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55"/>
  </p:notesMasterIdLst>
  <p:sldIdLst>
    <p:sldId id="256" r:id="rId5"/>
    <p:sldId id="257" r:id="rId6"/>
    <p:sldId id="258" r:id="rId7"/>
    <p:sldId id="318" r:id="rId8"/>
    <p:sldId id="260" r:id="rId9"/>
    <p:sldId id="319" r:id="rId10"/>
    <p:sldId id="320" r:id="rId11"/>
    <p:sldId id="263" r:id="rId12"/>
    <p:sldId id="264" r:id="rId13"/>
    <p:sldId id="265" r:id="rId14"/>
    <p:sldId id="267" r:id="rId15"/>
    <p:sldId id="332" r:id="rId16"/>
    <p:sldId id="311" r:id="rId17"/>
    <p:sldId id="316" r:id="rId18"/>
    <p:sldId id="294" r:id="rId19"/>
    <p:sldId id="295" r:id="rId20"/>
    <p:sldId id="327" r:id="rId21"/>
    <p:sldId id="283" r:id="rId22"/>
    <p:sldId id="297" r:id="rId23"/>
    <p:sldId id="302" r:id="rId24"/>
    <p:sldId id="303" r:id="rId25"/>
    <p:sldId id="317" r:id="rId26"/>
    <p:sldId id="305" r:id="rId27"/>
    <p:sldId id="293" r:id="rId28"/>
    <p:sldId id="306" r:id="rId29"/>
    <p:sldId id="290" r:id="rId30"/>
    <p:sldId id="328" r:id="rId31"/>
    <p:sldId id="292" r:id="rId32"/>
    <p:sldId id="334" r:id="rId33"/>
    <p:sldId id="287" r:id="rId34"/>
    <p:sldId id="288" r:id="rId35"/>
    <p:sldId id="289" r:id="rId36"/>
    <p:sldId id="299" r:id="rId37"/>
    <p:sldId id="329" r:id="rId38"/>
    <p:sldId id="307" r:id="rId39"/>
    <p:sldId id="308" r:id="rId40"/>
    <p:sldId id="321" r:id="rId41"/>
    <p:sldId id="272" r:id="rId42"/>
    <p:sldId id="324" r:id="rId43"/>
    <p:sldId id="274" r:id="rId44"/>
    <p:sldId id="322" r:id="rId45"/>
    <p:sldId id="325" r:id="rId46"/>
    <p:sldId id="277" r:id="rId47"/>
    <p:sldId id="278" r:id="rId48"/>
    <p:sldId id="279" r:id="rId49"/>
    <p:sldId id="280" r:id="rId50"/>
    <p:sldId id="281" r:id="rId51"/>
    <p:sldId id="326" r:id="rId52"/>
    <p:sldId id="310" r:id="rId53"/>
    <p:sldId id="335"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4" autoAdjust="0"/>
    <p:restoredTop sz="77321" autoAdjust="0"/>
  </p:normalViewPr>
  <p:slideViewPr>
    <p:cSldViewPr snapToGrid="0">
      <p:cViewPr varScale="1">
        <p:scale>
          <a:sx n="88" d="100"/>
          <a:sy n="88" d="100"/>
        </p:scale>
        <p:origin x="129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BD77AB-08D2-4586-BC50-7C48A82B58E6}"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8C5D646A-46C3-4FFD-AE8C-87708065EFFF}">
      <dgm:prSet custT="1"/>
      <dgm:spPr/>
      <dgm:t>
        <a:bodyPr/>
        <a:lstStyle/>
        <a:p>
          <a:pPr>
            <a:lnSpc>
              <a:spcPct val="100000"/>
            </a:lnSpc>
          </a:pPr>
          <a:r>
            <a:rPr lang="en-US" sz="1800" dirty="0">
              <a:latin typeface="Calibri" panose="020F0502020204030204" pitchFamily="34" charset="0"/>
              <a:cs typeface="Calibri" panose="020F0502020204030204" pitchFamily="34" charset="0"/>
            </a:rPr>
            <a:t>Part I sets forth NSF's proposal preparation and submission guidelines. The coverage provides guidance for the preparation and submission of proposals to NSF.</a:t>
          </a:r>
        </a:p>
      </dgm:t>
    </dgm:pt>
    <dgm:pt modelId="{7D6A9A4D-717B-4B66-8DE3-997ED3BF5D75}" type="parTrans" cxnId="{C55B9875-9A36-495D-897E-5B51FA5E3219}">
      <dgm:prSet/>
      <dgm:spPr/>
      <dgm:t>
        <a:bodyPr/>
        <a:lstStyle/>
        <a:p>
          <a:endParaRPr lang="en-US"/>
        </a:p>
      </dgm:t>
    </dgm:pt>
    <dgm:pt modelId="{2EB87E19-92AC-4E1E-8C4F-B69594EEDC83}" type="sibTrans" cxnId="{C55B9875-9A36-495D-897E-5B51FA5E3219}">
      <dgm:prSet/>
      <dgm:spPr/>
      <dgm:t>
        <a:bodyPr/>
        <a:lstStyle/>
        <a:p>
          <a:endParaRPr lang="en-US"/>
        </a:p>
      </dgm:t>
    </dgm:pt>
    <dgm:pt modelId="{3B8D6B44-8329-41F7-A1B5-4993F7B3F8F3}">
      <dgm:prSet/>
      <dgm:spPr/>
      <dgm:t>
        <a:bodyPr/>
        <a:lstStyle/>
        <a:p>
          <a:pPr>
            <a:lnSpc>
              <a:spcPct val="100000"/>
            </a:lnSpc>
          </a:pPr>
          <a:r>
            <a:rPr lang="en-US" dirty="0">
              <a:latin typeface="Calibri" panose="020F0502020204030204" pitchFamily="34" charset="0"/>
              <a:cs typeface="Calibri" panose="020F0502020204030204" pitchFamily="34" charset="0"/>
            </a:rPr>
            <a:t>Part II of the NSF PAPPG sets forth NSF policies and procedures regarding the award, administration, and monitoring of grants and cooperative agreements. Coverage includes the NSF award process, from issuance and administration of an NSF award through closeout.</a:t>
          </a:r>
        </a:p>
      </dgm:t>
    </dgm:pt>
    <dgm:pt modelId="{E492160F-218F-4910-803E-451FDA48B4A5}" type="parTrans" cxnId="{F0AE8F27-9EC2-4435-B36F-4637E32AC090}">
      <dgm:prSet/>
      <dgm:spPr/>
      <dgm:t>
        <a:bodyPr/>
        <a:lstStyle/>
        <a:p>
          <a:endParaRPr lang="en-US"/>
        </a:p>
      </dgm:t>
    </dgm:pt>
    <dgm:pt modelId="{25D491F0-6F8C-4FB9-8423-57061370BE36}" type="sibTrans" cxnId="{F0AE8F27-9EC2-4435-B36F-4637E32AC090}">
      <dgm:prSet/>
      <dgm:spPr/>
      <dgm:t>
        <a:bodyPr/>
        <a:lstStyle/>
        <a:p>
          <a:endParaRPr lang="en-US"/>
        </a:p>
      </dgm:t>
    </dgm:pt>
    <dgm:pt modelId="{9C8419AA-82B1-4E0B-98FD-7276CC5DB694}" type="pres">
      <dgm:prSet presAssocID="{39BD77AB-08D2-4586-BC50-7C48A82B58E6}" presName="hierChild1" presStyleCnt="0">
        <dgm:presLayoutVars>
          <dgm:chPref val="1"/>
          <dgm:dir/>
          <dgm:animOne val="branch"/>
          <dgm:animLvl val="lvl"/>
          <dgm:resizeHandles/>
        </dgm:presLayoutVars>
      </dgm:prSet>
      <dgm:spPr/>
    </dgm:pt>
    <dgm:pt modelId="{3A2740E0-1127-4BF5-90ED-5B5B1AA26C60}" type="pres">
      <dgm:prSet presAssocID="{8C5D646A-46C3-4FFD-AE8C-87708065EFFF}" presName="hierRoot1" presStyleCnt="0"/>
      <dgm:spPr/>
    </dgm:pt>
    <dgm:pt modelId="{B5144918-0673-4745-AE3F-B63A398A6828}" type="pres">
      <dgm:prSet presAssocID="{8C5D646A-46C3-4FFD-AE8C-87708065EFFF}" presName="composite" presStyleCnt="0"/>
      <dgm:spPr/>
    </dgm:pt>
    <dgm:pt modelId="{E8A341EE-22D9-49F7-B302-F47D095D7B25}" type="pres">
      <dgm:prSet presAssocID="{8C5D646A-46C3-4FFD-AE8C-87708065EFFF}" presName="background" presStyleLbl="node0" presStyleIdx="0" presStyleCnt="2"/>
      <dgm:spPr/>
    </dgm:pt>
    <dgm:pt modelId="{285723D5-AFD4-41F5-9161-2CFB78E502FE}" type="pres">
      <dgm:prSet presAssocID="{8C5D646A-46C3-4FFD-AE8C-87708065EFFF}" presName="text" presStyleLbl="fgAcc0" presStyleIdx="0" presStyleCnt="2">
        <dgm:presLayoutVars>
          <dgm:chPref val="3"/>
        </dgm:presLayoutVars>
      </dgm:prSet>
      <dgm:spPr/>
    </dgm:pt>
    <dgm:pt modelId="{AA10100D-10B5-4E63-97EA-BF019E515BC9}" type="pres">
      <dgm:prSet presAssocID="{8C5D646A-46C3-4FFD-AE8C-87708065EFFF}" presName="hierChild2" presStyleCnt="0"/>
      <dgm:spPr/>
    </dgm:pt>
    <dgm:pt modelId="{550C1AF6-E806-4DD8-ADAC-FDD88ED015C9}" type="pres">
      <dgm:prSet presAssocID="{3B8D6B44-8329-41F7-A1B5-4993F7B3F8F3}" presName="hierRoot1" presStyleCnt="0"/>
      <dgm:spPr/>
    </dgm:pt>
    <dgm:pt modelId="{549D3B7E-72D5-4370-B4DB-8C1528491427}" type="pres">
      <dgm:prSet presAssocID="{3B8D6B44-8329-41F7-A1B5-4993F7B3F8F3}" presName="composite" presStyleCnt="0"/>
      <dgm:spPr/>
    </dgm:pt>
    <dgm:pt modelId="{0E451041-C722-4049-83EA-61EC10417C17}" type="pres">
      <dgm:prSet presAssocID="{3B8D6B44-8329-41F7-A1B5-4993F7B3F8F3}" presName="background" presStyleLbl="node0" presStyleIdx="1" presStyleCnt="2"/>
      <dgm:spPr/>
    </dgm:pt>
    <dgm:pt modelId="{E7313AB4-9E1B-47C8-AA32-CED720437F9F}" type="pres">
      <dgm:prSet presAssocID="{3B8D6B44-8329-41F7-A1B5-4993F7B3F8F3}" presName="text" presStyleLbl="fgAcc0" presStyleIdx="1" presStyleCnt="2">
        <dgm:presLayoutVars>
          <dgm:chPref val="3"/>
        </dgm:presLayoutVars>
      </dgm:prSet>
      <dgm:spPr/>
    </dgm:pt>
    <dgm:pt modelId="{2045F285-7994-40C1-B939-5D348DC6A99F}" type="pres">
      <dgm:prSet presAssocID="{3B8D6B44-8329-41F7-A1B5-4993F7B3F8F3}" presName="hierChild2" presStyleCnt="0"/>
      <dgm:spPr/>
    </dgm:pt>
  </dgm:ptLst>
  <dgm:cxnLst>
    <dgm:cxn modelId="{F0AE8F27-9EC2-4435-B36F-4637E32AC090}" srcId="{39BD77AB-08D2-4586-BC50-7C48A82B58E6}" destId="{3B8D6B44-8329-41F7-A1B5-4993F7B3F8F3}" srcOrd="1" destOrd="0" parTransId="{E492160F-218F-4910-803E-451FDA48B4A5}" sibTransId="{25D491F0-6F8C-4FB9-8423-57061370BE36}"/>
    <dgm:cxn modelId="{C55B9875-9A36-495D-897E-5B51FA5E3219}" srcId="{39BD77AB-08D2-4586-BC50-7C48A82B58E6}" destId="{8C5D646A-46C3-4FFD-AE8C-87708065EFFF}" srcOrd="0" destOrd="0" parTransId="{7D6A9A4D-717B-4B66-8DE3-997ED3BF5D75}" sibTransId="{2EB87E19-92AC-4E1E-8C4F-B69594EEDC83}"/>
    <dgm:cxn modelId="{4B526D97-4FBC-406C-A5FE-CDA0B54058DA}" type="presOf" srcId="{8C5D646A-46C3-4FFD-AE8C-87708065EFFF}" destId="{285723D5-AFD4-41F5-9161-2CFB78E502FE}" srcOrd="0" destOrd="0" presId="urn:microsoft.com/office/officeart/2005/8/layout/hierarchy1"/>
    <dgm:cxn modelId="{5CF576A5-7775-4167-B1EB-26F3D3BF3581}" type="presOf" srcId="{3B8D6B44-8329-41F7-A1B5-4993F7B3F8F3}" destId="{E7313AB4-9E1B-47C8-AA32-CED720437F9F}" srcOrd="0" destOrd="0" presId="urn:microsoft.com/office/officeart/2005/8/layout/hierarchy1"/>
    <dgm:cxn modelId="{D33990F0-2304-48D6-B262-8C2528CD434B}" type="presOf" srcId="{39BD77AB-08D2-4586-BC50-7C48A82B58E6}" destId="{9C8419AA-82B1-4E0B-98FD-7276CC5DB694}" srcOrd="0" destOrd="0" presId="urn:microsoft.com/office/officeart/2005/8/layout/hierarchy1"/>
    <dgm:cxn modelId="{1B940E6B-4A1E-448B-96DB-5C67D4077AB6}" type="presParOf" srcId="{9C8419AA-82B1-4E0B-98FD-7276CC5DB694}" destId="{3A2740E0-1127-4BF5-90ED-5B5B1AA26C60}" srcOrd="0" destOrd="0" presId="urn:microsoft.com/office/officeart/2005/8/layout/hierarchy1"/>
    <dgm:cxn modelId="{541FB919-20EB-4020-8ECE-FF43B50BA31D}" type="presParOf" srcId="{3A2740E0-1127-4BF5-90ED-5B5B1AA26C60}" destId="{B5144918-0673-4745-AE3F-B63A398A6828}" srcOrd="0" destOrd="0" presId="urn:microsoft.com/office/officeart/2005/8/layout/hierarchy1"/>
    <dgm:cxn modelId="{2F12F788-531D-4AE3-83A7-B2B95C2451B3}" type="presParOf" srcId="{B5144918-0673-4745-AE3F-B63A398A6828}" destId="{E8A341EE-22D9-49F7-B302-F47D095D7B25}" srcOrd="0" destOrd="0" presId="urn:microsoft.com/office/officeart/2005/8/layout/hierarchy1"/>
    <dgm:cxn modelId="{E7EDBA99-9FA3-4819-940D-6665E03B4FB4}" type="presParOf" srcId="{B5144918-0673-4745-AE3F-B63A398A6828}" destId="{285723D5-AFD4-41F5-9161-2CFB78E502FE}" srcOrd="1" destOrd="0" presId="urn:microsoft.com/office/officeart/2005/8/layout/hierarchy1"/>
    <dgm:cxn modelId="{56DB0711-7F0E-4811-8EE9-0F5E89701168}" type="presParOf" srcId="{3A2740E0-1127-4BF5-90ED-5B5B1AA26C60}" destId="{AA10100D-10B5-4E63-97EA-BF019E515BC9}" srcOrd="1" destOrd="0" presId="urn:microsoft.com/office/officeart/2005/8/layout/hierarchy1"/>
    <dgm:cxn modelId="{4A7A2170-F1A8-4D5E-9B67-0D162EE14FA4}" type="presParOf" srcId="{9C8419AA-82B1-4E0B-98FD-7276CC5DB694}" destId="{550C1AF6-E806-4DD8-ADAC-FDD88ED015C9}" srcOrd="1" destOrd="0" presId="urn:microsoft.com/office/officeart/2005/8/layout/hierarchy1"/>
    <dgm:cxn modelId="{A100F68A-EA3C-4B72-B9D3-928E92169509}" type="presParOf" srcId="{550C1AF6-E806-4DD8-ADAC-FDD88ED015C9}" destId="{549D3B7E-72D5-4370-B4DB-8C1528491427}" srcOrd="0" destOrd="0" presId="urn:microsoft.com/office/officeart/2005/8/layout/hierarchy1"/>
    <dgm:cxn modelId="{E53FB2F6-7BF6-445F-AD6B-230762CBB662}" type="presParOf" srcId="{549D3B7E-72D5-4370-B4DB-8C1528491427}" destId="{0E451041-C722-4049-83EA-61EC10417C17}" srcOrd="0" destOrd="0" presId="urn:microsoft.com/office/officeart/2005/8/layout/hierarchy1"/>
    <dgm:cxn modelId="{3326433B-1419-4137-8CB5-C8F1E39ABDA2}" type="presParOf" srcId="{549D3B7E-72D5-4370-B4DB-8C1528491427}" destId="{E7313AB4-9E1B-47C8-AA32-CED720437F9F}" srcOrd="1" destOrd="0" presId="urn:microsoft.com/office/officeart/2005/8/layout/hierarchy1"/>
    <dgm:cxn modelId="{8CD033C4-2FFE-4B92-9BF5-9ABAA06CC807}" type="presParOf" srcId="{550C1AF6-E806-4DD8-ADAC-FDD88ED015C9}" destId="{2045F285-7994-40C1-B939-5D348DC6A99F}"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5E5A0D-7E5C-45E5-BEB9-3507EC54A77B}" type="doc">
      <dgm:prSet loTypeId="urn:microsoft.com/office/officeart/2005/8/layout/list1" loCatId="list" qsTypeId="urn:microsoft.com/office/officeart/2005/8/quickstyle/simple4" qsCatId="simple" csTypeId="urn:microsoft.com/office/officeart/2005/8/colors/colorful2" csCatId="colorful" phldr="1"/>
      <dgm:spPr/>
      <dgm:t>
        <a:bodyPr/>
        <a:lstStyle/>
        <a:p>
          <a:endParaRPr lang="en-US"/>
        </a:p>
      </dgm:t>
    </dgm:pt>
    <dgm:pt modelId="{031CFF40-A966-4435-89A7-E00070500515}">
      <dgm:prSet custT="1"/>
      <dgm:spPr>
        <a:solidFill>
          <a:schemeClr val="accent1">
            <a:lumMod val="75000"/>
          </a:schemeClr>
        </a:solidFill>
      </dgm:spPr>
      <dgm:t>
        <a:bodyPr/>
        <a:lstStyle/>
        <a:p>
          <a:r>
            <a:rPr lang="en-US" sz="1800" dirty="0">
              <a:latin typeface="Calibri" panose="020F0502020204030204" pitchFamily="34" charset="0"/>
              <a:cs typeface="Calibri" panose="020F0502020204030204" pitchFamily="34" charset="0"/>
            </a:rPr>
            <a:t>Proposal Pagination Instructions</a:t>
          </a:r>
        </a:p>
      </dgm:t>
    </dgm:pt>
    <dgm:pt modelId="{460F6767-77FA-4DAA-B106-E0ABBE5D265B}" type="parTrans" cxnId="{04B49C68-54E5-4C20-AB67-BA03E47822D7}">
      <dgm:prSet/>
      <dgm:spPr/>
      <dgm:t>
        <a:bodyPr/>
        <a:lstStyle/>
        <a:p>
          <a:endParaRPr lang="en-US"/>
        </a:p>
      </dgm:t>
    </dgm:pt>
    <dgm:pt modelId="{05D1E48C-6F88-4A60-A44D-42BDDC866810}" type="sibTrans" cxnId="{04B49C68-54E5-4C20-AB67-BA03E47822D7}">
      <dgm:prSet/>
      <dgm:spPr/>
      <dgm:t>
        <a:bodyPr/>
        <a:lstStyle/>
        <a:p>
          <a:endParaRPr lang="en-US"/>
        </a:p>
      </dgm:t>
    </dgm:pt>
    <dgm:pt modelId="{772E2573-4285-4204-8F7F-DF4507915916}">
      <dgm:prSet/>
      <dgm:spPr/>
      <dgm:t>
        <a:bodyPr/>
        <a:lstStyle/>
        <a:p>
          <a:r>
            <a:rPr lang="en-US" dirty="0">
              <a:latin typeface="Calibri" panose="020F0502020204030204" pitchFamily="34" charset="0"/>
              <a:cs typeface="Calibri" panose="020F0502020204030204" pitchFamily="34" charset="0"/>
            </a:rPr>
            <a:t>Each section of the proposal that is uploaded as a file </a:t>
          </a:r>
          <a:r>
            <a:rPr lang="en-US" b="1" dirty="0">
              <a:latin typeface="Calibri" panose="020F0502020204030204" pitchFamily="34" charset="0"/>
              <a:cs typeface="Calibri" panose="020F0502020204030204" pitchFamily="34" charset="0"/>
            </a:rPr>
            <a:t>must be individually paginated prior to being uploaded </a:t>
          </a:r>
          <a:r>
            <a:rPr lang="en-US" dirty="0">
              <a:latin typeface="Calibri" panose="020F0502020204030204" pitchFamily="34" charset="0"/>
              <a:cs typeface="Calibri" panose="020F0502020204030204" pitchFamily="34" charset="0"/>
            </a:rPr>
            <a:t>to the electronic system. </a:t>
          </a:r>
        </a:p>
      </dgm:t>
    </dgm:pt>
    <dgm:pt modelId="{6139F7B6-EF93-427F-A430-5F003AAAE00B}" type="parTrans" cxnId="{3E71D0B2-E0BD-4947-89E9-6E2116E97297}">
      <dgm:prSet/>
      <dgm:spPr/>
      <dgm:t>
        <a:bodyPr/>
        <a:lstStyle/>
        <a:p>
          <a:endParaRPr lang="en-US"/>
        </a:p>
      </dgm:t>
    </dgm:pt>
    <dgm:pt modelId="{FD27AB47-5690-40FB-B426-9C4B1CB44ACC}" type="sibTrans" cxnId="{3E71D0B2-E0BD-4947-89E9-6E2116E97297}">
      <dgm:prSet/>
      <dgm:spPr/>
      <dgm:t>
        <a:bodyPr/>
        <a:lstStyle/>
        <a:p>
          <a:endParaRPr lang="en-US"/>
        </a:p>
      </dgm:t>
    </dgm:pt>
    <dgm:pt modelId="{D3172EE0-0EC3-4A70-AA56-A6917775CB10}">
      <dgm:prSet custT="1"/>
      <dgm:spPr>
        <a:solidFill>
          <a:schemeClr val="accent1">
            <a:lumMod val="60000"/>
            <a:lumOff val="40000"/>
          </a:schemeClr>
        </a:solidFill>
      </dgm:spPr>
      <dgm:t>
        <a:bodyPr/>
        <a:lstStyle/>
        <a:p>
          <a:r>
            <a:rPr lang="en-US" sz="1800" b="1" dirty="0">
              <a:latin typeface="Calibri" panose="020F0502020204030204" pitchFamily="34" charset="0"/>
              <a:cs typeface="Calibri" panose="020F0502020204030204" pitchFamily="34" charset="0"/>
            </a:rPr>
            <a:t>Proposal Font, Spacing and Margin Requirements</a:t>
          </a:r>
        </a:p>
      </dgm:t>
    </dgm:pt>
    <dgm:pt modelId="{A36479C8-4AB2-49BE-A50E-730C8DCC4D6C}" type="parTrans" cxnId="{064726AE-9C74-4C9F-8222-738C5AB1D77B}">
      <dgm:prSet/>
      <dgm:spPr/>
      <dgm:t>
        <a:bodyPr/>
        <a:lstStyle/>
        <a:p>
          <a:endParaRPr lang="en-US"/>
        </a:p>
      </dgm:t>
    </dgm:pt>
    <dgm:pt modelId="{331B2017-1F33-4D9E-BE01-5B30CCE0A690}" type="sibTrans" cxnId="{064726AE-9C74-4C9F-8222-738C5AB1D77B}">
      <dgm:prSet/>
      <dgm:spPr/>
      <dgm:t>
        <a:bodyPr/>
        <a:lstStyle/>
        <a:p>
          <a:endParaRPr lang="en-US"/>
        </a:p>
      </dgm:t>
    </dgm:pt>
    <dgm:pt modelId="{D742A8B7-2DE7-47D5-9750-3F296FCA5189}">
      <dgm:prSet/>
      <dgm:spPr/>
      <dgm:t>
        <a:bodyPr/>
        <a:lstStyle/>
        <a:p>
          <a:r>
            <a:rPr lang="en-US" dirty="0">
              <a:latin typeface="Calibri" panose="020F0502020204030204" pitchFamily="34" charset="0"/>
              <a:cs typeface="Calibri" panose="020F0502020204030204" pitchFamily="34" charset="0"/>
            </a:rPr>
            <a:t>Use one of the following fonts identified below: </a:t>
          </a:r>
        </a:p>
      </dgm:t>
    </dgm:pt>
    <dgm:pt modelId="{0D800F1F-711C-459A-AFB2-82567DFA395D}" type="parTrans" cxnId="{A5E4164C-E313-40E4-A26C-D90842EBB947}">
      <dgm:prSet/>
      <dgm:spPr/>
      <dgm:t>
        <a:bodyPr/>
        <a:lstStyle/>
        <a:p>
          <a:endParaRPr lang="en-US"/>
        </a:p>
      </dgm:t>
    </dgm:pt>
    <dgm:pt modelId="{00796FCF-34B4-4295-89DC-ABD54C01CFC2}" type="sibTrans" cxnId="{A5E4164C-E313-40E4-A26C-D90842EBB947}">
      <dgm:prSet/>
      <dgm:spPr/>
      <dgm:t>
        <a:bodyPr/>
        <a:lstStyle/>
        <a:p>
          <a:endParaRPr lang="en-US"/>
        </a:p>
      </dgm:t>
    </dgm:pt>
    <dgm:pt modelId="{4904A294-2902-4FCF-8803-C5818E9C459D}">
      <dgm:prSet/>
      <dgm:spPr/>
      <dgm:t>
        <a:bodyPr/>
        <a:lstStyle/>
        <a:p>
          <a:r>
            <a:rPr lang="en-US" dirty="0">
              <a:latin typeface="Calibri" panose="020F0502020204030204" pitchFamily="34" charset="0"/>
              <a:cs typeface="Calibri" panose="020F0502020204030204" pitchFamily="34" charset="0"/>
            </a:rPr>
            <a:t>Arial (not Arial Narrow), Courier New, or Palatino Linotype at a font size of 10 points or larger; </a:t>
          </a:r>
        </a:p>
      </dgm:t>
    </dgm:pt>
    <dgm:pt modelId="{A96292E4-067D-4D4F-BD4E-8CA44EF23D6F}" type="parTrans" cxnId="{13F28408-F519-463C-8FCF-B31F9D185F66}">
      <dgm:prSet/>
      <dgm:spPr/>
      <dgm:t>
        <a:bodyPr/>
        <a:lstStyle/>
        <a:p>
          <a:endParaRPr lang="en-US"/>
        </a:p>
      </dgm:t>
    </dgm:pt>
    <dgm:pt modelId="{867E5D37-500E-4F53-958A-C6BF042D13FD}" type="sibTrans" cxnId="{13F28408-F519-463C-8FCF-B31F9D185F66}">
      <dgm:prSet/>
      <dgm:spPr/>
      <dgm:t>
        <a:bodyPr/>
        <a:lstStyle/>
        <a:p>
          <a:endParaRPr lang="en-US"/>
        </a:p>
      </dgm:t>
    </dgm:pt>
    <dgm:pt modelId="{57FF9E72-75F8-4725-AB59-BBA1DDC381E5}">
      <dgm:prSet/>
      <dgm:spPr/>
      <dgm:t>
        <a:bodyPr/>
        <a:lstStyle/>
        <a:p>
          <a:r>
            <a:rPr lang="en-US" dirty="0">
              <a:latin typeface="Calibri" panose="020F0502020204030204" pitchFamily="34" charset="0"/>
              <a:cs typeface="Calibri" panose="020F0502020204030204" pitchFamily="34" charset="0"/>
            </a:rPr>
            <a:t>Times New Roman at a font size of 11 points or larger; or </a:t>
          </a:r>
        </a:p>
      </dgm:t>
    </dgm:pt>
    <dgm:pt modelId="{DDF3E047-9912-4F92-8883-CBCF176F0BAA}" type="parTrans" cxnId="{8E787257-4908-4FA5-BEDC-2BB355D875D1}">
      <dgm:prSet/>
      <dgm:spPr/>
      <dgm:t>
        <a:bodyPr/>
        <a:lstStyle/>
        <a:p>
          <a:endParaRPr lang="en-US"/>
        </a:p>
      </dgm:t>
    </dgm:pt>
    <dgm:pt modelId="{FFE1D498-B4A9-4B98-A82E-17B5642ACD49}" type="sibTrans" cxnId="{8E787257-4908-4FA5-BEDC-2BB355D875D1}">
      <dgm:prSet/>
      <dgm:spPr/>
      <dgm:t>
        <a:bodyPr/>
        <a:lstStyle/>
        <a:p>
          <a:endParaRPr lang="en-US"/>
        </a:p>
      </dgm:t>
    </dgm:pt>
    <dgm:pt modelId="{4CAE21A2-D73F-4D71-90C3-41985048A453}">
      <dgm:prSet/>
      <dgm:spPr/>
      <dgm:t>
        <a:bodyPr/>
        <a:lstStyle/>
        <a:p>
          <a:r>
            <a:rPr lang="en-US" dirty="0">
              <a:latin typeface="Calibri" panose="020F0502020204030204" pitchFamily="34" charset="0"/>
              <a:cs typeface="Calibri" panose="020F0502020204030204" pitchFamily="34" charset="0"/>
            </a:rPr>
            <a:t>Computer Modern family of fonts at a font size of 11 points or larger</a:t>
          </a:r>
        </a:p>
      </dgm:t>
    </dgm:pt>
    <dgm:pt modelId="{A8D083E1-A1AF-4570-814B-D77734CE68AE}" type="parTrans" cxnId="{257B245E-C5FD-4BB2-AFDA-F578856EC93B}">
      <dgm:prSet/>
      <dgm:spPr/>
      <dgm:t>
        <a:bodyPr/>
        <a:lstStyle/>
        <a:p>
          <a:endParaRPr lang="en-US"/>
        </a:p>
      </dgm:t>
    </dgm:pt>
    <dgm:pt modelId="{FE6C4638-A1EB-4D34-9D8D-EA913E5DBC24}" type="sibTrans" cxnId="{257B245E-C5FD-4BB2-AFDA-F578856EC93B}">
      <dgm:prSet/>
      <dgm:spPr/>
      <dgm:t>
        <a:bodyPr/>
        <a:lstStyle/>
        <a:p>
          <a:endParaRPr lang="en-US"/>
        </a:p>
      </dgm:t>
    </dgm:pt>
    <dgm:pt modelId="{7E309FEB-4320-4D71-AE90-C4AF61355490}" type="pres">
      <dgm:prSet presAssocID="{695E5A0D-7E5C-45E5-BEB9-3507EC54A77B}" presName="linear" presStyleCnt="0">
        <dgm:presLayoutVars>
          <dgm:dir/>
          <dgm:animLvl val="lvl"/>
          <dgm:resizeHandles val="exact"/>
        </dgm:presLayoutVars>
      </dgm:prSet>
      <dgm:spPr/>
    </dgm:pt>
    <dgm:pt modelId="{04EDF38F-0A57-42F8-AE76-01D809DEB06D}" type="pres">
      <dgm:prSet presAssocID="{031CFF40-A966-4435-89A7-E00070500515}" presName="parentLin" presStyleCnt="0"/>
      <dgm:spPr/>
    </dgm:pt>
    <dgm:pt modelId="{D1AC49F5-4F6E-4C3E-B883-1098BEC3483B}" type="pres">
      <dgm:prSet presAssocID="{031CFF40-A966-4435-89A7-E00070500515}" presName="parentLeftMargin" presStyleLbl="node1" presStyleIdx="0" presStyleCnt="2"/>
      <dgm:spPr/>
    </dgm:pt>
    <dgm:pt modelId="{800F0A19-FF00-472C-81D6-35895C74009A}" type="pres">
      <dgm:prSet presAssocID="{031CFF40-A966-4435-89A7-E00070500515}" presName="parentText" presStyleLbl="node1" presStyleIdx="0" presStyleCnt="2">
        <dgm:presLayoutVars>
          <dgm:chMax val="0"/>
          <dgm:bulletEnabled val="1"/>
        </dgm:presLayoutVars>
      </dgm:prSet>
      <dgm:spPr/>
    </dgm:pt>
    <dgm:pt modelId="{EDE28E1F-E4F1-472F-AE28-E6EFB02E1866}" type="pres">
      <dgm:prSet presAssocID="{031CFF40-A966-4435-89A7-E00070500515}" presName="negativeSpace" presStyleCnt="0"/>
      <dgm:spPr/>
    </dgm:pt>
    <dgm:pt modelId="{AE46AD69-CAA9-4619-B09E-6DEA09109889}" type="pres">
      <dgm:prSet presAssocID="{031CFF40-A966-4435-89A7-E00070500515}" presName="childText" presStyleLbl="conFgAcc1" presStyleIdx="0" presStyleCnt="2">
        <dgm:presLayoutVars>
          <dgm:bulletEnabled val="1"/>
        </dgm:presLayoutVars>
      </dgm:prSet>
      <dgm:spPr/>
    </dgm:pt>
    <dgm:pt modelId="{9488C475-3594-425E-B541-CBA8607E63D8}" type="pres">
      <dgm:prSet presAssocID="{05D1E48C-6F88-4A60-A44D-42BDDC866810}" presName="spaceBetweenRectangles" presStyleCnt="0"/>
      <dgm:spPr/>
    </dgm:pt>
    <dgm:pt modelId="{AD7374B7-F028-41A8-8802-CE91C0947A03}" type="pres">
      <dgm:prSet presAssocID="{D3172EE0-0EC3-4A70-AA56-A6917775CB10}" presName="parentLin" presStyleCnt="0"/>
      <dgm:spPr/>
    </dgm:pt>
    <dgm:pt modelId="{DC6F1522-DFCB-4BA0-8B7A-3DC6C21737DB}" type="pres">
      <dgm:prSet presAssocID="{D3172EE0-0EC3-4A70-AA56-A6917775CB10}" presName="parentLeftMargin" presStyleLbl="node1" presStyleIdx="0" presStyleCnt="2"/>
      <dgm:spPr/>
    </dgm:pt>
    <dgm:pt modelId="{894630B1-9E16-419B-BA6F-4E6E3F8A4F6F}" type="pres">
      <dgm:prSet presAssocID="{D3172EE0-0EC3-4A70-AA56-A6917775CB10}" presName="parentText" presStyleLbl="node1" presStyleIdx="1" presStyleCnt="2">
        <dgm:presLayoutVars>
          <dgm:chMax val="0"/>
          <dgm:bulletEnabled val="1"/>
        </dgm:presLayoutVars>
      </dgm:prSet>
      <dgm:spPr/>
    </dgm:pt>
    <dgm:pt modelId="{479A30E1-08CE-4538-8B56-BB74D0D089EF}" type="pres">
      <dgm:prSet presAssocID="{D3172EE0-0EC3-4A70-AA56-A6917775CB10}" presName="negativeSpace" presStyleCnt="0"/>
      <dgm:spPr/>
    </dgm:pt>
    <dgm:pt modelId="{C47879EE-977C-49BB-9FDC-56E2E0A6E461}" type="pres">
      <dgm:prSet presAssocID="{D3172EE0-0EC3-4A70-AA56-A6917775CB10}" presName="childText" presStyleLbl="conFgAcc1" presStyleIdx="1" presStyleCnt="2">
        <dgm:presLayoutVars>
          <dgm:bulletEnabled val="1"/>
        </dgm:presLayoutVars>
      </dgm:prSet>
      <dgm:spPr/>
    </dgm:pt>
  </dgm:ptLst>
  <dgm:cxnLst>
    <dgm:cxn modelId="{13F28408-F519-463C-8FCF-B31F9D185F66}" srcId="{D742A8B7-2DE7-47D5-9750-3F296FCA5189}" destId="{4904A294-2902-4FCF-8803-C5818E9C459D}" srcOrd="0" destOrd="0" parTransId="{A96292E4-067D-4D4F-BD4E-8CA44EF23D6F}" sibTransId="{867E5D37-500E-4F53-958A-C6BF042D13FD}"/>
    <dgm:cxn modelId="{FF4F321D-25E3-43DA-B722-19CC993B6352}" type="presOf" srcId="{D742A8B7-2DE7-47D5-9750-3F296FCA5189}" destId="{C47879EE-977C-49BB-9FDC-56E2E0A6E461}" srcOrd="0" destOrd="0" presId="urn:microsoft.com/office/officeart/2005/8/layout/list1"/>
    <dgm:cxn modelId="{206F051E-A358-43D5-BE07-F9B7EA3886F5}" type="presOf" srcId="{57FF9E72-75F8-4725-AB59-BBA1DDC381E5}" destId="{C47879EE-977C-49BB-9FDC-56E2E0A6E461}" srcOrd="0" destOrd="2" presId="urn:microsoft.com/office/officeart/2005/8/layout/list1"/>
    <dgm:cxn modelId="{47FD2430-667B-445E-A44D-67215D81F20B}" type="presOf" srcId="{D3172EE0-0EC3-4A70-AA56-A6917775CB10}" destId="{894630B1-9E16-419B-BA6F-4E6E3F8A4F6F}" srcOrd="1" destOrd="0" presId="urn:microsoft.com/office/officeart/2005/8/layout/list1"/>
    <dgm:cxn modelId="{257B245E-C5FD-4BB2-AFDA-F578856EC93B}" srcId="{D742A8B7-2DE7-47D5-9750-3F296FCA5189}" destId="{4CAE21A2-D73F-4D71-90C3-41985048A453}" srcOrd="2" destOrd="0" parTransId="{A8D083E1-A1AF-4570-814B-D77734CE68AE}" sibTransId="{FE6C4638-A1EB-4D34-9D8D-EA913E5DBC24}"/>
    <dgm:cxn modelId="{04B49C68-54E5-4C20-AB67-BA03E47822D7}" srcId="{695E5A0D-7E5C-45E5-BEB9-3507EC54A77B}" destId="{031CFF40-A966-4435-89A7-E00070500515}" srcOrd="0" destOrd="0" parTransId="{460F6767-77FA-4DAA-B106-E0ABBE5D265B}" sibTransId="{05D1E48C-6F88-4A60-A44D-42BDDC866810}"/>
    <dgm:cxn modelId="{25E16C4A-0554-4362-AE63-26E7988AD801}" type="presOf" srcId="{4904A294-2902-4FCF-8803-C5818E9C459D}" destId="{C47879EE-977C-49BB-9FDC-56E2E0A6E461}" srcOrd="0" destOrd="1" presId="urn:microsoft.com/office/officeart/2005/8/layout/list1"/>
    <dgm:cxn modelId="{A5E4164C-E313-40E4-A26C-D90842EBB947}" srcId="{D3172EE0-0EC3-4A70-AA56-A6917775CB10}" destId="{D742A8B7-2DE7-47D5-9750-3F296FCA5189}" srcOrd="0" destOrd="0" parTransId="{0D800F1F-711C-459A-AFB2-82567DFA395D}" sibTransId="{00796FCF-34B4-4295-89DC-ABD54C01CFC2}"/>
    <dgm:cxn modelId="{4141276F-24EA-431D-8EC2-12F6EAE7379C}" type="presOf" srcId="{695E5A0D-7E5C-45E5-BEB9-3507EC54A77B}" destId="{7E309FEB-4320-4D71-AE90-C4AF61355490}" srcOrd="0" destOrd="0" presId="urn:microsoft.com/office/officeart/2005/8/layout/list1"/>
    <dgm:cxn modelId="{FEFB1853-61D8-4540-9D4F-82BBE5477E01}" type="presOf" srcId="{772E2573-4285-4204-8F7F-DF4507915916}" destId="{AE46AD69-CAA9-4619-B09E-6DEA09109889}" srcOrd="0" destOrd="0" presId="urn:microsoft.com/office/officeart/2005/8/layout/list1"/>
    <dgm:cxn modelId="{8E787257-4908-4FA5-BEDC-2BB355D875D1}" srcId="{D742A8B7-2DE7-47D5-9750-3F296FCA5189}" destId="{57FF9E72-75F8-4725-AB59-BBA1DDC381E5}" srcOrd="1" destOrd="0" parTransId="{DDF3E047-9912-4F92-8883-CBCF176F0BAA}" sibTransId="{FFE1D498-B4A9-4B98-A82E-17B5642ACD49}"/>
    <dgm:cxn modelId="{064726AE-9C74-4C9F-8222-738C5AB1D77B}" srcId="{695E5A0D-7E5C-45E5-BEB9-3507EC54A77B}" destId="{D3172EE0-0EC3-4A70-AA56-A6917775CB10}" srcOrd="1" destOrd="0" parTransId="{A36479C8-4AB2-49BE-A50E-730C8DCC4D6C}" sibTransId="{331B2017-1F33-4D9E-BE01-5B30CCE0A690}"/>
    <dgm:cxn modelId="{3E71D0B2-E0BD-4947-89E9-6E2116E97297}" srcId="{031CFF40-A966-4435-89A7-E00070500515}" destId="{772E2573-4285-4204-8F7F-DF4507915916}" srcOrd="0" destOrd="0" parTransId="{6139F7B6-EF93-427F-A430-5F003AAAE00B}" sibTransId="{FD27AB47-5690-40FB-B426-9C4B1CB44ACC}"/>
    <dgm:cxn modelId="{9C452DBD-13D8-4FB5-8742-B5A0D98D510B}" type="presOf" srcId="{031CFF40-A966-4435-89A7-E00070500515}" destId="{D1AC49F5-4F6E-4C3E-B883-1098BEC3483B}" srcOrd="0" destOrd="0" presId="urn:microsoft.com/office/officeart/2005/8/layout/list1"/>
    <dgm:cxn modelId="{25AA18BF-1CC7-483B-A967-1A823CF5C331}" type="presOf" srcId="{031CFF40-A966-4435-89A7-E00070500515}" destId="{800F0A19-FF00-472C-81D6-35895C74009A}" srcOrd="1" destOrd="0" presId="urn:microsoft.com/office/officeart/2005/8/layout/list1"/>
    <dgm:cxn modelId="{314679C9-CD0A-4153-8E72-39FB1BC13956}" type="presOf" srcId="{D3172EE0-0EC3-4A70-AA56-A6917775CB10}" destId="{DC6F1522-DFCB-4BA0-8B7A-3DC6C21737DB}" srcOrd="0" destOrd="0" presId="urn:microsoft.com/office/officeart/2005/8/layout/list1"/>
    <dgm:cxn modelId="{9F70FAEE-8F59-478C-B073-7D77F28ED57F}" type="presOf" srcId="{4CAE21A2-D73F-4D71-90C3-41985048A453}" destId="{C47879EE-977C-49BB-9FDC-56E2E0A6E461}" srcOrd="0" destOrd="3" presId="urn:microsoft.com/office/officeart/2005/8/layout/list1"/>
    <dgm:cxn modelId="{46101F30-E567-41F7-A7C8-96381D263BD2}" type="presParOf" srcId="{7E309FEB-4320-4D71-AE90-C4AF61355490}" destId="{04EDF38F-0A57-42F8-AE76-01D809DEB06D}" srcOrd="0" destOrd="0" presId="urn:microsoft.com/office/officeart/2005/8/layout/list1"/>
    <dgm:cxn modelId="{79647C2C-402A-4260-8B1D-3C82780C1860}" type="presParOf" srcId="{04EDF38F-0A57-42F8-AE76-01D809DEB06D}" destId="{D1AC49F5-4F6E-4C3E-B883-1098BEC3483B}" srcOrd="0" destOrd="0" presId="urn:microsoft.com/office/officeart/2005/8/layout/list1"/>
    <dgm:cxn modelId="{ACAFC8A7-D95B-480B-B8FB-26B1750EA2A0}" type="presParOf" srcId="{04EDF38F-0A57-42F8-AE76-01D809DEB06D}" destId="{800F0A19-FF00-472C-81D6-35895C74009A}" srcOrd="1" destOrd="0" presId="urn:microsoft.com/office/officeart/2005/8/layout/list1"/>
    <dgm:cxn modelId="{D11517E5-AD6B-47AB-A2DB-C8C30B65E0D5}" type="presParOf" srcId="{7E309FEB-4320-4D71-AE90-C4AF61355490}" destId="{EDE28E1F-E4F1-472F-AE28-E6EFB02E1866}" srcOrd="1" destOrd="0" presId="urn:microsoft.com/office/officeart/2005/8/layout/list1"/>
    <dgm:cxn modelId="{DBB348E2-C922-4255-A2DA-4FC2AF4627D3}" type="presParOf" srcId="{7E309FEB-4320-4D71-AE90-C4AF61355490}" destId="{AE46AD69-CAA9-4619-B09E-6DEA09109889}" srcOrd="2" destOrd="0" presId="urn:microsoft.com/office/officeart/2005/8/layout/list1"/>
    <dgm:cxn modelId="{7B7DA345-3979-431D-8083-DBE515F89C8A}" type="presParOf" srcId="{7E309FEB-4320-4D71-AE90-C4AF61355490}" destId="{9488C475-3594-425E-B541-CBA8607E63D8}" srcOrd="3" destOrd="0" presId="urn:microsoft.com/office/officeart/2005/8/layout/list1"/>
    <dgm:cxn modelId="{6EA903BC-0AFA-456E-8167-C63C009FCD0E}" type="presParOf" srcId="{7E309FEB-4320-4D71-AE90-C4AF61355490}" destId="{AD7374B7-F028-41A8-8802-CE91C0947A03}" srcOrd="4" destOrd="0" presId="urn:microsoft.com/office/officeart/2005/8/layout/list1"/>
    <dgm:cxn modelId="{87963354-6A82-4875-A6BC-198410247D29}" type="presParOf" srcId="{AD7374B7-F028-41A8-8802-CE91C0947A03}" destId="{DC6F1522-DFCB-4BA0-8B7A-3DC6C21737DB}" srcOrd="0" destOrd="0" presId="urn:microsoft.com/office/officeart/2005/8/layout/list1"/>
    <dgm:cxn modelId="{FDEE379B-4D3F-4DD5-837C-0C48ED3A9B30}" type="presParOf" srcId="{AD7374B7-F028-41A8-8802-CE91C0947A03}" destId="{894630B1-9E16-419B-BA6F-4E6E3F8A4F6F}" srcOrd="1" destOrd="0" presId="urn:microsoft.com/office/officeart/2005/8/layout/list1"/>
    <dgm:cxn modelId="{BCA407EA-10EA-4A56-9564-E0F4216846AD}" type="presParOf" srcId="{7E309FEB-4320-4D71-AE90-C4AF61355490}" destId="{479A30E1-08CE-4538-8B56-BB74D0D089EF}" srcOrd="5" destOrd="0" presId="urn:microsoft.com/office/officeart/2005/8/layout/list1"/>
    <dgm:cxn modelId="{DCA6CF3F-8093-42D8-8F88-263E9D23A3E9}" type="presParOf" srcId="{7E309FEB-4320-4D71-AE90-C4AF61355490}" destId="{C47879EE-977C-49BB-9FDC-56E2E0A6E461}"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4AC004-B68D-4074-AA78-FA3FFE43C43E}"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AD56AC3A-1DC1-4354-8C06-3452F97731A5}">
      <dgm:prSet/>
      <dgm:spPr/>
      <dgm:t>
        <a:bodyPr/>
        <a:lstStyle/>
        <a:p>
          <a:r>
            <a:rPr lang="en-US" dirty="0">
              <a:latin typeface="Calibri" panose="020F0502020204030204" pitchFamily="34" charset="0"/>
              <a:cs typeface="Calibri" panose="020F0502020204030204" pitchFamily="34" charset="0"/>
            </a:rPr>
            <a:t>No more than six lines of text within a vertical space of one inch</a:t>
          </a:r>
        </a:p>
      </dgm:t>
    </dgm:pt>
    <dgm:pt modelId="{F2F0C15D-11E7-4F40-9590-2BD27D861332}" type="parTrans" cxnId="{4C042546-9C0B-4FEA-84C2-B2DBAE39A870}">
      <dgm:prSet/>
      <dgm:spPr/>
      <dgm:t>
        <a:bodyPr/>
        <a:lstStyle/>
        <a:p>
          <a:endParaRPr lang="en-US"/>
        </a:p>
      </dgm:t>
    </dgm:pt>
    <dgm:pt modelId="{9E6060E5-BD63-45C8-B6D4-C35E18258A4F}" type="sibTrans" cxnId="{4C042546-9C0B-4FEA-84C2-B2DBAE39A870}">
      <dgm:prSet/>
      <dgm:spPr/>
      <dgm:t>
        <a:bodyPr/>
        <a:lstStyle/>
        <a:p>
          <a:endParaRPr lang="en-US"/>
        </a:p>
      </dgm:t>
    </dgm:pt>
    <dgm:pt modelId="{E17E28AB-2478-4747-BD72-3F2FA60C2A0B}">
      <dgm:prSet/>
      <dgm:spPr/>
      <dgm:t>
        <a:bodyPr/>
        <a:lstStyle/>
        <a:p>
          <a:r>
            <a:rPr lang="en-US" dirty="0">
              <a:latin typeface="Calibri" panose="020F0502020204030204" pitchFamily="34" charset="0"/>
              <a:cs typeface="Calibri" panose="020F0502020204030204" pitchFamily="34" charset="0"/>
            </a:rPr>
            <a:t>Margins, in all directions, must be at least an inch. No proposer-supplied information may appear in the margins.</a:t>
          </a:r>
        </a:p>
      </dgm:t>
    </dgm:pt>
    <dgm:pt modelId="{A43CD267-9D20-4695-AD96-F6397190E82C}" type="parTrans" cxnId="{56731BBD-23EE-4C13-B5BD-A0558792C4D8}">
      <dgm:prSet/>
      <dgm:spPr/>
      <dgm:t>
        <a:bodyPr/>
        <a:lstStyle/>
        <a:p>
          <a:endParaRPr lang="en-US"/>
        </a:p>
      </dgm:t>
    </dgm:pt>
    <dgm:pt modelId="{70A16A5C-822C-44FF-B92D-4455CD9E43ED}" type="sibTrans" cxnId="{56731BBD-23EE-4C13-B5BD-A0558792C4D8}">
      <dgm:prSet/>
      <dgm:spPr/>
      <dgm:t>
        <a:bodyPr/>
        <a:lstStyle/>
        <a:p>
          <a:endParaRPr lang="en-US"/>
        </a:p>
      </dgm:t>
    </dgm:pt>
    <dgm:pt modelId="{5AF70BB1-C64F-46BA-9E96-DB5CE070B9BE}">
      <dgm:prSet/>
      <dgm:spPr/>
      <dgm:t>
        <a:bodyPr/>
        <a:lstStyle/>
        <a:p>
          <a:r>
            <a:rPr lang="en-US" dirty="0">
              <a:latin typeface="Calibri" panose="020F0502020204030204" pitchFamily="34" charset="0"/>
              <a:cs typeface="Calibri" panose="020F0502020204030204" pitchFamily="34" charset="0"/>
            </a:rPr>
            <a:t>Paper size must be no larger than standard letter paper size (8 ½ by 11”).</a:t>
          </a:r>
        </a:p>
      </dgm:t>
    </dgm:pt>
    <dgm:pt modelId="{284E34F8-73E3-424A-BEAF-159060AFF1FE}" type="parTrans" cxnId="{D9B62D9E-F4C5-4BE2-9B1C-01666710DBC4}">
      <dgm:prSet/>
      <dgm:spPr/>
      <dgm:t>
        <a:bodyPr/>
        <a:lstStyle/>
        <a:p>
          <a:endParaRPr lang="en-US"/>
        </a:p>
      </dgm:t>
    </dgm:pt>
    <dgm:pt modelId="{BF65D998-2521-47C2-BC9B-E47E4B449A4A}" type="sibTrans" cxnId="{D9B62D9E-F4C5-4BE2-9B1C-01666710DBC4}">
      <dgm:prSet/>
      <dgm:spPr/>
      <dgm:t>
        <a:bodyPr/>
        <a:lstStyle/>
        <a:p>
          <a:endParaRPr lang="en-US"/>
        </a:p>
      </dgm:t>
    </dgm:pt>
    <dgm:pt modelId="{532161D4-E4B9-4B9F-80DA-C7A330AB6B47}" type="pres">
      <dgm:prSet presAssocID="{F24AC004-B68D-4074-AA78-FA3FFE43C43E}" presName="hierChild1" presStyleCnt="0">
        <dgm:presLayoutVars>
          <dgm:chPref val="1"/>
          <dgm:dir/>
          <dgm:animOne val="branch"/>
          <dgm:animLvl val="lvl"/>
          <dgm:resizeHandles/>
        </dgm:presLayoutVars>
      </dgm:prSet>
      <dgm:spPr/>
    </dgm:pt>
    <dgm:pt modelId="{69E07C6D-F767-475E-B58C-7F8270BE47FB}" type="pres">
      <dgm:prSet presAssocID="{AD56AC3A-1DC1-4354-8C06-3452F97731A5}" presName="hierRoot1" presStyleCnt="0"/>
      <dgm:spPr/>
    </dgm:pt>
    <dgm:pt modelId="{46E6F35B-A61A-47D5-BE63-8C187868EB46}" type="pres">
      <dgm:prSet presAssocID="{AD56AC3A-1DC1-4354-8C06-3452F97731A5}" presName="composite" presStyleCnt="0"/>
      <dgm:spPr/>
    </dgm:pt>
    <dgm:pt modelId="{3EB5314A-A7F1-4EEE-AE1C-4EE629269B2A}" type="pres">
      <dgm:prSet presAssocID="{AD56AC3A-1DC1-4354-8C06-3452F97731A5}" presName="background" presStyleLbl="node0" presStyleIdx="0" presStyleCnt="3"/>
      <dgm:spPr/>
    </dgm:pt>
    <dgm:pt modelId="{3D2FA614-92C4-4D7A-A400-EDAC300079D5}" type="pres">
      <dgm:prSet presAssocID="{AD56AC3A-1DC1-4354-8C06-3452F97731A5}" presName="text" presStyleLbl="fgAcc0" presStyleIdx="0" presStyleCnt="3">
        <dgm:presLayoutVars>
          <dgm:chPref val="3"/>
        </dgm:presLayoutVars>
      </dgm:prSet>
      <dgm:spPr/>
    </dgm:pt>
    <dgm:pt modelId="{5B1F153D-3B79-41DF-B338-563C10EF9074}" type="pres">
      <dgm:prSet presAssocID="{AD56AC3A-1DC1-4354-8C06-3452F97731A5}" presName="hierChild2" presStyleCnt="0"/>
      <dgm:spPr/>
    </dgm:pt>
    <dgm:pt modelId="{546A3F10-0342-4490-9714-E875CFD084CB}" type="pres">
      <dgm:prSet presAssocID="{E17E28AB-2478-4747-BD72-3F2FA60C2A0B}" presName="hierRoot1" presStyleCnt="0"/>
      <dgm:spPr/>
    </dgm:pt>
    <dgm:pt modelId="{04CF6618-6D44-4ED6-8653-AB326F5EBFF4}" type="pres">
      <dgm:prSet presAssocID="{E17E28AB-2478-4747-BD72-3F2FA60C2A0B}" presName="composite" presStyleCnt="0"/>
      <dgm:spPr/>
    </dgm:pt>
    <dgm:pt modelId="{DF004B40-A851-4B18-95D2-FE8EF75DE108}" type="pres">
      <dgm:prSet presAssocID="{E17E28AB-2478-4747-BD72-3F2FA60C2A0B}" presName="background" presStyleLbl="node0" presStyleIdx="1" presStyleCnt="3"/>
      <dgm:spPr/>
    </dgm:pt>
    <dgm:pt modelId="{E36E260A-C3A4-45AF-BB0F-EB2860C3F9B4}" type="pres">
      <dgm:prSet presAssocID="{E17E28AB-2478-4747-BD72-3F2FA60C2A0B}" presName="text" presStyleLbl="fgAcc0" presStyleIdx="1" presStyleCnt="3">
        <dgm:presLayoutVars>
          <dgm:chPref val="3"/>
        </dgm:presLayoutVars>
      </dgm:prSet>
      <dgm:spPr/>
    </dgm:pt>
    <dgm:pt modelId="{7E5BD7D2-FC45-4CC0-9810-DC03BA97812A}" type="pres">
      <dgm:prSet presAssocID="{E17E28AB-2478-4747-BD72-3F2FA60C2A0B}" presName="hierChild2" presStyleCnt="0"/>
      <dgm:spPr/>
    </dgm:pt>
    <dgm:pt modelId="{B3D4F819-B814-4FFE-B626-8DED8AB921D9}" type="pres">
      <dgm:prSet presAssocID="{5AF70BB1-C64F-46BA-9E96-DB5CE070B9BE}" presName="hierRoot1" presStyleCnt="0"/>
      <dgm:spPr/>
    </dgm:pt>
    <dgm:pt modelId="{3EFE8449-A4B5-4E7A-8C6A-A4350EBFB46C}" type="pres">
      <dgm:prSet presAssocID="{5AF70BB1-C64F-46BA-9E96-DB5CE070B9BE}" presName="composite" presStyleCnt="0"/>
      <dgm:spPr/>
    </dgm:pt>
    <dgm:pt modelId="{A934B596-55F3-405D-818F-66F19460C032}" type="pres">
      <dgm:prSet presAssocID="{5AF70BB1-C64F-46BA-9E96-DB5CE070B9BE}" presName="background" presStyleLbl="node0" presStyleIdx="2" presStyleCnt="3"/>
      <dgm:spPr/>
    </dgm:pt>
    <dgm:pt modelId="{89DF9566-C5CA-4C7A-B688-A1FD8065AF9E}" type="pres">
      <dgm:prSet presAssocID="{5AF70BB1-C64F-46BA-9E96-DB5CE070B9BE}" presName="text" presStyleLbl="fgAcc0" presStyleIdx="2" presStyleCnt="3">
        <dgm:presLayoutVars>
          <dgm:chPref val="3"/>
        </dgm:presLayoutVars>
      </dgm:prSet>
      <dgm:spPr/>
    </dgm:pt>
    <dgm:pt modelId="{4A3F0B52-B4F8-419C-B286-FDCF104AD391}" type="pres">
      <dgm:prSet presAssocID="{5AF70BB1-C64F-46BA-9E96-DB5CE070B9BE}" presName="hierChild2" presStyleCnt="0"/>
      <dgm:spPr/>
    </dgm:pt>
  </dgm:ptLst>
  <dgm:cxnLst>
    <dgm:cxn modelId="{D0C7FE28-C762-4D80-96EB-E5236D6EA3D1}" type="presOf" srcId="{5AF70BB1-C64F-46BA-9E96-DB5CE070B9BE}" destId="{89DF9566-C5CA-4C7A-B688-A1FD8065AF9E}" srcOrd="0" destOrd="0" presId="urn:microsoft.com/office/officeart/2005/8/layout/hierarchy1"/>
    <dgm:cxn modelId="{5C7DAD45-79AE-46AA-8B41-D37C34742AA3}" type="presOf" srcId="{AD56AC3A-1DC1-4354-8C06-3452F97731A5}" destId="{3D2FA614-92C4-4D7A-A400-EDAC300079D5}" srcOrd="0" destOrd="0" presId="urn:microsoft.com/office/officeart/2005/8/layout/hierarchy1"/>
    <dgm:cxn modelId="{4C042546-9C0B-4FEA-84C2-B2DBAE39A870}" srcId="{F24AC004-B68D-4074-AA78-FA3FFE43C43E}" destId="{AD56AC3A-1DC1-4354-8C06-3452F97731A5}" srcOrd="0" destOrd="0" parTransId="{F2F0C15D-11E7-4F40-9590-2BD27D861332}" sibTransId="{9E6060E5-BD63-45C8-B6D4-C35E18258A4F}"/>
    <dgm:cxn modelId="{DB7A5E69-F4BD-4C94-A79D-3C6E2644D18F}" type="presOf" srcId="{E17E28AB-2478-4747-BD72-3F2FA60C2A0B}" destId="{E36E260A-C3A4-45AF-BB0F-EB2860C3F9B4}" srcOrd="0" destOrd="0" presId="urn:microsoft.com/office/officeart/2005/8/layout/hierarchy1"/>
    <dgm:cxn modelId="{D9B62D9E-F4C5-4BE2-9B1C-01666710DBC4}" srcId="{F24AC004-B68D-4074-AA78-FA3FFE43C43E}" destId="{5AF70BB1-C64F-46BA-9E96-DB5CE070B9BE}" srcOrd="2" destOrd="0" parTransId="{284E34F8-73E3-424A-BEAF-159060AFF1FE}" sibTransId="{BF65D998-2521-47C2-BC9B-E47E4B449A4A}"/>
    <dgm:cxn modelId="{81742FB7-1877-46DF-AA7A-910D334815BF}" type="presOf" srcId="{F24AC004-B68D-4074-AA78-FA3FFE43C43E}" destId="{532161D4-E4B9-4B9F-80DA-C7A330AB6B47}" srcOrd="0" destOrd="0" presId="urn:microsoft.com/office/officeart/2005/8/layout/hierarchy1"/>
    <dgm:cxn modelId="{56731BBD-23EE-4C13-B5BD-A0558792C4D8}" srcId="{F24AC004-B68D-4074-AA78-FA3FFE43C43E}" destId="{E17E28AB-2478-4747-BD72-3F2FA60C2A0B}" srcOrd="1" destOrd="0" parTransId="{A43CD267-9D20-4695-AD96-F6397190E82C}" sibTransId="{70A16A5C-822C-44FF-B92D-4455CD9E43ED}"/>
    <dgm:cxn modelId="{40C71522-364C-4D35-A757-24D64E4EAF46}" type="presParOf" srcId="{532161D4-E4B9-4B9F-80DA-C7A330AB6B47}" destId="{69E07C6D-F767-475E-B58C-7F8270BE47FB}" srcOrd="0" destOrd="0" presId="urn:microsoft.com/office/officeart/2005/8/layout/hierarchy1"/>
    <dgm:cxn modelId="{D6D481FC-CF0E-48E0-99F9-0B5E27AC73DB}" type="presParOf" srcId="{69E07C6D-F767-475E-B58C-7F8270BE47FB}" destId="{46E6F35B-A61A-47D5-BE63-8C187868EB46}" srcOrd="0" destOrd="0" presId="urn:microsoft.com/office/officeart/2005/8/layout/hierarchy1"/>
    <dgm:cxn modelId="{8422E44C-CB79-44D2-8DF2-92E0B38EBB45}" type="presParOf" srcId="{46E6F35B-A61A-47D5-BE63-8C187868EB46}" destId="{3EB5314A-A7F1-4EEE-AE1C-4EE629269B2A}" srcOrd="0" destOrd="0" presId="urn:microsoft.com/office/officeart/2005/8/layout/hierarchy1"/>
    <dgm:cxn modelId="{4F54A53A-92FF-4A51-A707-4C310ED0D4CC}" type="presParOf" srcId="{46E6F35B-A61A-47D5-BE63-8C187868EB46}" destId="{3D2FA614-92C4-4D7A-A400-EDAC300079D5}" srcOrd="1" destOrd="0" presId="urn:microsoft.com/office/officeart/2005/8/layout/hierarchy1"/>
    <dgm:cxn modelId="{F50319FE-4328-49A3-9515-1E9DA3A5B58F}" type="presParOf" srcId="{69E07C6D-F767-475E-B58C-7F8270BE47FB}" destId="{5B1F153D-3B79-41DF-B338-563C10EF9074}" srcOrd="1" destOrd="0" presId="urn:microsoft.com/office/officeart/2005/8/layout/hierarchy1"/>
    <dgm:cxn modelId="{31F40DE5-E0E7-4054-9F8B-788E5239388D}" type="presParOf" srcId="{532161D4-E4B9-4B9F-80DA-C7A330AB6B47}" destId="{546A3F10-0342-4490-9714-E875CFD084CB}" srcOrd="1" destOrd="0" presId="urn:microsoft.com/office/officeart/2005/8/layout/hierarchy1"/>
    <dgm:cxn modelId="{0FFFB66C-F978-415B-9D75-810A32C925B6}" type="presParOf" srcId="{546A3F10-0342-4490-9714-E875CFD084CB}" destId="{04CF6618-6D44-4ED6-8653-AB326F5EBFF4}" srcOrd="0" destOrd="0" presId="urn:microsoft.com/office/officeart/2005/8/layout/hierarchy1"/>
    <dgm:cxn modelId="{8EF2CC96-D5E3-4CFE-B9DC-88F8ED623820}" type="presParOf" srcId="{04CF6618-6D44-4ED6-8653-AB326F5EBFF4}" destId="{DF004B40-A851-4B18-95D2-FE8EF75DE108}" srcOrd="0" destOrd="0" presId="urn:microsoft.com/office/officeart/2005/8/layout/hierarchy1"/>
    <dgm:cxn modelId="{5B4984B8-49FB-46F2-912F-2AAB2AABB190}" type="presParOf" srcId="{04CF6618-6D44-4ED6-8653-AB326F5EBFF4}" destId="{E36E260A-C3A4-45AF-BB0F-EB2860C3F9B4}" srcOrd="1" destOrd="0" presId="urn:microsoft.com/office/officeart/2005/8/layout/hierarchy1"/>
    <dgm:cxn modelId="{B70701AE-CA59-4EE2-86ED-0070443F98A2}" type="presParOf" srcId="{546A3F10-0342-4490-9714-E875CFD084CB}" destId="{7E5BD7D2-FC45-4CC0-9810-DC03BA97812A}" srcOrd="1" destOrd="0" presId="urn:microsoft.com/office/officeart/2005/8/layout/hierarchy1"/>
    <dgm:cxn modelId="{E7765860-E413-4231-8129-ED485EED2D5B}" type="presParOf" srcId="{532161D4-E4B9-4B9F-80DA-C7A330AB6B47}" destId="{B3D4F819-B814-4FFE-B626-8DED8AB921D9}" srcOrd="2" destOrd="0" presId="urn:microsoft.com/office/officeart/2005/8/layout/hierarchy1"/>
    <dgm:cxn modelId="{E8E6BD46-BE76-4B81-9399-74DE5F89EFAE}" type="presParOf" srcId="{B3D4F819-B814-4FFE-B626-8DED8AB921D9}" destId="{3EFE8449-A4B5-4E7A-8C6A-A4350EBFB46C}" srcOrd="0" destOrd="0" presId="urn:microsoft.com/office/officeart/2005/8/layout/hierarchy1"/>
    <dgm:cxn modelId="{3287EC6D-F1EA-437D-8E51-B7D3AD9799A9}" type="presParOf" srcId="{3EFE8449-A4B5-4E7A-8C6A-A4350EBFB46C}" destId="{A934B596-55F3-405D-818F-66F19460C032}" srcOrd="0" destOrd="0" presId="urn:microsoft.com/office/officeart/2005/8/layout/hierarchy1"/>
    <dgm:cxn modelId="{C05614AB-5EC0-4E3F-A256-A763CF2425D3}" type="presParOf" srcId="{3EFE8449-A4B5-4E7A-8C6A-A4350EBFB46C}" destId="{89DF9566-C5CA-4C7A-B688-A1FD8065AF9E}" srcOrd="1" destOrd="0" presId="urn:microsoft.com/office/officeart/2005/8/layout/hierarchy1"/>
    <dgm:cxn modelId="{AA53B606-C9F0-4375-9B2C-A1B591F8BF39}" type="presParOf" srcId="{B3D4F819-B814-4FFE-B626-8DED8AB921D9}" destId="{4A3F0B52-B4F8-419C-B286-FDCF104AD391}"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4AC004-B68D-4074-AA78-FA3FFE43C43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AD56AC3A-1DC1-4354-8C06-3452F97731A5}">
      <dgm:prSet custT="1"/>
      <dgm:spPr/>
      <dgm:t>
        <a:bodyPr/>
        <a:lstStyle/>
        <a:p>
          <a:r>
            <a:rPr lang="en-US" sz="1700" b="1" dirty="0">
              <a:latin typeface="Calibri" panose="020F0502020204030204" pitchFamily="34" charset="0"/>
              <a:cs typeface="Calibri" panose="020F0502020204030204" pitchFamily="34" charset="0"/>
            </a:rPr>
            <a:t>Acceptance</a:t>
          </a:r>
          <a:endParaRPr lang="en-US" sz="1700" dirty="0">
            <a:latin typeface="Calibri" panose="020F0502020204030204" pitchFamily="34" charset="0"/>
            <a:cs typeface="Calibri" panose="020F0502020204030204" pitchFamily="34" charset="0"/>
          </a:endParaRPr>
        </a:p>
        <a:p>
          <a:r>
            <a:rPr lang="en-US" sz="1700" dirty="0">
              <a:latin typeface="Calibri" panose="020F0502020204030204" pitchFamily="34" charset="0"/>
              <a:cs typeface="Calibri" panose="020F0502020204030204" pitchFamily="34" charset="0"/>
            </a:rPr>
            <a:t>Drawdown of NSF funds constitutes acceptance.  Sometimes require formal acceptance.  Notify the PO if we choose not to accept.</a:t>
          </a:r>
        </a:p>
      </dgm:t>
    </dgm:pt>
    <dgm:pt modelId="{F2F0C15D-11E7-4F40-9590-2BD27D861332}" type="parTrans" cxnId="{4C042546-9C0B-4FEA-84C2-B2DBAE39A870}">
      <dgm:prSet/>
      <dgm:spPr/>
      <dgm:t>
        <a:bodyPr/>
        <a:lstStyle/>
        <a:p>
          <a:endParaRPr lang="en-US"/>
        </a:p>
      </dgm:t>
    </dgm:pt>
    <dgm:pt modelId="{9E6060E5-BD63-45C8-B6D4-C35E18258A4F}" type="sibTrans" cxnId="{4C042546-9C0B-4FEA-84C2-B2DBAE39A870}">
      <dgm:prSet/>
      <dgm:spPr/>
      <dgm:t>
        <a:bodyPr/>
        <a:lstStyle/>
        <a:p>
          <a:endParaRPr lang="en-US"/>
        </a:p>
      </dgm:t>
    </dgm:pt>
    <dgm:pt modelId="{E17E28AB-2478-4747-BD72-3F2FA60C2A0B}">
      <dgm:prSet custT="1"/>
      <dgm:spPr/>
      <dgm:t>
        <a:bodyPr/>
        <a:lstStyle/>
        <a:p>
          <a:r>
            <a:rPr lang="en-US" sz="1800" b="1" dirty="0">
              <a:latin typeface="Calibri" panose="020F0502020204030204" pitchFamily="34" charset="0"/>
              <a:cs typeface="Calibri" panose="020F0502020204030204" pitchFamily="34" charset="0"/>
            </a:rPr>
            <a:t>Period of Performance</a:t>
          </a:r>
        </a:p>
        <a:p>
          <a:r>
            <a:rPr lang="en-US" sz="1800" dirty="0">
              <a:latin typeface="Calibri" panose="020F0502020204030204" pitchFamily="34" charset="0"/>
              <a:cs typeface="Calibri" panose="020F0502020204030204" pitchFamily="34" charset="0"/>
            </a:rPr>
            <a:t> Start date cannot be changed.  The grantee can authorize a 1</a:t>
          </a:r>
          <a:r>
            <a:rPr lang="en-US" sz="1800" baseline="30000" dirty="0">
              <a:latin typeface="Calibri" panose="020F0502020204030204" pitchFamily="34" charset="0"/>
              <a:cs typeface="Calibri" panose="020F0502020204030204" pitchFamily="34" charset="0"/>
            </a:rPr>
            <a:t>st</a:t>
          </a:r>
          <a:r>
            <a:rPr lang="en-US" sz="1800" dirty="0">
              <a:latin typeface="Calibri" panose="020F0502020204030204" pitchFamily="34" charset="0"/>
              <a:cs typeface="Calibri" panose="020F0502020204030204" pitchFamily="34" charset="0"/>
            </a:rPr>
            <a:t> NCE to complete the SOW</a:t>
          </a:r>
        </a:p>
      </dgm:t>
    </dgm:pt>
    <dgm:pt modelId="{A43CD267-9D20-4695-AD96-F6397190E82C}" type="parTrans" cxnId="{56731BBD-23EE-4C13-B5BD-A0558792C4D8}">
      <dgm:prSet/>
      <dgm:spPr/>
      <dgm:t>
        <a:bodyPr/>
        <a:lstStyle/>
        <a:p>
          <a:endParaRPr lang="en-US"/>
        </a:p>
      </dgm:t>
    </dgm:pt>
    <dgm:pt modelId="{70A16A5C-822C-44FF-B92D-4455CD9E43ED}" type="sibTrans" cxnId="{56731BBD-23EE-4C13-B5BD-A0558792C4D8}">
      <dgm:prSet/>
      <dgm:spPr/>
      <dgm:t>
        <a:bodyPr/>
        <a:lstStyle/>
        <a:p>
          <a:endParaRPr lang="en-US"/>
        </a:p>
      </dgm:t>
    </dgm:pt>
    <dgm:pt modelId="{5AF70BB1-C64F-46BA-9E96-DB5CE070B9BE}">
      <dgm:prSet custT="1"/>
      <dgm:spPr/>
      <dgm:t>
        <a:bodyPr/>
        <a:lstStyle/>
        <a:p>
          <a:r>
            <a:rPr lang="en-US" sz="1700" b="1" dirty="0">
              <a:latin typeface="Calibri" panose="020F0502020204030204" pitchFamily="34" charset="0"/>
              <a:cs typeface="Calibri" panose="020F0502020204030204" pitchFamily="34" charset="0"/>
            </a:rPr>
            <a:t>Prior Approval</a:t>
          </a:r>
        </a:p>
        <a:p>
          <a:r>
            <a:rPr lang="en-US" sz="1700" dirty="0">
              <a:latin typeface="Calibri" panose="020F0502020204030204" pitchFamily="34" charset="0"/>
              <a:cs typeface="Calibri" panose="020F0502020204030204" pitchFamily="34" charset="0"/>
            </a:rPr>
            <a:t> submitted in </a:t>
          </a:r>
          <a:r>
            <a:rPr lang="en-US" sz="1700" b="1" dirty="0">
              <a:latin typeface="Calibri" panose="020F0502020204030204" pitchFamily="34" charset="0"/>
              <a:cs typeface="Calibri" panose="020F0502020204030204" pitchFamily="34" charset="0"/>
            </a:rPr>
            <a:t>research.gov </a:t>
          </a:r>
          <a:r>
            <a:rPr lang="en-US" sz="1700" dirty="0">
              <a:latin typeface="Calibri" panose="020F0502020204030204" pitchFamily="34" charset="0"/>
              <a:cs typeface="Calibri" panose="020F0502020204030204" pitchFamily="34" charset="0"/>
            </a:rPr>
            <a:t>under Awards &amp; Reporting, Notifications &amp; Requests.  Items needing action are either works in progress or requests that have been forwarded to the AOR</a:t>
          </a:r>
        </a:p>
      </dgm:t>
    </dgm:pt>
    <dgm:pt modelId="{284E34F8-73E3-424A-BEAF-159060AFF1FE}" type="parTrans" cxnId="{D9B62D9E-F4C5-4BE2-9B1C-01666710DBC4}">
      <dgm:prSet/>
      <dgm:spPr/>
      <dgm:t>
        <a:bodyPr/>
        <a:lstStyle/>
        <a:p>
          <a:endParaRPr lang="en-US"/>
        </a:p>
      </dgm:t>
    </dgm:pt>
    <dgm:pt modelId="{BF65D998-2521-47C2-BC9B-E47E4B449A4A}" type="sibTrans" cxnId="{D9B62D9E-F4C5-4BE2-9B1C-01666710DBC4}">
      <dgm:prSet/>
      <dgm:spPr/>
      <dgm:t>
        <a:bodyPr/>
        <a:lstStyle/>
        <a:p>
          <a:endParaRPr lang="en-US"/>
        </a:p>
      </dgm:t>
    </dgm:pt>
    <dgm:pt modelId="{532161D4-E4B9-4B9F-80DA-C7A330AB6B47}" type="pres">
      <dgm:prSet presAssocID="{F24AC004-B68D-4074-AA78-FA3FFE43C43E}" presName="hierChild1" presStyleCnt="0">
        <dgm:presLayoutVars>
          <dgm:chPref val="1"/>
          <dgm:dir/>
          <dgm:animOne val="branch"/>
          <dgm:animLvl val="lvl"/>
          <dgm:resizeHandles/>
        </dgm:presLayoutVars>
      </dgm:prSet>
      <dgm:spPr/>
    </dgm:pt>
    <dgm:pt modelId="{69E07C6D-F767-475E-B58C-7F8270BE47FB}" type="pres">
      <dgm:prSet presAssocID="{AD56AC3A-1DC1-4354-8C06-3452F97731A5}" presName="hierRoot1" presStyleCnt="0"/>
      <dgm:spPr/>
    </dgm:pt>
    <dgm:pt modelId="{46E6F35B-A61A-47D5-BE63-8C187868EB46}" type="pres">
      <dgm:prSet presAssocID="{AD56AC3A-1DC1-4354-8C06-3452F97731A5}" presName="composite" presStyleCnt="0"/>
      <dgm:spPr/>
    </dgm:pt>
    <dgm:pt modelId="{3EB5314A-A7F1-4EEE-AE1C-4EE629269B2A}" type="pres">
      <dgm:prSet presAssocID="{AD56AC3A-1DC1-4354-8C06-3452F97731A5}" presName="background" presStyleLbl="node0" presStyleIdx="0" presStyleCnt="3"/>
      <dgm:spPr/>
    </dgm:pt>
    <dgm:pt modelId="{3D2FA614-92C4-4D7A-A400-EDAC300079D5}" type="pres">
      <dgm:prSet presAssocID="{AD56AC3A-1DC1-4354-8C06-3452F97731A5}" presName="text" presStyleLbl="fgAcc0" presStyleIdx="0" presStyleCnt="3" custScaleX="112147" custScaleY="117106" custLinFactNeighborX="282" custLinFactNeighborY="-1506">
        <dgm:presLayoutVars>
          <dgm:chPref val="3"/>
        </dgm:presLayoutVars>
      </dgm:prSet>
      <dgm:spPr/>
    </dgm:pt>
    <dgm:pt modelId="{5B1F153D-3B79-41DF-B338-563C10EF9074}" type="pres">
      <dgm:prSet presAssocID="{AD56AC3A-1DC1-4354-8C06-3452F97731A5}" presName="hierChild2" presStyleCnt="0"/>
      <dgm:spPr/>
    </dgm:pt>
    <dgm:pt modelId="{546A3F10-0342-4490-9714-E875CFD084CB}" type="pres">
      <dgm:prSet presAssocID="{E17E28AB-2478-4747-BD72-3F2FA60C2A0B}" presName="hierRoot1" presStyleCnt="0"/>
      <dgm:spPr/>
    </dgm:pt>
    <dgm:pt modelId="{04CF6618-6D44-4ED6-8653-AB326F5EBFF4}" type="pres">
      <dgm:prSet presAssocID="{E17E28AB-2478-4747-BD72-3F2FA60C2A0B}" presName="composite" presStyleCnt="0"/>
      <dgm:spPr/>
    </dgm:pt>
    <dgm:pt modelId="{DF004B40-A851-4B18-95D2-FE8EF75DE108}" type="pres">
      <dgm:prSet presAssocID="{E17E28AB-2478-4747-BD72-3F2FA60C2A0B}" presName="background" presStyleLbl="node0" presStyleIdx="1" presStyleCnt="3"/>
      <dgm:spPr/>
    </dgm:pt>
    <dgm:pt modelId="{E36E260A-C3A4-45AF-BB0F-EB2860C3F9B4}" type="pres">
      <dgm:prSet presAssocID="{E17E28AB-2478-4747-BD72-3F2FA60C2A0B}" presName="text" presStyleLbl="fgAcc0" presStyleIdx="1" presStyleCnt="3" custScaleX="122680" custScaleY="117216" custLinFactNeighborX="1565" custLinFactNeighborY="-1506">
        <dgm:presLayoutVars>
          <dgm:chPref val="3"/>
        </dgm:presLayoutVars>
      </dgm:prSet>
      <dgm:spPr/>
    </dgm:pt>
    <dgm:pt modelId="{7E5BD7D2-FC45-4CC0-9810-DC03BA97812A}" type="pres">
      <dgm:prSet presAssocID="{E17E28AB-2478-4747-BD72-3F2FA60C2A0B}" presName="hierChild2" presStyleCnt="0"/>
      <dgm:spPr/>
    </dgm:pt>
    <dgm:pt modelId="{B3D4F819-B814-4FFE-B626-8DED8AB921D9}" type="pres">
      <dgm:prSet presAssocID="{5AF70BB1-C64F-46BA-9E96-DB5CE070B9BE}" presName="hierRoot1" presStyleCnt="0"/>
      <dgm:spPr/>
    </dgm:pt>
    <dgm:pt modelId="{3EFE8449-A4B5-4E7A-8C6A-A4350EBFB46C}" type="pres">
      <dgm:prSet presAssocID="{5AF70BB1-C64F-46BA-9E96-DB5CE070B9BE}" presName="composite" presStyleCnt="0"/>
      <dgm:spPr/>
    </dgm:pt>
    <dgm:pt modelId="{A934B596-55F3-405D-818F-66F19460C032}" type="pres">
      <dgm:prSet presAssocID="{5AF70BB1-C64F-46BA-9E96-DB5CE070B9BE}" presName="background" presStyleLbl="node0" presStyleIdx="2" presStyleCnt="3"/>
      <dgm:spPr/>
    </dgm:pt>
    <dgm:pt modelId="{89DF9566-C5CA-4C7A-B688-A1FD8065AF9E}" type="pres">
      <dgm:prSet presAssocID="{5AF70BB1-C64F-46BA-9E96-DB5CE070B9BE}" presName="text" presStyleLbl="fgAcc0" presStyleIdx="2" presStyleCnt="3" custScaleX="131106" custScaleY="117644">
        <dgm:presLayoutVars>
          <dgm:chPref val="3"/>
        </dgm:presLayoutVars>
      </dgm:prSet>
      <dgm:spPr/>
    </dgm:pt>
    <dgm:pt modelId="{4A3F0B52-B4F8-419C-B286-FDCF104AD391}" type="pres">
      <dgm:prSet presAssocID="{5AF70BB1-C64F-46BA-9E96-DB5CE070B9BE}" presName="hierChild2" presStyleCnt="0"/>
      <dgm:spPr/>
    </dgm:pt>
  </dgm:ptLst>
  <dgm:cxnLst>
    <dgm:cxn modelId="{D0C7FE28-C762-4D80-96EB-E5236D6EA3D1}" type="presOf" srcId="{5AF70BB1-C64F-46BA-9E96-DB5CE070B9BE}" destId="{89DF9566-C5CA-4C7A-B688-A1FD8065AF9E}" srcOrd="0" destOrd="0" presId="urn:microsoft.com/office/officeart/2005/8/layout/hierarchy1"/>
    <dgm:cxn modelId="{5C7DAD45-79AE-46AA-8B41-D37C34742AA3}" type="presOf" srcId="{AD56AC3A-1DC1-4354-8C06-3452F97731A5}" destId="{3D2FA614-92C4-4D7A-A400-EDAC300079D5}" srcOrd="0" destOrd="0" presId="urn:microsoft.com/office/officeart/2005/8/layout/hierarchy1"/>
    <dgm:cxn modelId="{4C042546-9C0B-4FEA-84C2-B2DBAE39A870}" srcId="{F24AC004-B68D-4074-AA78-FA3FFE43C43E}" destId="{AD56AC3A-1DC1-4354-8C06-3452F97731A5}" srcOrd="0" destOrd="0" parTransId="{F2F0C15D-11E7-4F40-9590-2BD27D861332}" sibTransId="{9E6060E5-BD63-45C8-B6D4-C35E18258A4F}"/>
    <dgm:cxn modelId="{DB7A5E69-F4BD-4C94-A79D-3C6E2644D18F}" type="presOf" srcId="{E17E28AB-2478-4747-BD72-3F2FA60C2A0B}" destId="{E36E260A-C3A4-45AF-BB0F-EB2860C3F9B4}" srcOrd="0" destOrd="0" presId="urn:microsoft.com/office/officeart/2005/8/layout/hierarchy1"/>
    <dgm:cxn modelId="{D9B62D9E-F4C5-4BE2-9B1C-01666710DBC4}" srcId="{F24AC004-B68D-4074-AA78-FA3FFE43C43E}" destId="{5AF70BB1-C64F-46BA-9E96-DB5CE070B9BE}" srcOrd="2" destOrd="0" parTransId="{284E34F8-73E3-424A-BEAF-159060AFF1FE}" sibTransId="{BF65D998-2521-47C2-BC9B-E47E4B449A4A}"/>
    <dgm:cxn modelId="{81742FB7-1877-46DF-AA7A-910D334815BF}" type="presOf" srcId="{F24AC004-B68D-4074-AA78-FA3FFE43C43E}" destId="{532161D4-E4B9-4B9F-80DA-C7A330AB6B47}" srcOrd="0" destOrd="0" presId="urn:microsoft.com/office/officeart/2005/8/layout/hierarchy1"/>
    <dgm:cxn modelId="{56731BBD-23EE-4C13-B5BD-A0558792C4D8}" srcId="{F24AC004-B68D-4074-AA78-FA3FFE43C43E}" destId="{E17E28AB-2478-4747-BD72-3F2FA60C2A0B}" srcOrd="1" destOrd="0" parTransId="{A43CD267-9D20-4695-AD96-F6397190E82C}" sibTransId="{70A16A5C-822C-44FF-B92D-4455CD9E43ED}"/>
    <dgm:cxn modelId="{40C71522-364C-4D35-A757-24D64E4EAF46}" type="presParOf" srcId="{532161D4-E4B9-4B9F-80DA-C7A330AB6B47}" destId="{69E07C6D-F767-475E-B58C-7F8270BE47FB}" srcOrd="0" destOrd="0" presId="urn:microsoft.com/office/officeart/2005/8/layout/hierarchy1"/>
    <dgm:cxn modelId="{D6D481FC-CF0E-48E0-99F9-0B5E27AC73DB}" type="presParOf" srcId="{69E07C6D-F767-475E-B58C-7F8270BE47FB}" destId="{46E6F35B-A61A-47D5-BE63-8C187868EB46}" srcOrd="0" destOrd="0" presId="urn:microsoft.com/office/officeart/2005/8/layout/hierarchy1"/>
    <dgm:cxn modelId="{8422E44C-CB79-44D2-8DF2-92E0B38EBB45}" type="presParOf" srcId="{46E6F35B-A61A-47D5-BE63-8C187868EB46}" destId="{3EB5314A-A7F1-4EEE-AE1C-4EE629269B2A}" srcOrd="0" destOrd="0" presId="urn:microsoft.com/office/officeart/2005/8/layout/hierarchy1"/>
    <dgm:cxn modelId="{4F54A53A-92FF-4A51-A707-4C310ED0D4CC}" type="presParOf" srcId="{46E6F35B-A61A-47D5-BE63-8C187868EB46}" destId="{3D2FA614-92C4-4D7A-A400-EDAC300079D5}" srcOrd="1" destOrd="0" presId="urn:microsoft.com/office/officeart/2005/8/layout/hierarchy1"/>
    <dgm:cxn modelId="{F50319FE-4328-49A3-9515-1E9DA3A5B58F}" type="presParOf" srcId="{69E07C6D-F767-475E-B58C-7F8270BE47FB}" destId="{5B1F153D-3B79-41DF-B338-563C10EF9074}" srcOrd="1" destOrd="0" presId="urn:microsoft.com/office/officeart/2005/8/layout/hierarchy1"/>
    <dgm:cxn modelId="{31F40DE5-E0E7-4054-9F8B-788E5239388D}" type="presParOf" srcId="{532161D4-E4B9-4B9F-80DA-C7A330AB6B47}" destId="{546A3F10-0342-4490-9714-E875CFD084CB}" srcOrd="1" destOrd="0" presId="urn:microsoft.com/office/officeart/2005/8/layout/hierarchy1"/>
    <dgm:cxn modelId="{0FFFB66C-F978-415B-9D75-810A32C925B6}" type="presParOf" srcId="{546A3F10-0342-4490-9714-E875CFD084CB}" destId="{04CF6618-6D44-4ED6-8653-AB326F5EBFF4}" srcOrd="0" destOrd="0" presId="urn:microsoft.com/office/officeart/2005/8/layout/hierarchy1"/>
    <dgm:cxn modelId="{8EF2CC96-D5E3-4CFE-B9DC-88F8ED623820}" type="presParOf" srcId="{04CF6618-6D44-4ED6-8653-AB326F5EBFF4}" destId="{DF004B40-A851-4B18-95D2-FE8EF75DE108}" srcOrd="0" destOrd="0" presId="urn:microsoft.com/office/officeart/2005/8/layout/hierarchy1"/>
    <dgm:cxn modelId="{5B4984B8-49FB-46F2-912F-2AAB2AABB190}" type="presParOf" srcId="{04CF6618-6D44-4ED6-8653-AB326F5EBFF4}" destId="{E36E260A-C3A4-45AF-BB0F-EB2860C3F9B4}" srcOrd="1" destOrd="0" presId="urn:microsoft.com/office/officeart/2005/8/layout/hierarchy1"/>
    <dgm:cxn modelId="{B70701AE-CA59-4EE2-86ED-0070443F98A2}" type="presParOf" srcId="{546A3F10-0342-4490-9714-E875CFD084CB}" destId="{7E5BD7D2-FC45-4CC0-9810-DC03BA97812A}" srcOrd="1" destOrd="0" presId="urn:microsoft.com/office/officeart/2005/8/layout/hierarchy1"/>
    <dgm:cxn modelId="{E7765860-E413-4231-8129-ED485EED2D5B}" type="presParOf" srcId="{532161D4-E4B9-4B9F-80DA-C7A330AB6B47}" destId="{B3D4F819-B814-4FFE-B626-8DED8AB921D9}" srcOrd="2" destOrd="0" presId="urn:microsoft.com/office/officeart/2005/8/layout/hierarchy1"/>
    <dgm:cxn modelId="{E8E6BD46-BE76-4B81-9399-74DE5F89EFAE}" type="presParOf" srcId="{B3D4F819-B814-4FFE-B626-8DED8AB921D9}" destId="{3EFE8449-A4B5-4E7A-8C6A-A4350EBFB46C}" srcOrd="0" destOrd="0" presId="urn:microsoft.com/office/officeart/2005/8/layout/hierarchy1"/>
    <dgm:cxn modelId="{3287EC6D-F1EA-437D-8E51-B7D3AD9799A9}" type="presParOf" srcId="{3EFE8449-A4B5-4E7A-8C6A-A4350EBFB46C}" destId="{A934B596-55F3-405D-818F-66F19460C032}" srcOrd="0" destOrd="0" presId="urn:microsoft.com/office/officeart/2005/8/layout/hierarchy1"/>
    <dgm:cxn modelId="{C05614AB-5EC0-4E3F-A256-A763CF2425D3}" type="presParOf" srcId="{3EFE8449-A4B5-4E7A-8C6A-A4350EBFB46C}" destId="{89DF9566-C5CA-4C7A-B688-A1FD8065AF9E}" srcOrd="1" destOrd="0" presId="urn:microsoft.com/office/officeart/2005/8/layout/hierarchy1"/>
    <dgm:cxn modelId="{AA53B606-C9F0-4375-9B2C-A1B591F8BF39}" type="presParOf" srcId="{B3D4F819-B814-4FFE-B626-8DED8AB921D9}" destId="{4A3F0B52-B4F8-419C-B286-FDCF104AD39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0590D4-3AAB-4B99-A585-63F66F2386EE}"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83C34A93-F7F8-4896-9BCC-A46132D114DA}">
      <dgm:prSet/>
      <dgm:spPr>
        <a:solidFill>
          <a:schemeClr val="bg1"/>
        </a:solidFill>
        <a:ln>
          <a:solidFill>
            <a:srgbClr val="FFC000"/>
          </a:solidFill>
        </a:ln>
      </dgm:spPr>
      <dgm:t>
        <a:bodyPr/>
        <a:lstStyle/>
        <a:p>
          <a:pPr algn="ctr"/>
          <a:r>
            <a:rPr lang="en-US" dirty="0">
              <a:solidFill>
                <a:schemeClr val="tx1"/>
              </a:solidFill>
              <a:latin typeface="Calibri" panose="020F0502020204030204" pitchFamily="34" charset="0"/>
              <a:cs typeface="Calibri" panose="020F0502020204030204" pitchFamily="34" charset="0"/>
            </a:rPr>
            <a:t>If a PI or co-PI has overdue reports on one NSF grant NSF will not release any incremental funding, new awards, or changes to awards for any of the other NSF grants they are associated with.  </a:t>
          </a:r>
        </a:p>
      </dgm:t>
    </dgm:pt>
    <dgm:pt modelId="{A111142A-0071-4401-9434-A34EDA81B414}" type="parTrans" cxnId="{A5268EE4-6331-4637-A89C-5A661CAF3F1F}">
      <dgm:prSet/>
      <dgm:spPr/>
      <dgm:t>
        <a:bodyPr/>
        <a:lstStyle/>
        <a:p>
          <a:endParaRPr lang="en-US"/>
        </a:p>
      </dgm:t>
    </dgm:pt>
    <dgm:pt modelId="{B211EC10-A99B-452A-A3BE-BA366643CDDC}" type="sibTrans" cxnId="{A5268EE4-6331-4637-A89C-5A661CAF3F1F}">
      <dgm:prSet/>
      <dgm:spPr/>
      <dgm:t>
        <a:bodyPr/>
        <a:lstStyle/>
        <a:p>
          <a:endParaRPr lang="en-US"/>
        </a:p>
      </dgm:t>
    </dgm:pt>
    <dgm:pt modelId="{01A4C9D3-89B6-4234-8AE5-9E5341A3B437}">
      <dgm:prSet/>
      <dgm:spPr>
        <a:solidFill>
          <a:schemeClr val="bg1"/>
        </a:solidFill>
        <a:ln>
          <a:solidFill>
            <a:srgbClr val="FFC000"/>
          </a:solidFill>
        </a:ln>
      </dgm:spPr>
      <dgm:t>
        <a:bodyPr/>
        <a:lstStyle/>
        <a:p>
          <a:pPr algn="ctr"/>
          <a:r>
            <a:rPr lang="en-US" dirty="0">
              <a:solidFill>
                <a:schemeClr val="tx1"/>
              </a:solidFill>
              <a:latin typeface="Calibri" panose="020F0502020204030204" pitchFamily="34" charset="0"/>
              <a:cs typeface="Calibri" panose="020F0502020204030204" pitchFamily="34" charset="0"/>
            </a:rPr>
            <a:t>PIs submit Annual, Final, and Project Outcomes reports without SP involvement.</a:t>
          </a:r>
        </a:p>
      </dgm:t>
    </dgm:pt>
    <dgm:pt modelId="{809E4127-F495-4F41-B249-26535B7F33F0}" type="parTrans" cxnId="{DDB30ADA-3B4A-4F32-A295-F8AD725BD5FC}">
      <dgm:prSet/>
      <dgm:spPr/>
      <dgm:t>
        <a:bodyPr/>
        <a:lstStyle/>
        <a:p>
          <a:endParaRPr lang="en-US"/>
        </a:p>
      </dgm:t>
    </dgm:pt>
    <dgm:pt modelId="{11A26A0B-67A1-4066-AA6A-1B7C5AC7A117}" type="sibTrans" cxnId="{DDB30ADA-3B4A-4F32-A295-F8AD725BD5FC}">
      <dgm:prSet/>
      <dgm:spPr/>
      <dgm:t>
        <a:bodyPr/>
        <a:lstStyle/>
        <a:p>
          <a:endParaRPr lang="en-US"/>
        </a:p>
      </dgm:t>
    </dgm:pt>
    <dgm:pt modelId="{DB0FEFA5-5CE0-4357-B6E8-D6A143D0F070}">
      <dgm:prSet/>
      <dgm:spPr>
        <a:solidFill>
          <a:schemeClr val="bg1"/>
        </a:solidFill>
        <a:ln>
          <a:solidFill>
            <a:srgbClr val="FFC000"/>
          </a:solidFill>
        </a:ln>
      </dgm:spPr>
      <dgm:t>
        <a:bodyPr/>
        <a:lstStyle/>
        <a:p>
          <a:pPr algn="ctr"/>
          <a:r>
            <a:rPr lang="en-US" dirty="0">
              <a:solidFill>
                <a:schemeClr val="tx1"/>
              </a:solidFill>
              <a:latin typeface="Calibri" panose="020F0502020204030204" pitchFamily="34" charset="0"/>
              <a:cs typeface="Calibri" panose="020F0502020204030204" pitchFamily="34" charset="0"/>
            </a:rPr>
            <a:t>Report approval is emailed to ospera@bu.edu </a:t>
          </a:r>
        </a:p>
      </dgm:t>
    </dgm:pt>
    <dgm:pt modelId="{BB666EAD-D3B4-4E39-A1F4-AD7BD020A072}" type="parTrans" cxnId="{4B105DC0-CF92-4E19-A249-D5D3A670676E}">
      <dgm:prSet/>
      <dgm:spPr/>
      <dgm:t>
        <a:bodyPr/>
        <a:lstStyle/>
        <a:p>
          <a:endParaRPr lang="en-US"/>
        </a:p>
      </dgm:t>
    </dgm:pt>
    <dgm:pt modelId="{58DD511D-EC67-4408-833C-222B53AE4186}" type="sibTrans" cxnId="{4B105DC0-CF92-4E19-A249-D5D3A670676E}">
      <dgm:prSet/>
      <dgm:spPr/>
      <dgm:t>
        <a:bodyPr/>
        <a:lstStyle/>
        <a:p>
          <a:endParaRPr lang="en-US"/>
        </a:p>
      </dgm:t>
    </dgm:pt>
    <dgm:pt modelId="{4B23C860-4B18-47FA-BEDC-8765713387A9}" type="pres">
      <dgm:prSet presAssocID="{BA0590D4-3AAB-4B99-A585-63F66F2386EE}" presName="linear" presStyleCnt="0">
        <dgm:presLayoutVars>
          <dgm:animLvl val="lvl"/>
          <dgm:resizeHandles val="exact"/>
        </dgm:presLayoutVars>
      </dgm:prSet>
      <dgm:spPr/>
    </dgm:pt>
    <dgm:pt modelId="{F14265A4-FF38-445C-97F1-CDD281C27591}" type="pres">
      <dgm:prSet presAssocID="{83C34A93-F7F8-4896-9BCC-A46132D114DA}" presName="parentText" presStyleLbl="node1" presStyleIdx="0" presStyleCnt="3" custLinFactY="-4763" custLinFactNeighborX="-87" custLinFactNeighborY="-100000">
        <dgm:presLayoutVars>
          <dgm:chMax val="0"/>
          <dgm:bulletEnabled val="1"/>
        </dgm:presLayoutVars>
      </dgm:prSet>
      <dgm:spPr/>
    </dgm:pt>
    <dgm:pt modelId="{FF0B3C13-A146-4981-93A5-608D3AF1C00B}" type="pres">
      <dgm:prSet presAssocID="{B211EC10-A99B-452A-A3BE-BA366643CDDC}" presName="spacer" presStyleCnt="0"/>
      <dgm:spPr/>
    </dgm:pt>
    <dgm:pt modelId="{0648D2BB-5010-4E25-B1A3-31911527C488}" type="pres">
      <dgm:prSet presAssocID="{01A4C9D3-89B6-4234-8AE5-9E5341A3B437}" presName="parentText" presStyleLbl="node1" presStyleIdx="1" presStyleCnt="3" custLinFactNeighborX="-87" custLinFactNeighborY="36881">
        <dgm:presLayoutVars>
          <dgm:chMax val="0"/>
          <dgm:bulletEnabled val="1"/>
        </dgm:presLayoutVars>
      </dgm:prSet>
      <dgm:spPr/>
    </dgm:pt>
    <dgm:pt modelId="{1BECD39C-BD3E-4618-B1DA-2AFE1A7BE870}" type="pres">
      <dgm:prSet presAssocID="{11A26A0B-67A1-4066-AA6A-1B7C5AC7A117}" presName="spacer" presStyleCnt="0"/>
      <dgm:spPr/>
    </dgm:pt>
    <dgm:pt modelId="{E025C6DB-3FA5-4D5A-8F0F-5564711E0868}" type="pres">
      <dgm:prSet presAssocID="{DB0FEFA5-5CE0-4357-B6E8-D6A143D0F070}" presName="parentText" presStyleLbl="node1" presStyleIdx="2" presStyleCnt="3" custLinFactY="3169" custLinFactNeighborX="-87" custLinFactNeighborY="100000">
        <dgm:presLayoutVars>
          <dgm:chMax val="0"/>
          <dgm:bulletEnabled val="1"/>
        </dgm:presLayoutVars>
      </dgm:prSet>
      <dgm:spPr/>
    </dgm:pt>
  </dgm:ptLst>
  <dgm:cxnLst>
    <dgm:cxn modelId="{5CE40703-BECF-4D3F-8FEE-36D2A9A19AB4}" type="presOf" srcId="{DB0FEFA5-5CE0-4357-B6E8-D6A143D0F070}" destId="{E025C6DB-3FA5-4D5A-8F0F-5564711E0868}" srcOrd="0" destOrd="0" presId="urn:microsoft.com/office/officeart/2005/8/layout/vList2"/>
    <dgm:cxn modelId="{C645ED4A-BABC-4CEC-8FD8-D97DEC384264}" type="presOf" srcId="{BA0590D4-3AAB-4B99-A585-63F66F2386EE}" destId="{4B23C860-4B18-47FA-BEDC-8765713387A9}" srcOrd="0" destOrd="0" presId="urn:microsoft.com/office/officeart/2005/8/layout/vList2"/>
    <dgm:cxn modelId="{8575F359-A430-4B2E-82CF-E955B0DD0302}" type="presOf" srcId="{83C34A93-F7F8-4896-9BCC-A46132D114DA}" destId="{F14265A4-FF38-445C-97F1-CDD281C27591}" srcOrd="0" destOrd="0" presId="urn:microsoft.com/office/officeart/2005/8/layout/vList2"/>
    <dgm:cxn modelId="{4B105DC0-CF92-4E19-A249-D5D3A670676E}" srcId="{BA0590D4-3AAB-4B99-A585-63F66F2386EE}" destId="{DB0FEFA5-5CE0-4357-B6E8-D6A143D0F070}" srcOrd="2" destOrd="0" parTransId="{BB666EAD-D3B4-4E39-A1F4-AD7BD020A072}" sibTransId="{58DD511D-EC67-4408-833C-222B53AE4186}"/>
    <dgm:cxn modelId="{B526FCC1-4A1E-4D5A-88DD-309E23E5C832}" type="presOf" srcId="{01A4C9D3-89B6-4234-8AE5-9E5341A3B437}" destId="{0648D2BB-5010-4E25-B1A3-31911527C488}" srcOrd="0" destOrd="0" presId="urn:microsoft.com/office/officeart/2005/8/layout/vList2"/>
    <dgm:cxn modelId="{DDB30ADA-3B4A-4F32-A295-F8AD725BD5FC}" srcId="{BA0590D4-3AAB-4B99-A585-63F66F2386EE}" destId="{01A4C9D3-89B6-4234-8AE5-9E5341A3B437}" srcOrd="1" destOrd="0" parTransId="{809E4127-F495-4F41-B249-26535B7F33F0}" sibTransId="{11A26A0B-67A1-4066-AA6A-1B7C5AC7A117}"/>
    <dgm:cxn modelId="{A5268EE4-6331-4637-A89C-5A661CAF3F1F}" srcId="{BA0590D4-3AAB-4B99-A585-63F66F2386EE}" destId="{83C34A93-F7F8-4896-9BCC-A46132D114DA}" srcOrd="0" destOrd="0" parTransId="{A111142A-0071-4401-9434-A34EDA81B414}" sibTransId="{B211EC10-A99B-452A-A3BE-BA366643CDDC}"/>
    <dgm:cxn modelId="{9BAB5923-71BE-482D-9782-ACAFD3EE6539}" type="presParOf" srcId="{4B23C860-4B18-47FA-BEDC-8765713387A9}" destId="{F14265A4-FF38-445C-97F1-CDD281C27591}" srcOrd="0" destOrd="0" presId="urn:microsoft.com/office/officeart/2005/8/layout/vList2"/>
    <dgm:cxn modelId="{0DE68918-C364-484F-AA8F-D13F0E648083}" type="presParOf" srcId="{4B23C860-4B18-47FA-BEDC-8765713387A9}" destId="{FF0B3C13-A146-4981-93A5-608D3AF1C00B}" srcOrd="1" destOrd="0" presId="urn:microsoft.com/office/officeart/2005/8/layout/vList2"/>
    <dgm:cxn modelId="{AB6DDB01-0995-4F10-B773-AD52CFB7A25F}" type="presParOf" srcId="{4B23C860-4B18-47FA-BEDC-8765713387A9}" destId="{0648D2BB-5010-4E25-B1A3-31911527C488}" srcOrd="2" destOrd="0" presId="urn:microsoft.com/office/officeart/2005/8/layout/vList2"/>
    <dgm:cxn modelId="{5FF8A9F3-E22E-4793-8722-CB61F2438A98}" type="presParOf" srcId="{4B23C860-4B18-47FA-BEDC-8765713387A9}" destId="{1BECD39C-BD3E-4618-B1DA-2AFE1A7BE870}" srcOrd="3" destOrd="0" presId="urn:microsoft.com/office/officeart/2005/8/layout/vList2"/>
    <dgm:cxn modelId="{0CBF71E4-7D1D-49E1-A6A5-87B567B3BC04}" type="presParOf" srcId="{4B23C860-4B18-47FA-BEDC-8765713387A9}" destId="{E025C6DB-3FA5-4D5A-8F0F-5564711E0868}"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341EE-22D9-49F7-B302-F47D095D7B25}">
      <dsp:nvSpPr>
        <dsp:cNvPr id="0" name=""/>
        <dsp:cNvSpPr/>
      </dsp:nvSpPr>
      <dsp:spPr>
        <a:xfrm>
          <a:off x="271908" y="121"/>
          <a:ext cx="3881733" cy="24649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5723D5-AFD4-41F5-9161-2CFB78E502FE}">
      <dsp:nvSpPr>
        <dsp:cNvPr id="0" name=""/>
        <dsp:cNvSpPr/>
      </dsp:nvSpPr>
      <dsp:spPr>
        <a:xfrm>
          <a:off x="703212" y="409860"/>
          <a:ext cx="3881733" cy="246490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sz="1800" kern="1200" dirty="0">
              <a:latin typeface="Calibri" panose="020F0502020204030204" pitchFamily="34" charset="0"/>
              <a:cs typeface="Calibri" panose="020F0502020204030204" pitchFamily="34" charset="0"/>
            </a:rPr>
            <a:t>Part I sets forth NSF's proposal preparation and submission guidelines. The coverage provides guidance for the preparation and submission of proposals to NSF.</a:t>
          </a:r>
        </a:p>
      </dsp:txBody>
      <dsp:txXfrm>
        <a:off x="775406" y="482054"/>
        <a:ext cx="3737345" cy="2320513"/>
      </dsp:txXfrm>
    </dsp:sp>
    <dsp:sp modelId="{0E451041-C722-4049-83EA-61EC10417C17}">
      <dsp:nvSpPr>
        <dsp:cNvPr id="0" name=""/>
        <dsp:cNvSpPr/>
      </dsp:nvSpPr>
      <dsp:spPr>
        <a:xfrm>
          <a:off x="5016250" y="121"/>
          <a:ext cx="3881733" cy="24649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313AB4-9E1B-47C8-AA32-CED720437F9F}">
      <dsp:nvSpPr>
        <dsp:cNvPr id="0" name=""/>
        <dsp:cNvSpPr/>
      </dsp:nvSpPr>
      <dsp:spPr>
        <a:xfrm>
          <a:off x="5447554" y="409860"/>
          <a:ext cx="3881733" cy="246490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100000"/>
            </a:lnSpc>
            <a:spcBef>
              <a:spcPct val="0"/>
            </a:spcBef>
            <a:spcAft>
              <a:spcPct val="35000"/>
            </a:spcAft>
            <a:buNone/>
          </a:pPr>
          <a:r>
            <a:rPr lang="en-US" sz="1700" kern="1200" dirty="0">
              <a:latin typeface="Calibri" panose="020F0502020204030204" pitchFamily="34" charset="0"/>
              <a:cs typeface="Calibri" panose="020F0502020204030204" pitchFamily="34" charset="0"/>
            </a:rPr>
            <a:t>Part II of the NSF PAPPG sets forth NSF policies and procedures regarding the award, administration, and monitoring of grants and cooperative agreements. Coverage includes the NSF award process, from issuance and administration of an NSF award through closeout.</a:t>
          </a:r>
        </a:p>
      </dsp:txBody>
      <dsp:txXfrm>
        <a:off x="5519748" y="482054"/>
        <a:ext cx="3737345" cy="23205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6AD69-CAA9-4619-B09E-6DEA09109889}">
      <dsp:nvSpPr>
        <dsp:cNvPr id="0" name=""/>
        <dsp:cNvSpPr/>
      </dsp:nvSpPr>
      <dsp:spPr>
        <a:xfrm>
          <a:off x="0" y="493240"/>
          <a:ext cx="5914209" cy="1346625"/>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9008" tIns="395732" rIns="459008"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Each section of the proposal that is uploaded as a file </a:t>
          </a:r>
          <a:r>
            <a:rPr lang="en-US" sz="1900" b="1" kern="1200" dirty="0">
              <a:latin typeface="Calibri" panose="020F0502020204030204" pitchFamily="34" charset="0"/>
              <a:cs typeface="Calibri" panose="020F0502020204030204" pitchFamily="34" charset="0"/>
            </a:rPr>
            <a:t>must be individually paginated prior to being uploaded </a:t>
          </a:r>
          <a:r>
            <a:rPr lang="en-US" sz="1900" kern="1200" dirty="0">
              <a:latin typeface="Calibri" panose="020F0502020204030204" pitchFamily="34" charset="0"/>
              <a:cs typeface="Calibri" panose="020F0502020204030204" pitchFamily="34" charset="0"/>
            </a:rPr>
            <a:t>to the electronic system. </a:t>
          </a:r>
        </a:p>
      </dsp:txBody>
      <dsp:txXfrm>
        <a:off x="0" y="493240"/>
        <a:ext cx="5914209" cy="1346625"/>
      </dsp:txXfrm>
    </dsp:sp>
    <dsp:sp modelId="{800F0A19-FF00-472C-81D6-35895C74009A}">
      <dsp:nvSpPr>
        <dsp:cNvPr id="0" name=""/>
        <dsp:cNvSpPr/>
      </dsp:nvSpPr>
      <dsp:spPr>
        <a:xfrm>
          <a:off x="295710" y="212800"/>
          <a:ext cx="4139946" cy="560880"/>
        </a:xfrm>
        <a:prstGeom prst="roundRect">
          <a:avLst/>
        </a:prstGeom>
        <a:solidFill>
          <a:schemeClr val="accent1">
            <a:lumMod val="75000"/>
          </a:schemeClr>
        </a:soli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56480" tIns="0" rIns="15648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Proposal Pagination Instructions</a:t>
          </a:r>
        </a:p>
      </dsp:txBody>
      <dsp:txXfrm>
        <a:off x="323090" y="240180"/>
        <a:ext cx="4085186" cy="506120"/>
      </dsp:txXfrm>
    </dsp:sp>
    <dsp:sp modelId="{C47879EE-977C-49BB-9FDC-56E2E0A6E461}">
      <dsp:nvSpPr>
        <dsp:cNvPr id="0" name=""/>
        <dsp:cNvSpPr/>
      </dsp:nvSpPr>
      <dsp:spPr>
        <a:xfrm>
          <a:off x="0" y="2222906"/>
          <a:ext cx="5914209" cy="2812950"/>
        </a:xfrm>
        <a:prstGeom prst="rect">
          <a:avLst/>
        </a:prstGeom>
        <a:solidFill>
          <a:schemeClr val="lt1">
            <a:alpha val="90000"/>
            <a:hueOff val="0"/>
            <a:satOff val="0"/>
            <a:lumOff val="0"/>
            <a:alphaOff val="0"/>
          </a:schemeClr>
        </a:solidFill>
        <a:ln w="9525" cap="flat" cmpd="sng" algn="ctr">
          <a:solidFill>
            <a:schemeClr val="accent2">
              <a:hueOff val="-1271496"/>
              <a:satOff val="-6463"/>
              <a:lumOff val="-372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9008" tIns="395732" rIns="459008"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Use one of the following fonts identified below: </a:t>
          </a:r>
        </a:p>
        <a:p>
          <a:pPr marL="342900" lvl="2"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Arial (not Arial Narrow), Courier New, or Palatino Linotype at a font size of 10 points or larger; </a:t>
          </a:r>
        </a:p>
        <a:p>
          <a:pPr marL="342900" lvl="2"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Times New Roman at a font size of 11 points or larger; or </a:t>
          </a:r>
        </a:p>
        <a:p>
          <a:pPr marL="342900" lvl="2"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Computer Modern family of fonts at a font size of 11 points or larger</a:t>
          </a:r>
        </a:p>
      </dsp:txBody>
      <dsp:txXfrm>
        <a:off x="0" y="2222906"/>
        <a:ext cx="5914209" cy="2812950"/>
      </dsp:txXfrm>
    </dsp:sp>
    <dsp:sp modelId="{894630B1-9E16-419B-BA6F-4E6E3F8A4F6F}">
      <dsp:nvSpPr>
        <dsp:cNvPr id="0" name=""/>
        <dsp:cNvSpPr/>
      </dsp:nvSpPr>
      <dsp:spPr>
        <a:xfrm>
          <a:off x="295710" y="1942466"/>
          <a:ext cx="4139946" cy="560880"/>
        </a:xfrm>
        <a:prstGeom prst="roundRect">
          <a:avLst/>
        </a:prstGeom>
        <a:solidFill>
          <a:schemeClr val="accent1">
            <a:lumMod val="60000"/>
            <a:lumOff val="40000"/>
          </a:schemeClr>
        </a:soli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56480" tIns="0" rIns="156480" bIns="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Proposal Font, Spacing and Margin Requirements</a:t>
          </a:r>
        </a:p>
      </dsp:txBody>
      <dsp:txXfrm>
        <a:off x="323090" y="1969846"/>
        <a:ext cx="4085186"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5314A-A7F1-4EEE-AE1C-4EE629269B2A}">
      <dsp:nvSpPr>
        <dsp:cNvPr id="0" name=""/>
        <dsp:cNvSpPr/>
      </dsp:nvSpPr>
      <dsp:spPr>
        <a:xfrm>
          <a:off x="0"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2FA614-92C4-4D7A-A400-EDAC300079D5}">
      <dsp:nvSpPr>
        <dsp:cNvPr id="0" name=""/>
        <dsp:cNvSpPr/>
      </dsp:nvSpPr>
      <dsp:spPr>
        <a:xfrm>
          <a:off x="300037"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No more than six lines of text within a vertical space of one inch</a:t>
          </a:r>
        </a:p>
      </dsp:txBody>
      <dsp:txXfrm>
        <a:off x="350259" y="772824"/>
        <a:ext cx="2599892" cy="1614269"/>
      </dsp:txXfrm>
    </dsp:sp>
    <dsp:sp modelId="{DF004B40-A851-4B18-95D2-FE8EF75DE108}">
      <dsp:nvSpPr>
        <dsp:cNvPr id="0" name=""/>
        <dsp:cNvSpPr/>
      </dsp:nvSpPr>
      <dsp:spPr>
        <a:xfrm>
          <a:off x="3300411"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6E260A-C3A4-45AF-BB0F-EB2860C3F9B4}">
      <dsp:nvSpPr>
        <dsp:cNvPr id="0" name=""/>
        <dsp:cNvSpPr/>
      </dsp:nvSpPr>
      <dsp:spPr>
        <a:xfrm>
          <a:off x="3600448"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Margins, in all directions, must be at least an inch. No proposer-supplied information may appear in the margins.</a:t>
          </a:r>
        </a:p>
      </dsp:txBody>
      <dsp:txXfrm>
        <a:off x="3650670" y="772824"/>
        <a:ext cx="2599892" cy="1614269"/>
      </dsp:txXfrm>
    </dsp:sp>
    <dsp:sp modelId="{A934B596-55F3-405D-818F-66F19460C032}">
      <dsp:nvSpPr>
        <dsp:cNvPr id="0" name=""/>
        <dsp:cNvSpPr/>
      </dsp:nvSpPr>
      <dsp:spPr>
        <a:xfrm>
          <a:off x="6600822"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DF9566-C5CA-4C7A-B688-A1FD8065AF9E}">
      <dsp:nvSpPr>
        <dsp:cNvPr id="0" name=""/>
        <dsp:cNvSpPr/>
      </dsp:nvSpPr>
      <dsp:spPr>
        <a:xfrm>
          <a:off x="6900860"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Paper size must be no larger than standard letter paper size (8 ½ by 11”).</a:t>
          </a:r>
        </a:p>
      </dsp:txBody>
      <dsp:txXfrm>
        <a:off x="6951082" y="772824"/>
        <a:ext cx="2599892" cy="16142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5314A-A7F1-4EEE-AE1C-4EE629269B2A}">
      <dsp:nvSpPr>
        <dsp:cNvPr id="0" name=""/>
        <dsp:cNvSpPr/>
      </dsp:nvSpPr>
      <dsp:spPr>
        <a:xfrm>
          <a:off x="15638" y="511810"/>
          <a:ext cx="2791715" cy="18511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2FA614-92C4-4D7A-A400-EDAC300079D5}">
      <dsp:nvSpPr>
        <dsp:cNvPr id="0" name=""/>
        <dsp:cNvSpPr/>
      </dsp:nvSpPr>
      <dsp:spPr>
        <a:xfrm>
          <a:off x="292231" y="774573"/>
          <a:ext cx="2791715" cy="185112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latin typeface="Calibri" panose="020F0502020204030204" pitchFamily="34" charset="0"/>
              <a:cs typeface="Calibri" panose="020F0502020204030204" pitchFamily="34" charset="0"/>
            </a:rPr>
            <a:t>Acceptance</a:t>
          </a:r>
          <a:endParaRPr lang="en-US" sz="1700" kern="1200" dirty="0">
            <a:latin typeface="Calibri" panose="020F0502020204030204" pitchFamily="34" charset="0"/>
            <a:cs typeface="Calibri" panose="020F0502020204030204" pitchFamily="34" charset="0"/>
          </a:endParaRPr>
        </a:p>
        <a:p>
          <a:pPr marL="0" lvl="0" indent="0" algn="ctr" defTabSz="755650">
            <a:lnSpc>
              <a:spcPct val="90000"/>
            </a:lnSpc>
            <a:spcBef>
              <a:spcPct val="0"/>
            </a:spcBef>
            <a:spcAft>
              <a:spcPct val="35000"/>
            </a:spcAft>
            <a:buNone/>
          </a:pPr>
          <a:r>
            <a:rPr lang="en-US" sz="1700" kern="1200" dirty="0">
              <a:latin typeface="Calibri" panose="020F0502020204030204" pitchFamily="34" charset="0"/>
              <a:cs typeface="Calibri" panose="020F0502020204030204" pitchFamily="34" charset="0"/>
            </a:rPr>
            <a:t>Drawdown of NSF funds constitutes acceptance.  Sometimes require formal acceptance.  Notify the PO if we choose not to accept.</a:t>
          </a:r>
        </a:p>
      </dsp:txBody>
      <dsp:txXfrm>
        <a:off x="346449" y="828791"/>
        <a:ext cx="2683279" cy="1742691"/>
      </dsp:txXfrm>
    </dsp:sp>
    <dsp:sp modelId="{DF004B40-A851-4B18-95D2-FE8EF75DE108}">
      <dsp:nvSpPr>
        <dsp:cNvPr id="0" name=""/>
        <dsp:cNvSpPr/>
      </dsp:nvSpPr>
      <dsp:spPr>
        <a:xfrm>
          <a:off x="3392478" y="511810"/>
          <a:ext cx="3053917" cy="1852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6E260A-C3A4-45AF-BB0F-EB2860C3F9B4}">
      <dsp:nvSpPr>
        <dsp:cNvPr id="0" name=""/>
        <dsp:cNvSpPr/>
      </dsp:nvSpPr>
      <dsp:spPr>
        <a:xfrm>
          <a:off x="3669071" y="774573"/>
          <a:ext cx="3053917" cy="185286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Period of Performance</a:t>
          </a:r>
        </a:p>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 Start date cannot be changed.  The grantee can authorize a 1</a:t>
          </a:r>
          <a:r>
            <a:rPr lang="en-US" sz="1800" kern="1200" baseline="30000" dirty="0">
              <a:latin typeface="Calibri" panose="020F0502020204030204" pitchFamily="34" charset="0"/>
              <a:cs typeface="Calibri" panose="020F0502020204030204" pitchFamily="34" charset="0"/>
            </a:rPr>
            <a:t>st</a:t>
          </a:r>
          <a:r>
            <a:rPr lang="en-US" sz="1800" kern="1200" dirty="0">
              <a:latin typeface="Calibri" panose="020F0502020204030204" pitchFamily="34" charset="0"/>
              <a:cs typeface="Calibri" panose="020F0502020204030204" pitchFamily="34" charset="0"/>
            </a:rPr>
            <a:t> NCE to complete the SOW</a:t>
          </a:r>
        </a:p>
      </dsp:txBody>
      <dsp:txXfrm>
        <a:off x="3723340" y="828842"/>
        <a:ext cx="2945379" cy="1744328"/>
      </dsp:txXfrm>
    </dsp:sp>
    <dsp:sp modelId="{A934B596-55F3-405D-818F-66F19460C032}">
      <dsp:nvSpPr>
        <dsp:cNvPr id="0" name=""/>
        <dsp:cNvSpPr/>
      </dsp:nvSpPr>
      <dsp:spPr>
        <a:xfrm>
          <a:off x="6960623" y="535616"/>
          <a:ext cx="3263669" cy="18596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DF9566-C5CA-4C7A-B688-A1FD8065AF9E}">
      <dsp:nvSpPr>
        <dsp:cNvPr id="0" name=""/>
        <dsp:cNvSpPr/>
      </dsp:nvSpPr>
      <dsp:spPr>
        <a:xfrm>
          <a:off x="7237216" y="798379"/>
          <a:ext cx="3263669" cy="185963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latin typeface="Calibri" panose="020F0502020204030204" pitchFamily="34" charset="0"/>
              <a:cs typeface="Calibri" panose="020F0502020204030204" pitchFamily="34" charset="0"/>
            </a:rPr>
            <a:t>Prior Approval</a:t>
          </a:r>
        </a:p>
        <a:p>
          <a:pPr marL="0" lvl="0" indent="0" algn="ctr" defTabSz="755650">
            <a:lnSpc>
              <a:spcPct val="90000"/>
            </a:lnSpc>
            <a:spcBef>
              <a:spcPct val="0"/>
            </a:spcBef>
            <a:spcAft>
              <a:spcPct val="35000"/>
            </a:spcAft>
            <a:buNone/>
          </a:pPr>
          <a:r>
            <a:rPr lang="en-US" sz="1700" kern="1200" dirty="0">
              <a:latin typeface="Calibri" panose="020F0502020204030204" pitchFamily="34" charset="0"/>
              <a:cs typeface="Calibri" panose="020F0502020204030204" pitchFamily="34" charset="0"/>
            </a:rPr>
            <a:t> submitted in </a:t>
          </a:r>
          <a:r>
            <a:rPr lang="en-US" sz="1700" b="1" kern="1200" dirty="0">
              <a:latin typeface="Calibri" panose="020F0502020204030204" pitchFamily="34" charset="0"/>
              <a:cs typeface="Calibri" panose="020F0502020204030204" pitchFamily="34" charset="0"/>
            </a:rPr>
            <a:t>research.gov </a:t>
          </a:r>
          <a:r>
            <a:rPr lang="en-US" sz="1700" kern="1200" dirty="0">
              <a:latin typeface="Calibri" panose="020F0502020204030204" pitchFamily="34" charset="0"/>
              <a:cs typeface="Calibri" panose="020F0502020204030204" pitchFamily="34" charset="0"/>
            </a:rPr>
            <a:t>under Awards &amp; Reporting, Notifications &amp; Requests.  Items needing action are either works in progress or requests that have been forwarded to the AOR</a:t>
          </a:r>
        </a:p>
      </dsp:txBody>
      <dsp:txXfrm>
        <a:off x="7291683" y="852846"/>
        <a:ext cx="3154735" cy="17506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265A4-FF38-445C-97F1-CDD281C27591}">
      <dsp:nvSpPr>
        <dsp:cNvPr id="0" name=""/>
        <dsp:cNvSpPr/>
      </dsp:nvSpPr>
      <dsp:spPr>
        <a:xfrm>
          <a:off x="0" y="183827"/>
          <a:ext cx="5914209" cy="1498770"/>
        </a:xfrm>
        <a:prstGeom prst="roundRect">
          <a:avLst/>
        </a:prstGeom>
        <a:solidFill>
          <a:schemeClr val="bg1"/>
        </a:solidFill>
        <a:ln>
          <a:solidFill>
            <a:srgbClr val="FFC000"/>
          </a:solid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Calibri" panose="020F0502020204030204" pitchFamily="34" charset="0"/>
              <a:cs typeface="Calibri" panose="020F0502020204030204" pitchFamily="34" charset="0"/>
            </a:rPr>
            <a:t>If a PI or co-PI has overdue reports on one NSF grant NSF will not release any incremental funding, new awards, or changes to awards for any of the other NSF grants they are associated with.  </a:t>
          </a:r>
        </a:p>
      </dsp:txBody>
      <dsp:txXfrm>
        <a:off x="73164" y="256991"/>
        <a:ext cx="5767881" cy="1352442"/>
      </dsp:txXfrm>
    </dsp:sp>
    <dsp:sp modelId="{0648D2BB-5010-4E25-B1A3-31911527C488}">
      <dsp:nvSpPr>
        <dsp:cNvPr id="0" name=""/>
        <dsp:cNvSpPr/>
      </dsp:nvSpPr>
      <dsp:spPr>
        <a:xfrm>
          <a:off x="0" y="1897249"/>
          <a:ext cx="5914209" cy="1498770"/>
        </a:xfrm>
        <a:prstGeom prst="roundRect">
          <a:avLst/>
        </a:prstGeom>
        <a:solidFill>
          <a:schemeClr val="bg1"/>
        </a:solidFill>
        <a:ln>
          <a:solidFill>
            <a:srgbClr val="FFC000"/>
          </a:solid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Calibri" panose="020F0502020204030204" pitchFamily="34" charset="0"/>
              <a:cs typeface="Calibri" panose="020F0502020204030204" pitchFamily="34" charset="0"/>
            </a:rPr>
            <a:t>PIs submit Annual, Final, and Project Outcomes reports without SP involvement.</a:t>
          </a:r>
        </a:p>
      </dsp:txBody>
      <dsp:txXfrm>
        <a:off x="73164" y="1970413"/>
        <a:ext cx="5767881" cy="1352442"/>
      </dsp:txXfrm>
    </dsp:sp>
    <dsp:sp modelId="{E025C6DB-3FA5-4D5A-8F0F-5564711E0868}">
      <dsp:nvSpPr>
        <dsp:cNvPr id="0" name=""/>
        <dsp:cNvSpPr/>
      </dsp:nvSpPr>
      <dsp:spPr>
        <a:xfrm>
          <a:off x="0" y="3542169"/>
          <a:ext cx="5914209" cy="1498770"/>
        </a:xfrm>
        <a:prstGeom prst="roundRect">
          <a:avLst/>
        </a:prstGeom>
        <a:solidFill>
          <a:schemeClr val="bg1"/>
        </a:solidFill>
        <a:ln>
          <a:solidFill>
            <a:srgbClr val="FFC000"/>
          </a:solid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Calibri" panose="020F0502020204030204" pitchFamily="34" charset="0"/>
              <a:cs typeface="Calibri" panose="020F0502020204030204" pitchFamily="34" charset="0"/>
            </a:rPr>
            <a:t>Report approval is emailed to ospera@bu.edu </a:t>
          </a:r>
        </a:p>
      </dsp:txBody>
      <dsp:txXfrm>
        <a:off x="73164" y="3615333"/>
        <a:ext cx="5767881" cy="135244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2BB45A-9EB6-4AE9-86D9-F12FC646BC43}" type="datetimeFigureOut">
              <a:rPr lang="en-US" smtClean="0"/>
              <a:t>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BD34A5-7E30-4F4B-9306-225D8B97679C}" type="slidenum">
              <a:rPr lang="en-US" smtClean="0"/>
              <a:t>‹#›</a:t>
            </a:fld>
            <a:endParaRPr lang="en-US"/>
          </a:p>
        </p:txBody>
      </p:sp>
    </p:spTree>
    <p:extLst>
      <p:ext uri="{BB962C8B-B14F-4D97-AF65-F5344CB8AC3E}">
        <p14:creationId xmlns:p14="http://schemas.microsoft.com/office/powerpoint/2010/main" val="1272407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sf.gov/index.jsp"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research.gov/research-portal/appmanager/base/desktop?_nfpb=true&amp;_pageLabel=research_node_display&amp;_nodePath=/researchGov/Service/Desktop/ResearchProposalPrepDocumentFormattingFAQ.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B8BD34A5-7E30-4F4B-9306-225D8B97679C}" type="slidenum">
              <a:rPr lang="en-US" smtClean="0"/>
              <a:t>1</a:t>
            </a:fld>
            <a:endParaRPr lang="en-US"/>
          </a:p>
        </p:txBody>
      </p:sp>
    </p:spTree>
    <p:extLst>
      <p:ext uri="{BB962C8B-B14F-4D97-AF65-F5344CB8AC3E}">
        <p14:creationId xmlns:p14="http://schemas.microsoft.com/office/powerpoint/2010/main" val="583012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NSF apart from DHHS, DOD and other agencies that start with “department of” is that they are an independent agency instead of an executive branch agency. </a:t>
            </a:r>
            <a:r>
              <a:rPr lang="en-US" sz="1200" kern="1200" dirty="0">
                <a:solidFill>
                  <a:schemeClr val="tx1"/>
                </a:solidFill>
                <a:effectLst/>
                <a:latin typeface="+mn-lt"/>
                <a:ea typeface="+mn-ea"/>
                <a:cs typeface="+mn-cs"/>
              </a:rPr>
              <a:t>Executive branch agencies, as the name implies, are given national priorities from the executive branch. </a:t>
            </a:r>
          </a:p>
          <a:p>
            <a:r>
              <a:rPr lang="en-US" sz="1200" kern="1200" dirty="0">
                <a:solidFill>
                  <a:schemeClr val="tx1"/>
                </a:solidFill>
                <a:effectLst/>
                <a:latin typeface="+mn-lt"/>
                <a:ea typeface="+mn-ea"/>
                <a:cs typeface="+mn-cs"/>
              </a:rPr>
              <a:t>Independent agencies like NSF, NASA, and NEH have Missions that do not have to align with priorities of the federal </a:t>
            </a:r>
            <a:r>
              <a:rPr lang="en-US" sz="1200" kern="1200" dirty="0" err="1">
                <a:solidFill>
                  <a:schemeClr val="tx1"/>
                </a:solidFill>
                <a:effectLst/>
                <a:latin typeface="+mn-lt"/>
                <a:ea typeface="+mn-ea"/>
                <a:cs typeface="+mn-cs"/>
              </a:rPr>
              <a:t>govermentt</a:t>
            </a:r>
            <a:r>
              <a:rPr lang="en-US" sz="1200" kern="1200" dirty="0">
                <a:solidFill>
                  <a:schemeClr val="tx1"/>
                </a:solidFill>
                <a:effectLst/>
                <a:latin typeface="+mn-lt"/>
                <a:ea typeface="+mn-ea"/>
                <a:cs typeface="+mn-cs"/>
              </a:rPr>
              <a:t>.  They have their own constant mission regardless of national priorities and presidential administrations.</a:t>
            </a:r>
          </a:p>
          <a:p>
            <a:endParaRPr lang="en-US" dirty="0"/>
          </a:p>
          <a:p>
            <a:r>
              <a:rPr lang="en-US" dirty="0"/>
              <a:t>NSF will fund just about anything except medical sciences</a:t>
            </a:r>
          </a:p>
        </p:txBody>
      </p:sp>
      <p:sp>
        <p:nvSpPr>
          <p:cNvPr id="4" name="Slide Number Placeholder 3"/>
          <p:cNvSpPr>
            <a:spLocks noGrp="1"/>
          </p:cNvSpPr>
          <p:nvPr>
            <p:ph type="sldNum" sz="quarter" idx="5"/>
          </p:nvPr>
        </p:nvSpPr>
        <p:spPr/>
        <p:txBody>
          <a:bodyPr/>
          <a:lstStyle/>
          <a:p>
            <a:fld id="{B8BD34A5-7E30-4F4B-9306-225D8B97679C}" type="slidenum">
              <a:rPr lang="en-US" smtClean="0"/>
              <a:t>2</a:t>
            </a:fld>
            <a:endParaRPr lang="en-US"/>
          </a:p>
        </p:txBody>
      </p:sp>
    </p:spTree>
    <p:extLst>
      <p:ext uri="{BB962C8B-B14F-4D97-AF65-F5344CB8AC3E}">
        <p14:creationId xmlns:p14="http://schemas.microsoft.com/office/powerpoint/2010/main" val="3122587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NSF is divided into these seven directorates which specialize in the particular research area that their name implies</a:t>
            </a:r>
            <a:endParaRPr lang="en-US" b="1" dirty="0"/>
          </a:p>
          <a:p>
            <a:endParaRPr lang="en-US" b="1" dirty="0"/>
          </a:p>
        </p:txBody>
      </p:sp>
      <p:sp>
        <p:nvSpPr>
          <p:cNvPr id="4" name="Slide Number Placeholder 3"/>
          <p:cNvSpPr>
            <a:spLocks noGrp="1"/>
          </p:cNvSpPr>
          <p:nvPr>
            <p:ph type="sldNum" sz="quarter" idx="5"/>
          </p:nvPr>
        </p:nvSpPr>
        <p:spPr/>
        <p:txBody>
          <a:bodyPr/>
          <a:lstStyle/>
          <a:p>
            <a:fld id="{B8BD34A5-7E30-4F4B-9306-225D8B97679C}" type="slidenum">
              <a:rPr lang="en-US" smtClean="0"/>
              <a:t>3</a:t>
            </a:fld>
            <a:endParaRPr lang="en-US"/>
          </a:p>
        </p:txBody>
      </p:sp>
    </p:spTree>
    <p:extLst>
      <p:ext uri="{BB962C8B-B14F-4D97-AF65-F5344CB8AC3E}">
        <p14:creationId xmlns:p14="http://schemas.microsoft.com/office/powerpoint/2010/main" val="3002824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They are further subdivided into divisions. The program solicitations are sometimes specific to the divisions, so for example the Division of Environmental Biology is under the Directorate for Biological Sciences. </a:t>
            </a:r>
            <a:r>
              <a:rPr lang="en-US" sz="1200" dirty="0">
                <a:latin typeface="Calibri" panose="020F0502020204030204" pitchFamily="34" charset="0"/>
                <a:ea typeface="Calibri" panose="020F0502020204030204" pitchFamily="34" charset="0"/>
              </a:rPr>
              <a:t>The acronym for the Division may be included on the proposal cover sheet, along with the relevant program.  There are also solicitations that span across multiple divisions.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sz="1200" dirty="0"/>
              <a:t>Program Divisions are responsible for the scientific, technical and programmatic review and evaluation of proposals and for recommending that proposals be declined or awarded. The scientific, engineering and/or educational aspects of an award will be monitored by the NSF Program Officer identified in the award notice.</a:t>
            </a:r>
          </a:p>
          <a:p>
            <a:endParaRPr lang="en-US" sz="1200" dirty="0"/>
          </a:p>
          <a:p>
            <a:r>
              <a:rPr lang="en-US" sz="1200" dirty="0"/>
              <a:t>A link to the full NSF organization list is provided here if you’re interested.  It lists all of the directorates and the divisions that are under them.</a:t>
            </a:r>
          </a:p>
        </p:txBody>
      </p:sp>
      <p:sp>
        <p:nvSpPr>
          <p:cNvPr id="4" name="Slide Number Placeholder 3"/>
          <p:cNvSpPr>
            <a:spLocks noGrp="1"/>
          </p:cNvSpPr>
          <p:nvPr>
            <p:ph type="sldNum" sz="quarter" idx="5"/>
          </p:nvPr>
        </p:nvSpPr>
        <p:spPr/>
        <p:txBody>
          <a:bodyPr/>
          <a:lstStyle/>
          <a:p>
            <a:fld id="{B8BD34A5-7E30-4F4B-9306-225D8B97679C}" type="slidenum">
              <a:rPr lang="en-US" smtClean="0"/>
              <a:t>4</a:t>
            </a:fld>
            <a:endParaRPr lang="en-US"/>
          </a:p>
        </p:txBody>
      </p:sp>
    </p:spTree>
    <p:extLst>
      <p:ext uri="{BB962C8B-B14F-4D97-AF65-F5344CB8AC3E}">
        <p14:creationId xmlns:p14="http://schemas.microsoft.com/office/powerpoint/2010/main" val="3649732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Something that comes up occasionally is Research Experiences for Undergraduates, or REU.  The goal of the REU program is to expand student participation in all kinds of research, and to attract a diverse pool of students into careers in science and engineering.  </a:t>
            </a:r>
          </a:p>
          <a:p>
            <a:r>
              <a:rPr lang="en-US" dirty="0"/>
              <a:t>Investigators with an active NSF research award may request an REU Supplement through the Supplemental Funding Request module in </a:t>
            </a:r>
            <a:r>
              <a:rPr lang="en-US" dirty="0" err="1"/>
              <a:t>FastLane</a:t>
            </a:r>
            <a:r>
              <a:rPr lang="en-US" dirty="0"/>
              <a:t>; or investigators preparing a research proposal may include an REU Supplement request as a component of the proposal in the supplementary docs section.  Supplements provide support for a few undergrads on the project.</a:t>
            </a:r>
          </a:p>
          <a:p>
            <a:endParaRPr lang="en-US" dirty="0"/>
          </a:p>
          <a:p>
            <a:r>
              <a:rPr lang="en-US" dirty="0"/>
              <a:t>REU Sites are based on independent proposals, are funded by research divisions throughout NSF and have an annual deadline.  An REU Site consists of a group of undergraduates who work in the research programs of the host institution, and each of them are associated with a specific project.</a:t>
            </a:r>
          </a:p>
          <a:p>
            <a:endParaRPr lang="en-US" dirty="0"/>
          </a:p>
          <a:p>
            <a:r>
              <a:rPr lang="en-US" dirty="0"/>
              <a:t>All REU students are paid stipends through the participant support cost section of the budget.</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5</a:t>
            </a:fld>
            <a:endParaRPr lang="en-US"/>
          </a:p>
        </p:txBody>
      </p:sp>
    </p:spTree>
    <p:extLst>
      <p:ext uri="{BB962C8B-B14F-4D97-AF65-F5344CB8AC3E}">
        <p14:creationId xmlns:p14="http://schemas.microsoft.com/office/powerpoint/2010/main" val="1228349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6</a:t>
            </a:fld>
            <a:endParaRPr lang="en-US"/>
          </a:p>
        </p:txBody>
      </p:sp>
    </p:spTree>
    <p:extLst>
      <p:ext uri="{BB962C8B-B14F-4D97-AF65-F5344CB8AC3E}">
        <p14:creationId xmlns:p14="http://schemas.microsoft.com/office/powerpoint/2010/main" val="4251093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7</a:t>
            </a:fld>
            <a:endParaRPr lang="en-US"/>
          </a:p>
        </p:txBody>
      </p:sp>
    </p:spTree>
    <p:extLst>
      <p:ext uri="{BB962C8B-B14F-4D97-AF65-F5344CB8AC3E}">
        <p14:creationId xmlns:p14="http://schemas.microsoft.com/office/powerpoint/2010/main" val="2721919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Phase I </a:t>
            </a:r>
            <a:r>
              <a:rPr lang="en-US" dirty="0"/>
              <a:t>is the proposal preparation which is guided by the NSF document </a:t>
            </a:r>
            <a:r>
              <a:rPr lang="en-US" b="1" dirty="0"/>
              <a:t>Proposal and award policies and procedures guide </a:t>
            </a:r>
            <a:r>
              <a:rPr lang="en-US" b="0" dirty="0"/>
              <a:t>or the PAPPG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Proposals may be submitted in response to the various funding opportunities that are announced on the </a:t>
            </a:r>
            <a:r>
              <a:rPr lang="en-US" sz="1200" b="0" i="0" u="none" strike="noStrike" kern="1200" dirty="0">
                <a:solidFill>
                  <a:schemeClr val="tx1"/>
                </a:solidFill>
                <a:effectLst/>
                <a:latin typeface="+mn-lt"/>
                <a:ea typeface="+mn-ea"/>
                <a:cs typeface="+mn-cs"/>
                <a:hlinkClick r:id="rId3"/>
              </a:rPr>
              <a:t>NSF website</a:t>
            </a:r>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These funding opportunities fall into four categories -- </a:t>
            </a:r>
            <a:r>
              <a:rPr lang="en-US" sz="1200" b="0" i="0" u="none" kern="1200" dirty="0">
                <a:solidFill>
                  <a:schemeClr val="tx1"/>
                </a:solidFill>
                <a:effectLst/>
                <a:latin typeface="+mn-lt"/>
                <a:ea typeface="+mn-ea"/>
                <a:cs typeface="+mn-cs"/>
              </a:rPr>
              <a:t>program descriptions, program announcements, program solicitations, Dear Colleague letters and Unsolicited Proposals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kern="1200" dirty="0">
              <a:solidFill>
                <a:schemeClr val="tx1"/>
              </a:solidFill>
              <a:effectLst/>
              <a:latin typeface="+mn-lt"/>
              <a:ea typeface="+mn-ea"/>
              <a:cs typeface="+mn-cs"/>
            </a:endParaRPr>
          </a:p>
          <a:p>
            <a:pPr marL="228600" indent="-228600">
              <a:buAutoNum type="arabicPeriod"/>
            </a:pPr>
            <a:r>
              <a:rPr lang="en-US" b="1" dirty="0"/>
              <a:t>The term "program description" includes broad, general descriptions of programs and activities in NSF Directorates and Divisions. Program descriptions are posted on Directorate/Division websites to encourage the submission of proposals in specific program areas of interest to NSF. </a:t>
            </a:r>
            <a:r>
              <a:rPr lang="en-US" dirty="0"/>
              <a:t>Program descriptions utilize the generic eligibility and proposal preparation instructions specified in Part I of the PAPPG, as well as the </a:t>
            </a:r>
            <a:r>
              <a:rPr lang="en-US" b="0" u="none" dirty="0"/>
              <a:t>National Science Board </a:t>
            </a:r>
            <a:r>
              <a:rPr lang="en-US" dirty="0"/>
              <a:t>approved merit review criteria. </a:t>
            </a:r>
          </a:p>
          <a:p>
            <a:pPr marL="228600" indent="-228600">
              <a:buAutoNum type="arabicPeriod"/>
            </a:pPr>
            <a:endParaRPr lang="en-US" dirty="0"/>
          </a:p>
          <a:p>
            <a:pPr marL="228600" indent="-228600">
              <a:buAutoNum type="arabicPeriod"/>
            </a:pPr>
            <a:r>
              <a:rPr lang="en-US" b="1" dirty="0"/>
              <a:t>The term "program announcement" refers to formal NSF publications that announce NSF programs</a:t>
            </a:r>
            <a:r>
              <a:rPr lang="en-US" dirty="0"/>
              <a:t>. Program announcements also utilize the generic eligibility and proposal preparation guidelines specified in Part I of the PAPPG. </a:t>
            </a:r>
          </a:p>
          <a:p>
            <a:pPr marL="228600" indent="-228600">
              <a:buAutoNum type="arabicPeriod"/>
            </a:pPr>
            <a:endParaRPr lang="en-US" dirty="0"/>
          </a:p>
          <a:p>
            <a:pPr marL="228600" indent="-228600">
              <a:buAutoNum type="arabicPeriod"/>
            </a:pPr>
            <a:r>
              <a:rPr lang="en-US" b="1" dirty="0"/>
              <a:t>The term "program solicitation" refers to formal NSF publications that encourage the submission of proposals in specific program areas of interest to NSF. These are what I see most frequently. They generally are more focused than program announcements, and normally are for a limited period of time. </a:t>
            </a:r>
            <a:r>
              <a:rPr lang="en-US" dirty="0"/>
              <a:t>Competition among proposals is more precisely defined than with program announcements, and proposals received compete directly with each other for NSF funding. </a:t>
            </a:r>
          </a:p>
          <a:p>
            <a:pPr marL="0" indent="0">
              <a:buNone/>
            </a:pPr>
            <a:endParaRPr lang="en-US" dirty="0"/>
          </a:p>
          <a:p>
            <a:pPr marL="0" indent="0">
              <a:buNone/>
            </a:pPr>
            <a:r>
              <a:rPr lang="en-US" dirty="0"/>
              <a:t>Program solicitations are issued when the funding opportunity has one or more of the following features: </a:t>
            </a:r>
          </a:p>
          <a:p>
            <a:pPr marL="628650" lvl="1" indent="-171450">
              <a:buFont typeface="Arial" panose="020B0604020202020204" pitchFamily="34" charset="0"/>
              <a:buChar char="•"/>
            </a:pPr>
            <a:r>
              <a:rPr lang="en-US" dirty="0"/>
              <a:t>provides supplemental proposal preparation guidance or deviates from the guidelines established in Part I of the PAPPG; </a:t>
            </a:r>
          </a:p>
          <a:p>
            <a:pPr marL="628650" lvl="1" indent="-171450">
              <a:buFont typeface="Arial" panose="020B0604020202020204" pitchFamily="34" charset="0"/>
              <a:buChar char="•"/>
            </a:pPr>
            <a:r>
              <a:rPr lang="en-US" dirty="0"/>
              <a:t>contains additional review criteria relevant to the program; </a:t>
            </a:r>
          </a:p>
          <a:p>
            <a:pPr marL="628650" lvl="1" indent="-171450">
              <a:buFont typeface="Arial" panose="020B0604020202020204" pitchFamily="34" charset="0"/>
              <a:buChar char="•"/>
            </a:pPr>
            <a:r>
              <a:rPr lang="en-US" b="1" i="1" u="sng" dirty="0"/>
              <a:t>requires submission of a letter of intent </a:t>
            </a:r>
            <a:r>
              <a:rPr lang="en-US" dirty="0"/>
              <a:t>(see Chapter I.D.1) or preliminary proposal (see Chapter I.D.2); </a:t>
            </a:r>
          </a:p>
          <a:p>
            <a:pPr marL="628650" lvl="1" indent="-171450">
              <a:buFont typeface="Arial" panose="020B0604020202020204" pitchFamily="34" charset="0"/>
              <a:buChar char="•"/>
            </a:pPr>
            <a:r>
              <a:rPr lang="en-US" dirty="0"/>
              <a:t>deviates from (or restricts) the standard categories of proposers specified in Section E. below; </a:t>
            </a:r>
          </a:p>
          <a:p>
            <a:pPr marL="628650" lvl="1" indent="-171450">
              <a:buFont typeface="Arial" panose="020B0604020202020204" pitchFamily="34" charset="0"/>
              <a:buChar char="•"/>
            </a:pPr>
            <a:r>
              <a:rPr lang="en-US" dirty="0"/>
              <a:t>limits the number of proposals that may be submitted by an organization and/or Principal Investigator (PI) or co-Principal Investigator (co-PI);4 </a:t>
            </a:r>
          </a:p>
          <a:p>
            <a:pPr marL="628650" lvl="1" indent="-171450">
              <a:buFont typeface="Arial" panose="020B0604020202020204" pitchFamily="34" charset="0"/>
              <a:buChar char="•"/>
            </a:pPr>
            <a:r>
              <a:rPr lang="en-US" dirty="0"/>
              <a:t>requires cost sharing; </a:t>
            </a:r>
          </a:p>
          <a:p>
            <a:pPr marL="628650" lvl="1" indent="-171450">
              <a:buFont typeface="Arial" panose="020B0604020202020204" pitchFamily="34" charset="0"/>
              <a:buChar char="•"/>
            </a:pPr>
            <a:r>
              <a:rPr lang="en-US" dirty="0"/>
              <a:t>requires a limitation in indirect (Facilities &amp; Administrative (F&amp;A)) costs; </a:t>
            </a:r>
          </a:p>
          <a:p>
            <a:pPr marL="628650" lvl="1" indent="-171450">
              <a:buFont typeface="Arial" panose="020B0604020202020204" pitchFamily="34" charset="0"/>
              <a:buChar char="•"/>
            </a:pPr>
            <a:r>
              <a:rPr lang="en-US" dirty="0"/>
              <a:t>specifies additional award conditions and/or reporting requirements; </a:t>
            </a:r>
          </a:p>
          <a:p>
            <a:pPr marL="628650" lvl="1" indent="-171450">
              <a:buFont typeface="Arial" panose="020B0604020202020204" pitchFamily="34" charset="0"/>
              <a:buChar char="•"/>
            </a:pPr>
            <a:r>
              <a:rPr lang="en-US" dirty="0"/>
              <a:t>anticipates use of a cooperative agreement.</a:t>
            </a:r>
          </a:p>
          <a:p>
            <a:pPr marL="0" indent="0">
              <a:buNone/>
            </a:pPr>
            <a:endParaRPr lang="en-US" dirty="0"/>
          </a:p>
          <a:p>
            <a:pPr marL="0" indent="0">
              <a:buNone/>
            </a:pPr>
            <a:r>
              <a:rPr lang="en-US" dirty="0"/>
              <a:t>4. </a:t>
            </a:r>
            <a:r>
              <a:rPr lang="en-US" b="1" dirty="0"/>
              <a:t>Dear Colleague Letters (DCLs) DCLs are intended to provide general information to the community, clarify or amend an existing policy or document, or inform the NSF proposer community about upcoming opportunities or special competitions for supplements to existing awards. </a:t>
            </a:r>
            <a:r>
              <a:rPr lang="en-US" dirty="0"/>
              <a:t>They also may be used to announce NSF’s interest in receiving proposals in specified topical areas for Rapid Response Research (RAPID); Early-concept Grants for Exploratory Research (EAGER); Research Advanced by Interdisciplinary Science and Engineering (RAISE); and Conference.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Unlike NIH </a:t>
            </a:r>
            <a:r>
              <a:rPr lang="en-US" sz="1200" dirty="0">
                <a:latin typeface="Calibri" panose="020F0502020204030204" pitchFamily="34" charset="0"/>
                <a:ea typeface="Calibri" panose="020F0502020204030204" pitchFamily="34" charset="0"/>
              </a:rPr>
              <a:t>Not all NSF proposals have a deadline, in which case the Program Solicitation will state “Proposals Accepted Anytime” in the deadline section </a:t>
            </a:r>
            <a:endParaRPr lang="en-US" dirty="0"/>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8</a:t>
            </a:fld>
            <a:endParaRPr lang="en-US"/>
          </a:p>
        </p:txBody>
      </p:sp>
    </p:spTree>
    <p:extLst>
      <p:ext uri="{BB962C8B-B14F-4D97-AF65-F5344CB8AC3E}">
        <p14:creationId xmlns:p14="http://schemas.microsoft.com/office/powerpoint/2010/main" val="352545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NSF program solicitations require or request submission of an LOI in advance of submission of a full proposal. This requirement will be identified in the program solicitation, and such letters are submitted electronically to NSF.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 LOI is not a binding document. The predominant reason for its use is to help NSF program staff gauge the size and range of the competition, enabling earlier selection and better management of reviewers and panelists. In addition, the information contained in an LOI is used to help avoid potential conflicts of interest in the review process. It is not externally evaluated or used to decide on funding. </a:t>
            </a:r>
          </a:p>
          <a:p>
            <a:endParaRPr lang="en-US" dirty="0"/>
          </a:p>
          <a:p>
            <a:r>
              <a:rPr lang="en-US" dirty="0"/>
              <a:t>Proposers that plan to submit a collaborative proposal from multiple organizations should submit a </a:t>
            </a:r>
            <a:r>
              <a:rPr lang="en-US" b="1" dirty="0"/>
              <a:t>single</a:t>
            </a:r>
            <a:r>
              <a:rPr lang="en-US" dirty="0"/>
              <a:t> LOI for the entire project, because NSF considers a collaborative proposal to be a unified research project. </a:t>
            </a:r>
          </a:p>
          <a:p>
            <a:endParaRPr lang="en-US" dirty="0"/>
          </a:p>
          <a:p>
            <a:r>
              <a:rPr lang="en-US" dirty="0"/>
              <a:t>It is always important to check the solicitation for LOI requirements because failure to submit a required LOI will result in a full proposal not being accepted or returned without review</a:t>
            </a:r>
          </a:p>
          <a:p>
            <a:endParaRPr lang="en-US" dirty="0"/>
          </a:p>
          <a:p>
            <a:endParaRPr lang="en-US" dirty="0"/>
          </a:p>
          <a:p>
            <a:r>
              <a:rPr lang="en-US" dirty="0"/>
              <a:t>An LOI normally contains </a:t>
            </a:r>
          </a:p>
          <a:p>
            <a:r>
              <a:rPr lang="en-US" dirty="0"/>
              <a:t>the Principal Investigator’s (PI’s) and co-PI's names, </a:t>
            </a:r>
          </a:p>
          <a:p>
            <a:r>
              <a:rPr lang="en-US" dirty="0"/>
              <a:t>a proposed title, </a:t>
            </a:r>
          </a:p>
          <a:p>
            <a:r>
              <a:rPr lang="en-US" dirty="0"/>
              <a:t>a list of possible participating organizations (if applicable), </a:t>
            </a:r>
          </a:p>
          <a:p>
            <a:r>
              <a:rPr lang="en-US" dirty="0"/>
              <a:t>and a synopsis that describes the work in sufficient detail to permit an appropriate selection of reviewers. </a:t>
            </a:r>
          </a:p>
          <a:p>
            <a:endParaRPr lang="en-US" dirty="0"/>
          </a:p>
          <a:p>
            <a:r>
              <a:rPr lang="en-US" dirty="0"/>
              <a:t>. </a:t>
            </a:r>
            <a:endParaRPr lang="en-US" b="1" dirty="0"/>
          </a:p>
        </p:txBody>
      </p:sp>
      <p:sp>
        <p:nvSpPr>
          <p:cNvPr id="4" name="Slide Number Placeholder 3"/>
          <p:cNvSpPr>
            <a:spLocks noGrp="1"/>
          </p:cNvSpPr>
          <p:nvPr>
            <p:ph type="sldNum" sz="quarter" idx="5"/>
          </p:nvPr>
        </p:nvSpPr>
        <p:spPr/>
        <p:txBody>
          <a:bodyPr/>
          <a:lstStyle/>
          <a:p>
            <a:fld id="{B8BD34A5-7E30-4F4B-9306-225D8B97679C}" type="slidenum">
              <a:rPr lang="en-US" smtClean="0"/>
              <a:t>9</a:t>
            </a:fld>
            <a:endParaRPr lang="en-US"/>
          </a:p>
        </p:txBody>
      </p:sp>
    </p:spTree>
    <p:extLst>
      <p:ext uri="{BB962C8B-B14F-4D97-AF65-F5344CB8AC3E}">
        <p14:creationId xmlns:p14="http://schemas.microsoft.com/office/powerpoint/2010/main" val="2965430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NSF program solicitations require or request submission of a preliminary proposal in advance of submission of a full proposal. The three predominant reasons for requiring submission of a preliminary proposal are to:</a:t>
            </a:r>
          </a:p>
          <a:p>
            <a:r>
              <a:rPr lang="en-US" dirty="0"/>
              <a:t> </a:t>
            </a:r>
          </a:p>
          <a:p>
            <a:pPr marL="228600" indent="-228600">
              <a:buFont typeface="+mj-lt"/>
              <a:buAutoNum type="arabicPeriod"/>
            </a:pPr>
            <a:r>
              <a:rPr lang="en-US" dirty="0"/>
              <a:t>to reduce the proposers' unnecessary effort in proposal preparation when the chance of success is very small. This is particularly true of exploratory initiatives when the community senses that a major new direction is being identified, or competitions that will result in a small number of awards; </a:t>
            </a:r>
          </a:p>
          <a:p>
            <a:pPr marL="228600" indent="-228600">
              <a:buFont typeface="+mj-lt"/>
              <a:buAutoNum type="arabicPeriod"/>
            </a:pPr>
            <a:endParaRPr lang="en-US" dirty="0"/>
          </a:p>
          <a:p>
            <a:pPr marL="228600" indent="-228600">
              <a:buFont typeface="+mj-lt"/>
              <a:buAutoNum type="arabicPeriod"/>
            </a:pPr>
            <a:r>
              <a:rPr lang="en-US" dirty="0"/>
              <a:t>to increase the overall quality of the full submission; and </a:t>
            </a:r>
          </a:p>
          <a:p>
            <a:pPr marL="228600" indent="-228600">
              <a:buFont typeface="+mj-lt"/>
              <a:buAutoNum type="arabicPeriod"/>
            </a:pPr>
            <a:endParaRPr lang="en-US" dirty="0"/>
          </a:p>
          <a:p>
            <a:pPr marL="228600" indent="-228600">
              <a:buFont typeface="+mj-lt"/>
              <a:buAutoNum type="arabicPeriod"/>
            </a:pPr>
            <a:r>
              <a:rPr lang="en-US" dirty="0"/>
              <a:t>And the third reason is to assist NSF program staff in managing the review process and in the selection of reviewers. </a:t>
            </a:r>
          </a:p>
          <a:p>
            <a:endParaRPr lang="en-US" dirty="0"/>
          </a:p>
          <a:p>
            <a:endParaRPr lang="en-US" dirty="0"/>
          </a:p>
          <a:p>
            <a:r>
              <a:rPr lang="en-US" dirty="0"/>
              <a:t>The NSF program solicitation will specify content and submission requirements when preliminary proposals are to be used. Preliminary proposals are prepared by the PI. Once complete the PI will forward to Sponsored Programs for AOR submission. </a:t>
            </a:r>
          </a:p>
          <a:p>
            <a:endParaRPr lang="en-US" dirty="0"/>
          </a:p>
          <a:p>
            <a:r>
              <a:rPr lang="en-US" dirty="0"/>
              <a:t>Two decisions will be received from NSF after submission of a preliminary proposal. The program solicitation will specify the type of decision to be rendered for a particular program.</a:t>
            </a:r>
          </a:p>
          <a:p>
            <a:endParaRPr lang="en-US" dirty="0"/>
          </a:p>
          <a:p>
            <a:pPr marL="228600" indent="-228600">
              <a:buAutoNum type="alphaLcPeriod"/>
            </a:pPr>
            <a:r>
              <a:rPr lang="en-US" dirty="0"/>
              <a:t>Invite/Not Invite Decisions This type of mechanism is used when the NSF decision made on the preliminary proposal is final, affecting the organization’s eligibility to submit a full proposal. Only submitters of favorably reviewed preliminary proposals are invited and eligible to submit full proposals. The PI and the organization's Sponsored Projects Office (SPO) (or equivalent) will be electronically notified of NSF's decision to either invite submission of a full proposal or decline NSF support. </a:t>
            </a:r>
          </a:p>
          <a:p>
            <a:pPr marL="228600" indent="-228600">
              <a:buAutoNum type="alphaLcPeriod"/>
            </a:pPr>
            <a:endParaRPr lang="en-US" dirty="0"/>
          </a:p>
          <a:p>
            <a:pPr marL="228600" indent="-228600">
              <a:buAutoNum type="alphaLcPeriod"/>
            </a:pPr>
            <a:r>
              <a:rPr lang="en-US" dirty="0"/>
              <a:t>Encourage/Discourage Decisions This type of mechanism is used when the NSF decision made on the preliminary proposal is advisory only. This means that submitters of both favorably and unfavorably reviewed preliminary proposals are eligible to submit full proposals. The PI and the organization's SPO will be notified of NSF's decision to either encourage or discourage submission of a full proposal. </a:t>
            </a:r>
          </a:p>
        </p:txBody>
      </p:sp>
      <p:sp>
        <p:nvSpPr>
          <p:cNvPr id="4" name="Slide Number Placeholder 3"/>
          <p:cNvSpPr>
            <a:spLocks noGrp="1"/>
          </p:cNvSpPr>
          <p:nvPr>
            <p:ph type="sldNum" sz="quarter" idx="5"/>
          </p:nvPr>
        </p:nvSpPr>
        <p:spPr/>
        <p:txBody>
          <a:bodyPr/>
          <a:lstStyle/>
          <a:p>
            <a:fld id="{B8BD34A5-7E30-4F4B-9306-225D8B97679C}" type="slidenum">
              <a:rPr lang="en-US" smtClean="0"/>
              <a:t>10</a:t>
            </a:fld>
            <a:endParaRPr lang="en-US"/>
          </a:p>
        </p:txBody>
      </p:sp>
    </p:spTree>
    <p:extLst>
      <p:ext uri="{BB962C8B-B14F-4D97-AF65-F5344CB8AC3E}">
        <p14:creationId xmlns:p14="http://schemas.microsoft.com/office/powerpoint/2010/main" val="1321371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FastLane</a:t>
            </a:r>
            <a:r>
              <a:rPr lang="en-US" sz="1200" b="0" i="0" kern="1200" dirty="0">
                <a:solidFill>
                  <a:schemeClr val="tx1"/>
                </a:solidFill>
                <a:effectLst/>
                <a:latin typeface="+mn-lt"/>
                <a:ea typeface="+mn-ea"/>
                <a:cs typeface="+mn-cs"/>
              </a:rPr>
              <a:t> is the current system we use for managing NSF proposals and awards is being phased out. Research.gov will be the new system used and in some instances is already being required. The NSF funding opportunities will clearly specify whether submission via Research.gov is available or required.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is a screenshot of the main page in Research.gov,  Administration is where you want to go to get to proposals and awards that you have access to in </a:t>
            </a:r>
            <a:r>
              <a:rPr lang="en-US" sz="1200" b="0" i="0" kern="1200" dirty="0" err="1">
                <a:solidFill>
                  <a:schemeClr val="tx1"/>
                </a:solidFill>
                <a:effectLst/>
                <a:latin typeface="+mn-lt"/>
                <a:ea typeface="+mn-ea"/>
                <a:cs typeface="+mn-cs"/>
              </a:rPr>
              <a:t>FastLane</a:t>
            </a:r>
            <a:r>
              <a:rPr lang="en-US" sz="1200" b="0" i="0" kern="1200" dirty="0">
                <a:solidFill>
                  <a:schemeClr val="tx1"/>
                </a:solidFill>
                <a:effectLst/>
                <a:latin typeface="+mn-lt"/>
                <a:ea typeface="+mn-ea"/>
                <a:cs typeface="+mn-cs"/>
              </a:rPr>
              <a:t>, Prepare and submit is how you would access proposals in research.gov</a:t>
            </a:r>
            <a:endParaRPr lang="en-US" sz="1200" dirty="0">
              <a:solidFill>
                <a:prstClr val="black">
                  <a:lumMod val="85000"/>
                  <a:lumOff val="15000"/>
                </a:prstClr>
              </a:solidFill>
              <a:latin typeface="Calibri" panose="020F0502020204030204" pitchFamily="34" charset="0"/>
              <a:ea typeface="Calibri" panose="020F0502020204030204" pitchFamily="34" charset="0"/>
            </a:endParaRPr>
          </a:p>
          <a:p>
            <a:endParaRPr lang="en-US" dirty="0"/>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11</a:t>
            </a:fld>
            <a:endParaRPr lang="en-US"/>
          </a:p>
        </p:txBody>
      </p:sp>
    </p:spTree>
    <p:extLst>
      <p:ext uri="{BB962C8B-B14F-4D97-AF65-F5344CB8AC3E}">
        <p14:creationId xmlns:p14="http://schemas.microsoft.com/office/powerpoint/2010/main" val="738323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you’ve selected the Administration tab you’ll see this screen, the temporary ID number is what you would select to enter into the proposal. </a:t>
            </a:r>
          </a:p>
        </p:txBody>
      </p:sp>
      <p:sp>
        <p:nvSpPr>
          <p:cNvPr id="4" name="Slide Number Placeholder 3"/>
          <p:cNvSpPr>
            <a:spLocks noGrp="1"/>
          </p:cNvSpPr>
          <p:nvPr>
            <p:ph type="sldNum" sz="quarter" idx="5"/>
          </p:nvPr>
        </p:nvSpPr>
        <p:spPr/>
        <p:txBody>
          <a:bodyPr/>
          <a:lstStyle/>
          <a:p>
            <a:fld id="{B8BD34A5-7E30-4F4B-9306-225D8B97679C}" type="slidenum">
              <a:rPr lang="en-US" smtClean="0"/>
              <a:t>12</a:t>
            </a:fld>
            <a:endParaRPr lang="en-US"/>
          </a:p>
        </p:txBody>
      </p:sp>
    </p:spTree>
    <p:extLst>
      <p:ext uri="{BB962C8B-B14F-4D97-AF65-F5344CB8AC3E}">
        <p14:creationId xmlns:p14="http://schemas.microsoft.com/office/powerpoint/2010/main" val="1019057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anose="020F0502020204030204" pitchFamily="34" charset="0"/>
                <a:ea typeface="Calibri" panose="020F0502020204030204" pitchFamily="34" charset="0"/>
              </a:rPr>
              <a:t>After submitting a proposal, </a:t>
            </a:r>
            <a:r>
              <a:rPr lang="en-US" sz="1200" dirty="0" err="1">
                <a:latin typeface="Calibri" panose="020F0502020204030204" pitchFamily="34" charset="0"/>
                <a:ea typeface="Calibri" panose="020F0502020204030204" pitchFamily="34" charset="0"/>
              </a:rPr>
              <a:t>FastLane</a:t>
            </a:r>
            <a:r>
              <a:rPr lang="en-US" sz="1200" dirty="0">
                <a:latin typeface="Calibri" panose="020F0502020204030204" pitchFamily="34" charset="0"/>
                <a:ea typeface="Calibri" panose="020F0502020204030204" pitchFamily="34" charset="0"/>
              </a:rPr>
              <a:t> confirms submission via an updated screen that notes the NSF proposal number</a:t>
            </a:r>
          </a:p>
          <a:p>
            <a:r>
              <a:rPr lang="en-US" sz="1200" dirty="0">
                <a:latin typeface="Calibri" panose="020F0502020204030204" pitchFamily="34" charset="0"/>
                <a:ea typeface="Calibri" panose="020F0502020204030204" pitchFamily="34" charset="0"/>
              </a:rPr>
              <a:t>NSF sends a confirmation email to the PI only</a:t>
            </a:r>
          </a:p>
          <a:p>
            <a:endParaRPr lang="en-US" sz="1200" dirty="0">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13</a:t>
            </a:fld>
            <a:endParaRPr lang="en-US"/>
          </a:p>
        </p:txBody>
      </p:sp>
    </p:spTree>
    <p:extLst>
      <p:ext uri="{BB962C8B-B14F-4D97-AF65-F5344CB8AC3E}">
        <p14:creationId xmlns:p14="http://schemas.microsoft.com/office/powerpoint/2010/main" val="16465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PAPPG</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is documents relating to the NSF’s proposal and award process. It serves as the Foundation's implementation of Uniform Guidance – which is a government-wide framework for grants management. If the PAPPG and NSF Grant Conditions are silent on a specific area covered by uniform guidance, the requirements specified in uniform guidance must be followed.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order of precedence is </a:t>
            </a:r>
          </a:p>
          <a:p>
            <a:pPr lvl="0"/>
            <a:r>
              <a:rPr lang="en-US" sz="1200" kern="1200" dirty="0">
                <a:solidFill>
                  <a:schemeClr val="tx1"/>
                </a:solidFill>
                <a:effectLst/>
                <a:latin typeface="+mn-lt"/>
                <a:ea typeface="+mn-ea"/>
                <a:cs typeface="+mn-cs"/>
              </a:rPr>
              <a:t>RFP/PA (it may cite some additional requirements that are not listed in the general guidelines)</a:t>
            </a:r>
          </a:p>
          <a:p>
            <a:pPr lvl="0"/>
            <a:r>
              <a:rPr lang="en-US" sz="1200" kern="1200" dirty="0">
                <a:solidFill>
                  <a:schemeClr val="tx1"/>
                </a:solidFill>
                <a:effectLst/>
                <a:latin typeface="+mn-lt"/>
                <a:ea typeface="+mn-ea"/>
                <a:cs typeface="+mn-cs"/>
              </a:rPr>
              <a:t>PAPPG – updated annually </a:t>
            </a:r>
          </a:p>
          <a:p>
            <a:pPr lvl="0"/>
            <a:r>
              <a:rPr lang="en-US" sz="1200" kern="1200" dirty="0">
                <a:solidFill>
                  <a:schemeClr val="tx1"/>
                </a:solidFill>
                <a:effectLst/>
                <a:latin typeface="+mn-lt"/>
                <a:ea typeface="+mn-ea"/>
                <a:cs typeface="+mn-cs"/>
              </a:rPr>
              <a:t>UG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PAPPG is made up of 2 parts, the first part is the submission guidelines, and the second part is the policies and procedures for awards.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Similar to  NIH, the NSF program solicitation may modify the guidance of the PAPPG, in which case the solicitation instructions must be followed. You might also see that an award includes </a:t>
            </a:r>
            <a:r>
              <a:rPr lang="en-US" sz="1200" b="0" i="0" kern="1200" baseline="0" dirty="0">
                <a:solidFill>
                  <a:schemeClr val="tx1"/>
                </a:solidFill>
                <a:effectLst/>
                <a:latin typeface="+mn-lt"/>
                <a:ea typeface="+mn-ea"/>
                <a:cs typeface="+mn-cs"/>
              </a:rPr>
              <a:t>a reference to the solicitation number and states that the award is subject to the provisions of that solicitation.</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few things you should know related to the policies in the guide:</a:t>
            </a:r>
          </a:p>
          <a:p>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when </a:t>
            </a:r>
            <a:r>
              <a:rPr lang="en-US" sz="1200" b="1" i="0" kern="1200" dirty="0">
                <a:solidFill>
                  <a:schemeClr val="tx1"/>
                </a:solidFill>
                <a:effectLst/>
                <a:latin typeface="+mn-lt"/>
                <a:ea typeface="+mn-ea"/>
                <a:cs typeface="+mn-cs"/>
              </a:rPr>
              <a:t>Grant General Conditions </a:t>
            </a:r>
            <a:r>
              <a:rPr lang="en-US" sz="1200" b="0" i="0" kern="1200" dirty="0">
                <a:solidFill>
                  <a:schemeClr val="tx1"/>
                </a:solidFill>
                <a:effectLst/>
                <a:latin typeface="+mn-lt"/>
                <a:ea typeface="+mn-ea"/>
                <a:cs typeface="+mn-cs"/>
              </a:rPr>
              <a:t>or an award notice reference a particular section of the PAPPG, then that section becomes part of the award requirements through incorporation by reference.</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Awards may also contain a hyperlink to special conditions for conference or group travel awards that are not included in the PAPPG.</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PAPPG also contains</a:t>
            </a:r>
            <a:r>
              <a:rPr lang="en-US" sz="1200" kern="1200" baseline="0" dirty="0">
                <a:solidFill>
                  <a:schemeClr val="tx1"/>
                </a:solidFill>
                <a:effectLst/>
                <a:latin typeface="+mn-lt"/>
                <a:ea typeface="+mn-ea"/>
                <a:cs typeface="+mn-cs"/>
              </a:rPr>
              <a:t> the guidelines for changes in project direction or management, </a:t>
            </a:r>
            <a:r>
              <a:rPr lang="en-US" sz="1200" kern="1200" dirty="0">
                <a:solidFill>
                  <a:schemeClr val="tx1"/>
                </a:solidFill>
                <a:effectLst/>
                <a:latin typeface="+mn-lt"/>
                <a:ea typeface="+mn-ea"/>
                <a:cs typeface="+mn-cs"/>
              </a:rPr>
              <a:t>prior approval requests, and reporting.  </a:t>
            </a:r>
          </a:p>
          <a:p>
            <a:pPr marL="0" indent="0">
              <a:buFont typeface="Arial" panose="020B0604020202020204" pitchFamily="34" charset="0"/>
              <a:buNone/>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8BD34A5-7E30-4F4B-9306-225D8B97679C}" type="slidenum">
              <a:rPr lang="en-US" smtClean="0"/>
              <a:t>14</a:t>
            </a:fld>
            <a:endParaRPr lang="en-US"/>
          </a:p>
        </p:txBody>
      </p:sp>
    </p:spTree>
    <p:extLst>
      <p:ext uri="{BB962C8B-B14F-4D97-AF65-F5344CB8AC3E}">
        <p14:creationId xmlns:p14="http://schemas.microsoft.com/office/powerpoint/2010/main" val="4233804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Fastlane doesn’t automatically paginate the proposal for us so each section has to include the page numbers for just that file.  Research.gov automatically paginates the application.</a:t>
            </a:r>
          </a:p>
          <a:p>
            <a:endParaRPr lang="en-US" dirty="0"/>
          </a:p>
          <a:p>
            <a:r>
              <a:rPr lang="en-US" dirty="0"/>
              <a:t>If you’re not used to NSF and see a lot of NIH, the fonts might strike you as incorrect.  Arial can be 10 points, and NSF still allows the use of times new roman in 11pt. </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15</a:t>
            </a:fld>
            <a:endParaRPr lang="en-US"/>
          </a:p>
        </p:txBody>
      </p:sp>
    </p:spTree>
    <p:extLst>
      <p:ext uri="{BB962C8B-B14F-4D97-AF65-F5344CB8AC3E}">
        <p14:creationId xmlns:p14="http://schemas.microsoft.com/office/powerpoint/2010/main" val="1476096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NIH margins have to be an inch on all sides.</a:t>
            </a:r>
          </a:p>
          <a:p>
            <a:endParaRPr lang="en-US" dirty="0"/>
          </a:p>
          <a:p>
            <a:r>
              <a:rPr lang="en-US" dirty="0"/>
              <a:t>In </a:t>
            </a:r>
            <a:r>
              <a:rPr lang="en-US" dirty="0" err="1"/>
              <a:t>FastLane</a:t>
            </a:r>
            <a:r>
              <a:rPr lang="en-US" dirty="0"/>
              <a:t> uploads do not need to be in PDF beforehand because Fastlane can convert documents into PDFs online, but the fonts can look odd when you use this method. </a:t>
            </a:r>
          </a:p>
          <a:p>
            <a:r>
              <a:rPr lang="en-US" dirty="0"/>
              <a:t>In research.gov the uploads generally have to be pdfs.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In research.gov, if the font is less than A</a:t>
            </a:r>
            <a:r>
              <a:rPr lang="en-US" dirty="0"/>
              <a:t>rial 10pt or Times New Roman 11pt an error will generate that says, “</a:t>
            </a:r>
            <a:r>
              <a:rPr lang="en-US" sz="1200" kern="1200" dirty="0">
                <a:solidFill>
                  <a:schemeClr val="tx1"/>
                </a:solidFill>
                <a:effectLst/>
                <a:latin typeface="+mn-lt"/>
                <a:ea typeface="+mn-ea"/>
                <a:cs typeface="+mn-cs"/>
              </a:rPr>
              <a:t>For line spacing, there should be no more than six lines per inch on the document. Please refer to the </a:t>
            </a:r>
            <a:r>
              <a:rPr lang="en-US" sz="1200" u="sng" kern="1200" dirty="0">
                <a:solidFill>
                  <a:schemeClr val="tx1"/>
                </a:solidFill>
                <a:effectLst/>
                <a:latin typeface="+mn-lt"/>
                <a:ea typeface="+mn-ea"/>
                <a:cs typeface="+mn-cs"/>
                <a:hlinkClick r:id="rId3"/>
              </a:rPr>
              <a:t>Proposal Preparation Document Upload FAQs</a:t>
            </a:r>
            <a:r>
              <a:rPr lang="en-US" sz="1200" kern="1200" dirty="0">
                <a:solidFill>
                  <a:schemeClr val="tx1"/>
                </a:solidFill>
                <a:effectLst/>
                <a:latin typeface="+mn-lt"/>
                <a:ea typeface="+mn-ea"/>
                <a:cs typeface="+mn-cs"/>
              </a:rPr>
              <a:t>. NSF may return a proposal without review if it does not meet line spacing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they mean by line spacing is actually the font size.  If you see this error, there’s a good chance that the appropriate font size that was used in the word doc shrank when it was converted to pdf</a:t>
            </a:r>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16</a:t>
            </a:fld>
            <a:endParaRPr lang="en-US"/>
          </a:p>
        </p:txBody>
      </p:sp>
    </p:spTree>
    <p:extLst>
      <p:ext uri="{BB962C8B-B14F-4D97-AF65-F5344CB8AC3E}">
        <p14:creationId xmlns:p14="http://schemas.microsoft.com/office/powerpoint/2010/main" val="322892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Adobe’s response to the conversion problem is "The issue of the resultant text size in PDF files being a small fraction different from that specified in the application is due to how these Windows applications output either via print or the internal pathway used for creation of PDF with either Microsoft or Adobe tools. The text you specify in your Office document as 11 point type may appear as 10.98 point or 11.04 point in the resultant PDF file.</a:t>
            </a:r>
          </a:p>
          <a:p>
            <a:r>
              <a:rPr lang="en-US" dirty="0"/>
              <a:t> </a:t>
            </a:r>
          </a:p>
          <a:p>
            <a:r>
              <a:rPr lang="en-US" dirty="0"/>
              <a:t>The same symptoms occur regardless of how you produce PDF – “using the Adobe </a:t>
            </a:r>
            <a:r>
              <a:rPr lang="en-US" dirty="0" err="1"/>
              <a:t>PDFMaker</a:t>
            </a:r>
            <a:r>
              <a:rPr lang="en-US" dirty="0"/>
              <a:t> "save as Adobe PDF" function, Microsoft's native "save as PDF," or via print drivers including the Adobe PDF PostScript printer driver instance as well as third party print drivers that create PDF. The PostScript generated by the PostScript printer driver, shows that these applications are actually requesting these oddball point sizes and that is what you get for printed output.  Unfortunately, there is nothing that Adobe can do about this.”</a:t>
            </a:r>
          </a:p>
          <a:p>
            <a:endParaRPr lang="en-US" dirty="0"/>
          </a:p>
          <a:p>
            <a:r>
              <a:rPr lang="en-US" dirty="0"/>
              <a:t>There’s not much we can do about it either.  As you can see in the slide, a word doc was created in Arial 11pt, but when it printed to pdf, the font shrank to 10.98pt.  You can check this by going to the tools tab and selecting “edit pdf.”  The side bar on the right will appear.  When you click into the text, you will be able to see the font size of the pdf.  </a:t>
            </a:r>
          </a:p>
          <a:p>
            <a:endParaRPr lang="en-US" dirty="0"/>
          </a:p>
          <a:p>
            <a:r>
              <a:rPr lang="en-US" dirty="0"/>
              <a:t>If you are able to select “actual size,” select that instead of “fit” when printing.</a:t>
            </a:r>
          </a:p>
        </p:txBody>
      </p:sp>
      <p:sp>
        <p:nvSpPr>
          <p:cNvPr id="4" name="Slide Number Placeholder 3"/>
          <p:cNvSpPr>
            <a:spLocks noGrp="1"/>
          </p:cNvSpPr>
          <p:nvPr>
            <p:ph type="sldNum" sz="quarter" idx="5"/>
          </p:nvPr>
        </p:nvSpPr>
        <p:spPr/>
        <p:txBody>
          <a:bodyPr/>
          <a:lstStyle/>
          <a:p>
            <a:fld id="{B8BD34A5-7E30-4F4B-9306-225D8B97679C}" type="slidenum">
              <a:rPr lang="en-US" smtClean="0"/>
              <a:t>17</a:t>
            </a:fld>
            <a:endParaRPr lang="en-US"/>
          </a:p>
        </p:txBody>
      </p:sp>
    </p:spTree>
    <p:extLst>
      <p:ext uri="{BB962C8B-B14F-4D97-AF65-F5344CB8AC3E}">
        <p14:creationId xmlns:p14="http://schemas.microsoft.com/office/powerpoint/2010/main" val="4170331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a:t>
            </a:r>
            <a:r>
              <a:rPr lang="en-US" b="1" dirty="0"/>
              <a:t> </a:t>
            </a:r>
            <a:r>
              <a:rPr lang="en-US" dirty="0"/>
              <a:t>Single copy documents section isn’t used frequently.  It’s used for information that is for NSF use only, and not provided to reviewers.  The proposal certifications, like COI and responsible conduct of research, are listed in </a:t>
            </a:r>
            <a:r>
              <a:rPr lang="en-US" dirty="0" err="1"/>
              <a:t>FastLane</a:t>
            </a:r>
            <a:r>
              <a:rPr lang="en-US" dirty="0"/>
              <a:t> and research.gov on the submission confirmation screen, and agreed to when SP submits the proposal as the AOR. They are listed on page 2 of the proposal cover sheet.  </a:t>
            </a:r>
          </a:p>
          <a:p>
            <a:endParaRPr lang="en-US" dirty="0"/>
          </a:p>
          <a:p>
            <a:r>
              <a:rPr lang="en-US" dirty="0"/>
              <a:t>The list of suggested reviewers is always the first page of the proposal, instead of the cover sheet.</a:t>
            </a:r>
          </a:p>
          <a:p>
            <a:endParaRPr lang="en-US" dirty="0"/>
          </a:p>
          <a:p>
            <a:r>
              <a:rPr lang="en-US" dirty="0"/>
              <a:t>The table of contents generates automatically and can’t be edited.</a:t>
            </a:r>
          </a:p>
          <a:p>
            <a:endParaRPr lang="en-US" dirty="0"/>
          </a:p>
          <a:p>
            <a:endParaRPr lang="en-US" dirty="0"/>
          </a:p>
          <a:p>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18</a:t>
            </a:fld>
            <a:endParaRPr lang="en-US"/>
          </a:p>
        </p:txBody>
      </p:sp>
    </p:spTree>
    <p:extLst>
      <p:ext uri="{BB962C8B-B14F-4D97-AF65-F5344CB8AC3E}">
        <p14:creationId xmlns:p14="http://schemas.microsoft.com/office/powerpoint/2010/main" val="4233804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Facilities is the only section listed here that won’t be discussed elsewhere.  It’s the same as with NIH,  it’s used to assess the adequacy of the resources available to perform the proposed effort, and it should only include resources that are directly applicable.  The PAPPG specifically says that the description should be narrative in nature and </a:t>
            </a:r>
            <a:r>
              <a:rPr lang="en-US" b="1" u="sng" dirty="0"/>
              <a:t>must not include any quantifiable financial information</a:t>
            </a:r>
            <a:r>
              <a:rPr lang="en-US" b="0" i="0" u="none" dirty="0"/>
              <a:t>.</a:t>
            </a:r>
          </a:p>
          <a:p>
            <a:endParaRPr lang="en-US" b="1" dirty="0"/>
          </a:p>
          <a:p>
            <a:r>
              <a:rPr lang="en-US" b="0" dirty="0"/>
              <a:t>This section is also used to describe the role of key personnel not requesting salary in the budget.  Effort is as needed, like with NIH other significant contributors, except they’re not mentioned in the budget justification at all.</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19</a:t>
            </a:fld>
            <a:endParaRPr lang="en-US"/>
          </a:p>
        </p:txBody>
      </p:sp>
    </p:spTree>
    <p:extLst>
      <p:ext uri="{BB962C8B-B14F-4D97-AF65-F5344CB8AC3E}">
        <p14:creationId xmlns:p14="http://schemas.microsoft.com/office/powerpoint/2010/main" val="4225369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anose="020F0502020204030204" pitchFamily="34" charset="0"/>
                <a:ea typeface="Calibri" panose="020F0502020204030204" pitchFamily="34" charset="0"/>
              </a:rPr>
              <a:t>This is an example of the printed cover sheet.  If applicable the title of the project </a:t>
            </a:r>
            <a:r>
              <a:rPr lang="en-US" sz="1200" b="1" dirty="0">
                <a:latin typeface="Calibri" panose="020F0502020204030204" pitchFamily="34" charset="0"/>
                <a:ea typeface="Calibri" panose="020F0502020204030204" pitchFamily="34" charset="0"/>
              </a:rPr>
              <a:t>must </a:t>
            </a:r>
            <a:r>
              <a:rPr lang="en-US" sz="1200" dirty="0">
                <a:latin typeface="Calibri" panose="020F0502020204030204" pitchFamily="34" charset="0"/>
                <a:ea typeface="Calibri" panose="020F0502020204030204" pitchFamily="34" charset="0"/>
              </a:rPr>
              <a:t>include the acronym of the program or whether the project is Collaborative Research, or both.  The acronyms will be provided in the solicitation guidelines.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the left there are options for beginning investigator, historic places, and so on.  These are used as applicable.  These are all self explanatory, except </a:t>
            </a:r>
            <a:r>
              <a:rPr lang="en-US" sz="1200" b="0" i="0" u="none" strike="noStrike" kern="1200" baseline="0" dirty="0">
                <a:solidFill>
                  <a:schemeClr val="tx1"/>
                </a:solidFill>
                <a:latin typeface="+mn-lt"/>
                <a:ea typeface="+mn-ea"/>
                <a:cs typeface="+mn-cs"/>
              </a:rPr>
              <a:t>a beginning investigator is someone who has not been a PI or co-PI on a Federally funded award, with the exception of a doctoral dissertation, postdoc fellowship, or research planning grants.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If there are vertebrates or human subjects, the assurance number and, if available, approval date are entered. </a:t>
            </a:r>
            <a:r>
              <a:rPr lang="en-US" sz="1200" dirty="0">
                <a:latin typeface="Calibri" panose="020F0502020204030204" pitchFamily="34" charset="0"/>
                <a:ea typeface="Calibri" panose="020F0502020204030204" pitchFamily="34" charset="0"/>
              </a:rPr>
              <a:t>There are no additional documents specifically related to vertebrates or human subjects.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rPr>
              <a:t>If international countries are involved the 2 letter country identifier also needs to be included here. </a:t>
            </a:r>
            <a:r>
              <a:rPr lang="en-US" sz="1200" b="0" i="0" u="none" strike="noStrike" kern="1200" baseline="0" dirty="0">
                <a:solidFill>
                  <a:schemeClr val="tx1"/>
                </a:solidFill>
                <a:latin typeface="+mn-lt"/>
                <a:ea typeface="+mn-ea"/>
                <a:cs typeface="+mn-cs"/>
              </a:rPr>
              <a:t>Up to 5 countries can be listed.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you can see on this example a foreign county will be involved. In </a:t>
            </a:r>
            <a:r>
              <a:rPr lang="en-US" sz="1200" b="0" i="0" u="none" strike="noStrike" kern="1200" baseline="0" dirty="0" err="1">
                <a:solidFill>
                  <a:schemeClr val="tx1"/>
                </a:solidFill>
                <a:latin typeface="+mn-lt"/>
                <a:ea typeface="+mn-ea"/>
                <a:cs typeface="+mn-cs"/>
              </a:rPr>
              <a:t>FastLane</a:t>
            </a:r>
            <a:r>
              <a:rPr lang="en-US" sz="1200" b="0" i="0" u="none" strike="noStrike" kern="1200" baseline="0" dirty="0">
                <a:solidFill>
                  <a:schemeClr val="tx1"/>
                </a:solidFill>
                <a:latin typeface="+mn-lt"/>
                <a:ea typeface="+mn-ea"/>
                <a:cs typeface="+mn-cs"/>
              </a:rPr>
              <a:t> there’s a dropdown to select a country by its full name so you don’t have to know the code.  If the country is unknown, you can use “worldwide” as the country.</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rPr>
              <a:t>The Type of proposal and collaborative status are always required.</a:t>
            </a:r>
          </a:p>
        </p:txBody>
      </p:sp>
      <p:sp>
        <p:nvSpPr>
          <p:cNvPr id="4" name="Slide Number Placeholder 3"/>
          <p:cNvSpPr>
            <a:spLocks noGrp="1"/>
          </p:cNvSpPr>
          <p:nvPr>
            <p:ph type="sldNum" sz="quarter" idx="10"/>
          </p:nvPr>
        </p:nvSpPr>
        <p:spPr/>
        <p:txBody>
          <a:bodyPr/>
          <a:lstStyle/>
          <a:p>
            <a:fld id="{B8BD34A5-7E30-4F4B-9306-225D8B97679C}" type="slidenum">
              <a:rPr lang="en-US" smtClean="0"/>
              <a:t>20</a:t>
            </a:fld>
            <a:endParaRPr lang="en-US"/>
          </a:p>
        </p:txBody>
      </p:sp>
    </p:spTree>
    <p:extLst>
      <p:ext uri="{BB962C8B-B14F-4D97-AF65-F5344CB8AC3E}">
        <p14:creationId xmlns:p14="http://schemas.microsoft.com/office/powerpoint/2010/main" val="920541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Summary consists of an overview, a statement on the intellectual merit, and a statement on the broader impacts of the proposed activity.  These 3 headings have to be included, and in </a:t>
            </a:r>
            <a:r>
              <a:rPr lang="en-US" dirty="0" err="1"/>
              <a:t>FastLane</a:t>
            </a:r>
            <a:r>
              <a:rPr lang="en-US" dirty="0"/>
              <a:t> the sections should be pasted into text fields under each heading.  In research.gov, it has to be a pdf upload, and the system will scan the document to make sure the headings are present and on their own lines.  </a:t>
            </a:r>
          </a:p>
          <a:p>
            <a:r>
              <a:rPr lang="en-US" dirty="0"/>
              <a:t>Sometimes in </a:t>
            </a:r>
            <a:r>
              <a:rPr lang="en-US" dirty="0" err="1"/>
              <a:t>FastLane</a:t>
            </a:r>
            <a:r>
              <a:rPr lang="en-US" dirty="0"/>
              <a:t> pasted text will convert into a strange punctuation combination in the next word, and apostrophes will convert into a question mark, so scan the document to make sure nothing looks abnormal .  A pdf is only allowed for the summary in </a:t>
            </a:r>
            <a:r>
              <a:rPr lang="en-US" dirty="0" err="1"/>
              <a:t>FastLane</a:t>
            </a:r>
            <a:r>
              <a:rPr lang="en-US" dirty="0"/>
              <a:t> if there are special characters, like Greek letters, that the text fields can’t recognize.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Project description is usually 15 pages unless the proposal type is something like RAPID or EAGER in which case there will be a different page limit.  Sometimes 20 pages are allowed, which will generate a warning in </a:t>
            </a:r>
            <a:r>
              <a:rPr lang="en-US" dirty="0" err="1"/>
              <a:t>FastLane</a:t>
            </a:r>
            <a:r>
              <a:rPr lang="en-US" dirty="0"/>
              <a:t> and research.gov even though the proposal is referencing the solicitation number that allowed for the higher page count.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things to check the description for are broader impacts and results from prior NSF support.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Prior results are used by reviewers to assess the quality of prior work funded by NSF.  </a:t>
            </a:r>
            <a:r>
              <a:rPr lang="en-US" b="0" dirty="0"/>
              <a:t>NSF has reached out to us in the past when the prior support was not fully described as required in the guidelines.   </a:t>
            </a:r>
            <a:r>
              <a:rPr lang="en-US" dirty="0"/>
              <a:t>If any PI or co-PI on the proposal has received prior NSF support including an award that ended in the past five years or any current funding, including NCEs, the information on that award has to be included whether it’s related to the proposal or not.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if more than one NSF award was received, they only have to report on the one award that is most closely related to the proposal.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summary, you only have to show one NSF award and it should be the one most related to the proposal if applicable, but if the PI has the space to mention more than one award they can do so.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Support means salary support and any other funding awarded by NSF, like an equipment grant.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PI has to provide the NSF award number, amount, project period, title, summary of results described by Intellectual Merit and Broader Impacts, a listing of the resulting publications or if none, say “No publications were produced under this award.”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they have to provide evidence of research products and their availability, and for expired awards, a description of the relation of the completed work to the proposed 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PAPPG doesn’t say what to do if they’ve never had NSF support before, but it’s safer to include a statement that there hasn’t been any prior support.</a:t>
            </a:r>
          </a:p>
          <a:p>
            <a:endParaRPr lang="en-US" b="1" dirty="0"/>
          </a:p>
          <a:p>
            <a:r>
              <a:rPr lang="en-US" b="0" dirty="0"/>
              <a:t>References cited must include the names of all authors, so “et al” can’t be used.</a:t>
            </a:r>
          </a:p>
          <a:p>
            <a:endParaRPr lang="en-US" b="1" dirty="0"/>
          </a:p>
          <a:p>
            <a:endParaRPr lang="en-US" b="1" dirty="0"/>
          </a:p>
          <a:p>
            <a:endParaRPr lang="en-US" b="1" dirty="0"/>
          </a:p>
        </p:txBody>
      </p:sp>
      <p:sp>
        <p:nvSpPr>
          <p:cNvPr id="4" name="Slide Number Placeholder 3"/>
          <p:cNvSpPr>
            <a:spLocks noGrp="1"/>
          </p:cNvSpPr>
          <p:nvPr>
            <p:ph type="sldNum" sz="quarter" idx="10"/>
          </p:nvPr>
        </p:nvSpPr>
        <p:spPr/>
        <p:txBody>
          <a:bodyPr/>
          <a:lstStyle/>
          <a:p>
            <a:fld id="{B8BD34A5-7E30-4F4B-9306-225D8B97679C}" type="slidenum">
              <a:rPr lang="en-US" smtClean="0"/>
              <a:t>21</a:t>
            </a:fld>
            <a:endParaRPr lang="en-US"/>
          </a:p>
        </p:txBody>
      </p:sp>
    </p:spTree>
    <p:extLst>
      <p:ext uri="{BB962C8B-B14F-4D97-AF65-F5344CB8AC3E}">
        <p14:creationId xmlns:p14="http://schemas.microsoft.com/office/powerpoint/2010/main" val="2199736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budget justification limit is five pages per institution.  A few things to look out for 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Foreign travel which has to be justified with exact locations.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Also, NSF has a 2 month salary rule where senior personnel can’t have more than 2 months of effort across all of their NSF awards.  If the person’s effort on NSF awards will be more than 2 months if the proposal is awarded, we have to justify the additional time.  The PAPPG says NSF will specifically approve exceeding the rule in the NOA budget but they don’t call it out so much as approve the requested amount for salary.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indent="0">
              <a:lnSpc>
                <a:spcPct val="105000"/>
              </a:lnSpc>
              <a:spcAft>
                <a:spcPts val="800"/>
              </a:spcAft>
              <a:buFont typeface="Arial" panose="020B0604020202020204" pitchFamily="34" charset="0"/>
              <a:buNone/>
            </a:pPr>
            <a:r>
              <a:rPr lang="en-US" sz="1200" b="0" dirty="0">
                <a:latin typeface="Calibri" panose="020F0502020204030204" pitchFamily="34" charset="0"/>
                <a:cs typeface="Calibri" panose="020F0502020204030204" pitchFamily="34" charset="0"/>
              </a:rPr>
              <a:t>P</a:t>
            </a:r>
            <a:r>
              <a:rPr lang="en-US" sz="1200" dirty="0">
                <a:latin typeface="Calibri" panose="020F0502020204030204" pitchFamily="34" charset="0"/>
                <a:cs typeface="Calibri" panose="020F0502020204030204" pitchFamily="34" charset="0"/>
              </a:rPr>
              <a:t>eople without budgeted effort need to be listed in the </a:t>
            </a:r>
            <a:r>
              <a:rPr lang="en-US" sz="1200" b="1" dirty="0">
                <a:latin typeface="Calibri" panose="020F0502020204030204" pitchFamily="34" charset="0"/>
                <a:cs typeface="Calibri" panose="020F0502020204030204" pitchFamily="34" charset="0"/>
              </a:rPr>
              <a:t>facilities</a:t>
            </a:r>
            <a:r>
              <a:rPr lang="en-US" sz="1200" dirty="0">
                <a:latin typeface="Calibri" panose="020F0502020204030204" pitchFamily="34" charset="0"/>
                <a:cs typeface="Calibri" panose="020F0502020204030204" pitchFamily="34" charset="0"/>
              </a:rPr>
              <a:t> section, with no quantified effort.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rPr>
              <a:t>In most cases NSF does not allow </a:t>
            </a:r>
            <a:r>
              <a:rPr lang="en-US" sz="1200" b="1" dirty="0">
                <a:latin typeface="Calibri" panose="020F0502020204030204" pitchFamily="34" charset="0"/>
                <a:ea typeface="Calibri" panose="020F0502020204030204" pitchFamily="34" charset="0"/>
              </a:rPr>
              <a:t>cost share</a:t>
            </a:r>
            <a:r>
              <a:rPr lang="en-US" b="0" dirty="0"/>
              <a:t>, but Major Research Instrumentation grants are an exception, in which case, cost sharing requirements will be clearly identified in the solicitation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fld id="{B8BD34A5-7E30-4F4B-9306-225D8B97679C}" type="slidenum">
              <a:rPr lang="en-US" smtClean="0"/>
              <a:t>22</a:t>
            </a:fld>
            <a:endParaRPr lang="en-US"/>
          </a:p>
        </p:txBody>
      </p:sp>
    </p:spTree>
    <p:extLst>
      <p:ext uri="{BB962C8B-B14F-4D97-AF65-F5344CB8AC3E}">
        <p14:creationId xmlns:p14="http://schemas.microsoft.com/office/powerpoint/2010/main" val="3104018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thing that’s special about NSF budgets is the option to include participant support costs.  They are not included in MTDC, and they have to have their own IO account so that they can’t easily be rebudgeted to another line item.  </a:t>
            </a:r>
            <a:r>
              <a:rPr lang="en-US" dirty="0" err="1"/>
              <a:t>Rebudgeting</a:t>
            </a:r>
            <a:r>
              <a:rPr lang="en-US" dirty="0"/>
              <a:t> these costs requires prior approval.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Participants are not BU employees, speakers, or trainers, but people outside BU aren’t always technically “participants.”  If you see participant support costs requested on a research proposal budget, dig deeper to make sure they’re appropriate.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Students supported by REU supplements or sites are always budgeted under participant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note, participants support costs are not included on the federal budget template on the SP website.  You will need to create an excel budget that includes lines for participant support costs that are excluded from MTDC.</a:t>
            </a:r>
          </a:p>
          <a:p>
            <a:endParaRPr lang="en-US" dirty="0"/>
          </a:p>
        </p:txBody>
      </p:sp>
      <p:sp>
        <p:nvSpPr>
          <p:cNvPr id="4" name="Slide Number Placeholder 3"/>
          <p:cNvSpPr>
            <a:spLocks noGrp="1"/>
          </p:cNvSpPr>
          <p:nvPr>
            <p:ph type="sldNum" sz="quarter" idx="10"/>
          </p:nvPr>
        </p:nvSpPr>
        <p:spPr/>
        <p:txBody>
          <a:bodyPr/>
          <a:lstStyle/>
          <a:p>
            <a:fld id="{B8BD34A5-7E30-4F4B-9306-225D8B97679C}" type="slidenum">
              <a:rPr lang="en-US" smtClean="0"/>
              <a:t>23</a:t>
            </a:fld>
            <a:endParaRPr lang="en-US"/>
          </a:p>
        </p:txBody>
      </p:sp>
    </p:spTree>
    <p:extLst>
      <p:ext uri="{BB962C8B-B14F-4D97-AF65-F5344CB8AC3E}">
        <p14:creationId xmlns:p14="http://schemas.microsoft.com/office/powerpoint/2010/main" val="4178118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Who qualifies as a Senior/Key Person?</a:t>
            </a:r>
          </a:p>
          <a:p>
            <a:r>
              <a:rPr lang="en-US" sz="1200" b="0" i="0" kern="1200" dirty="0">
                <a:solidFill>
                  <a:schemeClr val="tx1"/>
                </a:solidFill>
                <a:effectLst/>
                <a:latin typeface="+mn-lt"/>
                <a:ea typeface="+mn-ea"/>
                <a:cs typeface="+mn-cs"/>
              </a:rPr>
              <a:t>Unless otherwise specified in a FOA, senior/key personnel are defined as all individuals who contribute in a substantive, meaningful way to the scientific development or execution of the project, whether or not salaries are requested. Consultants should be included in this "Senior/Key Person Profile (Expanded)" Form if they meet this definition.</a:t>
            </a:r>
          </a:p>
          <a:p>
            <a:r>
              <a:rPr lang="en-US" sz="1200" b="0" i="0" kern="1200" dirty="0">
                <a:solidFill>
                  <a:schemeClr val="tx1"/>
                </a:solidFill>
                <a:effectLst/>
                <a:latin typeface="+mn-lt"/>
                <a:ea typeface="+mn-ea"/>
                <a:cs typeface="+mn-cs"/>
              </a:rPr>
              <a:t>List individuals that meet the definition of senior/key regardless of what organization they work for.</a:t>
            </a:r>
          </a:p>
          <a:p>
            <a:endParaRPr lang="en-US" dirty="0"/>
          </a:p>
          <a:p>
            <a:r>
              <a:rPr lang="en-US" dirty="0"/>
              <a:t>The purpose of the Biosketch is to provides the ability to assess if the individual or team has necessary qualifications to carryout the </a:t>
            </a:r>
            <a:r>
              <a:rPr lang="en-US" sz="1200" kern="1200" dirty="0">
                <a:solidFill>
                  <a:schemeClr val="tx1"/>
                </a:solidFill>
                <a:latin typeface="+mn-lt"/>
                <a:ea typeface="+mn-ea"/>
                <a:cs typeface="+mn-cs"/>
              </a:rPr>
              <a:t>project as proposed</a:t>
            </a:r>
          </a:p>
          <a:p>
            <a:endParaRPr lang="en-US" dirty="0"/>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24</a:t>
            </a:fld>
            <a:endParaRPr lang="en-US"/>
          </a:p>
        </p:txBody>
      </p:sp>
    </p:spTree>
    <p:extLst>
      <p:ext uri="{BB962C8B-B14F-4D97-AF65-F5344CB8AC3E}">
        <p14:creationId xmlns:p14="http://schemas.microsoft.com/office/powerpoint/2010/main" val="3979761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kern="1200" dirty="0">
                <a:solidFill>
                  <a:schemeClr val="tx1"/>
                </a:solidFill>
                <a:latin typeface="Calibri" panose="020F0502020204030204" pitchFamily="34" charset="0"/>
                <a:cs typeface="+mn-cs"/>
              </a:rPr>
              <a:t>NSF now requires the use of either their fillable PDF or </a:t>
            </a:r>
            <a:r>
              <a:rPr lang="en-US" sz="2200" kern="1200" dirty="0" err="1">
                <a:solidFill>
                  <a:schemeClr val="tx1"/>
                </a:solidFill>
                <a:latin typeface="Calibri" panose="020F0502020204030204" pitchFamily="34" charset="0"/>
                <a:cs typeface="+mn-cs"/>
              </a:rPr>
              <a:t>SciENcv</a:t>
            </a:r>
            <a:r>
              <a:rPr lang="en-US" sz="2200" kern="1200" dirty="0">
                <a:solidFill>
                  <a:schemeClr val="tx1"/>
                </a:solidFill>
                <a:latin typeface="Calibri" panose="020F0502020204030204" pitchFamily="34" charset="0"/>
                <a:cs typeface="+mn-cs"/>
              </a:rPr>
              <a:t> to submit Biosketches, no other format is allowable. In this slide we are showing the PDF fillable form, on the next slide we’ll look at </a:t>
            </a:r>
            <a:r>
              <a:rPr lang="en-US" sz="2200" kern="1200" dirty="0" err="1">
                <a:solidFill>
                  <a:schemeClr val="tx1"/>
                </a:solidFill>
                <a:latin typeface="Calibri" panose="020F0502020204030204" pitchFamily="34" charset="0"/>
                <a:cs typeface="+mn-cs"/>
              </a:rPr>
              <a:t>SciENcv</a:t>
            </a:r>
            <a:endParaRPr lang="en-US" sz="2200" kern="1200" dirty="0">
              <a:solidFill>
                <a:schemeClr val="tx1"/>
              </a:solidFill>
              <a:latin typeface="Calibri" panose="020F0502020204030204" pitchFamily="34" charset="0"/>
              <a:cs typeface="+mn-cs"/>
            </a:endParaRPr>
          </a:p>
          <a:p>
            <a:endParaRPr lang="en-US" sz="2200" kern="1200" dirty="0">
              <a:solidFill>
                <a:schemeClr val="tx1"/>
              </a:solidFill>
              <a:latin typeface="Calibri" panose="020F0502020204030204" pitchFamily="34" charset="0"/>
              <a:cs typeface="+mn-cs"/>
            </a:endParaRPr>
          </a:p>
          <a:p>
            <a:r>
              <a:rPr lang="en-US" sz="2200" kern="1200" dirty="0">
                <a:solidFill>
                  <a:schemeClr val="tx1"/>
                </a:solidFill>
                <a:latin typeface="Calibri" panose="020F0502020204030204" pitchFamily="34" charset="0"/>
                <a:cs typeface="+mn-cs"/>
              </a:rPr>
              <a:t>One thing to note that is different from NIH, the appointments should be in reverse chronological order </a:t>
            </a:r>
          </a:p>
          <a:p>
            <a:endParaRPr lang="en-US" sz="2200" kern="1200" dirty="0">
              <a:solidFill>
                <a:schemeClr val="tx1"/>
              </a:solidFill>
              <a:latin typeface="Calibri" panose="020F0502020204030204" pitchFamily="34" charset="0"/>
              <a:cs typeface="+mn-cs"/>
            </a:endParaRPr>
          </a:p>
          <a:p>
            <a:r>
              <a:rPr lang="en-US" sz="2200" kern="1200" dirty="0">
                <a:solidFill>
                  <a:schemeClr val="tx1"/>
                </a:solidFill>
                <a:latin typeface="Calibri" panose="020F0502020204030204" pitchFamily="34" charset="0"/>
                <a:cs typeface="+mn-cs"/>
              </a:rPr>
              <a:t>For Biosketch  NSF has a 2 page limit for Biosketches – on this form you can’t adjust boxes to fit more information </a:t>
            </a:r>
          </a:p>
          <a:p>
            <a:r>
              <a:rPr lang="en-US" sz="2200" kern="1200" dirty="0">
                <a:solidFill>
                  <a:schemeClr val="tx1"/>
                </a:solidFill>
                <a:latin typeface="Calibri" panose="020F0502020204030204" pitchFamily="34" charset="0"/>
                <a:cs typeface="+mn-cs"/>
              </a:rPr>
              <a:t>NSF also allows et. Al on the Biosketch, but remember it is NOT allowed in the references </a:t>
            </a:r>
          </a:p>
          <a:p>
            <a:endParaRPr lang="en-US" sz="2200" kern="1200" dirty="0">
              <a:solidFill>
                <a:schemeClr val="tx1"/>
              </a:solidFill>
              <a:latin typeface="Calibri" panose="020F0502020204030204" pitchFamily="34" charset="0"/>
              <a:cs typeface="+mn-cs"/>
            </a:endParaRPr>
          </a:p>
          <a:p>
            <a:r>
              <a:rPr lang="en-US" sz="2200" kern="1200" dirty="0">
                <a:solidFill>
                  <a:schemeClr val="tx1"/>
                </a:solidFill>
                <a:latin typeface="Calibri" panose="020F0502020204030204" pitchFamily="34" charset="0"/>
                <a:cs typeface="+mn-cs"/>
              </a:rPr>
              <a:t>-----------------------------------------------------------------------------------------------------------------------</a:t>
            </a:r>
          </a:p>
          <a:p>
            <a:endParaRPr lang="en-US" dirty="0"/>
          </a:p>
          <a:p>
            <a:pPr marL="342900" indent="-342900">
              <a:lnSpc>
                <a:spcPct val="105000"/>
              </a:lnSpc>
              <a:spcAft>
                <a:spcPts val="800"/>
              </a:spcAft>
              <a:buFont typeface="Arial" panose="020B0604020202020204" pitchFamily="34" charset="0"/>
              <a:buChar char="•"/>
            </a:pPr>
            <a:r>
              <a:rPr lang="en-US" sz="2200" dirty="0">
                <a:latin typeface="Calibri" panose="020F0502020204030204" pitchFamily="34" charset="0"/>
                <a:ea typeface="Calibri" panose="020F0502020204030204" pitchFamily="34" charset="0"/>
              </a:rPr>
              <a:t>A list of the individual’s undergraduate and graduate education and postdoctoral training (including location) as indicated below:</a:t>
            </a:r>
          </a:p>
          <a:p>
            <a:pPr marL="800100" lvl="1" indent="-342900">
              <a:lnSpc>
                <a:spcPct val="105000"/>
              </a:lnSpc>
              <a:spcAft>
                <a:spcPts val="800"/>
              </a:spcAft>
              <a:buFont typeface="Courier New" panose="02070309020205020404" pitchFamily="49" charset="0"/>
              <a:buChar char="o"/>
            </a:pPr>
            <a:r>
              <a:rPr lang="en-US" sz="2200" dirty="0">
                <a:latin typeface="Calibri" panose="020F0502020204030204" pitchFamily="34" charset="0"/>
                <a:ea typeface="Calibri" panose="020F0502020204030204" pitchFamily="34" charset="0"/>
              </a:rPr>
              <a:t>	Undergraduate Institution(s) Location Major Degree &amp; Year</a:t>
            </a:r>
          </a:p>
          <a:p>
            <a:pPr marL="800100" lvl="1" indent="-342900">
              <a:lnSpc>
                <a:spcPct val="105000"/>
              </a:lnSpc>
              <a:spcAft>
                <a:spcPts val="800"/>
              </a:spcAft>
              <a:buFont typeface="Courier New" panose="02070309020205020404" pitchFamily="49" charset="0"/>
              <a:buChar char="o"/>
            </a:pPr>
            <a:r>
              <a:rPr lang="en-US" sz="2200" dirty="0">
                <a:latin typeface="Calibri" panose="020F0502020204030204" pitchFamily="34" charset="0"/>
                <a:ea typeface="Calibri" panose="020F0502020204030204" pitchFamily="34" charset="0"/>
              </a:rPr>
              <a:t>	Graduate Institution(s) Location Major Degree &amp; Year</a:t>
            </a:r>
          </a:p>
          <a:p>
            <a:pPr marL="800100" lvl="1" indent="-342900">
              <a:lnSpc>
                <a:spcPct val="105000"/>
              </a:lnSpc>
              <a:spcAft>
                <a:spcPts val="800"/>
              </a:spcAft>
              <a:buFont typeface="Courier New" panose="02070309020205020404" pitchFamily="49" charset="0"/>
              <a:buChar char="o"/>
            </a:pPr>
            <a:r>
              <a:rPr lang="en-US" sz="2200" dirty="0">
                <a:latin typeface="Calibri" panose="020F0502020204030204" pitchFamily="34" charset="0"/>
                <a:ea typeface="Calibri" panose="020F0502020204030204" pitchFamily="34" charset="0"/>
              </a:rPr>
              <a:t>	Postdoctoral Institution(s) Location Area Inclusive Dates (years)</a:t>
            </a:r>
          </a:p>
          <a:p>
            <a:pPr marL="342900" indent="-342900">
              <a:lnSpc>
                <a:spcPct val="105000"/>
              </a:lnSpc>
              <a:spcAft>
                <a:spcPts val="800"/>
              </a:spcAft>
              <a:buFont typeface="Arial" panose="020B0604020202020204" pitchFamily="34" charset="0"/>
              <a:buChar char="•"/>
            </a:pPr>
            <a:r>
              <a:rPr lang="en-US" sz="2200" dirty="0">
                <a:latin typeface="Calibri" panose="020F0502020204030204" pitchFamily="34" charset="0"/>
                <a:ea typeface="Calibri" panose="020F0502020204030204" pitchFamily="34" charset="0"/>
              </a:rPr>
              <a:t>Appointments </a:t>
            </a:r>
          </a:p>
          <a:p>
            <a:pPr marL="800100" lvl="1" indent="-342900">
              <a:lnSpc>
                <a:spcPct val="105000"/>
              </a:lnSpc>
              <a:spcAft>
                <a:spcPts val="800"/>
              </a:spcAft>
              <a:buFont typeface="Courier New" panose="02070309020205020404" pitchFamily="49" charset="0"/>
              <a:buChar char="o"/>
            </a:pPr>
            <a:r>
              <a:rPr lang="en-US" sz="2200" dirty="0">
                <a:latin typeface="Calibri" panose="020F0502020204030204" pitchFamily="34" charset="0"/>
                <a:ea typeface="Calibri" panose="020F0502020204030204" pitchFamily="34" charset="0"/>
              </a:rPr>
              <a:t>A list, in </a:t>
            </a:r>
            <a:r>
              <a:rPr lang="en-US" sz="2200" b="1" dirty="0">
                <a:latin typeface="Calibri" panose="020F0502020204030204" pitchFamily="34" charset="0"/>
                <a:ea typeface="Calibri" panose="020F0502020204030204" pitchFamily="34" charset="0"/>
              </a:rPr>
              <a:t>reverse chronological order</a:t>
            </a:r>
            <a:r>
              <a:rPr lang="en-US" sz="2200" dirty="0">
                <a:latin typeface="Calibri" panose="020F0502020204030204" pitchFamily="34" charset="0"/>
                <a:ea typeface="Calibri" panose="020F0502020204030204" pitchFamily="34" charset="0"/>
              </a:rPr>
              <a:t>, of all the individual’s academic/professional appointments beginning with the current appointment.</a:t>
            </a:r>
          </a:p>
          <a:p>
            <a:pPr marL="342900" indent="-342900">
              <a:buFont typeface="Arial" panose="020B0604020202020204" pitchFamily="34" charset="0"/>
              <a:buChar char="•"/>
            </a:pPr>
            <a:r>
              <a:rPr lang="en-US" sz="2200" dirty="0">
                <a:latin typeface="Calibri" panose="020F0502020204030204" pitchFamily="34" charset="0"/>
                <a:ea typeface="Calibri" panose="020F0502020204030204" pitchFamily="34" charset="0"/>
              </a:rPr>
              <a:t>Products </a:t>
            </a:r>
          </a:p>
          <a:p>
            <a:pPr marL="800100" lvl="1" indent="-342900">
              <a:buFont typeface="Courier New" panose="02070309020205020404" pitchFamily="49" charset="0"/>
              <a:buChar char="o"/>
            </a:pPr>
            <a:r>
              <a:rPr lang="en-US" sz="2200" dirty="0">
                <a:latin typeface="Calibri" panose="020F0502020204030204" pitchFamily="34" charset="0"/>
                <a:ea typeface="Calibri" panose="020F0502020204030204" pitchFamily="34" charset="0"/>
              </a:rPr>
              <a:t>A list of: (i) up to</a:t>
            </a:r>
            <a:r>
              <a:rPr lang="en-US" sz="2200" b="1" dirty="0">
                <a:latin typeface="Calibri" panose="020F0502020204030204" pitchFamily="34" charset="0"/>
                <a:ea typeface="Calibri" panose="020F0502020204030204" pitchFamily="34" charset="0"/>
              </a:rPr>
              <a:t> five</a:t>
            </a:r>
            <a:r>
              <a:rPr lang="en-US" sz="2200" dirty="0">
                <a:latin typeface="Calibri" panose="020F0502020204030204" pitchFamily="34" charset="0"/>
                <a:ea typeface="Calibri" panose="020F0502020204030204" pitchFamily="34" charset="0"/>
              </a:rPr>
              <a:t> products most closely related to the proposed project; and (ii) up to </a:t>
            </a:r>
            <a:r>
              <a:rPr lang="en-US" sz="2200" b="1" dirty="0">
                <a:latin typeface="Calibri" panose="020F0502020204030204" pitchFamily="34" charset="0"/>
                <a:ea typeface="Calibri" panose="020F0502020204030204" pitchFamily="34" charset="0"/>
              </a:rPr>
              <a:t>five</a:t>
            </a:r>
            <a:r>
              <a:rPr lang="en-US" sz="2200" dirty="0">
                <a:latin typeface="Calibri" panose="020F0502020204030204" pitchFamily="34" charset="0"/>
                <a:ea typeface="Calibri" panose="020F0502020204030204" pitchFamily="34" charset="0"/>
              </a:rPr>
              <a:t> other significant products, whether related to the proposed project or not. </a:t>
            </a:r>
            <a:endParaRPr lang="en-US" sz="2200" dirty="0"/>
          </a:p>
          <a:p>
            <a:endParaRPr lang="en-US" dirty="0"/>
          </a:p>
          <a:p>
            <a:r>
              <a:rPr lang="en-US" sz="1200" kern="1200" dirty="0" err="1">
                <a:solidFill>
                  <a:schemeClr val="tx1"/>
                </a:solidFill>
                <a:effectLst/>
                <a:latin typeface="+mn-lt"/>
                <a:ea typeface="+mn-ea"/>
                <a:cs typeface="+mn-cs"/>
              </a:rPr>
              <a:t>ScienCV</a:t>
            </a:r>
            <a:r>
              <a:rPr lang="en-US" sz="1200" kern="1200" dirty="0">
                <a:solidFill>
                  <a:schemeClr val="tx1"/>
                </a:solidFill>
                <a:effectLst/>
                <a:latin typeface="+mn-lt"/>
                <a:ea typeface="+mn-ea"/>
                <a:cs typeface="+mn-cs"/>
              </a:rPr>
              <a:t> form looks different from the fillable template but both are correct.</a:t>
            </a:r>
          </a:p>
        </p:txBody>
      </p:sp>
      <p:sp>
        <p:nvSpPr>
          <p:cNvPr id="4" name="Slide Number Placeholder 3"/>
          <p:cNvSpPr>
            <a:spLocks noGrp="1"/>
          </p:cNvSpPr>
          <p:nvPr>
            <p:ph type="sldNum" sz="quarter" idx="5"/>
          </p:nvPr>
        </p:nvSpPr>
        <p:spPr/>
        <p:txBody>
          <a:bodyPr/>
          <a:lstStyle/>
          <a:p>
            <a:fld id="{B8BD34A5-7E30-4F4B-9306-225D8B97679C}" type="slidenum">
              <a:rPr lang="en-US" smtClean="0"/>
              <a:t>25</a:t>
            </a:fld>
            <a:endParaRPr lang="en-US"/>
          </a:p>
        </p:txBody>
      </p:sp>
    </p:spTree>
    <p:extLst>
      <p:ext uri="{BB962C8B-B14F-4D97-AF65-F5344CB8AC3E}">
        <p14:creationId xmlns:p14="http://schemas.microsoft.com/office/powerpoint/2010/main" val="14137192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SciENcv</a:t>
            </a:r>
            <a:r>
              <a:rPr lang="en-US" sz="1200" b="0" i="0" kern="1200" dirty="0">
                <a:solidFill>
                  <a:schemeClr val="tx1"/>
                </a:solidFill>
                <a:effectLst/>
                <a:latin typeface="+mn-lt"/>
                <a:ea typeface="+mn-ea"/>
                <a:cs typeface="+mn-cs"/>
              </a:rPr>
              <a:t> is an electronic system that helps researchers assemble the professional information needed for federal submissions. </a:t>
            </a:r>
            <a:r>
              <a:rPr lang="en-US" sz="1200" b="0" i="0" kern="1200" dirty="0" err="1">
                <a:solidFill>
                  <a:schemeClr val="tx1"/>
                </a:solidFill>
                <a:effectLst/>
                <a:latin typeface="+mn-lt"/>
                <a:ea typeface="+mn-ea"/>
                <a:cs typeface="+mn-cs"/>
              </a:rPr>
              <a:t>SciENcv</a:t>
            </a:r>
            <a:r>
              <a:rPr lang="en-US" sz="1200" b="0" i="0" kern="1200" dirty="0">
                <a:solidFill>
                  <a:schemeClr val="tx1"/>
                </a:solidFill>
                <a:effectLst/>
                <a:latin typeface="+mn-lt"/>
                <a:ea typeface="+mn-ea"/>
                <a:cs typeface="+mn-cs"/>
              </a:rPr>
              <a:t> gathers and compiles all the relevant information including employment, education and professional accomplishments. PIs can use </a:t>
            </a:r>
            <a:r>
              <a:rPr lang="en-US" sz="1200" b="0" i="0" kern="1200" dirty="0" err="1">
                <a:solidFill>
                  <a:schemeClr val="tx1"/>
                </a:solidFill>
                <a:effectLst/>
                <a:latin typeface="+mn-lt"/>
                <a:ea typeface="+mn-ea"/>
                <a:cs typeface="+mn-cs"/>
              </a:rPr>
              <a:t>SciENcv</a:t>
            </a:r>
            <a:r>
              <a:rPr lang="en-US" sz="1200" b="0" i="0" kern="1200" dirty="0">
                <a:solidFill>
                  <a:schemeClr val="tx1"/>
                </a:solidFill>
                <a:effectLst/>
                <a:latin typeface="+mn-lt"/>
                <a:ea typeface="+mn-ea"/>
                <a:cs typeface="+mn-cs"/>
              </a:rPr>
              <a:t> to create and maintain </a:t>
            </a:r>
            <a:r>
              <a:rPr lang="en-US" sz="1200" b="0" i="0" kern="1200" dirty="0" err="1">
                <a:solidFill>
                  <a:schemeClr val="tx1"/>
                </a:solidFill>
                <a:effectLst/>
                <a:latin typeface="+mn-lt"/>
                <a:ea typeface="+mn-ea"/>
                <a:cs typeface="+mn-cs"/>
              </a:rPr>
              <a:t>biosketches</a:t>
            </a:r>
            <a:r>
              <a:rPr lang="en-US" sz="1200" b="0" i="0" kern="1200" dirty="0">
                <a:solidFill>
                  <a:schemeClr val="tx1"/>
                </a:solidFill>
                <a:effectLst/>
                <a:latin typeface="+mn-lt"/>
                <a:ea typeface="+mn-ea"/>
                <a:cs typeface="+mn-cs"/>
              </a:rPr>
              <a:t> used for submissions and annual reports. Researchers can add delegates who can also work on Biosketches within </a:t>
            </a:r>
            <a:r>
              <a:rPr lang="en-US" sz="1200" b="0" i="0" kern="1200" dirty="0" err="1">
                <a:solidFill>
                  <a:schemeClr val="tx1"/>
                </a:solidFill>
                <a:effectLst/>
                <a:latin typeface="+mn-lt"/>
                <a:ea typeface="+mn-ea"/>
                <a:cs typeface="+mn-cs"/>
              </a:rPr>
              <a:t>SciENcv</a:t>
            </a:r>
            <a:endParaRPr lang="en-US" sz="1200" b="0" i="0" kern="1200" dirty="0">
              <a:solidFill>
                <a:schemeClr val="tx1"/>
              </a:solidFill>
              <a:effectLst/>
              <a:latin typeface="+mn-lt"/>
              <a:ea typeface="+mn-ea"/>
              <a:cs typeface="+mn-cs"/>
            </a:endParaRPr>
          </a:p>
          <a:p>
            <a:endParaRPr lang="en-US" dirty="0"/>
          </a:p>
          <a:p>
            <a:r>
              <a:rPr lang="en-US" dirty="0"/>
              <a:t>On the left is a screenshot of what it looks like when creating a Biosketch in </a:t>
            </a:r>
            <a:r>
              <a:rPr lang="en-US" dirty="0" err="1"/>
              <a:t>SciENcv</a:t>
            </a:r>
            <a:r>
              <a:rPr lang="en-US" dirty="0"/>
              <a:t> – You can select the different formats, create a new one or edit an existing Biosketch and make it public which makes it shareable or mark it private</a:t>
            </a:r>
          </a:p>
          <a:p>
            <a:endParaRPr lang="en-US" dirty="0"/>
          </a:p>
          <a:p>
            <a:r>
              <a:rPr lang="en-US" dirty="0"/>
              <a:t>It’s important to note You do need to regenerate each version if edits are made or research.gov will say there is an error </a:t>
            </a:r>
          </a:p>
          <a:p>
            <a:endParaRPr lang="en-US" dirty="0"/>
          </a:p>
          <a:p>
            <a:r>
              <a:rPr lang="en-US" dirty="0"/>
              <a:t>We’ve discovered </a:t>
            </a:r>
            <a:r>
              <a:rPr lang="en-US" dirty="0" err="1"/>
              <a:t>SciENcv</a:t>
            </a:r>
            <a:r>
              <a:rPr lang="en-US" dirty="0"/>
              <a:t> is a better way to create a Biosketch</a:t>
            </a:r>
          </a:p>
          <a:p>
            <a:r>
              <a:rPr lang="en-US" dirty="0"/>
              <a:t>You’re not limited on how much text is entered </a:t>
            </a:r>
          </a:p>
          <a:p>
            <a:r>
              <a:rPr lang="en-US" dirty="0"/>
              <a:t>You can save and edit the Biosketch for each proposal</a:t>
            </a:r>
          </a:p>
          <a:p>
            <a:r>
              <a:rPr lang="en-US" dirty="0"/>
              <a:t>Overall the output looks better which you’ll see on the next slide </a:t>
            </a:r>
          </a:p>
        </p:txBody>
      </p:sp>
      <p:sp>
        <p:nvSpPr>
          <p:cNvPr id="4" name="Slide Number Placeholder 3"/>
          <p:cNvSpPr>
            <a:spLocks noGrp="1"/>
          </p:cNvSpPr>
          <p:nvPr>
            <p:ph type="sldNum" sz="quarter" idx="5"/>
          </p:nvPr>
        </p:nvSpPr>
        <p:spPr/>
        <p:txBody>
          <a:bodyPr/>
          <a:lstStyle/>
          <a:p>
            <a:fld id="{B8BD34A5-7E30-4F4B-9306-225D8B97679C}" type="slidenum">
              <a:rPr lang="en-US" smtClean="0"/>
              <a:t>26</a:t>
            </a:fld>
            <a:endParaRPr lang="en-US"/>
          </a:p>
        </p:txBody>
      </p:sp>
    </p:spTree>
    <p:extLst>
      <p:ext uri="{BB962C8B-B14F-4D97-AF65-F5344CB8AC3E}">
        <p14:creationId xmlns:p14="http://schemas.microsoft.com/office/powerpoint/2010/main" val="8185415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27</a:t>
            </a:fld>
            <a:endParaRPr lang="en-US"/>
          </a:p>
        </p:txBody>
      </p:sp>
    </p:spTree>
    <p:extLst>
      <p:ext uri="{BB962C8B-B14F-4D97-AF65-F5344CB8AC3E}">
        <p14:creationId xmlns:p14="http://schemas.microsoft.com/office/powerpoint/2010/main" val="1814295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pc="-5" dirty="0">
                <a:latin typeface="Calibri" panose="020F0502020204030204" pitchFamily="34" charset="0"/>
                <a:cs typeface="Calibri" panose="020F0502020204030204" pitchFamily="34" charset="0"/>
              </a:rPr>
              <a:t>Synergistic Activities are where the reviewers determine how qualified the individual, team or institution are to conduct the work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pc="-5" dirty="0">
                <a:latin typeface="Calibri" panose="020F0502020204030204" pitchFamily="34" charset="0"/>
                <a:cs typeface="Calibri" panose="020F0502020204030204" pitchFamily="34" charset="0"/>
              </a:rPr>
              <a:t>Synergistic Activities must </a:t>
            </a:r>
            <a:r>
              <a:rPr lang="en-US" dirty="0">
                <a:latin typeface="Calibri" panose="020F0502020204030204" pitchFamily="34" charset="0"/>
                <a:cs typeface="Calibri" panose="020F0502020204030204" pitchFamily="34" charset="0"/>
              </a:rPr>
              <a:t>be </a:t>
            </a:r>
            <a:r>
              <a:rPr lang="en-US" spc="-5" dirty="0">
                <a:latin typeface="Calibri" panose="020F0502020204030204" pitchFamily="34" charset="0"/>
                <a:cs typeface="Calibri" panose="020F0502020204030204" pitchFamily="34" charset="0"/>
              </a:rPr>
              <a:t>specific </a:t>
            </a:r>
            <a:r>
              <a:rPr lang="en-US" dirty="0">
                <a:latin typeface="Calibri" panose="020F0502020204030204" pitchFamily="34" charset="0"/>
                <a:cs typeface="Calibri" panose="020F0502020204030204" pitchFamily="34" charset="0"/>
              </a:rPr>
              <a:t>and </a:t>
            </a:r>
            <a:r>
              <a:rPr lang="en-US" b="1" i="1" u="sng" spc="-5" dirty="0">
                <a:highlight>
                  <a:srgbClr val="FFFF00"/>
                </a:highlight>
                <a:latin typeface="Calibri" panose="020F0502020204030204" pitchFamily="34" charset="0"/>
                <a:cs typeface="Calibri" panose="020F0502020204030204" pitchFamily="34" charset="0"/>
              </a:rPr>
              <a:t>may </a:t>
            </a:r>
            <a:r>
              <a:rPr lang="en-US" b="1" i="1" u="sng" dirty="0">
                <a:highlight>
                  <a:srgbClr val="FFFF00"/>
                </a:highlight>
                <a:latin typeface="Calibri" panose="020F0502020204030204" pitchFamily="34" charset="0"/>
                <a:cs typeface="Calibri" panose="020F0502020204030204" pitchFamily="34" charset="0"/>
              </a:rPr>
              <a:t>not </a:t>
            </a:r>
            <a:r>
              <a:rPr lang="en-US" b="1" i="1" u="sng" spc="-5" dirty="0">
                <a:highlight>
                  <a:srgbClr val="FFFF00"/>
                </a:highlight>
                <a:latin typeface="Calibri" panose="020F0502020204030204" pitchFamily="34" charset="0"/>
                <a:cs typeface="Calibri" panose="020F0502020204030204" pitchFamily="34" charset="0"/>
              </a:rPr>
              <a:t>include multiple examples </a:t>
            </a:r>
            <a:r>
              <a:rPr lang="en-US" dirty="0">
                <a:latin typeface="Calibri" panose="020F0502020204030204" pitchFamily="34" charset="0"/>
                <a:cs typeface="Calibri" panose="020F0502020204030204" pitchFamily="34" charset="0"/>
              </a:rPr>
              <a:t>to </a:t>
            </a:r>
            <a:r>
              <a:rPr lang="en-US" spc="-5" dirty="0">
                <a:latin typeface="Calibri" panose="020F0502020204030204" pitchFamily="34" charset="0"/>
                <a:cs typeface="Calibri" panose="020F0502020204030204" pitchFamily="34" charset="0"/>
              </a:rPr>
              <a:t>describe </a:t>
            </a:r>
            <a:r>
              <a:rPr lang="en-US" dirty="0">
                <a:latin typeface="Calibri" panose="020F0502020204030204" pitchFamily="34" charset="0"/>
                <a:cs typeface="Calibri" panose="020F0502020204030204" pitchFamily="34" charset="0"/>
              </a:rPr>
              <a:t>a </a:t>
            </a:r>
            <a:r>
              <a:rPr lang="en-US" spc="-5" dirty="0">
                <a:latin typeface="Calibri" panose="020F0502020204030204" pitchFamily="34" charset="0"/>
                <a:cs typeface="Calibri" panose="020F0502020204030204" pitchFamily="34" charset="0"/>
              </a:rPr>
              <a:t>single</a:t>
            </a:r>
            <a:r>
              <a:rPr lang="en-US" spc="45" dirty="0">
                <a:latin typeface="Calibri" panose="020F0502020204030204" pitchFamily="34" charset="0"/>
                <a:cs typeface="Calibri" panose="020F0502020204030204" pitchFamily="34" charset="0"/>
              </a:rPr>
              <a:t> </a:t>
            </a:r>
            <a:r>
              <a:rPr lang="en-US" spc="-5" dirty="0">
                <a:latin typeface="Calibri" panose="020F0502020204030204" pitchFamily="34" charset="0"/>
                <a:cs typeface="Calibri" panose="020F0502020204030204" pitchFamily="34" charset="0"/>
              </a:rPr>
              <a:t>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pc="-5"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pc="-5" dirty="0">
                <a:latin typeface="Calibri" panose="020F0502020204030204" pitchFamily="34" charset="0"/>
                <a:cs typeface="Calibri" panose="020F0502020204030204" pitchFamily="34" charset="0"/>
              </a:rPr>
              <a:t>So PIs should list Five distinct examples.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pc="-5"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pc="-5" dirty="0">
                <a:latin typeface="Calibri" panose="020F0502020204030204" pitchFamily="34" charset="0"/>
                <a:cs typeface="Calibri" panose="020F0502020204030204" pitchFamily="34" charset="0"/>
              </a:rPr>
              <a:t>NSF advises researchers to u</a:t>
            </a:r>
            <a:r>
              <a:rPr lang="en-US" dirty="0"/>
              <a:t>se this section to show the reviewers the researcher’s understanding of, and commitment to demonstrating the broader impacts of their work. Synergistic activities section should align with, and supports broader activities listed in the proposal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pc="-5" dirty="0">
              <a:latin typeface="Calibri" panose="020F0502020204030204" pitchFamily="34" charset="0"/>
              <a:cs typeface="Calibri" panose="020F0502020204030204" pitchFamily="34" charset="0"/>
            </a:endParaRPr>
          </a:p>
          <a:p>
            <a:r>
              <a:rPr lang="en-US" dirty="0"/>
              <a:t>Synergistic Activities – should highlight the broader impact of the individual’s professional and scholarly activities that focus on the integration and transfer of knowledge as well as it’s creation. A PI should list </a:t>
            </a:r>
            <a:r>
              <a:rPr lang="en-US" b="1" i="1" u="sng" dirty="0">
                <a:highlight>
                  <a:srgbClr val="FFFF00"/>
                </a:highlight>
              </a:rPr>
              <a:t>distinct</a:t>
            </a:r>
            <a:r>
              <a:rPr lang="en-US" dirty="0"/>
              <a:t> examples that demonstrate the broader impact of individual professional and scholarly activity – distinct means don’t list whole categories of activities rather specific instances</a:t>
            </a:r>
          </a:p>
          <a:p>
            <a:r>
              <a:rPr lang="en-US" dirty="0"/>
              <a:t>An example of a synergistic activity is – community outreach – then cite the ONE activity, do not follow that with a list of sub-activities </a:t>
            </a:r>
          </a:p>
          <a:p>
            <a:endParaRPr lang="en-US" dirty="0"/>
          </a:p>
          <a:p>
            <a:r>
              <a:rPr lang="en-US" b="1" dirty="0"/>
              <a:t>I am seeking clarification on what is allowable regarding the synergistic activities section of the biographical sketch. Are multiple components allowed?</a:t>
            </a:r>
          </a:p>
          <a:p>
            <a:r>
              <a:rPr lang="en-US" b="1" dirty="0"/>
              <a:t> NSF policy (PAPPG Chapter II.C.2.f(i)(d)) allows for up to five distinct examples of synergistic activities. Each item must be one activity and must not be followed by a listing of additional sub-activities. As an example, the PI may summarize that he/she served on ten review panels, however, the PI must not list the specific panels for that distinct example</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28</a:t>
            </a:fld>
            <a:endParaRPr lang="en-US"/>
          </a:p>
        </p:txBody>
      </p:sp>
    </p:spTree>
    <p:extLst>
      <p:ext uri="{BB962C8B-B14F-4D97-AF65-F5344CB8AC3E}">
        <p14:creationId xmlns:p14="http://schemas.microsoft.com/office/powerpoint/2010/main" val="15284859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PI may summarize that he/she served on ten review panels, however, the PI must not list the specific panels for that distinct example</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29</a:t>
            </a:fld>
            <a:endParaRPr lang="en-US"/>
          </a:p>
        </p:txBody>
      </p:sp>
    </p:spTree>
    <p:extLst>
      <p:ext uri="{BB962C8B-B14F-4D97-AF65-F5344CB8AC3E}">
        <p14:creationId xmlns:p14="http://schemas.microsoft.com/office/powerpoint/2010/main" val="28594507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the Biosketch, the PDF fillable for or </a:t>
            </a:r>
            <a:r>
              <a:rPr lang="en-US" dirty="0" err="1"/>
              <a:t>SciENcv</a:t>
            </a:r>
            <a:r>
              <a:rPr lang="en-US" dirty="0"/>
              <a:t> are the only allowable formats for C&amp;P. </a:t>
            </a:r>
          </a:p>
          <a:p>
            <a:endParaRPr lang="en-US" dirty="0"/>
          </a:p>
          <a:p>
            <a:r>
              <a:rPr lang="en-US" dirty="0"/>
              <a:t>This slide notes some of the specific guidelines when creating the C&amp;P. </a:t>
            </a:r>
            <a:r>
              <a:rPr lang="en-US" sz="1200" dirty="0">
                <a:latin typeface="Calibri" panose="020F0502020204030204" pitchFamily="34" charset="0"/>
                <a:cs typeface="Calibri" panose="020F0502020204030204" pitchFamily="34" charset="0"/>
              </a:rPr>
              <a:t>NSF uses the information to assess the capacity of the individual to  carry out the research as proposed as well as to help assess any  potential overlap/duplication.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format that should always be used for C&amp;P including prior approval requests </a:t>
            </a:r>
          </a:p>
          <a:p>
            <a:endParaRPr lang="en-US" dirty="0"/>
          </a:p>
          <a:p>
            <a:r>
              <a:rPr lang="en-US" dirty="0"/>
              <a:t>Current and pending support information must be separately provided for each individual designated as senior personnel on the proposal.</a:t>
            </a:r>
          </a:p>
          <a:p>
            <a:endParaRPr lang="en-US" dirty="0"/>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Current and pending support includes </a:t>
            </a:r>
            <a:r>
              <a:rPr lang="en-US" b="1" dirty="0"/>
              <a:t>all resources </a:t>
            </a:r>
            <a:r>
              <a:rPr lang="en-US" dirty="0"/>
              <a:t>made available to an individual in support of and/or related to </a:t>
            </a:r>
            <a:r>
              <a:rPr lang="en-US" b="1" dirty="0"/>
              <a:t>all of his/her research efforts</a:t>
            </a:r>
            <a:r>
              <a:rPr lang="en-US" dirty="0"/>
              <a:t>, regardless of whether or not the resources have monetary value.</a:t>
            </a:r>
          </a:p>
          <a:p>
            <a:pPr marL="171450" indent="-171450">
              <a:buFont typeface="Arial" panose="020B0604020202020204" pitchFamily="34" charset="0"/>
              <a:buChar char="•"/>
            </a:pPr>
            <a:r>
              <a:rPr lang="en-US" dirty="0"/>
              <a:t>Current and pending support also includes in-kind contributions (such as office/laboratory space, equipment, supplies, employees, students). In-kind contributions </a:t>
            </a:r>
            <a:r>
              <a:rPr lang="en-US" b="1" dirty="0"/>
              <a:t>not</a:t>
            </a:r>
            <a:r>
              <a:rPr lang="en-US" dirty="0"/>
              <a:t> intended for use on the  project/proposal being proposed also </a:t>
            </a:r>
            <a:r>
              <a:rPr lang="en-US" b="1" dirty="0"/>
              <a:t>must </a:t>
            </a:r>
            <a:r>
              <a:rPr lang="en-US" dirty="0"/>
              <a:t>be reported. this would speak more to what the institution has to provide to the proposal – the institution and all collaborators combined w/budget you have a sense of what resources are necessary to carryout project</a:t>
            </a:r>
          </a:p>
          <a:p>
            <a:pPr marL="171450" indent="-171450">
              <a:buFont typeface="Arial" panose="020B0604020202020204" pitchFamily="34" charset="0"/>
              <a:buChar char="•"/>
            </a:pPr>
            <a:r>
              <a:rPr lang="en-US" dirty="0"/>
              <a:t>Current and pending support information must be provided for the proposed project, for ongoing projects, and for any proposals currently under consideration from whatever source, regardless of whether the support is provided through the proposing organization or is provided directly to the individual.</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*NSF wants to understand all of the resources available to the researcher*</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30</a:t>
            </a:fld>
            <a:endParaRPr lang="en-US"/>
          </a:p>
        </p:txBody>
      </p:sp>
    </p:spTree>
    <p:extLst>
      <p:ext uri="{BB962C8B-B14F-4D97-AF65-F5344CB8AC3E}">
        <p14:creationId xmlns:p14="http://schemas.microsoft.com/office/powerpoint/2010/main" val="24909385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31</a:t>
            </a:fld>
            <a:endParaRPr lang="en-US"/>
          </a:p>
        </p:txBody>
      </p:sp>
    </p:spTree>
    <p:extLst>
      <p:ext uri="{BB962C8B-B14F-4D97-AF65-F5344CB8AC3E}">
        <p14:creationId xmlns:p14="http://schemas.microsoft.com/office/powerpoint/2010/main" val="27480836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32</a:t>
            </a:fld>
            <a:endParaRPr lang="en-US"/>
          </a:p>
        </p:txBody>
      </p:sp>
    </p:spTree>
    <p:extLst>
      <p:ext uri="{BB962C8B-B14F-4D97-AF65-F5344CB8AC3E}">
        <p14:creationId xmlns:p14="http://schemas.microsoft.com/office/powerpoint/2010/main" val="11198601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visual of the fillable C&amp;P and entering it in </a:t>
            </a:r>
            <a:r>
              <a:rPr lang="en-US" dirty="0" err="1"/>
              <a:t>SciENcv</a:t>
            </a:r>
            <a:r>
              <a:rPr lang="en-US" dirty="0"/>
              <a:t> </a:t>
            </a:r>
          </a:p>
          <a:p>
            <a:endParaRPr lang="en-US" dirty="0"/>
          </a:p>
          <a:p>
            <a:r>
              <a:rPr lang="en-US" dirty="0"/>
              <a:t>on the left is one page of the FIFTEEN page NSF fillable form and the right is </a:t>
            </a:r>
            <a:r>
              <a:rPr lang="en-US" dirty="0" err="1"/>
              <a:t>SciENcv</a:t>
            </a:r>
            <a:r>
              <a:rPr lang="en-US" dirty="0"/>
              <a:t> – which is only as long as the entries you have </a:t>
            </a:r>
          </a:p>
          <a:p>
            <a:r>
              <a:rPr lang="en-US" dirty="0"/>
              <a:t>Each can document up to 5 years of support </a:t>
            </a:r>
          </a:p>
          <a:p>
            <a:endParaRPr lang="en-US" dirty="0"/>
          </a:p>
          <a:p>
            <a:r>
              <a:rPr lang="en-US" dirty="0"/>
              <a:t>The fillable PDF can also be glitch with the radio buttons </a:t>
            </a:r>
            <a:r>
              <a:rPr lang="en-US" dirty="0" err="1"/>
              <a:t>dissapearing</a:t>
            </a:r>
            <a:endParaRPr lang="en-US" dirty="0"/>
          </a:p>
          <a:p>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NSF FAQs say “If you are reporting person-months that span two calendar years, you should enter the latter year. For example, if your entry covers your organization’s fiscal year of June 2019 through May 2020, you would enter “2020” for the year and include the corresponding person-months as defined and used by your organization in proposals submitted to NSF.”</a:t>
            </a:r>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33</a:t>
            </a:fld>
            <a:endParaRPr lang="en-US"/>
          </a:p>
        </p:txBody>
      </p:sp>
    </p:spTree>
    <p:extLst>
      <p:ext uri="{BB962C8B-B14F-4D97-AF65-F5344CB8AC3E}">
        <p14:creationId xmlns:p14="http://schemas.microsoft.com/office/powerpoint/2010/main" val="4118984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visual of what the printed versions look like in each system </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34</a:t>
            </a:fld>
            <a:endParaRPr lang="en-US"/>
          </a:p>
        </p:txBody>
      </p:sp>
    </p:spTree>
    <p:extLst>
      <p:ext uri="{BB962C8B-B14F-4D97-AF65-F5344CB8AC3E}">
        <p14:creationId xmlns:p14="http://schemas.microsoft.com/office/powerpoint/2010/main" val="1603115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Collaborators and other affiliations is a uniquely NSF requirement.  It </a:t>
            </a:r>
            <a:r>
              <a:rPr lang="en-US" sz="1200" b="0" i="0" u="none" strike="noStrike" kern="1200" baseline="0" dirty="0">
                <a:solidFill>
                  <a:schemeClr val="tx1"/>
                </a:solidFill>
                <a:latin typeface="+mn-lt"/>
                <a:ea typeface="+mn-ea"/>
                <a:cs typeface="+mn-cs"/>
              </a:rPr>
              <a:t>is used to manage reviewer selection.	</a:t>
            </a:r>
          </a:p>
          <a:p>
            <a:r>
              <a:rPr lang="en-US" b="0" dirty="0"/>
              <a:t>The COA information must be provided through the COA template which is uploaded as an excel sheet that converts to pdf for viewing purposes.</a:t>
            </a:r>
          </a:p>
          <a:p>
            <a:r>
              <a:rPr lang="en-US" b="0" dirty="0"/>
              <a:t>There are five categories of information that correspond to tables in the template: </a:t>
            </a:r>
          </a:p>
          <a:p>
            <a:pPr marL="228600" indent="-228600">
              <a:buAutoNum type="arabicPeriod"/>
            </a:pPr>
            <a:r>
              <a:rPr lang="en-US" b="0" dirty="0"/>
              <a:t>the key person’s name and organizational affiliations in the last 12 months,</a:t>
            </a:r>
          </a:p>
          <a:p>
            <a:pPr marL="228600" indent="-228600">
              <a:buAutoNum type="arabicPeriod"/>
            </a:pPr>
            <a:r>
              <a:rPr lang="en-US" b="0" dirty="0"/>
              <a:t>the names of people they have a relationship with, whether personal or business related that would otherwise preclude their service as a reviewer, </a:t>
            </a:r>
          </a:p>
          <a:p>
            <a:pPr marL="228600" indent="-228600">
              <a:buAutoNum type="arabicPeriod"/>
            </a:pPr>
            <a:r>
              <a:rPr lang="en-US" b="0" dirty="0"/>
              <a:t>the names of the individual’s Ph.D. advisors; and all of their Ph.D. thesis advisees,</a:t>
            </a:r>
          </a:p>
          <a:p>
            <a:pPr marL="228600" indent="-228600">
              <a:buAutoNum type="arabicPeriod"/>
            </a:pPr>
            <a:r>
              <a:rPr lang="en-US" b="0" dirty="0"/>
              <a:t>the names of co-authors  and collaborators from the past 4 years, and </a:t>
            </a:r>
          </a:p>
          <a:p>
            <a:pPr marL="228600" indent="-228600">
              <a:buAutoNum type="arabicPeriod"/>
            </a:pPr>
            <a:r>
              <a:rPr lang="en-US" b="0" dirty="0"/>
              <a:t>the names of editorial board, editor-in chief and co-editors with whom they interact.</a:t>
            </a:r>
          </a:p>
          <a:p>
            <a:r>
              <a:rPr lang="en-US" b="0" dirty="0"/>
              <a:t>This section comes before the cover sheet of the application when the entire proposal is printed from </a:t>
            </a:r>
            <a:r>
              <a:rPr lang="en-US" b="0" dirty="0" err="1"/>
              <a:t>FastLane</a:t>
            </a:r>
            <a:r>
              <a:rPr lang="en-US" b="0" dirty="0"/>
              <a:t> and research.gov.</a:t>
            </a:r>
          </a:p>
          <a:p>
            <a:endParaRPr lang="en-US" b="0" dirty="0"/>
          </a:p>
          <a:p>
            <a:r>
              <a:rPr lang="en-US" b="0" dirty="0"/>
              <a:t>The Data management plan can be 2 pages max and should describe how the proposal will conform to NSF policy on the dissemination and sharing of research results. </a:t>
            </a:r>
          </a:p>
          <a:p>
            <a:endParaRPr lang="en-US" b="0" dirty="0"/>
          </a:p>
          <a:p>
            <a:r>
              <a:rPr lang="en-US" b="0" dirty="0"/>
              <a:t>Each proposal that requests funding to support postdoctoral researchers must include a Mentoring Plan.  In no more than one page, the plan must describe the mentoring that will be provided to all postdocs supported by the project, regardless of whether they reside at the lead, non-lead, or sub organization.</a:t>
            </a:r>
          </a:p>
          <a:p>
            <a:endParaRPr lang="en-US" b="0" dirty="0"/>
          </a:p>
          <a:p>
            <a:r>
              <a:rPr lang="en-US" b="0" dirty="0"/>
              <a:t>NSF doesn’t allow letters of support, or any language that conveys an opinion.  Instead, collaborators fill out and sign a text template provided by NSF, which is on this slide.  These are uploaded under “other supplementary docs” which is where most documents that don’t have their own section in the proposal are placed.</a:t>
            </a:r>
          </a:p>
          <a:p>
            <a:endParaRPr lang="en-US" b="0" dirty="0"/>
          </a:p>
          <a:p>
            <a:r>
              <a:rPr lang="en-US" b="0" dirty="0"/>
              <a:t>The solicitation will specify if any additional or supplemental documents are needed so make sure to read the solicitation carefully for requirements.</a:t>
            </a:r>
          </a:p>
          <a:p>
            <a:endParaRPr lang="en-US" b="1" dirty="0"/>
          </a:p>
        </p:txBody>
      </p:sp>
      <p:sp>
        <p:nvSpPr>
          <p:cNvPr id="4" name="Slide Number Placeholder 3"/>
          <p:cNvSpPr>
            <a:spLocks noGrp="1"/>
          </p:cNvSpPr>
          <p:nvPr>
            <p:ph type="sldNum" sz="quarter" idx="5"/>
          </p:nvPr>
        </p:nvSpPr>
        <p:spPr/>
        <p:txBody>
          <a:bodyPr/>
          <a:lstStyle/>
          <a:p>
            <a:fld id="{B8BD34A5-7E30-4F4B-9306-225D8B97679C}" type="slidenum">
              <a:rPr lang="en-US" smtClean="0"/>
              <a:t>35</a:t>
            </a:fld>
            <a:endParaRPr lang="en-US"/>
          </a:p>
        </p:txBody>
      </p:sp>
    </p:spTree>
    <p:extLst>
      <p:ext uri="{BB962C8B-B14F-4D97-AF65-F5344CB8AC3E}">
        <p14:creationId xmlns:p14="http://schemas.microsoft.com/office/powerpoint/2010/main" val="753475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Collaborative proposals can be submitted as</a:t>
            </a:r>
          </a:p>
          <a:p>
            <a:r>
              <a:rPr lang="en-US" dirty="0"/>
              <a:t>1.  a single proposal, in which a single award is being requested (with subawards administered by the lead organization); or</a:t>
            </a:r>
          </a:p>
          <a:p>
            <a:r>
              <a:rPr lang="en-US" dirty="0"/>
              <a:t>2. by simultaneous submission of proposals from different organizations, with each organization requesting a separate award. For these proposals, the project title must begin with the words "Collaborative Research:”   Sometimes NSF specifies that this method can’t be used.  </a:t>
            </a:r>
            <a:endParaRPr lang="en-US" b="1" dirty="0"/>
          </a:p>
          <a:p>
            <a:r>
              <a:rPr lang="en-US" dirty="0"/>
              <a:t>In either case, the lead organization’s proposal must contain all of the requisite sections for submission. </a:t>
            </a:r>
          </a:p>
          <a:p>
            <a:endParaRPr lang="en-US" dirty="0"/>
          </a:p>
          <a:p>
            <a:r>
              <a:rPr lang="en-US" dirty="0"/>
              <a:t>For a single proposal, the subaward budget is entered in the website and the justification is uploaded in the budget section of the proposal, so when you click on “go” for the budget in </a:t>
            </a:r>
            <a:r>
              <a:rPr lang="en-US" dirty="0" err="1"/>
              <a:t>FastLane</a:t>
            </a:r>
            <a:r>
              <a:rPr lang="en-US" dirty="0"/>
              <a:t> you’ll see our budget followed by the sub budgets.  If awarded, this is the only type of collaborative submission that will involve the subaward team.  </a:t>
            </a:r>
          </a:p>
          <a:p>
            <a:endParaRPr lang="en-US" dirty="0"/>
          </a:p>
          <a:p>
            <a:r>
              <a:rPr lang="en-US" dirty="0"/>
              <a:t>For simultaneous submissions, when we’re not the lead organization, the ability to submit the science is taken away from us, as you can see on the right hand side of the slide.  When we are the lead organization, we have to make sure we include the collaborator’s information for every field that was taken away from them, like the postdoc mentoring plan and data management plan.  Whether we’re the lead or not, we can only see what the linked proposals look like in </a:t>
            </a:r>
            <a:r>
              <a:rPr lang="en-US" dirty="0" err="1"/>
              <a:t>FastLane</a:t>
            </a:r>
            <a:r>
              <a:rPr lang="en-US" dirty="0"/>
              <a:t> when we click on “go” for “print entire proposal,” which creates one pdf for all the institutions, organized by section rather than by institution.</a:t>
            </a:r>
          </a:p>
          <a:p>
            <a:endParaRPr lang="en-US" dirty="0"/>
          </a:p>
          <a:p>
            <a:r>
              <a:rPr lang="en-US" b="0" dirty="0"/>
              <a:t>In Fastlane when we submit simultaneously the BU proposal seems to be all set as far as BU is concerned because we can’t see what the collaborators’ status is.  In research.gov, you can see the proposal sit in a waiting area until all of the other collaborators submit, which is a more accurate representation of how the process works.  The proposal won’t truly be submitted to NSF until all of the linked proposals are submitted.</a:t>
            </a:r>
          </a:p>
          <a:p>
            <a:endParaRPr lang="en-US" b="1" dirty="0"/>
          </a:p>
          <a:p>
            <a:r>
              <a:rPr lang="en-US" dirty="0"/>
              <a:t>So how do the PIs decide whether to submit a single proposal or a simultaneous submission?  According to NSF, </a:t>
            </a:r>
            <a:r>
              <a:rPr lang="en-US" sz="1200" kern="1200" dirty="0">
                <a:solidFill>
                  <a:schemeClr val="tx1"/>
                </a:solidFill>
                <a:effectLst/>
                <a:latin typeface="+mn-lt"/>
                <a:ea typeface="+mn-ea"/>
                <a:cs typeface="+mn-cs"/>
              </a:rPr>
              <a:t>the single proposal method allows investigators from two or more organizations who have developed an integrated research and education project to submit a single, focused proposal. A single investigator bears </a:t>
            </a:r>
            <a:r>
              <a:rPr lang="en-US" sz="1200" b="1" kern="1200" dirty="0">
                <a:solidFill>
                  <a:schemeClr val="tx1"/>
                </a:solidFill>
                <a:effectLst/>
                <a:latin typeface="+mn-lt"/>
                <a:ea typeface="+mn-ea"/>
                <a:cs typeface="+mn-cs"/>
              </a:rPr>
              <a:t>primary responsibility </a:t>
            </a:r>
            <a:r>
              <a:rPr lang="en-US" sz="1200" kern="1200" dirty="0">
                <a:solidFill>
                  <a:schemeClr val="tx1"/>
                </a:solidFill>
                <a:effectLst/>
                <a:latin typeface="+mn-lt"/>
                <a:ea typeface="+mn-ea"/>
                <a:cs typeface="+mn-cs"/>
              </a:rPr>
              <a:t>for the administration of the grant and discussions with NSF, and investigators from any of the participating organizations may be designated as co-PIs. In some instances, simultaneous submission of proposals from multiple organizations that contain the same project description from each organization might be appropriate. The decision of which collaborative proposal method to use must be made internally by the proposing organization.  </a:t>
            </a:r>
          </a:p>
          <a:p>
            <a:r>
              <a:rPr lang="en-US" sz="1200" kern="1200" dirty="0">
                <a:solidFill>
                  <a:schemeClr val="tx1"/>
                </a:solidFill>
                <a:effectLst/>
                <a:latin typeface="+mn-lt"/>
                <a:ea typeface="+mn-ea"/>
                <a:cs typeface="+mn-cs"/>
              </a:rPr>
              <a:t>Sometimes the solicitation will prohibit the </a:t>
            </a:r>
            <a:r>
              <a:rPr lang="en-US" dirty="0"/>
              <a:t>simultaneous submission method.</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36</a:t>
            </a:fld>
            <a:endParaRPr lang="en-US"/>
          </a:p>
        </p:txBody>
      </p:sp>
    </p:spTree>
    <p:extLst>
      <p:ext uri="{BB962C8B-B14F-4D97-AF65-F5344CB8AC3E}">
        <p14:creationId xmlns:p14="http://schemas.microsoft.com/office/powerpoint/2010/main" val="19770633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rPr>
              <a:t>After submission, we may be asked to submit a revised budget and/or justification.  The program director emails the PI to request the changes before they recommend the award.  They may ask that we remove particular line items from the budget, move costs from the main budget to participant support, change the amount of effort, and so on.  We may also need to revise the justification if there was not enough detail in the original to determine what some funds will be used for and how they are essential for the project.</a:t>
            </a:r>
          </a:p>
          <a:p>
            <a:pPr marL="0" indent="0">
              <a:buNone/>
            </a:pPr>
            <a:endParaRPr lang="en-US" b="0" dirty="0"/>
          </a:p>
          <a:p>
            <a:pPr marL="0" indent="0">
              <a:buNone/>
            </a:pPr>
            <a:r>
              <a:rPr lang="en-US" b="0" dirty="0"/>
              <a:t>Only the original submitted budget and justification, and the uploaded revised versions are visible from this screen.</a:t>
            </a:r>
          </a:p>
        </p:txBody>
      </p:sp>
      <p:sp>
        <p:nvSpPr>
          <p:cNvPr id="4" name="Slide Number Placeholder 3"/>
          <p:cNvSpPr>
            <a:spLocks noGrp="1"/>
          </p:cNvSpPr>
          <p:nvPr>
            <p:ph type="sldNum" sz="quarter" idx="5"/>
          </p:nvPr>
        </p:nvSpPr>
        <p:spPr/>
        <p:txBody>
          <a:bodyPr/>
          <a:lstStyle/>
          <a:p>
            <a:fld id="{B8BD34A5-7E30-4F4B-9306-225D8B97679C}" type="slidenum">
              <a:rPr lang="en-US" smtClean="0"/>
              <a:t>37</a:t>
            </a:fld>
            <a:endParaRPr lang="en-US"/>
          </a:p>
        </p:txBody>
      </p:sp>
    </p:spTree>
    <p:extLst>
      <p:ext uri="{BB962C8B-B14F-4D97-AF65-F5344CB8AC3E}">
        <p14:creationId xmlns:p14="http://schemas.microsoft.com/office/powerpoint/2010/main" val="11359033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Proposals are evaluated by a minimum of three independent reviewers consisting of scientists, engineers and educators who do not work at NSF or the applicant organizations. NSF selects the reviewers from among the national pool of experts in each field.</a:t>
            </a:r>
          </a:p>
          <a:p>
            <a:r>
              <a:rPr lang="en-US" dirty="0"/>
              <a:t>The proposals are subject to NSF's merit review process which considers the intellectual merit and broader impacts as defined on this slide.</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38</a:t>
            </a:fld>
            <a:endParaRPr lang="en-US"/>
          </a:p>
        </p:txBody>
      </p:sp>
    </p:spTree>
    <p:extLst>
      <p:ext uri="{BB962C8B-B14F-4D97-AF65-F5344CB8AC3E}">
        <p14:creationId xmlns:p14="http://schemas.microsoft.com/office/powerpoint/2010/main" val="25505106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 NSF program officer reviews the proposal and analyzes the input from the external reviewers.  The PO makes an "award" or "decline" recommendation to the division director. Final programmatic approval for a proposal is generally completed at NSF's division level.  A PI whose proposal has been declined will receive an explanation of the reasons for declination, and copies of the reviews considered in making the decision.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39</a:t>
            </a:fld>
            <a:endParaRPr lang="en-US"/>
          </a:p>
        </p:txBody>
      </p:sp>
    </p:spTree>
    <p:extLst>
      <p:ext uri="{BB962C8B-B14F-4D97-AF65-F5344CB8AC3E}">
        <p14:creationId xmlns:p14="http://schemas.microsoft.com/office/powerpoint/2010/main" val="5284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PO makes an award recommendation and the division director concurs, the recommendation is submitted to NSF's Division of Grants and Agreements (DGA) for award processing. A DGA officer reviews the recommendation from the program division/office for business, financial and policy implications, and the processing and issuance of a grant or cooperative agreement. DGA generally makes awards to academic institutions within 30 days after the program division makes its recommendation.</a:t>
            </a:r>
          </a:p>
          <a:p>
            <a:endParaRPr lang="en-US" dirty="0"/>
          </a:p>
          <a:p>
            <a:r>
              <a:rPr lang="en-US" dirty="0"/>
              <a:t>Grants have Minimal NSF involvement while Cooperative agreements have Substantial NSF involvement.  Contracts are subject to the Guide to NSF Contracting Process, rather than the PAPPG.  We can also get IPAs from NSF which don’t follow the usual proposal and award process at all.</a:t>
            </a:r>
          </a:p>
          <a:p>
            <a:endParaRPr lang="en-US" dirty="0"/>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40</a:t>
            </a:fld>
            <a:endParaRPr lang="en-US"/>
          </a:p>
        </p:txBody>
      </p:sp>
    </p:spTree>
    <p:extLst>
      <p:ext uri="{BB962C8B-B14F-4D97-AF65-F5344CB8AC3E}">
        <p14:creationId xmlns:p14="http://schemas.microsoft.com/office/powerpoint/2010/main" val="33531017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Drawing down funds on the award is a signal that we accept the award.  If we don’t want to accept we need to notify the PO.  </a:t>
            </a:r>
          </a:p>
          <a:p>
            <a:endParaRPr lang="en-US" dirty="0"/>
          </a:p>
          <a:p>
            <a:r>
              <a:rPr lang="en-US" dirty="0"/>
              <a:t>NSF either awards standard grants, which provide the entire project period and entire amount in one NOA, or continuing grants which provide a specific level of support for an initial specified period of time, with a statement of intent to provide additional support for additional periods, provided funds are available and the results achieved warrant further support.  Solicitations may say the Anticipated Type of Award is Standard Grant OR Continuing Grant.  There is no indication or why one is chosen over the other.</a:t>
            </a:r>
          </a:p>
          <a:p>
            <a:endParaRPr lang="en-US" dirty="0"/>
          </a:p>
          <a:p>
            <a:r>
              <a:rPr lang="en-US" dirty="0"/>
              <a:t>As with NIH, we can initiate a Grantee-Approved No-Cost Extension.  Unlike NIH, NSF requires a justification for the 1</a:t>
            </a:r>
            <a:r>
              <a:rPr lang="en-US" baseline="30000" dirty="0"/>
              <a:t>st</a:t>
            </a:r>
            <a:r>
              <a:rPr lang="en-US" dirty="0"/>
              <a:t> NCE. The request can either be created by the PI or the AOR in research.gov under the awards and reporting tab, notifications and requests section.  The request should be submitted at least 10 calendar days before the project end date, but NCE requests have been made and approved after the end date, with an explanation for the late request.  If there’s a zero balance on the award then research.gov won’t let us submit the request.  NSF emails a copy of the request to us, which says “Please note all requests require NSF approval prior to taking action” but we won’t receive a NOA modification for a 1</a:t>
            </a:r>
            <a:r>
              <a:rPr lang="en-US" baseline="30000" dirty="0"/>
              <a:t>st</a:t>
            </a:r>
            <a:r>
              <a:rPr lang="en-US" dirty="0"/>
              <a:t> NCE so the notification email will be used for award setup.  </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41</a:t>
            </a:fld>
            <a:endParaRPr lang="en-US"/>
          </a:p>
        </p:txBody>
      </p:sp>
    </p:spTree>
    <p:extLst>
      <p:ext uri="{BB962C8B-B14F-4D97-AF65-F5344CB8AC3E}">
        <p14:creationId xmlns:p14="http://schemas.microsoft.com/office/powerpoint/2010/main" val="2991544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NSF issues an award, that constitutes their approval of the budget items. But remember the costs must always be allowable, allocable, and reasonable in accordance with the cost principles contained in UG. </a:t>
            </a:r>
          </a:p>
          <a:p>
            <a:endParaRPr lang="en-US" dirty="0"/>
          </a:p>
          <a:p>
            <a:r>
              <a:rPr lang="en-US" dirty="0"/>
              <a:t>We are authorized to transfer funds from one budget category to another for allowable expenditures. The only exclusion to this is if there are specific limitations in the grant language.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The PAPPG does not mention prior approval for re-budgeting.  Two instances in which we would need prior approval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if an IPAR is received is requesting a new subaward 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moving funds budgeted for participant support costs to the main account.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The request for either of these would be made in research.gov, and NSF approval will come in the form of an award modification.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a change does require NSF approval, the request must be submitted via NSF’s systems not an email to the PO. The request should clearly state which budget items, if any, are to be changed and by what amounts, and should explain the reasons for any changes.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a prior approval matrix, linked in the reference slide. Unless otherwise specified in the grant notice or the applicable grant general terms and conditions, no additional prior approvals beyond those specified in matrix are required. </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42</a:t>
            </a:fld>
            <a:endParaRPr lang="en-US"/>
          </a:p>
        </p:txBody>
      </p:sp>
    </p:spTree>
    <p:extLst>
      <p:ext uri="{BB962C8B-B14F-4D97-AF65-F5344CB8AC3E}">
        <p14:creationId xmlns:p14="http://schemas.microsoft.com/office/powerpoint/2010/main" val="10902962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next few slides are screenshots for reference of what the prior approval process looks like in research.gov</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8BD34A5-7E30-4F4B-9306-225D8B97679C}" type="slidenum">
              <a:rPr lang="en-US" smtClean="0"/>
              <a:t>43</a:t>
            </a:fld>
            <a:endParaRPr lang="en-US"/>
          </a:p>
        </p:txBody>
      </p:sp>
    </p:spTree>
    <p:extLst>
      <p:ext uri="{BB962C8B-B14F-4D97-AF65-F5344CB8AC3E}">
        <p14:creationId xmlns:p14="http://schemas.microsoft.com/office/powerpoint/2010/main" val="25793164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what it looks like to request reallocation of the participant support costs – you need to enter the revised amount and a justification </a:t>
            </a:r>
          </a:p>
          <a:p>
            <a:endParaRPr lang="en-US" dirty="0"/>
          </a:p>
          <a:p>
            <a:r>
              <a:rPr lang="en-US" dirty="0"/>
              <a:t>On all the information to be entered into text box there is a 1200 character limit</a:t>
            </a:r>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44</a:t>
            </a:fld>
            <a:endParaRPr lang="en-US"/>
          </a:p>
        </p:txBody>
      </p:sp>
    </p:spTree>
    <p:extLst>
      <p:ext uri="{BB962C8B-B14F-4D97-AF65-F5344CB8AC3E}">
        <p14:creationId xmlns:p14="http://schemas.microsoft.com/office/powerpoint/2010/main" val="20896824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NCE request  - you enter the revised end date, remaining funds, a justification for the NCE and a justification for the use of the funds</a:t>
            </a:r>
          </a:p>
          <a:p>
            <a:endParaRPr lang="en-US" dirty="0"/>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45</a:t>
            </a:fld>
            <a:endParaRPr lang="en-US"/>
          </a:p>
        </p:txBody>
      </p:sp>
    </p:spTree>
    <p:extLst>
      <p:ext uri="{BB962C8B-B14F-4D97-AF65-F5344CB8AC3E}">
        <p14:creationId xmlns:p14="http://schemas.microsoft.com/office/powerpoint/2010/main" val="33116233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approval request for a change in scope where you enter the proposed change and then the justification for the changes</a:t>
            </a:r>
          </a:p>
        </p:txBody>
      </p:sp>
      <p:sp>
        <p:nvSpPr>
          <p:cNvPr id="4" name="Slide Number Placeholder 3"/>
          <p:cNvSpPr>
            <a:spLocks noGrp="1"/>
          </p:cNvSpPr>
          <p:nvPr>
            <p:ph type="sldNum" sz="quarter" idx="5"/>
          </p:nvPr>
        </p:nvSpPr>
        <p:spPr/>
        <p:txBody>
          <a:bodyPr/>
          <a:lstStyle/>
          <a:p>
            <a:fld id="{B8BD34A5-7E30-4F4B-9306-225D8B97679C}" type="slidenum">
              <a:rPr lang="en-US" smtClean="0"/>
              <a:t>46</a:t>
            </a:fld>
            <a:endParaRPr lang="en-US"/>
          </a:p>
        </p:txBody>
      </p:sp>
    </p:spTree>
    <p:extLst>
      <p:ext uri="{BB962C8B-B14F-4D97-AF65-F5344CB8AC3E}">
        <p14:creationId xmlns:p14="http://schemas.microsoft.com/office/powerpoint/2010/main" val="7355407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Unlike</a:t>
            </a:r>
            <a:r>
              <a:rPr lang="en-US" sz="1200" kern="1200" baseline="0" dirty="0">
                <a:solidFill>
                  <a:schemeClr val="tx1"/>
                </a:solidFill>
                <a:effectLst/>
                <a:latin typeface="+mn-lt"/>
                <a:ea typeface="+mn-ea"/>
                <a:cs typeface="+mn-cs"/>
              </a:rPr>
              <a:t> NIH, only the PI or co </a:t>
            </a:r>
            <a:r>
              <a:rPr lang="en-US" sz="1200" kern="1200" baseline="0" dirty="0" err="1">
                <a:solidFill>
                  <a:schemeClr val="tx1"/>
                </a:solidFill>
                <a:effectLst/>
                <a:latin typeface="+mn-lt"/>
                <a:ea typeface="+mn-ea"/>
                <a:cs typeface="+mn-cs"/>
              </a:rPr>
              <a:t>Pis</a:t>
            </a:r>
            <a:r>
              <a:rPr lang="en-US" sz="1200" kern="1200" baseline="0" dirty="0">
                <a:solidFill>
                  <a:schemeClr val="tx1"/>
                </a:solidFill>
                <a:effectLst/>
                <a:latin typeface="+mn-lt"/>
                <a:ea typeface="+mn-ea"/>
                <a:cs typeface="+mn-cs"/>
              </a:rPr>
              <a:t> can create, edit and submit the reports In addition to annual and final reports NSF also requires a project outcomes report, but unlike NIH an invention statement is not required.</a:t>
            </a:r>
            <a:r>
              <a:rPr lang="en-US" sz="1200" b="0" u="none" kern="1200" baseline="0" dirty="0">
                <a:solidFill>
                  <a:schemeClr val="tx1"/>
                </a:solidFill>
                <a:effectLst/>
                <a:latin typeface="+mn-lt"/>
                <a:ea typeface="+mn-ea"/>
                <a:cs typeface="+mn-cs"/>
              </a:rPr>
              <a:t> The front desk does receive reminder emails about these reports that they will forward to the RAs so we are aware.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cs typeface="Calibri"/>
              </a:rPr>
              <a:t>In </a:t>
            </a:r>
            <a:r>
              <a:rPr lang="en-US" sz="1200" dirty="0" err="1">
                <a:latin typeface="+mn-lt"/>
                <a:cs typeface="Calibri"/>
              </a:rPr>
              <a:t>FastLane</a:t>
            </a:r>
            <a:r>
              <a:rPr lang="en-US" sz="1200" dirty="0">
                <a:latin typeface="+mn-lt"/>
                <a:cs typeface="Calibri"/>
              </a:rPr>
              <a:t> under Awards &amp; Reporting is </a:t>
            </a:r>
            <a:r>
              <a:rPr lang="en-US" sz="1200" b="1" dirty="0">
                <a:latin typeface="+mn-lt"/>
                <a:cs typeface="Calibri"/>
              </a:rPr>
              <a:t>Project Reports</a:t>
            </a:r>
            <a:r>
              <a:rPr lang="en-US" sz="1200" dirty="0">
                <a:latin typeface="+mn-lt"/>
                <a:cs typeface="Calibri"/>
              </a:rPr>
              <a:t>, you can use “report search” to look up specific awards to see if reports are overdue – do any of you use that feature?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cs typeface="Calibri"/>
              </a:rPr>
              <a:t>Unlike NIH we don’t require RSF because we don’t review and submit</a:t>
            </a:r>
            <a:endParaRPr lang="en-US" dirty="0">
              <a:latin typeface="Garamond" panose="02020404030301010803"/>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47</a:t>
            </a:fld>
            <a:endParaRPr lang="en-US"/>
          </a:p>
        </p:txBody>
      </p:sp>
    </p:spTree>
    <p:extLst>
      <p:ext uri="{BB962C8B-B14F-4D97-AF65-F5344CB8AC3E}">
        <p14:creationId xmlns:p14="http://schemas.microsoft.com/office/powerpoint/2010/main" val="30210778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48</a:t>
            </a:fld>
            <a:endParaRPr lang="en-US"/>
          </a:p>
        </p:txBody>
      </p:sp>
    </p:spTree>
    <p:extLst>
      <p:ext uri="{BB962C8B-B14F-4D97-AF65-F5344CB8AC3E}">
        <p14:creationId xmlns:p14="http://schemas.microsoft.com/office/powerpoint/2010/main" val="15688826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49</a:t>
            </a:fld>
            <a:endParaRPr lang="en-US"/>
          </a:p>
        </p:txBody>
      </p:sp>
    </p:spTree>
    <p:extLst>
      <p:ext uri="{BB962C8B-B14F-4D97-AF65-F5344CB8AC3E}">
        <p14:creationId xmlns:p14="http://schemas.microsoft.com/office/powerpoint/2010/main" val="33744869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BD34A5-7E30-4F4B-9306-225D8B97679C}" type="slidenum">
              <a:rPr lang="en-US" smtClean="0"/>
              <a:t>50</a:t>
            </a:fld>
            <a:endParaRPr lang="en-US"/>
          </a:p>
        </p:txBody>
      </p:sp>
    </p:spTree>
    <p:extLst>
      <p:ext uri="{BB962C8B-B14F-4D97-AF65-F5344CB8AC3E}">
        <p14:creationId xmlns:p14="http://schemas.microsoft.com/office/powerpoint/2010/main" val="17588693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2/4/2021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2/4/2021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s://www.nsf.gov/staff/orglist.jsp" TargetMode="Externa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eg"/><Relationship Id="rId7" Type="http://schemas.openxmlformats.org/officeDocument/2006/relationships/diagramColors" Target="../diagrams/colors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nsf.gov/bfa/dias/policy/dmp.jsp"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uml.edu/research/research-support-services/research-ready-videos.aspx"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3.png"/><Relationship Id="rId7" Type="http://schemas.openxmlformats.org/officeDocument/2006/relationships/diagramQuickStyle" Target="../diagrams/quickStyle5.xm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0.png"/><Relationship Id="rId9" Type="http://schemas.microsoft.com/office/2007/relationships/diagramDrawing" Target="../diagrams/drawing5.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hyperlink" Target="http://www.bu.edu/researchsupport/training-how-to/sponsor-system-registration/" TargetMode="External"/><Relationship Id="rId3" Type="http://schemas.openxmlformats.org/officeDocument/2006/relationships/hyperlink" Target="http://www.bu.edu/researchsupport/files/2017/05/Internal-Prior-Approval-Request-IPAR.pdf" TargetMode="External"/><Relationship Id="rId7" Type="http://schemas.openxmlformats.org/officeDocument/2006/relationships/hyperlink" Target="http://www.bu.edu/researchsupport/files/2019/10/PSF_10.01.19v2.pdf"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hyperlink" Target="http://www.bu.edu/researchsupport/project-lifecycle/preparing-a-proposal/" TargetMode="External"/><Relationship Id="rId5" Type="http://schemas.openxmlformats.org/officeDocument/2006/relationships/hyperlink" Target="http://www.bu.edu/researchsupport/tools-services/institutional-numbers-and-rates/" TargetMode="External"/><Relationship Id="rId4" Type="http://schemas.openxmlformats.org/officeDocument/2006/relationships/hyperlink" Target="https://www.bu.edu/researchsupport/2020/09/09/updated-federal-and-non-federal-budget-templates/"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nsfpolicyoutreach.com/resources/april-2020-nsf-approved-formats-for-proposals/" TargetMode="External"/><Relationship Id="rId13" Type="http://schemas.openxmlformats.org/officeDocument/2006/relationships/hyperlink" Target="https://www.nsf.gov/pubs/policydocs/pappg20_1/sigchanges.jsp" TargetMode="External"/><Relationship Id="rId3" Type="http://schemas.openxmlformats.org/officeDocument/2006/relationships/hyperlink" Target="https://www.nsf.gov/pubs/policydocs/pappg20_1/nsf20_1.pdf" TargetMode="External"/><Relationship Id="rId7" Type="http://schemas.openxmlformats.org/officeDocument/2006/relationships/hyperlink" Target="https://nsfpolicyoutreach.com/resources/2-20-pappg-webinar/" TargetMode="External"/><Relationship Id="rId12" Type="http://schemas.openxmlformats.org/officeDocument/2006/relationships/hyperlink" Target="https://www.nsf.gov/bfa/dias/policy/fedrtc/appendix_a.pdf"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hyperlink" Target="https://www.research.gov/common/attachment/Desktop/NSFPDF-FAQs.pdf" TargetMode="External"/><Relationship Id="rId11" Type="http://schemas.openxmlformats.org/officeDocument/2006/relationships/hyperlink" Target="https://www.research.gov/common/attachment/Desktop/SciENcv-FAQs.pdf" TargetMode="External"/><Relationship Id="rId5" Type="http://schemas.openxmlformats.org/officeDocument/2006/relationships/hyperlink" Target="https://www.nsf.gov/bfa/dias/policy/cps.jsp" TargetMode="External"/><Relationship Id="rId10" Type="http://schemas.openxmlformats.org/officeDocument/2006/relationships/hyperlink" Target="https://www.ncbi.nlm.nih.gov/sciencv/" TargetMode="External"/><Relationship Id="rId4" Type="http://schemas.openxmlformats.org/officeDocument/2006/relationships/hyperlink" Target="https://www.nsf.gov/bfa/dias/policy/biosketch.jsp" TargetMode="External"/><Relationship Id="rId9" Type="http://schemas.openxmlformats.org/officeDocument/2006/relationships/hyperlink" Target="https://www.nsf.gov/bfa/dias/policy/nsfapprovedformats/biosketch.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libri" panose="020F0502020204030204" pitchFamily="34" charset="0"/>
                <a:cs typeface="Calibri" panose="020F0502020204030204" pitchFamily="34" charset="0"/>
              </a:rPr>
              <a:t>NSF</a:t>
            </a:r>
          </a:p>
        </p:txBody>
      </p:sp>
      <p:sp>
        <p:nvSpPr>
          <p:cNvPr id="3" name="Subtitle 2"/>
          <p:cNvSpPr>
            <a:spLocks noGrp="1"/>
          </p:cNvSpPr>
          <p:nvPr>
            <p:ph type="subTitle" idx="1"/>
          </p:nvPr>
        </p:nvSpPr>
        <p:spPr>
          <a:xfrm>
            <a:off x="4800388" y="3752201"/>
            <a:ext cx="2591223" cy="561891"/>
          </a:xfrm>
        </p:spPr>
        <p:txBody>
          <a:bodyPr/>
          <a:lstStyle/>
          <a:p>
            <a:r>
              <a:rPr lang="en-US" dirty="0">
                <a:latin typeface="Calibri" panose="020F0502020204030204" pitchFamily="34" charset="0"/>
                <a:cs typeface="Calibri" panose="020F0502020204030204" pitchFamily="34" charset="0"/>
              </a:rPr>
              <a:t>In a Nutshell</a:t>
            </a:r>
          </a:p>
        </p:txBody>
      </p:sp>
      <p:pic>
        <p:nvPicPr>
          <p:cNvPr id="1028" name="Picture 4" descr="Lessons on Corporate Management in a nutshell">
            <a:extLst>
              <a:ext uri="{FF2B5EF4-FFF2-40B4-BE49-F238E27FC236}">
                <a16:creationId xmlns:a16="http://schemas.microsoft.com/office/drawing/2014/main" id="{51F16514-3F2D-4029-AAD4-9DF5D1275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4940" y="4306269"/>
            <a:ext cx="1122118" cy="746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260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12" name="Rectangle 11">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3" name="Rectangle 2">
            <a:extLst>
              <a:ext uri="{FF2B5EF4-FFF2-40B4-BE49-F238E27FC236}">
                <a16:creationId xmlns:a16="http://schemas.microsoft.com/office/drawing/2014/main" id="{FBDBBF7B-8916-4DBC-AEE6-298103825EF7}"/>
              </a:ext>
            </a:extLst>
          </p:cNvPr>
          <p:cNvSpPr/>
          <p:nvPr/>
        </p:nvSpPr>
        <p:spPr>
          <a:xfrm>
            <a:off x="952108" y="954756"/>
            <a:ext cx="2730414" cy="4946003"/>
          </a:xfrm>
          <a:prstGeom prst="rect">
            <a:avLst/>
          </a:prstGeom>
        </p:spPr>
        <p:txBody>
          <a:bodyPr vert="horz" lIns="91440" tIns="45720" rIns="91440" bIns="45720" rtlCol="0" anchor="ctr">
            <a:normAutofit/>
          </a:bodyPr>
          <a:lstStyle/>
          <a:p>
            <a:pPr algn="ctr">
              <a:spcBef>
                <a:spcPct val="0"/>
              </a:spcBef>
              <a:spcAft>
                <a:spcPts val="800"/>
              </a:spcAft>
            </a:pPr>
            <a:r>
              <a:rPr lang="en-US" sz="3600" b="1" dirty="0">
                <a:ln w="3175" cmpd="sng">
                  <a:noFill/>
                </a:ln>
                <a:solidFill>
                  <a:srgbClr val="FFFFFF"/>
                </a:solidFill>
                <a:latin typeface="+mj-lt"/>
                <a:ea typeface="+mj-ea"/>
                <a:cs typeface="+mj-cs"/>
              </a:rPr>
              <a:t>What is NSF?</a:t>
            </a:r>
          </a:p>
        </p:txBody>
      </p:sp>
      <p:sp>
        <p:nvSpPr>
          <p:cNvPr id="25" name="Rectangle 17">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5108448" y="329184"/>
            <a:ext cx="6729984" cy="6193536"/>
          </a:xfrm>
          <a:prstGeom prst="rect">
            <a:avLst/>
          </a:prstGeom>
        </p:spPr>
        <p:txBody>
          <a:bodyPr vert="horz" lIns="91440" tIns="45720" rIns="91440" bIns="45720" rtlCol="0" anchor="ctr">
            <a:normAutofit/>
          </a:bodyPr>
          <a:lstStyle/>
          <a:p>
            <a:pPr>
              <a:spcBef>
                <a:spcPct val="20000"/>
              </a:spcBef>
              <a:spcAft>
                <a:spcPts val="600"/>
              </a:spcAft>
              <a:buClr>
                <a:schemeClr val="accent1"/>
              </a:buClr>
              <a:buSzPct val="115000"/>
            </a:pPr>
            <a:r>
              <a:rPr lang="en-US" sz="2000" dirty="0">
                <a:solidFill>
                  <a:srgbClr val="212121"/>
                </a:solidFill>
                <a:latin typeface="Calibri" panose="020F0502020204030204" pitchFamily="34" charset="0"/>
                <a:cs typeface="Calibri" panose="020F0502020204030204" pitchFamily="34" charset="0"/>
              </a:rPr>
              <a:t>NSF is an independent federal agency created by congress in 1950.  It’s the only agency whose mission includes support for all fields of fundamental science and engineering, except medical sciences.  </a:t>
            </a:r>
          </a:p>
          <a:p>
            <a:pPr>
              <a:spcBef>
                <a:spcPct val="20000"/>
              </a:spcBef>
              <a:spcAft>
                <a:spcPts val="600"/>
              </a:spcAft>
              <a:buClr>
                <a:schemeClr val="accent1"/>
              </a:buClr>
              <a:buSzPct val="115000"/>
              <a:buFont typeface="Arial"/>
              <a:buChar char="•"/>
            </a:pPr>
            <a:endParaRPr lang="en-US" sz="2000" dirty="0">
              <a:solidFill>
                <a:srgbClr val="212121"/>
              </a:solidFill>
              <a:latin typeface="Calibri" panose="020F0502020204030204" pitchFamily="34" charset="0"/>
              <a:cs typeface="Calibri" panose="020F0502020204030204" pitchFamily="34" charset="0"/>
            </a:endParaRPr>
          </a:p>
          <a:p>
            <a:pPr marL="342900" marR="0" lvl="0" indent="-342900">
              <a:spcBef>
                <a:spcPct val="20000"/>
              </a:spcBef>
              <a:spcAft>
                <a:spcPts val="600"/>
              </a:spcAft>
              <a:buClr>
                <a:schemeClr val="accent1"/>
              </a:buClr>
              <a:buSzPct val="115000"/>
              <a:buFont typeface="Arial"/>
              <a:buChar char="•"/>
            </a:pPr>
            <a:r>
              <a:rPr lang="en-US" sz="2000" dirty="0">
                <a:solidFill>
                  <a:srgbClr val="212121"/>
                </a:solidFill>
                <a:latin typeface="Calibri" panose="020F0502020204030204" pitchFamily="34" charset="0"/>
                <a:cs typeface="Calibri" panose="020F0502020204030204" pitchFamily="34" charset="0"/>
              </a:rPr>
              <a:t>Funds about 24% of all federally-supported basic research conducted by US colleges/universities </a:t>
            </a:r>
          </a:p>
          <a:p>
            <a:pPr marL="342900" marR="0" lvl="0" indent="-342900">
              <a:spcBef>
                <a:spcPct val="20000"/>
              </a:spcBef>
              <a:spcAft>
                <a:spcPts val="600"/>
              </a:spcAft>
              <a:buClr>
                <a:schemeClr val="accent1"/>
              </a:buClr>
              <a:buSzPct val="115000"/>
              <a:buFont typeface="Arial"/>
              <a:buChar char="•"/>
            </a:pPr>
            <a:r>
              <a:rPr lang="en-US" sz="2000" dirty="0">
                <a:solidFill>
                  <a:srgbClr val="212121"/>
                </a:solidFill>
                <a:latin typeface="Calibri" panose="020F0502020204030204" pitchFamily="34" charset="0"/>
                <a:cs typeface="Calibri" panose="020F0502020204030204" pitchFamily="34" charset="0"/>
              </a:rPr>
              <a:t>Funds about 11k awards/year   </a:t>
            </a:r>
          </a:p>
          <a:p>
            <a:pPr marL="342900" marR="0" lvl="0" indent="-342900">
              <a:spcBef>
                <a:spcPct val="20000"/>
              </a:spcBef>
              <a:spcAft>
                <a:spcPts val="600"/>
              </a:spcAft>
              <a:buClr>
                <a:schemeClr val="accent1"/>
              </a:buClr>
              <a:buSzPct val="115000"/>
              <a:buFont typeface="Arial"/>
              <a:buChar char="•"/>
            </a:pPr>
            <a:r>
              <a:rPr lang="en-US" sz="2000" dirty="0">
                <a:solidFill>
                  <a:srgbClr val="212121"/>
                </a:solidFill>
                <a:latin typeface="Calibri" panose="020F0502020204030204" pitchFamily="34" charset="0"/>
                <a:cs typeface="Calibri" panose="020F0502020204030204" pitchFamily="34" charset="0"/>
              </a:rPr>
              <a:t>1 in 2.3 success rate</a:t>
            </a:r>
          </a:p>
          <a:p>
            <a:pPr marL="342900" marR="0" lvl="0" indent="-342900">
              <a:spcBef>
                <a:spcPct val="20000"/>
              </a:spcBef>
              <a:spcAft>
                <a:spcPts val="600"/>
              </a:spcAft>
              <a:buClr>
                <a:schemeClr val="accent1"/>
              </a:buClr>
              <a:buSzPct val="115000"/>
              <a:buFont typeface="Arial"/>
              <a:buChar char="•"/>
            </a:pPr>
            <a:r>
              <a:rPr lang="en-US" sz="2000" dirty="0">
                <a:solidFill>
                  <a:srgbClr val="212121"/>
                </a:solidFill>
                <a:latin typeface="Calibri" panose="020F0502020204030204" pitchFamily="34" charset="0"/>
                <a:cs typeface="Calibri" panose="020F0502020204030204" pitchFamily="34" charset="0"/>
              </a:rPr>
              <a:t>Does not fund health science research</a:t>
            </a:r>
          </a:p>
          <a:p>
            <a:pPr marL="342900" marR="0" lvl="0" indent="-342900">
              <a:spcBef>
                <a:spcPct val="20000"/>
              </a:spcBef>
              <a:spcAft>
                <a:spcPts val="600"/>
              </a:spcAft>
              <a:buClr>
                <a:schemeClr val="accent1"/>
              </a:buClr>
              <a:buSzPct val="115000"/>
              <a:buFont typeface="Arial"/>
              <a:buChar char="•"/>
            </a:pPr>
            <a:endParaRPr lang="en-US" sz="2000" dirty="0">
              <a:solidFill>
                <a:srgbClr val="212121"/>
              </a:solidFill>
              <a:latin typeface="Calibri" panose="020F0502020204030204" pitchFamily="34" charset="0"/>
              <a:cs typeface="Calibri" panose="020F0502020204030204" pitchFamily="34" charset="0"/>
            </a:endParaRPr>
          </a:p>
          <a:p>
            <a:pPr>
              <a:spcBef>
                <a:spcPct val="20000"/>
              </a:spcBef>
              <a:spcAft>
                <a:spcPts val="600"/>
              </a:spcAft>
              <a:buClr>
                <a:schemeClr val="accent1"/>
              </a:buClr>
              <a:buSzPct val="115000"/>
            </a:pPr>
            <a:r>
              <a:rPr lang="en-US" sz="2000" b="1" dirty="0">
                <a:solidFill>
                  <a:srgbClr val="212121"/>
                </a:solidFill>
                <a:latin typeface="Calibri" panose="020F0502020204030204" pitchFamily="34" charset="0"/>
                <a:cs typeface="Calibri" panose="020F0502020204030204" pitchFamily="34" charset="0"/>
              </a:rPr>
              <a:t>Strategic Plan</a:t>
            </a:r>
            <a:r>
              <a:rPr lang="en-US" sz="2000" dirty="0">
                <a:solidFill>
                  <a:srgbClr val="212121"/>
                </a:solidFill>
                <a:latin typeface="Calibri" panose="020F0502020204030204" pitchFamily="34" charset="0"/>
                <a:cs typeface="Calibri" panose="020F0502020204030204" pitchFamily="34" charset="0"/>
              </a:rPr>
              <a:t> for 2018-2022 – Expand knowledge in science, engineering and learning, Advance the capability of the Nation to meet current and future challenges, Enhance NSF’s performance of its mission.</a:t>
            </a:r>
          </a:p>
        </p:txBody>
      </p:sp>
    </p:spTree>
    <p:extLst>
      <p:ext uri="{BB962C8B-B14F-4D97-AF65-F5344CB8AC3E}">
        <p14:creationId xmlns:p14="http://schemas.microsoft.com/office/powerpoint/2010/main" val="2806491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20"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21"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22"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3" name="Rectangle 2">
            <a:extLst>
              <a:ext uri="{FF2B5EF4-FFF2-40B4-BE49-F238E27FC236}">
                <a16:creationId xmlns:a16="http://schemas.microsoft.com/office/drawing/2014/main" id="{89A04350-1776-4516-8E12-9D4B60CFBCCC}"/>
              </a:ext>
            </a:extLst>
          </p:cNvPr>
          <p:cNvSpPr/>
          <p:nvPr/>
        </p:nvSpPr>
        <p:spPr>
          <a:xfrm>
            <a:off x="1295402" y="982133"/>
            <a:ext cx="9601196" cy="738388"/>
          </a:xfrm>
          <a:prstGeom prst="rect">
            <a:avLst/>
          </a:prstGeom>
        </p:spPr>
        <p:txBody>
          <a:bodyPr vert="horz" lIns="91440" tIns="45720" rIns="91440" bIns="45720" rtlCol="0" anchor="ctr">
            <a:normAutofit lnSpcReduction="10000"/>
          </a:bodyPr>
          <a:lstStyle/>
          <a:p>
            <a:pPr algn="ctr">
              <a:spcBef>
                <a:spcPct val="0"/>
              </a:spcBef>
              <a:spcAft>
                <a:spcPts val="800"/>
              </a:spcAft>
            </a:pPr>
            <a:r>
              <a:rPr lang="en-US" sz="4400" b="1"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rPr>
              <a:t>Directorates</a:t>
            </a:r>
            <a:endParaRPr lang="en-US" sz="4400"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endParaRPr>
          </a:p>
        </p:txBody>
      </p:sp>
      <p:sp>
        <p:nvSpPr>
          <p:cNvPr id="2" name="Rectangle 1"/>
          <p:cNvSpPr/>
          <p:nvPr/>
        </p:nvSpPr>
        <p:spPr>
          <a:xfrm>
            <a:off x="1295402" y="1860221"/>
            <a:ext cx="9601196" cy="4015647"/>
          </a:xfrm>
          <a:prstGeom prst="rect">
            <a:avLst/>
          </a:prstGeom>
        </p:spPr>
        <p:txBody>
          <a:bodyPr vert="horz" lIns="91440" tIns="45720" rIns="91440" bIns="45720" rtlCol="0" anchor="t">
            <a:normAutofit/>
          </a:bodyPr>
          <a:lstStyle/>
          <a:p>
            <a:pPr algn="ctr">
              <a:spcBef>
                <a:spcPct val="20000"/>
              </a:spcBef>
              <a:spcAft>
                <a:spcPts val="600"/>
              </a:spcAft>
              <a:buClr>
                <a:schemeClr val="accent1"/>
              </a:buClr>
              <a:buSzPct val="115000"/>
            </a:pPr>
            <a:r>
              <a:rPr lang="en-US" sz="2000" dirty="0">
                <a:solidFill>
                  <a:schemeClr val="tx1">
                    <a:lumMod val="85000"/>
                    <a:lumOff val="15000"/>
                  </a:schemeClr>
                </a:solidFill>
                <a:latin typeface="Calibri" panose="020F0502020204030204" pitchFamily="34" charset="0"/>
                <a:cs typeface="Calibri" panose="020F0502020204030204" pitchFamily="34" charset="0"/>
              </a:rPr>
              <a:t>Each directorate has an assistant director and is further subdivided into divisions</a:t>
            </a:r>
          </a:p>
          <a:p>
            <a:pPr algn="ctr">
              <a:spcBef>
                <a:spcPct val="20000"/>
              </a:spcBef>
              <a:spcAft>
                <a:spcPts val="600"/>
              </a:spcAft>
              <a:buClr>
                <a:schemeClr val="accent1"/>
              </a:buClr>
              <a:buSzPct val="115000"/>
            </a:pPr>
            <a:endParaRPr lang="en-US" sz="2000" dirty="0">
              <a:solidFill>
                <a:schemeClr val="tx1">
                  <a:lumMod val="85000"/>
                  <a:lumOff val="15000"/>
                </a:schemeClr>
              </a:solidFill>
              <a:latin typeface="Calibri" panose="020F0502020204030204" pitchFamily="34" charset="0"/>
              <a:cs typeface="Calibri" panose="020F0502020204030204" pitchFamily="34" charset="0"/>
            </a:endParaRPr>
          </a:p>
          <a:p>
            <a:pPr>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 Biological Sciences (BIO)</a:t>
            </a:r>
          </a:p>
          <a:p>
            <a:pPr>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 Computer and Information Science &amp; Engineering (CISE)</a:t>
            </a:r>
          </a:p>
          <a:p>
            <a:pPr>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 Engineering (ENG)</a:t>
            </a:r>
          </a:p>
          <a:p>
            <a:pPr>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 Geosciences (GEO) </a:t>
            </a:r>
          </a:p>
          <a:p>
            <a:pPr>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 Mathematical and Physical Sciences (MPS)</a:t>
            </a:r>
          </a:p>
          <a:p>
            <a:pPr>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 Social, Behavioral and Economic Sciences (SBE)</a:t>
            </a:r>
          </a:p>
          <a:p>
            <a:pPr>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 Education and Human Resources (EHR) </a:t>
            </a:r>
          </a:p>
        </p:txBody>
      </p:sp>
    </p:spTree>
    <p:extLst>
      <p:ext uri="{BB962C8B-B14F-4D97-AF65-F5344CB8AC3E}">
        <p14:creationId xmlns:p14="http://schemas.microsoft.com/office/powerpoint/2010/main" val="1651575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20"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21"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22"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2" name="Rectangle 1"/>
          <p:cNvSpPr/>
          <p:nvPr/>
        </p:nvSpPr>
        <p:spPr>
          <a:xfrm>
            <a:off x="1293814" y="1420283"/>
            <a:ext cx="9601196" cy="4015647"/>
          </a:xfrm>
          <a:prstGeom prst="rect">
            <a:avLst/>
          </a:prstGeom>
        </p:spPr>
        <p:txBody>
          <a:bodyPr vert="horz" lIns="91440" tIns="45720" rIns="91440" bIns="45720" rtlCol="0" anchor="t">
            <a:normAutofit lnSpcReduction="10000"/>
          </a:bodyPr>
          <a:lstStyle/>
          <a:p>
            <a:pPr>
              <a:lnSpc>
                <a:spcPct val="105000"/>
              </a:lnSpc>
              <a:spcAft>
                <a:spcPts val="800"/>
              </a:spcAft>
            </a:pPr>
            <a:r>
              <a:rPr lang="en-US" sz="2800" dirty="0">
                <a:latin typeface="Calibri" panose="020F0502020204030204" pitchFamily="34" charset="0"/>
                <a:ea typeface="Calibri" panose="020F0502020204030204" pitchFamily="34" charset="0"/>
              </a:rPr>
              <a:t>Program Solicitations are available under </a:t>
            </a:r>
            <a:r>
              <a:rPr lang="en-US" sz="2800" b="1" dirty="0">
                <a:latin typeface="Calibri" panose="020F0502020204030204" pitchFamily="34" charset="0"/>
                <a:ea typeface="Calibri" panose="020F0502020204030204" pitchFamily="34" charset="0"/>
              </a:rPr>
              <a:t>Divisions</a:t>
            </a:r>
            <a:r>
              <a:rPr lang="en-US" sz="2800" dirty="0">
                <a:latin typeface="Calibri" panose="020F0502020204030204" pitchFamily="34" charset="0"/>
                <a:ea typeface="Calibri" panose="020F0502020204030204" pitchFamily="34" charset="0"/>
              </a:rPr>
              <a:t>, such as the Division of Environmental Biology (DEB), which is under the Directorate for Biological Sciences (BIO).  </a:t>
            </a:r>
          </a:p>
          <a:p>
            <a:pPr>
              <a:lnSpc>
                <a:spcPct val="105000"/>
              </a:lnSpc>
              <a:spcAft>
                <a:spcPts val="800"/>
              </a:spcAft>
            </a:pPr>
            <a:endParaRPr lang="en-US" sz="2800" dirty="0">
              <a:latin typeface="Calibri" panose="020F0502020204030204" pitchFamily="34" charset="0"/>
              <a:ea typeface="Calibri" panose="020F0502020204030204" pitchFamily="34" charset="0"/>
            </a:endParaRPr>
          </a:p>
          <a:p>
            <a:pPr>
              <a:lnSpc>
                <a:spcPct val="105000"/>
              </a:lnSpc>
              <a:spcAft>
                <a:spcPts val="800"/>
              </a:spcAft>
            </a:pPr>
            <a:r>
              <a:rPr lang="en-US" sz="2800" dirty="0">
                <a:latin typeface="Calibri" panose="020F0502020204030204" pitchFamily="34" charset="0"/>
                <a:ea typeface="Calibri" panose="020F0502020204030204" pitchFamily="34" charset="0"/>
              </a:rPr>
              <a:t>The acronym for the Division is included on the proposal cover sheet, along with the relevant program.</a:t>
            </a:r>
          </a:p>
          <a:p>
            <a:pPr>
              <a:lnSpc>
                <a:spcPct val="105000"/>
              </a:lnSpc>
              <a:spcAft>
                <a:spcPts val="800"/>
              </a:spcAft>
            </a:pPr>
            <a:endParaRPr lang="en-US" sz="2800" dirty="0">
              <a:latin typeface="Calibri" panose="020F0502020204030204" pitchFamily="34" charset="0"/>
              <a:ea typeface="Calibri" panose="020F0502020204030204" pitchFamily="34" charset="0"/>
            </a:endParaRPr>
          </a:p>
          <a:p>
            <a:pPr>
              <a:lnSpc>
                <a:spcPct val="105000"/>
              </a:lnSpc>
              <a:spcAft>
                <a:spcPts val="800"/>
              </a:spcAft>
            </a:pPr>
            <a:r>
              <a:rPr lang="en-US" sz="2800" dirty="0">
                <a:latin typeface="Calibri" panose="020F0502020204030204" pitchFamily="34" charset="0"/>
                <a:ea typeface="Calibri" panose="020F0502020204030204" pitchFamily="34" charset="0"/>
              </a:rPr>
              <a:t>Organization list: </a:t>
            </a:r>
            <a:r>
              <a:rPr lang="en-US" sz="2800" u="sng" dirty="0">
                <a:solidFill>
                  <a:srgbClr val="0563C1"/>
                </a:solidFill>
                <a:latin typeface="Calibri" panose="020F0502020204030204" pitchFamily="34" charset="0"/>
                <a:ea typeface="Calibri" panose="020F0502020204030204" pitchFamily="34" charset="0"/>
                <a:hlinkClick r:id="rId5"/>
              </a:rPr>
              <a:t>https://www.nsf.gov/staff/orglist.jsp</a:t>
            </a:r>
            <a:r>
              <a:rPr lang="en-US" sz="2800" dirty="0">
                <a:latin typeface="Calibri" panose="020F0502020204030204" pitchFamily="34" charset="0"/>
                <a:ea typeface="Calibri" panose="020F0502020204030204" pitchFamily="34" charset="0"/>
              </a:rPr>
              <a:t> </a:t>
            </a:r>
          </a:p>
          <a:p>
            <a:pPr>
              <a:spcBef>
                <a:spcPct val="20000"/>
              </a:spcBef>
              <a:spcAft>
                <a:spcPts val="600"/>
              </a:spcAft>
              <a:buClr>
                <a:schemeClr val="accent1"/>
              </a:buClr>
              <a:buSzPct val="115000"/>
              <a:buFont typeface="Arial"/>
              <a:buChar char="•"/>
            </a:pPr>
            <a:endParaRPr lang="en-US" sz="2000" dirty="0">
              <a:solidFill>
                <a:schemeClr val="tx1">
                  <a:lumMod val="85000"/>
                  <a:lumOff val="1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67387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12"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3" name="Rectangle 2">
            <a:extLst>
              <a:ext uri="{FF2B5EF4-FFF2-40B4-BE49-F238E27FC236}">
                <a16:creationId xmlns:a16="http://schemas.microsoft.com/office/drawing/2014/main" id="{ADB2B1C8-E84B-46F6-BF0D-CAECE5C82B65}"/>
              </a:ext>
            </a:extLst>
          </p:cNvPr>
          <p:cNvSpPr/>
          <p:nvPr/>
        </p:nvSpPr>
        <p:spPr>
          <a:xfrm>
            <a:off x="1295402" y="982133"/>
            <a:ext cx="9601196" cy="663788"/>
          </a:xfrm>
          <a:prstGeom prst="rect">
            <a:avLst/>
          </a:prstGeom>
        </p:spPr>
        <p:txBody>
          <a:bodyPr vert="horz" lIns="91440" tIns="45720" rIns="91440" bIns="45720" rtlCol="0" anchor="ctr">
            <a:normAutofit fontScale="92500" lnSpcReduction="10000"/>
          </a:bodyPr>
          <a:lstStyle/>
          <a:p>
            <a:pPr algn="ctr">
              <a:spcBef>
                <a:spcPct val="0"/>
              </a:spcBef>
              <a:spcAft>
                <a:spcPts val="800"/>
              </a:spcAft>
            </a:pPr>
            <a:r>
              <a:rPr lang="en-US" sz="4400" b="1"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rPr>
              <a:t>Types of Proposals</a:t>
            </a:r>
            <a:endParaRPr lang="en-US" sz="4400"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endParaRPr>
          </a:p>
        </p:txBody>
      </p:sp>
      <p:sp>
        <p:nvSpPr>
          <p:cNvPr id="2" name="Rectangle 1"/>
          <p:cNvSpPr/>
          <p:nvPr/>
        </p:nvSpPr>
        <p:spPr>
          <a:xfrm>
            <a:off x="1072896" y="1785621"/>
            <a:ext cx="9823701" cy="4090247"/>
          </a:xfrm>
          <a:prstGeom prst="rect">
            <a:avLst/>
          </a:prstGeom>
        </p:spPr>
        <p:txBody>
          <a:bodyPr vert="horz" lIns="91440" tIns="45720" rIns="91440" bIns="45720" rtlCol="0" anchor="t">
            <a:normAutofit lnSpcReduction="10000"/>
          </a:bodyPr>
          <a:lstStyle/>
          <a:p>
            <a:pPr>
              <a:lnSpc>
                <a:spcPct val="90000"/>
              </a:lnSpc>
              <a:spcBef>
                <a:spcPct val="20000"/>
              </a:spcBef>
              <a:spcAft>
                <a:spcPts val="600"/>
              </a:spcAft>
              <a:buClr>
                <a:schemeClr val="accent1"/>
              </a:buClr>
              <a:buSzPct val="115000"/>
            </a:pPr>
            <a:r>
              <a:rPr lang="en-US" sz="2000" b="1" dirty="0">
                <a:solidFill>
                  <a:schemeClr val="tx1">
                    <a:lumMod val="85000"/>
                    <a:lumOff val="15000"/>
                  </a:schemeClr>
                </a:solidFill>
                <a:latin typeface="Calibri" panose="020F0502020204030204" pitchFamily="34" charset="0"/>
                <a:cs typeface="Calibri" panose="020F0502020204030204" pitchFamily="34" charset="0"/>
              </a:rPr>
              <a:t>Standard:</a:t>
            </a:r>
            <a:r>
              <a:rPr lang="en-US" sz="2000" dirty="0">
                <a:solidFill>
                  <a:schemeClr val="tx1">
                    <a:lumMod val="85000"/>
                    <a:lumOff val="15000"/>
                  </a:schemeClr>
                </a:solidFill>
                <a:latin typeface="Calibri" panose="020F0502020204030204" pitchFamily="34" charset="0"/>
                <a:cs typeface="Calibri" panose="020F0502020204030204" pitchFamily="34" charset="0"/>
              </a:rPr>
              <a:t> response to FO. Max $ amount and duration. Standard merit review.</a:t>
            </a:r>
          </a:p>
          <a:p>
            <a:pPr>
              <a:lnSpc>
                <a:spcPct val="90000"/>
              </a:lnSpc>
              <a:spcBef>
                <a:spcPct val="20000"/>
              </a:spcBef>
              <a:spcAft>
                <a:spcPts val="600"/>
              </a:spcAft>
              <a:buClr>
                <a:schemeClr val="accent1"/>
              </a:buClr>
              <a:buSzPct val="115000"/>
            </a:pPr>
            <a:r>
              <a:rPr lang="en-US" sz="2000" b="1" dirty="0">
                <a:solidFill>
                  <a:schemeClr val="tx1">
                    <a:lumMod val="85000"/>
                    <a:lumOff val="15000"/>
                  </a:schemeClr>
                </a:solidFill>
                <a:latin typeface="Calibri" panose="020F0502020204030204" pitchFamily="34" charset="0"/>
                <a:cs typeface="Calibri" panose="020F0502020204030204" pitchFamily="34" charset="0"/>
              </a:rPr>
              <a:t>REU Supplements and Sites: </a:t>
            </a:r>
            <a:r>
              <a:rPr lang="en-US" sz="2000" dirty="0">
                <a:solidFill>
                  <a:schemeClr val="tx1">
                    <a:lumMod val="85000"/>
                    <a:lumOff val="15000"/>
                  </a:schemeClr>
                </a:solidFill>
                <a:latin typeface="Calibri" panose="020F0502020204030204" pitchFamily="34" charset="0"/>
                <a:cs typeface="Calibri" panose="020F0502020204030204" pitchFamily="34" charset="0"/>
              </a:rPr>
              <a:t>Research Experiences for Undergraduates, NSF 19-582.</a:t>
            </a:r>
          </a:p>
          <a:p>
            <a:pPr>
              <a:lnSpc>
                <a:spcPct val="90000"/>
              </a:lnSpc>
              <a:spcBef>
                <a:spcPct val="20000"/>
              </a:spcBef>
              <a:spcAft>
                <a:spcPts val="600"/>
              </a:spcAft>
              <a:buClr>
                <a:schemeClr val="accent1"/>
              </a:buClr>
              <a:buSzPct val="115000"/>
            </a:pPr>
            <a:r>
              <a:rPr lang="en-US" sz="2000" b="1" dirty="0">
                <a:solidFill>
                  <a:schemeClr val="tx1">
                    <a:lumMod val="85000"/>
                    <a:lumOff val="15000"/>
                  </a:schemeClr>
                </a:solidFill>
                <a:latin typeface="Calibri" panose="020F0502020204030204" pitchFamily="34" charset="0"/>
                <a:cs typeface="Calibri" panose="020F0502020204030204" pitchFamily="34" charset="0"/>
              </a:rPr>
              <a:t>DDRIG: </a:t>
            </a:r>
            <a:r>
              <a:rPr lang="en-US" sz="2000" i="1" dirty="0">
                <a:solidFill>
                  <a:schemeClr val="tx1">
                    <a:lumMod val="85000"/>
                    <a:lumOff val="15000"/>
                  </a:schemeClr>
                </a:solidFill>
                <a:latin typeface="Calibri" panose="020F0502020204030204" pitchFamily="34" charset="0"/>
                <a:cs typeface="Calibri" panose="020F0502020204030204" pitchFamily="34" charset="0"/>
              </a:rPr>
              <a:t>Doctoral Dissertation Research Improvement Grants</a:t>
            </a:r>
            <a:r>
              <a:rPr lang="en-US" sz="2000" dirty="0">
                <a:solidFill>
                  <a:schemeClr val="tx1">
                    <a:lumMod val="85000"/>
                    <a:lumOff val="15000"/>
                  </a:schemeClr>
                </a:solidFill>
                <a:latin typeface="Calibri" panose="020F0502020204030204" pitchFamily="34" charset="0"/>
                <a:cs typeface="Calibri" panose="020F0502020204030204" pitchFamily="34" charset="0"/>
              </a:rPr>
              <a:t>.</a:t>
            </a:r>
            <a:r>
              <a:rPr lang="en-US" sz="2000" b="1" dirty="0">
                <a:solidFill>
                  <a:schemeClr val="tx1">
                    <a:lumMod val="85000"/>
                    <a:lumOff val="15000"/>
                  </a:schemeClr>
                </a:solidFill>
                <a:latin typeface="Calibri" panose="020F0502020204030204" pitchFamily="34" charset="0"/>
                <a:cs typeface="Calibri" panose="020F0502020204030204" pitchFamily="34" charset="0"/>
              </a:rPr>
              <a:t>  </a:t>
            </a:r>
            <a:r>
              <a:rPr lang="en-US" sz="2000" dirty="0">
                <a:solidFill>
                  <a:schemeClr val="tx1">
                    <a:lumMod val="85000"/>
                    <a:lumOff val="15000"/>
                  </a:schemeClr>
                </a:solidFill>
                <a:latin typeface="Calibri" panose="020F0502020204030204" pitchFamily="34" charset="0"/>
                <a:cs typeface="Calibri" panose="020F0502020204030204" pitchFamily="34" charset="0"/>
              </a:rPr>
              <a:t>Designed to improve the quality of dissertation research. DDRIG awards provide funds for items not normally available through the student's university such as enabling doctoral students to undertake significant data-gathering projects and to conduct field research in settings away from their campus. DDRIGs do not provide cost-of-living or other stipends or tuition. </a:t>
            </a:r>
          </a:p>
          <a:p>
            <a:pPr>
              <a:lnSpc>
                <a:spcPct val="90000"/>
              </a:lnSpc>
              <a:spcBef>
                <a:spcPct val="20000"/>
              </a:spcBef>
              <a:spcAft>
                <a:spcPts val="600"/>
              </a:spcAft>
              <a:buClr>
                <a:schemeClr val="accent1"/>
              </a:buClr>
              <a:buSzPct val="115000"/>
            </a:pPr>
            <a:r>
              <a:rPr lang="en-US" sz="2000" b="1" dirty="0">
                <a:solidFill>
                  <a:schemeClr val="tx1">
                    <a:lumMod val="85000"/>
                    <a:lumOff val="15000"/>
                  </a:schemeClr>
                </a:solidFill>
                <a:latin typeface="Calibri" panose="020F0502020204030204" pitchFamily="34" charset="0"/>
                <a:cs typeface="Calibri" panose="020F0502020204030204" pitchFamily="34" charset="0"/>
              </a:rPr>
              <a:t>RAPID</a:t>
            </a:r>
            <a:r>
              <a:rPr lang="en-US" sz="2000" dirty="0">
                <a:solidFill>
                  <a:schemeClr val="tx1">
                    <a:lumMod val="85000"/>
                    <a:lumOff val="15000"/>
                  </a:schemeClr>
                </a:solidFill>
                <a:latin typeface="Calibri" panose="020F0502020204030204" pitchFamily="34" charset="0"/>
                <a:cs typeface="Calibri" panose="020F0502020204030204" pitchFamily="34" charset="0"/>
              </a:rPr>
              <a:t>: Used when there is a severe urgency with regard to availability of, or access to, data, facilities or special equipment, or for quick-response research on natural or anthropogenic (pollution) disasters or similar unanticipated events.  Up to $200k and 1 year. </a:t>
            </a:r>
          </a:p>
          <a:p>
            <a:pPr>
              <a:lnSpc>
                <a:spcPct val="90000"/>
              </a:lnSpc>
              <a:spcBef>
                <a:spcPct val="20000"/>
              </a:spcBef>
              <a:spcAft>
                <a:spcPts val="600"/>
              </a:spcAft>
              <a:buClr>
                <a:schemeClr val="accent1"/>
              </a:buClr>
              <a:buSzPct val="115000"/>
            </a:pPr>
            <a:r>
              <a:rPr lang="en-US" sz="2000" b="1" dirty="0">
                <a:solidFill>
                  <a:schemeClr val="tx1">
                    <a:lumMod val="85000"/>
                    <a:lumOff val="15000"/>
                  </a:schemeClr>
                </a:solidFill>
                <a:latin typeface="Calibri" panose="020F0502020204030204" pitchFamily="34" charset="0"/>
                <a:cs typeface="Calibri" panose="020F0502020204030204" pitchFamily="34" charset="0"/>
              </a:rPr>
              <a:t>EAGER</a:t>
            </a:r>
            <a:r>
              <a:rPr lang="en-US" sz="2000" dirty="0">
                <a:solidFill>
                  <a:schemeClr val="tx1">
                    <a:lumMod val="85000"/>
                    <a:lumOff val="15000"/>
                  </a:schemeClr>
                </a:solidFill>
                <a:latin typeface="Calibri" panose="020F0502020204030204" pitchFamily="34" charset="0"/>
                <a:cs typeface="Calibri" panose="020F0502020204030204" pitchFamily="34" charset="0"/>
              </a:rPr>
              <a:t>: </a:t>
            </a:r>
            <a:r>
              <a:rPr lang="en-US" sz="2000" i="1" dirty="0">
                <a:solidFill>
                  <a:schemeClr val="tx1">
                    <a:lumMod val="85000"/>
                    <a:lumOff val="15000"/>
                  </a:schemeClr>
                </a:solidFill>
                <a:latin typeface="Calibri" panose="020F0502020204030204" pitchFamily="34" charset="0"/>
                <a:cs typeface="Calibri" panose="020F0502020204030204" pitchFamily="34" charset="0"/>
              </a:rPr>
              <a:t>Early-concept Grants for Exploratory Research</a:t>
            </a:r>
            <a:r>
              <a:rPr lang="en-US" sz="2000" dirty="0">
                <a:solidFill>
                  <a:schemeClr val="tx1">
                    <a:lumMod val="85000"/>
                    <a:lumOff val="15000"/>
                  </a:schemeClr>
                </a:solidFill>
                <a:latin typeface="Calibri" panose="020F0502020204030204" pitchFamily="34" charset="0"/>
                <a:cs typeface="Calibri" panose="020F0502020204030204" pitchFamily="34" charset="0"/>
              </a:rPr>
              <a:t>.  Used to support exploratory work in its early stages on untested, but potentially transformative, research ideas or approaches. May be high risk – high payoff.  Up to $300k and 2 years.</a:t>
            </a:r>
          </a:p>
          <a:p>
            <a:pPr>
              <a:lnSpc>
                <a:spcPct val="90000"/>
              </a:lnSpc>
              <a:spcBef>
                <a:spcPct val="20000"/>
              </a:spcBef>
              <a:spcAft>
                <a:spcPts val="600"/>
              </a:spcAft>
              <a:buClr>
                <a:schemeClr val="accent1"/>
              </a:buClr>
              <a:buSzPct val="115000"/>
              <a:buFont typeface="Arial"/>
              <a:buChar char="•"/>
            </a:pPr>
            <a:endParaRPr lang="en-US" sz="1500" dirty="0">
              <a:solidFill>
                <a:schemeClr val="tx1">
                  <a:lumMod val="85000"/>
                  <a:lumOff val="15000"/>
                </a:schemeClr>
              </a:solidFill>
            </a:endParaRPr>
          </a:p>
        </p:txBody>
      </p:sp>
    </p:spTree>
    <p:extLst>
      <p:ext uri="{BB962C8B-B14F-4D97-AF65-F5344CB8AC3E}">
        <p14:creationId xmlns:p14="http://schemas.microsoft.com/office/powerpoint/2010/main" val="2954851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12"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2" name="Rectangle 1"/>
          <p:cNvSpPr/>
          <p:nvPr/>
        </p:nvSpPr>
        <p:spPr>
          <a:xfrm>
            <a:off x="1048512" y="999745"/>
            <a:ext cx="9848085" cy="4876124"/>
          </a:xfrm>
          <a:prstGeom prst="rect">
            <a:avLst/>
          </a:prstGeom>
        </p:spPr>
        <p:txBody>
          <a:bodyPr vert="horz" lIns="91440" tIns="45720" rIns="91440" bIns="45720" rtlCol="0" anchor="t">
            <a:normAutofit/>
          </a:bodyPr>
          <a:lstStyle/>
          <a:p>
            <a:pPr>
              <a:lnSpc>
                <a:spcPct val="105000"/>
              </a:lnSpc>
              <a:spcAft>
                <a:spcPts val="800"/>
              </a:spcAft>
            </a:pPr>
            <a:r>
              <a:rPr lang="en-US" sz="2000" b="1" dirty="0">
                <a:latin typeface="Calibri" panose="020F0502020204030204" pitchFamily="34" charset="0"/>
                <a:ea typeface="Calibri" panose="020F0502020204030204" pitchFamily="34" charset="0"/>
              </a:rPr>
              <a:t>RAISE</a:t>
            </a:r>
            <a:r>
              <a:rPr lang="en-US" sz="2000" dirty="0">
                <a:latin typeface="Calibri" panose="020F0502020204030204" pitchFamily="34" charset="0"/>
                <a:ea typeface="Calibri" panose="020F0502020204030204" pitchFamily="34" charset="0"/>
              </a:rPr>
              <a:t>: </a:t>
            </a:r>
            <a:r>
              <a:rPr lang="en-US" sz="2000" i="1" dirty="0">
                <a:latin typeface="Calibri" panose="020F0502020204030204" pitchFamily="34" charset="0"/>
                <a:ea typeface="Calibri" panose="020F0502020204030204" pitchFamily="34" charset="0"/>
              </a:rPr>
              <a:t>Research Advanced by Interdisciplinary Science and Engineering</a:t>
            </a:r>
            <a:r>
              <a:rPr lang="en-US" sz="2000" dirty="0">
                <a:latin typeface="Calibri" panose="020F0502020204030204" pitchFamily="34" charset="0"/>
                <a:ea typeface="Calibri" panose="020F0502020204030204" pitchFamily="34" charset="0"/>
              </a:rPr>
              <a:t>.  Used to support interdisciplinary projects that require substantial funding from more than one program or discipline, promise transformative advances, and have the potential for discoveries that may not be recognized through traditional review.  Up to $1M and 5 years.  </a:t>
            </a:r>
          </a:p>
          <a:p>
            <a:pPr>
              <a:lnSpc>
                <a:spcPct val="105000"/>
              </a:lnSpc>
              <a:spcAft>
                <a:spcPts val="800"/>
              </a:spcAft>
            </a:pPr>
            <a:r>
              <a:rPr lang="en-US" sz="2000" b="1" dirty="0">
                <a:latin typeface="Calibri" panose="020F0502020204030204" pitchFamily="34" charset="0"/>
                <a:ea typeface="Calibri" panose="020F0502020204030204" pitchFamily="34" charset="0"/>
              </a:rPr>
              <a:t>GOALI: </a:t>
            </a:r>
            <a:r>
              <a:rPr lang="en-US" sz="2000" i="1" dirty="0">
                <a:latin typeface="Calibri" panose="020F0502020204030204" pitchFamily="34" charset="0"/>
                <a:ea typeface="Calibri" panose="020F0502020204030204" pitchFamily="34" charset="0"/>
              </a:rPr>
              <a:t>Grant Opportunities for Academic Liaison with Industry</a:t>
            </a:r>
            <a:r>
              <a:rPr lang="en-US" sz="2000" dirty="0">
                <a:latin typeface="Calibri" panose="020F0502020204030204" pitchFamily="34" charset="0"/>
                <a:ea typeface="Calibri" panose="020F0502020204030204" pitchFamily="34" charset="0"/>
              </a:rPr>
              <a:t>.  Collaboration between academic research institutions and industry.  Research should further scientific and engineering foundations to enable future breakthrough technologies with the potential to address critical industry needs.  Funds can be used for university research/education activities.  Must be submitted to an active funding opportunity or as a supplemental funding request to existing NSF award.</a:t>
            </a:r>
          </a:p>
          <a:p>
            <a:r>
              <a:rPr lang="en-US" sz="2000" b="1" dirty="0">
                <a:latin typeface="Calibri" panose="020F0502020204030204" pitchFamily="34" charset="0"/>
                <a:ea typeface="Calibri" panose="020F0502020204030204" pitchFamily="34" charset="0"/>
              </a:rPr>
              <a:t>Ideas Lab</a:t>
            </a:r>
            <a:r>
              <a:rPr lang="en-US" sz="2000" dirty="0">
                <a:latin typeface="Calibri" panose="020F0502020204030204" pitchFamily="34" charset="0"/>
                <a:ea typeface="Calibri" panose="020F0502020204030204" pitchFamily="34" charset="0"/>
              </a:rPr>
              <a:t>: Supports the development and implementation of innovative project ideas that have the potential to transform research paradigms and/or solve intricate problems.  NSF issues “call for participants” solicitation that describes the specific focus of the Lab.  Submitted as preliminary proposal. </a:t>
            </a:r>
            <a:endParaRPr lang="en-US" sz="2000" dirty="0"/>
          </a:p>
        </p:txBody>
      </p:sp>
    </p:spTree>
    <p:extLst>
      <p:ext uri="{BB962C8B-B14F-4D97-AF65-F5344CB8AC3E}">
        <p14:creationId xmlns:p14="http://schemas.microsoft.com/office/powerpoint/2010/main" val="695762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12"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2" name="Rectangle 1"/>
          <p:cNvSpPr/>
          <p:nvPr/>
        </p:nvSpPr>
        <p:spPr>
          <a:xfrm>
            <a:off x="1048512" y="999745"/>
            <a:ext cx="9848085" cy="4876124"/>
          </a:xfrm>
          <a:prstGeom prst="rect">
            <a:avLst/>
          </a:prstGeom>
        </p:spPr>
        <p:txBody>
          <a:bodyPr vert="horz" lIns="91440" tIns="45720" rIns="91440" bIns="45720" rtlCol="0" anchor="t">
            <a:normAutofit lnSpcReduction="10000"/>
          </a:bodyPr>
          <a:lstStyle/>
          <a:p>
            <a:pPr>
              <a:lnSpc>
                <a:spcPct val="105000"/>
              </a:lnSpc>
              <a:spcAft>
                <a:spcPts val="800"/>
              </a:spcAft>
            </a:pPr>
            <a:r>
              <a:rPr lang="en-US" sz="2000" b="1" dirty="0">
                <a:latin typeface="Calibri" panose="020F0502020204030204" pitchFamily="34" charset="0"/>
                <a:ea typeface="Calibri" panose="020F0502020204030204" pitchFamily="34" charset="0"/>
              </a:rPr>
              <a:t>FASED</a:t>
            </a:r>
            <a:r>
              <a:rPr lang="en-US" sz="2000" dirty="0">
                <a:latin typeface="Calibri" panose="020F0502020204030204" pitchFamily="34" charset="0"/>
                <a:ea typeface="Calibri" panose="020F0502020204030204" pitchFamily="34" charset="0"/>
              </a:rPr>
              <a:t>: </a:t>
            </a:r>
            <a:r>
              <a:rPr lang="en-US" sz="2000" i="1" dirty="0">
                <a:latin typeface="Calibri" panose="020F0502020204030204" pitchFamily="34" charset="0"/>
                <a:ea typeface="Calibri" panose="020F0502020204030204" pitchFamily="34" charset="0"/>
              </a:rPr>
              <a:t>Facilitation Awards for Scientists and Engineers with Disabilities</a:t>
            </a:r>
            <a:r>
              <a:rPr lang="en-US" sz="2000" dirty="0">
                <a:latin typeface="Calibri" panose="020F0502020204030204" pitchFamily="34" charset="0"/>
                <a:ea typeface="Calibri" panose="020F0502020204030204" pitchFamily="34" charset="0"/>
              </a:rPr>
              <a:t>.  Reduce barriers to participation in research by providing special equipment and assistance to people with disabilities so they can pursue careers in science and engineering.  Funding requests made in conjunction with regular competitive proposals, and as supplement request.  </a:t>
            </a:r>
          </a:p>
          <a:p>
            <a:pPr>
              <a:lnSpc>
                <a:spcPct val="105000"/>
              </a:lnSpc>
              <a:spcAft>
                <a:spcPts val="800"/>
              </a:spcAft>
            </a:pPr>
            <a:r>
              <a:rPr lang="en-US" sz="2000" b="1" dirty="0">
                <a:latin typeface="Calibri" panose="020F0502020204030204" pitchFamily="34" charset="0"/>
                <a:ea typeface="Calibri" panose="020F0502020204030204" pitchFamily="34" charset="0"/>
              </a:rPr>
              <a:t>Conference</a:t>
            </a:r>
            <a:r>
              <a:rPr lang="en-US" sz="2000" dirty="0">
                <a:latin typeface="Calibri" panose="020F0502020204030204" pitchFamily="34" charset="0"/>
                <a:ea typeface="Calibri" panose="020F0502020204030204" pitchFamily="34" charset="0"/>
              </a:rPr>
              <a:t>: Brings experts in special areas of science and engineering together.  Should be submitted at least one year prior to conference.   </a:t>
            </a:r>
          </a:p>
          <a:p>
            <a:pPr>
              <a:lnSpc>
                <a:spcPct val="105000"/>
              </a:lnSpc>
              <a:spcAft>
                <a:spcPts val="800"/>
              </a:spcAft>
            </a:pPr>
            <a:r>
              <a:rPr lang="en-US" sz="2000" b="1" dirty="0">
                <a:latin typeface="Calibri" panose="020F0502020204030204" pitchFamily="34" charset="0"/>
                <a:ea typeface="Calibri" panose="020F0502020204030204" pitchFamily="34" charset="0"/>
              </a:rPr>
              <a:t>Equipment</a:t>
            </a:r>
            <a:r>
              <a:rPr lang="en-US" sz="2000" dirty="0">
                <a:latin typeface="Calibri" panose="020F0502020204030204" pitchFamily="34" charset="0"/>
                <a:ea typeface="Calibri" panose="020F0502020204030204" pitchFamily="34" charset="0"/>
              </a:rPr>
              <a:t>: for specialized equipment for individual investigators, departments, or internal or external collaborators.  Competes with research and education proposals. Includes MRI grants.</a:t>
            </a:r>
          </a:p>
          <a:p>
            <a:pPr>
              <a:lnSpc>
                <a:spcPct val="105000"/>
              </a:lnSpc>
              <a:spcAft>
                <a:spcPts val="800"/>
              </a:spcAft>
            </a:pPr>
            <a:r>
              <a:rPr lang="en-US" sz="2000" b="1" dirty="0">
                <a:latin typeface="Calibri" panose="020F0502020204030204" pitchFamily="34" charset="0"/>
                <a:ea typeface="Calibri" panose="020F0502020204030204" pitchFamily="34" charset="0"/>
              </a:rPr>
              <a:t>Center</a:t>
            </a:r>
            <a:r>
              <a:rPr lang="en-US" sz="2000" dirty="0">
                <a:latin typeface="Calibri" panose="020F0502020204030204" pitchFamily="34" charset="0"/>
                <a:ea typeface="Calibri" panose="020F0502020204030204" pitchFamily="34" charset="0"/>
              </a:rPr>
              <a:t>:  Centers focus on integrative learning, the frontiers of knowledge, and investing in a diverse set of partner organizations and individuals.  For centers and their programs that contribute to NSF’s strategic plans.  Up to 10 years in duration.  </a:t>
            </a:r>
          </a:p>
          <a:p>
            <a:r>
              <a:rPr lang="en-US" sz="2000" b="1" dirty="0">
                <a:latin typeface="Calibri" panose="020F0502020204030204" pitchFamily="34" charset="0"/>
                <a:ea typeface="Calibri" panose="020F0502020204030204" pitchFamily="34" charset="0"/>
              </a:rPr>
              <a:t>Research Infrastructure</a:t>
            </a:r>
            <a:r>
              <a:rPr lang="en-US" sz="2000" dirty="0">
                <a:latin typeface="Calibri" panose="020F0502020204030204" pitchFamily="34" charset="0"/>
                <a:ea typeface="Calibri" panose="020F0502020204030204" pitchFamily="34" charset="0"/>
              </a:rPr>
              <a:t>: For construction and operation of major research equipment and facilities.  Contact program to discuss appropriate funding mechanism before proposal submission</a:t>
            </a:r>
            <a:r>
              <a:rPr lang="en-US" sz="1100" dirty="0">
                <a:latin typeface="Calibri" panose="020F0502020204030204" pitchFamily="34" charset="0"/>
                <a:ea typeface="Calibri" panose="020F0502020204030204" pitchFamily="34" charset="0"/>
              </a:rPr>
              <a:t>. </a:t>
            </a:r>
            <a:endParaRPr lang="en-US" sz="2000" dirty="0"/>
          </a:p>
        </p:txBody>
      </p:sp>
    </p:spTree>
    <p:extLst>
      <p:ext uri="{BB962C8B-B14F-4D97-AF65-F5344CB8AC3E}">
        <p14:creationId xmlns:p14="http://schemas.microsoft.com/office/powerpoint/2010/main" val="2357317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30" name="Straight Connector 2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32" name="Rectangle 3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4" name="Rectangle 3">
            <a:extLst>
              <a:ext uri="{FF2B5EF4-FFF2-40B4-BE49-F238E27FC236}">
                <a16:creationId xmlns:a16="http://schemas.microsoft.com/office/drawing/2014/main" id="{C6858EF8-B653-409F-9411-6C0EC1E44A28}"/>
              </a:ext>
            </a:extLst>
          </p:cNvPr>
          <p:cNvSpPr/>
          <p:nvPr/>
        </p:nvSpPr>
        <p:spPr>
          <a:xfrm>
            <a:off x="1293814" y="1093639"/>
            <a:ext cx="9601196" cy="621624"/>
          </a:xfrm>
          <a:prstGeom prst="rect">
            <a:avLst/>
          </a:prstGeom>
        </p:spPr>
        <p:txBody>
          <a:bodyPr vert="horz" lIns="91440" tIns="45720" rIns="91440" bIns="45720" rtlCol="0" anchor="ctr">
            <a:normAutofit fontScale="77500" lnSpcReduction="20000"/>
          </a:bodyPr>
          <a:lstStyle/>
          <a:p>
            <a:pPr algn="ctr">
              <a:spcBef>
                <a:spcPct val="0"/>
              </a:spcBef>
              <a:spcAft>
                <a:spcPts val="800"/>
              </a:spcAft>
            </a:pPr>
            <a:r>
              <a:rPr lang="en-US" sz="4400" b="1"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rPr>
              <a:t>Review &amp; Award Cycle</a:t>
            </a:r>
            <a:endParaRPr lang="en-US" sz="4400"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endParaRPr>
          </a:p>
          <a:p>
            <a:pPr algn="ctr">
              <a:spcBef>
                <a:spcPct val="0"/>
              </a:spcBef>
              <a:spcAft>
                <a:spcPts val="800"/>
              </a:spcAft>
            </a:pPr>
            <a:endParaRPr lang="en-US" sz="4400" dirty="0">
              <a:ln w="3175" cmpd="sng">
                <a:noFill/>
              </a:ln>
              <a:solidFill>
                <a:schemeClr val="tx1">
                  <a:lumMod val="85000"/>
                  <a:lumOff val="15000"/>
                </a:schemeClr>
              </a:solidFill>
              <a:latin typeface="+mj-lt"/>
              <a:ea typeface="+mj-ea"/>
              <a:cs typeface="+mj-cs"/>
            </a:endParaRPr>
          </a:p>
        </p:txBody>
      </p:sp>
      <p:sp>
        <p:nvSpPr>
          <p:cNvPr id="3" name="Rectangle 2"/>
          <p:cNvSpPr/>
          <p:nvPr/>
        </p:nvSpPr>
        <p:spPr>
          <a:xfrm>
            <a:off x="1388533" y="1743456"/>
            <a:ext cx="9500428" cy="4315292"/>
          </a:xfrm>
          <a:prstGeom prst="rect">
            <a:avLst/>
          </a:prstGeom>
        </p:spPr>
        <p:txBody>
          <a:bodyPr vert="horz" lIns="91440" tIns="45720" rIns="91440" bIns="45720" rtlCol="0" anchor="t">
            <a:normAutofit/>
          </a:bodyPr>
          <a:lstStyle/>
          <a:p>
            <a:pPr>
              <a:lnSpc>
                <a:spcPct val="90000"/>
              </a:lnSpc>
              <a:spcBef>
                <a:spcPct val="20000"/>
              </a:spcBef>
              <a:spcAft>
                <a:spcPts val="600"/>
              </a:spcAft>
              <a:buClr>
                <a:schemeClr val="accent1"/>
              </a:buClr>
              <a:buSzPct val="115000"/>
            </a:pPr>
            <a:r>
              <a:rPr lang="en-US" sz="2000" b="1" dirty="0">
                <a:solidFill>
                  <a:schemeClr val="tx1">
                    <a:lumMod val="85000"/>
                    <a:lumOff val="15000"/>
                  </a:schemeClr>
                </a:solidFill>
                <a:latin typeface="Calibri" panose="020F0502020204030204" pitchFamily="34" charset="0"/>
                <a:cs typeface="Calibri" panose="020F0502020204030204" pitchFamily="34" charset="0"/>
              </a:rPr>
              <a:t>Phase I: proposal preparation and submission</a:t>
            </a:r>
            <a:r>
              <a:rPr lang="en-US" sz="2000" dirty="0">
                <a:solidFill>
                  <a:schemeClr val="tx1">
                    <a:lumMod val="85000"/>
                    <a:lumOff val="15000"/>
                  </a:schemeClr>
                </a:solidFill>
                <a:latin typeface="Calibri" panose="020F0502020204030204" pitchFamily="34" charset="0"/>
                <a:cs typeface="Calibri" panose="020F0502020204030204" pitchFamily="34" charset="0"/>
              </a:rPr>
              <a:t> </a:t>
            </a:r>
          </a:p>
          <a:p>
            <a:pPr marL="800100" lvl="1" indent="-342900">
              <a:buClr>
                <a:schemeClr val="accent1"/>
              </a:buClr>
              <a:buSzPct val="115000"/>
              <a:buFont typeface="Arial" panose="020B0604020202020204" pitchFamily="34" charset="0"/>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 There are 90 days between when the opportunity is announced and when the proposal is submitted/received.  </a:t>
            </a:r>
          </a:p>
          <a:p>
            <a:pPr marL="800100" lvl="1" indent="-342900">
              <a:lnSpc>
                <a:spcPct val="90000"/>
              </a:lnSpc>
              <a:spcBef>
                <a:spcPct val="20000"/>
              </a:spcBef>
              <a:spcAft>
                <a:spcPts val="600"/>
              </a:spcAft>
              <a:buClr>
                <a:schemeClr val="accent1"/>
              </a:buClr>
              <a:buSzPct val="115000"/>
              <a:buFont typeface="Arial" panose="020B0604020202020204" pitchFamily="34" charset="0"/>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Plan the start date to be at least 6 months from the submission date.  </a:t>
            </a:r>
          </a:p>
          <a:p>
            <a:pPr>
              <a:lnSpc>
                <a:spcPct val="90000"/>
              </a:lnSpc>
              <a:spcBef>
                <a:spcPct val="20000"/>
              </a:spcBef>
              <a:spcAft>
                <a:spcPts val="600"/>
              </a:spcAft>
              <a:buClr>
                <a:schemeClr val="accent1"/>
              </a:buClr>
              <a:buSzPct val="115000"/>
            </a:pPr>
            <a:r>
              <a:rPr lang="en-US" sz="2000" b="1" dirty="0">
                <a:solidFill>
                  <a:schemeClr val="tx1">
                    <a:lumMod val="85000"/>
                    <a:lumOff val="15000"/>
                  </a:schemeClr>
                </a:solidFill>
                <a:latin typeface="Calibri" panose="020F0502020204030204" pitchFamily="34" charset="0"/>
                <a:cs typeface="Calibri" panose="020F0502020204030204" pitchFamily="34" charset="0"/>
              </a:rPr>
              <a:t>Funding opportunities</a:t>
            </a:r>
            <a:r>
              <a:rPr lang="en-US" sz="2000" dirty="0">
                <a:solidFill>
                  <a:schemeClr val="tx1">
                    <a:lumMod val="85000"/>
                    <a:lumOff val="15000"/>
                  </a:schemeClr>
                </a:solidFill>
                <a:latin typeface="Calibri" panose="020F0502020204030204" pitchFamily="34" charset="0"/>
                <a:cs typeface="Calibri" panose="020F0502020204030204" pitchFamily="34" charset="0"/>
              </a:rPr>
              <a:t>:</a:t>
            </a:r>
          </a:p>
          <a:p>
            <a:pPr marL="742950" lvl="1" indent="-28575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program descriptions</a:t>
            </a:r>
          </a:p>
          <a:p>
            <a:pPr marL="742950" lvl="1" indent="-28575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Program announcements</a:t>
            </a:r>
          </a:p>
          <a:p>
            <a:pPr marL="742950" lvl="1" indent="-28575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program solicitations</a:t>
            </a:r>
          </a:p>
          <a:p>
            <a:pPr marL="742950" lvl="1" indent="-28575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Dear Colleague letters  </a:t>
            </a:r>
          </a:p>
          <a:p>
            <a:pPr marL="742950" lvl="1" indent="-28575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Researchers can also send in unsolicited proposals  </a:t>
            </a:r>
          </a:p>
        </p:txBody>
      </p:sp>
    </p:spTree>
    <p:extLst>
      <p:ext uri="{BB962C8B-B14F-4D97-AF65-F5344CB8AC3E}">
        <p14:creationId xmlns:p14="http://schemas.microsoft.com/office/powerpoint/2010/main" val="2156121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88000"/>
                <a:lumMod val="98000"/>
              </a:schemeClr>
            </a:gs>
          </a:gsLst>
          <a:lin ang="5400000" scaled="0"/>
        </a:gradFill>
        <a:effectLst/>
      </p:bgPr>
    </p:bg>
    <p:spTree>
      <p:nvGrpSpPr>
        <p:cNvPr id="1" name=""/>
        <p:cNvGrpSpPr/>
        <p:nvPr/>
      </p:nvGrpSpPr>
      <p:grpSpPr>
        <a:xfrm>
          <a:off x="0" y="0"/>
          <a:ext cx="0" cy="0"/>
          <a:chOff x="0" y="0"/>
          <a:chExt cx="0" cy="0"/>
        </a:xfrm>
      </p:grpSpPr>
      <p:pic>
        <p:nvPicPr>
          <p:cNvPr id="32" name="Picture 20">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33" name="Straight Connector 22">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34" name="Rectangle 24">
            <a:extLst>
              <a:ext uri="{FF2B5EF4-FFF2-40B4-BE49-F238E27FC236}">
                <a16:creationId xmlns:a16="http://schemas.microsoft.com/office/drawing/2014/main" id="{65604E06-DF9D-4C49-8314-4F0307BD5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5875" cap="flat" cmpd="sng" algn="ctr">
            <a:noFill/>
            <a:prstDash val="solid"/>
          </a:ln>
          <a:effectLst/>
        </p:spPr>
        <p:style>
          <a:lnRef idx="0">
            <a:scrgbClr r="0" g="0" b="0"/>
          </a:lnRef>
          <a:fillRef idx="1003">
            <a:schemeClr val="dk1"/>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sp>
        <p:nvSpPr>
          <p:cNvPr id="35" name="Rectangle 26">
            <a:extLst>
              <a:ext uri="{FF2B5EF4-FFF2-40B4-BE49-F238E27FC236}">
                <a16:creationId xmlns:a16="http://schemas.microsoft.com/office/drawing/2014/main" id="{CF166AD8-180F-4585-8444-D6E3F1B03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795" y="643468"/>
            <a:ext cx="10905066" cy="5571065"/>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extrusionH="76200" contourW="12700">
            <a:bevelT w="19050" h="0" prst="coolSlant"/>
            <a:extrusionClr>
              <a:schemeClr val="accent3">
                <a:lumMod val="50000"/>
              </a:schemeClr>
            </a:extrusionClr>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28">
            <a:extLst>
              <a:ext uri="{FF2B5EF4-FFF2-40B4-BE49-F238E27FC236}">
                <a16:creationId xmlns:a16="http://schemas.microsoft.com/office/drawing/2014/main" id="{1419DD48-144F-4836-9C0F-7A3BFC28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524" y="809244"/>
            <a:ext cx="10579608" cy="5239512"/>
          </a:xfrm>
          <a:prstGeom prst="rect">
            <a:avLst/>
          </a:prstGeom>
          <a:ln w="15875">
            <a:noFill/>
            <a:miter lim="800000"/>
          </a:ln>
          <a:effectLst/>
        </p:spPr>
        <p:style>
          <a:lnRef idx="1">
            <a:schemeClr val="accent1"/>
          </a:lnRef>
          <a:fillRef idx="3">
            <a:schemeClr val="accent1"/>
          </a:fillRef>
          <a:effectRef idx="2">
            <a:schemeClr val="accent1"/>
          </a:effectRef>
          <a:fontRef idx="minor">
            <a:schemeClr val="lt1"/>
          </a:fontRef>
        </p:style>
      </p:sp>
      <p:sp>
        <p:nvSpPr>
          <p:cNvPr id="2" name="Rectangle 1"/>
          <p:cNvSpPr/>
          <p:nvPr/>
        </p:nvSpPr>
        <p:spPr>
          <a:xfrm>
            <a:off x="1303040" y="1508760"/>
            <a:ext cx="2918458" cy="3118104"/>
          </a:xfrm>
          <a:prstGeom prst="rect">
            <a:avLst/>
          </a:prstGeom>
        </p:spPr>
        <p:txBody>
          <a:bodyPr vert="horz" lIns="91440" tIns="45720" rIns="91440" bIns="45720" rtlCol="0" anchor="ctr">
            <a:normAutofit/>
          </a:bodyPr>
          <a:lstStyle/>
          <a:p>
            <a:pPr algn="ctr">
              <a:spcBef>
                <a:spcPct val="0"/>
              </a:spcBef>
              <a:spcAft>
                <a:spcPts val="800"/>
              </a:spcAft>
            </a:pPr>
            <a:endParaRPr lang="en-US" sz="5400" b="1" dirty="0">
              <a:ln w="3175" cmpd="sng">
                <a:noFill/>
              </a:ln>
              <a:latin typeface="Calibri" panose="020F0502020204030204" pitchFamily="34" charset="0"/>
              <a:ea typeface="+mj-ea"/>
              <a:cs typeface="Calibri" panose="020F0502020204030204" pitchFamily="34" charset="0"/>
            </a:endParaRPr>
          </a:p>
          <a:p>
            <a:pPr algn="ctr">
              <a:spcBef>
                <a:spcPct val="0"/>
              </a:spcBef>
              <a:spcAft>
                <a:spcPts val="800"/>
              </a:spcAft>
            </a:pPr>
            <a:r>
              <a:rPr lang="en-US" sz="5400" b="1" dirty="0">
                <a:ln w="3175" cmpd="sng">
                  <a:noFill/>
                </a:ln>
                <a:latin typeface="Calibri" panose="020F0502020204030204" pitchFamily="34" charset="0"/>
                <a:ea typeface="+mj-ea"/>
                <a:cs typeface="Calibri" panose="020F0502020204030204" pitchFamily="34" charset="0"/>
              </a:rPr>
              <a:t>Letters of Intent </a:t>
            </a:r>
            <a:endParaRPr lang="en-US" sz="5400" dirty="0">
              <a:ln w="3175" cmpd="sng">
                <a:noFill/>
              </a:ln>
              <a:latin typeface="Calibri" panose="020F0502020204030204" pitchFamily="34" charset="0"/>
              <a:ea typeface="+mj-ea"/>
              <a:cs typeface="Calibri" panose="020F0502020204030204" pitchFamily="34" charset="0"/>
            </a:endParaRPr>
          </a:p>
        </p:txBody>
      </p:sp>
      <p:cxnSp>
        <p:nvCxnSpPr>
          <p:cNvPr id="31" name="Straight Connector 30">
            <a:extLst>
              <a:ext uri="{FF2B5EF4-FFF2-40B4-BE49-F238E27FC236}">
                <a16:creationId xmlns:a16="http://schemas.microsoft.com/office/drawing/2014/main" id="{14379797-D651-47FF-942A-A38CFE97E5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219" y="1508760"/>
            <a:ext cx="0" cy="384048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879DA80E-AB60-4C2B-A86B-CF5E425DB9E9}"/>
              </a:ext>
            </a:extLst>
          </p:cNvPr>
          <p:cNvSpPr/>
          <p:nvPr/>
        </p:nvSpPr>
        <p:spPr>
          <a:xfrm>
            <a:off x="4907279" y="1508760"/>
            <a:ext cx="5989317" cy="3840480"/>
          </a:xfrm>
          <a:prstGeom prst="rect">
            <a:avLst/>
          </a:prstGeom>
        </p:spPr>
        <p:txBody>
          <a:bodyPr vert="horz" lIns="91440" tIns="45720" rIns="91440" bIns="45720" rtlCol="0" anchor="ctr">
            <a:normAutofit/>
          </a:bodyPr>
          <a:lstStyle/>
          <a:p>
            <a:pPr>
              <a:spcBef>
                <a:spcPct val="20000"/>
              </a:spcBef>
              <a:spcAft>
                <a:spcPts val="600"/>
              </a:spcAft>
              <a:buClr>
                <a:schemeClr val="accent1"/>
              </a:buClr>
              <a:buSzPct val="115000"/>
              <a:buFont typeface="Arial"/>
              <a:buChar char="•"/>
            </a:pPr>
            <a:endParaRPr lang="en-US" sz="2800" b="1" dirty="0">
              <a:latin typeface="Calibri" panose="020F0502020204030204" pitchFamily="34" charset="0"/>
              <a:cs typeface="Calibri" panose="020F0502020204030204" pitchFamily="34" charset="0"/>
            </a:endParaRPr>
          </a:p>
          <a:p>
            <a:pPr marL="800100" lvl="1" indent="-342900">
              <a:spcBef>
                <a:spcPct val="20000"/>
              </a:spcBef>
              <a:spcAft>
                <a:spcPts val="600"/>
              </a:spcAft>
              <a:buClr>
                <a:schemeClr val="accent1"/>
              </a:buClr>
              <a:buSzPct val="115000"/>
              <a:buFont typeface="Arial"/>
              <a:buChar char="•"/>
            </a:pPr>
            <a:r>
              <a:rPr lang="en-US" sz="2800" dirty="0">
                <a:latin typeface="Calibri" panose="020F0502020204030204" pitchFamily="34" charset="0"/>
                <a:cs typeface="Calibri" panose="020F0502020204030204" pitchFamily="34" charset="0"/>
              </a:rPr>
              <a:t>Required by some solicitations  </a:t>
            </a:r>
          </a:p>
          <a:p>
            <a:pPr marL="800100" lvl="1" indent="-342900">
              <a:spcBef>
                <a:spcPct val="20000"/>
              </a:spcBef>
              <a:spcAft>
                <a:spcPts val="600"/>
              </a:spcAft>
              <a:buClr>
                <a:schemeClr val="accent1"/>
              </a:buClr>
              <a:buSzPct val="115000"/>
              <a:buFont typeface="Arial"/>
              <a:buChar char="•"/>
            </a:pPr>
            <a:r>
              <a:rPr lang="en-US" sz="2800" dirty="0">
                <a:latin typeface="Calibri" panose="020F0502020204030204" pitchFamily="34" charset="0"/>
                <a:cs typeface="Calibri" panose="020F0502020204030204" pitchFamily="34" charset="0"/>
              </a:rPr>
              <a:t>Not a binding document</a:t>
            </a:r>
          </a:p>
          <a:p>
            <a:pPr marL="800100" lvl="1" indent="-342900">
              <a:spcBef>
                <a:spcPct val="20000"/>
              </a:spcBef>
              <a:spcAft>
                <a:spcPts val="600"/>
              </a:spcAft>
              <a:buClr>
                <a:schemeClr val="accent1"/>
              </a:buClr>
              <a:buSzPct val="115000"/>
              <a:buFont typeface="Arial"/>
              <a:buChar char="•"/>
            </a:pPr>
            <a:r>
              <a:rPr lang="en-US" sz="2800" dirty="0">
                <a:latin typeface="Calibri" panose="020F0502020204030204" pitchFamily="34" charset="0"/>
                <a:cs typeface="Calibri" panose="020F0502020204030204" pitchFamily="34" charset="0"/>
              </a:rPr>
              <a:t>Submitted by Sponsored Programs</a:t>
            </a:r>
          </a:p>
          <a:p>
            <a:pPr marL="800100" lvl="1" indent="-342900">
              <a:spcBef>
                <a:spcPct val="20000"/>
              </a:spcBef>
              <a:spcAft>
                <a:spcPts val="600"/>
              </a:spcAft>
              <a:buClr>
                <a:schemeClr val="accent1"/>
              </a:buClr>
              <a:buSzPct val="115000"/>
              <a:buFont typeface="Arial"/>
              <a:buChar char="•"/>
            </a:pPr>
            <a:r>
              <a:rPr lang="en-US" sz="2800" dirty="0">
                <a:latin typeface="Calibri" panose="020F0502020204030204" pitchFamily="34" charset="0"/>
                <a:cs typeface="Calibri" panose="020F0502020204030204" pitchFamily="34" charset="0"/>
              </a:rPr>
              <a:t>Includes synopsis, project personnel and participating organizations.  </a:t>
            </a:r>
          </a:p>
        </p:txBody>
      </p:sp>
    </p:spTree>
    <p:extLst>
      <p:ext uri="{BB962C8B-B14F-4D97-AF65-F5344CB8AC3E}">
        <p14:creationId xmlns:p14="http://schemas.microsoft.com/office/powerpoint/2010/main" val="3124040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12" name="Rectangle 11">
            <a:extLst>
              <a:ext uri="{FF2B5EF4-FFF2-40B4-BE49-F238E27FC236}">
                <a16:creationId xmlns:a16="http://schemas.microsoft.com/office/drawing/2014/main" id="{30051050-B89E-49D3-826B-6A1EAC70A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33AF6E3-B8BA-445C-9EFB-E970BA4A09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a:gradFill>
            <a:gsLst>
              <a:gs pos="0">
                <a:schemeClr val="accent1">
                  <a:lumMod val="82000"/>
                  <a:lumOff val="18000"/>
                </a:schemeClr>
              </a:gs>
              <a:gs pos="100000">
                <a:schemeClr val="accent1">
                  <a:lumMod val="98000"/>
                </a:schemeClr>
              </a:gs>
            </a:gsLst>
            <a:lin ang="5400000" scaled="0"/>
          </a:gradFill>
        </p:spPr>
      </p:pic>
      <p:pic>
        <p:nvPicPr>
          <p:cNvPr id="16" name="Picture 15">
            <a:extLst>
              <a:ext uri="{FF2B5EF4-FFF2-40B4-BE49-F238E27FC236}">
                <a16:creationId xmlns:a16="http://schemas.microsoft.com/office/drawing/2014/main" id="{7664F659-1366-4A2A-BD0B-AB97FFD1AB1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srcRect l="5622" t="32929" r="5622" b="21272"/>
          <a:stretch/>
        </p:blipFill>
        <p:spPr>
          <a:xfrm>
            <a:off x="5414212" y="2352170"/>
            <a:ext cx="1363576" cy="441158"/>
          </a:xfrm>
          <a:prstGeom prst="rect">
            <a:avLst/>
          </a:prstGeom>
        </p:spPr>
      </p:pic>
      <p:sp>
        <p:nvSpPr>
          <p:cNvPr id="3" name="Rectangle 2">
            <a:extLst>
              <a:ext uri="{FF2B5EF4-FFF2-40B4-BE49-F238E27FC236}">
                <a16:creationId xmlns:a16="http://schemas.microsoft.com/office/drawing/2014/main" id="{A13EB487-4F2C-4D44-970F-680A129C6AF0}"/>
              </a:ext>
            </a:extLst>
          </p:cNvPr>
          <p:cNvSpPr/>
          <p:nvPr/>
        </p:nvSpPr>
        <p:spPr>
          <a:xfrm>
            <a:off x="1295402" y="982132"/>
            <a:ext cx="9601196" cy="1368252"/>
          </a:xfrm>
          <a:prstGeom prst="rect">
            <a:avLst/>
          </a:prstGeom>
        </p:spPr>
        <p:txBody>
          <a:bodyPr vert="horz" lIns="91440" tIns="45720" rIns="91440" bIns="45720" rtlCol="0" anchor="ctr">
            <a:normAutofit/>
          </a:bodyPr>
          <a:lstStyle/>
          <a:p>
            <a:pPr algn="ctr">
              <a:spcBef>
                <a:spcPct val="0"/>
              </a:spcBef>
              <a:spcAft>
                <a:spcPts val="800"/>
              </a:spcAft>
            </a:pPr>
            <a:r>
              <a:rPr lang="en-US" sz="4400" b="1">
                <a:ln w="3175" cmpd="sng">
                  <a:noFill/>
                </a:ln>
                <a:solidFill>
                  <a:srgbClr val="373737"/>
                </a:solidFill>
                <a:latin typeface="Calibri" panose="020F0502020204030204" pitchFamily="34" charset="0"/>
                <a:ea typeface="+mj-ea"/>
                <a:cs typeface="Calibri" panose="020F0502020204030204" pitchFamily="34" charset="0"/>
              </a:rPr>
              <a:t>Preliminary Proposal </a:t>
            </a:r>
            <a:r>
              <a:rPr lang="en-US" sz="4400">
                <a:ln w="3175" cmpd="sng">
                  <a:noFill/>
                </a:ln>
                <a:solidFill>
                  <a:srgbClr val="373737"/>
                </a:solidFill>
                <a:latin typeface="Calibri" panose="020F0502020204030204" pitchFamily="34" charset="0"/>
                <a:ea typeface="+mj-ea"/>
                <a:cs typeface="Calibri" panose="020F0502020204030204" pitchFamily="34" charset="0"/>
              </a:rPr>
              <a:t> </a:t>
            </a:r>
            <a:endParaRPr lang="en-US" sz="4400" dirty="0">
              <a:ln w="3175" cmpd="sng">
                <a:noFill/>
              </a:ln>
              <a:solidFill>
                <a:srgbClr val="373737"/>
              </a:solidFill>
              <a:latin typeface="Calibri" panose="020F0502020204030204" pitchFamily="34" charset="0"/>
              <a:ea typeface="+mj-ea"/>
              <a:cs typeface="Calibri" panose="020F0502020204030204" pitchFamily="34" charset="0"/>
            </a:endParaRPr>
          </a:p>
        </p:txBody>
      </p:sp>
      <p:sp>
        <p:nvSpPr>
          <p:cNvPr id="2" name="Rectangle 1"/>
          <p:cNvSpPr/>
          <p:nvPr/>
        </p:nvSpPr>
        <p:spPr>
          <a:xfrm>
            <a:off x="1295401" y="2919662"/>
            <a:ext cx="9601196" cy="2956205"/>
          </a:xfrm>
          <a:prstGeom prst="rect">
            <a:avLst/>
          </a:prstGeom>
        </p:spPr>
        <p:txBody>
          <a:bodyPr vert="horz" lIns="91440" tIns="45720" rIns="91440" bIns="45720" rtlCol="0" anchor="t">
            <a:normAutofit/>
          </a:bodyPr>
          <a:lstStyle/>
          <a:p>
            <a:pPr marL="342900" indent="-342900">
              <a:spcBef>
                <a:spcPct val="20000"/>
              </a:spcBef>
              <a:spcAft>
                <a:spcPts val="600"/>
              </a:spcAft>
              <a:buClr>
                <a:schemeClr val="accent1"/>
              </a:buClr>
              <a:buSzPct val="115000"/>
              <a:buFont typeface="Arial"/>
              <a:buChar char="•"/>
            </a:pPr>
            <a:r>
              <a:rPr lang="en-US" sz="2400" dirty="0">
                <a:solidFill>
                  <a:srgbClr val="212121"/>
                </a:solidFill>
                <a:latin typeface="Calibri" panose="020F0502020204030204" pitchFamily="34" charset="0"/>
                <a:cs typeface="Calibri" panose="020F0502020204030204" pitchFamily="34" charset="0"/>
              </a:rPr>
              <a:t>Required by some solicitations</a:t>
            </a:r>
          </a:p>
          <a:p>
            <a:pPr marL="342900" indent="-342900">
              <a:spcBef>
                <a:spcPct val="20000"/>
              </a:spcBef>
              <a:spcAft>
                <a:spcPts val="600"/>
              </a:spcAft>
              <a:buClr>
                <a:schemeClr val="accent1"/>
              </a:buClr>
              <a:buSzPct val="115000"/>
              <a:buFont typeface="Arial"/>
              <a:buChar char="•"/>
            </a:pPr>
            <a:r>
              <a:rPr lang="en-US" sz="2400" dirty="0">
                <a:solidFill>
                  <a:srgbClr val="212121"/>
                </a:solidFill>
                <a:latin typeface="Calibri" panose="020F0502020204030204" pitchFamily="34" charset="0"/>
                <a:cs typeface="Calibri" panose="020F0502020204030204" pitchFamily="34" charset="0"/>
              </a:rPr>
              <a:t>PI initiates a regular proposal but checks off “preliminary proposal” on the cover sheet.</a:t>
            </a:r>
          </a:p>
          <a:p>
            <a:pPr marL="342900" indent="-342900">
              <a:spcBef>
                <a:spcPct val="20000"/>
              </a:spcBef>
              <a:spcAft>
                <a:spcPts val="600"/>
              </a:spcAft>
              <a:buClr>
                <a:schemeClr val="accent1"/>
              </a:buClr>
              <a:buSzPct val="115000"/>
              <a:buFont typeface="Arial"/>
              <a:buChar char="•"/>
            </a:pPr>
            <a:r>
              <a:rPr lang="en-US" sz="2400" dirty="0">
                <a:solidFill>
                  <a:srgbClr val="212121"/>
                </a:solidFill>
                <a:latin typeface="Calibri" panose="020F0502020204030204" pitchFamily="34" charset="0"/>
                <a:cs typeface="Calibri" panose="020F0502020204030204" pitchFamily="34" charset="0"/>
              </a:rPr>
              <a:t>Submitted by Sponsored Programs  </a:t>
            </a:r>
          </a:p>
          <a:p>
            <a:pPr marL="342900" indent="-342900">
              <a:spcBef>
                <a:spcPct val="20000"/>
              </a:spcBef>
              <a:spcAft>
                <a:spcPts val="600"/>
              </a:spcAft>
              <a:buClr>
                <a:schemeClr val="accent1"/>
              </a:buClr>
              <a:buSzPct val="115000"/>
              <a:buFont typeface="Arial"/>
              <a:buChar char="•"/>
            </a:pPr>
            <a:r>
              <a:rPr lang="en-US" sz="2400" dirty="0">
                <a:solidFill>
                  <a:srgbClr val="212121"/>
                </a:solidFill>
                <a:latin typeface="Calibri" panose="020F0502020204030204" pitchFamily="34" charset="0"/>
                <a:cs typeface="Calibri" panose="020F0502020204030204" pitchFamily="34" charset="0"/>
              </a:rPr>
              <a:t>NSF will send an email with a decision </a:t>
            </a:r>
          </a:p>
        </p:txBody>
      </p:sp>
    </p:spTree>
    <p:extLst>
      <p:ext uri="{BB962C8B-B14F-4D97-AF65-F5344CB8AC3E}">
        <p14:creationId xmlns:p14="http://schemas.microsoft.com/office/powerpoint/2010/main" val="1045047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27411" y="568848"/>
            <a:ext cx="6218754" cy="480131"/>
          </a:xfrm>
          <a:prstGeom prst="rect">
            <a:avLst/>
          </a:prstGeom>
        </p:spPr>
        <p:txBody>
          <a:bodyPr wrap="square">
            <a:spAutoFit/>
          </a:bodyPr>
          <a:lstStyle/>
          <a:p>
            <a:pPr algn="ctr">
              <a:lnSpc>
                <a:spcPct val="105000"/>
              </a:lnSpc>
              <a:spcAft>
                <a:spcPts val="800"/>
              </a:spcAft>
            </a:pPr>
            <a:r>
              <a:rPr lang="en-US" sz="2400" b="1" dirty="0">
                <a:latin typeface="Calibri" panose="020F0502020204030204" pitchFamily="34" charset="0"/>
                <a:ea typeface="Calibri" panose="020F0502020204030204" pitchFamily="34" charset="0"/>
              </a:rPr>
              <a:t>Research.gov </a:t>
            </a:r>
            <a:endParaRPr lang="en-US" sz="2400" dirty="0">
              <a:latin typeface="Calibri" panose="020F0502020204030204" pitchFamily="34" charset="0"/>
              <a:ea typeface="Calibri" panose="020F0502020204030204" pitchFamily="34" charset="0"/>
            </a:endParaRPr>
          </a:p>
        </p:txBody>
      </p:sp>
      <p:pic>
        <p:nvPicPr>
          <p:cNvPr id="4" name="Picture 3">
            <a:extLst>
              <a:ext uri="{FF2B5EF4-FFF2-40B4-BE49-F238E27FC236}">
                <a16:creationId xmlns:a16="http://schemas.microsoft.com/office/drawing/2014/main" id="{DBC6BA49-0274-4ECD-B7D6-EA9CC1E58AE6}"/>
              </a:ext>
            </a:extLst>
          </p:cNvPr>
          <p:cNvPicPr>
            <a:picLocks noChangeAspect="1"/>
          </p:cNvPicPr>
          <p:nvPr/>
        </p:nvPicPr>
        <p:blipFill>
          <a:blip r:embed="rId3"/>
          <a:stretch>
            <a:fillRect/>
          </a:stretch>
        </p:blipFill>
        <p:spPr>
          <a:xfrm>
            <a:off x="2623127" y="959104"/>
            <a:ext cx="7472218" cy="5314218"/>
          </a:xfrm>
          <a:prstGeom prst="rect">
            <a:avLst/>
          </a:prstGeom>
        </p:spPr>
      </p:pic>
      <p:sp>
        <p:nvSpPr>
          <p:cNvPr id="7" name="Arrow: Right 6">
            <a:extLst>
              <a:ext uri="{FF2B5EF4-FFF2-40B4-BE49-F238E27FC236}">
                <a16:creationId xmlns:a16="http://schemas.microsoft.com/office/drawing/2014/main" id="{D8851495-7DB0-44C8-9D10-91191E9D94A5}"/>
              </a:ext>
            </a:extLst>
          </p:cNvPr>
          <p:cNvSpPr/>
          <p:nvPr/>
        </p:nvSpPr>
        <p:spPr>
          <a:xfrm rot="18292592">
            <a:off x="8614144" y="2005002"/>
            <a:ext cx="529483" cy="2820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FC1DF6A-7DD3-4450-A874-EB7344AB4EA0}"/>
              </a:ext>
            </a:extLst>
          </p:cNvPr>
          <p:cNvSpPr txBox="1"/>
          <p:nvPr/>
        </p:nvSpPr>
        <p:spPr>
          <a:xfrm>
            <a:off x="8456103" y="2416029"/>
            <a:ext cx="1275126" cy="369332"/>
          </a:xfrm>
          <a:prstGeom prst="rect">
            <a:avLst/>
          </a:prstGeom>
          <a:noFill/>
        </p:spPr>
        <p:txBody>
          <a:bodyPr wrap="square" rtlCol="0">
            <a:spAutoFit/>
          </a:bodyPr>
          <a:lstStyle/>
          <a:p>
            <a:r>
              <a:rPr lang="en-US" dirty="0" err="1"/>
              <a:t>FastLane</a:t>
            </a:r>
            <a:endParaRPr lang="en-US" dirty="0"/>
          </a:p>
        </p:txBody>
      </p:sp>
      <p:sp>
        <p:nvSpPr>
          <p:cNvPr id="6" name="Arrow: Right 5">
            <a:extLst>
              <a:ext uri="{FF2B5EF4-FFF2-40B4-BE49-F238E27FC236}">
                <a16:creationId xmlns:a16="http://schemas.microsoft.com/office/drawing/2014/main" id="{A41DABB8-F028-4918-A28C-5D94E27652B1}"/>
              </a:ext>
            </a:extLst>
          </p:cNvPr>
          <p:cNvSpPr/>
          <p:nvPr/>
        </p:nvSpPr>
        <p:spPr>
          <a:xfrm rot="19431036">
            <a:off x="2895464" y="3401040"/>
            <a:ext cx="513987" cy="283052"/>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9C3C0F9-5A6A-475F-A54D-41F059B06304}"/>
              </a:ext>
            </a:extLst>
          </p:cNvPr>
          <p:cNvSpPr txBox="1"/>
          <p:nvPr/>
        </p:nvSpPr>
        <p:spPr>
          <a:xfrm>
            <a:off x="2430180" y="3808445"/>
            <a:ext cx="1275126" cy="276999"/>
          </a:xfrm>
          <a:prstGeom prst="rect">
            <a:avLst/>
          </a:prstGeom>
          <a:noFill/>
        </p:spPr>
        <p:txBody>
          <a:bodyPr wrap="square" rtlCol="0">
            <a:spAutoFit/>
          </a:bodyPr>
          <a:lstStyle/>
          <a:p>
            <a:r>
              <a:rPr lang="en-US" sz="1200" dirty="0" err="1"/>
              <a:t>Research.Gov</a:t>
            </a:r>
            <a:endParaRPr lang="en-US" sz="1200" dirty="0"/>
          </a:p>
        </p:txBody>
      </p:sp>
    </p:spTree>
    <p:extLst>
      <p:ext uri="{BB962C8B-B14F-4D97-AF65-F5344CB8AC3E}">
        <p14:creationId xmlns:p14="http://schemas.microsoft.com/office/powerpoint/2010/main" val="2366658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27411" y="568848"/>
            <a:ext cx="6218754" cy="480131"/>
          </a:xfrm>
          <a:prstGeom prst="rect">
            <a:avLst/>
          </a:prstGeom>
        </p:spPr>
        <p:txBody>
          <a:bodyPr wrap="square">
            <a:spAutoFit/>
          </a:bodyPr>
          <a:lstStyle/>
          <a:p>
            <a:pPr algn="ctr">
              <a:lnSpc>
                <a:spcPct val="105000"/>
              </a:lnSpc>
              <a:spcAft>
                <a:spcPts val="800"/>
              </a:spcAft>
            </a:pPr>
            <a:r>
              <a:rPr lang="en-US" sz="2400" b="1" dirty="0">
                <a:latin typeface="Calibri" panose="020F0502020204030204" pitchFamily="34" charset="0"/>
                <a:ea typeface="Calibri" panose="020F0502020204030204" pitchFamily="34" charset="0"/>
              </a:rPr>
              <a:t>Research.gov </a:t>
            </a:r>
            <a:endParaRPr lang="en-US" sz="2400" dirty="0">
              <a:latin typeface="Calibri" panose="020F0502020204030204" pitchFamily="34" charset="0"/>
              <a:ea typeface="Calibri" panose="020F0502020204030204" pitchFamily="34" charset="0"/>
            </a:endParaRPr>
          </a:p>
        </p:txBody>
      </p:sp>
      <p:pic>
        <p:nvPicPr>
          <p:cNvPr id="6" name="Picture 5">
            <a:extLst>
              <a:ext uri="{FF2B5EF4-FFF2-40B4-BE49-F238E27FC236}">
                <a16:creationId xmlns:a16="http://schemas.microsoft.com/office/drawing/2014/main" id="{F6E57C06-B064-4736-86AC-455637600D53}"/>
              </a:ext>
            </a:extLst>
          </p:cNvPr>
          <p:cNvPicPr>
            <a:picLocks noChangeAspect="1"/>
          </p:cNvPicPr>
          <p:nvPr/>
        </p:nvPicPr>
        <p:blipFill>
          <a:blip r:embed="rId3"/>
          <a:stretch>
            <a:fillRect/>
          </a:stretch>
        </p:blipFill>
        <p:spPr>
          <a:xfrm>
            <a:off x="652334" y="1048978"/>
            <a:ext cx="10846569" cy="4742221"/>
          </a:xfrm>
          <a:prstGeom prst="rect">
            <a:avLst/>
          </a:prstGeom>
        </p:spPr>
      </p:pic>
      <p:sp>
        <p:nvSpPr>
          <p:cNvPr id="3" name="Rectangle 2">
            <a:extLst>
              <a:ext uri="{FF2B5EF4-FFF2-40B4-BE49-F238E27FC236}">
                <a16:creationId xmlns:a16="http://schemas.microsoft.com/office/drawing/2014/main" id="{C2A6B4A2-2267-4AF7-B3AF-7762D4E33B34}"/>
              </a:ext>
            </a:extLst>
          </p:cNvPr>
          <p:cNvSpPr/>
          <p:nvPr/>
        </p:nvSpPr>
        <p:spPr>
          <a:xfrm>
            <a:off x="6566053" y="1066801"/>
            <a:ext cx="1608463" cy="3501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2E4D1FC-168A-4E09-BD38-75BCC29B4FFF}"/>
              </a:ext>
            </a:extLst>
          </p:cNvPr>
          <p:cNvSpPr/>
          <p:nvPr/>
        </p:nvSpPr>
        <p:spPr>
          <a:xfrm>
            <a:off x="1421176" y="4472848"/>
            <a:ext cx="7282149" cy="6610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D71A194A-873E-467E-B165-8EDD7B5E8DAB}"/>
              </a:ext>
            </a:extLst>
          </p:cNvPr>
          <p:cNvSpPr/>
          <p:nvPr/>
        </p:nvSpPr>
        <p:spPr>
          <a:xfrm rot="19431036">
            <a:off x="1049247" y="4341522"/>
            <a:ext cx="513987" cy="283052"/>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0869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172" y="1644355"/>
            <a:ext cx="8379655" cy="3569290"/>
          </a:xfrm>
          <a:prstGeom prst="rect">
            <a:avLst/>
          </a:prstGeom>
        </p:spPr>
      </p:pic>
    </p:spTree>
    <p:extLst>
      <p:ext uri="{BB962C8B-B14F-4D97-AF65-F5344CB8AC3E}">
        <p14:creationId xmlns:p14="http://schemas.microsoft.com/office/powerpoint/2010/main" val="3888265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74F784-C2DC-4531-8521-743FE144E744}"/>
              </a:ext>
            </a:extLst>
          </p:cNvPr>
          <p:cNvSpPr>
            <a:spLocks noGrp="1"/>
          </p:cNvSpPr>
          <p:nvPr>
            <p:ph type="title"/>
          </p:nvPr>
        </p:nvSpPr>
        <p:spPr>
          <a:xfrm>
            <a:off x="1295402" y="982132"/>
            <a:ext cx="9601196" cy="1303867"/>
          </a:xfrm>
        </p:spPr>
        <p:txBody>
          <a:bodyPr>
            <a:normAutofit/>
          </a:bodyPr>
          <a:lstStyle/>
          <a:p>
            <a:pPr>
              <a:lnSpc>
                <a:spcPct val="90000"/>
              </a:lnSpc>
            </a:pPr>
            <a:r>
              <a:rPr lang="en-US" sz="3100" i="1">
                <a:solidFill>
                  <a:srgbClr val="262626"/>
                </a:solidFill>
                <a:latin typeface="Calibri" panose="020F0502020204030204" pitchFamily="34" charset="0"/>
                <a:cs typeface="Calibri" panose="020F0502020204030204" pitchFamily="34" charset="0"/>
              </a:rPr>
              <a:t>Proposal &amp; Award Policies &amp; Procedures Guide</a:t>
            </a:r>
            <a:r>
              <a:rPr lang="en-US" sz="3100">
                <a:solidFill>
                  <a:srgbClr val="262626"/>
                </a:solidFill>
                <a:latin typeface="Calibri" panose="020F0502020204030204" pitchFamily="34" charset="0"/>
                <a:cs typeface="Calibri" panose="020F0502020204030204" pitchFamily="34" charset="0"/>
              </a:rPr>
              <a:t> (PAPPG)</a:t>
            </a:r>
            <a:br>
              <a:rPr lang="en-US" sz="3100">
                <a:solidFill>
                  <a:srgbClr val="262626"/>
                </a:solidFill>
                <a:latin typeface="Calibri" panose="020F0502020204030204" pitchFamily="34" charset="0"/>
                <a:cs typeface="Calibri" panose="020F0502020204030204" pitchFamily="34" charset="0"/>
              </a:rPr>
            </a:br>
            <a:endParaRPr lang="en-US" sz="3100" dirty="0">
              <a:solidFill>
                <a:srgbClr val="262626"/>
              </a:solidFill>
            </a:endParaRPr>
          </a:p>
        </p:txBody>
      </p:sp>
      <p:graphicFrame>
        <p:nvGraphicFramePr>
          <p:cNvPr id="9" name="Content Placeholder 6">
            <a:extLst>
              <a:ext uri="{FF2B5EF4-FFF2-40B4-BE49-F238E27FC236}">
                <a16:creationId xmlns:a16="http://schemas.microsoft.com/office/drawing/2014/main" id="{6DF854F8-46C0-4C04-8BA3-A3391CA31DC7}"/>
              </a:ext>
            </a:extLst>
          </p:cNvPr>
          <p:cNvGraphicFramePr>
            <a:graphicFrameLocks noGrp="1"/>
          </p:cNvGraphicFramePr>
          <p:nvPr>
            <p:ph idx="1"/>
            <p:extLst>
              <p:ext uri="{D42A27DB-BD31-4B8C-83A1-F6EECF244321}">
                <p14:modId xmlns:p14="http://schemas.microsoft.com/office/powerpoint/2010/main" val="745816974"/>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22700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26">
            <a:extLst>
              <a:ext uri="{FF2B5EF4-FFF2-40B4-BE49-F238E27FC236}">
                <a16:creationId xmlns:a16="http://schemas.microsoft.com/office/drawing/2014/main" id="{46553AB8-AFF8-40AE-A53C-09FBBC03C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34" name="Rectangle 28">
            <a:extLst>
              <a:ext uri="{FF2B5EF4-FFF2-40B4-BE49-F238E27FC236}">
                <a16:creationId xmlns:a16="http://schemas.microsoft.com/office/drawing/2014/main" id="{86D6575D-C99F-4105-BC67-882C8B1ED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3"/>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DB980C-AE3C-48F7-A284-7991C92CBE5B}"/>
              </a:ext>
            </a:extLst>
          </p:cNvPr>
          <p:cNvSpPr>
            <a:spLocks noGrp="1"/>
          </p:cNvSpPr>
          <p:nvPr>
            <p:ph type="title"/>
          </p:nvPr>
        </p:nvSpPr>
        <p:spPr>
          <a:xfrm>
            <a:off x="1055599" y="1055077"/>
            <a:ext cx="2532909" cy="4794578"/>
          </a:xfrm>
        </p:spPr>
        <p:txBody>
          <a:bodyPr>
            <a:normAutofit/>
          </a:bodyPr>
          <a:lstStyle/>
          <a:p>
            <a:r>
              <a:rPr lang="en-US">
                <a:solidFill>
                  <a:srgbClr val="262626"/>
                </a:solidFill>
                <a:latin typeface="Calibri" panose="020F0502020204030204" pitchFamily="34" charset="0"/>
                <a:cs typeface="Calibri" panose="020F0502020204030204" pitchFamily="34" charset="0"/>
              </a:rPr>
              <a:t>Format of the Proposal</a:t>
            </a:r>
          </a:p>
        </p:txBody>
      </p:sp>
      <p:sp useBgFill="1">
        <p:nvSpPr>
          <p:cNvPr id="35" name="Rectangle 30">
            <a:extLst>
              <a:ext uri="{FF2B5EF4-FFF2-40B4-BE49-F238E27FC236}">
                <a16:creationId xmlns:a16="http://schemas.microsoft.com/office/drawing/2014/main" id="{991975BE-39CD-4AC1-85C4-5653651604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Content Placeholder 2">
            <a:extLst>
              <a:ext uri="{FF2B5EF4-FFF2-40B4-BE49-F238E27FC236}">
                <a16:creationId xmlns:a16="http://schemas.microsoft.com/office/drawing/2014/main" id="{B3FBAB3C-CA65-49EE-8833-142705FEE1BD}"/>
              </a:ext>
            </a:extLst>
          </p:cNvPr>
          <p:cNvGraphicFramePr>
            <a:graphicFrameLocks noGrp="1"/>
          </p:cNvGraphicFramePr>
          <p:nvPr>
            <p:ph idx="1"/>
            <p:extLst>
              <p:ext uri="{D42A27DB-BD31-4B8C-83A1-F6EECF244321}">
                <p14:modId xmlns:p14="http://schemas.microsoft.com/office/powerpoint/2010/main" val="4130524866"/>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89792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B980C-AE3C-48F7-A284-7991C92CBE5B}"/>
              </a:ext>
            </a:extLst>
          </p:cNvPr>
          <p:cNvSpPr>
            <a:spLocks noGrp="1"/>
          </p:cNvSpPr>
          <p:nvPr>
            <p:ph type="title"/>
          </p:nvPr>
        </p:nvSpPr>
        <p:spPr>
          <a:xfrm>
            <a:off x="1295402" y="982132"/>
            <a:ext cx="9601196" cy="1303867"/>
          </a:xfrm>
        </p:spPr>
        <p:txBody>
          <a:bodyPr>
            <a:normAutofit/>
          </a:bodyPr>
          <a:lstStyle/>
          <a:p>
            <a:r>
              <a:rPr lang="en-US" dirty="0">
                <a:solidFill>
                  <a:srgbClr val="262626"/>
                </a:solidFill>
                <a:latin typeface="Calibri" panose="020F0502020204030204" pitchFamily="34" charset="0"/>
                <a:cs typeface="Calibri" panose="020F0502020204030204" pitchFamily="34" charset="0"/>
              </a:rPr>
              <a:t>Format of the Proposal </a:t>
            </a:r>
            <a:r>
              <a:rPr lang="en-US" sz="3000" dirty="0">
                <a:solidFill>
                  <a:srgbClr val="262626"/>
                </a:solidFill>
                <a:latin typeface="Calibri" panose="020F0502020204030204" pitchFamily="34" charset="0"/>
                <a:cs typeface="Calibri" panose="020F0502020204030204" pitchFamily="34" charset="0"/>
              </a:rPr>
              <a:t>(cont’d)</a:t>
            </a:r>
          </a:p>
        </p:txBody>
      </p:sp>
      <p:graphicFrame>
        <p:nvGraphicFramePr>
          <p:cNvPr id="5" name="Content Placeholder 2">
            <a:extLst>
              <a:ext uri="{FF2B5EF4-FFF2-40B4-BE49-F238E27FC236}">
                <a16:creationId xmlns:a16="http://schemas.microsoft.com/office/drawing/2014/main" id="{D92094D3-F4E7-4119-ADDB-2F731DAEE2A3}"/>
              </a:ext>
            </a:extLst>
          </p:cNvPr>
          <p:cNvGraphicFramePr>
            <a:graphicFrameLocks noGrp="1"/>
          </p:cNvGraphicFramePr>
          <p:nvPr>
            <p:ph idx="1"/>
            <p:extLst>
              <p:ext uri="{D42A27DB-BD31-4B8C-83A1-F6EECF244321}">
                <p14:modId xmlns:p14="http://schemas.microsoft.com/office/powerpoint/2010/main" val="1640787351"/>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076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 Word&#10;&#10;Description automatically generated">
            <a:extLst>
              <a:ext uri="{FF2B5EF4-FFF2-40B4-BE49-F238E27FC236}">
                <a16:creationId xmlns:a16="http://schemas.microsoft.com/office/drawing/2014/main" id="{857C6F54-F903-48B0-A10A-9C9EBC45409A}"/>
              </a:ext>
            </a:extLst>
          </p:cNvPr>
          <p:cNvPicPr>
            <a:picLocks noChangeAspect="1"/>
          </p:cNvPicPr>
          <p:nvPr/>
        </p:nvPicPr>
        <p:blipFill>
          <a:blip r:embed="rId3"/>
          <a:stretch>
            <a:fillRect/>
          </a:stretch>
        </p:blipFill>
        <p:spPr>
          <a:xfrm>
            <a:off x="1074213" y="680824"/>
            <a:ext cx="2380188" cy="2448847"/>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242A78A0-621A-4E11-846C-B8E515BC56D2}"/>
              </a:ext>
            </a:extLst>
          </p:cNvPr>
          <p:cNvPicPr>
            <a:picLocks noChangeAspect="1"/>
          </p:cNvPicPr>
          <p:nvPr/>
        </p:nvPicPr>
        <p:blipFill>
          <a:blip r:embed="rId4"/>
          <a:stretch>
            <a:fillRect/>
          </a:stretch>
        </p:blipFill>
        <p:spPr>
          <a:xfrm>
            <a:off x="2732689" y="2007238"/>
            <a:ext cx="8678486" cy="3724795"/>
          </a:xfrm>
          <a:prstGeom prst="rect">
            <a:avLst/>
          </a:prstGeom>
        </p:spPr>
      </p:pic>
      <p:sp>
        <p:nvSpPr>
          <p:cNvPr id="6" name="Explosion: 8 Points 5">
            <a:extLst>
              <a:ext uri="{FF2B5EF4-FFF2-40B4-BE49-F238E27FC236}">
                <a16:creationId xmlns:a16="http://schemas.microsoft.com/office/drawing/2014/main" id="{BF927FD6-E94C-484D-A758-4854B7AEC60B}"/>
              </a:ext>
            </a:extLst>
          </p:cNvPr>
          <p:cNvSpPr/>
          <p:nvPr/>
        </p:nvSpPr>
        <p:spPr>
          <a:xfrm>
            <a:off x="2964072" y="680824"/>
            <a:ext cx="304800" cy="304800"/>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xplosion: 8 Points 6">
            <a:extLst>
              <a:ext uri="{FF2B5EF4-FFF2-40B4-BE49-F238E27FC236}">
                <a16:creationId xmlns:a16="http://schemas.microsoft.com/office/drawing/2014/main" id="{3375E3DE-B0DA-4C93-952B-373C8543D190}"/>
              </a:ext>
            </a:extLst>
          </p:cNvPr>
          <p:cNvSpPr/>
          <p:nvPr/>
        </p:nvSpPr>
        <p:spPr>
          <a:xfrm>
            <a:off x="9899375" y="3981602"/>
            <a:ext cx="424070" cy="424070"/>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14F15C6-0CF2-46A0-A0D5-EDB99C1F7D8F}"/>
              </a:ext>
            </a:extLst>
          </p:cNvPr>
          <p:cNvSpPr/>
          <p:nvPr/>
        </p:nvSpPr>
        <p:spPr>
          <a:xfrm>
            <a:off x="3268872" y="2219062"/>
            <a:ext cx="958571" cy="43732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phical user interface, application&#10;&#10;Description automatically generated">
            <a:extLst>
              <a:ext uri="{FF2B5EF4-FFF2-40B4-BE49-F238E27FC236}">
                <a16:creationId xmlns:a16="http://schemas.microsoft.com/office/drawing/2014/main" id="{ADB4E2BA-9D65-4804-B767-BFB3185DECC0}"/>
              </a:ext>
            </a:extLst>
          </p:cNvPr>
          <p:cNvPicPr>
            <a:picLocks noChangeAspect="1"/>
          </p:cNvPicPr>
          <p:nvPr/>
        </p:nvPicPr>
        <p:blipFill>
          <a:blip r:embed="rId5"/>
          <a:stretch>
            <a:fillRect/>
          </a:stretch>
        </p:blipFill>
        <p:spPr>
          <a:xfrm>
            <a:off x="5022770" y="551325"/>
            <a:ext cx="4098324" cy="1448710"/>
          </a:xfrm>
          <a:prstGeom prst="rect">
            <a:avLst/>
          </a:prstGeom>
        </p:spPr>
      </p:pic>
      <p:cxnSp>
        <p:nvCxnSpPr>
          <p:cNvPr id="12" name="Straight Arrow Connector 11">
            <a:extLst>
              <a:ext uri="{FF2B5EF4-FFF2-40B4-BE49-F238E27FC236}">
                <a16:creationId xmlns:a16="http://schemas.microsoft.com/office/drawing/2014/main" id="{C79E22D1-0DDE-4723-A35D-05042FD52B1F}"/>
              </a:ext>
            </a:extLst>
          </p:cNvPr>
          <p:cNvCxnSpPr>
            <a:cxnSpLocks/>
          </p:cNvCxnSpPr>
          <p:nvPr/>
        </p:nvCxnSpPr>
        <p:spPr>
          <a:xfrm flipV="1">
            <a:off x="4227443" y="1533950"/>
            <a:ext cx="3946173" cy="90377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D9E0636-45E8-4BFA-B7CF-B975C5E18CA5}"/>
              </a:ext>
            </a:extLst>
          </p:cNvPr>
          <p:cNvSpPr txBox="1"/>
          <p:nvPr/>
        </p:nvSpPr>
        <p:spPr>
          <a:xfrm>
            <a:off x="716718" y="3429000"/>
            <a:ext cx="1856482" cy="1384995"/>
          </a:xfrm>
          <a:prstGeom prst="rect">
            <a:avLst/>
          </a:prstGeom>
          <a:noFill/>
        </p:spPr>
        <p:txBody>
          <a:bodyPr wrap="square" rtlCol="0">
            <a:spAutoFit/>
          </a:bodyPr>
          <a:lstStyle/>
          <a:p>
            <a:pPr algn="ctr"/>
            <a:r>
              <a:rPr lang="en-US" sz="2800" b="1" dirty="0">
                <a:latin typeface="Calibri" panose="020F0502020204030204" pitchFamily="34" charset="0"/>
                <a:cs typeface="Calibri" panose="020F0502020204030204" pitchFamily="34" charset="0"/>
              </a:rPr>
              <a:t>Word doc to pdf conversion</a:t>
            </a:r>
          </a:p>
        </p:txBody>
      </p:sp>
    </p:spTree>
    <p:extLst>
      <p:ext uri="{BB962C8B-B14F-4D97-AF65-F5344CB8AC3E}">
        <p14:creationId xmlns:p14="http://schemas.microsoft.com/office/powerpoint/2010/main" val="178180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0" name="Rectangle 11">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3">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5">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6" name="Title 5">
            <a:extLst>
              <a:ext uri="{FF2B5EF4-FFF2-40B4-BE49-F238E27FC236}">
                <a16:creationId xmlns:a16="http://schemas.microsoft.com/office/drawing/2014/main" id="{B074F784-C2DC-4531-8521-743FE144E744}"/>
              </a:ext>
            </a:extLst>
          </p:cNvPr>
          <p:cNvSpPr>
            <a:spLocks noGrp="1"/>
          </p:cNvSpPr>
          <p:nvPr>
            <p:ph type="title"/>
          </p:nvPr>
        </p:nvSpPr>
        <p:spPr>
          <a:xfrm>
            <a:off x="952108" y="954756"/>
            <a:ext cx="2730414" cy="4946003"/>
          </a:xfrm>
          <a:solidFill>
            <a:schemeClr val="accent1">
              <a:lumMod val="75000"/>
            </a:schemeClr>
          </a:solidFill>
        </p:spPr>
        <p:txBody>
          <a:bodyPr>
            <a:normAutofit/>
          </a:bodyPr>
          <a:lstStyle/>
          <a:p>
            <a:r>
              <a:rPr lang="en-US" sz="3600" dirty="0">
                <a:solidFill>
                  <a:srgbClr val="FFFFFF"/>
                </a:solidFill>
                <a:latin typeface="Calibri" panose="020F0502020204030204" pitchFamily="34" charset="0"/>
                <a:cs typeface="Calibri" panose="020F0502020204030204" pitchFamily="34" charset="0"/>
              </a:rPr>
              <a:t>Sections of the Proposal</a:t>
            </a:r>
            <a:br>
              <a:rPr lang="en-US" sz="3600" dirty="0">
                <a:solidFill>
                  <a:srgbClr val="FFFFFF"/>
                </a:solidFill>
                <a:latin typeface="Calibri" panose="020F0502020204030204" pitchFamily="34" charset="0"/>
                <a:cs typeface="Calibri" panose="020F0502020204030204" pitchFamily="34" charset="0"/>
              </a:rPr>
            </a:br>
            <a:endParaRPr lang="en-US" sz="3600" dirty="0">
              <a:solidFill>
                <a:srgbClr val="FFFFFF"/>
              </a:solidFill>
            </a:endParaRPr>
          </a:p>
        </p:txBody>
      </p:sp>
      <p:sp>
        <p:nvSpPr>
          <p:cNvPr id="23" name="Rectangle 17">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8167297F-9933-4BC5-B80B-12D7A1049310}"/>
              </a:ext>
            </a:extLst>
          </p:cNvPr>
          <p:cNvSpPr>
            <a:spLocks noGrp="1"/>
          </p:cNvSpPr>
          <p:nvPr>
            <p:ph idx="1"/>
          </p:nvPr>
        </p:nvSpPr>
        <p:spPr>
          <a:xfrm>
            <a:off x="5439508" y="823078"/>
            <a:ext cx="6112824" cy="5752592"/>
          </a:xfrm>
        </p:spPr>
        <p:txBody>
          <a:bodyPr anchor="ctr">
            <a:normAutofit fontScale="92500" lnSpcReduction="20000"/>
          </a:bodyPr>
          <a:lstStyle/>
          <a:p>
            <a:pPr marL="342900" indent="-342900">
              <a:lnSpc>
                <a:spcPct val="90000"/>
              </a:lnSpc>
            </a:pPr>
            <a:r>
              <a:rPr lang="en-US" dirty="0">
                <a:latin typeface="Calibri" panose="020F0502020204030204" pitchFamily="34" charset="0"/>
                <a:cs typeface="Calibri" panose="020F0502020204030204" pitchFamily="34" charset="0"/>
              </a:rPr>
              <a:t>Single Copy Documents</a:t>
            </a:r>
          </a:p>
          <a:p>
            <a:pPr marL="800100" lvl="1" indent="-342900">
              <a:lnSpc>
                <a:spcPct val="90000"/>
              </a:lnSpc>
            </a:pPr>
            <a:r>
              <a:rPr lang="en-US" sz="1800" dirty="0">
                <a:latin typeface="Calibri" panose="020F0502020204030204" pitchFamily="34" charset="0"/>
                <a:cs typeface="Calibri" panose="020F0502020204030204" pitchFamily="34" charset="0"/>
              </a:rPr>
              <a:t>Authorization to Deviate from NSF Proposal Preparation Requirements (if applicable)</a:t>
            </a:r>
          </a:p>
          <a:p>
            <a:pPr marL="800100" lvl="1" indent="-342900">
              <a:lnSpc>
                <a:spcPct val="90000"/>
              </a:lnSpc>
            </a:pPr>
            <a:r>
              <a:rPr lang="en-US" sz="1800" dirty="0">
                <a:latin typeface="Calibri" panose="020F0502020204030204" pitchFamily="34" charset="0"/>
                <a:cs typeface="Calibri" panose="020F0502020204030204" pitchFamily="34" charset="0"/>
              </a:rPr>
              <a:t>List of Suggested Reviewers or Reviewers Not to Include (optional) </a:t>
            </a:r>
          </a:p>
          <a:p>
            <a:pPr marL="800100" lvl="1" indent="-342900">
              <a:lnSpc>
                <a:spcPct val="90000"/>
              </a:lnSpc>
            </a:pPr>
            <a:r>
              <a:rPr lang="en-US" sz="1800" dirty="0">
                <a:latin typeface="Calibri" panose="020F0502020204030204" pitchFamily="34" charset="0"/>
                <a:cs typeface="Calibri" panose="020F0502020204030204" pitchFamily="34" charset="0"/>
              </a:rPr>
              <a:t>Proprietary or Privileged Information (if applicable) </a:t>
            </a:r>
          </a:p>
          <a:p>
            <a:pPr marL="800100" lvl="1" indent="-342900">
              <a:lnSpc>
                <a:spcPct val="90000"/>
              </a:lnSpc>
            </a:pPr>
            <a:r>
              <a:rPr lang="en-US" sz="1800" dirty="0">
                <a:latin typeface="Calibri" panose="020F0502020204030204" pitchFamily="34" charset="0"/>
                <a:cs typeface="Calibri" panose="020F0502020204030204" pitchFamily="34" charset="0"/>
              </a:rPr>
              <a:t>Proposal Certifications</a:t>
            </a:r>
          </a:p>
          <a:p>
            <a:pPr marL="800100" lvl="1" indent="-342900">
              <a:lnSpc>
                <a:spcPct val="90000"/>
              </a:lnSpc>
            </a:pPr>
            <a:r>
              <a:rPr lang="en-US" sz="1800" dirty="0">
                <a:latin typeface="Calibri" panose="020F0502020204030204" pitchFamily="34" charset="0"/>
                <a:cs typeface="Calibri" panose="020F0502020204030204" pitchFamily="34" charset="0"/>
              </a:rPr>
              <a:t>Submission of Proposals by Former NSF Staff</a:t>
            </a:r>
          </a:p>
          <a:p>
            <a:pPr marL="342900" indent="-342900">
              <a:lnSpc>
                <a:spcPct val="90000"/>
              </a:lnSpc>
            </a:pPr>
            <a:r>
              <a:rPr lang="en-US" dirty="0">
                <a:latin typeface="Calibri" panose="020F0502020204030204" pitchFamily="34" charset="0"/>
                <a:cs typeface="Calibri" panose="020F0502020204030204" pitchFamily="34" charset="0"/>
              </a:rPr>
              <a:t>Cover Sheet </a:t>
            </a:r>
          </a:p>
          <a:p>
            <a:pPr marL="342900" indent="-342900">
              <a:lnSpc>
                <a:spcPct val="90000"/>
              </a:lnSpc>
            </a:pPr>
            <a:r>
              <a:rPr lang="en-US" dirty="0">
                <a:latin typeface="Calibri" panose="020F0502020204030204" pitchFamily="34" charset="0"/>
                <a:cs typeface="Calibri" panose="020F0502020204030204" pitchFamily="34" charset="0"/>
              </a:rPr>
              <a:t>Project Summary </a:t>
            </a:r>
            <a:r>
              <a:rPr lang="en-US" sz="1900" dirty="0">
                <a:latin typeface="Calibri" panose="020F0502020204030204" pitchFamily="34" charset="0"/>
                <a:cs typeface="Calibri" panose="020F0502020204030204" pitchFamily="34" charset="0"/>
              </a:rPr>
              <a:t>(beware of nonsensical punctuation)</a:t>
            </a:r>
          </a:p>
          <a:p>
            <a:pPr marL="342900" indent="-342900">
              <a:lnSpc>
                <a:spcPct val="90000"/>
              </a:lnSpc>
            </a:pPr>
            <a:r>
              <a:rPr lang="en-US" dirty="0">
                <a:latin typeface="Calibri" panose="020F0502020204030204" pitchFamily="34" charset="0"/>
                <a:cs typeface="Calibri" panose="020F0502020204030204" pitchFamily="34" charset="0"/>
              </a:rPr>
              <a:t>Table of Contents </a:t>
            </a:r>
          </a:p>
          <a:p>
            <a:pPr marL="342900" indent="-342900">
              <a:lnSpc>
                <a:spcPct val="90000"/>
              </a:lnSpc>
            </a:pPr>
            <a:r>
              <a:rPr lang="en-US" dirty="0">
                <a:latin typeface="Calibri" panose="020F0502020204030204" pitchFamily="34" charset="0"/>
                <a:cs typeface="Calibri" panose="020F0502020204030204" pitchFamily="34" charset="0"/>
              </a:rPr>
              <a:t>Project Description</a:t>
            </a:r>
          </a:p>
          <a:p>
            <a:pPr marL="800100" lvl="1" indent="-342900">
              <a:lnSpc>
                <a:spcPct val="90000"/>
              </a:lnSpc>
            </a:pPr>
            <a:r>
              <a:rPr lang="en-US" sz="1800" dirty="0">
                <a:latin typeface="Calibri" panose="020F0502020204030204" pitchFamily="34" charset="0"/>
                <a:cs typeface="Calibri" panose="020F0502020204030204" pitchFamily="34" charset="0"/>
              </a:rPr>
              <a:t>Must contain a separate section labeled “Broader Impacts”</a:t>
            </a:r>
          </a:p>
          <a:p>
            <a:pPr marL="800100" lvl="1" indent="-342900">
              <a:lnSpc>
                <a:spcPct val="90000"/>
              </a:lnSpc>
            </a:pPr>
            <a:r>
              <a:rPr lang="en-US" sz="1800" dirty="0">
                <a:latin typeface="Calibri" panose="020F0502020204030204" pitchFamily="34" charset="0"/>
                <a:cs typeface="Calibri" panose="020F0502020204030204" pitchFamily="34" charset="0"/>
              </a:rPr>
              <a:t>has been revised to remove the requirement for the Project Description to contain, as a separate section within the narrative, a section labeled "Intellectual Merit"</a:t>
            </a:r>
          </a:p>
          <a:p>
            <a:pPr marL="342900" indent="-342900">
              <a:lnSpc>
                <a:spcPct val="90000"/>
              </a:lnSpc>
            </a:pPr>
            <a:r>
              <a:rPr lang="en-US" dirty="0">
                <a:latin typeface="Calibri" panose="020F0502020204030204" pitchFamily="34" charset="0"/>
                <a:cs typeface="Calibri" panose="020F0502020204030204" pitchFamily="34" charset="0"/>
              </a:rPr>
              <a:t>References Cited</a:t>
            </a:r>
          </a:p>
          <a:p>
            <a:pPr marL="800100" lvl="1" indent="-342900">
              <a:lnSpc>
                <a:spcPct val="90000"/>
              </a:lnSpc>
            </a:pPr>
            <a:r>
              <a:rPr lang="en-US" sz="1800" dirty="0">
                <a:latin typeface="Calibri" panose="020F0502020204030204" pitchFamily="34" charset="0"/>
                <a:cs typeface="Calibri" panose="020F0502020204030204" pitchFamily="34" charset="0"/>
              </a:rPr>
              <a:t>Use of Et al. not allowed</a:t>
            </a:r>
          </a:p>
          <a:p>
            <a:pPr marL="342900" indent="-342900">
              <a:lnSpc>
                <a:spcPct val="90000"/>
              </a:lnSpc>
            </a:pPr>
            <a:endParaRPr lang="en-US" dirty="0">
              <a:latin typeface="Calibri" panose="020F0502020204030204" pitchFamily="34" charset="0"/>
              <a:cs typeface="Calibri" panose="020F0502020204030204" pitchFamily="34" charset="0"/>
            </a:endParaRPr>
          </a:p>
          <a:p>
            <a:pPr marL="0" indent="0">
              <a:buNone/>
            </a:pPr>
            <a:endParaRPr lang="en-US" sz="2200" dirty="0">
              <a:solidFill>
                <a:srgbClr val="212121"/>
              </a:solidFill>
            </a:endParaRPr>
          </a:p>
        </p:txBody>
      </p:sp>
    </p:spTree>
    <p:extLst>
      <p:ext uri="{BB962C8B-B14F-4D97-AF65-F5344CB8AC3E}">
        <p14:creationId xmlns:p14="http://schemas.microsoft.com/office/powerpoint/2010/main" val="1420246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0" name="Rectangle 11">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3">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5">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6" name="Title 5">
            <a:extLst>
              <a:ext uri="{FF2B5EF4-FFF2-40B4-BE49-F238E27FC236}">
                <a16:creationId xmlns:a16="http://schemas.microsoft.com/office/drawing/2014/main" id="{B074F784-C2DC-4531-8521-743FE144E744}"/>
              </a:ext>
            </a:extLst>
          </p:cNvPr>
          <p:cNvSpPr>
            <a:spLocks noGrp="1"/>
          </p:cNvSpPr>
          <p:nvPr>
            <p:ph type="title"/>
          </p:nvPr>
        </p:nvSpPr>
        <p:spPr>
          <a:xfrm>
            <a:off x="952108" y="954756"/>
            <a:ext cx="2730414" cy="4946003"/>
          </a:xfrm>
          <a:solidFill>
            <a:schemeClr val="accent1">
              <a:lumMod val="75000"/>
            </a:schemeClr>
          </a:solidFill>
          <a:ln>
            <a:solidFill>
              <a:schemeClr val="accent1"/>
            </a:solidFill>
          </a:ln>
        </p:spPr>
        <p:txBody>
          <a:bodyPr>
            <a:normAutofit/>
          </a:bodyPr>
          <a:lstStyle/>
          <a:p>
            <a:r>
              <a:rPr lang="en-US" sz="3600" dirty="0">
                <a:solidFill>
                  <a:srgbClr val="FFFFFF"/>
                </a:solidFill>
                <a:latin typeface="Calibri" panose="020F0502020204030204" pitchFamily="34" charset="0"/>
                <a:cs typeface="Calibri" panose="020F0502020204030204" pitchFamily="34" charset="0"/>
              </a:rPr>
              <a:t>Sections of the Proposal </a:t>
            </a:r>
            <a:r>
              <a:rPr lang="en-US" sz="2000" dirty="0">
                <a:solidFill>
                  <a:srgbClr val="FFFFFF"/>
                </a:solidFill>
                <a:latin typeface="Calibri" panose="020F0502020204030204" pitchFamily="34" charset="0"/>
                <a:cs typeface="Calibri" panose="020F0502020204030204" pitchFamily="34" charset="0"/>
              </a:rPr>
              <a:t>(cont’d)</a:t>
            </a:r>
            <a:br>
              <a:rPr lang="en-US" sz="3600" dirty="0">
                <a:solidFill>
                  <a:srgbClr val="FFFFFF"/>
                </a:solidFill>
                <a:latin typeface="Calibri" panose="020F0502020204030204" pitchFamily="34" charset="0"/>
                <a:cs typeface="Calibri" panose="020F0502020204030204" pitchFamily="34" charset="0"/>
              </a:rPr>
            </a:br>
            <a:endParaRPr lang="en-US" sz="3600" dirty="0">
              <a:solidFill>
                <a:srgbClr val="FFFFFF"/>
              </a:solidFill>
            </a:endParaRPr>
          </a:p>
        </p:txBody>
      </p:sp>
      <p:sp>
        <p:nvSpPr>
          <p:cNvPr id="23" name="Rectangle 17">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8167297F-9933-4BC5-B80B-12D7A1049310}"/>
              </a:ext>
            </a:extLst>
          </p:cNvPr>
          <p:cNvSpPr>
            <a:spLocks noGrp="1"/>
          </p:cNvSpPr>
          <p:nvPr>
            <p:ph idx="1"/>
          </p:nvPr>
        </p:nvSpPr>
        <p:spPr>
          <a:xfrm>
            <a:off x="5140934" y="1395046"/>
            <a:ext cx="6411398" cy="4993054"/>
          </a:xfrm>
        </p:spPr>
        <p:txBody>
          <a:bodyPr anchor="ctr">
            <a:normAutofit fontScale="70000" lnSpcReduction="20000"/>
          </a:bodyPr>
          <a:lstStyle/>
          <a:p>
            <a:pPr marL="342900" indent="-342900">
              <a:lnSpc>
                <a:spcPct val="90000"/>
              </a:lnSpc>
            </a:pPr>
            <a:r>
              <a:rPr lang="en-US" dirty="0">
                <a:latin typeface="Calibri" panose="020F0502020204030204" pitchFamily="34" charset="0"/>
                <a:cs typeface="Calibri" panose="020F0502020204030204" pitchFamily="34" charset="0"/>
              </a:rPr>
              <a:t> Biographical Sketch(es) </a:t>
            </a:r>
          </a:p>
          <a:p>
            <a:pPr marL="342900" indent="-342900">
              <a:lnSpc>
                <a:spcPct val="90000"/>
              </a:lnSpc>
            </a:pPr>
            <a:endParaRPr lang="en-US" dirty="0">
              <a:latin typeface="Calibri" panose="020F0502020204030204" pitchFamily="34" charset="0"/>
              <a:cs typeface="Calibri" panose="020F0502020204030204" pitchFamily="34" charset="0"/>
            </a:endParaRPr>
          </a:p>
          <a:p>
            <a:pPr marL="342900" indent="-342900">
              <a:lnSpc>
                <a:spcPct val="90000"/>
              </a:lnSpc>
            </a:pPr>
            <a:r>
              <a:rPr lang="en-US" dirty="0">
                <a:latin typeface="Calibri" panose="020F0502020204030204" pitchFamily="34" charset="0"/>
                <a:cs typeface="Calibri" panose="020F0502020204030204" pitchFamily="34" charset="0"/>
              </a:rPr>
              <a:t>Budget and Budget Justification</a:t>
            </a:r>
          </a:p>
          <a:p>
            <a:pPr marL="342900" indent="-342900">
              <a:lnSpc>
                <a:spcPct val="90000"/>
              </a:lnSpc>
            </a:pPr>
            <a:endParaRPr lang="en-US" dirty="0">
              <a:latin typeface="Calibri" panose="020F0502020204030204" pitchFamily="34" charset="0"/>
              <a:cs typeface="Calibri" panose="020F0502020204030204" pitchFamily="34" charset="0"/>
            </a:endParaRPr>
          </a:p>
          <a:p>
            <a:pPr marL="342900" indent="-342900">
              <a:lnSpc>
                <a:spcPct val="90000"/>
              </a:lnSpc>
            </a:pPr>
            <a:r>
              <a:rPr lang="en-US" dirty="0">
                <a:latin typeface="Calibri" panose="020F0502020204030204" pitchFamily="34" charset="0"/>
                <a:cs typeface="Calibri" panose="020F0502020204030204" pitchFamily="34" charset="0"/>
              </a:rPr>
              <a:t>Current and Pending Support </a:t>
            </a:r>
          </a:p>
          <a:p>
            <a:pPr marL="342900" indent="-342900">
              <a:lnSpc>
                <a:spcPct val="90000"/>
              </a:lnSpc>
            </a:pPr>
            <a:endParaRPr lang="en-US" dirty="0">
              <a:latin typeface="Calibri" panose="020F0502020204030204" pitchFamily="34" charset="0"/>
              <a:cs typeface="Calibri" panose="020F0502020204030204" pitchFamily="34" charset="0"/>
            </a:endParaRPr>
          </a:p>
          <a:p>
            <a:pPr marL="342900" indent="-342900">
              <a:lnSpc>
                <a:spcPct val="90000"/>
              </a:lnSpc>
            </a:pPr>
            <a:r>
              <a:rPr lang="en-US" dirty="0">
                <a:latin typeface="Calibri" panose="020F0502020204030204" pitchFamily="34" charset="0"/>
                <a:cs typeface="Calibri" panose="020F0502020204030204" pitchFamily="34" charset="0"/>
              </a:rPr>
              <a:t>Facilities, Equipment and Other Resources</a:t>
            </a:r>
          </a:p>
          <a:p>
            <a:pPr marL="342900" indent="-342900">
              <a:lnSpc>
                <a:spcPct val="90000"/>
              </a:lnSpc>
            </a:pPr>
            <a:endParaRPr lang="en-US" dirty="0">
              <a:latin typeface="Calibri" panose="020F0502020204030204" pitchFamily="34" charset="0"/>
              <a:cs typeface="Calibri" panose="020F0502020204030204" pitchFamily="34" charset="0"/>
            </a:endParaRPr>
          </a:p>
          <a:p>
            <a:pPr marL="342900" indent="-342900">
              <a:lnSpc>
                <a:spcPct val="90000"/>
              </a:lnSpc>
            </a:pPr>
            <a:r>
              <a:rPr lang="en-US" dirty="0">
                <a:latin typeface="Calibri" panose="020F0502020204030204" pitchFamily="34" charset="0"/>
                <a:cs typeface="Calibri" panose="020F0502020204030204" pitchFamily="34" charset="0"/>
              </a:rPr>
              <a:t>Collaborators &amp; Other Affiliations Information (COA)</a:t>
            </a:r>
          </a:p>
          <a:p>
            <a:pPr marL="0" indent="0">
              <a:lnSpc>
                <a:spcPct val="90000"/>
              </a:lnSpc>
              <a:buNone/>
            </a:pPr>
            <a:r>
              <a:rPr lang="en-US" dirty="0">
                <a:latin typeface="Calibri" panose="020F0502020204030204" pitchFamily="34" charset="0"/>
                <a:cs typeface="Calibri" panose="020F0502020204030204" pitchFamily="34" charset="0"/>
              </a:rPr>
              <a:t> </a:t>
            </a:r>
          </a:p>
          <a:p>
            <a:pPr marL="342900" indent="-342900">
              <a:lnSpc>
                <a:spcPct val="90000"/>
              </a:lnSpc>
            </a:pPr>
            <a:r>
              <a:rPr lang="en-US" dirty="0">
                <a:latin typeface="Calibri" panose="020F0502020204030204" pitchFamily="34" charset="0"/>
                <a:cs typeface="Calibri" panose="020F0502020204030204" pitchFamily="34" charset="0"/>
              </a:rPr>
              <a:t>Special Information and Supplementary Documentation </a:t>
            </a:r>
          </a:p>
          <a:p>
            <a:pPr lvl="2">
              <a:lnSpc>
                <a:spcPct val="90000"/>
              </a:lnSpc>
              <a:buFont typeface="Wingdings" panose="05000000000000000000" pitchFamily="2" charset="2"/>
              <a:buChar char="§"/>
            </a:pPr>
            <a:r>
              <a:rPr lang="en-US" sz="2200" dirty="0">
                <a:latin typeface="Calibri" panose="020F0502020204030204" pitchFamily="34" charset="0"/>
                <a:cs typeface="Calibri" panose="020F0502020204030204" pitchFamily="34" charset="0"/>
              </a:rPr>
              <a:t>Data Management Plan </a:t>
            </a:r>
            <a:r>
              <a:rPr lang="en-US" sz="2200" dirty="0">
                <a:latin typeface="Calibri" panose="020F0502020204030204" pitchFamily="34" charset="0"/>
                <a:cs typeface="Calibri" panose="020F0502020204030204" pitchFamily="34" charset="0"/>
                <a:hlinkClick r:id="rId4"/>
              </a:rPr>
              <a:t>https://www.nsf.gov/bfa/dias/policy/dmp.jsp</a:t>
            </a:r>
            <a:endParaRPr lang="en-US" sz="2200" dirty="0">
              <a:latin typeface="Calibri" panose="020F0502020204030204" pitchFamily="34" charset="0"/>
              <a:cs typeface="Calibri" panose="020F0502020204030204" pitchFamily="34" charset="0"/>
            </a:endParaRPr>
          </a:p>
          <a:p>
            <a:pPr lvl="2">
              <a:lnSpc>
                <a:spcPct val="90000"/>
              </a:lnSpc>
              <a:buFont typeface="Wingdings" panose="05000000000000000000" pitchFamily="2" charset="2"/>
              <a:buChar char="§"/>
            </a:pPr>
            <a:r>
              <a:rPr lang="en-US" sz="2200" dirty="0">
                <a:latin typeface="Calibri" panose="020F0502020204030204" pitchFamily="34" charset="0"/>
                <a:cs typeface="Calibri" panose="020F0502020204030204" pitchFamily="34" charset="0"/>
              </a:rPr>
              <a:t>Postdoctoral Mentoring Plan (if   	    		       applicable) </a:t>
            </a:r>
          </a:p>
          <a:p>
            <a:pPr lvl="2">
              <a:lnSpc>
                <a:spcPct val="90000"/>
              </a:lnSpc>
              <a:buFont typeface="Wingdings" panose="05000000000000000000" pitchFamily="2" charset="2"/>
              <a:buChar char="§"/>
            </a:pPr>
            <a:r>
              <a:rPr lang="en-US" sz="2200" dirty="0">
                <a:latin typeface="Calibri" panose="020F0502020204030204" pitchFamily="34" charset="0"/>
                <a:cs typeface="Calibri" panose="020F0502020204030204" pitchFamily="34" charset="0"/>
              </a:rPr>
              <a:t>Project Management Plan, or deviation letter as required</a:t>
            </a:r>
          </a:p>
          <a:p>
            <a:pPr lvl="1">
              <a:lnSpc>
                <a:spcPct val="90000"/>
              </a:lnSpc>
            </a:pPr>
            <a:endParaRPr lang="en-US" sz="2400" dirty="0">
              <a:latin typeface="Calibri" panose="020F0502020204030204" pitchFamily="34" charset="0"/>
              <a:cs typeface="Calibri" panose="020F0502020204030204" pitchFamily="34" charset="0"/>
            </a:endParaRPr>
          </a:p>
          <a:p>
            <a:pPr marL="342900" indent="-342900">
              <a:lnSpc>
                <a:spcPct val="90000"/>
              </a:lnSpc>
            </a:pPr>
            <a:endParaRPr lang="en-US" dirty="0">
              <a:latin typeface="Calibri" panose="020F0502020204030204" pitchFamily="34" charset="0"/>
              <a:cs typeface="Calibri" panose="020F0502020204030204" pitchFamily="34" charset="0"/>
            </a:endParaRPr>
          </a:p>
          <a:p>
            <a:pPr marL="0" indent="0">
              <a:buNone/>
            </a:pPr>
            <a:endParaRPr lang="en-US" sz="2200" dirty="0">
              <a:solidFill>
                <a:srgbClr val="212121"/>
              </a:solidFill>
            </a:endParaRPr>
          </a:p>
        </p:txBody>
      </p:sp>
    </p:spTree>
    <p:extLst>
      <p:ext uri="{BB962C8B-B14F-4D97-AF65-F5344CB8AC3E}">
        <p14:creationId xmlns:p14="http://schemas.microsoft.com/office/powerpoint/2010/main" val="3205229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153" y="1284966"/>
            <a:ext cx="9817505" cy="3920695"/>
          </a:xfrm>
          <a:prstGeom prst="rect">
            <a:avLst/>
          </a:prstGeom>
        </p:spPr>
      </p:pic>
      <p:sp>
        <p:nvSpPr>
          <p:cNvPr id="3" name="Rectangle 2">
            <a:extLst>
              <a:ext uri="{FF2B5EF4-FFF2-40B4-BE49-F238E27FC236}">
                <a16:creationId xmlns:a16="http://schemas.microsoft.com/office/drawing/2014/main" id="{FF37C054-1C80-4FBE-90E2-282AF4F4EB80}"/>
              </a:ext>
            </a:extLst>
          </p:cNvPr>
          <p:cNvSpPr/>
          <p:nvPr/>
        </p:nvSpPr>
        <p:spPr>
          <a:xfrm>
            <a:off x="3191069" y="2687216"/>
            <a:ext cx="4534678" cy="29858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D40D673-B087-458F-94B4-6C3E951FD95C}"/>
              </a:ext>
            </a:extLst>
          </p:cNvPr>
          <p:cNvSpPr/>
          <p:nvPr/>
        </p:nvSpPr>
        <p:spPr>
          <a:xfrm>
            <a:off x="4814596" y="2519265"/>
            <a:ext cx="2911151" cy="14929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6624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231" y="793919"/>
            <a:ext cx="9569853" cy="5270161"/>
          </a:xfrm>
          <a:prstGeom prst="rect">
            <a:avLst/>
          </a:prstGeom>
        </p:spPr>
        <p:txBody>
          <a:bodyPr wrap="square">
            <a:spAutoFit/>
          </a:bodyPr>
          <a:lstStyle/>
          <a:p>
            <a:pPr>
              <a:lnSpc>
                <a:spcPct val="105000"/>
              </a:lnSpc>
              <a:spcAft>
                <a:spcPts val="800"/>
              </a:spcAft>
            </a:pPr>
            <a:r>
              <a:rPr lang="en-US" sz="2800" b="1" dirty="0">
                <a:latin typeface="Calibri" panose="020F0502020204030204" pitchFamily="34" charset="0"/>
                <a:ea typeface="Calibri" panose="020F0502020204030204" pitchFamily="34" charset="0"/>
              </a:rPr>
              <a:t>Project Summary</a:t>
            </a:r>
            <a:r>
              <a:rPr lang="en-US" sz="2800" dirty="0">
                <a:latin typeface="Calibri" panose="020F0502020204030204" pitchFamily="34" charset="0"/>
                <a:ea typeface="Calibri" panose="020F0502020204030204" pitchFamily="34" charset="0"/>
              </a:rPr>
              <a:t>: </a:t>
            </a:r>
          </a:p>
          <a:p>
            <a:pPr>
              <a:lnSpc>
                <a:spcPct val="105000"/>
              </a:lnSpc>
              <a:spcAft>
                <a:spcPts val="800"/>
              </a:spcAft>
            </a:pPr>
            <a:r>
              <a:rPr lang="en-US" sz="2400" dirty="0">
                <a:latin typeface="Calibri" panose="020F0502020204030204" pitchFamily="34" charset="0"/>
                <a:ea typeface="Calibri" panose="020F0502020204030204" pitchFamily="34" charset="0"/>
              </a:rPr>
              <a:t>Overview (activity, objectives, methods), intellectual merit, broader impacts</a:t>
            </a:r>
          </a:p>
          <a:p>
            <a:pPr>
              <a:lnSpc>
                <a:spcPct val="105000"/>
              </a:lnSpc>
              <a:spcAft>
                <a:spcPts val="800"/>
              </a:spcAft>
            </a:pPr>
            <a:endParaRPr lang="en-US" sz="2400" dirty="0">
              <a:latin typeface="Calibri" panose="020F0502020204030204" pitchFamily="34" charset="0"/>
              <a:ea typeface="Calibri" panose="020F0502020204030204" pitchFamily="34" charset="0"/>
            </a:endParaRPr>
          </a:p>
          <a:p>
            <a:pPr>
              <a:lnSpc>
                <a:spcPct val="105000"/>
              </a:lnSpc>
              <a:spcAft>
                <a:spcPts val="800"/>
              </a:spcAft>
            </a:pPr>
            <a:r>
              <a:rPr lang="en-US" sz="2800" b="1" dirty="0">
                <a:latin typeface="Calibri" panose="020F0502020204030204" pitchFamily="34" charset="0"/>
                <a:ea typeface="Calibri" panose="020F0502020204030204" pitchFamily="34" charset="0"/>
              </a:rPr>
              <a:t>Project Description</a:t>
            </a:r>
            <a:r>
              <a:rPr lang="en-US" sz="2800" dirty="0">
                <a:latin typeface="Calibri" panose="020F0502020204030204" pitchFamily="34" charset="0"/>
                <a:ea typeface="Calibri" panose="020F0502020204030204" pitchFamily="34" charset="0"/>
              </a:rPr>
              <a:t>: </a:t>
            </a:r>
          </a:p>
          <a:p>
            <a:pPr>
              <a:lnSpc>
                <a:spcPct val="105000"/>
              </a:lnSpc>
              <a:spcAft>
                <a:spcPts val="800"/>
              </a:spcAft>
            </a:pPr>
            <a:r>
              <a:rPr lang="en-US" sz="2400" dirty="0">
                <a:latin typeface="Calibri" panose="020F0502020204030204" pitchFamily="34" charset="0"/>
                <a:ea typeface="Calibri" panose="020F0502020204030204" pitchFamily="34" charset="0"/>
              </a:rPr>
              <a:t>15 pages unless otherwise noted.  Even if allowed, you will get a warning if it exceeds 15 pages.  Statement of work, outline of work plan, relationship of work to present state of knowledge in the field and to PI’s work in progress.  </a:t>
            </a:r>
            <a:r>
              <a:rPr lang="en-US" sz="2400" b="1" dirty="0">
                <a:latin typeface="Calibri" panose="020F0502020204030204" pitchFamily="34" charset="0"/>
                <a:ea typeface="Calibri" panose="020F0502020204030204" pitchFamily="34" charset="0"/>
              </a:rPr>
              <a:t>Must have broader impacts and results from prior NSF support.</a:t>
            </a:r>
          </a:p>
          <a:p>
            <a:pPr>
              <a:lnSpc>
                <a:spcPct val="105000"/>
              </a:lnSpc>
              <a:spcAft>
                <a:spcPts val="800"/>
              </a:spcAft>
            </a:pPr>
            <a:endParaRPr lang="en-US" sz="2400" b="1" dirty="0">
              <a:latin typeface="Calibri" panose="020F0502020204030204" pitchFamily="34" charset="0"/>
              <a:ea typeface="Calibri" panose="020F0502020204030204" pitchFamily="34" charset="0"/>
              <a:cs typeface="Calibri" panose="020F0502020204030204" pitchFamily="34" charset="0"/>
            </a:endParaRPr>
          </a:p>
          <a:p>
            <a:pPr>
              <a:lnSpc>
                <a:spcPct val="105000"/>
              </a:lnSpc>
              <a:spcAft>
                <a:spcPts val="800"/>
              </a:spcAft>
            </a:pPr>
            <a:r>
              <a:rPr lang="en-US" sz="2800" b="1" dirty="0">
                <a:latin typeface="Calibri" panose="020F0502020204030204" pitchFamily="34" charset="0"/>
                <a:cs typeface="Calibri" panose="020F0502020204030204" pitchFamily="34" charset="0"/>
              </a:rPr>
              <a:t>References Cited </a:t>
            </a:r>
            <a:r>
              <a:rPr lang="en-US" sz="2400" dirty="0">
                <a:latin typeface="Calibri" panose="020F0502020204030204" pitchFamily="34" charset="0"/>
                <a:cs typeface="Calibri" panose="020F0502020204030204" pitchFamily="34" charset="0"/>
              </a:rPr>
              <a:t>must include the names of all authors.</a:t>
            </a:r>
          </a:p>
          <a:p>
            <a:pPr>
              <a:lnSpc>
                <a:spcPct val="105000"/>
              </a:lnSpc>
              <a:spcAft>
                <a:spcPts val="800"/>
              </a:spcAft>
            </a:pPr>
            <a:endParaRPr lang="en-US" sz="24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47671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1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9"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20"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3" name="Rectangle 2">
            <a:extLst>
              <a:ext uri="{FF2B5EF4-FFF2-40B4-BE49-F238E27FC236}">
                <a16:creationId xmlns:a16="http://schemas.microsoft.com/office/drawing/2014/main" id="{7868A7EC-74CA-47AE-9BCA-5CC471A33CB9}"/>
              </a:ext>
            </a:extLst>
          </p:cNvPr>
          <p:cNvSpPr/>
          <p:nvPr/>
        </p:nvSpPr>
        <p:spPr>
          <a:xfrm>
            <a:off x="1295401" y="535517"/>
            <a:ext cx="9601196" cy="1303867"/>
          </a:xfrm>
          <a:prstGeom prst="rect">
            <a:avLst/>
          </a:prstGeom>
        </p:spPr>
        <p:txBody>
          <a:bodyPr vert="horz" lIns="91440" tIns="45720" rIns="91440" bIns="45720" rtlCol="0" anchor="ctr">
            <a:normAutofit/>
          </a:bodyPr>
          <a:lstStyle/>
          <a:p>
            <a:pPr algn="ctr">
              <a:spcBef>
                <a:spcPct val="0"/>
              </a:spcBef>
              <a:spcAft>
                <a:spcPts val="800"/>
              </a:spcAft>
            </a:pPr>
            <a:r>
              <a:rPr lang="en-US" sz="4000" b="1"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rPr>
              <a:t>Budget and Justification</a:t>
            </a:r>
          </a:p>
        </p:txBody>
      </p:sp>
      <p:sp>
        <p:nvSpPr>
          <p:cNvPr id="2" name="Rectangle 1"/>
          <p:cNvSpPr/>
          <p:nvPr/>
        </p:nvSpPr>
        <p:spPr>
          <a:xfrm>
            <a:off x="1292227" y="1706880"/>
            <a:ext cx="9604370" cy="3851996"/>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SzPct val="115000"/>
              <a:buFont typeface="Arial"/>
              <a:buChar char="•"/>
            </a:pPr>
            <a:r>
              <a:rPr lang="en-US" sz="2400" dirty="0">
                <a:solidFill>
                  <a:schemeClr val="tx1">
                    <a:lumMod val="85000"/>
                    <a:lumOff val="15000"/>
                  </a:schemeClr>
                </a:solidFill>
                <a:latin typeface="Calibri" panose="020F0502020204030204" pitchFamily="34" charset="0"/>
                <a:cs typeface="Calibri" panose="020F0502020204030204" pitchFamily="34" charset="0"/>
              </a:rPr>
              <a:t>Foreign travel: provide exact locations and why the travel is needed</a:t>
            </a:r>
          </a:p>
          <a:p>
            <a:pPr marL="342900" indent="-342900">
              <a:spcBef>
                <a:spcPct val="20000"/>
              </a:spcBef>
              <a:spcAft>
                <a:spcPts val="600"/>
              </a:spcAft>
              <a:buClr>
                <a:schemeClr val="accent1"/>
              </a:buClr>
              <a:buSzPct val="115000"/>
              <a:buFont typeface="Arial"/>
              <a:buChar char="•"/>
            </a:pPr>
            <a:r>
              <a:rPr lang="en-US" sz="2400" b="1" dirty="0">
                <a:solidFill>
                  <a:schemeClr val="tx1">
                    <a:lumMod val="85000"/>
                    <a:lumOff val="15000"/>
                  </a:schemeClr>
                </a:solidFill>
                <a:latin typeface="Calibri" panose="020F0502020204030204" pitchFamily="34" charset="0"/>
                <a:cs typeface="Calibri" panose="020F0502020204030204" pitchFamily="34" charset="0"/>
              </a:rPr>
              <a:t>2 month salary rule</a:t>
            </a:r>
            <a:r>
              <a:rPr lang="en-US" sz="2400" dirty="0">
                <a:solidFill>
                  <a:schemeClr val="tx1">
                    <a:lumMod val="85000"/>
                    <a:lumOff val="15000"/>
                  </a:schemeClr>
                </a:solidFill>
                <a:latin typeface="Calibri" panose="020F0502020204030204" pitchFamily="34" charset="0"/>
                <a:cs typeface="Calibri" panose="020F0502020204030204" pitchFamily="34" charset="0"/>
              </a:rPr>
              <a:t>: Salary compensation for senior personnel is limited to 2 months of regular salary in any one year across all NSF-funded awards. If anticipated, any compensation for such personnel in excess of two months must be disclosed in the proposal budget, justified in the budget justification, and must be specifically approved by NSF in the award notice budget.  Normal re-budgeting authority allows change in effort after award even if over 2 months/year.</a:t>
            </a:r>
          </a:p>
          <a:p>
            <a:pPr marL="342900" indent="-342900">
              <a:spcBef>
                <a:spcPct val="20000"/>
              </a:spcBef>
              <a:spcAft>
                <a:spcPts val="600"/>
              </a:spcAft>
              <a:buClr>
                <a:schemeClr val="accent1"/>
              </a:buClr>
              <a:buSzPct val="115000"/>
              <a:buFont typeface="Arial"/>
              <a:buChar char="•"/>
            </a:pPr>
            <a:r>
              <a:rPr lang="en-US" sz="2400" dirty="0">
                <a:solidFill>
                  <a:schemeClr val="tx1">
                    <a:lumMod val="85000"/>
                    <a:lumOff val="15000"/>
                  </a:schemeClr>
                </a:solidFill>
                <a:latin typeface="Calibri" panose="020F0502020204030204" pitchFamily="34" charset="0"/>
                <a:cs typeface="Calibri" panose="020F0502020204030204" pitchFamily="34" charset="0"/>
              </a:rPr>
              <a:t>People without budgeted effort need to be listed in the </a:t>
            </a:r>
            <a:r>
              <a:rPr lang="en-US" sz="2400" b="1" dirty="0">
                <a:solidFill>
                  <a:schemeClr val="tx1">
                    <a:lumMod val="85000"/>
                    <a:lumOff val="15000"/>
                  </a:schemeClr>
                </a:solidFill>
                <a:latin typeface="Calibri" panose="020F0502020204030204" pitchFamily="34" charset="0"/>
                <a:cs typeface="Calibri" panose="020F0502020204030204" pitchFamily="34" charset="0"/>
              </a:rPr>
              <a:t>facilities</a:t>
            </a:r>
            <a:r>
              <a:rPr lang="en-US" sz="2400" dirty="0">
                <a:solidFill>
                  <a:schemeClr val="tx1">
                    <a:lumMod val="85000"/>
                    <a:lumOff val="15000"/>
                  </a:schemeClr>
                </a:solidFill>
                <a:latin typeface="Calibri" panose="020F0502020204030204" pitchFamily="34" charset="0"/>
                <a:cs typeface="Calibri" panose="020F0502020204030204" pitchFamily="34" charset="0"/>
              </a:rPr>
              <a:t> section, with no quantified effort.</a:t>
            </a:r>
          </a:p>
          <a:p>
            <a:pPr marL="342900" indent="-342900">
              <a:spcBef>
                <a:spcPct val="20000"/>
              </a:spcBef>
              <a:spcAft>
                <a:spcPts val="600"/>
              </a:spcAft>
              <a:buClr>
                <a:schemeClr val="accent1"/>
              </a:buClr>
              <a:buSzPct val="115000"/>
              <a:buFont typeface="Arial"/>
              <a:buChar char="•"/>
            </a:pPr>
            <a:r>
              <a:rPr lang="en-US" sz="2400" dirty="0">
                <a:solidFill>
                  <a:schemeClr val="tx1">
                    <a:lumMod val="85000"/>
                    <a:lumOff val="15000"/>
                  </a:schemeClr>
                </a:solidFill>
                <a:latin typeface="Calibri" panose="020F0502020204030204" pitchFamily="34" charset="0"/>
                <a:cs typeface="Calibri" panose="020F0502020204030204" pitchFamily="34" charset="0"/>
              </a:rPr>
              <a:t>In most cases NSF does not allow </a:t>
            </a:r>
            <a:r>
              <a:rPr lang="en-US" sz="2400" b="1" dirty="0">
                <a:solidFill>
                  <a:schemeClr val="tx1">
                    <a:lumMod val="85000"/>
                    <a:lumOff val="15000"/>
                  </a:schemeClr>
                </a:solidFill>
                <a:latin typeface="Calibri" panose="020F0502020204030204" pitchFamily="34" charset="0"/>
                <a:cs typeface="Calibri" panose="020F0502020204030204" pitchFamily="34" charset="0"/>
              </a:rPr>
              <a:t>cost share</a:t>
            </a:r>
          </a:p>
        </p:txBody>
      </p:sp>
    </p:spTree>
    <p:extLst>
      <p:ext uri="{BB962C8B-B14F-4D97-AF65-F5344CB8AC3E}">
        <p14:creationId xmlns:p14="http://schemas.microsoft.com/office/powerpoint/2010/main" val="712447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5106" y="806824"/>
            <a:ext cx="10811435" cy="5300938"/>
          </a:xfrm>
          <a:prstGeom prst="rect">
            <a:avLst/>
          </a:prstGeom>
        </p:spPr>
        <p:txBody>
          <a:bodyPr wrap="square">
            <a:spAutoFit/>
          </a:bodyPr>
          <a:lstStyle/>
          <a:p>
            <a:pPr algn="ctr">
              <a:lnSpc>
                <a:spcPct val="105000"/>
              </a:lnSpc>
              <a:spcAft>
                <a:spcPts val="800"/>
              </a:spcAft>
            </a:pPr>
            <a:r>
              <a:rPr lang="en-US" sz="2800" b="1" dirty="0">
                <a:latin typeface="Calibri" panose="020F0502020204030204" pitchFamily="34" charset="0"/>
                <a:ea typeface="Calibri" panose="020F0502020204030204" pitchFamily="34" charset="0"/>
              </a:rPr>
              <a:t>Participant Support Costs</a:t>
            </a:r>
            <a:endParaRPr lang="en-US" sz="2800" dirty="0">
              <a:latin typeface="Calibri" panose="020F0502020204030204" pitchFamily="34" charset="0"/>
              <a:ea typeface="Calibri" panose="020F0502020204030204" pitchFamily="34" charset="0"/>
            </a:endParaRPr>
          </a:p>
          <a:p>
            <a:pPr>
              <a:lnSpc>
                <a:spcPct val="105000"/>
              </a:lnSpc>
              <a:spcAft>
                <a:spcPts val="800"/>
              </a:spcAft>
            </a:pPr>
            <a:r>
              <a:rPr lang="en-US" sz="2400" dirty="0">
                <a:latin typeface="Calibri" panose="020F0502020204030204" pitchFamily="34" charset="0"/>
                <a:ea typeface="Calibri" panose="020F0502020204030204" pitchFamily="34" charset="0"/>
              </a:rPr>
              <a:t>“This budget category refers to direct costs for items such as stipends or subsistence allowances, travel allowances, and registration fees paid to or on behalf of </a:t>
            </a:r>
            <a:r>
              <a:rPr lang="en-US" sz="2400" b="1" dirty="0">
                <a:latin typeface="Calibri" panose="020F0502020204030204" pitchFamily="34" charset="0"/>
                <a:ea typeface="Calibri" panose="020F0502020204030204" pitchFamily="34" charset="0"/>
              </a:rPr>
              <a:t>participants or trainees (but not employees) in connection with NSF-sponsored conferences or training projects</a:t>
            </a:r>
            <a:r>
              <a:rPr lang="en-US" sz="2400" dirty="0">
                <a:latin typeface="Calibri" panose="020F0502020204030204" pitchFamily="34" charset="0"/>
                <a:ea typeface="Calibri" panose="020F0502020204030204" pitchFamily="34" charset="0"/>
              </a:rPr>
              <a:t>. Any additional categories of participant support costs other than those described in 2 CFR § 200.75 must be justified in the budget justification, and such costs will be closely scrutinized by NSF. Speakers and trainers generally are not considered participants and should not be included in this section of the budget. However, if the primary purpose of the individual’s attendance at the conference is learning and receiving training as a participant, then the costs may be included under participant support. If the primary purpose is to speak or assist with management of the conference, then such costs should be budgeted in appropriate categories other than participant support.”</a:t>
            </a:r>
          </a:p>
        </p:txBody>
      </p:sp>
    </p:spTree>
    <p:extLst>
      <p:ext uri="{BB962C8B-B14F-4D97-AF65-F5344CB8AC3E}">
        <p14:creationId xmlns:p14="http://schemas.microsoft.com/office/powerpoint/2010/main" val="3079910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88000"/>
                <a:lumMod val="98000"/>
              </a:schemeClr>
            </a:gs>
          </a:gsLst>
          <a:lin ang="54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1" name="Straight Connector 10">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65604E06-DF9D-4C49-8314-4F0307BD5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5875" cap="flat" cmpd="sng" algn="ctr">
            <a:noFill/>
            <a:prstDash val="solid"/>
          </a:ln>
          <a:effectLst/>
        </p:spPr>
        <p:style>
          <a:lnRef idx="0">
            <a:scrgbClr r="0" g="0" b="0"/>
          </a:lnRef>
          <a:fillRef idx="1003">
            <a:schemeClr val="dk1"/>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sp>
        <p:nvSpPr>
          <p:cNvPr id="15" name="Rectangle 14">
            <a:extLst>
              <a:ext uri="{FF2B5EF4-FFF2-40B4-BE49-F238E27FC236}">
                <a16:creationId xmlns:a16="http://schemas.microsoft.com/office/drawing/2014/main" id="{CF166AD8-180F-4585-8444-D6E3F1B03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795" y="643468"/>
            <a:ext cx="10905066" cy="5571065"/>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extrusionH="76200" contourW="12700">
            <a:bevelT w="19050" h="0" prst="coolSlant"/>
            <a:extrusionClr>
              <a:schemeClr val="accent3">
                <a:lumMod val="50000"/>
              </a:schemeClr>
            </a:extrusionClr>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1419DD48-144F-4836-9C0F-7A3BFC28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524" y="809244"/>
            <a:ext cx="10579608" cy="5239512"/>
          </a:xfrm>
          <a:prstGeom prst="rect">
            <a:avLst/>
          </a:prstGeom>
          <a:ln w="15875">
            <a:noFill/>
            <a:miter lim="800000"/>
          </a:ln>
          <a:effectLst/>
        </p:spPr>
        <p:style>
          <a:lnRef idx="1">
            <a:schemeClr val="accent1"/>
          </a:lnRef>
          <a:fillRef idx="3">
            <a:schemeClr val="accent1"/>
          </a:fillRef>
          <a:effectRef idx="2">
            <a:schemeClr val="accent1"/>
          </a:effectRef>
          <a:fontRef idx="minor">
            <a:schemeClr val="lt1"/>
          </a:fontRef>
        </p:style>
      </p:sp>
      <p:sp>
        <p:nvSpPr>
          <p:cNvPr id="3" name="Rectangle 2">
            <a:extLst>
              <a:ext uri="{FF2B5EF4-FFF2-40B4-BE49-F238E27FC236}">
                <a16:creationId xmlns:a16="http://schemas.microsoft.com/office/drawing/2014/main" id="{9321D5CB-D76E-4F24-94B6-66E92B593CA3}"/>
              </a:ext>
            </a:extLst>
          </p:cNvPr>
          <p:cNvSpPr/>
          <p:nvPr/>
        </p:nvSpPr>
        <p:spPr>
          <a:xfrm>
            <a:off x="1295401" y="1508760"/>
            <a:ext cx="3018685" cy="384048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dirty="0">
                <a:ln w="3175" cmpd="sng">
                  <a:noFill/>
                </a:ln>
                <a:latin typeface="Calibri" panose="020F0502020204030204" pitchFamily="34" charset="0"/>
                <a:ea typeface="+mj-ea"/>
                <a:cs typeface="Calibri" panose="020F0502020204030204" pitchFamily="34" charset="0"/>
              </a:rPr>
              <a:t>Biographical Sketch</a:t>
            </a:r>
          </a:p>
          <a:p>
            <a:pPr algn="ctr">
              <a:lnSpc>
                <a:spcPct val="90000"/>
              </a:lnSpc>
              <a:spcBef>
                <a:spcPct val="0"/>
              </a:spcBef>
              <a:spcAft>
                <a:spcPts val="600"/>
              </a:spcAft>
            </a:pPr>
            <a:endParaRPr lang="en-US" sz="4400" dirty="0">
              <a:ln w="3175" cmpd="sng">
                <a:noFill/>
              </a:ln>
              <a:latin typeface="Calibri" panose="020F0502020204030204" pitchFamily="34" charset="0"/>
              <a:ea typeface="+mj-ea"/>
              <a:cs typeface="Calibri" panose="020F0502020204030204" pitchFamily="34" charset="0"/>
            </a:endParaRPr>
          </a:p>
          <a:p>
            <a:pPr algn="ctr">
              <a:lnSpc>
                <a:spcPct val="90000"/>
              </a:lnSpc>
              <a:spcBef>
                <a:spcPct val="0"/>
              </a:spcBef>
              <a:spcAft>
                <a:spcPts val="600"/>
              </a:spcAft>
            </a:pPr>
            <a:r>
              <a:rPr lang="en-US" sz="2000" i="1" dirty="0">
                <a:ln w="3175" cmpd="sng">
                  <a:noFill/>
                </a:ln>
                <a:solidFill>
                  <a:srgbClr val="FF0000"/>
                </a:solidFill>
                <a:latin typeface="Calibri" panose="020F0502020204030204" pitchFamily="34" charset="0"/>
                <a:cs typeface="Calibri" panose="020F0502020204030204" pitchFamily="34" charset="0"/>
              </a:rPr>
              <a:t>NSF-approved format of the biographical sketch is now required</a:t>
            </a:r>
            <a:endParaRPr lang="en-US" sz="2000" b="1" i="1" dirty="0">
              <a:ln w="3175" cmpd="sng">
                <a:noFill/>
              </a:ln>
              <a:solidFill>
                <a:srgbClr val="FF0000"/>
              </a:solidFill>
              <a:latin typeface="Calibri" panose="020F0502020204030204" pitchFamily="34" charset="0"/>
              <a:cs typeface="Calibri" panose="020F0502020204030204" pitchFamily="34" charset="0"/>
            </a:endParaRPr>
          </a:p>
          <a:p>
            <a:pPr algn="ctr">
              <a:lnSpc>
                <a:spcPct val="90000"/>
              </a:lnSpc>
              <a:spcBef>
                <a:spcPct val="0"/>
              </a:spcBef>
              <a:spcAft>
                <a:spcPts val="600"/>
              </a:spcAft>
            </a:pPr>
            <a:endParaRPr lang="en-US" sz="2800" dirty="0">
              <a:ln w="3175" cmpd="sng">
                <a:noFill/>
              </a:ln>
              <a:latin typeface="+mj-lt"/>
              <a:ea typeface="+mj-ea"/>
              <a:cs typeface="+mj-cs"/>
            </a:endParaRPr>
          </a:p>
        </p:txBody>
      </p:sp>
      <p:cxnSp>
        <p:nvCxnSpPr>
          <p:cNvPr id="19" name="Straight Connector 18">
            <a:extLst>
              <a:ext uri="{FF2B5EF4-FFF2-40B4-BE49-F238E27FC236}">
                <a16:creationId xmlns:a16="http://schemas.microsoft.com/office/drawing/2014/main" id="{14379797-D651-47FF-942A-A38CFE97E5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219" y="1508760"/>
            <a:ext cx="0" cy="384048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 name="Content Placeholder 2">
            <a:extLst>
              <a:ext uri="{FF2B5EF4-FFF2-40B4-BE49-F238E27FC236}">
                <a16:creationId xmlns:a16="http://schemas.microsoft.com/office/drawing/2014/main" id="{42814FE1-4D79-4A85-A102-96354E8077FD}"/>
              </a:ext>
            </a:extLst>
          </p:cNvPr>
          <p:cNvSpPr txBox="1">
            <a:spLocks/>
          </p:cNvSpPr>
          <p:nvPr/>
        </p:nvSpPr>
        <p:spPr>
          <a:xfrm>
            <a:off x="4684739" y="1078523"/>
            <a:ext cx="6719394" cy="4583723"/>
          </a:xfrm>
          <a:prstGeom prst="rect">
            <a:avLst/>
          </a:prstGeom>
        </p:spPr>
        <p:txBody>
          <a:bodyPr vert="horz" lIns="91440" tIns="45720" rIns="91440" bIns="45720" rtlCol="0" anchor="ctr">
            <a:normAutofit fontScale="92500"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69900" marR="56515" indent="-457200">
              <a:lnSpc>
                <a:spcPct val="90000"/>
              </a:lnSpc>
              <a:tabLst>
                <a:tab pos="469265" algn="l"/>
                <a:tab pos="469900" algn="l"/>
              </a:tabLst>
            </a:pPr>
            <a:endParaRPr lang="en-US" sz="2000" spc="-5" dirty="0">
              <a:solidFill>
                <a:schemeClr val="tx1"/>
              </a:solidFill>
            </a:endParaRPr>
          </a:p>
          <a:p>
            <a:pPr marL="469900" marR="56515" indent="-457200">
              <a:lnSpc>
                <a:spcPct val="90000"/>
              </a:lnSpc>
              <a:tabLst>
                <a:tab pos="469265" algn="l"/>
                <a:tab pos="469900" algn="l"/>
              </a:tabLst>
            </a:pPr>
            <a:endParaRPr lang="en-US" sz="2000" spc="-5" dirty="0">
              <a:solidFill>
                <a:schemeClr val="tx1"/>
              </a:solidFill>
            </a:endParaRPr>
          </a:p>
          <a:p>
            <a:pPr marL="469900" marR="56515" indent="-457200">
              <a:lnSpc>
                <a:spcPct val="90000"/>
              </a:lnSpc>
              <a:tabLst>
                <a:tab pos="469265" algn="l"/>
                <a:tab pos="469900" algn="l"/>
              </a:tabLst>
            </a:pPr>
            <a:endParaRPr lang="en-US" sz="2600" spc="-5" dirty="0">
              <a:solidFill>
                <a:schemeClr val="tx1"/>
              </a:solidFill>
              <a:latin typeface="Calibri" panose="020F0502020204030204" pitchFamily="34" charset="0"/>
              <a:cs typeface="Calibri" panose="020F0502020204030204" pitchFamily="34" charset="0"/>
            </a:endParaRPr>
          </a:p>
          <a:p>
            <a:pPr marL="469900" marR="56515" indent="-457200">
              <a:lnSpc>
                <a:spcPct val="90000"/>
              </a:lnSpc>
              <a:tabLst>
                <a:tab pos="469265" algn="l"/>
                <a:tab pos="469900" algn="l"/>
              </a:tabLst>
            </a:pPr>
            <a:r>
              <a:rPr lang="en-US" sz="2600" spc="-5" dirty="0">
                <a:solidFill>
                  <a:schemeClr val="tx1"/>
                </a:solidFill>
                <a:latin typeface="Calibri" panose="020F0502020204030204" pitchFamily="34" charset="0"/>
                <a:cs typeface="Calibri" panose="020F0502020204030204" pitchFamily="34" charset="0"/>
              </a:rPr>
              <a:t>Appointments section must include </a:t>
            </a:r>
            <a:r>
              <a:rPr lang="en-US" sz="2600" dirty="0">
                <a:solidFill>
                  <a:schemeClr val="tx1"/>
                </a:solidFill>
                <a:latin typeface="Calibri" panose="020F0502020204030204" pitchFamily="34" charset="0"/>
                <a:cs typeface="Calibri" panose="020F0502020204030204" pitchFamily="34" charset="0"/>
              </a:rPr>
              <a:t>any </a:t>
            </a:r>
            <a:r>
              <a:rPr lang="en-US" sz="2600" spc="-5" dirty="0">
                <a:solidFill>
                  <a:schemeClr val="tx1"/>
                </a:solidFill>
                <a:latin typeface="Calibri" panose="020F0502020204030204" pitchFamily="34" charset="0"/>
                <a:cs typeface="Calibri" panose="020F0502020204030204" pitchFamily="34" charset="0"/>
              </a:rPr>
              <a:t>titled academic,  professional, </a:t>
            </a:r>
            <a:r>
              <a:rPr lang="en-US" sz="2600" dirty="0">
                <a:solidFill>
                  <a:schemeClr val="tx1"/>
                </a:solidFill>
                <a:latin typeface="Calibri" panose="020F0502020204030204" pitchFamily="34" charset="0"/>
                <a:cs typeface="Calibri" panose="020F0502020204030204" pitchFamily="34" charset="0"/>
              </a:rPr>
              <a:t>or </a:t>
            </a:r>
            <a:r>
              <a:rPr lang="en-US" sz="2600" spc="-5" dirty="0">
                <a:solidFill>
                  <a:schemeClr val="tx1"/>
                </a:solidFill>
                <a:latin typeface="Calibri" panose="020F0502020204030204" pitchFamily="34" charset="0"/>
                <a:cs typeface="Calibri" panose="020F0502020204030204" pitchFamily="34" charset="0"/>
              </a:rPr>
              <a:t>institutional position whether payment is received or not</a:t>
            </a:r>
          </a:p>
          <a:p>
            <a:pPr marL="355600" marR="56515" indent="-342900">
              <a:lnSpc>
                <a:spcPct val="90000"/>
              </a:lnSpc>
              <a:tabLst>
                <a:tab pos="469265" algn="l"/>
                <a:tab pos="469900" algn="l"/>
              </a:tabLst>
            </a:pPr>
            <a:endParaRPr lang="en-US" sz="2600" spc="-5" dirty="0">
              <a:solidFill>
                <a:schemeClr val="tx1"/>
              </a:solidFill>
              <a:latin typeface="Calibri" panose="020F0502020204030204" pitchFamily="34" charset="0"/>
              <a:cs typeface="Calibri" panose="020F0502020204030204" pitchFamily="34" charset="0"/>
            </a:endParaRPr>
          </a:p>
          <a:p>
            <a:pPr marL="355600" marR="56515" indent="-342900">
              <a:lnSpc>
                <a:spcPct val="90000"/>
              </a:lnSpc>
              <a:tabLst>
                <a:tab pos="469265" algn="l"/>
                <a:tab pos="469900" algn="l"/>
              </a:tabLst>
            </a:pPr>
            <a:r>
              <a:rPr lang="en-US" sz="2600" spc="-5" dirty="0">
                <a:solidFill>
                  <a:schemeClr val="tx1"/>
                </a:solidFill>
                <a:latin typeface="Calibri" panose="020F0502020204030204" pitchFamily="34" charset="0"/>
                <a:cs typeface="Calibri" panose="020F0502020204030204" pitchFamily="34" charset="0"/>
              </a:rPr>
              <a:t>Senior </a:t>
            </a:r>
            <a:r>
              <a:rPr lang="en-US" sz="2600" dirty="0">
                <a:solidFill>
                  <a:schemeClr val="tx1"/>
                </a:solidFill>
                <a:latin typeface="Calibri" panose="020F0502020204030204" pitchFamily="34" charset="0"/>
                <a:cs typeface="Calibri" panose="020F0502020204030204" pitchFamily="34" charset="0"/>
              </a:rPr>
              <a:t>personnel must </a:t>
            </a:r>
            <a:r>
              <a:rPr lang="en-US" sz="2600" spc="-5" dirty="0">
                <a:solidFill>
                  <a:schemeClr val="tx1"/>
                </a:solidFill>
                <a:latin typeface="Calibri" panose="020F0502020204030204" pitchFamily="34" charset="0"/>
                <a:cs typeface="Calibri" panose="020F0502020204030204" pitchFamily="34" charset="0"/>
              </a:rPr>
              <a:t>identify </a:t>
            </a:r>
            <a:r>
              <a:rPr lang="en-US" sz="2600" dirty="0">
                <a:solidFill>
                  <a:schemeClr val="tx1"/>
                </a:solidFill>
                <a:latin typeface="Calibri" panose="020F0502020204030204" pitchFamily="34" charset="0"/>
                <a:cs typeface="Calibri" panose="020F0502020204030204" pitchFamily="34" charset="0"/>
              </a:rPr>
              <a:t>all </a:t>
            </a:r>
            <a:r>
              <a:rPr lang="en-US" sz="2600" b="1" u="heavy" spc="-5" dirty="0">
                <a:solidFill>
                  <a:schemeClr val="tx1"/>
                </a:solidFill>
                <a:uFill>
                  <a:solidFill>
                    <a:srgbClr val="000000"/>
                  </a:solidFill>
                </a:uFill>
                <a:latin typeface="Calibri" panose="020F0502020204030204" pitchFamily="34" charset="0"/>
                <a:cs typeface="Calibri" panose="020F0502020204030204" pitchFamily="34" charset="0"/>
              </a:rPr>
              <a:t>current</a:t>
            </a:r>
            <a:r>
              <a:rPr lang="en-US" sz="2600" b="1" spc="-5" dirty="0">
                <a:solidFill>
                  <a:schemeClr val="tx1"/>
                </a:solidFill>
                <a:latin typeface="Calibri" panose="020F0502020204030204" pitchFamily="34" charset="0"/>
                <a:cs typeface="Calibri" panose="020F0502020204030204" pitchFamily="34" charset="0"/>
              </a:rPr>
              <a:t> </a:t>
            </a:r>
            <a:r>
              <a:rPr lang="en-US" sz="2600" spc="-5" dirty="0">
                <a:solidFill>
                  <a:schemeClr val="tx1"/>
                </a:solidFill>
                <a:latin typeface="Calibri" panose="020F0502020204030204" pitchFamily="34" charset="0"/>
                <a:cs typeface="Calibri" panose="020F0502020204030204" pitchFamily="34" charset="0"/>
              </a:rPr>
              <a:t>domestic </a:t>
            </a:r>
            <a:r>
              <a:rPr lang="en-US" sz="2600" dirty="0">
                <a:solidFill>
                  <a:schemeClr val="tx1"/>
                </a:solidFill>
                <a:latin typeface="Calibri" panose="020F0502020204030204" pitchFamily="34" charset="0"/>
                <a:cs typeface="Calibri" panose="020F0502020204030204" pitchFamily="34" charset="0"/>
              </a:rPr>
              <a:t>or </a:t>
            </a:r>
            <a:r>
              <a:rPr lang="en-US" sz="2600" spc="-5" dirty="0">
                <a:solidFill>
                  <a:schemeClr val="tx1"/>
                </a:solidFill>
                <a:latin typeface="Calibri" panose="020F0502020204030204" pitchFamily="34" charset="0"/>
                <a:cs typeface="Calibri" panose="020F0502020204030204" pitchFamily="34" charset="0"/>
              </a:rPr>
              <a:t>foreign  “professional appointments” outside </a:t>
            </a:r>
            <a:r>
              <a:rPr lang="en-US" sz="2600" dirty="0">
                <a:solidFill>
                  <a:schemeClr val="tx1"/>
                </a:solidFill>
                <a:latin typeface="Calibri" panose="020F0502020204030204" pitchFamily="34" charset="0"/>
                <a:cs typeface="Calibri" panose="020F0502020204030204" pitchFamily="34" charset="0"/>
              </a:rPr>
              <a:t>of </a:t>
            </a:r>
            <a:r>
              <a:rPr lang="en-US" sz="2600" spc="-5" dirty="0">
                <a:solidFill>
                  <a:schemeClr val="tx1"/>
                </a:solidFill>
                <a:latin typeface="Calibri" panose="020F0502020204030204" pitchFamily="34" charset="0"/>
                <a:cs typeface="Calibri" panose="020F0502020204030204" pitchFamily="34" charset="0"/>
              </a:rPr>
              <a:t>the individual’s </a:t>
            </a:r>
            <a:r>
              <a:rPr lang="en-US" sz="2600" dirty="0">
                <a:solidFill>
                  <a:schemeClr val="tx1"/>
                </a:solidFill>
                <a:latin typeface="Calibri" panose="020F0502020204030204" pitchFamily="34" charset="0"/>
                <a:cs typeface="Calibri" panose="020F0502020204030204" pitchFamily="34" charset="0"/>
              </a:rPr>
              <a:t>academic,  </a:t>
            </a:r>
            <a:r>
              <a:rPr lang="en-US" sz="2600" spc="-5" dirty="0">
                <a:solidFill>
                  <a:schemeClr val="tx1"/>
                </a:solidFill>
                <a:latin typeface="Calibri" panose="020F0502020204030204" pitchFamily="34" charset="0"/>
                <a:cs typeface="Calibri" panose="020F0502020204030204" pitchFamily="34" charset="0"/>
              </a:rPr>
              <a:t>professional, </a:t>
            </a:r>
            <a:r>
              <a:rPr lang="en-US" sz="2600" dirty="0">
                <a:solidFill>
                  <a:schemeClr val="tx1"/>
                </a:solidFill>
                <a:latin typeface="Calibri" panose="020F0502020204030204" pitchFamily="34" charset="0"/>
                <a:cs typeface="Calibri" panose="020F0502020204030204" pitchFamily="34" charset="0"/>
              </a:rPr>
              <a:t>or </a:t>
            </a:r>
            <a:r>
              <a:rPr lang="en-US" sz="2600" spc="-5" dirty="0">
                <a:solidFill>
                  <a:schemeClr val="tx1"/>
                </a:solidFill>
                <a:latin typeface="Calibri" panose="020F0502020204030204" pitchFamily="34" charset="0"/>
                <a:cs typeface="Calibri" panose="020F0502020204030204" pitchFamily="34" charset="0"/>
              </a:rPr>
              <a:t>institutional appointments </a:t>
            </a:r>
            <a:r>
              <a:rPr lang="en-US" sz="2600" dirty="0">
                <a:solidFill>
                  <a:schemeClr val="tx1"/>
                </a:solidFill>
                <a:latin typeface="Calibri" panose="020F0502020204030204" pitchFamily="34" charset="0"/>
                <a:cs typeface="Calibri" panose="020F0502020204030204" pitchFamily="34" charset="0"/>
              </a:rPr>
              <a:t>at </a:t>
            </a:r>
            <a:r>
              <a:rPr lang="en-US" sz="2600" spc="-5" dirty="0">
                <a:solidFill>
                  <a:schemeClr val="tx1"/>
                </a:solidFill>
                <a:latin typeface="Calibri" panose="020F0502020204030204" pitchFamily="34" charset="0"/>
                <a:cs typeface="Calibri" panose="020F0502020204030204" pitchFamily="34" charset="0"/>
              </a:rPr>
              <a:t>the </a:t>
            </a:r>
            <a:r>
              <a:rPr lang="en-US" sz="2600" dirty="0">
                <a:solidFill>
                  <a:schemeClr val="tx1"/>
                </a:solidFill>
                <a:latin typeface="Calibri" panose="020F0502020204030204" pitchFamily="34" charset="0"/>
                <a:cs typeface="Calibri" panose="020F0502020204030204" pitchFamily="34" charset="0"/>
              </a:rPr>
              <a:t>proposing  </a:t>
            </a:r>
            <a:r>
              <a:rPr lang="en-US" sz="2600" spc="-5" dirty="0">
                <a:solidFill>
                  <a:schemeClr val="tx1"/>
                </a:solidFill>
                <a:latin typeface="Calibri" panose="020F0502020204030204" pitchFamily="34" charset="0"/>
                <a:cs typeface="Calibri" panose="020F0502020204030204" pitchFamily="34" charset="0"/>
              </a:rPr>
              <a:t>organization</a:t>
            </a:r>
          </a:p>
          <a:p>
            <a:pPr marL="12700" marR="56515" indent="0">
              <a:lnSpc>
                <a:spcPct val="90000"/>
              </a:lnSpc>
              <a:tabLst>
                <a:tab pos="469265" algn="l"/>
                <a:tab pos="469900" algn="l"/>
              </a:tabLst>
            </a:pPr>
            <a:endParaRPr lang="en-US" sz="2200" spc="-5" dirty="0">
              <a:solidFill>
                <a:schemeClr val="tx1"/>
              </a:solidFill>
              <a:latin typeface="Calibri" panose="020F0502020204030204" pitchFamily="34" charset="0"/>
              <a:cs typeface="Calibri" panose="020F0502020204030204" pitchFamily="34" charset="0"/>
            </a:endParaRPr>
          </a:p>
          <a:p>
            <a:pPr marL="355600" marR="56515" indent="-342900">
              <a:lnSpc>
                <a:spcPct val="90000"/>
              </a:lnSpc>
              <a:tabLst>
                <a:tab pos="469265" algn="l"/>
                <a:tab pos="469900" algn="l"/>
              </a:tabLst>
            </a:pPr>
            <a:endParaRPr lang="en-US" sz="2000" spc="-5" dirty="0">
              <a:solidFill>
                <a:schemeClr val="tx1"/>
              </a:solidFill>
            </a:endParaRPr>
          </a:p>
          <a:p>
            <a:pPr marL="355600" marR="56515" indent="-342900">
              <a:lnSpc>
                <a:spcPct val="90000"/>
              </a:lnSpc>
              <a:tabLst>
                <a:tab pos="469265" algn="l"/>
                <a:tab pos="469900" algn="l"/>
              </a:tabLst>
            </a:pPr>
            <a:endParaRPr lang="en-US" sz="2000" dirty="0">
              <a:solidFill>
                <a:schemeClr val="tx1"/>
              </a:solidFill>
            </a:endParaRPr>
          </a:p>
          <a:p>
            <a:pPr lvl="1">
              <a:lnSpc>
                <a:spcPct val="90000"/>
              </a:lnSpc>
            </a:pPr>
            <a:endParaRPr lang="en-US" dirty="0">
              <a:solidFill>
                <a:schemeClr val="tx1"/>
              </a:solidFill>
            </a:endParaRPr>
          </a:p>
          <a:p>
            <a:pPr>
              <a:lnSpc>
                <a:spcPct val="90000"/>
              </a:lnSpc>
            </a:pPr>
            <a:endParaRPr lang="en-US" sz="2000" dirty="0">
              <a:solidFill>
                <a:schemeClr val="tx1"/>
              </a:solidFill>
            </a:endParaRPr>
          </a:p>
        </p:txBody>
      </p:sp>
    </p:spTree>
    <p:extLst>
      <p:ext uri="{BB962C8B-B14F-4D97-AF65-F5344CB8AC3E}">
        <p14:creationId xmlns:p14="http://schemas.microsoft.com/office/powerpoint/2010/main" val="928084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55796EE-5046-41EA-820C-D40096A731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502BFEE-C3E2-417C-9D63-9D2671E5C3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solidFill>
            <a:srgbClr val="FFFFFF"/>
          </a:solidFill>
          <a:ln w="25400" cap="flat">
            <a:solidFill>
              <a:schemeClr val="accent1"/>
            </a:solidFill>
            <a:miter lim="800000"/>
          </a:ln>
        </p:spPr>
        <p:style>
          <a:lnRef idx="1">
            <a:schemeClr val="accent1"/>
          </a:lnRef>
          <a:fillRef idx="3">
            <a:schemeClr val="accent1"/>
          </a:fillRef>
          <a:effectRef idx="2">
            <a:schemeClr val="accent1"/>
          </a:effectRef>
          <a:fontRef idx="minor">
            <a:schemeClr val="lt1"/>
          </a:fontRef>
        </p:style>
      </p:sp>
      <p:pic>
        <p:nvPicPr>
          <p:cNvPr id="2" name="Picture 1">
            <a:extLst>
              <a:ext uri="{FF2B5EF4-FFF2-40B4-BE49-F238E27FC236}">
                <a16:creationId xmlns:a16="http://schemas.microsoft.com/office/drawing/2014/main" id="{97397108-B82B-4F13-A267-077FBD5C1454}"/>
              </a:ext>
            </a:extLst>
          </p:cNvPr>
          <p:cNvPicPr>
            <a:picLocks noChangeAspect="1"/>
          </p:cNvPicPr>
          <p:nvPr/>
        </p:nvPicPr>
        <p:blipFill>
          <a:blip r:embed="rId4"/>
          <a:stretch>
            <a:fillRect/>
          </a:stretch>
        </p:blipFill>
        <p:spPr>
          <a:xfrm>
            <a:off x="509285" y="422217"/>
            <a:ext cx="4891742" cy="6085227"/>
          </a:xfrm>
          <a:prstGeom prst="rect">
            <a:avLst/>
          </a:prstGeom>
        </p:spPr>
      </p:pic>
      <p:pic>
        <p:nvPicPr>
          <p:cNvPr id="3" name="Picture 2">
            <a:extLst>
              <a:ext uri="{FF2B5EF4-FFF2-40B4-BE49-F238E27FC236}">
                <a16:creationId xmlns:a16="http://schemas.microsoft.com/office/drawing/2014/main" id="{010ADF71-8E81-4825-9035-526F1014A11F}"/>
              </a:ext>
            </a:extLst>
          </p:cNvPr>
          <p:cNvPicPr>
            <a:picLocks noChangeAspect="1"/>
          </p:cNvPicPr>
          <p:nvPr/>
        </p:nvPicPr>
        <p:blipFill>
          <a:blip r:embed="rId5"/>
          <a:stretch>
            <a:fillRect/>
          </a:stretch>
        </p:blipFill>
        <p:spPr>
          <a:xfrm>
            <a:off x="5914663" y="445236"/>
            <a:ext cx="5768052" cy="6039188"/>
          </a:xfrm>
          <a:prstGeom prst="rect">
            <a:avLst/>
          </a:prstGeom>
        </p:spPr>
      </p:pic>
    </p:spTree>
    <p:extLst>
      <p:ext uri="{BB962C8B-B14F-4D97-AF65-F5344CB8AC3E}">
        <p14:creationId xmlns:p14="http://schemas.microsoft.com/office/powerpoint/2010/main" val="2776066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52D7949F-F7AD-4D72-9C9D-4FF1086C85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FB36CF4D-DF51-44F5-8810-847CDB1B0349}"/>
              </a:ext>
            </a:extLst>
          </p:cNvPr>
          <p:cNvSpPr>
            <a:spLocks noGrp="1"/>
          </p:cNvSpPr>
          <p:nvPr>
            <p:ph type="title"/>
          </p:nvPr>
        </p:nvSpPr>
        <p:spPr>
          <a:xfrm>
            <a:off x="6094412" y="982132"/>
            <a:ext cx="4802185" cy="1303867"/>
          </a:xfrm>
        </p:spPr>
        <p:txBody>
          <a:bodyPr>
            <a:normAutofit/>
          </a:bodyPr>
          <a:lstStyle/>
          <a:p>
            <a:pPr>
              <a:lnSpc>
                <a:spcPct val="90000"/>
              </a:lnSpc>
            </a:pPr>
            <a:r>
              <a:rPr lang="en-US" sz="2800">
                <a:latin typeface="Calibri" panose="020F0502020204030204" pitchFamily="34" charset="0"/>
                <a:cs typeface="Calibri" panose="020F0502020204030204" pitchFamily="34" charset="0"/>
              </a:rPr>
              <a:t>Changes to the Biographical Sketch</a:t>
            </a:r>
            <a:br>
              <a:rPr lang="en-US" sz="2800">
                <a:latin typeface="Calibri" panose="020F0502020204030204" pitchFamily="34" charset="0"/>
                <a:cs typeface="Calibri" panose="020F0502020204030204" pitchFamily="34" charset="0"/>
              </a:rPr>
            </a:br>
            <a:r>
              <a:rPr lang="en-US" sz="2800">
                <a:latin typeface="Calibri" panose="020F0502020204030204" pitchFamily="34" charset="0"/>
                <a:cs typeface="Calibri" panose="020F0502020204030204" pitchFamily="34" charset="0"/>
              </a:rPr>
              <a:t>Formats </a:t>
            </a:r>
          </a:p>
        </p:txBody>
      </p:sp>
      <p:sp>
        <p:nvSpPr>
          <p:cNvPr id="76" name="Rectangle 75">
            <a:extLst>
              <a:ext uri="{FF2B5EF4-FFF2-40B4-BE49-F238E27FC236}">
                <a16:creationId xmlns:a16="http://schemas.microsoft.com/office/drawing/2014/main" id="{EABBD5AE-06A5-42CD-88F2-7CCF8719EC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4517009"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ciENcv - My NCBI Help - NCBI Bookshelf">
            <a:extLst>
              <a:ext uri="{FF2B5EF4-FFF2-40B4-BE49-F238E27FC236}">
                <a16:creationId xmlns:a16="http://schemas.microsoft.com/office/drawing/2014/main" id="{D4B15C6D-74EA-44BA-9497-141906E6D6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818" b="-4"/>
          <a:stretch/>
        </p:blipFill>
        <p:spPr bwMode="auto">
          <a:xfrm>
            <a:off x="1412683" y="1410208"/>
            <a:ext cx="3876801" cy="3858780"/>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C3E43B92-4F7A-45DF-BBDC-84EBC37E85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4412" y="2400639"/>
            <a:ext cx="4802185"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0873D4E-E9F4-4547-B81E-34C0CE0B5CF5}"/>
              </a:ext>
            </a:extLst>
          </p:cNvPr>
          <p:cNvSpPr>
            <a:spLocks noGrp="1"/>
          </p:cNvSpPr>
          <p:nvPr>
            <p:ph idx="1"/>
          </p:nvPr>
        </p:nvSpPr>
        <p:spPr>
          <a:xfrm>
            <a:off x="6094412" y="2556932"/>
            <a:ext cx="4802184" cy="3318936"/>
          </a:xfrm>
        </p:spPr>
        <p:txBody>
          <a:bodyPr>
            <a:normAutofit/>
          </a:bodyPr>
          <a:lstStyle/>
          <a:p>
            <a:pPr marL="927100" marR="5080" lvl="1" indent="-457200">
              <a:lnSpc>
                <a:spcPct val="90000"/>
              </a:lnSpc>
              <a:spcBef>
                <a:spcPts val="520"/>
              </a:spcBef>
              <a:buClrTx/>
              <a:buSzPct val="125000"/>
              <a:tabLst>
                <a:tab pos="926465" algn="l"/>
                <a:tab pos="927100" algn="l"/>
              </a:tabLst>
            </a:pPr>
            <a:r>
              <a:rPr lang="en-US" sz="1500" spc="-5">
                <a:latin typeface="Calibri" panose="020F0502020204030204" pitchFamily="34" charset="0"/>
                <a:cs typeface="Calibri" panose="020F0502020204030204" pitchFamily="34" charset="0"/>
              </a:rPr>
              <a:t>Permit </a:t>
            </a:r>
            <a:r>
              <a:rPr lang="en-US" sz="1500">
                <a:latin typeface="Calibri" panose="020F0502020204030204" pitchFamily="34" charset="0"/>
                <a:cs typeface="Calibri" panose="020F0502020204030204" pitchFamily="34" charset="0"/>
              </a:rPr>
              <a:t>use of “et </a:t>
            </a:r>
            <a:r>
              <a:rPr lang="en-US" sz="1500" spc="-5">
                <a:latin typeface="Calibri" panose="020F0502020204030204" pitchFamily="34" charset="0"/>
                <a:cs typeface="Calibri" panose="020F0502020204030204" pitchFamily="34" charset="0"/>
              </a:rPr>
              <a:t>al.” for publication citations </a:t>
            </a:r>
            <a:r>
              <a:rPr lang="en-US" sz="1500">
                <a:latin typeface="Calibri" panose="020F0502020204030204" pitchFamily="34" charset="0"/>
                <a:cs typeface="Calibri" panose="020F0502020204030204" pitchFamily="34" charset="0"/>
              </a:rPr>
              <a:t>in </a:t>
            </a:r>
            <a:r>
              <a:rPr lang="en-US" sz="1500" spc="-5">
                <a:latin typeface="Calibri" panose="020F0502020204030204" pitchFamily="34" charset="0"/>
                <a:cs typeface="Calibri" panose="020F0502020204030204" pitchFamily="34" charset="0"/>
              </a:rPr>
              <a:t>the Products section </a:t>
            </a:r>
            <a:r>
              <a:rPr lang="en-US" sz="1500">
                <a:latin typeface="Calibri" panose="020F0502020204030204" pitchFamily="34" charset="0"/>
                <a:cs typeface="Calibri" panose="020F0502020204030204" pitchFamily="34" charset="0"/>
              </a:rPr>
              <a:t>in  </a:t>
            </a:r>
            <a:r>
              <a:rPr lang="en-US" sz="1500" spc="-5">
                <a:latin typeface="Calibri" panose="020F0502020204030204" pitchFamily="34" charset="0"/>
                <a:cs typeface="Calibri" panose="020F0502020204030204" pitchFamily="34" charset="0"/>
              </a:rPr>
              <a:t>the </a:t>
            </a:r>
            <a:r>
              <a:rPr lang="en-US" sz="1500">
                <a:latin typeface="Calibri" panose="020F0502020204030204" pitchFamily="34" charset="0"/>
                <a:cs typeface="Calibri" panose="020F0502020204030204" pitchFamily="34" charset="0"/>
              </a:rPr>
              <a:t>event </a:t>
            </a:r>
            <a:r>
              <a:rPr lang="en-US" sz="1500" spc="-5">
                <a:latin typeface="Calibri" panose="020F0502020204030204" pitchFamily="34" charset="0"/>
                <a:cs typeface="Calibri" panose="020F0502020204030204" pitchFamily="34" charset="0"/>
              </a:rPr>
              <a:t>that listing multiple authors </a:t>
            </a:r>
            <a:r>
              <a:rPr lang="en-US" sz="1500">
                <a:latin typeface="Calibri" panose="020F0502020204030204" pitchFamily="34" charset="0"/>
                <a:cs typeface="Calibri" panose="020F0502020204030204" pitchFamily="34" charset="0"/>
              </a:rPr>
              <a:t>makes it </a:t>
            </a:r>
            <a:r>
              <a:rPr lang="en-US" sz="1500" spc="-10">
                <a:latin typeface="Calibri" panose="020F0502020204030204" pitchFamily="34" charset="0"/>
                <a:cs typeface="Calibri" panose="020F0502020204030204" pitchFamily="34" charset="0"/>
              </a:rPr>
              <a:t>difficult </a:t>
            </a:r>
            <a:r>
              <a:rPr lang="en-US" sz="1500" spc="-5">
                <a:latin typeface="Calibri" panose="020F0502020204030204" pitchFamily="34" charset="0"/>
                <a:cs typeface="Calibri" panose="020F0502020204030204" pitchFamily="34" charset="0"/>
              </a:rPr>
              <a:t>to fit the  information into the allotted </a:t>
            </a:r>
            <a:r>
              <a:rPr lang="en-US" sz="1500">
                <a:latin typeface="Calibri" panose="020F0502020204030204" pitchFamily="34" charset="0"/>
                <a:cs typeface="Calibri" panose="020F0502020204030204" pitchFamily="34" charset="0"/>
              </a:rPr>
              <a:t>space </a:t>
            </a:r>
            <a:r>
              <a:rPr lang="en-US" sz="1500" spc="-5">
                <a:latin typeface="Calibri" panose="020F0502020204030204" pitchFamily="34" charset="0"/>
                <a:cs typeface="Calibri" panose="020F0502020204030204" pitchFamily="34" charset="0"/>
              </a:rPr>
              <a:t>(NSF fillable format </a:t>
            </a:r>
            <a:r>
              <a:rPr lang="en-US" sz="1500">
                <a:latin typeface="Calibri" panose="020F0502020204030204" pitchFamily="34" charset="0"/>
                <a:cs typeface="Calibri" panose="020F0502020204030204" pitchFamily="34" charset="0"/>
              </a:rPr>
              <a:t>and </a:t>
            </a:r>
            <a:r>
              <a:rPr lang="en-US" sz="1500" spc="-5" err="1">
                <a:latin typeface="Calibri" panose="020F0502020204030204" pitchFamily="34" charset="0"/>
                <a:cs typeface="Calibri" panose="020F0502020204030204" pitchFamily="34" charset="0"/>
              </a:rPr>
              <a:t>SciENcv</a:t>
            </a:r>
            <a:r>
              <a:rPr lang="en-US" sz="1500" spc="-5">
                <a:latin typeface="Calibri" panose="020F0502020204030204" pitchFamily="34" charset="0"/>
                <a:cs typeface="Calibri" panose="020F0502020204030204" pitchFamily="34" charset="0"/>
              </a:rPr>
              <a:t>  format)</a:t>
            </a:r>
            <a:endParaRPr lang="en-US" sz="1500">
              <a:latin typeface="Calibri" panose="020F0502020204030204" pitchFamily="34" charset="0"/>
              <a:cs typeface="Calibri" panose="020F0502020204030204" pitchFamily="34" charset="0"/>
            </a:endParaRPr>
          </a:p>
          <a:p>
            <a:pPr marL="927100" marR="443230" lvl="1" indent="-457200">
              <a:lnSpc>
                <a:spcPct val="90000"/>
              </a:lnSpc>
              <a:spcBef>
                <a:spcPts val="409"/>
              </a:spcBef>
              <a:buClrTx/>
              <a:buSzPct val="125000"/>
              <a:tabLst>
                <a:tab pos="926465" algn="l"/>
                <a:tab pos="927100" algn="l"/>
              </a:tabLst>
            </a:pPr>
            <a:r>
              <a:rPr lang="en-US" sz="1500" spc="-5">
                <a:latin typeface="Calibri" panose="020F0502020204030204" pitchFamily="34" charset="0"/>
                <a:cs typeface="Calibri" panose="020F0502020204030204" pitchFamily="34" charset="0"/>
              </a:rPr>
              <a:t>Increased </a:t>
            </a:r>
            <a:r>
              <a:rPr lang="en-US" sz="1500">
                <a:latin typeface="Calibri" panose="020F0502020204030204" pitchFamily="34" charset="0"/>
                <a:cs typeface="Calibri" panose="020F0502020204030204" pitchFamily="34" charset="0"/>
              </a:rPr>
              <a:t>space </a:t>
            </a:r>
            <a:r>
              <a:rPr lang="en-US" sz="1500" spc="-5">
                <a:latin typeface="Calibri" panose="020F0502020204030204" pitchFamily="34" charset="0"/>
                <a:cs typeface="Calibri" panose="020F0502020204030204" pitchFamily="34" charset="0"/>
              </a:rPr>
              <a:t>for the Products section </a:t>
            </a:r>
            <a:r>
              <a:rPr lang="en-US" sz="1500">
                <a:latin typeface="Calibri" panose="020F0502020204030204" pitchFamily="34" charset="0"/>
                <a:cs typeface="Calibri" panose="020F0502020204030204" pitchFamily="34" charset="0"/>
              </a:rPr>
              <a:t>by removing </a:t>
            </a:r>
            <a:r>
              <a:rPr lang="en-US" sz="1500" spc="-5">
                <a:latin typeface="Calibri" panose="020F0502020204030204" pitchFamily="34" charset="0"/>
                <a:cs typeface="Calibri" panose="020F0502020204030204" pitchFamily="34" charset="0"/>
              </a:rPr>
              <a:t>instructional  text. </a:t>
            </a:r>
            <a:r>
              <a:rPr lang="en-US" sz="1500">
                <a:latin typeface="Calibri" panose="020F0502020204030204" pitchFamily="34" charset="0"/>
                <a:cs typeface="Calibri" panose="020F0502020204030204" pitchFamily="34" charset="0"/>
              </a:rPr>
              <a:t>Links added </a:t>
            </a:r>
            <a:r>
              <a:rPr lang="en-US" sz="1500" spc="-5">
                <a:latin typeface="Calibri" panose="020F0502020204030204" pitchFamily="34" charset="0"/>
                <a:cs typeface="Calibri" panose="020F0502020204030204" pitchFamily="34" charset="0"/>
              </a:rPr>
              <a:t>to </a:t>
            </a:r>
            <a:r>
              <a:rPr lang="en-US" sz="1500">
                <a:latin typeface="Calibri" panose="020F0502020204030204" pitchFamily="34" charset="0"/>
                <a:cs typeface="Calibri" panose="020F0502020204030204" pitchFamily="34" charset="0"/>
              </a:rPr>
              <a:t>relevant </a:t>
            </a:r>
            <a:r>
              <a:rPr lang="en-US" sz="1500" spc="-40">
                <a:latin typeface="Calibri" panose="020F0502020204030204" pitchFamily="34" charset="0"/>
                <a:cs typeface="Calibri" panose="020F0502020204030204" pitchFamily="34" charset="0"/>
              </a:rPr>
              <a:t>PAPPG </a:t>
            </a:r>
            <a:r>
              <a:rPr lang="en-US" sz="1500" spc="-5">
                <a:latin typeface="Calibri" panose="020F0502020204030204" pitchFamily="34" charset="0"/>
                <a:cs typeface="Calibri" panose="020F0502020204030204" pitchFamily="34" charset="0"/>
              </a:rPr>
              <a:t>sections (NSF fillable</a:t>
            </a:r>
            <a:r>
              <a:rPr lang="en-US" sz="1500" spc="25">
                <a:latin typeface="Calibri" panose="020F0502020204030204" pitchFamily="34" charset="0"/>
                <a:cs typeface="Calibri" panose="020F0502020204030204" pitchFamily="34" charset="0"/>
              </a:rPr>
              <a:t> </a:t>
            </a:r>
            <a:r>
              <a:rPr lang="en-US" sz="1500" spc="-5">
                <a:latin typeface="Calibri" panose="020F0502020204030204" pitchFamily="34" charset="0"/>
                <a:cs typeface="Calibri" panose="020F0502020204030204" pitchFamily="34" charset="0"/>
              </a:rPr>
              <a:t>format)</a:t>
            </a:r>
          </a:p>
          <a:p>
            <a:pPr marL="927100" marR="443230" lvl="1" indent="-457200">
              <a:lnSpc>
                <a:spcPct val="90000"/>
              </a:lnSpc>
              <a:spcBef>
                <a:spcPts val="409"/>
              </a:spcBef>
              <a:buClrTx/>
              <a:buSzPct val="125000"/>
              <a:tabLst>
                <a:tab pos="926465" algn="l"/>
                <a:tab pos="927100" algn="l"/>
              </a:tabLst>
            </a:pPr>
            <a:r>
              <a:rPr lang="en-US" sz="1500">
                <a:latin typeface="Calibri" panose="020F0502020204030204" pitchFamily="34" charset="0"/>
                <a:cs typeface="Calibri" panose="020F0502020204030204" pitchFamily="34" charset="0"/>
              </a:rPr>
              <a:t>Clarifying language - Appointments Section </a:t>
            </a:r>
          </a:p>
          <a:p>
            <a:pPr marL="927100" marR="443230" lvl="1" indent="-457200">
              <a:lnSpc>
                <a:spcPct val="90000"/>
              </a:lnSpc>
              <a:spcBef>
                <a:spcPts val="409"/>
              </a:spcBef>
              <a:buClrTx/>
              <a:buSzPct val="125000"/>
              <a:tabLst>
                <a:tab pos="926465" algn="l"/>
                <a:tab pos="927100" algn="l"/>
              </a:tabLst>
            </a:pPr>
            <a:endParaRPr lang="en-US" sz="1500">
              <a:latin typeface="Calibri" panose="020F0502020204030204" pitchFamily="34" charset="0"/>
              <a:cs typeface="Calibri" panose="020F0502020204030204" pitchFamily="34" charset="0"/>
            </a:endParaRPr>
          </a:p>
          <a:p>
            <a:pPr>
              <a:lnSpc>
                <a:spcPct val="90000"/>
              </a:lnSpc>
            </a:pPr>
            <a:endParaRPr lang="en-US" sz="1500"/>
          </a:p>
        </p:txBody>
      </p:sp>
    </p:spTree>
    <p:extLst>
      <p:ext uri="{BB962C8B-B14F-4D97-AF65-F5344CB8AC3E}">
        <p14:creationId xmlns:p14="http://schemas.microsoft.com/office/powerpoint/2010/main" val="3301540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a16="http://schemas.microsoft.com/office/drawing/2014/main" id="{8CCB2A23-BA63-400A-B364-C468BFD425D4}"/>
              </a:ext>
            </a:extLst>
          </p:cNvPr>
          <p:cNvPicPr>
            <a:picLocks noChangeAspect="1"/>
          </p:cNvPicPr>
          <p:nvPr/>
        </p:nvPicPr>
        <p:blipFill>
          <a:blip r:embed="rId3"/>
          <a:stretch>
            <a:fillRect/>
          </a:stretch>
        </p:blipFill>
        <p:spPr>
          <a:xfrm>
            <a:off x="1590580" y="559837"/>
            <a:ext cx="4256126" cy="5614963"/>
          </a:xfrm>
          <a:prstGeom prst="rect">
            <a:avLst/>
          </a:prstGeom>
        </p:spPr>
      </p:pic>
      <p:pic>
        <p:nvPicPr>
          <p:cNvPr id="5" name="Picture 4" descr="Text&#10;&#10;Description automatically generated">
            <a:extLst>
              <a:ext uri="{FF2B5EF4-FFF2-40B4-BE49-F238E27FC236}">
                <a16:creationId xmlns:a16="http://schemas.microsoft.com/office/drawing/2014/main" id="{9C4BE683-BE07-47DC-BC18-3A7EBA60BA7D}"/>
              </a:ext>
            </a:extLst>
          </p:cNvPr>
          <p:cNvPicPr>
            <a:picLocks noChangeAspect="1"/>
          </p:cNvPicPr>
          <p:nvPr/>
        </p:nvPicPr>
        <p:blipFill>
          <a:blip r:embed="rId4"/>
          <a:stretch>
            <a:fillRect/>
          </a:stretch>
        </p:blipFill>
        <p:spPr>
          <a:xfrm>
            <a:off x="6450085" y="559837"/>
            <a:ext cx="4199086" cy="5614963"/>
          </a:xfrm>
          <a:prstGeom prst="rect">
            <a:avLst/>
          </a:prstGeom>
        </p:spPr>
      </p:pic>
      <p:sp>
        <p:nvSpPr>
          <p:cNvPr id="6" name="Rectangle 5">
            <a:extLst>
              <a:ext uri="{FF2B5EF4-FFF2-40B4-BE49-F238E27FC236}">
                <a16:creationId xmlns:a16="http://schemas.microsoft.com/office/drawing/2014/main" id="{40C74EAE-0017-43FC-941E-0B3EA0D94BB1}"/>
              </a:ext>
            </a:extLst>
          </p:cNvPr>
          <p:cNvSpPr/>
          <p:nvPr/>
        </p:nvSpPr>
        <p:spPr>
          <a:xfrm>
            <a:off x="2111829" y="936171"/>
            <a:ext cx="457200" cy="13062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B9D7B4E-EF40-4461-8D81-DF17D6278468}"/>
              </a:ext>
            </a:extLst>
          </p:cNvPr>
          <p:cNvSpPr/>
          <p:nvPr/>
        </p:nvSpPr>
        <p:spPr>
          <a:xfrm>
            <a:off x="1774371" y="1807028"/>
            <a:ext cx="794658" cy="9144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F245F54-1227-4DB1-ADDA-EA6534E3A126}"/>
              </a:ext>
            </a:extLst>
          </p:cNvPr>
          <p:cNvSpPr/>
          <p:nvPr/>
        </p:nvSpPr>
        <p:spPr>
          <a:xfrm>
            <a:off x="2492829" y="3886200"/>
            <a:ext cx="3037114" cy="9144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227D5A-D969-416A-BD68-E0F11C5AA2C7}"/>
              </a:ext>
            </a:extLst>
          </p:cNvPr>
          <p:cNvSpPr/>
          <p:nvPr/>
        </p:nvSpPr>
        <p:spPr>
          <a:xfrm>
            <a:off x="6988629" y="1001484"/>
            <a:ext cx="914400" cy="1197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772E704-5C8E-443E-B909-D2D9CCC2351E}"/>
              </a:ext>
            </a:extLst>
          </p:cNvPr>
          <p:cNvSpPr/>
          <p:nvPr/>
        </p:nvSpPr>
        <p:spPr>
          <a:xfrm>
            <a:off x="6629400" y="1665514"/>
            <a:ext cx="598714" cy="66402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2007904-611B-4315-9629-8989B331C82D}"/>
              </a:ext>
            </a:extLst>
          </p:cNvPr>
          <p:cNvSpPr/>
          <p:nvPr/>
        </p:nvSpPr>
        <p:spPr>
          <a:xfrm>
            <a:off x="7228113" y="2507347"/>
            <a:ext cx="3189515" cy="1193796"/>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2601F8-02BD-4AC8-B8DE-CF9566A0337D}"/>
              </a:ext>
            </a:extLst>
          </p:cNvPr>
          <p:cNvSpPr/>
          <p:nvPr/>
        </p:nvSpPr>
        <p:spPr>
          <a:xfrm>
            <a:off x="6770912" y="4023570"/>
            <a:ext cx="3830507" cy="1832945"/>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C38F0D6-BC73-42BE-86B2-EC1E0928F33D}"/>
              </a:ext>
            </a:extLst>
          </p:cNvPr>
          <p:cNvSpPr txBox="1"/>
          <p:nvPr/>
        </p:nvSpPr>
        <p:spPr>
          <a:xfrm>
            <a:off x="2971799" y="5595257"/>
            <a:ext cx="1502229" cy="461665"/>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pdf form</a:t>
            </a:r>
          </a:p>
        </p:txBody>
      </p:sp>
      <p:sp>
        <p:nvSpPr>
          <p:cNvPr id="4" name="TextBox 3">
            <a:extLst>
              <a:ext uri="{FF2B5EF4-FFF2-40B4-BE49-F238E27FC236}">
                <a16:creationId xmlns:a16="http://schemas.microsoft.com/office/drawing/2014/main" id="{53D5B089-04C3-44CA-9C7B-4302599A627F}"/>
              </a:ext>
            </a:extLst>
          </p:cNvPr>
          <p:cNvSpPr txBox="1"/>
          <p:nvPr/>
        </p:nvSpPr>
        <p:spPr>
          <a:xfrm>
            <a:off x="8164286" y="5671849"/>
            <a:ext cx="1224640" cy="461665"/>
          </a:xfrm>
          <a:prstGeom prst="rect">
            <a:avLst/>
          </a:prstGeom>
          <a:noFill/>
        </p:spPr>
        <p:txBody>
          <a:bodyPr wrap="square" rtlCol="0">
            <a:spAutoFit/>
          </a:bodyPr>
          <a:lstStyle/>
          <a:p>
            <a:r>
              <a:rPr lang="en-US" sz="2400" dirty="0" err="1">
                <a:latin typeface="Calibri" panose="020F0502020204030204" pitchFamily="34" charset="0"/>
                <a:cs typeface="Calibri" panose="020F0502020204030204" pitchFamily="34" charset="0"/>
              </a:rPr>
              <a:t>SciENcv</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6497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D5844F2-4FE1-4F2C-8A4C-EB997BD3907D}"/>
              </a:ext>
            </a:extLst>
          </p:cNvPr>
          <p:cNvSpPr>
            <a:spLocks noGrp="1"/>
          </p:cNvSpPr>
          <p:nvPr>
            <p:ph type="title"/>
          </p:nvPr>
        </p:nvSpPr>
        <p:spPr>
          <a:xfrm>
            <a:off x="1295401" y="760535"/>
            <a:ext cx="9601196" cy="764606"/>
          </a:xfrm>
        </p:spPr>
        <p:txBody>
          <a:bodyPr>
            <a:normAutofit/>
          </a:bodyPr>
          <a:lstStyle/>
          <a:p>
            <a:r>
              <a:rPr lang="en-US" sz="4000" b="1" dirty="0">
                <a:latin typeface="Calibri" panose="020F0502020204030204" pitchFamily="34" charset="0"/>
                <a:cs typeface="Calibri" panose="020F0502020204030204" pitchFamily="34" charset="0"/>
              </a:rPr>
              <a:t>Synergistic Activities</a:t>
            </a:r>
          </a:p>
        </p:txBody>
      </p:sp>
      <p:sp>
        <p:nvSpPr>
          <p:cNvPr id="3" name="Content Placeholder 2">
            <a:extLst>
              <a:ext uri="{FF2B5EF4-FFF2-40B4-BE49-F238E27FC236}">
                <a16:creationId xmlns:a16="http://schemas.microsoft.com/office/drawing/2014/main" id="{8F6C59F2-3C28-419B-86FE-AC5B02A5AA51}"/>
              </a:ext>
            </a:extLst>
          </p:cNvPr>
          <p:cNvSpPr>
            <a:spLocks noGrp="1"/>
          </p:cNvSpPr>
          <p:nvPr>
            <p:ph idx="1"/>
          </p:nvPr>
        </p:nvSpPr>
        <p:spPr>
          <a:xfrm>
            <a:off x="890016" y="1525141"/>
            <a:ext cx="10446199" cy="4477074"/>
          </a:xfrm>
        </p:spPr>
        <p:txBody>
          <a:bodyPr>
            <a:normAutofit fontScale="92500" lnSpcReduction="10000"/>
          </a:bodyPr>
          <a:lstStyle/>
          <a:p>
            <a:pPr marL="0" indent="0">
              <a:lnSpc>
                <a:spcPct val="90000"/>
              </a:lnSpc>
              <a:buNone/>
            </a:pPr>
            <a:r>
              <a:rPr lang="en-US" spc="-5" dirty="0">
                <a:latin typeface="Calibri" panose="020F0502020204030204" pitchFamily="34" charset="0"/>
                <a:cs typeface="Calibri" panose="020F0502020204030204" pitchFamily="34" charset="0"/>
              </a:rPr>
              <a:t>Synergistic Activities must </a:t>
            </a:r>
            <a:r>
              <a:rPr lang="en-US" dirty="0">
                <a:latin typeface="Calibri" panose="020F0502020204030204" pitchFamily="34" charset="0"/>
                <a:cs typeface="Calibri" panose="020F0502020204030204" pitchFamily="34" charset="0"/>
              </a:rPr>
              <a:t>be </a:t>
            </a:r>
            <a:r>
              <a:rPr lang="en-US" spc="-5" dirty="0">
                <a:latin typeface="Calibri" panose="020F0502020204030204" pitchFamily="34" charset="0"/>
                <a:cs typeface="Calibri" panose="020F0502020204030204" pitchFamily="34" charset="0"/>
              </a:rPr>
              <a:t>specific </a:t>
            </a:r>
            <a:r>
              <a:rPr lang="en-US" dirty="0">
                <a:latin typeface="Calibri" panose="020F0502020204030204" pitchFamily="34" charset="0"/>
                <a:cs typeface="Calibri" panose="020F0502020204030204" pitchFamily="34" charset="0"/>
              </a:rPr>
              <a:t>and </a:t>
            </a:r>
            <a:r>
              <a:rPr lang="en-US" b="1" i="1" u="sng" spc="-5" dirty="0">
                <a:highlight>
                  <a:srgbClr val="FFFF00"/>
                </a:highlight>
                <a:latin typeface="Calibri" panose="020F0502020204030204" pitchFamily="34" charset="0"/>
                <a:cs typeface="Calibri" panose="020F0502020204030204" pitchFamily="34" charset="0"/>
              </a:rPr>
              <a:t>may </a:t>
            </a:r>
            <a:r>
              <a:rPr lang="en-US" b="1" i="1" u="sng" dirty="0">
                <a:highlight>
                  <a:srgbClr val="FFFF00"/>
                </a:highlight>
                <a:latin typeface="Calibri" panose="020F0502020204030204" pitchFamily="34" charset="0"/>
                <a:cs typeface="Calibri" panose="020F0502020204030204" pitchFamily="34" charset="0"/>
              </a:rPr>
              <a:t>not </a:t>
            </a:r>
            <a:r>
              <a:rPr lang="en-US" b="1" i="1" u="sng" spc="-5" dirty="0">
                <a:highlight>
                  <a:srgbClr val="FFFF00"/>
                </a:highlight>
                <a:latin typeface="Calibri" panose="020F0502020204030204" pitchFamily="34" charset="0"/>
                <a:cs typeface="Calibri" panose="020F0502020204030204" pitchFamily="34" charset="0"/>
              </a:rPr>
              <a:t>include multiple examples </a:t>
            </a:r>
            <a:r>
              <a:rPr lang="en-US" dirty="0">
                <a:latin typeface="Calibri" panose="020F0502020204030204" pitchFamily="34" charset="0"/>
                <a:cs typeface="Calibri" panose="020F0502020204030204" pitchFamily="34" charset="0"/>
              </a:rPr>
              <a:t>to </a:t>
            </a:r>
            <a:r>
              <a:rPr lang="en-US" spc="-5" dirty="0">
                <a:latin typeface="Calibri" panose="020F0502020204030204" pitchFamily="34" charset="0"/>
                <a:cs typeface="Calibri" panose="020F0502020204030204" pitchFamily="34" charset="0"/>
              </a:rPr>
              <a:t>describe </a:t>
            </a:r>
            <a:r>
              <a:rPr lang="en-US" dirty="0">
                <a:latin typeface="Calibri" panose="020F0502020204030204" pitchFamily="34" charset="0"/>
                <a:cs typeface="Calibri" panose="020F0502020204030204" pitchFamily="34" charset="0"/>
              </a:rPr>
              <a:t>a </a:t>
            </a:r>
            <a:r>
              <a:rPr lang="en-US" spc="-5" dirty="0">
                <a:latin typeface="Calibri" panose="020F0502020204030204" pitchFamily="34" charset="0"/>
                <a:cs typeface="Calibri" panose="020F0502020204030204" pitchFamily="34" charset="0"/>
              </a:rPr>
              <a:t>single</a:t>
            </a:r>
            <a:r>
              <a:rPr lang="en-US" spc="45" dirty="0">
                <a:latin typeface="Calibri" panose="020F0502020204030204" pitchFamily="34" charset="0"/>
                <a:cs typeface="Calibri" panose="020F0502020204030204" pitchFamily="34" charset="0"/>
              </a:rPr>
              <a:t> </a:t>
            </a:r>
            <a:r>
              <a:rPr lang="en-US" spc="-5" dirty="0">
                <a:latin typeface="Calibri" panose="020F0502020204030204" pitchFamily="34" charset="0"/>
                <a:cs typeface="Calibri" panose="020F0502020204030204" pitchFamily="34" charset="0"/>
              </a:rPr>
              <a:t>activity.</a:t>
            </a:r>
          </a:p>
          <a:p>
            <a:pPr marL="0" indent="0">
              <a:lnSpc>
                <a:spcPct val="90000"/>
              </a:lnSpc>
              <a:buNone/>
            </a:pPr>
            <a:r>
              <a:rPr lang="en-US" sz="2400" spc="-5" dirty="0">
                <a:latin typeface="Calibri" panose="020F0502020204030204" pitchFamily="34" charset="0"/>
                <a:cs typeface="Calibri" panose="020F0502020204030204" pitchFamily="34" charset="0"/>
              </a:rPr>
              <a:t>Examples: </a:t>
            </a:r>
          </a:p>
          <a:p>
            <a:pPr lvl="2">
              <a:lnSpc>
                <a:spcPct val="90000"/>
              </a:lnSpc>
            </a:pPr>
            <a:r>
              <a:rPr lang="en-US" sz="2400" spc="-5" dirty="0">
                <a:latin typeface="Calibri" panose="020F0502020204030204" pitchFamily="34" charset="0"/>
                <a:cs typeface="Calibri" panose="020F0502020204030204" pitchFamily="34" charset="0"/>
              </a:rPr>
              <a:t>Teaching and training innovations</a:t>
            </a:r>
          </a:p>
          <a:p>
            <a:pPr lvl="2">
              <a:lnSpc>
                <a:spcPct val="90000"/>
              </a:lnSpc>
            </a:pPr>
            <a:r>
              <a:rPr lang="en-US" sz="2400" spc="-5" dirty="0">
                <a:latin typeface="Calibri" panose="020F0502020204030204" pitchFamily="34" charset="0"/>
                <a:cs typeface="Calibri" panose="020F0502020204030204" pitchFamily="34" charset="0"/>
              </a:rPr>
              <a:t>Contributions to the science of learning</a:t>
            </a:r>
          </a:p>
          <a:p>
            <a:pPr lvl="2">
              <a:lnSpc>
                <a:spcPct val="90000"/>
              </a:lnSpc>
            </a:pPr>
            <a:r>
              <a:rPr lang="en-US" sz="2400" spc="-5" dirty="0">
                <a:latin typeface="Calibri" panose="020F0502020204030204" pitchFamily="34" charset="0"/>
                <a:cs typeface="Calibri" panose="020F0502020204030204" pitchFamily="34" charset="0"/>
              </a:rPr>
              <a:t>Development of research tools, computation methodologies and algorithms for problem-solving</a:t>
            </a:r>
          </a:p>
          <a:p>
            <a:pPr lvl="2">
              <a:lnSpc>
                <a:spcPct val="90000"/>
              </a:lnSpc>
            </a:pPr>
            <a:r>
              <a:rPr lang="en-US" sz="2400" spc="-5" dirty="0">
                <a:latin typeface="Calibri" panose="020F0502020204030204" pitchFamily="34" charset="0"/>
                <a:cs typeface="Calibri" panose="020F0502020204030204" pitchFamily="34" charset="0"/>
              </a:rPr>
              <a:t>Development of databases to support research and education </a:t>
            </a:r>
          </a:p>
          <a:p>
            <a:pPr lvl="2">
              <a:lnSpc>
                <a:spcPct val="90000"/>
              </a:lnSpc>
            </a:pPr>
            <a:r>
              <a:rPr lang="en-US" sz="2400" spc="-5" dirty="0">
                <a:latin typeface="Calibri" panose="020F0502020204030204" pitchFamily="34" charset="0"/>
                <a:cs typeface="Calibri" panose="020F0502020204030204" pitchFamily="34" charset="0"/>
              </a:rPr>
              <a:t>Broadening the participation of groups underrepresented in STEM</a:t>
            </a:r>
          </a:p>
          <a:p>
            <a:pPr lvl="2">
              <a:lnSpc>
                <a:spcPct val="90000"/>
              </a:lnSpc>
            </a:pPr>
            <a:r>
              <a:rPr lang="en-US" sz="2400" spc="-5" dirty="0">
                <a:latin typeface="Calibri" panose="020F0502020204030204" pitchFamily="34" charset="0"/>
                <a:cs typeface="Calibri" panose="020F0502020204030204" pitchFamily="34" charset="0"/>
              </a:rPr>
              <a:t>Service to the professional community outside your institution</a:t>
            </a:r>
          </a:p>
          <a:p>
            <a:pPr marL="914400" lvl="2" indent="0" algn="ctr">
              <a:lnSpc>
                <a:spcPct val="90000"/>
              </a:lnSpc>
              <a:buNone/>
            </a:pPr>
            <a:r>
              <a:rPr lang="en-US" sz="2200" spc="-5" dirty="0">
                <a:latin typeface="Calibri" panose="020F0502020204030204" pitchFamily="34" charset="0"/>
                <a:cs typeface="Calibri" panose="020F0502020204030204" pitchFamily="34" charset="0"/>
              </a:rPr>
              <a:t> </a:t>
            </a:r>
            <a:r>
              <a:rPr lang="en-US" sz="2200" spc="-5" dirty="0">
                <a:latin typeface="Calibri" panose="020F0502020204030204" pitchFamily="34" charset="0"/>
                <a:cs typeface="Calibri" panose="020F0502020204030204" pitchFamily="34" charset="0"/>
                <a:hlinkClick r:id="rId4"/>
              </a:rPr>
              <a:t>https://www.uml.edu/research/research-support-services/research-ready-videos.aspx</a:t>
            </a:r>
            <a:endParaRPr lang="en-US" sz="2200" spc="-5" dirty="0">
              <a:latin typeface="Calibri" panose="020F0502020204030204" pitchFamily="34" charset="0"/>
              <a:cs typeface="Calibri" panose="020F0502020204030204" pitchFamily="34" charset="0"/>
            </a:endParaRPr>
          </a:p>
          <a:p>
            <a:pPr lvl="2">
              <a:lnSpc>
                <a:spcPct val="90000"/>
              </a:lnSpc>
            </a:pPr>
            <a:endParaRPr lang="en-US" sz="1400" spc="-5" dirty="0">
              <a:latin typeface="Calibri" panose="020F0502020204030204" pitchFamily="34" charset="0"/>
              <a:cs typeface="Calibri" panose="020F0502020204030204" pitchFamily="34" charset="0"/>
            </a:endParaRPr>
          </a:p>
          <a:p>
            <a:pPr lvl="2">
              <a:lnSpc>
                <a:spcPct val="90000"/>
              </a:lnSpc>
            </a:pPr>
            <a:endParaRPr lang="en-US" sz="1400" spc="-5"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3493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AD86BFFF-33D4-4B22-865D-8CCDD6409702}"/>
              </a:ext>
            </a:extLst>
          </p:cNvPr>
          <p:cNvSpPr txBox="1">
            <a:spLocks/>
          </p:cNvSpPr>
          <p:nvPr/>
        </p:nvSpPr>
        <p:spPr>
          <a:xfrm>
            <a:off x="1295402" y="982133"/>
            <a:ext cx="9601196" cy="803564"/>
          </a:xfrm>
          <a:prstGeom prst="rect">
            <a:avLst/>
          </a:prstGeom>
        </p:spPr>
        <p:txBody>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latin typeface="Calibri" panose="020F0502020204030204" pitchFamily="34" charset="0"/>
                <a:cs typeface="Calibri" panose="020F0502020204030204" pitchFamily="34" charset="0"/>
              </a:rPr>
              <a:t>Synergistic Activities – Incorrect</a:t>
            </a:r>
            <a:endParaRPr lang="en-US" sz="3600" dirty="0"/>
          </a:p>
        </p:txBody>
      </p:sp>
      <p:sp>
        <p:nvSpPr>
          <p:cNvPr id="14" name="Content Placeholder 2">
            <a:extLst>
              <a:ext uri="{FF2B5EF4-FFF2-40B4-BE49-F238E27FC236}">
                <a16:creationId xmlns:a16="http://schemas.microsoft.com/office/drawing/2014/main" id="{DDB9369A-5C20-489F-9614-FF8C4AF10C48}"/>
              </a:ext>
            </a:extLst>
          </p:cNvPr>
          <p:cNvSpPr txBox="1">
            <a:spLocks/>
          </p:cNvSpPr>
          <p:nvPr/>
        </p:nvSpPr>
        <p:spPr>
          <a:xfrm>
            <a:off x="1295402" y="1945794"/>
            <a:ext cx="4218708" cy="2153613"/>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pPr>
            <a:r>
              <a:rPr lang="en-US" sz="2000" dirty="0">
                <a:latin typeface="Calibri" panose="020F0502020204030204" pitchFamily="34" charset="0"/>
                <a:cs typeface="Calibri" panose="020F0502020204030204" pitchFamily="34" charset="0"/>
              </a:rPr>
              <a:t>Developed Courses</a:t>
            </a:r>
          </a:p>
          <a:p>
            <a:r>
              <a:rPr lang="en-US" sz="2000" dirty="0">
                <a:latin typeface="Calibri" panose="020F0502020204030204" pitchFamily="34" charset="0"/>
                <a:cs typeface="Calibri" panose="020F0502020204030204" pitchFamily="34" charset="0"/>
              </a:rPr>
              <a:t>2021 NSF in a Nutshell		</a:t>
            </a:r>
          </a:p>
          <a:p>
            <a:r>
              <a:rPr lang="en-US" sz="2000" dirty="0">
                <a:latin typeface="Calibri" panose="020F0502020204030204" pitchFamily="34" charset="0"/>
                <a:cs typeface="Calibri" panose="020F0502020204030204" pitchFamily="34" charset="0"/>
              </a:rPr>
              <a:t>2020 Fundamentals of NSF</a:t>
            </a:r>
          </a:p>
          <a:p>
            <a:r>
              <a:rPr lang="en-US" sz="2000" dirty="0">
                <a:latin typeface="Calibri" panose="020F0502020204030204" pitchFamily="34" charset="0"/>
                <a:cs typeface="Calibri" panose="020F0502020204030204" pitchFamily="34" charset="0"/>
              </a:rPr>
              <a:t>2019 Understanding NSF</a:t>
            </a:r>
          </a:p>
          <a:p>
            <a:pPr lvl="1"/>
            <a:endParaRPr lang="en-US" dirty="0"/>
          </a:p>
        </p:txBody>
      </p:sp>
      <p:sp>
        <p:nvSpPr>
          <p:cNvPr id="15" name="Content Placeholder 2">
            <a:extLst>
              <a:ext uri="{FF2B5EF4-FFF2-40B4-BE49-F238E27FC236}">
                <a16:creationId xmlns:a16="http://schemas.microsoft.com/office/drawing/2014/main" id="{4E52F5FB-97FA-45CE-9288-E8ACCBC1556C}"/>
              </a:ext>
            </a:extLst>
          </p:cNvPr>
          <p:cNvSpPr txBox="1">
            <a:spLocks/>
          </p:cNvSpPr>
          <p:nvPr/>
        </p:nvSpPr>
        <p:spPr>
          <a:xfrm>
            <a:off x="6096000" y="1779538"/>
            <a:ext cx="4800598" cy="2486123"/>
          </a:xfrm>
          <a:prstGeom prst="rect">
            <a:avLst/>
          </a:prstGeom>
        </p:spPr>
        <p:txBody>
          <a:bodyPr vert="horz" lIns="91440" tIns="45720" rIns="91440" bIns="45720" rtlCol="0" anchor="t">
            <a:normAutofit fontScale="70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pPr>
            <a:r>
              <a:rPr lang="en-US" sz="2900" dirty="0">
                <a:latin typeface="Calibri" panose="020F0502020204030204" pitchFamily="34" charset="0"/>
                <a:cs typeface="Calibri" panose="020F0502020204030204" pitchFamily="34" charset="0"/>
              </a:rPr>
              <a:t>Chaired Conferences</a:t>
            </a:r>
          </a:p>
          <a:p>
            <a:r>
              <a:rPr lang="en-US" sz="2900" dirty="0">
                <a:latin typeface="Calibri" panose="020F0502020204030204" pitchFamily="34" charset="0"/>
                <a:cs typeface="Calibri" panose="020F0502020204030204" pitchFamily="34" charset="0"/>
              </a:rPr>
              <a:t>Research Administration Basics Irvine, CA 2019	</a:t>
            </a:r>
          </a:p>
          <a:p>
            <a:r>
              <a:rPr lang="en-US" sz="2900" dirty="0">
                <a:latin typeface="Calibri" panose="020F0502020204030204" pitchFamily="34" charset="0"/>
                <a:cs typeface="Calibri" panose="020F0502020204030204" pitchFamily="34" charset="0"/>
              </a:rPr>
              <a:t>Researcher Administrators United, Boston, MA 2018</a:t>
            </a:r>
          </a:p>
          <a:p>
            <a:r>
              <a:rPr lang="en-US" sz="2900" dirty="0">
                <a:latin typeface="Calibri" panose="020F0502020204030204" pitchFamily="34" charset="0"/>
                <a:cs typeface="Calibri" panose="020F0502020204030204" pitchFamily="34" charset="0"/>
              </a:rPr>
              <a:t>Understanding Research Administration San Juan, Puerto Rico 2020</a:t>
            </a:r>
          </a:p>
          <a:p>
            <a:pPr lvl="1"/>
            <a:endParaRPr lang="en-US" dirty="0"/>
          </a:p>
        </p:txBody>
      </p:sp>
      <p:sp>
        <p:nvSpPr>
          <p:cNvPr id="16" name="Content Placeholder 2">
            <a:extLst>
              <a:ext uri="{FF2B5EF4-FFF2-40B4-BE49-F238E27FC236}">
                <a16:creationId xmlns:a16="http://schemas.microsoft.com/office/drawing/2014/main" id="{5AB8271E-F23F-479E-95F6-A558373683D9}"/>
              </a:ext>
            </a:extLst>
          </p:cNvPr>
          <p:cNvSpPr txBox="1">
            <a:spLocks/>
          </p:cNvSpPr>
          <p:nvPr/>
        </p:nvSpPr>
        <p:spPr>
          <a:xfrm>
            <a:off x="1295402" y="5072303"/>
            <a:ext cx="9601196" cy="803564"/>
          </a:xfrm>
          <a:prstGeom prst="rect">
            <a:avLst/>
          </a:prstGeom>
        </p:spPr>
        <p:txBody>
          <a:bodyPr vert="horz" lIns="91440" tIns="45720" rIns="91440" bIns="45720" rtlCol="0" anchor="t">
            <a:normAutofit fontScale="85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indent="-457200">
              <a:buFont typeface="+mj-lt"/>
              <a:buAutoNum type="arabicPeriod"/>
            </a:pPr>
            <a:r>
              <a:rPr lang="en-US" dirty="0">
                <a:latin typeface="Calibri" panose="020F0502020204030204" pitchFamily="34" charset="0"/>
                <a:cs typeface="Calibri" panose="020F0502020204030204" pitchFamily="34" charset="0"/>
              </a:rPr>
              <a:t>Developed the 2021 NSF in a Nutshell course for Boston University</a:t>
            </a:r>
          </a:p>
          <a:p>
            <a:pPr marL="457200" indent="-457200">
              <a:buFont typeface="+mj-lt"/>
              <a:buAutoNum type="arabicPeriod"/>
            </a:pPr>
            <a:r>
              <a:rPr lang="en-US" dirty="0">
                <a:latin typeface="Calibri" panose="020F0502020204030204" pitchFamily="34" charset="0"/>
                <a:cs typeface="Calibri" panose="020F0502020204030204" pitchFamily="34" charset="0"/>
              </a:rPr>
              <a:t>Chaired the 2019 Research Administration Basics Conference in Irvine, CA</a:t>
            </a:r>
          </a:p>
          <a:p>
            <a:pPr marL="0" indent="0">
              <a:buFont typeface="Arial"/>
              <a:buNone/>
            </a:pPr>
            <a:endParaRPr lang="en-US" dirty="0"/>
          </a:p>
          <a:p>
            <a:pPr lvl="1"/>
            <a:endParaRPr lang="en-US" dirty="0"/>
          </a:p>
        </p:txBody>
      </p:sp>
      <p:sp>
        <p:nvSpPr>
          <p:cNvPr id="17" name="Content Placeholder 2">
            <a:extLst>
              <a:ext uri="{FF2B5EF4-FFF2-40B4-BE49-F238E27FC236}">
                <a16:creationId xmlns:a16="http://schemas.microsoft.com/office/drawing/2014/main" id="{AE6F2172-450A-4DA9-B7F2-C00831196C68}"/>
              </a:ext>
            </a:extLst>
          </p:cNvPr>
          <p:cNvSpPr txBox="1">
            <a:spLocks/>
          </p:cNvSpPr>
          <p:nvPr/>
        </p:nvSpPr>
        <p:spPr>
          <a:xfrm>
            <a:off x="713512" y="4344939"/>
            <a:ext cx="9601196" cy="661939"/>
          </a:xfrm>
          <a:prstGeom prst="rect">
            <a:avLst/>
          </a:prstGeom>
        </p:spPr>
        <p:txBody>
          <a:bodyPr vert="horz" lIns="91440" tIns="45720" rIns="91440" bIns="45720" rtlCol="0" anchor="t">
            <a:normAutofit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r>
              <a:rPr lang="en-US" sz="3600" dirty="0">
                <a:solidFill>
                  <a:srgbClr val="FF0000"/>
                </a:solidFill>
                <a:latin typeface="Calibri" panose="020F0502020204030204" pitchFamily="34" charset="0"/>
                <a:cs typeface="Calibri" panose="020F0502020204030204" pitchFamily="34" charset="0"/>
              </a:rPr>
              <a:t>Correct  </a:t>
            </a:r>
          </a:p>
          <a:p>
            <a:pPr marL="0" indent="0">
              <a:buFont typeface="Arial"/>
              <a:buNone/>
            </a:pPr>
            <a:endParaRPr lang="en-US" dirty="0"/>
          </a:p>
          <a:p>
            <a:pPr lvl="1"/>
            <a:endParaRPr lang="en-US" dirty="0"/>
          </a:p>
        </p:txBody>
      </p:sp>
    </p:spTree>
    <p:extLst>
      <p:ext uri="{BB962C8B-B14F-4D97-AF65-F5344CB8AC3E}">
        <p14:creationId xmlns:p14="http://schemas.microsoft.com/office/powerpoint/2010/main" val="2612969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88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5604E06-DF9D-4C49-8314-4F0307BD5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5875" cap="flat" cmpd="sng" algn="ctr">
            <a:noFill/>
            <a:prstDash val="solid"/>
          </a:ln>
          <a:effectLst/>
        </p:spPr>
        <p:style>
          <a:lnRef idx="0">
            <a:scrgbClr r="0" g="0" b="0"/>
          </a:lnRef>
          <a:fillRef idx="1003">
            <a:schemeClr val="dk1"/>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sp>
        <p:nvSpPr>
          <p:cNvPr id="10" name="Rectangle 9">
            <a:extLst>
              <a:ext uri="{FF2B5EF4-FFF2-40B4-BE49-F238E27FC236}">
                <a16:creationId xmlns:a16="http://schemas.microsoft.com/office/drawing/2014/main" id="{CF166AD8-180F-4585-8444-D6E3F1B03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795" y="643468"/>
            <a:ext cx="10905066" cy="5571065"/>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extrusionH="76200" contourW="12700">
            <a:bevelT w="19050" h="0" prst="coolSlant"/>
            <a:extrusionClr>
              <a:schemeClr val="accent3">
                <a:lumMod val="50000"/>
              </a:schemeClr>
            </a:extrusionClr>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1419DD48-144F-4836-9C0F-7A3BFC28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524" y="809244"/>
            <a:ext cx="10579608" cy="5239512"/>
          </a:xfrm>
          <a:prstGeom prst="rect">
            <a:avLst/>
          </a:prstGeom>
          <a:ln w="15875">
            <a:no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A56D24F-AF1C-4581-ADE4-B07469AE620E}"/>
              </a:ext>
            </a:extLst>
          </p:cNvPr>
          <p:cNvSpPr>
            <a:spLocks noGrp="1"/>
          </p:cNvSpPr>
          <p:nvPr>
            <p:ph type="title"/>
          </p:nvPr>
        </p:nvSpPr>
        <p:spPr>
          <a:xfrm>
            <a:off x="1231395" y="1292352"/>
            <a:ext cx="2982465" cy="4181856"/>
          </a:xfrm>
        </p:spPr>
        <p:txBody>
          <a:bodyPr>
            <a:normAutofit/>
          </a:bodyPr>
          <a:lstStyle/>
          <a:p>
            <a:r>
              <a:rPr lang="en-US" dirty="0">
                <a:solidFill>
                  <a:schemeClr val="tx1"/>
                </a:solidFill>
                <a:latin typeface="Calibri" panose="020F0502020204030204" pitchFamily="34" charset="0"/>
                <a:cs typeface="Calibri" panose="020F0502020204030204" pitchFamily="34" charset="0"/>
              </a:rPr>
              <a:t>Current and Pending Support</a:t>
            </a:r>
            <a:br>
              <a:rPr lang="en-US" sz="2000" dirty="0">
                <a:solidFill>
                  <a:schemeClr val="tx1"/>
                </a:solidFill>
                <a:latin typeface="Calibri" panose="020F0502020204030204" pitchFamily="34" charset="0"/>
                <a:cs typeface="Calibri" panose="020F0502020204030204" pitchFamily="34" charset="0"/>
              </a:rPr>
            </a:br>
            <a:br>
              <a:rPr lang="en-US" dirty="0">
                <a:solidFill>
                  <a:schemeClr val="tx1"/>
                </a:solidFill>
                <a:latin typeface="Calibri" panose="020F0502020204030204" pitchFamily="34" charset="0"/>
                <a:cs typeface="Calibri" panose="020F0502020204030204" pitchFamily="34" charset="0"/>
              </a:rPr>
            </a:br>
            <a:r>
              <a:rPr lang="en-US" sz="1800" i="1" dirty="0">
                <a:solidFill>
                  <a:srgbClr val="FF0000"/>
                </a:solidFill>
                <a:latin typeface="Calibri" panose="020F0502020204030204" pitchFamily="34" charset="0"/>
                <a:cs typeface="Calibri" panose="020F0502020204030204" pitchFamily="34" charset="0"/>
              </a:rPr>
              <a:t>NSF-approved format of the C&amp;P is now required</a:t>
            </a:r>
            <a:endParaRPr lang="en-US" sz="1800" dirty="0">
              <a:solidFill>
                <a:schemeClr val="tx1"/>
              </a:solidFill>
              <a:latin typeface="Calibri" panose="020F0502020204030204" pitchFamily="34" charset="0"/>
              <a:cs typeface="Calibri" panose="020F0502020204030204" pitchFamily="34" charset="0"/>
            </a:endParaRPr>
          </a:p>
        </p:txBody>
      </p:sp>
      <p:cxnSp>
        <p:nvCxnSpPr>
          <p:cNvPr id="14" name="Straight Connector 13">
            <a:extLst>
              <a:ext uri="{FF2B5EF4-FFF2-40B4-BE49-F238E27FC236}">
                <a16:creationId xmlns:a16="http://schemas.microsoft.com/office/drawing/2014/main" id="{14379797-D651-47FF-942A-A38CFE97E5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219" y="1508760"/>
            <a:ext cx="0" cy="384048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422221-9173-495C-BCCC-A4FB6DBAD3D2}"/>
              </a:ext>
            </a:extLst>
          </p:cNvPr>
          <p:cNvSpPr>
            <a:spLocks noGrp="1"/>
          </p:cNvSpPr>
          <p:nvPr>
            <p:ph idx="1"/>
          </p:nvPr>
        </p:nvSpPr>
        <p:spPr>
          <a:xfrm>
            <a:off x="4875655" y="1954237"/>
            <a:ext cx="5989317" cy="3840480"/>
          </a:xfrm>
        </p:spPr>
        <p:txBody>
          <a:bodyPr anchor="ctr">
            <a:normAutofit/>
          </a:bodyPr>
          <a:lstStyle/>
          <a:p>
            <a:pPr>
              <a:buClr>
                <a:schemeClr val="accent1">
                  <a:lumMod val="60000"/>
                  <a:lumOff val="40000"/>
                </a:schemeClr>
              </a:buClr>
            </a:pPr>
            <a:r>
              <a:rPr lang="en-US" sz="1900" dirty="0">
                <a:latin typeface="Calibri" panose="020F0502020204030204" pitchFamily="34" charset="0"/>
                <a:cs typeface="Calibri" panose="020F0502020204030204" pitchFamily="34" charset="0"/>
              </a:rPr>
              <a:t>Current and pending support information must be provided for this project, for ongoing projects, and for any proposals currently under consideration from whatever source, irrespective of whether such support is provided through the proposing organization or is provided directly to the individual. </a:t>
            </a:r>
          </a:p>
          <a:p>
            <a:pPr>
              <a:buClr>
                <a:schemeClr val="accent1">
                  <a:lumMod val="60000"/>
                  <a:lumOff val="40000"/>
                </a:schemeClr>
              </a:buClr>
            </a:pPr>
            <a:r>
              <a:rPr lang="en-US" sz="1900" dirty="0">
                <a:latin typeface="Calibri" panose="020F0502020204030204" pitchFamily="34" charset="0"/>
                <a:cs typeface="Calibri" panose="020F0502020204030204" pitchFamily="34" charset="0"/>
              </a:rPr>
              <a:t>The total award amount for the entire award period covered (including indirect costs) must be provided, as well as the number of person-months (or partial person-months) per year to be devoted to the project by the individual.</a:t>
            </a:r>
          </a:p>
          <a:p>
            <a:pPr>
              <a:lnSpc>
                <a:spcPct val="90000"/>
              </a:lnSpc>
              <a:spcBef>
                <a:spcPts val="45"/>
              </a:spcBef>
              <a:buClrTx/>
            </a:pPr>
            <a:endParaRPr lang="en-US" sz="1900" dirty="0">
              <a:solidFill>
                <a:schemeClr val="tx1"/>
              </a:solidFill>
              <a:latin typeface="Calibri" panose="020F0502020204030204" pitchFamily="34" charset="0"/>
              <a:cs typeface="Calibri" panose="020F0502020204030204" pitchFamily="34" charset="0"/>
            </a:endParaRPr>
          </a:p>
          <a:p>
            <a:pPr>
              <a:lnSpc>
                <a:spcPct val="90000"/>
              </a:lnSpc>
              <a:spcBef>
                <a:spcPts val="20"/>
              </a:spcBef>
              <a:buClrTx/>
            </a:pPr>
            <a:endParaRPr lang="en-US" sz="1900" dirty="0">
              <a:solidFill>
                <a:schemeClr val="tx1"/>
              </a:solidFill>
              <a:latin typeface="Calibri" panose="020F0502020204030204" pitchFamily="34" charset="0"/>
              <a:cs typeface="Calibri" panose="020F0502020204030204" pitchFamily="34" charset="0"/>
            </a:endParaRPr>
          </a:p>
          <a:p>
            <a:pPr>
              <a:lnSpc>
                <a:spcPct val="90000"/>
              </a:lnSpc>
            </a:pPr>
            <a:endParaRPr lang="en-US" sz="1900" dirty="0">
              <a:solidFill>
                <a:schemeClr val="tx1"/>
              </a:solidFill>
            </a:endParaRPr>
          </a:p>
        </p:txBody>
      </p:sp>
    </p:spTree>
    <p:extLst>
      <p:ext uri="{BB962C8B-B14F-4D97-AF65-F5344CB8AC3E}">
        <p14:creationId xmlns:p14="http://schemas.microsoft.com/office/powerpoint/2010/main" val="2966525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88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5604E06-DF9D-4C49-8314-4F0307BD5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5875" cap="flat" cmpd="sng" algn="ctr">
            <a:noFill/>
            <a:prstDash val="solid"/>
          </a:ln>
          <a:effectLst/>
        </p:spPr>
        <p:style>
          <a:lnRef idx="0">
            <a:scrgbClr r="0" g="0" b="0"/>
          </a:lnRef>
          <a:fillRef idx="1003">
            <a:schemeClr val="dk1"/>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sp>
        <p:nvSpPr>
          <p:cNvPr id="10" name="Rectangle 9">
            <a:extLst>
              <a:ext uri="{FF2B5EF4-FFF2-40B4-BE49-F238E27FC236}">
                <a16:creationId xmlns:a16="http://schemas.microsoft.com/office/drawing/2014/main" id="{CF166AD8-180F-4585-8444-D6E3F1B03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795" y="643468"/>
            <a:ext cx="10905066" cy="5571065"/>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extrusionH="76200" contourW="12700">
            <a:bevelT w="19050" h="0" prst="coolSlant"/>
            <a:extrusionClr>
              <a:schemeClr val="accent3">
                <a:lumMod val="50000"/>
              </a:schemeClr>
            </a:extrusionClr>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1419DD48-144F-4836-9C0F-7A3BFC28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524" y="809244"/>
            <a:ext cx="10579608" cy="5239512"/>
          </a:xfrm>
          <a:prstGeom prst="rect">
            <a:avLst/>
          </a:prstGeom>
          <a:ln w="15875">
            <a:no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A56D24F-AF1C-4581-ADE4-B07469AE620E}"/>
              </a:ext>
            </a:extLst>
          </p:cNvPr>
          <p:cNvSpPr>
            <a:spLocks noGrp="1"/>
          </p:cNvSpPr>
          <p:nvPr>
            <p:ph type="title"/>
          </p:nvPr>
        </p:nvSpPr>
        <p:spPr>
          <a:xfrm>
            <a:off x="1295402" y="1508760"/>
            <a:ext cx="2918458" cy="3840480"/>
          </a:xfrm>
        </p:spPr>
        <p:txBody>
          <a:bodyPr>
            <a:normAutofit/>
          </a:bodyPr>
          <a:lstStyle/>
          <a:p>
            <a:r>
              <a:rPr lang="en-US" dirty="0">
                <a:solidFill>
                  <a:schemeClr val="tx1"/>
                </a:solidFill>
                <a:latin typeface="Calibri" panose="020F0502020204030204" pitchFamily="34" charset="0"/>
                <a:cs typeface="Calibri" panose="020F0502020204030204" pitchFamily="34" charset="0"/>
              </a:rPr>
              <a:t>Current and Pending Support </a:t>
            </a:r>
            <a:r>
              <a:rPr lang="en-US" sz="2000" dirty="0">
                <a:solidFill>
                  <a:schemeClr val="tx1"/>
                </a:solidFill>
                <a:latin typeface="Calibri" panose="020F0502020204030204" pitchFamily="34" charset="0"/>
                <a:cs typeface="Calibri" panose="020F0502020204030204" pitchFamily="34" charset="0"/>
              </a:rPr>
              <a:t>(cont’d)</a:t>
            </a:r>
          </a:p>
        </p:txBody>
      </p:sp>
      <p:cxnSp>
        <p:nvCxnSpPr>
          <p:cNvPr id="14" name="Straight Connector 13">
            <a:extLst>
              <a:ext uri="{FF2B5EF4-FFF2-40B4-BE49-F238E27FC236}">
                <a16:creationId xmlns:a16="http://schemas.microsoft.com/office/drawing/2014/main" id="{14379797-D651-47FF-942A-A38CFE97E5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219" y="1508760"/>
            <a:ext cx="0" cy="384048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422221-9173-495C-BCCC-A4FB6DBAD3D2}"/>
              </a:ext>
            </a:extLst>
          </p:cNvPr>
          <p:cNvSpPr>
            <a:spLocks noGrp="1"/>
          </p:cNvSpPr>
          <p:nvPr>
            <p:ph idx="1"/>
          </p:nvPr>
        </p:nvSpPr>
        <p:spPr>
          <a:xfrm>
            <a:off x="4907279" y="1508760"/>
            <a:ext cx="5989317" cy="3840480"/>
          </a:xfrm>
        </p:spPr>
        <p:txBody>
          <a:bodyPr anchor="ctr">
            <a:normAutofit/>
          </a:bodyPr>
          <a:lstStyle/>
          <a:p>
            <a:pPr marL="469900" marR="5080" indent="-457200">
              <a:lnSpc>
                <a:spcPct val="90000"/>
              </a:lnSpc>
              <a:spcBef>
                <a:spcPts val="395"/>
              </a:spcBef>
              <a:buClr>
                <a:schemeClr val="accent1">
                  <a:lumMod val="60000"/>
                  <a:lumOff val="40000"/>
                </a:schemeClr>
              </a:buClr>
              <a:buSzPct val="150000"/>
              <a:tabLst>
                <a:tab pos="469265" algn="l"/>
                <a:tab pos="469900" algn="l"/>
              </a:tabLst>
            </a:pPr>
            <a:r>
              <a:rPr lang="en-US" sz="1700" spc="-10" dirty="0">
                <a:solidFill>
                  <a:schemeClr val="tx1"/>
                </a:solidFill>
                <a:latin typeface="Calibri"/>
                <a:cs typeface="Calibri"/>
              </a:rPr>
              <a:t>Mentoring </a:t>
            </a:r>
            <a:r>
              <a:rPr lang="en-US" sz="1700" spc="-5" dirty="0">
                <a:solidFill>
                  <a:schemeClr val="tx1"/>
                </a:solidFill>
                <a:latin typeface="Calibri"/>
                <a:cs typeface="Calibri"/>
              </a:rPr>
              <a:t>activities </a:t>
            </a:r>
            <a:r>
              <a:rPr lang="en-US" sz="1700" spc="-10" dirty="0">
                <a:solidFill>
                  <a:schemeClr val="tx1"/>
                </a:solidFill>
                <a:latin typeface="Calibri"/>
                <a:cs typeface="Calibri"/>
              </a:rPr>
              <a:t>that </a:t>
            </a:r>
            <a:r>
              <a:rPr lang="en-US" sz="1700" spc="-30" dirty="0">
                <a:solidFill>
                  <a:schemeClr val="tx1"/>
                </a:solidFill>
                <a:latin typeface="Calibri"/>
                <a:cs typeface="Calibri"/>
              </a:rPr>
              <a:t>take </a:t>
            </a:r>
            <a:r>
              <a:rPr lang="en-US" sz="1700" spc="-5" dirty="0">
                <a:solidFill>
                  <a:schemeClr val="tx1"/>
                </a:solidFill>
                <a:latin typeface="Calibri"/>
                <a:cs typeface="Calibri"/>
              </a:rPr>
              <a:t>place </a:t>
            </a:r>
            <a:r>
              <a:rPr lang="en-US" sz="1700" dirty="0">
                <a:solidFill>
                  <a:schemeClr val="tx1"/>
                </a:solidFill>
                <a:latin typeface="Calibri"/>
                <a:cs typeface="Calibri"/>
              </a:rPr>
              <a:t>as part </a:t>
            </a:r>
            <a:r>
              <a:rPr lang="en-US" sz="1700" spc="-5" dirty="0">
                <a:solidFill>
                  <a:schemeClr val="tx1"/>
                </a:solidFill>
                <a:latin typeface="Calibri"/>
                <a:cs typeface="Calibri"/>
              </a:rPr>
              <a:t>of </a:t>
            </a:r>
            <a:r>
              <a:rPr lang="en-US" sz="1700" dirty="0">
                <a:solidFill>
                  <a:schemeClr val="tx1"/>
                </a:solidFill>
                <a:latin typeface="Calibri"/>
                <a:cs typeface="Calibri"/>
              </a:rPr>
              <a:t>an </a:t>
            </a:r>
            <a:r>
              <a:rPr lang="en-US" sz="1700" spc="-15" dirty="0">
                <a:solidFill>
                  <a:schemeClr val="tx1"/>
                </a:solidFill>
                <a:latin typeface="Calibri"/>
                <a:cs typeface="Calibri"/>
              </a:rPr>
              <a:t>individual’s </a:t>
            </a:r>
            <a:r>
              <a:rPr lang="en-US" sz="1700" spc="-10" dirty="0">
                <a:solidFill>
                  <a:schemeClr val="tx1"/>
                </a:solidFill>
                <a:latin typeface="Calibri"/>
                <a:cs typeface="Calibri"/>
              </a:rPr>
              <a:t>regular  appointment </a:t>
            </a:r>
            <a:r>
              <a:rPr lang="en-US" sz="1700" spc="-15" dirty="0">
                <a:solidFill>
                  <a:schemeClr val="tx1"/>
                </a:solidFill>
                <a:latin typeface="Calibri"/>
                <a:cs typeface="Calibri"/>
              </a:rPr>
              <a:t>at </a:t>
            </a:r>
            <a:r>
              <a:rPr lang="en-US" sz="1700" spc="-5" dirty="0">
                <a:solidFill>
                  <a:schemeClr val="tx1"/>
                </a:solidFill>
                <a:latin typeface="Calibri"/>
                <a:cs typeface="Calibri"/>
              </a:rPr>
              <a:t>the </a:t>
            </a:r>
            <a:r>
              <a:rPr lang="en-US" sz="1700" spc="-10" dirty="0">
                <a:solidFill>
                  <a:schemeClr val="tx1"/>
                </a:solidFill>
                <a:latin typeface="Calibri"/>
                <a:cs typeface="Calibri"/>
              </a:rPr>
              <a:t>proposing </a:t>
            </a:r>
            <a:r>
              <a:rPr lang="en-US" sz="1700" spc="-15" dirty="0">
                <a:solidFill>
                  <a:schemeClr val="tx1"/>
                </a:solidFill>
                <a:latin typeface="Calibri"/>
                <a:cs typeface="Calibri"/>
              </a:rPr>
              <a:t>organization </a:t>
            </a:r>
            <a:r>
              <a:rPr lang="en-US" sz="1700" dirty="0">
                <a:solidFill>
                  <a:schemeClr val="tx1"/>
                </a:solidFill>
                <a:latin typeface="Calibri"/>
                <a:cs typeface="Calibri"/>
              </a:rPr>
              <a:t>need </a:t>
            </a:r>
            <a:r>
              <a:rPr lang="en-US" sz="1700" spc="-5" dirty="0">
                <a:solidFill>
                  <a:schemeClr val="tx1"/>
                </a:solidFill>
                <a:latin typeface="Calibri"/>
                <a:cs typeface="Calibri"/>
              </a:rPr>
              <a:t>not </a:t>
            </a:r>
            <a:r>
              <a:rPr lang="en-US" sz="1700" dirty="0">
                <a:solidFill>
                  <a:schemeClr val="tx1"/>
                </a:solidFill>
                <a:latin typeface="Calibri"/>
                <a:cs typeface="Calibri"/>
              </a:rPr>
              <a:t>be </a:t>
            </a:r>
            <a:r>
              <a:rPr lang="en-US" sz="1700" spc="-10" dirty="0">
                <a:solidFill>
                  <a:schemeClr val="tx1"/>
                </a:solidFill>
                <a:latin typeface="Calibri"/>
                <a:cs typeface="Calibri"/>
              </a:rPr>
              <a:t>reported. </a:t>
            </a:r>
            <a:r>
              <a:rPr lang="en-US" sz="1700" spc="-5" dirty="0">
                <a:solidFill>
                  <a:schemeClr val="tx1"/>
                </a:solidFill>
                <a:latin typeface="Calibri"/>
                <a:cs typeface="Calibri"/>
              </a:rPr>
              <a:t>If </a:t>
            </a:r>
            <a:r>
              <a:rPr lang="en-US" sz="1700" dirty="0">
                <a:solidFill>
                  <a:schemeClr val="tx1"/>
                </a:solidFill>
                <a:latin typeface="Calibri"/>
                <a:cs typeface="Calibri"/>
              </a:rPr>
              <a:t>an  </a:t>
            </a:r>
            <a:r>
              <a:rPr lang="en-US" sz="1700" spc="-5" dirty="0">
                <a:solidFill>
                  <a:schemeClr val="tx1"/>
                </a:solidFill>
                <a:latin typeface="Calibri"/>
                <a:cs typeface="Calibri"/>
              </a:rPr>
              <a:t>individual, </a:t>
            </a:r>
            <a:r>
              <a:rPr lang="en-US" sz="1700" spc="-35" dirty="0">
                <a:solidFill>
                  <a:schemeClr val="tx1"/>
                </a:solidFill>
                <a:latin typeface="Calibri"/>
                <a:cs typeface="Calibri"/>
              </a:rPr>
              <a:t>however, </a:t>
            </a:r>
            <a:r>
              <a:rPr lang="en-US" sz="1700" spc="-10" dirty="0">
                <a:solidFill>
                  <a:schemeClr val="tx1"/>
                </a:solidFill>
                <a:latin typeface="Calibri"/>
                <a:cs typeface="Calibri"/>
              </a:rPr>
              <a:t>receives </a:t>
            </a:r>
            <a:r>
              <a:rPr lang="en-US" sz="1700" spc="-5" dirty="0">
                <a:solidFill>
                  <a:schemeClr val="tx1"/>
                </a:solidFill>
                <a:latin typeface="Calibri"/>
                <a:cs typeface="Calibri"/>
              </a:rPr>
              <a:t>in-kind support </a:t>
            </a:r>
            <a:r>
              <a:rPr lang="en-US" sz="1700" dirty="0">
                <a:solidFill>
                  <a:schemeClr val="tx1"/>
                </a:solidFill>
                <a:latin typeface="Calibri"/>
                <a:cs typeface="Calibri"/>
              </a:rPr>
              <a:t>either </a:t>
            </a:r>
            <a:r>
              <a:rPr lang="en-US" sz="1700" spc="-10" dirty="0">
                <a:solidFill>
                  <a:schemeClr val="tx1"/>
                </a:solidFill>
                <a:latin typeface="Calibri"/>
                <a:cs typeface="Calibri"/>
              </a:rPr>
              <a:t>directly </a:t>
            </a:r>
            <a:r>
              <a:rPr lang="en-US" sz="1700" spc="-5" dirty="0">
                <a:solidFill>
                  <a:schemeClr val="tx1"/>
                </a:solidFill>
                <a:latin typeface="Calibri"/>
                <a:cs typeface="Calibri"/>
              </a:rPr>
              <a:t>or </a:t>
            </a:r>
            <a:r>
              <a:rPr lang="en-US" sz="1700" spc="-10" dirty="0">
                <a:solidFill>
                  <a:schemeClr val="tx1"/>
                </a:solidFill>
                <a:latin typeface="Calibri"/>
                <a:cs typeface="Calibri"/>
              </a:rPr>
              <a:t>through </a:t>
            </a:r>
            <a:r>
              <a:rPr lang="en-US" sz="1700" spc="-5" dirty="0">
                <a:solidFill>
                  <a:schemeClr val="tx1"/>
                </a:solidFill>
                <a:latin typeface="Calibri"/>
                <a:cs typeface="Calibri"/>
              </a:rPr>
              <a:t>their  </a:t>
            </a:r>
            <a:r>
              <a:rPr lang="en-US" sz="1700" spc="-15" dirty="0">
                <a:solidFill>
                  <a:schemeClr val="tx1"/>
                </a:solidFill>
                <a:latin typeface="Calibri"/>
                <a:cs typeface="Calibri"/>
              </a:rPr>
              <a:t>organization </a:t>
            </a:r>
            <a:r>
              <a:rPr lang="en-US" sz="1700" spc="-10" dirty="0">
                <a:solidFill>
                  <a:schemeClr val="tx1"/>
                </a:solidFill>
                <a:latin typeface="Calibri"/>
                <a:cs typeface="Calibri"/>
              </a:rPr>
              <a:t>from </a:t>
            </a:r>
            <a:r>
              <a:rPr lang="en-US" sz="1700" dirty="0">
                <a:solidFill>
                  <a:schemeClr val="tx1"/>
                </a:solidFill>
                <a:latin typeface="Calibri"/>
                <a:cs typeface="Calibri"/>
              </a:rPr>
              <a:t>an </a:t>
            </a:r>
            <a:r>
              <a:rPr lang="en-US" sz="1700" spc="-10" dirty="0">
                <a:solidFill>
                  <a:schemeClr val="tx1"/>
                </a:solidFill>
                <a:latin typeface="Calibri"/>
                <a:cs typeface="Calibri"/>
              </a:rPr>
              <a:t>external source </a:t>
            </a:r>
            <a:r>
              <a:rPr lang="en-US" sz="1700" spc="-15" dirty="0">
                <a:solidFill>
                  <a:schemeClr val="tx1"/>
                </a:solidFill>
                <a:latin typeface="Calibri"/>
                <a:cs typeface="Calibri"/>
              </a:rPr>
              <a:t>to </a:t>
            </a:r>
            <a:r>
              <a:rPr lang="en-US" sz="1700" spc="-5" dirty="0">
                <a:solidFill>
                  <a:schemeClr val="tx1"/>
                </a:solidFill>
                <a:latin typeface="Calibri"/>
                <a:cs typeface="Calibri"/>
              </a:rPr>
              <a:t>support </a:t>
            </a:r>
            <a:r>
              <a:rPr lang="en-US" sz="1700" spc="-10" dirty="0">
                <a:solidFill>
                  <a:schemeClr val="tx1"/>
                </a:solidFill>
                <a:latin typeface="Calibri"/>
                <a:cs typeface="Calibri"/>
              </a:rPr>
              <a:t>mentoring </a:t>
            </a:r>
            <a:r>
              <a:rPr lang="en-US" sz="1700" spc="-5" dirty="0">
                <a:solidFill>
                  <a:schemeClr val="tx1"/>
                </a:solidFill>
                <a:latin typeface="Calibri"/>
                <a:cs typeface="Calibri"/>
              </a:rPr>
              <a:t>of </a:t>
            </a:r>
            <a:r>
              <a:rPr lang="en-US" sz="1700" spc="-15" dirty="0">
                <a:solidFill>
                  <a:schemeClr val="tx1"/>
                </a:solidFill>
                <a:latin typeface="Calibri"/>
                <a:cs typeface="Calibri"/>
              </a:rPr>
              <a:t>undergraduate  </a:t>
            </a:r>
            <a:r>
              <a:rPr lang="en-US" sz="1700" spc="-5" dirty="0">
                <a:solidFill>
                  <a:schemeClr val="tx1"/>
                </a:solidFill>
                <a:latin typeface="Calibri"/>
                <a:cs typeface="Calibri"/>
              </a:rPr>
              <a:t>or </a:t>
            </a:r>
            <a:r>
              <a:rPr lang="en-US" sz="1700" spc="-15" dirty="0">
                <a:solidFill>
                  <a:schemeClr val="tx1"/>
                </a:solidFill>
                <a:latin typeface="Calibri"/>
                <a:cs typeface="Calibri"/>
              </a:rPr>
              <a:t>graduate </a:t>
            </a:r>
            <a:r>
              <a:rPr lang="en-US" sz="1700" spc="-10" dirty="0">
                <a:solidFill>
                  <a:schemeClr val="tx1"/>
                </a:solidFill>
                <a:latin typeface="Calibri"/>
                <a:cs typeface="Calibri"/>
              </a:rPr>
              <a:t>students, that </a:t>
            </a:r>
            <a:r>
              <a:rPr lang="en-US" sz="1700" spc="-5" dirty="0">
                <a:solidFill>
                  <a:schemeClr val="tx1"/>
                </a:solidFill>
                <a:latin typeface="Calibri"/>
                <a:cs typeface="Calibri"/>
              </a:rPr>
              <a:t>in-kind support, including the time </a:t>
            </a:r>
            <a:r>
              <a:rPr lang="en-US" sz="1700" spc="-10" dirty="0">
                <a:solidFill>
                  <a:schemeClr val="tx1"/>
                </a:solidFill>
                <a:latin typeface="Calibri"/>
                <a:cs typeface="Calibri"/>
              </a:rPr>
              <a:t>associated </a:t>
            </a:r>
            <a:r>
              <a:rPr lang="en-US" sz="1700" spc="-5" dirty="0">
                <a:solidFill>
                  <a:schemeClr val="tx1"/>
                </a:solidFill>
                <a:latin typeface="Calibri"/>
                <a:cs typeface="Calibri"/>
              </a:rPr>
              <a:t>with  such mentoring, should </a:t>
            </a:r>
            <a:r>
              <a:rPr lang="en-US" sz="1700" dirty="0">
                <a:solidFill>
                  <a:schemeClr val="tx1"/>
                </a:solidFill>
                <a:latin typeface="Calibri"/>
                <a:cs typeface="Calibri"/>
              </a:rPr>
              <a:t>be </a:t>
            </a:r>
            <a:r>
              <a:rPr lang="en-US" sz="1700" spc="-5" dirty="0">
                <a:solidFill>
                  <a:schemeClr val="tx1"/>
                </a:solidFill>
                <a:latin typeface="Calibri"/>
                <a:cs typeface="Calibri"/>
              </a:rPr>
              <a:t>identified in the </a:t>
            </a:r>
            <a:r>
              <a:rPr lang="en-US" sz="1700" spc="-15" dirty="0">
                <a:solidFill>
                  <a:schemeClr val="tx1"/>
                </a:solidFill>
                <a:latin typeface="Calibri"/>
                <a:cs typeface="Calibri"/>
              </a:rPr>
              <a:t>individual’s </a:t>
            </a:r>
            <a:r>
              <a:rPr lang="en-US" sz="1700" spc="-10" dirty="0">
                <a:solidFill>
                  <a:schemeClr val="tx1"/>
                </a:solidFill>
                <a:latin typeface="Calibri"/>
                <a:cs typeface="Calibri"/>
              </a:rPr>
              <a:t>current </a:t>
            </a:r>
            <a:r>
              <a:rPr lang="en-US" sz="1700" dirty="0">
                <a:solidFill>
                  <a:schemeClr val="tx1"/>
                </a:solidFill>
                <a:latin typeface="Calibri"/>
                <a:cs typeface="Calibri"/>
              </a:rPr>
              <a:t>and pending  </a:t>
            </a:r>
            <a:r>
              <a:rPr lang="en-US" sz="1700" spc="-5" dirty="0">
                <a:solidFill>
                  <a:schemeClr val="tx1"/>
                </a:solidFill>
                <a:latin typeface="Calibri"/>
                <a:cs typeface="Calibri"/>
              </a:rPr>
              <a:t>support</a:t>
            </a:r>
            <a:r>
              <a:rPr lang="en-US" sz="1700" spc="-15" dirty="0">
                <a:solidFill>
                  <a:schemeClr val="tx1"/>
                </a:solidFill>
                <a:latin typeface="Calibri"/>
                <a:cs typeface="Calibri"/>
              </a:rPr>
              <a:t> </a:t>
            </a:r>
            <a:r>
              <a:rPr lang="en-US" sz="1700" spc="-5" dirty="0">
                <a:solidFill>
                  <a:schemeClr val="tx1"/>
                </a:solidFill>
                <a:latin typeface="Calibri"/>
                <a:cs typeface="Calibri"/>
              </a:rPr>
              <a:t>submission.</a:t>
            </a:r>
            <a:endParaRPr lang="en-US" sz="1700" dirty="0">
              <a:solidFill>
                <a:schemeClr val="tx1"/>
              </a:solidFill>
              <a:latin typeface="Calibri"/>
              <a:cs typeface="Calibri"/>
            </a:endParaRPr>
          </a:p>
          <a:p>
            <a:pPr marL="474980" marR="147320" indent="-462280">
              <a:lnSpc>
                <a:spcPct val="90000"/>
              </a:lnSpc>
              <a:spcBef>
                <a:spcPts val="2580"/>
              </a:spcBef>
              <a:buClr>
                <a:schemeClr val="accent1">
                  <a:lumMod val="60000"/>
                  <a:lumOff val="40000"/>
                </a:schemeClr>
              </a:buClr>
              <a:buSzPct val="150000"/>
              <a:tabLst>
                <a:tab pos="474345" algn="l"/>
                <a:tab pos="474980" algn="l"/>
              </a:tabLst>
            </a:pPr>
            <a:r>
              <a:rPr lang="en-US" sz="1700" spc="-10" dirty="0">
                <a:solidFill>
                  <a:schemeClr val="tx1"/>
                </a:solidFill>
                <a:latin typeface="Calibri"/>
                <a:cs typeface="Calibri"/>
              </a:rPr>
              <a:t>“Research </a:t>
            </a:r>
            <a:r>
              <a:rPr lang="en-US" sz="1700" spc="-15" dirty="0">
                <a:solidFill>
                  <a:schemeClr val="tx1"/>
                </a:solidFill>
                <a:latin typeface="Calibri"/>
                <a:cs typeface="Calibri"/>
              </a:rPr>
              <a:t>endeavors” </a:t>
            </a:r>
            <a:r>
              <a:rPr lang="en-US" sz="1700" spc="-25" dirty="0">
                <a:solidFill>
                  <a:schemeClr val="tx1"/>
                </a:solidFill>
                <a:latin typeface="Calibri"/>
                <a:cs typeface="Calibri"/>
              </a:rPr>
              <a:t>refers </a:t>
            </a:r>
            <a:r>
              <a:rPr lang="en-US" sz="1700" spc="-15" dirty="0">
                <a:solidFill>
                  <a:schemeClr val="tx1"/>
                </a:solidFill>
                <a:latin typeface="Calibri"/>
                <a:cs typeface="Calibri"/>
              </a:rPr>
              <a:t>to </a:t>
            </a:r>
            <a:r>
              <a:rPr lang="en-US" sz="1700" spc="-5" dirty="0">
                <a:solidFill>
                  <a:schemeClr val="tx1"/>
                </a:solidFill>
                <a:latin typeface="Calibri"/>
                <a:cs typeface="Calibri"/>
              </a:rPr>
              <a:t>the </a:t>
            </a:r>
            <a:r>
              <a:rPr lang="en-US" sz="1700" spc="-15" dirty="0">
                <a:solidFill>
                  <a:schemeClr val="tx1"/>
                </a:solidFill>
                <a:latin typeface="Calibri"/>
                <a:cs typeface="Calibri"/>
              </a:rPr>
              <a:t>endeavors </a:t>
            </a:r>
            <a:r>
              <a:rPr lang="en-US" sz="1700" b="1" i="1" spc="-5" dirty="0">
                <a:solidFill>
                  <a:schemeClr val="tx1"/>
                </a:solidFill>
                <a:latin typeface="Calibri"/>
                <a:cs typeface="Calibri"/>
              </a:rPr>
              <a:t>of </a:t>
            </a:r>
            <a:r>
              <a:rPr lang="en-US" sz="1700" b="1" i="1" dirty="0">
                <a:solidFill>
                  <a:schemeClr val="tx1"/>
                </a:solidFill>
                <a:latin typeface="Calibri"/>
                <a:cs typeface="Calibri"/>
              </a:rPr>
              <a:t>the </a:t>
            </a:r>
            <a:r>
              <a:rPr lang="en-US" sz="1700" b="1" i="1" spc="-5" dirty="0">
                <a:solidFill>
                  <a:schemeClr val="tx1"/>
                </a:solidFill>
                <a:latin typeface="Calibri"/>
                <a:cs typeface="Calibri"/>
              </a:rPr>
              <a:t>particular individual</a:t>
            </a:r>
            <a:r>
              <a:rPr lang="en-US" sz="1700" spc="-5" dirty="0">
                <a:solidFill>
                  <a:schemeClr val="tx1"/>
                </a:solidFill>
                <a:latin typeface="Calibri"/>
                <a:cs typeface="Calibri"/>
              </a:rPr>
              <a:t>.  </a:t>
            </a:r>
            <a:r>
              <a:rPr lang="en-US" sz="1700" dirty="0">
                <a:solidFill>
                  <a:schemeClr val="tx1"/>
                </a:solidFill>
                <a:latin typeface="Calibri"/>
                <a:cs typeface="Calibri"/>
              </a:rPr>
              <a:t>The </a:t>
            </a:r>
            <a:r>
              <a:rPr lang="en-US" sz="1700" spc="-10" dirty="0">
                <a:solidFill>
                  <a:schemeClr val="tx1"/>
                </a:solidFill>
                <a:latin typeface="Calibri"/>
                <a:cs typeface="Calibri"/>
              </a:rPr>
              <a:t>current </a:t>
            </a:r>
            <a:r>
              <a:rPr lang="en-US" sz="1700" dirty="0">
                <a:solidFill>
                  <a:schemeClr val="tx1"/>
                </a:solidFill>
                <a:latin typeface="Calibri"/>
                <a:cs typeface="Calibri"/>
              </a:rPr>
              <a:t>and pending </a:t>
            </a:r>
            <a:r>
              <a:rPr lang="en-US" sz="1700" spc="-5" dirty="0">
                <a:solidFill>
                  <a:schemeClr val="tx1"/>
                </a:solidFill>
                <a:latin typeface="Calibri"/>
                <a:cs typeface="Calibri"/>
              </a:rPr>
              <a:t>support </a:t>
            </a:r>
            <a:r>
              <a:rPr lang="en-US" sz="1700" spc="-15" dirty="0">
                <a:solidFill>
                  <a:schemeClr val="tx1"/>
                </a:solidFill>
                <a:latin typeface="Calibri"/>
                <a:cs typeface="Calibri"/>
              </a:rPr>
              <a:t>information </a:t>
            </a:r>
            <a:r>
              <a:rPr lang="en-US" sz="1700" spc="-10" dirty="0">
                <a:solidFill>
                  <a:schemeClr val="tx1"/>
                </a:solidFill>
                <a:latin typeface="Calibri"/>
                <a:cs typeface="Calibri"/>
              </a:rPr>
              <a:t>that must </a:t>
            </a:r>
            <a:r>
              <a:rPr lang="en-US" sz="1700" dirty="0">
                <a:solidFill>
                  <a:schemeClr val="tx1"/>
                </a:solidFill>
                <a:latin typeface="Calibri"/>
                <a:cs typeface="Calibri"/>
              </a:rPr>
              <a:t>be </a:t>
            </a:r>
            <a:r>
              <a:rPr lang="en-US" sz="1700" spc="-10" dirty="0">
                <a:solidFill>
                  <a:schemeClr val="tx1"/>
                </a:solidFill>
                <a:latin typeface="Calibri"/>
                <a:cs typeface="Calibri"/>
              </a:rPr>
              <a:t>provided </a:t>
            </a:r>
            <a:r>
              <a:rPr lang="en-US" sz="1700" spc="-5" dirty="0">
                <a:solidFill>
                  <a:schemeClr val="tx1"/>
                </a:solidFill>
                <a:latin typeface="Calibri"/>
                <a:cs typeface="Calibri"/>
              </a:rPr>
              <a:t>is all  </a:t>
            </a:r>
            <a:r>
              <a:rPr lang="en-US" sz="1700" dirty="0">
                <a:solidFill>
                  <a:schemeClr val="tx1"/>
                </a:solidFill>
                <a:latin typeface="Calibri"/>
                <a:cs typeface="Calibri"/>
              </a:rPr>
              <a:t>planned, pending, and </a:t>
            </a:r>
            <a:r>
              <a:rPr lang="en-US" sz="1700" spc="-10" dirty="0">
                <a:solidFill>
                  <a:schemeClr val="tx1"/>
                </a:solidFill>
                <a:latin typeface="Calibri"/>
                <a:cs typeface="Calibri"/>
              </a:rPr>
              <a:t>current </a:t>
            </a:r>
            <a:r>
              <a:rPr lang="en-US" sz="1700" spc="-5" dirty="0">
                <a:solidFill>
                  <a:schemeClr val="tx1"/>
                </a:solidFill>
                <a:latin typeface="Calibri"/>
                <a:cs typeface="Calibri"/>
              </a:rPr>
              <a:t>support </a:t>
            </a:r>
            <a:r>
              <a:rPr lang="en-US" sz="1700" spc="-10" dirty="0">
                <a:solidFill>
                  <a:schemeClr val="tx1"/>
                </a:solidFill>
                <a:latin typeface="Calibri"/>
                <a:cs typeface="Calibri"/>
              </a:rPr>
              <a:t>that </a:t>
            </a:r>
            <a:r>
              <a:rPr lang="en-US" sz="1700" spc="-5" dirty="0">
                <a:solidFill>
                  <a:schemeClr val="tx1"/>
                </a:solidFill>
                <a:latin typeface="Calibri"/>
                <a:cs typeface="Calibri"/>
              </a:rPr>
              <a:t>is </a:t>
            </a:r>
            <a:r>
              <a:rPr lang="en-US" sz="1700" dirty="0">
                <a:solidFill>
                  <a:schemeClr val="tx1"/>
                </a:solidFill>
                <a:latin typeface="Calibri"/>
                <a:cs typeface="Calibri"/>
              </a:rPr>
              <a:t>either </a:t>
            </a:r>
            <a:r>
              <a:rPr lang="en-US" sz="1700" spc="-10" dirty="0">
                <a:solidFill>
                  <a:schemeClr val="tx1"/>
                </a:solidFill>
                <a:latin typeface="Calibri"/>
                <a:cs typeface="Calibri"/>
              </a:rPr>
              <a:t>provided directly </a:t>
            </a:r>
            <a:r>
              <a:rPr lang="en-US" sz="1700" spc="-15" dirty="0">
                <a:solidFill>
                  <a:schemeClr val="tx1"/>
                </a:solidFill>
                <a:latin typeface="Calibri"/>
                <a:cs typeface="Calibri"/>
              </a:rPr>
              <a:t>to </a:t>
            </a:r>
            <a:r>
              <a:rPr lang="en-US" sz="1700" spc="-5" dirty="0">
                <a:solidFill>
                  <a:schemeClr val="tx1"/>
                </a:solidFill>
                <a:latin typeface="Calibri"/>
                <a:cs typeface="Calibri"/>
              </a:rPr>
              <a:t>the  individual, or </a:t>
            </a:r>
            <a:r>
              <a:rPr lang="en-US" sz="1700" spc="-15" dirty="0">
                <a:solidFill>
                  <a:schemeClr val="tx1"/>
                </a:solidFill>
                <a:latin typeface="Calibri"/>
                <a:cs typeface="Calibri"/>
              </a:rPr>
              <a:t>to </a:t>
            </a:r>
            <a:r>
              <a:rPr lang="en-US" sz="1700" spc="-5" dirty="0">
                <a:solidFill>
                  <a:schemeClr val="tx1"/>
                </a:solidFill>
                <a:latin typeface="Calibri"/>
                <a:cs typeface="Calibri"/>
              </a:rPr>
              <a:t>the individual </a:t>
            </a:r>
            <a:r>
              <a:rPr lang="en-US" sz="1700" spc="-10" dirty="0">
                <a:solidFill>
                  <a:schemeClr val="tx1"/>
                </a:solidFill>
                <a:latin typeface="Calibri"/>
                <a:cs typeface="Calibri"/>
              </a:rPr>
              <a:t>through </a:t>
            </a:r>
            <a:r>
              <a:rPr lang="en-US" sz="1700" spc="-5" dirty="0">
                <a:solidFill>
                  <a:schemeClr val="tx1"/>
                </a:solidFill>
                <a:latin typeface="Calibri"/>
                <a:cs typeface="Calibri"/>
              </a:rPr>
              <a:t>their </a:t>
            </a:r>
            <a:r>
              <a:rPr lang="en-US" sz="1700" spc="-15" dirty="0">
                <a:solidFill>
                  <a:schemeClr val="tx1"/>
                </a:solidFill>
                <a:latin typeface="Calibri"/>
                <a:cs typeface="Calibri"/>
              </a:rPr>
              <a:t>organization </a:t>
            </a:r>
            <a:r>
              <a:rPr lang="en-US" sz="1700" spc="-5" dirty="0">
                <a:solidFill>
                  <a:schemeClr val="tx1"/>
                </a:solidFill>
                <a:latin typeface="Calibri"/>
                <a:cs typeface="Calibri"/>
              </a:rPr>
              <a:t>in support of </a:t>
            </a:r>
            <a:r>
              <a:rPr lang="en-US" sz="1700" spc="-10" dirty="0">
                <a:solidFill>
                  <a:schemeClr val="tx1"/>
                </a:solidFill>
                <a:latin typeface="Calibri"/>
                <a:cs typeface="Calibri"/>
              </a:rPr>
              <a:t>that  </a:t>
            </a:r>
            <a:r>
              <a:rPr lang="en-US" sz="1700" spc="-15" dirty="0">
                <a:solidFill>
                  <a:schemeClr val="tx1"/>
                </a:solidFill>
                <a:latin typeface="Calibri"/>
                <a:cs typeface="Calibri"/>
              </a:rPr>
              <a:t>individual’s </a:t>
            </a:r>
            <a:r>
              <a:rPr lang="en-US" sz="1700" spc="-10" dirty="0">
                <a:solidFill>
                  <a:schemeClr val="tx1"/>
                </a:solidFill>
                <a:latin typeface="Calibri"/>
                <a:cs typeface="Calibri"/>
              </a:rPr>
              <a:t>research</a:t>
            </a:r>
            <a:r>
              <a:rPr lang="en-US" sz="1700" spc="-5" dirty="0">
                <a:solidFill>
                  <a:schemeClr val="tx1"/>
                </a:solidFill>
                <a:latin typeface="Calibri"/>
                <a:cs typeface="Calibri"/>
              </a:rPr>
              <a:t> </a:t>
            </a:r>
            <a:r>
              <a:rPr lang="en-US" sz="1700" spc="-15" dirty="0">
                <a:solidFill>
                  <a:schemeClr val="tx1"/>
                </a:solidFill>
                <a:latin typeface="Calibri"/>
                <a:cs typeface="Calibri"/>
              </a:rPr>
              <a:t>endeavors.</a:t>
            </a:r>
            <a:endParaRPr lang="en-US" sz="1700" dirty="0">
              <a:solidFill>
                <a:schemeClr val="tx1"/>
              </a:solidFill>
              <a:latin typeface="Calibri"/>
              <a:cs typeface="Calibri"/>
            </a:endParaRPr>
          </a:p>
          <a:p>
            <a:pPr>
              <a:lnSpc>
                <a:spcPct val="90000"/>
              </a:lnSpc>
            </a:pPr>
            <a:endParaRPr lang="en-US" sz="1700" dirty="0">
              <a:solidFill>
                <a:schemeClr val="tx1"/>
              </a:solidFill>
            </a:endParaRPr>
          </a:p>
        </p:txBody>
      </p:sp>
    </p:spTree>
    <p:extLst>
      <p:ext uri="{BB962C8B-B14F-4D97-AF65-F5344CB8AC3E}">
        <p14:creationId xmlns:p14="http://schemas.microsoft.com/office/powerpoint/2010/main" val="3833419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88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5604E06-DF9D-4C49-8314-4F0307BD5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5875" cap="flat" cmpd="sng" algn="ctr">
            <a:noFill/>
            <a:prstDash val="solid"/>
          </a:ln>
          <a:effectLst/>
        </p:spPr>
        <p:style>
          <a:lnRef idx="0">
            <a:scrgbClr r="0" g="0" b="0"/>
          </a:lnRef>
          <a:fillRef idx="1003">
            <a:schemeClr val="dk1"/>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sp>
        <p:nvSpPr>
          <p:cNvPr id="10" name="Rectangle 9">
            <a:extLst>
              <a:ext uri="{FF2B5EF4-FFF2-40B4-BE49-F238E27FC236}">
                <a16:creationId xmlns:a16="http://schemas.microsoft.com/office/drawing/2014/main" id="{CF166AD8-180F-4585-8444-D6E3F1B03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795" y="643468"/>
            <a:ext cx="10905066" cy="5571065"/>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extrusionH="76200" contourW="12700">
            <a:bevelT w="19050" h="0" prst="coolSlant"/>
            <a:extrusionClr>
              <a:schemeClr val="accent3">
                <a:lumMod val="50000"/>
              </a:schemeClr>
            </a:extrusionClr>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1419DD48-144F-4836-9C0F-7A3BFC28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524" y="809244"/>
            <a:ext cx="10579608" cy="5239512"/>
          </a:xfrm>
          <a:prstGeom prst="rect">
            <a:avLst/>
          </a:prstGeom>
          <a:ln w="15875">
            <a:no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A56D24F-AF1C-4581-ADE4-B07469AE620E}"/>
              </a:ext>
            </a:extLst>
          </p:cNvPr>
          <p:cNvSpPr>
            <a:spLocks noGrp="1"/>
          </p:cNvSpPr>
          <p:nvPr>
            <p:ph type="title"/>
          </p:nvPr>
        </p:nvSpPr>
        <p:spPr>
          <a:xfrm>
            <a:off x="1295402" y="1508760"/>
            <a:ext cx="2918458" cy="3840480"/>
          </a:xfrm>
        </p:spPr>
        <p:txBody>
          <a:bodyPr>
            <a:normAutofit/>
          </a:bodyPr>
          <a:lstStyle/>
          <a:p>
            <a:r>
              <a:rPr lang="en-US" dirty="0">
                <a:solidFill>
                  <a:schemeClr val="tx1"/>
                </a:solidFill>
                <a:latin typeface="Calibri" panose="020F0502020204030204" pitchFamily="34" charset="0"/>
                <a:cs typeface="Calibri" panose="020F0502020204030204" pitchFamily="34" charset="0"/>
              </a:rPr>
              <a:t>Current and Pending Support </a:t>
            </a:r>
            <a:r>
              <a:rPr lang="en-US" sz="2000" dirty="0">
                <a:solidFill>
                  <a:schemeClr val="tx1"/>
                </a:solidFill>
                <a:latin typeface="Calibri" panose="020F0502020204030204" pitchFamily="34" charset="0"/>
                <a:cs typeface="Calibri" panose="020F0502020204030204" pitchFamily="34" charset="0"/>
              </a:rPr>
              <a:t>(cont’d)</a:t>
            </a:r>
          </a:p>
        </p:txBody>
      </p:sp>
      <p:cxnSp>
        <p:nvCxnSpPr>
          <p:cNvPr id="14" name="Straight Connector 13">
            <a:extLst>
              <a:ext uri="{FF2B5EF4-FFF2-40B4-BE49-F238E27FC236}">
                <a16:creationId xmlns:a16="http://schemas.microsoft.com/office/drawing/2014/main" id="{14379797-D651-47FF-942A-A38CFE97E5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219" y="1508760"/>
            <a:ext cx="0" cy="384048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422221-9173-495C-BCCC-A4FB6DBAD3D2}"/>
              </a:ext>
            </a:extLst>
          </p:cNvPr>
          <p:cNvSpPr>
            <a:spLocks noGrp="1"/>
          </p:cNvSpPr>
          <p:nvPr>
            <p:ph idx="1"/>
          </p:nvPr>
        </p:nvSpPr>
        <p:spPr>
          <a:xfrm>
            <a:off x="4907279" y="1508760"/>
            <a:ext cx="5989317" cy="3840480"/>
          </a:xfrm>
        </p:spPr>
        <p:txBody>
          <a:bodyPr anchor="ctr">
            <a:normAutofit/>
          </a:bodyPr>
          <a:lstStyle/>
          <a:p>
            <a:pPr marL="474980" indent="-462280">
              <a:lnSpc>
                <a:spcPct val="90000"/>
              </a:lnSpc>
              <a:spcBef>
                <a:spcPts val="100"/>
              </a:spcBef>
              <a:buClr>
                <a:schemeClr val="accent1">
                  <a:lumMod val="60000"/>
                  <a:lumOff val="40000"/>
                </a:schemeClr>
              </a:buClr>
              <a:buSzPct val="150000"/>
              <a:tabLst>
                <a:tab pos="474345" algn="l"/>
                <a:tab pos="474980" algn="l"/>
              </a:tabLst>
            </a:pPr>
            <a:r>
              <a:rPr lang="en-US" sz="1700" dirty="0">
                <a:solidFill>
                  <a:schemeClr val="tx1"/>
                </a:solidFill>
                <a:latin typeface="Calibri" panose="020F0502020204030204" pitchFamily="34" charset="0"/>
                <a:cs typeface="Calibri" panose="020F0502020204030204" pitchFamily="34" charset="0"/>
              </a:rPr>
              <a:t>Consulting </a:t>
            </a:r>
            <a:r>
              <a:rPr lang="en-US" sz="1700" spc="-5" dirty="0">
                <a:solidFill>
                  <a:schemeClr val="tx1"/>
                </a:solidFill>
                <a:latin typeface="Calibri" panose="020F0502020204030204" pitchFamily="34" charset="0"/>
                <a:cs typeface="Calibri" panose="020F0502020204030204" pitchFamily="34" charset="0"/>
              </a:rPr>
              <a:t>or </a:t>
            </a:r>
            <a:r>
              <a:rPr lang="en-US" sz="1700" spc="-15" dirty="0">
                <a:solidFill>
                  <a:schemeClr val="tx1"/>
                </a:solidFill>
                <a:latin typeface="Calibri" panose="020F0502020204030204" pitchFamily="34" charset="0"/>
                <a:cs typeface="Calibri" panose="020F0502020204030204" pitchFamily="34" charset="0"/>
              </a:rPr>
              <a:t>professional </a:t>
            </a:r>
            <a:r>
              <a:rPr lang="en-US" sz="1700" dirty="0">
                <a:solidFill>
                  <a:schemeClr val="tx1"/>
                </a:solidFill>
                <a:latin typeface="Calibri" panose="020F0502020204030204" pitchFamily="34" charset="0"/>
                <a:cs typeface="Calibri" panose="020F0502020204030204" pitchFamily="34" charset="0"/>
              </a:rPr>
              <a:t>service </a:t>
            </a:r>
            <a:r>
              <a:rPr lang="en-US" sz="1700" spc="-15" dirty="0">
                <a:solidFill>
                  <a:schemeClr val="tx1"/>
                </a:solidFill>
                <a:latin typeface="Calibri" panose="020F0502020204030204" pitchFamily="34" charset="0"/>
                <a:cs typeface="Calibri" panose="020F0502020204030204" pitchFamily="34" charset="0"/>
              </a:rPr>
              <a:t>arrangements </a:t>
            </a:r>
            <a:r>
              <a:rPr lang="en-US" sz="1700" spc="-5" dirty="0">
                <a:solidFill>
                  <a:schemeClr val="tx1"/>
                </a:solidFill>
                <a:latin typeface="Calibri" panose="020F0502020204030204" pitchFamily="34" charset="0"/>
                <a:cs typeface="Calibri" panose="020F0502020204030204" pitchFamily="34" charset="0"/>
              </a:rPr>
              <a:t>as </a:t>
            </a:r>
            <a:r>
              <a:rPr lang="en-US" sz="1700" spc="-10" dirty="0">
                <a:solidFill>
                  <a:schemeClr val="tx1"/>
                </a:solidFill>
                <a:latin typeface="Calibri" panose="020F0502020204030204" pitchFamily="34" charset="0"/>
                <a:cs typeface="Calibri" panose="020F0502020204030204" pitchFamily="34" charset="0"/>
              </a:rPr>
              <a:t>defined </a:t>
            </a:r>
            <a:r>
              <a:rPr lang="en-US" sz="1700" spc="-5" dirty="0">
                <a:solidFill>
                  <a:schemeClr val="tx1"/>
                </a:solidFill>
                <a:latin typeface="Calibri" panose="020F0502020204030204" pitchFamily="34" charset="0"/>
                <a:cs typeface="Calibri" panose="020F0502020204030204" pitchFamily="34" charset="0"/>
              </a:rPr>
              <a:t>in </a:t>
            </a:r>
            <a:r>
              <a:rPr lang="en-US" sz="1700" dirty="0">
                <a:solidFill>
                  <a:schemeClr val="tx1"/>
                </a:solidFill>
                <a:latin typeface="Calibri" panose="020F0502020204030204" pitchFamily="34" charset="0"/>
                <a:cs typeface="Calibri" panose="020F0502020204030204" pitchFamily="34" charset="0"/>
              </a:rPr>
              <a:t>2</a:t>
            </a:r>
            <a:r>
              <a:rPr lang="en-US" sz="1700" spc="120" dirty="0">
                <a:solidFill>
                  <a:schemeClr val="tx1"/>
                </a:solidFill>
                <a:latin typeface="Calibri" panose="020F0502020204030204" pitchFamily="34" charset="0"/>
                <a:cs typeface="Calibri" panose="020F0502020204030204" pitchFamily="34" charset="0"/>
              </a:rPr>
              <a:t> </a:t>
            </a:r>
            <a:r>
              <a:rPr lang="en-US" sz="1700" spc="-5" dirty="0">
                <a:solidFill>
                  <a:schemeClr val="tx1"/>
                </a:solidFill>
                <a:latin typeface="Calibri" panose="020F0502020204030204" pitchFamily="34" charset="0"/>
                <a:cs typeface="Calibri" panose="020F0502020204030204" pitchFamily="34" charset="0"/>
              </a:rPr>
              <a:t>CFR </a:t>
            </a:r>
            <a:r>
              <a:rPr lang="en-US" sz="1700" dirty="0">
                <a:solidFill>
                  <a:schemeClr val="tx1"/>
                </a:solidFill>
                <a:latin typeface="Calibri" panose="020F0502020204030204" pitchFamily="34" charset="0"/>
                <a:cs typeface="Calibri" panose="020F0502020204030204" pitchFamily="34" charset="0"/>
              </a:rPr>
              <a:t>200.459 </a:t>
            </a:r>
            <a:r>
              <a:rPr lang="en-US" sz="1700" spc="-15" dirty="0">
                <a:solidFill>
                  <a:schemeClr val="tx1"/>
                </a:solidFill>
                <a:latin typeface="Calibri" panose="020F0502020204030204" pitchFamily="34" charset="0"/>
                <a:cs typeface="Calibri" panose="020F0502020204030204" pitchFamily="34" charset="0"/>
              </a:rPr>
              <a:t>are </a:t>
            </a:r>
            <a:r>
              <a:rPr lang="en-US" sz="1700" spc="-5" dirty="0">
                <a:solidFill>
                  <a:schemeClr val="tx1"/>
                </a:solidFill>
                <a:latin typeface="Calibri" panose="020F0502020204030204" pitchFamily="34" charset="0"/>
                <a:cs typeface="Calibri" panose="020F0502020204030204" pitchFamily="34" charset="0"/>
              </a:rPr>
              <a:t>not </a:t>
            </a:r>
            <a:r>
              <a:rPr lang="en-US" sz="1700" spc="-10" dirty="0">
                <a:solidFill>
                  <a:schemeClr val="tx1"/>
                </a:solidFill>
                <a:latin typeface="Calibri" panose="020F0502020204030204" pitchFamily="34" charset="0"/>
                <a:cs typeface="Calibri" panose="020F0502020204030204" pitchFamily="34" charset="0"/>
              </a:rPr>
              <a:t>identified </a:t>
            </a:r>
            <a:r>
              <a:rPr lang="en-US" sz="1700" spc="-5" dirty="0">
                <a:solidFill>
                  <a:schemeClr val="tx1"/>
                </a:solidFill>
                <a:latin typeface="Calibri" panose="020F0502020204030204" pitchFamily="34" charset="0"/>
                <a:cs typeface="Calibri" panose="020F0502020204030204" pitchFamily="34" charset="0"/>
              </a:rPr>
              <a:t>as an </a:t>
            </a:r>
            <a:r>
              <a:rPr lang="en-US" sz="1700" spc="-20" dirty="0">
                <a:solidFill>
                  <a:schemeClr val="tx1"/>
                </a:solidFill>
                <a:latin typeface="Calibri" panose="020F0502020204030204" pitchFamily="34" charset="0"/>
                <a:cs typeface="Calibri" panose="020F0502020204030204" pitchFamily="34" charset="0"/>
              </a:rPr>
              <a:t>example </a:t>
            </a:r>
            <a:r>
              <a:rPr lang="en-US" sz="1700" spc="-5" dirty="0">
                <a:solidFill>
                  <a:schemeClr val="tx1"/>
                </a:solidFill>
                <a:latin typeface="Calibri" panose="020F0502020204030204" pitchFamily="34" charset="0"/>
                <a:cs typeface="Calibri" panose="020F0502020204030204" pitchFamily="34" charset="0"/>
              </a:rPr>
              <a:t>of </a:t>
            </a:r>
            <a:r>
              <a:rPr lang="en-US" sz="1700" dirty="0">
                <a:solidFill>
                  <a:schemeClr val="tx1"/>
                </a:solidFill>
                <a:latin typeface="Calibri" panose="020F0502020204030204" pitchFamily="34" charset="0"/>
                <a:cs typeface="Calibri" panose="020F0502020204030204" pitchFamily="34" charset="0"/>
              </a:rPr>
              <a:t>a </a:t>
            </a:r>
            <a:r>
              <a:rPr lang="en-US" sz="1700" spc="-10" dirty="0">
                <a:solidFill>
                  <a:schemeClr val="tx1"/>
                </a:solidFill>
                <a:latin typeface="Calibri" panose="020F0502020204030204" pitchFamily="34" charset="0"/>
                <a:cs typeface="Calibri" panose="020F0502020204030204" pitchFamily="34" charset="0"/>
              </a:rPr>
              <a:t>source </a:t>
            </a:r>
            <a:r>
              <a:rPr lang="en-US" sz="1700" spc="-5" dirty="0">
                <a:solidFill>
                  <a:schemeClr val="tx1"/>
                </a:solidFill>
                <a:latin typeface="Calibri" panose="020F0502020204030204" pitchFamily="34" charset="0"/>
                <a:cs typeface="Calibri" panose="020F0502020204030204" pitchFamily="34" charset="0"/>
              </a:rPr>
              <a:t>of </a:t>
            </a:r>
            <a:r>
              <a:rPr lang="en-US" sz="1700" dirty="0">
                <a:solidFill>
                  <a:schemeClr val="tx1"/>
                </a:solidFill>
                <a:latin typeface="Calibri" panose="020F0502020204030204" pitchFamily="34" charset="0"/>
                <a:cs typeface="Calibri" panose="020F0502020204030204" pitchFamily="34" charset="0"/>
              </a:rPr>
              <a:t>support </a:t>
            </a:r>
            <a:r>
              <a:rPr lang="en-US" sz="1700" spc="-5" dirty="0">
                <a:solidFill>
                  <a:schemeClr val="tx1"/>
                </a:solidFill>
                <a:latin typeface="Calibri" panose="020F0502020204030204" pitchFamily="34" charset="0"/>
                <a:cs typeface="Calibri" panose="020F0502020204030204" pitchFamily="34" charset="0"/>
              </a:rPr>
              <a:t>in  </a:t>
            </a:r>
            <a:r>
              <a:rPr lang="en-US" sz="1700" spc="-40" dirty="0">
                <a:solidFill>
                  <a:schemeClr val="tx1"/>
                </a:solidFill>
                <a:latin typeface="Calibri" panose="020F0502020204030204" pitchFamily="34" charset="0"/>
                <a:cs typeface="Calibri" panose="020F0502020204030204" pitchFamily="34" charset="0"/>
              </a:rPr>
              <a:t>PAPPG </a:t>
            </a:r>
            <a:r>
              <a:rPr lang="en-US" sz="1700" spc="-10" dirty="0">
                <a:solidFill>
                  <a:schemeClr val="tx1"/>
                </a:solidFill>
                <a:latin typeface="Calibri" panose="020F0502020204030204" pitchFamily="34" charset="0"/>
                <a:cs typeface="Calibri" panose="020F0502020204030204" pitchFamily="34" charset="0"/>
              </a:rPr>
              <a:t>Chapter II.C.2.h. that must </a:t>
            </a:r>
            <a:r>
              <a:rPr lang="en-US" sz="1700" dirty="0">
                <a:solidFill>
                  <a:schemeClr val="tx1"/>
                </a:solidFill>
                <a:latin typeface="Calibri" panose="020F0502020204030204" pitchFamily="34" charset="0"/>
                <a:cs typeface="Calibri" panose="020F0502020204030204" pitchFamily="34" charset="0"/>
              </a:rPr>
              <a:t>be </a:t>
            </a:r>
            <a:r>
              <a:rPr lang="en-US" sz="1700" spc="-15" dirty="0">
                <a:solidFill>
                  <a:schemeClr val="tx1"/>
                </a:solidFill>
                <a:latin typeface="Calibri" panose="020F0502020204030204" pitchFamily="34" charset="0"/>
                <a:cs typeface="Calibri" panose="020F0502020204030204" pitchFamily="34" charset="0"/>
              </a:rPr>
              <a:t>reported, </a:t>
            </a:r>
            <a:r>
              <a:rPr lang="en-US" sz="1700" spc="-5" dirty="0">
                <a:solidFill>
                  <a:schemeClr val="tx1"/>
                </a:solidFill>
                <a:latin typeface="Calibri" panose="020F0502020204030204" pitchFamily="34" charset="0"/>
                <a:cs typeface="Calibri" panose="020F0502020204030204" pitchFamily="34" charset="0"/>
              </a:rPr>
              <a:t>as the type of </a:t>
            </a:r>
            <a:r>
              <a:rPr lang="en-US" sz="1700" spc="-10" dirty="0">
                <a:solidFill>
                  <a:schemeClr val="tx1"/>
                </a:solidFill>
                <a:latin typeface="Calibri" panose="020F0502020204030204" pitchFamily="34" charset="0"/>
                <a:cs typeface="Calibri" panose="020F0502020204030204" pitchFamily="34" charset="0"/>
              </a:rPr>
              <a:t>work  conducted </a:t>
            </a:r>
            <a:r>
              <a:rPr lang="en-US" sz="1700" spc="-5" dirty="0">
                <a:solidFill>
                  <a:schemeClr val="tx1"/>
                </a:solidFill>
                <a:latin typeface="Calibri" panose="020F0502020204030204" pitchFamily="34" charset="0"/>
                <a:cs typeface="Calibri" panose="020F0502020204030204" pitchFamily="34" charset="0"/>
              </a:rPr>
              <a:t>is not </a:t>
            </a:r>
            <a:r>
              <a:rPr lang="en-US" sz="1700" spc="-10" dirty="0">
                <a:solidFill>
                  <a:schemeClr val="tx1"/>
                </a:solidFill>
                <a:latin typeface="Calibri" panose="020F0502020204030204" pitchFamily="34" charset="0"/>
                <a:cs typeface="Calibri" panose="020F0502020204030204" pitchFamily="34" charset="0"/>
              </a:rPr>
              <a:t>typically considered </a:t>
            </a:r>
            <a:r>
              <a:rPr lang="en-US" sz="1700" spc="-15" dirty="0">
                <a:solidFill>
                  <a:schemeClr val="tx1"/>
                </a:solidFill>
                <a:latin typeface="Calibri" panose="020F0502020204030204" pitchFamily="34" charset="0"/>
                <a:cs typeface="Calibri" panose="020F0502020204030204" pitchFamily="34" charset="0"/>
              </a:rPr>
              <a:t>to </a:t>
            </a:r>
            <a:r>
              <a:rPr lang="en-US" sz="1700" dirty="0">
                <a:solidFill>
                  <a:schemeClr val="tx1"/>
                </a:solidFill>
                <a:latin typeface="Calibri" panose="020F0502020204030204" pitchFamily="34" charset="0"/>
                <a:cs typeface="Calibri" panose="020F0502020204030204" pitchFamily="34" charset="0"/>
              </a:rPr>
              <a:t>be </a:t>
            </a:r>
            <a:r>
              <a:rPr lang="en-US" sz="1700" spc="-20" dirty="0">
                <a:solidFill>
                  <a:schemeClr val="tx1"/>
                </a:solidFill>
                <a:latin typeface="Calibri" panose="020F0502020204030204" pitchFamily="34" charset="0"/>
                <a:cs typeface="Calibri" panose="020F0502020204030204" pitchFamily="34" charset="0"/>
              </a:rPr>
              <a:t>at </a:t>
            </a:r>
            <a:r>
              <a:rPr lang="en-US" sz="1700" spc="-5" dirty="0">
                <a:solidFill>
                  <a:schemeClr val="tx1"/>
                </a:solidFill>
                <a:latin typeface="Calibri" panose="020F0502020204030204" pitchFamily="34" charset="0"/>
                <a:cs typeface="Calibri" panose="020F0502020204030204" pitchFamily="34" charset="0"/>
              </a:rPr>
              <a:t>the </a:t>
            </a:r>
            <a:r>
              <a:rPr lang="en-US" sz="1700" dirty="0">
                <a:solidFill>
                  <a:schemeClr val="tx1"/>
                </a:solidFill>
                <a:latin typeface="Calibri" panose="020F0502020204030204" pitchFamily="34" charset="0"/>
                <a:cs typeface="Calibri" panose="020F0502020204030204" pitchFamily="34" charset="0"/>
              </a:rPr>
              <a:t>same </a:t>
            </a:r>
            <a:r>
              <a:rPr lang="en-US" sz="1700" spc="-15" dirty="0">
                <a:solidFill>
                  <a:schemeClr val="tx1"/>
                </a:solidFill>
                <a:latin typeface="Calibri" panose="020F0502020204030204" pitchFamily="34" charset="0"/>
                <a:cs typeface="Calibri" panose="020F0502020204030204" pitchFamily="34" charset="0"/>
              </a:rPr>
              <a:t>level </a:t>
            </a:r>
            <a:r>
              <a:rPr lang="en-US" sz="1700" spc="-5" dirty="0">
                <a:solidFill>
                  <a:schemeClr val="tx1"/>
                </a:solidFill>
                <a:latin typeface="Calibri" panose="020F0502020204030204" pitchFamily="34" charset="0"/>
                <a:cs typeface="Calibri" panose="020F0502020204030204" pitchFamily="34" charset="0"/>
              </a:rPr>
              <a:t>of </a:t>
            </a:r>
            <a:r>
              <a:rPr lang="en-US" sz="1700" dirty="0">
                <a:solidFill>
                  <a:schemeClr val="tx1"/>
                </a:solidFill>
                <a:latin typeface="Calibri" panose="020F0502020204030204" pitchFamily="34" charset="0"/>
                <a:cs typeface="Calibri" panose="020F0502020204030204" pitchFamily="34" charset="0"/>
              </a:rPr>
              <a:t>a  </a:t>
            </a:r>
            <a:r>
              <a:rPr lang="en-US" sz="1700" spc="-10" dirty="0">
                <a:solidFill>
                  <a:schemeClr val="tx1"/>
                </a:solidFill>
                <a:latin typeface="Calibri" panose="020F0502020204030204" pitchFamily="34" charset="0"/>
                <a:cs typeface="Calibri" panose="020F0502020204030204" pitchFamily="34" charset="0"/>
              </a:rPr>
              <a:t>proposal/project </a:t>
            </a:r>
            <a:r>
              <a:rPr lang="en-US" sz="1700" spc="-5" dirty="0">
                <a:solidFill>
                  <a:schemeClr val="tx1"/>
                </a:solidFill>
                <a:latin typeface="Calibri" panose="020F0502020204030204" pitchFamily="34" charset="0"/>
                <a:cs typeface="Calibri" panose="020F0502020204030204" pitchFamily="34" charset="0"/>
              </a:rPr>
              <a:t>or</a:t>
            </a:r>
            <a:r>
              <a:rPr lang="en-US" sz="1700" spc="40" dirty="0">
                <a:solidFill>
                  <a:schemeClr val="tx1"/>
                </a:solidFill>
                <a:latin typeface="Calibri" panose="020F0502020204030204" pitchFamily="34" charset="0"/>
                <a:cs typeface="Calibri" panose="020F0502020204030204" pitchFamily="34" charset="0"/>
              </a:rPr>
              <a:t> </a:t>
            </a:r>
            <a:r>
              <a:rPr lang="en-US" sz="1700" dirty="0">
                <a:solidFill>
                  <a:schemeClr val="tx1"/>
                </a:solidFill>
                <a:latin typeface="Calibri" panose="020F0502020204030204" pitchFamily="34" charset="0"/>
                <a:cs typeface="Calibri" panose="020F0502020204030204" pitchFamily="34" charset="0"/>
              </a:rPr>
              <a:t>in-kind</a:t>
            </a:r>
            <a:r>
              <a:rPr lang="en-US" sz="1700" spc="25" dirty="0">
                <a:solidFill>
                  <a:schemeClr val="tx1"/>
                </a:solidFill>
                <a:latin typeface="Calibri" panose="020F0502020204030204" pitchFamily="34" charset="0"/>
                <a:cs typeface="Calibri" panose="020F0502020204030204" pitchFamily="34" charset="0"/>
              </a:rPr>
              <a:t> </a:t>
            </a:r>
            <a:r>
              <a:rPr lang="en-US" sz="1700" spc="-10" dirty="0">
                <a:solidFill>
                  <a:schemeClr val="tx1"/>
                </a:solidFill>
                <a:latin typeface="Calibri" panose="020F0502020204030204" pitchFamily="34" charset="0"/>
                <a:cs typeface="Calibri" panose="020F0502020204030204" pitchFamily="34" charset="0"/>
              </a:rPr>
              <a:t>contribution.	</a:t>
            </a:r>
            <a:r>
              <a:rPr lang="en-US" sz="1700" spc="-45" dirty="0">
                <a:solidFill>
                  <a:schemeClr val="tx1"/>
                </a:solidFill>
                <a:latin typeface="Calibri" panose="020F0502020204030204" pitchFamily="34" charset="0"/>
                <a:cs typeface="Calibri" panose="020F0502020204030204" pitchFamily="34" charset="0"/>
              </a:rPr>
              <a:t>However, </a:t>
            </a:r>
            <a:r>
              <a:rPr lang="en-US" sz="1700" spc="-5" dirty="0">
                <a:solidFill>
                  <a:schemeClr val="tx1"/>
                </a:solidFill>
                <a:latin typeface="Calibri" panose="020F0502020204030204" pitchFamily="34" charset="0"/>
                <a:cs typeface="Calibri" panose="020F0502020204030204" pitchFamily="34" charset="0"/>
              </a:rPr>
              <a:t>if the individual  will </a:t>
            </a:r>
            <a:r>
              <a:rPr lang="en-US" sz="1700" dirty="0">
                <a:solidFill>
                  <a:schemeClr val="tx1"/>
                </a:solidFill>
                <a:latin typeface="Calibri" panose="020F0502020204030204" pitchFamily="34" charset="0"/>
                <a:cs typeface="Calibri" panose="020F0502020204030204" pitchFamily="34" charset="0"/>
              </a:rPr>
              <a:t>be </a:t>
            </a:r>
            <a:r>
              <a:rPr lang="en-US" sz="1700" spc="-5" dirty="0">
                <a:solidFill>
                  <a:schemeClr val="tx1"/>
                </a:solidFill>
                <a:latin typeface="Calibri" panose="020F0502020204030204" pitchFamily="34" charset="0"/>
                <a:cs typeface="Calibri" panose="020F0502020204030204" pitchFamily="34" charset="0"/>
              </a:rPr>
              <a:t>conducting </a:t>
            </a:r>
            <a:r>
              <a:rPr lang="en-US" sz="1700" spc="-15" dirty="0">
                <a:solidFill>
                  <a:schemeClr val="tx1"/>
                </a:solidFill>
                <a:latin typeface="Calibri" panose="020F0502020204030204" pitchFamily="34" charset="0"/>
                <a:cs typeface="Calibri" panose="020F0502020204030204" pitchFamily="34" charset="0"/>
              </a:rPr>
              <a:t>research </a:t>
            </a:r>
            <a:r>
              <a:rPr lang="en-US" sz="1700" spc="-5" dirty="0">
                <a:solidFill>
                  <a:schemeClr val="tx1"/>
                </a:solidFill>
                <a:latin typeface="Calibri" panose="020F0502020204030204" pitchFamily="34" charset="0"/>
                <a:cs typeface="Calibri" panose="020F0502020204030204" pitchFamily="34" charset="0"/>
              </a:rPr>
              <a:t>as part of the consulting </a:t>
            </a:r>
            <a:r>
              <a:rPr lang="en-US" sz="1700" spc="-15" dirty="0">
                <a:solidFill>
                  <a:schemeClr val="tx1"/>
                </a:solidFill>
                <a:latin typeface="Calibri" panose="020F0502020204030204" pitchFamily="34" charset="0"/>
                <a:cs typeface="Calibri" panose="020F0502020204030204" pitchFamily="34" charset="0"/>
              </a:rPr>
              <a:t>agreement,  </a:t>
            </a:r>
            <a:r>
              <a:rPr lang="en-US" sz="1700" spc="-5" dirty="0">
                <a:solidFill>
                  <a:schemeClr val="tx1"/>
                </a:solidFill>
                <a:latin typeface="Calibri" panose="020F0502020204030204" pitchFamily="34" charset="0"/>
                <a:cs typeface="Calibri" panose="020F0502020204030204" pitchFamily="34" charset="0"/>
              </a:rPr>
              <a:t>then </a:t>
            </a:r>
            <a:r>
              <a:rPr lang="en-US" sz="1700" dirty="0">
                <a:solidFill>
                  <a:schemeClr val="tx1"/>
                </a:solidFill>
                <a:latin typeface="Calibri" panose="020F0502020204030204" pitchFamily="34" charset="0"/>
                <a:cs typeface="Calibri" panose="020F0502020204030204" pitchFamily="34" charset="0"/>
              </a:rPr>
              <a:t>the </a:t>
            </a:r>
            <a:r>
              <a:rPr lang="en-US" sz="1700" spc="-5" dirty="0">
                <a:solidFill>
                  <a:schemeClr val="tx1"/>
                </a:solidFill>
                <a:latin typeface="Calibri" panose="020F0502020204030204" pitchFamily="34" charset="0"/>
                <a:cs typeface="Calibri" panose="020F0502020204030204" pitchFamily="34" charset="0"/>
              </a:rPr>
              <a:t>consulting </a:t>
            </a:r>
            <a:r>
              <a:rPr lang="en-US" sz="1700" spc="-15" dirty="0">
                <a:solidFill>
                  <a:schemeClr val="tx1"/>
                </a:solidFill>
                <a:latin typeface="Calibri" panose="020F0502020204030204" pitchFamily="34" charset="0"/>
                <a:cs typeface="Calibri" panose="020F0502020204030204" pitchFamily="34" charset="0"/>
              </a:rPr>
              <a:t>arrangement </a:t>
            </a:r>
            <a:r>
              <a:rPr lang="en-US" sz="1700" spc="-5" dirty="0">
                <a:solidFill>
                  <a:schemeClr val="tx1"/>
                </a:solidFill>
                <a:latin typeface="Calibri" panose="020F0502020204030204" pitchFamily="34" charset="0"/>
                <a:cs typeface="Calibri" panose="020F0502020204030204" pitchFamily="34" charset="0"/>
              </a:rPr>
              <a:t>should </a:t>
            </a:r>
            <a:r>
              <a:rPr lang="en-US" sz="1700" dirty="0">
                <a:solidFill>
                  <a:schemeClr val="tx1"/>
                </a:solidFill>
                <a:latin typeface="Calibri" panose="020F0502020204030204" pitchFamily="34" charset="0"/>
                <a:cs typeface="Calibri" panose="020F0502020204030204" pitchFamily="34" charset="0"/>
              </a:rPr>
              <a:t>be </a:t>
            </a:r>
            <a:r>
              <a:rPr lang="en-US" sz="1700" spc="-5" dirty="0">
                <a:solidFill>
                  <a:schemeClr val="tx1"/>
                </a:solidFill>
                <a:latin typeface="Calibri" panose="020F0502020204030204" pitchFamily="34" charset="0"/>
                <a:cs typeface="Calibri" panose="020F0502020204030204" pitchFamily="34" charset="0"/>
              </a:rPr>
              <a:t>specified in </a:t>
            </a:r>
            <a:r>
              <a:rPr lang="en-US" sz="1700" dirty="0">
                <a:solidFill>
                  <a:schemeClr val="tx1"/>
                </a:solidFill>
                <a:latin typeface="Calibri" panose="020F0502020204030204" pitchFamily="34" charset="0"/>
                <a:cs typeface="Calibri" panose="020F0502020204030204" pitchFamily="34" charset="0"/>
              </a:rPr>
              <a:t>the  </a:t>
            </a:r>
            <a:r>
              <a:rPr lang="en-US" sz="1700" spc="-20" dirty="0">
                <a:solidFill>
                  <a:schemeClr val="tx1"/>
                </a:solidFill>
                <a:latin typeface="Calibri" panose="020F0502020204030204" pitchFamily="34" charset="0"/>
                <a:cs typeface="Calibri" panose="020F0502020204030204" pitchFamily="34" charset="0"/>
              </a:rPr>
              <a:t>individual’s </a:t>
            </a:r>
            <a:r>
              <a:rPr lang="en-US" sz="1700" spc="-15" dirty="0">
                <a:solidFill>
                  <a:schemeClr val="tx1"/>
                </a:solidFill>
                <a:latin typeface="Calibri" panose="020F0502020204030204" pitchFamily="34" charset="0"/>
                <a:cs typeface="Calibri" panose="020F0502020204030204" pitchFamily="34" charset="0"/>
              </a:rPr>
              <a:t>current </a:t>
            </a:r>
            <a:r>
              <a:rPr lang="en-US" sz="1700" spc="-5" dirty="0">
                <a:solidFill>
                  <a:schemeClr val="tx1"/>
                </a:solidFill>
                <a:latin typeface="Calibri" panose="020F0502020204030204" pitchFamily="34" charset="0"/>
                <a:cs typeface="Calibri" panose="020F0502020204030204" pitchFamily="34" charset="0"/>
              </a:rPr>
              <a:t>and pending support</a:t>
            </a:r>
            <a:r>
              <a:rPr lang="en-US" sz="1700" spc="55" dirty="0">
                <a:solidFill>
                  <a:schemeClr val="tx1"/>
                </a:solidFill>
                <a:latin typeface="Calibri" panose="020F0502020204030204" pitchFamily="34" charset="0"/>
                <a:cs typeface="Calibri" panose="020F0502020204030204" pitchFamily="34" charset="0"/>
              </a:rPr>
              <a:t> </a:t>
            </a:r>
            <a:r>
              <a:rPr lang="en-US" sz="1700" spc="-5" dirty="0">
                <a:solidFill>
                  <a:schemeClr val="tx1"/>
                </a:solidFill>
                <a:latin typeface="Calibri" panose="020F0502020204030204" pitchFamily="34" charset="0"/>
                <a:cs typeface="Calibri" panose="020F0502020204030204" pitchFamily="34" charset="0"/>
              </a:rPr>
              <a:t>submission</a:t>
            </a:r>
          </a:p>
          <a:p>
            <a:pPr marL="474980" indent="-462280">
              <a:lnSpc>
                <a:spcPct val="90000"/>
              </a:lnSpc>
              <a:spcBef>
                <a:spcPts val="100"/>
              </a:spcBef>
              <a:buClrTx/>
              <a:buSzPct val="150000"/>
              <a:tabLst>
                <a:tab pos="474345" algn="l"/>
                <a:tab pos="474980" algn="l"/>
              </a:tabLst>
            </a:pPr>
            <a:endParaRPr lang="en-US" sz="1700" spc="-5" dirty="0">
              <a:solidFill>
                <a:schemeClr val="tx1"/>
              </a:solidFill>
              <a:latin typeface="Calibri" panose="020F0502020204030204" pitchFamily="34" charset="0"/>
              <a:cs typeface="Calibri" panose="020F0502020204030204" pitchFamily="34" charset="0"/>
            </a:endParaRPr>
          </a:p>
          <a:p>
            <a:pPr>
              <a:lnSpc>
                <a:spcPct val="90000"/>
              </a:lnSpc>
              <a:spcBef>
                <a:spcPts val="25"/>
              </a:spcBef>
              <a:buClrTx/>
            </a:pPr>
            <a:endParaRPr lang="en-US" sz="17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65814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76AC4E34-D6A0-4E21-B145-FF6CC6214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33" name="Picture 32">
              <a:extLst>
                <a:ext uri="{FF2B5EF4-FFF2-40B4-BE49-F238E27FC236}">
                  <a16:creationId xmlns:a16="http://schemas.microsoft.com/office/drawing/2014/main" id="{46DAF3C9-57D3-4380-91C8-0177A1E82AA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4" name="Rectangle 33">
              <a:extLst>
                <a:ext uri="{FF2B5EF4-FFF2-40B4-BE49-F238E27FC236}">
                  <a16:creationId xmlns:a16="http://schemas.microsoft.com/office/drawing/2014/main" id="{CF338E7C-2928-42FC-BA07-1B825D301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35" name="Picture 34">
              <a:extLst>
                <a:ext uri="{FF2B5EF4-FFF2-40B4-BE49-F238E27FC236}">
                  <a16:creationId xmlns:a16="http://schemas.microsoft.com/office/drawing/2014/main" id="{C71FE40E-CC40-427F-AEFB-BB5EA0E97FE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6" name="Picture 35">
              <a:extLst>
                <a:ext uri="{FF2B5EF4-FFF2-40B4-BE49-F238E27FC236}">
                  <a16:creationId xmlns:a16="http://schemas.microsoft.com/office/drawing/2014/main" id="{412948D6-ACC1-4FAF-9E30-BD96CE3435E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useBgFill="1">
        <p:nvSpPr>
          <p:cNvPr id="38" name="Rectangle 37">
            <a:extLst>
              <a:ext uri="{FF2B5EF4-FFF2-40B4-BE49-F238E27FC236}">
                <a16:creationId xmlns:a16="http://schemas.microsoft.com/office/drawing/2014/main" id="{D27F1DF9-E10B-4970-96A2-1D8EBA48F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39">
            <a:extLst>
              <a:ext uri="{FF2B5EF4-FFF2-40B4-BE49-F238E27FC236}">
                <a16:creationId xmlns:a16="http://schemas.microsoft.com/office/drawing/2014/main" id="{117DA863-3DD0-4429-9C9D-E627FBD11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solidFill>
            <a:srgbClr val="FFFFFF"/>
          </a:solidFill>
          <a:ln w="25400" cap="flat">
            <a:solidFill>
              <a:schemeClr val="accent1"/>
            </a:solidFill>
            <a:miter lim="800000"/>
          </a:ln>
        </p:spPr>
        <p:style>
          <a:lnRef idx="1">
            <a:schemeClr val="accent1"/>
          </a:lnRef>
          <a:fillRef idx="3">
            <a:schemeClr val="accent1"/>
          </a:fillRef>
          <a:effectRef idx="2">
            <a:schemeClr val="accent1"/>
          </a:effectRef>
          <a:fontRef idx="minor">
            <a:schemeClr val="lt1"/>
          </a:fontRef>
        </p:style>
      </p:sp>
      <p:pic>
        <p:nvPicPr>
          <p:cNvPr id="7" name="Picture 6">
            <a:extLst>
              <a:ext uri="{FF2B5EF4-FFF2-40B4-BE49-F238E27FC236}">
                <a16:creationId xmlns:a16="http://schemas.microsoft.com/office/drawing/2014/main" id="{C96F0B61-A3EB-4742-8962-819DC98A23FC}"/>
              </a:ext>
            </a:extLst>
          </p:cNvPr>
          <p:cNvPicPr>
            <a:picLocks noChangeAspect="1"/>
          </p:cNvPicPr>
          <p:nvPr/>
        </p:nvPicPr>
        <p:blipFill>
          <a:blip r:embed="rId5"/>
          <a:stretch>
            <a:fillRect/>
          </a:stretch>
        </p:blipFill>
        <p:spPr>
          <a:xfrm>
            <a:off x="372883" y="377479"/>
            <a:ext cx="5090367" cy="5870921"/>
          </a:xfrm>
          <a:prstGeom prst="rect">
            <a:avLst/>
          </a:prstGeom>
        </p:spPr>
      </p:pic>
      <p:pic>
        <p:nvPicPr>
          <p:cNvPr id="4" name="Picture 3">
            <a:extLst>
              <a:ext uri="{FF2B5EF4-FFF2-40B4-BE49-F238E27FC236}">
                <a16:creationId xmlns:a16="http://schemas.microsoft.com/office/drawing/2014/main" id="{9F32B2CE-D067-49A8-B122-29754D3E3F01}"/>
              </a:ext>
            </a:extLst>
          </p:cNvPr>
          <p:cNvPicPr>
            <a:picLocks noChangeAspect="1"/>
          </p:cNvPicPr>
          <p:nvPr/>
        </p:nvPicPr>
        <p:blipFill rotWithShape="1">
          <a:blip r:embed="rId6"/>
          <a:srcRect l="6314" r="6785" b="4"/>
          <a:stretch/>
        </p:blipFill>
        <p:spPr>
          <a:xfrm>
            <a:off x="5780479" y="441526"/>
            <a:ext cx="5769682" cy="5742826"/>
          </a:xfrm>
          <a:prstGeom prst="rect">
            <a:avLst/>
          </a:prstGeom>
        </p:spPr>
      </p:pic>
    </p:spTree>
    <p:extLst>
      <p:ext uri="{BB962C8B-B14F-4D97-AF65-F5344CB8AC3E}">
        <p14:creationId xmlns:p14="http://schemas.microsoft.com/office/powerpoint/2010/main" val="3007964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CBDF47B1-39B2-4848-8D82-F636C65535CD}"/>
              </a:ext>
            </a:extLst>
          </p:cNvPr>
          <p:cNvPicPr>
            <a:picLocks noChangeAspect="1"/>
          </p:cNvPicPr>
          <p:nvPr/>
        </p:nvPicPr>
        <p:blipFill>
          <a:blip r:embed="rId3"/>
          <a:stretch>
            <a:fillRect/>
          </a:stretch>
        </p:blipFill>
        <p:spPr>
          <a:xfrm>
            <a:off x="895065" y="2006222"/>
            <a:ext cx="4519409" cy="3353110"/>
          </a:xfrm>
          <a:prstGeom prst="rect">
            <a:avLst/>
          </a:prstGeom>
        </p:spPr>
      </p:pic>
      <p:pic>
        <p:nvPicPr>
          <p:cNvPr id="5" name="Picture 4" descr="Table&#10;&#10;Description automatically generated">
            <a:extLst>
              <a:ext uri="{FF2B5EF4-FFF2-40B4-BE49-F238E27FC236}">
                <a16:creationId xmlns:a16="http://schemas.microsoft.com/office/drawing/2014/main" id="{E1FC2A9E-D994-49CA-8D44-CDAE12C20169}"/>
              </a:ext>
            </a:extLst>
          </p:cNvPr>
          <p:cNvPicPr>
            <a:picLocks noChangeAspect="1"/>
          </p:cNvPicPr>
          <p:nvPr/>
        </p:nvPicPr>
        <p:blipFill>
          <a:blip r:embed="rId4"/>
          <a:stretch>
            <a:fillRect/>
          </a:stretch>
        </p:blipFill>
        <p:spPr>
          <a:xfrm>
            <a:off x="5956101" y="2006222"/>
            <a:ext cx="5340834" cy="3423768"/>
          </a:xfrm>
          <a:prstGeom prst="rect">
            <a:avLst/>
          </a:prstGeom>
        </p:spPr>
      </p:pic>
      <p:sp>
        <p:nvSpPr>
          <p:cNvPr id="6" name="Rectangle 5">
            <a:extLst>
              <a:ext uri="{FF2B5EF4-FFF2-40B4-BE49-F238E27FC236}">
                <a16:creationId xmlns:a16="http://schemas.microsoft.com/office/drawing/2014/main" id="{DACD19E5-17A6-433F-AC92-FD5A075D32C3}"/>
              </a:ext>
            </a:extLst>
          </p:cNvPr>
          <p:cNvSpPr/>
          <p:nvPr/>
        </p:nvSpPr>
        <p:spPr>
          <a:xfrm>
            <a:off x="2224585" y="2388358"/>
            <a:ext cx="668740" cy="12283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2308089-DA0E-41F5-9F8B-11264BD25F9E}"/>
              </a:ext>
            </a:extLst>
          </p:cNvPr>
          <p:cNvSpPr/>
          <p:nvPr/>
        </p:nvSpPr>
        <p:spPr>
          <a:xfrm>
            <a:off x="7576457" y="2166257"/>
            <a:ext cx="3603172" cy="334045"/>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A6063A1-D31D-44E5-AFBC-5737174E2931}"/>
              </a:ext>
            </a:extLst>
          </p:cNvPr>
          <p:cNvSpPr/>
          <p:nvPr/>
        </p:nvSpPr>
        <p:spPr>
          <a:xfrm>
            <a:off x="6346371" y="2312156"/>
            <a:ext cx="1230086" cy="188146"/>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BF3E82-49C6-4571-B396-92621122AAB1}"/>
              </a:ext>
            </a:extLst>
          </p:cNvPr>
          <p:cNvSpPr/>
          <p:nvPr/>
        </p:nvSpPr>
        <p:spPr>
          <a:xfrm>
            <a:off x="8414657" y="2511188"/>
            <a:ext cx="544286" cy="17758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3233E05-AD84-4971-ADE4-D4D9D3F6CBC2}"/>
              </a:ext>
            </a:extLst>
          </p:cNvPr>
          <p:cNvSpPr txBox="1"/>
          <p:nvPr/>
        </p:nvSpPr>
        <p:spPr>
          <a:xfrm>
            <a:off x="2514599" y="1447800"/>
            <a:ext cx="1654629" cy="461665"/>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pdf form</a:t>
            </a:r>
          </a:p>
        </p:txBody>
      </p:sp>
      <p:sp>
        <p:nvSpPr>
          <p:cNvPr id="4" name="TextBox 3">
            <a:extLst>
              <a:ext uri="{FF2B5EF4-FFF2-40B4-BE49-F238E27FC236}">
                <a16:creationId xmlns:a16="http://schemas.microsoft.com/office/drawing/2014/main" id="{91B5A79D-C149-4B8E-B60A-761B64255D96}"/>
              </a:ext>
            </a:extLst>
          </p:cNvPr>
          <p:cNvSpPr txBox="1"/>
          <p:nvPr/>
        </p:nvSpPr>
        <p:spPr>
          <a:xfrm>
            <a:off x="8022773" y="1426031"/>
            <a:ext cx="1295397" cy="461665"/>
          </a:xfrm>
          <a:prstGeom prst="rect">
            <a:avLst/>
          </a:prstGeom>
          <a:noFill/>
        </p:spPr>
        <p:txBody>
          <a:bodyPr wrap="square" rtlCol="0">
            <a:spAutoFit/>
          </a:bodyPr>
          <a:lstStyle/>
          <a:p>
            <a:r>
              <a:rPr lang="en-US" sz="2400" dirty="0" err="1">
                <a:latin typeface="Calibri" panose="020F0502020204030204" pitchFamily="34" charset="0"/>
                <a:cs typeface="Calibri" panose="020F0502020204030204" pitchFamily="34" charset="0"/>
              </a:rPr>
              <a:t>SciENcv</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3400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12"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3" name="Rectangle 2">
            <a:extLst>
              <a:ext uri="{FF2B5EF4-FFF2-40B4-BE49-F238E27FC236}">
                <a16:creationId xmlns:a16="http://schemas.microsoft.com/office/drawing/2014/main" id="{26A04A26-2AB5-4AE0-8AFC-4574EF27CC30}"/>
              </a:ext>
            </a:extLst>
          </p:cNvPr>
          <p:cNvSpPr/>
          <p:nvPr/>
        </p:nvSpPr>
        <p:spPr>
          <a:xfrm>
            <a:off x="1295402" y="982132"/>
            <a:ext cx="9601196" cy="1303867"/>
          </a:xfrm>
          <a:prstGeom prst="rect">
            <a:avLst/>
          </a:prstGeom>
        </p:spPr>
        <p:txBody>
          <a:bodyPr vert="horz" lIns="91440" tIns="45720" rIns="91440" bIns="45720" rtlCol="0" anchor="ctr">
            <a:normAutofit/>
          </a:bodyPr>
          <a:lstStyle/>
          <a:p>
            <a:pPr algn="ctr">
              <a:spcBef>
                <a:spcPct val="0"/>
              </a:spcBef>
              <a:spcAft>
                <a:spcPts val="800"/>
              </a:spcAft>
            </a:pPr>
            <a:r>
              <a:rPr lang="en-US" sz="4000" b="1"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rPr>
              <a:t>Other Uploads</a:t>
            </a:r>
          </a:p>
          <a:p>
            <a:pPr marL="342900" indent="-342900" algn="ctr">
              <a:spcBef>
                <a:spcPct val="0"/>
              </a:spcBef>
              <a:spcAft>
                <a:spcPts val="800"/>
              </a:spcAft>
            </a:pPr>
            <a:endParaRPr lang="en-US" sz="4400" b="1" dirty="0">
              <a:ln w="3175" cmpd="sng">
                <a:noFill/>
              </a:ln>
              <a:solidFill>
                <a:schemeClr val="tx1">
                  <a:lumMod val="85000"/>
                  <a:lumOff val="15000"/>
                </a:schemeClr>
              </a:solidFill>
              <a:latin typeface="+mj-lt"/>
              <a:ea typeface="+mj-ea"/>
              <a:cs typeface="+mj-cs"/>
            </a:endParaRPr>
          </a:p>
        </p:txBody>
      </p:sp>
      <p:sp>
        <p:nvSpPr>
          <p:cNvPr id="2" name="Rectangle 1"/>
          <p:cNvSpPr/>
          <p:nvPr/>
        </p:nvSpPr>
        <p:spPr>
          <a:xfrm>
            <a:off x="1292227" y="1670304"/>
            <a:ext cx="9604370" cy="4205564"/>
          </a:xfrm>
          <a:prstGeom prst="rect">
            <a:avLst/>
          </a:prstGeom>
        </p:spPr>
        <p:txBody>
          <a:bodyPr vert="horz" lIns="91440" tIns="45720" rIns="91440" bIns="45720" rtlCol="0" anchor="t">
            <a:noAutofit/>
          </a:bodyPr>
          <a:lstStyle/>
          <a:p>
            <a:pPr marL="342900" indent="-342900">
              <a:lnSpc>
                <a:spcPct val="90000"/>
              </a:lnSpc>
              <a:spcBef>
                <a:spcPct val="20000"/>
              </a:spcBef>
              <a:spcAft>
                <a:spcPts val="600"/>
              </a:spcAft>
              <a:buClr>
                <a:schemeClr val="accent1"/>
              </a:buClr>
              <a:buSzPct val="115000"/>
              <a:buFont typeface="Arial"/>
              <a:buChar char="•"/>
            </a:pPr>
            <a:r>
              <a:rPr lang="en-US" sz="2000" b="1" dirty="0">
                <a:solidFill>
                  <a:schemeClr val="tx1">
                    <a:lumMod val="85000"/>
                    <a:lumOff val="15000"/>
                  </a:schemeClr>
                </a:solidFill>
                <a:latin typeface="Calibri" panose="020F0502020204030204" pitchFamily="34" charset="0"/>
                <a:cs typeface="Calibri" panose="020F0502020204030204" pitchFamily="34" charset="0"/>
              </a:rPr>
              <a:t>Collaborators and other affiliations (COA)</a:t>
            </a:r>
            <a:r>
              <a:rPr lang="en-US" sz="2000" dirty="0">
                <a:solidFill>
                  <a:schemeClr val="tx1">
                    <a:lumMod val="85000"/>
                    <a:lumOff val="15000"/>
                  </a:schemeClr>
                </a:solidFill>
                <a:latin typeface="Calibri" panose="020F0502020204030204" pitchFamily="34" charset="0"/>
                <a:cs typeface="Calibri" panose="020F0502020204030204" pitchFamily="34" charset="0"/>
              </a:rPr>
              <a:t>:  Must be separately provided for each individual identified as senior project personnel via an NSF template that is uploaded as an excel document. </a:t>
            </a:r>
          </a:p>
          <a:p>
            <a:pPr marL="342900" indent="-342900">
              <a:lnSpc>
                <a:spcPct val="90000"/>
              </a:lnSpc>
              <a:spcBef>
                <a:spcPct val="20000"/>
              </a:spcBef>
              <a:spcAft>
                <a:spcPts val="600"/>
              </a:spcAft>
              <a:buClr>
                <a:schemeClr val="accent1"/>
              </a:buClr>
              <a:buSzPct val="115000"/>
              <a:buFont typeface="Arial"/>
              <a:buChar char="•"/>
            </a:pPr>
            <a:r>
              <a:rPr lang="en-US" sz="2000" b="1" dirty="0">
                <a:solidFill>
                  <a:schemeClr val="tx1">
                    <a:lumMod val="85000"/>
                    <a:lumOff val="15000"/>
                  </a:schemeClr>
                </a:solidFill>
                <a:latin typeface="Calibri" panose="020F0502020204030204" pitchFamily="34" charset="0"/>
                <a:cs typeface="Calibri" panose="020F0502020204030204" pitchFamily="34" charset="0"/>
              </a:rPr>
              <a:t>Data management plan</a:t>
            </a:r>
            <a:r>
              <a:rPr lang="en-US" sz="2000" dirty="0">
                <a:solidFill>
                  <a:schemeClr val="tx1">
                    <a:lumMod val="85000"/>
                    <a:lumOff val="15000"/>
                  </a:schemeClr>
                </a:solidFill>
                <a:latin typeface="Calibri" panose="020F0502020204030204" pitchFamily="34" charset="0"/>
                <a:cs typeface="Calibri" panose="020F0502020204030204" pitchFamily="34" charset="0"/>
              </a:rPr>
              <a:t>: 2 pages.  PI should review requirements specific to directorate, division and program.</a:t>
            </a:r>
          </a:p>
          <a:p>
            <a:pPr marL="342900" indent="-3429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If there is a postdoc you must have a one page </a:t>
            </a:r>
            <a:r>
              <a:rPr lang="en-US" sz="2000" b="1" dirty="0">
                <a:solidFill>
                  <a:schemeClr val="tx1">
                    <a:lumMod val="85000"/>
                    <a:lumOff val="15000"/>
                  </a:schemeClr>
                </a:solidFill>
                <a:latin typeface="Calibri" panose="020F0502020204030204" pitchFamily="34" charset="0"/>
                <a:cs typeface="Calibri" panose="020F0502020204030204" pitchFamily="34" charset="0"/>
              </a:rPr>
              <a:t>Postdoctoral Mentoring Plan</a:t>
            </a:r>
            <a:r>
              <a:rPr lang="en-US" sz="2000" dirty="0">
                <a:solidFill>
                  <a:schemeClr val="tx1">
                    <a:lumMod val="85000"/>
                    <a:lumOff val="15000"/>
                  </a:schemeClr>
                </a:solidFill>
                <a:latin typeface="Calibri" panose="020F0502020204030204" pitchFamily="34" charset="0"/>
                <a:cs typeface="Calibri" panose="020F0502020204030204" pitchFamily="34" charset="0"/>
              </a:rPr>
              <a:t>.</a:t>
            </a:r>
          </a:p>
          <a:p>
            <a:pPr marL="342900" indent="-3429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latin typeface="Calibri" panose="020F0502020204030204" pitchFamily="34" charset="0"/>
                <a:cs typeface="Calibri" panose="020F0502020204030204" pitchFamily="34" charset="0"/>
              </a:rPr>
              <a:t>Letters of collaboration, uploaded as </a:t>
            </a:r>
            <a:r>
              <a:rPr lang="en-US" sz="2000" b="1" dirty="0">
                <a:solidFill>
                  <a:schemeClr val="tx1">
                    <a:lumMod val="85000"/>
                    <a:lumOff val="15000"/>
                  </a:schemeClr>
                </a:solidFill>
                <a:latin typeface="Calibri" panose="020F0502020204030204" pitchFamily="34" charset="0"/>
                <a:cs typeface="Calibri" panose="020F0502020204030204" pitchFamily="34" charset="0"/>
              </a:rPr>
              <a:t>other supplementary docs</a:t>
            </a:r>
            <a:r>
              <a:rPr lang="en-US" sz="2000" dirty="0">
                <a:solidFill>
                  <a:schemeClr val="tx1">
                    <a:lumMod val="85000"/>
                    <a:lumOff val="15000"/>
                  </a:schemeClr>
                </a:solidFill>
                <a:latin typeface="Calibri" panose="020F0502020204030204" pitchFamily="34" charset="0"/>
                <a:cs typeface="Calibri" panose="020F0502020204030204" pitchFamily="34" charset="0"/>
              </a:rPr>
              <a:t>,  should be modeled after the NSF-provided template: </a:t>
            </a:r>
          </a:p>
          <a:p>
            <a:pPr>
              <a:lnSpc>
                <a:spcPct val="90000"/>
              </a:lnSpc>
              <a:spcBef>
                <a:spcPct val="20000"/>
              </a:spcBef>
              <a:spcAft>
                <a:spcPts val="600"/>
              </a:spcAft>
              <a:buClr>
                <a:schemeClr val="accent1"/>
              </a:buClr>
              <a:buSzPct val="115000"/>
            </a:pPr>
            <a:r>
              <a:rPr lang="en-US" sz="2000" i="1" dirty="0">
                <a:solidFill>
                  <a:schemeClr val="tx1">
                    <a:lumMod val="85000"/>
                    <a:lumOff val="15000"/>
                  </a:schemeClr>
                </a:solidFill>
                <a:latin typeface="Calibri" panose="020F0502020204030204" pitchFamily="34" charset="0"/>
                <a:cs typeface="Calibri" panose="020F0502020204030204" pitchFamily="34" charset="0"/>
              </a:rPr>
              <a:t>"If the proposal submitted by Dr. [insert the full name of the Principal Investigator] entitled [insert the proposal title] is selected for funding by NSF, it is my intent to collaborate and/or commit resources as detailed in the Project Description or the Facilities, Equipment and Other Resources section of the proposal.”</a:t>
            </a:r>
          </a:p>
          <a:p>
            <a:pPr algn="ctr">
              <a:lnSpc>
                <a:spcPct val="90000"/>
              </a:lnSpc>
              <a:spcBef>
                <a:spcPct val="20000"/>
              </a:spcBef>
              <a:spcAft>
                <a:spcPts val="600"/>
              </a:spcAft>
              <a:buClr>
                <a:schemeClr val="accent1"/>
              </a:buClr>
              <a:buSzPct val="115000"/>
            </a:pPr>
            <a:r>
              <a:rPr lang="en-US" sz="2000" b="1" dirty="0">
                <a:solidFill>
                  <a:schemeClr val="tx1">
                    <a:lumMod val="85000"/>
                    <a:lumOff val="15000"/>
                  </a:schemeClr>
                </a:solidFill>
                <a:latin typeface="Calibri" panose="020F0502020204030204" pitchFamily="34" charset="0"/>
                <a:cs typeface="Calibri" panose="020F0502020204030204" pitchFamily="34" charset="0"/>
              </a:rPr>
              <a:t>Letters of support are not allowed</a:t>
            </a:r>
          </a:p>
        </p:txBody>
      </p:sp>
    </p:spTree>
    <p:extLst>
      <p:ext uri="{BB962C8B-B14F-4D97-AF65-F5344CB8AC3E}">
        <p14:creationId xmlns:p14="http://schemas.microsoft.com/office/powerpoint/2010/main" val="3634345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6470" y="914400"/>
            <a:ext cx="10381129" cy="1323439"/>
          </a:xfrm>
          <a:prstGeom prst="rect">
            <a:avLst/>
          </a:prstGeom>
        </p:spPr>
        <p:txBody>
          <a:bodyPr wrap="square">
            <a:spAutoFit/>
          </a:bodyPr>
          <a:lstStyle/>
          <a:p>
            <a:r>
              <a:rPr lang="en-US" sz="2000" b="1" dirty="0">
                <a:latin typeface="Calibri" panose="020F0502020204030204" pitchFamily="34" charset="0"/>
                <a:ea typeface="Calibri" panose="020F0502020204030204" pitchFamily="34" charset="0"/>
              </a:rPr>
              <a:t>Collaborative proposals </a:t>
            </a:r>
            <a:r>
              <a:rPr lang="en-US" sz="2000" dirty="0">
                <a:latin typeface="Calibri" panose="020F0502020204030204" pitchFamily="34" charset="0"/>
                <a:ea typeface="Calibri" panose="020F0502020204030204" pitchFamily="34" charset="0"/>
              </a:rPr>
              <a:t>can either be 1. submitted by one institution with subawards - </a:t>
            </a:r>
            <a:r>
              <a:rPr lang="en-US" sz="2000" dirty="0">
                <a:latin typeface="Calibri" panose="020F0502020204030204" pitchFamily="34" charset="0"/>
                <a:cs typeface="Calibri" panose="020F0502020204030204" pitchFamily="34" charset="0"/>
              </a:rPr>
              <a:t>if a subaward is included, the subaward entity has to have their own budget in </a:t>
            </a:r>
            <a:r>
              <a:rPr lang="en-US" sz="2000" dirty="0" err="1">
                <a:latin typeface="Calibri" panose="020F0502020204030204" pitchFamily="34" charset="0"/>
                <a:cs typeface="Calibri" panose="020F0502020204030204" pitchFamily="34" charset="0"/>
              </a:rPr>
              <a:t>FastLane</a:t>
            </a:r>
            <a:r>
              <a:rPr lang="en-US" sz="2000" dirty="0">
                <a:latin typeface="Calibri" panose="020F0502020204030204" pitchFamily="34" charset="0"/>
                <a:cs typeface="Calibri" panose="020F0502020204030204" pitchFamily="34" charset="0"/>
              </a:rPr>
              <a:t>,  </a:t>
            </a:r>
          </a:p>
          <a:p>
            <a:r>
              <a:rPr lang="en-US" sz="2000" dirty="0">
                <a:latin typeface="Calibri" panose="020F0502020204030204" pitchFamily="34" charset="0"/>
                <a:ea typeface="Calibri" panose="020F0502020204030204" pitchFamily="34" charset="0"/>
              </a:rPr>
              <a:t>or 2. as a lead, non-lead submission.  When we are the non-lead institution we don’t have the ability to upload the science docs.    Institutions have to link their proposals in </a:t>
            </a:r>
            <a:r>
              <a:rPr lang="en-US" sz="2000" dirty="0" err="1">
                <a:latin typeface="Calibri" panose="020F0502020204030204" pitchFamily="34" charset="0"/>
                <a:ea typeface="Calibri" panose="020F0502020204030204" pitchFamily="34" charset="0"/>
              </a:rPr>
              <a:t>FastLane</a:t>
            </a:r>
            <a:r>
              <a:rPr lang="en-US" sz="2000" dirty="0">
                <a:latin typeface="Calibri" panose="020F0502020204030204" pitchFamily="34" charset="0"/>
                <a:ea typeface="Calibri" panose="020F0502020204030204" pitchFamily="34" charset="0"/>
              </a:rPr>
              <a:t>.</a:t>
            </a:r>
            <a:endParaRPr lang="en-US" sz="2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194" y="2330201"/>
            <a:ext cx="5118901" cy="344155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7095" y="2263131"/>
            <a:ext cx="5996665" cy="3575692"/>
          </a:xfrm>
          <a:prstGeom prst="rect">
            <a:avLst/>
          </a:prstGeom>
        </p:spPr>
      </p:pic>
      <p:cxnSp>
        <p:nvCxnSpPr>
          <p:cNvPr id="6" name="Straight Arrow Connector 5">
            <a:extLst>
              <a:ext uri="{FF2B5EF4-FFF2-40B4-BE49-F238E27FC236}">
                <a16:creationId xmlns:a16="http://schemas.microsoft.com/office/drawing/2014/main" id="{F56B24D8-0C75-41E1-A612-26ED19360BE1}"/>
              </a:ext>
            </a:extLst>
          </p:cNvPr>
          <p:cNvCxnSpPr>
            <a:cxnSpLocks/>
          </p:cNvCxnSpPr>
          <p:nvPr/>
        </p:nvCxnSpPr>
        <p:spPr>
          <a:xfrm flipH="1">
            <a:off x="4035552" y="3167794"/>
            <a:ext cx="414528" cy="2712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5121FBA-8CBE-469B-8C7D-5894805DE49D}"/>
              </a:ext>
            </a:extLst>
          </p:cNvPr>
          <p:cNvCxnSpPr>
            <a:cxnSpLocks/>
          </p:cNvCxnSpPr>
          <p:nvPr/>
        </p:nvCxnSpPr>
        <p:spPr>
          <a:xfrm flipH="1">
            <a:off x="4108704" y="3608237"/>
            <a:ext cx="513630" cy="588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200C236-7071-4538-BACD-8E91FAE43A4C}"/>
              </a:ext>
            </a:extLst>
          </p:cNvPr>
          <p:cNvCxnSpPr>
            <a:cxnSpLocks/>
          </p:cNvCxnSpPr>
          <p:nvPr/>
        </p:nvCxnSpPr>
        <p:spPr>
          <a:xfrm flipH="1">
            <a:off x="4242816" y="4256527"/>
            <a:ext cx="613508" cy="638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3C6857B-C49E-40B9-B902-9C17DE176361}"/>
              </a:ext>
            </a:extLst>
          </p:cNvPr>
          <p:cNvCxnSpPr>
            <a:cxnSpLocks/>
          </p:cNvCxnSpPr>
          <p:nvPr/>
        </p:nvCxnSpPr>
        <p:spPr>
          <a:xfrm>
            <a:off x="962135" y="3777429"/>
            <a:ext cx="43245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6EF2E7B-6F7D-4B60-A2D2-CFC08422C783}"/>
              </a:ext>
            </a:extLst>
          </p:cNvPr>
          <p:cNvCxnSpPr>
            <a:cxnSpLocks/>
          </p:cNvCxnSpPr>
          <p:nvPr/>
        </p:nvCxnSpPr>
        <p:spPr>
          <a:xfrm flipV="1">
            <a:off x="888081" y="4288429"/>
            <a:ext cx="487135" cy="319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5495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F4602F8C-E1EC-4202-83F7-93670CAFAE2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8" name="Rectangle 97">
            <a:extLst>
              <a:ext uri="{FF2B5EF4-FFF2-40B4-BE49-F238E27FC236}">
                <a16:creationId xmlns:a16="http://schemas.microsoft.com/office/drawing/2014/main" id="{B4E31948-EA92-4179-8BB5-5451F6E3D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phical user interface, text, application&#10;&#10;Description automatically generated">
            <a:extLst>
              <a:ext uri="{FF2B5EF4-FFF2-40B4-BE49-F238E27FC236}">
                <a16:creationId xmlns:a16="http://schemas.microsoft.com/office/drawing/2014/main" id="{B7A3E96B-9BCB-436D-9CD4-027520260F77}"/>
              </a:ext>
            </a:extLst>
          </p:cNvPr>
          <p:cNvPicPr>
            <a:picLocks noChangeAspect="1"/>
          </p:cNvPicPr>
          <p:nvPr/>
        </p:nvPicPr>
        <p:blipFill rotWithShape="1">
          <a:blip r:embed="rId5"/>
          <a:srcRect l="22785" r="24204" b="-1"/>
          <a:stretch/>
        </p:blipFill>
        <p:spPr>
          <a:xfrm>
            <a:off x="1412683" y="1410208"/>
            <a:ext cx="5278777" cy="3858780"/>
          </a:xfrm>
          <a:prstGeom prst="rect">
            <a:avLst/>
          </a:prstGeom>
        </p:spPr>
      </p:pic>
      <p:cxnSp>
        <p:nvCxnSpPr>
          <p:cNvPr id="100" name="Straight Connector 99">
            <a:extLst>
              <a:ext uri="{FF2B5EF4-FFF2-40B4-BE49-F238E27FC236}">
                <a16:creationId xmlns:a16="http://schemas.microsoft.com/office/drawing/2014/main" id="{C483CC4B-D7FE-41C7-8BDC-1FF487C9CC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0873D4E-E9F4-4547-B81E-34C0CE0B5CF5}"/>
              </a:ext>
            </a:extLst>
          </p:cNvPr>
          <p:cNvSpPr>
            <a:spLocks noGrp="1"/>
          </p:cNvSpPr>
          <p:nvPr>
            <p:ph idx="1"/>
          </p:nvPr>
        </p:nvSpPr>
        <p:spPr>
          <a:xfrm>
            <a:off x="7535824" y="2556932"/>
            <a:ext cx="3360771" cy="3318936"/>
          </a:xfrm>
        </p:spPr>
        <p:txBody>
          <a:bodyPr>
            <a:normAutofit/>
          </a:bodyPr>
          <a:lstStyle/>
          <a:p>
            <a:pPr marL="0" indent="0">
              <a:spcAft>
                <a:spcPts val="800"/>
              </a:spcAft>
              <a:buNone/>
            </a:pPr>
            <a:r>
              <a:rPr lang="en-US" dirty="0">
                <a:latin typeface="Calibri" panose="020F0502020204030204" pitchFamily="34" charset="0"/>
                <a:ea typeface="Calibri" panose="020F0502020204030204" pitchFamily="34" charset="0"/>
              </a:rPr>
              <a:t>Used prior to award if NSF requests budget revisions.  The original budget and revised budget are available to view and compare.</a:t>
            </a:r>
          </a:p>
          <a:p>
            <a:pPr marL="927100" marR="443230" lvl="1" indent="-457200">
              <a:spcBef>
                <a:spcPts val="409"/>
              </a:spcBef>
              <a:buClrTx/>
              <a:buSzPct val="125000"/>
              <a:tabLst>
                <a:tab pos="926465" algn="l"/>
                <a:tab pos="927100" algn="l"/>
              </a:tabLst>
            </a:pPr>
            <a:endParaRPr lang="en-US" dirty="0">
              <a:latin typeface="Calibri" panose="020F0502020204030204" pitchFamily="34" charset="0"/>
              <a:cs typeface="Calibri" panose="020F0502020204030204" pitchFamily="34" charset="0"/>
            </a:endParaRPr>
          </a:p>
          <a:p>
            <a:endParaRPr lang="en-US" dirty="0"/>
          </a:p>
        </p:txBody>
      </p:sp>
      <p:sp>
        <p:nvSpPr>
          <p:cNvPr id="17" name="Content Placeholder 2">
            <a:extLst>
              <a:ext uri="{FF2B5EF4-FFF2-40B4-BE49-F238E27FC236}">
                <a16:creationId xmlns:a16="http://schemas.microsoft.com/office/drawing/2014/main" id="{8994B2B9-545B-4FC2-A029-FCD73B974D25}"/>
              </a:ext>
            </a:extLst>
          </p:cNvPr>
          <p:cNvSpPr txBox="1">
            <a:spLocks/>
          </p:cNvSpPr>
          <p:nvPr/>
        </p:nvSpPr>
        <p:spPr>
          <a:xfrm>
            <a:off x="7355370" y="982133"/>
            <a:ext cx="3541225" cy="141848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spcAft>
                <a:spcPts val="800"/>
              </a:spcAft>
              <a:buFont typeface="Arial"/>
              <a:buNone/>
            </a:pPr>
            <a:r>
              <a:rPr lang="en-US" sz="2800" b="1" dirty="0">
                <a:latin typeface="Calibri" panose="020F0502020204030204" pitchFamily="34" charset="0"/>
                <a:ea typeface="Calibri" panose="020F0502020204030204" pitchFamily="34" charset="0"/>
              </a:rPr>
              <a:t>Forwarded/Submitted Revised Budgets</a:t>
            </a:r>
            <a:endParaRPr lang="en-US" sz="2800" dirty="0"/>
          </a:p>
        </p:txBody>
      </p:sp>
    </p:spTree>
    <p:extLst>
      <p:ext uri="{BB962C8B-B14F-4D97-AF65-F5344CB8AC3E}">
        <p14:creationId xmlns:p14="http://schemas.microsoft.com/office/powerpoint/2010/main" val="11716287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12"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3" name="TextBox 2">
            <a:extLst>
              <a:ext uri="{FF2B5EF4-FFF2-40B4-BE49-F238E27FC236}">
                <a16:creationId xmlns:a16="http://schemas.microsoft.com/office/drawing/2014/main" id="{DDAFF875-A482-44DF-9F08-FBCC528F5366}"/>
              </a:ext>
            </a:extLst>
          </p:cNvPr>
          <p:cNvSpPr txBox="1"/>
          <p:nvPr/>
        </p:nvSpPr>
        <p:spPr>
          <a:xfrm>
            <a:off x="1295402" y="1172386"/>
            <a:ext cx="9601196" cy="1303867"/>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spcBef>
                <a:spcPct val="0"/>
              </a:spcBef>
              <a:spcAft>
                <a:spcPts val="600"/>
              </a:spcAft>
            </a:pPr>
            <a:r>
              <a:rPr lang="en-US" sz="4100" b="1"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rPr>
              <a:t>Phase II: Proposal Review and Processing</a:t>
            </a:r>
            <a:endParaRPr lang="en-US" sz="4100" dirty="0">
              <a:ln w="3175" cmpd="sng">
                <a:noFill/>
              </a:ln>
              <a:solidFill>
                <a:schemeClr val="tx1">
                  <a:lumMod val="85000"/>
                  <a:lumOff val="15000"/>
                </a:schemeClr>
              </a:solidFill>
              <a:latin typeface="Calibri" panose="020F0502020204030204" pitchFamily="34" charset="0"/>
              <a:ea typeface="+mj-ea"/>
              <a:cs typeface="Calibri" panose="020F0502020204030204" pitchFamily="34" charset="0"/>
            </a:endParaRPr>
          </a:p>
          <a:p>
            <a:pPr algn="ctr">
              <a:spcBef>
                <a:spcPct val="0"/>
              </a:spcBef>
              <a:spcAft>
                <a:spcPts val="600"/>
              </a:spcAft>
            </a:pPr>
            <a:endParaRPr lang="en-US" sz="4100" dirty="0">
              <a:ln w="3175" cmpd="sng">
                <a:noFill/>
              </a:ln>
              <a:solidFill>
                <a:schemeClr val="tx1">
                  <a:lumMod val="85000"/>
                  <a:lumOff val="15000"/>
                </a:schemeClr>
              </a:solidFill>
              <a:latin typeface="+mj-lt"/>
              <a:ea typeface="+mj-ea"/>
              <a:cs typeface="+mj-cs"/>
            </a:endParaRPr>
          </a:p>
          <a:p>
            <a:pPr algn="ctr">
              <a:spcBef>
                <a:spcPct val="0"/>
              </a:spcBef>
              <a:spcAft>
                <a:spcPts val="600"/>
              </a:spcAft>
            </a:pPr>
            <a:endParaRPr lang="en-US" sz="4100" dirty="0">
              <a:ln w="3175" cmpd="sng">
                <a:noFill/>
              </a:ln>
              <a:solidFill>
                <a:schemeClr val="tx1">
                  <a:lumMod val="85000"/>
                  <a:lumOff val="15000"/>
                </a:schemeClr>
              </a:solidFill>
              <a:latin typeface="+mj-lt"/>
              <a:ea typeface="+mj-ea"/>
              <a:cs typeface="+mj-cs"/>
            </a:endParaRPr>
          </a:p>
        </p:txBody>
      </p:sp>
      <p:sp>
        <p:nvSpPr>
          <p:cNvPr id="2" name="TextBox 1">
            <a:extLst>
              <a:ext uri="{FF2B5EF4-FFF2-40B4-BE49-F238E27FC236}">
                <a16:creationId xmlns:a16="http://schemas.microsoft.com/office/drawing/2014/main" id="{50F12561-88B2-4687-BC3C-3298CB44B927}"/>
              </a:ext>
            </a:extLst>
          </p:cNvPr>
          <p:cNvSpPr txBox="1"/>
          <p:nvPr/>
        </p:nvSpPr>
        <p:spPr>
          <a:xfrm>
            <a:off x="1295402" y="1414272"/>
            <a:ext cx="9604370" cy="424214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a:bodyPr>
          <a:lstStyle/>
          <a:p>
            <a:pPr>
              <a:lnSpc>
                <a:spcPct val="90000"/>
              </a:lnSpc>
              <a:spcBef>
                <a:spcPct val="20000"/>
              </a:spcBef>
              <a:spcAft>
                <a:spcPts val="600"/>
              </a:spcAft>
              <a:buClr>
                <a:schemeClr val="accent1"/>
              </a:buClr>
              <a:buSzPct val="115000"/>
            </a:pPr>
            <a:endParaRPr lang="en-US" sz="2400" dirty="0">
              <a:solidFill>
                <a:schemeClr val="tx1">
                  <a:lumMod val="85000"/>
                  <a:lumOff val="15000"/>
                </a:schemeClr>
              </a:solidFill>
              <a:latin typeface="Calibri" panose="020F0502020204030204" pitchFamily="34" charset="0"/>
              <a:cs typeface="Calibri" panose="020F0502020204030204" pitchFamily="34" charset="0"/>
            </a:endParaRPr>
          </a:p>
          <a:p>
            <a:pPr>
              <a:lnSpc>
                <a:spcPct val="90000"/>
              </a:lnSpc>
              <a:spcBef>
                <a:spcPct val="20000"/>
              </a:spcBef>
              <a:spcAft>
                <a:spcPts val="600"/>
              </a:spcAft>
              <a:buClr>
                <a:schemeClr val="accent1"/>
              </a:buClr>
              <a:buSzPct val="115000"/>
            </a:pPr>
            <a:r>
              <a:rPr lang="en-US" sz="2400" dirty="0">
                <a:solidFill>
                  <a:schemeClr val="tx1">
                    <a:lumMod val="85000"/>
                    <a:lumOff val="15000"/>
                  </a:schemeClr>
                </a:solidFill>
                <a:latin typeface="Calibri" panose="020F0502020204030204" pitchFamily="34" charset="0"/>
                <a:cs typeface="Calibri" panose="020F0502020204030204" pitchFamily="34" charset="0"/>
              </a:rPr>
              <a:t>Reviewers selected &gt; peer review &gt; program officer review and recommendation &gt; division director review.  Takes about 6 months from proposal submission date.</a:t>
            </a:r>
          </a:p>
          <a:p>
            <a:pPr>
              <a:lnSpc>
                <a:spcPct val="90000"/>
              </a:lnSpc>
              <a:spcBef>
                <a:spcPct val="20000"/>
              </a:spcBef>
              <a:spcAft>
                <a:spcPts val="600"/>
              </a:spcAft>
              <a:buClr>
                <a:schemeClr val="accent1"/>
              </a:buClr>
              <a:buSzPct val="115000"/>
            </a:pPr>
            <a:endParaRPr lang="en-US" sz="2400" dirty="0">
              <a:solidFill>
                <a:schemeClr val="tx1">
                  <a:lumMod val="85000"/>
                  <a:lumOff val="15000"/>
                </a:schemeClr>
              </a:solidFill>
              <a:latin typeface="Calibri" panose="020F0502020204030204" pitchFamily="34" charset="0"/>
              <a:cs typeface="Calibri" panose="020F0502020204030204" pitchFamily="34" charset="0"/>
            </a:endParaRPr>
          </a:p>
          <a:p>
            <a:pPr>
              <a:lnSpc>
                <a:spcPct val="90000"/>
              </a:lnSpc>
              <a:spcBef>
                <a:spcPct val="20000"/>
              </a:spcBef>
              <a:spcAft>
                <a:spcPts val="600"/>
              </a:spcAft>
              <a:buClr>
                <a:schemeClr val="accent1"/>
              </a:buClr>
              <a:buSzPct val="115000"/>
            </a:pPr>
            <a:r>
              <a:rPr lang="en-US" sz="2400" b="1" dirty="0">
                <a:solidFill>
                  <a:schemeClr val="tx1">
                    <a:lumMod val="85000"/>
                    <a:lumOff val="15000"/>
                  </a:schemeClr>
                </a:solidFill>
                <a:latin typeface="Calibri" panose="020F0502020204030204" pitchFamily="34" charset="0"/>
                <a:cs typeface="Calibri" panose="020F0502020204030204" pitchFamily="34" charset="0"/>
              </a:rPr>
              <a:t>Merit review process</a:t>
            </a:r>
            <a:r>
              <a:rPr lang="en-US" sz="2400" dirty="0">
                <a:solidFill>
                  <a:schemeClr val="tx1">
                    <a:lumMod val="85000"/>
                    <a:lumOff val="15000"/>
                  </a:schemeClr>
                </a:solidFill>
                <a:latin typeface="Calibri" panose="020F0502020204030204" pitchFamily="34" charset="0"/>
                <a:cs typeface="Calibri" panose="020F0502020204030204" pitchFamily="34" charset="0"/>
              </a:rPr>
              <a:t>: proposals reviewed in a manner that is fair, competitive, transparent, in-depth.  Criteria:</a:t>
            </a:r>
          </a:p>
          <a:p>
            <a:pPr marL="342900" indent="-342900">
              <a:lnSpc>
                <a:spcPct val="90000"/>
              </a:lnSpc>
              <a:spcBef>
                <a:spcPct val="20000"/>
              </a:spcBef>
              <a:spcAft>
                <a:spcPts val="600"/>
              </a:spcAft>
              <a:buClr>
                <a:schemeClr val="accent1"/>
              </a:buClr>
              <a:buSzPct val="115000"/>
              <a:buFont typeface="Arial" panose="020B0604020202020204" pitchFamily="34" charset="0"/>
              <a:buChar char="•"/>
            </a:pPr>
            <a:r>
              <a:rPr lang="en-US" sz="2400" b="1" dirty="0">
                <a:solidFill>
                  <a:schemeClr val="tx1">
                    <a:lumMod val="85000"/>
                    <a:lumOff val="15000"/>
                  </a:schemeClr>
                </a:solidFill>
                <a:latin typeface="Calibri" panose="020F0502020204030204" pitchFamily="34" charset="0"/>
                <a:cs typeface="Calibri" panose="020F0502020204030204" pitchFamily="34" charset="0"/>
              </a:rPr>
              <a:t>Intellectual merit: </a:t>
            </a:r>
            <a:r>
              <a:rPr lang="en-US" sz="2400" dirty="0">
                <a:solidFill>
                  <a:schemeClr val="tx1">
                    <a:lumMod val="85000"/>
                    <a:lumOff val="15000"/>
                  </a:schemeClr>
                </a:solidFill>
                <a:latin typeface="Calibri" panose="020F0502020204030204" pitchFamily="34" charset="0"/>
                <a:cs typeface="Calibri" panose="020F0502020204030204" pitchFamily="34" charset="0"/>
              </a:rPr>
              <a:t>Does the proposed activity suggest and explore creative, original or potentially transformative concepts to advance knowledge? (project summary)</a:t>
            </a:r>
          </a:p>
          <a:p>
            <a:pPr marL="342900" indent="-342900">
              <a:lnSpc>
                <a:spcPct val="90000"/>
              </a:lnSpc>
              <a:spcBef>
                <a:spcPct val="20000"/>
              </a:spcBef>
              <a:spcAft>
                <a:spcPts val="600"/>
              </a:spcAft>
              <a:buClr>
                <a:schemeClr val="accent1"/>
              </a:buClr>
              <a:buSzPct val="115000"/>
              <a:buFont typeface="Arial" panose="020B0604020202020204" pitchFamily="34" charset="0"/>
              <a:buChar char="•"/>
            </a:pPr>
            <a:r>
              <a:rPr lang="en-US" sz="2400" b="1" dirty="0">
                <a:solidFill>
                  <a:schemeClr val="tx1">
                    <a:lumMod val="85000"/>
                    <a:lumOff val="15000"/>
                  </a:schemeClr>
                </a:solidFill>
                <a:latin typeface="Calibri" panose="020F0502020204030204" pitchFamily="34" charset="0"/>
                <a:cs typeface="Calibri" panose="020F0502020204030204" pitchFamily="34" charset="0"/>
              </a:rPr>
              <a:t>Broader impacts:</a:t>
            </a:r>
            <a:r>
              <a:rPr lang="en-US" sz="2400" dirty="0">
                <a:solidFill>
                  <a:schemeClr val="tx1">
                    <a:lumMod val="85000"/>
                    <a:lumOff val="15000"/>
                  </a:schemeClr>
                </a:solidFill>
                <a:latin typeface="Calibri" panose="020F0502020204030204" pitchFamily="34" charset="0"/>
                <a:cs typeface="Calibri" panose="020F0502020204030204" pitchFamily="34" charset="0"/>
              </a:rPr>
              <a:t> potential to benefit society and contribute to specific societal desired outcomes (project summary)</a:t>
            </a:r>
          </a:p>
          <a:p>
            <a:pP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a:p>
            <a:pP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p:txBody>
      </p:sp>
    </p:spTree>
    <p:extLst>
      <p:ext uri="{BB962C8B-B14F-4D97-AF65-F5344CB8AC3E}">
        <p14:creationId xmlns:p14="http://schemas.microsoft.com/office/powerpoint/2010/main" val="19275251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12"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50F12561-88B2-4687-BC3C-3298CB44B927}"/>
              </a:ext>
            </a:extLst>
          </p:cNvPr>
          <p:cNvSpPr txBox="1"/>
          <p:nvPr/>
        </p:nvSpPr>
        <p:spPr>
          <a:xfrm>
            <a:off x="1295402" y="1414272"/>
            <a:ext cx="9604370" cy="424214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r>
              <a:rPr lang="en-US" sz="2400" b="1" dirty="0">
                <a:latin typeface="Calibri"/>
                <a:cs typeface="Calibri"/>
              </a:rPr>
              <a:t>External reviewers</a:t>
            </a:r>
            <a:r>
              <a:rPr lang="en-US" sz="2400" dirty="0">
                <a:latin typeface="Calibri"/>
                <a:cs typeface="Calibri"/>
              </a:rPr>
              <a:t> evaluate proposals against criteria and consider what the proposer wants to do, why they want to do it, how they plan to do it, how they will know if they succeed, and what benefits could accrue upon success.</a:t>
            </a:r>
          </a:p>
          <a:p>
            <a:endParaRPr lang="en-US" sz="2400" dirty="0">
              <a:latin typeface="Calibri"/>
              <a:cs typeface="Calibri"/>
            </a:endParaRPr>
          </a:p>
          <a:p>
            <a:r>
              <a:rPr lang="en-US" sz="2400" b="1" dirty="0">
                <a:latin typeface="Calibri"/>
                <a:cs typeface="Calibri"/>
              </a:rPr>
              <a:t>Programs officers</a:t>
            </a:r>
            <a:r>
              <a:rPr lang="en-US" sz="2400" dirty="0">
                <a:latin typeface="Calibri"/>
                <a:cs typeface="Calibri"/>
              </a:rPr>
              <a:t> who are subject matter experts in both technical and programmatic areas conduct merit review and make recommendations to fund or decline a proposal based on reviewers’ evaluations and their own expertise.  They consider ratings and comments given by the external reviewers as well as factors that may not have been considered.  </a:t>
            </a:r>
          </a:p>
          <a:p>
            <a:pP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a:p>
            <a:pP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p:txBody>
      </p:sp>
    </p:spTree>
    <p:extLst>
      <p:ext uri="{BB962C8B-B14F-4D97-AF65-F5344CB8AC3E}">
        <p14:creationId xmlns:p14="http://schemas.microsoft.com/office/powerpoint/2010/main" val="12140450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88000"/>
                <a:lumMod val="98000"/>
              </a:schemeClr>
            </a:gs>
          </a:gsLst>
          <a:lin ang="540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65604E06-DF9D-4C49-8314-4F0307BD5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5875" cap="flat" cmpd="sng" algn="ctr">
            <a:noFill/>
            <a:prstDash val="solid"/>
          </a:ln>
          <a:effectLst/>
        </p:spPr>
        <p:style>
          <a:lnRef idx="0">
            <a:scrgbClr r="0" g="0" b="0"/>
          </a:lnRef>
          <a:fillRef idx="1003">
            <a:schemeClr val="dk1"/>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sp>
        <p:nvSpPr>
          <p:cNvPr id="14" name="Rectangle 13">
            <a:extLst>
              <a:ext uri="{FF2B5EF4-FFF2-40B4-BE49-F238E27FC236}">
                <a16:creationId xmlns:a16="http://schemas.microsoft.com/office/drawing/2014/main" id="{CF166AD8-180F-4585-8444-D6E3F1B03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795" y="643468"/>
            <a:ext cx="10905066" cy="5571065"/>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extrusionH="76200" contourW="12700">
            <a:bevelT w="19050" h="0" prst="coolSlant"/>
            <a:extrusionClr>
              <a:schemeClr val="accent3">
                <a:lumMod val="50000"/>
              </a:schemeClr>
            </a:extrusionClr>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1419DD48-144F-4836-9C0F-7A3BFC28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524" y="809244"/>
            <a:ext cx="10579608" cy="5239512"/>
          </a:xfrm>
          <a:prstGeom prst="rect">
            <a:avLst/>
          </a:prstGeom>
          <a:ln w="15875">
            <a:noFill/>
            <a:miter lim="800000"/>
          </a:ln>
          <a:effectLst/>
        </p:spPr>
        <p:style>
          <a:lnRef idx="1">
            <a:schemeClr val="accent1"/>
          </a:lnRef>
          <a:fillRef idx="3">
            <a:schemeClr val="accent1"/>
          </a:fillRef>
          <a:effectRef idx="2">
            <a:schemeClr val="accent1"/>
          </a:effectRef>
          <a:fontRef idx="minor">
            <a:schemeClr val="lt1"/>
          </a:fontRef>
        </p:style>
      </p:sp>
      <p:sp>
        <p:nvSpPr>
          <p:cNvPr id="3" name="TextBox 2">
            <a:extLst>
              <a:ext uri="{FF2B5EF4-FFF2-40B4-BE49-F238E27FC236}">
                <a16:creationId xmlns:a16="http://schemas.microsoft.com/office/drawing/2014/main" id="{5CD3C391-CC37-4606-925F-8BFFE27FCB1A}"/>
              </a:ext>
            </a:extLst>
          </p:cNvPr>
          <p:cNvSpPr txBox="1"/>
          <p:nvPr/>
        </p:nvSpPr>
        <p:spPr>
          <a:xfrm>
            <a:off x="1295402" y="1508760"/>
            <a:ext cx="2918458" cy="384048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spcBef>
                <a:spcPct val="0"/>
              </a:spcBef>
              <a:spcAft>
                <a:spcPts val="600"/>
              </a:spcAft>
            </a:pPr>
            <a:r>
              <a:rPr lang="en-US" sz="4000" b="1" dirty="0">
                <a:ln w="3175" cmpd="sng">
                  <a:noFill/>
                </a:ln>
                <a:latin typeface="Calibri" panose="020F0502020204030204" pitchFamily="34" charset="0"/>
                <a:ea typeface="+mj-ea"/>
                <a:cs typeface="Calibri" panose="020F0502020204030204" pitchFamily="34" charset="0"/>
              </a:rPr>
              <a:t>Phase III: Award Processing</a:t>
            </a:r>
            <a:endParaRPr lang="en-US" sz="4000" dirty="0">
              <a:ln w="3175" cmpd="sng">
                <a:noFill/>
              </a:ln>
              <a:latin typeface="Calibri" panose="020F0502020204030204" pitchFamily="34" charset="0"/>
              <a:ea typeface="+mj-ea"/>
              <a:cs typeface="Calibri" panose="020F0502020204030204" pitchFamily="34" charset="0"/>
            </a:endParaRPr>
          </a:p>
          <a:p>
            <a:pPr algn="ctr">
              <a:spcBef>
                <a:spcPct val="0"/>
              </a:spcBef>
              <a:spcAft>
                <a:spcPts val="600"/>
              </a:spcAft>
            </a:pPr>
            <a:endParaRPr lang="en-US" sz="4400" dirty="0">
              <a:ln w="3175" cmpd="sng">
                <a:noFill/>
              </a:ln>
              <a:latin typeface="+mj-lt"/>
              <a:ea typeface="+mj-ea"/>
              <a:cs typeface="+mj-cs"/>
            </a:endParaRPr>
          </a:p>
        </p:txBody>
      </p:sp>
      <p:cxnSp>
        <p:nvCxnSpPr>
          <p:cNvPr id="18" name="Straight Connector 17">
            <a:extLst>
              <a:ext uri="{FF2B5EF4-FFF2-40B4-BE49-F238E27FC236}">
                <a16:creationId xmlns:a16="http://schemas.microsoft.com/office/drawing/2014/main" id="{14379797-D651-47FF-942A-A38CFE97E5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219" y="1508760"/>
            <a:ext cx="0" cy="384048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9616335-797E-4FC7-9430-AC895FC87590}"/>
              </a:ext>
            </a:extLst>
          </p:cNvPr>
          <p:cNvSpPr txBox="1"/>
          <p:nvPr/>
        </p:nvSpPr>
        <p:spPr>
          <a:xfrm>
            <a:off x="4907281" y="1117723"/>
            <a:ext cx="5989317" cy="384048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nSpc>
                <a:spcPct val="90000"/>
              </a:lnSpc>
              <a:spcBef>
                <a:spcPct val="20000"/>
              </a:spcBef>
              <a:spcAft>
                <a:spcPts val="600"/>
              </a:spcAft>
              <a:buClr>
                <a:schemeClr val="accent1"/>
              </a:buClr>
              <a:buSzPct val="115000"/>
            </a:pPr>
            <a:endParaRPr lang="en-US" sz="2000" dirty="0">
              <a:latin typeface="Calibri" panose="020F0502020204030204" pitchFamily="34" charset="0"/>
              <a:cs typeface="Calibri" panose="020F0502020204030204" pitchFamily="34" charset="0"/>
            </a:endParaRPr>
          </a:p>
          <a:p>
            <a:pPr algn="ctr">
              <a:lnSpc>
                <a:spcPct val="90000"/>
              </a:lnSpc>
              <a:spcBef>
                <a:spcPct val="20000"/>
              </a:spcBef>
              <a:spcAft>
                <a:spcPts val="600"/>
              </a:spcAft>
              <a:buClr>
                <a:schemeClr val="accent1"/>
              </a:buClr>
              <a:buSzPct val="115000"/>
            </a:pPr>
            <a:r>
              <a:rPr lang="en-US" sz="2000" dirty="0">
                <a:latin typeface="Calibri" panose="020F0502020204030204" pitchFamily="34" charset="0"/>
                <a:cs typeface="Calibri" panose="020F0502020204030204" pitchFamily="34" charset="0"/>
              </a:rPr>
              <a:t>30 days from Business review to finalized award </a:t>
            </a:r>
          </a:p>
          <a:p>
            <a:pPr>
              <a:lnSpc>
                <a:spcPct val="90000"/>
              </a:lnSpc>
              <a:spcBef>
                <a:spcPct val="20000"/>
              </a:spcBef>
              <a:spcAft>
                <a:spcPts val="600"/>
              </a:spcAft>
              <a:buClr>
                <a:schemeClr val="accent1"/>
              </a:buClr>
              <a:buSzPct val="115000"/>
            </a:pPr>
            <a:r>
              <a:rPr lang="en-US" sz="2000" b="1" dirty="0">
                <a:latin typeface="Calibri" panose="020F0502020204030204" pitchFamily="34" charset="0"/>
                <a:cs typeface="Calibri" panose="020F0502020204030204" pitchFamily="34" charset="0"/>
              </a:rPr>
              <a:t>Types of awards</a:t>
            </a:r>
          </a:p>
          <a:p>
            <a:pPr>
              <a:lnSpc>
                <a:spcPct val="90000"/>
              </a:lnSpc>
              <a:spcBef>
                <a:spcPct val="20000"/>
              </a:spcBef>
              <a:spcAft>
                <a:spcPts val="600"/>
              </a:spcAft>
              <a:buClr>
                <a:schemeClr val="accent1"/>
              </a:buClr>
              <a:buSzPct val="115000"/>
            </a:pPr>
            <a:r>
              <a:rPr lang="en-US" sz="2000" b="1" dirty="0">
                <a:latin typeface="Calibri" panose="020F0502020204030204" pitchFamily="34" charset="0"/>
                <a:cs typeface="Calibri" panose="020F0502020204030204" pitchFamily="34" charset="0"/>
              </a:rPr>
              <a:t>Grants: </a:t>
            </a:r>
            <a:r>
              <a:rPr lang="en-US" sz="2000" dirty="0">
                <a:latin typeface="Calibri" panose="020F0502020204030204" pitchFamily="34" charset="0"/>
                <a:cs typeface="Calibri" panose="020F0502020204030204" pitchFamily="34" charset="0"/>
              </a:rPr>
              <a:t>Minimal NSF involvement.  </a:t>
            </a:r>
          </a:p>
          <a:p>
            <a:pPr>
              <a:lnSpc>
                <a:spcPct val="90000"/>
              </a:lnSpc>
              <a:spcBef>
                <a:spcPct val="20000"/>
              </a:spcBef>
              <a:spcAft>
                <a:spcPts val="600"/>
              </a:spcAft>
              <a:buClr>
                <a:schemeClr val="accent1"/>
              </a:buClr>
              <a:buSzPct val="115000"/>
            </a:pPr>
            <a:r>
              <a:rPr lang="en-US" sz="2000" b="1" dirty="0">
                <a:latin typeface="Calibri" panose="020F0502020204030204" pitchFamily="34" charset="0"/>
                <a:cs typeface="Calibri" panose="020F0502020204030204" pitchFamily="34" charset="0"/>
              </a:rPr>
              <a:t>Cooperative agreements</a:t>
            </a:r>
            <a:r>
              <a:rPr lang="en-US" sz="2000" dirty="0">
                <a:latin typeface="Calibri" panose="020F0502020204030204" pitchFamily="34" charset="0"/>
                <a:cs typeface="Calibri" panose="020F0502020204030204" pitchFamily="34" charset="0"/>
              </a:rPr>
              <a:t>:  Substantial ongoing involvement by NSF.  NSF advises, reviews, approves and participates in project activities to the extent specified in the agreement.  NSF can unilaterally suspend the project, terminate agreement for cause, or when in the best interest of NSF or the government.</a:t>
            </a:r>
          </a:p>
          <a:p>
            <a:pPr>
              <a:lnSpc>
                <a:spcPct val="90000"/>
              </a:lnSpc>
              <a:spcBef>
                <a:spcPct val="20000"/>
              </a:spcBef>
              <a:spcAft>
                <a:spcPts val="600"/>
              </a:spcAft>
              <a:buClr>
                <a:schemeClr val="accent1"/>
              </a:buClr>
              <a:buSzPct val="115000"/>
            </a:pPr>
            <a:r>
              <a:rPr lang="en-US" sz="2000" b="1" dirty="0">
                <a:latin typeface="Calibri" panose="020F0502020204030204" pitchFamily="34" charset="0"/>
                <a:cs typeface="Calibri" panose="020F0502020204030204" pitchFamily="34" charset="0"/>
              </a:rPr>
              <a:t>Contracts</a:t>
            </a:r>
            <a:r>
              <a:rPr lang="en-US" sz="2000" dirty="0">
                <a:latin typeface="Calibri" panose="020F0502020204030204" pitchFamily="34" charset="0"/>
                <a:cs typeface="Calibri" panose="020F0502020204030204" pitchFamily="34" charset="0"/>
              </a:rPr>
              <a:t>: Procurement of scientific studies or educational research, as well as audit services, facilities maintenance, IT support, and logistics.  PAPPG does not apply, use Guide to NSF Contracting Process.</a:t>
            </a:r>
          </a:p>
        </p:txBody>
      </p:sp>
    </p:spTree>
    <p:extLst>
      <p:ext uri="{BB962C8B-B14F-4D97-AF65-F5344CB8AC3E}">
        <p14:creationId xmlns:p14="http://schemas.microsoft.com/office/powerpoint/2010/main" val="558323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B980C-AE3C-48F7-A284-7991C92CBE5B}"/>
              </a:ext>
            </a:extLst>
          </p:cNvPr>
          <p:cNvSpPr>
            <a:spLocks noGrp="1"/>
          </p:cNvSpPr>
          <p:nvPr>
            <p:ph type="title"/>
          </p:nvPr>
        </p:nvSpPr>
        <p:spPr>
          <a:xfrm>
            <a:off x="1295402" y="982132"/>
            <a:ext cx="9601196" cy="1303867"/>
          </a:xfrm>
        </p:spPr>
        <p:txBody>
          <a:bodyPr>
            <a:normAutofit/>
          </a:bodyPr>
          <a:lstStyle/>
          <a:p>
            <a:r>
              <a:rPr lang="en-US" b="1" dirty="0">
                <a:latin typeface="Calibri" panose="020F0502020204030204" pitchFamily="34" charset="0"/>
                <a:cs typeface="Calibri" panose="020F0502020204030204" pitchFamily="34" charset="0"/>
              </a:rPr>
              <a:t>Award Management</a:t>
            </a:r>
            <a:endParaRPr lang="en-US" dirty="0">
              <a:latin typeface="Calibri" panose="020F0502020204030204" pitchFamily="34" charset="0"/>
              <a:cs typeface="Calibri" panose="020F0502020204030204" pitchFamily="34" charset="0"/>
            </a:endParaRPr>
          </a:p>
        </p:txBody>
      </p:sp>
      <p:graphicFrame>
        <p:nvGraphicFramePr>
          <p:cNvPr id="5" name="Content Placeholder 2">
            <a:extLst>
              <a:ext uri="{FF2B5EF4-FFF2-40B4-BE49-F238E27FC236}">
                <a16:creationId xmlns:a16="http://schemas.microsoft.com/office/drawing/2014/main" id="{D92094D3-F4E7-4119-ADDB-2F731DAEE2A3}"/>
              </a:ext>
            </a:extLst>
          </p:cNvPr>
          <p:cNvGraphicFramePr>
            <a:graphicFrameLocks noGrp="1"/>
          </p:cNvGraphicFramePr>
          <p:nvPr>
            <p:ph idx="1"/>
            <p:extLst>
              <p:ext uri="{D42A27DB-BD31-4B8C-83A1-F6EECF244321}">
                <p14:modId xmlns:p14="http://schemas.microsoft.com/office/powerpoint/2010/main" val="1829176101"/>
              </p:ext>
            </p:extLst>
          </p:nvPr>
        </p:nvGraphicFramePr>
        <p:xfrm>
          <a:off x="841248" y="2682240"/>
          <a:ext cx="10509504" cy="3193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67703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useBgFill="1">
        <p:nvSpPr>
          <p:cNvPr id="12" name="Rectangle 11">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50F12561-88B2-4687-BC3C-3298CB44B927}"/>
              </a:ext>
            </a:extLst>
          </p:cNvPr>
          <p:cNvSpPr txBox="1"/>
          <p:nvPr/>
        </p:nvSpPr>
        <p:spPr>
          <a:xfrm>
            <a:off x="1292226" y="1493265"/>
            <a:ext cx="9997565" cy="449935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20000"/>
          </a:bodyPr>
          <a:lstStyle/>
          <a:p>
            <a:pPr marL="342900" indent="-342900">
              <a:buFont typeface="Arial"/>
              <a:buChar char="•"/>
            </a:pPr>
            <a:r>
              <a:rPr lang="en-US" sz="2400" b="1" dirty="0">
                <a:latin typeface="Calibri"/>
                <a:cs typeface="Calibri"/>
              </a:rPr>
              <a:t>Budget activities</a:t>
            </a:r>
            <a:r>
              <a:rPr lang="en-US" sz="2400" dirty="0">
                <a:latin typeface="Calibri"/>
                <a:cs typeface="Calibri"/>
              </a:rPr>
              <a:t>: change in person months devoted to the project, pre-award costs in excess of 90 days, reallocation of funds provided for participant support costs</a:t>
            </a:r>
          </a:p>
          <a:p>
            <a:pPr marL="342900" indent="-342900">
              <a:buFont typeface="Arial"/>
              <a:buChar char="•"/>
            </a:pPr>
            <a:endParaRPr lang="en-US" sz="2400" dirty="0">
              <a:latin typeface="Calibri"/>
              <a:cs typeface="Calibri"/>
            </a:endParaRPr>
          </a:p>
          <a:p>
            <a:pPr marL="342900" indent="-342900">
              <a:buFont typeface="Arial"/>
              <a:buChar char="•"/>
            </a:pPr>
            <a:r>
              <a:rPr lang="en-US" sz="2400" b="1" dirty="0">
                <a:latin typeface="Calibri"/>
                <a:cs typeface="Calibri"/>
              </a:rPr>
              <a:t>No-cost extensions: </a:t>
            </a:r>
            <a:r>
              <a:rPr lang="en-US" sz="2400" dirty="0">
                <a:latin typeface="Calibri"/>
                <a:cs typeface="Calibri"/>
              </a:rPr>
              <a:t>1st or 2nd  (NSF will send approval email for 2nd NCE)</a:t>
            </a:r>
          </a:p>
          <a:p>
            <a:pPr marL="342900" indent="-342900">
              <a:buFont typeface="Arial"/>
              <a:buChar char="•"/>
            </a:pPr>
            <a:endParaRPr lang="en-US" sz="2400" dirty="0">
              <a:latin typeface="Calibri"/>
              <a:cs typeface="Calibri"/>
            </a:endParaRPr>
          </a:p>
          <a:p>
            <a:pPr marL="342900" indent="-342900">
              <a:buFont typeface="Arial"/>
              <a:buChar char="•"/>
            </a:pPr>
            <a:r>
              <a:rPr lang="en-US" sz="2400" b="1" dirty="0">
                <a:latin typeface="Calibri"/>
                <a:cs typeface="Calibri"/>
              </a:rPr>
              <a:t>Changes in objectives, scope, or methodology and other significant changes</a:t>
            </a:r>
            <a:r>
              <a:rPr lang="en-US" sz="2400" dirty="0">
                <a:latin typeface="Calibri"/>
                <a:cs typeface="Calibri"/>
              </a:rPr>
              <a:t>: significant changes in methods/procedures, significant changes/delays or events of unusual interest, changes in objectives or scope</a:t>
            </a:r>
          </a:p>
          <a:p>
            <a:pPr marL="342900" indent="-342900">
              <a:buFont typeface="Arial"/>
              <a:buChar char="•"/>
            </a:pPr>
            <a:endParaRPr lang="en-US" sz="2400" dirty="0">
              <a:latin typeface="Calibri"/>
              <a:cs typeface="Calibri"/>
            </a:endParaRPr>
          </a:p>
          <a:p>
            <a:pPr marL="342900" indent="-342900">
              <a:buFont typeface="Arial"/>
              <a:buChar char="•"/>
            </a:pPr>
            <a:r>
              <a:rPr lang="en-US" sz="2400" b="1" dirty="0">
                <a:latin typeface="Calibri"/>
                <a:cs typeface="Calibri"/>
              </a:rPr>
              <a:t>Changes in PI/PD and co-PI/co-PD or Person-Months Devoted to the Project at the Initiation of the Grantee Organization</a:t>
            </a:r>
            <a:r>
              <a:rPr lang="en-US" sz="2400" dirty="0">
                <a:latin typeface="Calibri"/>
                <a:cs typeface="Calibri"/>
              </a:rPr>
              <a:t>: Long term disengagement, withdrawal, transfer from one organization to another, substitute (change) PI/PD or co-PI/co-PD</a:t>
            </a:r>
          </a:p>
          <a:p>
            <a:pPr marL="342900" indent="-342900">
              <a:buFont typeface="Arial"/>
              <a:buChar char="•"/>
            </a:pPr>
            <a:endParaRPr lang="en-US" sz="2400" dirty="0">
              <a:latin typeface="Calibri"/>
              <a:cs typeface="Calibri"/>
            </a:endParaRPr>
          </a:p>
          <a:p>
            <a:pPr marL="342900" indent="-342900">
              <a:buFont typeface="Arial"/>
              <a:buChar char="•"/>
            </a:pPr>
            <a:r>
              <a:rPr lang="en-US" sz="2400" b="1" dirty="0">
                <a:latin typeface="Calibri"/>
                <a:cs typeface="Calibri"/>
              </a:rPr>
              <a:t>Other</a:t>
            </a:r>
            <a:r>
              <a:rPr lang="en-US" sz="2400" dirty="0">
                <a:latin typeface="Calibri"/>
                <a:cs typeface="Calibri"/>
              </a:rPr>
              <a:t>: conflicts of interest, </a:t>
            </a:r>
            <a:r>
              <a:rPr lang="en-US" sz="2400" dirty="0" err="1">
                <a:latin typeface="Calibri"/>
                <a:cs typeface="Calibri"/>
              </a:rPr>
              <a:t>subawarding</a:t>
            </a:r>
            <a:r>
              <a:rPr lang="en-US" sz="2400" dirty="0">
                <a:latin typeface="Calibri"/>
                <a:cs typeface="Calibri"/>
              </a:rPr>
              <a:t> out part of an NSF award</a:t>
            </a:r>
          </a:p>
          <a:p>
            <a:r>
              <a:rPr lang="en-US" sz="2400" dirty="0">
                <a:latin typeface="Calibri"/>
                <a:cs typeface="Calibri"/>
              </a:rPr>
              <a:t> </a:t>
            </a:r>
          </a:p>
          <a:p>
            <a:pP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a:p>
            <a:pP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p:txBody>
      </p:sp>
      <p:sp>
        <p:nvSpPr>
          <p:cNvPr id="9" name="TextBox 8">
            <a:extLst>
              <a:ext uri="{FF2B5EF4-FFF2-40B4-BE49-F238E27FC236}">
                <a16:creationId xmlns:a16="http://schemas.microsoft.com/office/drawing/2014/main" id="{2A792491-BDEC-4642-8735-C86CBCC45530}"/>
              </a:ext>
            </a:extLst>
          </p:cNvPr>
          <p:cNvSpPr txBox="1"/>
          <p:nvPr/>
        </p:nvSpPr>
        <p:spPr>
          <a:xfrm>
            <a:off x="1520954" y="751545"/>
            <a:ext cx="8610598" cy="62788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10000"/>
          </a:bodyPr>
          <a:lstStyle/>
          <a:p>
            <a:pPr algn="ctr"/>
            <a:r>
              <a:rPr lang="en-US" sz="4000" b="1" dirty="0">
                <a:latin typeface="Calibri"/>
                <a:cs typeface="Calibri"/>
              </a:rPr>
              <a:t>Prior Approvals</a:t>
            </a:r>
            <a:endParaRPr lang="en-US" sz="4000" dirty="0">
              <a:latin typeface="Calibri"/>
              <a:cs typeface="Calibri"/>
            </a:endParaRPr>
          </a:p>
          <a:p>
            <a:pPr algn="ct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a:p>
            <a:pPr algn="ct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p:txBody>
      </p:sp>
    </p:spTree>
    <p:extLst>
      <p:ext uri="{BB962C8B-B14F-4D97-AF65-F5344CB8AC3E}">
        <p14:creationId xmlns:p14="http://schemas.microsoft.com/office/powerpoint/2010/main" val="34105644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ell phone&#10;&#10;Description automatically generated">
            <a:extLst>
              <a:ext uri="{FF2B5EF4-FFF2-40B4-BE49-F238E27FC236}">
                <a16:creationId xmlns:a16="http://schemas.microsoft.com/office/drawing/2014/main" id="{3A259179-CF06-44DF-A40A-35FD6E44D8E5}"/>
              </a:ext>
            </a:extLst>
          </p:cNvPr>
          <p:cNvPicPr>
            <a:picLocks noChangeAspect="1"/>
          </p:cNvPicPr>
          <p:nvPr/>
        </p:nvPicPr>
        <p:blipFill>
          <a:blip r:embed="rId3"/>
          <a:stretch>
            <a:fillRect/>
          </a:stretch>
        </p:blipFill>
        <p:spPr>
          <a:xfrm>
            <a:off x="2265872" y="524729"/>
            <a:ext cx="7847161" cy="5808541"/>
          </a:xfrm>
          <a:prstGeom prst="rect">
            <a:avLst/>
          </a:prstGeom>
        </p:spPr>
      </p:pic>
      <p:sp>
        <p:nvSpPr>
          <p:cNvPr id="3" name="Left Brace 2">
            <a:extLst>
              <a:ext uri="{FF2B5EF4-FFF2-40B4-BE49-F238E27FC236}">
                <a16:creationId xmlns:a16="http://schemas.microsoft.com/office/drawing/2014/main" id="{54230156-1EE3-4BB1-BEAC-B626D3DC1DDA}"/>
              </a:ext>
            </a:extLst>
          </p:cNvPr>
          <p:cNvSpPr/>
          <p:nvPr/>
        </p:nvSpPr>
        <p:spPr>
          <a:xfrm>
            <a:off x="2265872" y="3864864"/>
            <a:ext cx="513904" cy="1011936"/>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21666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omputer screen&#10;&#10;Description automatically generated">
            <a:extLst>
              <a:ext uri="{FF2B5EF4-FFF2-40B4-BE49-F238E27FC236}">
                <a16:creationId xmlns:a16="http://schemas.microsoft.com/office/drawing/2014/main" id="{92DEACCF-3F25-445C-985B-B3A1F31228D1}"/>
              </a:ext>
            </a:extLst>
          </p:cNvPr>
          <p:cNvPicPr>
            <a:picLocks noChangeAspect="1"/>
          </p:cNvPicPr>
          <p:nvPr/>
        </p:nvPicPr>
        <p:blipFill>
          <a:blip r:embed="rId3"/>
          <a:stretch>
            <a:fillRect/>
          </a:stretch>
        </p:blipFill>
        <p:spPr>
          <a:xfrm>
            <a:off x="2955985" y="578077"/>
            <a:ext cx="6006860" cy="5701846"/>
          </a:xfrm>
          <a:prstGeom prst="rect">
            <a:avLst/>
          </a:prstGeom>
        </p:spPr>
      </p:pic>
      <p:sp>
        <p:nvSpPr>
          <p:cNvPr id="3" name="Arrow: Down 2">
            <a:extLst>
              <a:ext uri="{FF2B5EF4-FFF2-40B4-BE49-F238E27FC236}">
                <a16:creationId xmlns:a16="http://schemas.microsoft.com/office/drawing/2014/main" id="{7CD0F798-FB06-4BA8-B0B1-B7B3E5929F03}"/>
              </a:ext>
            </a:extLst>
          </p:cNvPr>
          <p:cNvSpPr/>
          <p:nvPr/>
        </p:nvSpPr>
        <p:spPr>
          <a:xfrm rot="18676115">
            <a:off x="2572512" y="2706623"/>
            <a:ext cx="316992" cy="8534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Down 3">
            <a:extLst>
              <a:ext uri="{FF2B5EF4-FFF2-40B4-BE49-F238E27FC236}">
                <a16:creationId xmlns:a16="http://schemas.microsoft.com/office/drawing/2014/main" id="{2BFDD9DF-E567-4589-AC71-5B8630AFDF17}"/>
              </a:ext>
            </a:extLst>
          </p:cNvPr>
          <p:cNvSpPr/>
          <p:nvPr/>
        </p:nvSpPr>
        <p:spPr>
          <a:xfrm rot="18676115">
            <a:off x="2545514" y="3679028"/>
            <a:ext cx="316992" cy="8534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40125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omputer&#10;&#10;Description automatically generated">
            <a:extLst>
              <a:ext uri="{FF2B5EF4-FFF2-40B4-BE49-F238E27FC236}">
                <a16:creationId xmlns:a16="http://schemas.microsoft.com/office/drawing/2014/main" id="{AF126CF7-79A0-45B7-BC6A-BC3A2EF6B4E5}"/>
              </a:ext>
            </a:extLst>
          </p:cNvPr>
          <p:cNvPicPr>
            <a:picLocks noChangeAspect="1"/>
          </p:cNvPicPr>
          <p:nvPr/>
        </p:nvPicPr>
        <p:blipFill>
          <a:blip r:embed="rId3"/>
          <a:stretch>
            <a:fillRect/>
          </a:stretch>
        </p:blipFill>
        <p:spPr>
          <a:xfrm>
            <a:off x="3545457" y="499072"/>
            <a:ext cx="4957313" cy="5859857"/>
          </a:xfrm>
          <a:prstGeom prst="rect">
            <a:avLst/>
          </a:prstGeom>
        </p:spPr>
      </p:pic>
      <p:sp>
        <p:nvSpPr>
          <p:cNvPr id="3" name="Left Brace 2">
            <a:extLst>
              <a:ext uri="{FF2B5EF4-FFF2-40B4-BE49-F238E27FC236}">
                <a16:creationId xmlns:a16="http://schemas.microsoft.com/office/drawing/2014/main" id="{3A6BF98E-3176-43B4-9AEF-404CAF48C6FA}"/>
              </a:ext>
            </a:extLst>
          </p:cNvPr>
          <p:cNvSpPr/>
          <p:nvPr/>
        </p:nvSpPr>
        <p:spPr>
          <a:xfrm>
            <a:off x="2999232" y="2889504"/>
            <a:ext cx="546225" cy="225552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215331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omputer screen&#10;&#10;Description automatically generated">
            <a:extLst>
              <a:ext uri="{FF2B5EF4-FFF2-40B4-BE49-F238E27FC236}">
                <a16:creationId xmlns:a16="http://schemas.microsoft.com/office/drawing/2014/main" id="{F0C6716A-90E5-4909-9523-CCB7DDA0E039}"/>
              </a:ext>
            </a:extLst>
          </p:cNvPr>
          <p:cNvPicPr>
            <a:picLocks noChangeAspect="1"/>
          </p:cNvPicPr>
          <p:nvPr/>
        </p:nvPicPr>
        <p:blipFill>
          <a:blip r:embed="rId3"/>
          <a:stretch>
            <a:fillRect/>
          </a:stretch>
        </p:blipFill>
        <p:spPr>
          <a:xfrm>
            <a:off x="3171646" y="524915"/>
            <a:ext cx="5848709" cy="5707528"/>
          </a:xfrm>
          <a:prstGeom prst="rect">
            <a:avLst/>
          </a:prstGeom>
        </p:spPr>
      </p:pic>
      <p:sp>
        <p:nvSpPr>
          <p:cNvPr id="3" name="Left Brace 2">
            <a:extLst>
              <a:ext uri="{FF2B5EF4-FFF2-40B4-BE49-F238E27FC236}">
                <a16:creationId xmlns:a16="http://schemas.microsoft.com/office/drawing/2014/main" id="{7A9B090A-F786-4358-B44F-6D5005852A4F}"/>
              </a:ext>
            </a:extLst>
          </p:cNvPr>
          <p:cNvSpPr/>
          <p:nvPr/>
        </p:nvSpPr>
        <p:spPr>
          <a:xfrm>
            <a:off x="2675915" y="2682240"/>
            <a:ext cx="546225" cy="225552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9327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79DB811-FC0D-499A-822F-394B3D3BE0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24" name="Straight Connector 23">
            <a:extLst>
              <a:ext uri="{FF2B5EF4-FFF2-40B4-BE49-F238E27FC236}">
                <a16:creationId xmlns:a16="http://schemas.microsoft.com/office/drawing/2014/main" id="{7195FD2E-5530-42DE-9741-9BC30E7207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46553AB8-AFF8-40AE-A53C-09FBBC03C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6D6575D-C99F-4105-BC67-882C8B1ED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4"/>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991975BE-39CD-4AC1-85C4-5653651604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xtBox 1">
            <a:extLst>
              <a:ext uri="{FF2B5EF4-FFF2-40B4-BE49-F238E27FC236}">
                <a16:creationId xmlns:a16="http://schemas.microsoft.com/office/drawing/2014/main" id="{98AA9B9B-F3A4-4193-AB26-9B23A4A7A8FE}"/>
              </a:ext>
            </a:extLst>
          </p:cNvPr>
          <p:cNvGraphicFramePr/>
          <p:nvPr>
            <p:extLst>
              <p:ext uri="{D42A27DB-BD31-4B8C-83A1-F6EECF244321}">
                <p14:modId xmlns:p14="http://schemas.microsoft.com/office/powerpoint/2010/main" val="3197159871"/>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Rectangle 3">
            <a:extLst>
              <a:ext uri="{FF2B5EF4-FFF2-40B4-BE49-F238E27FC236}">
                <a16:creationId xmlns:a16="http://schemas.microsoft.com/office/drawing/2014/main" id="{A0A82FC8-8DCF-460D-AE53-0F33F639F754}"/>
              </a:ext>
            </a:extLst>
          </p:cNvPr>
          <p:cNvSpPr/>
          <p:nvPr/>
        </p:nvSpPr>
        <p:spPr>
          <a:xfrm>
            <a:off x="807719" y="1703494"/>
            <a:ext cx="3039789" cy="3465914"/>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spcAft>
                <a:spcPts val="600"/>
              </a:spcAft>
            </a:pPr>
            <a:r>
              <a:rPr lang="en-US" sz="4400" b="1" dirty="0">
                <a:ln w="3175" cmpd="sng">
                  <a:noFill/>
                </a:ln>
                <a:solidFill>
                  <a:srgbClr val="262626"/>
                </a:solidFill>
                <a:latin typeface="Calibri" panose="020F0502020204030204" pitchFamily="34" charset="0"/>
                <a:cs typeface="Calibri" panose="020F0502020204030204" pitchFamily="34" charset="0"/>
              </a:rPr>
              <a:t>Annual &amp; Final Reports </a:t>
            </a:r>
          </a:p>
        </p:txBody>
      </p:sp>
    </p:spTree>
    <p:extLst>
      <p:ext uri="{BB962C8B-B14F-4D97-AF65-F5344CB8AC3E}">
        <p14:creationId xmlns:p14="http://schemas.microsoft.com/office/powerpoint/2010/main" val="40555668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88000"/>
                <a:lumMod val="98000"/>
              </a:schemeClr>
            </a:gs>
          </a:gsLst>
          <a:lin ang="540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47C337-08BD-45CE-8D33-1DD11A518D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620E650A-651E-43C8-98B2-BC8D56A3A8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65604E06-DF9D-4C49-8314-4F0307BD5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5875" cap="flat" cmpd="sng" algn="ctr">
            <a:noFill/>
            <a:prstDash val="solid"/>
          </a:ln>
          <a:effectLst/>
        </p:spPr>
        <p:style>
          <a:lnRef idx="0">
            <a:scrgbClr r="0" g="0" b="0"/>
          </a:lnRef>
          <a:fillRef idx="1003">
            <a:schemeClr val="dk1"/>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sp>
        <p:nvSpPr>
          <p:cNvPr id="14" name="Rectangle 13">
            <a:extLst>
              <a:ext uri="{FF2B5EF4-FFF2-40B4-BE49-F238E27FC236}">
                <a16:creationId xmlns:a16="http://schemas.microsoft.com/office/drawing/2014/main" id="{CF166AD8-180F-4585-8444-D6E3F1B03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795" y="643468"/>
            <a:ext cx="10905066" cy="5571065"/>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extrusionH="76200" contourW="12700">
            <a:bevelT w="19050" h="0" prst="coolSlant"/>
            <a:extrusionClr>
              <a:schemeClr val="accent3">
                <a:lumMod val="50000"/>
              </a:schemeClr>
            </a:extrusionClr>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1419DD48-144F-4836-9C0F-7A3BFC28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524" y="809244"/>
            <a:ext cx="10579608" cy="5239512"/>
          </a:xfrm>
          <a:prstGeom prst="rect">
            <a:avLst/>
          </a:prstGeom>
          <a:ln w="15875">
            <a:noFill/>
            <a:miter lim="800000"/>
          </a:ln>
          <a:effectLst/>
        </p:spPr>
        <p:style>
          <a:lnRef idx="1">
            <a:schemeClr val="accent1"/>
          </a:lnRef>
          <a:fillRef idx="3">
            <a:schemeClr val="accent1"/>
          </a:fillRef>
          <a:effectRef idx="2">
            <a:schemeClr val="accent1"/>
          </a:effectRef>
          <a:fontRef idx="minor">
            <a:schemeClr val="lt1"/>
          </a:fontRef>
        </p:style>
      </p:sp>
      <p:sp>
        <p:nvSpPr>
          <p:cNvPr id="3" name="TextBox 2">
            <a:extLst>
              <a:ext uri="{FF2B5EF4-FFF2-40B4-BE49-F238E27FC236}">
                <a16:creationId xmlns:a16="http://schemas.microsoft.com/office/drawing/2014/main" id="{5CD3C391-CC37-4606-925F-8BFFE27FCB1A}"/>
              </a:ext>
            </a:extLst>
          </p:cNvPr>
          <p:cNvSpPr txBox="1"/>
          <p:nvPr/>
        </p:nvSpPr>
        <p:spPr>
          <a:xfrm>
            <a:off x="1295402" y="1508760"/>
            <a:ext cx="2918458" cy="384048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spcBef>
                <a:spcPct val="0"/>
              </a:spcBef>
              <a:spcAft>
                <a:spcPts val="600"/>
              </a:spcAft>
            </a:pPr>
            <a:r>
              <a:rPr lang="en-US" sz="4000" b="1" dirty="0">
                <a:ln w="3175" cmpd="sng">
                  <a:noFill/>
                </a:ln>
                <a:latin typeface="Calibri" panose="020F0502020204030204" pitchFamily="34" charset="0"/>
                <a:ea typeface="+mj-ea"/>
                <a:cs typeface="Calibri" panose="020F0502020204030204" pitchFamily="34" charset="0"/>
              </a:rPr>
              <a:t>NSF Page Limits</a:t>
            </a:r>
            <a:endParaRPr lang="en-US" sz="4000" dirty="0">
              <a:ln w="3175" cmpd="sng">
                <a:noFill/>
              </a:ln>
              <a:latin typeface="Calibri" panose="020F0502020204030204" pitchFamily="34" charset="0"/>
              <a:ea typeface="+mj-ea"/>
              <a:cs typeface="Calibri" panose="020F0502020204030204" pitchFamily="34" charset="0"/>
            </a:endParaRPr>
          </a:p>
          <a:p>
            <a:pPr algn="ctr">
              <a:spcBef>
                <a:spcPct val="0"/>
              </a:spcBef>
              <a:spcAft>
                <a:spcPts val="600"/>
              </a:spcAft>
            </a:pPr>
            <a:endParaRPr lang="en-US" sz="4400" dirty="0">
              <a:ln w="3175" cmpd="sng">
                <a:noFill/>
              </a:ln>
              <a:latin typeface="+mj-lt"/>
              <a:ea typeface="+mj-ea"/>
              <a:cs typeface="+mj-cs"/>
            </a:endParaRPr>
          </a:p>
        </p:txBody>
      </p:sp>
      <p:cxnSp>
        <p:nvCxnSpPr>
          <p:cNvPr id="18" name="Straight Connector 17">
            <a:extLst>
              <a:ext uri="{FF2B5EF4-FFF2-40B4-BE49-F238E27FC236}">
                <a16:creationId xmlns:a16="http://schemas.microsoft.com/office/drawing/2014/main" id="{14379797-D651-47FF-942A-A38CFE97E5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219" y="1508760"/>
            <a:ext cx="0" cy="384048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9616335-797E-4FC7-9430-AC895FC87590}"/>
              </a:ext>
            </a:extLst>
          </p:cNvPr>
          <p:cNvSpPr txBox="1"/>
          <p:nvPr/>
        </p:nvSpPr>
        <p:spPr>
          <a:xfrm>
            <a:off x="4907281" y="1117723"/>
            <a:ext cx="5989317" cy="384048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nSpc>
                <a:spcPct val="90000"/>
              </a:lnSpc>
              <a:spcBef>
                <a:spcPct val="20000"/>
              </a:spcBef>
              <a:spcAft>
                <a:spcPts val="600"/>
              </a:spcAft>
              <a:buClr>
                <a:schemeClr val="accent1"/>
              </a:buClr>
              <a:buSzPct val="115000"/>
            </a:pPr>
            <a:endParaRPr lang="en-US" sz="2000" dirty="0">
              <a:latin typeface="Calibri" panose="020F0502020204030204" pitchFamily="34" charset="0"/>
              <a:cs typeface="Calibri" panose="020F0502020204030204" pitchFamily="34" charset="0"/>
            </a:endParaRPr>
          </a:p>
        </p:txBody>
      </p:sp>
      <p:graphicFrame>
        <p:nvGraphicFramePr>
          <p:cNvPr id="13" name="Table 12">
            <a:extLst>
              <a:ext uri="{FF2B5EF4-FFF2-40B4-BE49-F238E27FC236}">
                <a16:creationId xmlns:a16="http://schemas.microsoft.com/office/drawing/2014/main" id="{76A6A022-EDBF-44E2-916B-63234432C833}"/>
              </a:ext>
            </a:extLst>
          </p:cNvPr>
          <p:cNvGraphicFramePr>
            <a:graphicFrameLocks noGrp="1"/>
          </p:cNvGraphicFramePr>
          <p:nvPr>
            <p:extLst>
              <p:ext uri="{D42A27DB-BD31-4B8C-83A1-F6EECF244321}">
                <p14:modId xmlns:p14="http://schemas.microsoft.com/office/powerpoint/2010/main" val="3619398994"/>
              </p:ext>
            </p:extLst>
          </p:nvPr>
        </p:nvGraphicFramePr>
        <p:xfrm>
          <a:off x="4756987" y="1749700"/>
          <a:ext cx="6209197" cy="3599544"/>
        </p:xfrm>
        <a:graphic>
          <a:graphicData uri="http://schemas.openxmlformats.org/drawingml/2006/table">
            <a:tbl>
              <a:tblPr>
                <a:tableStyleId>{5C22544A-7EE6-4342-B048-85BDC9FD1C3A}</a:tableStyleId>
              </a:tblPr>
              <a:tblGrid>
                <a:gridCol w="4468921">
                  <a:extLst>
                    <a:ext uri="{9D8B030D-6E8A-4147-A177-3AD203B41FA5}">
                      <a16:colId xmlns:a16="http://schemas.microsoft.com/office/drawing/2014/main" val="2487215879"/>
                    </a:ext>
                  </a:extLst>
                </a:gridCol>
                <a:gridCol w="1740276">
                  <a:extLst>
                    <a:ext uri="{9D8B030D-6E8A-4147-A177-3AD203B41FA5}">
                      <a16:colId xmlns:a16="http://schemas.microsoft.com/office/drawing/2014/main" val="2826365389"/>
                    </a:ext>
                  </a:extLst>
                </a:gridCol>
              </a:tblGrid>
              <a:tr h="274613">
                <a:tc>
                  <a:txBody>
                    <a:bodyPr/>
                    <a:lstStyle/>
                    <a:p>
                      <a:pPr algn="l" fontAlgn="b"/>
                      <a:r>
                        <a:rPr lang="en-US" sz="1100" b="1" u="none" strike="noStrike" dirty="0">
                          <a:effectLst/>
                          <a:latin typeface="Calibri" panose="020F0502020204030204" pitchFamily="34" charset="0"/>
                          <a:cs typeface="Calibri" panose="020F0502020204030204" pitchFamily="34" charset="0"/>
                        </a:rPr>
                        <a:t>Page Limits</a:t>
                      </a:r>
                      <a:endParaRPr lang="en-US" sz="11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65610538"/>
                  </a:ext>
                </a:extLst>
              </a:tr>
              <a:tr h="523881">
                <a:tc gridSpan="2">
                  <a:txBody>
                    <a:bodyPr/>
                    <a:lstStyle/>
                    <a:p>
                      <a:pPr algn="l" fontAlgn="b"/>
                      <a:r>
                        <a:rPr lang="en-US" sz="1100" u="none" strike="noStrike" dirty="0">
                          <a:effectLst/>
                          <a:latin typeface="Calibri" panose="020F0502020204030204" pitchFamily="34" charset="0"/>
                          <a:cs typeface="Calibri" panose="020F0502020204030204" pitchFamily="34" charset="0"/>
                        </a:rPr>
                        <a:t>The standard page limits for NSF proposals are as follows. Please note that individual funding opportunities may contain different guidelines that modify or supersede the standard rules. </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3534589423"/>
                  </a:ext>
                </a:extLst>
              </a:tr>
              <a:tr h="288343">
                <a:tc>
                  <a:txBody>
                    <a:bodyPr/>
                    <a:lstStyle/>
                    <a:p>
                      <a:pPr algn="l" fontAlgn="b"/>
                      <a:endParaRPr lang="en-US" sz="11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13041893"/>
                  </a:ext>
                </a:extLst>
              </a:tr>
              <a:tr h="288343">
                <a:tc>
                  <a:txBody>
                    <a:bodyPr/>
                    <a:lstStyle/>
                    <a:p>
                      <a:pPr algn="ctr" fontAlgn="b"/>
                      <a:r>
                        <a:rPr lang="en-US" sz="1100" b="1" u="none" strike="noStrike" dirty="0">
                          <a:effectLst/>
                          <a:latin typeface="Calibri" panose="020F0502020204030204" pitchFamily="34" charset="0"/>
                          <a:cs typeface="Calibri" panose="020F0502020204030204" pitchFamily="34" charset="0"/>
                        </a:rPr>
                        <a:t>Section</a:t>
                      </a:r>
                      <a:endParaRPr lang="en-US" sz="11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ctr" fontAlgn="b"/>
                      <a:r>
                        <a:rPr lang="en-US" sz="1100" b="1" u="none" strike="noStrike" dirty="0">
                          <a:effectLst/>
                          <a:latin typeface="Calibri" panose="020F0502020204030204" pitchFamily="34" charset="0"/>
                          <a:cs typeface="Calibri" panose="020F0502020204030204" pitchFamily="34" charset="0"/>
                        </a:rPr>
                        <a:t>Page Limit</a:t>
                      </a:r>
                      <a:endParaRPr lang="en-US" sz="11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583592392"/>
                  </a:ext>
                </a:extLst>
              </a:tr>
              <a:tr h="288343">
                <a:tc>
                  <a:txBody>
                    <a:bodyPr/>
                    <a:lstStyle/>
                    <a:p>
                      <a:pPr algn="l" fontAlgn="b"/>
                      <a:r>
                        <a:rPr lang="en-US" sz="1100" u="none" strike="noStrike">
                          <a:effectLst/>
                          <a:latin typeface="Calibri" panose="020F0502020204030204" pitchFamily="34" charset="0"/>
                          <a:cs typeface="Calibri" panose="020F0502020204030204" pitchFamily="34" charset="0"/>
                        </a:rPr>
                        <a:t>Project Summary</a:t>
                      </a:r>
                      <a:endParaRPr lang="en-US" sz="11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100" u="none" strike="noStrike" dirty="0">
                          <a:effectLst/>
                          <a:latin typeface="Calibri" panose="020F0502020204030204" pitchFamily="34" charset="0"/>
                          <a:cs typeface="Calibri" panose="020F0502020204030204" pitchFamily="34" charset="0"/>
                        </a:rPr>
                        <a:t>1</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2862932622"/>
                  </a:ext>
                </a:extLst>
              </a:tr>
              <a:tr h="274613">
                <a:tc>
                  <a:txBody>
                    <a:bodyPr/>
                    <a:lstStyle/>
                    <a:p>
                      <a:pPr algn="l" fontAlgn="b"/>
                      <a:r>
                        <a:rPr lang="en-US" sz="1100" u="none" strike="noStrike" dirty="0">
                          <a:effectLst/>
                          <a:latin typeface="Calibri" panose="020F0502020204030204" pitchFamily="34" charset="0"/>
                          <a:cs typeface="Calibri" panose="020F0502020204030204" pitchFamily="34" charset="0"/>
                        </a:rPr>
                        <a:t>Project Description</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100" u="none" strike="noStrike" dirty="0">
                          <a:effectLst/>
                          <a:latin typeface="Calibri" panose="020F0502020204030204" pitchFamily="34" charset="0"/>
                          <a:cs typeface="Calibri" panose="020F0502020204030204" pitchFamily="34" charset="0"/>
                        </a:rPr>
                        <a:t>15</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297384303"/>
                  </a:ext>
                </a:extLst>
              </a:tr>
              <a:tr h="274613">
                <a:tc>
                  <a:txBody>
                    <a:bodyPr/>
                    <a:lstStyle/>
                    <a:p>
                      <a:pPr algn="l" fontAlgn="b"/>
                      <a:r>
                        <a:rPr lang="en-US" sz="1100" u="none" strike="noStrike" dirty="0">
                          <a:effectLst/>
                          <a:latin typeface="Calibri" panose="020F0502020204030204" pitchFamily="34" charset="0"/>
                          <a:cs typeface="Calibri" panose="020F0502020204030204" pitchFamily="34" charset="0"/>
                        </a:rPr>
                        <a:t>References Cited</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100" u="none" strike="noStrike" dirty="0">
                          <a:effectLst/>
                          <a:latin typeface="Calibri" panose="020F0502020204030204" pitchFamily="34" charset="0"/>
                          <a:cs typeface="Calibri" panose="020F0502020204030204" pitchFamily="34" charset="0"/>
                        </a:rPr>
                        <a:t>none</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2040301252"/>
                  </a:ext>
                </a:extLst>
              </a:tr>
              <a:tr h="274613">
                <a:tc>
                  <a:txBody>
                    <a:bodyPr/>
                    <a:lstStyle/>
                    <a:p>
                      <a:pPr algn="l" fontAlgn="b"/>
                      <a:r>
                        <a:rPr lang="en-US" sz="1100" u="none" strike="noStrike" dirty="0">
                          <a:effectLst/>
                          <a:latin typeface="Calibri" panose="020F0502020204030204" pitchFamily="34" charset="0"/>
                          <a:cs typeface="Calibri" panose="020F0502020204030204" pitchFamily="34" charset="0"/>
                        </a:rPr>
                        <a:t>Biographical Sketches</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100" u="none" strike="noStrike" dirty="0">
                          <a:effectLst/>
                          <a:latin typeface="Calibri" panose="020F0502020204030204" pitchFamily="34" charset="0"/>
                          <a:cs typeface="Calibri" panose="020F0502020204030204" pitchFamily="34" charset="0"/>
                        </a:rPr>
                        <a:t>2</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3942578418"/>
                  </a:ext>
                </a:extLst>
              </a:tr>
              <a:tr h="274613">
                <a:tc>
                  <a:txBody>
                    <a:bodyPr/>
                    <a:lstStyle/>
                    <a:p>
                      <a:pPr algn="l" fontAlgn="b"/>
                      <a:r>
                        <a:rPr lang="en-US" sz="1100" u="none" strike="noStrike">
                          <a:effectLst/>
                          <a:latin typeface="Calibri" panose="020F0502020204030204" pitchFamily="34" charset="0"/>
                          <a:cs typeface="Calibri" panose="020F0502020204030204" pitchFamily="34" charset="0"/>
                        </a:rPr>
                        <a:t>Budget Justifications</a:t>
                      </a:r>
                      <a:endParaRPr lang="en-US" sz="11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100" u="none" strike="noStrike" dirty="0">
                          <a:effectLst/>
                          <a:latin typeface="Calibri" panose="020F0502020204030204" pitchFamily="34" charset="0"/>
                          <a:cs typeface="Calibri" panose="020F0502020204030204" pitchFamily="34" charset="0"/>
                        </a:rPr>
                        <a:t>5</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3106327450"/>
                  </a:ext>
                </a:extLst>
              </a:tr>
              <a:tr h="274613">
                <a:tc>
                  <a:txBody>
                    <a:bodyPr/>
                    <a:lstStyle/>
                    <a:p>
                      <a:pPr algn="l" fontAlgn="b"/>
                      <a:r>
                        <a:rPr lang="en-US" sz="1100" u="none" strike="noStrike" dirty="0">
                          <a:effectLst/>
                          <a:latin typeface="Calibri" panose="020F0502020204030204" pitchFamily="34" charset="0"/>
                          <a:cs typeface="Calibri" panose="020F0502020204030204" pitchFamily="34" charset="0"/>
                        </a:rPr>
                        <a:t>Facilities, Equipment, and Other Resources</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100" u="none" strike="noStrike" dirty="0">
                          <a:effectLst/>
                          <a:latin typeface="Calibri" panose="020F0502020204030204" pitchFamily="34" charset="0"/>
                          <a:cs typeface="Calibri" panose="020F0502020204030204" pitchFamily="34" charset="0"/>
                        </a:rPr>
                        <a:t>none</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3107629625"/>
                  </a:ext>
                </a:extLst>
              </a:tr>
              <a:tr h="274613">
                <a:tc>
                  <a:txBody>
                    <a:bodyPr/>
                    <a:lstStyle/>
                    <a:p>
                      <a:pPr algn="l" fontAlgn="b"/>
                      <a:r>
                        <a:rPr lang="en-US" sz="1100" u="none" strike="noStrike">
                          <a:effectLst/>
                          <a:latin typeface="Calibri" panose="020F0502020204030204" pitchFamily="34" charset="0"/>
                          <a:cs typeface="Calibri" panose="020F0502020204030204" pitchFamily="34" charset="0"/>
                        </a:rPr>
                        <a:t>Data Management Plan</a:t>
                      </a:r>
                      <a:endParaRPr lang="en-US" sz="11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100" u="none" strike="noStrike" dirty="0">
                          <a:effectLst/>
                          <a:latin typeface="Calibri" panose="020F0502020204030204" pitchFamily="34" charset="0"/>
                          <a:cs typeface="Calibri" panose="020F0502020204030204" pitchFamily="34" charset="0"/>
                        </a:rPr>
                        <a:t>2</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635503888"/>
                  </a:ext>
                </a:extLst>
              </a:tr>
              <a:tr h="288343">
                <a:tc>
                  <a:txBody>
                    <a:bodyPr/>
                    <a:lstStyle/>
                    <a:p>
                      <a:pPr algn="l" fontAlgn="b"/>
                      <a:r>
                        <a:rPr lang="en-US" sz="1100" u="none" strike="noStrike" dirty="0">
                          <a:effectLst/>
                          <a:latin typeface="Calibri" panose="020F0502020204030204" pitchFamily="34" charset="0"/>
                          <a:cs typeface="Calibri" panose="020F0502020204030204" pitchFamily="34" charset="0"/>
                        </a:rPr>
                        <a:t>Postdoctoral Mentoring Plan </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100" u="none" strike="noStrike" dirty="0">
                          <a:effectLst/>
                          <a:latin typeface="Calibri" panose="020F0502020204030204" pitchFamily="34" charset="0"/>
                          <a:cs typeface="Calibri" panose="020F0502020204030204" pitchFamily="34" charset="0"/>
                        </a:rPr>
                        <a:t>1</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2097838953"/>
                  </a:ext>
                </a:extLst>
              </a:tr>
            </a:tbl>
          </a:graphicData>
        </a:graphic>
      </p:graphicFrame>
    </p:spTree>
    <p:extLst>
      <p:ext uri="{BB962C8B-B14F-4D97-AF65-F5344CB8AC3E}">
        <p14:creationId xmlns:p14="http://schemas.microsoft.com/office/powerpoint/2010/main" val="3655086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C8B0C9-6AC7-4B6A-9E76-17BFDAB793FD}"/>
              </a:ext>
            </a:extLst>
          </p:cNvPr>
          <p:cNvSpPr txBox="1"/>
          <p:nvPr/>
        </p:nvSpPr>
        <p:spPr>
          <a:xfrm>
            <a:off x="2600774" y="548796"/>
            <a:ext cx="664907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latin typeface="Calibri" panose="020F0502020204030204" pitchFamily="34" charset="0"/>
                <a:cs typeface="Calibri" panose="020F0502020204030204" pitchFamily="34" charset="0"/>
              </a:rPr>
              <a:t>Boston University Resources</a:t>
            </a:r>
            <a:endParaRPr lang="en-US" sz="2400" dirty="0"/>
          </a:p>
        </p:txBody>
      </p:sp>
      <p:sp>
        <p:nvSpPr>
          <p:cNvPr id="5" name="TextBox 4">
            <a:extLst>
              <a:ext uri="{FF2B5EF4-FFF2-40B4-BE49-F238E27FC236}">
                <a16:creationId xmlns:a16="http://schemas.microsoft.com/office/drawing/2014/main" id="{2FBB14A2-0B32-4727-8EB8-4C6D27F9D60A}"/>
              </a:ext>
            </a:extLst>
          </p:cNvPr>
          <p:cNvSpPr txBox="1"/>
          <p:nvPr/>
        </p:nvSpPr>
        <p:spPr>
          <a:xfrm>
            <a:off x="1203366" y="1519136"/>
            <a:ext cx="9785268" cy="4832092"/>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Institutional Prior Approval Request (IPAR)</a:t>
            </a:r>
          </a:p>
          <a:p>
            <a:r>
              <a:rPr lang="en-US" sz="1600" dirty="0">
                <a:latin typeface="Calibri" panose="020F0502020204030204" pitchFamily="34" charset="0"/>
                <a:cs typeface="Calibri" panose="020F0502020204030204" pitchFamily="34" charset="0"/>
                <a:hlinkClick r:id="rId3"/>
              </a:rPr>
              <a:t>http://www.bu.edu/researchsupport/files/2017/05/Internal-Prior-Approval-Request-IPAR.pdf</a:t>
            </a: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Budget Templates</a:t>
            </a:r>
          </a:p>
          <a:p>
            <a:r>
              <a:rPr lang="en-US" sz="1600" dirty="0">
                <a:latin typeface="Calibri" panose="020F0502020204030204" pitchFamily="34" charset="0"/>
                <a:cs typeface="Calibri" panose="020F0502020204030204" pitchFamily="34" charset="0"/>
                <a:hlinkClick r:id="rId4"/>
              </a:rPr>
              <a:t>https://www.bu.edu/researchsupport/2020/09/09/updated-federal-and-non-federal-budget-templates/</a:t>
            </a: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Institutional Numbers and Rates</a:t>
            </a:r>
          </a:p>
          <a:p>
            <a:r>
              <a:rPr lang="en-US" sz="1600" dirty="0">
                <a:latin typeface="Calibri" panose="020F0502020204030204" pitchFamily="34" charset="0"/>
                <a:cs typeface="Calibri" panose="020F0502020204030204" pitchFamily="34" charset="0"/>
                <a:hlinkClick r:id="rId5"/>
              </a:rPr>
              <a:t>http://www.bu.edu/researchsupport/tools-services/institutional-numbers-and-rates/</a:t>
            </a: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Prepare a Proposal (Budget Development, Policies, Form, Contacts)</a:t>
            </a:r>
          </a:p>
          <a:p>
            <a:r>
              <a:rPr lang="en-US" sz="1600" dirty="0">
                <a:latin typeface="Calibri" panose="020F0502020204030204" pitchFamily="34" charset="0"/>
                <a:cs typeface="Calibri" panose="020F0502020204030204" pitchFamily="34" charset="0"/>
                <a:hlinkClick r:id="rId6"/>
              </a:rPr>
              <a:t>http://www.bu.edu/researchsupport/project-lifecycle/preparing-a-proposal/</a:t>
            </a: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Proposal Summary Form</a:t>
            </a:r>
          </a:p>
          <a:p>
            <a:r>
              <a:rPr lang="en-US" sz="1600" dirty="0">
                <a:latin typeface="Calibri" panose="020F0502020204030204" pitchFamily="34" charset="0"/>
                <a:cs typeface="Calibri" panose="020F0502020204030204" pitchFamily="34" charset="0"/>
                <a:hlinkClick r:id="rId7"/>
              </a:rPr>
              <a:t>http://www.bu.edu/researchsupport/files/2019/10/PSF_10.01.19v2.pdf</a:t>
            </a: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Sponsor System Registration</a:t>
            </a:r>
          </a:p>
          <a:p>
            <a:r>
              <a:rPr lang="en-US" sz="1600" dirty="0">
                <a:latin typeface="Calibri" panose="020F0502020204030204" pitchFamily="34" charset="0"/>
                <a:cs typeface="Calibri" panose="020F0502020204030204" pitchFamily="34" charset="0"/>
                <a:hlinkClick r:id="rId8"/>
              </a:rPr>
              <a:t>http://www.bu.edu/researchsupport/training-how-to/sponsor-system-registration/</a:t>
            </a:r>
            <a:endParaRPr lang="en-US" sz="16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953746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C307A0-D691-42E2-8F43-AAC71E7B0E65}"/>
              </a:ext>
            </a:extLst>
          </p:cNvPr>
          <p:cNvSpPr txBox="1"/>
          <p:nvPr/>
        </p:nvSpPr>
        <p:spPr>
          <a:xfrm>
            <a:off x="736894" y="1506659"/>
            <a:ext cx="4462993" cy="49552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b="1" dirty="0">
                <a:latin typeface="Calibri" panose="020F0502020204030204" pitchFamily="34" charset="0"/>
                <a:cs typeface="Calibri" panose="020F0502020204030204" pitchFamily="34" charset="0"/>
              </a:rPr>
              <a:t>Proposal &amp; Award Policies &amp; Procedures Guide (PAPPG), June 2020</a:t>
            </a:r>
          </a:p>
          <a:p>
            <a:r>
              <a:rPr lang="en-US" sz="1600" dirty="0">
                <a:latin typeface="Calibri" panose="020F0502020204030204" pitchFamily="34" charset="0"/>
                <a:cs typeface="Calibri" panose="020F0502020204030204" pitchFamily="34" charset="0"/>
                <a:hlinkClick r:id="rId3"/>
              </a:rPr>
              <a:t>https://www.nsf.gov/pubs/policydocs/pappg20_1/nsf20_1.pdf</a:t>
            </a:r>
            <a:endParaRPr lang="en-US" sz="1600" dirty="0">
              <a:latin typeface="Calibri" panose="020F0502020204030204" pitchFamily="34" charset="0"/>
              <a:cs typeface="Calibri" panose="020F0502020204030204" pitchFamily="34" charset="0"/>
            </a:endParaRPr>
          </a:p>
          <a:p>
            <a:endParaRPr lang="en-US" sz="1600" b="1" dirty="0">
              <a:latin typeface="Calibri" panose="020F0502020204030204" pitchFamily="34" charset="0"/>
              <a:cs typeface="Calibri" panose="020F0502020204030204" pitchFamily="34" charset="0"/>
            </a:endParaRPr>
          </a:p>
          <a:p>
            <a:r>
              <a:rPr lang="en-US" sz="1700" b="1" dirty="0">
                <a:latin typeface="Calibri" panose="020F0502020204030204" pitchFamily="34" charset="0"/>
                <a:cs typeface="Calibri" panose="020F0502020204030204" pitchFamily="34" charset="0"/>
              </a:rPr>
              <a:t>Biographical Sketch and Current and Pending Support Websites</a:t>
            </a:r>
          </a:p>
          <a:p>
            <a:r>
              <a:rPr lang="en-US" sz="1600" dirty="0">
                <a:latin typeface="Calibri" panose="020F0502020204030204" pitchFamily="34" charset="0"/>
                <a:cs typeface="Calibri" panose="020F0502020204030204" pitchFamily="34" charset="0"/>
                <a:hlinkClick r:id="rId4"/>
              </a:rPr>
              <a:t>https://www.nsf.gov/bfa/dias/policy/biosketch.jsp</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hlinkClick r:id="rId5"/>
              </a:rPr>
              <a:t>https://www.nsf.gov/bfa/dias/policy/cps.jsp</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hlinkClick r:id="rId6"/>
              </a:rPr>
              <a:t>https://www.research.gov/common/attachment/Desktop/NSFPDF-FAQs.pdf</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hlinkClick r:id="rId7"/>
              </a:rPr>
              <a:t>https://nsfpolicyoutreach.com/resources/2-20-pappg-webinar/</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hlinkClick r:id="rId8"/>
              </a:rPr>
              <a:t>https://nsfpolicyoutreach.com/resources/april-2020-nsf-approved-formats-for-proposals/</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hlinkClick r:id="rId9"/>
              </a:rPr>
              <a:t>https://www.nsf.gov/bfa/dias/policy/nsfapprovedformats/biosketch.pdf</a:t>
            </a: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endParaRPr lang="en-US" sz="2400" dirty="0"/>
          </a:p>
        </p:txBody>
      </p:sp>
      <p:sp>
        <p:nvSpPr>
          <p:cNvPr id="3" name="TextBox 2">
            <a:extLst>
              <a:ext uri="{FF2B5EF4-FFF2-40B4-BE49-F238E27FC236}">
                <a16:creationId xmlns:a16="http://schemas.microsoft.com/office/drawing/2014/main" id="{E1951B0F-D1D6-42D9-A752-8349EB4F07F9}"/>
              </a:ext>
            </a:extLst>
          </p:cNvPr>
          <p:cNvSpPr txBox="1"/>
          <p:nvPr/>
        </p:nvSpPr>
        <p:spPr>
          <a:xfrm>
            <a:off x="5925310" y="1313036"/>
            <a:ext cx="5437633" cy="42319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RPPRs</a:t>
            </a:r>
          </a:p>
          <a:p>
            <a:r>
              <a:rPr lang="en-US" sz="1600" dirty="0">
                <a:latin typeface="Calibri" panose="020F0502020204030204" pitchFamily="34" charset="0"/>
                <a:cs typeface="Calibri" panose="020F0502020204030204" pitchFamily="34" charset="0"/>
                <a:hlinkClick r:id="rId5"/>
              </a:rPr>
              <a:t>https://www.nsf.gov/bfa/dias/policy/cps.jsp</a:t>
            </a: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r>
              <a:rPr lang="en-US" sz="1700" b="1" dirty="0" err="1">
                <a:latin typeface="Calibri" panose="020F0502020204030204" pitchFamily="34" charset="0"/>
                <a:cs typeface="Calibri" panose="020F0502020204030204" pitchFamily="34" charset="0"/>
              </a:rPr>
              <a:t>SciENcv</a:t>
            </a:r>
            <a:endParaRPr lang="en-US" sz="1700" b="1"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hlinkClick r:id="rId10"/>
              </a:rPr>
              <a:t>https://www.ncbi.nlm.nih.gov/sciencv/</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hlinkClick r:id="rId11"/>
              </a:rPr>
              <a:t>https://www.research.gov/common/attachment/Desktop/SciENcv-FAQs.pdf</a:t>
            </a: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r>
              <a:rPr lang="en-US" sz="1700" b="1" dirty="0">
                <a:latin typeface="Calibri" panose="020F0502020204030204" pitchFamily="34" charset="0"/>
                <a:cs typeface="Calibri" panose="020F0502020204030204" pitchFamily="34" charset="0"/>
              </a:rPr>
              <a:t>Prior Approval Matrix</a:t>
            </a:r>
          </a:p>
          <a:p>
            <a:r>
              <a:rPr lang="en-US" sz="1600" u="sng" dirty="0">
                <a:latin typeface="Calibri" panose="020F0502020204030204" pitchFamily="34" charset="0"/>
                <a:cs typeface="Calibri" panose="020F0502020204030204" pitchFamily="34" charset="0"/>
                <a:hlinkClick r:id="rId12"/>
              </a:rPr>
              <a:t>https://www.nsf.gov/bfa/dias/policy/fedrtc/appendix_a.pdf</a:t>
            </a:r>
            <a:endParaRPr lang="en-US" sz="16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sz="1700" b="1" dirty="0">
                <a:latin typeface="Calibri" panose="020F0502020204030204" pitchFamily="34" charset="0"/>
                <a:cs typeface="Calibri" panose="020F0502020204030204" pitchFamily="34" charset="0"/>
              </a:rPr>
              <a:t>Significant Changes</a:t>
            </a:r>
          </a:p>
          <a:p>
            <a:r>
              <a:rPr lang="en-US" sz="1600" dirty="0">
                <a:latin typeface="Calibri" panose="020F0502020204030204" pitchFamily="34" charset="0"/>
                <a:cs typeface="Calibri" panose="020F0502020204030204" pitchFamily="34" charset="0"/>
                <a:hlinkClick r:id="rId13"/>
              </a:rPr>
              <a:t>https://www.nsf.gov/pubs/policydocs/pappg20_1/sigchanges.jsp</a:t>
            </a:r>
            <a:endParaRPr lang="en-US" sz="1600" dirty="0">
              <a:latin typeface="Calibri" panose="020F0502020204030204" pitchFamily="34" charset="0"/>
              <a:cs typeface="Calibri" panose="020F0502020204030204" pitchFamily="34" charset="0"/>
            </a:endParaRPr>
          </a:p>
          <a:p>
            <a:endParaRPr lang="en-US" sz="2400" dirty="0"/>
          </a:p>
        </p:txBody>
      </p:sp>
      <p:sp>
        <p:nvSpPr>
          <p:cNvPr id="4" name="TextBox 3">
            <a:extLst>
              <a:ext uri="{FF2B5EF4-FFF2-40B4-BE49-F238E27FC236}">
                <a16:creationId xmlns:a16="http://schemas.microsoft.com/office/drawing/2014/main" id="{B3C8B0C9-6AC7-4B6A-9E76-17BFDAB793FD}"/>
              </a:ext>
            </a:extLst>
          </p:cNvPr>
          <p:cNvSpPr txBox="1"/>
          <p:nvPr/>
        </p:nvSpPr>
        <p:spPr>
          <a:xfrm>
            <a:off x="4181134" y="708446"/>
            <a:ext cx="446299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latin typeface="Calibri" panose="020F0502020204030204" pitchFamily="34" charset="0"/>
                <a:cs typeface="Calibri" panose="020F0502020204030204" pitchFamily="34" charset="0"/>
              </a:rPr>
              <a:t>External Resources</a:t>
            </a:r>
          </a:p>
          <a:p>
            <a:endParaRPr lang="en-US" sz="2400" dirty="0"/>
          </a:p>
        </p:txBody>
      </p:sp>
    </p:spTree>
    <p:extLst>
      <p:ext uri="{BB962C8B-B14F-4D97-AF65-F5344CB8AC3E}">
        <p14:creationId xmlns:p14="http://schemas.microsoft.com/office/powerpoint/2010/main" val="17129192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75E01E7E5AAAA46BD54B29E0B203975" ma:contentTypeVersion="8" ma:contentTypeDescription="Create a new document." ma:contentTypeScope="" ma:versionID="048b64c26df1aa9282f353731a6129fd">
  <xsd:schema xmlns:xsd="http://www.w3.org/2001/XMLSchema" xmlns:xs="http://www.w3.org/2001/XMLSchema" xmlns:p="http://schemas.microsoft.com/office/2006/metadata/properties" xmlns:ns1="http://schemas.microsoft.com/sharepoint/v3" xmlns:ns2="0ee012bb-d2f3-446c-94e4-85e1fa5fc26a" xmlns:ns3="fe4a3e59-7f9b-470f-8941-facbbb7ac3c0" targetNamespace="http://schemas.microsoft.com/office/2006/metadata/properties" ma:root="true" ma:fieldsID="41ce5e9a52b051ce1298741776a5e57f" ns1:_="" ns2:_="" ns3:_="">
    <xsd:import namespace="http://schemas.microsoft.com/sharepoint/v3"/>
    <xsd:import namespace="0ee012bb-d2f3-446c-94e4-85e1fa5fc26a"/>
    <xsd:import namespace="fe4a3e59-7f9b-470f-8941-facbbb7ac3c0"/>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e012bb-d2f3-446c-94e4-85e1fa5fc26a"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e4a3e59-7f9b-470f-8941-facbbb7ac3c0"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12E97-3CFB-469D-8F82-FD32F71098FD}">
  <ds:schemaRefs>
    <ds:schemaRef ds:uri="http://schemas.microsoft.com/office/2006/documentManagement/types"/>
    <ds:schemaRef ds:uri="http://schemas.openxmlformats.org/package/2006/metadata/core-properties"/>
    <ds:schemaRef ds:uri="http://purl.org/dc/dcmitype/"/>
    <ds:schemaRef ds:uri="fe4a3e59-7f9b-470f-8941-facbbb7ac3c0"/>
    <ds:schemaRef ds:uri="http://purl.org/dc/elements/1.1/"/>
    <ds:schemaRef ds:uri="http://purl.org/dc/terms/"/>
    <ds:schemaRef ds:uri="http://www.w3.org/XML/1998/namespace"/>
    <ds:schemaRef ds:uri="http://schemas.microsoft.com/office/2006/metadata/properties"/>
    <ds:schemaRef ds:uri="http://schemas.microsoft.com/office/infopath/2007/PartnerControls"/>
    <ds:schemaRef ds:uri="0ee012bb-d2f3-446c-94e4-85e1fa5fc26a"/>
    <ds:schemaRef ds:uri="http://schemas.microsoft.com/sharepoint/v3"/>
  </ds:schemaRefs>
</ds:datastoreItem>
</file>

<file path=customXml/itemProps2.xml><?xml version="1.0" encoding="utf-8"?>
<ds:datastoreItem xmlns:ds="http://schemas.openxmlformats.org/officeDocument/2006/customXml" ds:itemID="{5C0C366A-A565-465C-8A62-01CED2FA3E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ee012bb-d2f3-446c-94e4-85e1fa5fc26a"/>
    <ds:schemaRef ds:uri="fe4a3e59-7f9b-470f-8941-facbbb7ac3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C83D332-4F49-4091-AA20-113A01ABA8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391</TotalTime>
  <Words>10620</Words>
  <Application>Microsoft Office PowerPoint</Application>
  <PresentationFormat>Widescreen</PresentationFormat>
  <Paragraphs>661</Paragraphs>
  <Slides>50</Slides>
  <Notes>50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Courier New</vt:lpstr>
      <vt:lpstr>Garamond</vt:lpstr>
      <vt:lpstr>Wingdings</vt:lpstr>
      <vt:lpstr>Organic</vt:lpstr>
      <vt:lpstr>NSF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Proposal &amp; Award Policies &amp; Procedures Guide (PAPPG) </vt:lpstr>
      <vt:lpstr>Format of the Proposal</vt:lpstr>
      <vt:lpstr>Format of the Proposal (cont’d)</vt:lpstr>
      <vt:lpstr>PowerPoint Presentation</vt:lpstr>
      <vt:lpstr>Sections of the Proposal </vt:lpstr>
      <vt:lpstr>Sections of the Proposal (cont’d) </vt:lpstr>
      <vt:lpstr>PowerPoint Presentation</vt:lpstr>
      <vt:lpstr>PowerPoint Presentation</vt:lpstr>
      <vt:lpstr>PowerPoint Presentation</vt:lpstr>
      <vt:lpstr>PowerPoint Presentation</vt:lpstr>
      <vt:lpstr>PowerPoint Presentation</vt:lpstr>
      <vt:lpstr>PowerPoint Presentation</vt:lpstr>
      <vt:lpstr>Changes to the Biographical Sketch Formats </vt:lpstr>
      <vt:lpstr>PowerPoint Presentation</vt:lpstr>
      <vt:lpstr>Synergistic Activities</vt:lpstr>
      <vt:lpstr>PowerPoint Presentation</vt:lpstr>
      <vt:lpstr>Current and Pending Support  NSF-approved format of the C&amp;P is now required</vt:lpstr>
      <vt:lpstr>Current and Pending Support (cont’d)</vt:lpstr>
      <vt:lpstr>Current and Pending Support (cont’d)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Award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NSF</dc:title>
  <dc:creator>Negron, Brandi</dc:creator>
  <cp:lastModifiedBy>Negron, Brandi</cp:lastModifiedBy>
  <cp:revision>141</cp:revision>
  <dcterms:created xsi:type="dcterms:W3CDTF">2020-10-21T22:06:03Z</dcterms:created>
  <dcterms:modified xsi:type="dcterms:W3CDTF">2021-02-04T21:38:56Z</dcterms:modified>
</cp:coreProperties>
</file>