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notesSlides/notesSlide3.xml" ContentType="application/vnd.openxmlformats-officedocument.presentationml.notesSlide+xml"/>
  <Override PartName="/ppt/tags/tag11.xml" ContentType="application/vnd.openxmlformats-officedocument.presentationml.tags+xml"/>
  <Override PartName="/ppt/notesSlides/notesSlide4.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5.xml" ContentType="application/vnd.openxmlformats-officedocument.presentationml.notesSlide+xml"/>
  <Override PartName="/ppt/tags/tag24.xml" ContentType="application/vnd.openxmlformats-officedocument.presentationml.tags+xml"/>
  <Override PartName="/ppt/notesSlides/notesSlide6.xml" ContentType="application/vnd.openxmlformats-officedocument.presentationml.notesSlide+xml"/>
  <Override PartName="/ppt/tags/tag25.xml" ContentType="application/vnd.openxmlformats-officedocument.presentationml.tags+xml"/>
  <Override PartName="/ppt/notesSlides/notesSlide7.xml" ContentType="application/vnd.openxmlformats-officedocument.presentationml.notesSlide+xml"/>
  <Override PartName="/ppt/tags/tag26.xml" ContentType="application/vnd.openxmlformats-officedocument.presentationml.tags+xml"/>
  <Override PartName="/ppt/notesSlides/notesSlide8.xml" ContentType="application/vnd.openxmlformats-officedocument.presentationml.notesSlide+xml"/>
  <Override PartName="/ppt/tags/tag27.xml" ContentType="application/vnd.openxmlformats-officedocument.presentationml.tags+xml"/>
  <Override PartName="/ppt/notesSlides/notesSlide9.xml" ContentType="application/vnd.openxmlformats-officedocument.presentationml.notesSlide+xml"/>
  <Override PartName="/ppt/tags/tag28.xml" ContentType="application/vnd.openxmlformats-officedocument.presentationml.tags+xml"/>
  <Override PartName="/ppt/notesSlides/notesSlide10.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11.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027" r:id="rId4"/>
    <p:sldMasterId id="2147484048" r:id="rId5"/>
  </p:sldMasterIdLst>
  <p:notesMasterIdLst>
    <p:notesMasterId r:id="rId74"/>
  </p:notesMasterIdLst>
  <p:handoutMasterIdLst>
    <p:handoutMasterId r:id="rId75"/>
  </p:handoutMasterIdLst>
  <p:sldIdLst>
    <p:sldId id="926" r:id="rId6"/>
    <p:sldId id="2604" r:id="rId7"/>
    <p:sldId id="2575" r:id="rId8"/>
    <p:sldId id="943" r:id="rId9"/>
    <p:sldId id="952" r:id="rId10"/>
    <p:sldId id="2555" r:id="rId11"/>
    <p:sldId id="2563" r:id="rId12"/>
    <p:sldId id="2605" r:id="rId13"/>
    <p:sldId id="259" r:id="rId14"/>
    <p:sldId id="260" r:id="rId15"/>
    <p:sldId id="261" r:id="rId16"/>
    <p:sldId id="262" r:id="rId17"/>
    <p:sldId id="2523" r:id="rId18"/>
    <p:sldId id="2564" r:id="rId19"/>
    <p:sldId id="2595" r:id="rId20"/>
    <p:sldId id="2525" r:id="rId21"/>
    <p:sldId id="2560" r:id="rId22"/>
    <p:sldId id="2565" r:id="rId23"/>
    <p:sldId id="2526" r:id="rId24"/>
    <p:sldId id="2527" r:id="rId25"/>
    <p:sldId id="2528" r:id="rId26"/>
    <p:sldId id="2576" r:id="rId27"/>
    <p:sldId id="2566" r:id="rId28"/>
    <p:sldId id="2567" r:id="rId29"/>
    <p:sldId id="2577" r:id="rId30"/>
    <p:sldId id="2568" r:id="rId31"/>
    <p:sldId id="2593" r:id="rId32"/>
    <p:sldId id="2594" r:id="rId33"/>
    <p:sldId id="2529" r:id="rId34"/>
    <p:sldId id="2530" r:id="rId35"/>
    <p:sldId id="2531" r:id="rId36"/>
    <p:sldId id="2596" r:id="rId37"/>
    <p:sldId id="934" r:id="rId38"/>
    <p:sldId id="946" r:id="rId39"/>
    <p:sldId id="980" r:id="rId40"/>
    <p:sldId id="2514" r:id="rId41"/>
    <p:sldId id="990" r:id="rId42"/>
    <p:sldId id="994" r:id="rId43"/>
    <p:sldId id="996" r:id="rId44"/>
    <p:sldId id="998" r:id="rId45"/>
    <p:sldId id="999" r:id="rId46"/>
    <p:sldId id="1032" r:id="rId47"/>
    <p:sldId id="2515" r:id="rId48"/>
    <p:sldId id="2516" r:id="rId49"/>
    <p:sldId id="2519" r:id="rId50"/>
    <p:sldId id="2578" r:id="rId51"/>
    <p:sldId id="2579" r:id="rId52"/>
    <p:sldId id="2520" r:id="rId53"/>
    <p:sldId id="2517" r:id="rId54"/>
    <p:sldId id="2581" r:id="rId55"/>
    <p:sldId id="1039" r:id="rId56"/>
    <p:sldId id="1034" r:id="rId57"/>
    <p:sldId id="1035" r:id="rId58"/>
    <p:sldId id="1037" r:id="rId59"/>
    <p:sldId id="2582" r:id="rId60"/>
    <p:sldId id="2583" r:id="rId61"/>
    <p:sldId id="2584" r:id="rId62"/>
    <p:sldId id="2585" r:id="rId63"/>
    <p:sldId id="2586" r:id="rId64"/>
    <p:sldId id="2587" r:id="rId65"/>
    <p:sldId id="2559" r:id="rId66"/>
    <p:sldId id="2588" r:id="rId67"/>
    <p:sldId id="2589" r:id="rId68"/>
    <p:sldId id="2590" r:id="rId69"/>
    <p:sldId id="2591" r:id="rId70"/>
    <p:sldId id="2592" r:id="rId71"/>
    <p:sldId id="2603" r:id="rId72"/>
    <p:sldId id="2607" r:id="rId73"/>
  </p:sldIdLst>
  <p:sldSz cx="6858000" cy="5143500"/>
  <p:notesSz cx="7010400" cy="9296400"/>
  <p:custDataLst>
    <p:tags r:id="rId76"/>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pos="3438" userDrawn="1">
          <p15:clr>
            <a:srgbClr val="A4A3A4"/>
          </p15:clr>
        </p15:guide>
        <p15:guide id="2" orient="horz" pos="1860" userDrawn="1">
          <p15:clr>
            <a:srgbClr val="A4A3A4"/>
          </p15:clr>
        </p15:guide>
        <p15:guide id="3" pos="82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itesh Gohil" initials="" lastIdx="31" clrIdx="0"/>
  <p:cmAuthor id="7" name="Nautiyal, Mohit" initials="NM [2]" lastIdx="49" clrIdx="7">
    <p:extLst>
      <p:ext uri="{19B8F6BF-5375-455C-9EA6-DF929625EA0E}">
        <p15:presenceInfo xmlns:p15="http://schemas.microsoft.com/office/powerpoint/2012/main" userId="S::monautiyal@deloitte.com::fde4ba14-b410-4574-8f8a-c929ce8b5f70" providerId="AD"/>
      </p:ext>
    </p:extLst>
  </p:cmAuthor>
  <p:cmAuthor id="1" name="Kate Ryan" initials="KR" lastIdx="11" clrIdx="1"/>
  <p:cmAuthor id="8" name="Clachar, Olivia A" initials="COA" lastIdx="26" clrIdx="8">
    <p:extLst>
      <p:ext uri="{19B8F6BF-5375-455C-9EA6-DF929625EA0E}">
        <p15:presenceInfo xmlns:p15="http://schemas.microsoft.com/office/powerpoint/2012/main" userId="S::oclachar@bu.edu::a5844b45-b3bb-43c3-81a6-4e7aa86f8b0f" providerId="AD"/>
      </p:ext>
    </p:extLst>
  </p:cmAuthor>
  <p:cmAuthor id="2" name="Smith, Erin S (US - Austin)" initials="SES(-A" lastIdx="71" clrIdx="2">
    <p:extLst>
      <p:ext uri="{19B8F6BF-5375-455C-9EA6-DF929625EA0E}">
        <p15:presenceInfo xmlns:p15="http://schemas.microsoft.com/office/powerpoint/2012/main" userId="S-1-5-21-238447276-1040861923-1850952788-2094019" providerId="AD"/>
      </p:ext>
    </p:extLst>
  </p:cmAuthor>
  <p:cmAuthor id="9" name="Haenick, Martin" initials="HM" lastIdx="62" clrIdx="9">
    <p:extLst>
      <p:ext uri="{19B8F6BF-5375-455C-9EA6-DF929625EA0E}">
        <p15:presenceInfo xmlns:p15="http://schemas.microsoft.com/office/powerpoint/2012/main" userId="S::mhaenick@deloitte.com::54ffd2be-9a59-4577-881c-8a19a1910fbd" providerId="AD"/>
      </p:ext>
    </p:extLst>
  </p:cmAuthor>
  <p:cmAuthor id="3" name="Nautiyal, Mohit" initials="NM" lastIdx="5" clrIdx="3">
    <p:extLst>
      <p:ext uri="{19B8F6BF-5375-455C-9EA6-DF929625EA0E}">
        <p15:presenceInfo xmlns:p15="http://schemas.microsoft.com/office/powerpoint/2012/main" userId="S-1-5-21-238447276-1040861923-1850952788-2240806" providerId="AD"/>
      </p:ext>
    </p:extLst>
  </p:cmAuthor>
  <p:cmAuthor id="4" name="Reardon, Erika E" initials="REE" lastIdx="4" clrIdx="4">
    <p:extLst>
      <p:ext uri="{19B8F6BF-5375-455C-9EA6-DF929625EA0E}">
        <p15:presenceInfo xmlns:p15="http://schemas.microsoft.com/office/powerpoint/2012/main" userId="S-1-5-21-848115496-1524922173-1168901340-635123" providerId="AD"/>
      </p:ext>
    </p:extLst>
  </p:cmAuthor>
  <p:cmAuthor id="5" name="Administrator" initials="A" lastIdx="10" clrIdx="5">
    <p:extLst>
      <p:ext uri="{19B8F6BF-5375-455C-9EA6-DF929625EA0E}">
        <p15:presenceInfo xmlns:p15="http://schemas.microsoft.com/office/powerpoint/2012/main" userId="Administrator" providerId="None"/>
      </p:ext>
    </p:extLst>
  </p:cmAuthor>
  <p:cmAuthor id="6" name="Welch, Tim" initials="WT" lastIdx="8" clrIdx="6">
    <p:extLst>
      <p:ext uri="{19B8F6BF-5375-455C-9EA6-DF929625EA0E}">
        <p15:presenceInfo xmlns:p15="http://schemas.microsoft.com/office/powerpoint/2012/main" userId="S::tiwelch@deloitte.com::04740c64-3fa7-4d72-bbe8-caf18713715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FF0000"/>
    <a:srgbClr val="5E5E5E"/>
    <a:srgbClr val="C9C9C9"/>
    <a:srgbClr val="CC0000"/>
    <a:srgbClr val="FFFFFF"/>
    <a:srgbClr val="6EBE4A"/>
    <a:srgbClr val="CB0000"/>
    <a:srgbClr val="B13929"/>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083E6E3-FA7D-4D7B-A595-EF9225AFEA8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8" autoAdjust="0"/>
    <p:restoredTop sz="83737" autoAdjust="0"/>
  </p:normalViewPr>
  <p:slideViewPr>
    <p:cSldViewPr snapToGrid="0" snapToObjects="1" showGuides="1">
      <p:cViewPr varScale="1">
        <p:scale>
          <a:sx n="74" d="100"/>
          <a:sy n="74" d="100"/>
        </p:scale>
        <p:origin x="1620" y="56"/>
      </p:cViewPr>
      <p:guideLst>
        <p:guide pos="3438"/>
        <p:guide orient="horz" pos="1860"/>
        <p:guide pos="828"/>
      </p:guideLst>
    </p:cSldViewPr>
  </p:slideViewPr>
  <p:notesTextViewPr>
    <p:cViewPr>
      <p:scale>
        <a:sx n="100" d="100"/>
        <a:sy n="100" d="100"/>
      </p:scale>
      <p:origin x="0" y="0"/>
    </p:cViewPr>
  </p:notesTextViewPr>
  <p:sorterViewPr>
    <p:cViewPr>
      <p:scale>
        <a:sx n="160" d="100"/>
        <a:sy n="160" d="100"/>
      </p:scale>
      <p:origin x="0" y="-26165"/>
    </p:cViewPr>
  </p:sorterViewPr>
  <p:notesViewPr>
    <p:cSldViewPr snapToGrid="0" snapToObjects="1" showGuides="1">
      <p:cViewPr varScale="1">
        <p:scale>
          <a:sx n="51" d="100"/>
          <a:sy n="51" d="100"/>
        </p:scale>
        <p:origin x="2692" y="5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notesMaster" Target="notesMasters/notesMaster1.xml"/><Relationship Id="rId79"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commentAuthors" Target="commentAuthor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tags" Target="tags/tag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fontAlgn="auto">
              <a:spcBef>
                <a:spcPts val="0"/>
              </a:spcBef>
              <a:spcAft>
                <a:spcPts val="0"/>
              </a:spcAft>
              <a:defRPr sz="1200">
                <a:latin typeface="+mn-lt"/>
                <a:ea typeface="+mn-ea"/>
                <a:cs typeface="+mn-cs"/>
              </a:defRPr>
            </a:lvl1pPr>
          </a:lstStyle>
          <a:p>
            <a:pPr>
              <a:defRPr/>
            </a:pPr>
            <a:endParaRPr lang="en-US" dirty="0">
              <a:latin typeface="Arial" panose="020B0604020202020204" pitchFamily="34" charset="0"/>
            </a:endParaRPr>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fontAlgn="auto">
              <a:spcBef>
                <a:spcPts val="0"/>
              </a:spcBef>
              <a:spcAft>
                <a:spcPts val="0"/>
              </a:spcAft>
              <a:defRPr sz="1200">
                <a:latin typeface="+mn-lt"/>
                <a:ea typeface="+mn-ea"/>
                <a:cs typeface="+mn-cs"/>
              </a:defRPr>
            </a:lvl1pPr>
          </a:lstStyle>
          <a:p>
            <a:pPr>
              <a:defRPr/>
            </a:pPr>
            <a:fld id="{2FE48B1C-1E6B-744F-8E6C-3836D33BC0D9}" type="datetimeFigureOut">
              <a:rPr lang="en-US">
                <a:latin typeface="Arial" panose="020B0604020202020204" pitchFamily="34" charset="0"/>
              </a:rPr>
              <a:pPr>
                <a:defRPr/>
              </a:pPr>
              <a:t>7/17/2020</a:t>
            </a:fld>
            <a:endParaRPr lang="en-US" dirty="0">
              <a:latin typeface="Arial" panose="020B0604020202020204"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fontAlgn="auto">
              <a:spcBef>
                <a:spcPts val="0"/>
              </a:spcBef>
              <a:spcAft>
                <a:spcPts val="0"/>
              </a:spcAft>
              <a:defRPr sz="1200">
                <a:latin typeface="+mn-lt"/>
                <a:ea typeface="+mn-ea"/>
                <a:cs typeface="+mn-cs"/>
              </a:defRPr>
            </a:lvl1pPr>
          </a:lstStyle>
          <a:p>
            <a:pPr>
              <a:defRPr/>
            </a:pPr>
            <a:endParaRPr lang="en-US" dirty="0">
              <a:latin typeface="Arial" panose="020B0604020202020204" pitchFamily="34" charset="0"/>
            </a:endParaRP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fontAlgn="auto">
              <a:spcBef>
                <a:spcPts val="0"/>
              </a:spcBef>
              <a:spcAft>
                <a:spcPts val="0"/>
              </a:spcAft>
              <a:defRPr sz="1200">
                <a:latin typeface="+mn-lt"/>
                <a:ea typeface="+mn-ea"/>
                <a:cs typeface="+mn-cs"/>
              </a:defRPr>
            </a:lvl1pPr>
          </a:lstStyle>
          <a:p>
            <a:pPr>
              <a:defRPr/>
            </a:pPr>
            <a:fld id="{F5A8EAB7-F1BA-274C-91A9-46214A29E509}" type="slidenum">
              <a:rPr lang="en-US">
                <a:latin typeface="Arial" panose="020B0604020202020204" pitchFamily="34" charset="0"/>
              </a:rPr>
              <a:pPr>
                <a:defRPr/>
              </a:pPr>
              <a:t>‹#›</a:t>
            </a:fld>
            <a:endParaRPr lang="en-US" dirty="0">
              <a:latin typeface="Arial" panose="020B0604020202020204" pitchFamily="34" charset="0"/>
            </a:endParaRPr>
          </a:p>
        </p:txBody>
      </p:sp>
    </p:spTree>
    <p:extLst>
      <p:ext uri="{BB962C8B-B14F-4D97-AF65-F5344CB8AC3E}">
        <p14:creationId xmlns:p14="http://schemas.microsoft.com/office/powerpoint/2010/main" val="33384806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fontAlgn="auto">
              <a:spcBef>
                <a:spcPts val="0"/>
              </a:spcBef>
              <a:spcAft>
                <a:spcPts val="0"/>
              </a:spcAft>
              <a:defRPr sz="1200">
                <a:latin typeface="Arial" panose="020B0604020202020204" pitchFamily="34" charset="0"/>
                <a:ea typeface="+mn-ea"/>
                <a:cs typeface="+mn-cs"/>
              </a:defRPr>
            </a:lvl1pPr>
          </a:lstStyle>
          <a:p>
            <a:pPr>
              <a:defRPr/>
            </a:pPr>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fontAlgn="auto">
              <a:spcBef>
                <a:spcPts val="0"/>
              </a:spcBef>
              <a:spcAft>
                <a:spcPts val="0"/>
              </a:spcAft>
              <a:defRPr sz="1200">
                <a:latin typeface="Arial" panose="020B0604020202020204" pitchFamily="34" charset="0"/>
                <a:ea typeface="+mn-ea"/>
                <a:cs typeface="+mn-cs"/>
              </a:defRPr>
            </a:lvl1pPr>
          </a:lstStyle>
          <a:p>
            <a:pPr>
              <a:defRPr/>
            </a:pPr>
            <a:fld id="{2A637A29-4E7E-A24B-BAB1-D48C888F91E4}" type="datetimeFigureOut">
              <a:rPr lang="en-US" smtClean="0"/>
              <a:pPr>
                <a:defRPr/>
              </a:pPr>
              <a:t>7/17/2020</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fontAlgn="auto">
              <a:spcBef>
                <a:spcPts val="0"/>
              </a:spcBef>
              <a:spcAft>
                <a:spcPts val="0"/>
              </a:spcAft>
              <a:defRPr sz="1200">
                <a:latin typeface="Arial" panose="020B0604020202020204" pitchFamily="34" charset="0"/>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fontAlgn="auto">
              <a:spcBef>
                <a:spcPts val="0"/>
              </a:spcBef>
              <a:spcAft>
                <a:spcPts val="0"/>
              </a:spcAft>
              <a:defRPr sz="1200">
                <a:latin typeface="Arial" panose="020B0604020202020204" pitchFamily="34" charset="0"/>
                <a:ea typeface="+mn-ea"/>
                <a:cs typeface="+mn-cs"/>
              </a:defRPr>
            </a:lvl1pPr>
          </a:lstStyle>
          <a:p>
            <a:pPr>
              <a:defRPr/>
            </a:pPr>
            <a:fld id="{F97A1FA6-25DE-9E4E-A34D-CF67DE7DBDC7}" type="slidenum">
              <a:rPr lang="en-US" smtClean="0"/>
              <a:pPr>
                <a:defRPr/>
              </a:pPr>
              <a:t>‹#›</a:t>
            </a:fld>
            <a:endParaRPr lang="en-US" dirty="0"/>
          </a:p>
        </p:txBody>
      </p:sp>
    </p:spTree>
    <p:extLst>
      <p:ext uri="{BB962C8B-B14F-4D97-AF65-F5344CB8AC3E}">
        <p14:creationId xmlns:p14="http://schemas.microsoft.com/office/powerpoint/2010/main" val="3228492595"/>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Arial" panose="020B0604020202020204" pitchFamily="34" charset="0"/>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Arial" panose="020B0604020202020204" pitchFamily="34" charset="0"/>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Arial" panose="020B0604020202020204" pitchFamily="34" charset="0"/>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Arial" panose="020B0604020202020204" pitchFamily="34" charset="0"/>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Arial" panose="020B0604020202020204" pitchFamily="34"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dirty="0"/>
              <a:t>The procure-to-pay process starts with submitting a Purchase Requisition. Once the Purchase Requisition is submitted it will go through a series of approvals before a PO is generated and sent to the supplier.  Once the supplier receives the PO, they can provide the products or services and send an invoice digitally through the Ariba Network. Requisitioners will review and approve invoices*</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97A1FA6-25DE-9E4E-A34D-CF67DE7DBDC7}"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257875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latin typeface="Arial" panose="020B0604020202020204" pitchFamily="34" charset="0"/>
                <a:ea typeface="ＭＳ Ｐゴシック" charset="0"/>
                <a:cs typeface="ＭＳ Ｐゴシック" charset="0"/>
              </a:rPr>
              <a:t>Mohit: Can you add a screenshot from Guided Buying of the approval workflow?</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97A1FA6-25DE-9E4E-A34D-CF67DE7DBDC7}"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388263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 requestor to </a:t>
            </a:r>
            <a:r>
              <a:rPr lang="en-US" dirty="0" err="1"/>
              <a:t>requisitioner</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97A1FA6-25DE-9E4E-A34D-CF67DE7DBDC7}"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315801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Double check info</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97A1FA6-25DE-9E4E-A34D-CF67DE7DBDC7}"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035996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97A1FA6-25DE-9E4E-A34D-CF67DE7DBDC7}" type="slidenum">
              <a:rPr lang="en-US" smtClean="0"/>
              <a:pPr>
                <a:defRPr/>
              </a:pPr>
              <a:t>23</a:t>
            </a:fld>
            <a:endParaRPr lang="en-US" dirty="0"/>
          </a:p>
        </p:txBody>
      </p:sp>
    </p:spTree>
    <p:extLst>
      <p:ext uri="{BB962C8B-B14F-4D97-AF65-F5344CB8AC3E}">
        <p14:creationId xmlns:p14="http://schemas.microsoft.com/office/powerpoint/2010/main" val="12797322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97A1FA6-25DE-9E4E-A34D-CF67DE7DBDC7}" type="slidenum">
              <a:rPr lang="en-US" smtClean="0"/>
              <a:pPr>
                <a:defRPr/>
              </a:pPr>
              <a:t>24</a:t>
            </a:fld>
            <a:endParaRPr lang="en-US" dirty="0"/>
          </a:p>
        </p:txBody>
      </p:sp>
    </p:spTree>
    <p:extLst>
      <p:ext uri="{BB962C8B-B14F-4D97-AF65-F5344CB8AC3E}">
        <p14:creationId xmlns:p14="http://schemas.microsoft.com/office/powerpoint/2010/main" val="3004047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97A1FA6-25DE-9E4E-A34D-CF67DE7DBDC7}" type="slidenum">
              <a:rPr lang="en-US" smtClean="0"/>
              <a:pPr>
                <a:defRPr/>
              </a:pPr>
              <a:t>25</a:t>
            </a:fld>
            <a:endParaRPr lang="en-US" dirty="0"/>
          </a:p>
        </p:txBody>
      </p:sp>
    </p:spTree>
    <p:extLst>
      <p:ext uri="{BB962C8B-B14F-4D97-AF65-F5344CB8AC3E}">
        <p14:creationId xmlns:p14="http://schemas.microsoft.com/office/powerpoint/2010/main" val="8516652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97A1FA6-25DE-9E4E-A34D-CF67DE7DBDC7}" type="slidenum">
              <a:rPr lang="en-US" smtClean="0"/>
              <a:pPr>
                <a:defRPr/>
              </a:pPr>
              <a:t>26</a:t>
            </a:fld>
            <a:endParaRPr lang="en-US" dirty="0"/>
          </a:p>
        </p:txBody>
      </p:sp>
    </p:spTree>
    <p:extLst>
      <p:ext uri="{BB962C8B-B14F-4D97-AF65-F5344CB8AC3E}">
        <p14:creationId xmlns:p14="http://schemas.microsoft.com/office/powerpoint/2010/main" val="15570987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97A1FA6-25DE-9E4E-A34D-CF67DE7DBDC7}" type="slidenum">
              <a:rPr lang="en-US" smtClean="0"/>
              <a:pPr>
                <a:defRPr/>
              </a:pPr>
              <a:t>27</a:t>
            </a:fld>
            <a:endParaRPr lang="en-US" dirty="0"/>
          </a:p>
        </p:txBody>
      </p:sp>
    </p:spTree>
    <p:extLst>
      <p:ext uri="{BB962C8B-B14F-4D97-AF65-F5344CB8AC3E}">
        <p14:creationId xmlns:p14="http://schemas.microsoft.com/office/powerpoint/2010/main" val="26315338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97A1FA6-25DE-9E4E-A34D-CF67DE7DBDC7}" type="slidenum">
              <a:rPr lang="en-US" smtClean="0"/>
              <a:pPr>
                <a:defRPr/>
              </a:pPr>
              <a:t>28</a:t>
            </a:fld>
            <a:endParaRPr lang="en-US" dirty="0"/>
          </a:p>
        </p:txBody>
      </p:sp>
    </p:spTree>
    <p:extLst>
      <p:ext uri="{BB962C8B-B14F-4D97-AF65-F5344CB8AC3E}">
        <p14:creationId xmlns:p14="http://schemas.microsoft.com/office/powerpoint/2010/main" val="28275287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97A1FA6-25DE-9E4E-A34D-CF67DE7DBDC7}"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969163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tx1">
            <a:lumMod val="25000"/>
            <a:lumOff val="75000"/>
          </a:schemeClr>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hasCustomPrompt="1"/>
          </p:nvPr>
        </p:nvSpPr>
        <p:spPr>
          <a:xfrm>
            <a:off x="352122" y="3868769"/>
            <a:ext cx="6222316" cy="288131"/>
          </a:xfrm>
          <a:prstGeom prst="rect">
            <a:avLst/>
          </a:prstGeom>
        </p:spPr>
        <p:txBody>
          <a:bodyPr lIns="91420" tIns="45710" rIns="91420" bIns="45710" anchor="b" anchorCtr="0">
            <a:noAutofit/>
          </a:bodyPr>
          <a:lstStyle>
            <a:lvl1pPr marL="0" indent="0" algn="l">
              <a:buNone/>
              <a:defRPr sz="1200" b="0" i="0">
                <a:solidFill>
                  <a:schemeClr val="bg2"/>
                </a:solidFill>
                <a:latin typeface="Arial" panose="020B0604020202020204" pitchFamily="34" charset="0"/>
                <a:cs typeface="Arial" panose="020B0604020202020204" pitchFamily="34" charset="0"/>
              </a:defRPr>
            </a:lvl1pPr>
            <a:lvl2pPr marL="257142" indent="0" algn="ctr">
              <a:buNone/>
              <a:defRPr>
                <a:solidFill>
                  <a:schemeClr val="tx1">
                    <a:tint val="75000"/>
                  </a:schemeClr>
                </a:solidFill>
              </a:defRPr>
            </a:lvl2pPr>
            <a:lvl3pPr marL="514290" indent="0" algn="ctr">
              <a:buNone/>
              <a:defRPr>
                <a:solidFill>
                  <a:schemeClr val="tx1">
                    <a:tint val="75000"/>
                  </a:schemeClr>
                </a:solidFill>
              </a:defRPr>
            </a:lvl3pPr>
            <a:lvl4pPr marL="771434" indent="0" algn="ctr">
              <a:buNone/>
              <a:defRPr>
                <a:solidFill>
                  <a:schemeClr val="tx1">
                    <a:tint val="75000"/>
                  </a:schemeClr>
                </a:solidFill>
              </a:defRPr>
            </a:lvl4pPr>
            <a:lvl5pPr marL="1028581" indent="0" algn="ctr">
              <a:buNone/>
              <a:defRPr>
                <a:solidFill>
                  <a:schemeClr val="tx1">
                    <a:tint val="75000"/>
                  </a:schemeClr>
                </a:solidFill>
              </a:defRPr>
            </a:lvl5pPr>
            <a:lvl6pPr marL="1285723" indent="0" algn="ctr">
              <a:buNone/>
              <a:defRPr>
                <a:solidFill>
                  <a:schemeClr val="tx1">
                    <a:tint val="75000"/>
                  </a:schemeClr>
                </a:solidFill>
              </a:defRPr>
            </a:lvl6pPr>
            <a:lvl7pPr marL="1542871" indent="0" algn="ctr">
              <a:buNone/>
              <a:defRPr>
                <a:solidFill>
                  <a:schemeClr val="tx1">
                    <a:tint val="75000"/>
                  </a:schemeClr>
                </a:solidFill>
              </a:defRPr>
            </a:lvl7pPr>
            <a:lvl8pPr marL="1800015" indent="0" algn="ctr">
              <a:buNone/>
              <a:defRPr>
                <a:solidFill>
                  <a:schemeClr val="tx1">
                    <a:tint val="75000"/>
                  </a:schemeClr>
                </a:solidFill>
              </a:defRPr>
            </a:lvl8pPr>
            <a:lvl9pPr marL="2057162" indent="0" algn="ctr">
              <a:buNone/>
              <a:defRPr>
                <a:solidFill>
                  <a:schemeClr val="tx1">
                    <a:tint val="75000"/>
                  </a:schemeClr>
                </a:solidFill>
              </a:defRPr>
            </a:lvl9pPr>
          </a:lstStyle>
          <a:p>
            <a:r>
              <a:rPr lang="en-GB" dirty="0"/>
              <a:t>Speaker Name</a:t>
            </a:r>
            <a:endParaRPr lang="en-US" dirty="0"/>
          </a:p>
        </p:txBody>
      </p:sp>
      <p:sp>
        <p:nvSpPr>
          <p:cNvPr id="17" name="Text Placeholder 38"/>
          <p:cNvSpPr>
            <a:spLocks noGrp="1"/>
          </p:cNvSpPr>
          <p:nvPr>
            <p:ph type="body" sz="quarter" idx="11" hasCustomPrompt="1"/>
          </p:nvPr>
        </p:nvSpPr>
        <p:spPr>
          <a:xfrm>
            <a:off x="352122" y="4108766"/>
            <a:ext cx="6222316" cy="288131"/>
          </a:xfrm>
          <a:prstGeom prst="rect">
            <a:avLst/>
          </a:prstGeom>
        </p:spPr>
        <p:txBody>
          <a:bodyPr lIns="91420" tIns="45710" rIns="91420" bIns="45710"/>
          <a:lstStyle>
            <a:lvl1pPr marL="0" indent="0" algn="l">
              <a:buFontTx/>
              <a:buNone/>
              <a:defRPr lang="en-US" sz="1200" b="0" i="0" kern="1200" dirty="0" smtClean="0">
                <a:solidFill>
                  <a:schemeClr val="bg2"/>
                </a:solidFill>
                <a:latin typeface="Arial" panose="020B0604020202020204" pitchFamily="34" charset="0"/>
                <a:ea typeface="+mn-ea"/>
                <a:cs typeface="Arial" panose="020B0604020202020204" pitchFamily="34" charset="0"/>
              </a:defRPr>
            </a:lvl1pPr>
            <a:lvl2pPr>
              <a:buFontTx/>
              <a:buNone/>
              <a:defRPr lang="en-US" sz="1125" kern="1200" dirty="0" smtClean="0">
                <a:solidFill>
                  <a:schemeClr val="bg1"/>
                </a:solidFill>
                <a:latin typeface="+mj-lt"/>
                <a:ea typeface="+mn-ea"/>
                <a:cs typeface="+mn-cs"/>
              </a:defRPr>
            </a:lvl2pPr>
            <a:lvl3pPr>
              <a:buFontTx/>
              <a:buNone/>
              <a:defRPr lang="en-US" sz="1125" kern="1200" dirty="0" smtClean="0">
                <a:solidFill>
                  <a:schemeClr val="bg1"/>
                </a:solidFill>
                <a:latin typeface="+mj-lt"/>
                <a:ea typeface="+mn-ea"/>
                <a:cs typeface="+mn-cs"/>
              </a:defRPr>
            </a:lvl3pPr>
            <a:lvl4pPr>
              <a:buFontTx/>
              <a:buNone/>
              <a:defRPr lang="en-US" sz="1125" kern="1200" dirty="0" smtClean="0">
                <a:solidFill>
                  <a:schemeClr val="bg1"/>
                </a:solidFill>
                <a:latin typeface="+mj-lt"/>
                <a:ea typeface="+mn-ea"/>
                <a:cs typeface="+mn-cs"/>
              </a:defRPr>
            </a:lvl4pPr>
            <a:lvl5pPr>
              <a:buFontTx/>
              <a:buNone/>
              <a:defRPr lang="en-US" sz="1125" kern="1200" dirty="0" smtClean="0">
                <a:solidFill>
                  <a:schemeClr val="bg1"/>
                </a:solidFill>
                <a:latin typeface="+mj-lt"/>
                <a:ea typeface="+mn-ea"/>
                <a:cs typeface="+mn-cs"/>
              </a:defRPr>
            </a:lvl5pPr>
          </a:lstStyle>
          <a:p>
            <a:pPr lvl="0"/>
            <a:r>
              <a:rPr lang="en-GB" dirty="0"/>
              <a:t>Speaker Title</a:t>
            </a:r>
          </a:p>
        </p:txBody>
      </p:sp>
      <p:sp>
        <p:nvSpPr>
          <p:cNvPr id="18" name="Text Placeholder 40"/>
          <p:cNvSpPr>
            <a:spLocks noGrp="1"/>
          </p:cNvSpPr>
          <p:nvPr>
            <p:ph type="body" sz="quarter" idx="12" hasCustomPrompt="1"/>
          </p:nvPr>
        </p:nvSpPr>
        <p:spPr>
          <a:xfrm>
            <a:off x="352122" y="4348763"/>
            <a:ext cx="6222316" cy="288131"/>
          </a:xfrm>
          <a:prstGeom prst="rect">
            <a:avLst/>
          </a:prstGeom>
        </p:spPr>
        <p:txBody>
          <a:bodyPr lIns="91420" tIns="45710" rIns="91420" bIns="45710"/>
          <a:lstStyle>
            <a:lvl1pPr marL="0" indent="0" algn="l">
              <a:buFontTx/>
              <a:buNone/>
              <a:defRPr lang="en-US" sz="1200" b="0" i="0" kern="1200" dirty="0" smtClean="0">
                <a:solidFill>
                  <a:schemeClr val="bg2"/>
                </a:solidFill>
                <a:latin typeface="Arial" panose="020B0604020202020204" pitchFamily="34" charset="0"/>
                <a:ea typeface="+mn-ea"/>
                <a:cs typeface="Arial" panose="020B0604020202020204" pitchFamily="34" charset="0"/>
              </a:defRPr>
            </a:lvl1pPr>
            <a:lvl2pPr>
              <a:buFontTx/>
              <a:buNone/>
              <a:defRPr lang="en-US" sz="1125" kern="1200" dirty="0" smtClean="0">
                <a:solidFill>
                  <a:schemeClr val="bg1"/>
                </a:solidFill>
                <a:latin typeface="+mj-lt"/>
                <a:ea typeface="+mn-ea"/>
                <a:cs typeface="+mn-cs"/>
              </a:defRPr>
            </a:lvl2pPr>
            <a:lvl3pPr>
              <a:buFontTx/>
              <a:buNone/>
              <a:defRPr lang="en-US" sz="1125" kern="1200" dirty="0" smtClean="0">
                <a:solidFill>
                  <a:schemeClr val="bg1"/>
                </a:solidFill>
                <a:latin typeface="+mj-lt"/>
                <a:ea typeface="+mn-ea"/>
                <a:cs typeface="+mn-cs"/>
              </a:defRPr>
            </a:lvl3pPr>
            <a:lvl4pPr>
              <a:buFontTx/>
              <a:buNone/>
              <a:defRPr lang="en-US" sz="1125" kern="1200" dirty="0" smtClean="0">
                <a:solidFill>
                  <a:schemeClr val="bg1"/>
                </a:solidFill>
                <a:latin typeface="+mj-lt"/>
                <a:ea typeface="+mn-ea"/>
                <a:cs typeface="+mn-cs"/>
              </a:defRPr>
            </a:lvl4pPr>
            <a:lvl5pPr>
              <a:buFontTx/>
              <a:buNone/>
              <a:defRPr lang="en-US" sz="1125" kern="1200" dirty="0" smtClean="0">
                <a:solidFill>
                  <a:schemeClr val="bg1"/>
                </a:solidFill>
                <a:latin typeface="+mj-lt"/>
                <a:ea typeface="+mn-ea"/>
                <a:cs typeface="+mn-cs"/>
              </a:defRPr>
            </a:lvl5pPr>
          </a:lstStyle>
          <a:p>
            <a:pPr lvl="0"/>
            <a:r>
              <a:rPr lang="en-GB" dirty="0"/>
              <a:t>Date</a:t>
            </a:r>
          </a:p>
        </p:txBody>
      </p:sp>
      <p:sp>
        <p:nvSpPr>
          <p:cNvPr id="19" name="Text Placeholder 2"/>
          <p:cNvSpPr>
            <a:spLocks noGrp="1"/>
          </p:cNvSpPr>
          <p:nvPr>
            <p:ph type="body" sz="quarter" idx="13" hasCustomPrompt="1"/>
          </p:nvPr>
        </p:nvSpPr>
        <p:spPr>
          <a:xfrm>
            <a:off x="347469" y="3211464"/>
            <a:ext cx="6226969" cy="299001"/>
          </a:xfrm>
          <a:prstGeom prst="rect">
            <a:avLst/>
          </a:prstGeom>
        </p:spPr>
        <p:txBody>
          <a:bodyPr lIns="91420" tIns="45710" rIns="91420" bIns="45710"/>
          <a:lstStyle>
            <a:lvl1pPr marL="0" indent="0">
              <a:buFont typeface="Arial" panose="020B0604020202020204" pitchFamily="34" charset="0"/>
              <a:buNone/>
              <a:defRPr sz="1650" b="0" i="0" baseline="0">
                <a:solidFill>
                  <a:schemeClr val="bg2"/>
                </a:solidFill>
                <a:latin typeface="Arial" panose="020B0604020202020204" pitchFamily="34" charset="0"/>
                <a:cs typeface="Arial" panose="020B0604020202020204" pitchFamily="34" charset="0"/>
              </a:defRPr>
            </a:lvl1pPr>
            <a:lvl2pPr marL="228586" indent="0">
              <a:buNone/>
              <a:defRPr/>
            </a:lvl2pPr>
            <a:lvl3pPr marL="320551" indent="0">
              <a:buNone/>
              <a:defRPr/>
            </a:lvl3pPr>
            <a:lvl4pPr marL="387521" indent="0">
              <a:buNone/>
              <a:defRPr/>
            </a:lvl4pPr>
            <a:lvl5pPr marL="450916" indent="0">
              <a:buNone/>
              <a:defRPr/>
            </a:lvl5pPr>
          </a:lstStyle>
          <a:p>
            <a:pPr lvl="0"/>
            <a:r>
              <a:rPr lang="en-GB" dirty="0"/>
              <a:t>Subtitle Goes Here</a:t>
            </a:r>
          </a:p>
        </p:txBody>
      </p:sp>
      <p:sp>
        <p:nvSpPr>
          <p:cNvPr id="20" name="Title 1"/>
          <p:cNvSpPr>
            <a:spLocks noGrp="1"/>
          </p:cNvSpPr>
          <p:nvPr>
            <p:ph type="ctrTitle" hasCustomPrompt="1"/>
          </p:nvPr>
        </p:nvSpPr>
        <p:spPr>
          <a:xfrm>
            <a:off x="319324" y="2639977"/>
            <a:ext cx="6255114" cy="644730"/>
          </a:xfrm>
          <a:prstGeom prst="rect">
            <a:avLst/>
          </a:prstGeom>
        </p:spPr>
        <p:txBody>
          <a:bodyPr anchor="b"/>
          <a:lstStyle>
            <a:lvl1pPr marL="0" indent="0" algn="l">
              <a:lnSpc>
                <a:spcPct val="90000"/>
              </a:lnSpc>
              <a:buFont typeface="Arial" panose="020B0604020202020204" pitchFamily="34" charset="0"/>
              <a:buNone/>
              <a:defRPr sz="3000" b="0" i="0" spc="0" baseline="0">
                <a:solidFill>
                  <a:schemeClr val="bg2"/>
                </a:solidFill>
                <a:latin typeface="Arial" panose="020B0604020202020204" pitchFamily="34" charset="0"/>
                <a:cs typeface="Arial" panose="020B0604020202020204" pitchFamily="34" charset="0"/>
              </a:defRPr>
            </a:lvl1pPr>
          </a:lstStyle>
          <a:p>
            <a:r>
              <a:rPr lang="en-GB" dirty="0"/>
              <a:t>Presentation Title Goes Here</a:t>
            </a:r>
            <a:endParaRPr lang="en-US" dirty="0"/>
          </a:p>
        </p:txBody>
      </p:sp>
    </p:spTree>
    <p:extLst>
      <p:ext uri="{BB962C8B-B14F-4D97-AF65-F5344CB8AC3E}">
        <p14:creationId xmlns:p14="http://schemas.microsoft.com/office/powerpoint/2010/main" val="1744152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gue">
    <p:spTree>
      <p:nvGrpSpPr>
        <p:cNvPr id="1" name=""/>
        <p:cNvGrpSpPr/>
        <p:nvPr/>
      </p:nvGrpSpPr>
      <p:grpSpPr>
        <a:xfrm>
          <a:off x="0" y="0"/>
          <a:ext cx="0" cy="0"/>
          <a:chOff x="0" y="0"/>
          <a:chExt cx="0" cy="0"/>
        </a:xfrm>
      </p:grpSpPr>
      <p:sp>
        <p:nvSpPr>
          <p:cNvPr id="3" name="Rectangle 2"/>
          <p:cNvSpPr/>
          <p:nvPr userDrawn="1"/>
        </p:nvSpPr>
        <p:spPr>
          <a:xfrm>
            <a:off x="0" y="0"/>
            <a:ext cx="6858000" cy="3429000"/>
          </a:xfrm>
          <a:prstGeom prst="rect">
            <a:avLst/>
          </a:prstGeom>
          <a:solidFill>
            <a:schemeClr val="tx1">
              <a:lumMod val="25000"/>
              <a:lumOff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5073"/>
              </a:solidFill>
              <a:latin typeface="Arial" panose="020B0604020202020204" pitchFamily="34" charset="0"/>
            </a:endParaRPr>
          </a:p>
        </p:txBody>
      </p:sp>
      <p:sp>
        <p:nvSpPr>
          <p:cNvPr id="7" name="Title 1"/>
          <p:cNvSpPr>
            <a:spLocks noGrp="1"/>
          </p:cNvSpPr>
          <p:nvPr>
            <p:ph type="ctrTitle" hasCustomPrompt="1"/>
          </p:nvPr>
        </p:nvSpPr>
        <p:spPr>
          <a:xfrm>
            <a:off x="308610" y="2840151"/>
            <a:ext cx="5698532" cy="383166"/>
          </a:xfrm>
          <a:prstGeom prst="rect">
            <a:avLst/>
          </a:prstGeom>
          <a:noFill/>
        </p:spPr>
        <p:txBody>
          <a:bodyPr anchor="b">
            <a:spAutoFit/>
          </a:bodyPr>
          <a:lstStyle>
            <a:lvl1pPr marL="0" indent="0" algn="l">
              <a:lnSpc>
                <a:spcPct val="90000"/>
              </a:lnSpc>
              <a:buFont typeface="Arial" panose="020B0604020202020204" pitchFamily="34" charset="0"/>
              <a:buNone/>
              <a:defRPr sz="2100" b="0" i="0" spc="0" baseline="0">
                <a:solidFill>
                  <a:schemeClr val="tx1"/>
                </a:solidFill>
                <a:latin typeface="Arial" panose="020B0604020202020204" pitchFamily="34" charset="0"/>
                <a:ea typeface="Arial" panose="020B0604020202020204" pitchFamily="34" charset="0"/>
                <a:cs typeface="Arial" panose="020B0604020202020204" pitchFamily="34" charset="0"/>
              </a:defRPr>
            </a:lvl1pPr>
          </a:lstStyle>
          <a:p>
            <a:r>
              <a:rPr lang="en-GB" dirty="0"/>
              <a:t>Section Title Goes Here</a:t>
            </a:r>
            <a:endParaRPr lang="en-US" dirty="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238500"/>
            <a:ext cx="6858000" cy="190500"/>
          </a:xfrm>
          <a:prstGeom prst="rect">
            <a:avLst/>
          </a:prstGeom>
        </p:spPr>
      </p:pic>
      <p:sp>
        <p:nvSpPr>
          <p:cNvPr id="11" name="Text Placeholder 10"/>
          <p:cNvSpPr>
            <a:spLocks noGrp="1"/>
          </p:cNvSpPr>
          <p:nvPr>
            <p:ph type="body" sz="quarter" idx="10"/>
          </p:nvPr>
        </p:nvSpPr>
        <p:spPr>
          <a:xfrm>
            <a:off x="308611" y="3657601"/>
            <a:ext cx="4995110" cy="333553"/>
          </a:xfrm>
          <a:prstGeom prst="rect">
            <a:avLst/>
          </a:prstGeom>
        </p:spPr>
        <p:txBody>
          <a:bodyPr>
            <a:spAutoFit/>
          </a:bodyPr>
          <a:lstStyle>
            <a:lvl1pPr marL="0" indent="0">
              <a:buNone/>
              <a:defRPr lang="en-US" sz="1650" kern="1200" dirty="0" smtClean="0">
                <a:solidFill>
                  <a:schemeClr val="tx1">
                    <a:lumMod val="75000"/>
                    <a:lumOff val="25000"/>
                  </a:schemeClr>
                </a:solidFill>
                <a:latin typeface="Arial" panose="020B0604020202020204" pitchFamily="34" charset="0"/>
                <a:ea typeface="ＭＳ Ｐゴシック" charset="0"/>
                <a:cs typeface="Arial" panose="020B0604020202020204" pitchFamily="34" charset="0"/>
              </a:defRPr>
            </a:lvl1pPr>
          </a:lstStyle>
          <a:p>
            <a:pPr lvl="0"/>
            <a:r>
              <a:rPr lang="en-US" dirty="0"/>
              <a:t>Click to edit Master text styles</a:t>
            </a:r>
          </a:p>
        </p:txBody>
      </p:sp>
    </p:spTree>
    <p:extLst>
      <p:ext uri="{BB962C8B-B14F-4D97-AF65-F5344CB8AC3E}">
        <p14:creationId xmlns:p14="http://schemas.microsoft.com/office/powerpoint/2010/main" val="3397296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Half_Page_Text">
    <p:spTree>
      <p:nvGrpSpPr>
        <p:cNvPr id="1" name=""/>
        <p:cNvGrpSpPr/>
        <p:nvPr/>
      </p:nvGrpSpPr>
      <p:grpSpPr>
        <a:xfrm>
          <a:off x="0" y="0"/>
          <a:ext cx="0" cy="0"/>
          <a:chOff x="0" y="0"/>
          <a:chExt cx="0" cy="0"/>
        </a:xfrm>
      </p:grpSpPr>
      <p:sp>
        <p:nvSpPr>
          <p:cNvPr id="5" name="Rectangle 4"/>
          <p:cNvSpPr/>
          <p:nvPr userDrawn="1"/>
        </p:nvSpPr>
        <p:spPr>
          <a:xfrm>
            <a:off x="-1400" y="4741654"/>
            <a:ext cx="6859401" cy="401847"/>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5073"/>
              </a:solidFill>
              <a:latin typeface="Arial" panose="020B0604020202020204" pitchFamily="34" charset="0"/>
            </a:endParaRPr>
          </a:p>
        </p:txBody>
      </p:sp>
      <p:sp>
        <p:nvSpPr>
          <p:cNvPr id="4" name="Rectangle 3"/>
          <p:cNvSpPr/>
          <p:nvPr userDrawn="1"/>
        </p:nvSpPr>
        <p:spPr>
          <a:xfrm>
            <a:off x="-1400" y="1"/>
            <a:ext cx="3590523" cy="5144019"/>
          </a:xfrm>
          <a:custGeom>
            <a:avLst/>
            <a:gdLst>
              <a:gd name="connsiteX0" fmla="*/ 0 w 4580092"/>
              <a:gd name="connsiteY0" fmla="*/ 0 h 5143500"/>
              <a:gd name="connsiteX1" fmla="*/ 4580092 w 4580092"/>
              <a:gd name="connsiteY1" fmla="*/ 0 h 5143500"/>
              <a:gd name="connsiteX2" fmla="*/ 4580092 w 4580092"/>
              <a:gd name="connsiteY2" fmla="*/ 5143500 h 5143500"/>
              <a:gd name="connsiteX3" fmla="*/ 0 w 4580092"/>
              <a:gd name="connsiteY3" fmla="*/ 5143500 h 5143500"/>
              <a:gd name="connsiteX4" fmla="*/ 0 w 4580092"/>
              <a:gd name="connsiteY4" fmla="*/ 0 h 5143500"/>
              <a:gd name="connsiteX0" fmla="*/ 0 w 4580092"/>
              <a:gd name="connsiteY0" fmla="*/ 0 h 5143500"/>
              <a:gd name="connsiteX1" fmla="*/ 4580092 w 4580092"/>
              <a:gd name="connsiteY1" fmla="*/ 0 h 5143500"/>
              <a:gd name="connsiteX2" fmla="*/ 3200872 w 4580092"/>
              <a:gd name="connsiteY2" fmla="*/ 5143500 h 5143500"/>
              <a:gd name="connsiteX3" fmla="*/ 0 w 4580092"/>
              <a:gd name="connsiteY3" fmla="*/ 5143500 h 5143500"/>
              <a:gd name="connsiteX4" fmla="*/ 0 w 4580092"/>
              <a:gd name="connsiteY4" fmla="*/ 0 h 5143500"/>
              <a:gd name="connsiteX0" fmla="*/ 0 w 4785501"/>
              <a:gd name="connsiteY0" fmla="*/ 0 h 5143500"/>
              <a:gd name="connsiteX1" fmla="*/ 4785501 w 4785501"/>
              <a:gd name="connsiteY1" fmla="*/ 0 h 5143500"/>
              <a:gd name="connsiteX2" fmla="*/ 3406281 w 4785501"/>
              <a:gd name="connsiteY2" fmla="*/ 5143500 h 5143500"/>
              <a:gd name="connsiteX3" fmla="*/ 205409 w 4785501"/>
              <a:gd name="connsiteY3" fmla="*/ 5143500 h 5143500"/>
              <a:gd name="connsiteX4" fmla="*/ 0 w 4785501"/>
              <a:gd name="connsiteY4" fmla="*/ 0 h 5143500"/>
              <a:gd name="connsiteX0" fmla="*/ 6625 w 4792126"/>
              <a:gd name="connsiteY0" fmla="*/ 0 h 5143500"/>
              <a:gd name="connsiteX1" fmla="*/ 4792126 w 4792126"/>
              <a:gd name="connsiteY1" fmla="*/ 0 h 5143500"/>
              <a:gd name="connsiteX2" fmla="*/ 3412906 w 4792126"/>
              <a:gd name="connsiteY2" fmla="*/ 5143500 h 5143500"/>
              <a:gd name="connsiteX3" fmla="*/ 0 w 4792126"/>
              <a:gd name="connsiteY3" fmla="*/ 5136874 h 5143500"/>
              <a:gd name="connsiteX4" fmla="*/ 6625 w 4792126"/>
              <a:gd name="connsiteY4" fmla="*/ 0 h 5143500"/>
              <a:gd name="connsiteX0" fmla="*/ 6625 w 4792126"/>
              <a:gd name="connsiteY0" fmla="*/ 0 h 5143500"/>
              <a:gd name="connsiteX1" fmla="*/ 4792126 w 4792126"/>
              <a:gd name="connsiteY1" fmla="*/ 0 h 5143500"/>
              <a:gd name="connsiteX2" fmla="*/ 3412906 w 4792126"/>
              <a:gd name="connsiteY2" fmla="*/ 5143500 h 5143500"/>
              <a:gd name="connsiteX3" fmla="*/ 0 w 4792126"/>
              <a:gd name="connsiteY3" fmla="*/ 5141637 h 5143500"/>
              <a:gd name="connsiteX4" fmla="*/ 6625 w 4792126"/>
              <a:gd name="connsiteY4" fmla="*/ 0 h 5143500"/>
              <a:gd name="connsiteX0" fmla="*/ 83 w 4785584"/>
              <a:gd name="connsiteY0" fmla="*/ 0 h 5143500"/>
              <a:gd name="connsiteX1" fmla="*/ 4785584 w 4785584"/>
              <a:gd name="connsiteY1" fmla="*/ 0 h 5143500"/>
              <a:gd name="connsiteX2" fmla="*/ 3406364 w 4785584"/>
              <a:gd name="connsiteY2" fmla="*/ 5143500 h 5143500"/>
              <a:gd name="connsiteX3" fmla="*/ 38702 w 4785584"/>
              <a:gd name="connsiteY3" fmla="*/ 5108300 h 5143500"/>
              <a:gd name="connsiteX4" fmla="*/ 83 w 4785584"/>
              <a:gd name="connsiteY4" fmla="*/ 0 h 5143500"/>
              <a:gd name="connsiteX0" fmla="*/ 1863 w 4787364"/>
              <a:gd name="connsiteY0" fmla="*/ 0 h 5144019"/>
              <a:gd name="connsiteX1" fmla="*/ 4787364 w 4787364"/>
              <a:gd name="connsiteY1" fmla="*/ 0 h 5144019"/>
              <a:gd name="connsiteX2" fmla="*/ 3408144 w 4787364"/>
              <a:gd name="connsiteY2" fmla="*/ 5143500 h 5144019"/>
              <a:gd name="connsiteX3" fmla="*/ 0 w 4787364"/>
              <a:gd name="connsiteY3" fmla="*/ 5144019 h 5144019"/>
              <a:gd name="connsiteX4" fmla="*/ 1863 w 4787364"/>
              <a:gd name="connsiteY4" fmla="*/ 0 h 5144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364" h="5144019">
                <a:moveTo>
                  <a:pt x="1863" y="0"/>
                </a:moveTo>
                <a:lnTo>
                  <a:pt x="4787364" y="0"/>
                </a:lnTo>
                <a:lnTo>
                  <a:pt x="3408144" y="5143500"/>
                </a:lnTo>
                <a:lnTo>
                  <a:pt x="0" y="5144019"/>
                </a:lnTo>
                <a:cubicBezTo>
                  <a:pt x="2208" y="3431728"/>
                  <a:pt x="-345" y="1712291"/>
                  <a:pt x="1863" y="0"/>
                </a:cubicBezTo>
                <a:close/>
              </a:path>
            </a:pathLst>
          </a:custGeom>
          <a:solidFill>
            <a:schemeClr val="tx1">
              <a:lumMod val="25000"/>
              <a:lumOff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25" dirty="0">
              <a:solidFill>
                <a:srgbClr val="005073"/>
              </a:solidFill>
              <a:latin typeface="Arial" panose="020B0604020202020204" pitchFamily="34" charset="0"/>
            </a:endParaRPr>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t="3809" b="5052"/>
          <a:stretch/>
        </p:blipFill>
        <p:spPr>
          <a:xfrm>
            <a:off x="2352259" y="-2381"/>
            <a:ext cx="1270397" cy="5145881"/>
          </a:xfrm>
          <a:prstGeom prst="rect">
            <a:avLst/>
          </a:prstGeom>
        </p:spPr>
      </p:pic>
      <p:sp>
        <p:nvSpPr>
          <p:cNvPr id="3" name="Title Placeholder 5"/>
          <p:cNvSpPr>
            <a:spLocks noGrp="1"/>
          </p:cNvSpPr>
          <p:nvPr>
            <p:ph type="title"/>
          </p:nvPr>
        </p:nvSpPr>
        <p:spPr bwMode="auto">
          <a:xfrm>
            <a:off x="260604" y="894136"/>
            <a:ext cx="3253931" cy="25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spAutoFit/>
          </a:bodyPr>
          <a:lstStyle>
            <a:lvl1pPr>
              <a:defRPr lang="en-GB" sz="1200" dirty="0">
                <a:solidFill>
                  <a:schemeClr val="bg2"/>
                </a:solidFill>
                <a:ea typeface="ＭＳ Ｐゴシック" charset="0"/>
                <a:cs typeface="Tipo de letra del sistema Fina" charset="0"/>
              </a:defRPr>
            </a:lvl1pPr>
          </a:lstStyle>
          <a:p>
            <a:pPr lvl="0">
              <a:lnSpc>
                <a:spcPct val="85000"/>
              </a:lnSpc>
            </a:pPr>
            <a:r>
              <a:rPr lang="en-GB" dirty="0"/>
              <a:t>Click to edit Master title style</a:t>
            </a:r>
          </a:p>
        </p:txBody>
      </p:sp>
      <p:sp>
        <p:nvSpPr>
          <p:cNvPr id="6" name="Text Placeholder 5"/>
          <p:cNvSpPr>
            <a:spLocks noGrp="1"/>
          </p:cNvSpPr>
          <p:nvPr>
            <p:ph type="body" sz="quarter" idx="10"/>
          </p:nvPr>
        </p:nvSpPr>
        <p:spPr>
          <a:xfrm>
            <a:off x="3823098" y="531813"/>
            <a:ext cx="2663428" cy="4059237"/>
          </a:xfrm>
          <a:prstGeom prst="rect">
            <a:avLst/>
          </a:prstGeom>
        </p:spPr>
        <p:txBody>
          <a:bodyPr lIns="0" rIns="0" anchor="t" anchorCtr="0"/>
          <a:lstStyle>
            <a:lvl1pPr marL="0" indent="0">
              <a:lnSpc>
                <a:spcPct val="100000"/>
              </a:lnSpc>
              <a:buClr>
                <a:schemeClr val="tx1"/>
              </a:buClr>
              <a:buSzPct val="60000"/>
              <a:buFont typeface="Arial" panose="020B0604020202020204" pitchFamily="34" charset="0"/>
              <a:buNone/>
              <a:tabLst>
                <a:tab pos="171450" algn="l"/>
              </a:tabLst>
              <a:defRPr lang="en-US" sz="1050" kern="1200" dirty="0">
                <a:solidFill>
                  <a:schemeClr val="tx1"/>
                </a:solidFill>
                <a:latin typeface="Arial" panose="020B0604020202020204" pitchFamily="34" charset="0"/>
                <a:ea typeface="ＭＳ Ｐゴシック" charset="0"/>
                <a:cs typeface="Arial" panose="020B0604020202020204" pitchFamily="34" charset="0"/>
              </a:defRPr>
            </a:lvl1pPr>
            <a:lvl2pPr marL="259556" indent="-128588">
              <a:lnSpc>
                <a:spcPct val="100000"/>
              </a:lnSpc>
              <a:buClr>
                <a:schemeClr val="tx1"/>
              </a:buClr>
              <a:buSzPct val="60000"/>
              <a:buFont typeface="Arial" panose="020B0604020202020204" pitchFamily="34" charset="0"/>
              <a:buChar char="•"/>
              <a:defRPr lang="en-US" sz="900" kern="1200" dirty="0">
                <a:solidFill>
                  <a:schemeClr val="tx1"/>
                </a:solidFill>
                <a:latin typeface="Arial" panose="020B0604020202020204" pitchFamily="34" charset="0"/>
                <a:ea typeface="ＭＳ Ｐゴシック" charset="0"/>
                <a:cs typeface="Arial" panose="020B0604020202020204" pitchFamily="34" charset="0"/>
              </a:defRPr>
            </a:lvl2pPr>
            <a:lvl3pPr marL="342900" indent="-88106">
              <a:lnSpc>
                <a:spcPct val="100000"/>
              </a:lnSpc>
              <a:buClr>
                <a:schemeClr val="tx1"/>
              </a:buClr>
              <a:buSzPct val="60000"/>
              <a:buFont typeface="Arial" panose="020B0604020202020204" pitchFamily="34" charset="0"/>
              <a:buChar char="•"/>
              <a:defRPr lang="en-US" sz="900" kern="1200" dirty="0">
                <a:solidFill>
                  <a:schemeClr val="tx1"/>
                </a:solidFill>
                <a:latin typeface="Arial" panose="020B0604020202020204" pitchFamily="34" charset="0"/>
                <a:ea typeface="ＭＳ Ｐゴシック" charset="0"/>
                <a:cs typeface="Arial" panose="020B0604020202020204" pitchFamily="34" charset="0"/>
              </a:defRPr>
            </a:lvl3pPr>
            <a:lvl4pPr marL="431006" indent="-88106">
              <a:lnSpc>
                <a:spcPct val="100000"/>
              </a:lnSpc>
              <a:buClr>
                <a:schemeClr val="tx1"/>
              </a:buClr>
              <a:buSzPct val="60000"/>
              <a:buFont typeface="Arial" panose="020B0604020202020204" pitchFamily="34" charset="0"/>
              <a:buChar char="•"/>
              <a:tabLst/>
              <a:defRPr sz="1350"/>
            </a:lvl4pPr>
            <a:lvl5pPr marL="558404" indent="-84535">
              <a:lnSpc>
                <a:spcPct val="100000"/>
              </a:lnSpc>
              <a:buClr>
                <a:schemeClr val="tx1"/>
              </a:buClr>
              <a:buSzPct val="60000"/>
              <a:buFont typeface="Arial" panose="020B0604020202020204" pitchFamily="34" charset="0"/>
              <a:buChar char="•"/>
              <a:defRPr sz="1350"/>
            </a:lvl5pPr>
          </a:lstStyle>
          <a:p>
            <a:pPr lvl="0"/>
            <a:r>
              <a:rPr lang="en-US" dirty="0"/>
              <a:t>Click to edit Master text styles</a:t>
            </a:r>
          </a:p>
          <a:p>
            <a:pPr marL="259556" lvl="1" indent="-128588" algn="l" defTabSz="513160" rtl="0" eaLnBrk="1" fontAlgn="base" hangingPunct="1">
              <a:lnSpc>
                <a:spcPct val="100000"/>
              </a:lnSpc>
              <a:spcBef>
                <a:spcPts val="450"/>
              </a:spcBef>
              <a:spcAft>
                <a:spcPct val="0"/>
              </a:spcAft>
              <a:buClr>
                <a:schemeClr val="tx1"/>
              </a:buClr>
              <a:buSzPct val="100000"/>
              <a:buFont typeface="Symbol" panose="05050102010706020507" pitchFamily="18" charset="2"/>
              <a:buChar char="·"/>
            </a:pPr>
            <a:r>
              <a:rPr lang="en-US" dirty="0"/>
              <a:t>First level</a:t>
            </a:r>
          </a:p>
          <a:p>
            <a:pPr marL="342900" lvl="2" indent="-88106" algn="l" defTabSz="513160" rtl="0" eaLnBrk="1" fontAlgn="base" hangingPunct="1">
              <a:lnSpc>
                <a:spcPct val="100000"/>
              </a:lnSpc>
              <a:spcBef>
                <a:spcPts val="469"/>
              </a:spcBef>
              <a:spcAft>
                <a:spcPct val="0"/>
              </a:spcAft>
              <a:buClr>
                <a:schemeClr val="tx1"/>
              </a:buClr>
              <a:buSzPct val="100000"/>
              <a:buFont typeface="Wingdings" panose="05000000000000000000" pitchFamily="2" charset="2"/>
              <a:buChar char="§"/>
            </a:pPr>
            <a:r>
              <a:rPr lang="en-US" dirty="0"/>
              <a:t>Second level</a:t>
            </a:r>
          </a:p>
        </p:txBody>
      </p:sp>
      <p:sp>
        <p:nvSpPr>
          <p:cNvPr id="10" name="Slide Number Placeholder 5"/>
          <p:cNvSpPr>
            <a:spLocks noGrp="1"/>
          </p:cNvSpPr>
          <p:nvPr>
            <p:ph type="sldNum" sz="quarter" idx="12"/>
          </p:nvPr>
        </p:nvSpPr>
        <p:spPr>
          <a:xfrm>
            <a:off x="5695619" y="4964372"/>
            <a:ext cx="1062990" cy="109645"/>
          </a:xfrm>
          <a:prstGeom prst="rect">
            <a:avLst/>
          </a:prstGeom>
        </p:spPr>
        <p:txBody>
          <a:bodyPr wrap="square" lIns="0" tIns="0" rIns="0" bIns="0">
            <a:spAutoFit/>
          </a:bodyPr>
          <a:lstStyle>
            <a:lvl1pPr>
              <a:defRPr lang="en-US" sz="750" kern="1200" smtClean="0">
                <a:solidFill>
                  <a:schemeClr val="tx1">
                    <a:lumMod val="75000"/>
                    <a:lumOff val="25000"/>
                  </a:schemeClr>
                </a:solidFill>
                <a:latin typeface="Arial" panose="020B0604020202020204" pitchFamily="34" charset="0"/>
                <a:ea typeface="ＭＳ Ｐゴシック" charset="0"/>
                <a:cs typeface="CiscoSans"/>
              </a:defRPr>
            </a:lvl1pPr>
          </a:lstStyle>
          <a:p>
            <a:pPr algn="r" defTabSz="513160">
              <a:lnSpc>
                <a:spcPct val="95000"/>
              </a:lnSpc>
              <a:spcBef>
                <a:spcPts val="806"/>
              </a:spcBef>
              <a:buClr>
                <a:schemeClr val="tx2"/>
              </a:buClr>
              <a:buSzPct val="90000"/>
            </a:pPr>
            <a:fld id="{9A3BDB57-A3B2-4CBD-A5AE-076F05FE3509}" type="slidenum">
              <a:rPr lang="en-US" smtClean="0"/>
              <a:pPr algn="r" defTabSz="513160">
                <a:lnSpc>
                  <a:spcPct val="95000"/>
                </a:lnSpc>
                <a:spcBef>
                  <a:spcPts val="806"/>
                </a:spcBef>
                <a:buClr>
                  <a:schemeClr val="tx2"/>
                </a:buClr>
                <a:buSzPct val="90000"/>
              </a:pPr>
              <a:t>‹#›</a:t>
            </a:fld>
            <a:endParaRPr lang="en-US" dirty="0"/>
          </a:p>
        </p:txBody>
      </p:sp>
    </p:spTree>
    <p:extLst>
      <p:ext uri="{BB962C8B-B14F-4D97-AF65-F5344CB8AC3E}">
        <p14:creationId xmlns:p14="http://schemas.microsoft.com/office/powerpoint/2010/main" val="957400679"/>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198" userDrawn="1">
          <p15:clr>
            <a:srgbClr val="FBAE40"/>
          </p15:clr>
        </p15:guide>
        <p15:guide id="3" orient="horz" pos="2196" userDrawn="1">
          <p15:clr>
            <a:srgbClr val="FBAE40"/>
          </p15:clr>
        </p15:guide>
        <p15:guide id="4" pos="200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Half_Page_Tex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0" y="782876"/>
            <a:ext cx="6858000" cy="190500"/>
          </a:xfrm>
          <a:prstGeom prst="rect">
            <a:avLst/>
          </a:prstGeom>
        </p:spPr>
      </p:pic>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11710" y="786384"/>
            <a:ext cx="139304" cy="4357116"/>
          </a:xfrm>
          <a:prstGeom prst="rect">
            <a:avLst/>
          </a:prstGeom>
        </p:spPr>
      </p:pic>
      <p:sp>
        <p:nvSpPr>
          <p:cNvPr id="7" name="Rectangle 6"/>
          <p:cNvSpPr/>
          <p:nvPr userDrawn="1"/>
        </p:nvSpPr>
        <p:spPr>
          <a:xfrm>
            <a:off x="4451013" y="526250"/>
            <a:ext cx="2406988" cy="4617250"/>
          </a:xfrm>
          <a:prstGeom prst="rect">
            <a:avLst/>
          </a:prstGeom>
          <a:solidFill>
            <a:schemeClr val="tx1">
              <a:lumMod val="25000"/>
              <a:lumOff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5073"/>
              </a:solidFill>
              <a:latin typeface="Arial" panose="020B0604020202020204" pitchFamily="34" charset="0"/>
            </a:endParaRPr>
          </a:p>
        </p:txBody>
      </p:sp>
      <p:sp>
        <p:nvSpPr>
          <p:cNvPr id="5" name="Rectangle 4"/>
          <p:cNvSpPr/>
          <p:nvPr userDrawn="1"/>
        </p:nvSpPr>
        <p:spPr>
          <a:xfrm>
            <a:off x="-1400" y="93729"/>
            <a:ext cx="6859401" cy="401847"/>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5073"/>
              </a:solidFill>
              <a:latin typeface="Arial" panose="020B0604020202020204" pitchFamily="34" charset="0"/>
            </a:endParaRPr>
          </a:p>
        </p:txBody>
      </p:sp>
      <p:sp>
        <p:nvSpPr>
          <p:cNvPr id="3" name="Title Placeholder 5"/>
          <p:cNvSpPr>
            <a:spLocks noGrp="1"/>
          </p:cNvSpPr>
          <p:nvPr>
            <p:ph type="title"/>
          </p:nvPr>
        </p:nvSpPr>
        <p:spPr bwMode="auto">
          <a:xfrm>
            <a:off x="0" y="329184"/>
            <a:ext cx="6858000" cy="457200"/>
          </a:xfrm>
          <a:prstGeom prst="rect">
            <a:avLst/>
          </a:prstGeom>
          <a:solidFill>
            <a:schemeClr val="tx1">
              <a:lumMod val="75000"/>
              <a:lumOff val="25000"/>
            </a:schemeClr>
          </a:solidFill>
          <a:ln>
            <a:noFill/>
          </a:ln>
          <a:extLst>
            <a:ext uri="{FAA26D3D-D897-4be2-8F04-BA451C77F1D7}">
              <ma14:placeholderFlag xmlns="" xmlns:ma14="http://schemas.microsoft.com/office/mac/drawingml/2011/main" val="1"/>
            </a:ext>
          </a:extLst>
        </p:spPr>
        <p:txBody>
          <a:bodyPr vert="horz" wrap="square" lIns="548640" tIns="91440" rIns="91424" bIns="45712" numCol="1" anchor="ctr" anchorCtr="0" compatLnSpc="1">
            <a:prstTxWarp prst="textNoShape">
              <a:avLst/>
            </a:prstTxWarp>
          </a:bodyPr>
          <a:lstStyle>
            <a:lvl1pPr>
              <a:defRPr lang="en-GB" sz="1200" dirty="0">
                <a:solidFill>
                  <a:schemeClr val="bg2"/>
                </a:solidFill>
              </a:defRPr>
            </a:lvl1pPr>
          </a:lstStyle>
          <a:p>
            <a:pPr lvl="0"/>
            <a:r>
              <a:rPr lang="en-GB" dirty="0"/>
              <a:t>Click to edit Master title style</a:t>
            </a:r>
          </a:p>
        </p:txBody>
      </p:sp>
      <p:sp>
        <p:nvSpPr>
          <p:cNvPr id="6" name="Text Placeholder 5"/>
          <p:cNvSpPr>
            <a:spLocks noGrp="1"/>
          </p:cNvSpPr>
          <p:nvPr>
            <p:ph type="body" sz="quarter" idx="10"/>
          </p:nvPr>
        </p:nvSpPr>
        <p:spPr>
          <a:xfrm>
            <a:off x="394335" y="991975"/>
            <a:ext cx="3623310" cy="659155"/>
          </a:xfrm>
          <a:prstGeom prst="rect">
            <a:avLst/>
          </a:prstGeom>
        </p:spPr>
        <p:txBody>
          <a:bodyPr wrap="square" lIns="0" rIns="0" anchor="t" anchorCtr="0">
            <a:spAutoFit/>
          </a:bodyPr>
          <a:lstStyle>
            <a:lvl1pPr marL="0" indent="0">
              <a:lnSpc>
                <a:spcPct val="100000"/>
              </a:lnSpc>
              <a:buClr>
                <a:schemeClr val="tx1"/>
              </a:buClr>
              <a:buSzPct val="100000"/>
              <a:buFont typeface="Symbol" panose="05050102010706020507" pitchFamily="18" charset="2"/>
              <a:buNone/>
              <a:tabLst>
                <a:tab pos="171450" algn="l"/>
              </a:tabLst>
              <a:defRPr sz="1050">
                <a:latin typeface="Arial" panose="020B0604020202020204" pitchFamily="34" charset="0"/>
                <a:cs typeface="Arial" panose="020B0604020202020204" pitchFamily="34" charset="0"/>
              </a:defRPr>
            </a:lvl1pPr>
            <a:lvl2pPr marL="259556" indent="-128588">
              <a:lnSpc>
                <a:spcPct val="100000"/>
              </a:lnSpc>
              <a:buClr>
                <a:schemeClr val="tx1"/>
              </a:buClr>
              <a:buSzPct val="100000"/>
              <a:buFont typeface="Symbol" panose="05050102010706020507" pitchFamily="18" charset="2"/>
              <a:buChar char="·"/>
              <a:defRPr lang="en-US" sz="900" kern="1200" dirty="0">
                <a:solidFill>
                  <a:schemeClr val="tx1"/>
                </a:solidFill>
                <a:latin typeface="Arial" panose="020B0604020202020204" pitchFamily="34" charset="0"/>
                <a:ea typeface="ＭＳ Ｐゴシック" charset="0"/>
                <a:cs typeface="Arial" panose="020B0604020202020204" pitchFamily="34" charset="0"/>
              </a:defRPr>
            </a:lvl2pPr>
            <a:lvl3pPr marL="342900" indent="-88106">
              <a:lnSpc>
                <a:spcPct val="100000"/>
              </a:lnSpc>
              <a:buClr>
                <a:schemeClr val="tx1"/>
              </a:buClr>
              <a:buSzPct val="100000"/>
              <a:buFont typeface="Wingdings" panose="05000000000000000000" pitchFamily="2" charset="2"/>
              <a:buChar char="§"/>
              <a:defRPr sz="900">
                <a:latin typeface="Arial" panose="020B0604020202020204" pitchFamily="34" charset="0"/>
                <a:cs typeface="Arial" panose="020B0604020202020204" pitchFamily="34" charset="0"/>
              </a:defRPr>
            </a:lvl3pPr>
            <a:lvl4pPr marL="431006" indent="-88106">
              <a:lnSpc>
                <a:spcPct val="100000"/>
              </a:lnSpc>
              <a:buClr>
                <a:schemeClr val="tx1"/>
              </a:buClr>
              <a:buSzPct val="60000"/>
              <a:buFont typeface="Arial" panose="020B0604020202020204" pitchFamily="34" charset="0"/>
              <a:buChar char="•"/>
              <a:tabLst/>
              <a:defRPr sz="900"/>
            </a:lvl4pPr>
            <a:lvl5pPr marL="558404" indent="-84535">
              <a:lnSpc>
                <a:spcPct val="100000"/>
              </a:lnSpc>
              <a:buClr>
                <a:schemeClr val="tx1"/>
              </a:buClr>
              <a:buSzPct val="60000"/>
              <a:buFont typeface="Arial" panose="020B0604020202020204" pitchFamily="34" charset="0"/>
              <a:buChar char="•"/>
              <a:defRPr sz="900"/>
            </a:lvl5pPr>
          </a:lstStyle>
          <a:p>
            <a:pPr lvl="0"/>
            <a:r>
              <a:rPr lang="en-US" dirty="0"/>
              <a:t>Click to edit Master text styles</a:t>
            </a:r>
          </a:p>
          <a:p>
            <a:pPr lvl="1"/>
            <a:r>
              <a:rPr lang="en-US" dirty="0"/>
              <a:t>First level</a:t>
            </a:r>
          </a:p>
          <a:p>
            <a:pPr lvl="2"/>
            <a:r>
              <a:rPr lang="en-US" dirty="0"/>
              <a:t>Second level</a:t>
            </a:r>
          </a:p>
        </p:txBody>
      </p:sp>
      <p:sp>
        <p:nvSpPr>
          <p:cNvPr id="12" name="Text Placeholder 12"/>
          <p:cNvSpPr>
            <a:spLocks noGrp="1"/>
          </p:cNvSpPr>
          <p:nvPr>
            <p:ph type="body" sz="quarter" idx="13" hasCustomPrompt="1"/>
          </p:nvPr>
        </p:nvSpPr>
        <p:spPr>
          <a:xfrm>
            <a:off x="3284127" y="76192"/>
            <a:ext cx="3510576" cy="131574"/>
          </a:xfrm>
          <a:prstGeom prst="rect">
            <a:avLst/>
          </a:prstGeom>
        </p:spPr>
        <p:txBody>
          <a:bodyPr lIns="0" tIns="0" rIns="0" bIns="0" anchor="ctr" anchorCtr="0">
            <a:spAutoFit/>
          </a:bodyPr>
          <a:lstStyle>
            <a:lvl1pPr marL="0" indent="0" algn="r">
              <a:buNone/>
              <a:defRPr sz="900">
                <a:solidFill>
                  <a:schemeClr val="bg2"/>
                </a:solidFill>
                <a:latin typeface="Arial" panose="020B0604020202020204" pitchFamily="34" charset="0"/>
              </a:defRPr>
            </a:lvl1pPr>
            <a:lvl2pPr marL="107156" indent="0">
              <a:buNone/>
              <a:defRPr sz="900">
                <a:solidFill>
                  <a:schemeClr val="bg2"/>
                </a:solidFill>
              </a:defRPr>
            </a:lvl2pPr>
            <a:lvl3pPr marL="196453" indent="0">
              <a:buNone/>
              <a:defRPr sz="900">
                <a:solidFill>
                  <a:schemeClr val="bg2"/>
                </a:solidFill>
              </a:defRPr>
            </a:lvl3pPr>
            <a:lvl4pPr marL="250031" indent="0">
              <a:buNone/>
              <a:defRPr sz="900">
                <a:solidFill>
                  <a:schemeClr val="bg2"/>
                </a:solidFill>
              </a:defRPr>
            </a:lvl4pPr>
            <a:lvl5pPr marL="303609" indent="0">
              <a:buNone/>
              <a:defRPr sz="900">
                <a:solidFill>
                  <a:schemeClr val="bg2"/>
                </a:solidFill>
              </a:defRPr>
            </a:lvl5pPr>
          </a:lstStyle>
          <a:p>
            <a:pPr lvl="0"/>
            <a:r>
              <a:rPr lang="en-US" dirty="0"/>
              <a:t>Lesson Title</a:t>
            </a:r>
          </a:p>
        </p:txBody>
      </p:sp>
      <p:sp>
        <p:nvSpPr>
          <p:cNvPr id="17" name="Slide Number Placeholder 5"/>
          <p:cNvSpPr>
            <a:spLocks noGrp="1"/>
          </p:cNvSpPr>
          <p:nvPr>
            <p:ph type="sldNum" sz="quarter" idx="12"/>
          </p:nvPr>
        </p:nvSpPr>
        <p:spPr>
          <a:xfrm>
            <a:off x="5695619" y="4964372"/>
            <a:ext cx="1062990" cy="109645"/>
          </a:xfrm>
          <a:prstGeom prst="rect">
            <a:avLst/>
          </a:prstGeom>
        </p:spPr>
        <p:txBody>
          <a:bodyPr wrap="square" lIns="0" tIns="0" rIns="0" bIns="0">
            <a:spAutoFit/>
          </a:bodyPr>
          <a:lstStyle>
            <a:lvl1pPr>
              <a:defRPr lang="en-US" sz="750" kern="1200" smtClean="0">
                <a:solidFill>
                  <a:schemeClr val="bg2"/>
                </a:solidFill>
                <a:latin typeface="Arial" panose="020B0604020202020204" pitchFamily="34" charset="0"/>
                <a:ea typeface="ＭＳ Ｐゴシック" charset="0"/>
                <a:cs typeface="CiscoSans"/>
              </a:defRPr>
            </a:lvl1pPr>
          </a:lstStyle>
          <a:p>
            <a:pPr algn="r" defTabSz="513160">
              <a:lnSpc>
                <a:spcPct val="95000"/>
              </a:lnSpc>
              <a:spcBef>
                <a:spcPts val="806"/>
              </a:spcBef>
              <a:buClr>
                <a:schemeClr val="tx2"/>
              </a:buClr>
              <a:buSzPct val="90000"/>
            </a:pPr>
            <a:fld id="{9A3BDB57-A3B2-4CBD-A5AE-076F05FE3509}" type="slidenum">
              <a:rPr lang="en-US" smtClean="0"/>
              <a:pPr algn="r" defTabSz="513160">
                <a:lnSpc>
                  <a:spcPct val="95000"/>
                </a:lnSpc>
                <a:spcBef>
                  <a:spcPts val="806"/>
                </a:spcBef>
                <a:buClr>
                  <a:schemeClr val="tx2"/>
                </a:buClr>
                <a:buSzPct val="90000"/>
              </a:pPr>
              <a:t>‹#›</a:t>
            </a:fld>
            <a:endParaRPr lang="en-US" dirty="0"/>
          </a:p>
        </p:txBody>
      </p:sp>
    </p:spTree>
    <p:extLst>
      <p:ext uri="{BB962C8B-B14F-4D97-AF65-F5344CB8AC3E}">
        <p14:creationId xmlns:p14="http://schemas.microsoft.com/office/powerpoint/2010/main" val="529027943"/>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198" userDrawn="1">
          <p15:clr>
            <a:srgbClr val="FBAE40"/>
          </p15:clr>
        </p15:guide>
        <p15:guide id="3" orient="horz" pos="2196" userDrawn="1">
          <p15:clr>
            <a:srgbClr val="FBAE40"/>
          </p15:clr>
        </p15:guide>
        <p15:guide id="4" pos="2006"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3/4_Page_Tex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0" y="782876"/>
            <a:ext cx="6858000" cy="190500"/>
          </a:xfrm>
          <a:prstGeom prst="rect">
            <a:avLst/>
          </a:prstGeom>
        </p:spPr>
      </p:pic>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986079" y="786384"/>
            <a:ext cx="139304" cy="4357116"/>
          </a:xfrm>
          <a:prstGeom prst="rect">
            <a:avLst/>
          </a:prstGeom>
        </p:spPr>
      </p:pic>
      <p:sp>
        <p:nvSpPr>
          <p:cNvPr id="7" name="Rectangle 6"/>
          <p:cNvSpPr/>
          <p:nvPr userDrawn="1"/>
        </p:nvSpPr>
        <p:spPr>
          <a:xfrm>
            <a:off x="5125383" y="526250"/>
            <a:ext cx="1732618" cy="4617250"/>
          </a:xfrm>
          <a:prstGeom prst="rect">
            <a:avLst/>
          </a:prstGeom>
          <a:solidFill>
            <a:schemeClr val="tx1">
              <a:lumMod val="25000"/>
              <a:lumOff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5073"/>
              </a:solidFill>
              <a:latin typeface="Arial" panose="020B0604020202020204" pitchFamily="34" charset="0"/>
            </a:endParaRPr>
          </a:p>
        </p:txBody>
      </p:sp>
      <p:sp>
        <p:nvSpPr>
          <p:cNvPr id="5" name="Rectangle 4"/>
          <p:cNvSpPr/>
          <p:nvPr userDrawn="1"/>
        </p:nvSpPr>
        <p:spPr>
          <a:xfrm>
            <a:off x="-1400" y="93729"/>
            <a:ext cx="6859401" cy="401847"/>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5073"/>
              </a:solidFill>
              <a:latin typeface="Arial" panose="020B0604020202020204" pitchFamily="34" charset="0"/>
            </a:endParaRPr>
          </a:p>
        </p:txBody>
      </p:sp>
      <p:sp>
        <p:nvSpPr>
          <p:cNvPr id="3" name="Title Placeholder 5"/>
          <p:cNvSpPr>
            <a:spLocks noGrp="1"/>
          </p:cNvSpPr>
          <p:nvPr>
            <p:ph type="title"/>
          </p:nvPr>
        </p:nvSpPr>
        <p:spPr bwMode="auto">
          <a:xfrm>
            <a:off x="0" y="329184"/>
            <a:ext cx="6858000" cy="457200"/>
          </a:xfrm>
          <a:prstGeom prst="rect">
            <a:avLst/>
          </a:prstGeom>
          <a:solidFill>
            <a:schemeClr val="tx1">
              <a:lumMod val="75000"/>
              <a:lumOff val="25000"/>
            </a:schemeClr>
          </a:solidFill>
          <a:ln>
            <a:noFill/>
          </a:ln>
          <a:extLst>
            <a:ext uri="{FAA26D3D-D897-4be2-8F04-BA451C77F1D7}">
              <ma14:placeholderFlag xmlns="" xmlns:ma14="http://schemas.microsoft.com/office/mac/drawingml/2011/main" val="1"/>
            </a:ext>
          </a:extLst>
        </p:spPr>
        <p:txBody>
          <a:bodyPr vert="horz" wrap="square" lIns="548640" tIns="91440" rIns="91424" bIns="45712" numCol="1" anchor="ctr" anchorCtr="0" compatLnSpc="1">
            <a:prstTxWarp prst="textNoShape">
              <a:avLst/>
            </a:prstTxWarp>
          </a:bodyPr>
          <a:lstStyle>
            <a:lvl1pPr>
              <a:defRPr lang="en-GB" sz="1200" dirty="0">
                <a:solidFill>
                  <a:schemeClr val="bg2"/>
                </a:solidFill>
              </a:defRPr>
            </a:lvl1pPr>
          </a:lstStyle>
          <a:p>
            <a:pPr lvl="0"/>
            <a:r>
              <a:rPr lang="en-GB" dirty="0"/>
              <a:t>Click to edit Master title style</a:t>
            </a:r>
          </a:p>
        </p:txBody>
      </p:sp>
      <p:sp>
        <p:nvSpPr>
          <p:cNvPr id="12" name="Text Placeholder 12"/>
          <p:cNvSpPr>
            <a:spLocks noGrp="1"/>
          </p:cNvSpPr>
          <p:nvPr>
            <p:ph type="body" sz="quarter" idx="13" hasCustomPrompt="1"/>
          </p:nvPr>
        </p:nvSpPr>
        <p:spPr>
          <a:xfrm>
            <a:off x="3284127" y="76192"/>
            <a:ext cx="3510576" cy="131574"/>
          </a:xfrm>
          <a:prstGeom prst="rect">
            <a:avLst/>
          </a:prstGeom>
        </p:spPr>
        <p:txBody>
          <a:bodyPr lIns="0" tIns="0" rIns="0" bIns="0" anchor="ctr" anchorCtr="0">
            <a:spAutoFit/>
          </a:bodyPr>
          <a:lstStyle>
            <a:lvl1pPr marL="0" indent="0" algn="r">
              <a:buNone/>
              <a:defRPr sz="900">
                <a:solidFill>
                  <a:schemeClr val="bg2"/>
                </a:solidFill>
                <a:latin typeface="Arial" panose="020B0604020202020204" pitchFamily="34" charset="0"/>
              </a:defRPr>
            </a:lvl1pPr>
            <a:lvl2pPr marL="107156" indent="0">
              <a:buNone/>
              <a:defRPr sz="900">
                <a:solidFill>
                  <a:schemeClr val="bg2"/>
                </a:solidFill>
              </a:defRPr>
            </a:lvl2pPr>
            <a:lvl3pPr marL="196453" indent="0">
              <a:buNone/>
              <a:defRPr sz="900">
                <a:solidFill>
                  <a:schemeClr val="bg2"/>
                </a:solidFill>
              </a:defRPr>
            </a:lvl3pPr>
            <a:lvl4pPr marL="250031" indent="0">
              <a:buNone/>
              <a:defRPr sz="900">
                <a:solidFill>
                  <a:schemeClr val="bg2"/>
                </a:solidFill>
              </a:defRPr>
            </a:lvl4pPr>
            <a:lvl5pPr marL="303609" indent="0">
              <a:buNone/>
              <a:defRPr sz="900">
                <a:solidFill>
                  <a:schemeClr val="bg2"/>
                </a:solidFill>
              </a:defRPr>
            </a:lvl5pPr>
          </a:lstStyle>
          <a:p>
            <a:pPr lvl="0"/>
            <a:r>
              <a:rPr lang="en-US" dirty="0"/>
              <a:t>Lesson Title</a:t>
            </a:r>
          </a:p>
        </p:txBody>
      </p:sp>
      <p:sp>
        <p:nvSpPr>
          <p:cNvPr id="13" name="Text Placeholder 5"/>
          <p:cNvSpPr>
            <a:spLocks noGrp="1"/>
          </p:cNvSpPr>
          <p:nvPr>
            <p:ph type="body" sz="quarter" idx="10"/>
          </p:nvPr>
        </p:nvSpPr>
        <p:spPr>
          <a:xfrm>
            <a:off x="394335" y="991975"/>
            <a:ext cx="3029903" cy="659155"/>
          </a:xfrm>
          <a:prstGeom prst="rect">
            <a:avLst/>
          </a:prstGeom>
        </p:spPr>
        <p:txBody>
          <a:bodyPr wrap="square" lIns="0" rIns="0" anchor="t" anchorCtr="0">
            <a:spAutoFit/>
          </a:bodyPr>
          <a:lstStyle>
            <a:lvl1pPr marL="0" indent="0">
              <a:lnSpc>
                <a:spcPct val="100000"/>
              </a:lnSpc>
              <a:buClr>
                <a:schemeClr val="tx1"/>
              </a:buClr>
              <a:buSzPct val="100000"/>
              <a:buFont typeface="Symbol" panose="05050102010706020507" pitchFamily="18" charset="2"/>
              <a:buNone/>
              <a:tabLst>
                <a:tab pos="171450" algn="l"/>
              </a:tabLst>
              <a:defRPr sz="1050">
                <a:latin typeface="Arial" panose="020B0604020202020204" pitchFamily="34" charset="0"/>
                <a:cs typeface="Arial" panose="020B0604020202020204" pitchFamily="34" charset="0"/>
              </a:defRPr>
            </a:lvl1pPr>
            <a:lvl2pPr marL="259556" indent="-128588">
              <a:lnSpc>
                <a:spcPct val="100000"/>
              </a:lnSpc>
              <a:buClr>
                <a:schemeClr val="tx1"/>
              </a:buClr>
              <a:buSzPct val="100000"/>
              <a:buFont typeface="Symbol" panose="05050102010706020507" pitchFamily="18" charset="2"/>
              <a:buChar char="·"/>
              <a:defRPr lang="en-US" sz="900" kern="1200" dirty="0">
                <a:solidFill>
                  <a:schemeClr val="tx1"/>
                </a:solidFill>
                <a:latin typeface="Arial" panose="020B0604020202020204" pitchFamily="34" charset="0"/>
                <a:ea typeface="ＭＳ Ｐゴシック" charset="0"/>
                <a:cs typeface="Arial" panose="020B0604020202020204" pitchFamily="34" charset="0"/>
              </a:defRPr>
            </a:lvl2pPr>
            <a:lvl3pPr marL="342900" indent="-88106">
              <a:lnSpc>
                <a:spcPct val="100000"/>
              </a:lnSpc>
              <a:buClr>
                <a:schemeClr val="tx1"/>
              </a:buClr>
              <a:buSzPct val="100000"/>
              <a:buFont typeface="Wingdings" panose="05000000000000000000" pitchFamily="2" charset="2"/>
              <a:buChar char="§"/>
              <a:defRPr sz="900">
                <a:latin typeface="Arial" panose="020B0604020202020204" pitchFamily="34" charset="0"/>
                <a:cs typeface="Arial" panose="020B0604020202020204" pitchFamily="34" charset="0"/>
              </a:defRPr>
            </a:lvl3pPr>
            <a:lvl4pPr marL="431006" indent="-88106">
              <a:lnSpc>
                <a:spcPct val="100000"/>
              </a:lnSpc>
              <a:buClr>
                <a:schemeClr val="tx1"/>
              </a:buClr>
              <a:buSzPct val="60000"/>
              <a:buFont typeface="Arial" panose="020B0604020202020204" pitchFamily="34" charset="0"/>
              <a:buChar char="•"/>
              <a:tabLst/>
              <a:defRPr sz="900"/>
            </a:lvl4pPr>
            <a:lvl5pPr marL="558404" indent="-84535">
              <a:lnSpc>
                <a:spcPct val="100000"/>
              </a:lnSpc>
              <a:buClr>
                <a:schemeClr val="tx1"/>
              </a:buClr>
              <a:buSzPct val="60000"/>
              <a:buFont typeface="Arial" panose="020B0604020202020204" pitchFamily="34" charset="0"/>
              <a:buChar char="•"/>
              <a:defRPr sz="900"/>
            </a:lvl5pPr>
          </a:lstStyle>
          <a:p>
            <a:pPr lvl="0"/>
            <a:r>
              <a:rPr lang="en-US" dirty="0"/>
              <a:t>Click to edit Master text styles</a:t>
            </a:r>
          </a:p>
          <a:p>
            <a:pPr lvl="1"/>
            <a:r>
              <a:rPr lang="en-US" dirty="0"/>
              <a:t>First level</a:t>
            </a:r>
          </a:p>
          <a:p>
            <a:pPr lvl="2"/>
            <a:r>
              <a:rPr lang="en-US" dirty="0"/>
              <a:t>Second level</a:t>
            </a:r>
          </a:p>
        </p:txBody>
      </p:sp>
      <p:sp>
        <p:nvSpPr>
          <p:cNvPr id="14" name="Slide Number Placeholder 5"/>
          <p:cNvSpPr>
            <a:spLocks noGrp="1"/>
          </p:cNvSpPr>
          <p:nvPr>
            <p:ph type="sldNum" sz="quarter" idx="12"/>
          </p:nvPr>
        </p:nvSpPr>
        <p:spPr>
          <a:xfrm>
            <a:off x="5695619" y="4964372"/>
            <a:ext cx="1062990" cy="109645"/>
          </a:xfrm>
          <a:prstGeom prst="rect">
            <a:avLst/>
          </a:prstGeom>
        </p:spPr>
        <p:txBody>
          <a:bodyPr wrap="square" lIns="0" tIns="0" rIns="0" bIns="0">
            <a:spAutoFit/>
          </a:bodyPr>
          <a:lstStyle>
            <a:lvl1pPr>
              <a:defRPr lang="en-US" sz="750" kern="1200" smtClean="0">
                <a:solidFill>
                  <a:schemeClr val="bg2"/>
                </a:solidFill>
                <a:latin typeface="Arial" panose="020B0604020202020204" pitchFamily="34" charset="0"/>
                <a:ea typeface="ＭＳ Ｐゴシック" charset="0"/>
                <a:cs typeface="CiscoSans"/>
              </a:defRPr>
            </a:lvl1pPr>
          </a:lstStyle>
          <a:p>
            <a:pPr algn="r" defTabSz="513160">
              <a:lnSpc>
                <a:spcPct val="95000"/>
              </a:lnSpc>
              <a:spcBef>
                <a:spcPts val="806"/>
              </a:spcBef>
              <a:buClr>
                <a:schemeClr val="tx2"/>
              </a:buClr>
              <a:buSzPct val="90000"/>
            </a:pPr>
            <a:fld id="{9A3BDB57-A3B2-4CBD-A5AE-076F05FE3509}" type="slidenum">
              <a:rPr lang="en-US" smtClean="0"/>
              <a:pPr algn="r" defTabSz="513160">
                <a:lnSpc>
                  <a:spcPct val="95000"/>
                </a:lnSpc>
                <a:spcBef>
                  <a:spcPts val="806"/>
                </a:spcBef>
                <a:buClr>
                  <a:schemeClr val="tx2"/>
                </a:buClr>
                <a:buSzPct val="90000"/>
              </a:pPr>
              <a:t>‹#›</a:t>
            </a:fld>
            <a:endParaRPr lang="en-US" dirty="0"/>
          </a:p>
        </p:txBody>
      </p:sp>
    </p:spTree>
    <p:extLst>
      <p:ext uri="{BB962C8B-B14F-4D97-AF65-F5344CB8AC3E}">
        <p14:creationId xmlns:p14="http://schemas.microsoft.com/office/powerpoint/2010/main" val="561133454"/>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198" userDrawn="1">
          <p15:clr>
            <a:srgbClr val="FBAE40"/>
          </p15:clr>
        </p15:guide>
        <p15:guide id="3" orient="horz" pos="2196" userDrawn="1">
          <p15:clr>
            <a:srgbClr val="FBAE40"/>
          </p15:clr>
        </p15:guide>
        <p15:guide id="4" pos="2006"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ulle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92430" y="1044343"/>
            <a:ext cx="6075045" cy="153504"/>
          </a:xfrm>
          <a:prstGeom prst="rect">
            <a:avLst/>
          </a:prstGeom>
        </p:spPr>
        <p:txBody>
          <a:bodyPr wrap="square" lIns="0" tIns="0" rIns="0" bIns="0">
            <a:spAutoFit/>
          </a:bodyPr>
          <a:lstStyle>
            <a:lvl1pPr marL="0" indent="0" algn="l" defTabSz="513160" rtl="0" eaLnBrk="1" fontAlgn="base" hangingPunct="1">
              <a:lnSpc>
                <a:spcPct val="95000"/>
              </a:lnSpc>
              <a:spcBef>
                <a:spcPts val="806"/>
              </a:spcBef>
              <a:spcAft>
                <a:spcPct val="0"/>
              </a:spcAft>
              <a:buClr>
                <a:schemeClr val="tx2"/>
              </a:buClr>
              <a:buSzPct val="90000"/>
              <a:buFont typeface="Arial" charset="0"/>
              <a:buNone/>
              <a:defRPr lang="en-GB" sz="1050" kern="1200" dirty="0">
                <a:solidFill>
                  <a:schemeClr val="tx1"/>
                </a:solidFill>
                <a:latin typeface="Arial" panose="020B0604020202020204" pitchFamily="34" charset="0"/>
                <a:ea typeface="ＭＳ Ｐゴシック" charset="0"/>
                <a:cs typeface="Arial" panose="020B0604020202020204" pitchFamily="34" charset="0"/>
              </a:defRPr>
            </a:lvl1pPr>
            <a:lvl2pPr marL="42863" indent="0" algn="l" defTabSz="513160" rtl="0" eaLnBrk="1" fontAlgn="base" hangingPunct="1">
              <a:lnSpc>
                <a:spcPct val="95000"/>
              </a:lnSpc>
              <a:spcBef>
                <a:spcPts val="806"/>
              </a:spcBef>
              <a:spcAft>
                <a:spcPct val="0"/>
              </a:spcAft>
              <a:buClr>
                <a:schemeClr val="tx2"/>
              </a:buClr>
              <a:buSzPct val="90000"/>
              <a:buFont typeface="Arial" charset="0"/>
              <a:buNone/>
              <a:defRPr lang="en-GB" sz="1050" kern="1200" dirty="0">
                <a:solidFill>
                  <a:schemeClr val="tx1"/>
                </a:solidFill>
                <a:latin typeface="+mn-lt"/>
                <a:ea typeface="ＭＳ Ｐゴシック" charset="0"/>
                <a:cs typeface="CiscoSans"/>
              </a:defRPr>
            </a:lvl2pPr>
            <a:lvl3pPr marL="42863" indent="0" algn="l" defTabSz="513160" rtl="0" eaLnBrk="1" fontAlgn="base" hangingPunct="1">
              <a:lnSpc>
                <a:spcPct val="95000"/>
              </a:lnSpc>
              <a:spcBef>
                <a:spcPts val="806"/>
              </a:spcBef>
              <a:spcAft>
                <a:spcPct val="0"/>
              </a:spcAft>
              <a:buClr>
                <a:schemeClr val="tx2"/>
              </a:buClr>
              <a:buSzPct val="90000"/>
              <a:buFont typeface="Arial" charset="0"/>
              <a:buNone/>
              <a:defRPr lang="en-GB" sz="1050" kern="1200" dirty="0">
                <a:solidFill>
                  <a:schemeClr val="tx1"/>
                </a:solidFill>
                <a:latin typeface="+mn-lt"/>
                <a:ea typeface="ＭＳ Ｐゴシック" charset="0"/>
                <a:cs typeface="CiscoSans"/>
              </a:defRPr>
            </a:lvl3pPr>
            <a:lvl4pPr marL="42863" indent="0" algn="l" defTabSz="513160" rtl="0" eaLnBrk="1" fontAlgn="base" hangingPunct="1">
              <a:lnSpc>
                <a:spcPct val="95000"/>
              </a:lnSpc>
              <a:spcBef>
                <a:spcPts val="806"/>
              </a:spcBef>
              <a:spcAft>
                <a:spcPct val="0"/>
              </a:spcAft>
              <a:buClr>
                <a:schemeClr val="tx2"/>
              </a:buClr>
              <a:buSzPct val="90000"/>
              <a:buFont typeface="Arial" charset="0"/>
              <a:buNone/>
              <a:defRPr lang="en-GB" sz="1050" kern="1200" dirty="0">
                <a:solidFill>
                  <a:schemeClr val="tx1"/>
                </a:solidFill>
                <a:latin typeface="+mn-lt"/>
                <a:ea typeface="ＭＳ Ｐゴシック" charset="0"/>
                <a:cs typeface="CiscoSans"/>
              </a:defRPr>
            </a:lvl4pPr>
            <a:lvl5pPr marL="42863" indent="0" algn="l" defTabSz="513160" rtl="0" eaLnBrk="1" fontAlgn="base" hangingPunct="1">
              <a:lnSpc>
                <a:spcPct val="95000"/>
              </a:lnSpc>
              <a:spcBef>
                <a:spcPts val="806"/>
              </a:spcBef>
              <a:spcAft>
                <a:spcPct val="0"/>
              </a:spcAft>
              <a:buClr>
                <a:schemeClr val="tx2"/>
              </a:buClr>
              <a:buSzPct val="90000"/>
              <a:buFont typeface="Arial" charset="0"/>
              <a:buNone/>
              <a:defRPr lang="en-US" sz="1050" kern="1200" dirty="0">
                <a:solidFill>
                  <a:schemeClr val="tx1"/>
                </a:solidFill>
                <a:latin typeface="+mn-lt"/>
                <a:ea typeface="ＭＳ Ｐゴシック" charset="0"/>
                <a:cs typeface="CiscoSans"/>
              </a:defRPr>
            </a:lvl5pPr>
          </a:lstStyle>
          <a:p>
            <a:pPr lvl="0"/>
            <a:r>
              <a:rPr lang="en-US" dirty="0"/>
              <a:t>Click to edit Master text styles</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0" y="782876"/>
            <a:ext cx="6858000" cy="190500"/>
          </a:xfrm>
          <a:prstGeom prst="rect">
            <a:avLst/>
          </a:prstGeom>
        </p:spPr>
      </p:pic>
      <p:sp>
        <p:nvSpPr>
          <p:cNvPr id="13" name="Title Placeholder 5"/>
          <p:cNvSpPr>
            <a:spLocks noGrp="1"/>
          </p:cNvSpPr>
          <p:nvPr>
            <p:ph type="title"/>
          </p:nvPr>
        </p:nvSpPr>
        <p:spPr bwMode="auto">
          <a:xfrm>
            <a:off x="0" y="329184"/>
            <a:ext cx="6858000" cy="457200"/>
          </a:xfrm>
          <a:prstGeom prst="rect">
            <a:avLst/>
          </a:prstGeom>
          <a:solidFill>
            <a:schemeClr val="tx1">
              <a:lumMod val="75000"/>
              <a:lumOff val="25000"/>
            </a:schemeClr>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548640" tIns="91440"/>
          <a:lstStyle>
            <a:lvl1pPr>
              <a:defRPr lang="en-GB" sz="1200" b="0" i="0" u="none" kern="1200" dirty="0">
                <a:solidFill>
                  <a:schemeClr val="bg2"/>
                </a:solidFill>
                <a:latin typeface="Arial" panose="020B0604020202020204" pitchFamily="34" charset="0"/>
                <a:ea typeface="Arial" panose="020B0604020202020204" pitchFamily="34" charset="0"/>
                <a:cs typeface="Arial" panose="020B0604020202020204" pitchFamily="34" charset="0"/>
              </a:defRPr>
            </a:lvl1pPr>
          </a:lstStyle>
          <a:p>
            <a:pPr lvl="0" algn="l" defTabSz="513160" rtl="0" eaLnBrk="1" fontAlgn="base" hangingPunct="1">
              <a:lnSpc>
                <a:spcPct val="80000"/>
              </a:lnSpc>
              <a:spcBef>
                <a:spcPct val="0"/>
              </a:spcBef>
              <a:spcAft>
                <a:spcPct val="0"/>
              </a:spcAft>
            </a:pPr>
            <a:r>
              <a:rPr lang="en-US" dirty="0"/>
              <a:t>Click to edit Master title style</a:t>
            </a:r>
            <a:endParaRPr lang="en-GB" dirty="0"/>
          </a:p>
        </p:txBody>
      </p:sp>
      <p:sp>
        <p:nvSpPr>
          <p:cNvPr id="10" name="Text Placeholder 12"/>
          <p:cNvSpPr>
            <a:spLocks noGrp="1"/>
          </p:cNvSpPr>
          <p:nvPr>
            <p:ph type="body" sz="quarter" idx="13" hasCustomPrompt="1"/>
          </p:nvPr>
        </p:nvSpPr>
        <p:spPr>
          <a:xfrm>
            <a:off x="3284127" y="76192"/>
            <a:ext cx="3510576" cy="131574"/>
          </a:xfrm>
          <a:prstGeom prst="rect">
            <a:avLst/>
          </a:prstGeom>
        </p:spPr>
        <p:txBody>
          <a:bodyPr lIns="0" tIns="0" rIns="0" bIns="0" anchor="ctr" anchorCtr="0">
            <a:spAutoFit/>
          </a:bodyPr>
          <a:lstStyle>
            <a:lvl1pPr marL="0" indent="0" algn="r">
              <a:buNone/>
              <a:defRPr sz="900">
                <a:solidFill>
                  <a:schemeClr val="bg2"/>
                </a:solidFill>
                <a:latin typeface="Arial" panose="020B0604020202020204" pitchFamily="34" charset="0"/>
              </a:defRPr>
            </a:lvl1pPr>
            <a:lvl2pPr marL="107156" indent="0">
              <a:buNone/>
              <a:defRPr sz="900">
                <a:solidFill>
                  <a:schemeClr val="bg2"/>
                </a:solidFill>
              </a:defRPr>
            </a:lvl2pPr>
            <a:lvl3pPr marL="196453" indent="0">
              <a:buNone/>
              <a:defRPr sz="900">
                <a:solidFill>
                  <a:schemeClr val="bg2"/>
                </a:solidFill>
              </a:defRPr>
            </a:lvl3pPr>
            <a:lvl4pPr marL="250031" indent="0">
              <a:buNone/>
              <a:defRPr sz="900">
                <a:solidFill>
                  <a:schemeClr val="bg2"/>
                </a:solidFill>
              </a:defRPr>
            </a:lvl4pPr>
            <a:lvl5pPr marL="303609" indent="0">
              <a:buNone/>
              <a:defRPr sz="900">
                <a:solidFill>
                  <a:schemeClr val="bg2"/>
                </a:solidFill>
              </a:defRPr>
            </a:lvl5pPr>
          </a:lstStyle>
          <a:p>
            <a:pPr lvl="0"/>
            <a:r>
              <a:rPr lang="en-US" dirty="0"/>
              <a:t>Lesson Title</a:t>
            </a:r>
          </a:p>
        </p:txBody>
      </p:sp>
      <p:sp>
        <p:nvSpPr>
          <p:cNvPr id="11" name="Slide Number Placeholder 5"/>
          <p:cNvSpPr>
            <a:spLocks noGrp="1"/>
          </p:cNvSpPr>
          <p:nvPr>
            <p:ph type="sldNum" sz="quarter" idx="12"/>
          </p:nvPr>
        </p:nvSpPr>
        <p:spPr>
          <a:xfrm>
            <a:off x="5695619" y="4964372"/>
            <a:ext cx="1062990" cy="109645"/>
          </a:xfrm>
          <a:prstGeom prst="rect">
            <a:avLst/>
          </a:prstGeom>
        </p:spPr>
        <p:txBody>
          <a:bodyPr wrap="square" lIns="0" tIns="0" rIns="0" bIns="0">
            <a:spAutoFit/>
          </a:bodyPr>
          <a:lstStyle>
            <a:lvl1pPr>
              <a:defRPr lang="en-US" sz="750" kern="1200" smtClean="0">
                <a:solidFill>
                  <a:schemeClr val="tx1">
                    <a:lumMod val="75000"/>
                    <a:lumOff val="25000"/>
                  </a:schemeClr>
                </a:solidFill>
                <a:latin typeface="Arial" panose="020B0604020202020204" pitchFamily="34" charset="0"/>
                <a:ea typeface="ＭＳ Ｐゴシック" charset="0"/>
                <a:cs typeface="CiscoSans"/>
              </a:defRPr>
            </a:lvl1pPr>
          </a:lstStyle>
          <a:p>
            <a:pPr algn="r" defTabSz="513160">
              <a:lnSpc>
                <a:spcPct val="95000"/>
              </a:lnSpc>
              <a:spcBef>
                <a:spcPts val="806"/>
              </a:spcBef>
              <a:buClr>
                <a:schemeClr val="tx2"/>
              </a:buClr>
              <a:buSzPct val="90000"/>
            </a:pPr>
            <a:fld id="{9A3BDB57-A3B2-4CBD-A5AE-076F05FE3509}" type="slidenum">
              <a:rPr lang="en-US" smtClean="0"/>
              <a:pPr algn="r" defTabSz="513160">
                <a:lnSpc>
                  <a:spcPct val="95000"/>
                </a:lnSpc>
                <a:spcBef>
                  <a:spcPts val="806"/>
                </a:spcBef>
                <a:buClr>
                  <a:schemeClr val="tx2"/>
                </a:buClr>
                <a:buSzPct val="90000"/>
              </a:pPr>
              <a:t>‹#›</a:t>
            </a:fld>
            <a:endParaRPr lang="en-US" dirty="0"/>
          </a:p>
        </p:txBody>
      </p:sp>
    </p:spTree>
    <p:extLst>
      <p:ext uri="{BB962C8B-B14F-4D97-AF65-F5344CB8AC3E}">
        <p14:creationId xmlns:p14="http://schemas.microsoft.com/office/powerpoint/2010/main" val="3471379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Tabl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0" y="782876"/>
            <a:ext cx="6858000" cy="190500"/>
          </a:xfrm>
          <a:prstGeom prst="rect">
            <a:avLst/>
          </a:prstGeom>
        </p:spPr>
      </p:pic>
      <p:sp>
        <p:nvSpPr>
          <p:cNvPr id="5" name="Title Placeholder 5"/>
          <p:cNvSpPr>
            <a:spLocks noGrp="1"/>
          </p:cNvSpPr>
          <p:nvPr>
            <p:ph type="title"/>
          </p:nvPr>
        </p:nvSpPr>
        <p:spPr bwMode="auto">
          <a:xfrm>
            <a:off x="0" y="329184"/>
            <a:ext cx="6858000" cy="457200"/>
          </a:xfrm>
          <a:prstGeom prst="rect">
            <a:avLst/>
          </a:prstGeom>
          <a:solidFill>
            <a:schemeClr val="tx1">
              <a:lumMod val="75000"/>
              <a:lumOff val="25000"/>
            </a:schemeClr>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548640" tIns="91440"/>
          <a:lstStyle>
            <a:lvl1pPr>
              <a:defRPr lang="en-GB" sz="1200" b="0" i="0" u="none" kern="1200" dirty="0">
                <a:solidFill>
                  <a:schemeClr val="bg2"/>
                </a:solidFill>
                <a:latin typeface="Arial" panose="020B0604020202020204" pitchFamily="34" charset="0"/>
                <a:ea typeface="Arial" panose="020B0604020202020204" pitchFamily="34" charset="0"/>
                <a:cs typeface="Arial" panose="020B0604020202020204" pitchFamily="34" charset="0"/>
              </a:defRPr>
            </a:lvl1pPr>
          </a:lstStyle>
          <a:p>
            <a:pPr lvl="0" algn="l" defTabSz="513160" rtl="0" eaLnBrk="1" fontAlgn="base" hangingPunct="1">
              <a:lnSpc>
                <a:spcPct val="80000"/>
              </a:lnSpc>
              <a:spcBef>
                <a:spcPct val="0"/>
              </a:spcBef>
              <a:spcAft>
                <a:spcPct val="0"/>
              </a:spcAft>
            </a:pPr>
            <a:r>
              <a:rPr lang="en-US" dirty="0"/>
              <a:t>Click to edit Master title style</a:t>
            </a:r>
            <a:endParaRPr lang="en-GB" dirty="0"/>
          </a:p>
        </p:txBody>
      </p:sp>
      <p:sp>
        <p:nvSpPr>
          <p:cNvPr id="12" name="Table Placeholder 11"/>
          <p:cNvSpPr>
            <a:spLocks noGrp="1"/>
          </p:cNvSpPr>
          <p:nvPr>
            <p:ph type="tbl" sz="quarter" idx="12"/>
          </p:nvPr>
        </p:nvSpPr>
        <p:spPr>
          <a:xfrm>
            <a:off x="400050" y="1347788"/>
            <a:ext cx="6086475" cy="2658728"/>
          </a:xfrm>
          <a:prstGeom prst="rect">
            <a:avLst/>
          </a:prstGeom>
        </p:spPr>
        <p:txBody>
          <a:bodyPr lIns="91420" tIns="45710" rIns="91420" bIns="45710">
            <a:noAutofit/>
          </a:bodyPr>
          <a:lstStyle>
            <a:lvl1pPr marL="0" indent="0" algn="ctr">
              <a:buNone/>
              <a:defRPr sz="1500" baseline="0">
                <a:solidFill>
                  <a:schemeClr val="tx1"/>
                </a:solidFill>
                <a:latin typeface="Arial" panose="020B0604020202020204" pitchFamily="34" charset="0"/>
                <a:cs typeface="Arial" panose="020B0604020202020204" pitchFamily="34" charset="0"/>
              </a:defRPr>
            </a:lvl1pPr>
          </a:lstStyle>
          <a:p>
            <a:pPr lvl="0"/>
            <a:r>
              <a:rPr lang="en-US" noProof="0" dirty="0"/>
              <a:t>Click icon to add table</a:t>
            </a:r>
            <a:endParaRPr lang="en-GB" noProof="0" dirty="0"/>
          </a:p>
        </p:txBody>
      </p:sp>
      <p:sp>
        <p:nvSpPr>
          <p:cNvPr id="6" name="Text Placeholder 9"/>
          <p:cNvSpPr>
            <a:spLocks noGrp="1"/>
          </p:cNvSpPr>
          <p:nvPr>
            <p:ph type="body" sz="quarter" idx="11"/>
          </p:nvPr>
        </p:nvSpPr>
        <p:spPr>
          <a:xfrm>
            <a:off x="392430" y="1044342"/>
            <a:ext cx="5385234" cy="153504"/>
          </a:xfrm>
          <a:prstGeom prst="rect">
            <a:avLst/>
          </a:prstGeom>
        </p:spPr>
        <p:txBody>
          <a:bodyPr wrap="square" lIns="0" tIns="0" rIns="0" bIns="0">
            <a:spAutoFit/>
          </a:bodyPr>
          <a:lstStyle>
            <a:lvl1pPr>
              <a:defRPr lang="en-US" sz="1050" dirty="0">
                <a:latin typeface="Arial" panose="020B0604020202020204" pitchFamily="34" charset="0"/>
                <a:cs typeface="Arial" panose="020B0604020202020204" pitchFamily="34" charset="0"/>
              </a:defRPr>
            </a:lvl1pPr>
          </a:lstStyle>
          <a:p>
            <a:pPr marL="0" lvl="0" indent="0">
              <a:buNone/>
            </a:pPr>
            <a:r>
              <a:rPr lang="en-US" dirty="0"/>
              <a:t>Click to edit Master text styles</a:t>
            </a:r>
          </a:p>
        </p:txBody>
      </p:sp>
      <p:sp>
        <p:nvSpPr>
          <p:cNvPr id="13" name="Slide Number Placeholder 5"/>
          <p:cNvSpPr>
            <a:spLocks noGrp="1"/>
          </p:cNvSpPr>
          <p:nvPr>
            <p:ph type="sldNum" sz="quarter" idx="13"/>
          </p:nvPr>
        </p:nvSpPr>
        <p:spPr>
          <a:xfrm>
            <a:off x="5695619" y="4964372"/>
            <a:ext cx="1062990" cy="109645"/>
          </a:xfrm>
          <a:prstGeom prst="rect">
            <a:avLst/>
          </a:prstGeom>
        </p:spPr>
        <p:txBody>
          <a:bodyPr wrap="square" lIns="0" tIns="0" rIns="0" bIns="0">
            <a:spAutoFit/>
          </a:bodyPr>
          <a:lstStyle>
            <a:lvl1pPr>
              <a:defRPr lang="en-US" sz="750" kern="1200" smtClean="0">
                <a:solidFill>
                  <a:schemeClr val="tx1">
                    <a:lumMod val="75000"/>
                    <a:lumOff val="25000"/>
                  </a:schemeClr>
                </a:solidFill>
                <a:latin typeface="Arial" panose="020B0604020202020204" pitchFamily="34" charset="0"/>
                <a:ea typeface="ＭＳ Ｐゴシック" charset="0"/>
                <a:cs typeface="CiscoSans"/>
              </a:defRPr>
            </a:lvl1pPr>
          </a:lstStyle>
          <a:p>
            <a:pPr algn="r" defTabSz="513160">
              <a:lnSpc>
                <a:spcPct val="95000"/>
              </a:lnSpc>
              <a:spcBef>
                <a:spcPts val="806"/>
              </a:spcBef>
              <a:buClr>
                <a:schemeClr val="tx2"/>
              </a:buClr>
              <a:buSzPct val="90000"/>
            </a:pPr>
            <a:fld id="{9A3BDB57-A3B2-4CBD-A5AE-076F05FE3509}" type="slidenum">
              <a:rPr lang="en-US" smtClean="0"/>
              <a:pPr algn="r" defTabSz="513160">
                <a:lnSpc>
                  <a:spcPct val="95000"/>
                </a:lnSpc>
                <a:spcBef>
                  <a:spcPts val="806"/>
                </a:spcBef>
                <a:buClr>
                  <a:schemeClr val="tx2"/>
                </a:buClr>
                <a:buSzPct val="90000"/>
              </a:pPr>
              <a:t>‹#›</a:t>
            </a:fld>
            <a:endParaRPr lang="en-US" dirty="0"/>
          </a:p>
        </p:txBody>
      </p:sp>
    </p:spTree>
    <p:extLst>
      <p:ext uri="{BB962C8B-B14F-4D97-AF65-F5344CB8AC3E}">
        <p14:creationId xmlns:p14="http://schemas.microsoft.com/office/powerpoint/2010/main" val="36991196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nowledge Check Feedback">
    <p:spTree>
      <p:nvGrpSpPr>
        <p:cNvPr id="1" name=""/>
        <p:cNvGrpSpPr/>
        <p:nvPr/>
      </p:nvGrpSpPr>
      <p:grpSpPr>
        <a:xfrm>
          <a:off x="0" y="0"/>
          <a:ext cx="0" cy="0"/>
          <a:chOff x="0" y="0"/>
          <a:chExt cx="0" cy="0"/>
        </a:xfrm>
      </p:grpSpPr>
      <p:sp>
        <p:nvSpPr>
          <p:cNvPr id="35" name="Richtungspfeil 38"/>
          <p:cNvSpPr/>
          <p:nvPr userDrawn="1"/>
        </p:nvSpPr>
        <p:spPr bwMode="auto">
          <a:xfrm>
            <a:off x="854865" y="647348"/>
            <a:ext cx="2569372" cy="629007"/>
          </a:xfrm>
          <a:prstGeom prst="homePlate">
            <a:avLst/>
          </a:prstGeom>
          <a:solidFill>
            <a:schemeClr val="tx1">
              <a:lumMod val="10000"/>
              <a:lumOff val="90000"/>
            </a:schemeClr>
          </a:solidFill>
          <a:ln w="12700">
            <a:noFill/>
            <a:miter lim="800000"/>
            <a:headEnd/>
            <a:tailEnd/>
          </a:ln>
          <a:effectLst/>
        </p:spPr>
        <p:txBody>
          <a:bodyPr lIns="0" tIns="16202" rIns="0" bIns="0" anchor="t" anchorCtr="0"/>
          <a:lstStyle/>
          <a:p>
            <a:pPr algn="ctr">
              <a:spcAft>
                <a:spcPts val="338"/>
              </a:spcAft>
            </a:pPr>
            <a:endParaRPr lang="en-GB" sz="600" noProof="1">
              <a:solidFill>
                <a:srgbClr val="005073"/>
              </a:solidFill>
              <a:latin typeface="CiscoSansTT ExtraLight"/>
            </a:endParaRPr>
          </a:p>
        </p:txBody>
      </p:sp>
      <p:sp>
        <p:nvSpPr>
          <p:cNvPr id="19" name="Rounded Rectangle 18"/>
          <p:cNvSpPr/>
          <p:nvPr userDrawn="1"/>
        </p:nvSpPr>
        <p:spPr>
          <a:xfrm rot="16200000" flipH="1">
            <a:off x="3153884" y="-1629303"/>
            <a:ext cx="751433" cy="5925323"/>
          </a:xfrm>
          <a:prstGeom prst="roundRect">
            <a:avLst>
              <a:gd name="adj" fmla="val 50000"/>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5073"/>
              </a:solidFill>
              <a:latin typeface="Arial" panose="020B0604020202020204" pitchFamily="34" charset="0"/>
            </a:endParaRPr>
          </a:p>
        </p:txBody>
      </p:sp>
      <p:sp>
        <p:nvSpPr>
          <p:cNvPr id="20" name="Text Placeholder 17"/>
          <p:cNvSpPr>
            <a:spLocks noGrp="1"/>
          </p:cNvSpPr>
          <p:nvPr>
            <p:ph type="body" sz="quarter" idx="10"/>
          </p:nvPr>
        </p:nvSpPr>
        <p:spPr>
          <a:xfrm>
            <a:off x="1353968" y="1029383"/>
            <a:ext cx="4882896" cy="630936"/>
          </a:xfrm>
          <a:prstGeom prst="rect">
            <a:avLst/>
          </a:prstGeom>
        </p:spPr>
        <p:txBody>
          <a:bodyPr lIns="0" tIns="0" rIns="0" bIns="0" anchor="ctr" anchorCtr="0">
            <a:noAutofit/>
          </a:bodyPr>
          <a:lstStyle>
            <a:lvl1pPr marL="127397" indent="-127397">
              <a:buNone/>
              <a:defRPr kumimoji="0" lang="en-US" sz="1050" b="0" i="0" u="none" strike="noStrike" cap="none" spc="0" normalizeH="0" baseline="0" dirty="0">
                <a:ln>
                  <a:noFill/>
                </a:ln>
                <a:solidFill>
                  <a:schemeClr val="bg2"/>
                </a:solidFill>
                <a:effectLst/>
                <a:uLnTx/>
                <a:uFillTx/>
                <a:latin typeface="Arial" panose="020B0604020202020204" pitchFamily="34" charset="0"/>
                <a:ea typeface="Arial" panose="020B0604020202020204" pitchFamily="34" charset="0"/>
                <a:cs typeface="Arial" panose="020B0604020202020204" pitchFamily="34" charset="0"/>
              </a:defRPr>
            </a:lvl1pPr>
          </a:lstStyle>
          <a:p>
            <a:pPr marL="0" marR="0" lvl="0" indent="0" latinLnBrk="0">
              <a:lnSpc>
                <a:spcPct val="80000"/>
              </a:lnSpc>
              <a:spcBef>
                <a:spcPct val="0"/>
              </a:spcBef>
              <a:buClrTx/>
              <a:buSzTx/>
              <a:tabLst/>
            </a:pPr>
            <a:r>
              <a:rPr lang="en-US" dirty="0"/>
              <a:t>Click to edit Master text styles</a:t>
            </a:r>
          </a:p>
        </p:txBody>
      </p:sp>
      <p:sp>
        <p:nvSpPr>
          <p:cNvPr id="21" name="Text Placeholder 17"/>
          <p:cNvSpPr>
            <a:spLocks noGrp="1"/>
          </p:cNvSpPr>
          <p:nvPr>
            <p:ph type="body" sz="quarter" idx="12"/>
          </p:nvPr>
        </p:nvSpPr>
        <p:spPr>
          <a:xfrm>
            <a:off x="1353969" y="1833899"/>
            <a:ext cx="3243694" cy="109645"/>
          </a:xfrm>
          <a:prstGeom prst="rect">
            <a:avLst/>
          </a:prstGeom>
        </p:spPr>
        <p:txBody>
          <a:bodyPr lIns="0" tIns="0" rIns="0" bIns="0">
            <a:spAutoFit/>
          </a:bodyPr>
          <a:lstStyle>
            <a:lvl1pPr marL="0" indent="0" algn="l" defTabSz="342900" rtl="0" fontAlgn="base">
              <a:spcBef>
                <a:spcPct val="0"/>
              </a:spcBef>
              <a:spcAft>
                <a:spcPct val="0"/>
              </a:spcAft>
              <a:buNone/>
              <a:defRPr lang="en-US" sz="750" i="1" kern="1200" dirty="0">
                <a:solidFill>
                  <a:schemeClr val="tx1"/>
                </a:solidFill>
                <a:latin typeface="Arial" panose="020B0604020202020204" pitchFamily="34" charset="0"/>
                <a:ea typeface="ＭＳ Ｐゴシック" charset="0"/>
                <a:cs typeface="Arial" panose="020B0604020202020204" pitchFamily="34" charset="0"/>
              </a:defRPr>
            </a:lvl1pPr>
            <a:lvl2pPr marL="107156" indent="0">
              <a:buNone/>
              <a:defRPr lang="en-US" sz="1050" b="0" i="0" u="none" kern="1200" dirty="0" smtClean="0">
                <a:solidFill>
                  <a:schemeClr val="tx2"/>
                </a:solidFill>
                <a:latin typeface="+mj-lt"/>
                <a:ea typeface="CiscoSansTT Thin" charset="0"/>
                <a:cs typeface="CiscoSansTT Thin" charset="0"/>
              </a:defRPr>
            </a:lvl2pPr>
            <a:lvl3pPr marL="196453" indent="0">
              <a:buNone/>
              <a:defRPr lang="en-US" sz="1050" b="0" i="0" u="none" kern="1200" dirty="0" smtClean="0">
                <a:solidFill>
                  <a:schemeClr val="tx2"/>
                </a:solidFill>
                <a:latin typeface="+mj-lt"/>
                <a:ea typeface="CiscoSansTT Thin" charset="0"/>
                <a:cs typeface="CiscoSansTT Thin" charset="0"/>
              </a:defRPr>
            </a:lvl3pPr>
            <a:lvl4pPr marL="250031" indent="0">
              <a:buNone/>
              <a:defRPr lang="en-US" sz="1050" b="0" i="0" u="none" kern="1200" dirty="0" smtClean="0">
                <a:solidFill>
                  <a:schemeClr val="tx2"/>
                </a:solidFill>
                <a:latin typeface="+mj-lt"/>
                <a:ea typeface="CiscoSansTT Thin" charset="0"/>
                <a:cs typeface="CiscoSansTT Thin" charset="0"/>
              </a:defRPr>
            </a:lvl4pPr>
            <a:lvl5pPr marL="303609" indent="0">
              <a:buNone/>
              <a:defRPr lang="en-US" sz="1050" b="0" i="0" u="none" kern="1200" dirty="0">
                <a:solidFill>
                  <a:schemeClr val="tx2"/>
                </a:solidFill>
                <a:latin typeface="+mj-lt"/>
                <a:ea typeface="CiscoSansTT Thin" charset="0"/>
                <a:cs typeface="CiscoSansTT Thin" charset="0"/>
              </a:defRPr>
            </a:lvl5pPr>
          </a:lstStyle>
          <a:p>
            <a:pPr lvl="0"/>
            <a:r>
              <a:rPr lang="en-US" dirty="0"/>
              <a:t>Click to edit Master text styles</a:t>
            </a:r>
          </a:p>
        </p:txBody>
      </p:sp>
      <p:sp>
        <p:nvSpPr>
          <p:cNvPr id="22" name="Title Placeholder 5"/>
          <p:cNvSpPr>
            <a:spLocks noGrp="1"/>
          </p:cNvSpPr>
          <p:nvPr>
            <p:ph type="title"/>
          </p:nvPr>
        </p:nvSpPr>
        <p:spPr bwMode="auto">
          <a:xfrm>
            <a:off x="1353969" y="735703"/>
            <a:ext cx="2464304" cy="153504"/>
          </a:xfrm>
          <a:prstGeom prst="rect">
            <a:avLst/>
          </a:prstGeom>
          <a:extLst>
            <a:ext uri="{FAA26D3D-D897-4be2-8F04-BA451C77F1D7}">
              <ma14:placeholderFlag xmlns="" xmlns:ma14="http://schemas.microsoft.com/office/mac/drawingml/2011/main" val="1"/>
            </a:ext>
          </a:extLst>
        </p:spPr>
        <p:txBody>
          <a:bodyPr wrap="square" lIns="0" tIns="0" rIns="0" bIns="0">
            <a:spAutoFit/>
          </a:bodyPr>
          <a:lstStyle>
            <a:lvl1pPr>
              <a:defRPr lang="en-GB" sz="1050" dirty="0"/>
            </a:lvl1pPr>
          </a:lstStyle>
          <a:p>
            <a:pPr marL="0" lvl="0" indent="0">
              <a:lnSpc>
                <a:spcPct val="95000"/>
              </a:lnSpc>
              <a:spcBef>
                <a:spcPts val="806"/>
              </a:spcBef>
              <a:buClr>
                <a:schemeClr val="tx2"/>
              </a:buClr>
              <a:buSzPct val="90000"/>
              <a:buFont typeface="Arial" charset="0"/>
              <a:buNone/>
            </a:pPr>
            <a:r>
              <a:rPr lang="en-GB" dirty="0"/>
              <a:t>Click to edit Master title style</a:t>
            </a:r>
          </a:p>
        </p:txBody>
      </p:sp>
      <p:sp>
        <p:nvSpPr>
          <p:cNvPr id="23" name="Text Placeholder 12"/>
          <p:cNvSpPr>
            <a:spLocks noGrp="1"/>
          </p:cNvSpPr>
          <p:nvPr>
            <p:ph type="body" sz="quarter" idx="13" hasCustomPrompt="1"/>
          </p:nvPr>
        </p:nvSpPr>
        <p:spPr>
          <a:xfrm>
            <a:off x="3284127" y="76192"/>
            <a:ext cx="3510576" cy="131574"/>
          </a:xfrm>
          <a:prstGeom prst="rect">
            <a:avLst/>
          </a:prstGeom>
        </p:spPr>
        <p:txBody>
          <a:bodyPr lIns="0" tIns="0" rIns="0" bIns="0" anchor="ctr" anchorCtr="0">
            <a:spAutoFit/>
          </a:bodyPr>
          <a:lstStyle>
            <a:lvl1pPr marL="0" indent="0" algn="r">
              <a:buNone/>
              <a:defRPr sz="900">
                <a:solidFill>
                  <a:schemeClr val="bg2"/>
                </a:solidFill>
                <a:latin typeface="Arial" panose="020B0604020202020204" pitchFamily="34" charset="0"/>
              </a:defRPr>
            </a:lvl1pPr>
            <a:lvl2pPr marL="107156" indent="0">
              <a:buNone/>
              <a:defRPr sz="900">
                <a:solidFill>
                  <a:schemeClr val="bg2"/>
                </a:solidFill>
              </a:defRPr>
            </a:lvl2pPr>
            <a:lvl3pPr marL="196453" indent="0">
              <a:buNone/>
              <a:defRPr sz="900">
                <a:solidFill>
                  <a:schemeClr val="bg2"/>
                </a:solidFill>
              </a:defRPr>
            </a:lvl3pPr>
            <a:lvl4pPr marL="250031" indent="0">
              <a:buNone/>
              <a:defRPr sz="900">
                <a:solidFill>
                  <a:schemeClr val="bg2"/>
                </a:solidFill>
              </a:defRPr>
            </a:lvl4pPr>
            <a:lvl5pPr marL="303609" indent="0">
              <a:buNone/>
              <a:defRPr sz="900">
                <a:solidFill>
                  <a:schemeClr val="bg2"/>
                </a:solidFill>
              </a:defRPr>
            </a:lvl5pPr>
          </a:lstStyle>
          <a:p>
            <a:pPr lvl="0"/>
            <a:r>
              <a:rPr lang="en-US" dirty="0"/>
              <a:t>Lesson Title</a:t>
            </a:r>
          </a:p>
        </p:txBody>
      </p:sp>
      <p:sp>
        <p:nvSpPr>
          <p:cNvPr id="37" name="Slide Number Placeholder 5"/>
          <p:cNvSpPr>
            <a:spLocks noGrp="1"/>
          </p:cNvSpPr>
          <p:nvPr>
            <p:ph type="sldNum" sz="quarter" idx="14"/>
          </p:nvPr>
        </p:nvSpPr>
        <p:spPr>
          <a:xfrm>
            <a:off x="5695619" y="4964372"/>
            <a:ext cx="1062990" cy="109645"/>
          </a:xfrm>
          <a:prstGeom prst="rect">
            <a:avLst/>
          </a:prstGeom>
        </p:spPr>
        <p:txBody>
          <a:bodyPr wrap="square" lIns="0" tIns="0" rIns="0" bIns="0">
            <a:spAutoFit/>
          </a:bodyPr>
          <a:lstStyle>
            <a:lvl1pPr>
              <a:defRPr lang="en-US" sz="750" kern="1200" smtClean="0">
                <a:solidFill>
                  <a:schemeClr val="tx1">
                    <a:lumMod val="75000"/>
                    <a:lumOff val="25000"/>
                  </a:schemeClr>
                </a:solidFill>
                <a:latin typeface="Arial" panose="020B0604020202020204" pitchFamily="34" charset="0"/>
                <a:ea typeface="ＭＳ Ｐゴシック" charset="0"/>
                <a:cs typeface="CiscoSans"/>
              </a:defRPr>
            </a:lvl1pPr>
          </a:lstStyle>
          <a:p>
            <a:pPr algn="r" defTabSz="513160">
              <a:lnSpc>
                <a:spcPct val="95000"/>
              </a:lnSpc>
              <a:spcBef>
                <a:spcPts val="806"/>
              </a:spcBef>
              <a:buClr>
                <a:schemeClr val="tx2"/>
              </a:buClr>
              <a:buSzPct val="90000"/>
            </a:pPr>
            <a:fld id="{9A3BDB57-A3B2-4CBD-A5AE-076F05FE3509}" type="slidenum">
              <a:rPr lang="en-US" smtClean="0"/>
              <a:pPr algn="r" defTabSz="513160">
                <a:lnSpc>
                  <a:spcPct val="95000"/>
                </a:lnSpc>
                <a:spcBef>
                  <a:spcPts val="806"/>
                </a:spcBef>
                <a:buClr>
                  <a:schemeClr val="tx2"/>
                </a:buClr>
                <a:buSzPct val="90000"/>
              </a:pPr>
              <a:t>‹#›</a:t>
            </a:fld>
            <a:endParaRPr lang="en-US" dirty="0"/>
          </a:p>
        </p:txBody>
      </p:sp>
      <p:sp>
        <p:nvSpPr>
          <p:cNvPr id="24" name="Oval 23">
            <a:extLst>
              <a:ext uri="{FF2B5EF4-FFF2-40B4-BE49-F238E27FC236}">
                <a16:creationId xmlns:a16="http://schemas.microsoft.com/office/drawing/2014/main" id="{CEF77922-8644-49D4-B3A6-C7FE73D21F83}"/>
              </a:ext>
            </a:extLst>
          </p:cNvPr>
          <p:cNvSpPr/>
          <p:nvPr userDrawn="1"/>
        </p:nvSpPr>
        <p:spPr>
          <a:xfrm>
            <a:off x="427296" y="563472"/>
            <a:ext cx="864394" cy="1113855"/>
          </a:xfrm>
          <a:prstGeom prst="ellipse">
            <a:avLst/>
          </a:prstGeom>
          <a:solidFill>
            <a:schemeClr val="tx1">
              <a:lumMod val="10000"/>
              <a:lumOff val="90000"/>
            </a:schemeClr>
          </a:solidFill>
          <a:ln w="635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5073"/>
              </a:solidFill>
              <a:latin typeface="Arial" panose="020B0604020202020204" pitchFamily="34" charset="0"/>
            </a:endParaRPr>
          </a:p>
        </p:txBody>
      </p:sp>
      <p:grpSp>
        <p:nvGrpSpPr>
          <p:cNvPr id="38" name="Group 37">
            <a:extLst>
              <a:ext uri="{FF2B5EF4-FFF2-40B4-BE49-F238E27FC236}">
                <a16:creationId xmlns:a16="http://schemas.microsoft.com/office/drawing/2014/main" id="{3A255DC2-EB92-4E42-9C00-E4D70DD73175}"/>
              </a:ext>
            </a:extLst>
          </p:cNvPr>
          <p:cNvGrpSpPr>
            <a:grpSpLocks noChangeAspect="1"/>
          </p:cNvGrpSpPr>
          <p:nvPr userDrawn="1"/>
        </p:nvGrpSpPr>
        <p:grpSpPr>
          <a:xfrm>
            <a:off x="674362" y="717740"/>
            <a:ext cx="367430" cy="788630"/>
            <a:chOff x="8085527" y="2367556"/>
            <a:chExt cx="368989" cy="593982"/>
          </a:xfrm>
        </p:grpSpPr>
        <p:sp>
          <p:nvSpPr>
            <p:cNvPr id="39" name="Freeform 530">
              <a:extLst>
                <a:ext uri="{FF2B5EF4-FFF2-40B4-BE49-F238E27FC236}">
                  <a16:creationId xmlns:a16="http://schemas.microsoft.com/office/drawing/2014/main" id="{44640994-0513-4E12-8B9A-3C5B693B9303}"/>
                </a:ext>
              </a:extLst>
            </p:cNvPr>
            <p:cNvSpPr>
              <a:spLocks noChangeAspect="1"/>
            </p:cNvSpPr>
            <p:nvPr/>
          </p:nvSpPr>
          <p:spPr bwMode="auto">
            <a:xfrm>
              <a:off x="8085527" y="2367556"/>
              <a:ext cx="368989" cy="243993"/>
            </a:xfrm>
            <a:custGeom>
              <a:avLst/>
              <a:gdLst>
                <a:gd name="T0" fmla="*/ 78 w 156"/>
                <a:gd name="T1" fmla="*/ 0 h 103"/>
                <a:gd name="T2" fmla="*/ 0 w 156"/>
                <a:gd name="T3" fmla="*/ 78 h 103"/>
                <a:gd name="T4" fmla="*/ 25 w 156"/>
                <a:gd name="T5" fmla="*/ 103 h 103"/>
                <a:gd name="T6" fmla="*/ 51 w 156"/>
                <a:gd name="T7" fmla="*/ 78 h 103"/>
                <a:gd name="T8" fmla="*/ 78 w 156"/>
                <a:gd name="T9" fmla="*/ 51 h 103"/>
                <a:gd name="T10" fmla="*/ 105 w 156"/>
                <a:gd name="T11" fmla="*/ 78 h 103"/>
                <a:gd name="T12" fmla="*/ 105 w 156"/>
                <a:gd name="T13" fmla="*/ 78 h 103"/>
                <a:gd name="T14" fmla="*/ 130 w 156"/>
                <a:gd name="T15" fmla="*/ 52 h 103"/>
                <a:gd name="T16" fmla="*/ 156 w 156"/>
                <a:gd name="T17" fmla="*/ 78 h 103"/>
                <a:gd name="T18" fmla="*/ 78 w 156"/>
                <a:gd name="T19"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 h="103">
                  <a:moveTo>
                    <a:pt x="78" y="0"/>
                  </a:moveTo>
                  <a:cubicBezTo>
                    <a:pt x="35" y="0"/>
                    <a:pt x="0" y="35"/>
                    <a:pt x="0" y="78"/>
                  </a:cubicBezTo>
                  <a:cubicBezTo>
                    <a:pt x="0" y="92"/>
                    <a:pt x="11" y="103"/>
                    <a:pt x="25" y="103"/>
                  </a:cubicBezTo>
                  <a:cubicBezTo>
                    <a:pt x="39" y="103"/>
                    <a:pt x="51" y="92"/>
                    <a:pt x="51" y="78"/>
                  </a:cubicBezTo>
                  <a:cubicBezTo>
                    <a:pt x="51" y="63"/>
                    <a:pt x="63" y="51"/>
                    <a:pt x="78" y="51"/>
                  </a:cubicBezTo>
                  <a:cubicBezTo>
                    <a:pt x="93" y="51"/>
                    <a:pt x="105" y="63"/>
                    <a:pt x="105" y="78"/>
                  </a:cubicBezTo>
                  <a:cubicBezTo>
                    <a:pt x="105" y="78"/>
                    <a:pt x="105" y="78"/>
                    <a:pt x="105" y="78"/>
                  </a:cubicBezTo>
                  <a:cubicBezTo>
                    <a:pt x="105" y="64"/>
                    <a:pt x="116" y="52"/>
                    <a:pt x="130" y="52"/>
                  </a:cubicBezTo>
                  <a:cubicBezTo>
                    <a:pt x="144" y="52"/>
                    <a:pt x="156" y="64"/>
                    <a:pt x="156" y="78"/>
                  </a:cubicBezTo>
                  <a:cubicBezTo>
                    <a:pt x="156" y="35"/>
                    <a:pt x="121" y="0"/>
                    <a:pt x="78" y="0"/>
                  </a:cubicBezTo>
                </a:path>
              </a:pathLst>
            </a:custGeom>
            <a:solidFill>
              <a:schemeClr val="tx1">
                <a:lumMod val="50000"/>
                <a:lumOff val="50000"/>
              </a:schemeClr>
            </a:solidFill>
            <a:ln w="3175">
              <a:noFill/>
            </a:ln>
          </p:spPr>
          <p:txBody>
            <a:bodyPr vert="horz" wrap="square" lIns="91440" tIns="45720" rIns="91440" bIns="45720" numCol="1" anchor="t" anchorCtr="0" compatLnSpc="1">
              <a:prstTxWarp prst="textNoShape">
                <a:avLst/>
              </a:prstTxWarp>
            </a:bodyPr>
            <a:lstStyle/>
            <a:p>
              <a:endParaRPr lang="en-US" dirty="0">
                <a:solidFill>
                  <a:srgbClr val="282828"/>
                </a:solidFill>
              </a:endParaRPr>
            </a:p>
          </p:txBody>
        </p:sp>
        <p:sp>
          <p:nvSpPr>
            <p:cNvPr id="40" name="Oval 531">
              <a:extLst>
                <a:ext uri="{FF2B5EF4-FFF2-40B4-BE49-F238E27FC236}">
                  <a16:creationId xmlns:a16="http://schemas.microsoft.com/office/drawing/2014/main" id="{9BD96FF7-5C9F-426A-8E45-230F1E27E985}"/>
                </a:ext>
              </a:extLst>
            </p:cNvPr>
            <p:cNvSpPr>
              <a:spLocks noChangeAspect="1" noChangeArrowheads="1"/>
            </p:cNvSpPr>
            <p:nvPr/>
          </p:nvSpPr>
          <p:spPr bwMode="auto">
            <a:xfrm>
              <a:off x="8210523" y="2845542"/>
              <a:ext cx="115996" cy="115996"/>
            </a:xfrm>
            <a:prstGeom prst="ellipse">
              <a:avLst/>
            </a:prstGeom>
            <a:solidFill>
              <a:srgbClr val="C00000"/>
            </a:solidFill>
            <a:ln w="3175">
              <a:solidFill>
                <a:schemeClr val="accent5"/>
              </a:solidFill>
            </a:ln>
          </p:spPr>
          <p:txBody>
            <a:bodyPr vert="horz" wrap="square" lIns="91440" tIns="45720" rIns="91440" bIns="45720" numCol="1" anchor="t" anchorCtr="0" compatLnSpc="1">
              <a:prstTxWarp prst="textNoShape">
                <a:avLst/>
              </a:prstTxWarp>
            </a:bodyPr>
            <a:lstStyle/>
            <a:p>
              <a:endParaRPr lang="en-US" dirty="0">
                <a:solidFill>
                  <a:srgbClr val="282828"/>
                </a:solidFill>
              </a:endParaRPr>
            </a:p>
          </p:txBody>
        </p:sp>
        <p:sp>
          <p:nvSpPr>
            <p:cNvPr id="41" name="Freeform 532">
              <a:extLst>
                <a:ext uri="{FF2B5EF4-FFF2-40B4-BE49-F238E27FC236}">
                  <a16:creationId xmlns:a16="http://schemas.microsoft.com/office/drawing/2014/main" id="{3335F072-0A07-4E97-AB21-59B6E0C15957}"/>
                </a:ext>
              </a:extLst>
            </p:cNvPr>
            <p:cNvSpPr>
              <a:spLocks noChangeAspect="1"/>
            </p:cNvSpPr>
            <p:nvPr/>
          </p:nvSpPr>
          <p:spPr bwMode="auto">
            <a:xfrm>
              <a:off x="8208523" y="2551551"/>
              <a:ext cx="245992" cy="245992"/>
            </a:xfrm>
            <a:custGeom>
              <a:avLst/>
              <a:gdLst>
                <a:gd name="T0" fmla="*/ 104 w 104"/>
                <a:gd name="T1" fmla="*/ 0 h 104"/>
                <a:gd name="T2" fmla="*/ 78 w 104"/>
                <a:gd name="T3" fmla="*/ 25 h 104"/>
                <a:gd name="T4" fmla="*/ 53 w 104"/>
                <a:gd name="T5" fmla="*/ 0 h 104"/>
                <a:gd name="T6" fmla="*/ 53 w 104"/>
                <a:gd name="T7" fmla="*/ 0 h 104"/>
                <a:gd name="T8" fmla="*/ 37 w 104"/>
                <a:gd name="T9" fmla="*/ 24 h 104"/>
                <a:gd name="T10" fmla="*/ 0 w 104"/>
                <a:gd name="T11" fmla="*/ 78 h 104"/>
                <a:gd name="T12" fmla="*/ 26 w 104"/>
                <a:gd name="T13" fmla="*/ 104 h 104"/>
                <a:gd name="T14" fmla="*/ 51 w 104"/>
                <a:gd name="T15" fmla="*/ 78 h 104"/>
                <a:gd name="T16" fmla="*/ 59 w 104"/>
                <a:gd name="T17" fmla="*/ 70 h 104"/>
                <a:gd name="T18" fmla="*/ 104 w 104"/>
                <a:gd name="T1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04">
                  <a:moveTo>
                    <a:pt x="104" y="0"/>
                  </a:moveTo>
                  <a:cubicBezTo>
                    <a:pt x="104" y="14"/>
                    <a:pt x="92" y="25"/>
                    <a:pt x="78" y="25"/>
                  </a:cubicBezTo>
                  <a:cubicBezTo>
                    <a:pt x="64" y="25"/>
                    <a:pt x="53" y="14"/>
                    <a:pt x="53" y="0"/>
                  </a:cubicBezTo>
                  <a:cubicBezTo>
                    <a:pt x="53" y="0"/>
                    <a:pt x="53" y="0"/>
                    <a:pt x="53" y="0"/>
                  </a:cubicBezTo>
                  <a:cubicBezTo>
                    <a:pt x="53" y="10"/>
                    <a:pt x="47" y="20"/>
                    <a:pt x="37" y="24"/>
                  </a:cubicBezTo>
                  <a:cubicBezTo>
                    <a:pt x="15" y="35"/>
                    <a:pt x="0" y="56"/>
                    <a:pt x="0" y="78"/>
                  </a:cubicBezTo>
                  <a:cubicBezTo>
                    <a:pt x="0" y="92"/>
                    <a:pt x="12" y="104"/>
                    <a:pt x="26" y="104"/>
                  </a:cubicBezTo>
                  <a:cubicBezTo>
                    <a:pt x="40" y="104"/>
                    <a:pt x="51" y="93"/>
                    <a:pt x="51" y="78"/>
                  </a:cubicBezTo>
                  <a:cubicBezTo>
                    <a:pt x="52" y="77"/>
                    <a:pt x="54" y="73"/>
                    <a:pt x="59" y="70"/>
                  </a:cubicBezTo>
                  <a:cubicBezTo>
                    <a:pt x="86" y="57"/>
                    <a:pt x="104" y="30"/>
                    <a:pt x="104" y="0"/>
                  </a:cubicBezTo>
                </a:path>
              </a:pathLst>
            </a:custGeom>
            <a:solidFill>
              <a:schemeClr val="tx1">
                <a:lumMod val="75000"/>
                <a:lumOff val="25000"/>
              </a:schemeClr>
            </a:solidFill>
            <a:ln w="3175">
              <a:noFill/>
            </a:ln>
          </p:spPr>
          <p:txBody>
            <a:bodyPr vert="horz" wrap="square" lIns="91440" tIns="45720" rIns="91440" bIns="45720" numCol="1" anchor="t" anchorCtr="0" compatLnSpc="1">
              <a:prstTxWarp prst="textNoShape">
                <a:avLst/>
              </a:prstTxWarp>
            </a:bodyPr>
            <a:lstStyle/>
            <a:p>
              <a:endParaRPr lang="en-US" dirty="0">
                <a:solidFill>
                  <a:srgbClr val="282828"/>
                </a:solidFill>
              </a:endParaRPr>
            </a:p>
          </p:txBody>
        </p:sp>
        <p:sp>
          <p:nvSpPr>
            <p:cNvPr id="42" name="Freeform 533">
              <a:extLst>
                <a:ext uri="{FF2B5EF4-FFF2-40B4-BE49-F238E27FC236}">
                  <a16:creationId xmlns:a16="http://schemas.microsoft.com/office/drawing/2014/main" id="{2D2289BD-795E-4BD0-808F-2E1C701092EE}"/>
                </a:ext>
              </a:extLst>
            </p:cNvPr>
            <p:cNvSpPr>
              <a:spLocks noChangeAspect="1"/>
            </p:cNvSpPr>
            <p:nvPr/>
          </p:nvSpPr>
          <p:spPr bwMode="auto">
            <a:xfrm>
              <a:off x="8333519" y="2490552"/>
              <a:ext cx="120996" cy="120996"/>
            </a:xfrm>
            <a:custGeom>
              <a:avLst/>
              <a:gdLst>
                <a:gd name="T0" fmla="*/ 25 w 51"/>
                <a:gd name="T1" fmla="*/ 0 h 51"/>
                <a:gd name="T2" fmla="*/ 0 w 51"/>
                <a:gd name="T3" fmla="*/ 26 h 51"/>
                <a:gd name="T4" fmla="*/ 0 w 51"/>
                <a:gd name="T5" fmla="*/ 26 h 51"/>
                <a:gd name="T6" fmla="*/ 0 w 51"/>
                <a:gd name="T7" fmla="*/ 26 h 51"/>
                <a:gd name="T8" fmla="*/ 25 w 51"/>
                <a:gd name="T9" fmla="*/ 51 h 51"/>
                <a:gd name="T10" fmla="*/ 51 w 51"/>
                <a:gd name="T11" fmla="*/ 26 h 51"/>
                <a:gd name="T12" fmla="*/ 51 w 51"/>
                <a:gd name="T13" fmla="*/ 26 h 51"/>
                <a:gd name="T14" fmla="*/ 51 w 51"/>
                <a:gd name="T15" fmla="*/ 26 h 51"/>
                <a:gd name="T16" fmla="*/ 25 w 51"/>
                <a:gd name="T17"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1">
                  <a:moveTo>
                    <a:pt x="25" y="0"/>
                  </a:moveTo>
                  <a:cubicBezTo>
                    <a:pt x="11" y="0"/>
                    <a:pt x="0" y="12"/>
                    <a:pt x="0" y="26"/>
                  </a:cubicBezTo>
                  <a:cubicBezTo>
                    <a:pt x="0" y="26"/>
                    <a:pt x="0" y="26"/>
                    <a:pt x="0" y="26"/>
                  </a:cubicBezTo>
                  <a:cubicBezTo>
                    <a:pt x="0" y="26"/>
                    <a:pt x="0" y="26"/>
                    <a:pt x="0" y="26"/>
                  </a:cubicBezTo>
                  <a:cubicBezTo>
                    <a:pt x="0" y="40"/>
                    <a:pt x="11" y="51"/>
                    <a:pt x="25" y="51"/>
                  </a:cubicBezTo>
                  <a:cubicBezTo>
                    <a:pt x="39" y="51"/>
                    <a:pt x="51" y="40"/>
                    <a:pt x="51" y="26"/>
                  </a:cubicBezTo>
                  <a:cubicBezTo>
                    <a:pt x="51" y="26"/>
                    <a:pt x="51" y="26"/>
                    <a:pt x="51" y="26"/>
                  </a:cubicBezTo>
                  <a:cubicBezTo>
                    <a:pt x="51" y="26"/>
                    <a:pt x="51" y="26"/>
                    <a:pt x="51" y="26"/>
                  </a:cubicBezTo>
                  <a:cubicBezTo>
                    <a:pt x="51" y="12"/>
                    <a:pt x="39" y="0"/>
                    <a:pt x="25" y="0"/>
                  </a:cubicBezTo>
                </a:path>
              </a:pathLst>
            </a:custGeom>
            <a:solidFill>
              <a:schemeClr val="tx1">
                <a:lumMod val="90000"/>
                <a:lumOff val="10000"/>
              </a:schemeClr>
            </a:solidFill>
            <a:ln w="3175">
              <a:noFill/>
            </a:ln>
          </p:spPr>
          <p:txBody>
            <a:bodyPr vert="horz" wrap="square" lIns="91440" tIns="45720" rIns="91440" bIns="45720" numCol="1" anchor="t" anchorCtr="0" compatLnSpc="1">
              <a:prstTxWarp prst="textNoShape">
                <a:avLst/>
              </a:prstTxWarp>
            </a:bodyPr>
            <a:lstStyle/>
            <a:p>
              <a:endParaRPr lang="en-US" dirty="0">
                <a:solidFill>
                  <a:srgbClr val="282828"/>
                </a:solidFill>
              </a:endParaRPr>
            </a:p>
          </p:txBody>
        </p:sp>
      </p:grpSp>
      <p:sp>
        <p:nvSpPr>
          <p:cNvPr id="43" name="Freeform 690">
            <a:extLst>
              <a:ext uri="{FF2B5EF4-FFF2-40B4-BE49-F238E27FC236}">
                <a16:creationId xmlns:a16="http://schemas.microsoft.com/office/drawing/2014/main" id="{A8EE92A3-16C1-4662-8177-01FC2B9EB3A9}"/>
              </a:ext>
            </a:extLst>
          </p:cNvPr>
          <p:cNvSpPr>
            <a:spLocks noChangeAspect="1"/>
          </p:cNvSpPr>
          <p:nvPr userDrawn="1"/>
        </p:nvSpPr>
        <p:spPr bwMode="auto">
          <a:xfrm>
            <a:off x="5785945" y="3802273"/>
            <a:ext cx="706317" cy="897538"/>
          </a:xfrm>
          <a:custGeom>
            <a:avLst/>
            <a:gdLst>
              <a:gd name="T0" fmla="*/ 83 w 90"/>
              <a:gd name="T1" fmla="*/ 4 h 86"/>
              <a:gd name="T2" fmla="*/ 83 w 90"/>
              <a:gd name="T3" fmla="*/ 4 h 86"/>
              <a:gd name="T4" fmla="*/ 66 w 90"/>
              <a:gd name="T5" fmla="*/ 7 h 86"/>
              <a:gd name="T6" fmla="*/ 37 w 90"/>
              <a:gd name="T7" fmla="*/ 52 h 86"/>
              <a:gd name="T8" fmla="*/ 25 w 90"/>
              <a:gd name="T9" fmla="*/ 34 h 86"/>
              <a:gd name="T10" fmla="*/ 8 w 90"/>
              <a:gd name="T11" fmla="*/ 30 h 86"/>
              <a:gd name="T12" fmla="*/ 4 w 90"/>
              <a:gd name="T13" fmla="*/ 48 h 86"/>
              <a:gd name="T14" fmla="*/ 26 w 90"/>
              <a:gd name="T15" fmla="*/ 81 h 86"/>
              <a:gd name="T16" fmla="*/ 31 w 90"/>
              <a:gd name="T17" fmla="*/ 85 h 86"/>
              <a:gd name="T18" fmla="*/ 36 w 90"/>
              <a:gd name="T19" fmla="*/ 86 h 86"/>
              <a:gd name="T20" fmla="*/ 36 w 90"/>
              <a:gd name="T21" fmla="*/ 86 h 86"/>
              <a:gd name="T22" fmla="*/ 36 w 90"/>
              <a:gd name="T23" fmla="*/ 86 h 86"/>
              <a:gd name="T24" fmla="*/ 37 w 90"/>
              <a:gd name="T25" fmla="*/ 86 h 86"/>
              <a:gd name="T26" fmla="*/ 37 w 90"/>
              <a:gd name="T27" fmla="*/ 86 h 86"/>
              <a:gd name="T28" fmla="*/ 37 w 90"/>
              <a:gd name="T29" fmla="*/ 86 h 86"/>
              <a:gd name="T30" fmla="*/ 37 w 90"/>
              <a:gd name="T31" fmla="*/ 86 h 86"/>
              <a:gd name="T32" fmla="*/ 42 w 90"/>
              <a:gd name="T33" fmla="*/ 85 h 86"/>
              <a:gd name="T34" fmla="*/ 47 w 90"/>
              <a:gd name="T35" fmla="*/ 81 h 86"/>
              <a:gd name="T36" fmla="*/ 87 w 90"/>
              <a:gd name="T37" fmla="*/ 21 h 86"/>
              <a:gd name="T38" fmla="*/ 83 w 90"/>
              <a:gd name="T39" fmla="*/ 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0" h="86">
                <a:moveTo>
                  <a:pt x="83" y="4"/>
                </a:moveTo>
                <a:cubicBezTo>
                  <a:pt x="83" y="4"/>
                  <a:pt x="83" y="4"/>
                  <a:pt x="83" y="4"/>
                </a:cubicBezTo>
                <a:cubicBezTo>
                  <a:pt x="78" y="0"/>
                  <a:pt x="70" y="2"/>
                  <a:pt x="66" y="7"/>
                </a:cubicBezTo>
                <a:cubicBezTo>
                  <a:pt x="37" y="52"/>
                  <a:pt x="37" y="52"/>
                  <a:pt x="37" y="52"/>
                </a:cubicBezTo>
                <a:cubicBezTo>
                  <a:pt x="25" y="34"/>
                  <a:pt x="25" y="34"/>
                  <a:pt x="25" y="34"/>
                </a:cubicBezTo>
                <a:cubicBezTo>
                  <a:pt x="21" y="28"/>
                  <a:pt x="13" y="27"/>
                  <a:pt x="8" y="30"/>
                </a:cubicBezTo>
                <a:cubicBezTo>
                  <a:pt x="2" y="34"/>
                  <a:pt x="0" y="42"/>
                  <a:pt x="4" y="48"/>
                </a:cubicBezTo>
                <a:cubicBezTo>
                  <a:pt x="26" y="81"/>
                  <a:pt x="26" y="81"/>
                  <a:pt x="26" y="81"/>
                </a:cubicBezTo>
                <a:cubicBezTo>
                  <a:pt x="27" y="83"/>
                  <a:pt x="29" y="84"/>
                  <a:pt x="31" y="85"/>
                </a:cubicBezTo>
                <a:cubicBezTo>
                  <a:pt x="33" y="86"/>
                  <a:pt x="34" y="86"/>
                  <a:pt x="36" y="86"/>
                </a:cubicBezTo>
                <a:cubicBezTo>
                  <a:pt x="36" y="86"/>
                  <a:pt x="36" y="86"/>
                  <a:pt x="36" y="86"/>
                </a:cubicBezTo>
                <a:cubicBezTo>
                  <a:pt x="36" y="86"/>
                  <a:pt x="36" y="86"/>
                  <a:pt x="36" y="86"/>
                </a:cubicBezTo>
                <a:cubicBezTo>
                  <a:pt x="37" y="86"/>
                  <a:pt x="37" y="86"/>
                  <a:pt x="37" y="86"/>
                </a:cubicBezTo>
                <a:cubicBezTo>
                  <a:pt x="37" y="86"/>
                  <a:pt x="37" y="86"/>
                  <a:pt x="37" y="86"/>
                </a:cubicBezTo>
                <a:cubicBezTo>
                  <a:pt x="37" y="86"/>
                  <a:pt x="37" y="86"/>
                  <a:pt x="37" y="86"/>
                </a:cubicBezTo>
                <a:cubicBezTo>
                  <a:pt x="37" y="86"/>
                  <a:pt x="37" y="86"/>
                  <a:pt x="37" y="86"/>
                </a:cubicBezTo>
                <a:cubicBezTo>
                  <a:pt x="39" y="86"/>
                  <a:pt x="40" y="86"/>
                  <a:pt x="42" y="85"/>
                </a:cubicBezTo>
                <a:cubicBezTo>
                  <a:pt x="44" y="84"/>
                  <a:pt x="46" y="83"/>
                  <a:pt x="47" y="81"/>
                </a:cubicBezTo>
                <a:cubicBezTo>
                  <a:pt x="87" y="21"/>
                  <a:pt x="87" y="21"/>
                  <a:pt x="87" y="21"/>
                </a:cubicBezTo>
                <a:cubicBezTo>
                  <a:pt x="90" y="15"/>
                  <a:pt x="89" y="8"/>
                  <a:pt x="83" y="4"/>
                </a:cubicBezTo>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en-US" dirty="0">
              <a:solidFill>
                <a:schemeClr val="accent5"/>
              </a:solidFill>
            </a:endParaRPr>
          </a:p>
        </p:txBody>
      </p:sp>
    </p:spTree>
    <p:extLst>
      <p:ext uri="{BB962C8B-B14F-4D97-AF65-F5344CB8AC3E}">
        <p14:creationId xmlns:p14="http://schemas.microsoft.com/office/powerpoint/2010/main" val="4250273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solidFill>
          <a:schemeClr val="accent3"/>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6858000" cy="5143500"/>
          </a:xfrm>
          <a:prstGeom prst="rect">
            <a:avLst/>
          </a:prstGeom>
          <a:solidFill>
            <a:schemeClr val="tx1">
              <a:lumMod val="25000"/>
              <a:lumOff val="75000"/>
            </a:schemeClr>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5073"/>
              </a:solidFill>
              <a:latin typeface="Arial" panose="020B0604020202020204" pitchFamily="34" charset="0"/>
            </a:endParaRPr>
          </a:p>
        </p:txBody>
      </p:sp>
      <p:sp>
        <p:nvSpPr>
          <p:cNvPr id="7" name="Rectangle 6"/>
          <p:cNvSpPr/>
          <p:nvPr userDrawn="1"/>
        </p:nvSpPr>
        <p:spPr>
          <a:xfrm>
            <a:off x="0" y="0"/>
            <a:ext cx="6858000" cy="3429000"/>
          </a:xfrm>
          <a:prstGeom prst="rect">
            <a:avLst/>
          </a:prstGeom>
          <a:solidFill>
            <a:schemeClr val="tx1">
              <a:lumMod val="25000"/>
              <a:lumOff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5073"/>
              </a:solidFill>
              <a:latin typeface="Arial" panose="020B0604020202020204" pitchFamily="34" charset="0"/>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1400" y="1714501"/>
            <a:ext cx="6858000" cy="190500"/>
          </a:xfrm>
          <a:prstGeom prst="rect">
            <a:avLst/>
          </a:prstGeom>
        </p:spPr>
      </p:pic>
      <p:sp>
        <p:nvSpPr>
          <p:cNvPr id="10" name="Rectangle 9"/>
          <p:cNvSpPr/>
          <p:nvPr userDrawn="1"/>
        </p:nvSpPr>
        <p:spPr>
          <a:xfrm rot="10800000">
            <a:off x="-1400" y="0"/>
            <a:ext cx="6859401" cy="17145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5073"/>
              </a:solidFill>
              <a:latin typeface="Arial" panose="020B0604020202020204" pitchFamily="34" charset="0"/>
            </a:endParaRPr>
          </a:p>
        </p:txBody>
      </p:sp>
    </p:spTree>
    <p:extLst>
      <p:ext uri="{BB962C8B-B14F-4D97-AF65-F5344CB8AC3E}">
        <p14:creationId xmlns:p14="http://schemas.microsoft.com/office/powerpoint/2010/main" val="3958139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Title and Tabl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0" y="782876"/>
            <a:ext cx="6858000" cy="190500"/>
          </a:xfrm>
          <a:prstGeom prst="rect">
            <a:avLst/>
          </a:prstGeom>
        </p:spPr>
      </p:pic>
      <p:sp>
        <p:nvSpPr>
          <p:cNvPr id="5" name="Title Placeholder 5"/>
          <p:cNvSpPr>
            <a:spLocks noGrp="1"/>
          </p:cNvSpPr>
          <p:nvPr>
            <p:ph type="title"/>
          </p:nvPr>
        </p:nvSpPr>
        <p:spPr bwMode="auto">
          <a:xfrm>
            <a:off x="0" y="329184"/>
            <a:ext cx="6858000" cy="457200"/>
          </a:xfrm>
          <a:prstGeom prst="rect">
            <a:avLst/>
          </a:prstGeom>
          <a:solidFill>
            <a:schemeClr val="tx1">
              <a:lumMod val="75000"/>
              <a:lumOff val="25000"/>
            </a:schemeClr>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548640" tIns="91440"/>
          <a:lstStyle>
            <a:lvl1pPr>
              <a:defRPr lang="en-GB" sz="1200" b="0" i="0" u="none" kern="1200" dirty="0">
                <a:solidFill>
                  <a:schemeClr val="bg2"/>
                </a:solidFill>
                <a:latin typeface="Arial" panose="020B0604020202020204" pitchFamily="34" charset="0"/>
                <a:ea typeface="Arial" panose="020B0604020202020204" pitchFamily="34" charset="0"/>
                <a:cs typeface="Arial" panose="020B0604020202020204" pitchFamily="34" charset="0"/>
              </a:defRPr>
            </a:lvl1pPr>
          </a:lstStyle>
          <a:p>
            <a:pPr lvl="0" algn="l" defTabSz="513147" rtl="0" eaLnBrk="1" fontAlgn="base" hangingPunct="1">
              <a:lnSpc>
                <a:spcPct val="80000"/>
              </a:lnSpc>
              <a:spcBef>
                <a:spcPct val="0"/>
              </a:spcBef>
              <a:spcAft>
                <a:spcPct val="0"/>
              </a:spcAft>
            </a:pPr>
            <a:r>
              <a:rPr lang="en-US" dirty="0"/>
              <a:t>Click to edit Master title style</a:t>
            </a:r>
            <a:endParaRPr lang="en-GB" dirty="0"/>
          </a:p>
        </p:txBody>
      </p:sp>
      <p:sp>
        <p:nvSpPr>
          <p:cNvPr id="13" name="Slide Number Placeholder 5"/>
          <p:cNvSpPr>
            <a:spLocks noGrp="1"/>
          </p:cNvSpPr>
          <p:nvPr>
            <p:ph type="sldNum" sz="quarter" idx="13"/>
          </p:nvPr>
        </p:nvSpPr>
        <p:spPr>
          <a:xfrm>
            <a:off x="5695619" y="4964373"/>
            <a:ext cx="1062990" cy="109645"/>
          </a:xfrm>
          <a:prstGeom prst="rect">
            <a:avLst/>
          </a:prstGeom>
        </p:spPr>
        <p:txBody>
          <a:bodyPr wrap="square" lIns="0" tIns="0" rIns="0" bIns="0">
            <a:spAutoFit/>
          </a:bodyPr>
          <a:lstStyle>
            <a:lvl1pPr>
              <a:defRPr lang="en-US" sz="750" kern="1200" smtClean="0">
                <a:solidFill>
                  <a:schemeClr val="tx1">
                    <a:lumMod val="75000"/>
                    <a:lumOff val="25000"/>
                  </a:schemeClr>
                </a:solidFill>
                <a:latin typeface="Arial" panose="020B0604020202020204" pitchFamily="34" charset="0"/>
                <a:ea typeface="ＭＳ Ｐゴシック" charset="0"/>
                <a:cs typeface="CiscoSans"/>
              </a:defRPr>
            </a:lvl1pPr>
          </a:lstStyle>
          <a:p>
            <a:pPr algn="r" defTabSz="513147">
              <a:lnSpc>
                <a:spcPct val="95000"/>
              </a:lnSpc>
              <a:spcBef>
                <a:spcPts val="806"/>
              </a:spcBef>
              <a:buClr>
                <a:schemeClr val="tx2"/>
              </a:buClr>
              <a:buSzPct val="90000"/>
            </a:pPr>
            <a:fld id="{9A3BDB57-A3B2-4CBD-A5AE-076F05FE3509}" type="slidenum">
              <a:rPr lang="en-US" smtClean="0"/>
              <a:pPr algn="r" defTabSz="513147">
                <a:lnSpc>
                  <a:spcPct val="95000"/>
                </a:lnSpc>
                <a:spcBef>
                  <a:spcPts val="806"/>
                </a:spcBef>
                <a:buClr>
                  <a:schemeClr val="tx2"/>
                </a:buClr>
                <a:buSzPct val="90000"/>
              </a:pPr>
              <a:t>‹#›</a:t>
            </a:fld>
            <a:endParaRPr lang="en-US" dirty="0"/>
          </a:p>
        </p:txBody>
      </p:sp>
    </p:spTree>
    <p:extLst>
      <p:ext uri="{BB962C8B-B14F-4D97-AF65-F5344CB8AC3E}">
        <p14:creationId xmlns:p14="http://schemas.microsoft.com/office/powerpoint/2010/main" val="3814355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3_Title and Tabl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0" y="782876"/>
            <a:ext cx="6858000" cy="190500"/>
          </a:xfrm>
          <a:prstGeom prst="rect">
            <a:avLst/>
          </a:prstGeom>
        </p:spPr>
      </p:pic>
      <p:sp>
        <p:nvSpPr>
          <p:cNvPr id="5" name="Title Placeholder 5"/>
          <p:cNvSpPr>
            <a:spLocks noGrp="1"/>
          </p:cNvSpPr>
          <p:nvPr>
            <p:ph type="title"/>
          </p:nvPr>
        </p:nvSpPr>
        <p:spPr bwMode="auto">
          <a:xfrm>
            <a:off x="0" y="329184"/>
            <a:ext cx="6858000" cy="457200"/>
          </a:xfrm>
          <a:prstGeom prst="rect">
            <a:avLst/>
          </a:prstGeom>
          <a:solidFill>
            <a:schemeClr val="tx1">
              <a:lumMod val="75000"/>
              <a:lumOff val="25000"/>
            </a:schemeClr>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548640" tIns="91440"/>
          <a:lstStyle>
            <a:lvl1pPr>
              <a:defRPr lang="en-GB" sz="1200" b="0" i="0" u="none" kern="1200" dirty="0">
                <a:solidFill>
                  <a:schemeClr val="bg2"/>
                </a:solidFill>
                <a:latin typeface="Arial" panose="020B0604020202020204" pitchFamily="34" charset="0"/>
                <a:ea typeface="Arial" panose="020B0604020202020204" pitchFamily="34" charset="0"/>
                <a:cs typeface="Arial" panose="020B0604020202020204" pitchFamily="34" charset="0"/>
              </a:defRPr>
            </a:lvl1pPr>
          </a:lstStyle>
          <a:p>
            <a:pPr lvl="0" algn="l" defTabSz="513147" rtl="0" eaLnBrk="1" fontAlgn="base" hangingPunct="1">
              <a:lnSpc>
                <a:spcPct val="80000"/>
              </a:lnSpc>
              <a:spcBef>
                <a:spcPct val="0"/>
              </a:spcBef>
              <a:spcAft>
                <a:spcPct val="0"/>
              </a:spcAft>
            </a:pPr>
            <a:r>
              <a:rPr lang="en-US" dirty="0"/>
              <a:t>Click to edit Master title style</a:t>
            </a:r>
            <a:endParaRPr lang="en-GB" dirty="0"/>
          </a:p>
        </p:txBody>
      </p:sp>
      <p:sp>
        <p:nvSpPr>
          <p:cNvPr id="13" name="Slide Number Placeholder 5"/>
          <p:cNvSpPr>
            <a:spLocks noGrp="1"/>
          </p:cNvSpPr>
          <p:nvPr>
            <p:ph type="sldNum" sz="quarter" idx="13"/>
          </p:nvPr>
        </p:nvSpPr>
        <p:spPr>
          <a:xfrm>
            <a:off x="5695619" y="4964373"/>
            <a:ext cx="1062990" cy="109645"/>
          </a:xfrm>
          <a:prstGeom prst="rect">
            <a:avLst/>
          </a:prstGeom>
        </p:spPr>
        <p:txBody>
          <a:bodyPr wrap="square" lIns="0" tIns="0" rIns="0" bIns="0">
            <a:spAutoFit/>
          </a:bodyPr>
          <a:lstStyle>
            <a:lvl1pPr>
              <a:defRPr lang="en-US" sz="750" kern="1200" smtClean="0">
                <a:solidFill>
                  <a:schemeClr val="tx1">
                    <a:lumMod val="75000"/>
                    <a:lumOff val="25000"/>
                  </a:schemeClr>
                </a:solidFill>
                <a:latin typeface="Arial" panose="020B0604020202020204" pitchFamily="34" charset="0"/>
                <a:ea typeface="ＭＳ Ｐゴシック" charset="0"/>
                <a:cs typeface="CiscoSans"/>
              </a:defRPr>
            </a:lvl1pPr>
          </a:lstStyle>
          <a:p>
            <a:pPr algn="r" defTabSz="513147">
              <a:lnSpc>
                <a:spcPct val="95000"/>
              </a:lnSpc>
              <a:spcBef>
                <a:spcPts val="806"/>
              </a:spcBef>
              <a:buClr>
                <a:schemeClr val="tx2"/>
              </a:buClr>
              <a:buSzPct val="90000"/>
            </a:pPr>
            <a:fld id="{9A3BDB57-A3B2-4CBD-A5AE-076F05FE3509}" type="slidenum">
              <a:rPr lang="en-US" smtClean="0"/>
              <a:pPr algn="r" defTabSz="513147">
                <a:lnSpc>
                  <a:spcPct val="95000"/>
                </a:lnSpc>
                <a:spcBef>
                  <a:spcPts val="806"/>
                </a:spcBef>
                <a:buClr>
                  <a:schemeClr val="tx2"/>
                </a:buClr>
                <a:buSzPct val="90000"/>
              </a:pPr>
              <a:t>‹#›</a:t>
            </a:fld>
            <a:endParaRPr lang="en-US" dirty="0"/>
          </a:p>
        </p:txBody>
      </p:sp>
    </p:spTree>
    <p:extLst>
      <p:ext uri="{BB962C8B-B14F-4D97-AF65-F5344CB8AC3E}">
        <p14:creationId xmlns:p14="http://schemas.microsoft.com/office/powerpoint/2010/main" val="783931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Title and Tabl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0" y="782876"/>
            <a:ext cx="6858000" cy="190500"/>
          </a:xfrm>
          <a:prstGeom prst="rect">
            <a:avLst/>
          </a:prstGeom>
        </p:spPr>
      </p:pic>
      <p:sp>
        <p:nvSpPr>
          <p:cNvPr id="5" name="Title Placeholder 5"/>
          <p:cNvSpPr>
            <a:spLocks noGrp="1"/>
          </p:cNvSpPr>
          <p:nvPr>
            <p:ph type="title"/>
          </p:nvPr>
        </p:nvSpPr>
        <p:spPr bwMode="auto">
          <a:xfrm>
            <a:off x="0" y="329184"/>
            <a:ext cx="6858000" cy="457200"/>
          </a:xfrm>
          <a:prstGeom prst="rect">
            <a:avLst/>
          </a:prstGeom>
          <a:solidFill>
            <a:schemeClr val="tx1">
              <a:lumMod val="75000"/>
              <a:lumOff val="25000"/>
            </a:schemeClr>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548640" tIns="91440"/>
          <a:lstStyle>
            <a:lvl1pPr>
              <a:defRPr lang="en-GB" sz="1200" b="0" i="0" u="none" kern="1200" dirty="0">
                <a:solidFill>
                  <a:schemeClr val="bg2"/>
                </a:solidFill>
                <a:latin typeface="Arial" panose="020B0604020202020204" pitchFamily="34" charset="0"/>
                <a:ea typeface="Arial" panose="020B0604020202020204" pitchFamily="34" charset="0"/>
                <a:cs typeface="Arial" panose="020B0604020202020204" pitchFamily="34" charset="0"/>
              </a:defRPr>
            </a:lvl1pPr>
          </a:lstStyle>
          <a:p>
            <a:pPr lvl="0" algn="l" defTabSz="513147" rtl="0" eaLnBrk="1" fontAlgn="base" hangingPunct="1">
              <a:lnSpc>
                <a:spcPct val="80000"/>
              </a:lnSpc>
              <a:spcBef>
                <a:spcPct val="0"/>
              </a:spcBef>
              <a:spcAft>
                <a:spcPct val="0"/>
              </a:spcAft>
            </a:pPr>
            <a:r>
              <a:rPr lang="en-US" dirty="0"/>
              <a:t>Click to edit Master title style</a:t>
            </a:r>
            <a:endParaRPr lang="en-GB" dirty="0"/>
          </a:p>
        </p:txBody>
      </p:sp>
      <p:sp>
        <p:nvSpPr>
          <p:cNvPr id="13" name="Slide Number Placeholder 5"/>
          <p:cNvSpPr>
            <a:spLocks noGrp="1"/>
          </p:cNvSpPr>
          <p:nvPr>
            <p:ph type="sldNum" sz="quarter" idx="13"/>
          </p:nvPr>
        </p:nvSpPr>
        <p:spPr>
          <a:xfrm>
            <a:off x="5695619" y="4964373"/>
            <a:ext cx="1062990" cy="109645"/>
          </a:xfrm>
          <a:prstGeom prst="rect">
            <a:avLst/>
          </a:prstGeom>
        </p:spPr>
        <p:txBody>
          <a:bodyPr wrap="square" lIns="0" tIns="0" rIns="0" bIns="0">
            <a:spAutoFit/>
          </a:bodyPr>
          <a:lstStyle>
            <a:lvl1pPr>
              <a:defRPr lang="en-US" sz="750" kern="1200" smtClean="0">
                <a:solidFill>
                  <a:schemeClr val="tx1">
                    <a:lumMod val="75000"/>
                    <a:lumOff val="25000"/>
                  </a:schemeClr>
                </a:solidFill>
                <a:latin typeface="Arial" panose="020B0604020202020204" pitchFamily="34" charset="0"/>
                <a:ea typeface="ＭＳ Ｐゴシック" charset="0"/>
                <a:cs typeface="CiscoSans"/>
              </a:defRPr>
            </a:lvl1pPr>
          </a:lstStyle>
          <a:p>
            <a:pPr algn="r" defTabSz="513147">
              <a:lnSpc>
                <a:spcPct val="95000"/>
              </a:lnSpc>
              <a:spcBef>
                <a:spcPts val="806"/>
              </a:spcBef>
              <a:buClr>
                <a:schemeClr val="tx2"/>
              </a:buClr>
              <a:buSzPct val="90000"/>
            </a:pPr>
            <a:fld id="{9A3BDB57-A3B2-4CBD-A5AE-076F05FE3509}" type="slidenum">
              <a:rPr lang="en-US" smtClean="0"/>
              <a:pPr algn="r" defTabSz="513147">
                <a:lnSpc>
                  <a:spcPct val="95000"/>
                </a:lnSpc>
                <a:spcBef>
                  <a:spcPts val="806"/>
                </a:spcBef>
                <a:buClr>
                  <a:schemeClr val="tx2"/>
                </a:buClr>
                <a:buSzPct val="90000"/>
              </a:pPr>
              <a:t>‹#›</a:t>
            </a:fld>
            <a:endParaRPr lang="en-US" dirty="0"/>
          </a:p>
        </p:txBody>
      </p:sp>
    </p:spTree>
    <p:extLst>
      <p:ext uri="{BB962C8B-B14F-4D97-AF65-F5344CB8AC3E}">
        <p14:creationId xmlns:p14="http://schemas.microsoft.com/office/powerpoint/2010/main" val="36028381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Title and Tabl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0" y="782876"/>
            <a:ext cx="6858000" cy="190500"/>
          </a:xfrm>
          <a:prstGeom prst="rect">
            <a:avLst/>
          </a:prstGeom>
        </p:spPr>
      </p:pic>
      <p:sp>
        <p:nvSpPr>
          <p:cNvPr id="5" name="Title Placeholder 5"/>
          <p:cNvSpPr>
            <a:spLocks noGrp="1"/>
          </p:cNvSpPr>
          <p:nvPr>
            <p:ph type="title"/>
          </p:nvPr>
        </p:nvSpPr>
        <p:spPr bwMode="auto">
          <a:xfrm>
            <a:off x="0" y="329184"/>
            <a:ext cx="6858000" cy="457200"/>
          </a:xfrm>
          <a:prstGeom prst="rect">
            <a:avLst/>
          </a:prstGeom>
          <a:solidFill>
            <a:schemeClr val="tx1">
              <a:lumMod val="75000"/>
              <a:lumOff val="25000"/>
            </a:schemeClr>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548640" tIns="91440"/>
          <a:lstStyle>
            <a:lvl1pPr>
              <a:defRPr lang="en-GB" sz="1200" b="0" i="0" u="none" kern="1200" dirty="0">
                <a:solidFill>
                  <a:schemeClr val="bg2"/>
                </a:solidFill>
                <a:latin typeface="Arial" panose="020B0604020202020204" pitchFamily="34" charset="0"/>
                <a:ea typeface="Arial" panose="020B0604020202020204" pitchFamily="34" charset="0"/>
                <a:cs typeface="Arial" panose="020B0604020202020204" pitchFamily="34" charset="0"/>
              </a:defRPr>
            </a:lvl1pPr>
          </a:lstStyle>
          <a:p>
            <a:pPr lvl="0" algn="l" defTabSz="513147" rtl="0" eaLnBrk="1" fontAlgn="base" hangingPunct="1">
              <a:lnSpc>
                <a:spcPct val="80000"/>
              </a:lnSpc>
              <a:spcBef>
                <a:spcPct val="0"/>
              </a:spcBef>
              <a:spcAft>
                <a:spcPct val="0"/>
              </a:spcAft>
            </a:pPr>
            <a:r>
              <a:rPr lang="en-US" dirty="0"/>
              <a:t>Click to edit Master title style</a:t>
            </a:r>
            <a:endParaRPr lang="en-GB" dirty="0"/>
          </a:p>
        </p:txBody>
      </p:sp>
      <p:sp>
        <p:nvSpPr>
          <p:cNvPr id="13" name="Slide Number Placeholder 5"/>
          <p:cNvSpPr>
            <a:spLocks noGrp="1"/>
          </p:cNvSpPr>
          <p:nvPr>
            <p:ph type="sldNum" sz="quarter" idx="13"/>
          </p:nvPr>
        </p:nvSpPr>
        <p:spPr>
          <a:xfrm>
            <a:off x="5695619" y="4964373"/>
            <a:ext cx="1062990" cy="109645"/>
          </a:xfrm>
          <a:prstGeom prst="rect">
            <a:avLst/>
          </a:prstGeom>
        </p:spPr>
        <p:txBody>
          <a:bodyPr wrap="square" lIns="0" tIns="0" rIns="0" bIns="0">
            <a:spAutoFit/>
          </a:bodyPr>
          <a:lstStyle>
            <a:lvl1pPr>
              <a:defRPr lang="en-US" sz="750" kern="1200" smtClean="0">
                <a:solidFill>
                  <a:schemeClr val="tx1">
                    <a:lumMod val="75000"/>
                    <a:lumOff val="25000"/>
                  </a:schemeClr>
                </a:solidFill>
                <a:latin typeface="Arial" panose="020B0604020202020204" pitchFamily="34" charset="0"/>
                <a:ea typeface="ＭＳ Ｐゴシック" charset="0"/>
                <a:cs typeface="CiscoSans"/>
              </a:defRPr>
            </a:lvl1pPr>
          </a:lstStyle>
          <a:p>
            <a:pPr algn="r" defTabSz="513147">
              <a:lnSpc>
                <a:spcPct val="95000"/>
              </a:lnSpc>
              <a:spcBef>
                <a:spcPts val="806"/>
              </a:spcBef>
              <a:buClr>
                <a:schemeClr val="tx2"/>
              </a:buClr>
              <a:buSzPct val="90000"/>
            </a:pPr>
            <a:fld id="{9A3BDB57-A3B2-4CBD-A5AE-076F05FE3509}" type="slidenum">
              <a:rPr lang="en-US" smtClean="0"/>
              <a:pPr algn="r" defTabSz="513147">
                <a:lnSpc>
                  <a:spcPct val="95000"/>
                </a:lnSpc>
                <a:spcBef>
                  <a:spcPts val="806"/>
                </a:spcBef>
                <a:buClr>
                  <a:schemeClr val="tx2"/>
                </a:buClr>
                <a:buSzPct val="90000"/>
              </a:pPr>
              <a:t>‹#›</a:t>
            </a:fld>
            <a:endParaRPr lang="en-US" dirty="0"/>
          </a:p>
        </p:txBody>
      </p:sp>
    </p:spTree>
    <p:extLst>
      <p:ext uri="{BB962C8B-B14F-4D97-AF65-F5344CB8AC3E}">
        <p14:creationId xmlns:p14="http://schemas.microsoft.com/office/powerpoint/2010/main" val="28101201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6_Title and Tabl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0" y="782876"/>
            <a:ext cx="6858000" cy="190500"/>
          </a:xfrm>
          <a:prstGeom prst="rect">
            <a:avLst/>
          </a:prstGeom>
        </p:spPr>
      </p:pic>
      <p:sp>
        <p:nvSpPr>
          <p:cNvPr id="5" name="Title Placeholder 5"/>
          <p:cNvSpPr>
            <a:spLocks noGrp="1"/>
          </p:cNvSpPr>
          <p:nvPr>
            <p:ph type="title"/>
          </p:nvPr>
        </p:nvSpPr>
        <p:spPr bwMode="auto">
          <a:xfrm>
            <a:off x="0" y="329184"/>
            <a:ext cx="6858000" cy="457200"/>
          </a:xfrm>
          <a:prstGeom prst="rect">
            <a:avLst/>
          </a:prstGeom>
          <a:solidFill>
            <a:schemeClr val="tx1">
              <a:lumMod val="75000"/>
              <a:lumOff val="25000"/>
            </a:schemeClr>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548640" tIns="91440"/>
          <a:lstStyle>
            <a:lvl1pPr>
              <a:defRPr lang="en-GB" sz="1200" b="0" i="0" u="none" kern="1200" dirty="0">
                <a:solidFill>
                  <a:schemeClr val="bg2"/>
                </a:solidFill>
                <a:latin typeface="Arial" panose="020B0604020202020204" pitchFamily="34" charset="0"/>
                <a:ea typeface="Arial" panose="020B0604020202020204" pitchFamily="34" charset="0"/>
                <a:cs typeface="Arial" panose="020B0604020202020204" pitchFamily="34" charset="0"/>
              </a:defRPr>
            </a:lvl1pPr>
          </a:lstStyle>
          <a:p>
            <a:pPr lvl="0" algn="l" defTabSz="513147" rtl="0" eaLnBrk="1" fontAlgn="base" hangingPunct="1">
              <a:lnSpc>
                <a:spcPct val="80000"/>
              </a:lnSpc>
              <a:spcBef>
                <a:spcPct val="0"/>
              </a:spcBef>
              <a:spcAft>
                <a:spcPct val="0"/>
              </a:spcAft>
            </a:pPr>
            <a:r>
              <a:rPr lang="en-US" dirty="0"/>
              <a:t>Click to edit Master title style</a:t>
            </a:r>
            <a:endParaRPr lang="en-GB" dirty="0"/>
          </a:p>
        </p:txBody>
      </p:sp>
      <p:sp>
        <p:nvSpPr>
          <p:cNvPr id="13" name="Slide Number Placeholder 5"/>
          <p:cNvSpPr>
            <a:spLocks noGrp="1"/>
          </p:cNvSpPr>
          <p:nvPr>
            <p:ph type="sldNum" sz="quarter" idx="13"/>
          </p:nvPr>
        </p:nvSpPr>
        <p:spPr>
          <a:xfrm>
            <a:off x="5695619" y="4964373"/>
            <a:ext cx="1062990" cy="109645"/>
          </a:xfrm>
          <a:prstGeom prst="rect">
            <a:avLst/>
          </a:prstGeom>
        </p:spPr>
        <p:txBody>
          <a:bodyPr wrap="square" lIns="0" tIns="0" rIns="0" bIns="0">
            <a:spAutoFit/>
          </a:bodyPr>
          <a:lstStyle>
            <a:lvl1pPr>
              <a:defRPr lang="en-US" sz="750" kern="1200" smtClean="0">
                <a:solidFill>
                  <a:schemeClr val="tx1">
                    <a:lumMod val="75000"/>
                    <a:lumOff val="25000"/>
                  </a:schemeClr>
                </a:solidFill>
                <a:latin typeface="Arial" panose="020B0604020202020204" pitchFamily="34" charset="0"/>
                <a:ea typeface="ＭＳ Ｐゴシック" charset="0"/>
                <a:cs typeface="CiscoSans"/>
              </a:defRPr>
            </a:lvl1pPr>
          </a:lstStyle>
          <a:p>
            <a:pPr algn="r" defTabSz="513147">
              <a:lnSpc>
                <a:spcPct val="95000"/>
              </a:lnSpc>
              <a:spcBef>
                <a:spcPts val="806"/>
              </a:spcBef>
              <a:buClr>
                <a:schemeClr val="tx2"/>
              </a:buClr>
              <a:buSzPct val="90000"/>
            </a:pPr>
            <a:fld id="{9A3BDB57-A3B2-4CBD-A5AE-076F05FE3509}" type="slidenum">
              <a:rPr lang="en-US" smtClean="0"/>
              <a:pPr algn="r" defTabSz="513147">
                <a:lnSpc>
                  <a:spcPct val="95000"/>
                </a:lnSpc>
                <a:spcBef>
                  <a:spcPts val="806"/>
                </a:spcBef>
                <a:buClr>
                  <a:schemeClr val="tx2"/>
                </a:buClr>
                <a:buSzPct val="90000"/>
              </a:pPr>
              <a:t>‹#›</a:t>
            </a:fld>
            <a:endParaRPr lang="en-US" dirty="0"/>
          </a:p>
        </p:txBody>
      </p:sp>
    </p:spTree>
    <p:extLst>
      <p:ext uri="{BB962C8B-B14F-4D97-AF65-F5344CB8AC3E}">
        <p14:creationId xmlns:p14="http://schemas.microsoft.com/office/powerpoint/2010/main" val="35533213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7_Title and Tabl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0" y="782876"/>
            <a:ext cx="6858000" cy="190500"/>
          </a:xfrm>
          <a:prstGeom prst="rect">
            <a:avLst/>
          </a:prstGeom>
        </p:spPr>
      </p:pic>
      <p:sp>
        <p:nvSpPr>
          <p:cNvPr id="5" name="Title Placeholder 5"/>
          <p:cNvSpPr>
            <a:spLocks noGrp="1"/>
          </p:cNvSpPr>
          <p:nvPr>
            <p:ph type="title"/>
          </p:nvPr>
        </p:nvSpPr>
        <p:spPr bwMode="auto">
          <a:xfrm>
            <a:off x="0" y="329184"/>
            <a:ext cx="6858000" cy="457200"/>
          </a:xfrm>
          <a:prstGeom prst="rect">
            <a:avLst/>
          </a:prstGeom>
          <a:solidFill>
            <a:schemeClr val="tx1">
              <a:lumMod val="50000"/>
              <a:lumOff val="50000"/>
            </a:schemeClr>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548640" tIns="91440"/>
          <a:lstStyle>
            <a:lvl1pPr>
              <a:defRPr lang="en-GB" sz="1200" b="0" i="0" u="none" kern="1200" dirty="0">
                <a:solidFill>
                  <a:schemeClr val="bg2"/>
                </a:solidFill>
                <a:latin typeface="Arial" panose="020B0604020202020204" pitchFamily="34" charset="0"/>
                <a:ea typeface="Arial" panose="020B0604020202020204" pitchFamily="34" charset="0"/>
                <a:cs typeface="Arial" panose="020B0604020202020204" pitchFamily="34" charset="0"/>
              </a:defRPr>
            </a:lvl1pPr>
          </a:lstStyle>
          <a:p>
            <a:pPr lvl="0" algn="l" defTabSz="513147" rtl="0" eaLnBrk="1" fontAlgn="base" hangingPunct="1">
              <a:lnSpc>
                <a:spcPct val="80000"/>
              </a:lnSpc>
              <a:spcBef>
                <a:spcPct val="0"/>
              </a:spcBef>
              <a:spcAft>
                <a:spcPct val="0"/>
              </a:spcAft>
            </a:pPr>
            <a:r>
              <a:rPr lang="en-US" dirty="0"/>
              <a:t>Click to edit Master title style</a:t>
            </a:r>
            <a:endParaRPr lang="en-GB" dirty="0"/>
          </a:p>
        </p:txBody>
      </p:sp>
      <p:sp>
        <p:nvSpPr>
          <p:cNvPr id="13" name="Slide Number Placeholder 5"/>
          <p:cNvSpPr>
            <a:spLocks noGrp="1"/>
          </p:cNvSpPr>
          <p:nvPr>
            <p:ph type="sldNum" sz="quarter" idx="13"/>
          </p:nvPr>
        </p:nvSpPr>
        <p:spPr>
          <a:xfrm>
            <a:off x="5695619" y="4964373"/>
            <a:ext cx="1062990" cy="109645"/>
          </a:xfrm>
          <a:prstGeom prst="rect">
            <a:avLst/>
          </a:prstGeom>
        </p:spPr>
        <p:txBody>
          <a:bodyPr wrap="square" lIns="0" tIns="0" rIns="0" bIns="0">
            <a:spAutoFit/>
          </a:bodyPr>
          <a:lstStyle>
            <a:lvl1pPr>
              <a:defRPr lang="en-US" sz="750" kern="1200" smtClean="0">
                <a:solidFill>
                  <a:schemeClr val="tx1">
                    <a:lumMod val="75000"/>
                    <a:lumOff val="25000"/>
                  </a:schemeClr>
                </a:solidFill>
                <a:latin typeface="Arial" panose="020B0604020202020204" pitchFamily="34" charset="0"/>
                <a:ea typeface="ＭＳ Ｐゴシック" charset="0"/>
                <a:cs typeface="CiscoSans"/>
              </a:defRPr>
            </a:lvl1pPr>
          </a:lstStyle>
          <a:p>
            <a:pPr algn="r" defTabSz="513147">
              <a:lnSpc>
                <a:spcPct val="95000"/>
              </a:lnSpc>
              <a:spcBef>
                <a:spcPts val="806"/>
              </a:spcBef>
              <a:buClr>
                <a:schemeClr val="tx2"/>
              </a:buClr>
              <a:buSzPct val="90000"/>
            </a:pPr>
            <a:fld id="{9A3BDB57-A3B2-4CBD-A5AE-076F05FE3509}" type="slidenum">
              <a:rPr lang="en-US" smtClean="0"/>
              <a:pPr algn="r" defTabSz="513147">
                <a:lnSpc>
                  <a:spcPct val="95000"/>
                </a:lnSpc>
                <a:spcBef>
                  <a:spcPts val="806"/>
                </a:spcBef>
                <a:buClr>
                  <a:schemeClr val="tx2"/>
                </a:buClr>
                <a:buSzPct val="90000"/>
              </a:pPr>
              <a:t>‹#›</a:t>
            </a:fld>
            <a:endParaRPr lang="en-US" dirty="0"/>
          </a:p>
        </p:txBody>
      </p:sp>
    </p:spTree>
    <p:extLst>
      <p:ext uri="{BB962C8B-B14F-4D97-AF65-F5344CB8AC3E}">
        <p14:creationId xmlns:p14="http://schemas.microsoft.com/office/powerpoint/2010/main" val="11967279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13"/>
          <p:cNvSpPr>
            <a:spLocks noChangeArrowheads="1"/>
          </p:cNvSpPr>
          <p:nvPr userDrawn="1"/>
        </p:nvSpPr>
        <p:spPr bwMode="auto">
          <a:xfrm>
            <a:off x="0" y="-57150"/>
            <a:ext cx="6858000" cy="4343400"/>
          </a:xfrm>
          <a:prstGeom prst="rect">
            <a:avLst/>
          </a:prstGeom>
          <a:gradFill rotWithShape="0">
            <a:gsLst>
              <a:gs pos="0">
                <a:schemeClr val="tx1"/>
              </a:gs>
              <a:gs pos="100000">
                <a:srgbClr val="333333"/>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5" name="Rectangle 7"/>
          <p:cNvSpPr>
            <a:spLocks noChangeArrowheads="1"/>
          </p:cNvSpPr>
          <p:nvPr userDrawn="1"/>
        </p:nvSpPr>
        <p:spPr bwMode="auto">
          <a:xfrm>
            <a:off x="0" y="4229100"/>
            <a:ext cx="6858000" cy="9144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6" name="Line 10"/>
          <p:cNvSpPr>
            <a:spLocks noChangeShapeType="1"/>
          </p:cNvSpPr>
          <p:nvPr userDrawn="1"/>
        </p:nvSpPr>
        <p:spPr bwMode="auto">
          <a:xfrm>
            <a:off x="0" y="4229100"/>
            <a:ext cx="6858000" cy="0"/>
          </a:xfrm>
          <a:prstGeom prst="line">
            <a:avLst/>
          </a:prstGeom>
          <a:noFill/>
          <a:ln w="6350">
            <a:solidFill>
              <a:srgbClr val="4D4D4D"/>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7" name="Picture 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28951" y="4514851"/>
            <a:ext cx="726281" cy="326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514350" y="1200150"/>
            <a:ext cx="5829300" cy="857250"/>
          </a:xfrm>
        </p:spPr>
        <p:txBody>
          <a:bodyPr anchor="ctr"/>
          <a:lstStyle>
            <a:lvl1pPr algn="ctr">
              <a:defRPr>
                <a:solidFill>
                  <a:schemeClr val="bg1"/>
                </a:solidFill>
              </a:defRPr>
            </a:lvl1pPr>
          </a:lstStyle>
          <a:p>
            <a:r>
              <a:rPr lang="en-US"/>
              <a:t>Click to edit Master title style</a:t>
            </a:r>
          </a:p>
        </p:txBody>
      </p:sp>
      <p:sp>
        <p:nvSpPr>
          <p:cNvPr id="3075" name="Rectangle 3"/>
          <p:cNvSpPr>
            <a:spLocks noGrp="1" noChangeArrowheads="1"/>
          </p:cNvSpPr>
          <p:nvPr>
            <p:ph type="subTitle" idx="1"/>
          </p:nvPr>
        </p:nvSpPr>
        <p:spPr>
          <a:xfrm>
            <a:off x="1028700" y="2400300"/>
            <a:ext cx="4800600" cy="1314450"/>
          </a:xfrm>
        </p:spPr>
        <p:txBody>
          <a:bodyPr/>
          <a:lstStyle>
            <a:lvl1pPr marL="0" indent="0" algn="ctr">
              <a:buFont typeface="Wingdings" charset="2"/>
              <a:buNone/>
              <a:defRPr>
                <a:solidFill>
                  <a:srgbClr val="CCCCCC"/>
                </a:solidFill>
              </a:defRPr>
            </a:lvl1pPr>
          </a:lstStyle>
          <a:p>
            <a:r>
              <a:rPr lang="en-US"/>
              <a:t>Click to edit Master subtitle style</a:t>
            </a:r>
          </a:p>
        </p:txBody>
      </p:sp>
    </p:spTree>
    <p:extLst>
      <p:ext uri="{BB962C8B-B14F-4D97-AF65-F5344CB8AC3E}">
        <p14:creationId xmlns:p14="http://schemas.microsoft.com/office/powerpoint/2010/main" val="4356017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Sourcing &amp; Procurement</a:t>
            </a:r>
          </a:p>
        </p:txBody>
      </p:sp>
      <p:sp>
        <p:nvSpPr>
          <p:cNvPr id="5" name="Rectangle 6"/>
          <p:cNvSpPr>
            <a:spLocks noGrp="1" noChangeArrowheads="1"/>
          </p:cNvSpPr>
          <p:nvPr>
            <p:ph type="sldNum" sz="quarter" idx="11"/>
          </p:nvPr>
        </p:nvSpPr>
        <p:spPr>
          <a:ln/>
        </p:spPr>
        <p:txBody>
          <a:bodyPr/>
          <a:lstStyle>
            <a:lvl1pPr>
              <a:defRPr/>
            </a:lvl1pPr>
          </a:lstStyle>
          <a:p>
            <a:pPr>
              <a:defRPr/>
            </a:pPr>
            <a:fld id="{6EDB63DC-F030-4B8C-87A2-16AA6B75D10F}" type="slidenum">
              <a:rPr lang="en-US"/>
              <a:pPr>
                <a:defRPr/>
              </a:pPr>
              <a:t>‹#›</a:t>
            </a:fld>
            <a:endParaRPr lang="en-US"/>
          </a:p>
        </p:txBody>
      </p:sp>
      <p:sp>
        <p:nvSpPr>
          <p:cNvPr id="6" name="Rectangle 18"/>
          <p:cNvSpPr>
            <a:spLocks noGrp="1" noChangeArrowheads="1"/>
          </p:cNvSpPr>
          <p:nvPr>
            <p:ph type="dt" sz="half" idx="12"/>
          </p:nvPr>
        </p:nvSpPr>
        <p:spPr>
          <a:ln/>
        </p:spPr>
        <p:txBody>
          <a:bodyPr/>
          <a:lstStyle>
            <a:lvl1pPr>
              <a:defRPr/>
            </a:lvl1pPr>
          </a:lstStyle>
          <a:p>
            <a:pPr>
              <a:defRPr/>
            </a:pPr>
            <a:fld id="{D99BAB17-E5C3-465C-A49A-1760628C43FE}" type="datetime1">
              <a:rPr lang="en-US"/>
              <a:pPr>
                <a:defRPr/>
              </a:pPr>
              <a:t>7/17/2020</a:t>
            </a:fld>
            <a:endParaRPr lang="en-US"/>
          </a:p>
        </p:txBody>
      </p:sp>
    </p:spTree>
    <p:extLst>
      <p:ext uri="{BB962C8B-B14F-4D97-AF65-F5344CB8AC3E}">
        <p14:creationId xmlns:p14="http://schemas.microsoft.com/office/powerpoint/2010/main" val="40670828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3305176"/>
            <a:ext cx="5829300" cy="1021556"/>
          </a:xfrm>
        </p:spPr>
        <p:txBody>
          <a:bodyPr/>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541735" y="2180035"/>
            <a:ext cx="58293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Trustees Presentation</a:t>
            </a:r>
          </a:p>
        </p:txBody>
      </p:sp>
      <p:sp>
        <p:nvSpPr>
          <p:cNvPr id="5" name="Rectangle 6"/>
          <p:cNvSpPr>
            <a:spLocks noGrp="1" noChangeArrowheads="1"/>
          </p:cNvSpPr>
          <p:nvPr>
            <p:ph type="sldNum" sz="quarter" idx="11"/>
          </p:nvPr>
        </p:nvSpPr>
        <p:spPr>
          <a:ln/>
        </p:spPr>
        <p:txBody>
          <a:bodyPr/>
          <a:lstStyle>
            <a:lvl1pPr>
              <a:defRPr/>
            </a:lvl1pPr>
          </a:lstStyle>
          <a:p>
            <a:pPr>
              <a:defRPr/>
            </a:pPr>
            <a:fld id="{8B18A1FC-D39B-41E0-8DDF-811FC40B5A99}" type="slidenum">
              <a:rPr lang="en-US"/>
              <a:pPr>
                <a:defRPr/>
              </a:pPr>
              <a:t>‹#›</a:t>
            </a:fld>
            <a:endParaRPr lang="en-US"/>
          </a:p>
        </p:txBody>
      </p:sp>
      <p:sp>
        <p:nvSpPr>
          <p:cNvPr id="6" name="Rectangle 18"/>
          <p:cNvSpPr>
            <a:spLocks noGrp="1" noChangeArrowheads="1"/>
          </p:cNvSpPr>
          <p:nvPr>
            <p:ph type="dt" sz="half" idx="12"/>
          </p:nvPr>
        </p:nvSpPr>
        <p:spPr>
          <a:ln/>
        </p:spPr>
        <p:txBody>
          <a:bodyPr/>
          <a:lstStyle>
            <a:lvl1pPr>
              <a:defRPr/>
            </a:lvl1pPr>
          </a:lstStyle>
          <a:p>
            <a:pPr>
              <a:defRPr/>
            </a:pPr>
            <a:fld id="{DD3A68CD-2C27-4783-A316-79D3BA069AFD}" type="datetime1">
              <a:rPr lang="en-US"/>
              <a:pPr>
                <a:defRPr/>
              </a:pPr>
              <a:t>7/17/2020</a:t>
            </a:fld>
            <a:endParaRPr lang="en-US"/>
          </a:p>
        </p:txBody>
      </p:sp>
    </p:spTree>
    <p:extLst>
      <p:ext uri="{BB962C8B-B14F-4D97-AF65-F5344CB8AC3E}">
        <p14:creationId xmlns:p14="http://schemas.microsoft.com/office/powerpoint/2010/main" val="33024604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371600"/>
            <a:ext cx="2914650" cy="291465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1371600"/>
            <a:ext cx="2914650" cy="291465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Trustees Presentation</a:t>
            </a:r>
          </a:p>
        </p:txBody>
      </p:sp>
      <p:sp>
        <p:nvSpPr>
          <p:cNvPr id="6" name="Rectangle 6"/>
          <p:cNvSpPr>
            <a:spLocks noGrp="1" noChangeArrowheads="1"/>
          </p:cNvSpPr>
          <p:nvPr>
            <p:ph type="sldNum" sz="quarter" idx="11"/>
          </p:nvPr>
        </p:nvSpPr>
        <p:spPr>
          <a:ln/>
        </p:spPr>
        <p:txBody>
          <a:bodyPr/>
          <a:lstStyle>
            <a:lvl1pPr>
              <a:defRPr/>
            </a:lvl1pPr>
          </a:lstStyle>
          <a:p>
            <a:pPr>
              <a:defRPr/>
            </a:pPr>
            <a:fld id="{7D3C2348-E40D-45CF-8829-9547818D17AB}" type="slidenum">
              <a:rPr lang="en-US"/>
              <a:pPr>
                <a:defRPr/>
              </a:pPr>
              <a:t>‹#›</a:t>
            </a:fld>
            <a:endParaRPr lang="en-US"/>
          </a:p>
        </p:txBody>
      </p:sp>
      <p:sp>
        <p:nvSpPr>
          <p:cNvPr id="7" name="Rectangle 18"/>
          <p:cNvSpPr>
            <a:spLocks noGrp="1" noChangeArrowheads="1"/>
          </p:cNvSpPr>
          <p:nvPr>
            <p:ph type="dt" sz="half" idx="12"/>
          </p:nvPr>
        </p:nvSpPr>
        <p:spPr>
          <a:ln/>
        </p:spPr>
        <p:txBody>
          <a:bodyPr/>
          <a:lstStyle>
            <a:lvl1pPr>
              <a:defRPr/>
            </a:lvl1pPr>
          </a:lstStyle>
          <a:p>
            <a:pPr>
              <a:defRPr/>
            </a:pPr>
            <a:fld id="{AF4B2A76-DE00-48AE-AE0D-9726A81EF618}" type="datetime1">
              <a:rPr lang="en-US"/>
              <a:pPr>
                <a:defRPr/>
              </a:pPr>
              <a:t>7/17/2020</a:t>
            </a:fld>
            <a:endParaRPr lang="en-US"/>
          </a:p>
        </p:txBody>
      </p:sp>
    </p:spTree>
    <p:extLst>
      <p:ext uri="{BB962C8B-B14F-4D97-AF65-F5344CB8AC3E}">
        <p14:creationId xmlns:p14="http://schemas.microsoft.com/office/powerpoint/2010/main" val="35405409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9"/>
            <a:ext cx="61722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0" y="1151335"/>
            <a:ext cx="3030141"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0" y="1631156"/>
            <a:ext cx="3030141"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69" y="1151335"/>
            <a:ext cx="3031331"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83769" y="1631156"/>
            <a:ext cx="3031331"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ftr" sz="quarter" idx="10"/>
          </p:nvPr>
        </p:nvSpPr>
        <p:spPr>
          <a:ln/>
        </p:spPr>
        <p:txBody>
          <a:bodyPr/>
          <a:lstStyle>
            <a:lvl1pPr>
              <a:defRPr/>
            </a:lvl1pPr>
          </a:lstStyle>
          <a:p>
            <a:pPr>
              <a:defRPr/>
            </a:pPr>
            <a:r>
              <a:rPr lang="en-US"/>
              <a:t>Trustees Presentation</a:t>
            </a:r>
          </a:p>
        </p:txBody>
      </p:sp>
      <p:sp>
        <p:nvSpPr>
          <p:cNvPr id="8" name="Rectangle 6"/>
          <p:cNvSpPr>
            <a:spLocks noGrp="1" noChangeArrowheads="1"/>
          </p:cNvSpPr>
          <p:nvPr>
            <p:ph type="sldNum" sz="quarter" idx="11"/>
          </p:nvPr>
        </p:nvSpPr>
        <p:spPr>
          <a:ln/>
        </p:spPr>
        <p:txBody>
          <a:bodyPr/>
          <a:lstStyle>
            <a:lvl1pPr>
              <a:defRPr/>
            </a:lvl1pPr>
          </a:lstStyle>
          <a:p>
            <a:pPr>
              <a:defRPr/>
            </a:pPr>
            <a:fld id="{7CAEEA74-12AD-4D36-89DF-1B24B1EED60F}" type="slidenum">
              <a:rPr lang="en-US"/>
              <a:pPr>
                <a:defRPr/>
              </a:pPr>
              <a:t>‹#›</a:t>
            </a:fld>
            <a:endParaRPr lang="en-US"/>
          </a:p>
        </p:txBody>
      </p:sp>
      <p:sp>
        <p:nvSpPr>
          <p:cNvPr id="9" name="Rectangle 18"/>
          <p:cNvSpPr>
            <a:spLocks noGrp="1" noChangeArrowheads="1"/>
          </p:cNvSpPr>
          <p:nvPr>
            <p:ph type="dt" sz="half" idx="12"/>
          </p:nvPr>
        </p:nvSpPr>
        <p:spPr>
          <a:ln/>
        </p:spPr>
        <p:txBody>
          <a:bodyPr/>
          <a:lstStyle>
            <a:lvl1pPr>
              <a:defRPr/>
            </a:lvl1pPr>
          </a:lstStyle>
          <a:p>
            <a:pPr>
              <a:defRPr/>
            </a:pPr>
            <a:fld id="{4BAF7803-405C-4772-8742-B07ECC7F60A2}" type="datetime1">
              <a:rPr lang="en-US"/>
              <a:pPr>
                <a:defRPr/>
              </a:pPr>
              <a:t>7/17/2020</a:t>
            </a:fld>
            <a:endParaRPr lang="en-US"/>
          </a:p>
        </p:txBody>
      </p:sp>
    </p:spTree>
    <p:extLst>
      <p:ext uri="{BB962C8B-B14F-4D97-AF65-F5344CB8AC3E}">
        <p14:creationId xmlns:p14="http://schemas.microsoft.com/office/powerpoint/2010/main" val="2952028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ftr" sz="quarter" idx="10"/>
          </p:nvPr>
        </p:nvSpPr>
        <p:spPr>
          <a:ln/>
        </p:spPr>
        <p:txBody>
          <a:bodyPr/>
          <a:lstStyle>
            <a:lvl1pPr>
              <a:defRPr/>
            </a:lvl1pPr>
          </a:lstStyle>
          <a:p>
            <a:pPr>
              <a:defRPr/>
            </a:pPr>
            <a:r>
              <a:rPr lang="en-US"/>
              <a:t>Trustees Presentation</a:t>
            </a:r>
          </a:p>
        </p:txBody>
      </p:sp>
      <p:sp>
        <p:nvSpPr>
          <p:cNvPr id="4" name="Rectangle 6"/>
          <p:cNvSpPr>
            <a:spLocks noGrp="1" noChangeArrowheads="1"/>
          </p:cNvSpPr>
          <p:nvPr>
            <p:ph type="sldNum" sz="quarter" idx="11"/>
          </p:nvPr>
        </p:nvSpPr>
        <p:spPr>
          <a:ln/>
        </p:spPr>
        <p:txBody>
          <a:bodyPr/>
          <a:lstStyle>
            <a:lvl1pPr>
              <a:defRPr/>
            </a:lvl1pPr>
          </a:lstStyle>
          <a:p>
            <a:pPr>
              <a:defRPr/>
            </a:pPr>
            <a:fld id="{0AE5F5A8-2C9A-48F1-8C4E-47DFF03B9D87}" type="slidenum">
              <a:rPr lang="en-US"/>
              <a:pPr>
                <a:defRPr/>
              </a:pPr>
              <a:t>‹#›</a:t>
            </a:fld>
            <a:endParaRPr lang="en-US"/>
          </a:p>
        </p:txBody>
      </p:sp>
      <p:sp>
        <p:nvSpPr>
          <p:cNvPr id="5" name="Rectangle 18"/>
          <p:cNvSpPr>
            <a:spLocks noGrp="1" noChangeArrowheads="1"/>
          </p:cNvSpPr>
          <p:nvPr>
            <p:ph type="dt" sz="half" idx="12"/>
          </p:nvPr>
        </p:nvSpPr>
        <p:spPr>
          <a:ln/>
        </p:spPr>
        <p:txBody>
          <a:bodyPr/>
          <a:lstStyle>
            <a:lvl1pPr>
              <a:defRPr/>
            </a:lvl1pPr>
          </a:lstStyle>
          <a:p>
            <a:pPr>
              <a:defRPr/>
            </a:pPr>
            <a:fld id="{C4B0F28C-B77C-414E-A8F9-0D8ED24582D0}" type="datetime1">
              <a:rPr lang="en-US"/>
              <a:pPr>
                <a:defRPr/>
              </a:pPr>
              <a:t>7/17/2020</a:t>
            </a:fld>
            <a:endParaRPr lang="en-US"/>
          </a:p>
        </p:txBody>
      </p:sp>
    </p:spTree>
    <p:extLst>
      <p:ext uri="{BB962C8B-B14F-4D97-AF65-F5344CB8AC3E}">
        <p14:creationId xmlns:p14="http://schemas.microsoft.com/office/powerpoint/2010/main" val="40236955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US"/>
              <a:t>Trustees Presentation</a:t>
            </a:r>
          </a:p>
        </p:txBody>
      </p:sp>
      <p:sp>
        <p:nvSpPr>
          <p:cNvPr id="3" name="Rectangle 6"/>
          <p:cNvSpPr>
            <a:spLocks noGrp="1" noChangeArrowheads="1"/>
          </p:cNvSpPr>
          <p:nvPr>
            <p:ph type="sldNum" sz="quarter" idx="11"/>
          </p:nvPr>
        </p:nvSpPr>
        <p:spPr>
          <a:ln/>
        </p:spPr>
        <p:txBody>
          <a:bodyPr/>
          <a:lstStyle>
            <a:lvl1pPr>
              <a:defRPr/>
            </a:lvl1pPr>
          </a:lstStyle>
          <a:p>
            <a:pPr>
              <a:defRPr/>
            </a:pPr>
            <a:fld id="{BA0EF904-3C1C-41AC-90AF-8EECF441576C}" type="slidenum">
              <a:rPr lang="en-US"/>
              <a:pPr>
                <a:defRPr/>
              </a:pPr>
              <a:t>‹#›</a:t>
            </a:fld>
            <a:endParaRPr lang="en-US"/>
          </a:p>
        </p:txBody>
      </p:sp>
      <p:sp>
        <p:nvSpPr>
          <p:cNvPr id="4" name="Rectangle 18"/>
          <p:cNvSpPr>
            <a:spLocks noGrp="1" noChangeArrowheads="1"/>
          </p:cNvSpPr>
          <p:nvPr>
            <p:ph type="dt" sz="half" idx="12"/>
          </p:nvPr>
        </p:nvSpPr>
        <p:spPr>
          <a:ln/>
        </p:spPr>
        <p:txBody>
          <a:bodyPr/>
          <a:lstStyle>
            <a:lvl1pPr>
              <a:defRPr/>
            </a:lvl1pPr>
          </a:lstStyle>
          <a:p>
            <a:pPr>
              <a:defRPr/>
            </a:pPr>
            <a:fld id="{FF65FCD6-6472-4533-BB42-18B0F854A237}" type="datetime1">
              <a:rPr lang="en-US"/>
              <a:pPr>
                <a:defRPr/>
              </a:pPr>
              <a:t>7/17/2020</a:t>
            </a:fld>
            <a:endParaRPr lang="en-US"/>
          </a:p>
        </p:txBody>
      </p:sp>
    </p:spTree>
    <p:extLst>
      <p:ext uri="{BB962C8B-B14F-4D97-AF65-F5344CB8AC3E}">
        <p14:creationId xmlns:p14="http://schemas.microsoft.com/office/powerpoint/2010/main" val="12381421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235"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2681287" y="204788"/>
            <a:ext cx="383381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0" y="1076326"/>
            <a:ext cx="2256235"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Trustees Presentation</a:t>
            </a:r>
          </a:p>
        </p:txBody>
      </p:sp>
      <p:sp>
        <p:nvSpPr>
          <p:cNvPr id="6" name="Rectangle 6"/>
          <p:cNvSpPr>
            <a:spLocks noGrp="1" noChangeArrowheads="1"/>
          </p:cNvSpPr>
          <p:nvPr>
            <p:ph type="sldNum" sz="quarter" idx="11"/>
          </p:nvPr>
        </p:nvSpPr>
        <p:spPr>
          <a:ln/>
        </p:spPr>
        <p:txBody>
          <a:bodyPr/>
          <a:lstStyle>
            <a:lvl1pPr>
              <a:defRPr/>
            </a:lvl1pPr>
          </a:lstStyle>
          <a:p>
            <a:pPr>
              <a:defRPr/>
            </a:pPr>
            <a:fld id="{BB95AEDB-FC10-40CF-875B-D0D58CB8B4BC}" type="slidenum">
              <a:rPr lang="en-US"/>
              <a:pPr>
                <a:defRPr/>
              </a:pPr>
              <a:t>‹#›</a:t>
            </a:fld>
            <a:endParaRPr lang="en-US"/>
          </a:p>
        </p:txBody>
      </p:sp>
      <p:sp>
        <p:nvSpPr>
          <p:cNvPr id="7" name="Rectangle 18"/>
          <p:cNvSpPr>
            <a:spLocks noGrp="1" noChangeArrowheads="1"/>
          </p:cNvSpPr>
          <p:nvPr>
            <p:ph type="dt" sz="half" idx="12"/>
          </p:nvPr>
        </p:nvSpPr>
        <p:spPr>
          <a:ln/>
        </p:spPr>
        <p:txBody>
          <a:bodyPr/>
          <a:lstStyle>
            <a:lvl1pPr>
              <a:defRPr/>
            </a:lvl1pPr>
          </a:lstStyle>
          <a:p>
            <a:pPr>
              <a:defRPr/>
            </a:pPr>
            <a:fld id="{6BA8D3AE-AAC8-4BB6-8A37-2189A4A42F8C}" type="datetime1">
              <a:rPr lang="en-US"/>
              <a:pPr>
                <a:defRPr/>
              </a:pPr>
              <a:t>7/17/2020</a:t>
            </a:fld>
            <a:endParaRPr lang="en-US"/>
          </a:p>
        </p:txBody>
      </p:sp>
    </p:spTree>
    <p:extLst>
      <p:ext uri="{BB962C8B-B14F-4D97-AF65-F5344CB8AC3E}">
        <p14:creationId xmlns:p14="http://schemas.microsoft.com/office/powerpoint/2010/main" val="7466686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3600450"/>
            <a:ext cx="41148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344216" y="459581"/>
            <a:ext cx="41148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344216" y="4025503"/>
            <a:ext cx="41148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Trustees Presentation</a:t>
            </a:r>
          </a:p>
        </p:txBody>
      </p:sp>
      <p:sp>
        <p:nvSpPr>
          <p:cNvPr id="6" name="Rectangle 6"/>
          <p:cNvSpPr>
            <a:spLocks noGrp="1" noChangeArrowheads="1"/>
          </p:cNvSpPr>
          <p:nvPr>
            <p:ph type="sldNum" sz="quarter" idx="11"/>
          </p:nvPr>
        </p:nvSpPr>
        <p:spPr>
          <a:ln/>
        </p:spPr>
        <p:txBody>
          <a:bodyPr/>
          <a:lstStyle>
            <a:lvl1pPr>
              <a:defRPr/>
            </a:lvl1pPr>
          </a:lstStyle>
          <a:p>
            <a:pPr>
              <a:defRPr/>
            </a:pPr>
            <a:fld id="{1B44E637-3917-43D8-8F77-AEC995C34631}" type="slidenum">
              <a:rPr lang="en-US"/>
              <a:pPr>
                <a:defRPr/>
              </a:pPr>
              <a:t>‹#›</a:t>
            </a:fld>
            <a:endParaRPr lang="en-US"/>
          </a:p>
        </p:txBody>
      </p:sp>
      <p:sp>
        <p:nvSpPr>
          <p:cNvPr id="7" name="Rectangle 18"/>
          <p:cNvSpPr>
            <a:spLocks noGrp="1" noChangeArrowheads="1"/>
          </p:cNvSpPr>
          <p:nvPr>
            <p:ph type="dt" sz="half" idx="12"/>
          </p:nvPr>
        </p:nvSpPr>
        <p:spPr>
          <a:ln/>
        </p:spPr>
        <p:txBody>
          <a:bodyPr/>
          <a:lstStyle>
            <a:lvl1pPr>
              <a:defRPr/>
            </a:lvl1pPr>
          </a:lstStyle>
          <a:p>
            <a:pPr>
              <a:defRPr/>
            </a:pPr>
            <a:fld id="{13C6D05F-69CA-44BC-96F3-772EC4E77C66}" type="datetime1">
              <a:rPr lang="en-US"/>
              <a:pPr>
                <a:defRPr/>
              </a:pPr>
              <a:t>7/17/2020</a:t>
            </a:fld>
            <a:endParaRPr lang="en-US"/>
          </a:p>
        </p:txBody>
      </p:sp>
    </p:spTree>
    <p:extLst>
      <p:ext uri="{BB962C8B-B14F-4D97-AF65-F5344CB8AC3E}">
        <p14:creationId xmlns:p14="http://schemas.microsoft.com/office/powerpoint/2010/main" val="29637087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Trustees Presentation</a:t>
            </a:r>
          </a:p>
        </p:txBody>
      </p:sp>
      <p:sp>
        <p:nvSpPr>
          <p:cNvPr id="5" name="Rectangle 6"/>
          <p:cNvSpPr>
            <a:spLocks noGrp="1" noChangeArrowheads="1"/>
          </p:cNvSpPr>
          <p:nvPr>
            <p:ph type="sldNum" sz="quarter" idx="11"/>
          </p:nvPr>
        </p:nvSpPr>
        <p:spPr>
          <a:ln/>
        </p:spPr>
        <p:txBody>
          <a:bodyPr/>
          <a:lstStyle>
            <a:lvl1pPr>
              <a:defRPr/>
            </a:lvl1pPr>
          </a:lstStyle>
          <a:p>
            <a:pPr>
              <a:defRPr/>
            </a:pPr>
            <a:fld id="{D494F801-CA7A-469F-9C84-AA2E20721B06}" type="slidenum">
              <a:rPr lang="en-US"/>
              <a:pPr>
                <a:defRPr/>
              </a:pPr>
              <a:t>‹#›</a:t>
            </a:fld>
            <a:endParaRPr lang="en-US"/>
          </a:p>
        </p:txBody>
      </p:sp>
      <p:sp>
        <p:nvSpPr>
          <p:cNvPr id="6" name="Rectangle 18"/>
          <p:cNvSpPr>
            <a:spLocks noGrp="1" noChangeArrowheads="1"/>
          </p:cNvSpPr>
          <p:nvPr>
            <p:ph type="dt" sz="half" idx="12"/>
          </p:nvPr>
        </p:nvSpPr>
        <p:spPr>
          <a:ln/>
        </p:spPr>
        <p:txBody>
          <a:bodyPr/>
          <a:lstStyle>
            <a:lvl1pPr>
              <a:defRPr/>
            </a:lvl1pPr>
          </a:lstStyle>
          <a:p>
            <a:pPr>
              <a:defRPr/>
            </a:pPr>
            <a:fld id="{AF2EC6CE-EE95-415C-8EB2-FB4DA44B44E5}" type="datetime1">
              <a:rPr lang="en-US"/>
              <a:pPr>
                <a:defRPr/>
              </a:pPr>
              <a:t>7/17/2020</a:t>
            </a:fld>
            <a:endParaRPr lang="en-US"/>
          </a:p>
        </p:txBody>
      </p:sp>
    </p:spTree>
    <p:extLst>
      <p:ext uri="{BB962C8B-B14F-4D97-AF65-F5344CB8AC3E}">
        <p14:creationId xmlns:p14="http://schemas.microsoft.com/office/powerpoint/2010/main" val="31834749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14900" y="571500"/>
            <a:ext cx="1485900" cy="37147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571500"/>
            <a:ext cx="4343400" cy="3714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Trustees Presentation</a:t>
            </a:r>
          </a:p>
        </p:txBody>
      </p:sp>
      <p:sp>
        <p:nvSpPr>
          <p:cNvPr id="5" name="Rectangle 6"/>
          <p:cNvSpPr>
            <a:spLocks noGrp="1" noChangeArrowheads="1"/>
          </p:cNvSpPr>
          <p:nvPr>
            <p:ph type="sldNum" sz="quarter" idx="11"/>
          </p:nvPr>
        </p:nvSpPr>
        <p:spPr>
          <a:ln/>
        </p:spPr>
        <p:txBody>
          <a:bodyPr/>
          <a:lstStyle>
            <a:lvl1pPr>
              <a:defRPr/>
            </a:lvl1pPr>
          </a:lstStyle>
          <a:p>
            <a:pPr>
              <a:defRPr/>
            </a:pPr>
            <a:fld id="{0946CAC3-7C6B-49F0-98D6-A2F906CEE09F}" type="slidenum">
              <a:rPr lang="en-US"/>
              <a:pPr>
                <a:defRPr/>
              </a:pPr>
              <a:t>‹#›</a:t>
            </a:fld>
            <a:endParaRPr lang="en-US"/>
          </a:p>
        </p:txBody>
      </p:sp>
      <p:sp>
        <p:nvSpPr>
          <p:cNvPr id="6" name="Rectangle 18"/>
          <p:cNvSpPr>
            <a:spLocks noGrp="1" noChangeArrowheads="1"/>
          </p:cNvSpPr>
          <p:nvPr>
            <p:ph type="dt" sz="half" idx="12"/>
          </p:nvPr>
        </p:nvSpPr>
        <p:spPr>
          <a:ln/>
        </p:spPr>
        <p:txBody>
          <a:bodyPr/>
          <a:lstStyle>
            <a:lvl1pPr>
              <a:defRPr/>
            </a:lvl1pPr>
          </a:lstStyle>
          <a:p>
            <a:pPr>
              <a:defRPr/>
            </a:pPr>
            <a:fld id="{72084EE0-6DDA-423F-89BC-88214D1C2C48}" type="datetime1">
              <a:rPr lang="en-US"/>
              <a:pPr>
                <a:defRPr/>
              </a:pPr>
              <a:t>7/17/2020</a:t>
            </a:fld>
            <a:endParaRPr lang="en-US"/>
          </a:p>
        </p:txBody>
      </p:sp>
    </p:spTree>
    <p:extLst>
      <p:ext uri="{BB962C8B-B14F-4D97-AF65-F5344CB8AC3E}">
        <p14:creationId xmlns:p14="http://schemas.microsoft.com/office/powerpoint/2010/main" val="27416746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Segue">
    <p:spTree>
      <p:nvGrpSpPr>
        <p:cNvPr id="1" name=""/>
        <p:cNvGrpSpPr/>
        <p:nvPr/>
      </p:nvGrpSpPr>
      <p:grpSpPr>
        <a:xfrm>
          <a:off x="0" y="0"/>
          <a:ext cx="0" cy="0"/>
          <a:chOff x="0" y="0"/>
          <a:chExt cx="0" cy="0"/>
        </a:xfrm>
      </p:grpSpPr>
      <p:sp>
        <p:nvSpPr>
          <p:cNvPr id="3" name="Rectangle 2"/>
          <p:cNvSpPr/>
          <p:nvPr userDrawn="1"/>
        </p:nvSpPr>
        <p:spPr>
          <a:xfrm>
            <a:off x="0" y="0"/>
            <a:ext cx="6858000" cy="3429000"/>
          </a:xfrm>
          <a:prstGeom prst="rect">
            <a:avLst/>
          </a:prstGeom>
          <a:solidFill>
            <a:schemeClr val="tx1">
              <a:lumMod val="25000"/>
              <a:lumOff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rgbClr val="005073"/>
              </a:solidFill>
              <a:latin typeface="Arial" panose="020B0604020202020204" pitchFamily="34" charset="0"/>
            </a:endParaRPr>
          </a:p>
        </p:txBody>
      </p:sp>
      <p:sp>
        <p:nvSpPr>
          <p:cNvPr id="7" name="Title 1"/>
          <p:cNvSpPr>
            <a:spLocks noGrp="1"/>
          </p:cNvSpPr>
          <p:nvPr>
            <p:ph type="ctrTitle" hasCustomPrompt="1"/>
          </p:nvPr>
        </p:nvSpPr>
        <p:spPr>
          <a:xfrm>
            <a:off x="308611" y="2840135"/>
            <a:ext cx="5698532" cy="383182"/>
          </a:xfrm>
          <a:prstGeom prst="rect">
            <a:avLst/>
          </a:prstGeom>
          <a:noFill/>
        </p:spPr>
        <p:txBody>
          <a:bodyPr anchor="b">
            <a:spAutoFit/>
          </a:bodyPr>
          <a:lstStyle>
            <a:lvl1pPr marL="0" indent="0" algn="l">
              <a:lnSpc>
                <a:spcPct val="90000"/>
              </a:lnSpc>
              <a:buFont typeface="Arial" panose="020B0604020202020204" pitchFamily="34" charset="0"/>
              <a:buNone/>
              <a:defRPr sz="2100" b="0" i="0" spc="0" baseline="0">
                <a:solidFill>
                  <a:schemeClr val="tx1"/>
                </a:solidFill>
                <a:latin typeface="Arial" panose="020B0604020202020204" pitchFamily="34" charset="0"/>
                <a:ea typeface="Arial" panose="020B0604020202020204" pitchFamily="34" charset="0"/>
                <a:cs typeface="Arial" panose="020B0604020202020204" pitchFamily="34" charset="0"/>
              </a:defRPr>
            </a:lvl1pPr>
          </a:lstStyle>
          <a:p>
            <a:r>
              <a:rPr lang="en-GB" dirty="0"/>
              <a:t>Section Title Goes Here</a:t>
            </a:r>
            <a:endParaRPr lang="en-US" dirty="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238500"/>
            <a:ext cx="6858000" cy="190500"/>
          </a:xfrm>
          <a:prstGeom prst="rect">
            <a:avLst/>
          </a:prstGeom>
        </p:spPr>
      </p:pic>
      <p:sp>
        <p:nvSpPr>
          <p:cNvPr id="11" name="Text Placeholder 10"/>
          <p:cNvSpPr>
            <a:spLocks noGrp="1"/>
          </p:cNvSpPr>
          <p:nvPr>
            <p:ph type="body" sz="quarter" idx="10"/>
          </p:nvPr>
        </p:nvSpPr>
        <p:spPr>
          <a:xfrm>
            <a:off x="308611" y="3657602"/>
            <a:ext cx="4995110" cy="346249"/>
          </a:xfrm>
          <a:prstGeom prst="rect">
            <a:avLst/>
          </a:prstGeom>
        </p:spPr>
        <p:txBody>
          <a:bodyPr>
            <a:spAutoFit/>
          </a:bodyPr>
          <a:lstStyle>
            <a:lvl1pPr marL="0" indent="0">
              <a:buNone/>
              <a:defRPr lang="en-US" sz="1650" kern="1200" dirty="0" smtClean="0">
                <a:solidFill>
                  <a:schemeClr val="tx1">
                    <a:lumMod val="75000"/>
                    <a:lumOff val="25000"/>
                  </a:schemeClr>
                </a:solidFill>
                <a:latin typeface="Arial" panose="020B0604020202020204" pitchFamily="34" charset="0"/>
                <a:ea typeface="ＭＳ Ｐゴシック" charset="0"/>
                <a:cs typeface="Arial" panose="020B0604020202020204" pitchFamily="34" charset="0"/>
              </a:defRPr>
            </a:lvl1pPr>
          </a:lstStyle>
          <a:p>
            <a:pPr lvl="0"/>
            <a:r>
              <a:rPr lang="en-US" dirty="0"/>
              <a:t>Click to edit Master text styles</a:t>
            </a:r>
          </a:p>
        </p:txBody>
      </p:sp>
    </p:spTree>
    <p:extLst>
      <p:ext uri="{BB962C8B-B14F-4D97-AF65-F5344CB8AC3E}">
        <p14:creationId xmlns:p14="http://schemas.microsoft.com/office/powerpoint/2010/main" val="3465209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gif"/><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theme" Target="../theme/theme2.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328324" y="341314"/>
            <a:ext cx="6259116"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p>
            <a:pPr lvl="0"/>
            <a:r>
              <a:rPr lang="en-GB" dirty="0"/>
              <a:t>Title Goes Here</a:t>
            </a:r>
          </a:p>
        </p:txBody>
      </p:sp>
      <p:pic>
        <p:nvPicPr>
          <p:cNvPr id="4" name="Google Shape;202;p27">
            <a:extLst>
              <a:ext uri="{FF2B5EF4-FFF2-40B4-BE49-F238E27FC236}">
                <a16:creationId xmlns:a16="http://schemas.microsoft.com/office/drawing/2014/main" id="{2B9CCE10-BCA5-4978-BEB5-08AD01E944F9}"/>
              </a:ext>
            </a:extLst>
          </p:cNvPr>
          <p:cNvPicPr preferRelativeResize="0">
            <a:picLocks noChangeAspect="1"/>
          </p:cNvPicPr>
          <p:nvPr userDrawn="1"/>
        </p:nvPicPr>
        <p:blipFill rotWithShape="1">
          <a:blip r:embed="rId17">
            <a:alphaModFix/>
          </a:blip>
          <a:srcRect/>
          <a:stretch/>
        </p:blipFill>
        <p:spPr>
          <a:xfrm>
            <a:off x="328324" y="4661533"/>
            <a:ext cx="614429" cy="281305"/>
          </a:xfrm>
          <a:prstGeom prst="rect">
            <a:avLst/>
          </a:prstGeom>
          <a:noFill/>
          <a:ln>
            <a:noFill/>
          </a:ln>
        </p:spPr>
      </p:pic>
    </p:spTree>
    <p:extLst>
      <p:ext uri="{BB962C8B-B14F-4D97-AF65-F5344CB8AC3E}">
        <p14:creationId xmlns:p14="http://schemas.microsoft.com/office/powerpoint/2010/main" val="2154018788"/>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6" r:id="rId7"/>
    <p:sldLayoutId id="2147484038" r:id="rId8"/>
    <p:sldLayoutId id="2147484039" r:id="rId9"/>
    <p:sldLayoutId id="2147484040" r:id="rId10"/>
    <p:sldLayoutId id="2147484041" r:id="rId11"/>
    <p:sldLayoutId id="2147484042" r:id="rId12"/>
    <p:sldLayoutId id="2147484043" r:id="rId13"/>
    <p:sldLayoutId id="2147484044" r:id="rId14"/>
    <p:sldLayoutId id="2147484045" r:id="rId15"/>
  </p:sldLayoutIdLst>
  <p:hf hdr="0" ftr="0" dt="0"/>
  <p:txStyles>
    <p:titleStyle>
      <a:lvl1pPr algn="l" defTabSz="513160" rtl="0" eaLnBrk="1" fontAlgn="base" hangingPunct="1">
        <a:lnSpc>
          <a:spcPct val="80000"/>
        </a:lnSpc>
        <a:spcBef>
          <a:spcPct val="0"/>
        </a:spcBef>
        <a:spcAft>
          <a:spcPct val="0"/>
        </a:spcAft>
        <a:defRPr lang="en-US" sz="2100" b="0" i="0" u="none" kern="1200" dirty="0">
          <a:solidFill>
            <a:schemeClr val="tx1"/>
          </a:solidFill>
          <a:latin typeface="Arial" panose="020B0604020202020204" pitchFamily="34" charset="0"/>
          <a:ea typeface="Arial" panose="020B0604020202020204" pitchFamily="34" charset="0"/>
          <a:cs typeface="Arial" panose="020B0604020202020204" pitchFamily="34" charset="0"/>
        </a:defRPr>
      </a:lvl1pPr>
      <a:lvl2pPr algn="l" defTabSz="513160" rtl="0" eaLnBrk="1" fontAlgn="base" hangingPunct="1">
        <a:lnSpc>
          <a:spcPct val="80000"/>
        </a:lnSpc>
        <a:spcBef>
          <a:spcPct val="0"/>
        </a:spcBef>
        <a:spcAft>
          <a:spcPct val="0"/>
        </a:spcAft>
        <a:defRPr sz="2400">
          <a:solidFill>
            <a:srgbClr val="676767"/>
          </a:solidFill>
          <a:latin typeface="Arial" charset="0"/>
          <a:ea typeface="ＭＳ Ｐゴシック" charset="0"/>
        </a:defRPr>
      </a:lvl2pPr>
      <a:lvl3pPr algn="l" defTabSz="513160" rtl="0" eaLnBrk="1" fontAlgn="base" hangingPunct="1">
        <a:lnSpc>
          <a:spcPct val="80000"/>
        </a:lnSpc>
        <a:spcBef>
          <a:spcPct val="0"/>
        </a:spcBef>
        <a:spcAft>
          <a:spcPct val="0"/>
        </a:spcAft>
        <a:defRPr sz="2400">
          <a:solidFill>
            <a:srgbClr val="676767"/>
          </a:solidFill>
          <a:latin typeface="Arial" charset="0"/>
          <a:ea typeface="ＭＳ Ｐゴシック" charset="0"/>
        </a:defRPr>
      </a:lvl3pPr>
      <a:lvl4pPr algn="l" defTabSz="513160" rtl="0" eaLnBrk="1" fontAlgn="base" hangingPunct="1">
        <a:lnSpc>
          <a:spcPct val="80000"/>
        </a:lnSpc>
        <a:spcBef>
          <a:spcPct val="0"/>
        </a:spcBef>
        <a:spcAft>
          <a:spcPct val="0"/>
        </a:spcAft>
        <a:defRPr sz="2400">
          <a:solidFill>
            <a:srgbClr val="676767"/>
          </a:solidFill>
          <a:latin typeface="Arial" charset="0"/>
          <a:ea typeface="ＭＳ Ｐゴシック" charset="0"/>
        </a:defRPr>
      </a:lvl4pPr>
      <a:lvl5pPr algn="l" defTabSz="513160" rtl="0" eaLnBrk="1" fontAlgn="base" hangingPunct="1">
        <a:lnSpc>
          <a:spcPct val="80000"/>
        </a:lnSpc>
        <a:spcBef>
          <a:spcPct val="0"/>
        </a:spcBef>
        <a:spcAft>
          <a:spcPct val="0"/>
        </a:spcAft>
        <a:defRPr sz="2400">
          <a:solidFill>
            <a:srgbClr val="676767"/>
          </a:solidFill>
          <a:latin typeface="Arial" charset="0"/>
          <a:ea typeface="ＭＳ Ｐゴシック" charset="0"/>
        </a:defRPr>
      </a:lvl5pPr>
      <a:lvl6pPr marL="342900" algn="l" defTabSz="513160" rtl="0" eaLnBrk="1" fontAlgn="base" hangingPunct="1">
        <a:lnSpc>
          <a:spcPct val="80000"/>
        </a:lnSpc>
        <a:spcBef>
          <a:spcPct val="0"/>
        </a:spcBef>
        <a:spcAft>
          <a:spcPct val="0"/>
        </a:spcAft>
        <a:defRPr sz="2400">
          <a:solidFill>
            <a:srgbClr val="676767"/>
          </a:solidFill>
          <a:latin typeface="Arial" charset="0"/>
          <a:ea typeface="ＭＳ Ｐゴシック" charset="0"/>
        </a:defRPr>
      </a:lvl6pPr>
      <a:lvl7pPr marL="685800" algn="l" defTabSz="513160" rtl="0" eaLnBrk="1" fontAlgn="base" hangingPunct="1">
        <a:lnSpc>
          <a:spcPct val="80000"/>
        </a:lnSpc>
        <a:spcBef>
          <a:spcPct val="0"/>
        </a:spcBef>
        <a:spcAft>
          <a:spcPct val="0"/>
        </a:spcAft>
        <a:defRPr sz="2400">
          <a:solidFill>
            <a:srgbClr val="676767"/>
          </a:solidFill>
          <a:latin typeface="Arial" charset="0"/>
          <a:ea typeface="ＭＳ Ｐゴシック" charset="0"/>
        </a:defRPr>
      </a:lvl7pPr>
      <a:lvl8pPr marL="1028700" algn="l" defTabSz="513160" rtl="0" eaLnBrk="1" fontAlgn="base" hangingPunct="1">
        <a:lnSpc>
          <a:spcPct val="80000"/>
        </a:lnSpc>
        <a:spcBef>
          <a:spcPct val="0"/>
        </a:spcBef>
        <a:spcAft>
          <a:spcPct val="0"/>
        </a:spcAft>
        <a:defRPr sz="2400">
          <a:solidFill>
            <a:srgbClr val="676767"/>
          </a:solidFill>
          <a:latin typeface="Arial" charset="0"/>
          <a:ea typeface="ＭＳ Ｐゴシック" charset="0"/>
        </a:defRPr>
      </a:lvl8pPr>
      <a:lvl9pPr marL="1371600" algn="l" defTabSz="513160" rtl="0" eaLnBrk="1" fontAlgn="base" hangingPunct="1">
        <a:lnSpc>
          <a:spcPct val="80000"/>
        </a:lnSpc>
        <a:spcBef>
          <a:spcPct val="0"/>
        </a:spcBef>
        <a:spcAft>
          <a:spcPct val="0"/>
        </a:spcAft>
        <a:defRPr sz="2400">
          <a:solidFill>
            <a:srgbClr val="676767"/>
          </a:solidFill>
          <a:latin typeface="Arial" charset="0"/>
          <a:ea typeface="ＭＳ Ｐゴシック" charset="0"/>
        </a:defRPr>
      </a:lvl9pPr>
    </p:titleStyle>
    <p:bodyStyle>
      <a:lvl1pPr marL="127397" indent="-127397" algn="l" defTabSz="513160" rtl="0" eaLnBrk="1" fontAlgn="base" hangingPunct="1">
        <a:lnSpc>
          <a:spcPct val="95000"/>
        </a:lnSpc>
        <a:spcBef>
          <a:spcPts val="806"/>
        </a:spcBef>
        <a:spcAft>
          <a:spcPct val="0"/>
        </a:spcAft>
        <a:buClr>
          <a:schemeClr val="tx2"/>
        </a:buClr>
        <a:buSzPct val="90000"/>
        <a:buFont typeface="Arial" charset="0"/>
        <a:buChar char="•"/>
        <a:defRPr lang="en-US" sz="1125" kern="1200" dirty="0">
          <a:solidFill>
            <a:schemeClr val="tx1"/>
          </a:solidFill>
          <a:latin typeface="+mn-lt"/>
          <a:ea typeface="ＭＳ Ｐゴシック" charset="0"/>
          <a:cs typeface="CiscoSans"/>
        </a:defRPr>
      </a:lvl1pPr>
      <a:lvl2pPr marL="269081" indent="-161925" algn="l" defTabSz="513160" rtl="0" eaLnBrk="1" fontAlgn="base" hangingPunct="1">
        <a:lnSpc>
          <a:spcPct val="95000"/>
        </a:lnSpc>
        <a:spcBef>
          <a:spcPts val="450"/>
        </a:spcBef>
        <a:spcAft>
          <a:spcPct val="0"/>
        </a:spcAft>
        <a:buClr>
          <a:schemeClr val="tx2"/>
        </a:buClr>
        <a:buFont typeface="Arial" charset="0"/>
        <a:buChar char="•"/>
        <a:defRPr lang="en-US" sz="1050" kern="1200" dirty="0">
          <a:solidFill>
            <a:schemeClr val="tx1"/>
          </a:solidFill>
          <a:latin typeface="+mn-lt"/>
          <a:ea typeface="ＭＳ Ｐゴシック" charset="0"/>
          <a:cs typeface="CiscoSans"/>
        </a:defRPr>
      </a:lvl2pPr>
      <a:lvl3pPr marL="323850" indent="-127397" algn="l" defTabSz="513160" rtl="0" eaLnBrk="1" fontAlgn="base" hangingPunct="1">
        <a:lnSpc>
          <a:spcPct val="95000"/>
        </a:lnSpc>
        <a:spcBef>
          <a:spcPts val="469"/>
        </a:spcBef>
        <a:spcAft>
          <a:spcPct val="0"/>
        </a:spcAft>
        <a:buFont typeface="Arial" charset="0"/>
        <a:buChar char="•"/>
        <a:defRPr lang="en-US" sz="900" kern="1200" dirty="0">
          <a:solidFill>
            <a:schemeClr val="tx1"/>
          </a:solidFill>
          <a:latin typeface="+mn-lt"/>
          <a:ea typeface="ＭＳ Ｐゴシック" charset="0"/>
          <a:cs typeface="CiscoSans"/>
        </a:defRPr>
      </a:lvl3pPr>
      <a:lvl4pPr marL="377429" indent="-127397" algn="l" defTabSz="513160" rtl="0" eaLnBrk="1" fontAlgn="base" hangingPunct="1">
        <a:lnSpc>
          <a:spcPct val="95000"/>
        </a:lnSpc>
        <a:spcBef>
          <a:spcPts val="469"/>
        </a:spcBef>
        <a:spcAft>
          <a:spcPct val="0"/>
        </a:spcAft>
        <a:buFont typeface="Arial" charset="0"/>
        <a:buChar char="•"/>
        <a:defRPr lang="en-US" sz="825" kern="1200" dirty="0">
          <a:solidFill>
            <a:schemeClr val="tx1"/>
          </a:solidFill>
          <a:latin typeface="+mn-lt"/>
          <a:ea typeface="ＭＳ Ｐゴシック" charset="0"/>
          <a:cs typeface="CiscoSans"/>
        </a:defRPr>
      </a:lvl4pPr>
      <a:lvl5pPr marL="431006" indent="-127397" algn="l" defTabSz="513160" rtl="0" eaLnBrk="1" fontAlgn="base" hangingPunct="1">
        <a:lnSpc>
          <a:spcPct val="95000"/>
        </a:lnSpc>
        <a:spcBef>
          <a:spcPts val="469"/>
        </a:spcBef>
        <a:spcAft>
          <a:spcPct val="0"/>
        </a:spcAft>
        <a:buFont typeface="Arial" charset="0"/>
        <a:buChar char="•"/>
        <a:defRPr lang="en-US" sz="825" kern="1200" dirty="0">
          <a:solidFill>
            <a:schemeClr val="tx1"/>
          </a:solidFill>
          <a:latin typeface="+mn-lt"/>
          <a:ea typeface="ＭＳ Ｐゴシック" charset="0"/>
          <a:cs typeface="CiscoSans"/>
        </a:defRPr>
      </a:lvl5pPr>
      <a:lvl6pPr marL="647892" indent="-128584" algn="l" defTabSz="514333" rtl="0" eaLnBrk="1" latinLnBrk="0" hangingPunct="1">
        <a:spcBef>
          <a:spcPts val="450"/>
        </a:spcBef>
        <a:buFont typeface="Arial" pitchFamily="34" charset="0"/>
        <a:buChar char="•"/>
        <a:defRPr sz="675" kern="1200" baseline="0">
          <a:solidFill>
            <a:schemeClr val="tx1"/>
          </a:solidFill>
          <a:latin typeface="+mn-lt"/>
          <a:ea typeface="+mn-ea"/>
          <a:cs typeface="+mn-cs"/>
        </a:defRPr>
      </a:lvl6pPr>
      <a:lvl7pPr marL="701883" indent="-128567" algn="l" defTabSz="514333" rtl="0" eaLnBrk="1" latinLnBrk="0" hangingPunct="1">
        <a:spcBef>
          <a:spcPts val="450"/>
        </a:spcBef>
        <a:buFont typeface="Arial" pitchFamily="34" charset="0"/>
        <a:buChar char="•"/>
        <a:defRPr sz="600" kern="1200" baseline="0">
          <a:solidFill>
            <a:schemeClr val="tx1"/>
          </a:solidFill>
          <a:latin typeface="+mn-lt"/>
          <a:ea typeface="+mn-ea"/>
          <a:cs typeface="+mn-cs"/>
        </a:defRPr>
      </a:lvl7pPr>
      <a:lvl8pPr marL="1800165" indent="0" algn="l" defTabSz="514333" rtl="0" eaLnBrk="1" latinLnBrk="0" hangingPunct="1">
        <a:spcBef>
          <a:spcPct val="20000"/>
        </a:spcBef>
        <a:buFont typeface="Arial" pitchFamily="34" charset="0"/>
        <a:buNone/>
        <a:defRPr sz="1125" kern="1200">
          <a:solidFill>
            <a:schemeClr val="tx1"/>
          </a:solidFill>
          <a:latin typeface="+mn-lt"/>
          <a:ea typeface="+mn-ea"/>
          <a:cs typeface="+mn-cs"/>
        </a:defRPr>
      </a:lvl8pPr>
      <a:lvl9pPr marL="2185915" indent="-128584" algn="l" defTabSz="514333"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33" rtl="0" eaLnBrk="1" latinLnBrk="0" hangingPunct="1">
        <a:defRPr sz="1050" kern="1200">
          <a:solidFill>
            <a:schemeClr val="tx1"/>
          </a:solidFill>
          <a:latin typeface="+mn-lt"/>
          <a:ea typeface="+mn-ea"/>
          <a:cs typeface="+mn-cs"/>
        </a:defRPr>
      </a:lvl1pPr>
      <a:lvl2pPr marL="257165" algn="l" defTabSz="514333" rtl="0" eaLnBrk="1" latinLnBrk="0" hangingPunct="1">
        <a:defRPr sz="1050" kern="1200">
          <a:solidFill>
            <a:schemeClr val="tx1"/>
          </a:solidFill>
          <a:latin typeface="+mn-lt"/>
          <a:ea typeface="+mn-ea"/>
          <a:cs typeface="+mn-cs"/>
        </a:defRPr>
      </a:lvl2pPr>
      <a:lvl3pPr marL="514333" algn="l" defTabSz="514333" rtl="0" eaLnBrk="1" latinLnBrk="0" hangingPunct="1">
        <a:defRPr sz="1050" kern="1200">
          <a:solidFill>
            <a:schemeClr val="tx1"/>
          </a:solidFill>
          <a:latin typeface="+mn-lt"/>
          <a:ea typeface="+mn-ea"/>
          <a:cs typeface="+mn-cs"/>
        </a:defRPr>
      </a:lvl3pPr>
      <a:lvl4pPr marL="771499" algn="l" defTabSz="514333" rtl="0" eaLnBrk="1" latinLnBrk="0" hangingPunct="1">
        <a:defRPr sz="1050" kern="1200">
          <a:solidFill>
            <a:schemeClr val="tx1"/>
          </a:solidFill>
          <a:latin typeface="+mn-lt"/>
          <a:ea typeface="+mn-ea"/>
          <a:cs typeface="+mn-cs"/>
        </a:defRPr>
      </a:lvl4pPr>
      <a:lvl5pPr marL="1028666" algn="l" defTabSz="514333" rtl="0" eaLnBrk="1" latinLnBrk="0" hangingPunct="1">
        <a:defRPr sz="1050" kern="1200">
          <a:solidFill>
            <a:schemeClr val="tx1"/>
          </a:solidFill>
          <a:latin typeface="+mn-lt"/>
          <a:ea typeface="+mn-ea"/>
          <a:cs typeface="+mn-cs"/>
        </a:defRPr>
      </a:lvl5pPr>
      <a:lvl6pPr marL="1285831" algn="l" defTabSz="514333" rtl="0" eaLnBrk="1" latinLnBrk="0" hangingPunct="1">
        <a:defRPr sz="1050" kern="1200">
          <a:solidFill>
            <a:schemeClr val="tx1"/>
          </a:solidFill>
          <a:latin typeface="+mn-lt"/>
          <a:ea typeface="+mn-ea"/>
          <a:cs typeface="+mn-cs"/>
        </a:defRPr>
      </a:lvl6pPr>
      <a:lvl7pPr marL="1542999" algn="l" defTabSz="514333" rtl="0" eaLnBrk="1" latinLnBrk="0" hangingPunct="1">
        <a:defRPr sz="1050" kern="1200">
          <a:solidFill>
            <a:schemeClr val="tx1"/>
          </a:solidFill>
          <a:latin typeface="+mn-lt"/>
          <a:ea typeface="+mn-ea"/>
          <a:cs typeface="+mn-cs"/>
        </a:defRPr>
      </a:lvl7pPr>
      <a:lvl8pPr marL="1800165" algn="l" defTabSz="514333" rtl="0" eaLnBrk="1" latinLnBrk="0" hangingPunct="1">
        <a:defRPr sz="1050" kern="1200">
          <a:solidFill>
            <a:schemeClr val="tx1"/>
          </a:solidFill>
          <a:latin typeface="+mn-lt"/>
          <a:ea typeface="+mn-ea"/>
          <a:cs typeface="+mn-cs"/>
        </a:defRPr>
      </a:lvl8pPr>
      <a:lvl9pPr marL="2057333" algn="l" defTabSz="514333" rtl="0" eaLnBrk="1" latinLnBrk="0" hangingPunct="1">
        <a:defRPr sz="10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92" userDrawn="1">
          <p15:clr>
            <a:srgbClr val="F26B43"/>
          </p15:clr>
        </p15:guide>
        <p15:guide id="2" pos="252" userDrawn="1">
          <p15:clr>
            <a:srgbClr val="F26B43"/>
          </p15:clr>
        </p15:guide>
        <p15:guide id="3" pos="4086" userDrawn="1">
          <p15:clr>
            <a:srgbClr val="F26B43"/>
          </p15:clr>
        </p15:guide>
        <p15:guide id="4" orient="horz" pos="757" userDrawn="1">
          <p15:clr>
            <a:srgbClr val="F26B43"/>
          </p15:clr>
        </p15:guide>
        <p15:guide id="5" orient="horz" pos="335" userDrawn="1">
          <p15:clr>
            <a:srgbClr val="F26B43"/>
          </p15:clr>
        </p15:guide>
        <p15:guide id="6" pos="2157" userDrawn="1">
          <p15:clr>
            <a:srgbClr val="F26B43"/>
          </p15:clr>
        </p15:guide>
        <p15:guide id="7" orient="horz" pos="1043"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
          <p:cNvSpPr>
            <a:spLocks noChangeArrowheads="1"/>
          </p:cNvSpPr>
          <p:nvPr/>
        </p:nvSpPr>
        <p:spPr bwMode="auto">
          <a:xfrm>
            <a:off x="0" y="-32147"/>
            <a:ext cx="6858000" cy="260747"/>
          </a:xfrm>
          <a:prstGeom prst="rect">
            <a:avLst/>
          </a:prstGeom>
          <a:gradFill rotWithShape="0">
            <a:gsLst>
              <a:gs pos="0">
                <a:srgbClr val="333333"/>
              </a:gs>
              <a:gs pos="100000">
                <a:schemeClr val="tx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27" name="Rectangle 2"/>
          <p:cNvSpPr>
            <a:spLocks noGrp="1" noChangeArrowheads="1"/>
          </p:cNvSpPr>
          <p:nvPr>
            <p:ph type="title"/>
          </p:nvPr>
        </p:nvSpPr>
        <p:spPr bwMode="auto">
          <a:xfrm>
            <a:off x="457200" y="571500"/>
            <a:ext cx="59436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8" name="Rectangle 3"/>
          <p:cNvSpPr>
            <a:spLocks noGrp="1" noChangeArrowheads="1"/>
          </p:cNvSpPr>
          <p:nvPr>
            <p:ph type="body" idx="1"/>
          </p:nvPr>
        </p:nvSpPr>
        <p:spPr bwMode="auto">
          <a:xfrm>
            <a:off x="457200" y="1371600"/>
            <a:ext cx="5943600"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9" name="Rectangle 5"/>
          <p:cNvSpPr>
            <a:spLocks noGrp="1" noChangeArrowheads="1"/>
          </p:cNvSpPr>
          <p:nvPr>
            <p:ph type="ftr" sz="quarter" idx="3"/>
          </p:nvPr>
        </p:nvSpPr>
        <p:spPr bwMode="auto">
          <a:xfrm>
            <a:off x="457200" y="0"/>
            <a:ext cx="382905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900">
                <a:solidFill>
                  <a:schemeClr val="bg1"/>
                </a:solidFill>
                <a:latin typeface="Arial" charset="0"/>
              </a:defRPr>
            </a:lvl1pPr>
          </a:lstStyle>
          <a:p>
            <a:pPr>
              <a:defRPr/>
            </a:pPr>
            <a:r>
              <a:rPr lang="en-US"/>
              <a:t>Trustees Presentation</a:t>
            </a:r>
          </a:p>
        </p:txBody>
      </p:sp>
      <p:sp>
        <p:nvSpPr>
          <p:cNvPr id="1030" name="Rectangle 6"/>
          <p:cNvSpPr>
            <a:spLocks noGrp="1" noChangeArrowheads="1"/>
          </p:cNvSpPr>
          <p:nvPr>
            <p:ph type="sldNum" sz="quarter" idx="4"/>
          </p:nvPr>
        </p:nvSpPr>
        <p:spPr bwMode="auto">
          <a:xfrm>
            <a:off x="5314950" y="4427935"/>
            <a:ext cx="1085850" cy="514350"/>
          </a:xfrm>
          <a:prstGeom prst="rect">
            <a:avLst/>
          </a:prstGeom>
          <a:noFill/>
          <a:ln w="9525">
            <a:noFill/>
            <a:miter lim="800000"/>
            <a:headEnd/>
            <a:tailEnd/>
          </a:ln>
          <a:effectLst/>
        </p:spPr>
        <p:txBody>
          <a:bodyPr vert="horz" wrap="none" lIns="91440" tIns="0" rIns="91440" bIns="0" numCol="1" anchor="t" anchorCtr="0" compatLnSpc="1">
            <a:prstTxWarp prst="textNoShape">
              <a:avLst/>
            </a:prstTxWarp>
          </a:bodyPr>
          <a:lstStyle>
            <a:lvl1pPr algn="r">
              <a:defRPr sz="3300" b="1">
                <a:solidFill>
                  <a:srgbClr val="D9D9D9"/>
                </a:solidFill>
                <a:latin typeface="Arial" charset="0"/>
              </a:defRPr>
            </a:lvl1pPr>
          </a:lstStyle>
          <a:p>
            <a:pPr>
              <a:defRPr/>
            </a:pPr>
            <a:fld id="{A67C8105-A2AA-43E4-8BD2-055BBF2C4D25}" type="slidenum">
              <a:rPr lang="en-US"/>
              <a:pPr>
                <a:defRPr/>
              </a:pPr>
              <a:t>‹#›</a:t>
            </a:fld>
            <a:endParaRPr lang="en-US"/>
          </a:p>
        </p:txBody>
      </p:sp>
      <p:sp>
        <p:nvSpPr>
          <p:cNvPr id="1042" name="Rectangle 18"/>
          <p:cNvSpPr>
            <a:spLocks noGrp="1" noChangeArrowheads="1"/>
          </p:cNvSpPr>
          <p:nvPr>
            <p:ph type="dt" sz="half" idx="2"/>
          </p:nvPr>
        </p:nvSpPr>
        <p:spPr bwMode="auto">
          <a:xfrm>
            <a:off x="4972050" y="0"/>
            <a:ext cx="142875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900">
                <a:solidFill>
                  <a:srgbClr val="808080"/>
                </a:solidFill>
                <a:latin typeface="Arial" charset="0"/>
              </a:defRPr>
            </a:lvl1pPr>
          </a:lstStyle>
          <a:p>
            <a:pPr>
              <a:defRPr/>
            </a:pPr>
            <a:fld id="{15526D48-0059-41D8-B0B5-DCD5F2618225}" type="datetime1">
              <a:rPr lang="en-US"/>
              <a:pPr>
                <a:defRPr/>
              </a:pPr>
              <a:t>7/17/2020</a:t>
            </a:fld>
            <a:endParaRPr lang="en-US"/>
          </a:p>
        </p:txBody>
      </p:sp>
      <p:pic>
        <p:nvPicPr>
          <p:cNvPr id="1032" name="Picture 1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57201" y="4514851"/>
            <a:ext cx="726281" cy="326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9018235"/>
      </p:ext>
    </p:extLst>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3" r:id="rId5"/>
    <p:sldLayoutId id="2147484054" r:id="rId6"/>
    <p:sldLayoutId id="2147484055" r:id="rId7"/>
    <p:sldLayoutId id="2147484056" r:id="rId8"/>
    <p:sldLayoutId id="2147484057" r:id="rId9"/>
    <p:sldLayoutId id="2147484058" r:id="rId10"/>
    <p:sldLayoutId id="2147484059" r:id="rId11"/>
    <p:sldLayoutId id="2147484060" r:id="rId12"/>
  </p:sldLayoutIdLst>
  <p:hf hdr="0"/>
  <p:txStyles>
    <p:titleStyle>
      <a:lvl1pPr algn="l" rtl="0" eaLnBrk="0" fontAlgn="base" hangingPunct="0">
        <a:spcBef>
          <a:spcPct val="0"/>
        </a:spcBef>
        <a:spcAft>
          <a:spcPct val="0"/>
        </a:spcAft>
        <a:defRPr sz="2700">
          <a:solidFill>
            <a:schemeClr val="tx1"/>
          </a:solidFill>
          <a:latin typeface="+mj-lt"/>
          <a:ea typeface="+mj-ea"/>
          <a:cs typeface="+mj-cs"/>
        </a:defRPr>
      </a:lvl1pPr>
      <a:lvl2pPr algn="l" rtl="0" eaLnBrk="0" fontAlgn="base" hangingPunct="0">
        <a:spcBef>
          <a:spcPct val="0"/>
        </a:spcBef>
        <a:spcAft>
          <a:spcPct val="0"/>
        </a:spcAft>
        <a:defRPr sz="2700">
          <a:solidFill>
            <a:schemeClr val="tx1"/>
          </a:solidFill>
          <a:latin typeface="Arial" charset="0"/>
          <a:ea typeface="Osaka" pitchFamily="-64" charset="-128"/>
          <a:cs typeface="Osaka" pitchFamily="-64" charset="-128"/>
        </a:defRPr>
      </a:lvl2pPr>
      <a:lvl3pPr algn="l" rtl="0" eaLnBrk="0" fontAlgn="base" hangingPunct="0">
        <a:spcBef>
          <a:spcPct val="0"/>
        </a:spcBef>
        <a:spcAft>
          <a:spcPct val="0"/>
        </a:spcAft>
        <a:defRPr sz="2700">
          <a:solidFill>
            <a:schemeClr val="tx1"/>
          </a:solidFill>
          <a:latin typeface="Arial" charset="0"/>
          <a:ea typeface="Osaka" pitchFamily="-64" charset="-128"/>
          <a:cs typeface="Osaka" pitchFamily="-64" charset="-128"/>
        </a:defRPr>
      </a:lvl3pPr>
      <a:lvl4pPr algn="l" rtl="0" eaLnBrk="0" fontAlgn="base" hangingPunct="0">
        <a:spcBef>
          <a:spcPct val="0"/>
        </a:spcBef>
        <a:spcAft>
          <a:spcPct val="0"/>
        </a:spcAft>
        <a:defRPr sz="2700">
          <a:solidFill>
            <a:schemeClr val="tx1"/>
          </a:solidFill>
          <a:latin typeface="Arial" charset="0"/>
          <a:ea typeface="Osaka" pitchFamily="-64" charset="-128"/>
          <a:cs typeface="Osaka" pitchFamily="-64" charset="-128"/>
        </a:defRPr>
      </a:lvl4pPr>
      <a:lvl5pPr algn="l" rtl="0" eaLnBrk="0" fontAlgn="base" hangingPunct="0">
        <a:spcBef>
          <a:spcPct val="0"/>
        </a:spcBef>
        <a:spcAft>
          <a:spcPct val="0"/>
        </a:spcAft>
        <a:defRPr sz="2700">
          <a:solidFill>
            <a:schemeClr val="tx1"/>
          </a:solidFill>
          <a:latin typeface="Arial" charset="0"/>
          <a:ea typeface="Osaka" pitchFamily="-64" charset="-128"/>
          <a:cs typeface="Osaka" pitchFamily="-64" charset="-128"/>
        </a:defRPr>
      </a:lvl5pPr>
      <a:lvl6pPr marL="342900" algn="l" rtl="0" fontAlgn="base">
        <a:spcBef>
          <a:spcPct val="0"/>
        </a:spcBef>
        <a:spcAft>
          <a:spcPct val="0"/>
        </a:spcAft>
        <a:defRPr sz="2700">
          <a:solidFill>
            <a:schemeClr val="tx1"/>
          </a:solidFill>
          <a:latin typeface="Arial" charset="0"/>
          <a:ea typeface="Osaka" pitchFamily="-64" charset="-128"/>
          <a:cs typeface="Osaka" pitchFamily="-64" charset="-128"/>
        </a:defRPr>
      </a:lvl6pPr>
      <a:lvl7pPr marL="685800" algn="l" rtl="0" fontAlgn="base">
        <a:spcBef>
          <a:spcPct val="0"/>
        </a:spcBef>
        <a:spcAft>
          <a:spcPct val="0"/>
        </a:spcAft>
        <a:defRPr sz="2700">
          <a:solidFill>
            <a:schemeClr val="tx1"/>
          </a:solidFill>
          <a:latin typeface="Arial" charset="0"/>
          <a:ea typeface="Osaka" pitchFamily="-64" charset="-128"/>
          <a:cs typeface="Osaka" pitchFamily="-64" charset="-128"/>
        </a:defRPr>
      </a:lvl7pPr>
      <a:lvl8pPr marL="1028700" algn="l" rtl="0" fontAlgn="base">
        <a:spcBef>
          <a:spcPct val="0"/>
        </a:spcBef>
        <a:spcAft>
          <a:spcPct val="0"/>
        </a:spcAft>
        <a:defRPr sz="2700">
          <a:solidFill>
            <a:schemeClr val="tx1"/>
          </a:solidFill>
          <a:latin typeface="Arial" charset="0"/>
          <a:ea typeface="Osaka" pitchFamily="-64" charset="-128"/>
          <a:cs typeface="Osaka" pitchFamily="-64" charset="-128"/>
        </a:defRPr>
      </a:lvl8pPr>
      <a:lvl9pPr marL="1371600" algn="l" rtl="0" fontAlgn="base">
        <a:spcBef>
          <a:spcPct val="0"/>
        </a:spcBef>
        <a:spcAft>
          <a:spcPct val="0"/>
        </a:spcAft>
        <a:defRPr sz="2700">
          <a:solidFill>
            <a:schemeClr val="tx1"/>
          </a:solidFill>
          <a:latin typeface="Arial" charset="0"/>
          <a:ea typeface="Osaka" pitchFamily="-64" charset="-128"/>
          <a:cs typeface="Osaka" pitchFamily="-64" charset="-128"/>
        </a:defRPr>
      </a:lvl9pPr>
    </p:titleStyle>
    <p:bodyStyle>
      <a:lvl1pPr marL="257175" indent="-257175" algn="l" rtl="0" eaLnBrk="0" fontAlgn="base" hangingPunct="0">
        <a:spcBef>
          <a:spcPct val="20000"/>
        </a:spcBef>
        <a:spcAft>
          <a:spcPct val="0"/>
        </a:spcAft>
        <a:buClr>
          <a:srgbClr val="2675B4"/>
        </a:buClr>
        <a:buFont typeface="Wingdings" pitchFamily="2" charset="2"/>
        <a:buChar char="§"/>
        <a:defRPr sz="1800">
          <a:solidFill>
            <a:schemeClr val="tx1"/>
          </a:solidFill>
          <a:latin typeface="+mn-lt"/>
          <a:ea typeface="+mn-ea"/>
          <a:cs typeface="+mn-cs"/>
        </a:defRPr>
      </a:lvl1pPr>
      <a:lvl2pPr marL="557213" indent="-214313" algn="l" rtl="0" eaLnBrk="0" fontAlgn="base" hangingPunct="0">
        <a:spcBef>
          <a:spcPct val="20000"/>
        </a:spcBef>
        <a:spcAft>
          <a:spcPct val="0"/>
        </a:spcAft>
        <a:buClr>
          <a:srgbClr val="2675B4"/>
        </a:buClr>
        <a:buFont typeface="Wingdings" pitchFamily="2" charset="2"/>
        <a:buChar char="§"/>
        <a:defRPr sz="2100">
          <a:solidFill>
            <a:schemeClr val="tx1"/>
          </a:solidFill>
          <a:latin typeface="+mn-lt"/>
          <a:ea typeface="+mn-ea"/>
          <a:cs typeface="+mn-cs"/>
        </a:defRPr>
      </a:lvl2pPr>
      <a:lvl3pPr marL="857250" indent="-171450" algn="l" rtl="0" eaLnBrk="0" fontAlgn="base" hangingPunct="0">
        <a:spcBef>
          <a:spcPct val="20000"/>
        </a:spcBef>
        <a:spcAft>
          <a:spcPct val="0"/>
        </a:spcAft>
        <a:buClr>
          <a:srgbClr val="2675B4"/>
        </a:buClr>
        <a:buFont typeface="Wingdings" pitchFamily="2" charset="2"/>
        <a:buChar char="§"/>
        <a:defRPr sz="1800">
          <a:solidFill>
            <a:schemeClr val="tx1"/>
          </a:solidFill>
          <a:latin typeface="+mn-lt"/>
          <a:ea typeface="+mn-ea"/>
          <a:cs typeface="+mn-cs"/>
        </a:defRPr>
      </a:lvl3pPr>
      <a:lvl4pPr marL="1200150" indent="-171450" algn="l" rtl="0" eaLnBrk="0" fontAlgn="base" hangingPunct="0">
        <a:spcBef>
          <a:spcPct val="20000"/>
        </a:spcBef>
        <a:spcAft>
          <a:spcPct val="0"/>
        </a:spcAft>
        <a:buClr>
          <a:srgbClr val="2675B4"/>
        </a:buClr>
        <a:buFont typeface="Wingdings" pitchFamily="2" charset="2"/>
        <a:buChar char="§"/>
        <a:defRPr sz="1500">
          <a:solidFill>
            <a:schemeClr val="tx1"/>
          </a:solidFill>
          <a:latin typeface="+mn-lt"/>
          <a:ea typeface="+mn-ea"/>
          <a:cs typeface="+mn-cs"/>
        </a:defRPr>
      </a:lvl4pPr>
      <a:lvl5pPr marL="1543050" indent="-171450" algn="l" rtl="0" eaLnBrk="0" fontAlgn="base" hangingPunct="0">
        <a:spcBef>
          <a:spcPct val="20000"/>
        </a:spcBef>
        <a:spcAft>
          <a:spcPct val="0"/>
        </a:spcAft>
        <a:buClr>
          <a:srgbClr val="2675B4"/>
        </a:buClr>
        <a:buFont typeface="Wingdings" pitchFamily="2" charset="2"/>
        <a:buChar char="§"/>
        <a:defRPr sz="1500">
          <a:solidFill>
            <a:schemeClr val="tx1"/>
          </a:solidFill>
          <a:latin typeface="+mn-lt"/>
          <a:ea typeface="+mn-ea"/>
          <a:cs typeface="+mn-cs"/>
        </a:defRPr>
      </a:lvl5pPr>
      <a:lvl6pPr marL="1885950" indent="-171450" algn="l" rtl="0" fontAlgn="base">
        <a:spcBef>
          <a:spcPct val="20000"/>
        </a:spcBef>
        <a:spcAft>
          <a:spcPct val="0"/>
        </a:spcAft>
        <a:buClr>
          <a:srgbClr val="2675B4"/>
        </a:buClr>
        <a:buFont typeface="Wingdings" charset="2"/>
        <a:buChar char="§"/>
        <a:defRPr>
          <a:solidFill>
            <a:schemeClr val="tx1"/>
          </a:solidFill>
          <a:latin typeface="+mn-lt"/>
          <a:ea typeface="+mn-ea"/>
          <a:cs typeface="+mn-cs"/>
        </a:defRPr>
      </a:lvl6pPr>
      <a:lvl7pPr marL="2228850" indent="-171450" algn="l" rtl="0" fontAlgn="base">
        <a:spcBef>
          <a:spcPct val="20000"/>
        </a:spcBef>
        <a:spcAft>
          <a:spcPct val="0"/>
        </a:spcAft>
        <a:buClr>
          <a:srgbClr val="2675B4"/>
        </a:buClr>
        <a:buFont typeface="Wingdings" charset="2"/>
        <a:buChar char="§"/>
        <a:defRPr>
          <a:solidFill>
            <a:schemeClr val="tx1"/>
          </a:solidFill>
          <a:latin typeface="+mn-lt"/>
          <a:ea typeface="+mn-ea"/>
          <a:cs typeface="+mn-cs"/>
        </a:defRPr>
      </a:lvl7pPr>
      <a:lvl8pPr marL="2571750" indent="-171450" algn="l" rtl="0" fontAlgn="base">
        <a:spcBef>
          <a:spcPct val="20000"/>
        </a:spcBef>
        <a:spcAft>
          <a:spcPct val="0"/>
        </a:spcAft>
        <a:buClr>
          <a:srgbClr val="2675B4"/>
        </a:buClr>
        <a:buFont typeface="Wingdings" charset="2"/>
        <a:buChar char="§"/>
        <a:defRPr>
          <a:solidFill>
            <a:schemeClr val="tx1"/>
          </a:solidFill>
          <a:latin typeface="+mn-lt"/>
          <a:ea typeface="+mn-ea"/>
          <a:cs typeface="+mn-cs"/>
        </a:defRPr>
      </a:lvl8pPr>
      <a:lvl9pPr marL="2914650" indent="-171450" algn="l" rtl="0" fontAlgn="base">
        <a:spcBef>
          <a:spcPct val="20000"/>
        </a:spcBef>
        <a:spcAft>
          <a:spcPct val="0"/>
        </a:spcAft>
        <a:buClr>
          <a:srgbClr val="2675B4"/>
        </a:buClr>
        <a:buFont typeface="Wingdings" charset="2"/>
        <a:buChar char="§"/>
        <a:defRPr>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notesSlide" Target="../notesSlides/notesSlide1.xml"/><Relationship Id="rId7" Type="http://schemas.openxmlformats.org/officeDocument/2006/relationships/image" Target="../media/image11.svg"/><Relationship Id="rId2" Type="http://schemas.openxmlformats.org/officeDocument/2006/relationships/slideLayout" Target="../slideLayouts/slideLayout15.xml"/><Relationship Id="rId1" Type="http://schemas.openxmlformats.org/officeDocument/2006/relationships/tags" Target="../tags/tag4.xml"/><Relationship Id="rId6" Type="http://schemas.openxmlformats.org/officeDocument/2006/relationships/image" Target="../media/image10.png"/><Relationship Id="rId11" Type="http://schemas.openxmlformats.org/officeDocument/2006/relationships/image" Target="../media/image15.svg"/><Relationship Id="rId5" Type="http://schemas.openxmlformats.org/officeDocument/2006/relationships/image" Target="../media/image9.sv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sv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slideLayout" Target="../slideLayouts/slideLayout6.xml"/><Relationship Id="rId1" Type="http://schemas.openxmlformats.org/officeDocument/2006/relationships/tags" Target="../tags/tag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10.xml"/><Relationship Id="rId1" Type="http://schemas.openxmlformats.org/officeDocument/2006/relationships/tags" Target="../tags/tag6.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1.xml"/><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10.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14.xml"/><Relationship Id="rId1" Type="http://schemas.openxmlformats.org/officeDocument/2006/relationships/tags" Target="../tags/tag12.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6.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6.xml"/><Relationship Id="rId1" Type="http://schemas.openxmlformats.org/officeDocument/2006/relationships/tags" Target="../tags/tag14.xml"/><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6.xml"/><Relationship Id="rId1" Type="http://schemas.openxmlformats.org/officeDocument/2006/relationships/tags" Target="../tags/tag15.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6.xml"/><Relationship Id="rId1" Type="http://schemas.openxmlformats.org/officeDocument/2006/relationships/tags" Target="../tags/tag16.xml"/><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6.xml"/><Relationship Id="rId1" Type="http://schemas.openxmlformats.org/officeDocument/2006/relationships/tags" Target="../tags/tag17.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6.xml"/><Relationship Id="rId1" Type="http://schemas.openxmlformats.org/officeDocument/2006/relationships/tags" Target="../tags/tag18.xml"/><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6.xml"/><Relationship Id="rId1" Type="http://schemas.openxmlformats.org/officeDocument/2006/relationships/tags" Target="../tags/tag19.xml"/><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6.xml"/><Relationship Id="rId1" Type="http://schemas.openxmlformats.org/officeDocument/2006/relationships/tags" Target="../tags/tag20.xml"/><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slideLayout" Target="../slideLayouts/slideLayout6.xml"/><Relationship Id="rId1" Type="http://schemas.openxmlformats.org/officeDocument/2006/relationships/tags" Target="../tags/tag21.xml"/><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Layout" Target="../slideLayouts/slideLayout6.xml"/><Relationship Id="rId1" Type="http://schemas.openxmlformats.org/officeDocument/2006/relationships/tags" Target="../tags/tag2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tags" Target="../tags/tag23.xml"/><Relationship Id="rId5" Type="http://schemas.openxmlformats.org/officeDocument/2006/relationships/image" Target="../media/image48.png"/><Relationship Id="rId4" Type="http://schemas.openxmlformats.org/officeDocument/2006/relationships/image" Target="../media/image47.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24.xml"/><Relationship Id="rId5" Type="http://schemas.openxmlformats.org/officeDocument/2006/relationships/image" Target="../media/image48.png"/><Relationship Id="rId4" Type="http://schemas.openxmlformats.org/officeDocument/2006/relationships/image" Target="../media/image49.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tags" Target="../tags/tag25.xml"/><Relationship Id="rId6" Type="http://schemas.openxmlformats.org/officeDocument/2006/relationships/image" Target="../media/image51.png"/><Relationship Id="rId5" Type="http://schemas.openxmlformats.org/officeDocument/2006/relationships/image" Target="../media/image49.png"/><Relationship Id="rId4" Type="http://schemas.openxmlformats.org/officeDocument/2006/relationships/image" Target="../media/image50.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tags" Target="../tags/tag26.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tags" Target="../tags/tag27.xml"/><Relationship Id="rId5" Type="http://schemas.openxmlformats.org/officeDocument/2006/relationships/image" Target="../media/image53.png"/><Relationship Id="rId4" Type="http://schemas.openxmlformats.org/officeDocument/2006/relationships/image" Target="../media/image52.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28.xml"/><Relationship Id="rId5" Type="http://schemas.openxmlformats.org/officeDocument/2006/relationships/image" Target="../media/image56.png"/><Relationship Id="rId4" Type="http://schemas.openxmlformats.org/officeDocument/2006/relationships/image" Target="../media/image55.png"/></Relationships>
</file>

<file path=ppt/slides/_rels/slide2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slideLayout" Target="../slideLayouts/slideLayout6.xml"/><Relationship Id="rId1" Type="http://schemas.openxmlformats.org/officeDocument/2006/relationships/tags" Target="../tags/tag29.xml"/><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slideLayout" Target="../slideLayouts/slideLayout6.xml"/><Relationship Id="rId1" Type="http://schemas.openxmlformats.org/officeDocument/2006/relationships/tags" Target="../tags/tag30.xml"/><Relationship Id="rId4" Type="http://schemas.openxmlformats.org/officeDocument/2006/relationships/image" Target="../media/image59.png"/></Relationships>
</file>

<file path=ppt/slides/_rels/slide3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slideLayout" Target="../slideLayouts/slideLayout6.xml"/><Relationship Id="rId1" Type="http://schemas.openxmlformats.org/officeDocument/2006/relationships/tags" Target="../tags/tag31.xml"/><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4.xml"/><Relationship Id="rId1" Type="http://schemas.openxmlformats.org/officeDocument/2006/relationships/tags" Target="../tags/tag32.xml"/></Relationships>
</file>

<file path=ppt/slides/_rels/slide3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slideLayout" Target="../slideLayouts/slideLayout6.xml"/><Relationship Id="rId1" Type="http://schemas.openxmlformats.org/officeDocument/2006/relationships/tags" Target="../tags/tag33.xml"/><Relationship Id="rId5" Type="http://schemas.openxmlformats.org/officeDocument/2006/relationships/image" Target="../media/image63.png"/><Relationship Id="rId4" Type="http://schemas.openxmlformats.org/officeDocument/2006/relationships/image" Target="../media/image62.png"/></Relationships>
</file>

<file path=ppt/slides/_rels/slide3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slideLayout" Target="../slideLayouts/slideLayout6.xml"/><Relationship Id="rId1" Type="http://schemas.openxmlformats.org/officeDocument/2006/relationships/tags" Target="../tags/tag34.xml"/></Relationships>
</file>

<file path=ppt/slides/_rels/slide3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slideLayout" Target="../slideLayouts/slideLayout6.xml"/><Relationship Id="rId1" Type="http://schemas.openxmlformats.org/officeDocument/2006/relationships/tags" Target="../tags/tag35.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36.xml"/></Relationships>
</file>

<file path=ppt/slides/_rels/slide3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slideLayout" Target="../slideLayouts/slideLayout6.xml"/><Relationship Id="rId1" Type="http://schemas.openxmlformats.org/officeDocument/2006/relationships/tags" Target="../tags/tag37.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38.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39.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tags" Target="../tags/tag40.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41.xml"/></Relationships>
</file>

<file path=ppt/slides/_rels/slide4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slideLayout" Target="../slideLayouts/slideLayout6.xml"/><Relationship Id="rId1" Type="http://schemas.openxmlformats.org/officeDocument/2006/relationships/tags" Target="../tags/tag42.xml"/><Relationship Id="rId4" Type="http://schemas.openxmlformats.org/officeDocument/2006/relationships/image" Target="../media/image32.png"/></Relationships>
</file>

<file path=ppt/slides/_rels/slide4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slideLayout" Target="../slideLayouts/slideLayout6.xml"/><Relationship Id="rId1" Type="http://schemas.openxmlformats.org/officeDocument/2006/relationships/tags" Target="../tags/tag43.xml"/></Relationships>
</file>

<file path=ppt/slides/_rels/slide4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6.xml"/><Relationship Id="rId1" Type="http://schemas.openxmlformats.org/officeDocument/2006/relationships/tags" Target="../tags/tag44.xml"/><Relationship Id="rId4" Type="http://schemas.openxmlformats.org/officeDocument/2006/relationships/image" Target="../media/image38.png"/></Relationships>
</file>

<file path=ppt/slides/_rels/slide4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slideLayout" Target="../slideLayouts/slideLayout6.xml"/><Relationship Id="rId1" Type="http://schemas.openxmlformats.org/officeDocument/2006/relationships/tags" Target="../tags/tag45.xml"/></Relationships>
</file>

<file path=ppt/slides/_rels/slide4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slideLayout" Target="../slideLayouts/slideLayout6.xml"/><Relationship Id="rId1" Type="http://schemas.openxmlformats.org/officeDocument/2006/relationships/tags" Target="../tags/tag46.xml"/><Relationship Id="rId4" Type="http://schemas.openxmlformats.org/officeDocument/2006/relationships/image" Target="../media/image74.png"/></Relationships>
</file>

<file path=ppt/slides/_rels/slide4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slideLayout" Target="../slideLayouts/slideLayout6.xml"/><Relationship Id="rId1" Type="http://schemas.openxmlformats.org/officeDocument/2006/relationships/tags" Target="../tags/tag47.xml"/></Relationships>
</file>

<file path=ppt/slides/_rels/slide4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6.xml"/><Relationship Id="rId1" Type="http://schemas.openxmlformats.org/officeDocument/2006/relationships/tags" Target="../tags/tag48.xml"/></Relationships>
</file>

<file path=ppt/slides/_rels/slide5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slideLayout" Target="../slideLayouts/slideLayout6.xml"/><Relationship Id="rId1" Type="http://schemas.openxmlformats.org/officeDocument/2006/relationships/tags" Target="../tags/tag49.xml"/></Relationships>
</file>

<file path=ppt/slides/_rels/slide5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slideLayout" Target="../slideLayouts/slideLayout6.xml"/><Relationship Id="rId1" Type="http://schemas.openxmlformats.org/officeDocument/2006/relationships/tags" Target="../tags/tag50.xml"/></Relationships>
</file>

<file path=ppt/slides/_rels/slide5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slideLayout" Target="../slideLayouts/slideLayout6.xml"/><Relationship Id="rId1" Type="http://schemas.openxmlformats.org/officeDocument/2006/relationships/tags" Target="../tags/tag51.xml"/></Relationships>
</file>

<file path=ppt/slides/_rels/slide5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slideLayout" Target="../slideLayouts/slideLayout6.xml"/><Relationship Id="rId1" Type="http://schemas.openxmlformats.org/officeDocument/2006/relationships/tags" Target="../tags/tag52.xml"/><Relationship Id="rId4" Type="http://schemas.openxmlformats.org/officeDocument/2006/relationships/image" Target="../media/image80.png"/></Relationships>
</file>

<file path=ppt/slides/_rels/slide5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slideLayout" Target="../slideLayouts/slideLayout6.xml"/><Relationship Id="rId1" Type="http://schemas.openxmlformats.org/officeDocument/2006/relationships/tags" Target="../tags/tag53.xml"/></Relationships>
</file>

<file path=ppt/slides/_rels/slide5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slideLayout" Target="../slideLayouts/slideLayout6.xml"/><Relationship Id="rId1" Type="http://schemas.openxmlformats.org/officeDocument/2006/relationships/tags" Target="../tags/tag54.xml"/></Relationships>
</file>

<file path=ppt/slides/_rels/slide5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slideLayout" Target="../slideLayouts/slideLayout6.xml"/><Relationship Id="rId1" Type="http://schemas.openxmlformats.org/officeDocument/2006/relationships/tags" Target="../tags/tag55.xml"/></Relationships>
</file>

<file path=ppt/slides/_rels/slide5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slideLayout" Target="../slideLayouts/slideLayout6.xml"/><Relationship Id="rId1" Type="http://schemas.openxmlformats.org/officeDocument/2006/relationships/tags" Target="../tags/tag56.xml"/></Relationships>
</file>

<file path=ppt/slides/_rels/slide5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slideLayout" Target="../slideLayouts/slideLayout6.xml"/><Relationship Id="rId1" Type="http://schemas.openxmlformats.org/officeDocument/2006/relationships/tags" Target="../tags/tag57.xml"/></Relationships>
</file>

<file path=ppt/slides/_rels/slide5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slideLayout" Target="../slideLayouts/slideLayout6.xml"/><Relationship Id="rId1" Type="http://schemas.openxmlformats.org/officeDocument/2006/relationships/tags" Target="../tags/tag58.xml"/><Relationship Id="rId4" Type="http://schemas.openxmlformats.org/officeDocument/2006/relationships/image" Target="../media/image87.png"/></Relationships>
</file>

<file path=ppt/slides/_rels/slide6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slideLayout" Target="../slideLayouts/slideLayout6.xml"/><Relationship Id="rId1" Type="http://schemas.openxmlformats.org/officeDocument/2006/relationships/tags" Target="../tags/tag5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4.xml"/><Relationship Id="rId1" Type="http://schemas.openxmlformats.org/officeDocument/2006/relationships/tags" Target="../tags/tag60.xml"/></Relationships>
</file>

<file path=ppt/slides/_rels/slide6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slideLayout" Target="../slideLayouts/slideLayout6.xml"/><Relationship Id="rId1" Type="http://schemas.openxmlformats.org/officeDocument/2006/relationships/tags" Target="../tags/tag61.xml"/><Relationship Id="rId4" Type="http://schemas.openxmlformats.org/officeDocument/2006/relationships/image" Target="../media/image90.png"/></Relationships>
</file>

<file path=ppt/slides/_rels/slide6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slideLayout" Target="../slideLayouts/slideLayout6.xml"/><Relationship Id="rId1" Type="http://schemas.openxmlformats.org/officeDocument/2006/relationships/tags" Target="../tags/tag62.xml"/></Relationships>
</file>

<file path=ppt/slides/_rels/slide6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slideLayout" Target="../slideLayouts/slideLayout6.xml"/><Relationship Id="rId1" Type="http://schemas.openxmlformats.org/officeDocument/2006/relationships/tags" Target="../tags/tag63.xml"/><Relationship Id="rId4" Type="http://schemas.openxmlformats.org/officeDocument/2006/relationships/image" Target="../media/image93.png"/></Relationships>
</file>

<file path=ppt/slides/_rels/slide6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slideLayout" Target="../slideLayouts/slideLayout6.xml"/><Relationship Id="rId1" Type="http://schemas.openxmlformats.org/officeDocument/2006/relationships/tags" Target="../tags/tag64.xml"/><Relationship Id="rId4" Type="http://schemas.openxmlformats.org/officeDocument/2006/relationships/image" Target="../media/image95.png"/></Relationships>
</file>

<file path=ppt/slides/_rels/slide67.xml.rels><?xml version="1.0" encoding="UTF-8" standalone="yes"?>
<Relationships xmlns="http://schemas.openxmlformats.org/package/2006/relationships"><Relationship Id="rId3" Type="http://schemas.openxmlformats.org/officeDocument/2006/relationships/hyperlink" Target="https://bu.service-now.com/fa" TargetMode="External"/><Relationship Id="rId2" Type="http://schemas.openxmlformats.org/officeDocument/2006/relationships/hyperlink" Target="https://www.bu.edu/sourcing/newsletter-signup/" TargetMode="External"/><Relationship Id="rId1" Type="http://schemas.openxmlformats.org/officeDocument/2006/relationships/slideLayout" Target="../slideLayouts/slideLayout20.xml"/><Relationship Id="rId6" Type="http://schemas.openxmlformats.org/officeDocument/2006/relationships/hyperlink" Target="https://www.bu.edu/ap/ariba-guided-buying/" TargetMode="External"/><Relationship Id="rId5" Type="http://schemas.openxmlformats.org/officeDocument/2006/relationships/hyperlink" Target="https://www.bu.edu/sourcing/faqs/" TargetMode="External"/><Relationship Id="rId4" Type="http://schemas.openxmlformats.org/officeDocument/2006/relationships/hyperlink" Target="https://www.bu.edu/sourcing/h2po/" TargetMode="External"/></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6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rrow: Pentagon 7">
            <a:extLst>
              <a:ext uri="{FF2B5EF4-FFF2-40B4-BE49-F238E27FC236}">
                <a16:creationId xmlns:a16="http://schemas.microsoft.com/office/drawing/2014/main" id="{38548669-8950-4348-8817-65C86DD5ED76}"/>
              </a:ext>
            </a:extLst>
          </p:cNvPr>
          <p:cNvSpPr/>
          <p:nvPr/>
        </p:nvSpPr>
        <p:spPr>
          <a:xfrm>
            <a:off x="1" y="3118359"/>
            <a:ext cx="3708218" cy="670442"/>
          </a:xfrm>
          <a:prstGeom prst="homePlat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rial" panose="020B0604020202020204" pitchFamily="34" charset="0"/>
              </a:rPr>
              <a:t>Invoice-to-Pay Training Guide</a:t>
            </a:r>
          </a:p>
        </p:txBody>
      </p:sp>
      <p:sp>
        <p:nvSpPr>
          <p:cNvPr id="6" name="Title 5"/>
          <p:cNvSpPr>
            <a:spLocks noGrp="1"/>
          </p:cNvSpPr>
          <p:nvPr>
            <p:ph type="ctrTitle"/>
          </p:nvPr>
        </p:nvSpPr>
        <p:spPr>
          <a:xfrm>
            <a:off x="125014" y="1542480"/>
            <a:ext cx="3303986" cy="670442"/>
          </a:xfrm>
        </p:spPr>
        <p:txBody>
          <a:bodyPr vert="horz" wrap="square" lIns="0" tIns="0" rIns="0" bIns="0" numCol="1" anchor="ctr" anchorCtr="0" compatLnSpc="1">
            <a:prstTxWarp prst="textNoShape">
              <a:avLst/>
            </a:prstTxWarp>
            <a:noAutofit/>
          </a:bodyPr>
          <a:lstStyle/>
          <a:p>
            <a:r>
              <a:rPr lang="en-US" b="1" dirty="0">
                <a:solidFill>
                  <a:schemeClr val="tx1"/>
                </a:solidFill>
                <a:latin typeface="Tahoma" panose="020B0604030504040204" pitchFamily="34" charset="0"/>
                <a:ea typeface="Tahoma" panose="020B0604030504040204" pitchFamily="34" charset="0"/>
                <a:cs typeface="Tahoma" panose="020B0604030504040204" pitchFamily="34" charset="0"/>
              </a:rPr>
              <a:t>Guided </a:t>
            </a:r>
            <a:r>
              <a:rPr lang="en-US" b="1" dirty="0">
                <a:solidFill>
                  <a:srgbClr val="C00000"/>
                </a:solidFill>
                <a:latin typeface="Tahoma" panose="020B0604030504040204" pitchFamily="34" charset="0"/>
                <a:ea typeface="Tahoma" panose="020B0604030504040204" pitchFamily="34" charset="0"/>
                <a:cs typeface="Tahoma" panose="020B0604030504040204" pitchFamily="34" charset="0"/>
              </a:rPr>
              <a:t>BU</a:t>
            </a:r>
            <a:r>
              <a:rPr lang="en-US" b="1" dirty="0">
                <a:solidFill>
                  <a:schemeClr val="tx1"/>
                </a:solidFill>
                <a:latin typeface="Tahoma" panose="020B0604030504040204" pitchFamily="34" charset="0"/>
                <a:ea typeface="Tahoma" panose="020B0604030504040204" pitchFamily="34" charset="0"/>
                <a:cs typeface="Tahoma" panose="020B0604030504040204" pitchFamily="34" charset="0"/>
              </a:rPr>
              <a:t>ying </a:t>
            </a:r>
            <a:r>
              <a:rPr lang="en-US" b="1" dirty="0"/>
              <a:t>Requisitioner Invoice Approval and Exception Training</a:t>
            </a:r>
            <a:br>
              <a:rPr lang="en-US" b="1" dirty="0"/>
            </a:br>
            <a:endParaRPr lang="en-US" sz="1800" dirty="0">
              <a:solidFill>
                <a:schemeClr val="tx1"/>
              </a:solidFill>
            </a:endParaRPr>
          </a:p>
        </p:txBody>
      </p:sp>
    </p:spTree>
    <p:custDataLst>
      <p:tags r:id="rId1"/>
    </p:custDataLst>
    <p:extLst>
      <p:ext uri="{BB962C8B-B14F-4D97-AF65-F5344CB8AC3E}">
        <p14:creationId xmlns:p14="http://schemas.microsoft.com/office/powerpoint/2010/main" val="2357477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Introduction to Invoice-to-Pay</a:t>
            </a:r>
          </a:p>
        </p:txBody>
      </p:sp>
      <p:sp>
        <p:nvSpPr>
          <p:cNvPr id="2" name="Text Placeholder 1"/>
          <p:cNvSpPr>
            <a:spLocks noGrp="1"/>
          </p:cNvSpPr>
          <p:nvPr>
            <p:ph type="body" sz="quarter" idx="10"/>
          </p:nvPr>
        </p:nvSpPr>
        <p:spPr>
          <a:xfrm>
            <a:off x="394334" y="1037238"/>
            <a:ext cx="3708939" cy="3952364"/>
          </a:xfrm>
        </p:spPr>
        <p:txBody>
          <a:bodyPr/>
          <a:lstStyle/>
          <a:p>
            <a:r>
              <a:rPr lang="en-US" altLang="en-US" sz="1200" b="1" dirty="0"/>
              <a:t>Upon completion of this lesson, you will be able to:</a:t>
            </a:r>
          </a:p>
          <a:p>
            <a:endParaRPr lang="en-US" sz="1200" b="1" dirty="0"/>
          </a:p>
          <a:p>
            <a:pPr marL="171450" lvl="1" indent="-171450" defTabSz="914400" fontAlgn="auto">
              <a:spcBef>
                <a:spcPts val="0"/>
              </a:spcBef>
              <a:spcAft>
                <a:spcPts val="0"/>
              </a:spcAft>
              <a:buFont typeface="Arial" panose="020B0604020202020204" pitchFamily="34" charset="0"/>
              <a:buChar char="•"/>
              <a:tabLst>
                <a:tab pos="171450" algn="l"/>
              </a:tabLst>
              <a:defRPr/>
            </a:pPr>
            <a:r>
              <a:rPr lang="en-US" sz="1200" dirty="0"/>
              <a:t>Understand Requisitioner Role and Responsibilities regarding Invoices</a:t>
            </a:r>
          </a:p>
          <a:p>
            <a:pPr marL="171450" lvl="1" indent="-171450" defTabSz="914400" fontAlgn="auto">
              <a:spcBef>
                <a:spcPts val="0"/>
              </a:spcBef>
              <a:spcAft>
                <a:spcPts val="0"/>
              </a:spcAft>
              <a:buFont typeface="Arial" panose="020B0604020202020204" pitchFamily="34" charset="0"/>
              <a:buChar char="•"/>
              <a:tabLst>
                <a:tab pos="171450" algn="l"/>
              </a:tabLst>
              <a:defRPr/>
            </a:pPr>
            <a:endParaRPr lang="en-US" sz="1200" dirty="0">
              <a:solidFill>
                <a:srgbClr val="FF0000"/>
              </a:solidFill>
            </a:endParaRPr>
          </a:p>
          <a:p>
            <a:pPr marL="171450" indent="-171450" defTabSz="914400" fontAlgn="auto">
              <a:spcBef>
                <a:spcPts val="0"/>
              </a:spcBef>
              <a:spcAft>
                <a:spcPts val="0"/>
              </a:spcAft>
              <a:buFont typeface="Arial" panose="020B0604020202020204" pitchFamily="34" charset="0"/>
              <a:buChar char="•"/>
              <a:defRPr/>
            </a:pPr>
            <a:r>
              <a:rPr lang="en-US" sz="1200" dirty="0"/>
              <a:t>Know Invoice-to-Pay Process</a:t>
            </a:r>
          </a:p>
          <a:p>
            <a:pPr marL="171450" indent="-171450" defTabSz="914400" fontAlgn="auto">
              <a:spcBef>
                <a:spcPts val="0"/>
              </a:spcBef>
              <a:spcAft>
                <a:spcPts val="0"/>
              </a:spcAft>
              <a:buFont typeface="Arial" panose="020B0604020202020204" pitchFamily="34" charset="0"/>
              <a:buChar char="•"/>
              <a:defRPr/>
            </a:pPr>
            <a:endParaRPr lang="en-US" sz="1200" dirty="0"/>
          </a:p>
          <a:p>
            <a:pPr marL="171450" indent="-171450" defTabSz="914400" fontAlgn="auto">
              <a:spcBef>
                <a:spcPts val="0"/>
              </a:spcBef>
              <a:spcAft>
                <a:spcPts val="0"/>
              </a:spcAft>
              <a:buFont typeface="Arial" panose="020B0604020202020204" pitchFamily="34" charset="0"/>
              <a:buChar char="•"/>
              <a:defRPr/>
            </a:pPr>
            <a:r>
              <a:rPr lang="en-US" sz="1200" dirty="0"/>
              <a:t>Know Key Benefits of Ariba Guided BUying</a:t>
            </a:r>
          </a:p>
          <a:p>
            <a:pPr marL="171450" indent="-171450" defTabSz="914400" fontAlgn="auto">
              <a:spcBef>
                <a:spcPts val="0"/>
              </a:spcBef>
              <a:spcAft>
                <a:spcPts val="0"/>
              </a:spcAft>
              <a:buFont typeface="Arial" panose="020B0604020202020204" pitchFamily="34" charset="0"/>
              <a:buChar char="•"/>
              <a:defRPr/>
            </a:pPr>
            <a:endParaRPr lang="en-US" sz="1200" dirty="0"/>
          </a:p>
          <a:p>
            <a:pPr marL="171450" indent="-171450" defTabSz="914400" fontAlgn="auto">
              <a:spcBef>
                <a:spcPts val="0"/>
              </a:spcBef>
              <a:spcAft>
                <a:spcPts val="0"/>
              </a:spcAft>
              <a:buFont typeface="Arial" panose="020B0604020202020204" pitchFamily="34" charset="0"/>
              <a:buChar char="•"/>
              <a:defRPr/>
            </a:pPr>
            <a:r>
              <a:rPr lang="en-US" sz="1200" dirty="0"/>
              <a:t>Invoice Email Notification Process and Required Actions</a:t>
            </a:r>
          </a:p>
          <a:p>
            <a:pPr defTabSz="914400" fontAlgn="auto">
              <a:spcBef>
                <a:spcPts val="0"/>
              </a:spcBef>
              <a:spcAft>
                <a:spcPts val="0"/>
              </a:spcAft>
              <a:defRPr/>
            </a:pPr>
            <a:endParaRPr lang="en-US" sz="1200" dirty="0"/>
          </a:p>
          <a:p>
            <a:pPr marL="171450" indent="-171450" defTabSz="914400" fontAlgn="auto">
              <a:spcBef>
                <a:spcPts val="0"/>
              </a:spcBef>
              <a:spcAft>
                <a:spcPts val="0"/>
              </a:spcAft>
              <a:buFont typeface="Arial" panose="020B0604020202020204" pitchFamily="34" charset="0"/>
              <a:buChar char="•"/>
              <a:defRPr/>
            </a:pPr>
            <a:r>
              <a:rPr lang="en-US" sz="1200" dirty="0"/>
              <a:t>Understand Ariba Guided BUying Invoice Approval and Exception Process</a:t>
            </a:r>
          </a:p>
          <a:p>
            <a:pPr defTabSz="914400" fontAlgn="auto">
              <a:spcBef>
                <a:spcPts val="0"/>
              </a:spcBef>
              <a:spcAft>
                <a:spcPts val="0"/>
              </a:spcAft>
              <a:defRPr/>
            </a:pPr>
            <a:endParaRPr lang="en-US" sz="1200" dirty="0"/>
          </a:p>
          <a:p>
            <a:pPr marL="171450" indent="-171450" defTabSz="914400" fontAlgn="auto">
              <a:spcBef>
                <a:spcPts val="0"/>
              </a:spcBef>
              <a:spcAft>
                <a:spcPts val="0"/>
              </a:spcAft>
              <a:buFont typeface="Arial" panose="020B0604020202020204" pitchFamily="34" charset="0"/>
              <a:buChar char="•"/>
              <a:defRPr/>
            </a:pPr>
            <a:r>
              <a:rPr lang="en-US" sz="1200" dirty="0"/>
              <a:t>Understand Key Terms for the Invoicing Process</a:t>
            </a:r>
          </a:p>
          <a:p>
            <a:pPr marL="171450" indent="-171450" defTabSz="914400" fontAlgn="auto">
              <a:spcBef>
                <a:spcPts val="0"/>
              </a:spcBef>
              <a:spcAft>
                <a:spcPts val="0"/>
              </a:spcAft>
              <a:buFont typeface="Arial" panose="020B0604020202020204" pitchFamily="34" charset="0"/>
              <a:buChar char="•"/>
              <a:defRPr/>
            </a:pPr>
            <a:endParaRPr lang="en-US" sz="1200" dirty="0">
              <a:solidFill>
                <a:srgbClr val="FF0000"/>
              </a:solidFill>
            </a:endParaRPr>
          </a:p>
          <a:p>
            <a:pPr marL="171450" indent="-171450" defTabSz="914400" fontAlgn="auto">
              <a:spcBef>
                <a:spcPts val="0"/>
              </a:spcBef>
              <a:spcAft>
                <a:spcPts val="0"/>
              </a:spcAft>
              <a:buFont typeface="Arial" panose="020B0604020202020204" pitchFamily="34" charset="0"/>
              <a:buChar char="•"/>
              <a:defRPr/>
            </a:pPr>
            <a:endParaRPr lang="en-US" sz="1200" dirty="0">
              <a:solidFill>
                <a:srgbClr val="FF0000"/>
              </a:solidFill>
            </a:endParaRPr>
          </a:p>
          <a:p>
            <a:pPr lvl="1"/>
            <a:endParaRPr lang="en-US" sz="1200" dirty="0"/>
          </a:p>
        </p:txBody>
      </p:sp>
      <p:sp>
        <p:nvSpPr>
          <p:cNvPr id="8" name="Text Placeholder 7"/>
          <p:cNvSpPr>
            <a:spLocks noGrp="1"/>
          </p:cNvSpPr>
          <p:nvPr>
            <p:ph type="body" sz="quarter" idx="13"/>
          </p:nvPr>
        </p:nvSpPr>
        <p:spPr/>
        <p:txBody>
          <a:bodyPr/>
          <a:lstStyle/>
          <a:p>
            <a:r>
              <a:rPr lang="en-US" dirty="0"/>
              <a:t>Introduction to Ariba Supplier Lifecycle &amp; Performance</a:t>
            </a:r>
          </a:p>
        </p:txBody>
      </p:sp>
      <p:pic>
        <p:nvPicPr>
          <p:cNvPr id="5" name="Picture 4" descr="06.png"/>
          <p:cNvPicPr>
            <a:picLocks noChangeAspect="1"/>
          </p:cNvPicPr>
          <p:nvPr/>
        </p:nvPicPr>
        <p:blipFill>
          <a:blip r:embed="rId3">
            <a:duotone>
              <a:prstClr val="black"/>
              <a:schemeClr val="accent6">
                <a:tint val="45000"/>
                <a:satMod val="400000"/>
              </a:schemeClr>
            </a:duotone>
          </a:blip>
          <a:stretch>
            <a:fillRect/>
          </a:stretch>
        </p:blipFill>
        <p:spPr>
          <a:xfrm>
            <a:off x="5056527" y="2316656"/>
            <a:ext cx="1200680" cy="1200680"/>
          </a:xfrm>
          <a:prstGeom prst="rect">
            <a:avLst/>
          </a:prstGeom>
          <a:noFill/>
          <a:ln>
            <a:noFill/>
          </a:ln>
        </p:spPr>
      </p:pic>
      <p:sp>
        <p:nvSpPr>
          <p:cNvPr id="3" name="Slide Number Placeholder 2"/>
          <p:cNvSpPr>
            <a:spLocks noGrp="1"/>
          </p:cNvSpPr>
          <p:nvPr>
            <p:ph type="sldNum" sz="quarter" idx="12"/>
          </p:nvPr>
        </p:nvSpPr>
        <p:spPr/>
        <p:txBody>
          <a:bodyPr/>
          <a:lstStyle/>
          <a:p>
            <a:pPr algn="r" defTabSz="513160">
              <a:lnSpc>
                <a:spcPct val="95000"/>
              </a:lnSpc>
              <a:spcBef>
                <a:spcPts val="806"/>
              </a:spcBef>
              <a:buClr>
                <a:schemeClr val="tx2"/>
              </a:buClr>
              <a:buSzPct val="90000"/>
            </a:pPr>
            <a:fld id="{9A3BDB57-A3B2-4CBD-A5AE-076F05FE3509}" type="slidenum">
              <a:rPr lang="en-US" smtClean="0"/>
              <a:pPr algn="r" defTabSz="513160">
                <a:lnSpc>
                  <a:spcPct val="95000"/>
                </a:lnSpc>
                <a:spcBef>
                  <a:spcPts val="806"/>
                </a:spcBef>
                <a:buClr>
                  <a:schemeClr val="tx2"/>
                </a:buClr>
                <a:buSzPct val="90000"/>
              </a:pPr>
              <a:t>2</a:t>
            </a:fld>
            <a:endParaRPr lang="en-US" dirty="0"/>
          </a:p>
        </p:txBody>
      </p:sp>
    </p:spTree>
    <p:custDataLst>
      <p:tags r:id="rId1"/>
    </p:custDataLst>
    <p:extLst>
      <p:ext uri="{BB962C8B-B14F-4D97-AF65-F5344CB8AC3E}">
        <p14:creationId xmlns:p14="http://schemas.microsoft.com/office/powerpoint/2010/main" val="27894793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pPr defTabSz="914378" fontAlgn="auto">
              <a:lnSpc>
                <a:spcPct val="90000"/>
              </a:lnSpc>
              <a:spcAft>
                <a:spcPts val="0"/>
              </a:spcAft>
              <a:defRPr/>
            </a:pPr>
            <a:r>
              <a:rPr lang="en-US" dirty="0"/>
              <a:t>Guided </a:t>
            </a:r>
            <a:r>
              <a:rPr lang="en-US" dirty="0">
                <a:solidFill>
                  <a:srgbClr val="CC0000"/>
                </a:solidFill>
              </a:rPr>
              <a:t>BU</a:t>
            </a:r>
            <a:r>
              <a:rPr lang="en-US" dirty="0"/>
              <a:t>ying: Overview &amp; Key Terms</a:t>
            </a:r>
            <a:endParaRPr lang="en-US" b="1" dirty="0"/>
          </a:p>
        </p:txBody>
      </p:sp>
      <p:sp>
        <p:nvSpPr>
          <p:cNvPr id="3" name="Slide Number Placeholder 2"/>
          <p:cNvSpPr>
            <a:spLocks noGrp="1"/>
          </p:cNvSpPr>
          <p:nvPr>
            <p:ph type="sldNum" sz="quarter" idx="13"/>
          </p:nvPr>
        </p:nvSpPr>
        <p:spPr/>
        <p:txBody>
          <a:bodyPr/>
          <a:lstStyle/>
          <a:p>
            <a:pPr algn="r" defTabSz="513147">
              <a:lnSpc>
                <a:spcPct val="95000"/>
              </a:lnSpc>
              <a:spcBef>
                <a:spcPts val="806"/>
              </a:spcBef>
              <a:buClr>
                <a:srgbClr val="005073"/>
              </a:buClr>
              <a:buSzPct val="90000"/>
              <a:defRPr/>
            </a:pPr>
            <a:fld id="{9A3BDB57-A3B2-4CBD-A5AE-076F05FE3509}" type="slidenum">
              <a:rPr lang="en-US">
                <a:solidFill>
                  <a:srgbClr val="282828">
                    <a:lumMod val="75000"/>
                    <a:lumOff val="25000"/>
                  </a:srgbClr>
                </a:solidFill>
              </a:rPr>
              <a:pPr algn="r" defTabSz="513147">
                <a:lnSpc>
                  <a:spcPct val="95000"/>
                </a:lnSpc>
                <a:spcBef>
                  <a:spcPts val="806"/>
                </a:spcBef>
                <a:buClr>
                  <a:srgbClr val="005073"/>
                </a:buClr>
                <a:buSzPct val="90000"/>
                <a:defRPr/>
              </a:pPr>
              <a:t>3</a:t>
            </a:fld>
            <a:endParaRPr lang="en-US" dirty="0">
              <a:solidFill>
                <a:srgbClr val="282828">
                  <a:lumMod val="75000"/>
                  <a:lumOff val="25000"/>
                </a:srgbClr>
              </a:solidFill>
            </a:endParaRPr>
          </a:p>
        </p:txBody>
      </p:sp>
      <p:sp>
        <p:nvSpPr>
          <p:cNvPr id="5" name="Rectangle 4">
            <a:extLst>
              <a:ext uri="{FF2B5EF4-FFF2-40B4-BE49-F238E27FC236}">
                <a16:creationId xmlns:a16="http://schemas.microsoft.com/office/drawing/2014/main" id="{79006FB8-F9A3-40FF-8CAF-C07E940ED865}"/>
              </a:ext>
            </a:extLst>
          </p:cNvPr>
          <p:cNvSpPr/>
          <p:nvPr/>
        </p:nvSpPr>
        <p:spPr>
          <a:xfrm>
            <a:off x="150565" y="1339946"/>
            <a:ext cx="6433341" cy="646331"/>
          </a:xfrm>
          <a:prstGeom prst="rect">
            <a:avLst/>
          </a:prstGeom>
        </p:spPr>
        <p:txBody>
          <a:bodyPr wrap="square">
            <a:spAutoFit/>
          </a:bodyPr>
          <a:lstStyle/>
          <a:p>
            <a:pPr defTabSz="457189">
              <a:defRPr/>
            </a:pPr>
            <a:r>
              <a:rPr lang="en-US" sz="1200" b="1" dirty="0">
                <a:solidFill>
                  <a:srgbClr val="282828"/>
                </a:solidFill>
              </a:rPr>
              <a:t>Guided </a:t>
            </a:r>
            <a:r>
              <a:rPr lang="en-US" sz="1200" b="1" dirty="0">
                <a:solidFill>
                  <a:srgbClr val="CC0000"/>
                </a:solidFill>
              </a:rPr>
              <a:t>BU</a:t>
            </a:r>
            <a:r>
              <a:rPr lang="en-US" sz="1200" b="1" dirty="0">
                <a:solidFill>
                  <a:srgbClr val="282828"/>
                </a:solidFill>
              </a:rPr>
              <a:t>ying </a:t>
            </a:r>
            <a:r>
              <a:rPr lang="en-US" sz="1200" kern="0" dirty="0">
                <a:solidFill>
                  <a:srgbClr val="282828"/>
                </a:solidFill>
              </a:rPr>
              <a:t>allows Requisitioners at Boston University to purchase products and services from a variety of suppliers. The procure-to-pay process includes the following steps: Purchase Requisition, Approval, Purchase Order, Invoicing, and Fulfillment</a:t>
            </a:r>
            <a:r>
              <a:rPr lang="en-US" sz="1100" kern="0" dirty="0">
                <a:solidFill>
                  <a:srgbClr val="282828"/>
                </a:solidFill>
              </a:rPr>
              <a:t>. </a:t>
            </a:r>
          </a:p>
        </p:txBody>
      </p:sp>
      <p:grpSp>
        <p:nvGrpSpPr>
          <p:cNvPr id="10" name="Group 9">
            <a:extLst>
              <a:ext uri="{FF2B5EF4-FFF2-40B4-BE49-F238E27FC236}">
                <a16:creationId xmlns:a16="http://schemas.microsoft.com/office/drawing/2014/main" id="{41037FFE-CB82-47A1-B334-EC2C444314FB}"/>
              </a:ext>
            </a:extLst>
          </p:cNvPr>
          <p:cNvGrpSpPr>
            <a:grpSpLocks noChangeAspect="1"/>
          </p:cNvGrpSpPr>
          <p:nvPr/>
        </p:nvGrpSpPr>
        <p:grpSpPr>
          <a:xfrm>
            <a:off x="4405162" y="2257991"/>
            <a:ext cx="446927" cy="286564"/>
            <a:chOff x="10851141" y="2151480"/>
            <a:chExt cx="1133952" cy="727076"/>
          </a:xfrm>
          <a:solidFill>
            <a:srgbClr val="CC0000"/>
          </a:solidFill>
        </p:grpSpPr>
        <p:sp>
          <p:nvSpPr>
            <p:cNvPr id="32" name="Freeform 73">
              <a:extLst>
                <a:ext uri="{FF2B5EF4-FFF2-40B4-BE49-F238E27FC236}">
                  <a16:creationId xmlns:a16="http://schemas.microsoft.com/office/drawing/2014/main" id="{B3F1D088-CCA2-4AAB-ADBF-24A91DFBE570}"/>
                </a:ext>
              </a:extLst>
            </p:cNvPr>
            <p:cNvSpPr>
              <a:spLocks/>
            </p:cNvSpPr>
            <p:nvPr/>
          </p:nvSpPr>
          <p:spPr bwMode="auto">
            <a:xfrm>
              <a:off x="11238968" y="2262851"/>
              <a:ext cx="746125" cy="579438"/>
            </a:xfrm>
            <a:custGeom>
              <a:avLst/>
              <a:gdLst>
                <a:gd name="T0" fmla="*/ 281 w 310"/>
                <a:gd name="T1" fmla="*/ 0 h 240"/>
                <a:gd name="T2" fmla="*/ 2 w 310"/>
                <a:gd name="T3" fmla="*/ 0 h 240"/>
                <a:gd name="T4" fmla="*/ 0 w 310"/>
                <a:gd name="T5" fmla="*/ 0 h 240"/>
                <a:gd name="T6" fmla="*/ 21 w 310"/>
                <a:gd name="T7" fmla="*/ 23 h 240"/>
                <a:gd name="T8" fmla="*/ 281 w 310"/>
                <a:gd name="T9" fmla="*/ 23 h 240"/>
                <a:gd name="T10" fmla="*/ 286 w 310"/>
                <a:gd name="T11" fmla="*/ 28 h 240"/>
                <a:gd name="T12" fmla="*/ 286 w 310"/>
                <a:gd name="T13" fmla="*/ 212 h 240"/>
                <a:gd name="T14" fmla="*/ 281 w 310"/>
                <a:gd name="T15" fmla="*/ 217 h 240"/>
                <a:gd name="T16" fmla="*/ 98 w 310"/>
                <a:gd name="T17" fmla="*/ 217 h 240"/>
                <a:gd name="T18" fmla="*/ 103 w 310"/>
                <a:gd name="T19" fmla="*/ 240 h 240"/>
                <a:gd name="T20" fmla="*/ 281 w 310"/>
                <a:gd name="T21" fmla="*/ 240 h 240"/>
                <a:gd name="T22" fmla="*/ 310 w 310"/>
                <a:gd name="T23" fmla="*/ 212 h 240"/>
                <a:gd name="T24" fmla="*/ 310 w 310"/>
                <a:gd name="T25" fmla="*/ 28 h 240"/>
                <a:gd name="T26" fmla="*/ 281 w 310"/>
                <a:gd name="T27"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0" h="240">
                  <a:moveTo>
                    <a:pt x="281" y="0"/>
                  </a:moveTo>
                  <a:cubicBezTo>
                    <a:pt x="2" y="0"/>
                    <a:pt x="2" y="0"/>
                    <a:pt x="2" y="0"/>
                  </a:cubicBezTo>
                  <a:cubicBezTo>
                    <a:pt x="1" y="0"/>
                    <a:pt x="1" y="0"/>
                    <a:pt x="0" y="0"/>
                  </a:cubicBezTo>
                  <a:cubicBezTo>
                    <a:pt x="11" y="6"/>
                    <a:pt x="14" y="14"/>
                    <a:pt x="21" y="23"/>
                  </a:cubicBezTo>
                  <a:cubicBezTo>
                    <a:pt x="281" y="23"/>
                    <a:pt x="281" y="23"/>
                    <a:pt x="281" y="23"/>
                  </a:cubicBezTo>
                  <a:cubicBezTo>
                    <a:pt x="284" y="23"/>
                    <a:pt x="286" y="25"/>
                    <a:pt x="286" y="28"/>
                  </a:cubicBezTo>
                  <a:cubicBezTo>
                    <a:pt x="286" y="212"/>
                    <a:pt x="286" y="212"/>
                    <a:pt x="286" y="212"/>
                  </a:cubicBezTo>
                  <a:cubicBezTo>
                    <a:pt x="286" y="214"/>
                    <a:pt x="284" y="217"/>
                    <a:pt x="281" y="217"/>
                  </a:cubicBezTo>
                  <a:cubicBezTo>
                    <a:pt x="98" y="217"/>
                    <a:pt x="98" y="217"/>
                    <a:pt x="98" y="217"/>
                  </a:cubicBezTo>
                  <a:cubicBezTo>
                    <a:pt x="103" y="240"/>
                    <a:pt x="103" y="240"/>
                    <a:pt x="103" y="240"/>
                  </a:cubicBezTo>
                  <a:cubicBezTo>
                    <a:pt x="281" y="240"/>
                    <a:pt x="281" y="240"/>
                    <a:pt x="281" y="240"/>
                  </a:cubicBezTo>
                  <a:cubicBezTo>
                    <a:pt x="297" y="240"/>
                    <a:pt x="310" y="227"/>
                    <a:pt x="310" y="212"/>
                  </a:cubicBezTo>
                  <a:cubicBezTo>
                    <a:pt x="310" y="28"/>
                    <a:pt x="310" y="28"/>
                    <a:pt x="310" y="28"/>
                  </a:cubicBezTo>
                  <a:cubicBezTo>
                    <a:pt x="310" y="12"/>
                    <a:pt x="297" y="0"/>
                    <a:pt x="281"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189">
                <a:defRPr/>
              </a:pPr>
              <a:endParaRPr lang="en-US" sz="1050" dirty="0">
                <a:solidFill>
                  <a:srgbClr val="005073">
                    <a:lumMod val="10000"/>
                  </a:srgbClr>
                </a:solidFill>
              </a:endParaRPr>
            </a:p>
          </p:txBody>
        </p:sp>
        <p:sp>
          <p:nvSpPr>
            <p:cNvPr id="35" name="Freeform 76">
              <a:extLst>
                <a:ext uri="{FF2B5EF4-FFF2-40B4-BE49-F238E27FC236}">
                  <a16:creationId xmlns:a16="http://schemas.microsoft.com/office/drawing/2014/main" id="{E756F60D-37C3-43DB-9AA2-0138ABCE5C13}"/>
                </a:ext>
              </a:extLst>
            </p:cNvPr>
            <p:cNvSpPr>
              <a:spLocks/>
            </p:cNvSpPr>
            <p:nvPr/>
          </p:nvSpPr>
          <p:spPr bwMode="auto">
            <a:xfrm>
              <a:off x="10851141" y="2151480"/>
              <a:ext cx="690563" cy="727076"/>
            </a:xfrm>
            <a:custGeom>
              <a:avLst/>
              <a:gdLst>
                <a:gd name="T0" fmla="*/ 94 w 287"/>
                <a:gd name="T1" fmla="*/ 163 h 301"/>
                <a:gd name="T2" fmla="*/ 28 w 287"/>
                <a:gd name="T3" fmla="*/ 191 h 301"/>
                <a:gd name="T4" fmla="*/ 0 w 287"/>
                <a:gd name="T5" fmla="*/ 295 h 301"/>
                <a:gd name="T6" fmla="*/ 0 w 287"/>
                <a:gd name="T7" fmla="*/ 301 h 301"/>
                <a:gd name="T8" fmla="*/ 287 w 287"/>
                <a:gd name="T9" fmla="*/ 301 h 301"/>
                <a:gd name="T10" fmla="*/ 287 w 287"/>
                <a:gd name="T11" fmla="*/ 295 h 301"/>
                <a:gd name="T12" fmla="*/ 259 w 287"/>
                <a:gd name="T13" fmla="*/ 191 h 301"/>
                <a:gd name="T14" fmla="*/ 194 w 287"/>
                <a:gd name="T15" fmla="*/ 163 h 301"/>
                <a:gd name="T16" fmla="*/ 175 w 287"/>
                <a:gd name="T17" fmla="*/ 146 h 301"/>
                <a:gd name="T18" fmla="*/ 194 w 287"/>
                <a:gd name="T19" fmla="*/ 113 h 301"/>
                <a:gd name="T20" fmla="*/ 198 w 287"/>
                <a:gd name="T21" fmla="*/ 111 h 301"/>
                <a:gd name="T22" fmla="*/ 204 w 287"/>
                <a:gd name="T23" fmla="*/ 70 h 301"/>
                <a:gd name="T24" fmla="*/ 201 w 287"/>
                <a:gd name="T25" fmla="*/ 68 h 301"/>
                <a:gd name="T26" fmla="*/ 196 w 287"/>
                <a:gd name="T27" fmla="*/ 27 h 301"/>
                <a:gd name="T28" fmla="*/ 147 w 287"/>
                <a:gd name="T29" fmla="*/ 0 h 301"/>
                <a:gd name="T30" fmla="*/ 140 w 287"/>
                <a:gd name="T31" fmla="*/ 0 h 301"/>
                <a:gd name="T32" fmla="*/ 91 w 287"/>
                <a:gd name="T33" fmla="*/ 27 h 301"/>
                <a:gd name="T34" fmla="*/ 86 w 287"/>
                <a:gd name="T35" fmla="*/ 68 h 301"/>
                <a:gd name="T36" fmla="*/ 83 w 287"/>
                <a:gd name="T37" fmla="*/ 70 h 301"/>
                <a:gd name="T38" fmla="*/ 90 w 287"/>
                <a:gd name="T39" fmla="*/ 111 h 301"/>
                <a:gd name="T40" fmla="*/ 94 w 287"/>
                <a:gd name="T41" fmla="*/ 113 h 301"/>
                <a:gd name="T42" fmla="*/ 112 w 287"/>
                <a:gd name="T43" fmla="*/ 146 h 301"/>
                <a:gd name="T44" fmla="*/ 94 w 287"/>
                <a:gd name="T45" fmla="*/ 163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7" h="301">
                  <a:moveTo>
                    <a:pt x="94" y="163"/>
                  </a:moveTo>
                  <a:cubicBezTo>
                    <a:pt x="28" y="191"/>
                    <a:pt x="28" y="191"/>
                    <a:pt x="28" y="191"/>
                  </a:cubicBezTo>
                  <a:cubicBezTo>
                    <a:pt x="2" y="201"/>
                    <a:pt x="0" y="271"/>
                    <a:pt x="0" y="295"/>
                  </a:cubicBezTo>
                  <a:cubicBezTo>
                    <a:pt x="0" y="301"/>
                    <a:pt x="0" y="301"/>
                    <a:pt x="0" y="301"/>
                  </a:cubicBezTo>
                  <a:cubicBezTo>
                    <a:pt x="287" y="301"/>
                    <a:pt x="287" y="301"/>
                    <a:pt x="287" y="301"/>
                  </a:cubicBezTo>
                  <a:cubicBezTo>
                    <a:pt x="287" y="295"/>
                    <a:pt x="287" y="295"/>
                    <a:pt x="287" y="295"/>
                  </a:cubicBezTo>
                  <a:cubicBezTo>
                    <a:pt x="287" y="271"/>
                    <a:pt x="285" y="201"/>
                    <a:pt x="259" y="191"/>
                  </a:cubicBezTo>
                  <a:cubicBezTo>
                    <a:pt x="194" y="163"/>
                    <a:pt x="194" y="163"/>
                    <a:pt x="194" y="163"/>
                  </a:cubicBezTo>
                  <a:cubicBezTo>
                    <a:pt x="184" y="159"/>
                    <a:pt x="177" y="152"/>
                    <a:pt x="175" y="146"/>
                  </a:cubicBezTo>
                  <a:cubicBezTo>
                    <a:pt x="184" y="136"/>
                    <a:pt x="191" y="124"/>
                    <a:pt x="194" y="113"/>
                  </a:cubicBezTo>
                  <a:cubicBezTo>
                    <a:pt x="198" y="111"/>
                    <a:pt x="198" y="111"/>
                    <a:pt x="198" y="111"/>
                  </a:cubicBezTo>
                  <a:cubicBezTo>
                    <a:pt x="203" y="96"/>
                    <a:pt x="205" y="83"/>
                    <a:pt x="204" y="70"/>
                  </a:cubicBezTo>
                  <a:cubicBezTo>
                    <a:pt x="201" y="68"/>
                    <a:pt x="201" y="68"/>
                    <a:pt x="201" y="68"/>
                  </a:cubicBezTo>
                  <a:cubicBezTo>
                    <a:pt x="202" y="57"/>
                    <a:pt x="202" y="37"/>
                    <a:pt x="196" y="27"/>
                  </a:cubicBezTo>
                  <a:cubicBezTo>
                    <a:pt x="188" y="11"/>
                    <a:pt x="165" y="0"/>
                    <a:pt x="147" y="0"/>
                  </a:cubicBezTo>
                  <a:cubicBezTo>
                    <a:pt x="140" y="0"/>
                    <a:pt x="140" y="0"/>
                    <a:pt x="140" y="0"/>
                  </a:cubicBezTo>
                  <a:cubicBezTo>
                    <a:pt x="122" y="0"/>
                    <a:pt x="100" y="11"/>
                    <a:pt x="91" y="27"/>
                  </a:cubicBezTo>
                  <a:cubicBezTo>
                    <a:pt x="86" y="37"/>
                    <a:pt x="85" y="57"/>
                    <a:pt x="86" y="68"/>
                  </a:cubicBezTo>
                  <a:cubicBezTo>
                    <a:pt x="83" y="70"/>
                    <a:pt x="83" y="70"/>
                    <a:pt x="83" y="70"/>
                  </a:cubicBezTo>
                  <a:cubicBezTo>
                    <a:pt x="82" y="83"/>
                    <a:pt x="84" y="96"/>
                    <a:pt x="90" y="111"/>
                  </a:cubicBezTo>
                  <a:cubicBezTo>
                    <a:pt x="94" y="113"/>
                    <a:pt x="94" y="113"/>
                    <a:pt x="94" y="113"/>
                  </a:cubicBezTo>
                  <a:cubicBezTo>
                    <a:pt x="97" y="124"/>
                    <a:pt x="104" y="136"/>
                    <a:pt x="112" y="146"/>
                  </a:cubicBezTo>
                  <a:cubicBezTo>
                    <a:pt x="110" y="152"/>
                    <a:pt x="103" y="159"/>
                    <a:pt x="94" y="163"/>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189">
                <a:defRPr/>
              </a:pPr>
              <a:endParaRPr lang="en-US" sz="1050" dirty="0">
                <a:solidFill>
                  <a:srgbClr val="005073">
                    <a:lumMod val="10000"/>
                  </a:srgbClr>
                </a:solidFill>
              </a:endParaRPr>
            </a:p>
          </p:txBody>
        </p:sp>
      </p:grpSp>
      <p:sp>
        <p:nvSpPr>
          <p:cNvPr id="12" name="Freeform 99">
            <a:extLst>
              <a:ext uri="{FF2B5EF4-FFF2-40B4-BE49-F238E27FC236}">
                <a16:creationId xmlns:a16="http://schemas.microsoft.com/office/drawing/2014/main" id="{70E81BEF-B46D-4E84-8470-B797B8CE0666}"/>
              </a:ext>
            </a:extLst>
          </p:cNvPr>
          <p:cNvSpPr>
            <a:spLocks/>
          </p:cNvSpPr>
          <p:nvPr/>
        </p:nvSpPr>
        <p:spPr bwMode="auto">
          <a:xfrm flipH="1">
            <a:off x="2438785" y="2330923"/>
            <a:ext cx="543027" cy="188059"/>
          </a:xfrm>
          <a:custGeom>
            <a:avLst/>
            <a:gdLst>
              <a:gd name="T0" fmla="*/ 130 w 533"/>
              <a:gd name="T1" fmla="*/ 271 h 271"/>
              <a:gd name="T2" fmla="*/ 130 w 533"/>
              <a:gd name="T3" fmla="*/ 271 h 271"/>
              <a:gd name="T4" fmla="*/ 130 w 533"/>
              <a:gd name="T5" fmla="*/ 184 h 271"/>
              <a:gd name="T6" fmla="*/ 533 w 533"/>
              <a:gd name="T7" fmla="*/ 184 h 271"/>
              <a:gd name="T8" fmla="*/ 533 w 533"/>
              <a:gd name="T9" fmla="*/ 87 h 271"/>
              <a:gd name="T10" fmla="*/ 130 w 533"/>
              <a:gd name="T11" fmla="*/ 87 h 271"/>
              <a:gd name="T12" fmla="*/ 130 w 533"/>
              <a:gd name="T13" fmla="*/ 0 h 271"/>
              <a:gd name="T14" fmla="*/ 0 w 533"/>
              <a:gd name="T15" fmla="*/ 136 h 271"/>
              <a:gd name="T16" fmla="*/ 130 w 533"/>
              <a:gd name="T17" fmla="*/ 27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3" h="271">
                <a:moveTo>
                  <a:pt x="130" y="271"/>
                </a:moveTo>
                <a:lnTo>
                  <a:pt x="130" y="271"/>
                </a:lnTo>
                <a:lnTo>
                  <a:pt x="130" y="184"/>
                </a:lnTo>
                <a:lnTo>
                  <a:pt x="533" y="184"/>
                </a:lnTo>
                <a:lnTo>
                  <a:pt x="533" y="87"/>
                </a:lnTo>
                <a:lnTo>
                  <a:pt x="130" y="87"/>
                </a:lnTo>
                <a:lnTo>
                  <a:pt x="130" y="0"/>
                </a:lnTo>
                <a:lnTo>
                  <a:pt x="0" y="136"/>
                </a:lnTo>
                <a:lnTo>
                  <a:pt x="130" y="271"/>
                </a:lnTo>
                <a:close/>
              </a:path>
            </a:pathLst>
          </a:custGeom>
          <a:solidFill>
            <a:srgbClr val="CC0000"/>
          </a:solidFill>
          <a:ln w="0">
            <a:noFill/>
            <a:prstDash val="solid"/>
            <a:round/>
            <a:headEnd/>
            <a:tailEnd/>
          </a:ln>
        </p:spPr>
        <p:txBody>
          <a:bodyPr vert="horz" wrap="square" lIns="68580" tIns="34290" rIns="68580" bIns="34290" numCol="1" anchor="t" anchorCtr="0" compatLnSpc="1">
            <a:prstTxWarp prst="textNoShape">
              <a:avLst/>
            </a:prstTxWarp>
          </a:bodyPr>
          <a:lstStyle/>
          <a:p>
            <a:pPr defTabSz="457189">
              <a:defRPr/>
            </a:pPr>
            <a:endParaRPr lang="en-US" sz="1050" dirty="0">
              <a:solidFill>
                <a:srgbClr val="005073">
                  <a:lumMod val="10000"/>
                </a:srgbClr>
              </a:solidFill>
            </a:endParaRPr>
          </a:p>
        </p:txBody>
      </p:sp>
      <p:sp>
        <p:nvSpPr>
          <p:cNvPr id="13" name="Freeform 99">
            <a:extLst>
              <a:ext uri="{FF2B5EF4-FFF2-40B4-BE49-F238E27FC236}">
                <a16:creationId xmlns:a16="http://schemas.microsoft.com/office/drawing/2014/main" id="{131E41D6-37B5-4E74-B244-6B24784D75D3}"/>
              </a:ext>
            </a:extLst>
          </p:cNvPr>
          <p:cNvSpPr>
            <a:spLocks/>
          </p:cNvSpPr>
          <p:nvPr/>
        </p:nvSpPr>
        <p:spPr bwMode="auto">
          <a:xfrm flipH="1">
            <a:off x="1035902" y="2330923"/>
            <a:ext cx="543027" cy="188059"/>
          </a:xfrm>
          <a:custGeom>
            <a:avLst/>
            <a:gdLst>
              <a:gd name="T0" fmla="*/ 130 w 533"/>
              <a:gd name="T1" fmla="*/ 271 h 271"/>
              <a:gd name="T2" fmla="*/ 130 w 533"/>
              <a:gd name="T3" fmla="*/ 271 h 271"/>
              <a:gd name="T4" fmla="*/ 130 w 533"/>
              <a:gd name="T5" fmla="*/ 184 h 271"/>
              <a:gd name="T6" fmla="*/ 533 w 533"/>
              <a:gd name="T7" fmla="*/ 184 h 271"/>
              <a:gd name="T8" fmla="*/ 533 w 533"/>
              <a:gd name="T9" fmla="*/ 87 h 271"/>
              <a:gd name="T10" fmla="*/ 130 w 533"/>
              <a:gd name="T11" fmla="*/ 87 h 271"/>
              <a:gd name="T12" fmla="*/ 130 w 533"/>
              <a:gd name="T13" fmla="*/ 0 h 271"/>
              <a:gd name="T14" fmla="*/ 0 w 533"/>
              <a:gd name="T15" fmla="*/ 136 h 271"/>
              <a:gd name="T16" fmla="*/ 130 w 533"/>
              <a:gd name="T17" fmla="*/ 27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3" h="271">
                <a:moveTo>
                  <a:pt x="130" y="271"/>
                </a:moveTo>
                <a:lnTo>
                  <a:pt x="130" y="271"/>
                </a:lnTo>
                <a:lnTo>
                  <a:pt x="130" y="184"/>
                </a:lnTo>
                <a:lnTo>
                  <a:pt x="533" y="184"/>
                </a:lnTo>
                <a:lnTo>
                  <a:pt x="533" y="87"/>
                </a:lnTo>
                <a:lnTo>
                  <a:pt x="130" y="87"/>
                </a:lnTo>
                <a:lnTo>
                  <a:pt x="130" y="0"/>
                </a:lnTo>
                <a:lnTo>
                  <a:pt x="0" y="136"/>
                </a:lnTo>
                <a:lnTo>
                  <a:pt x="130" y="271"/>
                </a:lnTo>
                <a:close/>
              </a:path>
            </a:pathLst>
          </a:custGeom>
          <a:solidFill>
            <a:srgbClr val="CC0000"/>
          </a:solidFill>
          <a:ln w="0">
            <a:noFill/>
            <a:prstDash val="solid"/>
            <a:round/>
            <a:headEnd/>
            <a:tailEnd/>
          </a:ln>
        </p:spPr>
        <p:txBody>
          <a:bodyPr vert="horz" wrap="square" lIns="68580" tIns="34290" rIns="68580" bIns="34290" numCol="1" anchor="t" anchorCtr="0" compatLnSpc="1">
            <a:prstTxWarp prst="textNoShape">
              <a:avLst/>
            </a:prstTxWarp>
          </a:bodyPr>
          <a:lstStyle/>
          <a:p>
            <a:pPr defTabSz="457189">
              <a:defRPr/>
            </a:pPr>
            <a:endParaRPr lang="en-US" sz="1050" dirty="0">
              <a:solidFill>
                <a:srgbClr val="005073">
                  <a:lumMod val="10000"/>
                </a:srgbClr>
              </a:solidFill>
            </a:endParaRPr>
          </a:p>
        </p:txBody>
      </p:sp>
      <p:grpSp>
        <p:nvGrpSpPr>
          <p:cNvPr id="4" name="Group 3">
            <a:extLst>
              <a:ext uri="{FF2B5EF4-FFF2-40B4-BE49-F238E27FC236}">
                <a16:creationId xmlns:a16="http://schemas.microsoft.com/office/drawing/2014/main" id="{0B4F2CF0-DBF9-44A9-97BE-971B0802F82F}"/>
              </a:ext>
            </a:extLst>
          </p:cNvPr>
          <p:cNvGrpSpPr/>
          <p:nvPr/>
        </p:nvGrpSpPr>
        <p:grpSpPr>
          <a:xfrm>
            <a:off x="1465567" y="2250268"/>
            <a:ext cx="1097280" cy="1087788"/>
            <a:chOff x="2163256" y="2036295"/>
            <a:chExt cx="1097280" cy="1087788"/>
          </a:xfrm>
        </p:grpSpPr>
        <p:grpSp>
          <p:nvGrpSpPr>
            <p:cNvPr id="14" name="Group 13">
              <a:extLst>
                <a:ext uri="{FF2B5EF4-FFF2-40B4-BE49-F238E27FC236}">
                  <a16:creationId xmlns:a16="http://schemas.microsoft.com/office/drawing/2014/main" id="{F69AFD56-E138-4954-848B-191DD401F6FE}"/>
                </a:ext>
              </a:extLst>
            </p:cNvPr>
            <p:cNvGrpSpPr>
              <a:grpSpLocks noChangeAspect="1"/>
            </p:cNvGrpSpPr>
            <p:nvPr/>
          </p:nvGrpSpPr>
          <p:grpSpPr>
            <a:xfrm>
              <a:off x="2476977" y="2036295"/>
              <a:ext cx="469839" cy="378971"/>
              <a:chOff x="4057650" y="2192338"/>
              <a:chExt cx="1058863" cy="854075"/>
            </a:xfrm>
            <a:solidFill>
              <a:srgbClr val="CC0000"/>
            </a:solidFill>
          </p:grpSpPr>
          <p:sp>
            <p:nvSpPr>
              <p:cNvPr id="29" name="Freeform 95">
                <a:extLst>
                  <a:ext uri="{FF2B5EF4-FFF2-40B4-BE49-F238E27FC236}">
                    <a16:creationId xmlns:a16="http://schemas.microsoft.com/office/drawing/2014/main" id="{85087642-1BD5-4FC5-9F45-41B98D992D85}"/>
                  </a:ext>
                </a:extLst>
              </p:cNvPr>
              <p:cNvSpPr>
                <a:spLocks noEditPoints="1"/>
              </p:cNvSpPr>
              <p:nvPr/>
            </p:nvSpPr>
            <p:spPr bwMode="auto">
              <a:xfrm>
                <a:off x="4057650" y="2192338"/>
                <a:ext cx="457200" cy="447675"/>
              </a:xfrm>
              <a:custGeom>
                <a:avLst/>
                <a:gdLst>
                  <a:gd name="T0" fmla="*/ 15 w 164"/>
                  <a:gd name="T1" fmla="*/ 110 h 161"/>
                  <a:gd name="T2" fmla="*/ 150 w 164"/>
                  <a:gd name="T3" fmla="*/ 110 h 161"/>
                  <a:gd name="T4" fmla="*/ 162 w 164"/>
                  <a:gd name="T5" fmla="*/ 98 h 161"/>
                  <a:gd name="T6" fmla="*/ 162 w 164"/>
                  <a:gd name="T7" fmla="*/ 12 h 161"/>
                  <a:gd name="T8" fmla="*/ 150 w 164"/>
                  <a:gd name="T9" fmla="*/ 0 h 161"/>
                  <a:gd name="T10" fmla="*/ 15 w 164"/>
                  <a:gd name="T11" fmla="*/ 0 h 161"/>
                  <a:gd name="T12" fmla="*/ 3 w 164"/>
                  <a:gd name="T13" fmla="*/ 12 h 161"/>
                  <a:gd name="T14" fmla="*/ 3 w 164"/>
                  <a:gd name="T15" fmla="*/ 98 h 161"/>
                  <a:gd name="T16" fmla="*/ 15 w 164"/>
                  <a:gd name="T17" fmla="*/ 110 h 161"/>
                  <a:gd name="T18" fmla="*/ 16 w 164"/>
                  <a:gd name="T19" fmla="*/ 18 h 161"/>
                  <a:gd name="T20" fmla="*/ 21 w 164"/>
                  <a:gd name="T21" fmla="*/ 13 h 161"/>
                  <a:gd name="T22" fmla="*/ 143 w 164"/>
                  <a:gd name="T23" fmla="*/ 13 h 161"/>
                  <a:gd name="T24" fmla="*/ 148 w 164"/>
                  <a:gd name="T25" fmla="*/ 18 h 161"/>
                  <a:gd name="T26" fmla="*/ 148 w 164"/>
                  <a:gd name="T27" fmla="*/ 89 h 161"/>
                  <a:gd name="T28" fmla="*/ 143 w 164"/>
                  <a:gd name="T29" fmla="*/ 95 h 161"/>
                  <a:gd name="T30" fmla="*/ 21 w 164"/>
                  <a:gd name="T31" fmla="*/ 95 h 161"/>
                  <a:gd name="T32" fmla="*/ 16 w 164"/>
                  <a:gd name="T33" fmla="*/ 89 h 161"/>
                  <a:gd name="T34" fmla="*/ 16 w 164"/>
                  <a:gd name="T35" fmla="*/ 18 h 161"/>
                  <a:gd name="T36" fmla="*/ 143 w 164"/>
                  <a:gd name="T37" fmla="*/ 118 h 161"/>
                  <a:gd name="T38" fmla="*/ 22 w 164"/>
                  <a:gd name="T39" fmla="*/ 118 h 161"/>
                  <a:gd name="T40" fmla="*/ 0 w 164"/>
                  <a:gd name="T41" fmla="*/ 136 h 161"/>
                  <a:gd name="T42" fmla="*/ 0 w 164"/>
                  <a:gd name="T43" fmla="*/ 143 h 161"/>
                  <a:gd name="T44" fmla="*/ 22 w 164"/>
                  <a:gd name="T45" fmla="*/ 161 h 161"/>
                  <a:gd name="T46" fmla="*/ 143 w 164"/>
                  <a:gd name="T47" fmla="*/ 161 h 161"/>
                  <a:gd name="T48" fmla="*/ 164 w 164"/>
                  <a:gd name="T49" fmla="*/ 143 h 161"/>
                  <a:gd name="T50" fmla="*/ 164 w 164"/>
                  <a:gd name="T51" fmla="*/ 136 h 161"/>
                  <a:gd name="T52" fmla="*/ 143 w 164"/>
                  <a:gd name="T53" fmla="*/ 118 h 161"/>
                  <a:gd name="T54" fmla="*/ 138 w 164"/>
                  <a:gd name="T55" fmla="*/ 148 h 161"/>
                  <a:gd name="T56" fmla="*/ 129 w 164"/>
                  <a:gd name="T57" fmla="*/ 139 h 161"/>
                  <a:gd name="T58" fmla="*/ 138 w 164"/>
                  <a:gd name="T59" fmla="*/ 130 h 161"/>
                  <a:gd name="T60" fmla="*/ 147 w 164"/>
                  <a:gd name="T61" fmla="*/ 139 h 161"/>
                  <a:gd name="T62" fmla="*/ 138 w 164"/>
                  <a:gd name="T63" fmla="*/ 148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4" h="161">
                    <a:moveTo>
                      <a:pt x="15" y="110"/>
                    </a:moveTo>
                    <a:cubicBezTo>
                      <a:pt x="150" y="110"/>
                      <a:pt x="150" y="110"/>
                      <a:pt x="150" y="110"/>
                    </a:cubicBezTo>
                    <a:cubicBezTo>
                      <a:pt x="157" y="110"/>
                      <a:pt x="162" y="104"/>
                      <a:pt x="162" y="98"/>
                    </a:cubicBezTo>
                    <a:cubicBezTo>
                      <a:pt x="162" y="12"/>
                      <a:pt x="162" y="12"/>
                      <a:pt x="162" y="12"/>
                    </a:cubicBezTo>
                    <a:cubicBezTo>
                      <a:pt x="162" y="5"/>
                      <a:pt x="157" y="0"/>
                      <a:pt x="150" y="0"/>
                    </a:cubicBezTo>
                    <a:cubicBezTo>
                      <a:pt x="15" y="0"/>
                      <a:pt x="15" y="0"/>
                      <a:pt x="15" y="0"/>
                    </a:cubicBezTo>
                    <a:cubicBezTo>
                      <a:pt x="8" y="0"/>
                      <a:pt x="3" y="5"/>
                      <a:pt x="3" y="12"/>
                    </a:cubicBezTo>
                    <a:cubicBezTo>
                      <a:pt x="3" y="98"/>
                      <a:pt x="3" y="98"/>
                      <a:pt x="3" y="98"/>
                    </a:cubicBezTo>
                    <a:cubicBezTo>
                      <a:pt x="3" y="104"/>
                      <a:pt x="8" y="110"/>
                      <a:pt x="15" y="110"/>
                    </a:cubicBezTo>
                    <a:close/>
                    <a:moveTo>
                      <a:pt x="16" y="18"/>
                    </a:moveTo>
                    <a:cubicBezTo>
                      <a:pt x="16" y="16"/>
                      <a:pt x="19" y="13"/>
                      <a:pt x="21" y="13"/>
                    </a:cubicBezTo>
                    <a:cubicBezTo>
                      <a:pt x="143" y="13"/>
                      <a:pt x="143" y="13"/>
                      <a:pt x="143" y="13"/>
                    </a:cubicBezTo>
                    <a:cubicBezTo>
                      <a:pt x="145" y="13"/>
                      <a:pt x="148" y="16"/>
                      <a:pt x="148" y="18"/>
                    </a:cubicBezTo>
                    <a:cubicBezTo>
                      <a:pt x="148" y="89"/>
                      <a:pt x="148" y="89"/>
                      <a:pt x="148" y="89"/>
                    </a:cubicBezTo>
                    <a:cubicBezTo>
                      <a:pt x="148" y="92"/>
                      <a:pt x="145" y="95"/>
                      <a:pt x="143" y="95"/>
                    </a:cubicBezTo>
                    <a:cubicBezTo>
                      <a:pt x="21" y="95"/>
                      <a:pt x="21" y="95"/>
                      <a:pt x="21" y="95"/>
                    </a:cubicBezTo>
                    <a:cubicBezTo>
                      <a:pt x="19" y="95"/>
                      <a:pt x="16" y="92"/>
                      <a:pt x="16" y="89"/>
                    </a:cubicBezTo>
                    <a:lnTo>
                      <a:pt x="16" y="18"/>
                    </a:lnTo>
                    <a:close/>
                    <a:moveTo>
                      <a:pt x="143" y="118"/>
                    </a:moveTo>
                    <a:cubicBezTo>
                      <a:pt x="22" y="118"/>
                      <a:pt x="22" y="118"/>
                      <a:pt x="22" y="118"/>
                    </a:cubicBezTo>
                    <a:cubicBezTo>
                      <a:pt x="10" y="118"/>
                      <a:pt x="0" y="126"/>
                      <a:pt x="0" y="136"/>
                    </a:cubicBezTo>
                    <a:cubicBezTo>
                      <a:pt x="0" y="143"/>
                      <a:pt x="0" y="143"/>
                      <a:pt x="0" y="143"/>
                    </a:cubicBezTo>
                    <a:cubicBezTo>
                      <a:pt x="0" y="153"/>
                      <a:pt x="10" y="161"/>
                      <a:pt x="22" y="161"/>
                    </a:cubicBezTo>
                    <a:cubicBezTo>
                      <a:pt x="143" y="161"/>
                      <a:pt x="143" y="161"/>
                      <a:pt x="143" y="161"/>
                    </a:cubicBezTo>
                    <a:cubicBezTo>
                      <a:pt x="155" y="161"/>
                      <a:pt x="164" y="153"/>
                      <a:pt x="164" y="143"/>
                    </a:cubicBezTo>
                    <a:cubicBezTo>
                      <a:pt x="164" y="136"/>
                      <a:pt x="164" y="136"/>
                      <a:pt x="164" y="136"/>
                    </a:cubicBezTo>
                    <a:cubicBezTo>
                      <a:pt x="164" y="126"/>
                      <a:pt x="155" y="118"/>
                      <a:pt x="143" y="118"/>
                    </a:cubicBezTo>
                    <a:close/>
                    <a:moveTo>
                      <a:pt x="138" y="148"/>
                    </a:moveTo>
                    <a:cubicBezTo>
                      <a:pt x="133" y="148"/>
                      <a:pt x="129" y="144"/>
                      <a:pt x="129" y="139"/>
                    </a:cubicBezTo>
                    <a:cubicBezTo>
                      <a:pt x="129" y="134"/>
                      <a:pt x="133" y="130"/>
                      <a:pt x="138" y="130"/>
                    </a:cubicBezTo>
                    <a:cubicBezTo>
                      <a:pt x="143" y="130"/>
                      <a:pt x="147" y="134"/>
                      <a:pt x="147" y="139"/>
                    </a:cubicBezTo>
                    <a:cubicBezTo>
                      <a:pt x="147" y="144"/>
                      <a:pt x="143" y="148"/>
                      <a:pt x="138" y="148"/>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189">
                  <a:defRPr/>
                </a:pPr>
                <a:endParaRPr lang="en-US" sz="1050" dirty="0">
                  <a:solidFill>
                    <a:srgbClr val="005073">
                      <a:lumMod val="10000"/>
                    </a:srgbClr>
                  </a:solidFill>
                </a:endParaRPr>
              </a:p>
            </p:txBody>
          </p:sp>
          <p:sp>
            <p:nvSpPr>
              <p:cNvPr id="30" name="Freeform 96">
                <a:extLst>
                  <a:ext uri="{FF2B5EF4-FFF2-40B4-BE49-F238E27FC236}">
                    <a16:creationId xmlns:a16="http://schemas.microsoft.com/office/drawing/2014/main" id="{F4CBBC50-8AD9-41E7-A8D0-510AEB9BAA3A}"/>
                  </a:ext>
                </a:extLst>
              </p:cNvPr>
              <p:cNvSpPr>
                <a:spLocks noEditPoints="1"/>
              </p:cNvSpPr>
              <p:nvPr/>
            </p:nvSpPr>
            <p:spPr bwMode="auto">
              <a:xfrm>
                <a:off x="4260850" y="2695576"/>
                <a:ext cx="338138" cy="331788"/>
              </a:xfrm>
              <a:custGeom>
                <a:avLst/>
                <a:gdLst>
                  <a:gd name="T0" fmla="*/ 108 w 121"/>
                  <a:gd name="T1" fmla="*/ 93 h 119"/>
                  <a:gd name="T2" fmla="*/ 95 w 121"/>
                  <a:gd name="T3" fmla="*/ 106 h 119"/>
                  <a:gd name="T4" fmla="*/ 108 w 121"/>
                  <a:gd name="T5" fmla="*/ 119 h 119"/>
                  <a:gd name="T6" fmla="*/ 121 w 121"/>
                  <a:gd name="T7" fmla="*/ 106 h 119"/>
                  <a:gd name="T8" fmla="*/ 108 w 121"/>
                  <a:gd name="T9" fmla="*/ 93 h 119"/>
                  <a:gd name="T10" fmla="*/ 61 w 121"/>
                  <a:gd name="T11" fmla="*/ 93 h 119"/>
                  <a:gd name="T12" fmla="*/ 48 w 121"/>
                  <a:gd name="T13" fmla="*/ 106 h 119"/>
                  <a:gd name="T14" fmla="*/ 61 w 121"/>
                  <a:gd name="T15" fmla="*/ 119 h 119"/>
                  <a:gd name="T16" fmla="*/ 74 w 121"/>
                  <a:gd name="T17" fmla="*/ 106 h 119"/>
                  <a:gd name="T18" fmla="*/ 61 w 121"/>
                  <a:gd name="T19" fmla="*/ 93 h 119"/>
                  <a:gd name="T20" fmla="*/ 13 w 121"/>
                  <a:gd name="T21" fmla="*/ 93 h 119"/>
                  <a:gd name="T22" fmla="*/ 0 w 121"/>
                  <a:gd name="T23" fmla="*/ 106 h 119"/>
                  <a:gd name="T24" fmla="*/ 13 w 121"/>
                  <a:gd name="T25" fmla="*/ 119 h 119"/>
                  <a:gd name="T26" fmla="*/ 26 w 121"/>
                  <a:gd name="T27" fmla="*/ 106 h 119"/>
                  <a:gd name="T28" fmla="*/ 13 w 121"/>
                  <a:gd name="T29" fmla="*/ 93 h 119"/>
                  <a:gd name="T30" fmla="*/ 13 w 121"/>
                  <a:gd name="T31" fmla="*/ 26 h 119"/>
                  <a:gd name="T32" fmla="*/ 26 w 121"/>
                  <a:gd name="T33" fmla="*/ 13 h 119"/>
                  <a:gd name="T34" fmla="*/ 13 w 121"/>
                  <a:gd name="T35" fmla="*/ 0 h 119"/>
                  <a:gd name="T36" fmla="*/ 0 w 121"/>
                  <a:gd name="T37" fmla="*/ 13 h 119"/>
                  <a:gd name="T38" fmla="*/ 13 w 121"/>
                  <a:gd name="T39" fmla="*/ 26 h 119"/>
                  <a:gd name="T40" fmla="*/ 13 w 121"/>
                  <a:gd name="T41" fmla="*/ 73 h 119"/>
                  <a:gd name="T42" fmla="*/ 26 w 121"/>
                  <a:gd name="T43" fmla="*/ 60 h 119"/>
                  <a:gd name="T44" fmla="*/ 13 w 121"/>
                  <a:gd name="T45" fmla="*/ 47 h 119"/>
                  <a:gd name="T46" fmla="*/ 0 w 121"/>
                  <a:gd name="T47" fmla="*/ 60 h 119"/>
                  <a:gd name="T48" fmla="*/ 13 w 121"/>
                  <a:gd name="T49" fmla="*/ 7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1" h="119">
                    <a:moveTo>
                      <a:pt x="108" y="93"/>
                    </a:moveTo>
                    <a:cubicBezTo>
                      <a:pt x="101" y="93"/>
                      <a:pt x="95" y="99"/>
                      <a:pt x="95" y="106"/>
                    </a:cubicBezTo>
                    <a:cubicBezTo>
                      <a:pt x="95" y="114"/>
                      <a:pt x="101" y="119"/>
                      <a:pt x="108" y="119"/>
                    </a:cubicBezTo>
                    <a:cubicBezTo>
                      <a:pt x="115" y="119"/>
                      <a:pt x="121" y="114"/>
                      <a:pt x="121" y="106"/>
                    </a:cubicBezTo>
                    <a:cubicBezTo>
                      <a:pt x="121" y="99"/>
                      <a:pt x="115" y="93"/>
                      <a:pt x="108" y="93"/>
                    </a:cubicBezTo>
                    <a:close/>
                    <a:moveTo>
                      <a:pt x="61" y="93"/>
                    </a:moveTo>
                    <a:cubicBezTo>
                      <a:pt x="54" y="93"/>
                      <a:pt x="48" y="99"/>
                      <a:pt x="48" y="106"/>
                    </a:cubicBezTo>
                    <a:cubicBezTo>
                      <a:pt x="48" y="114"/>
                      <a:pt x="54" y="119"/>
                      <a:pt x="61" y="119"/>
                    </a:cubicBezTo>
                    <a:cubicBezTo>
                      <a:pt x="68" y="119"/>
                      <a:pt x="74" y="114"/>
                      <a:pt x="74" y="106"/>
                    </a:cubicBezTo>
                    <a:cubicBezTo>
                      <a:pt x="74" y="99"/>
                      <a:pt x="68" y="93"/>
                      <a:pt x="61" y="93"/>
                    </a:cubicBezTo>
                    <a:close/>
                    <a:moveTo>
                      <a:pt x="13" y="93"/>
                    </a:moveTo>
                    <a:cubicBezTo>
                      <a:pt x="6" y="93"/>
                      <a:pt x="0" y="99"/>
                      <a:pt x="0" y="106"/>
                    </a:cubicBezTo>
                    <a:cubicBezTo>
                      <a:pt x="0" y="114"/>
                      <a:pt x="6" y="119"/>
                      <a:pt x="13" y="119"/>
                    </a:cubicBezTo>
                    <a:cubicBezTo>
                      <a:pt x="20" y="119"/>
                      <a:pt x="26" y="114"/>
                      <a:pt x="26" y="106"/>
                    </a:cubicBezTo>
                    <a:cubicBezTo>
                      <a:pt x="26" y="99"/>
                      <a:pt x="20" y="93"/>
                      <a:pt x="13" y="93"/>
                    </a:cubicBezTo>
                    <a:close/>
                    <a:moveTo>
                      <a:pt x="13" y="26"/>
                    </a:moveTo>
                    <a:cubicBezTo>
                      <a:pt x="20" y="26"/>
                      <a:pt x="26" y="20"/>
                      <a:pt x="26" y="13"/>
                    </a:cubicBezTo>
                    <a:cubicBezTo>
                      <a:pt x="26" y="6"/>
                      <a:pt x="20" y="0"/>
                      <a:pt x="13" y="0"/>
                    </a:cubicBezTo>
                    <a:cubicBezTo>
                      <a:pt x="6" y="0"/>
                      <a:pt x="0" y="6"/>
                      <a:pt x="0" y="13"/>
                    </a:cubicBezTo>
                    <a:cubicBezTo>
                      <a:pt x="0" y="20"/>
                      <a:pt x="6" y="26"/>
                      <a:pt x="13" y="26"/>
                    </a:cubicBezTo>
                    <a:close/>
                    <a:moveTo>
                      <a:pt x="13" y="73"/>
                    </a:moveTo>
                    <a:cubicBezTo>
                      <a:pt x="20" y="73"/>
                      <a:pt x="26" y="68"/>
                      <a:pt x="26" y="60"/>
                    </a:cubicBezTo>
                    <a:cubicBezTo>
                      <a:pt x="26" y="53"/>
                      <a:pt x="20" y="47"/>
                      <a:pt x="13" y="47"/>
                    </a:cubicBezTo>
                    <a:cubicBezTo>
                      <a:pt x="6" y="47"/>
                      <a:pt x="0" y="53"/>
                      <a:pt x="0" y="60"/>
                    </a:cubicBezTo>
                    <a:cubicBezTo>
                      <a:pt x="0" y="68"/>
                      <a:pt x="6" y="73"/>
                      <a:pt x="1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189">
                  <a:defRPr/>
                </a:pPr>
                <a:endParaRPr lang="en-US" sz="1050" dirty="0">
                  <a:solidFill>
                    <a:srgbClr val="005073">
                      <a:lumMod val="10000"/>
                    </a:srgbClr>
                  </a:solidFill>
                </a:endParaRPr>
              </a:p>
            </p:txBody>
          </p:sp>
          <p:sp>
            <p:nvSpPr>
              <p:cNvPr id="31" name="Freeform 97">
                <a:extLst>
                  <a:ext uri="{FF2B5EF4-FFF2-40B4-BE49-F238E27FC236}">
                    <a16:creationId xmlns:a16="http://schemas.microsoft.com/office/drawing/2014/main" id="{73923BF8-15DA-435B-AA05-7D8F8AD90D63}"/>
                  </a:ext>
                </a:extLst>
              </p:cNvPr>
              <p:cNvSpPr>
                <a:spLocks noEditPoints="1"/>
              </p:cNvSpPr>
              <p:nvPr/>
            </p:nvSpPr>
            <p:spPr bwMode="auto">
              <a:xfrm>
                <a:off x="4657725" y="2598738"/>
                <a:ext cx="458788" cy="447675"/>
              </a:xfrm>
              <a:custGeom>
                <a:avLst/>
                <a:gdLst>
                  <a:gd name="T0" fmla="*/ 15 w 165"/>
                  <a:gd name="T1" fmla="*/ 110 h 161"/>
                  <a:gd name="T2" fmla="*/ 151 w 165"/>
                  <a:gd name="T3" fmla="*/ 110 h 161"/>
                  <a:gd name="T4" fmla="*/ 163 w 165"/>
                  <a:gd name="T5" fmla="*/ 98 h 161"/>
                  <a:gd name="T6" fmla="*/ 163 w 165"/>
                  <a:gd name="T7" fmla="*/ 12 h 161"/>
                  <a:gd name="T8" fmla="*/ 151 w 165"/>
                  <a:gd name="T9" fmla="*/ 0 h 161"/>
                  <a:gd name="T10" fmla="*/ 15 w 165"/>
                  <a:gd name="T11" fmla="*/ 0 h 161"/>
                  <a:gd name="T12" fmla="*/ 3 w 165"/>
                  <a:gd name="T13" fmla="*/ 12 h 161"/>
                  <a:gd name="T14" fmla="*/ 3 w 165"/>
                  <a:gd name="T15" fmla="*/ 98 h 161"/>
                  <a:gd name="T16" fmla="*/ 15 w 165"/>
                  <a:gd name="T17" fmla="*/ 110 h 161"/>
                  <a:gd name="T18" fmla="*/ 16 w 165"/>
                  <a:gd name="T19" fmla="*/ 19 h 161"/>
                  <a:gd name="T20" fmla="*/ 22 w 165"/>
                  <a:gd name="T21" fmla="*/ 13 h 161"/>
                  <a:gd name="T22" fmla="*/ 143 w 165"/>
                  <a:gd name="T23" fmla="*/ 13 h 161"/>
                  <a:gd name="T24" fmla="*/ 148 w 165"/>
                  <a:gd name="T25" fmla="*/ 19 h 161"/>
                  <a:gd name="T26" fmla="*/ 148 w 165"/>
                  <a:gd name="T27" fmla="*/ 90 h 161"/>
                  <a:gd name="T28" fmla="*/ 143 w 165"/>
                  <a:gd name="T29" fmla="*/ 95 h 161"/>
                  <a:gd name="T30" fmla="*/ 22 w 165"/>
                  <a:gd name="T31" fmla="*/ 95 h 161"/>
                  <a:gd name="T32" fmla="*/ 16 w 165"/>
                  <a:gd name="T33" fmla="*/ 90 h 161"/>
                  <a:gd name="T34" fmla="*/ 16 w 165"/>
                  <a:gd name="T35" fmla="*/ 19 h 161"/>
                  <a:gd name="T36" fmla="*/ 143 w 165"/>
                  <a:gd name="T37" fmla="*/ 118 h 161"/>
                  <a:gd name="T38" fmla="*/ 22 w 165"/>
                  <a:gd name="T39" fmla="*/ 118 h 161"/>
                  <a:gd name="T40" fmla="*/ 0 w 165"/>
                  <a:gd name="T41" fmla="*/ 136 h 161"/>
                  <a:gd name="T42" fmla="*/ 0 w 165"/>
                  <a:gd name="T43" fmla="*/ 143 h 161"/>
                  <a:gd name="T44" fmla="*/ 22 w 165"/>
                  <a:gd name="T45" fmla="*/ 161 h 161"/>
                  <a:gd name="T46" fmla="*/ 143 w 165"/>
                  <a:gd name="T47" fmla="*/ 161 h 161"/>
                  <a:gd name="T48" fmla="*/ 165 w 165"/>
                  <a:gd name="T49" fmla="*/ 143 h 161"/>
                  <a:gd name="T50" fmla="*/ 165 w 165"/>
                  <a:gd name="T51" fmla="*/ 136 h 161"/>
                  <a:gd name="T52" fmla="*/ 143 w 165"/>
                  <a:gd name="T53" fmla="*/ 118 h 161"/>
                  <a:gd name="T54" fmla="*/ 138 w 165"/>
                  <a:gd name="T55" fmla="*/ 148 h 161"/>
                  <a:gd name="T56" fmla="*/ 130 w 165"/>
                  <a:gd name="T57" fmla="*/ 139 h 161"/>
                  <a:gd name="T58" fmla="*/ 138 w 165"/>
                  <a:gd name="T59" fmla="*/ 130 h 161"/>
                  <a:gd name="T60" fmla="*/ 147 w 165"/>
                  <a:gd name="T61" fmla="*/ 139 h 161"/>
                  <a:gd name="T62" fmla="*/ 138 w 165"/>
                  <a:gd name="T63" fmla="*/ 148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161">
                    <a:moveTo>
                      <a:pt x="15" y="110"/>
                    </a:moveTo>
                    <a:cubicBezTo>
                      <a:pt x="151" y="110"/>
                      <a:pt x="151" y="110"/>
                      <a:pt x="151" y="110"/>
                    </a:cubicBezTo>
                    <a:cubicBezTo>
                      <a:pt x="157" y="110"/>
                      <a:pt x="163" y="104"/>
                      <a:pt x="163" y="98"/>
                    </a:cubicBezTo>
                    <a:cubicBezTo>
                      <a:pt x="163" y="12"/>
                      <a:pt x="163" y="12"/>
                      <a:pt x="163" y="12"/>
                    </a:cubicBezTo>
                    <a:cubicBezTo>
                      <a:pt x="163" y="6"/>
                      <a:pt x="157" y="0"/>
                      <a:pt x="151" y="0"/>
                    </a:cubicBezTo>
                    <a:cubicBezTo>
                      <a:pt x="15" y="0"/>
                      <a:pt x="15" y="0"/>
                      <a:pt x="15" y="0"/>
                    </a:cubicBezTo>
                    <a:cubicBezTo>
                      <a:pt x="8" y="0"/>
                      <a:pt x="3" y="6"/>
                      <a:pt x="3" y="12"/>
                    </a:cubicBezTo>
                    <a:cubicBezTo>
                      <a:pt x="3" y="98"/>
                      <a:pt x="3" y="98"/>
                      <a:pt x="3" y="98"/>
                    </a:cubicBezTo>
                    <a:cubicBezTo>
                      <a:pt x="3" y="104"/>
                      <a:pt x="8" y="110"/>
                      <a:pt x="15" y="110"/>
                    </a:cubicBezTo>
                    <a:close/>
                    <a:moveTo>
                      <a:pt x="16" y="19"/>
                    </a:moveTo>
                    <a:cubicBezTo>
                      <a:pt x="16" y="16"/>
                      <a:pt x="19" y="13"/>
                      <a:pt x="22" y="13"/>
                    </a:cubicBezTo>
                    <a:cubicBezTo>
                      <a:pt x="143" y="13"/>
                      <a:pt x="143" y="13"/>
                      <a:pt x="143" y="13"/>
                    </a:cubicBezTo>
                    <a:cubicBezTo>
                      <a:pt x="145" y="13"/>
                      <a:pt x="148" y="16"/>
                      <a:pt x="148" y="19"/>
                    </a:cubicBezTo>
                    <a:cubicBezTo>
                      <a:pt x="148" y="90"/>
                      <a:pt x="148" y="90"/>
                      <a:pt x="148" y="90"/>
                    </a:cubicBezTo>
                    <a:cubicBezTo>
                      <a:pt x="148" y="93"/>
                      <a:pt x="145" y="95"/>
                      <a:pt x="143" y="95"/>
                    </a:cubicBezTo>
                    <a:cubicBezTo>
                      <a:pt x="22" y="95"/>
                      <a:pt x="22" y="95"/>
                      <a:pt x="22" y="95"/>
                    </a:cubicBezTo>
                    <a:cubicBezTo>
                      <a:pt x="19" y="95"/>
                      <a:pt x="16" y="93"/>
                      <a:pt x="16" y="90"/>
                    </a:cubicBezTo>
                    <a:lnTo>
                      <a:pt x="16" y="19"/>
                    </a:lnTo>
                    <a:close/>
                    <a:moveTo>
                      <a:pt x="143" y="118"/>
                    </a:moveTo>
                    <a:cubicBezTo>
                      <a:pt x="22" y="118"/>
                      <a:pt x="22" y="118"/>
                      <a:pt x="22" y="118"/>
                    </a:cubicBezTo>
                    <a:cubicBezTo>
                      <a:pt x="10" y="118"/>
                      <a:pt x="0" y="126"/>
                      <a:pt x="0" y="136"/>
                    </a:cubicBezTo>
                    <a:cubicBezTo>
                      <a:pt x="0" y="143"/>
                      <a:pt x="0" y="143"/>
                      <a:pt x="0" y="143"/>
                    </a:cubicBezTo>
                    <a:cubicBezTo>
                      <a:pt x="0" y="153"/>
                      <a:pt x="10" y="161"/>
                      <a:pt x="22" y="161"/>
                    </a:cubicBezTo>
                    <a:cubicBezTo>
                      <a:pt x="143" y="161"/>
                      <a:pt x="143" y="161"/>
                      <a:pt x="143" y="161"/>
                    </a:cubicBezTo>
                    <a:cubicBezTo>
                      <a:pt x="155" y="161"/>
                      <a:pt x="165" y="153"/>
                      <a:pt x="165" y="143"/>
                    </a:cubicBezTo>
                    <a:cubicBezTo>
                      <a:pt x="165" y="136"/>
                      <a:pt x="165" y="136"/>
                      <a:pt x="165" y="136"/>
                    </a:cubicBezTo>
                    <a:cubicBezTo>
                      <a:pt x="165" y="126"/>
                      <a:pt x="155" y="118"/>
                      <a:pt x="143" y="118"/>
                    </a:cubicBezTo>
                    <a:close/>
                    <a:moveTo>
                      <a:pt x="138" y="148"/>
                    </a:moveTo>
                    <a:cubicBezTo>
                      <a:pt x="133" y="148"/>
                      <a:pt x="130" y="144"/>
                      <a:pt x="130" y="139"/>
                    </a:cubicBezTo>
                    <a:cubicBezTo>
                      <a:pt x="130" y="134"/>
                      <a:pt x="133" y="130"/>
                      <a:pt x="138" y="130"/>
                    </a:cubicBezTo>
                    <a:cubicBezTo>
                      <a:pt x="143" y="130"/>
                      <a:pt x="147" y="134"/>
                      <a:pt x="147" y="139"/>
                    </a:cubicBezTo>
                    <a:cubicBezTo>
                      <a:pt x="147" y="144"/>
                      <a:pt x="143" y="148"/>
                      <a:pt x="138" y="148"/>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457189">
                  <a:defRPr/>
                </a:pPr>
                <a:endParaRPr lang="en-US" sz="1050" dirty="0">
                  <a:solidFill>
                    <a:srgbClr val="005073">
                      <a:lumMod val="10000"/>
                    </a:srgbClr>
                  </a:solidFill>
                </a:endParaRPr>
              </a:p>
            </p:txBody>
          </p:sp>
        </p:grpSp>
        <p:sp>
          <p:nvSpPr>
            <p:cNvPr id="15" name="TextBox 14">
              <a:extLst>
                <a:ext uri="{FF2B5EF4-FFF2-40B4-BE49-F238E27FC236}">
                  <a16:creationId xmlns:a16="http://schemas.microsoft.com/office/drawing/2014/main" id="{D3E1DFAB-A799-4874-B14F-BDF8BCAAB3DA}"/>
                </a:ext>
              </a:extLst>
            </p:cNvPr>
            <p:cNvSpPr txBox="1"/>
            <p:nvPr/>
          </p:nvSpPr>
          <p:spPr>
            <a:xfrm>
              <a:off x="2163256" y="2439280"/>
              <a:ext cx="1097280" cy="684803"/>
            </a:xfrm>
            <a:prstGeom prst="rect">
              <a:avLst/>
            </a:prstGeom>
          </p:spPr>
          <p:txBody>
            <a:bodyPr vert="horz" wrap="square" lIns="68580" tIns="34290" rIns="68580" bIns="34290" rtlCol="0" anchor="t">
              <a:spAutoFit/>
            </a:bodyPr>
            <a:lstStyle>
              <a:defPPr>
                <a:defRPr lang="en-US"/>
              </a:defPPr>
              <a:lvl1pPr indent="0" algn="ctr">
                <a:spcBef>
                  <a:spcPct val="20000"/>
                </a:spcBef>
                <a:buFont typeface="Arial"/>
                <a:buNone/>
                <a:defRPr sz="1200"/>
              </a:lvl1pPr>
              <a:lvl2pPr marL="742950" indent="-285750">
                <a:spcBef>
                  <a:spcPct val="20000"/>
                </a:spcBef>
                <a:buFont typeface="Arial"/>
                <a:buChar char="–"/>
              </a:lvl2pPr>
              <a:lvl3pPr marL="1143000" indent="-228600">
                <a:spcBef>
                  <a:spcPct val="20000"/>
                </a:spcBef>
                <a:buFont typeface="Arial"/>
                <a:buChar char="•"/>
              </a:lvl3pPr>
              <a:lvl4pPr marL="1600200" indent="-228600">
                <a:spcBef>
                  <a:spcPct val="20000"/>
                </a:spcBef>
                <a:buFont typeface="Arial"/>
                <a:buChar char="–"/>
              </a:lvl4pPr>
              <a:lvl5pPr marL="2057400" indent="-228600">
                <a:spcBef>
                  <a:spcPct val="20000"/>
                </a:spcBef>
                <a:buFont typeface="Arial"/>
                <a:buChar cha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pPr defTabSz="457189">
                <a:defRPr/>
              </a:pPr>
              <a:r>
                <a:rPr lang="en-US" sz="1000" b="1" dirty="0">
                  <a:solidFill>
                    <a:srgbClr val="005073">
                      <a:lumMod val="10000"/>
                    </a:srgbClr>
                  </a:solidFill>
                </a:rPr>
                <a:t>Approvers</a:t>
              </a:r>
              <a:r>
                <a:rPr lang="en-US" sz="1000" dirty="0">
                  <a:solidFill>
                    <a:srgbClr val="005073">
                      <a:lumMod val="10000"/>
                    </a:srgbClr>
                  </a:solidFill>
                </a:rPr>
                <a:t> review the PR and approve or deny*.</a:t>
              </a:r>
            </a:p>
          </p:txBody>
        </p:sp>
      </p:grpSp>
      <p:sp>
        <p:nvSpPr>
          <p:cNvPr id="16" name="Freeform 99">
            <a:extLst>
              <a:ext uri="{FF2B5EF4-FFF2-40B4-BE49-F238E27FC236}">
                <a16:creationId xmlns:a16="http://schemas.microsoft.com/office/drawing/2014/main" id="{1B6B15C7-9673-449C-A7BC-19092106AC72}"/>
              </a:ext>
            </a:extLst>
          </p:cNvPr>
          <p:cNvSpPr>
            <a:spLocks/>
          </p:cNvSpPr>
          <p:nvPr/>
        </p:nvSpPr>
        <p:spPr bwMode="auto">
          <a:xfrm flipH="1">
            <a:off x="3682235" y="2328159"/>
            <a:ext cx="543027" cy="188059"/>
          </a:xfrm>
          <a:custGeom>
            <a:avLst/>
            <a:gdLst>
              <a:gd name="T0" fmla="*/ 130 w 533"/>
              <a:gd name="T1" fmla="*/ 271 h 271"/>
              <a:gd name="T2" fmla="*/ 130 w 533"/>
              <a:gd name="T3" fmla="*/ 271 h 271"/>
              <a:gd name="T4" fmla="*/ 130 w 533"/>
              <a:gd name="T5" fmla="*/ 184 h 271"/>
              <a:gd name="T6" fmla="*/ 533 w 533"/>
              <a:gd name="T7" fmla="*/ 184 h 271"/>
              <a:gd name="T8" fmla="*/ 533 w 533"/>
              <a:gd name="T9" fmla="*/ 87 h 271"/>
              <a:gd name="T10" fmla="*/ 130 w 533"/>
              <a:gd name="T11" fmla="*/ 87 h 271"/>
              <a:gd name="T12" fmla="*/ 130 w 533"/>
              <a:gd name="T13" fmla="*/ 0 h 271"/>
              <a:gd name="T14" fmla="*/ 0 w 533"/>
              <a:gd name="T15" fmla="*/ 136 h 271"/>
              <a:gd name="T16" fmla="*/ 130 w 533"/>
              <a:gd name="T17" fmla="*/ 27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3" h="271">
                <a:moveTo>
                  <a:pt x="130" y="271"/>
                </a:moveTo>
                <a:lnTo>
                  <a:pt x="130" y="271"/>
                </a:lnTo>
                <a:lnTo>
                  <a:pt x="130" y="184"/>
                </a:lnTo>
                <a:lnTo>
                  <a:pt x="533" y="184"/>
                </a:lnTo>
                <a:lnTo>
                  <a:pt x="533" y="87"/>
                </a:lnTo>
                <a:lnTo>
                  <a:pt x="130" y="87"/>
                </a:lnTo>
                <a:lnTo>
                  <a:pt x="130" y="0"/>
                </a:lnTo>
                <a:lnTo>
                  <a:pt x="0" y="136"/>
                </a:lnTo>
                <a:lnTo>
                  <a:pt x="130" y="271"/>
                </a:lnTo>
                <a:close/>
              </a:path>
            </a:pathLst>
          </a:custGeom>
          <a:solidFill>
            <a:srgbClr val="CC0000"/>
          </a:solidFill>
          <a:ln w="0">
            <a:noFill/>
            <a:prstDash val="solid"/>
            <a:round/>
            <a:headEnd/>
            <a:tailEnd/>
          </a:ln>
        </p:spPr>
        <p:txBody>
          <a:bodyPr vert="horz" wrap="square" lIns="68580" tIns="34290" rIns="68580" bIns="34290" numCol="1" anchor="t" anchorCtr="0" compatLnSpc="1">
            <a:prstTxWarp prst="textNoShape">
              <a:avLst/>
            </a:prstTxWarp>
          </a:bodyPr>
          <a:lstStyle/>
          <a:p>
            <a:pPr defTabSz="457189">
              <a:defRPr/>
            </a:pPr>
            <a:endParaRPr lang="en-US" sz="1050" dirty="0">
              <a:solidFill>
                <a:srgbClr val="005073">
                  <a:lumMod val="10000"/>
                </a:srgbClr>
              </a:solidFill>
            </a:endParaRPr>
          </a:p>
        </p:txBody>
      </p:sp>
      <p:sp>
        <p:nvSpPr>
          <p:cNvPr id="18" name="TextBox 17">
            <a:extLst>
              <a:ext uri="{FF2B5EF4-FFF2-40B4-BE49-F238E27FC236}">
                <a16:creationId xmlns:a16="http://schemas.microsoft.com/office/drawing/2014/main" id="{896D693A-FEC7-4A16-B17D-D50D82773CD2}"/>
              </a:ext>
            </a:extLst>
          </p:cNvPr>
          <p:cNvSpPr txBox="1">
            <a:spLocks noChangeAspect="1"/>
          </p:cNvSpPr>
          <p:nvPr/>
        </p:nvSpPr>
        <p:spPr>
          <a:xfrm>
            <a:off x="2770815" y="2652609"/>
            <a:ext cx="1097280" cy="992579"/>
          </a:xfrm>
          <a:prstGeom prst="rect">
            <a:avLst/>
          </a:prstGeom>
        </p:spPr>
        <p:txBody>
          <a:bodyPr vert="horz" wrap="square" lIns="68580" tIns="34290" rIns="68580" bIns="34290" rtlCol="0" anchor="t">
            <a:spAutoFit/>
          </a:bodyPr>
          <a:lstStyle>
            <a:defPPr>
              <a:defRPr lang="en-US"/>
            </a:defPPr>
            <a:lvl1pPr indent="0" algn="ctr">
              <a:spcBef>
                <a:spcPct val="20000"/>
              </a:spcBef>
              <a:buFont typeface="Arial"/>
              <a:buNone/>
              <a:defRPr sz="1200"/>
            </a:lvl1pPr>
            <a:lvl2pPr marL="742950" indent="-285750">
              <a:spcBef>
                <a:spcPct val="20000"/>
              </a:spcBef>
              <a:buFont typeface="Arial"/>
              <a:buChar char="–"/>
            </a:lvl2pPr>
            <a:lvl3pPr marL="1143000" indent="-228600">
              <a:spcBef>
                <a:spcPct val="20000"/>
              </a:spcBef>
              <a:buFont typeface="Arial"/>
              <a:buChar char="•"/>
            </a:lvl3pPr>
            <a:lvl4pPr marL="1600200" indent="-228600">
              <a:spcBef>
                <a:spcPct val="20000"/>
              </a:spcBef>
              <a:buFont typeface="Arial"/>
              <a:buChar char="–"/>
            </a:lvl4pPr>
            <a:lvl5pPr marL="2057400" indent="-228600">
              <a:spcBef>
                <a:spcPct val="20000"/>
              </a:spcBef>
              <a:buFont typeface="Arial"/>
              <a:buChar cha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pPr defTabSz="457189">
              <a:defRPr/>
            </a:pPr>
            <a:r>
              <a:rPr lang="en-US" sz="1000" b="1" dirty="0">
                <a:solidFill>
                  <a:srgbClr val="005073">
                    <a:lumMod val="10000"/>
                  </a:srgbClr>
                </a:solidFill>
              </a:rPr>
              <a:t>Purchase Orders (POs) </a:t>
            </a:r>
            <a:r>
              <a:rPr lang="en-US" sz="1000" dirty="0">
                <a:solidFill>
                  <a:srgbClr val="005073">
                    <a:lumMod val="10000"/>
                  </a:srgbClr>
                </a:solidFill>
              </a:rPr>
              <a:t>are automatically generated after PR is fully approved.</a:t>
            </a:r>
          </a:p>
        </p:txBody>
      </p:sp>
      <p:sp>
        <p:nvSpPr>
          <p:cNvPr id="20" name="TextBox 19">
            <a:extLst>
              <a:ext uri="{FF2B5EF4-FFF2-40B4-BE49-F238E27FC236}">
                <a16:creationId xmlns:a16="http://schemas.microsoft.com/office/drawing/2014/main" id="{0DE48969-CC4B-487D-99CA-BDE5422EB260}"/>
              </a:ext>
            </a:extLst>
          </p:cNvPr>
          <p:cNvSpPr txBox="1">
            <a:spLocks noChangeAspect="1"/>
          </p:cNvSpPr>
          <p:nvPr/>
        </p:nvSpPr>
        <p:spPr>
          <a:xfrm>
            <a:off x="4076063" y="2629238"/>
            <a:ext cx="1097280" cy="1146468"/>
          </a:xfrm>
          <a:prstGeom prst="rect">
            <a:avLst/>
          </a:prstGeom>
        </p:spPr>
        <p:txBody>
          <a:bodyPr vert="horz" wrap="square" lIns="68580" tIns="34290" rIns="68580" bIns="34290" rtlCol="0" anchor="t">
            <a:spAutoFit/>
          </a:bodyPr>
          <a:lstStyle>
            <a:defPPr>
              <a:defRPr lang="en-US"/>
            </a:defPPr>
            <a:lvl1pPr indent="0" algn="ctr">
              <a:spcBef>
                <a:spcPct val="20000"/>
              </a:spcBef>
              <a:buFont typeface="Arial"/>
              <a:buNone/>
              <a:defRPr sz="1200"/>
            </a:lvl1pPr>
            <a:lvl2pPr marL="742950" indent="-285750">
              <a:spcBef>
                <a:spcPct val="20000"/>
              </a:spcBef>
              <a:buFont typeface="Arial"/>
              <a:buChar char="–"/>
            </a:lvl2pPr>
            <a:lvl3pPr marL="1143000" indent="-228600">
              <a:spcBef>
                <a:spcPct val="20000"/>
              </a:spcBef>
              <a:buFont typeface="Arial"/>
              <a:buChar char="•"/>
            </a:lvl3pPr>
            <a:lvl4pPr marL="1600200" indent="-228600">
              <a:spcBef>
                <a:spcPct val="20000"/>
              </a:spcBef>
              <a:buFont typeface="Arial"/>
              <a:buChar char="–"/>
            </a:lvl4pPr>
            <a:lvl5pPr marL="2057400" indent="-228600">
              <a:spcBef>
                <a:spcPct val="20000"/>
              </a:spcBef>
              <a:buFont typeface="Arial"/>
              <a:buChar cha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pPr defTabSz="457189">
              <a:defRPr/>
            </a:pPr>
            <a:r>
              <a:rPr lang="en-US" sz="1000" b="1" dirty="0">
                <a:solidFill>
                  <a:srgbClr val="005073">
                    <a:lumMod val="10000"/>
                  </a:srgbClr>
                </a:solidFill>
              </a:rPr>
              <a:t>Supplier</a:t>
            </a:r>
            <a:r>
              <a:rPr lang="en-US" sz="1000" dirty="0">
                <a:solidFill>
                  <a:srgbClr val="005073">
                    <a:lumMod val="10000"/>
                  </a:srgbClr>
                </a:solidFill>
              </a:rPr>
              <a:t> receives, acknowledge, and fulfills the PO and invoices Boston University</a:t>
            </a:r>
          </a:p>
        </p:txBody>
      </p:sp>
      <p:pic>
        <p:nvPicPr>
          <p:cNvPr id="36" name="Graphic 20" descr="Document">
            <a:extLst>
              <a:ext uri="{FF2B5EF4-FFF2-40B4-BE49-F238E27FC236}">
                <a16:creationId xmlns:a16="http://schemas.microsoft.com/office/drawing/2014/main" id="{D74CD8DD-703B-4815-BEE7-B1BCDC336D8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36575" y="2254382"/>
            <a:ext cx="365760" cy="365760"/>
          </a:xfrm>
          <a:prstGeom prst="rect">
            <a:avLst/>
          </a:prstGeom>
        </p:spPr>
      </p:pic>
      <p:pic>
        <p:nvPicPr>
          <p:cNvPr id="39" name="Content Placeholder 4" descr="Shopping cart">
            <a:extLst>
              <a:ext uri="{FF2B5EF4-FFF2-40B4-BE49-F238E27FC236}">
                <a16:creationId xmlns:a16="http://schemas.microsoft.com/office/drawing/2014/main" id="{C1401E1B-85C1-4391-AA81-26BA43796662}"/>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16049" y="2247072"/>
            <a:ext cx="365760" cy="365760"/>
          </a:xfrm>
          <a:prstGeom prst="rect">
            <a:avLst/>
          </a:prstGeom>
        </p:spPr>
      </p:pic>
      <p:pic>
        <p:nvPicPr>
          <p:cNvPr id="40" name="Graphic 25" descr="Checkmark">
            <a:extLst>
              <a:ext uri="{FF2B5EF4-FFF2-40B4-BE49-F238E27FC236}">
                <a16:creationId xmlns:a16="http://schemas.microsoft.com/office/drawing/2014/main" id="{A75C4C5F-A0AD-44CB-A4AB-F51310237346}"/>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108670" y="2451821"/>
            <a:ext cx="91440" cy="91440"/>
          </a:xfrm>
          <a:prstGeom prst="rect">
            <a:avLst/>
          </a:prstGeom>
        </p:spPr>
      </p:pic>
      <p:sp>
        <p:nvSpPr>
          <p:cNvPr id="41" name="TextBox 40"/>
          <p:cNvSpPr txBox="1"/>
          <p:nvPr/>
        </p:nvSpPr>
        <p:spPr>
          <a:xfrm>
            <a:off x="178355" y="804680"/>
            <a:ext cx="5225969" cy="369332"/>
          </a:xfrm>
          <a:prstGeom prst="rect">
            <a:avLst/>
          </a:prstGeom>
          <a:noFill/>
        </p:spPr>
        <p:txBody>
          <a:bodyPr wrap="square" rtlCol="0">
            <a:spAutoFit/>
          </a:bodyPr>
          <a:lstStyle/>
          <a:p>
            <a:pPr defTabSz="457189"/>
            <a:r>
              <a:rPr lang="en-US" dirty="0">
                <a:solidFill>
                  <a:srgbClr val="282828"/>
                </a:solidFill>
                <a:latin typeface="Arial" panose="020B0604020202020204"/>
              </a:rPr>
              <a:t>Procure-to-Pay Process in </a:t>
            </a:r>
            <a:r>
              <a:rPr lang="en-US" b="1" dirty="0">
                <a:solidFill>
                  <a:srgbClr val="282828"/>
                </a:solidFill>
                <a:latin typeface="Arial" panose="020B0604020202020204"/>
              </a:rPr>
              <a:t>G</a:t>
            </a:r>
            <a:r>
              <a:rPr lang="en-US" b="1" dirty="0">
                <a:solidFill>
                  <a:srgbClr val="282828"/>
                </a:solidFill>
              </a:rPr>
              <a:t>uided </a:t>
            </a:r>
            <a:r>
              <a:rPr lang="en-US" b="1" dirty="0">
                <a:solidFill>
                  <a:srgbClr val="CC0000"/>
                </a:solidFill>
              </a:rPr>
              <a:t>BU</a:t>
            </a:r>
            <a:r>
              <a:rPr lang="en-US" b="1" dirty="0">
                <a:solidFill>
                  <a:srgbClr val="282828"/>
                </a:solidFill>
              </a:rPr>
              <a:t>ying</a:t>
            </a:r>
            <a:endParaRPr lang="en-US" dirty="0">
              <a:solidFill>
                <a:srgbClr val="282828"/>
              </a:solidFill>
              <a:latin typeface="Arial" panose="020B0604020202020204"/>
            </a:endParaRPr>
          </a:p>
        </p:txBody>
      </p:sp>
      <p:sp>
        <p:nvSpPr>
          <p:cNvPr id="22" name="TextBox 21"/>
          <p:cNvSpPr txBox="1"/>
          <p:nvPr/>
        </p:nvSpPr>
        <p:spPr>
          <a:xfrm>
            <a:off x="1104827" y="4418426"/>
            <a:ext cx="5427132" cy="584775"/>
          </a:xfrm>
          <a:prstGeom prst="rect">
            <a:avLst/>
          </a:prstGeom>
          <a:noFill/>
        </p:spPr>
        <p:txBody>
          <a:bodyPr wrap="square" rtlCol="0">
            <a:spAutoFit/>
          </a:bodyPr>
          <a:lstStyle/>
          <a:p>
            <a:pPr defTabSz="609570"/>
            <a:r>
              <a:rPr lang="en-US" sz="800" b="1" dirty="0">
                <a:solidFill>
                  <a:srgbClr val="282828"/>
                </a:solidFill>
                <a:latin typeface="Arial" panose="020B0604020202020204"/>
              </a:rPr>
              <a:t>*</a:t>
            </a:r>
            <a:r>
              <a:rPr lang="en-US" sz="800" dirty="0">
                <a:solidFill>
                  <a:srgbClr val="282828"/>
                </a:solidFill>
              </a:rPr>
              <a:t>PRs will go through a series of approvals based on the dollar amount and commodity code.</a:t>
            </a:r>
            <a:endParaRPr lang="en-US" sz="800" b="1" dirty="0">
              <a:solidFill>
                <a:srgbClr val="282828"/>
              </a:solidFill>
              <a:latin typeface="Arial" panose="020B0604020202020204"/>
            </a:endParaRPr>
          </a:p>
          <a:p>
            <a:pPr defTabSz="609570"/>
            <a:r>
              <a:rPr lang="en-US" sz="800" b="1" dirty="0">
                <a:solidFill>
                  <a:srgbClr val="282828"/>
                </a:solidFill>
                <a:latin typeface="Arial" panose="020B0604020202020204"/>
              </a:rPr>
              <a:t>**</a:t>
            </a:r>
            <a:r>
              <a:rPr lang="en-US" sz="800" dirty="0">
                <a:solidFill>
                  <a:srgbClr val="282828"/>
                </a:solidFill>
                <a:latin typeface="Arial" panose="020B0604020202020204"/>
              </a:rPr>
              <a:t>Invoices &lt;$5,000: </a:t>
            </a:r>
            <a:r>
              <a:rPr lang="en-US" sz="800" dirty="0" err="1">
                <a:solidFill>
                  <a:srgbClr val="282828"/>
                </a:solidFill>
                <a:latin typeface="Arial" panose="020B0604020202020204"/>
              </a:rPr>
              <a:t>Requisitioners</a:t>
            </a:r>
            <a:r>
              <a:rPr lang="en-US" sz="800" dirty="0">
                <a:solidFill>
                  <a:srgbClr val="282828"/>
                </a:solidFill>
                <a:latin typeface="Arial" panose="020B0604020202020204"/>
              </a:rPr>
              <a:t> are notified as a watcher and invoices can be viewed </a:t>
            </a:r>
            <a:r>
              <a:rPr lang="en-US" sz="800" b="1" dirty="0">
                <a:solidFill>
                  <a:srgbClr val="282828"/>
                </a:solidFill>
                <a:latin typeface="Arial" panose="020B0604020202020204"/>
              </a:rPr>
              <a:t>under Your Approvals </a:t>
            </a:r>
            <a:r>
              <a:rPr lang="en-US" sz="800" dirty="0">
                <a:solidFill>
                  <a:srgbClr val="282828"/>
                </a:solidFill>
                <a:latin typeface="Arial" panose="020B0604020202020204"/>
              </a:rPr>
              <a:t>-&gt; </a:t>
            </a:r>
            <a:r>
              <a:rPr lang="en-US" sz="800" b="1" dirty="0">
                <a:solidFill>
                  <a:srgbClr val="282828"/>
                </a:solidFill>
                <a:latin typeface="Arial" panose="020B0604020202020204"/>
              </a:rPr>
              <a:t>To watch</a:t>
            </a:r>
            <a:r>
              <a:rPr lang="en-US" sz="800" dirty="0">
                <a:solidFill>
                  <a:srgbClr val="282828"/>
                </a:solidFill>
                <a:latin typeface="Arial" panose="020B0604020202020204"/>
              </a:rPr>
              <a:t>. Payment will release within three days. </a:t>
            </a:r>
            <a:r>
              <a:rPr lang="en-US" sz="800" dirty="0">
                <a:solidFill>
                  <a:srgbClr val="282828"/>
                </a:solidFill>
                <a:latin typeface="Arial" panose="020B0604020202020204" pitchFamily="34" charset="0"/>
                <a:cs typeface="Arial" panose="020B0604020202020204" pitchFamily="34" charset="0"/>
              </a:rPr>
              <a:t>Invoices ≥</a:t>
            </a:r>
            <a:r>
              <a:rPr lang="en-US" sz="800" dirty="0">
                <a:solidFill>
                  <a:srgbClr val="282828"/>
                </a:solidFill>
              </a:rPr>
              <a:t>$5,000 will be routed to </a:t>
            </a:r>
            <a:r>
              <a:rPr lang="en-US" sz="800" dirty="0" err="1">
                <a:solidFill>
                  <a:srgbClr val="282828"/>
                </a:solidFill>
              </a:rPr>
              <a:t>Requisitioners</a:t>
            </a:r>
            <a:r>
              <a:rPr lang="en-US" sz="800" dirty="0">
                <a:solidFill>
                  <a:srgbClr val="282828"/>
                </a:solidFill>
              </a:rPr>
              <a:t>’ </a:t>
            </a:r>
            <a:r>
              <a:rPr lang="en-US" sz="800" b="1" dirty="0">
                <a:solidFill>
                  <a:srgbClr val="282828"/>
                </a:solidFill>
              </a:rPr>
              <a:t>Your Approvals-&gt;To approve </a:t>
            </a:r>
            <a:r>
              <a:rPr lang="en-US" sz="800" dirty="0">
                <a:solidFill>
                  <a:srgbClr val="282828"/>
                </a:solidFill>
              </a:rPr>
              <a:t>for review and approval.</a:t>
            </a:r>
            <a:endParaRPr lang="en-US" sz="800" dirty="0">
              <a:solidFill>
                <a:srgbClr val="282828"/>
              </a:solidFill>
              <a:latin typeface="Arial" panose="020B0604020202020204"/>
            </a:endParaRPr>
          </a:p>
        </p:txBody>
      </p:sp>
      <p:sp>
        <p:nvSpPr>
          <p:cNvPr id="42" name="Freeform 99">
            <a:extLst>
              <a:ext uri="{FF2B5EF4-FFF2-40B4-BE49-F238E27FC236}">
                <a16:creationId xmlns:a16="http://schemas.microsoft.com/office/drawing/2014/main" id="{1B6B15C7-9673-449C-A7BC-19092106AC72}"/>
              </a:ext>
            </a:extLst>
          </p:cNvPr>
          <p:cNvSpPr>
            <a:spLocks/>
          </p:cNvSpPr>
          <p:nvPr/>
        </p:nvSpPr>
        <p:spPr bwMode="auto">
          <a:xfrm flipH="1">
            <a:off x="5173343" y="2330923"/>
            <a:ext cx="543027" cy="188059"/>
          </a:xfrm>
          <a:custGeom>
            <a:avLst/>
            <a:gdLst>
              <a:gd name="T0" fmla="*/ 130 w 533"/>
              <a:gd name="T1" fmla="*/ 271 h 271"/>
              <a:gd name="T2" fmla="*/ 130 w 533"/>
              <a:gd name="T3" fmla="*/ 271 h 271"/>
              <a:gd name="T4" fmla="*/ 130 w 533"/>
              <a:gd name="T5" fmla="*/ 184 h 271"/>
              <a:gd name="T6" fmla="*/ 533 w 533"/>
              <a:gd name="T7" fmla="*/ 184 h 271"/>
              <a:gd name="T8" fmla="*/ 533 w 533"/>
              <a:gd name="T9" fmla="*/ 87 h 271"/>
              <a:gd name="T10" fmla="*/ 130 w 533"/>
              <a:gd name="T11" fmla="*/ 87 h 271"/>
              <a:gd name="T12" fmla="*/ 130 w 533"/>
              <a:gd name="T13" fmla="*/ 0 h 271"/>
              <a:gd name="T14" fmla="*/ 0 w 533"/>
              <a:gd name="T15" fmla="*/ 136 h 271"/>
              <a:gd name="T16" fmla="*/ 130 w 533"/>
              <a:gd name="T17" fmla="*/ 27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3" h="271">
                <a:moveTo>
                  <a:pt x="130" y="271"/>
                </a:moveTo>
                <a:lnTo>
                  <a:pt x="130" y="271"/>
                </a:lnTo>
                <a:lnTo>
                  <a:pt x="130" y="184"/>
                </a:lnTo>
                <a:lnTo>
                  <a:pt x="533" y="184"/>
                </a:lnTo>
                <a:lnTo>
                  <a:pt x="533" y="87"/>
                </a:lnTo>
                <a:lnTo>
                  <a:pt x="130" y="87"/>
                </a:lnTo>
                <a:lnTo>
                  <a:pt x="130" y="0"/>
                </a:lnTo>
                <a:lnTo>
                  <a:pt x="0" y="136"/>
                </a:lnTo>
                <a:lnTo>
                  <a:pt x="130" y="271"/>
                </a:lnTo>
                <a:close/>
              </a:path>
            </a:pathLst>
          </a:custGeom>
          <a:solidFill>
            <a:srgbClr val="CC0000"/>
          </a:solidFill>
          <a:ln w="0">
            <a:noFill/>
            <a:prstDash val="solid"/>
            <a:round/>
            <a:headEnd/>
            <a:tailEnd/>
          </a:ln>
        </p:spPr>
        <p:txBody>
          <a:bodyPr vert="horz" wrap="square" lIns="68580" tIns="34290" rIns="68580" bIns="34290" numCol="1" anchor="t" anchorCtr="0" compatLnSpc="1">
            <a:prstTxWarp prst="textNoShape">
              <a:avLst/>
            </a:prstTxWarp>
          </a:bodyPr>
          <a:lstStyle/>
          <a:p>
            <a:pPr defTabSz="457189">
              <a:defRPr/>
            </a:pPr>
            <a:endParaRPr lang="en-US" sz="1050" dirty="0">
              <a:solidFill>
                <a:srgbClr val="005073">
                  <a:lumMod val="10000"/>
                </a:srgbClr>
              </a:solidFill>
            </a:endParaRPr>
          </a:p>
        </p:txBody>
      </p:sp>
      <p:sp>
        <p:nvSpPr>
          <p:cNvPr id="44" name="TextBox 43">
            <a:extLst>
              <a:ext uri="{FF2B5EF4-FFF2-40B4-BE49-F238E27FC236}">
                <a16:creationId xmlns:a16="http://schemas.microsoft.com/office/drawing/2014/main" id="{1A011834-82D3-488A-99E1-572AD8573F84}"/>
              </a:ext>
            </a:extLst>
          </p:cNvPr>
          <p:cNvSpPr txBox="1"/>
          <p:nvPr/>
        </p:nvSpPr>
        <p:spPr>
          <a:xfrm>
            <a:off x="5552183" y="2612833"/>
            <a:ext cx="1097280" cy="1300356"/>
          </a:xfrm>
          <a:prstGeom prst="rect">
            <a:avLst/>
          </a:prstGeom>
        </p:spPr>
        <p:txBody>
          <a:bodyPr vert="horz" wrap="square" lIns="68580" tIns="34290" rIns="68580" bIns="34290" rtlCol="0" anchor="t">
            <a:spAutoFit/>
          </a:bodyPr>
          <a:lstStyle>
            <a:lvl1pPr indent="0">
              <a:spcBef>
                <a:spcPct val="20000"/>
              </a:spcBef>
              <a:buFont typeface="Arial"/>
              <a:buNone/>
              <a:defRPr sz="1600"/>
            </a:lvl1pPr>
            <a:lvl2pPr marL="742950" indent="-285750">
              <a:spcBef>
                <a:spcPct val="20000"/>
              </a:spcBef>
              <a:buFont typeface="Arial"/>
              <a:buChar char="–"/>
            </a:lvl2pPr>
            <a:lvl3pPr marL="1143000" indent="-228600">
              <a:spcBef>
                <a:spcPct val="20000"/>
              </a:spcBef>
              <a:buFont typeface="Arial"/>
              <a:buChar char="•"/>
            </a:lvl3pPr>
            <a:lvl4pPr marL="1600200" indent="-228600">
              <a:spcBef>
                <a:spcPct val="20000"/>
              </a:spcBef>
              <a:buFont typeface="Arial"/>
              <a:buChar char="–"/>
            </a:lvl4pPr>
            <a:lvl5pPr marL="2057400" indent="-228600">
              <a:spcBef>
                <a:spcPct val="20000"/>
              </a:spcBef>
              <a:buFont typeface="Arial"/>
              <a:buChar cha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pPr algn="ctr" defTabSz="457189">
              <a:defRPr/>
            </a:pPr>
            <a:r>
              <a:rPr lang="en-US" sz="1000" b="1" dirty="0">
                <a:solidFill>
                  <a:srgbClr val="005073">
                    <a:lumMod val="10000"/>
                  </a:srgbClr>
                </a:solidFill>
              </a:rPr>
              <a:t>Requisitioner</a:t>
            </a:r>
            <a:r>
              <a:rPr lang="en-US" sz="1000" dirty="0">
                <a:solidFill>
                  <a:srgbClr val="005073">
                    <a:lumMod val="10000"/>
                  </a:srgbClr>
                </a:solidFill>
              </a:rPr>
              <a:t> reviews and approves invoice.** Suppliers are paid based on their payment terms.</a:t>
            </a:r>
          </a:p>
        </p:txBody>
      </p:sp>
      <p:pic>
        <p:nvPicPr>
          <p:cNvPr id="45" name="Graphic 13" descr="User">
            <a:extLst>
              <a:ext uri="{FF2B5EF4-FFF2-40B4-BE49-F238E27FC236}">
                <a16:creationId xmlns:a16="http://schemas.microsoft.com/office/drawing/2014/main" id="{25534711-CA94-46E4-ABB2-5B2CF45CFC3A}"/>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901944" y="2179178"/>
            <a:ext cx="365760" cy="365760"/>
          </a:xfrm>
          <a:prstGeom prst="rect">
            <a:avLst/>
          </a:prstGeom>
        </p:spPr>
      </p:pic>
      <p:sp>
        <p:nvSpPr>
          <p:cNvPr id="25" name="TextBox 24"/>
          <p:cNvSpPr txBox="1"/>
          <p:nvPr/>
        </p:nvSpPr>
        <p:spPr>
          <a:xfrm>
            <a:off x="146286" y="2620142"/>
            <a:ext cx="1175367" cy="861774"/>
          </a:xfrm>
          <a:prstGeom prst="rect">
            <a:avLst/>
          </a:prstGeom>
          <a:noFill/>
        </p:spPr>
        <p:txBody>
          <a:bodyPr wrap="square" rtlCol="0">
            <a:spAutoFit/>
          </a:bodyPr>
          <a:lstStyle/>
          <a:p>
            <a:pPr algn="ctr" defTabSz="457189"/>
            <a:r>
              <a:rPr lang="en-US" sz="1000" b="1" dirty="0">
                <a:solidFill>
                  <a:srgbClr val="005073">
                    <a:lumMod val="10000"/>
                  </a:srgbClr>
                </a:solidFill>
              </a:rPr>
              <a:t>Purchase Requisition (PR)</a:t>
            </a:r>
            <a:r>
              <a:rPr lang="en-US" sz="1000" dirty="0">
                <a:solidFill>
                  <a:srgbClr val="005073">
                    <a:lumMod val="10000"/>
                  </a:srgbClr>
                </a:solidFill>
              </a:rPr>
              <a:t> created and submitted for approval.</a:t>
            </a:r>
          </a:p>
        </p:txBody>
      </p:sp>
      <p:sp>
        <p:nvSpPr>
          <p:cNvPr id="28" name="Rectangle 27">
            <a:extLst>
              <a:ext uri="{FF2B5EF4-FFF2-40B4-BE49-F238E27FC236}">
                <a16:creationId xmlns:a16="http://schemas.microsoft.com/office/drawing/2014/main" id="{D38949D1-FB4B-4085-A5DA-AB54C3B95F7E}"/>
              </a:ext>
            </a:extLst>
          </p:cNvPr>
          <p:cNvSpPr/>
          <p:nvPr/>
        </p:nvSpPr>
        <p:spPr>
          <a:xfrm>
            <a:off x="3868095" y="2107596"/>
            <a:ext cx="2843618" cy="190368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Tree>
    <p:custDataLst>
      <p:tags r:id="rId1"/>
    </p:custDataLst>
    <p:extLst>
      <p:ext uri="{BB962C8B-B14F-4D97-AF65-F5344CB8AC3E}">
        <p14:creationId xmlns:p14="http://schemas.microsoft.com/office/powerpoint/2010/main" val="1066902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Introduction to Invoice-to-Pay</a:t>
            </a:r>
          </a:p>
        </p:txBody>
      </p:sp>
      <p:sp>
        <p:nvSpPr>
          <p:cNvPr id="4" name="Rectangle 3">
            <a:extLst>
              <a:ext uri="{FF2B5EF4-FFF2-40B4-BE49-F238E27FC236}">
                <a16:creationId xmlns:a16="http://schemas.microsoft.com/office/drawing/2014/main" id="{4FC0BFEA-0203-4F49-A3F7-DC070BBEAC84}"/>
              </a:ext>
            </a:extLst>
          </p:cNvPr>
          <p:cNvSpPr/>
          <p:nvPr/>
        </p:nvSpPr>
        <p:spPr>
          <a:xfrm>
            <a:off x="96203" y="1344200"/>
            <a:ext cx="6761797" cy="646331"/>
          </a:xfrm>
          <a:prstGeom prst="rect">
            <a:avLst/>
          </a:prstGeom>
        </p:spPr>
        <p:txBody>
          <a:bodyPr wrap="square">
            <a:spAutoFit/>
          </a:bodyPr>
          <a:lstStyle/>
          <a:p>
            <a:pPr lvl="0">
              <a:defRPr/>
            </a:pPr>
            <a:r>
              <a:rPr lang="en-US" sz="1200" kern="0" dirty="0">
                <a:solidFill>
                  <a:srgbClr val="000000"/>
                </a:solidFill>
              </a:rPr>
              <a:t>Invoice-to-Pay (I2P) is the process by which </a:t>
            </a:r>
            <a:r>
              <a:rPr lang="en-US" sz="1200" kern="0" dirty="0"/>
              <a:t>shoppers</a:t>
            </a:r>
            <a:r>
              <a:rPr lang="en-US" sz="1200" kern="0" dirty="0">
                <a:solidFill>
                  <a:srgbClr val="000000"/>
                </a:solidFill>
              </a:rPr>
              <a:t> at BU pay for goods and services procured. The I2P process includes the following key activities: Invoice Entry, Ariba Network (AN) Rules, Invoice Reconciliation, Approval, and Payment. </a:t>
            </a:r>
          </a:p>
        </p:txBody>
      </p:sp>
      <p:sp>
        <p:nvSpPr>
          <p:cNvPr id="6" name="Text Placeholder 1">
            <a:extLst>
              <a:ext uri="{FF2B5EF4-FFF2-40B4-BE49-F238E27FC236}">
                <a16:creationId xmlns:a16="http://schemas.microsoft.com/office/drawing/2014/main" id="{5631CBE5-F921-4DA9-BA02-F466251567A2}"/>
              </a:ext>
            </a:extLst>
          </p:cNvPr>
          <p:cNvSpPr txBox="1">
            <a:spLocks/>
          </p:cNvSpPr>
          <p:nvPr/>
        </p:nvSpPr>
        <p:spPr>
          <a:xfrm>
            <a:off x="190121" y="921455"/>
            <a:ext cx="2444351" cy="207838"/>
          </a:xfrm>
          <a:prstGeom prst="rect">
            <a:avLst/>
          </a:prstGeom>
        </p:spPr>
        <p:txBody>
          <a:bodyPr lIns="0" tIns="0" rIns="0" bIns="0" anchor="ctr"/>
          <a:lstStyle>
            <a:lvl1pPr marL="0" indent="0" algn="l" defTabSz="914400" rtl="0" eaLnBrk="1" latinLnBrk="0" hangingPunct="1">
              <a:lnSpc>
                <a:spcPct val="90000"/>
              </a:lnSpc>
              <a:spcBef>
                <a:spcPts val="1000"/>
              </a:spcBef>
              <a:buFont typeface="Arial" panose="020B0604020202020204" pitchFamily="34" charset="0"/>
              <a:buNone/>
              <a:defRPr sz="2000" b="1" i="1" kern="1200">
                <a:solidFill>
                  <a:srgbClr val="777777"/>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Bef>
                <a:spcPts val="750"/>
              </a:spcBef>
              <a:defRPr/>
            </a:pPr>
            <a:r>
              <a:rPr lang="en-US" sz="1200" b="0" i="0" dirty="0">
                <a:solidFill>
                  <a:schemeClr val="tx1"/>
                </a:solidFill>
                <a:latin typeface="Arial" panose="020B0604020202020204" pitchFamily="34" charset="0"/>
                <a:cs typeface="Arial" panose="020B0604020202020204" pitchFamily="34" charset="0"/>
              </a:rPr>
              <a:t>What is I2P in </a:t>
            </a:r>
            <a:r>
              <a:rPr lang="en-US" sz="1200" dirty="0">
                <a:solidFill>
                  <a:srgbClr val="282828"/>
                </a:solidFill>
                <a:latin typeface="Arial" panose="020B0604020202020204" pitchFamily="34" charset="0"/>
                <a:cs typeface="Arial" panose="020B0604020202020204" pitchFamily="34" charset="0"/>
              </a:rPr>
              <a:t>Guided </a:t>
            </a:r>
            <a:r>
              <a:rPr lang="en-US" sz="1200" dirty="0">
                <a:solidFill>
                  <a:srgbClr val="CC0000"/>
                </a:solidFill>
                <a:latin typeface="Arial" panose="020B0604020202020204" pitchFamily="34" charset="0"/>
                <a:cs typeface="Arial" panose="020B0604020202020204" pitchFamily="34" charset="0"/>
              </a:rPr>
              <a:t>BU</a:t>
            </a:r>
            <a:r>
              <a:rPr lang="en-US" sz="1200" dirty="0">
                <a:solidFill>
                  <a:srgbClr val="282828"/>
                </a:solidFill>
                <a:latin typeface="Arial" panose="020B0604020202020204" pitchFamily="34" charset="0"/>
                <a:cs typeface="Arial" panose="020B0604020202020204" pitchFamily="34" charset="0"/>
              </a:rPr>
              <a:t>ying</a:t>
            </a:r>
            <a:r>
              <a:rPr lang="en-US" sz="1200" b="0" i="0" dirty="0">
                <a:solidFill>
                  <a:schemeClr val="tx1"/>
                </a:solidFill>
                <a:latin typeface="Arial" panose="020B0604020202020204" pitchFamily="34" charset="0"/>
                <a:cs typeface="Arial" panose="020B0604020202020204" pitchFamily="34" charset="0"/>
              </a:rPr>
              <a:t>?</a:t>
            </a:r>
          </a:p>
        </p:txBody>
      </p:sp>
      <p:sp>
        <p:nvSpPr>
          <p:cNvPr id="12" name="Freeform 99">
            <a:extLst>
              <a:ext uri="{FF2B5EF4-FFF2-40B4-BE49-F238E27FC236}">
                <a16:creationId xmlns:a16="http://schemas.microsoft.com/office/drawing/2014/main" id="{DD64EEF7-26BB-4254-88F2-23DA85F95908}"/>
              </a:ext>
            </a:extLst>
          </p:cNvPr>
          <p:cNvSpPr>
            <a:spLocks/>
          </p:cNvSpPr>
          <p:nvPr/>
        </p:nvSpPr>
        <p:spPr bwMode="auto">
          <a:xfrm flipH="1">
            <a:off x="1250417" y="2581451"/>
            <a:ext cx="244407" cy="139394"/>
          </a:xfrm>
          <a:custGeom>
            <a:avLst/>
            <a:gdLst>
              <a:gd name="T0" fmla="*/ 130 w 533"/>
              <a:gd name="T1" fmla="*/ 271 h 271"/>
              <a:gd name="T2" fmla="*/ 130 w 533"/>
              <a:gd name="T3" fmla="*/ 271 h 271"/>
              <a:gd name="T4" fmla="*/ 130 w 533"/>
              <a:gd name="T5" fmla="*/ 184 h 271"/>
              <a:gd name="T6" fmla="*/ 533 w 533"/>
              <a:gd name="T7" fmla="*/ 184 h 271"/>
              <a:gd name="T8" fmla="*/ 533 w 533"/>
              <a:gd name="T9" fmla="*/ 87 h 271"/>
              <a:gd name="T10" fmla="*/ 130 w 533"/>
              <a:gd name="T11" fmla="*/ 87 h 271"/>
              <a:gd name="T12" fmla="*/ 130 w 533"/>
              <a:gd name="T13" fmla="*/ 0 h 271"/>
              <a:gd name="T14" fmla="*/ 0 w 533"/>
              <a:gd name="T15" fmla="*/ 136 h 271"/>
              <a:gd name="T16" fmla="*/ 130 w 533"/>
              <a:gd name="T17" fmla="*/ 27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3" h="271">
                <a:moveTo>
                  <a:pt x="130" y="271"/>
                </a:moveTo>
                <a:lnTo>
                  <a:pt x="130" y="271"/>
                </a:lnTo>
                <a:lnTo>
                  <a:pt x="130" y="184"/>
                </a:lnTo>
                <a:lnTo>
                  <a:pt x="533" y="184"/>
                </a:lnTo>
                <a:lnTo>
                  <a:pt x="533" y="87"/>
                </a:lnTo>
                <a:lnTo>
                  <a:pt x="130" y="87"/>
                </a:lnTo>
                <a:lnTo>
                  <a:pt x="130" y="0"/>
                </a:lnTo>
                <a:lnTo>
                  <a:pt x="0" y="136"/>
                </a:lnTo>
                <a:lnTo>
                  <a:pt x="130" y="271"/>
                </a:lnTo>
                <a:close/>
              </a:path>
            </a:pathLst>
          </a:custGeom>
          <a:solidFill>
            <a:schemeClr val="bg1">
              <a:lumMod val="75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900" dirty="0">
              <a:solidFill>
                <a:schemeClr val="accent3">
                  <a:lumMod val="10000"/>
                </a:schemeClr>
              </a:solidFill>
            </a:endParaRPr>
          </a:p>
        </p:txBody>
      </p:sp>
      <p:sp>
        <p:nvSpPr>
          <p:cNvPr id="17" name="Freeform 99">
            <a:extLst>
              <a:ext uri="{FF2B5EF4-FFF2-40B4-BE49-F238E27FC236}">
                <a16:creationId xmlns:a16="http://schemas.microsoft.com/office/drawing/2014/main" id="{C4115475-77FA-4C3B-8CBB-1536B4456C31}"/>
              </a:ext>
            </a:extLst>
          </p:cNvPr>
          <p:cNvSpPr>
            <a:spLocks/>
          </p:cNvSpPr>
          <p:nvPr/>
        </p:nvSpPr>
        <p:spPr bwMode="auto">
          <a:xfrm flipH="1">
            <a:off x="3904947" y="2556165"/>
            <a:ext cx="244407" cy="139394"/>
          </a:xfrm>
          <a:custGeom>
            <a:avLst/>
            <a:gdLst>
              <a:gd name="T0" fmla="*/ 130 w 533"/>
              <a:gd name="T1" fmla="*/ 271 h 271"/>
              <a:gd name="T2" fmla="*/ 130 w 533"/>
              <a:gd name="T3" fmla="*/ 271 h 271"/>
              <a:gd name="T4" fmla="*/ 130 w 533"/>
              <a:gd name="T5" fmla="*/ 184 h 271"/>
              <a:gd name="T6" fmla="*/ 533 w 533"/>
              <a:gd name="T7" fmla="*/ 184 h 271"/>
              <a:gd name="T8" fmla="*/ 533 w 533"/>
              <a:gd name="T9" fmla="*/ 87 h 271"/>
              <a:gd name="T10" fmla="*/ 130 w 533"/>
              <a:gd name="T11" fmla="*/ 87 h 271"/>
              <a:gd name="T12" fmla="*/ 130 w 533"/>
              <a:gd name="T13" fmla="*/ 0 h 271"/>
              <a:gd name="T14" fmla="*/ 0 w 533"/>
              <a:gd name="T15" fmla="*/ 136 h 271"/>
              <a:gd name="T16" fmla="*/ 130 w 533"/>
              <a:gd name="T17" fmla="*/ 27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3" h="271">
                <a:moveTo>
                  <a:pt x="130" y="271"/>
                </a:moveTo>
                <a:lnTo>
                  <a:pt x="130" y="271"/>
                </a:lnTo>
                <a:lnTo>
                  <a:pt x="130" y="184"/>
                </a:lnTo>
                <a:lnTo>
                  <a:pt x="533" y="184"/>
                </a:lnTo>
                <a:lnTo>
                  <a:pt x="533" y="87"/>
                </a:lnTo>
                <a:lnTo>
                  <a:pt x="130" y="87"/>
                </a:lnTo>
                <a:lnTo>
                  <a:pt x="130" y="0"/>
                </a:lnTo>
                <a:lnTo>
                  <a:pt x="0" y="136"/>
                </a:lnTo>
                <a:lnTo>
                  <a:pt x="130" y="271"/>
                </a:lnTo>
                <a:close/>
              </a:path>
            </a:pathLst>
          </a:custGeom>
          <a:solidFill>
            <a:schemeClr val="bg1">
              <a:lumMod val="75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900" dirty="0">
              <a:solidFill>
                <a:schemeClr val="accent3">
                  <a:lumMod val="10000"/>
                </a:schemeClr>
              </a:solidFill>
            </a:endParaRPr>
          </a:p>
        </p:txBody>
      </p:sp>
      <p:sp>
        <p:nvSpPr>
          <p:cNvPr id="18" name="Freeform 99">
            <a:extLst>
              <a:ext uri="{FF2B5EF4-FFF2-40B4-BE49-F238E27FC236}">
                <a16:creationId xmlns:a16="http://schemas.microsoft.com/office/drawing/2014/main" id="{ABC2A396-E2ED-43BA-BA76-FE2EC629194E}"/>
              </a:ext>
            </a:extLst>
          </p:cNvPr>
          <p:cNvSpPr>
            <a:spLocks/>
          </p:cNvSpPr>
          <p:nvPr/>
        </p:nvSpPr>
        <p:spPr bwMode="auto">
          <a:xfrm flipH="1">
            <a:off x="2577682" y="2569404"/>
            <a:ext cx="244407" cy="139394"/>
          </a:xfrm>
          <a:custGeom>
            <a:avLst/>
            <a:gdLst>
              <a:gd name="T0" fmla="*/ 130 w 533"/>
              <a:gd name="T1" fmla="*/ 271 h 271"/>
              <a:gd name="T2" fmla="*/ 130 w 533"/>
              <a:gd name="T3" fmla="*/ 271 h 271"/>
              <a:gd name="T4" fmla="*/ 130 w 533"/>
              <a:gd name="T5" fmla="*/ 184 h 271"/>
              <a:gd name="T6" fmla="*/ 533 w 533"/>
              <a:gd name="T7" fmla="*/ 184 h 271"/>
              <a:gd name="T8" fmla="*/ 533 w 533"/>
              <a:gd name="T9" fmla="*/ 87 h 271"/>
              <a:gd name="T10" fmla="*/ 130 w 533"/>
              <a:gd name="T11" fmla="*/ 87 h 271"/>
              <a:gd name="T12" fmla="*/ 130 w 533"/>
              <a:gd name="T13" fmla="*/ 0 h 271"/>
              <a:gd name="T14" fmla="*/ 0 w 533"/>
              <a:gd name="T15" fmla="*/ 136 h 271"/>
              <a:gd name="T16" fmla="*/ 130 w 533"/>
              <a:gd name="T17" fmla="*/ 27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3" h="271">
                <a:moveTo>
                  <a:pt x="130" y="271"/>
                </a:moveTo>
                <a:lnTo>
                  <a:pt x="130" y="271"/>
                </a:lnTo>
                <a:lnTo>
                  <a:pt x="130" y="184"/>
                </a:lnTo>
                <a:lnTo>
                  <a:pt x="533" y="184"/>
                </a:lnTo>
                <a:lnTo>
                  <a:pt x="533" y="87"/>
                </a:lnTo>
                <a:lnTo>
                  <a:pt x="130" y="87"/>
                </a:lnTo>
                <a:lnTo>
                  <a:pt x="130" y="0"/>
                </a:lnTo>
                <a:lnTo>
                  <a:pt x="0" y="136"/>
                </a:lnTo>
                <a:lnTo>
                  <a:pt x="130" y="271"/>
                </a:lnTo>
                <a:close/>
              </a:path>
            </a:pathLst>
          </a:custGeom>
          <a:solidFill>
            <a:schemeClr val="bg1">
              <a:lumMod val="75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900" dirty="0">
              <a:solidFill>
                <a:schemeClr val="accent3">
                  <a:lumMod val="10000"/>
                </a:schemeClr>
              </a:solidFill>
            </a:endParaRPr>
          </a:p>
        </p:txBody>
      </p:sp>
      <p:sp>
        <p:nvSpPr>
          <p:cNvPr id="19" name="Freeform 99">
            <a:extLst>
              <a:ext uri="{FF2B5EF4-FFF2-40B4-BE49-F238E27FC236}">
                <a16:creationId xmlns:a16="http://schemas.microsoft.com/office/drawing/2014/main" id="{6C59E89B-7562-4EE7-A9E7-6BE964D1D439}"/>
              </a:ext>
            </a:extLst>
          </p:cNvPr>
          <p:cNvSpPr>
            <a:spLocks/>
          </p:cNvSpPr>
          <p:nvPr/>
        </p:nvSpPr>
        <p:spPr bwMode="auto">
          <a:xfrm flipH="1">
            <a:off x="5232212" y="2571751"/>
            <a:ext cx="244407" cy="139394"/>
          </a:xfrm>
          <a:custGeom>
            <a:avLst/>
            <a:gdLst>
              <a:gd name="T0" fmla="*/ 130 w 533"/>
              <a:gd name="T1" fmla="*/ 271 h 271"/>
              <a:gd name="T2" fmla="*/ 130 w 533"/>
              <a:gd name="T3" fmla="*/ 271 h 271"/>
              <a:gd name="T4" fmla="*/ 130 w 533"/>
              <a:gd name="T5" fmla="*/ 184 h 271"/>
              <a:gd name="T6" fmla="*/ 533 w 533"/>
              <a:gd name="T7" fmla="*/ 184 h 271"/>
              <a:gd name="T8" fmla="*/ 533 w 533"/>
              <a:gd name="T9" fmla="*/ 87 h 271"/>
              <a:gd name="T10" fmla="*/ 130 w 533"/>
              <a:gd name="T11" fmla="*/ 87 h 271"/>
              <a:gd name="T12" fmla="*/ 130 w 533"/>
              <a:gd name="T13" fmla="*/ 0 h 271"/>
              <a:gd name="T14" fmla="*/ 0 w 533"/>
              <a:gd name="T15" fmla="*/ 136 h 271"/>
              <a:gd name="T16" fmla="*/ 130 w 533"/>
              <a:gd name="T17" fmla="*/ 27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3" h="271">
                <a:moveTo>
                  <a:pt x="130" y="271"/>
                </a:moveTo>
                <a:lnTo>
                  <a:pt x="130" y="271"/>
                </a:lnTo>
                <a:lnTo>
                  <a:pt x="130" y="184"/>
                </a:lnTo>
                <a:lnTo>
                  <a:pt x="533" y="184"/>
                </a:lnTo>
                <a:lnTo>
                  <a:pt x="533" y="87"/>
                </a:lnTo>
                <a:lnTo>
                  <a:pt x="130" y="87"/>
                </a:lnTo>
                <a:lnTo>
                  <a:pt x="130" y="0"/>
                </a:lnTo>
                <a:lnTo>
                  <a:pt x="0" y="136"/>
                </a:lnTo>
                <a:lnTo>
                  <a:pt x="130" y="271"/>
                </a:lnTo>
                <a:close/>
              </a:path>
            </a:pathLst>
          </a:custGeom>
          <a:solidFill>
            <a:schemeClr val="bg1">
              <a:lumMod val="75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900" dirty="0">
              <a:solidFill>
                <a:schemeClr val="accent3">
                  <a:lumMod val="10000"/>
                </a:schemeClr>
              </a:solidFill>
            </a:endParaRPr>
          </a:p>
        </p:txBody>
      </p:sp>
      <p:grpSp>
        <p:nvGrpSpPr>
          <p:cNvPr id="3" name="Group 2">
            <a:extLst>
              <a:ext uri="{FF2B5EF4-FFF2-40B4-BE49-F238E27FC236}">
                <a16:creationId xmlns:a16="http://schemas.microsoft.com/office/drawing/2014/main" id="{FD2BA626-A751-4AAE-B188-D2A89113E944}"/>
              </a:ext>
            </a:extLst>
          </p:cNvPr>
          <p:cNvGrpSpPr/>
          <p:nvPr/>
        </p:nvGrpSpPr>
        <p:grpSpPr>
          <a:xfrm>
            <a:off x="206067" y="2211009"/>
            <a:ext cx="1175313" cy="2304122"/>
            <a:chOff x="206068" y="2211009"/>
            <a:chExt cx="1005840" cy="2304122"/>
          </a:xfrm>
        </p:grpSpPr>
        <p:sp>
          <p:nvSpPr>
            <p:cNvPr id="11" name="TextBox 10">
              <a:extLst>
                <a:ext uri="{FF2B5EF4-FFF2-40B4-BE49-F238E27FC236}">
                  <a16:creationId xmlns:a16="http://schemas.microsoft.com/office/drawing/2014/main" id="{C9734483-AFBA-437A-B018-D7E7E6913571}"/>
                </a:ext>
              </a:extLst>
            </p:cNvPr>
            <p:cNvSpPr txBox="1"/>
            <p:nvPr/>
          </p:nvSpPr>
          <p:spPr>
            <a:xfrm>
              <a:off x="206068" y="3085060"/>
              <a:ext cx="1005840" cy="1430071"/>
            </a:xfrm>
            <a:prstGeom prst="rect">
              <a:avLst/>
            </a:prstGeom>
          </p:spPr>
          <p:txBody>
            <a:bodyPr vert="horz" wrap="square" lIns="68580" tIns="34290" rIns="68580" bIns="34290" rtlCol="0" anchor="t">
              <a:spAutoFit/>
            </a:bodyPr>
            <a:lstStyle>
              <a:lvl1pPr indent="0">
                <a:spcBef>
                  <a:spcPct val="20000"/>
                </a:spcBef>
                <a:buFont typeface="Arial"/>
                <a:buNone/>
                <a:defRPr sz="1600"/>
              </a:lvl1pPr>
              <a:lvl2pPr marL="742950" indent="-285750">
                <a:spcBef>
                  <a:spcPct val="20000"/>
                </a:spcBef>
                <a:buFont typeface="Arial"/>
                <a:buChar char="–"/>
              </a:lvl2pPr>
              <a:lvl3pPr marL="1143000" indent="-228600">
                <a:spcBef>
                  <a:spcPct val="20000"/>
                </a:spcBef>
                <a:buFont typeface="Arial"/>
                <a:buChar char="•"/>
              </a:lvl3pPr>
              <a:lvl4pPr marL="1600200" indent="-228600">
                <a:spcBef>
                  <a:spcPct val="20000"/>
                </a:spcBef>
                <a:buFont typeface="Arial"/>
                <a:buChar char="–"/>
              </a:lvl4pPr>
              <a:lvl5pPr marL="2057400" indent="-228600">
                <a:spcBef>
                  <a:spcPct val="20000"/>
                </a:spcBef>
                <a:buFont typeface="Arial"/>
                <a:buChar cha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pPr algn="ctr">
                <a:lnSpc>
                  <a:spcPct val="108000"/>
                </a:lnSpc>
                <a:spcBef>
                  <a:spcPts val="225"/>
                </a:spcBef>
                <a:defRPr/>
              </a:pPr>
              <a:r>
                <a:rPr lang="en-US" sz="900" b="1" dirty="0">
                  <a:solidFill>
                    <a:srgbClr val="F7EC52">
                      <a:lumMod val="10000"/>
                    </a:srgbClr>
                  </a:solidFill>
                </a:rPr>
                <a:t>Invoice Entry</a:t>
              </a:r>
            </a:p>
            <a:p>
              <a:pPr algn="ctr">
                <a:lnSpc>
                  <a:spcPct val="108000"/>
                </a:lnSpc>
                <a:spcBef>
                  <a:spcPts val="225"/>
                </a:spcBef>
                <a:defRPr/>
              </a:pPr>
              <a:r>
                <a:rPr lang="en-US" sz="900" dirty="0">
                  <a:solidFill>
                    <a:srgbClr val="F7EC52">
                      <a:lumMod val="10000"/>
                    </a:srgbClr>
                  </a:solidFill>
                </a:rPr>
                <a:t>The standard process for invoices to be entered into the Ariba Network is through a Supplier submission via EDI, CXML, PO Flip, PDF Email, Paper</a:t>
              </a:r>
              <a:endParaRPr lang="en-US" sz="900" dirty="0">
                <a:solidFill>
                  <a:srgbClr val="F7EC52">
                    <a:lumMod val="10000"/>
                  </a:srgbClr>
                </a:solidFill>
                <a:latin typeface="Arial" panose="020B0604020202020204" pitchFamily="34" charset="0"/>
              </a:endParaRPr>
            </a:p>
          </p:txBody>
        </p:sp>
        <p:pic>
          <p:nvPicPr>
            <p:cNvPr id="20" name="Picture 19">
              <a:extLst>
                <a:ext uri="{FF2B5EF4-FFF2-40B4-BE49-F238E27FC236}">
                  <a16:creationId xmlns:a16="http://schemas.microsoft.com/office/drawing/2014/main" id="{9C1BAE84-D611-429D-B994-8EA7906D97F9}"/>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23756" y="2211009"/>
              <a:ext cx="770464" cy="755356"/>
            </a:xfrm>
            <a:prstGeom prst="rect">
              <a:avLst/>
            </a:prstGeom>
          </p:spPr>
        </p:pic>
      </p:grpSp>
      <p:grpSp>
        <p:nvGrpSpPr>
          <p:cNvPr id="2" name="Group 1">
            <a:extLst>
              <a:ext uri="{FF2B5EF4-FFF2-40B4-BE49-F238E27FC236}">
                <a16:creationId xmlns:a16="http://schemas.microsoft.com/office/drawing/2014/main" id="{B3079517-818A-4436-A556-83596918B2F6}"/>
              </a:ext>
            </a:extLst>
          </p:cNvPr>
          <p:cNvGrpSpPr/>
          <p:nvPr/>
        </p:nvGrpSpPr>
        <p:grpSpPr>
          <a:xfrm>
            <a:off x="1533333" y="2215511"/>
            <a:ext cx="1005840" cy="2449212"/>
            <a:chOff x="1468868" y="2215511"/>
            <a:chExt cx="1005840" cy="2449212"/>
          </a:xfrm>
        </p:grpSpPr>
        <p:sp>
          <p:nvSpPr>
            <p:cNvPr id="13" name="TextBox 12">
              <a:extLst>
                <a:ext uri="{FF2B5EF4-FFF2-40B4-BE49-F238E27FC236}">
                  <a16:creationId xmlns:a16="http://schemas.microsoft.com/office/drawing/2014/main" id="{6727BDDC-F9B8-4026-8B7F-E23DC16220D0}"/>
                </a:ext>
              </a:extLst>
            </p:cNvPr>
            <p:cNvSpPr txBox="1"/>
            <p:nvPr/>
          </p:nvSpPr>
          <p:spPr>
            <a:xfrm>
              <a:off x="1468868" y="3085060"/>
              <a:ext cx="1005840" cy="1579663"/>
            </a:xfrm>
            <a:prstGeom prst="rect">
              <a:avLst/>
            </a:prstGeom>
          </p:spPr>
          <p:txBody>
            <a:bodyPr vert="horz" wrap="square" lIns="68580" tIns="34290" rIns="68580" bIns="34290" rtlCol="0" anchor="t">
              <a:spAutoFit/>
            </a:bodyPr>
            <a:lstStyle>
              <a:defPPr>
                <a:defRPr lang="en-US"/>
              </a:defPPr>
              <a:lvl1pPr indent="0" algn="ctr">
                <a:spcBef>
                  <a:spcPct val="20000"/>
                </a:spcBef>
                <a:buFont typeface="Arial"/>
                <a:buNone/>
                <a:defRPr sz="1200"/>
              </a:lvl1pPr>
              <a:lvl2pPr marL="742950" indent="-285750">
                <a:spcBef>
                  <a:spcPct val="20000"/>
                </a:spcBef>
                <a:buFont typeface="Arial"/>
                <a:buChar char="–"/>
              </a:lvl2pPr>
              <a:lvl3pPr marL="1143000" indent="-228600">
                <a:spcBef>
                  <a:spcPct val="20000"/>
                </a:spcBef>
                <a:buFont typeface="Arial"/>
                <a:buChar char="•"/>
              </a:lvl3pPr>
              <a:lvl4pPr marL="1600200" indent="-228600">
                <a:spcBef>
                  <a:spcPct val="20000"/>
                </a:spcBef>
                <a:buFont typeface="Arial"/>
                <a:buChar char="–"/>
              </a:lvl4pPr>
              <a:lvl5pPr marL="2057400" indent="-228600">
                <a:spcBef>
                  <a:spcPct val="20000"/>
                </a:spcBef>
                <a:buFont typeface="Arial"/>
                <a:buChar cha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pPr>
                <a:lnSpc>
                  <a:spcPct val="108000"/>
                </a:lnSpc>
                <a:spcBef>
                  <a:spcPts val="225"/>
                </a:spcBef>
                <a:defRPr/>
              </a:pPr>
              <a:r>
                <a:rPr lang="en-US" sz="900" b="1" dirty="0">
                  <a:solidFill>
                    <a:srgbClr val="F7EC52">
                      <a:lumMod val="10000"/>
                    </a:srgbClr>
                  </a:solidFill>
                </a:rPr>
                <a:t>AN Rules</a:t>
              </a:r>
            </a:p>
            <a:p>
              <a:pPr>
                <a:lnSpc>
                  <a:spcPct val="108000"/>
                </a:lnSpc>
                <a:spcBef>
                  <a:spcPts val="225"/>
                </a:spcBef>
                <a:defRPr/>
              </a:pPr>
              <a:r>
                <a:rPr lang="en-US" sz="900" dirty="0">
                  <a:solidFill>
                    <a:srgbClr val="F7EC52">
                      <a:lumMod val="10000"/>
                    </a:srgbClr>
                  </a:solidFill>
                </a:rPr>
                <a:t>An automated quality check occurs; rejecting invoices containing errors  before reaching Boston University systems.</a:t>
              </a:r>
              <a:endParaRPr lang="en-US" sz="900" dirty="0">
                <a:solidFill>
                  <a:srgbClr val="F7EC52">
                    <a:lumMod val="10000"/>
                  </a:srgbClr>
                </a:solidFill>
                <a:latin typeface="Arial" panose="020B0604020202020204" pitchFamily="34" charset="0"/>
              </a:endParaRPr>
            </a:p>
          </p:txBody>
        </p:sp>
        <p:pic>
          <p:nvPicPr>
            <p:cNvPr id="21" name="Picture 20">
              <a:extLst>
                <a:ext uri="{FF2B5EF4-FFF2-40B4-BE49-F238E27FC236}">
                  <a16:creationId xmlns:a16="http://schemas.microsoft.com/office/drawing/2014/main" id="{373CB8EC-260F-48A8-9DF1-73AB2F4AA9C6}"/>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581614" y="2215511"/>
              <a:ext cx="780349" cy="738762"/>
            </a:xfrm>
            <a:prstGeom prst="rect">
              <a:avLst/>
            </a:prstGeom>
          </p:spPr>
        </p:pic>
      </p:grpSp>
      <p:grpSp>
        <p:nvGrpSpPr>
          <p:cNvPr id="10" name="Group 9">
            <a:extLst>
              <a:ext uri="{FF2B5EF4-FFF2-40B4-BE49-F238E27FC236}">
                <a16:creationId xmlns:a16="http://schemas.microsoft.com/office/drawing/2014/main" id="{07541471-9E3D-4AB3-940D-3D732E155CF7}"/>
              </a:ext>
            </a:extLst>
          </p:cNvPr>
          <p:cNvGrpSpPr/>
          <p:nvPr/>
        </p:nvGrpSpPr>
        <p:grpSpPr>
          <a:xfrm>
            <a:off x="4187863" y="2278125"/>
            <a:ext cx="1005840" cy="2237001"/>
            <a:chOff x="4126547" y="2278125"/>
            <a:chExt cx="1005840" cy="2237001"/>
          </a:xfrm>
        </p:grpSpPr>
        <p:sp>
          <p:nvSpPr>
            <p:cNvPr id="14" name="TextBox 13">
              <a:extLst>
                <a:ext uri="{FF2B5EF4-FFF2-40B4-BE49-F238E27FC236}">
                  <a16:creationId xmlns:a16="http://schemas.microsoft.com/office/drawing/2014/main" id="{514B30A8-B056-45B6-959F-7C17F810F0B5}"/>
                </a:ext>
              </a:extLst>
            </p:cNvPr>
            <p:cNvSpPr txBox="1">
              <a:spLocks noChangeAspect="1"/>
            </p:cNvSpPr>
            <p:nvPr/>
          </p:nvSpPr>
          <p:spPr>
            <a:xfrm>
              <a:off x="4126547" y="3085055"/>
              <a:ext cx="1005840" cy="1430071"/>
            </a:xfrm>
            <a:prstGeom prst="rect">
              <a:avLst/>
            </a:prstGeom>
          </p:spPr>
          <p:txBody>
            <a:bodyPr vert="horz" wrap="square" lIns="68580" tIns="34290" rIns="68580" bIns="34290" rtlCol="0" anchor="t">
              <a:spAutoFit/>
            </a:bodyPr>
            <a:lstStyle>
              <a:defPPr>
                <a:defRPr lang="en-US"/>
              </a:defPPr>
              <a:lvl1pPr indent="0" algn="ctr">
                <a:spcBef>
                  <a:spcPct val="20000"/>
                </a:spcBef>
                <a:buFont typeface="Arial"/>
                <a:buNone/>
                <a:defRPr sz="1200"/>
              </a:lvl1pPr>
              <a:lvl2pPr marL="742950" indent="-285750">
                <a:spcBef>
                  <a:spcPct val="20000"/>
                </a:spcBef>
                <a:buFont typeface="Arial"/>
                <a:buChar char="–"/>
              </a:lvl2pPr>
              <a:lvl3pPr marL="1143000" indent="-228600">
                <a:spcBef>
                  <a:spcPct val="20000"/>
                </a:spcBef>
                <a:buFont typeface="Arial"/>
                <a:buChar char="•"/>
              </a:lvl3pPr>
              <a:lvl4pPr marL="1600200" indent="-228600">
                <a:spcBef>
                  <a:spcPct val="20000"/>
                </a:spcBef>
                <a:buFont typeface="Arial"/>
                <a:buChar char="–"/>
              </a:lvl4pPr>
              <a:lvl5pPr marL="2057400" indent="-228600">
                <a:spcBef>
                  <a:spcPct val="20000"/>
                </a:spcBef>
                <a:buFont typeface="Arial"/>
                <a:buChar cha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pPr>
                <a:lnSpc>
                  <a:spcPct val="108000"/>
                </a:lnSpc>
                <a:spcBef>
                  <a:spcPts val="225"/>
                </a:spcBef>
                <a:defRPr/>
              </a:pPr>
              <a:r>
                <a:rPr lang="en-US" sz="900" b="1" dirty="0">
                  <a:solidFill>
                    <a:srgbClr val="F7EC52">
                      <a:lumMod val="10000"/>
                    </a:srgbClr>
                  </a:solidFill>
                </a:rPr>
                <a:t>Invoice Reconciliation</a:t>
              </a:r>
            </a:p>
            <a:p>
              <a:pPr>
                <a:lnSpc>
                  <a:spcPct val="108000"/>
                </a:lnSpc>
                <a:spcBef>
                  <a:spcPts val="225"/>
                </a:spcBef>
                <a:defRPr/>
              </a:pPr>
              <a:r>
                <a:rPr lang="en-US" sz="900" dirty="0">
                  <a:solidFill>
                    <a:srgbClr val="F7EC52">
                      <a:lumMod val="10000"/>
                    </a:srgbClr>
                  </a:solidFill>
                </a:rPr>
                <a:t>The system auto-validates the invoice for exceptions; analyzing data in the header and line levels.</a:t>
              </a:r>
              <a:endParaRPr lang="en-US" sz="900" dirty="0">
                <a:solidFill>
                  <a:srgbClr val="F7EC52">
                    <a:lumMod val="10000"/>
                  </a:srgbClr>
                </a:solidFill>
                <a:latin typeface="Arial" panose="020B0604020202020204" pitchFamily="34" charset="0"/>
              </a:endParaRPr>
            </a:p>
          </p:txBody>
        </p:sp>
        <p:pic>
          <p:nvPicPr>
            <p:cNvPr id="22" name="Picture 21">
              <a:extLst>
                <a:ext uri="{FF2B5EF4-FFF2-40B4-BE49-F238E27FC236}">
                  <a16:creationId xmlns:a16="http://schemas.microsoft.com/office/drawing/2014/main" id="{89602015-97FB-40DE-B134-7B1E6C34DDEB}"/>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4285194" y="2278125"/>
              <a:ext cx="687646" cy="648966"/>
            </a:xfrm>
            <a:prstGeom prst="rect">
              <a:avLst/>
            </a:prstGeom>
          </p:spPr>
        </p:pic>
      </p:grpSp>
      <p:grpSp>
        <p:nvGrpSpPr>
          <p:cNvPr id="5" name="Group 4">
            <a:extLst>
              <a:ext uri="{FF2B5EF4-FFF2-40B4-BE49-F238E27FC236}">
                <a16:creationId xmlns:a16="http://schemas.microsoft.com/office/drawing/2014/main" id="{DB3DA880-AF08-41A2-8EE6-61DB81C5A3E8}"/>
              </a:ext>
            </a:extLst>
          </p:cNvPr>
          <p:cNvGrpSpPr/>
          <p:nvPr/>
        </p:nvGrpSpPr>
        <p:grpSpPr>
          <a:xfrm>
            <a:off x="2905801" y="2237806"/>
            <a:ext cx="1005840" cy="2744693"/>
            <a:chOff x="2884861" y="2237806"/>
            <a:chExt cx="1005840" cy="2744693"/>
          </a:xfrm>
        </p:grpSpPr>
        <p:sp>
          <p:nvSpPr>
            <p:cNvPr id="15" name="TextBox 14">
              <a:extLst>
                <a:ext uri="{FF2B5EF4-FFF2-40B4-BE49-F238E27FC236}">
                  <a16:creationId xmlns:a16="http://schemas.microsoft.com/office/drawing/2014/main" id="{26D8D1EC-6487-45F3-89F9-117C45340BAD}"/>
                </a:ext>
              </a:extLst>
            </p:cNvPr>
            <p:cNvSpPr txBox="1">
              <a:spLocks noChangeAspect="1"/>
            </p:cNvSpPr>
            <p:nvPr/>
          </p:nvSpPr>
          <p:spPr>
            <a:xfrm>
              <a:off x="2884861" y="3085056"/>
              <a:ext cx="1005840" cy="1897443"/>
            </a:xfrm>
            <a:prstGeom prst="rect">
              <a:avLst/>
            </a:prstGeom>
          </p:spPr>
          <p:txBody>
            <a:bodyPr vert="horz" wrap="square" lIns="68580" tIns="34290" rIns="68580" bIns="34290" rtlCol="0" anchor="t">
              <a:spAutoFit/>
            </a:bodyPr>
            <a:lstStyle>
              <a:defPPr>
                <a:defRPr lang="en-US"/>
              </a:defPPr>
              <a:lvl1pPr indent="0" algn="ctr">
                <a:spcBef>
                  <a:spcPct val="20000"/>
                </a:spcBef>
                <a:buFont typeface="Arial"/>
                <a:buNone/>
                <a:defRPr sz="1200"/>
              </a:lvl1pPr>
              <a:lvl2pPr marL="742950" indent="-285750">
                <a:spcBef>
                  <a:spcPct val="20000"/>
                </a:spcBef>
                <a:buFont typeface="Arial"/>
                <a:buChar char="–"/>
              </a:lvl2pPr>
              <a:lvl3pPr marL="1143000" indent="-228600">
                <a:spcBef>
                  <a:spcPct val="20000"/>
                </a:spcBef>
                <a:buFont typeface="Arial"/>
                <a:buChar char="•"/>
              </a:lvl3pPr>
              <a:lvl4pPr marL="1600200" indent="-228600">
                <a:spcBef>
                  <a:spcPct val="20000"/>
                </a:spcBef>
                <a:buFont typeface="Arial"/>
                <a:buChar char="–"/>
              </a:lvl4pPr>
              <a:lvl5pPr marL="2057400" indent="-228600">
                <a:spcBef>
                  <a:spcPct val="20000"/>
                </a:spcBef>
                <a:buFont typeface="Arial"/>
                <a:buChar cha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pPr defTabSz="571478">
                <a:defRPr/>
              </a:pPr>
              <a:r>
                <a:rPr lang="en-US" sz="900" b="1" dirty="0">
                  <a:solidFill>
                    <a:srgbClr val="F7EC52">
                      <a:lumMod val="10000"/>
                    </a:srgbClr>
                  </a:solidFill>
                </a:rPr>
                <a:t>Invoice Approval/ Exceptions</a:t>
              </a:r>
            </a:p>
            <a:p>
              <a:pPr defTabSz="571478">
                <a:defRPr/>
              </a:pPr>
              <a:r>
                <a:rPr lang="en-US" sz="900" dirty="0">
                  <a:solidFill>
                    <a:srgbClr val="F7EC52">
                      <a:lumMod val="10000"/>
                    </a:srgbClr>
                  </a:solidFill>
                </a:rPr>
                <a:t>The invoice is routed for approval to the requisitioner.  Invoice Exceptions generated will also be sent to the requisitioner to resolve.</a:t>
              </a:r>
            </a:p>
          </p:txBody>
        </p:sp>
        <p:pic>
          <p:nvPicPr>
            <p:cNvPr id="23" name="Picture 22">
              <a:extLst>
                <a:ext uri="{FF2B5EF4-FFF2-40B4-BE49-F238E27FC236}">
                  <a16:creationId xmlns:a16="http://schemas.microsoft.com/office/drawing/2014/main" id="{4A7ECBF4-6714-4B37-9ED9-1506F3C15F0C}"/>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3036351" y="2237806"/>
              <a:ext cx="702860" cy="620244"/>
            </a:xfrm>
            <a:prstGeom prst="rect">
              <a:avLst/>
            </a:prstGeom>
          </p:spPr>
        </p:pic>
      </p:grpSp>
      <p:grpSp>
        <p:nvGrpSpPr>
          <p:cNvPr id="7" name="Group 6">
            <a:extLst>
              <a:ext uri="{FF2B5EF4-FFF2-40B4-BE49-F238E27FC236}">
                <a16:creationId xmlns:a16="http://schemas.microsoft.com/office/drawing/2014/main" id="{6AA1D2F0-C62F-455F-BB13-44267AAF185F}"/>
              </a:ext>
            </a:extLst>
          </p:cNvPr>
          <p:cNvGrpSpPr/>
          <p:nvPr/>
        </p:nvGrpSpPr>
        <p:grpSpPr>
          <a:xfrm>
            <a:off x="5515130" y="2164512"/>
            <a:ext cx="1005840" cy="2799396"/>
            <a:chOff x="5515130" y="2164512"/>
            <a:chExt cx="1005840" cy="2799396"/>
          </a:xfrm>
        </p:grpSpPr>
        <p:sp>
          <p:nvSpPr>
            <p:cNvPr id="16" name="TextBox 15">
              <a:extLst>
                <a:ext uri="{FF2B5EF4-FFF2-40B4-BE49-F238E27FC236}">
                  <a16:creationId xmlns:a16="http://schemas.microsoft.com/office/drawing/2014/main" id="{2E70DBD3-5BA0-4264-9868-F1861E8CAD08}"/>
                </a:ext>
              </a:extLst>
            </p:cNvPr>
            <p:cNvSpPr txBox="1">
              <a:spLocks noChangeAspect="1"/>
            </p:cNvSpPr>
            <p:nvPr/>
          </p:nvSpPr>
          <p:spPr>
            <a:xfrm>
              <a:off x="5515130" y="3085060"/>
              <a:ext cx="1005840" cy="1878848"/>
            </a:xfrm>
            <a:prstGeom prst="rect">
              <a:avLst/>
            </a:prstGeom>
          </p:spPr>
          <p:txBody>
            <a:bodyPr vert="horz" wrap="square" lIns="68580" tIns="34290" rIns="68580" bIns="34290" rtlCol="0" anchor="t">
              <a:spAutoFit/>
            </a:bodyPr>
            <a:lstStyle>
              <a:defPPr>
                <a:defRPr lang="en-US"/>
              </a:defPPr>
              <a:lvl1pPr indent="0" algn="ctr">
                <a:spcBef>
                  <a:spcPct val="20000"/>
                </a:spcBef>
                <a:buFont typeface="Arial"/>
                <a:buNone/>
                <a:defRPr sz="1200"/>
              </a:lvl1pPr>
              <a:lvl2pPr marL="742950" indent="-285750">
                <a:spcBef>
                  <a:spcPct val="20000"/>
                </a:spcBef>
                <a:buFont typeface="Arial"/>
                <a:buChar char="–"/>
              </a:lvl2pPr>
              <a:lvl3pPr marL="1143000" indent="-228600">
                <a:spcBef>
                  <a:spcPct val="20000"/>
                </a:spcBef>
                <a:buFont typeface="Arial"/>
                <a:buChar char="•"/>
              </a:lvl3pPr>
              <a:lvl4pPr marL="1600200" indent="-228600">
                <a:spcBef>
                  <a:spcPct val="20000"/>
                </a:spcBef>
                <a:buFont typeface="Arial"/>
                <a:buChar char="–"/>
              </a:lvl4pPr>
              <a:lvl5pPr marL="2057400" indent="-228600">
                <a:spcBef>
                  <a:spcPct val="20000"/>
                </a:spcBef>
                <a:buFont typeface="Arial"/>
                <a:buChar cha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pPr>
                <a:lnSpc>
                  <a:spcPct val="108000"/>
                </a:lnSpc>
                <a:spcBef>
                  <a:spcPts val="225"/>
                </a:spcBef>
                <a:defRPr/>
              </a:pPr>
              <a:r>
                <a:rPr lang="en-US" sz="900" b="1" dirty="0">
                  <a:solidFill>
                    <a:srgbClr val="F7EC52">
                      <a:lumMod val="10000"/>
                    </a:srgbClr>
                  </a:solidFill>
                </a:rPr>
                <a:t>Payment</a:t>
              </a:r>
            </a:p>
            <a:p>
              <a:pPr>
                <a:lnSpc>
                  <a:spcPct val="108000"/>
                </a:lnSpc>
                <a:spcBef>
                  <a:spcPts val="225"/>
                </a:spcBef>
                <a:defRPr/>
              </a:pPr>
              <a:r>
                <a:rPr lang="en-US" sz="900" dirty="0">
                  <a:solidFill>
                    <a:srgbClr val="F7EC52">
                      <a:lumMod val="10000"/>
                    </a:srgbClr>
                  </a:solidFill>
                </a:rPr>
                <a:t>Payment is processed once the invoice is fully approved and reconciled. Payment is released on invoice due date (based on negotiated payment terms).</a:t>
              </a:r>
              <a:endParaRPr lang="en-US" sz="900" dirty="0">
                <a:solidFill>
                  <a:srgbClr val="F7EC52">
                    <a:lumMod val="10000"/>
                  </a:srgbClr>
                </a:solidFill>
                <a:latin typeface="Arial" panose="020B0604020202020204" pitchFamily="34" charset="0"/>
              </a:endParaRPr>
            </a:p>
          </p:txBody>
        </p:sp>
        <p:pic>
          <p:nvPicPr>
            <p:cNvPr id="24" name="Picture 23">
              <a:extLst>
                <a:ext uri="{FF2B5EF4-FFF2-40B4-BE49-F238E27FC236}">
                  <a16:creationId xmlns:a16="http://schemas.microsoft.com/office/drawing/2014/main" id="{70F2CC3A-8D27-49F7-9794-4ADC6A2E2913}"/>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5599262" y="2164512"/>
              <a:ext cx="837577" cy="673912"/>
            </a:xfrm>
            <a:prstGeom prst="rect">
              <a:avLst/>
            </a:prstGeom>
          </p:spPr>
        </p:pic>
      </p:grpSp>
      <p:sp>
        <p:nvSpPr>
          <p:cNvPr id="25" name="Slide Number Placeholder 2">
            <a:extLst>
              <a:ext uri="{FF2B5EF4-FFF2-40B4-BE49-F238E27FC236}">
                <a16:creationId xmlns:a16="http://schemas.microsoft.com/office/drawing/2014/main" id="{235D6890-686E-402D-ABBA-8CFDDB6A1E1D}"/>
              </a:ext>
            </a:extLst>
          </p:cNvPr>
          <p:cNvSpPr>
            <a:spLocks noGrp="1"/>
          </p:cNvSpPr>
          <p:nvPr>
            <p:ph type="sldNum" sz="quarter" idx="12"/>
          </p:nvPr>
        </p:nvSpPr>
        <p:spPr>
          <a:xfrm>
            <a:off x="5695619" y="4964372"/>
            <a:ext cx="1062990" cy="109645"/>
          </a:xfrm>
        </p:spPr>
        <p:txBody>
          <a:bodyPr/>
          <a:lstStyle/>
          <a:p>
            <a:pPr algn="r" defTabSz="513160">
              <a:lnSpc>
                <a:spcPct val="95000"/>
              </a:lnSpc>
              <a:spcBef>
                <a:spcPts val="806"/>
              </a:spcBef>
              <a:buClr>
                <a:schemeClr val="tx2"/>
              </a:buClr>
              <a:buSzPct val="90000"/>
            </a:pPr>
            <a:fld id="{9A3BDB57-A3B2-4CBD-A5AE-076F05FE3509}" type="slidenum">
              <a:rPr lang="en-US" smtClean="0"/>
              <a:pPr algn="r" defTabSz="513160">
                <a:lnSpc>
                  <a:spcPct val="95000"/>
                </a:lnSpc>
                <a:spcBef>
                  <a:spcPts val="806"/>
                </a:spcBef>
                <a:buClr>
                  <a:schemeClr val="tx2"/>
                </a:buClr>
                <a:buSzPct val="90000"/>
              </a:pPr>
              <a:t>4</a:t>
            </a:fld>
            <a:endParaRPr lang="en-US" dirty="0"/>
          </a:p>
        </p:txBody>
      </p:sp>
    </p:spTree>
    <p:custDataLst>
      <p:tags r:id="rId1"/>
    </p:custDataLst>
    <p:extLst>
      <p:ext uri="{BB962C8B-B14F-4D97-AF65-F5344CB8AC3E}">
        <p14:creationId xmlns:p14="http://schemas.microsoft.com/office/powerpoint/2010/main" val="22152221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Introduction to Invoice-to-Pay</a:t>
            </a:r>
          </a:p>
        </p:txBody>
      </p:sp>
      <p:sp>
        <p:nvSpPr>
          <p:cNvPr id="3" name="Slide Number Placeholder 2"/>
          <p:cNvSpPr>
            <a:spLocks noGrp="1"/>
          </p:cNvSpPr>
          <p:nvPr>
            <p:ph type="sldNum" sz="quarter" idx="13"/>
          </p:nvPr>
        </p:nvSpPr>
        <p:spPr/>
        <p:txBody>
          <a:bodyPr/>
          <a:lstStyle/>
          <a:p>
            <a:pPr algn="r" defTabSz="513160">
              <a:lnSpc>
                <a:spcPct val="95000"/>
              </a:lnSpc>
              <a:spcBef>
                <a:spcPts val="806"/>
              </a:spcBef>
              <a:buClr>
                <a:schemeClr val="tx2"/>
              </a:buClr>
              <a:buSzPct val="90000"/>
            </a:pPr>
            <a:fld id="{9A3BDB57-A3B2-4CBD-A5AE-076F05FE3509}" type="slidenum">
              <a:rPr lang="en-US" smtClean="0"/>
              <a:pPr algn="r" defTabSz="513160">
                <a:lnSpc>
                  <a:spcPct val="95000"/>
                </a:lnSpc>
                <a:spcBef>
                  <a:spcPts val="806"/>
                </a:spcBef>
                <a:buClr>
                  <a:schemeClr val="tx2"/>
                </a:buClr>
                <a:buSzPct val="90000"/>
              </a:pPr>
              <a:t>5</a:t>
            </a:fld>
            <a:endParaRPr lang="en-US" dirty="0"/>
          </a:p>
        </p:txBody>
      </p:sp>
      <p:sp>
        <p:nvSpPr>
          <p:cNvPr id="5" name="Title 2">
            <a:extLst>
              <a:ext uri="{FF2B5EF4-FFF2-40B4-BE49-F238E27FC236}">
                <a16:creationId xmlns:a16="http://schemas.microsoft.com/office/drawing/2014/main" id="{233F5580-B411-4CCE-BC3C-C1F321626DC9}"/>
              </a:ext>
            </a:extLst>
          </p:cNvPr>
          <p:cNvSpPr txBox="1">
            <a:spLocks/>
          </p:cNvSpPr>
          <p:nvPr/>
        </p:nvSpPr>
        <p:spPr>
          <a:xfrm>
            <a:off x="123808" y="895661"/>
            <a:ext cx="4858863" cy="236896"/>
          </a:xfrm>
          <a:prstGeom prst="rect">
            <a:avLst/>
          </a:prstGeom>
        </p:spPr>
        <p:txBody>
          <a:bodyPr lIns="0" tIns="0" rIns="0" bIns="0" anchor="ctr"/>
          <a:lstStyle>
            <a:defPPr>
              <a:defRPr lang="en-US"/>
            </a:defPPr>
            <a:lvl1pPr marL="0" indent="0" defTabSz="685800" eaLnBrk="1" latinLnBrk="0" hangingPunct="1">
              <a:lnSpc>
                <a:spcPct val="90000"/>
              </a:lnSpc>
              <a:spcBef>
                <a:spcPts val="750"/>
              </a:spcBef>
              <a:buFont typeface="Arial" panose="020B0604020202020204" pitchFamily="34" charset="0"/>
              <a:buNone/>
              <a:defRPr sz="1200" b="0" i="0">
                <a:latin typeface="Arial" panose="020B0604020202020204" pitchFamily="34" charset="0"/>
                <a:ea typeface="+mn-ea"/>
                <a:cs typeface="Arial" panose="020B0604020202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5pPr>
            <a:lvl6pPr marL="2514600" indent="-228600" defTabSz="914400">
              <a:lnSpc>
                <a:spcPct val="90000"/>
              </a:lnSpc>
              <a:spcBef>
                <a:spcPts val="500"/>
              </a:spcBef>
              <a:buFont typeface="Arial" panose="020B0604020202020204" pitchFamily="34" charset="0"/>
              <a:buChar char="•"/>
              <a:defRPr sz="1800">
                <a:latin typeface="+mn-lt"/>
                <a:ea typeface="+mn-ea"/>
                <a:cs typeface="+mn-cs"/>
              </a:defRPr>
            </a:lvl6pPr>
            <a:lvl7pPr marL="2971800" indent="-228600" defTabSz="914400">
              <a:lnSpc>
                <a:spcPct val="90000"/>
              </a:lnSpc>
              <a:spcBef>
                <a:spcPts val="500"/>
              </a:spcBef>
              <a:buFont typeface="Arial" panose="020B0604020202020204" pitchFamily="34" charset="0"/>
              <a:buChar char="•"/>
              <a:defRPr sz="1800">
                <a:latin typeface="+mn-lt"/>
                <a:ea typeface="+mn-ea"/>
                <a:cs typeface="+mn-cs"/>
              </a:defRPr>
            </a:lvl7pPr>
            <a:lvl8pPr marL="3429000" indent="-228600" defTabSz="914400">
              <a:lnSpc>
                <a:spcPct val="90000"/>
              </a:lnSpc>
              <a:spcBef>
                <a:spcPts val="500"/>
              </a:spcBef>
              <a:buFont typeface="Arial" panose="020B0604020202020204" pitchFamily="34" charset="0"/>
              <a:buChar char="•"/>
              <a:defRPr sz="1800">
                <a:latin typeface="+mn-lt"/>
                <a:ea typeface="+mn-ea"/>
                <a:cs typeface="+mn-cs"/>
              </a:defRPr>
            </a:lvl8pPr>
            <a:lvl9pPr marL="3886200" indent="-228600" defTabSz="914400">
              <a:lnSpc>
                <a:spcPct val="90000"/>
              </a:lnSpc>
              <a:spcBef>
                <a:spcPts val="500"/>
              </a:spcBef>
              <a:buFont typeface="Arial" panose="020B0604020202020204" pitchFamily="34" charset="0"/>
              <a:buChar char="•"/>
              <a:defRPr sz="1800">
                <a:latin typeface="+mn-lt"/>
                <a:ea typeface="+mn-ea"/>
                <a:cs typeface="+mn-cs"/>
              </a:defRPr>
            </a:lvl9pPr>
          </a:lstStyle>
          <a:p>
            <a:r>
              <a:rPr lang="en-US" dirty="0"/>
              <a:t>Benefits of Ariba in the Invoice-to-Pay Process</a:t>
            </a:r>
          </a:p>
        </p:txBody>
      </p:sp>
      <p:grpSp>
        <p:nvGrpSpPr>
          <p:cNvPr id="32" name="Group 31">
            <a:extLst>
              <a:ext uri="{FF2B5EF4-FFF2-40B4-BE49-F238E27FC236}">
                <a16:creationId xmlns:a16="http://schemas.microsoft.com/office/drawing/2014/main" id="{634A408E-8EC1-47B8-81A1-753BD78094E4}"/>
              </a:ext>
            </a:extLst>
          </p:cNvPr>
          <p:cNvGrpSpPr/>
          <p:nvPr/>
        </p:nvGrpSpPr>
        <p:grpSpPr>
          <a:xfrm>
            <a:off x="108190" y="2129587"/>
            <a:ext cx="1454910" cy="1842537"/>
            <a:chOff x="108190" y="2129587"/>
            <a:chExt cx="1454910" cy="1842537"/>
          </a:xfrm>
        </p:grpSpPr>
        <p:grpSp>
          <p:nvGrpSpPr>
            <p:cNvPr id="14" name="Group 13">
              <a:extLst>
                <a:ext uri="{FF2B5EF4-FFF2-40B4-BE49-F238E27FC236}">
                  <a16:creationId xmlns:a16="http://schemas.microsoft.com/office/drawing/2014/main" id="{12BEB8D1-D3D2-446C-BAF6-0C84438606CD}"/>
                </a:ext>
              </a:extLst>
            </p:cNvPr>
            <p:cNvGrpSpPr/>
            <p:nvPr/>
          </p:nvGrpSpPr>
          <p:grpSpPr>
            <a:xfrm>
              <a:off x="108190" y="2886077"/>
              <a:ext cx="1454910" cy="1086047"/>
              <a:chOff x="1054737" y="3631921"/>
              <a:chExt cx="1758305" cy="1407520"/>
            </a:xfrm>
          </p:grpSpPr>
          <p:sp>
            <p:nvSpPr>
              <p:cNvPr id="24" name="Rounded Rectangle 25">
                <a:extLst>
                  <a:ext uri="{FF2B5EF4-FFF2-40B4-BE49-F238E27FC236}">
                    <a16:creationId xmlns:a16="http://schemas.microsoft.com/office/drawing/2014/main" id="{450775B3-987E-4935-A4D3-D645F04A5F7C}"/>
                  </a:ext>
                </a:extLst>
              </p:cNvPr>
              <p:cNvSpPr/>
              <p:nvPr/>
            </p:nvSpPr>
            <p:spPr>
              <a:xfrm>
                <a:off x="1054737" y="3631921"/>
                <a:ext cx="1758305" cy="1407520"/>
              </a:xfrm>
              <a:prstGeom prst="roundRect">
                <a:avLst/>
              </a:prstGeom>
              <a:noFill/>
              <a:ln>
                <a:noFill/>
                <a:prstDash val="sysDash"/>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900" dirty="0">
                  <a:solidFill>
                    <a:schemeClr val="accent3">
                      <a:lumMod val="10000"/>
                    </a:schemeClr>
                  </a:solidFill>
                </a:endParaRPr>
              </a:p>
            </p:txBody>
          </p:sp>
          <p:sp>
            <p:nvSpPr>
              <p:cNvPr id="25" name="Rectangle 24">
                <a:extLst>
                  <a:ext uri="{FF2B5EF4-FFF2-40B4-BE49-F238E27FC236}">
                    <a16:creationId xmlns:a16="http://schemas.microsoft.com/office/drawing/2014/main" id="{B9F11EE1-32A3-49D7-8799-5E11A314B17F}"/>
                  </a:ext>
                </a:extLst>
              </p:cNvPr>
              <p:cNvSpPr/>
              <p:nvPr/>
            </p:nvSpPr>
            <p:spPr>
              <a:xfrm>
                <a:off x="1073080" y="3873863"/>
                <a:ext cx="1666293" cy="857591"/>
              </a:xfrm>
              <a:prstGeom prst="rect">
                <a:avLst/>
              </a:prstGeom>
              <a:ln>
                <a:noFill/>
              </a:ln>
            </p:spPr>
            <p:txBody>
              <a:bodyPr wrap="square" anchor="ctr">
                <a:spAutoFit/>
              </a:bodyPr>
              <a:lstStyle/>
              <a:p>
                <a:pPr algn="ctr"/>
                <a:r>
                  <a:rPr lang="en-US" sz="1000" b="1" dirty="0">
                    <a:solidFill>
                      <a:srgbClr val="C00000"/>
                    </a:solidFill>
                  </a:rPr>
                  <a:t>Fast Approval</a:t>
                </a:r>
                <a:endParaRPr lang="en-US" sz="1000" dirty="0">
                  <a:solidFill>
                    <a:schemeClr val="accent3">
                      <a:lumMod val="10000"/>
                    </a:schemeClr>
                  </a:solidFill>
                </a:endParaRPr>
              </a:p>
              <a:p>
                <a:pPr algn="ctr"/>
                <a:r>
                  <a:rPr lang="en-US" sz="900" dirty="0">
                    <a:solidFill>
                      <a:schemeClr val="accent3">
                        <a:lumMod val="10000"/>
                      </a:schemeClr>
                    </a:solidFill>
                  </a:rPr>
                  <a:t>Accelerates the invoice approval routing process.</a:t>
                </a:r>
              </a:p>
            </p:txBody>
          </p:sp>
        </p:grpSp>
        <p:grpSp>
          <p:nvGrpSpPr>
            <p:cNvPr id="2" name="Group 1">
              <a:extLst>
                <a:ext uri="{FF2B5EF4-FFF2-40B4-BE49-F238E27FC236}">
                  <a16:creationId xmlns:a16="http://schemas.microsoft.com/office/drawing/2014/main" id="{4B32A958-09E0-49FB-A0B6-11F6C1FADFA0}"/>
                </a:ext>
              </a:extLst>
            </p:cNvPr>
            <p:cNvGrpSpPr/>
            <p:nvPr/>
          </p:nvGrpSpPr>
          <p:grpSpPr>
            <a:xfrm>
              <a:off x="447928" y="2129587"/>
              <a:ext cx="775435" cy="710598"/>
              <a:chOff x="391542" y="2129587"/>
              <a:chExt cx="775435" cy="710598"/>
            </a:xfrm>
          </p:grpSpPr>
          <p:sp>
            <p:nvSpPr>
              <p:cNvPr id="27" name="Sev01">
                <a:extLst>
                  <a:ext uri="{FF2B5EF4-FFF2-40B4-BE49-F238E27FC236}">
                    <a16:creationId xmlns:a16="http://schemas.microsoft.com/office/drawing/2014/main" id="{8F30E05D-9CE5-4AAD-97A4-0921C20A5ACF}"/>
                  </a:ext>
                </a:extLst>
              </p:cNvPr>
              <p:cNvSpPr/>
              <p:nvPr/>
            </p:nvSpPr>
            <p:spPr>
              <a:xfrm>
                <a:off x="413770" y="2200120"/>
                <a:ext cx="672250" cy="640065"/>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00" dirty="0">
                  <a:solidFill>
                    <a:schemeClr val="bg1"/>
                  </a:solidFill>
                  <a:latin typeface="FontAwesome" pitchFamily="2" charset="0"/>
                </a:endParaRPr>
              </a:p>
            </p:txBody>
          </p:sp>
          <p:pic>
            <p:nvPicPr>
              <p:cNvPr id="11" name="Picture 10">
                <a:extLst>
                  <a:ext uri="{FF2B5EF4-FFF2-40B4-BE49-F238E27FC236}">
                    <a16:creationId xmlns:a16="http://schemas.microsoft.com/office/drawing/2014/main" id="{EBF1A868-590D-47A4-B54F-685C4CDC9D6A}"/>
                  </a:ext>
                </a:extLst>
              </p:cNvPr>
              <p:cNvPicPr>
                <a:picLocks noChangeAspect="1"/>
              </p:cNvPicPr>
              <p:nvPr/>
            </p:nvPicPr>
            <p:blipFill>
              <a:blip r:embed="rId3">
                <a:clrChange>
                  <a:clrFrom>
                    <a:srgbClr val="FFFFFF"/>
                  </a:clrFrom>
                  <a:clrTo>
                    <a:srgbClr val="FFFFFF">
                      <a:alpha val="0"/>
                    </a:srgbClr>
                  </a:clrTo>
                </a:clrChange>
                <a:duotone>
                  <a:prstClr val="black"/>
                  <a:schemeClr val="accent6">
                    <a:tint val="45000"/>
                    <a:satMod val="400000"/>
                  </a:schemeClr>
                </a:duotone>
              </a:blip>
              <a:stretch>
                <a:fillRect/>
              </a:stretch>
            </p:blipFill>
            <p:spPr>
              <a:xfrm>
                <a:off x="391542" y="2242000"/>
                <a:ext cx="701419" cy="556301"/>
              </a:xfrm>
              <a:prstGeom prst="rect">
                <a:avLst/>
              </a:prstGeom>
            </p:spPr>
          </p:pic>
          <p:sp>
            <p:nvSpPr>
              <p:cNvPr id="33" name="Half Frame 32">
                <a:extLst>
                  <a:ext uri="{FF2B5EF4-FFF2-40B4-BE49-F238E27FC236}">
                    <a16:creationId xmlns:a16="http://schemas.microsoft.com/office/drawing/2014/main" id="{032F74BB-2688-47DC-927A-E4286EA87B33}"/>
                  </a:ext>
                </a:extLst>
              </p:cNvPr>
              <p:cNvSpPr/>
              <p:nvPr/>
            </p:nvSpPr>
            <p:spPr>
              <a:xfrm rot="5400000">
                <a:off x="725117" y="2118750"/>
                <a:ext cx="431023" cy="452697"/>
              </a:xfrm>
              <a:prstGeom prst="halfFrame">
                <a:avLst>
                  <a:gd name="adj1" fmla="val 4570"/>
                  <a:gd name="adj2" fmla="val 3947"/>
                </a:avLst>
              </a:prstGeom>
              <a:solidFill>
                <a:srgbClr val="4221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grpSp>
      </p:grpSp>
      <p:grpSp>
        <p:nvGrpSpPr>
          <p:cNvPr id="31" name="Group 30">
            <a:extLst>
              <a:ext uri="{FF2B5EF4-FFF2-40B4-BE49-F238E27FC236}">
                <a16:creationId xmlns:a16="http://schemas.microsoft.com/office/drawing/2014/main" id="{0391039C-4925-433E-8E11-CC78118163C8}"/>
              </a:ext>
            </a:extLst>
          </p:cNvPr>
          <p:cNvGrpSpPr/>
          <p:nvPr/>
        </p:nvGrpSpPr>
        <p:grpSpPr>
          <a:xfrm>
            <a:off x="1782695" y="2148819"/>
            <a:ext cx="1454910" cy="1871335"/>
            <a:chOff x="1741627" y="2148819"/>
            <a:chExt cx="1454910" cy="1871335"/>
          </a:xfrm>
        </p:grpSpPr>
        <p:grpSp>
          <p:nvGrpSpPr>
            <p:cNvPr id="15" name="Group 14">
              <a:extLst>
                <a:ext uri="{FF2B5EF4-FFF2-40B4-BE49-F238E27FC236}">
                  <a16:creationId xmlns:a16="http://schemas.microsoft.com/office/drawing/2014/main" id="{24B7FC62-023A-4FD2-B2F0-48C2CD24AF29}"/>
                </a:ext>
              </a:extLst>
            </p:cNvPr>
            <p:cNvGrpSpPr/>
            <p:nvPr/>
          </p:nvGrpSpPr>
          <p:grpSpPr>
            <a:xfrm>
              <a:off x="1741627" y="2934109"/>
              <a:ext cx="1454910" cy="1086045"/>
              <a:chOff x="1054737" y="3631921"/>
              <a:chExt cx="1758305" cy="1407520"/>
            </a:xfrm>
          </p:grpSpPr>
          <p:sp>
            <p:nvSpPr>
              <p:cNvPr id="22" name="Rounded Rectangle 25">
                <a:extLst>
                  <a:ext uri="{FF2B5EF4-FFF2-40B4-BE49-F238E27FC236}">
                    <a16:creationId xmlns:a16="http://schemas.microsoft.com/office/drawing/2014/main" id="{19CED565-5E50-4976-A0ED-CF861C5565E0}"/>
                  </a:ext>
                </a:extLst>
              </p:cNvPr>
              <p:cNvSpPr/>
              <p:nvPr/>
            </p:nvSpPr>
            <p:spPr>
              <a:xfrm>
                <a:off x="1054737" y="3631921"/>
                <a:ext cx="1758305" cy="1407520"/>
              </a:xfrm>
              <a:prstGeom prst="roundRect">
                <a:avLst/>
              </a:prstGeom>
              <a:ln>
                <a:noFill/>
              </a:ln>
            </p:spPr>
            <p:txBody>
              <a:bodyPr wrap="square" anchor="ctr">
                <a:spAutoFit/>
              </a:bodyPr>
              <a:lstStyle/>
              <a:p>
                <a:pPr algn="ctr"/>
                <a:endParaRPr lang="en-US" sz="900" dirty="0">
                  <a:solidFill>
                    <a:schemeClr val="accent3">
                      <a:lumMod val="10000"/>
                    </a:schemeClr>
                  </a:solidFill>
                  <a:latin typeface="Arial" charset="0"/>
                  <a:ea typeface="ＭＳ Ｐゴシック" charset="0"/>
                </a:endParaRPr>
              </a:p>
            </p:txBody>
          </p:sp>
          <p:sp>
            <p:nvSpPr>
              <p:cNvPr id="23" name="Rectangle 22">
                <a:extLst>
                  <a:ext uri="{FF2B5EF4-FFF2-40B4-BE49-F238E27FC236}">
                    <a16:creationId xmlns:a16="http://schemas.microsoft.com/office/drawing/2014/main" id="{74D2C0F1-C905-4C1A-99B7-36E46E8EC2F1}"/>
                  </a:ext>
                </a:extLst>
              </p:cNvPr>
              <p:cNvSpPr/>
              <p:nvPr/>
            </p:nvSpPr>
            <p:spPr>
              <a:xfrm>
                <a:off x="1119593" y="3811613"/>
                <a:ext cx="1666293" cy="1037088"/>
              </a:xfrm>
              <a:prstGeom prst="rect">
                <a:avLst/>
              </a:prstGeom>
              <a:ln>
                <a:noFill/>
              </a:ln>
            </p:spPr>
            <p:txBody>
              <a:bodyPr wrap="square" anchor="ctr">
                <a:spAutoFit/>
              </a:bodyPr>
              <a:lstStyle/>
              <a:p>
                <a:r>
                  <a:rPr lang="en-US" sz="1000" b="1" dirty="0">
                    <a:solidFill>
                      <a:srgbClr val="C00000"/>
                    </a:solidFill>
                  </a:rPr>
                  <a:t>Exception Handling</a:t>
                </a:r>
              </a:p>
              <a:p>
                <a:pPr algn="ctr"/>
                <a:r>
                  <a:rPr lang="en-US" sz="900" dirty="0">
                    <a:solidFill>
                      <a:schemeClr val="accent3">
                        <a:lumMod val="10000"/>
                      </a:schemeClr>
                    </a:solidFill>
                    <a:latin typeface="Arial"/>
                    <a:ea typeface="ＭＳ Ｐゴシック"/>
                  </a:rPr>
                  <a:t>Prevents invoice failure by offering situation-based exception handling measures.</a:t>
                </a:r>
              </a:p>
            </p:txBody>
          </p:sp>
        </p:grpSp>
        <p:grpSp>
          <p:nvGrpSpPr>
            <p:cNvPr id="4" name="Group 3">
              <a:extLst>
                <a:ext uri="{FF2B5EF4-FFF2-40B4-BE49-F238E27FC236}">
                  <a16:creationId xmlns:a16="http://schemas.microsoft.com/office/drawing/2014/main" id="{0FCED394-1434-4EE8-B1AC-959E8FEC8042}"/>
                </a:ext>
              </a:extLst>
            </p:cNvPr>
            <p:cNvGrpSpPr/>
            <p:nvPr/>
          </p:nvGrpSpPr>
          <p:grpSpPr>
            <a:xfrm>
              <a:off x="2091378" y="2148819"/>
              <a:ext cx="755409" cy="741626"/>
              <a:chOff x="2166370" y="2148819"/>
              <a:chExt cx="755409" cy="741626"/>
            </a:xfrm>
          </p:grpSpPr>
          <p:sp>
            <p:nvSpPr>
              <p:cNvPr id="28" name="Sev01">
                <a:extLst>
                  <a:ext uri="{FF2B5EF4-FFF2-40B4-BE49-F238E27FC236}">
                    <a16:creationId xmlns:a16="http://schemas.microsoft.com/office/drawing/2014/main" id="{5365C861-A924-4129-BFBF-A9AA0118B9B2}"/>
                  </a:ext>
                </a:extLst>
              </p:cNvPr>
              <p:cNvSpPr/>
              <p:nvPr/>
            </p:nvSpPr>
            <p:spPr>
              <a:xfrm>
                <a:off x="2166370" y="2214201"/>
                <a:ext cx="672250" cy="640065"/>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00" dirty="0">
                  <a:solidFill>
                    <a:schemeClr val="bg1"/>
                  </a:solidFill>
                  <a:latin typeface="FontAwesome" pitchFamily="2" charset="0"/>
                </a:endParaRPr>
              </a:p>
            </p:txBody>
          </p:sp>
          <p:pic>
            <p:nvPicPr>
              <p:cNvPr id="12" name="Picture 11">
                <a:extLst>
                  <a:ext uri="{FF2B5EF4-FFF2-40B4-BE49-F238E27FC236}">
                    <a16:creationId xmlns:a16="http://schemas.microsoft.com/office/drawing/2014/main" id="{AF4380C6-D547-405D-B8B4-74F392E11071}"/>
                  </a:ext>
                </a:extLst>
              </p:cNvPr>
              <p:cNvPicPr>
                <a:picLocks noChangeAspect="1"/>
              </p:cNvPicPr>
              <p:nvPr/>
            </p:nvPicPr>
            <p:blipFill>
              <a:blip r:embed="rId4">
                <a:clrChange>
                  <a:clrFrom>
                    <a:srgbClr val="FFFFFF"/>
                  </a:clrFrom>
                  <a:clrTo>
                    <a:srgbClr val="FFFFFF">
                      <a:alpha val="0"/>
                    </a:srgbClr>
                  </a:clrTo>
                </a:clrChange>
                <a:duotone>
                  <a:prstClr val="black"/>
                  <a:schemeClr val="accent6">
                    <a:tint val="45000"/>
                    <a:satMod val="400000"/>
                  </a:schemeClr>
                </a:duotone>
              </a:blip>
              <a:stretch>
                <a:fillRect/>
              </a:stretch>
            </p:blipFill>
            <p:spPr>
              <a:xfrm>
                <a:off x="2217842" y="2225362"/>
                <a:ext cx="642306" cy="665083"/>
              </a:xfrm>
              <a:prstGeom prst="rect">
                <a:avLst/>
              </a:prstGeom>
            </p:spPr>
          </p:pic>
          <p:sp>
            <p:nvSpPr>
              <p:cNvPr id="34" name="Half Frame 33">
                <a:extLst>
                  <a:ext uri="{FF2B5EF4-FFF2-40B4-BE49-F238E27FC236}">
                    <a16:creationId xmlns:a16="http://schemas.microsoft.com/office/drawing/2014/main" id="{D9EFB177-1728-4A9B-AD9F-AEF6E89ADE93}"/>
                  </a:ext>
                </a:extLst>
              </p:cNvPr>
              <p:cNvSpPr/>
              <p:nvPr/>
            </p:nvSpPr>
            <p:spPr>
              <a:xfrm rot="5400000">
                <a:off x="2479919" y="2137982"/>
                <a:ext cx="431023" cy="452697"/>
              </a:xfrm>
              <a:prstGeom prst="halfFrame">
                <a:avLst>
                  <a:gd name="adj1" fmla="val 4570"/>
                  <a:gd name="adj2" fmla="val 3947"/>
                </a:avLst>
              </a:prstGeom>
              <a:solidFill>
                <a:srgbClr val="4221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grpSp>
      </p:grpSp>
      <p:grpSp>
        <p:nvGrpSpPr>
          <p:cNvPr id="26" name="Group 25">
            <a:extLst>
              <a:ext uri="{FF2B5EF4-FFF2-40B4-BE49-F238E27FC236}">
                <a16:creationId xmlns:a16="http://schemas.microsoft.com/office/drawing/2014/main" id="{DE3D7933-3FC4-4750-B4EF-C699BDCADFB8}"/>
              </a:ext>
            </a:extLst>
          </p:cNvPr>
          <p:cNvGrpSpPr/>
          <p:nvPr/>
        </p:nvGrpSpPr>
        <p:grpSpPr>
          <a:xfrm>
            <a:off x="3457200" y="2141433"/>
            <a:ext cx="1685586" cy="1935814"/>
            <a:chOff x="3444765" y="2141433"/>
            <a:chExt cx="1685586" cy="1935814"/>
          </a:xfrm>
        </p:grpSpPr>
        <p:grpSp>
          <p:nvGrpSpPr>
            <p:cNvPr id="16" name="Group 15">
              <a:extLst>
                <a:ext uri="{FF2B5EF4-FFF2-40B4-BE49-F238E27FC236}">
                  <a16:creationId xmlns:a16="http://schemas.microsoft.com/office/drawing/2014/main" id="{C795FB46-1D03-44AA-9AA1-32ED29D51405}"/>
                </a:ext>
              </a:extLst>
            </p:cNvPr>
            <p:cNvGrpSpPr/>
            <p:nvPr/>
          </p:nvGrpSpPr>
          <p:grpSpPr>
            <a:xfrm>
              <a:off x="3444765" y="2886077"/>
              <a:ext cx="1685586" cy="1191170"/>
              <a:chOff x="1054737" y="3631921"/>
              <a:chExt cx="1758305" cy="1407520"/>
            </a:xfrm>
          </p:grpSpPr>
          <p:sp>
            <p:nvSpPr>
              <p:cNvPr id="20" name="Rounded Rectangle 25">
                <a:extLst>
                  <a:ext uri="{FF2B5EF4-FFF2-40B4-BE49-F238E27FC236}">
                    <a16:creationId xmlns:a16="http://schemas.microsoft.com/office/drawing/2014/main" id="{8F93165C-F9A3-4737-8108-DCFF32C46CC9}"/>
                  </a:ext>
                </a:extLst>
              </p:cNvPr>
              <p:cNvSpPr/>
              <p:nvPr/>
            </p:nvSpPr>
            <p:spPr>
              <a:xfrm>
                <a:off x="1054737" y="3631921"/>
                <a:ext cx="1758305" cy="1407520"/>
              </a:xfrm>
              <a:prstGeom prst="roundRect">
                <a:avLst/>
              </a:prstGeom>
              <a:ln>
                <a:noFill/>
              </a:ln>
            </p:spPr>
            <p:txBody>
              <a:bodyPr wrap="square" anchor="ctr">
                <a:spAutoFit/>
              </a:bodyPr>
              <a:lstStyle/>
              <a:p>
                <a:pPr algn="ctr"/>
                <a:endParaRPr lang="en-US" sz="900" dirty="0">
                  <a:solidFill>
                    <a:schemeClr val="accent3">
                      <a:lumMod val="10000"/>
                    </a:schemeClr>
                  </a:solidFill>
                  <a:latin typeface="Arial" charset="0"/>
                  <a:ea typeface="ＭＳ Ｐゴシック" charset="0"/>
                </a:endParaRPr>
              </a:p>
            </p:txBody>
          </p:sp>
          <p:sp>
            <p:nvSpPr>
              <p:cNvPr id="21" name="Rectangle 20">
                <a:extLst>
                  <a:ext uri="{FF2B5EF4-FFF2-40B4-BE49-F238E27FC236}">
                    <a16:creationId xmlns:a16="http://schemas.microsoft.com/office/drawing/2014/main" id="{A71D82FC-0890-4E39-81DE-E69FE22432B7}"/>
                  </a:ext>
                </a:extLst>
              </p:cNvPr>
              <p:cNvSpPr/>
              <p:nvPr/>
            </p:nvSpPr>
            <p:spPr>
              <a:xfrm>
                <a:off x="1100742" y="3852512"/>
                <a:ext cx="1666294" cy="945561"/>
              </a:xfrm>
              <a:prstGeom prst="rect">
                <a:avLst/>
              </a:prstGeom>
              <a:ln>
                <a:noFill/>
              </a:ln>
            </p:spPr>
            <p:txBody>
              <a:bodyPr wrap="square" anchor="ctr">
                <a:spAutoFit/>
              </a:bodyPr>
              <a:lstStyle/>
              <a:p>
                <a:pPr algn="ctr"/>
                <a:r>
                  <a:rPr lang="en-US" sz="1000" b="1" dirty="0">
                    <a:solidFill>
                      <a:srgbClr val="C00000"/>
                    </a:solidFill>
                  </a:rPr>
                  <a:t>Automatic Capture</a:t>
                </a:r>
              </a:p>
              <a:p>
                <a:pPr algn="ctr"/>
                <a:r>
                  <a:rPr lang="en-US" sz="900" dirty="0">
                    <a:solidFill>
                      <a:schemeClr val="accent3">
                        <a:lumMod val="10000"/>
                      </a:schemeClr>
                    </a:solidFill>
                  </a:rPr>
                  <a:t>Captures and processes electronic invoices from multiple sources automatically.</a:t>
                </a:r>
              </a:p>
            </p:txBody>
          </p:sp>
        </p:grpSp>
        <p:grpSp>
          <p:nvGrpSpPr>
            <p:cNvPr id="6" name="Group 5">
              <a:extLst>
                <a:ext uri="{FF2B5EF4-FFF2-40B4-BE49-F238E27FC236}">
                  <a16:creationId xmlns:a16="http://schemas.microsoft.com/office/drawing/2014/main" id="{2EF84190-147A-4E6A-9EF8-1AF92729445B}"/>
                </a:ext>
              </a:extLst>
            </p:cNvPr>
            <p:cNvGrpSpPr/>
            <p:nvPr/>
          </p:nvGrpSpPr>
          <p:grpSpPr>
            <a:xfrm>
              <a:off x="3909674" y="2141433"/>
              <a:ext cx="755768" cy="709039"/>
              <a:chOff x="3880354" y="2141433"/>
              <a:chExt cx="755768" cy="709039"/>
            </a:xfrm>
          </p:grpSpPr>
          <p:sp>
            <p:nvSpPr>
              <p:cNvPr id="29" name="Sev01">
                <a:extLst>
                  <a:ext uri="{FF2B5EF4-FFF2-40B4-BE49-F238E27FC236}">
                    <a16:creationId xmlns:a16="http://schemas.microsoft.com/office/drawing/2014/main" id="{3F53B1D1-CDAA-486B-918B-24A92CEF7A20}"/>
                  </a:ext>
                </a:extLst>
              </p:cNvPr>
              <p:cNvSpPr/>
              <p:nvPr/>
            </p:nvSpPr>
            <p:spPr>
              <a:xfrm>
                <a:off x="3880354" y="2210407"/>
                <a:ext cx="672250" cy="640065"/>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00" dirty="0">
                  <a:solidFill>
                    <a:schemeClr val="bg1"/>
                  </a:solidFill>
                  <a:latin typeface="FontAwesome" pitchFamily="2" charset="0"/>
                </a:endParaRPr>
              </a:p>
            </p:txBody>
          </p:sp>
          <p:pic>
            <p:nvPicPr>
              <p:cNvPr id="8" name="Picture 7">
                <a:extLst>
                  <a:ext uri="{FF2B5EF4-FFF2-40B4-BE49-F238E27FC236}">
                    <a16:creationId xmlns:a16="http://schemas.microsoft.com/office/drawing/2014/main" id="{C44DAF9B-E1EE-45B8-B0A3-F3C91D80E035}"/>
                  </a:ext>
                </a:extLst>
              </p:cNvPr>
              <p:cNvPicPr>
                <a:picLocks noChangeAspect="1"/>
              </p:cNvPicPr>
              <p:nvPr/>
            </p:nvPicPr>
            <p:blipFill>
              <a:blip r:embed="rId5">
                <a:clrChange>
                  <a:clrFrom>
                    <a:srgbClr val="FFFFFF"/>
                  </a:clrFrom>
                  <a:clrTo>
                    <a:srgbClr val="FFFFFF">
                      <a:alpha val="0"/>
                    </a:srgbClr>
                  </a:clrTo>
                </a:clrChange>
                <a:duotone>
                  <a:prstClr val="black"/>
                  <a:schemeClr val="accent6">
                    <a:tint val="45000"/>
                    <a:satMod val="400000"/>
                  </a:schemeClr>
                </a:duotone>
              </a:blip>
              <a:stretch>
                <a:fillRect/>
              </a:stretch>
            </p:blipFill>
            <p:spPr>
              <a:xfrm>
                <a:off x="3912722" y="2168627"/>
                <a:ext cx="642306" cy="681076"/>
              </a:xfrm>
              <a:prstGeom prst="rect">
                <a:avLst/>
              </a:prstGeom>
            </p:spPr>
          </p:pic>
          <p:sp>
            <p:nvSpPr>
              <p:cNvPr id="35" name="Half Frame 34">
                <a:extLst>
                  <a:ext uri="{FF2B5EF4-FFF2-40B4-BE49-F238E27FC236}">
                    <a16:creationId xmlns:a16="http://schemas.microsoft.com/office/drawing/2014/main" id="{B2E8C700-D0C3-49A0-AEF8-0DB90CCD807E}"/>
                  </a:ext>
                </a:extLst>
              </p:cNvPr>
              <p:cNvSpPr/>
              <p:nvPr/>
            </p:nvSpPr>
            <p:spPr>
              <a:xfrm rot="5400000">
                <a:off x="4194262" y="2130596"/>
                <a:ext cx="431023" cy="452697"/>
              </a:xfrm>
              <a:prstGeom prst="halfFrame">
                <a:avLst>
                  <a:gd name="adj1" fmla="val 4570"/>
                  <a:gd name="adj2" fmla="val 3947"/>
                </a:avLst>
              </a:prstGeom>
              <a:solidFill>
                <a:srgbClr val="4221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grpSp>
      </p:grpSp>
      <p:grpSp>
        <p:nvGrpSpPr>
          <p:cNvPr id="10" name="Group 9">
            <a:extLst>
              <a:ext uri="{FF2B5EF4-FFF2-40B4-BE49-F238E27FC236}">
                <a16:creationId xmlns:a16="http://schemas.microsoft.com/office/drawing/2014/main" id="{DDE204B0-5E51-4599-9B66-AE64E4162F2C}"/>
              </a:ext>
            </a:extLst>
          </p:cNvPr>
          <p:cNvGrpSpPr/>
          <p:nvPr/>
        </p:nvGrpSpPr>
        <p:grpSpPr>
          <a:xfrm>
            <a:off x="5362382" y="2133341"/>
            <a:ext cx="1315307" cy="2004846"/>
            <a:chOff x="5443302" y="2133341"/>
            <a:chExt cx="1315307" cy="2004846"/>
          </a:xfrm>
        </p:grpSpPr>
        <p:grpSp>
          <p:nvGrpSpPr>
            <p:cNvPr id="17" name="Group 16">
              <a:extLst>
                <a:ext uri="{FF2B5EF4-FFF2-40B4-BE49-F238E27FC236}">
                  <a16:creationId xmlns:a16="http://schemas.microsoft.com/office/drawing/2014/main" id="{F445F588-2BC8-45C4-AB78-44F23E6B6BFB}"/>
                </a:ext>
              </a:extLst>
            </p:cNvPr>
            <p:cNvGrpSpPr/>
            <p:nvPr/>
          </p:nvGrpSpPr>
          <p:grpSpPr>
            <a:xfrm>
              <a:off x="5443302" y="3052142"/>
              <a:ext cx="1315307" cy="1086045"/>
              <a:chOff x="993733" y="3631921"/>
              <a:chExt cx="1819309" cy="1407520"/>
            </a:xfrm>
          </p:grpSpPr>
          <p:sp>
            <p:nvSpPr>
              <p:cNvPr id="18" name="Rounded Rectangle 25">
                <a:extLst>
                  <a:ext uri="{FF2B5EF4-FFF2-40B4-BE49-F238E27FC236}">
                    <a16:creationId xmlns:a16="http://schemas.microsoft.com/office/drawing/2014/main" id="{F6452B93-9F97-4224-B116-6A06140CB826}"/>
                  </a:ext>
                </a:extLst>
              </p:cNvPr>
              <p:cNvSpPr/>
              <p:nvPr/>
            </p:nvSpPr>
            <p:spPr>
              <a:xfrm>
                <a:off x="1054737" y="3631921"/>
                <a:ext cx="1758305" cy="1407520"/>
              </a:xfrm>
              <a:prstGeom prst="roundRect">
                <a:avLst/>
              </a:prstGeom>
              <a:ln>
                <a:noFill/>
              </a:ln>
            </p:spPr>
            <p:txBody>
              <a:bodyPr wrap="square" anchor="ctr">
                <a:spAutoFit/>
              </a:bodyPr>
              <a:lstStyle/>
              <a:p>
                <a:pPr algn="ctr"/>
                <a:endParaRPr lang="en-US" sz="900" dirty="0">
                  <a:solidFill>
                    <a:schemeClr val="accent3">
                      <a:lumMod val="10000"/>
                    </a:schemeClr>
                  </a:solidFill>
                  <a:latin typeface="Arial" charset="0"/>
                  <a:ea typeface="ＭＳ Ｐゴシック" charset="0"/>
                </a:endParaRPr>
              </a:p>
            </p:txBody>
          </p:sp>
          <p:sp>
            <p:nvSpPr>
              <p:cNvPr id="19" name="Rectangle 18">
                <a:extLst>
                  <a:ext uri="{FF2B5EF4-FFF2-40B4-BE49-F238E27FC236}">
                    <a16:creationId xmlns:a16="http://schemas.microsoft.com/office/drawing/2014/main" id="{36D76FA7-0902-42E0-8226-7EBD77CE64DE}"/>
                  </a:ext>
                </a:extLst>
              </p:cNvPr>
              <p:cNvSpPr/>
              <p:nvPr/>
            </p:nvSpPr>
            <p:spPr>
              <a:xfrm>
                <a:off x="993733" y="3658643"/>
                <a:ext cx="1773303" cy="678096"/>
              </a:xfrm>
              <a:prstGeom prst="rect">
                <a:avLst/>
              </a:prstGeom>
              <a:ln>
                <a:noFill/>
              </a:ln>
            </p:spPr>
            <p:txBody>
              <a:bodyPr wrap="square" anchor="ctr">
                <a:spAutoFit/>
              </a:bodyPr>
              <a:lstStyle/>
              <a:p>
                <a:pPr algn="ctr"/>
                <a:r>
                  <a:rPr lang="en-US" sz="1000" b="1" dirty="0">
                    <a:solidFill>
                      <a:srgbClr val="C00000"/>
                    </a:solidFill>
                  </a:rPr>
                  <a:t>Reduced Costs</a:t>
                </a:r>
                <a:endParaRPr lang="en-US" sz="1000" dirty="0">
                  <a:solidFill>
                    <a:schemeClr val="accent3">
                      <a:lumMod val="10000"/>
                    </a:schemeClr>
                  </a:solidFill>
                </a:endParaRPr>
              </a:p>
              <a:p>
                <a:pPr algn="ctr"/>
                <a:r>
                  <a:rPr lang="en-US" sz="900" dirty="0">
                    <a:solidFill>
                      <a:schemeClr val="accent3">
                        <a:lumMod val="10000"/>
                      </a:schemeClr>
                    </a:solidFill>
                  </a:rPr>
                  <a:t>Reduces invoice processing costs.</a:t>
                </a:r>
              </a:p>
            </p:txBody>
          </p:sp>
        </p:grpSp>
        <p:grpSp>
          <p:nvGrpSpPr>
            <p:cNvPr id="7" name="Group 6">
              <a:extLst>
                <a:ext uri="{FF2B5EF4-FFF2-40B4-BE49-F238E27FC236}">
                  <a16:creationId xmlns:a16="http://schemas.microsoft.com/office/drawing/2014/main" id="{6607A995-8A59-4D77-953A-D4ED073DF373}"/>
                </a:ext>
              </a:extLst>
            </p:cNvPr>
            <p:cNvGrpSpPr/>
            <p:nvPr/>
          </p:nvGrpSpPr>
          <p:grpSpPr>
            <a:xfrm>
              <a:off x="5690357" y="2133341"/>
              <a:ext cx="821197" cy="752736"/>
              <a:chOff x="5617771" y="2133341"/>
              <a:chExt cx="821197" cy="752736"/>
            </a:xfrm>
          </p:grpSpPr>
          <p:sp>
            <p:nvSpPr>
              <p:cNvPr id="30" name="Sev01">
                <a:extLst>
                  <a:ext uri="{FF2B5EF4-FFF2-40B4-BE49-F238E27FC236}">
                    <a16:creationId xmlns:a16="http://schemas.microsoft.com/office/drawing/2014/main" id="{A59D8A2A-02AE-41B3-8E43-E8842B3B4D88}"/>
                  </a:ext>
                </a:extLst>
              </p:cNvPr>
              <p:cNvSpPr/>
              <p:nvPr/>
            </p:nvSpPr>
            <p:spPr>
              <a:xfrm>
                <a:off x="5684238" y="2200119"/>
                <a:ext cx="672250" cy="640065"/>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00" dirty="0">
                  <a:solidFill>
                    <a:schemeClr val="bg1"/>
                  </a:solidFill>
                  <a:latin typeface="FontAwesome" pitchFamily="2" charset="0"/>
                </a:endParaRPr>
              </a:p>
            </p:txBody>
          </p:sp>
          <p:pic>
            <p:nvPicPr>
              <p:cNvPr id="13" name="Picture 12">
                <a:extLst>
                  <a:ext uri="{FF2B5EF4-FFF2-40B4-BE49-F238E27FC236}">
                    <a16:creationId xmlns:a16="http://schemas.microsoft.com/office/drawing/2014/main" id="{02EDAB2F-52E0-43CE-B2A3-B4063D158F46}"/>
                  </a:ext>
                </a:extLst>
              </p:cNvPr>
              <p:cNvPicPr>
                <a:picLocks noChangeAspect="1"/>
              </p:cNvPicPr>
              <p:nvPr/>
            </p:nvPicPr>
            <p:blipFill>
              <a:blip r:embed="rId6">
                <a:clrChange>
                  <a:clrFrom>
                    <a:srgbClr val="FFFFFF"/>
                  </a:clrFrom>
                  <a:clrTo>
                    <a:srgbClr val="FFFFFF">
                      <a:alpha val="0"/>
                    </a:srgbClr>
                  </a:clrTo>
                </a:clrChange>
                <a:duotone>
                  <a:prstClr val="black"/>
                  <a:schemeClr val="accent6">
                    <a:tint val="45000"/>
                    <a:satMod val="400000"/>
                  </a:schemeClr>
                </a:duotone>
              </a:blip>
              <a:stretch>
                <a:fillRect/>
              </a:stretch>
            </p:blipFill>
            <p:spPr>
              <a:xfrm>
                <a:off x="5617771" y="2185124"/>
                <a:ext cx="771085" cy="700953"/>
              </a:xfrm>
              <a:prstGeom prst="rect">
                <a:avLst/>
              </a:prstGeom>
            </p:spPr>
          </p:pic>
          <p:sp>
            <p:nvSpPr>
              <p:cNvPr id="36" name="Half Frame 35">
                <a:extLst>
                  <a:ext uri="{FF2B5EF4-FFF2-40B4-BE49-F238E27FC236}">
                    <a16:creationId xmlns:a16="http://schemas.microsoft.com/office/drawing/2014/main" id="{398392D2-C64F-4849-823C-7C9DE014C352}"/>
                  </a:ext>
                </a:extLst>
              </p:cNvPr>
              <p:cNvSpPr/>
              <p:nvPr/>
            </p:nvSpPr>
            <p:spPr>
              <a:xfrm rot="5400000">
                <a:off x="5997108" y="2122504"/>
                <a:ext cx="431023" cy="452697"/>
              </a:xfrm>
              <a:prstGeom prst="halfFrame">
                <a:avLst>
                  <a:gd name="adj1" fmla="val 4570"/>
                  <a:gd name="adj2" fmla="val 3947"/>
                </a:avLst>
              </a:prstGeom>
              <a:solidFill>
                <a:srgbClr val="4221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grpSp>
      </p:grpSp>
    </p:spTree>
    <p:custDataLst>
      <p:tags r:id="rId1"/>
    </p:custDataLst>
    <p:extLst>
      <p:ext uri="{BB962C8B-B14F-4D97-AF65-F5344CB8AC3E}">
        <p14:creationId xmlns:p14="http://schemas.microsoft.com/office/powerpoint/2010/main" val="139767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4310" y="3824401"/>
            <a:ext cx="5698532" cy="383166"/>
          </a:xfrm>
        </p:spPr>
        <p:txBody>
          <a:bodyPr/>
          <a:lstStyle/>
          <a:p>
            <a:r>
              <a:rPr lang="en-US" dirty="0"/>
              <a:t>Invoice Approval</a:t>
            </a:r>
          </a:p>
        </p:txBody>
      </p:sp>
    </p:spTree>
    <p:extLst>
      <p:ext uri="{BB962C8B-B14F-4D97-AF65-F5344CB8AC3E}">
        <p14:creationId xmlns:p14="http://schemas.microsoft.com/office/powerpoint/2010/main" val="33061013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Invoice Approval</a:t>
            </a:r>
          </a:p>
        </p:txBody>
      </p:sp>
      <p:sp>
        <p:nvSpPr>
          <p:cNvPr id="8" name="Text Placeholder 7"/>
          <p:cNvSpPr>
            <a:spLocks noGrp="1"/>
          </p:cNvSpPr>
          <p:nvPr>
            <p:ph type="body" sz="quarter" idx="13"/>
          </p:nvPr>
        </p:nvSpPr>
        <p:spPr/>
        <p:txBody>
          <a:bodyPr/>
          <a:lstStyle/>
          <a:p>
            <a:r>
              <a:rPr lang="en-US" dirty="0"/>
              <a:t>Introduction to Ariba Supplier Lifecycle &amp; Performance</a:t>
            </a:r>
          </a:p>
        </p:txBody>
      </p:sp>
      <p:pic>
        <p:nvPicPr>
          <p:cNvPr id="5" name="Picture 4" descr="06.png"/>
          <p:cNvPicPr>
            <a:picLocks noChangeAspect="1"/>
          </p:cNvPicPr>
          <p:nvPr/>
        </p:nvPicPr>
        <p:blipFill>
          <a:blip r:embed="rId3">
            <a:duotone>
              <a:prstClr val="black"/>
              <a:schemeClr val="accent6">
                <a:tint val="45000"/>
                <a:satMod val="400000"/>
              </a:schemeClr>
            </a:duotone>
          </a:blip>
          <a:stretch>
            <a:fillRect/>
          </a:stretch>
        </p:blipFill>
        <p:spPr>
          <a:xfrm>
            <a:off x="5056527" y="2316656"/>
            <a:ext cx="1200680" cy="1200680"/>
          </a:xfrm>
          <a:prstGeom prst="rect">
            <a:avLst/>
          </a:prstGeom>
          <a:noFill/>
          <a:ln>
            <a:noFill/>
          </a:ln>
        </p:spPr>
      </p:pic>
      <p:sp>
        <p:nvSpPr>
          <p:cNvPr id="3" name="Slide Number Placeholder 2"/>
          <p:cNvSpPr>
            <a:spLocks noGrp="1"/>
          </p:cNvSpPr>
          <p:nvPr>
            <p:ph type="sldNum" sz="quarter" idx="12"/>
          </p:nvPr>
        </p:nvSpPr>
        <p:spPr/>
        <p:txBody>
          <a:bodyPr/>
          <a:lstStyle/>
          <a:p>
            <a:pPr algn="r" defTabSz="513160">
              <a:lnSpc>
                <a:spcPct val="95000"/>
              </a:lnSpc>
              <a:spcBef>
                <a:spcPts val="806"/>
              </a:spcBef>
              <a:buClr>
                <a:schemeClr val="tx2"/>
              </a:buClr>
              <a:buSzPct val="90000"/>
            </a:pPr>
            <a:fld id="{9A3BDB57-A3B2-4CBD-A5AE-076F05FE3509}" type="slidenum">
              <a:rPr lang="en-US" smtClean="0"/>
              <a:pPr algn="r" defTabSz="513160">
                <a:lnSpc>
                  <a:spcPct val="95000"/>
                </a:lnSpc>
                <a:spcBef>
                  <a:spcPts val="806"/>
                </a:spcBef>
                <a:buClr>
                  <a:schemeClr val="tx2"/>
                </a:buClr>
                <a:buSzPct val="90000"/>
              </a:pPr>
              <a:t>7</a:t>
            </a:fld>
            <a:endParaRPr lang="en-US" dirty="0"/>
          </a:p>
        </p:txBody>
      </p:sp>
      <p:sp>
        <p:nvSpPr>
          <p:cNvPr id="7" name="Text Placeholder 1">
            <a:extLst>
              <a:ext uri="{FF2B5EF4-FFF2-40B4-BE49-F238E27FC236}">
                <a16:creationId xmlns:a16="http://schemas.microsoft.com/office/drawing/2014/main" id="{87D834A2-599B-474E-B666-DF4BB950C2A2}"/>
              </a:ext>
            </a:extLst>
          </p:cNvPr>
          <p:cNvSpPr txBox="1">
            <a:spLocks/>
          </p:cNvSpPr>
          <p:nvPr/>
        </p:nvSpPr>
        <p:spPr>
          <a:xfrm>
            <a:off x="340547" y="987348"/>
            <a:ext cx="3916408" cy="4296048"/>
          </a:xfrm>
          <a:prstGeom prst="rect">
            <a:avLst/>
          </a:prstGeom>
        </p:spPr>
        <p:txBody>
          <a:bodyPr wrap="square" lIns="0" rIns="0" anchor="t" anchorCtr="0">
            <a:spAutoFit/>
          </a:bodyPr>
          <a:lstStyle>
            <a:lvl1pPr marL="0" indent="0" algn="l" defTabSz="513160" rtl="0" eaLnBrk="1" fontAlgn="base" hangingPunct="1">
              <a:lnSpc>
                <a:spcPct val="100000"/>
              </a:lnSpc>
              <a:spcBef>
                <a:spcPts val="806"/>
              </a:spcBef>
              <a:spcAft>
                <a:spcPct val="0"/>
              </a:spcAft>
              <a:buClr>
                <a:schemeClr val="tx1"/>
              </a:buClr>
              <a:buSzPct val="100000"/>
              <a:buFont typeface="Symbol" panose="05050102010706020507" pitchFamily="18" charset="2"/>
              <a:buNone/>
              <a:tabLst>
                <a:tab pos="171450" algn="l"/>
              </a:tabLst>
              <a:defRPr lang="en-US" sz="1050" kern="1200">
                <a:solidFill>
                  <a:schemeClr val="tx1"/>
                </a:solidFill>
                <a:latin typeface="Arial" panose="020B0604020202020204" pitchFamily="34" charset="0"/>
                <a:ea typeface="ＭＳ Ｐゴシック" charset="0"/>
                <a:cs typeface="Arial" panose="020B0604020202020204" pitchFamily="34" charset="0"/>
              </a:defRPr>
            </a:lvl1pPr>
            <a:lvl2pPr marL="259556" indent="-128588" algn="l" defTabSz="513160" rtl="0" eaLnBrk="1" fontAlgn="base" hangingPunct="1">
              <a:lnSpc>
                <a:spcPct val="100000"/>
              </a:lnSpc>
              <a:spcBef>
                <a:spcPts val="450"/>
              </a:spcBef>
              <a:spcAft>
                <a:spcPct val="0"/>
              </a:spcAft>
              <a:buClr>
                <a:schemeClr val="tx1"/>
              </a:buClr>
              <a:buSzPct val="100000"/>
              <a:buFont typeface="Symbol" panose="05050102010706020507" pitchFamily="18" charset="2"/>
              <a:buChar char="·"/>
              <a:defRPr lang="en-US" sz="900" kern="1200" dirty="0">
                <a:solidFill>
                  <a:schemeClr val="tx1"/>
                </a:solidFill>
                <a:latin typeface="Arial" panose="020B0604020202020204" pitchFamily="34" charset="0"/>
                <a:ea typeface="ＭＳ Ｐゴシック" charset="0"/>
                <a:cs typeface="Arial" panose="020B0604020202020204" pitchFamily="34" charset="0"/>
              </a:defRPr>
            </a:lvl2pPr>
            <a:lvl3pPr marL="342900" indent="-88106" algn="l" defTabSz="513160" rtl="0" eaLnBrk="1" fontAlgn="base" hangingPunct="1">
              <a:lnSpc>
                <a:spcPct val="100000"/>
              </a:lnSpc>
              <a:spcBef>
                <a:spcPts val="469"/>
              </a:spcBef>
              <a:spcAft>
                <a:spcPct val="0"/>
              </a:spcAft>
              <a:buClr>
                <a:schemeClr val="tx1"/>
              </a:buClr>
              <a:buSzPct val="100000"/>
              <a:buFont typeface="Wingdings" panose="05000000000000000000" pitchFamily="2" charset="2"/>
              <a:buChar char="§"/>
              <a:defRPr lang="en-US" sz="900" kern="1200">
                <a:solidFill>
                  <a:schemeClr val="tx1"/>
                </a:solidFill>
                <a:latin typeface="Arial" panose="020B0604020202020204" pitchFamily="34" charset="0"/>
                <a:ea typeface="ＭＳ Ｐゴシック" charset="0"/>
                <a:cs typeface="Arial" panose="020B0604020202020204" pitchFamily="34" charset="0"/>
              </a:defRPr>
            </a:lvl3pPr>
            <a:lvl4pPr marL="431006" indent="-88106" algn="l" defTabSz="513160" rtl="0" eaLnBrk="1" fontAlgn="base" hangingPunct="1">
              <a:lnSpc>
                <a:spcPct val="100000"/>
              </a:lnSpc>
              <a:spcBef>
                <a:spcPts val="469"/>
              </a:spcBef>
              <a:spcAft>
                <a:spcPct val="0"/>
              </a:spcAft>
              <a:buClr>
                <a:schemeClr val="tx1"/>
              </a:buClr>
              <a:buSzPct val="60000"/>
              <a:buFont typeface="Arial" panose="020B0604020202020204" pitchFamily="34" charset="0"/>
              <a:buChar char="•"/>
              <a:tabLst/>
              <a:defRPr lang="en-US" sz="900" kern="1200">
                <a:solidFill>
                  <a:schemeClr val="tx1"/>
                </a:solidFill>
                <a:latin typeface="+mn-lt"/>
                <a:ea typeface="ＭＳ Ｐゴシック" charset="0"/>
                <a:cs typeface="CiscoSans"/>
              </a:defRPr>
            </a:lvl4pPr>
            <a:lvl5pPr marL="558404" indent="-84535" algn="l" defTabSz="513160" rtl="0" eaLnBrk="1" fontAlgn="base" hangingPunct="1">
              <a:lnSpc>
                <a:spcPct val="100000"/>
              </a:lnSpc>
              <a:spcBef>
                <a:spcPts val="469"/>
              </a:spcBef>
              <a:spcAft>
                <a:spcPct val="0"/>
              </a:spcAft>
              <a:buClr>
                <a:schemeClr val="tx1"/>
              </a:buClr>
              <a:buSzPct val="60000"/>
              <a:buFont typeface="Arial" panose="020B0604020202020204" pitchFamily="34" charset="0"/>
              <a:buChar char="•"/>
              <a:defRPr lang="en-US" sz="900" kern="1200">
                <a:solidFill>
                  <a:schemeClr val="tx1"/>
                </a:solidFill>
                <a:latin typeface="+mn-lt"/>
                <a:ea typeface="ＭＳ Ｐゴシック" charset="0"/>
                <a:cs typeface="CiscoSans"/>
              </a:defRPr>
            </a:lvl5pPr>
            <a:lvl6pPr marL="647892" indent="-128584" algn="l" defTabSz="514333" rtl="0" eaLnBrk="1" latinLnBrk="0" hangingPunct="1">
              <a:spcBef>
                <a:spcPts val="450"/>
              </a:spcBef>
              <a:buFont typeface="Arial" pitchFamily="34" charset="0"/>
              <a:buChar char="•"/>
              <a:defRPr sz="675" kern="1200" baseline="0">
                <a:solidFill>
                  <a:schemeClr val="tx1"/>
                </a:solidFill>
                <a:latin typeface="+mn-lt"/>
                <a:ea typeface="+mn-ea"/>
                <a:cs typeface="+mn-cs"/>
              </a:defRPr>
            </a:lvl6pPr>
            <a:lvl7pPr marL="701883" indent="-128567" algn="l" defTabSz="514333" rtl="0" eaLnBrk="1" latinLnBrk="0" hangingPunct="1">
              <a:spcBef>
                <a:spcPts val="450"/>
              </a:spcBef>
              <a:buFont typeface="Arial" pitchFamily="34" charset="0"/>
              <a:buChar char="•"/>
              <a:defRPr sz="600" kern="1200" baseline="0">
                <a:solidFill>
                  <a:schemeClr val="tx1"/>
                </a:solidFill>
                <a:latin typeface="+mn-lt"/>
                <a:ea typeface="+mn-ea"/>
                <a:cs typeface="+mn-cs"/>
              </a:defRPr>
            </a:lvl7pPr>
            <a:lvl8pPr marL="1800165" indent="0" algn="l" defTabSz="514333" rtl="0" eaLnBrk="1" latinLnBrk="0" hangingPunct="1">
              <a:spcBef>
                <a:spcPct val="20000"/>
              </a:spcBef>
              <a:buFont typeface="Arial" pitchFamily="34" charset="0"/>
              <a:buNone/>
              <a:defRPr sz="1125" kern="1200">
                <a:solidFill>
                  <a:schemeClr val="tx1"/>
                </a:solidFill>
                <a:latin typeface="+mn-lt"/>
                <a:ea typeface="+mn-ea"/>
                <a:cs typeface="+mn-cs"/>
              </a:defRPr>
            </a:lvl8pPr>
            <a:lvl9pPr marL="2185915" indent="-128584" algn="l" defTabSz="514333" rtl="0" eaLnBrk="1" latinLnBrk="0" hangingPunct="1">
              <a:spcBef>
                <a:spcPct val="20000"/>
              </a:spcBef>
              <a:buFont typeface="Arial" pitchFamily="34" charset="0"/>
              <a:buChar char="•"/>
              <a:defRPr sz="1125" kern="1200">
                <a:solidFill>
                  <a:schemeClr val="tx1"/>
                </a:solidFill>
                <a:latin typeface="+mn-lt"/>
                <a:ea typeface="+mn-ea"/>
                <a:cs typeface="+mn-cs"/>
              </a:defRPr>
            </a:lvl9pPr>
          </a:lstStyle>
          <a:p>
            <a:r>
              <a:rPr lang="en-US" altLang="en-US" sz="1200" b="1" dirty="0"/>
              <a:t>Overview of Key Topics Covered in Invoice Approval:</a:t>
            </a:r>
          </a:p>
          <a:p>
            <a:endParaRPr lang="en-US" sz="1200" b="1" dirty="0"/>
          </a:p>
          <a:p>
            <a:pPr lvl="1"/>
            <a:r>
              <a:rPr lang="en-US" sz="1200" dirty="0"/>
              <a:t>Invoice Watcher Email Notification</a:t>
            </a:r>
          </a:p>
          <a:p>
            <a:pPr lvl="1"/>
            <a:endParaRPr lang="en-US" sz="1200" dirty="0"/>
          </a:p>
          <a:p>
            <a:pPr lvl="1"/>
            <a:r>
              <a:rPr lang="en-US" sz="1200" dirty="0"/>
              <a:t>Invoice Approver Email Notification</a:t>
            </a:r>
          </a:p>
          <a:p>
            <a:pPr lvl="1"/>
            <a:endParaRPr lang="en-US" sz="1200" dirty="0"/>
          </a:p>
          <a:p>
            <a:pPr lvl="1"/>
            <a:r>
              <a:rPr lang="en-US" sz="1200" dirty="0"/>
              <a:t>Invoice Approver Navigation to Invoices</a:t>
            </a:r>
          </a:p>
          <a:p>
            <a:pPr lvl="1"/>
            <a:endParaRPr lang="en-US" sz="1200" dirty="0"/>
          </a:p>
          <a:p>
            <a:pPr lvl="1"/>
            <a:r>
              <a:rPr lang="en-US" sz="1200" dirty="0"/>
              <a:t>Invoice Approval Process</a:t>
            </a:r>
          </a:p>
          <a:p>
            <a:pPr lvl="2"/>
            <a:r>
              <a:rPr lang="en-US" sz="1200" dirty="0"/>
              <a:t>Approve/Deny Invoice</a:t>
            </a:r>
          </a:p>
          <a:p>
            <a:pPr lvl="2"/>
            <a:r>
              <a:rPr lang="en-US" sz="1200" dirty="0"/>
              <a:t>Manage/Split Accounting</a:t>
            </a:r>
          </a:p>
          <a:p>
            <a:pPr lvl="2"/>
            <a:r>
              <a:rPr lang="en-US" sz="1200" dirty="0"/>
              <a:t>Add Approvers/Watchers</a:t>
            </a:r>
          </a:p>
          <a:p>
            <a:pPr lvl="2"/>
            <a:r>
              <a:rPr lang="en-US" sz="1200" dirty="0"/>
              <a:t>Review/Add Attachments to an Invoice</a:t>
            </a:r>
          </a:p>
          <a:p>
            <a:pPr lvl="2"/>
            <a:endParaRPr lang="en-US" sz="1200" dirty="0"/>
          </a:p>
          <a:p>
            <a:pPr lvl="1"/>
            <a:endParaRPr lang="en-US" sz="1200" dirty="0"/>
          </a:p>
          <a:p>
            <a:pPr lvl="1"/>
            <a:endParaRPr lang="en-US" sz="1200" dirty="0"/>
          </a:p>
          <a:p>
            <a:pPr lvl="1"/>
            <a:endParaRPr lang="en-US" sz="1200" dirty="0"/>
          </a:p>
        </p:txBody>
      </p:sp>
    </p:spTree>
    <p:custDataLst>
      <p:tags r:id="rId1"/>
    </p:custDataLst>
    <p:extLst>
      <p:ext uri="{BB962C8B-B14F-4D97-AF65-F5344CB8AC3E}">
        <p14:creationId xmlns:p14="http://schemas.microsoft.com/office/powerpoint/2010/main" val="17585690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Approval Process</a:t>
            </a:r>
            <a:endParaRPr lang="en-US" b="1" dirty="0"/>
          </a:p>
        </p:txBody>
      </p:sp>
      <p:sp>
        <p:nvSpPr>
          <p:cNvPr id="3" name="Slide Number Placeholder 2"/>
          <p:cNvSpPr>
            <a:spLocks noGrp="1"/>
          </p:cNvSpPr>
          <p:nvPr>
            <p:ph type="sldNum" sz="quarter" idx="13"/>
          </p:nvPr>
        </p:nvSpPr>
        <p:spPr/>
        <p:txBody>
          <a:bodyPr/>
          <a:lstStyle/>
          <a:p>
            <a:pPr marL="0" marR="0" lvl="0" indent="0" algn="r" defTabSz="513147" rtl="0" eaLnBrk="1" fontAlgn="base" latinLnBrk="0" hangingPunct="1">
              <a:lnSpc>
                <a:spcPct val="95000"/>
              </a:lnSpc>
              <a:spcBef>
                <a:spcPts val="806"/>
              </a:spcBef>
              <a:spcAft>
                <a:spcPct val="0"/>
              </a:spcAft>
              <a:buClr>
                <a:srgbClr val="005073"/>
              </a:buClr>
              <a:buSzPct val="90000"/>
              <a:buFontTx/>
              <a:buNone/>
              <a:tabLst/>
              <a:defRPr/>
            </a:pPr>
            <a:fld id="{9A3BDB57-A3B2-4CBD-A5AE-076F05FE3509}" type="slidenum">
              <a:rPr kumimoji="0" lang="en-US" sz="750" b="0" i="0" u="none" strike="noStrike" kern="1200" cap="none" spc="0" normalizeH="0" baseline="0" noProof="0">
                <a:ln>
                  <a:noFill/>
                </a:ln>
                <a:solidFill>
                  <a:srgbClr val="282828">
                    <a:lumMod val="75000"/>
                    <a:lumOff val="25000"/>
                  </a:srgbClr>
                </a:solidFill>
                <a:effectLst/>
                <a:uLnTx/>
                <a:uFillTx/>
                <a:latin typeface="Arial" panose="020B0604020202020204" pitchFamily="34" charset="0"/>
                <a:ea typeface="ＭＳ Ｐゴシック" charset="0"/>
              </a:rPr>
              <a:pPr marL="0" marR="0" lvl="0" indent="0" algn="r" defTabSz="513147" rtl="0" eaLnBrk="1" fontAlgn="base" latinLnBrk="0" hangingPunct="1">
                <a:lnSpc>
                  <a:spcPct val="95000"/>
                </a:lnSpc>
                <a:spcBef>
                  <a:spcPts val="806"/>
                </a:spcBef>
                <a:spcAft>
                  <a:spcPct val="0"/>
                </a:spcAft>
                <a:buClr>
                  <a:srgbClr val="005073"/>
                </a:buClr>
                <a:buSzPct val="90000"/>
                <a:buFontTx/>
                <a:buNone/>
                <a:tabLst/>
                <a:defRPr/>
              </a:pPr>
              <a:t>8</a:t>
            </a:fld>
            <a:endParaRPr kumimoji="0" lang="en-US" sz="750" b="0" i="0" u="none" strike="noStrike" kern="1200" cap="none" spc="0" normalizeH="0" baseline="0" noProof="0" dirty="0">
              <a:ln>
                <a:noFill/>
              </a:ln>
              <a:solidFill>
                <a:srgbClr val="282828">
                  <a:lumMod val="75000"/>
                  <a:lumOff val="25000"/>
                </a:srgbClr>
              </a:solidFill>
              <a:effectLst/>
              <a:uLnTx/>
              <a:uFillTx/>
              <a:latin typeface="Arial" panose="020B0604020202020204" pitchFamily="34" charset="0"/>
              <a:ea typeface="ＭＳ Ｐゴシック" charset="0"/>
            </a:endParaRPr>
          </a:p>
        </p:txBody>
      </p:sp>
      <p:sp>
        <p:nvSpPr>
          <p:cNvPr id="11" name="Title 2">
            <a:extLst>
              <a:ext uri="{FF2B5EF4-FFF2-40B4-BE49-F238E27FC236}">
                <a16:creationId xmlns:a16="http://schemas.microsoft.com/office/drawing/2014/main" id="{949E6741-F4F4-4D82-8DF2-44B808F7EA59}"/>
              </a:ext>
            </a:extLst>
          </p:cNvPr>
          <p:cNvSpPr txBox="1">
            <a:spLocks/>
          </p:cNvSpPr>
          <p:nvPr/>
        </p:nvSpPr>
        <p:spPr>
          <a:xfrm>
            <a:off x="443458" y="1964775"/>
            <a:ext cx="5701337" cy="356027"/>
          </a:xfrm>
          <a:prstGeom prst="rect">
            <a:avLst/>
          </a:prstGeom>
        </p:spPr>
        <p:txBody>
          <a:bodyPr lIns="0" tIns="0" rIns="0" bIns="0" anchor="ctr"/>
          <a:lstStyle>
            <a:defPPr>
              <a:defRPr lang="en-US"/>
            </a:defPPr>
            <a:lvl1pPr defTabSz="914400" eaLnBrk="1" latinLnBrk="0" hangingPunct="1">
              <a:lnSpc>
                <a:spcPct val="90000"/>
              </a:lnSpc>
              <a:buNone/>
              <a:defRPr sz="1200" b="0" i="0">
                <a:solidFill>
                  <a:schemeClr val="bg2">
                    <a:lumMod val="10000"/>
                  </a:schemeClr>
                </a:solidFill>
                <a:latin typeface="Arial" panose="020B0604020202020204" pitchFamily="34" charset="0"/>
                <a:ea typeface="+mj-ea"/>
                <a:cs typeface="Arial" panose="020B0604020202020204" pitchFamily="34" charset="0"/>
              </a:defRPr>
            </a:lvl1pPr>
          </a:lstStyle>
          <a:p>
            <a:pPr marL="0" marR="0" lvl="0" indent="0" algn="ctr" defTabSz="914378" rtl="0" eaLnBrk="1" fontAlgn="base" latinLnBrk="0" hangingPunct="1">
              <a:lnSpc>
                <a:spcPct val="9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lumMod val="10000"/>
                  </a:srgbClr>
                </a:solidFill>
                <a:effectLst/>
                <a:uLnTx/>
                <a:uFillTx/>
                <a:latin typeface="Arial" panose="020B0604020202020204" pitchFamily="34" charset="0"/>
                <a:ea typeface="+mj-ea"/>
                <a:cs typeface="Arial" panose="020B0604020202020204" pitchFamily="34" charset="0"/>
              </a:rPr>
              <a:t>Three Main Approval Roles</a:t>
            </a:r>
          </a:p>
        </p:txBody>
      </p:sp>
      <p:sp>
        <p:nvSpPr>
          <p:cNvPr id="14" name="Rounded Rectangle 52">
            <a:extLst>
              <a:ext uri="{FF2B5EF4-FFF2-40B4-BE49-F238E27FC236}">
                <a16:creationId xmlns:a16="http://schemas.microsoft.com/office/drawing/2014/main" id="{9A329B49-C460-419E-9E0A-389AAB06B86F}"/>
              </a:ext>
            </a:extLst>
          </p:cNvPr>
          <p:cNvSpPr/>
          <p:nvPr/>
        </p:nvSpPr>
        <p:spPr>
          <a:xfrm>
            <a:off x="2430846" y="2829813"/>
            <a:ext cx="1939324" cy="1684868"/>
          </a:xfrm>
          <a:prstGeom prst="roundRect">
            <a:avLst>
              <a:gd name="adj" fmla="val 4630"/>
            </a:avLst>
          </a:prstGeom>
          <a:solidFill>
            <a:srgbClr val="C9C9C9"/>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4000" tIns="182856" rIns="64000" bIns="45714" rtlCol="0" anchor="t"/>
          <a:lstStyle/>
          <a:p>
            <a:pPr marL="0" marR="0" lvl="0" indent="0" algn="ctr" defTabSz="457189"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05073">
                    <a:lumMod val="10000"/>
                  </a:srgbClr>
                </a:solidFill>
                <a:effectLst/>
                <a:uLnTx/>
                <a:uFillTx/>
                <a:latin typeface="Arial" panose="020B0604020202020204"/>
                <a:ea typeface="+mn-ea"/>
                <a:cs typeface="+mn-cs"/>
              </a:rPr>
              <a:t>Approver</a:t>
            </a:r>
            <a:endParaRPr kumimoji="0" lang="en-US" sz="900" b="0" i="0" u="none" strike="noStrike" kern="1200" cap="none" spc="0" normalizeH="0" baseline="0" noProof="0" dirty="0">
              <a:ln>
                <a:noFill/>
              </a:ln>
              <a:solidFill>
                <a:srgbClr val="005073">
                  <a:lumMod val="10000"/>
                </a:srgbClr>
              </a:solidFill>
              <a:effectLst/>
              <a:uLnTx/>
              <a:uFillTx/>
              <a:latin typeface="Arial" panose="020B0604020202020204"/>
              <a:ea typeface="+mn-ea"/>
              <a:cs typeface="+mn-cs"/>
            </a:endParaRPr>
          </a:p>
          <a:p>
            <a:pPr marL="0" marR="0" lvl="0" indent="0" algn="l" defTabSz="457189"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005073">
                    <a:lumMod val="10000"/>
                  </a:srgbClr>
                </a:solidFill>
                <a:effectLst/>
                <a:uLnTx/>
                <a:uFillTx/>
                <a:latin typeface="Arial" panose="020B0604020202020204"/>
                <a:ea typeface="+mn-ea"/>
                <a:cs typeface="+mn-cs"/>
              </a:rPr>
              <a:t>An Approver is someone who is required to approve a document before it can move forward. Approvers receive notifications by email when a Invoice requires their review. Each approver is notified only after the approvers to the left on the approval flow have approved the document.</a:t>
            </a:r>
          </a:p>
        </p:txBody>
      </p:sp>
      <p:sp>
        <p:nvSpPr>
          <p:cNvPr id="15" name="Rounded Rectangle 53">
            <a:extLst>
              <a:ext uri="{FF2B5EF4-FFF2-40B4-BE49-F238E27FC236}">
                <a16:creationId xmlns:a16="http://schemas.microsoft.com/office/drawing/2014/main" id="{25B85652-99B5-4141-9BBC-7C41D40B1390}"/>
              </a:ext>
            </a:extLst>
          </p:cNvPr>
          <p:cNvSpPr/>
          <p:nvPr/>
        </p:nvSpPr>
        <p:spPr>
          <a:xfrm>
            <a:off x="4617175" y="2845996"/>
            <a:ext cx="1939325" cy="1684868"/>
          </a:xfrm>
          <a:prstGeom prst="roundRect">
            <a:avLst>
              <a:gd name="adj" fmla="val 4630"/>
            </a:avLst>
          </a:prstGeom>
          <a:solidFill>
            <a:srgbClr val="C9C9C9"/>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4000" tIns="182856" rIns="64000" bIns="45714" rtlCol="0" anchor="t"/>
          <a:lstStyle/>
          <a:p>
            <a:pPr marL="0" marR="0" lvl="0" indent="0" algn="ctr" defTabSz="457189"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05073">
                    <a:lumMod val="10000"/>
                  </a:srgbClr>
                </a:solidFill>
                <a:effectLst/>
                <a:uLnTx/>
                <a:uFillTx/>
                <a:latin typeface="Arial" panose="020B0604020202020204"/>
                <a:ea typeface="+mn-ea"/>
                <a:cs typeface="+mn-cs"/>
              </a:rPr>
              <a:t>Watcher</a:t>
            </a:r>
            <a:r>
              <a:rPr kumimoji="0" lang="en-US" sz="900" b="0" i="0" u="none" strike="noStrike" kern="1200" cap="none" spc="0" normalizeH="0" baseline="0" noProof="0" dirty="0">
                <a:ln>
                  <a:noFill/>
                </a:ln>
                <a:solidFill>
                  <a:srgbClr val="005073">
                    <a:lumMod val="10000"/>
                  </a:srgbClr>
                </a:solidFill>
                <a:effectLst/>
                <a:uLnTx/>
                <a:uFillTx/>
                <a:latin typeface="Arial" panose="020B0604020202020204"/>
                <a:ea typeface="+mn-ea"/>
                <a:cs typeface="+mn-cs"/>
              </a:rPr>
              <a:t> </a:t>
            </a:r>
          </a:p>
          <a:p>
            <a:pPr marL="0" marR="0" lvl="0" indent="0" algn="l" defTabSz="457189"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005073">
                    <a:lumMod val="10000"/>
                  </a:srgbClr>
                </a:solidFill>
                <a:effectLst/>
                <a:uLnTx/>
                <a:uFillTx/>
                <a:latin typeface="Arial" panose="020B0604020202020204"/>
                <a:ea typeface="+mn-ea"/>
                <a:cs typeface="+mn-cs"/>
              </a:rPr>
              <a:t>A Watcher is someone who is notified of the submission and status of an invoice, but does not have require approval. For example, when a Requisitioner creates a PR on behalf of a user, that user becomes a watcher for the invoice as well.</a:t>
            </a:r>
          </a:p>
        </p:txBody>
      </p:sp>
      <p:grpSp>
        <p:nvGrpSpPr>
          <p:cNvPr id="16" name="Group 15">
            <a:extLst>
              <a:ext uri="{FF2B5EF4-FFF2-40B4-BE49-F238E27FC236}">
                <a16:creationId xmlns:a16="http://schemas.microsoft.com/office/drawing/2014/main" id="{1A2EE6AF-DA83-4C5C-A637-D35D83430B7F}"/>
              </a:ext>
            </a:extLst>
          </p:cNvPr>
          <p:cNvGrpSpPr>
            <a:grpSpLocks noChangeAspect="1"/>
          </p:cNvGrpSpPr>
          <p:nvPr/>
        </p:nvGrpSpPr>
        <p:grpSpPr>
          <a:xfrm>
            <a:off x="5430510" y="2308282"/>
            <a:ext cx="485868" cy="515647"/>
            <a:chOff x="506413" y="3589338"/>
            <a:chExt cx="984250" cy="1044575"/>
          </a:xfrm>
          <a:solidFill>
            <a:srgbClr val="B23A29"/>
          </a:solidFill>
        </p:grpSpPr>
        <p:sp>
          <p:nvSpPr>
            <p:cNvPr id="17" name="Freeform 78">
              <a:extLst>
                <a:ext uri="{FF2B5EF4-FFF2-40B4-BE49-F238E27FC236}">
                  <a16:creationId xmlns:a16="http://schemas.microsoft.com/office/drawing/2014/main" id="{0FFF7213-0F16-4D95-B0A6-4AFACDD4EF57}"/>
                </a:ext>
              </a:extLst>
            </p:cNvPr>
            <p:cNvSpPr>
              <a:spLocks noEditPoints="1"/>
            </p:cNvSpPr>
            <p:nvPr/>
          </p:nvSpPr>
          <p:spPr bwMode="auto">
            <a:xfrm>
              <a:off x="979488" y="4121150"/>
              <a:ext cx="511175" cy="512763"/>
            </a:xfrm>
            <a:custGeom>
              <a:avLst/>
              <a:gdLst>
                <a:gd name="T0" fmla="*/ 11 w 250"/>
                <a:gd name="T1" fmla="*/ 239 h 250"/>
                <a:gd name="T2" fmla="*/ 50 w 250"/>
                <a:gd name="T3" fmla="*/ 239 h 250"/>
                <a:gd name="T4" fmla="*/ 104 w 250"/>
                <a:gd name="T5" fmla="*/ 185 h 250"/>
                <a:gd name="T6" fmla="*/ 151 w 250"/>
                <a:gd name="T7" fmla="*/ 197 h 250"/>
                <a:gd name="T8" fmla="*/ 221 w 250"/>
                <a:gd name="T9" fmla="*/ 168 h 250"/>
                <a:gd name="T10" fmla="*/ 250 w 250"/>
                <a:gd name="T11" fmla="*/ 98 h 250"/>
                <a:gd name="T12" fmla="*/ 151 w 250"/>
                <a:gd name="T13" fmla="*/ 0 h 250"/>
                <a:gd name="T14" fmla="*/ 82 w 250"/>
                <a:gd name="T15" fmla="*/ 28 h 250"/>
                <a:gd name="T16" fmla="*/ 53 w 250"/>
                <a:gd name="T17" fmla="*/ 98 h 250"/>
                <a:gd name="T18" fmla="*/ 65 w 250"/>
                <a:gd name="T19" fmla="*/ 145 h 250"/>
                <a:gd name="T20" fmla="*/ 11 w 250"/>
                <a:gd name="T21" fmla="*/ 199 h 250"/>
                <a:gd name="T22" fmla="*/ 11 w 250"/>
                <a:gd name="T23" fmla="*/ 239 h 250"/>
                <a:gd name="T24" fmla="*/ 81 w 250"/>
                <a:gd name="T25" fmla="*/ 98 h 250"/>
                <a:gd name="T26" fmla="*/ 151 w 250"/>
                <a:gd name="T27" fmla="*/ 28 h 250"/>
                <a:gd name="T28" fmla="*/ 222 w 250"/>
                <a:gd name="T29" fmla="*/ 98 h 250"/>
                <a:gd name="T30" fmla="*/ 201 w 250"/>
                <a:gd name="T31" fmla="*/ 148 h 250"/>
                <a:gd name="T32" fmla="*/ 151 w 250"/>
                <a:gd name="T33" fmla="*/ 168 h 250"/>
                <a:gd name="T34" fmla="*/ 81 w 250"/>
                <a:gd name="T35" fmla="*/ 9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0" h="250">
                  <a:moveTo>
                    <a:pt x="11" y="239"/>
                  </a:moveTo>
                  <a:cubicBezTo>
                    <a:pt x="22" y="250"/>
                    <a:pt x="39" y="250"/>
                    <a:pt x="50" y="239"/>
                  </a:cubicBezTo>
                  <a:cubicBezTo>
                    <a:pt x="104" y="185"/>
                    <a:pt x="104" y="185"/>
                    <a:pt x="104" y="185"/>
                  </a:cubicBezTo>
                  <a:cubicBezTo>
                    <a:pt x="118" y="192"/>
                    <a:pt x="134" y="197"/>
                    <a:pt x="151" y="197"/>
                  </a:cubicBezTo>
                  <a:cubicBezTo>
                    <a:pt x="178" y="197"/>
                    <a:pt x="202" y="186"/>
                    <a:pt x="221" y="168"/>
                  </a:cubicBezTo>
                  <a:cubicBezTo>
                    <a:pt x="240" y="149"/>
                    <a:pt x="250" y="125"/>
                    <a:pt x="250" y="98"/>
                  </a:cubicBezTo>
                  <a:cubicBezTo>
                    <a:pt x="250" y="44"/>
                    <a:pt x="206" y="0"/>
                    <a:pt x="151" y="0"/>
                  </a:cubicBezTo>
                  <a:cubicBezTo>
                    <a:pt x="125" y="0"/>
                    <a:pt x="100" y="10"/>
                    <a:pt x="82" y="28"/>
                  </a:cubicBezTo>
                  <a:cubicBezTo>
                    <a:pt x="63" y="47"/>
                    <a:pt x="53" y="72"/>
                    <a:pt x="53" y="98"/>
                  </a:cubicBezTo>
                  <a:cubicBezTo>
                    <a:pt x="53" y="115"/>
                    <a:pt x="57" y="131"/>
                    <a:pt x="65" y="145"/>
                  </a:cubicBezTo>
                  <a:cubicBezTo>
                    <a:pt x="11" y="199"/>
                    <a:pt x="11" y="199"/>
                    <a:pt x="11" y="199"/>
                  </a:cubicBezTo>
                  <a:cubicBezTo>
                    <a:pt x="0" y="210"/>
                    <a:pt x="0" y="228"/>
                    <a:pt x="11" y="239"/>
                  </a:cubicBezTo>
                  <a:close/>
                  <a:moveTo>
                    <a:pt x="81" y="98"/>
                  </a:moveTo>
                  <a:cubicBezTo>
                    <a:pt x="81" y="59"/>
                    <a:pt x="113" y="28"/>
                    <a:pt x="151" y="28"/>
                  </a:cubicBezTo>
                  <a:cubicBezTo>
                    <a:pt x="190" y="28"/>
                    <a:pt x="222" y="59"/>
                    <a:pt x="222" y="98"/>
                  </a:cubicBezTo>
                  <a:cubicBezTo>
                    <a:pt x="222" y="117"/>
                    <a:pt x="214" y="135"/>
                    <a:pt x="201" y="148"/>
                  </a:cubicBezTo>
                  <a:cubicBezTo>
                    <a:pt x="188" y="161"/>
                    <a:pt x="170" y="168"/>
                    <a:pt x="151" y="168"/>
                  </a:cubicBezTo>
                  <a:cubicBezTo>
                    <a:pt x="113" y="168"/>
                    <a:pt x="81" y="137"/>
                    <a:pt x="81"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marL="0" marR="0" lvl="0" indent="0" algn="l" defTabSz="45718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18" name="Freeform 79">
              <a:extLst>
                <a:ext uri="{FF2B5EF4-FFF2-40B4-BE49-F238E27FC236}">
                  <a16:creationId xmlns:a16="http://schemas.microsoft.com/office/drawing/2014/main" id="{D8AEBCB3-D109-4BB3-A23A-0C502427A0AD}"/>
                </a:ext>
              </a:extLst>
            </p:cNvPr>
            <p:cNvSpPr>
              <a:spLocks/>
            </p:cNvSpPr>
            <p:nvPr/>
          </p:nvSpPr>
          <p:spPr bwMode="auto">
            <a:xfrm>
              <a:off x="506413" y="3589338"/>
              <a:ext cx="682625" cy="869950"/>
            </a:xfrm>
            <a:custGeom>
              <a:avLst/>
              <a:gdLst>
                <a:gd name="T0" fmla="*/ 268 w 334"/>
                <a:gd name="T1" fmla="*/ 358 h 425"/>
                <a:gd name="T2" fmla="*/ 301 w 334"/>
                <a:gd name="T3" fmla="*/ 280 h 425"/>
                <a:gd name="T4" fmla="*/ 334 w 334"/>
                <a:gd name="T5" fmla="*/ 257 h 425"/>
                <a:gd name="T6" fmla="*/ 272 w 334"/>
                <a:gd name="T7" fmla="*/ 231 h 425"/>
                <a:gd name="T8" fmla="*/ 246 w 334"/>
                <a:gd name="T9" fmla="*/ 206 h 425"/>
                <a:gd name="T10" fmla="*/ 272 w 334"/>
                <a:gd name="T11" fmla="*/ 160 h 425"/>
                <a:gd name="T12" fmla="*/ 278 w 334"/>
                <a:gd name="T13" fmla="*/ 156 h 425"/>
                <a:gd name="T14" fmla="*/ 287 w 334"/>
                <a:gd name="T15" fmla="*/ 100 h 425"/>
                <a:gd name="T16" fmla="*/ 283 w 334"/>
                <a:gd name="T17" fmla="*/ 97 h 425"/>
                <a:gd name="T18" fmla="*/ 276 w 334"/>
                <a:gd name="T19" fmla="*/ 39 h 425"/>
                <a:gd name="T20" fmla="*/ 207 w 334"/>
                <a:gd name="T21" fmla="*/ 0 h 425"/>
                <a:gd name="T22" fmla="*/ 197 w 334"/>
                <a:gd name="T23" fmla="*/ 0 h 425"/>
                <a:gd name="T24" fmla="*/ 128 w 334"/>
                <a:gd name="T25" fmla="*/ 39 h 425"/>
                <a:gd name="T26" fmla="*/ 121 w 334"/>
                <a:gd name="T27" fmla="*/ 97 h 425"/>
                <a:gd name="T28" fmla="*/ 117 w 334"/>
                <a:gd name="T29" fmla="*/ 100 h 425"/>
                <a:gd name="T30" fmla="*/ 126 w 334"/>
                <a:gd name="T31" fmla="*/ 156 h 425"/>
                <a:gd name="T32" fmla="*/ 131 w 334"/>
                <a:gd name="T33" fmla="*/ 160 h 425"/>
                <a:gd name="T34" fmla="*/ 158 w 334"/>
                <a:gd name="T35" fmla="*/ 206 h 425"/>
                <a:gd name="T36" fmla="*/ 131 w 334"/>
                <a:gd name="T37" fmla="*/ 231 h 425"/>
                <a:gd name="T38" fmla="*/ 39 w 334"/>
                <a:gd name="T39" fmla="*/ 270 h 425"/>
                <a:gd name="T40" fmla="*/ 0 w 334"/>
                <a:gd name="T41" fmla="*/ 415 h 425"/>
                <a:gd name="T42" fmla="*/ 0 w 334"/>
                <a:gd name="T43" fmla="*/ 425 h 425"/>
                <a:gd name="T44" fmla="*/ 268 w 334"/>
                <a:gd name="T45" fmla="*/ 425 h 425"/>
                <a:gd name="T46" fmla="*/ 282 w 334"/>
                <a:gd name="T47" fmla="*/ 411 h 425"/>
                <a:gd name="T48" fmla="*/ 268 w 334"/>
                <a:gd name="T49" fmla="*/ 358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4" h="425">
                  <a:moveTo>
                    <a:pt x="268" y="358"/>
                  </a:moveTo>
                  <a:cubicBezTo>
                    <a:pt x="268" y="329"/>
                    <a:pt x="280" y="301"/>
                    <a:pt x="301" y="280"/>
                  </a:cubicBezTo>
                  <a:cubicBezTo>
                    <a:pt x="310" y="270"/>
                    <a:pt x="321" y="262"/>
                    <a:pt x="334" y="257"/>
                  </a:cubicBezTo>
                  <a:cubicBezTo>
                    <a:pt x="272" y="231"/>
                    <a:pt x="272" y="231"/>
                    <a:pt x="272" y="231"/>
                  </a:cubicBezTo>
                  <a:cubicBezTo>
                    <a:pt x="259" y="225"/>
                    <a:pt x="249" y="215"/>
                    <a:pt x="246" y="206"/>
                  </a:cubicBezTo>
                  <a:cubicBezTo>
                    <a:pt x="258" y="193"/>
                    <a:pt x="268" y="175"/>
                    <a:pt x="272" y="160"/>
                  </a:cubicBezTo>
                  <a:cubicBezTo>
                    <a:pt x="278" y="156"/>
                    <a:pt x="278" y="156"/>
                    <a:pt x="278" y="156"/>
                  </a:cubicBezTo>
                  <a:cubicBezTo>
                    <a:pt x="285" y="136"/>
                    <a:pt x="288" y="117"/>
                    <a:pt x="287" y="100"/>
                  </a:cubicBezTo>
                  <a:cubicBezTo>
                    <a:pt x="283" y="97"/>
                    <a:pt x="283" y="97"/>
                    <a:pt x="283" y="97"/>
                  </a:cubicBezTo>
                  <a:cubicBezTo>
                    <a:pt x="284" y="81"/>
                    <a:pt x="283" y="53"/>
                    <a:pt x="276" y="39"/>
                  </a:cubicBezTo>
                  <a:cubicBezTo>
                    <a:pt x="263" y="16"/>
                    <a:pt x="232" y="0"/>
                    <a:pt x="207" y="0"/>
                  </a:cubicBezTo>
                  <a:cubicBezTo>
                    <a:pt x="197" y="0"/>
                    <a:pt x="197" y="0"/>
                    <a:pt x="197" y="0"/>
                  </a:cubicBezTo>
                  <a:cubicBezTo>
                    <a:pt x="172" y="0"/>
                    <a:pt x="140" y="16"/>
                    <a:pt x="128" y="39"/>
                  </a:cubicBezTo>
                  <a:cubicBezTo>
                    <a:pt x="120" y="53"/>
                    <a:pt x="120" y="81"/>
                    <a:pt x="121" y="97"/>
                  </a:cubicBezTo>
                  <a:cubicBezTo>
                    <a:pt x="117" y="100"/>
                    <a:pt x="117" y="100"/>
                    <a:pt x="117" y="100"/>
                  </a:cubicBezTo>
                  <a:cubicBezTo>
                    <a:pt x="116" y="117"/>
                    <a:pt x="118" y="136"/>
                    <a:pt x="126" y="156"/>
                  </a:cubicBezTo>
                  <a:cubicBezTo>
                    <a:pt x="131" y="160"/>
                    <a:pt x="131" y="160"/>
                    <a:pt x="131" y="160"/>
                  </a:cubicBezTo>
                  <a:cubicBezTo>
                    <a:pt x="135" y="175"/>
                    <a:pt x="145" y="193"/>
                    <a:pt x="158" y="206"/>
                  </a:cubicBezTo>
                  <a:cubicBezTo>
                    <a:pt x="154" y="215"/>
                    <a:pt x="145" y="225"/>
                    <a:pt x="131" y="231"/>
                  </a:cubicBezTo>
                  <a:cubicBezTo>
                    <a:pt x="39" y="270"/>
                    <a:pt x="39" y="270"/>
                    <a:pt x="39" y="270"/>
                  </a:cubicBezTo>
                  <a:cubicBezTo>
                    <a:pt x="3" y="283"/>
                    <a:pt x="0" y="382"/>
                    <a:pt x="0" y="415"/>
                  </a:cubicBezTo>
                  <a:cubicBezTo>
                    <a:pt x="0" y="425"/>
                    <a:pt x="0" y="425"/>
                    <a:pt x="0" y="425"/>
                  </a:cubicBezTo>
                  <a:cubicBezTo>
                    <a:pt x="268" y="425"/>
                    <a:pt x="268" y="425"/>
                    <a:pt x="268" y="425"/>
                  </a:cubicBezTo>
                  <a:cubicBezTo>
                    <a:pt x="282" y="411"/>
                    <a:pt x="282" y="411"/>
                    <a:pt x="282" y="411"/>
                  </a:cubicBezTo>
                  <a:cubicBezTo>
                    <a:pt x="273" y="395"/>
                    <a:pt x="268" y="377"/>
                    <a:pt x="268" y="3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marL="0" marR="0" lvl="0" indent="0" algn="l" defTabSz="45718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grpSp>
      <p:sp>
        <p:nvSpPr>
          <p:cNvPr id="19" name="Rounded Rectangle 22">
            <a:extLst>
              <a:ext uri="{FF2B5EF4-FFF2-40B4-BE49-F238E27FC236}">
                <a16:creationId xmlns:a16="http://schemas.microsoft.com/office/drawing/2014/main" id="{A45CB939-6E78-4439-B7D1-EB0D54AC0590}"/>
              </a:ext>
            </a:extLst>
          </p:cNvPr>
          <p:cNvSpPr/>
          <p:nvPr/>
        </p:nvSpPr>
        <p:spPr>
          <a:xfrm>
            <a:off x="234266" y="2837905"/>
            <a:ext cx="1939324" cy="1677541"/>
          </a:xfrm>
          <a:prstGeom prst="roundRect">
            <a:avLst>
              <a:gd name="adj" fmla="val 4630"/>
            </a:avLst>
          </a:prstGeom>
          <a:solidFill>
            <a:srgbClr val="C9C9C9"/>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4000" tIns="182856" rIns="64000" bIns="45714" rtlCol="0" anchor="t"/>
          <a:lstStyle/>
          <a:p>
            <a:pPr marL="0" marR="0" lvl="0" indent="0" algn="ctr" defTabSz="457189"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05073">
                    <a:lumMod val="10000"/>
                  </a:srgbClr>
                </a:solidFill>
                <a:effectLst/>
                <a:uLnTx/>
                <a:uFillTx/>
                <a:latin typeface="Arial" panose="020B0604020202020204"/>
                <a:ea typeface="+mn-ea"/>
                <a:cs typeface="+mn-cs"/>
              </a:rPr>
              <a:t>Requisitioner</a:t>
            </a:r>
            <a:endParaRPr kumimoji="0" lang="en-US" sz="900" b="0" i="0" u="none" strike="noStrike" kern="1200" cap="none" spc="0" normalizeH="0" baseline="0" noProof="0" dirty="0">
              <a:ln>
                <a:noFill/>
              </a:ln>
              <a:solidFill>
                <a:srgbClr val="005073">
                  <a:lumMod val="10000"/>
                </a:srgbClr>
              </a:solidFill>
              <a:effectLst/>
              <a:uLnTx/>
              <a:uFillTx/>
              <a:latin typeface="Arial" panose="020B0604020202020204"/>
              <a:ea typeface="+mn-ea"/>
              <a:cs typeface="+mn-cs"/>
            </a:endParaRPr>
          </a:p>
          <a:p>
            <a:pPr marL="0" marR="0" lvl="0" indent="0" algn="l" defTabSz="457189" rtl="0" eaLnBrk="1" fontAlgn="base" latinLnBrk="0" hangingPunct="1">
              <a:lnSpc>
                <a:spcPct val="108000"/>
              </a:lnSpc>
              <a:spcBef>
                <a:spcPct val="0"/>
              </a:spcBef>
              <a:spcAft>
                <a:spcPts val="225"/>
              </a:spcAft>
              <a:buClrTx/>
              <a:buSzTx/>
              <a:buFontTx/>
              <a:buNone/>
              <a:tabLst/>
              <a:defRPr/>
            </a:pPr>
            <a:r>
              <a:rPr kumimoji="0" lang="en-US" altLang="ja-JP" sz="900" b="0" i="0" u="none" strike="noStrike" kern="0" cap="none" spc="0" normalizeH="0" baseline="0" noProof="0" dirty="0">
                <a:ln>
                  <a:noFill/>
                </a:ln>
                <a:solidFill>
                  <a:srgbClr val="E7E6E6">
                    <a:lumMod val="10000"/>
                  </a:srgbClr>
                </a:solidFill>
                <a:effectLst/>
                <a:uLnTx/>
                <a:uFillTx/>
                <a:latin typeface="Arial" panose="020B0604020202020204"/>
                <a:ea typeface="ＭＳ Ｐゴシック" panose="020B0600070205080204" pitchFamily="34" charset="-128"/>
                <a:cs typeface="+mn-cs"/>
              </a:rPr>
              <a:t>Requisitioners are responsible for validating, approving and resolving exceptions for an Invoice. Required approvers are added automatically to a request when submitted. However, requisitioners may add watchers and additional approvers as necessary.</a:t>
            </a:r>
          </a:p>
        </p:txBody>
      </p:sp>
      <p:grpSp>
        <p:nvGrpSpPr>
          <p:cNvPr id="2" name="Group 1">
            <a:extLst>
              <a:ext uri="{FF2B5EF4-FFF2-40B4-BE49-F238E27FC236}">
                <a16:creationId xmlns:a16="http://schemas.microsoft.com/office/drawing/2014/main" id="{CC0FD91D-BF1B-47A7-936C-437DB3A69497}"/>
              </a:ext>
            </a:extLst>
          </p:cNvPr>
          <p:cNvGrpSpPr/>
          <p:nvPr/>
        </p:nvGrpSpPr>
        <p:grpSpPr>
          <a:xfrm>
            <a:off x="971282" y="2308282"/>
            <a:ext cx="549813" cy="442130"/>
            <a:chOff x="977422" y="2009962"/>
            <a:chExt cx="549813" cy="442130"/>
          </a:xfrm>
        </p:grpSpPr>
        <p:sp>
          <p:nvSpPr>
            <p:cNvPr id="21" name="Freeform 23">
              <a:extLst>
                <a:ext uri="{FF2B5EF4-FFF2-40B4-BE49-F238E27FC236}">
                  <a16:creationId xmlns:a16="http://schemas.microsoft.com/office/drawing/2014/main" id="{A1691F63-AD3B-40A3-9E25-0EC10DD6CC99}"/>
                </a:ext>
              </a:extLst>
            </p:cNvPr>
            <p:cNvSpPr>
              <a:spLocks noChangeAspect="1" noEditPoints="1"/>
            </p:cNvSpPr>
            <p:nvPr/>
          </p:nvSpPr>
          <p:spPr bwMode="auto">
            <a:xfrm>
              <a:off x="1046533" y="2013393"/>
              <a:ext cx="480702" cy="438699"/>
            </a:xfrm>
            <a:custGeom>
              <a:avLst/>
              <a:gdLst>
                <a:gd name="T0" fmla="*/ 91 w 147"/>
                <a:gd name="T1" fmla="*/ 100 h 133"/>
                <a:gd name="T2" fmla="*/ 67 w 147"/>
                <a:gd name="T3" fmla="*/ 75 h 133"/>
                <a:gd name="T4" fmla="*/ 75 w 147"/>
                <a:gd name="T5" fmla="*/ 57 h 133"/>
                <a:gd name="T6" fmla="*/ 82 w 147"/>
                <a:gd name="T7" fmla="*/ 45 h 133"/>
                <a:gd name="T8" fmla="*/ 79 w 147"/>
                <a:gd name="T9" fmla="*/ 39 h 133"/>
                <a:gd name="T10" fmla="*/ 81 w 147"/>
                <a:gd name="T11" fmla="*/ 26 h 133"/>
                <a:gd name="T12" fmla="*/ 52 w 147"/>
                <a:gd name="T13" fmla="*/ 0 h 133"/>
                <a:gd name="T14" fmla="*/ 22 w 147"/>
                <a:gd name="T15" fmla="*/ 26 h 133"/>
                <a:gd name="T16" fmla="*/ 24 w 147"/>
                <a:gd name="T17" fmla="*/ 39 h 133"/>
                <a:gd name="T18" fmla="*/ 21 w 147"/>
                <a:gd name="T19" fmla="*/ 45 h 133"/>
                <a:gd name="T20" fmla="*/ 28 w 147"/>
                <a:gd name="T21" fmla="*/ 57 h 133"/>
                <a:gd name="T22" fmla="*/ 36 w 147"/>
                <a:gd name="T23" fmla="*/ 75 h 133"/>
                <a:gd name="T24" fmla="*/ 12 w 147"/>
                <a:gd name="T25" fmla="*/ 100 h 133"/>
                <a:gd name="T26" fmla="*/ 0 w 147"/>
                <a:gd name="T27" fmla="*/ 103 h 133"/>
                <a:gd name="T28" fmla="*/ 0 w 147"/>
                <a:gd name="T29" fmla="*/ 133 h 133"/>
                <a:gd name="T30" fmla="*/ 118 w 147"/>
                <a:gd name="T31" fmla="*/ 133 h 133"/>
                <a:gd name="T32" fmla="*/ 118 w 147"/>
                <a:gd name="T33" fmla="*/ 118 h 133"/>
                <a:gd name="T34" fmla="*/ 91 w 147"/>
                <a:gd name="T35" fmla="*/ 100 h 133"/>
                <a:gd name="T36" fmla="*/ 125 w 147"/>
                <a:gd name="T37" fmla="*/ 59 h 133"/>
                <a:gd name="T38" fmla="*/ 125 w 147"/>
                <a:gd name="T39" fmla="*/ 37 h 133"/>
                <a:gd name="T40" fmla="*/ 111 w 147"/>
                <a:gd name="T41" fmla="*/ 37 h 133"/>
                <a:gd name="T42" fmla="*/ 111 w 147"/>
                <a:gd name="T43" fmla="*/ 59 h 133"/>
                <a:gd name="T44" fmla="*/ 88 w 147"/>
                <a:gd name="T45" fmla="*/ 59 h 133"/>
                <a:gd name="T46" fmla="*/ 88 w 147"/>
                <a:gd name="T47" fmla="*/ 74 h 133"/>
                <a:gd name="T48" fmla="*/ 111 w 147"/>
                <a:gd name="T49" fmla="*/ 74 h 133"/>
                <a:gd name="T50" fmla="*/ 111 w 147"/>
                <a:gd name="T51" fmla="*/ 96 h 133"/>
                <a:gd name="T52" fmla="*/ 125 w 147"/>
                <a:gd name="T53" fmla="*/ 96 h 133"/>
                <a:gd name="T54" fmla="*/ 125 w 147"/>
                <a:gd name="T55" fmla="*/ 74 h 133"/>
                <a:gd name="T56" fmla="*/ 147 w 147"/>
                <a:gd name="T57" fmla="*/ 74 h 133"/>
                <a:gd name="T58" fmla="*/ 147 w 147"/>
                <a:gd name="T59" fmla="*/ 59 h 133"/>
                <a:gd name="T60" fmla="*/ 125 w 147"/>
                <a:gd name="T61" fmla="*/ 59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7" h="133">
                  <a:moveTo>
                    <a:pt x="91" y="100"/>
                  </a:moveTo>
                  <a:cubicBezTo>
                    <a:pt x="73" y="93"/>
                    <a:pt x="67" y="87"/>
                    <a:pt x="67" y="75"/>
                  </a:cubicBezTo>
                  <a:cubicBezTo>
                    <a:pt x="67" y="68"/>
                    <a:pt x="73" y="70"/>
                    <a:pt x="75" y="57"/>
                  </a:cubicBezTo>
                  <a:cubicBezTo>
                    <a:pt x="76" y="52"/>
                    <a:pt x="81" y="57"/>
                    <a:pt x="82" y="45"/>
                  </a:cubicBezTo>
                  <a:cubicBezTo>
                    <a:pt x="82" y="40"/>
                    <a:pt x="79" y="39"/>
                    <a:pt x="79" y="39"/>
                  </a:cubicBezTo>
                  <a:cubicBezTo>
                    <a:pt x="79" y="39"/>
                    <a:pt x="81" y="31"/>
                    <a:pt x="81" y="26"/>
                  </a:cubicBezTo>
                  <a:cubicBezTo>
                    <a:pt x="82" y="19"/>
                    <a:pt x="77" y="0"/>
                    <a:pt x="52" y="0"/>
                  </a:cubicBezTo>
                  <a:cubicBezTo>
                    <a:pt x="26" y="0"/>
                    <a:pt x="21" y="19"/>
                    <a:pt x="22" y="26"/>
                  </a:cubicBezTo>
                  <a:cubicBezTo>
                    <a:pt x="23" y="31"/>
                    <a:pt x="24" y="39"/>
                    <a:pt x="24" y="39"/>
                  </a:cubicBezTo>
                  <a:cubicBezTo>
                    <a:pt x="24" y="39"/>
                    <a:pt x="21" y="40"/>
                    <a:pt x="21" y="45"/>
                  </a:cubicBezTo>
                  <a:cubicBezTo>
                    <a:pt x="22" y="57"/>
                    <a:pt x="27" y="52"/>
                    <a:pt x="28" y="57"/>
                  </a:cubicBezTo>
                  <a:cubicBezTo>
                    <a:pt x="31" y="70"/>
                    <a:pt x="36" y="68"/>
                    <a:pt x="36" y="75"/>
                  </a:cubicBezTo>
                  <a:cubicBezTo>
                    <a:pt x="36" y="87"/>
                    <a:pt x="30" y="93"/>
                    <a:pt x="12" y="100"/>
                  </a:cubicBezTo>
                  <a:cubicBezTo>
                    <a:pt x="10" y="100"/>
                    <a:pt x="4" y="102"/>
                    <a:pt x="0" y="103"/>
                  </a:cubicBezTo>
                  <a:cubicBezTo>
                    <a:pt x="0" y="133"/>
                    <a:pt x="0" y="133"/>
                    <a:pt x="0" y="133"/>
                  </a:cubicBezTo>
                  <a:cubicBezTo>
                    <a:pt x="118" y="133"/>
                    <a:pt x="118" y="133"/>
                    <a:pt x="118" y="133"/>
                  </a:cubicBezTo>
                  <a:cubicBezTo>
                    <a:pt x="118" y="133"/>
                    <a:pt x="118" y="122"/>
                    <a:pt x="118" y="118"/>
                  </a:cubicBezTo>
                  <a:cubicBezTo>
                    <a:pt x="118" y="113"/>
                    <a:pt x="110" y="106"/>
                    <a:pt x="91" y="100"/>
                  </a:cubicBezTo>
                  <a:close/>
                  <a:moveTo>
                    <a:pt x="125" y="59"/>
                  </a:moveTo>
                  <a:cubicBezTo>
                    <a:pt x="125" y="37"/>
                    <a:pt x="125" y="37"/>
                    <a:pt x="125" y="37"/>
                  </a:cubicBezTo>
                  <a:cubicBezTo>
                    <a:pt x="111" y="37"/>
                    <a:pt x="111" y="37"/>
                    <a:pt x="111" y="37"/>
                  </a:cubicBezTo>
                  <a:cubicBezTo>
                    <a:pt x="111" y="59"/>
                    <a:pt x="111" y="59"/>
                    <a:pt x="111" y="59"/>
                  </a:cubicBezTo>
                  <a:cubicBezTo>
                    <a:pt x="88" y="59"/>
                    <a:pt x="88" y="59"/>
                    <a:pt x="88" y="59"/>
                  </a:cubicBezTo>
                  <a:cubicBezTo>
                    <a:pt x="88" y="74"/>
                    <a:pt x="88" y="74"/>
                    <a:pt x="88" y="74"/>
                  </a:cubicBezTo>
                  <a:cubicBezTo>
                    <a:pt x="111" y="74"/>
                    <a:pt x="111" y="74"/>
                    <a:pt x="111" y="74"/>
                  </a:cubicBezTo>
                  <a:cubicBezTo>
                    <a:pt x="111" y="96"/>
                    <a:pt x="111" y="96"/>
                    <a:pt x="111" y="96"/>
                  </a:cubicBezTo>
                  <a:cubicBezTo>
                    <a:pt x="125" y="96"/>
                    <a:pt x="125" y="96"/>
                    <a:pt x="125" y="96"/>
                  </a:cubicBezTo>
                  <a:cubicBezTo>
                    <a:pt x="125" y="74"/>
                    <a:pt x="125" y="74"/>
                    <a:pt x="125" y="74"/>
                  </a:cubicBezTo>
                  <a:cubicBezTo>
                    <a:pt x="147" y="74"/>
                    <a:pt x="147" y="74"/>
                    <a:pt x="147" y="74"/>
                  </a:cubicBezTo>
                  <a:cubicBezTo>
                    <a:pt x="147" y="59"/>
                    <a:pt x="147" y="59"/>
                    <a:pt x="147" y="59"/>
                  </a:cubicBezTo>
                  <a:lnTo>
                    <a:pt x="125" y="59"/>
                  </a:lnTo>
                  <a:close/>
                </a:path>
              </a:pathLst>
            </a:custGeom>
            <a:solidFill>
              <a:srgbClr val="B23A29"/>
            </a:solidFill>
            <a:ln>
              <a:noFill/>
            </a:ln>
          </p:spPr>
          <p:txBody>
            <a:bodyPr vert="horz" wrap="square" lIns="68580" tIns="34290" rIns="68580" bIns="34290" numCol="1" anchor="t" anchorCtr="0" compatLnSpc="1">
              <a:prstTxWarp prst="textNoShape">
                <a:avLst/>
              </a:prstTxWarp>
            </a:bodyPr>
            <a:lstStyle/>
            <a:p>
              <a:pPr marL="0" marR="0" lvl="0" indent="0" algn="l" defTabSz="685783"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srgbClr val="9E9F9E"/>
                </a:solidFill>
                <a:effectLst/>
                <a:uLnTx/>
                <a:uFillTx/>
                <a:latin typeface="Arial" charset="0"/>
                <a:ea typeface="ＭＳ Ｐゴシック" charset="0"/>
              </a:endParaRPr>
            </a:p>
          </p:txBody>
        </p:sp>
        <p:sp>
          <p:nvSpPr>
            <p:cNvPr id="22" name="Freeform 32">
              <a:extLst>
                <a:ext uri="{FF2B5EF4-FFF2-40B4-BE49-F238E27FC236}">
                  <a16:creationId xmlns:a16="http://schemas.microsoft.com/office/drawing/2014/main" id="{62518D36-E53F-4DB1-9AAC-B240B285FF68}"/>
                </a:ext>
              </a:extLst>
            </p:cNvPr>
            <p:cNvSpPr>
              <a:spLocks noChangeAspect="1"/>
            </p:cNvSpPr>
            <p:nvPr/>
          </p:nvSpPr>
          <p:spPr bwMode="auto">
            <a:xfrm>
              <a:off x="977422" y="2009962"/>
              <a:ext cx="458796" cy="441569"/>
            </a:xfrm>
            <a:custGeom>
              <a:avLst/>
              <a:gdLst>
                <a:gd name="T0" fmla="*/ 109 w 139"/>
                <a:gd name="T1" fmla="*/ 99 h 133"/>
                <a:gd name="T2" fmla="*/ 85 w 139"/>
                <a:gd name="T3" fmla="*/ 75 h 133"/>
                <a:gd name="T4" fmla="*/ 93 w 139"/>
                <a:gd name="T5" fmla="*/ 57 h 133"/>
                <a:gd name="T6" fmla="*/ 100 w 139"/>
                <a:gd name="T7" fmla="*/ 45 h 133"/>
                <a:gd name="T8" fmla="*/ 97 w 139"/>
                <a:gd name="T9" fmla="*/ 39 h 133"/>
                <a:gd name="T10" fmla="*/ 99 w 139"/>
                <a:gd name="T11" fmla="*/ 26 h 133"/>
                <a:gd name="T12" fmla="*/ 70 w 139"/>
                <a:gd name="T13" fmla="*/ 0 h 133"/>
                <a:gd name="T14" fmla="*/ 40 w 139"/>
                <a:gd name="T15" fmla="*/ 26 h 133"/>
                <a:gd name="T16" fmla="*/ 42 w 139"/>
                <a:gd name="T17" fmla="*/ 39 h 133"/>
                <a:gd name="T18" fmla="*/ 39 w 139"/>
                <a:gd name="T19" fmla="*/ 45 h 133"/>
                <a:gd name="T20" fmla="*/ 46 w 139"/>
                <a:gd name="T21" fmla="*/ 57 h 133"/>
                <a:gd name="T22" fmla="*/ 54 w 139"/>
                <a:gd name="T23" fmla="*/ 75 h 133"/>
                <a:gd name="T24" fmla="*/ 30 w 139"/>
                <a:gd name="T25" fmla="*/ 99 h 133"/>
                <a:gd name="T26" fmla="*/ 0 w 139"/>
                <a:gd name="T27" fmla="*/ 118 h 133"/>
                <a:gd name="T28" fmla="*/ 0 w 139"/>
                <a:gd name="T29" fmla="*/ 133 h 133"/>
                <a:gd name="T30" fmla="*/ 70 w 139"/>
                <a:gd name="T31" fmla="*/ 133 h 133"/>
                <a:gd name="T32" fmla="*/ 139 w 139"/>
                <a:gd name="T33" fmla="*/ 133 h 133"/>
                <a:gd name="T34" fmla="*/ 139 w 139"/>
                <a:gd name="T35" fmla="*/ 118 h 133"/>
                <a:gd name="T36" fmla="*/ 109 w 139"/>
                <a:gd name="T37" fmla="*/ 99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9" h="133">
                  <a:moveTo>
                    <a:pt x="109" y="99"/>
                  </a:moveTo>
                  <a:cubicBezTo>
                    <a:pt x="91" y="93"/>
                    <a:pt x="85" y="87"/>
                    <a:pt x="85" y="75"/>
                  </a:cubicBezTo>
                  <a:cubicBezTo>
                    <a:pt x="85" y="68"/>
                    <a:pt x="90" y="70"/>
                    <a:pt x="93" y="57"/>
                  </a:cubicBezTo>
                  <a:cubicBezTo>
                    <a:pt x="94" y="52"/>
                    <a:pt x="99" y="57"/>
                    <a:pt x="100" y="45"/>
                  </a:cubicBezTo>
                  <a:cubicBezTo>
                    <a:pt x="100" y="40"/>
                    <a:pt x="97" y="39"/>
                    <a:pt x="97" y="39"/>
                  </a:cubicBezTo>
                  <a:cubicBezTo>
                    <a:pt x="97" y="39"/>
                    <a:pt x="98" y="31"/>
                    <a:pt x="99" y="26"/>
                  </a:cubicBezTo>
                  <a:cubicBezTo>
                    <a:pt x="100" y="19"/>
                    <a:pt x="95" y="0"/>
                    <a:pt x="70" y="0"/>
                  </a:cubicBezTo>
                  <a:cubicBezTo>
                    <a:pt x="44" y="0"/>
                    <a:pt x="40" y="19"/>
                    <a:pt x="40" y="26"/>
                  </a:cubicBezTo>
                  <a:cubicBezTo>
                    <a:pt x="41" y="31"/>
                    <a:pt x="42" y="39"/>
                    <a:pt x="42" y="39"/>
                  </a:cubicBezTo>
                  <a:cubicBezTo>
                    <a:pt x="42" y="39"/>
                    <a:pt x="39" y="40"/>
                    <a:pt x="39" y="45"/>
                  </a:cubicBezTo>
                  <a:cubicBezTo>
                    <a:pt x="40" y="57"/>
                    <a:pt x="45" y="52"/>
                    <a:pt x="46" y="57"/>
                  </a:cubicBezTo>
                  <a:cubicBezTo>
                    <a:pt x="49" y="70"/>
                    <a:pt x="54" y="68"/>
                    <a:pt x="54" y="75"/>
                  </a:cubicBezTo>
                  <a:cubicBezTo>
                    <a:pt x="54" y="87"/>
                    <a:pt x="48" y="93"/>
                    <a:pt x="30" y="99"/>
                  </a:cubicBezTo>
                  <a:cubicBezTo>
                    <a:pt x="12" y="106"/>
                    <a:pt x="0" y="113"/>
                    <a:pt x="0" y="118"/>
                  </a:cubicBezTo>
                  <a:cubicBezTo>
                    <a:pt x="0" y="122"/>
                    <a:pt x="0" y="133"/>
                    <a:pt x="0" y="133"/>
                  </a:cubicBezTo>
                  <a:cubicBezTo>
                    <a:pt x="70" y="133"/>
                    <a:pt x="70" y="133"/>
                    <a:pt x="70" y="133"/>
                  </a:cubicBezTo>
                  <a:cubicBezTo>
                    <a:pt x="139" y="133"/>
                    <a:pt x="139" y="133"/>
                    <a:pt x="139" y="133"/>
                  </a:cubicBezTo>
                  <a:cubicBezTo>
                    <a:pt x="139" y="133"/>
                    <a:pt x="139" y="122"/>
                    <a:pt x="139" y="118"/>
                  </a:cubicBezTo>
                  <a:cubicBezTo>
                    <a:pt x="139" y="113"/>
                    <a:pt x="127" y="106"/>
                    <a:pt x="109" y="99"/>
                  </a:cubicBezTo>
                  <a:close/>
                </a:path>
              </a:pathLst>
            </a:custGeom>
            <a:solidFill>
              <a:srgbClr val="B23A29"/>
            </a:solidFill>
            <a:ln>
              <a:noFill/>
            </a:ln>
          </p:spPr>
          <p:txBody>
            <a:bodyPr vert="horz" wrap="square" lIns="68580" tIns="34290" rIns="68580" bIns="34290" numCol="1" anchor="t" anchorCtr="0" compatLnSpc="1">
              <a:prstTxWarp prst="textNoShape">
                <a:avLst/>
              </a:prstTxWarp>
            </a:bodyPr>
            <a:lstStyle/>
            <a:p>
              <a:pPr marL="0" marR="0" lvl="0" indent="0" algn="l" defTabSz="685783"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srgbClr val="9E9F9E"/>
                </a:solidFill>
                <a:effectLst/>
                <a:uLnTx/>
                <a:uFillTx/>
                <a:latin typeface="Arial" charset="0"/>
                <a:ea typeface="ＭＳ Ｐゴシック" charset="0"/>
              </a:endParaRPr>
            </a:p>
          </p:txBody>
        </p:sp>
      </p:grpSp>
      <p:grpSp>
        <p:nvGrpSpPr>
          <p:cNvPr id="23" name="Group 22">
            <a:extLst>
              <a:ext uri="{FF2B5EF4-FFF2-40B4-BE49-F238E27FC236}">
                <a16:creationId xmlns:a16="http://schemas.microsoft.com/office/drawing/2014/main" id="{2114C3E1-4549-41C2-A907-03B455DCDE14}"/>
              </a:ext>
            </a:extLst>
          </p:cNvPr>
          <p:cNvGrpSpPr/>
          <p:nvPr/>
        </p:nvGrpSpPr>
        <p:grpSpPr>
          <a:xfrm>
            <a:off x="3223874" y="2308872"/>
            <a:ext cx="523823" cy="436278"/>
            <a:chOff x="6248924" y="2022860"/>
            <a:chExt cx="878905" cy="695617"/>
          </a:xfrm>
          <a:solidFill>
            <a:srgbClr val="B23A29"/>
          </a:solidFill>
        </p:grpSpPr>
        <p:sp>
          <p:nvSpPr>
            <p:cNvPr id="24" name="Freeform 32">
              <a:extLst>
                <a:ext uri="{FF2B5EF4-FFF2-40B4-BE49-F238E27FC236}">
                  <a16:creationId xmlns:a16="http://schemas.microsoft.com/office/drawing/2014/main" id="{E9445E57-F9D6-4744-BF6A-8415CD375172}"/>
                </a:ext>
              </a:extLst>
            </p:cNvPr>
            <p:cNvSpPr>
              <a:spLocks noChangeAspect="1"/>
            </p:cNvSpPr>
            <p:nvPr/>
          </p:nvSpPr>
          <p:spPr bwMode="auto">
            <a:xfrm>
              <a:off x="6248924" y="2022860"/>
              <a:ext cx="722755" cy="695617"/>
            </a:xfrm>
            <a:custGeom>
              <a:avLst/>
              <a:gdLst>
                <a:gd name="T0" fmla="*/ 109 w 139"/>
                <a:gd name="T1" fmla="*/ 99 h 133"/>
                <a:gd name="T2" fmla="*/ 85 w 139"/>
                <a:gd name="T3" fmla="*/ 75 h 133"/>
                <a:gd name="T4" fmla="*/ 93 w 139"/>
                <a:gd name="T5" fmla="*/ 57 h 133"/>
                <a:gd name="T6" fmla="*/ 100 w 139"/>
                <a:gd name="T7" fmla="*/ 45 h 133"/>
                <a:gd name="T8" fmla="*/ 97 w 139"/>
                <a:gd name="T9" fmla="*/ 39 h 133"/>
                <a:gd name="T10" fmla="*/ 99 w 139"/>
                <a:gd name="T11" fmla="*/ 26 h 133"/>
                <a:gd name="T12" fmla="*/ 70 w 139"/>
                <a:gd name="T13" fmla="*/ 0 h 133"/>
                <a:gd name="T14" fmla="*/ 40 w 139"/>
                <a:gd name="T15" fmla="*/ 26 h 133"/>
                <a:gd name="T16" fmla="*/ 42 w 139"/>
                <a:gd name="T17" fmla="*/ 39 h 133"/>
                <a:gd name="T18" fmla="*/ 39 w 139"/>
                <a:gd name="T19" fmla="*/ 45 h 133"/>
                <a:gd name="T20" fmla="*/ 46 w 139"/>
                <a:gd name="T21" fmla="*/ 57 h 133"/>
                <a:gd name="T22" fmla="*/ 54 w 139"/>
                <a:gd name="T23" fmla="*/ 75 h 133"/>
                <a:gd name="T24" fmla="*/ 30 w 139"/>
                <a:gd name="T25" fmla="*/ 99 h 133"/>
                <a:gd name="T26" fmla="*/ 0 w 139"/>
                <a:gd name="T27" fmla="*/ 118 h 133"/>
                <a:gd name="T28" fmla="*/ 0 w 139"/>
                <a:gd name="T29" fmla="*/ 133 h 133"/>
                <a:gd name="T30" fmla="*/ 70 w 139"/>
                <a:gd name="T31" fmla="*/ 133 h 133"/>
                <a:gd name="T32" fmla="*/ 139 w 139"/>
                <a:gd name="T33" fmla="*/ 133 h 133"/>
                <a:gd name="T34" fmla="*/ 139 w 139"/>
                <a:gd name="T35" fmla="*/ 118 h 133"/>
                <a:gd name="T36" fmla="*/ 109 w 139"/>
                <a:gd name="T37" fmla="*/ 99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9" h="133">
                  <a:moveTo>
                    <a:pt x="109" y="99"/>
                  </a:moveTo>
                  <a:cubicBezTo>
                    <a:pt x="91" y="93"/>
                    <a:pt x="85" y="87"/>
                    <a:pt x="85" y="75"/>
                  </a:cubicBezTo>
                  <a:cubicBezTo>
                    <a:pt x="85" y="68"/>
                    <a:pt x="90" y="70"/>
                    <a:pt x="93" y="57"/>
                  </a:cubicBezTo>
                  <a:cubicBezTo>
                    <a:pt x="94" y="52"/>
                    <a:pt x="99" y="57"/>
                    <a:pt x="100" y="45"/>
                  </a:cubicBezTo>
                  <a:cubicBezTo>
                    <a:pt x="100" y="40"/>
                    <a:pt x="97" y="39"/>
                    <a:pt x="97" y="39"/>
                  </a:cubicBezTo>
                  <a:cubicBezTo>
                    <a:pt x="97" y="39"/>
                    <a:pt x="98" y="31"/>
                    <a:pt x="99" y="26"/>
                  </a:cubicBezTo>
                  <a:cubicBezTo>
                    <a:pt x="100" y="19"/>
                    <a:pt x="95" y="0"/>
                    <a:pt x="70" y="0"/>
                  </a:cubicBezTo>
                  <a:cubicBezTo>
                    <a:pt x="44" y="0"/>
                    <a:pt x="40" y="19"/>
                    <a:pt x="40" y="26"/>
                  </a:cubicBezTo>
                  <a:cubicBezTo>
                    <a:pt x="41" y="31"/>
                    <a:pt x="42" y="39"/>
                    <a:pt x="42" y="39"/>
                  </a:cubicBezTo>
                  <a:cubicBezTo>
                    <a:pt x="42" y="39"/>
                    <a:pt x="39" y="40"/>
                    <a:pt x="39" y="45"/>
                  </a:cubicBezTo>
                  <a:cubicBezTo>
                    <a:pt x="40" y="57"/>
                    <a:pt x="45" y="52"/>
                    <a:pt x="46" y="57"/>
                  </a:cubicBezTo>
                  <a:cubicBezTo>
                    <a:pt x="49" y="70"/>
                    <a:pt x="54" y="68"/>
                    <a:pt x="54" y="75"/>
                  </a:cubicBezTo>
                  <a:cubicBezTo>
                    <a:pt x="54" y="87"/>
                    <a:pt x="48" y="93"/>
                    <a:pt x="30" y="99"/>
                  </a:cubicBezTo>
                  <a:cubicBezTo>
                    <a:pt x="12" y="106"/>
                    <a:pt x="0" y="113"/>
                    <a:pt x="0" y="118"/>
                  </a:cubicBezTo>
                  <a:cubicBezTo>
                    <a:pt x="0" y="122"/>
                    <a:pt x="0" y="133"/>
                    <a:pt x="0" y="133"/>
                  </a:cubicBezTo>
                  <a:cubicBezTo>
                    <a:pt x="70" y="133"/>
                    <a:pt x="70" y="133"/>
                    <a:pt x="70" y="133"/>
                  </a:cubicBezTo>
                  <a:cubicBezTo>
                    <a:pt x="139" y="133"/>
                    <a:pt x="139" y="133"/>
                    <a:pt x="139" y="133"/>
                  </a:cubicBezTo>
                  <a:cubicBezTo>
                    <a:pt x="139" y="133"/>
                    <a:pt x="139" y="122"/>
                    <a:pt x="139" y="118"/>
                  </a:cubicBezTo>
                  <a:cubicBezTo>
                    <a:pt x="139" y="113"/>
                    <a:pt x="127" y="106"/>
                    <a:pt x="109" y="99"/>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algn="l" defTabSz="685783"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srgbClr val="9E9F9E"/>
                </a:solidFill>
                <a:effectLst/>
                <a:uLnTx/>
                <a:uFillTx/>
                <a:latin typeface="Arial" charset="0"/>
                <a:ea typeface="ＭＳ Ｐゴシック" charset="0"/>
              </a:endParaRPr>
            </a:p>
          </p:txBody>
        </p:sp>
        <p:sp>
          <p:nvSpPr>
            <p:cNvPr id="25" name="Freeform 46">
              <a:extLst>
                <a:ext uri="{FF2B5EF4-FFF2-40B4-BE49-F238E27FC236}">
                  <a16:creationId xmlns:a16="http://schemas.microsoft.com/office/drawing/2014/main" id="{4E5BF6E6-1150-4016-A91C-A1EE4B178308}"/>
                </a:ext>
              </a:extLst>
            </p:cNvPr>
            <p:cNvSpPr>
              <a:spLocks noChangeAspect="1" noEditPoints="1"/>
            </p:cNvSpPr>
            <p:nvPr/>
          </p:nvSpPr>
          <p:spPr bwMode="auto">
            <a:xfrm>
              <a:off x="6868738" y="2167477"/>
              <a:ext cx="259091" cy="301752"/>
            </a:xfrm>
            <a:custGeom>
              <a:avLst/>
              <a:gdLst>
                <a:gd name="T0" fmla="*/ 86 w 118"/>
                <a:gd name="T1" fmla="*/ 51 h 137"/>
                <a:gd name="T2" fmla="*/ 97 w 118"/>
                <a:gd name="T3" fmla="*/ 5 h 137"/>
                <a:gd name="T4" fmla="*/ 63 w 118"/>
                <a:gd name="T5" fmla="*/ 39 h 137"/>
                <a:gd name="T6" fmla="*/ 30 w 118"/>
                <a:gd name="T7" fmla="*/ 67 h 137"/>
                <a:gd name="T8" fmla="*/ 30 w 118"/>
                <a:gd name="T9" fmla="*/ 118 h 137"/>
                <a:gd name="T10" fmla="*/ 94 w 118"/>
                <a:gd name="T11" fmla="*/ 137 h 137"/>
                <a:gd name="T12" fmla="*/ 118 w 118"/>
                <a:gd name="T13" fmla="*/ 64 h 137"/>
                <a:gd name="T14" fmla="*/ 86 w 118"/>
                <a:gd name="T15" fmla="*/ 51 h 137"/>
                <a:gd name="T16" fmla="*/ 22 w 118"/>
                <a:gd name="T17" fmla="*/ 52 h 137"/>
                <a:gd name="T18" fmla="*/ 0 w 118"/>
                <a:gd name="T19" fmla="*/ 75 h 137"/>
                <a:gd name="T20" fmla="*/ 0 w 118"/>
                <a:gd name="T21" fmla="*/ 111 h 137"/>
                <a:gd name="T22" fmla="*/ 22 w 118"/>
                <a:gd name="T23" fmla="*/ 133 h 137"/>
                <a:gd name="T24" fmla="*/ 15 w 118"/>
                <a:gd name="T25" fmla="*/ 116 h 137"/>
                <a:gd name="T26" fmla="*/ 15 w 118"/>
                <a:gd name="T27" fmla="*/ 69 h 137"/>
                <a:gd name="T28" fmla="*/ 22 w 118"/>
                <a:gd name="T29" fmla="*/ 52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 h="137">
                  <a:moveTo>
                    <a:pt x="86" y="51"/>
                  </a:moveTo>
                  <a:cubicBezTo>
                    <a:pt x="85" y="49"/>
                    <a:pt x="112" y="24"/>
                    <a:pt x="97" y="5"/>
                  </a:cubicBezTo>
                  <a:cubicBezTo>
                    <a:pt x="93" y="0"/>
                    <a:pt x="80" y="27"/>
                    <a:pt x="63" y="39"/>
                  </a:cubicBezTo>
                  <a:cubicBezTo>
                    <a:pt x="53" y="45"/>
                    <a:pt x="30" y="60"/>
                    <a:pt x="30" y="67"/>
                  </a:cubicBezTo>
                  <a:cubicBezTo>
                    <a:pt x="30" y="118"/>
                    <a:pt x="30" y="118"/>
                    <a:pt x="30" y="118"/>
                  </a:cubicBezTo>
                  <a:cubicBezTo>
                    <a:pt x="30" y="127"/>
                    <a:pt x="66" y="137"/>
                    <a:pt x="94" y="137"/>
                  </a:cubicBezTo>
                  <a:cubicBezTo>
                    <a:pt x="104" y="137"/>
                    <a:pt x="118" y="74"/>
                    <a:pt x="118" y="64"/>
                  </a:cubicBezTo>
                  <a:cubicBezTo>
                    <a:pt x="118" y="54"/>
                    <a:pt x="87" y="54"/>
                    <a:pt x="86" y="51"/>
                  </a:cubicBezTo>
                  <a:close/>
                  <a:moveTo>
                    <a:pt x="22" y="52"/>
                  </a:moveTo>
                  <a:cubicBezTo>
                    <a:pt x="18" y="52"/>
                    <a:pt x="0" y="55"/>
                    <a:pt x="0" y="75"/>
                  </a:cubicBezTo>
                  <a:cubicBezTo>
                    <a:pt x="0" y="111"/>
                    <a:pt x="0" y="111"/>
                    <a:pt x="0" y="111"/>
                  </a:cubicBezTo>
                  <a:cubicBezTo>
                    <a:pt x="0" y="131"/>
                    <a:pt x="18" y="133"/>
                    <a:pt x="22" y="133"/>
                  </a:cubicBezTo>
                  <a:cubicBezTo>
                    <a:pt x="27" y="133"/>
                    <a:pt x="15" y="129"/>
                    <a:pt x="15" y="116"/>
                  </a:cubicBezTo>
                  <a:cubicBezTo>
                    <a:pt x="15" y="69"/>
                    <a:pt x="15" y="69"/>
                    <a:pt x="15" y="69"/>
                  </a:cubicBezTo>
                  <a:cubicBezTo>
                    <a:pt x="15" y="56"/>
                    <a:pt x="27" y="52"/>
                    <a:pt x="22" y="52"/>
                  </a:cubicBezTo>
                  <a:close/>
                </a:path>
              </a:pathLst>
            </a:custGeom>
            <a:grpFill/>
            <a:ln>
              <a:noFill/>
            </a:ln>
          </p:spPr>
          <p:txBody>
            <a:bodyPr vert="horz" wrap="square" lIns="68580" tIns="34290" rIns="68580" bIns="34290" numCol="1" anchor="t" anchorCtr="0" compatLnSpc="1">
              <a:prstTxWarp prst="textNoShape">
                <a:avLst/>
              </a:prstTxWarp>
            </a:bodyPr>
            <a:lstStyle/>
            <a:p>
              <a:pPr marL="0" marR="0" lvl="0" indent="0" algn="l" defTabSz="685783"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srgbClr val="9E9F9E"/>
                </a:solidFill>
                <a:effectLst/>
                <a:uLnTx/>
                <a:uFillTx/>
                <a:latin typeface="Arial" charset="0"/>
                <a:ea typeface="ＭＳ Ｐゴシック" charset="0"/>
              </a:endParaRPr>
            </a:p>
          </p:txBody>
        </p:sp>
      </p:grpSp>
      <p:sp>
        <p:nvSpPr>
          <p:cNvPr id="20" name="Rectangle 19">
            <a:extLst>
              <a:ext uri="{FF2B5EF4-FFF2-40B4-BE49-F238E27FC236}">
                <a16:creationId xmlns:a16="http://schemas.microsoft.com/office/drawing/2014/main" id="{DA568E50-E3CC-451A-ABB5-6529083EFB33}"/>
              </a:ext>
            </a:extLst>
          </p:cNvPr>
          <p:cNvSpPr/>
          <p:nvPr/>
        </p:nvSpPr>
        <p:spPr>
          <a:xfrm>
            <a:off x="156118" y="756505"/>
            <a:ext cx="6602492" cy="1719779"/>
          </a:xfrm>
          <a:prstGeom prst="rect">
            <a:avLst/>
          </a:prstGeom>
          <a:noFill/>
          <a:ln w="3175" cap="flat" cmpd="sng" algn="ctr">
            <a:noFill/>
            <a:prstDash val="solid"/>
            <a:miter lim="800000"/>
          </a:ln>
          <a:effectLst/>
        </p:spPr>
        <p:txBody>
          <a:bodyPr rtlCol="0" anchor="t"/>
          <a:lstStyle/>
          <a:p>
            <a:pPr marL="0" marR="0" lvl="0" indent="0" algn="l" defTabSz="457189"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5073">
                    <a:lumMod val="10000"/>
                  </a:srgbClr>
                </a:solidFill>
                <a:effectLst/>
                <a:uLnTx/>
                <a:uFillTx/>
                <a:latin typeface="Arial" charset="0"/>
                <a:ea typeface="ＭＳ Ｐゴシック" charset="0"/>
              </a:rPr>
              <a:t>The automated approval process in </a:t>
            </a:r>
            <a:r>
              <a:rPr kumimoji="0" lang="en-US" sz="1200" b="1" i="0" u="none" strike="noStrike" kern="1200" cap="none" spc="0" normalizeH="0" baseline="0" noProof="0" dirty="0">
                <a:ln>
                  <a:noFill/>
                </a:ln>
                <a:solidFill>
                  <a:srgbClr val="282828"/>
                </a:solidFill>
                <a:effectLst/>
                <a:uLnTx/>
                <a:uFillTx/>
                <a:latin typeface="Arial" panose="020B0604020202020204" pitchFamily="34" charset="0"/>
                <a:ea typeface="ＭＳ Ｐゴシック" charset="0"/>
                <a:cs typeface="Arial" panose="020B0604020202020204" pitchFamily="34" charset="0"/>
              </a:rPr>
              <a:t>Guided </a:t>
            </a:r>
            <a:r>
              <a:rPr kumimoji="0" lang="en-US" sz="1200" b="1" i="0" u="none" strike="noStrike" kern="1200" cap="none" spc="0" normalizeH="0" baseline="0" noProof="0" dirty="0">
                <a:ln>
                  <a:noFill/>
                </a:ln>
                <a:solidFill>
                  <a:srgbClr val="CC0000"/>
                </a:solidFill>
                <a:effectLst/>
                <a:uLnTx/>
                <a:uFillTx/>
                <a:latin typeface="Arial" panose="020B0604020202020204" pitchFamily="34" charset="0"/>
                <a:ea typeface="ＭＳ Ｐゴシック" charset="0"/>
                <a:cs typeface="Arial" panose="020B0604020202020204" pitchFamily="34" charset="0"/>
              </a:rPr>
              <a:t>BU</a:t>
            </a:r>
            <a:r>
              <a:rPr kumimoji="0" lang="en-US" sz="1200" b="1" i="0" u="none" strike="noStrike" kern="1200" cap="none" spc="0" normalizeH="0" baseline="0" noProof="0" dirty="0">
                <a:ln>
                  <a:noFill/>
                </a:ln>
                <a:solidFill>
                  <a:srgbClr val="282828"/>
                </a:solidFill>
                <a:effectLst/>
                <a:uLnTx/>
                <a:uFillTx/>
                <a:latin typeface="Arial" panose="020B0604020202020204" pitchFamily="34" charset="0"/>
                <a:ea typeface="ＭＳ Ｐゴシック" charset="0"/>
                <a:cs typeface="Arial" panose="020B0604020202020204" pitchFamily="34" charset="0"/>
              </a:rPr>
              <a:t>ying </a:t>
            </a:r>
            <a:r>
              <a:rPr kumimoji="0" lang="en-US" sz="1200" b="0" i="0" u="none" strike="noStrike" kern="1200" cap="none" spc="0" normalizeH="0" baseline="0" noProof="0" dirty="0">
                <a:ln>
                  <a:noFill/>
                </a:ln>
                <a:solidFill>
                  <a:srgbClr val="282828"/>
                </a:solidFill>
                <a:effectLst/>
                <a:uLnTx/>
                <a:uFillTx/>
                <a:latin typeface="Arial" charset="0"/>
                <a:ea typeface="ＭＳ Ｐゴシック" charset="0"/>
              </a:rPr>
              <a:t>maximizes efficiency, standardizes processes, and ensures transparency.</a:t>
            </a:r>
          </a:p>
          <a:p>
            <a:pPr marL="0" marR="0" lvl="0" indent="0" algn="l" defTabSz="457189" rtl="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0" noProof="0" dirty="0">
              <a:ln>
                <a:noFill/>
              </a:ln>
              <a:solidFill>
                <a:srgbClr val="E7E6E6">
                  <a:lumMod val="10000"/>
                </a:srgbClr>
              </a:solidFill>
              <a:effectLst/>
              <a:uLnTx/>
              <a:uFillTx/>
              <a:latin typeface="Arial" panose="020B0604020202020204" pitchFamily="34" charset="0"/>
              <a:ea typeface="ＭＳ Ｐゴシック" charset="0"/>
            </a:endParaRPr>
          </a:p>
          <a:p>
            <a:pPr marL="0" marR="0" lvl="0" indent="0" algn="l" defTabSz="457189"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E7E6E6">
                    <a:lumMod val="10000"/>
                  </a:srgbClr>
                </a:solidFill>
                <a:effectLst/>
                <a:uLnTx/>
                <a:uFillTx/>
                <a:latin typeface="Arial" panose="020B0604020202020204" pitchFamily="34" charset="0"/>
                <a:ea typeface="ＭＳ Ｐゴシック" charset="0"/>
              </a:rPr>
              <a:t>The approval flow for each invoice is </a:t>
            </a:r>
            <a:r>
              <a:rPr kumimoji="0" lang="en-US" sz="1200" b="1" i="0" u="none" strike="noStrike" kern="0" cap="none" spc="0" normalizeH="0" baseline="0" noProof="0" dirty="0">
                <a:ln>
                  <a:noFill/>
                </a:ln>
                <a:solidFill>
                  <a:srgbClr val="C00000"/>
                </a:solidFill>
                <a:effectLst/>
                <a:uLnTx/>
                <a:uFillTx/>
                <a:latin typeface="Arial" panose="020B0604020202020204" pitchFamily="34" charset="0"/>
                <a:ea typeface="ＭＳ Ｐゴシック" charset="0"/>
              </a:rPr>
              <a:t>automatically determined by Ariba </a:t>
            </a:r>
            <a:r>
              <a:rPr kumimoji="0" lang="en-US" sz="1200" b="0" i="0" u="none" strike="noStrike" kern="0" cap="none" spc="0" normalizeH="0" baseline="0" noProof="0" dirty="0">
                <a:ln>
                  <a:noFill/>
                </a:ln>
                <a:solidFill>
                  <a:srgbClr val="E7E6E6">
                    <a:lumMod val="10000"/>
                  </a:srgbClr>
                </a:solidFill>
                <a:effectLst/>
                <a:uLnTx/>
                <a:uFillTx/>
                <a:latin typeface="Arial" panose="020B0604020202020204" pitchFamily="34" charset="0"/>
                <a:ea typeface="ＭＳ Ｐゴシック" charset="0"/>
              </a:rPr>
              <a:t>based </a:t>
            </a:r>
            <a:r>
              <a:rPr kumimoji="0" lang="en-US" sz="1200" b="0" i="0" u="none" strike="noStrike" kern="0" cap="none" spc="0" normalizeH="0" baseline="0" noProof="0" dirty="0">
                <a:ln>
                  <a:noFill/>
                </a:ln>
                <a:solidFill>
                  <a:srgbClr val="E7E6E6">
                    <a:lumMod val="10000"/>
                  </a:srgbClr>
                </a:solidFill>
                <a:effectLst/>
                <a:uLnTx/>
                <a:uFillTx/>
                <a:latin typeface="Arial" charset="0"/>
                <a:ea typeface="ＭＳ Ｐゴシック" charset="0"/>
              </a:rPr>
              <a:t>on multiple factors such as the invoice value, PO category, etc. The requisitioner will be able to add approvers where needed.</a:t>
            </a:r>
          </a:p>
          <a:p>
            <a:pPr marL="0" marR="0" lvl="0" indent="0" algn="l" defTabSz="457189" rtl="0"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dirty="0">
              <a:ln>
                <a:noFill/>
              </a:ln>
              <a:solidFill>
                <a:srgbClr val="E7E6E6">
                  <a:lumMod val="10000"/>
                </a:srgbClr>
              </a:solidFill>
              <a:effectLst/>
              <a:uLnTx/>
              <a:uFillTx/>
              <a:latin typeface="Arial" charset="0"/>
              <a:ea typeface="ＭＳ Ｐゴシック" charset="0"/>
            </a:endParaRPr>
          </a:p>
        </p:txBody>
      </p:sp>
    </p:spTree>
    <p:custDataLst>
      <p:tags r:id="rId1"/>
    </p:custDataLst>
    <p:extLst>
      <p:ext uri="{BB962C8B-B14F-4D97-AF65-F5344CB8AC3E}">
        <p14:creationId xmlns:p14="http://schemas.microsoft.com/office/powerpoint/2010/main" val="23256372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Approval Process</a:t>
            </a:r>
            <a:endParaRPr lang="en-US" b="1" dirty="0"/>
          </a:p>
        </p:txBody>
      </p:sp>
      <p:sp>
        <p:nvSpPr>
          <p:cNvPr id="3" name="Slide Number Placeholder 2"/>
          <p:cNvSpPr>
            <a:spLocks noGrp="1"/>
          </p:cNvSpPr>
          <p:nvPr>
            <p:ph type="sldNum" sz="quarter" idx="13"/>
          </p:nvPr>
        </p:nvSpPr>
        <p:spPr/>
        <p:txBody>
          <a:bodyPr/>
          <a:lstStyle/>
          <a:p>
            <a:pPr algn="r" defTabSz="513147">
              <a:lnSpc>
                <a:spcPct val="95000"/>
              </a:lnSpc>
              <a:spcBef>
                <a:spcPts val="806"/>
              </a:spcBef>
              <a:buClr>
                <a:srgbClr val="005073"/>
              </a:buClr>
              <a:buSzPct val="90000"/>
            </a:pPr>
            <a:fld id="{9A3BDB57-A3B2-4CBD-A5AE-076F05FE3509}" type="slidenum">
              <a:rPr lang="en-US">
                <a:solidFill>
                  <a:srgbClr val="282828">
                    <a:lumMod val="75000"/>
                    <a:lumOff val="25000"/>
                  </a:srgbClr>
                </a:solidFill>
              </a:rPr>
              <a:pPr algn="r" defTabSz="513147">
                <a:lnSpc>
                  <a:spcPct val="95000"/>
                </a:lnSpc>
                <a:spcBef>
                  <a:spcPts val="806"/>
                </a:spcBef>
                <a:buClr>
                  <a:srgbClr val="005073"/>
                </a:buClr>
                <a:buSzPct val="90000"/>
              </a:pPr>
              <a:t>9</a:t>
            </a:fld>
            <a:endParaRPr lang="en-US" dirty="0">
              <a:solidFill>
                <a:srgbClr val="282828">
                  <a:lumMod val="75000"/>
                  <a:lumOff val="25000"/>
                </a:srgbClr>
              </a:solidFill>
            </a:endParaRPr>
          </a:p>
        </p:txBody>
      </p:sp>
      <p:sp>
        <p:nvSpPr>
          <p:cNvPr id="6" name="Title 2">
            <a:extLst>
              <a:ext uri="{FF2B5EF4-FFF2-40B4-BE49-F238E27FC236}">
                <a16:creationId xmlns:a16="http://schemas.microsoft.com/office/drawing/2014/main" id="{81C01922-1ADA-4A8A-9BAC-5685A5E3B769}"/>
              </a:ext>
            </a:extLst>
          </p:cNvPr>
          <p:cNvSpPr txBox="1">
            <a:spLocks/>
          </p:cNvSpPr>
          <p:nvPr/>
        </p:nvSpPr>
        <p:spPr>
          <a:xfrm>
            <a:off x="2259981" y="887654"/>
            <a:ext cx="1926523" cy="323731"/>
          </a:xfrm>
          <a:prstGeom prst="rect">
            <a:avLst/>
          </a:prstGeom>
        </p:spPr>
        <p:txBody>
          <a:bodyPr lIns="0" tIns="0" rIns="0" bIns="0" anchor="ctr"/>
          <a:lstStyle>
            <a:defPPr>
              <a:defRPr lang="en-US"/>
            </a:defPPr>
            <a:lvl1pPr defTabSz="914400" eaLnBrk="1" latinLnBrk="0" hangingPunct="1">
              <a:lnSpc>
                <a:spcPct val="90000"/>
              </a:lnSpc>
              <a:buNone/>
              <a:defRPr sz="1200" b="0" i="0">
                <a:solidFill>
                  <a:schemeClr val="bg2">
                    <a:lumMod val="10000"/>
                  </a:schemeClr>
                </a:solidFill>
                <a:latin typeface="Arial" panose="020B0604020202020204" pitchFamily="34" charset="0"/>
                <a:ea typeface="+mj-ea"/>
                <a:cs typeface="Arial" panose="020B0604020202020204" pitchFamily="34" charset="0"/>
              </a:defRPr>
            </a:lvl1pPr>
          </a:lstStyle>
          <a:p>
            <a:pPr defTabSz="914378"/>
            <a:r>
              <a:rPr lang="en-US" b="1" dirty="0">
                <a:solidFill>
                  <a:srgbClr val="FFFFFF">
                    <a:lumMod val="10000"/>
                  </a:srgbClr>
                </a:solidFill>
              </a:rPr>
              <a:t>Approval Flow Overview</a:t>
            </a:r>
          </a:p>
        </p:txBody>
      </p:sp>
      <p:sp>
        <p:nvSpPr>
          <p:cNvPr id="8" name="Rectangle 7">
            <a:extLst>
              <a:ext uri="{FF2B5EF4-FFF2-40B4-BE49-F238E27FC236}">
                <a16:creationId xmlns:a16="http://schemas.microsoft.com/office/drawing/2014/main" id="{EE9D5680-7F58-48FA-81C9-E00A7F4C0FEB}"/>
              </a:ext>
            </a:extLst>
          </p:cNvPr>
          <p:cNvSpPr/>
          <p:nvPr/>
        </p:nvSpPr>
        <p:spPr>
          <a:xfrm>
            <a:off x="280973" y="1271745"/>
            <a:ext cx="6358552" cy="871583"/>
          </a:xfrm>
          <a:prstGeom prst="rect">
            <a:avLst/>
          </a:prstGeom>
          <a:noFill/>
          <a:ln w="3175" cap="flat" cmpd="sng" algn="ctr">
            <a:noFill/>
            <a:prstDash val="solid"/>
            <a:miter lim="800000"/>
          </a:ln>
          <a:effectLst/>
        </p:spPr>
        <p:txBody>
          <a:bodyPr rtlCol="0" anchor="t"/>
          <a:lstStyle/>
          <a:p>
            <a:pPr defTabSz="457189"/>
            <a:r>
              <a:rPr lang="en-US" sz="1200" dirty="0">
                <a:solidFill>
                  <a:srgbClr val="005073">
                    <a:lumMod val="10000"/>
                  </a:srgbClr>
                </a:solidFill>
              </a:rPr>
              <a:t>Each approver involved in the approval flow of a Invoice will appear in the approval workflow. Each approver is notified only when the approvers to the left of the approval flow have approved the document. This approval flow can be viewed in the Invoice in Ariba.</a:t>
            </a:r>
          </a:p>
        </p:txBody>
      </p:sp>
      <p:grpSp>
        <p:nvGrpSpPr>
          <p:cNvPr id="4" name="Group 3">
            <a:extLst>
              <a:ext uri="{FF2B5EF4-FFF2-40B4-BE49-F238E27FC236}">
                <a16:creationId xmlns:a16="http://schemas.microsoft.com/office/drawing/2014/main" id="{9F3DCF8C-5CDC-4495-B725-88C9D7B7E8FC}"/>
              </a:ext>
            </a:extLst>
          </p:cNvPr>
          <p:cNvGrpSpPr/>
          <p:nvPr/>
        </p:nvGrpSpPr>
        <p:grpSpPr>
          <a:xfrm>
            <a:off x="280972" y="3515457"/>
            <a:ext cx="6477637" cy="1062521"/>
            <a:chOff x="280971" y="3515456"/>
            <a:chExt cx="6477637" cy="1062521"/>
          </a:xfrm>
        </p:grpSpPr>
        <p:sp>
          <p:nvSpPr>
            <p:cNvPr id="12" name="Half Frame 11">
              <a:extLst>
                <a:ext uri="{FF2B5EF4-FFF2-40B4-BE49-F238E27FC236}">
                  <a16:creationId xmlns:a16="http://schemas.microsoft.com/office/drawing/2014/main" id="{0FA3E65D-3760-41DE-9BB3-D1707D7D5ABB}"/>
                </a:ext>
              </a:extLst>
            </p:cNvPr>
            <p:cNvSpPr/>
            <p:nvPr/>
          </p:nvSpPr>
          <p:spPr>
            <a:xfrm rot="10800000">
              <a:off x="280971" y="3609851"/>
              <a:ext cx="6477637" cy="968126"/>
            </a:xfrm>
            <a:prstGeom prst="halfFrame">
              <a:avLst>
                <a:gd name="adj1" fmla="val 10485"/>
                <a:gd name="adj2" fmla="val 10485"/>
              </a:avLst>
            </a:prstGeom>
            <a:solidFill>
              <a:srgbClr val="B23A29"/>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defTabSz="457189"/>
              <a:endParaRPr lang="en-US" dirty="0">
                <a:solidFill>
                  <a:srgbClr val="282828"/>
                </a:solidFill>
                <a:latin typeface="Arial" panose="020B0604020202020204"/>
              </a:endParaRPr>
            </a:p>
          </p:txBody>
        </p:sp>
        <p:sp>
          <p:nvSpPr>
            <p:cNvPr id="13" name="TextBox 12">
              <a:extLst>
                <a:ext uri="{FF2B5EF4-FFF2-40B4-BE49-F238E27FC236}">
                  <a16:creationId xmlns:a16="http://schemas.microsoft.com/office/drawing/2014/main" id="{BA698897-DBDE-45BB-9BF8-02B03DD9D938}"/>
                </a:ext>
              </a:extLst>
            </p:cNvPr>
            <p:cNvSpPr txBox="1"/>
            <p:nvPr/>
          </p:nvSpPr>
          <p:spPr>
            <a:xfrm>
              <a:off x="992545" y="3648605"/>
              <a:ext cx="5445077" cy="400110"/>
            </a:xfrm>
            <a:prstGeom prst="rect">
              <a:avLst/>
            </a:prstGeom>
            <a:noFill/>
          </p:spPr>
          <p:txBody>
            <a:bodyPr wrap="square" rtlCol="0">
              <a:spAutoFit/>
            </a:bodyPr>
            <a:lstStyle/>
            <a:p>
              <a:pPr defTabSz="457189"/>
              <a:r>
                <a:rPr lang="en-US" sz="1000" dirty="0">
                  <a:solidFill>
                    <a:srgbClr val="005073">
                      <a:lumMod val="10000"/>
                    </a:srgbClr>
                  </a:solidFill>
                </a:rPr>
                <a:t>A status of Active, means that the Approver has received notification of the request for approval but has not acted on the request. </a:t>
              </a:r>
            </a:p>
          </p:txBody>
        </p:sp>
        <p:sp>
          <p:nvSpPr>
            <p:cNvPr id="14" name="Freeform 93">
              <a:extLst>
                <a:ext uri="{FF2B5EF4-FFF2-40B4-BE49-F238E27FC236}">
                  <a16:creationId xmlns:a16="http://schemas.microsoft.com/office/drawing/2014/main" id="{89DDDFE3-A14A-42FF-AF2B-1D703443B9A9}"/>
                </a:ext>
              </a:extLst>
            </p:cNvPr>
            <p:cNvSpPr>
              <a:spLocks noChangeAspect="1" noEditPoints="1"/>
            </p:cNvSpPr>
            <p:nvPr/>
          </p:nvSpPr>
          <p:spPr bwMode="auto">
            <a:xfrm>
              <a:off x="342937" y="3515456"/>
              <a:ext cx="557218" cy="743287"/>
            </a:xfrm>
            <a:custGeom>
              <a:avLst/>
              <a:gdLst>
                <a:gd name="T0" fmla="*/ 15 w 841"/>
                <a:gd name="T1" fmla="*/ 342 h 945"/>
                <a:gd name="T2" fmla="*/ 372 w 841"/>
                <a:gd name="T3" fmla="*/ 104 h 945"/>
                <a:gd name="T4" fmla="*/ 365 w 841"/>
                <a:gd name="T5" fmla="*/ 24 h 945"/>
                <a:gd name="T6" fmla="*/ 47 w 841"/>
                <a:gd name="T7" fmla="*/ 548 h 945"/>
                <a:gd name="T8" fmla="*/ 110 w 841"/>
                <a:gd name="T9" fmla="*/ 524 h 945"/>
                <a:gd name="T10" fmla="*/ 611 w 841"/>
                <a:gd name="T11" fmla="*/ 64 h 945"/>
                <a:gd name="T12" fmla="*/ 547 w 841"/>
                <a:gd name="T13" fmla="*/ 127 h 945"/>
                <a:gd name="T14" fmla="*/ 769 w 841"/>
                <a:gd name="T15" fmla="*/ 207 h 945"/>
                <a:gd name="T16" fmla="*/ 706 w 841"/>
                <a:gd name="T17" fmla="*/ 254 h 945"/>
                <a:gd name="T18" fmla="*/ 301 w 841"/>
                <a:gd name="T19" fmla="*/ 651 h 945"/>
                <a:gd name="T20" fmla="*/ 436 w 841"/>
                <a:gd name="T21" fmla="*/ 937 h 945"/>
                <a:gd name="T22" fmla="*/ 571 w 841"/>
                <a:gd name="T23" fmla="*/ 659 h 945"/>
                <a:gd name="T24" fmla="*/ 460 w 841"/>
                <a:gd name="T25" fmla="*/ 167 h 945"/>
                <a:gd name="T26" fmla="*/ 452 w 841"/>
                <a:gd name="T27" fmla="*/ 889 h 945"/>
                <a:gd name="T28" fmla="*/ 557 w 841"/>
                <a:gd name="T29" fmla="*/ 808 h 945"/>
                <a:gd name="T30" fmla="*/ 373 w 841"/>
                <a:gd name="T31" fmla="*/ 843 h 945"/>
                <a:gd name="T32" fmla="*/ 557 w 841"/>
                <a:gd name="T33" fmla="*/ 783 h 945"/>
                <a:gd name="T34" fmla="*/ 547 w 841"/>
                <a:gd name="T35" fmla="*/ 619 h 945"/>
                <a:gd name="T36" fmla="*/ 460 w 841"/>
                <a:gd name="T37" fmla="*/ 723 h 945"/>
                <a:gd name="T38" fmla="*/ 554 w 841"/>
                <a:gd name="T39" fmla="*/ 744 h 945"/>
                <a:gd name="T40" fmla="*/ 361 w 841"/>
                <a:gd name="T41" fmla="*/ 778 h 945"/>
                <a:gd name="T42" fmla="*/ 460 w 841"/>
                <a:gd name="T43" fmla="*/ 747 h 945"/>
                <a:gd name="T44" fmla="*/ 333 w 841"/>
                <a:gd name="T45" fmla="*/ 635 h 945"/>
                <a:gd name="T46" fmla="*/ 603 w 841"/>
                <a:gd name="T47" fmla="*/ 556 h 945"/>
                <a:gd name="T48" fmla="*/ 492 w 841"/>
                <a:gd name="T49" fmla="*/ 422 h 945"/>
                <a:gd name="T50" fmla="*/ 492 w 841"/>
                <a:gd name="T51" fmla="*/ 422 h 945"/>
                <a:gd name="T52" fmla="*/ 420 w 841"/>
                <a:gd name="T53" fmla="*/ 421 h 945"/>
                <a:gd name="T54" fmla="*/ 365 w 841"/>
                <a:gd name="T55" fmla="*/ 421 h 945"/>
                <a:gd name="T56" fmla="*/ 317 w 841"/>
                <a:gd name="T57" fmla="*/ 421 h 945"/>
                <a:gd name="T58" fmla="*/ 301 w 841"/>
                <a:gd name="T59" fmla="*/ 425 h 945"/>
                <a:gd name="T60" fmla="*/ 312 w 841"/>
                <a:gd name="T61" fmla="*/ 454 h 945"/>
                <a:gd name="T62" fmla="*/ 352 w 841"/>
                <a:gd name="T63" fmla="*/ 475 h 945"/>
                <a:gd name="T64" fmla="*/ 373 w 841"/>
                <a:gd name="T65" fmla="*/ 397 h 945"/>
                <a:gd name="T66" fmla="*/ 420 w 841"/>
                <a:gd name="T67" fmla="*/ 453 h 945"/>
                <a:gd name="T68" fmla="*/ 468 w 841"/>
                <a:gd name="T69" fmla="*/ 381 h 945"/>
                <a:gd name="T70" fmla="*/ 492 w 841"/>
                <a:gd name="T71" fmla="*/ 453 h 945"/>
                <a:gd name="T72" fmla="*/ 484 w 841"/>
                <a:gd name="T73" fmla="*/ 675 h 945"/>
                <a:gd name="T74" fmla="*/ 730 w 841"/>
                <a:gd name="T75" fmla="*/ 643 h 945"/>
                <a:gd name="T76" fmla="*/ 666 w 841"/>
                <a:gd name="T77" fmla="*/ 612 h 945"/>
                <a:gd name="T78" fmla="*/ 714 w 841"/>
                <a:gd name="T79" fmla="*/ 667 h 945"/>
                <a:gd name="T80" fmla="*/ 166 w 841"/>
                <a:gd name="T81" fmla="*/ 715 h 945"/>
                <a:gd name="T82" fmla="*/ 198 w 841"/>
                <a:gd name="T83" fmla="*/ 675 h 945"/>
                <a:gd name="T84" fmla="*/ 746 w 841"/>
                <a:gd name="T85" fmla="*/ 453 h 945"/>
                <a:gd name="T86" fmla="*/ 190 w 841"/>
                <a:gd name="T87" fmla="*/ 167 h 945"/>
                <a:gd name="T88" fmla="*/ 174 w 841"/>
                <a:gd name="T89" fmla="*/ 190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41" h="945">
                  <a:moveTo>
                    <a:pt x="87" y="334"/>
                  </a:moveTo>
                  <a:cubicBezTo>
                    <a:pt x="63" y="334"/>
                    <a:pt x="47" y="326"/>
                    <a:pt x="31" y="318"/>
                  </a:cubicBezTo>
                  <a:cubicBezTo>
                    <a:pt x="7" y="310"/>
                    <a:pt x="0" y="342"/>
                    <a:pt x="15" y="342"/>
                  </a:cubicBezTo>
                  <a:cubicBezTo>
                    <a:pt x="39" y="358"/>
                    <a:pt x="63" y="365"/>
                    <a:pt x="87" y="365"/>
                  </a:cubicBezTo>
                  <a:cubicBezTo>
                    <a:pt x="102" y="365"/>
                    <a:pt x="110" y="334"/>
                    <a:pt x="87" y="334"/>
                  </a:cubicBezTo>
                  <a:close/>
                  <a:moveTo>
                    <a:pt x="372" y="104"/>
                  </a:moveTo>
                  <a:cubicBezTo>
                    <a:pt x="380" y="112"/>
                    <a:pt x="396" y="112"/>
                    <a:pt x="404" y="96"/>
                  </a:cubicBezTo>
                  <a:cubicBezTo>
                    <a:pt x="404" y="72"/>
                    <a:pt x="396" y="40"/>
                    <a:pt x="388" y="16"/>
                  </a:cubicBezTo>
                  <a:cubicBezTo>
                    <a:pt x="388" y="0"/>
                    <a:pt x="357" y="8"/>
                    <a:pt x="365" y="24"/>
                  </a:cubicBezTo>
                  <a:cubicBezTo>
                    <a:pt x="365" y="48"/>
                    <a:pt x="372" y="72"/>
                    <a:pt x="372" y="104"/>
                  </a:cubicBezTo>
                  <a:close/>
                  <a:moveTo>
                    <a:pt x="110" y="524"/>
                  </a:moveTo>
                  <a:cubicBezTo>
                    <a:pt x="87" y="524"/>
                    <a:pt x="63" y="540"/>
                    <a:pt x="47" y="548"/>
                  </a:cubicBezTo>
                  <a:cubicBezTo>
                    <a:pt x="23" y="548"/>
                    <a:pt x="31" y="580"/>
                    <a:pt x="47" y="572"/>
                  </a:cubicBezTo>
                  <a:cubicBezTo>
                    <a:pt x="71" y="564"/>
                    <a:pt x="94" y="556"/>
                    <a:pt x="118" y="548"/>
                  </a:cubicBezTo>
                  <a:cubicBezTo>
                    <a:pt x="126" y="540"/>
                    <a:pt x="118" y="524"/>
                    <a:pt x="110" y="524"/>
                  </a:cubicBezTo>
                  <a:close/>
                  <a:moveTo>
                    <a:pt x="563" y="143"/>
                  </a:moveTo>
                  <a:cubicBezTo>
                    <a:pt x="579" y="135"/>
                    <a:pt x="587" y="119"/>
                    <a:pt x="587" y="103"/>
                  </a:cubicBezTo>
                  <a:cubicBezTo>
                    <a:pt x="595" y="95"/>
                    <a:pt x="603" y="80"/>
                    <a:pt x="611" y="64"/>
                  </a:cubicBezTo>
                  <a:cubicBezTo>
                    <a:pt x="619" y="56"/>
                    <a:pt x="603" y="40"/>
                    <a:pt x="587" y="48"/>
                  </a:cubicBezTo>
                  <a:cubicBezTo>
                    <a:pt x="579" y="64"/>
                    <a:pt x="571" y="80"/>
                    <a:pt x="571" y="88"/>
                  </a:cubicBezTo>
                  <a:cubicBezTo>
                    <a:pt x="563" y="103"/>
                    <a:pt x="555" y="119"/>
                    <a:pt x="547" y="127"/>
                  </a:cubicBezTo>
                  <a:cubicBezTo>
                    <a:pt x="539" y="143"/>
                    <a:pt x="555" y="151"/>
                    <a:pt x="563" y="143"/>
                  </a:cubicBezTo>
                  <a:close/>
                  <a:moveTo>
                    <a:pt x="706" y="254"/>
                  </a:moveTo>
                  <a:cubicBezTo>
                    <a:pt x="730" y="238"/>
                    <a:pt x="746" y="215"/>
                    <a:pt x="769" y="207"/>
                  </a:cubicBezTo>
                  <a:cubicBezTo>
                    <a:pt x="785" y="199"/>
                    <a:pt x="777" y="175"/>
                    <a:pt x="761" y="183"/>
                  </a:cubicBezTo>
                  <a:cubicBezTo>
                    <a:pt x="730" y="191"/>
                    <a:pt x="714" y="215"/>
                    <a:pt x="690" y="230"/>
                  </a:cubicBezTo>
                  <a:cubicBezTo>
                    <a:pt x="674" y="246"/>
                    <a:pt x="698" y="270"/>
                    <a:pt x="706" y="254"/>
                  </a:cubicBezTo>
                  <a:close/>
                  <a:moveTo>
                    <a:pt x="460" y="167"/>
                  </a:moveTo>
                  <a:cubicBezTo>
                    <a:pt x="277" y="151"/>
                    <a:pt x="158" y="286"/>
                    <a:pt x="174" y="453"/>
                  </a:cubicBezTo>
                  <a:cubicBezTo>
                    <a:pt x="182" y="540"/>
                    <a:pt x="237" y="596"/>
                    <a:pt x="301" y="651"/>
                  </a:cubicBezTo>
                  <a:cubicBezTo>
                    <a:pt x="318" y="664"/>
                    <a:pt x="326" y="682"/>
                    <a:pt x="336" y="700"/>
                  </a:cubicBezTo>
                  <a:cubicBezTo>
                    <a:pt x="327" y="745"/>
                    <a:pt x="334" y="799"/>
                    <a:pt x="341" y="842"/>
                  </a:cubicBezTo>
                  <a:cubicBezTo>
                    <a:pt x="357" y="897"/>
                    <a:pt x="381" y="921"/>
                    <a:pt x="436" y="937"/>
                  </a:cubicBezTo>
                  <a:cubicBezTo>
                    <a:pt x="484" y="945"/>
                    <a:pt x="547" y="929"/>
                    <a:pt x="571" y="881"/>
                  </a:cubicBezTo>
                  <a:cubicBezTo>
                    <a:pt x="603" y="818"/>
                    <a:pt x="579" y="723"/>
                    <a:pt x="571" y="659"/>
                  </a:cubicBezTo>
                  <a:cubicBezTo>
                    <a:pt x="571" y="659"/>
                    <a:pt x="571" y="659"/>
                    <a:pt x="571" y="659"/>
                  </a:cubicBezTo>
                  <a:cubicBezTo>
                    <a:pt x="582" y="637"/>
                    <a:pt x="591" y="622"/>
                    <a:pt x="611" y="596"/>
                  </a:cubicBezTo>
                  <a:cubicBezTo>
                    <a:pt x="635" y="572"/>
                    <a:pt x="650" y="540"/>
                    <a:pt x="658" y="508"/>
                  </a:cubicBezTo>
                  <a:cubicBezTo>
                    <a:pt x="722" y="357"/>
                    <a:pt x="619" y="191"/>
                    <a:pt x="460" y="167"/>
                  </a:cubicBezTo>
                  <a:close/>
                  <a:moveTo>
                    <a:pt x="436" y="905"/>
                  </a:moveTo>
                  <a:cubicBezTo>
                    <a:pt x="414" y="902"/>
                    <a:pt x="400" y="893"/>
                    <a:pt x="390" y="880"/>
                  </a:cubicBezTo>
                  <a:cubicBezTo>
                    <a:pt x="411" y="887"/>
                    <a:pt x="434" y="889"/>
                    <a:pt x="452" y="889"/>
                  </a:cubicBezTo>
                  <a:cubicBezTo>
                    <a:pt x="491" y="883"/>
                    <a:pt x="524" y="871"/>
                    <a:pt x="552" y="850"/>
                  </a:cubicBezTo>
                  <a:cubicBezTo>
                    <a:pt x="540" y="895"/>
                    <a:pt x="491" y="912"/>
                    <a:pt x="436" y="905"/>
                  </a:cubicBezTo>
                  <a:close/>
                  <a:moveTo>
                    <a:pt x="557" y="808"/>
                  </a:moveTo>
                  <a:cubicBezTo>
                    <a:pt x="553" y="807"/>
                    <a:pt x="549" y="807"/>
                    <a:pt x="547" y="810"/>
                  </a:cubicBezTo>
                  <a:cubicBezTo>
                    <a:pt x="523" y="834"/>
                    <a:pt x="492" y="849"/>
                    <a:pt x="460" y="857"/>
                  </a:cubicBezTo>
                  <a:cubicBezTo>
                    <a:pt x="427" y="864"/>
                    <a:pt x="400" y="849"/>
                    <a:pt x="373" y="843"/>
                  </a:cubicBezTo>
                  <a:cubicBezTo>
                    <a:pt x="370" y="832"/>
                    <a:pt x="368" y="819"/>
                    <a:pt x="365" y="806"/>
                  </a:cubicBezTo>
                  <a:cubicBezTo>
                    <a:pt x="391" y="821"/>
                    <a:pt x="426" y="826"/>
                    <a:pt x="452" y="826"/>
                  </a:cubicBezTo>
                  <a:cubicBezTo>
                    <a:pt x="493" y="826"/>
                    <a:pt x="528" y="808"/>
                    <a:pt x="557" y="783"/>
                  </a:cubicBezTo>
                  <a:cubicBezTo>
                    <a:pt x="558" y="791"/>
                    <a:pt x="557" y="800"/>
                    <a:pt x="557" y="808"/>
                  </a:cubicBezTo>
                  <a:close/>
                  <a:moveTo>
                    <a:pt x="603" y="556"/>
                  </a:moveTo>
                  <a:cubicBezTo>
                    <a:pt x="587" y="580"/>
                    <a:pt x="563" y="596"/>
                    <a:pt x="547" y="619"/>
                  </a:cubicBezTo>
                  <a:cubicBezTo>
                    <a:pt x="515" y="683"/>
                    <a:pt x="531" y="707"/>
                    <a:pt x="452" y="715"/>
                  </a:cubicBezTo>
                  <a:cubicBezTo>
                    <a:pt x="448" y="717"/>
                    <a:pt x="445" y="719"/>
                    <a:pt x="444" y="722"/>
                  </a:cubicBezTo>
                  <a:cubicBezTo>
                    <a:pt x="449" y="723"/>
                    <a:pt x="454" y="723"/>
                    <a:pt x="460" y="723"/>
                  </a:cubicBezTo>
                  <a:cubicBezTo>
                    <a:pt x="468" y="723"/>
                    <a:pt x="468" y="739"/>
                    <a:pt x="460" y="747"/>
                  </a:cubicBezTo>
                  <a:cubicBezTo>
                    <a:pt x="511" y="740"/>
                    <a:pt x="532" y="739"/>
                    <a:pt x="550" y="705"/>
                  </a:cubicBezTo>
                  <a:cubicBezTo>
                    <a:pt x="551" y="718"/>
                    <a:pt x="553" y="731"/>
                    <a:pt x="554" y="744"/>
                  </a:cubicBezTo>
                  <a:cubicBezTo>
                    <a:pt x="552" y="744"/>
                    <a:pt x="549" y="745"/>
                    <a:pt x="547" y="746"/>
                  </a:cubicBezTo>
                  <a:cubicBezTo>
                    <a:pt x="523" y="778"/>
                    <a:pt x="492" y="794"/>
                    <a:pt x="460" y="794"/>
                  </a:cubicBezTo>
                  <a:cubicBezTo>
                    <a:pt x="422" y="802"/>
                    <a:pt x="391" y="780"/>
                    <a:pt x="361" y="778"/>
                  </a:cubicBezTo>
                  <a:cubicBezTo>
                    <a:pt x="359" y="761"/>
                    <a:pt x="358" y="744"/>
                    <a:pt x="357" y="727"/>
                  </a:cubicBezTo>
                  <a:cubicBezTo>
                    <a:pt x="362" y="731"/>
                    <a:pt x="367" y="735"/>
                    <a:pt x="372" y="739"/>
                  </a:cubicBezTo>
                  <a:cubicBezTo>
                    <a:pt x="396" y="762"/>
                    <a:pt x="436" y="754"/>
                    <a:pt x="460" y="747"/>
                  </a:cubicBezTo>
                  <a:cubicBezTo>
                    <a:pt x="441" y="747"/>
                    <a:pt x="437" y="732"/>
                    <a:pt x="444" y="722"/>
                  </a:cubicBezTo>
                  <a:cubicBezTo>
                    <a:pt x="403" y="720"/>
                    <a:pt x="371" y="709"/>
                    <a:pt x="357" y="667"/>
                  </a:cubicBezTo>
                  <a:cubicBezTo>
                    <a:pt x="349" y="651"/>
                    <a:pt x="341" y="643"/>
                    <a:pt x="333" y="635"/>
                  </a:cubicBezTo>
                  <a:cubicBezTo>
                    <a:pt x="277" y="588"/>
                    <a:pt x="229" y="548"/>
                    <a:pt x="214" y="477"/>
                  </a:cubicBezTo>
                  <a:cubicBezTo>
                    <a:pt x="158" y="302"/>
                    <a:pt x="309" y="183"/>
                    <a:pt x="476" y="207"/>
                  </a:cubicBezTo>
                  <a:cubicBezTo>
                    <a:pt x="642" y="222"/>
                    <a:pt x="682" y="445"/>
                    <a:pt x="603" y="556"/>
                  </a:cubicBezTo>
                  <a:close/>
                  <a:moveTo>
                    <a:pt x="538" y="384"/>
                  </a:moveTo>
                  <a:cubicBezTo>
                    <a:pt x="533" y="379"/>
                    <a:pt x="521" y="379"/>
                    <a:pt x="515" y="389"/>
                  </a:cubicBezTo>
                  <a:cubicBezTo>
                    <a:pt x="510" y="405"/>
                    <a:pt x="502" y="414"/>
                    <a:pt x="492" y="422"/>
                  </a:cubicBezTo>
                  <a:cubicBezTo>
                    <a:pt x="494" y="427"/>
                    <a:pt x="496" y="432"/>
                    <a:pt x="500" y="437"/>
                  </a:cubicBezTo>
                  <a:cubicBezTo>
                    <a:pt x="476" y="437"/>
                    <a:pt x="476" y="437"/>
                    <a:pt x="476" y="437"/>
                  </a:cubicBezTo>
                  <a:cubicBezTo>
                    <a:pt x="481" y="431"/>
                    <a:pt x="487" y="427"/>
                    <a:pt x="492" y="422"/>
                  </a:cubicBezTo>
                  <a:cubicBezTo>
                    <a:pt x="483" y="404"/>
                    <a:pt x="481" y="386"/>
                    <a:pt x="468" y="373"/>
                  </a:cubicBezTo>
                  <a:cubicBezTo>
                    <a:pt x="460" y="365"/>
                    <a:pt x="444" y="365"/>
                    <a:pt x="436" y="373"/>
                  </a:cubicBezTo>
                  <a:cubicBezTo>
                    <a:pt x="436" y="389"/>
                    <a:pt x="428" y="405"/>
                    <a:pt x="420" y="421"/>
                  </a:cubicBezTo>
                  <a:cubicBezTo>
                    <a:pt x="420" y="421"/>
                    <a:pt x="396" y="389"/>
                    <a:pt x="396" y="381"/>
                  </a:cubicBezTo>
                  <a:cubicBezTo>
                    <a:pt x="389" y="373"/>
                    <a:pt x="381" y="373"/>
                    <a:pt x="373" y="381"/>
                  </a:cubicBezTo>
                  <a:cubicBezTo>
                    <a:pt x="365" y="397"/>
                    <a:pt x="365" y="405"/>
                    <a:pt x="365" y="421"/>
                  </a:cubicBezTo>
                  <a:cubicBezTo>
                    <a:pt x="357" y="429"/>
                    <a:pt x="357" y="437"/>
                    <a:pt x="357" y="453"/>
                  </a:cubicBezTo>
                  <a:cubicBezTo>
                    <a:pt x="325" y="429"/>
                    <a:pt x="325" y="429"/>
                    <a:pt x="325" y="429"/>
                  </a:cubicBezTo>
                  <a:cubicBezTo>
                    <a:pt x="323" y="425"/>
                    <a:pt x="320" y="423"/>
                    <a:pt x="317" y="421"/>
                  </a:cubicBezTo>
                  <a:cubicBezTo>
                    <a:pt x="317" y="421"/>
                    <a:pt x="317" y="421"/>
                    <a:pt x="317" y="421"/>
                  </a:cubicBezTo>
                  <a:cubicBezTo>
                    <a:pt x="313" y="416"/>
                    <a:pt x="306" y="420"/>
                    <a:pt x="302" y="425"/>
                  </a:cubicBezTo>
                  <a:cubicBezTo>
                    <a:pt x="302" y="425"/>
                    <a:pt x="301" y="425"/>
                    <a:pt x="301" y="425"/>
                  </a:cubicBezTo>
                  <a:cubicBezTo>
                    <a:pt x="299" y="429"/>
                    <a:pt x="298" y="434"/>
                    <a:pt x="301" y="437"/>
                  </a:cubicBezTo>
                  <a:cubicBezTo>
                    <a:pt x="301" y="437"/>
                    <a:pt x="301" y="437"/>
                    <a:pt x="301" y="437"/>
                  </a:cubicBezTo>
                  <a:cubicBezTo>
                    <a:pt x="303" y="443"/>
                    <a:pt x="307" y="449"/>
                    <a:pt x="312" y="454"/>
                  </a:cubicBezTo>
                  <a:cubicBezTo>
                    <a:pt x="352" y="522"/>
                    <a:pt x="375" y="602"/>
                    <a:pt x="404" y="675"/>
                  </a:cubicBezTo>
                  <a:cubicBezTo>
                    <a:pt x="412" y="691"/>
                    <a:pt x="428" y="683"/>
                    <a:pt x="428" y="667"/>
                  </a:cubicBezTo>
                  <a:cubicBezTo>
                    <a:pt x="404" y="606"/>
                    <a:pt x="384" y="536"/>
                    <a:pt x="352" y="475"/>
                  </a:cubicBezTo>
                  <a:cubicBezTo>
                    <a:pt x="356" y="476"/>
                    <a:pt x="361" y="476"/>
                    <a:pt x="365" y="476"/>
                  </a:cubicBezTo>
                  <a:cubicBezTo>
                    <a:pt x="383" y="472"/>
                    <a:pt x="388" y="455"/>
                    <a:pt x="390" y="437"/>
                  </a:cubicBezTo>
                  <a:cubicBezTo>
                    <a:pt x="385" y="425"/>
                    <a:pt x="381" y="409"/>
                    <a:pt x="373" y="397"/>
                  </a:cubicBezTo>
                  <a:cubicBezTo>
                    <a:pt x="396" y="397"/>
                    <a:pt x="396" y="397"/>
                    <a:pt x="396" y="397"/>
                  </a:cubicBezTo>
                  <a:cubicBezTo>
                    <a:pt x="393" y="408"/>
                    <a:pt x="393" y="423"/>
                    <a:pt x="390" y="437"/>
                  </a:cubicBezTo>
                  <a:cubicBezTo>
                    <a:pt x="396" y="449"/>
                    <a:pt x="404" y="457"/>
                    <a:pt x="420" y="453"/>
                  </a:cubicBezTo>
                  <a:cubicBezTo>
                    <a:pt x="436" y="453"/>
                    <a:pt x="448" y="432"/>
                    <a:pt x="457" y="411"/>
                  </a:cubicBezTo>
                  <a:cubicBezTo>
                    <a:pt x="454" y="403"/>
                    <a:pt x="450" y="396"/>
                    <a:pt x="444" y="389"/>
                  </a:cubicBezTo>
                  <a:cubicBezTo>
                    <a:pt x="452" y="389"/>
                    <a:pt x="460" y="389"/>
                    <a:pt x="468" y="381"/>
                  </a:cubicBezTo>
                  <a:cubicBezTo>
                    <a:pt x="465" y="389"/>
                    <a:pt x="461" y="400"/>
                    <a:pt x="457" y="411"/>
                  </a:cubicBezTo>
                  <a:cubicBezTo>
                    <a:pt x="461" y="424"/>
                    <a:pt x="463" y="438"/>
                    <a:pt x="468" y="453"/>
                  </a:cubicBezTo>
                  <a:cubicBezTo>
                    <a:pt x="476" y="461"/>
                    <a:pt x="484" y="461"/>
                    <a:pt x="492" y="453"/>
                  </a:cubicBezTo>
                  <a:cubicBezTo>
                    <a:pt x="498" y="448"/>
                    <a:pt x="504" y="445"/>
                    <a:pt x="509" y="441"/>
                  </a:cubicBezTo>
                  <a:cubicBezTo>
                    <a:pt x="488" y="514"/>
                    <a:pt x="466" y="590"/>
                    <a:pt x="460" y="667"/>
                  </a:cubicBezTo>
                  <a:cubicBezTo>
                    <a:pt x="460" y="683"/>
                    <a:pt x="476" y="683"/>
                    <a:pt x="484" y="675"/>
                  </a:cubicBezTo>
                  <a:cubicBezTo>
                    <a:pt x="508" y="580"/>
                    <a:pt x="531" y="484"/>
                    <a:pt x="547" y="397"/>
                  </a:cubicBezTo>
                  <a:cubicBezTo>
                    <a:pt x="547" y="389"/>
                    <a:pt x="543" y="385"/>
                    <a:pt x="538" y="384"/>
                  </a:cubicBezTo>
                  <a:close/>
                  <a:moveTo>
                    <a:pt x="730" y="643"/>
                  </a:moveTo>
                  <a:cubicBezTo>
                    <a:pt x="722" y="635"/>
                    <a:pt x="714" y="627"/>
                    <a:pt x="706" y="627"/>
                  </a:cubicBezTo>
                  <a:cubicBezTo>
                    <a:pt x="698" y="619"/>
                    <a:pt x="690" y="612"/>
                    <a:pt x="682" y="604"/>
                  </a:cubicBezTo>
                  <a:cubicBezTo>
                    <a:pt x="674" y="604"/>
                    <a:pt x="666" y="604"/>
                    <a:pt x="666" y="612"/>
                  </a:cubicBezTo>
                  <a:cubicBezTo>
                    <a:pt x="658" y="619"/>
                    <a:pt x="658" y="627"/>
                    <a:pt x="666" y="627"/>
                  </a:cubicBezTo>
                  <a:cubicBezTo>
                    <a:pt x="674" y="635"/>
                    <a:pt x="682" y="643"/>
                    <a:pt x="690" y="651"/>
                  </a:cubicBezTo>
                  <a:cubicBezTo>
                    <a:pt x="698" y="659"/>
                    <a:pt x="706" y="659"/>
                    <a:pt x="714" y="667"/>
                  </a:cubicBezTo>
                  <a:cubicBezTo>
                    <a:pt x="730" y="675"/>
                    <a:pt x="745" y="651"/>
                    <a:pt x="730" y="643"/>
                  </a:cubicBezTo>
                  <a:close/>
                  <a:moveTo>
                    <a:pt x="198" y="675"/>
                  </a:moveTo>
                  <a:cubicBezTo>
                    <a:pt x="182" y="691"/>
                    <a:pt x="174" y="699"/>
                    <a:pt x="166" y="715"/>
                  </a:cubicBezTo>
                  <a:cubicBezTo>
                    <a:pt x="158" y="731"/>
                    <a:pt x="182" y="747"/>
                    <a:pt x="190" y="731"/>
                  </a:cubicBezTo>
                  <a:cubicBezTo>
                    <a:pt x="198" y="715"/>
                    <a:pt x="206" y="707"/>
                    <a:pt x="214" y="691"/>
                  </a:cubicBezTo>
                  <a:cubicBezTo>
                    <a:pt x="222" y="675"/>
                    <a:pt x="206" y="667"/>
                    <a:pt x="198" y="675"/>
                  </a:cubicBezTo>
                  <a:close/>
                  <a:moveTo>
                    <a:pt x="825" y="445"/>
                  </a:moveTo>
                  <a:cubicBezTo>
                    <a:pt x="801" y="437"/>
                    <a:pt x="777" y="429"/>
                    <a:pt x="761" y="421"/>
                  </a:cubicBezTo>
                  <a:cubicBezTo>
                    <a:pt x="738" y="421"/>
                    <a:pt x="730" y="445"/>
                    <a:pt x="746" y="453"/>
                  </a:cubicBezTo>
                  <a:cubicBezTo>
                    <a:pt x="769" y="453"/>
                    <a:pt x="793" y="469"/>
                    <a:pt x="817" y="469"/>
                  </a:cubicBezTo>
                  <a:cubicBezTo>
                    <a:pt x="833" y="469"/>
                    <a:pt x="841" y="445"/>
                    <a:pt x="825" y="445"/>
                  </a:cubicBezTo>
                  <a:close/>
                  <a:moveTo>
                    <a:pt x="190" y="167"/>
                  </a:moveTo>
                  <a:cubicBezTo>
                    <a:pt x="174" y="151"/>
                    <a:pt x="158" y="135"/>
                    <a:pt x="142" y="111"/>
                  </a:cubicBezTo>
                  <a:cubicBezTo>
                    <a:pt x="134" y="95"/>
                    <a:pt x="110" y="111"/>
                    <a:pt x="118" y="127"/>
                  </a:cubicBezTo>
                  <a:cubicBezTo>
                    <a:pt x="134" y="151"/>
                    <a:pt x="150" y="175"/>
                    <a:pt x="174" y="190"/>
                  </a:cubicBezTo>
                  <a:cubicBezTo>
                    <a:pt x="182" y="198"/>
                    <a:pt x="198" y="183"/>
                    <a:pt x="190" y="167"/>
                  </a:cubicBezTo>
                  <a:close/>
                </a:path>
              </a:pathLst>
            </a:custGeom>
            <a:solidFill>
              <a:srgbClr val="B13929"/>
            </a:solidFill>
            <a:ln>
              <a:noFill/>
            </a:ln>
            <a:effectLst>
              <a:outerShdw blurRad="50800" dist="63500" dir="2700000" algn="tl" rotWithShape="0">
                <a:prstClr val="black">
                  <a:alpha val="40000"/>
                </a:prstClr>
              </a:outerShdw>
            </a:effectLst>
          </p:spPr>
          <p:txBody>
            <a:bodyPr vert="horz" wrap="square" lIns="73142" tIns="36572" rIns="73142" bIns="36572" numCol="1" anchor="t" anchorCtr="0" compatLnSpc="1">
              <a:prstTxWarp prst="textNoShape">
                <a:avLst/>
              </a:prstTxWarp>
            </a:bodyPr>
            <a:lstStyle/>
            <a:p>
              <a:pPr defTabSz="457189"/>
              <a:endParaRPr lang="en-US" sz="1440" dirty="0">
                <a:solidFill>
                  <a:srgbClr val="282828"/>
                </a:solidFill>
              </a:endParaRPr>
            </a:p>
          </p:txBody>
        </p:sp>
      </p:grpSp>
      <p:grpSp>
        <p:nvGrpSpPr>
          <p:cNvPr id="5" name="Group 4">
            <a:extLst>
              <a:ext uri="{FF2B5EF4-FFF2-40B4-BE49-F238E27FC236}">
                <a16:creationId xmlns:a16="http://schemas.microsoft.com/office/drawing/2014/main" id="{CA559862-68AB-4F8C-9412-43B8DFE539FF}"/>
              </a:ext>
            </a:extLst>
          </p:cNvPr>
          <p:cNvGrpSpPr/>
          <p:nvPr/>
        </p:nvGrpSpPr>
        <p:grpSpPr>
          <a:xfrm>
            <a:off x="362452" y="2465732"/>
            <a:ext cx="6090956" cy="961781"/>
            <a:chOff x="362451" y="2465731"/>
            <a:chExt cx="6090956" cy="961781"/>
          </a:xfrm>
        </p:grpSpPr>
        <p:sp>
          <p:nvSpPr>
            <p:cNvPr id="16" name="Oval 15">
              <a:extLst>
                <a:ext uri="{FF2B5EF4-FFF2-40B4-BE49-F238E27FC236}">
                  <a16:creationId xmlns:a16="http://schemas.microsoft.com/office/drawing/2014/main" id="{C0B5DF0F-E3B0-4CA4-AE53-7507BEDBC3ED}"/>
                </a:ext>
              </a:extLst>
            </p:cNvPr>
            <p:cNvSpPr/>
            <p:nvPr/>
          </p:nvSpPr>
          <p:spPr>
            <a:xfrm>
              <a:off x="593771" y="2466697"/>
              <a:ext cx="441840" cy="432644"/>
            </a:xfrm>
            <a:prstGeom prst="ellipse">
              <a:avLst/>
            </a:prstGeom>
            <a:solidFill>
              <a:srgbClr val="B23A29"/>
            </a:solidFill>
            <a:ln>
              <a:solidFill>
                <a:srgbClr val="FF81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dirty="0">
                <a:solidFill>
                  <a:srgbClr val="005073"/>
                </a:solidFill>
                <a:latin typeface="Arial" panose="020B0604020202020204"/>
              </a:endParaRPr>
            </a:p>
          </p:txBody>
        </p:sp>
        <p:sp>
          <p:nvSpPr>
            <p:cNvPr id="17" name="Oval 16">
              <a:extLst>
                <a:ext uri="{FF2B5EF4-FFF2-40B4-BE49-F238E27FC236}">
                  <a16:creationId xmlns:a16="http://schemas.microsoft.com/office/drawing/2014/main" id="{DC7673E6-32FD-448F-89BC-23FBCD61EE70}"/>
                </a:ext>
              </a:extLst>
            </p:cNvPr>
            <p:cNvSpPr/>
            <p:nvPr/>
          </p:nvSpPr>
          <p:spPr>
            <a:xfrm>
              <a:off x="2321963" y="2465731"/>
              <a:ext cx="441840" cy="432644"/>
            </a:xfrm>
            <a:prstGeom prst="ellipse">
              <a:avLst/>
            </a:prstGeom>
            <a:solidFill>
              <a:srgbClr val="B23A29"/>
            </a:solidFill>
            <a:ln>
              <a:solidFill>
                <a:srgbClr val="FF81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dirty="0">
                <a:solidFill>
                  <a:srgbClr val="005073"/>
                </a:solidFill>
                <a:latin typeface="Arial" panose="020B0604020202020204"/>
              </a:endParaRPr>
            </a:p>
          </p:txBody>
        </p:sp>
        <p:sp>
          <p:nvSpPr>
            <p:cNvPr id="18" name="Oval 17">
              <a:extLst>
                <a:ext uri="{FF2B5EF4-FFF2-40B4-BE49-F238E27FC236}">
                  <a16:creationId xmlns:a16="http://schemas.microsoft.com/office/drawing/2014/main" id="{82E54326-DD8C-4F61-82E3-8022AB0D1243}"/>
                </a:ext>
              </a:extLst>
            </p:cNvPr>
            <p:cNvSpPr/>
            <p:nvPr/>
          </p:nvSpPr>
          <p:spPr>
            <a:xfrm>
              <a:off x="4050156" y="2465731"/>
              <a:ext cx="441840" cy="432644"/>
            </a:xfrm>
            <a:prstGeom prst="ellipse">
              <a:avLst/>
            </a:prstGeom>
            <a:solidFill>
              <a:srgbClr val="B23A29"/>
            </a:solidFill>
            <a:ln>
              <a:solidFill>
                <a:srgbClr val="FF81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dirty="0">
                <a:solidFill>
                  <a:srgbClr val="005073"/>
                </a:solidFill>
                <a:latin typeface="Arial" panose="020B0604020202020204"/>
              </a:endParaRPr>
            </a:p>
          </p:txBody>
        </p:sp>
        <p:sp>
          <p:nvSpPr>
            <p:cNvPr id="19" name="Oval 18">
              <a:extLst>
                <a:ext uri="{FF2B5EF4-FFF2-40B4-BE49-F238E27FC236}">
                  <a16:creationId xmlns:a16="http://schemas.microsoft.com/office/drawing/2014/main" id="{52EF146C-B549-48BA-9177-DE225676C4CF}"/>
                </a:ext>
              </a:extLst>
            </p:cNvPr>
            <p:cNvSpPr/>
            <p:nvPr/>
          </p:nvSpPr>
          <p:spPr>
            <a:xfrm>
              <a:off x="5791395" y="2465731"/>
              <a:ext cx="441840" cy="432644"/>
            </a:xfrm>
            <a:prstGeom prst="ellipse">
              <a:avLst/>
            </a:prstGeom>
            <a:solidFill>
              <a:srgbClr val="B23A29"/>
            </a:solidFill>
            <a:ln>
              <a:solidFill>
                <a:srgbClr val="FF82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dirty="0">
                <a:solidFill>
                  <a:srgbClr val="005073"/>
                </a:solidFill>
                <a:latin typeface="Arial" panose="020B0604020202020204"/>
              </a:endParaRPr>
            </a:p>
          </p:txBody>
        </p:sp>
        <p:sp>
          <p:nvSpPr>
            <p:cNvPr id="21" name="TextBox 20">
              <a:extLst>
                <a:ext uri="{FF2B5EF4-FFF2-40B4-BE49-F238E27FC236}">
                  <a16:creationId xmlns:a16="http://schemas.microsoft.com/office/drawing/2014/main" id="{0565513D-879A-4DA3-A0A8-DDFBC97F9004}"/>
                </a:ext>
              </a:extLst>
            </p:cNvPr>
            <p:cNvSpPr txBox="1"/>
            <p:nvPr/>
          </p:nvSpPr>
          <p:spPr>
            <a:xfrm>
              <a:off x="362451" y="2965363"/>
              <a:ext cx="828146" cy="276999"/>
            </a:xfrm>
            <a:prstGeom prst="rect">
              <a:avLst/>
            </a:prstGeom>
            <a:noFill/>
          </p:spPr>
          <p:txBody>
            <a:bodyPr wrap="square" rtlCol="0">
              <a:spAutoFit/>
            </a:bodyPr>
            <a:lstStyle/>
            <a:p>
              <a:pPr algn="ctr" defTabSz="457189"/>
              <a:r>
                <a:rPr lang="en-US" sz="1200" b="1" dirty="0">
                  <a:solidFill>
                    <a:srgbClr val="005073">
                      <a:lumMod val="10000"/>
                    </a:srgbClr>
                  </a:solidFill>
                </a:rPr>
                <a:t>Invoice</a:t>
              </a:r>
            </a:p>
          </p:txBody>
        </p:sp>
        <p:sp>
          <p:nvSpPr>
            <p:cNvPr id="22" name="TextBox 21">
              <a:extLst>
                <a:ext uri="{FF2B5EF4-FFF2-40B4-BE49-F238E27FC236}">
                  <a16:creationId xmlns:a16="http://schemas.microsoft.com/office/drawing/2014/main" id="{D9886268-5D7B-4A78-ACD0-545972ED574B}"/>
                </a:ext>
              </a:extLst>
            </p:cNvPr>
            <p:cNvSpPr txBox="1"/>
            <p:nvPr/>
          </p:nvSpPr>
          <p:spPr>
            <a:xfrm>
              <a:off x="2128810" y="2965847"/>
              <a:ext cx="943903" cy="461665"/>
            </a:xfrm>
            <a:prstGeom prst="rect">
              <a:avLst/>
            </a:prstGeom>
            <a:noFill/>
          </p:spPr>
          <p:txBody>
            <a:bodyPr wrap="square" rtlCol="0">
              <a:spAutoFit/>
            </a:bodyPr>
            <a:lstStyle/>
            <a:p>
              <a:pPr algn="ctr" defTabSz="457189"/>
              <a:r>
                <a:rPr lang="en-US" sz="1200" b="1" dirty="0">
                  <a:solidFill>
                    <a:srgbClr val="005073">
                      <a:lumMod val="10000"/>
                    </a:srgbClr>
                  </a:solidFill>
                </a:rPr>
                <a:t>Approver 1</a:t>
              </a:r>
            </a:p>
          </p:txBody>
        </p:sp>
        <p:sp>
          <p:nvSpPr>
            <p:cNvPr id="23" name="TextBox 22">
              <a:extLst>
                <a:ext uri="{FF2B5EF4-FFF2-40B4-BE49-F238E27FC236}">
                  <a16:creationId xmlns:a16="http://schemas.microsoft.com/office/drawing/2014/main" id="{C6CE663A-F897-428E-96B7-F5A2EC1F3F33}"/>
                </a:ext>
              </a:extLst>
            </p:cNvPr>
            <p:cNvSpPr txBox="1"/>
            <p:nvPr/>
          </p:nvSpPr>
          <p:spPr>
            <a:xfrm>
              <a:off x="3895169" y="2958735"/>
              <a:ext cx="943903" cy="461665"/>
            </a:xfrm>
            <a:prstGeom prst="rect">
              <a:avLst/>
            </a:prstGeom>
            <a:noFill/>
          </p:spPr>
          <p:txBody>
            <a:bodyPr wrap="square" rtlCol="0">
              <a:spAutoFit/>
            </a:bodyPr>
            <a:lstStyle/>
            <a:p>
              <a:pPr algn="ctr" defTabSz="457189"/>
              <a:r>
                <a:rPr lang="en-US" sz="1200" b="1" dirty="0">
                  <a:solidFill>
                    <a:srgbClr val="005073">
                      <a:lumMod val="10000"/>
                    </a:srgbClr>
                  </a:solidFill>
                </a:rPr>
                <a:t>Approver 2</a:t>
              </a:r>
            </a:p>
          </p:txBody>
        </p:sp>
        <p:sp>
          <p:nvSpPr>
            <p:cNvPr id="24" name="TextBox 23">
              <a:extLst>
                <a:ext uri="{FF2B5EF4-FFF2-40B4-BE49-F238E27FC236}">
                  <a16:creationId xmlns:a16="http://schemas.microsoft.com/office/drawing/2014/main" id="{C1E1B521-C934-4D1A-8A62-441334A46360}"/>
                </a:ext>
              </a:extLst>
            </p:cNvPr>
            <p:cNvSpPr txBox="1"/>
            <p:nvPr/>
          </p:nvSpPr>
          <p:spPr>
            <a:xfrm>
              <a:off x="5509503" y="2958736"/>
              <a:ext cx="943904" cy="276999"/>
            </a:xfrm>
            <a:prstGeom prst="rect">
              <a:avLst/>
            </a:prstGeom>
            <a:noFill/>
          </p:spPr>
          <p:txBody>
            <a:bodyPr wrap="square" rtlCol="0">
              <a:spAutoFit/>
            </a:bodyPr>
            <a:lstStyle/>
            <a:p>
              <a:pPr algn="ctr" defTabSz="457189"/>
              <a:r>
                <a:rPr lang="en-US" sz="1200" b="1" dirty="0">
                  <a:solidFill>
                    <a:srgbClr val="005073">
                      <a:lumMod val="10000"/>
                    </a:srgbClr>
                  </a:solidFill>
                </a:rPr>
                <a:t>Approved</a:t>
              </a:r>
            </a:p>
          </p:txBody>
        </p:sp>
        <p:cxnSp>
          <p:nvCxnSpPr>
            <p:cNvPr id="25" name="Straight Connector 24">
              <a:extLst>
                <a:ext uri="{FF2B5EF4-FFF2-40B4-BE49-F238E27FC236}">
                  <a16:creationId xmlns:a16="http://schemas.microsoft.com/office/drawing/2014/main" id="{D6B7C7DB-E2A0-4F5D-AF62-26427E146A0C}"/>
                </a:ext>
              </a:extLst>
            </p:cNvPr>
            <p:cNvCxnSpPr>
              <a:stCxn id="16" idx="6"/>
              <a:endCxn id="17" idx="2"/>
            </p:cNvCxnSpPr>
            <p:nvPr/>
          </p:nvCxnSpPr>
          <p:spPr>
            <a:xfrm flipV="1">
              <a:off x="1035611" y="2682053"/>
              <a:ext cx="1286352" cy="966"/>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69C77B3-E316-48ED-A278-B16D5FCCFFE1}"/>
                </a:ext>
              </a:extLst>
            </p:cNvPr>
            <p:cNvCxnSpPr>
              <a:stCxn id="17" idx="6"/>
              <a:endCxn id="18" idx="2"/>
            </p:cNvCxnSpPr>
            <p:nvPr/>
          </p:nvCxnSpPr>
          <p:spPr>
            <a:xfrm>
              <a:off x="2763803" y="2682053"/>
              <a:ext cx="1286352"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3261632-786D-4D52-9806-2C4A88FF6C43}"/>
                </a:ext>
              </a:extLst>
            </p:cNvPr>
            <p:cNvCxnSpPr>
              <a:stCxn id="18" idx="6"/>
              <a:endCxn id="19" idx="2"/>
            </p:cNvCxnSpPr>
            <p:nvPr/>
          </p:nvCxnSpPr>
          <p:spPr>
            <a:xfrm>
              <a:off x="4491996" y="2682053"/>
              <a:ext cx="1299400"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6AED87BA-166F-4A07-B2C4-4864FB83B653}"/>
                </a:ext>
              </a:extLst>
            </p:cNvPr>
            <p:cNvGrpSpPr/>
            <p:nvPr/>
          </p:nvGrpSpPr>
          <p:grpSpPr>
            <a:xfrm>
              <a:off x="2402960" y="2515088"/>
              <a:ext cx="279846" cy="292101"/>
              <a:chOff x="4330994" y="2933241"/>
              <a:chExt cx="373128" cy="389468"/>
            </a:xfrm>
          </p:grpSpPr>
          <p:sp>
            <p:nvSpPr>
              <p:cNvPr id="32" name="Oval 105">
                <a:extLst>
                  <a:ext uri="{FF2B5EF4-FFF2-40B4-BE49-F238E27FC236}">
                    <a16:creationId xmlns:a16="http://schemas.microsoft.com/office/drawing/2014/main" id="{ABF76B6D-69F2-48FE-8824-C9538BEBEA57}"/>
                  </a:ext>
                </a:extLst>
              </p:cNvPr>
              <p:cNvSpPr>
                <a:spLocks noChangeArrowheads="1"/>
              </p:cNvSpPr>
              <p:nvPr/>
            </p:nvSpPr>
            <p:spPr bwMode="auto">
              <a:xfrm>
                <a:off x="4441608" y="2933241"/>
                <a:ext cx="151900" cy="152678"/>
              </a:xfrm>
              <a:prstGeom prst="ellipse">
                <a:avLst/>
              </a:prstGeom>
              <a:solidFill>
                <a:srgbClr val="FF817F"/>
              </a:solidFill>
              <a:ln>
                <a:noFill/>
              </a:ln>
            </p:spPr>
            <p:txBody>
              <a:bodyPr vert="horz" wrap="square" lIns="91428" tIns="45714" rIns="91428" bIns="45714" numCol="1" anchor="t" anchorCtr="0" compatLnSpc="1">
                <a:prstTxWarp prst="textNoShape">
                  <a:avLst/>
                </a:prstTxWarp>
              </a:bodyPr>
              <a:lstStyle/>
              <a:p>
                <a:pPr defTabSz="457189"/>
                <a:endParaRPr lang="en-US" dirty="0">
                  <a:solidFill>
                    <a:srgbClr val="282828"/>
                  </a:solidFill>
                </a:endParaRPr>
              </a:p>
            </p:txBody>
          </p:sp>
          <p:sp>
            <p:nvSpPr>
              <p:cNvPr id="33" name="Freeform 107">
                <a:extLst>
                  <a:ext uri="{FF2B5EF4-FFF2-40B4-BE49-F238E27FC236}">
                    <a16:creationId xmlns:a16="http://schemas.microsoft.com/office/drawing/2014/main" id="{22C934FD-5CF5-45EE-A70A-B835E642478B}"/>
                  </a:ext>
                </a:extLst>
              </p:cNvPr>
              <p:cNvSpPr>
                <a:spLocks noEditPoints="1"/>
              </p:cNvSpPr>
              <p:nvPr/>
            </p:nvSpPr>
            <p:spPr bwMode="auto">
              <a:xfrm>
                <a:off x="4330994" y="3097587"/>
                <a:ext cx="373128" cy="225122"/>
              </a:xfrm>
              <a:custGeom>
                <a:avLst/>
                <a:gdLst>
                  <a:gd name="T0" fmla="*/ 318 w 328"/>
                  <a:gd name="T1" fmla="*/ 150 h 198"/>
                  <a:gd name="T2" fmla="*/ 328 w 328"/>
                  <a:gd name="T3" fmla="*/ 148 h 198"/>
                  <a:gd name="T4" fmla="*/ 318 w 328"/>
                  <a:gd name="T5" fmla="*/ 124 h 198"/>
                  <a:gd name="T6" fmla="*/ 253 w 328"/>
                  <a:gd name="T7" fmla="*/ 47 h 198"/>
                  <a:gd name="T8" fmla="*/ 224 w 328"/>
                  <a:gd name="T9" fmla="*/ 25 h 198"/>
                  <a:gd name="T10" fmla="*/ 171 w 328"/>
                  <a:gd name="T11" fmla="*/ 39 h 198"/>
                  <a:gd name="T12" fmla="*/ 175 w 328"/>
                  <a:gd name="T13" fmla="*/ 22 h 198"/>
                  <a:gd name="T14" fmla="*/ 186 w 328"/>
                  <a:gd name="T15" fmla="*/ 28 h 198"/>
                  <a:gd name="T16" fmla="*/ 185 w 328"/>
                  <a:gd name="T17" fmla="*/ 8 h 198"/>
                  <a:gd name="T18" fmla="*/ 183 w 328"/>
                  <a:gd name="T19" fmla="*/ 2 h 198"/>
                  <a:gd name="T20" fmla="*/ 179 w 328"/>
                  <a:gd name="T21" fmla="*/ 1 h 198"/>
                  <a:gd name="T22" fmla="*/ 158 w 328"/>
                  <a:gd name="T23" fmla="*/ 8 h 198"/>
                  <a:gd name="T24" fmla="*/ 143 w 328"/>
                  <a:gd name="T25" fmla="*/ 2 h 198"/>
                  <a:gd name="T26" fmla="*/ 138 w 328"/>
                  <a:gd name="T27" fmla="*/ 26 h 198"/>
                  <a:gd name="T28" fmla="*/ 148 w 328"/>
                  <a:gd name="T29" fmla="*/ 22 h 198"/>
                  <a:gd name="T30" fmla="*/ 156 w 328"/>
                  <a:gd name="T31" fmla="*/ 34 h 198"/>
                  <a:gd name="T32" fmla="*/ 139 w 328"/>
                  <a:gd name="T33" fmla="*/ 75 h 198"/>
                  <a:gd name="T34" fmla="*/ 86 w 328"/>
                  <a:gd name="T35" fmla="*/ 35 h 198"/>
                  <a:gd name="T36" fmla="*/ 58 w 328"/>
                  <a:gd name="T37" fmla="*/ 124 h 198"/>
                  <a:gd name="T38" fmla="*/ 0 w 328"/>
                  <a:gd name="T39" fmla="*/ 124 h 198"/>
                  <a:gd name="T40" fmla="*/ 10 w 328"/>
                  <a:gd name="T41" fmla="*/ 148 h 198"/>
                  <a:gd name="T42" fmla="*/ 10 w 328"/>
                  <a:gd name="T43" fmla="*/ 198 h 198"/>
                  <a:gd name="T44" fmla="*/ 257 w 328"/>
                  <a:gd name="T45" fmla="*/ 198 h 198"/>
                  <a:gd name="T46" fmla="*/ 76 w 328"/>
                  <a:gd name="T47" fmla="*/ 75 h 198"/>
                  <a:gd name="T48" fmla="*/ 85 w 328"/>
                  <a:gd name="T49" fmla="*/ 69 h 198"/>
                  <a:gd name="T50" fmla="*/ 114 w 328"/>
                  <a:gd name="T51" fmla="*/ 82 h 198"/>
                  <a:gd name="T52" fmla="*/ 138 w 328"/>
                  <a:gd name="T53" fmla="*/ 104 h 198"/>
                  <a:gd name="T54" fmla="*/ 146 w 328"/>
                  <a:gd name="T55" fmla="*/ 114 h 198"/>
                  <a:gd name="T56" fmla="*/ 136 w 328"/>
                  <a:gd name="T57" fmla="*/ 120 h 198"/>
                  <a:gd name="T58" fmla="*/ 121 w 328"/>
                  <a:gd name="T59" fmla="*/ 116 h 198"/>
                  <a:gd name="T60" fmla="*/ 94 w 328"/>
                  <a:gd name="T61" fmla="*/ 92 h 198"/>
                  <a:gd name="T62" fmla="*/ 76 w 328"/>
                  <a:gd name="T63" fmla="*/ 7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8" h="198">
                    <a:moveTo>
                      <a:pt x="318" y="198"/>
                    </a:moveTo>
                    <a:cubicBezTo>
                      <a:pt x="318" y="150"/>
                      <a:pt x="318" y="150"/>
                      <a:pt x="318" y="150"/>
                    </a:cubicBezTo>
                    <a:cubicBezTo>
                      <a:pt x="318" y="148"/>
                      <a:pt x="318" y="148"/>
                      <a:pt x="318" y="148"/>
                    </a:cubicBezTo>
                    <a:cubicBezTo>
                      <a:pt x="328" y="148"/>
                      <a:pt x="328" y="148"/>
                      <a:pt x="328" y="148"/>
                    </a:cubicBezTo>
                    <a:cubicBezTo>
                      <a:pt x="328" y="124"/>
                      <a:pt x="328" y="124"/>
                      <a:pt x="328" y="124"/>
                    </a:cubicBezTo>
                    <a:cubicBezTo>
                      <a:pt x="318" y="124"/>
                      <a:pt x="318" y="124"/>
                      <a:pt x="318" y="124"/>
                    </a:cubicBezTo>
                    <a:cubicBezTo>
                      <a:pt x="270" y="124"/>
                      <a:pt x="270" y="124"/>
                      <a:pt x="270" y="124"/>
                    </a:cubicBezTo>
                    <a:cubicBezTo>
                      <a:pt x="269" y="87"/>
                      <a:pt x="259" y="59"/>
                      <a:pt x="253" y="47"/>
                    </a:cubicBezTo>
                    <a:cubicBezTo>
                      <a:pt x="251" y="42"/>
                      <a:pt x="247" y="38"/>
                      <a:pt x="242" y="35"/>
                    </a:cubicBezTo>
                    <a:cubicBezTo>
                      <a:pt x="224" y="25"/>
                      <a:pt x="224" y="25"/>
                      <a:pt x="224" y="25"/>
                    </a:cubicBezTo>
                    <a:cubicBezTo>
                      <a:pt x="214" y="43"/>
                      <a:pt x="201" y="64"/>
                      <a:pt x="190" y="82"/>
                    </a:cubicBezTo>
                    <a:cubicBezTo>
                      <a:pt x="171" y="39"/>
                      <a:pt x="171" y="39"/>
                      <a:pt x="171" y="39"/>
                    </a:cubicBezTo>
                    <a:cubicBezTo>
                      <a:pt x="170" y="37"/>
                      <a:pt x="170" y="35"/>
                      <a:pt x="171" y="34"/>
                    </a:cubicBezTo>
                    <a:cubicBezTo>
                      <a:pt x="175" y="22"/>
                      <a:pt x="175" y="22"/>
                      <a:pt x="175" y="22"/>
                    </a:cubicBezTo>
                    <a:cubicBezTo>
                      <a:pt x="176" y="21"/>
                      <a:pt x="178" y="21"/>
                      <a:pt x="179" y="22"/>
                    </a:cubicBezTo>
                    <a:cubicBezTo>
                      <a:pt x="186" y="28"/>
                      <a:pt x="186" y="28"/>
                      <a:pt x="186" y="28"/>
                    </a:cubicBezTo>
                    <a:cubicBezTo>
                      <a:pt x="187" y="29"/>
                      <a:pt x="189" y="28"/>
                      <a:pt x="189" y="26"/>
                    </a:cubicBezTo>
                    <a:cubicBezTo>
                      <a:pt x="185" y="8"/>
                      <a:pt x="185" y="8"/>
                      <a:pt x="185" y="8"/>
                    </a:cubicBezTo>
                    <a:cubicBezTo>
                      <a:pt x="184" y="2"/>
                      <a:pt x="184" y="2"/>
                      <a:pt x="184" y="2"/>
                    </a:cubicBezTo>
                    <a:cubicBezTo>
                      <a:pt x="184" y="2"/>
                      <a:pt x="183" y="2"/>
                      <a:pt x="183" y="2"/>
                    </a:cubicBezTo>
                    <a:cubicBezTo>
                      <a:pt x="183" y="0"/>
                      <a:pt x="181" y="0"/>
                      <a:pt x="179" y="1"/>
                    </a:cubicBezTo>
                    <a:cubicBezTo>
                      <a:pt x="179" y="1"/>
                      <a:pt x="179" y="1"/>
                      <a:pt x="179" y="1"/>
                    </a:cubicBezTo>
                    <a:cubicBezTo>
                      <a:pt x="176" y="5"/>
                      <a:pt x="172" y="7"/>
                      <a:pt x="168" y="8"/>
                    </a:cubicBezTo>
                    <a:cubicBezTo>
                      <a:pt x="165" y="9"/>
                      <a:pt x="161" y="9"/>
                      <a:pt x="158" y="8"/>
                    </a:cubicBezTo>
                    <a:cubicBezTo>
                      <a:pt x="154" y="7"/>
                      <a:pt x="151" y="5"/>
                      <a:pt x="148" y="1"/>
                    </a:cubicBezTo>
                    <a:cubicBezTo>
                      <a:pt x="146" y="0"/>
                      <a:pt x="143" y="0"/>
                      <a:pt x="143" y="2"/>
                    </a:cubicBezTo>
                    <a:cubicBezTo>
                      <a:pt x="142" y="8"/>
                      <a:pt x="142" y="8"/>
                      <a:pt x="142" y="8"/>
                    </a:cubicBezTo>
                    <a:cubicBezTo>
                      <a:pt x="138" y="26"/>
                      <a:pt x="138" y="26"/>
                      <a:pt x="138" y="26"/>
                    </a:cubicBezTo>
                    <a:cubicBezTo>
                      <a:pt x="137" y="28"/>
                      <a:pt x="140" y="29"/>
                      <a:pt x="141" y="28"/>
                    </a:cubicBezTo>
                    <a:cubicBezTo>
                      <a:pt x="148" y="22"/>
                      <a:pt x="148" y="22"/>
                      <a:pt x="148" y="22"/>
                    </a:cubicBezTo>
                    <a:cubicBezTo>
                      <a:pt x="149" y="21"/>
                      <a:pt x="150" y="21"/>
                      <a:pt x="151" y="22"/>
                    </a:cubicBezTo>
                    <a:cubicBezTo>
                      <a:pt x="156" y="34"/>
                      <a:pt x="156" y="34"/>
                      <a:pt x="156" y="34"/>
                    </a:cubicBezTo>
                    <a:cubicBezTo>
                      <a:pt x="157" y="35"/>
                      <a:pt x="157" y="37"/>
                      <a:pt x="156" y="39"/>
                    </a:cubicBezTo>
                    <a:cubicBezTo>
                      <a:pt x="139" y="75"/>
                      <a:pt x="139" y="75"/>
                      <a:pt x="139" y="75"/>
                    </a:cubicBezTo>
                    <a:cubicBezTo>
                      <a:pt x="110" y="22"/>
                      <a:pt x="110" y="22"/>
                      <a:pt x="110" y="22"/>
                    </a:cubicBezTo>
                    <a:cubicBezTo>
                      <a:pt x="86" y="35"/>
                      <a:pt x="86" y="35"/>
                      <a:pt x="86" y="35"/>
                    </a:cubicBezTo>
                    <a:cubicBezTo>
                      <a:pt x="81" y="38"/>
                      <a:pt x="77" y="42"/>
                      <a:pt x="75" y="47"/>
                    </a:cubicBezTo>
                    <a:cubicBezTo>
                      <a:pt x="69" y="59"/>
                      <a:pt x="59" y="87"/>
                      <a:pt x="58" y="124"/>
                    </a:cubicBezTo>
                    <a:cubicBezTo>
                      <a:pt x="10" y="124"/>
                      <a:pt x="10" y="124"/>
                      <a:pt x="10" y="124"/>
                    </a:cubicBezTo>
                    <a:cubicBezTo>
                      <a:pt x="0" y="124"/>
                      <a:pt x="0" y="124"/>
                      <a:pt x="0" y="124"/>
                    </a:cubicBezTo>
                    <a:cubicBezTo>
                      <a:pt x="0" y="148"/>
                      <a:pt x="0" y="148"/>
                      <a:pt x="0" y="148"/>
                    </a:cubicBezTo>
                    <a:cubicBezTo>
                      <a:pt x="10" y="148"/>
                      <a:pt x="10" y="148"/>
                      <a:pt x="10" y="148"/>
                    </a:cubicBezTo>
                    <a:cubicBezTo>
                      <a:pt x="10" y="150"/>
                      <a:pt x="10" y="150"/>
                      <a:pt x="10" y="150"/>
                    </a:cubicBezTo>
                    <a:cubicBezTo>
                      <a:pt x="10" y="198"/>
                      <a:pt x="10" y="198"/>
                      <a:pt x="10" y="198"/>
                    </a:cubicBezTo>
                    <a:cubicBezTo>
                      <a:pt x="71" y="198"/>
                      <a:pt x="71" y="198"/>
                      <a:pt x="71" y="198"/>
                    </a:cubicBezTo>
                    <a:cubicBezTo>
                      <a:pt x="257" y="198"/>
                      <a:pt x="257" y="198"/>
                      <a:pt x="257" y="198"/>
                    </a:cubicBezTo>
                    <a:lnTo>
                      <a:pt x="318" y="198"/>
                    </a:lnTo>
                    <a:close/>
                    <a:moveTo>
                      <a:pt x="76" y="75"/>
                    </a:moveTo>
                    <a:cubicBezTo>
                      <a:pt x="79" y="70"/>
                      <a:pt x="79" y="70"/>
                      <a:pt x="79" y="70"/>
                    </a:cubicBezTo>
                    <a:cubicBezTo>
                      <a:pt x="80" y="68"/>
                      <a:pt x="83" y="68"/>
                      <a:pt x="85" y="69"/>
                    </a:cubicBezTo>
                    <a:cubicBezTo>
                      <a:pt x="106" y="83"/>
                      <a:pt x="106" y="83"/>
                      <a:pt x="106" y="83"/>
                    </a:cubicBezTo>
                    <a:cubicBezTo>
                      <a:pt x="108" y="82"/>
                      <a:pt x="111" y="82"/>
                      <a:pt x="114" y="82"/>
                    </a:cubicBezTo>
                    <a:cubicBezTo>
                      <a:pt x="121" y="82"/>
                      <a:pt x="128" y="85"/>
                      <a:pt x="132" y="90"/>
                    </a:cubicBezTo>
                    <a:cubicBezTo>
                      <a:pt x="136" y="94"/>
                      <a:pt x="138" y="99"/>
                      <a:pt x="138" y="104"/>
                    </a:cubicBezTo>
                    <a:cubicBezTo>
                      <a:pt x="144" y="108"/>
                      <a:pt x="144" y="108"/>
                      <a:pt x="144" y="108"/>
                    </a:cubicBezTo>
                    <a:cubicBezTo>
                      <a:pt x="146" y="109"/>
                      <a:pt x="147" y="112"/>
                      <a:pt x="146" y="114"/>
                    </a:cubicBezTo>
                    <a:cubicBezTo>
                      <a:pt x="142" y="119"/>
                      <a:pt x="142" y="119"/>
                      <a:pt x="142" y="119"/>
                    </a:cubicBezTo>
                    <a:cubicBezTo>
                      <a:pt x="141" y="121"/>
                      <a:pt x="138" y="121"/>
                      <a:pt x="136" y="120"/>
                    </a:cubicBezTo>
                    <a:cubicBezTo>
                      <a:pt x="128" y="115"/>
                      <a:pt x="128" y="115"/>
                      <a:pt x="128" y="115"/>
                    </a:cubicBezTo>
                    <a:cubicBezTo>
                      <a:pt x="126" y="115"/>
                      <a:pt x="123" y="116"/>
                      <a:pt x="121" y="116"/>
                    </a:cubicBezTo>
                    <a:cubicBezTo>
                      <a:pt x="107" y="117"/>
                      <a:pt x="89" y="114"/>
                      <a:pt x="89" y="106"/>
                    </a:cubicBezTo>
                    <a:cubicBezTo>
                      <a:pt x="89" y="101"/>
                      <a:pt x="91" y="96"/>
                      <a:pt x="94" y="92"/>
                    </a:cubicBezTo>
                    <a:cubicBezTo>
                      <a:pt x="77" y="81"/>
                      <a:pt x="77" y="81"/>
                      <a:pt x="77" y="81"/>
                    </a:cubicBezTo>
                    <a:cubicBezTo>
                      <a:pt x="75" y="80"/>
                      <a:pt x="74" y="77"/>
                      <a:pt x="76" y="75"/>
                    </a:cubicBezTo>
                    <a:close/>
                  </a:path>
                </a:pathLst>
              </a:custGeom>
              <a:solidFill>
                <a:srgbClr val="FF817F"/>
              </a:solidFill>
              <a:ln>
                <a:noFill/>
              </a:ln>
            </p:spPr>
            <p:txBody>
              <a:bodyPr vert="horz" wrap="square" lIns="91428" tIns="45714" rIns="91428" bIns="45714" numCol="1" anchor="t" anchorCtr="0" compatLnSpc="1">
                <a:prstTxWarp prst="textNoShape">
                  <a:avLst/>
                </a:prstTxWarp>
              </a:bodyPr>
              <a:lstStyle/>
              <a:p>
                <a:pPr defTabSz="457189"/>
                <a:endParaRPr lang="en-US" dirty="0">
                  <a:solidFill>
                    <a:srgbClr val="282828"/>
                  </a:solidFill>
                </a:endParaRPr>
              </a:p>
            </p:txBody>
          </p:sp>
        </p:grpSp>
        <p:grpSp>
          <p:nvGrpSpPr>
            <p:cNvPr id="29" name="Group 28">
              <a:extLst>
                <a:ext uri="{FF2B5EF4-FFF2-40B4-BE49-F238E27FC236}">
                  <a16:creationId xmlns:a16="http://schemas.microsoft.com/office/drawing/2014/main" id="{28D1C102-0083-420F-A081-48FF6678938E}"/>
                </a:ext>
              </a:extLst>
            </p:cNvPr>
            <p:cNvGrpSpPr/>
            <p:nvPr/>
          </p:nvGrpSpPr>
          <p:grpSpPr>
            <a:xfrm>
              <a:off x="4131153" y="2519497"/>
              <a:ext cx="279846" cy="292101"/>
              <a:chOff x="4330994" y="2933241"/>
              <a:chExt cx="373128" cy="389468"/>
            </a:xfrm>
          </p:grpSpPr>
          <p:sp>
            <p:nvSpPr>
              <p:cNvPr id="30" name="Oval 105">
                <a:extLst>
                  <a:ext uri="{FF2B5EF4-FFF2-40B4-BE49-F238E27FC236}">
                    <a16:creationId xmlns:a16="http://schemas.microsoft.com/office/drawing/2014/main" id="{C1B760DF-DC60-44EA-A620-F451E93CD27B}"/>
                  </a:ext>
                </a:extLst>
              </p:cNvPr>
              <p:cNvSpPr>
                <a:spLocks noChangeArrowheads="1"/>
              </p:cNvSpPr>
              <p:nvPr/>
            </p:nvSpPr>
            <p:spPr bwMode="auto">
              <a:xfrm>
                <a:off x="4441608" y="2933241"/>
                <a:ext cx="151900" cy="152678"/>
              </a:xfrm>
              <a:prstGeom prst="ellipse">
                <a:avLst/>
              </a:prstGeom>
              <a:solidFill>
                <a:srgbClr val="FF8280"/>
              </a:solidFill>
              <a:ln>
                <a:noFill/>
              </a:ln>
            </p:spPr>
            <p:txBody>
              <a:bodyPr vert="horz" wrap="square" lIns="91428" tIns="45714" rIns="91428" bIns="45714" numCol="1" anchor="t" anchorCtr="0" compatLnSpc="1">
                <a:prstTxWarp prst="textNoShape">
                  <a:avLst/>
                </a:prstTxWarp>
              </a:bodyPr>
              <a:lstStyle/>
              <a:p>
                <a:pPr defTabSz="457189"/>
                <a:endParaRPr lang="en-US" dirty="0">
                  <a:solidFill>
                    <a:srgbClr val="282828"/>
                  </a:solidFill>
                </a:endParaRPr>
              </a:p>
            </p:txBody>
          </p:sp>
          <p:sp>
            <p:nvSpPr>
              <p:cNvPr id="31" name="Freeform 107">
                <a:extLst>
                  <a:ext uri="{FF2B5EF4-FFF2-40B4-BE49-F238E27FC236}">
                    <a16:creationId xmlns:a16="http://schemas.microsoft.com/office/drawing/2014/main" id="{31ECF5B8-86B5-4E1D-A3DF-E2510FCD1BB7}"/>
                  </a:ext>
                </a:extLst>
              </p:cNvPr>
              <p:cNvSpPr>
                <a:spLocks noEditPoints="1"/>
              </p:cNvSpPr>
              <p:nvPr/>
            </p:nvSpPr>
            <p:spPr bwMode="auto">
              <a:xfrm>
                <a:off x="4330994" y="3097587"/>
                <a:ext cx="373128" cy="225122"/>
              </a:xfrm>
              <a:custGeom>
                <a:avLst/>
                <a:gdLst>
                  <a:gd name="T0" fmla="*/ 318 w 328"/>
                  <a:gd name="T1" fmla="*/ 150 h 198"/>
                  <a:gd name="T2" fmla="*/ 328 w 328"/>
                  <a:gd name="T3" fmla="*/ 148 h 198"/>
                  <a:gd name="T4" fmla="*/ 318 w 328"/>
                  <a:gd name="T5" fmla="*/ 124 h 198"/>
                  <a:gd name="T6" fmla="*/ 253 w 328"/>
                  <a:gd name="T7" fmla="*/ 47 h 198"/>
                  <a:gd name="T8" fmla="*/ 224 w 328"/>
                  <a:gd name="T9" fmla="*/ 25 h 198"/>
                  <a:gd name="T10" fmla="*/ 171 w 328"/>
                  <a:gd name="T11" fmla="*/ 39 h 198"/>
                  <a:gd name="T12" fmla="*/ 175 w 328"/>
                  <a:gd name="T13" fmla="*/ 22 h 198"/>
                  <a:gd name="T14" fmla="*/ 186 w 328"/>
                  <a:gd name="T15" fmla="*/ 28 h 198"/>
                  <a:gd name="T16" fmla="*/ 185 w 328"/>
                  <a:gd name="T17" fmla="*/ 8 h 198"/>
                  <a:gd name="T18" fmla="*/ 183 w 328"/>
                  <a:gd name="T19" fmla="*/ 2 h 198"/>
                  <a:gd name="T20" fmla="*/ 179 w 328"/>
                  <a:gd name="T21" fmla="*/ 1 h 198"/>
                  <a:gd name="T22" fmla="*/ 158 w 328"/>
                  <a:gd name="T23" fmla="*/ 8 h 198"/>
                  <a:gd name="T24" fmla="*/ 143 w 328"/>
                  <a:gd name="T25" fmla="*/ 2 h 198"/>
                  <a:gd name="T26" fmla="*/ 138 w 328"/>
                  <a:gd name="T27" fmla="*/ 26 h 198"/>
                  <a:gd name="T28" fmla="*/ 148 w 328"/>
                  <a:gd name="T29" fmla="*/ 22 h 198"/>
                  <a:gd name="T30" fmla="*/ 156 w 328"/>
                  <a:gd name="T31" fmla="*/ 34 h 198"/>
                  <a:gd name="T32" fmla="*/ 139 w 328"/>
                  <a:gd name="T33" fmla="*/ 75 h 198"/>
                  <a:gd name="T34" fmla="*/ 86 w 328"/>
                  <a:gd name="T35" fmla="*/ 35 h 198"/>
                  <a:gd name="T36" fmla="*/ 58 w 328"/>
                  <a:gd name="T37" fmla="*/ 124 h 198"/>
                  <a:gd name="T38" fmla="*/ 0 w 328"/>
                  <a:gd name="T39" fmla="*/ 124 h 198"/>
                  <a:gd name="T40" fmla="*/ 10 w 328"/>
                  <a:gd name="T41" fmla="*/ 148 h 198"/>
                  <a:gd name="T42" fmla="*/ 10 w 328"/>
                  <a:gd name="T43" fmla="*/ 198 h 198"/>
                  <a:gd name="T44" fmla="*/ 257 w 328"/>
                  <a:gd name="T45" fmla="*/ 198 h 198"/>
                  <a:gd name="T46" fmla="*/ 76 w 328"/>
                  <a:gd name="T47" fmla="*/ 75 h 198"/>
                  <a:gd name="T48" fmla="*/ 85 w 328"/>
                  <a:gd name="T49" fmla="*/ 69 h 198"/>
                  <a:gd name="T50" fmla="*/ 114 w 328"/>
                  <a:gd name="T51" fmla="*/ 82 h 198"/>
                  <a:gd name="T52" fmla="*/ 138 w 328"/>
                  <a:gd name="T53" fmla="*/ 104 h 198"/>
                  <a:gd name="T54" fmla="*/ 146 w 328"/>
                  <a:gd name="T55" fmla="*/ 114 h 198"/>
                  <a:gd name="T56" fmla="*/ 136 w 328"/>
                  <a:gd name="T57" fmla="*/ 120 h 198"/>
                  <a:gd name="T58" fmla="*/ 121 w 328"/>
                  <a:gd name="T59" fmla="*/ 116 h 198"/>
                  <a:gd name="T60" fmla="*/ 94 w 328"/>
                  <a:gd name="T61" fmla="*/ 92 h 198"/>
                  <a:gd name="T62" fmla="*/ 76 w 328"/>
                  <a:gd name="T63" fmla="*/ 7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8" h="198">
                    <a:moveTo>
                      <a:pt x="318" y="198"/>
                    </a:moveTo>
                    <a:cubicBezTo>
                      <a:pt x="318" y="150"/>
                      <a:pt x="318" y="150"/>
                      <a:pt x="318" y="150"/>
                    </a:cubicBezTo>
                    <a:cubicBezTo>
                      <a:pt x="318" y="148"/>
                      <a:pt x="318" y="148"/>
                      <a:pt x="318" y="148"/>
                    </a:cubicBezTo>
                    <a:cubicBezTo>
                      <a:pt x="328" y="148"/>
                      <a:pt x="328" y="148"/>
                      <a:pt x="328" y="148"/>
                    </a:cubicBezTo>
                    <a:cubicBezTo>
                      <a:pt x="328" y="124"/>
                      <a:pt x="328" y="124"/>
                      <a:pt x="328" y="124"/>
                    </a:cubicBezTo>
                    <a:cubicBezTo>
                      <a:pt x="318" y="124"/>
                      <a:pt x="318" y="124"/>
                      <a:pt x="318" y="124"/>
                    </a:cubicBezTo>
                    <a:cubicBezTo>
                      <a:pt x="270" y="124"/>
                      <a:pt x="270" y="124"/>
                      <a:pt x="270" y="124"/>
                    </a:cubicBezTo>
                    <a:cubicBezTo>
                      <a:pt x="269" y="87"/>
                      <a:pt x="259" y="59"/>
                      <a:pt x="253" y="47"/>
                    </a:cubicBezTo>
                    <a:cubicBezTo>
                      <a:pt x="251" y="42"/>
                      <a:pt x="247" y="38"/>
                      <a:pt x="242" y="35"/>
                    </a:cubicBezTo>
                    <a:cubicBezTo>
                      <a:pt x="224" y="25"/>
                      <a:pt x="224" y="25"/>
                      <a:pt x="224" y="25"/>
                    </a:cubicBezTo>
                    <a:cubicBezTo>
                      <a:pt x="214" y="43"/>
                      <a:pt x="201" y="64"/>
                      <a:pt x="190" y="82"/>
                    </a:cubicBezTo>
                    <a:cubicBezTo>
                      <a:pt x="171" y="39"/>
                      <a:pt x="171" y="39"/>
                      <a:pt x="171" y="39"/>
                    </a:cubicBezTo>
                    <a:cubicBezTo>
                      <a:pt x="170" y="37"/>
                      <a:pt x="170" y="35"/>
                      <a:pt x="171" y="34"/>
                    </a:cubicBezTo>
                    <a:cubicBezTo>
                      <a:pt x="175" y="22"/>
                      <a:pt x="175" y="22"/>
                      <a:pt x="175" y="22"/>
                    </a:cubicBezTo>
                    <a:cubicBezTo>
                      <a:pt x="176" y="21"/>
                      <a:pt x="178" y="21"/>
                      <a:pt x="179" y="22"/>
                    </a:cubicBezTo>
                    <a:cubicBezTo>
                      <a:pt x="186" y="28"/>
                      <a:pt x="186" y="28"/>
                      <a:pt x="186" y="28"/>
                    </a:cubicBezTo>
                    <a:cubicBezTo>
                      <a:pt x="187" y="29"/>
                      <a:pt x="189" y="28"/>
                      <a:pt x="189" y="26"/>
                    </a:cubicBezTo>
                    <a:cubicBezTo>
                      <a:pt x="185" y="8"/>
                      <a:pt x="185" y="8"/>
                      <a:pt x="185" y="8"/>
                    </a:cubicBezTo>
                    <a:cubicBezTo>
                      <a:pt x="184" y="2"/>
                      <a:pt x="184" y="2"/>
                      <a:pt x="184" y="2"/>
                    </a:cubicBezTo>
                    <a:cubicBezTo>
                      <a:pt x="184" y="2"/>
                      <a:pt x="183" y="2"/>
                      <a:pt x="183" y="2"/>
                    </a:cubicBezTo>
                    <a:cubicBezTo>
                      <a:pt x="183" y="0"/>
                      <a:pt x="181" y="0"/>
                      <a:pt x="179" y="1"/>
                    </a:cubicBezTo>
                    <a:cubicBezTo>
                      <a:pt x="179" y="1"/>
                      <a:pt x="179" y="1"/>
                      <a:pt x="179" y="1"/>
                    </a:cubicBezTo>
                    <a:cubicBezTo>
                      <a:pt x="176" y="5"/>
                      <a:pt x="172" y="7"/>
                      <a:pt x="168" y="8"/>
                    </a:cubicBezTo>
                    <a:cubicBezTo>
                      <a:pt x="165" y="9"/>
                      <a:pt x="161" y="9"/>
                      <a:pt x="158" y="8"/>
                    </a:cubicBezTo>
                    <a:cubicBezTo>
                      <a:pt x="154" y="7"/>
                      <a:pt x="151" y="5"/>
                      <a:pt x="148" y="1"/>
                    </a:cubicBezTo>
                    <a:cubicBezTo>
                      <a:pt x="146" y="0"/>
                      <a:pt x="143" y="0"/>
                      <a:pt x="143" y="2"/>
                    </a:cubicBezTo>
                    <a:cubicBezTo>
                      <a:pt x="142" y="8"/>
                      <a:pt x="142" y="8"/>
                      <a:pt x="142" y="8"/>
                    </a:cubicBezTo>
                    <a:cubicBezTo>
                      <a:pt x="138" y="26"/>
                      <a:pt x="138" y="26"/>
                      <a:pt x="138" y="26"/>
                    </a:cubicBezTo>
                    <a:cubicBezTo>
                      <a:pt x="137" y="28"/>
                      <a:pt x="140" y="29"/>
                      <a:pt x="141" y="28"/>
                    </a:cubicBezTo>
                    <a:cubicBezTo>
                      <a:pt x="148" y="22"/>
                      <a:pt x="148" y="22"/>
                      <a:pt x="148" y="22"/>
                    </a:cubicBezTo>
                    <a:cubicBezTo>
                      <a:pt x="149" y="21"/>
                      <a:pt x="150" y="21"/>
                      <a:pt x="151" y="22"/>
                    </a:cubicBezTo>
                    <a:cubicBezTo>
                      <a:pt x="156" y="34"/>
                      <a:pt x="156" y="34"/>
                      <a:pt x="156" y="34"/>
                    </a:cubicBezTo>
                    <a:cubicBezTo>
                      <a:pt x="157" y="35"/>
                      <a:pt x="157" y="37"/>
                      <a:pt x="156" y="39"/>
                    </a:cubicBezTo>
                    <a:cubicBezTo>
                      <a:pt x="139" y="75"/>
                      <a:pt x="139" y="75"/>
                      <a:pt x="139" y="75"/>
                    </a:cubicBezTo>
                    <a:cubicBezTo>
                      <a:pt x="110" y="22"/>
                      <a:pt x="110" y="22"/>
                      <a:pt x="110" y="22"/>
                    </a:cubicBezTo>
                    <a:cubicBezTo>
                      <a:pt x="86" y="35"/>
                      <a:pt x="86" y="35"/>
                      <a:pt x="86" y="35"/>
                    </a:cubicBezTo>
                    <a:cubicBezTo>
                      <a:pt x="81" y="38"/>
                      <a:pt x="77" y="42"/>
                      <a:pt x="75" y="47"/>
                    </a:cubicBezTo>
                    <a:cubicBezTo>
                      <a:pt x="69" y="59"/>
                      <a:pt x="59" y="87"/>
                      <a:pt x="58" y="124"/>
                    </a:cubicBezTo>
                    <a:cubicBezTo>
                      <a:pt x="10" y="124"/>
                      <a:pt x="10" y="124"/>
                      <a:pt x="10" y="124"/>
                    </a:cubicBezTo>
                    <a:cubicBezTo>
                      <a:pt x="0" y="124"/>
                      <a:pt x="0" y="124"/>
                      <a:pt x="0" y="124"/>
                    </a:cubicBezTo>
                    <a:cubicBezTo>
                      <a:pt x="0" y="148"/>
                      <a:pt x="0" y="148"/>
                      <a:pt x="0" y="148"/>
                    </a:cubicBezTo>
                    <a:cubicBezTo>
                      <a:pt x="10" y="148"/>
                      <a:pt x="10" y="148"/>
                      <a:pt x="10" y="148"/>
                    </a:cubicBezTo>
                    <a:cubicBezTo>
                      <a:pt x="10" y="150"/>
                      <a:pt x="10" y="150"/>
                      <a:pt x="10" y="150"/>
                    </a:cubicBezTo>
                    <a:cubicBezTo>
                      <a:pt x="10" y="198"/>
                      <a:pt x="10" y="198"/>
                      <a:pt x="10" y="198"/>
                    </a:cubicBezTo>
                    <a:cubicBezTo>
                      <a:pt x="71" y="198"/>
                      <a:pt x="71" y="198"/>
                      <a:pt x="71" y="198"/>
                    </a:cubicBezTo>
                    <a:cubicBezTo>
                      <a:pt x="257" y="198"/>
                      <a:pt x="257" y="198"/>
                      <a:pt x="257" y="198"/>
                    </a:cubicBezTo>
                    <a:lnTo>
                      <a:pt x="318" y="198"/>
                    </a:lnTo>
                    <a:close/>
                    <a:moveTo>
                      <a:pt x="76" y="75"/>
                    </a:moveTo>
                    <a:cubicBezTo>
                      <a:pt x="79" y="70"/>
                      <a:pt x="79" y="70"/>
                      <a:pt x="79" y="70"/>
                    </a:cubicBezTo>
                    <a:cubicBezTo>
                      <a:pt x="80" y="68"/>
                      <a:pt x="83" y="68"/>
                      <a:pt x="85" y="69"/>
                    </a:cubicBezTo>
                    <a:cubicBezTo>
                      <a:pt x="106" y="83"/>
                      <a:pt x="106" y="83"/>
                      <a:pt x="106" y="83"/>
                    </a:cubicBezTo>
                    <a:cubicBezTo>
                      <a:pt x="108" y="82"/>
                      <a:pt x="111" y="82"/>
                      <a:pt x="114" y="82"/>
                    </a:cubicBezTo>
                    <a:cubicBezTo>
                      <a:pt x="121" y="82"/>
                      <a:pt x="128" y="85"/>
                      <a:pt x="132" y="90"/>
                    </a:cubicBezTo>
                    <a:cubicBezTo>
                      <a:pt x="136" y="94"/>
                      <a:pt x="138" y="99"/>
                      <a:pt x="138" y="104"/>
                    </a:cubicBezTo>
                    <a:cubicBezTo>
                      <a:pt x="144" y="108"/>
                      <a:pt x="144" y="108"/>
                      <a:pt x="144" y="108"/>
                    </a:cubicBezTo>
                    <a:cubicBezTo>
                      <a:pt x="146" y="109"/>
                      <a:pt x="147" y="112"/>
                      <a:pt x="146" y="114"/>
                    </a:cubicBezTo>
                    <a:cubicBezTo>
                      <a:pt x="142" y="119"/>
                      <a:pt x="142" y="119"/>
                      <a:pt x="142" y="119"/>
                    </a:cubicBezTo>
                    <a:cubicBezTo>
                      <a:pt x="141" y="121"/>
                      <a:pt x="138" y="121"/>
                      <a:pt x="136" y="120"/>
                    </a:cubicBezTo>
                    <a:cubicBezTo>
                      <a:pt x="128" y="115"/>
                      <a:pt x="128" y="115"/>
                      <a:pt x="128" y="115"/>
                    </a:cubicBezTo>
                    <a:cubicBezTo>
                      <a:pt x="126" y="115"/>
                      <a:pt x="123" y="116"/>
                      <a:pt x="121" y="116"/>
                    </a:cubicBezTo>
                    <a:cubicBezTo>
                      <a:pt x="107" y="117"/>
                      <a:pt x="89" y="114"/>
                      <a:pt x="89" y="106"/>
                    </a:cubicBezTo>
                    <a:cubicBezTo>
                      <a:pt x="89" y="101"/>
                      <a:pt x="91" y="96"/>
                      <a:pt x="94" y="92"/>
                    </a:cubicBezTo>
                    <a:cubicBezTo>
                      <a:pt x="77" y="81"/>
                      <a:pt x="77" y="81"/>
                      <a:pt x="77" y="81"/>
                    </a:cubicBezTo>
                    <a:cubicBezTo>
                      <a:pt x="75" y="80"/>
                      <a:pt x="74" y="77"/>
                      <a:pt x="76" y="75"/>
                    </a:cubicBezTo>
                    <a:close/>
                  </a:path>
                </a:pathLst>
              </a:custGeom>
              <a:solidFill>
                <a:srgbClr val="FF8280"/>
              </a:solidFill>
              <a:ln>
                <a:noFill/>
              </a:ln>
            </p:spPr>
            <p:txBody>
              <a:bodyPr vert="horz" wrap="square" lIns="91428" tIns="45714" rIns="91428" bIns="45714" numCol="1" anchor="t" anchorCtr="0" compatLnSpc="1">
                <a:prstTxWarp prst="textNoShape">
                  <a:avLst/>
                </a:prstTxWarp>
              </a:bodyPr>
              <a:lstStyle/>
              <a:p>
                <a:pPr defTabSz="457189"/>
                <a:endParaRPr lang="en-US" dirty="0">
                  <a:solidFill>
                    <a:srgbClr val="282828"/>
                  </a:solidFill>
                </a:endParaRPr>
              </a:p>
            </p:txBody>
          </p:sp>
        </p:grpSp>
        <p:sp>
          <p:nvSpPr>
            <p:cNvPr id="34" name="Oval 33">
              <a:extLst>
                <a:ext uri="{FF2B5EF4-FFF2-40B4-BE49-F238E27FC236}">
                  <a16:creationId xmlns:a16="http://schemas.microsoft.com/office/drawing/2014/main" id="{FF3E10BF-AA76-45CB-813C-156ED6A055BA}"/>
                </a:ext>
              </a:extLst>
            </p:cNvPr>
            <p:cNvSpPr/>
            <p:nvPr/>
          </p:nvSpPr>
          <p:spPr>
            <a:xfrm>
              <a:off x="732662" y="2604673"/>
              <a:ext cx="171450" cy="168842"/>
            </a:xfrm>
            <a:prstGeom prst="ellipse">
              <a:avLst/>
            </a:prstGeom>
            <a:solidFill>
              <a:srgbClr val="FF8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dirty="0">
                <a:solidFill>
                  <a:srgbClr val="005073"/>
                </a:solidFill>
                <a:latin typeface="Arial" panose="020B0604020202020204"/>
              </a:endParaRPr>
            </a:p>
          </p:txBody>
        </p:sp>
        <p:sp>
          <p:nvSpPr>
            <p:cNvPr id="35" name="Oval 34">
              <a:extLst>
                <a:ext uri="{FF2B5EF4-FFF2-40B4-BE49-F238E27FC236}">
                  <a16:creationId xmlns:a16="http://schemas.microsoft.com/office/drawing/2014/main" id="{470C161B-2094-4DB5-8502-743F98C8AD2B}"/>
                </a:ext>
              </a:extLst>
            </p:cNvPr>
            <p:cNvSpPr/>
            <p:nvPr/>
          </p:nvSpPr>
          <p:spPr>
            <a:xfrm>
              <a:off x="5931865" y="2596997"/>
              <a:ext cx="171450" cy="168842"/>
            </a:xfrm>
            <a:prstGeom prst="ellipse">
              <a:avLst/>
            </a:prstGeom>
            <a:solidFill>
              <a:srgbClr val="FF8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dirty="0">
                <a:solidFill>
                  <a:srgbClr val="005073"/>
                </a:solidFill>
                <a:latin typeface="Arial" panose="020B0604020202020204"/>
              </a:endParaRPr>
            </a:p>
          </p:txBody>
        </p:sp>
      </p:grpSp>
    </p:spTree>
    <p:custDataLst>
      <p:tags r:id="rId1"/>
    </p:custDataLst>
    <p:extLst>
      <p:ext uri="{BB962C8B-B14F-4D97-AF65-F5344CB8AC3E}">
        <p14:creationId xmlns:p14="http://schemas.microsoft.com/office/powerpoint/2010/main" val="3316981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Approval Process</a:t>
            </a:r>
            <a:endParaRPr lang="en-US" b="1" dirty="0"/>
          </a:p>
        </p:txBody>
      </p:sp>
      <p:sp>
        <p:nvSpPr>
          <p:cNvPr id="3" name="Slide Number Placeholder 2"/>
          <p:cNvSpPr>
            <a:spLocks noGrp="1"/>
          </p:cNvSpPr>
          <p:nvPr>
            <p:ph type="sldNum" sz="quarter" idx="13"/>
          </p:nvPr>
        </p:nvSpPr>
        <p:spPr/>
        <p:txBody>
          <a:bodyPr/>
          <a:lstStyle/>
          <a:p>
            <a:pPr algn="r" defTabSz="513147">
              <a:lnSpc>
                <a:spcPct val="95000"/>
              </a:lnSpc>
              <a:spcBef>
                <a:spcPts val="806"/>
              </a:spcBef>
              <a:buClr>
                <a:srgbClr val="005073"/>
              </a:buClr>
              <a:buSzPct val="90000"/>
            </a:pPr>
            <a:fld id="{9A3BDB57-A3B2-4CBD-A5AE-076F05FE3509}" type="slidenum">
              <a:rPr lang="en-US">
                <a:solidFill>
                  <a:srgbClr val="282828">
                    <a:lumMod val="75000"/>
                    <a:lumOff val="25000"/>
                  </a:srgbClr>
                </a:solidFill>
              </a:rPr>
              <a:pPr algn="r" defTabSz="513147">
                <a:lnSpc>
                  <a:spcPct val="95000"/>
                </a:lnSpc>
                <a:spcBef>
                  <a:spcPts val="806"/>
                </a:spcBef>
                <a:buClr>
                  <a:srgbClr val="005073"/>
                </a:buClr>
                <a:buSzPct val="90000"/>
              </a:pPr>
              <a:t>10</a:t>
            </a:fld>
            <a:endParaRPr lang="en-US" dirty="0">
              <a:solidFill>
                <a:srgbClr val="282828">
                  <a:lumMod val="75000"/>
                  <a:lumOff val="25000"/>
                </a:srgbClr>
              </a:solidFill>
            </a:endParaRPr>
          </a:p>
        </p:txBody>
      </p:sp>
      <p:sp>
        <p:nvSpPr>
          <p:cNvPr id="6" name="Title 2">
            <a:extLst>
              <a:ext uri="{FF2B5EF4-FFF2-40B4-BE49-F238E27FC236}">
                <a16:creationId xmlns:a16="http://schemas.microsoft.com/office/drawing/2014/main" id="{A9DAF65B-0DA6-4B6B-BCE4-DDD410ACBFA0}"/>
              </a:ext>
            </a:extLst>
          </p:cNvPr>
          <p:cNvSpPr txBox="1">
            <a:spLocks/>
          </p:cNvSpPr>
          <p:nvPr/>
        </p:nvSpPr>
        <p:spPr>
          <a:xfrm>
            <a:off x="2145080" y="1093409"/>
            <a:ext cx="2536887" cy="417634"/>
          </a:xfrm>
          <a:prstGeom prst="rect">
            <a:avLst/>
          </a:prstGeom>
        </p:spPr>
        <p:txBody>
          <a:bodyPr lIns="0" tIns="0" rIns="0" bIns="0" anchor="ctr"/>
          <a:lstStyle>
            <a:defPPr>
              <a:defRPr lang="en-US"/>
            </a:defPPr>
            <a:lvl1pPr defTabSz="914400" eaLnBrk="1" latinLnBrk="0" hangingPunct="1">
              <a:lnSpc>
                <a:spcPct val="90000"/>
              </a:lnSpc>
              <a:buNone/>
              <a:defRPr sz="1200" b="0" i="0">
                <a:solidFill>
                  <a:schemeClr val="bg2">
                    <a:lumMod val="10000"/>
                  </a:schemeClr>
                </a:solidFill>
                <a:latin typeface="Arial" panose="020B0604020202020204" pitchFamily="34" charset="0"/>
                <a:ea typeface="+mj-ea"/>
                <a:cs typeface="Arial" panose="020B0604020202020204" pitchFamily="34" charset="0"/>
              </a:defRPr>
            </a:lvl1pPr>
          </a:lstStyle>
          <a:p>
            <a:pPr defTabSz="914378"/>
            <a:r>
              <a:rPr lang="en-US" b="1" dirty="0">
                <a:solidFill>
                  <a:srgbClr val="FFFFFF">
                    <a:lumMod val="10000"/>
                  </a:srgbClr>
                </a:solidFill>
              </a:rPr>
              <a:t>Adding and Removing Approvers</a:t>
            </a:r>
          </a:p>
        </p:txBody>
      </p:sp>
      <p:grpSp>
        <p:nvGrpSpPr>
          <p:cNvPr id="2" name="Group 1">
            <a:extLst>
              <a:ext uri="{FF2B5EF4-FFF2-40B4-BE49-F238E27FC236}">
                <a16:creationId xmlns:a16="http://schemas.microsoft.com/office/drawing/2014/main" id="{EED594D4-90CF-449F-8E58-CBAC1297BBCB}"/>
              </a:ext>
            </a:extLst>
          </p:cNvPr>
          <p:cNvGrpSpPr/>
          <p:nvPr/>
        </p:nvGrpSpPr>
        <p:grpSpPr>
          <a:xfrm>
            <a:off x="253357" y="1927137"/>
            <a:ext cx="1879601" cy="1859378"/>
            <a:chOff x="277632" y="1934509"/>
            <a:chExt cx="1879600" cy="1859377"/>
          </a:xfrm>
        </p:grpSpPr>
        <p:sp>
          <p:nvSpPr>
            <p:cNvPr id="12" name="Footer Text">
              <a:extLst>
                <a:ext uri="{FF2B5EF4-FFF2-40B4-BE49-F238E27FC236}">
                  <a16:creationId xmlns:a16="http://schemas.microsoft.com/office/drawing/2014/main" id="{A67DE627-93BE-434D-92FF-36EEC50AB703}"/>
                </a:ext>
              </a:extLst>
            </p:cNvPr>
            <p:cNvSpPr txBox="1"/>
            <p:nvPr/>
          </p:nvSpPr>
          <p:spPr>
            <a:xfrm>
              <a:off x="277632" y="3101389"/>
              <a:ext cx="1879600" cy="692497"/>
            </a:xfrm>
            <a:prstGeom prst="rect">
              <a:avLst/>
            </a:prstGeom>
            <a:noFill/>
          </p:spPr>
          <p:txBody>
            <a:bodyPr wrap="square" lIns="0" tIns="0" rIns="0" bIns="0" rtlCol="0">
              <a:spAutoFit/>
            </a:bodyPr>
            <a:lstStyle/>
            <a:p>
              <a:pPr defTabSz="457189"/>
              <a:r>
                <a:rPr lang="en-US" sz="900" dirty="0">
                  <a:solidFill>
                    <a:srgbClr val="005073">
                      <a:lumMod val="10000"/>
                    </a:srgbClr>
                  </a:solidFill>
                </a:rPr>
                <a:t>Ariba assigns approvers automatically based on the requisitioner’s profile. The system generated approvers cannot be removed.</a:t>
              </a:r>
            </a:p>
          </p:txBody>
        </p:sp>
        <p:sp>
          <p:nvSpPr>
            <p:cNvPr id="13" name="TextBox 12">
              <a:extLst>
                <a:ext uri="{FF2B5EF4-FFF2-40B4-BE49-F238E27FC236}">
                  <a16:creationId xmlns:a16="http://schemas.microsoft.com/office/drawing/2014/main" id="{CCD19801-AEA7-4EB0-AAF7-895F96145445}"/>
                </a:ext>
              </a:extLst>
            </p:cNvPr>
            <p:cNvSpPr txBox="1"/>
            <p:nvPr/>
          </p:nvSpPr>
          <p:spPr>
            <a:xfrm>
              <a:off x="406313" y="2890037"/>
              <a:ext cx="1622238" cy="138499"/>
            </a:xfrm>
            <a:prstGeom prst="rect">
              <a:avLst/>
            </a:prstGeom>
            <a:noFill/>
          </p:spPr>
          <p:txBody>
            <a:bodyPr wrap="none" lIns="0" tIns="0" rIns="0" bIns="0" rtlCol="0" anchor="ctr">
              <a:spAutoFit/>
            </a:bodyPr>
            <a:lstStyle/>
            <a:p>
              <a:pPr defTabSz="457189"/>
              <a:r>
                <a:rPr lang="en-US" sz="900" b="1" dirty="0">
                  <a:solidFill>
                    <a:srgbClr val="C00000"/>
                  </a:solidFill>
                </a:rPr>
                <a:t>System Generated Approvers</a:t>
              </a:r>
            </a:p>
          </p:txBody>
        </p:sp>
        <p:pic>
          <p:nvPicPr>
            <p:cNvPr id="23" name="Picture 22">
              <a:extLst>
                <a:ext uri="{FF2B5EF4-FFF2-40B4-BE49-F238E27FC236}">
                  <a16:creationId xmlns:a16="http://schemas.microsoft.com/office/drawing/2014/main" id="{2025C4FD-5417-46B4-9AF9-E7AFF6DA514F}"/>
                </a:ext>
              </a:extLst>
            </p:cNvPr>
            <p:cNvPicPr>
              <a:picLocks noChangeAspect="1"/>
            </p:cNvPicPr>
            <p:nvPr/>
          </p:nvPicPr>
          <p:blipFill>
            <a:blip r:embed="rId4">
              <a:duotone>
                <a:prstClr val="black"/>
                <a:schemeClr val="accent6">
                  <a:tint val="45000"/>
                  <a:satMod val="400000"/>
                </a:schemeClr>
              </a:duotone>
            </a:blip>
            <a:stretch>
              <a:fillRect/>
            </a:stretch>
          </p:blipFill>
          <p:spPr>
            <a:xfrm>
              <a:off x="845676" y="1934509"/>
              <a:ext cx="743513" cy="743513"/>
            </a:xfrm>
            <a:prstGeom prst="rect">
              <a:avLst/>
            </a:prstGeom>
          </p:spPr>
        </p:pic>
      </p:grpSp>
      <p:grpSp>
        <p:nvGrpSpPr>
          <p:cNvPr id="4" name="Group 3">
            <a:extLst>
              <a:ext uri="{FF2B5EF4-FFF2-40B4-BE49-F238E27FC236}">
                <a16:creationId xmlns:a16="http://schemas.microsoft.com/office/drawing/2014/main" id="{9024DB8A-3662-4DEE-AC6E-2246507FEBB7}"/>
              </a:ext>
            </a:extLst>
          </p:cNvPr>
          <p:cNvGrpSpPr/>
          <p:nvPr/>
        </p:nvGrpSpPr>
        <p:grpSpPr>
          <a:xfrm>
            <a:off x="2486694" y="1927137"/>
            <a:ext cx="1879600" cy="1708074"/>
            <a:chOff x="2473723" y="1947313"/>
            <a:chExt cx="1879600" cy="1708074"/>
          </a:xfrm>
        </p:grpSpPr>
        <p:sp>
          <p:nvSpPr>
            <p:cNvPr id="16" name="Footer Text">
              <a:extLst>
                <a:ext uri="{FF2B5EF4-FFF2-40B4-BE49-F238E27FC236}">
                  <a16:creationId xmlns:a16="http://schemas.microsoft.com/office/drawing/2014/main" id="{5EB08A25-86FE-478D-85C8-4A12DF7F222D}"/>
                </a:ext>
              </a:extLst>
            </p:cNvPr>
            <p:cNvSpPr txBox="1"/>
            <p:nvPr/>
          </p:nvSpPr>
          <p:spPr>
            <a:xfrm>
              <a:off x="2473723" y="3101389"/>
              <a:ext cx="1879600" cy="553998"/>
            </a:xfrm>
            <a:prstGeom prst="rect">
              <a:avLst/>
            </a:prstGeom>
            <a:noFill/>
          </p:spPr>
          <p:txBody>
            <a:bodyPr wrap="square" lIns="0" tIns="0" rIns="0" bIns="0" rtlCol="0">
              <a:spAutoFit/>
            </a:bodyPr>
            <a:lstStyle/>
            <a:p>
              <a:pPr defTabSz="457189"/>
              <a:r>
                <a:rPr lang="en-US" sz="900" dirty="0">
                  <a:solidFill>
                    <a:srgbClr val="005073">
                      <a:lumMod val="10000"/>
                    </a:srgbClr>
                  </a:solidFill>
                </a:rPr>
                <a:t>Requisitioners may add additional approvers as necessary. However, this may lengthen the request timelines. </a:t>
              </a:r>
            </a:p>
          </p:txBody>
        </p:sp>
        <p:sp>
          <p:nvSpPr>
            <p:cNvPr id="17" name="TextBox 16">
              <a:extLst>
                <a:ext uri="{FF2B5EF4-FFF2-40B4-BE49-F238E27FC236}">
                  <a16:creationId xmlns:a16="http://schemas.microsoft.com/office/drawing/2014/main" id="{2B970E3C-F6CF-4CCA-9C08-62CF46652550}"/>
                </a:ext>
              </a:extLst>
            </p:cNvPr>
            <p:cNvSpPr txBox="1"/>
            <p:nvPr/>
          </p:nvSpPr>
          <p:spPr>
            <a:xfrm>
              <a:off x="2910179" y="2890038"/>
              <a:ext cx="1006686" cy="138499"/>
            </a:xfrm>
            <a:prstGeom prst="rect">
              <a:avLst/>
            </a:prstGeom>
            <a:noFill/>
          </p:spPr>
          <p:txBody>
            <a:bodyPr wrap="none" lIns="0" tIns="0" rIns="0" bIns="0" rtlCol="0" anchor="ctr">
              <a:spAutoFit/>
            </a:bodyPr>
            <a:lstStyle/>
            <a:p>
              <a:pPr defTabSz="457189"/>
              <a:r>
                <a:rPr lang="en-US" sz="900" b="1" dirty="0">
                  <a:solidFill>
                    <a:srgbClr val="C00000"/>
                  </a:solidFill>
                </a:rPr>
                <a:t>Adding Approvers</a:t>
              </a:r>
            </a:p>
          </p:txBody>
        </p:sp>
        <p:pic>
          <p:nvPicPr>
            <p:cNvPr id="24" name="Picture 23">
              <a:extLst>
                <a:ext uri="{FF2B5EF4-FFF2-40B4-BE49-F238E27FC236}">
                  <a16:creationId xmlns:a16="http://schemas.microsoft.com/office/drawing/2014/main" id="{7A8B4B3F-6B76-4635-93F1-4AE457BF6C38}"/>
                </a:ext>
              </a:extLst>
            </p:cNvPr>
            <p:cNvPicPr>
              <a:picLocks noChangeAspect="1"/>
            </p:cNvPicPr>
            <p:nvPr/>
          </p:nvPicPr>
          <p:blipFill>
            <a:blip r:embed="rId5">
              <a:duotone>
                <a:prstClr val="black"/>
                <a:schemeClr val="accent6">
                  <a:tint val="45000"/>
                  <a:satMod val="400000"/>
                </a:schemeClr>
              </a:duotone>
            </a:blip>
            <a:stretch>
              <a:fillRect/>
            </a:stretch>
          </p:blipFill>
          <p:spPr>
            <a:xfrm>
              <a:off x="3041766" y="1947313"/>
              <a:ext cx="743513" cy="743513"/>
            </a:xfrm>
            <a:prstGeom prst="rect">
              <a:avLst/>
            </a:prstGeom>
          </p:spPr>
        </p:pic>
      </p:grpSp>
      <p:grpSp>
        <p:nvGrpSpPr>
          <p:cNvPr id="5" name="Group 4">
            <a:extLst>
              <a:ext uri="{FF2B5EF4-FFF2-40B4-BE49-F238E27FC236}">
                <a16:creationId xmlns:a16="http://schemas.microsoft.com/office/drawing/2014/main" id="{69A7E404-D686-4ED6-BE1F-95F8F338A93D}"/>
              </a:ext>
            </a:extLst>
          </p:cNvPr>
          <p:cNvGrpSpPr/>
          <p:nvPr/>
        </p:nvGrpSpPr>
        <p:grpSpPr>
          <a:xfrm>
            <a:off x="4720032" y="1927137"/>
            <a:ext cx="1879600" cy="1589751"/>
            <a:chOff x="4833319" y="1927136"/>
            <a:chExt cx="1879600" cy="1589751"/>
          </a:xfrm>
        </p:grpSpPr>
        <p:sp>
          <p:nvSpPr>
            <p:cNvPr id="19" name="Footer Text">
              <a:extLst>
                <a:ext uri="{FF2B5EF4-FFF2-40B4-BE49-F238E27FC236}">
                  <a16:creationId xmlns:a16="http://schemas.microsoft.com/office/drawing/2014/main" id="{5E286CF1-7AF3-4D68-97C3-6EA8A1C95525}"/>
                </a:ext>
              </a:extLst>
            </p:cNvPr>
            <p:cNvSpPr txBox="1"/>
            <p:nvPr/>
          </p:nvSpPr>
          <p:spPr>
            <a:xfrm>
              <a:off x="4833319" y="3101389"/>
              <a:ext cx="1879600" cy="415498"/>
            </a:xfrm>
            <a:prstGeom prst="rect">
              <a:avLst/>
            </a:prstGeom>
            <a:noFill/>
          </p:spPr>
          <p:txBody>
            <a:bodyPr wrap="square" lIns="0" tIns="0" rIns="0" bIns="0" rtlCol="0">
              <a:spAutoFit/>
            </a:bodyPr>
            <a:lstStyle/>
            <a:p>
              <a:pPr defTabSz="457189"/>
              <a:r>
                <a:rPr lang="en-US" sz="900" dirty="0">
                  <a:solidFill>
                    <a:srgbClr val="005073">
                      <a:lumMod val="10000"/>
                    </a:srgbClr>
                  </a:solidFill>
                </a:rPr>
                <a:t>Requisitioners may remove manually added approvers from the approval flow only</a:t>
              </a:r>
            </a:p>
          </p:txBody>
        </p:sp>
        <p:sp>
          <p:nvSpPr>
            <p:cNvPr id="21" name="TextBox 20">
              <a:extLst>
                <a:ext uri="{FF2B5EF4-FFF2-40B4-BE49-F238E27FC236}">
                  <a16:creationId xmlns:a16="http://schemas.microsoft.com/office/drawing/2014/main" id="{537635CC-4EB4-4ED8-94EE-667F476FD3DC}"/>
                </a:ext>
              </a:extLst>
            </p:cNvPr>
            <p:cNvSpPr txBox="1"/>
            <p:nvPr/>
          </p:nvSpPr>
          <p:spPr>
            <a:xfrm>
              <a:off x="5189626" y="2881478"/>
              <a:ext cx="1166986" cy="138499"/>
            </a:xfrm>
            <a:prstGeom prst="rect">
              <a:avLst/>
            </a:prstGeom>
            <a:noFill/>
          </p:spPr>
          <p:txBody>
            <a:bodyPr wrap="none" lIns="0" tIns="0" rIns="0" bIns="0" rtlCol="0" anchor="ctr">
              <a:spAutoFit/>
            </a:bodyPr>
            <a:lstStyle/>
            <a:p>
              <a:pPr defTabSz="457189"/>
              <a:r>
                <a:rPr lang="en-US" sz="900" b="1" dirty="0">
                  <a:solidFill>
                    <a:srgbClr val="C00000"/>
                  </a:solidFill>
                </a:rPr>
                <a:t>Removing Approvers</a:t>
              </a:r>
            </a:p>
          </p:txBody>
        </p:sp>
        <p:pic>
          <p:nvPicPr>
            <p:cNvPr id="25" name="Picture 24">
              <a:extLst>
                <a:ext uri="{FF2B5EF4-FFF2-40B4-BE49-F238E27FC236}">
                  <a16:creationId xmlns:a16="http://schemas.microsoft.com/office/drawing/2014/main" id="{C6A6AE6B-4B95-476C-B9A9-30B39481F217}"/>
                </a:ext>
              </a:extLst>
            </p:cNvPr>
            <p:cNvPicPr>
              <a:picLocks noChangeAspect="1"/>
            </p:cNvPicPr>
            <p:nvPr/>
          </p:nvPicPr>
          <p:blipFill>
            <a:blip r:embed="rId6">
              <a:duotone>
                <a:prstClr val="black"/>
                <a:schemeClr val="accent6">
                  <a:tint val="45000"/>
                  <a:satMod val="400000"/>
                </a:schemeClr>
              </a:duotone>
            </a:blip>
            <a:stretch>
              <a:fillRect/>
            </a:stretch>
          </p:blipFill>
          <p:spPr>
            <a:xfrm>
              <a:off x="5401363" y="1927136"/>
              <a:ext cx="743513" cy="743513"/>
            </a:xfrm>
            <a:prstGeom prst="rect">
              <a:avLst/>
            </a:prstGeom>
          </p:spPr>
        </p:pic>
      </p:grpSp>
    </p:spTree>
    <p:custDataLst>
      <p:tags r:id="rId1"/>
    </p:custDataLst>
    <p:extLst>
      <p:ext uri="{BB962C8B-B14F-4D97-AF65-F5344CB8AC3E}">
        <p14:creationId xmlns:p14="http://schemas.microsoft.com/office/powerpoint/2010/main" val="27327240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Approval Process</a:t>
            </a:r>
            <a:endParaRPr lang="en-US" b="1" dirty="0"/>
          </a:p>
        </p:txBody>
      </p:sp>
      <p:sp>
        <p:nvSpPr>
          <p:cNvPr id="3" name="Slide Number Placeholder 2"/>
          <p:cNvSpPr>
            <a:spLocks noGrp="1"/>
          </p:cNvSpPr>
          <p:nvPr>
            <p:ph type="sldNum" sz="quarter" idx="13"/>
          </p:nvPr>
        </p:nvSpPr>
        <p:spPr/>
        <p:txBody>
          <a:bodyPr/>
          <a:lstStyle/>
          <a:p>
            <a:pPr algn="r" defTabSz="513147">
              <a:lnSpc>
                <a:spcPct val="95000"/>
              </a:lnSpc>
              <a:spcBef>
                <a:spcPts val="806"/>
              </a:spcBef>
              <a:buClr>
                <a:srgbClr val="005073"/>
              </a:buClr>
              <a:buSzPct val="90000"/>
            </a:pPr>
            <a:fld id="{9A3BDB57-A3B2-4CBD-A5AE-076F05FE3509}" type="slidenum">
              <a:rPr lang="en-US">
                <a:solidFill>
                  <a:srgbClr val="282828">
                    <a:lumMod val="75000"/>
                    <a:lumOff val="25000"/>
                  </a:srgbClr>
                </a:solidFill>
              </a:rPr>
              <a:pPr algn="r" defTabSz="513147">
                <a:lnSpc>
                  <a:spcPct val="95000"/>
                </a:lnSpc>
                <a:spcBef>
                  <a:spcPts val="806"/>
                </a:spcBef>
                <a:buClr>
                  <a:srgbClr val="005073"/>
                </a:buClr>
                <a:buSzPct val="90000"/>
              </a:pPr>
              <a:t>11</a:t>
            </a:fld>
            <a:endParaRPr lang="en-US" dirty="0">
              <a:solidFill>
                <a:srgbClr val="282828">
                  <a:lumMod val="75000"/>
                  <a:lumOff val="25000"/>
                </a:srgbClr>
              </a:solidFill>
            </a:endParaRPr>
          </a:p>
        </p:txBody>
      </p:sp>
      <p:sp>
        <p:nvSpPr>
          <p:cNvPr id="6" name="Title 2">
            <a:extLst>
              <a:ext uri="{FF2B5EF4-FFF2-40B4-BE49-F238E27FC236}">
                <a16:creationId xmlns:a16="http://schemas.microsoft.com/office/drawing/2014/main" id="{62735391-3C8A-46D4-BDE3-4A45749D769F}"/>
              </a:ext>
            </a:extLst>
          </p:cNvPr>
          <p:cNvSpPr txBox="1">
            <a:spLocks/>
          </p:cNvSpPr>
          <p:nvPr/>
        </p:nvSpPr>
        <p:spPr>
          <a:xfrm>
            <a:off x="1203149" y="902387"/>
            <a:ext cx="4139979" cy="187743"/>
          </a:xfrm>
          <a:prstGeom prst="rect">
            <a:avLst/>
          </a:prstGeom>
        </p:spPr>
        <p:txBody>
          <a:bodyPr lIns="0" tIns="0" rIns="0" bIns="0" anchor="ctr"/>
          <a:lstStyle>
            <a:defPPr>
              <a:defRPr lang="en-US"/>
            </a:defPPr>
            <a:lvl1pPr defTabSz="914400" eaLnBrk="1" latinLnBrk="0" hangingPunct="1">
              <a:lnSpc>
                <a:spcPct val="90000"/>
              </a:lnSpc>
              <a:buNone/>
              <a:defRPr sz="1200" b="0" i="0">
                <a:solidFill>
                  <a:schemeClr val="bg2">
                    <a:lumMod val="10000"/>
                  </a:schemeClr>
                </a:solidFill>
                <a:latin typeface="Arial" panose="020B0604020202020204" pitchFamily="34" charset="0"/>
                <a:ea typeface="+mj-ea"/>
                <a:cs typeface="Arial" panose="020B0604020202020204" pitchFamily="34" charset="0"/>
              </a:defRPr>
            </a:lvl1pPr>
          </a:lstStyle>
          <a:p>
            <a:pPr algn="ctr" defTabSz="914378"/>
            <a:r>
              <a:rPr lang="en-US" b="1" dirty="0">
                <a:solidFill>
                  <a:srgbClr val="FFFFFF">
                    <a:lumMod val="10000"/>
                  </a:srgbClr>
                </a:solidFill>
              </a:rPr>
              <a:t>Approval Timelines</a:t>
            </a:r>
          </a:p>
        </p:txBody>
      </p:sp>
      <p:sp>
        <p:nvSpPr>
          <p:cNvPr id="8" name="Rectangle 7">
            <a:extLst>
              <a:ext uri="{FF2B5EF4-FFF2-40B4-BE49-F238E27FC236}">
                <a16:creationId xmlns:a16="http://schemas.microsoft.com/office/drawing/2014/main" id="{6EA3F38B-5D57-429F-9BF6-BD644C5EBBB1}"/>
              </a:ext>
            </a:extLst>
          </p:cNvPr>
          <p:cNvSpPr/>
          <p:nvPr/>
        </p:nvSpPr>
        <p:spPr>
          <a:xfrm>
            <a:off x="163454" y="1126451"/>
            <a:ext cx="6191628" cy="466491"/>
          </a:xfrm>
          <a:prstGeom prst="rect">
            <a:avLst/>
          </a:prstGeom>
          <a:noFill/>
          <a:ln w="3175" cap="flat" cmpd="sng" algn="ctr">
            <a:noFill/>
            <a:prstDash val="solid"/>
            <a:miter lim="800000"/>
          </a:ln>
          <a:effectLst/>
        </p:spPr>
        <p:txBody>
          <a:bodyPr rtlCol="0" anchor="t"/>
          <a:lstStyle/>
          <a:p>
            <a:pPr defTabSz="457189"/>
            <a:r>
              <a:rPr lang="en-US" sz="1200" dirty="0">
                <a:solidFill>
                  <a:srgbClr val="005073">
                    <a:lumMod val="10000"/>
                  </a:srgbClr>
                </a:solidFill>
              </a:rPr>
              <a:t>Ariba automates notifications and escalations in the approval process to reduce approval lead-time and support business continuity.</a:t>
            </a:r>
          </a:p>
          <a:p>
            <a:pPr defTabSz="685783">
              <a:spcBef>
                <a:spcPts val="600"/>
              </a:spcBef>
              <a:defRPr/>
            </a:pPr>
            <a:endParaRPr lang="en-US" sz="1200" b="1" kern="0" dirty="0">
              <a:solidFill>
                <a:srgbClr val="E7E6E6">
                  <a:lumMod val="10000"/>
                </a:srgbClr>
              </a:solidFill>
              <a:latin typeface="Arial" panose="020B0604020202020204" pitchFamily="34" charset="0"/>
            </a:endParaRPr>
          </a:p>
        </p:txBody>
      </p:sp>
      <p:graphicFrame>
        <p:nvGraphicFramePr>
          <p:cNvPr id="11" name="Table 10">
            <a:extLst>
              <a:ext uri="{FF2B5EF4-FFF2-40B4-BE49-F238E27FC236}">
                <a16:creationId xmlns:a16="http://schemas.microsoft.com/office/drawing/2014/main" id="{62D86141-8D1F-4791-A6A1-673DCF6C0FF5}"/>
              </a:ext>
            </a:extLst>
          </p:cNvPr>
          <p:cNvGraphicFramePr>
            <a:graphicFrameLocks noGrp="1"/>
          </p:cNvGraphicFramePr>
          <p:nvPr>
            <p:extLst>
              <p:ext uri="{D42A27DB-BD31-4B8C-83A1-F6EECF244321}">
                <p14:modId xmlns:p14="http://schemas.microsoft.com/office/powerpoint/2010/main" val="956760034"/>
              </p:ext>
            </p:extLst>
          </p:nvPr>
        </p:nvGraphicFramePr>
        <p:xfrm>
          <a:off x="234950" y="2016550"/>
          <a:ext cx="6440980" cy="874430"/>
        </p:xfrm>
        <a:graphic>
          <a:graphicData uri="http://schemas.openxmlformats.org/drawingml/2006/table">
            <a:tbl>
              <a:tblPr bandRow="1">
                <a:tableStyleId>{E8B1032C-EA38-4F05-BA0D-38AFFFC7BED3}</a:tableStyleId>
              </a:tblPr>
              <a:tblGrid>
                <a:gridCol w="1850817">
                  <a:extLst>
                    <a:ext uri="{9D8B030D-6E8A-4147-A177-3AD203B41FA5}">
                      <a16:colId xmlns:a16="http://schemas.microsoft.com/office/drawing/2014/main" val="20000"/>
                    </a:ext>
                  </a:extLst>
                </a:gridCol>
                <a:gridCol w="4590163">
                  <a:extLst>
                    <a:ext uri="{9D8B030D-6E8A-4147-A177-3AD203B41FA5}">
                      <a16:colId xmlns:a16="http://schemas.microsoft.com/office/drawing/2014/main" val="20001"/>
                    </a:ext>
                  </a:extLst>
                </a:gridCol>
              </a:tblGrid>
              <a:tr h="437215">
                <a:tc>
                  <a:txBody>
                    <a:bodyPr/>
                    <a:lstStyle/>
                    <a:p>
                      <a:r>
                        <a:rPr lang="en-US" sz="1200" dirty="0"/>
                        <a:t>Notification</a:t>
                      </a:r>
                      <a:endParaRPr lang="en-US" sz="1200" b="1" dirty="0">
                        <a:solidFill>
                          <a:schemeClr val="accent3">
                            <a:lumMod val="10000"/>
                          </a:schemeClr>
                        </a:solidFill>
                      </a:endParaRPr>
                    </a:p>
                  </a:txBody>
                  <a:tcPr marL="68580" marR="68580" marT="34290" marB="34290"/>
                </a:tc>
                <a:tc>
                  <a:txBody>
                    <a:bodyPr/>
                    <a:lstStyle/>
                    <a:p>
                      <a:r>
                        <a:rPr lang="en-US" sz="1200" dirty="0"/>
                        <a:t>The approver is notified after the Invoice is ready for review or after the preceding approver has approved the Invoice.</a:t>
                      </a:r>
                      <a:endParaRPr lang="en-US" sz="1200" dirty="0">
                        <a:solidFill>
                          <a:schemeClr val="accent3">
                            <a:lumMod val="10000"/>
                          </a:schemeClr>
                        </a:solidFill>
                      </a:endParaRPr>
                    </a:p>
                  </a:txBody>
                  <a:tcPr marL="68580" marR="68580" marT="34290" marB="34290"/>
                </a:tc>
                <a:extLst>
                  <a:ext uri="{0D108BD9-81ED-4DB2-BD59-A6C34878D82A}">
                    <a16:rowId xmlns:a16="http://schemas.microsoft.com/office/drawing/2014/main" val="10000"/>
                  </a:ext>
                </a:extLst>
              </a:tr>
              <a:tr h="437215">
                <a:tc>
                  <a:txBody>
                    <a:bodyPr/>
                    <a:lstStyle/>
                    <a:p>
                      <a:r>
                        <a:rPr lang="en-US" sz="1200" dirty="0"/>
                        <a:t>Reminder</a:t>
                      </a:r>
                      <a:endParaRPr lang="en-US" sz="1200" b="1" dirty="0">
                        <a:solidFill>
                          <a:schemeClr val="accent3">
                            <a:lumMod val="10000"/>
                          </a:schemeClr>
                        </a:solidFill>
                      </a:endParaRPr>
                    </a:p>
                  </a:txBody>
                  <a:tcPr marL="68580" marR="68580" marT="34290" marB="34290"/>
                </a:tc>
                <a:tc>
                  <a:txBody>
                    <a:bodyPr/>
                    <a:lstStyle/>
                    <a:p>
                      <a:r>
                        <a:rPr lang="en-US" sz="1200" dirty="0"/>
                        <a:t>Three days after the notification, the</a:t>
                      </a:r>
                      <a:r>
                        <a:rPr lang="en-US" sz="1200" baseline="0" dirty="0"/>
                        <a:t> approver will be sent a follow-up reminder notification to approve the Invoice.</a:t>
                      </a:r>
                      <a:endParaRPr lang="en-US" sz="1200" dirty="0">
                        <a:solidFill>
                          <a:schemeClr val="accent3">
                            <a:lumMod val="10000"/>
                          </a:schemeClr>
                        </a:solidFill>
                      </a:endParaRPr>
                    </a:p>
                  </a:txBody>
                  <a:tcPr marL="68580" marR="68580" marT="34290" marB="34290"/>
                </a:tc>
                <a:extLst>
                  <a:ext uri="{0D108BD9-81ED-4DB2-BD59-A6C34878D82A}">
                    <a16:rowId xmlns:a16="http://schemas.microsoft.com/office/drawing/2014/main" val="10001"/>
                  </a:ext>
                </a:extLst>
              </a:tr>
            </a:tbl>
          </a:graphicData>
        </a:graphic>
      </p:graphicFrame>
      <p:cxnSp>
        <p:nvCxnSpPr>
          <p:cNvPr id="13" name="Straight Connector 12">
            <a:extLst>
              <a:ext uri="{FF2B5EF4-FFF2-40B4-BE49-F238E27FC236}">
                <a16:creationId xmlns:a16="http://schemas.microsoft.com/office/drawing/2014/main" id="{1F66A832-D40B-476E-BFB2-9C48CF35EDE2}"/>
              </a:ext>
            </a:extLst>
          </p:cNvPr>
          <p:cNvCxnSpPr>
            <a:stCxn id="16" idx="6"/>
            <a:endCxn id="14" idx="6"/>
          </p:cNvCxnSpPr>
          <p:nvPr/>
        </p:nvCxnSpPr>
        <p:spPr>
          <a:xfrm flipH="1">
            <a:off x="2504044" y="3459957"/>
            <a:ext cx="2089802" cy="0"/>
          </a:xfrm>
          <a:prstGeom prst="line">
            <a:avLst/>
          </a:prstGeom>
          <a:ln w="19050">
            <a:solidFill>
              <a:srgbClr val="FF8280"/>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4" name="Sev01">
            <a:extLst>
              <a:ext uri="{FF2B5EF4-FFF2-40B4-BE49-F238E27FC236}">
                <a16:creationId xmlns:a16="http://schemas.microsoft.com/office/drawing/2014/main" id="{A5C27631-D3F5-4599-9FED-667B0B4FC15E}"/>
              </a:ext>
            </a:extLst>
          </p:cNvPr>
          <p:cNvSpPr>
            <a:spLocks noChangeAspect="1"/>
          </p:cNvSpPr>
          <p:nvPr/>
        </p:nvSpPr>
        <p:spPr>
          <a:xfrm>
            <a:off x="2314400" y="3365135"/>
            <a:ext cx="189645" cy="189645"/>
          </a:xfrm>
          <a:prstGeom prst="ellipse">
            <a:avLst/>
          </a:prstGeom>
          <a:solidFill>
            <a:srgbClr val="C00000"/>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3000" dirty="0">
              <a:solidFill>
                <a:srgbClr val="005073"/>
              </a:solidFill>
              <a:latin typeface="FontAwesome" pitchFamily="2" charset="0"/>
            </a:endParaRPr>
          </a:p>
        </p:txBody>
      </p:sp>
      <p:sp>
        <p:nvSpPr>
          <p:cNvPr id="15" name="Down Arrow Callout 17">
            <a:extLst>
              <a:ext uri="{FF2B5EF4-FFF2-40B4-BE49-F238E27FC236}">
                <a16:creationId xmlns:a16="http://schemas.microsoft.com/office/drawing/2014/main" id="{CE42ABE6-14A2-4431-8346-86332E884EDB}"/>
              </a:ext>
            </a:extLst>
          </p:cNvPr>
          <p:cNvSpPr/>
          <p:nvPr/>
        </p:nvSpPr>
        <p:spPr>
          <a:xfrm flipV="1">
            <a:off x="3776767" y="3576550"/>
            <a:ext cx="1444513" cy="740882"/>
          </a:xfrm>
          <a:prstGeom prst="downArrowCallout">
            <a:avLst>
              <a:gd name="adj1" fmla="val 25776"/>
              <a:gd name="adj2" fmla="val 9254"/>
              <a:gd name="adj3" fmla="val 9254"/>
              <a:gd name="adj4" fmla="val 90746"/>
            </a:avLst>
          </a:prstGeom>
          <a:noFill/>
          <a:ln>
            <a:solidFill>
              <a:srgbClr val="B23A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dirty="0">
              <a:solidFill>
                <a:srgbClr val="005073"/>
              </a:solidFill>
              <a:latin typeface="Arial" panose="020B0604020202020204"/>
            </a:endParaRPr>
          </a:p>
        </p:txBody>
      </p:sp>
      <p:sp>
        <p:nvSpPr>
          <p:cNvPr id="16" name="Sev01">
            <a:extLst>
              <a:ext uri="{FF2B5EF4-FFF2-40B4-BE49-F238E27FC236}">
                <a16:creationId xmlns:a16="http://schemas.microsoft.com/office/drawing/2014/main" id="{2C841ADA-DAD3-4D49-94FC-14DA31895577}"/>
              </a:ext>
            </a:extLst>
          </p:cNvPr>
          <p:cNvSpPr>
            <a:spLocks noChangeAspect="1"/>
          </p:cNvSpPr>
          <p:nvPr/>
        </p:nvSpPr>
        <p:spPr>
          <a:xfrm>
            <a:off x="4404202" y="3365135"/>
            <a:ext cx="189645" cy="189645"/>
          </a:xfrm>
          <a:prstGeom prst="ellipse">
            <a:avLst/>
          </a:prstGeom>
          <a:solidFill>
            <a:srgbClr val="C00000"/>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3000" dirty="0">
              <a:solidFill>
                <a:srgbClr val="005073"/>
              </a:solidFill>
              <a:latin typeface="FontAwesome" pitchFamily="2" charset="0"/>
            </a:endParaRPr>
          </a:p>
        </p:txBody>
      </p:sp>
      <p:sp>
        <p:nvSpPr>
          <p:cNvPr id="19" name="Down Arrow Callout 24">
            <a:extLst>
              <a:ext uri="{FF2B5EF4-FFF2-40B4-BE49-F238E27FC236}">
                <a16:creationId xmlns:a16="http://schemas.microsoft.com/office/drawing/2014/main" id="{13DE118B-B6EA-46DE-A4F0-0A25BA122677}"/>
              </a:ext>
            </a:extLst>
          </p:cNvPr>
          <p:cNvSpPr/>
          <p:nvPr/>
        </p:nvSpPr>
        <p:spPr>
          <a:xfrm flipV="1">
            <a:off x="1686966" y="3585274"/>
            <a:ext cx="1444513" cy="732158"/>
          </a:xfrm>
          <a:prstGeom prst="downArrowCallout">
            <a:avLst>
              <a:gd name="adj1" fmla="val 25776"/>
              <a:gd name="adj2" fmla="val 9254"/>
              <a:gd name="adj3" fmla="val 9254"/>
              <a:gd name="adj4" fmla="val 90746"/>
            </a:avLst>
          </a:prstGeom>
          <a:noFill/>
          <a:ln>
            <a:solidFill>
              <a:srgbClr val="B23A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dirty="0">
              <a:solidFill>
                <a:srgbClr val="005073"/>
              </a:solidFill>
              <a:latin typeface="Arial" panose="020B0604020202020204"/>
            </a:endParaRPr>
          </a:p>
        </p:txBody>
      </p:sp>
      <p:sp>
        <p:nvSpPr>
          <p:cNvPr id="21" name="TextBox 20">
            <a:extLst>
              <a:ext uri="{FF2B5EF4-FFF2-40B4-BE49-F238E27FC236}">
                <a16:creationId xmlns:a16="http://schemas.microsoft.com/office/drawing/2014/main" id="{84B5B845-E370-4B17-AD91-F96A4D502AAD}"/>
              </a:ext>
            </a:extLst>
          </p:cNvPr>
          <p:cNvSpPr txBox="1"/>
          <p:nvPr/>
        </p:nvSpPr>
        <p:spPr>
          <a:xfrm>
            <a:off x="1824732" y="3701277"/>
            <a:ext cx="1134126" cy="461665"/>
          </a:xfrm>
          <a:prstGeom prst="rect">
            <a:avLst/>
          </a:prstGeom>
          <a:noFill/>
        </p:spPr>
        <p:txBody>
          <a:bodyPr wrap="square" rtlCol="0">
            <a:spAutoFit/>
          </a:bodyPr>
          <a:lstStyle/>
          <a:p>
            <a:pPr algn="ctr" defTabSz="457189"/>
            <a:r>
              <a:rPr lang="en-US" sz="1200" dirty="0">
                <a:solidFill>
                  <a:srgbClr val="005073">
                    <a:lumMod val="10000"/>
                  </a:srgbClr>
                </a:solidFill>
              </a:rPr>
              <a:t>First </a:t>
            </a:r>
            <a:r>
              <a:rPr lang="en-US" sz="1200" b="1" dirty="0">
                <a:solidFill>
                  <a:srgbClr val="005073">
                    <a:lumMod val="10000"/>
                  </a:srgbClr>
                </a:solidFill>
              </a:rPr>
              <a:t>notification</a:t>
            </a:r>
          </a:p>
        </p:txBody>
      </p:sp>
      <p:sp>
        <p:nvSpPr>
          <p:cNvPr id="22" name="TextBox 21">
            <a:extLst>
              <a:ext uri="{FF2B5EF4-FFF2-40B4-BE49-F238E27FC236}">
                <a16:creationId xmlns:a16="http://schemas.microsoft.com/office/drawing/2014/main" id="{7E9DD495-F928-45B3-BCB2-08358B592398}"/>
              </a:ext>
            </a:extLst>
          </p:cNvPr>
          <p:cNvSpPr txBox="1"/>
          <p:nvPr/>
        </p:nvSpPr>
        <p:spPr>
          <a:xfrm>
            <a:off x="3776766" y="3700407"/>
            <a:ext cx="1444513" cy="646331"/>
          </a:xfrm>
          <a:prstGeom prst="rect">
            <a:avLst/>
          </a:prstGeom>
          <a:noFill/>
        </p:spPr>
        <p:txBody>
          <a:bodyPr wrap="square" rtlCol="0">
            <a:spAutoFit/>
          </a:bodyPr>
          <a:lstStyle/>
          <a:p>
            <a:pPr algn="ctr" defTabSz="457189"/>
            <a:r>
              <a:rPr lang="en-US" sz="1200" dirty="0">
                <a:solidFill>
                  <a:srgbClr val="005073">
                    <a:lumMod val="10000"/>
                  </a:srgbClr>
                </a:solidFill>
              </a:rPr>
              <a:t>Three days after notification – </a:t>
            </a:r>
            <a:r>
              <a:rPr lang="en-US" sz="1200" b="1" dirty="0">
                <a:solidFill>
                  <a:srgbClr val="005073">
                    <a:lumMod val="10000"/>
                  </a:srgbClr>
                </a:solidFill>
              </a:rPr>
              <a:t>reminder</a:t>
            </a:r>
          </a:p>
        </p:txBody>
      </p:sp>
    </p:spTree>
    <p:custDataLst>
      <p:tags r:id="rId1"/>
    </p:custDataLst>
    <p:extLst>
      <p:ext uri="{BB962C8B-B14F-4D97-AF65-F5344CB8AC3E}">
        <p14:creationId xmlns:p14="http://schemas.microsoft.com/office/powerpoint/2010/main" val="27156734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Approval Process: Approval Platforms</a:t>
            </a:r>
            <a:endParaRPr lang="en-US" b="1" dirty="0"/>
          </a:p>
        </p:txBody>
      </p:sp>
      <p:sp>
        <p:nvSpPr>
          <p:cNvPr id="3" name="Slide Number Placeholder 2"/>
          <p:cNvSpPr>
            <a:spLocks noGrp="1"/>
          </p:cNvSpPr>
          <p:nvPr>
            <p:ph type="sldNum" sz="quarter" idx="13"/>
          </p:nvPr>
        </p:nvSpPr>
        <p:spPr/>
        <p:txBody>
          <a:bodyPr/>
          <a:lstStyle/>
          <a:p>
            <a:pPr algn="r" defTabSz="513147">
              <a:lnSpc>
                <a:spcPct val="95000"/>
              </a:lnSpc>
              <a:spcBef>
                <a:spcPts val="806"/>
              </a:spcBef>
              <a:buClr>
                <a:srgbClr val="005073"/>
              </a:buClr>
              <a:buSzPct val="90000"/>
            </a:pPr>
            <a:fld id="{9A3BDB57-A3B2-4CBD-A5AE-076F05FE3509}" type="slidenum">
              <a:rPr lang="en-US">
                <a:solidFill>
                  <a:srgbClr val="282828">
                    <a:lumMod val="75000"/>
                    <a:lumOff val="25000"/>
                  </a:srgbClr>
                </a:solidFill>
              </a:rPr>
              <a:pPr algn="r" defTabSz="513147">
                <a:lnSpc>
                  <a:spcPct val="95000"/>
                </a:lnSpc>
                <a:spcBef>
                  <a:spcPts val="806"/>
                </a:spcBef>
                <a:buClr>
                  <a:srgbClr val="005073"/>
                </a:buClr>
                <a:buSzPct val="90000"/>
              </a:pPr>
              <a:t>12</a:t>
            </a:fld>
            <a:endParaRPr lang="en-US" dirty="0">
              <a:solidFill>
                <a:srgbClr val="282828">
                  <a:lumMod val="75000"/>
                  <a:lumOff val="25000"/>
                </a:srgbClr>
              </a:solidFill>
            </a:endParaRPr>
          </a:p>
        </p:txBody>
      </p:sp>
      <p:sp>
        <p:nvSpPr>
          <p:cNvPr id="6" name="Title 2">
            <a:extLst>
              <a:ext uri="{FF2B5EF4-FFF2-40B4-BE49-F238E27FC236}">
                <a16:creationId xmlns:a16="http://schemas.microsoft.com/office/drawing/2014/main" id="{F147282A-C329-49A1-A256-3277F1F911F4}"/>
              </a:ext>
            </a:extLst>
          </p:cNvPr>
          <p:cNvSpPr txBox="1">
            <a:spLocks/>
          </p:cNvSpPr>
          <p:nvPr/>
        </p:nvSpPr>
        <p:spPr>
          <a:xfrm>
            <a:off x="2600747" y="856283"/>
            <a:ext cx="1540486" cy="295665"/>
          </a:xfrm>
          <a:prstGeom prst="rect">
            <a:avLst/>
          </a:prstGeom>
        </p:spPr>
        <p:txBody>
          <a:bodyPr lIns="0" tIns="0" rIns="0" bIns="0" anchor="ctr"/>
          <a:lstStyle>
            <a:defPPr>
              <a:defRPr lang="en-US"/>
            </a:defPPr>
            <a:lvl1pPr defTabSz="914400" eaLnBrk="1" latinLnBrk="0" hangingPunct="1">
              <a:lnSpc>
                <a:spcPct val="90000"/>
              </a:lnSpc>
              <a:buNone/>
              <a:defRPr sz="1200" b="0" i="0">
                <a:solidFill>
                  <a:schemeClr val="bg2">
                    <a:lumMod val="10000"/>
                  </a:schemeClr>
                </a:solidFill>
                <a:latin typeface="Arial" panose="020B0604020202020204" pitchFamily="34" charset="0"/>
                <a:ea typeface="+mj-ea"/>
                <a:cs typeface="Arial" panose="020B0604020202020204" pitchFamily="34" charset="0"/>
              </a:defRPr>
            </a:lvl1pPr>
          </a:lstStyle>
          <a:p>
            <a:pPr defTabSz="914378"/>
            <a:r>
              <a:rPr lang="en-US" b="1" dirty="0">
                <a:solidFill>
                  <a:srgbClr val="FFFFFF">
                    <a:lumMod val="10000"/>
                  </a:srgbClr>
                </a:solidFill>
              </a:rPr>
              <a:t>Approval Platforms</a:t>
            </a:r>
          </a:p>
        </p:txBody>
      </p:sp>
      <p:sp>
        <p:nvSpPr>
          <p:cNvPr id="8" name="Rectangle 7">
            <a:extLst>
              <a:ext uri="{FF2B5EF4-FFF2-40B4-BE49-F238E27FC236}">
                <a16:creationId xmlns:a16="http://schemas.microsoft.com/office/drawing/2014/main" id="{3851EB26-76FE-45DD-90A5-5D272A233371}"/>
              </a:ext>
            </a:extLst>
          </p:cNvPr>
          <p:cNvSpPr/>
          <p:nvPr/>
        </p:nvSpPr>
        <p:spPr>
          <a:xfrm>
            <a:off x="249199" y="1283214"/>
            <a:ext cx="6278922" cy="559002"/>
          </a:xfrm>
          <a:prstGeom prst="rect">
            <a:avLst/>
          </a:prstGeom>
          <a:noFill/>
          <a:ln w="3175" cap="flat" cmpd="sng" algn="ctr">
            <a:noFill/>
            <a:prstDash val="solid"/>
            <a:miter lim="800000"/>
          </a:ln>
          <a:effectLst/>
        </p:spPr>
        <p:txBody>
          <a:bodyPr rtlCol="0" anchor="t"/>
          <a:lstStyle/>
          <a:p>
            <a:pPr defTabSz="457189"/>
            <a:r>
              <a:rPr lang="en-US" sz="1200" dirty="0">
                <a:solidFill>
                  <a:srgbClr val="005073">
                    <a:lumMod val="10000"/>
                  </a:srgbClr>
                </a:solidFill>
              </a:rPr>
              <a:t>Approvers have the option of approving or denying an invoice via email or within the Ariba tool for standard purchase orders.</a:t>
            </a:r>
          </a:p>
          <a:p>
            <a:pPr defTabSz="685783">
              <a:spcBef>
                <a:spcPts val="600"/>
              </a:spcBef>
              <a:defRPr/>
            </a:pPr>
            <a:endParaRPr lang="en-US" sz="1200" b="1" kern="0" dirty="0">
              <a:solidFill>
                <a:srgbClr val="E7E6E6">
                  <a:lumMod val="10000"/>
                </a:srgbClr>
              </a:solidFill>
              <a:latin typeface="Arial" panose="020B0604020202020204" pitchFamily="34" charset="0"/>
            </a:endParaRPr>
          </a:p>
        </p:txBody>
      </p:sp>
      <p:pic>
        <p:nvPicPr>
          <p:cNvPr id="12" name="Picture 11">
            <a:extLst>
              <a:ext uri="{FF2B5EF4-FFF2-40B4-BE49-F238E27FC236}">
                <a16:creationId xmlns:a16="http://schemas.microsoft.com/office/drawing/2014/main" id="{66B509C6-5E1A-44B9-9506-3BDE819D46F6}"/>
              </a:ext>
            </a:extLst>
          </p:cNvPr>
          <p:cNvPicPr>
            <a:picLocks noChangeAspect="1"/>
          </p:cNvPicPr>
          <p:nvPr/>
        </p:nvPicPr>
        <p:blipFill>
          <a:blip r:embed="rId3">
            <a:duotone>
              <a:prstClr val="black"/>
              <a:schemeClr val="accent6">
                <a:tint val="45000"/>
                <a:satMod val="400000"/>
              </a:schemeClr>
            </a:duotone>
          </a:blip>
          <a:stretch>
            <a:fillRect/>
          </a:stretch>
        </p:blipFill>
        <p:spPr>
          <a:xfrm>
            <a:off x="3933444" y="2132786"/>
            <a:ext cx="742592" cy="742592"/>
          </a:xfrm>
          <a:prstGeom prst="rect">
            <a:avLst/>
          </a:prstGeom>
        </p:spPr>
      </p:pic>
      <p:pic>
        <p:nvPicPr>
          <p:cNvPr id="16" name="Picture 15">
            <a:extLst>
              <a:ext uri="{FF2B5EF4-FFF2-40B4-BE49-F238E27FC236}">
                <a16:creationId xmlns:a16="http://schemas.microsoft.com/office/drawing/2014/main" id="{C53A7047-39E0-453A-8217-9A8B251F2107}"/>
              </a:ext>
            </a:extLst>
          </p:cNvPr>
          <p:cNvPicPr>
            <a:picLocks noChangeAspect="1"/>
          </p:cNvPicPr>
          <p:nvPr/>
        </p:nvPicPr>
        <p:blipFill>
          <a:blip r:embed="rId4">
            <a:duotone>
              <a:prstClr val="black"/>
              <a:schemeClr val="accent6">
                <a:tint val="45000"/>
                <a:satMod val="400000"/>
              </a:schemeClr>
            </a:duotone>
          </a:blip>
          <a:stretch>
            <a:fillRect/>
          </a:stretch>
        </p:blipFill>
        <p:spPr>
          <a:xfrm>
            <a:off x="1736335" y="2171460"/>
            <a:ext cx="724299" cy="724299"/>
          </a:xfrm>
          <a:prstGeom prst="rect">
            <a:avLst/>
          </a:prstGeom>
        </p:spPr>
      </p:pic>
      <p:grpSp>
        <p:nvGrpSpPr>
          <p:cNvPr id="4" name="Group 3">
            <a:extLst>
              <a:ext uri="{FF2B5EF4-FFF2-40B4-BE49-F238E27FC236}">
                <a16:creationId xmlns:a16="http://schemas.microsoft.com/office/drawing/2014/main" id="{B68F814E-110C-4294-BC61-13F661969905}"/>
              </a:ext>
            </a:extLst>
          </p:cNvPr>
          <p:cNvGrpSpPr/>
          <p:nvPr/>
        </p:nvGrpSpPr>
        <p:grpSpPr>
          <a:xfrm>
            <a:off x="1129553" y="3071115"/>
            <a:ext cx="1750722" cy="1422833"/>
            <a:chOff x="522770" y="3252630"/>
            <a:chExt cx="1468514" cy="1422833"/>
          </a:xfrm>
        </p:grpSpPr>
        <p:sp>
          <p:nvSpPr>
            <p:cNvPr id="18" name="Footer Text">
              <a:extLst>
                <a:ext uri="{FF2B5EF4-FFF2-40B4-BE49-F238E27FC236}">
                  <a16:creationId xmlns:a16="http://schemas.microsoft.com/office/drawing/2014/main" id="{F78528C5-E027-4105-AAF8-968DBD01E6AE}"/>
                </a:ext>
              </a:extLst>
            </p:cNvPr>
            <p:cNvSpPr txBox="1"/>
            <p:nvPr/>
          </p:nvSpPr>
          <p:spPr>
            <a:xfrm>
              <a:off x="522770" y="3444357"/>
              <a:ext cx="1468514" cy="1231106"/>
            </a:xfrm>
            <a:prstGeom prst="rect">
              <a:avLst/>
            </a:prstGeom>
            <a:noFill/>
          </p:spPr>
          <p:txBody>
            <a:bodyPr wrap="square" lIns="0" tIns="0" rIns="0" bIns="0" rtlCol="0">
              <a:spAutoFit/>
            </a:bodyPr>
            <a:lstStyle/>
            <a:p>
              <a:pPr defTabSz="457189"/>
              <a:r>
                <a:rPr lang="en-US" sz="1000" dirty="0">
                  <a:solidFill>
                    <a:srgbClr val="005073">
                      <a:lumMod val="10000"/>
                    </a:srgbClr>
                  </a:solidFill>
                </a:rPr>
                <a:t>Approvers can Approve / Deny a Requisition or Invoice through Email for standard purchase orders. Approvers need to click on the Approve / Deny button on the email notification.</a:t>
              </a:r>
            </a:p>
          </p:txBody>
        </p:sp>
        <p:sp>
          <p:nvSpPr>
            <p:cNvPr id="19" name="TextBox 18">
              <a:extLst>
                <a:ext uri="{FF2B5EF4-FFF2-40B4-BE49-F238E27FC236}">
                  <a16:creationId xmlns:a16="http://schemas.microsoft.com/office/drawing/2014/main" id="{EEE7228D-4914-43AA-91EA-A62B0FE97710}"/>
                </a:ext>
              </a:extLst>
            </p:cNvPr>
            <p:cNvSpPr txBox="1"/>
            <p:nvPr/>
          </p:nvSpPr>
          <p:spPr>
            <a:xfrm>
              <a:off x="1165596" y="3252630"/>
              <a:ext cx="339837" cy="153888"/>
            </a:xfrm>
            <a:prstGeom prst="rect">
              <a:avLst/>
            </a:prstGeom>
            <a:noFill/>
          </p:spPr>
          <p:txBody>
            <a:bodyPr wrap="none" lIns="0" tIns="0" rIns="0" bIns="0" rtlCol="0" anchor="ctr">
              <a:spAutoFit/>
            </a:bodyPr>
            <a:lstStyle/>
            <a:p>
              <a:pPr algn="ctr" defTabSz="457189"/>
              <a:r>
                <a:rPr lang="en-US" sz="1000" b="1" dirty="0">
                  <a:solidFill>
                    <a:srgbClr val="C00000"/>
                  </a:solidFill>
                </a:rPr>
                <a:t>Email</a:t>
              </a:r>
            </a:p>
          </p:txBody>
        </p:sp>
      </p:grpSp>
      <p:sp>
        <p:nvSpPr>
          <p:cNvPr id="22" name="Footer Text">
            <a:extLst>
              <a:ext uri="{FF2B5EF4-FFF2-40B4-BE49-F238E27FC236}">
                <a16:creationId xmlns:a16="http://schemas.microsoft.com/office/drawing/2014/main" id="{24757504-4482-4B29-89BD-220C4E71D12A}"/>
              </a:ext>
            </a:extLst>
          </p:cNvPr>
          <p:cNvSpPr txBox="1"/>
          <p:nvPr/>
        </p:nvSpPr>
        <p:spPr>
          <a:xfrm>
            <a:off x="3528307" y="3267654"/>
            <a:ext cx="1856460" cy="818622"/>
          </a:xfrm>
          <a:prstGeom prst="rect">
            <a:avLst/>
          </a:prstGeom>
          <a:noFill/>
        </p:spPr>
        <p:txBody>
          <a:bodyPr wrap="square" lIns="0" tIns="0" rIns="0" bIns="0" rtlCol="0">
            <a:spAutoFit/>
          </a:bodyPr>
          <a:lstStyle/>
          <a:p>
            <a:pPr defTabSz="457189">
              <a:lnSpc>
                <a:spcPct val="108000"/>
              </a:lnSpc>
              <a:spcAft>
                <a:spcPts val="225"/>
              </a:spcAft>
              <a:defRPr/>
            </a:pPr>
            <a:r>
              <a:rPr lang="en-US" altLang="ja-JP" sz="1000" kern="0" dirty="0">
                <a:solidFill>
                  <a:srgbClr val="E7E6E6">
                    <a:lumMod val="10000"/>
                  </a:srgbClr>
                </a:solidFill>
              </a:rPr>
              <a:t>Access from your laptop or desktop to the </a:t>
            </a:r>
            <a:r>
              <a:rPr lang="en-US" altLang="ja-JP" sz="1000" b="1" kern="0" dirty="0">
                <a:solidFill>
                  <a:srgbClr val="E7E6E6">
                    <a:lumMod val="10000"/>
                  </a:srgbClr>
                </a:solidFill>
              </a:rPr>
              <a:t>Guided </a:t>
            </a:r>
            <a:r>
              <a:rPr lang="en-US" altLang="ja-JP" sz="1000" b="1" kern="0" dirty="0">
                <a:solidFill>
                  <a:srgbClr val="C00000"/>
                </a:solidFill>
              </a:rPr>
              <a:t>BU</a:t>
            </a:r>
            <a:r>
              <a:rPr lang="en-US" altLang="ja-JP" sz="1000" b="1" kern="0" dirty="0">
                <a:solidFill>
                  <a:srgbClr val="E7E6E6">
                    <a:lumMod val="10000"/>
                  </a:srgbClr>
                </a:solidFill>
              </a:rPr>
              <a:t>ying </a:t>
            </a:r>
            <a:r>
              <a:rPr lang="en-US" altLang="ja-JP" sz="1000" kern="0" dirty="0">
                <a:solidFill>
                  <a:srgbClr val="E7E6E6">
                    <a:lumMod val="10000"/>
                  </a:srgbClr>
                </a:solidFill>
              </a:rPr>
              <a:t>section named “Your Approvals” will contain all items awaiting approval.</a:t>
            </a:r>
          </a:p>
        </p:txBody>
      </p:sp>
      <p:sp>
        <p:nvSpPr>
          <p:cNvPr id="23" name="TextBox 22">
            <a:extLst>
              <a:ext uri="{FF2B5EF4-FFF2-40B4-BE49-F238E27FC236}">
                <a16:creationId xmlns:a16="http://schemas.microsoft.com/office/drawing/2014/main" id="{51C212D7-01BE-4D23-A686-D8388D138DE7}"/>
              </a:ext>
            </a:extLst>
          </p:cNvPr>
          <p:cNvSpPr txBox="1"/>
          <p:nvPr/>
        </p:nvSpPr>
        <p:spPr>
          <a:xfrm>
            <a:off x="4129523" y="3069123"/>
            <a:ext cx="327014" cy="153888"/>
          </a:xfrm>
          <a:prstGeom prst="rect">
            <a:avLst/>
          </a:prstGeom>
          <a:noFill/>
        </p:spPr>
        <p:txBody>
          <a:bodyPr wrap="none" lIns="0" tIns="0" rIns="0" bIns="0" rtlCol="0" anchor="ctr">
            <a:spAutoFit/>
          </a:bodyPr>
          <a:lstStyle/>
          <a:p>
            <a:pPr algn="ctr" defTabSz="457189"/>
            <a:r>
              <a:rPr lang="en-US" sz="1000" b="1" dirty="0">
                <a:solidFill>
                  <a:srgbClr val="C00000"/>
                </a:solidFill>
              </a:rPr>
              <a:t>Ariba</a:t>
            </a:r>
          </a:p>
        </p:txBody>
      </p:sp>
    </p:spTree>
    <p:custDataLst>
      <p:tags r:id="rId1"/>
    </p:custDataLst>
    <p:extLst>
      <p:ext uri="{BB962C8B-B14F-4D97-AF65-F5344CB8AC3E}">
        <p14:creationId xmlns:p14="http://schemas.microsoft.com/office/powerpoint/2010/main" val="33730542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lgn="r" defTabSz="513160">
              <a:lnSpc>
                <a:spcPct val="95000"/>
              </a:lnSpc>
              <a:spcBef>
                <a:spcPts val="806"/>
              </a:spcBef>
              <a:buClr>
                <a:schemeClr val="tx2"/>
              </a:buClr>
              <a:buSzPct val="90000"/>
            </a:pPr>
            <a:fld id="{9A3BDB57-A3B2-4CBD-A5AE-076F05FE3509}" type="slidenum">
              <a:rPr lang="en-US" smtClean="0"/>
              <a:pPr algn="r" defTabSz="513160">
                <a:lnSpc>
                  <a:spcPct val="95000"/>
                </a:lnSpc>
                <a:spcBef>
                  <a:spcPts val="806"/>
                </a:spcBef>
                <a:buClr>
                  <a:schemeClr val="tx2"/>
                </a:buClr>
                <a:buSzPct val="90000"/>
              </a:pPr>
              <a:t>13</a:t>
            </a:fld>
            <a:endParaRPr lang="en-US" dirty="0"/>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Watcher: Email Notification </a:t>
            </a:r>
            <a:endParaRPr lang="en-US" b="1" dirty="0"/>
          </a:p>
        </p:txBody>
      </p:sp>
      <p:sp>
        <p:nvSpPr>
          <p:cNvPr id="10" name="Text Placeholder 1">
            <a:extLst>
              <a:ext uri="{FF2B5EF4-FFF2-40B4-BE49-F238E27FC236}">
                <a16:creationId xmlns:a16="http://schemas.microsoft.com/office/drawing/2014/main" id="{87B05CF8-F847-401D-A9DF-9D5A7B3DCFC1}"/>
              </a:ext>
            </a:extLst>
          </p:cNvPr>
          <p:cNvSpPr txBox="1">
            <a:spLocks/>
          </p:cNvSpPr>
          <p:nvPr/>
        </p:nvSpPr>
        <p:spPr>
          <a:xfrm>
            <a:off x="160842" y="979573"/>
            <a:ext cx="6191402" cy="195360"/>
          </a:xfrm>
          <a:prstGeom prst="rect">
            <a:avLst/>
          </a:prstGeom>
        </p:spPr>
        <p:txBody>
          <a:bodyPr lIns="0" tIns="0" rIns="0" bIns="0" anchor="ctr"/>
          <a:lstStyle>
            <a:defPPr>
              <a:defRPr lang="en-US"/>
            </a:defPPr>
            <a:lvl1pPr marL="0" indent="0" defTabSz="914400" eaLnBrk="1" latinLnBrk="0" hangingPunct="1">
              <a:lnSpc>
                <a:spcPct val="90000"/>
              </a:lnSpc>
              <a:spcBef>
                <a:spcPts val="1000"/>
              </a:spcBef>
              <a:buFont typeface="Arial" panose="020B0604020202020204" pitchFamily="34" charset="0"/>
              <a:buNone/>
              <a:defRPr sz="1200" b="0" i="0">
                <a:latin typeface="Arial" panose="020B0604020202020204" pitchFamily="34" charset="0"/>
                <a:ea typeface="+mn-ea"/>
                <a:cs typeface="Arial" panose="020B0604020202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5pPr>
            <a:lvl6pPr marL="2514600" indent="-228600" defTabSz="914400">
              <a:lnSpc>
                <a:spcPct val="90000"/>
              </a:lnSpc>
              <a:spcBef>
                <a:spcPts val="500"/>
              </a:spcBef>
              <a:buFont typeface="Arial" panose="020B0604020202020204" pitchFamily="34" charset="0"/>
              <a:buChar char="•"/>
              <a:defRPr sz="1800">
                <a:latin typeface="+mn-lt"/>
                <a:ea typeface="+mn-ea"/>
                <a:cs typeface="+mn-cs"/>
              </a:defRPr>
            </a:lvl6pPr>
            <a:lvl7pPr marL="2971800" indent="-228600" defTabSz="914400">
              <a:lnSpc>
                <a:spcPct val="90000"/>
              </a:lnSpc>
              <a:spcBef>
                <a:spcPts val="500"/>
              </a:spcBef>
              <a:buFont typeface="Arial" panose="020B0604020202020204" pitchFamily="34" charset="0"/>
              <a:buChar char="•"/>
              <a:defRPr sz="1800">
                <a:latin typeface="+mn-lt"/>
                <a:ea typeface="+mn-ea"/>
                <a:cs typeface="+mn-cs"/>
              </a:defRPr>
            </a:lvl7pPr>
            <a:lvl8pPr marL="3429000" indent="-228600" defTabSz="914400">
              <a:lnSpc>
                <a:spcPct val="90000"/>
              </a:lnSpc>
              <a:spcBef>
                <a:spcPts val="500"/>
              </a:spcBef>
              <a:buFont typeface="Arial" panose="020B0604020202020204" pitchFamily="34" charset="0"/>
              <a:buChar char="•"/>
              <a:defRPr sz="1800">
                <a:latin typeface="+mn-lt"/>
                <a:ea typeface="+mn-ea"/>
                <a:cs typeface="+mn-cs"/>
              </a:defRPr>
            </a:lvl8pPr>
            <a:lvl9pPr marL="3886200" indent="-228600" defTabSz="914400">
              <a:lnSpc>
                <a:spcPct val="90000"/>
              </a:lnSpc>
              <a:spcBef>
                <a:spcPts val="500"/>
              </a:spcBef>
              <a:buFont typeface="Arial" panose="020B0604020202020204" pitchFamily="34" charset="0"/>
              <a:buChar char="•"/>
              <a:defRPr sz="1800">
                <a:latin typeface="+mn-lt"/>
                <a:ea typeface="+mn-ea"/>
                <a:cs typeface="+mn-cs"/>
              </a:defRPr>
            </a:lvl9pPr>
          </a:lstStyle>
          <a:p>
            <a:r>
              <a:rPr lang="en-US" dirty="0"/>
              <a:t>All invoices require validation from the Requisitioner. Requisitioners are added as a Watcher to review all invoices for purchase orders submitted to a supplier.</a:t>
            </a:r>
          </a:p>
        </p:txBody>
      </p:sp>
      <p:sp>
        <p:nvSpPr>
          <p:cNvPr id="16" name="Rounded Rectangle 28">
            <a:extLst>
              <a:ext uri="{FF2B5EF4-FFF2-40B4-BE49-F238E27FC236}">
                <a16:creationId xmlns:a16="http://schemas.microsoft.com/office/drawing/2014/main" id="{090E3819-E939-4590-A497-EE27D776DD27}"/>
              </a:ext>
            </a:extLst>
          </p:cNvPr>
          <p:cNvSpPr/>
          <p:nvPr/>
        </p:nvSpPr>
        <p:spPr>
          <a:xfrm>
            <a:off x="5795010" y="1260337"/>
            <a:ext cx="1062990" cy="920731"/>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   Clicking </a:t>
            </a:r>
            <a:r>
              <a:rPr lang="en-US" sz="900" b="1" dirty="0">
                <a:solidFill>
                  <a:schemeClr val="bg2">
                    <a:lumMod val="10000"/>
                  </a:schemeClr>
                </a:solidFill>
              </a:rPr>
              <a:t>View </a:t>
            </a:r>
            <a:r>
              <a:rPr lang="en-US" sz="900" dirty="0">
                <a:solidFill>
                  <a:schemeClr val="bg2">
                    <a:lumMod val="10000"/>
                  </a:schemeClr>
                </a:solidFill>
              </a:rPr>
              <a:t>will redirect you to</a:t>
            </a:r>
            <a:r>
              <a:rPr lang="en-US" sz="900" b="1" dirty="0">
                <a:solidFill>
                  <a:schemeClr val="bg2">
                    <a:lumMod val="10000"/>
                  </a:schemeClr>
                </a:solidFill>
              </a:rPr>
              <a:t> Guided </a:t>
            </a:r>
            <a:r>
              <a:rPr lang="en-US" sz="900" b="1" dirty="0">
                <a:solidFill>
                  <a:srgbClr val="C00000"/>
                </a:solidFill>
              </a:rPr>
              <a:t>BU</a:t>
            </a:r>
            <a:r>
              <a:rPr lang="en-US" sz="900" b="1" dirty="0">
                <a:solidFill>
                  <a:schemeClr val="bg2">
                    <a:lumMod val="10000"/>
                  </a:schemeClr>
                </a:solidFill>
              </a:rPr>
              <a:t>ying</a:t>
            </a:r>
          </a:p>
          <a:p>
            <a:r>
              <a:rPr lang="en-US" sz="900" dirty="0">
                <a:solidFill>
                  <a:schemeClr val="bg2">
                    <a:lumMod val="10000"/>
                  </a:schemeClr>
                </a:solidFill>
              </a:rPr>
              <a:t> to validate the invoice.</a:t>
            </a:r>
          </a:p>
        </p:txBody>
      </p:sp>
      <p:sp>
        <p:nvSpPr>
          <p:cNvPr id="30" name="Rectangle 29">
            <a:extLst>
              <a:ext uri="{FF2B5EF4-FFF2-40B4-BE49-F238E27FC236}">
                <a16:creationId xmlns:a16="http://schemas.microsoft.com/office/drawing/2014/main" id="{7CED1554-4C4A-4642-B76F-52ADF24D4ECB}"/>
              </a:ext>
            </a:extLst>
          </p:cNvPr>
          <p:cNvSpPr/>
          <p:nvPr/>
        </p:nvSpPr>
        <p:spPr>
          <a:xfrm>
            <a:off x="837559" y="4085232"/>
            <a:ext cx="4301636" cy="276999"/>
          </a:xfrm>
          <a:prstGeom prst="rect">
            <a:avLst/>
          </a:prstGeom>
          <a:noFill/>
        </p:spPr>
        <p:txBody>
          <a:bodyPr wrap="square" lIns="0" tIns="0" rIns="0" bIns="0" rtlCol="0">
            <a:spAutoFit/>
          </a:bodyPr>
          <a:lstStyle/>
          <a:p>
            <a:pPr marL="40481" indent="-40481"/>
            <a:r>
              <a:rPr lang="en-US" sz="900" dirty="0"/>
              <a:t> </a:t>
            </a:r>
            <a:r>
              <a:rPr lang="en-US" sz="900" b="1" dirty="0"/>
              <a:t>Note</a:t>
            </a:r>
            <a:r>
              <a:rPr lang="en-US" sz="900" dirty="0"/>
              <a:t>: Watcher email notifications are sent to Requisitioners for invoice validation for all invoices under $5000 in value.</a:t>
            </a:r>
          </a:p>
        </p:txBody>
      </p:sp>
      <p:sp>
        <p:nvSpPr>
          <p:cNvPr id="31" name="Oval 30">
            <a:extLst>
              <a:ext uri="{FF2B5EF4-FFF2-40B4-BE49-F238E27FC236}">
                <a16:creationId xmlns:a16="http://schemas.microsoft.com/office/drawing/2014/main" id="{F9C90B1C-453E-457D-9DDD-BE0F38A39711}"/>
              </a:ext>
            </a:extLst>
          </p:cNvPr>
          <p:cNvSpPr/>
          <p:nvPr/>
        </p:nvSpPr>
        <p:spPr>
          <a:xfrm>
            <a:off x="5682772" y="1290621"/>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1</a:t>
            </a:r>
          </a:p>
        </p:txBody>
      </p:sp>
      <p:pic>
        <p:nvPicPr>
          <p:cNvPr id="4" name="Picture 3">
            <a:extLst>
              <a:ext uri="{FF2B5EF4-FFF2-40B4-BE49-F238E27FC236}">
                <a16:creationId xmlns:a16="http://schemas.microsoft.com/office/drawing/2014/main" id="{0B589AAD-6113-45AF-8464-D9C2564F5299}"/>
              </a:ext>
            </a:extLst>
          </p:cNvPr>
          <p:cNvPicPr>
            <a:picLocks noChangeAspect="1"/>
          </p:cNvPicPr>
          <p:nvPr/>
        </p:nvPicPr>
        <p:blipFill>
          <a:blip r:embed="rId3"/>
          <a:stretch>
            <a:fillRect/>
          </a:stretch>
        </p:blipFill>
        <p:spPr>
          <a:xfrm>
            <a:off x="160841" y="1461921"/>
            <a:ext cx="5162771" cy="2300908"/>
          </a:xfrm>
          <a:prstGeom prst="rect">
            <a:avLst/>
          </a:prstGeom>
          <a:ln>
            <a:solidFill>
              <a:schemeClr val="tx1"/>
            </a:solidFill>
          </a:ln>
        </p:spPr>
      </p:pic>
      <p:sp>
        <p:nvSpPr>
          <p:cNvPr id="20" name="Rectangle 19">
            <a:extLst>
              <a:ext uri="{FF2B5EF4-FFF2-40B4-BE49-F238E27FC236}">
                <a16:creationId xmlns:a16="http://schemas.microsoft.com/office/drawing/2014/main" id="{5489AC15-3C68-456D-8952-ACC7E09D15E3}"/>
              </a:ext>
            </a:extLst>
          </p:cNvPr>
          <p:cNvSpPr/>
          <p:nvPr/>
        </p:nvSpPr>
        <p:spPr>
          <a:xfrm>
            <a:off x="296817" y="3557089"/>
            <a:ext cx="449494" cy="18280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5" name="Oval 34">
            <a:extLst>
              <a:ext uri="{FF2B5EF4-FFF2-40B4-BE49-F238E27FC236}">
                <a16:creationId xmlns:a16="http://schemas.microsoft.com/office/drawing/2014/main" id="{6EE32DDE-475F-44AF-991F-E6979A2BBE98}"/>
              </a:ext>
            </a:extLst>
          </p:cNvPr>
          <p:cNvSpPr/>
          <p:nvPr/>
        </p:nvSpPr>
        <p:spPr>
          <a:xfrm>
            <a:off x="207395" y="3412167"/>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1</a:t>
            </a:r>
          </a:p>
        </p:txBody>
      </p:sp>
    </p:spTree>
    <p:custDataLst>
      <p:tags r:id="rId1"/>
    </p:custDataLst>
    <p:extLst>
      <p:ext uri="{BB962C8B-B14F-4D97-AF65-F5344CB8AC3E}">
        <p14:creationId xmlns:p14="http://schemas.microsoft.com/office/powerpoint/2010/main" val="34226519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lgn="r" defTabSz="513160">
              <a:lnSpc>
                <a:spcPct val="95000"/>
              </a:lnSpc>
              <a:spcBef>
                <a:spcPts val="806"/>
              </a:spcBef>
              <a:buClr>
                <a:schemeClr val="tx2"/>
              </a:buClr>
              <a:buSzPct val="90000"/>
            </a:pPr>
            <a:fld id="{9A3BDB57-A3B2-4CBD-A5AE-076F05FE3509}" type="slidenum">
              <a:rPr lang="en-US" smtClean="0"/>
              <a:pPr algn="r" defTabSz="513160">
                <a:lnSpc>
                  <a:spcPct val="95000"/>
                </a:lnSpc>
                <a:spcBef>
                  <a:spcPts val="806"/>
                </a:spcBef>
                <a:buClr>
                  <a:schemeClr val="tx2"/>
                </a:buClr>
                <a:buSzPct val="90000"/>
              </a:pPr>
              <a:t>14</a:t>
            </a:fld>
            <a:endParaRPr lang="en-US" dirty="0"/>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Approval: Email Notification (1 of 4)</a:t>
            </a:r>
            <a:endParaRPr lang="en-US" b="1" dirty="0"/>
          </a:p>
        </p:txBody>
      </p:sp>
      <p:sp>
        <p:nvSpPr>
          <p:cNvPr id="10" name="Text Placeholder 1">
            <a:extLst>
              <a:ext uri="{FF2B5EF4-FFF2-40B4-BE49-F238E27FC236}">
                <a16:creationId xmlns:a16="http://schemas.microsoft.com/office/drawing/2014/main" id="{87B05CF8-F847-401D-A9DF-9D5A7B3DCFC1}"/>
              </a:ext>
            </a:extLst>
          </p:cNvPr>
          <p:cNvSpPr txBox="1">
            <a:spLocks/>
          </p:cNvSpPr>
          <p:nvPr/>
        </p:nvSpPr>
        <p:spPr>
          <a:xfrm>
            <a:off x="160842" y="979573"/>
            <a:ext cx="6191402" cy="195360"/>
          </a:xfrm>
          <a:prstGeom prst="rect">
            <a:avLst/>
          </a:prstGeom>
        </p:spPr>
        <p:txBody>
          <a:bodyPr lIns="0" tIns="0" rIns="0" bIns="0" anchor="ctr"/>
          <a:lstStyle>
            <a:defPPr>
              <a:defRPr lang="en-US"/>
            </a:defPPr>
            <a:lvl1pPr marL="0" indent="0" defTabSz="914400" eaLnBrk="1" latinLnBrk="0" hangingPunct="1">
              <a:lnSpc>
                <a:spcPct val="90000"/>
              </a:lnSpc>
              <a:spcBef>
                <a:spcPts val="1000"/>
              </a:spcBef>
              <a:buFont typeface="Arial" panose="020B0604020202020204" pitchFamily="34" charset="0"/>
              <a:buNone/>
              <a:defRPr sz="1200" b="0" i="0">
                <a:latin typeface="Arial" panose="020B0604020202020204" pitchFamily="34" charset="0"/>
                <a:ea typeface="+mn-ea"/>
                <a:cs typeface="Arial" panose="020B0604020202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5pPr>
            <a:lvl6pPr marL="2514600" indent="-228600" defTabSz="914400">
              <a:lnSpc>
                <a:spcPct val="90000"/>
              </a:lnSpc>
              <a:spcBef>
                <a:spcPts val="500"/>
              </a:spcBef>
              <a:buFont typeface="Arial" panose="020B0604020202020204" pitchFamily="34" charset="0"/>
              <a:buChar char="•"/>
              <a:defRPr sz="1800">
                <a:latin typeface="+mn-lt"/>
                <a:ea typeface="+mn-ea"/>
                <a:cs typeface="+mn-cs"/>
              </a:defRPr>
            </a:lvl6pPr>
            <a:lvl7pPr marL="2971800" indent="-228600" defTabSz="914400">
              <a:lnSpc>
                <a:spcPct val="90000"/>
              </a:lnSpc>
              <a:spcBef>
                <a:spcPts val="500"/>
              </a:spcBef>
              <a:buFont typeface="Arial" panose="020B0604020202020204" pitchFamily="34" charset="0"/>
              <a:buChar char="•"/>
              <a:defRPr sz="1800">
                <a:latin typeface="+mn-lt"/>
                <a:ea typeface="+mn-ea"/>
                <a:cs typeface="+mn-cs"/>
              </a:defRPr>
            </a:lvl7pPr>
            <a:lvl8pPr marL="3429000" indent="-228600" defTabSz="914400">
              <a:lnSpc>
                <a:spcPct val="90000"/>
              </a:lnSpc>
              <a:spcBef>
                <a:spcPts val="500"/>
              </a:spcBef>
              <a:buFont typeface="Arial" panose="020B0604020202020204" pitchFamily="34" charset="0"/>
              <a:buChar char="•"/>
              <a:defRPr sz="1800">
                <a:latin typeface="+mn-lt"/>
                <a:ea typeface="+mn-ea"/>
                <a:cs typeface="+mn-cs"/>
              </a:defRPr>
            </a:lvl8pPr>
            <a:lvl9pPr marL="3886200" indent="-228600" defTabSz="914400">
              <a:lnSpc>
                <a:spcPct val="90000"/>
              </a:lnSpc>
              <a:spcBef>
                <a:spcPts val="500"/>
              </a:spcBef>
              <a:buFont typeface="Arial" panose="020B0604020202020204" pitchFamily="34" charset="0"/>
              <a:buChar char="•"/>
              <a:defRPr sz="1800">
                <a:latin typeface="+mn-lt"/>
                <a:ea typeface="+mn-ea"/>
                <a:cs typeface="+mn-cs"/>
              </a:defRPr>
            </a:lvl9pPr>
          </a:lstStyle>
          <a:p>
            <a:r>
              <a:rPr lang="en-US" dirty="0"/>
              <a:t>Invoice approval email notifications alerts the requisitioner when an invoice is ready to be approved.</a:t>
            </a:r>
          </a:p>
        </p:txBody>
      </p:sp>
      <p:sp>
        <p:nvSpPr>
          <p:cNvPr id="30" name="Rectangle 29">
            <a:extLst>
              <a:ext uri="{FF2B5EF4-FFF2-40B4-BE49-F238E27FC236}">
                <a16:creationId xmlns:a16="http://schemas.microsoft.com/office/drawing/2014/main" id="{7CED1554-4C4A-4642-B76F-52ADF24D4ECB}"/>
              </a:ext>
            </a:extLst>
          </p:cNvPr>
          <p:cNvSpPr/>
          <p:nvPr/>
        </p:nvSpPr>
        <p:spPr>
          <a:xfrm>
            <a:off x="1575849" y="4382824"/>
            <a:ext cx="3221165" cy="276999"/>
          </a:xfrm>
          <a:prstGeom prst="rect">
            <a:avLst/>
          </a:prstGeom>
          <a:noFill/>
        </p:spPr>
        <p:txBody>
          <a:bodyPr wrap="square" lIns="0" tIns="0" rIns="0" bIns="0" rtlCol="0">
            <a:spAutoFit/>
          </a:bodyPr>
          <a:lstStyle/>
          <a:p>
            <a:pPr marL="40481" indent="-40481"/>
            <a:r>
              <a:rPr lang="en-US" sz="900" dirty="0"/>
              <a:t> </a:t>
            </a:r>
            <a:r>
              <a:rPr lang="en-US" sz="900" b="1" dirty="0"/>
              <a:t>Note</a:t>
            </a:r>
            <a:r>
              <a:rPr lang="en-US" sz="900" dirty="0"/>
              <a:t>: Invoice approval is forwarded to the Requisitioner for all Invoices exceeding $5000 in value.</a:t>
            </a:r>
          </a:p>
        </p:txBody>
      </p:sp>
      <p:grpSp>
        <p:nvGrpSpPr>
          <p:cNvPr id="2" name="Group 1">
            <a:extLst>
              <a:ext uri="{FF2B5EF4-FFF2-40B4-BE49-F238E27FC236}">
                <a16:creationId xmlns:a16="http://schemas.microsoft.com/office/drawing/2014/main" id="{BFCDD5EA-2E71-4344-A0AD-A35A1C05BCD7}"/>
              </a:ext>
            </a:extLst>
          </p:cNvPr>
          <p:cNvGrpSpPr/>
          <p:nvPr/>
        </p:nvGrpSpPr>
        <p:grpSpPr>
          <a:xfrm>
            <a:off x="160842" y="1461920"/>
            <a:ext cx="5375411" cy="2610279"/>
            <a:chOff x="160842" y="1461920"/>
            <a:chExt cx="5375411" cy="2610279"/>
          </a:xfrm>
        </p:grpSpPr>
        <p:pic>
          <p:nvPicPr>
            <p:cNvPr id="17" name="Picture 16">
              <a:extLst>
                <a:ext uri="{FF2B5EF4-FFF2-40B4-BE49-F238E27FC236}">
                  <a16:creationId xmlns:a16="http://schemas.microsoft.com/office/drawing/2014/main" id="{37962016-D53A-4685-BCC9-2BB08B91BC1C}"/>
                </a:ext>
              </a:extLst>
            </p:cNvPr>
            <p:cNvPicPr>
              <a:picLocks noChangeAspect="1"/>
            </p:cNvPicPr>
            <p:nvPr/>
          </p:nvPicPr>
          <p:blipFill rotWithShape="1">
            <a:blip r:embed="rId3"/>
            <a:srcRect l="686" t="23833" r="24069" b="11209"/>
            <a:stretch/>
          </p:blipFill>
          <p:spPr>
            <a:xfrm>
              <a:off x="160842" y="1461920"/>
              <a:ext cx="5375411" cy="2610279"/>
            </a:xfrm>
            <a:prstGeom prst="rect">
              <a:avLst/>
            </a:prstGeom>
            <a:ln>
              <a:solidFill>
                <a:schemeClr val="tx1"/>
              </a:solidFill>
            </a:ln>
          </p:spPr>
        </p:pic>
        <p:pic>
          <p:nvPicPr>
            <p:cNvPr id="15" name="Picture 14">
              <a:extLst>
                <a:ext uri="{FF2B5EF4-FFF2-40B4-BE49-F238E27FC236}">
                  <a16:creationId xmlns:a16="http://schemas.microsoft.com/office/drawing/2014/main" id="{7FB81362-86FE-4DEA-BBCF-698ABFA02572}"/>
                </a:ext>
              </a:extLst>
            </p:cNvPr>
            <p:cNvPicPr>
              <a:picLocks noChangeAspect="1"/>
            </p:cNvPicPr>
            <p:nvPr/>
          </p:nvPicPr>
          <p:blipFill rotWithShape="1">
            <a:blip r:embed="rId4"/>
            <a:srcRect l="75644" t="52813" r="11758" b="42329"/>
            <a:stretch/>
          </p:blipFill>
          <p:spPr>
            <a:xfrm>
              <a:off x="4348045" y="3721434"/>
              <a:ext cx="684369" cy="156951"/>
            </a:xfrm>
            <a:prstGeom prst="rect">
              <a:avLst/>
            </a:prstGeom>
          </p:spPr>
        </p:pic>
      </p:grpSp>
    </p:spTree>
    <p:custDataLst>
      <p:tags r:id="rId1"/>
    </p:custDataLst>
    <p:extLst>
      <p:ext uri="{BB962C8B-B14F-4D97-AF65-F5344CB8AC3E}">
        <p14:creationId xmlns:p14="http://schemas.microsoft.com/office/powerpoint/2010/main" val="14758247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lgn="r" defTabSz="513160">
              <a:lnSpc>
                <a:spcPct val="95000"/>
              </a:lnSpc>
              <a:spcBef>
                <a:spcPts val="806"/>
              </a:spcBef>
              <a:buClr>
                <a:schemeClr val="tx2"/>
              </a:buClr>
              <a:buSzPct val="90000"/>
            </a:pPr>
            <a:fld id="{9A3BDB57-A3B2-4CBD-A5AE-076F05FE3509}" type="slidenum">
              <a:rPr lang="en-US" smtClean="0"/>
              <a:pPr algn="r" defTabSz="513160">
                <a:lnSpc>
                  <a:spcPct val="95000"/>
                </a:lnSpc>
                <a:spcBef>
                  <a:spcPts val="806"/>
                </a:spcBef>
                <a:buClr>
                  <a:schemeClr val="tx2"/>
                </a:buClr>
                <a:buSzPct val="90000"/>
              </a:pPr>
              <a:t>15</a:t>
            </a:fld>
            <a:endParaRPr lang="en-US" dirty="0"/>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Approval: Email Notification (2 of 4)</a:t>
            </a:r>
            <a:endParaRPr lang="en-US" b="1" dirty="0"/>
          </a:p>
        </p:txBody>
      </p:sp>
      <p:sp>
        <p:nvSpPr>
          <p:cNvPr id="10" name="Text Placeholder 1">
            <a:extLst>
              <a:ext uri="{FF2B5EF4-FFF2-40B4-BE49-F238E27FC236}">
                <a16:creationId xmlns:a16="http://schemas.microsoft.com/office/drawing/2014/main" id="{87B05CF8-F847-401D-A9DF-9D5A7B3DCFC1}"/>
              </a:ext>
            </a:extLst>
          </p:cNvPr>
          <p:cNvSpPr txBox="1">
            <a:spLocks/>
          </p:cNvSpPr>
          <p:nvPr/>
        </p:nvSpPr>
        <p:spPr>
          <a:xfrm>
            <a:off x="160842" y="979573"/>
            <a:ext cx="6191402" cy="195360"/>
          </a:xfrm>
          <a:prstGeom prst="rect">
            <a:avLst/>
          </a:prstGeom>
        </p:spPr>
        <p:txBody>
          <a:bodyPr lIns="0" tIns="0" rIns="0" bIns="0" anchor="ctr"/>
          <a:lstStyle>
            <a:defPPr>
              <a:defRPr lang="en-US"/>
            </a:defPPr>
            <a:lvl1pPr marL="0" indent="0" defTabSz="914400" eaLnBrk="1" latinLnBrk="0" hangingPunct="1">
              <a:lnSpc>
                <a:spcPct val="90000"/>
              </a:lnSpc>
              <a:spcBef>
                <a:spcPts val="1000"/>
              </a:spcBef>
              <a:buFont typeface="Arial" panose="020B0604020202020204" pitchFamily="34" charset="0"/>
              <a:buNone/>
              <a:defRPr sz="1200" b="0" i="0">
                <a:latin typeface="Arial" panose="020B0604020202020204" pitchFamily="34" charset="0"/>
                <a:ea typeface="+mn-ea"/>
                <a:cs typeface="Arial" panose="020B0604020202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5pPr>
            <a:lvl6pPr marL="2514600" indent="-228600" defTabSz="914400">
              <a:lnSpc>
                <a:spcPct val="90000"/>
              </a:lnSpc>
              <a:spcBef>
                <a:spcPts val="500"/>
              </a:spcBef>
              <a:buFont typeface="Arial" panose="020B0604020202020204" pitchFamily="34" charset="0"/>
              <a:buChar char="•"/>
              <a:defRPr sz="1800">
                <a:latin typeface="+mn-lt"/>
                <a:ea typeface="+mn-ea"/>
                <a:cs typeface="+mn-cs"/>
              </a:defRPr>
            </a:lvl6pPr>
            <a:lvl7pPr marL="2971800" indent="-228600" defTabSz="914400">
              <a:lnSpc>
                <a:spcPct val="90000"/>
              </a:lnSpc>
              <a:spcBef>
                <a:spcPts val="500"/>
              </a:spcBef>
              <a:buFont typeface="Arial" panose="020B0604020202020204" pitchFamily="34" charset="0"/>
              <a:buChar char="•"/>
              <a:defRPr sz="1800">
                <a:latin typeface="+mn-lt"/>
                <a:ea typeface="+mn-ea"/>
                <a:cs typeface="+mn-cs"/>
              </a:defRPr>
            </a:lvl7pPr>
            <a:lvl8pPr marL="3429000" indent="-228600" defTabSz="914400">
              <a:lnSpc>
                <a:spcPct val="90000"/>
              </a:lnSpc>
              <a:spcBef>
                <a:spcPts val="500"/>
              </a:spcBef>
              <a:buFont typeface="Arial" panose="020B0604020202020204" pitchFamily="34" charset="0"/>
              <a:buChar char="•"/>
              <a:defRPr sz="1800">
                <a:latin typeface="+mn-lt"/>
                <a:ea typeface="+mn-ea"/>
                <a:cs typeface="+mn-cs"/>
              </a:defRPr>
            </a:lvl8pPr>
            <a:lvl9pPr marL="3886200" indent="-228600" defTabSz="914400">
              <a:lnSpc>
                <a:spcPct val="90000"/>
              </a:lnSpc>
              <a:spcBef>
                <a:spcPts val="500"/>
              </a:spcBef>
              <a:buFont typeface="Arial" panose="020B0604020202020204" pitchFamily="34" charset="0"/>
              <a:buChar char="•"/>
              <a:defRPr sz="1800">
                <a:latin typeface="+mn-lt"/>
                <a:ea typeface="+mn-ea"/>
                <a:cs typeface="+mn-cs"/>
              </a:defRPr>
            </a:lvl9pPr>
          </a:lstStyle>
          <a:p>
            <a:r>
              <a:rPr lang="en-US" dirty="0"/>
              <a:t>Invoice approval email notifications for a Contract Non-Release that requires accounting information, select View to navigate to </a:t>
            </a:r>
            <a:r>
              <a:rPr lang="en-US" b="1" dirty="0"/>
              <a:t>Guided </a:t>
            </a:r>
            <a:r>
              <a:rPr lang="en-US" b="1" dirty="0">
                <a:solidFill>
                  <a:srgbClr val="C00000"/>
                </a:solidFill>
              </a:rPr>
              <a:t>BU</a:t>
            </a:r>
            <a:r>
              <a:rPr lang="en-US" b="1" dirty="0"/>
              <a:t>ying </a:t>
            </a:r>
            <a:r>
              <a:rPr lang="en-US" dirty="0"/>
              <a:t>to add the appropriate cost center.</a:t>
            </a:r>
          </a:p>
        </p:txBody>
      </p:sp>
      <p:sp>
        <p:nvSpPr>
          <p:cNvPr id="30" name="Rectangle 29">
            <a:extLst>
              <a:ext uri="{FF2B5EF4-FFF2-40B4-BE49-F238E27FC236}">
                <a16:creationId xmlns:a16="http://schemas.microsoft.com/office/drawing/2014/main" id="{7CED1554-4C4A-4642-B76F-52ADF24D4ECB}"/>
              </a:ext>
            </a:extLst>
          </p:cNvPr>
          <p:cNvSpPr/>
          <p:nvPr/>
        </p:nvSpPr>
        <p:spPr>
          <a:xfrm>
            <a:off x="1575849" y="4382824"/>
            <a:ext cx="3221165" cy="276999"/>
          </a:xfrm>
          <a:prstGeom prst="rect">
            <a:avLst/>
          </a:prstGeom>
          <a:noFill/>
        </p:spPr>
        <p:txBody>
          <a:bodyPr wrap="square" lIns="0" tIns="0" rIns="0" bIns="0" rtlCol="0">
            <a:spAutoFit/>
          </a:bodyPr>
          <a:lstStyle/>
          <a:p>
            <a:pPr marL="40481" indent="-40481"/>
            <a:r>
              <a:rPr lang="en-US" sz="900" dirty="0"/>
              <a:t> </a:t>
            </a:r>
            <a:r>
              <a:rPr lang="en-US" sz="900" b="1" dirty="0"/>
              <a:t>Note</a:t>
            </a:r>
            <a:r>
              <a:rPr lang="en-US" sz="900" dirty="0"/>
              <a:t>: Invoice approval is forwarded to the Requisitioner for all Invoices exceeding $5000 in value.</a:t>
            </a:r>
          </a:p>
        </p:txBody>
      </p:sp>
      <p:sp>
        <p:nvSpPr>
          <p:cNvPr id="31" name="Oval 30">
            <a:extLst>
              <a:ext uri="{FF2B5EF4-FFF2-40B4-BE49-F238E27FC236}">
                <a16:creationId xmlns:a16="http://schemas.microsoft.com/office/drawing/2014/main" id="{F9C90B1C-453E-457D-9DDD-BE0F38A39711}"/>
              </a:ext>
            </a:extLst>
          </p:cNvPr>
          <p:cNvSpPr/>
          <p:nvPr/>
        </p:nvSpPr>
        <p:spPr>
          <a:xfrm>
            <a:off x="5660287" y="1253146"/>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a:solidFill>
                  <a:schemeClr val="bg2"/>
                </a:solidFill>
                <a:latin typeface="Arial" panose="020B0604020202020204" pitchFamily="34" charset="0"/>
              </a:rPr>
              <a:t>1</a:t>
            </a:r>
            <a:endParaRPr lang="en-US" sz="750" b="1" dirty="0">
              <a:solidFill>
                <a:schemeClr val="bg2"/>
              </a:solidFill>
              <a:latin typeface="Arial" panose="020B0604020202020204" pitchFamily="34" charset="0"/>
            </a:endParaRPr>
          </a:p>
        </p:txBody>
      </p:sp>
      <p:sp>
        <p:nvSpPr>
          <p:cNvPr id="22" name="Rounded Rectangle 28">
            <a:extLst>
              <a:ext uri="{FF2B5EF4-FFF2-40B4-BE49-F238E27FC236}">
                <a16:creationId xmlns:a16="http://schemas.microsoft.com/office/drawing/2014/main" id="{E6D84FEF-7906-4A19-BC79-337B172DE140}"/>
              </a:ext>
            </a:extLst>
          </p:cNvPr>
          <p:cNvSpPr/>
          <p:nvPr/>
        </p:nvSpPr>
        <p:spPr>
          <a:xfrm>
            <a:off x="5866028" y="1216779"/>
            <a:ext cx="969488" cy="875014"/>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defTabSz="609585" fontAlgn="base">
              <a:spcBef>
                <a:spcPct val="0"/>
              </a:spcBef>
              <a:spcAft>
                <a:spcPct val="0"/>
              </a:spcAft>
            </a:pPr>
            <a:r>
              <a:rPr lang="en-US" sz="900" dirty="0">
                <a:solidFill>
                  <a:srgbClr val="FFFFFF">
                    <a:lumMod val="10000"/>
                  </a:srgbClr>
                </a:solidFill>
                <a:latin typeface="Arial" panose="020B0604020202020204"/>
              </a:rPr>
              <a:t>Click on View for Contract Non-Release invoices.</a:t>
            </a:r>
          </a:p>
        </p:txBody>
      </p:sp>
      <p:pic>
        <p:nvPicPr>
          <p:cNvPr id="6" name="Picture 5">
            <a:extLst>
              <a:ext uri="{FF2B5EF4-FFF2-40B4-BE49-F238E27FC236}">
                <a16:creationId xmlns:a16="http://schemas.microsoft.com/office/drawing/2014/main" id="{35690D21-4A7E-4467-8BB4-7E6785250633}"/>
              </a:ext>
            </a:extLst>
          </p:cNvPr>
          <p:cNvPicPr>
            <a:picLocks noChangeAspect="1"/>
          </p:cNvPicPr>
          <p:nvPr/>
        </p:nvPicPr>
        <p:blipFill>
          <a:blip r:embed="rId3"/>
          <a:stretch>
            <a:fillRect/>
          </a:stretch>
        </p:blipFill>
        <p:spPr>
          <a:xfrm>
            <a:off x="106890" y="1535521"/>
            <a:ext cx="5603101" cy="2291165"/>
          </a:xfrm>
          <a:prstGeom prst="rect">
            <a:avLst/>
          </a:prstGeom>
        </p:spPr>
      </p:pic>
      <p:sp>
        <p:nvSpPr>
          <p:cNvPr id="16" name="Rectangle 15">
            <a:extLst>
              <a:ext uri="{FF2B5EF4-FFF2-40B4-BE49-F238E27FC236}">
                <a16:creationId xmlns:a16="http://schemas.microsoft.com/office/drawing/2014/main" id="{CAC6EF0F-F74E-412A-B154-4DDCE85358E7}"/>
              </a:ext>
            </a:extLst>
          </p:cNvPr>
          <p:cNvSpPr/>
          <p:nvPr/>
        </p:nvSpPr>
        <p:spPr>
          <a:xfrm>
            <a:off x="1814099" y="3646288"/>
            <a:ext cx="528209" cy="17084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 name="Oval 10">
            <a:extLst>
              <a:ext uri="{FF2B5EF4-FFF2-40B4-BE49-F238E27FC236}">
                <a16:creationId xmlns:a16="http://schemas.microsoft.com/office/drawing/2014/main" id="{56F4B491-862F-4905-942C-7E99C0E2DF6F}"/>
              </a:ext>
            </a:extLst>
          </p:cNvPr>
          <p:cNvSpPr/>
          <p:nvPr/>
        </p:nvSpPr>
        <p:spPr>
          <a:xfrm>
            <a:off x="2239438" y="3510166"/>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a:solidFill>
                  <a:schemeClr val="bg2"/>
                </a:solidFill>
                <a:latin typeface="Arial" panose="020B0604020202020204" pitchFamily="34" charset="0"/>
              </a:rPr>
              <a:t>1</a:t>
            </a:r>
            <a:endParaRPr lang="en-US" sz="750" b="1" dirty="0">
              <a:solidFill>
                <a:schemeClr val="bg2"/>
              </a:solidFill>
              <a:latin typeface="Arial" panose="020B0604020202020204" pitchFamily="34" charset="0"/>
            </a:endParaRPr>
          </a:p>
        </p:txBody>
      </p:sp>
    </p:spTree>
    <p:custDataLst>
      <p:tags r:id="rId1"/>
    </p:custDataLst>
    <p:extLst>
      <p:ext uri="{BB962C8B-B14F-4D97-AF65-F5344CB8AC3E}">
        <p14:creationId xmlns:p14="http://schemas.microsoft.com/office/powerpoint/2010/main" val="17234763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9F450D4A-00F6-463E-B13F-2DE92832ED05}"/>
              </a:ext>
            </a:extLst>
          </p:cNvPr>
          <p:cNvPicPr>
            <a:picLocks noChangeAspect="1"/>
          </p:cNvPicPr>
          <p:nvPr/>
        </p:nvPicPr>
        <p:blipFill rotWithShape="1">
          <a:blip r:embed="rId3"/>
          <a:srcRect l="3884" t="44322" r="13139" b="8803"/>
          <a:stretch/>
        </p:blipFill>
        <p:spPr>
          <a:xfrm>
            <a:off x="99391" y="2921352"/>
            <a:ext cx="5390985" cy="1713100"/>
          </a:xfrm>
          <a:prstGeom prst="rect">
            <a:avLst/>
          </a:prstGeom>
          <a:ln>
            <a:solidFill>
              <a:schemeClr val="tx1"/>
            </a:solidFill>
          </a:ln>
        </p:spPr>
      </p:pic>
      <p:sp>
        <p:nvSpPr>
          <p:cNvPr id="3" name="Slide Number Placeholder 2"/>
          <p:cNvSpPr>
            <a:spLocks noGrp="1"/>
          </p:cNvSpPr>
          <p:nvPr>
            <p:ph type="sldNum" sz="quarter" idx="12"/>
          </p:nvPr>
        </p:nvSpPr>
        <p:spPr/>
        <p:txBody>
          <a:bodyPr/>
          <a:lstStyle/>
          <a:p>
            <a:pPr algn="r" defTabSz="513160">
              <a:lnSpc>
                <a:spcPct val="95000"/>
              </a:lnSpc>
              <a:spcBef>
                <a:spcPts val="806"/>
              </a:spcBef>
              <a:buClr>
                <a:schemeClr val="tx2"/>
              </a:buClr>
              <a:buSzPct val="90000"/>
            </a:pPr>
            <a:fld id="{9A3BDB57-A3B2-4CBD-A5AE-076F05FE3509}" type="slidenum">
              <a:rPr lang="en-US" smtClean="0"/>
              <a:pPr algn="r" defTabSz="513160">
                <a:lnSpc>
                  <a:spcPct val="95000"/>
                </a:lnSpc>
                <a:spcBef>
                  <a:spcPts val="806"/>
                </a:spcBef>
                <a:buClr>
                  <a:schemeClr val="tx2"/>
                </a:buClr>
                <a:buSzPct val="90000"/>
              </a:pPr>
              <a:t>16</a:t>
            </a:fld>
            <a:endParaRPr lang="en-US" dirty="0"/>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Approval: Email Notification (3 of 4)</a:t>
            </a:r>
            <a:endParaRPr lang="en-US" b="1" dirty="0"/>
          </a:p>
        </p:txBody>
      </p:sp>
      <p:sp>
        <p:nvSpPr>
          <p:cNvPr id="16" name="Rounded Rectangle 28">
            <a:extLst>
              <a:ext uri="{FF2B5EF4-FFF2-40B4-BE49-F238E27FC236}">
                <a16:creationId xmlns:a16="http://schemas.microsoft.com/office/drawing/2014/main" id="{090E3819-E939-4590-A497-EE27D776DD27}"/>
              </a:ext>
            </a:extLst>
          </p:cNvPr>
          <p:cNvSpPr/>
          <p:nvPr/>
        </p:nvSpPr>
        <p:spPr>
          <a:xfrm>
            <a:off x="5888512" y="950748"/>
            <a:ext cx="969487" cy="171310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defTabSz="609585"/>
            <a:r>
              <a:rPr lang="en-US" sz="900" dirty="0">
                <a:solidFill>
                  <a:srgbClr val="FFFFFF">
                    <a:lumMod val="10000"/>
                  </a:srgbClr>
                </a:solidFill>
              </a:rPr>
              <a:t>Scroll down in the email body to view line item details.</a:t>
            </a:r>
          </a:p>
          <a:p>
            <a:pPr defTabSz="609585"/>
            <a:endParaRPr lang="en-US" sz="900" dirty="0">
              <a:solidFill>
                <a:schemeClr val="bg2">
                  <a:lumMod val="10000"/>
                </a:schemeClr>
              </a:solidFill>
            </a:endParaRPr>
          </a:p>
          <a:p>
            <a:endParaRPr lang="en-US" sz="900" dirty="0">
              <a:solidFill>
                <a:schemeClr val="bg2">
                  <a:lumMod val="10000"/>
                </a:schemeClr>
              </a:solidFill>
            </a:endParaRPr>
          </a:p>
          <a:p>
            <a:pPr defTabSz="609585"/>
            <a:r>
              <a:rPr lang="en-US" sz="900" dirty="0">
                <a:solidFill>
                  <a:srgbClr val="FFFFFF">
                    <a:lumMod val="10000"/>
                  </a:srgbClr>
                </a:solidFill>
              </a:rPr>
              <a:t>Once you have reviewed the information, click </a:t>
            </a:r>
            <a:r>
              <a:rPr lang="en-US" sz="900" b="1" dirty="0">
                <a:solidFill>
                  <a:srgbClr val="FFFFFF">
                    <a:lumMod val="10000"/>
                  </a:srgbClr>
                </a:solidFill>
              </a:rPr>
              <a:t>Approve</a:t>
            </a:r>
            <a:r>
              <a:rPr lang="en-US" sz="900" dirty="0">
                <a:solidFill>
                  <a:srgbClr val="FFFFFF">
                    <a:lumMod val="10000"/>
                  </a:srgbClr>
                </a:solidFill>
              </a:rPr>
              <a:t> or </a:t>
            </a:r>
            <a:r>
              <a:rPr lang="en-US" sz="900" b="1" dirty="0">
                <a:solidFill>
                  <a:srgbClr val="FFFFFF">
                    <a:lumMod val="10000"/>
                  </a:srgbClr>
                </a:solidFill>
              </a:rPr>
              <a:t>Deny</a:t>
            </a:r>
            <a:r>
              <a:rPr lang="en-US" sz="900" dirty="0">
                <a:solidFill>
                  <a:srgbClr val="FFFFFF">
                    <a:lumMod val="10000"/>
                  </a:srgbClr>
                </a:solidFill>
              </a:rPr>
              <a:t> as applicable.  </a:t>
            </a:r>
          </a:p>
          <a:p>
            <a:pPr defTabSz="609585"/>
            <a:endParaRPr lang="en-US" sz="900" b="1" dirty="0">
              <a:solidFill>
                <a:srgbClr val="FFFFFF">
                  <a:lumMod val="10000"/>
                </a:srgbClr>
              </a:solidFill>
            </a:endParaRPr>
          </a:p>
          <a:p>
            <a:pPr defTabSz="609585"/>
            <a:r>
              <a:rPr lang="en-US" sz="900" b="1" dirty="0">
                <a:solidFill>
                  <a:srgbClr val="FFFFFF">
                    <a:lumMod val="10000"/>
                  </a:srgbClr>
                </a:solidFill>
              </a:rPr>
              <a:t>Note: This does not apply to Contracts Non-Release. Click on View for Contracts.</a:t>
            </a:r>
          </a:p>
        </p:txBody>
      </p:sp>
      <p:sp>
        <p:nvSpPr>
          <p:cNvPr id="31" name="Oval 30">
            <a:extLst>
              <a:ext uri="{FF2B5EF4-FFF2-40B4-BE49-F238E27FC236}">
                <a16:creationId xmlns:a16="http://schemas.microsoft.com/office/drawing/2014/main" id="{F9C90B1C-453E-457D-9DDD-BE0F38A39711}"/>
              </a:ext>
            </a:extLst>
          </p:cNvPr>
          <p:cNvSpPr/>
          <p:nvPr/>
        </p:nvSpPr>
        <p:spPr>
          <a:xfrm>
            <a:off x="5682772" y="1052691"/>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2</a:t>
            </a:r>
          </a:p>
        </p:txBody>
      </p:sp>
      <p:sp>
        <p:nvSpPr>
          <p:cNvPr id="20" name="Rectangle 19">
            <a:extLst>
              <a:ext uri="{FF2B5EF4-FFF2-40B4-BE49-F238E27FC236}">
                <a16:creationId xmlns:a16="http://schemas.microsoft.com/office/drawing/2014/main" id="{5489AC15-3C68-456D-8952-ACC7E09D15E3}"/>
              </a:ext>
            </a:extLst>
          </p:cNvPr>
          <p:cNvSpPr/>
          <p:nvPr/>
        </p:nvSpPr>
        <p:spPr>
          <a:xfrm>
            <a:off x="113773" y="4447186"/>
            <a:ext cx="1197865" cy="17084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5" name="Oval 34">
            <a:extLst>
              <a:ext uri="{FF2B5EF4-FFF2-40B4-BE49-F238E27FC236}">
                <a16:creationId xmlns:a16="http://schemas.microsoft.com/office/drawing/2014/main" id="{6EE32DDE-475F-44AF-991F-E6979A2BBE98}"/>
              </a:ext>
            </a:extLst>
          </p:cNvPr>
          <p:cNvSpPr/>
          <p:nvPr/>
        </p:nvSpPr>
        <p:spPr>
          <a:xfrm>
            <a:off x="57972" y="4318476"/>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3</a:t>
            </a:r>
          </a:p>
        </p:txBody>
      </p:sp>
      <p:sp>
        <p:nvSpPr>
          <p:cNvPr id="19" name="Text Placeholder 1">
            <a:extLst>
              <a:ext uri="{FF2B5EF4-FFF2-40B4-BE49-F238E27FC236}">
                <a16:creationId xmlns:a16="http://schemas.microsoft.com/office/drawing/2014/main" id="{01D5FD09-3CAD-419B-9549-36906F735A23}"/>
              </a:ext>
            </a:extLst>
          </p:cNvPr>
          <p:cNvSpPr txBox="1">
            <a:spLocks/>
          </p:cNvSpPr>
          <p:nvPr/>
        </p:nvSpPr>
        <p:spPr>
          <a:xfrm>
            <a:off x="160842" y="846167"/>
            <a:ext cx="5139441" cy="215579"/>
          </a:xfrm>
          <a:prstGeom prst="rect">
            <a:avLst/>
          </a:prstGeom>
        </p:spPr>
        <p:txBody>
          <a:bodyPr lIns="0" tIns="0" rIns="0" bIns="0" anchor="ctr"/>
          <a:lstStyle>
            <a:defPPr>
              <a:defRPr lang="en-US"/>
            </a:defPPr>
            <a:lvl1pPr marL="0" indent="0" defTabSz="914400" eaLnBrk="1" latinLnBrk="0" hangingPunct="1">
              <a:lnSpc>
                <a:spcPct val="90000"/>
              </a:lnSpc>
              <a:spcBef>
                <a:spcPts val="1000"/>
              </a:spcBef>
              <a:buFont typeface="Arial" panose="020B0604020202020204" pitchFamily="34" charset="0"/>
              <a:buNone/>
              <a:defRPr sz="1200" b="0" i="0">
                <a:latin typeface="Arial" panose="020B0604020202020204" pitchFamily="34" charset="0"/>
                <a:ea typeface="+mn-ea"/>
                <a:cs typeface="Arial" panose="020B0604020202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5pPr>
            <a:lvl6pPr marL="2514600" indent="-228600" defTabSz="914400">
              <a:lnSpc>
                <a:spcPct val="90000"/>
              </a:lnSpc>
              <a:spcBef>
                <a:spcPts val="500"/>
              </a:spcBef>
              <a:buFont typeface="Arial" panose="020B0604020202020204" pitchFamily="34" charset="0"/>
              <a:buChar char="•"/>
              <a:defRPr sz="1800">
                <a:latin typeface="+mn-lt"/>
                <a:ea typeface="+mn-ea"/>
                <a:cs typeface="+mn-cs"/>
              </a:defRPr>
            </a:lvl6pPr>
            <a:lvl7pPr marL="2971800" indent="-228600" defTabSz="914400">
              <a:lnSpc>
                <a:spcPct val="90000"/>
              </a:lnSpc>
              <a:spcBef>
                <a:spcPts val="500"/>
              </a:spcBef>
              <a:buFont typeface="Arial" panose="020B0604020202020204" pitchFamily="34" charset="0"/>
              <a:buChar char="•"/>
              <a:defRPr sz="1800">
                <a:latin typeface="+mn-lt"/>
                <a:ea typeface="+mn-ea"/>
                <a:cs typeface="+mn-cs"/>
              </a:defRPr>
            </a:lvl7pPr>
            <a:lvl8pPr marL="3429000" indent="-228600" defTabSz="914400">
              <a:lnSpc>
                <a:spcPct val="90000"/>
              </a:lnSpc>
              <a:spcBef>
                <a:spcPts val="500"/>
              </a:spcBef>
              <a:buFont typeface="Arial" panose="020B0604020202020204" pitchFamily="34" charset="0"/>
              <a:buChar char="•"/>
              <a:defRPr sz="1800">
                <a:latin typeface="+mn-lt"/>
                <a:ea typeface="+mn-ea"/>
                <a:cs typeface="+mn-cs"/>
              </a:defRPr>
            </a:lvl8pPr>
            <a:lvl9pPr marL="3886200" indent="-228600" defTabSz="914400">
              <a:lnSpc>
                <a:spcPct val="90000"/>
              </a:lnSpc>
              <a:spcBef>
                <a:spcPts val="500"/>
              </a:spcBef>
              <a:buFont typeface="Arial" panose="020B0604020202020204" pitchFamily="34" charset="0"/>
              <a:buChar char="•"/>
              <a:defRPr sz="1800">
                <a:latin typeface="+mn-lt"/>
                <a:ea typeface="+mn-ea"/>
                <a:cs typeface="+mn-cs"/>
              </a:defRPr>
            </a:lvl9pPr>
          </a:lstStyle>
          <a:p>
            <a:r>
              <a:rPr lang="en-US" dirty="0"/>
              <a:t>Invoice approval email notification</a:t>
            </a:r>
          </a:p>
        </p:txBody>
      </p:sp>
      <p:pic>
        <p:nvPicPr>
          <p:cNvPr id="17" name="Picture 16">
            <a:extLst>
              <a:ext uri="{FF2B5EF4-FFF2-40B4-BE49-F238E27FC236}">
                <a16:creationId xmlns:a16="http://schemas.microsoft.com/office/drawing/2014/main" id="{C5E88BDC-68B9-4BF2-B90E-08628ED613F9}"/>
              </a:ext>
            </a:extLst>
          </p:cNvPr>
          <p:cNvPicPr>
            <a:picLocks noChangeAspect="1"/>
          </p:cNvPicPr>
          <p:nvPr/>
        </p:nvPicPr>
        <p:blipFill rotWithShape="1">
          <a:blip r:embed="rId4"/>
          <a:srcRect l="3824" t="30971" r="5589" b="6393"/>
          <a:stretch/>
        </p:blipFill>
        <p:spPr>
          <a:xfrm>
            <a:off x="703210" y="1192877"/>
            <a:ext cx="4202946" cy="1634659"/>
          </a:xfrm>
          <a:prstGeom prst="rect">
            <a:avLst/>
          </a:prstGeom>
          <a:ln>
            <a:solidFill>
              <a:schemeClr val="tx1"/>
            </a:solidFill>
          </a:ln>
        </p:spPr>
      </p:pic>
      <p:sp>
        <p:nvSpPr>
          <p:cNvPr id="21" name="Oval 20">
            <a:extLst>
              <a:ext uri="{FF2B5EF4-FFF2-40B4-BE49-F238E27FC236}">
                <a16:creationId xmlns:a16="http://schemas.microsoft.com/office/drawing/2014/main" id="{478B7998-CB42-4674-8F35-460B61C25F4F}"/>
              </a:ext>
            </a:extLst>
          </p:cNvPr>
          <p:cNvSpPr/>
          <p:nvPr/>
        </p:nvSpPr>
        <p:spPr>
          <a:xfrm>
            <a:off x="5659285" y="1860054"/>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3</a:t>
            </a:r>
          </a:p>
        </p:txBody>
      </p:sp>
      <p:sp>
        <p:nvSpPr>
          <p:cNvPr id="22" name="Rectangle 21">
            <a:extLst>
              <a:ext uri="{FF2B5EF4-FFF2-40B4-BE49-F238E27FC236}">
                <a16:creationId xmlns:a16="http://schemas.microsoft.com/office/drawing/2014/main" id="{9298A2CF-2DE3-4522-9A22-02AAB0629AF3}"/>
              </a:ext>
            </a:extLst>
          </p:cNvPr>
          <p:cNvSpPr/>
          <p:nvPr/>
        </p:nvSpPr>
        <p:spPr>
          <a:xfrm>
            <a:off x="687526" y="1155561"/>
            <a:ext cx="4218630" cy="168876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 name="Oval 17">
            <a:extLst>
              <a:ext uri="{FF2B5EF4-FFF2-40B4-BE49-F238E27FC236}">
                <a16:creationId xmlns:a16="http://schemas.microsoft.com/office/drawing/2014/main" id="{9EC68228-42DA-4B61-901C-9BE627454164}"/>
              </a:ext>
            </a:extLst>
          </p:cNvPr>
          <p:cNvSpPr/>
          <p:nvPr/>
        </p:nvSpPr>
        <p:spPr>
          <a:xfrm>
            <a:off x="587636" y="1115848"/>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2</a:t>
            </a:r>
          </a:p>
        </p:txBody>
      </p:sp>
      <p:sp>
        <p:nvSpPr>
          <p:cNvPr id="23" name="Rounded Rectangle 28">
            <a:extLst>
              <a:ext uri="{FF2B5EF4-FFF2-40B4-BE49-F238E27FC236}">
                <a16:creationId xmlns:a16="http://schemas.microsoft.com/office/drawing/2014/main" id="{91840EF5-3795-483C-8DF5-3B83C7C2741B}"/>
              </a:ext>
            </a:extLst>
          </p:cNvPr>
          <p:cNvSpPr/>
          <p:nvPr/>
        </p:nvSpPr>
        <p:spPr>
          <a:xfrm>
            <a:off x="5902493" y="3641235"/>
            <a:ext cx="955507" cy="1354481"/>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defTabSz="609585"/>
            <a:r>
              <a:rPr lang="en-US" sz="900" dirty="0">
                <a:solidFill>
                  <a:srgbClr val="FFFFFF">
                    <a:lumMod val="10000"/>
                  </a:srgbClr>
                </a:solidFill>
              </a:rPr>
              <a:t>If information available in the email is not sufficient, you can click </a:t>
            </a:r>
            <a:r>
              <a:rPr lang="en-US" sz="900" b="1" dirty="0">
                <a:solidFill>
                  <a:srgbClr val="FFFFFF">
                    <a:lumMod val="10000"/>
                  </a:srgbClr>
                </a:solidFill>
              </a:rPr>
              <a:t>View </a:t>
            </a:r>
            <a:r>
              <a:rPr lang="en-US" sz="900" dirty="0">
                <a:solidFill>
                  <a:srgbClr val="FFFFFF">
                    <a:lumMod val="10000"/>
                  </a:srgbClr>
                </a:solidFill>
              </a:rPr>
              <a:t>to review each section of the requisition in </a:t>
            </a:r>
            <a:r>
              <a:rPr lang="en-US" sz="900" b="1" dirty="0">
                <a:solidFill>
                  <a:srgbClr val="FFFFFF">
                    <a:lumMod val="10000"/>
                  </a:srgbClr>
                </a:solidFill>
              </a:rPr>
              <a:t>Guided </a:t>
            </a:r>
            <a:r>
              <a:rPr lang="en-US" sz="900" b="1" dirty="0">
                <a:solidFill>
                  <a:srgbClr val="C00000"/>
                </a:solidFill>
              </a:rPr>
              <a:t>BU</a:t>
            </a:r>
            <a:r>
              <a:rPr lang="en-US" sz="900" b="1" dirty="0">
                <a:solidFill>
                  <a:srgbClr val="FFFFFF">
                    <a:lumMod val="10000"/>
                  </a:srgbClr>
                </a:solidFill>
              </a:rPr>
              <a:t>ying</a:t>
            </a:r>
            <a:r>
              <a:rPr lang="en-US" sz="900" dirty="0">
                <a:solidFill>
                  <a:srgbClr val="FFFFFF">
                    <a:lumMod val="10000"/>
                  </a:srgbClr>
                </a:solidFill>
              </a:rPr>
              <a:t>.</a:t>
            </a:r>
          </a:p>
        </p:txBody>
      </p:sp>
      <p:sp>
        <p:nvSpPr>
          <p:cNvPr id="24" name="Rectangle 23">
            <a:extLst>
              <a:ext uri="{FF2B5EF4-FFF2-40B4-BE49-F238E27FC236}">
                <a16:creationId xmlns:a16="http://schemas.microsoft.com/office/drawing/2014/main" id="{934A66EF-F0C3-429B-8727-FB06AA1EF0C8}"/>
              </a:ext>
            </a:extLst>
          </p:cNvPr>
          <p:cNvSpPr/>
          <p:nvPr/>
        </p:nvSpPr>
        <p:spPr>
          <a:xfrm>
            <a:off x="1353057" y="4447186"/>
            <a:ext cx="528209" cy="17084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5" name="Oval 24">
            <a:extLst>
              <a:ext uri="{FF2B5EF4-FFF2-40B4-BE49-F238E27FC236}">
                <a16:creationId xmlns:a16="http://schemas.microsoft.com/office/drawing/2014/main" id="{1AD3D221-262C-4059-BD8D-351B3656D67F}"/>
              </a:ext>
            </a:extLst>
          </p:cNvPr>
          <p:cNvSpPr/>
          <p:nvPr/>
        </p:nvSpPr>
        <p:spPr>
          <a:xfrm>
            <a:off x="1321970" y="4267286"/>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4</a:t>
            </a:r>
          </a:p>
        </p:txBody>
      </p:sp>
      <p:sp>
        <p:nvSpPr>
          <p:cNvPr id="26" name="Oval 25">
            <a:extLst>
              <a:ext uri="{FF2B5EF4-FFF2-40B4-BE49-F238E27FC236}">
                <a16:creationId xmlns:a16="http://schemas.microsoft.com/office/drawing/2014/main" id="{287FF5B8-09B8-4FF4-8FD1-9F3C7E6CB626}"/>
              </a:ext>
            </a:extLst>
          </p:cNvPr>
          <p:cNvSpPr/>
          <p:nvPr/>
        </p:nvSpPr>
        <p:spPr>
          <a:xfrm>
            <a:off x="5659285" y="3641235"/>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4</a:t>
            </a:r>
          </a:p>
        </p:txBody>
      </p:sp>
    </p:spTree>
    <p:custDataLst>
      <p:tags r:id="rId1"/>
    </p:custDataLst>
    <p:extLst>
      <p:ext uri="{BB962C8B-B14F-4D97-AF65-F5344CB8AC3E}">
        <p14:creationId xmlns:p14="http://schemas.microsoft.com/office/powerpoint/2010/main" val="28618833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lgn="r" defTabSz="513160">
              <a:lnSpc>
                <a:spcPct val="95000"/>
              </a:lnSpc>
              <a:spcBef>
                <a:spcPts val="806"/>
              </a:spcBef>
              <a:buClr>
                <a:schemeClr val="tx2"/>
              </a:buClr>
              <a:buSzPct val="90000"/>
            </a:pPr>
            <a:fld id="{9A3BDB57-A3B2-4CBD-A5AE-076F05FE3509}" type="slidenum">
              <a:rPr lang="en-US" smtClean="0"/>
              <a:pPr algn="r" defTabSz="513160">
                <a:lnSpc>
                  <a:spcPct val="95000"/>
                </a:lnSpc>
                <a:spcBef>
                  <a:spcPts val="806"/>
                </a:spcBef>
                <a:buClr>
                  <a:schemeClr val="tx2"/>
                </a:buClr>
                <a:buSzPct val="90000"/>
              </a:pPr>
              <a:t>17</a:t>
            </a:fld>
            <a:endParaRPr lang="en-US" dirty="0"/>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Approval: Email Notification  (4 of 4)</a:t>
            </a:r>
            <a:endParaRPr lang="en-US" b="1" dirty="0"/>
          </a:p>
        </p:txBody>
      </p:sp>
      <p:sp>
        <p:nvSpPr>
          <p:cNvPr id="31" name="Oval 30">
            <a:extLst>
              <a:ext uri="{FF2B5EF4-FFF2-40B4-BE49-F238E27FC236}">
                <a16:creationId xmlns:a16="http://schemas.microsoft.com/office/drawing/2014/main" id="{F9C90B1C-453E-457D-9DDD-BE0F38A39711}"/>
              </a:ext>
            </a:extLst>
          </p:cNvPr>
          <p:cNvSpPr/>
          <p:nvPr/>
        </p:nvSpPr>
        <p:spPr>
          <a:xfrm>
            <a:off x="5660287" y="1275631"/>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5</a:t>
            </a:r>
          </a:p>
        </p:txBody>
      </p:sp>
      <p:sp>
        <p:nvSpPr>
          <p:cNvPr id="19" name="Text Placeholder 1">
            <a:extLst>
              <a:ext uri="{FF2B5EF4-FFF2-40B4-BE49-F238E27FC236}">
                <a16:creationId xmlns:a16="http://schemas.microsoft.com/office/drawing/2014/main" id="{01D5FD09-3CAD-419B-9549-36906F735A23}"/>
              </a:ext>
            </a:extLst>
          </p:cNvPr>
          <p:cNvSpPr txBox="1">
            <a:spLocks/>
          </p:cNvSpPr>
          <p:nvPr/>
        </p:nvSpPr>
        <p:spPr>
          <a:xfrm>
            <a:off x="160842" y="846167"/>
            <a:ext cx="5139441" cy="215579"/>
          </a:xfrm>
          <a:prstGeom prst="rect">
            <a:avLst/>
          </a:prstGeom>
        </p:spPr>
        <p:txBody>
          <a:bodyPr lIns="0" tIns="0" rIns="0" bIns="0" anchor="ctr"/>
          <a:lstStyle>
            <a:defPPr>
              <a:defRPr lang="en-US"/>
            </a:defPPr>
            <a:lvl1pPr marL="0" indent="0" defTabSz="914400" eaLnBrk="1" latinLnBrk="0" hangingPunct="1">
              <a:lnSpc>
                <a:spcPct val="90000"/>
              </a:lnSpc>
              <a:spcBef>
                <a:spcPts val="1000"/>
              </a:spcBef>
              <a:buFont typeface="Arial" panose="020B0604020202020204" pitchFamily="34" charset="0"/>
              <a:buNone/>
              <a:defRPr sz="1200" b="0" i="0">
                <a:latin typeface="Arial" panose="020B0604020202020204" pitchFamily="34" charset="0"/>
                <a:ea typeface="+mn-ea"/>
                <a:cs typeface="Arial" panose="020B0604020202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5pPr>
            <a:lvl6pPr marL="2514600" indent="-228600" defTabSz="914400">
              <a:lnSpc>
                <a:spcPct val="90000"/>
              </a:lnSpc>
              <a:spcBef>
                <a:spcPts val="500"/>
              </a:spcBef>
              <a:buFont typeface="Arial" panose="020B0604020202020204" pitchFamily="34" charset="0"/>
              <a:buChar char="•"/>
              <a:defRPr sz="1800">
                <a:latin typeface="+mn-lt"/>
                <a:ea typeface="+mn-ea"/>
                <a:cs typeface="+mn-cs"/>
              </a:defRPr>
            </a:lvl6pPr>
            <a:lvl7pPr marL="2971800" indent="-228600" defTabSz="914400">
              <a:lnSpc>
                <a:spcPct val="90000"/>
              </a:lnSpc>
              <a:spcBef>
                <a:spcPts val="500"/>
              </a:spcBef>
              <a:buFont typeface="Arial" panose="020B0604020202020204" pitchFamily="34" charset="0"/>
              <a:buChar char="•"/>
              <a:defRPr sz="1800">
                <a:latin typeface="+mn-lt"/>
                <a:ea typeface="+mn-ea"/>
                <a:cs typeface="+mn-cs"/>
              </a:defRPr>
            </a:lvl7pPr>
            <a:lvl8pPr marL="3429000" indent="-228600" defTabSz="914400">
              <a:lnSpc>
                <a:spcPct val="90000"/>
              </a:lnSpc>
              <a:spcBef>
                <a:spcPts val="500"/>
              </a:spcBef>
              <a:buFont typeface="Arial" panose="020B0604020202020204" pitchFamily="34" charset="0"/>
              <a:buChar char="•"/>
              <a:defRPr sz="1800">
                <a:latin typeface="+mn-lt"/>
                <a:ea typeface="+mn-ea"/>
                <a:cs typeface="+mn-cs"/>
              </a:defRPr>
            </a:lvl8pPr>
            <a:lvl9pPr marL="3886200" indent="-228600" defTabSz="914400">
              <a:lnSpc>
                <a:spcPct val="90000"/>
              </a:lnSpc>
              <a:spcBef>
                <a:spcPts val="500"/>
              </a:spcBef>
              <a:buFont typeface="Arial" panose="020B0604020202020204" pitchFamily="34" charset="0"/>
              <a:buChar char="•"/>
              <a:defRPr sz="1800">
                <a:latin typeface="+mn-lt"/>
                <a:ea typeface="+mn-ea"/>
                <a:cs typeface="+mn-cs"/>
              </a:defRPr>
            </a:lvl9pPr>
          </a:lstStyle>
          <a:p>
            <a:r>
              <a:rPr lang="en-US" dirty="0"/>
              <a:t>Invoice approval email notification</a:t>
            </a:r>
          </a:p>
        </p:txBody>
      </p:sp>
      <p:pic>
        <p:nvPicPr>
          <p:cNvPr id="2" name="Picture 1">
            <a:extLst>
              <a:ext uri="{FF2B5EF4-FFF2-40B4-BE49-F238E27FC236}">
                <a16:creationId xmlns:a16="http://schemas.microsoft.com/office/drawing/2014/main" id="{4D5E2359-7DFD-4D5C-9AE7-0A2A59517515}"/>
              </a:ext>
            </a:extLst>
          </p:cNvPr>
          <p:cNvPicPr>
            <a:picLocks noChangeAspect="1"/>
          </p:cNvPicPr>
          <p:nvPr/>
        </p:nvPicPr>
        <p:blipFill rotWithShape="1">
          <a:blip r:embed="rId3"/>
          <a:srcRect r="14137" b="27805"/>
          <a:stretch/>
        </p:blipFill>
        <p:spPr>
          <a:xfrm>
            <a:off x="195468" y="1724824"/>
            <a:ext cx="5216903" cy="2467369"/>
          </a:xfrm>
          <a:prstGeom prst="rect">
            <a:avLst/>
          </a:prstGeom>
          <a:ln>
            <a:solidFill>
              <a:schemeClr val="tx1"/>
            </a:solidFill>
          </a:ln>
        </p:spPr>
      </p:pic>
      <p:sp>
        <p:nvSpPr>
          <p:cNvPr id="24" name="Rounded Rectangle 28">
            <a:extLst>
              <a:ext uri="{FF2B5EF4-FFF2-40B4-BE49-F238E27FC236}">
                <a16:creationId xmlns:a16="http://schemas.microsoft.com/office/drawing/2014/main" id="{826F7971-865C-40A7-803D-3DF16E6986CC}"/>
              </a:ext>
            </a:extLst>
          </p:cNvPr>
          <p:cNvSpPr/>
          <p:nvPr/>
        </p:nvSpPr>
        <p:spPr>
          <a:xfrm>
            <a:off x="5878395" y="1228827"/>
            <a:ext cx="979605" cy="2628557"/>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defTabSz="609585" fontAlgn="base">
              <a:spcBef>
                <a:spcPct val="0"/>
              </a:spcBef>
              <a:spcAft>
                <a:spcPct val="0"/>
              </a:spcAft>
            </a:pPr>
            <a:r>
              <a:rPr lang="en-US" sz="900" dirty="0">
                <a:solidFill>
                  <a:srgbClr val="FFFFFF">
                    <a:lumMod val="10000"/>
                  </a:srgbClr>
                </a:solidFill>
                <a:latin typeface="Arial" panose="020B0604020202020204"/>
              </a:rPr>
              <a:t>A new email window will open. Enter any comments below the </a:t>
            </a:r>
            <a:r>
              <a:rPr lang="en-US" sz="900" b="1" dirty="0">
                <a:solidFill>
                  <a:srgbClr val="FFFFFF">
                    <a:lumMod val="10000"/>
                  </a:srgbClr>
                </a:solidFill>
                <a:latin typeface="Arial" panose="020B0604020202020204"/>
              </a:rPr>
              <a:t>Begin Comments section</a:t>
            </a:r>
            <a:r>
              <a:rPr lang="en-US" sz="900" dirty="0">
                <a:solidFill>
                  <a:srgbClr val="FFFFFF">
                    <a:lumMod val="10000"/>
                  </a:srgbClr>
                </a:solidFill>
                <a:latin typeface="Arial" panose="020B0604020202020204"/>
              </a:rPr>
              <a:t> in the body of the email. This is an optional step. However, it is recommended to include comments when denying a request. </a:t>
            </a:r>
          </a:p>
          <a:p>
            <a:pPr defTabSz="609585" fontAlgn="base">
              <a:spcBef>
                <a:spcPct val="0"/>
              </a:spcBef>
              <a:spcAft>
                <a:spcPct val="0"/>
              </a:spcAft>
            </a:pPr>
            <a:endParaRPr lang="en-US" sz="900" dirty="0">
              <a:solidFill>
                <a:srgbClr val="FFFFFF">
                  <a:lumMod val="10000"/>
                </a:srgbClr>
              </a:solidFill>
              <a:latin typeface="Arial" panose="020B0604020202020204"/>
            </a:endParaRPr>
          </a:p>
          <a:p>
            <a:pPr defTabSz="609585" fontAlgn="base">
              <a:spcBef>
                <a:spcPct val="0"/>
              </a:spcBef>
              <a:spcAft>
                <a:spcPct val="0"/>
              </a:spcAft>
            </a:pPr>
            <a:r>
              <a:rPr lang="en-US" sz="900" dirty="0">
                <a:solidFill>
                  <a:srgbClr val="FFFFFF">
                    <a:lumMod val="10000"/>
                  </a:srgbClr>
                </a:solidFill>
                <a:latin typeface="Arial" panose="020B0604020202020204"/>
              </a:rPr>
              <a:t>Click </a:t>
            </a:r>
            <a:r>
              <a:rPr lang="en-US" sz="900" b="1" dirty="0">
                <a:solidFill>
                  <a:srgbClr val="FFFFFF">
                    <a:lumMod val="10000"/>
                  </a:srgbClr>
                </a:solidFill>
                <a:latin typeface="Arial" panose="020B0604020202020204"/>
              </a:rPr>
              <a:t>Send</a:t>
            </a:r>
            <a:r>
              <a:rPr lang="en-US" sz="900" dirty="0">
                <a:solidFill>
                  <a:srgbClr val="FFFFFF">
                    <a:lumMod val="10000"/>
                  </a:srgbClr>
                </a:solidFill>
                <a:latin typeface="Arial" panose="020B0604020202020204"/>
              </a:rPr>
              <a:t>.</a:t>
            </a:r>
            <a:endParaRPr lang="en-US" sz="900" b="1" dirty="0">
              <a:solidFill>
                <a:srgbClr val="FFFFFF">
                  <a:lumMod val="10000"/>
                </a:srgbClr>
              </a:solidFill>
              <a:latin typeface="Arial" panose="020B0604020202020204"/>
            </a:endParaRPr>
          </a:p>
        </p:txBody>
      </p:sp>
      <p:sp>
        <p:nvSpPr>
          <p:cNvPr id="27" name="Rectangle 26">
            <a:extLst>
              <a:ext uri="{FF2B5EF4-FFF2-40B4-BE49-F238E27FC236}">
                <a16:creationId xmlns:a16="http://schemas.microsoft.com/office/drawing/2014/main" id="{C53F50AF-6104-47BF-A6F8-D97BC6886B9B}"/>
              </a:ext>
            </a:extLst>
          </p:cNvPr>
          <p:cNvSpPr/>
          <p:nvPr/>
        </p:nvSpPr>
        <p:spPr>
          <a:xfrm>
            <a:off x="195468" y="3242220"/>
            <a:ext cx="948430" cy="12942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fontAlgn="base">
              <a:spcBef>
                <a:spcPct val="0"/>
              </a:spcBef>
              <a:spcAft>
                <a:spcPct val="0"/>
              </a:spcAft>
            </a:pPr>
            <a:endParaRPr lang="en-US" dirty="0">
              <a:solidFill>
                <a:srgbClr val="005073"/>
              </a:solidFill>
              <a:latin typeface="Arial" panose="020B0604020202020204"/>
            </a:endParaRPr>
          </a:p>
        </p:txBody>
      </p:sp>
      <p:sp>
        <p:nvSpPr>
          <p:cNvPr id="29" name="Rectangle 28">
            <a:extLst>
              <a:ext uri="{FF2B5EF4-FFF2-40B4-BE49-F238E27FC236}">
                <a16:creationId xmlns:a16="http://schemas.microsoft.com/office/drawing/2014/main" id="{4E1B08B7-E55C-44E2-B9E0-58EEC87D2642}"/>
              </a:ext>
            </a:extLst>
          </p:cNvPr>
          <p:cNvSpPr/>
          <p:nvPr/>
        </p:nvSpPr>
        <p:spPr>
          <a:xfrm>
            <a:off x="230709" y="2536349"/>
            <a:ext cx="198922" cy="31950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fontAlgn="base">
              <a:spcBef>
                <a:spcPct val="0"/>
              </a:spcBef>
              <a:spcAft>
                <a:spcPct val="0"/>
              </a:spcAft>
            </a:pPr>
            <a:endParaRPr lang="en-US" dirty="0">
              <a:solidFill>
                <a:srgbClr val="005073"/>
              </a:solidFill>
              <a:latin typeface="Arial" panose="020B0604020202020204"/>
            </a:endParaRPr>
          </a:p>
        </p:txBody>
      </p:sp>
      <p:sp>
        <p:nvSpPr>
          <p:cNvPr id="30" name="Oval 29">
            <a:extLst>
              <a:ext uri="{FF2B5EF4-FFF2-40B4-BE49-F238E27FC236}">
                <a16:creationId xmlns:a16="http://schemas.microsoft.com/office/drawing/2014/main" id="{685DFC90-6A3B-4A79-8286-8EE8E75EADD6}"/>
              </a:ext>
            </a:extLst>
          </p:cNvPr>
          <p:cNvSpPr/>
          <p:nvPr/>
        </p:nvSpPr>
        <p:spPr>
          <a:xfrm>
            <a:off x="82156" y="2395227"/>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6</a:t>
            </a:r>
          </a:p>
        </p:txBody>
      </p:sp>
      <p:sp>
        <p:nvSpPr>
          <p:cNvPr id="32" name="Oval 31">
            <a:extLst>
              <a:ext uri="{FF2B5EF4-FFF2-40B4-BE49-F238E27FC236}">
                <a16:creationId xmlns:a16="http://schemas.microsoft.com/office/drawing/2014/main" id="{40F811AF-A93F-4FA7-B65B-D31DD97F1320}"/>
              </a:ext>
            </a:extLst>
          </p:cNvPr>
          <p:cNvSpPr/>
          <p:nvPr/>
        </p:nvSpPr>
        <p:spPr>
          <a:xfrm>
            <a:off x="42416" y="3127655"/>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5</a:t>
            </a:r>
          </a:p>
        </p:txBody>
      </p:sp>
      <p:sp>
        <p:nvSpPr>
          <p:cNvPr id="33" name="Oval 32">
            <a:extLst>
              <a:ext uri="{FF2B5EF4-FFF2-40B4-BE49-F238E27FC236}">
                <a16:creationId xmlns:a16="http://schemas.microsoft.com/office/drawing/2014/main" id="{ADB6C42A-50D2-4883-914A-660EFE1EE09D}"/>
              </a:ext>
            </a:extLst>
          </p:cNvPr>
          <p:cNvSpPr/>
          <p:nvPr/>
        </p:nvSpPr>
        <p:spPr>
          <a:xfrm>
            <a:off x="5660287" y="3470623"/>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6</a:t>
            </a:r>
          </a:p>
        </p:txBody>
      </p:sp>
    </p:spTree>
    <p:custDataLst>
      <p:tags r:id="rId1"/>
    </p:custDataLst>
    <p:extLst>
      <p:ext uri="{BB962C8B-B14F-4D97-AF65-F5344CB8AC3E}">
        <p14:creationId xmlns:p14="http://schemas.microsoft.com/office/powerpoint/2010/main" val="28633051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4D5C5AFB-FA27-4921-9E21-05BE5273392D}"/>
              </a:ext>
            </a:extLst>
          </p:cNvPr>
          <p:cNvPicPr>
            <a:picLocks noChangeAspect="1"/>
          </p:cNvPicPr>
          <p:nvPr/>
        </p:nvPicPr>
        <p:blipFill rotWithShape="1">
          <a:blip r:embed="rId3"/>
          <a:srcRect t="21092" r="9848" b="14207"/>
          <a:stretch/>
        </p:blipFill>
        <p:spPr>
          <a:xfrm>
            <a:off x="1015450" y="3265479"/>
            <a:ext cx="4417160" cy="1783187"/>
          </a:xfrm>
          <a:prstGeom prst="rect">
            <a:avLst/>
          </a:prstGeom>
          <a:ln>
            <a:solidFill>
              <a:schemeClr val="tx1"/>
            </a:solidFill>
          </a:ln>
        </p:spPr>
      </p:pic>
      <p:pic>
        <p:nvPicPr>
          <p:cNvPr id="23" name="Picture 22">
            <a:extLst>
              <a:ext uri="{FF2B5EF4-FFF2-40B4-BE49-F238E27FC236}">
                <a16:creationId xmlns:a16="http://schemas.microsoft.com/office/drawing/2014/main" id="{C2F69A86-0DDE-4AAA-9866-DBD6AF9C8B13}"/>
              </a:ext>
            </a:extLst>
          </p:cNvPr>
          <p:cNvPicPr>
            <a:picLocks noChangeAspect="1"/>
          </p:cNvPicPr>
          <p:nvPr/>
        </p:nvPicPr>
        <p:blipFill rotWithShape="1">
          <a:blip r:embed="rId4"/>
          <a:srcRect t="14952" r="1760" b="6799"/>
          <a:stretch/>
        </p:blipFill>
        <p:spPr>
          <a:xfrm>
            <a:off x="169952" y="1159768"/>
            <a:ext cx="4484942" cy="2009409"/>
          </a:xfrm>
          <a:prstGeom prst="rect">
            <a:avLst/>
          </a:prstGeom>
          <a:ln>
            <a:solidFill>
              <a:schemeClr val="tx1"/>
            </a:solidFill>
          </a:ln>
        </p:spPr>
      </p:pic>
      <p:sp>
        <p:nvSpPr>
          <p:cNvPr id="3" name="Slide Number Placeholder 2"/>
          <p:cNvSpPr>
            <a:spLocks noGrp="1"/>
          </p:cNvSpPr>
          <p:nvPr>
            <p:ph type="sldNum" sz="quarter" idx="12"/>
          </p:nvPr>
        </p:nvSpPr>
        <p:spPr/>
        <p:txBody>
          <a:bodyPr/>
          <a:lstStyle/>
          <a:p>
            <a:pPr algn="r" defTabSz="513160">
              <a:lnSpc>
                <a:spcPct val="95000"/>
              </a:lnSpc>
              <a:spcBef>
                <a:spcPts val="806"/>
              </a:spcBef>
              <a:buClr>
                <a:schemeClr val="tx2"/>
              </a:buClr>
              <a:buSzPct val="90000"/>
            </a:pPr>
            <a:fld id="{9A3BDB57-A3B2-4CBD-A5AE-076F05FE3509}" type="slidenum">
              <a:rPr lang="en-US" smtClean="0"/>
              <a:pPr algn="r" defTabSz="513160">
                <a:lnSpc>
                  <a:spcPct val="95000"/>
                </a:lnSpc>
                <a:spcBef>
                  <a:spcPts val="806"/>
                </a:spcBef>
                <a:buClr>
                  <a:schemeClr val="tx2"/>
                </a:buClr>
                <a:buSzPct val="90000"/>
              </a:pPr>
              <a:t>18</a:t>
            </a:fld>
            <a:endParaRPr lang="en-US" dirty="0"/>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Approval Page </a:t>
            </a:r>
            <a:endParaRPr lang="en-US" b="1" dirty="0"/>
          </a:p>
        </p:txBody>
      </p:sp>
      <p:sp>
        <p:nvSpPr>
          <p:cNvPr id="7" name="Text Placeholder 1">
            <a:extLst>
              <a:ext uri="{FF2B5EF4-FFF2-40B4-BE49-F238E27FC236}">
                <a16:creationId xmlns:a16="http://schemas.microsoft.com/office/drawing/2014/main" id="{00291320-C085-4652-BF43-9B56B2EEE4F8}"/>
              </a:ext>
            </a:extLst>
          </p:cNvPr>
          <p:cNvSpPr txBox="1">
            <a:spLocks/>
          </p:cNvSpPr>
          <p:nvPr/>
        </p:nvSpPr>
        <p:spPr>
          <a:xfrm>
            <a:off x="129247" y="832701"/>
            <a:ext cx="2549217" cy="203455"/>
          </a:xfrm>
          <a:prstGeom prst="rect">
            <a:avLst/>
          </a:prstGeom>
        </p:spPr>
        <p:txBody>
          <a:bodyPr lIns="0" tIns="0" rIns="0" bIns="0" anchor="ctr"/>
          <a:lstStyle>
            <a:defPPr>
              <a:defRPr lang="en-US"/>
            </a:defPPr>
            <a:lvl1pPr marL="0" indent="0" defTabSz="914400" eaLnBrk="1" latinLnBrk="0" hangingPunct="1">
              <a:lnSpc>
                <a:spcPct val="90000"/>
              </a:lnSpc>
              <a:spcBef>
                <a:spcPts val="1000"/>
              </a:spcBef>
              <a:buFont typeface="Arial" panose="020B0604020202020204" pitchFamily="34" charset="0"/>
              <a:buNone/>
              <a:defRPr sz="1200" b="0" i="0">
                <a:latin typeface="Arial" panose="020B0604020202020204" pitchFamily="34" charset="0"/>
                <a:ea typeface="+mn-ea"/>
                <a:cs typeface="Arial" panose="020B0604020202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5pPr>
            <a:lvl6pPr marL="2514600" indent="-228600" defTabSz="914400">
              <a:lnSpc>
                <a:spcPct val="90000"/>
              </a:lnSpc>
              <a:spcBef>
                <a:spcPts val="500"/>
              </a:spcBef>
              <a:buFont typeface="Arial" panose="020B0604020202020204" pitchFamily="34" charset="0"/>
              <a:buChar char="•"/>
              <a:defRPr sz="1800">
                <a:latin typeface="+mn-lt"/>
                <a:ea typeface="+mn-ea"/>
                <a:cs typeface="+mn-cs"/>
              </a:defRPr>
            </a:lvl6pPr>
            <a:lvl7pPr marL="2971800" indent="-228600" defTabSz="914400">
              <a:lnSpc>
                <a:spcPct val="90000"/>
              </a:lnSpc>
              <a:spcBef>
                <a:spcPts val="500"/>
              </a:spcBef>
              <a:buFont typeface="Arial" panose="020B0604020202020204" pitchFamily="34" charset="0"/>
              <a:buChar char="•"/>
              <a:defRPr sz="1800">
                <a:latin typeface="+mn-lt"/>
                <a:ea typeface="+mn-ea"/>
                <a:cs typeface="+mn-cs"/>
              </a:defRPr>
            </a:lvl7pPr>
            <a:lvl8pPr marL="3429000" indent="-228600" defTabSz="914400">
              <a:lnSpc>
                <a:spcPct val="90000"/>
              </a:lnSpc>
              <a:spcBef>
                <a:spcPts val="500"/>
              </a:spcBef>
              <a:buFont typeface="Arial" panose="020B0604020202020204" pitchFamily="34" charset="0"/>
              <a:buChar char="•"/>
              <a:defRPr sz="1800">
                <a:latin typeface="+mn-lt"/>
                <a:ea typeface="+mn-ea"/>
                <a:cs typeface="+mn-cs"/>
              </a:defRPr>
            </a:lvl8pPr>
            <a:lvl9pPr marL="3886200" indent="-228600" defTabSz="914400">
              <a:lnSpc>
                <a:spcPct val="90000"/>
              </a:lnSpc>
              <a:spcBef>
                <a:spcPts val="500"/>
              </a:spcBef>
              <a:buFont typeface="Arial" panose="020B0604020202020204" pitchFamily="34" charset="0"/>
              <a:buChar char="•"/>
              <a:defRPr sz="1800">
                <a:latin typeface="+mn-lt"/>
                <a:ea typeface="+mn-ea"/>
                <a:cs typeface="+mn-cs"/>
              </a:defRPr>
            </a:lvl9pPr>
          </a:lstStyle>
          <a:p>
            <a:r>
              <a:rPr lang="en-US" dirty="0"/>
              <a:t>Search for the Invoice.</a:t>
            </a:r>
          </a:p>
        </p:txBody>
      </p:sp>
      <p:sp>
        <p:nvSpPr>
          <p:cNvPr id="18" name="Rounded Rectangle 28">
            <a:extLst>
              <a:ext uri="{FF2B5EF4-FFF2-40B4-BE49-F238E27FC236}">
                <a16:creationId xmlns:a16="http://schemas.microsoft.com/office/drawing/2014/main" id="{E7623C42-1992-40F1-9D66-20CE6937A3AD}"/>
              </a:ext>
            </a:extLst>
          </p:cNvPr>
          <p:cNvSpPr/>
          <p:nvPr/>
        </p:nvSpPr>
        <p:spPr>
          <a:xfrm>
            <a:off x="5944279" y="1247218"/>
            <a:ext cx="765226" cy="40593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Click on </a:t>
            </a:r>
            <a:r>
              <a:rPr lang="en-US" sz="900" b="1" dirty="0">
                <a:solidFill>
                  <a:schemeClr val="bg2">
                    <a:lumMod val="10000"/>
                  </a:schemeClr>
                </a:solidFill>
              </a:rPr>
              <a:t>Your Approvals</a:t>
            </a:r>
          </a:p>
        </p:txBody>
      </p:sp>
      <p:sp>
        <p:nvSpPr>
          <p:cNvPr id="12" name="Rounded Rectangle 28">
            <a:extLst>
              <a:ext uri="{FF2B5EF4-FFF2-40B4-BE49-F238E27FC236}">
                <a16:creationId xmlns:a16="http://schemas.microsoft.com/office/drawing/2014/main" id="{0ED97E8E-D89F-40DC-8427-EC5F8B964790}"/>
              </a:ext>
            </a:extLst>
          </p:cNvPr>
          <p:cNvSpPr/>
          <p:nvPr/>
        </p:nvSpPr>
        <p:spPr>
          <a:xfrm>
            <a:off x="5948039" y="1712896"/>
            <a:ext cx="781081" cy="40593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Make sure that </a:t>
            </a:r>
            <a:r>
              <a:rPr lang="en-US" sz="900" b="1" dirty="0">
                <a:solidFill>
                  <a:schemeClr val="bg2">
                    <a:lumMod val="10000"/>
                  </a:schemeClr>
                </a:solidFill>
              </a:rPr>
              <a:t>To Approve</a:t>
            </a:r>
            <a:r>
              <a:rPr lang="en-US" sz="900" dirty="0">
                <a:solidFill>
                  <a:schemeClr val="bg2">
                    <a:lumMod val="10000"/>
                  </a:schemeClr>
                </a:solidFill>
              </a:rPr>
              <a:t> tab is highlighted.</a:t>
            </a:r>
          </a:p>
        </p:txBody>
      </p:sp>
      <p:sp>
        <p:nvSpPr>
          <p:cNvPr id="15" name="Rounded Rectangle 28">
            <a:extLst>
              <a:ext uri="{FF2B5EF4-FFF2-40B4-BE49-F238E27FC236}">
                <a16:creationId xmlns:a16="http://schemas.microsoft.com/office/drawing/2014/main" id="{C774990E-952C-4F9D-B65C-6D35C1772A76}"/>
              </a:ext>
            </a:extLst>
          </p:cNvPr>
          <p:cNvSpPr/>
          <p:nvPr/>
        </p:nvSpPr>
        <p:spPr>
          <a:xfrm>
            <a:off x="5955743" y="2433128"/>
            <a:ext cx="791202" cy="40593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From the </a:t>
            </a:r>
            <a:r>
              <a:rPr lang="en-US" sz="900" b="1" dirty="0">
                <a:solidFill>
                  <a:schemeClr val="bg2">
                    <a:lumMod val="10000"/>
                  </a:schemeClr>
                </a:solidFill>
              </a:rPr>
              <a:t>Filter by</a:t>
            </a:r>
            <a:r>
              <a:rPr lang="en-US" sz="900" dirty="0">
                <a:solidFill>
                  <a:schemeClr val="bg2">
                    <a:lumMod val="10000"/>
                  </a:schemeClr>
                </a:solidFill>
              </a:rPr>
              <a:t> drop down, click </a:t>
            </a:r>
            <a:r>
              <a:rPr lang="en-US" sz="900" b="1" dirty="0">
                <a:solidFill>
                  <a:schemeClr val="bg2">
                    <a:lumMod val="10000"/>
                  </a:schemeClr>
                </a:solidFill>
              </a:rPr>
              <a:t>Invoice</a:t>
            </a:r>
            <a:r>
              <a:rPr lang="en-US" sz="900" dirty="0">
                <a:solidFill>
                  <a:schemeClr val="bg2">
                    <a:lumMod val="10000"/>
                  </a:schemeClr>
                </a:solidFill>
              </a:rPr>
              <a:t>.</a:t>
            </a:r>
          </a:p>
        </p:txBody>
      </p:sp>
      <p:sp>
        <p:nvSpPr>
          <p:cNvPr id="30" name="Rectangle 29">
            <a:extLst>
              <a:ext uri="{FF2B5EF4-FFF2-40B4-BE49-F238E27FC236}">
                <a16:creationId xmlns:a16="http://schemas.microsoft.com/office/drawing/2014/main" id="{3EE6862A-0622-46F9-BD25-5CA0C21A62F1}"/>
              </a:ext>
            </a:extLst>
          </p:cNvPr>
          <p:cNvSpPr/>
          <p:nvPr/>
        </p:nvSpPr>
        <p:spPr>
          <a:xfrm>
            <a:off x="1217681" y="1945559"/>
            <a:ext cx="429584" cy="115995"/>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31" name="Rectangle 30">
            <a:extLst>
              <a:ext uri="{FF2B5EF4-FFF2-40B4-BE49-F238E27FC236}">
                <a16:creationId xmlns:a16="http://schemas.microsoft.com/office/drawing/2014/main" id="{965A6BB2-7C1F-4DF7-8E74-31F8D551BE76}"/>
              </a:ext>
            </a:extLst>
          </p:cNvPr>
          <p:cNvSpPr/>
          <p:nvPr/>
        </p:nvSpPr>
        <p:spPr>
          <a:xfrm>
            <a:off x="1333558" y="3449051"/>
            <a:ext cx="519829" cy="145417"/>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27" name="Rectangle 26">
            <a:extLst>
              <a:ext uri="{FF2B5EF4-FFF2-40B4-BE49-F238E27FC236}">
                <a16:creationId xmlns:a16="http://schemas.microsoft.com/office/drawing/2014/main" id="{1DC5622E-9BBB-4F5A-B0B9-DC6C28F8AB2B}"/>
              </a:ext>
            </a:extLst>
          </p:cNvPr>
          <p:cNvSpPr/>
          <p:nvPr/>
        </p:nvSpPr>
        <p:spPr>
          <a:xfrm>
            <a:off x="1698382" y="3863405"/>
            <a:ext cx="519829" cy="145417"/>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35" name="Oval 34">
            <a:extLst>
              <a:ext uri="{FF2B5EF4-FFF2-40B4-BE49-F238E27FC236}">
                <a16:creationId xmlns:a16="http://schemas.microsoft.com/office/drawing/2014/main" id="{56D90AA4-7759-4CA3-879B-F3E74E47CA7D}"/>
              </a:ext>
            </a:extLst>
          </p:cNvPr>
          <p:cNvSpPr/>
          <p:nvPr/>
        </p:nvSpPr>
        <p:spPr>
          <a:xfrm>
            <a:off x="1099721" y="1780883"/>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1</a:t>
            </a:r>
          </a:p>
        </p:txBody>
      </p:sp>
      <p:sp>
        <p:nvSpPr>
          <p:cNvPr id="36" name="Oval 35">
            <a:extLst>
              <a:ext uri="{FF2B5EF4-FFF2-40B4-BE49-F238E27FC236}">
                <a16:creationId xmlns:a16="http://schemas.microsoft.com/office/drawing/2014/main" id="{F520CE5E-2F5B-40DE-9F6F-EF9C64D31E25}"/>
              </a:ext>
            </a:extLst>
          </p:cNvPr>
          <p:cNvSpPr/>
          <p:nvPr/>
        </p:nvSpPr>
        <p:spPr>
          <a:xfrm>
            <a:off x="1203306" y="3410173"/>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2</a:t>
            </a:r>
          </a:p>
        </p:txBody>
      </p:sp>
      <p:sp>
        <p:nvSpPr>
          <p:cNvPr id="37" name="Oval 36">
            <a:extLst>
              <a:ext uri="{FF2B5EF4-FFF2-40B4-BE49-F238E27FC236}">
                <a16:creationId xmlns:a16="http://schemas.microsoft.com/office/drawing/2014/main" id="{290A9F00-EFBC-414C-B984-A0F94B1F3DE0}"/>
              </a:ext>
            </a:extLst>
          </p:cNvPr>
          <p:cNvSpPr/>
          <p:nvPr/>
        </p:nvSpPr>
        <p:spPr>
          <a:xfrm>
            <a:off x="2111229" y="3833243"/>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3</a:t>
            </a:r>
          </a:p>
        </p:txBody>
      </p:sp>
      <p:sp>
        <p:nvSpPr>
          <p:cNvPr id="39" name="Oval 38">
            <a:extLst>
              <a:ext uri="{FF2B5EF4-FFF2-40B4-BE49-F238E27FC236}">
                <a16:creationId xmlns:a16="http://schemas.microsoft.com/office/drawing/2014/main" id="{366BBADA-DD15-4650-B941-A814CC1AD8A3}"/>
              </a:ext>
            </a:extLst>
          </p:cNvPr>
          <p:cNvSpPr/>
          <p:nvPr/>
        </p:nvSpPr>
        <p:spPr>
          <a:xfrm>
            <a:off x="5688312" y="1270708"/>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1</a:t>
            </a:r>
          </a:p>
        </p:txBody>
      </p:sp>
      <p:sp>
        <p:nvSpPr>
          <p:cNvPr id="40" name="Oval 39">
            <a:extLst>
              <a:ext uri="{FF2B5EF4-FFF2-40B4-BE49-F238E27FC236}">
                <a16:creationId xmlns:a16="http://schemas.microsoft.com/office/drawing/2014/main" id="{D2758495-7C13-439A-9932-154A768DDF3D}"/>
              </a:ext>
            </a:extLst>
          </p:cNvPr>
          <p:cNvSpPr/>
          <p:nvPr/>
        </p:nvSpPr>
        <p:spPr>
          <a:xfrm>
            <a:off x="5696297" y="1751744"/>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2</a:t>
            </a:r>
          </a:p>
        </p:txBody>
      </p:sp>
      <p:sp>
        <p:nvSpPr>
          <p:cNvPr id="41" name="Oval 40">
            <a:extLst>
              <a:ext uri="{FF2B5EF4-FFF2-40B4-BE49-F238E27FC236}">
                <a16:creationId xmlns:a16="http://schemas.microsoft.com/office/drawing/2014/main" id="{B705582E-FD06-44A8-A140-C4CD694B34C2}"/>
              </a:ext>
            </a:extLst>
          </p:cNvPr>
          <p:cNvSpPr/>
          <p:nvPr/>
        </p:nvSpPr>
        <p:spPr>
          <a:xfrm>
            <a:off x="5693641" y="2466456"/>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3</a:t>
            </a:r>
          </a:p>
        </p:txBody>
      </p:sp>
    </p:spTree>
    <p:custDataLst>
      <p:tags r:id="rId1"/>
    </p:custDataLst>
    <p:extLst>
      <p:ext uri="{BB962C8B-B14F-4D97-AF65-F5344CB8AC3E}">
        <p14:creationId xmlns:p14="http://schemas.microsoft.com/office/powerpoint/2010/main" val="41969164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2859D12B-C386-481D-AD92-03414A109B5A}"/>
              </a:ext>
            </a:extLst>
          </p:cNvPr>
          <p:cNvPicPr>
            <a:picLocks noChangeAspect="1"/>
          </p:cNvPicPr>
          <p:nvPr/>
        </p:nvPicPr>
        <p:blipFill rotWithShape="1">
          <a:blip r:embed="rId3"/>
          <a:srcRect t="20078" r="21847" b="7444"/>
          <a:stretch/>
        </p:blipFill>
        <p:spPr>
          <a:xfrm>
            <a:off x="1023505" y="2996822"/>
            <a:ext cx="3972073" cy="2072070"/>
          </a:xfrm>
          <a:prstGeom prst="rect">
            <a:avLst/>
          </a:prstGeom>
          <a:ln>
            <a:solidFill>
              <a:schemeClr val="tx1"/>
            </a:solidFill>
          </a:ln>
        </p:spPr>
      </p:pic>
      <p:pic>
        <p:nvPicPr>
          <p:cNvPr id="22" name="Picture 21">
            <a:extLst>
              <a:ext uri="{FF2B5EF4-FFF2-40B4-BE49-F238E27FC236}">
                <a16:creationId xmlns:a16="http://schemas.microsoft.com/office/drawing/2014/main" id="{FAE4DE7A-6E35-4A74-A5B4-FC48EF4806C4}"/>
              </a:ext>
            </a:extLst>
          </p:cNvPr>
          <p:cNvPicPr>
            <a:picLocks noChangeAspect="1"/>
          </p:cNvPicPr>
          <p:nvPr/>
        </p:nvPicPr>
        <p:blipFill rotWithShape="1">
          <a:blip r:embed="rId4"/>
          <a:srcRect l="378" t="21096" r="9844" b="26198"/>
          <a:stretch/>
        </p:blipFill>
        <p:spPr>
          <a:xfrm>
            <a:off x="129247" y="1172585"/>
            <a:ext cx="5291878" cy="1747540"/>
          </a:xfrm>
          <a:prstGeom prst="rect">
            <a:avLst/>
          </a:prstGeom>
          <a:ln>
            <a:solidFill>
              <a:schemeClr val="tx1"/>
            </a:solidFill>
          </a:ln>
        </p:spPr>
      </p:pic>
      <p:sp>
        <p:nvSpPr>
          <p:cNvPr id="3" name="Slide Number Placeholder 2"/>
          <p:cNvSpPr>
            <a:spLocks noGrp="1"/>
          </p:cNvSpPr>
          <p:nvPr>
            <p:ph type="sldNum" sz="quarter" idx="12"/>
          </p:nvPr>
        </p:nvSpPr>
        <p:spPr/>
        <p:txBody>
          <a:bodyPr/>
          <a:lstStyle/>
          <a:p>
            <a:pPr algn="r" defTabSz="513160">
              <a:lnSpc>
                <a:spcPct val="95000"/>
              </a:lnSpc>
              <a:spcBef>
                <a:spcPts val="806"/>
              </a:spcBef>
              <a:buClr>
                <a:schemeClr val="tx2"/>
              </a:buClr>
              <a:buSzPct val="90000"/>
            </a:pPr>
            <a:fld id="{9A3BDB57-A3B2-4CBD-A5AE-076F05FE3509}" type="slidenum">
              <a:rPr lang="en-US" smtClean="0"/>
              <a:pPr algn="r" defTabSz="513160">
                <a:lnSpc>
                  <a:spcPct val="95000"/>
                </a:lnSpc>
                <a:spcBef>
                  <a:spcPts val="806"/>
                </a:spcBef>
                <a:buClr>
                  <a:schemeClr val="tx2"/>
                </a:buClr>
                <a:buSzPct val="90000"/>
              </a:pPr>
              <a:t>19</a:t>
            </a:fld>
            <a:endParaRPr lang="en-US" dirty="0"/>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Approval</a:t>
            </a:r>
            <a:endParaRPr lang="en-US" b="1" dirty="0"/>
          </a:p>
        </p:txBody>
      </p:sp>
      <p:sp>
        <p:nvSpPr>
          <p:cNvPr id="7" name="Text Placeholder 1">
            <a:extLst>
              <a:ext uri="{FF2B5EF4-FFF2-40B4-BE49-F238E27FC236}">
                <a16:creationId xmlns:a16="http://schemas.microsoft.com/office/drawing/2014/main" id="{00291320-C085-4652-BF43-9B56B2EEE4F8}"/>
              </a:ext>
            </a:extLst>
          </p:cNvPr>
          <p:cNvSpPr txBox="1">
            <a:spLocks/>
          </p:cNvSpPr>
          <p:nvPr/>
        </p:nvSpPr>
        <p:spPr>
          <a:xfrm>
            <a:off x="129247" y="882202"/>
            <a:ext cx="6271552" cy="205740"/>
          </a:xfrm>
          <a:prstGeom prst="rect">
            <a:avLst/>
          </a:prstGeom>
        </p:spPr>
        <p:txBody>
          <a:bodyPr lIns="0" tIns="0" rIns="0" bIns="0" anchor="ctr"/>
          <a:lstStyle>
            <a:defPPr>
              <a:defRPr lang="en-US"/>
            </a:defPPr>
            <a:lvl1pPr marL="0" indent="0" defTabSz="914400" eaLnBrk="1" latinLnBrk="0" hangingPunct="1">
              <a:lnSpc>
                <a:spcPct val="90000"/>
              </a:lnSpc>
              <a:spcBef>
                <a:spcPts val="1000"/>
              </a:spcBef>
              <a:buFont typeface="Arial" panose="020B0604020202020204" pitchFamily="34" charset="0"/>
              <a:buNone/>
              <a:defRPr sz="1200" b="0" i="0">
                <a:latin typeface="Arial" panose="020B0604020202020204" pitchFamily="34" charset="0"/>
                <a:ea typeface="+mn-ea"/>
                <a:cs typeface="Arial" panose="020B0604020202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5pPr>
            <a:lvl6pPr marL="2514600" indent="-228600" defTabSz="914400">
              <a:lnSpc>
                <a:spcPct val="90000"/>
              </a:lnSpc>
              <a:spcBef>
                <a:spcPts val="500"/>
              </a:spcBef>
              <a:buFont typeface="Arial" panose="020B0604020202020204" pitchFamily="34" charset="0"/>
              <a:buChar char="•"/>
              <a:defRPr sz="1800">
                <a:latin typeface="+mn-lt"/>
                <a:ea typeface="+mn-ea"/>
                <a:cs typeface="+mn-cs"/>
              </a:defRPr>
            </a:lvl6pPr>
            <a:lvl7pPr marL="2971800" indent="-228600" defTabSz="914400">
              <a:lnSpc>
                <a:spcPct val="90000"/>
              </a:lnSpc>
              <a:spcBef>
                <a:spcPts val="500"/>
              </a:spcBef>
              <a:buFont typeface="Arial" panose="020B0604020202020204" pitchFamily="34" charset="0"/>
              <a:buChar char="•"/>
              <a:defRPr sz="1800">
                <a:latin typeface="+mn-lt"/>
                <a:ea typeface="+mn-ea"/>
                <a:cs typeface="+mn-cs"/>
              </a:defRPr>
            </a:lvl7pPr>
            <a:lvl8pPr marL="3429000" indent="-228600" defTabSz="914400">
              <a:lnSpc>
                <a:spcPct val="90000"/>
              </a:lnSpc>
              <a:spcBef>
                <a:spcPts val="500"/>
              </a:spcBef>
              <a:buFont typeface="Arial" panose="020B0604020202020204" pitchFamily="34" charset="0"/>
              <a:buChar char="•"/>
              <a:defRPr sz="1800">
                <a:latin typeface="+mn-lt"/>
                <a:ea typeface="+mn-ea"/>
                <a:cs typeface="+mn-cs"/>
              </a:defRPr>
            </a:lvl8pPr>
            <a:lvl9pPr marL="3886200" indent="-228600" defTabSz="914400">
              <a:lnSpc>
                <a:spcPct val="90000"/>
              </a:lnSpc>
              <a:spcBef>
                <a:spcPts val="500"/>
              </a:spcBef>
              <a:buFont typeface="Arial" panose="020B0604020202020204" pitchFamily="34" charset="0"/>
              <a:buChar char="•"/>
              <a:defRPr sz="1800">
                <a:latin typeface="+mn-lt"/>
                <a:ea typeface="+mn-ea"/>
                <a:cs typeface="+mn-cs"/>
              </a:defRPr>
            </a:lvl9pPr>
          </a:lstStyle>
          <a:p>
            <a:r>
              <a:rPr lang="en-US" dirty="0"/>
              <a:t>Summary Tab - The initial step of the approval process is to review the Summary of the Invoice.</a:t>
            </a:r>
          </a:p>
        </p:txBody>
      </p:sp>
      <p:sp>
        <p:nvSpPr>
          <p:cNvPr id="17" name="Rounded Rectangle 28">
            <a:extLst>
              <a:ext uri="{FF2B5EF4-FFF2-40B4-BE49-F238E27FC236}">
                <a16:creationId xmlns:a16="http://schemas.microsoft.com/office/drawing/2014/main" id="{2B2ABC2B-377C-420B-B33F-0AB2233125AE}"/>
              </a:ext>
            </a:extLst>
          </p:cNvPr>
          <p:cNvSpPr/>
          <p:nvPr/>
        </p:nvSpPr>
        <p:spPr>
          <a:xfrm>
            <a:off x="5926281" y="1251031"/>
            <a:ext cx="765226" cy="457969"/>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Click </a:t>
            </a:r>
            <a:r>
              <a:rPr lang="en-US" sz="900" b="1" dirty="0">
                <a:solidFill>
                  <a:schemeClr val="bg2">
                    <a:lumMod val="10000"/>
                  </a:schemeClr>
                </a:solidFill>
              </a:rPr>
              <a:t>See details on</a:t>
            </a:r>
            <a:r>
              <a:rPr lang="en-US" sz="900" dirty="0">
                <a:solidFill>
                  <a:schemeClr val="bg2">
                    <a:lumMod val="10000"/>
                  </a:schemeClr>
                </a:solidFill>
              </a:rPr>
              <a:t> the Invoice that you want to approve. The invoice number is prefixed with INV and  located to the right of the details button. </a:t>
            </a:r>
          </a:p>
        </p:txBody>
      </p:sp>
      <p:sp>
        <p:nvSpPr>
          <p:cNvPr id="18" name="Rounded Rectangle 28">
            <a:extLst>
              <a:ext uri="{FF2B5EF4-FFF2-40B4-BE49-F238E27FC236}">
                <a16:creationId xmlns:a16="http://schemas.microsoft.com/office/drawing/2014/main" id="{E7623C42-1992-40F1-9D66-20CE6937A3AD}"/>
              </a:ext>
            </a:extLst>
          </p:cNvPr>
          <p:cNvSpPr/>
          <p:nvPr/>
        </p:nvSpPr>
        <p:spPr>
          <a:xfrm>
            <a:off x="5886733" y="3085266"/>
            <a:ext cx="871876" cy="40593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The </a:t>
            </a:r>
            <a:r>
              <a:rPr lang="en-US" sz="900" b="1" dirty="0">
                <a:solidFill>
                  <a:schemeClr val="bg2">
                    <a:lumMod val="10000"/>
                  </a:schemeClr>
                </a:solidFill>
              </a:rPr>
              <a:t>Summary</a:t>
            </a:r>
            <a:r>
              <a:rPr lang="en-US" sz="900" dirty="0">
                <a:solidFill>
                  <a:schemeClr val="bg2">
                    <a:lumMod val="10000"/>
                  </a:schemeClr>
                </a:solidFill>
              </a:rPr>
              <a:t> tab of the selected Invoice will display.</a:t>
            </a:r>
          </a:p>
          <a:p>
            <a:endParaRPr lang="en-US" sz="900" dirty="0">
              <a:solidFill>
                <a:schemeClr val="bg2">
                  <a:lumMod val="10000"/>
                </a:schemeClr>
              </a:solidFill>
            </a:endParaRPr>
          </a:p>
          <a:p>
            <a:r>
              <a:rPr lang="en-US" sz="900" b="1" dirty="0">
                <a:solidFill>
                  <a:schemeClr val="bg2">
                    <a:lumMod val="10000"/>
                  </a:schemeClr>
                </a:solidFill>
              </a:rPr>
              <a:t>Note:</a:t>
            </a:r>
            <a:r>
              <a:rPr lang="en-US" sz="900" dirty="0">
                <a:solidFill>
                  <a:schemeClr val="bg2">
                    <a:lumMod val="10000"/>
                  </a:schemeClr>
                </a:solidFill>
              </a:rPr>
              <a:t> All blue hyperlinks allow you to drill-down to additional information.</a:t>
            </a:r>
          </a:p>
        </p:txBody>
      </p:sp>
      <p:sp>
        <p:nvSpPr>
          <p:cNvPr id="30" name="Rectangle 29">
            <a:extLst>
              <a:ext uri="{FF2B5EF4-FFF2-40B4-BE49-F238E27FC236}">
                <a16:creationId xmlns:a16="http://schemas.microsoft.com/office/drawing/2014/main" id="{3EE6862A-0622-46F9-BD25-5CA0C21A62F1}"/>
              </a:ext>
            </a:extLst>
          </p:cNvPr>
          <p:cNvSpPr/>
          <p:nvPr/>
        </p:nvSpPr>
        <p:spPr>
          <a:xfrm>
            <a:off x="4793077" y="2239993"/>
            <a:ext cx="505957" cy="205740"/>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35" name="Oval 34">
            <a:extLst>
              <a:ext uri="{FF2B5EF4-FFF2-40B4-BE49-F238E27FC236}">
                <a16:creationId xmlns:a16="http://schemas.microsoft.com/office/drawing/2014/main" id="{56D90AA4-7759-4CA3-879B-F3E74E47CA7D}"/>
              </a:ext>
            </a:extLst>
          </p:cNvPr>
          <p:cNvSpPr/>
          <p:nvPr/>
        </p:nvSpPr>
        <p:spPr>
          <a:xfrm>
            <a:off x="4666504" y="2161932"/>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4</a:t>
            </a:r>
          </a:p>
        </p:txBody>
      </p:sp>
      <p:sp>
        <p:nvSpPr>
          <p:cNvPr id="38" name="Oval 37">
            <a:extLst>
              <a:ext uri="{FF2B5EF4-FFF2-40B4-BE49-F238E27FC236}">
                <a16:creationId xmlns:a16="http://schemas.microsoft.com/office/drawing/2014/main" id="{779EFB45-B3F6-4215-964A-6B7CBD88938B}"/>
              </a:ext>
            </a:extLst>
          </p:cNvPr>
          <p:cNvSpPr/>
          <p:nvPr/>
        </p:nvSpPr>
        <p:spPr>
          <a:xfrm>
            <a:off x="5680993" y="1273054"/>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4</a:t>
            </a:r>
          </a:p>
        </p:txBody>
      </p:sp>
      <p:sp>
        <p:nvSpPr>
          <p:cNvPr id="26" name="Rectangle 25">
            <a:extLst>
              <a:ext uri="{FF2B5EF4-FFF2-40B4-BE49-F238E27FC236}">
                <a16:creationId xmlns:a16="http://schemas.microsoft.com/office/drawing/2014/main" id="{F5946670-164E-4BB2-A3CB-2C6374125B2A}"/>
              </a:ext>
            </a:extLst>
          </p:cNvPr>
          <p:cNvSpPr/>
          <p:nvPr/>
        </p:nvSpPr>
        <p:spPr>
          <a:xfrm>
            <a:off x="1101039" y="3621929"/>
            <a:ext cx="376563" cy="205740"/>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cxnSp>
        <p:nvCxnSpPr>
          <p:cNvPr id="4" name="Connector: Elbow 3">
            <a:extLst>
              <a:ext uri="{FF2B5EF4-FFF2-40B4-BE49-F238E27FC236}">
                <a16:creationId xmlns:a16="http://schemas.microsoft.com/office/drawing/2014/main" id="{DF605F0E-88D9-4EB9-9498-AB8B3BA26870}"/>
              </a:ext>
            </a:extLst>
          </p:cNvPr>
          <p:cNvCxnSpPr>
            <a:endCxn id="26" idx="3"/>
          </p:cNvCxnSpPr>
          <p:nvPr/>
        </p:nvCxnSpPr>
        <p:spPr>
          <a:xfrm rot="10800000" flipV="1">
            <a:off x="1477603" y="2445733"/>
            <a:ext cx="3568453" cy="1279066"/>
          </a:xfrm>
          <a:prstGeom prst="bentConnector3">
            <a:avLst>
              <a:gd name="adj1" fmla="val -115"/>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4010360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6C92F8E1-5ECE-44CE-94CC-74DFFE73260A}"/>
              </a:ext>
            </a:extLst>
          </p:cNvPr>
          <p:cNvPicPr>
            <a:picLocks noChangeAspect="1"/>
          </p:cNvPicPr>
          <p:nvPr/>
        </p:nvPicPr>
        <p:blipFill rotWithShape="1">
          <a:blip r:embed="rId3"/>
          <a:srcRect t="32526" r="22227" b="6706"/>
          <a:stretch/>
        </p:blipFill>
        <p:spPr>
          <a:xfrm>
            <a:off x="1038485" y="3023431"/>
            <a:ext cx="4515946" cy="1984805"/>
          </a:xfrm>
          <a:prstGeom prst="rect">
            <a:avLst/>
          </a:prstGeom>
          <a:ln>
            <a:solidFill>
              <a:schemeClr val="tx1"/>
            </a:solidFill>
          </a:ln>
        </p:spPr>
      </p:pic>
      <p:pic>
        <p:nvPicPr>
          <p:cNvPr id="20" name="Picture 19">
            <a:extLst>
              <a:ext uri="{FF2B5EF4-FFF2-40B4-BE49-F238E27FC236}">
                <a16:creationId xmlns:a16="http://schemas.microsoft.com/office/drawing/2014/main" id="{06484FD0-1F36-4E39-BD1E-C6C0326749C4}"/>
              </a:ext>
            </a:extLst>
          </p:cNvPr>
          <p:cNvPicPr>
            <a:picLocks noChangeAspect="1"/>
          </p:cNvPicPr>
          <p:nvPr/>
        </p:nvPicPr>
        <p:blipFill rotWithShape="1">
          <a:blip r:embed="rId4"/>
          <a:srcRect t="41917" r="2544" b="10915"/>
          <a:stretch/>
        </p:blipFill>
        <p:spPr>
          <a:xfrm>
            <a:off x="129247" y="1225755"/>
            <a:ext cx="5409298" cy="1636334"/>
          </a:xfrm>
          <a:prstGeom prst="rect">
            <a:avLst/>
          </a:prstGeom>
          <a:ln>
            <a:solidFill>
              <a:schemeClr val="tx1"/>
            </a:solidFill>
          </a:ln>
        </p:spPr>
      </p:pic>
      <p:sp>
        <p:nvSpPr>
          <p:cNvPr id="3" name="Slide Number Placeholder 2"/>
          <p:cNvSpPr>
            <a:spLocks noGrp="1"/>
          </p:cNvSpPr>
          <p:nvPr>
            <p:ph type="sldNum" sz="quarter" idx="12"/>
          </p:nvPr>
        </p:nvSpPr>
        <p:spPr/>
        <p:txBody>
          <a:bodyPr/>
          <a:lstStyle/>
          <a:p>
            <a:pPr algn="r" defTabSz="513160">
              <a:lnSpc>
                <a:spcPct val="95000"/>
              </a:lnSpc>
              <a:spcBef>
                <a:spcPts val="806"/>
              </a:spcBef>
              <a:buClr>
                <a:schemeClr val="tx2"/>
              </a:buClr>
              <a:buSzPct val="90000"/>
            </a:pPr>
            <a:fld id="{9A3BDB57-A3B2-4CBD-A5AE-076F05FE3509}" type="slidenum">
              <a:rPr lang="en-US" smtClean="0"/>
              <a:pPr algn="r" defTabSz="513160">
                <a:lnSpc>
                  <a:spcPct val="95000"/>
                </a:lnSpc>
                <a:spcBef>
                  <a:spcPts val="806"/>
                </a:spcBef>
                <a:buClr>
                  <a:schemeClr val="tx2"/>
                </a:buClr>
                <a:buSzPct val="90000"/>
              </a:pPr>
              <a:t>20</a:t>
            </a:fld>
            <a:endParaRPr lang="en-US" dirty="0"/>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Approval</a:t>
            </a:r>
            <a:endParaRPr lang="en-US" b="1" dirty="0"/>
          </a:p>
        </p:txBody>
      </p:sp>
      <p:sp>
        <p:nvSpPr>
          <p:cNvPr id="7" name="Text Placeholder 1">
            <a:extLst>
              <a:ext uri="{FF2B5EF4-FFF2-40B4-BE49-F238E27FC236}">
                <a16:creationId xmlns:a16="http://schemas.microsoft.com/office/drawing/2014/main" id="{00291320-C085-4652-BF43-9B56B2EEE4F8}"/>
              </a:ext>
            </a:extLst>
          </p:cNvPr>
          <p:cNvSpPr txBox="1">
            <a:spLocks/>
          </p:cNvSpPr>
          <p:nvPr/>
        </p:nvSpPr>
        <p:spPr>
          <a:xfrm>
            <a:off x="129246" y="876130"/>
            <a:ext cx="6629361" cy="209996"/>
          </a:xfrm>
          <a:prstGeom prst="rect">
            <a:avLst/>
          </a:prstGeom>
        </p:spPr>
        <p:txBody>
          <a:bodyPr lIns="0" tIns="0" rIns="0" bIns="0" anchor="ctr"/>
          <a:lstStyle>
            <a:defPPr>
              <a:defRPr lang="en-US"/>
            </a:defPPr>
            <a:lvl1pPr marL="0" indent="0" defTabSz="914400" eaLnBrk="1" latinLnBrk="0" hangingPunct="1">
              <a:lnSpc>
                <a:spcPct val="90000"/>
              </a:lnSpc>
              <a:spcBef>
                <a:spcPts val="1000"/>
              </a:spcBef>
              <a:buFont typeface="Arial" panose="020B0604020202020204" pitchFamily="34" charset="0"/>
              <a:buNone/>
              <a:defRPr sz="1200" b="0" i="0">
                <a:latin typeface="Arial" panose="020B0604020202020204" pitchFamily="34" charset="0"/>
                <a:ea typeface="+mn-ea"/>
                <a:cs typeface="Arial" panose="020B0604020202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5pPr>
            <a:lvl6pPr marL="2514600" indent="-228600" defTabSz="914400">
              <a:lnSpc>
                <a:spcPct val="90000"/>
              </a:lnSpc>
              <a:spcBef>
                <a:spcPts val="500"/>
              </a:spcBef>
              <a:buFont typeface="Arial" panose="020B0604020202020204" pitchFamily="34" charset="0"/>
              <a:buChar char="•"/>
              <a:defRPr sz="1800">
                <a:latin typeface="+mn-lt"/>
                <a:ea typeface="+mn-ea"/>
                <a:cs typeface="+mn-cs"/>
              </a:defRPr>
            </a:lvl6pPr>
            <a:lvl7pPr marL="2971800" indent="-228600" defTabSz="914400">
              <a:lnSpc>
                <a:spcPct val="90000"/>
              </a:lnSpc>
              <a:spcBef>
                <a:spcPts val="500"/>
              </a:spcBef>
              <a:buFont typeface="Arial" panose="020B0604020202020204" pitchFamily="34" charset="0"/>
              <a:buChar char="•"/>
              <a:defRPr sz="1800">
                <a:latin typeface="+mn-lt"/>
                <a:ea typeface="+mn-ea"/>
                <a:cs typeface="+mn-cs"/>
              </a:defRPr>
            </a:lvl7pPr>
            <a:lvl8pPr marL="3429000" indent="-228600" defTabSz="914400">
              <a:lnSpc>
                <a:spcPct val="90000"/>
              </a:lnSpc>
              <a:spcBef>
                <a:spcPts val="500"/>
              </a:spcBef>
              <a:buFont typeface="Arial" panose="020B0604020202020204" pitchFamily="34" charset="0"/>
              <a:buChar char="•"/>
              <a:defRPr sz="1800">
                <a:latin typeface="+mn-lt"/>
                <a:ea typeface="+mn-ea"/>
                <a:cs typeface="+mn-cs"/>
              </a:defRPr>
            </a:lvl8pPr>
            <a:lvl9pPr marL="3886200" indent="-228600" defTabSz="914400">
              <a:lnSpc>
                <a:spcPct val="90000"/>
              </a:lnSpc>
              <a:spcBef>
                <a:spcPts val="500"/>
              </a:spcBef>
              <a:buFont typeface="Arial" panose="020B0604020202020204" pitchFamily="34" charset="0"/>
              <a:buChar char="•"/>
              <a:defRPr sz="1800">
                <a:latin typeface="+mn-lt"/>
                <a:ea typeface="+mn-ea"/>
                <a:cs typeface="+mn-cs"/>
              </a:defRPr>
            </a:lvl9pPr>
          </a:lstStyle>
          <a:p>
            <a:r>
              <a:rPr lang="en-US" dirty="0"/>
              <a:t>Invoice Line Items - The next step in the approval process is to review the invoice line item details and attachments where applicable.</a:t>
            </a:r>
          </a:p>
        </p:txBody>
      </p:sp>
      <p:sp>
        <p:nvSpPr>
          <p:cNvPr id="17" name="Rounded Rectangle 28">
            <a:extLst>
              <a:ext uri="{FF2B5EF4-FFF2-40B4-BE49-F238E27FC236}">
                <a16:creationId xmlns:a16="http://schemas.microsoft.com/office/drawing/2014/main" id="{2B2ABC2B-377C-420B-B33F-0AB2233125AE}"/>
              </a:ext>
            </a:extLst>
          </p:cNvPr>
          <p:cNvSpPr/>
          <p:nvPr/>
        </p:nvSpPr>
        <p:spPr>
          <a:xfrm>
            <a:off x="5916611" y="1225141"/>
            <a:ext cx="909957" cy="73857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Scroll down to see the line item details and their corresponding amount.</a:t>
            </a:r>
          </a:p>
        </p:txBody>
      </p:sp>
      <p:sp>
        <p:nvSpPr>
          <p:cNvPr id="18" name="Rounded Rectangle 28">
            <a:extLst>
              <a:ext uri="{FF2B5EF4-FFF2-40B4-BE49-F238E27FC236}">
                <a16:creationId xmlns:a16="http://schemas.microsoft.com/office/drawing/2014/main" id="{E7623C42-1992-40F1-9D66-20CE6937A3AD}"/>
              </a:ext>
            </a:extLst>
          </p:cNvPr>
          <p:cNvSpPr/>
          <p:nvPr/>
        </p:nvSpPr>
        <p:spPr>
          <a:xfrm>
            <a:off x="5916611" y="2680906"/>
            <a:ext cx="827008" cy="1050877"/>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Click on the </a:t>
            </a:r>
            <a:r>
              <a:rPr lang="en-US" sz="900" b="1" dirty="0">
                <a:solidFill>
                  <a:schemeClr val="bg2">
                    <a:lumMod val="10000"/>
                  </a:schemeClr>
                </a:solidFill>
              </a:rPr>
              <a:t>Attachment </a:t>
            </a:r>
            <a:r>
              <a:rPr lang="en-US" sz="900" dirty="0">
                <a:solidFill>
                  <a:schemeClr val="bg2">
                    <a:lumMod val="10000"/>
                  </a:schemeClr>
                </a:solidFill>
              </a:rPr>
              <a:t>icon</a:t>
            </a:r>
            <a:r>
              <a:rPr lang="en-US" sz="900" b="1" dirty="0">
                <a:solidFill>
                  <a:schemeClr val="bg2">
                    <a:lumMod val="10000"/>
                  </a:schemeClr>
                </a:solidFill>
              </a:rPr>
              <a:t> </a:t>
            </a:r>
            <a:r>
              <a:rPr lang="en-US" sz="900" dirty="0">
                <a:solidFill>
                  <a:schemeClr val="bg2">
                    <a:lumMod val="10000"/>
                  </a:schemeClr>
                </a:solidFill>
              </a:rPr>
              <a:t>to view existing attachment or add new attachment.</a:t>
            </a:r>
          </a:p>
        </p:txBody>
      </p:sp>
      <p:sp>
        <p:nvSpPr>
          <p:cNvPr id="30" name="Rectangle 29">
            <a:extLst>
              <a:ext uri="{FF2B5EF4-FFF2-40B4-BE49-F238E27FC236}">
                <a16:creationId xmlns:a16="http://schemas.microsoft.com/office/drawing/2014/main" id="{3EE6862A-0622-46F9-BD25-5CA0C21A62F1}"/>
              </a:ext>
            </a:extLst>
          </p:cNvPr>
          <p:cNvSpPr/>
          <p:nvPr/>
        </p:nvSpPr>
        <p:spPr>
          <a:xfrm>
            <a:off x="195705" y="1605371"/>
            <a:ext cx="5156224" cy="446903"/>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31" name="Rectangle 30">
            <a:extLst>
              <a:ext uri="{FF2B5EF4-FFF2-40B4-BE49-F238E27FC236}">
                <a16:creationId xmlns:a16="http://schemas.microsoft.com/office/drawing/2014/main" id="{965A6BB2-7C1F-4DF7-8E74-31F8D551BE76}"/>
              </a:ext>
            </a:extLst>
          </p:cNvPr>
          <p:cNvSpPr/>
          <p:nvPr/>
        </p:nvSpPr>
        <p:spPr>
          <a:xfrm>
            <a:off x="5244770" y="3573305"/>
            <a:ext cx="205740" cy="204955"/>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35" name="Oval 34">
            <a:extLst>
              <a:ext uri="{FF2B5EF4-FFF2-40B4-BE49-F238E27FC236}">
                <a16:creationId xmlns:a16="http://schemas.microsoft.com/office/drawing/2014/main" id="{56D90AA4-7759-4CA3-879B-F3E74E47CA7D}"/>
              </a:ext>
            </a:extLst>
          </p:cNvPr>
          <p:cNvSpPr/>
          <p:nvPr/>
        </p:nvSpPr>
        <p:spPr>
          <a:xfrm>
            <a:off x="48017" y="1515626"/>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5</a:t>
            </a:r>
          </a:p>
        </p:txBody>
      </p:sp>
      <p:sp>
        <p:nvSpPr>
          <p:cNvPr id="36" name="Oval 35">
            <a:extLst>
              <a:ext uri="{FF2B5EF4-FFF2-40B4-BE49-F238E27FC236}">
                <a16:creationId xmlns:a16="http://schemas.microsoft.com/office/drawing/2014/main" id="{F520CE5E-2F5B-40DE-9F6F-EF9C64D31E25}"/>
              </a:ext>
            </a:extLst>
          </p:cNvPr>
          <p:cNvSpPr/>
          <p:nvPr/>
        </p:nvSpPr>
        <p:spPr>
          <a:xfrm>
            <a:off x="5124098" y="3450194"/>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6</a:t>
            </a:r>
          </a:p>
        </p:txBody>
      </p:sp>
      <p:sp>
        <p:nvSpPr>
          <p:cNvPr id="38" name="Oval 37">
            <a:extLst>
              <a:ext uri="{FF2B5EF4-FFF2-40B4-BE49-F238E27FC236}">
                <a16:creationId xmlns:a16="http://schemas.microsoft.com/office/drawing/2014/main" id="{779EFB45-B3F6-4215-964A-6B7CBD88938B}"/>
              </a:ext>
            </a:extLst>
          </p:cNvPr>
          <p:cNvSpPr/>
          <p:nvPr/>
        </p:nvSpPr>
        <p:spPr>
          <a:xfrm>
            <a:off x="5679906" y="1248386"/>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5</a:t>
            </a:r>
          </a:p>
        </p:txBody>
      </p:sp>
      <p:sp>
        <p:nvSpPr>
          <p:cNvPr id="39" name="Oval 38">
            <a:extLst>
              <a:ext uri="{FF2B5EF4-FFF2-40B4-BE49-F238E27FC236}">
                <a16:creationId xmlns:a16="http://schemas.microsoft.com/office/drawing/2014/main" id="{366BBADA-DD15-4650-B941-A814CC1AD8A3}"/>
              </a:ext>
            </a:extLst>
          </p:cNvPr>
          <p:cNvSpPr/>
          <p:nvPr/>
        </p:nvSpPr>
        <p:spPr>
          <a:xfrm>
            <a:off x="5675266" y="2696314"/>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6</a:t>
            </a:r>
          </a:p>
        </p:txBody>
      </p:sp>
    </p:spTree>
    <p:custDataLst>
      <p:tags r:id="rId1"/>
    </p:custDataLst>
    <p:extLst>
      <p:ext uri="{BB962C8B-B14F-4D97-AF65-F5344CB8AC3E}">
        <p14:creationId xmlns:p14="http://schemas.microsoft.com/office/powerpoint/2010/main" val="1104807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666EAB3-DB9D-4967-985D-2E2C48B4D3D7}"/>
              </a:ext>
            </a:extLst>
          </p:cNvPr>
          <p:cNvPicPr>
            <a:picLocks noChangeAspect="1"/>
          </p:cNvPicPr>
          <p:nvPr/>
        </p:nvPicPr>
        <p:blipFill rotWithShape="1">
          <a:blip r:embed="rId3"/>
          <a:srcRect l="30180" t="17670" r="31373" b="13248"/>
          <a:stretch/>
        </p:blipFill>
        <p:spPr>
          <a:xfrm>
            <a:off x="812449" y="1249545"/>
            <a:ext cx="1944198" cy="1965014"/>
          </a:xfrm>
          <a:prstGeom prst="rect">
            <a:avLst/>
          </a:prstGeom>
          <a:ln>
            <a:solidFill>
              <a:schemeClr val="tx1"/>
            </a:solidFill>
          </a:ln>
        </p:spPr>
      </p:pic>
      <p:pic>
        <p:nvPicPr>
          <p:cNvPr id="20" name="Picture 19">
            <a:extLst>
              <a:ext uri="{FF2B5EF4-FFF2-40B4-BE49-F238E27FC236}">
                <a16:creationId xmlns:a16="http://schemas.microsoft.com/office/drawing/2014/main" id="{6369E56E-CB20-4F31-B39C-567BB63BFCE7}"/>
              </a:ext>
            </a:extLst>
          </p:cNvPr>
          <p:cNvPicPr>
            <a:picLocks noChangeAspect="1"/>
          </p:cNvPicPr>
          <p:nvPr/>
        </p:nvPicPr>
        <p:blipFill rotWithShape="1">
          <a:blip r:embed="rId4"/>
          <a:srcRect t="26673" r="54093" b="37373"/>
          <a:stretch/>
        </p:blipFill>
        <p:spPr>
          <a:xfrm>
            <a:off x="1370502" y="3330720"/>
            <a:ext cx="3832800" cy="1688474"/>
          </a:xfrm>
          <a:prstGeom prst="rect">
            <a:avLst/>
          </a:prstGeom>
          <a:ln>
            <a:solidFill>
              <a:schemeClr val="tx1"/>
            </a:solidFill>
          </a:ln>
        </p:spPr>
      </p:pic>
      <p:sp>
        <p:nvSpPr>
          <p:cNvPr id="3" name="Slide Number Placeholder 2"/>
          <p:cNvSpPr>
            <a:spLocks noGrp="1"/>
          </p:cNvSpPr>
          <p:nvPr>
            <p:ph type="sldNum" sz="quarter" idx="12"/>
          </p:nvPr>
        </p:nvSpPr>
        <p:spPr/>
        <p:txBody>
          <a:bodyPr/>
          <a:lstStyle/>
          <a:p>
            <a:pPr algn="r" defTabSz="513160">
              <a:lnSpc>
                <a:spcPct val="95000"/>
              </a:lnSpc>
              <a:spcBef>
                <a:spcPts val="806"/>
              </a:spcBef>
              <a:buClr>
                <a:schemeClr val="tx2"/>
              </a:buClr>
              <a:buSzPct val="90000"/>
            </a:pPr>
            <a:fld id="{9A3BDB57-A3B2-4CBD-A5AE-076F05FE3509}" type="slidenum">
              <a:rPr lang="en-US" smtClean="0"/>
              <a:pPr algn="r" defTabSz="513160">
                <a:lnSpc>
                  <a:spcPct val="95000"/>
                </a:lnSpc>
                <a:spcBef>
                  <a:spcPts val="806"/>
                </a:spcBef>
                <a:buClr>
                  <a:schemeClr val="tx2"/>
                </a:buClr>
                <a:buSzPct val="90000"/>
              </a:pPr>
              <a:t>21</a:t>
            </a:fld>
            <a:endParaRPr lang="en-US" dirty="0"/>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Approval</a:t>
            </a:r>
            <a:endParaRPr lang="en-US" b="1" dirty="0"/>
          </a:p>
        </p:txBody>
      </p:sp>
      <p:sp>
        <p:nvSpPr>
          <p:cNvPr id="7" name="Text Placeholder 1">
            <a:extLst>
              <a:ext uri="{FF2B5EF4-FFF2-40B4-BE49-F238E27FC236}">
                <a16:creationId xmlns:a16="http://schemas.microsoft.com/office/drawing/2014/main" id="{00291320-C085-4652-BF43-9B56B2EEE4F8}"/>
              </a:ext>
            </a:extLst>
          </p:cNvPr>
          <p:cNvSpPr txBox="1">
            <a:spLocks/>
          </p:cNvSpPr>
          <p:nvPr/>
        </p:nvSpPr>
        <p:spPr>
          <a:xfrm>
            <a:off x="129247" y="852035"/>
            <a:ext cx="5887346" cy="184121"/>
          </a:xfrm>
          <a:prstGeom prst="rect">
            <a:avLst/>
          </a:prstGeom>
        </p:spPr>
        <p:txBody>
          <a:bodyPr lIns="0" tIns="0" rIns="0" bIns="0" anchor="ctr"/>
          <a:lstStyle>
            <a:defPPr>
              <a:defRPr lang="en-US"/>
            </a:defPPr>
            <a:lvl1pPr marL="0" indent="0" defTabSz="914400" eaLnBrk="1" latinLnBrk="0" hangingPunct="1">
              <a:lnSpc>
                <a:spcPct val="90000"/>
              </a:lnSpc>
              <a:spcBef>
                <a:spcPts val="1000"/>
              </a:spcBef>
              <a:buFont typeface="Arial" panose="020B0604020202020204" pitchFamily="34" charset="0"/>
              <a:buNone/>
              <a:defRPr sz="1200" b="0" i="0">
                <a:latin typeface="Arial" panose="020B0604020202020204" pitchFamily="34" charset="0"/>
                <a:ea typeface="+mn-ea"/>
                <a:cs typeface="Arial" panose="020B0604020202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5pPr>
            <a:lvl6pPr marL="2514600" indent="-228600" defTabSz="914400">
              <a:lnSpc>
                <a:spcPct val="90000"/>
              </a:lnSpc>
              <a:spcBef>
                <a:spcPts val="500"/>
              </a:spcBef>
              <a:buFont typeface="Arial" panose="020B0604020202020204" pitchFamily="34" charset="0"/>
              <a:buChar char="•"/>
              <a:defRPr sz="1800">
                <a:latin typeface="+mn-lt"/>
                <a:ea typeface="+mn-ea"/>
                <a:cs typeface="+mn-cs"/>
              </a:defRPr>
            </a:lvl6pPr>
            <a:lvl7pPr marL="2971800" indent="-228600" defTabSz="914400">
              <a:lnSpc>
                <a:spcPct val="90000"/>
              </a:lnSpc>
              <a:spcBef>
                <a:spcPts val="500"/>
              </a:spcBef>
              <a:buFont typeface="Arial" panose="020B0604020202020204" pitchFamily="34" charset="0"/>
              <a:buChar char="•"/>
              <a:defRPr sz="1800">
                <a:latin typeface="+mn-lt"/>
                <a:ea typeface="+mn-ea"/>
                <a:cs typeface="+mn-cs"/>
              </a:defRPr>
            </a:lvl7pPr>
            <a:lvl8pPr marL="3429000" indent="-228600" defTabSz="914400">
              <a:lnSpc>
                <a:spcPct val="90000"/>
              </a:lnSpc>
              <a:spcBef>
                <a:spcPts val="500"/>
              </a:spcBef>
              <a:buFont typeface="Arial" panose="020B0604020202020204" pitchFamily="34" charset="0"/>
              <a:buChar char="•"/>
              <a:defRPr sz="1800">
                <a:latin typeface="+mn-lt"/>
                <a:ea typeface="+mn-ea"/>
                <a:cs typeface="+mn-cs"/>
              </a:defRPr>
            </a:lvl8pPr>
            <a:lvl9pPr marL="3886200" indent="-228600" defTabSz="914400">
              <a:lnSpc>
                <a:spcPct val="90000"/>
              </a:lnSpc>
              <a:spcBef>
                <a:spcPts val="500"/>
              </a:spcBef>
              <a:buFont typeface="Arial" panose="020B0604020202020204" pitchFamily="34" charset="0"/>
              <a:buChar char="•"/>
              <a:defRPr sz="1800">
                <a:latin typeface="+mn-lt"/>
                <a:ea typeface="+mn-ea"/>
                <a:cs typeface="+mn-cs"/>
              </a:defRPr>
            </a:lvl9pPr>
          </a:lstStyle>
          <a:p>
            <a:r>
              <a:rPr lang="en-US" dirty="0"/>
              <a:t>Review or Add Attachment and Review of Approval Flow tab on the Invoice.</a:t>
            </a:r>
          </a:p>
        </p:txBody>
      </p:sp>
      <p:sp>
        <p:nvSpPr>
          <p:cNvPr id="17" name="Rounded Rectangle 28">
            <a:extLst>
              <a:ext uri="{FF2B5EF4-FFF2-40B4-BE49-F238E27FC236}">
                <a16:creationId xmlns:a16="http://schemas.microsoft.com/office/drawing/2014/main" id="{2B2ABC2B-377C-420B-B33F-0AB2233125AE}"/>
              </a:ext>
            </a:extLst>
          </p:cNvPr>
          <p:cNvSpPr/>
          <p:nvPr/>
        </p:nvSpPr>
        <p:spPr>
          <a:xfrm>
            <a:off x="5930991" y="1195561"/>
            <a:ext cx="812627" cy="740044"/>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Click </a:t>
            </a:r>
            <a:r>
              <a:rPr lang="en-US" sz="900" b="1" dirty="0">
                <a:solidFill>
                  <a:schemeClr val="bg2">
                    <a:lumMod val="10000"/>
                  </a:schemeClr>
                </a:solidFill>
              </a:rPr>
              <a:t>Download</a:t>
            </a:r>
            <a:r>
              <a:rPr lang="en-US" sz="900" dirty="0">
                <a:solidFill>
                  <a:schemeClr val="bg2">
                    <a:lumMod val="10000"/>
                  </a:schemeClr>
                </a:solidFill>
              </a:rPr>
              <a:t> to view the existing attachments.</a:t>
            </a:r>
          </a:p>
        </p:txBody>
      </p:sp>
      <p:sp>
        <p:nvSpPr>
          <p:cNvPr id="30" name="Rectangle 29">
            <a:extLst>
              <a:ext uri="{FF2B5EF4-FFF2-40B4-BE49-F238E27FC236}">
                <a16:creationId xmlns:a16="http://schemas.microsoft.com/office/drawing/2014/main" id="{3EE6862A-0622-46F9-BD25-5CA0C21A62F1}"/>
              </a:ext>
            </a:extLst>
          </p:cNvPr>
          <p:cNvSpPr/>
          <p:nvPr/>
        </p:nvSpPr>
        <p:spPr>
          <a:xfrm>
            <a:off x="2168852" y="4092358"/>
            <a:ext cx="715542" cy="286533"/>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35" name="Oval 34">
            <a:extLst>
              <a:ext uri="{FF2B5EF4-FFF2-40B4-BE49-F238E27FC236}">
                <a16:creationId xmlns:a16="http://schemas.microsoft.com/office/drawing/2014/main" id="{56D90AA4-7759-4CA3-879B-F3E74E47CA7D}"/>
              </a:ext>
            </a:extLst>
          </p:cNvPr>
          <p:cNvSpPr/>
          <p:nvPr/>
        </p:nvSpPr>
        <p:spPr>
          <a:xfrm>
            <a:off x="2069749" y="3989488"/>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9</a:t>
            </a:r>
          </a:p>
        </p:txBody>
      </p:sp>
      <p:sp>
        <p:nvSpPr>
          <p:cNvPr id="38" name="Oval 37">
            <a:extLst>
              <a:ext uri="{FF2B5EF4-FFF2-40B4-BE49-F238E27FC236}">
                <a16:creationId xmlns:a16="http://schemas.microsoft.com/office/drawing/2014/main" id="{779EFB45-B3F6-4215-964A-6B7CBD88938B}"/>
              </a:ext>
            </a:extLst>
          </p:cNvPr>
          <p:cNvSpPr/>
          <p:nvPr/>
        </p:nvSpPr>
        <p:spPr>
          <a:xfrm>
            <a:off x="5680629" y="1242050"/>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7</a:t>
            </a:r>
          </a:p>
        </p:txBody>
      </p:sp>
      <p:sp>
        <p:nvSpPr>
          <p:cNvPr id="22" name="Rounded Rectangle 28">
            <a:extLst>
              <a:ext uri="{FF2B5EF4-FFF2-40B4-BE49-F238E27FC236}">
                <a16:creationId xmlns:a16="http://schemas.microsoft.com/office/drawing/2014/main" id="{3A2F2369-E6FF-4996-BC77-40E6C8A5E768}"/>
              </a:ext>
            </a:extLst>
          </p:cNvPr>
          <p:cNvSpPr/>
          <p:nvPr/>
        </p:nvSpPr>
        <p:spPr>
          <a:xfrm>
            <a:off x="5930991" y="3139552"/>
            <a:ext cx="765226" cy="457969"/>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Scroll back to the top and click </a:t>
            </a:r>
            <a:r>
              <a:rPr lang="en-US" sz="900" b="1" dirty="0">
                <a:solidFill>
                  <a:schemeClr val="bg2">
                    <a:lumMod val="10000"/>
                  </a:schemeClr>
                </a:solidFill>
              </a:rPr>
              <a:t>Approval Flow </a:t>
            </a:r>
            <a:r>
              <a:rPr lang="en-US" sz="900" dirty="0">
                <a:solidFill>
                  <a:schemeClr val="bg2">
                    <a:lumMod val="10000"/>
                  </a:schemeClr>
                </a:solidFill>
              </a:rPr>
              <a:t>to view approvers and approval status.</a:t>
            </a:r>
          </a:p>
          <a:p>
            <a:endParaRPr lang="en-US" sz="900" dirty="0">
              <a:solidFill>
                <a:schemeClr val="bg2">
                  <a:lumMod val="10000"/>
                </a:schemeClr>
              </a:solidFill>
            </a:endParaRPr>
          </a:p>
        </p:txBody>
      </p:sp>
      <p:sp>
        <p:nvSpPr>
          <p:cNvPr id="23" name="Oval 22">
            <a:extLst>
              <a:ext uri="{FF2B5EF4-FFF2-40B4-BE49-F238E27FC236}">
                <a16:creationId xmlns:a16="http://schemas.microsoft.com/office/drawing/2014/main" id="{7F40FE09-DCFE-4E48-8BE8-0CA66F23190B}"/>
              </a:ext>
            </a:extLst>
          </p:cNvPr>
          <p:cNvSpPr/>
          <p:nvPr/>
        </p:nvSpPr>
        <p:spPr>
          <a:xfrm>
            <a:off x="5680629" y="2996593"/>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9</a:t>
            </a:r>
          </a:p>
        </p:txBody>
      </p:sp>
      <p:sp>
        <p:nvSpPr>
          <p:cNvPr id="24" name="Rounded Rectangle 28">
            <a:extLst>
              <a:ext uri="{FF2B5EF4-FFF2-40B4-BE49-F238E27FC236}">
                <a16:creationId xmlns:a16="http://schemas.microsoft.com/office/drawing/2014/main" id="{E16706D3-9FC6-48E2-911A-C9B7F72A1B97}"/>
              </a:ext>
            </a:extLst>
          </p:cNvPr>
          <p:cNvSpPr/>
          <p:nvPr/>
        </p:nvSpPr>
        <p:spPr>
          <a:xfrm>
            <a:off x="5930991" y="2085748"/>
            <a:ext cx="812627" cy="602892"/>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b="1" dirty="0">
                <a:solidFill>
                  <a:schemeClr val="bg2">
                    <a:lumMod val="10000"/>
                  </a:schemeClr>
                </a:solidFill>
              </a:rPr>
              <a:t>Add Attachment </a:t>
            </a:r>
            <a:r>
              <a:rPr lang="en-US" sz="900" dirty="0">
                <a:solidFill>
                  <a:schemeClr val="bg2">
                    <a:lumMod val="10000"/>
                  </a:schemeClr>
                </a:solidFill>
              </a:rPr>
              <a:t>if applicable. Click </a:t>
            </a:r>
            <a:r>
              <a:rPr lang="en-US" sz="900" b="1" dirty="0">
                <a:solidFill>
                  <a:schemeClr val="bg2">
                    <a:lumMod val="10000"/>
                  </a:schemeClr>
                </a:solidFill>
              </a:rPr>
              <a:t>Choose File</a:t>
            </a:r>
            <a:r>
              <a:rPr lang="en-US" sz="900" dirty="0">
                <a:solidFill>
                  <a:schemeClr val="bg2">
                    <a:lumMod val="10000"/>
                  </a:schemeClr>
                </a:solidFill>
              </a:rPr>
              <a:t> to add a new attachment.</a:t>
            </a:r>
          </a:p>
        </p:txBody>
      </p:sp>
      <p:sp>
        <p:nvSpPr>
          <p:cNvPr id="25" name="Oval 24">
            <a:extLst>
              <a:ext uri="{FF2B5EF4-FFF2-40B4-BE49-F238E27FC236}">
                <a16:creationId xmlns:a16="http://schemas.microsoft.com/office/drawing/2014/main" id="{2B6A58D8-CC39-4D80-8DFE-C7B065838239}"/>
              </a:ext>
            </a:extLst>
          </p:cNvPr>
          <p:cNvSpPr/>
          <p:nvPr/>
        </p:nvSpPr>
        <p:spPr>
          <a:xfrm>
            <a:off x="5680629" y="2132237"/>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8</a:t>
            </a:r>
          </a:p>
        </p:txBody>
      </p:sp>
      <p:sp>
        <p:nvSpPr>
          <p:cNvPr id="26" name="Rectangle 25">
            <a:extLst>
              <a:ext uri="{FF2B5EF4-FFF2-40B4-BE49-F238E27FC236}">
                <a16:creationId xmlns:a16="http://schemas.microsoft.com/office/drawing/2014/main" id="{DF6C8B80-6107-4F00-A818-EF1FC205F949}"/>
              </a:ext>
            </a:extLst>
          </p:cNvPr>
          <p:cNvSpPr/>
          <p:nvPr/>
        </p:nvSpPr>
        <p:spPr>
          <a:xfrm>
            <a:off x="1674158" y="1546753"/>
            <a:ext cx="382143" cy="102871"/>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28" name="Oval 27">
            <a:extLst>
              <a:ext uri="{FF2B5EF4-FFF2-40B4-BE49-F238E27FC236}">
                <a16:creationId xmlns:a16="http://schemas.microsoft.com/office/drawing/2014/main" id="{128C012C-262F-4854-B094-AA156F42E583}"/>
              </a:ext>
            </a:extLst>
          </p:cNvPr>
          <p:cNvSpPr/>
          <p:nvPr/>
        </p:nvSpPr>
        <p:spPr>
          <a:xfrm>
            <a:off x="1770002" y="1352415"/>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7</a:t>
            </a:r>
          </a:p>
        </p:txBody>
      </p:sp>
      <p:sp>
        <p:nvSpPr>
          <p:cNvPr id="29" name="Rectangle 28">
            <a:extLst>
              <a:ext uri="{FF2B5EF4-FFF2-40B4-BE49-F238E27FC236}">
                <a16:creationId xmlns:a16="http://schemas.microsoft.com/office/drawing/2014/main" id="{782A796B-5FA9-4A57-BF1B-5720F915355A}"/>
              </a:ext>
            </a:extLst>
          </p:cNvPr>
          <p:cNvSpPr/>
          <p:nvPr/>
        </p:nvSpPr>
        <p:spPr>
          <a:xfrm>
            <a:off x="1161832" y="2689411"/>
            <a:ext cx="384667" cy="136542"/>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32" name="Oval 31">
            <a:extLst>
              <a:ext uri="{FF2B5EF4-FFF2-40B4-BE49-F238E27FC236}">
                <a16:creationId xmlns:a16="http://schemas.microsoft.com/office/drawing/2014/main" id="{C8AB8CAA-C067-4724-BC30-0DE0410DD4C4}"/>
              </a:ext>
            </a:extLst>
          </p:cNvPr>
          <p:cNvSpPr/>
          <p:nvPr/>
        </p:nvSpPr>
        <p:spPr>
          <a:xfrm>
            <a:off x="973307" y="2618029"/>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8</a:t>
            </a:r>
          </a:p>
        </p:txBody>
      </p:sp>
    </p:spTree>
    <p:custDataLst>
      <p:tags r:id="rId1"/>
    </p:custDataLst>
    <p:extLst>
      <p:ext uri="{BB962C8B-B14F-4D97-AF65-F5344CB8AC3E}">
        <p14:creationId xmlns:p14="http://schemas.microsoft.com/office/powerpoint/2010/main" val="35033524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6369E56E-CB20-4F31-B39C-567BB63BFCE7}"/>
              </a:ext>
            </a:extLst>
          </p:cNvPr>
          <p:cNvPicPr>
            <a:picLocks noChangeAspect="1"/>
          </p:cNvPicPr>
          <p:nvPr/>
        </p:nvPicPr>
        <p:blipFill rotWithShape="1">
          <a:blip r:embed="rId3"/>
          <a:srcRect t="26673" r="54093" b="37373"/>
          <a:stretch/>
        </p:blipFill>
        <p:spPr>
          <a:xfrm>
            <a:off x="59341" y="1118845"/>
            <a:ext cx="3844147" cy="1693473"/>
          </a:xfrm>
          <a:prstGeom prst="rect">
            <a:avLst/>
          </a:prstGeom>
          <a:ln>
            <a:solidFill>
              <a:schemeClr val="tx1"/>
            </a:solidFill>
          </a:ln>
        </p:spPr>
      </p:pic>
      <p:sp>
        <p:nvSpPr>
          <p:cNvPr id="3" name="Slide Number Placeholder 2"/>
          <p:cNvSpPr>
            <a:spLocks noGrp="1"/>
          </p:cNvSpPr>
          <p:nvPr>
            <p:ph type="sldNum" sz="quarter" idx="12"/>
          </p:nvPr>
        </p:nvSpPr>
        <p:spPr/>
        <p:txBody>
          <a:bodyPr/>
          <a:lstStyle/>
          <a:p>
            <a:pPr algn="r" defTabSz="513160">
              <a:lnSpc>
                <a:spcPct val="95000"/>
              </a:lnSpc>
              <a:spcBef>
                <a:spcPts val="806"/>
              </a:spcBef>
              <a:buClr>
                <a:schemeClr val="tx2"/>
              </a:buClr>
              <a:buSzPct val="90000"/>
            </a:pPr>
            <a:fld id="{9A3BDB57-A3B2-4CBD-A5AE-076F05FE3509}" type="slidenum">
              <a:rPr lang="en-US" smtClean="0"/>
              <a:pPr algn="r" defTabSz="513160">
                <a:lnSpc>
                  <a:spcPct val="95000"/>
                </a:lnSpc>
                <a:spcBef>
                  <a:spcPts val="806"/>
                </a:spcBef>
                <a:buClr>
                  <a:schemeClr val="tx2"/>
                </a:buClr>
                <a:buSzPct val="90000"/>
              </a:pPr>
              <a:t>22</a:t>
            </a:fld>
            <a:endParaRPr lang="en-US" dirty="0"/>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Approval</a:t>
            </a:r>
            <a:endParaRPr lang="en-US" b="1" dirty="0"/>
          </a:p>
        </p:txBody>
      </p:sp>
      <p:sp>
        <p:nvSpPr>
          <p:cNvPr id="7" name="Text Placeholder 1">
            <a:extLst>
              <a:ext uri="{FF2B5EF4-FFF2-40B4-BE49-F238E27FC236}">
                <a16:creationId xmlns:a16="http://schemas.microsoft.com/office/drawing/2014/main" id="{00291320-C085-4652-BF43-9B56B2EEE4F8}"/>
              </a:ext>
            </a:extLst>
          </p:cNvPr>
          <p:cNvSpPr txBox="1">
            <a:spLocks/>
          </p:cNvSpPr>
          <p:nvPr/>
        </p:nvSpPr>
        <p:spPr>
          <a:xfrm>
            <a:off x="129247" y="852035"/>
            <a:ext cx="5887346" cy="184121"/>
          </a:xfrm>
          <a:prstGeom prst="rect">
            <a:avLst/>
          </a:prstGeom>
        </p:spPr>
        <p:txBody>
          <a:bodyPr lIns="0" tIns="0" rIns="0" bIns="0" anchor="ctr"/>
          <a:lstStyle>
            <a:defPPr>
              <a:defRPr lang="en-US"/>
            </a:defPPr>
            <a:lvl1pPr marL="0" indent="0" defTabSz="914400" eaLnBrk="1" latinLnBrk="0" hangingPunct="1">
              <a:lnSpc>
                <a:spcPct val="90000"/>
              </a:lnSpc>
              <a:spcBef>
                <a:spcPts val="1000"/>
              </a:spcBef>
              <a:buFont typeface="Arial" panose="020B0604020202020204" pitchFamily="34" charset="0"/>
              <a:buNone/>
              <a:defRPr sz="1200" b="0" i="0">
                <a:latin typeface="Arial" panose="020B0604020202020204" pitchFamily="34" charset="0"/>
                <a:ea typeface="+mn-ea"/>
                <a:cs typeface="Arial" panose="020B0604020202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5pPr>
            <a:lvl6pPr marL="2514600" indent="-228600" defTabSz="914400">
              <a:lnSpc>
                <a:spcPct val="90000"/>
              </a:lnSpc>
              <a:spcBef>
                <a:spcPts val="500"/>
              </a:spcBef>
              <a:buFont typeface="Arial" panose="020B0604020202020204" pitchFamily="34" charset="0"/>
              <a:buChar char="•"/>
              <a:defRPr sz="1800">
                <a:latin typeface="+mn-lt"/>
                <a:ea typeface="+mn-ea"/>
                <a:cs typeface="+mn-cs"/>
              </a:defRPr>
            </a:lvl6pPr>
            <a:lvl7pPr marL="2971800" indent="-228600" defTabSz="914400">
              <a:lnSpc>
                <a:spcPct val="90000"/>
              </a:lnSpc>
              <a:spcBef>
                <a:spcPts val="500"/>
              </a:spcBef>
              <a:buFont typeface="Arial" panose="020B0604020202020204" pitchFamily="34" charset="0"/>
              <a:buChar char="•"/>
              <a:defRPr sz="1800">
                <a:latin typeface="+mn-lt"/>
                <a:ea typeface="+mn-ea"/>
                <a:cs typeface="+mn-cs"/>
              </a:defRPr>
            </a:lvl7pPr>
            <a:lvl8pPr marL="3429000" indent="-228600" defTabSz="914400">
              <a:lnSpc>
                <a:spcPct val="90000"/>
              </a:lnSpc>
              <a:spcBef>
                <a:spcPts val="500"/>
              </a:spcBef>
              <a:buFont typeface="Arial" panose="020B0604020202020204" pitchFamily="34" charset="0"/>
              <a:buChar char="•"/>
              <a:defRPr sz="1800">
                <a:latin typeface="+mn-lt"/>
                <a:ea typeface="+mn-ea"/>
                <a:cs typeface="+mn-cs"/>
              </a:defRPr>
            </a:lvl8pPr>
            <a:lvl9pPr marL="3886200" indent="-228600" defTabSz="914400">
              <a:lnSpc>
                <a:spcPct val="90000"/>
              </a:lnSpc>
              <a:spcBef>
                <a:spcPts val="500"/>
              </a:spcBef>
              <a:buFont typeface="Arial" panose="020B0604020202020204" pitchFamily="34" charset="0"/>
              <a:buChar char="•"/>
              <a:defRPr sz="1800">
                <a:latin typeface="+mn-lt"/>
                <a:ea typeface="+mn-ea"/>
                <a:cs typeface="+mn-cs"/>
              </a:defRPr>
            </a:lvl9pPr>
          </a:lstStyle>
          <a:p>
            <a:r>
              <a:rPr lang="en-US" dirty="0"/>
              <a:t>Manually Adding Approvers or Watcher to an Invoice</a:t>
            </a:r>
          </a:p>
        </p:txBody>
      </p:sp>
      <p:sp>
        <p:nvSpPr>
          <p:cNvPr id="17" name="Rounded Rectangle 28">
            <a:extLst>
              <a:ext uri="{FF2B5EF4-FFF2-40B4-BE49-F238E27FC236}">
                <a16:creationId xmlns:a16="http://schemas.microsoft.com/office/drawing/2014/main" id="{2B2ABC2B-377C-420B-B33F-0AB2233125AE}"/>
              </a:ext>
            </a:extLst>
          </p:cNvPr>
          <p:cNvSpPr/>
          <p:nvPr/>
        </p:nvSpPr>
        <p:spPr>
          <a:xfrm>
            <a:off x="5714366" y="926781"/>
            <a:ext cx="1062990" cy="740044"/>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Click on </a:t>
            </a:r>
            <a:r>
              <a:rPr lang="en-US" sz="900" b="1" dirty="0">
                <a:solidFill>
                  <a:schemeClr val="bg2">
                    <a:lumMod val="10000"/>
                  </a:schemeClr>
                </a:solidFill>
              </a:rPr>
              <a:t>Approval Flow</a:t>
            </a:r>
            <a:r>
              <a:rPr lang="en-US" sz="900" dirty="0">
                <a:solidFill>
                  <a:schemeClr val="bg2">
                    <a:lumMod val="10000"/>
                  </a:schemeClr>
                </a:solidFill>
              </a:rPr>
              <a:t> to view approvers or to </a:t>
            </a:r>
            <a:r>
              <a:rPr lang="en-US" sz="900" b="1" dirty="0">
                <a:solidFill>
                  <a:schemeClr val="bg2">
                    <a:lumMod val="10000"/>
                  </a:schemeClr>
                </a:solidFill>
              </a:rPr>
              <a:t>Add Approvers </a:t>
            </a:r>
            <a:r>
              <a:rPr lang="en-US" sz="900" dirty="0">
                <a:solidFill>
                  <a:schemeClr val="bg2">
                    <a:lumMod val="10000"/>
                  </a:schemeClr>
                </a:solidFill>
              </a:rPr>
              <a:t>to the invoice.</a:t>
            </a:r>
          </a:p>
        </p:txBody>
      </p:sp>
      <p:sp>
        <p:nvSpPr>
          <p:cNvPr id="30" name="Rectangle 29">
            <a:extLst>
              <a:ext uri="{FF2B5EF4-FFF2-40B4-BE49-F238E27FC236}">
                <a16:creationId xmlns:a16="http://schemas.microsoft.com/office/drawing/2014/main" id="{3EE6862A-0622-46F9-BD25-5CA0C21A62F1}"/>
              </a:ext>
            </a:extLst>
          </p:cNvPr>
          <p:cNvSpPr/>
          <p:nvPr/>
        </p:nvSpPr>
        <p:spPr>
          <a:xfrm>
            <a:off x="900986" y="1873108"/>
            <a:ext cx="715542" cy="286533"/>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35" name="Oval 34">
            <a:extLst>
              <a:ext uri="{FF2B5EF4-FFF2-40B4-BE49-F238E27FC236}">
                <a16:creationId xmlns:a16="http://schemas.microsoft.com/office/drawing/2014/main" id="{56D90AA4-7759-4CA3-879B-F3E74E47CA7D}"/>
              </a:ext>
            </a:extLst>
          </p:cNvPr>
          <p:cNvSpPr/>
          <p:nvPr/>
        </p:nvSpPr>
        <p:spPr>
          <a:xfrm>
            <a:off x="767567" y="1804425"/>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10</a:t>
            </a:r>
          </a:p>
        </p:txBody>
      </p:sp>
      <p:sp>
        <p:nvSpPr>
          <p:cNvPr id="38" name="Oval 37">
            <a:extLst>
              <a:ext uri="{FF2B5EF4-FFF2-40B4-BE49-F238E27FC236}">
                <a16:creationId xmlns:a16="http://schemas.microsoft.com/office/drawing/2014/main" id="{779EFB45-B3F6-4215-964A-6B7CBD88938B}"/>
              </a:ext>
            </a:extLst>
          </p:cNvPr>
          <p:cNvSpPr/>
          <p:nvPr/>
        </p:nvSpPr>
        <p:spPr>
          <a:xfrm>
            <a:off x="5508626" y="1069480"/>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10</a:t>
            </a:r>
          </a:p>
        </p:txBody>
      </p:sp>
      <p:sp>
        <p:nvSpPr>
          <p:cNvPr id="22" name="Rounded Rectangle 28">
            <a:extLst>
              <a:ext uri="{FF2B5EF4-FFF2-40B4-BE49-F238E27FC236}">
                <a16:creationId xmlns:a16="http://schemas.microsoft.com/office/drawing/2014/main" id="{3A2F2369-E6FF-4996-BC77-40E6C8A5E768}"/>
              </a:ext>
            </a:extLst>
          </p:cNvPr>
          <p:cNvSpPr/>
          <p:nvPr/>
        </p:nvSpPr>
        <p:spPr>
          <a:xfrm>
            <a:off x="5821961" y="2628645"/>
            <a:ext cx="765226" cy="457969"/>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Enter Approver Name and provide a reason to the approver</a:t>
            </a:r>
            <a:r>
              <a:rPr lang="en-US" sz="900" b="1" dirty="0">
                <a:solidFill>
                  <a:schemeClr val="bg2">
                    <a:lumMod val="10000"/>
                  </a:schemeClr>
                </a:solidFill>
              </a:rPr>
              <a:t>. </a:t>
            </a:r>
            <a:r>
              <a:rPr lang="en-US" sz="900" dirty="0">
                <a:solidFill>
                  <a:schemeClr val="bg2">
                    <a:lumMod val="10000"/>
                  </a:schemeClr>
                </a:solidFill>
              </a:rPr>
              <a:t>Select either Approver or Watcher.  Click on OK</a:t>
            </a:r>
            <a:r>
              <a:rPr lang="en-US" sz="900" b="1" dirty="0">
                <a:solidFill>
                  <a:schemeClr val="bg2">
                    <a:lumMod val="10000"/>
                  </a:schemeClr>
                </a:solidFill>
              </a:rPr>
              <a:t>.</a:t>
            </a:r>
            <a:endParaRPr lang="en-US" sz="900" dirty="0">
              <a:solidFill>
                <a:schemeClr val="bg2">
                  <a:lumMod val="10000"/>
                </a:schemeClr>
              </a:solidFill>
            </a:endParaRPr>
          </a:p>
          <a:p>
            <a:endParaRPr lang="en-US" sz="900" dirty="0">
              <a:solidFill>
                <a:schemeClr val="bg2">
                  <a:lumMod val="10000"/>
                </a:schemeClr>
              </a:solidFill>
            </a:endParaRPr>
          </a:p>
          <a:p>
            <a:r>
              <a:rPr lang="en-US" sz="900" b="1" dirty="0">
                <a:solidFill>
                  <a:schemeClr val="bg2">
                    <a:lumMod val="10000"/>
                  </a:schemeClr>
                </a:solidFill>
              </a:rPr>
              <a:t>Note: </a:t>
            </a:r>
            <a:r>
              <a:rPr lang="en-US" sz="900" dirty="0">
                <a:solidFill>
                  <a:schemeClr val="bg2">
                    <a:lumMod val="10000"/>
                  </a:schemeClr>
                </a:solidFill>
              </a:rPr>
              <a:t>Click on down arrow and select </a:t>
            </a:r>
            <a:r>
              <a:rPr lang="en-US" sz="900" b="1" dirty="0">
                <a:solidFill>
                  <a:schemeClr val="bg2">
                    <a:lumMod val="10000"/>
                  </a:schemeClr>
                </a:solidFill>
              </a:rPr>
              <a:t>Search More </a:t>
            </a:r>
            <a:r>
              <a:rPr lang="en-US" sz="900" dirty="0">
                <a:solidFill>
                  <a:schemeClr val="bg2">
                    <a:lumMod val="10000"/>
                  </a:schemeClr>
                </a:solidFill>
              </a:rPr>
              <a:t>to find employee name.</a:t>
            </a:r>
          </a:p>
        </p:txBody>
      </p:sp>
      <p:sp>
        <p:nvSpPr>
          <p:cNvPr id="23" name="Oval 22">
            <a:extLst>
              <a:ext uri="{FF2B5EF4-FFF2-40B4-BE49-F238E27FC236}">
                <a16:creationId xmlns:a16="http://schemas.microsoft.com/office/drawing/2014/main" id="{7F40FE09-DCFE-4E48-8BE8-0CA66F23190B}"/>
              </a:ext>
            </a:extLst>
          </p:cNvPr>
          <p:cNvSpPr/>
          <p:nvPr/>
        </p:nvSpPr>
        <p:spPr>
          <a:xfrm>
            <a:off x="5508626" y="2821664"/>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12</a:t>
            </a:r>
          </a:p>
        </p:txBody>
      </p:sp>
      <p:sp>
        <p:nvSpPr>
          <p:cNvPr id="24" name="Rounded Rectangle 28">
            <a:extLst>
              <a:ext uri="{FF2B5EF4-FFF2-40B4-BE49-F238E27FC236}">
                <a16:creationId xmlns:a16="http://schemas.microsoft.com/office/drawing/2014/main" id="{E16706D3-9FC6-48E2-911A-C9B7F72A1B97}"/>
              </a:ext>
            </a:extLst>
          </p:cNvPr>
          <p:cNvSpPr/>
          <p:nvPr/>
        </p:nvSpPr>
        <p:spPr>
          <a:xfrm>
            <a:off x="5727981" y="1727879"/>
            <a:ext cx="937808" cy="602892"/>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b="1" dirty="0">
                <a:solidFill>
                  <a:schemeClr val="bg2">
                    <a:lumMod val="10000"/>
                  </a:schemeClr>
                </a:solidFill>
              </a:rPr>
              <a:t>Add Approvers </a:t>
            </a:r>
            <a:r>
              <a:rPr lang="en-US" sz="900" dirty="0">
                <a:solidFill>
                  <a:schemeClr val="bg2">
                    <a:lumMod val="10000"/>
                  </a:schemeClr>
                </a:solidFill>
              </a:rPr>
              <a:t>by clicking on the triangle and select </a:t>
            </a:r>
            <a:r>
              <a:rPr lang="en-US" sz="900" b="1" dirty="0">
                <a:solidFill>
                  <a:schemeClr val="bg2">
                    <a:lumMod val="10000"/>
                  </a:schemeClr>
                </a:solidFill>
              </a:rPr>
              <a:t>Add Serial Approver</a:t>
            </a:r>
            <a:r>
              <a:rPr lang="en-US" sz="900" dirty="0">
                <a:solidFill>
                  <a:schemeClr val="bg2">
                    <a:lumMod val="10000"/>
                  </a:schemeClr>
                </a:solidFill>
              </a:rPr>
              <a:t>.</a:t>
            </a:r>
          </a:p>
        </p:txBody>
      </p:sp>
      <p:sp>
        <p:nvSpPr>
          <p:cNvPr id="25" name="Oval 24">
            <a:extLst>
              <a:ext uri="{FF2B5EF4-FFF2-40B4-BE49-F238E27FC236}">
                <a16:creationId xmlns:a16="http://schemas.microsoft.com/office/drawing/2014/main" id="{2B6A58D8-CC39-4D80-8DFE-C7B065838239}"/>
              </a:ext>
            </a:extLst>
          </p:cNvPr>
          <p:cNvSpPr/>
          <p:nvPr/>
        </p:nvSpPr>
        <p:spPr>
          <a:xfrm>
            <a:off x="5489879" y="1910357"/>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11</a:t>
            </a:r>
          </a:p>
        </p:txBody>
      </p:sp>
      <p:sp>
        <p:nvSpPr>
          <p:cNvPr id="21" name="Rectangle 20">
            <a:extLst>
              <a:ext uri="{FF2B5EF4-FFF2-40B4-BE49-F238E27FC236}">
                <a16:creationId xmlns:a16="http://schemas.microsoft.com/office/drawing/2014/main" id="{B0AFD455-D56B-4672-A27C-A0A3069DC806}"/>
              </a:ext>
            </a:extLst>
          </p:cNvPr>
          <p:cNvSpPr/>
          <p:nvPr/>
        </p:nvSpPr>
        <p:spPr>
          <a:xfrm>
            <a:off x="1424342" y="2352045"/>
            <a:ext cx="226850" cy="205740"/>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19" name="Oval 18">
            <a:extLst>
              <a:ext uri="{FF2B5EF4-FFF2-40B4-BE49-F238E27FC236}">
                <a16:creationId xmlns:a16="http://schemas.microsoft.com/office/drawing/2014/main" id="{61736DEA-C674-4939-BDBB-7BDCF70028F9}"/>
              </a:ext>
            </a:extLst>
          </p:cNvPr>
          <p:cNvSpPr/>
          <p:nvPr/>
        </p:nvSpPr>
        <p:spPr>
          <a:xfrm>
            <a:off x="1548322" y="2181454"/>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11</a:t>
            </a:r>
          </a:p>
        </p:txBody>
      </p:sp>
      <p:pic>
        <p:nvPicPr>
          <p:cNvPr id="2" name="Picture 1">
            <a:extLst>
              <a:ext uri="{FF2B5EF4-FFF2-40B4-BE49-F238E27FC236}">
                <a16:creationId xmlns:a16="http://schemas.microsoft.com/office/drawing/2014/main" id="{1D31E831-F18B-46DF-BA98-D93B4420FFC2}"/>
              </a:ext>
            </a:extLst>
          </p:cNvPr>
          <p:cNvPicPr>
            <a:picLocks noChangeAspect="1"/>
          </p:cNvPicPr>
          <p:nvPr/>
        </p:nvPicPr>
        <p:blipFill>
          <a:blip r:embed="rId4"/>
          <a:stretch>
            <a:fillRect/>
          </a:stretch>
        </p:blipFill>
        <p:spPr>
          <a:xfrm>
            <a:off x="1548322" y="2542511"/>
            <a:ext cx="1196227" cy="244006"/>
          </a:xfrm>
          <a:prstGeom prst="rect">
            <a:avLst/>
          </a:prstGeom>
        </p:spPr>
      </p:pic>
      <p:pic>
        <p:nvPicPr>
          <p:cNvPr id="8" name="Picture 7">
            <a:extLst>
              <a:ext uri="{FF2B5EF4-FFF2-40B4-BE49-F238E27FC236}">
                <a16:creationId xmlns:a16="http://schemas.microsoft.com/office/drawing/2014/main" id="{125E14D8-E8AA-4BB2-90D2-C58840799998}"/>
              </a:ext>
            </a:extLst>
          </p:cNvPr>
          <p:cNvPicPr>
            <a:picLocks noChangeAspect="1"/>
          </p:cNvPicPr>
          <p:nvPr/>
        </p:nvPicPr>
        <p:blipFill>
          <a:blip r:embed="rId5"/>
          <a:stretch>
            <a:fillRect/>
          </a:stretch>
        </p:blipFill>
        <p:spPr>
          <a:xfrm>
            <a:off x="-7661" y="3222250"/>
            <a:ext cx="3305940" cy="1227921"/>
          </a:xfrm>
          <a:prstGeom prst="rect">
            <a:avLst/>
          </a:prstGeom>
          <a:ln>
            <a:solidFill>
              <a:schemeClr val="tx1"/>
            </a:solidFill>
          </a:ln>
        </p:spPr>
      </p:pic>
      <p:sp>
        <p:nvSpPr>
          <p:cNvPr id="26" name="Rectangle 25">
            <a:extLst>
              <a:ext uri="{FF2B5EF4-FFF2-40B4-BE49-F238E27FC236}">
                <a16:creationId xmlns:a16="http://schemas.microsoft.com/office/drawing/2014/main" id="{DF6C8B80-6107-4F00-A818-EF1FC205F949}"/>
              </a:ext>
            </a:extLst>
          </p:cNvPr>
          <p:cNvSpPr/>
          <p:nvPr/>
        </p:nvSpPr>
        <p:spPr>
          <a:xfrm>
            <a:off x="33830" y="3450036"/>
            <a:ext cx="1101767" cy="205740"/>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28" name="Oval 27">
            <a:extLst>
              <a:ext uri="{FF2B5EF4-FFF2-40B4-BE49-F238E27FC236}">
                <a16:creationId xmlns:a16="http://schemas.microsoft.com/office/drawing/2014/main" id="{128C012C-262F-4854-B094-AA156F42E583}"/>
              </a:ext>
            </a:extLst>
          </p:cNvPr>
          <p:cNvSpPr/>
          <p:nvPr/>
        </p:nvSpPr>
        <p:spPr>
          <a:xfrm>
            <a:off x="1101040" y="3353293"/>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12</a:t>
            </a:r>
          </a:p>
        </p:txBody>
      </p:sp>
      <p:sp>
        <p:nvSpPr>
          <p:cNvPr id="27" name="Rectangle 26">
            <a:extLst>
              <a:ext uri="{FF2B5EF4-FFF2-40B4-BE49-F238E27FC236}">
                <a16:creationId xmlns:a16="http://schemas.microsoft.com/office/drawing/2014/main" id="{AE8F3FCE-05A9-4954-A800-014EAD5B1D92}"/>
              </a:ext>
            </a:extLst>
          </p:cNvPr>
          <p:cNvSpPr/>
          <p:nvPr/>
        </p:nvSpPr>
        <p:spPr>
          <a:xfrm>
            <a:off x="453340" y="3859968"/>
            <a:ext cx="614537" cy="205740"/>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29" name="Rectangle 28">
            <a:extLst>
              <a:ext uri="{FF2B5EF4-FFF2-40B4-BE49-F238E27FC236}">
                <a16:creationId xmlns:a16="http://schemas.microsoft.com/office/drawing/2014/main" id="{782A796B-5FA9-4A57-BF1B-5720F915355A}"/>
              </a:ext>
            </a:extLst>
          </p:cNvPr>
          <p:cNvSpPr/>
          <p:nvPr/>
        </p:nvSpPr>
        <p:spPr>
          <a:xfrm>
            <a:off x="2149025" y="4210183"/>
            <a:ext cx="384667" cy="205740"/>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pic>
        <p:nvPicPr>
          <p:cNvPr id="6" name="Picture 5">
            <a:extLst>
              <a:ext uri="{FF2B5EF4-FFF2-40B4-BE49-F238E27FC236}">
                <a16:creationId xmlns:a16="http://schemas.microsoft.com/office/drawing/2014/main" id="{B628ED76-FE95-43DE-94E3-DBB50DB39AF1}"/>
              </a:ext>
            </a:extLst>
          </p:cNvPr>
          <p:cNvPicPr>
            <a:picLocks noChangeAspect="1"/>
          </p:cNvPicPr>
          <p:nvPr/>
        </p:nvPicPr>
        <p:blipFill>
          <a:blip r:embed="rId6"/>
          <a:stretch>
            <a:fillRect/>
          </a:stretch>
        </p:blipFill>
        <p:spPr>
          <a:xfrm>
            <a:off x="2899478" y="4000163"/>
            <a:ext cx="2244751" cy="964209"/>
          </a:xfrm>
          <a:prstGeom prst="rect">
            <a:avLst/>
          </a:prstGeom>
          <a:ln>
            <a:solidFill>
              <a:schemeClr val="tx1"/>
            </a:solidFill>
          </a:ln>
        </p:spPr>
      </p:pic>
    </p:spTree>
    <p:custDataLst>
      <p:tags r:id="rId1"/>
    </p:custDataLst>
    <p:extLst>
      <p:ext uri="{BB962C8B-B14F-4D97-AF65-F5344CB8AC3E}">
        <p14:creationId xmlns:p14="http://schemas.microsoft.com/office/powerpoint/2010/main" val="33936572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lgn="r" defTabSz="513160">
              <a:lnSpc>
                <a:spcPct val="95000"/>
              </a:lnSpc>
              <a:spcBef>
                <a:spcPts val="806"/>
              </a:spcBef>
              <a:buClr>
                <a:schemeClr val="tx2"/>
              </a:buClr>
              <a:buSzPct val="90000"/>
            </a:pPr>
            <a:fld id="{9A3BDB57-A3B2-4CBD-A5AE-076F05FE3509}" type="slidenum">
              <a:rPr lang="en-US" smtClean="0"/>
              <a:pPr algn="r" defTabSz="513160">
                <a:lnSpc>
                  <a:spcPct val="95000"/>
                </a:lnSpc>
                <a:spcBef>
                  <a:spcPts val="806"/>
                </a:spcBef>
                <a:buClr>
                  <a:schemeClr val="tx2"/>
                </a:buClr>
                <a:buSzPct val="90000"/>
              </a:pPr>
              <a:t>23</a:t>
            </a:fld>
            <a:endParaRPr lang="en-US" dirty="0"/>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Approval</a:t>
            </a:r>
            <a:endParaRPr lang="en-US" b="1" dirty="0"/>
          </a:p>
        </p:txBody>
      </p:sp>
      <p:sp>
        <p:nvSpPr>
          <p:cNvPr id="7" name="Text Placeholder 1">
            <a:extLst>
              <a:ext uri="{FF2B5EF4-FFF2-40B4-BE49-F238E27FC236}">
                <a16:creationId xmlns:a16="http://schemas.microsoft.com/office/drawing/2014/main" id="{00291320-C085-4652-BF43-9B56B2EEE4F8}"/>
              </a:ext>
            </a:extLst>
          </p:cNvPr>
          <p:cNvSpPr txBox="1">
            <a:spLocks/>
          </p:cNvSpPr>
          <p:nvPr/>
        </p:nvSpPr>
        <p:spPr>
          <a:xfrm>
            <a:off x="129247" y="913874"/>
            <a:ext cx="5887346" cy="184121"/>
          </a:xfrm>
          <a:prstGeom prst="rect">
            <a:avLst/>
          </a:prstGeom>
        </p:spPr>
        <p:txBody>
          <a:bodyPr lIns="0" tIns="0" rIns="0" bIns="0" anchor="ctr"/>
          <a:lstStyle>
            <a:defPPr>
              <a:defRPr lang="en-US"/>
            </a:defPPr>
            <a:lvl1pPr marL="0" indent="0" defTabSz="914400" eaLnBrk="1" latinLnBrk="0" hangingPunct="1">
              <a:lnSpc>
                <a:spcPct val="90000"/>
              </a:lnSpc>
              <a:spcBef>
                <a:spcPts val="1000"/>
              </a:spcBef>
              <a:buFont typeface="Arial" panose="020B0604020202020204" pitchFamily="34" charset="0"/>
              <a:buNone/>
              <a:defRPr sz="1200" b="0" i="0">
                <a:latin typeface="Arial" panose="020B0604020202020204" pitchFamily="34" charset="0"/>
                <a:ea typeface="+mn-ea"/>
                <a:cs typeface="Arial" panose="020B0604020202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5pPr>
            <a:lvl6pPr marL="2514600" indent="-228600" defTabSz="914400">
              <a:lnSpc>
                <a:spcPct val="90000"/>
              </a:lnSpc>
              <a:spcBef>
                <a:spcPts val="500"/>
              </a:spcBef>
              <a:buFont typeface="Arial" panose="020B0604020202020204" pitchFamily="34" charset="0"/>
              <a:buChar char="•"/>
              <a:defRPr sz="1800">
                <a:latin typeface="+mn-lt"/>
                <a:ea typeface="+mn-ea"/>
                <a:cs typeface="+mn-cs"/>
              </a:defRPr>
            </a:lvl6pPr>
            <a:lvl7pPr marL="2971800" indent="-228600" defTabSz="914400">
              <a:lnSpc>
                <a:spcPct val="90000"/>
              </a:lnSpc>
              <a:spcBef>
                <a:spcPts val="500"/>
              </a:spcBef>
              <a:buFont typeface="Arial" panose="020B0604020202020204" pitchFamily="34" charset="0"/>
              <a:buChar char="•"/>
              <a:defRPr sz="1800">
                <a:latin typeface="+mn-lt"/>
                <a:ea typeface="+mn-ea"/>
                <a:cs typeface="+mn-cs"/>
              </a:defRPr>
            </a:lvl7pPr>
            <a:lvl8pPr marL="3429000" indent="-228600" defTabSz="914400">
              <a:lnSpc>
                <a:spcPct val="90000"/>
              </a:lnSpc>
              <a:spcBef>
                <a:spcPts val="500"/>
              </a:spcBef>
              <a:buFont typeface="Arial" panose="020B0604020202020204" pitchFamily="34" charset="0"/>
              <a:buChar char="•"/>
              <a:defRPr sz="1800">
                <a:latin typeface="+mn-lt"/>
                <a:ea typeface="+mn-ea"/>
                <a:cs typeface="+mn-cs"/>
              </a:defRPr>
            </a:lvl8pPr>
            <a:lvl9pPr marL="3886200" indent="-228600" defTabSz="914400">
              <a:lnSpc>
                <a:spcPct val="90000"/>
              </a:lnSpc>
              <a:spcBef>
                <a:spcPts val="500"/>
              </a:spcBef>
              <a:buFont typeface="Arial" panose="020B0604020202020204" pitchFamily="34" charset="0"/>
              <a:buChar char="•"/>
              <a:defRPr sz="1800">
                <a:latin typeface="+mn-lt"/>
                <a:ea typeface="+mn-ea"/>
                <a:cs typeface="+mn-cs"/>
              </a:defRPr>
            </a:lvl9pPr>
          </a:lstStyle>
          <a:p>
            <a:r>
              <a:rPr lang="en-US" dirty="0"/>
              <a:t>Review Reference tab to obtain more information on the Invoice and Invoice Payment. History tab documents date and time certain actions were taken on an invoice.</a:t>
            </a:r>
          </a:p>
        </p:txBody>
      </p:sp>
      <p:sp>
        <p:nvSpPr>
          <p:cNvPr id="18" name="Rounded Rectangle 28">
            <a:extLst>
              <a:ext uri="{FF2B5EF4-FFF2-40B4-BE49-F238E27FC236}">
                <a16:creationId xmlns:a16="http://schemas.microsoft.com/office/drawing/2014/main" id="{E7623C42-1992-40F1-9D66-20CE6937A3AD}"/>
              </a:ext>
            </a:extLst>
          </p:cNvPr>
          <p:cNvSpPr/>
          <p:nvPr/>
        </p:nvSpPr>
        <p:spPr>
          <a:xfrm>
            <a:off x="5896215" y="1251359"/>
            <a:ext cx="961785" cy="1469355"/>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Click </a:t>
            </a:r>
            <a:r>
              <a:rPr lang="en-US" sz="900" b="1" dirty="0">
                <a:solidFill>
                  <a:schemeClr val="bg2">
                    <a:lumMod val="10000"/>
                  </a:schemeClr>
                </a:solidFill>
              </a:rPr>
              <a:t>Reference</a:t>
            </a:r>
            <a:r>
              <a:rPr lang="en-US" sz="900" dirty="0">
                <a:solidFill>
                  <a:schemeClr val="bg2">
                    <a:lumMod val="10000"/>
                  </a:schemeClr>
                </a:solidFill>
              </a:rPr>
              <a:t> tab to view all related documents such as purchase orders, Invoice reconciliation and payment documents.</a:t>
            </a:r>
          </a:p>
        </p:txBody>
      </p:sp>
      <p:sp>
        <p:nvSpPr>
          <p:cNvPr id="12" name="Rounded Rectangle 28">
            <a:extLst>
              <a:ext uri="{FF2B5EF4-FFF2-40B4-BE49-F238E27FC236}">
                <a16:creationId xmlns:a16="http://schemas.microsoft.com/office/drawing/2014/main" id="{0ED97E8E-D89F-40DC-8427-EC5F8B964790}"/>
              </a:ext>
            </a:extLst>
          </p:cNvPr>
          <p:cNvSpPr/>
          <p:nvPr/>
        </p:nvSpPr>
        <p:spPr>
          <a:xfrm>
            <a:off x="5888288" y="2569294"/>
            <a:ext cx="970077" cy="955326"/>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Click </a:t>
            </a:r>
            <a:r>
              <a:rPr lang="en-US" sz="900" b="1" dirty="0">
                <a:solidFill>
                  <a:schemeClr val="bg2">
                    <a:lumMod val="10000"/>
                  </a:schemeClr>
                </a:solidFill>
              </a:rPr>
              <a:t>History</a:t>
            </a:r>
            <a:r>
              <a:rPr lang="en-US" sz="900" dirty="0">
                <a:solidFill>
                  <a:schemeClr val="bg2">
                    <a:lumMod val="10000"/>
                  </a:schemeClr>
                </a:solidFill>
              </a:rPr>
              <a:t> tab to view changes date and time certain modifications were made to the invoice.</a:t>
            </a:r>
          </a:p>
        </p:txBody>
      </p:sp>
      <p:sp>
        <p:nvSpPr>
          <p:cNvPr id="39" name="Oval 38">
            <a:extLst>
              <a:ext uri="{FF2B5EF4-FFF2-40B4-BE49-F238E27FC236}">
                <a16:creationId xmlns:a16="http://schemas.microsoft.com/office/drawing/2014/main" id="{366BBADA-DD15-4650-B941-A814CC1AD8A3}"/>
              </a:ext>
            </a:extLst>
          </p:cNvPr>
          <p:cNvSpPr/>
          <p:nvPr/>
        </p:nvSpPr>
        <p:spPr>
          <a:xfrm>
            <a:off x="5677691" y="1292449"/>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13</a:t>
            </a:r>
          </a:p>
        </p:txBody>
      </p:sp>
      <p:sp>
        <p:nvSpPr>
          <p:cNvPr id="40" name="Oval 39">
            <a:extLst>
              <a:ext uri="{FF2B5EF4-FFF2-40B4-BE49-F238E27FC236}">
                <a16:creationId xmlns:a16="http://schemas.microsoft.com/office/drawing/2014/main" id="{D2758495-7C13-439A-9932-154A768DDF3D}"/>
              </a:ext>
            </a:extLst>
          </p:cNvPr>
          <p:cNvSpPr/>
          <p:nvPr/>
        </p:nvSpPr>
        <p:spPr>
          <a:xfrm>
            <a:off x="5678881" y="2600124"/>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14</a:t>
            </a:r>
          </a:p>
        </p:txBody>
      </p:sp>
      <p:pic>
        <p:nvPicPr>
          <p:cNvPr id="2" name="Picture 1">
            <a:extLst>
              <a:ext uri="{FF2B5EF4-FFF2-40B4-BE49-F238E27FC236}">
                <a16:creationId xmlns:a16="http://schemas.microsoft.com/office/drawing/2014/main" id="{F9B3F17A-4D65-47AD-BD8C-AE77FC13040F}"/>
              </a:ext>
            </a:extLst>
          </p:cNvPr>
          <p:cNvPicPr>
            <a:picLocks noChangeAspect="1"/>
          </p:cNvPicPr>
          <p:nvPr/>
        </p:nvPicPr>
        <p:blipFill rotWithShape="1">
          <a:blip r:embed="rId4"/>
          <a:srcRect l="1671" t="21524" r="2826" b="6937"/>
          <a:stretch/>
        </p:blipFill>
        <p:spPr>
          <a:xfrm>
            <a:off x="236118" y="1338375"/>
            <a:ext cx="4824580" cy="2032881"/>
          </a:xfrm>
          <a:prstGeom prst="rect">
            <a:avLst/>
          </a:prstGeom>
          <a:ln>
            <a:solidFill>
              <a:schemeClr val="tx1"/>
            </a:solidFill>
          </a:ln>
        </p:spPr>
      </p:pic>
      <p:pic>
        <p:nvPicPr>
          <p:cNvPr id="4" name="Picture 3">
            <a:extLst>
              <a:ext uri="{FF2B5EF4-FFF2-40B4-BE49-F238E27FC236}">
                <a16:creationId xmlns:a16="http://schemas.microsoft.com/office/drawing/2014/main" id="{F962D20D-C6B8-4228-B109-3DC24D8544E2}"/>
              </a:ext>
            </a:extLst>
          </p:cNvPr>
          <p:cNvPicPr>
            <a:picLocks noChangeAspect="1"/>
          </p:cNvPicPr>
          <p:nvPr/>
        </p:nvPicPr>
        <p:blipFill rotWithShape="1">
          <a:blip r:embed="rId5"/>
          <a:srcRect l="1560" t="28304" r="13119" b="34780"/>
          <a:stretch/>
        </p:blipFill>
        <p:spPr>
          <a:xfrm>
            <a:off x="236117" y="3524620"/>
            <a:ext cx="4824581" cy="1073950"/>
          </a:xfrm>
          <a:prstGeom prst="rect">
            <a:avLst/>
          </a:prstGeom>
          <a:ln>
            <a:solidFill>
              <a:schemeClr val="tx1"/>
            </a:solidFill>
          </a:ln>
        </p:spPr>
      </p:pic>
      <p:sp>
        <p:nvSpPr>
          <p:cNvPr id="22" name="Rectangle 21">
            <a:extLst>
              <a:ext uri="{FF2B5EF4-FFF2-40B4-BE49-F238E27FC236}">
                <a16:creationId xmlns:a16="http://schemas.microsoft.com/office/drawing/2014/main" id="{1A4C09C1-101A-42A7-91F4-69644FA72A62}"/>
              </a:ext>
            </a:extLst>
          </p:cNvPr>
          <p:cNvSpPr/>
          <p:nvPr/>
        </p:nvSpPr>
        <p:spPr>
          <a:xfrm>
            <a:off x="1096902" y="1328230"/>
            <a:ext cx="340400" cy="220234"/>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23" name="Rectangle 22">
            <a:extLst>
              <a:ext uri="{FF2B5EF4-FFF2-40B4-BE49-F238E27FC236}">
                <a16:creationId xmlns:a16="http://schemas.microsoft.com/office/drawing/2014/main" id="{DBF2839E-80C0-4847-AC64-7E4E04AE016D}"/>
              </a:ext>
            </a:extLst>
          </p:cNvPr>
          <p:cNvSpPr/>
          <p:nvPr/>
        </p:nvSpPr>
        <p:spPr>
          <a:xfrm>
            <a:off x="1571510" y="3786293"/>
            <a:ext cx="329666" cy="236648"/>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25" name="Oval 24">
            <a:extLst>
              <a:ext uri="{FF2B5EF4-FFF2-40B4-BE49-F238E27FC236}">
                <a16:creationId xmlns:a16="http://schemas.microsoft.com/office/drawing/2014/main" id="{6309319B-B38A-4896-9FB0-ABB23C9C7E7D}"/>
              </a:ext>
            </a:extLst>
          </p:cNvPr>
          <p:cNvSpPr/>
          <p:nvPr/>
        </p:nvSpPr>
        <p:spPr>
          <a:xfrm>
            <a:off x="1352857" y="1457513"/>
            <a:ext cx="199583" cy="195176"/>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13</a:t>
            </a:r>
          </a:p>
        </p:txBody>
      </p:sp>
      <p:sp>
        <p:nvSpPr>
          <p:cNvPr id="16" name="Oval 15">
            <a:extLst>
              <a:ext uri="{FF2B5EF4-FFF2-40B4-BE49-F238E27FC236}">
                <a16:creationId xmlns:a16="http://schemas.microsoft.com/office/drawing/2014/main" id="{1E3758A0-2AC7-41A4-85E5-7266119C8143}"/>
              </a:ext>
            </a:extLst>
          </p:cNvPr>
          <p:cNvSpPr/>
          <p:nvPr/>
        </p:nvSpPr>
        <p:spPr>
          <a:xfrm>
            <a:off x="1798306" y="3678815"/>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14</a:t>
            </a:r>
          </a:p>
        </p:txBody>
      </p:sp>
      <p:sp>
        <p:nvSpPr>
          <p:cNvPr id="17" name="Rounded Rectangle 28">
            <a:extLst>
              <a:ext uri="{FF2B5EF4-FFF2-40B4-BE49-F238E27FC236}">
                <a16:creationId xmlns:a16="http://schemas.microsoft.com/office/drawing/2014/main" id="{CAF52A16-828E-46D0-8166-FBA8627920C4}"/>
              </a:ext>
            </a:extLst>
          </p:cNvPr>
          <p:cNvSpPr/>
          <p:nvPr/>
        </p:nvSpPr>
        <p:spPr>
          <a:xfrm>
            <a:off x="5883431" y="3695329"/>
            <a:ext cx="970077" cy="67081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Click </a:t>
            </a:r>
            <a:r>
              <a:rPr lang="en-US" sz="900" b="1" dirty="0">
                <a:solidFill>
                  <a:schemeClr val="bg2">
                    <a:lumMod val="10000"/>
                  </a:schemeClr>
                </a:solidFill>
              </a:rPr>
              <a:t>Edit</a:t>
            </a:r>
            <a:r>
              <a:rPr lang="en-US" sz="900" dirty="0">
                <a:solidFill>
                  <a:schemeClr val="bg2">
                    <a:lumMod val="10000"/>
                  </a:schemeClr>
                </a:solidFill>
              </a:rPr>
              <a:t> to update an Invoice during approval.</a:t>
            </a:r>
          </a:p>
        </p:txBody>
      </p:sp>
      <p:sp>
        <p:nvSpPr>
          <p:cNvPr id="19" name="Oval 18">
            <a:extLst>
              <a:ext uri="{FF2B5EF4-FFF2-40B4-BE49-F238E27FC236}">
                <a16:creationId xmlns:a16="http://schemas.microsoft.com/office/drawing/2014/main" id="{BCD180BE-D860-4E25-B23D-D47492E25FCA}"/>
              </a:ext>
            </a:extLst>
          </p:cNvPr>
          <p:cNvSpPr/>
          <p:nvPr/>
        </p:nvSpPr>
        <p:spPr>
          <a:xfrm>
            <a:off x="5690475" y="3686401"/>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15</a:t>
            </a:r>
          </a:p>
        </p:txBody>
      </p:sp>
    </p:spTree>
    <p:custDataLst>
      <p:tags r:id="rId1"/>
    </p:custDataLst>
    <p:extLst>
      <p:ext uri="{BB962C8B-B14F-4D97-AF65-F5344CB8AC3E}">
        <p14:creationId xmlns:p14="http://schemas.microsoft.com/office/powerpoint/2010/main" val="14506621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58044F3-0BBE-4DEF-80F7-79AFFADAA299}"/>
              </a:ext>
            </a:extLst>
          </p:cNvPr>
          <p:cNvPicPr>
            <a:picLocks noChangeAspect="1"/>
          </p:cNvPicPr>
          <p:nvPr/>
        </p:nvPicPr>
        <p:blipFill rotWithShape="1">
          <a:blip r:embed="rId4"/>
          <a:srcRect t="27036" r="1915" b="11807"/>
          <a:stretch/>
        </p:blipFill>
        <p:spPr>
          <a:xfrm>
            <a:off x="190641" y="2810862"/>
            <a:ext cx="5223953" cy="1806406"/>
          </a:xfrm>
          <a:prstGeom prst="rect">
            <a:avLst/>
          </a:prstGeom>
          <a:ln>
            <a:solidFill>
              <a:schemeClr val="tx1"/>
            </a:solidFill>
          </a:ln>
        </p:spPr>
      </p:pic>
      <p:sp>
        <p:nvSpPr>
          <p:cNvPr id="3" name="Slide Number Placeholder 2"/>
          <p:cNvSpPr>
            <a:spLocks noGrp="1"/>
          </p:cNvSpPr>
          <p:nvPr>
            <p:ph type="sldNum" sz="quarter" idx="12"/>
          </p:nvPr>
        </p:nvSpPr>
        <p:spPr/>
        <p:txBody>
          <a:bodyPr/>
          <a:lstStyle/>
          <a:p>
            <a:pPr algn="r" defTabSz="513160">
              <a:lnSpc>
                <a:spcPct val="95000"/>
              </a:lnSpc>
              <a:spcBef>
                <a:spcPts val="806"/>
              </a:spcBef>
              <a:buClr>
                <a:schemeClr val="tx2"/>
              </a:buClr>
              <a:buSzPct val="90000"/>
            </a:pPr>
            <a:fld id="{9A3BDB57-A3B2-4CBD-A5AE-076F05FE3509}" type="slidenum">
              <a:rPr lang="en-US" smtClean="0"/>
              <a:pPr algn="r" defTabSz="513160">
                <a:lnSpc>
                  <a:spcPct val="95000"/>
                </a:lnSpc>
                <a:spcBef>
                  <a:spcPts val="806"/>
                </a:spcBef>
                <a:buClr>
                  <a:schemeClr val="tx2"/>
                </a:buClr>
                <a:buSzPct val="90000"/>
              </a:pPr>
              <a:t>24</a:t>
            </a:fld>
            <a:endParaRPr lang="en-US" dirty="0"/>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Approval</a:t>
            </a:r>
            <a:endParaRPr lang="en-US" b="1" dirty="0"/>
          </a:p>
        </p:txBody>
      </p:sp>
      <p:sp>
        <p:nvSpPr>
          <p:cNvPr id="7" name="Text Placeholder 1">
            <a:extLst>
              <a:ext uri="{FF2B5EF4-FFF2-40B4-BE49-F238E27FC236}">
                <a16:creationId xmlns:a16="http://schemas.microsoft.com/office/drawing/2014/main" id="{00291320-C085-4652-BF43-9B56B2EEE4F8}"/>
              </a:ext>
            </a:extLst>
          </p:cNvPr>
          <p:cNvSpPr txBox="1">
            <a:spLocks/>
          </p:cNvSpPr>
          <p:nvPr/>
        </p:nvSpPr>
        <p:spPr>
          <a:xfrm>
            <a:off x="129247" y="852035"/>
            <a:ext cx="5887346" cy="184121"/>
          </a:xfrm>
          <a:prstGeom prst="rect">
            <a:avLst/>
          </a:prstGeom>
        </p:spPr>
        <p:txBody>
          <a:bodyPr lIns="0" tIns="0" rIns="0" bIns="0" anchor="ctr"/>
          <a:lstStyle>
            <a:defPPr>
              <a:defRPr lang="en-US"/>
            </a:defPPr>
            <a:lvl1pPr marL="0" indent="0" defTabSz="914400" eaLnBrk="1" latinLnBrk="0" hangingPunct="1">
              <a:lnSpc>
                <a:spcPct val="90000"/>
              </a:lnSpc>
              <a:spcBef>
                <a:spcPts val="1000"/>
              </a:spcBef>
              <a:buFont typeface="Arial" panose="020B0604020202020204" pitchFamily="34" charset="0"/>
              <a:buNone/>
              <a:defRPr sz="1200" b="0" i="0">
                <a:latin typeface="Arial" panose="020B0604020202020204" pitchFamily="34" charset="0"/>
                <a:ea typeface="+mn-ea"/>
                <a:cs typeface="Arial" panose="020B0604020202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5pPr>
            <a:lvl6pPr marL="2514600" indent="-228600" defTabSz="914400">
              <a:lnSpc>
                <a:spcPct val="90000"/>
              </a:lnSpc>
              <a:spcBef>
                <a:spcPts val="500"/>
              </a:spcBef>
              <a:buFont typeface="Arial" panose="020B0604020202020204" pitchFamily="34" charset="0"/>
              <a:buChar char="•"/>
              <a:defRPr sz="1800">
                <a:latin typeface="+mn-lt"/>
                <a:ea typeface="+mn-ea"/>
                <a:cs typeface="+mn-cs"/>
              </a:defRPr>
            </a:lvl6pPr>
            <a:lvl7pPr marL="2971800" indent="-228600" defTabSz="914400">
              <a:lnSpc>
                <a:spcPct val="90000"/>
              </a:lnSpc>
              <a:spcBef>
                <a:spcPts val="500"/>
              </a:spcBef>
              <a:buFont typeface="Arial" panose="020B0604020202020204" pitchFamily="34" charset="0"/>
              <a:buChar char="•"/>
              <a:defRPr sz="1800">
                <a:latin typeface="+mn-lt"/>
                <a:ea typeface="+mn-ea"/>
                <a:cs typeface="+mn-cs"/>
              </a:defRPr>
            </a:lvl7pPr>
            <a:lvl8pPr marL="3429000" indent="-228600" defTabSz="914400">
              <a:lnSpc>
                <a:spcPct val="90000"/>
              </a:lnSpc>
              <a:spcBef>
                <a:spcPts val="500"/>
              </a:spcBef>
              <a:buFont typeface="Arial" panose="020B0604020202020204" pitchFamily="34" charset="0"/>
              <a:buChar char="•"/>
              <a:defRPr sz="1800">
                <a:latin typeface="+mn-lt"/>
                <a:ea typeface="+mn-ea"/>
                <a:cs typeface="+mn-cs"/>
              </a:defRPr>
            </a:lvl8pPr>
            <a:lvl9pPr marL="3886200" indent="-228600" defTabSz="914400">
              <a:lnSpc>
                <a:spcPct val="90000"/>
              </a:lnSpc>
              <a:spcBef>
                <a:spcPts val="500"/>
              </a:spcBef>
              <a:buFont typeface="Arial" panose="020B0604020202020204" pitchFamily="34" charset="0"/>
              <a:buChar char="•"/>
              <a:defRPr sz="1800">
                <a:latin typeface="+mn-lt"/>
                <a:ea typeface="+mn-ea"/>
                <a:cs typeface="+mn-cs"/>
              </a:defRPr>
            </a:lvl9pPr>
          </a:lstStyle>
          <a:p>
            <a:r>
              <a:rPr lang="en-US" dirty="0"/>
              <a:t>Edit Invoice Summary – Change Ship to Address or Remit Address, </a:t>
            </a:r>
            <a:r>
              <a:rPr lang="en-US" dirty="0" err="1"/>
              <a:t>etc</a:t>
            </a:r>
            <a:endParaRPr lang="en-US" dirty="0"/>
          </a:p>
        </p:txBody>
      </p:sp>
      <p:sp>
        <p:nvSpPr>
          <p:cNvPr id="18" name="Rounded Rectangle 28">
            <a:extLst>
              <a:ext uri="{FF2B5EF4-FFF2-40B4-BE49-F238E27FC236}">
                <a16:creationId xmlns:a16="http://schemas.microsoft.com/office/drawing/2014/main" id="{E7623C42-1992-40F1-9D66-20CE6937A3AD}"/>
              </a:ext>
            </a:extLst>
          </p:cNvPr>
          <p:cNvSpPr/>
          <p:nvPr/>
        </p:nvSpPr>
        <p:spPr>
          <a:xfrm>
            <a:off x="5896215" y="2410568"/>
            <a:ext cx="961785" cy="888097"/>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defTabSz="609585"/>
            <a:r>
              <a:rPr lang="en-US" sz="900" dirty="0">
                <a:solidFill>
                  <a:srgbClr val="FFFFFF">
                    <a:lumMod val="10000"/>
                  </a:srgbClr>
                </a:solidFill>
              </a:rPr>
              <a:t>Update any header level information such as </a:t>
            </a:r>
            <a:r>
              <a:rPr lang="en-US" sz="900" b="1" dirty="0">
                <a:solidFill>
                  <a:srgbClr val="FFFFFF">
                    <a:lumMod val="10000"/>
                  </a:srgbClr>
                </a:solidFill>
              </a:rPr>
              <a:t>Remit Address</a:t>
            </a:r>
            <a:r>
              <a:rPr lang="en-US" sz="900" dirty="0">
                <a:solidFill>
                  <a:srgbClr val="FFFFFF">
                    <a:lumMod val="10000"/>
                  </a:srgbClr>
                </a:solidFill>
              </a:rPr>
              <a:t>, </a:t>
            </a:r>
            <a:r>
              <a:rPr lang="en-US" sz="900" b="1" dirty="0">
                <a:solidFill>
                  <a:srgbClr val="FFFFFF">
                    <a:lumMod val="10000"/>
                  </a:srgbClr>
                </a:solidFill>
              </a:rPr>
              <a:t>Ship-To</a:t>
            </a:r>
            <a:r>
              <a:rPr lang="en-US" sz="900" dirty="0">
                <a:solidFill>
                  <a:srgbClr val="FFFFFF">
                    <a:lumMod val="10000"/>
                  </a:srgbClr>
                </a:solidFill>
              </a:rPr>
              <a:t>, etc.</a:t>
            </a:r>
          </a:p>
        </p:txBody>
      </p:sp>
      <p:sp>
        <p:nvSpPr>
          <p:cNvPr id="39" name="Oval 38">
            <a:extLst>
              <a:ext uri="{FF2B5EF4-FFF2-40B4-BE49-F238E27FC236}">
                <a16:creationId xmlns:a16="http://schemas.microsoft.com/office/drawing/2014/main" id="{366BBADA-DD15-4650-B941-A814CC1AD8A3}"/>
              </a:ext>
            </a:extLst>
          </p:cNvPr>
          <p:cNvSpPr/>
          <p:nvPr/>
        </p:nvSpPr>
        <p:spPr>
          <a:xfrm>
            <a:off x="5677691" y="1292449"/>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15</a:t>
            </a:r>
          </a:p>
        </p:txBody>
      </p:sp>
      <p:sp>
        <p:nvSpPr>
          <p:cNvPr id="40" name="Oval 39">
            <a:extLst>
              <a:ext uri="{FF2B5EF4-FFF2-40B4-BE49-F238E27FC236}">
                <a16:creationId xmlns:a16="http://schemas.microsoft.com/office/drawing/2014/main" id="{D2758495-7C13-439A-9932-154A768DDF3D}"/>
              </a:ext>
            </a:extLst>
          </p:cNvPr>
          <p:cNvSpPr/>
          <p:nvPr/>
        </p:nvSpPr>
        <p:spPr>
          <a:xfrm>
            <a:off x="5678881" y="2315314"/>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16</a:t>
            </a:r>
          </a:p>
        </p:txBody>
      </p:sp>
      <p:sp>
        <p:nvSpPr>
          <p:cNvPr id="22" name="Rectangle 21">
            <a:extLst>
              <a:ext uri="{FF2B5EF4-FFF2-40B4-BE49-F238E27FC236}">
                <a16:creationId xmlns:a16="http://schemas.microsoft.com/office/drawing/2014/main" id="{1A4C09C1-101A-42A7-91F4-69644FA72A62}"/>
              </a:ext>
            </a:extLst>
          </p:cNvPr>
          <p:cNvSpPr/>
          <p:nvPr/>
        </p:nvSpPr>
        <p:spPr>
          <a:xfrm>
            <a:off x="345818" y="2922324"/>
            <a:ext cx="4501926" cy="1671646"/>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25" name="Oval 24">
            <a:extLst>
              <a:ext uri="{FF2B5EF4-FFF2-40B4-BE49-F238E27FC236}">
                <a16:creationId xmlns:a16="http://schemas.microsoft.com/office/drawing/2014/main" id="{6309319B-B38A-4896-9FB0-ABB23C9C7E7D}"/>
              </a:ext>
            </a:extLst>
          </p:cNvPr>
          <p:cNvSpPr/>
          <p:nvPr/>
        </p:nvSpPr>
        <p:spPr>
          <a:xfrm>
            <a:off x="4764987" y="2810862"/>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16</a:t>
            </a:r>
          </a:p>
        </p:txBody>
      </p:sp>
      <p:pic>
        <p:nvPicPr>
          <p:cNvPr id="27" name="Picture 26">
            <a:extLst>
              <a:ext uri="{FF2B5EF4-FFF2-40B4-BE49-F238E27FC236}">
                <a16:creationId xmlns:a16="http://schemas.microsoft.com/office/drawing/2014/main" id="{B324CA74-9199-442E-BCBC-70937497CAE8}"/>
              </a:ext>
            </a:extLst>
          </p:cNvPr>
          <p:cNvPicPr>
            <a:picLocks noChangeAspect="1"/>
          </p:cNvPicPr>
          <p:nvPr/>
        </p:nvPicPr>
        <p:blipFill rotWithShape="1">
          <a:blip r:embed="rId5"/>
          <a:srcRect l="1560" t="28304" r="13119" b="34780"/>
          <a:stretch/>
        </p:blipFill>
        <p:spPr>
          <a:xfrm>
            <a:off x="394331" y="1237460"/>
            <a:ext cx="4824580" cy="1174186"/>
          </a:xfrm>
          <a:prstGeom prst="rect">
            <a:avLst/>
          </a:prstGeom>
          <a:ln>
            <a:solidFill>
              <a:schemeClr val="tx1"/>
            </a:solidFill>
          </a:ln>
        </p:spPr>
      </p:pic>
      <p:sp>
        <p:nvSpPr>
          <p:cNvPr id="28" name="Rectangle 27">
            <a:extLst>
              <a:ext uri="{FF2B5EF4-FFF2-40B4-BE49-F238E27FC236}">
                <a16:creationId xmlns:a16="http://schemas.microsoft.com/office/drawing/2014/main" id="{E0F1C37F-D1AE-4268-95BF-24FA8C633803}"/>
              </a:ext>
            </a:extLst>
          </p:cNvPr>
          <p:cNvSpPr/>
          <p:nvPr/>
        </p:nvSpPr>
        <p:spPr>
          <a:xfrm>
            <a:off x="507963" y="1236369"/>
            <a:ext cx="329666" cy="236648"/>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29" name="Oval 28">
            <a:extLst>
              <a:ext uri="{FF2B5EF4-FFF2-40B4-BE49-F238E27FC236}">
                <a16:creationId xmlns:a16="http://schemas.microsoft.com/office/drawing/2014/main" id="{4C9FC503-1A0F-4139-AEB4-7C73215F38BF}"/>
              </a:ext>
            </a:extLst>
          </p:cNvPr>
          <p:cNvSpPr/>
          <p:nvPr/>
        </p:nvSpPr>
        <p:spPr>
          <a:xfrm>
            <a:off x="768829" y="1405838"/>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15</a:t>
            </a:r>
          </a:p>
        </p:txBody>
      </p:sp>
      <p:sp>
        <p:nvSpPr>
          <p:cNvPr id="30" name="Rounded Rectangle 28">
            <a:extLst>
              <a:ext uri="{FF2B5EF4-FFF2-40B4-BE49-F238E27FC236}">
                <a16:creationId xmlns:a16="http://schemas.microsoft.com/office/drawing/2014/main" id="{F7B061EC-4E33-415F-85A3-BDADEB4E299A}"/>
              </a:ext>
            </a:extLst>
          </p:cNvPr>
          <p:cNvSpPr/>
          <p:nvPr/>
        </p:nvSpPr>
        <p:spPr>
          <a:xfrm>
            <a:off x="5896215" y="1387957"/>
            <a:ext cx="970077" cy="67081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Click </a:t>
            </a:r>
            <a:r>
              <a:rPr lang="en-US" sz="900" b="1" dirty="0">
                <a:solidFill>
                  <a:schemeClr val="bg2">
                    <a:lumMod val="10000"/>
                  </a:schemeClr>
                </a:solidFill>
              </a:rPr>
              <a:t>Edit</a:t>
            </a:r>
            <a:r>
              <a:rPr lang="en-US" sz="900" dirty="0">
                <a:solidFill>
                  <a:schemeClr val="bg2">
                    <a:lumMod val="10000"/>
                  </a:schemeClr>
                </a:solidFill>
              </a:rPr>
              <a:t> to update an Invoice during approval.</a:t>
            </a:r>
          </a:p>
        </p:txBody>
      </p:sp>
    </p:spTree>
    <p:custDataLst>
      <p:tags r:id="rId1"/>
    </p:custDataLst>
    <p:extLst>
      <p:ext uri="{BB962C8B-B14F-4D97-AF65-F5344CB8AC3E}">
        <p14:creationId xmlns:p14="http://schemas.microsoft.com/office/powerpoint/2010/main" val="15740713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776ABB4-32E3-4952-B8D4-F7BB37B0CDCD}"/>
              </a:ext>
            </a:extLst>
          </p:cNvPr>
          <p:cNvPicPr>
            <a:picLocks noChangeAspect="1"/>
          </p:cNvPicPr>
          <p:nvPr/>
        </p:nvPicPr>
        <p:blipFill rotWithShape="1">
          <a:blip r:embed="rId4"/>
          <a:srcRect t="47535" r="1915" b="11266"/>
          <a:stretch/>
        </p:blipFill>
        <p:spPr>
          <a:xfrm>
            <a:off x="338841" y="3451813"/>
            <a:ext cx="5223954" cy="1234258"/>
          </a:xfrm>
          <a:prstGeom prst="rect">
            <a:avLst/>
          </a:prstGeom>
          <a:ln>
            <a:solidFill>
              <a:schemeClr val="tx1"/>
            </a:solidFill>
          </a:ln>
        </p:spPr>
      </p:pic>
      <p:pic>
        <p:nvPicPr>
          <p:cNvPr id="5" name="Picture 4">
            <a:extLst>
              <a:ext uri="{FF2B5EF4-FFF2-40B4-BE49-F238E27FC236}">
                <a16:creationId xmlns:a16="http://schemas.microsoft.com/office/drawing/2014/main" id="{A58044F3-0BBE-4DEF-80F7-79AFFADAA299}"/>
              </a:ext>
            </a:extLst>
          </p:cNvPr>
          <p:cNvPicPr>
            <a:picLocks noChangeAspect="1"/>
          </p:cNvPicPr>
          <p:nvPr/>
        </p:nvPicPr>
        <p:blipFill rotWithShape="1">
          <a:blip r:embed="rId5"/>
          <a:srcRect t="27036" r="1915" b="11807"/>
          <a:stretch/>
        </p:blipFill>
        <p:spPr>
          <a:xfrm>
            <a:off x="331576" y="1527176"/>
            <a:ext cx="5231219" cy="1808919"/>
          </a:xfrm>
          <a:prstGeom prst="rect">
            <a:avLst/>
          </a:prstGeom>
          <a:ln>
            <a:solidFill>
              <a:schemeClr val="tx1"/>
            </a:solidFill>
          </a:ln>
        </p:spPr>
      </p:pic>
      <p:sp>
        <p:nvSpPr>
          <p:cNvPr id="3" name="Slide Number Placeholder 2"/>
          <p:cNvSpPr>
            <a:spLocks noGrp="1"/>
          </p:cNvSpPr>
          <p:nvPr>
            <p:ph type="sldNum" sz="quarter" idx="12"/>
          </p:nvPr>
        </p:nvSpPr>
        <p:spPr/>
        <p:txBody>
          <a:bodyPr/>
          <a:lstStyle/>
          <a:p>
            <a:pPr algn="r" defTabSz="513160">
              <a:lnSpc>
                <a:spcPct val="95000"/>
              </a:lnSpc>
              <a:spcBef>
                <a:spcPts val="806"/>
              </a:spcBef>
              <a:buClr>
                <a:schemeClr val="tx2"/>
              </a:buClr>
              <a:buSzPct val="90000"/>
            </a:pPr>
            <a:fld id="{9A3BDB57-A3B2-4CBD-A5AE-076F05FE3509}" type="slidenum">
              <a:rPr lang="en-US" smtClean="0"/>
              <a:pPr algn="r" defTabSz="513160">
                <a:lnSpc>
                  <a:spcPct val="95000"/>
                </a:lnSpc>
                <a:spcBef>
                  <a:spcPts val="806"/>
                </a:spcBef>
                <a:buClr>
                  <a:schemeClr val="tx2"/>
                </a:buClr>
                <a:buSzPct val="90000"/>
              </a:pPr>
              <a:t>25</a:t>
            </a:fld>
            <a:endParaRPr lang="en-US" dirty="0"/>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Approval</a:t>
            </a:r>
            <a:endParaRPr lang="en-US" b="1" dirty="0"/>
          </a:p>
        </p:txBody>
      </p:sp>
      <p:sp>
        <p:nvSpPr>
          <p:cNvPr id="7" name="Text Placeholder 1">
            <a:extLst>
              <a:ext uri="{FF2B5EF4-FFF2-40B4-BE49-F238E27FC236}">
                <a16:creationId xmlns:a16="http://schemas.microsoft.com/office/drawing/2014/main" id="{00291320-C085-4652-BF43-9B56B2EEE4F8}"/>
              </a:ext>
            </a:extLst>
          </p:cNvPr>
          <p:cNvSpPr txBox="1">
            <a:spLocks/>
          </p:cNvSpPr>
          <p:nvPr/>
        </p:nvSpPr>
        <p:spPr>
          <a:xfrm>
            <a:off x="217705" y="1025572"/>
            <a:ext cx="5887346" cy="184121"/>
          </a:xfrm>
          <a:prstGeom prst="rect">
            <a:avLst/>
          </a:prstGeom>
        </p:spPr>
        <p:txBody>
          <a:bodyPr lIns="0" tIns="0" rIns="0" bIns="0" anchor="ctr"/>
          <a:lstStyle>
            <a:defPPr>
              <a:defRPr lang="en-US"/>
            </a:defPPr>
            <a:lvl1pPr marL="0" indent="0" defTabSz="914400" eaLnBrk="1" latinLnBrk="0" hangingPunct="1">
              <a:lnSpc>
                <a:spcPct val="90000"/>
              </a:lnSpc>
              <a:spcBef>
                <a:spcPts val="1000"/>
              </a:spcBef>
              <a:buFont typeface="Arial" panose="020B0604020202020204" pitchFamily="34" charset="0"/>
              <a:buNone/>
              <a:defRPr sz="1200" b="0" i="0">
                <a:latin typeface="Arial" panose="020B0604020202020204" pitchFamily="34" charset="0"/>
                <a:ea typeface="+mn-ea"/>
                <a:cs typeface="Arial" panose="020B0604020202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5pPr>
            <a:lvl6pPr marL="2514600" indent="-228600" defTabSz="914400">
              <a:lnSpc>
                <a:spcPct val="90000"/>
              </a:lnSpc>
              <a:spcBef>
                <a:spcPts val="500"/>
              </a:spcBef>
              <a:buFont typeface="Arial" panose="020B0604020202020204" pitchFamily="34" charset="0"/>
              <a:buChar char="•"/>
              <a:defRPr sz="1800">
                <a:latin typeface="+mn-lt"/>
                <a:ea typeface="+mn-ea"/>
                <a:cs typeface="+mn-cs"/>
              </a:defRPr>
            </a:lvl6pPr>
            <a:lvl7pPr marL="2971800" indent="-228600" defTabSz="914400">
              <a:lnSpc>
                <a:spcPct val="90000"/>
              </a:lnSpc>
              <a:spcBef>
                <a:spcPts val="500"/>
              </a:spcBef>
              <a:buFont typeface="Arial" panose="020B0604020202020204" pitchFamily="34" charset="0"/>
              <a:buChar char="•"/>
              <a:defRPr sz="1800">
                <a:latin typeface="+mn-lt"/>
                <a:ea typeface="+mn-ea"/>
                <a:cs typeface="+mn-cs"/>
              </a:defRPr>
            </a:lvl7pPr>
            <a:lvl8pPr marL="3429000" indent="-228600" defTabSz="914400">
              <a:lnSpc>
                <a:spcPct val="90000"/>
              </a:lnSpc>
              <a:spcBef>
                <a:spcPts val="500"/>
              </a:spcBef>
              <a:buFont typeface="Arial" panose="020B0604020202020204" pitchFamily="34" charset="0"/>
              <a:buChar char="•"/>
              <a:defRPr sz="1800">
                <a:latin typeface="+mn-lt"/>
                <a:ea typeface="+mn-ea"/>
                <a:cs typeface="+mn-cs"/>
              </a:defRPr>
            </a:lvl8pPr>
            <a:lvl9pPr marL="3886200" indent="-228600" defTabSz="914400">
              <a:lnSpc>
                <a:spcPct val="90000"/>
              </a:lnSpc>
              <a:spcBef>
                <a:spcPts val="500"/>
              </a:spcBef>
              <a:buFont typeface="Arial" panose="020B0604020202020204" pitchFamily="34" charset="0"/>
              <a:buChar char="•"/>
              <a:defRPr sz="1800">
                <a:latin typeface="+mn-lt"/>
                <a:ea typeface="+mn-ea"/>
                <a:cs typeface="+mn-cs"/>
              </a:defRPr>
            </a:lvl9pPr>
          </a:lstStyle>
          <a:p>
            <a:r>
              <a:rPr lang="en-US" dirty="0"/>
              <a:t>Manage Accounting  (1 of 2) </a:t>
            </a:r>
          </a:p>
          <a:p>
            <a:r>
              <a:rPr lang="en-US" dirty="0"/>
              <a:t>At the invoice line item level, modify Cost Object, GL Account Number, and Account Assignment where applicable.</a:t>
            </a:r>
          </a:p>
        </p:txBody>
      </p:sp>
      <p:sp>
        <p:nvSpPr>
          <p:cNvPr id="12" name="Rounded Rectangle 28">
            <a:extLst>
              <a:ext uri="{FF2B5EF4-FFF2-40B4-BE49-F238E27FC236}">
                <a16:creationId xmlns:a16="http://schemas.microsoft.com/office/drawing/2014/main" id="{0ED97E8E-D89F-40DC-8427-EC5F8B964790}"/>
              </a:ext>
            </a:extLst>
          </p:cNvPr>
          <p:cNvSpPr/>
          <p:nvPr/>
        </p:nvSpPr>
        <p:spPr>
          <a:xfrm>
            <a:off x="5879764" y="1274351"/>
            <a:ext cx="970077" cy="130566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Click on Edit and then check off the box next to each line item that require accounting modifications. </a:t>
            </a:r>
          </a:p>
        </p:txBody>
      </p:sp>
      <p:sp>
        <p:nvSpPr>
          <p:cNvPr id="40" name="Oval 39">
            <a:extLst>
              <a:ext uri="{FF2B5EF4-FFF2-40B4-BE49-F238E27FC236}">
                <a16:creationId xmlns:a16="http://schemas.microsoft.com/office/drawing/2014/main" id="{D2758495-7C13-439A-9932-154A768DDF3D}"/>
              </a:ext>
            </a:extLst>
          </p:cNvPr>
          <p:cNvSpPr/>
          <p:nvPr/>
        </p:nvSpPr>
        <p:spPr>
          <a:xfrm>
            <a:off x="5674024" y="1295156"/>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17</a:t>
            </a:r>
          </a:p>
        </p:txBody>
      </p:sp>
      <p:sp>
        <p:nvSpPr>
          <p:cNvPr id="23" name="Rectangle 22">
            <a:extLst>
              <a:ext uri="{FF2B5EF4-FFF2-40B4-BE49-F238E27FC236}">
                <a16:creationId xmlns:a16="http://schemas.microsoft.com/office/drawing/2014/main" id="{DBF2839E-80C0-4847-AC64-7E4E04AE016D}"/>
              </a:ext>
            </a:extLst>
          </p:cNvPr>
          <p:cNvSpPr/>
          <p:nvPr/>
        </p:nvSpPr>
        <p:spPr>
          <a:xfrm>
            <a:off x="1712433" y="4499633"/>
            <a:ext cx="702198" cy="178422"/>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17" name="Rectangle 16">
            <a:extLst>
              <a:ext uri="{FF2B5EF4-FFF2-40B4-BE49-F238E27FC236}">
                <a16:creationId xmlns:a16="http://schemas.microsoft.com/office/drawing/2014/main" id="{FB458109-ACC3-4647-9C6F-8A87DA26629E}"/>
              </a:ext>
            </a:extLst>
          </p:cNvPr>
          <p:cNvSpPr/>
          <p:nvPr/>
        </p:nvSpPr>
        <p:spPr>
          <a:xfrm>
            <a:off x="383583" y="3926107"/>
            <a:ext cx="204866" cy="178422"/>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26" name="Oval 25">
            <a:extLst>
              <a:ext uri="{FF2B5EF4-FFF2-40B4-BE49-F238E27FC236}">
                <a16:creationId xmlns:a16="http://schemas.microsoft.com/office/drawing/2014/main" id="{60EDF487-EA46-49B2-8948-6CD5DDF78AEC}"/>
              </a:ext>
            </a:extLst>
          </p:cNvPr>
          <p:cNvSpPr/>
          <p:nvPr/>
        </p:nvSpPr>
        <p:spPr>
          <a:xfrm>
            <a:off x="247090" y="3831305"/>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17</a:t>
            </a:r>
          </a:p>
        </p:txBody>
      </p:sp>
      <p:sp>
        <p:nvSpPr>
          <p:cNvPr id="19" name="Oval 18">
            <a:extLst>
              <a:ext uri="{FF2B5EF4-FFF2-40B4-BE49-F238E27FC236}">
                <a16:creationId xmlns:a16="http://schemas.microsoft.com/office/drawing/2014/main" id="{DE03FF2F-AA91-4DFF-BFDF-34D04A6F60E6}"/>
              </a:ext>
            </a:extLst>
          </p:cNvPr>
          <p:cNvSpPr/>
          <p:nvPr/>
        </p:nvSpPr>
        <p:spPr>
          <a:xfrm>
            <a:off x="1572312" y="4373453"/>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18</a:t>
            </a:r>
          </a:p>
        </p:txBody>
      </p:sp>
      <p:sp>
        <p:nvSpPr>
          <p:cNvPr id="20" name="Rounded Rectangle 28">
            <a:extLst>
              <a:ext uri="{FF2B5EF4-FFF2-40B4-BE49-F238E27FC236}">
                <a16:creationId xmlns:a16="http://schemas.microsoft.com/office/drawing/2014/main" id="{54F87EF6-78DE-4BE4-832D-AFB26ECA4353}"/>
              </a:ext>
            </a:extLst>
          </p:cNvPr>
          <p:cNvSpPr/>
          <p:nvPr/>
        </p:nvSpPr>
        <p:spPr>
          <a:xfrm>
            <a:off x="5883431" y="2879971"/>
            <a:ext cx="970077" cy="1483249"/>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Click </a:t>
            </a:r>
            <a:r>
              <a:rPr lang="en-US" sz="900" b="1" dirty="0">
                <a:solidFill>
                  <a:schemeClr val="bg2">
                    <a:lumMod val="10000"/>
                  </a:schemeClr>
                </a:solidFill>
              </a:rPr>
              <a:t>Manage Accounting </a:t>
            </a:r>
            <a:r>
              <a:rPr lang="en-US" sz="900" dirty="0">
                <a:solidFill>
                  <a:schemeClr val="bg2">
                    <a:lumMod val="10000"/>
                  </a:schemeClr>
                </a:solidFill>
              </a:rPr>
              <a:t>to update line level accounting details such as cost object or GL account.        </a:t>
            </a:r>
          </a:p>
          <a:p>
            <a:endParaRPr lang="en-US" sz="900" dirty="0">
              <a:solidFill>
                <a:schemeClr val="bg2">
                  <a:lumMod val="10000"/>
                </a:schemeClr>
              </a:solidFill>
            </a:endParaRPr>
          </a:p>
          <a:p>
            <a:r>
              <a:rPr lang="en-US" sz="900" b="1" dirty="0">
                <a:solidFill>
                  <a:schemeClr val="bg2">
                    <a:lumMod val="10000"/>
                  </a:schemeClr>
                </a:solidFill>
              </a:rPr>
              <a:t>Note: </a:t>
            </a:r>
            <a:r>
              <a:rPr lang="en-US" sz="900" dirty="0">
                <a:solidFill>
                  <a:schemeClr val="bg2">
                    <a:lumMod val="10000"/>
                  </a:schemeClr>
                </a:solidFill>
              </a:rPr>
              <a:t>Multiple lines can be selected at the same time to make a single modification for all lines.</a:t>
            </a:r>
          </a:p>
          <a:p>
            <a:endParaRPr lang="en-US" sz="900" dirty="0">
              <a:solidFill>
                <a:schemeClr val="bg2">
                  <a:lumMod val="10000"/>
                </a:schemeClr>
              </a:solidFill>
            </a:endParaRPr>
          </a:p>
        </p:txBody>
      </p:sp>
      <p:sp>
        <p:nvSpPr>
          <p:cNvPr id="21" name="Oval 20">
            <a:extLst>
              <a:ext uri="{FF2B5EF4-FFF2-40B4-BE49-F238E27FC236}">
                <a16:creationId xmlns:a16="http://schemas.microsoft.com/office/drawing/2014/main" id="{52D923ED-CC06-4E87-930F-EA6F87991586}"/>
              </a:ext>
            </a:extLst>
          </p:cNvPr>
          <p:cNvSpPr/>
          <p:nvPr/>
        </p:nvSpPr>
        <p:spPr>
          <a:xfrm>
            <a:off x="5674024" y="3130355"/>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18</a:t>
            </a:r>
          </a:p>
        </p:txBody>
      </p:sp>
      <p:pic>
        <p:nvPicPr>
          <p:cNvPr id="2" name="Picture 1">
            <a:extLst>
              <a:ext uri="{FF2B5EF4-FFF2-40B4-BE49-F238E27FC236}">
                <a16:creationId xmlns:a16="http://schemas.microsoft.com/office/drawing/2014/main" id="{FEAB903D-09E5-4DF9-891C-4E0B8C581CA3}"/>
              </a:ext>
            </a:extLst>
          </p:cNvPr>
          <p:cNvPicPr>
            <a:picLocks noChangeAspect="1"/>
          </p:cNvPicPr>
          <p:nvPr/>
        </p:nvPicPr>
        <p:blipFill>
          <a:blip r:embed="rId6"/>
          <a:stretch>
            <a:fillRect/>
          </a:stretch>
        </p:blipFill>
        <p:spPr>
          <a:xfrm>
            <a:off x="342695" y="1542543"/>
            <a:ext cx="1781200" cy="272633"/>
          </a:xfrm>
          <a:prstGeom prst="rect">
            <a:avLst/>
          </a:prstGeom>
        </p:spPr>
      </p:pic>
      <p:sp>
        <p:nvSpPr>
          <p:cNvPr id="24" name="Rectangle 23">
            <a:extLst>
              <a:ext uri="{FF2B5EF4-FFF2-40B4-BE49-F238E27FC236}">
                <a16:creationId xmlns:a16="http://schemas.microsoft.com/office/drawing/2014/main" id="{060F2EF7-6808-40F8-AD34-AB0D55C3DF25}"/>
              </a:ext>
            </a:extLst>
          </p:cNvPr>
          <p:cNvSpPr/>
          <p:nvPr/>
        </p:nvSpPr>
        <p:spPr>
          <a:xfrm>
            <a:off x="989851" y="1636680"/>
            <a:ext cx="407254" cy="131389"/>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27" name="Oval 26">
            <a:extLst>
              <a:ext uri="{FF2B5EF4-FFF2-40B4-BE49-F238E27FC236}">
                <a16:creationId xmlns:a16="http://schemas.microsoft.com/office/drawing/2014/main" id="{F5AFF93A-B8C1-4E69-AD13-EBDF41F1012F}"/>
              </a:ext>
            </a:extLst>
          </p:cNvPr>
          <p:cNvSpPr/>
          <p:nvPr/>
        </p:nvSpPr>
        <p:spPr>
          <a:xfrm>
            <a:off x="1317207" y="1494845"/>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17</a:t>
            </a:r>
          </a:p>
        </p:txBody>
      </p:sp>
    </p:spTree>
    <p:custDataLst>
      <p:tags r:id="rId1"/>
    </p:custDataLst>
    <p:extLst>
      <p:ext uri="{BB962C8B-B14F-4D97-AF65-F5344CB8AC3E}">
        <p14:creationId xmlns:p14="http://schemas.microsoft.com/office/powerpoint/2010/main" val="10931316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84EE86C-B831-4026-B728-5B734E5D63CB}"/>
              </a:ext>
            </a:extLst>
          </p:cNvPr>
          <p:cNvPicPr>
            <a:picLocks noChangeAspect="1"/>
          </p:cNvPicPr>
          <p:nvPr/>
        </p:nvPicPr>
        <p:blipFill rotWithShape="1">
          <a:blip r:embed="rId4"/>
          <a:srcRect l="1021" t="15035" r="955" b="45899"/>
          <a:stretch/>
        </p:blipFill>
        <p:spPr>
          <a:xfrm>
            <a:off x="111240" y="1404208"/>
            <a:ext cx="5456098" cy="1223127"/>
          </a:xfrm>
          <a:prstGeom prst="rect">
            <a:avLst/>
          </a:prstGeom>
          <a:ln>
            <a:solidFill>
              <a:schemeClr val="tx1"/>
            </a:solidFill>
          </a:ln>
        </p:spPr>
      </p:pic>
      <p:sp>
        <p:nvSpPr>
          <p:cNvPr id="3" name="Slide Number Placeholder 2"/>
          <p:cNvSpPr>
            <a:spLocks noGrp="1"/>
          </p:cNvSpPr>
          <p:nvPr>
            <p:ph type="sldNum" sz="quarter" idx="12"/>
          </p:nvPr>
        </p:nvSpPr>
        <p:spPr/>
        <p:txBody>
          <a:bodyPr/>
          <a:lstStyle/>
          <a:p>
            <a:pPr algn="r" defTabSz="513160">
              <a:lnSpc>
                <a:spcPct val="95000"/>
              </a:lnSpc>
              <a:spcBef>
                <a:spcPts val="806"/>
              </a:spcBef>
              <a:buClr>
                <a:schemeClr val="tx2"/>
              </a:buClr>
              <a:buSzPct val="90000"/>
            </a:pPr>
            <a:fld id="{9A3BDB57-A3B2-4CBD-A5AE-076F05FE3509}" type="slidenum">
              <a:rPr lang="en-US" smtClean="0"/>
              <a:pPr algn="r" defTabSz="513160">
                <a:lnSpc>
                  <a:spcPct val="95000"/>
                </a:lnSpc>
                <a:spcBef>
                  <a:spcPts val="806"/>
                </a:spcBef>
                <a:buClr>
                  <a:schemeClr val="tx2"/>
                </a:buClr>
                <a:buSzPct val="90000"/>
              </a:pPr>
              <a:t>26</a:t>
            </a:fld>
            <a:endParaRPr lang="en-US" dirty="0"/>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a:xfrm>
            <a:off x="0" y="149549"/>
            <a:ext cx="6858000" cy="457200"/>
          </a:xfrm>
        </p:spPr>
        <p:txBody>
          <a:bodyPr/>
          <a:lstStyle/>
          <a:p>
            <a:r>
              <a:rPr lang="en-US" dirty="0"/>
              <a:t>Invoice Approval</a:t>
            </a:r>
            <a:endParaRPr lang="en-US" b="1" dirty="0"/>
          </a:p>
        </p:txBody>
      </p:sp>
      <p:sp>
        <p:nvSpPr>
          <p:cNvPr id="18" name="Rounded Rectangle 28">
            <a:extLst>
              <a:ext uri="{FF2B5EF4-FFF2-40B4-BE49-F238E27FC236}">
                <a16:creationId xmlns:a16="http://schemas.microsoft.com/office/drawing/2014/main" id="{E7623C42-1992-40F1-9D66-20CE6937A3AD}"/>
              </a:ext>
            </a:extLst>
          </p:cNvPr>
          <p:cNvSpPr/>
          <p:nvPr/>
        </p:nvSpPr>
        <p:spPr>
          <a:xfrm>
            <a:off x="5811008" y="911961"/>
            <a:ext cx="1042355" cy="1080716"/>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Update the required Cost Center and GL Account by entering the number. To Search, click on drop down arrow and click on  Search More. Once accounting is complete, click on Validate and Exit then Submit.</a:t>
            </a:r>
          </a:p>
        </p:txBody>
      </p:sp>
      <p:sp>
        <p:nvSpPr>
          <p:cNvPr id="12" name="Rounded Rectangle 28">
            <a:extLst>
              <a:ext uri="{FF2B5EF4-FFF2-40B4-BE49-F238E27FC236}">
                <a16:creationId xmlns:a16="http://schemas.microsoft.com/office/drawing/2014/main" id="{0ED97E8E-D89F-40DC-8427-EC5F8B964790}"/>
              </a:ext>
            </a:extLst>
          </p:cNvPr>
          <p:cNvSpPr/>
          <p:nvPr/>
        </p:nvSpPr>
        <p:spPr>
          <a:xfrm>
            <a:off x="5811008" y="2924356"/>
            <a:ext cx="1062990" cy="226468"/>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Multiple lines can be modified simultaneously by selecting the line items and clicking managing accounting then click on Edit Accounting Fields. Update the cost accounting fields as noted in step 19. Once complete, scroll to the top and click on </a:t>
            </a:r>
            <a:r>
              <a:rPr lang="en-US" sz="900" b="1" dirty="0">
                <a:solidFill>
                  <a:schemeClr val="bg2">
                    <a:lumMod val="10000"/>
                  </a:schemeClr>
                </a:solidFill>
              </a:rPr>
              <a:t>Submit</a:t>
            </a:r>
            <a:r>
              <a:rPr lang="en-US" sz="900" dirty="0">
                <a:solidFill>
                  <a:schemeClr val="bg2">
                    <a:lumMod val="10000"/>
                  </a:schemeClr>
                </a:solidFill>
              </a:rPr>
              <a:t>.</a:t>
            </a:r>
          </a:p>
        </p:txBody>
      </p:sp>
      <p:sp>
        <p:nvSpPr>
          <p:cNvPr id="39" name="Oval 38">
            <a:extLst>
              <a:ext uri="{FF2B5EF4-FFF2-40B4-BE49-F238E27FC236}">
                <a16:creationId xmlns:a16="http://schemas.microsoft.com/office/drawing/2014/main" id="{366BBADA-DD15-4650-B941-A814CC1AD8A3}"/>
              </a:ext>
            </a:extLst>
          </p:cNvPr>
          <p:cNvSpPr/>
          <p:nvPr/>
        </p:nvSpPr>
        <p:spPr>
          <a:xfrm>
            <a:off x="5592749" y="1131542"/>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19</a:t>
            </a:r>
          </a:p>
        </p:txBody>
      </p:sp>
      <p:sp>
        <p:nvSpPr>
          <p:cNvPr id="40" name="Oval 39">
            <a:extLst>
              <a:ext uri="{FF2B5EF4-FFF2-40B4-BE49-F238E27FC236}">
                <a16:creationId xmlns:a16="http://schemas.microsoft.com/office/drawing/2014/main" id="{D2758495-7C13-439A-9932-154A768DDF3D}"/>
              </a:ext>
            </a:extLst>
          </p:cNvPr>
          <p:cNvSpPr/>
          <p:nvPr/>
        </p:nvSpPr>
        <p:spPr>
          <a:xfrm>
            <a:off x="5592749" y="2911339"/>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20</a:t>
            </a:r>
          </a:p>
        </p:txBody>
      </p:sp>
      <p:sp>
        <p:nvSpPr>
          <p:cNvPr id="17" name="Rectangle 16">
            <a:extLst>
              <a:ext uri="{FF2B5EF4-FFF2-40B4-BE49-F238E27FC236}">
                <a16:creationId xmlns:a16="http://schemas.microsoft.com/office/drawing/2014/main" id="{1043A94B-CDBA-4363-93B6-6CD6C52AB887}"/>
              </a:ext>
            </a:extLst>
          </p:cNvPr>
          <p:cNvSpPr/>
          <p:nvPr/>
        </p:nvSpPr>
        <p:spPr>
          <a:xfrm>
            <a:off x="4889412" y="2348823"/>
            <a:ext cx="677926" cy="205741"/>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19" name="Rectangle 18">
            <a:extLst>
              <a:ext uri="{FF2B5EF4-FFF2-40B4-BE49-F238E27FC236}">
                <a16:creationId xmlns:a16="http://schemas.microsoft.com/office/drawing/2014/main" id="{D75D179F-419F-497D-9772-9753DA1CD704}"/>
              </a:ext>
            </a:extLst>
          </p:cNvPr>
          <p:cNvSpPr/>
          <p:nvPr/>
        </p:nvSpPr>
        <p:spPr>
          <a:xfrm>
            <a:off x="187377" y="1599453"/>
            <a:ext cx="4272195" cy="990455"/>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25" name="Oval 24">
            <a:extLst>
              <a:ext uri="{FF2B5EF4-FFF2-40B4-BE49-F238E27FC236}">
                <a16:creationId xmlns:a16="http://schemas.microsoft.com/office/drawing/2014/main" id="{6309319B-B38A-4896-9FB0-ABB23C9C7E7D}"/>
              </a:ext>
            </a:extLst>
          </p:cNvPr>
          <p:cNvSpPr/>
          <p:nvPr/>
        </p:nvSpPr>
        <p:spPr>
          <a:xfrm>
            <a:off x="78115" y="2111345"/>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19</a:t>
            </a:r>
          </a:p>
        </p:txBody>
      </p:sp>
      <p:cxnSp>
        <p:nvCxnSpPr>
          <p:cNvPr id="10" name="Connector: Elbow 9">
            <a:extLst>
              <a:ext uri="{FF2B5EF4-FFF2-40B4-BE49-F238E27FC236}">
                <a16:creationId xmlns:a16="http://schemas.microsoft.com/office/drawing/2014/main" id="{2DB347CA-3BB5-4A64-AD38-1573FCA4FF47}"/>
              </a:ext>
            </a:extLst>
          </p:cNvPr>
          <p:cNvCxnSpPr>
            <a:stCxn id="19" idx="3"/>
            <a:endCxn id="17" idx="0"/>
          </p:cNvCxnSpPr>
          <p:nvPr/>
        </p:nvCxnSpPr>
        <p:spPr>
          <a:xfrm>
            <a:off x="4459572" y="2094681"/>
            <a:ext cx="768803" cy="254142"/>
          </a:xfrm>
          <a:prstGeom prst="bentConnector2">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Text Placeholder 1">
            <a:extLst>
              <a:ext uri="{FF2B5EF4-FFF2-40B4-BE49-F238E27FC236}">
                <a16:creationId xmlns:a16="http://schemas.microsoft.com/office/drawing/2014/main" id="{30A1DA9D-EE18-43DA-A093-F47D7B00AF2D}"/>
              </a:ext>
            </a:extLst>
          </p:cNvPr>
          <p:cNvSpPr txBox="1">
            <a:spLocks/>
          </p:cNvSpPr>
          <p:nvPr/>
        </p:nvSpPr>
        <p:spPr>
          <a:xfrm>
            <a:off x="78115" y="923752"/>
            <a:ext cx="5887346" cy="184121"/>
          </a:xfrm>
          <a:prstGeom prst="rect">
            <a:avLst/>
          </a:prstGeom>
        </p:spPr>
        <p:txBody>
          <a:bodyPr lIns="0" tIns="0" rIns="0" bIns="0" anchor="ctr"/>
          <a:lstStyle>
            <a:defPPr>
              <a:defRPr lang="en-US"/>
            </a:defPPr>
            <a:lvl1pPr marL="0" indent="0" defTabSz="914400" eaLnBrk="1" latinLnBrk="0" hangingPunct="1">
              <a:lnSpc>
                <a:spcPct val="90000"/>
              </a:lnSpc>
              <a:spcBef>
                <a:spcPts val="1000"/>
              </a:spcBef>
              <a:buFont typeface="Arial" panose="020B0604020202020204" pitchFamily="34" charset="0"/>
              <a:buNone/>
              <a:defRPr sz="1200" b="0" i="0">
                <a:latin typeface="Arial" panose="020B0604020202020204" pitchFamily="34" charset="0"/>
                <a:ea typeface="+mn-ea"/>
                <a:cs typeface="Arial" panose="020B0604020202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5pPr>
            <a:lvl6pPr marL="2514600" indent="-228600" defTabSz="914400">
              <a:lnSpc>
                <a:spcPct val="90000"/>
              </a:lnSpc>
              <a:spcBef>
                <a:spcPts val="500"/>
              </a:spcBef>
              <a:buFont typeface="Arial" panose="020B0604020202020204" pitchFamily="34" charset="0"/>
              <a:buChar char="•"/>
              <a:defRPr sz="1800">
                <a:latin typeface="+mn-lt"/>
                <a:ea typeface="+mn-ea"/>
                <a:cs typeface="+mn-cs"/>
              </a:defRPr>
            </a:lvl6pPr>
            <a:lvl7pPr marL="2971800" indent="-228600" defTabSz="914400">
              <a:lnSpc>
                <a:spcPct val="90000"/>
              </a:lnSpc>
              <a:spcBef>
                <a:spcPts val="500"/>
              </a:spcBef>
              <a:buFont typeface="Arial" panose="020B0604020202020204" pitchFamily="34" charset="0"/>
              <a:buChar char="•"/>
              <a:defRPr sz="1800">
                <a:latin typeface="+mn-lt"/>
                <a:ea typeface="+mn-ea"/>
                <a:cs typeface="+mn-cs"/>
              </a:defRPr>
            </a:lvl7pPr>
            <a:lvl8pPr marL="3429000" indent="-228600" defTabSz="914400">
              <a:lnSpc>
                <a:spcPct val="90000"/>
              </a:lnSpc>
              <a:spcBef>
                <a:spcPts val="500"/>
              </a:spcBef>
              <a:buFont typeface="Arial" panose="020B0604020202020204" pitchFamily="34" charset="0"/>
              <a:buChar char="•"/>
              <a:defRPr sz="1800">
                <a:latin typeface="+mn-lt"/>
                <a:ea typeface="+mn-ea"/>
                <a:cs typeface="+mn-cs"/>
              </a:defRPr>
            </a:lvl8pPr>
            <a:lvl9pPr marL="3886200" indent="-228600" defTabSz="914400">
              <a:lnSpc>
                <a:spcPct val="90000"/>
              </a:lnSpc>
              <a:spcBef>
                <a:spcPts val="500"/>
              </a:spcBef>
              <a:buFont typeface="Arial" panose="020B0604020202020204" pitchFamily="34" charset="0"/>
              <a:buChar char="•"/>
              <a:defRPr sz="1800">
                <a:latin typeface="+mn-lt"/>
                <a:ea typeface="+mn-ea"/>
                <a:cs typeface="+mn-cs"/>
              </a:defRPr>
            </a:lvl9pPr>
          </a:lstStyle>
          <a:p>
            <a:r>
              <a:rPr lang="en-US" dirty="0"/>
              <a:t>Manage Accounting (2 of 2) </a:t>
            </a:r>
          </a:p>
          <a:p>
            <a:r>
              <a:rPr lang="en-US" sz="1100" dirty="0"/>
              <a:t>Modify an invoice on a single line or multiple lines simultaneously.  Contracts require Cost Object and GL Account modification.  Purchase Orders also can have the accounting     modified prior to invoice submission when needed.</a:t>
            </a:r>
          </a:p>
        </p:txBody>
      </p:sp>
      <p:sp>
        <p:nvSpPr>
          <p:cNvPr id="21" name="Rectangle 20">
            <a:extLst>
              <a:ext uri="{FF2B5EF4-FFF2-40B4-BE49-F238E27FC236}">
                <a16:creationId xmlns:a16="http://schemas.microsoft.com/office/drawing/2014/main" id="{09CCEA35-8126-462E-BB74-447380607234}"/>
              </a:ext>
            </a:extLst>
          </p:cNvPr>
          <p:cNvSpPr/>
          <p:nvPr/>
        </p:nvSpPr>
        <p:spPr>
          <a:xfrm>
            <a:off x="2576071" y="4379307"/>
            <a:ext cx="2492859" cy="507831"/>
          </a:xfrm>
          <a:prstGeom prst="rect">
            <a:avLst/>
          </a:prstGeom>
          <a:noFill/>
        </p:spPr>
        <p:txBody>
          <a:bodyPr wrap="square" lIns="0" tIns="0" rIns="0" bIns="0" rtlCol="0">
            <a:spAutoFit/>
          </a:bodyPr>
          <a:lstStyle/>
          <a:p>
            <a:pPr marL="40481" indent="-40481"/>
            <a:r>
              <a:rPr lang="en-US" sz="900" dirty="0"/>
              <a:t> </a:t>
            </a:r>
            <a:r>
              <a:rPr lang="en-US" sz="900" b="1" dirty="0"/>
              <a:t>Note</a:t>
            </a:r>
            <a:r>
              <a:rPr lang="en-US" sz="900" dirty="0"/>
              <a:t>: </a:t>
            </a:r>
            <a:r>
              <a:rPr lang="en-US" sz="800" dirty="0"/>
              <a:t>Account Assignment change for an invoice can occur for contracts only.  If an invoice for a standard purchase order requires account assignment, then the purchase order will need to be modified.</a:t>
            </a:r>
          </a:p>
        </p:txBody>
      </p:sp>
      <p:pic>
        <p:nvPicPr>
          <p:cNvPr id="7" name="Picture 6">
            <a:extLst>
              <a:ext uri="{FF2B5EF4-FFF2-40B4-BE49-F238E27FC236}">
                <a16:creationId xmlns:a16="http://schemas.microsoft.com/office/drawing/2014/main" id="{99F5E48C-CB62-44C6-AD15-46D313AB7F4C}"/>
              </a:ext>
            </a:extLst>
          </p:cNvPr>
          <p:cNvPicPr>
            <a:picLocks noChangeAspect="1"/>
          </p:cNvPicPr>
          <p:nvPr/>
        </p:nvPicPr>
        <p:blipFill>
          <a:blip r:embed="rId5"/>
          <a:stretch>
            <a:fillRect/>
          </a:stretch>
        </p:blipFill>
        <p:spPr>
          <a:xfrm>
            <a:off x="77448" y="2753929"/>
            <a:ext cx="5522794" cy="1338112"/>
          </a:xfrm>
          <a:prstGeom prst="rect">
            <a:avLst/>
          </a:prstGeom>
          <a:ln>
            <a:solidFill>
              <a:schemeClr val="tx1"/>
            </a:solidFill>
          </a:ln>
        </p:spPr>
      </p:pic>
      <p:sp>
        <p:nvSpPr>
          <p:cNvPr id="22" name="Rectangle 21">
            <a:extLst>
              <a:ext uri="{FF2B5EF4-FFF2-40B4-BE49-F238E27FC236}">
                <a16:creationId xmlns:a16="http://schemas.microsoft.com/office/drawing/2014/main" id="{3856E7FC-23FD-43E4-9D10-B048D00D57B9}"/>
              </a:ext>
            </a:extLst>
          </p:cNvPr>
          <p:cNvSpPr/>
          <p:nvPr/>
        </p:nvSpPr>
        <p:spPr>
          <a:xfrm>
            <a:off x="3921890" y="3805105"/>
            <a:ext cx="922083" cy="236648"/>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pic>
        <p:nvPicPr>
          <p:cNvPr id="8" name="Picture 7">
            <a:extLst>
              <a:ext uri="{FF2B5EF4-FFF2-40B4-BE49-F238E27FC236}">
                <a16:creationId xmlns:a16="http://schemas.microsoft.com/office/drawing/2014/main" id="{7AE5B208-2ED3-4B91-AE01-9EED34CE254C}"/>
              </a:ext>
            </a:extLst>
          </p:cNvPr>
          <p:cNvPicPr>
            <a:picLocks noChangeAspect="1"/>
          </p:cNvPicPr>
          <p:nvPr/>
        </p:nvPicPr>
        <p:blipFill>
          <a:blip r:embed="rId6"/>
          <a:stretch>
            <a:fillRect/>
          </a:stretch>
        </p:blipFill>
        <p:spPr>
          <a:xfrm>
            <a:off x="1002969" y="4187192"/>
            <a:ext cx="1453537" cy="777180"/>
          </a:xfrm>
          <a:prstGeom prst="rect">
            <a:avLst/>
          </a:prstGeom>
          <a:ln>
            <a:solidFill>
              <a:schemeClr val="tx1"/>
            </a:solidFill>
          </a:ln>
        </p:spPr>
      </p:pic>
      <p:sp>
        <p:nvSpPr>
          <p:cNvPr id="24" name="Oval 23">
            <a:extLst>
              <a:ext uri="{FF2B5EF4-FFF2-40B4-BE49-F238E27FC236}">
                <a16:creationId xmlns:a16="http://schemas.microsoft.com/office/drawing/2014/main" id="{A496DF74-A64B-407C-AB15-B4589E6B1FE8}"/>
              </a:ext>
            </a:extLst>
          </p:cNvPr>
          <p:cNvSpPr/>
          <p:nvPr/>
        </p:nvSpPr>
        <p:spPr>
          <a:xfrm>
            <a:off x="4786542" y="3678511"/>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20</a:t>
            </a:r>
          </a:p>
        </p:txBody>
      </p:sp>
      <p:sp>
        <p:nvSpPr>
          <p:cNvPr id="23" name="Rectangle 22">
            <a:extLst>
              <a:ext uri="{FF2B5EF4-FFF2-40B4-BE49-F238E27FC236}">
                <a16:creationId xmlns:a16="http://schemas.microsoft.com/office/drawing/2014/main" id="{DBF2839E-80C0-4847-AC64-7E4E04AE016D}"/>
              </a:ext>
            </a:extLst>
          </p:cNvPr>
          <p:cNvSpPr/>
          <p:nvPr/>
        </p:nvSpPr>
        <p:spPr>
          <a:xfrm>
            <a:off x="77448" y="2932750"/>
            <a:ext cx="205740" cy="800981"/>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cxnSp>
        <p:nvCxnSpPr>
          <p:cNvPr id="27" name="Connector: Elbow 26">
            <a:extLst>
              <a:ext uri="{FF2B5EF4-FFF2-40B4-BE49-F238E27FC236}">
                <a16:creationId xmlns:a16="http://schemas.microsoft.com/office/drawing/2014/main" id="{AC272345-25E1-4566-BB76-51194AFE5B71}"/>
              </a:ext>
            </a:extLst>
          </p:cNvPr>
          <p:cNvCxnSpPr>
            <a:cxnSpLocks/>
            <a:endCxn id="24" idx="7"/>
          </p:cNvCxnSpPr>
          <p:nvPr/>
        </p:nvCxnSpPr>
        <p:spPr>
          <a:xfrm>
            <a:off x="283855" y="2942057"/>
            <a:ext cx="4678297" cy="766584"/>
          </a:xfrm>
          <a:prstGeom prst="bentConnector2">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8603983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84EE86C-B831-4026-B728-5B734E5D63CB}"/>
              </a:ext>
            </a:extLst>
          </p:cNvPr>
          <p:cNvPicPr>
            <a:picLocks noChangeAspect="1"/>
          </p:cNvPicPr>
          <p:nvPr/>
        </p:nvPicPr>
        <p:blipFill rotWithShape="1">
          <a:blip r:embed="rId4"/>
          <a:srcRect l="1021" t="15035" r="955" b="45899"/>
          <a:stretch/>
        </p:blipFill>
        <p:spPr>
          <a:xfrm>
            <a:off x="111240" y="1153989"/>
            <a:ext cx="5456098" cy="1223127"/>
          </a:xfrm>
          <a:prstGeom prst="rect">
            <a:avLst/>
          </a:prstGeom>
          <a:ln>
            <a:solidFill>
              <a:schemeClr val="tx1"/>
            </a:solidFill>
          </a:ln>
        </p:spPr>
      </p:pic>
      <p:sp>
        <p:nvSpPr>
          <p:cNvPr id="3" name="Slide Number Placeholder 2"/>
          <p:cNvSpPr>
            <a:spLocks noGrp="1"/>
          </p:cNvSpPr>
          <p:nvPr>
            <p:ph type="sldNum" sz="quarter" idx="12"/>
          </p:nvPr>
        </p:nvSpPr>
        <p:spPr/>
        <p:txBody>
          <a:bodyPr/>
          <a:lstStyle/>
          <a:p>
            <a:pPr algn="r" defTabSz="513160">
              <a:lnSpc>
                <a:spcPct val="95000"/>
              </a:lnSpc>
              <a:spcBef>
                <a:spcPts val="806"/>
              </a:spcBef>
              <a:buClr>
                <a:schemeClr val="tx2"/>
              </a:buClr>
              <a:buSzPct val="90000"/>
            </a:pPr>
            <a:fld id="{9A3BDB57-A3B2-4CBD-A5AE-076F05FE3509}" type="slidenum">
              <a:rPr lang="en-US" smtClean="0"/>
              <a:pPr algn="r" defTabSz="513160">
                <a:lnSpc>
                  <a:spcPct val="95000"/>
                </a:lnSpc>
                <a:spcBef>
                  <a:spcPts val="806"/>
                </a:spcBef>
                <a:buClr>
                  <a:schemeClr val="tx2"/>
                </a:buClr>
                <a:buSzPct val="90000"/>
              </a:pPr>
              <a:t>27</a:t>
            </a:fld>
            <a:endParaRPr lang="en-US" dirty="0"/>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a:xfrm>
            <a:off x="0" y="323214"/>
            <a:ext cx="6858000" cy="457200"/>
          </a:xfrm>
        </p:spPr>
        <p:txBody>
          <a:bodyPr/>
          <a:lstStyle/>
          <a:p>
            <a:r>
              <a:rPr lang="en-US" dirty="0"/>
              <a:t>Invoice Approval</a:t>
            </a:r>
            <a:endParaRPr lang="en-US" b="1" dirty="0"/>
          </a:p>
        </p:txBody>
      </p:sp>
      <p:sp>
        <p:nvSpPr>
          <p:cNvPr id="18" name="Rounded Rectangle 28">
            <a:extLst>
              <a:ext uri="{FF2B5EF4-FFF2-40B4-BE49-F238E27FC236}">
                <a16:creationId xmlns:a16="http://schemas.microsoft.com/office/drawing/2014/main" id="{E7623C42-1992-40F1-9D66-20CE6937A3AD}"/>
              </a:ext>
            </a:extLst>
          </p:cNvPr>
          <p:cNvSpPr/>
          <p:nvPr/>
        </p:nvSpPr>
        <p:spPr>
          <a:xfrm>
            <a:off x="5798489" y="1167407"/>
            <a:ext cx="1042355" cy="1080716"/>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1100" dirty="0">
                <a:solidFill>
                  <a:schemeClr val="bg2">
                    <a:lumMod val="10000"/>
                  </a:schemeClr>
                </a:solidFill>
              </a:rPr>
              <a:t>Create split accounting on a single line by clicking </a:t>
            </a:r>
            <a:r>
              <a:rPr lang="en-US" sz="1100" b="1" dirty="0">
                <a:solidFill>
                  <a:schemeClr val="bg2">
                    <a:lumMod val="10000"/>
                  </a:schemeClr>
                </a:solidFill>
              </a:rPr>
              <a:t>on Add Split.</a:t>
            </a:r>
          </a:p>
        </p:txBody>
      </p:sp>
      <p:sp>
        <p:nvSpPr>
          <p:cNvPr id="12" name="Rounded Rectangle 28">
            <a:extLst>
              <a:ext uri="{FF2B5EF4-FFF2-40B4-BE49-F238E27FC236}">
                <a16:creationId xmlns:a16="http://schemas.microsoft.com/office/drawing/2014/main" id="{0ED97E8E-D89F-40DC-8427-EC5F8B964790}"/>
              </a:ext>
            </a:extLst>
          </p:cNvPr>
          <p:cNvSpPr/>
          <p:nvPr/>
        </p:nvSpPr>
        <p:spPr>
          <a:xfrm>
            <a:off x="5811008" y="2924356"/>
            <a:ext cx="1062990" cy="226468"/>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1100" dirty="0">
                <a:solidFill>
                  <a:schemeClr val="bg2">
                    <a:lumMod val="10000"/>
                  </a:schemeClr>
                </a:solidFill>
              </a:rPr>
              <a:t>Multiple lines can be modified simultaneously by selecting the line items and clicking on </a:t>
            </a:r>
            <a:r>
              <a:rPr lang="en-US" sz="1100" b="1" dirty="0">
                <a:solidFill>
                  <a:schemeClr val="bg2">
                    <a:lumMod val="10000"/>
                  </a:schemeClr>
                </a:solidFill>
              </a:rPr>
              <a:t>Create Accounting Splits</a:t>
            </a:r>
            <a:r>
              <a:rPr lang="en-US" sz="900" dirty="0">
                <a:solidFill>
                  <a:schemeClr val="bg2">
                    <a:lumMod val="10000"/>
                  </a:schemeClr>
                </a:solidFill>
              </a:rPr>
              <a:t>. </a:t>
            </a:r>
          </a:p>
        </p:txBody>
      </p:sp>
      <p:sp>
        <p:nvSpPr>
          <p:cNvPr id="39" name="Oval 38">
            <a:extLst>
              <a:ext uri="{FF2B5EF4-FFF2-40B4-BE49-F238E27FC236}">
                <a16:creationId xmlns:a16="http://schemas.microsoft.com/office/drawing/2014/main" id="{366BBADA-DD15-4650-B941-A814CC1AD8A3}"/>
              </a:ext>
            </a:extLst>
          </p:cNvPr>
          <p:cNvSpPr/>
          <p:nvPr/>
        </p:nvSpPr>
        <p:spPr>
          <a:xfrm>
            <a:off x="5592749" y="1131542"/>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21</a:t>
            </a:r>
          </a:p>
        </p:txBody>
      </p:sp>
      <p:sp>
        <p:nvSpPr>
          <p:cNvPr id="40" name="Oval 39">
            <a:extLst>
              <a:ext uri="{FF2B5EF4-FFF2-40B4-BE49-F238E27FC236}">
                <a16:creationId xmlns:a16="http://schemas.microsoft.com/office/drawing/2014/main" id="{D2758495-7C13-439A-9932-154A768DDF3D}"/>
              </a:ext>
            </a:extLst>
          </p:cNvPr>
          <p:cNvSpPr/>
          <p:nvPr/>
        </p:nvSpPr>
        <p:spPr>
          <a:xfrm>
            <a:off x="5592749" y="2911339"/>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22</a:t>
            </a:r>
          </a:p>
        </p:txBody>
      </p:sp>
      <p:sp>
        <p:nvSpPr>
          <p:cNvPr id="17" name="Rectangle 16">
            <a:extLst>
              <a:ext uri="{FF2B5EF4-FFF2-40B4-BE49-F238E27FC236}">
                <a16:creationId xmlns:a16="http://schemas.microsoft.com/office/drawing/2014/main" id="{1043A94B-CDBA-4363-93B6-6CD6C52AB887}"/>
              </a:ext>
            </a:extLst>
          </p:cNvPr>
          <p:cNvSpPr/>
          <p:nvPr/>
        </p:nvSpPr>
        <p:spPr>
          <a:xfrm>
            <a:off x="4889412" y="1662681"/>
            <a:ext cx="677926" cy="205741"/>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25" name="Oval 24">
            <a:extLst>
              <a:ext uri="{FF2B5EF4-FFF2-40B4-BE49-F238E27FC236}">
                <a16:creationId xmlns:a16="http://schemas.microsoft.com/office/drawing/2014/main" id="{6309319B-B38A-4896-9FB0-ABB23C9C7E7D}"/>
              </a:ext>
            </a:extLst>
          </p:cNvPr>
          <p:cNvSpPr/>
          <p:nvPr/>
        </p:nvSpPr>
        <p:spPr>
          <a:xfrm>
            <a:off x="4780283" y="1604895"/>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21</a:t>
            </a:r>
          </a:p>
        </p:txBody>
      </p:sp>
      <p:sp>
        <p:nvSpPr>
          <p:cNvPr id="20" name="Text Placeholder 1">
            <a:extLst>
              <a:ext uri="{FF2B5EF4-FFF2-40B4-BE49-F238E27FC236}">
                <a16:creationId xmlns:a16="http://schemas.microsoft.com/office/drawing/2014/main" id="{30A1DA9D-EE18-43DA-A093-F47D7B00AF2D}"/>
              </a:ext>
            </a:extLst>
          </p:cNvPr>
          <p:cNvSpPr txBox="1">
            <a:spLocks/>
          </p:cNvSpPr>
          <p:nvPr/>
        </p:nvSpPr>
        <p:spPr>
          <a:xfrm>
            <a:off x="78115" y="876878"/>
            <a:ext cx="5887346" cy="184121"/>
          </a:xfrm>
          <a:prstGeom prst="rect">
            <a:avLst/>
          </a:prstGeom>
        </p:spPr>
        <p:txBody>
          <a:bodyPr lIns="0" tIns="0" rIns="0" bIns="0" anchor="ctr"/>
          <a:lstStyle>
            <a:defPPr>
              <a:defRPr lang="en-US"/>
            </a:defPPr>
            <a:lvl1pPr marL="0" indent="0" defTabSz="914400" eaLnBrk="1" latinLnBrk="0" hangingPunct="1">
              <a:lnSpc>
                <a:spcPct val="90000"/>
              </a:lnSpc>
              <a:spcBef>
                <a:spcPts val="1000"/>
              </a:spcBef>
              <a:buFont typeface="Arial" panose="020B0604020202020204" pitchFamily="34" charset="0"/>
              <a:buNone/>
              <a:defRPr sz="1200" b="0" i="0">
                <a:latin typeface="Arial" panose="020B0604020202020204" pitchFamily="34" charset="0"/>
                <a:ea typeface="+mn-ea"/>
                <a:cs typeface="Arial" panose="020B0604020202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5pPr>
            <a:lvl6pPr marL="2514600" indent="-228600" defTabSz="914400">
              <a:lnSpc>
                <a:spcPct val="90000"/>
              </a:lnSpc>
              <a:spcBef>
                <a:spcPts val="500"/>
              </a:spcBef>
              <a:buFont typeface="Arial" panose="020B0604020202020204" pitchFamily="34" charset="0"/>
              <a:buChar char="•"/>
              <a:defRPr sz="1800">
                <a:latin typeface="+mn-lt"/>
                <a:ea typeface="+mn-ea"/>
                <a:cs typeface="+mn-cs"/>
              </a:defRPr>
            </a:lvl6pPr>
            <a:lvl7pPr marL="2971800" indent="-228600" defTabSz="914400">
              <a:lnSpc>
                <a:spcPct val="90000"/>
              </a:lnSpc>
              <a:spcBef>
                <a:spcPts val="500"/>
              </a:spcBef>
              <a:buFont typeface="Arial" panose="020B0604020202020204" pitchFamily="34" charset="0"/>
              <a:buChar char="•"/>
              <a:defRPr sz="1800">
                <a:latin typeface="+mn-lt"/>
                <a:ea typeface="+mn-ea"/>
                <a:cs typeface="+mn-cs"/>
              </a:defRPr>
            </a:lvl7pPr>
            <a:lvl8pPr marL="3429000" indent="-228600" defTabSz="914400">
              <a:lnSpc>
                <a:spcPct val="90000"/>
              </a:lnSpc>
              <a:spcBef>
                <a:spcPts val="500"/>
              </a:spcBef>
              <a:buFont typeface="Arial" panose="020B0604020202020204" pitchFamily="34" charset="0"/>
              <a:buChar char="•"/>
              <a:defRPr sz="1800">
                <a:latin typeface="+mn-lt"/>
                <a:ea typeface="+mn-ea"/>
                <a:cs typeface="+mn-cs"/>
              </a:defRPr>
            </a:lvl8pPr>
            <a:lvl9pPr marL="3886200" indent="-228600" defTabSz="914400">
              <a:lnSpc>
                <a:spcPct val="90000"/>
              </a:lnSpc>
              <a:spcBef>
                <a:spcPts val="500"/>
              </a:spcBef>
              <a:buFont typeface="Arial" panose="020B0604020202020204" pitchFamily="34" charset="0"/>
              <a:buChar char="•"/>
              <a:defRPr sz="1800">
                <a:latin typeface="+mn-lt"/>
                <a:ea typeface="+mn-ea"/>
                <a:cs typeface="+mn-cs"/>
              </a:defRPr>
            </a:lvl9pPr>
          </a:lstStyle>
          <a:p>
            <a:r>
              <a:rPr lang="en-US" dirty="0"/>
              <a:t>Split Accounting on an Invoice (1 of 2)</a:t>
            </a:r>
          </a:p>
        </p:txBody>
      </p:sp>
      <p:pic>
        <p:nvPicPr>
          <p:cNvPr id="7" name="Picture 6">
            <a:extLst>
              <a:ext uri="{FF2B5EF4-FFF2-40B4-BE49-F238E27FC236}">
                <a16:creationId xmlns:a16="http://schemas.microsoft.com/office/drawing/2014/main" id="{99F5E48C-CB62-44C6-AD15-46D313AB7F4C}"/>
              </a:ext>
            </a:extLst>
          </p:cNvPr>
          <p:cNvPicPr>
            <a:picLocks noChangeAspect="1"/>
          </p:cNvPicPr>
          <p:nvPr/>
        </p:nvPicPr>
        <p:blipFill>
          <a:blip r:embed="rId5"/>
          <a:stretch>
            <a:fillRect/>
          </a:stretch>
        </p:blipFill>
        <p:spPr>
          <a:xfrm>
            <a:off x="78115" y="2651399"/>
            <a:ext cx="5522794" cy="1338112"/>
          </a:xfrm>
          <a:prstGeom prst="rect">
            <a:avLst/>
          </a:prstGeom>
          <a:ln>
            <a:solidFill>
              <a:schemeClr val="tx1"/>
            </a:solidFill>
          </a:ln>
        </p:spPr>
      </p:pic>
      <p:sp>
        <p:nvSpPr>
          <p:cNvPr id="22" name="Rectangle 21">
            <a:extLst>
              <a:ext uri="{FF2B5EF4-FFF2-40B4-BE49-F238E27FC236}">
                <a16:creationId xmlns:a16="http://schemas.microsoft.com/office/drawing/2014/main" id="{3856E7FC-23FD-43E4-9D10-B048D00D57B9}"/>
              </a:ext>
            </a:extLst>
          </p:cNvPr>
          <p:cNvSpPr/>
          <p:nvPr/>
        </p:nvSpPr>
        <p:spPr>
          <a:xfrm>
            <a:off x="2930288" y="3746015"/>
            <a:ext cx="922083" cy="236648"/>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24" name="Oval 23">
            <a:extLst>
              <a:ext uri="{FF2B5EF4-FFF2-40B4-BE49-F238E27FC236}">
                <a16:creationId xmlns:a16="http://schemas.microsoft.com/office/drawing/2014/main" id="{A496DF74-A64B-407C-AB15-B4589E6B1FE8}"/>
              </a:ext>
            </a:extLst>
          </p:cNvPr>
          <p:cNvSpPr/>
          <p:nvPr/>
        </p:nvSpPr>
        <p:spPr>
          <a:xfrm>
            <a:off x="3819276" y="3631201"/>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22</a:t>
            </a:r>
          </a:p>
        </p:txBody>
      </p:sp>
      <p:sp>
        <p:nvSpPr>
          <p:cNvPr id="23" name="Rectangle 22">
            <a:extLst>
              <a:ext uri="{FF2B5EF4-FFF2-40B4-BE49-F238E27FC236}">
                <a16:creationId xmlns:a16="http://schemas.microsoft.com/office/drawing/2014/main" id="{DBF2839E-80C0-4847-AC64-7E4E04AE016D}"/>
              </a:ext>
            </a:extLst>
          </p:cNvPr>
          <p:cNvSpPr/>
          <p:nvPr/>
        </p:nvSpPr>
        <p:spPr>
          <a:xfrm>
            <a:off x="78115" y="2830220"/>
            <a:ext cx="205740" cy="800981"/>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cxnSp>
        <p:nvCxnSpPr>
          <p:cNvPr id="27" name="Connector: Elbow 26">
            <a:extLst>
              <a:ext uri="{FF2B5EF4-FFF2-40B4-BE49-F238E27FC236}">
                <a16:creationId xmlns:a16="http://schemas.microsoft.com/office/drawing/2014/main" id="{AC272345-25E1-4566-BB76-51194AFE5B71}"/>
              </a:ext>
            </a:extLst>
          </p:cNvPr>
          <p:cNvCxnSpPr>
            <a:cxnSpLocks/>
          </p:cNvCxnSpPr>
          <p:nvPr/>
        </p:nvCxnSpPr>
        <p:spPr>
          <a:xfrm>
            <a:off x="284522" y="2878712"/>
            <a:ext cx="3640589" cy="770839"/>
          </a:xfrm>
          <a:prstGeom prst="bentConnector2">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6873877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92C5F25-3CB0-4406-AA05-E0E919123BDC}"/>
              </a:ext>
            </a:extLst>
          </p:cNvPr>
          <p:cNvPicPr>
            <a:picLocks noChangeAspect="1"/>
          </p:cNvPicPr>
          <p:nvPr/>
        </p:nvPicPr>
        <p:blipFill>
          <a:blip r:embed="rId4"/>
          <a:stretch>
            <a:fillRect/>
          </a:stretch>
        </p:blipFill>
        <p:spPr>
          <a:xfrm>
            <a:off x="17156" y="1359237"/>
            <a:ext cx="5552546" cy="2386777"/>
          </a:xfrm>
          <a:prstGeom prst="rect">
            <a:avLst/>
          </a:prstGeom>
        </p:spPr>
      </p:pic>
      <p:sp>
        <p:nvSpPr>
          <p:cNvPr id="3" name="Slide Number Placeholder 2"/>
          <p:cNvSpPr>
            <a:spLocks noGrp="1"/>
          </p:cNvSpPr>
          <p:nvPr>
            <p:ph type="sldNum" sz="quarter" idx="12"/>
          </p:nvPr>
        </p:nvSpPr>
        <p:spPr/>
        <p:txBody>
          <a:bodyPr/>
          <a:lstStyle/>
          <a:p>
            <a:pPr algn="r" defTabSz="513160">
              <a:lnSpc>
                <a:spcPct val="95000"/>
              </a:lnSpc>
              <a:spcBef>
                <a:spcPts val="806"/>
              </a:spcBef>
              <a:buClr>
                <a:schemeClr val="tx2"/>
              </a:buClr>
              <a:buSzPct val="90000"/>
            </a:pPr>
            <a:fld id="{9A3BDB57-A3B2-4CBD-A5AE-076F05FE3509}" type="slidenum">
              <a:rPr lang="en-US" smtClean="0"/>
              <a:pPr algn="r" defTabSz="513160">
                <a:lnSpc>
                  <a:spcPct val="95000"/>
                </a:lnSpc>
                <a:spcBef>
                  <a:spcPts val="806"/>
                </a:spcBef>
                <a:buClr>
                  <a:schemeClr val="tx2"/>
                </a:buClr>
                <a:buSzPct val="90000"/>
              </a:pPr>
              <a:t>28</a:t>
            </a:fld>
            <a:endParaRPr lang="en-US" dirty="0"/>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a:xfrm>
            <a:off x="0" y="334565"/>
            <a:ext cx="6858000" cy="457200"/>
          </a:xfrm>
        </p:spPr>
        <p:txBody>
          <a:bodyPr/>
          <a:lstStyle/>
          <a:p>
            <a:r>
              <a:rPr lang="en-US" dirty="0"/>
              <a:t>Invoice Approval</a:t>
            </a:r>
            <a:endParaRPr lang="en-US" b="1" dirty="0"/>
          </a:p>
        </p:txBody>
      </p:sp>
      <p:sp>
        <p:nvSpPr>
          <p:cNvPr id="18" name="Rounded Rectangle 28">
            <a:extLst>
              <a:ext uri="{FF2B5EF4-FFF2-40B4-BE49-F238E27FC236}">
                <a16:creationId xmlns:a16="http://schemas.microsoft.com/office/drawing/2014/main" id="{E7623C42-1992-40F1-9D66-20CE6937A3AD}"/>
              </a:ext>
            </a:extLst>
          </p:cNvPr>
          <p:cNvSpPr/>
          <p:nvPr/>
        </p:nvSpPr>
        <p:spPr>
          <a:xfrm>
            <a:off x="5790297" y="948507"/>
            <a:ext cx="1042355" cy="1080716"/>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1100" dirty="0">
                <a:solidFill>
                  <a:schemeClr val="bg2">
                    <a:lumMod val="10000"/>
                  </a:schemeClr>
                </a:solidFill>
              </a:rPr>
              <a:t>Create split accounting based on percentage, amount, or quantity in the drop down menu of the </a:t>
            </a:r>
            <a:r>
              <a:rPr lang="en-US" sz="1100" b="1" dirty="0">
                <a:solidFill>
                  <a:schemeClr val="bg2">
                    <a:lumMod val="10000"/>
                  </a:schemeClr>
                </a:solidFill>
              </a:rPr>
              <a:t>Split By </a:t>
            </a:r>
            <a:r>
              <a:rPr lang="en-US" sz="1100" dirty="0">
                <a:solidFill>
                  <a:schemeClr val="bg2">
                    <a:lumMod val="10000"/>
                  </a:schemeClr>
                </a:solidFill>
              </a:rPr>
              <a:t>field. Enter the corresponding amount.</a:t>
            </a:r>
            <a:endParaRPr lang="en-US" sz="1100" b="1" dirty="0">
              <a:solidFill>
                <a:schemeClr val="bg2">
                  <a:lumMod val="10000"/>
                </a:schemeClr>
              </a:solidFill>
            </a:endParaRPr>
          </a:p>
        </p:txBody>
      </p:sp>
      <p:sp>
        <p:nvSpPr>
          <p:cNvPr id="12" name="Rounded Rectangle 28">
            <a:extLst>
              <a:ext uri="{FF2B5EF4-FFF2-40B4-BE49-F238E27FC236}">
                <a16:creationId xmlns:a16="http://schemas.microsoft.com/office/drawing/2014/main" id="{0ED97E8E-D89F-40DC-8427-EC5F8B964790}"/>
              </a:ext>
            </a:extLst>
          </p:cNvPr>
          <p:cNvSpPr/>
          <p:nvPr/>
        </p:nvSpPr>
        <p:spPr>
          <a:xfrm>
            <a:off x="5811008" y="3328956"/>
            <a:ext cx="1062990" cy="226468"/>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1100" dirty="0">
                <a:solidFill>
                  <a:schemeClr val="bg2">
                    <a:lumMod val="10000"/>
                  </a:schemeClr>
                </a:solidFill>
              </a:rPr>
              <a:t>Clicking on </a:t>
            </a:r>
            <a:r>
              <a:rPr lang="en-US" sz="1100" b="1" dirty="0">
                <a:solidFill>
                  <a:schemeClr val="bg2">
                    <a:lumMod val="10000"/>
                  </a:schemeClr>
                </a:solidFill>
              </a:rPr>
              <a:t>Validate and Exit</a:t>
            </a:r>
            <a:r>
              <a:rPr lang="en-US" sz="900" b="1" dirty="0">
                <a:solidFill>
                  <a:schemeClr val="bg2">
                    <a:lumMod val="10000"/>
                  </a:schemeClr>
                </a:solidFill>
              </a:rPr>
              <a:t> </a:t>
            </a:r>
            <a:r>
              <a:rPr lang="en-US" sz="1100" dirty="0">
                <a:solidFill>
                  <a:schemeClr val="bg2">
                    <a:lumMod val="10000"/>
                  </a:schemeClr>
                </a:solidFill>
              </a:rPr>
              <a:t>then click on </a:t>
            </a:r>
            <a:r>
              <a:rPr lang="en-US" sz="1100" b="1" dirty="0">
                <a:solidFill>
                  <a:schemeClr val="bg2">
                    <a:lumMod val="10000"/>
                  </a:schemeClr>
                </a:solidFill>
              </a:rPr>
              <a:t>Submit.</a:t>
            </a:r>
            <a:endParaRPr lang="en-US" sz="1100" dirty="0">
              <a:solidFill>
                <a:schemeClr val="bg2">
                  <a:lumMod val="10000"/>
                </a:schemeClr>
              </a:solidFill>
            </a:endParaRPr>
          </a:p>
        </p:txBody>
      </p:sp>
      <p:sp>
        <p:nvSpPr>
          <p:cNvPr id="39" name="Oval 38">
            <a:extLst>
              <a:ext uri="{FF2B5EF4-FFF2-40B4-BE49-F238E27FC236}">
                <a16:creationId xmlns:a16="http://schemas.microsoft.com/office/drawing/2014/main" id="{366BBADA-DD15-4650-B941-A814CC1AD8A3}"/>
              </a:ext>
            </a:extLst>
          </p:cNvPr>
          <p:cNvSpPr/>
          <p:nvPr/>
        </p:nvSpPr>
        <p:spPr>
          <a:xfrm>
            <a:off x="5609872" y="1025486"/>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23</a:t>
            </a:r>
          </a:p>
        </p:txBody>
      </p:sp>
      <p:sp>
        <p:nvSpPr>
          <p:cNvPr id="40" name="Oval 39">
            <a:extLst>
              <a:ext uri="{FF2B5EF4-FFF2-40B4-BE49-F238E27FC236}">
                <a16:creationId xmlns:a16="http://schemas.microsoft.com/office/drawing/2014/main" id="{D2758495-7C13-439A-9932-154A768DDF3D}"/>
              </a:ext>
            </a:extLst>
          </p:cNvPr>
          <p:cNvSpPr/>
          <p:nvPr/>
        </p:nvSpPr>
        <p:spPr>
          <a:xfrm>
            <a:off x="5592749" y="2911339"/>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24</a:t>
            </a:r>
          </a:p>
        </p:txBody>
      </p:sp>
      <p:sp>
        <p:nvSpPr>
          <p:cNvPr id="17" name="Rectangle 16">
            <a:extLst>
              <a:ext uri="{FF2B5EF4-FFF2-40B4-BE49-F238E27FC236}">
                <a16:creationId xmlns:a16="http://schemas.microsoft.com/office/drawing/2014/main" id="{1043A94B-CDBA-4363-93B6-6CD6C52AB887}"/>
              </a:ext>
            </a:extLst>
          </p:cNvPr>
          <p:cNvSpPr/>
          <p:nvPr/>
        </p:nvSpPr>
        <p:spPr>
          <a:xfrm>
            <a:off x="693930" y="1962297"/>
            <a:ext cx="677926" cy="205741"/>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20" name="Text Placeholder 1">
            <a:extLst>
              <a:ext uri="{FF2B5EF4-FFF2-40B4-BE49-F238E27FC236}">
                <a16:creationId xmlns:a16="http://schemas.microsoft.com/office/drawing/2014/main" id="{30A1DA9D-EE18-43DA-A093-F47D7B00AF2D}"/>
              </a:ext>
            </a:extLst>
          </p:cNvPr>
          <p:cNvSpPr txBox="1">
            <a:spLocks/>
          </p:cNvSpPr>
          <p:nvPr/>
        </p:nvSpPr>
        <p:spPr>
          <a:xfrm>
            <a:off x="78115" y="876878"/>
            <a:ext cx="5887346" cy="184121"/>
          </a:xfrm>
          <a:prstGeom prst="rect">
            <a:avLst/>
          </a:prstGeom>
        </p:spPr>
        <p:txBody>
          <a:bodyPr lIns="0" tIns="0" rIns="0" bIns="0" anchor="ctr"/>
          <a:lstStyle>
            <a:defPPr>
              <a:defRPr lang="en-US"/>
            </a:defPPr>
            <a:lvl1pPr marL="0" indent="0" defTabSz="914400" eaLnBrk="1" latinLnBrk="0" hangingPunct="1">
              <a:lnSpc>
                <a:spcPct val="90000"/>
              </a:lnSpc>
              <a:spcBef>
                <a:spcPts val="1000"/>
              </a:spcBef>
              <a:buFont typeface="Arial" panose="020B0604020202020204" pitchFamily="34" charset="0"/>
              <a:buNone/>
              <a:defRPr sz="1200" b="0" i="0">
                <a:latin typeface="Arial" panose="020B0604020202020204" pitchFamily="34" charset="0"/>
                <a:ea typeface="+mn-ea"/>
                <a:cs typeface="Arial" panose="020B0604020202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5pPr>
            <a:lvl6pPr marL="2514600" indent="-228600" defTabSz="914400">
              <a:lnSpc>
                <a:spcPct val="90000"/>
              </a:lnSpc>
              <a:spcBef>
                <a:spcPts val="500"/>
              </a:spcBef>
              <a:buFont typeface="Arial" panose="020B0604020202020204" pitchFamily="34" charset="0"/>
              <a:buChar char="•"/>
              <a:defRPr sz="1800">
                <a:latin typeface="+mn-lt"/>
                <a:ea typeface="+mn-ea"/>
                <a:cs typeface="+mn-cs"/>
              </a:defRPr>
            </a:lvl6pPr>
            <a:lvl7pPr marL="2971800" indent="-228600" defTabSz="914400">
              <a:lnSpc>
                <a:spcPct val="90000"/>
              </a:lnSpc>
              <a:spcBef>
                <a:spcPts val="500"/>
              </a:spcBef>
              <a:buFont typeface="Arial" panose="020B0604020202020204" pitchFamily="34" charset="0"/>
              <a:buChar char="•"/>
              <a:defRPr sz="1800">
                <a:latin typeface="+mn-lt"/>
                <a:ea typeface="+mn-ea"/>
                <a:cs typeface="+mn-cs"/>
              </a:defRPr>
            </a:lvl7pPr>
            <a:lvl8pPr marL="3429000" indent="-228600" defTabSz="914400">
              <a:lnSpc>
                <a:spcPct val="90000"/>
              </a:lnSpc>
              <a:spcBef>
                <a:spcPts val="500"/>
              </a:spcBef>
              <a:buFont typeface="Arial" panose="020B0604020202020204" pitchFamily="34" charset="0"/>
              <a:buChar char="•"/>
              <a:defRPr sz="1800">
                <a:latin typeface="+mn-lt"/>
                <a:ea typeface="+mn-ea"/>
                <a:cs typeface="+mn-cs"/>
              </a:defRPr>
            </a:lvl8pPr>
            <a:lvl9pPr marL="3886200" indent="-228600" defTabSz="914400">
              <a:lnSpc>
                <a:spcPct val="90000"/>
              </a:lnSpc>
              <a:spcBef>
                <a:spcPts val="500"/>
              </a:spcBef>
              <a:buFont typeface="Arial" panose="020B0604020202020204" pitchFamily="34" charset="0"/>
              <a:buChar char="•"/>
              <a:defRPr sz="1800">
                <a:latin typeface="+mn-lt"/>
                <a:ea typeface="+mn-ea"/>
                <a:cs typeface="+mn-cs"/>
              </a:defRPr>
            </a:lvl9pPr>
          </a:lstStyle>
          <a:p>
            <a:r>
              <a:rPr lang="en-US" dirty="0"/>
              <a:t>Split Accounting on an Invoice (2 of 2)</a:t>
            </a:r>
          </a:p>
        </p:txBody>
      </p:sp>
      <p:sp>
        <p:nvSpPr>
          <p:cNvPr id="22" name="Rectangle 21">
            <a:extLst>
              <a:ext uri="{FF2B5EF4-FFF2-40B4-BE49-F238E27FC236}">
                <a16:creationId xmlns:a16="http://schemas.microsoft.com/office/drawing/2014/main" id="{3856E7FC-23FD-43E4-9D10-B048D00D57B9}"/>
              </a:ext>
            </a:extLst>
          </p:cNvPr>
          <p:cNvSpPr/>
          <p:nvPr/>
        </p:nvSpPr>
        <p:spPr>
          <a:xfrm>
            <a:off x="430873" y="1944061"/>
            <a:ext cx="3956709" cy="1173018"/>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19" name="Rectangle 18">
            <a:extLst>
              <a:ext uri="{FF2B5EF4-FFF2-40B4-BE49-F238E27FC236}">
                <a16:creationId xmlns:a16="http://schemas.microsoft.com/office/drawing/2014/main" id="{0C07827C-993B-45F4-943F-234C194AF636}"/>
              </a:ext>
            </a:extLst>
          </p:cNvPr>
          <p:cNvSpPr/>
          <p:nvPr/>
        </p:nvSpPr>
        <p:spPr>
          <a:xfrm>
            <a:off x="4881443" y="3471183"/>
            <a:ext cx="677926" cy="205741"/>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25" name="Oval 24">
            <a:extLst>
              <a:ext uri="{FF2B5EF4-FFF2-40B4-BE49-F238E27FC236}">
                <a16:creationId xmlns:a16="http://schemas.microsoft.com/office/drawing/2014/main" id="{6309319B-B38A-4896-9FB0-ABB23C9C7E7D}"/>
              </a:ext>
            </a:extLst>
          </p:cNvPr>
          <p:cNvSpPr/>
          <p:nvPr/>
        </p:nvSpPr>
        <p:spPr>
          <a:xfrm>
            <a:off x="1298064" y="1841191"/>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23</a:t>
            </a:r>
          </a:p>
        </p:txBody>
      </p:sp>
      <p:sp>
        <p:nvSpPr>
          <p:cNvPr id="24" name="Oval 23">
            <a:extLst>
              <a:ext uri="{FF2B5EF4-FFF2-40B4-BE49-F238E27FC236}">
                <a16:creationId xmlns:a16="http://schemas.microsoft.com/office/drawing/2014/main" id="{A496DF74-A64B-407C-AB15-B4589E6B1FE8}"/>
              </a:ext>
            </a:extLst>
          </p:cNvPr>
          <p:cNvSpPr/>
          <p:nvPr/>
        </p:nvSpPr>
        <p:spPr>
          <a:xfrm>
            <a:off x="4778573" y="3299223"/>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24</a:t>
            </a:r>
          </a:p>
        </p:txBody>
      </p:sp>
      <p:pic>
        <p:nvPicPr>
          <p:cNvPr id="6" name="Picture 5">
            <a:extLst>
              <a:ext uri="{FF2B5EF4-FFF2-40B4-BE49-F238E27FC236}">
                <a16:creationId xmlns:a16="http://schemas.microsoft.com/office/drawing/2014/main" id="{D2728841-0946-4A88-8480-DCCD5E9A98E4}"/>
              </a:ext>
            </a:extLst>
          </p:cNvPr>
          <p:cNvPicPr>
            <a:picLocks noChangeAspect="1"/>
          </p:cNvPicPr>
          <p:nvPr/>
        </p:nvPicPr>
        <p:blipFill>
          <a:blip r:embed="rId5"/>
          <a:stretch>
            <a:fillRect/>
          </a:stretch>
        </p:blipFill>
        <p:spPr>
          <a:xfrm>
            <a:off x="904788" y="2094547"/>
            <a:ext cx="467068" cy="501244"/>
          </a:xfrm>
          <a:prstGeom prst="rect">
            <a:avLst/>
          </a:prstGeom>
        </p:spPr>
      </p:pic>
    </p:spTree>
    <p:custDataLst>
      <p:tags r:id="rId1"/>
    </p:custDataLst>
    <p:extLst>
      <p:ext uri="{BB962C8B-B14F-4D97-AF65-F5344CB8AC3E}">
        <p14:creationId xmlns:p14="http://schemas.microsoft.com/office/powerpoint/2010/main" val="1762485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9A45B85-71E5-4577-A66F-D6DDE3A2CFAC}"/>
              </a:ext>
            </a:extLst>
          </p:cNvPr>
          <p:cNvPicPr>
            <a:picLocks noChangeAspect="1"/>
          </p:cNvPicPr>
          <p:nvPr/>
        </p:nvPicPr>
        <p:blipFill>
          <a:blip r:embed="rId3"/>
          <a:stretch>
            <a:fillRect/>
          </a:stretch>
        </p:blipFill>
        <p:spPr>
          <a:xfrm>
            <a:off x="986687" y="2914583"/>
            <a:ext cx="4419983" cy="2066723"/>
          </a:xfrm>
          <a:prstGeom prst="rect">
            <a:avLst/>
          </a:prstGeom>
          <a:ln>
            <a:solidFill>
              <a:schemeClr val="tx1"/>
            </a:solidFill>
          </a:ln>
        </p:spPr>
      </p:pic>
      <p:pic>
        <p:nvPicPr>
          <p:cNvPr id="20" name="Picture 19">
            <a:extLst>
              <a:ext uri="{FF2B5EF4-FFF2-40B4-BE49-F238E27FC236}">
                <a16:creationId xmlns:a16="http://schemas.microsoft.com/office/drawing/2014/main" id="{6369E56E-CB20-4F31-B39C-567BB63BFCE7}"/>
              </a:ext>
            </a:extLst>
          </p:cNvPr>
          <p:cNvPicPr>
            <a:picLocks noChangeAspect="1"/>
          </p:cNvPicPr>
          <p:nvPr/>
        </p:nvPicPr>
        <p:blipFill rotWithShape="1">
          <a:blip r:embed="rId4"/>
          <a:srcRect t="26673" r="54093" b="37373"/>
          <a:stretch/>
        </p:blipFill>
        <p:spPr>
          <a:xfrm>
            <a:off x="234935" y="1177831"/>
            <a:ext cx="3660191" cy="1612434"/>
          </a:xfrm>
          <a:prstGeom prst="rect">
            <a:avLst/>
          </a:prstGeom>
          <a:ln>
            <a:solidFill>
              <a:schemeClr val="tx1"/>
            </a:solidFill>
          </a:ln>
        </p:spPr>
      </p:pic>
      <p:sp>
        <p:nvSpPr>
          <p:cNvPr id="3" name="Slide Number Placeholder 2"/>
          <p:cNvSpPr>
            <a:spLocks noGrp="1"/>
          </p:cNvSpPr>
          <p:nvPr>
            <p:ph type="sldNum" sz="quarter" idx="12"/>
          </p:nvPr>
        </p:nvSpPr>
        <p:spPr/>
        <p:txBody>
          <a:bodyPr/>
          <a:lstStyle/>
          <a:p>
            <a:pPr algn="r" defTabSz="513160">
              <a:lnSpc>
                <a:spcPct val="95000"/>
              </a:lnSpc>
              <a:spcBef>
                <a:spcPts val="806"/>
              </a:spcBef>
              <a:buClr>
                <a:schemeClr val="tx2"/>
              </a:buClr>
              <a:buSzPct val="90000"/>
            </a:pPr>
            <a:fld id="{9A3BDB57-A3B2-4CBD-A5AE-076F05FE3509}" type="slidenum">
              <a:rPr lang="en-US" smtClean="0"/>
              <a:pPr algn="r" defTabSz="513160">
                <a:lnSpc>
                  <a:spcPct val="95000"/>
                </a:lnSpc>
                <a:spcBef>
                  <a:spcPts val="806"/>
                </a:spcBef>
                <a:buClr>
                  <a:schemeClr val="tx2"/>
                </a:buClr>
                <a:buSzPct val="90000"/>
              </a:pPr>
              <a:t>29</a:t>
            </a:fld>
            <a:endParaRPr lang="en-US" dirty="0"/>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Approval</a:t>
            </a:r>
            <a:endParaRPr lang="en-US" b="1" dirty="0"/>
          </a:p>
        </p:txBody>
      </p:sp>
      <p:sp>
        <p:nvSpPr>
          <p:cNvPr id="7" name="Text Placeholder 1">
            <a:extLst>
              <a:ext uri="{FF2B5EF4-FFF2-40B4-BE49-F238E27FC236}">
                <a16:creationId xmlns:a16="http://schemas.microsoft.com/office/drawing/2014/main" id="{00291320-C085-4652-BF43-9B56B2EEE4F8}"/>
              </a:ext>
            </a:extLst>
          </p:cNvPr>
          <p:cNvSpPr txBox="1">
            <a:spLocks/>
          </p:cNvSpPr>
          <p:nvPr/>
        </p:nvSpPr>
        <p:spPr>
          <a:xfrm>
            <a:off x="129247" y="902979"/>
            <a:ext cx="5964190" cy="133177"/>
          </a:xfrm>
          <a:prstGeom prst="rect">
            <a:avLst/>
          </a:prstGeom>
        </p:spPr>
        <p:txBody>
          <a:bodyPr lIns="0" tIns="0" rIns="0" bIns="0" anchor="ctr"/>
          <a:lstStyle>
            <a:defPPr>
              <a:defRPr lang="en-US"/>
            </a:defPPr>
            <a:lvl1pPr marL="0" indent="0" defTabSz="914400" eaLnBrk="1" latinLnBrk="0" hangingPunct="1">
              <a:lnSpc>
                <a:spcPct val="90000"/>
              </a:lnSpc>
              <a:spcBef>
                <a:spcPts val="1000"/>
              </a:spcBef>
              <a:buFont typeface="Arial" panose="020B0604020202020204" pitchFamily="34" charset="0"/>
              <a:buNone/>
              <a:defRPr sz="1200" b="0" i="0">
                <a:latin typeface="Arial" panose="020B0604020202020204" pitchFamily="34" charset="0"/>
                <a:ea typeface="+mn-ea"/>
                <a:cs typeface="Arial" panose="020B0604020202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5pPr>
            <a:lvl6pPr marL="2514600" indent="-228600" defTabSz="914400">
              <a:lnSpc>
                <a:spcPct val="90000"/>
              </a:lnSpc>
              <a:spcBef>
                <a:spcPts val="500"/>
              </a:spcBef>
              <a:buFont typeface="Arial" panose="020B0604020202020204" pitchFamily="34" charset="0"/>
              <a:buChar char="•"/>
              <a:defRPr sz="1800">
                <a:latin typeface="+mn-lt"/>
                <a:ea typeface="+mn-ea"/>
                <a:cs typeface="+mn-cs"/>
              </a:defRPr>
            </a:lvl6pPr>
            <a:lvl7pPr marL="2971800" indent="-228600" defTabSz="914400">
              <a:lnSpc>
                <a:spcPct val="90000"/>
              </a:lnSpc>
              <a:spcBef>
                <a:spcPts val="500"/>
              </a:spcBef>
              <a:buFont typeface="Arial" panose="020B0604020202020204" pitchFamily="34" charset="0"/>
              <a:buChar char="•"/>
              <a:defRPr sz="1800">
                <a:latin typeface="+mn-lt"/>
                <a:ea typeface="+mn-ea"/>
                <a:cs typeface="+mn-cs"/>
              </a:defRPr>
            </a:lvl7pPr>
            <a:lvl8pPr marL="3429000" indent="-228600" defTabSz="914400">
              <a:lnSpc>
                <a:spcPct val="90000"/>
              </a:lnSpc>
              <a:spcBef>
                <a:spcPts val="500"/>
              </a:spcBef>
              <a:buFont typeface="Arial" panose="020B0604020202020204" pitchFamily="34" charset="0"/>
              <a:buChar char="•"/>
              <a:defRPr sz="1800">
                <a:latin typeface="+mn-lt"/>
                <a:ea typeface="+mn-ea"/>
                <a:cs typeface="+mn-cs"/>
              </a:defRPr>
            </a:lvl8pPr>
            <a:lvl9pPr marL="3886200" indent="-228600" defTabSz="914400">
              <a:lnSpc>
                <a:spcPct val="90000"/>
              </a:lnSpc>
              <a:spcBef>
                <a:spcPts val="500"/>
              </a:spcBef>
              <a:buFont typeface="Arial" panose="020B0604020202020204" pitchFamily="34" charset="0"/>
              <a:buChar char="•"/>
              <a:defRPr sz="1800">
                <a:latin typeface="+mn-lt"/>
                <a:ea typeface="+mn-ea"/>
                <a:cs typeface="+mn-cs"/>
              </a:defRPr>
            </a:lvl9pPr>
          </a:lstStyle>
          <a:p>
            <a:r>
              <a:rPr lang="en-US" dirty="0"/>
              <a:t>Final step after complete review of the invoice is to approve or deny the Invoice.</a:t>
            </a:r>
          </a:p>
        </p:txBody>
      </p:sp>
      <p:sp>
        <p:nvSpPr>
          <p:cNvPr id="17" name="Rounded Rectangle 28">
            <a:extLst>
              <a:ext uri="{FF2B5EF4-FFF2-40B4-BE49-F238E27FC236}">
                <a16:creationId xmlns:a16="http://schemas.microsoft.com/office/drawing/2014/main" id="{2B2ABC2B-377C-420B-B33F-0AB2233125AE}"/>
              </a:ext>
            </a:extLst>
          </p:cNvPr>
          <p:cNvSpPr/>
          <p:nvPr/>
        </p:nvSpPr>
        <p:spPr>
          <a:xfrm>
            <a:off x="5923496" y="1203056"/>
            <a:ext cx="934503" cy="1278537"/>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Click on Invoice and click on  </a:t>
            </a:r>
            <a:r>
              <a:rPr lang="en-US" sz="900" b="1" dirty="0">
                <a:solidFill>
                  <a:schemeClr val="bg2">
                    <a:lumMod val="10000"/>
                  </a:schemeClr>
                </a:solidFill>
              </a:rPr>
              <a:t>Approve or Deny.</a:t>
            </a:r>
            <a:endParaRPr lang="en-US" sz="900" dirty="0">
              <a:solidFill>
                <a:schemeClr val="bg2">
                  <a:lumMod val="10000"/>
                </a:schemeClr>
              </a:solidFill>
            </a:endParaRPr>
          </a:p>
          <a:p>
            <a:endParaRPr lang="en-US" sz="900" dirty="0">
              <a:solidFill>
                <a:schemeClr val="bg2">
                  <a:lumMod val="10000"/>
                </a:schemeClr>
              </a:solidFill>
            </a:endParaRPr>
          </a:p>
          <a:p>
            <a:r>
              <a:rPr lang="en-US" sz="900" b="1" dirty="0">
                <a:solidFill>
                  <a:schemeClr val="bg2">
                    <a:lumMod val="10000"/>
                  </a:schemeClr>
                </a:solidFill>
              </a:rPr>
              <a:t>Note: </a:t>
            </a:r>
            <a:r>
              <a:rPr lang="en-US" sz="900" dirty="0">
                <a:solidFill>
                  <a:schemeClr val="bg2">
                    <a:lumMod val="10000"/>
                  </a:schemeClr>
                </a:solidFill>
              </a:rPr>
              <a:t>Click </a:t>
            </a:r>
            <a:r>
              <a:rPr lang="en-US" sz="900" b="1" dirty="0">
                <a:solidFill>
                  <a:schemeClr val="bg2">
                    <a:lumMod val="10000"/>
                  </a:schemeClr>
                </a:solidFill>
              </a:rPr>
              <a:t>Deny</a:t>
            </a:r>
            <a:r>
              <a:rPr lang="en-US" sz="900" dirty="0">
                <a:solidFill>
                  <a:schemeClr val="bg2">
                    <a:lumMod val="10000"/>
                  </a:schemeClr>
                </a:solidFill>
              </a:rPr>
              <a:t> if you want to reject the invoice.</a:t>
            </a:r>
          </a:p>
        </p:txBody>
      </p:sp>
      <p:sp>
        <p:nvSpPr>
          <p:cNvPr id="18" name="Rounded Rectangle 28">
            <a:extLst>
              <a:ext uri="{FF2B5EF4-FFF2-40B4-BE49-F238E27FC236}">
                <a16:creationId xmlns:a16="http://schemas.microsoft.com/office/drawing/2014/main" id="{E7623C42-1992-40F1-9D66-20CE6937A3AD}"/>
              </a:ext>
            </a:extLst>
          </p:cNvPr>
          <p:cNvSpPr/>
          <p:nvPr/>
        </p:nvSpPr>
        <p:spPr>
          <a:xfrm>
            <a:off x="5938551" y="2731364"/>
            <a:ext cx="919448" cy="731363"/>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Enter comments in the </a:t>
            </a:r>
            <a:r>
              <a:rPr lang="en-US" sz="900" b="1" dirty="0">
                <a:solidFill>
                  <a:schemeClr val="bg2">
                    <a:lumMod val="10000"/>
                  </a:schemeClr>
                </a:solidFill>
              </a:rPr>
              <a:t>comments</a:t>
            </a:r>
            <a:r>
              <a:rPr lang="en-US" sz="900" dirty="0">
                <a:solidFill>
                  <a:schemeClr val="bg2">
                    <a:lumMod val="10000"/>
                  </a:schemeClr>
                </a:solidFill>
              </a:rPr>
              <a:t> box (Comments are optional).</a:t>
            </a:r>
          </a:p>
        </p:txBody>
      </p:sp>
      <p:sp>
        <p:nvSpPr>
          <p:cNvPr id="12" name="Rounded Rectangle 28">
            <a:extLst>
              <a:ext uri="{FF2B5EF4-FFF2-40B4-BE49-F238E27FC236}">
                <a16:creationId xmlns:a16="http://schemas.microsoft.com/office/drawing/2014/main" id="{0ED97E8E-D89F-40DC-8427-EC5F8B964790}"/>
              </a:ext>
            </a:extLst>
          </p:cNvPr>
          <p:cNvSpPr/>
          <p:nvPr/>
        </p:nvSpPr>
        <p:spPr>
          <a:xfrm>
            <a:off x="5996080" y="3889417"/>
            <a:ext cx="919447" cy="20574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Click </a:t>
            </a:r>
            <a:r>
              <a:rPr lang="en-US" sz="900" b="1" dirty="0">
                <a:solidFill>
                  <a:schemeClr val="bg2">
                    <a:lumMod val="10000"/>
                  </a:schemeClr>
                </a:solidFill>
              </a:rPr>
              <a:t>OK</a:t>
            </a:r>
            <a:r>
              <a:rPr lang="en-US" sz="900" dirty="0">
                <a:solidFill>
                  <a:schemeClr val="bg2">
                    <a:lumMod val="10000"/>
                  </a:schemeClr>
                </a:solidFill>
              </a:rPr>
              <a:t>.</a:t>
            </a:r>
          </a:p>
        </p:txBody>
      </p:sp>
      <p:sp>
        <p:nvSpPr>
          <p:cNvPr id="30" name="Rectangle 29">
            <a:extLst>
              <a:ext uri="{FF2B5EF4-FFF2-40B4-BE49-F238E27FC236}">
                <a16:creationId xmlns:a16="http://schemas.microsoft.com/office/drawing/2014/main" id="{3EE6862A-0622-46F9-BD25-5CA0C21A62F1}"/>
              </a:ext>
            </a:extLst>
          </p:cNvPr>
          <p:cNvSpPr/>
          <p:nvPr/>
        </p:nvSpPr>
        <p:spPr>
          <a:xfrm>
            <a:off x="1061081" y="1465622"/>
            <a:ext cx="719416" cy="251002"/>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31" name="Rectangle 30">
            <a:extLst>
              <a:ext uri="{FF2B5EF4-FFF2-40B4-BE49-F238E27FC236}">
                <a16:creationId xmlns:a16="http://schemas.microsoft.com/office/drawing/2014/main" id="{965A6BB2-7C1F-4DF7-8E74-31F8D551BE76}"/>
              </a:ext>
            </a:extLst>
          </p:cNvPr>
          <p:cNvSpPr/>
          <p:nvPr/>
        </p:nvSpPr>
        <p:spPr>
          <a:xfrm>
            <a:off x="2058306" y="3602465"/>
            <a:ext cx="1713594" cy="747658"/>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27" name="Rectangle 26">
            <a:extLst>
              <a:ext uri="{FF2B5EF4-FFF2-40B4-BE49-F238E27FC236}">
                <a16:creationId xmlns:a16="http://schemas.microsoft.com/office/drawing/2014/main" id="{1DC5622E-9BBB-4F5A-B0B9-DC6C28F8AB2B}"/>
              </a:ext>
            </a:extLst>
          </p:cNvPr>
          <p:cNvSpPr/>
          <p:nvPr/>
        </p:nvSpPr>
        <p:spPr>
          <a:xfrm>
            <a:off x="4228022" y="4698424"/>
            <a:ext cx="579301" cy="236648"/>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35" name="Oval 34">
            <a:extLst>
              <a:ext uri="{FF2B5EF4-FFF2-40B4-BE49-F238E27FC236}">
                <a16:creationId xmlns:a16="http://schemas.microsoft.com/office/drawing/2014/main" id="{56D90AA4-7759-4CA3-879B-F3E74E47CA7D}"/>
              </a:ext>
            </a:extLst>
          </p:cNvPr>
          <p:cNvSpPr/>
          <p:nvPr/>
        </p:nvSpPr>
        <p:spPr>
          <a:xfrm>
            <a:off x="899485" y="1386565"/>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25</a:t>
            </a:r>
          </a:p>
        </p:txBody>
      </p:sp>
      <p:sp>
        <p:nvSpPr>
          <p:cNvPr id="36" name="Oval 35">
            <a:extLst>
              <a:ext uri="{FF2B5EF4-FFF2-40B4-BE49-F238E27FC236}">
                <a16:creationId xmlns:a16="http://schemas.microsoft.com/office/drawing/2014/main" id="{F520CE5E-2F5B-40DE-9F6F-EF9C64D31E25}"/>
              </a:ext>
            </a:extLst>
          </p:cNvPr>
          <p:cNvSpPr/>
          <p:nvPr/>
        </p:nvSpPr>
        <p:spPr>
          <a:xfrm>
            <a:off x="1909448" y="3847935"/>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26</a:t>
            </a:r>
          </a:p>
        </p:txBody>
      </p:sp>
      <p:sp>
        <p:nvSpPr>
          <p:cNvPr id="37" name="Oval 36">
            <a:extLst>
              <a:ext uri="{FF2B5EF4-FFF2-40B4-BE49-F238E27FC236}">
                <a16:creationId xmlns:a16="http://schemas.microsoft.com/office/drawing/2014/main" id="{290A9F00-EFBC-414C-B984-A0F94B1F3DE0}"/>
              </a:ext>
            </a:extLst>
          </p:cNvPr>
          <p:cNvSpPr/>
          <p:nvPr/>
        </p:nvSpPr>
        <p:spPr>
          <a:xfrm>
            <a:off x="4152905" y="4621582"/>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27</a:t>
            </a:r>
          </a:p>
        </p:txBody>
      </p:sp>
      <p:sp>
        <p:nvSpPr>
          <p:cNvPr id="38" name="Oval 37">
            <a:extLst>
              <a:ext uri="{FF2B5EF4-FFF2-40B4-BE49-F238E27FC236}">
                <a16:creationId xmlns:a16="http://schemas.microsoft.com/office/drawing/2014/main" id="{779EFB45-B3F6-4215-964A-6B7CBD88938B}"/>
              </a:ext>
            </a:extLst>
          </p:cNvPr>
          <p:cNvSpPr/>
          <p:nvPr/>
        </p:nvSpPr>
        <p:spPr>
          <a:xfrm>
            <a:off x="5673134" y="1249545"/>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25</a:t>
            </a:r>
          </a:p>
        </p:txBody>
      </p:sp>
      <p:sp>
        <p:nvSpPr>
          <p:cNvPr id="39" name="Oval 38">
            <a:extLst>
              <a:ext uri="{FF2B5EF4-FFF2-40B4-BE49-F238E27FC236}">
                <a16:creationId xmlns:a16="http://schemas.microsoft.com/office/drawing/2014/main" id="{366BBADA-DD15-4650-B941-A814CC1AD8A3}"/>
              </a:ext>
            </a:extLst>
          </p:cNvPr>
          <p:cNvSpPr/>
          <p:nvPr/>
        </p:nvSpPr>
        <p:spPr>
          <a:xfrm>
            <a:off x="5677691" y="2753576"/>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26</a:t>
            </a:r>
          </a:p>
        </p:txBody>
      </p:sp>
      <p:sp>
        <p:nvSpPr>
          <p:cNvPr id="40" name="Oval 39">
            <a:extLst>
              <a:ext uri="{FF2B5EF4-FFF2-40B4-BE49-F238E27FC236}">
                <a16:creationId xmlns:a16="http://schemas.microsoft.com/office/drawing/2014/main" id="{D2758495-7C13-439A-9932-154A768DDF3D}"/>
              </a:ext>
            </a:extLst>
          </p:cNvPr>
          <p:cNvSpPr/>
          <p:nvPr/>
        </p:nvSpPr>
        <p:spPr>
          <a:xfrm>
            <a:off x="5678881" y="3901369"/>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27</a:t>
            </a:r>
          </a:p>
        </p:txBody>
      </p:sp>
    </p:spTree>
    <p:custDataLst>
      <p:tags r:id="rId1"/>
    </p:custDataLst>
    <p:extLst>
      <p:ext uri="{BB962C8B-B14F-4D97-AF65-F5344CB8AC3E}">
        <p14:creationId xmlns:p14="http://schemas.microsoft.com/office/powerpoint/2010/main" val="29321925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489BF10-1A20-4775-8F18-2142C7A523FA}"/>
              </a:ext>
            </a:extLst>
          </p:cNvPr>
          <p:cNvPicPr>
            <a:picLocks noChangeAspect="1"/>
          </p:cNvPicPr>
          <p:nvPr/>
        </p:nvPicPr>
        <p:blipFill>
          <a:blip r:embed="rId3"/>
          <a:stretch>
            <a:fillRect/>
          </a:stretch>
        </p:blipFill>
        <p:spPr>
          <a:xfrm>
            <a:off x="170789" y="1254936"/>
            <a:ext cx="5364945" cy="1359526"/>
          </a:xfrm>
          <a:prstGeom prst="rect">
            <a:avLst/>
          </a:prstGeom>
          <a:ln>
            <a:solidFill>
              <a:schemeClr val="tx1"/>
            </a:solidFill>
          </a:ln>
        </p:spPr>
      </p:pic>
      <p:pic>
        <p:nvPicPr>
          <p:cNvPr id="20" name="Picture 19">
            <a:extLst>
              <a:ext uri="{FF2B5EF4-FFF2-40B4-BE49-F238E27FC236}">
                <a16:creationId xmlns:a16="http://schemas.microsoft.com/office/drawing/2014/main" id="{55EA5F2B-4F80-4765-950B-1A82F082E074}"/>
              </a:ext>
            </a:extLst>
          </p:cNvPr>
          <p:cNvPicPr>
            <a:picLocks noChangeAspect="1"/>
          </p:cNvPicPr>
          <p:nvPr/>
        </p:nvPicPr>
        <p:blipFill rotWithShape="1">
          <a:blip r:embed="rId4"/>
          <a:srcRect t="27532" r="61106" b="38429"/>
          <a:stretch/>
        </p:blipFill>
        <p:spPr>
          <a:xfrm>
            <a:off x="1333558" y="2925164"/>
            <a:ext cx="3837519" cy="1889152"/>
          </a:xfrm>
          <a:prstGeom prst="rect">
            <a:avLst/>
          </a:prstGeom>
          <a:ln>
            <a:solidFill>
              <a:schemeClr val="tx1"/>
            </a:solidFill>
          </a:ln>
        </p:spPr>
      </p:pic>
      <p:sp>
        <p:nvSpPr>
          <p:cNvPr id="3" name="Slide Number Placeholder 2"/>
          <p:cNvSpPr>
            <a:spLocks noGrp="1"/>
          </p:cNvSpPr>
          <p:nvPr>
            <p:ph type="sldNum" sz="quarter" idx="12"/>
          </p:nvPr>
        </p:nvSpPr>
        <p:spPr/>
        <p:txBody>
          <a:bodyPr/>
          <a:lstStyle/>
          <a:p>
            <a:pPr algn="r" defTabSz="513160">
              <a:lnSpc>
                <a:spcPct val="95000"/>
              </a:lnSpc>
              <a:spcBef>
                <a:spcPts val="806"/>
              </a:spcBef>
              <a:buClr>
                <a:schemeClr val="tx2"/>
              </a:buClr>
              <a:buSzPct val="90000"/>
            </a:pPr>
            <a:fld id="{9A3BDB57-A3B2-4CBD-A5AE-076F05FE3509}" type="slidenum">
              <a:rPr lang="en-US" smtClean="0"/>
              <a:pPr algn="r" defTabSz="513160">
                <a:lnSpc>
                  <a:spcPct val="95000"/>
                </a:lnSpc>
                <a:spcBef>
                  <a:spcPts val="806"/>
                </a:spcBef>
                <a:buClr>
                  <a:schemeClr val="tx2"/>
                </a:buClr>
                <a:buSzPct val="90000"/>
              </a:pPr>
              <a:t>30</a:t>
            </a:fld>
            <a:endParaRPr lang="en-US" dirty="0"/>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Approval</a:t>
            </a:r>
            <a:endParaRPr lang="en-US" b="1" dirty="0"/>
          </a:p>
        </p:txBody>
      </p:sp>
      <p:sp>
        <p:nvSpPr>
          <p:cNvPr id="7" name="Text Placeholder 1">
            <a:extLst>
              <a:ext uri="{FF2B5EF4-FFF2-40B4-BE49-F238E27FC236}">
                <a16:creationId xmlns:a16="http://schemas.microsoft.com/office/drawing/2014/main" id="{00291320-C085-4652-BF43-9B56B2EEE4F8}"/>
              </a:ext>
            </a:extLst>
          </p:cNvPr>
          <p:cNvSpPr txBox="1">
            <a:spLocks/>
          </p:cNvSpPr>
          <p:nvPr/>
        </p:nvSpPr>
        <p:spPr>
          <a:xfrm>
            <a:off x="129247" y="817147"/>
            <a:ext cx="5994925" cy="219010"/>
          </a:xfrm>
          <a:prstGeom prst="rect">
            <a:avLst/>
          </a:prstGeom>
        </p:spPr>
        <p:txBody>
          <a:bodyPr lIns="0" tIns="0" rIns="0" bIns="0" anchor="ctr"/>
          <a:lstStyle>
            <a:defPPr>
              <a:defRPr lang="en-US"/>
            </a:defPPr>
            <a:lvl1pPr marL="0" indent="0" defTabSz="914400" eaLnBrk="1" latinLnBrk="0" hangingPunct="1">
              <a:lnSpc>
                <a:spcPct val="90000"/>
              </a:lnSpc>
              <a:spcBef>
                <a:spcPts val="1000"/>
              </a:spcBef>
              <a:buFont typeface="Arial" panose="020B0604020202020204" pitchFamily="34" charset="0"/>
              <a:buNone/>
              <a:defRPr sz="1200" b="0" i="0">
                <a:latin typeface="Arial" panose="020B0604020202020204" pitchFamily="34" charset="0"/>
                <a:ea typeface="+mn-ea"/>
                <a:cs typeface="Arial" panose="020B0604020202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5pPr>
            <a:lvl6pPr marL="2514600" indent="-228600" defTabSz="914400">
              <a:lnSpc>
                <a:spcPct val="90000"/>
              </a:lnSpc>
              <a:spcBef>
                <a:spcPts val="500"/>
              </a:spcBef>
              <a:buFont typeface="Arial" panose="020B0604020202020204" pitchFamily="34" charset="0"/>
              <a:buChar char="•"/>
              <a:defRPr sz="1800">
                <a:latin typeface="+mn-lt"/>
                <a:ea typeface="+mn-ea"/>
                <a:cs typeface="+mn-cs"/>
              </a:defRPr>
            </a:lvl6pPr>
            <a:lvl7pPr marL="2971800" indent="-228600" defTabSz="914400">
              <a:lnSpc>
                <a:spcPct val="90000"/>
              </a:lnSpc>
              <a:spcBef>
                <a:spcPts val="500"/>
              </a:spcBef>
              <a:buFont typeface="Arial" panose="020B0604020202020204" pitchFamily="34" charset="0"/>
              <a:buChar char="•"/>
              <a:defRPr sz="1800">
                <a:latin typeface="+mn-lt"/>
                <a:ea typeface="+mn-ea"/>
                <a:cs typeface="+mn-cs"/>
              </a:defRPr>
            </a:lvl7pPr>
            <a:lvl8pPr marL="3429000" indent="-228600" defTabSz="914400">
              <a:lnSpc>
                <a:spcPct val="90000"/>
              </a:lnSpc>
              <a:spcBef>
                <a:spcPts val="500"/>
              </a:spcBef>
              <a:buFont typeface="Arial" panose="020B0604020202020204" pitchFamily="34" charset="0"/>
              <a:buChar char="•"/>
              <a:defRPr sz="1800">
                <a:latin typeface="+mn-lt"/>
                <a:ea typeface="+mn-ea"/>
                <a:cs typeface="+mn-cs"/>
              </a:defRPr>
            </a:lvl8pPr>
            <a:lvl9pPr marL="3886200" indent="-228600" defTabSz="914400">
              <a:lnSpc>
                <a:spcPct val="90000"/>
              </a:lnSpc>
              <a:spcBef>
                <a:spcPts val="500"/>
              </a:spcBef>
              <a:buFont typeface="Arial" panose="020B0604020202020204" pitchFamily="34" charset="0"/>
              <a:buChar char="•"/>
              <a:defRPr sz="1800">
                <a:latin typeface="+mn-lt"/>
                <a:ea typeface="+mn-ea"/>
                <a:cs typeface="+mn-cs"/>
              </a:defRPr>
            </a:lvl9pPr>
          </a:lstStyle>
          <a:p>
            <a:r>
              <a:rPr lang="en-US" dirty="0"/>
              <a:t>Reviewing Approval Status  - You can review the status of the invoice approval.</a:t>
            </a:r>
          </a:p>
        </p:txBody>
      </p:sp>
      <p:sp>
        <p:nvSpPr>
          <p:cNvPr id="18" name="Rounded Rectangle 28">
            <a:extLst>
              <a:ext uri="{FF2B5EF4-FFF2-40B4-BE49-F238E27FC236}">
                <a16:creationId xmlns:a16="http://schemas.microsoft.com/office/drawing/2014/main" id="{E7623C42-1992-40F1-9D66-20CE6937A3AD}"/>
              </a:ext>
            </a:extLst>
          </p:cNvPr>
          <p:cNvSpPr/>
          <p:nvPr/>
        </p:nvSpPr>
        <p:spPr>
          <a:xfrm>
            <a:off x="5912301" y="1261622"/>
            <a:ext cx="765226" cy="40593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Once you are redirected to Your Approvals screen, click on </a:t>
            </a:r>
            <a:r>
              <a:rPr lang="en-US" sz="900" b="1" dirty="0">
                <a:solidFill>
                  <a:schemeClr val="bg2">
                    <a:lumMod val="10000"/>
                  </a:schemeClr>
                </a:solidFill>
              </a:rPr>
              <a:t>Recent Approvals</a:t>
            </a:r>
            <a:r>
              <a:rPr lang="en-US" sz="900" dirty="0">
                <a:solidFill>
                  <a:schemeClr val="bg2">
                    <a:lumMod val="10000"/>
                  </a:schemeClr>
                </a:solidFill>
              </a:rPr>
              <a:t>.</a:t>
            </a:r>
          </a:p>
        </p:txBody>
      </p:sp>
      <p:sp>
        <p:nvSpPr>
          <p:cNvPr id="12" name="Rounded Rectangle 28">
            <a:extLst>
              <a:ext uri="{FF2B5EF4-FFF2-40B4-BE49-F238E27FC236}">
                <a16:creationId xmlns:a16="http://schemas.microsoft.com/office/drawing/2014/main" id="{0ED97E8E-D89F-40DC-8427-EC5F8B964790}"/>
              </a:ext>
            </a:extLst>
          </p:cNvPr>
          <p:cNvSpPr/>
          <p:nvPr/>
        </p:nvSpPr>
        <p:spPr>
          <a:xfrm>
            <a:off x="5912301" y="2386220"/>
            <a:ext cx="851230" cy="40593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Click </a:t>
            </a:r>
            <a:r>
              <a:rPr lang="en-US" sz="900" b="1" dirty="0">
                <a:solidFill>
                  <a:schemeClr val="bg2">
                    <a:lumMod val="10000"/>
                  </a:schemeClr>
                </a:solidFill>
              </a:rPr>
              <a:t>See Details</a:t>
            </a:r>
            <a:r>
              <a:rPr lang="en-US" sz="900" dirty="0">
                <a:solidFill>
                  <a:schemeClr val="bg2">
                    <a:lumMod val="10000"/>
                  </a:schemeClr>
                </a:solidFill>
              </a:rPr>
              <a:t>.</a:t>
            </a:r>
          </a:p>
        </p:txBody>
      </p:sp>
      <p:sp>
        <p:nvSpPr>
          <p:cNvPr id="15" name="Rounded Rectangle 28">
            <a:extLst>
              <a:ext uri="{FF2B5EF4-FFF2-40B4-BE49-F238E27FC236}">
                <a16:creationId xmlns:a16="http://schemas.microsoft.com/office/drawing/2014/main" id="{C774990E-952C-4F9D-B65C-6D35C1772A76}"/>
              </a:ext>
            </a:extLst>
          </p:cNvPr>
          <p:cNvSpPr/>
          <p:nvPr/>
        </p:nvSpPr>
        <p:spPr>
          <a:xfrm>
            <a:off x="5912301" y="2873628"/>
            <a:ext cx="843527" cy="922597"/>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Click on </a:t>
            </a:r>
            <a:r>
              <a:rPr lang="en-US" sz="900" b="1" dirty="0">
                <a:solidFill>
                  <a:schemeClr val="bg2">
                    <a:lumMod val="10000"/>
                  </a:schemeClr>
                </a:solidFill>
              </a:rPr>
              <a:t>Approval flow </a:t>
            </a:r>
            <a:r>
              <a:rPr lang="en-US" sz="900" dirty="0">
                <a:solidFill>
                  <a:schemeClr val="bg2">
                    <a:lumMod val="10000"/>
                  </a:schemeClr>
                </a:solidFill>
              </a:rPr>
              <a:t>tab. The status has been updated to approved.</a:t>
            </a:r>
          </a:p>
        </p:txBody>
      </p:sp>
      <p:sp>
        <p:nvSpPr>
          <p:cNvPr id="30" name="Rectangle 29">
            <a:extLst>
              <a:ext uri="{FF2B5EF4-FFF2-40B4-BE49-F238E27FC236}">
                <a16:creationId xmlns:a16="http://schemas.microsoft.com/office/drawing/2014/main" id="{3EE6862A-0622-46F9-BD25-5CA0C21A62F1}"/>
              </a:ext>
            </a:extLst>
          </p:cNvPr>
          <p:cNvSpPr/>
          <p:nvPr/>
        </p:nvSpPr>
        <p:spPr>
          <a:xfrm>
            <a:off x="1507240" y="1493449"/>
            <a:ext cx="687319" cy="115995"/>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31" name="Rectangle 30">
            <a:extLst>
              <a:ext uri="{FF2B5EF4-FFF2-40B4-BE49-F238E27FC236}">
                <a16:creationId xmlns:a16="http://schemas.microsoft.com/office/drawing/2014/main" id="{965A6BB2-7C1F-4DF7-8E74-31F8D551BE76}"/>
              </a:ext>
            </a:extLst>
          </p:cNvPr>
          <p:cNvSpPr/>
          <p:nvPr/>
        </p:nvSpPr>
        <p:spPr>
          <a:xfrm>
            <a:off x="4854335" y="2349077"/>
            <a:ext cx="519829" cy="205740"/>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27" name="Rectangle 26">
            <a:extLst>
              <a:ext uri="{FF2B5EF4-FFF2-40B4-BE49-F238E27FC236}">
                <a16:creationId xmlns:a16="http://schemas.microsoft.com/office/drawing/2014/main" id="{1DC5622E-9BBB-4F5A-B0B9-DC6C28F8AB2B}"/>
              </a:ext>
            </a:extLst>
          </p:cNvPr>
          <p:cNvSpPr/>
          <p:nvPr/>
        </p:nvSpPr>
        <p:spPr>
          <a:xfrm>
            <a:off x="2326640" y="3803081"/>
            <a:ext cx="802640" cy="281239"/>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35" name="Oval 34">
            <a:extLst>
              <a:ext uri="{FF2B5EF4-FFF2-40B4-BE49-F238E27FC236}">
                <a16:creationId xmlns:a16="http://schemas.microsoft.com/office/drawing/2014/main" id="{56D90AA4-7759-4CA3-879B-F3E74E47CA7D}"/>
              </a:ext>
            </a:extLst>
          </p:cNvPr>
          <p:cNvSpPr/>
          <p:nvPr/>
        </p:nvSpPr>
        <p:spPr>
          <a:xfrm>
            <a:off x="1379121" y="1333853"/>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28</a:t>
            </a:r>
          </a:p>
        </p:txBody>
      </p:sp>
      <p:sp>
        <p:nvSpPr>
          <p:cNvPr id="36" name="Oval 35">
            <a:extLst>
              <a:ext uri="{FF2B5EF4-FFF2-40B4-BE49-F238E27FC236}">
                <a16:creationId xmlns:a16="http://schemas.microsoft.com/office/drawing/2014/main" id="{F520CE5E-2F5B-40DE-9F6F-EF9C64D31E25}"/>
              </a:ext>
            </a:extLst>
          </p:cNvPr>
          <p:cNvSpPr/>
          <p:nvPr/>
        </p:nvSpPr>
        <p:spPr>
          <a:xfrm>
            <a:off x="4741305" y="2274136"/>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29</a:t>
            </a:r>
          </a:p>
        </p:txBody>
      </p:sp>
      <p:sp>
        <p:nvSpPr>
          <p:cNvPr id="37" name="Oval 36">
            <a:extLst>
              <a:ext uri="{FF2B5EF4-FFF2-40B4-BE49-F238E27FC236}">
                <a16:creationId xmlns:a16="http://schemas.microsoft.com/office/drawing/2014/main" id="{290A9F00-EFBC-414C-B984-A0F94B1F3DE0}"/>
              </a:ext>
            </a:extLst>
          </p:cNvPr>
          <p:cNvSpPr/>
          <p:nvPr/>
        </p:nvSpPr>
        <p:spPr>
          <a:xfrm>
            <a:off x="2223770" y="3697000"/>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30</a:t>
            </a:r>
          </a:p>
        </p:txBody>
      </p:sp>
      <p:sp>
        <p:nvSpPr>
          <p:cNvPr id="39" name="Oval 38">
            <a:extLst>
              <a:ext uri="{FF2B5EF4-FFF2-40B4-BE49-F238E27FC236}">
                <a16:creationId xmlns:a16="http://schemas.microsoft.com/office/drawing/2014/main" id="{366BBADA-DD15-4650-B941-A814CC1AD8A3}"/>
              </a:ext>
            </a:extLst>
          </p:cNvPr>
          <p:cNvSpPr/>
          <p:nvPr/>
        </p:nvSpPr>
        <p:spPr>
          <a:xfrm>
            <a:off x="5674189" y="1278388"/>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28</a:t>
            </a:r>
          </a:p>
        </p:txBody>
      </p:sp>
      <p:sp>
        <p:nvSpPr>
          <p:cNvPr id="40" name="Oval 39">
            <a:extLst>
              <a:ext uri="{FF2B5EF4-FFF2-40B4-BE49-F238E27FC236}">
                <a16:creationId xmlns:a16="http://schemas.microsoft.com/office/drawing/2014/main" id="{D2758495-7C13-439A-9932-154A768DDF3D}"/>
              </a:ext>
            </a:extLst>
          </p:cNvPr>
          <p:cNvSpPr/>
          <p:nvPr/>
        </p:nvSpPr>
        <p:spPr>
          <a:xfrm>
            <a:off x="5670486" y="2425068"/>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29</a:t>
            </a:r>
          </a:p>
        </p:txBody>
      </p:sp>
      <p:sp>
        <p:nvSpPr>
          <p:cNvPr id="41" name="Oval 40">
            <a:extLst>
              <a:ext uri="{FF2B5EF4-FFF2-40B4-BE49-F238E27FC236}">
                <a16:creationId xmlns:a16="http://schemas.microsoft.com/office/drawing/2014/main" id="{B705582E-FD06-44A8-A140-C4CD694B34C2}"/>
              </a:ext>
            </a:extLst>
          </p:cNvPr>
          <p:cNvSpPr/>
          <p:nvPr/>
        </p:nvSpPr>
        <p:spPr>
          <a:xfrm>
            <a:off x="5667830" y="2924618"/>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30</a:t>
            </a:r>
          </a:p>
        </p:txBody>
      </p:sp>
    </p:spTree>
    <p:custDataLst>
      <p:tags r:id="rId1"/>
    </p:custDataLst>
    <p:extLst>
      <p:ext uri="{BB962C8B-B14F-4D97-AF65-F5344CB8AC3E}">
        <p14:creationId xmlns:p14="http://schemas.microsoft.com/office/powerpoint/2010/main" val="27745806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lgn="r" defTabSz="513160">
              <a:lnSpc>
                <a:spcPct val="95000"/>
              </a:lnSpc>
              <a:spcBef>
                <a:spcPts val="806"/>
              </a:spcBef>
              <a:buClr>
                <a:schemeClr val="tx2"/>
              </a:buClr>
              <a:buSzPct val="90000"/>
            </a:pPr>
            <a:fld id="{9A3BDB57-A3B2-4CBD-A5AE-076F05FE3509}" type="slidenum">
              <a:rPr lang="en-US" smtClean="0"/>
              <a:pPr algn="r" defTabSz="513160">
                <a:lnSpc>
                  <a:spcPct val="95000"/>
                </a:lnSpc>
                <a:spcBef>
                  <a:spcPts val="806"/>
                </a:spcBef>
                <a:buClr>
                  <a:schemeClr val="tx2"/>
                </a:buClr>
                <a:buSzPct val="90000"/>
              </a:pPr>
              <a:t>31</a:t>
            </a:fld>
            <a:endParaRPr lang="en-US" dirty="0"/>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Approval</a:t>
            </a:r>
            <a:endParaRPr lang="en-US" b="1" dirty="0"/>
          </a:p>
        </p:txBody>
      </p:sp>
      <p:sp>
        <p:nvSpPr>
          <p:cNvPr id="7" name="Text Placeholder 1">
            <a:extLst>
              <a:ext uri="{FF2B5EF4-FFF2-40B4-BE49-F238E27FC236}">
                <a16:creationId xmlns:a16="http://schemas.microsoft.com/office/drawing/2014/main" id="{00291320-C085-4652-BF43-9B56B2EEE4F8}"/>
              </a:ext>
            </a:extLst>
          </p:cNvPr>
          <p:cNvSpPr txBox="1">
            <a:spLocks/>
          </p:cNvSpPr>
          <p:nvPr/>
        </p:nvSpPr>
        <p:spPr>
          <a:xfrm>
            <a:off x="129247" y="832701"/>
            <a:ext cx="4764059" cy="203455"/>
          </a:xfrm>
          <a:prstGeom prst="rect">
            <a:avLst/>
          </a:prstGeom>
        </p:spPr>
        <p:txBody>
          <a:bodyPr lIns="0" tIns="0" rIns="0" bIns="0" anchor="ctr"/>
          <a:lstStyle>
            <a:defPPr>
              <a:defRPr lang="en-US"/>
            </a:defPPr>
            <a:lvl1pPr marL="0" indent="0" defTabSz="914400" eaLnBrk="1" latinLnBrk="0" hangingPunct="1">
              <a:lnSpc>
                <a:spcPct val="90000"/>
              </a:lnSpc>
              <a:spcBef>
                <a:spcPts val="1000"/>
              </a:spcBef>
              <a:buFont typeface="Arial" panose="020B0604020202020204" pitchFamily="34" charset="0"/>
              <a:buNone/>
              <a:defRPr sz="1200" b="0" i="0">
                <a:latin typeface="Arial" panose="020B0604020202020204" pitchFamily="34" charset="0"/>
                <a:ea typeface="+mn-ea"/>
                <a:cs typeface="Arial" panose="020B0604020202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5pPr>
            <a:lvl6pPr marL="2514600" indent="-228600" defTabSz="914400">
              <a:lnSpc>
                <a:spcPct val="90000"/>
              </a:lnSpc>
              <a:spcBef>
                <a:spcPts val="500"/>
              </a:spcBef>
              <a:buFont typeface="Arial" panose="020B0604020202020204" pitchFamily="34" charset="0"/>
              <a:buChar char="•"/>
              <a:defRPr sz="1800">
                <a:latin typeface="+mn-lt"/>
                <a:ea typeface="+mn-ea"/>
                <a:cs typeface="+mn-cs"/>
              </a:defRPr>
            </a:lvl6pPr>
            <a:lvl7pPr marL="2971800" indent="-228600" defTabSz="914400">
              <a:lnSpc>
                <a:spcPct val="90000"/>
              </a:lnSpc>
              <a:spcBef>
                <a:spcPts val="500"/>
              </a:spcBef>
              <a:buFont typeface="Arial" panose="020B0604020202020204" pitchFamily="34" charset="0"/>
              <a:buChar char="•"/>
              <a:defRPr sz="1800">
                <a:latin typeface="+mn-lt"/>
                <a:ea typeface="+mn-ea"/>
                <a:cs typeface="+mn-cs"/>
              </a:defRPr>
            </a:lvl7pPr>
            <a:lvl8pPr marL="3429000" indent="-228600" defTabSz="914400">
              <a:lnSpc>
                <a:spcPct val="90000"/>
              </a:lnSpc>
              <a:spcBef>
                <a:spcPts val="500"/>
              </a:spcBef>
              <a:buFont typeface="Arial" panose="020B0604020202020204" pitchFamily="34" charset="0"/>
              <a:buChar char="•"/>
              <a:defRPr sz="1800">
                <a:latin typeface="+mn-lt"/>
                <a:ea typeface="+mn-ea"/>
                <a:cs typeface="+mn-cs"/>
              </a:defRPr>
            </a:lvl8pPr>
            <a:lvl9pPr marL="3886200" indent="-228600" defTabSz="914400">
              <a:lnSpc>
                <a:spcPct val="90000"/>
              </a:lnSpc>
              <a:spcBef>
                <a:spcPts val="500"/>
              </a:spcBef>
              <a:buFont typeface="Arial" panose="020B0604020202020204" pitchFamily="34" charset="0"/>
              <a:buChar char="•"/>
              <a:defRPr sz="1800">
                <a:latin typeface="+mn-lt"/>
                <a:ea typeface="+mn-ea"/>
                <a:cs typeface="+mn-cs"/>
              </a:defRPr>
            </a:lvl9pPr>
          </a:lstStyle>
          <a:p>
            <a:r>
              <a:rPr lang="en-US" dirty="0"/>
              <a:t> Once invoice is approved, an email notification will be sent to you.</a:t>
            </a:r>
          </a:p>
        </p:txBody>
      </p:sp>
      <p:sp>
        <p:nvSpPr>
          <p:cNvPr id="18" name="Rounded Rectangle 28">
            <a:extLst>
              <a:ext uri="{FF2B5EF4-FFF2-40B4-BE49-F238E27FC236}">
                <a16:creationId xmlns:a16="http://schemas.microsoft.com/office/drawing/2014/main" id="{E7623C42-1992-40F1-9D66-20CE6937A3AD}"/>
              </a:ext>
            </a:extLst>
          </p:cNvPr>
          <p:cNvSpPr/>
          <p:nvPr/>
        </p:nvSpPr>
        <p:spPr>
          <a:xfrm>
            <a:off x="5795011" y="1246631"/>
            <a:ext cx="1062990" cy="1038821"/>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Upon completion of invoice approval, an email notification is sent to the requisitioner, approvers and watchers.  The approver information is displayed in the email.</a:t>
            </a:r>
          </a:p>
        </p:txBody>
      </p:sp>
      <p:sp>
        <p:nvSpPr>
          <p:cNvPr id="30" name="Rectangle 29">
            <a:extLst>
              <a:ext uri="{FF2B5EF4-FFF2-40B4-BE49-F238E27FC236}">
                <a16:creationId xmlns:a16="http://schemas.microsoft.com/office/drawing/2014/main" id="{3EE6862A-0622-46F9-BD25-5CA0C21A62F1}"/>
              </a:ext>
            </a:extLst>
          </p:cNvPr>
          <p:cNvSpPr/>
          <p:nvPr/>
        </p:nvSpPr>
        <p:spPr>
          <a:xfrm>
            <a:off x="451648" y="1991799"/>
            <a:ext cx="1155276" cy="115995"/>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27" name="Rectangle 26">
            <a:extLst>
              <a:ext uri="{FF2B5EF4-FFF2-40B4-BE49-F238E27FC236}">
                <a16:creationId xmlns:a16="http://schemas.microsoft.com/office/drawing/2014/main" id="{1DC5622E-9BBB-4F5A-B0B9-DC6C28F8AB2B}"/>
              </a:ext>
            </a:extLst>
          </p:cNvPr>
          <p:cNvSpPr/>
          <p:nvPr/>
        </p:nvSpPr>
        <p:spPr>
          <a:xfrm>
            <a:off x="391429" y="3723896"/>
            <a:ext cx="455736" cy="404351"/>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35" name="Oval 34">
            <a:extLst>
              <a:ext uri="{FF2B5EF4-FFF2-40B4-BE49-F238E27FC236}">
                <a16:creationId xmlns:a16="http://schemas.microsoft.com/office/drawing/2014/main" id="{56D90AA4-7759-4CA3-879B-F3E74E47CA7D}"/>
              </a:ext>
            </a:extLst>
          </p:cNvPr>
          <p:cNvSpPr/>
          <p:nvPr/>
        </p:nvSpPr>
        <p:spPr>
          <a:xfrm>
            <a:off x="1504054" y="1839929"/>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17</a:t>
            </a:r>
          </a:p>
        </p:txBody>
      </p:sp>
      <p:sp>
        <p:nvSpPr>
          <p:cNvPr id="37" name="Oval 36">
            <a:extLst>
              <a:ext uri="{FF2B5EF4-FFF2-40B4-BE49-F238E27FC236}">
                <a16:creationId xmlns:a16="http://schemas.microsoft.com/office/drawing/2014/main" id="{290A9F00-EFBC-414C-B984-A0F94B1F3DE0}"/>
              </a:ext>
            </a:extLst>
          </p:cNvPr>
          <p:cNvSpPr/>
          <p:nvPr/>
        </p:nvSpPr>
        <p:spPr>
          <a:xfrm>
            <a:off x="668962" y="3643074"/>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18</a:t>
            </a:r>
          </a:p>
        </p:txBody>
      </p:sp>
      <p:sp>
        <p:nvSpPr>
          <p:cNvPr id="23" name="Rounded Rectangle 28">
            <a:extLst>
              <a:ext uri="{FF2B5EF4-FFF2-40B4-BE49-F238E27FC236}">
                <a16:creationId xmlns:a16="http://schemas.microsoft.com/office/drawing/2014/main" id="{C2B56445-A4D9-4550-B552-307BDECBE3FD}"/>
              </a:ext>
            </a:extLst>
          </p:cNvPr>
          <p:cNvSpPr/>
          <p:nvPr/>
        </p:nvSpPr>
        <p:spPr>
          <a:xfrm>
            <a:off x="5868248" y="3204486"/>
            <a:ext cx="890361" cy="103882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Scroll down to bottom of the email to view current status of the invoice.</a:t>
            </a:r>
          </a:p>
        </p:txBody>
      </p:sp>
      <p:sp>
        <p:nvSpPr>
          <p:cNvPr id="24" name="Oval 23">
            <a:extLst>
              <a:ext uri="{FF2B5EF4-FFF2-40B4-BE49-F238E27FC236}">
                <a16:creationId xmlns:a16="http://schemas.microsoft.com/office/drawing/2014/main" id="{44CF1B01-D615-4A4E-9050-F6CC26805466}"/>
              </a:ext>
            </a:extLst>
          </p:cNvPr>
          <p:cNvSpPr/>
          <p:nvPr/>
        </p:nvSpPr>
        <p:spPr>
          <a:xfrm>
            <a:off x="5537404" y="1301710"/>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31</a:t>
            </a:r>
          </a:p>
        </p:txBody>
      </p:sp>
      <p:grpSp>
        <p:nvGrpSpPr>
          <p:cNvPr id="10" name="Group 9">
            <a:extLst>
              <a:ext uri="{FF2B5EF4-FFF2-40B4-BE49-F238E27FC236}">
                <a16:creationId xmlns:a16="http://schemas.microsoft.com/office/drawing/2014/main" id="{460AA0F6-8D5A-44CE-9BB0-6123A9A7681C}"/>
              </a:ext>
            </a:extLst>
          </p:cNvPr>
          <p:cNvGrpSpPr/>
          <p:nvPr/>
        </p:nvGrpSpPr>
        <p:grpSpPr>
          <a:xfrm>
            <a:off x="225507" y="1195695"/>
            <a:ext cx="5169856" cy="3292125"/>
            <a:chOff x="225507" y="1195695"/>
            <a:chExt cx="5169856" cy="3292125"/>
          </a:xfrm>
        </p:grpSpPr>
        <p:pic>
          <p:nvPicPr>
            <p:cNvPr id="8" name="Picture 7">
              <a:extLst>
                <a:ext uri="{FF2B5EF4-FFF2-40B4-BE49-F238E27FC236}">
                  <a16:creationId xmlns:a16="http://schemas.microsoft.com/office/drawing/2014/main" id="{DB7E635B-A7CE-4C3F-ADA5-13C691FFDAB0}"/>
                </a:ext>
              </a:extLst>
            </p:cNvPr>
            <p:cNvPicPr>
              <a:picLocks noChangeAspect="1"/>
            </p:cNvPicPr>
            <p:nvPr/>
          </p:nvPicPr>
          <p:blipFill>
            <a:blip r:embed="rId3"/>
            <a:stretch>
              <a:fillRect/>
            </a:stretch>
          </p:blipFill>
          <p:spPr>
            <a:xfrm>
              <a:off x="225507" y="1195695"/>
              <a:ext cx="5169856" cy="3292125"/>
            </a:xfrm>
            <a:prstGeom prst="rect">
              <a:avLst/>
            </a:prstGeom>
            <a:ln>
              <a:solidFill>
                <a:schemeClr val="tx1"/>
              </a:solidFill>
            </a:ln>
          </p:spPr>
        </p:pic>
        <p:pic>
          <p:nvPicPr>
            <p:cNvPr id="25" name="Picture 24">
              <a:extLst>
                <a:ext uri="{FF2B5EF4-FFF2-40B4-BE49-F238E27FC236}">
                  <a16:creationId xmlns:a16="http://schemas.microsoft.com/office/drawing/2014/main" id="{61EA2C89-2D32-4AA4-807B-8AA985E35453}"/>
                </a:ext>
              </a:extLst>
            </p:cNvPr>
            <p:cNvPicPr>
              <a:picLocks noChangeAspect="1"/>
            </p:cNvPicPr>
            <p:nvPr/>
          </p:nvPicPr>
          <p:blipFill rotWithShape="1">
            <a:blip r:embed="rId4"/>
            <a:srcRect l="75644" t="52813" r="11758" b="42329"/>
            <a:stretch/>
          </p:blipFill>
          <p:spPr>
            <a:xfrm>
              <a:off x="4208937" y="3050531"/>
              <a:ext cx="684369" cy="156951"/>
            </a:xfrm>
            <a:prstGeom prst="rect">
              <a:avLst/>
            </a:prstGeom>
          </p:spPr>
        </p:pic>
      </p:grpSp>
      <p:sp>
        <p:nvSpPr>
          <p:cNvPr id="17" name="Rectangle 16">
            <a:extLst>
              <a:ext uri="{FF2B5EF4-FFF2-40B4-BE49-F238E27FC236}">
                <a16:creationId xmlns:a16="http://schemas.microsoft.com/office/drawing/2014/main" id="{83B9C05D-EC65-4658-9BA2-0BE3FC3213BE}"/>
              </a:ext>
            </a:extLst>
          </p:cNvPr>
          <p:cNvSpPr/>
          <p:nvPr/>
        </p:nvSpPr>
        <p:spPr>
          <a:xfrm>
            <a:off x="391429" y="3873625"/>
            <a:ext cx="5003934" cy="254622"/>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16" name="Oval 15">
            <a:extLst>
              <a:ext uri="{FF2B5EF4-FFF2-40B4-BE49-F238E27FC236}">
                <a16:creationId xmlns:a16="http://schemas.microsoft.com/office/drawing/2014/main" id="{87E723E1-AD5C-4343-9F36-F12B1C84D7E8}"/>
              </a:ext>
            </a:extLst>
          </p:cNvPr>
          <p:cNvSpPr/>
          <p:nvPr/>
        </p:nvSpPr>
        <p:spPr>
          <a:xfrm>
            <a:off x="241495" y="3823201"/>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31</a:t>
            </a:r>
          </a:p>
        </p:txBody>
      </p:sp>
    </p:spTree>
    <p:custDataLst>
      <p:tags r:id="rId1"/>
    </p:custDataLst>
    <p:extLst>
      <p:ext uri="{BB962C8B-B14F-4D97-AF65-F5344CB8AC3E}">
        <p14:creationId xmlns:p14="http://schemas.microsoft.com/office/powerpoint/2010/main" val="1507522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4310" y="3824401"/>
            <a:ext cx="5698532" cy="383166"/>
          </a:xfrm>
        </p:spPr>
        <p:txBody>
          <a:bodyPr/>
          <a:lstStyle/>
          <a:p>
            <a:r>
              <a:rPr lang="en-US" dirty="0"/>
              <a:t>Invoice Exceptions</a:t>
            </a:r>
          </a:p>
        </p:txBody>
      </p:sp>
    </p:spTree>
    <p:extLst>
      <p:ext uri="{BB962C8B-B14F-4D97-AF65-F5344CB8AC3E}">
        <p14:creationId xmlns:p14="http://schemas.microsoft.com/office/powerpoint/2010/main" val="10358333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Invoice Exceptions</a:t>
            </a:r>
          </a:p>
        </p:txBody>
      </p:sp>
      <p:sp>
        <p:nvSpPr>
          <p:cNvPr id="8" name="Text Placeholder 7"/>
          <p:cNvSpPr>
            <a:spLocks noGrp="1"/>
          </p:cNvSpPr>
          <p:nvPr>
            <p:ph type="body" sz="quarter" idx="13"/>
          </p:nvPr>
        </p:nvSpPr>
        <p:spPr/>
        <p:txBody>
          <a:bodyPr/>
          <a:lstStyle/>
          <a:p>
            <a:r>
              <a:rPr lang="en-US" dirty="0"/>
              <a:t>Introduction to Ariba Supplier Lifecycle &amp; Performance</a:t>
            </a:r>
          </a:p>
        </p:txBody>
      </p:sp>
      <p:pic>
        <p:nvPicPr>
          <p:cNvPr id="5" name="Picture 4" descr="06.png"/>
          <p:cNvPicPr>
            <a:picLocks noChangeAspect="1"/>
          </p:cNvPicPr>
          <p:nvPr/>
        </p:nvPicPr>
        <p:blipFill>
          <a:blip r:embed="rId3">
            <a:duotone>
              <a:prstClr val="black"/>
              <a:schemeClr val="accent6">
                <a:tint val="45000"/>
                <a:satMod val="400000"/>
              </a:schemeClr>
            </a:duotone>
          </a:blip>
          <a:stretch>
            <a:fillRect/>
          </a:stretch>
        </p:blipFill>
        <p:spPr>
          <a:xfrm>
            <a:off x="5056527" y="2316656"/>
            <a:ext cx="1200680" cy="1200680"/>
          </a:xfrm>
          <a:prstGeom prst="rect">
            <a:avLst/>
          </a:prstGeom>
          <a:noFill/>
          <a:ln>
            <a:noFill/>
          </a:ln>
        </p:spPr>
      </p:pic>
      <p:sp>
        <p:nvSpPr>
          <p:cNvPr id="3" name="Slide Number Placeholder 2"/>
          <p:cNvSpPr>
            <a:spLocks noGrp="1"/>
          </p:cNvSpPr>
          <p:nvPr>
            <p:ph type="sldNum" sz="quarter" idx="12"/>
          </p:nvPr>
        </p:nvSpPr>
        <p:spPr/>
        <p:txBody>
          <a:bodyPr/>
          <a:lstStyle/>
          <a:p>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fld id="{9A3BDB57-A3B2-4CBD-A5AE-076F05FE3509}" type="slidenum">
              <a:rPr kumimoji="0" lang="en-US" sz="750" b="0" i="0" u="none" strike="noStrike" kern="1200" cap="none" spc="0" normalizeH="0" baseline="0" noProof="0" smtClean="0">
                <a:ln>
                  <a:noFill/>
                </a:ln>
                <a:solidFill>
                  <a:srgbClr val="FFFFFF"/>
                </a:solidFill>
                <a:effectLst/>
                <a:uLnTx/>
                <a:uFillTx/>
                <a:latin typeface="Arial" panose="020B0604020202020204" pitchFamily="34" charset="0"/>
                <a:ea typeface="ＭＳ Ｐゴシック" charset="0"/>
              </a:rPr>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t>33</a:t>
            </a:fld>
            <a:endParaRPr kumimoji="0" lang="en-US" sz="750" b="0" i="0" u="none" strike="noStrike" kern="1200" cap="none" spc="0" normalizeH="0" baseline="0" noProof="0" dirty="0">
              <a:ln>
                <a:noFill/>
              </a:ln>
              <a:solidFill>
                <a:srgbClr val="FFFFFF"/>
              </a:solidFill>
              <a:effectLst/>
              <a:uLnTx/>
              <a:uFillTx/>
              <a:latin typeface="Arial" panose="020B0604020202020204" pitchFamily="34" charset="0"/>
              <a:ea typeface="ＭＳ Ｐゴシック" charset="0"/>
            </a:endParaRPr>
          </a:p>
        </p:txBody>
      </p:sp>
      <p:sp>
        <p:nvSpPr>
          <p:cNvPr id="7" name="Text Placeholder 1">
            <a:extLst>
              <a:ext uri="{FF2B5EF4-FFF2-40B4-BE49-F238E27FC236}">
                <a16:creationId xmlns:a16="http://schemas.microsoft.com/office/drawing/2014/main" id="{0F88F3E1-C89C-42AC-8FA1-0784D4EDC4F0}"/>
              </a:ext>
            </a:extLst>
          </p:cNvPr>
          <p:cNvSpPr txBox="1">
            <a:spLocks/>
          </p:cNvSpPr>
          <p:nvPr/>
        </p:nvSpPr>
        <p:spPr>
          <a:xfrm>
            <a:off x="394335" y="987348"/>
            <a:ext cx="3377565" cy="4288353"/>
          </a:xfrm>
          <a:prstGeom prst="rect">
            <a:avLst/>
          </a:prstGeom>
        </p:spPr>
        <p:txBody>
          <a:bodyPr wrap="square" lIns="0" rIns="0" anchor="t" anchorCtr="0">
            <a:spAutoFit/>
          </a:bodyPr>
          <a:lstStyle>
            <a:lvl1pPr marL="0" indent="0" algn="l" defTabSz="513160" rtl="0" eaLnBrk="1" fontAlgn="base" hangingPunct="1">
              <a:lnSpc>
                <a:spcPct val="100000"/>
              </a:lnSpc>
              <a:spcBef>
                <a:spcPts val="806"/>
              </a:spcBef>
              <a:spcAft>
                <a:spcPct val="0"/>
              </a:spcAft>
              <a:buClr>
                <a:schemeClr val="tx1"/>
              </a:buClr>
              <a:buSzPct val="100000"/>
              <a:buFont typeface="Symbol" panose="05050102010706020507" pitchFamily="18" charset="2"/>
              <a:buNone/>
              <a:tabLst>
                <a:tab pos="171450" algn="l"/>
              </a:tabLst>
              <a:defRPr lang="en-US" sz="1050" kern="1200">
                <a:solidFill>
                  <a:schemeClr val="tx1"/>
                </a:solidFill>
                <a:latin typeface="Arial" panose="020B0604020202020204" pitchFamily="34" charset="0"/>
                <a:ea typeface="ＭＳ Ｐゴシック" charset="0"/>
                <a:cs typeface="Arial" panose="020B0604020202020204" pitchFamily="34" charset="0"/>
              </a:defRPr>
            </a:lvl1pPr>
            <a:lvl2pPr marL="259556" indent="-128588" algn="l" defTabSz="513160" rtl="0" eaLnBrk="1" fontAlgn="base" hangingPunct="1">
              <a:lnSpc>
                <a:spcPct val="100000"/>
              </a:lnSpc>
              <a:spcBef>
                <a:spcPts val="450"/>
              </a:spcBef>
              <a:spcAft>
                <a:spcPct val="0"/>
              </a:spcAft>
              <a:buClr>
                <a:schemeClr val="tx1"/>
              </a:buClr>
              <a:buSzPct val="100000"/>
              <a:buFont typeface="Symbol" panose="05050102010706020507" pitchFamily="18" charset="2"/>
              <a:buChar char="·"/>
              <a:defRPr lang="en-US" sz="900" kern="1200" dirty="0">
                <a:solidFill>
                  <a:schemeClr val="tx1"/>
                </a:solidFill>
                <a:latin typeface="Arial" panose="020B0604020202020204" pitchFamily="34" charset="0"/>
                <a:ea typeface="ＭＳ Ｐゴシック" charset="0"/>
                <a:cs typeface="Arial" panose="020B0604020202020204" pitchFamily="34" charset="0"/>
              </a:defRPr>
            </a:lvl2pPr>
            <a:lvl3pPr marL="342900" indent="-88106" algn="l" defTabSz="513160" rtl="0" eaLnBrk="1" fontAlgn="base" hangingPunct="1">
              <a:lnSpc>
                <a:spcPct val="100000"/>
              </a:lnSpc>
              <a:spcBef>
                <a:spcPts val="469"/>
              </a:spcBef>
              <a:spcAft>
                <a:spcPct val="0"/>
              </a:spcAft>
              <a:buClr>
                <a:schemeClr val="tx1"/>
              </a:buClr>
              <a:buSzPct val="100000"/>
              <a:buFont typeface="Wingdings" panose="05000000000000000000" pitchFamily="2" charset="2"/>
              <a:buChar char="§"/>
              <a:defRPr lang="en-US" sz="900" kern="1200">
                <a:solidFill>
                  <a:schemeClr val="tx1"/>
                </a:solidFill>
                <a:latin typeface="Arial" panose="020B0604020202020204" pitchFamily="34" charset="0"/>
                <a:ea typeface="ＭＳ Ｐゴシック" charset="0"/>
                <a:cs typeface="Arial" panose="020B0604020202020204" pitchFamily="34" charset="0"/>
              </a:defRPr>
            </a:lvl3pPr>
            <a:lvl4pPr marL="431006" indent="-88106" algn="l" defTabSz="513160" rtl="0" eaLnBrk="1" fontAlgn="base" hangingPunct="1">
              <a:lnSpc>
                <a:spcPct val="100000"/>
              </a:lnSpc>
              <a:spcBef>
                <a:spcPts val="469"/>
              </a:spcBef>
              <a:spcAft>
                <a:spcPct val="0"/>
              </a:spcAft>
              <a:buClr>
                <a:schemeClr val="tx1"/>
              </a:buClr>
              <a:buSzPct val="60000"/>
              <a:buFont typeface="Arial" panose="020B0604020202020204" pitchFamily="34" charset="0"/>
              <a:buChar char="•"/>
              <a:tabLst/>
              <a:defRPr lang="en-US" sz="900" kern="1200">
                <a:solidFill>
                  <a:schemeClr val="tx1"/>
                </a:solidFill>
                <a:latin typeface="+mn-lt"/>
                <a:ea typeface="ＭＳ Ｐゴシック" charset="0"/>
                <a:cs typeface="CiscoSans"/>
              </a:defRPr>
            </a:lvl4pPr>
            <a:lvl5pPr marL="558404" indent="-84535" algn="l" defTabSz="513160" rtl="0" eaLnBrk="1" fontAlgn="base" hangingPunct="1">
              <a:lnSpc>
                <a:spcPct val="100000"/>
              </a:lnSpc>
              <a:spcBef>
                <a:spcPts val="469"/>
              </a:spcBef>
              <a:spcAft>
                <a:spcPct val="0"/>
              </a:spcAft>
              <a:buClr>
                <a:schemeClr val="tx1"/>
              </a:buClr>
              <a:buSzPct val="60000"/>
              <a:buFont typeface="Arial" panose="020B0604020202020204" pitchFamily="34" charset="0"/>
              <a:buChar char="•"/>
              <a:defRPr lang="en-US" sz="900" kern="1200">
                <a:solidFill>
                  <a:schemeClr val="tx1"/>
                </a:solidFill>
                <a:latin typeface="+mn-lt"/>
                <a:ea typeface="ＭＳ Ｐゴシック" charset="0"/>
                <a:cs typeface="CiscoSans"/>
              </a:defRPr>
            </a:lvl5pPr>
            <a:lvl6pPr marL="647892" indent="-128584" algn="l" defTabSz="514333" rtl="0" eaLnBrk="1" latinLnBrk="0" hangingPunct="1">
              <a:spcBef>
                <a:spcPts val="450"/>
              </a:spcBef>
              <a:buFont typeface="Arial" pitchFamily="34" charset="0"/>
              <a:buChar char="•"/>
              <a:defRPr sz="675" kern="1200" baseline="0">
                <a:solidFill>
                  <a:schemeClr val="tx1"/>
                </a:solidFill>
                <a:latin typeface="+mn-lt"/>
                <a:ea typeface="+mn-ea"/>
                <a:cs typeface="+mn-cs"/>
              </a:defRPr>
            </a:lvl6pPr>
            <a:lvl7pPr marL="701883" indent="-128567" algn="l" defTabSz="514333" rtl="0" eaLnBrk="1" latinLnBrk="0" hangingPunct="1">
              <a:spcBef>
                <a:spcPts val="450"/>
              </a:spcBef>
              <a:buFont typeface="Arial" pitchFamily="34" charset="0"/>
              <a:buChar char="•"/>
              <a:defRPr sz="600" kern="1200" baseline="0">
                <a:solidFill>
                  <a:schemeClr val="tx1"/>
                </a:solidFill>
                <a:latin typeface="+mn-lt"/>
                <a:ea typeface="+mn-ea"/>
                <a:cs typeface="+mn-cs"/>
              </a:defRPr>
            </a:lvl7pPr>
            <a:lvl8pPr marL="1800165" indent="0" algn="l" defTabSz="514333" rtl="0" eaLnBrk="1" latinLnBrk="0" hangingPunct="1">
              <a:spcBef>
                <a:spcPct val="20000"/>
              </a:spcBef>
              <a:buFont typeface="Arial" pitchFamily="34" charset="0"/>
              <a:buNone/>
              <a:defRPr sz="1125" kern="1200">
                <a:solidFill>
                  <a:schemeClr val="tx1"/>
                </a:solidFill>
                <a:latin typeface="+mn-lt"/>
                <a:ea typeface="+mn-ea"/>
                <a:cs typeface="+mn-cs"/>
              </a:defRPr>
            </a:lvl8pPr>
            <a:lvl9pPr marL="2185915" indent="-128584" algn="l" defTabSz="514333" rtl="0" eaLnBrk="1" latinLnBrk="0" hangingPunct="1">
              <a:spcBef>
                <a:spcPct val="20000"/>
              </a:spcBef>
              <a:buFont typeface="Arial" pitchFamily="34" charset="0"/>
              <a:buChar char="•"/>
              <a:defRPr sz="1125" kern="1200">
                <a:solidFill>
                  <a:schemeClr val="tx1"/>
                </a:solidFill>
                <a:latin typeface="+mn-lt"/>
                <a:ea typeface="+mn-ea"/>
                <a:cs typeface="+mn-cs"/>
              </a:defRPr>
            </a:lvl9pPr>
          </a:lstStyle>
          <a:p>
            <a:pPr marL="0" marR="0" lvl="0" indent="0" algn="l" defTabSz="513160" rtl="0" eaLnBrk="1" fontAlgn="base" latinLnBrk="0" hangingPunct="1">
              <a:lnSpc>
                <a:spcPct val="100000"/>
              </a:lnSpc>
              <a:spcBef>
                <a:spcPts val="806"/>
              </a:spcBef>
              <a:spcAft>
                <a:spcPct val="0"/>
              </a:spcAft>
              <a:buClr>
                <a:srgbClr val="282828"/>
              </a:buClr>
              <a:buSzPct val="100000"/>
              <a:buFont typeface="Symbol" panose="05050102010706020507" pitchFamily="18" charset="2"/>
              <a:buNone/>
              <a:tabLst>
                <a:tab pos="171450" algn="l"/>
              </a:tabLst>
              <a:defRPr/>
            </a:pPr>
            <a:r>
              <a:rPr kumimoji="0" lang="en-US" altLang="en-US" sz="1200" b="1" i="0" u="none" strike="noStrike" kern="1200" cap="none" spc="0" normalizeH="0" baseline="0" noProof="0" dirty="0">
                <a:ln>
                  <a:noFill/>
                </a:ln>
                <a:solidFill>
                  <a:srgbClr val="282828"/>
                </a:solidFill>
                <a:effectLst/>
                <a:uLnTx/>
                <a:uFillTx/>
                <a:latin typeface="Arial" panose="020B0604020202020204" pitchFamily="34" charset="0"/>
                <a:ea typeface="ＭＳ Ｐゴシック" charset="0"/>
                <a:cs typeface="Arial" panose="020B0604020202020204" pitchFamily="34" charset="0"/>
              </a:rPr>
              <a:t>Upon completion of this lesson, you will be able to:</a:t>
            </a:r>
          </a:p>
          <a:p>
            <a:pPr marL="0" marR="0" lvl="0" indent="0" algn="l" defTabSz="513160" rtl="0" eaLnBrk="1" fontAlgn="base" latinLnBrk="0" hangingPunct="1">
              <a:lnSpc>
                <a:spcPct val="100000"/>
              </a:lnSpc>
              <a:spcBef>
                <a:spcPts val="806"/>
              </a:spcBef>
              <a:spcAft>
                <a:spcPct val="0"/>
              </a:spcAft>
              <a:buClr>
                <a:srgbClr val="282828"/>
              </a:buClr>
              <a:buSzPct val="100000"/>
              <a:buFont typeface="Symbol" panose="05050102010706020507" pitchFamily="18" charset="2"/>
              <a:buNone/>
              <a:tabLst>
                <a:tab pos="171450" algn="l"/>
              </a:tabLst>
              <a:defRPr/>
            </a:pPr>
            <a:endParaRPr kumimoji="0" lang="en-US" sz="1200" b="1" i="0" u="none" strike="noStrike" kern="1200" cap="none" spc="0" normalizeH="0" baseline="0" noProof="0" dirty="0">
              <a:ln>
                <a:noFill/>
              </a:ln>
              <a:solidFill>
                <a:srgbClr val="282828"/>
              </a:solidFill>
              <a:effectLst/>
              <a:uLnTx/>
              <a:uFillTx/>
              <a:latin typeface="Arial" panose="020B0604020202020204" pitchFamily="34" charset="0"/>
              <a:ea typeface="ＭＳ Ｐゴシック" charset="0"/>
              <a:cs typeface="Arial" panose="020B0604020202020204" pitchFamily="34" charset="0"/>
            </a:endParaRPr>
          </a:p>
          <a:p>
            <a:pPr marR="0" lvl="1" latinLnBrk="0">
              <a:buClr>
                <a:srgbClr val="282828"/>
              </a:buClr>
              <a:tabLst/>
              <a:defRPr/>
            </a:pPr>
            <a:r>
              <a:rPr lang="en-US" sz="1200" dirty="0">
                <a:solidFill>
                  <a:srgbClr val="282828"/>
                </a:solidFill>
              </a:rPr>
              <a:t>Understand Invoice Reconciliation (2 Way Match) Concept</a:t>
            </a:r>
          </a:p>
          <a:p>
            <a:pPr marR="0" lvl="1" latinLnBrk="0">
              <a:buClr>
                <a:srgbClr val="282828"/>
              </a:buClr>
              <a:tabLst/>
              <a:defRPr/>
            </a:pPr>
            <a:endParaRPr lang="en-US" sz="1200" dirty="0">
              <a:solidFill>
                <a:srgbClr val="282828"/>
              </a:solidFill>
            </a:endParaRPr>
          </a:p>
          <a:p>
            <a:pPr lvl="1">
              <a:buClr>
                <a:srgbClr val="282828"/>
              </a:buClr>
              <a:defRPr/>
            </a:pPr>
            <a:r>
              <a:rPr lang="en-US" sz="1200" dirty="0">
                <a:solidFill>
                  <a:srgbClr val="282828"/>
                </a:solidFill>
              </a:rPr>
              <a:t>Know Invoice Exception Concepts and Navigation</a:t>
            </a:r>
          </a:p>
          <a:p>
            <a:pPr lvl="1">
              <a:buClr>
                <a:srgbClr val="282828"/>
              </a:buClr>
              <a:defRPr/>
            </a:pPr>
            <a:endParaRPr lang="en-US" sz="1200" dirty="0">
              <a:solidFill>
                <a:srgbClr val="282828"/>
              </a:solidFill>
            </a:endParaRPr>
          </a:p>
          <a:p>
            <a:pPr lvl="1">
              <a:buClr>
                <a:srgbClr val="282828"/>
              </a:buClr>
              <a:defRPr/>
            </a:pPr>
            <a:r>
              <a:rPr lang="en-US" sz="1200" dirty="0">
                <a:solidFill>
                  <a:srgbClr val="282828"/>
                </a:solidFill>
              </a:rPr>
              <a:t>Understand Invoice Exception Notifications and Automatic Routing</a:t>
            </a:r>
          </a:p>
          <a:p>
            <a:pPr lvl="1">
              <a:buClr>
                <a:srgbClr val="282828"/>
              </a:buClr>
              <a:defRPr/>
            </a:pPr>
            <a:endParaRPr lang="en-US" sz="1200" dirty="0">
              <a:solidFill>
                <a:srgbClr val="282828"/>
              </a:solidFill>
            </a:endParaRPr>
          </a:p>
          <a:p>
            <a:pPr marL="259556" marR="0" lvl="1" indent="-128588" algn="l" defTabSz="513160" rtl="0" eaLnBrk="1" fontAlgn="base" latinLnBrk="0" hangingPunct="1">
              <a:lnSpc>
                <a:spcPct val="100000"/>
              </a:lnSpc>
              <a:spcBef>
                <a:spcPts val="450"/>
              </a:spcBef>
              <a:spcAft>
                <a:spcPct val="0"/>
              </a:spcAft>
              <a:buClr>
                <a:srgbClr val="282828"/>
              </a:buClr>
              <a:buSzPct val="100000"/>
              <a:buFont typeface="Symbol" panose="05050102010706020507" pitchFamily="18" charset="2"/>
              <a:buChar char="·"/>
              <a:tabLst/>
              <a:defRPr/>
            </a:pPr>
            <a:r>
              <a:rPr lang="en-US" sz="1200" dirty="0">
                <a:solidFill>
                  <a:srgbClr val="282828"/>
                </a:solidFill>
              </a:rPr>
              <a:t>I</a:t>
            </a:r>
            <a:r>
              <a:rPr kumimoji="0" lang="en-US" sz="1200" b="0" i="0" u="none" strike="noStrike" kern="1200" cap="none" spc="0" normalizeH="0" baseline="0" noProof="0" dirty="0" err="1">
                <a:ln>
                  <a:noFill/>
                </a:ln>
                <a:solidFill>
                  <a:srgbClr val="282828"/>
                </a:solidFill>
                <a:effectLst/>
                <a:uLnTx/>
                <a:uFillTx/>
                <a:latin typeface="Arial" panose="020B0604020202020204" pitchFamily="34" charset="0"/>
                <a:ea typeface="ＭＳ Ｐゴシック" charset="0"/>
                <a:cs typeface="Arial" panose="020B0604020202020204" pitchFamily="34" charset="0"/>
              </a:rPr>
              <a:t>nvoice</a:t>
            </a:r>
            <a:r>
              <a:rPr lang="en-US" sz="1200" dirty="0">
                <a:solidFill>
                  <a:srgbClr val="282828"/>
                </a:solidFill>
              </a:rPr>
              <a:t> E</a:t>
            </a:r>
            <a:r>
              <a:rPr kumimoji="0" lang="en-US" sz="1200" b="0" i="0" u="none" strike="noStrike" kern="1200" cap="none" spc="0" normalizeH="0" baseline="0" noProof="0" dirty="0" err="1">
                <a:ln>
                  <a:noFill/>
                </a:ln>
                <a:solidFill>
                  <a:srgbClr val="282828"/>
                </a:solidFill>
                <a:effectLst/>
                <a:uLnTx/>
                <a:uFillTx/>
                <a:latin typeface="Arial" panose="020B0604020202020204" pitchFamily="34" charset="0"/>
                <a:ea typeface="ＭＳ Ｐゴシック" charset="0"/>
                <a:cs typeface="Arial" panose="020B0604020202020204" pitchFamily="34" charset="0"/>
              </a:rPr>
              <a:t>xception</a:t>
            </a:r>
            <a:r>
              <a:rPr kumimoji="0" lang="en-US" sz="1200" b="0" i="0" u="none" strike="noStrike" kern="1200" cap="none" spc="0" normalizeH="0" baseline="0" noProof="0" dirty="0">
                <a:ln>
                  <a:noFill/>
                </a:ln>
                <a:solidFill>
                  <a:srgbClr val="282828"/>
                </a:solidFill>
                <a:effectLst/>
                <a:uLnTx/>
                <a:uFillTx/>
                <a:latin typeface="Arial" panose="020B0604020202020204" pitchFamily="34" charset="0"/>
                <a:ea typeface="ＭＳ Ｐゴシック" charset="0"/>
                <a:cs typeface="Arial" panose="020B0604020202020204" pitchFamily="34" charset="0"/>
              </a:rPr>
              <a:t> Resolution Process</a:t>
            </a:r>
          </a:p>
          <a:p>
            <a:pPr marL="259556" marR="0" lvl="1" indent="-128588" algn="l" defTabSz="513160" rtl="0" eaLnBrk="1" fontAlgn="base" latinLnBrk="0" hangingPunct="1">
              <a:lnSpc>
                <a:spcPct val="100000"/>
              </a:lnSpc>
              <a:spcBef>
                <a:spcPts val="450"/>
              </a:spcBef>
              <a:spcAft>
                <a:spcPct val="0"/>
              </a:spcAft>
              <a:buClr>
                <a:srgbClr val="282828"/>
              </a:buClr>
              <a:buSzPct val="100000"/>
              <a:buFont typeface="Symbol" panose="05050102010706020507" pitchFamily="18" charset="2"/>
              <a:buChar char="·"/>
              <a:tabLst/>
              <a:defRPr/>
            </a:pPr>
            <a:endParaRPr kumimoji="0" lang="en-US" sz="1200" b="0" i="0" u="none" strike="noStrike" kern="1200" cap="none" spc="0" normalizeH="0" baseline="0" noProof="0" dirty="0">
              <a:ln>
                <a:noFill/>
              </a:ln>
              <a:solidFill>
                <a:srgbClr val="282828"/>
              </a:solidFill>
              <a:effectLst/>
              <a:uLnTx/>
              <a:uFillTx/>
              <a:latin typeface="Arial" panose="020B0604020202020204" pitchFamily="34" charset="0"/>
              <a:ea typeface="ＭＳ Ｐゴシック" charset="0"/>
              <a:cs typeface="Arial" panose="020B0604020202020204" pitchFamily="34" charset="0"/>
            </a:endParaRPr>
          </a:p>
          <a:p>
            <a:pPr marL="259556" marR="0" lvl="1" indent="-128588" algn="l" defTabSz="513160" rtl="0" eaLnBrk="1" fontAlgn="base" latinLnBrk="0" hangingPunct="1">
              <a:lnSpc>
                <a:spcPct val="100000"/>
              </a:lnSpc>
              <a:spcBef>
                <a:spcPts val="450"/>
              </a:spcBef>
              <a:spcAft>
                <a:spcPct val="0"/>
              </a:spcAft>
              <a:buClr>
                <a:srgbClr val="282828"/>
              </a:buClr>
              <a:buSzPct val="100000"/>
              <a:buFont typeface="Symbol" panose="05050102010706020507" pitchFamily="18" charset="2"/>
              <a:buChar char="·"/>
              <a:tabLst/>
              <a:defRPr/>
            </a:pPr>
            <a:r>
              <a:rPr lang="en-US" sz="1200" dirty="0">
                <a:solidFill>
                  <a:srgbClr val="282828"/>
                </a:solidFill>
              </a:rPr>
              <a:t>Common Invoice Exceptions</a:t>
            </a:r>
          </a:p>
          <a:p>
            <a:pPr marL="259556" marR="0" lvl="1" indent="-128588" algn="l" defTabSz="513160" rtl="0" eaLnBrk="1" fontAlgn="base" latinLnBrk="0" hangingPunct="1">
              <a:lnSpc>
                <a:spcPct val="100000"/>
              </a:lnSpc>
              <a:spcBef>
                <a:spcPts val="450"/>
              </a:spcBef>
              <a:spcAft>
                <a:spcPct val="0"/>
              </a:spcAft>
              <a:buClr>
                <a:srgbClr val="282828"/>
              </a:buClr>
              <a:buSzPct val="100000"/>
              <a:buFont typeface="Symbol" panose="05050102010706020507" pitchFamily="18" charset="2"/>
              <a:buChar char="·"/>
              <a:tabLst/>
              <a:defRPr/>
            </a:pPr>
            <a:endParaRPr kumimoji="0" lang="en-US" sz="1200" b="0" i="0" u="none" strike="noStrike" kern="1200" cap="none" spc="0" normalizeH="0" baseline="0" noProof="0" dirty="0">
              <a:ln>
                <a:noFill/>
              </a:ln>
              <a:solidFill>
                <a:srgbClr val="282828"/>
              </a:solidFill>
              <a:effectLst/>
              <a:uLnTx/>
              <a:uFillTx/>
              <a:latin typeface="Arial" panose="020B0604020202020204" pitchFamily="34" charset="0"/>
              <a:ea typeface="ＭＳ Ｐゴシック" charset="0"/>
              <a:cs typeface="Arial" panose="020B0604020202020204" pitchFamily="34" charset="0"/>
            </a:endParaRPr>
          </a:p>
          <a:p>
            <a:pPr marL="259556" marR="0" lvl="1" indent="-128588" algn="l" defTabSz="513160" rtl="0" eaLnBrk="1" fontAlgn="base" latinLnBrk="0" hangingPunct="1">
              <a:lnSpc>
                <a:spcPct val="100000"/>
              </a:lnSpc>
              <a:spcBef>
                <a:spcPts val="450"/>
              </a:spcBef>
              <a:spcAft>
                <a:spcPct val="0"/>
              </a:spcAft>
              <a:buClr>
                <a:srgbClr val="282828"/>
              </a:buClr>
              <a:buSzPct val="100000"/>
              <a:buFont typeface="Symbol" panose="05050102010706020507" pitchFamily="18" charset="2"/>
              <a:buChar char="·"/>
              <a:tabLst/>
              <a:defRPr/>
            </a:pPr>
            <a:endParaRPr kumimoji="0" lang="en-US" sz="1200" b="0" i="0" u="none" strike="noStrike" kern="1200" cap="none" spc="0" normalizeH="0" baseline="0" noProof="0" dirty="0">
              <a:ln>
                <a:noFill/>
              </a:ln>
              <a:solidFill>
                <a:srgbClr val="282828"/>
              </a:solidFill>
              <a:effectLst/>
              <a:uLnTx/>
              <a:uFillTx/>
              <a:latin typeface="Arial" panose="020B0604020202020204" pitchFamily="34" charset="0"/>
              <a:ea typeface="ＭＳ Ｐゴシック" charset="0"/>
              <a:cs typeface="Arial" panose="020B0604020202020204" pitchFamily="34" charset="0"/>
            </a:endParaRPr>
          </a:p>
          <a:p>
            <a:pPr marL="259556" marR="0" lvl="1" indent="-128588" algn="l" defTabSz="513160" rtl="0" eaLnBrk="1" fontAlgn="base" latinLnBrk="0" hangingPunct="1">
              <a:lnSpc>
                <a:spcPct val="100000"/>
              </a:lnSpc>
              <a:spcBef>
                <a:spcPts val="450"/>
              </a:spcBef>
              <a:spcAft>
                <a:spcPct val="0"/>
              </a:spcAft>
              <a:buClr>
                <a:srgbClr val="282828"/>
              </a:buClr>
              <a:buSzPct val="100000"/>
              <a:buFont typeface="Symbol" panose="05050102010706020507" pitchFamily="18" charset="2"/>
              <a:buChar char="·"/>
              <a:tabLst/>
              <a:defRPr/>
            </a:pPr>
            <a:endParaRPr kumimoji="0" lang="en-US" sz="1200" b="0" i="0" u="none" strike="noStrike" kern="1200" cap="none" spc="0" normalizeH="0" baseline="0" noProof="0" dirty="0">
              <a:ln>
                <a:noFill/>
              </a:ln>
              <a:solidFill>
                <a:srgbClr val="282828"/>
              </a:solidFill>
              <a:effectLst/>
              <a:uLnTx/>
              <a:uFillTx/>
              <a:latin typeface="Arial" panose="020B0604020202020204" pitchFamily="34" charset="0"/>
              <a:ea typeface="ＭＳ Ｐゴシック" charset="0"/>
              <a:cs typeface="Arial" panose="020B0604020202020204" pitchFamily="34" charset="0"/>
            </a:endParaRPr>
          </a:p>
        </p:txBody>
      </p:sp>
    </p:spTree>
    <p:custDataLst>
      <p:tags r:id="rId1"/>
    </p:custDataLst>
    <p:extLst>
      <p:ext uri="{BB962C8B-B14F-4D97-AF65-F5344CB8AC3E}">
        <p14:creationId xmlns:p14="http://schemas.microsoft.com/office/powerpoint/2010/main" val="631285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fld id="{9A3BDB57-A3B2-4CBD-A5AE-076F05FE3509}" type="slidenum">
              <a:rPr kumimoji="0" lang="en-US" sz="750" b="0" i="0" u="none" strike="noStrike" kern="1200" cap="none" spc="0" normalizeH="0" baseline="0" noProof="0" smtClean="0">
                <a:ln>
                  <a:noFill/>
                </a:ln>
                <a:solidFill>
                  <a:srgbClr val="282828">
                    <a:lumMod val="75000"/>
                    <a:lumOff val="25000"/>
                  </a:srgbClr>
                </a:solidFill>
                <a:effectLst/>
                <a:uLnTx/>
                <a:uFillTx/>
                <a:latin typeface="Arial" panose="020B0604020202020204" pitchFamily="34" charset="0"/>
                <a:ea typeface="ＭＳ Ｐゴシック" charset="0"/>
              </a:rPr>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t>34</a:t>
            </a:fld>
            <a:endParaRPr kumimoji="0" lang="en-US" sz="750" b="0" i="0" u="none" strike="noStrike" kern="1200" cap="none" spc="0" normalizeH="0" baseline="0" noProof="0" dirty="0">
              <a:ln>
                <a:noFill/>
              </a:ln>
              <a:solidFill>
                <a:srgbClr val="282828">
                  <a:lumMod val="75000"/>
                  <a:lumOff val="25000"/>
                </a:srgbClr>
              </a:solidFill>
              <a:effectLst/>
              <a:uLnTx/>
              <a:uFillTx/>
              <a:latin typeface="Arial" panose="020B0604020202020204" pitchFamily="34" charset="0"/>
              <a:ea typeface="ＭＳ Ｐゴシック" charset="0"/>
            </a:endParaRPr>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Exceptions vs Reconciliation</a:t>
            </a:r>
            <a:endParaRPr lang="en-US" b="1" dirty="0"/>
          </a:p>
        </p:txBody>
      </p:sp>
      <p:sp>
        <p:nvSpPr>
          <p:cNvPr id="5" name="Title 2">
            <a:extLst>
              <a:ext uri="{FF2B5EF4-FFF2-40B4-BE49-F238E27FC236}">
                <a16:creationId xmlns:a16="http://schemas.microsoft.com/office/drawing/2014/main" id="{D2378737-5CAD-4B6D-8568-E1C6CCAE2B2E}"/>
              </a:ext>
            </a:extLst>
          </p:cNvPr>
          <p:cNvSpPr txBox="1">
            <a:spLocks/>
          </p:cNvSpPr>
          <p:nvPr/>
        </p:nvSpPr>
        <p:spPr>
          <a:xfrm>
            <a:off x="165803" y="806962"/>
            <a:ext cx="6145985" cy="276495"/>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7EC52">
                    <a:lumMod val="10000"/>
                  </a:srgbClr>
                </a:solidFill>
                <a:effectLst/>
                <a:uLnTx/>
                <a:uFillTx/>
                <a:latin typeface="Arial" panose="020B0604020202020204" pitchFamily="34" charset="0"/>
                <a:ea typeface="+mj-ea"/>
                <a:cs typeface="Arial" panose="020B0604020202020204" pitchFamily="34" charset="0"/>
              </a:rPr>
              <a:t>Invoice </a:t>
            </a:r>
            <a:r>
              <a:rPr lang="en-US" dirty="0"/>
              <a:t>Concepts</a:t>
            </a:r>
            <a:endParaRPr kumimoji="0" lang="en-US" sz="1200" b="0" i="0" u="none" strike="noStrike" kern="1200" cap="none" spc="0" normalizeH="0" baseline="0" noProof="0" dirty="0">
              <a:ln>
                <a:noFill/>
              </a:ln>
              <a:solidFill>
                <a:srgbClr val="F7EC52">
                  <a:lumMod val="10000"/>
                </a:srgbClr>
              </a:solidFill>
              <a:effectLst/>
              <a:uLnTx/>
              <a:uFillTx/>
              <a:latin typeface="Arial" panose="020B0604020202020204" pitchFamily="34" charset="0"/>
              <a:ea typeface="+mj-ea"/>
              <a:cs typeface="Arial" panose="020B0604020202020204" pitchFamily="34" charset="0"/>
            </a:endParaRPr>
          </a:p>
        </p:txBody>
      </p:sp>
      <p:sp>
        <p:nvSpPr>
          <p:cNvPr id="8" name="Rectangle 7">
            <a:extLst>
              <a:ext uri="{FF2B5EF4-FFF2-40B4-BE49-F238E27FC236}">
                <a16:creationId xmlns:a16="http://schemas.microsoft.com/office/drawing/2014/main" id="{859C52D2-69DD-49E2-B5ED-CA8D84019547}"/>
              </a:ext>
            </a:extLst>
          </p:cNvPr>
          <p:cNvSpPr/>
          <p:nvPr/>
        </p:nvSpPr>
        <p:spPr>
          <a:xfrm>
            <a:off x="3602629" y="1899030"/>
            <a:ext cx="3214159" cy="1054412"/>
          </a:xfrm>
          <a:prstGeom prst="rect">
            <a:avLst/>
          </a:prstGeom>
          <a:noFill/>
          <a:ln w="3175" cap="flat" cmpd="sng" algn="ctr">
            <a:noFill/>
            <a:prstDash val="solid"/>
            <a:miter lim="800000"/>
          </a:ln>
          <a:effectLst/>
        </p:spPr>
        <p:txBody>
          <a:bodyPr rtlCol="0" anchor="t"/>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C00000"/>
                </a:solidFill>
                <a:effectLst/>
                <a:uLnTx/>
                <a:uFillTx/>
                <a:latin typeface="Arial" charset="0"/>
                <a:ea typeface="ＭＳ Ｐゴシック" charset="0"/>
              </a:rPr>
              <a:t>Invoice Exception</a:t>
            </a:r>
          </a:p>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sz="1000" b="0" i="0" u="none" strike="noStrike" kern="0" cap="none" spc="0" normalizeH="0" baseline="0" noProof="0" dirty="0">
                <a:ln>
                  <a:noFill/>
                </a:ln>
                <a:solidFill>
                  <a:srgbClr val="E7E6E6">
                    <a:lumMod val="10000"/>
                  </a:srgbClr>
                </a:solidFill>
                <a:effectLst/>
                <a:uLnTx/>
                <a:uFillTx/>
                <a:latin typeface="Arial" panose="020B0604020202020204" pitchFamily="34" charset="0"/>
                <a:ea typeface="ＭＳ Ｐゴシック" charset="0"/>
              </a:rPr>
              <a:t>An invoice exception is a discrepancy between the invoice and its associated order. Invoice Exceptions are used to detect invoice errors and exceptions (e.g. Price Variance), allowing only validated invoices to be routed for approval.</a:t>
            </a:r>
          </a:p>
          <a:p>
            <a:pPr marL="0" marR="0" lvl="0" indent="0" algn="l" defTabSz="685800" rtl="0" eaLnBrk="1" fontAlgn="base" latinLnBrk="0" hangingPunct="1">
              <a:lnSpc>
                <a:spcPct val="100000"/>
              </a:lnSpc>
              <a:spcBef>
                <a:spcPts val="600"/>
              </a:spcBef>
              <a:spcAft>
                <a:spcPct val="0"/>
              </a:spcAft>
              <a:buClrTx/>
              <a:buSzTx/>
              <a:buFontTx/>
              <a:buNone/>
              <a:tabLst/>
              <a:defRPr/>
            </a:pPr>
            <a:endParaRPr kumimoji="0" lang="en-US" sz="1400" b="1" i="0" u="none" strike="noStrike" kern="0" cap="none" spc="0" normalizeH="0" baseline="0" noProof="0" dirty="0">
              <a:ln>
                <a:noFill/>
              </a:ln>
              <a:solidFill>
                <a:srgbClr val="E7E6E6">
                  <a:lumMod val="10000"/>
                </a:srgbClr>
              </a:solidFill>
              <a:effectLst/>
              <a:uLnTx/>
              <a:uFillTx/>
              <a:latin typeface="Arial" panose="020B0604020202020204" pitchFamily="34" charset="0"/>
              <a:ea typeface="ＭＳ Ｐゴシック" charset="0"/>
            </a:endParaRPr>
          </a:p>
        </p:txBody>
      </p:sp>
      <p:sp>
        <p:nvSpPr>
          <p:cNvPr id="12" name="Rectangle 11">
            <a:extLst>
              <a:ext uri="{FF2B5EF4-FFF2-40B4-BE49-F238E27FC236}">
                <a16:creationId xmlns:a16="http://schemas.microsoft.com/office/drawing/2014/main" id="{94C01D3B-16F5-45A7-A787-0EA025EEAA1F}"/>
              </a:ext>
            </a:extLst>
          </p:cNvPr>
          <p:cNvSpPr/>
          <p:nvPr/>
        </p:nvSpPr>
        <p:spPr>
          <a:xfrm>
            <a:off x="125001" y="1933957"/>
            <a:ext cx="3370207" cy="861774"/>
          </a:xfrm>
          <a:prstGeom prst="rect">
            <a:avLst/>
          </a:prstGeom>
        </p:spPr>
        <p:txBody>
          <a:bodyPr wrap="square">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C00000"/>
                </a:solidFill>
                <a:effectLst/>
                <a:uLnTx/>
                <a:uFillTx/>
                <a:latin typeface="Arial" charset="0"/>
                <a:ea typeface="ＭＳ Ｐゴシック" charset="0"/>
              </a:rPr>
              <a:t>Invoice Reconciliation</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000" b="0" i="0" u="none" strike="noStrike" kern="0" cap="none" spc="0" normalizeH="0" baseline="0" noProof="0" dirty="0">
                <a:ln>
                  <a:noFill/>
                </a:ln>
                <a:solidFill>
                  <a:srgbClr val="E7E6E6">
                    <a:lumMod val="10000"/>
                  </a:srgbClr>
                </a:solidFill>
                <a:effectLst/>
                <a:uLnTx/>
                <a:uFillTx/>
                <a:latin typeface="Arial" charset="0"/>
                <a:ea typeface="ＭＳ Ｐゴシック" charset="0"/>
              </a:rPr>
              <a:t>If you find discrepancies on an invoice that do not meet the </a:t>
            </a:r>
            <a:r>
              <a:rPr lang="en-US" sz="1000" kern="0" dirty="0">
                <a:solidFill>
                  <a:srgbClr val="E7E6E6">
                    <a:lumMod val="10000"/>
                  </a:srgbClr>
                </a:solidFill>
              </a:rPr>
              <a:t>University’s</a:t>
            </a:r>
            <a:r>
              <a:rPr kumimoji="0" lang="en-US" sz="1000" b="0" i="0" u="none" strike="noStrike" kern="0" cap="none" spc="0" normalizeH="0" baseline="0" noProof="0" dirty="0">
                <a:ln>
                  <a:noFill/>
                </a:ln>
                <a:solidFill>
                  <a:srgbClr val="E7E6E6">
                    <a:lumMod val="10000"/>
                  </a:srgbClr>
                </a:solidFill>
                <a:effectLst/>
                <a:uLnTx/>
                <a:uFillTx/>
                <a:latin typeface="Arial" charset="0"/>
                <a:ea typeface="ＭＳ Ｐゴシック" charset="0"/>
              </a:rPr>
              <a:t> invoicing policies these exceptions must be </a:t>
            </a:r>
            <a:r>
              <a:rPr lang="en-US" sz="1000" kern="0" dirty="0">
                <a:solidFill>
                  <a:srgbClr val="E7E6E6">
                    <a:lumMod val="10000"/>
                  </a:srgbClr>
                </a:solidFill>
              </a:rPr>
              <a:t>reviewed</a:t>
            </a:r>
            <a:r>
              <a:rPr kumimoji="0" lang="en-US" sz="1000" b="0" i="0" u="none" strike="noStrike" kern="0" cap="none" spc="0" normalizeH="0" baseline="0" noProof="0" dirty="0">
                <a:ln>
                  <a:noFill/>
                </a:ln>
                <a:solidFill>
                  <a:srgbClr val="E7E6E6">
                    <a:lumMod val="10000"/>
                  </a:srgbClr>
                </a:solidFill>
                <a:effectLst/>
                <a:uLnTx/>
                <a:uFillTx/>
                <a:latin typeface="Arial" charset="0"/>
                <a:ea typeface="ＭＳ Ｐゴシック" charset="0"/>
              </a:rPr>
              <a:t>. You can use the Invoice Reconciliation (IR) document to manage and track the exceptions. </a:t>
            </a:r>
            <a:endParaRPr kumimoji="0" lang="en-US" sz="1000" b="1" i="0" u="none" strike="noStrike" kern="0" cap="none" spc="0" normalizeH="0" baseline="0" noProof="0" dirty="0">
              <a:ln>
                <a:noFill/>
              </a:ln>
              <a:solidFill>
                <a:srgbClr val="E7E6E6">
                  <a:lumMod val="10000"/>
                </a:srgbClr>
              </a:solidFill>
              <a:effectLst/>
              <a:uLnTx/>
              <a:uFillTx/>
              <a:latin typeface="Arial" charset="0"/>
              <a:ea typeface="ＭＳ Ｐゴシック" charset="0"/>
            </a:endParaRPr>
          </a:p>
        </p:txBody>
      </p:sp>
      <p:grpSp>
        <p:nvGrpSpPr>
          <p:cNvPr id="2" name="Group 1">
            <a:extLst>
              <a:ext uri="{FF2B5EF4-FFF2-40B4-BE49-F238E27FC236}">
                <a16:creationId xmlns:a16="http://schemas.microsoft.com/office/drawing/2014/main" id="{19126735-FC2B-4923-80D4-79F918746AAF}"/>
              </a:ext>
            </a:extLst>
          </p:cNvPr>
          <p:cNvGrpSpPr/>
          <p:nvPr/>
        </p:nvGrpSpPr>
        <p:grpSpPr>
          <a:xfrm>
            <a:off x="1326239" y="1176597"/>
            <a:ext cx="752228" cy="706386"/>
            <a:chOff x="1248137" y="1640508"/>
            <a:chExt cx="752228" cy="706386"/>
          </a:xfrm>
        </p:grpSpPr>
        <p:sp>
          <p:nvSpPr>
            <p:cNvPr id="14" name="Sev01">
              <a:extLst>
                <a:ext uri="{FF2B5EF4-FFF2-40B4-BE49-F238E27FC236}">
                  <a16:creationId xmlns:a16="http://schemas.microsoft.com/office/drawing/2014/main" id="{34FCC9F8-D4FA-4528-A3E9-DC9BC28E3127}"/>
                </a:ext>
              </a:extLst>
            </p:cNvPr>
            <p:cNvSpPr/>
            <p:nvPr/>
          </p:nvSpPr>
          <p:spPr>
            <a:xfrm>
              <a:off x="1248137" y="1706829"/>
              <a:ext cx="672250" cy="640065"/>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3000" b="0" i="0" u="none" strike="noStrike" kern="1200" cap="none" spc="0" normalizeH="0" baseline="0" noProof="0" dirty="0">
                <a:ln>
                  <a:noFill/>
                </a:ln>
                <a:solidFill>
                  <a:srgbClr val="005073"/>
                </a:solidFill>
                <a:effectLst/>
                <a:uLnTx/>
                <a:uFillTx/>
                <a:latin typeface="FontAwesome" pitchFamily="2" charset="0"/>
                <a:ea typeface="+mn-ea"/>
                <a:cs typeface="+mn-cs"/>
              </a:endParaRPr>
            </a:p>
          </p:txBody>
        </p:sp>
        <p:pic>
          <p:nvPicPr>
            <p:cNvPr id="10" name="Picture 9">
              <a:extLst>
                <a:ext uri="{FF2B5EF4-FFF2-40B4-BE49-F238E27FC236}">
                  <a16:creationId xmlns:a16="http://schemas.microsoft.com/office/drawing/2014/main" id="{721969AC-0398-4CAB-AC4F-92D6C61AA85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324014" y="1758972"/>
              <a:ext cx="596373" cy="527154"/>
            </a:xfrm>
            <a:prstGeom prst="rect">
              <a:avLst/>
            </a:prstGeom>
          </p:spPr>
        </p:pic>
        <p:sp>
          <p:nvSpPr>
            <p:cNvPr id="16" name="Half Frame 15">
              <a:extLst>
                <a:ext uri="{FF2B5EF4-FFF2-40B4-BE49-F238E27FC236}">
                  <a16:creationId xmlns:a16="http://schemas.microsoft.com/office/drawing/2014/main" id="{A705334D-57F0-4D8D-8B9F-DCC0EF45B123}"/>
                </a:ext>
              </a:extLst>
            </p:cNvPr>
            <p:cNvSpPr/>
            <p:nvPr/>
          </p:nvSpPr>
          <p:spPr>
            <a:xfrm rot="5400000">
              <a:off x="1558505" y="1629671"/>
              <a:ext cx="431023" cy="452697"/>
            </a:xfrm>
            <a:prstGeom prst="halfFrame">
              <a:avLst>
                <a:gd name="adj1" fmla="val 4570"/>
                <a:gd name="adj2" fmla="val 3947"/>
              </a:avLst>
            </a:prstGeom>
            <a:solidFill>
              <a:srgbClr val="4221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dirty="0">
                <a:ln>
                  <a:noFill/>
                </a:ln>
                <a:solidFill>
                  <a:srgbClr val="282828"/>
                </a:solidFill>
                <a:effectLst/>
                <a:uLnTx/>
                <a:uFillTx/>
                <a:latin typeface="Arial" panose="020B0604020202020204"/>
                <a:ea typeface="+mn-ea"/>
                <a:cs typeface="+mn-cs"/>
              </a:endParaRPr>
            </a:p>
          </p:txBody>
        </p:sp>
      </p:grpSp>
      <p:grpSp>
        <p:nvGrpSpPr>
          <p:cNvPr id="4" name="Group 3">
            <a:extLst>
              <a:ext uri="{FF2B5EF4-FFF2-40B4-BE49-F238E27FC236}">
                <a16:creationId xmlns:a16="http://schemas.microsoft.com/office/drawing/2014/main" id="{E3FA3A95-4CF1-4E9B-9B9C-971572D7B378}"/>
              </a:ext>
            </a:extLst>
          </p:cNvPr>
          <p:cNvGrpSpPr/>
          <p:nvPr/>
        </p:nvGrpSpPr>
        <p:grpSpPr>
          <a:xfrm>
            <a:off x="4732123" y="1132871"/>
            <a:ext cx="876508" cy="706909"/>
            <a:chOff x="4473945" y="1640508"/>
            <a:chExt cx="876508" cy="706909"/>
          </a:xfrm>
        </p:grpSpPr>
        <p:sp>
          <p:nvSpPr>
            <p:cNvPr id="15" name="Sev01">
              <a:extLst>
                <a:ext uri="{FF2B5EF4-FFF2-40B4-BE49-F238E27FC236}">
                  <a16:creationId xmlns:a16="http://schemas.microsoft.com/office/drawing/2014/main" id="{99791BE3-7D0A-42C1-9FC0-CA3252CE7844}"/>
                </a:ext>
              </a:extLst>
            </p:cNvPr>
            <p:cNvSpPr/>
            <p:nvPr/>
          </p:nvSpPr>
          <p:spPr>
            <a:xfrm>
              <a:off x="4599541" y="1707352"/>
              <a:ext cx="672250" cy="640065"/>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3000" b="0" i="0" u="none" strike="noStrike" kern="1200" cap="none" spc="0" normalizeH="0" baseline="0" noProof="0" dirty="0">
                <a:ln>
                  <a:noFill/>
                </a:ln>
                <a:solidFill>
                  <a:srgbClr val="005073"/>
                </a:solidFill>
                <a:effectLst/>
                <a:uLnTx/>
                <a:uFillTx/>
                <a:latin typeface="FontAwesome" pitchFamily="2" charset="0"/>
                <a:ea typeface="+mn-ea"/>
                <a:cs typeface="+mn-cs"/>
              </a:endParaRPr>
            </a:p>
          </p:txBody>
        </p:sp>
        <p:pic>
          <p:nvPicPr>
            <p:cNvPr id="11" name="Picture 10">
              <a:extLst>
                <a:ext uri="{FF2B5EF4-FFF2-40B4-BE49-F238E27FC236}">
                  <a16:creationId xmlns:a16="http://schemas.microsoft.com/office/drawing/2014/main" id="{59DD83D1-6CEB-4C76-8B7D-75CEEC40CD27}"/>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4473945" y="1722286"/>
              <a:ext cx="850615" cy="602603"/>
            </a:xfrm>
            <a:prstGeom prst="rect">
              <a:avLst/>
            </a:prstGeom>
          </p:spPr>
        </p:pic>
        <p:sp>
          <p:nvSpPr>
            <p:cNvPr id="17" name="Half Frame 16">
              <a:extLst>
                <a:ext uri="{FF2B5EF4-FFF2-40B4-BE49-F238E27FC236}">
                  <a16:creationId xmlns:a16="http://schemas.microsoft.com/office/drawing/2014/main" id="{CCB01F27-9603-46BC-B851-9D2F426BD6EE}"/>
                </a:ext>
              </a:extLst>
            </p:cNvPr>
            <p:cNvSpPr/>
            <p:nvPr/>
          </p:nvSpPr>
          <p:spPr>
            <a:xfrm rot="5400000">
              <a:off x="4908593" y="1629671"/>
              <a:ext cx="431023" cy="452697"/>
            </a:xfrm>
            <a:prstGeom prst="halfFrame">
              <a:avLst>
                <a:gd name="adj1" fmla="val 4570"/>
                <a:gd name="adj2" fmla="val 3947"/>
              </a:avLst>
            </a:prstGeom>
            <a:solidFill>
              <a:srgbClr val="4221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dirty="0">
                <a:ln>
                  <a:noFill/>
                </a:ln>
                <a:solidFill>
                  <a:srgbClr val="282828"/>
                </a:solidFill>
                <a:effectLst/>
                <a:uLnTx/>
                <a:uFillTx/>
                <a:latin typeface="Arial" panose="020B0604020202020204"/>
                <a:ea typeface="+mn-ea"/>
                <a:cs typeface="+mn-cs"/>
              </a:endParaRPr>
            </a:p>
          </p:txBody>
        </p:sp>
      </p:grpSp>
      <p:grpSp>
        <p:nvGrpSpPr>
          <p:cNvPr id="18" name="Group 17">
            <a:extLst>
              <a:ext uri="{FF2B5EF4-FFF2-40B4-BE49-F238E27FC236}">
                <a16:creationId xmlns:a16="http://schemas.microsoft.com/office/drawing/2014/main" id="{88AE19D1-1864-46A5-9EEE-7E1CD9A33ED3}"/>
              </a:ext>
            </a:extLst>
          </p:cNvPr>
          <p:cNvGrpSpPr/>
          <p:nvPr/>
        </p:nvGrpSpPr>
        <p:grpSpPr>
          <a:xfrm>
            <a:off x="1235570" y="3250515"/>
            <a:ext cx="2243774" cy="1608855"/>
            <a:chOff x="1537919" y="2832747"/>
            <a:chExt cx="2524284" cy="1981569"/>
          </a:xfrm>
        </p:grpSpPr>
        <p:pic>
          <p:nvPicPr>
            <p:cNvPr id="19" name="Picture 18">
              <a:extLst>
                <a:ext uri="{FF2B5EF4-FFF2-40B4-BE49-F238E27FC236}">
                  <a16:creationId xmlns:a16="http://schemas.microsoft.com/office/drawing/2014/main" id="{EBC8C9B6-382B-4E20-BC11-69FB8EBEF9D3}"/>
                </a:ext>
              </a:extLst>
            </p:cNvPr>
            <p:cNvPicPr>
              <a:picLocks noChangeAspect="1"/>
            </p:cNvPicPr>
            <p:nvPr/>
          </p:nvPicPr>
          <p:blipFill rotWithShape="1">
            <a:blip r:embed="rId5"/>
            <a:srcRect r="49476"/>
            <a:stretch/>
          </p:blipFill>
          <p:spPr>
            <a:xfrm>
              <a:off x="1537919" y="2832747"/>
              <a:ext cx="2524284" cy="1981569"/>
            </a:xfrm>
            <a:prstGeom prst="rect">
              <a:avLst/>
            </a:prstGeom>
          </p:spPr>
        </p:pic>
        <p:sp>
          <p:nvSpPr>
            <p:cNvPr id="20" name="TextBox 19">
              <a:extLst>
                <a:ext uri="{FF2B5EF4-FFF2-40B4-BE49-F238E27FC236}">
                  <a16:creationId xmlns:a16="http://schemas.microsoft.com/office/drawing/2014/main" id="{7BB8757D-D879-434D-A8CF-5B6DF89EEB4A}"/>
                </a:ext>
              </a:extLst>
            </p:cNvPr>
            <p:cNvSpPr txBox="1"/>
            <p:nvPr/>
          </p:nvSpPr>
          <p:spPr>
            <a:xfrm>
              <a:off x="2416334" y="4465119"/>
              <a:ext cx="725532" cy="196208"/>
            </a:xfrm>
            <a:prstGeom prst="rect">
              <a:avLst/>
            </a:prstGeom>
            <a:solidFill>
              <a:srgbClr val="C00000"/>
            </a:solidFill>
          </p:spPr>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675" b="1" i="0" u="none" strike="noStrike" kern="1200" cap="none" spc="0" normalizeH="0" baseline="0" noProof="0" dirty="0">
                  <a:ln>
                    <a:noFill/>
                  </a:ln>
                  <a:solidFill>
                    <a:srgbClr val="FFFFFF"/>
                  </a:solidFill>
                  <a:effectLst/>
                  <a:uLnTx/>
                  <a:uFillTx/>
                  <a:latin typeface="Arial" charset="0"/>
                  <a:ea typeface="ＭＳ Ｐゴシック" charset="0"/>
                </a:rPr>
                <a:t>2 Way Match</a:t>
              </a:r>
            </a:p>
          </p:txBody>
        </p:sp>
      </p:grpSp>
      <p:sp>
        <p:nvSpPr>
          <p:cNvPr id="6" name="Rectangle 5">
            <a:extLst>
              <a:ext uri="{FF2B5EF4-FFF2-40B4-BE49-F238E27FC236}">
                <a16:creationId xmlns:a16="http://schemas.microsoft.com/office/drawing/2014/main" id="{12C14B17-F29E-4AA9-A8A3-63A6BCC52EFE}"/>
              </a:ext>
            </a:extLst>
          </p:cNvPr>
          <p:cNvSpPr/>
          <p:nvPr/>
        </p:nvSpPr>
        <p:spPr>
          <a:xfrm>
            <a:off x="3479344" y="3789089"/>
            <a:ext cx="3429000" cy="772006"/>
          </a:xfrm>
          <a:prstGeom prst="rect">
            <a:avLst/>
          </a:prstGeom>
        </p:spPr>
        <p:txBody>
          <a:bodyPr>
            <a:spAutoFit/>
          </a:bodyPr>
          <a:lstStyle/>
          <a:p>
            <a:pPr algn="ctr">
              <a:spcBef>
                <a:spcPts val="450"/>
              </a:spcBef>
              <a:buSzPct val="100000"/>
              <a:defRPr/>
            </a:pPr>
            <a:r>
              <a:rPr lang="en-US" sz="1000" b="1" dirty="0">
                <a:solidFill>
                  <a:srgbClr val="C00000"/>
                </a:solidFill>
              </a:rPr>
              <a:t>2 Way Match to Auto Reconciliation</a:t>
            </a:r>
          </a:p>
          <a:p>
            <a:pPr lvl="0">
              <a:spcBef>
                <a:spcPts val="450"/>
              </a:spcBef>
              <a:buSzPct val="100000"/>
              <a:defRPr/>
            </a:pPr>
            <a:r>
              <a:rPr lang="en-US" sz="1000" dirty="0">
                <a:solidFill>
                  <a:srgbClr val="FFFFFF">
                    <a:lumMod val="10000"/>
                  </a:srgbClr>
                </a:solidFill>
              </a:rPr>
              <a:t>Ariba matches invoices to other documents such as purchase orders and contracts; then exceptions are automatically generated</a:t>
            </a:r>
          </a:p>
        </p:txBody>
      </p:sp>
    </p:spTree>
    <p:custDataLst>
      <p:tags r:id="rId1"/>
    </p:custDataLst>
    <p:extLst>
      <p:ext uri="{BB962C8B-B14F-4D97-AF65-F5344CB8AC3E}">
        <p14:creationId xmlns:p14="http://schemas.microsoft.com/office/powerpoint/2010/main" val="22955187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C771FC0-FFDD-415C-8426-9A5ED6016BB4}"/>
              </a:ext>
            </a:extLst>
          </p:cNvPr>
          <p:cNvPicPr>
            <a:picLocks noChangeAspect="1"/>
          </p:cNvPicPr>
          <p:nvPr/>
        </p:nvPicPr>
        <p:blipFill rotWithShape="1">
          <a:blip r:embed="rId3"/>
          <a:srcRect t="34180" r="55516" b="7243"/>
          <a:stretch/>
        </p:blipFill>
        <p:spPr>
          <a:xfrm>
            <a:off x="184540" y="2110157"/>
            <a:ext cx="3392140" cy="2512605"/>
          </a:xfrm>
          <a:prstGeom prst="rect">
            <a:avLst/>
          </a:prstGeom>
        </p:spPr>
      </p:pic>
      <p:sp>
        <p:nvSpPr>
          <p:cNvPr id="3" name="Slide Number Placeholder 2"/>
          <p:cNvSpPr>
            <a:spLocks noGrp="1"/>
          </p:cNvSpPr>
          <p:nvPr>
            <p:ph type="sldNum" sz="quarter" idx="12"/>
          </p:nvPr>
        </p:nvSpPr>
        <p:spPr/>
        <p:txBody>
          <a:bodyPr/>
          <a:lstStyle/>
          <a:p>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fld id="{9A3BDB57-A3B2-4CBD-A5AE-076F05FE3509}" type="slidenum">
              <a:rPr kumimoji="0" lang="en-US" sz="750" b="0" i="0" u="none" strike="noStrike" kern="1200" cap="none" spc="0" normalizeH="0" baseline="0" noProof="0" smtClean="0">
                <a:ln>
                  <a:noFill/>
                </a:ln>
                <a:solidFill>
                  <a:srgbClr val="282828">
                    <a:lumMod val="75000"/>
                    <a:lumOff val="25000"/>
                  </a:srgbClr>
                </a:solidFill>
                <a:effectLst/>
                <a:uLnTx/>
                <a:uFillTx/>
                <a:latin typeface="Arial" panose="020B0604020202020204" pitchFamily="34" charset="0"/>
                <a:ea typeface="ＭＳ Ｐゴシック" charset="0"/>
              </a:rPr>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t>35</a:t>
            </a:fld>
            <a:endParaRPr kumimoji="0" lang="en-US" sz="750" b="0" i="0" u="none" strike="noStrike" kern="1200" cap="none" spc="0" normalizeH="0" baseline="0" noProof="0" dirty="0">
              <a:ln>
                <a:noFill/>
              </a:ln>
              <a:solidFill>
                <a:srgbClr val="282828">
                  <a:lumMod val="75000"/>
                  <a:lumOff val="25000"/>
                </a:srgbClr>
              </a:solidFill>
              <a:effectLst/>
              <a:uLnTx/>
              <a:uFillTx/>
              <a:latin typeface="Arial" panose="020B0604020202020204" pitchFamily="34" charset="0"/>
              <a:ea typeface="ＭＳ Ｐゴシック" charset="0"/>
            </a:endParaRPr>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Exceptions</a:t>
            </a:r>
            <a:endParaRPr lang="en-US" b="1" dirty="0"/>
          </a:p>
        </p:txBody>
      </p:sp>
      <p:sp>
        <p:nvSpPr>
          <p:cNvPr id="4" name="Title 2">
            <a:extLst>
              <a:ext uri="{FF2B5EF4-FFF2-40B4-BE49-F238E27FC236}">
                <a16:creationId xmlns:a16="http://schemas.microsoft.com/office/drawing/2014/main" id="{C2FBC722-786D-432F-AD54-032FD8C0A452}"/>
              </a:ext>
            </a:extLst>
          </p:cNvPr>
          <p:cNvSpPr txBox="1">
            <a:spLocks/>
          </p:cNvSpPr>
          <p:nvPr/>
        </p:nvSpPr>
        <p:spPr>
          <a:xfrm>
            <a:off x="206954" y="922321"/>
            <a:ext cx="6651046" cy="250092"/>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7EC52">
                    <a:lumMod val="10000"/>
                  </a:srgbClr>
                </a:solidFill>
                <a:effectLst/>
                <a:uLnTx/>
                <a:uFillTx/>
                <a:latin typeface="Arial" panose="020B0604020202020204" pitchFamily="34" charset="0"/>
                <a:ea typeface="+mj-ea"/>
                <a:cs typeface="Arial" panose="020B0604020202020204" pitchFamily="34" charset="0"/>
              </a:rPr>
              <a:t>Invoice Reconciliation Document</a:t>
            </a:r>
          </a:p>
        </p:txBody>
      </p:sp>
      <p:sp>
        <p:nvSpPr>
          <p:cNvPr id="6" name="Rectangle 5">
            <a:extLst>
              <a:ext uri="{FF2B5EF4-FFF2-40B4-BE49-F238E27FC236}">
                <a16:creationId xmlns:a16="http://schemas.microsoft.com/office/drawing/2014/main" id="{A658D404-BCF8-4B9F-8365-F6051F0142D5}"/>
              </a:ext>
            </a:extLst>
          </p:cNvPr>
          <p:cNvSpPr/>
          <p:nvPr/>
        </p:nvSpPr>
        <p:spPr>
          <a:xfrm>
            <a:off x="150310" y="1724129"/>
            <a:ext cx="4603652" cy="3153785"/>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endParaRPr>
          </a:p>
        </p:txBody>
      </p:sp>
      <p:sp>
        <p:nvSpPr>
          <p:cNvPr id="8" name="Rectangle 7">
            <a:extLst>
              <a:ext uri="{FF2B5EF4-FFF2-40B4-BE49-F238E27FC236}">
                <a16:creationId xmlns:a16="http://schemas.microsoft.com/office/drawing/2014/main" id="{ED205DA9-5CF7-418C-AC3F-35D4C1B3BE02}"/>
              </a:ext>
            </a:extLst>
          </p:cNvPr>
          <p:cNvSpPr/>
          <p:nvPr/>
        </p:nvSpPr>
        <p:spPr>
          <a:xfrm>
            <a:off x="470944" y="2621700"/>
            <a:ext cx="553064" cy="25441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dirty="0">
              <a:ln>
                <a:noFill/>
              </a:ln>
              <a:solidFill>
                <a:srgbClr val="005073"/>
              </a:solidFill>
              <a:effectLst/>
              <a:uLnTx/>
              <a:uFillTx/>
              <a:latin typeface="Arial" panose="020B0604020202020204"/>
              <a:ea typeface="+mn-ea"/>
              <a:cs typeface="+mn-cs"/>
            </a:endParaRPr>
          </a:p>
        </p:txBody>
      </p:sp>
      <p:cxnSp>
        <p:nvCxnSpPr>
          <p:cNvPr id="10" name="Straight Arrow Connector 8">
            <a:extLst>
              <a:ext uri="{FF2B5EF4-FFF2-40B4-BE49-F238E27FC236}">
                <a16:creationId xmlns:a16="http://schemas.microsoft.com/office/drawing/2014/main" id="{56624BB0-0338-4B60-A8D1-CAE412050E09}"/>
              </a:ext>
            </a:extLst>
          </p:cNvPr>
          <p:cNvCxnSpPr>
            <a:cxnSpLocks/>
            <a:stCxn id="8" idx="0"/>
            <a:endCxn id="11" idx="2"/>
          </p:cNvCxnSpPr>
          <p:nvPr/>
        </p:nvCxnSpPr>
        <p:spPr>
          <a:xfrm rot="5400000" flipH="1" flipV="1">
            <a:off x="441212" y="2307326"/>
            <a:ext cx="620638" cy="8111"/>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6F1F8112-F9F8-46F6-B4A8-7B645CBCED78}"/>
              </a:ext>
            </a:extLst>
          </p:cNvPr>
          <p:cNvSpPr/>
          <p:nvPr/>
        </p:nvSpPr>
        <p:spPr>
          <a:xfrm>
            <a:off x="158402" y="1334751"/>
            <a:ext cx="1194370" cy="66631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Arial" panose="020B0604020202020204"/>
                <a:ea typeface="+mn-ea"/>
                <a:cs typeface="+mn-cs"/>
              </a:rPr>
              <a:t>View the exception raised (if any) for the invoice.</a:t>
            </a:r>
            <a:endParaRPr kumimoji="0" lang="en-US" sz="1050" b="0" i="0" u="none" strike="noStrike" kern="1200" cap="none" spc="0" normalizeH="0" baseline="0" noProof="0" dirty="0">
              <a:ln>
                <a:noFill/>
              </a:ln>
              <a:solidFill>
                <a:srgbClr val="005073"/>
              </a:solidFill>
              <a:effectLst/>
              <a:uLnTx/>
              <a:uFillTx/>
              <a:latin typeface="Arial" panose="020B0604020202020204"/>
              <a:ea typeface="+mn-ea"/>
              <a:cs typeface="+mn-cs"/>
            </a:endParaRPr>
          </a:p>
        </p:txBody>
      </p:sp>
      <p:sp>
        <p:nvSpPr>
          <p:cNvPr id="12" name="Rectangle 11">
            <a:extLst>
              <a:ext uri="{FF2B5EF4-FFF2-40B4-BE49-F238E27FC236}">
                <a16:creationId xmlns:a16="http://schemas.microsoft.com/office/drawing/2014/main" id="{90EA4F04-96C0-4EEF-AD23-15A9801EE4E5}"/>
              </a:ext>
            </a:extLst>
          </p:cNvPr>
          <p:cNvSpPr/>
          <p:nvPr/>
        </p:nvSpPr>
        <p:spPr>
          <a:xfrm>
            <a:off x="1688744" y="2623099"/>
            <a:ext cx="610085" cy="25441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dirty="0">
              <a:ln>
                <a:noFill/>
              </a:ln>
              <a:solidFill>
                <a:srgbClr val="005073"/>
              </a:solidFill>
              <a:effectLst/>
              <a:uLnTx/>
              <a:uFillTx/>
              <a:latin typeface="Arial" panose="020B0604020202020204"/>
              <a:ea typeface="+mn-ea"/>
              <a:cs typeface="+mn-cs"/>
            </a:endParaRPr>
          </a:p>
        </p:txBody>
      </p:sp>
      <p:cxnSp>
        <p:nvCxnSpPr>
          <p:cNvPr id="13" name="Straight Arrow Connector 8">
            <a:extLst>
              <a:ext uri="{FF2B5EF4-FFF2-40B4-BE49-F238E27FC236}">
                <a16:creationId xmlns:a16="http://schemas.microsoft.com/office/drawing/2014/main" id="{E00337E8-151E-49C3-AF51-F4FDCFA9DE1B}"/>
              </a:ext>
            </a:extLst>
          </p:cNvPr>
          <p:cNvCxnSpPr>
            <a:cxnSpLocks/>
            <a:stCxn id="12" idx="0"/>
            <a:endCxn id="14" idx="2"/>
          </p:cNvCxnSpPr>
          <p:nvPr/>
        </p:nvCxnSpPr>
        <p:spPr>
          <a:xfrm rot="5400000" flipH="1" flipV="1">
            <a:off x="1726632" y="2268218"/>
            <a:ext cx="622037" cy="87727"/>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DCE0ECE7-1328-4169-AB19-D6CEF957D13A}"/>
              </a:ext>
            </a:extLst>
          </p:cNvPr>
          <p:cNvSpPr/>
          <p:nvPr/>
        </p:nvSpPr>
        <p:spPr>
          <a:xfrm>
            <a:off x="1528678" y="1334751"/>
            <a:ext cx="1105671" cy="66631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Arial" panose="020B0604020202020204"/>
                <a:ea typeface="+mn-ea"/>
                <a:cs typeface="+mn-cs"/>
              </a:rPr>
              <a:t>View the approval matrix for the exception.</a:t>
            </a:r>
          </a:p>
        </p:txBody>
      </p:sp>
      <p:sp>
        <p:nvSpPr>
          <p:cNvPr id="15" name="Rectangle 14">
            <a:extLst>
              <a:ext uri="{FF2B5EF4-FFF2-40B4-BE49-F238E27FC236}">
                <a16:creationId xmlns:a16="http://schemas.microsoft.com/office/drawing/2014/main" id="{6C3162EA-9FC9-418F-A0F5-3AD41ED7AD97}"/>
              </a:ext>
            </a:extLst>
          </p:cNvPr>
          <p:cNvSpPr/>
          <p:nvPr/>
        </p:nvSpPr>
        <p:spPr>
          <a:xfrm>
            <a:off x="2996152" y="2623100"/>
            <a:ext cx="432847" cy="25301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dirty="0">
              <a:ln>
                <a:noFill/>
              </a:ln>
              <a:solidFill>
                <a:srgbClr val="005073"/>
              </a:solidFill>
              <a:effectLst/>
              <a:uLnTx/>
              <a:uFillTx/>
              <a:latin typeface="Arial" panose="020B0604020202020204"/>
              <a:ea typeface="+mn-ea"/>
              <a:cs typeface="+mn-cs"/>
            </a:endParaRPr>
          </a:p>
        </p:txBody>
      </p:sp>
      <p:cxnSp>
        <p:nvCxnSpPr>
          <p:cNvPr id="16" name="Straight Arrow Connector 8">
            <a:extLst>
              <a:ext uri="{FF2B5EF4-FFF2-40B4-BE49-F238E27FC236}">
                <a16:creationId xmlns:a16="http://schemas.microsoft.com/office/drawing/2014/main" id="{E69F4FB7-2C76-48FB-AC21-B34B954BECAC}"/>
              </a:ext>
            </a:extLst>
          </p:cNvPr>
          <p:cNvCxnSpPr>
            <a:cxnSpLocks/>
            <a:stCxn id="15" idx="0"/>
            <a:endCxn id="17" idx="2"/>
          </p:cNvCxnSpPr>
          <p:nvPr/>
        </p:nvCxnSpPr>
        <p:spPr>
          <a:xfrm rot="5400000" flipH="1" flipV="1">
            <a:off x="2987335" y="2226303"/>
            <a:ext cx="622038" cy="171556"/>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A703BC41-59B7-4CCF-9892-1E5FD081ACEC}"/>
              </a:ext>
            </a:extLst>
          </p:cNvPr>
          <p:cNvSpPr/>
          <p:nvPr/>
        </p:nvSpPr>
        <p:spPr>
          <a:xfrm>
            <a:off x="2766565" y="1334751"/>
            <a:ext cx="1235133" cy="66631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Arial" panose="020B0604020202020204"/>
                <a:ea typeface="+mn-ea"/>
                <a:cs typeface="+mn-cs"/>
              </a:rPr>
              <a:t>View significant actions that have occurred.</a:t>
            </a:r>
          </a:p>
        </p:txBody>
      </p:sp>
      <p:sp>
        <p:nvSpPr>
          <p:cNvPr id="18" name="Rectangle 17">
            <a:extLst>
              <a:ext uri="{FF2B5EF4-FFF2-40B4-BE49-F238E27FC236}">
                <a16:creationId xmlns:a16="http://schemas.microsoft.com/office/drawing/2014/main" id="{770CB061-C140-4AAD-8296-B9D3B5F8C847}"/>
              </a:ext>
            </a:extLst>
          </p:cNvPr>
          <p:cNvSpPr/>
          <p:nvPr/>
        </p:nvSpPr>
        <p:spPr>
          <a:xfrm>
            <a:off x="4030621" y="1505645"/>
            <a:ext cx="2863794" cy="2123658"/>
          </a:xfrm>
          <a:prstGeom prst="rect">
            <a:avLst/>
          </a:prstGeom>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lumMod val="10000"/>
                  </a:srgbClr>
                </a:solidFill>
                <a:effectLst/>
                <a:uLnTx/>
                <a:uFillTx/>
                <a:latin typeface="Arial" charset="0"/>
                <a:ea typeface="ＭＳ Ｐゴシック" charset="0"/>
              </a:rPr>
              <a:t>An Invoice Reconciliation (IR) document is created when the invoice is matched to its associated Purchase Order. If any discrepancies are found, they are listed in the IR document.</a:t>
            </a:r>
          </a:p>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FFFFFF">
                  <a:lumMod val="10000"/>
                </a:srgbClr>
              </a:solidFill>
              <a:effectLst/>
              <a:uLnTx/>
              <a:uFillTx/>
              <a:latin typeface="Arial" charset="0"/>
              <a:ea typeface="ＭＳ Ｐゴシック" charset="0"/>
            </a:endParaRPr>
          </a:p>
          <a:p>
            <a:pPr marL="0" marR="0" lvl="0" indent="0" algn="l" defTabSz="457200" rtl="0" eaLnBrk="1" fontAlgn="base" latinLnBrk="0" hangingPunct="1">
              <a:lnSpc>
                <a:spcPct val="100000"/>
              </a:lnSpc>
              <a:spcBef>
                <a:spcPct val="0"/>
              </a:spcBef>
              <a:spcAft>
                <a:spcPct val="0"/>
              </a:spcAft>
              <a:buClrTx/>
              <a:buSzTx/>
              <a:buFontTx/>
              <a:buNone/>
              <a:tabLst/>
              <a:defRPr/>
            </a:pPr>
            <a:endParaRPr lang="en-US" sz="1200" dirty="0">
              <a:solidFill>
                <a:srgbClr val="FFFFFF">
                  <a:lumMod val="10000"/>
                </a:srgbClr>
              </a:solidFill>
            </a:endParaRP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lumMod val="10000"/>
                  </a:srgbClr>
                </a:solidFill>
                <a:effectLst/>
                <a:uLnTx/>
                <a:uFillTx/>
                <a:latin typeface="Arial" charset="0"/>
                <a:ea typeface="ＭＳ Ｐゴシック" charset="0"/>
              </a:rPr>
              <a:t>After all the exceptions are reconciled and approved, the IR document is submitted and the payment process is initiated.</a:t>
            </a:r>
          </a:p>
        </p:txBody>
      </p:sp>
    </p:spTree>
    <p:custDataLst>
      <p:tags r:id="rId1"/>
    </p:custDataLst>
    <p:extLst>
      <p:ext uri="{BB962C8B-B14F-4D97-AF65-F5344CB8AC3E}">
        <p14:creationId xmlns:p14="http://schemas.microsoft.com/office/powerpoint/2010/main" val="34663082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fld id="{9A3BDB57-A3B2-4CBD-A5AE-076F05FE3509}" type="slidenum">
              <a:rPr kumimoji="0" lang="en-US" sz="750" b="0" i="0" u="none" strike="noStrike" kern="1200" cap="none" spc="0" normalizeH="0" baseline="0" noProof="0" smtClean="0">
                <a:ln>
                  <a:noFill/>
                </a:ln>
                <a:solidFill>
                  <a:srgbClr val="282828">
                    <a:lumMod val="75000"/>
                    <a:lumOff val="25000"/>
                  </a:srgbClr>
                </a:solidFill>
                <a:effectLst/>
                <a:uLnTx/>
                <a:uFillTx/>
                <a:latin typeface="Arial" panose="020B0604020202020204" pitchFamily="34" charset="0"/>
                <a:ea typeface="ＭＳ Ｐゴシック" charset="0"/>
              </a:rPr>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t>36</a:t>
            </a:fld>
            <a:endParaRPr kumimoji="0" lang="en-US" sz="750" b="0" i="0" u="none" strike="noStrike" kern="1200" cap="none" spc="0" normalizeH="0" baseline="0" noProof="0" dirty="0">
              <a:ln>
                <a:noFill/>
              </a:ln>
              <a:solidFill>
                <a:srgbClr val="282828">
                  <a:lumMod val="75000"/>
                  <a:lumOff val="25000"/>
                </a:srgbClr>
              </a:solidFill>
              <a:effectLst/>
              <a:uLnTx/>
              <a:uFillTx/>
              <a:latin typeface="Arial" panose="020B0604020202020204" pitchFamily="34" charset="0"/>
              <a:ea typeface="ＭＳ Ｐゴシック" charset="0"/>
            </a:endParaRPr>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Exceptions</a:t>
            </a:r>
            <a:endParaRPr lang="en-US" b="1" dirty="0"/>
          </a:p>
        </p:txBody>
      </p:sp>
      <p:sp>
        <p:nvSpPr>
          <p:cNvPr id="5" name="Title 2">
            <a:extLst>
              <a:ext uri="{FF2B5EF4-FFF2-40B4-BE49-F238E27FC236}">
                <a16:creationId xmlns:a16="http://schemas.microsoft.com/office/drawing/2014/main" id="{D2378737-5CAD-4B6D-8568-E1C6CCAE2B2E}"/>
              </a:ext>
            </a:extLst>
          </p:cNvPr>
          <p:cNvSpPr txBox="1">
            <a:spLocks/>
          </p:cNvSpPr>
          <p:nvPr/>
        </p:nvSpPr>
        <p:spPr>
          <a:xfrm>
            <a:off x="165803" y="806962"/>
            <a:ext cx="6145985" cy="276495"/>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7EC52">
                    <a:lumMod val="10000"/>
                  </a:srgbClr>
                </a:solidFill>
                <a:effectLst/>
                <a:uLnTx/>
                <a:uFillTx/>
                <a:latin typeface="Arial" panose="020B0604020202020204" pitchFamily="34" charset="0"/>
                <a:ea typeface="+mj-ea"/>
                <a:cs typeface="Arial" panose="020B0604020202020204" pitchFamily="34" charset="0"/>
              </a:rPr>
              <a:t>Invoice Exception Handling	</a:t>
            </a:r>
          </a:p>
        </p:txBody>
      </p:sp>
      <p:grpSp>
        <p:nvGrpSpPr>
          <p:cNvPr id="6" name="Group 5">
            <a:extLst>
              <a:ext uri="{FF2B5EF4-FFF2-40B4-BE49-F238E27FC236}">
                <a16:creationId xmlns:a16="http://schemas.microsoft.com/office/drawing/2014/main" id="{A1D3A847-9748-46E1-B828-AD33FC939A48}"/>
              </a:ext>
            </a:extLst>
          </p:cNvPr>
          <p:cNvGrpSpPr/>
          <p:nvPr/>
        </p:nvGrpSpPr>
        <p:grpSpPr>
          <a:xfrm>
            <a:off x="229431" y="1273619"/>
            <a:ext cx="6281347" cy="2377496"/>
            <a:chOff x="290903" y="1673670"/>
            <a:chExt cx="6281347" cy="2377496"/>
          </a:xfrm>
        </p:grpSpPr>
        <p:sp>
          <p:nvSpPr>
            <p:cNvPr id="18" name="Chevron 6">
              <a:extLst>
                <a:ext uri="{FF2B5EF4-FFF2-40B4-BE49-F238E27FC236}">
                  <a16:creationId xmlns:a16="http://schemas.microsoft.com/office/drawing/2014/main" id="{18F35965-DC41-4F66-990A-19C46ED92A4B}"/>
                </a:ext>
              </a:extLst>
            </p:cNvPr>
            <p:cNvSpPr/>
            <p:nvPr/>
          </p:nvSpPr>
          <p:spPr>
            <a:xfrm>
              <a:off x="290903" y="2983743"/>
              <a:ext cx="1000637" cy="463327"/>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675" b="1" i="0" u="none" strike="noStrike" kern="1200" cap="none" spc="0" normalizeH="0" baseline="0" noProof="0" dirty="0">
                  <a:ln>
                    <a:noFill/>
                  </a:ln>
                  <a:solidFill>
                    <a:prstClr val="white"/>
                  </a:solidFill>
                  <a:effectLst/>
                  <a:uLnTx/>
                  <a:uFillTx/>
                  <a:latin typeface="Arial" panose="020B0604020202020204"/>
                  <a:ea typeface="+mn-ea"/>
                  <a:cs typeface="+mn-cs"/>
                </a:rPr>
                <a:t>Invoice Reconciliation</a:t>
              </a:r>
            </a:p>
          </p:txBody>
        </p:sp>
        <p:sp>
          <p:nvSpPr>
            <p:cNvPr id="19" name="TextBox 18">
              <a:extLst>
                <a:ext uri="{FF2B5EF4-FFF2-40B4-BE49-F238E27FC236}">
                  <a16:creationId xmlns:a16="http://schemas.microsoft.com/office/drawing/2014/main" id="{51701D37-3D76-45B4-9084-0F8335F1D39D}"/>
                </a:ext>
              </a:extLst>
            </p:cNvPr>
            <p:cNvSpPr txBox="1"/>
            <p:nvPr/>
          </p:nvSpPr>
          <p:spPr>
            <a:xfrm>
              <a:off x="1296951" y="3029346"/>
              <a:ext cx="523675" cy="166199"/>
            </a:xfrm>
            <a:prstGeom prst="rect">
              <a:avLst/>
            </a:prstGeom>
            <a:noFill/>
            <a:ln>
              <a:noFill/>
            </a:ln>
          </p:spPr>
          <p:txBody>
            <a:bodyPr wrap="square" lIns="0" tIns="0" rIns="0" bIns="0" rtlCol="0">
              <a:spAutoFit/>
            </a:bodyPr>
            <a:lstStyle>
              <a:defPPr>
                <a:defRPr lang="en-US"/>
              </a:defPPr>
              <a:lvl1pPr algn="ctr">
                <a:lnSpc>
                  <a:spcPct val="80000"/>
                </a:lnSpc>
                <a:defRPr sz="800" b="0">
                  <a:solidFill>
                    <a:schemeClr val="bg1">
                      <a:lumMod val="50000"/>
                    </a:schemeClr>
                  </a:solidFill>
                </a:defRPr>
              </a:lvl1pPr>
            </a:lstStyle>
            <a:p>
              <a:pPr marL="0" marR="0" lvl="0" indent="0" algn="ctr" defTabSz="514350" rtl="0" eaLnBrk="1" fontAlgn="auto" latinLnBrk="0" hangingPunct="1">
                <a:lnSpc>
                  <a:spcPct val="80000"/>
                </a:lnSpc>
                <a:spcBef>
                  <a:spcPts val="0"/>
                </a:spcBef>
                <a:spcAft>
                  <a:spcPts val="0"/>
                </a:spcAft>
                <a:buClrTx/>
                <a:buSzTx/>
                <a:buFontTx/>
                <a:buNone/>
                <a:tabLst/>
                <a:defRPr/>
              </a:pPr>
              <a:r>
                <a:rPr kumimoji="0" lang="en-US" sz="675" b="1" i="0" u="none" strike="noStrike" kern="0" cap="none" spc="0" normalizeH="0" baseline="0" noProof="0" dirty="0">
                  <a:ln>
                    <a:noFill/>
                  </a:ln>
                  <a:solidFill>
                    <a:srgbClr val="282828"/>
                  </a:solidFill>
                  <a:effectLst/>
                  <a:uLnTx/>
                  <a:uFillTx/>
                  <a:latin typeface="Arial" panose="020B0604020202020204"/>
                  <a:ea typeface="ＭＳ Ｐゴシック" charset="0"/>
                  <a:cs typeface="Arial" pitchFamily="34" charset="0"/>
                </a:rPr>
                <a:t>Exceptions Exist ?</a:t>
              </a:r>
            </a:p>
          </p:txBody>
        </p:sp>
        <p:cxnSp>
          <p:nvCxnSpPr>
            <p:cNvPr id="20" name="Elbow Connector 12">
              <a:extLst>
                <a:ext uri="{FF2B5EF4-FFF2-40B4-BE49-F238E27FC236}">
                  <a16:creationId xmlns:a16="http://schemas.microsoft.com/office/drawing/2014/main" id="{2EE07A62-AFCC-47A6-AE5D-C1BC4602BB6C}"/>
                </a:ext>
              </a:extLst>
            </p:cNvPr>
            <p:cNvCxnSpPr>
              <a:cxnSpLocks/>
              <a:endCxn id="33" idx="1"/>
            </p:cNvCxnSpPr>
            <p:nvPr/>
          </p:nvCxnSpPr>
          <p:spPr>
            <a:xfrm flipV="1">
              <a:off x="2186595" y="2735142"/>
              <a:ext cx="345404" cy="176985"/>
            </a:xfrm>
            <a:prstGeom prst="bentConnector3">
              <a:avLst>
                <a:gd name="adj1" fmla="val 50000"/>
              </a:avLst>
            </a:prstGeom>
            <a:ln w="22225" cap="sq" cmpd="sng">
              <a:solidFill>
                <a:schemeClr val="bg1">
                  <a:lumMod val="50000"/>
                </a:schemeClr>
              </a:solidFill>
              <a:roun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1" name="Chevron 6">
              <a:extLst>
                <a:ext uri="{FF2B5EF4-FFF2-40B4-BE49-F238E27FC236}">
                  <a16:creationId xmlns:a16="http://schemas.microsoft.com/office/drawing/2014/main" id="{E2C6170A-811E-43E5-B1F3-2AAD78E4B466}"/>
                </a:ext>
              </a:extLst>
            </p:cNvPr>
            <p:cNvSpPr/>
            <p:nvPr/>
          </p:nvSpPr>
          <p:spPr>
            <a:xfrm>
              <a:off x="2513667" y="3717309"/>
              <a:ext cx="1006297" cy="333857"/>
            </a:xfrm>
            <a:prstGeom prst="rect">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675" b="0" i="0" u="none" strike="noStrike" kern="1200" cap="none" spc="0" normalizeH="0" baseline="0" noProof="0" dirty="0">
                  <a:ln>
                    <a:noFill/>
                  </a:ln>
                  <a:solidFill>
                    <a:srgbClr val="282828"/>
                  </a:solidFill>
                  <a:effectLst/>
                  <a:uLnTx/>
                  <a:uFillTx/>
                  <a:latin typeface="Arial" panose="020B0604020202020204"/>
                  <a:ea typeface="+mn-ea"/>
                  <a:cs typeface="+mn-cs"/>
                </a:rPr>
                <a:t>Tax Exceptions</a:t>
              </a:r>
            </a:p>
          </p:txBody>
        </p:sp>
        <p:sp>
          <p:nvSpPr>
            <p:cNvPr id="22" name="TextBox 21">
              <a:extLst>
                <a:ext uri="{FF2B5EF4-FFF2-40B4-BE49-F238E27FC236}">
                  <a16:creationId xmlns:a16="http://schemas.microsoft.com/office/drawing/2014/main" id="{B1C14CAA-A548-48FF-AD38-B3CC49C25422}"/>
                </a:ext>
              </a:extLst>
            </p:cNvPr>
            <p:cNvSpPr txBox="1"/>
            <p:nvPr/>
          </p:nvSpPr>
          <p:spPr>
            <a:xfrm>
              <a:off x="1664774" y="2685922"/>
              <a:ext cx="155852" cy="83100"/>
            </a:xfrm>
            <a:prstGeom prst="rect">
              <a:avLst/>
            </a:prstGeom>
            <a:ln w="22225" cap="sq" cmpd="sng">
              <a:noFill/>
              <a:round/>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wrap="square" lIns="0" tIns="0" rIns="0" bIns="0" rtlCol="0">
              <a:spAutoFit/>
            </a:bodyPr>
            <a:lstStyle>
              <a:defPPr>
                <a:defRPr lang="en-US"/>
              </a:defPPr>
              <a:lvl1pPr algn="ctr">
                <a:lnSpc>
                  <a:spcPct val="80000"/>
                </a:lnSpc>
                <a:defRPr sz="800" b="0">
                  <a:solidFill>
                    <a:schemeClr val="bg1">
                      <a:lumMod val="50000"/>
                    </a:schemeClr>
                  </a:solidFill>
                </a:defRPr>
              </a:lvl1pPr>
            </a:lstStyle>
            <a:p>
              <a:pPr marL="0" marR="0" lvl="0" indent="0" algn="ctr" defTabSz="514350" rtl="0" eaLnBrk="1" fontAlgn="auto" latinLnBrk="0" hangingPunct="1">
                <a:lnSpc>
                  <a:spcPct val="80000"/>
                </a:lnSpc>
                <a:spcBef>
                  <a:spcPts val="0"/>
                </a:spcBef>
                <a:spcAft>
                  <a:spcPts val="0"/>
                </a:spcAft>
                <a:buClrTx/>
                <a:buSzTx/>
                <a:buFontTx/>
                <a:buNone/>
                <a:tabLst/>
                <a:defRPr/>
              </a:pPr>
              <a:r>
                <a:rPr kumimoji="0" lang="en-US" sz="675" b="1" i="0" u="none" strike="noStrike" kern="0" cap="none" spc="0" normalizeH="0" baseline="0" noProof="0" dirty="0">
                  <a:ln>
                    <a:noFill/>
                  </a:ln>
                  <a:solidFill>
                    <a:srgbClr val="282828"/>
                  </a:solidFill>
                  <a:effectLst/>
                  <a:uLnTx/>
                  <a:uFillTx/>
                  <a:latin typeface="Arial" panose="020B0604020202020204"/>
                  <a:ea typeface="+mn-ea"/>
                  <a:cs typeface="Arial" pitchFamily="34" charset="0"/>
                </a:rPr>
                <a:t>Yes</a:t>
              </a:r>
            </a:p>
          </p:txBody>
        </p:sp>
        <p:cxnSp>
          <p:nvCxnSpPr>
            <p:cNvPr id="23" name="Elbow Connector 246">
              <a:extLst>
                <a:ext uri="{FF2B5EF4-FFF2-40B4-BE49-F238E27FC236}">
                  <a16:creationId xmlns:a16="http://schemas.microsoft.com/office/drawing/2014/main" id="{3891A9CF-33AE-4F42-BDAB-A4E19A60B22D}"/>
                </a:ext>
              </a:extLst>
            </p:cNvPr>
            <p:cNvCxnSpPr>
              <a:cxnSpLocks/>
              <a:stCxn id="47" idx="4"/>
              <a:endCxn id="39" idx="2"/>
            </p:cNvCxnSpPr>
            <p:nvPr/>
          </p:nvCxnSpPr>
          <p:spPr>
            <a:xfrm rot="16200000" flipH="1">
              <a:off x="3839664" y="1313631"/>
              <a:ext cx="252316" cy="4233167"/>
            </a:xfrm>
            <a:prstGeom prst="bentConnector3">
              <a:avLst>
                <a:gd name="adj1" fmla="val 348167"/>
              </a:avLst>
            </a:prstGeom>
            <a:ln w="22225" cap="sq" cmpd="sng">
              <a:solidFill>
                <a:schemeClr val="bg1">
                  <a:lumMod val="50000"/>
                </a:schemeClr>
              </a:solidFill>
              <a:roun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4" name="Chevron 6">
              <a:extLst>
                <a:ext uri="{FF2B5EF4-FFF2-40B4-BE49-F238E27FC236}">
                  <a16:creationId xmlns:a16="http://schemas.microsoft.com/office/drawing/2014/main" id="{5658D650-DF96-4482-9DDB-4F58CF83D7EB}"/>
                </a:ext>
              </a:extLst>
            </p:cNvPr>
            <p:cNvSpPr/>
            <p:nvPr/>
          </p:nvSpPr>
          <p:spPr>
            <a:xfrm>
              <a:off x="2513667" y="1673670"/>
              <a:ext cx="1006297" cy="333857"/>
            </a:xfrm>
            <a:prstGeom prst="rect">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675" b="0" i="0" u="none" strike="noStrike" kern="1200" cap="none" spc="0" normalizeH="0" baseline="0" noProof="0" dirty="0">
                  <a:ln>
                    <a:noFill/>
                  </a:ln>
                  <a:solidFill>
                    <a:srgbClr val="282828"/>
                  </a:solidFill>
                  <a:effectLst/>
                  <a:uLnTx/>
                  <a:uFillTx/>
                  <a:latin typeface="Arial" panose="020B0604020202020204"/>
                  <a:ea typeface="+mn-ea"/>
                  <a:cs typeface="+mn-cs"/>
                </a:rPr>
                <a:t>Quantity Variance</a:t>
              </a:r>
            </a:p>
          </p:txBody>
        </p:sp>
        <p:sp>
          <p:nvSpPr>
            <p:cNvPr id="25" name="Chevron 6">
              <a:extLst>
                <a:ext uri="{FF2B5EF4-FFF2-40B4-BE49-F238E27FC236}">
                  <a16:creationId xmlns:a16="http://schemas.microsoft.com/office/drawing/2014/main" id="{9449BBB0-B131-45B0-8FBD-F85F8F584014}"/>
                </a:ext>
              </a:extLst>
            </p:cNvPr>
            <p:cNvSpPr/>
            <p:nvPr/>
          </p:nvSpPr>
          <p:spPr>
            <a:xfrm>
              <a:off x="3752859" y="1673670"/>
              <a:ext cx="979692" cy="333857"/>
            </a:xfrm>
            <a:prstGeom prst="rect">
              <a:avLst/>
            </a:prstGeom>
            <a:solidFill>
              <a:srgbClr val="5E5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675" b="0" i="0" u="none" strike="noStrike" kern="1200" cap="none" spc="0" normalizeH="0" baseline="0" noProof="0" dirty="0">
                  <a:ln>
                    <a:noFill/>
                  </a:ln>
                  <a:solidFill>
                    <a:srgbClr val="FFFFFF"/>
                  </a:solidFill>
                  <a:effectLst/>
                  <a:uLnTx/>
                  <a:uFillTx/>
                  <a:latin typeface="Arial" panose="020B0604020202020204"/>
                  <a:ea typeface="+mn-ea"/>
                  <a:cs typeface="+mn-cs"/>
                </a:rPr>
                <a:t>Notify Requester (E-Mail)</a:t>
              </a:r>
            </a:p>
          </p:txBody>
        </p:sp>
        <p:sp>
          <p:nvSpPr>
            <p:cNvPr id="26" name="Chevron 6">
              <a:extLst>
                <a:ext uri="{FF2B5EF4-FFF2-40B4-BE49-F238E27FC236}">
                  <a16:creationId xmlns:a16="http://schemas.microsoft.com/office/drawing/2014/main" id="{1DFB6FE3-358B-45BA-BD09-B4F7D226E011}"/>
                </a:ext>
              </a:extLst>
            </p:cNvPr>
            <p:cNvSpPr/>
            <p:nvPr/>
          </p:nvSpPr>
          <p:spPr>
            <a:xfrm>
              <a:off x="5016107" y="1673670"/>
              <a:ext cx="979692" cy="333857"/>
            </a:xfrm>
            <a:prstGeom prst="rect">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675" b="0" i="0" u="none" strike="noStrike" kern="1200" cap="none" spc="0" normalizeH="0" baseline="0" noProof="0" dirty="0">
                  <a:ln>
                    <a:noFill/>
                  </a:ln>
                  <a:solidFill>
                    <a:srgbClr val="282828"/>
                  </a:solidFill>
                  <a:effectLst/>
                  <a:uLnTx/>
                  <a:uFillTx/>
                  <a:latin typeface="Arial" panose="020B0604020202020204"/>
                  <a:ea typeface="+mn-ea"/>
                  <a:cs typeface="+mn-cs"/>
                </a:rPr>
                <a:t>Requisitioner updates PO</a:t>
              </a:r>
            </a:p>
          </p:txBody>
        </p:sp>
        <p:cxnSp>
          <p:nvCxnSpPr>
            <p:cNvPr id="27" name="Straight Arrow Connector 26">
              <a:extLst>
                <a:ext uri="{FF2B5EF4-FFF2-40B4-BE49-F238E27FC236}">
                  <a16:creationId xmlns:a16="http://schemas.microsoft.com/office/drawing/2014/main" id="{33EB1EB0-8E2A-4C0F-A035-B7E0893C8A38}"/>
                </a:ext>
              </a:extLst>
            </p:cNvPr>
            <p:cNvCxnSpPr>
              <a:cxnSpLocks/>
              <a:stCxn id="24" idx="3"/>
              <a:endCxn id="25" idx="1"/>
            </p:cNvCxnSpPr>
            <p:nvPr/>
          </p:nvCxnSpPr>
          <p:spPr>
            <a:xfrm>
              <a:off x="3519964" y="1840599"/>
              <a:ext cx="232895" cy="0"/>
            </a:xfrm>
            <a:prstGeom prst="straightConnector1">
              <a:avLst/>
            </a:prstGeom>
            <a:ln w="22225" cap="sq" cmpd="sng">
              <a:solidFill>
                <a:schemeClr val="bg1">
                  <a:lumMod val="50000"/>
                </a:schemeClr>
              </a:solidFill>
              <a:roun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8" name="Chevron 6">
              <a:extLst>
                <a:ext uri="{FF2B5EF4-FFF2-40B4-BE49-F238E27FC236}">
                  <a16:creationId xmlns:a16="http://schemas.microsoft.com/office/drawing/2014/main" id="{C94F8E97-3B29-4A1A-BAEE-07A6DA994D93}"/>
                </a:ext>
              </a:extLst>
            </p:cNvPr>
            <p:cNvSpPr/>
            <p:nvPr/>
          </p:nvSpPr>
          <p:spPr>
            <a:xfrm>
              <a:off x="3752859" y="3717309"/>
              <a:ext cx="979692" cy="333857"/>
            </a:xfrm>
            <a:prstGeom prst="rect">
              <a:avLst/>
            </a:prstGeom>
            <a:solidFill>
              <a:srgbClr val="5E5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675" b="0" i="0" u="none" strike="noStrike" kern="1200" cap="none" spc="0" normalizeH="0" baseline="0" noProof="0" dirty="0">
                  <a:ln>
                    <a:noFill/>
                  </a:ln>
                  <a:solidFill>
                    <a:srgbClr val="FFFFFF"/>
                  </a:solidFill>
                  <a:effectLst/>
                  <a:uLnTx/>
                  <a:uFillTx/>
                  <a:latin typeface="Arial" panose="020B0604020202020204"/>
                  <a:ea typeface="+mn-ea"/>
                  <a:cs typeface="+mn-cs"/>
                </a:rPr>
                <a:t>AP Team Resolves Exception</a:t>
              </a:r>
            </a:p>
          </p:txBody>
        </p:sp>
        <p:sp>
          <p:nvSpPr>
            <p:cNvPr id="29" name="Chevron 6">
              <a:extLst>
                <a:ext uri="{FF2B5EF4-FFF2-40B4-BE49-F238E27FC236}">
                  <a16:creationId xmlns:a16="http://schemas.microsoft.com/office/drawing/2014/main" id="{AFE4FB2F-01D7-477B-8AD8-1F664B10AB87}"/>
                </a:ext>
              </a:extLst>
            </p:cNvPr>
            <p:cNvSpPr/>
            <p:nvPr/>
          </p:nvSpPr>
          <p:spPr>
            <a:xfrm>
              <a:off x="2513667" y="3206399"/>
              <a:ext cx="1006297" cy="333857"/>
            </a:xfrm>
            <a:prstGeom prst="rect">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675" b="0" i="0" u="none" strike="noStrike" kern="1200" cap="none" spc="0" normalizeH="0" baseline="0" noProof="0" dirty="0">
                  <a:ln>
                    <a:noFill/>
                  </a:ln>
                  <a:solidFill>
                    <a:srgbClr val="282828"/>
                  </a:solidFill>
                  <a:effectLst/>
                  <a:uLnTx/>
                  <a:uFillTx/>
                  <a:latin typeface="Arial" panose="020B0604020202020204"/>
                  <a:ea typeface="+mn-ea"/>
                  <a:cs typeface="+mn-cs"/>
                </a:rPr>
                <a:t>Shipping &amp; Handling Exceptions </a:t>
              </a:r>
            </a:p>
          </p:txBody>
        </p:sp>
        <p:sp>
          <p:nvSpPr>
            <p:cNvPr id="30" name="Chevron 6">
              <a:extLst>
                <a:ext uri="{FF2B5EF4-FFF2-40B4-BE49-F238E27FC236}">
                  <a16:creationId xmlns:a16="http://schemas.microsoft.com/office/drawing/2014/main" id="{ED0013D0-293A-4898-8CA1-DB908130874B}"/>
                </a:ext>
              </a:extLst>
            </p:cNvPr>
            <p:cNvSpPr/>
            <p:nvPr/>
          </p:nvSpPr>
          <p:spPr>
            <a:xfrm>
              <a:off x="3752859" y="3206399"/>
              <a:ext cx="979692" cy="333857"/>
            </a:xfrm>
            <a:prstGeom prst="rect">
              <a:avLst/>
            </a:prstGeom>
            <a:solidFill>
              <a:srgbClr val="5E5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675" b="0" i="0" u="none" strike="noStrike" kern="1200" cap="none" spc="0" normalizeH="0" baseline="0" noProof="0" dirty="0">
                  <a:ln>
                    <a:noFill/>
                  </a:ln>
                  <a:solidFill>
                    <a:srgbClr val="FFFFFF"/>
                  </a:solidFill>
                  <a:effectLst/>
                  <a:uLnTx/>
                  <a:uFillTx/>
                  <a:latin typeface="Arial" panose="020B0604020202020204"/>
                  <a:ea typeface="+mn-ea"/>
                  <a:cs typeface="+mn-cs"/>
                </a:rPr>
                <a:t>Requester Resolves Exception</a:t>
              </a:r>
            </a:p>
          </p:txBody>
        </p:sp>
        <p:sp>
          <p:nvSpPr>
            <p:cNvPr id="31" name="Chevron 6">
              <a:extLst>
                <a:ext uri="{FF2B5EF4-FFF2-40B4-BE49-F238E27FC236}">
                  <a16:creationId xmlns:a16="http://schemas.microsoft.com/office/drawing/2014/main" id="{04D9B7C8-E973-43AF-BA67-EFCEC0C5510E}"/>
                </a:ext>
              </a:extLst>
            </p:cNvPr>
            <p:cNvSpPr/>
            <p:nvPr/>
          </p:nvSpPr>
          <p:spPr>
            <a:xfrm>
              <a:off x="2540273" y="2077275"/>
              <a:ext cx="979692" cy="333857"/>
            </a:xfrm>
            <a:prstGeom prst="rect">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675" b="0" i="0" u="none" strike="noStrike" kern="1200" cap="none" spc="0" normalizeH="0" baseline="0" noProof="0" dirty="0">
                  <a:ln>
                    <a:noFill/>
                  </a:ln>
                  <a:solidFill>
                    <a:srgbClr val="282828"/>
                  </a:solidFill>
                  <a:effectLst/>
                  <a:uLnTx/>
                  <a:uFillTx/>
                  <a:latin typeface="Arial" panose="020B0604020202020204"/>
                  <a:ea typeface="+mn-ea"/>
                  <a:cs typeface="+mn-cs"/>
                </a:rPr>
                <a:t>Price Variance </a:t>
              </a:r>
            </a:p>
          </p:txBody>
        </p:sp>
        <p:sp>
          <p:nvSpPr>
            <p:cNvPr id="32" name="Chevron 6">
              <a:extLst>
                <a:ext uri="{FF2B5EF4-FFF2-40B4-BE49-F238E27FC236}">
                  <a16:creationId xmlns:a16="http://schemas.microsoft.com/office/drawing/2014/main" id="{DF016C80-A75C-473F-BE3E-D3CB19B1B8EC}"/>
                </a:ext>
              </a:extLst>
            </p:cNvPr>
            <p:cNvSpPr/>
            <p:nvPr/>
          </p:nvSpPr>
          <p:spPr>
            <a:xfrm>
              <a:off x="3753889" y="2084172"/>
              <a:ext cx="979692" cy="333857"/>
            </a:xfrm>
            <a:prstGeom prst="rect">
              <a:avLst/>
            </a:prstGeom>
            <a:solidFill>
              <a:srgbClr val="5E5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base" latinLnBrk="0" hangingPunct="1">
                <a:lnSpc>
                  <a:spcPct val="90000"/>
                </a:lnSpc>
                <a:spcBef>
                  <a:spcPct val="0"/>
                </a:spcBef>
                <a:spcAft>
                  <a:spcPct val="0"/>
                </a:spcAft>
                <a:buClrTx/>
                <a:buSzTx/>
                <a:buFontTx/>
                <a:buNone/>
                <a:tabLst/>
                <a:defRPr/>
              </a:pPr>
              <a:r>
                <a:rPr kumimoji="0" lang="en-US" sz="675" b="0" i="0" u="none" strike="noStrike" kern="1200" cap="none" spc="0" normalizeH="0" baseline="0" noProof="0" dirty="0">
                  <a:ln>
                    <a:noFill/>
                  </a:ln>
                  <a:solidFill>
                    <a:srgbClr val="FFFFFF"/>
                  </a:solidFill>
                  <a:effectLst/>
                  <a:uLnTx/>
                  <a:uFillTx/>
                  <a:latin typeface="Arial" panose="020B0604020202020204"/>
                  <a:ea typeface="+mn-ea"/>
                  <a:cs typeface="+mn-cs"/>
                </a:rPr>
                <a:t>Requester Resolves Exception</a:t>
              </a:r>
            </a:p>
          </p:txBody>
        </p:sp>
        <p:sp>
          <p:nvSpPr>
            <p:cNvPr id="33" name="Chevron 6">
              <a:extLst>
                <a:ext uri="{FF2B5EF4-FFF2-40B4-BE49-F238E27FC236}">
                  <a16:creationId xmlns:a16="http://schemas.microsoft.com/office/drawing/2014/main" id="{7BB6DBE8-39B3-44C8-9F38-EBEA3193DBB1}"/>
                </a:ext>
              </a:extLst>
            </p:cNvPr>
            <p:cNvSpPr/>
            <p:nvPr/>
          </p:nvSpPr>
          <p:spPr>
            <a:xfrm>
              <a:off x="2531999" y="2568213"/>
              <a:ext cx="987965" cy="333857"/>
            </a:xfrm>
            <a:prstGeom prst="rect">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675" b="0" i="0" u="none" strike="noStrike" kern="1200" cap="none" spc="0" normalizeH="0" baseline="0" noProof="0" dirty="0">
                  <a:ln>
                    <a:noFill/>
                  </a:ln>
                  <a:solidFill>
                    <a:srgbClr val="282828"/>
                  </a:solidFill>
                  <a:effectLst/>
                  <a:uLnTx/>
                  <a:uFillTx/>
                  <a:latin typeface="Arial" panose="020B0604020202020204"/>
                  <a:ea typeface="+mn-ea"/>
                  <a:cs typeface="+mn-cs"/>
                </a:rPr>
                <a:t>Purchase order and Payment Terms Exception</a:t>
              </a:r>
            </a:p>
          </p:txBody>
        </p:sp>
        <p:sp>
          <p:nvSpPr>
            <p:cNvPr id="34" name="Chevron 6">
              <a:extLst>
                <a:ext uri="{FF2B5EF4-FFF2-40B4-BE49-F238E27FC236}">
                  <a16:creationId xmlns:a16="http://schemas.microsoft.com/office/drawing/2014/main" id="{C7292B3A-045B-48BB-92B7-D05C3D8EC5A4}"/>
                </a:ext>
              </a:extLst>
            </p:cNvPr>
            <p:cNvSpPr/>
            <p:nvPr/>
          </p:nvSpPr>
          <p:spPr>
            <a:xfrm>
              <a:off x="3771191" y="2568213"/>
              <a:ext cx="979692" cy="333857"/>
            </a:xfrm>
            <a:prstGeom prst="rect">
              <a:avLst/>
            </a:prstGeom>
            <a:solidFill>
              <a:srgbClr val="5E5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675" b="0" i="0" u="none" strike="noStrike" kern="1200" cap="none" spc="0" normalizeH="0" baseline="0" noProof="0" dirty="0">
                  <a:ln>
                    <a:noFill/>
                  </a:ln>
                  <a:solidFill>
                    <a:srgbClr val="FFFFFF"/>
                  </a:solidFill>
                  <a:effectLst/>
                  <a:uLnTx/>
                  <a:uFillTx/>
                  <a:latin typeface="Arial" panose="020B0604020202020204"/>
                  <a:ea typeface="+mn-ea"/>
                  <a:cs typeface="+mn-cs"/>
                </a:rPr>
                <a:t>AP Team Resolves Exception</a:t>
              </a:r>
            </a:p>
          </p:txBody>
        </p:sp>
        <p:sp>
          <p:nvSpPr>
            <p:cNvPr id="35" name="TextBox 34">
              <a:extLst>
                <a:ext uri="{FF2B5EF4-FFF2-40B4-BE49-F238E27FC236}">
                  <a16:creationId xmlns:a16="http://schemas.microsoft.com/office/drawing/2014/main" id="{683A6684-F103-498E-8668-38AD9EB11FCF}"/>
                </a:ext>
              </a:extLst>
            </p:cNvPr>
            <p:cNvSpPr txBox="1"/>
            <p:nvPr/>
          </p:nvSpPr>
          <p:spPr>
            <a:xfrm>
              <a:off x="1664774" y="3674713"/>
              <a:ext cx="155852" cy="83100"/>
            </a:xfrm>
            <a:prstGeom prst="rect">
              <a:avLst/>
            </a:prstGeom>
            <a:noFill/>
            <a:ln>
              <a:noFill/>
            </a:ln>
          </p:spPr>
          <p:txBody>
            <a:bodyPr wrap="square" lIns="0" tIns="0" rIns="0" bIns="0" rtlCol="0">
              <a:spAutoFit/>
            </a:bodyPr>
            <a:lstStyle>
              <a:defPPr>
                <a:defRPr lang="en-US"/>
              </a:defPPr>
              <a:lvl1pPr algn="ctr">
                <a:lnSpc>
                  <a:spcPct val="80000"/>
                </a:lnSpc>
                <a:defRPr sz="800" b="0">
                  <a:solidFill>
                    <a:schemeClr val="bg1">
                      <a:lumMod val="50000"/>
                    </a:schemeClr>
                  </a:solidFill>
                </a:defRPr>
              </a:lvl1pPr>
            </a:lstStyle>
            <a:p>
              <a:pPr marL="0" marR="0" lvl="0" indent="0" algn="ctr" defTabSz="514350" rtl="0" eaLnBrk="1" fontAlgn="auto" latinLnBrk="0" hangingPunct="1">
                <a:lnSpc>
                  <a:spcPct val="80000"/>
                </a:lnSpc>
                <a:spcBef>
                  <a:spcPts val="0"/>
                </a:spcBef>
                <a:spcAft>
                  <a:spcPts val="0"/>
                </a:spcAft>
                <a:buClrTx/>
                <a:buSzTx/>
                <a:buFontTx/>
                <a:buNone/>
                <a:tabLst/>
                <a:defRPr/>
              </a:pPr>
              <a:r>
                <a:rPr kumimoji="0" lang="en-US" sz="675" b="1" i="0" u="none" strike="noStrike" kern="0" cap="none" spc="0" normalizeH="0" baseline="0" noProof="0" dirty="0">
                  <a:ln>
                    <a:noFill/>
                  </a:ln>
                  <a:solidFill>
                    <a:srgbClr val="282828"/>
                  </a:solidFill>
                  <a:effectLst/>
                  <a:uLnTx/>
                  <a:uFillTx/>
                  <a:latin typeface="Arial" panose="020B0604020202020204"/>
                  <a:ea typeface="ＭＳ Ｐゴシック" charset="0"/>
                  <a:cs typeface="Arial" pitchFamily="34" charset="0"/>
                </a:rPr>
                <a:t>No</a:t>
              </a:r>
            </a:p>
          </p:txBody>
        </p:sp>
        <p:cxnSp>
          <p:nvCxnSpPr>
            <p:cNvPr id="36" name="Elbow Connector 42">
              <a:extLst>
                <a:ext uri="{FF2B5EF4-FFF2-40B4-BE49-F238E27FC236}">
                  <a16:creationId xmlns:a16="http://schemas.microsoft.com/office/drawing/2014/main" id="{02F727F3-77D8-4CE4-B33D-03C7025B7BB2}"/>
                </a:ext>
              </a:extLst>
            </p:cNvPr>
            <p:cNvCxnSpPr>
              <a:stCxn id="28" idx="3"/>
              <a:endCxn id="40" idx="2"/>
            </p:cNvCxnSpPr>
            <p:nvPr/>
          </p:nvCxnSpPr>
          <p:spPr>
            <a:xfrm flipV="1">
              <a:off x="4732551" y="2862144"/>
              <a:ext cx="508179" cy="1022094"/>
            </a:xfrm>
            <a:prstGeom prst="bentConnector3">
              <a:avLst>
                <a:gd name="adj1" fmla="val 50000"/>
              </a:avLst>
            </a:prstGeom>
            <a:ln w="22225" cap="sq" cmpd="sng">
              <a:solidFill>
                <a:schemeClr val="bg1">
                  <a:lumMod val="50000"/>
                </a:schemeClr>
              </a:solidFill>
              <a:roun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7" name="Elbow Connector 45">
              <a:extLst>
                <a:ext uri="{FF2B5EF4-FFF2-40B4-BE49-F238E27FC236}">
                  <a16:creationId xmlns:a16="http://schemas.microsoft.com/office/drawing/2014/main" id="{08C93D21-04F1-4C4C-A356-13368049F724}"/>
                </a:ext>
              </a:extLst>
            </p:cNvPr>
            <p:cNvCxnSpPr>
              <a:stCxn id="30" idx="3"/>
              <a:endCxn id="40" idx="2"/>
            </p:cNvCxnSpPr>
            <p:nvPr/>
          </p:nvCxnSpPr>
          <p:spPr>
            <a:xfrm flipV="1">
              <a:off x="4732551" y="2862144"/>
              <a:ext cx="508179" cy="511184"/>
            </a:xfrm>
            <a:prstGeom prst="bentConnector3">
              <a:avLst>
                <a:gd name="adj1" fmla="val 50000"/>
              </a:avLst>
            </a:prstGeom>
            <a:ln w="22225" cap="sq" cmpd="sng">
              <a:solidFill>
                <a:schemeClr val="bg1">
                  <a:lumMod val="50000"/>
                </a:schemeClr>
              </a:solidFill>
              <a:roun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8" name="Elbow Connector 53">
              <a:extLst>
                <a:ext uri="{FF2B5EF4-FFF2-40B4-BE49-F238E27FC236}">
                  <a16:creationId xmlns:a16="http://schemas.microsoft.com/office/drawing/2014/main" id="{C0F846A0-52F5-4509-8BC9-66C95A69FF24}"/>
                </a:ext>
              </a:extLst>
            </p:cNvPr>
            <p:cNvCxnSpPr>
              <a:cxnSpLocks/>
              <a:stCxn id="32" idx="3"/>
              <a:endCxn id="26" idx="1"/>
            </p:cNvCxnSpPr>
            <p:nvPr/>
          </p:nvCxnSpPr>
          <p:spPr>
            <a:xfrm flipV="1">
              <a:off x="4733581" y="1840598"/>
              <a:ext cx="282527" cy="410503"/>
            </a:xfrm>
            <a:prstGeom prst="bentConnector3">
              <a:avLst>
                <a:gd name="adj1" fmla="val 50000"/>
              </a:avLst>
            </a:prstGeom>
            <a:ln w="22225" cap="sq" cmpd="sng">
              <a:solidFill>
                <a:schemeClr val="bg1">
                  <a:lumMod val="50000"/>
                </a:schemeClr>
              </a:solidFill>
              <a:roun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9" name="Chevron 6">
              <a:extLst>
                <a:ext uri="{FF2B5EF4-FFF2-40B4-BE49-F238E27FC236}">
                  <a16:creationId xmlns:a16="http://schemas.microsoft.com/office/drawing/2014/main" id="{DEA8D91D-9A17-408B-8241-81CC61434B84}"/>
                </a:ext>
              </a:extLst>
            </p:cNvPr>
            <p:cNvSpPr/>
            <p:nvPr/>
          </p:nvSpPr>
          <p:spPr>
            <a:xfrm>
              <a:off x="5592558" y="3222516"/>
              <a:ext cx="979692" cy="333857"/>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675" b="0" i="0" u="none" strike="noStrike" kern="1200" cap="none" spc="0" normalizeH="0" baseline="0" noProof="0" dirty="0">
                  <a:ln>
                    <a:noFill/>
                  </a:ln>
                  <a:solidFill>
                    <a:prstClr val="white"/>
                  </a:solidFill>
                  <a:effectLst/>
                  <a:uLnTx/>
                  <a:uFillTx/>
                  <a:latin typeface="Arial" panose="020B0604020202020204"/>
                  <a:ea typeface="+mn-ea"/>
                  <a:cs typeface="+mn-cs"/>
                </a:rPr>
                <a:t>Post Ok-To-Pay document to SAP</a:t>
              </a:r>
            </a:p>
          </p:txBody>
        </p:sp>
        <p:sp>
          <p:nvSpPr>
            <p:cNvPr id="40" name="Oval 39">
              <a:extLst>
                <a:ext uri="{FF2B5EF4-FFF2-40B4-BE49-F238E27FC236}">
                  <a16:creationId xmlns:a16="http://schemas.microsoft.com/office/drawing/2014/main" id="{B76CC26A-C97E-4428-8D83-BD7F38CC62A5}"/>
                </a:ext>
              </a:extLst>
            </p:cNvPr>
            <p:cNvSpPr/>
            <p:nvPr/>
          </p:nvSpPr>
          <p:spPr>
            <a:xfrm>
              <a:off x="5240730" y="2712982"/>
              <a:ext cx="298323" cy="298323"/>
            </a:xfrm>
            <a:prstGeom prst="ellipse">
              <a:avLst/>
            </a:prstGeom>
            <a:solidFill>
              <a:schemeClr val="accent1">
                <a:lumMod val="2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cxnSp>
          <p:nvCxnSpPr>
            <p:cNvPr id="41" name="Elbow Connector 138">
              <a:extLst>
                <a:ext uri="{FF2B5EF4-FFF2-40B4-BE49-F238E27FC236}">
                  <a16:creationId xmlns:a16="http://schemas.microsoft.com/office/drawing/2014/main" id="{E68763BA-CFA4-4451-A922-2FD7AA5F3890}"/>
                </a:ext>
              </a:extLst>
            </p:cNvPr>
            <p:cNvCxnSpPr>
              <a:cxnSpLocks/>
              <a:stCxn id="40" idx="4"/>
              <a:endCxn id="39" idx="1"/>
            </p:cNvCxnSpPr>
            <p:nvPr/>
          </p:nvCxnSpPr>
          <p:spPr>
            <a:xfrm rot="16200000" flipH="1">
              <a:off x="5302154" y="3099042"/>
              <a:ext cx="378140" cy="202666"/>
            </a:xfrm>
            <a:prstGeom prst="bentConnector2">
              <a:avLst/>
            </a:prstGeom>
            <a:ln w="22225" cap="sq" cmpd="sng">
              <a:solidFill>
                <a:schemeClr val="bg1">
                  <a:lumMod val="50000"/>
                </a:schemeClr>
              </a:solidFill>
              <a:roun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2" name="Chevron 6">
              <a:extLst>
                <a:ext uri="{FF2B5EF4-FFF2-40B4-BE49-F238E27FC236}">
                  <a16:creationId xmlns:a16="http://schemas.microsoft.com/office/drawing/2014/main" id="{77131DDE-271D-4D84-9C2B-010A4CCDFAF6}"/>
                </a:ext>
              </a:extLst>
            </p:cNvPr>
            <p:cNvSpPr/>
            <p:nvPr/>
          </p:nvSpPr>
          <p:spPr>
            <a:xfrm>
              <a:off x="5592558" y="2198624"/>
              <a:ext cx="979692" cy="333857"/>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675" b="0" i="0" u="none" strike="noStrike" kern="1200" cap="none" spc="0" normalizeH="0" baseline="0" noProof="0" dirty="0">
                  <a:ln>
                    <a:noFill/>
                  </a:ln>
                  <a:solidFill>
                    <a:prstClr val="white"/>
                  </a:solidFill>
                  <a:effectLst/>
                  <a:uLnTx/>
                  <a:uFillTx/>
                  <a:latin typeface="Arial" panose="020B0604020202020204"/>
                  <a:ea typeface="+mn-ea"/>
                  <a:cs typeface="+mn-cs"/>
                </a:rPr>
                <a:t>Rejected Invoice sent back to Supplier</a:t>
              </a:r>
            </a:p>
          </p:txBody>
        </p:sp>
        <p:cxnSp>
          <p:nvCxnSpPr>
            <p:cNvPr id="43" name="Elbow Connector 143">
              <a:extLst>
                <a:ext uri="{FF2B5EF4-FFF2-40B4-BE49-F238E27FC236}">
                  <a16:creationId xmlns:a16="http://schemas.microsoft.com/office/drawing/2014/main" id="{0D11F324-7B68-4C0E-BCCF-65EA68A34679}"/>
                </a:ext>
              </a:extLst>
            </p:cNvPr>
            <p:cNvCxnSpPr>
              <a:cxnSpLocks/>
              <a:stCxn id="40" idx="0"/>
              <a:endCxn id="42" idx="1"/>
            </p:cNvCxnSpPr>
            <p:nvPr/>
          </p:nvCxnSpPr>
          <p:spPr>
            <a:xfrm rot="5400000" flipH="1" flipV="1">
              <a:off x="5317509" y="2437935"/>
              <a:ext cx="347431" cy="202666"/>
            </a:xfrm>
            <a:prstGeom prst="bentConnector2">
              <a:avLst/>
            </a:prstGeom>
            <a:ln w="22225" cap="sq" cmpd="sng">
              <a:solidFill>
                <a:schemeClr val="bg1">
                  <a:lumMod val="50000"/>
                </a:schemeClr>
              </a:solidFill>
              <a:roun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4" name="Elbow Connector 148">
              <a:extLst>
                <a:ext uri="{FF2B5EF4-FFF2-40B4-BE49-F238E27FC236}">
                  <a16:creationId xmlns:a16="http://schemas.microsoft.com/office/drawing/2014/main" id="{E6E10028-183B-4E8D-97E4-17A54C9F292A}"/>
                </a:ext>
              </a:extLst>
            </p:cNvPr>
            <p:cNvCxnSpPr>
              <a:cxnSpLocks/>
              <a:stCxn id="34" idx="3"/>
              <a:endCxn id="40" idx="2"/>
            </p:cNvCxnSpPr>
            <p:nvPr/>
          </p:nvCxnSpPr>
          <p:spPr>
            <a:xfrm>
              <a:off x="4750884" y="2735142"/>
              <a:ext cx="489847" cy="127002"/>
            </a:xfrm>
            <a:prstGeom prst="bentConnector3">
              <a:avLst>
                <a:gd name="adj1" fmla="val 50000"/>
              </a:avLst>
            </a:prstGeom>
            <a:ln w="22225" cap="sq" cmpd="sng">
              <a:solidFill>
                <a:schemeClr val="bg1">
                  <a:lumMod val="50000"/>
                </a:schemeClr>
              </a:solidFill>
              <a:roun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1FDABA7C-841A-4941-A798-5D814D0B9CB4}"/>
                </a:ext>
              </a:extLst>
            </p:cNvPr>
            <p:cNvSpPr txBox="1"/>
            <p:nvPr/>
          </p:nvSpPr>
          <p:spPr>
            <a:xfrm>
              <a:off x="5598665" y="2791470"/>
              <a:ext cx="647693" cy="166199"/>
            </a:xfrm>
            <a:prstGeom prst="rect">
              <a:avLst/>
            </a:prstGeom>
            <a:noFill/>
            <a:ln>
              <a:noFill/>
            </a:ln>
          </p:spPr>
          <p:txBody>
            <a:bodyPr wrap="square" lIns="0" tIns="0" rIns="0" bIns="0" rtlCol="0">
              <a:spAutoFit/>
            </a:bodyPr>
            <a:lstStyle>
              <a:defPPr>
                <a:defRPr lang="en-US"/>
              </a:defPPr>
              <a:lvl1pPr algn="ctr">
                <a:lnSpc>
                  <a:spcPct val="80000"/>
                </a:lnSpc>
                <a:defRPr sz="800" b="0">
                  <a:solidFill>
                    <a:schemeClr val="bg1">
                      <a:lumMod val="50000"/>
                    </a:schemeClr>
                  </a:solidFill>
                </a:defRPr>
              </a:lvl1pPr>
            </a:lstStyle>
            <a:p>
              <a:pPr marL="0" marR="0" lvl="0" indent="0" algn="l" defTabSz="514350" rtl="0" eaLnBrk="1" fontAlgn="auto" latinLnBrk="0" hangingPunct="1">
                <a:lnSpc>
                  <a:spcPct val="80000"/>
                </a:lnSpc>
                <a:spcBef>
                  <a:spcPts val="0"/>
                </a:spcBef>
                <a:spcAft>
                  <a:spcPts val="0"/>
                </a:spcAft>
                <a:buClrTx/>
                <a:buSzTx/>
                <a:buFontTx/>
                <a:buNone/>
                <a:tabLst/>
                <a:defRPr/>
              </a:pPr>
              <a:r>
                <a:rPr kumimoji="0" lang="en-US" sz="675" b="1" i="0" u="none" strike="noStrike" kern="0" cap="none" spc="0" normalizeH="0" baseline="0" noProof="0" dirty="0">
                  <a:ln>
                    <a:noFill/>
                  </a:ln>
                  <a:solidFill>
                    <a:srgbClr val="282828"/>
                  </a:solidFill>
                  <a:effectLst/>
                  <a:uLnTx/>
                  <a:uFillTx/>
                  <a:latin typeface="Arial" panose="020B0604020202020204"/>
                  <a:ea typeface="ＭＳ Ｐゴシック" charset="0"/>
                  <a:cs typeface="Arial" pitchFamily="34" charset="0"/>
                </a:rPr>
                <a:t>Exceptions Cleared ?</a:t>
              </a:r>
            </a:p>
          </p:txBody>
        </p:sp>
        <p:sp>
          <p:nvSpPr>
            <p:cNvPr id="46" name="TextBox 45">
              <a:extLst>
                <a:ext uri="{FF2B5EF4-FFF2-40B4-BE49-F238E27FC236}">
                  <a16:creationId xmlns:a16="http://schemas.microsoft.com/office/drawing/2014/main" id="{98478008-2F14-482B-A03C-0C23F1B44591}"/>
                </a:ext>
              </a:extLst>
            </p:cNvPr>
            <p:cNvSpPr txBox="1"/>
            <p:nvPr/>
          </p:nvSpPr>
          <p:spPr>
            <a:xfrm>
              <a:off x="5171896" y="3163489"/>
              <a:ext cx="207467" cy="83100"/>
            </a:xfrm>
            <a:prstGeom prst="rect">
              <a:avLst/>
            </a:prstGeom>
            <a:ln w="22225" cap="sq" cmpd="sng">
              <a:noFill/>
              <a:round/>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wrap="square" lIns="0" tIns="0" rIns="0" bIns="0" rtlCol="0">
              <a:spAutoFit/>
            </a:bodyPr>
            <a:lstStyle>
              <a:defPPr>
                <a:defRPr lang="en-US"/>
              </a:defPPr>
              <a:lvl1pPr algn="ctr">
                <a:lnSpc>
                  <a:spcPct val="80000"/>
                </a:lnSpc>
                <a:defRPr sz="800" b="0">
                  <a:solidFill>
                    <a:schemeClr val="bg1">
                      <a:lumMod val="50000"/>
                    </a:schemeClr>
                  </a:solidFill>
                </a:defRPr>
              </a:lvl1pPr>
            </a:lstStyle>
            <a:p>
              <a:pPr marL="0" marR="0" lvl="0" indent="0" algn="ctr" defTabSz="514350" rtl="0" eaLnBrk="1" fontAlgn="auto" latinLnBrk="0" hangingPunct="1">
                <a:lnSpc>
                  <a:spcPct val="80000"/>
                </a:lnSpc>
                <a:spcBef>
                  <a:spcPts val="0"/>
                </a:spcBef>
                <a:spcAft>
                  <a:spcPts val="0"/>
                </a:spcAft>
                <a:buClrTx/>
                <a:buSzTx/>
                <a:buFontTx/>
                <a:buNone/>
                <a:tabLst/>
                <a:defRPr/>
              </a:pPr>
              <a:r>
                <a:rPr kumimoji="0" lang="en-US" sz="675" b="0" i="0" u="none" strike="noStrike" kern="0" cap="none" spc="0" normalizeH="0" baseline="0" noProof="0" dirty="0">
                  <a:ln>
                    <a:noFill/>
                  </a:ln>
                  <a:solidFill>
                    <a:srgbClr val="282828"/>
                  </a:solidFill>
                  <a:effectLst/>
                  <a:uLnTx/>
                  <a:uFillTx/>
                  <a:latin typeface="Arial" panose="020B0604020202020204"/>
                  <a:ea typeface="+mn-ea"/>
                  <a:cs typeface="Arial" pitchFamily="34" charset="0"/>
                </a:rPr>
                <a:t>Yes</a:t>
              </a:r>
            </a:p>
          </p:txBody>
        </p:sp>
        <p:sp>
          <p:nvSpPr>
            <p:cNvPr id="47" name="Oval 46">
              <a:extLst>
                <a:ext uri="{FF2B5EF4-FFF2-40B4-BE49-F238E27FC236}">
                  <a16:creationId xmlns:a16="http://schemas.microsoft.com/office/drawing/2014/main" id="{240FD9D4-73E9-4664-A3BC-8179D476EC85}"/>
                </a:ext>
              </a:extLst>
            </p:cNvPr>
            <p:cNvSpPr/>
            <p:nvPr/>
          </p:nvSpPr>
          <p:spPr>
            <a:xfrm>
              <a:off x="1759226" y="3124035"/>
              <a:ext cx="180023" cy="180023"/>
            </a:xfrm>
            <a:prstGeom prst="ellipse">
              <a:avLst/>
            </a:prstGeom>
            <a:solidFill>
              <a:schemeClr val="accent1">
                <a:lumMod val="2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cxnSp>
          <p:nvCxnSpPr>
            <p:cNvPr id="48" name="Straight Arrow Connector 47">
              <a:extLst>
                <a:ext uri="{FF2B5EF4-FFF2-40B4-BE49-F238E27FC236}">
                  <a16:creationId xmlns:a16="http://schemas.microsoft.com/office/drawing/2014/main" id="{AAC5B8F5-2EBA-4438-A168-91CE286D5A62}"/>
                </a:ext>
              </a:extLst>
            </p:cNvPr>
            <p:cNvCxnSpPr>
              <a:cxnSpLocks/>
              <a:stCxn id="21" idx="3"/>
              <a:endCxn id="28" idx="1"/>
            </p:cNvCxnSpPr>
            <p:nvPr/>
          </p:nvCxnSpPr>
          <p:spPr>
            <a:xfrm>
              <a:off x="3519964" y="3884238"/>
              <a:ext cx="232895" cy="0"/>
            </a:xfrm>
            <a:prstGeom prst="straightConnector1">
              <a:avLst/>
            </a:prstGeom>
            <a:ln w="22225" cap="sq" cmpd="sng">
              <a:solidFill>
                <a:schemeClr val="bg1">
                  <a:lumMod val="50000"/>
                </a:schemeClr>
              </a:solidFill>
              <a:roun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7FF26FCA-C182-436F-8860-7A71D01606C8}"/>
                </a:ext>
              </a:extLst>
            </p:cNvPr>
            <p:cNvCxnSpPr>
              <a:cxnSpLocks/>
              <a:stCxn id="29" idx="3"/>
              <a:endCxn id="30" idx="1"/>
            </p:cNvCxnSpPr>
            <p:nvPr/>
          </p:nvCxnSpPr>
          <p:spPr>
            <a:xfrm>
              <a:off x="3519964" y="3373328"/>
              <a:ext cx="232895" cy="0"/>
            </a:xfrm>
            <a:prstGeom prst="straightConnector1">
              <a:avLst/>
            </a:prstGeom>
            <a:ln w="22225" cap="sq" cmpd="sng">
              <a:solidFill>
                <a:schemeClr val="bg1">
                  <a:lumMod val="50000"/>
                </a:schemeClr>
              </a:solidFill>
              <a:roun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C3E92722-32DD-4D4B-ADCF-707A162BCA7F}"/>
                </a:ext>
              </a:extLst>
            </p:cNvPr>
            <p:cNvCxnSpPr>
              <a:cxnSpLocks/>
              <a:stCxn id="31" idx="3"/>
              <a:endCxn id="32" idx="1"/>
            </p:cNvCxnSpPr>
            <p:nvPr/>
          </p:nvCxnSpPr>
          <p:spPr>
            <a:xfrm>
              <a:off x="3519965" y="2244203"/>
              <a:ext cx="233924" cy="6898"/>
            </a:xfrm>
            <a:prstGeom prst="straightConnector1">
              <a:avLst/>
            </a:prstGeom>
            <a:ln w="22225" cap="sq" cmpd="sng">
              <a:solidFill>
                <a:schemeClr val="bg1">
                  <a:lumMod val="50000"/>
                </a:schemeClr>
              </a:solidFill>
              <a:roun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FA1932FA-CAD7-4F50-8339-D51470417C6B}"/>
                </a:ext>
              </a:extLst>
            </p:cNvPr>
            <p:cNvCxnSpPr>
              <a:cxnSpLocks/>
              <a:stCxn id="33" idx="3"/>
              <a:endCxn id="34" idx="1"/>
            </p:cNvCxnSpPr>
            <p:nvPr/>
          </p:nvCxnSpPr>
          <p:spPr>
            <a:xfrm>
              <a:off x="3519964" y="2735142"/>
              <a:ext cx="251227" cy="0"/>
            </a:xfrm>
            <a:prstGeom prst="straightConnector1">
              <a:avLst/>
            </a:prstGeom>
            <a:ln w="22225" cap="sq" cmpd="sng">
              <a:solidFill>
                <a:schemeClr val="bg1">
                  <a:lumMod val="50000"/>
                </a:schemeClr>
              </a:solidFill>
              <a:roun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EC2C0CCB-3430-400E-BE55-72F2BA439D12}"/>
                </a:ext>
              </a:extLst>
            </p:cNvPr>
            <p:cNvCxnSpPr>
              <a:cxnSpLocks/>
              <a:stCxn id="25" idx="3"/>
              <a:endCxn id="26" idx="1"/>
            </p:cNvCxnSpPr>
            <p:nvPr/>
          </p:nvCxnSpPr>
          <p:spPr>
            <a:xfrm>
              <a:off x="4732552" y="1840597"/>
              <a:ext cx="283556" cy="0"/>
            </a:xfrm>
            <a:prstGeom prst="straightConnector1">
              <a:avLst/>
            </a:prstGeom>
            <a:ln w="22225" cap="sq" cmpd="sng">
              <a:solidFill>
                <a:schemeClr val="bg1">
                  <a:lumMod val="50000"/>
                </a:schemeClr>
              </a:solidFill>
              <a:roun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Elbow Connector 12">
              <a:extLst>
                <a:ext uri="{FF2B5EF4-FFF2-40B4-BE49-F238E27FC236}">
                  <a16:creationId xmlns:a16="http://schemas.microsoft.com/office/drawing/2014/main" id="{700F58F6-B817-4B56-AA7F-2EFF3C941CCD}"/>
                </a:ext>
              </a:extLst>
            </p:cNvPr>
            <p:cNvCxnSpPr>
              <a:cxnSpLocks/>
              <a:endCxn id="24" idx="1"/>
            </p:cNvCxnSpPr>
            <p:nvPr/>
          </p:nvCxnSpPr>
          <p:spPr>
            <a:xfrm flipV="1">
              <a:off x="2186595" y="1840599"/>
              <a:ext cx="327072" cy="1071528"/>
            </a:xfrm>
            <a:prstGeom prst="bentConnector3">
              <a:avLst>
                <a:gd name="adj1" fmla="val 50000"/>
              </a:avLst>
            </a:prstGeom>
            <a:ln w="22225" cap="sq" cmpd="sng">
              <a:solidFill>
                <a:schemeClr val="bg1">
                  <a:lumMod val="50000"/>
                </a:schemeClr>
              </a:solidFill>
              <a:roun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4" name="Elbow Connector 12">
              <a:extLst>
                <a:ext uri="{FF2B5EF4-FFF2-40B4-BE49-F238E27FC236}">
                  <a16:creationId xmlns:a16="http://schemas.microsoft.com/office/drawing/2014/main" id="{DB9D5B55-3E7F-4A70-91BD-DB8CBC6D019E}"/>
                </a:ext>
              </a:extLst>
            </p:cNvPr>
            <p:cNvCxnSpPr>
              <a:cxnSpLocks/>
              <a:endCxn id="31" idx="1"/>
            </p:cNvCxnSpPr>
            <p:nvPr/>
          </p:nvCxnSpPr>
          <p:spPr>
            <a:xfrm flipV="1">
              <a:off x="2186595" y="2244203"/>
              <a:ext cx="353678" cy="667924"/>
            </a:xfrm>
            <a:prstGeom prst="bentConnector3">
              <a:avLst>
                <a:gd name="adj1" fmla="val 46198"/>
              </a:avLst>
            </a:prstGeom>
            <a:ln w="22225" cap="sq" cmpd="sng">
              <a:solidFill>
                <a:schemeClr val="bg1">
                  <a:lumMod val="50000"/>
                </a:schemeClr>
              </a:solidFill>
              <a:roun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5" name="Elbow Connector 12">
              <a:extLst>
                <a:ext uri="{FF2B5EF4-FFF2-40B4-BE49-F238E27FC236}">
                  <a16:creationId xmlns:a16="http://schemas.microsoft.com/office/drawing/2014/main" id="{3BB1D695-1AA6-4C8F-AEEA-9AE68D182748}"/>
                </a:ext>
              </a:extLst>
            </p:cNvPr>
            <p:cNvCxnSpPr>
              <a:cxnSpLocks/>
              <a:endCxn id="29" idx="1"/>
            </p:cNvCxnSpPr>
            <p:nvPr/>
          </p:nvCxnSpPr>
          <p:spPr>
            <a:xfrm>
              <a:off x="2186595" y="2912127"/>
              <a:ext cx="327072" cy="461201"/>
            </a:xfrm>
            <a:prstGeom prst="bentConnector3">
              <a:avLst>
                <a:gd name="adj1" fmla="val 50000"/>
              </a:avLst>
            </a:prstGeom>
            <a:ln w="22225" cap="sq" cmpd="sng">
              <a:solidFill>
                <a:schemeClr val="bg1">
                  <a:lumMod val="50000"/>
                </a:schemeClr>
              </a:solidFill>
              <a:roun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6" name="Elbow Connector 12">
              <a:extLst>
                <a:ext uri="{FF2B5EF4-FFF2-40B4-BE49-F238E27FC236}">
                  <a16:creationId xmlns:a16="http://schemas.microsoft.com/office/drawing/2014/main" id="{A2BEA60B-468B-4747-B02C-5A2B803FAC98}"/>
                </a:ext>
              </a:extLst>
            </p:cNvPr>
            <p:cNvCxnSpPr>
              <a:cxnSpLocks/>
              <a:endCxn id="21" idx="1"/>
            </p:cNvCxnSpPr>
            <p:nvPr/>
          </p:nvCxnSpPr>
          <p:spPr>
            <a:xfrm>
              <a:off x="2186595" y="2912127"/>
              <a:ext cx="327072" cy="972111"/>
            </a:xfrm>
            <a:prstGeom prst="bentConnector3">
              <a:avLst>
                <a:gd name="adj1" fmla="val 50000"/>
              </a:avLst>
            </a:prstGeom>
            <a:ln w="22225" cap="sq" cmpd="sng">
              <a:solidFill>
                <a:schemeClr val="bg1">
                  <a:lumMod val="50000"/>
                </a:schemeClr>
              </a:solidFill>
              <a:round/>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57" name="Picture 56">
              <a:extLst>
                <a:ext uri="{FF2B5EF4-FFF2-40B4-BE49-F238E27FC236}">
                  <a16:creationId xmlns:a16="http://schemas.microsoft.com/office/drawing/2014/main" id="{0ECB1C9D-8F0F-40D4-9FD6-247F661514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7529" y="3456763"/>
              <a:ext cx="434763" cy="166987"/>
            </a:xfrm>
            <a:prstGeom prst="rect">
              <a:avLst/>
            </a:prstGeom>
          </p:spPr>
        </p:pic>
        <p:sp>
          <p:nvSpPr>
            <p:cNvPr id="58" name="Chevron 6">
              <a:extLst>
                <a:ext uri="{FF2B5EF4-FFF2-40B4-BE49-F238E27FC236}">
                  <a16:creationId xmlns:a16="http://schemas.microsoft.com/office/drawing/2014/main" id="{BE0BC343-B04D-44B2-A26E-86E1DE92794E}"/>
                </a:ext>
              </a:extLst>
            </p:cNvPr>
            <p:cNvSpPr/>
            <p:nvPr/>
          </p:nvSpPr>
          <p:spPr>
            <a:xfrm>
              <a:off x="290903" y="1967634"/>
              <a:ext cx="1000637" cy="463327"/>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675" b="1" i="0" u="none" strike="noStrike" kern="1200" cap="none" spc="0" normalizeH="0" baseline="0" noProof="0" dirty="0">
                  <a:ln>
                    <a:noFill/>
                  </a:ln>
                  <a:solidFill>
                    <a:prstClr val="white"/>
                  </a:solidFill>
                  <a:effectLst/>
                  <a:uLnTx/>
                  <a:uFillTx/>
                  <a:latin typeface="Arial" panose="020B0604020202020204"/>
                  <a:ea typeface="+mn-ea"/>
                  <a:cs typeface="+mn-cs"/>
                </a:rPr>
                <a:t>Invoice</a:t>
              </a:r>
            </a:p>
          </p:txBody>
        </p:sp>
        <p:cxnSp>
          <p:nvCxnSpPr>
            <p:cNvPr id="59" name="Straight Arrow Connector 58">
              <a:extLst>
                <a:ext uri="{FF2B5EF4-FFF2-40B4-BE49-F238E27FC236}">
                  <a16:creationId xmlns:a16="http://schemas.microsoft.com/office/drawing/2014/main" id="{4CFD1B65-127E-448E-87C5-7D627156F75E}"/>
                </a:ext>
              </a:extLst>
            </p:cNvPr>
            <p:cNvCxnSpPr>
              <a:cxnSpLocks/>
              <a:stCxn id="58" idx="2"/>
              <a:endCxn id="18" idx="0"/>
            </p:cNvCxnSpPr>
            <p:nvPr/>
          </p:nvCxnSpPr>
          <p:spPr>
            <a:xfrm>
              <a:off x="791221" y="2430961"/>
              <a:ext cx="0" cy="552782"/>
            </a:xfrm>
            <a:prstGeom prst="straightConnector1">
              <a:avLst/>
            </a:prstGeom>
            <a:ln w="22225" cap="sq" cmpd="sng">
              <a:solidFill>
                <a:schemeClr val="bg1">
                  <a:lumMod val="50000"/>
                </a:schemeClr>
              </a:solidFill>
              <a:roun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F9EBA7FF-E9F4-49E5-8777-91323F810787}"/>
                </a:ext>
              </a:extLst>
            </p:cNvPr>
            <p:cNvCxnSpPr>
              <a:cxnSpLocks/>
              <a:stCxn id="18" idx="3"/>
              <a:endCxn id="47" idx="2"/>
            </p:cNvCxnSpPr>
            <p:nvPr/>
          </p:nvCxnSpPr>
          <p:spPr>
            <a:xfrm flipV="1">
              <a:off x="1291540" y="3214046"/>
              <a:ext cx="467687" cy="1361"/>
            </a:xfrm>
            <a:prstGeom prst="straightConnector1">
              <a:avLst/>
            </a:prstGeom>
            <a:ln w="22225" cap="sq" cmpd="sng">
              <a:solidFill>
                <a:schemeClr val="bg1">
                  <a:lumMod val="50000"/>
                </a:schemeClr>
              </a:solidFill>
              <a:roun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48C420BD-5AAE-4587-B537-ACEE3D0BB846}"/>
                </a:ext>
              </a:extLst>
            </p:cNvPr>
            <p:cNvSpPr txBox="1"/>
            <p:nvPr/>
          </p:nvSpPr>
          <p:spPr>
            <a:xfrm>
              <a:off x="5171896" y="2509450"/>
              <a:ext cx="207467" cy="83100"/>
            </a:xfrm>
            <a:prstGeom prst="rect">
              <a:avLst/>
            </a:prstGeom>
            <a:ln w="22225" cap="sq" cmpd="sng">
              <a:noFill/>
              <a:round/>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wrap="square" lIns="0" tIns="0" rIns="0" bIns="0" rtlCol="0">
              <a:spAutoFit/>
            </a:bodyPr>
            <a:lstStyle>
              <a:defPPr>
                <a:defRPr lang="en-US"/>
              </a:defPPr>
              <a:lvl1pPr algn="ctr">
                <a:lnSpc>
                  <a:spcPct val="80000"/>
                </a:lnSpc>
                <a:defRPr sz="800" b="0">
                  <a:solidFill>
                    <a:schemeClr val="bg1">
                      <a:lumMod val="50000"/>
                    </a:schemeClr>
                  </a:solidFill>
                </a:defRPr>
              </a:lvl1pPr>
            </a:lstStyle>
            <a:p>
              <a:pPr marL="0" marR="0" lvl="0" indent="0" algn="ctr" defTabSz="514350" rtl="0" eaLnBrk="1" fontAlgn="auto" latinLnBrk="0" hangingPunct="1">
                <a:lnSpc>
                  <a:spcPct val="80000"/>
                </a:lnSpc>
                <a:spcBef>
                  <a:spcPts val="0"/>
                </a:spcBef>
                <a:spcAft>
                  <a:spcPts val="0"/>
                </a:spcAft>
                <a:buClrTx/>
                <a:buSzTx/>
                <a:buFontTx/>
                <a:buNone/>
                <a:tabLst/>
                <a:defRPr/>
              </a:pPr>
              <a:r>
                <a:rPr kumimoji="0" lang="en-US" sz="675" b="0" i="0" u="none" strike="noStrike" kern="0" cap="none" spc="0" normalizeH="0" baseline="0" noProof="0" dirty="0">
                  <a:ln>
                    <a:noFill/>
                  </a:ln>
                  <a:solidFill>
                    <a:srgbClr val="282828"/>
                  </a:solidFill>
                  <a:effectLst/>
                  <a:uLnTx/>
                  <a:uFillTx/>
                  <a:latin typeface="Arial" panose="020B0604020202020204"/>
                  <a:ea typeface="+mn-ea"/>
                  <a:cs typeface="Arial" pitchFamily="34" charset="0"/>
                </a:rPr>
                <a:t>No</a:t>
              </a:r>
            </a:p>
          </p:txBody>
        </p:sp>
        <p:cxnSp>
          <p:nvCxnSpPr>
            <p:cNvPr id="62" name="Elbow Connector 148">
              <a:extLst>
                <a:ext uri="{FF2B5EF4-FFF2-40B4-BE49-F238E27FC236}">
                  <a16:creationId xmlns:a16="http://schemas.microsoft.com/office/drawing/2014/main" id="{32BF4976-C669-4F70-A587-2ADF5596B80E}"/>
                </a:ext>
              </a:extLst>
            </p:cNvPr>
            <p:cNvCxnSpPr>
              <a:cxnSpLocks/>
              <a:stCxn id="26" idx="2"/>
              <a:endCxn id="40" idx="2"/>
            </p:cNvCxnSpPr>
            <p:nvPr/>
          </p:nvCxnSpPr>
          <p:spPr>
            <a:xfrm rot="5400000">
              <a:off x="4946032" y="2302224"/>
              <a:ext cx="854618" cy="265223"/>
            </a:xfrm>
            <a:prstGeom prst="bentConnector4">
              <a:avLst>
                <a:gd name="adj1" fmla="val 15760"/>
                <a:gd name="adj2" fmla="val 148483"/>
              </a:avLst>
            </a:prstGeom>
            <a:ln w="22225" cap="sq" cmpd="sng">
              <a:solidFill>
                <a:schemeClr val="bg1">
                  <a:lumMod val="50000"/>
                </a:schemeClr>
              </a:solidFill>
              <a:roun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4" name="Elbow Connector 12">
              <a:extLst>
                <a:ext uri="{FF2B5EF4-FFF2-40B4-BE49-F238E27FC236}">
                  <a16:creationId xmlns:a16="http://schemas.microsoft.com/office/drawing/2014/main" id="{7C959013-B2B0-478D-BF8F-8DADCE428893}"/>
                </a:ext>
              </a:extLst>
            </p:cNvPr>
            <p:cNvCxnSpPr>
              <a:cxnSpLocks/>
              <a:stCxn id="47" idx="0"/>
            </p:cNvCxnSpPr>
            <p:nvPr/>
          </p:nvCxnSpPr>
          <p:spPr>
            <a:xfrm rot="5400000" flipH="1" flipV="1">
              <a:off x="1990241" y="2771124"/>
              <a:ext cx="211908" cy="493914"/>
            </a:xfrm>
            <a:prstGeom prst="bentConnector2">
              <a:avLst/>
            </a:prstGeom>
            <a:ln w="22225" cap="sq" cmpd="sng">
              <a:solidFill>
                <a:schemeClr val="bg1">
                  <a:lumMod val="50000"/>
                </a:schemeClr>
              </a:solidFill>
              <a:round/>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65" name="Text Placeholder 1">
            <a:extLst>
              <a:ext uri="{FF2B5EF4-FFF2-40B4-BE49-F238E27FC236}">
                <a16:creationId xmlns:a16="http://schemas.microsoft.com/office/drawing/2014/main" id="{92030ED0-F4B7-4BF5-A88E-54E9B3D54538}"/>
              </a:ext>
            </a:extLst>
          </p:cNvPr>
          <p:cNvSpPr txBox="1">
            <a:spLocks/>
          </p:cNvSpPr>
          <p:nvPr/>
        </p:nvSpPr>
        <p:spPr>
          <a:xfrm>
            <a:off x="298662" y="1107420"/>
            <a:ext cx="5945886" cy="166199"/>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vl2pPr marL="107156" indent="0" algn="l" defTabSz="513160" rtl="0" eaLnBrk="1" fontAlgn="base" hangingPunct="1">
              <a:lnSpc>
                <a:spcPct val="95000"/>
              </a:lnSpc>
              <a:spcBef>
                <a:spcPts val="450"/>
              </a:spcBef>
              <a:spcAft>
                <a:spcPct val="0"/>
              </a:spcAft>
              <a:buClr>
                <a:schemeClr val="tx2"/>
              </a:buClr>
              <a:buFont typeface="Arial" charset="0"/>
              <a:buNone/>
              <a:defRPr lang="en-US" sz="900" kern="1200">
                <a:solidFill>
                  <a:schemeClr val="bg2"/>
                </a:solidFill>
                <a:latin typeface="+mn-lt"/>
                <a:ea typeface="ＭＳ Ｐゴシック" charset="0"/>
                <a:cs typeface="CiscoSans"/>
              </a:defRPr>
            </a:lvl2pPr>
            <a:lvl3pPr marL="196453" indent="0" algn="l" defTabSz="513160" rtl="0" eaLnBrk="1" fontAlgn="base" hangingPunct="1">
              <a:lnSpc>
                <a:spcPct val="95000"/>
              </a:lnSpc>
              <a:spcBef>
                <a:spcPts val="469"/>
              </a:spcBef>
              <a:spcAft>
                <a:spcPct val="0"/>
              </a:spcAft>
              <a:buFont typeface="Arial" charset="0"/>
              <a:buNone/>
              <a:defRPr lang="en-US" sz="900" kern="1200">
                <a:solidFill>
                  <a:schemeClr val="bg2"/>
                </a:solidFill>
                <a:latin typeface="+mn-lt"/>
                <a:ea typeface="ＭＳ Ｐゴシック" charset="0"/>
                <a:cs typeface="CiscoSans"/>
              </a:defRPr>
            </a:lvl3pPr>
            <a:lvl4pPr marL="250031" indent="0" algn="l" defTabSz="513160" rtl="0" eaLnBrk="1" fontAlgn="base" hangingPunct="1">
              <a:lnSpc>
                <a:spcPct val="95000"/>
              </a:lnSpc>
              <a:spcBef>
                <a:spcPts val="469"/>
              </a:spcBef>
              <a:spcAft>
                <a:spcPct val="0"/>
              </a:spcAft>
              <a:buFont typeface="Arial" charset="0"/>
              <a:buNone/>
              <a:defRPr lang="en-US" sz="900" kern="1200">
                <a:solidFill>
                  <a:schemeClr val="bg2"/>
                </a:solidFill>
                <a:latin typeface="+mn-lt"/>
                <a:ea typeface="ＭＳ Ｐゴシック" charset="0"/>
                <a:cs typeface="CiscoSans"/>
              </a:defRPr>
            </a:lvl4pPr>
            <a:lvl5pPr marL="303609" indent="0" algn="l" defTabSz="513160" rtl="0" eaLnBrk="1" fontAlgn="base" hangingPunct="1">
              <a:lnSpc>
                <a:spcPct val="95000"/>
              </a:lnSpc>
              <a:spcBef>
                <a:spcPts val="469"/>
              </a:spcBef>
              <a:spcAft>
                <a:spcPct val="0"/>
              </a:spcAft>
              <a:buFont typeface="Arial" charset="0"/>
              <a:buNone/>
              <a:defRPr lang="en-US" sz="900" kern="1200">
                <a:solidFill>
                  <a:schemeClr val="bg2"/>
                </a:solidFill>
                <a:latin typeface="+mn-lt"/>
                <a:ea typeface="ＭＳ Ｐゴシック" charset="0"/>
                <a:cs typeface="CiscoSans"/>
              </a:defRPr>
            </a:lvl5pPr>
            <a:lvl6pPr marL="647892" indent="-128584" algn="l" defTabSz="514333" rtl="0" eaLnBrk="1" latinLnBrk="0" hangingPunct="1">
              <a:spcBef>
                <a:spcPts val="450"/>
              </a:spcBef>
              <a:buFont typeface="Arial" pitchFamily="34" charset="0"/>
              <a:buChar char="•"/>
              <a:defRPr sz="675" kern="1200" baseline="0">
                <a:solidFill>
                  <a:schemeClr val="tx1"/>
                </a:solidFill>
                <a:latin typeface="+mn-lt"/>
                <a:ea typeface="+mn-ea"/>
                <a:cs typeface="+mn-cs"/>
              </a:defRPr>
            </a:lvl6pPr>
            <a:lvl7pPr marL="701883" indent="-128567" algn="l" defTabSz="514333" rtl="0" eaLnBrk="1" latinLnBrk="0" hangingPunct="1">
              <a:spcBef>
                <a:spcPts val="450"/>
              </a:spcBef>
              <a:buFont typeface="Arial" pitchFamily="34" charset="0"/>
              <a:buChar char="•"/>
              <a:defRPr sz="600" kern="1200" baseline="0">
                <a:solidFill>
                  <a:schemeClr val="tx1"/>
                </a:solidFill>
                <a:latin typeface="+mn-lt"/>
                <a:ea typeface="+mn-ea"/>
                <a:cs typeface="+mn-cs"/>
              </a:defRPr>
            </a:lvl7pPr>
            <a:lvl8pPr marL="1800165" indent="0" algn="l" defTabSz="514333" rtl="0" eaLnBrk="1" latinLnBrk="0" hangingPunct="1">
              <a:spcBef>
                <a:spcPct val="20000"/>
              </a:spcBef>
              <a:buFont typeface="Arial" pitchFamily="34" charset="0"/>
              <a:buNone/>
              <a:defRPr sz="1125" kern="1200">
                <a:solidFill>
                  <a:schemeClr val="tx1"/>
                </a:solidFill>
                <a:latin typeface="+mn-lt"/>
                <a:ea typeface="+mn-ea"/>
                <a:cs typeface="+mn-cs"/>
              </a:defRPr>
            </a:lvl8pPr>
            <a:lvl9pPr marL="2185915" indent="-128584" algn="l" defTabSz="514333" rtl="0" eaLnBrk="1" latinLnBrk="0" hangingPunct="1">
              <a:spcBef>
                <a:spcPct val="20000"/>
              </a:spcBef>
              <a:buFont typeface="Arial" pitchFamily="34" charset="0"/>
              <a:buChar char="•"/>
              <a:defRPr sz="1125"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F7EC52">
                  <a:lumMod val="10000"/>
                </a:srgbClr>
              </a:solidFill>
              <a:effectLst/>
              <a:uLnTx/>
              <a:uFillTx/>
              <a:latin typeface="Arial" panose="020B0604020202020204" pitchFamily="34" charset="0"/>
              <a:ea typeface="+mj-ea"/>
              <a:cs typeface="Arial" panose="020B0604020202020204" pitchFamily="34" charset="0"/>
            </a:endParaRPr>
          </a:p>
        </p:txBody>
      </p:sp>
      <p:sp>
        <p:nvSpPr>
          <p:cNvPr id="2" name="Rectangle 1">
            <a:extLst>
              <a:ext uri="{FF2B5EF4-FFF2-40B4-BE49-F238E27FC236}">
                <a16:creationId xmlns:a16="http://schemas.microsoft.com/office/drawing/2014/main" id="{77AB701C-66E2-4687-8B72-FDA7FD6AB104}"/>
              </a:ext>
            </a:extLst>
          </p:cNvPr>
          <p:cNvSpPr/>
          <p:nvPr/>
        </p:nvSpPr>
        <p:spPr>
          <a:xfrm>
            <a:off x="975872" y="4004300"/>
            <a:ext cx="5393436" cy="1015663"/>
          </a:xfrm>
          <a:prstGeom prst="rect">
            <a:avLst/>
          </a:prstGeom>
        </p:spPr>
        <p:txBody>
          <a:bodyPr wrap="square">
            <a:spAutoFit/>
          </a:bodyPr>
          <a:lstStyle/>
          <a:p>
            <a:pPr lvl="0" defTabSz="685800">
              <a:defRPr/>
            </a:pPr>
            <a:r>
              <a:rPr lang="en-US" sz="1000" kern="0" dirty="0">
                <a:solidFill>
                  <a:srgbClr val="E7E6E6">
                    <a:lumMod val="10000"/>
                  </a:srgbClr>
                </a:solidFill>
                <a:latin typeface="Arial" panose="020B0604020202020204" pitchFamily="34" charset="0"/>
              </a:rPr>
              <a:t>Invoice Exceptions occur when an invoice falls out of tolerance or does not meet basic system requirements. An approval flow is triggered on the Invoice Reconciliation (IR) document when an Invoice Exception occurs. The invoice is then </a:t>
            </a:r>
            <a:r>
              <a:rPr lang="en-US" sz="1000" i="1" kern="0" dirty="0">
                <a:solidFill>
                  <a:srgbClr val="E7E6E6">
                    <a:lumMod val="10000"/>
                  </a:srgbClr>
                </a:solidFill>
                <a:latin typeface="Arial" panose="020B0604020202020204" pitchFamily="34" charset="0"/>
              </a:rPr>
              <a:t>routed</a:t>
            </a:r>
            <a:r>
              <a:rPr lang="en-US" sz="1000" kern="0" dirty="0">
                <a:solidFill>
                  <a:srgbClr val="E7E6E6">
                    <a:lumMod val="10000"/>
                  </a:srgbClr>
                </a:solidFill>
                <a:latin typeface="Arial" panose="020B0604020202020204" pitchFamily="34" charset="0"/>
              </a:rPr>
              <a:t> to the most appropriate group to clear the exception or reject the invoice. Exception approvers can be systematically added or the exception can be routed to a single group, who then manually adds the most appropriate point of contact for review and action.</a:t>
            </a:r>
          </a:p>
        </p:txBody>
      </p:sp>
    </p:spTree>
    <p:custDataLst>
      <p:tags r:id="rId1"/>
    </p:custDataLst>
    <p:extLst>
      <p:ext uri="{BB962C8B-B14F-4D97-AF65-F5344CB8AC3E}">
        <p14:creationId xmlns:p14="http://schemas.microsoft.com/office/powerpoint/2010/main" val="42926651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fld id="{9A3BDB57-A3B2-4CBD-A5AE-076F05FE3509}" type="slidenum">
              <a:rPr kumimoji="0" lang="en-US" sz="750" b="0" i="0" u="none" strike="noStrike" kern="1200" cap="none" spc="0" normalizeH="0" baseline="0" noProof="0" smtClean="0">
                <a:ln>
                  <a:noFill/>
                </a:ln>
                <a:solidFill>
                  <a:srgbClr val="282828">
                    <a:lumMod val="75000"/>
                    <a:lumOff val="25000"/>
                  </a:srgbClr>
                </a:solidFill>
                <a:effectLst/>
                <a:uLnTx/>
                <a:uFillTx/>
                <a:latin typeface="Arial" panose="020B0604020202020204" pitchFamily="34" charset="0"/>
                <a:ea typeface="ＭＳ Ｐゴシック" charset="0"/>
              </a:rPr>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t>37</a:t>
            </a:fld>
            <a:endParaRPr kumimoji="0" lang="en-US" sz="750" b="0" i="0" u="none" strike="noStrike" kern="1200" cap="none" spc="0" normalizeH="0" baseline="0" noProof="0" dirty="0">
              <a:ln>
                <a:noFill/>
              </a:ln>
              <a:solidFill>
                <a:srgbClr val="282828">
                  <a:lumMod val="75000"/>
                  <a:lumOff val="25000"/>
                </a:srgbClr>
              </a:solidFill>
              <a:effectLst/>
              <a:uLnTx/>
              <a:uFillTx/>
              <a:latin typeface="Arial" panose="020B0604020202020204" pitchFamily="34" charset="0"/>
              <a:ea typeface="ＭＳ Ｐゴシック" charset="0"/>
            </a:endParaRPr>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Exceptions</a:t>
            </a:r>
            <a:endParaRPr lang="en-US" b="1" dirty="0"/>
          </a:p>
        </p:txBody>
      </p:sp>
      <p:sp>
        <p:nvSpPr>
          <p:cNvPr id="4" name="Title 2">
            <a:extLst>
              <a:ext uri="{FF2B5EF4-FFF2-40B4-BE49-F238E27FC236}">
                <a16:creationId xmlns:a16="http://schemas.microsoft.com/office/drawing/2014/main" id="{C9789A14-51DC-40ED-A648-DBA6CBAEBEC2}"/>
              </a:ext>
            </a:extLst>
          </p:cNvPr>
          <p:cNvSpPr txBox="1">
            <a:spLocks/>
          </p:cNvSpPr>
          <p:nvPr/>
        </p:nvSpPr>
        <p:spPr>
          <a:xfrm>
            <a:off x="173355" y="855705"/>
            <a:ext cx="6659218" cy="313320"/>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7EC52">
                    <a:lumMod val="10000"/>
                  </a:srgbClr>
                </a:solidFill>
                <a:effectLst/>
                <a:uLnTx/>
                <a:uFillTx/>
                <a:latin typeface="Arial" panose="020B0604020202020204" pitchFamily="34" charset="0"/>
                <a:ea typeface="+mj-ea"/>
                <a:cs typeface="Arial" panose="020B0604020202020204" pitchFamily="34" charset="0"/>
              </a:rPr>
              <a:t>Roles and Responsibilities Involved in Exception Handling </a:t>
            </a:r>
          </a:p>
        </p:txBody>
      </p:sp>
      <p:sp>
        <p:nvSpPr>
          <p:cNvPr id="18" name="TextBox 17">
            <a:extLst>
              <a:ext uri="{FF2B5EF4-FFF2-40B4-BE49-F238E27FC236}">
                <a16:creationId xmlns:a16="http://schemas.microsoft.com/office/drawing/2014/main" id="{10F40119-254B-4FAA-9447-39EB41570DE3}"/>
              </a:ext>
            </a:extLst>
          </p:cNvPr>
          <p:cNvSpPr txBox="1"/>
          <p:nvPr/>
        </p:nvSpPr>
        <p:spPr>
          <a:xfrm>
            <a:off x="3741313" y="1487538"/>
            <a:ext cx="2025114" cy="1323439"/>
          </a:xfrm>
          <a:prstGeom prst="rect">
            <a:avLst/>
          </a:prstGeom>
          <a:noFill/>
        </p:spPr>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C00000"/>
                </a:solidFill>
                <a:effectLst/>
                <a:uLnTx/>
                <a:uFillTx/>
                <a:latin typeface="Arial" panose="020B0604020202020204" pitchFamily="34" charset="0"/>
                <a:ea typeface="Microsoft YaHei"/>
              </a:rPr>
              <a:t>Approver</a:t>
            </a:r>
          </a:p>
          <a:p>
            <a:pPr marL="0" marR="0" lvl="1" indent="0" algn="ctr" defTabSz="457200" rtl="0" eaLnBrk="1" fontAlgn="base" latinLnBrk="0" hangingPunct="1">
              <a:lnSpc>
                <a:spcPct val="100000"/>
              </a:lnSpc>
              <a:spcBef>
                <a:spcPct val="0"/>
              </a:spcBef>
              <a:spcAft>
                <a:spcPct val="0"/>
              </a:spcAft>
              <a:buClrTx/>
              <a:buSzTx/>
              <a:buFontTx/>
              <a:buNone/>
              <a:tabLst/>
              <a:defRPr/>
            </a:pPr>
            <a:r>
              <a:rPr kumimoji="0" lang="en-US" sz="1000" b="0" i="0" u="none" strike="noStrike" kern="0" cap="none" spc="0" normalizeH="0" baseline="0" noProof="0" dirty="0">
                <a:ln>
                  <a:noFill/>
                </a:ln>
                <a:solidFill>
                  <a:srgbClr val="282828"/>
                </a:solidFill>
                <a:effectLst/>
                <a:uLnTx/>
                <a:uFillTx/>
                <a:latin typeface="Arial" charset="0"/>
                <a:ea typeface="ＭＳ Ｐゴシック" charset="0"/>
              </a:rPr>
              <a:t>An Approver needs to take an action on the document i.e. either approve it or reject it. Approver can be added automatically in the system or added manually by Requisitioner or another Approver.</a:t>
            </a:r>
          </a:p>
        </p:txBody>
      </p:sp>
      <p:sp>
        <p:nvSpPr>
          <p:cNvPr id="12" name="TextBox 11">
            <a:extLst>
              <a:ext uri="{FF2B5EF4-FFF2-40B4-BE49-F238E27FC236}">
                <a16:creationId xmlns:a16="http://schemas.microsoft.com/office/drawing/2014/main" id="{7AAC2AEF-EAB8-4116-9497-9247BC8FE1D3}"/>
              </a:ext>
            </a:extLst>
          </p:cNvPr>
          <p:cNvSpPr txBox="1"/>
          <p:nvPr/>
        </p:nvSpPr>
        <p:spPr>
          <a:xfrm>
            <a:off x="795811" y="1492630"/>
            <a:ext cx="2025115" cy="1169551"/>
          </a:xfrm>
          <a:prstGeom prst="rect">
            <a:avLst/>
          </a:prstGeom>
          <a:noFill/>
        </p:spPr>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C00000"/>
                </a:solidFill>
                <a:effectLst/>
                <a:uLnTx/>
                <a:uFillTx/>
                <a:latin typeface="Arial" panose="020B0604020202020204" pitchFamily="34" charset="0"/>
                <a:ea typeface="Microsoft YaHei"/>
              </a:rPr>
              <a:t>Accounts Payable</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282828"/>
                </a:solidFill>
                <a:effectLst/>
                <a:uLnTx/>
                <a:uFillTx/>
                <a:latin typeface="Arial" charset="0"/>
                <a:ea typeface="ＭＳ Ｐゴシック" charset="0"/>
              </a:rPr>
              <a:t>Accounts Payable is responsible for conducting invoice processing / matching, exception </a:t>
            </a:r>
            <a:r>
              <a:rPr lang="en-US" sz="1000" dirty="0">
                <a:solidFill>
                  <a:srgbClr val="282828"/>
                </a:solidFill>
              </a:rPr>
              <a:t>routing</a:t>
            </a:r>
            <a:r>
              <a:rPr kumimoji="0" lang="en-US" sz="1000" b="0" i="0" u="none" strike="noStrike" kern="1200" cap="none" spc="0" normalizeH="0" baseline="0" noProof="0" dirty="0">
                <a:ln>
                  <a:noFill/>
                </a:ln>
                <a:solidFill>
                  <a:srgbClr val="282828"/>
                </a:solidFill>
                <a:effectLst/>
                <a:uLnTx/>
                <a:uFillTx/>
                <a:latin typeface="Arial" charset="0"/>
                <a:ea typeface="ＭＳ Ｐゴシック" charset="0"/>
              </a:rPr>
              <a:t>, invoice approval workflows, invoice payments, etc.</a:t>
            </a:r>
            <a:endParaRPr kumimoji="0" lang="en-US" sz="1000" b="0" i="0" u="none" strike="noStrike" kern="1200" cap="none" spc="0" normalizeH="0" baseline="0" noProof="0" dirty="0">
              <a:ln>
                <a:noFill/>
              </a:ln>
              <a:solidFill>
                <a:srgbClr val="282828"/>
              </a:solidFill>
              <a:effectLst/>
              <a:highlight>
                <a:srgbClr val="FFFF00"/>
              </a:highlight>
              <a:uLnTx/>
              <a:uFillTx/>
              <a:latin typeface="Arial" charset="0"/>
              <a:ea typeface="ＭＳ Ｐゴシック" charset="0"/>
            </a:endParaRPr>
          </a:p>
        </p:txBody>
      </p:sp>
      <p:sp>
        <p:nvSpPr>
          <p:cNvPr id="8" name="TextBox 7">
            <a:extLst>
              <a:ext uri="{FF2B5EF4-FFF2-40B4-BE49-F238E27FC236}">
                <a16:creationId xmlns:a16="http://schemas.microsoft.com/office/drawing/2014/main" id="{B2A12938-FCFA-4451-9B95-32DE8C38521F}"/>
              </a:ext>
            </a:extLst>
          </p:cNvPr>
          <p:cNvSpPr txBox="1"/>
          <p:nvPr/>
        </p:nvSpPr>
        <p:spPr>
          <a:xfrm>
            <a:off x="1031066" y="3180922"/>
            <a:ext cx="2025115" cy="1241365"/>
          </a:xfrm>
          <a:prstGeom prst="rect">
            <a:avLst/>
          </a:prstGeom>
          <a:noFill/>
        </p:spPr>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C00000"/>
                </a:solidFill>
                <a:effectLst/>
                <a:uLnTx/>
                <a:uFillTx/>
                <a:latin typeface="Arial" panose="020B0604020202020204" pitchFamily="34" charset="0"/>
                <a:ea typeface="Microsoft YaHei"/>
              </a:rPr>
              <a:t>Requisitioner</a:t>
            </a:r>
          </a:p>
          <a:p>
            <a:pPr marL="0" marR="0" lvl="1" indent="0" algn="ctr" defTabSz="457200" rtl="0" eaLnBrk="1" fontAlgn="base" latinLnBrk="0" hangingPunct="1">
              <a:lnSpc>
                <a:spcPct val="100000"/>
              </a:lnSpc>
              <a:spcBef>
                <a:spcPts val="150"/>
              </a:spcBef>
              <a:spcAft>
                <a:spcPct val="0"/>
              </a:spcAft>
              <a:buClrTx/>
              <a:buSzTx/>
              <a:buFontTx/>
              <a:buNone/>
              <a:tabLst/>
              <a:defRPr/>
            </a:pPr>
            <a:r>
              <a:rPr kumimoji="0" lang="en-US" sz="1050" b="0" i="0" u="none" strike="noStrike" kern="0" cap="none" spc="0" normalizeH="0" baseline="0" noProof="0" dirty="0">
                <a:ln>
                  <a:noFill/>
                </a:ln>
                <a:solidFill>
                  <a:srgbClr val="282828"/>
                </a:solidFill>
                <a:effectLst/>
                <a:uLnTx/>
                <a:uFillTx/>
                <a:latin typeface="Arial" charset="0"/>
                <a:ea typeface="ＭＳ Ｐゴシック" charset="0"/>
              </a:rPr>
              <a:t>A Requisitioner is responsible for handling exceptions raised and assigned to them. For example, Price Variance, Received Quantity Variance, PO Amount Variance, etc.</a:t>
            </a:r>
          </a:p>
        </p:txBody>
      </p:sp>
      <p:cxnSp>
        <p:nvCxnSpPr>
          <p:cNvPr id="10" name="Straight Connector 9">
            <a:extLst>
              <a:ext uri="{FF2B5EF4-FFF2-40B4-BE49-F238E27FC236}">
                <a16:creationId xmlns:a16="http://schemas.microsoft.com/office/drawing/2014/main" id="{1514AE62-E34E-4D26-966A-07D733FD2AF0}"/>
              </a:ext>
            </a:extLst>
          </p:cNvPr>
          <p:cNvCxnSpPr>
            <a:cxnSpLocks/>
          </p:cNvCxnSpPr>
          <p:nvPr/>
        </p:nvCxnSpPr>
        <p:spPr>
          <a:xfrm flipH="1">
            <a:off x="325300" y="3026421"/>
            <a:ext cx="5891003" cy="0"/>
          </a:xfrm>
          <a:prstGeom prst="line">
            <a:avLst/>
          </a:prstGeom>
          <a:ln w="19050">
            <a:solidFill>
              <a:srgbClr val="104861"/>
            </a:solidFill>
            <a:prstDash val="sys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ED1CDB9-11AD-437E-B008-FB37B85DD711}"/>
              </a:ext>
            </a:extLst>
          </p:cNvPr>
          <p:cNvCxnSpPr>
            <a:cxnSpLocks/>
          </p:cNvCxnSpPr>
          <p:nvPr/>
        </p:nvCxnSpPr>
        <p:spPr>
          <a:xfrm>
            <a:off x="3291436" y="1670291"/>
            <a:ext cx="0" cy="2880426"/>
          </a:xfrm>
          <a:prstGeom prst="line">
            <a:avLst/>
          </a:prstGeom>
          <a:ln w="19050">
            <a:solidFill>
              <a:srgbClr val="104861"/>
            </a:solidFill>
            <a:prstDash val="sysDash"/>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FC9F195-ADF9-44BF-B0D5-0C4D73B4CFB4}"/>
              </a:ext>
            </a:extLst>
          </p:cNvPr>
          <p:cNvSpPr txBox="1"/>
          <p:nvPr/>
        </p:nvSpPr>
        <p:spPr>
          <a:xfrm>
            <a:off x="3797330" y="3135025"/>
            <a:ext cx="2418963" cy="1477328"/>
          </a:xfrm>
          <a:prstGeom prst="rect">
            <a:avLst/>
          </a:prstGeom>
          <a:noFill/>
        </p:spPr>
        <p:txBody>
          <a:bodyPr wrap="square" rtlCol="0">
            <a:spAutoFit/>
          </a:bodyPr>
          <a:lstStyle/>
          <a:p>
            <a:pPr algn="ctr"/>
            <a:r>
              <a:rPr lang="en-US" sz="1000" b="1" dirty="0">
                <a:solidFill>
                  <a:srgbClr val="C00000"/>
                </a:solidFill>
                <a:latin typeface="Arial" panose="020B0604020202020204" pitchFamily="34" charset="0"/>
                <a:ea typeface="Microsoft YaHei"/>
              </a:rPr>
              <a:t>Watcher</a:t>
            </a:r>
          </a:p>
          <a:p>
            <a:pPr>
              <a:defRPr/>
            </a:pPr>
            <a:r>
              <a:rPr lang="en-US" sz="1000" kern="0" dirty="0"/>
              <a:t>A Watcher is a person in the approval flow who is notified of the submission and status of an invoice.  The watcher is responsible for reviewing and validating all invoices for orders submitted. The Requisitioner will be added as a watcher for all invoices less than $5000.</a:t>
            </a:r>
            <a:endParaRPr lang="en-US" sz="600" dirty="0"/>
          </a:p>
        </p:txBody>
      </p:sp>
    </p:spTree>
    <p:custDataLst>
      <p:tags r:id="rId1"/>
    </p:custDataLst>
    <p:extLst>
      <p:ext uri="{BB962C8B-B14F-4D97-AF65-F5344CB8AC3E}">
        <p14:creationId xmlns:p14="http://schemas.microsoft.com/office/powerpoint/2010/main" val="7288958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fld id="{9A3BDB57-A3B2-4CBD-A5AE-076F05FE3509}" type="slidenum">
              <a:rPr kumimoji="0" lang="en-US" sz="750" b="0" i="0" u="none" strike="noStrike" kern="1200" cap="none" spc="0" normalizeH="0" baseline="0" noProof="0" smtClean="0">
                <a:ln>
                  <a:noFill/>
                </a:ln>
                <a:solidFill>
                  <a:srgbClr val="282828">
                    <a:lumMod val="75000"/>
                    <a:lumOff val="25000"/>
                  </a:srgbClr>
                </a:solidFill>
                <a:effectLst/>
                <a:uLnTx/>
                <a:uFillTx/>
                <a:latin typeface="Arial" panose="020B0604020202020204" pitchFamily="34" charset="0"/>
                <a:ea typeface="ＭＳ Ｐゴシック" charset="0"/>
              </a:rPr>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t>38</a:t>
            </a:fld>
            <a:endParaRPr kumimoji="0" lang="en-US" sz="750" b="0" i="0" u="none" strike="noStrike" kern="1200" cap="none" spc="0" normalizeH="0" baseline="0" noProof="0" dirty="0">
              <a:ln>
                <a:noFill/>
              </a:ln>
              <a:solidFill>
                <a:srgbClr val="282828">
                  <a:lumMod val="75000"/>
                  <a:lumOff val="25000"/>
                </a:srgbClr>
              </a:solidFill>
              <a:effectLst/>
              <a:uLnTx/>
              <a:uFillTx/>
              <a:latin typeface="Arial" panose="020B0604020202020204" pitchFamily="34" charset="0"/>
              <a:ea typeface="ＭＳ Ｐゴシック" charset="0"/>
            </a:endParaRPr>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Exceptions</a:t>
            </a:r>
            <a:endParaRPr lang="en-US" b="1" dirty="0"/>
          </a:p>
        </p:txBody>
      </p:sp>
      <p:sp>
        <p:nvSpPr>
          <p:cNvPr id="4" name="Title 2">
            <a:extLst>
              <a:ext uri="{FF2B5EF4-FFF2-40B4-BE49-F238E27FC236}">
                <a16:creationId xmlns:a16="http://schemas.microsoft.com/office/drawing/2014/main" id="{A832B56D-C2A0-4896-B5F9-A9D241C7EB1E}"/>
              </a:ext>
            </a:extLst>
          </p:cNvPr>
          <p:cNvSpPr txBox="1">
            <a:spLocks/>
          </p:cNvSpPr>
          <p:nvPr/>
        </p:nvSpPr>
        <p:spPr>
          <a:xfrm>
            <a:off x="111533" y="880464"/>
            <a:ext cx="6647076" cy="276495"/>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7EC52">
                    <a:lumMod val="10000"/>
                  </a:srgbClr>
                </a:solidFill>
                <a:effectLst/>
                <a:uLnTx/>
                <a:uFillTx/>
                <a:latin typeface="Arial" panose="020B0604020202020204" pitchFamily="34" charset="0"/>
                <a:ea typeface="+mj-ea"/>
                <a:cs typeface="Arial" panose="020B0604020202020204" pitchFamily="34" charset="0"/>
              </a:rPr>
              <a:t>Invoice Tolerances</a:t>
            </a:r>
          </a:p>
        </p:txBody>
      </p:sp>
      <p:sp>
        <p:nvSpPr>
          <p:cNvPr id="6" name="Rectangle 5">
            <a:extLst>
              <a:ext uri="{FF2B5EF4-FFF2-40B4-BE49-F238E27FC236}">
                <a16:creationId xmlns:a16="http://schemas.microsoft.com/office/drawing/2014/main" id="{E69E441B-90DB-42C0-9C06-AFE3FFF4CF70}"/>
              </a:ext>
            </a:extLst>
          </p:cNvPr>
          <p:cNvSpPr/>
          <p:nvPr/>
        </p:nvSpPr>
        <p:spPr>
          <a:xfrm>
            <a:off x="151993" y="1352916"/>
            <a:ext cx="6540120" cy="276495"/>
          </a:xfrm>
          <a:prstGeom prst="rect">
            <a:avLst/>
          </a:prstGeom>
          <a:solidFill>
            <a:srgbClr val="C00000"/>
          </a:solidFill>
          <a:ln w="3175" cap="flat" cmpd="sng" algn="ctr">
            <a:solidFill>
              <a:srgbClr val="FFFFFF">
                <a:lumMod val="50000"/>
              </a:srgbClr>
            </a:solidFill>
            <a:prstDash val="solid"/>
            <a:miter lim="800000"/>
          </a:ln>
          <a:effectLst/>
        </p:spPr>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350" b="1" i="0" u="none" strike="noStrike" kern="0" cap="none" spc="0" normalizeH="0" baseline="0" noProof="0" dirty="0">
                <a:ln>
                  <a:noFill/>
                </a:ln>
                <a:solidFill>
                  <a:srgbClr val="FFFFFF"/>
                </a:solidFill>
                <a:effectLst/>
                <a:uLnTx/>
                <a:uFillTx/>
                <a:latin typeface="Arial" panose="020B0604020202020204" pitchFamily="34" charset="0"/>
                <a:ea typeface="ＭＳ Ｐゴシック" charset="0"/>
              </a:rPr>
              <a:t>What are Invoice Tolerances?</a:t>
            </a:r>
          </a:p>
        </p:txBody>
      </p:sp>
      <p:grpSp>
        <p:nvGrpSpPr>
          <p:cNvPr id="7" name="Group 6">
            <a:extLst>
              <a:ext uri="{FF2B5EF4-FFF2-40B4-BE49-F238E27FC236}">
                <a16:creationId xmlns:a16="http://schemas.microsoft.com/office/drawing/2014/main" id="{EDC54631-EAD0-4648-95D5-FBF35B2A73C3}"/>
              </a:ext>
            </a:extLst>
          </p:cNvPr>
          <p:cNvGrpSpPr/>
          <p:nvPr/>
        </p:nvGrpSpPr>
        <p:grpSpPr>
          <a:xfrm>
            <a:off x="210393" y="1874762"/>
            <a:ext cx="6441260" cy="2414017"/>
            <a:chOff x="107172" y="2266749"/>
            <a:chExt cx="11635982" cy="3480381"/>
          </a:xfrm>
        </p:grpSpPr>
        <p:sp>
          <p:nvSpPr>
            <p:cNvPr id="8" name="Rectangle 7">
              <a:extLst>
                <a:ext uri="{FF2B5EF4-FFF2-40B4-BE49-F238E27FC236}">
                  <a16:creationId xmlns:a16="http://schemas.microsoft.com/office/drawing/2014/main" id="{0A454225-C209-4EED-ABC7-B82FE0B54520}"/>
                </a:ext>
              </a:extLst>
            </p:cNvPr>
            <p:cNvSpPr/>
            <p:nvPr/>
          </p:nvSpPr>
          <p:spPr>
            <a:xfrm>
              <a:off x="107172" y="3768711"/>
              <a:ext cx="11338560" cy="1573439"/>
            </a:xfrm>
            <a:prstGeom prst="rect">
              <a:avLst/>
            </a:prstGeom>
            <a:noFill/>
            <a:ln w="3175" cap="flat" cmpd="sng" algn="ctr">
              <a:noFill/>
              <a:prstDash val="solid"/>
              <a:miter lim="800000"/>
            </a:ln>
            <a:effectLst/>
          </p:spPr>
          <p:txBody>
            <a:bodyPr rtlCol="0" anchor="t"/>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dirty="0">
                <a:ln>
                  <a:noFill/>
                </a:ln>
                <a:solidFill>
                  <a:srgbClr val="E7E6E6">
                    <a:lumMod val="10000"/>
                  </a:srgbClr>
                </a:solidFill>
                <a:effectLst/>
                <a:uLnTx/>
                <a:uFillTx/>
                <a:latin typeface="Arial" panose="020B0604020202020204" pitchFamily="34" charset="0"/>
                <a:ea typeface="ＭＳ Ｐゴシック" charset="0"/>
              </a:endParaRPr>
            </a:p>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dirty="0">
                <a:ln>
                  <a:noFill/>
                </a:ln>
                <a:solidFill>
                  <a:srgbClr val="E7E6E6">
                    <a:lumMod val="10000"/>
                  </a:srgbClr>
                </a:solidFill>
                <a:effectLst/>
                <a:uLnTx/>
                <a:uFillTx/>
                <a:latin typeface="Arial" panose="020B0604020202020204" pitchFamily="34" charset="0"/>
                <a:ea typeface="ＭＳ Ｐゴシック" charset="0"/>
              </a:endParaRPr>
            </a:p>
          </p:txBody>
        </p:sp>
        <p:grpSp>
          <p:nvGrpSpPr>
            <p:cNvPr id="10" name="Group 9">
              <a:extLst>
                <a:ext uri="{FF2B5EF4-FFF2-40B4-BE49-F238E27FC236}">
                  <a16:creationId xmlns:a16="http://schemas.microsoft.com/office/drawing/2014/main" id="{E0403F56-29BD-4AA9-8EE0-8055122AAD7E}"/>
                </a:ext>
              </a:extLst>
            </p:cNvPr>
            <p:cNvGrpSpPr/>
            <p:nvPr/>
          </p:nvGrpSpPr>
          <p:grpSpPr>
            <a:xfrm>
              <a:off x="1753151" y="2391482"/>
              <a:ext cx="9990003" cy="3355648"/>
              <a:chOff x="1742358" y="2391482"/>
              <a:chExt cx="9990003" cy="3355648"/>
            </a:xfrm>
          </p:grpSpPr>
          <p:sp>
            <p:nvSpPr>
              <p:cNvPr id="15" name="Rectangle 14">
                <a:extLst>
                  <a:ext uri="{FF2B5EF4-FFF2-40B4-BE49-F238E27FC236}">
                    <a16:creationId xmlns:a16="http://schemas.microsoft.com/office/drawing/2014/main" id="{3997785B-6A5B-4551-9CF6-9B93A4AEDBFE}"/>
                  </a:ext>
                </a:extLst>
              </p:cNvPr>
              <p:cNvSpPr/>
              <p:nvPr/>
            </p:nvSpPr>
            <p:spPr>
              <a:xfrm>
                <a:off x="1742358" y="2409605"/>
                <a:ext cx="4223941" cy="1573439"/>
              </a:xfrm>
              <a:prstGeom prst="rect">
                <a:avLst/>
              </a:prstGeom>
              <a:noFill/>
              <a:ln w="3175" cap="flat" cmpd="sng" algn="ctr">
                <a:noFill/>
                <a:prstDash val="solid"/>
                <a:miter lim="800000"/>
              </a:ln>
              <a:effectLst/>
            </p:spPr>
            <p:txBody>
              <a:bodyPr rtlCol="0" anchor="t"/>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E7E6E6">
                        <a:lumMod val="10000"/>
                      </a:srgbClr>
                    </a:solidFill>
                    <a:effectLst/>
                    <a:uLnTx/>
                    <a:uFillTx/>
                    <a:latin typeface="Arial" charset="0"/>
                    <a:ea typeface="ＭＳ Ｐゴシック" charset="0"/>
                  </a:rPr>
                  <a:t>Invoice Tolerances are set in two places – Ariba Network and Ariba Buying &amp; Invoicing.</a:t>
                </a:r>
              </a:p>
            </p:txBody>
          </p:sp>
          <p:sp>
            <p:nvSpPr>
              <p:cNvPr id="16" name="Rectangle 15">
                <a:extLst>
                  <a:ext uri="{FF2B5EF4-FFF2-40B4-BE49-F238E27FC236}">
                    <a16:creationId xmlns:a16="http://schemas.microsoft.com/office/drawing/2014/main" id="{F518DE33-50C6-4BF2-9688-17D03DA638E0}"/>
                  </a:ext>
                </a:extLst>
              </p:cNvPr>
              <p:cNvSpPr/>
              <p:nvPr/>
            </p:nvSpPr>
            <p:spPr>
              <a:xfrm>
                <a:off x="7454550" y="4173691"/>
                <a:ext cx="4180230" cy="1573439"/>
              </a:xfrm>
              <a:prstGeom prst="rect">
                <a:avLst/>
              </a:prstGeom>
              <a:noFill/>
              <a:ln w="3175" cap="flat" cmpd="sng" algn="ctr">
                <a:noFill/>
                <a:prstDash val="solid"/>
                <a:miter lim="800000"/>
              </a:ln>
              <a:effectLst/>
            </p:spPr>
            <p:txBody>
              <a:bodyPr rtlCol="0" anchor="t"/>
              <a:lstStyle/>
              <a:p>
                <a:pPr lvl="0">
                  <a:defRPr/>
                </a:pPr>
                <a:r>
                  <a:rPr lang="en-US" sz="1200" kern="0" dirty="0">
                    <a:solidFill>
                      <a:srgbClr val="E7E6E6">
                        <a:lumMod val="10000"/>
                      </a:srgbClr>
                    </a:solidFill>
                  </a:rPr>
                  <a:t>Tolerances errors can result in an automatic invoice reject back to the Supplier. </a:t>
                </a:r>
              </a:p>
            </p:txBody>
          </p:sp>
          <p:sp>
            <p:nvSpPr>
              <p:cNvPr id="17" name="Rectangle 16">
                <a:extLst>
                  <a:ext uri="{FF2B5EF4-FFF2-40B4-BE49-F238E27FC236}">
                    <a16:creationId xmlns:a16="http://schemas.microsoft.com/office/drawing/2014/main" id="{D6AA8E00-0EC7-4C31-AC6D-9DA3201A125B}"/>
                  </a:ext>
                </a:extLst>
              </p:cNvPr>
              <p:cNvSpPr/>
              <p:nvPr/>
            </p:nvSpPr>
            <p:spPr>
              <a:xfrm>
                <a:off x="1742358" y="4115549"/>
                <a:ext cx="4042615" cy="1573439"/>
              </a:xfrm>
              <a:prstGeom prst="rect">
                <a:avLst/>
              </a:prstGeom>
              <a:noFill/>
              <a:ln w="3175" cap="flat" cmpd="sng" algn="ctr">
                <a:noFill/>
                <a:prstDash val="solid"/>
                <a:miter lim="800000"/>
              </a:ln>
              <a:effectLst/>
            </p:spPr>
            <p:txBody>
              <a:bodyPr rtlCol="0" anchor="t"/>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E7E6E6">
                        <a:lumMod val="10000"/>
                      </a:srgbClr>
                    </a:solidFill>
                    <a:effectLst/>
                    <a:uLnTx/>
                    <a:uFillTx/>
                    <a:latin typeface="Arial" charset="0"/>
                    <a:ea typeface="ＭＳ Ｐゴシック" charset="0"/>
                  </a:rPr>
                  <a:t>There are three primary actions a user can take when handling an exception: accept, defer or reject. </a:t>
                </a:r>
              </a:p>
            </p:txBody>
          </p:sp>
          <p:sp>
            <p:nvSpPr>
              <p:cNvPr id="18" name="Rectangle 17">
                <a:extLst>
                  <a:ext uri="{FF2B5EF4-FFF2-40B4-BE49-F238E27FC236}">
                    <a16:creationId xmlns:a16="http://schemas.microsoft.com/office/drawing/2014/main" id="{A2B526BA-06F7-407C-A323-AECC9E69FBFC}"/>
                  </a:ext>
                </a:extLst>
              </p:cNvPr>
              <p:cNvSpPr/>
              <p:nvPr/>
            </p:nvSpPr>
            <p:spPr>
              <a:xfrm>
                <a:off x="7397255" y="2391482"/>
                <a:ext cx="4335106" cy="1573439"/>
              </a:xfrm>
              <a:prstGeom prst="rect">
                <a:avLst/>
              </a:prstGeom>
              <a:noFill/>
              <a:ln w="3175" cap="flat" cmpd="sng" algn="ctr">
                <a:noFill/>
                <a:prstDash val="solid"/>
                <a:miter lim="800000"/>
              </a:ln>
              <a:effectLst/>
            </p:spPr>
            <p:txBody>
              <a:bodyPr rtlCol="0" anchor="t"/>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E7E6E6">
                        <a:lumMod val="10000"/>
                      </a:srgbClr>
                    </a:solidFill>
                    <a:effectLst/>
                    <a:uLnTx/>
                    <a:uFillTx/>
                    <a:latin typeface="Arial" charset="0"/>
                    <a:ea typeface="ＭＳ Ｐゴシック" charset="0"/>
                  </a:rPr>
                  <a:t>Some exception types auto-clear when a specific action is taken (e.g. Received Quantity Variances auto-clear as additional quantities are received). </a:t>
                </a:r>
              </a:p>
            </p:txBody>
          </p:sp>
        </p:grpSp>
        <p:pic>
          <p:nvPicPr>
            <p:cNvPr id="11" name="Picture 10">
              <a:extLst>
                <a:ext uri="{FF2B5EF4-FFF2-40B4-BE49-F238E27FC236}">
                  <a16:creationId xmlns:a16="http://schemas.microsoft.com/office/drawing/2014/main" id="{8866CD53-ADD2-4655-8C4D-FB5741D58056}"/>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40668" y="2266749"/>
              <a:ext cx="1188768" cy="1038242"/>
            </a:xfrm>
            <a:prstGeom prst="rect">
              <a:avLst/>
            </a:prstGeom>
          </p:spPr>
        </p:pic>
        <p:pic>
          <p:nvPicPr>
            <p:cNvPr id="12" name="Picture 11">
              <a:extLst>
                <a:ext uri="{FF2B5EF4-FFF2-40B4-BE49-F238E27FC236}">
                  <a16:creationId xmlns:a16="http://schemas.microsoft.com/office/drawing/2014/main" id="{251B5C48-FE6A-431D-93F7-964CDE4CDBFC}"/>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520749" y="4039984"/>
              <a:ext cx="1028607" cy="952414"/>
            </a:xfrm>
            <a:prstGeom prst="rect">
              <a:avLst/>
            </a:prstGeom>
          </p:spPr>
        </p:pic>
        <p:pic>
          <p:nvPicPr>
            <p:cNvPr id="13" name="Picture 12">
              <a:extLst>
                <a:ext uri="{FF2B5EF4-FFF2-40B4-BE49-F238E27FC236}">
                  <a16:creationId xmlns:a16="http://schemas.microsoft.com/office/drawing/2014/main" id="{D2E9AB48-7A17-4711-9398-6446B594B292}"/>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6106984" y="2266749"/>
              <a:ext cx="1248898" cy="1132814"/>
            </a:xfrm>
            <a:prstGeom prst="rect">
              <a:avLst/>
            </a:prstGeom>
          </p:spPr>
        </p:pic>
        <p:pic>
          <p:nvPicPr>
            <p:cNvPr id="14" name="Picture 13">
              <a:extLst>
                <a:ext uri="{FF2B5EF4-FFF2-40B4-BE49-F238E27FC236}">
                  <a16:creationId xmlns:a16="http://schemas.microsoft.com/office/drawing/2014/main" id="{0276047A-8184-491F-B273-D02C10C74CC8}"/>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6229903" y="4039984"/>
              <a:ext cx="981092" cy="952414"/>
            </a:xfrm>
            <a:prstGeom prst="rect">
              <a:avLst/>
            </a:prstGeom>
          </p:spPr>
        </p:pic>
      </p:grpSp>
    </p:spTree>
    <p:custDataLst>
      <p:tags r:id="rId1"/>
    </p:custDataLst>
    <p:extLst>
      <p:ext uri="{BB962C8B-B14F-4D97-AF65-F5344CB8AC3E}">
        <p14:creationId xmlns:p14="http://schemas.microsoft.com/office/powerpoint/2010/main" val="16750415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fld id="{9A3BDB57-A3B2-4CBD-A5AE-076F05FE3509}" type="slidenum">
              <a:rPr kumimoji="0" lang="en-US" sz="750" b="0" i="0" u="none" strike="noStrike" kern="1200" cap="none" spc="0" normalizeH="0" baseline="0" noProof="0" smtClean="0">
                <a:ln>
                  <a:noFill/>
                </a:ln>
                <a:solidFill>
                  <a:srgbClr val="282828">
                    <a:lumMod val="75000"/>
                    <a:lumOff val="25000"/>
                  </a:srgbClr>
                </a:solidFill>
                <a:effectLst/>
                <a:uLnTx/>
                <a:uFillTx/>
                <a:latin typeface="Arial" panose="020B0604020202020204" pitchFamily="34" charset="0"/>
                <a:ea typeface="ＭＳ Ｐゴシック" charset="0"/>
              </a:rPr>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t>39</a:t>
            </a:fld>
            <a:endParaRPr kumimoji="0" lang="en-US" sz="750" b="0" i="0" u="none" strike="noStrike" kern="1200" cap="none" spc="0" normalizeH="0" baseline="0" noProof="0" dirty="0">
              <a:ln>
                <a:noFill/>
              </a:ln>
              <a:solidFill>
                <a:srgbClr val="282828">
                  <a:lumMod val="75000"/>
                  <a:lumOff val="25000"/>
                </a:srgbClr>
              </a:solidFill>
              <a:effectLst/>
              <a:uLnTx/>
              <a:uFillTx/>
              <a:latin typeface="Arial" panose="020B0604020202020204" pitchFamily="34" charset="0"/>
              <a:ea typeface="ＭＳ Ｐゴシック" charset="0"/>
            </a:endParaRPr>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Common Invoice Exceptions reviewed by Requisitioner</a:t>
            </a:r>
            <a:endParaRPr lang="en-US" b="1" dirty="0"/>
          </a:p>
        </p:txBody>
      </p:sp>
      <p:graphicFrame>
        <p:nvGraphicFramePr>
          <p:cNvPr id="6" name="Table Placeholder 7">
            <a:extLst>
              <a:ext uri="{FF2B5EF4-FFF2-40B4-BE49-F238E27FC236}">
                <a16:creationId xmlns:a16="http://schemas.microsoft.com/office/drawing/2014/main" id="{E6AA0EE1-799B-4F9E-9E28-A0A9E17924DF}"/>
              </a:ext>
            </a:extLst>
          </p:cNvPr>
          <p:cNvGraphicFramePr>
            <a:graphicFrameLocks/>
          </p:cNvGraphicFramePr>
          <p:nvPr>
            <p:extLst>
              <p:ext uri="{D42A27DB-BD31-4B8C-83A1-F6EECF244321}">
                <p14:modId xmlns:p14="http://schemas.microsoft.com/office/powerpoint/2010/main" val="884567785"/>
              </p:ext>
            </p:extLst>
          </p:nvPr>
        </p:nvGraphicFramePr>
        <p:xfrm>
          <a:off x="138708" y="938649"/>
          <a:ext cx="6580584" cy="3831483"/>
        </p:xfrm>
        <a:graphic>
          <a:graphicData uri="http://schemas.openxmlformats.org/drawingml/2006/table">
            <a:tbl>
              <a:tblPr firstRow="1" bandRow="1">
                <a:tableStyleId>{9D7B26C5-4107-4FEC-AEDC-1716B250A1EF}</a:tableStyleId>
              </a:tblPr>
              <a:tblGrid>
                <a:gridCol w="850674">
                  <a:extLst>
                    <a:ext uri="{9D8B030D-6E8A-4147-A177-3AD203B41FA5}">
                      <a16:colId xmlns:a16="http://schemas.microsoft.com/office/drawing/2014/main" val="20000"/>
                    </a:ext>
                  </a:extLst>
                </a:gridCol>
                <a:gridCol w="2614430">
                  <a:extLst>
                    <a:ext uri="{9D8B030D-6E8A-4147-A177-3AD203B41FA5}">
                      <a16:colId xmlns:a16="http://schemas.microsoft.com/office/drawing/2014/main" val="20001"/>
                    </a:ext>
                  </a:extLst>
                </a:gridCol>
                <a:gridCol w="699247">
                  <a:extLst>
                    <a:ext uri="{9D8B030D-6E8A-4147-A177-3AD203B41FA5}">
                      <a16:colId xmlns:a16="http://schemas.microsoft.com/office/drawing/2014/main" val="804031092"/>
                    </a:ext>
                  </a:extLst>
                </a:gridCol>
                <a:gridCol w="632012">
                  <a:extLst>
                    <a:ext uri="{9D8B030D-6E8A-4147-A177-3AD203B41FA5}">
                      <a16:colId xmlns:a16="http://schemas.microsoft.com/office/drawing/2014/main" val="535674716"/>
                    </a:ext>
                  </a:extLst>
                </a:gridCol>
                <a:gridCol w="758798">
                  <a:extLst>
                    <a:ext uri="{9D8B030D-6E8A-4147-A177-3AD203B41FA5}">
                      <a16:colId xmlns:a16="http://schemas.microsoft.com/office/drawing/2014/main" val="188432113"/>
                    </a:ext>
                  </a:extLst>
                </a:gridCol>
                <a:gridCol w="476410">
                  <a:extLst>
                    <a:ext uri="{9D8B030D-6E8A-4147-A177-3AD203B41FA5}">
                      <a16:colId xmlns:a16="http://schemas.microsoft.com/office/drawing/2014/main" val="2774628555"/>
                    </a:ext>
                  </a:extLst>
                </a:gridCol>
                <a:gridCol w="549013">
                  <a:extLst>
                    <a:ext uri="{9D8B030D-6E8A-4147-A177-3AD203B41FA5}">
                      <a16:colId xmlns:a16="http://schemas.microsoft.com/office/drawing/2014/main" val="264168125"/>
                    </a:ext>
                  </a:extLst>
                </a:gridCol>
              </a:tblGrid>
              <a:tr h="0">
                <a:tc>
                  <a:txBody>
                    <a:bodyPr/>
                    <a:lstStyle/>
                    <a:p>
                      <a:pPr algn="ctr" fontAlgn="b"/>
                      <a:r>
                        <a:rPr lang="en-US" sz="900" b="1" i="0" u="none" strike="noStrike" dirty="0">
                          <a:solidFill>
                            <a:schemeClr val="bg2"/>
                          </a:solidFill>
                          <a:effectLst/>
                          <a:latin typeface="Arial" panose="020B0604020202020204" pitchFamily="34" charset="0"/>
                        </a:rPr>
                        <a:t>Name</a:t>
                      </a:r>
                    </a:p>
                  </a:txBody>
                  <a:tcPr marL="4763" marR="4763" marT="4763" marB="0" anchor="ctr">
                    <a:solidFill>
                      <a:srgbClr val="C00000"/>
                    </a:solidFill>
                  </a:tcPr>
                </a:tc>
                <a:tc>
                  <a:txBody>
                    <a:bodyPr/>
                    <a:lstStyle/>
                    <a:p>
                      <a:pPr algn="ctr" fontAlgn="b"/>
                      <a:r>
                        <a:rPr lang="en-US" sz="900" b="1" i="0" u="none" strike="noStrike" dirty="0">
                          <a:solidFill>
                            <a:schemeClr val="bg2"/>
                          </a:solidFill>
                          <a:effectLst/>
                          <a:latin typeface="Arial" panose="020B0604020202020204" pitchFamily="34" charset="0"/>
                        </a:rPr>
                        <a:t>Description</a:t>
                      </a:r>
                    </a:p>
                  </a:txBody>
                  <a:tcPr marL="4763" marR="4763" marT="4763" marB="0" anchor="ctr">
                    <a:solidFill>
                      <a:srgbClr val="C00000"/>
                    </a:solidFill>
                  </a:tcPr>
                </a:tc>
                <a:tc>
                  <a:txBody>
                    <a:bodyPr/>
                    <a:lstStyle/>
                    <a:p>
                      <a:pPr algn="ctr" fontAlgn="b"/>
                      <a:r>
                        <a:rPr lang="en-US" sz="900" b="1" i="0" u="none" strike="noStrike" dirty="0">
                          <a:solidFill>
                            <a:schemeClr val="bg2"/>
                          </a:solidFill>
                          <a:effectLst/>
                          <a:latin typeface="Arial" panose="020B0604020202020204" pitchFamily="34" charset="0"/>
                        </a:rPr>
                        <a:t>Absolute Tolerance</a:t>
                      </a:r>
                    </a:p>
                  </a:txBody>
                  <a:tcPr marL="4763" marR="4763" marT="4763" marB="0" anchor="ctr">
                    <a:solidFill>
                      <a:srgbClr val="C00000"/>
                    </a:solidFill>
                  </a:tcPr>
                </a:tc>
                <a:tc>
                  <a:txBody>
                    <a:bodyPr/>
                    <a:lstStyle/>
                    <a:p>
                      <a:pPr algn="ctr" fontAlgn="b"/>
                      <a:r>
                        <a:rPr lang="en-US" sz="900" b="1" i="0" u="none" strike="noStrike" dirty="0">
                          <a:solidFill>
                            <a:schemeClr val="bg2"/>
                          </a:solidFill>
                          <a:effectLst/>
                          <a:latin typeface="Arial" panose="020B0604020202020204" pitchFamily="34" charset="0"/>
                        </a:rPr>
                        <a:t>Percentage Tolerance</a:t>
                      </a:r>
                    </a:p>
                  </a:txBody>
                  <a:tcPr marL="4763" marR="4763" marT="4763" marB="0" anchor="ctr">
                    <a:solidFill>
                      <a:srgbClr val="C00000"/>
                    </a:solidFill>
                  </a:tcPr>
                </a:tc>
                <a:tc>
                  <a:txBody>
                    <a:bodyPr/>
                    <a:lstStyle/>
                    <a:p>
                      <a:pPr algn="ctr" fontAlgn="b"/>
                      <a:r>
                        <a:rPr lang="en-US" sz="900" b="1" i="0" u="none" strike="noStrike" dirty="0">
                          <a:solidFill>
                            <a:schemeClr val="bg2"/>
                          </a:solidFill>
                          <a:effectLst/>
                          <a:latin typeface="Arial" panose="020B0604020202020204" pitchFamily="34" charset="0"/>
                        </a:rPr>
                        <a:t>Approver</a:t>
                      </a:r>
                    </a:p>
                  </a:txBody>
                  <a:tcPr marL="4763" marR="4763" marT="4763" marB="0" anchor="ctr">
                    <a:solidFill>
                      <a:srgbClr val="C00000"/>
                    </a:solidFill>
                  </a:tcPr>
                </a:tc>
                <a:tc>
                  <a:txBody>
                    <a:bodyPr/>
                    <a:lstStyle/>
                    <a:p>
                      <a:pPr algn="ctr" fontAlgn="b"/>
                      <a:r>
                        <a:rPr lang="en-US" sz="900" b="1" i="0" u="none" strike="noStrike" dirty="0">
                          <a:solidFill>
                            <a:schemeClr val="bg2"/>
                          </a:solidFill>
                          <a:effectLst/>
                          <a:latin typeface="Arial" panose="020B0604020202020204" pitchFamily="34" charset="0"/>
                        </a:rPr>
                        <a:t>Auto Reject</a:t>
                      </a:r>
                    </a:p>
                  </a:txBody>
                  <a:tcPr marL="4763" marR="4763" marT="4763" marB="0" anchor="ctr">
                    <a:solidFill>
                      <a:srgbClr val="C00000"/>
                    </a:solidFill>
                  </a:tcPr>
                </a:tc>
                <a:tc>
                  <a:txBody>
                    <a:bodyPr/>
                    <a:lstStyle/>
                    <a:p>
                      <a:pPr marL="0" marR="0" lvl="0" indent="0" algn="ctr" defTabSz="514333" rtl="0" eaLnBrk="1" fontAlgn="b" latinLnBrk="0" hangingPunct="1">
                        <a:lnSpc>
                          <a:spcPct val="100000"/>
                        </a:lnSpc>
                        <a:spcBef>
                          <a:spcPts val="0"/>
                        </a:spcBef>
                        <a:spcAft>
                          <a:spcPts val="0"/>
                        </a:spcAft>
                        <a:buClrTx/>
                        <a:buSzTx/>
                        <a:buFontTx/>
                        <a:buNone/>
                        <a:tabLst/>
                        <a:defRPr/>
                      </a:pPr>
                      <a:r>
                        <a:rPr lang="en-US" sz="900" b="1" i="0" u="none" strike="noStrike" dirty="0">
                          <a:solidFill>
                            <a:schemeClr val="bg2"/>
                          </a:solidFill>
                          <a:effectLst/>
                          <a:latin typeface="Arial" panose="020B0604020202020204" pitchFamily="34" charset="0"/>
                        </a:rPr>
                        <a:t>Allow Req?</a:t>
                      </a:r>
                    </a:p>
                  </a:txBody>
                  <a:tcPr marL="4763" marR="4763" marT="4763" marB="0" anchor="ctr">
                    <a:solidFill>
                      <a:srgbClr val="C00000"/>
                    </a:solidFill>
                  </a:tcPr>
                </a:tc>
                <a:extLst>
                  <a:ext uri="{0D108BD9-81ED-4DB2-BD59-A6C34878D82A}">
                    <a16:rowId xmlns:a16="http://schemas.microsoft.com/office/drawing/2014/main" val="10000"/>
                  </a:ext>
                </a:extLst>
              </a:tr>
              <a:tr h="655399">
                <a:tc>
                  <a:txBody>
                    <a:bodyPr/>
                    <a:lstStyle/>
                    <a:p>
                      <a:pPr algn="l" fontAlgn="b"/>
                      <a:r>
                        <a:rPr lang="en-US" sz="900" b="0" i="0" u="none" strike="noStrike" dirty="0">
                          <a:solidFill>
                            <a:srgbClr val="000000"/>
                          </a:solidFill>
                          <a:effectLst/>
                          <a:latin typeface="+mn-lt"/>
                        </a:rPr>
                        <a:t>PO Price Variance</a:t>
                      </a:r>
                    </a:p>
                  </a:txBody>
                  <a:tcPr marL="34290" marR="34290" marT="34290" marB="34290" anchor="ctr"/>
                </a:tc>
                <a:tc>
                  <a:txBody>
                    <a:bodyPr/>
                    <a:lstStyle/>
                    <a:p>
                      <a:pPr algn="l" fontAlgn="b"/>
                      <a:r>
                        <a:rPr lang="en-US" sz="900" b="0" i="0" u="none" strike="noStrike" dirty="0">
                          <a:solidFill>
                            <a:srgbClr val="000000"/>
                          </a:solidFill>
                          <a:effectLst/>
                          <a:latin typeface="+mn-lt"/>
                        </a:rPr>
                        <a:t>The price on the invoice line item, is different from the price on the purchase order line item, and the difference is more than the tolerance set in your configuration.</a:t>
                      </a:r>
                    </a:p>
                  </a:txBody>
                  <a:tcPr marL="34290" marR="34290" marT="34290" marB="34290" anchor="ctr"/>
                </a:tc>
                <a:tc>
                  <a:txBody>
                    <a:bodyPr/>
                    <a:lstStyle/>
                    <a:p>
                      <a:pPr algn="ctr" fontAlgn="b"/>
                      <a:r>
                        <a:rPr lang="en-US" sz="900" b="0" i="0" u="none" strike="noStrike" dirty="0">
                          <a:solidFill>
                            <a:srgbClr val="000000"/>
                          </a:solidFill>
                          <a:effectLst/>
                          <a:latin typeface="+mn-lt"/>
                        </a:rPr>
                        <a:t>$100</a:t>
                      </a:r>
                    </a:p>
                  </a:txBody>
                  <a:tcPr marL="34290" marR="34290" marT="34290" marB="34290" anchor="ctr"/>
                </a:tc>
                <a:tc>
                  <a:txBody>
                    <a:bodyPr/>
                    <a:lstStyle/>
                    <a:p>
                      <a:pPr algn="ctr" fontAlgn="b"/>
                      <a:r>
                        <a:rPr lang="en-US" sz="900" b="0" i="0" u="none" strike="noStrike" dirty="0">
                          <a:solidFill>
                            <a:srgbClr val="000000"/>
                          </a:solidFill>
                          <a:effectLst/>
                          <a:latin typeface="+mn-lt"/>
                        </a:rPr>
                        <a:t>50%</a:t>
                      </a:r>
                    </a:p>
                  </a:txBody>
                  <a:tcPr marL="34290" marR="34290" marT="34290" marB="34290" anchor="ctr"/>
                </a:tc>
                <a:tc>
                  <a:txBody>
                    <a:bodyPr/>
                    <a:lstStyle/>
                    <a:p>
                      <a:pPr algn="ctr" fontAlgn="b"/>
                      <a:r>
                        <a:rPr lang="en-US" sz="900" b="0" i="0" u="none" strike="noStrike" dirty="0">
                          <a:solidFill>
                            <a:srgbClr val="000000"/>
                          </a:solidFill>
                          <a:effectLst/>
                          <a:latin typeface="+mn-lt"/>
                        </a:rPr>
                        <a:t> Requisitioner</a:t>
                      </a:r>
                    </a:p>
                  </a:txBody>
                  <a:tcPr marL="34290" marR="34290" marT="34290" marB="34290" anchor="ctr"/>
                </a:tc>
                <a:tc>
                  <a:txBody>
                    <a:bodyPr/>
                    <a:lstStyle/>
                    <a:p>
                      <a:pPr algn="ctr" fontAlgn="b"/>
                      <a:r>
                        <a:rPr lang="en-US" sz="900" b="0" i="0" u="none" strike="noStrike" dirty="0">
                          <a:solidFill>
                            <a:srgbClr val="000000"/>
                          </a:solidFill>
                          <a:effectLst/>
                          <a:latin typeface="+mn-lt"/>
                        </a:rPr>
                        <a:t>No</a:t>
                      </a:r>
                    </a:p>
                  </a:txBody>
                  <a:tcPr marL="34290" marR="34290" marT="34290" marB="34290" anchor="ctr"/>
                </a:tc>
                <a:tc>
                  <a:txBody>
                    <a:bodyPr/>
                    <a:lstStyle/>
                    <a:p>
                      <a:pPr algn="ctr" fontAlgn="b"/>
                      <a:r>
                        <a:rPr lang="en-US" sz="900" b="0" i="0" u="none" strike="noStrike" dirty="0">
                          <a:solidFill>
                            <a:srgbClr val="000000"/>
                          </a:solidFill>
                          <a:effectLst/>
                          <a:latin typeface="+mn-lt"/>
                        </a:rPr>
                        <a:t>No</a:t>
                      </a:r>
                    </a:p>
                  </a:txBody>
                  <a:tcPr marL="34290" marR="34290" marT="34290" marB="34290" anchor="ctr"/>
                </a:tc>
                <a:extLst>
                  <a:ext uri="{0D108BD9-81ED-4DB2-BD59-A6C34878D82A}">
                    <a16:rowId xmlns:a16="http://schemas.microsoft.com/office/drawing/2014/main" val="1744756928"/>
                  </a:ext>
                </a:extLst>
              </a:tr>
              <a:tr h="505778">
                <a:tc>
                  <a:txBody>
                    <a:bodyPr/>
                    <a:lstStyle/>
                    <a:p>
                      <a:pPr algn="l" fontAlgn="b"/>
                      <a:r>
                        <a:rPr lang="en-US" sz="900" b="0" i="0" u="none" strike="noStrike" dirty="0">
                          <a:solidFill>
                            <a:srgbClr val="000000"/>
                          </a:solidFill>
                          <a:effectLst/>
                          <a:latin typeface="+mn-lt"/>
                        </a:rPr>
                        <a:t>PO Catalog Price Variance</a:t>
                      </a:r>
                    </a:p>
                  </a:txBody>
                  <a:tcPr marL="34290" marR="34290" marT="34290" marB="34290" anchor="ctr"/>
                </a:tc>
                <a:tc>
                  <a:txBody>
                    <a:bodyPr/>
                    <a:lstStyle/>
                    <a:p>
                      <a:pPr marL="0" marR="0" lvl="0" indent="0" algn="l" defTabSz="457200" rtl="0" eaLnBrk="1" fontAlgn="b" latinLnBrk="0" hangingPunct="1">
                        <a:lnSpc>
                          <a:spcPct val="100000"/>
                        </a:lnSpc>
                        <a:spcBef>
                          <a:spcPts val="0"/>
                        </a:spcBef>
                        <a:spcAft>
                          <a:spcPts val="0"/>
                        </a:spcAft>
                        <a:buClrTx/>
                        <a:buSzTx/>
                        <a:buFontTx/>
                        <a:buNone/>
                        <a:tabLst/>
                        <a:defRPr/>
                      </a:pPr>
                      <a:r>
                        <a:rPr lang="en-US" sz="900" b="0" i="0" u="none" strike="noStrike" dirty="0">
                          <a:solidFill>
                            <a:srgbClr val="000000"/>
                          </a:solidFill>
                          <a:effectLst/>
                          <a:latin typeface="+mn-lt"/>
                        </a:rPr>
                        <a:t>The catalog item price on the invoice line item, is different from the price on the purchase order line item, and the difference is more than the tolerance set in your configuration.</a:t>
                      </a:r>
                    </a:p>
                  </a:txBody>
                  <a:tcPr marL="34290" marR="34290" marT="34290" marB="34290" anchor="ctr"/>
                </a:tc>
                <a:tc>
                  <a:txBody>
                    <a:bodyPr/>
                    <a:lstStyle/>
                    <a:p>
                      <a:pPr algn="ctr" fontAlgn="b"/>
                      <a:r>
                        <a:rPr lang="en-US" sz="900" b="0" i="0" u="none" strike="noStrike" dirty="0">
                          <a:solidFill>
                            <a:srgbClr val="000000"/>
                          </a:solidFill>
                          <a:effectLst/>
                          <a:latin typeface="+mn-lt"/>
                        </a:rPr>
                        <a:t>$100</a:t>
                      </a:r>
                    </a:p>
                  </a:txBody>
                  <a:tcPr marL="34290" marR="34290" marT="34290" marB="34290" anchor="ctr"/>
                </a:tc>
                <a:tc>
                  <a:txBody>
                    <a:bodyPr/>
                    <a:lstStyle/>
                    <a:p>
                      <a:pPr algn="ctr" fontAlgn="b"/>
                      <a:r>
                        <a:rPr lang="en-US" sz="900" b="0" i="0" u="none" strike="noStrike" dirty="0">
                          <a:solidFill>
                            <a:srgbClr val="000000"/>
                          </a:solidFill>
                          <a:effectLst/>
                          <a:latin typeface="+mn-lt"/>
                        </a:rPr>
                        <a:t>50%</a:t>
                      </a:r>
                    </a:p>
                  </a:txBody>
                  <a:tcPr marL="34290" marR="34290" marT="34290" marB="34290" anchor="ctr"/>
                </a:tc>
                <a:tc>
                  <a:txBody>
                    <a:bodyPr/>
                    <a:lstStyle/>
                    <a:p>
                      <a:pPr algn="ctr" fontAlgn="b"/>
                      <a:r>
                        <a:rPr lang="en-US" sz="900" b="0" i="0" u="none" strike="noStrike" dirty="0">
                          <a:solidFill>
                            <a:srgbClr val="000000"/>
                          </a:solidFill>
                          <a:effectLst/>
                          <a:latin typeface="+mn-lt"/>
                        </a:rPr>
                        <a:t>Requisitioner</a:t>
                      </a:r>
                    </a:p>
                  </a:txBody>
                  <a:tcPr marL="34290" marR="34290" marT="34290" marB="34290" anchor="ctr"/>
                </a:tc>
                <a:tc>
                  <a:txBody>
                    <a:bodyPr/>
                    <a:lstStyle/>
                    <a:p>
                      <a:pPr algn="ctr" fontAlgn="b"/>
                      <a:r>
                        <a:rPr lang="en-US" sz="900" b="0" i="0" u="none" strike="noStrike" dirty="0">
                          <a:solidFill>
                            <a:srgbClr val="000000"/>
                          </a:solidFill>
                          <a:effectLst/>
                          <a:latin typeface="+mn-lt"/>
                        </a:rPr>
                        <a:t>No</a:t>
                      </a:r>
                    </a:p>
                  </a:txBody>
                  <a:tcPr marL="34290" marR="34290" marT="34290" marB="34290" anchor="ctr"/>
                </a:tc>
                <a:tc>
                  <a:txBody>
                    <a:bodyPr/>
                    <a:lstStyle/>
                    <a:p>
                      <a:pPr algn="ctr" fontAlgn="b"/>
                      <a:r>
                        <a:rPr lang="en-US" sz="900" b="0" i="0" u="none" strike="noStrike" dirty="0">
                          <a:solidFill>
                            <a:srgbClr val="000000"/>
                          </a:solidFill>
                          <a:effectLst/>
                          <a:latin typeface="+mn-lt"/>
                        </a:rPr>
                        <a:t>No</a:t>
                      </a:r>
                    </a:p>
                  </a:txBody>
                  <a:tcPr marL="34290" marR="34290" marT="34290" marB="34290" anchor="ctr"/>
                </a:tc>
                <a:extLst>
                  <a:ext uri="{0D108BD9-81ED-4DB2-BD59-A6C34878D82A}">
                    <a16:rowId xmlns:a16="http://schemas.microsoft.com/office/drawing/2014/main" val="3012426400"/>
                  </a:ext>
                </a:extLst>
              </a:tr>
              <a:tr h="457750">
                <a:tc>
                  <a:txBody>
                    <a:bodyPr/>
                    <a:lstStyle/>
                    <a:p>
                      <a:pPr algn="l" fontAlgn="b"/>
                      <a:r>
                        <a:rPr lang="en-US" sz="900" b="0" i="0" u="none" strike="noStrike" dirty="0">
                          <a:solidFill>
                            <a:srgbClr val="000000"/>
                          </a:solidFill>
                          <a:effectLst/>
                          <a:latin typeface="+mn-lt"/>
                        </a:rPr>
                        <a:t>PO Quantity Variance</a:t>
                      </a:r>
                    </a:p>
                  </a:txBody>
                  <a:tcPr marL="34290" marR="34290" marT="34290" marB="34290" anchor="ctr"/>
                </a:tc>
                <a:tc>
                  <a:txBody>
                    <a:bodyPr/>
                    <a:lstStyle/>
                    <a:p>
                      <a:pPr algn="l" fontAlgn="b"/>
                      <a:r>
                        <a:rPr lang="en-US" sz="900" b="0" i="0" u="none" strike="noStrike" dirty="0">
                          <a:solidFill>
                            <a:srgbClr val="000000"/>
                          </a:solidFill>
                          <a:effectLst/>
                          <a:latin typeface="+mn-lt"/>
                        </a:rPr>
                        <a:t>The quantity on the invoice line item, is different from the quantity on the purchase order line item, and the difference is more than the tolerance set in your configuration.</a:t>
                      </a:r>
                    </a:p>
                  </a:txBody>
                  <a:tcPr marL="34290" marR="34290" marT="34290" marB="34290" anchor="ctr"/>
                </a:tc>
                <a:tc>
                  <a:txBody>
                    <a:bodyPr/>
                    <a:lstStyle/>
                    <a:p>
                      <a:pPr algn="ctr" fontAlgn="b"/>
                      <a:endParaRPr lang="en-US" sz="900" b="0" i="0" u="none" strike="noStrike" dirty="0">
                        <a:solidFill>
                          <a:srgbClr val="000000"/>
                        </a:solidFill>
                        <a:effectLst/>
                        <a:latin typeface="+mn-lt"/>
                      </a:endParaRPr>
                    </a:p>
                  </a:txBody>
                  <a:tcPr marL="34290" marR="34290" marT="34290" marB="34290" anchor="ctr"/>
                </a:tc>
                <a:tc>
                  <a:txBody>
                    <a:bodyPr/>
                    <a:lstStyle/>
                    <a:p>
                      <a:pPr algn="ctr" fontAlgn="b"/>
                      <a:r>
                        <a:rPr lang="en-US" sz="900" b="0" i="0" u="none" strike="noStrike" dirty="0">
                          <a:solidFill>
                            <a:srgbClr val="000000"/>
                          </a:solidFill>
                          <a:effectLst/>
                          <a:latin typeface="+mn-lt"/>
                        </a:rPr>
                        <a:t>0%</a:t>
                      </a:r>
                    </a:p>
                  </a:txBody>
                  <a:tcPr marL="34290" marR="34290" marT="34290" marB="34290" anchor="ctr"/>
                </a:tc>
                <a:tc>
                  <a:txBody>
                    <a:bodyPr/>
                    <a:lstStyle/>
                    <a:p>
                      <a:pPr algn="ctr" fontAlgn="b"/>
                      <a:r>
                        <a:rPr lang="en-US" sz="900" b="0" i="0" u="none" strike="noStrike" dirty="0">
                          <a:solidFill>
                            <a:srgbClr val="000000"/>
                          </a:solidFill>
                          <a:effectLst/>
                          <a:latin typeface="+mn-lt"/>
                        </a:rPr>
                        <a:t>Requisitioner</a:t>
                      </a:r>
                    </a:p>
                  </a:txBody>
                  <a:tcPr marL="34290" marR="34290" marT="34290" marB="34290" anchor="ctr"/>
                </a:tc>
                <a:tc>
                  <a:txBody>
                    <a:bodyPr/>
                    <a:lstStyle/>
                    <a:p>
                      <a:pPr algn="ctr" fontAlgn="b"/>
                      <a:r>
                        <a:rPr lang="en-US" sz="900" b="0" i="0" u="none" strike="noStrike" dirty="0">
                          <a:solidFill>
                            <a:srgbClr val="000000"/>
                          </a:solidFill>
                          <a:effectLst/>
                          <a:latin typeface="+mn-lt"/>
                        </a:rPr>
                        <a:t>No</a:t>
                      </a:r>
                    </a:p>
                  </a:txBody>
                  <a:tcPr marL="34290" marR="34290" marT="34290" marB="34290" anchor="ctr"/>
                </a:tc>
                <a:tc>
                  <a:txBody>
                    <a:bodyPr/>
                    <a:lstStyle/>
                    <a:p>
                      <a:pPr algn="ctr" fontAlgn="b"/>
                      <a:r>
                        <a:rPr lang="en-US" sz="900" b="0" i="0" u="none" strike="noStrike" dirty="0">
                          <a:solidFill>
                            <a:srgbClr val="000000"/>
                          </a:solidFill>
                          <a:effectLst/>
                          <a:latin typeface="+mn-lt"/>
                        </a:rPr>
                        <a:t>No</a:t>
                      </a:r>
                    </a:p>
                  </a:txBody>
                  <a:tcPr marL="34290" marR="34290" marT="34290" marB="34290" anchor="ctr"/>
                </a:tc>
                <a:extLst>
                  <a:ext uri="{0D108BD9-81ED-4DB2-BD59-A6C34878D82A}">
                    <a16:rowId xmlns:a16="http://schemas.microsoft.com/office/drawing/2014/main" val="10003"/>
                  </a:ext>
                </a:extLst>
              </a:tr>
              <a:tr h="565281">
                <a:tc>
                  <a:txBody>
                    <a:bodyPr/>
                    <a:lstStyle/>
                    <a:p>
                      <a:pPr algn="l" fontAlgn="b"/>
                      <a:r>
                        <a:rPr lang="en-US" sz="900" b="0" i="0" u="none" strike="noStrike" dirty="0">
                          <a:solidFill>
                            <a:srgbClr val="000000"/>
                          </a:solidFill>
                          <a:effectLst/>
                          <a:latin typeface="+mn-lt"/>
                        </a:rPr>
                        <a:t>PO Line Amount Variance</a:t>
                      </a:r>
                    </a:p>
                  </a:txBody>
                  <a:tcPr marL="34290" marR="34290" marT="34290" marB="34290" anchor="ctr"/>
                </a:tc>
                <a:tc>
                  <a:txBody>
                    <a:bodyPr/>
                    <a:lstStyle/>
                    <a:p>
                      <a:pPr algn="l" fontAlgn="b"/>
                      <a:r>
                        <a:rPr lang="en-US" sz="900" b="0" i="0" u="none" strike="noStrike" dirty="0">
                          <a:solidFill>
                            <a:srgbClr val="000000"/>
                          </a:solidFill>
                          <a:effectLst/>
                          <a:latin typeface="+mn-lt"/>
                        </a:rPr>
                        <a:t>Mostly applicable for amount based invoicing commodity codes mostly. When user enters the amount more than the available amount on the invoice line item.</a:t>
                      </a:r>
                    </a:p>
                  </a:txBody>
                  <a:tcPr marL="34290" marR="34290" marT="34290" marB="34290" anchor="ctr"/>
                </a:tc>
                <a:tc>
                  <a:txBody>
                    <a:bodyPr/>
                    <a:lstStyle/>
                    <a:p>
                      <a:pPr algn="ctr" fontAlgn="b"/>
                      <a:r>
                        <a:rPr lang="en-US" sz="900" b="0" i="0" u="none" strike="noStrike" dirty="0">
                          <a:solidFill>
                            <a:srgbClr val="000000"/>
                          </a:solidFill>
                          <a:effectLst/>
                          <a:latin typeface="+mn-lt"/>
                        </a:rPr>
                        <a:t>$100</a:t>
                      </a:r>
                    </a:p>
                  </a:txBody>
                  <a:tcPr marL="34290" marR="34290" marT="34290" marB="34290" anchor="ctr"/>
                </a:tc>
                <a:tc>
                  <a:txBody>
                    <a:bodyPr/>
                    <a:lstStyle/>
                    <a:p>
                      <a:pPr algn="ctr" fontAlgn="b"/>
                      <a:r>
                        <a:rPr lang="en-US" sz="900" b="0" i="0" u="none" strike="noStrike" dirty="0">
                          <a:solidFill>
                            <a:srgbClr val="000000"/>
                          </a:solidFill>
                          <a:effectLst/>
                          <a:latin typeface="+mn-lt"/>
                        </a:rPr>
                        <a:t>50%</a:t>
                      </a:r>
                    </a:p>
                  </a:txBody>
                  <a:tcPr marL="34290" marR="34290" marT="34290" marB="34290" anchor="ctr"/>
                </a:tc>
                <a:tc>
                  <a:txBody>
                    <a:bodyPr/>
                    <a:lstStyle/>
                    <a:p>
                      <a:pPr algn="ctr" fontAlgn="b"/>
                      <a:r>
                        <a:rPr lang="en-US" sz="900" b="0" i="0" u="none" strike="noStrike" dirty="0">
                          <a:solidFill>
                            <a:srgbClr val="000000"/>
                          </a:solidFill>
                          <a:effectLst/>
                          <a:latin typeface="+mn-lt"/>
                        </a:rPr>
                        <a:t>Requisitioner</a:t>
                      </a:r>
                    </a:p>
                  </a:txBody>
                  <a:tcPr marL="34290" marR="34290" marT="34290" marB="34290" anchor="ctr"/>
                </a:tc>
                <a:tc>
                  <a:txBody>
                    <a:bodyPr/>
                    <a:lstStyle/>
                    <a:p>
                      <a:pPr algn="ctr" fontAlgn="b"/>
                      <a:r>
                        <a:rPr lang="en-US" sz="900" b="0" i="0" u="none" strike="noStrike" dirty="0">
                          <a:solidFill>
                            <a:srgbClr val="000000"/>
                          </a:solidFill>
                          <a:effectLst/>
                          <a:latin typeface="+mn-lt"/>
                        </a:rPr>
                        <a:t>No</a:t>
                      </a:r>
                    </a:p>
                  </a:txBody>
                  <a:tcPr marL="34290" marR="34290" marT="34290" marB="34290" anchor="ctr"/>
                </a:tc>
                <a:tc>
                  <a:txBody>
                    <a:bodyPr/>
                    <a:lstStyle/>
                    <a:p>
                      <a:pPr algn="ctr" fontAlgn="b"/>
                      <a:r>
                        <a:rPr lang="en-US" sz="900" b="0" i="0" u="none" strike="noStrike" dirty="0">
                          <a:solidFill>
                            <a:srgbClr val="000000"/>
                          </a:solidFill>
                          <a:effectLst/>
                          <a:latin typeface="+mn-lt"/>
                        </a:rPr>
                        <a:t>No</a:t>
                      </a:r>
                    </a:p>
                  </a:txBody>
                  <a:tcPr marL="34290" marR="34290" marT="34290" marB="34290" anchor="ctr"/>
                </a:tc>
                <a:extLst>
                  <a:ext uri="{0D108BD9-81ED-4DB2-BD59-A6C34878D82A}">
                    <a16:rowId xmlns:a16="http://schemas.microsoft.com/office/drawing/2014/main" val="10004"/>
                  </a:ext>
                </a:extLst>
              </a:tr>
              <a:tr h="565281">
                <a:tc>
                  <a:txBody>
                    <a:bodyPr/>
                    <a:lstStyle/>
                    <a:p>
                      <a:pPr algn="l" fontAlgn="b"/>
                      <a:r>
                        <a:rPr lang="en-US" sz="900" b="0" i="0" u="none" strike="noStrike" dirty="0">
                          <a:solidFill>
                            <a:srgbClr val="000000"/>
                          </a:solidFill>
                          <a:effectLst/>
                          <a:latin typeface="+mn-lt"/>
                        </a:rPr>
                        <a:t>Special Handling Variance</a:t>
                      </a:r>
                    </a:p>
                  </a:txBody>
                  <a:tcPr marL="34290" marR="34290" marT="34290" marB="34290" anchor="ctr"/>
                </a:tc>
                <a:tc>
                  <a:txBody>
                    <a:bodyPr/>
                    <a:lstStyle/>
                    <a:p>
                      <a:pPr algn="l" fontAlgn="b"/>
                      <a:r>
                        <a:rPr lang="en-US" sz="900" b="0" i="0" u="none" strike="noStrike" dirty="0">
                          <a:solidFill>
                            <a:srgbClr val="000000"/>
                          </a:solidFill>
                          <a:effectLst/>
                          <a:latin typeface="+mn-lt"/>
                        </a:rPr>
                        <a:t>The handling amount on the invoice, has exceeded the tolerance specified by your organization. Further evaluation is required.</a:t>
                      </a:r>
                    </a:p>
                  </a:txBody>
                  <a:tcPr marL="34290" marR="34290" marT="34290" marB="34290" anchor="ctr"/>
                </a:tc>
                <a:tc>
                  <a:txBody>
                    <a:bodyPr/>
                    <a:lstStyle/>
                    <a:p>
                      <a:pPr algn="ctr" fontAlgn="b"/>
                      <a:r>
                        <a:rPr lang="en-US" sz="900" b="0" i="0" u="none" strike="noStrike" dirty="0">
                          <a:solidFill>
                            <a:srgbClr val="000000"/>
                          </a:solidFill>
                          <a:effectLst/>
                          <a:latin typeface="+mn-lt"/>
                        </a:rPr>
                        <a:t>$100</a:t>
                      </a:r>
                    </a:p>
                  </a:txBody>
                  <a:tcPr marL="34290" marR="34290" marT="34290" marB="34290" anchor="ctr"/>
                </a:tc>
                <a:tc>
                  <a:txBody>
                    <a:bodyPr/>
                    <a:lstStyle/>
                    <a:p>
                      <a:pPr algn="ctr" fontAlgn="b"/>
                      <a:endParaRPr lang="en-US" sz="900" b="0" i="0" u="none" strike="noStrike" dirty="0">
                        <a:solidFill>
                          <a:srgbClr val="000000"/>
                        </a:solidFill>
                        <a:effectLst/>
                        <a:latin typeface="+mn-lt"/>
                      </a:endParaRPr>
                    </a:p>
                  </a:txBody>
                  <a:tcPr marL="34290" marR="34290" marT="34290" marB="34290" anchor="ctr"/>
                </a:tc>
                <a:tc>
                  <a:txBody>
                    <a:bodyPr/>
                    <a:lstStyle/>
                    <a:p>
                      <a:pPr algn="ctr" fontAlgn="b"/>
                      <a:r>
                        <a:rPr lang="en-US" sz="900" b="0" i="0" u="none" strike="noStrike" dirty="0">
                          <a:solidFill>
                            <a:srgbClr val="000000"/>
                          </a:solidFill>
                          <a:effectLst/>
                          <a:latin typeface="+mn-lt"/>
                        </a:rPr>
                        <a:t>Requisitioner</a:t>
                      </a:r>
                    </a:p>
                  </a:txBody>
                  <a:tcPr marL="34290" marR="34290" marT="34290" marB="34290" anchor="ctr"/>
                </a:tc>
                <a:tc>
                  <a:txBody>
                    <a:bodyPr/>
                    <a:lstStyle/>
                    <a:p>
                      <a:pPr algn="ctr" fontAlgn="b"/>
                      <a:r>
                        <a:rPr lang="en-US" sz="900" b="0" i="0" u="none" strike="noStrike" dirty="0">
                          <a:solidFill>
                            <a:srgbClr val="000000"/>
                          </a:solidFill>
                          <a:effectLst/>
                          <a:latin typeface="+mn-lt"/>
                        </a:rPr>
                        <a:t>No</a:t>
                      </a:r>
                    </a:p>
                  </a:txBody>
                  <a:tcPr marL="34290" marR="34290" marT="34290" marB="34290" anchor="ctr"/>
                </a:tc>
                <a:tc>
                  <a:txBody>
                    <a:bodyPr/>
                    <a:lstStyle/>
                    <a:p>
                      <a:pPr algn="ctr" fontAlgn="b"/>
                      <a:r>
                        <a:rPr lang="en-US" sz="900" b="0" i="0" u="none" strike="noStrike" dirty="0">
                          <a:solidFill>
                            <a:srgbClr val="000000"/>
                          </a:solidFill>
                          <a:effectLst/>
                          <a:latin typeface="+mn-lt"/>
                        </a:rPr>
                        <a:t>Yes</a:t>
                      </a:r>
                    </a:p>
                  </a:txBody>
                  <a:tcPr marL="34290" marR="34290" marT="34290" marB="34290" anchor="ctr"/>
                </a:tc>
                <a:extLst>
                  <a:ext uri="{0D108BD9-81ED-4DB2-BD59-A6C34878D82A}">
                    <a16:rowId xmlns:a16="http://schemas.microsoft.com/office/drawing/2014/main" val="1544685680"/>
                  </a:ext>
                </a:extLst>
              </a:tr>
              <a:tr h="390735">
                <a:tc>
                  <a:txBody>
                    <a:bodyPr/>
                    <a:lstStyle/>
                    <a:p>
                      <a:pPr algn="l" fontAlgn="b"/>
                      <a:r>
                        <a:rPr lang="en-US" sz="900" b="0" i="0" u="none" strike="noStrike" dirty="0">
                          <a:solidFill>
                            <a:srgbClr val="000000"/>
                          </a:solidFill>
                          <a:effectLst/>
                          <a:latin typeface="+mn-lt"/>
                        </a:rPr>
                        <a:t>Shipping Variance</a:t>
                      </a:r>
                    </a:p>
                  </a:txBody>
                  <a:tcPr marL="34290" marR="34290" marT="34290" marB="34290" anchor="ctr"/>
                </a:tc>
                <a:tc>
                  <a:txBody>
                    <a:bodyPr/>
                    <a:lstStyle/>
                    <a:p>
                      <a:pPr algn="l" fontAlgn="b"/>
                      <a:r>
                        <a:rPr lang="en-US" sz="900" b="0" i="0" u="none" strike="noStrike" dirty="0">
                          <a:solidFill>
                            <a:srgbClr val="000000"/>
                          </a:solidFill>
                          <a:effectLst/>
                          <a:latin typeface="+mn-lt"/>
                        </a:rPr>
                        <a:t>The shipping amount on the invoice, has exceeded the tolerance specified by your organization. Further evaluation is required.</a:t>
                      </a:r>
                    </a:p>
                  </a:txBody>
                  <a:tcPr marL="34290" marR="34290" marT="34290" marB="34290" anchor="ctr"/>
                </a:tc>
                <a:tc>
                  <a:txBody>
                    <a:bodyPr/>
                    <a:lstStyle/>
                    <a:p>
                      <a:pPr algn="ctr" fontAlgn="b"/>
                      <a:r>
                        <a:rPr lang="en-US" sz="900" b="0" i="0" u="none" strike="noStrike" dirty="0">
                          <a:solidFill>
                            <a:srgbClr val="000000"/>
                          </a:solidFill>
                          <a:effectLst/>
                          <a:latin typeface="+mn-lt"/>
                        </a:rPr>
                        <a:t>$100</a:t>
                      </a:r>
                    </a:p>
                  </a:txBody>
                  <a:tcPr marL="34290" marR="34290" marT="34290" marB="34290" anchor="ctr"/>
                </a:tc>
                <a:tc>
                  <a:txBody>
                    <a:bodyPr/>
                    <a:lstStyle/>
                    <a:p>
                      <a:pPr algn="ctr" fontAlgn="b"/>
                      <a:endParaRPr lang="en-US" sz="900" b="0" i="0" u="none" strike="noStrike" dirty="0">
                        <a:solidFill>
                          <a:srgbClr val="000000"/>
                        </a:solidFill>
                        <a:effectLst/>
                        <a:latin typeface="+mn-lt"/>
                      </a:endParaRPr>
                    </a:p>
                  </a:txBody>
                  <a:tcPr marL="34290" marR="34290" marT="34290" marB="34290" anchor="ctr"/>
                </a:tc>
                <a:tc>
                  <a:txBody>
                    <a:bodyPr/>
                    <a:lstStyle/>
                    <a:p>
                      <a:pPr algn="ctr" fontAlgn="b"/>
                      <a:r>
                        <a:rPr lang="en-US" sz="900" b="0" i="0" u="none" strike="noStrike" dirty="0">
                          <a:solidFill>
                            <a:srgbClr val="000000"/>
                          </a:solidFill>
                          <a:effectLst/>
                          <a:latin typeface="+mn-lt"/>
                        </a:rPr>
                        <a:t>Requisitioner</a:t>
                      </a:r>
                    </a:p>
                  </a:txBody>
                  <a:tcPr marL="34290" marR="34290" marT="34290" marB="34290" anchor="ctr"/>
                </a:tc>
                <a:tc>
                  <a:txBody>
                    <a:bodyPr/>
                    <a:lstStyle/>
                    <a:p>
                      <a:pPr algn="ctr" fontAlgn="b"/>
                      <a:r>
                        <a:rPr lang="en-US" sz="900" b="0" i="0" u="none" strike="noStrike" dirty="0">
                          <a:solidFill>
                            <a:srgbClr val="000000"/>
                          </a:solidFill>
                          <a:effectLst/>
                          <a:latin typeface="+mn-lt"/>
                        </a:rPr>
                        <a:t>No</a:t>
                      </a:r>
                    </a:p>
                  </a:txBody>
                  <a:tcPr marL="34290" marR="34290" marT="34290" marB="34290" anchor="ctr"/>
                </a:tc>
                <a:tc>
                  <a:txBody>
                    <a:bodyPr/>
                    <a:lstStyle/>
                    <a:p>
                      <a:pPr algn="ctr" fontAlgn="b"/>
                      <a:r>
                        <a:rPr lang="en-US" sz="900" b="0" i="0" u="none" strike="noStrike" dirty="0">
                          <a:solidFill>
                            <a:srgbClr val="000000"/>
                          </a:solidFill>
                          <a:effectLst/>
                          <a:latin typeface="+mn-lt"/>
                        </a:rPr>
                        <a:t>Yes</a:t>
                      </a:r>
                    </a:p>
                  </a:txBody>
                  <a:tcPr marL="34290" marR="34290" marT="34290" marB="34290" anchor="ctr"/>
                </a:tc>
                <a:extLst>
                  <a:ext uri="{0D108BD9-81ED-4DB2-BD59-A6C34878D82A}">
                    <a16:rowId xmlns:a16="http://schemas.microsoft.com/office/drawing/2014/main" val="1571906560"/>
                  </a:ext>
                </a:extLst>
              </a:tr>
            </a:tbl>
          </a:graphicData>
        </a:graphic>
      </p:graphicFrame>
    </p:spTree>
    <p:custDataLst>
      <p:tags r:id="rId1"/>
    </p:custDataLst>
    <p:extLst>
      <p:ext uri="{BB962C8B-B14F-4D97-AF65-F5344CB8AC3E}">
        <p14:creationId xmlns:p14="http://schemas.microsoft.com/office/powerpoint/2010/main" val="38634407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fld id="{9A3BDB57-A3B2-4CBD-A5AE-076F05FE3509}" type="slidenum">
              <a:rPr kumimoji="0" lang="en-US" sz="750" b="0" i="0" u="none" strike="noStrike" kern="1200" cap="none" spc="0" normalizeH="0" baseline="0" noProof="0" smtClean="0">
                <a:ln>
                  <a:noFill/>
                </a:ln>
                <a:solidFill>
                  <a:srgbClr val="282828">
                    <a:lumMod val="75000"/>
                    <a:lumOff val="25000"/>
                  </a:srgbClr>
                </a:solidFill>
                <a:effectLst/>
                <a:uLnTx/>
                <a:uFillTx/>
                <a:latin typeface="Arial" panose="020B0604020202020204" pitchFamily="34" charset="0"/>
                <a:ea typeface="ＭＳ Ｐゴシック" charset="0"/>
              </a:rPr>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t>40</a:t>
            </a:fld>
            <a:endParaRPr kumimoji="0" lang="en-US" sz="750" b="0" i="0" u="none" strike="noStrike" kern="1200" cap="none" spc="0" normalizeH="0" baseline="0" noProof="0" dirty="0">
              <a:ln>
                <a:noFill/>
              </a:ln>
              <a:solidFill>
                <a:srgbClr val="282828">
                  <a:lumMod val="75000"/>
                  <a:lumOff val="25000"/>
                </a:srgbClr>
              </a:solidFill>
              <a:effectLst/>
              <a:uLnTx/>
              <a:uFillTx/>
              <a:latin typeface="Arial" panose="020B0604020202020204" pitchFamily="34" charset="0"/>
              <a:ea typeface="ＭＳ Ｐゴシック" charset="0"/>
            </a:endParaRPr>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Auto Rejected Invoice Exceptions (1 of 3)</a:t>
            </a:r>
            <a:endParaRPr lang="en-US" b="1" dirty="0"/>
          </a:p>
        </p:txBody>
      </p:sp>
      <p:sp>
        <p:nvSpPr>
          <p:cNvPr id="4" name="Title 2">
            <a:extLst>
              <a:ext uri="{FF2B5EF4-FFF2-40B4-BE49-F238E27FC236}">
                <a16:creationId xmlns:a16="http://schemas.microsoft.com/office/drawing/2014/main" id="{EE5ED2F1-90BF-4801-8B38-2D3E312B32DF}"/>
              </a:ext>
            </a:extLst>
          </p:cNvPr>
          <p:cNvSpPr txBox="1">
            <a:spLocks/>
          </p:cNvSpPr>
          <p:nvPr/>
        </p:nvSpPr>
        <p:spPr>
          <a:xfrm>
            <a:off x="137160" y="823553"/>
            <a:ext cx="6471183" cy="276495"/>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7EC52">
                    <a:lumMod val="10000"/>
                  </a:srgbClr>
                </a:solidFill>
                <a:effectLst/>
                <a:uLnTx/>
                <a:uFillTx/>
                <a:latin typeface="Arial" panose="020B0604020202020204" pitchFamily="34" charset="0"/>
                <a:ea typeface="+mj-ea"/>
                <a:cs typeface="Arial" panose="020B0604020202020204" pitchFamily="34" charset="0"/>
              </a:rPr>
              <a:t>Auto rejections will be sent back to supplier for </a:t>
            </a:r>
            <a:r>
              <a:rPr lang="en-US" dirty="0"/>
              <a:t>resubmission.</a:t>
            </a:r>
            <a:endParaRPr kumimoji="0" lang="en-US" sz="1200" b="0" i="0" u="none" strike="noStrike" kern="1200" cap="none" spc="0" normalizeH="0" baseline="0" noProof="0" dirty="0">
              <a:ln>
                <a:noFill/>
              </a:ln>
              <a:solidFill>
                <a:srgbClr val="F7EC52">
                  <a:lumMod val="10000"/>
                </a:srgbClr>
              </a:solidFill>
              <a:effectLst/>
              <a:uLnTx/>
              <a:uFillTx/>
              <a:latin typeface="Arial" panose="020B0604020202020204" pitchFamily="34" charset="0"/>
              <a:ea typeface="+mj-ea"/>
              <a:cs typeface="Arial" panose="020B0604020202020204" pitchFamily="34" charset="0"/>
            </a:endParaRPr>
          </a:p>
        </p:txBody>
      </p:sp>
      <p:graphicFrame>
        <p:nvGraphicFramePr>
          <p:cNvPr id="6" name="Table Placeholder 7">
            <a:extLst>
              <a:ext uri="{FF2B5EF4-FFF2-40B4-BE49-F238E27FC236}">
                <a16:creationId xmlns:a16="http://schemas.microsoft.com/office/drawing/2014/main" id="{BA1F7C44-613B-4A43-9C3B-F67F05355874}"/>
              </a:ext>
            </a:extLst>
          </p:cNvPr>
          <p:cNvGraphicFramePr>
            <a:graphicFrameLocks/>
          </p:cNvGraphicFramePr>
          <p:nvPr>
            <p:extLst>
              <p:ext uri="{D42A27DB-BD31-4B8C-83A1-F6EECF244321}">
                <p14:modId xmlns:p14="http://schemas.microsoft.com/office/powerpoint/2010/main" val="111983936"/>
              </p:ext>
            </p:extLst>
          </p:nvPr>
        </p:nvGraphicFramePr>
        <p:xfrm>
          <a:off x="137160" y="1133856"/>
          <a:ext cx="6557937" cy="2695758"/>
        </p:xfrm>
        <a:graphic>
          <a:graphicData uri="http://schemas.openxmlformats.org/drawingml/2006/table">
            <a:tbl>
              <a:tblPr firstRow="1" bandRow="1">
                <a:tableStyleId>{9D7B26C5-4107-4FEC-AEDC-1716B250A1EF}</a:tableStyleId>
              </a:tblPr>
              <a:tblGrid>
                <a:gridCol w="1091379">
                  <a:extLst>
                    <a:ext uri="{9D8B030D-6E8A-4147-A177-3AD203B41FA5}">
                      <a16:colId xmlns:a16="http://schemas.microsoft.com/office/drawing/2014/main" val="20000"/>
                    </a:ext>
                  </a:extLst>
                </a:gridCol>
                <a:gridCol w="3447988">
                  <a:extLst>
                    <a:ext uri="{9D8B030D-6E8A-4147-A177-3AD203B41FA5}">
                      <a16:colId xmlns:a16="http://schemas.microsoft.com/office/drawing/2014/main" val="20001"/>
                    </a:ext>
                  </a:extLst>
                </a:gridCol>
                <a:gridCol w="271991">
                  <a:extLst>
                    <a:ext uri="{9D8B030D-6E8A-4147-A177-3AD203B41FA5}">
                      <a16:colId xmlns:a16="http://schemas.microsoft.com/office/drawing/2014/main" val="188432113"/>
                    </a:ext>
                  </a:extLst>
                </a:gridCol>
                <a:gridCol w="1746579">
                  <a:extLst>
                    <a:ext uri="{9D8B030D-6E8A-4147-A177-3AD203B41FA5}">
                      <a16:colId xmlns:a16="http://schemas.microsoft.com/office/drawing/2014/main" val="2774628555"/>
                    </a:ext>
                  </a:extLst>
                </a:gridCol>
              </a:tblGrid>
              <a:tr h="266066">
                <a:tc>
                  <a:txBody>
                    <a:bodyPr/>
                    <a:lstStyle/>
                    <a:p>
                      <a:pPr algn="ctr" fontAlgn="b"/>
                      <a:r>
                        <a:rPr lang="en-US" sz="900" b="1" i="0" u="none" strike="noStrike" dirty="0">
                          <a:solidFill>
                            <a:schemeClr val="bg2"/>
                          </a:solidFill>
                          <a:effectLst/>
                          <a:latin typeface="Arial" panose="020B0604020202020204" pitchFamily="34" charset="0"/>
                        </a:rPr>
                        <a:t>Name</a:t>
                      </a:r>
                    </a:p>
                  </a:txBody>
                  <a:tcPr marL="4763" marR="4763" marT="4763" marB="0" anchor="ctr">
                    <a:solidFill>
                      <a:srgbClr val="C00000"/>
                    </a:solidFill>
                  </a:tcPr>
                </a:tc>
                <a:tc>
                  <a:txBody>
                    <a:bodyPr/>
                    <a:lstStyle/>
                    <a:p>
                      <a:pPr algn="ctr" fontAlgn="b"/>
                      <a:r>
                        <a:rPr lang="en-US" sz="900" b="1" i="0" u="none" strike="noStrike" dirty="0">
                          <a:solidFill>
                            <a:schemeClr val="bg2"/>
                          </a:solidFill>
                          <a:effectLst/>
                          <a:latin typeface="Arial" panose="020B0604020202020204" pitchFamily="34" charset="0"/>
                        </a:rPr>
                        <a:t>Description</a:t>
                      </a:r>
                    </a:p>
                  </a:txBody>
                  <a:tcPr marL="4763" marR="4763" marT="4763" marB="0" anchor="ctr">
                    <a:solidFill>
                      <a:srgbClr val="C00000"/>
                    </a:solidFill>
                  </a:tcPr>
                </a:tc>
                <a:tc>
                  <a:txBody>
                    <a:bodyPr/>
                    <a:lstStyle/>
                    <a:p>
                      <a:pPr algn="ctr" fontAlgn="b"/>
                      <a:endParaRPr lang="en-US" sz="900" b="1" i="0" u="none" strike="noStrike" dirty="0">
                        <a:solidFill>
                          <a:schemeClr val="bg2"/>
                        </a:solidFill>
                        <a:effectLst/>
                        <a:latin typeface="Arial" panose="020B0604020202020204" pitchFamily="34" charset="0"/>
                      </a:endParaRPr>
                    </a:p>
                  </a:txBody>
                  <a:tcPr marL="4763" marR="4763" marT="4763" marB="0" anchor="ctr">
                    <a:solidFill>
                      <a:srgbClr val="C00000"/>
                    </a:solidFill>
                  </a:tcPr>
                </a:tc>
                <a:tc>
                  <a:txBody>
                    <a:bodyPr/>
                    <a:lstStyle/>
                    <a:p>
                      <a:pPr algn="ctr" fontAlgn="b"/>
                      <a:r>
                        <a:rPr lang="en-US" sz="900" b="1" i="0" u="none" strike="noStrike" dirty="0">
                          <a:solidFill>
                            <a:schemeClr val="bg2"/>
                          </a:solidFill>
                          <a:effectLst/>
                          <a:latin typeface="Arial" panose="020B0604020202020204" pitchFamily="34" charset="0"/>
                        </a:rPr>
                        <a:t>Auto Reject</a:t>
                      </a:r>
                    </a:p>
                  </a:txBody>
                  <a:tcPr marL="4763" marR="4763" marT="4763" marB="0" anchor="ctr">
                    <a:solidFill>
                      <a:srgbClr val="C00000"/>
                    </a:solidFill>
                  </a:tcPr>
                </a:tc>
                <a:extLst>
                  <a:ext uri="{0D108BD9-81ED-4DB2-BD59-A6C34878D82A}">
                    <a16:rowId xmlns:a16="http://schemas.microsoft.com/office/drawing/2014/main" val="10000"/>
                  </a:ext>
                </a:extLst>
              </a:tr>
              <a:tr h="497710">
                <a:tc>
                  <a:txBody>
                    <a:bodyPr/>
                    <a:lstStyle/>
                    <a:p>
                      <a:pPr algn="l" fontAlgn="b"/>
                      <a:r>
                        <a:rPr lang="en-US" sz="900" b="0" i="0" u="none" strike="noStrike" dirty="0">
                          <a:solidFill>
                            <a:srgbClr val="000000"/>
                          </a:solidFill>
                          <a:effectLst/>
                          <a:latin typeface="+mn-lt"/>
                        </a:rPr>
                        <a:t>Invalid Invoice Date</a:t>
                      </a:r>
                    </a:p>
                  </a:txBody>
                  <a:tcPr marL="34290" marR="34290" marT="34290" marB="34290" anchor="ctr"/>
                </a:tc>
                <a:tc>
                  <a:txBody>
                    <a:bodyPr/>
                    <a:lstStyle/>
                    <a:p>
                      <a:pPr algn="l" fontAlgn="b"/>
                      <a:r>
                        <a:rPr lang="en-US" sz="900" b="0" i="0" u="none" strike="noStrike" dirty="0">
                          <a:solidFill>
                            <a:srgbClr val="000000"/>
                          </a:solidFill>
                          <a:effectLst/>
                          <a:latin typeface="+mn-lt"/>
                        </a:rPr>
                        <a:t>The date on the invoice is before the ordered date.</a:t>
                      </a:r>
                    </a:p>
                  </a:txBody>
                  <a:tcPr marL="34290" marR="34290" marT="34290" marB="34290" anchor="ctr"/>
                </a:tc>
                <a:tc>
                  <a:txBody>
                    <a:bodyPr/>
                    <a:lstStyle/>
                    <a:p>
                      <a:pPr algn="ctr" fontAlgn="b"/>
                      <a:endParaRPr lang="en-US" sz="900" b="0" i="0" u="none" strike="noStrike" dirty="0">
                        <a:solidFill>
                          <a:srgbClr val="000000"/>
                        </a:solidFill>
                        <a:effectLst/>
                        <a:latin typeface="+mn-lt"/>
                      </a:endParaRPr>
                    </a:p>
                  </a:txBody>
                  <a:tcPr marL="34290" marR="34290" marT="34290" marB="34290" anchor="ctr"/>
                </a:tc>
                <a:tc>
                  <a:txBody>
                    <a:bodyPr/>
                    <a:lstStyle/>
                    <a:p>
                      <a:pPr algn="ctr" fontAlgn="b"/>
                      <a:r>
                        <a:rPr lang="en-US" sz="900" b="0" i="0" u="none" strike="noStrike" dirty="0">
                          <a:solidFill>
                            <a:srgbClr val="000000"/>
                          </a:solidFill>
                          <a:effectLst/>
                          <a:latin typeface="+mn-lt"/>
                        </a:rPr>
                        <a:t>Yes</a:t>
                      </a:r>
                    </a:p>
                  </a:txBody>
                  <a:tcPr marL="34290" marR="34290" marT="34290" marB="34290" anchor="ctr"/>
                </a:tc>
                <a:extLst>
                  <a:ext uri="{0D108BD9-81ED-4DB2-BD59-A6C34878D82A}">
                    <a16:rowId xmlns:a16="http://schemas.microsoft.com/office/drawing/2014/main" val="3012426400"/>
                  </a:ext>
                </a:extLst>
              </a:tr>
              <a:tr h="457750">
                <a:tc>
                  <a:txBody>
                    <a:bodyPr/>
                    <a:lstStyle/>
                    <a:p>
                      <a:pPr algn="l" fontAlgn="b"/>
                      <a:r>
                        <a:rPr lang="en-US" sz="900" b="0" i="0" u="none" strike="noStrike" dirty="0">
                          <a:solidFill>
                            <a:srgbClr val="000000"/>
                          </a:solidFill>
                          <a:effectLst/>
                          <a:latin typeface="+mn-lt"/>
                        </a:rPr>
                        <a:t>Item Unmatched</a:t>
                      </a:r>
                    </a:p>
                  </a:txBody>
                  <a:tcPr marL="34290" marR="34290" marT="34290" marB="34290" anchor="ctr"/>
                </a:tc>
                <a:tc>
                  <a:txBody>
                    <a:bodyPr/>
                    <a:lstStyle/>
                    <a:p>
                      <a:pPr algn="l" fontAlgn="b"/>
                      <a:r>
                        <a:rPr lang="en-US" sz="900" b="0" i="0" u="none" strike="noStrike" dirty="0">
                          <a:solidFill>
                            <a:srgbClr val="000000"/>
                          </a:solidFill>
                          <a:effectLst/>
                          <a:latin typeface="+mn-lt"/>
                        </a:rPr>
                        <a:t>Ariba Invoice is unable to find a line item on the purchase order that matches the invoice line item of .</a:t>
                      </a:r>
                    </a:p>
                  </a:txBody>
                  <a:tcPr marL="34290" marR="34290" marT="34290" marB="34290" anchor="ctr"/>
                </a:tc>
                <a:tc>
                  <a:txBody>
                    <a:bodyPr/>
                    <a:lstStyle/>
                    <a:p>
                      <a:pPr algn="ctr" fontAlgn="b"/>
                      <a:endParaRPr lang="en-US" sz="900" b="0" i="0" u="none" strike="noStrike" dirty="0">
                        <a:solidFill>
                          <a:srgbClr val="000000"/>
                        </a:solidFill>
                        <a:effectLst/>
                        <a:latin typeface="+mn-lt"/>
                      </a:endParaRPr>
                    </a:p>
                  </a:txBody>
                  <a:tcPr marL="34290" marR="34290" marT="34290" marB="34290" anchor="ctr"/>
                </a:tc>
                <a:tc>
                  <a:txBody>
                    <a:bodyPr/>
                    <a:lstStyle/>
                    <a:p>
                      <a:pPr algn="ctr" fontAlgn="b"/>
                      <a:r>
                        <a:rPr lang="en-US" sz="900" b="0" i="0" u="none" strike="noStrike" dirty="0">
                          <a:solidFill>
                            <a:srgbClr val="000000"/>
                          </a:solidFill>
                          <a:effectLst/>
                          <a:latin typeface="+mn-lt"/>
                        </a:rPr>
                        <a:t>Yes</a:t>
                      </a:r>
                    </a:p>
                  </a:txBody>
                  <a:tcPr marL="34290" marR="34290" marT="34290" marB="34290" anchor="ctr"/>
                </a:tc>
                <a:extLst>
                  <a:ext uri="{0D108BD9-81ED-4DB2-BD59-A6C34878D82A}">
                    <a16:rowId xmlns:a16="http://schemas.microsoft.com/office/drawing/2014/main" val="10003"/>
                  </a:ext>
                </a:extLst>
              </a:tr>
              <a:tr h="457714">
                <a:tc>
                  <a:txBody>
                    <a:bodyPr/>
                    <a:lstStyle/>
                    <a:p>
                      <a:pPr algn="l" fontAlgn="b"/>
                      <a:r>
                        <a:rPr lang="en-US" sz="900" b="0" i="0" u="none" strike="noStrike" dirty="0">
                          <a:solidFill>
                            <a:srgbClr val="000000"/>
                          </a:solidFill>
                          <a:effectLst/>
                          <a:latin typeface="+mn-lt"/>
                        </a:rPr>
                        <a:t>Invoice currency mismatch</a:t>
                      </a:r>
                    </a:p>
                  </a:txBody>
                  <a:tcPr marL="34290" marR="34290" marT="34290" marB="34290" anchor="ctr"/>
                </a:tc>
                <a:tc>
                  <a:txBody>
                    <a:bodyPr/>
                    <a:lstStyle/>
                    <a:p>
                      <a:pPr algn="l" fontAlgn="b"/>
                      <a:r>
                        <a:rPr lang="en-US" sz="900" b="0" i="0" u="none" strike="noStrike" dirty="0">
                          <a:solidFill>
                            <a:srgbClr val="000000"/>
                          </a:solidFill>
                          <a:effectLst/>
                          <a:latin typeface="+mn-lt"/>
                        </a:rPr>
                        <a:t>The currency on the invoice does not match the currency on the purchase order.</a:t>
                      </a:r>
                    </a:p>
                  </a:txBody>
                  <a:tcPr marL="34290" marR="34290" marT="34290" marB="34290" anchor="ctr"/>
                </a:tc>
                <a:tc>
                  <a:txBody>
                    <a:bodyPr/>
                    <a:lstStyle/>
                    <a:p>
                      <a:pPr algn="ctr" fontAlgn="b"/>
                      <a:endParaRPr lang="en-US" sz="900" b="0" i="0" u="none" strike="noStrike" dirty="0">
                        <a:solidFill>
                          <a:srgbClr val="000000"/>
                        </a:solidFill>
                        <a:effectLst/>
                        <a:latin typeface="+mn-lt"/>
                      </a:endParaRPr>
                    </a:p>
                  </a:txBody>
                  <a:tcPr marL="34290" marR="34290" marT="34290" marB="34290" anchor="ctr"/>
                </a:tc>
                <a:tc>
                  <a:txBody>
                    <a:bodyPr/>
                    <a:lstStyle/>
                    <a:p>
                      <a:pPr algn="ctr" fontAlgn="b"/>
                      <a:r>
                        <a:rPr lang="en-US" sz="900" b="0" i="0" u="none" strike="noStrike" dirty="0">
                          <a:solidFill>
                            <a:srgbClr val="000000"/>
                          </a:solidFill>
                          <a:effectLst/>
                          <a:latin typeface="+mn-lt"/>
                        </a:rPr>
                        <a:t>Yes</a:t>
                      </a:r>
                    </a:p>
                  </a:txBody>
                  <a:tcPr marL="34290" marR="34290" marT="34290" marB="34290" anchor="ctr"/>
                </a:tc>
                <a:extLst>
                  <a:ext uri="{0D108BD9-81ED-4DB2-BD59-A6C34878D82A}">
                    <a16:rowId xmlns:a16="http://schemas.microsoft.com/office/drawing/2014/main" val="10004"/>
                  </a:ext>
                </a:extLst>
              </a:tr>
              <a:tr h="399298">
                <a:tc>
                  <a:txBody>
                    <a:bodyPr/>
                    <a:lstStyle/>
                    <a:p>
                      <a:pPr algn="l" fontAlgn="b"/>
                      <a:r>
                        <a:rPr lang="en-US" sz="900" b="0" i="0" u="none" strike="noStrike" dirty="0">
                          <a:solidFill>
                            <a:srgbClr val="000000"/>
                          </a:solidFill>
                          <a:effectLst/>
                          <a:latin typeface="+mn-lt"/>
                        </a:rPr>
                        <a:t>Invoice ID Maximum Character Length Exceeded</a:t>
                      </a:r>
                    </a:p>
                  </a:txBody>
                  <a:tcPr marL="34290" marR="34290" marT="34290" marB="34290" anchor="ctr"/>
                </a:tc>
                <a:tc>
                  <a:txBody>
                    <a:bodyPr/>
                    <a:lstStyle/>
                    <a:p>
                      <a:pPr algn="l" fontAlgn="b"/>
                      <a:r>
                        <a:rPr lang="en-US" sz="900" b="0" i="0" u="none" strike="noStrike" dirty="0">
                          <a:solidFill>
                            <a:srgbClr val="000000"/>
                          </a:solidFill>
                          <a:effectLst/>
                          <a:latin typeface="+mn-lt"/>
                        </a:rPr>
                        <a:t>The maximum characters for a supplier invoice number (16) has been exceeded and the Invoice will be auto-rejected.</a:t>
                      </a:r>
                    </a:p>
                  </a:txBody>
                  <a:tcPr marL="34290" marR="34290" marT="34290" marB="34290" anchor="ctr"/>
                </a:tc>
                <a:tc>
                  <a:txBody>
                    <a:bodyPr/>
                    <a:lstStyle/>
                    <a:p>
                      <a:pPr algn="ctr" fontAlgn="b"/>
                      <a:endParaRPr lang="en-US" sz="900" b="0" i="0" u="none" strike="noStrike" dirty="0">
                        <a:solidFill>
                          <a:srgbClr val="000000"/>
                        </a:solidFill>
                        <a:effectLst/>
                        <a:latin typeface="+mn-lt"/>
                      </a:endParaRPr>
                    </a:p>
                  </a:txBody>
                  <a:tcPr marL="34290" marR="34290" marT="34290" marB="34290" anchor="ctr"/>
                </a:tc>
                <a:tc>
                  <a:txBody>
                    <a:bodyPr/>
                    <a:lstStyle/>
                    <a:p>
                      <a:pPr algn="ctr" fontAlgn="b"/>
                      <a:r>
                        <a:rPr lang="en-US" sz="900" b="0" i="0" u="none" strike="noStrike" dirty="0">
                          <a:solidFill>
                            <a:srgbClr val="000000"/>
                          </a:solidFill>
                          <a:effectLst/>
                          <a:latin typeface="+mn-lt"/>
                        </a:rPr>
                        <a:t>Yes</a:t>
                      </a:r>
                    </a:p>
                  </a:txBody>
                  <a:tcPr marL="34290" marR="34290" marT="34290" marB="34290" anchor="ctr"/>
                </a:tc>
                <a:extLst>
                  <a:ext uri="{0D108BD9-81ED-4DB2-BD59-A6C34878D82A}">
                    <a16:rowId xmlns:a16="http://schemas.microsoft.com/office/drawing/2014/main" val="1571906560"/>
                  </a:ext>
                </a:extLst>
              </a:tr>
              <a:tr h="399298">
                <a:tc>
                  <a:txBody>
                    <a:bodyPr/>
                    <a:lstStyle/>
                    <a:p>
                      <a:pPr algn="l" fontAlgn="b"/>
                      <a:r>
                        <a:rPr lang="en-US" sz="900" b="0" i="0" u="none" strike="noStrike" dirty="0">
                          <a:solidFill>
                            <a:srgbClr val="000000"/>
                          </a:solidFill>
                          <a:effectLst/>
                          <a:latin typeface="+mn-lt"/>
                        </a:rPr>
                        <a:t>Canceled Order</a:t>
                      </a:r>
                    </a:p>
                  </a:txBody>
                  <a:tcPr marL="34290" marR="34290" marT="34290" marB="34290" anchor="ctr"/>
                </a:tc>
                <a:tc>
                  <a:txBody>
                    <a:bodyPr/>
                    <a:lstStyle/>
                    <a:p>
                      <a:pPr algn="l" fontAlgn="b"/>
                      <a:r>
                        <a:rPr lang="en-US" sz="900" b="0" i="0" u="none" strike="noStrike" dirty="0">
                          <a:solidFill>
                            <a:srgbClr val="000000"/>
                          </a:solidFill>
                          <a:effectLst/>
                          <a:latin typeface="+mn-lt"/>
                        </a:rPr>
                        <a:t>Ariba Invoice of amount is matched to a purchase order that has been canceled.</a:t>
                      </a:r>
                    </a:p>
                  </a:txBody>
                  <a:tcPr marL="34290" marR="34290" marT="34290" marB="34290" anchor="ctr"/>
                </a:tc>
                <a:tc>
                  <a:txBody>
                    <a:bodyPr/>
                    <a:lstStyle/>
                    <a:p>
                      <a:pPr algn="ctr" fontAlgn="b"/>
                      <a:endParaRPr lang="en-US" sz="900" b="0" i="0" u="none" strike="noStrike" dirty="0">
                        <a:solidFill>
                          <a:srgbClr val="000000"/>
                        </a:solidFill>
                        <a:effectLst/>
                        <a:latin typeface="+mn-lt"/>
                      </a:endParaRPr>
                    </a:p>
                  </a:txBody>
                  <a:tcPr marL="34290" marR="34290" marT="34290" marB="34290" anchor="ctr"/>
                </a:tc>
                <a:tc>
                  <a:txBody>
                    <a:bodyPr/>
                    <a:lstStyle/>
                    <a:p>
                      <a:pPr algn="ctr" fontAlgn="b"/>
                      <a:r>
                        <a:rPr lang="en-US" sz="900" b="0" i="0" u="none" strike="noStrike" dirty="0">
                          <a:solidFill>
                            <a:srgbClr val="000000"/>
                          </a:solidFill>
                          <a:effectLst/>
                          <a:latin typeface="+mn-lt"/>
                        </a:rPr>
                        <a:t>Yes</a:t>
                      </a:r>
                    </a:p>
                  </a:txBody>
                  <a:tcPr marL="34290" marR="34290" marT="34290" marB="34290" anchor="ctr"/>
                </a:tc>
                <a:extLst>
                  <a:ext uri="{0D108BD9-81ED-4DB2-BD59-A6C34878D82A}">
                    <a16:rowId xmlns:a16="http://schemas.microsoft.com/office/drawing/2014/main" val="4133487440"/>
                  </a:ext>
                </a:extLst>
              </a:tr>
            </a:tbl>
          </a:graphicData>
        </a:graphic>
      </p:graphicFrame>
    </p:spTree>
    <p:custDataLst>
      <p:tags r:id="rId1"/>
    </p:custDataLst>
    <p:extLst>
      <p:ext uri="{BB962C8B-B14F-4D97-AF65-F5344CB8AC3E}">
        <p14:creationId xmlns:p14="http://schemas.microsoft.com/office/powerpoint/2010/main" val="36987013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fld id="{9A3BDB57-A3B2-4CBD-A5AE-076F05FE3509}" type="slidenum">
              <a:rPr kumimoji="0" lang="en-US" sz="750" b="0" i="0" u="none" strike="noStrike" kern="1200" cap="none" spc="0" normalizeH="0" baseline="0" noProof="0" smtClean="0">
                <a:ln>
                  <a:noFill/>
                </a:ln>
                <a:solidFill>
                  <a:srgbClr val="282828">
                    <a:lumMod val="75000"/>
                    <a:lumOff val="25000"/>
                  </a:srgbClr>
                </a:solidFill>
                <a:effectLst/>
                <a:uLnTx/>
                <a:uFillTx/>
                <a:latin typeface="Arial" panose="020B0604020202020204" pitchFamily="34" charset="0"/>
                <a:ea typeface="ＭＳ Ｐゴシック" charset="0"/>
              </a:rPr>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t>41</a:t>
            </a:fld>
            <a:endParaRPr kumimoji="0" lang="en-US" sz="750" b="0" i="0" u="none" strike="noStrike" kern="1200" cap="none" spc="0" normalizeH="0" baseline="0" noProof="0" dirty="0">
              <a:ln>
                <a:noFill/>
              </a:ln>
              <a:solidFill>
                <a:srgbClr val="282828">
                  <a:lumMod val="75000"/>
                  <a:lumOff val="25000"/>
                </a:srgbClr>
              </a:solidFill>
              <a:effectLst/>
              <a:uLnTx/>
              <a:uFillTx/>
              <a:latin typeface="Arial" panose="020B0604020202020204" pitchFamily="34" charset="0"/>
              <a:ea typeface="ＭＳ Ｐゴシック" charset="0"/>
            </a:endParaRPr>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Auto Rejected Invoice Exceptions (2 of 3)</a:t>
            </a:r>
            <a:endParaRPr lang="en-US" b="1" dirty="0"/>
          </a:p>
        </p:txBody>
      </p:sp>
      <p:sp>
        <p:nvSpPr>
          <p:cNvPr id="4" name="Title 2">
            <a:extLst>
              <a:ext uri="{FF2B5EF4-FFF2-40B4-BE49-F238E27FC236}">
                <a16:creationId xmlns:a16="http://schemas.microsoft.com/office/drawing/2014/main" id="{58CF00A8-E0E4-4DFA-8D6C-97DDCB608517}"/>
              </a:ext>
            </a:extLst>
          </p:cNvPr>
          <p:cNvSpPr txBox="1">
            <a:spLocks/>
          </p:cNvSpPr>
          <p:nvPr/>
        </p:nvSpPr>
        <p:spPr>
          <a:xfrm>
            <a:off x="137161" y="907101"/>
            <a:ext cx="6348164" cy="168280"/>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stStyle>
          <a:p>
            <a:pPr>
              <a:defRPr/>
            </a:pPr>
            <a:r>
              <a:rPr lang="en-US" dirty="0"/>
              <a:t>Auto rejections will be sent back to supplier for resubmission.</a:t>
            </a:r>
          </a:p>
          <a:p>
            <a:pPr marL="0" marR="0" lvl="0" indent="0" algn="l" defTabSz="914400" rtl="0" eaLnBrk="1" fontAlgn="base" latinLnBrk="0" hangingPunct="1">
              <a:lnSpc>
                <a:spcPct val="9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F7EC52">
                  <a:lumMod val="10000"/>
                </a:srgbClr>
              </a:solidFill>
              <a:effectLst/>
              <a:uLnTx/>
              <a:uFillTx/>
              <a:latin typeface="Arial" panose="020B0604020202020204" pitchFamily="34" charset="0"/>
              <a:ea typeface="+mj-ea"/>
              <a:cs typeface="Arial" panose="020B0604020202020204" pitchFamily="34" charset="0"/>
            </a:endParaRPr>
          </a:p>
        </p:txBody>
      </p:sp>
      <p:graphicFrame>
        <p:nvGraphicFramePr>
          <p:cNvPr id="8" name="Table Placeholder 7">
            <a:extLst>
              <a:ext uri="{FF2B5EF4-FFF2-40B4-BE49-F238E27FC236}">
                <a16:creationId xmlns:a16="http://schemas.microsoft.com/office/drawing/2014/main" id="{0A652E7B-D89D-4260-BFDD-6490CE2F6FF8}"/>
              </a:ext>
            </a:extLst>
          </p:cNvPr>
          <p:cNvGraphicFramePr>
            <a:graphicFrameLocks/>
          </p:cNvGraphicFramePr>
          <p:nvPr/>
        </p:nvGraphicFramePr>
        <p:xfrm>
          <a:off x="137160" y="1133182"/>
          <a:ext cx="6576132" cy="3365960"/>
        </p:xfrm>
        <a:graphic>
          <a:graphicData uri="http://schemas.openxmlformats.org/drawingml/2006/table">
            <a:tbl>
              <a:tblPr firstRow="1" bandRow="1">
                <a:tableStyleId>{9D7B26C5-4107-4FEC-AEDC-1716B250A1EF}</a:tableStyleId>
              </a:tblPr>
              <a:tblGrid>
                <a:gridCol w="1213271">
                  <a:extLst>
                    <a:ext uri="{9D8B030D-6E8A-4147-A177-3AD203B41FA5}">
                      <a16:colId xmlns:a16="http://schemas.microsoft.com/office/drawing/2014/main" val="20000"/>
                    </a:ext>
                  </a:extLst>
                </a:gridCol>
                <a:gridCol w="3833083">
                  <a:extLst>
                    <a:ext uri="{9D8B030D-6E8A-4147-A177-3AD203B41FA5}">
                      <a16:colId xmlns:a16="http://schemas.microsoft.com/office/drawing/2014/main" val="20001"/>
                    </a:ext>
                  </a:extLst>
                </a:gridCol>
                <a:gridCol w="1529778">
                  <a:extLst>
                    <a:ext uri="{9D8B030D-6E8A-4147-A177-3AD203B41FA5}">
                      <a16:colId xmlns:a16="http://schemas.microsoft.com/office/drawing/2014/main" val="2774628555"/>
                    </a:ext>
                  </a:extLst>
                </a:gridCol>
              </a:tblGrid>
              <a:tr h="274832">
                <a:tc>
                  <a:txBody>
                    <a:bodyPr/>
                    <a:lstStyle/>
                    <a:p>
                      <a:pPr algn="ctr" fontAlgn="b"/>
                      <a:r>
                        <a:rPr lang="en-US" sz="900" b="1" i="0" u="none" strike="noStrike" dirty="0">
                          <a:solidFill>
                            <a:schemeClr val="bg2"/>
                          </a:solidFill>
                          <a:effectLst/>
                          <a:latin typeface="Arial" panose="020B0604020202020204" pitchFamily="34" charset="0"/>
                        </a:rPr>
                        <a:t>Name</a:t>
                      </a:r>
                    </a:p>
                  </a:txBody>
                  <a:tcPr marL="4763" marR="4763" marT="4763" marB="0" anchor="ctr">
                    <a:solidFill>
                      <a:srgbClr val="C00000"/>
                    </a:solidFill>
                  </a:tcPr>
                </a:tc>
                <a:tc>
                  <a:txBody>
                    <a:bodyPr/>
                    <a:lstStyle/>
                    <a:p>
                      <a:pPr algn="ctr" fontAlgn="b"/>
                      <a:r>
                        <a:rPr lang="en-US" sz="900" b="1" i="0" u="none" strike="noStrike" dirty="0">
                          <a:solidFill>
                            <a:schemeClr val="bg2"/>
                          </a:solidFill>
                          <a:effectLst/>
                          <a:latin typeface="Arial" panose="020B0604020202020204" pitchFamily="34" charset="0"/>
                        </a:rPr>
                        <a:t>Description</a:t>
                      </a:r>
                    </a:p>
                  </a:txBody>
                  <a:tcPr marL="4763" marR="4763" marT="4763" marB="0" anchor="ctr">
                    <a:solidFill>
                      <a:srgbClr val="C00000"/>
                    </a:solidFill>
                  </a:tcPr>
                </a:tc>
                <a:tc>
                  <a:txBody>
                    <a:bodyPr/>
                    <a:lstStyle/>
                    <a:p>
                      <a:pPr algn="ctr" fontAlgn="b"/>
                      <a:r>
                        <a:rPr lang="en-US" sz="900" b="1" i="0" u="none" strike="noStrike" dirty="0">
                          <a:solidFill>
                            <a:schemeClr val="bg2"/>
                          </a:solidFill>
                          <a:effectLst/>
                          <a:latin typeface="Arial" panose="020B0604020202020204" pitchFamily="34" charset="0"/>
                        </a:rPr>
                        <a:t>Auto Reject</a:t>
                      </a:r>
                    </a:p>
                  </a:txBody>
                  <a:tcPr marL="4763" marR="4763" marT="4763" marB="0" anchor="ctr">
                    <a:solidFill>
                      <a:srgbClr val="C00000"/>
                    </a:solidFill>
                  </a:tcPr>
                </a:tc>
                <a:extLst>
                  <a:ext uri="{0D108BD9-81ED-4DB2-BD59-A6C34878D82A}">
                    <a16:rowId xmlns:a16="http://schemas.microsoft.com/office/drawing/2014/main" val="10000"/>
                  </a:ext>
                </a:extLst>
              </a:tr>
              <a:tr h="497710">
                <a:tc>
                  <a:txBody>
                    <a:bodyPr/>
                    <a:lstStyle/>
                    <a:p>
                      <a:pPr algn="l" fontAlgn="b"/>
                      <a:r>
                        <a:rPr lang="en-US" sz="900" b="0" i="0" u="none" strike="noStrike" dirty="0">
                          <a:solidFill>
                            <a:srgbClr val="000000"/>
                          </a:solidFill>
                          <a:effectLst/>
                          <a:latin typeface="+mn-lt"/>
                        </a:rPr>
                        <a:t>PO Closed for Invoicing</a:t>
                      </a:r>
                    </a:p>
                  </a:txBody>
                  <a:tcPr marL="34290" marR="34290" marT="34290" marB="34290" anchor="ctr"/>
                </a:tc>
                <a:tc>
                  <a:txBody>
                    <a:bodyPr/>
                    <a:lstStyle/>
                    <a:p>
                      <a:pPr algn="l" fontAlgn="b"/>
                      <a:r>
                        <a:rPr lang="en-US" sz="900" b="0" i="0" u="none" strike="noStrike" dirty="0">
                          <a:solidFill>
                            <a:srgbClr val="000000"/>
                          </a:solidFill>
                          <a:effectLst/>
                          <a:latin typeface="+mn-lt"/>
                        </a:rPr>
                        <a:t>The purchase order has been closed for invoicing.</a:t>
                      </a:r>
                    </a:p>
                  </a:txBody>
                  <a:tcPr marL="34290" marR="34290" marT="34290" marB="34290" anchor="ctr"/>
                </a:tc>
                <a:tc>
                  <a:txBody>
                    <a:bodyPr/>
                    <a:lstStyle/>
                    <a:p>
                      <a:pPr algn="ctr" fontAlgn="b"/>
                      <a:r>
                        <a:rPr lang="en-US" sz="900" b="0" i="0" u="none" strike="noStrike" dirty="0">
                          <a:solidFill>
                            <a:srgbClr val="000000"/>
                          </a:solidFill>
                          <a:effectLst/>
                          <a:latin typeface="+mn-lt"/>
                        </a:rPr>
                        <a:t>Yes</a:t>
                      </a:r>
                    </a:p>
                  </a:txBody>
                  <a:tcPr marL="34290" marR="34290" marT="34290" marB="34290" anchor="ctr"/>
                </a:tc>
                <a:extLst>
                  <a:ext uri="{0D108BD9-81ED-4DB2-BD59-A6C34878D82A}">
                    <a16:rowId xmlns:a16="http://schemas.microsoft.com/office/drawing/2014/main" val="3012426400"/>
                  </a:ext>
                </a:extLst>
              </a:tr>
              <a:tr h="457750">
                <a:tc>
                  <a:txBody>
                    <a:bodyPr/>
                    <a:lstStyle/>
                    <a:p>
                      <a:pPr algn="l" fontAlgn="b"/>
                      <a:r>
                        <a:rPr lang="en-US" sz="900" b="0" i="0" u="none" strike="noStrike" dirty="0">
                          <a:solidFill>
                            <a:srgbClr val="000000"/>
                          </a:solidFill>
                          <a:effectLst/>
                          <a:latin typeface="+mn-lt"/>
                        </a:rPr>
                        <a:t>PO Line Closed for Invoicing</a:t>
                      </a:r>
                    </a:p>
                  </a:txBody>
                  <a:tcPr marL="34290" marR="34290" marT="34290" marB="34290" anchor="ctr"/>
                </a:tc>
                <a:tc>
                  <a:txBody>
                    <a:bodyPr/>
                    <a:lstStyle/>
                    <a:p>
                      <a:pPr algn="l" fontAlgn="b"/>
                      <a:r>
                        <a:rPr lang="en-US" sz="900" b="0" i="0" u="none" strike="noStrike" dirty="0">
                          <a:solidFill>
                            <a:srgbClr val="000000"/>
                          </a:solidFill>
                          <a:effectLst/>
                          <a:latin typeface="+mn-lt"/>
                        </a:rPr>
                        <a:t>The purchase order line has been closed for invoicing.</a:t>
                      </a:r>
                    </a:p>
                  </a:txBody>
                  <a:tcPr marL="34290" marR="34290" marT="34290" marB="34290" anchor="ctr"/>
                </a:tc>
                <a:tc>
                  <a:txBody>
                    <a:bodyPr/>
                    <a:lstStyle/>
                    <a:p>
                      <a:pPr algn="ctr" fontAlgn="b"/>
                      <a:r>
                        <a:rPr lang="en-US" sz="900" b="0" i="0" u="none" strike="noStrike" dirty="0">
                          <a:solidFill>
                            <a:srgbClr val="000000"/>
                          </a:solidFill>
                          <a:effectLst/>
                          <a:latin typeface="+mn-lt"/>
                        </a:rPr>
                        <a:t>Yes</a:t>
                      </a:r>
                    </a:p>
                  </a:txBody>
                  <a:tcPr marL="34290" marR="34290" marT="34290" marB="34290" anchor="ctr"/>
                </a:tc>
                <a:extLst>
                  <a:ext uri="{0D108BD9-81ED-4DB2-BD59-A6C34878D82A}">
                    <a16:rowId xmlns:a16="http://schemas.microsoft.com/office/drawing/2014/main" val="10003"/>
                  </a:ext>
                </a:extLst>
              </a:tr>
              <a:tr h="457714">
                <a:tc>
                  <a:txBody>
                    <a:bodyPr/>
                    <a:lstStyle/>
                    <a:p>
                      <a:pPr algn="l" fontAlgn="b"/>
                      <a:r>
                        <a:rPr lang="en-US" sz="900" b="0" i="0" u="none" strike="noStrike" dirty="0">
                          <a:solidFill>
                            <a:srgbClr val="000000"/>
                          </a:solidFill>
                          <a:effectLst/>
                          <a:latin typeface="+mn-lt"/>
                        </a:rPr>
                        <a:t>PO Rejected for Invoicing</a:t>
                      </a:r>
                    </a:p>
                  </a:txBody>
                  <a:tcPr marL="34290" marR="34290" marT="34290" marB="34290" anchor="ctr"/>
                </a:tc>
                <a:tc>
                  <a:txBody>
                    <a:bodyPr/>
                    <a:lstStyle/>
                    <a:p>
                      <a:pPr algn="l" fontAlgn="b"/>
                      <a:r>
                        <a:rPr lang="en-US" sz="900" b="0" i="0" u="none" strike="noStrike" dirty="0">
                          <a:solidFill>
                            <a:srgbClr val="000000"/>
                          </a:solidFill>
                          <a:effectLst/>
                          <a:latin typeface="+mn-lt"/>
                        </a:rPr>
                        <a:t>The purchase order has been rejected by Ariba Network supplier while confirming the order.</a:t>
                      </a:r>
                    </a:p>
                  </a:txBody>
                  <a:tcPr marL="34290" marR="34290" marT="34290" marB="34290" anchor="ctr"/>
                </a:tc>
                <a:tc>
                  <a:txBody>
                    <a:bodyPr/>
                    <a:lstStyle/>
                    <a:p>
                      <a:pPr algn="ctr" fontAlgn="b"/>
                      <a:r>
                        <a:rPr lang="en-US" sz="900" b="0" i="0" u="none" strike="noStrike" dirty="0">
                          <a:solidFill>
                            <a:srgbClr val="000000"/>
                          </a:solidFill>
                          <a:effectLst/>
                          <a:latin typeface="+mn-lt"/>
                        </a:rPr>
                        <a:t>Yes</a:t>
                      </a:r>
                    </a:p>
                  </a:txBody>
                  <a:tcPr marL="34290" marR="34290" marT="34290" marB="34290" anchor="ctr"/>
                </a:tc>
                <a:extLst>
                  <a:ext uri="{0D108BD9-81ED-4DB2-BD59-A6C34878D82A}">
                    <a16:rowId xmlns:a16="http://schemas.microsoft.com/office/drawing/2014/main" val="10004"/>
                  </a:ext>
                </a:extLst>
              </a:tr>
              <a:tr h="399298">
                <a:tc>
                  <a:txBody>
                    <a:bodyPr/>
                    <a:lstStyle/>
                    <a:p>
                      <a:pPr algn="l" fontAlgn="b"/>
                      <a:r>
                        <a:rPr lang="en-US" sz="900" b="0" i="0" u="none" strike="noStrike" dirty="0">
                          <a:solidFill>
                            <a:srgbClr val="000000"/>
                          </a:solidFill>
                          <a:effectLst/>
                          <a:latin typeface="+mn-lt"/>
                        </a:rPr>
                        <a:t>PO Line Rejected for Invoicing</a:t>
                      </a:r>
                    </a:p>
                  </a:txBody>
                  <a:tcPr marL="34290" marR="34290" marT="34290" marB="34290" anchor="ctr"/>
                </a:tc>
                <a:tc>
                  <a:txBody>
                    <a:bodyPr/>
                    <a:lstStyle/>
                    <a:p>
                      <a:pPr algn="l" fontAlgn="b"/>
                      <a:r>
                        <a:rPr lang="en-US" sz="900" b="0" i="0" u="none" strike="noStrike" dirty="0">
                          <a:solidFill>
                            <a:srgbClr val="000000"/>
                          </a:solidFill>
                          <a:effectLst/>
                          <a:latin typeface="+mn-lt"/>
                        </a:rPr>
                        <a:t>The purchase order line item has been rejected by Ariba Network supplier while confirming the order.</a:t>
                      </a:r>
                    </a:p>
                  </a:txBody>
                  <a:tcPr marL="34290" marR="34290" marT="34290" marB="34290" anchor="ctr"/>
                </a:tc>
                <a:tc>
                  <a:txBody>
                    <a:bodyPr/>
                    <a:lstStyle/>
                    <a:p>
                      <a:pPr algn="ctr" fontAlgn="b"/>
                      <a:r>
                        <a:rPr lang="en-US" sz="900" b="0" i="0" u="none" strike="noStrike" dirty="0">
                          <a:solidFill>
                            <a:srgbClr val="000000"/>
                          </a:solidFill>
                          <a:effectLst/>
                          <a:latin typeface="+mn-lt"/>
                        </a:rPr>
                        <a:t>Yes</a:t>
                      </a:r>
                    </a:p>
                  </a:txBody>
                  <a:tcPr marL="34290" marR="34290" marT="34290" marB="34290" anchor="ctr"/>
                </a:tc>
                <a:extLst>
                  <a:ext uri="{0D108BD9-81ED-4DB2-BD59-A6C34878D82A}">
                    <a16:rowId xmlns:a16="http://schemas.microsoft.com/office/drawing/2014/main" val="1571906560"/>
                  </a:ext>
                </a:extLst>
              </a:tr>
              <a:tr h="399298">
                <a:tc>
                  <a:txBody>
                    <a:bodyPr/>
                    <a:lstStyle/>
                    <a:p>
                      <a:pPr algn="l" fontAlgn="b"/>
                      <a:r>
                        <a:rPr lang="en-US" sz="900" b="0" i="0" u="none" strike="noStrike" dirty="0">
                          <a:solidFill>
                            <a:srgbClr val="000000"/>
                          </a:solidFill>
                          <a:effectLst/>
                          <a:latin typeface="+mn-lt"/>
                        </a:rPr>
                        <a:t>Invoice has mixed currency</a:t>
                      </a:r>
                    </a:p>
                  </a:txBody>
                  <a:tcPr marL="34290" marR="34290" marT="34290" marB="34290" anchor="ctr"/>
                </a:tc>
                <a:tc>
                  <a:txBody>
                    <a:bodyPr/>
                    <a:lstStyle/>
                    <a:p>
                      <a:pPr algn="l" fontAlgn="b"/>
                      <a:r>
                        <a:rPr lang="en-US" sz="900" b="0" i="0" u="none" strike="noStrike" dirty="0">
                          <a:solidFill>
                            <a:srgbClr val="000000"/>
                          </a:solidFill>
                          <a:effectLst/>
                          <a:latin typeface="+mn-lt"/>
                        </a:rPr>
                        <a:t>Different line items has different currency in invoice</a:t>
                      </a:r>
                    </a:p>
                  </a:txBody>
                  <a:tcPr marL="34290" marR="34290" marT="34290" marB="34290" anchor="ctr"/>
                </a:tc>
                <a:tc>
                  <a:txBody>
                    <a:bodyPr/>
                    <a:lstStyle/>
                    <a:p>
                      <a:pPr algn="ctr" fontAlgn="b"/>
                      <a:r>
                        <a:rPr lang="en-US" sz="900" b="0" i="0" u="none" strike="noStrike" dirty="0">
                          <a:solidFill>
                            <a:srgbClr val="000000"/>
                          </a:solidFill>
                          <a:effectLst/>
                          <a:latin typeface="+mn-lt"/>
                        </a:rPr>
                        <a:t>Yes</a:t>
                      </a:r>
                    </a:p>
                  </a:txBody>
                  <a:tcPr marL="34290" marR="34290" marT="34290" marB="34290" anchor="ctr"/>
                </a:tc>
                <a:extLst>
                  <a:ext uri="{0D108BD9-81ED-4DB2-BD59-A6C34878D82A}">
                    <a16:rowId xmlns:a16="http://schemas.microsoft.com/office/drawing/2014/main" val="1783050884"/>
                  </a:ext>
                </a:extLst>
              </a:tr>
              <a:tr h="399298">
                <a:tc>
                  <a:txBody>
                    <a:bodyPr/>
                    <a:lstStyle/>
                    <a:p>
                      <a:pPr algn="l" fontAlgn="b"/>
                      <a:r>
                        <a:rPr lang="en-US" sz="900" b="0" i="0" u="none" strike="noStrike" dirty="0">
                          <a:solidFill>
                            <a:srgbClr val="000000"/>
                          </a:solidFill>
                          <a:effectLst/>
                          <a:latin typeface="+mn-lt"/>
                        </a:rPr>
                        <a:t>Invoice has mixed amounts</a:t>
                      </a:r>
                    </a:p>
                  </a:txBody>
                  <a:tcPr marL="34290" marR="34290" marT="34290" marB="34290" anchor="ctr"/>
                </a:tc>
                <a:tc>
                  <a:txBody>
                    <a:bodyPr/>
                    <a:lstStyle/>
                    <a:p>
                      <a:pPr algn="l" fontAlgn="b"/>
                      <a:r>
                        <a:rPr lang="en-US" sz="900" b="0" i="0" u="none" strike="noStrike" dirty="0">
                          <a:solidFill>
                            <a:srgbClr val="000000"/>
                          </a:solidFill>
                          <a:effectLst/>
                          <a:latin typeface="+mn-lt"/>
                        </a:rPr>
                        <a:t>The line items on the invoice contain positive and negative amounts</a:t>
                      </a:r>
                    </a:p>
                  </a:txBody>
                  <a:tcPr marL="34290" marR="34290" marT="34290" marB="34290" anchor="ctr"/>
                </a:tc>
                <a:tc>
                  <a:txBody>
                    <a:bodyPr/>
                    <a:lstStyle/>
                    <a:p>
                      <a:pPr algn="ctr" fontAlgn="b"/>
                      <a:r>
                        <a:rPr lang="en-US" sz="900" b="0" i="0" u="none" strike="noStrike" dirty="0">
                          <a:solidFill>
                            <a:srgbClr val="000000"/>
                          </a:solidFill>
                          <a:effectLst/>
                          <a:latin typeface="+mn-lt"/>
                        </a:rPr>
                        <a:t>Yes</a:t>
                      </a:r>
                    </a:p>
                  </a:txBody>
                  <a:tcPr marL="34290" marR="34290" marT="34290" marB="34290" anchor="ctr"/>
                </a:tc>
                <a:extLst>
                  <a:ext uri="{0D108BD9-81ED-4DB2-BD59-A6C34878D82A}">
                    <a16:rowId xmlns:a16="http://schemas.microsoft.com/office/drawing/2014/main" val="125035451"/>
                  </a:ext>
                </a:extLst>
              </a:tr>
              <a:tr h="399298">
                <a:tc>
                  <a:txBody>
                    <a:bodyPr/>
                    <a:lstStyle/>
                    <a:p>
                      <a:pPr algn="l" fontAlgn="b"/>
                      <a:r>
                        <a:rPr lang="en-US" sz="900" b="0" i="0" u="none" strike="noStrike" dirty="0">
                          <a:solidFill>
                            <a:srgbClr val="000000"/>
                          </a:solidFill>
                          <a:effectLst/>
                          <a:latin typeface="+mn-lt"/>
                        </a:rPr>
                        <a:t>Invoice has mathematical errors</a:t>
                      </a:r>
                    </a:p>
                  </a:txBody>
                  <a:tcPr marL="34290" marR="34290" marT="34290" marB="34290" anchor="ctr"/>
                </a:tc>
                <a:tc>
                  <a:txBody>
                    <a:bodyPr/>
                    <a:lstStyle/>
                    <a:p>
                      <a:pPr algn="l" fontAlgn="b"/>
                      <a:r>
                        <a:rPr lang="en-US" sz="900" b="0" i="0" u="none" strike="noStrike" dirty="0">
                          <a:solidFill>
                            <a:srgbClr val="000000"/>
                          </a:solidFill>
                          <a:effectLst/>
                          <a:latin typeface="+mn-lt"/>
                        </a:rPr>
                        <a:t>Amounts of invoice lines don't match to the invoice total.</a:t>
                      </a:r>
                      <a:br>
                        <a:rPr lang="en-US" sz="900" b="0" i="0" u="none" strike="noStrike" dirty="0">
                          <a:solidFill>
                            <a:srgbClr val="000000"/>
                          </a:solidFill>
                          <a:effectLst/>
                          <a:latin typeface="+mn-lt"/>
                        </a:rPr>
                      </a:br>
                      <a:r>
                        <a:rPr lang="en-US" sz="900" b="0" i="0" u="none" strike="noStrike" dirty="0">
                          <a:solidFill>
                            <a:srgbClr val="000000"/>
                          </a:solidFill>
                          <a:effectLst/>
                          <a:latin typeface="+mn-lt"/>
                        </a:rPr>
                        <a:t>Applicable for cXML or EDI invoices if supplier's EDI configuration has issues.</a:t>
                      </a:r>
                    </a:p>
                  </a:txBody>
                  <a:tcPr marL="34290" marR="34290" marT="34290" marB="34290" anchor="ctr"/>
                </a:tc>
                <a:tc>
                  <a:txBody>
                    <a:bodyPr/>
                    <a:lstStyle/>
                    <a:p>
                      <a:pPr algn="ctr" fontAlgn="b"/>
                      <a:r>
                        <a:rPr lang="en-US" sz="900" b="0" i="0" u="none" strike="noStrike" dirty="0">
                          <a:solidFill>
                            <a:srgbClr val="000000"/>
                          </a:solidFill>
                          <a:effectLst/>
                          <a:latin typeface="+mn-lt"/>
                        </a:rPr>
                        <a:t>Yes</a:t>
                      </a:r>
                    </a:p>
                  </a:txBody>
                  <a:tcPr marL="34290" marR="34290" marT="34290" marB="34290" anchor="ctr"/>
                </a:tc>
                <a:extLst>
                  <a:ext uri="{0D108BD9-81ED-4DB2-BD59-A6C34878D82A}">
                    <a16:rowId xmlns:a16="http://schemas.microsoft.com/office/drawing/2014/main" val="1028486442"/>
                  </a:ext>
                </a:extLst>
              </a:tr>
            </a:tbl>
          </a:graphicData>
        </a:graphic>
      </p:graphicFrame>
    </p:spTree>
    <p:custDataLst>
      <p:tags r:id="rId1"/>
    </p:custDataLst>
    <p:extLst>
      <p:ext uri="{BB962C8B-B14F-4D97-AF65-F5344CB8AC3E}">
        <p14:creationId xmlns:p14="http://schemas.microsoft.com/office/powerpoint/2010/main" val="13375556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Placeholder 7">
            <a:extLst>
              <a:ext uri="{FF2B5EF4-FFF2-40B4-BE49-F238E27FC236}">
                <a16:creationId xmlns:a16="http://schemas.microsoft.com/office/drawing/2014/main" id="{38C237A1-208F-46B8-AE49-76B4DD98C4F7}"/>
              </a:ext>
            </a:extLst>
          </p:cNvPr>
          <p:cNvGraphicFramePr>
            <a:graphicFrameLocks/>
          </p:cNvGraphicFramePr>
          <p:nvPr/>
        </p:nvGraphicFramePr>
        <p:xfrm>
          <a:off x="137160" y="1133856"/>
          <a:ext cx="6597647" cy="1986725"/>
        </p:xfrm>
        <a:graphic>
          <a:graphicData uri="http://schemas.openxmlformats.org/drawingml/2006/table">
            <a:tbl>
              <a:tblPr firstRow="1" bandRow="1">
                <a:tableStyleId>{9D7B26C5-4107-4FEC-AEDC-1716B250A1EF}</a:tableStyleId>
              </a:tblPr>
              <a:tblGrid>
                <a:gridCol w="479591">
                  <a:extLst>
                    <a:ext uri="{9D8B030D-6E8A-4147-A177-3AD203B41FA5}">
                      <a16:colId xmlns:a16="http://schemas.microsoft.com/office/drawing/2014/main" val="20000"/>
                    </a:ext>
                  </a:extLst>
                </a:gridCol>
                <a:gridCol w="1615927">
                  <a:extLst>
                    <a:ext uri="{9D8B030D-6E8A-4147-A177-3AD203B41FA5}">
                      <a16:colId xmlns:a16="http://schemas.microsoft.com/office/drawing/2014/main" val="20001"/>
                    </a:ext>
                  </a:extLst>
                </a:gridCol>
                <a:gridCol w="2704734">
                  <a:extLst>
                    <a:ext uri="{9D8B030D-6E8A-4147-A177-3AD203B41FA5}">
                      <a16:colId xmlns:a16="http://schemas.microsoft.com/office/drawing/2014/main" val="804031092"/>
                    </a:ext>
                  </a:extLst>
                </a:gridCol>
                <a:gridCol w="1011035">
                  <a:extLst>
                    <a:ext uri="{9D8B030D-6E8A-4147-A177-3AD203B41FA5}">
                      <a16:colId xmlns:a16="http://schemas.microsoft.com/office/drawing/2014/main" val="188432113"/>
                    </a:ext>
                  </a:extLst>
                </a:gridCol>
                <a:gridCol w="786360">
                  <a:extLst>
                    <a:ext uri="{9D8B030D-6E8A-4147-A177-3AD203B41FA5}">
                      <a16:colId xmlns:a16="http://schemas.microsoft.com/office/drawing/2014/main" val="2774628555"/>
                    </a:ext>
                  </a:extLst>
                </a:gridCol>
              </a:tblGrid>
              <a:tr h="0">
                <a:tc>
                  <a:txBody>
                    <a:bodyPr/>
                    <a:lstStyle/>
                    <a:p>
                      <a:pPr marL="0" algn="ctr" defTabSz="914400" rtl="0" eaLnBrk="1" latinLnBrk="0" hangingPunct="1">
                        <a:lnSpc>
                          <a:spcPct val="106000"/>
                        </a:lnSpc>
                      </a:pPr>
                      <a:r>
                        <a:rPr lang="en-US" sz="900" b="1" kern="1200" dirty="0">
                          <a:solidFill>
                            <a:schemeClr val="bg2"/>
                          </a:solidFill>
                          <a:latin typeface="+mn-lt"/>
                          <a:ea typeface="+mn-ea"/>
                          <a:cs typeface="+mn-cs"/>
                        </a:rPr>
                        <a:t>#</a:t>
                      </a:r>
                    </a:p>
                  </a:txBody>
                  <a:tcPr marL="68735" marR="68735" marT="68580" marB="68580" anchor="ctr">
                    <a:solidFill>
                      <a:srgbClr val="C00000"/>
                    </a:solidFill>
                  </a:tcPr>
                </a:tc>
                <a:tc>
                  <a:txBody>
                    <a:bodyPr/>
                    <a:lstStyle/>
                    <a:p>
                      <a:pPr marL="0" algn="l" defTabSz="914400" rtl="0" eaLnBrk="1" latinLnBrk="0" hangingPunct="1">
                        <a:lnSpc>
                          <a:spcPct val="106000"/>
                        </a:lnSpc>
                      </a:pPr>
                      <a:r>
                        <a:rPr lang="en-US" sz="900" b="1" kern="1200" dirty="0">
                          <a:solidFill>
                            <a:schemeClr val="bg2"/>
                          </a:solidFill>
                          <a:latin typeface="+mn-lt"/>
                          <a:ea typeface="+mn-ea"/>
                          <a:cs typeface="+mn-cs"/>
                        </a:rPr>
                        <a:t>Exception</a:t>
                      </a:r>
                    </a:p>
                  </a:txBody>
                  <a:tcPr marL="68735" marR="68735" marT="68580" marB="68580" anchor="ctr">
                    <a:solidFill>
                      <a:srgbClr val="C00000"/>
                    </a:solidFill>
                  </a:tcPr>
                </a:tc>
                <a:tc>
                  <a:txBody>
                    <a:bodyPr/>
                    <a:lstStyle/>
                    <a:p>
                      <a:pPr marL="0" algn="l" defTabSz="914400" rtl="0" eaLnBrk="1" latinLnBrk="0" hangingPunct="1">
                        <a:lnSpc>
                          <a:spcPct val="106000"/>
                        </a:lnSpc>
                      </a:pPr>
                      <a:r>
                        <a:rPr lang="en-US" sz="900" b="1" kern="1200" dirty="0">
                          <a:solidFill>
                            <a:schemeClr val="bg2"/>
                          </a:solidFill>
                          <a:latin typeface="+mn-lt"/>
                          <a:ea typeface="+mn-ea"/>
                          <a:cs typeface="+mn-cs"/>
                        </a:rPr>
                        <a:t>Description</a:t>
                      </a:r>
                    </a:p>
                  </a:txBody>
                  <a:tcPr marL="68735" marR="68735" marT="68580" marB="68580" anchor="ctr">
                    <a:solidFill>
                      <a:srgbClr val="C00000"/>
                    </a:solidFill>
                  </a:tcPr>
                </a:tc>
                <a:tc>
                  <a:txBody>
                    <a:bodyPr/>
                    <a:lstStyle/>
                    <a:p>
                      <a:pPr marL="0" algn="ctr" defTabSz="914400" rtl="0" eaLnBrk="1" latinLnBrk="0" hangingPunct="1">
                        <a:lnSpc>
                          <a:spcPct val="106000"/>
                        </a:lnSpc>
                      </a:pPr>
                      <a:r>
                        <a:rPr lang="en-US" sz="900" b="1" kern="1200" dirty="0">
                          <a:solidFill>
                            <a:schemeClr val="bg2"/>
                          </a:solidFill>
                          <a:latin typeface="+mn-lt"/>
                          <a:ea typeface="+mn-ea"/>
                          <a:cs typeface="+mn-cs"/>
                        </a:rPr>
                        <a:t>Percentage</a:t>
                      </a:r>
                    </a:p>
                  </a:txBody>
                  <a:tcPr marL="68735" marR="68735" marT="68580" marB="68580" anchor="ctr">
                    <a:solidFill>
                      <a:srgbClr val="C00000"/>
                    </a:solidFill>
                  </a:tcPr>
                </a:tc>
                <a:tc>
                  <a:txBody>
                    <a:bodyPr/>
                    <a:lstStyle/>
                    <a:p>
                      <a:pPr marL="0" algn="ctr" defTabSz="914400" rtl="0" eaLnBrk="1" latinLnBrk="0" hangingPunct="1">
                        <a:lnSpc>
                          <a:spcPct val="106000"/>
                        </a:lnSpc>
                      </a:pPr>
                      <a:r>
                        <a:rPr lang="en-US" sz="900" b="1" kern="1200" dirty="0">
                          <a:solidFill>
                            <a:schemeClr val="bg2"/>
                          </a:solidFill>
                          <a:latin typeface="+mn-lt"/>
                          <a:ea typeface="+mn-ea"/>
                          <a:cs typeface="+mn-cs"/>
                        </a:rPr>
                        <a:t>Absolute</a:t>
                      </a:r>
                    </a:p>
                  </a:txBody>
                  <a:tcPr marL="68735" marR="68735" marT="68580" marB="68580" anchor="ctr">
                    <a:solidFill>
                      <a:srgbClr val="C00000"/>
                    </a:solidFill>
                  </a:tcPr>
                </a:tc>
                <a:extLst>
                  <a:ext uri="{0D108BD9-81ED-4DB2-BD59-A6C34878D82A}">
                    <a16:rowId xmlns:a16="http://schemas.microsoft.com/office/drawing/2014/main" val="10000"/>
                  </a:ext>
                </a:extLst>
              </a:tr>
              <a:tr h="497710">
                <a:tc>
                  <a:txBody>
                    <a:bodyPr/>
                    <a:lstStyle/>
                    <a:p>
                      <a:pPr algn="ctr">
                        <a:lnSpc>
                          <a:spcPct val="106000"/>
                        </a:lnSpc>
                      </a:pPr>
                      <a:r>
                        <a:rPr lang="en-US" sz="900" dirty="0">
                          <a:solidFill>
                            <a:schemeClr val="bg2">
                              <a:lumMod val="10000"/>
                            </a:schemeClr>
                          </a:solidFill>
                        </a:rPr>
                        <a:t>1</a:t>
                      </a:r>
                    </a:p>
                  </a:txBody>
                  <a:tcPr marL="68735" marR="68735" marT="68580" marB="68580" anchor="ctr"/>
                </a:tc>
                <a:tc>
                  <a:txBody>
                    <a:bodyPr/>
                    <a:lstStyle/>
                    <a:p>
                      <a:pPr algn="l" fontAlgn="b"/>
                      <a:r>
                        <a:rPr lang="en-US" sz="900" b="1" kern="1200" dirty="0">
                          <a:solidFill>
                            <a:schemeClr val="bg2">
                              <a:lumMod val="10000"/>
                            </a:schemeClr>
                          </a:solidFill>
                          <a:latin typeface="+mn-lt"/>
                          <a:ea typeface="+mn-ea"/>
                          <a:cs typeface="+mn-cs"/>
                        </a:rPr>
                        <a:t>Allow suppliers to change the unit price</a:t>
                      </a:r>
                    </a:p>
                  </a:txBody>
                  <a:tcPr marL="68580" marR="68580" marT="34290" marB="34290" anchor="ctr"/>
                </a:tc>
                <a:tc>
                  <a:txBody>
                    <a:bodyPr/>
                    <a:lstStyle/>
                    <a:p>
                      <a:pPr algn="l" fontAlgn="b"/>
                      <a:r>
                        <a:rPr lang="en-US" sz="900" kern="1200" dirty="0">
                          <a:solidFill>
                            <a:schemeClr val="bg2">
                              <a:lumMod val="10000"/>
                            </a:schemeClr>
                          </a:solidFill>
                          <a:latin typeface="+mn-lt"/>
                          <a:ea typeface="+mn-ea"/>
                          <a:cs typeface="+mn-cs"/>
                        </a:rPr>
                        <a:t>Due to variations in pricing or availability, suppliers might need to increase the unit price for an item. If you do not allow unit price changes, you can still set a price tolerance percentage that suppliers cannot exceed</a:t>
                      </a:r>
                    </a:p>
                  </a:txBody>
                  <a:tcPr marL="68580" marR="68580" marT="34290" marB="34290" anchor="ctr"/>
                </a:tc>
                <a:tc>
                  <a:txBody>
                    <a:bodyPr/>
                    <a:lstStyle/>
                    <a:p>
                      <a:pPr algn="ctr" fontAlgn="b"/>
                      <a:r>
                        <a:rPr lang="en-US" sz="900" kern="1200" dirty="0">
                          <a:solidFill>
                            <a:schemeClr val="tx1"/>
                          </a:solidFill>
                          <a:latin typeface="+mn-lt"/>
                          <a:ea typeface="+mn-ea"/>
                          <a:cs typeface="+mn-cs"/>
                        </a:rPr>
                        <a:t>75%</a:t>
                      </a:r>
                    </a:p>
                  </a:txBody>
                  <a:tcPr marL="68580" marR="68580" marT="34290" marB="34290" anchor="ctr"/>
                </a:tc>
                <a:tc>
                  <a:txBody>
                    <a:bodyPr/>
                    <a:lstStyle/>
                    <a:p>
                      <a:pPr algn="ctr" fontAlgn="b"/>
                      <a:endParaRPr lang="en-US" sz="900" kern="1200" dirty="0">
                        <a:solidFill>
                          <a:srgbClr val="DA291C"/>
                        </a:solidFill>
                        <a:latin typeface="+mn-lt"/>
                        <a:ea typeface="+mn-ea"/>
                        <a:cs typeface="+mn-cs"/>
                      </a:endParaRPr>
                    </a:p>
                  </a:txBody>
                  <a:tcPr marL="68580" marR="68580" marT="34290" marB="34290" anchor="ctr"/>
                </a:tc>
                <a:extLst>
                  <a:ext uri="{0D108BD9-81ED-4DB2-BD59-A6C34878D82A}">
                    <a16:rowId xmlns:a16="http://schemas.microsoft.com/office/drawing/2014/main" val="3012426400"/>
                  </a:ext>
                </a:extLst>
              </a:tr>
              <a:tr h="457750">
                <a:tc>
                  <a:txBody>
                    <a:bodyPr/>
                    <a:lstStyle/>
                    <a:p>
                      <a:pPr algn="ctr">
                        <a:lnSpc>
                          <a:spcPct val="106000"/>
                        </a:lnSpc>
                      </a:pPr>
                      <a:r>
                        <a:rPr lang="en-US" sz="900" dirty="0">
                          <a:solidFill>
                            <a:schemeClr val="bg2">
                              <a:lumMod val="10000"/>
                            </a:schemeClr>
                          </a:solidFill>
                        </a:rPr>
                        <a:t>2</a:t>
                      </a:r>
                    </a:p>
                  </a:txBody>
                  <a:tcPr marL="68735" marR="68735" marT="68580" marB="68580" anchor="ctr"/>
                </a:tc>
                <a:tc>
                  <a:txBody>
                    <a:bodyPr/>
                    <a:lstStyle/>
                    <a:p>
                      <a:pPr marL="0" algn="l" defTabSz="914400" rtl="0" eaLnBrk="1" fontAlgn="b" latinLnBrk="0" hangingPunct="1"/>
                      <a:r>
                        <a:rPr lang="en-US" sz="900" b="1" kern="1200" dirty="0">
                          <a:solidFill>
                            <a:schemeClr val="bg2">
                              <a:lumMod val="10000"/>
                            </a:schemeClr>
                          </a:solidFill>
                          <a:latin typeface="+mn-lt"/>
                          <a:ea typeface="+mn-ea"/>
                          <a:cs typeface="+mn-cs"/>
                        </a:rPr>
                        <a:t>Allow suppliers to increase item quantities</a:t>
                      </a:r>
                    </a:p>
                  </a:txBody>
                  <a:tcPr marL="68580" marR="68580" marT="34290" marB="34290" anchor="ctr"/>
                </a:tc>
                <a:tc>
                  <a:txBody>
                    <a:bodyPr/>
                    <a:lstStyle/>
                    <a:p>
                      <a:pPr marL="0" algn="l" defTabSz="914400" rtl="0" eaLnBrk="1" fontAlgn="b" latinLnBrk="0" hangingPunct="1"/>
                      <a:r>
                        <a:rPr lang="en-US" sz="900" kern="1200" dirty="0">
                          <a:solidFill>
                            <a:schemeClr val="bg2">
                              <a:lumMod val="10000"/>
                            </a:schemeClr>
                          </a:solidFill>
                          <a:latin typeface="+mn-lt"/>
                          <a:ea typeface="+mn-ea"/>
                          <a:cs typeface="+mn-cs"/>
                        </a:rPr>
                        <a:t>Suppliers might need to increase item quantity for best pricing or shipment, particularly for non-catalog items</a:t>
                      </a:r>
                    </a:p>
                  </a:txBody>
                  <a:tcPr marL="68580" marR="68580" marT="34290" marB="34290" anchor="ctr"/>
                </a:tc>
                <a:tc>
                  <a:txBody>
                    <a:bodyPr/>
                    <a:lstStyle/>
                    <a:p>
                      <a:pPr algn="ctr" fontAlgn="b"/>
                      <a:r>
                        <a:rPr lang="en-US" sz="900" kern="1200" dirty="0">
                          <a:solidFill>
                            <a:schemeClr val="tx1"/>
                          </a:solidFill>
                          <a:latin typeface="+mn-lt"/>
                          <a:ea typeface="+mn-ea"/>
                          <a:cs typeface="+mn-cs"/>
                        </a:rPr>
                        <a:t>10%</a:t>
                      </a:r>
                    </a:p>
                  </a:txBody>
                  <a:tcPr marL="68580" marR="68580" marT="34290" marB="34290" anchor="ctr"/>
                </a:tc>
                <a:tc>
                  <a:txBody>
                    <a:bodyPr/>
                    <a:lstStyle/>
                    <a:p>
                      <a:pPr algn="ctr" fontAlgn="b"/>
                      <a:endParaRPr lang="en-US" sz="900" kern="1200" dirty="0">
                        <a:solidFill>
                          <a:srgbClr val="DA291C"/>
                        </a:solidFill>
                        <a:latin typeface="+mn-lt"/>
                        <a:ea typeface="+mn-ea"/>
                        <a:cs typeface="+mn-cs"/>
                      </a:endParaRPr>
                    </a:p>
                  </a:txBody>
                  <a:tcPr marL="68580" marR="68580" marT="34290" marB="34290" anchor="ctr"/>
                </a:tc>
                <a:extLst>
                  <a:ext uri="{0D108BD9-81ED-4DB2-BD59-A6C34878D82A}">
                    <a16:rowId xmlns:a16="http://schemas.microsoft.com/office/drawing/2014/main" val="10003"/>
                  </a:ext>
                </a:extLst>
              </a:tr>
              <a:tr h="451774">
                <a:tc>
                  <a:txBody>
                    <a:bodyPr/>
                    <a:lstStyle/>
                    <a:p>
                      <a:pPr algn="ctr">
                        <a:lnSpc>
                          <a:spcPct val="106000"/>
                        </a:lnSpc>
                      </a:pPr>
                      <a:r>
                        <a:rPr lang="en-US" sz="900" dirty="0">
                          <a:solidFill>
                            <a:schemeClr val="bg2">
                              <a:lumMod val="10000"/>
                            </a:schemeClr>
                          </a:solidFill>
                        </a:rPr>
                        <a:t>3</a:t>
                      </a:r>
                    </a:p>
                  </a:txBody>
                  <a:tcPr marL="68735" marR="68735" marT="68580" marB="68580" anchor="ctr"/>
                </a:tc>
                <a:tc>
                  <a:txBody>
                    <a:bodyPr/>
                    <a:lstStyle/>
                    <a:p>
                      <a:pPr marL="0" algn="l" defTabSz="914400" rtl="0" eaLnBrk="1" fontAlgn="b" latinLnBrk="0" hangingPunct="1"/>
                      <a:r>
                        <a:rPr lang="en-US" sz="900" b="1" kern="1200" dirty="0">
                          <a:solidFill>
                            <a:schemeClr val="bg2">
                              <a:lumMod val="10000"/>
                            </a:schemeClr>
                          </a:solidFill>
                          <a:latin typeface="+mn-lt"/>
                          <a:ea typeface="+mn-ea"/>
                          <a:cs typeface="+mn-cs"/>
                        </a:rPr>
                        <a:t>Allow suppliers to increase line item subtotals</a:t>
                      </a:r>
                    </a:p>
                  </a:txBody>
                  <a:tcPr marL="68580" marR="68580" marT="34290" marB="34290" anchor="ctr"/>
                </a:tc>
                <a:tc>
                  <a:txBody>
                    <a:bodyPr/>
                    <a:lstStyle/>
                    <a:p>
                      <a:pPr marL="0" algn="l" defTabSz="914400" rtl="0" eaLnBrk="1" fontAlgn="b" latinLnBrk="0" hangingPunct="1"/>
                      <a:r>
                        <a:rPr lang="en-US" sz="900" kern="1200" dirty="0">
                          <a:solidFill>
                            <a:schemeClr val="bg2">
                              <a:lumMod val="10000"/>
                            </a:schemeClr>
                          </a:solidFill>
                          <a:latin typeface="+mn-lt"/>
                          <a:ea typeface="+mn-ea"/>
                          <a:cs typeface="+mn-cs"/>
                        </a:rPr>
                        <a:t>Suppliers might need to increase line item subtotals due to variations in pricing or availability</a:t>
                      </a:r>
                    </a:p>
                  </a:txBody>
                  <a:tcPr marL="68580" marR="68580" marT="34290" marB="34290" anchor="ctr"/>
                </a:tc>
                <a:tc>
                  <a:txBody>
                    <a:bodyPr/>
                    <a:lstStyle/>
                    <a:p>
                      <a:pPr algn="ctr" fontAlgn="b"/>
                      <a:r>
                        <a:rPr lang="en-US" sz="900" kern="1200" dirty="0">
                          <a:solidFill>
                            <a:schemeClr val="tx1"/>
                          </a:solidFill>
                          <a:latin typeface="+mn-lt"/>
                          <a:ea typeface="+mn-ea"/>
                          <a:cs typeface="+mn-cs"/>
                        </a:rPr>
                        <a:t>75%</a:t>
                      </a:r>
                    </a:p>
                  </a:txBody>
                  <a:tcPr marL="68580" marR="68580" marT="34290" marB="34290" anchor="ctr"/>
                </a:tc>
                <a:tc>
                  <a:txBody>
                    <a:bodyPr/>
                    <a:lstStyle/>
                    <a:p>
                      <a:pPr algn="ctr" fontAlgn="b"/>
                      <a:r>
                        <a:rPr lang="en-US" sz="900" kern="1200" dirty="0">
                          <a:solidFill>
                            <a:schemeClr val="tx1"/>
                          </a:solidFill>
                          <a:latin typeface="+mn-lt"/>
                          <a:ea typeface="+mn-ea"/>
                          <a:cs typeface="+mn-cs"/>
                        </a:rPr>
                        <a:t>$200</a:t>
                      </a:r>
                    </a:p>
                  </a:txBody>
                  <a:tcPr marL="68580" marR="68580" marT="34290" marB="34290" anchor="ctr"/>
                </a:tc>
                <a:extLst>
                  <a:ext uri="{0D108BD9-81ED-4DB2-BD59-A6C34878D82A}">
                    <a16:rowId xmlns:a16="http://schemas.microsoft.com/office/drawing/2014/main" val="10004"/>
                  </a:ext>
                </a:extLst>
              </a:tr>
            </a:tbl>
          </a:graphicData>
        </a:graphic>
      </p:graphicFrame>
      <p:sp>
        <p:nvSpPr>
          <p:cNvPr id="3" name="Slide Number Placeholder 2"/>
          <p:cNvSpPr>
            <a:spLocks noGrp="1"/>
          </p:cNvSpPr>
          <p:nvPr>
            <p:ph type="sldNum" sz="quarter" idx="12"/>
          </p:nvPr>
        </p:nvSpPr>
        <p:spPr/>
        <p:txBody>
          <a:bodyPr/>
          <a:lstStyle/>
          <a:p>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fld id="{9A3BDB57-A3B2-4CBD-A5AE-076F05FE3509}" type="slidenum">
              <a:rPr kumimoji="0" lang="en-US" sz="750" b="0" i="0" u="none" strike="noStrike" kern="1200" cap="none" spc="0" normalizeH="0" baseline="0" noProof="0" smtClean="0">
                <a:ln>
                  <a:noFill/>
                </a:ln>
                <a:solidFill>
                  <a:srgbClr val="282828">
                    <a:lumMod val="75000"/>
                    <a:lumOff val="25000"/>
                  </a:srgbClr>
                </a:solidFill>
                <a:effectLst/>
                <a:uLnTx/>
                <a:uFillTx/>
                <a:latin typeface="Arial" panose="020B0604020202020204" pitchFamily="34" charset="0"/>
                <a:ea typeface="ＭＳ Ｐゴシック" charset="0"/>
              </a:rPr>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t>42</a:t>
            </a:fld>
            <a:endParaRPr kumimoji="0" lang="en-US" sz="750" b="0" i="0" u="none" strike="noStrike" kern="1200" cap="none" spc="0" normalizeH="0" baseline="0" noProof="0" dirty="0">
              <a:ln>
                <a:noFill/>
              </a:ln>
              <a:solidFill>
                <a:srgbClr val="282828">
                  <a:lumMod val="75000"/>
                  <a:lumOff val="25000"/>
                </a:srgbClr>
              </a:solidFill>
              <a:effectLst/>
              <a:uLnTx/>
              <a:uFillTx/>
              <a:latin typeface="Arial" panose="020B0604020202020204" pitchFamily="34" charset="0"/>
              <a:ea typeface="ＭＳ Ｐゴシック" charset="0"/>
            </a:endParaRPr>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Auto Rejected Invoice Exceptions (3 of 3)</a:t>
            </a:r>
            <a:endParaRPr lang="en-US" b="1" dirty="0"/>
          </a:p>
        </p:txBody>
      </p:sp>
      <p:sp>
        <p:nvSpPr>
          <p:cNvPr id="4" name="Title 2">
            <a:extLst>
              <a:ext uri="{FF2B5EF4-FFF2-40B4-BE49-F238E27FC236}">
                <a16:creationId xmlns:a16="http://schemas.microsoft.com/office/drawing/2014/main" id="{E8D3D4C4-27CC-462B-A0E6-6D4073DCA600}"/>
              </a:ext>
            </a:extLst>
          </p:cNvPr>
          <p:cNvSpPr txBox="1">
            <a:spLocks/>
          </p:cNvSpPr>
          <p:nvPr/>
        </p:nvSpPr>
        <p:spPr>
          <a:xfrm>
            <a:off x="137160" y="822960"/>
            <a:ext cx="6535673" cy="276495"/>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7EC52">
                    <a:lumMod val="10000"/>
                  </a:srgbClr>
                </a:solidFill>
                <a:effectLst/>
                <a:uLnTx/>
                <a:uFillTx/>
                <a:latin typeface="Arial" panose="020B0604020202020204" pitchFamily="34" charset="0"/>
                <a:ea typeface="+mj-ea"/>
                <a:cs typeface="Arial" panose="020B0604020202020204" pitchFamily="34" charset="0"/>
              </a:rPr>
              <a:t>Following are the tolerance limits required to configure invoice exceptions on the Ariba Network</a:t>
            </a:r>
          </a:p>
        </p:txBody>
      </p:sp>
    </p:spTree>
    <p:custDataLst>
      <p:tags r:id="rId1"/>
    </p:custDataLst>
    <p:extLst>
      <p:ext uri="{BB962C8B-B14F-4D97-AF65-F5344CB8AC3E}">
        <p14:creationId xmlns:p14="http://schemas.microsoft.com/office/powerpoint/2010/main" val="12967947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fld id="{9A3BDB57-A3B2-4CBD-A5AE-076F05FE3509}" type="slidenum">
              <a:rPr kumimoji="0" lang="en-US" sz="750" b="0" i="0" u="none" strike="noStrike" kern="1200" cap="none" spc="0" normalizeH="0" baseline="0" noProof="0" smtClean="0">
                <a:ln>
                  <a:noFill/>
                </a:ln>
                <a:solidFill>
                  <a:srgbClr val="282828">
                    <a:lumMod val="75000"/>
                    <a:lumOff val="25000"/>
                  </a:srgbClr>
                </a:solidFill>
                <a:effectLst/>
                <a:uLnTx/>
                <a:uFillTx/>
                <a:latin typeface="Arial" panose="020B0604020202020204" pitchFamily="34" charset="0"/>
                <a:ea typeface="ＭＳ Ｐゴシック" charset="0"/>
              </a:rPr>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t>43</a:t>
            </a:fld>
            <a:endParaRPr kumimoji="0" lang="en-US" sz="750" b="0" i="0" u="none" strike="noStrike" kern="1200" cap="none" spc="0" normalizeH="0" baseline="0" noProof="0" dirty="0">
              <a:ln>
                <a:noFill/>
              </a:ln>
              <a:solidFill>
                <a:srgbClr val="282828">
                  <a:lumMod val="75000"/>
                  <a:lumOff val="25000"/>
                </a:srgbClr>
              </a:solidFill>
              <a:effectLst/>
              <a:uLnTx/>
              <a:uFillTx/>
              <a:latin typeface="Arial" panose="020B0604020202020204" pitchFamily="34" charset="0"/>
              <a:ea typeface="ＭＳ Ｐゴシック" charset="0"/>
            </a:endParaRPr>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Exceptions</a:t>
            </a:r>
            <a:endParaRPr lang="en-US" b="1" dirty="0"/>
          </a:p>
        </p:txBody>
      </p:sp>
      <p:sp>
        <p:nvSpPr>
          <p:cNvPr id="6" name="Title 2">
            <a:extLst>
              <a:ext uri="{FF2B5EF4-FFF2-40B4-BE49-F238E27FC236}">
                <a16:creationId xmlns:a16="http://schemas.microsoft.com/office/drawing/2014/main" id="{163023F3-D75E-44B3-8082-59B445E97BBD}"/>
              </a:ext>
            </a:extLst>
          </p:cNvPr>
          <p:cNvSpPr txBox="1">
            <a:spLocks/>
          </p:cNvSpPr>
          <p:nvPr/>
        </p:nvSpPr>
        <p:spPr>
          <a:xfrm>
            <a:off x="137160" y="822960"/>
            <a:ext cx="4680358" cy="276999"/>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7EC52">
                    <a:lumMod val="10000"/>
                  </a:srgbClr>
                </a:solidFill>
                <a:effectLst/>
                <a:uLnTx/>
                <a:uFillTx/>
                <a:latin typeface="Arial" panose="020B0604020202020204" pitchFamily="34" charset="0"/>
                <a:ea typeface="+mj-ea"/>
                <a:cs typeface="Arial" panose="020B0604020202020204" pitchFamily="34" charset="0"/>
              </a:rPr>
              <a:t>Invoice Exceptions Notification (1 of 2)</a:t>
            </a:r>
          </a:p>
        </p:txBody>
      </p:sp>
      <p:sp>
        <p:nvSpPr>
          <p:cNvPr id="14" name="Rounded Rectangle 28">
            <a:extLst>
              <a:ext uri="{FF2B5EF4-FFF2-40B4-BE49-F238E27FC236}">
                <a16:creationId xmlns:a16="http://schemas.microsoft.com/office/drawing/2014/main" id="{044BFA93-2360-4767-8233-93061685630E}"/>
              </a:ext>
            </a:extLst>
          </p:cNvPr>
          <p:cNvSpPr/>
          <p:nvPr/>
        </p:nvSpPr>
        <p:spPr>
          <a:xfrm>
            <a:off x="5963820" y="1552553"/>
            <a:ext cx="894179" cy="1560441"/>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Open the email notification and click </a:t>
            </a:r>
            <a:r>
              <a:rPr kumimoji="0" lang="en-US" sz="900" b="1"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view. </a:t>
            </a:r>
          </a:p>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900" b="1" i="0" u="none" strike="noStrike" kern="1200" cap="none" spc="0" normalizeH="0" baseline="0" noProof="0" dirty="0">
              <a:ln>
                <a:noFill/>
              </a:ln>
              <a:solidFill>
                <a:srgbClr val="FFFFFF">
                  <a:lumMod val="10000"/>
                </a:srgbClr>
              </a:solidFill>
              <a:effectLst/>
              <a:uLnTx/>
              <a:uFillTx/>
              <a:latin typeface="Arial" panose="020B0604020202020204"/>
              <a:ea typeface="+mn-ea"/>
              <a:cs typeface="+mn-cs"/>
            </a:endParaRP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You will be redirected to the invoice exception page in Ariba Guided Buying.</a:t>
            </a:r>
          </a:p>
        </p:txBody>
      </p:sp>
      <p:sp>
        <p:nvSpPr>
          <p:cNvPr id="28" name="Rounded Rectangle 28">
            <a:extLst>
              <a:ext uri="{FF2B5EF4-FFF2-40B4-BE49-F238E27FC236}">
                <a16:creationId xmlns:a16="http://schemas.microsoft.com/office/drawing/2014/main" id="{2194C7D7-B0E2-42B1-AC80-BE8D9C598794}"/>
              </a:ext>
            </a:extLst>
          </p:cNvPr>
          <p:cNvSpPr/>
          <p:nvPr/>
        </p:nvSpPr>
        <p:spPr>
          <a:xfrm>
            <a:off x="274448" y="4122107"/>
            <a:ext cx="3489074" cy="40593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endParaRPr>
          </a:p>
        </p:txBody>
      </p:sp>
      <p:sp>
        <p:nvSpPr>
          <p:cNvPr id="32" name="Oval 31">
            <a:extLst>
              <a:ext uri="{FF2B5EF4-FFF2-40B4-BE49-F238E27FC236}">
                <a16:creationId xmlns:a16="http://schemas.microsoft.com/office/drawing/2014/main" id="{66B2F220-8FC9-4B87-8F40-17F0F3785E08}"/>
              </a:ext>
            </a:extLst>
          </p:cNvPr>
          <p:cNvSpPr/>
          <p:nvPr/>
        </p:nvSpPr>
        <p:spPr>
          <a:xfrm>
            <a:off x="5758080" y="1595263"/>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1</a:t>
            </a:r>
          </a:p>
        </p:txBody>
      </p:sp>
      <p:cxnSp>
        <p:nvCxnSpPr>
          <p:cNvPr id="41" name="Straight Connector 40">
            <a:extLst>
              <a:ext uri="{FF2B5EF4-FFF2-40B4-BE49-F238E27FC236}">
                <a16:creationId xmlns:a16="http://schemas.microsoft.com/office/drawing/2014/main" id="{FAB4447B-4B48-46AC-9322-5A1B6BFA31C6}"/>
              </a:ext>
            </a:extLst>
          </p:cNvPr>
          <p:cNvCxnSpPr/>
          <p:nvPr/>
        </p:nvCxnSpPr>
        <p:spPr>
          <a:xfrm>
            <a:off x="5663930" y="1562334"/>
            <a:ext cx="0" cy="3094602"/>
          </a:xfrm>
          <a:prstGeom prst="line">
            <a:avLst/>
          </a:prstGeom>
          <a:ln w="12700">
            <a:solidFill>
              <a:srgbClr val="005073"/>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10EADFDD-CBED-4B4C-94FB-47127674F53D}"/>
              </a:ext>
            </a:extLst>
          </p:cNvPr>
          <p:cNvSpPr/>
          <p:nvPr/>
        </p:nvSpPr>
        <p:spPr>
          <a:xfrm>
            <a:off x="912153" y="3788478"/>
            <a:ext cx="647706" cy="205740"/>
          </a:xfrm>
          <a:prstGeom prst="rect">
            <a:avLst/>
          </a:prstGeom>
          <a:noFill/>
          <a:ln w="19050" cap="flat" cmpd="sng" algn="ctr">
            <a:solidFill>
              <a:srgbClr val="FF0000"/>
            </a:solidFill>
            <a:prstDash val="solid"/>
            <a:miter lim="800000"/>
          </a:ln>
          <a:effectLst/>
        </p:spPr>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dirty="0">
              <a:ln>
                <a:noFill/>
              </a:ln>
              <a:solidFill>
                <a:srgbClr val="FFFFFF"/>
              </a:solidFill>
              <a:effectLst/>
              <a:uLnTx/>
              <a:uFillTx/>
              <a:latin typeface="Arial" panose="020B0604020202020204" pitchFamily="34" charset="0"/>
              <a:ea typeface="ＭＳ Ｐゴシック" charset="0"/>
            </a:endParaRPr>
          </a:p>
        </p:txBody>
      </p:sp>
      <p:sp>
        <p:nvSpPr>
          <p:cNvPr id="36" name="Oval 35">
            <a:extLst>
              <a:ext uri="{FF2B5EF4-FFF2-40B4-BE49-F238E27FC236}">
                <a16:creationId xmlns:a16="http://schemas.microsoft.com/office/drawing/2014/main" id="{542D0EDE-1FEA-4D6F-901D-7E8CF1C65E1B}"/>
              </a:ext>
            </a:extLst>
          </p:cNvPr>
          <p:cNvSpPr/>
          <p:nvPr/>
        </p:nvSpPr>
        <p:spPr>
          <a:xfrm>
            <a:off x="1452789" y="3652630"/>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1</a:t>
            </a:r>
          </a:p>
        </p:txBody>
      </p:sp>
      <p:sp>
        <p:nvSpPr>
          <p:cNvPr id="16" name="Title 2">
            <a:extLst>
              <a:ext uri="{FF2B5EF4-FFF2-40B4-BE49-F238E27FC236}">
                <a16:creationId xmlns:a16="http://schemas.microsoft.com/office/drawing/2014/main" id="{5D32B422-D579-470C-8CF0-DF3D65FE6495}"/>
              </a:ext>
            </a:extLst>
          </p:cNvPr>
          <p:cNvSpPr txBox="1">
            <a:spLocks/>
          </p:cNvSpPr>
          <p:nvPr/>
        </p:nvSpPr>
        <p:spPr>
          <a:xfrm>
            <a:off x="274448" y="1097307"/>
            <a:ext cx="5381035" cy="276999"/>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lumMod val="10000"/>
                  </a:srgbClr>
                </a:solidFill>
                <a:effectLst/>
                <a:uLnTx/>
                <a:uFillTx/>
                <a:latin typeface="Arial" panose="020B0604020202020204" pitchFamily="34" charset="0"/>
                <a:ea typeface="+mj-ea"/>
                <a:cs typeface="Arial" panose="020B0604020202020204" pitchFamily="34" charset="0"/>
              </a:rPr>
              <a:t>If an invoice exception is generated, the requester will be notified through email stating exception reason.</a:t>
            </a:r>
            <a:endParaRPr kumimoji="0" lang="en-US" sz="1200" b="0" i="0" u="none" strike="noStrike" kern="1200" cap="none" spc="0" normalizeH="0" baseline="0" noProof="0" dirty="0">
              <a:ln>
                <a:noFill/>
              </a:ln>
              <a:solidFill>
                <a:srgbClr val="F7EC52">
                  <a:lumMod val="10000"/>
                </a:srgbClr>
              </a:solidFill>
              <a:effectLst/>
              <a:uLnTx/>
              <a:uFillTx/>
              <a:latin typeface="Arial" panose="020B0604020202020204" pitchFamily="34" charset="0"/>
              <a:ea typeface="+mj-ea"/>
              <a:cs typeface="Arial" panose="020B0604020202020204" pitchFamily="34" charset="0"/>
            </a:endParaRPr>
          </a:p>
        </p:txBody>
      </p:sp>
      <p:grpSp>
        <p:nvGrpSpPr>
          <p:cNvPr id="2" name="Group 1">
            <a:extLst>
              <a:ext uri="{FF2B5EF4-FFF2-40B4-BE49-F238E27FC236}">
                <a16:creationId xmlns:a16="http://schemas.microsoft.com/office/drawing/2014/main" id="{BDCC9450-0235-4E8B-A831-2FF0472E4E68}"/>
              </a:ext>
            </a:extLst>
          </p:cNvPr>
          <p:cNvGrpSpPr/>
          <p:nvPr/>
        </p:nvGrpSpPr>
        <p:grpSpPr>
          <a:xfrm>
            <a:off x="129255" y="1596344"/>
            <a:ext cx="5431805" cy="2431933"/>
            <a:chOff x="480420" y="2857530"/>
            <a:chExt cx="5431805" cy="2431933"/>
          </a:xfrm>
        </p:grpSpPr>
        <p:pic>
          <p:nvPicPr>
            <p:cNvPr id="13" name="Picture 12">
              <a:extLst>
                <a:ext uri="{FF2B5EF4-FFF2-40B4-BE49-F238E27FC236}">
                  <a16:creationId xmlns:a16="http://schemas.microsoft.com/office/drawing/2014/main" id="{A02E6030-D476-45F0-8F88-02094097589E}"/>
                </a:ext>
              </a:extLst>
            </p:cNvPr>
            <p:cNvPicPr>
              <a:picLocks noChangeAspect="1"/>
            </p:cNvPicPr>
            <p:nvPr/>
          </p:nvPicPr>
          <p:blipFill rotWithShape="1">
            <a:blip r:embed="rId3"/>
            <a:srcRect l="2647" t="31264" r="24216" b="10523"/>
            <a:stretch/>
          </p:blipFill>
          <p:spPr>
            <a:xfrm>
              <a:off x="480420" y="2857530"/>
              <a:ext cx="5431805" cy="2431933"/>
            </a:xfrm>
            <a:prstGeom prst="rect">
              <a:avLst/>
            </a:prstGeom>
            <a:ln>
              <a:solidFill>
                <a:schemeClr val="tx1"/>
              </a:solidFill>
            </a:ln>
          </p:spPr>
        </p:pic>
        <p:pic>
          <p:nvPicPr>
            <p:cNvPr id="15" name="Picture 14">
              <a:extLst>
                <a:ext uri="{FF2B5EF4-FFF2-40B4-BE49-F238E27FC236}">
                  <a16:creationId xmlns:a16="http://schemas.microsoft.com/office/drawing/2014/main" id="{7D35A7C0-114C-44C8-B6CF-8CA9DC157AA7}"/>
                </a:ext>
              </a:extLst>
            </p:cNvPr>
            <p:cNvPicPr>
              <a:picLocks noChangeAspect="1"/>
            </p:cNvPicPr>
            <p:nvPr/>
          </p:nvPicPr>
          <p:blipFill rotWithShape="1">
            <a:blip r:embed="rId4"/>
            <a:srcRect l="75644" t="52813" r="11758" b="42329"/>
            <a:stretch/>
          </p:blipFill>
          <p:spPr>
            <a:xfrm>
              <a:off x="4316511" y="3769955"/>
              <a:ext cx="684369" cy="156951"/>
            </a:xfrm>
            <a:prstGeom prst="rect">
              <a:avLst/>
            </a:prstGeom>
          </p:spPr>
        </p:pic>
      </p:grpSp>
      <p:sp>
        <p:nvSpPr>
          <p:cNvPr id="4" name="Rectangle 3">
            <a:extLst>
              <a:ext uri="{FF2B5EF4-FFF2-40B4-BE49-F238E27FC236}">
                <a16:creationId xmlns:a16="http://schemas.microsoft.com/office/drawing/2014/main" id="{5526AFA5-CE26-4454-A5C7-B7EC9347B417}"/>
              </a:ext>
            </a:extLst>
          </p:cNvPr>
          <p:cNvSpPr/>
          <p:nvPr/>
        </p:nvSpPr>
        <p:spPr>
          <a:xfrm>
            <a:off x="206714" y="2508769"/>
            <a:ext cx="3881192" cy="205740"/>
          </a:xfrm>
          <a:prstGeom prst="rect">
            <a:avLst/>
          </a:prstGeom>
          <a:noFill/>
          <a:ln>
            <a:solidFill>
              <a:schemeClr val="accent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8B450BE3-74C4-4FA5-8195-D1DB599FD5C8}"/>
              </a:ext>
            </a:extLst>
          </p:cNvPr>
          <p:cNvSpPr/>
          <p:nvPr/>
        </p:nvSpPr>
        <p:spPr>
          <a:xfrm>
            <a:off x="912153" y="3788478"/>
            <a:ext cx="647706" cy="205740"/>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18" name="Oval 17">
            <a:extLst>
              <a:ext uri="{FF2B5EF4-FFF2-40B4-BE49-F238E27FC236}">
                <a16:creationId xmlns:a16="http://schemas.microsoft.com/office/drawing/2014/main" id="{ABF12888-C8BC-443F-B036-04021A7DD165}"/>
              </a:ext>
            </a:extLst>
          </p:cNvPr>
          <p:cNvSpPr/>
          <p:nvPr/>
        </p:nvSpPr>
        <p:spPr>
          <a:xfrm>
            <a:off x="809283" y="3659652"/>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1</a:t>
            </a:r>
          </a:p>
        </p:txBody>
      </p:sp>
    </p:spTree>
    <p:custDataLst>
      <p:tags r:id="rId1"/>
    </p:custDataLst>
    <p:extLst>
      <p:ext uri="{BB962C8B-B14F-4D97-AF65-F5344CB8AC3E}">
        <p14:creationId xmlns:p14="http://schemas.microsoft.com/office/powerpoint/2010/main" val="33277192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E22E765B-E9D0-48BB-A80C-A4AAFD23764A}"/>
              </a:ext>
            </a:extLst>
          </p:cNvPr>
          <p:cNvPicPr>
            <a:picLocks noChangeAspect="1"/>
          </p:cNvPicPr>
          <p:nvPr/>
        </p:nvPicPr>
        <p:blipFill rotWithShape="1">
          <a:blip r:embed="rId3"/>
          <a:srcRect l="4019" t="30393" r="5785" b="11568"/>
          <a:stretch/>
        </p:blipFill>
        <p:spPr>
          <a:xfrm>
            <a:off x="110265" y="1751162"/>
            <a:ext cx="5396304" cy="1953227"/>
          </a:xfrm>
          <a:prstGeom prst="rect">
            <a:avLst/>
          </a:prstGeom>
          <a:ln>
            <a:solidFill>
              <a:schemeClr val="tx1"/>
            </a:solidFill>
          </a:ln>
        </p:spPr>
      </p:pic>
      <p:sp>
        <p:nvSpPr>
          <p:cNvPr id="3" name="Slide Number Placeholder 2"/>
          <p:cNvSpPr>
            <a:spLocks noGrp="1"/>
          </p:cNvSpPr>
          <p:nvPr>
            <p:ph type="sldNum" sz="quarter" idx="12"/>
          </p:nvPr>
        </p:nvSpPr>
        <p:spPr/>
        <p:txBody>
          <a:bodyPr/>
          <a:lstStyle/>
          <a:p>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fld id="{9A3BDB57-A3B2-4CBD-A5AE-076F05FE3509}" type="slidenum">
              <a:rPr kumimoji="0" lang="en-US" sz="750" b="0" i="0" u="none" strike="noStrike" kern="1200" cap="none" spc="0" normalizeH="0" baseline="0" noProof="0" smtClean="0">
                <a:ln>
                  <a:noFill/>
                </a:ln>
                <a:solidFill>
                  <a:srgbClr val="282828">
                    <a:lumMod val="75000"/>
                    <a:lumOff val="25000"/>
                  </a:srgbClr>
                </a:solidFill>
                <a:effectLst/>
                <a:uLnTx/>
                <a:uFillTx/>
                <a:latin typeface="Arial" panose="020B0604020202020204" pitchFamily="34" charset="0"/>
                <a:ea typeface="ＭＳ Ｐゴシック" charset="0"/>
              </a:rPr>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t>44</a:t>
            </a:fld>
            <a:endParaRPr kumimoji="0" lang="en-US" sz="750" b="0" i="0" u="none" strike="noStrike" kern="1200" cap="none" spc="0" normalizeH="0" baseline="0" noProof="0" dirty="0">
              <a:ln>
                <a:noFill/>
              </a:ln>
              <a:solidFill>
                <a:srgbClr val="282828">
                  <a:lumMod val="75000"/>
                  <a:lumOff val="25000"/>
                </a:srgbClr>
              </a:solidFill>
              <a:effectLst/>
              <a:uLnTx/>
              <a:uFillTx/>
              <a:latin typeface="Arial" panose="020B0604020202020204" pitchFamily="34" charset="0"/>
              <a:ea typeface="ＭＳ Ｐゴシック" charset="0"/>
            </a:endParaRPr>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Exceptions</a:t>
            </a:r>
            <a:endParaRPr lang="en-US" b="1" dirty="0"/>
          </a:p>
        </p:txBody>
      </p:sp>
      <p:sp>
        <p:nvSpPr>
          <p:cNvPr id="6" name="Title 2">
            <a:extLst>
              <a:ext uri="{FF2B5EF4-FFF2-40B4-BE49-F238E27FC236}">
                <a16:creationId xmlns:a16="http://schemas.microsoft.com/office/drawing/2014/main" id="{163023F3-D75E-44B3-8082-59B445E97BBD}"/>
              </a:ext>
            </a:extLst>
          </p:cNvPr>
          <p:cNvSpPr txBox="1">
            <a:spLocks/>
          </p:cNvSpPr>
          <p:nvPr/>
        </p:nvSpPr>
        <p:spPr>
          <a:xfrm>
            <a:off x="137160" y="822960"/>
            <a:ext cx="4680358" cy="276999"/>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7EC52">
                    <a:lumMod val="10000"/>
                  </a:srgbClr>
                </a:solidFill>
                <a:effectLst/>
                <a:uLnTx/>
                <a:uFillTx/>
                <a:latin typeface="Arial" panose="020B0604020202020204" pitchFamily="34" charset="0"/>
                <a:ea typeface="+mj-ea"/>
                <a:cs typeface="Arial" panose="020B0604020202020204" pitchFamily="34" charset="0"/>
              </a:rPr>
              <a:t>Invoice Exceptions Notification (2 of 2)</a:t>
            </a:r>
          </a:p>
        </p:txBody>
      </p:sp>
      <p:sp>
        <p:nvSpPr>
          <p:cNvPr id="14" name="Rounded Rectangle 28">
            <a:extLst>
              <a:ext uri="{FF2B5EF4-FFF2-40B4-BE49-F238E27FC236}">
                <a16:creationId xmlns:a16="http://schemas.microsoft.com/office/drawing/2014/main" id="{044BFA93-2360-4767-8233-93061685630E}"/>
              </a:ext>
            </a:extLst>
          </p:cNvPr>
          <p:cNvSpPr/>
          <p:nvPr/>
        </p:nvSpPr>
        <p:spPr>
          <a:xfrm>
            <a:off x="5963820" y="1552554"/>
            <a:ext cx="894179" cy="935152"/>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Alternately, scroll down to view the current status, line item detail and reason for rejection.</a:t>
            </a:r>
          </a:p>
        </p:txBody>
      </p:sp>
      <p:sp>
        <p:nvSpPr>
          <p:cNvPr id="32" name="Oval 31">
            <a:extLst>
              <a:ext uri="{FF2B5EF4-FFF2-40B4-BE49-F238E27FC236}">
                <a16:creationId xmlns:a16="http://schemas.microsoft.com/office/drawing/2014/main" id="{66B2F220-8FC9-4B87-8F40-17F0F3785E08}"/>
              </a:ext>
            </a:extLst>
          </p:cNvPr>
          <p:cNvSpPr/>
          <p:nvPr/>
        </p:nvSpPr>
        <p:spPr>
          <a:xfrm>
            <a:off x="5756770" y="1595263"/>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2</a:t>
            </a:r>
          </a:p>
        </p:txBody>
      </p:sp>
      <p:cxnSp>
        <p:nvCxnSpPr>
          <p:cNvPr id="41" name="Straight Connector 40">
            <a:extLst>
              <a:ext uri="{FF2B5EF4-FFF2-40B4-BE49-F238E27FC236}">
                <a16:creationId xmlns:a16="http://schemas.microsoft.com/office/drawing/2014/main" id="{FAB4447B-4B48-46AC-9322-5A1B6BFA31C6}"/>
              </a:ext>
            </a:extLst>
          </p:cNvPr>
          <p:cNvCxnSpPr/>
          <p:nvPr/>
        </p:nvCxnSpPr>
        <p:spPr>
          <a:xfrm>
            <a:off x="5663930" y="1562334"/>
            <a:ext cx="0" cy="3094602"/>
          </a:xfrm>
          <a:prstGeom prst="line">
            <a:avLst/>
          </a:prstGeom>
          <a:ln w="12700">
            <a:solidFill>
              <a:srgbClr val="005073"/>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10EADFDD-CBED-4B4C-94FB-47127674F53D}"/>
              </a:ext>
            </a:extLst>
          </p:cNvPr>
          <p:cNvSpPr/>
          <p:nvPr/>
        </p:nvSpPr>
        <p:spPr>
          <a:xfrm>
            <a:off x="137159" y="3040152"/>
            <a:ext cx="5369409" cy="361953"/>
          </a:xfrm>
          <a:prstGeom prst="rect">
            <a:avLst/>
          </a:prstGeom>
          <a:noFill/>
          <a:ln w="19050" cap="flat" cmpd="sng" algn="ctr">
            <a:solidFill>
              <a:srgbClr val="FF0000"/>
            </a:solidFill>
            <a:prstDash val="solid"/>
            <a:miter lim="800000"/>
          </a:ln>
          <a:effectLst/>
        </p:spPr>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dirty="0">
              <a:ln>
                <a:noFill/>
              </a:ln>
              <a:solidFill>
                <a:srgbClr val="FFFFFF"/>
              </a:solidFill>
              <a:effectLst/>
              <a:uLnTx/>
              <a:uFillTx/>
              <a:latin typeface="Arial" panose="020B0604020202020204" pitchFamily="34" charset="0"/>
              <a:ea typeface="ＭＳ Ｐゴシック" charset="0"/>
            </a:endParaRPr>
          </a:p>
        </p:txBody>
      </p:sp>
      <p:sp>
        <p:nvSpPr>
          <p:cNvPr id="36" name="Oval 35">
            <a:extLst>
              <a:ext uri="{FF2B5EF4-FFF2-40B4-BE49-F238E27FC236}">
                <a16:creationId xmlns:a16="http://schemas.microsoft.com/office/drawing/2014/main" id="{542D0EDE-1FEA-4D6F-901D-7E8CF1C65E1B}"/>
              </a:ext>
            </a:extLst>
          </p:cNvPr>
          <p:cNvSpPr/>
          <p:nvPr/>
        </p:nvSpPr>
        <p:spPr>
          <a:xfrm>
            <a:off x="2718993" y="2933692"/>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2</a:t>
            </a:r>
          </a:p>
        </p:txBody>
      </p:sp>
      <p:sp>
        <p:nvSpPr>
          <p:cNvPr id="16" name="Title 2">
            <a:extLst>
              <a:ext uri="{FF2B5EF4-FFF2-40B4-BE49-F238E27FC236}">
                <a16:creationId xmlns:a16="http://schemas.microsoft.com/office/drawing/2014/main" id="{20BD89BD-3647-4964-A420-B32FB251A039}"/>
              </a:ext>
            </a:extLst>
          </p:cNvPr>
          <p:cNvSpPr txBox="1">
            <a:spLocks/>
          </p:cNvSpPr>
          <p:nvPr/>
        </p:nvSpPr>
        <p:spPr>
          <a:xfrm>
            <a:off x="190948" y="1202943"/>
            <a:ext cx="4680358" cy="276999"/>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stStyle>
          <a:p>
            <a:pPr lvl="0">
              <a:defRPr/>
            </a:pPr>
            <a:r>
              <a:rPr kumimoji="0" lang="en-US" sz="1200" b="0" i="0" u="none" strike="noStrike" kern="1200" cap="none" spc="0" normalizeH="0" baseline="0" noProof="0" dirty="0">
                <a:ln>
                  <a:noFill/>
                </a:ln>
                <a:solidFill>
                  <a:srgbClr val="FFFFFF">
                    <a:lumMod val="10000"/>
                  </a:srgbClr>
                </a:solidFill>
                <a:effectLst/>
                <a:uLnTx/>
                <a:uFillTx/>
                <a:latin typeface="Arial" panose="020B0604020202020204" pitchFamily="34" charset="0"/>
                <a:ea typeface="+mj-ea"/>
                <a:cs typeface="Arial" panose="020B0604020202020204" pitchFamily="34" charset="0"/>
              </a:rPr>
              <a:t>The notification also contains </a:t>
            </a:r>
            <a:r>
              <a:rPr lang="en-US" dirty="0">
                <a:solidFill>
                  <a:srgbClr val="FFFFFF">
                    <a:lumMod val="10000"/>
                  </a:srgbClr>
                </a:solidFill>
              </a:rPr>
              <a:t>invoice status, line item detail and invoice attachment.</a:t>
            </a:r>
            <a:endParaRPr kumimoji="0" lang="en-US" sz="1200" b="0" i="0" u="none" strike="noStrike" kern="1200" cap="none" spc="0" normalizeH="0" baseline="0" noProof="0" dirty="0">
              <a:ln>
                <a:noFill/>
              </a:ln>
              <a:solidFill>
                <a:srgbClr val="FFFFFF">
                  <a:lumMod val="10000"/>
                </a:srgbClr>
              </a:solidFill>
              <a:effectLst/>
              <a:uLnTx/>
              <a:uFillTx/>
              <a:latin typeface="Arial" panose="020B0604020202020204" pitchFamily="34" charset="0"/>
              <a:ea typeface="+mj-ea"/>
              <a:cs typeface="Arial" panose="020B0604020202020204" pitchFamily="34" charset="0"/>
            </a:endParaRPr>
          </a:p>
        </p:txBody>
      </p:sp>
      <p:sp>
        <p:nvSpPr>
          <p:cNvPr id="17" name="Rectangle 16">
            <a:extLst>
              <a:ext uri="{FF2B5EF4-FFF2-40B4-BE49-F238E27FC236}">
                <a16:creationId xmlns:a16="http://schemas.microsoft.com/office/drawing/2014/main" id="{35A295F5-7CDC-4F22-8E2B-FB9BD149F1F4}"/>
              </a:ext>
            </a:extLst>
          </p:cNvPr>
          <p:cNvSpPr/>
          <p:nvPr/>
        </p:nvSpPr>
        <p:spPr>
          <a:xfrm>
            <a:off x="650162" y="3529852"/>
            <a:ext cx="546623" cy="150894"/>
          </a:xfrm>
          <a:prstGeom prst="rect">
            <a:avLst/>
          </a:prstGeom>
          <a:noFill/>
          <a:ln w="19050" cap="flat" cmpd="sng" algn="ctr">
            <a:solidFill>
              <a:srgbClr val="FF0000"/>
            </a:solidFill>
            <a:prstDash val="solid"/>
            <a:miter lim="800000"/>
          </a:ln>
          <a:effectLst/>
        </p:spPr>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dirty="0">
              <a:ln>
                <a:noFill/>
              </a:ln>
              <a:solidFill>
                <a:srgbClr val="FFFFFF"/>
              </a:solidFill>
              <a:effectLst/>
              <a:uLnTx/>
              <a:uFillTx/>
              <a:latin typeface="Arial" panose="020B0604020202020204" pitchFamily="34" charset="0"/>
              <a:ea typeface="ＭＳ Ｐゴシック" charset="0"/>
            </a:endParaRPr>
          </a:p>
        </p:txBody>
      </p:sp>
      <p:sp>
        <p:nvSpPr>
          <p:cNvPr id="18" name="Oval 17">
            <a:extLst>
              <a:ext uri="{FF2B5EF4-FFF2-40B4-BE49-F238E27FC236}">
                <a16:creationId xmlns:a16="http://schemas.microsoft.com/office/drawing/2014/main" id="{10CF6360-0120-4E02-B3E1-A27E233B8968}"/>
              </a:ext>
            </a:extLst>
          </p:cNvPr>
          <p:cNvSpPr/>
          <p:nvPr/>
        </p:nvSpPr>
        <p:spPr>
          <a:xfrm>
            <a:off x="1106104" y="3445555"/>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3</a:t>
            </a:r>
          </a:p>
        </p:txBody>
      </p:sp>
      <p:sp>
        <p:nvSpPr>
          <p:cNvPr id="19" name="Oval 18">
            <a:extLst>
              <a:ext uri="{FF2B5EF4-FFF2-40B4-BE49-F238E27FC236}">
                <a16:creationId xmlns:a16="http://schemas.microsoft.com/office/drawing/2014/main" id="{477A51EB-7798-4B3D-8B20-FAE31F5F4431}"/>
              </a:ext>
            </a:extLst>
          </p:cNvPr>
          <p:cNvSpPr/>
          <p:nvPr/>
        </p:nvSpPr>
        <p:spPr>
          <a:xfrm>
            <a:off x="5762132" y="2602652"/>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3</a:t>
            </a:r>
          </a:p>
        </p:txBody>
      </p:sp>
      <p:sp>
        <p:nvSpPr>
          <p:cNvPr id="20" name="Rounded Rectangle 28">
            <a:extLst>
              <a:ext uri="{FF2B5EF4-FFF2-40B4-BE49-F238E27FC236}">
                <a16:creationId xmlns:a16="http://schemas.microsoft.com/office/drawing/2014/main" id="{C4AD8629-33BD-47AE-8226-1BEAC3BEA797}"/>
              </a:ext>
            </a:extLst>
          </p:cNvPr>
          <p:cNvSpPr/>
          <p:nvPr/>
        </p:nvSpPr>
        <p:spPr>
          <a:xfrm>
            <a:off x="5962510" y="2563848"/>
            <a:ext cx="894179" cy="1066858"/>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Click </a:t>
            </a:r>
            <a:r>
              <a:rPr kumimoji="0" lang="en-US" sz="900" b="1"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View.</a:t>
            </a:r>
            <a:endPar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22088112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4D5C5AFB-FA27-4921-9E21-05BE5273392D}"/>
              </a:ext>
            </a:extLst>
          </p:cNvPr>
          <p:cNvPicPr>
            <a:picLocks noChangeAspect="1"/>
          </p:cNvPicPr>
          <p:nvPr/>
        </p:nvPicPr>
        <p:blipFill rotWithShape="1">
          <a:blip r:embed="rId3"/>
          <a:srcRect t="21092" r="9848" b="14207"/>
          <a:stretch/>
        </p:blipFill>
        <p:spPr>
          <a:xfrm>
            <a:off x="1015450" y="3265479"/>
            <a:ext cx="4417160" cy="1783187"/>
          </a:xfrm>
          <a:prstGeom prst="rect">
            <a:avLst/>
          </a:prstGeom>
          <a:ln>
            <a:solidFill>
              <a:schemeClr val="tx1"/>
            </a:solidFill>
          </a:ln>
        </p:spPr>
      </p:pic>
      <p:pic>
        <p:nvPicPr>
          <p:cNvPr id="23" name="Picture 22">
            <a:extLst>
              <a:ext uri="{FF2B5EF4-FFF2-40B4-BE49-F238E27FC236}">
                <a16:creationId xmlns:a16="http://schemas.microsoft.com/office/drawing/2014/main" id="{C2F69A86-0DDE-4AAA-9866-DBD6AF9C8B13}"/>
              </a:ext>
            </a:extLst>
          </p:cNvPr>
          <p:cNvPicPr>
            <a:picLocks noChangeAspect="1"/>
          </p:cNvPicPr>
          <p:nvPr/>
        </p:nvPicPr>
        <p:blipFill rotWithShape="1">
          <a:blip r:embed="rId4"/>
          <a:srcRect t="14952" r="1760" b="6799"/>
          <a:stretch/>
        </p:blipFill>
        <p:spPr>
          <a:xfrm>
            <a:off x="169952" y="1159768"/>
            <a:ext cx="4484942" cy="2009409"/>
          </a:xfrm>
          <a:prstGeom prst="rect">
            <a:avLst/>
          </a:prstGeom>
          <a:ln>
            <a:solidFill>
              <a:schemeClr val="tx1"/>
            </a:solidFill>
          </a:ln>
        </p:spPr>
      </p:pic>
      <p:sp>
        <p:nvSpPr>
          <p:cNvPr id="3" name="Slide Number Placeholder 2"/>
          <p:cNvSpPr>
            <a:spLocks noGrp="1"/>
          </p:cNvSpPr>
          <p:nvPr>
            <p:ph type="sldNum" sz="quarter" idx="12"/>
          </p:nvPr>
        </p:nvSpPr>
        <p:spPr/>
        <p:txBody>
          <a:bodyPr/>
          <a:lstStyle/>
          <a:p>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fld id="{9A3BDB57-A3B2-4CBD-A5AE-076F05FE3509}" type="slidenum">
              <a:rPr kumimoji="0" lang="en-US" sz="750" b="0" i="0" u="none" strike="noStrike" kern="1200" cap="none" spc="0" normalizeH="0" baseline="0" noProof="0" smtClean="0">
                <a:ln>
                  <a:noFill/>
                </a:ln>
                <a:solidFill>
                  <a:srgbClr val="282828">
                    <a:lumMod val="75000"/>
                    <a:lumOff val="25000"/>
                  </a:srgbClr>
                </a:solidFill>
                <a:effectLst/>
                <a:uLnTx/>
                <a:uFillTx/>
                <a:latin typeface="Arial" panose="020B0604020202020204" pitchFamily="34" charset="0"/>
                <a:ea typeface="ＭＳ Ｐゴシック" charset="0"/>
              </a:rPr>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t>45</a:t>
            </a:fld>
            <a:endParaRPr kumimoji="0" lang="en-US" sz="750" b="0" i="0" u="none" strike="noStrike" kern="1200" cap="none" spc="0" normalizeH="0" baseline="0" noProof="0" dirty="0">
              <a:ln>
                <a:noFill/>
              </a:ln>
              <a:solidFill>
                <a:srgbClr val="282828">
                  <a:lumMod val="75000"/>
                  <a:lumOff val="25000"/>
                </a:srgbClr>
              </a:solidFill>
              <a:effectLst/>
              <a:uLnTx/>
              <a:uFillTx/>
              <a:latin typeface="Arial" panose="020B0604020202020204" pitchFamily="34" charset="0"/>
              <a:ea typeface="ＭＳ Ｐゴシック" charset="0"/>
            </a:endParaRPr>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Exception Navigation</a:t>
            </a:r>
            <a:endParaRPr lang="en-US" b="1" dirty="0"/>
          </a:p>
        </p:txBody>
      </p:sp>
      <p:cxnSp>
        <p:nvCxnSpPr>
          <p:cNvPr id="14" name="Straight Connector 13">
            <a:extLst>
              <a:ext uri="{FF2B5EF4-FFF2-40B4-BE49-F238E27FC236}">
                <a16:creationId xmlns:a16="http://schemas.microsoft.com/office/drawing/2014/main" id="{66687091-81F1-46D4-9A28-AE30C0FD9DE1}"/>
              </a:ext>
            </a:extLst>
          </p:cNvPr>
          <p:cNvCxnSpPr/>
          <p:nvPr/>
        </p:nvCxnSpPr>
        <p:spPr>
          <a:xfrm>
            <a:off x="5663930" y="1562334"/>
            <a:ext cx="0" cy="3094602"/>
          </a:xfrm>
          <a:prstGeom prst="line">
            <a:avLst/>
          </a:prstGeom>
          <a:ln w="12700">
            <a:solidFill>
              <a:srgbClr val="005073"/>
            </a:solidFill>
          </a:ln>
        </p:spPr>
        <p:style>
          <a:lnRef idx="1">
            <a:schemeClr val="accent1"/>
          </a:lnRef>
          <a:fillRef idx="0">
            <a:schemeClr val="accent1"/>
          </a:fillRef>
          <a:effectRef idx="0">
            <a:schemeClr val="accent1"/>
          </a:effectRef>
          <a:fontRef idx="minor">
            <a:schemeClr val="tx1"/>
          </a:fontRef>
        </p:style>
      </p:cxnSp>
      <p:sp>
        <p:nvSpPr>
          <p:cNvPr id="7" name="Text Placeholder 1">
            <a:extLst>
              <a:ext uri="{FF2B5EF4-FFF2-40B4-BE49-F238E27FC236}">
                <a16:creationId xmlns:a16="http://schemas.microsoft.com/office/drawing/2014/main" id="{00291320-C085-4652-BF43-9B56B2EEE4F8}"/>
              </a:ext>
            </a:extLst>
          </p:cNvPr>
          <p:cNvSpPr txBox="1">
            <a:spLocks/>
          </p:cNvSpPr>
          <p:nvPr/>
        </p:nvSpPr>
        <p:spPr>
          <a:xfrm>
            <a:off x="169952" y="931078"/>
            <a:ext cx="6071768" cy="109645"/>
          </a:xfrm>
          <a:prstGeom prst="rect">
            <a:avLst/>
          </a:prstGeom>
        </p:spPr>
        <p:txBody>
          <a:bodyPr lIns="0" tIns="0" rIns="0" bIns="0" anchor="ctr"/>
          <a:lstStyle>
            <a:defPPr>
              <a:defRPr lang="en-US"/>
            </a:defPPr>
            <a:lvl1pPr marL="0" indent="0" defTabSz="914400" eaLnBrk="1" latinLnBrk="0" hangingPunct="1">
              <a:lnSpc>
                <a:spcPct val="90000"/>
              </a:lnSpc>
              <a:spcBef>
                <a:spcPts val="1000"/>
              </a:spcBef>
              <a:buFont typeface="Arial" panose="020B0604020202020204" pitchFamily="34" charset="0"/>
              <a:buNone/>
              <a:defRPr sz="1200" b="0" i="0">
                <a:latin typeface="Arial" panose="020B0604020202020204" pitchFamily="34" charset="0"/>
                <a:ea typeface="+mn-ea"/>
                <a:cs typeface="Arial" panose="020B0604020202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5pPr>
            <a:lvl6pPr marL="2514600" indent="-228600" defTabSz="914400">
              <a:lnSpc>
                <a:spcPct val="90000"/>
              </a:lnSpc>
              <a:spcBef>
                <a:spcPts val="500"/>
              </a:spcBef>
              <a:buFont typeface="Arial" panose="020B0604020202020204" pitchFamily="34" charset="0"/>
              <a:buChar char="•"/>
              <a:defRPr sz="1800">
                <a:latin typeface="+mn-lt"/>
                <a:ea typeface="+mn-ea"/>
                <a:cs typeface="+mn-cs"/>
              </a:defRPr>
            </a:lvl6pPr>
            <a:lvl7pPr marL="2971800" indent="-228600" defTabSz="914400">
              <a:lnSpc>
                <a:spcPct val="90000"/>
              </a:lnSpc>
              <a:spcBef>
                <a:spcPts val="500"/>
              </a:spcBef>
              <a:buFont typeface="Arial" panose="020B0604020202020204" pitchFamily="34" charset="0"/>
              <a:buChar char="•"/>
              <a:defRPr sz="1800">
                <a:latin typeface="+mn-lt"/>
                <a:ea typeface="+mn-ea"/>
                <a:cs typeface="+mn-cs"/>
              </a:defRPr>
            </a:lvl7pPr>
            <a:lvl8pPr marL="3429000" indent="-228600" defTabSz="914400">
              <a:lnSpc>
                <a:spcPct val="90000"/>
              </a:lnSpc>
              <a:spcBef>
                <a:spcPts val="500"/>
              </a:spcBef>
              <a:buFont typeface="Arial" panose="020B0604020202020204" pitchFamily="34" charset="0"/>
              <a:buChar char="•"/>
              <a:defRPr sz="1800">
                <a:latin typeface="+mn-lt"/>
                <a:ea typeface="+mn-ea"/>
                <a:cs typeface="+mn-cs"/>
              </a:defRPr>
            </a:lvl8pPr>
            <a:lvl9pPr marL="3886200" indent="-228600" defTabSz="914400">
              <a:lnSpc>
                <a:spcPct val="90000"/>
              </a:lnSpc>
              <a:spcBef>
                <a:spcPts val="500"/>
              </a:spcBef>
              <a:buFont typeface="Arial" panose="020B0604020202020204" pitchFamily="34" charset="0"/>
              <a:buChar char="•"/>
              <a:defRPr sz="1800">
                <a:latin typeface="+mn-lt"/>
                <a:ea typeface="+mn-ea"/>
                <a:cs typeface="+mn-cs"/>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282828"/>
                </a:solidFill>
                <a:effectLst/>
                <a:uLnTx/>
                <a:uFillTx/>
                <a:latin typeface="Arial" panose="020B0604020202020204" pitchFamily="34" charset="0"/>
                <a:ea typeface="+mn-ea"/>
                <a:cs typeface="Arial" panose="020B0604020202020204" pitchFamily="34" charset="0"/>
              </a:rPr>
              <a:t>An alternative option to view an invoice exception is to search for the Invoice within Guide Buying</a:t>
            </a:r>
          </a:p>
        </p:txBody>
      </p:sp>
      <p:sp>
        <p:nvSpPr>
          <p:cNvPr id="18" name="Rounded Rectangle 28">
            <a:extLst>
              <a:ext uri="{FF2B5EF4-FFF2-40B4-BE49-F238E27FC236}">
                <a16:creationId xmlns:a16="http://schemas.microsoft.com/office/drawing/2014/main" id="{E7623C42-1992-40F1-9D66-20CE6937A3AD}"/>
              </a:ext>
            </a:extLst>
          </p:cNvPr>
          <p:cNvSpPr/>
          <p:nvPr/>
        </p:nvSpPr>
        <p:spPr>
          <a:xfrm>
            <a:off x="5974259" y="1734393"/>
            <a:ext cx="765226" cy="40593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Click on </a:t>
            </a:r>
            <a:r>
              <a:rPr kumimoji="0" lang="en-US" sz="900" b="1"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Your Approvals</a:t>
            </a:r>
          </a:p>
        </p:txBody>
      </p:sp>
      <p:sp>
        <p:nvSpPr>
          <p:cNvPr id="12" name="Rounded Rectangle 28">
            <a:extLst>
              <a:ext uri="{FF2B5EF4-FFF2-40B4-BE49-F238E27FC236}">
                <a16:creationId xmlns:a16="http://schemas.microsoft.com/office/drawing/2014/main" id="{0ED97E8E-D89F-40DC-8427-EC5F8B964790}"/>
              </a:ext>
            </a:extLst>
          </p:cNvPr>
          <p:cNvSpPr/>
          <p:nvPr/>
        </p:nvSpPr>
        <p:spPr>
          <a:xfrm>
            <a:off x="5978019" y="2200071"/>
            <a:ext cx="781081" cy="40593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Make sure that </a:t>
            </a:r>
            <a:r>
              <a:rPr kumimoji="0" lang="en-US" sz="900" b="1"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To Approve</a:t>
            </a: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 tab is highlighted.</a:t>
            </a:r>
          </a:p>
        </p:txBody>
      </p:sp>
      <p:sp>
        <p:nvSpPr>
          <p:cNvPr id="15" name="Rounded Rectangle 28">
            <a:extLst>
              <a:ext uri="{FF2B5EF4-FFF2-40B4-BE49-F238E27FC236}">
                <a16:creationId xmlns:a16="http://schemas.microsoft.com/office/drawing/2014/main" id="{C774990E-952C-4F9D-B65C-6D35C1772A76}"/>
              </a:ext>
            </a:extLst>
          </p:cNvPr>
          <p:cNvSpPr/>
          <p:nvPr/>
        </p:nvSpPr>
        <p:spPr>
          <a:xfrm>
            <a:off x="5985723" y="2920303"/>
            <a:ext cx="791202" cy="40593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From the </a:t>
            </a:r>
            <a:r>
              <a:rPr kumimoji="0" lang="en-US" sz="900" b="1"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Filter by</a:t>
            </a: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 drop down, click </a:t>
            </a:r>
            <a:r>
              <a:rPr kumimoji="0" lang="en-US" sz="900" b="1"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Invoice</a:t>
            </a: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a:t>
            </a:r>
          </a:p>
        </p:txBody>
      </p:sp>
      <p:sp>
        <p:nvSpPr>
          <p:cNvPr id="30" name="Rectangle 29">
            <a:extLst>
              <a:ext uri="{FF2B5EF4-FFF2-40B4-BE49-F238E27FC236}">
                <a16:creationId xmlns:a16="http://schemas.microsoft.com/office/drawing/2014/main" id="{3EE6862A-0622-46F9-BD25-5CA0C21A62F1}"/>
              </a:ext>
            </a:extLst>
          </p:cNvPr>
          <p:cNvSpPr/>
          <p:nvPr/>
        </p:nvSpPr>
        <p:spPr>
          <a:xfrm>
            <a:off x="1217681" y="1945559"/>
            <a:ext cx="429584" cy="115995"/>
          </a:xfrm>
          <a:prstGeom prst="rect">
            <a:avLst/>
          </a:prstGeom>
          <a:noFill/>
          <a:ln w="19050" cap="flat" cmpd="sng" algn="ctr">
            <a:solidFill>
              <a:srgbClr val="FF0000"/>
            </a:solidFill>
            <a:prstDash val="solid"/>
            <a:miter lim="800000"/>
          </a:ln>
          <a:effectLst/>
        </p:spPr>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dirty="0">
              <a:ln>
                <a:noFill/>
              </a:ln>
              <a:solidFill>
                <a:srgbClr val="FFFFFF"/>
              </a:solidFill>
              <a:effectLst/>
              <a:uLnTx/>
              <a:uFillTx/>
              <a:latin typeface="Arial" panose="020B0604020202020204" pitchFamily="34" charset="0"/>
              <a:ea typeface="ＭＳ Ｐゴシック" charset="0"/>
            </a:endParaRPr>
          </a:p>
        </p:txBody>
      </p:sp>
      <p:sp>
        <p:nvSpPr>
          <p:cNvPr id="31" name="Rectangle 30">
            <a:extLst>
              <a:ext uri="{FF2B5EF4-FFF2-40B4-BE49-F238E27FC236}">
                <a16:creationId xmlns:a16="http://schemas.microsoft.com/office/drawing/2014/main" id="{965A6BB2-7C1F-4DF7-8E74-31F8D551BE76}"/>
              </a:ext>
            </a:extLst>
          </p:cNvPr>
          <p:cNvSpPr/>
          <p:nvPr/>
        </p:nvSpPr>
        <p:spPr>
          <a:xfrm>
            <a:off x="1333558" y="3449051"/>
            <a:ext cx="519829" cy="145417"/>
          </a:xfrm>
          <a:prstGeom prst="rect">
            <a:avLst/>
          </a:prstGeom>
          <a:noFill/>
          <a:ln w="19050" cap="flat" cmpd="sng" algn="ctr">
            <a:solidFill>
              <a:srgbClr val="FF0000"/>
            </a:solidFill>
            <a:prstDash val="solid"/>
            <a:miter lim="800000"/>
          </a:ln>
          <a:effectLst/>
        </p:spPr>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dirty="0">
              <a:ln>
                <a:noFill/>
              </a:ln>
              <a:solidFill>
                <a:srgbClr val="FFFFFF"/>
              </a:solidFill>
              <a:effectLst/>
              <a:uLnTx/>
              <a:uFillTx/>
              <a:latin typeface="Arial" panose="020B0604020202020204" pitchFamily="34" charset="0"/>
              <a:ea typeface="ＭＳ Ｐゴシック" charset="0"/>
            </a:endParaRPr>
          </a:p>
        </p:txBody>
      </p:sp>
      <p:sp>
        <p:nvSpPr>
          <p:cNvPr id="27" name="Rectangle 26">
            <a:extLst>
              <a:ext uri="{FF2B5EF4-FFF2-40B4-BE49-F238E27FC236}">
                <a16:creationId xmlns:a16="http://schemas.microsoft.com/office/drawing/2014/main" id="{1DC5622E-9BBB-4F5A-B0B9-DC6C28F8AB2B}"/>
              </a:ext>
            </a:extLst>
          </p:cNvPr>
          <p:cNvSpPr/>
          <p:nvPr/>
        </p:nvSpPr>
        <p:spPr>
          <a:xfrm>
            <a:off x="1698382" y="3863405"/>
            <a:ext cx="519829" cy="145417"/>
          </a:xfrm>
          <a:prstGeom prst="rect">
            <a:avLst/>
          </a:prstGeom>
          <a:noFill/>
          <a:ln w="19050" cap="flat" cmpd="sng" algn="ctr">
            <a:solidFill>
              <a:srgbClr val="FF0000"/>
            </a:solidFill>
            <a:prstDash val="solid"/>
            <a:miter lim="800000"/>
          </a:ln>
          <a:effectLst/>
        </p:spPr>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dirty="0">
              <a:ln>
                <a:noFill/>
              </a:ln>
              <a:solidFill>
                <a:srgbClr val="FFFFFF"/>
              </a:solidFill>
              <a:effectLst/>
              <a:uLnTx/>
              <a:uFillTx/>
              <a:latin typeface="Arial" panose="020B0604020202020204" pitchFamily="34" charset="0"/>
              <a:ea typeface="ＭＳ Ｐゴシック" charset="0"/>
            </a:endParaRPr>
          </a:p>
        </p:txBody>
      </p:sp>
      <p:sp>
        <p:nvSpPr>
          <p:cNvPr id="35" name="Oval 34">
            <a:extLst>
              <a:ext uri="{FF2B5EF4-FFF2-40B4-BE49-F238E27FC236}">
                <a16:creationId xmlns:a16="http://schemas.microsoft.com/office/drawing/2014/main" id="{56D90AA4-7759-4CA3-879B-F3E74E47CA7D}"/>
              </a:ext>
            </a:extLst>
          </p:cNvPr>
          <p:cNvSpPr/>
          <p:nvPr/>
        </p:nvSpPr>
        <p:spPr>
          <a:xfrm>
            <a:off x="1099721" y="1780883"/>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sz="750" b="1" dirty="0">
                <a:solidFill>
                  <a:srgbClr val="FFFFFF"/>
                </a:solidFill>
                <a:latin typeface="Arial" panose="020B0604020202020204" pitchFamily="34" charset="0"/>
              </a:rPr>
              <a:t>1</a:t>
            </a:r>
            <a:endPar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36" name="Oval 35">
            <a:extLst>
              <a:ext uri="{FF2B5EF4-FFF2-40B4-BE49-F238E27FC236}">
                <a16:creationId xmlns:a16="http://schemas.microsoft.com/office/drawing/2014/main" id="{F520CE5E-2F5B-40DE-9F6F-EF9C64D31E25}"/>
              </a:ext>
            </a:extLst>
          </p:cNvPr>
          <p:cNvSpPr/>
          <p:nvPr/>
        </p:nvSpPr>
        <p:spPr>
          <a:xfrm>
            <a:off x="1203306" y="3410173"/>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sz="750" b="1" dirty="0">
                <a:solidFill>
                  <a:srgbClr val="FFFFFF"/>
                </a:solidFill>
                <a:latin typeface="Arial" panose="020B0604020202020204" pitchFamily="34" charset="0"/>
              </a:rPr>
              <a:t>2</a:t>
            </a:r>
            <a:endPar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37" name="Oval 36">
            <a:extLst>
              <a:ext uri="{FF2B5EF4-FFF2-40B4-BE49-F238E27FC236}">
                <a16:creationId xmlns:a16="http://schemas.microsoft.com/office/drawing/2014/main" id="{290A9F00-EFBC-414C-B984-A0F94B1F3DE0}"/>
              </a:ext>
            </a:extLst>
          </p:cNvPr>
          <p:cNvSpPr/>
          <p:nvPr/>
        </p:nvSpPr>
        <p:spPr>
          <a:xfrm>
            <a:off x="2111229" y="3833243"/>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sz="750" b="1" dirty="0">
                <a:solidFill>
                  <a:srgbClr val="FFFFFF"/>
                </a:solidFill>
                <a:latin typeface="Arial" panose="020B0604020202020204" pitchFamily="34" charset="0"/>
              </a:rPr>
              <a:t>3</a:t>
            </a:r>
            <a:endPar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39" name="Oval 38">
            <a:extLst>
              <a:ext uri="{FF2B5EF4-FFF2-40B4-BE49-F238E27FC236}">
                <a16:creationId xmlns:a16="http://schemas.microsoft.com/office/drawing/2014/main" id="{366BBADA-DD15-4650-B941-A814CC1AD8A3}"/>
              </a:ext>
            </a:extLst>
          </p:cNvPr>
          <p:cNvSpPr/>
          <p:nvPr/>
        </p:nvSpPr>
        <p:spPr>
          <a:xfrm>
            <a:off x="5718292" y="1757883"/>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sz="750" b="1" dirty="0">
                <a:solidFill>
                  <a:srgbClr val="FFFFFF"/>
                </a:solidFill>
                <a:latin typeface="Arial" panose="020B0604020202020204" pitchFamily="34" charset="0"/>
              </a:rPr>
              <a:t>1</a:t>
            </a:r>
            <a:endPar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40" name="Oval 39">
            <a:extLst>
              <a:ext uri="{FF2B5EF4-FFF2-40B4-BE49-F238E27FC236}">
                <a16:creationId xmlns:a16="http://schemas.microsoft.com/office/drawing/2014/main" id="{D2758495-7C13-439A-9932-154A768DDF3D}"/>
              </a:ext>
            </a:extLst>
          </p:cNvPr>
          <p:cNvSpPr/>
          <p:nvPr/>
        </p:nvSpPr>
        <p:spPr>
          <a:xfrm>
            <a:off x="5726277" y="2238919"/>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sz="750" b="1" dirty="0">
                <a:solidFill>
                  <a:srgbClr val="FFFFFF"/>
                </a:solidFill>
                <a:latin typeface="Arial" panose="020B0604020202020204" pitchFamily="34" charset="0"/>
              </a:rPr>
              <a:t>2</a:t>
            </a:r>
            <a:endPar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41" name="Oval 40">
            <a:extLst>
              <a:ext uri="{FF2B5EF4-FFF2-40B4-BE49-F238E27FC236}">
                <a16:creationId xmlns:a16="http://schemas.microsoft.com/office/drawing/2014/main" id="{B705582E-FD06-44A8-A140-C4CD694B34C2}"/>
              </a:ext>
            </a:extLst>
          </p:cNvPr>
          <p:cNvSpPr/>
          <p:nvPr/>
        </p:nvSpPr>
        <p:spPr>
          <a:xfrm>
            <a:off x="5723621" y="2953631"/>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sz="750" b="1" dirty="0">
                <a:solidFill>
                  <a:srgbClr val="FFFFFF"/>
                </a:solidFill>
                <a:latin typeface="Arial" panose="020B0604020202020204" pitchFamily="34" charset="0"/>
              </a:rPr>
              <a:t>3</a:t>
            </a:r>
            <a:endPar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20" name="Rectangle 19">
            <a:extLst>
              <a:ext uri="{FF2B5EF4-FFF2-40B4-BE49-F238E27FC236}">
                <a16:creationId xmlns:a16="http://schemas.microsoft.com/office/drawing/2014/main" id="{FBDE5E1C-BD3A-4298-BA7A-4170F16192DF}"/>
              </a:ext>
            </a:extLst>
          </p:cNvPr>
          <p:cNvSpPr/>
          <p:nvPr/>
        </p:nvSpPr>
        <p:spPr>
          <a:xfrm>
            <a:off x="4899498" y="3863404"/>
            <a:ext cx="519829" cy="145417"/>
          </a:xfrm>
          <a:prstGeom prst="rect">
            <a:avLst/>
          </a:prstGeom>
          <a:noFill/>
          <a:ln w="19050" cap="flat" cmpd="sng" algn="ctr">
            <a:solidFill>
              <a:srgbClr val="FF0000"/>
            </a:solidFill>
            <a:prstDash val="solid"/>
            <a:miter lim="800000"/>
          </a:ln>
          <a:effectLst/>
        </p:spPr>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dirty="0">
              <a:ln>
                <a:noFill/>
              </a:ln>
              <a:solidFill>
                <a:srgbClr val="FFFFFF"/>
              </a:solidFill>
              <a:effectLst/>
              <a:uLnTx/>
              <a:uFillTx/>
              <a:latin typeface="Arial" panose="020B0604020202020204" pitchFamily="34" charset="0"/>
              <a:ea typeface="ＭＳ Ｐゴシック" charset="0"/>
            </a:endParaRPr>
          </a:p>
        </p:txBody>
      </p:sp>
      <p:sp>
        <p:nvSpPr>
          <p:cNvPr id="2" name="Rectangle 1">
            <a:extLst>
              <a:ext uri="{FF2B5EF4-FFF2-40B4-BE49-F238E27FC236}">
                <a16:creationId xmlns:a16="http://schemas.microsoft.com/office/drawing/2014/main" id="{C653C795-3E91-4518-9E97-0E0C1F62D097}"/>
              </a:ext>
            </a:extLst>
          </p:cNvPr>
          <p:cNvSpPr/>
          <p:nvPr/>
        </p:nvSpPr>
        <p:spPr>
          <a:xfrm>
            <a:off x="5932016" y="3622890"/>
            <a:ext cx="818095" cy="1338828"/>
          </a:xfrm>
          <a:prstGeom prst="rect">
            <a:avLst/>
          </a:prstGeom>
        </p:spPr>
        <p:txBody>
          <a:bodyPr wrap="square">
            <a:spAutoFit/>
          </a:bodyPr>
          <a:lstStyle/>
          <a:p>
            <a:pPr lvl="0">
              <a:defRPr/>
            </a:pPr>
            <a:r>
              <a:rPr lang="en-US" sz="900" dirty="0">
                <a:solidFill>
                  <a:srgbClr val="FFFFFF">
                    <a:lumMod val="10000"/>
                  </a:srgbClr>
                </a:solidFill>
                <a:latin typeface="Arial" panose="020B0604020202020204"/>
              </a:rPr>
              <a:t>Click the </a:t>
            </a:r>
            <a:r>
              <a:rPr lang="en-US" sz="900" b="1" dirty="0">
                <a:solidFill>
                  <a:srgbClr val="FFFFFF">
                    <a:lumMod val="10000"/>
                  </a:srgbClr>
                </a:solidFill>
                <a:latin typeface="Arial" panose="020B0604020202020204"/>
              </a:rPr>
              <a:t>See details</a:t>
            </a:r>
            <a:r>
              <a:rPr lang="en-US" sz="900" dirty="0">
                <a:solidFill>
                  <a:srgbClr val="FFFFFF">
                    <a:lumMod val="10000"/>
                  </a:srgbClr>
                </a:solidFill>
                <a:latin typeface="Arial" panose="020B0604020202020204"/>
              </a:rPr>
              <a:t> button next to the invoice for which you need to handle exceptions.</a:t>
            </a:r>
          </a:p>
        </p:txBody>
      </p:sp>
      <p:sp>
        <p:nvSpPr>
          <p:cNvPr id="22" name="Oval 21">
            <a:extLst>
              <a:ext uri="{FF2B5EF4-FFF2-40B4-BE49-F238E27FC236}">
                <a16:creationId xmlns:a16="http://schemas.microsoft.com/office/drawing/2014/main" id="{0BB591C3-72F1-4A12-9341-FA16CEF5EBA3}"/>
              </a:ext>
            </a:extLst>
          </p:cNvPr>
          <p:cNvSpPr/>
          <p:nvPr/>
        </p:nvSpPr>
        <p:spPr>
          <a:xfrm>
            <a:off x="4773437" y="3730372"/>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4</a:t>
            </a:r>
          </a:p>
        </p:txBody>
      </p:sp>
      <p:sp>
        <p:nvSpPr>
          <p:cNvPr id="25" name="Oval 24">
            <a:extLst>
              <a:ext uri="{FF2B5EF4-FFF2-40B4-BE49-F238E27FC236}">
                <a16:creationId xmlns:a16="http://schemas.microsoft.com/office/drawing/2014/main" id="{DB557517-A70B-4F84-A30A-967C67074082}"/>
              </a:ext>
            </a:extLst>
          </p:cNvPr>
          <p:cNvSpPr/>
          <p:nvPr/>
        </p:nvSpPr>
        <p:spPr>
          <a:xfrm>
            <a:off x="5710875" y="3730373"/>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4</a:t>
            </a:r>
          </a:p>
        </p:txBody>
      </p:sp>
    </p:spTree>
    <p:custDataLst>
      <p:tags r:id="rId1"/>
    </p:custDataLst>
    <p:extLst>
      <p:ext uri="{BB962C8B-B14F-4D97-AF65-F5344CB8AC3E}">
        <p14:creationId xmlns:p14="http://schemas.microsoft.com/office/powerpoint/2010/main" val="35837343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B9284021-C9FA-4F15-911B-6A0860AF1B63}"/>
              </a:ext>
            </a:extLst>
          </p:cNvPr>
          <p:cNvPicPr>
            <a:picLocks noChangeAspect="1"/>
          </p:cNvPicPr>
          <p:nvPr/>
        </p:nvPicPr>
        <p:blipFill rotWithShape="1">
          <a:blip r:embed="rId3"/>
          <a:srcRect t="19775" r="3475" b="7850"/>
          <a:stretch/>
        </p:blipFill>
        <p:spPr>
          <a:xfrm>
            <a:off x="109266" y="1967438"/>
            <a:ext cx="5439450" cy="2294214"/>
          </a:xfrm>
          <a:prstGeom prst="rect">
            <a:avLst/>
          </a:prstGeom>
          <a:ln>
            <a:solidFill>
              <a:schemeClr val="tx1"/>
            </a:solidFill>
          </a:ln>
        </p:spPr>
      </p:pic>
      <p:sp>
        <p:nvSpPr>
          <p:cNvPr id="3" name="Slide Number Placeholder 2"/>
          <p:cNvSpPr>
            <a:spLocks noGrp="1"/>
          </p:cNvSpPr>
          <p:nvPr>
            <p:ph type="sldNum" sz="quarter" idx="12"/>
          </p:nvPr>
        </p:nvSpPr>
        <p:spPr/>
        <p:txBody>
          <a:bodyPr/>
          <a:lstStyle/>
          <a:p>
            <a:pPr algn="r" defTabSz="513160">
              <a:lnSpc>
                <a:spcPct val="95000"/>
              </a:lnSpc>
              <a:spcBef>
                <a:spcPts val="806"/>
              </a:spcBef>
              <a:buClr>
                <a:schemeClr val="tx2"/>
              </a:buClr>
              <a:buSzPct val="90000"/>
            </a:pPr>
            <a:fld id="{9A3BDB57-A3B2-4CBD-A5AE-076F05FE3509}" type="slidenum">
              <a:rPr lang="en-US" smtClean="0"/>
              <a:pPr algn="r" defTabSz="513160">
                <a:lnSpc>
                  <a:spcPct val="95000"/>
                </a:lnSpc>
                <a:spcBef>
                  <a:spcPts val="806"/>
                </a:spcBef>
                <a:buClr>
                  <a:schemeClr val="tx2"/>
                </a:buClr>
                <a:buSzPct val="90000"/>
              </a:pPr>
              <a:t>46</a:t>
            </a:fld>
            <a:endParaRPr lang="en-US" dirty="0"/>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Exceptions</a:t>
            </a:r>
            <a:endParaRPr lang="en-US" b="1" dirty="0"/>
          </a:p>
        </p:txBody>
      </p:sp>
      <p:sp>
        <p:nvSpPr>
          <p:cNvPr id="6" name="Title 2">
            <a:extLst>
              <a:ext uri="{FF2B5EF4-FFF2-40B4-BE49-F238E27FC236}">
                <a16:creationId xmlns:a16="http://schemas.microsoft.com/office/drawing/2014/main" id="{163023F3-D75E-44B3-8082-59B445E97BBD}"/>
              </a:ext>
            </a:extLst>
          </p:cNvPr>
          <p:cNvSpPr txBox="1">
            <a:spLocks/>
          </p:cNvSpPr>
          <p:nvPr/>
        </p:nvSpPr>
        <p:spPr>
          <a:xfrm>
            <a:off x="173327" y="756485"/>
            <a:ext cx="4680358" cy="357108"/>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stStyle>
          <a:p>
            <a:r>
              <a:rPr lang="en-US" dirty="0"/>
              <a:t>Handle Invoice Exceptions </a:t>
            </a:r>
          </a:p>
        </p:txBody>
      </p:sp>
      <p:sp>
        <p:nvSpPr>
          <p:cNvPr id="8" name="Rectangle 7">
            <a:extLst>
              <a:ext uri="{FF2B5EF4-FFF2-40B4-BE49-F238E27FC236}">
                <a16:creationId xmlns:a16="http://schemas.microsoft.com/office/drawing/2014/main" id="{57ECADC8-F467-405F-A36B-6F4324B32978}"/>
              </a:ext>
            </a:extLst>
          </p:cNvPr>
          <p:cNvSpPr/>
          <p:nvPr/>
        </p:nvSpPr>
        <p:spPr>
          <a:xfrm>
            <a:off x="68554" y="1115643"/>
            <a:ext cx="5439504" cy="276999"/>
          </a:xfrm>
          <a:prstGeom prst="rect">
            <a:avLst/>
          </a:prstGeom>
        </p:spPr>
        <p:txBody>
          <a:bodyPr wrap="square">
            <a:spAutoFit/>
          </a:bodyPr>
          <a:lstStyle/>
          <a:p>
            <a:r>
              <a:rPr lang="en-US" sz="1200" dirty="0">
                <a:solidFill>
                  <a:schemeClr val="bg2">
                    <a:lumMod val="10000"/>
                  </a:schemeClr>
                </a:solidFill>
              </a:rPr>
              <a:t>In this example, we will look at the steps to handle a Shipping Variance. </a:t>
            </a:r>
          </a:p>
        </p:txBody>
      </p:sp>
      <p:sp>
        <p:nvSpPr>
          <p:cNvPr id="15" name="Rounded Rectangle 28">
            <a:extLst>
              <a:ext uri="{FF2B5EF4-FFF2-40B4-BE49-F238E27FC236}">
                <a16:creationId xmlns:a16="http://schemas.microsoft.com/office/drawing/2014/main" id="{8B722BE3-F594-4917-ACA8-6414B6CCCE05}"/>
              </a:ext>
            </a:extLst>
          </p:cNvPr>
          <p:cNvSpPr/>
          <p:nvPr/>
        </p:nvSpPr>
        <p:spPr>
          <a:xfrm>
            <a:off x="5919670" y="1227619"/>
            <a:ext cx="872053" cy="40593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Click the </a:t>
            </a:r>
            <a:r>
              <a:rPr lang="en-US" sz="900" b="1" dirty="0">
                <a:solidFill>
                  <a:schemeClr val="bg2">
                    <a:lumMod val="10000"/>
                  </a:schemeClr>
                </a:solidFill>
              </a:rPr>
              <a:t>Exceptions</a:t>
            </a:r>
            <a:r>
              <a:rPr lang="en-US" sz="900" dirty="0">
                <a:solidFill>
                  <a:schemeClr val="bg2">
                    <a:lumMod val="10000"/>
                  </a:schemeClr>
                </a:solidFill>
              </a:rPr>
              <a:t> tab to view the exceptions raised for the particular invoice.</a:t>
            </a:r>
          </a:p>
        </p:txBody>
      </p:sp>
      <p:sp>
        <p:nvSpPr>
          <p:cNvPr id="12" name="Rounded Rectangle 28">
            <a:extLst>
              <a:ext uri="{FF2B5EF4-FFF2-40B4-BE49-F238E27FC236}">
                <a16:creationId xmlns:a16="http://schemas.microsoft.com/office/drawing/2014/main" id="{7F38D53E-09CF-438F-9699-ED3CF9A46947}"/>
              </a:ext>
            </a:extLst>
          </p:cNvPr>
          <p:cNvSpPr/>
          <p:nvPr/>
        </p:nvSpPr>
        <p:spPr>
          <a:xfrm>
            <a:off x="5911355" y="2465141"/>
            <a:ext cx="872053" cy="998182"/>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Click the </a:t>
            </a:r>
            <a:r>
              <a:rPr lang="en-US" sz="900" b="1" dirty="0">
                <a:solidFill>
                  <a:schemeClr val="bg2">
                    <a:lumMod val="10000"/>
                  </a:schemeClr>
                </a:solidFill>
              </a:rPr>
              <a:t>Assigned To Me </a:t>
            </a:r>
            <a:r>
              <a:rPr lang="en-US" sz="900" dirty="0">
                <a:solidFill>
                  <a:schemeClr val="bg2">
                    <a:lumMod val="10000"/>
                  </a:schemeClr>
                </a:solidFill>
              </a:rPr>
              <a:t>tab to view the exceptions assigned to you for this invoice. </a:t>
            </a:r>
          </a:p>
        </p:txBody>
      </p:sp>
      <p:sp>
        <p:nvSpPr>
          <p:cNvPr id="28" name="Rounded Rectangle 28">
            <a:extLst>
              <a:ext uri="{FF2B5EF4-FFF2-40B4-BE49-F238E27FC236}">
                <a16:creationId xmlns:a16="http://schemas.microsoft.com/office/drawing/2014/main" id="{2194C7D7-B0E2-42B1-AC80-BE8D9C598794}"/>
              </a:ext>
            </a:extLst>
          </p:cNvPr>
          <p:cNvSpPr/>
          <p:nvPr/>
        </p:nvSpPr>
        <p:spPr>
          <a:xfrm>
            <a:off x="274448" y="4122107"/>
            <a:ext cx="3489074" cy="40593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endParaRPr lang="en-US" sz="900" dirty="0">
              <a:solidFill>
                <a:schemeClr val="bg2">
                  <a:lumMod val="10000"/>
                </a:schemeClr>
              </a:solidFill>
            </a:endParaRPr>
          </a:p>
        </p:txBody>
      </p:sp>
      <p:sp>
        <p:nvSpPr>
          <p:cNvPr id="33" name="Oval 32">
            <a:extLst>
              <a:ext uri="{FF2B5EF4-FFF2-40B4-BE49-F238E27FC236}">
                <a16:creationId xmlns:a16="http://schemas.microsoft.com/office/drawing/2014/main" id="{8070FF39-1413-4DA1-8CD2-6075297678A3}"/>
              </a:ext>
            </a:extLst>
          </p:cNvPr>
          <p:cNvSpPr/>
          <p:nvPr/>
        </p:nvSpPr>
        <p:spPr>
          <a:xfrm>
            <a:off x="5683973" y="1259548"/>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5</a:t>
            </a:r>
          </a:p>
        </p:txBody>
      </p:sp>
      <p:sp>
        <p:nvSpPr>
          <p:cNvPr id="34" name="Oval 33">
            <a:extLst>
              <a:ext uri="{FF2B5EF4-FFF2-40B4-BE49-F238E27FC236}">
                <a16:creationId xmlns:a16="http://schemas.microsoft.com/office/drawing/2014/main" id="{6E8C2BE8-4C4A-42A0-A3B6-8F0806220BDD}"/>
              </a:ext>
            </a:extLst>
          </p:cNvPr>
          <p:cNvSpPr/>
          <p:nvPr/>
        </p:nvSpPr>
        <p:spPr>
          <a:xfrm>
            <a:off x="5685436" y="2498438"/>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6</a:t>
            </a:r>
          </a:p>
        </p:txBody>
      </p:sp>
      <p:sp>
        <p:nvSpPr>
          <p:cNvPr id="18" name="Rectangle 17">
            <a:extLst>
              <a:ext uri="{FF2B5EF4-FFF2-40B4-BE49-F238E27FC236}">
                <a16:creationId xmlns:a16="http://schemas.microsoft.com/office/drawing/2014/main" id="{84C93141-042A-4C50-BD13-6CEEDF8BDA77}"/>
              </a:ext>
            </a:extLst>
          </p:cNvPr>
          <p:cNvSpPr/>
          <p:nvPr/>
        </p:nvSpPr>
        <p:spPr>
          <a:xfrm>
            <a:off x="260351" y="2388081"/>
            <a:ext cx="422041" cy="150625"/>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25" name="Rectangle 24">
            <a:extLst>
              <a:ext uri="{FF2B5EF4-FFF2-40B4-BE49-F238E27FC236}">
                <a16:creationId xmlns:a16="http://schemas.microsoft.com/office/drawing/2014/main" id="{8F29A5CE-7F07-46D2-A2E0-0B15E5894C8E}"/>
              </a:ext>
            </a:extLst>
          </p:cNvPr>
          <p:cNvSpPr/>
          <p:nvPr/>
        </p:nvSpPr>
        <p:spPr>
          <a:xfrm>
            <a:off x="173327" y="3507164"/>
            <a:ext cx="646327" cy="151985"/>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37" name="Oval 36">
            <a:extLst>
              <a:ext uri="{FF2B5EF4-FFF2-40B4-BE49-F238E27FC236}">
                <a16:creationId xmlns:a16="http://schemas.microsoft.com/office/drawing/2014/main" id="{D0D3B0C0-43DD-4507-8ED6-67D0436A6C68}"/>
              </a:ext>
            </a:extLst>
          </p:cNvPr>
          <p:cNvSpPr/>
          <p:nvPr/>
        </p:nvSpPr>
        <p:spPr>
          <a:xfrm>
            <a:off x="87665" y="2326564"/>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5</a:t>
            </a:r>
          </a:p>
        </p:txBody>
      </p:sp>
      <p:sp>
        <p:nvSpPr>
          <p:cNvPr id="38" name="Oval 37">
            <a:extLst>
              <a:ext uri="{FF2B5EF4-FFF2-40B4-BE49-F238E27FC236}">
                <a16:creationId xmlns:a16="http://schemas.microsoft.com/office/drawing/2014/main" id="{1DB2FFE5-1B2E-494D-A43F-AE96D08DB48E}"/>
              </a:ext>
            </a:extLst>
          </p:cNvPr>
          <p:cNvSpPr/>
          <p:nvPr/>
        </p:nvSpPr>
        <p:spPr>
          <a:xfrm>
            <a:off x="38427" y="3463323"/>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6</a:t>
            </a:r>
          </a:p>
        </p:txBody>
      </p:sp>
    </p:spTree>
    <p:custDataLst>
      <p:tags r:id="rId1"/>
    </p:custDataLst>
    <p:extLst>
      <p:ext uri="{BB962C8B-B14F-4D97-AF65-F5344CB8AC3E}">
        <p14:creationId xmlns:p14="http://schemas.microsoft.com/office/powerpoint/2010/main" val="10315875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FA70F646-BAB3-4F65-BD2E-9E72B2E05609}"/>
              </a:ext>
            </a:extLst>
          </p:cNvPr>
          <p:cNvPicPr>
            <a:picLocks noChangeAspect="1"/>
          </p:cNvPicPr>
          <p:nvPr/>
        </p:nvPicPr>
        <p:blipFill rotWithShape="1">
          <a:blip r:embed="rId3"/>
          <a:srcRect t="15504" r="2967" b="7707"/>
          <a:stretch/>
        </p:blipFill>
        <p:spPr>
          <a:xfrm>
            <a:off x="170672" y="1337662"/>
            <a:ext cx="5400151" cy="2320758"/>
          </a:xfrm>
          <a:prstGeom prst="rect">
            <a:avLst/>
          </a:prstGeom>
          <a:ln>
            <a:solidFill>
              <a:schemeClr val="tx1"/>
            </a:solidFill>
          </a:ln>
        </p:spPr>
      </p:pic>
      <p:pic>
        <p:nvPicPr>
          <p:cNvPr id="36" name="Picture 35">
            <a:extLst>
              <a:ext uri="{FF2B5EF4-FFF2-40B4-BE49-F238E27FC236}">
                <a16:creationId xmlns:a16="http://schemas.microsoft.com/office/drawing/2014/main" id="{6954966F-21EF-4E4A-8448-9D15ECE953EC}"/>
              </a:ext>
            </a:extLst>
          </p:cNvPr>
          <p:cNvPicPr>
            <a:picLocks noChangeAspect="1"/>
          </p:cNvPicPr>
          <p:nvPr/>
        </p:nvPicPr>
        <p:blipFill rotWithShape="1">
          <a:blip r:embed="rId4"/>
          <a:srcRect t="66830" r="2869" b="8594"/>
          <a:stretch/>
        </p:blipFill>
        <p:spPr>
          <a:xfrm>
            <a:off x="164589" y="3701566"/>
            <a:ext cx="5400152" cy="768565"/>
          </a:xfrm>
          <a:prstGeom prst="rect">
            <a:avLst/>
          </a:prstGeom>
          <a:ln>
            <a:solidFill>
              <a:schemeClr val="tx1"/>
            </a:solidFill>
          </a:ln>
        </p:spPr>
      </p:pic>
      <p:sp>
        <p:nvSpPr>
          <p:cNvPr id="3" name="Slide Number Placeholder 2"/>
          <p:cNvSpPr>
            <a:spLocks noGrp="1"/>
          </p:cNvSpPr>
          <p:nvPr>
            <p:ph type="sldNum" sz="quarter" idx="12"/>
          </p:nvPr>
        </p:nvSpPr>
        <p:spPr/>
        <p:txBody>
          <a:bodyPr/>
          <a:lstStyle/>
          <a:p>
            <a:pPr algn="r" defTabSz="513160">
              <a:lnSpc>
                <a:spcPct val="95000"/>
              </a:lnSpc>
              <a:spcBef>
                <a:spcPts val="806"/>
              </a:spcBef>
              <a:buClr>
                <a:schemeClr val="tx2"/>
              </a:buClr>
              <a:buSzPct val="90000"/>
            </a:pPr>
            <a:fld id="{9A3BDB57-A3B2-4CBD-A5AE-076F05FE3509}" type="slidenum">
              <a:rPr lang="en-US" smtClean="0"/>
              <a:pPr algn="r" defTabSz="513160">
                <a:lnSpc>
                  <a:spcPct val="95000"/>
                </a:lnSpc>
                <a:spcBef>
                  <a:spcPts val="806"/>
                </a:spcBef>
                <a:buClr>
                  <a:schemeClr val="tx2"/>
                </a:buClr>
                <a:buSzPct val="90000"/>
              </a:pPr>
              <a:t>47</a:t>
            </a:fld>
            <a:endParaRPr lang="en-US" dirty="0"/>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Exceptions</a:t>
            </a:r>
            <a:endParaRPr lang="en-US" b="1" dirty="0"/>
          </a:p>
        </p:txBody>
      </p:sp>
      <p:sp>
        <p:nvSpPr>
          <p:cNvPr id="7" name="Rounded Rectangle 28">
            <a:extLst>
              <a:ext uri="{FF2B5EF4-FFF2-40B4-BE49-F238E27FC236}">
                <a16:creationId xmlns:a16="http://schemas.microsoft.com/office/drawing/2014/main" id="{88224DA9-41E0-49BC-AE33-D89E8FA117A7}"/>
              </a:ext>
            </a:extLst>
          </p:cNvPr>
          <p:cNvSpPr/>
          <p:nvPr/>
        </p:nvSpPr>
        <p:spPr>
          <a:xfrm>
            <a:off x="5910428" y="1249687"/>
            <a:ext cx="975751" cy="138331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Click the </a:t>
            </a:r>
            <a:r>
              <a:rPr lang="en-US" sz="900" b="1" dirty="0">
                <a:solidFill>
                  <a:schemeClr val="bg2">
                    <a:lumMod val="10000"/>
                  </a:schemeClr>
                </a:solidFill>
              </a:rPr>
              <a:t>Action</a:t>
            </a:r>
            <a:r>
              <a:rPr lang="en-US" sz="900" dirty="0">
                <a:solidFill>
                  <a:schemeClr val="bg2">
                    <a:lumMod val="10000"/>
                  </a:schemeClr>
                </a:solidFill>
              </a:rPr>
              <a:t> drop-down button next to the exception. Select the required option from the drop-down menu. </a:t>
            </a:r>
          </a:p>
        </p:txBody>
      </p:sp>
      <p:sp>
        <p:nvSpPr>
          <p:cNvPr id="8" name="Rounded Rectangle 28">
            <a:extLst>
              <a:ext uri="{FF2B5EF4-FFF2-40B4-BE49-F238E27FC236}">
                <a16:creationId xmlns:a16="http://schemas.microsoft.com/office/drawing/2014/main" id="{2D58EF15-A889-4DDA-8998-137F599CB1FD}"/>
              </a:ext>
            </a:extLst>
          </p:cNvPr>
          <p:cNvSpPr/>
          <p:nvPr/>
        </p:nvSpPr>
        <p:spPr>
          <a:xfrm>
            <a:off x="5908356" y="2903388"/>
            <a:ext cx="949644" cy="106151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You will receive a confirmation from the system after you handle the exception. </a:t>
            </a:r>
          </a:p>
        </p:txBody>
      </p:sp>
      <p:sp>
        <p:nvSpPr>
          <p:cNvPr id="6" name="Rounded Rectangle 28">
            <a:extLst>
              <a:ext uri="{FF2B5EF4-FFF2-40B4-BE49-F238E27FC236}">
                <a16:creationId xmlns:a16="http://schemas.microsoft.com/office/drawing/2014/main" id="{DB19C409-15EA-4CB3-8FFA-D1560E5A7437}"/>
              </a:ext>
            </a:extLst>
          </p:cNvPr>
          <p:cNvSpPr/>
          <p:nvPr/>
        </p:nvSpPr>
        <p:spPr>
          <a:xfrm>
            <a:off x="436307" y="4134941"/>
            <a:ext cx="3489074" cy="40593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endParaRPr lang="en-US" sz="900" dirty="0">
              <a:solidFill>
                <a:schemeClr val="bg2">
                  <a:lumMod val="10000"/>
                </a:schemeClr>
              </a:solidFill>
            </a:endParaRPr>
          </a:p>
        </p:txBody>
      </p:sp>
      <p:sp>
        <p:nvSpPr>
          <p:cNvPr id="15" name="Title 2">
            <a:extLst>
              <a:ext uri="{FF2B5EF4-FFF2-40B4-BE49-F238E27FC236}">
                <a16:creationId xmlns:a16="http://schemas.microsoft.com/office/drawing/2014/main" id="{82A5DD5A-BA7C-4C19-AE1B-C738004BE3E4}"/>
              </a:ext>
            </a:extLst>
          </p:cNvPr>
          <p:cNvSpPr txBox="1">
            <a:spLocks/>
          </p:cNvSpPr>
          <p:nvPr/>
        </p:nvSpPr>
        <p:spPr>
          <a:xfrm>
            <a:off x="84318" y="765710"/>
            <a:ext cx="6674291" cy="337348"/>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stStyle>
          <a:p>
            <a:r>
              <a:rPr lang="en-US" dirty="0"/>
              <a:t>Handle Invoice Exceptions </a:t>
            </a:r>
          </a:p>
        </p:txBody>
      </p:sp>
      <p:sp>
        <p:nvSpPr>
          <p:cNvPr id="16" name="Text Placeholder 1">
            <a:extLst>
              <a:ext uri="{FF2B5EF4-FFF2-40B4-BE49-F238E27FC236}">
                <a16:creationId xmlns:a16="http://schemas.microsoft.com/office/drawing/2014/main" id="{62638888-CA51-4D58-9469-2891E66E4FF8}"/>
              </a:ext>
            </a:extLst>
          </p:cNvPr>
          <p:cNvSpPr txBox="1">
            <a:spLocks/>
          </p:cNvSpPr>
          <p:nvPr/>
        </p:nvSpPr>
        <p:spPr>
          <a:xfrm>
            <a:off x="84318" y="1042205"/>
            <a:ext cx="6689364" cy="262765"/>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Accept Invoice Amount</a:t>
            </a:r>
          </a:p>
        </p:txBody>
      </p:sp>
      <p:sp>
        <p:nvSpPr>
          <p:cNvPr id="28" name="Oval 27">
            <a:extLst>
              <a:ext uri="{FF2B5EF4-FFF2-40B4-BE49-F238E27FC236}">
                <a16:creationId xmlns:a16="http://schemas.microsoft.com/office/drawing/2014/main" id="{5F6F04EB-1898-4D81-92E2-9AADE93872AB}"/>
              </a:ext>
            </a:extLst>
          </p:cNvPr>
          <p:cNvSpPr/>
          <p:nvPr/>
        </p:nvSpPr>
        <p:spPr>
          <a:xfrm>
            <a:off x="5683320" y="1272656"/>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7</a:t>
            </a:r>
          </a:p>
        </p:txBody>
      </p:sp>
      <p:sp>
        <p:nvSpPr>
          <p:cNvPr id="29" name="Oval 28">
            <a:extLst>
              <a:ext uri="{FF2B5EF4-FFF2-40B4-BE49-F238E27FC236}">
                <a16:creationId xmlns:a16="http://schemas.microsoft.com/office/drawing/2014/main" id="{52B435C2-BEB1-4A8C-B1A9-3D820BEB0D71}"/>
              </a:ext>
            </a:extLst>
          </p:cNvPr>
          <p:cNvSpPr/>
          <p:nvPr/>
        </p:nvSpPr>
        <p:spPr>
          <a:xfrm>
            <a:off x="5683320" y="2940292"/>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8</a:t>
            </a:r>
          </a:p>
        </p:txBody>
      </p:sp>
      <p:sp>
        <p:nvSpPr>
          <p:cNvPr id="32" name="Rectangle 31">
            <a:extLst>
              <a:ext uri="{FF2B5EF4-FFF2-40B4-BE49-F238E27FC236}">
                <a16:creationId xmlns:a16="http://schemas.microsoft.com/office/drawing/2014/main" id="{079FBCE3-1D07-4E71-8A31-A4010F42AEEE}"/>
              </a:ext>
            </a:extLst>
          </p:cNvPr>
          <p:cNvSpPr/>
          <p:nvPr/>
        </p:nvSpPr>
        <p:spPr>
          <a:xfrm>
            <a:off x="1243155" y="4557144"/>
            <a:ext cx="3358594" cy="415498"/>
          </a:xfrm>
          <a:prstGeom prst="rect">
            <a:avLst/>
          </a:prstGeom>
          <a:noFill/>
        </p:spPr>
        <p:txBody>
          <a:bodyPr wrap="square" lIns="0" tIns="0" rIns="0" bIns="0" rtlCol="0">
            <a:spAutoFit/>
          </a:bodyPr>
          <a:lstStyle/>
          <a:p>
            <a:r>
              <a:rPr lang="en-US" sz="900" b="1" dirty="0">
                <a:solidFill>
                  <a:schemeClr val="bg2">
                    <a:lumMod val="10000"/>
                  </a:schemeClr>
                </a:solidFill>
              </a:rPr>
              <a:t>Note:</a:t>
            </a:r>
            <a:r>
              <a:rPr lang="en-US" sz="900" dirty="0">
                <a:solidFill>
                  <a:schemeClr val="bg2">
                    <a:lumMod val="10000"/>
                  </a:schemeClr>
                </a:solidFill>
              </a:rPr>
              <a:t> Select Accept Invoice Amount if you want to choose the invoice amount or select Accept Expected Amount if you want to choose the PO amount. </a:t>
            </a:r>
          </a:p>
        </p:txBody>
      </p:sp>
      <p:sp>
        <p:nvSpPr>
          <p:cNvPr id="18" name="Rectangle 17">
            <a:extLst>
              <a:ext uri="{FF2B5EF4-FFF2-40B4-BE49-F238E27FC236}">
                <a16:creationId xmlns:a16="http://schemas.microsoft.com/office/drawing/2014/main" id="{AB8C9AEE-CC5D-4181-974C-66DEB10940BB}"/>
              </a:ext>
            </a:extLst>
          </p:cNvPr>
          <p:cNvSpPr/>
          <p:nvPr/>
        </p:nvSpPr>
        <p:spPr>
          <a:xfrm>
            <a:off x="4817628" y="4283244"/>
            <a:ext cx="670883" cy="15787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9" name="Rectangle 18">
            <a:extLst>
              <a:ext uri="{FF2B5EF4-FFF2-40B4-BE49-F238E27FC236}">
                <a16:creationId xmlns:a16="http://schemas.microsoft.com/office/drawing/2014/main" id="{215BC147-1960-487F-9B70-12177D2431DE}"/>
              </a:ext>
            </a:extLst>
          </p:cNvPr>
          <p:cNvSpPr/>
          <p:nvPr/>
        </p:nvSpPr>
        <p:spPr>
          <a:xfrm>
            <a:off x="4569381" y="3118402"/>
            <a:ext cx="998070" cy="15513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3" name="Oval 32">
            <a:extLst>
              <a:ext uri="{FF2B5EF4-FFF2-40B4-BE49-F238E27FC236}">
                <a16:creationId xmlns:a16="http://schemas.microsoft.com/office/drawing/2014/main" id="{BA671060-C062-40CD-9C40-19A81FF94A76}"/>
              </a:ext>
            </a:extLst>
          </p:cNvPr>
          <p:cNvSpPr/>
          <p:nvPr/>
        </p:nvSpPr>
        <p:spPr>
          <a:xfrm>
            <a:off x="4446545" y="3003384"/>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7</a:t>
            </a:r>
          </a:p>
        </p:txBody>
      </p:sp>
      <p:sp>
        <p:nvSpPr>
          <p:cNvPr id="34" name="Oval 33">
            <a:extLst>
              <a:ext uri="{FF2B5EF4-FFF2-40B4-BE49-F238E27FC236}">
                <a16:creationId xmlns:a16="http://schemas.microsoft.com/office/drawing/2014/main" id="{A17629EE-93FD-47F9-9173-2DBA3FA973FE}"/>
              </a:ext>
            </a:extLst>
          </p:cNvPr>
          <p:cNvSpPr/>
          <p:nvPr/>
        </p:nvSpPr>
        <p:spPr>
          <a:xfrm>
            <a:off x="4698289" y="4153571"/>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8</a:t>
            </a:r>
          </a:p>
        </p:txBody>
      </p:sp>
    </p:spTree>
    <p:custDataLst>
      <p:tags r:id="rId1"/>
    </p:custDataLst>
    <p:extLst>
      <p:ext uri="{BB962C8B-B14F-4D97-AF65-F5344CB8AC3E}">
        <p14:creationId xmlns:p14="http://schemas.microsoft.com/office/powerpoint/2010/main" val="26162512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96EE67A0-91D2-451D-A24D-06908AE826E7}"/>
              </a:ext>
            </a:extLst>
          </p:cNvPr>
          <p:cNvPicPr>
            <a:picLocks noChangeAspect="1"/>
          </p:cNvPicPr>
          <p:nvPr/>
        </p:nvPicPr>
        <p:blipFill rotWithShape="1">
          <a:blip r:embed="rId3"/>
          <a:srcRect l="1327" t="17901" r="2818" b="16536"/>
          <a:stretch/>
        </p:blipFill>
        <p:spPr>
          <a:xfrm>
            <a:off x="68655" y="1745065"/>
            <a:ext cx="5504801" cy="2442823"/>
          </a:xfrm>
          <a:prstGeom prst="rect">
            <a:avLst/>
          </a:prstGeom>
          <a:ln>
            <a:solidFill>
              <a:schemeClr val="tx1"/>
            </a:solidFill>
          </a:ln>
        </p:spPr>
      </p:pic>
      <p:sp>
        <p:nvSpPr>
          <p:cNvPr id="3" name="Slide Number Placeholder 2"/>
          <p:cNvSpPr>
            <a:spLocks noGrp="1"/>
          </p:cNvSpPr>
          <p:nvPr>
            <p:ph type="sldNum" sz="quarter" idx="12"/>
          </p:nvPr>
        </p:nvSpPr>
        <p:spPr/>
        <p:txBody>
          <a:bodyPr/>
          <a:lstStyle/>
          <a:p>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fld id="{9A3BDB57-A3B2-4CBD-A5AE-076F05FE3509}" type="slidenum">
              <a:rPr kumimoji="0" lang="en-US" sz="750" b="0" i="0" u="none" strike="noStrike" kern="1200" cap="none" spc="0" normalizeH="0" baseline="0" noProof="0" smtClean="0">
                <a:ln>
                  <a:noFill/>
                </a:ln>
                <a:solidFill>
                  <a:srgbClr val="282828">
                    <a:lumMod val="75000"/>
                    <a:lumOff val="25000"/>
                  </a:srgbClr>
                </a:solidFill>
                <a:effectLst/>
                <a:uLnTx/>
                <a:uFillTx/>
                <a:latin typeface="Arial" panose="020B0604020202020204" pitchFamily="34" charset="0"/>
                <a:ea typeface="ＭＳ Ｐゴシック" charset="0"/>
              </a:rPr>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t>48</a:t>
            </a:fld>
            <a:endParaRPr kumimoji="0" lang="en-US" sz="750" b="0" i="0" u="none" strike="noStrike" kern="1200" cap="none" spc="0" normalizeH="0" baseline="0" noProof="0" dirty="0">
              <a:ln>
                <a:noFill/>
              </a:ln>
              <a:solidFill>
                <a:srgbClr val="282828">
                  <a:lumMod val="75000"/>
                  <a:lumOff val="25000"/>
                </a:srgbClr>
              </a:solidFill>
              <a:effectLst/>
              <a:uLnTx/>
              <a:uFillTx/>
              <a:latin typeface="Arial" panose="020B0604020202020204" pitchFamily="34" charset="0"/>
              <a:ea typeface="ＭＳ Ｐゴシック" charset="0"/>
            </a:endParaRPr>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Exceptions</a:t>
            </a:r>
            <a:endParaRPr lang="en-US" b="1" dirty="0"/>
          </a:p>
        </p:txBody>
      </p:sp>
      <p:sp>
        <p:nvSpPr>
          <p:cNvPr id="6" name="Title 2">
            <a:extLst>
              <a:ext uri="{FF2B5EF4-FFF2-40B4-BE49-F238E27FC236}">
                <a16:creationId xmlns:a16="http://schemas.microsoft.com/office/drawing/2014/main" id="{AF5E7B9B-6DF6-4EA5-8CB1-C1CE532F3524}"/>
              </a:ext>
            </a:extLst>
          </p:cNvPr>
          <p:cNvSpPr txBox="1">
            <a:spLocks/>
          </p:cNvSpPr>
          <p:nvPr/>
        </p:nvSpPr>
        <p:spPr>
          <a:xfrm>
            <a:off x="76161" y="826823"/>
            <a:ext cx="4710992" cy="325340"/>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7EC52">
                    <a:lumMod val="10000"/>
                  </a:srgbClr>
                </a:solidFill>
                <a:effectLst/>
                <a:uLnTx/>
                <a:uFillTx/>
                <a:latin typeface="Arial" panose="020B0604020202020204" pitchFamily="34" charset="0"/>
                <a:ea typeface="+mj-ea"/>
                <a:cs typeface="Arial" panose="020B0604020202020204" pitchFamily="34" charset="0"/>
              </a:rPr>
              <a:t>Handle Invoice Exceptions - Change Purchase Order (PO) details</a:t>
            </a:r>
          </a:p>
        </p:txBody>
      </p:sp>
      <p:sp>
        <p:nvSpPr>
          <p:cNvPr id="8" name="Rectangle 7">
            <a:extLst>
              <a:ext uri="{FF2B5EF4-FFF2-40B4-BE49-F238E27FC236}">
                <a16:creationId xmlns:a16="http://schemas.microsoft.com/office/drawing/2014/main" id="{838240E2-1700-48D9-A4F1-9698E4CEC987}"/>
              </a:ext>
            </a:extLst>
          </p:cNvPr>
          <p:cNvSpPr/>
          <p:nvPr/>
        </p:nvSpPr>
        <p:spPr>
          <a:xfrm>
            <a:off x="17051" y="1130428"/>
            <a:ext cx="5348860" cy="461665"/>
          </a:xfrm>
          <a:prstGeom prst="rect">
            <a:avLst/>
          </a:prstGeom>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lumMod val="10000"/>
                  </a:srgbClr>
                </a:solidFill>
                <a:effectLst/>
                <a:uLnTx/>
                <a:uFillTx/>
                <a:latin typeface="Arial" charset="0"/>
                <a:ea typeface="ＭＳ Ｐゴシック" charset="0"/>
              </a:rPr>
              <a:t>For any amount or quantity variance between PO and Invoice, you need to update the PO details. </a:t>
            </a:r>
            <a:r>
              <a:rPr lang="en-US" sz="1200" dirty="0">
                <a:solidFill>
                  <a:srgbClr val="FFFFFF">
                    <a:lumMod val="10000"/>
                  </a:srgbClr>
                </a:solidFill>
              </a:rPr>
              <a:t>You can also reject the invoice back to supplier.</a:t>
            </a:r>
            <a:endParaRPr kumimoji="0" lang="en-US" sz="1200" b="0" i="0" u="none" strike="noStrike" kern="1200" cap="none" spc="0" normalizeH="0" baseline="0" noProof="0" dirty="0">
              <a:ln>
                <a:noFill/>
              </a:ln>
              <a:solidFill>
                <a:srgbClr val="FFFFFF">
                  <a:lumMod val="10000"/>
                </a:srgbClr>
              </a:solidFill>
              <a:effectLst/>
              <a:uLnTx/>
              <a:uFillTx/>
              <a:latin typeface="Arial" charset="0"/>
              <a:ea typeface="ＭＳ Ｐゴシック" charset="0"/>
            </a:endParaRPr>
          </a:p>
        </p:txBody>
      </p:sp>
      <p:sp>
        <p:nvSpPr>
          <p:cNvPr id="11" name="Rounded Rectangle 28">
            <a:extLst>
              <a:ext uri="{FF2B5EF4-FFF2-40B4-BE49-F238E27FC236}">
                <a16:creationId xmlns:a16="http://schemas.microsoft.com/office/drawing/2014/main" id="{5F3C038D-42CF-465A-816D-ED25E726FC3C}"/>
              </a:ext>
            </a:extLst>
          </p:cNvPr>
          <p:cNvSpPr/>
          <p:nvPr/>
        </p:nvSpPr>
        <p:spPr>
          <a:xfrm>
            <a:off x="5947052" y="1503015"/>
            <a:ext cx="910948" cy="257914"/>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endParaRPr>
          </a:p>
        </p:txBody>
      </p:sp>
      <p:sp>
        <p:nvSpPr>
          <p:cNvPr id="28" name="Oval 27">
            <a:extLst>
              <a:ext uri="{FF2B5EF4-FFF2-40B4-BE49-F238E27FC236}">
                <a16:creationId xmlns:a16="http://schemas.microsoft.com/office/drawing/2014/main" id="{71D90AF6-7109-4180-A5ED-246EF3361A79}"/>
              </a:ext>
            </a:extLst>
          </p:cNvPr>
          <p:cNvSpPr/>
          <p:nvPr/>
        </p:nvSpPr>
        <p:spPr>
          <a:xfrm>
            <a:off x="5725964" y="1535016"/>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1</a:t>
            </a:r>
          </a:p>
        </p:txBody>
      </p:sp>
      <p:cxnSp>
        <p:nvCxnSpPr>
          <p:cNvPr id="35" name="Straight Connector 34">
            <a:extLst>
              <a:ext uri="{FF2B5EF4-FFF2-40B4-BE49-F238E27FC236}">
                <a16:creationId xmlns:a16="http://schemas.microsoft.com/office/drawing/2014/main" id="{342110CE-6367-4CA0-8B3A-223D4D5534F7}"/>
              </a:ext>
            </a:extLst>
          </p:cNvPr>
          <p:cNvCxnSpPr/>
          <p:nvPr/>
        </p:nvCxnSpPr>
        <p:spPr>
          <a:xfrm>
            <a:off x="5663930" y="1562334"/>
            <a:ext cx="0" cy="3094602"/>
          </a:xfrm>
          <a:prstGeom prst="line">
            <a:avLst/>
          </a:prstGeom>
          <a:ln w="12700">
            <a:solidFill>
              <a:srgbClr val="005073"/>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505469E8-16F0-4161-ACAA-00BB5010661A}"/>
              </a:ext>
            </a:extLst>
          </p:cNvPr>
          <p:cNvSpPr/>
          <p:nvPr/>
        </p:nvSpPr>
        <p:spPr>
          <a:xfrm>
            <a:off x="3631702" y="1752045"/>
            <a:ext cx="449479" cy="22811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dirty="0">
              <a:ln>
                <a:noFill/>
              </a:ln>
              <a:solidFill>
                <a:srgbClr val="005073"/>
              </a:solidFill>
              <a:effectLst/>
              <a:uLnTx/>
              <a:uFillTx/>
              <a:latin typeface="Arial" panose="020B0604020202020204"/>
              <a:ea typeface="+mn-ea"/>
              <a:cs typeface="+mn-cs"/>
            </a:endParaRPr>
          </a:p>
        </p:txBody>
      </p:sp>
      <p:sp>
        <p:nvSpPr>
          <p:cNvPr id="17" name="Oval 16">
            <a:extLst>
              <a:ext uri="{FF2B5EF4-FFF2-40B4-BE49-F238E27FC236}">
                <a16:creationId xmlns:a16="http://schemas.microsoft.com/office/drawing/2014/main" id="{F92E95AC-0605-42BA-A5B4-36FB01F58815}"/>
              </a:ext>
            </a:extLst>
          </p:cNvPr>
          <p:cNvSpPr/>
          <p:nvPr/>
        </p:nvSpPr>
        <p:spPr>
          <a:xfrm>
            <a:off x="3528832" y="1614594"/>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2</a:t>
            </a:r>
          </a:p>
        </p:txBody>
      </p:sp>
      <p:sp>
        <p:nvSpPr>
          <p:cNvPr id="18" name="Oval 17">
            <a:extLst>
              <a:ext uri="{FF2B5EF4-FFF2-40B4-BE49-F238E27FC236}">
                <a16:creationId xmlns:a16="http://schemas.microsoft.com/office/drawing/2014/main" id="{72C1B88D-091F-4811-8FA0-BEFA46B82F5B}"/>
              </a:ext>
            </a:extLst>
          </p:cNvPr>
          <p:cNvSpPr/>
          <p:nvPr/>
        </p:nvSpPr>
        <p:spPr>
          <a:xfrm>
            <a:off x="5725964" y="3818389"/>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2</a:t>
            </a:r>
          </a:p>
        </p:txBody>
      </p:sp>
      <p:sp>
        <p:nvSpPr>
          <p:cNvPr id="19" name="Rounded Rectangle 28">
            <a:extLst>
              <a:ext uri="{FF2B5EF4-FFF2-40B4-BE49-F238E27FC236}">
                <a16:creationId xmlns:a16="http://schemas.microsoft.com/office/drawing/2014/main" id="{30A8C9A5-0DC0-4DF8-9D8A-D32730443F6D}"/>
              </a:ext>
            </a:extLst>
          </p:cNvPr>
          <p:cNvSpPr/>
          <p:nvPr/>
        </p:nvSpPr>
        <p:spPr>
          <a:xfrm>
            <a:off x="5947052" y="3749257"/>
            <a:ext cx="910948" cy="118539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If you don’t want to approve the expected amount, then you can reject the invoice by clicking </a:t>
            </a:r>
            <a:r>
              <a:rPr kumimoji="0" lang="en-US" sz="900" b="1"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Reject</a:t>
            </a: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 button.</a:t>
            </a:r>
          </a:p>
        </p:txBody>
      </p:sp>
      <p:sp>
        <p:nvSpPr>
          <p:cNvPr id="20" name="Rounded Rectangle 28">
            <a:extLst>
              <a:ext uri="{FF2B5EF4-FFF2-40B4-BE49-F238E27FC236}">
                <a16:creationId xmlns:a16="http://schemas.microsoft.com/office/drawing/2014/main" id="{B78998BD-7D36-4030-B15A-C25FDEA28697}"/>
              </a:ext>
            </a:extLst>
          </p:cNvPr>
          <p:cNvSpPr/>
          <p:nvPr/>
        </p:nvSpPr>
        <p:spPr>
          <a:xfrm>
            <a:off x="5931704" y="1473107"/>
            <a:ext cx="926296" cy="2275267"/>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If you want to accept the invoice amount, </a:t>
            </a:r>
            <a:r>
              <a:rPr kumimoji="0" lang="en-US" sz="900" b="1"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then you have to login to GB and update the PO details to match those in the invoice. </a:t>
            </a: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Clicking on Action button doesn’t allow you to accept the Invoice amount.</a:t>
            </a:r>
          </a:p>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900" b="1" i="0" u="none" strike="noStrike" kern="1200" cap="none" spc="0" normalizeH="0" baseline="0" noProof="0" dirty="0">
              <a:ln>
                <a:noFill/>
              </a:ln>
              <a:solidFill>
                <a:srgbClr val="FFFFFF">
                  <a:lumMod val="10000"/>
                </a:srgbClr>
              </a:solidFill>
              <a:effectLst/>
              <a:uLnTx/>
              <a:uFillTx/>
              <a:latin typeface="Arial" panose="020B0604020202020204"/>
              <a:ea typeface="+mn-ea"/>
              <a:cs typeface="+mn-cs"/>
            </a:endParaRPr>
          </a:p>
        </p:txBody>
      </p:sp>
      <p:sp>
        <p:nvSpPr>
          <p:cNvPr id="15" name="Oval 14">
            <a:extLst>
              <a:ext uri="{FF2B5EF4-FFF2-40B4-BE49-F238E27FC236}">
                <a16:creationId xmlns:a16="http://schemas.microsoft.com/office/drawing/2014/main" id="{9CE54CF4-C788-49FA-A544-9B65FAD9298B}"/>
              </a:ext>
            </a:extLst>
          </p:cNvPr>
          <p:cNvSpPr/>
          <p:nvPr/>
        </p:nvSpPr>
        <p:spPr>
          <a:xfrm>
            <a:off x="153759" y="1790286"/>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1</a:t>
            </a:r>
          </a:p>
        </p:txBody>
      </p:sp>
    </p:spTree>
    <p:custDataLst>
      <p:tags r:id="rId1"/>
    </p:custDataLst>
    <p:extLst>
      <p:ext uri="{BB962C8B-B14F-4D97-AF65-F5344CB8AC3E}">
        <p14:creationId xmlns:p14="http://schemas.microsoft.com/office/powerpoint/2010/main" val="30491181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756A7CC-593D-4928-A8CD-C208237CC145}"/>
              </a:ext>
            </a:extLst>
          </p:cNvPr>
          <p:cNvGrpSpPr/>
          <p:nvPr/>
        </p:nvGrpSpPr>
        <p:grpSpPr>
          <a:xfrm>
            <a:off x="181282" y="1425776"/>
            <a:ext cx="5432007" cy="3231160"/>
            <a:chOff x="154938" y="1346141"/>
            <a:chExt cx="5432007" cy="3231160"/>
          </a:xfrm>
        </p:grpSpPr>
        <p:pic>
          <p:nvPicPr>
            <p:cNvPr id="4" name="Picture 3">
              <a:extLst>
                <a:ext uri="{FF2B5EF4-FFF2-40B4-BE49-F238E27FC236}">
                  <a16:creationId xmlns:a16="http://schemas.microsoft.com/office/drawing/2014/main" id="{90D5133B-2C83-48EB-896E-36EA9BD36757}"/>
                </a:ext>
              </a:extLst>
            </p:cNvPr>
            <p:cNvPicPr>
              <a:picLocks noChangeAspect="1"/>
            </p:cNvPicPr>
            <p:nvPr/>
          </p:nvPicPr>
          <p:blipFill>
            <a:blip r:embed="rId3"/>
            <a:stretch>
              <a:fillRect/>
            </a:stretch>
          </p:blipFill>
          <p:spPr>
            <a:xfrm>
              <a:off x="154938" y="1346141"/>
              <a:ext cx="5432007" cy="3231160"/>
            </a:xfrm>
            <a:prstGeom prst="rect">
              <a:avLst/>
            </a:prstGeom>
          </p:spPr>
        </p:pic>
        <p:pic>
          <p:nvPicPr>
            <p:cNvPr id="17" name="Picture 16">
              <a:extLst>
                <a:ext uri="{FF2B5EF4-FFF2-40B4-BE49-F238E27FC236}">
                  <a16:creationId xmlns:a16="http://schemas.microsoft.com/office/drawing/2014/main" id="{17F5E879-E1B8-42F7-A987-D659797F859A}"/>
                </a:ext>
              </a:extLst>
            </p:cNvPr>
            <p:cNvPicPr>
              <a:picLocks noChangeAspect="1"/>
            </p:cNvPicPr>
            <p:nvPr/>
          </p:nvPicPr>
          <p:blipFill rotWithShape="1">
            <a:blip r:embed="rId3"/>
            <a:srcRect l="75644" t="52813" r="11758" b="42329"/>
            <a:stretch/>
          </p:blipFill>
          <p:spPr>
            <a:xfrm>
              <a:off x="4013947" y="3299305"/>
              <a:ext cx="684369" cy="156951"/>
            </a:xfrm>
            <a:prstGeom prst="rect">
              <a:avLst/>
            </a:prstGeom>
          </p:spPr>
        </p:pic>
      </p:grpSp>
      <p:sp>
        <p:nvSpPr>
          <p:cNvPr id="3" name="Slide Number Placeholder 2"/>
          <p:cNvSpPr>
            <a:spLocks noGrp="1"/>
          </p:cNvSpPr>
          <p:nvPr>
            <p:ph type="sldNum" sz="quarter" idx="12"/>
          </p:nvPr>
        </p:nvSpPr>
        <p:spPr/>
        <p:txBody>
          <a:bodyPr/>
          <a:lstStyle/>
          <a:p>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fld id="{9A3BDB57-A3B2-4CBD-A5AE-076F05FE3509}" type="slidenum">
              <a:rPr kumimoji="0" lang="en-US" sz="750" b="0" i="0" u="none" strike="noStrike" kern="1200" cap="none" spc="0" normalizeH="0" baseline="0" noProof="0" smtClean="0">
                <a:ln>
                  <a:noFill/>
                </a:ln>
                <a:solidFill>
                  <a:srgbClr val="282828">
                    <a:lumMod val="75000"/>
                    <a:lumOff val="25000"/>
                  </a:srgbClr>
                </a:solidFill>
                <a:effectLst/>
                <a:uLnTx/>
                <a:uFillTx/>
                <a:latin typeface="Arial" panose="020B0604020202020204" pitchFamily="34" charset="0"/>
                <a:ea typeface="ＭＳ Ｐゴシック" charset="0"/>
              </a:rPr>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t>49</a:t>
            </a:fld>
            <a:endParaRPr kumimoji="0" lang="en-US" sz="750" b="0" i="0" u="none" strike="noStrike" kern="1200" cap="none" spc="0" normalizeH="0" baseline="0" noProof="0" dirty="0">
              <a:ln>
                <a:noFill/>
              </a:ln>
              <a:solidFill>
                <a:srgbClr val="282828">
                  <a:lumMod val="75000"/>
                  <a:lumOff val="25000"/>
                </a:srgbClr>
              </a:solidFill>
              <a:effectLst/>
              <a:uLnTx/>
              <a:uFillTx/>
              <a:latin typeface="Arial" panose="020B0604020202020204" pitchFamily="34" charset="0"/>
              <a:ea typeface="ＭＳ Ｐゴシック" charset="0"/>
            </a:endParaRPr>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Exceptions Confirmation Notification</a:t>
            </a:r>
            <a:endParaRPr lang="en-US" b="1" dirty="0"/>
          </a:p>
        </p:txBody>
      </p:sp>
      <p:sp>
        <p:nvSpPr>
          <p:cNvPr id="7" name="Rounded Rectangle 28">
            <a:extLst>
              <a:ext uri="{FF2B5EF4-FFF2-40B4-BE49-F238E27FC236}">
                <a16:creationId xmlns:a16="http://schemas.microsoft.com/office/drawing/2014/main" id="{88224DA9-41E0-49BC-AE33-D89E8FA117A7}"/>
              </a:ext>
            </a:extLst>
          </p:cNvPr>
          <p:cNvSpPr/>
          <p:nvPr/>
        </p:nvSpPr>
        <p:spPr>
          <a:xfrm>
            <a:off x="6002681" y="1706882"/>
            <a:ext cx="835145" cy="82782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The invoice reconciliation status can be seen in the notification.</a:t>
            </a:r>
          </a:p>
        </p:txBody>
      </p:sp>
      <p:sp>
        <p:nvSpPr>
          <p:cNvPr id="8" name="Rounded Rectangle 28">
            <a:extLst>
              <a:ext uri="{FF2B5EF4-FFF2-40B4-BE49-F238E27FC236}">
                <a16:creationId xmlns:a16="http://schemas.microsoft.com/office/drawing/2014/main" id="{2D58EF15-A889-4DDA-8998-137F599CB1FD}"/>
              </a:ext>
            </a:extLst>
          </p:cNvPr>
          <p:cNvSpPr/>
          <p:nvPr/>
        </p:nvSpPr>
        <p:spPr>
          <a:xfrm>
            <a:off x="6002681" y="3067473"/>
            <a:ext cx="835145" cy="845923"/>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The details of the exception are available at the bottom of the email. </a:t>
            </a:r>
          </a:p>
        </p:txBody>
      </p:sp>
      <p:sp>
        <p:nvSpPr>
          <p:cNvPr id="6" name="Rounded Rectangle 28">
            <a:extLst>
              <a:ext uri="{FF2B5EF4-FFF2-40B4-BE49-F238E27FC236}">
                <a16:creationId xmlns:a16="http://schemas.microsoft.com/office/drawing/2014/main" id="{DB19C409-15EA-4CB3-8FFA-D1560E5A7437}"/>
              </a:ext>
            </a:extLst>
          </p:cNvPr>
          <p:cNvSpPr/>
          <p:nvPr/>
        </p:nvSpPr>
        <p:spPr>
          <a:xfrm>
            <a:off x="436307" y="4134941"/>
            <a:ext cx="3489074" cy="40593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endParaRPr>
          </a:p>
        </p:txBody>
      </p:sp>
      <p:sp>
        <p:nvSpPr>
          <p:cNvPr id="16" name="Text Placeholder 1">
            <a:extLst>
              <a:ext uri="{FF2B5EF4-FFF2-40B4-BE49-F238E27FC236}">
                <a16:creationId xmlns:a16="http://schemas.microsoft.com/office/drawing/2014/main" id="{62638888-CA51-4D58-9469-2891E66E4FF8}"/>
              </a:ext>
            </a:extLst>
          </p:cNvPr>
          <p:cNvSpPr txBox="1">
            <a:spLocks/>
          </p:cNvSpPr>
          <p:nvPr/>
        </p:nvSpPr>
        <p:spPr>
          <a:xfrm>
            <a:off x="84318" y="956688"/>
            <a:ext cx="6689364" cy="262765"/>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7EC52">
                    <a:lumMod val="10000"/>
                  </a:srgbClr>
                </a:solidFill>
                <a:effectLst/>
                <a:uLnTx/>
                <a:uFillTx/>
                <a:latin typeface="Arial" panose="020B0604020202020204" pitchFamily="34" charset="0"/>
                <a:ea typeface="+mj-ea"/>
                <a:cs typeface="Arial" panose="020B0604020202020204" pitchFamily="34" charset="0"/>
              </a:rPr>
              <a:t>A confirmation email is received once exception has been cleared stating the modifications to the invoice.</a:t>
            </a:r>
          </a:p>
        </p:txBody>
      </p:sp>
      <p:sp>
        <p:nvSpPr>
          <p:cNvPr id="28" name="Oval 27">
            <a:extLst>
              <a:ext uri="{FF2B5EF4-FFF2-40B4-BE49-F238E27FC236}">
                <a16:creationId xmlns:a16="http://schemas.microsoft.com/office/drawing/2014/main" id="{5F6F04EB-1898-4D81-92E2-9AADE93872AB}"/>
              </a:ext>
            </a:extLst>
          </p:cNvPr>
          <p:cNvSpPr/>
          <p:nvPr/>
        </p:nvSpPr>
        <p:spPr>
          <a:xfrm>
            <a:off x="5783270" y="1738257"/>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sz="750" b="1" dirty="0">
                <a:solidFill>
                  <a:srgbClr val="FFFFFF"/>
                </a:solidFill>
                <a:latin typeface="Arial" panose="020B0604020202020204" pitchFamily="34" charset="0"/>
              </a:rPr>
              <a:t>1</a:t>
            </a:r>
            <a:endPar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29" name="Oval 28">
            <a:extLst>
              <a:ext uri="{FF2B5EF4-FFF2-40B4-BE49-F238E27FC236}">
                <a16:creationId xmlns:a16="http://schemas.microsoft.com/office/drawing/2014/main" id="{52B435C2-BEB1-4A8C-B1A9-3D820BEB0D71}"/>
              </a:ext>
            </a:extLst>
          </p:cNvPr>
          <p:cNvSpPr/>
          <p:nvPr/>
        </p:nvSpPr>
        <p:spPr>
          <a:xfrm>
            <a:off x="5783270" y="3093565"/>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sz="750" b="1" dirty="0">
                <a:solidFill>
                  <a:srgbClr val="FFFFFF"/>
                </a:solidFill>
                <a:latin typeface="Arial" panose="020B0604020202020204" pitchFamily="34" charset="0"/>
              </a:rPr>
              <a:t>2</a:t>
            </a:r>
            <a:endPar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9" name="Rectangle 18">
            <a:extLst>
              <a:ext uri="{FF2B5EF4-FFF2-40B4-BE49-F238E27FC236}">
                <a16:creationId xmlns:a16="http://schemas.microsoft.com/office/drawing/2014/main" id="{215BC147-1960-487F-9B70-12177D2431DE}"/>
              </a:ext>
            </a:extLst>
          </p:cNvPr>
          <p:cNvSpPr/>
          <p:nvPr/>
        </p:nvSpPr>
        <p:spPr>
          <a:xfrm>
            <a:off x="305304" y="3977828"/>
            <a:ext cx="5288788" cy="40593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dirty="0">
              <a:ln>
                <a:noFill/>
              </a:ln>
              <a:solidFill>
                <a:srgbClr val="005073"/>
              </a:solidFill>
              <a:effectLst/>
              <a:uLnTx/>
              <a:uFillTx/>
              <a:latin typeface="Arial" panose="020B0604020202020204"/>
              <a:ea typeface="+mn-ea"/>
              <a:cs typeface="+mn-cs"/>
            </a:endParaRPr>
          </a:p>
        </p:txBody>
      </p:sp>
      <p:sp>
        <p:nvSpPr>
          <p:cNvPr id="33" name="Oval 32">
            <a:extLst>
              <a:ext uri="{FF2B5EF4-FFF2-40B4-BE49-F238E27FC236}">
                <a16:creationId xmlns:a16="http://schemas.microsoft.com/office/drawing/2014/main" id="{BA671060-C062-40CD-9C40-19A81FF94A76}"/>
              </a:ext>
            </a:extLst>
          </p:cNvPr>
          <p:cNvSpPr/>
          <p:nvPr/>
        </p:nvSpPr>
        <p:spPr>
          <a:xfrm>
            <a:off x="146231" y="3874958"/>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sz="750" b="1" dirty="0">
                <a:solidFill>
                  <a:srgbClr val="FFFFFF"/>
                </a:solidFill>
                <a:latin typeface="Arial" panose="020B0604020202020204" pitchFamily="34" charset="0"/>
              </a:rPr>
              <a:t>2</a:t>
            </a:r>
            <a:endPar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cxnSp>
        <p:nvCxnSpPr>
          <p:cNvPr id="35" name="Straight Connector 34">
            <a:extLst>
              <a:ext uri="{FF2B5EF4-FFF2-40B4-BE49-F238E27FC236}">
                <a16:creationId xmlns:a16="http://schemas.microsoft.com/office/drawing/2014/main" id="{2F72FCB7-738B-4B21-8ADC-76F6D221AB38}"/>
              </a:ext>
            </a:extLst>
          </p:cNvPr>
          <p:cNvCxnSpPr/>
          <p:nvPr/>
        </p:nvCxnSpPr>
        <p:spPr>
          <a:xfrm>
            <a:off x="5663930" y="1562334"/>
            <a:ext cx="0" cy="3094602"/>
          </a:xfrm>
          <a:prstGeom prst="line">
            <a:avLst/>
          </a:prstGeom>
          <a:ln w="12700">
            <a:solidFill>
              <a:srgbClr val="005073"/>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C0ACAB89-6669-4E3A-8C74-F928BA1FF2DD}"/>
              </a:ext>
            </a:extLst>
          </p:cNvPr>
          <p:cNvSpPr/>
          <p:nvPr/>
        </p:nvSpPr>
        <p:spPr>
          <a:xfrm>
            <a:off x="188006" y="2028489"/>
            <a:ext cx="1808629" cy="20899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dirty="0">
              <a:ln>
                <a:noFill/>
              </a:ln>
              <a:solidFill>
                <a:srgbClr val="005073"/>
              </a:solidFill>
              <a:effectLst/>
              <a:uLnTx/>
              <a:uFillTx/>
              <a:latin typeface="Arial" panose="020B0604020202020204"/>
              <a:ea typeface="+mn-ea"/>
              <a:cs typeface="+mn-cs"/>
            </a:endParaRPr>
          </a:p>
        </p:txBody>
      </p:sp>
      <p:sp>
        <p:nvSpPr>
          <p:cNvPr id="24" name="Oval 23">
            <a:extLst>
              <a:ext uri="{FF2B5EF4-FFF2-40B4-BE49-F238E27FC236}">
                <a16:creationId xmlns:a16="http://schemas.microsoft.com/office/drawing/2014/main" id="{619C7603-EFB3-4C40-B39F-1D8AA2155262}"/>
              </a:ext>
            </a:extLst>
          </p:cNvPr>
          <p:cNvSpPr/>
          <p:nvPr/>
        </p:nvSpPr>
        <p:spPr>
          <a:xfrm>
            <a:off x="93672" y="1925619"/>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1</a:t>
            </a:r>
          </a:p>
        </p:txBody>
      </p:sp>
    </p:spTree>
    <p:custDataLst>
      <p:tags r:id="rId1"/>
    </p:custDataLst>
    <p:extLst>
      <p:ext uri="{BB962C8B-B14F-4D97-AF65-F5344CB8AC3E}">
        <p14:creationId xmlns:p14="http://schemas.microsoft.com/office/powerpoint/2010/main" val="21387062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6375F54-DFAA-45E7-802B-C5683DD7DCA3}"/>
              </a:ext>
            </a:extLst>
          </p:cNvPr>
          <p:cNvPicPr>
            <a:picLocks noChangeAspect="1"/>
          </p:cNvPicPr>
          <p:nvPr/>
        </p:nvPicPr>
        <p:blipFill rotWithShape="1">
          <a:blip r:embed="rId3"/>
          <a:srcRect l="567" t="16780" r="1909" b="7899"/>
          <a:stretch/>
        </p:blipFill>
        <p:spPr>
          <a:xfrm>
            <a:off x="87818" y="1872461"/>
            <a:ext cx="5514080" cy="2660310"/>
          </a:xfrm>
          <a:prstGeom prst="rect">
            <a:avLst/>
          </a:prstGeom>
          <a:ln>
            <a:solidFill>
              <a:schemeClr val="tx1"/>
            </a:solidFill>
          </a:ln>
        </p:spPr>
      </p:pic>
      <p:sp>
        <p:nvSpPr>
          <p:cNvPr id="3" name="Slide Number Placeholder 2"/>
          <p:cNvSpPr>
            <a:spLocks noGrp="1"/>
          </p:cNvSpPr>
          <p:nvPr>
            <p:ph type="sldNum" sz="quarter" idx="12"/>
          </p:nvPr>
        </p:nvSpPr>
        <p:spPr/>
        <p:txBody>
          <a:bodyPr/>
          <a:lstStyle/>
          <a:p>
            <a:pPr algn="r" defTabSz="513160">
              <a:lnSpc>
                <a:spcPct val="95000"/>
              </a:lnSpc>
              <a:spcBef>
                <a:spcPts val="806"/>
              </a:spcBef>
              <a:buClr>
                <a:schemeClr val="tx2"/>
              </a:buClr>
              <a:buSzPct val="90000"/>
            </a:pPr>
            <a:fld id="{9A3BDB57-A3B2-4CBD-A5AE-076F05FE3509}" type="slidenum">
              <a:rPr lang="en-US" smtClean="0"/>
              <a:pPr algn="r" defTabSz="513160">
                <a:lnSpc>
                  <a:spcPct val="95000"/>
                </a:lnSpc>
                <a:spcBef>
                  <a:spcPts val="806"/>
                </a:spcBef>
                <a:buClr>
                  <a:schemeClr val="tx2"/>
                </a:buClr>
                <a:buSzPct val="90000"/>
              </a:pPr>
              <a:t>50</a:t>
            </a:fld>
            <a:endParaRPr lang="en-US" dirty="0"/>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Exceptions</a:t>
            </a:r>
            <a:endParaRPr lang="en-US" b="1" dirty="0"/>
          </a:p>
        </p:txBody>
      </p:sp>
      <p:sp>
        <p:nvSpPr>
          <p:cNvPr id="6" name="Title 2">
            <a:extLst>
              <a:ext uri="{FF2B5EF4-FFF2-40B4-BE49-F238E27FC236}">
                <a16:creationId xmlns:a16="http://schemas.microsoft.com/office/drawing/2014/main" id="{AF5E7B9B-6DF6-4EA5-8CB1-C1CE532F3524}"/>
              </a:ext>
            </a:extLst>
          </p:cNvPr>
          <p:cNvSpPr txBox="1">
            <a:spLocks/>
          </p:cNvSpPr>
          <p:nvPr/>
        </p:nvSpPr>
        <p:spPr>
          <a:xfrm>
            <a:off x="76161" y="826823"/>
            <a:ext cx="3969857" cy="325340"/>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stStyle>
          <a:p>
            <a:r>
              <a:rPr lang="en-US" dirty="0"/>
              <a:t>Handle Invoice Exceptions (Reject – 1 of 2)</a:t>
            </a:r>
          </a:p>
        </p:txBody>
      </p:sp>
      <p:sp>
        <p:nvSpPr>
          <p:cNvPr id="7" name="Text Placeholder 1">
            <a:extLst>
              <a:ext uri="{FF2B5EF4-FFF2-40B4-BE49-F238E27FC236}">
                <a16:creationId xmlns:a16="http://schemas.microsoft.com/office/drawing/2014/main" id="{DAF83D83-308D-4A76-B99E-6DD69F02A985}"/>
              </a:ext>
            </a:extLst>
          </p:cNvPr>
          <p:cNvSpPr txBox="1">
            <a:spLocks/>
          </p:cNvSpPr>
          <p:nvPr/>
        </p:nvSpPr>
        <p:spPr>
          <a:xfrm>
            <a:off x="76161" y="948708"/>
            <a:ext cx="8503920" cy="203455"/>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8" name="Rectangle 7">
            <a:extLst>
              <a:ext uri="{FF2B5EF4-FFF2-40B4-BE49-F238E27FC236}">
                <a16:creationId xmlns:a16="http://schemas.microsoft.com/office/drawing/2014/main" id="{838240E2-1700-48D9-A4F1-9698E4CEC987}"/>
              </a:ext>
            </a:extLst>
          </p:cNvPr>
          <p:cNvSpPr/>
          <p:nvPr/>
        </p:nvSpPr>
        <p:spPr>
          <a:xfrm>
            <a:off x="17051" y="1130428"/>
            <a:ext cx="5348860" cy="646331"/>
          </a:xfrm>
          <a:prstGeom prst="rect">
            <a:avLst/>
          </a:prstGeom>
        </p:spPr>
        <p:txBody>
          <a:bodyPr wrap="square">
            <a:spAutoFit/>
          </a:bodyPr>
          <a:lstStyle/>
          <a:p>
            <a:r>
              <a:rPr lang="en-US" sz="1200" dirty="0">
                <a:solidFill>
                  <a:schemeClr val="bg2">
                    <a:lumMod val="10000"/>
                  </a:schemeClr>
                </a:solidFill>
              </a:rPr>
              <a:t>You can also reject the invoice if amount is higher than allowed tolerance or the invoice contains incorrect information and requires resubmission from the supplier.</a:t>
            </a:r>
          </a:p>
        </p:txBody>
      </p:sp>
      <p:sp>
        <p:nvSpPr>
          <p:cNvPr id="11" name="Rounded Rectangle 28">
            <a:extLst>
              <a:ext uri="{FF2B5EF4-FFF2-40B4-BE49-F238E27FC236}">
                <a16:creationId xmlns:a16="http://schemas.microsoft.com/office/drawing/2014/main" id="{5F3C038D-42CF-465A-816D-ED25E726FC3C}"/>
              </a:ext>
            </a:extLst>
          </p:cNvPr>
          <p:cNvSpPr/>
          <p:nvPr/>
        </p:nvSpPr>
        <p:spPr>
          <a:xfrm>
            <a:off x="5886734" y="1285296"/>
            <a:ext cx="870604" cy="442705"/>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Click on the </a:t>
            </a:r>
            <a:r>
              <a:rPr lang="en-US" sz="900" b="1" dirty="0">
                <a:solidFill>
                  <a:schemeClr val="bg2">
                    <a:lumMod val="10000"/>
                  </a:schemeClr>
                </a:solidFill>
              </a:rPr>
              <a:t>Reject</a:t>
            </a:r>
            <a:r>
              <a:rPr lang="en-US" sz="900" dirty="0">
                <a:solidFill>
                  <a:schemeClr val="bg2">
                    <a:lumMod val="10000"/>
                  </a:schemeClr>
                </a:solidFill>
              </a:rPr>
              <a:t> button at the top.</a:t>
            </a:r>
          </a:p>
        </p:txBody>
      </p:sp>
      <p:sp>
        <p:nvSpPr>
          <p:cNvPr id="28" name="Oval 27">
            <a:extLst>
              <a:ext uri="{FF2B5EF4-FFF2-40B4-BE49-F238E27FC236}">
                <a16:creationId xmlns:a16="http://schemas.microsoft.com/office/drawing/2014/main" id="{71D90AF6-7109-4180-A5ED-246EF3361A79}"/>
              </a:ext>
            </a:extLst>
          </p:cNvPr>
          <p:cNvSpPr/>
          <p:nvPr/>
        </p:nvSpPr>
        <p:spPr>
          <a:xfrm>
            <a:off x="5680994" y="1307633"/>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1</a:t>
            </a:r>
          </a:p>
        </p:txBody>
      </p:sp>
      <p:sp>
        <p:nvSpPr>
          <p:cNvPr id="14" name="Rectangle 13">
            <a:extLst>
              <a:ext uri="{FF2B5EF4-FFF2-40B4-BE49-F238E27FC236}">
                <a16:creationId xmlns:a16="http://schemas.microsoft.com/office/drawing/2014/main" id="{4280A82F-9081-4531-95CD-238E1DD82C08}"/>
              </a:ext>
            </a:extLst>
          </p:cNvPr>
          <p:cNvSpPr/>
          <p:nvPr/>
        </p:nvSpPr>
        <p:spPr>
          <a:xfrm>
            <a:off x="3180448" y="1876933"/>
            <a:ext cx="482751" cy="23101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2" name="Oval 31">
            <a:extLst>
              <a:ext uri="{FF2B5EF4-FFF2-40B4-BE49-F238E27FC236}">
                <a16:creationId xmlns:a16="http://schemas.microsoft.com/office/drawing/2014/main" id="{EFF9D6A1-0632-4312-AD09-E18C840278C6}"/>
              </a:ext>
            </a:extLst>
          </p:cNvPr>
          <p:cNvSpPr/>
          <p:nvPr/>
        </p:nvSpPr>
        <p:spPr>
          <a:xfrm>
            <a:off x="3118415" y="1786700"/>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1</a:t>
            </a:r>
          </a:p>
        </p:txBody>
      </p:sp>
    </p:spTree>
    <p:custDataLst>
      <p:tags r:id="rId1"/>
    </p:custDataLst>
    <p:extLst>
      <p:ext uri="{BB962C8B-B14F-4D97-AF65-F5344CB8AC3E}">
        <p14:creationId xmlns:p14="http://schemas.microsoft.com/office/powerpoint/2010/main" val="7475445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CD6212B-C3BA-45DD-9FAE-92438A373B49}"/>
              </a:ext>
            </a:extLst>
          </p:cNvPr>
          <p:cNvPicPr>
            <a:picLocks noChangeAspect="1"/>
          </p:cNvPicPr>
          <p:nvPr/>
        </p:nvPicPr>
        <p:blipFill rotWithShape="1">
          <a:blip r:embed="rId3"/>
          <a:srcRect l="827" t="22368" r="1596" b="10454"/>
          <a:stretch/>
        </p:blipFill>
        <p:spPr>
          <a:xfrm>
            <a:off x="192951" y="1828163"/>
            <a:ext cx="5408946" cy="2179913"/>
          </a:xfrm>
          <a:prstGeom prst="rect">
            <a:avLst/>
          </a:prstGeom>
          <a:ln>
            <a:solidFill>
              <a:schemeClr val="tx1"/>
            </a:solidFill>
          </a:ln>
        </p:spPr>
      </p:pic>
      <p:sp>
        <p:nvSpPr>
          <p:cNvPr id="3" name="Slide Number Placeholder 2"/>
          <p:cNvSpPr>
            <a:spLocks noGrp="1"/>
          </p:cNvSpPr>
          <p:nvPr>
            <p:ph type="sldNum" sz="quarter" idx="12"/>
          </p:nvPr>
        </p:nvSpPr>
        <p:spPr/>
        <p:txBody>
          <a:bodyPr/>
          <a:lstStyle/>
          <a:p>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fld id="{9A3BDB57-A3B2-4CBD-A5AE-076F05FE3509}" type="slidenum">
              <a:rPr kumimoji="0" lang="en-US" sz="750" b="0" i="0" u="none" strike="noStrike" kern="1200" cap="none" spc="0" normalizeH="0" baseline="0" noProof="0" smtClean="0">
                <a:ln>
                  <a:noFill/>
                </a:ln>
                <a:solidFill>
                  <a:srgbClr val="282828">
                    <a:lumMod val="75000"/>
                    <a:lumOff val="25000"/>
                  </a:srgbClr>
                </a:solidFill>
                <a:effectLst/>
                <a:uLnTx/>
                <a:uFillTx/>
                <a:latin typeface="Arial" panose="020B0604020202020204" pitchFamily="34" charset="0"/>
                <a:ea typeface="ＭＳ Ｐゴシック" charset="0"/>
              </a:rPr>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t>51</a:t>
            </a:fld>
            <a:endParaRPr kumimoji="0" lang="en-US" sz="750" b="0" i="0" u="none" strike="noStrike" kern="1200" cap="none" spc="0" normalizeH="0" baseline="0" noProof="0" dirty="0">
              <a:ln>
                <a:noFill/>
              </a:ln>
              <a:solidFill>
                <a:srgbClr val="282828">
                  <a:lumMod val="75000"/>
                  <a:lumOff val="25000"/>
                </a:srgbClr>
              </a:solidFill>
              <a:effectLst/>
              <a:uLnTx/>
              <a:uFillTx/>
              <a:latin typeface="Arial" panose="020B0604020202020204" pitchFamily="34" charset="0"/>
              <a:ea typeface="ＭＳ Ｐゴシック" charset="0"/>
            </a:endParaRPr>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Exceptions</a:t>
            </a:r>
            <a:endParaRPr lang="en-US" b="1" dirty="0"/>
          </a:p>
        </p:txBody>
      </p:sp>
      <p:sp>
        <p:nvSpPr>
          <p:cNvPr id="7" name="Text Placeholder 1">
            <a:extLst>
              <a:ext uri="{FF2B5EF4-FFF2-40B4-BE49-F238E27FC236}">
                <a16:creationId xmlns:a16="http://schemas.microsoft.com/office/drawing/2014/main" id="{DAF83D83-308D-4A76-B99E-6DD69F02A985}"/>
              </a:ext>
            </a:extLst>
          </p:cNvPr>
          <p:cNvSpPr txBox="1">
            <a:spLocks/>
          </p:cNvSpPr>
          <p:nvPr/>
        </p:nvSpPr>
        <p:spPr>
          <a:xfrm>
            <a:off x="76161" y="948708"/>
            <a:ext cx="8503920" cy="203455"/>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F7EC52">
                  <a:lumMod val="10000"/>
                </a:srgbClr>
              </a:solidFill>
              <a:effectLst/>
              <a:uLnTx/>
              <a:uFillTx/>
              <a:latin typeface="Arial" panose="020B0604020202020204" pitchFamily="34" charset="0"/>
              <a:ea typeface="+mj-ea"/>
              <a:cs typeface="Arial" panose="020B0604020202020204" pitchFamily="34" charset="0"/>
            </a:endParaRPr>
          </a:p>
        </p:txBody>
      </p:sp>
      <p:sp>
        <p:nvSpPr>
          <p:cNvPr id="8" name="Rectangle 7">
            <a:extLst>
              <a:ext uri="{FF2B5EF4-FFF2-40B4-BE49-F238E27FC236}">
                <a16:creationId xmlns:a16="http://schemas.microsoft.com/office/drawing/2014/main" id="{838240E2-1700-48D9-A4F1-9698E4CEC987}"/>
              </a:ext>
            </a:extLst>
          </p:cNvPr>
          <p:cNvSpPr/>
          <p:nvPr/>
        </p:nvSpPr>
        <p:spPr>
          <a:xfrm>
            <a:off x="17051" y="1130428"/>
            <a:ext cx="5348860" cy="646331"/>
          </a:xfrm>
          <a:prstGeom prst="rect">
            <a:avLst/>
          </a:prstGeom>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lang="en-US" sz="1200" dirty="0">
                <a:solidFill>
                  <a:srgbClr val="FFFFFF">
                    <a:lumMod val="10000"/>
                  </a:srgbClr>
                </a:solidFill>
              </a:rPr>
              <a:t>There are two comments sections that allow you to send a message to the supplier regarding the invoice rejection. You also can create a separate message for internal recipients only</a:t>
            </a:r>
            <a:r>
              <a:rPr kumimoji="0" lang="en-US" sz="1200" b="0" i="0" u="none" strike="noStrike" kern="1200" cap="none" spc="0" normalizeH="0" baseline="0" noProof="0" dirty="0">
                <a:ln>
                  <a:noFill/>
                </a:ln>
                <a:solidFill>
                  <a:srgbClr val="FFFFFF">
                    <a:lumMod val="10000"/>
                  </a:srgbClr>
                </a:solidFill>
                <a:effectLst/>
                <a:uLnTx/>
                <a:uFillTx/>
                <a:latin typeface="Arial" charset="0"/>
                <a:ea typeface="ＭＳ Ｐゴシック" charset="0"/>
              </a:rPr>
              <a:t>.</a:t>
            </a:r>
          </a:p>
        </p:txBody>
      </p:sp>
      <p:sp>
        <p:nvSpPr>
          <p:cNvPr id="11" name="Rounded Rectangle 28">
            <a:extLst>
              <a:ext uri="{FF2B5EF4-FFF2-40B4-BE49-F238E27FC236}">
                <a16:creationId xmlns:a16="http://schemas.microsoft.com/office/drawing/2014/main" id="{5F3C038D-42CF-465A-816D-ED25E726FC3C}"/>
              </a:ext>
            </a:extLst>
          </p:cNvPr>
          <p:cNvSpPr/>
          <p:nvPr/>
        </p:nvSpPr>
        <p:spPr>
          <a:xfrm>
            <a:off x="5973948" y="1593038"/>
            <a:ext cx="870604" cy="442705"/>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Enter reason for rejection.</a:t>
            </a:r>
          </a:p>
        </p:txBody>
      </p:sp>
      <p:sp>
        <p:nvSpPr>
          <p:cNvPr id="28" name="Oval 27">
            <a:extLst>
              <a:ext uri="{FF2B5EF4-FFF2-40B4-BE49-F238E27FC236}">
                <a16:creationId xmlns:a16="http://schemas.microsoft.com/office/drawing/2014/main" id="{71D90AF6-7109-4180-A5ED-246EF3361A79}"/>
              </a:ext>
            </a:extLst>
          </p:cNvPr>
          <p:cNvSpPr/>
          <p:nvPr/>
        </p:nvSpPr>
        <p:spPr>
          <a:xfrm>
            <a:off x="5725964" y="1622423"/>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2</a:t>
            </a:r>
          </a:p>
        </p:txBody>
      </p:sp>
      <p:sp>
        <p:nvSpPr>
          <p:cNvPr id="15" name="Rectangle 14">
            <a:extLst>
              <a:ext uri="{FF2B5EF4-FFF2-40B4-BE49-F238E27FC236}">
                <a16:creationId xmlns:a16="http://schemas.microsoft.com/office/drawing/2014/main" id="{E3F18634-1752-43A3-B4AF-C000250B842D}"/>
              </a:ext>
            </a:extLst>
          </p:cNvPr>
          <p:cNvSpPr/>
          <p:nvPr/>
        </p:nvSpPr>
        <p:spPr>
          <a:xfrm>
            <a:off x="1117697" y="2486747"/>
            <a:ext cx="1583558" cy="56684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dirty="0">
              <a:ln>
                <a:noFill/>
              </a:ln>
              <a:solidFill>
                <a:srgbClr val="005073"/>
              </a:solidFill>
              <a:effectLst/>
              <a:uLnTx/>
              <a:uFillTx/>
              <a:latin typeface="Arial" panose="020B0604020202020204"/>
              <a:ea typeface="+mn-ea"/>
              <a:cs typeface="+mn-cs"/>
            </a:endParaRPr>
          </a:p>
        </p:txBody>
      </p:sp>
      <p:sp>
        <p:nvSpPr>
          <p:cNvPr id="32" name="Oval 31">
            <a:extLst>
              <a:ext uri="{FF2B5EF4-FFF2-40B4-BE49-F238E27FC236}">
                <a16:creationId xmlns:a16="http://schemas.microsoft.com/office/drawing/2014/main" id="{EFF9D6A1-0632-4312-AD09-E18C840278C6}"/>
              </a:ext>
            </a:extLst>
          </p:cNvPr>
          <p:cNvSpPr/>
          <p:nvPr/>
        </p:nvSpPr>
        <p:spPr>
          <a:xfrm>
            <a:off x="983811" y="2342443"/>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2</a:t>
            </a:r>
          </a:p>
        </p:txBody>
      </p:sp>
      <p:cxnSp>
        <p:nvCxnSpPr>
          <p:cNvPr id="35" name="Straight Connector 34">
            <a:extLst>
              <a:ext uri="{FF2B5EF4-FFF2-40B4-BE49-F238E27FC236}">
                <a16:creationId xmlns:a16="http://schemas.microsoft.com/office/drawing/2014/main" id="{342110CE-6367-4CA0-8B3A-223D4D5534F7}"/>
              </a:ext>
            </a:extLst>
          </p:cNvPr>
          <p:cNvCxnSpPr/>
          <p:nvPr/>
        </p:nvCxnSpPr>
        <p:spPr>
          <a:xfrm>
            <a:off x="5663930" y="1562334"/>
            <a:ext cx="0" cy="3094602"/>
          </a:xfrm>
          <a:prstGeom prst="line">
            <a:avLst/>
          </a:prstGeom>
          <a:ln w="12700">
            <a:solidFill>
              <a:srgbClr val="005073"/>
            </a:solidFill>
          </a:ln>
        </p:spPr>
        <p:style>
          <a:lnRef idx="1">
            <a:schemeClr val="accent1"/>
          </a:lnRef>
          <a:fillRef idx="0">
            <a:schemeClr val="accent1"/>
          </a:fillRef>
          <a:effectRef idx="0">
            <a:schemeClr val="accent1"/>
          </a:effectRef>
          <a:fontRef idx="minor">
            <a:schemeClr val="tx1"/>
          </a:fontRef>
        </p:style>
      </p:cxnSp>
      <p:sp>
        <p:nvSpPr>
          <p:cNvPr id="14" name="Rounded Rectangle 28">
            <a:extLst>
              <a:ext uri="{FF2B5EF4-FFF2-40B4-BE49-F238E27FC236}">
                <a16:creationId xmlns:a16="http://schemas.microsoft.com/office/drawing/2014/main" id="{5F38C96E-A179-424B-8BE7-6F0D0AF2FB75}"/>
              </a:ext>
            </a:extLst>
          </p:cNvPr>
          <p:cNvSpPr/>
          <p:nvPr/>
        </p:nvSpPr>
        <p:spPr>
          <a:xfrm>
            <a:off x="5973948" y="2309362"/>
            <a:ext cx="870604" cy="232098"/>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Click </a:t>
            </a:r>
            <a:r>
              <a:rPr kumimoji="0" lang="en-US" sz="900" b="1"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Submit</a:t>
            </a: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a:t>
            </a:r>
          </a:p>
        </p:txBody>
      </p:sp>
      <p:sp>
        <p:nvSpPr>
          <p:cNvPr id="16" name="Oval 15">
            <a:extLst>
              <a:ext uri="{FF2B5EF4-FFF2-40B4-BE49-F238E27FC236}">
                <a16:creationId xmlns:a16="http://schemas.microsoft.com/office/drawing/2014/main" id="{713E204E-DDA6-49A3-87FA-F9CE63E0525A}"/>
              </a:ext>
            </a:extLst>
          </p:cNvPr>
          <p:cNvSpPr/>
          <p:nvPr/>
        </p:nvSpPr>
        <p:spPr>
          <a:xfrm>
            <a:off x="5725964" y="2317568"/>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3</a:t>
            </a:r>
          </a:p>
        </p:txBody>
      </p:sp>
      <p:sp>
        <p:nvSpPr>
          <p:cNvPr id="17" name="Rectangle 16">
            <a:extLst>
              <a:ext uri="{FF2B5EF4-FFF2-40B4-BE49-F238E27FC236}">
                <a16:creationId xmlns:a16="http://schemas.microsoft.com/office/drawing/2014/main" id="{B9A93D79-2A55-4FF7-B32C-596E35FFCF9D}"/>
              </a:ext>
            </a:extLst>
          </p:cNvPr>
          <p:cNvSpPr/>
          <p:nvPr/>
        </p:nvSpPr>
        <p:spPr>
          <a:xfrm>
            <a:off x="4462943" y="3758268"/>
            <a:ext cx="512388" cy="20972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dirty="0">
              <a:ln>
                <a:noFill/>
              </a:ln>
              <a:solidFill>
                <a:srgbClr val="005073"/>
              </a:solidFill>
              <a:effectLst/>
              <a:uLnTx/>
              <a:uFillTx/>
              <a:latin typeface="Arial" panose="020B0604020202020204"/>
              <a:ea typeface="+mn-ea"/>
              <a:cs typeface="+mn-cs"/>
            </a:endParaRPr>
          </a:p>
        </p:txBody>
      </p:sp>
      <p:sp>
        <p:nvSpPr>
          <p:cNvPr id="18" name="Oval 17">
            <a:extLst>
              <a:ext uri="{FF2B5EF4-FFF2-40B4-BE49-F238E27FC236}">
                <a16:creationId xmlns:a16="http://schemas.microsoft.com/office/drawing/2014/main" id="{91B21BEA-E9C8-45CC-960F-E3ADEEB6963A}"/>
              </a:ext>
            </a:extLst>
          </p:cNvPr>
          <p:cNvSpPr/>
          <p:nvPr/>
        </p:nvSpPr>
        <p:spPr>
          <a:xfrm>
            <a:off x="4360073" y="3679424"/>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3</a:t>
            </a:r>
          </a:p>
        </p:txBody>
      </p:sp>
      <p:sp>
        <p:nvSpPr>
          <p:cNvPr id="19" name="Rectangle 18">
            <a:extLst>
              <a:ext uri="{FF2B5EF4-FFF2-40B4-BE49-F238E27FC236}">
                <a16:creationId xmlns:a16="http://schemas.microsoft.com/office/drawing/2014/main" id="{2EF3A0C5-7356-49BF-A300-56CD0C550D51}"/>
              </a:ext>
            </a:extLst>
          </p:cNvPr>
          <p:cNvSpPr/>
          <p:nvPr/>
        </p:nvSpPr>
        <p:spPr>
          <a:xfrm>
            <a:off x="1117697" y="3104996"/>
            <a:ext cx="1583558" cy="56684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dirty="0">
              <a:ln>
                <a:noFill/>
              </a:ln>
              <a:solidFill>
                <a:srgbClr val="005073"/>
              </a:solidFill>
              <a:effectLst/>
              <a:uLnTx/>
              <a:uFillTx/>
              <a:latin typeface="Arial" panose="020B0604020202020204"/>
              <a:ea typeface="+mn-ea"/>
              <a:cs typeface="+mn-cs"/>
            </a:endParaRPr>
          </a:p>
        </p:txBody>
      </p:sp>
      <p:sp>
        <p:nvSpPr>
          <p:cNvPr id="20" name="Title 2">
            <a:extLst>
              <a:ext uri="{FF2B5EF4-FFF2-40B4-BE49-F238E27FC236}">
                <a16:creationId xmlns:a16="http://schemas.microsoft.com/office/drawing/2014/main" id="{793A46E4-755F-497F-B493-3B11E4AE9BC1}"/>
              </a:ext>
            </a:extLst>
          </p:cNvPr>
          <p:cNvSpPr txBox="1">
            <a:spLocks/>
          </p:cNvSpPr>
          <p:nvPr/>
        </p:nvSpPr>
        <p:spPr>
          <a:xfrm>
            <a:off x="76161" y="837788"/>
            <a:ext cx="3969857" cy="325340"/>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stStyle>
          <a:p>
            <a:r>
              <a:rPr lang="en-US" dirty="0"/>
              <a:t>Handle Invoice Exceptions (Reject – 2 of 2)</a:t>
            </a:r>
          </a:p>
        </p:txBody>
      </p:sp>
    </p:spTree>
    <p:custDataLst>
      <p:tags r:id="rId1"/>
    </p:custDataLst>
    <p:extLst>
      <p:ext uri="{BB962C8B-B14F-4D97-AF65-F5344CB8AC3E}">
        <p14:creationId xmlns:p14="http://schemas.microsoft.com/office/powerpoint/2010/main" val="8584622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8FF756E-6F7C-4E0B-AEE0-786CC3EDBC70}"/>
              </a:ext>
            </a:extLst>
          </p:cNvPr>
          <p:cNvPicPr>
            <a:picLocks noChangeAspect="1"/>
          </p:cNvPicPr>
          <p:nvPr/>
        </p:nvPicPr>
        <p:blipFill rotWithShape="1">
          <a:blip r:embed="rId3"/>
          <a:srcRect t="15359" r="1947" b="8547"/>
          <a:stretch/>
        </p:blipFill>
        <p:spPr>
          <a:xfrm>
            <a:off x="76161" y="1903897"/>
            <a:ext cx="5484225" cy="2454478"/>
          </a:xfrm>
          <a:prstGeom prst="rect">
            <a:avLst/>
          </a:prstGeom>
          <a:ln>
            <a:solidFill>
              <a:schemeClr val="tx1"/>
            </a:solidFill>
          </a:ln>
        </p:spPr>
      </p:pic>
      <p:sp>
        <p:nvSpPr>
          <p:cNvPr id="3" name="Slide Number Placeholder 2"/>
          <p:cNvSpPr>
            <a:spLocks noGrp="1"/>
          </p:cNvSpPr>
          <p:nvPr>
            <p:ph type="sldNum" sz="quarter" idx="12"/>
          </p:nvPr>
        </p:nvSpPr>
        <p:spPr/>
        <p:txBody>
          <a:bodyPr/>
          <a:lstStyle/>
          <a:p>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fld id="{9A3BDB57-A3B2-4CBD-A5AE-076F05FE3509}" type="slidenum">
              <a:rPr kumimoji="0" lang="en-US" sz="750" b="0" i="0" u="none" strike="noStrike" kern="1200" cap="none" spc="0" normalizeH="0" baseline="0" noProof="0" smtClean="0">
                <a:ln>
                  <a:noFill/>
                </a:ln>
                <a:solidFill>
                  <a:srgbClr val="282828">
                    <a:lumMod val="75000"/>
                    <a:lumOff val="25000"/>
                  </a:srgbClr>
                </a:solidFill>
                <a:effectLst/>
                <a:uLnTx/>
                <a:uFillTx/>
                <a:latin typeface="Arial" panose="020B0604020202020204" pitchFamily="34" charset="0"/>
                <a:ea typeface="ＭＳ Ｐゴシック" charset="0"/>
              </a:rPr>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t>52</a:t>
            </a:fld>
            <a:endParaRPr kumimoji="0" lang="en-US" sz="750" b="0" i="0" u="none" strike="noStrike" kern="1200" cap="none" spc="0" normalizeH="0" baseline="0" noProof="0" dirty="0">
              <a:ln>
                <a:noFill/>
              </a:ln>
              <a:solidFill>
                <a:srgbClr val="282828">
                  <a:lumMod val="75000"/>
                  <a:lumOff val="25000"/>
                </a:srgbClr>
              </a:solidFill>
              <a:effectLst/>
              <a:uLnTx/>
              <a:uFillTx/>
              <a:latin typeface="Arial" panose="020B0604020202020204" pitchFamily="34" charset="0"/>
              <a:ea typeface="ＭＳ Ｐゴシック" charset="0"/>
            </a:endParaRPr>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Exceptions</a:t>
            </a:r>
            <a:endParaRPr lang="en-US" b="1" dirty="0"/>
          </a:p>
        </p:txBody>
      </p:sp>
      <p:sp>
        <p:nvSpPr>
          <p:cNvPr id="6" name="Title 2">
            <a:extLst>
              <a:ext uri="{FF2B5EF4-FFF2-40B4-BE49-F238E27FC236}">
                <a16:creationId xmlns:a16="http://schemas.microsoft.com/office/drawing/2014/main" id="{AF5E7B9B-6DF6-4EA5-8CB1-C1CE532F3524}"/>
              </a:ext>
            </a:extLst>
          </p:cNvPr>
          <p:cNvSpPr txBox="1">
            <a:spLocks/>
          </p:cNvSpPr>
          <p:nvPr/>
        </p:nvSpPr>
        <p:spPr>
          <a:xfrm>
            <a:off x="76161" y="826823"/>
            <a:ext cx="3969857" cy="325340"/>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7EC52">
                    <a:lumMod val="10000"/>
                  </a:srgbClr>
                </a:solidFill>
                <a:effectLst/>
                <a:uLnTx/>
                <a:uFillTx/>
                <a:latin typeface="Arial" panose="020B0604020202020204" pitchFamily="34" charset="0"/>
                <a:ea typeface="+mj-ea"/>
                <a:cs typeface="Arial" panose="020B0604020202020204" pitchFamily="34" charset="0"/>
              </a:rPr>
              <a:t>Handle Invoice Exceptions (Defer to Someone – 1 of 3)</a:t>
            </a:r>
          </a:p>
        </p:txBody>
      </p:sp>
      <p:sp>
        <p:nvSpPr>
          <p:cNvPr id="7" name="Text Placeholder 1">
            <a:extLst>
              <a:ext uri="{FF2B5EF4-FFF2-40B4-BE49-F238E27FC236}">
                <a16:creationId xmlns:a16="http://schemas.microsoft.com/office/drawing/2014/main" id="{DAF83D83-308D-4A76-B99E-6DD69F02A985}"/>
              </a:ext>
            </a:extLst>
          </p:cNvPr>
          <p:cNvSpPr txBox="1">
            <a:spLocks/>
          </p:cNvSpPr>
          <p:nvPr/>
        </p:nvSpPr>
        <p:spPr>
          <a:xfrm>
            <a:off x="76161" y="948708"/>
            <a:ext cx="8503920" cy="203455"/>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F7EC52">
                  <a:lumMod val="10000"/>
                </a:srgbClr>
              </a:solidFill>
              <a:effectLst/>
              <a:uLnTx/>
              <a:uFillTx/>
              <a:latin typeface="Arial" panose="020B0604020202020204" pitchFamily="34" charset="0"/>
              <a:ea typeface="+mj-ea"/>
              <a:cs typeface="Arial" panose="020B0604020202020204" pitchFamily="34" charset="0"/>
            </a:endParaRPr>
          </a:p>
        </p:txBody>
      </p:sp>
      <p:sp>
        <p:nvSpPr>
          <p:cNvPr id="8" name="Rectangle 7">
            <a:extLst>
              <a:ext uri="{FF2B5EF4-FFF2-40B4-BE49-F238E27FC236}">
                <a16:creationId xmlns:a16="http://schemas.microsoft.com/office/drawing/2014/main" id="{838240E2-1700-48D9-A4F1-9698E4CEC987}"/>
              </a:ext>
            </a:extLst>
          </p:cNvPr>
          <p:cNvSpPr/>
          <p:nvPr/>
        </p:nvSpPr>
        <p:spPr>
          <a:xfrm>
            <a:off x="17051" y="1130428"/>
            <a:ext cx="5348860" cy="276999"/>
          </a:xfrm>
          <a:prstGeom prst="rect">
            <a:avLst/>
          </a:prstGeom>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lumMod val="10000"/>
                  </a:srgbClr>
                </a:solidFill>
                <a:effectLst/>
                <a:uLnTx/>
                <a:uFillTx/>
                <a:latin typeface="Arial" charset="0"/>
                <a:ea typeface="ＭＳ Ｐゴシック" charset="0"/>
              </a:rPr>
              <a:t>You can also defer the invoice to someone by following the steps below:</a:t>
            </a:r>
          </a:p>
        </p:txBody>
      </p:sp>
      <p:sp>
        <p:nvSpPr>
          <p:cNvPr id="11" name="Rounded Rectangle 28">
            <a:extLst>
              <a:ext uri="{FF2B5EF4-FFF2-40B4-BE49-F238E27FC236}">
                <a16:creationId xmlns:a16="http://schemas.microsoft.com/office/drawing/2014/main" id="{5F3C038D-42CF-465A-816D-ED25E726FC3C}"/>
              </a:ext>
            </a:extLst>
          </p:cNvPr>
          <p:cNvSpPr/>
          <p:nvPr/>
        </p:nvSpPr>
        <p:spPr>
          <a:xfrm>
            <a:off x="5987396" y="1570249"/>
            <a:ext cx="870604" cy="442705"/>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Click the </a:t>
            </a:r>
            <a:r>
              <a:rPr kumimoji="0" lang="en-US" sz="900" b="1"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Action</a:t>
            </a: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 drop-down button next to the exception. Select the </a:t>
            </a:r>
            <a:r>
              <a:rPr kumimoji="0" lang="en-US" sz="900" b="1"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Defer to someone </a:t>
            </a: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else option from the drop-down menu.</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Alternatively, you can click on the Refer button at the top.</a:t>
            </a:r>
          </a:p>
        </p:txBody>
      </p:sp>
      <p:sp>
        <p:nvSpPr>
          <p:cNvPr id="28" name="Oval 27">
            <a:extLst>
              <a:ext uri="{FF2B5EF4-FFF2-40B4-BE49-F238E27FC236}">
                <a16:creationId xmlns:a16="http://schemas.microsoft.com/office/drawing/2014/main" id="{71D90AF6-7109-4180-A5ED-246EF3361A79}"/>
              </a:ext>
            </a:extLst>
          </p:cNvPr>
          <p:cNvSpPr/>
          <p:nvPr/>
        </p:nvSpPr>
        <p:spPr>
          <a:xfrm>
            <a:off x="5767475" y="1599309"/>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1</a:t>
            </a:r>
          </a:p>
        </p:txBody>
      </p:sp>
      <p:sp>
        <p:nvSpPr>
          <p:cNvPr id="15" name="Rectangle 14">
            <a:extLst>
              <a:ext uri="{FF2B5EF4-FFF2-40B4-BE49-F238E27FC236}">
                <a16:creationId xmlns:a16="http://schemas.microsoft.com/office/drawing/2014/main" id="{E3F18634-1752-43A3-B4AF-C000250B842D}"/>
              </a:ext>
            </a:extLst>
          </p:cNvPr>
          <p:cNvSpPr/>
          <p:nvPr/>
        </p:nvSpPr>
        <p:spPr>
          <a:xfrm>
            <a:off x="4691159" y="4123604"/>
            <a:ext cx="736518" cy="12566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dirty="0">
              <a:ln>
                <a:noFill/>
              </a:ln>
              <a:solidFill>
                <a:srgbClr val="005073"/>
              </a:solidFill>
              <a:effectLst/>
              <a:uLnTx/>
              <a:uFillTx/>
              <a:latin typeface="Arial" panose="020B0604020202020204"/>
              <a:ea typeface="+mn-ea"/>
              <a:cs typeface="+mn-cs"/>
            </a:endParaRPr>
          </a:p>
        </p:txBody>
      </p:sp>
      <p:cxnSp>
        <p:nvCxnSpPr>
          <p:cNvPr id="35" name="Straight Connector 34">
            <a:extLst>
              <a:ext uri="{FF2B5EF4-FFF2-40B4-BE49-F238E27FC236}">
                <a16:creationId xmlns:a16="http://schemas.microsoft.com/office/drawing/2014/main" id="{342110CE-6367-4CA0-8B3A-223D4D5534F7}"/>
              </a:ext>
            </a:extLst>
          </p:cNvPr>
          <p:cNvCxnSpPr/>
          <p:nvPr/>
        </p:nvCxnSpPr>
        <p:spPr>
          <a:xfrm>
            <a:off x="5663930" y="1562334"/>
            <a:ext cx="0" cy="3094602"/>
          </a:xfrm>
          <a:prstGeom prst="line">
            <a:avLst/>
          </a:prstGeom>
          <a:ln w="12700">
            <a:solidFill>
              <a:srgbClr val="005073"/>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4280A82F-9081-4531-95CD-238E1DD82C08}"/>
              </a:ext>
            </a:extLst>
          </p:cNvPr>
          <p:cNvSpPr/>
          <p:nvPr/>
        </p:nvSpPr>
        <p:spPr>
          <a:xfrm>
            <a:off x="3674377" y="1958512"/>
            <a:ext cx="482751" cy="23101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dirty="0">
              <a:ln>
                <a:noFill/>
              </a:ln>
              <a:solidFill>
                <a:srgbClr val="005073"/>
              </a:solidFill>
              <a:effectLst/>
              <a:uLnTx/>
              <a:uFillTx/>
              <a:latin typeface="Arial" panose="020B0604020202020204"/>
              <a:ea typeface="+mn-ea"/>
              <a:cs typeface="+mn-cs"/>
            </a:endParaRPr>
          </a:p>
        </p:txBody>
      </p:sp>
      <p:sp>
        <p:nvSpPr>
          <p:cNvPr id="16" name="Oval 15">
            <a:extLst>
              <a:ext uri="{FF2B5EF4-FFF2-40B4-BE49-F238E27FC236}">
                <a16:creationId xmlns:a16="http://schemas.microsoft.com/office/drawing/2014/main" id="{0AE4E3E7-5C4D-40F0-AD4A-A8BA53D7E651}"/>
              </a:ext>
            </a:extLst>
          </p:cNvPr>
          <p:cNvSpPr/>
          <p:nvPr/>
        </p:nvSpPr>
        <p:spPr>
          <a:xfrm>
            <a:off x="4485419" y="4057282"/>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1</a:t>
            </a:r>
          </a:p>
        </p:txBody>
      </p:sp>
      <p:sp>
        <p:nvSpPr>
          <p:cNvPr id="17" name="Rounded Rectangle 28">
            <a:extLst>
              <a:ext uri="{FF2B5EF4-FFF2-40B4-BE49-F238E27FC236}">
                <a16:creationId xmlns:a16="http://schemas.microsoft.com/office/drawing/2014/main" id="{434309D6-F65B-4EA0-AF94-BD9B143FCDE6}"/>
              </a:ext>
            </a:extLst>
          </p:cNvPr>
          <p:cNvSpPr/>
          <p:nvPr/>
        </p:nvSpPr>
        <p:spPr>
          <a:xfrm>
            <a:off x="2230105" y="4435583"/>
            <a:ext cx="2851691" cy="442705"/>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endParaRPr>
          </a:p>
        </p:txBody>
      </p:sp>
      <p:grpSp>
        <p:nvGrpSpPr>
          <p:cNvPr id="18" name="Group 17">
            <a:extLst>
              <a:ext uri="{FF2B5EF4-FFF2-40B4-BE49-F238E27FC236}">
                <a16:creationId xmlns:a16="http://schemas.microsoft.com/office/drawing/2014/main" id="{6AFC56E4-517A-46C5-B934-8CFF68A50885}"/>
              </a:ext>
            </a:extLst>
          </p:cNvPr>
          <p:cNvGrpSpPr/>
          <p:nvPr/>
        </p:nvGrpSpPr>
        <p:grpSpPr>
          <a:xfrm>
            <a:off x="1550695" y="4501579"/>
            <a:ext cx="3489073" cy="517615"/>
            <a:chOff x="6857999" y="1628312"/>
            <a:chExt cx="1558916" cy="1378224"/>
          </a:xfrm>
        </p:grpSpPr>
        <p:sp>
          <p:nvSpPr>
            <p:cNvPr id="19" name="Rectangle 18">
              <a:extLst>
                <a:ext uri="{FF2B5EF4-FFF2-40B4-BE49-F238E27FC236}">
                  <a16:creationId xmlns:a16="http://schemas.microsoft.com/office/drawing/2014/main" id="{A3D9DBBB-E1C8-4ACE-B284-D8CCD63EE4DC}"/>
                </a:ext>
              </a:extLst>
            </p:cNvPr>
            <p:cNvSpPr/>
            <p:nvPr/>
          </p:nvSpPr>
          <p:spPr bwMode="gray">
            <a:xfrm>
              <a:off x="6857999" y="1628312"/>
              <a:ext cx="1558916" cy="1378224"/>
            </a:xfrm>
            <a:prstGeom prst="rect">
              <a:avLst/>
            </a:prstGeom>
            <a:solidFill>
              <a:schemeClr val="tx1">
                <a:lumMod val="25000"/>
                <a:lumOff val="75000"/>
              </a:schemeClr>
            </a:solidFill>
            <a:ln w="28575" algn="ctr">
              <a:noFill/>
              <a:miter lim="800000"/>
              <a:headEnd/>
              <a:tailEnd/>
            </a:ln>
          </p:spPr>
          <p:txBody>
            <a:bodyPr wrap="square" lIns="66675" tIns="66675" rIns="66675" bIns="66675" rtlCol="0" anchor="ctr"/>
            <a:lstStyle/>
            <a:p>
              <a:pPr marL="0" marR="0" lvl="0" indent="0" algn="l" defTabSz="457200" rtl="0" eaLnBrk="1" fontAlgn="base" latinLnBrk="0" hangingPunct="1">
                <a:lnSpc>
                  <a:spcPct val="106000"/>
                </a:lnSpc>
                <a:spcBef>
                  <a:spcPct val="0"/>
                </a:spcBef>
                <a:spcAft>
                  <a:spcPct val="0"/>
                </a:spcAft>
                <a:buClrTx/>
                <a:buSzTx/>
                <a:buFont typeface="Wingdings 2" pitchFamily="18" charset="2"/>
                <a:buNone/>
                <a:tabLst/>
                <a:defRPr/>
              </a:pPr>
              <a:endParaRPr kumimoji="0" lang="en-US" sz="900" b="1" i="0" u="none" strike="noStrike" kern="1200" cap="none" spc="0" normalizeH="0" baseline="0" noProof="0" dirty="0">
                <a:ln>
                  <a:noFill/>
                </a:ln>
                <a:solidFill>
                  <a:srgbClr val="282828"/>
                </a:solidFill>
                <a:effectLst/>
                <a:uLnTx/>
                <a:uFillTx/>
                <a:latin typeface="Arial" panose="020B0604020202020204" pitchFamily="34" charset="0"/>
                <a:ea typeface="ＭＳ Ｐゴシック" charset="0"/>
                <a:cs typeface="Arial" panose="020B0604020202020204" pitchFamily="34" charset="0"/>
              </a:endParaRPr>
            </a:p>
          </p:txBody>
        </p:sp>
        <p:sp>
          <p:nvSpPr>
            <p:cNvPr id="20" name="Rectangle 19">
              <a:extLst>
                <a:ext uri="{FF2B5EF4-FFF2-40B4-BE49-F238E27FC236}">
                  <a16:creationId xmlns:a16="http://schemas.microsoft.com/office/drawing/2014/main" id="{8EBDAC59-7953-470A-AB1F-217DE71C23A0}"/>
                </a:ext>
              </a:extLst>
            </p:cNvPr>
            <p:cNvSpPr/>
            <p:nvPr/>
          </p:nvSpPr>
          <p:spPr>
            <a:xfrm>
              <a:off x="6890988" y="1773780"/>
              <a:ext cx="1500618" cy="1106323"/>
            </a:xfrm>
            <a:prstGeom prst="rect">
              <a:avLst/>
            </a:prstGeom>
            <a:noFill/>
          </p:spPr>
          <p:txBody>
            <a:bodyPr wrap="square" lIns="0" tIns="0" rIns="0" bIns="0"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FFFFFF">
                      <a:lumMod val="10000"/>
                    </a:srgbClr>
                  </a:solidFill>
                  <a:effectLst/>
                  <a:uLnTx/>
                  <a:uFillTx/>
                  <a:latin typeface="Arial" charset="0"/>
                  <a:ea typeface="ＭＳ Ｐゴシック" charset="0"/>
                </a:rPr>
                <a:t>Note:</a:t>
              </a:r>
              <a:r>
                <a:rPr kumimoji="0" lang="en-US" sz="900" b="0" i="0" u="none" strike="noStrike" kern="1200" cap="none" spc="0" normalizeH="0" baseline="0" noProof="0" dirty="0">
                  <a:ln>
                    <a:noFill/>
                  </a:ln>
                  <a:solidFill>
                    <a:srgbClr val="FFFFFF">
                      <a:lumMod val="10000"/>
                    </a:srgbClr>
                  </a:solidFill>
                  <a:effectLst/>
                  <a:uLnTx/>
                  <a:uFillTx/>
                  <a:latin typeface="Arial" charset="0"/>
                  <a:ea typeface="ＭＳ Ｐゴシック" charset="0"/>
                </a:rPr>
                <a:t> Ariba uses both terms, Refer and Defer. Clicking on any of the button results in the same action. To avoid ambiguity, Defer has been used in this guide.</a:t>
              </a:r>
            </a:p>
          </p:txBody>
        </p:sp>
      </p:grpSp>
      <p:cxnSp>
        <p:nvCxnSpPr>
          <p:cNvPr id="4" name="Connector: Elbow 3">
            <a:extLst>
              <a:ext uri="{FF2B5EF4-FFF2-40B4-BE49-F238E27FC236}">
                <a16:creationId xmlns:a16="http://schemas.microsoft.com/office/drawing/2014/main" id="{A610A087-28CD-44A5-A24B-A406828FD677}"/>
              </a:ext>
            </a:extLst>
          </p:cNvPr>
          <p:cNvCxnSpPr>
            <a:cxnSpLocks/>
            <a:stCxn id="14" idx="2"/>
          </p:cNvCxnSpPr>
          <p:nvPr/>
        </p:nvCxnSpPr>
        <p:spPr>
          <a:xfrm rot="16200000" flipH="1">
            <a:off x="3332874" y="2772406"/>
            <a:ext cx="1941164" cy="775406"/>
          </a:xfrm>
          <a:prstGeom prst="bentConnector3">
            <a:avLst/>
          </a:prstGeom>
          <a:ln w="12700">
            <a:solidFill>
              <a:srgbClr val="FF0000"/>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2375643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1473C66-C56A-4EFA-BFFA-0D043D5E0902}"/>
              </a:ext>
            </a:extLst>
          </p:cNvPr>
          <p:cNvPicPr>
            <a:picLocks noChangeAspect="1"/>
          </p:cNvPicPr>
          <p:nvPr/>
        </p:nvPicPr>
        <p:blipFill rotWithShape="1">
          <a:blip r:embed="rId3"/>
          <a:srcRect l="780" t="21995" r="50155" b="17017"/>
          <a:stretch/>
        </p:blipFill>
        <p:spPr>
          <a:xfrm>
            <a:off x="109294" y="1554308"/>
            <a:ext cx="2676173" cy="1871175"/>
          </a:xfrm>
          <a:prstGeom prst="rect">
            <a:avLst/>
          </a:prstGeom>
          <a:ln>
            <a:solidFill>
              <a:schemeClr val="tx1"/>
            </a:solidFill>
          </a:ln>
        </p:spPr>
      </p:pic>
      <p:sp>
        <p:nvSpPr>
          <p:cNvPr id="3" name="Slide Number Placeholder 2"/>
          <p:cNvSpPr>
            <a:spLocks noGrp="1"/>
          </p:cNvSpPr>
          <p:nvPr>
            <p:ph type="sldNum" sz="quarter" idx="12"/>
          </p:nvPr>
        </p:nvSpPr>
        <p:spPr/>
        <p:txBody>
          <a:bodyPr/>
          <a:lstStyle/>
          <a:p>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fld id="{9A3BDB57-A3B2-4CBD-A5AE-076F05FE3509}" type="slidenum">
              <a:rPr kumimoji="0" lang="en-US" sz="750" b="0" i="0" u="none" strike="noStrike" kern="1200" cap="none" spc="0" normalizeH="0" baseline="0" noProof="0" smtClean="0">
                <a:ln>
                  <a:noFill/>
                </a:ln>
                <a:solidFill>
                  <a:srgbClr val="282828">
                    <a:lumMod val="75000"/>
                    <a:lumOff val="25000"/>
                  </a:srgbClr>
                </a:solidFill>
                <a:effectLst/>
                <a:uLnTx/>
                <a:uFillTx/>
                <a:latin typeface="Arial" panose="020B0604020202020204" pitchFamily="34" charset="0"/>
                <a:ea typeface="ＭＳ Ｐゴシック" charset="0"/>
              </a:rPr>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t>53</a:t>
            </a:fld>
            <a:endParaRPr kumimoji="0" lang="en-US" sz="750" b="0" i="0" u="none" strike="noStrike" kern="1200" cap="none" spc="0" normalizeH="0" baseline="0" noProof="0" dirty="0">
              <a:ln>
                <a:noFill/>
              </a:ln>
              <a:solidFill>
                <a:srgbClr val="282828">
                  <a:lumMod val="75000"/>
                  <a:lumOff val="25000"/>
                </a:srgbClr>
              </a:solidFill>
              <a:effectLst/>
              <a:uLnTx/>
              <a:uFillTx/>
              <a:latin typeface="Arial" panose="020B0604020202020204" pitchFamily="34" charset="0"/>
              <a:ea typeface="ＭＳ Ｐゴシック" charset="0"/>
            </a:endParaRPr>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Exceptions</a:t>
            </a:r>
            <a:endParaRPr lang="en-US" b="1" dirty="0"/>
          </a:p>
        </p:txBody>
      </p:sp>
      <p:sp>
        <p:nvSpPr>
          <p:cNvPr id="6" name="Title 2">
            <a:extLst>
              <a:ext uri="{FF2B5EF4-FFF2-40B4-BE49-F238E27FC236}">
                <a16:creationId xmlns:a16="http://schemas.microsoft.com/office/drawing/2014/main" id="{AF5E7B9B-6DF6-4EA5-8CB1-C1CE532F3524}"/>
              </a:ext>
            </a:extLst>
          </p:cNvPr>
          <p:cNvSpPr txBox="1">
            <a:spLocks/>
          </p:cNvSpPr>
          <p:nvPr/>
        </p:nvSpPr>
        <p:spPr>
          <a:xfrm>
            <a:off x="76161" y="826823"/>
            <a:ext cx="3969857" cy="325340"/>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7EC52">
                    <a:lumMod val="10000"/>
                  </a:srgbClr>
                </a:solidFill>
                <a:effectLst/>
                <a:uLnTx/>
                <a:uFillTx/>
                <a:latin typeface="Arial" panose="020B0604020202020204" pitchFamily="34" charset="0"/>
                <a:ea typeface="+mj-ea"/>
                <a:cs typeface="Arial" panose="020B0604020202020204" pitchFamily="34" charset="0"/>
              </a:rPr>
              <a:t>Handle Invoice Exceptions (Defer to Someone – 2 of 3)</a:t>
            </a:r>
          </a:p>
        </p:txBody>
      </p:sp>
      <p:sp>
        <p:nvSpPr>
          <p:cNvPr id="7" name="Text Placeholder 1">
            <a:extLst>
              <a:ext uri="{FF2B5EF4-FFF2-40B4-BE49-F238E27FC236}">
                <a16:creationId xmlns:a16="http://schemas.microsoft.com/office/drawing/2014/main" id="{DAF83D83-308D-4A76-B99E-6DD69F02A985}"/>
              </a:ext>
            </a:extLst>
          </p:cNvPr>
          <p:cNvSpPr txBox="1">
            <a:spLocks/>
          </p:cNvSpPr>
          <p:nvPr/>
        </p:nvSpPr>
        <p:spPr>
          <a:xfrm>
            <a:off x="76161" y="948708"/>
            <a:ext cx="6580129" cy="214297"/>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F7EC52">
                  <a:lumMod val="10000"/>
                </a:srgbClr>
              </a:solidFill>
              <a:effectLst/>
              <a:uLnTx/>
              <a:uFillTx/>
              <a:latin typeface="Arial" panose="020B0604020202020204" pitchFamily="34" charset="0"/>
              <a:ea typeface="+mj-ea"/>
              <a:cs typeface="Arial" panose="020B0604020202020204" pitchFamily="34" charset="0"/>
            </a:endParaRPr>
          </a:p>
        </p:txBody>
      </p:sp>
      <p:sp>
        <p:nvSpPr>
          <p:cNvPr id="8" name="Rectangle 7">
            <a:extLst>
              <a:ext uri="{FF2B5EF4-FFF2-40B4-BE49-F238E27FC236}">
                <a16:creationId xmlns:a16="http://schemas.microsoft.com/office/drawing/2014/main" id="{838240E2-1700-48D9-A4F1-9698E4CEC987}"/>
              </a:ext>
            </a:extLst>
          </p:cNvPr>
          <p:cNvSpPr/>
          <p:nvPr/>
        </p:nvSpPr>
        <p:spPr>
          <a:xfrm>
            <a:off x="17051" y="1130428"/>
            <a:ext cx="5348860" cy="461665"/>
          </a:xfrm>
          <a:prstGeom prst="rect">
            <a:avLst/>
          </a:prstGeom>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lang="en-US" sz="1200" dirty="0">
                <a:solidFill>
                  <a:srgbClr val="FFFFFF">
                    <a:lumMod val="10000"/>
                  </a:srgbClr>
                </a:solidFill>
              </a:rPr>
              <a:t>Select the person to defer to by clicking on the drop down arrow and select the individual to defer the invoice.</a:t>
            </a:r>
            <a:endParaRPr kumimoji="0" lang="en-US" sz="1200" b="0" i="0" u="none" strike="noStrike" kern="1200" cap="none" spc="0" normalizeH="0" baseline="0" noProof="0" dirty="0">
              <a:ln>
                <a:noFill/>
              </a:ln>
              <a:solidFill>
                <a:srgbClr val="FFFFFF">
                  <a:lumMod val="10000"/>
                </a:srgbClr>
              </a:solidFill>
              <a:effectLst/>
              <a:uLnTx/>
              <a:uFillTx/>
              <a:latin typeface="Arial" charset="0"/>
              <a:ea typeface="ＭＳ Ｐゴシック" charset="0"/>
            </a:endParaRPr>
          </a:p>
        </p:txBody>
      </p:sp>
      <p:sp>
        <p:nvSpPr>
          <p:cNvPr id="11" name="Rounded Rectangle 28">
            <a:extLst>
              <a:ext uri="{FF2B5EF4-FFF2-40B4-BE49-F238E27FC236}">
                <a16:creationId xmlns:a16="http://schemas.microsoft.com/office/drawing/2014/main" id="{5F3C038D-42CF-465A-816D-ED25E726FC3C}"/>
              </a:ext>
            </a:extLst>
          </p:cNvPr>
          <p:cNvSpPr/>
          <p:nvPr/>
        </p:nvSpPr>
        <p:spPr>
          <a:xfrm>
            <a:off x="5987396" y="1570249"/>
            <a:ext cx="870604" cy="442705"/>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Click </a:t>
            </a:r>
            <a:r>
              <a:rPr kumimoji="0" lang="en-US" sz="900" b="1"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Search more</a:t>
            </a: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 A new window opens.</a:t>
            </a:r>
          </a:p>
        </p:txBody>
      </p:sp>
      <p:sp>
        <p:nvSpPr>
          <p:cNvPr id="28" name="Oval 27">
            <a:extLst>
              <a:ext uri="{FF2B5EF4-FFF2-40B4-BE49-F238E27FC236}">
                <a16:creationId xmlns:a16="http://schemas.microsoft.com/office/drawing/2014/main" id="{71D90AF6-7109-4180-A5ED-246EF3361A79}"/>
              </a:ext>
            </a:extLst>
          </p:cNvPr>
          <p:cNvSpPr/>
          <p:nvPr/>
        </p:nvSpPr>
        <p:spPr>
          <a:xfrm>
            <a:off x="5763629" y="1601835"/>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2</a:t>
            </a:r>
          </a:p>
        </p:txBody>
      </p:sp>
      <p:sp>
        <p:nvSpPr>
          <p:cNvPr id="15" name="Rectangle 14">
            <a:extLst>
              <a:ext uri="{FF2B5EF4-FFF2-40B4-BE49-F238E27FC236}">
                <a16:creationId xmlns:a16="http://schemas.microsoft.com/office/drawing/2014/main" id="{E3F18634-1752-43A3-B4AF-C000250B842D}"/>
              </a:ext>
            </a:extLst>
          </p:cNvPr>
          <p:cNvSpPr/>
          <p:nvPr/>
        </p:nvSpPr>
        <p:spPr>
          <a:xfrm>
            <a:off x="991590" y="1950338"/>
            <a:ext cx="1289944" cy="20574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dirty="0">
              <a:ln>
                <a:noFill/>
              </a:ln>
              <a:solidFill>
                <a:srgbClr val="005073"/>
              </a:solidFill>
              <a:effectLst/>
              <a:uLnTx/>
              <a:uFillTx/>
              <a:latin typeface="Arial" panose="020B0604020202020204"/>
              <a:ea typeface="+mn-ea"/>
              <a:cs typeface="+mn-cs"/>
            </a:endParaRPr>
          </a:p>
        </p:txBody>
      </p:sp>
      <p:sp>
        <p:nvSpPr>
          <p:cNvPr id="32" name="Oval 31">
            <a:extLst>
              <a:ext uri="{FF2B5EF4-FFF2-40B4-BE49-F238E27FC236}">
                <a16:creationId xmlns:a16="http://schemas.microsoft.com/office/drawing/2014/main" id="{EFF9D6A1-0632-4312-AD09-E18C840278C6}"/>
              </a:ext>
            </a:extLst>
          </p:cNvPr>
          <p:cNvSpPr/>
          <p:nvPr/>
        </p:nvSpPr>
        <p:spPr>
          <a:xfrm>
            <a:off x="2209796" y="1898420"/>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2</a:t>
            </a:r>
          </a:p>
        </p:txBody>
      </p:sp>
      <p:cxnSp>
        <p:nvCxnSpPr>
          <p:cNvPr id="35" name="Straight Connector 34">
            <a:extLst>
              <a:ext uri="{FF2B5EF4-FFF2-40B4-BE49-F238E27FC236}">
                <a16:creationId xmlns:a16="http://schemas.microsoft.com/office/drawing/2014/main" id="{342110CE-6367-4CA0-8B3A-223D4D5534F7}"/>
              </a:ext>
            </a:extLst>
          </p:cNvPr>
          <p:cNvCxnSpPr/>
          <p:nvPr/>
        </p:nvCxnSpPr>
        <p:spPr>
          <a:xfrm>
            <a:off x="5663930" y="1562334"/>
            <a:ext cx="0" cy="3094602"/>
          </a:xfrm>
          <a:prstGeom prst="line">
            <a:avLst/>
          </a:prstGeom>
          <a:ln w="12700">
            <a:solidFill>
              <a:srgbClr val="005073"/>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BF994E07-D3D3-475F-9C53-081C944403C9}"/>
              </a:ext>
            </a:extLst>
          </p:cNvPr>
          <p:cNvPicPr>
            <a:picLocks noChangeAspect="1"/>
          </p:cNvPicPr>
          <p:nvPr/>
        </p:nvPicPr>
        <p:blipFill rotWithShape="1">
          <a:blip r:embed="rId4"/>
          <a:srcRect l="31241" t="17370" r="31535" b="8963"/>
          <a:stretch/>
        </p:blipFill>
        <p:spPr>
          <a:xfrm>
            <a:off x="2947200" y="1554308"/>
            <a:ext cx="2617032" cy="2913271"/>
          </a:xfrm>
          <a:prstGeom prst="rect">
            <a:avLst/>
          </a:prstGeom>
          <a:ln>
            <a:solidFill>
              <a:schemeClr val="tx1"/>
            </a:solidFill>
          </a:ln>
        </p:spPr>
      </p:pic>
      <p:sp>
        <p:nvSpPr>
          <p:cNvPr id="14" name="Rectangle 13">
            <a:extLst>
              <a:ext uri="{FF2B5EF4-FFF2-40B4-BE49-F238E27FC236}">
                <a16:creationId xmlns:a16="http://schemas.microsoft.com/office/drawing/2014/main" id="{BF18D5B3-2B86-4F42-ACF0-7DFD4EB52E2F}"/>
              </a:ext>
            </a:extLst>
          </p:cNvPr>
          <p:cNvSpPr/>
          <p:nvPr/>
        </p:nvSpPr>
        <p:spPr>
          <a:xfrm>
            <a:off x="4537972" y="3145644"/>
            <a:ext cx="722383" cy="22031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dirty="0">
              <a:ln>
                <a:noFill/>
              </a:ln>
              <a:solidFill>
                <a:srgbClr val="005073"/>
              </a:solidFill>
              <a:effectLst/>
              <a:uLnTx/>
              <a:uFillTx/>
              <a:latin typeface="Arial" panose="020B0604020202020204"/>
              <a:ea typeface="+mn-ea"/>
              <a:cs typeface="+mn-cs"/>
            </a:endParaRPr>
          </a:p>
        </p:txBody>
      </p:sp>
      <p:sp>
        <p:nvSpPr>
          <p:cNvPr id="16" name="Oval 15">
            <a:extLst>
              <a:ext uri="{FF2B5EF4-FFF2-40B4-BE49-F238E27FC236}">
                <a16:creationId xmlns:a16="http://schemas.microsoft.com/office/drawing/2014/main" id="{529F8FB1-F4B5-4ED5-923C-F66AA30D8A63}"/>
              </a:ext>
            </a:extLst>
          </p:cNvPr>
          <p:cNvSpPr/>
          <p:nvPr/>
        </p:nvSpPr>
        <p:spPr>
          <a:xfrm>
            <a:off x="4435102" y="3112750"/>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4</a:t>
            </a:r>
          </a:p>
        </p:txBody>
      </p:sp>
      <p:sp>
        <p:nvSpPr>
          <p:cNvPr id="17" name="Rounded Rectangle 28">
            <a:extLst>
              <a:ext uri="{FF2B5EF4-FFF2-40B4-BE49-F238E27FC236}">
                <a16:creationId xmlns:a16="http://schemas.microsoft.com/office/drawing/2014/main" id="{D8822013-3CC5-4E80-9FB6-AE3E6560C602}"/>
              </a:ext>
            </a:extLst>
          </p:cNvPr>
          <p:cNvSpPr/>
          <p:nvPr/>
        </p:nvSpPr>
        <p:spPr>
          <a:xfrm>
            <a:off x="5987396" y="3211577"/>
            <a:ext cx="870604" cy="745112"/>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From the available results, click on </a:t>
            </a:r>
            <a:r>
              <a:rPr kumimoji="0" lang="en-US" sz="900" b="1"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Select</a:t>
            </a: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 button against the name of person/role you want to refer to.</a:t>
            </a:r>
          </a:p>
        </p:txBody>
      </p:sp>
      <p:sp>
        <p:nvSpPr>
          <p:cNvPr id="18" name="Oval 17">
            <a:extLst>
              <a:ext uri="{FF2B5EF4-FFF2-40B4-BE49-F238E27FC236}">
                <a16:creationId xmlns:a16="http://schemas.microsoft.com/office/drawing/2014/main" id="{209AC9A8-0146-4DB6-AAA4-B6071C18FC8F}"/>
              </a:ext>
            </a:extLst>
          </p:cNvPr>
          <p:cNvSpPr/>
          <p:nvPr/>
        </p:nvSpPr>
        <p:spPr>
          <a:xfrm>
            <a:off x="5761394" y="3263751"/>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4</a:t>
            </a:r>
          </a:p>
        </p:txBody>
      </p:sp>
      <p:sp>
        <p:nvSpPr>
          <p:cNvPr id="19" name="Rectangle 18">
            <a:extLst>
              <a:ext uri="{FF2B5EF4-FFF2-40B4-BE49-F238E27FC236}">
                <a16:creationId xmlns:a16="http://schemas.microsoft.com/office/drawing/2014/main" id="{94931D4F-4210-43EF-B0EB-372CD835F065}"/>
              </a:ext>
            </a:extLst>
          </p:cNvPr>
          <p:cNvSpPr/>
          <p:nvPr/>
        </p:nvSpPr>
        <p:spPr>
          <a:xfrm>
            <a:off x="3350102" y="1950339"/>
            <a:ext cx="1048773" cy="20574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dirty="0">
              <a:ln>
                <a:noFill/>
              </a:ln>
              <a:solidFill>
                <a:srgbClr val="005073"/>
              </a:solidFill>
              <a:effectLst/>
              <a:uLnTx/>
              <a:uFillTx/>
              <a:latin typeface="Arial" panose="020B0604020202020204"/>
              <a:ea typeface="+mn-ea"/>
              <a:cs typeface="+mn-cs"/>
            </a:endParaRPr>
          </a:p>
        </p:txBody>
      </p:sp>
      <p:sp>
        <p:nvSpPr>
          <p:cNvPr id="20" name="Oval 19">
            <a:extLst>
              <a:ext uri="{FF2B5EF4-FFF2-40B4-BE49-F238E27FC236}">
                <a16:creationId xmlns:a16="http://schemas.microsoft.com/office/drawing/2014/main" id="{FE3CA404-E8EC-485D-B402-076C49B10D81}"/>
              </a:ext>
            </a:extLst>
          </p:cNvPr>
          <p:cNvSpPr/>
          <p:nvPr/>
        </p:nvSpPr>
        <p:spPr>
          <a:xfrm>
            <a:off x="5761394" y="2207701"/>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3</a:t>
            </a:r>
          </a:p>
        </p:txBody>
      </p:sp>
      <p:sp>
        <p:nvSpPr>
          <p:cNvPr id="21" name="Oval 20">
            <a:extLst>
              <a:ext uri="{FF2B5EF4-FFF2-40B4-BE49-F238E27FC236}">
                <a16:creationId xmlns:a16="http://schemas.microsoft.com/office/drawing/2014/main" id="{A24C1D8E-671C-4D59-B2F7-DCDB12EE31C2}"/>
              </a:ext>
            </a:extLst>
          </p:cNvPr>
          <p:cNvSpPr/>
          <p:nvPr/>
        </p:nvSpPr>
        <p:spPr>
          <a:xfrm>
            <a:off x="3223260" y="1820715"/>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3</a:t>
            </a:r>
          </a:p>
        </p:txBody>
      </p:sp>
      <p:sp>
        <p:nvSpPr>
          <p:cNvPr id="22" name="Rounded Rectangle 28">
            <a:extLst>
              <a:ext uri="{FF2B5EF4-FFF2-40B4-BE49-F238E27FC236}">
                <a16:creationId xmlns:a16="http://schemas.microsoft.com/office/drawing/2014/main" id="{694B99DA-B841-4385-AFE8-BC78F9206AE9}"/>
              </a:ext>
            </a:extLst>
          </p:cNvPr>
          <p:cNvSpPr/>
          <p:nvPr/>
        </p:nvSpPr>
        <p:spPr>
          <a:xfrm>
            <a:off x="5980523" y="2166869"/>
            <a:ext cx="870604" cy="697507"/>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Enter the name of the person/role you want to refer to and click </a:t>
            </a:r>
            <a:r>
              <a:rPr kumimoji="0" lang="en-US" sz="900" b="1"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Search</a:t>
            </a: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a:t>
            </a:r>
          </a:p>
        </p:txBody>
      </p:sp>
    </p:spTree>
    <p:custDataLst>
      <p:tags r:id="rId1"/>
    </p:custDataLst>
    <p:extLst>
      <p:ext uri="{BB962C8B-B14F-4D97-AF65-F5344CB8AC3E}">
        <p14:creationId xmlns:p14="http://schemas.microsoft.com/office/powerpoint/2010/main" val="39363070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1EC82AC-A622-49E8-B9AD-286E8E163A9A}"/>
              </a:ext>
            </a:extLst>
          </p:cNvPr>
          <p:cNvPicPr>
            <a:picLocks noChangeAspect="1"/>
          </p:cNvPicPr>
          <p:nvPr/>
        </p:nvPicPr>
        <p:blipFill rotWithShape="1">
          <a:blip r:embed="rId3"/>
          <a:srcRect l="1305" t="21634" r="1753" b="15612"/>
          <a:stretch/>
        </p:blipFill>
        <p:spPr>
          <a:xfrm>
            <a:off x="302013" y="2063692"/>
            <a:ext cx="5228332" cy="1996876"/>
          </a:xfrm>
          <a:prstGeom prst="rect">
            <a:avLst/>
          </a:prstGeom>
          <a:ln>
            <a:solidFill>
              <a:schemeClr val="tx1"/>
            </a:solidFill>
          </a:ln>
        </p:spPr>
      </p:pic>
      <p:sp>
        <p:nvSpPr>
          <p:cNvPr id="3" name="Slide Number Placeholder 2"/>
          <p:cNvSpPr>
            <a:spLocks noGrp="1"/>
          </p:cNvSpPr>
          <p:nvPr>
            <p:ph type="sldNum" sz="quarter" idx="12"/>
          </p:nvPr>
        </p:nvSpPr>
        <p:spPr/>
        <p:txBody>
          <a:bodyPr/>
          <a:lstStyle/>
          <a:p>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fld id="{9A3BDB57-A3B2-4CBD-A5AE-076F05FE3509}" type="slidenum">
              <a:rPr kumimoji="0" lang="en-US" sz="750" b="0" i="0" u="none" strike="noStrike" kern="1200" cap="none" spc="0" normalizeH="0" baseline="0" noProof="0" smtClean="0">
                <a:ln>
                  <a:noFill/>
                </a:ln>
                <a:solidFill>
                  <a:srgbClr val="282828">
                    <a:lumMod val="75000"/>
                    <a:lumOff val="25000"/>
                  </a:srgbClr>
                </a:solidFill>
                <a:effectLst/>
                <a:uLnTx/>
                <a:uFillTx/>
                <a:latin typeface="Arial" panose="020B0604020202020204" pitchFamily="34" charset="0"/>
                <a:ea typeface="ＭＳ Ｐゴシック" charset="0"/>
              </a:rPr>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t>54</a:t>
            </a:fld>
            <a:endParaRPr kumimoji="0" lang="en-US" sz="750" b="0" i="0" u="none" strike="noStrike" kern="1200" cap="none" spc="0" normalizeH="0" baseline="0" noProof="0" dirty="0">
              <a:ln>
                <a:noFill/>
              </a:ln>
              <a:solidFill>
                <a:srgbClr val="282828">
                  <a:lumMod val="75000"/>
                  <a:lumOff val="25000"/>
                </a:srgbClr>
              </a:solidFill>
              <a:effectLst/>
              <a:uLnTx/>
              <a:uFillTx/>
              <a:latin typeface="Arial" panose="020B0604020202020204" pitchFamily="34" charset="0"/>
              <a:ea typeface="ＭＳ Ｐゴシック" charset="0"/>
            </a:endParaRPr>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Exceptions</a:t>
            </a:r>
            <a:endParaRPr lang="en-US" b="1" dirty="0"/>
          </a:p>
        </p:txBody>
      </p:sp>
      <p:sp>
        <p:nvSpPr>
          <p:cNvPr id="6" name="Title 2">
            <a:extLst>
              <a:ext uri="{FF2B5EF4-FFF2-40B4-BE49-F238E27FC236}">
                <a16:creationId xmlns:a16="http://schemas.microsoft.com/office/drawing/2014/main" id="{AF5E7B9B-6DF6-4EA5-8CB1-C1CE532F3524}"/>
              </a:ext>
            </a:extLst>
          </p:cNvPr>
          <p:cNvSpPr txBox="1">
            <a:spLocks/>
          </p:cNvSpPr>
          <p:nvPr/>
        </p:nvSpPr>
        <p:spPr>
          <a:xfrm>
            <a:off x="76161" y="826823"/>
            <a:ext cx="3969857" cy="325340"/>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7EC52">
                    <a:lumMod val="10000"/>
                  </a:srgbClr>
                </a:solidFill>
                <a:effectLst/>
                <a:uLnTx/>
                <a:uFillTx/>
                <a:latin typeface="Arial" panose="020B0604020202020204" pitchFamily="34" charset="0"/>
                <a:ea typeface="+mj-ea"/>
                <a:cs typeface="Arial" panose="020B0604020202020204" pitchFamily="34" charset="0"/>
              </a:rPr>
              <a:t>Handle Invoice Exceptions (Defer to Someone – 3 of 3)</a:t>
            </a:r>
          </a:p>
        </p:txBody>
      </p:sp>
      <p:sp>
        <p:nvSpPr>
          <p:cNvPr id="8" name="Rectangle 7">
            <a:extLst>
              <a:ext uri="{FF2B5EF4-FFF2-40B4-BE49-F238E27FC236}">
                <a16:creationId xmlns:a16="http://schemas.microsoft.com/office/drawing/2014/main" id="{838240E2-1700-48D9-A4F1-9698E4CEC987}"/>
              </a:ext>
            </a:extLst>
          </p:cNvPr>
          <p:cNvSpPr/>
          <p:nvPr/>
        </p:nvSpPr>
        <p:spPr>
          <a:xfrm>
            <a:off x="17051" y="1130428"/>
            <a:ext cx="5348860" cy="461665"/>
          </a:xfrm>
          <a:prstGeom prst="rect">
            <a:avLst/>
          </a:prstGeom>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lang="en-US" sz="1200" dirty="0">
                <a:solidFill>
                  <a:srgbClr val="FFFFFF">
                    <a:lumMod val="10000"/>
                  </a:srgbClr>
                </a:solidFill>
              </a:rPr>
              <a:t>You can enter a detail comment to the person that will receive the invoice to handle the invoice exception.</a:t>
            </a:r>
            <a:endParaRPr kumimoji="0" lang="en-US" sz="1200" b="0" i="0" u="none" strike="noStrike" kern="1200" cap="none" spc="0" normalizeH="0" baseline="0" noProof="0" dirty="0">
              <a:ln>
                <a:noFill/>
              </a:ln>
              <a:solidFill>
                <a:srgbClr val="FFFFFF">
                  <a:lumMod val="10000"/>
                </a:srgbClr>
              </a:solidFill>
              <a:effectLst/>
              <a:uLnTx/>
              <a:uFillTx/>
              <a:latin typeface="Arial" charset="0"/>
              <a:ea typeface="ＭＳ Ｐゴシック" charset="0"/>
            </a:endParaRPr>
          </a:p>
        </p:txBody>
      </p:sp>
      <p:sp>
        <p:nvSpPr>
          <p:cNvPr id="11" name="Rounded Rectangle 28">
            <a:extLst>
              <a:ext uri="{FF2B5EF4-FFF2-40B4-BE49-F238E27FC236}">
                <a16:creationId xmlns:a16="http://schemas.microsoft.com/office/drawing/2014/main" id="{5F3C038D-42CF-465A-816D-ED25E726FC3C}"/>
              </a:ext>
            </a:extLst>
          </p:cNvPr>
          <p:cNvSpPr/>
          <p:nvPr/>
        </p:nvSpPr>
        <p:spPr>
          <a:xfrm>
            <a:off x="5980289" y="1608975"/>
            <a:ext cx="870604" cy="20574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Click </a:t>
            </a:r>
            <a:r>
              <a:rPr kumimoji="0" lang="en-US" sz="900" b="1"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Submit</a:t>
            </a: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a:t>
            </a:r>
          </a:p>
        </p:txBody>
      </p:sp>
      <p:sp>
        <p:nvSpPr>
          <p:cNvPr id="28" name="Oval 27">
            <a:extLst>
              <a:ext uri="{FF2B5EF4-FFF2-40B4-BE49-F238E27FC236}">
                <a16:creationId xmlns:a16="http://schemas.microsoft.com/office/drawing/2014/main" id="{71D90AF6-7109-4180-A5ED-246EF3361A79}"/>
              </a:ext>
            </a:extLst>
          </p:cNvPr>
          <p:cNvSpPr/>
          <p:nvPr/>
        </p:nvSpPr>
        <p:spPr>
          <a:xfrm>
            <a:off x="5725964" y="1622423"/>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5</a:t>
            </a:r>
          </a:p>
        </p:txBody>
      </p:sp>
      <p:sp>
        <p:nvSpPr>
          <p:cNvPr id="15" name="Rectangle 14">
            <a:extLst>
              <a:ext uri="{FF2B5EF4-FFF2-40B4-BE49-F238E27FC236}">
                <a16:creationId xmlns:a16="http://schemas.microsoft.com/office/drawing/2014/main" id="{E3F18634-1752-43A3-B4AF-C000250B842D}"/>
              </a:ext>
            </a:extLst>
          </p:cNvPr>
          <p:cNvSpPr/>
          <p:nvPr/>
        </p:nvSpPr>
        <p:spPr>
          <a:xfrm>
            <a:off x="4504888" y="3726891"/>
            <a:ext cx="475426" cy="20574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dirty="0">
              <a:ln>
                <a:noFill/>
              </a:ln>
              <a:solidFill>
                <a:srgbClr val="005073"/>
              </a:solidFill>
              <a:effectLst/>
              <a:uLnTx/>
              <a:uFillTx/>
              <a:latin typeface="Arial" panose="020B0604020202020204"/>
              <a:ea typeface="+mn-ea"/>
              <a:cs typeface="+mn-cs"/>
            </a:endParaRPr>
          </a:p>
        </p:txBody>
      </p:sp>
      <p:sp>
        <p:nvSpPr>
          <p:cNvPr id="32" name="Oval 31">
            <a:extLst>
              <a:ext uri="{FF2B5EF4-FFF2-40B4-BE49-F238E27FC236}">
                <a16:creationId xmlns:a16="http://schemas.microsoft.com/office/drawing/2014/main" id="{EFF9D6A1-0632-4312-AD09-E18C840278C6}"/>
              </a:ext>
            </a:extLst>
          </p:cNvPr>
          <p:cNvSpPr/>
          <p:nvPr/>
        </p:nvSpPr>
        <p:spPr>
          <a:xfrm>
            <a:off x="4393759" y="3633986"/>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5</a:t>
            </a:r>
          </a:p>
        </p:txBody>
      </p:sp>
      <p:cxnSp>
        <p:nvCxnSpPr>
          <p:cNvPr id="35" name="Straight Connector 34">
            <a:extLst>
              <a:ext uri="{FF2B5EF4-FFF2-40B4-BE49-F238E27FC236}">
                <a16:creationId xmlns:a16="http://schemas.microsoft.com/office/drawing/2014/main" id="{342110CE-6367-4CA0-8B3A-223D4D5534F7}"/>
              </a:ext>
            </a:extLst>
          </p:cNvPr>
          <p:cNvCxnSpPr/>
          <p:nvPr/>
        </p:nvCxnSpPr>
        <p:spPr>
          <a:xfrm>
            <a:off x="5663930" y="1562334"/>
            <a:ext cx="0" cy="3094602"/>
          </a:xfrm>
          <a:prstGeom prst="line">
            <a:avLst/>
          </a:prstGeom>
          <a:ln w="12700">
            <a:solidFill>
              <a:srgbClr val="005073"/>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1506304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78175939-32B5-420C-8819-61CD2DFB6301}"/>
              </a:ext>
            </a:extLst>
          </p:cNvPr>
          <p:cNvPicPr>
            <a:picLocks noChangeAspect="1"/>
          </p:cNvPicPr>
          <p:nvPr/>
        </p:nvPicPr>
        <p:blipFill rotWithShape="1">
          <a:blip r:embed="rId3"/>
          <a:srcRect l="983" t="58954" r="1519" b="16135"/>
          <a:stretch/>
        </p:blipFill>
        <p:spPr>
          <a:xfrm>
            <a:off x="76160" y="2815102"/>
            <a:ext cx="5477973" cy="941012"/>
          </a:xfrm>
          <a:prstGeom prst="rect">
            <a:avLst/>
          </a:prstGeom>
          <a:ln>
            <a:solidFill>
              <a:schemeClr val="tx1"/>
            </a:solidFill>
          </a:ln>
        </p:spPr>
      </p:pic>
      <p:sp>
        <p:nvSpPr>
          <p:cNvPr id="3" name="Slide Number Placeholder 2"/>
          <p:cNvSpPr>
            <a:spLocks noGrp="1"/>
          </p:cNvSpPr>
          <p:nvPr>
            <p:ph type="sldNum" sz="quarter" idx="12"/>
          </p:nvPr>
        </p:nvSpPr>
        <p:spPr/>
        <p:txBody>
          <a:bodyPr/>
          <a:lstStyle/>
          <a:p>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fld id="{9A3BDB57-A3B2-4CBD-A5AE-076F05FE3509}" type="slidenum">
              <a:rPr kumimoji="0" lang="en-US" sz="750" b="0" i="0" u="none" strike="noStrike" kern="1200" cap="none" spc="0" normalizeH="0" baseline="0" noProof="0" smtClean="0">
                <a:ln>
                  <a:noFill/>
                </a:ln>
                <a:solidFill>
                  <a:srgbClr val="282828">
                    <a:lumMod val="75000"/>
                    <a:lumOff val="25000"/>
                  </a:srgbClr>
                </a:solidFill>
                <a:effectLst/>
                <a:uLnTx/>
                <a:uFillTx/>
                <a:latin typeface="Arial" panose="020B0604020202020204" pitchFamily="34" charset="0"/>
                <a:ea typeface="ＭＳ Ｐゴシック" charset="0"/>
              </a:rPr>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t>55</a:t>
            </a:fld>
            <a:endParaRPr kumimoji="0" lang="en-US" sz="750" b="0" i="0" u="none" strike="noStrike" kern="1200" cap="none" spc="0" normalizeH="0" baseline="0" noProof="0" dirty="0">
              <a:ln>
                <a:noFill/>
              </a:ln>
              <a:solidFill>
                <a:srgbClr val="282828">
                  <a:lumMod val="75000"/>
                  <a:lumOff val="25000"/>
                </a:srgbClr>
              </a:solidFill>
              <a:effectLst/>
              <a:uLnTx/>
              <a:uFillTx/>
              <a:latin typeface="Arial" panose="020B0604020202020204" pitchFamily="34" charset="0"/>
              <a:ea typeface="ＭＳ Ｐゴシック" charset="0"/>
            </a:endParaRPr>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Exceptions</a:t>
            </a:r>
            <a:endParaRPr lang="en-US" b="1" dirty="0"/>
          </a:p>
        </p:txBody>
      </p:sp>
      <p:sp>
        <p:nvSpPr>
          <p:cNvPr id="6" name="Title 2">
            <a:extLst>
              <a:ext uri="{FF2B5EF4-FFF2-40B4-BE49-F238E27FC236}">
                <a16:creationId xmlns:a16="http://schemas.microsoft.com/office/drawing/2014/main" id="{AF5E7B9B-6DF6-4EA5-8CB1-C1CE532F3524}"/>
              </a:ext>
            </a:extLst>
          </p:cNvPr>
          <p:cNvSpPr txBox="1">
            <a:spLocks/>
          </p:cNvSpPr>
          <p:nvPr/>
        </p:nvSpPr>
        <p:spPr>
          <a:xfrm>
            <a:off x="76161" y="826823"/>
            <a:ext cx="3969857" cy="325340"/>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7EC52">
                    <a:lumMod val="10000"/>
                  </a:srgbClr>
                </a:solidFill>
                <a:effectLst/>
                <a:uLnTx/>
                <a:uFillTx/>
                <a:latin typeface="Arial" panose="020B0604020202020204" pitchFamily="34" charset="0"/>
                <a:ea typeface="+mj-ea"/>
                <a:cs typeface="Arial" panose="020B0604020202020204" pitchFamily="34" charset="0"/>
              </a:rPr>
              <a:t>Handle Invoice Exceptions (Manual Match – 1 of 6)</a:t>
            </a:r>
          </a:p>
        </p:txBody>
      </p:sp>
      <p:sp>
        <p:nvSpPr>
          <p:cNvPr id="7" name="Text Placeholder 1">
            <a:extLst>
              <a:ext uri="{FF2B5EF4-FFF2-40B4-BE49-F238E27FC236}">
                <a16:creationId xmlns:a16="http://schemas.microsoft.com/office/drawing/2014/main" id="{DAF83D83-308D-4A76-B99E-6DD69F02A985}"/>
              </a:ext>
            </a:extLst>
          </p:cNvPr>
          <p:cNvSpPr txBox="1">
            <a:spLocks/>
          </p:cNvSpPr>
          <p:nvPr/>
        </p:nvSpPr>
        <p:spPr>
          <a:xfrm>
            <a:off x="76161" y="948708"/>
            <a:ext cx="6497816" cy="203455"/>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F7EC52">
                  <a:lumMod val="10000"/>
                </a:srgbClr>
              </a:solidFill>
              <a:effectLst/>
              <a:uLnTx/>
              <a:uFillTx/>
              <a:latin typeface="Arial" panose="020B0604020202020204" pitchFamily="34" charset="0"/>
              <a:ea typeface="+mj-ea"/>
              <a:cs typeface="Arial" panose="020B0604020202020204" pitchFamily="34" charset="0"/>
            </a:endParaRPr>
          </a:p>
        </p:txBody>
      </p:sp>
      <p:sp>
        <p:nvSpPr>
          <p:cNvPr id="11" name="Rounded Rectangle 28">
            <a:extLst>
              <a:ext uri="{FF2B5EF4-FFF2-40B4-BE49-F238E27FC236}">
                <a16:creationId xmlns:a16="http://schemas.microsoft.com/office/drawing/2014/main" id="{5F3C038D-42CF-465A-816D-ED25E726FC3C}"/>
              </a:ext>
            </a:extLst>
          </p:cNvPr>
          <p:cNvSpPr/>
          <p:nvPr/>
        </p:nvSpPr>
        <p:spPr>
          <a:xfrm>
            <a:off x="5987396" y="1570249"/>
            <a:ext cx="870604" cy="442705"/>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Click the </a:t>
            </a:r>
            <a:r>
              <a:rPr kumimoji="0" lang="en-US" sz="900" b="1"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Action</a:t>
            </a: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 drop-down button next to the exception. </a:t>
            </a:r>
          </a:p>
        </p:txBody>
      </p:sp>
      <p:sp>
        <p:nvSpPr>
          <p:cNvPr id="28" name="Oval 27">
            <a:extLst>
              <a:ext uri="{FF2B5EF4-FFF2-40B4-BE49-F238E27FC236}">
                <a16:creationId xmlns:a16="http://schemas.microsoft.com/office/drawing/2014/main" id="{71D90AF6-7109-4180-A5ED-246EF3361A79}"/>
              </a:ext>
            </a:extLst>
          </p:cNvPr>
          <p:cNvSpPr/>
          <p:nvPr/>
        </p:nvSpPr>
        <p:spPr>
          <a:xfrm>
            <a:off x="5725964" y="1622423"/>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1</a:t>
            </a:r>
          </a:p>
        </p:txBody>
      </p:sp>
      <p:sp>
        <p:nvSpPr>
          <p:cNvPr id="15" name="Rectangle 14">
            <a:extLst>
              <a:ext uri="{FF2B5EF4-FFF2-40B4-BE49-F238E27FC236}">
                <a16:creationId xmlns:a16="http://schemas.microsoft.com/office/drawing/2014/main" id="{E3F18634-1752-43A3-B4AF-C000250B842D}"/>
              </a:ext>
            </a:extLst>
          </p:cNvPr>
          <p:cNvSpPr/>
          <p:nvPr/>
        </p:nvSpPr>
        <p:spPr>
          <a:xfrm>
            <a:off x="4795761" y="3429702"/>
            <a:ext cx="406126" cy="12566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dirty="0">
              <a:ln>
                <a:noFill/>
              </a:ln>
              <a:solidFill>
                <a:srgbClr val="005073"/>
              </a:solidFill>
              <a:effectLst/>
              <a:uLnTx/>
              <a:uFillTx/>
              <a:latin typeface="Arial" panose="020B0604020202020204"/>
              <a:ea typeface="+mn-ea"/>
              <a:cs typeface="+mn-cs"/>
            </a:endParaRPr>
          </a:p>
        </p:txBody>
      </p:sp>
      <p:sp>
        <p:nvSpPr>
          <p:cNvPr id="32" name="Oval 31">
            <a:extLst>
              <a:ext uri="{FF2B5EF4-FFF2-40B4-BE49-F238E27FC236}">
                <a16:creationId xmlns:a16="http://schemas.microsoft.com/office/drawing/2014/main" id="{EFF9D6A1-0632-4312-AD09-E18C840278C6}"/>
              </a:ext>
            </a:extLst>
          </p:cNvPr>
          <p:cNvSpPr/>
          <p:nvPr/>
        </p:nvSpPr>
        <p:spPr>
          <a:xfrm>
            <a:off x="4647289" y="3347129"/>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2</a:t>
            </a:r>
          </a:p>
        </p:txBody>
      </p:sp>
      <p:sp>
        <p:nvSpPr>
          <p:cNvPr id="13" name="Rounded Rectangle 28">
            <a:extLst>
              <a:ext uri="{FF2B5EF4-FFF2-40B4-BE49-F238E27FC236}">
                <a16:creationId xmlns:a16="http://schemas.microsoft.com/office/drawing/2014/main" id="{98844BF9-2886-4081-893E-23C03B4D6F4B}"/>
              </a:ext>
            </a:extLst>
          </p:cNvPr>
          <p:cNvSpPr/>
          <p:nvPr/>
        </p:nvSpPr>
        <p:spPr>
          <a:xfrm>
            <a:off x="76162" y="1224489"/>
            <a:ext cx="5525732" cy="919401"/>
          </a:xfrm>
          <a:prstGeom prst="roundRect">
            <a:avLst/>
          </a:prstGeom>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lumMod val="10000"/>
                  </a:srgbClr>
                </a:solidFill>
                <a:effectLst/>
                <a:uLnTx/>
                <a:uFillTx/>
                <a:latin typeface="Arial" charset="0"/>
                <a:ea typeface="ＭＳ Ｐゴシック" charset="0"/>
              </a:rPr>
              <a:t>Supplier submits Invoice against some other PO.</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lumMod val="10000"/>
                  </a:srgbClr>
                </a:solidFill>
                <a:effectLst/>
                <a:uLnTx/>
                <a:uFillTx/>
                <a:latin typeface="Arial" charset="0"/>
                <a:ea typeface="ＭＳ Ｐゴシック" charset="0"/>
              </a:rPr>
              <a:t>In such a case, you need to Manually match the correct PO number against the invoice by following the  below procedure:</a:t>
            </a:r>
          </a:p>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FFFFFF">
                  <a:lumMod val="10000"/>
                </a:srgbClr>
              </a:solidFill>
              <a:effectLst/>
              <a:uLnTx/>
              <a:uFillTx/>
              <a:latin typeface="Arial" charset="0"/>
              <a:ea typeface="ＭＳ Ｐゴシック" charset="0"/>
            </a:endParaRPr>
          </a:p>
        </p:txBody>
      </p:sp>
      <p:sp>
        <p:nvSpPr>
          <p:cNvPr id="14" name="Rectangle 13">
            <a:extLst>
              <a:ext uri="{FF2B5EF4-FFF2-40B4-BE49-F238E27FC236}">
                <a16:creationId xmlns:a16="http://schemas.microsoft.com/office/drawing/2014/main" id="{6DB6A06E-0FFD-4304-AD32-F06B6EB72A9E}"/>
              </a:ext>
            </a:extLst>
          </p:cNvPr>
          <p:cNvSpPr/>
          <p:nvPr/>
        </p:nvSpPr>
        <p:spPr>
          <a:xfrm>
            <a:off x="4996631" y="3193200"/>
            <a:ext cx="406126" cy="12566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dirty="0">
              <a:ln>
                <a:noFill/>
              </a:ln>
              <a:solidFill>
                <a:srgbClr val="005073"/>
              </a:solidFill>
              <a:effectLst/>
              <a:uLnTx/>
              <a:uFillTx/>
              <a:latin typeface="Arial" panose="020B0604020202020204"/>
              <a:ea typeface="+mn-ea"/>
              <a:cs typeface="+mn-cs"/>
            </a:endParaRPr>
          </a:p>
        </p:txBody>
      </p:sp>
      <p:sp>
        <p:nvSpPr>
          <p:cNvPr id="16" name="Rounded Rectangle 28">
            <a:extLst>
              <a:ext uri="{FF2B5EF4-FFF2-40B4-BE49-F238E27FC236}">
                <a16:creationId xmlns:a16="http://schemas.microsoft.com/office/drawing/2014/main" id="{BD9ED3BC-24DB-43A6-A431-DB8E7ADB575B}"/>
              </a:ext>
            </a:extLst>
          </p:cNvPr>
          <p:cNvSpPr/>
          <p:nvPr/>
        </p:nvSpPr>
        <p:spPr>
          <a:xfrm>
            <a:off x="5987395" y="2381739"/>
            <a:ext cx="870604" cy="442705"/>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Select the </a:t>
            </a:r>
            <a:r>
              <a:rPr kumimoji="0" lang="en-US" sz="900" b="1"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Manual Match </a:t>
            </a: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option from the drop-down menu.</a:t>
            </a:r>
          </a:p>
        </p:txBody>
      </p:sp>
      <p:sp>
        <p:nvSpPr>
          <p:cNvPr id="17" name="Oval 16">
            <a:extLst>
              <a:ext uri="{FF2B5EF4-FFF2-40B4-BE49-F238E27FC236}">
                <a16:creationId xmlns:a16="http://schemas.microsoft.com/office/drawing/2014/main" id="{B1E4A200-4631-42E4-8C31-69DCED33CF99}"/>
              </a:ext>
            </a:extLst>
          </p:cNvPr>
          <p:cNvSpPr/>
          <p:nvPr/>
        </p:nvSpPr>
        <p:spPr>
          <a:xfrm>
            <a:off x="5722793" y="2413078"/>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2</a:t>
            </a:r>
          </a:p>
        </p:txBody>
      </p:sp>
      <p:sp>
        <p:nvSpPr>
          <p:cNvPr id="18" name="Oval 17">
            <a:extLst>
              <a:ext uri="{FF2B5EF4-FFF2-40B4-BE49-F238E27FC236}">
                <a16:creationId xmlns:a16="http://schemas.microsoft.com/office/drawing/2014/main" id="{0FA8B767-D0B2-4BB7-850B-E42ACF543BAA}"/>
              </a:ext>
            </a:extLst>
          </p:cNvPr>
          <p:cNvSpPr/>
          <p:nvPr/>
        </p:nvSpPr>
        <p:spPr>
          <a:xfrm>
            <a:off x="4870960" y="3052518"/>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1</a:t>
            </a:r>
          </a:p>
        </p:txBody>
      </p:sp>
    </p:spTree>
    <p:custDataLst>
      <p:tags r:id="rId1"/>
    </p:custDataLst>
    <p:extLst>
      <p:ext uri="{BB962C8B-B14F-4D97-AF65-F5344CB8AC3E}">
        <p14:creationId xmlns:p14="http://schemas.microsoft.com/office/powerpoint/2010/main" val="34851428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58C013A2-08B9-4827-A8AE-137D4FBF6A89}"/>
              </a:ext>
            </a:extLst>
          </p:cNvPr>
          <p:cNvPicPr>
            <a:picLocks noChangeAspect="1"/>
          </p:cNvPicPr>
          <p:nvPr/>
        </p:nvPicPr>
        <p:blipFill rotWithShape="1">
          <a:blip r:embed="rId3"/>
          <a:srcRect l="1698" t="14665" r="1479" b="35243"/>
          <a:stretch/>
        </p:blipFill>
        <p:spPr>
          <a:xfrm>
            <a:off x="60959" y="2048571"/>
            <a:ext cx="5466081" cy="1640409"/>
          </a:xfrm>
          <a:prstGeom prst="rect">
            <a:avLst/>
          </a:prstGeom>
          <a:ln>
            <a:solidFill>
              <a:schemeClr val="tx1"/>
            </a:solidFill>
          </a:ln>
        </p:spPr>
      </p:pic>
      <p:sp>
        <p:nvSpPr>
          <p:cNvPr id="3" name="Slide Number Placeholder 2"/>
          <p:cNvSpPr>
            <a:spLocks noGrp="1"/>
          </p:cNvSpPr>
          <p:nvPr>
            <p:ph type="sldNum" sz="quarter" idx="12"/>
          </p:nvPr>
        </p:nvSpPr>
        <p:spPr/>
        <p:txBody>
          <a:bodyPr/>
          <a:lstStyle/>
          <a:p>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fld id="{9A3BDB57-A3B2-4CBD-A5AE-076F05FE3509}" type="slidenum">
              <a:rPr kumimoji="0" lang="en-US" sz="750" b="0" i="0" u="none" strike="noStrike" kern="1200" cap="none" spc="0" normalizeH="0" baseline="0" noProof="0" smtClean="0">
                <a:ln>
                  <a:noFill/>
                </a:ln>
                <a:solidFill>
                  <a:srgbClr val="282828">
                    <a:lumMod val="75000"/>
                    <a:lumOff val="25000"/>
                  </a:srgbClr>
                </a:solidFill>
                <a:effectLst/>
                <a:uLnTx/>
                <a:uFillTx/>
                <a:latin typeface="Arial" panose="020B0604020202020204" pitchFamily="34" charset="0"/>
                <a:ea typeface="ＭＳ Ｐゴシック" charset="0"/>
              </a:rPr>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t>56</a:t>
            </a:fld>
            <a:endParaRPr kumimoji="0" lang="en-US" sz="750" b="0" i="0" u="none" strike="noStrike" kern="1200" cap="none" spc="0" normalizeH="0" baseline="0" noProof="0" dirty="0">
              <a:ln>
                <a:noFill/>
              </a:ln>
              <a:solidFill>
                <a:srgbClr val="282828">
                  <a:lumMod val="75000"/>
                  <a:lumOff val="25000"/>
                </a:srgbClr>
              </a:solidFill>
              <a:effectLst/>
              <a:uLnTx/>
              <a:uFillTx/>
              <a:latin typeface="Arial" panose="020B0604020202020204" pitchFamily="34" charset="0"/>
              <a:ea typeface="ＭＳ Ｐゴシック" charset="0"/>
            </a:endParaRPr>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Exceptions</a:t>
            </a:r>
            <a:endParaRPr lang="en-US" b="1" dirty="0"/>
          </a:p>
        </p:txBody>
      </p:sp>
      <p:sp>
        <p:nvSpPr>
          <p:cNvPr id="7" name="Title 2">
            <a:extLst>
              <a:ext uri="{FF2B5EF4-FFF2-40B4-BE49-F238E27FC236}">
                <a16:creationId xmlns:a16="http://schemas.microsoft.com/office/drawing/2014/main" id="{8DE45824-0EA7-497E-A069-E27F9EBAF80B}"/>
              </a:ext>
            </a:extLst>
          </p:cNvPr>
          <p:cNvSpPr txBox="1">
            <a:spLocks/>
          </p:cNvSpPr>
          <p:nvPr/>
        </p:nvSpPr>
        <p:spPr>
          <a:xfrm>
            <a:off x="212177" y="784308"/>
            <a:ext cx="6546432" cy="267657"/>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7EC52">
                    <a:lumMod val="10000"/>
                  </a:srgbClr>
                </a:solidFill>
                <a:effectLst/>
                <a:uLnTx/>
                <a:uFillTx/>
                <a:latin typeface="Arial" panose="020B0604020202020204" pitchFamily="34" charset="0"/>
                <a:ea typeface="+mj-ea"/>
                <a:cs typeface="Arial" panose="020B0604020202020204" pitchFamily="34" charset="0"/>
              </a:rPr>
              <a:t>Handle Invoice Exceptions (Manual Match – 2 of 6)</a:t>
            </a:r>
          </a:p>
        </p:txBody>
      </p:sp>
      <p:sp>
        <p:nvSpPr>
          <p:cNvPr id="8" name="Text Placeholder 1">
            <a:extLst>
              <a:ext uri="{FF2B5EF4-FFF2-40B4-BE49-F238E27FC236}">
                <a16:creationId xmlns:a16="http://schemas.microsoft.com/office/drawing/2014/main" id="{60F598FF-588E-4FB6-AAC1-A6781B6B6DB5}"/>
              </a:ext>
            </a:extLst>
          </p:cNvPr>
          <p:cNvSpPr txBox="1">
            <a:spLocks/>
          </p:cNvSpPr>
          <p:nvPr/>
        </p:nvSpPr>
        <p:spPr>
          <a:xfrm>
            <a:off x="266046" y="1011519"/>
            <a:ext cx="6492563" cy="169780"/>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7EC52">
                    <a:lumMod val="10000"/>
                  </a:srgbClr>
                </a:solidFill>
                <a:effectLst/>
                <a:uLnTx/>
                <a:uFillTx/>
                <a:latin typeface="Arial" panose="020B0604020202020204" pitchFamily="34" charset="0"/>
                <a:ea typeface="+mj-ea"/>
                <a:cs typeface="Arial" panose="020B0604020202020204" pitchFamily="34" charset="0"/>
              </a:rPr>
              <a:t>Select Line Items</a:t>
            </a:r>
          </a:p>
        </p:txBody>
      </p:sp>
      <p:sp>
        <p:nvSpPr>
          <p:cNvPr id="10" name="Rectangle 9">
            <a:extLst>
              <a:ext uri="{FF2B5EF4-FFF2-40B4-BE49-F238E27FC236}">
                <a16:creationId xmlns:a16="http://schemas.microsoft.com/office/drawing/2014/main" id="{E6677240-9FFC-4723-8710-EEEFBC520EF4}"/>
              </a:ext>
            </a:extLst>
          </p:cNvPr>
          <p:cNvSpPr/>
          <p:nvPr/>
        </p:nvSpPr>
        <p:spPr>
          <a:xfrm>
            <a:off x="207804" y="1298465"/>
            <a:ext cx="5063354" cy="276999"/>
          </a:xfrm>
          <a:prstGeom prst="rect">
            <a:avLst/>
          </a:prstGeom>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lumMod val="10000"/>
                  </a:srgbClr>
                </a:solidFill>
                <a:effectLst/>
                <a:uLnTx/>
                <a:uFillTx/>
                <a:latin typeface="Arial" charset="0"/>
                <a:ea typeface="ＭＳ Ｐゴシック" charset="0"/>
              </a:rPr>
              <a:t>You can manually match the invoice line item with the PO line item. </a:t>
            </a:r>
          </a:p>
        </p:txBody>
      </p:sp>
      <p:sp>
        <p:nvSpPr>
          <p:cNvPr id="25" name="Rounded Rectangle 28">
            <a:extLst>
              <a:ext uri="{FF2B5EF4-FFF2-40B4-BE49-F238E27FC236}">
                <a16:creationId xmlns:a16="http://schemas.microsoft.com/office/drawing/2014/main" id="{D7F3A384-1668-4348-8528-D9F68A295CCC}"/>
              </a:ext>
            </a:extLst>
          </p:cNvPr>
          <p:cNvSpPr/>
          <p:nvPr/>
        </p:nvSpPr>
        <p:spPr>
          <a:xfrm>
            <a:off x="6056703" y="1605867"/>
            <a:ext cx="797241" cy="442705"/>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Click the radio button next to </a:t>
            </a:r>
            <a:r>
              <a:rPr kumimoji="0" lang="en-US" sz="900" b="1"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Show PO</a:t>
            </a: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a:t>
            </a:r>
          </a:p>
        </p:txBody>
      </p:sp>
      <p:sp>
        <p:nvSpPr>
          <p:cNvPr id="26" name="Rounded Rectangle 28">
            <a:extLst>
              <a:ext uri="{FF2B5EF4-FFF2-40B4-BE49-F238E27FC236}">
                <a16:creationId xmlns:a16="http://schemas.microsoft.com/office/drawing/2014/main" id="{469B8805-0B04-4B0A-894B-69CFC2F55C78}"/>
              </a:ext>
            </a:extLst>
          </p:cNvPr>
          <p:cNvSpPr/>
          <p:nvPr/>
        </p:nvSpPr>
        <p:spPr>
          <a:xfrm>
            <a:off x="6056703" y="2304555"/>
            <a:ext cx="801297" cy="40593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Enter the correct PO number and click </a:t>
            </a:r>
            <a:r>
              <a:rPr kumimoji="0" lang="en-US" sz="900" b="1"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search</a:t>
            </a:r>
          </a:p>
        </p:txBody>
      </p:sp>
      <p:sp>
        <p:nvSpPr>
          <p:cNvPr id="29" name="Rounded Rectangle 28">
            <a:extLst>
              <a:ext uri="{FF2B5EF4-FFF2-40B4-BE49-F238E27FC236}">
                <a16:creationId xmlns:a16="http://schemas.microsoft.com/office/drawing/2014/main" id="{388F5122-C143-476D-B124-2BEE17EB347E}"/>
              </a:ext>
            </a:extLst>
          </p:cNvPr>
          <p:cNvSpPr/>
          <p:nvPr/>
        </p:nvSpPr>
        <p:spPr>
          <a:xfrm>
            <a:off x="6056703" y="2986607"/>
            <a:ext cx="801297" cy="319245"/>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Click </a:t>
            </a:r>
            <a:r>
              <a:rPr kumimoji="0" lang="en-US" sz="900" b="1"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Select.</a:t>
            </a:r>
            <a:endPar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endParaRPr>
          </a:p>
        </p:txBody>
      </p:sp>
      <p:sp>
        <p:nvSpPr>
          <p:cNvPr id="36" name="Oval 35">
            <a:extLst>
              <a:ext uri="{FF2B5EF4-FFF2-40B4-BE49-F238E27FC236}">
                <a16:creationId xmlns:a16="http://schemas.microsoft.com/office/drawing/2014/main" id="{E9D3C2A9-DB40-429D-B685-F3BC781F3931}"/>
              </a:ext>
            </a:extLst>
          </p:cNvPr>
          <p:cNvSpPr/>
          <p:nvPr/>
        </p:nvSpPr>
        <p:spPr>
          <a:xfrm>
            <a:off x="5821523" y="1633703"/>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3</a:t>
            </a:r>
          </a:p>
        </p:txBody>
      </p:sp>
      <p:sp>
        <p:nvSpPr>
          <p:cNvPr id="37" name="Oval 36">
            <a:extLst>
              <a:ext uri="{FF2B5EF4-FFF2-40B4-BE49-F238E27FC236}">
                <a16:creationId xmlns:a16="http://schemas.microsoft.com/office/drawing/2014/main" id="{BFCF0918-85DE-461E-A239-BEF3A8D4A6F3}"/>
              </a:ext>
            </a:extLst>
          </p:cNvPr>
          <p:cNvSpPr/>
          <p:nvPr/>
        </p:nvSpPr>
        <p:spPr>
          <a:xfrm>
            <a:off x="5822166" y="2331989"/>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4</a:t>
            </a:r>
          </a:p>
        </p:txBody>
      </p:sp>
      <p:sp>
        <p:nvSpPr>
          <p:cNvPr id="38" name="Oval 37">
            <a:extLst>
              <a:ext uri="{FF2B5EF4-FFF2-40B4-BE49-F238E27FC236}">
                <a16:creationId xmlns:a16="http://schemas.microsoft.com/office/drawing/2014/main" id="{CFD62B8C-D7D9-4999-B310-B1BA8740764B}"/>
              </a:ext>
            </a:extLst>
          </p:cNvPr>
          <p:cNvSpPr/>
          <p:nvPr/>
        </p:nvSpPr>
        <p:spPr>
          <a:xfrm>
            <a:off x="5822166" y="3009366"/>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5</a:t>
            </a:r>
          </a:p>
        </p:txBody>
      </p:sp>
      <p:sp>
        <p:nvSpPr>
          <p:cNvPr id="12" name="Rectangle 11">
            <a:extLst>
              <a:ext uri="{FF2B5EF4-FFF2-40B4-BE49-F238E27FC236}">
                <a16:creationId xmlns:a16="http://schemas.microsoft.com/office/drawing/2014/main" id="{6FBE592C-2D03-45FB-935A-4EC3ECD98B2A}"/>
              </a:ext>
            </a:extLst>
          </p:cNvPr>
          <p:cNvSpPr/>
          <p:nvPr/>
        </p:nvSpPr>
        <p:spPr>
          <a:xfrm>
            <a:off x="387706" y="2699803"/>
            <a:ext cx="530042" cy="19039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dirty="0">
              <a:ln>
                <a:noFill/>
              </a:ln>
              <a:solidFill>
                <a:srgbClr val="005073"/>
              </a:solidFill>
              <a:effectLst/>
              <a:uLnTx/>
              <a:uFillTx/>
              <a:latin typeface="Arial" panose="020B0604020202020204"/>
              <a:ea typeface="+mn-ea"/>
              <a:cs typeface="+mn-cs"/>
            </a:endParaRPr>
          </a:p>
        </p:txBody>
      </p:sp>
      <p:sp>
        <p:nvSpPr>
          <p:cNvPr id="13" name="Rectangle 12">
            <a:extLst>
              <a:ext uri="{FF2B5EF4-FFF2-40B4-BE49-F238E27FC236}">
                <a16:creationId xmlns:a16="http://schemas.microsoft.com/office/drawing/2014/main" id="{4FC33405-20AF-4E61-B2FF-2F20A4DFDAAE}"/>
              </a:ext>
            </a:extLst>
          </p:cNvPr>
          <p:cNvSpPr/>
          <p:nvPr/>
        </p:nvSpPr>
        <p:spPr>
          <a:xfrm>
            <a:off x="4810566" y="3014700"/>
            <a:ext cx="481957" cy="16391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dirty="0">
              <a:ln>
                <a:noFill/>
              </a:ln>
              <a:solidFill>
                <a:srgbClr val="005073"/>
              </a:solidFill>
              <a:effectLst/>
              <a:uLnTx/>
              <a:uFillTx/>
              <a:latin typeface="Arial" panose="020B0604020202020204"/>
              <a:ea typeface="+mn-ea"/>
              <a:cs typeface="+mn-cs"/>
            </a:endParaRPr>
          </a:p>
        </p:txBody>
      </p:sp>
      <p:sp>
        <p:nvSpPr>
          <p:cNvPr id="14" name="Rectangle 13">
            <a:extLst>
              <a:ext uri="{FF2B5EF4-FFF2-40B4-BE49-F238E27FC236}">
                <a16:creationId xmlns:a16="http://schemas.microsoft.com/office/drawing/2014/main" id="{5168346F-DD2B-42E3-AB66-42B27B2692DA}"/>
              </a:ext>
            </a:extLst>
          </p:cNvPr>
          <p:cNvSpPr/>
          <p:nvPr/>
        </p:nvSpPr>
        <p:spPr>
          <a:xfrm>
            <a:off x="293446" y="2502988"/>
            <a:ext cx="155217" cy="14576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dirty="0">
              <a:ln>
                <a:noFill/>
              </a:ln>
              <a:solidFill>
                <a:srgbClr val="005073"/>
              </a:solidFill>
              <a:effectLst/>
              <a:uLnTx/>
              <a:uFillTx/>
              <a:latin typeface="Arial" panose="020B0604020202020204"/>
              <a:ea typeface="+mn-ea"/>
              <a:cs typeface="+mn-cs"/>
            </a:endParaRPr>
          </a:p>
        </p:txBody>
      </p:sp>
      <p:sp>
        <p:nvSpPr>
          <p:cNvPr id="39" name="Oval 38">
            <a:extLst>
              <a:ext uri="{FF2B5EF4-FFF2-40B4-BE49-F238E27FC236}">
                <a16:creationId xmlns:a16="http://schemas.microsoft.com/office/drawing/2014/main" id="{8CC5ED37-5D45-4134-8029-60008445C074}"/>
              </a:ext>
            </a:extLst>
          </p:cNvPr>
          <p:cNvSpPr/>
          <p:nvPr/>
        </p:nvSpPr>
        <p:spPr>
          <a:xfrm>
            <a:off x="173799" y="2352473"/>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3</a:t>
            </a:r>
          </a:p>
        </p:txBody>
      </p:sp>
      <p:sp>
        <p:nvSpPr>
          <p:cNvPr id="41" name="Oval 40">
            <a:extLst>
              <a:ext uri="{FF2B5EF4-FFF2-40B4-BE49-F238E27FC236}">
                <a16:creationId xmlns:a16="http://schemas.microsoft.com/office/drawing/2014/main" id="{F1837E17-7ED9-498F-AF6E-8A2F04CC368B}"/>
              </a:ext>
            </a:extLst>
          </p:cNvPr>
          <p:cNvSpPr/>
          <p:nvPr/>
        </p:nvSpPr>
        <p:spPr>
          <a:xfrm>
            <a:off x="4696908" y="2890198"/>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5</a:t>
            </a:r>
          </a:p>
        </p:txBody>
      </p:sp>
      <p:sp>
        <p:nvSpPr>
          <p:cNvPr id="21" name="Rectangle 20">
            <a:extLst>
              <a:ext uri="{FF2B5EF4-FFF2-40B4-BE49-F238E27FC236}">
                <a16:creationId xmlns:a16="http://schemas.microsoft.com/office/drawing/2014/main" id="{D6B544EC-A2AF-4901-A9BE-8994425659BE}"/>
              </a:ext>
            </a:extLst>
          </p:cNvPr>
          <p:cNvSpPr/>
          <p:nvPr/>
        </p:nvSpPr>
        <p:spPr>
          <a:xfrm>
            <a:off x="1101101" y="2699161"/>
            <a:ext cx="530042" cy="19039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dirty="0">
              <a:ln>
                <a:noFill/>
              </a:ln>
              <a:solidFill>
                <a:srgbClr val="005073"/>
              </a:solidFill>
              <a:effectLst/>
              <a:uLnTx/>
              <a:uFillTx/>
              <a:latin typeface="Arial" panose="020B0604020202020204"/>
              <a:ea typeface="+mn-ea"/>
              <a:cs typeface="+mn-cs"/>
            </a:endParaRPr>
          </a:p>
        </p:txBody>
      </p:sp>
      <p:sp>
        <p:nvSpPr>
          <p:cNvPr id="40" name="Oval 39">
            <a:extLst>
              <a:ext uri="{FF2B5EF4-FFF2-40B4-BE49-F238E27FC236}">
                <a16:creationId xmlns:a16="http://schemas.microsoft.com/office/drawing/2014/main" id="{CA9FD84F-D2FF-43B9-9795-21083D9DC6F6}"/>
              </a:ext>
            </a:extLst>
          </p:cNvPr>
          <p:cNvSpPr/>
          <p:nvPr/>
        </p:nvSpPr>
        <p:spPr>
          <a:xfrm>
            <a:off x="917748" y="2621888"/>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4</a:t>
            </a:r>
          </a:p>
        </p:txBody>
      </p:sp>
    </p:spTree>
    <p:custDataLst>
      <p:tags r:id="rId1"/>
    </p:custDataLst>
    <p:extLst>
      <p:ext uri="{BB962C8B-B14F-4D97-AF65-F5344CB8AC3E}">
        <p14:creationId xmlns:p14="http://schemas.microsoft.com/office/powerpoint/2010/main" val="41388124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2A6F8EF9-6275-41C8-97D6-B977CB376D8E}"/>
              </a:ext>
            </a:extLst>
          </p:cNvPr>
          <p:cNvPicPr>
            <a:picLocks noChangeAspect="1"/>
          </p:cNvPicPr>
          <p:nvPr/>
        </p:nvPicPr>
        <p:blipFill rotWithShape="1">
          <a:blip r:embed="rId3"/>
          <a:srcRect l="970" t="17679" r="1281" b="24099"/>
          <a:stretch/>
        </p:blipFill>
        <p:spPr>
          <a:xfrm>
            <a:off x="133329" y="1944607"/>
            <a:ext cx="5437343" cy="2114558"/>
          </a:xfrm>
          <a:prstGeom prst="rect">
            <a:avLst/>
          </a:prstGeom>
          <a:ln>
            <a:solidFill>
              <a:schemeClr val="tx1"/>
            </a:solidFill>
          </a:ln>
        </p:spPr>
      </p:pic>
      <p:sp>
        <p:nvSpPr>
          <p:cNvPr id="3" name="Slide Number Placeholder 2"/>
          <p:cNvSpPr>
            <a:spLocks noGrp="1"/>
          </p:cNvSpPr>
          <p:nvPr>
            <p:ph type="sldNum" sz="quarter" idx="12"/>
          </p:nvPr>
        </p:nvSpPr>
        <p:spPr/>
        <p:txBody>
          <a:bodyPr/>
          <a:lstStyle/>
          <a:p>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fld id="{9A3BDB57-A3B2-4CBD-A5AE-076F05FE3509}" type="slidenum">
              <a:rPr kumimoji="0" lang="en-US" sz="750" b="0" i="0" u="none" strike="noStrike" kern="1200" cap="none" spc="0" normalizeH="0" baseline="0" noProof="0" smtClean="0">
                <a:ln>
                  <a:noFill/>
                </a:ln>
                <a:solidFill>
                  <a:srgbClr val="282828">
                    <a:lumMod val="75000"/>
                    <a:lumOff val="25000"/>
                  </a:srgbClr>
                </a:solidFill>
                <a:effectLst/>
                <a:uLnTx/>
                <a:uFillTx/>
                <a:latin typeface="Arial" panose="020B0604020202020204" pitchFamily="34" charset="0"/>
                <a:ea typeface="ＭＳ Ｐゴシック" charset="0"/>
              </a:rPr>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t>57</a:t>
            </a:fld>
            <a:endParaRPr kumimoji="0" lang="en-US" sz="750" b="0" i="0" u="none" strike="noStrike" kern="1200" cap="none" spc="0" normalizeH="0" baseline="0" noProof="0" dirty="0">
              <a:ln>
                <a:noFill/>
              </a:ln>
              <a:solidFill>
                <a:srgbClr val="282828">
                  <a:lumMod val="75000"/>
                  <a:lumOff val="25000"/>
                </a:srgbClr>
              </a:solidFill>
              <a:effectLst/>
              <a:uLnTx/>
              <a:uFillTx/>
              <a:latin typeface="Arial" panose="020B0604020202020204" pitchFamily="34" charset="0"/>
              <a:ea typeface="ＭＳ Ｐゴシック" charset="0"/>
            </a:endParaRPr>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Exceptions</a:t>
            </a:r>
            <a:endParaRPr lang="en-US" b="1" dirty="0"/>
          </a:p>
        </p:txBody>
      </p:sp>
      <p:sp>
        <p:nvSpPr>
          <p:cNvPr id="7" name="Title 2">
            <a:extLst>
              <a:ext uri="{FF2B5EF4-FFF2-40B4-BE49-F238E27FC236}">
                <a16:creationId xmlns:a16="http://schemas.microsoft.com/office/drawing/2014/main" id="{8E23CB09-E494-49BB-AE7B-D157B0A72D4F}"/>
              </a:ext>
            </a:extLst>
          </p:cNvPr>
          <p:cNvSpPr txBox="1">
            <a:spLocks/>
          </p:cNvSpPr>
          <p:nvPr/>
        </p:nvSpPr>
        <p:spPr>
          <a:xfrm>
            <a:off x="150107" y="809425"/>
            <a:ext cx="6557786" cy="276495"/>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7EC52">
                    <a:lumMod val="10000"/>
                  </a:srgbClr>
                </a:solidFill>
                <a:effectLst/>
                <a:uLnTx/>
                <a:uFillTx/>
                <a:latin typeface="Arial" panose="020B0604020202020204" pitchFamily="34" charset="0"/>
                <a:ea typeface="+mj-ea"/>
                <a:cs typeface="Arial" panose="020B0604020202020204" pitchFamily="34" charset="0"/>
              </a:rPr>
              <a:t>Handle Invoice Exceptions (Manual Match – 3 of 6)</a:t>
            </a:r>
          </a:p>
        </p:txBody>
      </p:sp>
      <p:sp>
        <p:nvSpPr>
          <p:cNvPr id="8" name="Text Placeholder 1">
            <a:extLst>
              <a:ext uri="{FF2B5EF4-FFF2-40B4-BE49-F238E27FC236}">
                <a16:creationId xmlns:a16="http://schemas.microsoft.com/office/drawing/2014/main" id="{A7C85262-7DC2-41B2-B43D-CF19C6665F25}"/>
              </a:ext>
            </a:extLst>
          </p:cNvPr>
          <p:cNvSpPr txBox="1">
            <a:spLocks/>
          </p:cNvSpPr>
          <p:nvPr/>
        </p:nvSpPr>
        <p:spPr>
          <a:xfrm>
            <a:off x="150107" y="1085920"/>
            <a:ext cx="6557762" cy="294212"/>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7EC52">
                    <a:lumMod val="10000"/>
                  </a:srgbClr>
                </a:solidFill>
                <a:effectLst/>
                <a:uLnTx/>
                <a:uFillTx/>
                <a:latin typeface="Arial" panose="020B0604020202020204" pitchFamily="34" charset="0"/>
                <a:ea typeface="+mj-ea"/>
                <a:cs typeface="Arial" panose="020B0604020202020204" pitchFamily="34" charset="0"/>
              </a:rPr>
              <a:t>Submit Invoice	</a:t>
            </a:r>
          </a:p>
        </p:txBody>
      </p:sp>
      <p:sp>
        <p:nvSpPr>
          <p:cNvPr id="10" name="Rectangle 9">
            <a:extLst>
              <a:ext uri="{FF2B5EF4-FFF2-40B4-BE49-F238E27FC236}">
                <a16:creationId xmlns:a16="http://schemas.microsoft.com/office/drawing/2014/main" id="{69628281-FABF-46C7-8B45-7DE87D62F73F}"/>
              </a:ext>
            </a:extLst>
          </p:cNvPr>
          <p:cNvSpPr/>
          <p:nvPr/>
        </p:nvSpPr>
        <p:spPr>
          <a:xfrm>
            <a:off x="90997" y="1285382"/>
            <a:ext cx="5496455" cy="276999"/>
          </a:xfrm>
          <a:prstGeom prst="rect">
            <a:avLst/>
          </a:prstGeom>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lumMod val="10000"/>
                  </a:srgbClr>
                </a:solidFill>
                <a:effectLst/>
                <a:uLnTx/>
                <a:uFillTx/>
                <a:latin typeface="Arial" charset="0"/>
                <a:ea typeface="ＭＳ Ｐゴシック" charset="0"/>
              </a:rPr>
              <a:t>After you handle the exception for the invoice, you can submit it as displayed:</a:t>
            </a:r>
          </a:p>
        </p:txBody>
      </p:sp>
      <p:sp>
        <p:nvSpPr>
          <p:cNvPr id="12" name="Rounded Rectangle 28">
            <a:extLst>
              <a:ext uri="{FF2B5EF4-FFF2-40B4-BE49-F238E27FC236}">
                <a16:creationId xmlns:a16="http://schemas.microsoft.com/office/drawing/2014/main" id="{420B12FD-9239-49B6-B68C-CC68C66C9477}"/>
              </a:ext>
            </a:extLst>
          </p:cNvPr>
          <p:cNvSpPr/>
          <p:nvPr/>
        </p:nvSpPr>
        <p:spPr>
          <a:xfrm>
            <a:off x="5996824" y="2082528"/>
            <a:ext cx="874387" cy="442705"/>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The exception status has updated to cleared.</a:t>
            </a:r>
          </a:p>
        </p:txBody>
      </p:sp>
      <p:sp>
        <p:nvSpPr>
          <p:cNvPr id="13" name="Rounded Rectangle 28">
            <a:extLst>
              <a:ext uri="{FF2B5EF4-FFF2-40B4-BE49-F238E27FC236}">
                <a16:creationId xmlns:a16="http://schemas.microsoft.com/office/drawing/2014/main" id="{4295716E-48F4-4EF5-B8BA-906F7034BE28}"/>
              </a:ext>
            </a:extLst>
          </p:cNvPr>
          <p:cNvSpPr/>
          <p:nvPr/>
        </p:nvSpPr>
        <p:spPr>
          <a:xfrm>
            <a:off x="5979165" y="2929186"/>
            <a:ext cx="878835" cy="40593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Click the </a:t>
            </a:r>
            <a:r>
              <a:rPr kumimoji="0" lang="en-US" sz="900" b="1"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Submit </a:t>
            </a: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button. </a:t>
            </a:r>
          </a:p>
        </p:txBody>
      </p:sp>
      <p:sp>
        <p:nvSpPr>
          <p:cNvPr id="27" name="Oval 26">
            <a:extLst>
              <a:ext uri="{FF2B5EF4-FFF2-40B4-BE49-F238E27FC236}">
                <a16:creationId xmlns:a16="http://schemas.microsoft.com/office/drawing/2014/main" id="{55D06AF2-E6A6-4B97-9085-599B52B271E2}"/>
              </a:ext>
            </a:extLst>
          </p:cNvPr>
          <p:cNvSpPr/>
          <p:nvPr/>
        </p:nvSpPr>
        <p:spPr>
          <a:xfrm>
            <a:off x="5760885" y="2110829"/>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6</a:t>
            </a:r>
          </a:p>
        </p:txBody>
      </p:sp>
      <p:sp>
        <p:nvSpPr>
          <p:cNvPr id="28" name="Oval 27">
            <a:extLst>
              <a:ext uri="{FF2B5EF4-FFF2-40B4-BE49-F238E27FC236}">
                <a16:creationId xmlns:a16="http://schemas.microsoft.com/office/drawing/2014/main" id="{31F81F86-F9CB-429F-81DA-F5D3F2F90974}"/>
              </a:ext>
            </a:extLst>
          </p:cNvPr>
          <p:cNvSpPr/>
          <p:nvPr/>
        </p:nvSpPr>
        <p:spPr>
          <a:xfrm>
            <a:off x="5740405" y="2956892"/>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7</a:t>
            </a:r>
          </a:p>
        </p:txBody>
      </p:sp>
      <p:sp>
        <p:nvSpPr>
          <p:cNvPr id="17" name="Rectangle 16">
            <a:extLst>
              <a:ext uri="{FF2B5EF4-FFF2-40B4-BE49-F238E27FC236}">
                <a16:creationId xmlns:a16="http://schemas.microsoft.com/office/drawing/2014/main" id="{7E6606B3-8B8B-43B9-B55F-94E24134DBED}"/>
              </a:ext>
            </a:extLst>
          </p:cNvPr>
          <p:cNvSpPr/>
          <p:nvPr/>
        </p:nvSpPr>
        <p:spPr>
          <a:xfrm>
            <a:off x="4946790" y="3910060"/>
            <a:ext cx="647681" cy="20574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dirty="0">
              <a:ln>
                <a:noFill/>
              </a:ln>
              <a:solidFill>
                <a:srgbClr val="005073"/>
              </a:solidFill>
              <a:effectLst/>
              <a:uLnTx/>
              <a:uFillTx/>
              <a:latin typeface="Arial" panose="020B0604020202020204"/>
              <a:ea typeface="+mn-ea"/>
              <a:cs typeface="+mn-cs"/>
            </a:endParaRPr>
          </a:p>
        </p:txBody>
      </p:sp>
      <p:sp>
        <p:nvSpPr>
          <p:cNvPr id="18" name="Rectangle 17">
            <a:extLst>
              <a:ext uri="{FF2B5EF4-FFF2-40B4-BE49-F238E27FC236}">
                <a16:creationId xmlns:a16="http://schemas.microsoft.com/office/drawing/2014/main" id="{EF040FC5-EC15-4A14-9E7D-A95B0D396B72}"/>
              </a:ext>
            </a:extLst>
          </p:cNvPr>
          <p:cNvSpPr/>
          <p:nvPr/>
        </p:nvSpPr>
        <p:spPr>
          <a:xfrm>
            <a:off x="3682778" y="1986430"/>
            <a:ext cx="552278" cy="16788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dirty="0">
              <a:ln>
                <a:noFill/>
              </a:ln>
              <a:solidFill>
                <a:srgbClr val="005073"/>
              </a:solidFill>
              <a:effectLst/>
              <a:uLnTx/>
              <a:uFillTx/>
              <a:latin typeface="Arial" panose="020B0604020202020204"/>
              <a:ea typeface="+mn-ea"/>
              <a:cs typeface="+mn-cs"/>
            </a:endParaRPr>
          </a:p>
        </p:txBody>
      </p:sp>
      <p:sp>
        <p:nvSpPr>
          <p:cNvPr id="32" name="Oval 31">
            <a:extLst>
              <a:ext uri="{FF2B5EF4-FFF2-40B4-BE49-F238E27FC236}">
                <a16:creationId xmlns:a16="http://schemas.microsoft.com/office/drawing/2014/main" id="{82EDD15F-67B3-4263-B1F8-F8AB45948F7A}"/>
              </a:ext>
            </a:extLst>
          </p:cNvPr>
          <p:cNvSpPr/>
          <p:nvPr/>
        </p:nvSpPr>
        <p:spPr>
          <a:xfrm>
            <a:off x="3579908" y="1905424"/>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7</a:t>
            </a:r>
          </a:p>
        </p:txBody>
      </p:sp>
      <p:sp>
        <p:nvSpPr>
          <p:cNvPr id="31" name="Oval 30">
            <a:extLst>
              <a:ext uri="{FF2B5EF4-FFF2-40B4-BE49-F238E27FC236}">
                <a16:creationId xmlns:a16="http://schemas.microsoft.com/office/drawing/2014/main" id="{600A9E9B-09F6-45AE-8FBA-6444C34A0E26}"/>
              </a:ext>
            </a:extLst>
          </p:cNvPr>
          <p:cNvSpPr/>
          <p:nvPr/>
        </p:nvSpPr>
        <p:spPr>
          <a:xfrm>
            <a:off x="4767446" y="3781974"/>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6</a:t>
            </a:r>
          </a:p>
        </p:txBody>
      </p:sp>
    </p:spTree>
    <p:custDataLst>
      <p:tags r:id="rId1"/>
    </p:custDataLst>
    <p:extLst>
      <p:ext uri="{BB962C8B-B14F-4D97-AF65-F5344CB8AC3E}">
        <p14:creationId xmlns:p14="http://schemas.microsoft.com/office/powerpoint/2010/main" val="14210506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4C0D772-0736-4351-9CF9-63B1225166CA}"/>
              </a:ext>
            </a:extLst>
          </p:cNvPr>
          <p:cNvPicPr>
            <a:picLocks noChangeAspect="1"/>
          </p:cNvPicPr>
          <p:nvPr/>
        </p:nvPicPr>
        <p:blipFill>
          <a:blip r:embed="rId3"/>
          <a:stretch>
            <a:fillRect/>
          </a:stretch>
        </p:blipFill>
        <p:spPr>
          <a:xfrm>
            <a:off x="76162" y="3140961"/>
            <a:ext cx="5471198" cy="1107169"/>
          </a:xfrm>
          <a:prstGeom prst="rect">
            <a:avLst/>
          </a:prstGeom>
          <a:ln>
            <a:solidFill>
              <a:schemeClr val="accent4">
                <a:lumMod val="50000"/>
              </a:schemeClr>
            </a:solidFill>
          </a:ln>
        </p:spPr>
      </p:pic>
      <p:sp>
        <p:nvSpPr>
          <p:cNvPr id="3" name="Slide Number Placeholder 2"/>
          <p:cNvSpPr>
            <a:spLocks noGrp="1"/>
          </p:cNvSpPr>
          <p:nvPr>
            <p:ph type="sldNum" sz="quarter" idx="12"/>
          </p:nvPr>
        </p:nvSpPr>
        <p:spPr/>
        <p:txBody>
          <a:bodyPr/>
          <a:lstStyle/>
          <a:p>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fld id="{9A3BDB57-A3B2-4CBD-A5AE-076F05FE3509}" type="slidenum">
              <a:rPr kumimoji="0" lang="en-US" sz="750" b="0" i="0" u="none" strike="noStrike" kern="1200" cap="none" spc="0" normalizeH="0" baseline="0" noProof="0" smtClean="0">
                <a:ln>
                  <a:noFill/>
                </a:ln>
                <a:solidFill>
                  <a:srgbClr val="282828">
                    <a:lumMod val="75000"/>
                    <a:lumOff val="25000"/>
                  </a:srgbClr>
                </a:solidFill>
                <a:effectLst/>
                <a:uLnTx/>
                <a:uFillTx/>
                <a:latin typeface="Arial" panose="020B0604020202020204" pitchFamily="34" charset="0"/>
                <a:ea typeface="ＭＳ Ｐゴシック" charset="0"/>
              </a:rPr>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t>58</a:t>
            </a:fld>
            <a:endParaRPr kumimoji="0" lang="en-US" sz="750" b="0" i="0" u="none" strike="noStrike" kern="1200" cap="none" spc="0" normalizeH="0" baseline="0" noProof="0" dirty="0">
              <a:ln>
                <a:noFill/>
              </a:ln>
              <a:solidFill>
                <a:srgbClr val="282828">
                  <a:lumMod val="75000"/>
                  <a:lumOff val="25000"/>
                </a:srgbClr>
              </a:solidFill>
              <a:effectLst/>
              <a:uLnTx/>
              <a:uFillTx/>
              <a:latin typeface="Arial" panose="020B0604020202020204" pitchFamily="34" charset="0"/>
              <a:ea typeface="ＭＳ Ｐゴシック" charset="0"/>
            </a:endParaRPr>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Exceptions</a:t>
            </a:r>
            <a:endParaRPr lang="en-US" b="1" dirty="0"/>
          </a:p>
        </p:txBody>
      </p:sp>
      <p:sp>
        <p:nvSpPr>
          <p:cNvPr id="6" name="Title 2">
            <a:extLst>
              <a:ext uri="{FF2B5EF4-FFF2-40B4-BE49-F238E27FC236}">
                <a16:creationId xmlns:a16="http://schemas.microsoft.com/office/drawing/2014/main" id="{AF5E7B9B-6DF6-4EA5-8CB1-C1CE532F3524}"/>
              </a:ext>
            </a:extLst>
          </p:cNvPr>
          <p:cNvSpPr txBox="1">
            <a:spLocks/>
          </p:cNvSpPr>
          <p:nvPr/>
        </p:nvSpPr>
        <p:spPr>
          <a:xfrm>
            <a:off x="76161" y="826823"/>
            <a:ext cx="5646632" cy="325340"/>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7EC52">
                    <a:lumMod val="10000"/>
                  </a:srgbClr>
                </a:solidFill>
                <a:effectLst/>
                <a:uLnTx/>
                <a:uFillTx/>
                <a:latin typeface="Arial" panose="020B0604020202020204" pitchFamily="34" charset="0"/>
                <a:ea typeface="+mj-ea"/>
                <a:cs typeface="Arial" panose="020B0604020202020204" pitchFamily="34" charset="0"/>
              </a:rPr>
              <a:t>Handle Invoice Exceptions (Manual Match – 4 of 6) – Unmatched Item Exception</a:t>
            </a:r>
          </a:p>
        </p:txBody>
      </p:sp>
      <p:sp>
        <p:nvSpPr>
          <p:cNvPr id="7" name="Text Placeholder 1">
            <a:extLst>
              <a:ext uri="{FF2B5EF4-FFF2-40B4-BE49-F238E27FC236}">
                <a16:creationId xmlns:a16="http://schemas.microsoft.com/office/drawing/2014/main" id="{DAF83D83-308D-4A76-B99E-6DD69F02A985}"/>
              </a:ext>
            </a:extLst>
          </p:cNvPr>
          <p:cNvSpPr txBox="1">
            <a:spLocks/>
          </p:cNvSpPr>
          <p:nvPr/>
        </p:nvSpPr>
        <p:spPr>
          <a:xfrm>
            <a:off x="76161" y="948708"/>
            <a:ext cx="6497816" cy="203455"/>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F7EC52">
                  <a:lumMod val="10000"/>
                </a:srgbClr>
              </a:solidFill>
              <a:effectLst/>
              <a:uLnTx/>
              <a:uFillTx/>
              <a:latin typeface="Arial" panose="020B0604020202020204" pitchFamily="34" charset="0"/>
              <a:ea typeface="+mj-ea"/>
              <a:cs typeface="Arial" panose="020B0604020202020204" pitchFamily="34" charset="0"/>
            </a:endParaRPr>
          </a:p>
        </p:txBody>
      </p:sp>
      <p:sp>
        <p:nvSpPr>
          <p:cNvPr id="11" name="Rounded Rectangle 28">
            <a:extLst>
              <a:ext uri="{FF2B5EF4-FFF2-40B4-BE49-F238E27FC236}">
                <a16:creationId xmlns:a16="http://schemas.microsoft.com/office/drawing/2014/main" id="{5F3C038D-42CF-465A-816D-ED25E726FC3C}"/>
              </a:ext>
            </a:extLst>
          </p:cNvPr>
          <p:cNvSpPr/>
          <p:nvPr/>
        </p:nvSpPr>
        <p:spPr>
          <a:xfrm>
            <a:off x="5987396" y="1570249"/>
            <a:ext cx="870604" cy="442705"/>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Click the </a:t>
            </a:r>
            <a:r>
              <a:rPr kumimoji="0" lang="en-US" sz="900" b="1"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Action</a:t>
            </a: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 drop-down button next to the exception. </a:t>
            </a:r>
          </a:p>
        </p:txBody>
      </p:sp>
      <p:sp>
        <p:nvSpPr>
          <p:cNvPr id="28" name="Oval 27">
            <a:extLst>
              <a:ext uri="{FF2B5EF4-FFF2-40B4-BE49-F238E27FC236}">
                <a16:creationId xmlns:a16="http://schemas.microsoft.com/office/drawing/2014/main" id="{71D90AF6-7109-4180-A5ED-246EF3361A79}"/>
              </a:ext>
            </a:extLst>
          </p:cNvPr>
          <p:cNvSpPr/>
          <p:nvPr/>
        </p:nvSpPr>
        <p:spPr>
          <a:xfrm>
            <a:off x="5725964" y="1622423"/>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1</a:t>
            </a:r>
          </a:p>
        </p:txBody>
      </p:sp>
      <p:sp>
        <p:nvSpPr>
          <p:cNvPr id="15" name="Rectangle 14">
            <a:extLst>
              <a:ext uri="{FF2B5EF4-FFF2-40B4-BE49-F238E27FC236}">
                <a16:creationId xmlns:a16="http://schemas.microsoft.com/office/drawing/2014/main" id="{E3F18634-1752-43A3-B4AF-C000250B842D}"/>
              </a:ext>
            </a:extLst>
          </p:cNvPr>
          <p:cNvSpPr/>
          <p:nvPr/>
        </p:nvSpPr>
        <p:spPr>
          <a:xfrm>
            <a:off x="4809307" y="3912102"/>
            <a:ext cx="406126" cy="12566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dirty="0">
              <a:ln>
                <a:noFill/>
              </a:ln>
              <a:solidFill>
                <a:srgbClr val="005073"/>
              </a:solidFill>
              <a:effectLst/>
              <a:uLnTx/>
              <a:uFillTx/>
              <a:latin typeface="Arial" panose="020B0604020202020204"/>
              <a:ea typeface="+mn-ea"/>
              <a:cs typeface="+mn-cs"/>
            </a:endParaRPr>
          </a:p>
        </p:txBody>
      </p:sp>
      <p:sp>
        <p:nvSpPr>
          <p:cNvPr id="32" name="Oval 31">
            <a:extLst>
              <a:ext uri="{FF2B5EF4-FFF2-40B4-BE49-F238E27FC236}">
                <a16:creationId xmlns:a16="http://schemas.microsoft.com/office/drawing/2014/main" id="{EFF9D6A1-0632-4312-AD09-E18C840278C6}"/>
              </a:ext>
            </a:extLst>
          </p:cNvPr>
          <p:cNvSpPr/>
          <p:nvPr/>
        </p:nvSpPr>
        <p:spPr>
          <a:xfrm>
            <a:off x="4660835" y="3829529"/>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2</a:t>
            </a:r>
          </a:p>
        </p:txBody>
      </p:sp>
      <p:sp>
        <p:nvSpPr>
          <p:cNvPr id="13" name="Rounded Rectangle 28">
            <a:extLst>
              <a:ext uri="{FF2B5EF4-FFF2-40B4-BE49-F238E27FC236}">
                <a16:creationId xmlns:a16="http://schemas.microsoft.com/office/drawing/2014/main" id="{98844BF9-2886-4081-893E-23C03B4D6F4B}"/>
              </a:ext>
            </a:extLst>
          </p:cNvPr>
          <p:cNvSpPr/>
          <p:nvPr/>
        </p:nvSpPr>
        <p:spPr>
          <a:xfrm>
            <a:off x="76162" y="1224489"/>
            <a:ext cx="5525732" cy="1787723"/>
          </a:xfrm>
          <a:prstGeom prst="roundRect">
            <a:avLst/>
          </a:prstGeom>
        </p:spPr>
        <p:txBody>
          <a:bodyPr wrap="square">
            <a:spAutoFit/>
          </a:bodyPr>
          <a:lstStyle/>
          <a:p>
            <a:pPr marL="171450" marR="0" lvl="0" indent="-171450" algn="l" defTabSz="4572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FFFFFF">
                    <a:lumMod val="10000"/>
                  </a:srgbClr>
                </a:solidFill>
                <a:effectLst/>
                <a:uLnTx/>
                <a:uFillTx/>
                <a:latin typeface="Arial" charset="0"/>
                <a:ea typeface="ＭＳ Ｐゴシック" charset="0"/>
              </a:rPr>
              <a:t>In case a Supplier submits Invoice with an additional item which is not present/available on the original PO (e.g. service charge, freight charge)</a:t>
            </a:r>
          </a:p>
          <a:p>
            <a:pPr marL="171450" marR="0" lvl="0" indent="-171450" algn="l" defTabSz="4572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FFFFFF">
                    <a:lumMod val="10000"/>
                  </a:srgbClr>
                </a:solidFill>
                <a:effectLst/>
                <a:uLnTx/>
                <a:uFillTx/>
                <a:latin typeface="Arial" charset="0"/>
                <a:ea typeface="ＭＳ Ｐゴシック" charset="0"/>
              </a:rPr>
              <a:t>In such a case, an Unmatched Item Exception will be raised on the Invoice and will be sent to the Shopper</a:t>
            </a:r>
          </a:p>
          <a:p>
            <a:pPr marL="171450" marR="0" lvl="0" indent="-171450" algn="l" defTabSz="4572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US" sz="1100" dirty="0">
                <a:solidFill>
                  <a:srgbClr val="FFFFFF">
                    <a:lumMod val="10000"/>
                  </a:srgbClr>
                </a:solidFill>
              </a:rPr>
              <a:t>If you want to accept the additional item on the Invoice, y</a:t>
            </a:r>
            <a:r>
              <a:rPr kumimoji="0" lang="en-US" sz="1100" b="0" i="0" u="none" strike="noStrike" kern="1200" cap="none" spc="0" normalizeH="0" baseline="0" noProof="0" dirty="0" err="1">
                <a:ln>
                  <a:noFill/>
                </a:ln>
                <a:solidFill>
                  <a:srgbClr val="FFFFFF">
                    <a:lumMod val="10000"/>
                  </a:srgbClr>
                </a:solidFill>
                <a:effectLst/>
                <a:uLnTx/>
                <a:uFillTx/>
                <a:latin typeface="Arial" charset="0"/>
                <a:ea typeface="ＭＳ Ｐゴシック" charset="0"/>
              </a:rPr>
              <a:t>ou</a:t>
            </a:r>
            <a:r>
              <a:rPr kumimoji="0" lang="en-US" sz="1100" b="0" i="0" u="none" strike="noStrike" kern="1200" cap="none" spc="0" normalizeH="0" baseline="0" noProof="0" dirty="0">
                <a:ln>
                  <a:noFill/>
                </a:ln>
                <a:solidFill>
                  <a:srgbClr val="FFFFFF">
                    <a:lumMod val="10000"/>
                  </a:srgbClr>
                </a:solidFill>
                <a:effectLst/>
                <a:uLnTx/>
                <a:uFillTx/>
                <a:latin typeface="Arial" charset="0"/>
                <a:ea typeface="ＭＳ Ｐゴシック" charset="0"/>
              </a:rPr>
              <a:t> need to change the PO and add the exact same line item to the PO. </a:t>
            </a:r>
          </a:p>
          <a:p>
            <a:pPr marL="171450" lvl="0" indent="-171450">
              <a:buFont typeface="Arial" panose="020B0604020202020204" pitchFamily="34" charset="0"/>
              <a:buChar char="•"/>
              <a:defRPr/>
            </a:pPr>
            <a:r>
              <a:rPr lang="en-US" sz="1100" dirty="0">
                <a:solidFill>
                  <a:srgbClr val="FFFFFF">
                    <a:lumMod val="10000"/>
                  </a:srgbClr>
                </a:solidFill>
              </a:rPr>
              <a:t>After adding the item to the PO, manually match the invoice item with </a:t>
            </a:r>
            <a:r>
              <a:rPr kumimoji="0" lang="en-US" sz="1100" b="0" i="0" u="none" strike="noStrike" kern="1200" cap="none" spc="0" normalizeH="0" baseline="0" noProof="0" dirty="0">
                <a:ln>
                  <a:noFill/>
                </a:ln>
                <a:solidFill>
                  <a:srgbClr val="FFFFFF">
                    <a:lumMod val="10000"/>
                  </a:srgbClr>
                </a:solidFill>
                <a:effectLst/>
                <a:uLnTx/>
                <a:uFillTx/>
                <a:latin typeface="Arial" charset="0"/>
                <a:ea typeface="ＭＳ Ｐゴシック" charset="0"/>
              </a:rPr>
              <a:t>the correct PO item number by following the  below procedure:</a:t>
            </a:r>
          </a:p>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dirty="0">
              <a:ln>
                <a:noFill/>
              </a:ln>
              <a:solidFill>
                <a:srgbClr val="FFFFFF">
                  <a:lumMod val="10000"/>
                </a:srgbClr>
              </a:solidFill>
              <a:effectLst/>
              <a:uLnTx/>
              <a:uFillTx/>
              <a:latin typeface="Arial" charset="0"/>
              <a:ea typeface="ＭＳ Ｐゴシック" charset="0"/>
            </a:endParaRPr>
          </a:p>
        </p:txBody>
      </p:sp>
      <p:sp>
        <p:nvSpPr>
          <p:cNvPr id="14" name="Rectangle 13">
            <a:extLst>
              <a:ext uri="{FF2B5EF4-FFF2-40B4-BE49-F238E27FC236}">
                <a16:creationId xmlns:a16="http://schemas.microsoft.com/office/drawing/2014/main" id="{6DB6A06E-0FFD-4304-AD32-F06B6EB72A9E}"/>
              </a:ext>
            </a:extLst>
          </p:cNvPr>
          <p:cNvSpPr/>
          <p:nvPr/>
        </p:nvSpPr>
        <p:spPr>
          <a:xfrm>
            <a:off x="5010177" y="3675600"/>
            <a:ext cx="406126" cy="12566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dirty="0">
              <a:ln>
                <a:noFill/>
              </a:ln>
              <a:solidFill>
                <a:srgbClr val="005073"/>
              </a:solidFill>
              <a:effectLst/>
              <a:uLnTx/>
              <a:uFillTx/>
              <a:latin typeface="Arial" panose="020B0604020202020204"/>
              <a:ea typeface="+mn-ea"/>
              <a:cs typeface="+mn-cs"/>
            </a:endParaRPr>
          </a:p>
        </p:txBody>
      </p:sp>
      <p:sp>
        <p:nvSpPr>
          <p:cNvPr id="16" name="Rounded Rectangle 28">
            <a:extLst>
              <a:ext uri="{FF2B5EF4-FFF2-40B4-BE49-F238E27FC236}">
                <a16:creationId xmlns:a16="http://schemas.microsoft.com/office/drawing/2014/main" id="{BD9ED3BC-24DB-43A6-A431-DB8E7ADB575B}"/>
              </a:ext>
            </a:extLst>
          </p:cNvPr>
          <p:cNvSpPr/>
          <p:nvPr/>
        </p:nvSpPr>
        <p:spPr>
          <a:xfrm>
            <a:off x="5987395" y="2381739"/>
            <a:ext cx="870604" cy="442705"/>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Select the </a:t>
            </a:r>
            <a:r>
              <a:rPr kumimoji="0" lang="en-US" sz="900" b="1"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Manual Match </a:t>
            </a: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option from the drop-down menu.</a:t>
            </a:r>
          </a:p>
        </p:txBody>
      </p:sp>
      <p:sp>
        <p:nvSpPr>
          <p:cNvPr id="17" name="Oval 16">
            <a:extLst>
              <a:ext uri="{FF2B5EF4-FFF2-40B4-BE49-F238E27FC236}">
                <a16:creationId xmlns:a16="http://schemas.microsoft.com/office/drawing/2014/main" id="{B1E4A200-4631-42E4-8C31-69DCED33CF99}"/>
              </a:ext>
            </a:extLst>
          </p:cNvPr>
          <p:cNvSpPr/>
          <p:nvPr/>
        </p:nvSpPr>
        <p:spPr>
          <a:xfrm>
            <a:off x="5722793" y="2413078"/>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2</a:t>
            </a:r>
          </a:p>
        </p:txBody>
      </p:sp>
      <p:sp>
        <p:nvSpPr>
          <p:cNvPr id="18" name="Oval 17">
            <a:extLst>
              <a:ext uri="{FF2B5EF4-FFF2-40B4-BE49-F238E27FC236}">
                <a16:creationId xmlns:a16="http://schemas.microsoft.com/office/drawing/2014/main" id="{0FA8B767-D0B2-4BB7-850B-E42ACF543BAA}"/>
              </a:ext>
            </a:extLst>
          </p:cNvPr>
          <p:cNvSpPr/>
          <p:nvPr/>
        </p:nvSpPr>
        <p:spPr>
          <a:xfrm>
            <a:off x="4884506" y="3534918"/>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1</a:t>
            </a:r>
          </a:p>
        </p:txBody>
      </p:sp>
    </p:spTree>
    <p:custDataLst>
      <p:tags r:id="rId1"/>
    </p:custDataLst>
    <p:extLst>
      <p:ext uri="{BB962C8B-B14F-4D97-AF65-F5344CB8AC3E}">
        <p14:creationId xmlns:p14="http://schemas.microsoft.com/office/powerpoint/2010/main" val="17424918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0F35E5B-1A50-4C24-8537-554CAA6DC1B0}"/>
              </a:ext>
            </a:extLst>
          </p:cNvPr>
          <p:cNvPicPr>
            <a:picLocks noChangeAspect="1"/>
          </p:cNvPicPr>
          <p:nvPr/>
        </p:nvPicPr>
        <p:blipFill>
          <a:blip r:embed="rId3"/>
          <a:stretch>
            <a:fillRect/>
          </a:stretch>
        </p:blipFill>
        <p:spPr>
          <a:xfrm>
            <a:off x="69642" y="1630010"/>
            <a:ext cx="5527990" cy="1651798"/>
          </a:xfrm>
          <a:prstGeom prst="rect">
            <a:avLst/>
          </a:prstGeom>
          <a:ln>
            <a:solidFill>
              <a:schemeClr val="accent4">
                <a:lumMod val="50000"/>
              </a:schemeClr>
            </a:solidFill>
          </a:ln>
        </p:spPr>
      </p:pic>
      <p:sp>
        <p:nvSpPr>
          <p:cNvPr id="3" name="Slide Number Placeholder 2"/>
          <p:cNvSpPr>
            <a:spLocks noGrp="1"/>
          </p:cNvSpPr>
          <p:nvPr>
            <p:ph type="sldNum" sz="quarter" idx="12"/>
          </p:nvPr>
        </p:nvSpPr>
        <p:spPr/>
        <p:txBody>
          <a:bodyPr/>
          <a:lstStyle/>
          <a:p>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fld id="{9A3BDB57-A3B2-4CBD-A5AE-076F05FE3509}" type="slidenum">
              <a:rPr kumimoji="0" lang="en-US" sz="750" b="0" i="0" u="none" strike="noStrike" kern="1200" cap="none" spc="0" normalizeH="0" baseline="0" noProof="0" smtClean="0">
                <a:ln>
                  <a:noFill/>
                </a:ln>
                <a:solidFill>
                  <a:srgbClr val="282828">
                    <a:lumMod val="75000"/>
                    <a:lumOff val="25000"/>
                  </a:srgbClr>
                </a:solidFill>
                <a:effectLst/>
                <a:uLnTx/>
                <a:uFillTx/>
                <a:latin typeface="Arial" panose="020B0604020202020204" pitchFamily="34" charset="0"/>
                <a:ea typeface="ＭＳ Ｐゴシック" charset="0"/>
              </a:rPr>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t>59</a:t>
            </a:fld>
            <a:endParaRPr kumimoji="0" lang="en-US" sz="750" b="0" i="0" u="none" strike="noStrike" kern="1200" cap="none" spc="0" normalizeH="0" baseline="0" noProof="0" dirty="0">
              <a:ln>
                <a:noFill/>
              </a:ln>
              <a:solidFill>
                <a:srgbClr val="282828">
                  <a:lumMod val="75000"/>
                  <a:lumOff val="25000"/>
                </a:srgbClr>
              </a:solidFill>
              <a:effectLst/>
              <a:uLnTx/>
              <a:uFillTx/>
              <a:latin typeface="Arial" panose="020B0604020202020204" pitchFamily="34" charset="0"/>
              <a:ea typeface="ＭＳ Ｐゴシック" charset="0"/>
            </a:endParaRPr>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Exceptions</a:t>
            </a:r>
            <a:endParaRPr lang="en-US" b="1" dirty="0"/>
          </a:p>
        </p:txBody>
      </p:sp>
      <p:sp>
        <p:nvSpPr>
          <p:cNvPr id="7" name="Title 2">
            <a:extLst>
              <a:ext uri="{FF2B5EF4-FFF2-40B4-BE49-F238E27FC236}">
                <a16:creationId xmlns:a16="http://schemas.microsoft.com/office/drawing/2014/main" id="{8DE45824-0EA7-497E-A069-E27F9EBAF80B}"/>
              </a:ext>
            </a:extLst>
          </p:cNvPr>
          <p:cNvSpPr txBox="1">
            <a:spLocks/>
          </p:cNvSpPr>
          <p:nvPr/>
        </p:nvSpPr>
        <p:spPr>
          <a:xfrm>
            <a:off x="212177" y="784308"/>
            <a:ext cx="6546432" cy="267657"/>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stStyle>
          <a:p>
            <a:pPr lvl="0">
              <a:defRPr/>
            </a:pPr>
            <a:r>
              <a:rPr kumimoji="0" lang="en-US" sz="1200" b="0" i="0" u="none" strike="noStrike" kern="1200" cap="none" spc="0" normalizeH="0" baseline="0" noProof="0" dirty="0">
                <a:ln>
                  <a:noFill/>
                </a:ln>
                <a:solidFill>
                  <a:srgbClr val="F7EC52">
                    <a:lumMod val="10000"/>
                  </a:srgbClr>
                </a:solidFill>
                <a:effectLst/>
                <a:uLnTx/>
                <a:uFillTx/>
                <a:latin typeface="Arial" panose="020B0604020202020204" pitchFamily="34" charset="0"/>
                <a:ea typeface="+mj-ea"/>
                <a:cs typeface="Arial" panose="020B0604020202020204" pitchFamily="34" charset="0"/>
              </a:rPr>
              <a:t>Handle Invoice Exceptions (Manual Match – </a:t>
            </a:r>
            <a:r>
              <a:rPr lang="en-US" dirty="0"/>
              <a:t>5</a:t>
            </a:r>
            <a:r>
              <a:rPr kumimoji="0" lang="en-US" sz="1200" b="0" i="0" u="none" strike="noStrike" kern="1200" cap="none" spc="0" normalizeH="0" baseline="0" noProof="0" dirty="0">
                <a:ln>
                  <a:noFill/>
                </a:ln>
                <a:solidFill>
                  <a:srgbClr val="F7EC52">
                    <a:lumMod val="10000"/>
                  </a:srgbClr>
                </a:solidFill>
                <a:effectLst/>
                <a:uLnTx/>
                <a:uFillTx/>
                <a:latin typeface="Arial" panose="020B0604020202020204" pitchFamily="34" charset="0"/>
                <a:ea typeface="+mj-ea"/>
                <a:cs typeface="Arial" panose="020B0604020202020204" pitchFamily="34" charset="0"/>
              </a:rPr>
              <a:t> of </a:t>
            </a:r>
            <a:r>
              <a:rPr lang="en-US" dirty="0"/>
              <a:t>6) – Unmatched Item Exception</a:t>
            </a:r>
            <a:endParaRPr kumimoji="0" lang="en-US" sz="1200" b="0" i="0" u="none" strike="noStrike" kern="1200" cap="none" spc="0" normalizeH="0" baseline="0" noProof="0" dirty="0">
              <a:ln>
                <a:noFill/>
              </a:ln>
              <a:solidFill>
                <a:srgbClr val="F7EC52">
                  <a:lumMod val="10000"/>
                </a:srgbClr>
              </a:solidFill>
              <a:effectLst/>
              <a:uLnTx/>
              <a:uFillTx/>
              <a:latin typeface="Arial" panose="020B0604020202020204" pitchFamily="34" charset="0"/>
              <a:ea typeface="+mj-ea"/>
              <a:cs typeface="Arial" panose="020B0604020202020204" pitchFamily="34" charset="0"/>
            </a:endParaRPr>
          </a:p>
        </p:txBody>
      </p:sp>
      <p:sp>
        <p:nvSpPr>
          <p:cNvPr id="8" name="Text Placeholder 1">
            <a:extLst>
              <a:ext uri="{FF2B5EF4-FFF2-40B4-BE49-F238E27FC236}">
                <a16:creationId xmlns:a16="http://schemas.microsoft.com/office/drawing/2014/main" id="{60F598FF-588E-4FB6-AAC1-A6781B6B6DB5}"/>
              </a:ext>
            </a:extLst>
          </p:cNvPr>
          <p:cNvSpPr txBox="1">
            <a:spLocks/>
          </p:cNvSpPr>
          <p:nvPr/>
        </p:nvSpPr>
        <p:spPr>
          <a:xfrm>
            <a:off x="266046" y="1011519"/>
            <a:ext cx="6492563" cy="169780"/>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7EC52">
                    <a:lumMod val="10000"/>
                  </a:srgbClr>
                </a:solidFill>
                <a:effectLst/>
                <a:uLnTx/>
                <a:uFillTx/>
                <a:latin typeface="Arial" panose="020B0604020202020204" pitchFamily="34" charset="0"/>
                <a:ea typeface="+mj-ea"/>
                <a:cs typeface="Arial" panose="020B0604020202020204" pitchFamily="34" charset="0"/>
              </a:rPr>
              <a:t>Select Line Items</a:t>
            </a:r>
          </a:p>
        </p:txBody>
      </p:sp>
      <p:sp>
        <p:nvSpPr>
          <p:cNvPr id="10" name="Rectangle 9">
            <a:extLst>
              <a:ext uri="{FF2B5EF4-FFF2-40B4-BE49-F238E27FC236}">
                <a16:creationId xmlns:a16="http://schemas.microsoft.com/office/drawing/2014/main" id="{E6677240-9FFC-4723-8710-EEEFBC520EF4}"/>
              </a:ext>
            </a:extLst>
          </p:cNvPr>
          <p:cNvSpPr/>
          <p:nvPr/>
        </p:nvSpPr>
        <p:spPr>
          <a:xfrm>
            <a:off x="207804" y="1226465"/>
            <a:ext cx="5063354" cy="276999"/>
          </a:xfrm>
          <a:prstGeom prst="rect">
            <a:avLst/>
          </a:prstGeom>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lumMod val="10000"/>
                  </a:srgbClr>
                </a:solidFill>
                <a:effectLst/>
                <a:uLnTx/>
                <a:uFillTx/>
                <a:latin typeface="Arial" charset="0"/>
                <a:ea typeface="ＭＳ Ｐゴシック" charset="0"/>
              </a:rPr>
              <a:t>You can manually match the invoice line item with the PO line item. </a:t>
            </a:r>
          </a:p>
        </p:txBody>
      </p:sp>
      <p:sp>
        <p:nvSpPr>
          <p:cNvPr id="25" name="Rounded Rectangle 28">
            <a:extLst>
              <a:ext uri="{FF2B5EF4-FFF2-40B4-BE49-F238E27FC236}">
                <a16:creationId xmlns:a16="http://schemas.microsoft.com/office/drawing/2014/main" id="{D7F3A384-1668-4348-8528-D9F68A295CCC}"/>
              </a:ext>
            </a:extLst>
          </p:cNvPr>
          <p:cNvSpPr/>
          <p:nvPr/>
        </p:nvSpPr>
        <p:spPr>
          <a:xfrm>
            <a:off x="5983255" y="1605867"/>
            <a:ext cx="870689" cy="442705"/>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Select the check box against the Invoice item that is not matched.</a:t>
            </a:r>
          </a:p>
        </p:txBody>
      </p:sp>
      <p:sp>
        <p:nvSpPr>
          <p:cNvPr id="26" name="Rounded Rectangle 28">
            <a:extLst>
              <a:ext uri="{FF2B5EF4-FFF2-40B4-BE49-F238E27FC236}">
                <a16:creationId xmlns:a16="http://schemas.microsoft.com/office/drawing/2014/main" id="{469B8805-0B04-4B0A-894B-69CFC2F55C78}"/>
              </a:ext>
            </a:extLst>
          </p:cNvPr>
          <p:cNvSpPr/>
          <p:nvPr/>
        </p:nvSpPr>
        <p:spPr>
          <a:xfrm>
            <a:off x="5983255" y="2563755"/>
            <a:ext cx="874745" cy="40593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Select the newly added item on the PO that now matches the invoice item</a:t>
            </a:r>
            <a:endParaRPr kumimoji="0" lang="en-US" sz="900" b="1" i="0" u="none" strike="noStrike" kern="1200" cap="none" spc="0" normalizeH="0" baseline="0" noProof="0" dirty="0">
              <a:ln>
                <a:noFill/>
              </a:ln>
              <a:solidFill>
                <a:srgbClr val="FFFFFF">
                  <a:lumMod val="10000"/>
                </a:srgbClr>
              </a:solidFill>
              <a:effectLst/>
              <a:uLnTx/>
              <a:uFillTx/>
              <a:latin typeface="Arial" panose="020B0604020202020204"/>
              <a:ea typeface="+mn-ea"/>
              <a:cs typeface="+mn-cs"/>
            </a:endParaRPr>
          </a:p>
        </p:txBody>
      </p:sp>
      <p:sp>
        <p:nvSpPr>
          <p:cNvPr id="29" name="Rounded Rectangle 28">
            <a:extLst>
              <a:ext uri="{FF2B5EF4-FFF2-40B4-BE49-F238E27FC236}">
                <a16:creationId xmlns:a16="http://schemas.microsoft.com/office/drawing/2014/main" id="{388F5122-C143-476D-B124-2BEE17EB347E}"/>
              </a:ext>
            </a:extLst>
          </p:cNvPr>
          <p:cNvSpPr/>
          <p:nvPr/>
        </p:nvSpPr>
        <p:spPr>
          <a:xfrm>
            <a:off x="5983255" y="3375407"/>
            <a:ext cx="874745" cy="319245"/>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Click </a:t>
            </a:r>
            <a:r>
              <a:rPr kumimoji="0" lang="en-US" sz="900" b="1"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Match.</a:t>
            </a:r>
            <a:endPar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endParaRPr>
          </a:p>
        </p:txBody>
      </p:sp>
      <p:sp>
        <p:nvSpPr>
          <p:cNvPr id="36" name="Oval 35">
            <a:extLst>
              <a:ext uri="{FF2B5EF4-FFF2-40B4-BE49-F238E27FC236}">
                <a16:creationId xmlns:a16="http://schemas.microsoft.com/office/drawing/2014/main" id="{E9D3C2A9-DB40-429D-B685-F3BC781F3931}"/>
              </a:ext>
            </a:extLst>
          </p:cNvPr>
          <p:cNvSpPr/>
          <p:nvPr/>
        </p:nvSpPr>
        <p:spPr>
          <a:xfrm>
            <a:off x="5720723" y="1633703"/>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3</a:t>
            </a:r>
          </a:p>
        </p:txBody>
      </p:sp>
      <p:sp>
        <p:nvSpPr>
          <p:cNvPr id="37" name="Oval 36">
            <a:extLst>
              <a:ext uri="{FF2B5EF4-FFF2-40B4-BE49-F238E27FC236}">
                <a16:creationId xmlns:a16="http://schemas.microsoft.com/office/drawing/2014/main" id="{BFCF0918-85DE-461E-A239-BEF3A8D4A6F3}"/>
              </a:ext>
            </a:extLst>
          </p:cNvPr>
          <p:cNvSpPr/>
          <p:nvPr/>
        </p:nvSpPr>
        <p:spPr>
          <a:xfrm>
            <a:off x="5721366" y="2591189"/>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4</a:t>
            </a:r>
          </a:p>
        </p:txBody>
      </p:sp>
      <p:sp>
        <p:nvSpPr>
          <p:cNvPr id="38" name="Oval 37">
            <a:extLst>
              <a:ext uri="{FF2B5EF4-FFF2-40B4-BE49-F238E27FC236}">
                <a16:creationId xmlns:a16="http://schemas.microsoft.com/office/drawing/2014/main" id="{CFD62B8C-D7D9-4999-B310-B1BA8740764B}"/>
              </a:ext>
            </a:extLst>
          </p:cNvPr>
          <p:cNvSpPr/>
          <p:nvPr/>
        </p:nvSpPr>
        <p:spPr>
          <a:xfrm>
            <a:off x="5721366" y="3347766"/>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5</a:t>
            </a:r>
          </a:p>
        </p:txBody>
      </p:sp>
      <p:sp>
        <p:nvSpPr>
          <p:cNvPr id="13" name="Rectangle 12">
            <a:extLst>
              <a:ext uri="{FF2B5EF4-FFF2-40B4-BE49-F238E27FC236}">
                <a16:creationId xmlns:a16="http://schemas.microsoft.com/office/drawing/2014/main" id="{4FC33405-20AF-4E61-B2FF-2F20A4DFDAAE}"/>
              </a:ext>
            </a:extLst>
          </p:cNvPr>
          <p:cNvSpPr/>
          <p:nvPr/>
        </p:nvSpPr>
        <p:spPr>
          <a:xfrm>
            <a:off x="3745764" y="3072300"/>
            <a:ext cx="484854" cy="17600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dirty="0">
              <a:ln>
                <a:noFill/>
              </a:ln>
              <a:solidFill>
                <a:srgbClr val="005073"/>
              </a:solidFill>
              <a:effectLst/>
              <a:uLnTx/>
              <a:uFillTx/>
              <a:latin typeface="Arial" panose="020B0604020202020204"/>
              <a:ea typeface="+mn-ea"/>
              <a:cs typeface="+mn-cs"/>
            </a:endParaRPr>
          </a:p>
        </p:txBody>
      </p:sp>
      <p:sp>
        <p:nvSpPr>
          <p:cNvPr id="14" name="Rectangle 13">
            <a:extLst>
              <a:ext uri="{FF2B5EF4-FFF2-40B4-BE49-F238E27FC236}">
                <a16:creationId xmlns:a16="http://schemas.microsoft.com/office/drawing/2014/main" id="{5168346F-DD2B-42E3-AB66-42B27B2692DA}"/>
              </a:ext>
            </a:extLst>
          </p:cNvPr>
          <p:cNvSpPr/>
          <p:nvPr/>
        </p:nvSpPr>
        <p:spPr>
          <a:xfrm>
            <a:off x="160489" y="2157389"/>
            <a:ext cx="155217" cy="12469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dirty="0">
              <a:ln>
                <a:noFill/>
              </a:ln>
              <a:solidFill>
                <a:srgbClr val="005073"/>
              </a:solidFill>
              <a:effectLst/>
              <a:uLnTx/>
              <a:uFillTx/>
              <a:latin typeface="Arial" panose="020B0604020202020204"/>
              <a:ea typeface="+mn-ea"/>
              <a:cs typeface="+mn-cs"/>
            </a:endParaRPr>
          </a:p>
        </p:txBody>
      </p:sp>
      <p:sp>
        <p:nvSpPr>
          <p:cNvPr id="39" name="Oval 38">
            <a:extLst>
              <a:ext uri="{FF2B5EF4-FFF2-40B4-BE49-F238E27FC236}">
                <a16:creationId xmlns:a16="http://schemas.microsoft.com/office/drawing/2014/main" id="{8CC5ED37-5D45-4134-8029-60008445C074}"/>
              </a:ext>
            </a:extLst>
          </p:cNvPr>
          <p:cNvSpPr/>
          <p:nvPr/>
        </p:nvSpPr>
        <p:spPr>
          <a:xfrm>
            <a:off x="40842" y="2006873"/>
            <a:ext cx="205740" cy="176005"/>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3</a:t>
            </a:r>
          </a:p>
        </p:txBody>
      </p:sp>
      <p:sp>
        <p:nvSpPr>
          <p:cNvPr id="41" name="Oval 40">
            <a:extLst>
              <a:ext uri="{FF2B5EF4-FFF2-40B4-BE49-F238E27FC236}">
                <a16:creationId xmlns:a16="http://schemas.microsoft.com/office/drawing/2014/main" id="{F1837E17-7ED9-498F-AF6E-8A2F04CC368B}"/>
              </a:ext>
            </a:extLst>
          </p:cNvPr>
          <p:cNvSpPr/>
          <p:nvPr/>
        </p:nvSpPr>
        <p:spPr>
          <a:xfrm>
            <a:off x="3632105" y="2947798"/>
            <a:ext cx="205740" cy="176005"/>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5</a:t>
            </a:r>
          </a:p>
        </p:txBody>
      </p:sp>
      <p:sp>
        <p:nvSpPr>
          <p:cNvPr id="21" name="Rectangle 20">
            <a:extLst>
              <a:ext uri="{FF2B5EF4-FFF2-40B4-BE49-F238E27FC236}">
                <a16:creationId xmlns:a16="http://schemas.microsoft.com/office/drawing/2014/main" id="{D6B544EC-A2AF-4901-A9BE-8994425659BE}"/>
              </a:ext>
            </a:extLst>
          </p:cNvPr>
          <p:cNvSpPr/>
          <p:nvPr/>
        </p:nvSpPr>
        <p:spPr>
          <a:xfrm>
            <a:off x="129101" y="2785563"/>
            <a:ext cx="288499" cy="16109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dirty="0">
              <a:ln>
                <a:noFill/>
              </a:ln>
              <a:solidFill>
                <a:srgbClr val="005073"/>
              </a:solidFill>
              <a:effectLst/>
              <a:uLnTx/>
              <a:uFillTx/>
              <a:latin typeface="Arial" panose="020B0604020202020204"/>
              <a:ea typeface="+mn-ea"/>
              <a:cs typeface="+mn-cs"/>
            </a:endParaRPr>
          </a:p>
        </p:txBody>
      </p:sp>
      <p:sp>
        <p:nvSpPr>
          <p:cNvPr id="40" name="Oval 39">
            <a:extLst>
              <a:ext uri="{FF2B5EF4-FFF2-40B4-BE49-F238E27FC236}">
                <a16:creationId xmlns:a16="http://schemas.microsoft.com/office/drawing/2014/main" id="{CA9FD84F-D2FF-43B9-9795-21083D9DC6F6}"/>
              </a:ext>
            </a:extLst>
          </p:cNvPr>
          <p:cNvSpPr/>
          <p:nvPr/>
        </p:nvSpPr>
        <p:spPr>
          <a:xfrm>
            <a:off x="-54252" y="2708288"/>
            <a:ext cx="205740" cy="176005"/>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4</a:t>
            </a:r>
          </a:p>
        </p:txBody>
      </p:sp>
      <p:pic>
        <p:nvPicPr>
          <p:cNvPr id="24" name="Picture 23">
            <a:extLst>
              <a:ext uri="{FF2B5EF4-FFF2-40B4-BE49-F238E27FC236}">
                <a16:creationId xmlns:a16="http://schemas.microsoft.com/office/drawing/2014/main" id="{25F8C67D-0714-4C79-8C54-9A1CE2781EEE}"/>
              </a:ext>
            </a:extLst>
          </p:cNvPr>
          <p:cNvPicPr>
            <a:picLocks noChangeAspect="1"/>
          </p:cNvPicPr>
          <p:nvPr/>
        </p:nvPicPr>
        <p:blipFill rotWithShape="1">
          <a:blip r:embed="rId4"/>
          <a:srcRect t="15104"/>
          <a:stretch/>
        </p:blipFill>
        <p:spPr>
          <a:xfrm>
            <a:off x="84042" y="3454168"/>
            <a:ext cx="5496441" cy="1319754"/>
          </a:xfrm>
          <a:prstGeom prst="rect">
            <a:avLst/>
          </a:prstGeom>
          <a:ln>
            <a:solidFill>
              <a:schemeClr val="accent4">
                <a:lumMod val="50000"/>
              </a:schemeClr>
            </a:solidFill>
          </a:ln>
        </p:spPr>
      </p:pic>
      <p:sp>
        <p:nvSpPr>
          <p:cNvPr id="30" name="Speech Bubble: Rectangle 29">
            <a:extLst>
              <a:ext uri="{FF2B5EF4-FFF2-40B4-BE49-F238E27FC236}">
                <a16:creationId xmlns:a16="http://schemas.microsoft.com/office/drawing/2014/main" id="{BB6C0E43-A9F5-42F8-9BB2-7E7CA9089E51}"/>
              </a:ext>
            </a:extLst>
          </p:cNvPr>
          <p:cNvSpPr/>
          <p:nvPr/>
        </p:nvSpPr>
        <p:spPr>
          <a:xfrm>
            <a:off x="91818" y="4437360"/>
            <a:ext cx="1391382" cy="219575"/>
          </a:xfrm>
          <a:prstGeom prst="wedgeRectCallout">
            <a:avLst>
              <a:gd name="adj1" fmla="val 211449"/>
              <a:gd name="adj2" fmla="val -575042"/>
            </a:avLst>
          </a:prstGeom>
          <a:noFill/>
          <a:ln>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5073"/>
              </a:solidFill>
              <a:effectLst/>
              <a:uLnTx/>
              <a:uFillTx/>
              <a:latin typeface="Arial" panose="020B0604020202020204"/>
              <a:ea typeface="+mn-ea"/>
              <a:cs typeface="+mn-cs"/>
            </a:endParaRPr>
          </a:p>
        </p:txBody>
      </p:sp>
      <p:sp>
        <p:nvSpPr>
          <p:cNvPr id="31" name="Oval 30">
            <a:extLst>
              <a:ext uri="{FF2B5EF4-FFF2-40B4-BE49-F238E27FC236}">
                <a16:creationId xmlns:a16="http://schemas.microsoft.com/office/drawing/2014/main" id="{748E2242-1738-49F7-AF67-1A1364C78CA3}"/>
              </a:ext>
            </a:extLst>
          </p:cNvPr>
          <p:cNvSpPr/>
          <p:nvPr/>
        </p:nvSpPr>
        <p:spPr>
          <a:xfrm>
            <a:off x="1483200" y="4312176"/>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6</a:t>
            </a:r>
          </a:p>
        </p:txBody>
      </p:sp>
      <p:sp>
        <p:nvSpPr>
          <p:cNvPr id="32" name="Oval 31">
            <a:extLst>
              <a:ext uri="{FF2B5EF4-FFF2-40B4-BE49-F238E27FC236}">
                <a16:creationId xmlns:a16="http://schemas.microsoft.com/office/drawing/2014/main" id="{3E0FD295-A68B-480C-B638-2852DDEC65F4}"/>
              </a:ext>
            </a:extLst>
          </p:cNvPr>
          <p:cNvSpPr/>
          <p:nvPr/>
        </p:nvSpPr>
        <p:spPr>
          <a:xfrm>
            <a:off x="5720723" y="3742764"/>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6</a:t>
            </a:r>
          </a:p>
        </p:txBody>
      </p:sp>
      <p:sp>
        <p:nvSpPr>
          <p:cNvPr id="33" name="Rounded Rectangle 28">
            <a:extLst>
              <a:ext uri="{FF2B5EF4-FFF2-40B4-BE49-F238E27FC236}">
                <a16:creationId xmlns:a16="http://schemas.microsoft.com/office/drawing/2014/main" id="{CA37CE4C-6A21-47C8-B9FF-D553A9F0E90D}"/>
              </a:ext>
            </a:extLst>
          </p:cNvPr>
          <p:cNvSpPr/>
          <p:nvPr/>
        </p:nvSpPr>
        <p:spPr>
          <a:xfrm>
            <a:off x="5979199" y="3694652"/>
            <a:ext cx="874745" cy="40593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Success message will be shown after the match is complete</a:t>
            </a:r>
            <a:endParaRPr kumimoji="0" lang="en-US" sz="900" b="1" i="0" u="none" strike="noStrike" kern="1200" cap="none" spc="0" normalizeH="0" baseline="0" noProof="0" dirty="0">
              <a:ln>
                <a:noFill/>
              </a:ln>
              <a:solidFill>
                <a:srgbClr val="FFFFFF">
                  <a:lumMod val="10000"/>
                </a:srgbClr>
              </a:solidFill>
              <a:effectLst/>
              <a:uLnTx/>
              <a:uFillTx/>
              <a:latin typeface="Arial" panose="020B0604020202020204"/>
              <a:ea typeface="+mn-ea"/>
              <a:cs typeface="+mn-cs"/>
            </a:endParaRPr>
          </a:p>
        </p:txBody>
      </p:sp>
      <p:sp>
        <p:nvSpPr>
          <p:cNvPr id="34" name="Rectangle 33">
            <a:extLst>
              <a:ext uri="{FF2B5EF4-FFF2-40B4-BE49-F238E27FC236}">
                <a16:creationId xmlns:a16="http://schemas.microsoft.com/office/drawing/2014/main" id="{B1D4314C-92E2-41AD-90D8-4266287D422D}"/>
              </a:ext>
            </a:extLst>
          </p:cNvPr>
          <p:cNvSpPr/>
          <p:nvPr/>
        </p:nvSpPr>
        <p:spPr>
          <a:xfrm>
            <a:off x="4496378" y="4549630"/>
            <a:ext cx="637222" cy="2023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dirty="0">
              <a:ln>
                <a:noFill/>
              </a:ln>
              <a:solidFill>
                <a:srgbClr val="005073"/>
              </a:solidFill>
              <a:effectLst/>
              <a:uLnTx/>
              <a:uFillTx/>
              <a:latin typeface="Arial" panose="020B0604020202020204"/>
              <a:ea typeface="+mn-ea"/>
              <a:cs typeface="+mn-cs"/>
            </a:endParaRPr>
          </a:p>
        </p:txBody>
      </p:sp>
      <p:sp>
        <p:nvSpPr>
          <p:cNvPr id="35" name="Oval 34">
            <a:extLst>
              <a:ext uri="{FF2B5EF4-FFF2-40B4-BE49-F238E27FC236}">
                <a16:creationId xmlns:a16="http://schemas.microsoft.com/office/drawing/2014/main" id="{8DC112C5-903E-4D51-B9CB-85A6F3F9C142}"/>
              </a:ext>
            </a:extLst>
          </p:cNvPr>
          <p:cNvSpPr/>
          <p:nvPr/>
        </p:nvSpPr>
        <p:spPr>
          <a:xfrm>
            <a:off x="4393508" y="4468624"/>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7</a:t>
            </a:r>
          </a:p>
        </p:txBody>
      </p:sp>
      <p:sp>
        <p:nvSpPr>
          <p:cNvPr id="43" name="Rounded Rectangle 28">
            <a:extLst>
              <a:ext uri="{FF2B5EF4-FFF2-40B4-BE49-F238E27FC236}">
                <a16:creationId xmlns:a16="http://schemas.microsoft.com/office/drawing/2014/main" id="{7C4BCB6A-9D0A-4FDC-8CB8-A072FBCC315F}"/>
              </a:ext>
            </a:extLst>
          </p:cNvPr>
          <p:cNvSpPr/>
          <p:nvPr/>
        </p:nvSpPr>
        <p:spPr>
          <a:xfrm>
            <a:off x="5983255" y="4507555"/>
            <a:ext cx="808253" cy="40593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Click on </a:t>
            </a:r>
            <a:r>
              <a:rPr kumimoji="0" lang="en-US" sz="900" b="1"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Save and Exit </a:t>
            </a: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button. </a:t>
            </a:r>
          </a:p>
        </p:txBody>
      </p:sp>
      <p:sp>
        <p:nvSpPr>
          <p:cNvPr id="44" name="Oval 43">
            <a:extLst>
              <a:ext uri="{FF2B5EF4-FFF2-40B4-BE49-F238E27FC236}">
                <a16:creationId xmlns:a16="http://schemas.microsoft.com/office/drawing/2014/main" id="{B08C6E41-731E-4609-B418-D50A9FE9FB81}"/>
              </a:ext>
            </a:extLst>
          </p:cNvPr>
          <p:cNvSpPr/>
          <p:nvPr/>
        </p:nvSpPr>
        <p:spPr>
          <a:xfrm>
            <a:off x="5730229" y="4484941"/>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7</a:t>
            </a:r>
          </a:p>
        </p:txBody>
      </p:sp>
    </p:spTree>
    <p:custDataLst>
      <p:tags r:id="rId1"/>
    </p:custDataLst>
    <p:extLst>
      <p:ext uri="{BB962C8B-B14F-4D97-AF65-F5344CB8AC3E}">
        <p14:creationId xmlns:p14="http://schemas.microsoft.com/office/powerpoint/2010/main" val="38501610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0AF96DD-969C-4DC4-AE1A-2C20BF441997}"/>
              </a:ext>
            </a:extLst>
          </p:cNvPr>
          <p:cNvPicPr>
            <a:picLocks noChangeAspect="1"/>
          </p:cNvPicPr>
          <p:nvPr/>
        </p:nvPicPr>
        <p:blipFill>
          <a:blip r:embed="rId3"/>
          <a:stretch>
            <a:fillRect/>
          </a:stretch>
        </p:blipFill>
        <p:spPr>
          <a:xfrm>
            <a:off x="57976" y="1745994"/>
            <a:ext cx="5529475" cy="2328311"/>
          </a:xfrm>
          <a:prstGeom prst="rect">
            <a:avLst/>
          </a:prstGeom>
          <a:ln>
            <a:solidFill>
              <a:schemeClr val="accent4">
                <a:lumMod val="50000"/>
              </a:schemeClr>
            </a:solidFill>
          </a:ln>
        </p:spPr>
      </p:pic>
      <p:sp>
        <p:nvSpPr>
          <p:cNvPr id="3" name="Slide Number Placeholder 2"/>
          <p:cNvSpPr>
            <a:spLocks noGrp="1"/>
          </p:cNvSpPr>
          <p:nvPr>
            <p:ph type="sldNum" sz="quarter" idx="12"/>
          </p:nvPr>
        </p:nvSpPr>
        <p:spPr/>
        <p:txBody>
          <a:bodyPr/>
          <a:lstStyle/>
          <a:p>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fld id="{9A3BDB57-A3B2-4CBD-A5AE-076F05FE3509}" type="slidenum">
              <a:rPr kumimoji="0" lang="en-US" sz="750" b="0" i="0" u="none" strike="noStrike" kern="1200" cap="none" spc="0" normalizeH="0" baseline="0" noProof="0" smtClean="0">
                <a:ln>
                  <a:noFill/>
                </a:ln>
                <a:solidFill>
                  <a:srgbClr val="282828">
                    <a:lumMod val="75000"/>
                    <a:lumOff val="25000"/>
                  </a:srgbClr>
                </a:solidFill>
                <a:effectLst/>
                <a:uLnTx/>
                <a:uFillTx/>
                <a:latin typeface="Arial" panose="020B0604020202020204" pitchFamily="34" charset="0"/>
                <a:ea typeface="ＭＳ Ｐゴシック" charset="0"/>
              </a:rPr>
              <a:pPr marL="0" marR="0" lvl="0" indent="0" algn="r" defTabSz="513160" rtl="0" eaLnBrk="1" fontAlgn="base" latinLnBrk="0" hangingPunct="1">
                <a:lnSpc>
                  <a:spcPct val="95000"/>
                </a:lnSpc>
                <a:spcBef>
                  <a:spcPts val="806"/>
                </a:spcBef>
                <a:spcAft>
                  <a:spcPct val="0"/>
                </a:spcAft>
                <a:buClr>
                  <a:srgbClr val="005073"/>
                </a:buClr>
                <a:buSzPct val="90000"/>
                <a:buFontTx/>
                <a:buNone/>
                <a:tabLst/>
                <a:defRPr/>
              </a:pPr>
              <a:t>60</a:t>
            </a:fld>
            <a:endParaRPr kumimoji="0" lang="en-US" sz="750" b="0" i="0" u="none" strike="noStrike" kern="1200" cap="none" spc="0" normalizeH="0" baseline="0" noProof="0" dirty="0">
              <a:ln>
                <a:noFill/>
              </a:ln>
              <a:solidFill>
                <a:srgbClr val="282828">
                  <a:lumMod val="75000"/>
                  <a:lumOff val="25000"/>
                </a:srgbClr>
              </a:solidFill>
              <a:effectLst/>
              <a:uLnTx/>
              <a:uFillTx/>
              <a:latin typeface="Arial" panose="020B0604020202020204" pitchFamily="34" charset="0"/>
              <a:ea typeface="ＭＳ Ｐゴシック" charset="0"/>
            </a:endParaRPr>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Invoice Exceptions</a:t>
            </a:r>
            <a:endParaRPr lang="en-US" b="1" dirty="0"/>
          </a:p>
        </p:txBody>
      </p:sp>
      <p:sp>
        <p:nvSpPr>
          <p:cNvPr id="7" name="Title 2">
            <a:extLst>
              <a:ext uri="{FF2B5EF4-FFF2-40B4-BE49-F238E27FC236}">
                <a16:creationId xmlns:a16="http://schemas.microsoft.com/office/drawing/2014/main" id="{8E23CB09-E494-49BB-AE7B-D157B0A72D4F}"/>
              </a:ext>
            </a:extLst>
          </p:cNvPr>
          <p:cNvSpPr txBox="1">
            <a:spLocks/>
          </p:cNvSpPr>
          <p:nvPr/>
        </p:nvSpPr>
        <p:spPr>
          <a:xfrm>
            <a:off x="150107" y="809425"/>
            <a:ext cx="6557786" cy="276495"/>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7EC52">
                    <a:lumMod val="10000"/>
                  </a:srgbClr>
                </a:solidFill>
                <a:effectLst/>
                <a:uLnTx/>
                <a:uFillTx/>
                <a:latin typeface="Arial" panose="020B0604020202020204" pitchFamily="34" charset="0"/>
                <a:ea typeface="+mj-ea"/>
                <a:cs typeface="Arial" panose="020B0604020202020204" pitchFamily="34" charset="0"/>
              </a:rPr>
              <a:t>Handle Invoice Exceptions (Manual Match – 6 of 6) – Unmatched Item Exception</a:t>
            </a:r>
          </a:p>
        </p:txBody>
      </p:sp>
      <p:sp>
        <p:nvSpPr>
          <p:cNvPr id="8" name="Text Placeholder 1">
            <a:extLst>
              <a:ext uri="{FF2B5EF4-FFF2-40B4-BE49-F238E27FC236}">
                <a16:creationId xmlns:a16="http://schemas.microsoft.com/office/drawing/2014/main" id="{A7C85262-7DC2-41B2-B43D-CF19C6665F25}"/>
              </a:ext>
            </a:extLst>
          </p:cNvPr>
          <p:cNvSpPr txBox="1">
            <a:spLocks/>
          </p:cNvSpPr>
          <p:nvPr/>
        </p:nvSpPr>
        <p:spPr>
          <a:xfrm>
            <a:off x="150107" y="1085920"/>
            <a:ext cx="6557762" cy="294212"/>
          </a:xfrm>
          <a:prstGeom prst="rect">
            <a:avLst/>
          </a:prstGeom>
        </p:spPr>
        <p:txBody>
          <a:bodyPr lIns="0" tIns="0" rIns="0" bIns="0" anchor="ctr"/>
          <a:lstStyle>
            <a:defPPr>
              <a:defRPr lang="en-US"/>
            </a:defPPr>
            <a:lvl1pPr defTabSz="914400" eaLnBrk="1" latinLnBrk="0" hangingPunct="1">
              <a:lnSpc>
                <a:spcPct val="90000"/>
              </a:lnSpc>
              <a:buNone/>
              <a:defRPr sz="1200" b="0" i="0">
                <a:solidFill>
                  <a:srgbClr val="F7EC52">
                    <a:lumMod val="10000"/>
                  </a:srgbClr>
                </a:solidFill>
                <a:latin typeface="Arial" panose="020B0604020202020204" pitchFamily="34" charset="0"/>
                <a:ea typeface="+mj-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7EC52">
                    <a:lumMod val="10000"/>
                  </a:srgbClr>
                </a:solidFill>
                <a:effectLst/>
                <a:uLnTx/>
                <a:uFillTx/>
                <a:latin typeface="Arial" panose="020B0604020202020204" pitchFamily="34" charset="0"/>
                <a:ea typeface="+mj-ea"/>
                <a:cs typeface="Arial" panose="020B0604020202020204" pitchFamily="34" charset="0"/>
              </a:rPr>
              <a:t>Submit Invoice	</a:t>
            </a:r>
          </a:p>
        </p:txBody>
      </p:sp>
      <p:sp>
        <p:nvSpPr>
          <p:cNvPr id="10" name="Rectangle 9">
            <a:extLst>
              <a:ext uri="{FF2B5EF4-FFF2-40B4-BE49-F238E27FC236}">
                <a16:creationId xmlns:a16="http://schemas.microsoft.com/office/drawing/2014/main" id="{69628281-FABF-46C7-8B45-7DE87D62F73F}"/>
              </a:ext>
            </a:extLst>
          </p:cNvPr>
          <p:cNvSpPr/>
          <p:nvPr/>
        </p:nvSpPr>
        <p:spPr>
          <a:xfrm>
            <a:off x="90997" y="1285382"/>
            <a:ext cx="5496455" cy="276999"/>
          </a:xfrm>
          <a:prstGeom prst="rect">
            <a:avLst/>
          </a:prstGeom>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lumMod val="10000"/>
                  </a:srgbClr>
                </a:solidFill>
                <a:effectLst/>
                <a:uLnTx/>
                <a:uFillTx/>
                <a:latin typeface="Arial" charset="0"/>
                <a:ea typeface="ＭＳ Ｐゴシック" charset="0"/>
              </a:rPr>
              <a:t>After you handle the exception for the invoice, you can submit it as displayed:</a:t>
            </a:r>
          </a:p>
        </p:txBody>
      </p:sp>
      <p:sp>
        <p:nvSpPr>
          <p:cNvPr id="12" name="Rounded Rectangle 28">
            <a:extLst>
              <a:ext uri="{FF2B5EF4-FFF2-40B4-BE49-F238E27FC236}">
                <a16:creationId xmlns:a16="http://schemas.microsoft.com/office/drawing/2014/main" id="{420B12FD-9239-49B6-B68C-CC68C66C9477}"/>
              </a:ext>
            </a:extLst>
          </p:cNvPr>
          <p:cNvSpPr/>
          <p:nvPr/>
        </p:nvSpPr>
        <p:spPr>
          <a:xfrm>
            <a:off x="5996824" y="2082528"/>
            <a:ext cx="874387" cy="442705"/>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The exception status has updated to cleared.</a:t>
            </a:r>
          </a:p>
        </p:txBody>
      </p:sp>
      <p:sp>
        <p:nvSpPr>
          <p:cNvPr id="13" name="Rounded Rectangle 28">
            <a:extLst>
              <a:ext uri="{FF2B5EF4-FFF2-40B4-BE49-F238E27FC236}">
                <a16:creationId xmlns:a16="http://schemas.microsoft.com/office/drawing/2014/main" id="{4295716E-48F4-4EF5-B8BA-906F7034BE28}"/>
              </a:ext>
            </a:extLst>
          </p:cNvPr>
          <p:cNvSpPr/>
          <p:nvPr/>
        </p:nvSpPr>
        <p:spPr>
          <a:xfrm>
            <a:off x="5979165" y="2929186"/>
            <a:ext cx="878835" cy="40593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Click the </a:t>
            </a:r>
            <a:r>
              <a:rPr kumimoji="0" lang="en-US" sz="900" b="1"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Submit </a:t>
            </a:r>
            <a:r>
              <a:rPr kumimoji="0" lang="en-US" sz="900" b="0" i="0" u="none" strike="noStrike" kern="1200" cap="none" spc="0" normalizeH="0" baseline="0" noProof="0" dirty="0">
                <a:ln>
                  <a:noFill/>
                </a:ln>
                <a:solidFill>
                  <a:srgbClr val="FFFFFF">
                    <a:lumMod val="10000"/>
                  </a:srgbClr>
                </a:solidFill>
                <a:effectLst/>
                <a:uLnTx/>
                <a:uFillTx/>
                <a:latin typeface="Arial" panose="020B0604020202020204"/>
                <a:ea typeface="+mn-ea"/>
                <a:cs typeface="+mn-cs"/>
              </a:rPr>
              <a:t>button. </a:t>
            </a:r>
          </a:p>
        </p:txBody>
      </p:sp>
      <p:sp>
        <p:nvSpPr>
          <p:cNvPr id="27" name="Oval 26">
            <a:extLst>
              <a:ext uri="{FF2B5EF4-FFF2-40B4-BE49-F238E27FC236}">
                <a16:creationId xmlns:a16="http://schemas.microsoft.com/office/drawing/2014/main" id="{55D06AF2-E6A6-4B97-9085-599B52B271E2}"/>
              </a:ext>
            </a:extLst>
          </p:cNvPr>
          <p:cNvSpPr/>
          <p:nvPr/>
        </p:nvSpPr>
        <p:spPr>
          <a:xfrm>
            <a:off x="5760885" y="2110829"/>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sz="750" b="1" dirty="0">
                <a:solidFill>
                  <a:srgbClr val="FFFFFF"/>
                </a:solidFill>
                <a:latin typeface="Arial" panose="020B0604020202020204" pitchFamily="34" charset="0"/>
              </a:rPr>
              <a:t>8</a:t>
            </a:r>
            <a:endPar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28" name="Oval 27">
            <a:extLst>
              <a:ext uri="{FF2B5EF4-FFF2-40B4-BE49-F238E27FC236}">
                <a16:creationId xmlns:a16="http://schemas.microsoft.com/office/drawing/2014/main" id="{31F81F86-F9CB-429F-81DA-F5D3F2F90974}"/>
              </a:ext>
            </a:extLst>
          </p:cNvPr>
          <p:cNvSpPr/>
          <p:nvPr/>
        </p:nvSpPr>
        <p:spPr>
          <a:xfrm>
            <a:off x="5740405" y="2956892"/>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sz="750" b="1" dirty="0">
                <a:solidFill>
                  <a:srgbClr val="FFFFFF"/>
                </a:solidFill>
                <a:latin typeface="Arial" panose="020B0604020202020204" pitchFamily="34" charset="0"/>
              </a:rPr>
              <a:t>9</a:t>
            </a:r>
            <a:endPar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7" name="Rectangle 16">
            <a:extLst>
              <a:ext uri="{FF2B5EF4-FFF2-40B4-BE49-F238E27FC236}">
                <a16:creationId xmlns:a16="http://schemas.microsoft.com/office/drawing/2014/main" id="{7E6606B3-8B8B-43B9-B55F-94E24134DBED}"/>
              </a:ext>
            </a:extLst>
          </p:cNvPr>
          <p:cNvSpPr/>
          <p:nvPr/>
        </p:nvSpPr>
        <p:spPr>
          <a:xfrm>
            <a:off x="4917990" y="3741470"/>
            <a:ext cx="647681" cy="22464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dirty="0">
              <a:ln>
                <a:noFill/>
              </a:ln>
              <a:solidFill>
                <a:srgbClr val="005073"/>
              </a:solidFill>
              <a:effectLst/>
              <a:uLnTx/>
              <a:uFillTx/>
              <a:latin typeface="Arial" panose="020B0604020202020204"/>
              <a:ea typeface="+mn-ea"/>
              <a:cs typeface="+mn-cs"/>
            </a:endParaRPr>
          </a:p>
        </p:txBody>
      </p:sp>
      <p:sp>
        <p:nvSpPr>
          <p:cNvPr id="18" name="Rectangle 17">
            <a:extLst>
              <a:ext uri="{FF2B5EF4-FFF2-40B4-BE49-F238E27FC236}">
                <a16:creationId xmlns:a16="http://schemas.microsoft.com/office/drawing/2014/main" id="{EF040FC5-EC15-4A14-9E7D-A95B0D396B72}"/>
              </a:ext>
            </a:extLst>
          </p:cNvPr>
          <p:cNvSpPr/>
          <p:nvPr/>
        </p:nvSpPr>
        <p:spPr>
          <a:xfrm>
            <a:off x="3682778" y="1792030"/>
            <a:ext cx="552278" cy="20574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dirty="0">
              <a:ln>
                <a:noFill/>
              </a:ln>
              <a:solidFill>
                <a:srgbClr val="005073"/>
              </a:solidFill>
              <a:effectLst/>
              <a:uLnTx/>
              <a:uFillTx/>
              <a:latin typeface="Arial" panose="020B0604020202020204"/>
              <a:ea typeface="+mn-ea"/>
              <a:cs typeface="+mn-cs"/>
            </a:endParaRPr>
          </a:p>
        </p:txBody>
      </p:sp>
      <p:sp>
        <p:nvSpPr>
          <p:cNvPr id="32" name="Oval 31">
            <a:extLst>
              <a:ext uri="{FF2B5EF4-FFF2-40B4-BE49-F238E27FC236}">
                <a16:creationId xmlns:a16="http://schemas.microsoft.com/office/drawing/2014/main" id="{82EDD15F-67B3-4263-B1F8-F8AB45948F7A}"/>
              </a:ext>
            </a:extLst>
          </p:cNvPr>
          <p:cNvSpPr/>
          <p:nvPr/>
        </p:nvSpPr>
        <p:spPr>
          <a:xfrm>
            <a:off x="3579908" y="1711024"/>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sz="750" b="1" dirty="0">
                <a:solidFill>
                  <a:srgbClr val="FFFFFF"/>
                </a:solidFill>
                <a:latin typeface="Arial" panose="020B0604020202020204" pitchFamily="34" charset="0"/>
              </a:rPr>
              <a:t>9</a:t>
            </a:r>
            <a:endPar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31" name="Oval 30">
            <a:extLst>
              <a:ext uri="{FF2B5EF4-FFF2-40B4-BE49-F238E27FC236}">
                <a16:creationId xmlns:a16="http://schemas.microsoft.com/office/drawing/2014/main" id="{600A9E9B-09F6-45AE-8FBA-6444C34A0E26}"/>
              </a:ext>
            </a:extLst>
          </p:cNvPr>
          <p:cNvSpPr/>
          <p:nvPr/>
        </p:nvSpPr>
        <p:spPr>
          <a:xfrm>
            <a:off x="4760250" y="3883404"/>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8</a:t>
            </a:r>
          </a:p>
        </p:txBody>
      </p:sp>
    </p:spTree>
    <p:custDataLst>
      <p:tags r:id="rId1"/>
    </p:custDataLst>
    <p:extLst>
      <p:ext uri="{BB962C8B-B14F-4D97-AF65-F5344CB8AC3E}">
        <p14:creationId xmlns:p14="http://schemas.microsoft.com/office/powerpoint/2010/main" val="14609225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4310" y="3824401"/>
            <a:ext cx="5698532" cy="383166"/>
          </a:xfrm>
        </p:spPr>
        <p:txBody>
          <a:bodyPr/>
          <a:lstStyle/>
          <a:p>
            <a:r>
              <a:rPr lang="en-US" dirty="0"/>
              <a:t>Managing Notification Preferences</a:t>
            </a:r>
          </a:p>
        </p:txBody>
      </p:sp>
    </p:spTree>
    <p:extLst>
      <p:ext uri="{BB962C8B-B14F-4D97-AF65-F5344CB8AC3E}">
        <p14:creationId xmlns:p14="http://schemas.microsoft.com/office/powerpoint/2010/main" val="35929698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Managing Notification Preferences</a:t>
            </a:r>
          </a:p>
        </p:txBody>
      </p:sp>
      <p:sp>
        <p:nvSpPr>
          <p:cNvPr id="8" name="Text Placeholder 7"/>
          <p:cNvSpPr>
            <a:spLocks noGrp="1"/>
          </p:cNvSpPr>
          <p:nvPr>
            <p:ph type="body" sz="quarter" idx="13"/>
          </p:nvPr>
        </p:nvSpPr>
        <p:spPr/>
        <p:txBody>
          <a:bodyPr/>
          <a:lstStyle/>
          <a:p>
            <a:r>
              <a:rPr lang="en-US" dirty="0"/>
              <a:t>Introduction to Ariba Supplier Lifecycle &amp; Performance</a:t>
            </a:r>
          </a:p>
        </p:txBody>
      </p:sp>
      <p:pic>
        <p:nvPicPr>
          <p:cNvPr id="5" name="Picture 4" descr="06.png"/>
          <p:cNvPicPr>
            <a:picLocks noChangeAspect="1"/>
          </p:cNvPicPr>
          <p:nvPr/>
        </p:nvPicPr>
        <p:blipFill>
          <a:blip r:embed="rId3">
            <a:duotone>
              <a:prstClr val="black"/>
              <a:schemeClr val="accent6">
                <a:tint val="45000"/>
                <a:satMod val="400000"/>
              </a:schemeClr>
            </a:duotone>
          </a:blip>
          <a:stretch>
            <a:fillRect/>
          </a:stretch>
        </p:blipFill>
        <p:spPr>
          <a:xfrm>
            <a:off x="5056527" y="2316656"/>
            <a:ext cx="1200680" cy="1200680"/>
          </a:xfrm>
          <a:prstGeom prst="rect">
            <a:avLst/>
          </a:prstGeom>
          <a:noFill/>
          <a:ln>
            <a:noFill/>
          </a:ln>
        </p:spPr>
      </p:pic>
      <p:sp>
        <p:nvSpPr>
          <p:cNvPr id="3" name="Slide Number Placeholder 2"/>
          <p:cNvSpPr>
            <a:spLocks noGrp="1"/>
          </p:cNvSpPr>
          <p:nvPr>
            <p:ph type="sldNum" sz="quarter" idx="12"/>
          </p:nvPr>
        </p:nvSpPr>
        <p:spPr/>
        <p:txBody>
          <a:bodyPr/>
          <a:lstStyle/>
          <a:p>
            <a:pPr algn="r" defTabSz="513160">
              <a:lnSpc>
                <a:spcPct val="95000"/>
              </a:lnSpc>
              <a:spcBef>
                <a:spcPts val="806"/>
              </a:spcBef>
              <a:buClr>
                <a:schemeClr val="tx2"/>
              </a:buClr>
              <a:buSzPct val="90000"/>
            </a:pPr>
            <a:fld id="{9A3BDB57-A3B2-4CBD-A5AE-076F05FE3509}" type="slidenum">
              <a:rPr lang="en-US" smtClean="0"/>
              <a:pPr algn="r" defTabSz="513160">
                <a:lnSpc>
                  <a:spcPct val="95000"/>
                </a:lnSpc>
                <a:spcBef>
                  <a:spcPts val="806"/>
                </a:spcBef>
                <a:buClr>
                  <a:schemeClr val="tx2"/>
                </a:buClr>
                <a:buSzPct val="90000"/>
              </a:pPr>
              <a:t>62</a:t>
            </a:fld>
            <a:endParaRPr lang="en-US" dirty="0"/>
          </a:p>
        </p:txBody>
      </p:sp>
      <p:sp>
        <p:nvSpPr>
          <p:cNvPr id="9" name="Text Placeholder 1">
            <a:extLst>
              <a:ext uri="{FF2B5EF4-FFF2-40B4-BE49-F238E27FC236}">
                <a16:creationId xmlns:a16="http://schemas.microsoft.com/office/drawing/2014/main" id="{58D3B4CD-6366-4306-9EF6-648C6E284871}"/>
              </a:ext>
            </a:extLst>
          </p:cNvPr>
          <p:cNvSpPr txBox="1">
            <a:spLocks/>
          </p:cNvSpPr>
          <p:nvPr/>
        </p:nvSpPr>
        <p:spPr>
          <a:xfrm>
            <a:off x="394335" y="1386918"/>
            <a:ext cx="3481750" cy="1679947"/>
          </a:xfrm>
          <a:prstGeom prst="rect">
            <a:avLst/>
          </a:prstGeom>
        </p:spPr>
        <p:txBody>
          <a:bodyPr wrap="square" lIns="0" rIns="0" anchor="t" anchorCtr="0">
            <a:spAutoFit/>
          </a:bodyPr>
          <a:lstStyle>
            <a:lvl1pPr marL="0" indent="0" algn="l" defTabSz="513160" rtl="0" eaLnBrk="1" fontAlgn="base" hangingPunct="1">
              <a:lnSpc>
                <a:spcPct val="100000"/>
              </a:lnSpc>
              <a:spcBef>
                <a:spcPts val="806"/>
              </a:spcBef>
              <a:spcAft>
                <a:spcPct val="0"/>
              </a:spcAft>
              <a:buClr>
                <a:schemeClr val="tx1"/>
              </a:buClr>
              <a:buSzPct val="100000"/>
              <a:buFont typeface="Symbol" panose="05050102010706020507" pitchFamily="18" charset="2"/>
              <a:buNone/>
              <a:tabLst>
                <a:tab pos="171450" algn="l"/>
              </a:tabLst>
              <a:defRPr lang="en-US" sz="1050" kern="1200">
                <a:solidFill>
                  <a:schemeClr val="tx1"/>
                </a:solidFill>
                <a:latin typeface="Arial" panose="020B0604020202020204" pitchFamily="34" charset="0"/>
                <a:ea typeface="ＭＳ Ｐゴシック" charset="0"/>
                <a:cs typeface="Arial" panose="020B0604020202020204" pitchFamily="34" charset="0"/>
              </a:defRPr>
            </a:lvl1pPr>
            <a:lvl2pPr marL="259556" indent="-128588" algn="l" defTabSz="513160" rtl="0" eaLnBrk="1" fontAlgn="base" hangingPunct="1">
              <a:lnSpc>
                <a:spcPct val="100000"/>
              </a:lnSpc>
              <a:spcBef>
                <a:spcPts val="450"/>
              </a:spcBef>
              <a:spcAft>
                <a:spcPct val="0"/>
              </a:spcAft>
              <a:buClr>
                <a:schemeClr val="tx1"/>
              </a:buClr>
              <a:buSzPct val="100000"/>
              <a:buFont typeface="Symbol" panose="05050102010706020507" pitchFamily="18" charset="2"/>
              <a:buChar char="·"/>
              <a:defRPr lang="en-US" sz="900" kern="1200" dirty="0">
                <a:solidFill>
                  <a:schemeClr val="tx1"/>
                </a:solidFill>
                <a:latin typeface="Arial" panose="020B0604020202020204" pitchFamily="34" charset="0"/>
                <a:ea typeface="ＭＳ Ｐゴシック" charset="0"/>
                <a:cs typeface="Arial" panose="020B0604020202020204" pitchFamily="34" charset="0"/>
              </a:defRPr>
            </a:lvl2pPr>
            <a:lvl3pPr marL="342900" indent="-88106" algn="l" defTabSz="513160" rtl="0" eaLnBrk="1" fontAlgn="base" hangingPunct="1">
              <a:lnSpc>
                <a:spcPct val="100000"/>
              </a:lnSpc>
              <a:spcBef>
                <a:spcPts val="469"/>
              </a:spcBef>
              <a:spcAft>
                <a:spcPct val="0"/>
              </a:spcAft>
              <a:buClr>
                <a:schemeClr val="tx1"/>
              </a:buClr>
              <a:buSzPct val="100000"/>
              <a:buFont typeface="Wingdings" panose="05000000000000000000" pitchFamily="2" charset="2"/>
              <a:buChar char="§"/>
              <a:defRPr lang="en-US" sz="900" kern="1200">
                <a:solidFill>
                  <a:schemeClr val="tx1"/>
                </a:solidFill>
                <a:latin typeface="Arial" panose="020B0604020202020204" pitchFamily="34" charset="0"/>
                <a:ea typeface="ＭＳ Ｐゴシック" charset="0"/>
                <a:cs typeface="Arial" panose="020B0604020202020204" pitchFamily="34" charset="0"/>
              </a:defRPr>
            </a:lvl3pPr>
            <a:lvl4pPr marL="431006" indent="-88106" algn="l" defTabSz="513160" rtl="0" eaLnBrk="1" fontAlgn="base" hangingPunct="1">
              <a:lnSpc>
                <a:spcPct val="100000"/>
              </a:lnSpc>
              <a:spcBef>
                <a:spcPts val="469"/>
              </a:spcBef>
              <a:spcAft>
                <a:spcPct val="0"/>
              </a:spcAft>
              <a:buClr>
                <a:schemeClr val="tx1"/>
              </a:buClr>
              <a:buSzPct val="60000"/>
              <a:buFont typeface="Arial" panose="020B0604020202020204" pitchFamily="34" charset="0"/>
              <a:buChar char="•"/>
              <a:tabLst/>
              <a:defRPr lang="en-US" sz="900" kern="1200">
                <a:solidFill>
                  <a:schemeClr val="tx1"/>
                </a:solidFill>
                <a:latin typeface="+mn-lt"/>
                <a:ea typeface="ＭＳ Ｐゴシック" charset="0"/>
                <a:cs typeface="CiscoSans"/>
              </a:defRPr>
            </a:lvl4pPr>
            <a:lvl5pPr marL="558404" indent="-84535" algn="l" defTabSz="513160" rtl="0" eaLnBrk="1" fontAlgn="base" hangingPunct="1">
              <a:lnSpc>
                <a:spcPct val="100000"/>
              </a:lnSpc>
              <a:spcBef>
                <a:spcPts val="469"/>
              </a:spcBef>
              <a:spcAft>
                <a:spcPct val="0"/>
              </a:spcAft>
              <a:buClr>
                <a:schemeClr val="tx1"/>
              </a:buClr>
              <a:buSzPct val="60000"/>
              <a:buFont typeface="Arial" panose="020B0604020202020204" pitchFamily="34" charset="0"/>
              <a:buChar char="•"/>
              <a:defRPr lang="en-US" sz="900" kern="1200">
                <a:solidFill>
                  <a:schemeClr val="tx1"/>
                </a:solidFill>
                <a:latin typeface="+mn-lt"/>
                <a:ea typeface="ＭＳ Ｐゴシック" charset="0"/>
                <a:cs typeface="CiscoSans"/>
              </a:defRPr>
            </a:lvl5pPr>
            <a:lvl6pPr marL="647892" indent="-128584" algn="l" defTabSz="514333" rtl="0" eaLnBrk="1" latinLnBrk="0" hangingPunct="1">
              <a:spcBef>
                <a:spcPts val="450"/>
              </a:spcBef>
              <a:buFont typeface="Arial" pitchFamily="34" charset="0"/>
              <a:buChar char="•"/>
              <a:defRPr sz="675" kern="1200" baseline="0">
                <a:solidFill>
                  <a:schemeClr val="tx1"/>
                </a:solidFill>
                <a:latin typeface="+mn-lt"/>
                <a:ea typeface="+mn-ea"/>
                <a:cs typeface="+mn-cs"/>
              </a:defRPr>
            </a:lvl6pPr>
            <a:lvl7pPr marL="701883" indent="-128567" algn="l" defTabSz="514333" rtl="0" eaLnBrk="1" latinLnBrk="0" hangingPunct="1">
              <a:spcBef>
                <a:spcPts val="450"/>
              </a:spcBef>
              <a:buFont typeface="Arial" pitchFamily="34" charset="0"/>
              <a:buChar char="•"/>
              <a:defRPr sz="600" kern="1200" baseline="0">
                <a:solidFill>
                  <a:schemeClr val="tx1"/>
                </a:solidFill>
                <a:latin typeface="+mn-lt"/>
                <a:ea typeface="+mn-ea"/>
                <a:cs typeface="+mn-cs"/>
              </a:defRPr>
            </a:lvl7pPr>
            <a:lvl8pPr marL="1800165" indent="0" algn="l" defTabSz="514333" rtl="0" eaLnBrk="1" latinLnBrk="0" hangingPunct="1">
              <a:spcBef>
                <a:spcPct val="20000"/>
              </a:spcBef>
              <a:buFont typeface="Arial" pitchFamily="34" charset="0"/>
              <a:buNone/>
              <a:defRPr sz="1125" kern="1200">
                <a:solidFill>
                  <a:schemeClr val="tx1"/>
                </a:solidFill>
                <a:latin typeface="+mn-lt"/>
                <a:ea typeface="+mn-ea"/>
                <a:cs typeface="+mn-cs"/>
              </a:defRPr>
            </a:lvl8pPr>
            <a:lvl9pPr marL="2185915" indent="-128584" algn="l" defTabSz="514333" rtl="0" eaLnBrk="1" latinLnBrk="0" hangingPunct="1">
              <a:spcBef>
                <a:spcPct val="20000"/>
              </a:spcBef>
              <a:buFont typeface="Arial" pitchFamily="34" charset="0"/>
              <a:buChar char="•"/>
              <a:defRPr sz="1125" kern="1200">
                <a:solidFill>
                  <a:schemeClr val="tx1"/>
                </a:solidFill>
                <a:latin typeface="+mn-lt"/>
                <a:ea typeface="+mn-ea"/>
                <a:cs typeface="+mn-cs"/>
              </a:defRPr>
            </a:lvl9pPr>
          </a:lstStyle>
          <a:p>
            <a:r>
              <a:rPr lang="en-US" altLang="en-US" sz="1200" b="1" dirty="0"/>
              <a:t>Upon completion of this lesson, you will be able to:</a:t>
            </a:r>
          </a:p>
          <a:p>
            <a:endParaRPr lang="en-US" sz="1200" b="1" dirty="0"/>
          </a:p>
          <a:p>
            <a:pPr lvl="1"/>
            <a:r>
              <a:rPr lang="en-US" sz="1200" dirty="0"/>
              <a:t>Manage which notifications show up in email</a:t>
            </a:r>
          </a:p>
          <a:p>
            <a:pPr lvl="1"/>
            <a:endParaRPr lang="en-US" sz="1200" dirty="0"/>
          </a:p>
          <a:p>
            <a:pPr lvl="1"/>
            <a:r>
              <a:rPr lang="en-US" sz="1200" dirty="0"/>
              <a:t>Manage the event types which trigger email notification</a:t>
            </a:r>
          </a:p>
        </p:txBody>
      </p:sp>
    </p:spTree>
    <p:custDataLst>
      <p:tags r:id="rId1"/>
    </p:custDataLst>
    <p:extLst>
      <p:ext uri="{BB962C8B-B14F-4D97-AF65-F5344CB8AC3E}">
        <p14:creationId xmlns:p14="http://schemas.microsoft.com/office/powerpoint/2010/main" val="35162541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F064A18-845E-43C2-95E2-A1A618C8A39D}"/>
              </a:ext>
            </a:extLst>
          </p:cNvPr>
          <p:cNvPicPr>
            <a:picLocks noChangeAspect="1"/>
          </p:cNvPicPr>
          <p:nvPr/>
        </p:nvPicPr>
        <p:blipFill rotWithShape="1">
          <a:blip r:embed="rId3"/>
          <a:srcRect l="18377" t="14629" r="1449" b="24989"/>
          <a:stretch/>
        </p:blipFill>
        <p:spPr>
          <a:xfrm>
            <a:off x="158617" y="1195155"/>
            <a:ext cx="5419789" cy="2296021"/>
          </a:xfrm>
          <a:prstGeom prst="rect">
            <a:avLst/>
          </a:prstGeom>
          <a:ln>
            <a:solidFill>
              <a:schemeClr val="tx1"/>
            </a:solidFill>
          </a:ln>
        </p:spPr>
      </p:pic>
      <p:pic>
        <p:nvPicPr>
          <p:cNvPr id="25" name="Picture 24">
            <a:extLst>
              <a:ext uri="{FF2B5EF4-FFF2-40B4-BE49-F238E27FC236}">
                <a16:creationId xmlns:a16="http://schemas.microsoft.com/office/drawing/2014/main" id="{8DD88A7E-3863-47DF-909B-C6C8BB0DB0B3}"/>
              </a:ext>
            </a:extLst>
          </p:cNvPr>
          <p:cNvPicPr>
            <a:picLocks noChangeAspect="1"/>
          </p:cNvPicPr>
          <p:nvPr/>
        </p:nvPicPr>
        <p:blipFill rotWithShape="1">
          <a:blip r:embed="rId4"/>
          <a:srcRect t="21770" r="41613" b="48178"/>
          <a:stretch/>
        </p:blipFill>
        <p:spPr>
          <a:xfrm>
            <a:off x="979064" y="3652868"/>
            <a:ext cx="4622519" cy="1338305"/>
          </a:xfrm>
          <a:prstGeom prst="rect">
            <a:avLst/>
          </a:prstGeom>
          <a:ln>
            <a:solidFill>
              <a:schemeClr val="tx1"/>
            </a:solidFill>
          </a:ln>
        </p:spPr>
      </p:pic>
      <p:sp>
        <p:nvSpPr>
          <p:cNvPr id="3" name="Slide Number Placeholder 2"/>
          <p:cNvSpPr>
            <a:spLocks noGrp="1"/>
          </p:cNvSpPr>
          <p:nvPr>
            <p:ph type="sldNum" sz="quarter" idx="12"/>
          </p:nvPr>
        </p:nvSpPr>
        <p:spPr/>
        <p:txBody>
          <a:bodyPr/>
          <a:lstStyle/>
          <a:p>
            <a:pPr algn="r" defTabSz="513160">
              <a:lnSpc>
                <a:spcPct val="95000"/>
              </a:lnSpc>
              <a:spcBef>
                <a:spcPts val="806"/>
              </a:spcBef>
              <a:buClr>
                <a:schemeClr val="tx2"/>
              </a:buClr>
              <a:buSzPct val="90000"/>
            </a:pPr>
            <a:fld id="{9A3BDB57-A3B2-4CBD-A5AE-076F05FE3509}" type="slidenum">
              <a:rPr lang="en-US" smtClean="0"/>
              <a:pPr algn="r" defTabSz="513160">
                <a:lnSpc>
                  <a:spcPct val="95000"/>
                </a:lnSpc>
                <a:spcBef>
                  <a:spcPts val="806"/>
                </a:spcBef>
                <a:buClr>
                  <a:schemeClr val="tx2"/>
                </a:buClr>
                <a:buSzPct val="90000"/>
              </a:pPr>
              <a:t>63</a:t>
            </a:fld>
            <a:endParaRPr lang="en-US" dirty="0"/>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Managing Notification Preferences</a:t>
            </a:r>
            <a:endParaRPr lang="en-US" b="1" dirty="0"/>
          </a:p>
        </p:txBody>
      </p:sp>
      <p:sp>
        <p:nvSpPr>
          <p:cNvPr id="7" name="Text Placeholder 1">
            <a:extLst>
              <a:ext uri="{FF2B5EF4-FFF2-40B4-BE49-F238E27FC236}">
                <a16:creationId xmlns:a16="http://schemas.microsoft.com/office/drawing/2014/main" id="{00291320-C085-4652-BF43-9B56B2EEE4F8}"/>
              </a:ext>
            </a:extLst>
          </p:cNvPr>
          <p:cNvSpPr txBox="1">
            <a:spLocks/>
          </p:cNvSpPr>
          <p:nvPr/>
        </p:nvSpPr>
        <p:spPr>
          <a:xfrm>
            <a:off x="129247" y="832701"/>
            <a:ext cx="2549217" cy="203455"/>
          </a:xfrm>
          <a:prstGeom prst="rect">
            <a:avLst/>
          </a:prstGeom>
        </p:spPr>
        <p:txBody>
          <a:bodyPr lIns="0" tIns="0" rIns="0" bIns="0" anchor="ctr"/>
          <a:lstStyle>
            <a:defPPr>
              <a:defRPr lang="en-US"/>
            </a:defPPr>
            <a:lvl1pPr marL="0" indent="0" defTabSz="914400" eaLnBrk="1" latinLnBrk="0" hangingPunct="1">
              <a:lnSpc>
                <a:spcPct val="90000"/>
              </a:lnSpc>
              <a:spcBef>
                <a:spcPts val="1000"/>
              </a:spcBef>
              <a:buFont typeface="Arial" panose="020B0604020202020204" pitchFamily="34" charset="0"/>
              <a:buNone/>
              <a:defRPr sz="1200" b="0" i="0">
                <a:latin typeface="Arial" panose="020B0604020202020204" pitchFamily="34" charset="0"/>
                <a:ea typeface="+mn-ea"/>
                <a:cs typeface="Arial" panose="020B0604020202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5pPr>
            <a:lvl6pPr marL="2514600" indent="-228600" defTabSz="914400">
              <a:lnSpc>
                <a:spcPct val="90000"/>
              </a:lnSpc>
              <a:spcBef>
                <a:spcPts val="500"/>
              </a:spcBef>
              <a:buFont typeface="Arial" panose="020B0604020202020204" pitchFamily="34" charset="0"/>
              <a:buChar char="•"/>
              <a:defRPr sz="1800">
                <a:latin typeface="+mn-lt"/>
                <a:ea typeface="+mn-ea"/>
                <a:cs typeface="+mn-cs"/>
              </a:defRPr>
            </a:lvl6pPr>
            <a:lvl7pPr marL="2971800" indent="-228600" defTabSz="914400">
              <a:lnSpc>
                <a:spcPct val="90000"/>
              </a:lnSpc>
              <a:spcBef>
                <a:spcPts val="500"/>
              </a:spcBef>
              <a:buFont typeface="Arial" panose="020B0604020202020204" pitchFamily="34" charset="0"/>
              <a:buChar char="•"/>
              <a:defRPr sz="1800">
                <a:latin typeface="+mn-lt"/>
                <a:ea typeface="+mn-ea"/>
                <a:cs typeface="+mn-cs"/>
              </a:defRPr>
            </a:lvl7pPr>
            <a:lvl8pPr marL="3429000" indent="-228600" defTabSz="914400">
              <a:lnSpc>
                <a:spcPct val="90000"/>
              </a:lnSpc>
              <a:spcBef>
                <a:spcPts val="500"/>
              </a:spcBef>
              <a:buFont typeface="Arial" panose="020B0604020202020204" pitchFamily="34" charset="0"/>
              <a:buChar char="•"/>
              <a:defRPr sz="1800">
                <a:latin typeface="+mn-lt"/>
                <a:ea typeface="+mn-ea"/>
                <a:cs typeface="+mn-cs"/>
              </a:defRPr>
            </a:lvl8pPr>
            <a:lvl9pPr marL="3886200" indent="-228600" defTabSz="914400">
              <a:lnSpc>
                <a:spcPct val="90000"/>
              </a:lnSpc>
              <a:spcBef>
                <a:spcPts val="500"/>
              </a:spcBef>
              <a:buFont typeface="Arial" panose="020B0604020202020204" pitchFamily="34" charset="0"/>
              <a:buChar char="•"/>
              <a:defRPr sz="1800">
                <a:latin typeface="+mn-lt"/>
                <a:ea typeface="+mn-ea"/>
                <a:cs typeface="+mn-cs"/>
              </a:defRPr>
            </a:lvl9pPr>
          </a:lstStyle>
          <a:p>
            <a:endParaRPr lang="en-US" dirty="0"/>
          </a:p>
        </p:txBody>
      </p:sp>
      <p:sp>
        <p:nvSpPr>
          <p:cNvPr id="17" name="Rounded Rectangle 28">
            <a:extLst>
              <a:ext uri="{FF2B5EF4-FFF2-40B4-BE49-F238E27FC236}">
                <a16:creationId xmlns:a16="http://schemas.microsoft.com/office/drawing/2014/main" id="{2B2ABC2B-377C-420B-B33F-0AB2233125AE}"/>
              </a:ext>
            </a:extLst>
          </p:cNvPr>
          <p:cNvSpPr/>
          <p:nvPr/>
        </p:nvSpPr>
        <p:spPr>
          <a:xfrm>
            <a:off x="5914298" y="1235764"/>
            <a:ext cx="883737" cy="457969"/>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Login to the B&amp;I dashboard and click on user profile (AP Clerk in this illustration) on top right corner.</a:t>
            </a:r>
          </a:p>
        </p:txBody>
      </p:sp>
      <p:sp>
        <p:nvSpPr>
          <p:cNvPr id="18" name="Rounded Rectangle 28">
            <a:extLst>
              <a:ext uri="{FF2B5EF4-FFF2-40B4-BE49-F238E27FC236}">
                <a16:creationId xmlns:a16="http://schemas.microsoft.com/office/drawing/2014/main" id="{E7623C42-1992-40F1-9D66-20CE6937A3AD}"/>
              </a:ext>
            </a:extLst>
          </p:cNvPr>
          <p:cNvSpPr/>
          <p:nvPr/>
        </p:nvSpPr>
        <p:spPr>
          <a:xfrm>
            <a:off x="5914298" y="2371489"/>
            <a:ext cx="883729" cy="40593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Click on </a:t>
            </a:r>
            <a:r>
              <a:rPr lang="en-US" sz="900" b="1" dirty="0">
                <a:solidFill>
                  <a:schemeClr val="bg2">
                    <a:lumMod val="10000"/>
                  </a:schemeClr>
                </a:solidFill>
              </a:rPr>
              <a:t>Change email notification preferences</a:t>
            </a:r>
          </a:p>
        </p:txBody>
      </p:sp>
      <p:sp>
        <p:nvSpPr>
          <p:cNvPr id="12" name="Rounded Rectangle 28">
            <a:extLst>
              <a:ext uri="{FF2B5EF4-FFF2-40B4-BE49-F238E27FC236}">
                <a16:creationId xmlns:a16="http://schemas.microsoft.com/office/drawing/2014/main" id="{0ED97E8E-D89F-40DC-8427-EC5F8B964790}"/>
              </a:ext>
            </a:extLst>
          </p:cNvPr>
          <p:cNvSpPr/>
          <p:nvPr/>
        </p:nvSpPr>
        <p:spPr>
          <a:xfrm>
            <a:off x="5918059" y="3122543"/>
            <a:ext cx="781081" cy="40593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Email notification preferences window will open.</a:t>
            </a:r>
          </a:p>
        </p:txBody>
      </p:sp>
      <p:sp>
        <p:nvSpPr>
          <p:cNvPr id="30" name="Rectangle 29">
            <a:extLst>
              <a:ext uri="{FF2B5EF4-FFF2-40B4-BE49-F238E27FC236}">
                <a16:creationId xmlns:a16="http://schemas.microsoft.com/office/drawing/2014/main" id="{3EE6862A-0622-46F9-BD25-5CA0C21A62F1}"/>
              </a:ext>
            </a:extLst>
          </p:cNvPr>
          <p:cNvSpPr/>
          <p:nvPr/>
        </p:nvSpPr>
        <p:spPr>
          <a:xfrm>
            <a:off x="4266985" y="2117725"/>
            <a:ext cx="1161690" cy="130587"/>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31" name="Rectangle 30">
            <a:extLst>
              <a:ext uri="{FF2B5EF4-FFF2-40B4-BE49-F238E27FC236}">
                <a16:creationId xmlns:a16="http://schemas.microsoft.com/office/drawing/2014/main" id="{965A6BB2-7C1F-4DF7-8E74-31F8D551BE76}"/>
              </a:ext>
            </a:extLst>
          </p:cNvPr>
          <p:cNvSpPr/>
          <p:nvPr/>
        </p:nvSpPr>
        <p:spPr>
          <a:xfrm>
            <a:off x="5176829" y="1200351"/>
            <a:ext cx="251846" cy="145417"/>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27" name="Rectangle 26">
            <a:extLst>
              <a:ext uri="{FF2B5EF4-FFF2-40B4-BE49-F238E27FC236}">
                <a16:creationId xmlns:a16="http://schemas.microsoft.com/office/drawing/2014/main" id="{1DC5622E-9BBB-4F5A-B0B9-DC6C28F8AB2B}"/>
              </a:ext>
            </a:extLst>
          </p:cNvPr>
          <p:cNvSpPr/>
          <p:nvPr/>
        </p:nvSpPr>
        <p:spPr>
          <a:xfrm>
            <a:off x="979064" y="3642140"/>
            <a:ext cx="2151479" cy="834610"/>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35" name="Oval 34">
            <a:extLst>
              <a:ext uri="{FF2B5EF4-FFF2-40B4-BE49-F238E27FC236}">
                <a16:creationId xmlns:a16="http://schemas.microsoft.com/office/drawing/2014/main" id="{56D90AA4-7759-4CA3-879B-F3E74E47CA7D}"/>
              </a:ext>
            </a:extLst>
          </p:cNvPr>
          <p:cNvSpPr/>
          <p:nvPr/>
        </p:nvSpPr>
        <p:spPr>
          <a:xfrm>
            <a:off x="5073959" y="1033043"/>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1</a:t>
            </a:r>
          </a:p>
        </p:txBody>
      </p:sp>
      <p:sp>
        <p:nvSpPr>
          <p:cNvPr id="36" name="Oval 35">
            <a:extLst>
              <a:ext uri="{FF2B5EF4-FFF2-40B4-BE49-F238E27FC236}">
                <a16:creationId xmlns:a16="http://schemas.microsoft.com/office/drawing/2014/main" id="{F520CE5E-2F5B-40DE-9F6F-EF9C64D31E25}"/>
              </a:ext>
            </a:extLst>
          </p:cNvPr>
          <p:cNvSpPr/>
          <p:nvPr/>
        </p:nvSpPr>
        <p:spPr>
          <a:xfrm>
            <a:off x="830192" y="3601606"/>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3</a:t>
            </a:r>
          </a:p>
        </p:txBody>
      </p:sp>
      <p:sp>
        <p:nvSpPr>
          <p:cNvPr id="37" name="Oval 36">
            <a:extLst>
              <a:ext uri="{FF2B5EF4-FFF2-40B4-BE49-F238E27FC236}">
                <a16:creationId xmlns:a16="http://schemas.microsoft.com/office/drawing/2014/main" id="{290A9F00-EFBC-414C-B984-A0F94B1F3DE0}"/>
              </a:ext>
            </a:extLst>
          </p:cNvPr>
          <p:cNvSpPr/>
          <p:nvPr/>
        </p:nvSpPr>
        <p:spPr>
          <a:xfrm>
            <a:off x="4117254" y="2034522"/>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2</a:t>
            </a:r>
          </a:p>
        </p:txBody>
      </p:sp>
      <p:sp>
        <p:nvSpPr>
          <p:cNvPr id="38" name="Oval 37">
            <a:extLst>
              <a:ext uri="{FF2B5EF4-FFF2-40B4-BE49-F238E27FC236}">
                <a16:creationId xmlns:a16="http://schemas.microsoft.com/office/drawing/2014/main" id="{779EFB45-B3F6-4215-964A-6B7CBD88938B}"/>
              </a:ext>
            </a:extLst>
          </p:cNvPr>
          <p:cNvSpPr/>
          <p:nvPr/>
        </p:nvSpPr>
        <p:spPr>
          <a:xfrm>
            <a:off x="5683761" y="1265732"/>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1</a:t>
            </a:r>
          </a:p>
        </p:txBody>
      </p:sp>
      <p:sp>
        <p:nvSpPr>
          <p:cNvPr id="39" name="Oval 38">
            <a:extLst>
              <a:ext uri="{FF2B5EF4-FFF2-40B4-BE49-F238E27FC236}">
                <a16:creationId xmlns:a16="http://schemas.microsoft.com/office/drawing/2014/main" id="{366BBADA-DD15-4650-B941-A814CC1AD8A3}"/>
              </a:ext>
            </a:extLst>
          </p:cNvPr>
          <p:cNvSpPr/>
          <p:nvPr/>
        </p:nvSpPr>
        <p:spPr>
          <a:xfrm>
            <a:off x="5683761" y="2403385"/>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2</a:t>
            </a:r>
          </a:p>
        </p:txBody>
      </p:sp>
      <p:sp>
        <p:nvSpPr>
          <p:cNvPr id="40" name="Oval 39">
            <a:extLst>
              <a:ext uri="{FF2B5EF4-FFF2-40B4-BE49-F238E27FC236}">
                <a16:creationId xmlns:a16="http://schemas.microsoft.com/office/drawing/2014/main" id="{D2758495-7C13-439A-9932-154A768DDF3D}"/>
              </a:ext>
            </a:extLst>
          </p:cNvPr>
          <p:cNvSpPr/>
          <p:nvPr/>
        </p:nvSpPr>
        <p:spPr>
          <a:xfrm>
            <a:off x="5688416" y="3156254"/>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3</a:t>
            </a:r>
          </a:p>
        </p:txBody>
      </p:sp>
    </p:spTree>
    <p:custDataLst>
      <p:tags r:id="rId1"/>
    </p:custDataLst>
    <p:extLst>
      <p:ext uri="{BB962C8B-B14F-4D97-AF65-F5344CB8AC3E}">
        <p14:creationId xmlns:p14="http://schemas.microsoft.com/office/powerpoint/2010/main" val="298641944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DFCC38A-DF28-48AD-92BB-597AE6D3DEE1}"/>
              </a:ext>
            </a:extLst>
          </p:cNvPr>
          <p:cNvPicPr>
            <a:picLocks noChangeAspect="1"/>
          </p:cNvPicPr>
          <p:nvPr/>
        </p:nvPicPr>
        <p:blipFill>
          <a:blip r:embed="rId3"/>
          <a:stretch>
            <a:fillRect/>
          </a:stretch>
        </p:blipFill>
        <p:spPr>
          <a:xfrm>
            <a:off x="185956" y="1139152"/>
            <a:ext cx="5249111" cy="3200677"/>
          </a:xfrm>
          <a:prstGeom prst="rect">
            <a:avLst/>
          </a:prstGeom>
          <a:ln>
            <a:solidFill>
              <a:schemeClr val="tx1"/>
            </a:solidFill>
          </a:ln>
        </p:spPr>
      </p:pic>
      <p:sp>
        <p:nvSpPr>
          <p:cNvPr id="3" name="Slide Number Placeholder 2"/>
          <p:cNvSpPr>
            <a:spLocks noGrp="1"/>
          </p:cNvSpPr>
          <p:nvPr>
            <p:ph type="sldNum" sz="quarter" idx="12"/>
          </p:nvPr>
        </p:nvSpPr>
        <p:spPr/>
        <p:txBody>
          <a:bodyPr/>
          <a:lstStyle/>
          <a:p>
            <a:pPr algn="r" defTabSz="513160">
              <a:lnSpc>
                <a:spcPct val="95000"/>
              </a:lnSpc>
              <a:spcBef>
                <a:spcPts val="806"/>
              </a:spcBef>
              <a:buClr>
                <a:schemeClr val="tx2"/>
              </a:buClr>
              <a:buSzPct val="90000"/>
            </a:pPr>
            <a:fld id="{9A3BDB57-A3B2-4CBD-A5AE-076F05FE3509}" type="slidenum">
              <a:rPr lang="en-US" smtClean="0"/>
              <a:pPr algn="r" defTabSz="513160">
                <a:lnSpc>
                  <a:spcPct val="95000"/>
                </a:lnSpc>
                <a:spcBef>
                  <a:spcPts val="806"/>
                </a:spcBef>
                <a:buClr>
                  <a:schemeClr val="tx2"/>
                </a:buClr>
                <a:buSzPct val="90000"/>
              </a:pPr>
              <a:t>64</a:t>
            </a:fld>
            <a:endParaRPr lang="en-US" dirty="0"/>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Managing Notification Preferences</a:t>
            </a:r>
            <a:endParaRPr lang="en-US" b="1" dirty="0"/>
          </a:p>
        </p:txBody>
      </p:sp>
      <p:sp>
        <p:nvSpPr>
          <p:cNvPr id="7" name="Text Placeholder 1">
            <a:extLst>
              <a:ext uri="{FF2B5EF4-FFF2-40B4-BE49-F238E27FC236}">
                <a16:creationId xmlns:a16="http://schemas.microsoft.com/office/drawing/2014/main" id="{00291320-C085-4652-BF43-9B56B2EEE4F8}"/>
              </a:ext>
            </a:extLst>
          </p:cNvPr>
          <p:cNvSpPr txBox="1">
            <a:spLocks/>
          </p:cNvSpPr>
          <p:nvPr/>
        </p:nvSpPr>
        <p:spPr>
          <a:xfrm>
            <a:off x="129247" y="832701"/>
            <a:ext cx="2549217" cy="203455"/>
          </a:xfrm>
          <a:prstGeom prst="rect">
            <a:avLst/>
          </a:prstGeom>
        </p:spPr>
        <p:txBody>
          <a:bodyPr lIns="0" tIns="0" rIns="0" bIns="0" anchor="ctr"/>
          <a:lstStyle>
            <a:defPPr>
              <a:defRPr lang="en-US"/>
            </a:defPPr>
            <a:lvl1pPr marL="0" indent="0" defTabSz="914400" eaLnBrk="1" latinLnBrk="0" hangingPunct="1">
              <a:lnSpc>
                <a:spcPct val="90000"/>
              </a:lnSpc>
              <a:spcBef>
                <a:spcPts val="1000"/>
              </a:spcBef>
              <a:buFont typeface="Arial" panose="020B0604020202020204" pitchFamily="34" charset="0"/>
              <a:buNone/>
              <a:defRPr sz="1200" b="0" i="0">
                <a:latin typeface="Arial" panose="020B0604020202020204" pitchFamily="34" charset="0"/>
                <a:ea typeface="+mn-ea"/>
                <a:cs typeface="Arial" panose="020B0604020202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5pPr>
            <a:lvl6pPr marL="2514600" indent="-228600" defTabSz="914400">
              <a:lnSpc>
                <a:spcPct val="90000"/>
              </a:lnSpc>
              <a:spcBef>
                <a:spcPts val="500"/>
              </a:spcBef>
              <a:buFont typeface="Arial" panose="020B0604020202020204" pitchFamily="34" charset="0"/>
              <a:buChar char="•"/>
              <a:defRPr sz="1800">
                <a:latin typeface="+mn-lt"/>
                <a:ea typeface="+mn-ea"/>
                <a:cs typeface="+mn-cs"/>
              </a:defRPr>
            </a:lvl6pPr>
            <a:lvl7pPr marL="2971800" indent="-228600" defTabSz="914400">
              <a:lnSpc>
                <a:spcPct val="90000"/>
              </a:lnSpc>
              <a:spcBef>
                <a:spcPts val="500"/>
              </a:spcBef>
              <a:buFont typeface="Arial" panose="020B0604020202020204" pitchFamily="34" charset="0"/>
              <a:buChar char="•"/>
              <a:defRPr sz="1800">
                <a:latin typeface="+mn-lt"/>
                <a:ea typeface="+mn-ea"/>
                <a:cs typeface="+mn-cs"/>
              </a:defRPr>
            </a:lvl7pPr>
            <a:lvl8pPr marL="3429000" indent="-228600" defTabSz="914400">
              <a:lnSpc>
                <a:spcPct val="90000"/>
              </a:lnSpc>
              <a:spcBef>
                <a:spcPts val="500"/>
              </a:spcBef>
              <a:buFont typeface="Arial" panose="020B0604020202020204" pitchFamily="34" charset="0"/>
              <a:buChar char="•"/>
              <a:defRPr sz="1800">
                <a:latin typeface="+mn-lt"/>
                <a:ea typeface="+mn-ea"/>
                <a:cs typeface="+mn-cs"/>
              </a:defRPr>
            </a:lvl8pPr>
            <a:lvl9pPr marL="3886200" indent="-228600" defTabSz="914400">
              <a:lnSpc>
                <a:spcPct val="90000"/>
              </a:lnSpc>
              <a:spcBef>
                <a:spcPts val="500"/>
              </a:spcBef>
              <a:buFont typeface="Arial" panose="020B0604020202020204" pitchFamily="34" charset="0"/>
              <a:buChar char="•"/>
              <a:defRPr sz="1800">
                <a:latin typeface="+mn-lt"/>
                <a:ea typeface="+mn-ea"/>
                <a:cs typeface="+mn-cs"/>
              </a:defRPr>
            </a:lvl9pPr>
          </a:lstStyle>
          <a:p>
            <a:endParaRPr lang="en-US" dirty="0"/>
          </a:p>
        </p:txBody>
      </p:sp>
      <p:sp>
        <p:nvSpPr>
          <p:cNvPr id="17" name="Rounded Rectangle 28">
            <a:extLst>
              <a:ext uri="{FF2B5EF4-FFF2-40B4-BE49-F238E27FC236}">
                <a16:creationId xmlns:a16="http://schemas.microsoft.com/office/drawing/2014/main" id="{2B2ABC2B-377C-420B-B33F-0AB2233125AE}"/>
              </a:ext>
            </a:extLst>
          </p:cNvPr>
          <p:cNvSpPr/>
          <p:nvPr/>
        </p:nvSpPr>
        <p:spPr>
          <a:xfrm>
            <a:off x="5891813" y="1205013"/>
            <a:ext cx="883741" cy="457969"/>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Click on the drop down against </a:t>
            </a:r>
            <a:r>
              <a:rPr lang="en-US" sz="900" b="1" dirty="0">
                <a:solidFill>
                  <a:schemeClr val="bg2">
                    <a:lumMod val="10000"/>
                  </a:schemeClr>
                </a:solidFill>
              </a:rPr>
              <a:t>Edit preferences for.</a:t>
            </a:r>
          </a:p>
        </p:txBody>
      </p:sp>
      <p:sp>
        <p:nvSpPr>
          <p:cNvPr id="18" name="Rounded Rectangle 28">
            <a:extLst>
              <a:ext uri="{FF2B5EF4-FFF2-40B4-BE49-F238E27FC236}">
                <a16:creationId xmlns:a16="http://schemas.microsoft.com/office/drawing/2014/main" id="{E7623C42-1992-40F1-9D66-20CE6937A3AD}"/>
              </a:ext>
            </a:extLst>
          </p:cNvPr>
          <p:cNvSpPr/>
          <p:nvPr/>
        </p:nvSpPr>
        <p:spPr>
          <a:xfrm>
            <a:off x="5891813" y="2080959"/>
            <a:ext cx="883731" cy="40593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Select </a:t>
            </a:r>
            <a:r>
              <a:rPr lang="en-US" sz="900" b="1" dirty="0">
                <a:solidFill>
                  <a:schemeClr val="bg2">
                    <a:lumMod val="10000"/>
                  </a:schemeClr>
                </a:solidFill>
              </a:rPr>
              <a:t>Invoice Reconciliation </a:t>
            </a:r>
            <a:r>
              <a:rPr lang="en-US" sz="900" dirty="0">
                <a:solidFill>
                  <a:schemeClr val="bg2">
                    <a:lumMod val="10000"/>
                  </a:schemeClr>
                </a:solidFill>
              </a:rPr>
              <a:t>from the options available in the drop down list, (or any other option for which you want to change email notification preferences).</a:t>
            </a:r>
          </a:p>
        </p:txBody>
      </p:sp>
      <p:sp>
        <p:nvSpPr>
          <p:cNvPr id="30" name="Rectangle 29">
            <a:extLst>
              <a:ext uri="{FF2B5EF4-FFF2-40B4-BE49-F238E27FC236}">
                <a16:creationId xmlns:a16="http://schemas.microsoft.com/office/drawing/2014/main" id="{3EE6862A-0622-46F9-BD25-5CA0C21A62F1}"/>
              </a:ext>
            </a:extLst>
          </p:cNvPr>
          <p:cNvSpPr/>
          <p:nvPr/>
        </p:nvSpPr>
        <p:spPr>
          <a:xfrm>
            <a:off x="1053057" y="1581006"/>
            <a:ext cx="964029" cy="199877"/>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31" name="Rectangle 30">
            <a:extLst>
              <a:ext uri="{FF2B5EF4-FFF2-40B4-BE49-F238E27FC236}">
                <a16:creationId xmlns:a16="http://schemas.microsoft.com/office/drawing/2014/main" id="{965A6BB2-7C1F-4DF7-8E74-31F8D551BE76}"/>
              </a:ext>
            </a:extLst>
          </p:cNvPr>
          <p:cNvSpPr/>
          <p:nvPr/>
        </p:nvSpPr>
        <p:spPr>
          <a:xfrm>
            <a:off x="1073720" y="3228280"/>
            <a:ext cx="773392" cy="151732"/>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35" name="Oval 34">
            <a:extLst>
              <a:ext uri="{FF2B5EF4-FFF2-40B4-BE49-F238E27FC236}">
                <a16:creationId xmlns:a16="http://schemas.microsoft.com/office/drawing/2014/main" id="{56D90AA4-7759-4CA3-879B-F3E74E47CA7D}"/>
              </a:ext>
            </a:extLst>
          </p:cNvPr>
          <p:cNvSpPr/>
          <p:nvPr/>
        </p:nvSpPr>
        <p:spPr>
          <a:xfrm>
            <a:off x="906866" y="1496704"/>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4</a:t>
            </a:r>
          </a:p>
        </p:txBody>
      </p:sp>
      <p:sp>
        <p:nvSpPr>
          <p:cNvPr id="36" name="Oval 35">
            <a:extLst>
              <a:ext uri="{FF2B5EF4-FFF2-40B4-BE49-F238E27FC236}">
                <a16:creationId xmlns:a16="http://schemas.microsoft.com/office/drawing/2014/main" id="{F520CE5E-2F5B-40DE-9F6F-EF9C64D31E25}"/>
              </a:ext>
            </a:extLst>
          </p:cNvPr>
          <p:cNvSpPr/>
          <p:nvPr/>
        </p:nvSpPr>
        <p:spPr>
          <a:xfrm>
            <a:off x="950187" y="3125410"/>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5</a:t>
            </a:r>
          </a:p>
        </p:txBody>
      </p:sp>
      <p:sp>
        <p:nvSpPr>
          <p:cNvPr id="38" name="Oval 37">
            <a:extLst>
              <a:ext uri="{FF2B5EF4-FFF2-40B4-BE49-F238E27FC236}">
                <a16:creationId xmlns:a16="http://schemas.microsoft.com/office/drawing/2014/main" id="{779EFB45-B3F6-4215-964A-6B7CBD88938B}"/>
              </a:ext>
            </a:extLst>
          </p:cNvPr>
          <p:cNvSpPr/>
          <p:nvPr/>
        </p:nvSpPr>
        <p:spPr>
          <a:xfrm>
            <a:off x="5662949" y="1253729"/>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4</a:t>
            </a:r>
          </a:p>
        </p:txBody>
      </p:sp>
      <p:sp>
        <p:nvSpPr>
          <p:cNvPr id="39" name="Oval 38">
            <a:extLst>
              <a:ext uri="{FF2B5EF4-FFF2-40B4-BE49-F238E27FC236}">
                <a16:creationId xmlns:a16="http://schemas.microsoft.com/office/drawing/2014/main" id="{366BBADA-DD15-4650-B941-A814CC1AD8A3}"/>
              </a:ext>
            </a:extLst>
          </p:cNvPr>
          <p:cNvSpPr/>
          <p:nvPr/>
        </p:nvSpPr>
        <p:spPr>
          <a:xfrm>
            <a:off x="5662949" y="2139553"/>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5</a:t>
            </a:r>
          </a:p>
        </p:txBody>
      </p:sp>
    </p:spTree>
    <p:custDataLst>
      <p:tags r:id="rId1"/>
    </p:custDataLst>
    <p:extLst>
      <p:ext uri="{BB962C8B-B14F-4D97-AF65-F5344CB8AC3E}">
        <p14:creationId xmlns:p14="http://schemas.microsoft.com/office/powerpoint/2010/main" val="12933131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D264AD66-A878-4012-BCE6-B84B84B8A0C9}"/>
              </a:ext>
            </a:extLst>
          </p:cNvPr>
          <p:cNvPicPr>
            <a:picLocks noChangeAspect="1"/>
          </p:cNvPicPr>
          <p:nvPr/>
        </p:nvPicPr>
        <p:blipFill rotWithShape="1">
          <a:blip r:embed="rId3"/>
          <a:srcRect l="1120" t="16356" r="64226" b="20611"/>
          <a:stretch/>
        </p:blipFill>
        <p:spPr>
          <a:xfrm>
            <a:off x="3047848" y="1631022"/>
            <a:ext cx="2429187" cy="2485429"/>
          </a:xfrm>
          <a:prstGeom prst="rect">
            <a:avLst/>
          </a:prstGeom>
          <a:ln>
            <a:solidFill>
              <a:schemeClr val="tx1"/>
            </a:solidFill>
          </a:ln>
        </p:spPr>
      </p:pic>
      <p:pic>
        <p:nvPicPr>
          <p:cNvPr id="20" name="Picture 19">
            <a:extLst>
              <a:ext uri="{FF2B5EF4-FFF2-40B4-BE49-F238E27FC236}">
                <a16:creationId xmlns:a16="http://schemas.microsoft.com/office/drawing/2014/main" id="{16705F74-279F-46B4-BF65-1F55F94654C6}"/>
              </a:ext>
            </a:extLst>
          </p:cNvPr>
          <p:cNvPicPr>
            <a:picLocks noChangeAspect="1"/>
          </p:cNvPicPr>
          <p:nvPr/>
        </p:nvPicPr>
        <p:blipFill rotWithShape="1">
          <a:blip r:embed="rId4"/>
          <a:srcRect t="13936" r="59395" b="13589"/>
          <a:stretch/>
        </p:blipFill>
        <p:spPr>
          <a:xfrm>
            <a:off x="377014" y="1632228"/>
            <a:ext cx="2475531" cy="2485429"/>
          </a:xfrm>
          <a:prstGeom prst="rect">
            <a:avLst/>
          </a:prstGeom>
          <a:ln>
            <a:solidFill>
              <a:schemeClr val="tx1"/>
            </a:solidFill>
          </a:ln>
        </p:spPr>
      </p:pic>
      <p:sp>
        <p:nvSpPr>
          <p:cNvPr id="3" name="Slide Number Placeholder 2"/>
          <p:cNvSpPr>
            <a:spLocks noGrp="1"/>
          </p:cNvSpPr>
          <p:nvPr>
            <p:ph type="sldNum" sz="quarter" idx="12"/>
          </p:nvPr>
        </p:nvSpPr>
        <p:spPr/>
        <p:txBody>
          <a:bodyPr/>
          <a:lstStyle/>
          <a:p>
            <a:pPr algn="r" defTabSz="513160">
              <a:lnSpc>
                <a:spcPct val="95000"/>
              </a:lnSpc>
              <a:spcBef>
                <a:spcPts val="806"/>
              </a:spcBef>
              <a:buClr>
                <a:schemeClr val="tx2"/>
              </a:buClr>
              <a:buSzPct val="90000"/>
            </a:pPr>
            <a:fld id="{9A3BDB57-A3B2-4CBD-A5AE-076F05FE3509}" type="slidenum">
              <a:rPr lang="en-US" smtClean="0"/>
              <a:pPr algn="r" defTabSz="513160">
                <a:lnSpc>
                  <a:spcPct val="95000"/>
                </a:lnSpc>
                <a:spcBef>
                  <a:spcPts val="806"/>
                </a:spcBef>
                <a:buClr>
                  <a:schemeClr val="tx2"/>
                </a:buClr>
                <a:buSzPct val="90000"/>
              </a:pPr>
              <a:t>65</a:t>
            </a:fld>
            <a:endParaRPr lang="en-US" dirty="0"/>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Managing Notification Preferences</a:t>
            </a:r>
            <a:endParaRPr lang="en-US" b="1" dirty="0"/>
          </a:p>
        </p:txBody>
      </p:sp>
      <p:sp>
        <p:nvSpPr>
          <p:cNvPr id="7" name="Text Placeholder 1">
            <a:extLst>
              <a:ext uri="{FF2B5EF4-FFF2-40B4-BE49-F238E27FC236}">
                <a16:creationId xmlns:a16="http://schemas.microsoft.com/office/drawing/2014/main" id="{00291320-C085-4652-BF43-9B56B2EEE4F8}"/>
              </a:ext>
            </a:extLst>
          </p:cNvPr>
          <p:cNvSpPr txBox="1">
            <a:spLocks/>
          </p:cNvSpPr>
          <p:nvPr/>
        </p:nvSpPr>
        <p:spPr>
          <a:xfrm>
            <a:off x="129247" y="832701"/>
            <a:ext cx="2549217" cy="203455"/>
          </a:xfrm>
          <a:prstGeom prst="rect">
            <a:avLst/>
          </a:prstGeom>
        </p:spPr>
        <p:txBody>
          <a:bodyPr lIns="0" tIns="0" rIns="0" bIns="0" anchor="ctr"/>
          <a:lstStyle>
            <a:defPPr>
              <a:defRPr lang="en-US"/>
            </a:defPPr>
            <a:lvl1pPr marL="0" indent="0" defTabSz="914400" eaLnBrk="1" latinLnBrk="0" hangingPunct="1">
              <a:lnSpc>
                <a:spcPct val="90000"/>
              </a:lnSpc>
              <a:spcBef>
                <a:spcPts val="1000"/>
              </a:spcBef>
              <a:buFont typeface="Arial" panose="020B0604020202020204" pitchFamily="34" charset="0"/>
              <a:buNone/>
              <a:defRPr sz="1200" b="0" i="0">
                <a:latin typeface="Arial" panose="020B0604020202020204" pitchFamily="34" charset="0"/>
                <a:ea typeface="+mn-ea"/>
                <a:cs typeface="Arial" panose="020B0604020202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5pPr>
            <a:lvl6pPr marL="2514600" indent="-228600" defTabSz="914400">
              <a:lnSpc>
                <a:spcPct val="90000"/>
              </a:lnSpc>
              <a:spcBef>
                <a:spcPts val="500"/>
              </a:spcBef>
              <a:buFont typeface="Arial" panose="020B0604020202020204" pitchFamily="34" charset="0"/>
              <a:buChar char="•"/>
              <a:defRPr sz="1800">
                <a:latin typeface="+mn-lt"/>
                <a:ea typeface="+mn-ea"/>
                <a:cs typeface="+mn-cs"/>
              </a:defRPr>
            </a:lvl6pPr>
            <a:lvl7pPr marL="2971800" indent="-228600" defTabSz="914400">
              <a:lnSpc>
                <a:spcPct val="90000"/>
              </a:lnSpc>
              <a:spcBef>
                <a:spcPts val="500"/>
              </a:spcBef>
              <a:buFont typeface="Arial" panose="020B0604020202020204" pitchFamily="34" charset="0"/>
              <a:buChar char="•"/>
              <a:defRPr sz="1800">
                <a:latin typeface="+mn-lt"/>
                <a:ea typeface="+mn-ea"/>
                <a:cs typeface="+mn-cs"/>
              </a:defRPr>
            </a:lvl7pPr>
            <a:lvl8pPr marL="3429000" indent="-228600" defTabSz="914400">
              <a:lnSpc>
                <a:spcPct val="90000"/>
              </a:lnSpc>
              <a:spcBef>
                <a:spcPts val="500"/>
              </a:spcBef>
              <a:buFont typeface="Arial" panose="020B0604020202020204" pitchFamily="34" charset="0"/>
              <a:buChar char="•"/>
              <a:defRPr sz="1800">
                <a:latin typeface="+mn-lt"/>
                <a:ea typeface="+mn-ea"/>
                <a:cs typeface="+mn-cs"/>
              </a:defRPr>
            </a:lvl8pPr>
            <a:lvl9pPr marL="3886200" indent="-228600" defTabSz="914400">
              <a:lnSpc>
                <a:spcPct val="90000"/>
              </a:lnSpc>
              <a:spcBef>
                <a:spcPts val="500"/>
              </a:spcBef>
              <a:buFont typeface="Arial" panose="020B0604020202020204" pitchFamily="34" charset="0"/>
              <a:buChar char="•"/>
              <a:defRPr sz="1800">
                <a:latin typeface="+mn-lt"/>
                <a:ea typeface="+mn-ea"/>
                <a:cs typeface="+mn-cs"/>
              </a:defRPr>
            </a:lvl9pPr>
          </a:lstStyle>
          <a:p>
            <a:endParaRPr lang="en-US" dirty="0"/>
          </a:p>
        </p:txBody>
      </p:sp>
      <p:sp>
        <p:nvSpPr>
          <p:cNvPr id="17" name="Rounded Rectangle 28">
            <a:extLst>
              <a:ext uri="{FF2B5EF4-FFF2-40B4-BE49-F238E27FC236}">
                <a16:creationId xmlns:a16="http://schemas.microsoft.com/office/drawing/2014/main" id="{2B2ABC2B-377C-420B-B33F-0AB2233125AE}"/>
              </a:ext>
            </a:extLst>
          </p:cNvPr>
          <p:cNvSpPr/>
          <p:nvPr/>
        </p:nvSpPr>
        <p:spPr>
          <a:xfrm>
            <a:off x="5914298" y="1234993"/>
            <a:ext cx="883735" cy="457969"/>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Under </a:t>
            </a:r>
            <a:r>
              <a:rPr lang="en-US" sz="900" b="1" dirty="0">
                <a:solidFill>
                  <a:schemeClr val="bg2">
                    <a:lumMod val="10000"/>
                  </a:schemeClr>
                </a:solidFill>
              </a:rPr>
              <a:t>Notification method</a:t>
            </a:r>
            <a:r>
              <a:rPr lang="en-US" sz="900" dirty="0">
                <a:solidFill>
                  <a:schemeClr val="bg2">
                    <a:lumMod val="10000"/>
                  </a:schemeClr>
                </a:solidFill>
              </a:rPr>
              <a:t>, select the required option (individual or consolidated).</a:t>
            </a:r>
          </a:p>
        </p:txBody>
      </p:sp>
      <p:sp>
        <p:nvSpPr>
          <p:cNvPr id="18" name="Rounded Rectangle 28">
            <a:extLst>
              <a:ext uri="{FF2B5EF4-FFF2-40B4-BE49-F238E27FC236}">
                <a16:creationId xmlns:a16="http://schemas.microsoft.com/office/drawing/2014/main" id="{E7623C42-1992-40F1-9D66-20CE6937A3AD}"/>
              </a:ext>
            </a:extLst>
          </p:cNvPr>
          <p:cNvSpPr/>
          <p:nvPr/>
        </p:nvSpPr>
        <p:spPr>
          <a:xfrm>
            <a:off x="5914298" y="2606239"/>
            <a:ext cx="883742" cy="40593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Under </a:t>
            </a:r>
            <a:r>
              <a:rPr lang="en-US" sz="900" b="1" dirty="0">
                <a:solidFill>
                  <a:schemeClr val="bg2">
                    <a:lumMod val="10000"/>
                  </a:schemeClr>
                </a:solidFill>
              </a:rPr>
              <a:t>Notification frequency</a:t>
            </a:r>
            <a:r>
              <a:rPr lang="en-US" sz="900" dirty="0">
                <a:solidFill>
                  <a:schemeClr val="bg2">
                    <a:lumMod val="10000"/>
                  </a:schemeClr>
                </a:solidFill>
              </a:rPr>
              <a:t>, select the required option from the drop down list.</a:t>
            </a:r>
          </a:p>
        </p:txBody>
      </p:sp>
      <p:sp>
        <p:nvSpPr>
          <p:cNvPr id="30" name="Rectangle 29">
            <a:extLst>
              <a:ext uri="{FF2B5EF4-FFF2-40B4-BE49-F238E27FC236}">
                <a16:creationId xmlns:a16="http://schemas.microsoft.com/office/drawing/2014/main" id="{3EE6862A-0622-46F9-BD25-5CA0C21A62F1}"/>
              </a:ext>
            </a:extLst>
          </p:cNvPr>
          <p:cNvSpPr/>
          <p:nvPr/>
        </p:nvSpPr>
        <p:spPr>
          <a:xfrm>
            <a:off x="1330974" y="2159470"/>
            <a:ext cx="780320" cy="145417"/>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31" name="Rectangle 30">
            <a:extLst>
              <a:ext uri="{FF2B5EF4-FFF2-40B4-BE49-F238E27FC236}">
                <a16:creationId xmlns:a16="http://schemas.microsoft.com/office/drawing/2014/main" id="{965A6BB2-7C1F-4DF7-8E74-31F8D551BE76}"/>
              </a:ext>
            </a:extLst>
          </p:cNvPr>
          <p:cNvSpPr/>
          <p:nvPr/>
        </p:nvSpPr>
        <p:spPr>
          <a:xfrm>
            <a:off x="4587852" y="3321433"/>
            <a:ext cx="609542" cy="145417"/>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35" name="Oval 34">
            <a:extLst>
              <a:ext uri="{FF2B5EF4-FFF2-40B4-BE49-F238E27FC236}">
                <a16:creationId xmlns:a16="http://schemas.microsoft.com/office/drawing/2014/main" id="{56D90AA4-7759-4CA3-879B-F3E74E47CA7D}"/>
              </a:ext>
            </a:extLst>
          </p:cNvPr>
          <p:cNvSpPr/>
          <p:nvPr/>
        </p:nvSpPr>
        <p:spPr>
          <a:xfrm>
            <a:off x="1721134" y="1987327"/>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6</a:t>
            </a:r>
          </a:p>
        </p:txBody>
      </p:sp>
      <p:sp>
        <p:nvSpPr>
          <p:cNvPr id="38" name="Oval 37">
            <a:extLst>
              <a:ext uri="{FF2B5EF4-FFF2-40B4-BE49-F238E27FC236}">
                <a16:creationId xmlns:a16="http://schemas.microsoft.com/office/drawing/2014/main" id="{779EFB45-B3F6-4215-964A-6B7CBD88938B}"/>
              </a:ext>
            </a:extLst>
          </p:cNvPr>
          <p:cNvSpPr/>
          <p:nvPr/>
        </p:nvSpPr>
        <p:spPr>
          <a:xfrm>
            <a:off x="5662880" y="1268643"/>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6</a:t>
            </a:r>
          </a:p>
        </p:txBody>
      </p:sp>
      <p:sp>
        <p:nvSpPr>
          <p:cNvPr id="39" name="Oval 38">
            <a:extLst>
              <a:ext uri="{FF2B5EF4-FFF2-40B4-BE49-F238E27FC236}">
                <a16:creationId xmlns:a16="http://schemas.microsoft.com/office/drawing/2014/main" id="{366BBADA-DD15-4650-B941-A814CC1AD8A3}"/>
              </a:ext>
            </a:extLst>
          </p:cNvPr>
          <p:cNvSpPr/>
          <p:nvPr/>
        </p:nvSpPr>
        <p:spPr>
          <a:xfrm>
            <a:off x="5658332" y="2645265"/>
            <a:ext cx="210288"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7</a:t>
            </a:r>
          </a:p>
        </p:txBody>
      </p:sp>
      <p:sp>
        <p:nvSpPr>
          <p:cNvPr id="22" name="Oval 21">
            <a:extLst>
              <a:ext uri="{FF2B5EF4-FFF2-40B4-BE49-F238E27FC236}">
                <a16:creationId xmlns:a16="http://schemas.microsoft.com/office/drawing/2014/main" id="{C518F444-06B1-44A0-A5A8-08B6B521FBE7}"/>
              </a:ext>
            </a:extLst>
          </p:cNvPr>
          <p:cNvSpPr/>
          <p:nvPr/>
        </p:nvSpPr>
        <p:spPr>
          <a:xfrm>
            <a:off x="5140202" y="3188401"/>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7</a:t>
            </a:r>
          </a:p>
        </p:txBody>
      </p:sp>
    </p:spTree>
    <p:custDataLst>
      <p:tags r:id="rId1"/>
    </p:custDataLst>
    <p:extLst>
      <p:ext uri="{BB962C8B-B14F-4D97-AF65-F5344CB8AC3E}">
        <p14:creationId xmlns:p14="http://schemas.microsoft.com/office/powerpoint/2010/main" val="15929995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1E1F75A-92ED-4579-96E5-A42C12737120}"/>
              </a:ext>
            </a:extLst>
          </p:cNvPr>
          <p:cNvPicPr>
            <a:picLocks noChangeAspect="1"/>
          </p:cNvPicPr>
          <p:nvPr/>
        </p:nvPicPr>
        <p:blipFill>
          <a:blip r:embed="rId3"/>
          <a:stretch>
            <a:fillRect/>
          </a:stretch>
        </p:blipFill>
        <p:spPr>
          <a:xfrm>
            <a:off x="352208" y="1120019"/>
            <a:ext cx="3084843" cy="2334970"/>
          </a:xfrm>
          <a:prstGeom prst="rect">
            <a:avLst/>
          </a:prstGeom>
          <a:ln>
            <a:solidFill>
              <a:schemeClr val="tx1"/>
            </a:solidFill>
          </a:ln>
        </p:spPr>
      </p:pic>
      <p:pic>
        <p:nvPicPr>
          <p:cNvPr id="24" name="Picture 23">
            <a:extLst>
              <a:ext uri="{FF2B5EF4-FFF2-40B4-BE49-F238E27FC236}">
                <a16:creationId xmlns:a16="http://schemas.microsoft.com/office/drawing/2014/main" id="{8124F235-D073-472B-AC9F-7F8F525DF877}"/>
              </a:ext>
            </a:extLst>
          </p:cNvPr>
          <p:cNvPicPr>
            <a:picLocks noChangeAspect="1"/>
          </p:cNvPicPr>
          <p:nvPr/>
        </p:nvPicPr>
        <p:blipFill rotWithShape="1">
          <a:blip r:embed="rId4"/>
          <a:srcRect l="26771" t="41307" r="27748" b="32807"/>
          <a:stretch/>
        </p:blipFill>
        <p:spPr>
          <a:xfrm>
            <a:off x="1333558" y="3676543"/>
            <a:ext cx="3941889" cy="1261981"/>
          </a:xfrm>
          <a:prstGeom prst="rect">
            <a:avLst/>
          </a:prstGeom>
          <a:ln>
            <a:solidFill>
              <a:schemeClr val="tx1"/>
            </a:solidFill>
          </a:ln>
        </p:spPr>
      </p:pic>
      <p:sp>
        <p:nvSpPr>
          <p:cNvPr id="3" name="Slide Number Placeholder 2"/>
          <p:cNvSpPr>
            <a:spLocks noGrp="1"/>
          </p:cNvSpPr>
          <p:nvPr>
            <p:ph type="sldNum" sz="quarter" idx="12"/>
          </p:nvPr>
        </p:nvSpPr>
        <p:spPr/>
        <p:txBody>
          <a:bodyPr/>
          <a:lstStyle/>
          <a:p>
            <a:pPr algn="r" defTabSz="513160">
              <a:lnSpc>
                <a:spcPct val="95000"/>
              </a:lnSpc>
              <a:spcBef>
                <a:spcPts val="806"/>
              </a:spcBef>
              <a:buClr>
                <a:schemeClr val="tx2"/>
              </a:buClr>
              <a:buSzPct val="90000"/>
            </a:pPr>
            <a:fld id="{9A3BDB57-A3B2-4CBD-A5AE-076F05FE3509}" type="slidenum">
              <a:rPr lang="en-US" smtClean="0"/>
              <a:pPr algn="r" defTabSz="513160">
                <a:lnSpc>
                  <a:spcPct val="95000"/>
                </a:lnSpc>
                <a:spcBef>
                  <a:spcPts val="806"/>
                </a:spcBef>
                <a:buClr>
                  <a:schemeClr val="tx2"/>
                </a:buClr>
                <a:buSzPct val="90000"/>
              </a:pPr>
              <a:t>66</a:t>
            </a:fld>
            <a:endParaRPr lang="en-US" dirty="0"/>
          </a:p>
        </p:txBody>
      </p:sp>
      <p:sp>
        <p:nvSpPr>
          <p:cNvPr id="9" name="Title 8">
            <a:extLst>
              <a:ext uri="{FF2B5EF4-FFF2-40B4-BE49-F238E27FC236}">
                <a16:creationId xmlns:a16="http://schemas.microsoft.com/office/drawing/2014/main" id="{04E0269C-E476-4D65-A388-CF3A095A8A52}"/>
              </a:ext>
            </a:extLst>
          </p:cNvPr>
          <p:cNvSpPr>
            <a:spLocks noGrp="1"/>
          </p:cNvSpPr>
          <p:nvPr>
            <p:ph type="title"/>
          </p:nvPr>
        </p:nvSpPr>
        <p:spPr/>
        <p:txBody>
          <a:bodyPr/>
          <a:lstStyle/>
          <a:p>
            <a:r>
              <a:rPr lang="en-US" dirty="0"/>
              <a:t>Managing Notification Preferences</a:t>
            </a:r>
            <a:endParaRPr lang="en-US" b="1" dirty="0"/>
          </a:p>
        </p:txBody>
      </p:sp>
      <p:sp>
        <p:nvSpPr>
          <p:cNvPr id="7" name="Text Placeholder 1">
            <a:extLst>
              <a:ext uri="{FF2B5EF4-FFF2-40B4-BE49-F238E27FC236}">
                <a16:creationId xmlns:a16="http://schemas.microsoft.com/office/drawing/2014/main" id="{00291320-C085-4652-BF43-9B56B2EEE4F8}"/>
              </a:ext>
            </a:extLst>
          </p:cNvPr>
          <p:cNvSpPr txBox="1">
            <a:spLocks/>
          </p:cNvSpPr>
          <p:nvPr/>
        </p:nvSpPr>
        <p:spPr>
          <a:xfrm>
            <a:off x="129247" y="832701"/>
            <a:ext cx="2549217" cy="203455"/>
          </a:xfrm>
          <a:prstGeom prst="rect">
            <a:avLst/>
          </a:prstGeom>
        </p:spPr>
        <p:txBody>
          <a:bodyPr lIns="0" tIns="0" rIns="0" bIns="0" anchor="ctr"/>
          <a:lstStyle>
            <a:defPPr>
              <a:defRPr lang="en-US"/>
            </a:defPPr>
            <a:lvl1pPr marL="0" indent="0" defTabSz="914400" eaLnBrk="1" latinLnBrk="0" hangingPunct="1">
              <a:lnSpc>
                <a:spcPct val="90000"/>
              </a:lnSpc>
              <a:spcBef>
                <a:spcPts val="1000"/>
              </a:spcBef>
              <a:buFont typeface="Arial" panose="020B0604020202020204" pitchFamily="34" charset="0"/>
              <a:buNone/>
              <a:defRPr sz="1200" b="0" i="0">
                <a:latin typeface="Arial" panose="020B0604020202020204" pitchFamily="34" charset="0"/>
                <a:ea typeface="+mn-ea"/>
                <a:cs typeface="Arial" panose="020B0604020202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5pPr>
            <a:lvl6pPr marL="2514600" indent="-228600" defTabSz="914400">
              <a:lnSpc>
                <a:spcPct val="90000"/>
              </a:lnSpc>
              <a:spcBef>
                <a:spcPts val="500"/>
              </a:spcBef>
              <a:buFont typeface="Arial" panose="020B0604020202020204" pitchFamily="34" charset="0"/>
              <a:buChar char="•"/>
              <a:defRPr sz="1800">
                <a:latin typeface="+mn-lt"/>
                <a:ea typeface="+mn-ea"/>
                <a:cs typeface="+mn-cs"/>
              </a:defRPr>
            </a:lvl6pPr>
            <a:lvl7pPr marL="2971800" indent="-228600" defTabSz="914400">
              <a:lnSpc>
                <a:spcPct val="90000"/>
              </a:lnSpc>
              <a:spcBef>
                <a:spcPts val="500"/>
              </a:spcBef>
              <a:buFont typeface="Arial" panose="020B0604020202020204" pitchFamily="34" charset="0"/>
              <a:buChar char="•"/>
              <a:defRPr sz="1800">
                <a:latin typeface="+mn-lt"/>
                <a:ea typeface="+mn-ea"/>
                <a:cs typeface="+mn-cs"/>
              </a:defRPr>
            </a:lvl7pPr>
            <a:lvl8pPr marL="3429000" indent="-228600" defTabSz="914400">
              <a:lnSpc>
                <a:spcPct val="90000"/>
              </a:lnSpc>
              <a:spcBef>
                <a:spcPts val="500"/>
              </a:spcBef>
              <a:buFont typeface="Arial" panose="020B0604020202020204" pitchFamily="34" charset="0"/>
              <a:buChar char="•"/>
              <a:defRPr sz="1800">
                <a:latin typeface="+mn-lt"/>
                <a:ea typeface="+mn-ea"/>
                <a:cs typeface="+mn-cs"/>
              </a:defRPr>
            </a:lvl8pPr>
            <a:lvl9pPr marL="3886200" indent="-228600" defTabSz="914400">
              <a:lnSpc>
                <a:spcPct val="90000"/>
              </a:lnSpc>
              <a:spcBef>
                <a:spcPts val="500"/>
              </a:spcBef>
              <a:buFont typeface="Arial" panose="020B0604020202020204" pitchFamily="34" charset="0"/>
              <a:buChar char="•"/>
              <a:defRPr sz="1800">
                <a:latin typeface="+mn-lt"/>
                <a:ea typeface="+mn-ea"/>
                <a:cs typeface="+mn-cs"/>
              </a:defRPr>
            </a:lvl9pPr>
          </a:lstStyle>
          <a:p>
            <a:endParaRPr lang="en-US" dirty="0"/>
          </a:p>
        </p:txBody>
      </p:sp>
      <p:sp>
        <p:nvSpPr>
          <p:cNvPr id="17" name="Rounded Rectangle 28">
            <a:extLst>
              <a:ext uri="{FF2B5EF4-FFF2-40B4-BE49-F238E27FC236}">
                <a16:creationId xmlns:a16="http://schemas.microsoft.com/office/drawing/2014/main" id="{2B2ABC2B-377C-420B-B33F-0AB2233125AE}"/>
              </a:ext>
            </a:extLst>
          </p:cNvPr>
          <p:cNvSpPr/>
          <p:nvPr/>
        </p:nvSpPr>
        <p:spPr>
          <a:xfrm>
            <a:off x="5884318" y="1242488"/>
            <a:ext cx="883741" cy="457969"/>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Click </a:t>
            </a:r>
            <a:r>
              <a:rPr lang="en-US" sz="900" b="1" dirty="0">
                <a:solidFill>
                  <a:schemeClr val="bg2">
                    <a:lumMod val="10000"/>
                  </a:schemeClr>
                </a:solidFill>
              </a:rPr>
              <a:t>Save.</a:t>
            </a:r>
            <a:endParaRPr lang="en-US" sz="900" dirty="0">
              <a:solidFill>
                <a:schemeClr val="bg2">
                  <a:lumMod val="10000"/>
                </a:schemeClr>
              </a:solidFill>
            </a:endParaRPr>
          </a:p>
        </p:txBody>
      </p:sp>
      <p:sp>
        <p:nvSpPr>
          <p:cNvPr id="18" name="Rounded Rectangle 28">
            <a:extLst>
              <a:ext uri="{FF2B5EF4-FFF2-40B4-BE49-F238E27FC236}">
                <a16:creationId xmlns:a16="http://schemas.microsoft.com/office/drawing/2014/main" id="{E7623C42-1992-40F1-9D66-20CE6937A3AD}"/>
              </a:ext>
            </a:extLst>
          </p:cNvPr>
          <p:cNvSpPr/>
          <p:nvPr/>
        </p:nvSpPr>
        <p:spPr>
          <a:xfrm>
            <a:off x="5884318" y="2118434"/>
            <a:ext cx="883739" cy="40593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anchor="t" anchorCtr="0"/>
          <a:lstStyle/>
          <a:p>
            <a:r>
              <a:rPr lang="en-US" sz="900" dirty="0">
                <a:solidFill>
                  <a:schemeClr val="bg2">
                    <a:lumMod val="10000"/>
                  </a:schemeClr>
                </a:solidFill>
              </a:rPr>
              <a:t>Click </a:t>
            </a:r>
            <a:r>
              <a:rPr lang="en-US" sz="900" b="1" dirty="0">
                <a:solidFill>
                  <a:schemeClr val="bg2">
                    <a:lumMod val="10000"/>
                  </a:schemeClr>
                </a:solidFill>
              </a:rPr>
              <a:t>Yes</a:t>
            </a:r>
            <a:r>
              <a:rPr lang="en-US" sz="900" dirty="0">
                <a:solidFill>
                  <a:schemeClr val="bg2">
                    <a:lumMod val="10000"/>
                  </a:schemeClr>
                </a:solidFill>
              </a:rPr>
              <a:t> to confirm the changes.</a:t>
            </a:r>
          </a:p>
        </p:txBody>
      </p:sp>
      <p:sp>
        <p:nvSpPr>
          <p:cNvPr id="30" name="Rectangle 29">
            <a:extLst>
              <a:ext uri="{FF2B5EF4-FFF2-40B4-BE49-F238E27FC236}">
                <a16:creationId xmlns:a16="http://schemas.microsoft.com/office/drawing/2014/main" id="{3EE6862A-0622-46F9-BD25-5CA0C21A62F1}"/>
              </a:ext>
            </a:extLst>
          </p:cNvPr>
          <p:cNvSpPr/>
          <p:nvPr/>
        </p:nvSpPr>
        <p:spPr>
          <a:xfrm>
            <a:off x="2535071" y="3196901"/>
            <a:ext cx="429584" cy="176157"/>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31" name="Rectangle 30">
            <a:extLst>
              <a:ext uri="{FF2B5EF4-FFF2-40B4-BE49-F238E27FC236}">
                <a16:creationId xmlns:a16="http://schemas.microsoft.com/office/drawing/2014/main" id="{965A6BB2-7C1F-4DF7-8E74-31F8D551BE76}"/>
              </a:ext>
            </a:extLst>
          </p:cNvPr>
          <p:cNvSpPr/>
          <p:nvPr/>
        </p:nvSpPr>
        <p:spPr>
          <a:xfrm>
            <a:off x="3621344" y="4320601"/>
            <a:ext cx="677606" cy="264099"/>
          </a:xfrm>
          <a:prstGeom prst="rect">
            <a:avLst/>
          </a:prstGeom>
          <a:noFill/>
          <a:ln w="19050" cap="flat" cmpd="sng" algn="ctr">
            <a:solidFill>
              <a:srgbClr val="FF0000"/>
            </a:solidFill>
            <a:prstDash val="solid"/>
            <a:miter lim="800000"/>
          </a:ln>
          <a:effectLst/>
        </p:spPr>
        <p:txBody>
          <a:bodyPr rtlCol="0" anchor="ctr"/>
          <a:lstStyle/>
          <a:p>
            <a:pPr algn="ctr" defTabSz="685800">
              <a:defRPr/>
            </a:pPr>
            <a:endParaRPr lang="en-US" sz="1350" kern="0" dirty="0">
              <a:solidFill>
                <a:srgbClr val="FFFFFF"/>
              </a:solidFill>
              <a:latin typeface="Arial" panose="020B0604020202020204" pitchFamily="34" charset="0"/>
            </a:endParaRPr>
          </a:p>
        </p:txBody>
      </p:sp>
      <p:sp>
        <p:nvSpPr>
          <p:cNvPr id="36" name="Oval 35">
            <a:extLst>
              <a:ext uri="{FF2B5EF4-FFF2-40B4-BE49-F238E27FC236}">
                <a16:creationId xmlns:a16="http://schemas.microsoft.com/office/drawing/2014/main" id="{F520CE5E-2F5B-40DE-9F6F-EF9C64D31E25}"/>
              </a:ext>
            </a:extLst>
          </p:cNvPr>
          <p:cNvSpPr/>
          <p:nvPr/>
        </p:nvSpPr>
        <p:spPr>
          <a:xfrm>
            <a:off x="2454308" y="3054688"/>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8</a:t>
            </a:r>
          </a:p>
        </p:txBody>
      </p:sp>
      <p:sp>
        <p:nvSpPr>
          <p:cNvPr id="37" name="Oval 36">
            <a:extLst>
              <a:ext uri="{FF2B5EF4-FFF2-40B4-BE49-F238E27FC236}">
                <a16:creationId xmlns:a16="http://schemas.microsoft.com/office/drawing/2014/main" id="{290A9F00-EFBC-414C-B984-A0F94B1F3DE0}"/>
              </a:ext>
            </a:extLst>
          </p:cNvPr>
          <p:cNvSpPr/>
          <p:nvPr/>
        </p:nvSpPr>
        <p:spPr>
          <a:xfrm>
            <a:off x="3518474" y="4246910"/>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9</a:t>
            </a:r>
          </a:p>
        </p:txBody>
      </p:sp>
      <p:sp>
        <p:nvSpPr>
          <p:cNvPr id="38" name="Oval 37">
            <a:extLst>
              <a:ext uri="{FF2B5EF4-FFF2-40B4-BE49-F238E27FC236}">
                <a16:creationId xmlns:a16="http://schemas.microsoft.com/office/drawing/2014/main" id="{779EFB45-B3F6-4215-964A-6B7CBD88938B}"/>
              </a:ext>
            </a:extLst>
          </p:cNvPr>
          <p:cNvSpPr/>
          <p:nvPr/>
        </p:nvSpPr>
        <p:spPr>
          <a:xfrm>
            <a:off x="5665130" y="1259908"/>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8</a:t>
            </a:r>
          </a:p>
        </p:txBody>
      </p:sp>
      <p:sp>
        <p:nvSpPr>
          <p:cNvPr id="39" name="Oval 38">
            <a:extLst>
              <a:ext uri="{FF2B5EF4-FFF2-40B4-BE49-F238E27FC236}">
                <a16:creationId xmlns:a16="http://schemas.microsoft.com/office/drawing/2014/main" id="{366BBADA-DD15-4650-B941-A814CC1AD8A3}"/>
              </a:ext>
            </a:extLst>
          </p:cNvPr>
          <p:cNvSpPr/>
          <p:nvPr/>
        </p:nvSpPr>
        <p:spPr>
          <a:xfrm>
            <a:off x="5665130" y="2155372"/>
            <a:ext cx="205740" cy="20574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lIns="0" tIns="0" rIns="0" bIns="0" rtlCol="0" anchor="ctr"/>
          <a:lstStyle/>
          <a:p>
            <a:pPr algn="ctr"/>
            <a:r>
              <a:rPr lang="en-US" sz="750" b="1" dirty="0">
                <a:solidFill>
                  <a:schemeClr val="bg2"/>
                </a:solidFill>
                <a:latin typeface="Arial" panose="020B0604020202020204" pitchFamily="34" charset="0"/>
              </a:rPr>
              <a:t>9</a:t>
            </a:r>
          </a:p>
        </p:txBody>
      </p:sp>
    </p:spTree>
    <p:custDataLst>
      <p:tags r:id="rId1"/>
    </p:custDataLst>
    <p:extLst>
      <p:ext uri="{BB962C8B-B14F-4D97-AF65-F5344CB8AC3E}">
        <p14:creationId xmlns:p14="http://schemas.microsoft.com/office/powerpoint/2010/main" val="146421229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half" idx="2"/>
          </p:nvPr>
        </p:nvSpPr>
        <p:spPr>
          <a:xfrm>
            <a:off x="315515" y="1028700"/>
            <a:ext cx="3030141" cy="1592614"/>
          </a:xfrm>
          <a:ln>
            <a:solidFill>
              <a:schemeClr val="tx1"/>
            </a:solidFill>
          </a:ln>
        </p:spPr>
        <p:txBody>
          <a:bodyPr/>
          <a:lstStyle/>
          <a:p>
            <a:pPr marL="0" indent="0" algn="ctr">
              <a:buNone/>
            </a:pPr>
            <a:r>
              <a:rPr lang="en-US" b="1" dirty="0"/>
              <a:t>Training Sessions</a:t>
            </a:r>
          </a:p>
          <a:p>
            <a:r>
              <a:rPr lang="en-US" sz="1350" dirty="0"/>
              <a:t>Training sessions will be held on a monthly basis. Stay up-to-date on training information by </a:t>
            </a:r>
            <a:r>
              <a:rPr lang="en-US" sz="1350" dirty="0">
                <a:hlinkClick r:id="rId2"/>
              </a:rPr>
              <a:t>subscribing</a:t>
            </a:r>
            <a:r>
              <a:rPr lang="en-US" sz="1350" dirty="0"/>
              <a:t> to the Sourcing &amp; Procurement Newsletter.</a:t>
            </a:r>
          </a:p>
        </p:txBody>
      </p:sp>
      <p:sp>
        <p:nvSpPr>
          <p:cNvPr id="34" name="TextBox 33"/>
          <p:cNvSpPr txBox="1"/>
          <p:nvPr/>
        </p:nvSpPr>
        <p:spPr>
          <a:xfrm>
            <a:off x="88981" y="285750"/>
            <a:ext cx="5225969" cy="369332"/>
          </a:xfrm>
          <a:prstGeom prst="rect">
            <a:avLst/>
          </a:prstGeom>
          <a:noFill/>
        </p:spPr>
        <p:txBody>
          <a:bodyPr wrap="square" rtlCol="0">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Osaka" pitchFamily="-64" charset="-128"/>
              </a:rPr>
              <a:t>Training Sessions &amp; Guides</a:t>
            </a:r>
            <a:endParaRPr kumimoji="0" lang="en-US" sz="1800" b="1" i="0" u="none" strike="noStrike" kern="1200" cap="none" spc="0" normalizeH="0" baseline="0" noProof="0" dirty="0">
              <a:ln>
                <a:noFill/>
              </a:ln>
              <a:solidFill>
                <a:srgbClr val="000000"/>
              </a:solidFill>
              <a:effectLst/>
              <a:uLnTx/>
              <a:uFillTx/>
              <a:latin typeface="Arial"/>
              <a:ea typeface="Osaka" pitchFamily="-64" charset="-128"/>
            </a:endParaRPr>
          </a:p>
        </p:txBody>
      </p:sp>
      <p:sp>
        <p:nvSpPr>
          <p:cNvPr id="12" name="Content Placeholder 6"/>
          <p:cNvSpPr txBox="1">
            <a:spLocks/>
          </p:cNvSpPr>
          <p:nvPr/>
        </p:nvSpPr>
        <p:spPr bwMode="auto">
          <a:xfrm>
            <a:off x="1332781" y="2762100"/>
            <a:ext cx="4800600" cy="188121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lvl1pPr marL="342900" indent="-342900" algn="l" rtl="0" eaLnBrk="0" fontAlgn="base" hangingPunct="0">
              <a:spcBef>
                <a:spcPct val="20000"/>
              </a:spcBef>
              <a:spcAft>
                <a:spcPct val="0"/>
              </a:spcAft>
              <a:buClr>
                <a:srgbClr val="2675B4"/>
              </a:buClr>
              <a:buFont typeface="Wingdings" pitchFamily="2" charset="2"/>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2675B4"/>
              </a:buClr>
              <a:buFont typeface="Wingdings" pitchFamily="2" charset="2"/>
              <a:buChar char="§"/>
              <a:defRPr sz="2000">
                <a:solidFill>
                  <a:schemeClr val="tx1"/>
                </a:solidFill>
                <a:latin typeface="+mn-lt"/>
                <a:ea typeface="+mn-ea"/>
                <a:cs typeface="+mn-cs"/>
              </a:defRPr>
            </a:lvl2pPr>
            <a:lvl3pPr marL="1143000" indent="-228600" algn="l" rtl="0" eaLnBrk="0" fontAlgn="base" hangingPunct="0">
              <a:spcBef>
                <a:spcPct val="20000"/>
              </a:spcBef>
              <a:spcAft>
                <a:spcPct val="0"/>
              </a:spcAft>
              <a:buClr>
                <a:srgbClr val="2675B4"/>
              </a:buClr>
              <a:buFont typeface="Wingdings" pitchFamily="2" charset="2"/>
              <a:buChar char="§"/>
              <a:defRPr sz="1800">
                <a:solidFill>
                  <a:schemeClr val="tx1"/>
                </a:solidFill>
                <a:latin typeface="+mn-lt"/>
                <a:ea typeface="+mn-ea"/>
                <a:cs typeface="+mn-cs"/>
              </a:defRPr>
            </a:lvl3pPr>
            <a:lvl4pPr marL="1600200" indent="-228600" algn="l" rtl="0" eaLnBrk="0" fontAlgn="base" hangingPunct="0">
              <a:spcBef>
                <a:spcPct val="20000"/>
              </a:spcBef>
              <a:spcAft>
                <a:spcPct val="0"/>
              </a:spcAft>
              <a:buClr>
                <a:srgbClr val="2675B4"/>
              </a:buClr>
              <a:buFont typeface="Wingdings" pitchFamily="2" charset="2"/>
              <a:buChar char="§"/>
              <a:defRPr sz="1600">
                <a:solidFill>
                  <a:schemeClr val="tx1"/>
                </a:solidFill>
                <a:latin typeface="+mn-lt"/>
                <a:ea typeface="+mn-ea"/>
                <a:cs typeface="+mn-cs"/>
              </a:defRPr>
            </a:lvl4pPr>
            <a:lvl5pPr marL="2057400" indent="-228600" algn="l" rtl="0" eaLnBrk="0" fontAlgn="base" hangingPunct="0">
              <a:spcBef>
                <a:spcPct val="20000"/>
              </a:spcBef>
              <a:spcAft>
                <a:spcPct val="0"/>
              </a:spcAft>
              <a:buClr>
                <a:srgbClr val="2675B4"/>
              </a:buClr>
              <a:buFont typeface="Wingdings" pitchFamily="2" charset="2"/>
              <a:buChar char="§"/>
              <a:defRPr sz="1600">
                <a:solidFill>
                  <a:schemeClr val="tx1"/>
                </a:solidFill>
                <a:latin typeface="+mn-lt"/>
                <a:ea typeface="+mn-ea"/>
                <a:cs typeface="+mn-cs"/>
              </a:defRPr>
            </a:lvl5pPr>
            <a:lvl6pPr marL="2514600" indent="-228600" algn="l" rtl="0" fontAlgn="base">
              <a:spcBef>
                <a:spcPct val="20000"/>
              </a:spcBef>
              <a:spcAft>
                <a:spcPct val="0"/>
              </a:spcAft>
              <a:buClr>
                <a:srgbClr val="2675B4"/>
              </a:buClr>
              <a:buFont typeface="Wingdings" charset="2"/>
              <a:buChar char="§"/>
              <a:defRPr sz="1600">
                <a:solidFill>
                  <a:schemeClr val="tx1"/>
                </a:solidFill>
                <a:latin typeface="+mn-lt"/>
                <a:ea typeface="+mn-ea"/>
                <a:cs typeface="+mn-cs"/>
              </a:defRPr>
            </a:lvl6pPr>
            <a:lvl7pPr marL="2971800" indent="-228600" algn="l" rtl="0" fontAlgn="base">
              <a:spcBef>
                <a:spcPct val="20000"/>
              </a:spcBef>
              <a:spcAft>
                <a:spcPct val="0"/>
              </a:spcAft>
              <a:buClr>
                <a:srgbClr val="2675B4"/>
              </a:buClr>
              <a:buFont typeface="Wingdings" charset="2"/>
              <a:buChar char="§"/>
              <a:defRPr sz="1600">
                <a:solidFill>
                  <a:schemeClr val="tx1"/>
                </a:solidFill>
                <a:latin typeface="+mn-lt"/>
                <a:ea typeface="+mn-ea"/>
                <a:cs typeface="+mn-cs"/>
              </a:defRPr>
            </a:lvl7pPr>
            <a:lvl8pPr marL="3429000" indent="-228600" algn="l" rtl="0" fontAlgn="base">
              <a:spcBef>
                <a:spcPct val="20000"/>
              </a:spcBef>
              <a:spcAft>
                <a:spcPct val="0"/>
              </a:spcAft>
              <a:buClr>
                <a:srgbClr val="2675B4"/>
              </a:buClr>
              <a:buFont typeface="Wingdings" charset="2"/>
              <a:buChar char="§"/>
              <a:defRPr sz="1600">
                <a:solidFill>
                  <a:schemeClr val="tx1"/>
                </a:solidFill>
                <a:latin typeface="+mn-lt"/>
                <a:ea typeface="+mn-ea"/>
                <a:cs typeface="+mn-cs"/>
              </a:defRPr>
            </a:lvl8pPr>
            <a:lvl9pPr marL="3886200" indent="-228600" algn="l" rtl="0" fontAlgn="base">
              <a:spcBef>
                <a:spcPct val="20000"/>
              </a:spcBef>
              <a:spcAft>
                <a:spcPct val="0"/>
              </a:spcAft>
              <a:buClr>
                <a:srgbClr val="2675B4"/>
              </a:buClr>
              <a:buFont typeface="Wingdings" charset="2"/>
              <a:buChar char="§"/>
              <a:defRPr sz="1600">
                <a:solidFill>
                  <a:schemeClr val="tx1"/>
                </a:solidFill>
                <a:latin typeface="+mn-lt"/>
                <a:ea typeface="+mn-ea"/>
                <a:cs typeface="+mn-cs"/>
              </a:defRPr>
            </a:lvl9pPr>
          </a:lstStyle>
          <a:p>
            <a:pPr marL="0" marR="0" lvl="0" indent="0" algn="ctr" defTabSz="685800" rtl="0" eaLnBrk="0" fontAlgn="base" latinLnBrk="0" hangingPunct="0">
              <a:lnSpc>
                <a:spcPct val="100000"/>
              </a:lnSpc>
              <a:spcBef>
                <a:spcPct val="20000"/>
              </a:spcBef>
              <a:spcAft>
                <a:spcPct val="0"/>
              </a:spcAft>
              <a:buClr>
                <a:srgbClr val="2675B4"/>
              </a:buClr>
              <a:buSzTx/>
              <a:buFont typeface="Wingdings" pitchFamily="2" charset="2"/>
              <a:buNone/>
              <a:tabLst/>
              <a:defRPr/>
            </a:pPr>
            <a:r>
              <a:rPr kumimoji="0" lang="en-US" sz="1800" b="1" i="0" u="none" strike="noStrike" kern="0" cap="none" spc="0" normalizeH="0" baseline="0" noProof="0" dirty="0">
                <a:ln>
                  <a:noFill/>
                </a:ln>
                <a:solidFill>
                  <a:srgbClr val="000000"/>
                </a:solidFill>
                <a:effectLst/>
                <a:uLnTx/>
                <a:uFillTx/>
                <a:latin typeface="Arial"/>
                <a:ea typeface="Osaka"/>
              </a:rPr>
              <a:t>Contact Us</a:t>
            </a:r>
          </a:p>
          <a:p>
            <a:pPr marL="257175" marR="0" lvl="0" indent="-257175" algn="l" defTabSz="685800" rtl="0" eaLnBrk="0" fontAlgn="base" latinLnBrk="0" hangingPunct="0">
              <a:lnSpc>
                <a:spcPct val="100000"/>
              </a:lnSpc>
              <a:spcBef>
                <a:spcPct val="20000"/>
              </a:spcBef>
              <a:spcAft>
                <a:spcPct val="0"/>
              </a:spcAft>
              <a:buClr>
                <a:srgbClr val="2675B4"/>
              </a:buClr>
              <a:buSzTx/>
              <a:buFont typeface="Wingdings" pitchFamily="2" charset="2"/>
              <a:buChar char="§"/>
              <a:tabLst/>
              <a:defRPr/>
            </a:pPr>
            <a:r>
              <a:rPr kumimoji="0" lang="en-US" sz="1350" b="0" i="0" u="none" strike="noStrike" kern="1200" cap="none" spc="0" normalizeH="0" baseline="0" noProof="0" dirty="0">
                <a:ln>
                  <a:noFill/>
                </a:ln>
                <a:solidFill>
                  <a:srgbClr val="000000"/>
                </a:solidFill>
                <a:effectLst/>
                <a:uLnTx/>
                <a:uFillTx/>
                <a:latin typeface="Arial"/>
                <a:ea typeface="Osaka"/>
              </a:rPr>
              <a:t>Ordering Information: Submit a ticket to Sourcing &amp; Procurement via the </a:t>
            </a:r>
            <a:r>
              <a:rPr kumimoji="0" lang="en-US" sz="1350" b="0" i="0" u="none" strike="noStrike" kern="1200" cap="none" spc="0" normalizeH="0" baseline="0" noProof="0" dirty="0">
                <a:ln>
                  <a:noFill/>
                </a:ln>
                <a:solidFill>
                  <a:srgbClr val="000000"/>
                </a:solidFill>
                <a:effectLst/>
                <a:uLnTx/>
                <a:uFillTx/>
                <a:latin typeface="Arial"/>
                <a:ea typeface="Osaka"/>
                <a:hlinkClick r:id="rId3"/>
              </a:rPr>
              <a:t>Financial Affairs Customer Service Portal</a:t>
            </a:r>
            <a:r>
              <a:rPr kumimoji="0" lang="en-US" sz="1350" b="0" i="0" u="none" strike="noStrike" kern="1200" cap="none" spc="0" normalizeH="0" baseline="0" noProof="0" dirty="0">
                <a:ln>
                  <a:noFill/>
                </a:ln>
                <a:solidFill>
                  <a:srgbClr val="000000"/>
                </a:solidFill>
                <a:effectLst/>
                <a:uLnTx/>
                <a:uFillTx/>
                <a:latin typeface="Arial"/>
                <a:ea typeface="Osaka"/>
              </a:rPr>
              <a:t>.</a:t>
            </a:r>
          </a:p>
          <a:p>
            <a:pPr marL="257175" marR="0" lvl="0" indent="-257175" algn="l" defTabSz="685800" rtl="0" eaLnBrk="0" fontAlgn="base" latinLnBrk="0" hangingPunct="0">
              <a:lnSpc>
                <a:spcPct val="100000"/>
              </a:lnSpc>
              <a:spcBef>
                <a:spcPct val="20000"/>
              </a:spcBef>
              <a:spcAft>
                <a:spcPct val="0"/>
              </a:spcAft>
              <a:buClr>
                <a:srgbClr val="2675B4"/>
              </a:buClr>
              <a:buSzTx/>
              <a:buFont typeface="Wingdings" pitchFamily="2" charset="2"/>
              <a:buChar char="§"/>
              <a:tabLst/>
              <a:defRPr/>
            </a:pPr>
            <a:r>
              <a:rPr kumimoji="0" lang="en-US" sz="1350" b="0" i="0" u="none" strike="noStrike" kern="1200" cap="none" spc="0" normalizeH="0" baseline="0" noProof="0" dirty="0">
                <a:ln>
                  <a:noFill/>
                </a:ln>
                <a:solidFill>
                  <a:srgbClr val="000000"/>
                </a:solidFill>
                <a:effectLst/>
                <a:uLnTx/>
                <a:uFillTx/>
                <a:latin typeface="Arial"/>
                <a:ea typeface="Osaka"/>
              </a:rPr>
              <a:t>Invoice &amp; Payment Information: Submit a ticket to Accounts Payable via the </a:t>
            </a:r>
            <a:r>
              <a:rPr kumimoji="0" lang="en-US" sz="1350" b="0" i="0" u="none" strike="noStrike" kern="1200" cap="none" spc="0" normalizeH="0" baseline="0" noProof="0" dirty="0">
                <a:ln>
                  <a:noFill/>
                </a:ln>
                <a:solidFill>
                  <a:srgbClr val="000000"/>
                </a:solidFill>
                <a:effectLst/>
                <a:uLnTx/>
                <a:uFillTx/>
                <a:latin typeface="Arial"/>
                <a:ea typeface="Osaka"/>
                <a:hlinkClick r:id="rId3"/>
              </a:rPr>
              <a:t>Financial Affairs Customer Service Portal</a:t>
            </a:r>
            <a:r>
              <a:rPr kumimoji="0" lang="en-US" sz="1350" b="0" i="0" u="none" strike="noStrike" kern="1200" cap="none" spc="0" normalizeH="0" baseline="0" noProof="0" dirty="0">
                <a:ln>
                  <a:noFill/>
                </a:ln>
                <a:solidFill>
                  <a:srgbClr val="000000"/>
                </a:solidFill>
                <a:effectLst/>
                <a:uLnTx/>
                <a:uFillTx/>
                <a:latin typeface="Arial"/>
                <a:ea typeface="Osaka"/>
              </a:rPr>
              <a:t>.</a:t>
            </a:r>
          </a:p>
          <a:p>
            <a:pPr marL="257175" marR="0" lvl="0" indent="-257175" algn="l" defTabSz="685800" rtl="0" eaLnBrk="0" fontAlgn="base" latinLnBrk="0" hangingPunct="0">
              <a:lnSpc>
                <a:spcPct val="100000"/>
              </a:lnSpc>
              <a:spcBef>
                <a:spcPct val="20000"/>
              </a:spcBef>
              <a:spcAft>
                <a:spcPct val="0"/>
              </a:spcAft>
              <a:buClr>
                <a:srgbClr val="2675B4"/>
              </a:buClr>
              <a:buSzTx/>
              <a:buFont typeface="Wingdings" pitchFamily="2" charset="2"/>
              <a:buChar char="§"/>
              <a:tabLst/>
              <a:defRPr/>
            </a:pPr>
            <a:endParaRPr kumimoji="0" lang="en-US" sz="1350" b="0" i="0" u="none" strike="noStrike" kern="1200" cap="none" spc="0" normalizeH="0" baseline="0" noProof="0" dirty="0">
              <a:ln>
                <a:noFill/>
              </a:ln>
              <a:solidFill>
                <a:srgbClr val="000000"/>
              </a:solidFill>
              <a:effectLst/>
              <a:uLnTx/>
              <a:uFillTx/>
              <a:latin typeface="Arial"/>
              <a:ea typeface="Osaka"/>
            </a:endParaRPr>
          </a:p>
        </p:txBody>
      </p:sp>
      <p:sp>
        <p:nvSpPr>
          <p:cNvPr id="14" name="Content Placeholder 6"/>
          <p:cNvSpPr txBox="1">
            <a:spLocks/>
          </p:cNvSpPr>
          <p:nvPr/>
        </p:nvSpPr>
        <p:spPr bwMode="auto">
          <a:xfrm>
            <a:off x="3657600" y="1028699"/>
            <a:ext cx="3030141" cy="159261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lvl1pPr marL="342900" indent="-342900" algn="l" rtl="0" eaLnBrk="0" fontAlgn="base" hangingPunct="0">
              <a:spcBef>
                <a:spcPct val="20000"/>
              </a:spcBef>
              <a:spcAft>
                <a:spcPct val="0"/>
              </a:spcAft>
              <a:buClr>
                <a:srgbClr val="2675B4"/>
              </a:buClr>
              <a:buFont typeface="Wingdings" pitchFamily="2" charset="2"/>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2675B4"/>
              </a:buClr>
              <a:buFont typeface="Wingdings" pitchFamily="2" charset="2"/>
              <a:buChar char="§"/>
              <a:defRPr sz="2000">
                <a:solidFill>
                  <a:schemeClr val="tx1"/>
                </a:solidFill>
                <a:latin typeface="+mn-lt"/>
                <a:ea typeface="+mn-ea"/>
                <a:cs typeface="+mn-cs"/>
              </a:defRPr>
            </a:lvl2pPr>
            <a:lvl3pPr marL="1143000" indent="-228600" algn="l" rtl="0" eaLnBrk="0" fontAlgn="base" hangingPunct="0">
              <a:spcBef>
                <a:spcPct val="20000"/>
              </a:spcBef>
              <a:spcAft>
                <a:spcPct val="0"/>
              </a:spcAft>
              <a:buClr>
                <a:srgbClr val="2675B4"/>
              </a:buClr>
              <a:buFont typeface="Wingdings" pitchFamily="2" charset="2"/>
              <a:buChar char="§"/>
              <a:defRPr sz="1800">
                <a:solidFill>
                  <a:schemeClr val="tx1"/>
                </a:solidFill>
                <a:latin typeface="+mn-lt"/>
                <a:ea typeface="+mn-ea"/>
                <a:cs typeface="+mn-cs"/>
              </a:defRPr>
            </a:lvl3pPr>
            <a:lvl4pPr marL="1600200" indent="-228600" algn="l" rtl="0" eaLnBrk="0" fontAlgn="base" hangingPunct="0">
              <a:spcBef>
                <a:spcPct val="20000"/>
              </a:spcBef>
              <a:spcAft>
                <a:spcPct val="0"/>
              </a:spcAft>
              <a:buClr>
                <a:srgbClr val="2675B4"/>
              </a:buClr>
              <a:buFont typeface="Wingdings" pitchFamily="2" charset="2"/>
              <a:buChar char="§"/>
              <a:defRPr sz="1600">
                <a:solidFill>
                  <a:schemeClr val="tx1"/>
                </a:solidFill>
                <a:latin typeface="+mn-lt"/>
                <a:ea typeface="+mn-ea"/>
                <a:cs typeface="+mn-cs"/>
              </a:defRPr>
            </a:lvl4pPr>
            <a:lvl5pPr marL="2057400" indent="-228600" algn="l" rtl="0" eaLnBrk="0" fontAlgn="base" hangingPunct="0">
              <a:spcBef>
                <a:spcPct val="20000"/>
              </a:spcBef>
              <a:spcAft>
                <a:spcPct val="0"/>
              </a:spcAft>
              <a:buClr>
                <a:srgbClr val="2675B4"/>
              </a:buClr>
              <a:buFont typeface="Wingdings" pitchFamily="2" charset="2"/>
              <a:buChar char="§"/>
              <a:defRPr sz="1600">
                <a:solidFill>
                  <a:schemeClr val="tx1"/>
                </a:solidFill>
                <a:latin typeface="+mn-lt"/>
                <a:ea typeface="+mn-ea"/>
                <a:cs typeface="+mn-cs"/>
              </a:defRPr>
            </a:lvl5pPr>
            <a:lvl6pPr marL="2514600" indent="-228600" algn="l" rtl="0" fontAlgn="base">
              <a:spcBef>
                <a:spcPct val="20000"/>
              </a:spcBef>
              <a:spcAft>
                <a:spcPct val="0"/>
              </a:spcAft>
              <a:buClr>
                <a:srgbClr val="2675B4"/>
              </a:buClr>
              <a:buFont typeface="Wingdings" charset="2"/>
              <a:buChar char="§"/>
              <a:defRPr sz="1600">
                <a:solidFill>
                  <a:schemeClr val="tx1"/>
                </a:solidFill>
                <a:latin typeface="+mn-lt"/>
                <a:ea typeface="+mn-ea"/>
                <a:cs typeface="+mn-cs"/>
              </a:defRPr>
            </a:lvl6pPr>
            <a:lvl7pPr marL="2971800" indent="-228600" algn="l" rtl="0" fontAlgn="base">
              <a:spcBef>
                <a:spcPct val="20000"/>
              </a:spcBef>
              <a:spcAft>
                <a:spcPct val="0"/>
              </a:spcAft>
              <a:buClr>
                <a:srgbClr val="2675B4"/>
              </a:buClr>
              <a:buFont typeface="Wingdings" charset="2"/>
              <a:buChar char="§"/>
              <a:defRPr sz="1600">
                <a:solidFill>
                  <a:schemeClr val="tx1"/>
                </a:solidFill>
                <a:latin typeface="+mn-lt"/>
                <a:ea typeface="+mn-ea"/>
                <a:cs typeface="+mn-cs"/>
              </a:defRPr>
            </a:lvl7pPr>
            <a:lvl8pPr marL="3429000" indent="-228600" algn="l" rtl="0" fontAlgn="base">
              <a:spcBef>
                <a:spcPct val="20000"/>
              </a:spcBef>
              <a:spcAft>
                <a:spcPct val="0"/>
              </a:spcAft>
              <a:buClr>
                <a:srgbClr val="2675B4"/>
              </a:buClr>
              <a:buFont typeface="Wingdings" charset="2"/>
              <a:buChar char="§"/>
              <a:defRPr sz="1600">
                <a:solidFill>
                  <a:schemeClr val="tx1"/>
                </a:solidFill>
                <a:latin typeface="+mn-lt"/>
                <a:ea typeface="+mn-ea"/>
                <a:cs typeface="+mn-cs"/>
              </a:defRPr>
            </a:lvl8pPr>
            <a:lvl9pPr marL="3886200" indent="-228600" algn="l" rtl="0" fontAlgn="base">
              <a:spcBef>
                <a:spcPct val="20000"/>
              </a:spcBef>
              <a:spcAft>
                <a:spcPct val="0"/>
              </a:spcAft>
              <a:buClr>
                <a:srgbClr val="2675B4"/>
              </a:buClr>
              <a:buFont typeface="Wingdings" charset="2"/>
              <a:buChar char="§"/>
              <a:defRPr sz="1600">
                <a:solidFill>
                  <a:schemeClr val="tx1"/>
                </a:solidFill>
                <a:latin typeface="+mn-lt"/>
                <a:ea typeface="+mn-ea"/>
                <a:cs typeface="+mn-cs"/>
              </a:defRPr>
            </a:lvl9pPr>
          </a:lstStyle>
          <a:p>
            <a:pPr marL="0" marR="0" lvl="0" indent="0" algn="ctr" defTabSz="685800" rtl="0" eaLnBrk="0" fontAlgn="base" latinLnBrk="0" hangingPunct="0">
              <a:lnSpc>
                <a:spcPct val="100000"/>
              </a:lnSpc>
              <a:spcBef>
                <a:spcPct val="20000"/>
              </a:spcBef>
              <a:spcAft>
                <a:spcPct val="0"/>
              </a:spcAft>
              <a:buClr>
                <a:srgbClr val="2675B4"/>
              </a:buClr>
              <a:buSzTx/>
              <a:buFont typeface="Wingdings" pitchFamily="2" charset="2"/>
              <a:buNone/>
              <a:tabLst/>
              <a:defRPr/>
            </a:pPr>
            <a:r>
              <a:rPr kumimoji="0" lang="en-US" sz="1800" b="1" i="0" u="none" strike="noStrike" kern="1200" cap="none" spc="0" normalizeH="0" baseline="0" noProof="0" dirty="0">
                <a:ln>
                  <a:noFill/>
                </a:ln>
                <a:solidFill>
                  <a:srgbClr val="000000"/>
                </a:solidFill>
                <a:effectLst/>
                <a:uLnTx/>
                <a:uFillTx/>
                <a:latin typeface="Arial"/>
                <a:ea typeface="Osaka"/>
              </a:rPr>
              <a:t>Guides &amp; FAQs</a:t>
            </a:r>
          </a:p>
          <a:p>
            <a:pPr marL="257175" marR="0" lvl="0" indent="-257175" algn="l" defTabSz="685800" rtl="0" eaLnBrk="0" fontAlgn="base" latinLnBrk="0" hangingPunct="0">
              <a:lnSpc>
                <a:spcPct val="100000"/>
              </a:lnSpc>
              <a:spcBef>
                <a:spcPct val="20000"/>
              </a:spcBef>
              <a:spcAft>
                <a:spcPct val="0"/>
              </a:spcAft>
              <a:buClr>
                <a:srgbClr val="2675B4"/>
              </a:buClr>
              <a:buSzTx/>
              <a:buFont typeface="Wingdings" pitchFamily="2" charset="2"/>
              <a:buChar char="§"/>
              <a:tabLst/>
              <a:defRPr/>
            </a:pPr>
            <a:r>
              <a:rPr kumimoji="0" lang="en-US" sz="1350" b="0" i="0" u="none" strike="noStrike" kern="1200" cap="none" spc="0" normalizeH="0" baseline="0" noProof="0" dirty="0">
                <a:ln>
                  <a:noFill/>
                </a:ln>
                <a:solidFill>
                  <a:srgbClr val="000000"/>
                </a:solidFill>
                <a:effectLst/>
                <a:uLnTx/>
                <a:uFillTx/>
                <a:latin typeface="Arial"/>
                <a:ea typeface="Osaka"/>
                <a:hlinkClick r:id="rId4"/>
              </a:rPr>
              <a:t>How to Place Orders</a:t>
            </a:r>
            <a:endParaRPr kumimoji="0" lang="en-US" sz="1350" b="0" i="0" u="none" strike="noStrike" kern="1200" cap="none" spc="0" normalizeH="0" baseline="0" noProof="0" dirty="0">
              <a:ln>
                <a:noFill/>
              </a:ln>
              <a:solidFill>
                <a:srgbClr val="000000"/>
              </a:solidFill>
              <a:effectLst/>
              <a:uLnTx/>
              <a:uFillTx/>
              <a:latin typeface="Arial"/>
              <a:ea typeface="Osaka"/>
            </a:endParaRPr>
          </a:p>
          <a:p>
            <a:pPr marL="557213" marR="0" lvl="1" indent="-214313" algn="l" defTabSz="685800" rtl="0" eaLnBrk="0" fontAlgn="base" latinLnBrk="0" hangingPunct="0">
              <a:lnSpc>
                <a:spcPct val="100000"/>
              </a:lnSpc>
              <a:spcBef>
                <a:spcPct val="20000"/>
              </a:spcBef>
              <a:spcAft>
                <a:spcPct val="0"/>
              </a:spcAft>
              <a:buClr>
                <a:srgbClr val="2675B4"/>
              </a:buClr>
              <a:buSzTx/>
              <a:buFont typeface="Wingdings" pitchFamily="2" charset="2"/>
              <a:buChar char="§"/>
              <a:tabLst/>
              <a:defRPr/>
            </a:pPr>
            <a:r>
              <a:rPr kumimoji="0" lang="en-US" sz="1350" b="0" i="0" u="none" strike="noStrike" kern="1200" cap="none" spc="0" normalizeH="0" baseline="0" noProof="0" dirty="0">
                <a:ln>
                  <a:noFill/>
                </a:ln>
                <a:solidFill>
                  <a:srgbClr val="000000"/>
                </a:solidFill>
                <a:effectLst/>
                <a:uLnTx/>
                <a:uFillTx/>
                <a:latin typeface="Arial"/>
                <a:ea typeface="Osaka"/>
              </a:rPr>
              <a:t>Step-by-Step Guides</a:t>
            </a:r>
          </a:p>
          <a:p>
            <a:pPr marL="557213" marR="0" lvl="1" indent="-214313" algn="l" defTabSz="685800" rtl="0" eaLnBrk="0" fontAlgn="base" latinLnBrk="0" hangingPunct="0">
              <a:lnSpc>
                <a:spcPct val="100000"/>
              </a:lnSpc>
              <a:spcBef>
                <a:spcPct val="20000"/>
              </a:spcBef>
              <a:spcAft>
                <a:spcPct val="0"/>
              </a:spcAft>
              <a:buClr>
                <a:srgbClr val="2675B4"/>
              </a:buClr>
              <a:buSzTx/>
              <a:buFont typeface="Wingdings" pitchFamily="2" charset="2"/>
              <a:buChar char="§"/>
              <a:tabLst/>
              <a:defRPr/>
            </a:pPr>
            <a:r>
              <a:rPr kumimoji="0" lang="en-US" sz="1350" b="0" i="0" u="none" strike="noStrike" kern="1200" cap="none" spc="0" normalizeH="0" baseline="0" noProof="0" dirty="0">
                <a:ln>
                  <a:noFill/>
                </a:ln>
                <a:solidFill>
                  <a:srgbClr val="000000"/>
                </a:solidFill>
                <a:effectLst/>
                <a:uLnTx/>
                <a:uFillTx/>
                <a:latin typeface="Arial"/>
                <a:ea typeface="Osaka"/>
              </a:rPr>
              <a:t>Video Tutorials</a:t>
            </a:r>
          </a:p>
          <a:p>
            <a:pPr marL="257175" marR="0" lvl="0" indent="-257175" algn="l" defTabSz="685800" rtl="0" eaLnBrk="0" fontAlgn="base" latinLnBrk="0" hangingPunct="0">
              <a:lnSpc>
                <a:spcPct val="100000"/>
              </a:lnSpc>
              <a:spcBef>
                <a:spcPct val="20000"/>
              </a:spcBef>
              <a:spcAft>
                <a:spcPct val="0"/>
              </a:spcAft>
              <a:buClr>
                <a:srgbClr val="2675B4"/>
              </a:buClr>
              <a:buSzTx/>
              <a:buFont typeface="Wingdings" pitchFamily="2" charset="2"/>
              <a:buChar char="§"/>
              <a:tabLst/>
              <a:defRPr/>
            </a:pPr>
            <a:r>
              <a:rPr kumimoji="0" lang="en-US" sz="1350" b="0" i="0" u="none" strike="noStrike" kern="1200" cap="none" spc="0" normalizeH="0" baseline="0" noProof="0" dirty="0">
                <a:ln>
                  <a:noFill/>
                </a:ln>
                <a:solidFill>
                  <a:srgbClr val="000000"/>
                </a:solidFill>
                <a:effectLst/>
                <a:uLnTx/>
                <a:uFillTx/>
                <a:latin typeface="Arial"/>
                <a:ea typeface="Osaka"/>
                <a:hlinkClick r:id="rId5"/>
              </a:rPr>
              <a:t>FAQs</a:t>
            </a:r>
            <a:endParaRPr kumimoji="0" lang="en-US" sz="1350" b="0" i="0" u="none" strike="noStrike" kern="1200" cap="none" spc="0" normalizeH="0" baseline="0" noProof="0" dirty="0">
              <a:ln>
                <a:noFill/>
              </a:ln>
              <a:solidFill>
                <a:srgbClr val="000000"/>
              </a:solidFill>
              <a:effectLst/>
              <a:uLnTx/>
              <a:uFillTx/>
              <a:latin typeface="Arial"/>
              <a:ea typeface="Osaka"/>
            </a:endParaRPr>
          </a:p>
          <a:p>
            <a:pPr marL="257175" indent="-257175" defTabSz="685800">
              <a:defRPr/>
            </a:pPr>
            <a:r>
              <a:rPr lang="en-US" sz="1200" dirty="0">
                <a:hlinkClick r:id="rId6"/>
              </a:rPr>
              <a:t>Invoice Guides and FAQ</a:t>
            </a:r>
            <a:endParaRPr lang="en-US" sz="1200" dirty="0">
              <a:solidFill>
                <a:srgbClr val="000000"/>
              </a:solidFill>
            </a:endParaRPr>
          </a:p>
          <a:p>
            <a:pPr marL="257175" marR="0" lvl="0" indent="-257175" algn="l" defTabSz="685800" rtl="0" eaLnBrk="0" fontAlgn="base" latinLnBrk="0" hangingPunct="0">
              <a:lnSpc>
                <a:spcPct val="100000"/>
              </a:lnSpc>
              <a:spcBef>
                <a:spcPct val="20000"/>
              </a:spcBef>
              <a:spcAft>
                <a:spcPct val="0"/>
              </a:spcAft>
              <a:buClr>
                <a:srgbClr val="2675B4"/>
              </a:buClr>
              <a:buSzTx/>
              <a:buFont typeface="Wingdings" pitchFamily="2" charset="2"/>
              <a:buChar char="§"/>
              <a:tabLst/>
              <a:defRPr/>
            </a:pPr>
            <a:endParaRPr kumimoji="0" lang="en-US" sz="1350" b="0" i="0" u="none" strike="noStrike" kern="1200" cap="none" spc="0" normalizeH="0" baseline="0" noProof="0" dirty="0">
              <a:ln>
                <a:noFill/>
              </a:ln>
              <a:solidFill>
                <a:srgbClr val="000000"/>
              </a:solidFill>
              <a:effectLst/>
              <a:uLnTx/>
              <a:uFillTx/>
              <a:latin typeface="Arial"/>
              <a:ea typeface="Osaka"/>
            </a:endParaRPr>
          </a:p>
        </p:txBody>
      </p:sp>
      <p:grpSp>
        <p:nvGrpSpPr>
          <p:cNvPr id="18" name="Google Shape;6486;p62"/>
          <p:cNvGrpSpPr/>
          <p:nvPr/>
        </p:nvGrpSpPr>
        <p:grpSpPr>
          <a:xfrm>
            <a:off x="6358184" y="327919"/>
            <a:ext cx="357468" cy="352675"/>
            <a:chOff x="-33645475" y="3228075"/>
            <a:chExt cx="294600" cy="290650"/>
          </a:xfrm>
          <a:solidFill>
            <a:schemeClr val="tx1"/>
          </a:solidFill>
        </p:grpSpPr>
        <p:sp>
          <p:nvSpPr>
            <p:cNvPr id="19" name="Google Shape;6487;p62"/>
            <p:cNvSpPr/>
            <p:nvPr/>
          </p:nvSpPr>
          <p:spPr>
            <a:xfrm>
              <a:off x="-33456450" y="3261925"/>
              <a:ext cx="84300" cy="85100"/>
            </a:xfrm>
            <a:custGeom>
              <a:avLst/>
              <a:gdLst/>
              <a:ahLst/>
              <a:cxnLst/>
              <a:rect l="l" t="t" r="r" b="b"/>
              <a:pathLst>
                <a:path w="3372" h="3404" extrusionOk="0">
                  <a:moveTo>
                    <a:pt x="347" y="1"/>
                  </a:moveTo>
                  <a:cubicBezTo>
                    <a:pt x="158" y="1"/>
                    <a:pt x="1" y="158"/>
                    <a:pt x="1" y="347"/>
                  </a:cubicBezTo>
                  <a:cubicBezTo>
                    <a:pt x="1" y="536"/>
                    <a:pt x="158" y="694"/>
                    <a:pt x="347" y="694"/>
                  </a:cubicBezTo>
                  <a:lnTo>
                    <a:pt x="1009" y="694"/>
                  </a:lnTo>
                  <a:cubicBezTo>
                    <a:pt x="1576" y="694"/>
                    <a:pt x="2049" y="1166"/>
                    <a:pt x="2049" y="1733"/>
                  </a:cubicBezTo>
                  <a:lnTo>
                    <a:pt x="2049" y="2269"/>
                  </a:lnTo>
                  <a:lnTo>
                    <a:pt x="1923" y="2175"/>
                  </a:lnTo>
                  <a:cubicBezTo>
                    <a:pt x="1860" y="2112"/>
                    <a:pt x="1773" y="2080"/>
                    <a:pt x="1686" y="2080"/>
                  </a:cubicBezTo>
                  <a:cubicBezTo>
                    <a:pt x="1600" y="2080"/>
                    <a:pt x="1513" y="2112"/>
                    <a:pt x="1450" y="2175"/>
                  </a:cubicBezTo>
                  <a:cubicBezTo>
                    <a:pt x="1324" y="2269"/>
                    <a:pt x="1324" y="2521"/>
                    <a:pt x="1450" y="2647"/>
                  </a:cubicBezTo>
                  <a:lnTo>
                    <a:pt x="2112" y="3309"/>
                  </a:lnTo>
                  <a:cubicBezTo>
                    <a:pt x="2175" y="3372"/>
                    <a:pt x="2269" y="3403"/>
                    <a:pt x="2360" y="3403"/>
                  </a:cubicBezTo>
                  <a:cubicBezTo>
                    <a:pt x="2450" y="3403"/>
                    <a:pt x="2537" y="3372"/>
                    <a:pt x="2584" y="3309"/>
                  </a:cubicBezTo>
                  <a:lnTo>
                    <a:pt x="3277" y="2647"/>
                  </a:lnTo>
                  <a:cubicBezTo>
                    <a:pt x="3372" y="2521"/>
                    <a:pt x="3372" y="2269"/>
                    <a:pt x="3277" y="2175"/>
                  </a:cubicBezTo>
                  <a:cubicBezTo>
                    <a:pt x="3214" y="2112"/>
                    <a:pt x="3120" y="2080"/>
                    <a:pt x="3029" y="2080"/>
                  </a:cubicBezTo>
                  <a:cubicBezTo>
                    <a:pt x="2939" y="2080"/>
                    <a:pt x="2852" y="2112"/>
                    <a:pt x="2805" y="2175"/>
                  </a:cubicBezTo>
                  <a:lnTo>
                    <a:pt x="2679" y="2269"/>
                  </a:lnTo>
                  <a:lnTo>
                    <a:pt x="2679" y="1733"/>
                  </a:lnTo>
                  <a:cubicBezTo>
                    <a:pt x="2742" y="788"/>
                    <a:pt x="1954" y="1"/>
                    <a:pt x="1009" y="1"/>
                  </a:cubicBezTo>
                  <a:close/>
                </a:path>
              </a:pathLst>
            </a:custGeom>
            <a:grpFill/>
            <a:ln>
              <a:noFill/>
            </a:ln>
          </p:spPr>
          <p:txBody>
            <a:bodyPr spcFirstLastPara="1" wrap="square" lIns="91425" tIns="91425" rIns="91425" bIns="91425" anchor="ctr" anchorCtr="0">
              <a:noAutofit/>
            </a:bodyPr>
            <a:lstStyle/>
            <a:p>
              <a:pPr marL="0" marR="0" lvl="0" indent="0" algn="l" defTabSz="914378" rtl="0" eaLnBrk="0" fontAlgn="base" latinLnBrk="0" hangingPunct="0">
                <a:lnSpc>
                  <a:spcPct val="100000"/>
                </a:lnSpc>
                <a:spcBef>
                  <a:spcPct val="0"/>
                </a:spcBef>
                <a:spcAft>
                  <a:spcPct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Osaka" pitchFamily="-64" charset="-128"/>
                <a:cs typeface="Arial"/>
                <a:sym typeface="Arial"/>
              </a:endParaRPr>
            </a:p>
          </p:txBody>
        </p:sp>
        <p:sp>
          <p:nvSpPr>
            <p:cNvPr id="20" name="Google Shape;6488;p62"/>
            <p:cNvSpPr/>
            <p:nvPr/>
          </p:nvSpPr>
          <p:spPr>
            <a:xfrm>
              <a:off x="-33575375" y="3433625"/>
              <a:ext cx="85075" cy="85100"/>
            </a:xfrm>
            <a:custGeom>
              <a:avLst/>
              <a:gdLst/>
              <a:ahLst/>
              <a:cxnLst/>
              <a:rect l="l" t="t" r="r" b="b"/>
              <a:pathLst>
                <a:path w="3403" h="3404" extrusionOk="0">
                  <a:moveTo>
                    <a:pt x="1013" y="1"/>
                  </a:moveTo>
                  <a:cubicBezTo>
                    <a:pt x="922" y="1"/>
                    <a:pt x="835" y="32"/>
                    <a:pt x="788" y="95"/>
                  </a:cubicBezTo>
                  <a:lnTo>
                    <a:pt x="127" y="757"/>
                  </a:lnTo>
                  <a:cubicBezTo>
                    <a:pt x="1" y="883"/>
                    <a:pt x="1" y="1135"/>
                    <a:pt x="127" y="1229"/>
                  </a:cubicBezTo>
                  <a:cubicBezTo>
                    <a:pt x="174" y="1292"/>
                    <a:pt x="260" y="1324"/>
                    <a:pt x="351" y="1324"/>
                  </a:cubicBezTo>
                  <a:cubicBezTo>
                    <a:pt x="442" y="1324"/>
                    <a:pt x="536" y="1292"/>
                    <a:pt x="599" y="1229"/>
                  </a:cubicBezTo>
                  <a:lnTo>
                    <a:pt x="694" y="1135"/>
                  </a:lnTo>
                  <a:lnTo>
                    <a:pt x="694" y="1671"/>
                  </a:lnTo>
                  <a:cubicBezTo>
                    <a:pt x="694" y="2616"/>
                    <a:pt x="1450" y="3372"/>
                    <a:pt x="2395" y="3372"/>
                  </a:cubicBezTo>
                  <a:lnTo>
                    <a:pt x="3057" y="3372"/>
                  </a:lnTo>
                  <a:lnTo>
                    <a:pt x="3057" y="3403"/>
                  </a:lnTo>
                  <a:cubicBezTo>
                    <a:pt x="3246" y="3403"/>
                    <a:pt x="3403" y="3246"/>
                    <a:pt x="3403" y="3057"/>
                  </a:cubicBezTo>
                  <a:cubicBezTo>
                    <a:pt x="3403" y="2868"/>
                    <a:pt x="3246" y="2710"/>
                    <a:pt x="3057" y="2710"/>
                  </a:cubicBezTo>
                  <a:lnTo>
                    <a:pt x="2363" y="2710"/>
                  </a:lnTo>
                  <a:cubicBezTo>
                    <a:pt x="1796" y="2710"/>
                    <a:pt x="1324" y="2238"/>
                    <a:pt x="1324" y="1671"/>
                  </a:cubicBezTo>
                  <a:lnTo>
                    <a:pt x="1324" y="1135"/>
                  </a:lnTo>
                  <a:lnTo>
                    <a:pt x="1450" y="1229"/>
                  </a:lnTo>
                  <a:cubicBezTo>
                    <a:pt x="1513" y="1292"/>
                    <a:pt x="1599" y="1324"/>
                    <a:pt x="1686" y="1324"/>
                  </a:cubicBezTo>
                  <a:cubicBezTo>
                    <a:pt x="1773" y="1324"/>
                    <a:pt x="1859" y="1292"/>
                    <a:pt x="1922" y="1229"/>
                  </a:cubicBezTo>
                  <a:cubicBezTo>
                    <a:pt x="2048" y="1135"/>
                    <a:pt x="2048" y="883"/>
                    <a:pt x="1922" y="757"/>
                  </a:cubicBezTo>
                  <a:lnTo>
                    <a:pt x="1261" y="95"/>
                  </a:lnTo>
                  <a:cubicBezTo>
                    <a:pt x="1198" y="32"/>
                    <a:pt x="1103" y="1"/>
                    <a:pt x="1013" y="1"/>
                  </a:cubicBezTo>
                  <a:close/>
                </a:path>
              </a:pathLst>
            </a:custGeom>
            <a:grpFill/>
            <a:ln>
              <a:noFill/>
            </a:ln>
          </p:spPr>
          <p:txBody>
            <a:bodyPr spcFirstLastPara="1" wrap="square" lIns="91425" tIns="91425" rIns="91425" bIns="91425" anchor="ctr" anchorCtr="0">
              <a:noAutofit/>
            </a:bodyPr>
            <a:lstStyle/>
            <a:p>
              <a:pPr marL="0" marR="0" lvl="0" indent="0" algn="l" defTabSz="914378" rtl="0" eaLnBrk="0" fontAlgn="base" latinLnBrk="0" hangingPunct="0">
                <a:lnSpc>
                  <a:spcPct val="100000"/>
                </a:lnSpc>
                <a:spcBef>
                  <a:spcPct val="0"/>
                </a:spcBef>
                <a:spcAft>
                  <a:spcPct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Osaka" pitchFamily="-64" charset="-128"/>
                <a:cs typeface="Arial"/>
                <a:sym typeface="Arial"/>
              </a:endParaRPr>
            </a:p>
          </p:txBody>
        </p:sp>
        <p:sp>
          <p:nvSpPr>
            <p:cNvPr id="21" name="Google Shape;6489;p62"/>
            <p:cNvSpPr/>
            <p:nvPr/>
          </p:nvSpPr>
          <p:spPr>
            <a:xfrm>
              <a:off x="-33645475" y="3228075"/>
              <a:ext cx="206375" cy="153600"/>
            </a:xfrm>
            <a:custGeom>
              <a:avLst/>
              <a:gdLst/>
              <a:ahLst/>
              <a:cxnLst/>
              <a:rect l="l" t="t" r="r" b="b"/>
              <a:pathLst>
                <a:path w="8255" h="6144" extrusionOk="0">
                  <a:moveTo>
                    <a:pt x="4191" y="0"/>
                  </a:moveTo>
                  <a:cubicBezTo>
                    <a:pt x="2300" y="0"/>
                    <a:pt x="757" y="1544"/>
                    <a:pt x="757" y="3434"/>
                  </a:cubicBezTo>
                  <a:lnTo>
                    <a:pt x="757" y="3529"/>
                  </a:lnTo>
                  <a:cubicBezTo>
                    <a:pt x="347" y="3686"/>
                    <a:pt x="95" y="4033"/>
                    <a:pt x="95" y="4474"/>
                  </a:cubicBezTo>
                  <a:lnTo>
                    <a:pt x="95" y="5135"/>
                  </a:lnTo>
                  <a:cubicBezTo>
                    <a:pt x="1" y="5671"/>
                    <a:pt x="473" y="6143"/>
                    <a:pt x="1009" y="6143"/>
                  </a:cubicBezTo>
                  <a:cubicBezTo>
                    <a:pt x="1135" y="6143"/>
                    <a:pt x="1261" y="6112"/>
                    <a:pt x="1387" y="6080"/>
                  </a:cubicBezTo>
                  <a:lnTo>
                    <a:pt x="1387" y="3403"/>
                  </a:lnTo>
                  <a:cubicBezTo>
                    <a:pt x="1387" y="1890"/>
                    <a:pt x="2647" y="630"/>
                    <a:pt x="4128" y="630"/>
                  </a:cubicBezTo>
                  <a:cubicBezTo>
                    <a:pt x="5640" y="630"/>
                    <a:pt x="6900" y="1890"/>
                    <a:pt x="6900" y="3403"/>
                  </a:cubicBezTo>
                  <a:lnTo>
                    <a:pt x="6900" y="6080"/>
                  </a:lnTo>
                  <a:cubicBezTo>
                    <a:pt x="6995" y="6112"/>
                    <a:pt x="7121" y="6143"/>
                    <a:pt x="7247" y="6143"/>
                  </a:cubicBezTo>
                  <a:cubicBezTo>
                    <a:pt x="7782" y="6143"/>
                    <a:pt x="8255" y="5671"/>
                    <a:pt x="8255" y="5135"/>
                  </a:cubicBezTo>
                  <a:lnTo>
                    <a:pt x="8255" y="4474"/>
                  </a:lnTo>
                  <a:cubicBezTo>
                    <a:pt x="8255" y="4033"/>
                    <a:pt x="8003" y="3623"/>
                    <a:pt x="7593" y="3529"/>
                  </a:cubicBezTo>
                  <a:lnTo>
                    <a:pt x="7593" y="3434"/>
                  </a:lnTo>
                  <a:cubicBezTo>
                    <a:pt x="7593" y="1544"/>
                    <a:pt x="6050" y="0"/>
                    <a:pt x="4191" y="0"/>
                  </a:cubicBezTo>
                  <a:close/>
                </a:path>
              </a:pathLst>
            </a:custGeom>
            <a:grpFill/>
            <a:ln>
              <a:noFill/>
            </a:ln>
          </p:spPr>
          <p:txBody>
            <a:bodyPr spcFirstLastPara="1" wrap="square" lIns="91425" tIns="91425" rIns="91425" bIns="91425" anchor="ctr" anchorCtr="0">
              <a:noAutofit/>
            </a:bodyPr>
            <a:lstStyle/>
            <a:p>
              <a:pPr marL="0" marR="0" lvl="0" indent="0" algn="l" defTabSz="914378" rtl="0" eaLnBrk="0" fontAlgn="base" latinLnBrk="0" hangingPunct="0">
                <a:lnSpc>
                  <a:spcPct val="100000"/>
                </a:lnSpc>
                <a:spcBef>
                  <a:spcPct val="0"/>
                </a:spcBef>
                <a:spcAft>
                  <a:spcPct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Osaka" pitchFamily="-64" charset="-128"/>
                <a:cs typeface="Arial"/>
                <a:sym typeface="Arial"/>
              </a:endParaRPr>
            </a:p>
          </p:txBody>
        </p:sp>
        <p:sp>
          <p:nvSpPr>
            <p:cNvPr id="22" name="Google Shape;6490;p62"/>
            <p:cNvSpPr/>
            <p:nvPr/>
          </p:nvSpPr>
          <p:spPr>
            <a:xfrm>
              <a:off x="-33593500" y="3279250"/>
              <a:ext cx="104775" cy="52275"/>
            </a:xfrm>
            <a:custGeom>
              <a:avLst/>
              <a:gdLst/>
              <a:ahLst/>
              <a:cxnLst/>
              <a:rect l="l" t="t" r="r" b="b"/>
              <a:pathLst>
                <a:path w="4191" h="2091" extrusionOk="0">
                  <a:moveTo>
                    <a:pt x="1734" y="1"/>
                  </a:moveTo>
                  <a:cubicBezTo>
                    <a:pt x="789" y="1"/>
                    <a:pt x="1" y="757"/>
                    <a:pt x="1" y="1702"/>
                  </a:cubicBezTo>
                  <a:lnTo>
                    <a:pt x="1" y="2049"/>
                  </a:lnTo>
                  <a:lnTo>
                    <a:pt x="1230" y="2049"/>
                  </a:lnTo>
                  <a:cubicBezTo>
                    <a:pt x="1545" y="2049"/>
                    <a:pt x="1891" y="2049"/>
                    <a:pt x="2017" y="1986"/>
                  </a:cubicBezTo>
                  <a:cubicBezTo>
                    <a:pt x="2049" y="1954"/>
                    <a:pt x="2080" y="1828"/>
                    <a:pt x="2080" y="1734"/>
                  </a:cubicBezTo>
                  <a:cubicBezTo>
                    <a:pt x="2080" y="1545"/>
                    <a:pt x="2238" y="1387"/>
                    <a:pt x="2458" y="1387"/>
                  </a:cubicBezTo>
                  <a:cubicBezTo>
                    <a:pt x="2647" y="1387"/>
                    <a:pt x="2805" y="1545"/>
                    <a:pt x="2805" y="1734"/>
                  </a:cubicBezTo>
                  <a:cubicBezTo>
                    <a:pt x="2805" y="1828"/>
                    <a:pt x="2805" y="1954"/>
                    <a:pt x="2868" y="1986"/>
                  </a:cubicBezTo>
                  <a:cubicBezTo>
                    <a:pt x="2942" y="2059"/>
                    <a:pt x="3091" y="2090"/>
                    <a:pt x="3266" y="2090"/>
                  </a:cubicBezTo>
                  <a:cubicBezTo>
                    <a:pt x="3389" y="2090"/>
                    <a:pt x="3525" y="2075"/>
                    <a:pt x="3656" y="2049"/>
                  </a:cubicBezTo>
                  <a:lnTo>
                    <a:pt x="4191" y="2049"/>
                  </a:lnTo>
                  <a:lnTo>
                    <a:pt x="4191" y="1702"/>
                  </a:lnTo>
                  <a:lnTo>
                    <a:pt x="4128" y="1702"/>
                  </a:lnTo>
                  <a:cubicBezTo>
                    <a:pt x="4128" y="757"/>
                    <a:pt x="3340" y="1"/>
                    <a:pt x="2395" y="1"/>
                  </a:cubicBezTo>
                  <a:close/>
                </a:path>
              </a:pathLst>
            </a:custGeom>
            <a:grpFill/>
            <a:ln>
              <a:noFill/>
            </a:ln>
          </p:spPr>
          <p:txBody>
            <a:bodyPr spcFirstLastPara="1" wrap="square" lIns="91425" tIns="91425" rIns="91425" bIns="91425" anchor="ctr" anchorCtr="0">
              <a:noAutofit/>
            </a:bodyPr>
            <a:lstStyle/>
            <a:p>
              <a:pPr marL="0" marR="0" lvl="0" indent="0" algn="l" defTabSz="914378" rtl="0" eaLnBrk="0" fontAlgn="base" latinLnBrk="0" hangingPunct="0">
                <a:lnSpc>
                  <a:spcPct val="100000"/>
                </a:lnSpc>
                <a:spcBef>
                  <a:spcPct val="0"/>
                </a:spcBef>
                <a:spcAft>
                  <a:spcPct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Osaka" pitchFamily="-64" charset="-128"/>
                <a:cs typeface="Arial"/>
                <a:sym typeface="Arial"/>
              </a:endParaRPr>
            </a:p>
          </p:txBody>
        </p:sp>
        <p:sp>
          <p:nvSpPr>
            <p:cNvPr id="23" name="Google Shape;6491;p62"/>
            <p:cNvSpPr/>
            <p:nvPr/>
          </p:nvSpPr>
          <p:spPr>
            <a:xfrm>
              <a:off x="-33593500" y="3341475"/>
              <a:ext cx="104775" cy="74075"/>
            </a:xfrm>
            <a:custGeom>
              <a:avLst/>
              <a:gdLst/>
              <a:ahLst/>
              <a:cxnLst/>
              <a:rect l="l" t="t" r="r" b="b"/>
              <a:pathLst>
                <a:path w="4191" h="2963" extrusionOk="0">
                  <a:moveTo>
                    <a:pt x="2395" y="1"/>
                  </a:moveTo>
                  <a:cubicBezTo>
                    <a:pt x="2080" y="253"/>
                    <a:pt x="1671" y="253"/>
                    <a:pt x="1230" y="253"/>
                  </a:cubicBezTo>
                  <a:lnTo>
                    <a:pt x="1" y="253"/>
                  </a:lnTo>
                  <a:lnTo>
                    <a:pt x="1" y="914"/>
                  </a:lnTo>
                  <a:cubicBezTo>
                    <a:pt x="1" y="2049"/>
                    <a:pt x="946" y="2962"/>
                    <a:pt x="2112" y="2962"/>
                  </a:cubicBezTo>
                  <a:cubicBezTo>
                    <a:pt x="3246" y="2962"/>
                    <a:pt x="4191" y="2049"/>
                    <a:pt x="4191" y="914"/>
                  </a:cubicBezTo>
                  <a:lnTo>
                    <a:pt x="4191" y="253"/>
                  </a:lnTo>
                  <a:lnTo>
                    <a:pt x="3466" y="253"/>
                  </a:lnTo>
                  <a:cubicBezTo>
                    <a:pt x="3088" y="253"/>
                    <a:pt x="2679" y="190"/>
                    <a:pt x="2395" y="1"/>
                  </a:cubicBezTo>
                  <a:close/>
                </a:path>
              </a:pathLst>
            </a:custGeom>
            <a:grpFill/>
            <a:ln>
              <a:noFill/>
            </a:ln>
          </p:spPr>
          <p:txBody>
            <a:bodyPr spcFirstLastPara="1" wrap="square" lIns="91425" tIns="91425" rIns="91425" bIns="91425" anchor="ctr" anchorCtr="0">
              <a:noAutofit/>
            </a:bodyPr>
            <a:lstStyle/>
            <a:p>
              <a:pPr marL="0" marR="0" lvl="0" indent="0" algn="l" defTabSz="914378" rtl="0" eaLnBrk="0" fontAlgn="base" latinLnBrk="0" hangingPunct="0">
                <a:lnSpc>
                  <a:spcPct val="100000"/>
                </a:lnSpc>
                <a:spcBef>
                  <a:spcPct val="0"/>
                </a:spcBef>
                <a:spcAft>
                  <a:spcPct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Osaka" pitchFamily="-64" charset="-128"/>
                <a:cs typeface="Arial"/>
                <a:sym typeface="Arial"/>
              </a:endParaRPr>
            </a:p>
          </p:txBody>
        </p:sp>
        <p:sp>
          <p:nvSpPr>
            <p:cNvPr id="24" name="Google Shape;6492;p62"/>
            <p:cNvSpPr/>
            <p:nvPr/>
          </p:nvSpPr>
          <p:spPr>
            <a:xfrm>
              <a:off x="-33455650" y="3381650"/>
              <a:ext cx="104775" cy="52250"/>
            </a:xfrm>
            <a:custGeom>
              <a:avLst/>
              <a:gdLst/>
              <a:ahLst/>
              <a:cxnLst/>
              <a:rect l="l" t="t" r="r" b="b"/>
              <a:pathLst>
                <a:path w="4191" h="2090" extrusionOk="0">
                  <a:moveTo>
                    <a:pt x="1702" y="0"/>
                  </a:moveTo>
                  <a:cubicBezTo>
                    <a:pt x="756" y="0"/>
                    <a:pt x="0" y="757"/>
                    <a:pt x="0" y="1702"/>
                  </a:cubicBezTo>
                  <a:lnTo>
                    <a:pt x="0" y="2048"/>
                  </a:lnTo>
                  <a:lnTo>
                    <a:pt x="1229" y="2048"/>
                  </a:lnTo>
                  <a:cubicBezTo>
                    <a:pt x="1544" y="2048"/>
                    <a:pt x="1891" y="2048"/>
                    <a:pt x="2017" y="1985"/>
                  </a:cubicBezTo>
                  <a:cubicBezTo>
                    <a:pt x="2048" y="1954"/>
                    <a:pt x="2080" y="1828"/>
                    <a:pt x="2080" y="1733"/>
                  </a:cubicBezTo>
                  <a:cubicBezTo>
                    <a:pt x="2080" y="1544"/>
                    <a:pt x="2237" y="1387"/>
                    <a:pt x="2458" y="1387"/>
                  </a:cubicBezTo>
                  <a:cubicBezTo>
                    <a:pt x="2647" y="1387"/>
                    <a:pt x="2804" y="1544"/>
                    <a:pt x="2804" y="1733"/>
                  </a:cubicBezTo>
                  <a:cubicBezTo>
                    <a:pt x="2804" y="1828"/>
                    <a:pt x="2804" y="1954"/>
                    <a:pt x="2867" y="1985"/>
                  </a:cubicBezTo>
                  <a:cubicBezTo>
                    <a:pt x="2941" y="2059"/>
                    <a:pt x="3091" y="2090"/>
                    <a:pt x="3265" y="2090"/>
                  </a:cubicBezTo>
                  <a:cubicBezTo>
                    <a:pt x="3388" y="2090"/>
                    <a:pt x="3524" y="2074"/>
                    <a:pt x="3655" y="2048"/>
                  </a:cubicBezTo>
                  <a:lnTo>
                    <a:pt x="4190" y="2048"/>
                  </a:lnTo>
                  <a:lnTo>
                    <a:pt x="4190" y="1702"/>
                  </a:lnTo>
                  <a:cubicBezTo>
                    <a:pt x="4096" y="757"/>
                    <a:pt x="3308" y="0"/>
                    <a:pt x="2363" y="0"/>
                  </a:cubicBezTo>
                  <a:close/>
                </a:path>
              </a:pathLst>
            </a:custGeom>
            <a:grpFill/>
            <a:ln>
              <a:noFill/>
            </a:ln>
          </p:spPr>
          <p:txBody>
            <a:bodyPr spcFirstLastPara="1" wrap="square" lIns="91425" tIns="91425" rIns="91425" bIns="91425" anchor="ctr" anchorCtr="0">
              <a:noAutofit/>
            </a:bodyPr>
            <a:lstStyle/>
            <a:p>
              <a:pPr marL="0" marR="0" lvl="0" indent="0" algn="l" defTabSz="914378" rtl="0" eaLnBrk="0" fontAlgn="base" latinLnBrk="0" hangingPunct="0">
                <a:lnSpc>
                  <a:spcPct val="100000"/>
                </a:lnSpc>
                <a:spcBef>
                  <a:spcPct val="0"/>
                </a:spcBef>
                <a:spcAft>
                  <a:spcPct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Osaka" pitchFamily="-64" charset="-128"/>
                <a:cs typeface="Arial"/>
                <a:sym typeface="Arial"/>
              </a:endParaRPr>
            </a:p>
          </p:txBody>
        </p:sp>
        <p:sp>
          <p:nvSpPr>
            <p:cNvPr id="25" name="Google Shape;6493;p62"/>
            <p:cNvSpPr/>
            <p:nvPr/>
          </p:nvSpPr>
          <p:spPr>
            <a:xfrm>
              <a:off x="-33456450" y="3443875"/>
              <a:ext cx="102425" cy="74850"/>
            </a:xfrm>
            <a:custGeom>
              <a:avLst/>
              <a:gdLst/>
              <a:ahLst/>
              <a:cxnLst/>
              <a:rect l="l" t="t" r="r" b="b"/>
              <a:pathLst>
                <a:path w="4097" h="2994" extrusionOk="0">
                  <a:moveTo>
                    <a:pt x="2395" y="0"/>
                  </a:moveTo>
                  <a:cubicBezTo>
                    <a:pt x="2080" y="252"/>
                    <a:pt x="1639" y="252"/>
                    <a:pt x="1230" y="252"/>
                  </a:cubicBezTo>
                  <a:lnTo>
                    <a:pt x="1" y="252"/>
                  </a:lnTo>
                  <a:lnTo>
                    <a:pt x="1" y="914"/>
                  </a:lnTo>
                  <a:cubicBezTo>
                    <a:pt x="1" y="2048"/>
                    <a:pt x="914" y="2993"/>
                    <a:pt x="2049" y="2993"/>
                  </a:cubicBezTo>
                  <a:cubicBezTo>
                    <a:pt x="3183" y="2993"/>
                    <a:pt x="4096" y="2048"/>
                    <a:pt x="4096" y="914"/>
                  </a:cubicBezTo>
                  <a:lnTo>
                    <a:pt x="4096" y="252"/>
                  </a:lnTo>
                  <a:lnTo>
                    <a:pt x="3435" y="252"/>
                  </a:lnTo>
                  <a:cubicBezTo>
                    <a:pt x="3025" y="252"/>
                    <a:pt x="2679" y="189"/>
                    <a:pt x="2395" y="0"/>
                  </a:cubicBezTo>
                  <a:close/>
                </a:path>
              </a:pathLst>
            </a:custGeom>
            <a:grpFill/>
            <a:ln>
              <a:noFill/>
            </a:ln>
          </p:spPr>
          <p:txBody>
            <a:bodyPr spcFirstLastPara="1" wrap="square" lIns="91425" tIns="91425" rIns="91425" bIns="91425" anchor="ctr" anchorCtr="0">
              <a:noAutofit/>
            </a:bodyPr>
            <a:lstStyle/>
            <a:p>
              <a:pPr marL="0" marR="0" lvl="0" indent="0" algn="l" defTabSz="914378" rtl="0" eaLnBrk="0" fontAlgn="base" latinLnBrk="0" hangingPunct="0">
                <a:lnSpc>
                  <a:spcPct val="100000"/>
                </a:lnSpc>
                <a:spcBef>
                  <a:spcPct val="0"/>
                </a:spcBef>
                <a:spcAft>
                  <a:spcPct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Osaka" pitchFamily="-64" charset="-128"/>
                <a:cs typeface="Arial"/>
                <a:sym typeface="Arial"/>
              </a:endParaRPr>
            </a:p>
          </p:txBody>
        </p:sp>
      </p:grpSp>
      <p:sp>
        <p:nvSpPr>
          <p:cNvPr id="17" name="Slide Number Placeholder 4">
            <a:extLst>
              <a:ext uri="{FF2B5EF4-FFF2-40B4-BE49-F238E27FC236}">
                <a16:creationId xmlns:a16="http://schemas.microsoft.com/office/drawing/2014/main" id="{17AF7DAF-61EC-4979-BDA6-D34148154047}"/>
              </a:ext>
            </a:extLst>
          </p:cNvPr>
          <p:cNvSpPr txBox="1">
            <a:spLocks/>
          </p:cNvSpPr>
          <p:nvPr/>
        </p:nvSpPr>
        <p:spPr bwMode="auto">
          <a:xfrm>
            <a:off x="5695619" y="4964372"/>
            <a:ext cx="1062990" cy="10964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defTabSz="457200" rtl="0" fontAlgn="base">
              <a:spcBef>
                <a:spcPct val="0"/>
              </a:spcBef>
              <a:spcAft>
                <a:spcPct val="0"/>
              </a:spcAft>
              <a:defRPr sz="900" kern="1200">
                <a:solidFill>
                  <a:srgbClr val="808080"/>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marL="0" marR="0" lvl="0" indent="0" algn="r" defTabSz="513160" rtl="0" eaLnBrk="1" fontAlgn="base" latinLnBrk="0" hangingPunct="1">
              <a:lnSpc>
                <a:spcPct val="95000"/>
              </a:lnSpc>
              <a:spcBef>
                <a:spcPts val="806"/>
              </a:spcBef>
              <a:spcAft>
                <a:spcPct val="0"/>
              </a:spcAft>
              <a:buClr>
                <a:srgbClr val="000000"/>
              </a:buClr>
              <a:buSzPct val="90000"/>
              <a:buFontTx/>
              <a:buNone/>
              <a:tabLst/>
              <a:defRPr/>
            </a:pPr>
            <a:fld id="{9A3BDB57-A3B2-4CBD-A5AE-076F05FE3509}" type="slidenum">
              <a:rPr kumimoji="0" lang="en-US" sz="900" b="0" i="0" u="none" strike="noStrike" kern="1200" cap="none" spc="0" normalizeH="0" baseline="0" noProof="0" smtClean="0">
                <a:ln>
                  <a:noFill/>
                </a:ln>
                <a:solidFill>
                  <a:srgbClr val="808080"/>
                </a:solidFill>
                <a:effectLst/>
                <a:uLnTx/>
                <a:uFillTx/>
                <a:latin typeface="Arial" charset="0"/>
                <a:ea typeface="ＭＳ Ｐゴシック" charset="0"/>
              </a:rPr>
              <a:pPr marL="0" marR="0" lvl="0" indent="0" algn="r" defTabSz="513160" rtl="0" eaLnBrk="1" fontAlgn="base" latinLnBrk="0" hangingPunct="1">
                <a:lnSpc>
                  <a:spcPct val="95000"/>
                </a:lnSpc>
                <a:spcBef>
                  <a:spcPts val="806"/>
                </a:spcBef>
                <a:spcAft>
                  <a:spcPct val="0"/>
                </a:spcAft>
                <a:buClr>
                  <a:srgbClr val="000000"/>
                </a:buClr>
                <a:buSzPct val="90000"/>
                <a:buFontTx/>
                <a:buNone/>
                <a:tabLst/>
                <a:defRPr/>
              </a:pPr>
              <a:t>67</a:t>
            </a:fld>
            <a:endParaRPr kumimoji="0" lang="en-US" sz="900" b="0" i="0" u="none" strike="noStrike" kern="1200" cap="none" spc="0" normalizeH="0" baseline="0" noProof="0" dirty="0">
              <a:ln>
                <a:noFill/>
              </a:ln>
              <a:solidFill>
                <a:srgbClr val="808080"/>
              </a:solidFill>
              <a:effectLst/>
              <a:uLnTx/>
              <a:uFillTx/>
              <a:latin typeface="Arial" charset="0"/>
              <a:ea typeface="ＭＳ Ｐゴシック" charset="0"/>
            </a:endParaRPr>
          </a:p>
        </p:txBody>
      </p:sp>
    </p:spTree>
    <p:extLst>
      <p:ext uri="{BB962C8B-B14F-4D97-AF65-F5344CB8AC3E}">
        <p14:creationId xmlns:p14="http://schemas.microsoft.com/office/powerpoint/2010/main" val="159150420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rrow: Pentagon 7">
            <a:extLst>
              <a:ext uri="{FF2B5EF4-FFF2-40B4-BE49-F238E27FC236}">
                <a16:creationId xmlns:a16="http://schemas.microsoft.com/office/drawing/2014/main" id="{38548669-8950-4348-8817-65C86DD5ED76}"/>
              </a:ext>
            </a:extLst>
          </p:cNvPr>
          <p:cNvSpPr/>
          <p:nvPr/>
        </p:nvSpPr>
        <p:spPr>
          <a:xfrm>
            <a:off x="1" y="3118359"/>
            <a:ext cx="3708218" cy="670442"/>
          </a:xfrm>
          <a:prstGeom prst="homePlat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282828"/>
                </a:solidFill>
                <a:effectLst/>
                <a:uLnTx/>
                <a:uFillTx/>
                <a:latin typeface="Arial" panose="020B0604020202020204" pitchFamily="34" charset="0"/>
                <a:ea typeface="+mn-ea"/>
                <a:cs typeface="+mn-cs"/>
              </a:rPr>
              <a:t>Invoice-to-Pay Training </a:t>
            </a:r>
            <a:r>
              <a:rPr lang="en-US" dirty="0">
                <a:solidFill>
                  <a:srgbClr val="282828"/>
                </a:solidFill>
                <a:latin typeface="Arial" panose="020B0604020202020204" pitchFamily="34" charset="0"/>
              </a:rPr>
              <a:t>Session</a:t>
            </a:r>
            <a:endParaRPr kumimoji="0" lang="en-US" sz="1800" b="0" i="0" u="none" strike="noStrike" kern="1200" cap="none" spc="0" normalizeH="0" baseline="0" noProof="0" dirty="0">
              <a:ln>
                <a:noFill/>
              </a:ln>
              <a:solidFill>
                <a:srgbClr val="282828"/>
              </a:solidFill>
              <a:effectLst/>
              <a:uLnTx/>
              <a:uFillTx/>
              <a:latin typeface="Arial" panose="020B0604020202020204" pitchFamily="34" charset="0"/>
              <a:ea typeface="+mn-ea"/>
              <a:cs typeface="+mn-cs"/>
            </a:endParaRPr>
          </a:p>
        </p:txBody>
      </p:sp>
      <p:sp>
        <p:nvSpPr>
          <p:cNvPr id="6" name="Title 5"/>
          <p:cNvSpPr>
            <a:spLocks noGrp="1"/>
          </p:cNvSpPr>
          <p:nvPr>
            <p:ph type="ctrTitle"/>
          </p:nvPr>
        </p:nvSpPr>
        <p:spPr>
          <a:xfrm>
            <a:off x="125014" y="1542480"/>
            <a:ext cx="3303986" cy="670442"/>
          </a:xfrm>
        </p:spPr>
        <p:txBody>
          <a:bodyPr vert="horz" wrap="square" lIns="0" tIns="0" rIns="0" bIns="0" numCol="1" anchor="ctr" anchorCtr="0" compatLnSpc="1">
            <a:prstTxWarp prst="textNoShape">
              <a:avLst/>
            </a:prstTxWarp>
            <a:noAutofit/>
          </a:bodyPr>
          <a:lstStyle/>
          <a:p>
            <a:r>
              <a:rPr lang="en-US" b="1" dirty="0">
                <a:solidFill>
                  <a:schemeClr val="tx1"/>
                </a:solidFill>
                <a:latin typeface="Tahoma" panose="020B0604030504040204" pitchFamily="34" charset="0"/>
                <a:ea typeface="Tahoma" panose="020B0604030504040204" pitchFamily="34" charset="0"/>
                <a:cs typeface="Tahoma" panose="020B0604030504040204" pitchFamily="34" charset="0"/>
              </a:rPr>
              <a:t>Guided </a:t>
            </a:r>
            <a:r>
              <a:rPr lang="en-US" b="1" dirty="0">
                <a:solidFill>
                  <a:srgbClr val="C00000"/>
                </a:solidFill>
                <a:latin typeface="Tahoma" panose="020B0604030504040204" pitchFamily="34" charset="0"/>
                <a:ea typeface="Tahoma" panose="020B0604030504040204" pitchFamily="34" charset="0"/>
                <a:cs typeface="Tahoma" panose="020B0604030504040204" pitchFamily="34" charset="0"/>
              </a:rPr>
              <a:t>BU</a:t>
            </a:r>
            <a:r>
              <a:rPr lang="en-US" b="1" dirty="0">
                <a:solidFill>
                  <a:schemeClr val="tx1"/>
                </a:solidFill>
                <a:latin typeface="Tahoma" panose="020B0604030504040204" pitchFamily="34" charset="0"/>
                <a:ea typeface="Tahoma" panose="020B0604030504040204" pitchFamily="34" charset="0"/>
                <a:cs typeface="Tahoma" panose="020B0604030504040204" pitchFamily="34" charset="0"/>
              </a:rPr>
              <a:t>ying </a:t>
            </a:r>
            <a:r>
              <a:rPr lang="en-US" b="1" dirty="0"/>
              <a:t>Requisitioner Invoice Approval and Exception Training</a:t>
            </a:r>
            <a:br>
              <a:rPr lang="en-US" b="1" dirty="0"/>
            </a:br>
            <a:endParaRPr lang="en-US" sz="1800" dirty="0">
              <a:solidFill>
                <a:schemeClr val="tx1"/>
              </a:solidFill>
            </a:endParaRPr>
          </a:p>
        </p:txBody>
      </p:sp>
      <p:sp>
        <p:nvSpPr>
          <p:cNvPr id="4" name="Title 5">
            <a:extLst>
              <a:ext uri="{FF2B5EF4-FFF2-40B4-BE49-F238E27FC236}">
                <a16:creationId xmlns:a16="http://schemas.microsoft.com/office/drawing/2014/main" id="{C26AE917-65FD-44D3-A110-488005B2D1B5}"/>
              </a:ext>
            </a:extLst>
          </p:cNvPr>
          <p:cNvSpPr txBox="1">
            <a:spLocks/>
          </p:cNvSpPr>
          <p:nvPr/>
        </p:nvSpPr>
        <p:spPr bwMode="auto">
          <a:xfrm>
            <a:off x="1854110" y="4137837"/>
            <a:ext cx="3303986" cy="670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ctr" anchorCtr="0" compatLnSpc="1">
            <a:prstTxWarp prst="textNoShape">
              <a:avLst/>
            </a:prstTxWarp>
            <a:noAutofit/>
          </a:bodyPr>
          <a:lstStyle>
            <a:lvl1pPr marL="0" indent="0" algn="l" defTabSz="513160" rtl="0" eaLnBrk="1" fontAlgn="base" hangingPunct="1">
              <a:lnSpc>
                <a:spcPct val="90000"/>
              </a:lnSpc>
              <a:spcBef>
                <a:spcPct val="0"/>
              </a:spcBef>
              <a:spcAft>
                <a:spcPct val="0"/>
              </a:spcAft>
              <a:buFont typeface="Arial" panose="020B0604020202020204" pitchFamily="34" charset="0"/>
              <a:buNone/>
              <a:defRPr lang="en-US" sz="3000" b="0" i="0" u="none" kern="1200" spc="0" baseline="0">
                <a:solidFill>
                  <a:schemeClr val="bg2"/>
                </a:solidFill>
                <a:latin typeface="Arial" panose="020B0604020202020204" pitchFamily="34" charset="0"/>
                <a:ea typeface="Arial" panose="020B0604020202020204" pitchFamily="34" charset="0"/>
                <a:cs typeface="Arial" panose="020B0604020202020204" pitchFamily="34" charset="0"/>
              </a:defRPr>
            </a:lvl1pPr>
            <a:lvl2pPr algn="l" defTabSz="513160" rtl="0" eaLnBrk="1" fontAlgn="base" hangingPunct="1">
              <a:lnSpc>
                <a:spcPct val="80000"/>
              </a:lnSpc>
              <a:spcBef>
                <a:spcPct val="0"/>
              </a:spcBef>
              <a:spcAft>
                <a:spcPct val="0"/>
              </a:spcAft>
              <a:defRPr sz="2400">
                <a:solidFill>
                  <a:srgbClr val="676767"/>
                </a:solidFill>
                <a:latin typeface="Arial" charset="0"/>
                <a:ea typeface="ＭＳ Ｐゴシック" charset="0"/>
              </a:defRPr>
            </a:lvl2pPr>
            <a:lvl3pPr algn="l" defTabSz="513160" rtl="0" eaLnBrk="1" fontAlgn="base" hangingPunct="1">
              <a:lnSpc>
                <a:spcPct val="80000"/>
              </a:lnSpc>
              <a:spcBef>
                <a:spcPct val="0"/>
              </a:spcBef>
              <a:spcAft>
                <a:spcPct val="0"/>
              </a:spcAft>
              <a:defRPr sz="2400">
                <a:solidFill>
                  <a:srgbClr val="676767"/>
                </a:solidFill>
                <a:latin typeface="Arial" charset="0"/>
                <a:ea typeface="ＭＳ Ｐゴシック" charset="0"/>
              </a:defRPr>
            </a:lvl3pPr>
            <a:lvl4pPr algn="l" defTabSz="513160" rtl="0" eaLnBrk="1" fontAlgn="base" hangingPunct="1">
              <a:lnSpc>
                <a:spcPct val="80000"/>
              </a:lnSpc>
              <a:spcBef>
                <a:spcPct val="0"/>
              </a:spcBef>
              <a:spcAft>
                <a:spcPct val="0"/>
              </a:spcAft>
              <a:defRPr sz="2400">
                <a:solidFill>
                  <a:srgbClr val="676767"/>
                </a:solidFill>
                <a:latin typeface="Arial" charset="0"/>
                <a:ea typeface="ＭＳ Ｐゴシック" charset="0"/>
              </a:defRPr>
            </a:lvl4pPr>
            <a:lvl5pPr algn="l" defTabSz="513160" rtl="0" eaLnBrk="1" fontAlgn="base" hangingPunct="1">
              <a:lnSpc>
                <a:spcPct val="80000"/>
              </a:lnSpc>
              <a:spcBef>
                <a:spcPct val="0"/>
              </a:spcBef>
              <a:spcAft>
                <a:spcPct val="0"/>
              </a:spcAft>
              <a:defRPr sz="2400">
                <a:solidFill>
                  <a:srgbClr val="676767"/>
                </a:solidFill>
                <a:latin typeface="Arial" charset="0"/>
                <a:ea typeface="ＭＳ Ｐゴシック" charset="0"/>
              </a:defRPr>
            </a:lvl5pPr>
            <a:lvl6pPr marL="342900" algn="l" defTabSz="513160" rtl="0" eaLnBrk="1" fontAlgn="base" hangingPunct="1">
              <a:lnSpc>
                <a:spcPct val="80000"/>
              </a:lnSpc>
              <a:spcBef>
                <a:spcPct val="0"/>
              </a:spcBef>
              <a:spcAft>
                <a:spcPct val="0"/>
              </a:spcAft>
              <a:defRPr sz="2400">
                <a:solidFill>
                  <a:srgbClr val="676767"/>
                </a:solidFill>
                <a:latin typeface="Arial" charset="0"/>
                <a:ea typeface="ＭＳ Ｐゴシック" charset="0"/>
              </a:defRPr>
            </a:lvl6pPr>
            <a:lvl7pPr marL="685800" algn="l" defTabSz="513160" rtl="0" eaLnBrk="1" fontAlgn="base" hangingPunct="1">
              <a:lnSpc>
                <a:spcPct val="80000"/>
              </a:lnSpc>
              <a:spcBef>
                <a:spcPct val="0"/>
              </a:spcBef>
              <a:spcAft>
                <a:spcPct val="0"/>
              </a:spcAft>
              <a:defRPr sz="2400">
                <a:solidFill>
                  <a:srgbClr val="676767"/>
                </a:solidFill>
                <a:latin typeface="Arial" charset="0"/>
                <a:ea typeface="ＭＳ Ｐゴシック" charset="0"/>
              </a:defRPr>
            </a:lvl7pPr>
            <a:lvl8pPr marL="1028700" algn="l" defTabSz="513160" rtl="0" eaLnBrk="1" fontAlgn="base" hangingPunct="1">
              <a:lnSpc>
                <a:spcPct val="80000"/>
              </a:lnSpc>
              <a:spcBef>
                <a:spcPct val="0"/>
              </a:spcBef>
              <a:spcAft>
                <a:spcPct val="0"/>
              </a:spcAft>
              <a:defRPr sz="2400">
                <a:solidFill>
                  <a:srgbClr val="676767"/>
                </a:solidFill>
                <a:latin typeface="Arial" charset="0"/>
                <a:ea typeface="ＭＳ Ｐゴシック" charset="0"/>
              </a:defRPr>
            </a:lvl8pPr>
            <a:lvl9pPr marL="1371600" algn="l" defTabSz="513160" rtl="0" eaLnBrk="1" fontAlgn="base" hangingPunct="1">
              <a:lnSpc>
                <a:spcPct val="80000"/>
              </a:lnSpc>
              <a:spcBef>
                <a:spcPct val="0"/>
              </a:spcBef>
              <a:spcAft>
                <a:spcPct val="0"/>
              </a:spcAft>
              <a:defRPr sz="2400">
                <a:solidFill>
                  <a:srgbClr val="676767"/>
                </a:solidFill>
                <a:latin typeface="Arial" charset="0"/>
                <a:ea typeface="ＭＳ Ｐゴシック" charset="0"/>
              </a:defRPr>
            </a:lvl9pPr>
          </a:lstStyle>
          <a:p>
            <a:r>
              <a:rPr lang="en-US" b="1" dirty="0"/>
              <a:t>Questions?</a:t>
            </a:r>
            <a:br>
              <a:rPr lang="en-US" b="1" dirty="0"/>
            </a:br>
            <a:endParaRPr lang="en-US" sz="1800" dirty="0">
              <a:solidFill>
                <a:schemeClr val="tx1"/>
              </a:solidFill>
            </a:endParaRPr>
          </a:p>
        </p:txBody>
      </p:sp>
    </p:spTree>
    <p:custDataLst>
      <p:tags r:id="rId1"/>
    </p:custDataLst>
    <p:extLst>
      <p:ext uri="{BB962C8B-B14F-4D97-AF65-F5344CB8AC3E}">
        <p14:creationId xmlns:p14="http://schemas.microsoft.com/office/powerpoint/2010/main" val="385196900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ARTICULATE_DESIGN_ID_OLD_ TO BE DELETED" val="xp8qRPSy"/>
  <p:tag name="ARTICULATE_DESIGN_ID_2_BLUE THEME 2015 16X9" val="VrZXwfwF"/>
  <p:tag name="ARTICULATE_SLIDE_COUNT" val="162"/>
  <p:tag name="ARTICULATE_PROJECT_OPEN" val="0"/>
  <p:tag name="MMPROD_UIDATA" val="&lt;database version=&quot;11.0&quot;&gt;&lt;object type=&quot;1&quot; unique_id=&quot;10001&quot;&gt;&lt;object type=&quot;2&quot; unique_id=&quot;22404&quot;&gt;&lt;object type=&quot;3&quot; unique_id=&quot;1838115&quot;&gt;&lt;property id=&quot;20148&quot; value=&quot;5&quot;/&gt;&lt;property id=&quot;20300&quot; value=&quot;Slide 59 - &amp;quot;Walkthrough: Invite a Supplier for Qualification &amp;quot;&quot;/&gt;&lt;property id=&quot;20307&quot; value=&quot;499&quot;/&gt;&lt;/object&gt;&lt;object type=&quot;3&quot; unique_id=&quot;1838128&quot;&gt;&lt;property id=&quot;20148&quot; value=&quot;5&quot;/&gt;&lt;property id=&quot;20300&quot; value=&quot;Slide 1 - &amp;quot;Ariba Supplier Lifecycle &amp;amp; Performance Management&amp;quot;&quot;/&gt;&lt;property id=&quot;20307&quot; value=&quot;535&quot;/&gt;&lt;/object&gt;&lt;object type=&quot;3&quot; unique_id=&quot;1838132&quot;&gt;&lt;property id=&quot;20148&quot; value=&quot;5&quot;/&gt;&lt;property id=&quot;20300&quot; value=&quot;Slide 4 - &amp;quot;Ground Rules&amp;quot;&quot;/&gt;&lt;property id=&quot;20307&quot; value=&quot;536&quot;/&gt;&lt;/object&gt;&lt;object type=&quot;3&quot; unique_id=&quot;1838133&quot;&gt;&lt;property id=&quot;20148&quot; value=&quot;5&quot;/&gt;&lt;property id=&quot;20300&quot; value=&quot;Slide 29 - &amp;quot;Create a Supplier Request (1 of 4)&amp;quot;&quot;/&gt;&lt;property id=&quot;20307&quot; value=&quot;537&quot;/&gt;&lt;/object&gt;&lt;object type=&quot;3&quot; unique_id=&quot;1838134&quot;&gt;&lt;property id=&quot;20148&quot; value=&quot;5&quot;/&gt;&lt;property id=&quot;20300&quot; value=&quot;Slide 30 - &amp;quot;Create a Supplier Request (2 of 4)&amp;quot;&quot;/&gt;&lt;property id=&quot;20307&quot; value=&quot;538&quot;/&gt;&lt;/object&gt;&lt;object type=&quot;3&quot; unique_id=&quot;1838136&quot;&gt;&lt;property id=&quot;20148&quot; value=&quot;5&quot;/&gt;&lt;property id=&quot;20300&quot; value=&quot;Slide 33 - &amp;quot;Approve a Supplier Request (1 of 2)&amp;quot;&quot;/&gt;&lt;property id=&quot;20307&quot; value=&quot;540&quot;/&gt;&lt;/object&gt;&lt;object type=&quot;3&quot; unique_id=&quot;1838137&quot;&gt;&lt;property id=&quot;20148&quot; value=&quot;5&quot;/&gt;&lt;property id=&quot;20300&quot; value=&quot;Slide 131 - &amp;quot;Knowledge Check 5&amp;quot;&quot;/&gt;&lt;property id=&quot;20307&quot; value=&quot;551&quot;/&gt;&lt;/object&gt;&lt;object type=&quot;3&quot; unique_id=&quot;1838195&quot;&gt;&lt;property id=&quot;20148&quot; value=&quot;5&quot;/&gt;&lt;property id=&quot;20300&quot; value=&quot;Slide 167 - &amp;quot;Running Prepackaged Supplier Reports (2 of 4)&amp;quot;&quot;/&gt;&lt;property id=&quot;20307&quot; value=&quot;639&quot;/&gt;&lt;/object&gt;&lt;object type=&quot;3&quot; unique_id=&quot;1838196&quot;&gt;&lt;property id=&quot;20148&quot; value=&quot;5&quot;/&gt;&lt;property id=&quot;20300&quot; value=&quot;Slide 168 - &amp;quot;Running Prepackaged Supplier Reports (3 of 4)&amp;quot;&quot;/&gt;&lt;property id=&quot;20307&quot; value=&quot;640&quot;/&gt;&lt;/object&gt;&lt;object type=&quot;3&quot; unique_id=&quot;1838197&quot;&gt;&lt;property id=&quot;20148&quot; value=&quot;5&quot;/&gt;&lt;property id=&quot;20300&quot; value=&quot;Slide 169 - &amp;quot;Running Prepackaged Supplier Reports (4 of 4)&amp;quot;&quot;/&gt;&lt;property id=&quot;20307&quot; value=&quot;641&quot;/&gt;&lt;/object&gt;&lt;object type=&quot;3&quot; unique_id=&quot;1838199&quot;&gt;&lt;property id=&quot;20148&quot; value=&quot;5&quot;/&gt;&lt;property id=&quot;20300&quot; value=&quot;Slide 153 - &amp;quot;Walkthrough: Closing a Supplier Relationship&amp;quot;&quot;/&gt;&lt;property id=&quot;20307&quot; value=&quot;643&quot;/&gt;&lt;/object&gt;&lt;object type=&quot;3&quot; unique_id=&quot;1838200&quot;&gt;&lt;property id=&quot;20148&quot; value=&quot;5&quot;/&gt;&lt;property id=&quot;20300&quot; value=&quot;Slide 154 - &amp;quot;Closing a Supplier Relationship (1 of 8)&amp;quot;&quot;/&gt;&lt;property id=&quot;20307&quot; value=&quot;644&quot;/&gt;&lt;/object&gt;&lt;object type=&quot;3&quot; unique_id=&quot;1838201&quot;&gt;&lt;property id=&quot;20148&quot; value=&quot;5&quot;/&gt;&lt;property id=&quot;20300&quot; value=&quot;Slide 155 - &amp;quot;Closing a Supplier Relationship (2 of 8)&amp;quot;&quot;/&gt;&lt;property id=&quot;20307&quot; value=&quot;645&quot;/&gt;&lt;/object&gt;&lt;object type=&quot;3&quot; unique_id=&quot;1838202&quot;&gt;&lt;property id=&quot;20148&quot; value=&quot;5&quot;/&gt;&lt;property id=&quot;20300&quot; value=&quot;Slide 156 - &amp;quot;Closing a Supplier Relationship (3 of 8)&amp;quot;&quot;/&gt;&lt;property id=&quot;20307&quot; value=&quot;646&quot;/&gt;&lt;/object&gt;&lt;object type=&quot;3&quot; unique_id=&quot;1838203&quot;&gt;&lt;property id=&quot;20148&quot; value=&quot;5&quot;/&gt;&lt;property id=&quot;20300&quot; value=&quot;Slide 157 - &amp;quot;Closing a Supplier Relationship (4 of 8)&amp;quot;&quot;/&gt;&lt;property id=&quot;20307&quot; value=&quot;647&quot;/&gt;&lt;/object&gt;&lt;object type=&quot;3&quot; unique_id=&quot;1838204&quot;&gt;&lt;property id=&quot;20148&quot; value=&quot;5&quot;/&gt;&lt;property id=&quot;20300&quot; value=&quot;Slide 170 - &amp;quot;Lesson Summary&amp;quot;&quot;/&gt;&lt;property id=&quot;20307&quot; value=&quot;648&quot;/&gt;&lt;/object&gt;&lt;object type=&quot;3&quot; unique_id=&quot;1838207&quot;&gt;&lt;property id=&quot;20148&quot; value=&quot;5&quot;/&gt;&lt;property id=&quot;20300&quot; value=&quot;Slide 3 - &amp;quot;Introduction&amp;quot;&quot;/&gt;&lt;property id=&quot;20307&quot; value=&quot;650&quot;/&gt;&lt;/object&gt;&lt;object type=&quot;3&quot; unique_id=&quot;1838209&quot;&gt;&lt;property id=&quot;20148&quot; value=&quot;5&quot;/&gt;&lt;property id=&quot;20300&quot; value=&quot;Slide 75 - &amp;quot;Disqualify a Supplier (2 of 2)&amp;quot;&quot;/&gt;&lt;property id=&quot;20307&quot; value=&quot;652&quot;/&gt;&lt;/object&gt;&lt;object type=&quot;3&quot; unique_id=&quot;1838211&quot;&gt;&lt;property id=&quot;20148&quot; value=&quot;5&quot;/&gt;&lt;property id=&quot;20300&quot; value=&quot;Slide 87 - &amp;quot;Create a Project (4 of 5)&amp;quot;&quot;/&gt;&lt;property id=&quot;20307&quot; value=&quot;656&quot;/&gt;&lt;/object&gt;&lt;object type=&quot;3&quot; unique_id=&quot;1838212&quot;&gt;&lt;property id=&quot;20148&quot; value=&quot;5&quot;/&gt;&lt;property id=&quot;20300&quot; value=&quot;Slide 88 - &amp;quot;Create a Project (5 of 5)&amp;quot;&quot;/&gt;&lt;property id=&quot;20307&quot; value=&quot;657&quot;/&gt;&lt;/object&gt;&lt;object type=&quot;3&quot; unique_id=&quot;1838213&quot;&gt;&lt;property id=&quot;20148&quot; value=&quot;5&quot;/&gt;&lt;property id=&quot;20300&quot; value=&quot;Slide 89 - &amp;quot;Tasks Tab – Establish Supplier Goals&amp;quot;&quot;/&gt;&lt;property id=&quot;20307&quot; value=&quot;658&quot;/&gt;&lt;/object&gt;&lt;object type=&quot;3&quot; unique_id=&quot;1838214&quot;&gt;&lt;property id=&quot;20148&quot; value=&quot;5&quot;/&gt;&lt;property id=&quot;20300&quot; value=&quot;Slide 107 - &amp;quot;Tasks Tab – Manage Supplier Performance &amp;quot;&quot;/&gt;&lt;property id=&quot;20307&quot; value=&quot;660&quot;/&gt;&lt;/object&gt;&lt;object type=&quot;3&quot; unique_id=&quot;1838215&quot;&gt;&lt;property id=&quot;20148&quot; value=&quot;5&quot;/&gt;&lt;property id=&quot;20300&quot; value=&quot;Slide 116 - &amp;quot;Running the Supplier Survey (3 of 5)&amp;quot;&quot;/&gt;&lt;property id=&quot;20307&quot; value=&quot;661&quot;/&gt;&lt;/object&gt;&lt;object type=&quot;3&quot; unique_id=&quot;1838216&quot;&gt;&lt;property id=&quot;20148&quot; value=&quot;5&quot;/&gt;&lt;property id=&quot;20300&quot; value=&quot;Slide 145 - &amp;quot;Developing Supplier Action Plan (2 of 3)&amp;quot;&quot;/&gt;&lt;property id=&quot;20307&quot; value=&quot;662&quot;/&gt;&lt;/object&gt;&lt;object type=&quot;3&quot; unique_id=&quot;1838217&quot;&gt;&lt;property id=&quot;20148&quot; value=&quot;5&quot;/&gt;&lt;property id=&quot;20300&quot; value=&quot;Slide 152 - &amp;quot;Tasks Tab – End Supplier Relationship&amp;quot;&quot;/&gt;&lt;property id=&quot;20307&quot; value=&quot;663&quot;/&gt;&lt;/object&gt;&lt;object type=&quot;3&quot; unique_id=&quot;1838218&quot;&gt;&lt;property id=&quot;20148&quot; value=&quot;5&quot;/&gt;&lt;property id=&quot;20300&quot; value=&quot;Slide 165 - &amp;quot;Walkthrough: Running Prepackaged Supplier Reports&amp;quot;&quot;/&gt;&lt;property id=&quot;20307&quot; value=&quot;664&quot;/&gt;&lt;/object&gt;&lt;object type=&quot;3&quot; unique_id=&quot;1838220&quot;&gt;&lt;property id=&quot;20148&quot; value=&quot;5&quot;/&gt;&lt;property id=&quot;20300&quot; value=&quot;Slide 158 - &amp;quot;Closing a Supplier Relationship (5 of 8)&amp;quot;&quot;/&gt;&lt;property id=&quot;20307&quot; value=&quot;665&quot;/&gt;&lt;/object&gt;&lt;object type=&quot;3&quot; unique_id=&quot;1838222&quot;&gt;&lt;property id=&quot;20148&quot; value=&quot;5&quot;/&gt;&lt;property id=&quot;20300&quot; value=&quot;Slide 159 - &amp;quot;Closing a Supplier Relationship (6 of 8)&amp;quot;&quot;/&gt;&lt;property id=&quot;20307&quot; value=&quot;666&quot;/&gt;&lt;/object&gt;&lt;object type=&quot;3&quot; unique_id=&quot;1838223&quot;&gt;&lt;property id=&quot;20148&quot; value=&quot;5&quot;/&gt;&lt;property id=&quot;20300&quot; value=&quot;Slide 160 - &amp;quot;Closing a Supplier Relationship (7 of 8)&amp;quot;&quot;/&gt;&lt;property id=&quot;20307&quot; value=&quot;667&quot;/&gt;&lt;/object&gt;&lt;object type=&quot;3&quot; unique_id=&quot;1838224&quot;&gt;&lt;property id=&quot;20148&quot; value=&quot;5&quot;/&gt;&lt;property id=&quot;20300&quot; value=&quot;Slide 161 - &amp;quot;Closing a Supplier Relationship (8 of 8)&amp;quot;&quot;/&gt;&lt;property id=&quot;20307&quot; value=&quot;668&quot;/&gt;&lt;/object&gt;&lt;object type=&quot;3&quot; unique_id=&quot;1838225&quot;&gt;&lt;property id=&quot;20148&quot; value=&quot;5&quot;/&gt;&lt;property id=&quot;20300&quot; value=&quot;Slide 139 - &amp;quot;Conducting Supplier Business Review (2 of 5)&amp;quot;&quot;/&gt;&lt;property id=&quot;20307&quot; value=&quot;669&quot;/&gt;&lt;/object&gt;&lt;object type=&quot;3&quot; unique_id=&quot;1838226&quot;&gt;&lt;property id=&quot;20148&quot; value=&quot;5&quot;/&gt;&lt;property id=&quot;20300&quot; value=&quot;Slide 27 - &amp;quot;Supplier Request Overview&amp;quot;&quot;/&gt;&lt;property id=&quot;20307&quot; value=&quot;670&quot;/&gt;&lt;/object&gt;&lt;object type=&quot;3&quot; unique_id=&quot;1840563&quot;&gt;&lt;property id=&quot;20148&quot; value=&quot;5&quot;/&gt;&lt;property id=&quot;20300&quot; value=&quot;Slide 2 - &amp;quot;Course Agenda&amp;quot;&quot;/&gt;&lt;property id=&quot;20307&quot; value=&quot;674&quot;/&gt;&lt;/object&gt;&lt;object type=&quot;3&quot; unique_id=&quot;1840564&quot;&gt;&lt;property id=&quot;20148&quot; value=&quot;5&quot;/&gt;&lt;property id=&quot;20300&quot; value=&quot;Slide 5 - &amp;quot;Course Objectives&amp;quot;&quot;/&gt;&lt;property id=&quot;20307&quot; value=&quot;304&quot;/&gt;&lt;/object&gt;&lt;object type=&quot;3&quot; unique_id=&quot;1840565&quot;&gt;&lt;property id=&quot;20148&quot; value=&quot;5&quot;/&gt;&lt;property id=&quot;20300&quot; value=&quot;Slide 6 - &amp;quot;Introduction to Ariba Supplier Lifecycle &amp;amp; Performance &amp;quot;&quot;/&gt;&lt;property id=&quot;20307&quot; value=&quot;257&quot;/&gt;&lt;/object&gt;&lt;object type=&quot;3&quot; unique_id=&quot;1840566&quot;&gt;&lt;property id=&quot;20148&quot; value=&quot;5&quot;/&gt;&lt;property id=&quot;20300&quot; value=&quot;Slide 7 - &amp;quot;Lesson Objectives&amp;quot;&quot;/&gt;&lt;property id=&quot;20307&quot; value=&quot;351&quot;/&gt;&lt;/object&gt;&lt;object type=&quot;3&quot; unique_id=&quot;1840567&quot;&gt;&lt;property id=&quot;20148&quot; value=&quot;5&quot;/&gt;&lt;property id=&quot;20300&quot; value=&quot;Slide 8 - &amp;quot;Key Terms and Concepts&amp;quot;&quot;/&gt;&lt;property id=&quot;20307&quot; value=&quot;313&quot;/&gt;&lt;/object&gt;&lt;object type=&quot;3&quot; unique_id=&quot;1840568&quot;&gt;&lt;property id=&quot;20148&quot; value=&quot;5&quot;/&gt;&lt;property id=&quot;20300&quot; value=&quot;Slide 9 - &amp;quot;Supplier Lifecycle in Ariba&amp;quot;&quot;/&gt;&lt;property id=&quot;20307&quot; value=&quot;345&quot;/&gt;&lt;/object&gt;&lt;object type=&quot;3&quot; unique_id=&quot;1840569&quot;&gt;&lt;property id=&quot;20148&quot; value=&quot;5&quot;/&gt;&lt;property id=&quot;20300&quot; value=&quot;Slide 10 - &amp;quot;Lesson Summary&amp;quot;&quot;/&gt;&lt;property id=&quot;20307&quot; value=&quot;357&quot;/&gt;&lt;/object&gt;&lt;object type=&quot;3&quot; unique_id=&quot;1840570&quot;&gt;&lt;property id=&quot;20148&quot; value=&quot;5&quot;/&gt;&lt;property id=&quot;20300&quot; value=&quot;Slide 11 - &amp;quot;Ariba Supplier Lifecycle &amp;amp; Performance Navigation&amp;quot;&quot;/&gt;&lt;property id=&quot;20307&quot; value=&quot;316&quot;/&gt;&lt;/object&gt;&lt;object type=&quot;3&quot; unique_id=&quot;1840571&quot;&gt;&lt;property id=&quot;20148&quot; value=&quot;5&quot;/&gt;&lt;property id=&quot;20300&quot; value=&quot;Slide 12 - &amp;quot;Lesson Objectives&amp;quot;&quot;/&gt;&lt;property id=&quot;20307&quot; value=&quot;356&quot;/&gt;&lt;/object&gt;&lt;object type=&quot;3&quot; unique_id=&quot;1840572&quot;&gt;&lt;property id=&quot;20148&quot; value=&quot;5&quot;/&gt;&lt;property id=&quot;20300&quot; value=&quot;Slide 13 - &amp;quot;Homepage Functionality (1 of 3)&amp;quot;&quot;/&gt;&lt;property id=&quot;20307&quot; value=&quot;350&quot;/&gt;&lt;/object&gt;&lt;object type=&quot;3&quot; unique_id=&quot;1840573&quot;&gt;&lt;property id=&quot;20148&quot; value=&quot;5&quot;/&gt;&lt;property id=&quot;20300&quot; value=&quot;Slide 14 - &amp;quot;Homepage Functionality (2 of 3)&amp;quot;&quot;/&gt;&lt;property id=&quot;20307&quot; value=&quot;673&quot;/&gt;&lt;/object&gt;&lt;object type=&quot;3&quot; unique_id=&quot;1840574&quot;&gt;&lt;property id=&quot;20148&quot; value=&quot;5&quot;/&gt;&lt;property id=&quot;20300&quot; value=&quot;Slide 15 - &amp;quot;Homepage Functionality (3 of 3)&amp;quot;&quot;/&gt;&lt;property id=&quot;20307&quot; value=&quot;349&quot;/&gt;&lt;/object&gt;&lt;object type=&quot;3&quot; unique_id=&quot;1840575&quot;&gt;&lt;property id=&quot;20148&quot; value=&quot;5&quot;/&gt;&lt;property id=&quot;20300&quot; value=&quot;Slide 16 - &amp;quot;View Supplier Details (1 of 2)&amp;quot;&quot;/&gt;&lt;property id=&quot;20307&quot; value=&quot;328&quot;/&gt;&lt;/object&gt;&lt;object type=&quot;3&quot; unique_id=&quot;1840576&quot;&gt;&lt;property id=&quot;20148&quot; value=&quot;5&quot;/&gt;&lt;property id=&quot;20300&quot; value=&quot;Slide 17 - &amp;quot;View Supplier Details (2 of 2)&amp;quot;&quot;/&gt;&lt;property id=&quot;20307&quot; value=&quot;358&quot;/&gt;&lt;/object&gt;&lt;object type=&quot;3&quot; unique_id=&quot;1840579&quot;&gt;&lt;property id=&quot;20148&quot; value=&quot;5&quot;/&gt;&lt;property id=&quot;20300&quot; value=&quot;Slide 18 - &amp;quot;Exercise: Viewing a Supplier&amp;quot;&quot;/&gt;&lt;property id=&quot;20307&quot; value=&quot;352&quot;/&gt;&lt;/object&gt;&lt;object type=&quot;3&quot; unique_id=&quot;1840580&quot;&gt;&lt;property id=&quot;20148&quot; value=&quot;5&quot;/&gt;&lt;property id=&quot;20300&quot; value=&quot;Slide 19 - &amp;quot;Knowledge Check 1&amp;quot;&quot;/&gt;&lt;property id=&quot;20307&quot; value=&quot;353&quot;/&gt;&lt;/object&gt;&lt;object type=&quot;3&quot; unique_id=&quot;1840581&quot;&gt;&lt;property id=&quot;20148&quot; value=&quot;5&quot;/&gt;&lt;property id=&quot;20300&quot; value=&quot;Slide 20 - &amp;quot;Knowledge Check 1 - Answer&amp;quot;&quot;/&gt;&lt;property id=&quot;20307&quot; value=&quot;354&quot;/&gt;&lt;/object&gt;&lt;object type=&quot;3&quot; unique_id=&quot;1840582&quot;&gt;&lt;property id=&quot;20148&quot; value=&quot;5&quot;/&gt;&lt;property id=&quot;20300&quot; value=&quot;Slide 21 - &amp;quot;Lesson Summary&amp;quot;&quot;/&gt;&lt;property id=&quot;20307&quot; value=&quot;355&quot;/&gt;&lt;/object&gt;&lt;object type=&quot;3&quot; unique_id=&quot;1840583&quot;&gt;&lt;property id=&quot;20148&quot; value=&quot;5&quot;/&gt;&lt;property id=&quot;20300&quot; value=&quot;Slide 22 - &amp;quot;Supplier Request&amp;quot;&quot;/&gt;&lt;property id=&quot;20307&quot; value=&quot;332&quot;/&gt;&lt;/object&gt;&lt;object type=&quot;3&quot; unique_id=&quot;1840584&quot;&gt;&lt;property id=&quot;20148&quot; value=&quot;5&quot;/&gt;&lt;property id=&quot;20300&quot; value=&quot;Slide 23 - &amp;quot;Lesson Objectives&amp;quot;&quot;/&gt;&lt;property id=&quot;20307&quot; value=&quot;359&quot;/&gt;&lt;/object&gt;&lt;object type=&quot;3&quot; unique_id=&quot;1840585&quot;&gt;&lt;property id=&quot;20148&quot; value=&quot;5&quot;/&gt;&lt;property id=&quot;20300&quot; value=&quot;Slide 24 - &amp;quot;Supplier Onboarding Process*&amp;quot;&quot;/&gt;&lt;property id=&quot;20307&quot; value=&quot;360&quot;/&gt;&lt;/object&gt;&lt;object type=&quot;3&quot; unique_id=&quot;1840586&quot;&gt;&lt;property id=&quot;20148&quot; value=&quot;5&quot;/&gt;&lt;property id=&quot;20300&quot; value=&quot;Slide 26 - &amp;quot;Supplier Request Overview&amp;quot;&quot;/&gt;&lt;property id=&quot;20307&quot; value=&quot;418&quot;/&gt;&lt;/object&gt;&lt;object type=&quot;3&quot; unique_id=&quot;1840587&quot;&gt;&lt;property id=&quot;20148&quot; value=&quot;5&quot;/&gt;&lt;property id=&quot;20300&quot; value=&quot;Slide 28 - &amp;quot;Walkthrough: Create a Supplier Request&amp;quot;&quot;/&gt;&lt;property id=&quot;20307&quot; value=&quot;419&quot;/&gt;&lt;/object&gt;&lt;object type=&quot;3&quot; unique_id=&quot;1840588&quot;&gt;&lt;property id=&quot;20148&quot; value=&quot;5&quot;/&gt;&lt;property id=&quot;20300&quot; value=&quot;Slide 32 - &amp;quot;Create a Supplier Request (4 of 4)&amp;quot;&quot;/&gt;&lt;property id=&quot;20307&quot; value=&quot;539&quot;/&gt;&lt;/object&gt;&lt;object type=&quot;3&quot; unique_id=&quot;1840589&quot;&gt;&lt;property id=&quot;20148&quot; value=&quot;5&quot;/&gt;&lt;property id=&quot;20300&quot; value=&quot;Slide 34 - &amp;quot;Approve a Supplier Request (2 of 2)&amp;quot;&quot;/&gt;&lt;property id=&quot;20307&quot; value=&quot;541&quot;/&gt;&lt;/object&gt;&lt;object type=&quot;3&quot; unique_id=&quot;1840590&quot;&gt;&lt;property id=&quot;20148&quot; value=&quot;5&quot;/&gt;&lt;property id=&quot;20300&quot; value=&quot;Slide 35 - &amp;quot;Supplier Creation&amp;quot;&quot;/&gt;&lt;property id=&quot;20307&quot; value=&quot;542&quot;/&gt;&lt;/object&gt;&lt;object type=&quot;3&quot; unique_id=&quot;1840591&quot;&gt;&lt;property id=&quot;20148&quot; value=&quot;5&quot;/&gt;&lt;property id=&quot;20300&quot; value=&quot;Slide 36 - &amp;quot;Exercise: Requesting a Supplier&amp;quot;&quot;/&gt;&lt;property id=&quot;20307&quot; value=&quot;420&quot;/&gt;&lt;/object&gt;&lt;object type=&quot;3&quot; unique_id=&quot;1840592&quot;&gt;&lt;property id=&quot;20148&quot; value=&quot;5&quot;/&gt;&lt;property id=&quot;20300&quot; value=&quot;Slide 37 - &amp;quot;Knowledge Check 2&amp;quot;&quot;/&gt;&lt;property id=&quot;20307&quot; value=&quot;543&quot;/&gt;&lt;/object&gt;&lt;object type=&quot;3&quot; unique_id=&quot;1840593&quot;&gt;&lt;property id=&quot;20148&quot; value=&quot;5&quot;/&gt;&lt;property id=&quot;20300&quot; value=&quot;Slide 38 - &amp;quot;Knowledge Check 2 - Answer&amp;quot;&quot;/&gt;&lt;property id=&quot;20307&quot; value=&quot;544&quot;/&gt;&lt;/object&gt;&lt;object type=&quot;3&quot; unique_id=&quot;1840594&quot;&gt;&lt;property id=&quot;20148&quot; value=&quot;5&quot;/&gt;&lt;property id=&quot;20300&quot; value=&quot;Slide 39 - &amp;quot;Lesson Summary&amp;quot;&quot;/&gt;&lt;property id=&quot;20307&quot; value=&quot;370&quot;/&gt;&lt;/object&gt;&lt;object type=&quot;3&quot; unique_id=&quot;1840595&quot;&gt;&lt;property id=&quot;20148&quot; value=&quot;5&quot;/&gt;&lt;property id=&quot;20300&quot; value=&quot;Slide 40 - &amp;quot;Supplier Registration&amp;quot;&quot;/&gt;&lt;property id=&quot;20307&quot; value=&quot;340&quot;/&gt;&lt;/object&gt;&lt;object type=&quot;3&quot; unique_id=&quot;1840596&quot;&gt;&lt;property id=&quot;20148&quot; value=&quot;5&quot;/&gt;&lt;property id=&quot;20300&quot; value=&quot;Slide 41 - &amp;quot;Lesson Objectives&amp;quot;&quot;/&gt;&lt;property id=&quot;20307&quot; value=&quot;371&quot;/&gt;&lt;/object&gt;&lt;object type=&quot;3&quot; unique_id=&quot;1840597&quot;&gt;&lt;property id=&quot;20148&quot; value=&quot;5&quot;/&gt;&lt;property id=&quot;20300&quot; value=&quot;Slide 42 - &amp;quot;Supplier Registration Overview&amp;quot;&quot;/&gt;&lt;property id=&quot;20307&quot; value=&quot;584&quot;/&gt;&lt;/object&gt;&lt;object type=&quot;3&quot; unique_id=&quot;1840598&quot;&gt;&lt;property id=&quot;20148&quot; value=&quot;5&quot;/&gt;&lt;property id=&quot;20300&quot; value=&quot;Slide 43 - &amp;quot;Walkthrough: Invite a Supplier to Register &amp;quot;&quot;/&gt;&lt;property id=&quot;20307&quot; value=&quot;498&quot;/&gt;&lt;/object&gt;&lt;object type=&quot;3&quot; unique_id=&quot;1840599&quot;&gt;&lt;property id=&quot;20148&quot; value=&quot;5&quot;/&gt;&lt;property id=&quot;20300&quot; value=&quot;Slide 44 - &amp;quot;Invite a Supplier to Register (1 of 5)&amp;quot;&quot;/&gt;&lt;property id=&quot;20307&quot; value=&quot;545&quot;/&gt;&lt;/object&gt;&lt;object type=&quot;3&quot; unique_id=&quot;1840600&quot;&gt;&lt;property id=&quot;20148&quot; value=&quot;5&quot;/&gt;&lt;property id=&quot;20300&quot; value=&quot;Slide 45 - &amp;quot;Invite a Supplier to Register (2 of 5)&amp;quot;&quot;/&gt;&lt;property id=&quot;20307&quot; value=&quot;546&quot;/&gt;&lt;/object&gt;&lt;object type=&quot;3&quot; unique_id=&quot;1840601&quot;&gt;&lt;property id=&quot;20148&quot; value=&quot;5&quot;/&gt;&lt;property id=&quot;20300&quot; value=&quot;Slide 48 - &amp;quot;Invite a Supplier to Register (5 of 5)&amp;quot;&quot;/&gt;&lt;property id=&quot;20307&quot; value=&quot;547&quot;/&gt;&lt;/object&gt;&lt;object type=&quot;3&quot; unique_id=&quot;1840602&quot;&gt;&lt;property id=&quot;20148&quot; value=&quot;5&quot;/&gt;&lt;property id=&quot;20300&quot; value=&quot;Slide 49 - &amp;quot;Supplier’s Response to Registration&amp;quot;&quot;/&gt;&lt;property id=&quot;20307&quot; value=&quot;548&quot;/&gt;&lt;/object&gt;&lt;object type=&quot;3&quot; unique_id=&quot;1840603&quot;&gt;&lt;property id=&quot;20148&quot; value=&quot;5&quot;/&gt;&lt;property id=&quot;20300&quot; value=&quot;Slide 50 - &amp;quot;Approve Supplier Registration (1 of 2)&amp;quot;&quot;/&gt;&lt;property id=&quot;20307&quot; value=&quot;549&quot;/&gt;&lt;/object&gt;&lt;object type=&quot;3&quot; unique_id=&quot;1840604&quot;&gt;&lt;property id=&quot;20148&quot; value=&quot;5&quot;/&gt;&lt;property id=&quot;20300&quot; value=&quot;Slide 51 - &amp;quot;Approve Supplier Registration (2 of 2)&amp;quot;&quot;/&gt;&lt;property id=&quot;20307&quot; value=&quot;550&quot;/&gt;&lt;/object&gt;&lt;object type=&quot;3&quot; unique_id=&quot;1840605&quot;&gt;&lt;property id=&quot;20148&quot; value=&quot;5&quot;/&gt;&lt;property id=&quot;20300&quot; value=&quot;Slide 52 - &amp;quot;Exercise: Supplier Registration Process&amp;quot;&quot;/&gt;&lt;property id=&quot;20307&quot; value=&quot;382&quot;/&gt;&lt;/object&gt;&lt;object type=&quot;3&quot; unique_id=&quot;1840606&quot;&gt;&lt;property id=&quot;20148&quot; value=&quot;5&quot;/&gt;&lt;property id=&quot;20300&quot; value=&quot;Slide 53 - &amp;quot;Knowledge Check 3&amp;quot;&quot;/&gt;&lt;property id=&quot;20307&quot; value=&quot;383&quot;/&gt;&lt;/object&gt;&lt;object type=&quot;3&quot; unique_id=&quot;1840607&quot;&gt;&lt;property id=&quot;20148&quot; value=&quot;5&quot;/&gt;&lt;property id=&quot;20300&quot; value=&quot;Slide 54 - &amp;quot;Knowledge Check 3 - Answer&amp;quot;&quot;/&gt;&lt;property id=&quot;20307&quot; value=&quot;384&quot;/&gt;&lt;/object&gt;&lt;object type=&quot;3&quot; unique_id=&quot;1840608&quot;&gt;&lt;property id=&quot;20148&quot; value=&quot;5&quot;/&gt;&lt;property id=&quot;20300&quot; value=&quot;Slide 55 - &amp;quot;Lesson Summary&amp;quot;&quot;/&gt;&lt;property id=&quot;20307&quot; value=&quot;385&quot;/&gt;&lt;/object&gt;&lt;object type=&quot;3&quot; unique_id=&quot;1840609&quot;&gt;&lt;property id=&quot;20148&quot; value=&quot;5&quot;/&gt;&lt;property id=&quot;20300&quot; value=&quot;Slide 56 - &amp;quot;Supplier Qualification&amp;quot;&quot;/&gt;&lt;property id=&quot;20307&quot; value=&quot;386&quot;/&gt;&lt;/object&gt;&lt;object type=&quot;3&quot; unique_id=&quot;1840610&quot;&gt;&lt;property id=&quot;20148&quot; value=&quot;5&quot;/&gt;&lt;property id=&quot;20300&quot; value=&quot;Slide 57 - &amp;quot;Lesson Objectives&amp;quot;&quot;/&gt;&lt;property id=&quot;20307&quot; value=&quot;387&quot;/&gt;&lt;/object&gt;&lt;object type=&quot;3&quot; unique_id=&quot;1840611&quot;&gt;&lt;property id=&quot;20148&quot; value=&quot;5&quot;/&gt;&lt;property id=&quot;20300&quot; value=&quot;Slide 58 - &amp;quot;Supplier Qualification Overview&amp;quot;&quot;/&gt;&lt;property id=&quot;20307&quot; value=&quot;388&quot;/&gt;&lt;/object&gt;&lt;object type=&quot;3&quot; unique_id=&quot;1840612&quot;&gt;&lt;property id=&quot;20148&quot; value=&quot;5&quot;/&gt;&lt;property id=&quot;20300&quot; value=&quot;Slide 60 - &amp;quot;Invite a Supplier for Qualification (1 of 6)&amp;quot;&quot;/&gt;&lt;property id=&quot;20307&quot; value=&quot;389&quot;/&gt;&lt;/object&gt;&lt;object type=&quot;3&quot; unique_id=&quot;1840613&quot;&gt;&lt;property id=&quot;20148&quot; value=&quot;5&quot;/&gt;&lt;property id=&quot;20300&quot; value=&quot;Slide 61 - &amp;quot;Invite a Supplier for Qualification (2 of 6)&amp;quot;&quot;/&gt;&lt;property id=&quot;20307&quot; value=&quot;390&quot;/&gt;&lt;/object&gt;&lt;object type=&quot;3&quot; unique_id=&quot;1840614&quot;&gt;&lt;property id=&quot;20148&quot; value=&quot;5&quot;/&gt;&lt;property id=&quot;20300&quot; value=&quot;Slide 62 - &amp;quot;Invite a Supplier for Qualification (3 of 6)&amp;quot;&quot;/&gt;&lt;property id=&quot;20307&quot; value=&quot;585&quot;/&gt;&lt;/object&gt;&lt;object type=&quot;3&quot; unique_id=&quot;1840615&quot;&gt;&lt;property id=&quot;20148&quot; value=&quot;5&quot;/&gt;&lt;property id=&quot;20300&quot; value=&quot;Slide 63 - &amp;quot;Invite a Supplier for Qualification (4 of 6)&amp;quot;&quot;/&gt;&lt;property id=&quot;20307&quot; value=&quot;655&quot;/&gt;&lt;/object&gt;&lt;object type=&quot;3&quot; unique_id=&quot;1840616&quot;&gt;&lt;property id=&quot;20148&quot; value=&quot;5&quot;/&gt;&lt;property id=&quot;20300&quot; value=&quot;Slide 65 - &amp;quot;Invite a Supplier for Qualification (6 of 6)&amp;quot;&quot;/&gt;&lt;property id=&quot;20307&quot; value=&quot;586&quot;/&gt;&lt;/object&gt;&lt;object type=&quot;3&quot; unique_id=&quot;1840617&quot;&gt;&lt;property id=&quot;20148&quot; value=&quot;5&quot;/&gt;&lt;property id=&quot;20300&quot; value=&quot;Slide 66 - &amp;quot;Supplier’s Response to Qualification &amp;quot;&quot;/&gt;&lt;property id=&quot;20307&quot; value=&quot;587&quot;/&gt;&lt;/object&gt;&lt;object type=&quot;3&quot; unique_id=&quot;1840618&quot;&gt;&lt;property id=&quot;20148&quot; value=&quot;5&quot;/&gt;&lt;property id=&quot;20300&quot; value=&quot;Slide 67 - &amp;quot;Approve Supplier Qualification (1 of 3)&amp;quot;&quot;/&gt;&lt;property id=&quot;20307&quot; value=&quot;588&quot;/&gt;&lt;/object&gt;&lt;object type=&quot;3&quot; unique_id=&quot;1840619&quot;&gt;&lt;property id=&quot;20148&quot; value=&quot;5&quot;/&gt;&lt;property id=&quot;20300&quot; value=&quot;Slide 68 - &amp;quot;Approve Supplier Qualification (2 of 3) &amp;quot;&quot;/&gt;&lt;property id=&quot;20307&quot; value=&quot;589&quot;/&gt;&lt;/object&gt;&lt;object type=&quot;3&quot; unique_id=&quot;1840620&quot;&gt;&lt;property id=&quot;20148&quot; value=&quot;5&quot;/&gt;&lt;property id=&quot;20300&quot; value=&quot;Slide 69 - &amp;quot;Approve Supplier Qualification (3 of 3) &amp;quot;&quot;/&gt;&lt;property id=&quot;20307&quot; value=&quot;590&quot;/&gt;&lt;/object&gt;&lt;object type=&quot;3&quot; unique_id=&quot;1840621&quot;&gt;&lt;property id=&quot;20148&quot; value=&quot;5&quot;/&gt;&lt;property id=&quot;20300&quot; value=&quot;Slide 70 - &amp;quot;Exercise: Supplier Qualification Process&amp;quot;&quot;/&gt;&lt;property id=&quot;20307&quot; value=&quot;398&quot;/&gt;&lt;/object&gt;&lt;object type=&quot;3&quot; unique_id=&quot;1840622&quot;&gt;&lt;property id=&quot;20148&quot; value=&quot;5&quot;/&gt;&lt;property id=&quot;20300&quot; value=&quot;Slide 71 - &amp;quot;Preferred Suppliers&amp;quot;&quot;/&gt;&lt;property id=&quot;20307&quot; value=&quot;399&quot;/&gt;&lt;/object&gt;&lt;object type=&quot;3&quot; unique_id=&quot;1840632&quot;&gt;&lt;property id=&quot;20148&quot; value=&quot;5&quot;/&gt;&lt;property id=&quot;20300&quot; value=&quot;Slide 72 - &amp;quot;Supplier Disqualification&amp;quot;&quot;/&gt;&lt;property id=&quot;20307&quot; value=&quot;407&quot;/&gt;&lt;/object&gt;&lt;object type=&quot;3&quot; unique_id=&quot;1840633&quot;&gt;&lt;property id=&quot;20148&quot; value=&quot;5&quot;/&gt;&lt;property id=&quot;20300&quot; value=&quot;Slide 73 - &amp;quot;Walkthrough: Disqualify a Supplier &amp;quot;&quot;/&gt;&lt;property id=&quot;20307&quot; value=&quot;501&quot;/&gt;&lt;/object&gt;&lt;object type=&quot;3&quot; unique_id=&quot;1840634&quot;&gt;&lt;property id=&quot;20148&quot; value=&quot;5&quot;/&gt;&lt;property id=&quot;20300&quot; value=&quot;Slide 74 - &amp;quot;Disqualify a Supplier (1 of 2)&amp;quot;&quot;/&gt;&lt;property id=&quot;20307&quot; value=&quot;591&quot;/&gt;&lt;/object&gt;&lt;object type=&quot;3&quot; unique_id=&quot;1840635&quot;&gt;&lt;property id=&quot;20148&quot; value=&quot;5&quot;/&gt;&lt;property id=&quot;20300&quot; value=&quot;Slide 76 - &amp;quot;Knowledge Check 4&amp;quot;&quot;/&gt;&lt;property id=&quot;20307&quot; value=&quot;593&quot;/&gt;&lt;/object&gt;&lt;object type=&quot;3&quot; unique_id=&quot;1840636&quot;&gt;&lt;property id=&quot;20148&quot; value=&quot;5&quot;/&gt;&lt;property id=&quot;20300&quot; value=&quot;Slide 77 - &amp;quot;Knowledge Check 4 - Answer&amp;quot;&quot;/&gt;&lt;property id=&quot;20307&quot; value=&quot;594&quot;/&gt;&lt;/object&gt;&lt;object type=&quot;3&quot; unique_id=&quot;1840637&quot;&gt;&lt;property id=&quot;20148&quot; value=&quot;5&quot;/&gt;&lt;property id=&quot;20300&quot; value=&quot;Slide 78 - &amp;quot;Lesson Summary&amp;quot;&quot;/&gt;&lt;property id=&quot;20307&quot; value=&quot;413&quot;/&gt;&lt;/object&gt;&lt;object type=&quot;3&quot; unique_id=&quot;1840638&quot;&gt;&lt;property id=&quot;20148&quot; value=&quot;5&quot;/&gt;&lt;property id=&quot;20300&quot; value=&quot;Slide 79 - &amp;quot;Break&amp;quot;&quot;/&gt;&lt;property id=&quot;20307&quot; value=&quot;654&quot;/&gt;&lt;/object&gt;&lt;object type=&quot;3&quot; unique_id=&quot;1840639&quot;&gt;&lt;property id=&quot;20148&quot; value=&quot;5&quot;/&gt;&lt;property id=&quot;20300&quot; value=&quot;Slide 80 - &amp;quot;Supplier Performance Management: Surveys and Scorecards&amp;quot;&quot;/&gt;&lt;property id=&quot;20307&quot; value=&quot;416&quot;/&gt;&lt;/object&gt;&lt;object type=&quot;3&quot; unique_id=&quot;1840640&quot;&gt;&lt;property id=&quot;20148&quot; value=&quot;5&quot;/&gt;&lt;property id=&quot;20300&quot; value=&quot;Slide 81 - &amp;quot;Lesson Objectives&amp;quot;&quot;/&gt;&lt;property id=&quot;20307&quot; value=&quot;417&quot;/&gt;&lt;/object&gt;&lt;object type=&quot;3&quot; unique_id=&quot;1840641&quot;&gt;&lt;property id=&quot;20148&quot; value=&quot;5&quot;/&gt;&lt;property id=&quot;20300&quot; value=&quot;Slide 82 - &amp;quot;Supplier Performance Management Process&amp;quot;&quot;/&gt;&lt;property id=&quot;20307&quot; value=&quot;421&quot;/&gt;&lt;/object&gt;&lt;object type=&quot;3&quot; unique_id=&quot;1840642&quot;&gt;&lt;property id=&quot;20148&quot; value=&quot;5&quot;/&gt;&lt;property id=&quot;20300&quot; value=&quot;Slide 83 - &amp;quot;Walkthrough: Create a Project&amp;quot;&quot;/&gt;&lt;property id=&quot;20307&quot; value=&quot;558&quot;/&gt;&lt;/object&gt;&lt;object type=&quot;3&quot; unique_id=&quot;1840643&quot;&gt;&lt;property id=&quot;20148&quot; value=&quot;5&quot;/&gt;&lt;property id=&quot;20300&quot; value=&quot;Slide 84 - &amp;quot;Create a Project (1 of 5)&amp;quot;&quot;/&gt;&lt;property id=&quot;20307&quot; value=&quot;595&quot;/&gt;&lt;/object&gt;&lt;object type=&quot;3&quot; unique_id=&quot;1840644&quot;&gt;&lt;property id=&quot;20148&quot; value=&quot;5&quot;/&gt;&lt;property id=&quot;20300&quot; value=&quot;Slide 85 - &amp;quot;Create a Project (2 of 5)&amp;quot;&quot;/&gt;&lt;property id=&quot;20307&quot; value=&quot;596&quot;/&gt;&lt;/object&gt;&lt;object type=&quot;3&quot; unique_id=&quot;1840645&quot;&gt;&lt;property id=&quot;20148&quot; value=&quot;5&quot;/&gt;&lt;property id=&quot;20300&quot; value=&quot;Slide 86 - &amp;quot;Create a Project (3 of 5)&amp;quot;&quot;/&gt;&lt;property id=&quot;20307&quot; value=&quot;597&quot;/&gt;&lt;/object&gt;&lt;object type=&quot;3&quot; unique_id=&quot;1840646&quot;&gt;&lt;property id=&quot;20148&quot; value=&quot;5&quot;/&gt;&lt;property id=&quot;20300&quot; value=&quot;Slide 90 - &amp;quot;Begin Project Set Up (1 of 2)&amp;quot;&quot;/&gt;&lt;property id=&quot;20307&quot; value=&quot;599&quot;/&gt;&lt;/object&gt;&lt;object type=&quot;3&quot; unique_id=&quot;1840647&quot;&gt;&lt;property id=&quot;20148&quot; value=&quot;5&quot;/&gt;&lt;property id=&quot;20300&quot; value=&quot;Slide 91 - &amp;quot;Begin Project Set Up (2 of 2)&amp;quot;&quot;/&gt;&lt;property id=&quot;20307&quot; value=&quot;600&quot;/&gt;&lt;/object&gt;&lt;object type=&quot;3&quot; unique_id=&quot;1840648&quot;&gt;&lt;property id=&quot;20148&quot; value=&quot;5&quot;/&gt;&lt;property id=&quot;20300&quot; value=&quot;Slide 92 - &amp;quot;Walkthrough: Setting up the Master Scorecard&amp;quot;&quot;/&gt;&lt;property id=&quot;20307&quot; value=&quot;601&quot;/&gt;&lt;/object&gt;&lt;object type=&quot;3&quot; unique_id=&quot;1840649&quot;&gt;&lt;property id=&quot;20148&quot; value=&quot;5&quot;/&gt;&lt;property id=&quot;20300&quot; value=&quot;Slide 93 - &amp;quot;Setting up the Master Scorecard (1 of 3)&amp;quot;&quot;/&gt;&lt;property id=&quot;20307&quot; value=&quot;602&quot;/&gt;&lt;/object&gt;&lt;object type=&quot;3&quot; unique_id=&quot;1840650&quot;&gt;&lt;property id=&quot;20148&quot; value=&quot;5&quot;/&gt;&lt;property id=&quot;20300&quot; value=&quot;Slide 94 - &amp;quot;Setting up the Master Scorecard (2 of 3)&amp;quot;&quot;/&gt;&lt;property id=&quot;20307&quot; value=&quot;603&quot;/&gt;&lt;/object&gt;&lt;object type=&quot;3&quot; unique_id=&quot;1840651&quot;&gt;&lt;property id=&quot;20148&quot; value=&quot;5&quot;/&gt;&lt;property id=&quot;20300&quot; value=&quot;Slide 95 - &amp;quot;Setting up the Master Scorecard (3 of 3)&amp;quot;&quot;/&gt;&lt;property id=&quot;20307&quot; value=&quot;604&quot;/&gt;&lt;/object&gt;&lt;object type=&quot;3&quot; unique_id=&quot;1840652&quot;&gt;&lt;property id=&quot;20148&quot; value=&quot;5&quot;/&gt;&lt;property id=&quot;20300&quot; value=&quot;Slide 96 - &amp;quot;Walkthrough: Setting up the Master Survey&amp;quot;&quot;/&gt;&lt;property id=&quot;20307&quot; value=&quot;605&quot;/&gt;&lt;/object&gt;&lt;object type=&quot;3&quot; unique_id=&quot;1840653&quot;&gt;&lt;property id=&quot;20148&quot; value=&quot;5&quot;/&gt;&lt;property id=&quot;20300&quot; value=&quot;Slide 97 - &amp;quot;Setting up the Master Survey (1 of 9)&amp;quot;&quot;/&gt;&lt;property id=&quot;20307&quot; value=&quot;606&quot;/&gt;&lt;/object&gt;&lt;object type=&quot;3&quot; unique_id=&quot;1840654&quot;&gt;&lt;property id=&quot;20148&quot; value=&quot;5&quot;/&gt;&lt;property id=&quot;20300&quot; value=&quot;Slide 98 - &amp;quot;Setting up the Master Survey (2 of 9)&amp;quot;&quot;/&gt;&lt;property id=&quot;20307&quot; value=&quot;607&quot;/&gt;&lt;/object&gt;&lt;object type=&quot;3&quot; unique_id=&quot;1840655&quot;&gt;&lt;property id=&quot;20148&quot; value=&quot;5&quot;/&gt;&lt;property id=&quot;20300&quot; value=&quot;Slide 99 - &amp;quot;Setting up the Master Survey (3 of 9)&amp;quot;&quot;/&gt;&lt;property id=&quot;20307&quot; value=&quot;608&quot;/&gt;&lt;/object&gt;&lt;object type=&quot;3&quot; unique_id=&quot;1840657&quot;&gt;&lt;property id=&quot;20148&quot; value=&quot;5&quot;/&gt;&lt;property id=&quot;20300&quot; value=&quot;Slide 100 - &amp;quot;Setting up the Master Survey (4 of 9)&amp;quot;&quot;/&gt;&lt;property id=&quot;20307&quot; value=&quot;609&quot;/&gt;&lt;/object&gt;&lt;object type=&quot;3&quot; unique_id=&quot;1840658&quot;&gt;&lt;property id=&quot;20148&quot; value=&quot;5&quot;/&gt;&lt;property id=&quot;20300&quot; value=&quot;Slide 101 - &amp;quot;Setting up the Master Survey (5 of 9)&amp;quot;&quot;/&gt;&lt;property id=&quot;20307&quot; value=&quot;610&quot;/&gt;&lt;/object&gt;&lt;object type=&quot;3&quot; unique_id=&quot;1840659&quot;&gt;&lt;property id=&quot;20148&quot; value=&quot;5&quot;/&gt;&lt;property id=&quot;20300&quot; value=&quot;Slide 102 - &amp;quot;Setting up the Master Survey (6 of 9)&amp;quot;&quot;/&gt;&lt;property id=&quot;20307&quot; value=&quot;611&quot;/&gt;&lt;/object&gt;&lt;object type=&quot;3&quot; unique_id=&quot;1840660&quot;&gt;&lt;property id=&quot;20148&quot; value=&quot;5&quot;/&gt;&lt;property id=&quot;20300&quot; value=&quot;Slide 103 - &amp;quot;Setting up the Master Survey (7 of 9)&amp;quot;&quot;/&gt;&lt;property id=&quot;20307&quot; value=&quot;612&quot;/&gt;&lt;/object&gt;&lt;object type=&quot;3&quot; unique_id=&quot;1840661&quot;&gt;&lt;property id=&quot;20148&quot; value=&quot;5&quot;/&gt;&lt;property id=&quot;20300&quot; value=&quot;Slide 104 - &amp;quot;Setting up the Master Survey (8 of 9)&amp;quot;&quot;/&gt;&lt;property id=&quot;20307&quot; value=&quot;613&quot;/&gt;&lt;/object&gt;&lt;object type=&quot;3&quot; unique_id=&quot;1840662&quot;&gt;&lt;property id=&quot;20148&quot; value=&quot;5&quot;/&gt;&lt;property id=&quot;20300&quot; value=&quot;Slide 105 - &amp;quot;Setting up the Master Survey (9 of 9)&amp;quot;&quot;/&gt;&lt;property id=&quot;20307&quot; value=&quot;614&quot;/&gt;&lt;/object&gt;&lt;object type=&quot;3&quot; unique_id=&quot;1840663&quot;&gt;&lt;property id=&quot;20148&quot; value=&quot;5&quot;/&gt;&lt;property id=&quot;20300&quot; value=&quot;Slide 106 - &amp;quot;Exercise: Setting up a Master Survey and Scorecard&amp;quot;&quot;/&gt;&lt;property id=&quot;20307&quot; value=&quot;532&quot;/&gt;&lt;/object&gt;&lt;object type=&quot;3&quot; unique_id=&quot;1840664&quot;&gt;&lt;property id=&quot;20148&quot; value=&quot;5&quot;/&gt;&lt;property id=&quot;20300&quot; value=&quot;Slide 108 - &amp;quot;Walkthrough: Running Internal Stakeholder Survey&amp;quot;&quot;/&gt;&lt;property id=&quot;20307&quot; value=&quot;615&quot;/&gt;&lt;/object&gt;&lt;object type=&quot;3&quot; unique_id=&quot;1840665&quot;&gt;&lt;property id=&quot;20148&quot; value=&quot;5&quot;/&gt;&lt;property id=&quot;20300&quot; value=&quot;Slide 109 - &amp;quot;Running Internal Stakeholder Survey (1 of 2)&amp;quot;&quot;/&gt;&lt;property id=&quot;20307&quot; value=&quot;616&quot;/&gt;&lt;/object&gt;&lt;object type=&quot;3&quot; unique_id=&quot;1840666&quot;&gt;&lt;property id=&quot;20148&quot; value=&quot;5&quot;/&gt;&lt;property id=&quot;20300&quot; value=&quot;Slide 110 - &amp;quot;Running Internal Stakeholder Survey (2 of 2)&amp;quot;&quot;/&gt;&lt;property id=&quot;20307&quot; value=&quot;617&quot;/&gt;&lt;/object&gt;&lt;object type=&quot;3&quot; unique_id=&quot;1840667&quot;&gt;&lt;property id=&quot;20148&quot; value=&quot;5&quot;/&gt;&lt;property id=&quot;20300&quot; value=&quot;Slide 111 - &amp;quot;Running Internal Stakeholder Survey&amp;quot;&quot;/&gt;&lt;property id=&quot;20307&quot; value=&quot;619&quot;/&gt;&lt;/object&gt;&lt;object type=&quot;3&quot; unique_id=&quot;1840668&quot;&gt;&lt;property id=&quot;20148&quot; value=&quot;5&quot;/&gt;&lt;property id=&quot;20300&quot; value=&quot;Slide 112 - &amp;quot;Running Internal Stakeholder Survey&amp;quot;&quot;/&gt;&lt;property id=&quot;20307&quot; value=&quot;620&quot;/&gt;&lt;/object&gt;&lt;object type=&quot;3&quot; unique_id=&quot;1840669&quot;&gt;&lt;property id=&quot;20148&quot; value=&quot;5&quot;/&gt;&lt;property id=&quot;20300&quot; value=&quot;Slide 113 - &amp;quot;Walkthrough: Running the Supplier Survey&amp;quot;&quot;/&gt;&lt;property id=&quot;20307&quot; value=&quot;621&quot;/&gt;&lt;/object&gt;&lt;object type=&quot;3&quot; unique_id=&quot;1840670&quot;&gt;&lt;property id=&quot;20148&quot; value=&quot;5&quot;/&gt;&lt;property id=&quot;20300&quot; value=&quot;Slide 114 - &amp;quot;Running the Supplier Survey (1 of 5)&amp;quot;&quot;/&gt;&lt;property id=&quot;20307&quot; value=&quot;622&quot;/&gt;&lt;/object&gt;&lt;object type=&quot;3&quot; unique_id=&quot;1840671&quot;&gt;&lt;property id=&quot;20148&quot; value=&quot;5&quot;/&gt;&lt;property id=&quot;20300&quot; value=&quot;Slide 115 - &amp;quot;Running the Supplier Survey (2 of 5)&amp;quot;&quot;/&gt;&lt;property id=&quot;20307&quot; value=&quot;623&quot;/&gt;&lt;/object&gt;&lt;object type=&quot;3&quot; unique_id=&quot;1840672&quot;&gt;&lt;property id=&quot;20148&quot; value=&quot;5&quot;/&gt;&lt;property id=&quot;20300&quot; value=&quot;Slide 117 - &amp;quot;Running the Supplier Survey (4 of 5)&amp;quot;&quot;/&gt;&lt;property id=&quot;20307&quot; value=&quot;624&quot;/&gt;&lt;/object&gt;&lt;object type=&quot;3&quot; unique_id=&quot;1840673&quot;&gt;&lt;property id=&quot;20148&quot; value=&quot;5&quot;/&gt;&lt;property id=&quot;20300&quot; value=&quot;Slide 118 - &amp;quot;Running the Supplier Survey (5 of 5)&amp;quot;&quot;/&gt;&lt;property id=&quot;20307&quot; value=&quot;625&quot;/&gt;&lt;/object&gt;&lt;object type=&quot;3&quot; unique_id=&quot;1840674&quot;&gt;&lt;property id=&quot;20148&quot; value=&quot;5&quot;/&gt;&lt;property id=&quot;20300&quot; value=&quot;Slide 119 - &amp;quot;Running the Supplier Survey&amp;quot;&quot;/&gt;&lt;property id=&quot;20307&quot; value=&quot;626&quot;/&gt;&lt;/object&gt;&lt;object type=&quot;3&quot; unique_id=&quot;1840675&quot;&gt;&lt;property id=&quot;20148&quot; value=&quot;5&quot;/&gt;&lt;property id=&quot;20300&quot; value=&quot;Slide 120 - &amp;quot;Running the Supplier Survey&amp;quot;&quot;/&gt;&lt;property id=&quot;20307&quot; value=&quot;627&quot;/&gt;&lt;/object&gt;&lt;object type=&quot;3&quot; unique_id=&quot;1840676&quot;&gt;&lt;property id=&quot;20148&quot; value=&quot;5&quot;/&gt;&lt;property id=&quot;20300&quot; value=&quot;Slide 121 - &amp;quot;Exercise: Running an Internal and Supplier Survey&amp;quot;&quot;/&gt;&lt;property id=&quot;20307&quot; value=&quot;628&quot;/&gt;&lt;/object&gt;&lt;object type=&quot;3&quot; unique_id=&quot;1840677&quot;&gt;&lt;property id=&quot;20148&quot; value=&quot;5&quot;/&gt;&lt;property id=&quot;20300&quot; value=&quot;Slide 122 - &amp;quot;Walkthrough: Reviewing and Publishing Scorecard&amp;quot;&quot;/&gt;&lt;property id=&quot;20307&quot; value=&quot;629&quot;/&gt;&lt;/object&gt;&lt;object type=&quot;3&quot; unique_id=&quot;1840678&quot;&gt;&lt;property id=&quot;20148&quot; value=&quot;5&quot;/&gt;&lt;property id=&quot;20300&quot; value=&quot;Slide 123 - &amp;quot;Reviewing and Publishing Scorecard (1 of 4)&amp;quot;&quot;/&gt;&lt;property id=&quot;20307&quot; value=&quot;630&quot;/&gt;&lt;/object&gt;&lt;object type=&quot;3&quot; unique_id=&quot;1840679&quot;&gt;&lt;property id=&quot;20148&quot; value=&quot;5&quot;/&gt;&lt;property id=&quot;20300&quot; value=&quot;Slide 124 - &amp;quot;Reviewing and Publishing Scorecard (2 of 4)&amp;quot;&quot;/&gt;&lt;property id=&quot;20307&quot; value=&quot;631&quot;/&gt;&lt;/object&gt;&lt;object type=&quot;3&quot; unique_id=&quot;1840680&quot;&gt;&lt;property id=&quot;20148&quot; value=&quot;5&quot;/&gt;&lt;property id=&quot;20300&quot; value=&quot;Slide 125 - &amp;quot;Reviewing and Publishing Scorecard (3 of 4)&amp;quot;&quot;/&gt;&lt;property id=&quot;20307&quot; value=&quot;632&quot;/&gt;&lt;/object&gt;&lt;object type=&quot;3&quot; unique_id=&quot;1840681&quot;&gt;&lt;property id=&quot;20148&quot; value=&quot;5&quot;/&gt;&lt;property id=&quot;20300&quot; value=&quot;Slide 126 - &amp;quot;Reviewing and Publishing Scorecard (4 of 4)&amp;quot;&quot;/&gt;&lt;property id=&quot;20307&quot; value=&quot;633&quot;/&gt;&lt;/object&gt;&lt;object type=&quot;3&quot; unique_id=&quot;1840682&quot;&gt;&lt;property id=&quot;20148&quot; value=&quot;5&quot;/&gt;&lt;property id=&quot;20300&quot; value=&quot;Slide 127 - &amp;quot;Walkthrough: Exporting Scorecard&amp;quot;&quot;/&gt;&lt;property id=&quot;20307&quot; value=&quot;634&quot;/&gt;&lt;/object&gt;&lt;object type=&quot;3&quot; unique_id=&quot;1840683&quot;&gt;&lt;property id=&quot;20148&quot; value=&quot;5&quot;/&gt;&lt;property id=&quot;20300&quot; value=&quot;Slide 128 - &amp;quot;Exporting Scorecard (1 of 2)&amp;quot;&quot;/&gt;&lt;property id=&quot;20307&quot; value=&quot;635&quot;/&gt;&lt;/object&gt;&lt;object type=&quot;3&quot; unique_id=&quot;1840684&quot;&gt;&lt;property id=&quot;20148&quot; value=&quot;5&quot;/&gt;&lt;property id=&quot;20300&quot; value=&quot;Slide 129 - &amp;quot;Exporting Scorecard (2 of 2) &amp;quot;&quot;/&gt;&lt;property id=&quot;20307&quot; value=&quot;636&quot;/&gt;&lt;/object&gt;&lt;object type=&quot;3&quot; unique_id=&quot;1840686&quot;&gt;&lt;property id=&quot;20148&quot; value=&quot;5&quot;/&gt;&lt;property id=&quot;20300&quot; value=&quot;Slide 132 - &amp;quot;Knowledge Check 5 - Answer&amp;quot;&quot;/&gt;&lt;property id=&quot;20307&quot; value=&quot;552&quot;/&gt;&lt;/object&gt;&lt;object type=&quot;3&quot; unique_id=&quot;1840687&quot;&gt;&lt;property id=&quot;20148&quot; value=&quot;5&quot;/&gt;&lt;property id=&quot;20300&quot; value=&quot;Slide 133 - &amp;quot;Lesson Summary&amp;quot;&quot;/&gt;&lt;property id=&quot;20307&quot; value=&quot;466&quot;/&gt;&lt;/object&gt;&lt;object type=&quot;3&quot; unique_id=&quot;1840688&quot;&gt;&lt;property id=&quot;20148&quot; value=&quot;5&quot;/&gt;&lt;property id=&quot;20300&quot; value=&quot;Slide 134 - &amp;quot;Break&amp;quot;&quot;/&gt;&lt;property id=&quot;20307&quot; value=&quot;675&quot;/&gt;&lt;/object&gt;&lt;object type=&quot;3&quot; unique_id=&quot;1840689&quot;&gt;&lt;property id=&quot;20148&quot; value=&quot;5&quot;/&gt;&lt;property id=&quot;20300&quot; value=&quot;Slide 135 - &amp;quot;Supplier Performance Review&amp;quot;&quot;/&gt;&lt;property id=&quot;20307&quot; value=&quot;467&quot;/&gt;&lt;/object&gt;&lt;object type=&quot;3&quot; unique_id=&quot;1840690&quot;&gt;&lt;property id=&quot;20148&quot; value=&quot;5&quot;/&gt;&lt;property id=&quot;20300&quot; value=&quot;Slide 136 - &amp;quot;Lesson Objectives&amp;quot;&quot;/&gt;&lt;property id=&quot;20307&quot; value=&quot;468&quot;/&gt;&lt;/object&gt;&lt;object type=&quot;3&quot; unique_id=&quot;1840691&quot;&gt;&lt;property id=&quot;20148&quot; value=&quot;5&quot;/&gt;&lt;property id=&quot;20300&quot; value=&quot;Slide 137 - &amp;quot;Walkthrough: Conducting Supplier Business Review&amp;quot;&quot;/&gt;&lt;property id=&quot;20307&quot; value=&quot;576&quot;/&gt;&lt;/object&gt;&lt;object type=&quot;3&quot; unique_id=&quot;1840692&quot;&gt;&lt;property id=&quot;20148&quot; value=&quot;5&quot;/&gt;&lt;property id=&quot;20300&quot; value=&quot;Slide 138 - &amp;quot;Conducting Supplier Business Review (1 of 5)&amp;quot;&quot;/&gt;&lt;property id=&quot;20307&quot; value=&quot;577&quot;/&gt;&lt;/object&gt;&lt;object type=&quot;3&quot; unique_id=&quot;1840693&quot;&gt;&lt;property id=&quot;20148&quot; value=&quot;5&quot;/&gt;&lt;property id=&quot;20300&quot; value=&quot;Slide 142 - &amp;quot;Conducting Supplier Business Review (5 of 5)&amp;quot;&quot;/&gt;&lt;property id=&quot;20307&quot; value=&quot;578&quot;/&gt;&lt;/object&gt;&lt;object type=&quot;3&quot; unique_id=&quot;1840694&quot;&gt;&lt;property id=&quot;20148&quot; value=&quot;5&quot;/&gt;&lt;property id=&quot;20300&quot; value=&quot;Slide 143 - &amp;quot;Walkthrough: Developing Supplier Action Plan&amp;quot;&quot;/&gt;&lt;property id=&quot;20307&quot; value=&quot;579&quot;/&gt;&lt;/object&gt;&lt;object type=&quot;3&quot; unique_id=&quot;1840695&quot;&gt;&lt;property id=&quot;20148&quot; value=&quot;5&quot;/&gt;&lt;property id=&quot;20300&quot; value=&quot;Slide 144 - &amp;quot;Developing Supplier Action Plan (1 of 3)&amp;quot;&quot;/&gt;&lt;property id=&quot;20307&quot; value=&quot;580&quot;/&gt;&lt;/object&gt;&lt;object type=&quot;3&quot; unique_id=&quot;1840696&quot;&gt;&lt;property id=&quot;20148&quot; value=&quot;5&quot;/&gt;&lt;property id=&quot;20300&quot; value=&quot;Slide 146 - &amp;quot;Developing Supplier Action Plan (3 of 3)&amp;quot;&quot;/&gt;&lt;property id=&quot;20307&quot; value=&quot;581&quot;/&gt;&lt;/object&gt;&lt;object type=&quot;3&quot; unique_id=&quot;1840697&quot;&gt;&lt;property id=&quot;20148&quot; value=&quot;5&quot;/&gt;&lt;property id=&quot;20300&quot; value=&quot;Slide 147 - &amp;quot;Knowledge Check 8&amp;quot;&quot;/&gt;&lt;property id=&quot;20307&quot; value=&quot;582&quot;/&gt;&lt;/object&gt;&lt;object type=&quot;3&quot; unique_id=&quot;1840698&quot;&gt;&lt;property id=&quot;20148&quot; value=&quot;5&quot;/&gt;&lt;property id=&quot;20300&quot; value=&quot;Slide 148 - &amp;quot;Knowledge Check 8 - Answer&amp;quot;&quot;/&gt;&lt;property id=&quot;20307&quot; value=&quot;583&quot;/&gt;&lt;/object&gt;&lt;object type=&quot;3&quot; unique_id=&quot;1840699&quot;&gt;&lt;property id=&quot;20148&quot; value=&quot;5&quot;/&gt;&lt;property id=&quot;20300&quot; value=&quot;Slide 149 - &amp;quot;Lesson Summary&amp;quot;&quot;/&gt;&lt;property id=&quot;20307&quot; value=&quot;475&quot;/&gt;&lt;/object&gt;&lt;object type=&quot;3&quot; unique_id=&quot;1840700&quot;&gt;&lt;property id=&quot;20148&quot; value=&quot;5&quot;/&gt;&lt;property id=&quot;20300&quot; value=&quot;Slide 150 - &amp;quot;Closing a Supplier Relationship&amp;quot;&quot;/&gt;&lt;property id=&quot;20307&quot; value=&quot;522&quot;/&gt;&lt;/object&gt;&lt;object type=&quot;3&quot; unique_id=&quot;1840701&quot;&gt;&lt;property id=&quot;20148&quot; value=&quot;5&quot;/&gt;&lt;property id=&quot;20300&quot; value=&quot;Slide 151 - &amp;quot;Lesson Objectives&amp;quot;&quot;/&gt;&lt;property id=&quot;20307&quot; value=&quot;523&quot;/&gt;&lt;/object&gt;&lt;object type=&quot;3&quot; unique_id=&quot;1840702&quot;&gt;&lt;property id=&quot;20148&quot; value=&quot;5&quot;/&gt;&lt;property id=&quot;20300&quot; value=&quot;Slide 162 - &amp;quot;Lesson Summary&amp;quot;&quot;/&gt;&lt;property id=&quot;20307&quot; value=&quot;526&quot;/&gt;&lt;/object&gt;&lt;object type=&quot;3&quot; unique_id=&quot;1840703&quot;&gt;&lt;property id=&quot;20148&quot; value=&quot;5&quot;/&gt;&lt;property id=&quot;20300&quot; value=&quot;Slide 163 - &amp;quot;Supplier Reports&amp;quot;&quot;/&gt;&lt;property id=&quot;20307&quot; value=&quot;476&quot;/&gt;&lt;/object&gt;&lt;object type=&quot;3&quot; unique_id=&quot;1840704&quot;&gt;&lt;property id=&quot;20148&quot; value=&quot;5&quot;/&gt;&lt;property id=&quot;20300&quot; value=&quot;Slide 164 - &amp;quot;Lesson Objectives&amp;quot;&quot;/&gt;&lt;property id=&quot;20307&quot; value=&quot;477&quot;/&gt;&lt;/object&gt;&lt;object type=&quot;3&quot; unique_id=&quot;1840705&quot;&gt;&lt;property id=&quot;20148&quot; value=&quot;5&quot;/&gt;&lt;property id=&quot;20300&quot; value=&quot;Slide 166 - &amp;quot;Running Prepackaged Supplier Reports (1 of 4)&amp;quot;&quot;/&gt;&lt;property id=&quot;20307&quot; value=&quot;638&quot;/&gt;&lt;/object&gt;&lt;object type=&quot;3&quot; unique_id=&quot;1840706&quot;&gt;&lt;property id=&quot;20148&quot; value=&quot;5&quot;/&gt;&lt;property id=&quot;20300&quot; value=&quot;Slide 171 - &amp;quot;Course Summary&amp;quot;&quot;/&gt;&lt;property id=&quot;20307&quot; value=&quot;496&quot;/&gt;&lt;/object&gt;&lt;object type=&quot;3&quot; unique_id=&quot;1840707&quot;&gt;&lt;property id=&quot;20148&quot; value=&quot;5&quot;/&gt;&lt;property id=&quot;20300&quot; value=&quot;Slide 172&quot;/&gt;&lt;property id=&quot;20307&quot; value=&quot;290&quot;/&gt;&lt;/object&gt;&lt;object type=&quot;3&quot; unique_id=&quot;1843335&quot;&gt;&lt;property id=&quot;20148&quot; value=&quot;5&quot;/&gt;&lt;property id=&quot;20300&quot; value=&quot;Slide 130 - &amp;quot;Exercise: Exporting the Scorecard&amp;quot;&quot;/&gt;&lt;property id=&quot;20307&quot; value=&quot;677&quot;/&gt;&lt;/object&gt;&lt;object type=&quot;3&quot; unique_id=&quot;1844229&quot;&gt;&lt;property id=&quot;20148&quot; value=&quot;5&quot;/&gt;&lt;property id=&quot;20300&quot; value=&quot;Slide 31 - &amp;quot;Create a Supplier Request (3 of 4)&amp;quot;&quot;/&gt;&lt;property id=&quot;20307&quot; value=&quot;678&quot;/&gt;&lt;/object&gt;&lt;object type=&quot;3&quot; unique_id=&quot;1853747&quot;&gt;&lt;property id=&quot;20148&quot; value=&quot;5&quot;/&gt;&lt;property id=&quot;20300&quot; value=&quot;Slide 140 - &amp;quot;Conducting Supplier Business Review (3 of 5)&amp;quot;&quot;/&gt;&lt;property id=&quot;20307&quot; value=&quot;681&quot;/&gt;&lt;/object&gt;&lt;object type=&quot;3&quot; unique_id=&quot;1853748&quot;&gt;&lt;property id=&quot;20148&quot; value=&quot;5&quot;/&gt;&lt;property id=&quot;20300&quot; value=&quot;Slide 141 - &amp;quot;Conducting Supplier Business Review (4 of 5)&amp;quot;&quot;/&gt;&lt;property id=&quot;20307&quot; value=&quot;680&quot;/&gt;&lt;/object&gt;&lt;object type=&quot;3&quot; unique_id=&quot;1863932&quot;&gt;&lt;property id=&quot;20148&quot; value=&quot;5&quot;/&gt;&lt;property id=&quot;20300&quot; value=&quot;Slide 25 - &amp;quot;Pool of CSM Approvers&amp;quot;&quot;/&gt;&lt;property id=&quot;20307&quot; value=&quot;687&quot;/&gt;&lt;/object&gt;&lt;object type=&quot;3&quot; unique_id=&quot;1864626&quot;&gt;&lt;property id=&quot;20148&quot; value=&quot;5&quot;/&gt;&lt;property id=&quot;20300&quot; value=&quot;Slide 64 - &amp;quot;Invite a Supplier for Qualification (5 of 6)&amp;quot;&quot;/&gt;&lt;property id=&quot;20307&quot; value=&quot;688&quot;/&gt;&lt;/object&gt;&lt;object type=&quot;3&quot; unique_id=&quot;1873847&quot;&gt;&lt;property id=&quot;20148&quot; value=&quot;5&quot;/&gt;&lt;property id=&quot;20300&quot; value=&quot;Slide 46 - &amp;quot;Invite a Supplier to Register (3 of 5)&amp;quot;&quot;/&gt;&lt;property id=&quot;20307&quot; value=&quot;690&quot;/&gt;&lt;/object&gt;&lt;object type=&quot;3&quot; unique_id=&quot;1873848&quot;&gt;&lt;property id=&quot;20148&quot; value=&quot;5&quot;/&gt;&lt;property id=&quot;20300&quot; value=&quot;Slide 47 - &amp;quot;Invite a Supplier to Register (4 of 5)&amp;quot;&quot;/&gt;&lt;property id=&quot;20307&quot; value=&quot;689&quot;/&gt;&lt;/object&gt;&lt;/object&gt;&lt;object type=&quot;8&quot; unique_id=&quot;22480&quo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Blue theme 2015 16x9">
  <a:themeElements>
    <a:clrScheme name="Cisco White Template Colors_FINAL">
      <a:dk1>
        <a:srgbClr val="282828"/>
      </a:dk1>
      <a:lt1>
        <a:srgbClr val="005073"/>
      </a:lt1>
      <a:dk2>
        <a:srgbClr val="005073"/>
      </a:dk2>
      <a:lt2>
        <a:srgbClr val="FFFFFF"/>
      </a:lt2>
      <a:accent1>
        <a:srgbClr val="00BCEB"/>
      </a:accent1>
      <a:accent2>
        <a:srgbClr val="6EBE4A"/>
      </a:accent2>
      <a:accent3>
        <a:srgbClr val="005073"/>
      </a:accent3>
      <a:accent4>
        <a:srgbClr val="676767"/>
      </a:accent4>
      <a:accent5>
        <a:srgbClr val="FBAB18"/>
      </a:accent5>
      <a:accent6>
        <a:srgbClr val="E3241B"/>
      </a:accent6>
      <a:hlink>
        <a:srgbClr val="00BCEB"/>
      </a:hlink>
      <a:folHlink>
        <a:srgbClr val="00507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dirty="0" smtClean="0">
            <a:latin typeface="+mn-lt"/>
          </a:defRPr>
        </a:defPPr>
      </a:lstStyle>
    </a:txDef>
  </a:objectDefaults>
  <a:extraClrSchemeLst/>
  <a:extLst>
    <a:ext uri="{05A4C25C-085E-4340-85A3-A5531E510DB2}">
      <thm15:themeFamily xmlns:thm15="http://schemas.microsoft.com/office/thememl/2012/main" name="Cisco Corporate Template Prototype_Aug_2017" id="{4E692306-BB5E-4389-8512-B70B45577D04}" vid="{BDAD62F5-9CDD-42BF-A677-E02F4F07310C}"/>
    </a:ext>
  </a:extLst>
</a:theme>
</file>

<file path=ppt/theme/theme2.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Osaka" pitchFamily="-64" charset="-128"/>
            <a:cs typeface="Osaka"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Osaka" pitchFamily="-64" charset="-128"/>
            <a:cs typeface="Osaka" pitchFamily="-64"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rojectStep xmlns="dbe3083c-a2b3-4781-8edf-730f35644aaa" xsi:nil="true"/>
    <MeetingDate xmlns="dbe3083c-a2b3-4781-8edf-730f35644aaa" xsi:nil="true"/>
    <ProjectPhase xmlns="dbe3083c-a2b3-4781-8edf-730f35644aaa">! Please Select Project Phase</ProjectPhase>
  </documentManagement>
</p:properties>
</file>

<file path=customXml/item3.xml><?xml version="1.0" encoding="utf-8"?>
<ct:contentTypeSchema xmlns:ct="http://schemas.microsoft.com/office/2006/metadata/contentType" xmlns:ma="http://schemas.microsoft.com/office/2006/metadata/properties/metaAttributes" ct:_="" ma:_="" ma:contentTypeName="IST PM Document" ma:contentTypeID="0x010100F53B5311B91414479F57AC71C1D799E401002F588B5482DBBF4B86547D85E207E893" ma:contentTypeVersion="12" ma:contentTypeDescription="Base Project Management document type, utilizing Prince2 project phases and steps" ma:contentTypeScope="" ma:versionID="618cf7acbde1b1fa1225c7c1fd4bae18">
  <xsd:schema xmlns:xsd="http://www.w3.org/2001/XMLSchema" xmlns:xs="http://www.w3.org/2001/XMLSchema" xmlns:p="http://schemas.microsoft.com/office/2006/metadata/properties" xmlns:ns2="dbe3083c-a2b3-4781-8edf-730f35644aaa" targetNamespace="http://schemas.microsoft.com/office/2006/metadata/properties" ma:root="true" ma:fieldsID="bb5d01d9b99813cd8bafbbabd08b2000" ns2:_="">
    <xsd:import namespace="dbe3083c-a2b3-4781-8edf-730f35644aaa"/>
    <xsd:element name="properties">
      <xsd:complexType>
        <xsd:sequence>
          <xsd:element name="documentManagement">
            <xsd:complexType>
              <xsd:all>
                <xsd:element ref="ns2:ProjectPhase"/>
                <xsd:element ref="ns2:ProjectStep" minOccurs="0"/>
                <xsd:element ref="ns2:Meeting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e3083c-a2b3-4781-8edf-730f35644aaa" elementFormDefault="qualified">
    <xsd:import namespace="http://schemas.microsoft.com/office/2006/documentManagement/types"/>
    <xsd:import namespace="http://schemas.microsoft.com/office/infopath/2007/PartnerControls"/>
    <xsd:element name="ProjectPhase" ma:index="2" ma:displayName="Project Phase" ma:default="! Please Select Project Phase" ma:description="Prince2 project phases" ma:format="Dropdown" ma:internalName="ProjectPhase" ma:readOnly="false">
      <xsd:simpleType>
        <xsd:restriction base="dms:Choice">
          <xsd:enumeration value="! Please Select Project Phase"/>
          <xsd:enumeration value="0. Project Management"/>
          <xsd:enumeration value="1. Startup"/>
          <xsd:enumeration value="2. Initiation"/>
          <xsd:enumeration value="3. Execution &amp; Control"/>
          <xsd:enumeration value="4. Closure"/>
        </xsd:restriction>
      </xsd:simpleType>
    </xsd:element>
    <xsd:element name="ProjectStep" ma:index="3" nillable="true" ma:displayName="Project Step" ma:description="Prince2 project steps - Specifying a project step is optional, but if used, the first digit of the project step should match the project phase number." ma:format="Dropdown" ma:internalName="ProjectStep" ma:readOnly="false">
      <xsd:simpleType>
        <xsd:restriction base="dms:Choice">
          <xsd:enumeration value="2.1 Requirements"/>
          <xsd:enumeration value="2.2 Vendor Selection"/>
          <xsd:enumeration value="2.3 Design"/>
          <xsd:enumeration value="2.4 Project Plan"/>
          <xsd:enumeration value="2.5 Project Approval"/>
          <xsd:enumeration value="3.1 Build"/>
          <xsd:enumeration value="3.2 Validate"/>
          <xsd:enumeration value="3.3 Go-live/Handover"/>
          <xsd:enumeration value="4.1 Project Evaluation"/>
          <xsd:enumeration value="4.2 Close Project"/>
        </xsd:restriction>
      </xsd:simpleType>
    </xsd:element>
    <xsd:element name="MeetingDate" ma:index="4" nillable="true" ma:displayName="Meeting Date" ma:description="MIGRATED Date of meeting related to this information" ma:format="DateOnly" ma:internalName="MeetingDate" ma:readOnly="fals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5"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3FB5441-8F3B-46E5-A6C1-58CABAD56568}">
  <ds:schemaRefs>
    <ds:schemaRef ds:uri="http://schemas.microsoft.com/sharepoint/v3/contenttype/forms"/>
  </ds:schemaRefs>
</ds:datastoreItem>
</file>

<file path=customXml/itemProps2.xml><?xml version="1.0" encoding="utf-8"?>
<ds:datastoreItem xmlns:ds="http://schemas.openxmlformats.org/officeDocument/2006/customXml" ds:itemID="{A4BC19E1-E4B7-4A04-BCB3-22BB5B89484C}">
  <ds:schemaRefs>
    <ds:schemaRef ds:uri="http://schemas.microsoft.com/office/2006/metadata/properties"/>
    <ds:schemaRef ds:uri="http://www.w3.org/XML/1998/namespace"/>
    <ds:schemaRef ds:uri="http://purl.org/dc/dcmitype/"/>
    <ds:schemaRef ds:uri="dbe3083c-a2b3-4781-8edf-730f35644aaa"/>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purl.org/dc/terms/"/>
  </ds:schemaRefs>
</ds:datastoreItem>
</file>

<file path=customXml/itemProps3.xml><?xml version="1.0" encoding="utf-8"?>
<ds:datastoreItem xmlns:ds="http://schemas.openxmlformats.org/officeDocument/2006/customXml" ds:itemID="{B5B640F7-DE8E-45AA-9086-F908F4FE52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be3083c-a2b3-4781-8edf-730f35644a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63431</TotalTime>
  <Words>5254</Words>
  <Application>Microsoft Office PowerPoint</Application>
  <PresentationFormat>Custom</PresentationFormat>
  <Paragraphs>793</Paragraphs>
  <Slides>68</Slides>
  <Notes>11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68</vt:i4>
      </vt:variant>
    </vt:vector>
  </HeadingPairs>
  <TitlesOfParts>
    <vt:vector size="77" baseType="lpstr">
      <vt:lpstr>Arial</vt:lpstr>
      <vt:lpstr>CiscoSansTT ExtraLight</vt:lpstr>
      <vt:lpstr>FontAwesome</vt:lpstr>
      <vt:lpstr>Symbol</vt:lpstr>
      <vt:lpstr>Tahoma</vt:lpstr>
      <vt:lpstr>Wingdings</vt:lpstr>
      <vt:lpstr>Wingdings 2</vt:lpstr>
      <vt:lpstr>2_Blue theme 2015 16x9</vt:lpstr>
      <vt:lpstr>Blank Presentation</vt:lpstr>
      <vt:lpstr>Guided BUying Requisitioner Invoice Approval and Exception Training </vt:lpstr>
      <vt:lpstr>Introduction to Invoice-to-Pay</vt:lpstr>
      <vt:lpstr>Guided BUying: Overview &amp; Key Terms</vt:lpstr>
      <vt:lpstr>Introduction to Invoice-to-Pay</vt:lpstr>
      <vt:lpstr>Introduction to Invoice-to-Pay</vt:lpstr>
      <vt:lpstr>Invoice Approval</vt:lpstr>
      <vt:lpstr>Invoice Approval</vt:lpstr>
      <vt:lpstr>Approval Process</vt:lpstr>
      <vt:lpstr>Approval Process</vt:lpstr>
      <vt:lpstr>Approval Process</vt:lpstr>
      <vt:lpstr>Approval Process</vt:lpstr>
      <vt:lpstr>Approval Process: Approval Platforms</vt:lpstr>
      <vt:lpstr>Invoice Watcher: Email Notification </vt:lpstr>
      <vt:lpstr>Invoice Approval: Email Notification (1 of 4)</vt:lpstr>
      <vt:lpstr>Invoice Approval: Email Notification (2 of 4)</vt:lpstr>
      <vt:lpstr>Invoice Approval: Email Notification (3 of 4)</vt:lpstr>
      <vt:lpstr>Invoice Approval: Email Notification  (4 of 4)</vt:lpstr>
      <vt:lpstr>Invoice Approval Page </vt:lpstr>
      <vt:lpstr>Invoice Approval</vt:lpstr>
      <vt:lpstr>Invoice Approval</vt:lpstr>
      <vt:lpstr>Invoice Approval</vt:lpstr>
      <vt:lpstr>Invoice Approval</vt:lpstr>
      <vt:lpstr>Invoice Approval</vt:lpstr>
      <vt:lpstr>Invoice Approval</vt:lpstr>
      <vt:lpstr>Invoice Approval</vt:lpstr>
      <vt:lpstr>Invoice Approval</vt:lpstr>
      <vt:lpstr>Invoice Approval</vt:lpstr>
      <vt:lpstr>Invoice Approval</vt:lpstr>
      <vt:lpstr>Invoice Approval</vt:lpstr>
      <vt:lpstr>Invoice Approval</vt:lpstr>
      <vt:lpstr>Invoice Approval</vt:lpstr>
      <vt:lpstr>Invoice Exceptions</vt:lpstr>
      <vt:lpstr>Invoice Exceptions</vt:lpstr>
      <vt:lpstr>Invoice Exceptions vs Reconciliation</vt:lpstr>
      <vt:lpstr>Invoice Exceptions</vt:lpstr>
      <vt:lpstr>Invoice Exceptions</vt:lpstr>
      <vt:lpstr>Invoice Exceptions</vt:lpstr>
      <vt:lpstr>Invoice Exceptions</vt:lpstr>
      <vt:lpstr>Common Invoice Exceptions reviewed by Requisitioner</vt:lpstr>
      <vt:lpstr>Auto Rejected Invoice Exceptions (1 of 3)</vt:lpstr>
      <vt:lpstr>Auto Rejected Invoice Exceptions (2 of 3)</vt:lpstr>
      <vt:lpstr>Auto Rejected Invoice Exceptions (3 of 3)</vt:lpstr>
      <vt:lpstr>Invoice Exceptions</vt:lpstr>
      <vt:lpstr>Invoice Exceptions</vt:lpstr>
      <vt:lpstr>Invoice Exception Navigation</vt:lpstr>
      <vt:lpstr>Invoice Exceptions</vt:lpstr>
      <vt:lpstr>Invoice Exceptions</vt:lpstr>
      <vt:lpstr>Invoice Exceptions</vt:lpstr>
      <vt:lpstr>Invoice Exceptions Confirmation Notification</vt:lpstr>
      <vt:lpstr>Invoice Exceptions</vt:lpstr>
      <vt:lpstr>Invoice Exceptions</vt:lpstr>
      <vt:lpstr>Invoice Exceptions</vt:lpstr>
      <vt:lpstr>Invoice Exceptions</vt:lpstr>
      <vt:lpstr>Invoice Exceptions</vt:lpstr>
      <vt:lpstr>Invoice Exceptions</vt:lpstr>
      <vt:lpstr>Invoice Exceptions</vt:lpstr>
      <vt:lpstr>Invoice Exceptions</vt:lpstr>
      <vt:lpstr>Invoice Exceptions</vt:lpstr>
      <vt:lpstr>Invoice Exceptions</vt:lpstr>
      <vt:lpstr>Invoice Exceptions</vt:lpstr>
      <vt:lpstr>Managing Notification Preferences</vt:lpstr>
      <vt:lpstr>Managing Notification Preferences</vt:lpstr>
      <vt:lpstr>Managing Notification Preferences</vt:lpstr>
      <vt:lpstr>Managing Notification Preferences</vt:lpstr>
      <vt:lpstr>Managing Notification Preferences</vt:lpstr>
      <vt:lpstr>Managing Notification Preferences</vt:lpstr>
      <vt:lpstr>PowerPoint Presentation</vt:lpstr>
      <vt:lpstr>Guided BUying Requisitioner Invoice Approval and Exception Training </vt:lpstr>
    </vt:vector>
  </TitlesOfParts>
  <Company>NDS Limited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Kaur, Simarjit</dc:creator>
  <cp:lastModifiedBy>Clachar, Olivia A</cp:lastModifiedBy>
  <cp:revision>4324</cp:revision>
  <cp:lastPrinted>2019-09-16T13:21:05Z</cp:lastPrinted>
  <dcterms:created xsi:type="dcterms:W3CDTF">2014-07-09T19:55:36Z</dcterms:created>
  <dcterms:modified xsi:type="dcterms:W3CDTF">2020-07-17T13:02:27Z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878E44ED-752E-41C7-B1D0-6958425CF81A</vt:lpwstr>
  </property>
  <property fmtid="{D5CDD505-2E9C-101B-9397-08002B2CF9AE}" pid="3" name="ArticulatePath">
    <vt:lpwstr>Cisco Ariba Supplier Lifecycle  Performance Management_04302018</vt:lpwstr>
  </property>
  <property fmtid="{D5CDD505-2E9C-101B-9397-08002B2CF9AE}" pid="4" name="ContentTypeId">
    <vt:lpwstr>0x010100F53B5311B91414479F57AC71C1D799E401002F588B5482DBBF4B86547D85E207E893</vt:lpwstr>
  </property>
</Properties>
</file>