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60" r:id="rId1"/>
  </p:sldMasterIdLst>
  <p:notesMasterIdLst>
    <p:notesMasterId r:id="rId43"/>
  </p:notesMasterIdLst>
  <p:handoutMasterIdLst>
    <p:handoutMasterId r:id="rId44"/>
  </p:handoutMasterIdLst>
  <p:sldIdLst>
    <p:sldId id="258" r:id="rId2"/>
    <p:sldId id="259" r:id="rId3"/>
    <p:sldId id="260" r:id="rId4"/>
    <p:sldId id="339" r:id="rId5"/>
    <p:sldId id="263" r:id="rId6"/>
    <p:sldId id="309" r:id="rId7"/>
    <p:sldId id="322" r:id="rId8"/>
    <p:sldId id="335" r:id="rId9"/>
    <p:sldId id="312" r:id="rId10"/>
    <p:sldId id="268" r:id="rId11"/>
    <p:sldId id="269" r:id="rId12"/>
    <p:sldId id="341" r:id="rId13"/>
    <p:sldId id="271" r:id="rId14"/>
    <p:sldId id="273" r:id="rId15"/>
    <p:sldId id="348" r:id="rId16"/>
    <p:sldId id="345" r:id="rId17"/>
    <p:sldId id="346" r:id="rId18"/>
    <p:sldId id="347" r:id="rId19"/>
    <p:sldId id="343" r:id="rId20"/>
    <p:sldId id="351" r:id="rId21"/>
    <p:sldId id="280" r:id="rId22"/>
    <p:sldId id="281" r:id="rId23"/>
    <p:sldId id="317" r:id="rId24"/>
    <p:sldId id="318" r:id="rId25"/>
    <p:sldId id="319" r:id="rId26"/>
    <p:sldId id="320" r:id="rId27"/>
    <p:sldId id="321" r:id="rId28"/>
    <p:sldId id="287" r:id="rId29"/>
    <p:sldId id="313" r:id="rId30"/>
    <p:sldId id="334" r:id="rId31"/>
    <p:sldId id="275" r:id="rId32"/>
    <p:sldId id="332" r:id="rId33"/>
    <p:sldId id="342" r:id="rId34"/>
    <p:sldId id="278" r:id="rId35"/>
    <p:sldId id="333" r:id="rId36"/>
    <p:sldId id="315" r:id="rId37"/>
    <p:sldId id="274" r:id="rId38"/>
    <p:sldId id="352" r:id="rId39"/>
    <p:sldId id="353" r:id="rId40"/>
    <p:sldId id="354" r:id="rId41"/>
    <p:sldId id="340" r:id="rId42"/>
  </p:sldIdLst>
  <p:sldSz cx="12192000" cy="6858000"/>
  <p:notesSz cx="7010400" cy="92964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521415D9-36F7-43E2-AB2F-B90AF26B5E84}">
      <p14:sectionLst xmlns:p14="http://schemas.microsoft.com/office/powerpoint/2010/main">
        <p14:section name="Default Section" id="{2E4F9DDE-B6B4-4797-A041-E5AB9C0B159C}">
          <p14:sldIdLst>
            <p14:sldId id="258"/>
            <p14:sldId id="259"/>
            <p14:sldId id="260"/>
            <p14:sldId id="339"/>
            <p14:sldId id="263"/>
            <p14:sldId id="309"/>
            <p14:sldId id="322"/>
            <p14:sldId id="335"/>
            <p14:sldId id="312"/>
            <p14:sldId id="268"/>
            <p14:sldId id="269"/>
            <p14:sldId id="341"/>
            <p14:sldId id="271"/>
            <p14:sldId id="273"/>
            <p14:sldId id="348"/>
            <p14:sldId id="345"/>
            <p14:sldId id="346"/>
            <p14:sldId id="347"/>
            <p14:sldId id="343"/>
            <p14:sldId id="351"/>
            <p14:sldId id="280"/>
            <p14:sldId id="281"/>
            <p14:sldId id="317"/>
            <p14:sldId id="318"/>
            <p14:sldId id="319"/>
            <p14:sldId id="320"/>
            <p14:sldId id="321"/>
            <p14:sldId id="287"/>
            <p14:sldId id="313"/>
            <p14:sldId id="334"/>
            <p14:sldId id="275"/>
            <p14:sldId id="332"/>
            <p14:sldId id="342"/>
            <p14:sldId id="278"/>
            <p14:sldId id="333"/>
            <p14:sldId id="315"/>
            <p14:sldId id="274"/>
            <p14:sldId id="352"/>
            <p14:sldId id="353"/>
            <p14:sldId id="354"/>
            <p14:sldId id="340"/>
          </p14:sldIdLst>
        </p14:section>
        <p14:section name="Untitled Section" id="{AA1F56BD-85CC-46F0-915D-C00FA2F113FF}">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nkiewicz, Susan E" initials="MSE" lastIdx="2" clrIdx="0">
    <p:extLst>
      <p:ext uri="{19B8F6BF-5375-455C-9EA6-DF929625EA0E}">
        <p15:presenceInfo xmlns:p15="http://schemas.microsoft.com/office/powerpoint/2012/main" userId="S-1-5-21-848115496-1524922173-1168901340-7462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201B1B"/>
    <a:srgbClr val="FF9933"/>
    <a:srgbClr val="FF7C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B5DE2D9-7DFF-44CF-AA00-A0FCEDA1CDAA}">
  <a:tblStyle styleId="{3B5DE2D9-7DFF-44CF-AA00-A0FCEDA1CDAA}" styleName="Table_0">
    <a:wholeTbl>
      <a:tcStyle>
        <a:tcBdr>
          <a:left>
            <a:ln w="9525" cap="flat" cmpd="sng">
              <a:solidFill>
                <a:srgbClr val="9E9E9E"/>
              </a:solidFill>
              <a:prstDash val="solid"/>
              <a:round/>
              <a:headEnd type="none" w="med" len="med"/>
              <a:tailEnd type="none" w="med" len="med"/>
            </a:ln>
          </a:left>
          <a:right>
            <a:ln w="9525" cap="flat" cmpd="sng">
              <a:solidFill>
                <a:srgbClr val="9E9E9E"/>
              </a:solidFill>
              <a:prstDash val="solid"/>
              <a:round/>
              <a:headEnd type="none" w="med" len="med"/>
              <a:tailEnd type="none" w="med" len="med"/>
            </a:ln>
          </a:right>
          <a:top>
            <a:ln w="9525" cap="flat" cmpd="sng">
              <a:solidFill>
                <a:srgbClr val="9E9E9E"/>
              </a:solidFill>
              <a:prstDash val="solid"/>
              <a:round/>
              <a:headEnd type="none" w="med" len="med"/>
              <a:tailEnd type="none" w="med" len="med"/>
            </a:ln>
          </a:top>
          <a:bottom>
            <a:ln w="9525" cap="flat" cmpd="sng">
              <a:solidFill>
                <a:srgbClr val="9E9E9E"/>
              </a:solidFill>
              <a:prstDash val="solid"/>
              <a:round/>
              <a:headEnd type="none" w="med" len="med"/>
              <a:tailEnd type="none" w="med" len="med"/>
            </a:ln>
          </a:bottom>
          <a:insideH>
            <a:ln w="9525" cap="flat" cmpd="sng">
              <a:solidFill>
                <a:srgbClr val="9E9E9E"/>
              </a:solidFill>
              <a:prstDash val="solid"/>
              <a:round/>
              <a:headEnd type="none" w="med" len="med"/>
              <a:tailEnd type="none" w="med" len="med"/>
            </a:ln>
          </a:insideH>
          <a:insideV>
            <a:ln w="9525" cap="flat" cmpd="sng">
              <a:solidFill>
                <a:srgbClr val="9E9E9E"/>
              </a:solidFill>
              <a:prstDash val="solid"/>
              <a:round/>
              <a:headEnd type="none" w="med" len="med"/>
              <a:tailEnd type="none" w="med" len="med"/>
            </a:ln>
          </a:insideV>
        </a:tcBdr>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831" autoAdjust="0"/>
    <p:restoredTop sz="91545" autoAdjust="0"/>
  </p:normalViewPr>
  <p:slideViewPr>
    <p:cSldViewPr snapToGrid="0">
      <p:cViewPr varScale="1">
        <p:scale>
          <a:sx n="119" d="100"/>
          <a:sy n="119" d="100"/>
        </p:scale>
        <p:origin x="840"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accent5_1">
  <dgm:title val=""/>
  <dgm:desc val=""/>
  <dgm:catLst>
    <dgm:cat type="accent5" pri="11100"/>
  </dgm:catLst>
  <dgm:styleLbl name="node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5">
        <a:shade val="80000"/>
      </a:schemeClr>
    </dgm:linClrLst>
    <dgm:effectClrLst/>
    <dgm:txLinClrLst/>
    <dgm:txFillClrLst/>
    <dgm:txEffectClrLst/>
  </dgm:styleLbl>
  <dgm:styleLbl name="node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f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align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b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dgm:txEffectClrLst/>
  </dgm:styleLbl>
  <dgm:styleLbl name="parChTrans2D2">
    <dgm:fillClrLst meth="repeat">
      <a:schemeClr val="accent5"/>
    </dgm:fillClrLst>
    <dgm:linClrLst meth="repeat">
      <a:schemeClr val="accent5"/>
    </dgm:linClrLst>
    <dgm:effectClrLst/>
    <dgm:txLinClrLst/>
    <dgm:txFillClrLst/>
    <dgm:txEffectClrLst/>
  </dgm:styleLbl>
  <dgm:styleLbl name="parChTrans2D3">
    <dgm:fillClrLst meth="repeat">
      <a:schemeClr val="accent5"/>
    </dgm:fillClrLst>
    <dgm:linClrLst meth="repeat">
      <a:schemeClr val="accent5"/>
    </dgm:linClrLst>
    <dgm:effectClrLst/>
    <dgm:txLinClrLst/>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con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align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trAlignAcc1">
    <dgm:fillClrLst meth="repeat">
      <a:schemeClr val="accent5">
        <a:alpha val="40000"/>
        <a:tint val="40000"/>
      </a:schemeClr>
    </dgm:fillClrLst>
    <dgm:linClrLst meth="repeat">
      <a:schemeClr val="accent5"/>
    </dgm:linClrLst>
    <dgm:effectClrLst/>
    <dgm:txLinClrLst/>
    <dgm:txFillClrLst meth="repeat">
      <a:schemeClr val="dk1"/>
    </dgm:txFillClrLst>
    <dgm:txEffectClrLst/>
  </dgm:styleLbl>
  <dgm:styleLbl name="b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fgAcc0">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2">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3">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4">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B343993-64E0-43A6-844D-6EDB7E11074C}" type="doc">
      <dgm:prSet loTypeId="urn:microsoft.com/office/officeart/2005/8/layout/default" loCatId="list" qsTypeId="urn:microsoft.com/office/officeart/2005/8/quickstyle/simple1" qsCatId="simple" csTypeId="urn:microsoft.com/office/officeart/2005/8/colors/accent5_1" csCatId="accent5" phldr="1"/>
      <dgm:spPr/>
      <dgm:t>
        <a:bodyPr/>
        <a:lstStyle/>
        <a:p>
          <a:endParaRPr lang="en-US"/>
        </a:p>
      </dgm:t>
    </dgm:pt>
    <dgm:pt modelId="{D9384D52-32FF-41A3-8B4F-637D38ADF0DC}">
      <dgm:prSet phldrT="[Text]" custT="1"/>
      <dgm:spPr>
        <a:solidFill>
          <a:schemeClr val="bg2">
            <a:lumMod val="20000"/>
            <a:lumOff val="8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t>
        <a:bodyPr/>
        <a:lstStyle/>
        <a:p>
          <a:pPr algn="l"/>
          <a:r>
            <a:rPr lang="en-US" sz="1800" dirty="0"/>
            <a:t>Unrestricted Budget to Actual by FC – GL/CI Detail report</a:t>
          </a:r>
        </a:p>
      </dgm:t>
    </dgm:pt>
    <dgm:pt modelId="{46FB49F8-F0D5-430D-A9FB-210AF7EC33A9}" type="parTrans" cxnId="{322E9F0C-77EC-43BC-88FB-7A1903180E83}">
      <dgm:prSet/>
      <dgm:spPr/>
      <dgm:t>
        <a:bodyPr/>
        <a:lstStyle/>
        <a:p>
          <a:endParaRPr lang="en-US" sz="2000"/>
        </a:p>
      </dgm:t>
    </dgm:pt>
    <dgm:pt modelId="{5A0D735C-224B-482A-B5C6-66EC582FBEB4}" type="sibTrans" cxnId="{322E9F0C-77EC-43BC-88FB-7A1903180E83}">
      <dgm:prSet/>
      <dgm:spPr/>
      <dgm:t>
        <a:bodyPr/>
        <a:lstStyle/>
        <a:p>
          <a:endParaRPr lang="en-US" sz="2000"/>
        </a:p>
      </dgm:t>
    </dgm:pt>
    <dgm:pt modelId="{3CC01FAA-6914-47D2-85CC-75AC5B7D42E8}">
      <dgm:prSet phldrT="[Text]" custT="1"/>
      <dgm:spPr>
        <a:solidFill>
          <a:schemeClr val="bg2">
            <a:lumMod val="20000"/>
            <a:lumOff val="8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t>
        <a:bodyPr/>
        <a:lstStyle/>
        <a:p>
          <a:pPr algn="l"/>
          <a:r>
            <a:rPr lang="en-US" sz="1800" dirty="0"/>
            <a:t>Designated/Restricted Balance &amp; Activity – GL/CI Detail report</a:t>
          </a:r>
        </a:p>
      </dgm:t>
    </dgm:pt>
    <dgm:pt modelId="{CCBBD159-FE88-4767-8F44-DF31D33086D2}" type="parTrans" cxnId="{EAF93C61-08FE-4B52-984D-41CA9969380C}">
      <dgm:prSet/>
      <dgm:spPr/>
      <dgm:t>
        <a:bodyPr/>
        <a:lstStyle/>
        <a:p>
          <a:endParaRPr lang="en-US" sz="2000"/>
        </a:p>
      </dgm:t>
    </dgm:pt>
    <dgm:pt modelId="{ADAF735F-C3FD-4151-A709-39252A33A2C7}" type="sibTrans" cxnId="{EAF93C61-08FE-4B52-984D-41CA9969380C}">
      <dgm:prSet/>
      <dgm:spPr/>
      <dgm:t>
        <a:bodyPr/>
        <a:lstStyle/>
        <a:p>
          <a:endParaRPr lang="en-US" sz="2000"/>
        </a:p>
      </dgm:t>
    </dgm:pt>
    <dgm:pt modelId="{F3EB2D3B-CB79-415C-AE86-7CA0B5CF7565}">
      <dgm:prSet phldrT="[Text]" custT="1"/>
      <dgm:spPr>
        <a:solidFill>
          <a:schemeClr val="bg2">
            <a:lumMod val="20000"/>
            <a:lumOff val="8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t>
        <a:bodyPr/>
        <a:lstStyle/>
        <a:p>
          <a:pPr algn="l"/>
          <a:r>
            <a:rPr lang="en-US" sz="1800" dirty="0"/>
            <a:t>Transaction Detail report</a:t>
          </a:r>
        </a:p>
      </dgm:t>
    </dgm:pt>
    <dgm:pt modelId="{CD77D6A4-B2AA-4F66-B82E-027BCAC33959}" type="parTrans" cxnId="{FDB36AF6-5839-49E6-A4F2-517249968D6F}">
      <dgm:prSet/>
      <dgm:spPr/>
      <dgm:t>
        <a:bodyPr/>
        <a:lstStyle/>
        <a:p>
          <a:endParaRPr lang="en-US" sz="2000"/>
        </a:p>
      </dgm:t>
    </dgm:pt>
    <dgm:pt modelId="{B202FFD3-5F2A-4850-83CE-2C35AD5F2C24}" type="sibTrans" cxnId="{FDB36AF6-5839-49E6-A4F2-517249968D6F}">
      <dgm:prSet/>
      <dgm:spPr/>
      <dgm:t>
        <a:bodyPr/>
        <a:lstStyle/>
        <a:p>
          <a:endParaRPr lang="en-US" sz="2000"/>
        </a:p>
      </dgm:t>
    </dgm:pt>
    <dgm:pt modelId="{6CBD4E42-D05F-4442-8EA8-E13E86F280F2}">
      <dgm:prSet phldrT="[Text]" custT="1"/>
      <dgm:spPr>
        <a:solidFill>
          <a:schemeClr val="bg2">
            <a:lumMod val="20000"/>
            <a:lumOff val="8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t>
        <a:bodyPr/>
        <a:lstStyle/>
        <a:p>
          <a:pPr algn="l"/>
          <a:r>
            <a:rPr lang="en-US" sz="1800" dirty="0"/>
            <a:t>Transaction Detail w/Payroll Detail report</a:t>
          </a:r>
        </a:p>
      </dgm:t>
    </dgm:pt>
    <dgm:pt modelId="{071F324C-4474-4B0E-8CA5-F5A5B21B5C74}" type="parTrans" cxnId="{26573D75-79AA-4E99-BDCC-49CC195D6F10}">
      <dgm:prSet/>
      <dgm:spPr/>
      <dgm:t>
        <a:bodyPr/>
        <a:lstStyle/>
        <a:p>
          <a:endParaRPr lang="en-US" sz="2000"/>
        </a:p>
      </dgm:t>
    </dgm:pt>
    <dgm:pt modelId="{A7D84815-AD42-4025-92D0-1FB9FB853D2E}" type="sibTrans" cxnId="{26573D75-79AA-4E99-BDCC-49CC195D6F10}">
      <dgm:prSet/>
      <dgm:spPr/>
      <dgm:t>
        <a:bodyPr/>
        <a:lstStyle/>
        <a:p>
          <a:endParaRPr lang="en-US" sz="2000"/>
        </a:p>
      </dgm:t>
    </dgm:pt>
    <dgm:pt modelId="{D396FF12-01A3-44D3-A24F-3E8FDE5C374A}" type="pres">
      <dgm:prSet presAssocID="{0B343993-64E0-43A6-844D-6EDB7E11074C}" presName="diagram" presStyleCnt="0">
        <dgm:presLayoutVars>
          <dgm:dir/>
          <dgm:resizeHandles val="exact"/>
        </dgm:presLayoutVars>
      </dgm:prSet>
      <dgm:spPr/>
    </dgm:pt>
    <dgm:pt modelId="{D2847870-B13A-49F1-80E7-D51194AC76DC}" type="pres">
      <dgm:prSet presAssocID="{D9384D52-32FF-41A3-8B4F-637D38ADF0DC}" presName="node" presStyleLbl="node1" presStyleIdx="0" presStyleCnt="4" custScaleX="218383" custScaleY="43904" custLinFactNeighborX="-28170" custLinFactNeighborY="4468">
        <dgm:presLayoutVars>
          <dgm:bulletEnabled val="1"/>
        </dgm:presLayoutVars>
      </dgm:prSet>
      <dgm:spPr/>
    </dgm:pt>
    <dgm:pt modelId="{466C72FB-F382-4BBF-B726-38304BFC4A9E}" type="pres">
      <dgm:prSet presAssocID="{5A0D735C-224B-482A-B5C6-66EC582FBEB4}" presName="sibTrans" presStyleCnt="0"/>
      <dgm:spPr/>
    </dgm:pt>
    <dgm:pt modelId="{AA29F32D-DB7C-4E9B-8A52-2D9B6251C885}" type="pres">
      <dgm:prSet presAssocID="{3CC01FAA-6914-47D2-85CC-75AC5B7D42E8}" presName="node" presStyleLbl="node1" presStyleIdx="1" presStyleCnt="4" custScaleX="218383" custScaleY="43904" custLinFactNeighborX="-28170" custLinFactNeighborY="4468">
        <dgm:presLayoutVars>
          <dgm:bulletEnabled val="1"/>
        </dgm:presLayoutVars>
      </dgm:prSet>
      <dgm:spPr/>
    </dgm:pt>
    <dgm:pt modelId="{6816FFED-3D2F-4856-95B7-6F36C8255B17}" type="pres">
      <dgm:prSet presAssocID="{ADAF735F-C3FD-4151-A709-39252A33A2C7}" presName="sibTrans" presStyleCnt="0"/>
      <dgm:spPr/>
    </dgm:pt>
    <dgm:pt modelId="{BCCED482-4A02-4ACD-803C-09031C0C628D}" type="pres">
      <dgm:prSet presAssocID="{F3EB2D3B-CB79-415C-AE86-7CA0B5CF7565}" presName="node" presStyleLbl="node1" presStyleIdx="2" presStyleCnt="4" custScaleX="218383" custScaleY="43904" custLinFactNeighborX="-28170" custLinFactNeighborY="4468">
        <dgm:presLayoutVars>
          <dgm:bulletEnabled val="1"/>
        </dgm:presLayoutVars>
      </dgm:prSet>
      <dgm:spPr/>
    </dgm:pt>
    <dgm:pt modelId="{55E8B682-FCB1-4246-AA44-8A709B89D691}" type="pres">
      <dgm:prSet presAssocID="{B202FFD3-5F2A-4850-83CE-2C35AD5F2C24}" presName="sibTrans" presStyleCnt="0"/>
      <dgm:spPr/>
    </dgm:pt>
    <dgm:pt modelId="{E92D0268-36EC-4490-838B-C9D881D71C5D}" type="pres">
      <dgm:prSet presAssocID="{6CBD4E42-D05F-4442-8EA8-E13E86F280F2}" presName="node" presStyleLbl="node1" presStyleIdx="3" presStyleCnt="4" custScaleX="218383" custScaleY="43904" custLinFactNeighborX="-28170" custLinFactNeighborY="4468">
        <dgm:presLayoutVars>
          <dgm:bulletEnabled val="1"/>
        </dgm:presLayoutVars>
      </dgm:prSet>
      <dgm:spPr/>
    </dgm:pt>
  </dgm:ptLst>
  <dgm:cxnLst>
    <dgm:cxn modelId="{322E9F0C-77EC-43BC-88FB-7A1903180E83}" srcId="{0B343993-64E0-43A6-844D-6EDB7E11074C}" destId="{D9384D52-32FF-41A3-8B4F-637D38ADF0DC}" srcOrd="0" destOrd="0" parTransId="{46FB49F8-F0D5-430D-A9FB-210AF7EC33A9}" sibTransId="{5A0D735C-224B-482A-B5C6-66EC582FBEB4}"/>
    <dgm:cxn modelId="{1617C232-4757-4DED-91CF-DD5F854119D8}" type="presOf" srcId="{D9384D52-32FF-41A3-8B4F-637D38ADF0DC}" destId="{D2847870-B13A-49F1-80E7-D51194AC76DC}" srcOrd="0" destOrd="0" presId="urn:microsoft.com/office/officeart/2005/8/layout/default"/>
    <dgm:cxn modelId="{21EEBA3E-0D9A-428D-8EC8-9942437711C6}" type="presOf" srcId="{F3EB2D3B-CB79-415C-AE86-7CA0B5CF7565}" destId="{BCCED482-4A02-4ACD-803C-09031C0C628D}" srcOrd="0" destOrd="0" presId="urn:microsoft.com/office/officeart/2005/8/layout/default"/>
    <dgm:cxn modelId="{10042458-4DCE-4780-B2C9-CB92753F1BE3}" type="presOf" srcId="{3CC01FAA-6914-47D2-85CC-75AC5B7D42E8}" destId="{AA29F32D-DB7C-4E9B-8A52-2D9B6251C885}" srcOrd="0" destOrd="0" presId="urn:microsoft.com/office/officeart/2005/8/layout/default"/>
    <dgm:cxn modelId="{EAF93C61-08FE-4B52-984D-41CA9969380C}" srcId="{0B343993-64E0-43A6-844D-6EDB7E11074C}" destId="{3CC01FAA-6914-47D2-85CC-75AC5B7D42E8}" srcOrd="1" destOrd="0" parTransId="{CCBBD159-FE88-4767-8F44-DF31D33086D2}" sibTransId="{ADAF735F-C3FD-4151-A709-39252A33A2C7}"/>
    <dgm:cxn modelId="{26573D75-79AA-4E99-BDCC-49CC195D6F10}" srcId="{0B343993-64E0-43A6-844D-6EDB7E11074C}" destId="{6CBD4E42-D05F-4442-8EA8-E13E86F280F2}" srcOrd="3" destOrd="0" parTransId="{071F324C-4474-4B0E-8CA5-F5A5B21B5C74}" sibTransId="{A7D84815-AD42-4025-92D0-1FB9FB853D2E}"/>
    <dgm:cxn modelId="{9CE9EC9B-C9B2-413D-A307-ACBF61920DD9}" type="presOf" srcId="{0B343993-64E0-43A6-844D-6EDB7E11074C}" destId="{D396FF12-01A3-44D3-A24F-3E8FDE5C374A}" srcOrd="0" destOrd="0" presId="urn:microsoft.com/office/officeart/2005/8/layout/default"/>
    <dgm:cxn modelId="{8447AEF2-57F8-4C82-AD93-A3DE5E315488}" type="presOf" srcId="{6CBD4E42-D05F-4442-8EA8-E13E86F280F2}" destId="{E92D0268-36EC-4490-838B-C9D881D71C5D}" srcOrd="0" destOrd="0" presId="urn:microsoft.com/office/officeart/2005/8/layout/default"/>
    <dgm:cxn modelId="{FDB36AF6-5839-49E6-A4F2-517249968D6F}" srcId="{0B343993-64E0-43A6-844D-6EDB7E11074C}" destId="{F3EB2D3B-CB79-415C-AE86-7CA0B5CF7565}" srcOrd="2" destOrd="0" parTransId="{CD77D6A4-B2AA-4F66-B82E-027BCAC33959}" sibTransId="{B202FFD3-5F2A-4850-83CE-2C35AD5F2C24}"/>
    <dgm:cxn modelId="{9E14D93D-CEEA-4521-B70C-BC6EF3D13E8C}" type="presParOf" srcId="{D396FF12-01A3-44D3-A24F-3E8FDE5C374A}" destId="{D2847870-B13A-49F1-80E7-D51194AC76DC}" srcOrd="0" destOrd="0" presId="urn:microsoft.com/office/officeart/2005/8/layout/default"/>
    <dgm:cxn modelId="{0B1B4002-7D9D-4DEE-9630-AC973B1066B2}" type="presParOf" srcId="{D396FF12-01A3-44D3-A24F-3E8FDE5C374A}" destId="{466C72FB-F382-4BBF-B726-38304BFC4A9E}" srcOrd="1" destOrd="0" presId="urn:microsoft.com/office/officeart/2005/8/layout/default"/>
    <dgm:cxn modelId="{24C13FD2-F3C2-4A3E-A5B5-55F41D2D83C1}" type="presParOf" srcId="{D396FF12-01A3-44D3-A24F-3E8FDE5C374A}" destId="{AA29F32D-DB7C-4E9B-8A52-2D9B6251C885}" srcOrd="2" destOrd="0" presId="urn:microsoft.com/office/officeart/2005/8/layout/default"/>
    <dgm:cxn modelId="{8376AB40-6AF8-4461-B74A-76E16AD7AECE}" type="presParOf" srcId="{D396FF12-01A3-44D3-A24F-3E8FDE5C374A}" destId="{6816FFED-3D2F-4856-95B7-6F36C8255B17}" srcOrd="3" destOrd="0" presId="urn:microsoft.com/office/officeart/2005/8/layout/default"/>
    <dgm:cxn modelId="{0CDAB6CE-01C3-4658-85C2-FDA59F5AE280}" type="presParOf" srcId="{D396FF12-01A3-44D3-A24F-3E8FDE5C374A}" destId="{BCCED482-4A02-4ACD-803C-09031C0C628D}" srcOrd="4" destOrd="0" presId="urn:microsoft.com/office/officeart/2005/8/layout/default"/>
    <dgm:cxn modelId="{FDAAA779-CC6C-473A-86BA-BD9CBB37748E}" type="presParOf" srcId="{D396FF12-01A3-44D3-A24F-3E8FDE5C374A}" destId="{55E8B682-FCB1-4246-AA44-8A709B89D691}" srcOrd="5" destOrd="0" presId="urn:microsoft.com/office/officeart/2005/8/layout/default"/>
    <dgm:cxn modelId="{7F8A19D4-A3B2-44B3-A568-3B4A2567352B}" type="presParOf" srcId="{D396FF12-01A3-44D3-A24F-3E8FDE5C374A}" destId="{E92D0268-36EC-4490-838B-C9D881D71C5D}" srcOrd="6" destOrd="0" presId="urn:microsoft.com/office/officeart/2005/8/layout/default"/>
  </dgm:cxnLst>
  <dgm:bg>
    <a:noFill/>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B343993-64E0-43A6-844D-6EDB7E11074C}" type="doc">
      <dgm:prSet loTypeId="urn:microsoft.com/office/officeart/2005/8/layout/default" loCatId="list" qsTypeId="urn:microsoft.com/office/officeart/2005/8/quickstyle/simple1" qsCatId="simple" csTypeId="urn:microsoft.com/office/officeart/2005/8/colors/accent1_1" csCatId="accent1" phldr="1"/>
      <dgm:spPr/>
      <dgm:t>
        <a:bodyPr/>
        <a:lstStyle/>
        <a:p>
          <a:endParaRPr lang="en-US"/>
        </a:p>
      </dgm:t>
    </dgm:pt>
    <dgm:pt modelId="{D9384D52-32FF-41A3-8B4F-637D38ADF0DC}">
      <dgm:prSet phldrT="[Text]"/>
      <dgm:spPr>
        <a:solidFill>
          <a:schemeClr val="bg2">
            <a:lumMod val="20000"/>
            <a:lumOff val="8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t>
        <a:bodyPr/>
        <a:lstStyle/>
        <a:p>
          <a:pPr algn="l"/>
          <a:r>
            <a:rPr lang="en-US" dirty="0"/>
            <a:t>Budget vs Actuals</a:t>
          </a:r>
        </a:p>
      </dgm:t>
    </dgm:pt>
    <dgm:pt modelId="{46FB49F8-F0D5-430D-A9FB-210AF7EC33A9}" type="parTrans" cxnId="{322E9F0C-77EC-43BC-88FB-7A1903180E83}">
      <dgm:prSet/>
      <dgm:spPr/>
      <dgm:t>
        <a:bodyPr/>
        <a:lstStyle/>
        <a:p>
          <a:pPr algn="l"/>
          <a:endParaRPr lang="en-US"/>
        </a:p>
      </dgm:t>
    </dgm:pt>
    <dgm:pt modelId="{5A0D735C-224B-482A-B5C6-66EC582FBEB4}" type="sibTrans" cxnId="{322E9F0C-77EC-43BC-88FB-7A1903180E83}">
      <dgm:prSet/>
      <dgm:spPr/>
      <dgm:t>
        <a:bodyPr/>
        <a:lstStyle/>
        <a:p>
          <a:pPr algn="l"/>
          <a:endParaRPr lang="en-US"/>
        </a:p>
      </dgm:t>
    </dgm:pt>
    <dgm:pt modelId="{3CC01FAA-6914-47D2-85CC-75AC5B7D42E8}">
      <dgm:prSet phldrT="[Text]"/>
      <dgm:spPr>
        <a:solidFill>
          <a:schemeClr val="bg2">
            <a:lumMod val="20000"/>
            <a:lumOff val="8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t>
        <a:bodyPr/>
        <a:lstStyle/>
        <a:p>
          <a:pPr algn="l"/>
          <a:r>
            <a:rPr lang="en-US" dirty="0"/>
            <a:t>Employee Labor Distribution by Grant</a:t>
          </a:r>
        </a:p>
      </dgm:t>
    </dgm:pt>
    <dgm:pt modelId="{CCBBD159-FE88-4767-8F44-DF31D33086D2}" type="parTrans" cxnId="{EAF93C61-08FE-4B52-984D-41CA9969380C}">
      <dgm:prSet/>
      <dgm:spPr/>
      <dgm:t>
        <a:bodyPr/>
        <a:lstStyle/>
        <a:p>
          <a:pPr algn="l"/>
          <a:endParaRPr lang="en-US"/>
        </a:p>
      </dgm:t>
    </dgm:pt>
    <dgm:pt modelId="{ADAF735F-C3FD-4151-A709-39252A33A2C7}" type="sibTrans" cxnId="{EAF93C61-08FE-4B52-984D-41CA9969380C}">
      <dgm:prSet/>
      <dgm:spPr/>
      <dgm:t>
        <a:bodyPr/>
        <a:lstStyle/>
        <a:p>
          <a:pPr algn="l"/>
          <a:endParaRPr lang="en-US"/>
        </a:p>
      </dgm:t>
    </dgm:pt>
    <dgm:pt modelId="{F3EB2D3B-CB79-415C-AE86-7CA0B5CF7565}">
      <dgm:prSet phldrT="[Text]"/>
      <dgm:spPr>
        <a:solidFill>
          <a:schemeClr val="bg2">
            <a:lumMod val="20000"/>
            <a:lumOff val="8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t>
        <a:bodyPr/>
        <a:lstStyle/>
        <a:p>
          <a:pPr algn="l"/>
          <a:r>
            <a:rPr lang="en-US" dirty="0"/>
            <a:t>Grant Document for Commitments</a:t>
          </a:r>
        </a:p>
      </dgm:t>
    </dgm:pt>
    <dgm:pt modelId="{CD77D6A4-B2AA-4F66-B82E-027BCAC33959}" type="parTrans" cxnId="{FDB36AF6-5839-49E6-A4F2-517249968D6F}">
      <dgm:prSet/>
      <dgm:spPr/>
      <dgm:t>
        <a:bodyPr/>
        <a:lstStyle/>
        <a:p>
          <a:pPr algn="l"/>
          <a:endParaRPr lang="en-US"/>
        </a:p>
      </dgm:t>
    </dgm:pt>
    <dgm:pt modelId="{B202FFD3-5F2A-4850-83CE-2C35AD5F2C24}" type="sibTrans" cxnId="{FDB36AF6-5839-49E6-A4F2-517249968D6F}">
      <dgm:prSet/>
      <dgm:spPr/>
      <dgm:t>
        <a:bodyPr/>
        <a:lstStyle/>
        <a:p>
          <a:pPr algn="l"/>
          <a:endParaRPr lang="en-US"/>
        </a:p>
      </dgm:t>
    </dgm:pt>
    <dgm:pt modelId="{6CBD4E42-D05F-4442-8EA8-E13E86F280F2}">
      <dgm:prSet phldrT="[Text]"/>
      <dgm:spPr>
        <a:solidFill>
          <a:schemeClr val="bg2">
            <a:lumMod val="20000"/>
            <a:lumOff val="8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t>
        <a:bodyPr/>
        <a:lstStyle/>
        <a:p>
          <a:pPr algn="l"/>
          <a:r>
            <a:rPr lang="en-US" dirty="0"/>
            <a:t>Grant Document for Expenditures</a:t>
          </a:r>
        </a:p>
      </dgm:t>
    </dgm:pt>
    <dgm:pt modelId="{071F324C-4474-4B0E-8CA5-F5A5B21B5C74}" type="parTrans" cxnId="{26573D75-79AA-4E99-BDCC-49CC195D6F10}">
      <dgm:prSet/>
      <dgm:spPr/>
      <dgm:t>
        <a:bodyPr/>
        <a:lstStyle/>
        <a:p>
          <a:pPr algn="l"/>
          <a:endParaRPr lang="en-US"/>
        </a:p>
      </dgm:t>
    </dgm:pt>
    <dgm:pt modelId="{A7D84815-AD42-4025-92D0-1FB9FB853D2E}" type="sibTrans" cxnId="{26573D75-79AA-4E99-BDCC-49CC195D6F10}">
      <dgm:prSet/>
      <dgm:spPr/>
      <dgm:t>
        <a:bodyPr/>
        <a:lstStyle/>
        <a:p>
          <a:pPr algn="l"/>
          <a:endParaRPr lang="en-US"/>
        </a:p>
      </dgm:t>
    </dgm:pt>
    <dgm:pt modelId="{D396FF12-01A3-44D3-A24F-3E8FDE5C374A}" type="pres">
      <dgm:prSet presAssocID="{0B343993-64E0-43A6-844D-6EDB7E11074C}" presName="diagram" presStyleCnt="0">
        <dgm:presLayoutVars>
          <dgm:dir/>
          <dgm:resizeHandles val="exact"/>
        </dgm:presLayoutVars>
      </dgm:prSet>
      <dgm:spPr/>
    </dgm:pt>
    <dgm:pt modelId="{D2847870-B13A-49F1-80E7-D51194AC76DC}" type="pres">
      <dgm:prSet presAssocID="{D9384D52-32FF-41A3-8B4F-637D38ADF0DC}" presName="node" presStyleLbl="node1" presStyleIdx="0" presStyleCnt="4" custScaleX="256587" custScaleY="43904" custLinFactNeighborX="-2331" custLinFactNeighborY="-52">
        <dgm:presLayoutVars>
          <dgm:bulletEnabled val="1"/>
        </dgm:presLayoutVars>
      </dgm:prSet>
      <dgm:spPr/>
    </dgm:pt>
    <dgm:pt modelId="{466C72FB-F382-4BBF-B726-38304BFC4A9E}" type="pres">
      <dgm:prSet presAssocID="{5A0D735C-224B-482A-B5C6-66EC582FBEB4}" presName="sibTrans" presStyleCnt="0"/>
      <dgm:spPr/>
    </dgm:pt>
    <dgm:pt modelId="{AA29F32D-DB7C-4E9B-8A52-2D9B6251C885}" type="pres">
      <dgm:prSet presAssocID="{3CC01FAA-6914-47D2-85CC-75AC5B7D42E8}" presName="node" presStyleLbl="node1" presStyleIdx="1" presStyleCnt="4" custScaleX="256587" custScaleY="43904" custLinFactNeighborX="-2331" custLinFactNeighborY="-52">
        <dgm:presLayoutVars>
          <dgm:bulletEnabled val="1"/>
        </dgm:presLayoutVars>
      </dgm:prSet>
      <dgm:spPr/>
    </dgm:pt>
    <dgm:pt modelId="{6816FFED-3D2F-4856-95B7-6F36C8255B17}" type="pres">
      <dgm:prSet presAssocID="{ADAF735F-C3FD-4151-A709-39252A33A2C7}" presName="sibTrans" presStyleCnt="0"/>
      <dgm:spPr/>
    </dgm:pt>
    <dgm:pt modelId="{BCCED482-4A02-4ACD-803C-09031C0C628D}" type="pres">
      <dgm:prSet presAssocID="{F3EB2D3B-CB79-415C-AE86-7CA0B5CF7565}" presName="node" presStyleLbl="node1" presStyleIdx="2" presStyleCnt="4" custScaleX="256587" custScaleY="43904" custLinFactNeighborX="-3371" custLinFactNeighborY="-52">
        <dgm:presLayoutVars>
          <dgm:bulletEnabled val="1"/>
        </dgm:presLayoutVars>
      </dgm:prSet>
      <dgm:spPr/>
    </dgm:pt>
    <dgm:pt modelId="{55E8B682-FCB1-4246-AA44-8A709B89D691}" type="pres">
      <dgm:prSet presAssocID="{B202FFD3-5F2A-4850-83CE-2C35AD5F2C24}" presName="sibTrans" presStyleCnt="0"/>
      <dgm:spPr/>
    </dgm:pt>
    <dgm:pt modelId="{E92D0268-36EC-4490-838B-C9D881D71C5D}" type="pres">
      <dgm:prSet presAssocID="{6CBD4E42-D05F-4442-8EA8-E13E86F280F2}" presName="node" presStyleLbl="node1" presStyleIdx="3" presStyleCnt="4" custScaleX="256587" custScaleY="43904" custLinFactNeighborX="-2331" custLinFactNeighborY="-52">
        <dgm:presLayoutVars>
          <dgm:bulletEnabled val="1"/>
        </dgm:presLayoutVars>
      </dgm:prSet>
      <dgm:spPr/>
    </dgm:pt>
  </dgm:ptLst>
  <dgm:cxnLst>
    <dgm:cxn modelId="{322E9F0C-77EC-43BC-88FB-7A1903180E83}" srcId="{0B343993-64E0-43A6-844D-6EDB7E11074C}" destId="{D9384D52-32FF-41A3-8B4F-637D38ADF0DC}" srcOrd="0" destOrd="0" parTransId="{46FB49F8-F0D5-430D-A9FB-210AF7EC33A9}" sibTransId="{5A0D735C-224B-482A-B5C6-66EC582FBEB4}"/>
    <dgm:cxn modelId="{1617C232-4757-4DED-91CF-DD5F854119D8}" type="presOf" srcId="{D9384D52-32FF-41A3-8B4F-637D38ADF0DC}" destId="{D2847870-B13A-49F1-80E7-D51194AC76DC}" srcOrd="0" destOrd="0" presId="urn:microsoft.com/office/officeart/2005/8/layout/default"/>
    <dgm:cxn modelId="{21EEBA3E-0D9A-428D-8EC8-9942437711C6}" type="presOf" srcId="{F3EB2D3B-CB79-415C-AE86-7CA0B5CF7565}" destId="{BCCED482-4A02-4ACD-803C-09031C0C628D}" srcOrd="0" destOrd="0" presId="urn:microsoft.com/office/officeart/2005/8/layout/default"/>
    <dgm:cxn modelId="{10042458-4DCE-4780-B2C9-CB92753F1BE3}" type="presOf" srcId="{3CC01FAA-6914-47D2-85CC-75AC5B7D42E8}" destId="{AA29F32D-DB7C-4E9B-8A52-2D9B6251C885}" srcOrd="0" destOrd="0" presId="urn:microsoft.com/office/officeart/2005/8/layout/default"/>
    <dgm:cxn modelId="{EAF93C61-08FE-4B52-984D-41CA9969380C}" srcId="{0B343993-64E0-43A6-844D-6EDB7E11074C}" destId="{3CC01FAA-6914-47D2-85CC-75AC5B7D42E8}" srcOrd="1" destOrd="0" parTransId="{CCBBD159-FE88-4767-8F44-DF31D33086D2}" sibTransId="{ADAF735F-C3FD-4151-A709-39252A33A2C7}"/>
    <dgm:cxn modelId="{26573D75-79AA-4E99-BDCC-49CC195D6F10}" srcId="{0B343993-64E0-43A6-844D-6EDB7E11074C}" destId="{6CBD4E42-D05F-4442-8EA8-E13E86F280F2}" srcOrd="3" destOrd="0" parTransId="{071F324C-4474-4B0E-8CA5-F5A5B21B5C74}" sibTransId="{A7D84815-AD42-4025-92D0-1FB9FB853D2E}"/>
    <dgm:cxn modelId="{9CE9EC9B-C9B2-413D-A307-ACBF61920DD9}" type="presOf" srcId="{0B343993-64E0-43A6-844D-6EDB7E11074C}" destId="{D396FF12-01A3-44D3-A24F-3E8FDE5C374A}" srcOrd="0" destOrd="0" presId="urn:microsoft.com/office/officeart/2005/8/layout/default"/>
    <dgm:cxn modelId="{8447AEF2-57F8-4C82-AD93-A3DE5E315488}" type="presOf" srcId="{6CBD4E42-D05F-4442-8EA8-E13E86F280F2}" destId="{E92D0268-36EC-4490-838B-C9D881D71C5D}" srcOrd="0" destOrd="0" presId="urn:microsoft.com/office/officeart/2005/8/layout/default"/>
    <dgm:cxn modelId="{FDB36AF6-5839-49E6-A4F2-517249968D6F}" srcId="{0B343993-64E0-43A6-844D-6EDB7E11074C}" destId="{F3EB2D3B-CB79-415C-AE86-7CA0B5CF7565}" srcOrd="2" destOrd="0" parTransId="{CD77D6A4-B2AA-4F66-B82E-027BCAC33959}" sibTransId="{B202FFD3-5F2A-4850-83CE-2C35AD5F2C24}"/>
    <dgm:cxn modelId="{9E14D93D-CEEA-4521-B70C-BC6EF3D13E8C}" type="presParOf" srcId="{D396FF12-01A3-44D3-A24F-3E8FDE5C374A}" destId="{D2847870-B13A-49F1-80E7-D51194AC76DC}" srcOrd="0" destOrd="0" presId="urn:microsoft.com/office/officeart/2005/8/layout/default"/>
    <dgm:cxn modelId="{0B1B4002-7D9D-4DEE-9630-AC973B1066B2}" type="presParOf" srcId="{D396FF12-01A3-44D3-A24F-3E8FDE5C374A}" destId="{466C72FB-F382-4BBF-B726-38304BFC4A9E}" srcOrd="1" destOrd="0" presId="urn:microsoft.com/office/officeart/2005/8/layout/default"/>
    <dgm:cxn modelId="{24C13FD2-F3C2-4A3E-A5B5-55F41D2D83C1}" type="presParOf" srcId="{D396FF12-01A3-44D3-A24F-3E8FDE5C374A}" destId="{AA29F32D-DB7C-4E9B-8A52-2D9B6251C885}" srcOrd="2" destOrd="0" presId="urn:microsoft.com/office/officeart/2005/8/layout/default"/>
    <dgm:cxn modelId="{8376AB40-6AF8-4461-B74A-76E16AD7AECE}" type="presParOf" srcId="{D396FF12-01A3-44D3-A24F-3E8FDE5C374A}" destId="{6816FFED-3D2F-4856-95B7-6F36C8255B17}" srcOrd="3" destOrd="0" presId="urn:microsoft.com/office/officeart/2005/8/layout/default"/>
    <dgm:cxn modelId="{0CDAB6CE-01C3-4658-85C2-FDA59F5AE280}" type="presParOf" srcId="{D396FF12-01A3-44D3-A24F-3E8FDE5C374A}" destId="{BCCED482-4A02-4ACD-803C-09031C0C628D}" srcOrd="4" destOrd="0" presId="urn:microsoft.com/office/officeart/2005/8/layout/default"/>
    <dgm:cxn modelId="{FDAAA779-CC6C-473A-86BA-BD9CBB37748E}" type="presParOf" srcId="{D396FF12-01A3-44D3-A24F-3E8FDE5C374A}" destId="{55E8B682-FCB1-4246-AA44-8A709B89D691}" srcOrd="5" destOrd="0" presId="urn:microsoft.com/office/officeart/2005/8/layout/default"/>
    <dgm:cxn modelId="{7F8A19D4-A3B2-44B3-A568-3B4A2567352B}" type="presParOf" srcId="{D396FF12-01A3-44D3-A24F-3E8FDE5C374A}" destId="{E92D0268-36EC-4490-838B-C9D881D71C5D}"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5EBD83E-40E2-4DBC-8480-314212AB005F}" type="doc">
      <dgm:prSet loTypeId="urn:microsoft.com/office/officeart/2005/8/layout/bProcess3" loCatId="process" qsTypeId="urn:microsoft.com/office/officeart/2005/8/quickstyle/simple1" qsCatId="simple" csTypeId="urn:microsoft.com/office/officeart/2005/8/colors/accent1_2" csCatId="accent1" phldr="1"/>
      <dgm:spPr/>
    </dgm:pt>
    <dgm:pt modelId="{EA13DA41-9111-45C5-AA0B-353A8542A7AF}">
      <dgm:prSet phldrT="[Text]" custT="1"/>
      <dgm:spPr/>
      <dgm:t>
        <a:bodyPr/>
        <a:lstStyle/>
        <a:p>
          <a:r>
            <a:rPr lang="en-US" sz="1800" b="0" i="0" dirty="0"/>
            <a:t>Automatically entered into the </a:t>
          </a:r>
          <a:r>
            <a:rPr lang="en-US" sz="1800" b="0" i="0" dirty="0" err="1"/>
            <a:t>OnBase</a:t>
          </a:r>
          <a:r>
            <a:rPr lang="en-US" sz="1800" b="0" i="0" dirty="0"/>
            <a:t> system</a:t>
          </a:r>
          <a:endParaRPr lang="en-US" sz="1800" dirty="0"/>
        </a:p>
      </dgm:t>
    </dgm:pt>
    <dgm:pt modelId="{0A1D1A85-A1DA-447C-9A6F-6095928B1DA6}" type="parTrans" cxnId="{7BD3F533-BEDD-408F-90DC-0960CCE7D2DC}">
      <dgm:prSet/>
      <dgm:spPr/>
      <dgm:t>
        <a:bodyPr/>
        <a:lstStyle/>
        <a:p>
          <a:endParaRPr lang="en-US" sz="2400"/>
        </a:p>
      </dgm:t>
    </dgm:pt>
    <dgm:pt modelId="{76FC570A-A9A6-43F0-984B-239B0904FE1F}" type="sibTrans" cxnId="{7BD3F533-BEDD-408F-90DC-0960CCE7D2DC}">
      <dgm:prSet custT="1"/>
      <dgm:spPr/>
      <dgm:t>
        <a:bodyPr/>
        <a:lstStyle/>
        <a:p>
          <a:endParaRPr lang="en-US" sz="700"/>
        </a:p>
      </dgm:t>
    </dgm:pt>
    <dgm:pt modelId="{43E48978-8DB3-45D2-AADD-D56BDE04CFCE}">
      <dgm:prSet phldrT="[Text]" custT="1"/>
      <dgm:spPr/>
      <dgm:t>
        <a:bodyPr/>
        <a:lstStyle/>
        <a:p>
          <a:r>
            <a:rPr lang="en-US" sz="1800" dirty="0"/>
            <a:t>Confirmation email sent to submitter</a:t>
          </a:r>
        </a:p>
      </dgm:t>
    </dgm:pt>
    <dgm:pt modelId="{D7BF53E7-E4E3-4F2B-A26F-6BCF35EA7FB7}" type="parTrans" cxnId="{28D271A3-F2F6-4300-BB87-6F8370A82A79}">
      <dgm:prSet/>
      <dgm:spPr/>
      <dgm:t>
        <a:bodyPr/>
        <a:lstStyle/>
        <a:p>
          <a:endParaRPr lang="en-US" sz="2400"/>
        </a:p>
      </dgm:t>
    </dgm:pt>
    <dgm:pt modelId="{6534E6B7-C606-4608-9FA4-C3B1F935BD30}" type="sibTrans" cxnId="{28D271A3-F2F6-4300-BB87-6F8370A82A79}">
      <dgm:prSet custT="1"/>
      <dgm:spPr/>
      <dgm:t>
        <a:bodyPr/>
        <a:lstStyle/>
        <a:p>
          <a:endParaRPr lang="en-US" sz="700"/>
        </a:p>
      </dgm:t>
    </dgm:pt>
    <dgm:pt modelId="{454E6B20-8501-4443-BAC5-9548256F82BF}">
      <dgm:prSet phldrT="[Text]" custT="1"/>
      <dgm:spPr/>
      <dgm:t>
        <a:bodyPr/>
        <a:lstStyle/>
        <a:p>
          <a:r>
            <a:rPr lang="en-US" sz="1800" b="0" i="0" dirty="0"/>
            <a:t>Form is reviewed by Accounts Payable analysts for accuracy</a:t>
          </a:r>
          <a:endParaRPr lang="en-US" sz="1800" dirty="0"/>
        </a:p>
      </dgm:t>
    </dgm:pt>
    <dgm:pt modelId="{48BC98BF-AE26-48EB-9431-1220B246195B}" type="parTrans" cxnId="{86A9D0F1-2ABC-4C94-82C6-22916BE47963}">
      <dgm:prSet/>
      <dgm:spPr/>
      <dgm:t>
        <a:bodyPr/>
        <a:lstStyle/>
        <a:p>
          <a:endParaRPr lang="en-US" sz="2400"/>
        </a:p>
      </dgm:t>
    </dgm:pt>
    <dgm:pt modelId="{0319033A-3A14-422C-976A-B139BA4A04F9}" type="sibTrans" cxnId="{86A9D0F1-2ABC-4C94-82C6-22916BE47963}">
      <dgm:prSet custT="1"/>
      <dgm:spPr/>
      <dgm:t>
        <a:bodyPr/>
        <a:lstStyle/>
        <a:p>
          <a:endParaRPr lang="en-US" sz="700"/>
        </a:p>
      </dgm:t>
    </dgm:pt>
    <dgm:pt modelId="{32236DC6-330F-4125-A1C8-F92DEC7F8D31}">
      <dgm:prSet phldrT="[Text]" custT="1"/>
      <dgm:spPr/>
      <dgm:t>
        <a:bodyPr/>
        <a:lstStyle/>
        <a:p>
          <a:r>
            <a:rPr lang="en-US" sz="1800" dirty="0"/>
            <a:t>If a new vendor, SAP vendor profile will need to be created</a:t>
          </a:r>
        </a:p>
      </dgm:t>
    </dgm:pt>
    <dgm:pt modelId="{24269476-FD24-4B6D-80D5-FD569B93E079}" type="parTrans" cxnId="{88175697-0797-424E-AA2A-D796AB609AC2}">
      <dgm:prSet/>
      <dgm:spPr/>
      <dgm:t>
        <a:bodyPr/>
        <a:lstStyle/>
        <a:p>
          <a:endParaRPr lang="en-US" sz="2400"/>
        </a:p>
      </dgm:t>
    </dgm:pt>
    <dgm:pt modelId="{4A799693-4E65-4152-80C7-F0A50ACEF4B6}" type="sibTrans" cxnId="{88175697-0797-424E-AA2A-D796AB609AC2}">
      <dgm:prSet custT="1"/>
      <dgm:spPr/>
      <dgm:t>
        <a:bodyPr/>
        <a:lstStyle/>
        <a:p>
          <a:endParaRPr lang="en-US" sz="700"/>
        </a:p>
      </dgm:t>
    </dgm:pt>
    <dgm:pt modelId="{14646C03-FCCB-4643-A29D-D4FA7967A578}">
      <dgm:prSet phldrT="[Text]" custT="1"/>
      <dgm:spPr/>
      <dgm:t>
        <a:bodyPr/>
        <a:lstStyle/>
        <a:p>
          <a:r>
            <a:rPr lang="en-US" sz="1800" dirty="0"/>
            <a:t>AP will enter details into SAP, generating unique 10 digit FI doc number</a:t>
          </a:r>
        </a:p>
      </dgm:t>
    </dgm:pt>
    <dgm:pt modelId="{7459F343-8A27-4506-8885-1C9E5CABFD6D}" type="parTrans" cxnId="{8843A722-F023-445F-9F9F-D224D4779439}">
      <dgm:prSet/>
      <dgm:spPr/>
      <dgm:t>
        <a:bodyPr/>
        <a:lstStyle/>
        <a:p>
          <a:endParaRPr lang="en-US" sz="2400"/>
        </a:p>
      </dgm:t>
    </dgm:pt>
    <dgm:pt modelId="{3D83A945-886E-4312-92BF-86B22C4B9818}" type="sibTrans" cxnId="{8843A722-F023-445F-9F9F-D224D4779439}">
      <dgm:prSet custT="1"/>
      <dgm:spPr/>
      <dgm:t>
        <a:bodyPr/>
        <a:lstStyle/>
        <a:p>
          <a:endParaRPr lang="en-US" sz="700"/>
        </a:p>
      </dgm:t>
    </dgm:pt>
    <dgm:pt modelId="{4394E1AF-2BF3-486F-96A3-202D84D213FC}">
      <dgm:prSet phldrT="[Text]" custT="1"/>
      <dgm:spPr/>
      <dgm:t>
        <a:bodyPr/>
        <a:lstStyle/>
        <a:p>
          <a:r>
            <a:rPr lang="en-US" sz="1800" dirty="0"/>
            <a:t>Payment generated according to vendor’s payment terms</a:t>
          </a:r>
        </a:p>
      </dgm:t>
    </dgm:pt>
    <dgm:pt modelId="{3B3779D4-F428-4122-B592-CC480CF2D062}" type="parTrans" cxnId="{60014C22-DAA9-4EFF-B878-D7946B2060FF}">
      <dgm:prSet/>
      <dgm:spPr/>
      <dgm:t>
        <a:bodyPr/>
        <a:lstStyle/>
        <a:p>
          <a:endParaRPr lang="en-US" sz="2400"/>
        </a:p>
      </dgm:t>
    </dgm:pt>
    <dgm:pt modelId="{51248AB4-8D61-47E4-9A61-DEBAC9D5F91D}" type="sibTrans" cxnId="{60014C22-DAA9-4EFF-B878-D7946B2060FF}">
      <dgm:prSet/>
      <dgm:spPr/>
      <dgm:t>
        <a:bodyPr/>
        <a:lstStyle/>
        <a:p>
          <a:endParaRPr lang="en-US" sz="2400"/>
        </a:p>
      </dgm:t>
    </dgm:pt>
    <dgm:pt modelId="{C6026FC2-4986-4F93-9234-583942B4B8B9}" type="pres">
      <dgm:prSet presAssocID="{B5EBD83E-40E2-4DBC-8480-314212AB005F}" presName="Name0" presStyleCnt="0">
        <dgm:presLayoutVars>
          <dgm:dir/>
          <dgm:resizeHandles val="exact"/>
        </dgm:presLayoutVars>
      </dgm:prSet>
      <dgm:spPr/>
    </dgm:pt>
    <dgm:pt modelId="{46F95F77-61D0-41EB-95B5-548774B7F8AD}" type="pres">
      <dgm:prSet presAssocID="{EA13DA41-9111-45C5-AA0B-353A8542A7AF}" presName="node" presStyleLbl="node1" presStyleIdx="0" presStyleCnt="6">
        <dgm:presLayoutVars>
          <dgm:bulletEnabled val="1"/>
        </dgm:presLayoutVars>
      </dgm:prSet>
      <dgm:spPr/>
    </dgm:pt>
    <dgm:pt modelId="{E011E011-255C-4FF0-8F6B-912335960C94}" type="pres">
      <dgm:prSet presAssocID="{76FC570A-A9A6-43F0-984B-239B0904FE1F}" presName="sibTrans" presStyleLbl="sibTrans1D1" presStyleIdx="0" presStyleCnt="5"/>
      <dgm:spPr/>
    </dgm:pt>
    <dgm:pt modelId="{76269D93-7787-42E6-B545-4406BA915D91}" type="pres">
      <dgm:prSet presAssocID="{76FC570A-A9A6-43F0-984B-239B0904FE1F}" presName="connectorText" presStyleLbl="sibTrans1D1" presStyleIdx="0" presStyleCnt="5"/>
      <dgm:spPr/>
    </dgm:pt>
    <dgm:pt modelId="{6CA4AE17-AC74-4784-93F9-E7E62AB8FC72}" type="pres">
      <dgm:prSet presAssocID="{43E48978-8DB3-45D2-AADD-D56BDE04CFCE}" presName="node" presStyleLbl="node1" presStyleIdx="1" presStyleCnt="6">
        <dgm:presLayoutVars>
          <dgm:bulletEnabled val="1"/>
        </dgm:presLayoutVars>
      </dgm:prSet>
      <dgm:spPr/>
    </dgm:pt>
    <dgm:pt modelId="{86B50D8F-AFD3-457C-9945-27A56502117C}" type="pres">
      <dgm:prSet presAssocID="{6534E6B7-C606-4608-9FA4-C3B1F935BD30}" presName="sibTrans" presStyleLbl="sibTrans1D1" presStyleIdx="1" presStyleCnt="5"/>
      <dgm:spPr/>
    </dgm:pt>
    <dgm:pt modelId="{AA9DD21B-C363-4FFE-BAF9-408D28830C7F}" type="pres">
      <dgm:prSet presAssocID="{6534E6B7-C606-4608-9FA4-C3B1F935BD30}" presName="connectorText" presStyleLbl="sibTrans1D1" presStyleIdx="1" presStyleCnt="5"/>
      <dgm:spPr/>
    </dgm:pt>
    <dgm:pt modelId="{0C9D02A1-5777-4F1B-8476-ADB4647A0A46}" type="pres">
      <dgm:prSet presAssocID="{454E6B20-8501-4443-BAC5-9548256F82BF}" presName="node" presStyleLbl="node1" presStyleIdx="2" presStyleCnt="6">
        <dgm:presLayoutVars>
          <dgm:bulletEnabled val="1"/>
        </dgm:presLayoutVars>
      </dgm:prSet>
      <dgm:spPr/>
    </dgm:pt>
    <dgm:pt modelId="{ABDCB837-2918-44C1-954E-78E0CB707F0F}" type="pres">
      <dgm:prSet presAssocID="{0319033A-3A14-422C-976A-B139BA4A04F9}" presName="sibTrans" presStyleLbl="sibTrans1D1" presStyleIdx="2" presStyleCnt="5"/>
      <dgm:spPr/>
    </dgm:pt>
    <dgm:pt modelId="{89FAE527-CF9D-4D1F-BD1D-ACBCEF088812}" type="pres">
      <dgm:prSet presAssocID="{0319033A-3A14-422C-976A-B139BA4A04F9}" presName="connectorText" presStyleLbl="sibTrans1D1" presStyleIdx="2" presStyleCnt="5"/>
      <dgm:spPr/>
    </dgm:pt>
    <dgm:pt modelId="{B09D3024-42EB-4C65-88D4-558638495A53}" type="pres">
      <dgm:prSet presAssocID="{32236DC6-330F-4125-A1C8-F92DEC7F8D31}" presName="node" presStyleLbl="node1" presStyleIdx="3" presStyleCnt="6">
        <dgm:presLayoutVars>
          <dgm:bulletEnabled val="1"/>
        </dgm:presLayoutVars>
      </dgm:prSet>
      <dgm:spPr/>
    </dgm:pt>
    <dgm:pt modelId="{4E8047CF-83E4-4108-9523-C0B7E455471C}" type="pres">
      <dgm:prSet presAssocID="{4A799693-4E65-4152-80C7-F0A50ACEF4B6}" presName="sibTrans" presStyleLbl="sibTrans1D1" presStyleIdx="3" presStyleCnt="5"/>
      <dgm:spPr/>
    </dgm:pt>
    <dgm:pt modelId="{ADE8AD71-168A-4A2B-BAEE-D25532E60D97}" type="pres">
      <dgm:prSet presAssocID="{4A799693-4E65-4152-80C7-F0A50ACEF4B6}" presName="connectorText" presStyleLbl="sibTrans1D1" presStyleIdx="3" presStyleCnt="5"/>
      <dgm:spPr/>
    </dgm:pt>
    <dgm:pt modelId="{1C06A4A4-C8BA-4FD5-BE23-7080F900EDF3}" type="pres">
      <dgm:prSet presAssocID="{14646C03-FCCB-4643-A29D-D4FA7967A578}" presName="node" presStyleLbl="node1" presStyleIdx="4" presStyleCnt="6">
        <dgm:presLayoutVars>
          <dgm:bulletEnabled val="1"/>
        </dgm:presLayoutVars>
      </dgm:prSet>
      <dgm:spPr/>
    </dgm:pt>
    <dgm:pt modelId="{048EF37D-81FB-44C8-892D-7B17B3E63542}" type="pres">
      <dgm:prSet presAssocID="{3D83A945-886E-4312-92BF-86B22C4B9818}" presName="sibTrans" presStyleLbl="sibTrans1D1" presStyleIdx="4" presStyleCnt="5"/>
      <dgm:spPr/>
    </dgm:pt>
    <dgm:pt modelId="{76C1DD2F-DB71-4C0B-B83A-1A3E93A5FC97}" type="pres">
      <dgm:prSet presAssocID="{3D83A945-886E-4312-92BF-86B22C4B9818}" presName="connectorText" presStyleLbl="sibTrans1D1" presStyleIdx="4" presStyleCnt="5"/>
      <dgm:spPr/>
    </dgm:pt>
    <dgm:pt modelId="{0422CFE2-E2D2-4571-95E1-6C89203AFA30}" type="pres">
      <dgm:prSet presAssocID="{4394E1AF-2BF3-486F-96A3-202D84D213FC}" presName="node" presStyleLbl="node1" presStyleIdx="5" presStyleCnt="6">
        <dgm:presLayoutVars>
          <dgm:bulletEnabled val="1"/>
        </dgm:presLayoutVars>
      </dgm:prSet>
      <dgm:spPr/>
    </dgm:pt>
  </dgm:ptLst>
  <dgm:cxnLst>
    <dgm:cxn modelId="{60014C22-DAA9-4EFF-B878-D7946B2060FF}" srcId="{B5EBD83E-40E2-4DBC-8480-314212AB005F}" destId="{4394E1AF-2BF3-486F-96A3-202D84D213FC}" srcOrd="5" destOrd="0" parTransId="{3B3779D4-F428-4122-B592-CC480CF2D062}" sibTransId="{51248AB4-8D61-47E4-9A61-DEBAC9D5F91D}"/>
    <dgm:cxn modelId="{8843A722-F023-445F-9F9F-D224D4779439}" srcId="{B5EBD83E-40E2-4DBC-8480-314212AB005F}" destId="{14646C03-FCCB-4643-A29D-D4FA7967A578}" srcOrd="4" destOrd="0" parTransId="{7459F343-8A27-4506-8885-1C9E5CABFD6D}" sibTransId="{3D83A945-886E-4312-92BF-86B22C4B9818}"/>
    <dgm:cxn modelId="{068DB924-7825-4D55-8543-71F5FA131555}" type="presOf" srcId="{4394E1AF-2BF3-486F-96A3-202D84D213FC}" destId="{0422CFE2-E2D2-4571-95E1-6C89203AFA30}" srcOrd="0" destOrd="0" presId="urn:microsoft.com/office/officeart/2005/8/layout/bProcess3"/>
    <dgm:cxn modelId="{6000D62B-565A-47B2-8B48-180E8CEE425E}" type="presOf" srcId="{32236DC6-330F-4125-A1C8-F92DEC7F8D31}" destId="{B09D3024-42EB-4C65-88D4-558638495A53}" srcOrd="0" destOrd="0" presId="urn:microsoft.com/office/officeart/2005/8/layout/bProcess3"/>
    <dgm:cxn modelId="{7BD3F533-BEDD-408F-90DC-0960CCE7D2DC}" srcId="{B5EBD83E-40E2-4DBC-8480-314212AB005F}" destId="{EA13DA41-9111-45C5-AA0B-353A8542A7AF}" srcOrd="0" destOrd="0" parTransId="{0A1D1A85-A1DA-447C-9A6F-6095928B1DA6}" sibTransId="{76FC570A-A9A6-43F0-984B-239B0904FE1F}"/>
    <dgm:cxn modelId="{0AE5E139-8425-4566-B6D2-A68D736B6D44}" type="presOf" srcId="{6534E6B7-C606-4608-9FA4-C3B1F935BD30}" destId="{AA9DD21B-C363-4FFE-BAF9-408D28830C7F}" srcOrd="1" destOrd="0" presId="urn:microsoft.com/office/officeart/2005/8/layout/bProcess3"/>
    <dgm:cxn modelId="{2074CE42-C79F-4D9A-8BD1-A2DD8FCA3605}" type="presOf" srcId="{EA13DA41-9111-45C5-AA0B-353A8542A7AF}" destId="{46F95F77-61D0-41EB-95B5-548774B7F8AD}" srcOrd="0" destOrd="0" presId="urn:microsoft.com/office/officeart/2005/8/layout/bProcess3"/>
    <dgm:cxn modelId="{C0738745-3214-4E7A-9D84-47A6178807F7}" type="presOf" srcId="{6534E6B7-C606-4608-9FA4-C3B1F935BD30}" destId="{86B50D8F-AFD3-457C-9945-27A56502117C}" srcOrd="0" destOrd="0" presId="urn:microsoft.com/office/officeart/2005/8/layout/bProcess3"/>
    <dgm:cxn modelId="{8F40FF49-4DC9-49B1-B69E-C100AED0AEDD}" type="presOf" srcId="{B5EBD83E-40E2-4DBC-8480-314212AB005F}" destId="{C6026FC2-4986-4F93-9234-583942B4B8B9}" srcOrd="0" destOrd="0" presId="urn:microsoft.com/office/officeart/2005/8/layout/bProcess3"/>
    <dgm:cxn modelId="{B09D374F-A0F2-403B-B980-94BE5D27DE65}" type="presOf" srcId="{454E6B20-8501-4443-BAC5-9548256F82BF}" destId="{0C9D02A1-5777-4F1B-8476-ADB4647A0A46}" srcOrd="0" destOrd="0" presId="urn:microsoft.com/office/officeart/2005/8/layout/bProcess3"/>
    <dgm:cxn modelId="{550BEF55-6D94-402A-AC41-4DCF2751593A}" type="presOf" srcId="{4A799693-4E65-4152-80C7-F0A50ACEF4B6}" destId="{4E8047CF-83E4-4108-9523-C0B7E455471C}" srcOrd="0" destOrd="0" presId="urn:microsoft.com/office/officeart/2005/8/layout/bProcess3"/>
    <dgm:cxn modelId="{30A6246A-89D9-4A58-B1F4-7CF482A1D63B}" type="presOf" srcId="{4A799693-4E65-4152-80C7-F0A50ACEF4B6}" destId="{ADE8AD71-168A-4A2B-BAEE-D25532E60D97}" srcOrd="1" destOrd="0" presId="urn:microsoft.com/office/officeart/2005/8/layout/bProcess3"/>
    <dgm:cxn modelId="{0891756E-3169-400D-ACB2-B7A7AEC2CBDE}" type="presOf" srcId="{0319033A-3A14-422C-976A-B139BA4A04F9}" destId="{ABDCB837-2918-44C1-954E-78E0CB707F0F}" srcOrd="0" destOrd="0" presId="urn:microsoft.com/office/officeart/2005/8/layout/bProcess3"/>
    <dgm:cxn modelId="{53CEE36F-0D09-4ADB-B281-25F5C6FA7715}" type="presOf" srcId="{14646C03-FCCB-4643-A29D-D4FA7967A578}" destId="{1C06A4A4-C8BA-4FD5-BE23-7080F900EDF3}" srcOrd="0" destOrd="0" presId="urn:microsoft.com/office/officeart/2005/8/layout/bProcess3"/>
    <dgm:cxn modelId="{992D5580-54F5-42B8-8921-F42CFDDA2E65}" type="presOf" srcId="{76FC570A-A9A6-43F0-984B-239B0904FE1F}" destId="{76269D93-7787-42E6-B545-4406BA915D91}" srcOrd="1" destOrd="0" presId="urn:microsoft.com/office/officeart/2005/8/layout/bProcess3"/>
    <dgm:cxn modelId="{88175697-0797-424E-AA2A-D796AB609AC2}" srcId="{B5EBD83E-40E2-4DBC-8480-314212AB005F}" destId="{32236DC6-330F-4125-A1C8-F92DEC7F8D31}" srcOrd="3" destOrd="0" parTransId="{24269476-FD24-4B6D-80D5-FD569B93E079}" sibTransId="{4A799693-4E65-4152-80C7-F0A50ACEF4B6}"/>
    <dgm:cxn modelId="{28D271A3-F2F6-4300-BB87-6F8370A82A79}" srcId="{B5EBD83E-40E2-4DBC-8480-314212AB005F}" destId="{43E48978-8DB3-45D2-AADD-D56BDE04CFCE}" srcOrd="1" destOrd="0" parTransId="{D7BF53E7-E4E3-4F2B-A26F-6BCF35EA7FB7}" sibTransId="{6534E6B7-C606-4608-9FA4-C3B1F935BD30}"/>
    <dgm:cxn modelId="{86F4EDAA-D742-4B33-B263-160EF6DEF02C}" type="presOf" srcId="{43E48978-8DB3-45D2-AADD-D56BDE04CFCE}" destId="{6CA4AE17-AC74-4784-93F9-E7E62AB8FC72}" srcOrd="0" destOrd="0" presId="urn:microsoft.com/office/officeart/2005/8/layout/bProcess3"/>
    <dgm:cxn modelId="{8E89F0D8-B8BC-4F4D-A429-F787ECC2DD3C}" type="presOf" srcId="{76FC570A-A9A6-43F0-984B-239B0904FE1F}" destId="{E011E011-255C-4FF0-8F6B-912335960C94}" srcOrd="0" destOrd="0" presId="urn:microsoft.com/office/officeart/2005/8/layout/bProcess3"/>
    <dgm:cxn modelId="{CF2E1CDF-1AEC-4628-85B9-5C9BFAF2FA46}" type="presOf" srcId="{3D83A945-886E-4312-92BF-86B22C4B9818}" destId="{048EF37D-81FB-44C8-892D-7B17B3E63542}" srcOrd="0" destOrd="0" presId="urn:microsoft.com/office/officeart/2005/8/layout/bProcess3"/>
    <dgm:cxn modelId="{BA0D4EE2-39A2-4896-AC53-F58AFDC34FB6}" type="presOf" srcId="{3D83A945-886E-4312-92BF-86B22C4B9818}" destId="{76C1DD2F-DB71-4C0B-B83A-1A3E93A5FC97}" srcOrd="1" destOrd="0" presId="urn:microsoft.com/office/officeart/2005/8/layout/bProcess3"/>
    <dgm:cxn modelId="{827EECEE-8AA0-4DF7-A8C0-BB1C0B54DAE1}" type="presOf" srcId="{0319033A-3A14-422C-976A-B139BA4A04F9}" destId="{89FAE527-CF9D-4D1F-BD1D-ACBCEF088812}" srcOrd="1" destOrd="0" presId="urn:microsoft.com/office/officeart/2005/8/layout/bProcess3"/>
    <dgm:cxn modelId="{86A9D0F1-2ABC-4C94-82C6-22916BE47963}" srcId="{B5EBD83E-40E2-4DBC-8480-314212AB005F}" destId="{454E6B20-8501-4443-BAC5-9548256F82BF}" srcOrd="2" destOrd="0" parTransId="{48BC98BF-AE26-48EB-9431-1220B246195B}" sibTransId="{0319033A-3A14-422C-976A-B139BA4A04F9}"/>
    <dgm:cxn modelId="{2A205676-1D47-4A6C-996F-F7E510A4B667}" type="presParOf" srcId="{C6026FC2-4986-4F93-9234-583942B4B8B9}" destId="{46F95F77-61D0-41EB-95B5-548774B7F8AD}" srcOrd="0" destOrd="0" presId="urn:microsoft.com/office/officeart/2005/8/layout/bProcess3"/>
    <dgm:cxn modelId="{E8E67F93-34BF-4C37-A944-47424D4DA1F1}" type="presParOf" srcId="{C6026FC2-4986-4F93-9234-583942B4B8B9}" destId="{E011E011-255C-4FF0-8F6B-912335960C94}" srcOrd="1" destOrd="0" presId="urn:microsoft.com/office/officeart/2005/8/layout/bProcess3"/>
    <dgm:cxn modelId="{A8700D91-9643-436E-8109-F1ABB3918764}" type="presParOf" srcId="{E011E011-255C-4FF0-8F6B-912335960C94}" destId="{76269D93-7787-42E6-B545-4406BA915D91}" srcOrd="0" destOrd="0" presId="urn:microsoft.com/office/officeart/2005/8/layout/bProcess3"/>
    <dgm:cxn modelId="{BA77D6F3-1707-47FB-887E-5C93FE7FD9DE}" type="presParOf" srcId="{C6026FC2-4986-4F93-9234-583942B4B8B9}" destId="{6CA4AE17-AC74-4784-93F9-E7E62AB8FC72}" srcOrd="2" destOrd="0" presId="urn:microsoft.com/office/officeart/2005/8/layout/bProcess3"/>
    <dgm:cxn modelId="{46E2B9A5-BA08-4091-B858-7EDB234B2FDE}" type="presParOf" srcId="{C6026FC2-4986-4F93-9234-583942B4B8B9}" destId="{86B50D8F-AFD3-457C-9945-27A56502117C}" srcOrd="3" destOrd="0" presId="urn:microsoft.com/office/officeart/2005/8/layout/bProcess3"/>
    <dgm:cxn modelId="{FD504B4D-937F-4AEE-964A-A20D9F8695F8}" type="presParOf" srcId="{86B50D8F-AFD3-457C-9945-27A56502117C}" destId="{AA9DD21B-C363-4FFE-BAF9-408D28830C7F}" srcOrd="0" destOrd="0" presId="urn:microsoft.com/office/officeart/2005/8/layout/bProcess3"/>
    <dgm:cxn modelId="{57940C9E-AA52-463A-B5F3-D059578CEC20}" type="presParOf" srcId="{C6026FC2-4986-4F93-9234-583942B4B8B9}" destId="{0C9D02A1-5777-4F1B-8476-ADB4647A0A46}" srcOrd="4" destOrd="0" presId="urn:microsoft.com/office/officeart/2005/8/layout/bProcess3"/>
    <dgm:cxn modelId="{333B9343-C97E-4B58-B3F0-4CFDB4BAF661}" type="presParOf" srcId="{C6026FC2-4986-4F93-9234-583942B4B8B9}" destId="{ABDCB837-2918-44C1-954E-78E0CB707F0F}" srcOrd="5" destOrd="0" presId="urn:microsoft.com/office/officeart/2005/8/layout/bProcess3"/>
    <dgm:cxn modelId="{EA880A24-1620-4328-9A57-CD106939CAD5}" type="presParOf" srcId="{ABDCB837-2918-44C1-954E-78E0CB707F0F}" destId="{89FAE527-CF9D-4D1F-BD1D-ACBCEF088812}" srcOrd="0" destOrd="0" presId="urn:microsoft.com/office/officeart/2005/8/layout/bProcess3"/>
    <dgm:cxn modelId="{F5524FDB-8035-445D-829A-91743A6C0D7A}" type="presParOf" srcId="{C6026FC2-4986-4F93-9234-583942B4B8B9}" destId="{B09D3024-42EB-4C65-88D4-558638495A53}" srcOrd="6" destOrd="0" presId="urn:microsoft.com/office/officeart/2005/8/layout/bProcess3"/>
    <dgm:cxn modelId="{C751BAB2-290B-42A0-90FA-E94411770D71}" type="presParOf" srcId="{C6026FC2-4986-4F93-9234-583942B4B8B9}" destId="{4E8047CF-83E4-4108-9523-C0B7E455471C}" srcOrd="7" destOrd="0" presId="urn:microsoft.com/office/officeart/2005/8/layout/bProcess3"/>
    <dgm:cxn modelId="{038B707D-CEE5-4B28-9A66-281EAF77192B}" type="presParOf" srcId="{4E8047CF-83E4-4108-9523-C0B7E455471C}" destId="{ADE8AD71-168A-4A2B-BAEE-D25532E60D97}" srcOrd="0" destOrd="0" presId="urn:microsoft.com/office/officeart/2005/8/layout/bProcess3"/>
    <dgm:cxn modelId="{8EDD13F1-5478-451A-82D2-F597031275F4}" type="presParOf" srcId="{C6026FC2-4986-4F93-9234-583942B4B8B9}" destId="{1C06A4A4-C8BA-4FD5-BE23-7080F900EDF3}" srcOrd="8" destOrd="0" presId="urn:microsoft.com/office/officeart/2005/8/layout/bProcess3"/>
    <dgm:cxn modelId="{4BE92C9D-453D-4288-B51E-85AD0DD0B0F5}" type="presParOf" srcId="{C6026FC2-4986-4F93-9234-583942B4B8B9}" destId="{048EF37D-81FB-44C8-892D-7B17B3E63542}" srcOrd="9" destOrd="0" presId="urn:microsoft.com/office/officeart/2005/8/layout/bProcess3"/>
    <dgm:cxn modelId="{EA6F1AAC-BEB3-4CCD-AE68-D8586D1CF23E}" type="presParOf" srcId="{048EF37D-81FB-44C8-892D-7B17B3E63542}" destId="{76C1DD2F-DB71-4C0B-B83A-1A3E93A5FC97}" srcOrd="0" destOrd="0" presId="urn:microsoft.com/office/officeart/2005/8/layout/bProcess3"/>
    <dgm:cxn modelId="{066CC03C-F10A-46EA-B62E-AB2BF3ADA090}" type="presParOf" srcId="{C6026FC2-4986-4F93-9234-583942B4B8B9}" destId="{0422CFE2-E2D2-4571-95E1-6C89203AFA30}" srcOrd="10" destOrd="0" presId="urn:microsoft.com/office/officeart/2005/8/layout/bProcess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847870-B13A-49F1-80E7-D51194AC76DC}">
      <dsp:nvSpPr>
        <dsp:cNvPr id="0" name=""/>
        <dsp:cNvSpPr/>
      </dsp:nvSpPr>
      <dsp:spPr>
        <a:xfrm>
          <a:off x="1951174" y="79996"/>
          <a:ext cx="6395782" cy="771489"/>
        </a:xfrm>
        <a:prstGeom prst="rect">
          <a:avLst/>
        </a:prstGeom>
        <a:solidFill>
          <a:schemeClr val="bg2">
            <a:lumMod val="20000"/>
            <a:lumOff val="80000"/>
          </a:schemeClr>
        </a:solidFill>
        <a:ln w="25400" cap="flat" cmpd="sng" algn="ctr">
          <a:noFill/>
          <a:prstDash val="solid"/>
        </a:ln>
        <a:effectLst>
          <a:outerShdw blurRad="149987" dist="250190" dir="8460000" algn="ctr" rotWithShape="0">
            <a:srgbClr val="000000">
              <a:alpha val="28000"/>
            </a:srgbClr>
          </a:outerShdw>
        </a:effectLst>
        <a:scene3d>
          <a:camera prst="orthographicFront">
            <a:rot lat="0" lon="0" rev="0"/>
          </a:camera>
          <a:lightRig rig="contrasting" dir="t">
            <a:rot lat="0" lon="0" rev="1500000"/>
          </a:lightRig>
        </a:scene3d>
        <a:sp3d prstMaterial="metal">
          <a:bevelT w="88900" h="88900"/>
        </a:sp3d>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t>Unrestricted Budget to Actual by FC – GL/CI Detail report</a:t>
          </a:r>
        </a:p>
      </dsp:txBody>
      <dsp:txXfrm>
        <a:off x="1951174" y="79996"/>
        <a:ext cx="6395782" cy="771489"/>
      </dsp:txXfrm>
    </dsp:sp>
    <dsp:sp modelId="{AA29F32D-DB7C-4E9B-8A52-2D9B6251C885}">
      <dsp:nvSpPr>
        <dsp:cNvPr id="0" name=""/>
        <dsp:cNvSpPr/>
      </dsp:nvSpPr>
      <dsp:spPr>
        <a:xfrm>
          <a:off x="1951174" y="1144356"/>
          <a:ext cx="6395782" cy="771489"/>
        </a:xfrm>
        <a:prstGeom prst="rect">
          <a:avLst/>
        </a:prstGeom>
        <a:solidFill>
          <a:schemeClr val="bg2">
            <a:lumMod val="20000"/>
            <a:lumOff val="80000"/>
          </a:schemeClr>
        </a:solidFill>
        <a:ln w="25400" cap="flat" cmpd="sng" algn="ctr">
          <a:noFill/>
          <a:prstDash val="solid"/>
        </a:ln>
        <a:effectLst>
          <a:outerShdw blurRad="149987" dist="250190" dir="8460000" algn="ctr" rotWithShape="0">
            <a:srgbClr val="000000">
              <a:alpha val="28000"/>
            </a:srgbClr>
          </a:outerShdw>
        </a:effectLst>
        <a:scene3d>
          <a:camera prst="orthographicFront">
            <a:rot lat="0" lon="0" rev="0"/>
          </a:camera>
          <a:lightRig rig="contrasting" dir="t">
            <a:rot lat="0" lon="0" rev="1500000"/>
          </a:lightRig>
        </a:scene3d>
        <a:sp3d prstMaterial="metal">
          <a:bevelT w="88900" h="88900"/>
        </a:sp3d>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t>Designated/Restricted Balance &amp; Activity – GL/CI Detail report</a:t>
          </a:r>
        </a:p>
      </dsp:txBody>
      <dsp:txXfrm>
        <a:off x="1951174" y="1144356"/>
        <a:ext cx="6395782" cy="771489"/>
      </dsp:txXfrm>
    </dsp:sp>
    <dsp:sp modelId="{BCCED482-4A02-4ACD-803C-09031C0C628D}">
      <dsp:nvSpPr>
        <dsp:cNvPr id="0" name=""/>
        <dsp:cNvSpPr/>
      </dsp:nvSpPr>
      <dsp:spPr>
        <a:xfrm>
          <a:off x="1951174" y="2208716"/>
          <a:ext cx="6395782" cy="771489"/>
        </a:xfrm>
        <a:prstGeom prst="rect">
          <a:avLst/>
        </a:prstGeom>
        <a:solidFill>
          <a:schemeClr val="bg2">
            <a:lumMod val="20000"/>
            <a:lumOff val="80000"/>
          </a:schemeClr>
        </a:solidFill>
        <a:ln w="25400" cap="flat" cmpd="sng" algn="ctr">
          <a:noFill/>
          <a:prstDash val="solid"/>
        </a:ln>
        <a:effectLst>
          <a:outerShdw blurRad="149987" dist="250190" dir="8460000" algn="ctr" rotWithShape="0">
            <a:srgbClr val="000000">
              <a:alpha val="28000"/>
            </a:srgbClr>
          </a:outerShdw>
        </a:effectLst>
        <a:scene3d>
          <a:camera prst="orthographicFront">
            <a:rot lat="0" lon="0" rev="0"/>
          </a:camera>
          <a:lightRig rig="contrasting" dir="t">
            <a:rot lat="0" lon="0" rev="1500000"/>
          </a:lightRig>
        </a:scene3d>
        <a:sp3d prstMaterial="metal">
          <a:bevelT w="88900" h="88900"/>
        </a:sp3d>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t>Transaction Detail report</a:t>
          </a:r>
        </a:p>
      </dsp:txBody>
      <dsp:txXfrm>
        <a:off x="1951174" y="2208716"/>
        <a:ext cx="6395782" cy="771489"/>
      </dsp:txXfrm>
    </dsp:sp>
    <dsp:sp modelId="{E92D0268-36EC-4490-838B-C9D881D71C5D}">
      <dsp:nvSpPr>
        <dsp:cNvPr id="0" name=""/>
        <dsp:cNvSpPr/>
      </dsp:nvSpPr>
      <dsp:spPr>
        <a:xfrm>
          <a:off x="1951174" y="3196047"/>
          <a:ext cx="6395782" cy="771489"/>
        </a:xfrm>
        <a:prstGeom prst="rect">
          <a:avLst/>
        </a:prstGeom>
        <a:solidFill>
          <a:schemeClr val="bg2">
            <a:lumMod val="20000"/>
            <a:lumOff val="80000"/>
          </a:schemeClr>
        </a:solidFill>
        <a:ln w="25400" cap="flat" cmpd="sng" algn="ctr">
          <a:noFill/>
          <a:prstDash val="solid"/>
        </a:ln>
        <a:effectLst>
          <a:outerShdw blurRad="149987" dist="250190" dir="8460000" algn="ctr" rotWithShape="0">
            <a:srgbClr val="000000">
              <a:alpha val="28000"/>
            </a:srgbClr>
          </a:outerShdw>
        </a:effectLst>
        <a:scene3d>
          <a:camera prst="orthographicFront">
            <a:rot lat="0" lon="0" rev="0"/>
          </a:camera>
          <a:lightRig rig="contrasting" dir="t">
            <a:rot lat="0" lon="0" rev="1500000"/>
          </a:lightRig>
        </a:scene3d>
        <a:sp3d prstMaterial="metal">
          <a:bevelT w="88900" h="88900"/>
        </a:sp3d>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t>Transaction Detail w/Payroll Detail report</a:t>
          </a:r>
        </a:p>
      </dsp:txBody>
      <dsp:txXfrm>
        <a:off x="1951174" y="3196047"/>
        <a:ext cx="6395782" cy="77148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847870-B13A-49F1-80E7-D51194AC76DC}">
      <dsp:nvSpPr>
        <dsp:cNvPr id="0" name=""/>
        <dsp:cNvSpPr/>
      </dsp:nvSpPr>
      <dsp:spPr>
        <a:xfrm>
          <a:off x="2740276" y="0"/>
          <a:ext cx="5593812" cy="574286"/>
        </a:xfrm>
        <a:prstGeom prst="rect">
          <a:avLst/>
        </a:prstGeom>
        <a:solidFill>
          <a:schemeClr val="bg2">
            <a:lumMod val="20000"/>
            <a:lumOff val="80000"/>
          </a:schemeClr>
        </a:solidFill>
        <a:ln w="25400" cap="flat" cmpd="sng" algn="ctr">
          <a:noFill/>
          <a:prstDash val="solid"/>
        </a:ln>
        <a:effectLst>
          <a:outerShdw blurRad="149987" dist="250190" dir="8460000" algn="ctr" rotWithShape="0">
            <a:srgbClr val="000000">
              <a:alpha val="28000"/>
            </a:srgbClr>
          </a:outerShdw>
        </a:effectLst>
        <a:scene3d>
          <a:camera prst="orthographicFront">
            <a:rot lat="0" lon="0" rev="0"/>
          </a:camera>
          <a:lightRig rig="contrasting" dir="t">
            <a:rot lat="0" lon="0" rev="1500000"/>
          </a:lightRig>
        </a:scene3d>
        <a:sp3d prstMaterial="metal">
          <a:bevelT w="88900" h="88900"/>
        </a:sp3d>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dirty="0"/>
            <a:t>Budget vs Actuals</a:t>
          </a:r>
        </a:p>
      </dsp:txBody>
      <dsp:txXfrm>
        <a:off x="2740276" y="0"/>
        <a:ext cx="5593812" cy="574286"/>
      </dsp:txXfrm>
    </dsp:sp>
    <dsp:sp modelId="{AA29F32D-DB7C-4E9B-8A52-2D9B6251C885}">
      <dsp:nvSpPr>
        <dsp:cNvPr id="0" name=""/>
        <dsp:cNvSpPr/>
      </dsp:nvSpPr>
      <dsp:spPr>
        <a:xfrm>
          <a:off x="2740276" y="791797"/>
          <a:ext cx="5593812" cy="574286"/>
        </a:xfrm>
        <a:prstGeom prst="rect">
          <a:avLst/>
        </a:prstGeom>
        <a:solidFill>
          <a:schemeClr val="bg2">
            <a:lumMod val="20000"/>
            <a:lumOff val="80000"/>
          </a:schemeClr>
        </a:solidFill>
        <a:ln w="25400" cap="flat" cmpd="sng" algn="ctr">
          <a:noFill/>
          <a:prstDash val="solid"/>
        </a:ln>
        <a:effectLst>
          <a:outerShdw blurRad="149987" dist="250190" dir="8460000" algn="ctr" rotWithShape="0">
            <a:srgbClr val="000000">
              <a:alpha val="28000"/>
            </a:srgbClr>
          </a:outerShdw>
        </a:effectLst>
        <a:scene3d>
          <a:camera prst="orthographicFront">
            <a:rot lat="0" lon="0" rev="0"/>
          </a:camera>
          <a:lightRig rig="contrasting" dir="t">
            <a:rot lat="0" lon="0" rev="1500000"/>
          </a:lightRig>
        </a:scene3d>
        <a:sp3d prstMaterial="metal">
          <a:bevelT w="88900" h="88900"/>
        </a:sp3d>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dirty="0"/>
            <a:t>Employee Labor Distribution by Grant</a:t>
          </a:r>
        </a:p>
      </dsp:txBody>
      <dsp:txXfrm>
        <a:off x="2740276" y="791797"/>
        <a:ext cx="5593812" cy="574286"/>
      </dsp:txXfrm>
    </dsp:sp>
    <dsp:sp modelId="{BCCED482-4A02-4ACD-803C-09031C0C628D}">
      <dsp:nvSpPr>
        <dsp:cNvPr id="0" name=""/>
        <dsp:cNvSpPr/>
      </dsp:nvSpPr>
      <dsp:spPr>
        <a:xfrm>
          <a:off x="2717603" y="1584092"/>
          <a:ext cx="5593812" cy="574286"/>
        </a:xfrm>
        <a:prstGeom prst="rect">
          <a:avLst/>
        </a:prstGeom>
        <a:solidFill>
          <a:schemeClr val="bg2">
            <a:lumMod val="20000"/>
            <a:lumOff val="80000"/>
          </a:schemeClr>
        </a:solidFill>
        <a:ln w="25400" cap="flat" cmpd="sng" algn="ctr">
          <a:noFill/>
          <a:prstDash val="solid"/>
        </a:ln>
        <a:effectLst>
          <a:outerShdw blurRad="149987" dist="250190" dir="8460000" algn="ctr" rotWithShape="0">
            <a:srgbClr val="000000">
              <a:alpha val="28000"/>
            </a:srgbClr>
          </a:outerShdw>
        </a:effectLst>
        <a:scene3d>
          <a:camera prst="orthographicFront">
            <a:rot lat="0" lon="0" rev="0"/>
          </a:camera>
          <a:lightRig rig="contrasting" dir="t">
            <a:rot lat="0" lon="0" rev="1500000"/>
          </a:lightRig>
        </a:scene3d>
        <a:sp3d prstMaterial="metal">
          <a:bevelT w="88900" h="88900"/>
        </a:sp3d>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dirty="0"/>
            <a:t>Grant Document for Commitments</a:t>
          </a:r>
        </a:p>
      </dsp:txBody>
      <dsp:txXfrm>
        <a:off x="2717603" y="1584092"/>
        <a:ext cx="5593812" cy="574286"/>
      </dsp:txXfrm>
    </dsp:sp>
    <dsp:sp modelId="{E92D0268-36EC-4490-838B-C9D881D71C5D}">
      <dsp:nvSpPr>
        <dsp:cNvPr id="0" name=""/>
        <dsp:cNvSpPr/>
      </dsp:nvSpPr>
      <dsp:spPr>
        <a:xfrm>
          <a:off x="2740276" y="2376387"/>
          <a:ext cx="5593812" cy="574286"/>
        </a:xfrm>
        <a:prstGeom prst="rect">
          <a:avLst/>
        </a:prstGeom>
        <a:solidFill>
          <a:schemeClr val="bg2">
            <a:lumMod val="20000"/>
            <a:lumOff val="80000"/>
          </a:schemeClr>
        </a:solidFill>
        <a:ln w="25400" cap="flat" cmpd="sng" algn="ctr">
          <a:noFill/>
          <a:prstDash val="solid"/>
        </a:ln>
        <a:effectLst>
          <a:outerShdw blurRad="149987" dist="250190" dir="8460000" algn="ctr" rotWithShape="0">
            <a:srgbClr val="000000">
              <a:alpha val="28000"/>
            </a:srgbClr>
          </a:outerShdw>
        </a:effectLst>
        <a:scene3d>
          <a:camera prst="orthographicFront">
            <a:rot lat="0" lon="0" rev="0"/>
          </a:camera>
          <a:lightRig rig="contrasting" dir="t">
            <a:rot lat="0" lon="0" rev="1500000"/>
          </a:lightRig>
        </a:scene3d>
        <a:sp3d prstMaterial="metal">
          <a:bevelT w="88900" h="88900"/>
        </a:sp3d>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dirty="0"/>
            <a:t>Grant Document for Expenditures</a:t>
          </a:r>
        </a:p>
      </dsp:txBody>
      <dsp:txXfrm>
        <a:off x="2740276" y="2376387"/>
        <a:ext cx="5593812" cy="57428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11E011-255C-4FF0-8F6B-912335960C94}">
      <dsp:nvSpPr>
        <dsp:cNvPr id="0" name=""/>
        <dsp:cNvSpPr/>
      </dsp:nvSpPr>
      <dsp:spPr>
        <a:xfrm>
          <a:off x="2090268" y="1335934"/>
          <a:ext cx="448491" cy="91440"/>
        </a:xfrm>
        <a:custGeom>
          <a:avLst/>
          <a:gdLst/>
          <a:ahLst/>
          <a:cxnLst/>
          <a:rect l="0" t="0" r="0" b="0"/>
          <a:pathLst>
            <a:path>
              <a:moveTo>
                <a:pt x="0" y="45720"/>
              </a:moveTo>
              <a:lnTo>
                <a:pt x="448491"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11150">
            <a:lnSpc>
              <a:spcPct val="90000"/>
            </a:lnSpc>
            <a:spcBef>
              <a:spcPct val="0"/>
            </a:spcBef>
            <a:spcAft>
              <a:spcPct val="35000"/>
            </a:spcAft>
            <a:buNone/>
          </a:pPr>
          <a:endParaRPr lang="en-US" sz="700" kern="1200"/>
        </a:p>
      </dsp:txBody>
      <dsp:txXfrm>
        <a:off x="2302536" y="1379256"/>
        <a:ext cx="23954" cy="4795"/>
      </dsp:txXfrm>
    </dsp:sp>
    <dsp:sp modelId="{46F95F77-61D0-41EB-95B5-548774B7F8AD}">
      <dsp:nvSpPr>
        <dsp:cNvPr id="0" name=""/>
        <dsp:cNvSpPr/>
      </dsp:nvSpPr>
      <dsp:spPr>
        <a:xfrm>
          <a:off x="9061" y="756752"/>
          <a:ext cx="2083006" cy="1249804"/>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b="0" i="0" kern="1200" dirty="0"/>
            <a:t>Automatically entered into the </a:t>
          </a:r>
          <a:r>
            <a:rPr lang="en-US" sz="1800" b="0" i="0" kern="1200" dirty="0" err="1"/>
            <a:t>OnBase</a:t>
          </a:r>
          <a:r>
            <a:rPr lang="en-US" sz="1800" b="0" i="0" kern="1200" dirty="0"/>
            <a:t> system</a:t>
          </a:r>
          <a:endParaRPr lang="en-US" sz="1800" kern="1200" dirty="0"/>
        </a:p>
      </dsp:txBody>
      <dsp:txXfrm>
        <a:off x="9061" y="756752"/>
        <a:ext cx="2083006" cy="1249804"/>
      </dsp:txXfrm>
    </dsp:sp>
    <dsp:sp modelId="{86B50D8F-AFD3-457C-9945-27A56502117C}">
      <dsp:nvSpPr>
        <dsp:cNvPr id="0" name=""/>
        <dsp:cNvSpPr/>
      </dsp:nvSpPr>
      <dsp:spPr>
        <a:xfrm>
          <a:off x="4652366" y="1335934"/>
          <a:ext cx="448491" cy="91440"/>
        </a:xfrm>
        <a:custGeom>
          <a:avLst/>
          <a:gdLst/>
          <a:ahLst/>
          <a:cxnLst/>
          <a:rect l="0" t="0" r="0" b="0"/>
          <a:pathLst>
            <a:path>
              <a:moveTo>
                <a:pt x="0" y="45720"/>
              </a:moveTo>
              <a:lnTo>
                <a:pt x="448491"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11150">
            <a:lnSpc>
              <a:spcPct val="90000"/>
            </a:lnSpc>
            <a:spcBef>
              <a:spcPct val="0"/>
            </a:spcBef>
            <a:spcAft>
              <a:spcPct val="35000"/>
            </a:spcAft>
            <a:buNone/>
          </a:pPr>
          <a:endParaRPr lang="en-US" sz="700" kern="1200"/>
        </a:p>
      </dsp:txBody>
      <dsp:txXfrm>
        <a:off x="4864635" y="1379256"/>
        <a:ext cx="23954" cy="4795"/>
      </dsp:txXfrm>
    </dsp:sp>
    <dsp:sp modelId="{6CA4AE17-AC74-4784-93F9-E7E62AB8FC72}">
      <dsp:nvSpPr>
        <dsp:cNvPr id="0" name=""/>
        <dsp:cNvSpPr/>
      </dsp:nvSpPr>
      <dsp:spPr>
        <a:xfrm>
          <a:off x="2571160" y="756752"/>
          <a:ext cx="2083006" cy="1249804"/>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kern="1200" dirty="0"/>
            <a:t>Confirmation email sent to submitter</a:t>
          </a:r>
        </a:p>
      </dsp:txBody>
      <dsp:txXfrm>
        <a:off x="2571160" y="756752"/>
        <a:ext cx="2083006" cy="1249804"/>
      </dsp:txXfrm>
    </dsp:sp>
    <dsp:sp modelId="{ABDCB837-2918-44C1-954E-78E0CB707F0F}">
      <dsp:nvSpPr>
        <dsp:cNvPr id="0" name=""/>
        <dsp:cNvSpPr/>
      </dsp:nvSpPr>
      <dsp:spPr>
        <a:xfrm>
          <a:off x="1050564" y="2004756"/>
          <a:ext cx="5124197" cy="448491"/>
        </a:xfrm>
        <a:custGeom>
          <a:avLst/>
          <a:gdLst/>
          <a:ahLst/>
          <a:cxnLst/>
          <a:rect l="0" t="0" r="0" b="0"/>
          <a:pathLst>
            <a:path>
              <a:moveTo>
                <a:pt x="5124197" y="0"/>
              </a:moveTo>
              <a:lnTo>
                <a:pt x="5124197" y="241345"/>
              </a:lnTo>
              <a:lnTo>
                <a:pt x="0" y="241345"/>
              </a:lnTo>
              <a:lnTo>
                <a:pt x="0" y="448491"/>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11150">
            <a:lnSpc>
              <a:spcPct val="90000"/>
            </a:lnSpc>
            <a:spcBef>
              <a:spcPct val="0"/>
            </a:spcBef>
            <a:spcAft>
              <a:spcPct val="35000"/>
            </a:spcAft>
            <a:buNone/>
          </a:pPr>
          <a:endParaRPr lang="en-US" sz="700" kern="1200"/>
        </a:p>
      </dsp:txBody>
      <dsp:txXfrm>
        <a:off x="3483999" y="2226604"/>
        <a:ext cx="257327" cy="4795"/>
      </dsp:txXfrm>
    </dsp:sp>
    <dsp:sp modelId="{0C9D02A1-5777-4F1B-8476-ADB4647A0A46}">
      <dsp:nvSpPr>
        <dsp:cNvPr id="0" name=""/>
        <dsp:cNvSpPr/>
      </dsp:nvSpPr>
      <dsp:spPr>
        <a:xfrm>
          <a:off x="5133258" y="756752"/>
          <a:ext cx="2083006" cy="1249804"/>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b="0" i="0" kern="1200" dirty="0"/>
            <a:t>Form is reviewed by Accounts Payable analysts for accuracy</a:t>
          </a:r>
          <a:endParaRPr lang="en-US" sz="1800" kern="1200" dirty="0"/>
        </a:p>
      </dsp:txBody>
      <dsp:txXfrm>
        <a:off x="5133258" y="756752"/>
        <a:ext cx="2083006" cy="1249804"/>
      </dsp:txXfrm>
    </dsp:sp>
    <dsp:sp modelId="{4E8047CF-83E4-4108-9523-C0B7E455471C}">
      <dsp:nvSpPr>
        <dsp:cNvPr id="0" name=""/>
        <dsp:cNvSpPr/>
      </dsp:nvSpPr>
      <dsp:spPr>
        <a:xfrm>
          <a:off x="2090268" y="3064830"/>
          <a:ext cx="448491" cy="91440"/>
        </a:xfrm>
        <a:custGeom>
          <a:avLst/>
          <a:gdLst/>
          <a:ahLst/>
          <a:cxnLst/>
          <a:rect l="0" t="0" r="0" b="0"/>
          <a:pathLst>
            <a:path>
              <a:moveTo>
                <a:pt x="0" y="45720"/>
              </a:moveTo>
              <a:lnTo>
                <a:pt x="448491"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11150">
            <a:lnSpc>
              <a:spcPct val="90000"/>
            </a:lnSpc>
            <a:spcBef>
              <a:spcPct val="0"/>
            </a:spcBef>
            <a:spcAft>
              <a:spcPct val="35000"/>
            </a:spcAft>
            <a:buNone/>
          </a:pPr>
          <a:endParaRPr lang="en-US" sz="700" kern="1200"/>
        </a:p>
      </dsp:txBody>
      <dsp:txXfrm>
        <a:off x="2302536" y="3108152"/>
        <a:ext cx="23954" cy="4795"/>
      </dsp:txXfrm>
    </dsp:sp>
    <dsp:sp modelId="{B09D3024-42EB-4C65-88D4-558638495A53}">
      <dsp:nvSpPr>
        <dsp:cNvPr id="0" name=""/>
        <dsp:cNvSpPr/>
      </dsp:nvSpPr>
      <dsp:spPr>
        <a:xfrm>
          <a:off x="9061" y="2485648"/>
          <a:ext cx="2083006" cy="1249804"/>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kern="1200" dirty="0"/>
            <a:t>If a new vendor, SAP vendor profile will need to be created</a:t>
          </a:r>
        </a:p>
      </dsp:txBody>
      <dsp:txXfrm>
        <a:off x="9061" y="2485648"/>
        <a:ext cx="2083006" cy="1249804"/>
      </dsp:txXfrm>
    </dsp:sp>
    <dsp:sp modelId="{048EF37D-81FB-44C8-892D-7B17B3E63542}">
      <dsp:nvSpPr>
        <dsp:cNvPr id="0" name=""/>
        <dsp:cNvSpPr/>
      </dsp:nvSpPr>
      <dsp:spPr>
        <a:xfrm>
          <a:off x="4652366" y="3064830"/>
          <a:ext cx="448491" cy="91440"/>
        </a:xfrm>
        <a:custGeom>
          <a:avLst/>
          <a:gdLst/>
          <a:ahLst/>
          <a:cxnLst/>
          <a:rect l="0" t="0" r="0" b="0"/>
          <a:pathLst>
            <a:path>
              <a:moveTo>
                <a:pt x="0" y="45720"/>
              </a:moveTo>
              <a:lnTo>
                <a:pt x="448491"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11150">
            <a:lnSpc>
              <a:spcPct val="90000"/>
            </a:lnSpc>
            <a:spcBef>
              <a:spcPct val="0"/>
            </a:spcBef>
            <a:spcAft>
              <a:spcPct val="35000"/>
            </a:spcAft>
            <a:buNone/>
          </a:pPr>
          <a:endParaRPr lang="en-US" sz="700" kern="1200"/>
        </a:p>
      </dsp:txBody>
      <dsp:txXfrm>
        <a:off x="4864635" y="3108152"/>
        <a:ext cx="23954" cy="4795"/>
      </dsp:txXfrm>
    </dsp:sp>
    <dsp:sp modelId="{1C06A4A4-C8BA-4FD5-BE23-7080F900EDF3}">
      <dsp:nvSpPr>
        <dsp:cNvPr id="0" name=""/>
        <dsp:cNvSpPr/>
      </dsp:nvSpPr>
      <dsp:spPr>
        <a:xfrm>
          <a:off x="2571160" y="2485648"/>
          <a:ext cx="2083006" cy="1249804"/>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kern="1200" dirty="0"/>
            <a:t>AP will enter details into SAP, generating unique 10 digit FI doc number</a:t>
          </a:r>
        </a:p>
      </dsp:txBody>
      <dsp:txXfrm>
        <a:off x="2571160" y="2485648"/>
        <a:ext cx="2083006" cy="1249804"/>
      </dsp:txXfrm>
    </dsp:sp>
    <dsp:sp modelId="{0422CFE2-E2D2-4571-95E1-6C89203AFA30}">
      <dsp:nvSpPr>
        <dsp:cNvPr id="0" name=""/>
        <dsp:cNvSpPr/>
      </dsp:nvSpPr>
      <dsp:spPr>
        <a:xfrm>
          <a:off x="5133258" y="2485648"/>
          <a:ext cx="2083006" cy="1249804"/>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kern="1200" dirty="0"/>
            <a:t>Payment generated according to vendor’s payment terms</a:t>
          </a:r>
        </a:p>
      </dsp:txBody>
      <dsp:txXfrm>
        <a:off x="5133258" y="2485648"/>
        <a:ext cx="2083006" cy="1249804"/>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0F8A4169-1A08-4752-A36F-BBE5C1B82EE3}" type="datetimeFigureOut">
              <a:rPr lang="en-US" smtClean="0"/>
              <a:t>11/23/20</a:t>
            </a:fld>
            <a:endParaRPr lang="en-US" dirty="0"/>
          </a:p>
        </p:txBody>
      </p:sp>
      <p:sp>
        <p:nvSpPr>
          <p:cNvPr id="4" name="Footer Placeholder 3"/>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6A6EF320-8076-444D-ACF2-B1814F6BA669}" type="slidenum">
              <a:rPr lang="en-US" smtClean="0"/>
              <a:t>‹#›</a:t>
            </a:fld>
            <a:endParaRPr lang="en-US" dirty="0"/>
          </a:p>
        </p:txBody>
      </p:sp>
    </p:spTree>
    <p:extLst>
      <p:ext uri="{BB962C8B-B14F-4D97-AF65-F5344CB8AC3E}">
        <p14:creationId xmlns:p14="http://schemas.microsoft.com/office/powerpoint/2010/main" val="12369841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3038475" cy="466725"/>
          </a:xfrm>
          <a:prstGeom prst="rect">
            <a:avLst/>
          </a:prstGeom>
          <a:noFill/>
          <a:ln>
            <a:noFill/>
          </a:ln>
        </p:spPr>
        <p:txBody>
          <a:bodyPr lIns="91425" tIns="91425" rIns="91425" bIns="91425" anchor="t" anchorCtr="0"/>
          <a:lstStyle>
            <a:lvl1pPr marL="0" marR="0" lvl="0" indent="0" algn="l" rtl="0">
              <a:spcBef>
                <a:spcPts val="0"/>
              </a:spcBef>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4" name="Shape 4"/>
          <p:cNvSpPr txBox="1">
            <a:spLocks noGrp="1"/>
          </p:cNvSpPr>
          <p:nvPr>
            <p:ph type="dt" idx="10"/>
          </p:nvPr>
        </p:nvSpPr>
        <p:spPr>
          <a:xfrm>
            <a:off x="3970337" y="0"/>
            <a:ext cx="3038475" cy="466725"/>
          </a:xfrm>
          <a:prstGeom prst="rect">
            <a:avLst/>
          </a:prstGeom>
          <a:noFill/>
          <a:ln>
            <a:noFill/>
          </a:ln>
        </p:spPr>
        <p:txBody>
          <a:bodyPr lIns="91425" tIns="91425" rIns="91425" bIns="91425" anchor="t" anchorCtr="0"/>
          <a:lstStyle>
            <a:lvl1pPr marL="0" marR="0" lvl="0" indent="0" algn="r" rtl="0">
              <a:spcBef>
                <a:spcPts val="0"/>
              </a:spcBef>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5" name="Shape 5"/>
          <p:cNvSpPr>
            <a:spLocks noGrp="1" noRot="1" noChangeAspect="1"/>
          </p:cNvSpPr>
          <p:nvPr>
            <p:ph type="sldImg" idx="3"/>
          </p:nvPr>
        </p:nvSpPr>
        <p:spPr>
          <a:xfrm>
            <a:off x="717550" y="1162050"/>
            <a:ext cx="5575300" cy="3136899"/>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6" name="Shape 6"/>
          <p:cNvSpPr txBox="1">
            <a:spLocks noGrp="1"/>
          </p:cNvSpPr>
          <p:nvPr>
            <p:ph type="body" idx="1"/>
          </p:nvPr>
        </p:nvSpPr>
        <p:spPr>
          <a:xfrm>
            <a:off x="701675" y="4473575"/>
            <a:ext cx="5607049" cy="3660775"/>
          </a:xfrm>
          <a:prstGeom prst="rect">
            <a:avLst/>
          </a:prstGeom>
          <a:noFill/>
          <a:ln>
            <a:noFill/>
          </a:ln>
        </p:spPr>
        <p:txBody>
          <a:bodyPr lIns="91425" tIns="91425" rIns="91425" bIns="91425" anchor="t" anchorCtr="0"/>
          <a:lstStyle>
            <a:lvl1pPr marL="0" marR="0" lvl="0" indent="0" algn="l" rtl="0">
              <a:spcBef>
                <a:spcPts val="0"/>
              </a:spcBef>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buNone/>
              <a:defRPr sz="1200" b="0" i="0" u="none" strike="noStrike" cap="none">
                <a:solidFill>
                  <a:schemeClr val="dk1"/>
                </a:solidFill>
                <a:latin typeface="Calibri"/>
                <a:ea typeface="Calibri"/>
                <a:cs typeface="Calibri"/>
                <a:sym typeface="Calibri"/>
              </a:defRPr>
            </a:lvl2pPr>
            <a:lvl3pPr marL="914400" marR="0" lvl="2" indent="0" algn="l" rtl="0">
              <a:spcBef>
                <a:spcPts val="0"/>
              </a:spcBef>
              <a:buNone/>
              <a:defRPr sz="1200" b="0" i="0" u="none" strike="noStrike" cap="none">
                <a:solidFill>
                  <a:schemeClr val="dk1"/>
                </a:solidFill>
                <a:latin typeface="Calibri"/>
                <a:ea typeface="Calibri"/>
                <a:cs typeface="Calibri"/>
                <a:sym typeface="Calibri"/>
              </a:defRPr>
            </a:lvl3pPr>
            <a:lvl4pPr marL="1371600" marR="0" lvl="3" indent="0" algn="l" rtl="0">
              <a:spcBef>
                <a:spcPts val="0"/>
              </a:spcBef>
              <a:buNone/>
              <a:defRPr sz="1200" b="0" i="0" u="none" strike="noStrike" cap="none">
                <a:solidFill>
                  <a:schemeClr val="dk1"/>
                </a:solidFill>
                <a:latin typeface="Calibri"/>
                <a:ea typeface="Calibri"/>
                <a:cs typeface="Calibri"/>
                <a:sym typeface="Calibri"/>
              </a:defRPr>
            </a:lvl4pPr>
            <a:lvl5pPr marL="1828800" marR="0" lvl="4" indent="0" algn="l" rtl="0">
              <a:spcBef>
                <a:spcPts val="0"/>
              </a:spcBef>
              <a:buNone/>
              <a:defRPr sz="1200" b="0" i="0" u="none" strike="noStrike" cap="none">
                <a:solidFill>
                  <a:schemeClr val="dk1"/>
                </a:solidFill>
                <a:latin typeface="Calibri"/>
                <a:ea typeface="Calibri"/>
                <a:cs typeface="Calibri"/>
                <a:sym typeface="Calibri"/>
              </a:defRPr>
            </a:lvl5pPr>
            <a:lvl6pPr marL="2286000" marR="0" lvl="5" indent="0" algn="l" rtl="0">
              <a:spcBef>
                <a:spcPts val="0"/>
              </a:spcBef>
              <a:buNone/>
              <a:defRPr sz="1200" b="0" i="0" u="none" strike="noStrike" cap="none">
                <a:solidFill>
                  <a:schemeClr val="dk1"/>
                </a:solidFill>
                <a:latin typeface="Calibri"/>
                <a:ea typeface="Calibri"/>
                <a:cs typeface="Calibri"/>
                <a:sym typeface="Calibri"/>
              </a:defRPr>
            </a:lvl6pPr>
            <a:lvl7pPr marL="2743200" marR="0" lvl="6" indent="0" algn="l" rtl="0">
              <a:spcBef>
                <a:spcPts val="0"/>
              </a:spcBef>
              <a:buNone/>
              <a:defRPr sz="1200" b="0" i="0" u="none" strike="noStrike" cap="none">
                <a:solidFill>
                  <a:schemeClr val="dk1"/>
                </a:solidFill>
                <a:latin typeface="Calibri"/>
                <a:ea typeface="Calibri"/>
                <a:cs typeface="Calibri"/>
                <a:sym typeface="Calibri"/>
              </a:defRPr>
            </a:lvl7pPr>
            <a:lvl8pPr marL="3200400" marR="0" lvl="7" indent="0" algn="l" rtl="0">
              <a:spcBef>
                <a:spcPts val="0"/>
              </a:spcBef>
              <a:buNone/>
              <a:defRPr sz="1200" b="0" i="0" u="none" strike="noStrike" cap="none">
                <a:solidFill>
                  <a:schemeClr val="dk1"/>
                </a:solidFill>
                <a:latin typeface="Calibri"/>
                <a:ea typeface="Calibri"/>
                <a:cs typeface="Calibri"/>
                <a:sym typeface="Calibri"/>
              </a:defRPr>
            </a:lvl8pPr>
            <a:lvl9pPr marL="3657600" marR="0" lvl="8" indent="0" algn="l" rtl="0">
              <a:spcBef>
                <a:spcPts val="0"/>
              </a:spcBef>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829675"/>
            <a:ext cx="3038475" cy="466725"/>
          </a:xfrm>
          <a:prstGeom prst="rect">
            <a:avLst/>
          </a:prstGeom>
          <a:noFill/>
          <a:ln>
            <a:noFill/>
          </a:ln>
        </p:spPr>
        <p:txBody>
          <a:bodyPr lIns="91425" tIns="91425" rIns="91425" bIns="91425" anchor="b" anchorCtr="0"/>
          <a:lstStyle>
            <a:lvl1pPr marL="0" marR="0" lvl="0" indent="0" algn="l" rtl="0">
              <a:spcBef>
                <a:spcPts val="0"/>
              </a:spcBef>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8" name="Shape 8"/>
          <p:cNvSpPr txBox="1">
            <a:spLocks noGrp="1"/>
          </p:cNvSpPr>
          <p:nvPr>
            <p:ph type="sldNum" idx="12"/>
          </p:nvPr>
        </p:nvSpPr>
        <p:spPr>
          <a:xfrm>
            <a:off x="3970337" y="8829675"/>
            <a:ext cx="3038475" cy="466725"/>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t>‹#›</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267582699"/>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3" Type="http://schemas.openxmlformats.org/officeDocument/2006/relationships/hyperlink" Target="http://www.bu.edu/sourcing/sell2bu/" TargetMode="External"/><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a:t>Gretchen</a:t>
            </a:r>
          </a:p>
          <a:p>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1</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3432026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b="1" dirty="0">
                <a:solidFill>
                  <a:srgbClr val="FF0000"/>
                </a:solidFill>
              </a:rPr>
              <a:t>Gretchen</a:t>
            </a:r>
          </a:p>
          <a:p>
            <a:endParaRPr lang="en-US" b="1" dirty="0">
              <a:solidFill>
                <a:srgbClr val="FF0000"/>
              </a:solidFill>
            </a:endParaRPr>
          </a:p>
          <a:p>
            <a:r>
              <a:rPr lang="en-US" b="1" dirty="0">
                <a:solidFill>
                  <a:srgbClr val="FF0000"/>
                </a:solidFill>
              </a:rPr>
              <a:t>Introductions</a:t>
            </a:r>
            <a:r>
              <a:rPr lang="en-US" dirty="0">
                <a:solidFill>
                  <a:srgbClr val="FF0000"/>
                </a:solidFill>
              </a:rPr>
              <a:t>:</a:t>
            </a:r>
            <a:r>
              <a:rPr lang="en-US" baseline="0" dirty="0">
                <a:solidFill>
                  <a:srgbClr val="FF0000"/>
                </a:solidFill>
              </a:rPr>
              <a:t> Myself, Matt, Jen, Shelly</a:t>
            </a:r>
          </a:p>
          <a:p>
            <a:endParaRPr lang="en-US" baseline="0" dirty="0">
              <a:solidFill>
                <a:srgbClr val="FF0000"/>
              </a:solidFill>
            </a:endParaRPr>
          </a:p>
          <a:p>
            <a:r>
              <a:rPr lang="en-US" b="1" baseline="0" dirty="0">
                <a:solidFill>
                  <a:srgbClr val="FF0000"/>
                </a:solidFill>
              </a:rPr>
              <a:t>Housekeeping</a:t>
            </a:r>
            <a:r>
              <a:rPr lang="en-US" baseline="0" dirty="0">
                <a:solidFill>
                  <a:srgbClr val="FF0000"/>
                </a:solidFill>
              </a:rPr>
              <a:t>:</a:t>
            </a:r>
          </a:p>
          <a:p>
            <a:r>
              <a:rPr lang="en-US" baseline="0" dirty="0">
                <a:solidFill>
                  <a:srgbClr val="FF0000"/>
                </a:solidFill>
              </a:rPr>
              <a:t>Sign up sheet going around, please make sure you sign it</a:t>
            </a:r>
          </a:p>
          <a:p>
            <a:r>
              <a:rPr lang="en-US" baseline="0" dirty="0">
                <a:solidFill>
                  <a:srgbClr val="FF0000"/>
                </a:solidFill>
              </a:rPr>
              <a:t>We’ll email a feedback survey around after the session which will only take a few minutes and we would value your responses</a:t>
            </a:r>
          </a:p>
          <a:p>
            <a:endParaRPr lang="en-US" baseline="0" dirty="0">
              <a:solidFill>
                <a:srgbClr val="FF0000"/>
              </a:solidFill>
            </a:endParaRPr>
          </a:p>
          <a:p>
            <a:r>
              <a:rPr lang="en-US" b="1" dirty="0">
                <a:solidFill>
                  <a:srgbClr val="FF0000"/>
                </a:solidFill>
              </a:rPr>
              <a:t>Background</a:t>
            </a:r>
            <a:r>
              <a:rPr lang="en-US" dirty="0">
                <a:solidFill>
                  <a:srgbClr val="FF0000"/>
                </a:solidFill>
              </a:rPr>
              <a:t>:</a:t>
            </a:r>
            <a:endParaRPr lang="en-US" baseline="0" dirty="0">
              <a:solidFill>
                <a:srgbClr val="FF0000"/>
              </a:solidFill>
            </a:endParaRPr>
          </a:p>
          <a:p>
            <a:r>
              <a:rPr lang="en-US" baseline="0" dirty="0">
                <a:solidFill>
                  <a:srgbClr val="FF0000"/>
                </a:solidFill>
              </a:rPr>
              <a:t>Comptroller Led – Derived because our Comptroller said if she’s not looking at her accounts then was concerned that others weren’t... This is something I do as well for my accounts.... Not monthly but regularly... quarterly</a:t>
            </a:r>
          </a:p>
          <a:p>
            <a:r>
              <a:rPr lang="en-US" baseline="0" dirty="0">
                <a:solidFill>
                  <a:srgbClr val="FF0000"/>
                </a:solidFill>
              </a:rPr>
              <a:t>Focus group consisted of 27 people from across the University covering both Med and CRC and central and department administrators.</a:t>
            </a:r>
          </a:p>
          <a:p>
            <a:r>
              <a:rPr lang="en-US" baseline="0" dirty="0">
                <a:solidFill>
                  <a:srgbClr val="FF0000"/>
                </a:solidFill>
              </a:rPr>
              <a:t>Also includes input from our colleagues from:  Budget Office, Disbursements, General Accounting, Student Accounts, and PAFO</a:t>
            </a:r>
          </a:p>
          <a:p>
            <a:endParaRPr lang="en-US" baseline="0" dirty="0"/>
          </a:p>
          <a:p>
            <a:endParaRPr lang="en-US" baseline="0"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2</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1777040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a:t>Jen</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3</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9080653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a:t>Gretchen</a:t>
            </a:r>
          </a:p>
          <a:p>
            <a:endParaRPr lang="en-US" dirty="0"/>
          </a:p>
          <a:p>
            <a:endParaRPr lang="en-US" baseline="0" dirty="0"/>
          </a:p>
          <a:p>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4</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122461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pPr lvl="0"/>
            <a:r>
              <a:rPr lang="en-US" b="1" dirty="0"/>
              <a:t>Shelly</a:t>
            </a:r>
          </a:p>
          <a:p>
            <a:pPr lvl="0"/>
            <a:endParaRPr lang="en-US" dirty="0"/>
          </a:p>
          <a:p>
            <a:pPr lvl="0"/>
            <a:r>
              <a:rPr lang="en-US" dirty="0"/>
              <a:t>Ensure that transactions posted to the general ledger are accurate, complete, and recorded in the appropriate account.</a:t>
            </a:r>
          </a:p>
          <a:p>
            <a:pPr lvl="0"/>
            <a:r>
              <a:rPr lang="en-US" dirty="0"/>
              <a:t>Identify and resolve questions about unusual or inappropriate transactions.</a:t>
            </a:r>
          </a:p>
          <a:p>
            <a:pPr lvl="0"/>
            <a:r>
              <a:rPr lang="en-US" dirty="0"/>
              <a:t>Inform management of variances from total budget, or significant changes in actuals from one year to the next.  </a:t>
            </a:r>
          </a:p>
          <a:p>
            <a:pPr lvl="1"/>
            <a:r>
              <a:rPr lang="en-US" dirty="0"/>
              <a:t>It is important to note that timing should be considered before variances to budget are escalated to management. Specifically, if an unplanned budget increase has been approved, it takes time to route through the system for update.</a:t>
            </a:r>
          </a:p>
          <a:p>
            <a:r>
              <a:rPr lang="en-US" dirty="0"/>
              <a:t>Ensure that Sponsored Research account spending aligns with the awarded budget.  Questions will be raised where actuals to the awarded sponsored program budget is accelerated, lagging, or inconsistent.</a:t>
            </a:r>
          </a:p>
          <a:p>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5</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9663331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b="1" dirty="0"/>
              <a:t>Shelly</a:t>
            </a:r>
          </a:p>
          <a:p>
            <a:endParaRPr lang="en-US" dirty="0"/>
          </a:p>
          <a:p>
            <a:r>
              <a:rPr lang="en-US" dirty="0"/>
              <a:t>Guidelines are posted here... </a:t>
            </a:r>
            <a:endParaRPr lang="en-US" baseline="0" dirty="0"/>
          </a:p>
          <a:p>
            <a:endParaRPr lang="en-US" baseline="0" dirty="0"/>
          </a:p>
          <a:p>
            <a:endParaRPr lang="en-US" baseline="0" dirty="0"/>
          </a:p>
          <a:p>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6</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5272477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b="1" dirty="0"/>
              <a:t>Shelly</a:t>
            </a:r>
          </a:p>
          <a:p>
            <a:endParaRPr lang="en-US" dirty="0"/>
          </a:p>
          <a:p>
            <a:r>
              <a:rPr lang="en-US" dirty="0"/>
              <a:t>Commitments don’t include fringe,</a:t>
            </a:r>
            <a:r>
              <a:rPr lang="en-US" baseline="0" dirty="0"/>
              <a:t> F&amp;A, salary</a:t>
            </a:r>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7</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9201053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b="1" dirty="0"/>
              <a:t>Shelly</a:t>
            </a:r>
          </a:p>
          <a:p>
            <a:endParaRPr lang="en-US" dirty="0"/>
          </a:p>
          <a:p>
            <a:r>
              <a:rPr lang="en-US" dirty="0"/>
              <a:t>Check</a:t>
            </a:r>
            <a:r>
              <a:rPr lang="en-US" baseline="0" dirty="0"/>
              <a:t> understanding here, any questions? </a:t>
            </a:r>
          </a:p>
          <a:p>
            <a:endParaRPr lang="en-US" baseline="0" dirty="0"/>
          </a:p>
          <a:p>
            <a:r>
              <a:rPr lang="en-US" baseline="0" dirty="0"/>
              <a:t>Give examples where helpful. </a:t>
            </a:r>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8</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2982284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9</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2171647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b="1" dirty="0"/>
              <a:t>Matt –</a:t>
            </a:r>
            <a:r>
              <a:rPr lang="en-US" b="1" baseline="0" dirty="0"/>
              <a:t> speaks briefly to payments posting, and approval process</a:t>
            </a:r>
            <a:endParaRPr lang="en-US" b="1"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10</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1933486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b="1" dirty="0"/>
              <a:t>Matt</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11</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6734816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b="1" dirty="0"/>
              <a:t>Matt</a:t>
            </a:r>
          </a:p>
          <a:p>
            <a:endParaRPr lang="en-US" dirty="0"/>
          </a:p>
          <a:p>
            <a:r>
              <a:rPr lang="en-US" dirty="0"/>
              <a:t>When you review your accounts,</a:t>
            </a:r>
            <a:r>
              <a:rPr lang="en-US" baseline="0" dirty="0"/>
              <a:t> what are the transactions that you look out for? What seems high risk to you?</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If you see, </a:t>
            </a:r>
            <a:r>
              <a:rPr lang="en-US" dirty="0"/>
              <a:t>For example several</a:t>
            </a:r>
            <a:r>
              <a:rPr lang="en-US" baseline="0" dirty="0"/>
              <a:t> shopping carts with multiple small amount transactions for WB Mason all under $499 – this could be someone trying to circumvent the workflow approval process? </a:t>
            </a:r>
            <a:endParaRPr lang="en-US" dirty="0"/>
          </a:p>
          <a:p>
            <a:r>
              <a:rPr lang="en-US" baseline="0" dirty="0"/>
              <a:t>What about if you see a terminated employee still being paid?</a:t>
            </a:r>
          </a:p>
          <a:p>
            <a:endParaRPr lang="en-US" dirty="0"/>
          </a:p>
          <a:p>
            <a:pPr>
              <a:buFont typeface="Wingdings" panose="05000000000000000000" pitchFamily="2" charset="2"/>
              <a:buChar char="Ø"/>
            </a:pPr>
            <a:r>
              <a:rPr lang="en-US" dirty="0"/>
              <a:t>Incorrect amounts or missing activity.</a:t>
            </a:r>
          </a:p>
          <a:p>
            <a:pPr>
              <a:buFont typeface="Wingdings" panose="05000000000000000000" pitchFamily="2" charset="2"/>
              <a:buChar char="Ø"/>
            </a:pPr>
            <a:r>
              <a:rPr lang="en-US" dirty="0"/>
              <a:t>Unidentifiable charges.</a:t>
            </a:r>
          </a:p>
          <a:p>
            <a:pPr>
              <a:buFont typeface="Wingdings" panose="05000000000000000000" pitchFamily="2" charset="2"/>
              <a:buChar char="Ø"/>
            </a:pPr>
            <a:r>
              <a:rPr lang="en-US" dirty="0"/>
              <a:t>Transactions that were not initiated or approved by your department.</a:t>
            </a:r>
          </a:p>
          <a:p>
            <a:pPr>
              <a:buFont typeface="Wingdings" panose="05000000000000000000" pitchFamily="2" charset="2"/>
              <a:buChar char="Ø"/>
            </a:pPr>
            <a:r>
              <a:rPr lang="en-US" dirty="0"/>
              <a:t>Personal expenses.</a:t>
            </a:r>
          </a:p>
          <a:p>
            <a:pPr>
              <a:buFont typeface="Wingdings" panose="05000000000000000000" pitchFamily="2" charset="2"/>
              <a:buChar char="Ø"/>
            </a:pPr>
            <a:r>
              <a:rPr lang="en-US" dirty="0"/>
              <a:t>Employee has incorrect work-schedule (e.g.:  part time faculty used to work in fall semester, but now works in spring semester).</a:t>
            </a:r>
          </a:p>
          <a:p>
            <a:pPr>
              <a:buFont typeface="Wingdings" panose="05000000000000000000" pitchFamily="2" charset="2"/>
              <a:buChar char="Ø"/>
            </a:pPr>
            <a:r>
              <a:rPr lang="en-US" dirty="0"/>
              <a:t>Fraudulent charges.</a:t>
            </a:r>
          </a:p>
          <a:p>
            <a:pPr>
              <a:buFont typeface="Wingdings" panose="05000000000000000000" pitchFamily="2" charset="2"/>
              <a:buChar char="Ø"/>
            </a:pPr>
            <a:r>
              <a:rPr lang="en-US" dirty="0"/>
              <a:t>High volume of low dollar transactions. May indicate that someone is trying to circumvent the workflow and approval process.</a:t>
            </a:r>
          </a:p>
          <a:p>
            <a:pPr lvl="1">
              <a:buFont typeface="Wingdings" panose="05000000000000000000" pitchFamily="2" charset="2"/>
              <a:buChar char="Ø"/>
            </a:pPr>
            <a:r>
              <a:rPr lang="en-US" dirty="0">
                <a:solidFill>
                  <a:schemeClr val="tx1"/>
                </a:solidFill>
              </a:rPr>
              <a:t>Purchase Orders under $5,000</a:t>
            </a:r>
          </a:p>
          <a:p>
            <a:pPr lvl="1">
              <a:buFont typeface="Wingdings" panose="05000000000000000000" pitchFamily="2" charset="2"/>
              <a:buChar char="Ø"/>
            </a:pPr>
            <a:r>
              <a:rPr lang="en-US" dirty="0"/>
              <a:t>P-card under $1,000</a:t>
            </a:r>
          </a:p>
          <a:p>
            <a:pPr marL="457200" marR="0" lvl="1" indent="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dirty="0"/>
              <a:t>Shopping cart under $500 (For example several</a:t>
            </a:r>
            <a:r>
              <a:rPr lang="en-US" baseline="0" dirty="0"/>
              <a:t> shopping carts with multiple small amount transactions for WB Mason all under $499)</a:t>
            </a:r>
            <a:endParaRPr lang="en-US" dirty="0"/>
          </a:p>
          <a:p>
            <a:pPr>
              <a:buFont typeface="Wingdings" panose="05000000000000000000" pitchFamily="2" charset="2"/>
              <a:buChar char="Ø"/>
            </a:pPr>
            <a:r>
              <a:rPr lang="en-US" dirty="0"/>
              <a:t>Current employee not moved to correct funding source timely.</a:t>
            </a:r>
          </a:p>
          <a:p>
            <a:pPr>
              <a:buFont typeface="Wingdings" panose="05000000000000000000" pitchFamily="2" charset="2"/>
              <a:buChar char="Ø"/>
            </a:pPr>
            <a:r>
              <a:rPr lang="en-US" dirty="0"/>
              <a:t>Former employee not terminated in SAP timely resulting in an overpayment.</a:t>
            </a:r>
          </a:p>
          <a:p>
            <a:pPr>
              <a:buFont typeface="Wingdings" panose="05000000000000000000" pitchFamily="2" charset="2"/>
              <a:buChar char="Ø"/>
            </a:pPr>
            <a:endParaRPr lang="en-US" dirty="0"/>
          </a:p>
          <a:p>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12</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7309009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b="1" dirty="0"/>
              <a:t>Matt</a:t>
            </a:r>
            <a:endParaRPr lang="en-US" dirty="0"/>
          </a:p>
          <a:p>
            <a:endParaRPr lang="en-US" dirty="0"/>
          </a:p>
          <a:p>
            <a:r>
              <a:rPr lang="en-US" dirty="0"/>
              <a:t>In</a:t>
            </a:r>
            <a:r>
              <a:rPr lang="en-US" baseline="0" dirty="0"/>
              <a:t> this example, there is a cost for $60.92 that you don’t immediately recognize. It’s such a small amount that it’s not necessarily worth pulling the supporting documentation so you might just want to check for reasonableness, let’s say you see that it was used to purchase lab supplies and so that’s ok. </a:t>
            </a:r>
          </a:p>
          <a:p>
            <a:endParaRPr lang="en-US" baseline="0" dirty="0"/>
          </a:p>
          <a:p>
            <a:r>
              <a:rPr lang="en-US" baseline="0" dirty="0"/>
              <a:t>You also see a larger amount, $4,644. This is enough money that you want to make sure it was charged accurately and that it belongs on this account, so you pull the documentation to check. </a:t>
            </a:r>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13</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3275398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b="1" dirty="0"/>
              <a:t>Matt</a:t>
            </a:r>
            <a:endParaRPr lang="en-US" dirty="0"/>
          </a:p>
          <a:p>
            <a:endParaRPr lang="en-US" dirty="0"/>
          </a:p>
          <a:p>
            <a:r>
              <a:rPr lang="en-US" dirty="0"/>
              <a:t>We’ll go over</a:t>
            </a:r>
            <a:r>
              <a:rPr lang="en-US" baseline="0" dirty="0"/>
              <a:t> available templates and the tracker shortly. But the important thing to note here is that even if you don’t print any other records or reports, you need to record that you did the review. </a:t>
            </a:r>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14</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8463388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a:t>Donna</a:t>
            </a:r>
          </a:p>
          <a:p>
            <a:endParaRPr lang="en-US" dirty="0"/>
          </a:p>
        </p:txBody>
      </p:sp>
      <p:sp>
        <p:nvSpPr>
          <p:cNvPr id="4" name="Slide Number Placeholder 3"/>
          <p:cNvSpPr>
            <a:spLocks noGrp="1"/>
          </p:cNvSpPr>
          <p:nvPr>
            <p:ph type="sldNum" sz="quarter" idx="10"/>
          </p:nvPr>
        </p:nvSpPr>
        <p:spPr/>
        <p:txBody>
          <a:bodyPr/>
          <a:lstStyle/>
          <a:p>
            <a:fld id="{7DD05C04-F161-4046-8129-C444D62BD607}" type="slidenum">
              <a:rPr lang="en-US" smtClean="0"/>
              <a:t>15</a:t>
            </a:fld>
            <a:endParaRPr lang="en-US" dirty="0"/>
          </a:p>
        </p:txBody>
      </p:sp>
    </p:spTree>
    <p:extLst>
      <p:ext uri="{BB962C8B-B14F-4D97-AF65-F5344CB8AC3E}">
        <p14:creationId xmlns:p14="http://schemas.microsoft.com/office/powerpoint/2010/main" val="33576171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pPr algn="l"/>
            <a:r>
              <a:rPr lang="en-US" dirty="0"/>
              <a:t>Donna</a:t>
            </a:r>
          </a:p>
          <a:p>
            <a:pPr algn="l"/>
            <a:endParaRPr lang="en-US" dirty="0"/>
          </a:p>
          <a:p>
            <a:pPr marL="232918" indent="-232918">
              <a:buFont typeface="+mj-lt"/>
              <a:buAutoNum type="arabicPeriod"/>
            </a:pPr>
            <a:endParaRPr lang="en-US" dirty="0"/>
          </a:p>
          <a:p>
            <a:pPr marL="232918" indent="-232918">
              <a:buFont typeface="+mj-lt"/>
              <a:buAutoNum type="arabicPeriod"/>
            </a:pPr>
            <a:endParaRPr lang="en-US" dirty="0"/>
          </a:p>
        </p:txBody>
      </p:sp>
      <p:sp>
        <p:nvSpPr>
          <p:cNvPr id="4" name="Slide Number Placeholder 3"/>
          <p:cNvSpPr>
            <a:spLocks noGrp="1"/>
          </p:cNvSpPr>
          <p:nvPr>
            <p:ph type="sldNum" sz="quarter" idx="10"/>
          </p:nvPr>
        </p:nvSpPr>
        <p:spPr/>
        <p:txBody>
          <a:bodyPr/>
          <a:lstStyle/>
          <a:p>
            <a:fld id="{7DD05C04-F161-4046-8129-C444D62BD607}" type="slidenum">
              <a:rPr lang="en-US" smtClean="0"/>
              <a:t>16</a:t>
            </a:fld>
            <a:endParaRPr lang="en-US" dirty="0"/>
          </a:p>
        </p:txBody>
      </p:sp>
    </p:spTree>
    <p:extLst>
      <p:ext uri="{BB962C8B-B14F-4D97-AF65-F5344CB8AC3E}">
        <p14:creationId xmlns:p14="http://schemas.microsoft.com/office/powerpoint/2010/main" val="21472117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pPr algn="l"/>
            <a:r>
              <a:rPr lang="en-US" dirty="0"/>
              <a:t>Donna</a:t>
            </a:r>
          </a:p>
          <a:p>
            <a:pPr marL="232918" indent="-232918">
              <a:buFont typeface="+mj-lt"/>
              <a:buAutoNum type="arabicPeriod"/>
            </a:pPr>
            <a:endParaRPr lang="en-US" dirty="0"/>
          </a:p>
          <a:p>
            <a:pPr marL="232918" indent="-232918">
              <a:buFont typeface="+mj-lt"/>
              <a:buAutoNum type="arabicPeriod"/>
            </a:pPr>
            <a:endParaRPr lang="en-US" dirty="0"/>
          </a:p>
        </p:txBody>
      </p:sp>
      <p:sp>
        <p:nvSpPr>
          <p:cNvPr id="4" name="Slide Number Placeholder 3"/>
          <p:cNvSpPr>
            <a:spLocks noGrp="1"/>
          </p:cNvSpPr>
          <p:nvPr>
            <p:ph type="sldNum" sz="quarter" idx="10"/>
          </p:nvPr>
        </p:nvSpPr>
        <p:spPr/>
        <p:txBody>
          <a:bodyPr/>
          <a:lstStyle/>
          <a:p>
            <a:fld id="{7DD05C04-F161-4046-8129-C444D62BD607}" type="slidenum">
              <a:rPr lang="en-US" smtClean="0"/>
              <a:t>17</a:t>
            </a:fld>
            <a:endParaRPr lang="en-US" dirty="0"/>
          </a:p>
        </p:txBody>
      </p:sp>
    </p:spTree>
    <p:extLst>
      <p:ext uri="{BB962C8B-B14F-4D97-AF65-F5344CB8AC3E}">
        <p14:creationId xmlns:p14="http://schemas.microsoft.com/office/powerpoint/2010/main" val="21114358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Donna</a:t>
            </a:r>
          </a:p>
          <a:p>
            <a:pPr algn="l"/>
            <a:endParaRPr lang="en-US" dirty="0"/>
          </a:p>
          <a:p>
            <a:pPr algn="ctr"/>
            <a:r>
              <a:rPr lang="en-US" dirty="0"/>
              <a:t>Gift vs Grant Checklist</a:t>
            </a:r>
          </a:p>
          <a:p>
            <a:pPr marL="232918" indent="-232918">
              <a:buFont typeface="+mj-lt"/>
              <a:buAutoNum type="arabicPeriod"/>
            </a:pPr>
            <a:r>
              <a:rPr lang="en-US" dirty="0"/>
              <a:t>A commitment to a specific project plan, as opposed to a general field of study or research area; the commitment describes a specific line of scholarly inquiry such as testing of a hypothesis, experiments, a model project or a defined set of deliverables</a:t>
            </a:r>
          </a:p>
          <a:p>
            <a:pPr marL="232918" indent="-232918">
              <a:buFont typeface="+mj-lt"/>
              <a:buAutoNum type="arabicPeriod"/>
            </a:pPr>
            <a:r>
              <a:rPr lang="en-US" dirty="0"/>
              <a:t>e.g., commitment of percentage of effort</a:t>
            </a:r>
          </a:p>
          <a:p>
            <a:pPr marL="232918" indent="-232918">
              <a:buFont typeface="+mj-lt"/>
              <a:buAutoNum type="arabicPeriod"/>
            </a:pPr>
            <a:r>
              <a:rPr lang="en-US" dirty="0"/>
              <a:t>i.e. “Start” and “Stop” dates</a:t>
            </a:r>
          </a:p>
          <a:p>
            <a:pPr marL="232918" indent="-232918">
              <a:buFont typeface="+mj-lt"/>
              <a:buAutoNum type="arabicPeriod"/>
            </a:pPr>
            <a:r>
              <a:rPr lang="en-US" dirty="0"/>
              <a:t>i.e. line item detail, percentages of effort</a:t>
            </a:r>
          </a:p>
          <a:p>
            <a:pPr marL="232918" indent="-232918">
              <a:buFont typeface="+mj-lt"/>
              <a:buAutoNum type="arabicPeriod"/>
            </a:pPr>
            <a:r>
              <a:rPr lang="en-US" dirty="0"/>
              <a:t>i.e. equipment, records, technical reports, theses, dissertations, or other deliverables</a:t>
            </a:r>
          </a:p>
          <a:p>
            <a:pPr marL="232918" indent="-232918">
              <a:buFont typeface="+mj-lt"/>
              <a:buAutoNum type="arabicPeriod"/>
            </a:pPr>
            <a:r>
              <a:rPr lang="en-US" dirty="0"/>
              <a:t>i.e. intellectual property, rights in data, copyrights</a:t>
            </a:r>
          </a:p>
          <a:p>
            <a:pPr marL="232918" indent="-232918">
              <a:buFont typeface="+mj-lt"/>
              <a:buAutoNum type="arabicPeriod"/>
            </a:pPr>
            <a:endParaRPr lang="en-US" dirty="0"/>
          </a:p>
          <a:p>
            <a:pPr marL="232918" indent="-232918">
              <a:buFont typeface="+mj-lt"/>
              <a:buAutoNum type="arabicPeriod"/>
            </a:pPr>
            <a:endParaRPr lang="en-US" dirty="0"/>
          </a:p>
        </p:txBody>
      </p:sp>
      <p:sp>
        <p:nvSpPr>
          <p:cNvPr id="4" name="Slide Number Placeholder 3"/>
          <p:cNvSpPr>
            <a:spLocks noGrp="1"/>
          </p:cNvSpPr>
          <p:nvPr>
            <p:ph type="sldNum" sz="quarter" idx="10"/>
          </p:nvPr>
        </p:nvSpPr>
        <p:spPr/>
        <p:txBody>
          <a:bodyPr/>
          <a:lstStyle/>
          <a:p>
            <a:fld id="{7DD05C04-F161-4046-8129-C444D62BD607}" type="slidenum">
              <a:rPr lang="en-US" smtClean="0"/>
              <a:t>18</a:t>
            </a:fld>
            <a:endParaRPr lang="en-US" dirty="0"/>
          </a:p>
        </p:txBody>
      </p:sp>
    </p:spTree>
    <p:extLst>
      <p:ext uri="{BB962C8B-B14F-4D97-AF65-F5344CB8AC3E}">
        <p14:creationId xmlns:p14="http://schemas.microsoft.com/office/powerpoint/2010/main" val="16979323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Donna</a:t>
            </a:r>
          </a:p>
          <a:p>
            <a:endParaRPr lang="en-US" dirty="0"/>
          </a:p>
        </p:txBody>
      </p:sp>
      <p:sp>
        <p:nvSpPr>
          <p:cNvPr id="4" name="Slide Number Placeholder 3"/>
          <p:cNvSpPr>
            <a:spLocks noGrp="1"/>
          </p:cNvSpPr>
          <p:nvPr>
            <p:ph type="sldNum" sz="quarter" idx="10"/>
          </p:nvPr>
        </p:nvSpPr>
        <p:spPr/>
        <p:txBody>
          <a:bodyPr/>
          <a:lstStyle/>
          <a:p>
            <a:fld id="{7DD05C04-F161-4046-8129-C444D62BD607}" type="slidenum">
              <a:rPr lang="en-US" smtClean="0"/>
              <a:t>19</a:t>
            </a:fld>
            <a:endParaRPr lang="en-US" dirty="0"/>
          </a:p>
        </p:txBody>
      </p:sp>
    </p:spTree>
    <p:extLst>
      <p:ext uri="{BB962C8B-B14F-4D97-AF65-F5344CB8AC3E}">
        <p14:creationId xmlns:p14="http://schemas.microsoft.com/office/powerpoint/2010/main" val="37294010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pPr marL="0" marR="0" lvl="0" indent="0" algn="l" defTabSz="922995" rtl="0" eaLnBrk="1" fontAlgn="auto" latinLnBrk="0" hangingPunct="1">
              <a:lnSpc>
                <a:spcPct val="100000"/>
              </a:lnSpc>
              <a:spcBef>
                <a:spcPts val="0"/>
              </a:spcBef>
              <a:spcAft>
                <a:spcPts val="0"/>
              </a:spcAft>
              <a:buClrTx/>
              <a:buSzTx/>
              <a:buFontTx/>
              <a:buNone/>
              <a:tabLst/>
              <a:defRPr/>
            </a:pPr>
            <a:r>
              <a:rPr lang="en-US" dirty="0"/>
              <a:t>Donna</a:t>
            </a:r>
          </a:p>
          <a:p>
            <a:pPr defTabSz="922995">
              <a:defRPr/>
            </a:pPr>
            <a:endParaRPr lang="en-US" dirty="0"/>
          </a:p>
          <a:p>
            <a:pPr defTabSz="922995">
              <a:defRPr/>
            </a:pPr>
            <a:endParaRPr lang="en-US" dirty="0"/>
          </a:p>
          <a:p>
            <a:endParaRPr lang="en-US" dirty="0"/>
          </a:p>
          <a:p>
            <a:pPr marL="173062" indent="-173062">
              <a:buFont typeface="Arial" panose="020B0604020202020204" pitchFamily="34" charset="0"/>
              <a:buChar char="•"/>
            </a:pPr>
            <a:r>
              <a:rPr lang="en-US" dirty="0"/>
              <a:t>Allowed</a:t>
            </a:r>
          </a:p>
          <a:p>
            <a:pPr marL="634559" lvl="1" indent="-173062">
              <a:buFont typeface="Arial" panose="020B0604020202020204" pitchFamily="34" charset="0"/>
              <a:buChar char="•"/>
            </a:pPr>
            <a:r>
              <a:rPr lang="en-US" dirty="0"/>
              <a:t>Subject to Budget Office approval</a:t>
            </a:r>
          </a:p>
          <a:p>
            <a:pPr marL="634559" lvl="1" indent="-173062">
              <a:buFont typeface="Arial" panose="020B0604020202020204" pitchFamily="34" charset="0"/>
              <a:buChar char="•"/>
            </a:pPr>
            <a:r>
              <a:rPr lang="en-US" dirty="0"/>
              <a:t>Attach</a:t>
            </a:r>
            <a:r>
              <a:rPr lang="en-US" baseline="0" dirty="0"/>
              <a:t> supporting documentation to the journal entry. This will expedite processing especially when the limitation of the description field does not provide sufficient info as to the purpose of the transfer</a:t>
            </a:r>
          </a:p>
          <a:p>
            <a:pPr marL="634559" lvl="1" indent="-173062">
              <a:buFont typeface="Arial" panose="020B0604020202020204" pitchFamily="34" charset="0"/>
              <a:buChar char="•"/>
            </a:pPr>
            <a:r>
              <a:rPr lang="en-US" baseline="0" dirty="0"/>
              <a:t>These entries are reviewed/approved by General Accounting. Same comment on supporting documentation</a:t>
            </a:r>
          </a:p>
          <a:p>
            <a:pPr marL="173062" indent="-173062">
              <a:buFont typeface="Arial" panose="020B0604020202020204" pitchFamily="34" charset="0"/>
              <a:buChar char="•"/>
            </a:pPr>
            <a:r>
              <a:rPr lang="en-US" baseline="0" dirty="0"/>
              <a:t>Not Allowed</a:t>
            </a:r>
          </a:p>
          <a:p>
            <a:pPr marL="634559" lvl="1" indent="-173062">
              <a:buFont typeface="Arial" panose="020B0604020202020204" pitchFamily="34" charset="0"/>
              <a:buChar char="•"/>
            </a:pPr>
            <a:r>
              <a:rPr lang="en-US" dirty="0"/>
              <a:t>If a funding transfer</a:t>
            </a:r>
            <a:r>
              <a:rPr lang="en-US" baseline="0" dirty="0"/>
              <a:t> is required between cost centers</a:t>
            </a:r>
          </a:p>
          <a:p>
            <a:pPr marL="1096057" lvl="2" indent="-173062">
              <a:buFont typeface="Arial" panose="020B0604020202020204" pitchFamily="34" charset="0"/>
              <a:buChar char="•"/>
            </a:pPr>
            <a:r>
              <a:rPr lang="en-US" baseline="0" dirty="0"/>
              <a:t>Transfer of budgets (budget adjustment)</a:t>
            </a:r>
          </a:p>
          <a:p>
            <a:pPr marL="1096057" lvl="2" indent="-173062">
              <a:buFont typeface="Arial" panose="020B0604020202020204" pitchFamily="34" charset="0"/>
              <a:buChar char="•"/>
            </a:pPr>
            <a:r>
              <a:rPr lang="en-US" baseline="0" dirty="0"/>
              <a:t>Internal charge and recovery using expense GL accounts</a:t>
            </a:r>
          </a:p>
          <a:p>
            <a:pPr marL="634559" lvl="1" indent="-173062">
              <a:buFont typeface="Arial" panose="020B0604020202020204" pitchFamily="34" charset="0"/>
              <a:buChar char="•"/>
            </a:pPr>
            <a:r>
              <a:rPr lang="en-US" baseline="0" dirty="0"/>
              <a:t>If one of the funds are over-expended, best practice is to move expenses to an appropriate cost object with sufficient funding</a:t>
            </a:r>
          </a:p>
          <a:p>
            <a:pPr marL="634559" lvl="1" indent="-173062">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7DD05C04-F161-4046-8129-C444D62BD607}" type="slidenum">
              <a:rPr lang="en-US" smtClean="0"/>
              <a:t>20</a:t>
            </a:fld>
            <a:endParaRPr lang="en-US" dirty="0"/>
          </a:p>
        </p:txBody>
      </p:sp>
    </p:spTree>
    <p:extLst>
      <p:ext uri="{BB962C8B-B14F-4D97-AF65-F5344CB8AC3E}">
        <p14:creationId xmlns:p14="http://schemas.microsoft.com/office/powerpoint/2010/main" val="34107071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b="1" dirty="0"/>
              <a:t>Gretchen</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21</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03378579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b="1" dirty="0"/>
              <a:t>Gretchen</a:t>
            </a:r>
          </a:p>
          <a:p>
            <a:endParaRPr lang="en-US" b="1" dirty="0"/>
          </a:p>
          <a:p>
            <a:r>
              <a:rPr lang="en-US" b="1" dirty="0"/>
              <a:t>Salary should be charged once Effort is committed, not as soon as the account is</a:t>
            </a:r>
            <a:r>
              <a:rPr lang="en-US" b="1" baseline="0" dirty="0"/>
              <a:t> set up just because</a:t>
            </a:r>
            <a:endParaRPr lang="en-US" b="1"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22</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57967424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b="1" dirty="0"/>
              <a:t>Gretchen</a:t>
            </a:r>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23</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3183493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b="1" dirty="0"/>
              <a:t>Gretchen</a:t>
            </a:r>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24</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0572831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b="1" dirty="0"/>
              <a:t>Gretchen</a:t>
            </a:r>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25</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60364194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b="1" dirty="0"/>
              <a:t>Gretchen</a:t>
            </a:r>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26</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9414397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b="1" dirty="0"/>
              <a:t>Gretchen</a:t>
            </a:r>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27</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22848873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Shelly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addition to identifying errors, it is important to </a:t>
            </a:r>
            <a:r>
              <a:rPr lang="en-US" b="1" dirty="0"/>
              <a:t>understand</a:t>
            </a:r>
            <a:r>
              <a:rPr lang="en-US" dirty="0"/>
              <a:t> the nature and frequency of errors.  Errors may help in detecting if there are specific transactions that are confusing, requiring additional training or system updates;   or if a process needs to be adjusted to prevent future errors.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When an error is identified it must be </a:t>
            </a:r>
            <a:r>
              <a:rPr lang="en-US" b="1" dirty="0"/>
              <a:t>resolved</a:t>
            </a:r>
            <a:r>
              <a:rPr lang="en-US" dirty="0"/>
              <a:t> in a timely manner.  It is a good business practice to resolve errors within the month of being identified.  This will help to ensure that the financial data used in reporting and invoicing are accurate.</a:t>
            </a:r>
          </a:p>
          <a:p>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28</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48954819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a:t>Shelly</a:t>
            </a:r>
          </a:p>
          <a:p>
            <a:endParaRPr lang="en-US" dirty="0"/>
          </a:p>
          <a:p>
            <a:r>
              <a:rPr lang="en-US" dirty="0"/>
              <a:t>Now we are going to go through the resources to help you complete these tasks.  </a:t>
            </a:r>
          </a:p>
          <a:p>
            <a:endParaRPr lang="en-US" dirty="0"/>
          </a:p>
          <a:p>
            <a:r>
              <a:rPr lang="en-US" dirty="0"/>
              <a:t>You were given a packet of handouts;</a:t>
            </a:r>
            <a:r>
              <a:rPr lang="en-US" baseline="0" dirty="0"/>
              <a:t> we will go through an overview of them now and then in more detail later on.</a:t>
            </a:r>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29</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11295690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a:t>Shelly</a:t>
            </a:r>
          </a:p>
          <a:p>
            <a:endParaRPr lang="en-US" dirty="0"/>
          </a:p>
          <a:p>
            <a:r>
              <a:rPr lang="en-US" dirty="0"/>
              <a:t>Attachment A</a:t>
            </a:r>
            <a:r>
              <a:rPr lang="en-US" baseline="0" dirty="0"/>
              <a:t> is a “Checklist for Common Transactions and Document Types”.</a:t>
            </a:r>
          </a:p>
          <a:p>
            <a:endParaRPr lang="en-US" baseline="0" dirty="0"/>
          </a:p>
          <a:p>
            <a:r>
              <a:rPr lang="en-US" baseline="0" dirty="0"/>
              <a:t>This is a nice guidance document to reference for when you are reviewing your reports and do not realize what one of the codes mean.  We’ve also given you some examples of high risk transactions along with questions you should ask yourself when reviewing particular expenditures.</a:t>
            </a:r>
          </a:p>
          <a:p>
            <a:endParaRPr lang="en-US" baseline="0" dirty="0"/>
          </a:p>
          <a:p>
            <a:r>
              <a:rPr lang="en-US" baseline="0" dirty="0"/>
              <a:t>For example, on page one, the first box, you will see the document Y2 which is for payroll expenses that are processed through Personnel Action Forms in SAP.  Examples of high risk transactions include former employees continuing to be paid and not terminated in the system or a current employee charged to a wrong account.  Questions to ask yourself: Are the right people being charged against the right accounts?  Are the amounts paid correct?  In most cases, effort should follow salary so if John Brown is charged 100% to Grant A, is that reasonable in that he is not doing any other work?  i.e. Administrative, teaching, clinic, writing proposals?  Is the timing correct?  i.e. Grant A ended 9/30/2017 and yet charges continue to occur in October and November 2017?</a:t>
            </a:r>
          </a:p>
          <a:p>
            <a:endParaRPr lang="en-US" baseline="0" dirty="0"/>
          </a:p>
          <a:p>
            <a:r>
              <a:rPr lang="en-US" baseline="0" dirty="0"/>
              <a:t>There are numerous Document Types along with Examples of High Risk Transactions along with Questions you should be asking yourself.  Please be sure to read through and review them after this meeting.</a:t>
            </a:r>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30</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13843398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Shelly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Best Practice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Internal / External Auditors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If</a:t>
            </a:r>
            <a:r>
              <a:rPr lang="en-US" baseline="0" dirty="0"/>
              <a:t> you found a mistake on a grant in July and don’t move until December, you better have this documented or Shelly is going to say No</a:t>
            </a:r>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31</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62134521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a:t>Shelly</a:t>
            </a:r>
          </a:p>
          <a:p>
            <a:endParaRPr lang="en-US" dirty="0"/>
          </a:p>
          <a:p>
            <a:endParaRPr lang="en-US" dirty="0"/>
          </a:p>
          <a:p>
            <a:r>
              <a:rPr lang="en-US" dirty="0"/>
              <a:t>Please see Attachment</a:t>
            </a:r>
            <a:r>
              <a:rPr lang="en-US" baseline="0" dirty="0"/>
              <a:t> C which is a listing of all of the Central University Contacts you need.</a:t>
            </a:r>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cap="none" dirty="0">
                <a:solidFill>
                  <a:schemeClr val="tx1"/>
                </a:solidFill>
                <a:latin typeface="Calibri" panose="020F0502020204030204" pitchFamily="34" charset="0"/>
                <a:ea typeface="Calibri"/>
                <a:cs typeface="Calibri" panose="020F0502020204030204" pitchFamily="34" charset="0"/>
                <a:sym typeface="Arial"/>
              </a:rPr>
              <a:t>Note:  The</a:t>
            </a:r>
            <a:r>
              <a:rPr lang="en-US" sz="1200" b="0" i="0" u="none" strike="noStrike" kern="1200" cap="none" baseline="0" dirty="0">
                <a:solidFill>
                  <a:schemeClr val="tx1"/>
                </a:solidFill>
                <a:latin typeface="Calibri" panose="020F0502020204030204" pitchFamily="34" charset="0"/>
                <a:ea typeface="Calibri"/>
                <a:cs typeface="Calibri" panose="020F0502020204030204" pitchFamily="34" charset="0"/>
                <a:sym typeface="Arial"/>
              </a:rPr>
              <a:t> third box up, we talk about Billing, Expense, and </a:t>
            </a:r>
            <a:r>
              <a:rPr lang="en-US" sz="1200" b="0" i="0" u="sng" strike="noStrike" kern="1200" cap="none" baseline="0" dirty="0">
                <a:solidFill>
                  <a:schemeClr val="tx1"/>
                </a:solidFill>
                <a:latin typeface="Calibri" panose="020F0502020204030204" pitchFamily="34" charset="0"/>
                <a:ea typeface="Calibri"/>
                <a:cs typeface="Calibri" panose="020F0502020204030204" pitchFamily="34" charset="0"/>
                <a:sym typeface="Arial"/>
              </a:rPr>
              <a:t>Fund Reservation Activity</a:t>
            </a:r>
            <a:r>
              <a:rPr lang="en-US" sz="1200" b="0" i="0" u="none" strike="noStrike" kern="1200" cap="none" baseline="0" dirty="0">
                <a:solidFill>
                  <a:schemeClr val="tx1"/>
                </a:solidFill>
                <a:latin typeface="Calibri" panose="020F0502020204030204" pitchFamily="34" charset="0"/>
                <a:ea typeface="Calibri"/>
                <a:cs typeface="Calibri" panose="020F0502020204030204" pitchFamily="34" charset="0"/>
                <a:sym typeface="Arial"/>
              </a:rPr>
              <a:t>.  </a:t>
            </a:r>
            <a:r>
              <a:rPr lang="en-US" sz="1200" b="0" i="0" u="none" strike="noStrike" kern="1200" cap="none" dirty="0">
                <a:solidFill>
                  <a:schemeClr val="tx1"/>
                </a:solidFill>
                <a:latin typeface="Calibri" panose="020F0502020204030204" pitchFamily="34" charset="0"/>
                <a:ea typeface="Calibri"/>
                <a:cs typeface="Calibri" panose="020F0502020204030204" pitchFamily="34" charset="0"/>
                <a:sym typeface="Arial"/>
              </a:rPr>
              <a:t>In regards to </a:t>
            </a:r>
            <a:r>
              <a:rPr lang="en-US" sz="1200" b="1" dirty="0">
                <a:latin typeface="Calibri" panose="020F0502020204030204" pitchFamily="34" charset="0"/>
                <a:cs typeface="Calibri" panose="020F0502020204030204" pitchFamily="34" charset="0"/>
              </a:rPr>
              <a:t>Closing a Non-Sponsored Program</a:t>
            </a:r>
            <a:r>
              <a:rPr lang="en-US" sz="1200" b="1" baseline="0" dirty="0">
                <a:latin typeface="Calibri" panose="020F0502020204030204" pitchFamily="34" charset="0"/>
                <a:cs typeface="Calibri" panose="020F0502020204030204" pitchFamily="34" charset="0"/>
              </a:rPr>
              <a:t> Fund Reservation (FRN) for Subawards (starts with “40”)  </a:t>
            </a:r>
            <a:r>
              <a:rPr lang="en-US" sz="1200" b="0" i="0" u="none" strike="noStrike" kern="1200" cap="none" dirty="0">
                <a:solidFill>
                  <a:schemeClr val="tx1"/>
                </a:solidFill>
                <a:latin typeface="Calibri" panose="020F0502020204030204" pitchFamily="34" charset="0"/>
                <a:ea typeface="Calibri"/>
                <a:cs typeface="Calibri" panose="020F0502020204030204" pitchFamily="34" charset="0"/>
                <a:sym typeface="Arial"/>
              </a:rPr>
              <a:t>These are created by any</a:t>
            </a:r>
            <a:r>
              <a:rPr lang="en-US" sz="1200" b="0" i="0" u="none" strike="noStrike" kern="1200" cap="none" baseline="0" dirty="0">
                <a:solidFill>
                  <a:schemeClr val="tx1"/>
                </a:solidFill>
                <a:latin typeface="Calibri" panose="020F0502020204030204" pitchFamily="34" charset="0"/>
                <a:ea typeface="Calibri"/>
                <a:cs typeface="Calibri" panose="020F0502020204030204" pitchFamily="34" charset="0"/>
                <a:sym typeface="Arial"/>
              </a:rPr>
              <a:t> department administrator; contact the creator to resolve (bring in “Created By” in any Commitment Report within BW)</a:t>
            </a:r>
            <a:endParaRPr lang="en-US" sz="1200" b="0" i="0" u="none" strike="noStrike" kern="1200" cap="none" dirty="0">
              <a:solidFill>
                <a:schemeClr val="tx1"/>
              </a:solidFill>
              <a:latin typeface="Calibri" panose="020F0502020204030204" pitchFamily="34" charset="0"/>
              <a:ea typeface="Calibri"/>
              <a:cs typeface="Calibri" panose="020F0502020204030204" pitchFamily="34" charset="0"/>
              <a:sym typeface="Arial"/>
            </a:endParaRPr>
          </a:p>
          <a:p>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32</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25094659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a:t>Donna</a:t>
            </a:r>
          </a:p>
          <a:p>
            <a:endParaRPr lang="en-US" dirty="0"/>
          </a:p>
          <a:p>
            <a:endParaRPr lang="en-US" dirty="0"/>
          </a:p>
          <a:p>
            <a:r>
              <a:rPr lang="en-US" dirty="0"/>
              <a:t>Now we are going to go through the resources to help you complete these tasks.  </a:t>
            </a:r>
          </a:p>
          <a:p>
            <a:endParaRPr lang="en-US" dirty="0"/>
          </a:p>
          <a:p>
            <a:r>
              <a:rPr lang="en-US" dirty="0"/>
              <a:t>You were given a packet of handouts;</a:t>
            </a:r>
            <a:r>
              <a:rPr lang="en-US" baseline="0" dirty="0"/>
              <a:t> we will go through an overview of them now and then in more detail later on.</a:t>
            </a:r>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33</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19985789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b="1" dirty="0"/>
              <a:t>Donna</a:t>
            </a:r>
          </a:p>
          <a:p>
            <a:endParaRPr lang="en-US" dirty="0"/>
          </a:p>
          <a:p>
            <a:r>
              <a:rPr lang="en-US" dirty="0"/>
              <a:t>Note to training</a:t>
            </a:r>
            <a:r>
              <a:rPr lang="en-US" baseline="0" dirty="0"/>
              <a:t> group that this </a:t>
            </a:r>
            <a:r>
              <a:rPr lang="en-US" dirty="0"/>
              <a:t>may not be the view folks see within BW... this is Gretchen’s view and the attendees may have a different view based on their security.</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34</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17848357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b="1" dirty="0"/>
              <a:t>Donna</a:t>
            </a:r>
          </a:p>
          <a:p>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35</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39413643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b="1" dirty="0"/>
              <a:t>Shelly</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36</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00014754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a:t>Shelly</a:t>
            </a:r>
          </a:p>
          <a:p>
            <a:endParaRPr lang="en-US" dirty="0"/>
          </a:p>
          <a:p>
            <a:r>
              <a:rPr lang="en-US" dirty="0"/>
              <a:t>Read</a:t>
            </a:r>
            <a:r>
              <a:rPr lang="en-US" baseline="0" dirty="0"/>
              <a:t> thru the Slide... A series of template examples with instructions have been created to assist with the review process.</a:t>
            </a:r>
          </a:p>
          <a:p>
            <a:endParaRPr lang="en-US" baseline="0" dirty="0"/>
          </a:p>
          <a:p>
            <a:r>
              <a:rPr lang="en-US" baseline="0" dirty="0"/>
              <a:t>We understand that departments may have their own templates such as such, you are not required to use these template examples, however, the documented after-the-fact reviews must meet the general guideline standards.  If you have a process that works for you, and it meets the general guideline standards, then continue to use what you have.</a:t>
            </a:r>
          </a:p>
          <a:p>
            <a:endParaRPr lang="en-US" baseline="0" dirty="0"/>
          </a:p>
          <a:p>
            <a:r>
              <a:rPr lang="en-US" baseline="0" dirty="0"/>
              <a:t>The templates we will make available are:</a:t>
            </a:r>
          </a:p>
          <a:p>
            <a:endParaRPr lang="en-US" baseline="0" dirty="0"/>
          </a:p>
          <a:p>
            <a:pPr marL="171450" indent="-171450">
              <a:buFont typeface="Arial" panose="020B0604020202020204" pitchFamily="34" charset="0"/>
              <a:buChar char="•"/>
            </a:pPr>
            <a:r>
              <a:rPr lang="en-US" baseline="0" dirty="0"/>
              <a:t>Basic Template</a:t>
            </a:r>
          </a:p>
          <a:p>
            <a:pPr marL="171450" indent="-171450">
              <a:buFont typeface="Arial" panose="020B0604020202020204" pitchFamily="34" charset="0"/>
              <a:buChar char="•"/>
            </a:pPr>
            <a:r>
              <a:rPr lang="en-US" baseline="0" dirty="0"/>
              <a:t>Shared Designated Accounts Template</a:t>
            </a:r>
          </a:p>
          <a:p>
            <a:pPr marL="171450" indent="-171450">
              <a:buFont typeface="Arial" panose="020B0604020202020204" pitchFamily="34" charset="0"/>
              <a:buChar char="•"/>
            </a:pPr>
            <a:r>
              <a:rPr lang="en-US" baseline="0" dirty="0"/>
              <a:t>Grant Budget vs Actual Template</a:t>
            </a:r>
          </a:p>
          <a:p>
            <a:pPr marL="171450" indent="-171450">
              <a:buFont typeface="Arial" panose="020B0604020202020204" pitchFamily="34" charset="0"/>
              <a:buChar char="•"/>
            </a:pPr>
            <a:r>
              <a:rPr lang="en-US" baseline="0" dirty="0"/>
              <a:t>Employee Labor Distribution by Grant (SP Level) Template</a:t>
            </a:r>
          </a:p>
          <a:p>
            <a:pPr marL="171450" indent="-171450">
              <a:buFont typeface="Arial" panose="020B0604020202020204" pitchFamily="34" charset="0"/>
              <a:buChar char="•"/>
            </a:pPr>
            <a:r>
              <a:rPr lang="en-US" baseline="0" dirty="0"/>
              <a:t>Grand Document for Expenditures Template and;</a:t>
            </a:r>
          </a:p>
          <a:p>
            <a:pPr marL="171450" indent="-171450">
              <a:buFont typeface="Arial" panose="020B0604020202020204" pitchFamily="34" charset="0"/>
              <a:buChar char="•"/>
            </a:pPr>
            <a:r>
              <a:rPr lang="en-US" baseline="0" dirty="0"/>
              <a:t>Grant Document for Commitments Template</a:t>
            </a:r>
          </a:p>
          <a:p>
            <a:endParaRPr lang="en-US" baseline="0" dirty="0"/>
          </a:p>
          <a:p>
            <a:r>
              <a:rPr lang="en-US" dirty="0"/>
              <a:t>We did not print all of these</a:t>
            </a:r>
            <a:r>
              <a:rPr lang="en-US" baseline="0" dirty="0"/>
              <a:t> templates for you; at the end of this presentation we will be going through in more detail the Grant Budget vs Actual Template and the Grand Document for Expenditures Template.  </a:t>
            </a:r>
          </a:p>
          <a:p>
            <a:endParaRPr lang="en-US" baseline="0" dirty="0"/>
          </a:p>
          <a:p>
            <a:r>
              <a:rPr lang="en-US" baseline="0" dirty="0"/>
              <a:t>However, all templates and reference material we are going through today will be available on-line.</a:t>
            </a:r>
          </a:p>
          <a:p>
            <a:endParaRPr lang="en-US" dirty="0"/>
          </a:p>
          <a:p>
            <a:r>
              <a:rPr lang="en-US" dirty="0"/>
              <a:t>Gretchen</a:t>
            </a:r>
          </a:p>
          <a:p>
            <a:endParaRPr lang="en-US" dirty="0"/>
          </a:p>
          <a:p>
            <a:r>
              <a:rPr lang="en-US" dirty="0"/>
              <a:t>Ok, let’s go through the templates that we referenced before.</a:t>
            </a:r>
          </a:p>
          <a:p>
            <a:endParaRPr lang="en-US" dirty="0"/>
          </a:p>
          <a:p>
            <a:r>
              <a:rPr lang="en-US" dirty="0"/>
              <a:t>We</a:t>
            </a:r>
            <a:r>
              <a:rPr lang="en-US" baseline="0" dirty="0"/>
              <a:t> are going to specifically go through Template F1 (Budget vs Actuals) and F3 (Grant Document for Expenditures)</a:t>
            </a:r>
          </a:p>
          <a:p>
            <a:endParaRPr lang="en-US" baseline="0" dirty="0"/>
          </a:p>
          <a:p>
            <a:r>
              <a:rPr lang="en-US" dirty="0"/>
              <a:t>Open document in Excel and scroll through</a:t>
            </a:r>
            <a:r>
              <a:rPr lang="en-US" baseline="0" dirty="0"/>
              <a:t>, </a:t>
            </a:r>
            <a:r>
              <a:rPr lang="en-US" b="0" baseline="0" dirty="0"/>
              <a:t>discussing at a high level to point out:</a:t>
            </a:r>
          </a:p>
          <a:p>
            <a:endParaRPr lang="en-US" b="0" baseline="0" dirty="0"/>
          </a:p>
          <a:p>
            <a:pPr marL="171450" indent="-171450">
              <a:buFont typeface="Arial" panose="020B0604020202020204" pitchFamily="34" charset="0"/>
              <a:buChar char="•"/>
            </a:pPr>
            <a:r>
              <a:rPr lang="en-US" b="0" baseline="0" dirty="0"/>
              <a:t>instructions, (note: your BW picture may look different then the one listed based on your security)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baseline="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baseline="0" dirty="0"/>
              <a:t>link to BW training,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b="0" baseline="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baseline="0" dirty="0"/>
              <a:t>reference to Attachment A:  </a:t>
            </a:r>
            <a:r>
              <a:rPr lang="en-US" sz="1200" b="0" i="0" u="none" strike="noStrike" kern="1200" cap="none" dirty="0">
                <a:solidFill>
                  <a:schemeClr val="dk1"/>
                </a:solidFill>
                <a:effectLst/>
                <a:latin typeface="Calibri"/>
                <a:ea typeface="Calibri"/>
                <a:cs typeface="Calibri"/>
                <a:sym typeface="Calibri"/>
              </a:rPr>
              <a:t>Checklist for Common Transactions and Document Types</a:t>
            </a:r>
            <a:r>
              <a:rPr lang="en-US" sz="1200" b="0" i="0" u="none" strike="noStrike" kern="1200" cap="none" baseline="0" dirty="0">
                <a:solidFill>
                  <a:schemeClr val="dk1"/>
                </a:solidFill>
                <a:effectLst/>
                <a:latin typeface="Calibri"/>
                <a:ea typeface="Calibri"/>
                <a:cs typeface="Calibri"/>
                <a:sym typeface="Calibri"/>
              </a:rPr>
              <a:t> </a:t>
            </a:r>
            <a:r>
              <a:rPr lang="en-US" b="0" baseline="0" dirty="0"/>
              <a:t>and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b="0" baseline="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baseline="0" dirty="0"/>
              <a:t>Importance of Budget vs Actual.</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baseline="0" dirty="0"/>
              <a:t>I run </a:t>
            </a:r>
            <a:r>
              <a:rPr lang="en-US" b="0" baseline="0" dirty="0" err="1"/>
              <a:t>BvA</a:t>
            </a:r>
            <a:r>
              <a:rPr lang="en-US" b="0" baseline="0" dirty="0"/>
              <a:t> for EVERYTHING... This is where I always start</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baseline="0" dirty="0"/>
              <a:t>Highly recommend you run at Grant level b/c if there are 5 IO’s on one grant, you want to make sure that nothing snuck in on an old IO when it shouldn’t have</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baseline="0" dirty="0"/>
              <a:t>The </a:t>
            </a:r>
            <a:r>
              <a:rPr lang="en-US" b="0" baseline="0" dirty="0" err="1"/>
              <a:t>BvA</a:t>
            </a:r>
            <a:r>
              <a:rPr lang="en-US" b="0" baseline="0" dirty="0"/>
              <a:t> is a great high level report... Gives you a quick snapshot of bottom line and sponsored class to see if anything truly looks off at first glance</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baseline="0" dirty="0"/>
              <a:t>Animals charged when you know there are no animals with this research</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baseline="0" dirty="0"/>
              <a:t>Burn rate: Award ends in 6 months yet 95% of the award is spent</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baseline="0" dirty="0"/>
              <a:t>Is the budget set up correctly?</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baseline="0" dirty="0"/>
              <a:t>There are a ton of free characteristics and even more property characteristics (attributes) that you can bring in as needed</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baseline="0" dirty="0"/>
              <a:t>For sponsored research the </a:t>
            </a:r>
            <a:r>
              <a:rPr lang="en-US" b="0" baseline="0" dirty="0" err="1"/>
              <a:t>BvA</a:t>
            </a:r>
            <a:r>
              <a:rPr lang="en-US" b="0" baseline="0" dirty="0"/>
              <a:t> is great because you can quickly tell if your expenditures are exceeding budget</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baseline="0" dirty="0"/>
              <a:t>For non-sponsored research, one would use one of the FM Budget to Actual reports... For non-sponsored, you will want to review for instance that Period 1 actuals are the same year over year for that period... i.e. I didn’t spend 50% of my PAFO Cost Center in period 1 when last year in FY2016, I only spent 10% of it.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b="0" baseline="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baseline="0" dirty="0"/>
              <a:t>Importance of Grant Document for Expenditures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baseline="0" dirty="0"/>
              <a:t>Nice thing about BW is you can continue to drill down... You can either start at </a:t>
            </a:r>
            <a:r>
              <a:rPr lang="en-US" b="0" baseline="0" dirty="0" err="1"/>
              <a:t>BvA</a:t>
            </a:r>
            <a:r>
              <a:rPr lang="en-US" b="0" baseline="0" dirty="0"/>
              <a:t> and if you see something funky, you can drill down into the detail, or you can start with a report like the Grant Document for Expenditures which will give you the detail in full</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baseline="0" dirty="0"/>
              <a:t>This will give you the expenditures in detail and then from there you can drill into FB03 for more detail if it were a journal entry or follow up with AP if it’s for a vendor you know nothing about.</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baseline="0" dirty="0"/>
              <a:t>Based on the account, this file may be HUGE... For sponsored research I will tell you that materiality is zero in that, even a $5 mistake needs to be moved.  Take the file in steps... Look at payroll, does everything look appropriate?  Move on to expenditures... Is their a vendor that you are surprised to see?  Children’s Hospital invoices when you were not aware that Children’s was a sub on this award?  Patient Care charges when there is no human research involved?</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baseline="0" dirty="0"/>
              <a:t>Make sure timing is good... Any expenditures that occurred after the award ended?  Large ticket items that were purchased in the last 30 days before the grant ended?</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b="0" baseline="0" dirty="0"/>
          </a:p>
          <a:p>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37</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63093164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a:t>Matt</a:t>
            </a:r>
          </a:p>
          <a:p>
            <a:endParaRPr lang="en-US" dirty="0"/>
          </a:p>
          <a:p>
            <a:r>
              <a:rPr lang="en-US" dirty="0"/>
              <a:t>Journal</a:t>
            </a:r>
            <a:r>
              <a:rPr lang="en-US" baseline="0" dirty="0"/>
              <a:t> Entry training, PO invoice workflow, Accounts Payable, Accounts Receivable </a:t>
            </a:r>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38</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51164905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pPr fontAlgn="base"/>
            <a:r>
              <a:rPr lang="en-US" sz="1200" b="0" i="0" u="none" strike="noStrike" kern="1200" cap="none" dirty="0">
                <a:solidFill>
                  <a:schemeClr val="dk1"/>
                </a:solidFill>
                <a:effectLst/>
                <a:latin typeface="Calibri"/>
                <a:ea typeface="Calibri"/>
                <a:cs typeface="Calibri"/>
                <a:sym typeface="Calibri"/>
              </a:rPr>
              <a:t>Matt</a:t>
            </a:r>
          </a:p>
          <a:p>
            <a:pPr fontAlgn="base"/>
            <a:endParaRPr lang="en-US" sz="1200" b="0" i="0" u="none" strike="noStrike" kern="1200" cap="none" dirty="0">
              <a:solidFill>
                <a:schemeClr val="dk1"/>
              </a:solidFill>
              <a:effectLst/>
              <a:latin typeface="Calibri"/>
              <a:ea typeface="Calibri"/>
              <a:cs typeface="Calibri"/>
              <a:sym typeface="Calibri"/>
            </a:endParaRPr>
          </a:p>
          <a:p>
            <a:pPr fontAlgn="base"/>
            <a:r>
              <a:rPr lang="en-US" sz="1200" b="0" i="0" u="none" strike="noStrike" kern="1200" cap="none" dirty="0">
                <a:solidFill>
                  <a:schemeClr val="dk1"/>
                </a:solidFill>
                <a:effectLst/>
                <a:latin typeface="Calibri"/>
                <a:ea typeface="Calibri"/>
                <a:cs typeface="Calibri"/>
                <a:sym typeface="Calibri"/>
              </a:rPr>
              <a:t>Since the 2017 changeover from paper to online disbursement submissions, the processing method has also undergone some changes.  The following is a guide to the new procedure, along with examples of common errors to be avoided, as they can delay payment processing:</a:t>
            </a:r>
          </a:p>
          <a:p>
            <a:pPr fontAlgn="base"/>
            <a:r>
              <a:rPr lang="en-US" sz="1200" b="0" i="0" u="none" strike="noStrike" kern="1200" cap="none" dirty="0">
                <a:solidFill>
                  <a:schemeClr val="dk1"/>
                </a:solidFill>
                <a:effectLst/>
                <a:latin typeface="Calibri"/>
                <a:ea typeface="Calibri"/>
                <a:cs typeface="Calibri"/>
                <a:sym typeface="Calibri"/>
              </a:rPr>
              <a:t>1) When completed Disbursement Requests are submitted via the </a:t>
            </a:r>
            <a:r>
              <a:rPr lang="en-US" sz="1200" b="0" i="0" u="none" strike="noStrike" kern="1200" cap="none" dirty="0" err="1">
                <a:solidFill>
                  <a:schemeClr val="dk1"/>
                </a:solidFill>
                <a:effectLst/>
                <a:latin typeface="Calibri"/>
                <a:ea typeface="Calibri"/>
                <a:cs typeface="Calibri"/>
                <a:sym typeface="Calibri"/>
              </a:rPr>
              <a:t>webform</a:t>
            </a:r>
            <a:r>
              <a:rPr lang="en-US" sz="1200" b="0" i="0" u="none" strike="noStrike" kern="1200" cap="none" dirty="0">
                <a:solidFill>
                  <a:schemeClr val="dk1"/>
                </a:solidFill>
                <a:effectLst/>
                <a:latin typeface="Calibri"/>
                <a:ea typeface="Calibri"/>
                <a:cs typeface="Calibri"/>
                <a:sym typeface="Calibri"/>
              </a:rPr>
              <a:t>, they are automatically entered into the </a:t>
            </a:r>
            <a:r>
              <a:rPr lang="en-US" sz="1200" b="0" i="0" u="none" strike="noStrike" kern="1200" cap="none" dirty="0" err="1">
                <a:solidFill>
                  <a:schemeClr val="dk1"/>
                </a:solidFill>
                <a:effectLst/>
                <a:latin typeface="Calibri"/>
                <a:ea typeface="Calibri"/>
                <a:cs typeface="Calibri"/>
                <a:sym typeface="Calibri"/>
              </a:rPr>
              <a:t>OnBase</a:t>
            </a:r>
            <a:r>
              <a:rPr lang="en-US" sz="1200" b="0" i="0" u="none" strike="noStrike" kern="1200" cap="none" dirty="0">
                <a:solidFill>
                  <a:schemeClr val="dk1"/>
                </a:solidFill>
                <a:effectLst/>
                <a:latin typeface="Calibri"/>
                <a:ea typeface="Calibri"/>
                <a:cs typeface="Calibri"/>
                <a:sym typeface="Calibri"/>
              </a:rPr>
              <a:t> system used by Accounts Payable.  At this time, a confirmation email is sent to the submitter which includes payee details and a unique 8-digit Source Document (SD) number.</a:t>
            </a:r>
            <a:br>
              <a:rPr lang="en-US" sz="1200" b="0" i="0" u="none" strike="noStrike" kern="1200" cap="none" dirty="0">
                <a:solidFill>
                  <a:schemeClr val="dk1"/>
                </a:solidFill>
                <a:effectLst/>
                <a:latin typeface="Calibri"/>
                <a:ea typeface="Calibri"/>
                <a:cs typeface="Calibri"/>
                <a:sym typeface="Calibri"/>
              </a:rPr>
            </a:br>
            <a:r>
              <a:rPr lang="en-US" sz="1200" b="0" i="0" u="sng" strike="noStrike" kern="1200" cap="none" dirty="0">
                <a:solidFill>
                  <a:schemeClr val="dk1"/>
                </a:solidFill>
                <a:effectLst/>
                <a:latin typeface="Calibri"/>
                <a:ea typeface="Calibri"/>
                <a:cs typeface="Calibri"/>
                <a:sym typeface="Calibri"/>
              </a:rPr>
              <a:t>Common error</a:t>
            </a:r>
            <a:r>
              <a:rPr lang="en-US" sz="1200" b="0" i="0" u="none" strike="noStrike" kern="1200" cap="none" dirty="0">
                <a:solidFill>
                  <a:schemeClr val="dk1"/>
                </a:solidFill>
                <a:effectLst/>
                <a:latin typeface="Calibri"/>
                <a:ea typeface="Calibri"/>
                <a:cs typeface="Calibri"/>
                <a:sym typeface="Calibri"/>
              </a:rPr>
              <a:t>: the submitter’s email address was incorrectly entered, so the confirmation email cannot be received</a:t>
            </a:r>
          </a:p>
          <a:p>
            <a:pPr fontAlgn="base"/>
            <a:r>
              <a:rPr lang="en-US" sz="1200" b="0" i="0" u="none" strike="noStrike" kern="1200" cap="none" dirty="0">
                <a:solidFill>
                  <a:schemeClr val="dk1"/>
                </a:solidFill>
                <a:effectLst/>
                <a:latin typeface="Calibri"/>
                <a:ea typeface="Calibri"/>
                <a:cs typeface="Calibri"/>
                <a:sym typeface="Calibri"/>
              </a:rPr>
              <a:t>2) The disbursement form is reviewed by Accounts Payable analysts for accuracy, ensuring that there is a valid invoice attached and that the data on the form (including invoice date, payee name/address, and remittance amount) match the invoice.</a:t>
            </a:r>
            <a:br>
              <a:rPr lang="en-US" sz="1200" b="0" i="0" u="none" strike="noStrike" kern="1200" cap="none" dirty="0">
                <a:solidFill>
                  <a:schemeClr val="dk1"/>
                </a:solidFill>
                <a:effectLst/>
                <a:latin typeface="Calibri"/>
                <a:ea typeface="Calibri"/>
                <a:cs typeface="Calibri"/>
                <a:sym typeface="Calibri"/>
              </a:rPr>
            </a:br>
            <a:r>
              <a:rPr lang="en-US" sz="1200" b="0" i="0" u="sng" strike="noStrike" kern="1200" cap="none" dirty="0">
                <a:solidFill>
                  <a:schemeClr val="dk1"/>
                </a:solidFill>
                <a:effectLst/>
                <a:latin typeface="Calibri"/>
                <a:ea typeface="Calibri"/>
                <a:cs typeface="Calibri"/>
                <a:sym typeface="Calibri"/>
              </a:rPr>
              <a:t>Common errors</a:t>
            </a:r>
            <a:r>
              <a:rPr lang="en-US" sz="1200" b="0" i="0" u="none" strike="noStrike" kern="1200" cap="none" dirty="0">
                <a:solidFill>
                  <a:schemeClr val="dk1"/>
                </a:solidFill>
                <a:effectLst/>
                <a:latin typeface="Calibri"/>
                <a:ea typeface="Calibri"/>
                <a:cs typeface="Calibri"/>
                <a:sym typeface="Calibri"/>
              </a:rPr>
              <a:t>: the attached document is not a valid invoice; the documentation is incomplete or insufficient to process payment (particularly with foreign vendors); data on the invoice and the disbursement form do not match</a:t>
            </a:r>
          </a:p>
          <a:p>
            <a:pPr fontAlgn="base"/>
            <a:r>
              <a:rPr lang="en-US" sz="1200" b="0" i="0" u="none" strike="noStrike" kern="1200" cap="none" dirty="0">
                <a:solidFill>
                  <a:schemeClr val="dk1"/>
                </a:solidFill>
                <a:effectLst/>
                <a:latin typeface="Calibri"/>
                <a:ea typeface="Calibri"/>
                <a:cs typeface="Calibri"/>
                <a:sym typeface="Calibri"/>
              </a:rPr>
              <a:t>3) If the vendor has not previously been paid by BU, the vendor relations group in Accounts Payable will need to create an SAP vendor profile.  In these cases, a W9 (US vendor) or W8BEN (foreign vendor) should be attached to the disbursement form at the time of submission.</a:t>
            </a:r>
            <a:br>
              <a:rPr lang="en-US" sz="1200" b="0" i="0" u="none" strike="noStrike" kern="1200" cap="none" dirty="0">
                <a:solidFill>
                  <a:schemeClr val="dk1"/>
                </a:solidFill>
                <a:effectLst/>
                <a:latin typeface="Calibri"/>
                <a:ea typeface="Calibri"/>
                <a:cs typeface="Calibri"/>
                <a:sym typeface="Calibri"/>
              </a:rPr>
            </a:br>
            <a:r>
              <a:rPr lang="en-US" sz="1200" b="0" i="0" u="sng" strike="noStrike" kern="1200" cap="none" dirty="0">
                <a:solidFill>
                  <a:schemeClr val="dk1"/>
                </a:solidFill>
                <a:effectLst/>
                <a:latin typeface="Calibri"/>
                <a:ea typeface="Calibri"/>
                <a:cs typeface="Calibri"/>
                <a:sym typeface="Calibri"/>
              </a:rPr>
              <a:t>Common error</a:t>
            </a:r>
            <a:r>
              <a:rPr lang="en-US" sz="1200" b="0" i="0" u="none" strike="noStrike" kern="1200" cap="none" dirty="0">
                <a:solidFill>
                  <a:schemeClr val="dk1"/>
                </a:solidFill>
                <a:effectLst/>
                <a:latin typeface="Calibri"/>
                <a:ea typeface="Calibri"/>
                <a:cs typeface="Calibri"/>
                <a:sym typeface="Calibri"/>
              </a:rPr>
              <a:t>: failure to attach a properly completed (including signature/date) W9 or W8BEN</a:t>
            </a:r>
          </a:p>
          <a:p>
            <a:pPr fontAlgn="base"/>
            <a:r>
              <a:rPr lang="en-US" sz="1200" b="0" i="0" u="none" strike="noStrike" kern="1200" cap="none" dirty="0">
                <a:solidFill>
                  <a:schemeClr val="dk1"/>
                </a:solidFill>
                <a:effectLst/>
                <a:latin typeface="Calibri"/>
                <a:ea typeface="Calibri"/>
                <a:cs typeface="Calibri"/>
                <a:sym typeface="Calibri"/>
              </a:rPr>
              <a:t>4) Once all information is verified and the vendor profile is available, Accounts Payable will enter the disbursement details into SAP.  This will generate a unique, 10-digit FI Document number, which will be visible in </a:t>
            </a:r>
            <a:r>
              <a:rPr lang="en-US" sz="1200" b="0" i="0" u="none" strike="noStrike" kern="1200" cap="none" dirty="0" err="1">
                <a:solidFill>
                  <a:schemeClr val="dk1"/>
                </a:solidFill>
                <a:effectLst/>
                <a:latin typeface="Calibri"/>
                <a:ea typeface="Calibri"/>
                <a:cs typeface="Calibri"/>
                <a:sym typeface="Calibri"/>
              </a:rPr>
              <a:t>BUWorks</a:t>
            </a:r>
            <a:r>
              <a:rPr lang="en-US" sz="1200" b="0" i="0" u="none" strike="noStrike" kern="1200" cap="none" dirty="0">
                <a:solidFill>
                  <a:schemeClr val="dk1"/>
                </a:solidFill>
                <a:effectLst/>
                <a:latin typeface="Calibri"/>
                <a:ea typeface="Calibri"/>
                <a:cs typeface="Calibri"/>
                <a:sym typeface="Calibri"/>
              </a:rPr>
              <a:t>/SAP Reporting to those with access to the account being charged.   Payment is then generated according to the vendor’s payment terms, an explanation of which </a:t>
            </a:r>
            <a:r>
              <a:rPr lang="en-US" sz="1200" b="0" i="0" u="none" strike="noStrike" kern="1200" cap="none" dirty="0">
                <a:solidFill>
                  <a:schemeClr val="dk1"/>
                </a:solidFill>
                <a:effectLst/>
                <a:latin typeface="Calibri"/>
                <a:ea typeface="Calibri"/>
                <a:cs typeface="Calibri"/>
                <a:sym typeface="Calibri"/>
                <a:hlinkClick r:id="rId3"/>
              </a:rPr>
              <a:t>can be found her</a:t>
            </a:r>
            <a:endParaRPr lang="en-US" sz="1200" b="0" i="0" u="none" strike="noStrike" kern="1200" cap="none" dirty="0">
              <a:solidFill>
                <a:schemeClr val="dk1"/>
              </a:solidFill>
              <a:effectLst/>
              <a:latin typeface="Calibri"/>
              <a:ea typeface="Calibri"/>
              <a:cs typeface="Calibri"/>
              <a:sym typeface="Calibri"/>
            </a:endParaRP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39</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00804070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pPr fontAlgn="base"/>
            <a:endParaRPr lang="en-US" sz="1200" b="0" i="0" u="none" strike="noStrike" kern="1200" cap="none" dirty="0">
              <a:solidFill>
                <a:schemeClr val="dk1"/>
              </a:solidFill>
              <a:effectLst/>
              <a:latin typeface="Calibri"/>
              <a:ea typeface="Calibri"/>
              <a:cs typeface="Calibri"/>
              <a:sym typeface="Calibri"/>
            </a:endParaRP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40</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74559685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b="1" dirty="0"/>
              <a:t>Matt</a:t>
            </a:r>
            <a:endParaRPr lang="en-US" b="1" baseline="0" dirty="0"/>
          </a:p>
          <a:p>
            <a:endParaRPr lang="en-US" baseline="0" dirty="0"/>
          </a:p>
          <a:p>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41</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6308603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15"/>
        <p:cNvGrpSpPr/>
        <p:nvPr/>
      </p:nvGrpSpPr>
      <p:grpSpPr>
        <a:xfrm>
          <a:off x="0" y="0"/>
          <a:ext cx="0" cy="0"/>
          <a:chOff x="0" y="0"/>
          <a:chExt cx="0" cy="0"/>
        </a:xfrm>
      </p:grpSpPr>
      <p:sp>
        <p:nvSpPr>
          <p:cNvPr id="16" name="Shape 16"/>
          <p:cNvSpPr txBox="1">
            <a:spLocks noGrp="1"/>
          </p:cNvSpPr>
          <p:nvPr>
            <p:ph type="ctrTitle"/>
          </p:nvPr>
        </p:nvSpPr>
        <p:spPr>
          <a:xfrm>
            <a:off x="914400" y="1122362"/>
            <a:ext cx="10363200" cy="2387600"/>
          </a:xfrm>
          <a:prstGeom prst="rect">
            <a:avLst/>
          </a:prstGeom>
          <a:noFill/>
          <a:ln>
            <a:noFill/>
          </a:ln>
        </p:spPr>
        <p:txBody>
          <a:bodyPr lIns="91425" tIns="91425" rIns="91425" bIns="91425" anchor="b" anchorCtr="0"/>
          <a:lstStyle>
            <a:lvl1pPr marL="0" marR="0" lvl="0" indent="0" algn="ctr" rtl="0">
              <a:lnSpc>
                <a:spcPct val="90000"/>
              </a:lnSpc>
              <a:spcBef>
                <a:spcPts val="0"/>
              </a:spcBef>
              <a:buClr>
                <a:schemeClr val="dk1"/>
              </a:buClr>
              <a:buFont typeface="Calibri"/>
              <a:buNone/>
              <a:defRPr sz="60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7" name="Shape 17"/>
          <p:cNvSpPr txBox="1">
            <a:spLocks noGrp="1"/>
          </p:cNvSpPr>
          <p:nvPr>
            <p:ph type="subTitle" idx="1"/>
          </p:nvPr>
        </p:nvSpPr>
        <p:spPr>
          <a:xfrm>
            <a:off x="1524000" y="3602037"/>
            <a:ext cx="9144000" cy="1655761"/>
          </a:xfrm>
          <a:prstGeom prst="rect">
            <a:avLst/>
          </a:prstGeom>
          <a:noFill/>
          <a:ln>
            <a:noFill/>
          </a:ln>
        </p:spPr>
        <p:txBody>
          <a:bodyPr lIns="91425" tIns="91425" rIns="91425" bIns="91425" anchor="t" anchorCtr="0"/>
          <a:lstStyle>
            <a:lvl1pPr marL="0" marR="0" lvl="0" indent="0" algn="ctr" rtl="0">
              <a:lnSpc>
                <a:spcPct val="90000"/>
              </a:lnSpc>
              <a:spcBef>
                <a:spcPts val="1000"/>
              </a:spcBef>
              <a:buClr>
                <a:schemeClr val="dk1"/>
              </a:buClr>
              <a:buFont typeface="Arial"/>
              <a:buNone/>
              <a:defRPr sz="2400" b="0" i="0" u="none" strike="noStrike" cap="none">
                <a:solidFill>
                  <a:schemeClr val="dk1"/>
                </a:solidFill>
                <a:latin typeface="Calibri"/>
                <a:ea typeface="Calibri"/>
                <a:cs typeface="Calibri"/>
                <a:sym typeface="Calibri"/>
              </a:defRPr>
            </a:lvl1pPr>
            <a:lvl2pPr marL="457200" marR="0" lvl="1" indent="0" algn="ctr" rtl="0">
              <a:lnSpc>
                <a:spcPct val="90000"/>
              </a:lnSpc>
              <a:spcBef>
                <a:spcPts val="500"/>
              </a:spcBef>
              <a:buClr>
                <a:schemeClr val="dk1"/>
              </a:buClr>
              <a:buFont typeface="Arial"/>
              <a:buNone/>
              <a:defRPr sz="2000" b="0" i="0" u="none" strike="noStrike" cap="none">
                <a:solidFill>
                  <a:schemeClr val="dk1"/>
                </a:solidFill>
                <a:latin typeface="Calibri"/>
                <a:ea typeface="Calibri"/>
                <a:cs typeface="Calibri"/>
                <a:sym typeface="Calibri"/>
              </a:defRPr>
            </a:lvl2pPr>
            <a:lvl3pPr marL="914400" marR="0" lvl="2" indent="0" algn="ctr" rtl="0">
              <a:lnSpc>
                <a:spcPct val="90000"/>
              </a:lnSpc>
              <a:spcBef>
                <a:spcPts val="500"/>
              </a:spcBef>
              <a:buClr>
                <a:schemeClr val="dk1"/>
              </a:buClr>
              <a:buFont typeface="Arial"/>
              <a:buNone/>
              <a:defRPr sz="1800" b="0" i="0" u="none" strike="noStrike" cap="none">
                <a:solidFill>
                  <a:schemeClr val="dk1"/>
                </a:solidFill>
                <a:latin typeface="Calibri"/>
                <a:ea typeface="Calibri"/>
                <a:cs typeface="Calibri"/>
                <a:sym typeface="Calibri"/>
              </a:defRPr>
            </a:lvl3pPr>
            <a:lvl4pPr marL="1371600" marR="0" lvl="3" indent="0" algn="ctr" rtl="0">
              <a:lnSpc>
                <a:spcPct val="90000"/>
              </a:lnSpc>
              <a:spcBef>
                <a:spcPts val="500"/>
              </a:spcBef>
              <a:buClr>
                <a:schemeClr val="dk1"/>
              </a:buClr>
              <a:buFont typeface="Arial"/>
              <a:buNone/>
              <a:defRPr sz="1600" b="0" i="0" u="none" strike="noStrike" cap="none">
                <a:solidFill>
                  <a:schemeClr val="dk1"/>
                </a:solidFill>
                <a:latin typeface="Calibri"/>
                <a:ea typeface="Calibri"/>
                <a:cs typeface="Calibri"/>
                <a:sym typeface="Calibri"/>
              </a:defRPr>
            </a:lvl4pPr>
            <a:lvl5pPr marL="1828800" marR="0" lvl="4" indent="0" algn="ctr" rtl="0">
              <a:lnSpc>
                <a:spcPct val="90000"/>
              </a:lnSpc>
              <a:spcBef>
                <a:spcPts val="500"/>
              </a:spcBef>
              <a:buClr>
                <a:schemeClr val="dk1"/>
              </a:buClr>
              <a:buFont typeface="Arial"/>
              <a:buNone/>
              <a:defRPr sz="1600" b="0" i="0" u="none" strike="noStrike" cap="none">
                <a:solidFill>
                  <a:schemeClr val="dk1"/>
                </a:solidFill>
                <a:latin typeface="Calibri"/>
                <a:ea typeface="Calibri"/>
                <a:cs typeface="Calibri"/>
                <a:sym typeface="Calibri"/>
              </a:defRPr>
            </a:lvl5pPr>
            <a:lvl6pPr marL="2286000" marR="0" lvl="5" indent="0" algn="ctr" rtl="0">
              <a:lnSpc>
                <a:spcPct val="90000"/>
              </a:lnSpc>
              <a:spcBef>
                <a:spcPts val="500"/>
              </a:spcBef>
              <a:buClr>
                <a:schemeClr val="dk1"/>
              </a:buClr>
              <a:buFont typeface="Arial"/>
              <a:buNone/>
              <a:defRPr sz="1600" b="0" i="0" u="none" strike="noStrike" cap="none">
                <a:solidFill>
                  <a:schemeClr val="dk1"/>
                </a:solidFill>
                <a:latin typeface="Calibri"/>
                <a:ea typeface="Calibri"/>
                <a:cs typeface="Calibri"/>
                <a:sym typeface="Calibri"/>
              </a:defRPr>
            </a:lvl6pPr>
            <a:lvl7pPr marL="2743200" marR="0" lvl="6" indent="0" algn="ctr" rtl="0">
              <a:lnSpc>
                <a:spcPct val="90000"/>
              </a:lnSpc>
              <a:spcBef>
                <a:spcPts val="500"/>
              </a:spcBef>
              <a:buClr>
                <a:schemeClr val="dk1"/>
              </a:buClr>
              <a:buFont typeface="Arial"/>
              <a:buNone/>
              <a:defRPr sz="1600" b="0" i="0" u="none" strike="noStrike" cap="none">
                <a:solidFill>
                  <a:schemeClr val="dk1"/>
                </a:solidFill>
                <a:latin typeface="Calibri"/>
                <a:ea typeface="Calibri"/>
                <a:cs typeface="Calibri"/>
                <a:sym typeface="Calibri"/>
              </a:defRPr>
            </a:lvl7pPr>
            <a:lvl8pPr marL="3200400" marR="0" lvl="7" indent="0" algn="ctr" rtl="0">
              <a:lnSpc>
                <a:spcPct val="90000"/>
              </a:lnSpc>
              <a:spcBef>
                <a:spcPts val="500"/>
              </a:spcBef>
              <a:buClr>
                <a:schemeClr val="dk1"/>
              </a:buClr>
              <a:buFont typeface="Arial"/>
              <a:buNone/>
              <a:defRPr sz="1600" b="0" i="0" u="none" strike="noStrike" cap="none">
                <a:solidFill>
                  <a:schemeClr val="dk1"/>
                </a:solidFill>
                <a:latin typeface="Calibri"/>
                <a:ea typeface="Calibri"/>
                <a:cs typeface="Calibri"/>
                <a:sym typeface="Calibri"/>
              </a:defRPr>
            </a:lvl8pPr>
            <a:lvl9pPr marL="3657600" marR="0" lvl="8" indent="0" algn="ctr" rtl="0">
              <a:lnSpc>
                <a:spcPct val="90000"/>
              </a:lnSpc>
              <a:spcBef>
                <a:spcPts val="500"/>
              </a:spcBef>
              <a:buClr>
                <a:schemeClr val="dk1"/>
              </a:buClr>
              <a:buFont typeface="Arial"/>
              <a:buNone/>
              <a:defRPr sz="1600" b="0" i="0" u="none" strike="noStrike" cap="none">
                <a:solidFill>
                  <a:schemeClr val="dk1"/>
                </a:solidFill>
                <a:latin typeface="Calibri"/>
                <a:ea typeface="Calibri"/>
                <a:cs typeface="Calibri"/>
                <a:sym typeface="Calibri"/>
              </a:defRPr>
            </a:lvl9pPr>
          </a:lstStyle>
          <a:p>
            <a:endParaRPr/>
          </a:p>
        </p:txBody>
      </p:sp>
      <p:sp>
        <p:nvSpPr>
          <p:cNvPr id="18" name="Shape 18"/>
          <p:cNvSpPr txBox="1">
            <a:spLocks noGrp="1"/>
          </p:cNvSpPr>
          <p:nvPr>
            <p:ph type="dt" idx="10"/>
          </p:nvPr>
        </p:nvSpPr>
        <p:spPr>
          <a:xfrm>
            <a:off x="838200" y="6356355"/>
            <a:ext cx="2743199" cy="365125"/>
          </a:xfrm>
          <a:prstGeom prst="rect">
            <a:avLst/>
          </a:prstGeom>
          <a:noFill/>
          <a:ln>
            <a:noFill/>
          </a:ln>
        </p:spPr>
        <p:txBody>
          <a:bodyPr lIns="91425" tIns="91425" rIns="91425" bIns="91425" anchor="t" anchorCtr="0"/>
          <a:lstStyle>
            <a:lvl1pPr marL="0" marR="0" lvl="0" indent="0" algn="l" rtl="0">
              <a:spcBef>
                <a:spcPts val="0"/>
              </a:spcBef>
              <a:buNone/>
              <a:defRPr sz="1800" b="0" i="0" u="none" strike="noStrike" cap="none">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19" name="Shape 19"/>
          <p:cNvSpPr txBox="1">
            <a:spLocks noGrp="1"/>
          </p:cNvSpPr>
          <p:nvPr>
            <p:ph type="ftr" idx="11"/>
          </p:nvPr>
        </p:nvSpPr>
        <p:spPr>
          <a:xfrm>
            <a:off x="4038600" y="6356355"/>
            <a:ext cx="4114800" cy="365125"/>
          </a:xfrm>
          <a:prstGeom prst="rect">
            <a:avLst/>
          </a:prstGeom>
          <a:noFill/>
          <a:ln>
            <a:noFill/>
          </a:ln>
        </p:spPr>
        <p:txBody>
          <a:bodyPr lIns="91425" tIns="91425" rIns="91425" bIns="91425" anchor="t" anchorCtr="0"/>
          <a:lstStyle>
            <a:lvl1pPr marL="0" marR="0" lvl="0" indent="0" algn="l" rtl="0">
              <a:spcBef>
                <a:spcPts val="0"/>
              </a:spcBef>
              <a:buNone/>
              <a:defRPr sz="1800" b="0" i="0" u="none" strike="noStrike" cap="none">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20" name="Shape 20"/>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fld id="{00000000-1234-1234-1234-123412341234}" type="slidenum">
              <a:rPr lang="en-US" sz="1800" b="0" i="0" u="none" strike="noStrike" cap="none">
                <a:solidFill>
                  <a:srgbClr val="888888"/>
                </a:solidFill>
                <a:latin typeface="Calibri"/>
                <a:ea typeface="Calibri"/>
                <a:cs typeface="Calibri"/>
                <a:sym typeface="Calibri"/>
              </a:rPr>
              <a:t>‹#›</a:t>
            </a:fld>
            <a:endParaRPr lang="en-US" sz="1800" b="0" i="0" u="none" strike="noStrike" cap="none" dirty="0">
              <a:solidFill>
                <a:srgbClr val="888888"/>
              </a:solidFill>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838200" y="365129"/>
            <a:ext cx="10515599" cy="1325562"/>
          </a:xfrm>
          <a:prstGeom prst="rect">
            <a:avLst/>
          </a:prstGeom>
          <a:noFill/>
          <a:ln>
            <a:noFill/>
          </a:ln>
        </p:spPr>
        <p:txBody>
          <a:bodyPr lIns="91425" tIns="91425" rIns="91425" bIns="91425" anchor="ctr" anchorCtr="0"/>
          <a:lstStyle>
            <a:lvl1pPr marL="0" marR="0" lvl="0" indent="0" algn="l" rtl="0">
              <a:lnSpc>
                <a:spcPct val="90000"/>
              </a:lnSpc>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23" name="Shape 23"/>
          <p:cNvSpPr txBox="1">
            <a:spLocks noGrp="1"/>
          </p:cNvSpPr>
          <p:nvPr>
            <p:ph type="body" idx="1"/>
          </p:nvPr>
        </p:nvSpPr>
        <p:spPr>
          <a:xfrm>
            <a:off x="838200" y="1825625"/>
            <a:ext cx="10515599" cy="4351338"/>
          </a:xfrm>
          <a:prstGeom prst="rect">
            <a:avLst/>
          </a:prstGeom>
          <a:noFill/>
          <a:ln>
            <a:noFill/>
          </a:ln>
        </p:spPr>
        <p:txBody>
          <a:bodyPr lIns="91425" tIns="91425" rIns="91425" bIns="91425" anchor="t" anchorCtr="0"/>
          <a:lstStyle>
            <a:lvl1pPr marL="228600" marR="0" lvl="0" indent="-50800" algn="l" rtl="0">
              <a:lnSpc>
                <a:spcPct val="90000"/>
              </a:lnSpc>
              <a:spcBef>
                <a:spcPts val="100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685800" marR="0" lvl="1" indent="-76200" algn="l" rtl="0">
              <a:lnSpc>
                <a:spcPct val="90000"/>
              </a:lnSpc>
              <a:spcBef>
                <a:spcPts val="50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4" name="Shape 24"/>
          <p:cNvSpPr txBox="1">
            <a:spLocks noGrp="1"/>
          </p:cNvSpPr>
          <p:nvPr>
            <p:ph type="dt" idx="10"/>
          </p:nvPr>
        </p:nvSpPr>
        <p:spPr>
          <a:xfrm>
            <a:off x="838200" y="6356355"/>
            <a:ext cx="2743199" cy="365125"/>
          </a:xfrm>
          <a:prstGeom prst="rect">
            <a:avLst/>
          </a:prstGeom>
          <a:noFill/>
          <a:ln>
            <a:noFill/>
          </a:ln>
        </p:spPr>
        <p:txBody>
          <a:bodyPr lIns="91425" tIns="91425" rIns="91425" bIns="91425" anchor="t" anchorCtr="0"/>
          <a:lstStyle>
            <a:lvl1pPr marL="0" marR="0" lvl="0" indent="0" algn="l" rtl="0">
              <a:spcBef>
                <a:spcPts val="0"/>
              </a:spcBef>
              <a:buNone/>
              <a:defRPr sz="1800">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25" name="Shape 25"/>
          <p:cNvSpPr txBox="1">
            <a:spLocks noGrp="1"/>
          </p:cNvSpPr>
          <p:nvPr>
            <p:ph type="ftr" idx="11"/>
          </p:nvPr>
        </p:nvSpPr>
        <p:spPr>
          <a:xfrm>
            <a:off x="4038600" y="6356355"/>
            <a:ext cx="4114800" cy="365125"/>
          </a:xfrm>
          <a:prstGeom prst="rect">
            <a:avLst/>
          </a:prstGeom>
          <a:noFill/>
          <a:ln>
            <a:noFill/>
          </a:ln>
        </p:spPr>
        <p:txBody>
          <a:bodyPr lIns="91425" tIns="91425" rIns="91425" bIns="91425" anchor="t" anchorCtr="0"/>
          <a:lstStyle>
            <a:lvl1pPr marL="0" marR="0" lvl="0" indent="0" algn="l" rtl="0">
              <a:spcBef>
                <a:spcPts val="0"/>
              </a:spcBef>
              <a:buNone/>
              <a:defRPr sz="1800">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26" name="Shape 26"/>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fld id="{00000000-1234-1234-1234-123412341234}" type="slidenum">
              <a:rPr lang="en-US" sz="1800">
                <a:solidFill>
                  <a:srgbClr val="888888"/>
                </a:solidFill>
                <a:latin typeface="Calibri"/>
                <a:ea typeface="Calibri"/>
                <a:cs typeface="Calibri"/>
                <a:sym typeface="Calibri"/>
              </a:rPr>
              <a:t>‹#›</a:t>
            </a:fld>
            <a:endParaRPr lang="en-US" sz="1800" dirty="0">
              <a:solidFill>
                <a:srgbClr val="888888"/>
              </a:solidFill>
              <a:latin typeface="Calibri"/>
              <a:ea typeface="Calibri"/>
              <a:cs typeface="Calibri"/>
              <a:sym typeface="Calibri"/>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29"/>
        <p:cNvGrpSpPr/>
        <p:nvPr/>
      </p:nvGrpSpPr>
      <p:grpSpPr>
        <a:xfrm>
          <a:off x="0" y="0"/>
          <a:ext cx="0" cy="0"/>
          <a:chOff x="0" y="0"/>
          <a:chExt cx="0" cy="0"/>
        </a:xfrm>
      </p:grpSpPr>
      <p:sp>
        <p:nvSpPr>
          <p:cNvPr id="30" name="Shape 30"/>
          <p:cNvSpPr txBox="1">
            <a:spLocks noGrp="1"/>
          </p:cNvSpPr>
          <p:nvPr>
            <p:ph type="title"/>
          </p:nvPr>
        </p:nvSpPr>
        <p:spPr>
          <a:xfrm>
            <a:off x="831850" y="1709743"/>
            <a:ext cx="10515599" cy="2852737"/>
          </a:xfrm>
          <a:prstGeom prst="rect">
            <a:avLst/>
          </a:prstGeom>
          <a:noFill/>
          <a:ln>
            <a:noFill/>
          </a:ln>
        </p:spPr>
        <p:txBody>
          <a:bodyPr lIns="91425" tIns="91425" rIns="91425" bIns="91425" anchor="b" anchorCtr="0"/>
          <a:lstStyle>
            <a:lvl1pPr marL="0" marR="0" lvl="0" indent="0" algn="l" rtl="0">
              <a:lnSpc>
                <a:spcPct val="90000"/>
              </a:lnSpc>
              <a:spcBef>
                <a:spcPts val="0"/>
              </a:spcBef>
              <a:buClr>
                <a:schemeClr val="dk1"/>
              </a:buClr>
              <a:buFont typeface="Calibri"/>
              <a:buNone/>
              <a:defRPr sz="60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31" name="Shape 31"/>
          <p:cNvSpPr txBox="1">
            <a:spLocks noGrp="1"/>
          </p:cNvSpPr>
          <p:nvPr>
            <p:ph type="body" idx="1"/>
          </p:nvPr>
        </p:nvSpPr>
        <p:spPr>
          <a:xfrm>
            <a:off x="831850" y="4589469"/>
            <a:ext cx="10515599" cy="1500187"/>
          </a:xfrm>
          <a:prstGeom prst="rect">
            <a:avLst/>
          </a:prstGeom>
          <a:noFill/>
          <a:ln>
            <a:noFill/>
          </a:ln>
        </p:spPr>
        <p:txBody>
          <a:bodyPr lIns="91425" tIns="91425" rIns="91425" bIns="91425" anchor="t" anchorCtr="0"/>
          <a:lstStyle>
            <a:lvl1pPr marL="0" marR="0" lvl="0" indent="0" algn="l" rtl="0">
              <a:lnSpc>
                <a:spcPct val="90000"/>
              </a:lnSpc>
              <a:spcBef>
                <a:spcPts val="1000"/>
              </a:spcBef>
              <a:buClr>
                <a:schemeClr val="dk1"/>
              </a:buClr>
              <a:buFont typeface="Arial"/>
              <a:buNone/>
              <a:defRPr sz="2400" b="0" i="0" u="none" strike="noStrike" cap="none">
                <a:solidFill>
                  <a:schemeClr val="dk1"/>
                </a:solidFill>
                <a:latin typeface="Calibri"/>
                <a:ea typeface="Calibri"/>
                <a:cs typeface="Calibri"/>
                <a:sym typeface="Calibri"/>
              </a:defRPr>
            </a:lvl1pPr>
            <a:lvl2pPr marL="457200" marR="0" lvl="1" indent="0" algn="l" rtl="0">
              <a:lnSpc>
                <a:spcPct val="90000"/>
              </a:lnSpc>
              <a:spcBef>
                <a:spcPts val="500"/>
              </a:spcBef>
              <a:buClr>
                <a:srgbClr val="888888"/>
              </a:buClr>
              <a:buFont typeface="Arial"/>
              <a:buNone/>
              <a:defRPr sz="2000" b="0" i="0" u="none" strike="noStrike" cap="none">
                <a:solidFill>
                  <a:srgbClr val="888888"/>
                </a:solidFill>
                <a:latin typeface="Calibri"/>
                <a:ea typeface="Calibri"/>
                <a:cs typeface="Calibri"/>
                <a:sym typeface="Calibri"/>
              </a:defRPr>
            </a:lvl2pPr>
            <a:lvl3pPr marL="914400" marR="0" lvl="2" indent="0" algn="l" rtl="0">
              <a:lnSpc>
                <a:spcPct val="90000"/>
              </a:lnSpc>
              <a:spcBef>
                <a:spcPts val="500"/>
              </a:spcBef>
              <a:buClr>
                <a:srgbClr val="888888"/>
              </a:buClr>
              <a:buFont typeface="Arial"/>
              <a:buNone/>
              <a:defRPr sz="1800" b="0" i="0" u="none" strike="noStrike" cap="none">
                <a:solidFill>
                  <a:srgbClr val="888888"/>
                </a:solidFill>
                <a:latin typeface="Calibri"/>
                <a:ea typeface="Calibri"/>
                <a:cs typeface="Calibri"/>
                <a:sym typeface="Calibri"/>
              </a:defRPr>
            </a:lvl3pPr>
            <a:lvl4pPr marL="1371600" marR="0" lvl="3" indent="0" algn="l" rtl="0">
              <a:lnSpc>
                <a:spcPct val="90000"/>
              </a:lnSpc>
              <a:spcBef>
                <a:spcPts val="500"/>
              </a:spcBef>
              <a:buClr>
                <a:srgbClr val="888888"/>
              </a:buClr>
              <a:buFont typeface="Arial"/>
              <a:buNone/>
              <a:defRPr sz="1600" b="0" i="0" u="none" strike="noStrike" cap="none">
                <a:solidFill>
                  <a:srgbClr val="888888"/>
                </a:solidFill>
                <a:latin typeface="Calibri"/>
                <a:ea typeface="Calibri"/>
                <a:cs typeface="Calibri"/>
                <a:sym typeface="Calibri"/>
              </a:defRPr>
            </a:lvl4pPr>
            <a:lvl5pPr marL="1828800" marR="0" lvl="4" indent="0" algn="l" rtl="0">
              <a:lnSpc>
                <a:spcPct val="90000"/>
              </a:lnSpc>
              <a:spcBef>
                <a:spcPts val="500"/>
              </a:spcBef>
              <a:buClr>
                <a:srgbClr val="888888"/>
              </a:buClr>
              <a:buFont typeface="Arial"/>
              <a:buNone/>
              <a:defRPr sz="1600" b="0" i="0" u="none" strike="noStrike" cap="none">
                <a:solidFill>
                  <a:srgbClr val="888888"/>
                </a:solidFill>
                <a:latin typeface="Calibri"/>
                <a:ea typeface="Calibri"/>
                <a:cs typeface="Calibri"/>
                <a:sym typeface="Calibri"/>
              </a:defRPr>
            </a:lvl5pPr>
            <a:lvl6pPr marL="2286000" marR="0" lvl="5" indent="0" algn="l" rtl="0">
              <a:lnSpc>
                <a:spcPct val="90000"/>
              </a:lnSpc>
              <a:spcBef>
                <a:spcPts val="500"/>
              </a:spcBef>
              <a:buClr>
                <a:srgbClr val="888888"/>
              </a:buClr>
              <a:buFont typeface="Arial"/>
              <a:buNone/>
              <a:defRPr sz="1600" b="0" i="0" u="none" strike="noStrike" cap="none">
                <a:solidFill>
                  <a:srgbClr val="888888"/>
                </a:solidFill>
                <a:latin typeface="Calibri"/>
                <a:ea typeface="Calibri"/>
                <a:cs typeface="Calibri"/>
                <a:sym typeface="Calibri"/>
              </a:defRPr>
            </a:lvl6pPr>
            <a:lvl7pPr marL="2743200" marR="0" lvl="6" indent="0" algn="l" rtl="0">
              <a:lnSpc>
                <a:spcPct val="90000"/>
              </a:lnSpc>
              <a:spcBef>
                <a:spcPts val="500"/>
              </a:spcBef>
              <a:buClr>
                <a:srgbClr val="888888"/>
              </a:buClr>
              <a:buFont typeface="Arial"/>
              <a:buNone/>
              <a:defRPr sz="1600" b="0" i="0" u="none" strike="noStrike" cap="none">
                <a:solidFill>
                  <a:srgbClr val="888888"/>
                </a:solidFill>
                <a:latin typeface="Calibri"/>
                <a:ea typeface="Calibri"/>
                <a:cs typeface="Calibri"/>
                <a:sym typeface="Calibri"/>
              </a:defRPr>
            </a:lvl7pPr>
            <a:lvl8pPr marL="3200400" marR="0" lvl="7" indent="0" algn="l" rtl="0">
              <a:lnSpc>
                <a:spcPct val="90000"/>
              </a:lnSpc>
              <a:spcBef>
                <a:spcPts val="500"/>
              </a:spcBef>
              <a:buClr>
                <a:srgbClr val="888888"/>
              </a:buClr>
              <a:buFont typeface="Arial"/>
              <a:buNone/>
              <a:defRPr sz="1600" b="0" i="0" u="none" strike="noStrike" cap="none">
                <a:solidFill>
                  <a:srgbClr val="888888"/>
                </a:solidFill>
                <a:latin typeface="Calibri"/>
                <a:ea typeface="Calibri"/>
                <a:cs typeface="Calibri"/>
                <a:sym typeface="Calibri"/>
              </a:defRPr>
            </a:lvl8pPr>
            <a:lvl9pPr marL="3657600" marR="0" lvl="8" indent="0" algn="l" rtl="0">
              <a:lnSpc>
                <a:spcPct val="90000"/>
              </a:lnSpc>
              <a:spcBef>
                <a:spcPts val="500"/>
              </a:spcBef>
              <a:buClr>
                <a:srgbClr val="888888"/>
              </a:buClr>
              <a:buFont typeface="Arial"/>
              <a:buNone/>
              <a:defRPr sz="1600" b="0" i="0" u="none" strike="noStrike" cap="none">
                <a:solidFill>
                  <a:srgbClr val="888888"/>
                </a:solidFill>
                <a:latin typeface="Calibri"/>
                <a:ea typeface="Calibri"/>
                <a:cs typeface="Calibri"/>
                <a:sym typeface="Calibri"/>
              </a:defRPr>
            </a:lvl9pPr>
          </a:lstStyle>
          <a:p>
            <a:endParaRPr/>
          </a:p>
        </p:txBody>
      </p:sp>
      <p:sp>
        <p:nvSpPr>
          <p:cNvPr id="32" name="Shape 32"/>
          <p:cNvSpPr txBox="1">
            <a:spLocks noGrp="1"/>
          </p:cNvSpPr>
          <p:nvPr>
            <p:ph type="dt" idx="10"/>
          </p:nvPr>
        </p:nvSpPr>
        <p:spPr>
          <a:xfrm>
            <a:off x="838200" y="6356355"/>
            <a:ext cx="2743199" cy="365125"/>
          </a:xfrm>
          <a:prstGeom prst="rect">
            <a:avLst/>
          </a:prstGeom>
          <a:noFill/>
          <a:ln>
            <a:noFill/>
          </a:ln>
        </p:spPr>
        <p:txBody>
          <a:bodyPr lIns="91425" tIns="91425" rIns="91425" bIns="91425" anchor="t" anchorCtr="0"/>
          <a:lstStyle>
            <a:lvl1pPr marL="0" marR="0" lvl="0" indent="0" algn="l" rtl="0">
              <a:spcBef>
                <a:spcPts val="0"/>
              </a:spcBef>
              <a:buNone/>
              <a:defRPr sz="1800">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33" name="Shape 33"/>
          <p:cNvSpPr txBox="1">
            <a:spLocks noGrp="1"/>
          </p:cNvSpPr>
          <p:nvPr>
            <p:ph type="ftr" idx="11"/>
          </p:nvPr>
        </p:nvSpPr>
        <p:spPr>
          <a:xfrm>
            <a:off x="4038600" y="6356355"/>
            <a:ext cx="4114800" cy="365125"/>
          </a:xfrm>
          <a:prstGeom prst="rect">
            <a:avLst/>
          </a:prstGeom>
          <a:noFill/>
          <a:ln>
            <a:noFill/>
          </a:ln>
        </p:spPr>
        <p:txBody>
          <a:bodyPr lIns="91425" tIns="91425" rIns="91425" bIns="91425" anchor="t" anchorCtr="0"/>
          <a:lstStyle>
            <a:lvl1pPr marL="0" marR="0" lvl="0" indent="0" algn="l" rtl="0">
              <a:spcBef>
                <a:spcPts val="0"/>
              </a:spcBef>
              <a:buNone/>
              <a:defRPr sz="1800">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34" name="Shape 34"/>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fld id="{00000000-1234-1234-1234-123412341234}" type="slidenum">
              <a:rPr lang="en-US" sz="1800">
                <a:solidFill>
                  <a:srgbClr val="888888"/>
                </a:solidFill>
                <a:latin typeface="Calibri"/>
                <a:ea typeface="Calibri"/>
                <a:cs typeface="Calibri"/>
                <a:sym typeface="Calibri"/>
              </a:rPr>
              <a:t>‹#›</a:t>
            </a:fld>
            <a:endParaRPr lang="en-US" sz="1800" dirty="0">
              <a:solidFill>
                <a:srgbClr val="888888"/>
              </a:solidFill>
              <a:latin typeface="Calibri"/>
              <a:ea typeface="Calibri"/>
              <a:cs typeface="Calibri"/>
              <a:sym typeface="Calibri"/>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Shape 35"/>
        <p:cNvGrpSpPr/>
        <p:nvPr/>
      </p:nvGrpSpPr>
      <p:grpSpPr>
        <a:xfrm>
          <a:off x="0" y="0"/>
          <a:ext cx="0" cy="0"/>
          <a:chOff x="0" y="0"/>
          <a:chExt cx="0" cy="0"/>
        </a:xfrm>
      </p:grpSpPr>
      <p:sp>
        <p:nvSpPr>
          <p:cNvPr id="36" name="Shape 36"/>
          <p:cNvSpPr txBox="1">
            <a:spLocks noGrp="1"/>
          </p:cNvSpPr>
          <p:nvPr>
            <p:ph type="title"/>
          </p:nvPr>
        </p:nvSpPr>
        <p:spPr>
          <a:xfrm>
            <a:off x="838200" y="365129"/>
            <a:ext cx="10515599" cy="1325562"/>
          </a:xfrm>
          <a:prstGeom prst="rect">
            <a:avLst/>
          </a:prstGeom>
          <a:noFill/>
          <a:ln>
            <a:noFill/>
          </a:ln>
        </p:spPr>
        <p:txBody>
          <a:bodyPr lIns="91425" tIns="91425" rIns="91425" bIns="91425" anchor="ctr" anchorCtr="0"/>
          <a:lstStyle>
            <a:lvl1pPr marL="0" marR="0" lvl="0" indent="0" algn="l" rtl="0">
              <a:lnSpc>
                <a:spcPct val="90000"/>
              </a:lnSpc>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37" name="Shape 37"/>
          <p:cNvSpPr txBox="1">
            <a:spLocks noGrp="1"/>
          </p:cNvSpPr>
          <p:nvPr>
            <p:ph type="body" idx="1"/>
          </p:nvPr>
        </p:nvSpPr>
        <p:spPr>
          <a:xfrm>
            <a:off x="838200" y="1825625"/>
            <a:ext cx="5181600" cy="4351338"/>
          </a:xfrm>
          <a:prstGeom prst="rect">
            <a:avLst/>
          </a:prstGeom>
          <a:noFill/>
          <a:ln>
            <a:noFill/>
          </a:ln>
        </p:spPr>
        <p:txBody>
          <a:bodyPr lIns="91425" tIns="91425" rIns="91425" bIns="91425" anchor="t" anchorCtr="0"/>
          <a:lstStyle>
            <a:lvl1pPr marL="228600" marR="0" lvl="0" indent="-50800" algn="l" rtl="0">
              <a:lnSpc>
                <a:spcPct val="90000"/>
              </a:lnSpc>
              <a:spcBef>
                <a:spcPts val="100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685800" marR="0" lvl="1" indent="-76200" algn="l" rtl="0">
              <a:lnSpc>
                <a:spcPct val="90000"/>
              </a:lnSpc>
              <a:spcBef>
                <a:spcPts val="50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8" name="Shape 38"/>
          <p:cNvSpPr txBox="1">
            <a:spLocks noGrp="1"/>
          </p:cNvSpPr>
          <p:nvPr>
            <p:ph type="body" idx="2"/>
          </p:nvPr>
        </p:nvSpPr>
        <p:spPr>
          <a:xfrm>
            <a:off x="6172200" y="1825625"/>
            <a:ext cx="5181600" cy="4351338"/>
          </a:xfrm>
          <a:prstGeom prst="rect">
            <a:avLst/>
          </a:prstGeom>
          <a:noFill/>
          <a:ln>
            <a:noFill/>
          </a:ln>
        </p:spPr>
        <p:txBody>
          <a:bodyPr lIns="91425" tIns="91425" rIns="91425" bIns="91425" anchor="t" anchorCtr="0"/>
          <a:lstStyle>
            <a:lvl1pPr marL="228600" marR="0" lvl="0" indent="-50800" algn="l" rtl="0">
              <a:lnSpc>
                <a:spcPct val="90000"/>
              </a:lnSpc>
              <a:spcBef>
                <a:spcPts val="100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685800" marR="0" lvl="1" indent="-76200" algn="l" rtl="0">
              <a:lnSpc>
                <a:spcPct val="90000"/>
              </a:lnSpc>
              <a:spcBef>
                <a:spcPts val="50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9" name="Shape 39"/>
          <p:cNvSpPr txBox="1">
            <a:spLocks noGrp="1"/>
          </p:cNvSpPr>
          <p:nvPr>
            <p:ph type="dt" idx="10"/>
          </p:nvPr>
        </p:nvSpPr>
        <p:spPr>
          <a:xfrm>
            <a:off x="838200" y="6356355"/>
            <a:ext cx="2743199" cy="365125"/>
          </a:xfrm>
          <a:prstGeom prst="rect">
            <a:avLst/>
          </a:prstGeom>
          <a:noFill/>
          <a:ln>
            <a:noFill/>
          </a:ln>
        </p:spPr>
        <p:txBody>
          <a:bodyPr lIns="91425" tIns="91425" rIns="91425" bIns="91425" anchor="t" anchorCtr="0"/>
          <a:lstStyle>
            <a:lvl1pPr marL="0" marR="0" lvl="0" indent="0" algn="l" rtl="0">
              <a:spcBef>
                <a:spcPts val="0"/>
              </a:spcBef>
              <a:buNone/>
              <a:defRPr sz="1800">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40" name="Shape 40"/>
          <p:cNvSpPr txBox="1">
            <a:spLocks noGrp="1"/>
          </p:cNvSpPr>
          <p:nvPr>
            <p:ph type="ftr" idx="11"/>
          </p:nvPr>
        </p:nvSpPr>
        <p:spPr>
          <a:xfrm>
            <a:off x="4038600" y="6356355"/>
            <a:ext cx="4114800" cy="365125"/>
          </a:xfrm>
          <a:prstGeom prst="rect">
            <a:avLst/>
          </a:prstGeom>
          <a:noFill/>
          <a:ln>
            <a:noFill/>
          </a:ln>
        </p:spPr>
        <p:txBody>
          <a:bodyPr lIns="91425" tIns="91425" rIns="91425" bIns="91425" anchor="t" anchorCtr="0"/>
          <a:lstStyle>
            <a:lvl1pPr marL="0" marR="0" lvl="0" indent="0" algn="l" rtl="0">
              <a:spcBef>
                <a:spcPts val="0"/>
              </a:spcBef>
              <a:buNone/>
              <a:defRPr sz="1800">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41" name="Shape 41"/>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fld id="{00000000-1234-1234-1234-123412341234}" type="slidenum">
              <a:rPr lang="en-US" sz="1800">
                <a:solidFill>
                  <a:srgbClr val="888888"/>
                </a:solidFill>
                <a:latin typeface="Calibri"/>
                <a:ea typeface="Calibri"/>
                <a:cs typeface="Calibri"/>
                <a:sym typeface="Calibri"/>
              </a:rPr>
              <a:t>‹#›</a:t>
            </a:fld>
            <a:endParaRPr lang="en-US" sz="1800" dirty="0">
              <a:solidFill>
                <a:srgbClr val="888888"/>
              </a:solidFill>
              <a:latin typeface="Calibri"/>
              <a:ea typeface="Calibri"/>
              <a:cs typeface="Calibri"/>
              <a:sym typeface="Calibri"/>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Shape 42"/>
        <p:cNvGrpSpPr/>
        <p:nvPr/>
      </p:nvGrpSpPr>
      <p:grpSpPr>
        <a:xfrm>
          <a:off x="0" y="0"/>
          <a:ext cx="0" cy="0"/>
          <a:chOff x="0" y="0"/>
          <a:chExt cx="0" cy="0"/>
        </a:xfrm>
      </p:grpSpPr>
      <p:sp>
        <p:nvSpPr>
          <p:cNvPr id="43" name="Shape 43"/>
          <p:cNvSpPr txBox="1">
            <a:spLocks noGrp="1"/>
          </p:cNvSpPr>
          <p:nvPr>
            <p:ph type="title"/>
          </p:nvPr>
        </p:nvSpPr>
        <p:spPr>
          <a:xfrm>
            <a:off x="839787" y="365129"/>
            <a:ext cx="10515599" cy="1325562"/>
          </a:xfrm>
          <a:prstGeom prst="rect">
            <a:avLst/>
          </a:prstGeom>
          <a:noFill/>
          <a:ln>
            <a:noFill/>
          </a:ln>
        </p:spPr>
        <p:txBody>
          <a:bodyPr lIns="91425" tIns="91425" rIns="91425" bIns="91425" anchor="ctr" anchorCtr="0"/>
          <a:lstStyle>
            <a:lvl1pPr marL="0" marR="0" lvl="0" indent="0" algn="l" rtl="0">
              <a:lnSpc>
                <a:spcPct val="90000"/>
              </a:lnSpc>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44" name="Shape 44"/>
          <p:cNvSpPr txBox="1">
            <a:spLocks noGrp="1"/>
          </p:cNvSpPr>
          <p:nvPr>
            <p:ph type="body" idx="1"/>
          </p:nvPr>
        </p:nvSpPr>
        <p:spPr>
          <a:xfrm>
            <a:off x="839788" y="1681163"/>
            <a:ext cx="5157787" cy="823912"/>
          </a:xfrm>
          <a:prstGeom prst="rect">
            <a:avLst/>
          </a:prstGeom>
          <a:noFill/>
          <a:ln>
            <a:noFill/>
          </a:ln>
        </p:spPr>
        <p:txBody>
          <a:bodyPr lIns="91425" tIns="91425" rIns="91425" bIns="91425" anchor="b" anchorCtr="0"/>
          <a:lstStyle>
            <a:lvl1pPr marL="0" marR="0" lvl="0" indent="0" algn="l" rtl="0">
              <a:lnSpc>
                <a:spcPct val="90000"/>
              </a:lnSpc>
              <a:spcBef>
                <a:spcPts val="1000"/>
              </a:spcBef>
              <a:buClr>
                <a:schemeClr val="dk1"/>
              </a:buClr>
              <a:buFont typeface="Arial"/>
              <a:buNone/>
              <a:defRPr sz="2400" b="1" i="0" u="none" strike="noStrike" cap="none">
                <a:solidFill>
                  <a:schemeClr val="dk1"/>
                </a:solidFill>
                <a:latin typeface="Calibri"/>
                <a:ea typeface="Calibri"/>
                <a:cs typeface="Calibri"/>
                <a:sym typeface="Calibri"/>
              </a:defRPr>
            </a:lvl1pPr>
            <a:lvl2pPr marL="457200" marR="0" lvl="1" indent="0" algn="l" rtl="0">
              <a:lnSpc>
                <a:spcPct val="90000"/>
              </a:lnSpc>
              <a:spcBef>
                <a:spcPts val="500"/>
              </a:spcBef>
              <a:buClr>
                <a:schemeClr val="dk1"/>
              </a:buClr>
              <a:buFont typeface="Arial"/>
              <a:buNone/>
              <a:defRPr sz="2000" b="1" i="0" u="none" strike="noStrike" cap="none">
                <a:solidFill>
                  <a:schemeClr val="dk1"/>
                </a:solidFill>
                <a:latin typeface="Calibri"/>
                <a:ea typeface="Calibri"/>
                <a:cs typeface="Calibri"/>
                <a:sym typeface="Calibri"/>
              </a:defRPr>
            </a:lvl2pPr>
            <a:lvl3pPr marL="914400" marR="0" lvl="2" indent="0" algn="l" rtl="0">
              <a:lnSpc>
                <a:spcPct val="90000"/>
              </a:lnSpc>
              <a:spcBef>
                <a:spcPts val="500"/>
              </a:spcBef>
              <a:buClr>
                <a:schemeClr val="dk1"/>
              </a:buClr>
              <a:buFont typeface="Arial"/>
              <a:buNone/>
              <a:defRPr sz="1800" b="1" i="0" u="none" strike="noStrike" cap="none">
                <a:solidFill>
                  <a:schemeClr val="dk1"/>
                </a:solidFill>
                <a:latin typeface="Calibri"/>
                <a:ea typeface="Calibri"/>
                <a:cs typeface="Calibri"/>
                <a:sym typeface="Calibri"/>
              </a:defRPr>
            </a:lvl3pPr>
            <a:lvl4pPr marL="1371600" marR="0" lvl="3"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4pPr>
            <a:lvl5pPr marL="1828800" marR="0" lvl="4"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5pPr>
            <a:lvl6pPr marL="2286000" marR="0" lvl="5"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6pPr>
            <a:lvl7pPr marL="2743200" marR="0" lvl="6"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7pPr>
            <a:lvl8pPr marL="3200400" marR="0" lvl="7"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8pPr>
            <a:lvl9pPr marL="3657600" marR="0" lvl="8"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45" name="Shape 45"/>
          <p:cNvSpPr txBox="1">
            <a:spLocks noGrp="1"/>
          </p:cNvSpPr>
          <p:nvPr>
            <p:ph type="body" idx="2"/>
          </p:nvPr>
        </p:nvSpPr>
        <p:spPr>
          <a:xfrm>
            <a:off x="839788" y="2505075"/>
            <a:ext cx="5157787" cy="3684588"/>
          </a:xfrm>
          <a:prstGeom prst="rect">
            <a:avLst/>
          </a:prstGeom>
          <a:noFill/>
          <a:ln>
            <a:noFill/>
          </a:ln>
        </p:spPr>
        <p:txBody>
          <a:bodyPr lIns="91425" tIns="91425" rIns="91425" bIns="91425" anchor="t" anchorCtr="0"/>
          <a:lstStyle>
            <a:lvl1pPr marL="228600" marR="0" lvl="0" indent="-50800" algn="l" rtl="0">
              <a:lnSpc>
                <a:spcPct val="90000"/>
              </a:lnSpc>
              <a:spcBef>
                <a:spcPts val="100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685800" marR="0" lvl="1" indent="-76200" algn="l" rtl="0">
              <a:lnSpc>
                <a:spcPct val="90000"/>
              </a:lnSpc>
              <a:spcBef>
                <a:spcPts val="50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6" name="Shape 46"/>
          <p:cNvSpPr txBox="1">
            <a:spLocks noGrp="1"/>
          </p:cNvSpPr>
          <p:nvPr>
            <p:ph type="body" idx="3"/>
          </p:nvPr>
        </p:nvSpPr>
        <p:spPr>
          <a:xfrm>
            <a:off x="6172203" y="1681163"/>
            <a:ext cx="5183187" cy="823912"/>
          </a:xfrm>
          <a:prstGeom prst="rect">
            <a:avLst/>
          </a:prstGeom>
          <a:noFill/>
          <a:ln>
            <a:noFill/>
          </a:ln>
        </p:spPr>
        <p:txBody>
          <a:bodyPr lIns="91425" tIns="91425" rIns="91425" bIns="91425" anchor="b" anchorCtr="0"/>
          <a:lstStyle>
            <a:lvl1pPr marL="0" marR="0" lvl="0" indent="0" algn="l" rtl="0">
              <a:lnSpc>
                <a:spcPct val="90000"/>
              </a:lnSpc>
              <a:spcBef>
                <a:spcPts val="1000"/>
              </a:spcBef>
              <a:buClr>
                <a:schemeClr val="dk1"/>
              </a:buClr>
              <a:buFont typeface="Arial"/>
              <a:buNone/>
              <a:defRPr sz="2400" b="1" i="0" u="none" strike="noStrike" cap="none">
                <a:solidFill>
                  <a:schemeClr val="dk1"/>
                </a:solidFill>
                <a:latin typeface="Calibri"/>
                <a:ea typeface="Calibri"/>
                <a:cs typeface="Calibri"/>
                <a:sym typeface="Calibri"/>
              </a:defRPr>
            </a:lvl1pPr>
            <a:lvl2pPr marL="457200" marR="0" lvl="1" indent="0" algn="l" rtl="0">
              <a:lnSpc>
                <a:spcPct val="90000"/>
              </a:lnSpc>
              <a:spcBef>
                <a:spcPts val="500"/>
              </a:spcBef>
              <a:buClr>
                <a:schemeClr val="dk1"/>
              </a:buClr>
              <a:buFont typeface="Arial"/>
              <a:buNone/>
              <a:defRPr sz="2000" b="1" i="0" u="none" strike="noStrike" cap="none">
                <a:solidFill>
                  <a:schemeClr val="dk1"/>
                </a:solidFill>
                <a:latin typeface="Calibri"/>
                <a:ea typeface="Calibri"/>
                <a:cs typeface="Calibri"/>
                <a:sym typeface="Calibri"/>
              </a:defRPr>
            </a:lvl2pPr>
            <a:lvl3pPr marL="914400" marR="0" lvl="2" indent="0" algn="l" rtl="0">
              <a:lnSpc>
                <a:spcPct val="90000"/>
              </a:lnSpc>
              <a:spcBef>
                <a:spcPts val="500"/>
              </a:spcBef>
              <a:buClr>
                <a:schemeClr val="dk1"/>
              </a:buClr>
              <a:buFont typeface="Arial"/>
              <a:buNone/>
              <a:defRPr sz="1800" b="1" i="0" u="none" strike="noStrike" cap="none">
                <a:solidFill>
                  <a:schemeClr val="dk1"/>
                </a:solidFill>
                <a:latin typeface="Calibri"/>
                <a:ea typeface="Calibri"/>
                <a:cs typeface="Calibri"/>
                <a:sym typeface="Calibri"/>
              </a:defRPr>
            </a:lvl3pPr>
            <a:lvl4pPr marL="1371600" marR="0" lvl="3"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4pPr>
            <a:lvl5pPr marL="1828800" marR="0" lvl="4"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5pPr>
            <a:lvl6pPr marL="2286000" marR="0" lvl="5"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6pPr>
            <a:lvl7pPr marL="2743200" marR="0" lvl="6"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7pPr>
            <a:lvl8pPr marL="3200400" marR="0" lvl="7"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8pPr>
            <a:lvl9pPr marL="3657600" marR="0" lvl="8"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47" name="Shape 47"/>
          <p:cNvSpPr txBox="1">
            <a:spLocks noGrp="1"/>
          </p:cNvSpPr>
          <p:nvPr>
            <p:ph type="body" idx="4"/>
          </p:nvPr>
        </p:nvSpPr>
        <p:spPr>
          <a:xfrm>
            <a:off x="6172203" y="2505075"/>
            <a:ext cx="5183187" cy="3684588"/>
          </a:xfrm>
          <a:prstGeom prst="rect">
            <a:avLst/>
          </a:prstGeom>
          <a:noFill/>
          <a:ln>
            <a:noFill/>
          </a:ln>
        </p:spPr>
        <p:txBody>
          <a:bodyPr lIns="91425" tIns="91425" rIns="91425" bIns="91425" anchor="t" anchorCtr="0"/>
          <a:lstStyle>
            <a:lvl1pPr marL="228600" marR="0" lvl="0" indent="-50800" algn="l" rtl="0">
              <a:lnSpc>
                <a:spcPct val="90000"/>
              </a:lnSpc>
              <a:spcBef>
                <a:spcPts val="100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685800" marR="0" lvl="1" indent="-76200" algn="l" rtl="0">
              <a:lnSpc>
                <a:spcPct val="90000"/>
              </a:lnSpc>
              <a:spcBef>
                <a:spcPts val="50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8" name="Shape 48"/>
          <p:cNvSpPr txBox="1">
            <a:spLocks noGrp="1"/>
          </p:cNvSpPr>
          <p:nvPr>
            <p:ph type="dt" idx="10"/>
          </p:nvPr>
        </p:nvSpPr>
        <p:spPr>
          <a:xfrm>
            <a:off x="838200" y="6356355"/>
            <a:ext cx="2743199" cy="365125"/>
          </a:xfrm>
          <a:prstGeom prst="rect">
            <a:avLst/>
          </a:prstGeom>
          <a:noFill/>
          <a:ln>
            <a:noFill/>
          </a:ln>
        </p:spPr>
        <p:txBody>
          <a:bodyPr lIns="91425" tIns="91425" rIns="91425" bIns="91425" anchor="t" anchorCtr="0"/>
          <a:lstStyle>
            <a:lvl1pPr marL="0" marR="0" lvl="0" indent="0" algn="l" rtl="0">
              <a:spcBef>
                <a:spcPts val="0"/>
              </a:spcBef>
              <a:buNone/>
              <a:defRPr sz="1800">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49" name="Shape 49"/>
          <p:cNvSpPr txBox="1">
            <a:spLocks noGrp="1"/>
          </p:cNvSpPr>
          <p:nvPr>
            <p:ph type="ftr" idx="11"/>
          </p:nvPr>
        </p:nvSpPr>
        <p:spPr>
          <a:xfrm>
            <a:off x="4038600" y="6356355"/>
            <a:ext cx="4114800" cy="365125"/>
          </a:xfrm>
          <a:prstGeom prst="rect">
            <a:avLst/>
          </a:prstGeom>
          <a:noFill/>
          <a:ln>
            <a:noFill/>
          </a:ln>
        </p:spPr>
        <p:txBody>
          <a:bodyPr lIns="91425" tIns="91425" rIns="91425" bIns="91425" anchor="t" anchorCtr="0"/>
          <a:lstStyle>
            <a:lvl1pPr marL="0" marR="0" lvl="0" indent="0" algn="l" rtl="0">
              <a:spcBef>
                <a:spcPts val="0"/>
              </a:spcBef>
              <a:buNone/>
              <a:defRPr sz="1800">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50" name="Shape 50"/>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fld id="{00000000-1234-1234-1234-123412341234}" type="slidenum">
              <a:rPr lang="en-US" sz="1800">
                <a:solidFill>
                  <a:srgbClr val="888888"/>
                </a:solidFill>
                <a:latin typeface="Calibri"/>
                <a:ea typeface="Calibri"/>
                <a:cs typeface="Calibri"/>
                <a:sym typeface="Calibri"/>
              </a:rPr>
              <a:t>‹#›</a:t>
            </a:fld>
            <a:endParaRPr lang="en-US" sz="1800" dirty="0">
              <a:solidFill>
                <a:srgbClr val="888888"/>
              </a:solidFill>
              <a:latin typeface="Calibri"/>
              <a:ea typeface="Calibri"/>
              <a:cs typeface="Calibri"/>
              <a:sym typeface="Calibri"/>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Shape 60"/>
        <p:cNvGrpSpPr/>
        <p:nvPr/>
      </p:nvGrpSpPr>
      <p:grpSpPr>
        <a:xfrm>
          <a:off x="0" y="0"/>
          <a:ext cx="0" cy="0"/>
          <a:chOff x="0" y="0"/>
          <a:chExt cx="0" cy="0"/>
        </a:xfrm>
      </p:grpSpPr>
      <p:sp>
        <p:nvSpPr>
          <p:cNvPr id="61" name="Shape 61"/>
          <p:cNvSpPr txBox="1">
            <a:spLocks noGrp="1"/>
          </p:cNvSpPr>
          <p:nvPr>
            <p:ph type="title"/>
          </p:nvPr>
        </p:nvSpPr>
        <p:spPr>
          <a:xfrm>
            <a:off x="839787" y="457200"/>
            <a:ext cx="3932237" cy="1600199"/>
          </a:xfrm>
          <a:prstGeom prst="rect">
            <a:avLst/>
          </a:prstGeom>
          <a:noFill/>
          <a:ln>
            <a:noFill/>
          </a:ln>
        </p:spPr>
        <p:txBody>
          <a:bodyPr lIns="91425" tIns="91425" rIns="91425" bIns="91425" anchor="b" anchorCtr="0"/>
          <a:lstStyle>
            <a:lvl1pPr marL="0" marR="0" lvl="0" indent="0" algn="l" rtl="0">
              <a:lnSpc>
                <a:spcPct val="90000"/>
              </a:lnSpc>
              <a:spcBef>
                <a:spcPts val="0"/>
              </a:spcBef>
              <a:buClr>
                <a:schemeClr val="dk1"/>
              </a:buClr>
              <a:buFont typeface="Calibri"/>
              <a:buNone/>
              <a:defRPr sz="32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62" name="Shape 62"/>
          <p:cNvSpPr txBox="1">
            <a:spLocks noGrp="1"/>
          </p:cNvSpPr>
          <p:nvPr>
            <p:ph type="body" idx="1"/>
          </p:nvPr>
        </p:nvSpPr>
        <p:spPr>
          <a:xfrm>
            <a:off x="5183187" y="987430"/>
            <a:ext cx="6172199" cy="4873624"/>
          </a:xfrm>
          <a:prstGeom prst="rect">
            <a:avLst/>
          </a:prstGeom>
          <a:noFill/>
          <a:ln>
            <a:noFill/>
          </a:ln>
        </p:spPr>
        <p:txBody>
          <a:bodyPr lIns="91425" tIns="91425" rIns="91425" bIns="91425" anchor="t" anchorCtr="0"/>
          <a:lstStyle>
            <a:lvl1pPr marL="228600" marR="0" lvl="0" indent="-25400" algn="l" rtl="0">
              <a:lnSpc>
                <a:spcPct val="90000"/>
              </a:lnSpc>
              <a:spcBef>
                <a:spcPts val="1000"/>
              </a:spcBef>
              <a:buClr>
                <a:schemeClr val="dk1"/>
              </a:buClr>
              <a:buSzPct val="100000"/>
              <a:buFont typeface="Arial"/>
              <a:buChar char="•"/>
              <a:defRPr sz="3200" b="0" i="0" u="none" strike="noStrike" cap="none">
                <a:solidFill>
                  <a:schemeClr val="dk1"/>
                </a:solidFill>
                <a:latin typeface="Calibri"/>
                <a:ea typeface="Calibri"/>
                <a:cs typeface="Calibri"/>
                <a:sym typeface="Calibri"/>
              </a:defRPr>
            </a:lvl1pPr>
            <a:lvl2pPr marL="685800" marR="0" lvl="1" indent="-50800" algn="l" rtl="0">
              <a:lnSpc>
                <a:spcPct val="90000"/>
              </a:lnSpc>
              <a:spcBef>
                <a:spcPts val="50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2pPr>
            <a:lvl3pPr marL="1143000" marR="0" lvl="2" indent="-76200" algn="l" rtl="0">
              <a:lnSpc>
                <a:spcPct val="90000"/>
              </a:lnSpc>
              <a:spcBef>
                <a:spcPts val="50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3pPr>
            <a:lvl4pPr marL="1600200" marR="0" lvl="3"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2057400" marR="0" lvl="4"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4600" marR="0" lvl="5"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63" name="Shape 63"/>
          <p:cNvSpPr txBox="1">
            <a:spLocks noGrp="1"/>
          </p:cNvSpPr>
          <p:nvPr>
            <p:ph type="body" idx="2"/>
          </p:nvPr>
        </p:nvSpPr>
        <p:spPr>
          <a:xfrm>
            <a:off x="839787" y="2057400"/>
            <a:ext cx="3932237" cy="3811588"/>
          </a:xfrm>
          <a:prstGeom prst="rect">
            <a:avLst/>
          </a:prstGeom>
          <a:noFill/>
          <a:ln>
            <a:noFill/>
          </a:ln>
        </p:spPr>
        <p:txBody>
          <a:bodyPr lIns="91425" tIns="91425" rIns="91425" bIns="91425" anchor="t" anchorCtr="0"/>
          <a:lstStyle>
            <a:lvl1pPr marL="0" marR="0" lvl="0" indent="0" algn="l" rtl="0">
              <a:lnSpc>
                <a:spcPct val="90000"/>
              </a:lnSpc>
              <a:spcBef>
                <a:spcPts val="1000"/>
              </a:spcBef>
              <a:buClr>
                <a:schemeClr val="dk1"/>
              </a:buClr>
              <a:buFont typeface="Arial"/>
              <a:buNone/>
              <a:defRPr sz="1600" b="0" i="0" u="none" strike="noStrike" cap="none">
                <a:solidFill>
                  <a:schemeClr val="dk1"/>
                </a:solidFill>
                <a:latin typeface="Calibri"/>
                <a:ea typeface="Calibri"/>
                <a:cs typeface="Calibri"/>
                <a:sym typeface="Calibri"/>
              </a:defRPr>
            </a:lvl1pPr>
            <a:lvl2pPr marL="457200" marR="0" lvl="1" indent="0" algn="l" rtl="0">
              <a:lnSpc>
                <a:spcPct val="90000"/>
              </a:lnSpc>
              <a:spcBef>
                <a:spcPts val="500"/>
              </a:spcBef>
              <a:buClr>
                <a:schemeClr val="dk1"/>
              </a:buClr>
              <a:buFont typeface="Arial"/>
              <a:buNone/>
              <a:defRPr sz="1400" b="0" i="0" u="none" strike="noStrike" cap="none">
                <a:solidFill>
                  <a:schemeClr val="dk1"/>
                </a:solidFill>
                <a:latin typeface="Calibri"/>
                <a:ea typeface="Calibri"/>
                <a:cs typeface="Calibri"/>
                <a:sym typeface="Calibri"/>
              </a:defRPr>
            </a:lvl2pPr>
            <a:lvl3pPr marL="914400" marR="0" lvl="2" indent="0" algn="l" rtl="0">
              <a:lnSpc>
                <a:spcPct val="90000"/>
              </a:lnSpc>
              <a:spcBef>
                <a:spcPts val="500"/>
              </a:spcBef>
              <a:buClr>
                <a:schemeClr val="dk1"/>
              </a:buClr>
              <a:buFont typeface="Arial"/>
              <a:buNone/>
              <a:defRPr sz="1200" b="0" i="0" u="none" strike="noStrike" cap="none">
                <a:solidFill>
                  <a:schemeClr val="dk1"/>
                </a:solidFill>
                <a:latin typeface="Calibri"/>
                <a:ea typeface="Calibri"/>
                <a:cs typeface="Calibri"/>
                <a:sym typeface="Calibri"/>
              </a:defRPr>
            </a:lvl3pPr>
            <a:lvl4pPr marL="1371600" marR="0" lvl="3"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4pPr>
            <a:lvl5pPr marL="1828800" marR="0" lvl="4"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5pPr>
            <a:lvl6pPr marL="2286000" marR="0" lvl="5"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6pPr>
            <a:lvl7pPr marL="2743200" marR="0" lvl="6"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7pPr>
            <a:lvl8pPr marL="3200400" marR="0" lvl="7"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8pPr>
            <a:lvl9pPr marL="3657600" marR="0" lvl="8"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64" name="Shape 64"/>
          <p:cNvSpPr txBox="1">
            <a:spLocks noGrp="1"/>
          </p:cNvSpPr>
          <p:nvPr>
            <p:ph type="dt" idx="10"/>
          </p:nvPr>
        </p:nvSpPr>
        <p:spPr>
          <a:xfrm>
            <a:off x="838200" y="6356355"/>
            <a:ext cx="2743199" cy="365125"/>
          </a:xfrm>
          <a:prstGeom prst="rect">
            <a:avLst/>
          </a:prstGeom>
          <a:noFill/>
          <a:ln>
            <a:noFill/>
          </a:ln>
        </p:spPr>
        <p:txBody>
          <a:bodyPr lIns="91425" tIns="91425" rIns="91425" bIns="91425" anchor="t" anchorCtr="0"/>
          <a:lstStyle>
            <a:lvl1pPr marL="0" marR="0" lvl="0" indent="0" algn="l" rtl="0">
              <a:spcBef>
                <a:spcPts val="0"/>
              </a:spcBef>
              <a:buNone/>
              <a:defRPr sz="1800">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65" name="Shape 65"/>
          <p:cNvSpPr txBox="1">
            <a:spLocks noGrp="1"/>
          </p:cNvSpPr>
          <p:nvPr>
            <p:ph type="ftr" idx="11"/>
          </p:nvPr>
        </p:nvSpPr>
        <p:spPr>
          <a:xfrm>
            <a:off x="4038600" y="6356355"/>
            <a:ext cx="4114800" cy="365125"/>
          </a:xfrm>
          <a:prstGeom prst="rect">
            <a:avLst/>
          </a:prstGeom>
          <a:noFill/>
          <a:ln>
            <a:noFill/>
          </a:ln>
        </p:spPr>
        <p:txBody>
          <a:bodyPr lIns="91425" tIns="91425" rIns="91425" bIns="91425" anchor="t" anchorCtr="0"/>
          <a:lstStyle>
            <a:lvl1pPr marL="0" marR="0" lvl="0" indent="0" algn="l" rtl="0">
              <a:spcBef>
                <a:spcPts val="0"/>
              </a:spcBef>
              <a:buNone/>
              <a:defRPr sz="1800">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66" name="Shape 66"/>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fld id="{00000000-1234-1234-1234-123412341234}" type="slidenum">
              <a:rPr lang="en-US" sz="1800">
                <a:solidFill>
                  <a:srgbClr val="888888"/>
                </a:solidFill>
                <a:latin typeface="Calibri"/>
                <a:ea typeface="Calibri"/>
                <a:cs typeface="Calibri"/>
                <a:sym typeface="Calibri"/>
              </a:rPr>
              <a:t>‹#›</a:t>
            </a:fld>
            <a:endParaRPr lang="en-US" sz="1800" dirty="0">
              <a:solidFill>
                <a:srgbClr val="888888"/>
              </a:solidFill>
              <a:latin typeface="Calibri"/>
              <a:ea typeface="Calibri"/>
              <a:cs typeface="Calibri"/>
              <a:sym typeface="Calibri"/>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Shape 67"/>
        <p:cNvGrpSpPr/>
        <p:nvPr/>
      </p:nvGrpSpPr>
      <p:grpSpPr>
        <a:xfrm>
          <a:off x="0" y="0"/>
          <a:ext cx="0" cy="0"/>
          <a:chOff x="0" y="0"/>
          <a:chExt cx="0" cy="0"/>
        </a:xfrm>
      </p:grpSpPr>
      <p:sp>
        <p:nvSpPr>
          <p:cNvPr id="68" name="Shape 68"/>
          <p:cNvSpPr txBox="1">
            <a:spLocks noGrp="1"/>
          </p:cNvSpPr>
          <p:nvPr>
            <p:ph type="title"/>
          </p:nvPr>
        </p:nvSpPr>
        <p:spPr>
          <a:xfrm>
            <a:off x="839787" y="457200"/>
            <a:ext cx="3932237" cy="1600199"/>
          </a:xfrm>
          <a:prstGeom prst="rect">
            <a:avLst/>
          </a:prstGeom>
          <a:noFill/>
          <a:ln>
            <a:noFill/>
          </a:ln>
        </p:spPr>
        <p:txBody>
          <a:bodyPr lIns="91425" tIns="91425" rIns="91425" bIns="91425" anchor="b" anchorCtr="0"/>
          <a:lstStyle>
            <a:lvl1pPr marL="0" marR="0" lvl="0" indent="0" algn="l" rtl="0">
              <a:lnSpc>
                <a:spcPct val="90000"/>
              </a:lnSpc>
              <a:spcBef>
                <a:spcPts val="0"/>
              </a:spcBef>
              <a:buClr>
                <a:schemeClr val="dk1"/>
              </a:buClr>
              <a:buFont typeface="Calibri"/>
              <a:buNone/>
              <a:defRPr sz="32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69" name="Shape 69"/>
          <p:cNvSpPr>
            <a:spLocks noGrp="1"/>
          </p:cNvSpPr>
          <p:nvPr>
            <p:ph type="pic" idx="2"/>
          </p:nvPr>
        </p:nvSpPr>
        <p:spPr>
          <a:xfrm>
            <a:off x="5183187" y="987430"/>
            <a:ext cx="6172199" cy="4873624"/>
          </a:xfrm>
          <a:prstGeom prst="rect">
            <a:avLst/>
          </a:prstGeom>
          <a:noFill/>
          <a:ln>
            <a:noFill/>
          </a:ln>
        </p:spPr>
        <p:txBody>
          <a:bodyPr lIns="91425" tIns="91425" rIns="91425" bIns="91425" anchor="t" anchorCtr="0"/>
          <a:lstStyle>
            <a:lvl1pPr marL="0" marR="0" lvl="0" indent="0" algn="l" rtl="0">
              <a:lnSpc>
                <a:spcPct val="90000"/>
              </a:lnSpc>
              <a:spcBef>
                <a:spcPts val="1000"/>
              </a:spcBef>
              <a:buClr>
                <a:schemeClr val="dk1"/>
              </a:buClr>
              <a:buFont typeface="Arial"/>
              <a:buNone/>
              <a:defRPr sz="3200" b="0" i="0" u="none" strike="noStrike" cap="none">
                <a:solidFill>
                  <a:schemeClr val="dk1"/>
                </a:solidFill>
                <a:latin typeface="Calibri"/>
                <a:ea typeface="Calibri"/>
                <a:cs typeface="Calibri"/>
                <a:sym typeface="Calibri"/>
              </a:defRPr>
            </a:lvl1pPr>
            <a:lvl2pPr marL="457200" marR="0" lvl="1" indent="0" algn="l" rtl="0">
              <a:lnSpc>
                <a:spcPct val="90000"/>
              </a:lnSpc>
              <a:spcBef>
                <a:spcPts val="500"/>
              </a:spcBef>
              <a:buClr>
                <a:schemeClr val="dk1"/>
              </a:buClr>
              <a:buFont typeface="Arial"/>
              <a:buNone/>
              <a:defRPr sz="2800" b="0" i="0" u="none" strike="noStrike" cap="none">
                <a:solidFill>
                  <a:schemeClr val="dk1"/>
                </a:solidFill>
                <a:latin typeface="Calibri"/>
                <a:ea typeface="Calibri"/>
                <a:cs typeface="Calibri"/>
                <a:sym typeface="Calibri"/>
              </a:defRPr>
            </a:lvl2pPr>
            <a:lvl3pPr marL="914400" marR="0" lvl="2" indent="0" algn="l" rtl="0">
              <a:lnSpc>
                <a:spcPct val="90000"/>
              </a:lnSpc>
              <a:spcBef>
                <a:spcPts val="500"/>
              </a:spcBef>
              <a:buClr>
                <a:schemeClr val="dk1"/>
              </a:buClr>
              <a:buFont typeface="Arial"/>
              <a:buNone/>
              <a:defRPr sz="2400" b="0" i="0" u="none" strike="noStrike" cap="none">
                <a:solidFill>
                  <a:schemeClr val="dk1"/>
                </a:solidFill>
                <a:latin typeface="Calibri"/>
                <a:ea typeface="Calibri"/>
                <a:cs typeface="Calibri"/>
                <a:sym typeface="Calibri"/>
              </a:defRPr>
            </a:lvl3pPr>
            <a:lvl4pPr marL="1371600" marR="0" lvl="3" indent="0" algn="l" rtl="0">
              <a:lnSpc>
                <a:spcPct val="90000"/>
              </a:lnSpc>
              <a:spcBef>
                <a:spcPts val="500"/>
              </a:spcBef>
              <a:buClr>
                <a:schemeClr val="dk1"/>
              </a:buClr>
              <a:buFont typeface="Arial"/>
              <a:buNone/>
              <a:defRPr sz="2000" b="0" i="0" u="none" strike="noStrike" cap="none">
                <a:solidFill>
                  <a:schemeClr val="dk1"/>
                </a:solidFill>
                <a:latin typeface="Calibri"/>
                <a:ea typeface="Calibri"/>
                <a:cs typeface="Calibri"/>
                <a:sym typeface="Calibri"/>
              </a:defRPr>
            </a:lvl4pPr>
            <a:lvl5pPr marL="1828800" marR="0" lvl="4" indent="0" algn="l" rtl="0">
              <a:lnSpc>
                <a:spcPct val="90000"/>
              </a:lnSpc>
              <a:spcBef>
                <a:spcPts val="500"/>
              </a:spcBef>
              <a:buClr>
                <a:schemeClr val="dk1"/>
              </a:buClr>
              <a:buFont typeface="Arial"/>
              <a:buNone/>
              <a:defRPr sz="2000" b="0" i="0" u="none" strike="noStrike" cap="none">
                <a:solidFill>
                  <a:schemeClr val="dk1"/>
                </a:solidFill>
                <a:latin typeface="Calibri"/>
                <a:ea typeface="Calibri"/>
                <a:cs typeface="Calibri"/>
                <a:sym typeface="Calibri"/>
              </a:defRPr>
            </a:lvl5pPr>
            <a:lvl6pPr marL="2286000" marR="0" lvl="5" indent="0" algn="l" rtl="0">
              <a:lnSpc>
                <a:spcPct val="90000"/>
              </a:lnSpc>
              <a:spcBef>
                <a:spcPts val="500"/>
              </a:spcBef>
              <a:buClr>
                <a:schemeClr val="dk1"/>
              </a:buClr>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90000"/>
              </a:lnSpc>
              <a:spcBef>
                <a:spcPts val="500"/>
              </a:spcBef>
              <a:buClr>
                <a:schemeClr val="dk1"/>
              </a:buClr>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90000"/>
              </a:lnSpc>
              <a:spcBef>
                <a:spcPts val="500"/>
              </a:spcBef>
              <a:buClr>
                <a:schemeClr val="dk1"/>
              </a:buClr>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90000"/>
              </a:lnSpc>
              <a:spcBef>
                <a:spcPts val="500"/>
              </a:spcBef>
              <a:buClr>
                <a:schemeClr val="dk1"/>
              </a:buClr>
              <a:buFont typeface="Arial"/>
              <a:buNone/>
              <a:defRPr sz="2000" b="0" i="0" u="none" strike="noStrike" cap="none">
                <a:solidFill>
                  <a:schemeClr val="dk1"/>
                </a:solidFill>
                <a:latin typeface="Calibri"/>
                <a:ea typeface="Calibri"/>
                <a:cs typeface="Calibri"/>
                <a:sym typeface="Calibri"/>
              </a:defRPr>
            </a:lvl9pPr>
          </a:lstStyle>
          <a:p>
            <a:endParaRPr dirty="0"/>
          </a:p>
        </p:txBody>
      </p:sp>
      <p:sp>
        <p:nvSpPr>
          <p:cNvPr id="70" name="Shape 70"/>
          <p:cNvSpPr txBox="1">
            <a:spLocks noGrp="1"/>
          </p:cNvSpPr>
          <p:nvPr>
            <p:ph type="body" idx="1"/>
          </p:nvPr>
        </p:nvSpPr>
        <p:spPr>
          <a:xfrm>
            <a:off x="839787" y="2057400"/>
            <a:ext cx="3932237" cy="3811588"/>
          </a:xfrm>
          <a:prstGeom prst="rect">
            <a:avLst/>
          </a:prstGeom>
          <a:noFill/>
          <a:ln>
            <a:noFill/>
          </a:ln>
        </p:spPr>
        <p:txBody>
          <a:bodyPr lIns="91425" tIns="91425" rIns="91425" bIns="91425" anchor="t" anchorCtr="0"/>
          <a:lstStyle>
            <a:lvl1pPr marL="0" marR="0" lvl="0" indent="0" algn="l" rtl="0">
              <a:lnSpc>
                <a:spcPct val="90000"/>
              </a:lnSpc>
              <a:spcBef>
                <a:spcPts val="1000"/>
              </a:spcBef>
              <a:buClr>
                <a:schemeClr val="dk1"/>
              </a:buClr>
              <a:buFont typeface="Arial"/>
              <a:buNone/>
              <a:defRPr sz="1600" b="0" i="0" u="none" strike="noStrike" cap="none">
                <a:solidFill>
                  <a:schemeClr val="dk1"/>
                </a:solidFill>
                <a:latin typeface="Calibri"/>
                <a:ea typeface="Calibri"/>
                <a:cs typeface="Calibri"/>
                <a:sym typeface="Calibri"/>
              </a:defRPr>
            </a:lvl1pPr>
            <a:lvl2pPr marL="457200" marR="0" lvl="1" indent="0" algn="l" rtl="0">
              <a:lnSpc>
                <a:spcPct val="90000"/>
              </a:lnSpc>
              <a:spcBef>
                <a:spcPts val="500"/>
              </a:spcBef>
              <a:buClr>
                <a:schemeClr val="dk1"/>
              </a:buClr>
              <a:buFont typeface="Arial"/>
              <a:buNone/>
              <a:defRPr sz="1400" b="0" i="0" u="none" strike="noStrike" cap="none">
                <a:solidFill>
                  <a:schemeClr val="dk1"/>
                </a:solidFill>
                <a:latin typeface="Calibri"/>
                <a:ea typeface="Calibri"/>
                <a:cs typeface="Calibri"/>
                <a:sym typeface="Calibri"/>
              </a:defRPr>
            </a:lvl2pPr>
            <a:lvl3pPr marL="914400" marR="0" lvl="2" indent="0" algn="l" rtl="0">
              <a:lnSpc>
                <a:spcPct val="90000"/>
              </a:lnSpc>
              <a:spcBef>
                <a:spcPts val="500"/>
              </a:spcBef>
              <a:buClr>
                <a:schemeClr val="dk1"/>
              </a:buClr>
              <a:buFont typeface="Arial"/>
              <a:buNone/>
              <a:defRPr sz="1200" b="0" i="0" u="none" strike="noStrike" cap="none">
                <a:solidFill>
                  <a:schemeClr val="dk1"/>
                </a:solidFill>
                <a:latin typeface="Calibri"/>
                <a:ea typeface="Calibri"/>
                <a:cs typeface="Calibri"/>
                <a:sym typeface="Calibri"/>
              </a:defRPr>
            </a:lvl3pPr>
            <a:lvl4pPr marL="1371600" marR="0" lvl="3"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4pPr>
            <a:lvl5pPr marL="1828800" marR="0" lvl="4"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5pPr>
            <a:lvl6pPr marL="2286000" marR="0" lvl="5"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6pPr>
            <a:lvl7pPr marL="2743200" marR="0" lvl="6"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7pPr>
            <a:lvl8pPr marL="3200400" marR="0" lvl="7"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8pPr>
            <a:lvl9pPr marL="3657600" marR="0" lvl="8"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71" name="Shape 71"/>
          <p:cNvSpPr txBox="1">
            <a:spLocks noGrp="1"/>
          </p:cNvSpPr>
          <p:nvPr>
            <p:ph type="dt" idx="10"/>
          </p:nvPr>
        </p:nvSpPr>
        <p:spPr>
          <a:xfrm>
            <a:off x="838200" y="6356355"/>
            <a:ext cx="2743199" cy="365125"/>
          </a:xfrm>
          <a:prstGeom prst="rect">
            <a:avLst/>
          </a:prstGeom>
          <a:noFill/>
          <a:ln>
            <a:noFill/>
          </a:ln>
        </p:spPr>
        <p:txBody>
          <a:bodyPr lIns="91425" tIns="91425" rIns="91425" bIns="91425" anchor="t" anchorCtr="0"/>
          <a:lstStyle>
            <a:lvl1pPr marL="0" marR="0" lvl="0" indent="0" algn="l" rtl="0">
              <a:spcBef>
                <a:spcPts val="0"/>
              </a:spcBef>
              <a:buNone/>
              <a:defRPr sz="1800">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72" name="Shape 72"/>
          <p:cNvSpPr txBox="1">
            <a:spLocks noGrp="1"/>
          </p:cNvSpPr>
          <p:nvPr>
            <p:ph type="ftr" idx="11"/>
          </p:nvPr>
        </p:nvSpPr>
        <p:spPr>
          <a:xfrm>
            <a:off x="4038600" y="6356355"/>
            <a:ext cx="4114800" cy="365125"/>
          </a:xfrm>
          <a:prstGeom prst="rect">
            <a:avLst/>
          </a:prstGeom>
          <a:noFill/>
          <a:ln>
            <a:noFill/>
          </a:ln>
        </p:spPr>
        <p:txBody>
          <a:bodyPr lIns="91425" tIns="91425" rIns="91425" bIns="91425" anchor="t" anchorCtr="0"/>
          <a:lstStyle>
            <a:lvl1pPr marL="0" marR="0" lvl="0" indent="0" algn="l" rtl="0">
              <a:spcBef>
                <a:spcPts val="0"/>
              </a:spcBef>
              <a:buNone/>
              <a:defRPr sz="1800">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73" name="Shape 73"/>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fld id="{00000000-1234-1234-1234-123412341234}" type="slidenum">
              <a:rPr lang="en-US" sz="1800">
                <a:solidFill>
                  <a:srgbClr val="888888"/>
                </a:solidFill>
                <a:latin typeface="Calibri"/>
                <a:ea typeface="Calibri"/>
                <a:cs typeface="Calibri"/>
                <a:sym typeface="Calibri"/>
              </a:rPr>
              <a:t>‹#›</a:t>
            </a:fld>
            <a:endParaRPr lang="en-US" sz="1800" dirty="0">
              <a:solidFill>
                <a:srgbClr val="888888"/>
              </a:solidFill>
              <a:latin typeface="Calibri"/>
              <a:ea typeface="Calibri"/>
              <a:cs typeface="Calibri"/>
              <a:sym typeface="Calibri"/>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Shape 74"/>
        <p:cNvGrpSpPr/>
        <p:nvPr/>
      </p:nvGrpSpPr>
      <p:grpSpPr>
        <a:xfrm>
          <a:off x="0" y="0"/>
          <a:ext cx="0" cy="0"/>
          <a:chOff x="0" y="0"/>
          <a:chExt cx="0" cy="0"/>
        </a:xfrm>
      </p:grpSpPr>
      <p:sp>
        <p:nvSpPr>
          <p:cNvPr id="75" name="Shape 75"/>
          <p:cNvSpPr txBox="1">
            <a:spLocks noGrp="1"/>
          </p:cNvSpPr>
          <p:nvPr>
            <p:ph type="title"/>
          </p:nvPr>
        </p:nvSpPr>
        <p:spPr>
          <a:xfrm>
            <a:off x="838200" y="365129"/>
            <a:ext cx="10515599" cy="1325562"/>
          </a:xfrm>
          <a:prstGeom prst="rect">
            <a:avLst/>
          </a:prstGeom>
          <a:noFill/>
          <a:ln>
            <a:noFill/>
          </a:ln>
        </p:spPr>
        <p:txBody>
          <a:bodyPr lIns="91425" tIns="91425" rIns="91425" bIns="91425" anchor="ctr" anchorCtr="0"/>
          <a:lstStyle>
            <a:lvl1pPr marL="0" marR="0" lvl="0" indent="0" algn="l" rtl="0">
              <a:lnSpc>
                <a:spcPct val="90000"/>
              </a:lnSpc>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76" name="Shape 76"/>
          <p:cNvSpPr txBox="1">
            <a:spLocks noGrp="1"/>
          </p:cNvSpPr>
          <p:nvPr>
            <p:ph type="body" idx="1"/>
          </p:nvPr>
        </p:nvSpPr>
        <p:spPr>
          <a:xfrm rot="5400000">
            <a:off x="3920331" y="-1256505"/>
            <a:ext cx="4351338" cy="10515599"/>
          </a:xfrm>
          <a:prstGeom prst="rect">
            <a:avLst/>
          </a:prstGeom>
          <a:noFill/>
          <a:ln>
            <a:noFill/>
          </a:ln>
        </p:spPr>
        <p:txBody>
          <a:bodyPr lIns="91425" tIns="91425" rIns="91425" bIns="91425" anchor="t" anchorCtr="0"/>
          <a:lstStyle>
            <a:lvl1pPr marL="228600" marR="0" lvl="0" indent="-50800" algn="l" rtl="0">
              <a:lnSpc>
                <a:spcPct val="90000"/>
              </a:lnSpc>
              <a:spcBef>
                <a:spcPts val="100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685800" marR="0" lvl="1" indent="-76200" algn="l" rtl="0">
              <a:lnSpc>
                <a:spcPct val="90000"/>
              </a:lnSpc>
              <a:spcBef>
                <a:spcPts val="50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7" name="Shape 77"/>
          <p:cNvSpPr txBox="1">
            <a:spLocks noGrp="1"/>
          </p:cNvSpPr>
          <p:nvPr>
            <p:ph type="dt" idx="10"/>
          </p:nvPr>
        </p:nvSpPr>
        <p:spPr>
          <a:xfrm>
            <a:off x="838200" y="6356355"/>
            <a:ext cx="2743199" cy="365125"/>
          </a:xfrm>
          <a:prstGeom prst="rect">
            <a:avLst/>
          </a:prstGeom>
          <a:noFill/>
          <a:ln>
            <a:noFill/>
          </a:ln>
        </p:spPr>
        <p:txBody>
          <a:bodyPr lIns="91425" tIns="91425" rIns="91425" bIns="91425" anchor="t" anchorCtr="0"/>
          <a:lstStyle>
            <a:lvl1pPr marL="0" marR="0" lvl="0" indent="0" algn="l" rtl="0">
              <a:spcBef>
                <a:spcPts val="0"/>
              </a:spcBef>
              <a:buNone/>
              <a:defRPr sz="1800">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78" name="Shape 78"/>
          <p:cNvSpPr txBox="1">
            <a:spLocks noGrp="1"/>
          </p:cNvSpPr>
          <p:nvPr>
            <p:ph type="ftr" idx="11"/>
          </p:nvPr>
        </p:nvSpPr>
        <p:spPr>
          <a:xfrm>
            <a:off x="4038600" y="6356355"/>
            <a:ext cx="4114800" cy="365125"/>
          </a:xfrm>
          <a:prstGeom prst="rect">
            <a:avLst/>
          </a:prstGeom>
          <a:noFill/>
          <a:ln>
            <a:noFill/>
          </a:ln>
        </p:spPr>
        <p:txBody>
          <a:bodyPr lIns="91425" tIns="91425" rIns="91425" bIns="91425" anchor="t" anchorCtr="0"/>
          <a:lstStyle>
            <a:lvl1pPr marL="0" marR="0" lvl="0" indent="0" algn="l" rtl="0">
              <a:spcBef>
                <a:spcPts val="0"/>
              </a:spcBef>
              <a:buNone/>
              <a:defRPr sz="1800">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79" name="Shape 79"/>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fld id="{00000000-1234-1234-1234-123412341234}" type="slidenum">
              <a:rPr lang="en-US" sz="1800">
                <a:solidFill>
                  <a:srgbClr val="888888"/>
                </a:solidFill>
                <a:latin typeface="Calibri"/>
                <a:ea typeface="Calibri"/>
                <a:cs typeface="Calibri"/>
                <a:sym typeface="Calibri"/>
              </a:rPr>
              <a:t>‹#›</a:t>
            </a:fld>
            <a:endParaRPr lang="en-US" sz="1800" dirty="0">
              <a:solidFill>
                <a:srgbClr val="888888"/>
              </a:solidFill>
              <a:latin typeface="Calibri"/>
              <a:ea typeface="Calibri"/>
              <a:cs typeface="Calibri"/>
              <a:sym typeface="Calibri"/>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Shape 80"/>
        <p:cNvGrpSpPr/>
        <p:nvPr/>
      </p:nvGrpSpPr>
      <p:grpSpPr>
        <a:xfrm>
          <a:off x="0" y="0"/>
          <a:ext cx="0" cy="0"/>
          <a:chOff x="0" y="0"/>
          <a:chExt cx="0" cy="0"/>
        </a:xfrm>
      </p:grpSpPr>
      <p:sp>
        <p:nvSpPr>
          <p:cNvPr id="81" name="Shape 81"/>
          <p:cNvSpPr txBox="1">
            <a:spLocks noGrp="1"/>
          </p:cNvSpPr>
          <p:nvPr>
            <p:ph type="title"/>
          </p:nvPr>
        </p:nvSpPr>
        <p:spPr>
          <a:xfrm rot="5400000">
            <a:off x="7133433" y="1956594"/>
            <a:ext cx="5811838" cy="2628899"/>
          </a:xfrm>
          <a:prstGeom prst="rect">
            <a:avLst/>
          </a:prstGeom>
          <a:noFill/>
          <a:ln>
            <a:noFill/>
          </a:ln>
        </p:spPr>
        <p:txBody>
          <a:bodyPr lIns="91425" tIns="91425" rIns="91425" bIns="91425" anchor="ctr" anchorCtr="0"/>
          <a:lstStyle>
            <a:lvl1pPr marL="0" marR="0" lvl="0" indent="0" algn="l" rtl="0">
              <a:lnSpc>
                <a:spcPct val="90000"/>
              </a:lnSpc>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82" name="Shape 82"/>
          <p:cNvSpPr txBox="1">
            <a:spLocks noGrp="1"/>
          </p:cNvSpPr>
          <p:nvPr>
            <p:ph type="body" idx="1"/>
          </p:nvPr>
        </p:nvSpPr>
        <p:spPr>
          <a:xfrm rot="5400000">
            <a:off x="1799434" y="-596105"/>
            <a:ext cx="5811838" cy="7734299"/>
          </a:xfrm>
          <a:prstGeom prst="rect">
            <a:avLst/>
          </a:prstGeom>
          <a:noFill/>
          <a:ln>
            <a:noFill/>
          </a:ln>
        </p:spPr>
        <p:txBody>
          <a:bodyPr lIns="91425" tIns="91425" rIns="91425" bIns="91425" anchor="t" anchorCtr="0"/>
          <a:lstStyle>
            <a:lvl1pPr marL="228600" marR="0" lvl="0" indent="-50800" algn="l" rtl="0">
              <a:lnSpc>
                <a:spcPct val="90000"/>
              </a:lnSpc>
              <a:spcBef>
                <a:spcPts val="100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685800" marR="0" lvl="1" indent="-76200" algn="l" rtl="0">
              <a:lnSpc>
                <a:spcPct val="90000"/>
              </a:lnSpc>
              <a:spcBef>
                <a:spcPts val="50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3" name="Shape 83"/>
          <p:cNvSpPr txBox="1">
            <a:spLocks noGrp="1"/>
          </p:cNvSpPr>
          <p:nvPr>
            <p:ph type="dt" idx="10"/>
          </p:nvPr>
        </p:nvSpPr>
        <p:spPr>
          <a:xfrm>
            <a:off x="838200" y="6356355"/>
            <a:ext cx="2743199" cy="365125"/>
          </a:xfrm>
          <a:prstGeom prst="rect">
            <a:avLst/>
          </a:prstGeom>
          <a:noFill/>
          <a:ln>
            <a:noFill/>
          </a:ln>
        </p:spPr>
        <p:txBody>
          <a:bodyPr lIns="91425" tIns="91425" rIns="91425" bIns="91425" anchor="t" anchorCtr="0"/>
          <a:lstStyle>
            <a:lvl1pPr marL="0" marR="0" lvl="0" indent="0" algn="l" rtl="0">
              <a:spcBef>
                <a:spcPts val="0"/>
              </a:spcBef>
              <a:buNone/>
              <a:defRPr sz="1800">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84" name="Shape 84"/>
          <p:cNvSpPr txBox="1">
            <a:spLocks noGrp="1"/>
          </p:cNvSpPr>
          <p:nvPr>
            <p:ph type="ftr" idx="11"/>
          </p:nvPr>
        </p:nvSpPr>
        <p:spPr>
          <a:xfrm>
            <a:off x="4038600" y="6356355"/>
            <a:ext cx="4114800" cy="365125"/>
          </a:xfrm>
          <a:prstGeom prst="rect">
            <a:avLst/>
          </a:prstGeom>
          <a:noFill/>
          <a:ln>
            <a:noFill/>
          </a:ln>
        </p:spPr>
        <p:txBody>
          <a:bodyPr lIns="91425" tIns="91425" rIns="91425" bIns="91425" anchor="t" anchorCtr="0"/>
          <a:lstStyle>
            <a:lvl1pPr marL="0" marR="0" lvl="0" indent="0" algn="l" rtl="0">
              <a:spcBef>
                <a:spcPts val="0"/>
              </a:spcBef>
              <a:buNone/>
              <a:defRPr sz="1800">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85" name="Shape 85"/>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fld id="{00000000-1234-1234-1234-123412341234}" type="slidenum">
              <a:rPr lang="en-US" sz="1800">
                <a:solidFill>
                  <a:srgbClr val="888888"/>
                </a:solidFill>
                <a:latin typeface="Calibri"/>
                <a:ea typeface="Calibri"/>
                <a:cs typeface="Calibri"/>
                <a:sym typeface="Calibri"/>
              </a:rPr>
              <a:t>‹#›</a:t>
            </a:fld>
            <a:endParaRPr lang="en-US" sz="1800" dirty="0">
              <a:solidFill>
                <a:srgbClr val="888888"/>
              </a:solidFill>
              <a:latin typeface="Calibri"/>
              <a:ea typeface="Calibri"/>
              <a:cs typeface="Calibri"/>
              <a:sym typeface="Calibri"/>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gi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838200" y="365129"/>
            <a:ext cx="10515599" cy="1325562"/>
          </a:xfrm>
          <a:prstGeom prst="rect">
            <a:avLst/>
          </a:prstGeom>
          <a:noFill/>
          <a:ln>
            <a:noFill/>
          </a:ln>
        </p:spPr>
        <p:txBody>
          <a:bodyPr lIns="91425" tIns="91425" rIns="91425" bIns="91425" anchor="ctr" anchorCtr="0"/>
          <a:lstStyle>
            <a:lvl1pPr marL="0" marR="0" lvl="0" indent="0" algn="l" rtl="0">
              <a:lnSpc>
                <a:spcPct val="90000"/>
              </a:lnSpc>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1" name="Shape 11"/>
          <p:cNvSpPr txBox="1">
            <a:spLocks noGrp="1"/>
          </p:cNvSpPr>
          <p:nvPr>
            <p:ph type="body" idx="1"/>
          </p:nvPr>
        </p:nvSpPr>
        <p:spPr>
          <a:xfrm>
            <a:off x="838200" y="1825625"/>
            <a:ext cx="10515599" cy="4351338"/>
          </a:xfrm>
          <a:prstGeom prst="rect">
            <a:avLst/>
          </a:prstGeom>
          <a:noFill/>
          <a:ln>
            <a:noFill/>
          </a:ln>
        </p:spPr>
        <p:txBody>
          <a:bodyPr lIns="91425" tIns="91425" rIns="91425" bIns="91425" anchor="t" anchorCtr="0"/>
          <a:lstStyle>
            <a:lvl1pPr marL="228600" marR="0" lvl="0" indent="-50800" algn="l" rtl="0">
              <a:lnSpc>
                <a:spcPct val="90000"/>
              </a:lnSpc>
              <a:spcBef>
                <a:spcPts val="100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685800" marR="0" lvl="1" indent="-76200" algn="l" rtl="0">
              <a:lnSpc>
                <a:spcPct val="90000"/>
              </a:lnSpc>
              <a:spcBef>
                <a:spcPts val="50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Shape 12"/>
          <p:cNvSpPr/>
          <p:nvPr/>
        </p:nvSpPr>
        <p:spPr>
          <a:xfrm>
            <a:off x="0" y="6042062"/>
            <a:ext cx="12192000" cy="825208"/>
          </a:xfrm>
          <a:prstGeom prst="rect">
            <a:avLst/>
          </a:prstGeom>
          <a:solidFill>
            <a:srgbClr val="201B1B"/>
          </a:solidFill>
          <a:ln w="9525" cap="flat" cmpd="sng">
            <a:solidFill>
              <a:schemeClr val="accent1"/>
            </a:solidFill>
            <a:prstDash val="solid"/>
            <a:miter/>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dirty="0">
              <a:solidFill>
                <a:schemeClr val="lt1"/>
              </a:solidFill>
              <a:latin typeface="Calibri"/>
              <a:ea typeface="Calibri"/>
              <a:cs typeface="Calibri"/>
              <a:sym typeface="Calibri"/>
            </a:endParaRPr>
          </a:p>
        </p:txBody>
      </p:sp>
      <p:pic>
        <p:nvPicPr>
          <p:cNvPr id="13" name="Shape 13" descr="Research Logo.png"/>
          <p:cNvPicPr preferRelativeResize="0"/>
          <p:nvPr/>
        </p:nvPicPr>
        <p:blipFill rotWithShape="1">
          <a:blip r:embed="rId11">
            <a:alphaModFix/>
          </a:blip>
          <a:srcRect/>
          <a:stretch/>
        </p:blipFill>
        <p:spPr>
          <a:xfrm>
            <a:off x="293042" y="6236050"/>
            <a:ext cx="1470630" cy="395231"/>
          </a:xfrm>
          <a:prstGeom prst="rect">
            <a:avLst/>
          </a:prstGeom>
          <a:noFill/>
          <a:ln>
            <a:noFill/>
          </a:ln>
        </p:spPr>
      </p:pic>
      <p:pic>
        <p:nvPicPr>
          <p:cNvPr id="14" name="Shape 14" descr="bu_logo.gif"/>
          <p:cNvPicPr preferRelativeResize="0"/>
          <p:nvPr/>
        </p:nvPicPr>
        <p:blipFill rotWithShape="1">
          <a:blip r:embed="rId12">
            <a:alphaModFix/>
          </a:blip>
          <a:srcRect/>
          <a:stretch/>
        </p:blipFill>
        <p:spPr>
          <a:xfrm>
            <a:off x="10725281" y="6189148"/>
            <a:ext cx="1175537" cy="524793"/>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8" r:id="rId1"/>
    <p:sldLayoutId id="2147483649" r:id="rId2"/>
    <p:sldLayoutId id="2147483651" r:id="rId3"/>
    <p:sldLayoutId id="2147483652" r:id="rId4"/>
    <p:sldLayoutId id="2147483653" r:id="rId5"/>
    <p:sldLayoutId id="2147483656" r:id="rId6"/>
    <p:sldLayoutId id="2147483657" r:id="rId7"/>
    <p:sldLayoutId id="2147483658" r:id="rId8"/>
    <p:sldLayoutId id="2147483659" r:id="rId9"/>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www.bu.edu/cfo/after-the-fact-review/"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13.jpeg"/></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15.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19.pn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hyperlink" Target="http://www.bu.edu/cfo/comptroller/resources/after-the-fact-review/" TargetMode="External"/><Relationship Id="rId4" Type="http://schemas.openxmlformats.org/officeDocument/2006/relationships/image" Target="../media/image17.png"/></Relationships>
</file>

<file path=ppt/slides/_rels/slide3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www.bu.edu/cfo/comptroller/resources/after-the-fact-review/" TargetMode="External"/><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hyperlink" Target="http://www.bu.edu/cfo/comptroller/resources/after-the-fact-review/" TargetMode="External"/><Relationship Id="rId5" Type="http://schemas.openxmlformats.org/officeDocument/2006/relationships/image" Target="../media/image27.png"/><Relationship Id="rId4" Type="http://schemas.openxmlformats.org/officeDocument/2006/relationships/image" Target="../media/image26.png"/></Relationships>
</file>

<file path=ppt/slides/_rels/slide38.xml.rels><?xml version="1.0" encoding="UTF-8" standalone="yes"?>
<Relationships xmlns="http://schemas.openxmlformats.org/package/2006/relationships"><Relationship Id="rId3" Type="http://schemas.openxmlformats.org/officeDocument/2006/relationships/hyperlink" Target="http://www.bu.edu/tech/support/buworks/help/finance/finance-training-resources/" TargetMode="External"/><Relationship Id="rId2" Type="http://schemas.openxmlformats.org/officeDocument/2006/relationships/notesSlide" Target="../notesSlides/notesSlide38.xml"/><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8.png"/></Relationships>
</file>

<file path=ppt/slides/_rels/slide39.xml.rels><?xml version="1.0" encoding="UTF-8" standalone="yes"?>
<Relationships xmlns="http://schemas.openxmlformats.org/package/2006/relationships"><Relationship Id="rId8" Type="http://schemas.openxmlformats.org/officeDocument/2006/relationships/diagramColors" Target="../diagrams/colors3.xml"/><Relationship Id="rId3" Type="http://schemas.openxmlformats.org/officeDocument/2006/relationships/hyperlink" Target="http://www.bu.edu/paymentservices/fff-september-7-2018/" TargetMode="External"/><Relationship Id="rId7" Type="http://schemas.openxmlformats.org/officeDocument/2006/relationships/diagramQuickStyle" Target="../diagrams/quickStyle3.xml"/><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diagramLayout" Target="../diagrams/layout3.xml"/><Relationship Id="rId5" Type="http://schemas.openxmlformats.org/officeDocument/2006/relationships/diagramData" Target="../diagrams/data3.xml"/><Relationship Id="rId4" Type="http://schemas.openxmlformats.org/officeDocument/2006/relationships/image" Target="../media/image30.png"/><Relationship Id="rId9" Type="http://schemas.microsoft.com/office/2007/relationships/diagramDrawing" Target="../diagrams/drawing3.xml"/></Relationships>
</file>

<file path=ppt/slides/_rels/slide40.xml.rels><?xml version="1.0" encoding="UTF-8" standalone="yes"?>
<Relationships xmlns="http://schemas.openxmlformats.org/package/2006/relationships"><Relationship Id="rId3" Type="http://schemas.openxmlformats.org/officeDocument/2006/relationships/hyperlink" Target="http://www.bu.edu/phpbin/training/register/index.php?admingroup_id=22&amp;course_id=1961" TargetMode="External"/><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hyperlink" Target="https://mymedia.bu.edu/media/After-the-Fact+Review+of+Financial+Transactions/1_qjn5up57" TargetMode="External"/><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1106905"/>
            <a:ext cx="12192000" cy="1556084"/>
          </a:xfrm>
          <a:prstGeom prst="rect">
            <a:avLst/>
          </a:prstGeom>
          <a:solidFill>
            <a:srgbClr val="C00000"/>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defTabSz="457200"/>
            <a:endParaRPr lang="en-US" sz="3000" b="1" dirty="0">
              <a:ln w="9525">
                <a:solidFill>
                  <a:schemeClr val="tx1"/>
                </a:solidFill>
                <a:prstDash val="solid"/>
              </a:ln>
              <a:solidFill>
                <a:schemeClr val="tx1">
                  <a:lumMod val="95000"/>
                  <a:lumOff val="5000"/>
                </a:schemeClr>
              </a:solidFill>
              <a:effectLst>
                <a:outerShdw blurRad="12700" dist="38100" dir="2700000" algn="tl" rotWithShape="0">
                  <a:schemeClr val="bg1">
                    <a:lumMod val="50000"/>
                  </a:schemeClr>
                </a:outerShdw>
              </a:effectLst>
            </a:endParaRPr>
          </a:p>
        </p:txBody>
      </p:sp>
      <p:sp>
        <p:nvSpPr>
          <p:cNvPr id="2" name="Title 1"/>
          <p:cNvSpPr>
            <a:spLocks noGrp="1"/>
          </p:cNvSpPr>
          <p:nvPr>
            <p:ph type="ctrTitle"/>
          </p:nvPr>
        </p:nvSpPr>
        <p:spPr>
          <a:xfrm>
            <a:off x="935421" y="1374729"/>
            <a:ext cx="10363200" cy="1098521"/>
          </a:xfrm>
        </p:spPr>
        <p:txBody>
          <a:bodyPr>
            <a:noAutofit/>
          </a:bodyPr>
          <a:lstStyle/>
          <a:p>
            <a:r>
              <a:rPr lang="en-US" sz="2000" b="1" dirty="0">
                <a:solidFill>
                  <a:schemeClr val="bg1"/>
                </a:solidFill>
              </a:rPr>
              <a:t>Boston University Financial Affairs Training Series</a:t>
            </a:r>
            <a:br>
              <a:rPr lang="en-US" sz="2000" b="1" dirty="0">
                <a:solidFill>
                  <a:schemeClr val="bg1"/>
                </a:solidFill>
              </a:rPr>
            </a:br>
            <a:r>
              <a:rPr lang="en-US" sz="4800" b="1" dirty="0">
                <a:solidFill>
                  <a:schemeClr val="bg1"/>
                </a:solidFill>
              </a:rPr>
              <a:t>After-the-Fact Review Guidelines</a:t>
            </a:r>
            <a:endParaRPr lang="en-US" sz="2000" dirty="0">
              <a:solidFill>
                <a:schemeClr val="bg1"/>
              </a:solidFill>
            </a:endParaRPr>
          </a:p>
        </p:txBody>
      </p:sp>
      <p:sp>
        <p:nvSpPr>
          <p:cNvPr id="3" name="Subtitle 2"/>
          <p:cNvSpPr>
            <a:spLocks noGrp="1"/>
          </p:cNvSpPr>
          <p:nvPr>
            <p:ph type="subTitle" idx="1"/>
          </p:nvPr>
        </p:nvSpPr>
        <p:spPr>
          <a:xfrm>
            <a:off x="1665364" y="3162451"/>
            <a:ext cx="9144000" cy="1655761"/>
          </a:xfrm>
        </p:spPr>
        <p:txBody>
          <a:bodyPr>
            <a:noAutofit/>
          </a:bodyPr>
          <a:lstStyle/>
          <a:p>
            <a:r>
              <a:rPr lang="en-US" dirty="0"/>
              <a:t>Presented by:</a:t>
            </a:r>
          </a:p>
          <a:p>
            <a:endParaRPr lang="en-US" sz="1800" dirty="0"/>
          </a:p>
          <a:p>
            <a:pPr>
              <a:lnSpc>
                <a:spcPct val="100000"/>
              </a:lnSpc>
              <a:spcBef>
                <a:spcPts val="0"/>
              </a:spcBef>
            </a:pPr>
            <a:r>
              <a:rPr lang="en-US" sz="1800" b="1" dirty="0"/>
              <a:t>Matt Abrams</a:t>
            </a:r>
            <a:r>
              <a:rPr lang="en-US" sz="1800" dirty="0"/>
              <a:t>,</a:t>
            </a:r>
            <a:r>
              <a:rPr lang="en-US" sz="1800" b="1" dirty="0"/>
              <a:t> </a:t>
            </a:r>
            <a:r>
              <a:rPr lang="en-US" sz="1800" dirty="0"/>
              <a:t>Associate Comptroller, Accounts Payable &amp; Payroll</a:t>
            </a:r>
            <a:endParaRPr lang="en-US" sz="1800" b="1" dirty="0"/>
          </a:p>
          <a:p>
            <a:pPr>
              <a:lnSpc>
                <a:spcPct val="100000"/>
              </a:lnSpc>
              <a:spcBef>
                <a:spcPts val="0"/>
              </a:spcBef>
            </a:pPr>
            <a:r>
              <a:rPr lang="en-US" sz="1800" b="1" dirty="0"/>
              <a:t>Gretchen Hartigan</a:t>
            </a:r>
            <a:r>
              <a:rPr lang="en-US" sz="1800" dirty="0"/>
              <a:t>,</a:t>
            </a:r>
            <a:r>
              <a:rPr lang="en-US" sz="1800" b="1" dirty="0"/>
              <a:t> </a:t>
            </a:r>
            <a:r>
              <a:rPr lang="en-US" sz="1800" dirty="0"/>
              <a:t>Assistant Vice President, Post Award Financial Operations</a:t>
            </a:r>
          </a:p>
          <a:p>
            <a:pPr>
              <a:lnSpc>
                <a:spcPct val="100000"/>
              </a:lnSpc>
              <a:spcBef>
                <a:spcPts val="0"/>
              </a:spcBef>
            </a:pPr>
            <a:r>
              <a:rPr lang="en-US" sz="1800" b="1" dirty="0"/>
              <a:t>Jennifer Rogers</a:t>
            </a:r>
            <a:r>
              <a:rPr lang="en-US" sz="1800" dirty="0"/>
              <a:t>,</a:t>
            </a:r>
            <a:r>
              <a:rPr lang="en-US" sz="1800" b="1" dirty="0"/>
              <a:t> </a:t>
            </a:r>
            <a:r>
              <a:rPr lang="en-US" sz="1800" dirty="0"/>
              <a:t>Training Manager, Post Award Financial Operations</a:t>
            </a:r>
          </a:p>
          <a:p>
            <a:pPr>
              <a:lnSpc>
                <a:spcPct val="100000"/>
              </a:lnSpc>
              <a:spcBef>
                <a:spcPts val="0"/>
              </a:spcBef>
            </a:pPr>
            <a:r>
              <a:rPr lang="en-US" sz="1800" b="1" dirty="0"/>
              <a:t>Shelly Stewardson</a:t>
            </a:r>
            <a:r>
              <a:rPr lang="en-US" sz="1800" dirty="0"/>
              <a:t>,</a:t>
            </a:r>
            <a:r>
              <a:rPr lang="en-US" sz="1800" b="1" dirty="0"/>
              <a:t> </a:t>
            </a:r>
            <a:r>
              <a:rPr lang="en-US" sz="1800" dirty="0"/>
              <a:t>Director, Research Accounting, Post Award Financial Operations</a:t>
            </a:r>
          </a:p>
          <a:p>
            <a:pPr>
              <a:lnSpc>
                <a:spcPct val="100000"/>
              </a:lnSpc>
              <a:spcBef>
                <a:spcPts val="0"/>
              </a:spcBef>
            </a:pPr>
            <a:endParaRPr lang="en-US" dirty="0"/>
          </a:p>
        </p:txBody>
      </p:sp>
      <p:sp>
        <p:nvSpPr>
          <p:cNvPr id="4" name="Rectangle 3"/>
          <p:cNvSpPr/>
          <p:nvPr/>
        </p:nvSpPr>
        <p:spPr>
          <a:xfrm>
            <a:off x="186431" y="6196614"/>
            <a:ext cx="1757779" cy="399495"/>
          </a:xfrm>
          <a:prstGeom prst="rect">
            <a:avLst/>
          </a:prstGeom>
          <a:solidFill>
            <a:srgbClr val="201B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4405349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idx="1"/>
          </p:nvPr>
        </p:nvSpPr>
        <p:spPr>
          <a:xfrm>
            <a:off x="838200" y="1631315"/>
            <a:ext cx="10515599" cy="4351338"/>
          </a:xfrm>
        </p:spPr>
        <p:txBody>
          <a:bodyPr/>
          <a:lstStyle/>
          <a:p>
            <a:r>
              <a:rPr lang="en-US" dirty="0"/>
              <a:t> Introductions</a:t>
            </a:r>
            <a:endParaRPr lang="en-US" dirty="0">
              <a:solidFill>
                <a:schemeClr val="tx1"/>
              </a:solidFill>
            </a:endParaRPr>
          </a:p>
          <a:p>
            <a:r>
              <a:rPr lang="en-US" dirty="0">
                <a:solidFill>
                  <a:schemeClr val="tx1"/>
                </a:solidFill>
              </a:rPr>
              <a:t> Take </a:t>
            </a:r>
            <a:r>
              <a:rPr lang="en-US" dirty="0" err="1">
                <a:solidFill>
                  <a:schemeClr val="tx1"/>
                </a:solidFill>
              </a:rPr>
              <a:t>Aways</a:t>
            </a:r>
            <a:endParaRPr lang="en-US" dirty="0">
              <a:solidFill>
                <a:schemeClr val="tx1"/>
              </a:solidFill>
            </a:endParaRPr>
          </a:p>
          <a:p>
            <a:r>
              <a:rPr lang="en-US" dirty="0"/>
              <a:t> After-the-Fact Review Policy Guidelines</a:t>
            </a:r>
          </a:p>
          <a:p>
            <a:r>
              <a:rPr lang="en-US" dirty="0"/>
              <a:t> What to check during a review</a:t>
            </a:r>
          </a:p>
          <a:p>
            <a:r>
              <a:rPr lang="en-US" dirty="0"/>
              <a:t> Helpful Tools</a:t>
            </a:r>
          </a:p>
          <a:p>
            <a:r>
              <a:rPr lang="en-US" dirty="0"/>
              <a:t> Report Templates</a:t>
            </a:r>
          </a:p>
        </p:txBody>
      </p:sp>
      <p:sp>
        <p:nvSpPr>
          <p:cNvPr id="4" name="Rectangle 3"/>
          <p:cNvSpPr/>
          <p:nvPr/>
        </p:nvSpPr>
        <p:spPr>
          <a:xfrm>
            <a:off x="186431" y="6196614"/>
            <a:ext cx="1757779" cy="399495"/>
          </a:xfrm>
          <a:prstGeom prst="rect">
            <a:avLst/>
          </a:prstGeom>
          <a:solidFill>
            <a:srgbClr val="201B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Slide Number Placeholder 4"/>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2</a:t>
            </a:fld>
            <a:endParaRPr lang="en-US" sz="1800" dirty="0">
              <a:solidFill>
                <a:srgbClr val="888888"/>
              </a:solidFill>
              <a:latin typeface="Calibri"/>
              <a:ea typeface="Calibri"/>
              <a:cs typeface="Calibri"/>
              <a:sym typeface="Calibri"/>
            </a:endParaRPr>
          </a:p>
        </p:txBody>
      </p:sp>
    </p:spTree>
    <p:extLst>
      <p:ext uri="{BB962C8B-B14F-4D97-AF65-F5344CB8AC3E}">
        <p14:creationId xmlns:p14="http://schemas.microsoft.com/office/powerpoint/2010/main" val="41174909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Warm Up Activity</a:t>
            </a:r>
          </a:p>
        </p:txBody>
      </p:sp>
      <p:sp>
        <p:nvSpPr>
          <p:cNvPr id="3" name="Content Placeholder 2"/>
          <p:cNvSpPr>
            <a:spLocks noGrp="1"/>
          </p:cNvSpPr>
          <p:nvPr>
            <p:ph idx="1"/>
          </p:nvPr>
        </p:nvSpPr>
        <p:spPr>
          <a:xfrm>
            <a:off x="838201" y="1825625"/>
            <a:ext cx="6185452" cy="4351338"/>
          </a:xfrm>
        </p:spPr>
        <p:txBody>
          <a:bodyPr/>
          <a:lstStyle/>
          <a:p>
            <a:r>
              <a:rPr lang="en-US" dirty="0"/>
              <a:t> Name</a:t>
            </a:r>
          </a:p>
          <a:p>
            <a:r>
              <a:rPr lang="en-US" dirty="0"/>
              <a:t> Title</a:t>
            </a:r>
          </a:p>
          <a:p>
            <a:r>
              <a:rPr lang="en-US" dirty="0"/>
              <a:t> Years at BU</a:t>
            </a:r>
          </a:p>
          <a:p>
            <a:pPr marL="177800" indent="0">
              <a:buNone/>
            </a:pPr>
            <a:endParaRPr lang="en-US" dirty="0"/>
          </a:p>
          <a:p>
            <a:endParaRPr lang="en-US" dirty="0"/>
          </a:p>
        </p:txBody>
      </p:sp>
      <p:sp>
        <p:nvSpPr>
          <p:cNvPr id="4" name="Rectangle 3"/>
          <p:cNvSpPr/>
          <p:nvPr/>
        </p:nvSpPr>
        <p:spPr>
          <a:xfrm>
            <a:off x="186431" y="6196614"/>
            <a:ext cx="1757779" cy="399495"/>
          </a:xfrm>
          <a:prstGeom prst="rect">
            <a:avLst/>
          </a:prstGeom>
          <a:solidFill>
            <a:srgbClr val="201B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Free illustration: &lt;strong&gt;Speech&lt;/strong&gt; Bubbles, &lt;strong&gt;Hello&lt;/strong&gt;, Cartoon - Free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23653" y="1860534"/>
            <a:ext cx="4195156" cy="2884170"/>
          </a:xfrm>
          <a:prstGeom prst="rect">
            <a:avLst/>
          </a:prstGeom>
        </p:spPr>
      </p:pic>
      <p:sp>
        <p:nvSpPr>
          <p:cNvPr id="6" name="Slide Number Placeholder 5"/>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3</a:t>
            </a:fld>
            <a:endParaRPr lang="en-US" sz="1800" dirty="0">
              <a:solidFill>
                <a:srgbClr val="888888"/>
              </a:solidFill>
              <a:latin typeface="Calibri"/>
              <a:ea typeface="Calibri"/>
              <a:cs typeface="Calibri"/>
              <a:sym typeface="Calibri"/>
            </a:endParaRPr>
          </a:p>
        </p:txBody>
      </p:sp>
    </p:spTree>
    <p:extLst>
      <p:ext uri="{BB962C8B-B14F-4D97-AF65-F5344CB8AC3E}">
        <p14:creationId xmlns:p14="http://schemas.microsoft.com/office/powerpoint/2010/main" val="29382590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Things to take away from the training</a:t>
            </a:r>
          </a:p>
        </p:txBody>
      </p:sp>
      <p:sp>
        <p:nvSpPr>
          <p:cNvPr id="3" name="Content Placeholder 2"/>
          <p:cNvSpPr>
            <a:spLocks noGrp="1"/>
          </p:cNvSpPr>
          <p:nvPr>
            <p:ph idx="1"/>
          </p:nvPr>
        </p:nvSpPr>
        <p:spPr>
          <a:xfrm>
            <a:off x="838200" y="1688113"/>
            <a:ext cx="8915400" cy="4351338"/>
          </a:xfrm>
        </p:spPr>
        <p:txBody>
          <a:bodyPr/>
          <a:lstStyle/>
          <a:p>
            <a:r>
              <a:rPr lang="en-US" dirty="0">
                <a:solidFill>
                  <a:schemeClr val="tx1"/>
                </a:solidFill>
              </a:rPr>
              <a:t> </a:t>
            </a:r>
            <a:r>
              <a:rPr lang="en-US" sz="2400" dirty="0">
                <a:solidFill>
                  <a:schemeClr val="tx1"/>
                </a:solidFill>
              </a:rPr>
              <a:t>Reviewing accounts is very important</a:t>
            </a:r>
          </a:p>
          <a:p>
            <a:r>
              <a:rPr lang="en-US" sz="2400" dirty="0">
                <a:solidFill>
                  <a:schemeClr val="tx1"/>
                </a:solidFill>
                <a:latin typeface="Calibri" panose="020F0502020204030204" pitchFamily="34" charset="0"/>
                <a:cs typeface="Calibri" panose="020F0502020204030204" pitchFamily="34" charset="0"/>
              </a:rPr>
              <a:t> Templates and guidelines are available </a:t>
            </a:r>
          </a:p>
          <a:p>
            <a:pPr lvl="1">
              <a:buFont typeface="Courier New" panose="02070309020205020404" pitchFamily="49" charset="0"/>
              <a:buChar char="o"/>
            </a:pPr>
            <a:r>
              <a:rPr lang="en-US" sz="1800" i="1" dirty="0">
                <a:solidFill>
                  <a:schemeClr val="tx1"/>
                </a:solidFill>
                <a:latin typeface="Calibri" panose="020F0502020204030204" pitchFamily="34" charset="0"/>
                <a:cs typeface="Calibri" panose="020F0502020204030204" pitchFamily="34" charset="0"/>
              </a:rPr>
              <a:t> The guidelines are not meant to replace existing additional requirements set by each School, College, and Department</a:t>
            </a:r>
          </a:p>
          <a:p>
            <a:pPr lvl="1">
              <a:buFont typeface="Courier New" panose="02070309020205020404" pitchFamily="49" charset="0"/>
              <a:buChar char="o"/>
            </a:pPr>
            <a:r>
              <a:rPr lang="en-US" sz="1800" i="1" dirty="0">
                <a:solidFill>
                  <a:schemeClr val="tx1"/>
                </a:solidFill>
                <a:latin typeface="Calibri" panose="020F0502020204030204" pitchFamily="34" charset="0"/>
                <a:cs typeface="Calibri" panose="020F0502020204030204" pitchFamily="34" charset="0"/>
              </a:rPr>
              <a:t>The templates are not mandatory.  If you have a process that works well and meets the basic principles that we discuss, continue to use it</a:t>
            </a:r>
          </a:p>
          <a:p>
            <a:r>
              <a:rPr lang="en-US" sz="2400" dirty="0">
                <a:solidFill>
                  <a:schemeClr val="tx1"/>
                </a:solidFill>
                <a:latin typeface="Calibri" panose="020F0502020204030204" pitchFamily="34" charset="0"/>
                <a:cs typeface="Calibri" panose="020F0502020204030204" pitchFamily="34" charset="0"/>
              </a:rPr>
              <a:t> Retain evidence of your reviews  </a:t>
            </a:r>
          </a:p>
          <a:p>
            <a:pPr lvl="1">
              <a:buFont typeface="Courier New" panose="02070309020205020404" pitchFamily="49" charset="0"/>
              <a:buChar char="o"/>
            </a:pPr>
            <a:r>
              <a:rPr lang="en-US" sz="1800" i="1" dirty="0">
                <a:solidFill>
                  <a:schemeClr val="tx1"/>
                </a:solidFill>
                <a:latin typeface="Calibri" panose="020F0502020204030204" pitchFamily="34" charset="0"/>
                <a:cs typeface="Calibri" panose="020F0502020204030204" pitchFamily="34" charset="0"/>
              </a:rPr>
              <a:t> Documentation should you need to change</a:t>
            </a:r>
          </a:p>
          <a:p>
            <a:pPr lvl="1">
              <a:buFont typeface="Courier New" panose="02070309020205020404" pitchFamily="49" charset="0"/>
              <a:buChar char="o"/>
            </a:pPr>
            <a:r>
              <a:rPr lang="en-US" sz="1800" i="1" dirty="0">
                <a:solidFill>
                  <a:schemeClr val="tx1"/>
                </a:solidFill>
                <a:latin typeface="Calibri" panose="020F0502020204030204" pitchFamily="34" charset="0"/>
                <a:cs typeface="Calibri" panose="020F0502020204030204" pitchFamily="34" charset="0"/>
              </a:rPr>
              <a:t> Good business practice   </a:t>
            </a:r>
          </a:p>
          <a:p>
            <a:r>
              <a:rPr lang="en-US" sz="2400" dirty="0">
                <a:solidFill>
                  <a:schemeClr val="tx1"/>
                </a:solidFill>
                <a:latin typeface="Calibri" panose="020F0502020204030204" pitchFamily="34" charset="0"/>
                <a:cs typeface="Calibri" panose="020F0502020204030204" pitchFamily="34" charset="0"/>
              </a:rPr>
              <a:t> Set up a regular review schedule for yourself, and stick to it</a:t>
            </a:r>
          </a:p>
          <a:p>
            <a:endParaRPr lang="en-US" sz="2400" dirty="0">
              <a:latin typeface="Calibri" panose="020F0502020204030204" pitchFamily="34" charset="0"/>
              <a:cs typeface="Calibri" panose="020F0502020204030204" pitchFamily="34" charset="0"/>
            </a:endParaRPr>
          </a:p>
          <a:p>
            <a:endParaRPr lang="en-US" dirty="0"/>
          </a:p>
          <a:p>
            <a:endParaRPr lang="en-US" dirty="0"/>
          </a:p>
        </p:txBody>
      </p:sp>
      <p:sp>
        <p:nvSpPr>
          <p:cNvPr id="4" name="Rectangle 3"/>
          <p:cNvSpPr/>
          <p:nvPr/>
        </p:nvSpPr>
        <p:spPr>
          <a:xfrm>
            <a:off x="186431" y="6196614"/>
            <a:ext cx="1757779" cy="399495"/>
          </a:xfrm>
          <a:prstGeom prst="rect">
            <a:avLst/>
          </a:prstGeom>
          <a:solidFill>
            <a:srgbClr val="201B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Slide Number Placeholder 4"/>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4</a:t>
            </a:fld>
            <a:endParaRPr lang="en-US" sz="1800" dirty="0">
              <a:solidFill>
                <a:srgbClr val="888888"/>
              </a:solidFill>
              <a:latin typeface="Calibri"/>
              <a:ea typeface="Calibri"/>
              <a:cs typeface="Calibri"/>
              <a:sym typeface="Calibri"/>
            </a:endParaRPr>
          </a:p>
        </p:txBody>
      </p:sp>
      <p:cxnSp>
        <p:nvCxnSpPr>
          <p:cNvPr id="6" name="Straight Connector 5"/>
          <p:cNvCxnSpPr/>
          <p:nvPr/>
        </p:nvCxnSpPr>
        <p:spPr>
          <a:xfrm flipV="1">
            <a:off x="927100" y="1346200"/>
            <a:ext cx="8521700" cy="38100"/>
          </a:xfrm>
          <a:prstGeom prst="line">
            <a:avLst/>
          </a:prstGeom>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41241619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we need After-the-Fact Review</a:t>
            </a:r>
          </a:p>
        </p:txBody>
      </p:sp>
      <p:sp>
        <p:nvSpPr>
          <p:cNvPr id="3" name="Content Placeholder 2"/>
          <p:cNvSpPr>
            <a:spLocks noGrp="1"/>
          </p:cNvSpPr>
          <p:nvPr>
            <p:ph idx="1"/>
          </p:nvPr>
        </p:nvSpPr>
        <p:spPr>
          <a:xfrm>
            <a:off x="838201" y="1579045"/>
            <a:ext cx="7381240" cy="4351338"/>
          </a:xfrm>
        </p:spPr>
        <p:txBody>
          <a:bodyPr>
            <a:normAutofit fontScale="92500"/>
          </a:bodyPr>
          <a:lstStyle/>
          <a:p>
            <a:pPr lvl="0"/>
            <a:r>
              <a:rPr lang="en-US" dirty="0"/>
              <a:t> Ensure accuracy and completeness of transactions</a:t>
            </a:r>
          </a:p>
          <a:p>
            <a:pPr lvl="0"/>
            <a:r>
              <a:rPr lang="en-US" dirty="0"/>
              <a:t> Spot unusual or inappropriate transactions</a:t>
            </a:r>
          </a:p>
          <a:p>
            <a:pPr lvl="0"/>
            <a:r>
              <a:rPr lang="en-US" dirty="0"/>
              <a:t> Inform management of variances from total budget, or significant changes in actuals from one year to the next  </a:t>
            </a:r>
          </a:p>
          <a:p>
            <a:r>
              <a:rPr lang="en-US" dirty="0"/>
              <a:t> Check that Sponsored Research account spending aligns with the awarded budget</a:t>
            </a:r>
          </a:p>
          <a:p>
            <a:r>
              <a:rPr lang="en-US" dirty="0"/>
              <a:t> Check that Gift and Spendable Endowment Accounts are not overspent and are spent in accordance with Donor wishes</a:t>
            </a:r>
          </a:p>
        </p:txBody>
      </p:sp>
      <p:sp>
        <p:nvSpPr>
          <p:cNvPr id="4" name="Rectangle 3"/>
          <p:cNvSpPr/>
          <p:nvPr/>
        </p:nvSpPr>
        <p:spPr>
          <a:xfrm>
            <a:off x="186431" y="6196614"/>
            <a:ext cx="1757779" cy="399495"/>
          </a:xfrm>
          <a:prstGeom prst="rect">
            <a:avLst/>
          </a:prstGeom>
          <a:solidFill>
            <a:srgbClr val="201B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10 Reasons to follow European approach - Afro-IP"/>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50199" y="1998980"/>
            <a:ext cx="3403600" cy="2552700"/>
          </a:xfrm>
          <a:prstGeom prst="rect">
            <a:avLst/>
          </a:prstGeom>
        </p:spPr>
      </p:pic>
      <p:sp>
        <p:nvSpPr>
          <p:cNvPr id="6" name="Slide Number Placeholder 5"/>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5</a:t>
            </a:fld>
            <a:endParaRPr lang="en-US" sz="1800" dirty="0">
              <a:solidFill>
                <a:srgbClr val="888888"/>
              </a:solidFill>
              <a:latin typeface="Calibri"/>
              <a:ea typeface="Calibri"/>
              <a:cs typeface="Calibri"/>
              <a:sym typeface="Calibri"/>
            </a:endParaRPr>
          </a:p>
        </p:txBody>
      </p:sp>
      <p:cxnSp>
        <p:nvCxnSpPr>
          <p:cNvPr id="7" name="Straight Connector 6"/>
          <p:cNvCxnSpPr/>
          <p:nvPr/>
        </p:nvCxnSpPr>
        <p:spPr>
          <a:xfrm>
            <a:off x="953610" y="1384300"/>
            <a:ext cx="8077200" cy="0"/>
          </a:xfrm>
          <a:prstGeom prst="line">
            <a:avLst/>
          </a:prstGeom>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3992694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7" name="Rounded Rectangle 6"/>
          <p:cNvSpPr/>
          <p:nvPr/>
        </p:nvSpPr>
        <p:spPr>
          <a:xfrm>
            <a:off x="568425" y="2691026"/>
            <a:ext cx="5720079" cy="1846762"/>
          </a:xfrm>
          <a:prstGeom prst="roundRect">
            <a:avLst/>
          </a:prstGeom>
          <a:ln/>
        </p:spPr>
        <p:style>
          <a:lnRef idx="1">
            <a:schemeClr val="dk1"/>
          </a:lnRef>
          <a:fillRef idx="2">
            <a:schemeClr val="dk1"/>
          </a:fillRef>
          <a:effectRef idx="1">
            <a:schemeClr val="dk1"/>
          </a:effectRef>
          <a:fontRef idx="minor">
            <a:schemeClr val="dk1"/>
          </a:fontRef>
        </p:style>
        <p:txBody>
          <a:bodyPr rtlCol="0" anchor="ctr"/>
          <a:lstStyle/>
          <a:p>
            <a:pPr algn="ctr"/>
            <a:endParaRPr lang="en-US" dirty="0"/>
          </a:p>
        </p:txBody>
      </p:sp>
      <p:sp>
        <p:nvSpPr>
          <p:cNvPr id="2" name="Title 1"/>
          <p:cNvSpPr>
            <a:spLocks noGrp="1"/>
          </p:cNvSpPr>
          <p:nvPr>
            <p:ph type="title"/>
          </p:nvPr>
        </p:nvSpPr>
        <p:spPr/>
        <p:txBody>
          <a:bodyPr/>
          <a:lstStyle/>
          <a:p>
            <a:r>
              <a:rPr lang="en-US" dirty="0"/>
              <a:t>After-the-Fact Review of Financial Transactions Guidelines</a:t>
            </a:r>
          </a:p>
        </p:txBody>
      </p:sp>
      <p:sp>
        <p:nvSpPr>
          <p:cNvPr id="3" name="Text Placeholder 2"/>
          <p:cNvSpPr>
            <a:spLocks noGrp="1"/>
          </p:cNvSpPr>
          <p:nvPr>
            <p:ph type="body" idx="1"/>
          </p:nvPr>
        </p:nvSpPr>
        <p:spPr>
          <a:xfrm>
            <a:off x="461250" y="2803398"/>
            <a:ext cx="5919362" cy="1720329"/>
          </a:xfrm>
        </p:spPr>
        <p:txBody>
          <a:bodyPr/>
          <a:lstStyle/>
          <a:p>
            <a:pPr marL="177800" indent="0">
              <a:buNone/>
            </a:pPr>
            <a:r>
              <a:rPr lang="en-US" dirty="0">
                <a:solidFill>
                  <a:schemeClr val="tx1"/>
                </a:solidFill>
              </a:rPr>
              <a:t>Guidelines are posted here:</a:t>
            </a:r>
          </a:p>
          <a:p>
            <a:pPr marL="177800" indent="0">
              <a:buNone/>
            </a:pPr>
            <a:r>
              <a:rPr lang="en-US" u="sng" dirty="0">
                <a:hlinkClick r:id="rId3"/>
              </a:rPr>
              <a:t>http://www.bu.edu/cfo/after-the-fact-review/</a:t>
            </a:r>
            <a:r>
              <a:rPr lang="en-US" dirty="0"/>
              <a:t> </a:t>
            </a:r>
          </a:p>
          <a:p>
            <a:pPr marL="177800" indent="0">
              <a:buNone/>
            </a:pPr>
            <a:endParaRPr lang="en-US" dirty="0"/>
          </a:p>
          <a:p>
            <a:pPr marL="177800" indent="0">
              <a:buNone/>
            </a:pPr>
            <a:endParaRPr lang="en-US" dirty="0"/>
          </a:p>
        </p:txBody>
      </p:sp>
      <p:sp>
        <p:nvSpPr>
          <p:cNvPr id="4" name="Slide Number Placeholder 3"/>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6</a:t>
            </a:fld>
            <a:endParaRPr lang="en-US" sz="1800" dirty="0">
              <a:solidFill>
                <a:srgbClr val="888888"/>
              </a:solidFill>
              <a:latin typeface="Calibri"/>
              <a:ea typeface="Calibri"/>
              <a:cs typeface="Calibri"/>
              <a:sym typeface="Calibri"/>
            </a:endParaRPr>
          </a:p>
        </p:txBody>
      </p:sp>
      <p:sp>
        <p:nvSpPr>
          <p:cNvPr id="6" name="Rectangle 5"/>
          <p:cNvSpPr/>
          <p:nvPr/>
        </p:nvSpPr>
        <p:spPr>
          <a:xfrm>
            <a:off x="186431" y="6196614"/>
            <a:ext cx="1757779" cy="399495"/>
          </a:xfrm>
          <a:prstGeom prst="rect">
            <a:avLst/>
          </a:prstGeom>
          <a:solidFill>
            <a:srgbClr val="201B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p:cNvPicPr>
            <a:picLocks noChangeAspect="1"/>
          </p:cNvPicPr>
          <p:nvPr/>
        </p:nvPicPr>
        <p:blipFill>
          <a:blip r:embed="rId4"/>
          <a:stretch>
            <a:fillRect/>
          </a:stretch>
        </p:blipFill>
        <p:spPr>
          <a:xfrm>
            <a:off x="6737683" y="1161829"/>
            <a:ext cx="4742311" cy="437629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2674404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8885" y="430335"/>
            <a:ext cx="10296646" cy="790932"/>
          </a:xfrm>
        </p:spPr>
        <p:txBody>
          <a:bodyPr/>
          <a:lstStyle/>
          <a:p>
            <a:r>
              <a:rPr lang="en-US" dirty="0"/>
              <a:t>Terminology and definitions</a:t>
            </a:r>
          </a:p>
        </p:txBody>
      </p:sp>
      <p:sp>
        <p:nvSpPr>
          <p:cNvPr id="4" name="Rectangle 3"/>
          <p:cNvSpPr/>
          <p:nvPr/>
        </p:nvSpPr>
        <p:spPr>
          <a:xfrm>
            <a:off x="186431" y="6196614"/>
            <a:ext cx="1757779" cy="399495"/>
          </a:xfrm>
          <a:prstGeom prst="rect">
            <a:avLst/>
          </a:prstGeom>
          <a:solidFill>
            <a:srgbClr val="201B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ounded Rectangle 6"/>
          <p:cNvSpPr/>
          <p:nvPr/>
        </p:nvSpPr>
        <p:spPr>
          <a:xfrm>
            <a:off x="748885" y="1599640"/>
            <a:ext cx="3207703" cy="1168280"/>
          </a:xfrm>
          <a:prstGeom prst="roundRect">
            <a:avLst/>
          </a:prstGeom>
          <a:solidFill>
            <a:srgbClr val="002060"/>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000" dirty="0"/>
              <a:t>Financial Transactions</a:t>
            </a:r>
          </a:p>
        </p:txBody>
      </p:sp>
      <p:sp>
        <p:nvSpPr>
          <p:cNvPr id="8" name="Rounded Rectangle 7"/>
          <p:cNvSpPr/>
          <p:nvPr/>
        </p:nvSpPr>
        <p:spPr>
          <a:xfrm>
            <a:off x="748885" y="2895362"/>
            <a:ext cx="3207703" cy="1168280"/>
          </a:xfrm>
          <a:prstGeom prst="roundRect">
            <a:avLst/>
          </a:prstGeom>
          <a:solidFill>
            <a:schemeClr val="accent1">
              <a:lumMod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000" dirty="0"/>
              <a:t>Commitments</a:t>
            </a:r>
          </a:p>
        </p:txBody>
      </p:sp>
      <p:sp>
        <p:nvSpPr>
          <p:cNvPr id="11" name="Rounded Rectangle 10"/>
          <p:cNvSpPr/>
          <p:nvPr/>
        </p:nvSpPr>
        <p:spPr>
          <a:xfrm>
            <a:off x="4136689" y="1599640"/>
            <a:ext cx="7416243" cy="1168280"/>
          </a:xfrm>
          <a:prstGeom prst="roundRect">
            <a:avLst/>
          </a:prstGeom>
          <a:noFill/>
          <a:ln w="28575">
            <a:solidFill>
              <a:srgbClr val="002060"/>
            </a:solidFill>
          </a:ln>
        </p:spPr>
        <p:style>
          <a:lnRef idx="0">
            <a:scrgbClr r="0" g="0" b="0"/>
          </a:lnRef>
          <a:fillRef idx="0">
            <a:scrgbClr r="0" g="0" b="0"/>
          </a:fillRef>
          <a:effectRef idx="0">
            <a:scrgbClr r="0" g="0" b="0"/>
          </a:effectRef>
          <a:fontRef idx="minor">
            <a:schemeClr val="lt1"/>
          </a:fontRef>
        </p:style>
        <p:txBody>
          <a:bodyPr rtlCol="0" anchor="ctr"/>
          <a:lstStyle/>
          <a:p>
            <a:r>
              <a:rPr lang="en-US" sz="2400" b="1" dirty="0">
                <a:solidFill>
                  <a:schemeClr val="tx1"/>
                </a:solidFill>
                <a:latin typeface="Calibri" panose="020F0502020204030204" pitchFamily="34" charset="0"/>
                <a:cs typeface="Calibri" panose="020F0502020204030204" pitchFamily="34" charset="0"/>
              </a:rPr>
              <a:t>All</a:t>
            </a:r>
            <a:r>
              <a:rPr lang="en-US" sz="2400" dirty="0">
                <a:solidFill>
                  <a:schemeClr val="tx1"/>
                </a:solidFill>
                <a:latin typeface="Calibri" panose="020F0502020204030204" pitchFamily="34" charset="0"/>
                <a:cs typeface="Calibri" panose="020F0502020204030204" pitchFamily="34" charset="0"/>
              </a:rPr>
              <a:t> financial activity is covered within the guidelines.</a:t>
            </a:r>
          </a:p>
        </p:txBody>
      </p:sp>
      <p:sp>
        <p:nvSpPr>
          <p:cNvPr id="12" name="Rounded Rectangle 11"/>
          <p:cNvSpPr/>
          <p:nvPr/>
        </p:nvSpPr>
        <p:spPr>
          <a:xfrm>
            <a:off x="4136689" y="2895362"/>
            <a:ext cx="7416243" cy="1168280"/>
          </a:xfrm>
          <a:prstGeom prst="roundRect">
            <a:avLst/>
          </a:prstGeom>
          <a:noFill/>
          <a:ln w="28575">
            <a:solidFill>
              <a:schemeClr val="accent1">
                <a:lumMod val="50000"/>
              </a:schemeClr>
            </a:solidFill>
          </a:ln>
        </p:spPr>
        <p:style>
          <a:lnRef idx="0">
            <a:scrgbClr r="0" g="0" b="0"/>
          </a:lnRef>
          <a:fillRef idx="0">
            <a:scrgbClr r="0" g="0" b="0"/>
          </a:fillRef>
          <a:effectRef idx="0">
            <a:scrgbClr r="0" g="0" b="0"/>
          </a:effectRef>
          <a:fontRef idx="minor">
            <a:schemeClr val="lt1"/>
          </a:fontRef>
        </p:style>
        <p:txBody>
          <a:bodyPr rtlCol="0" anchor="ctr"/>
          <a:lstStyle/>
          <a:p>
            <a:r>
              <a:rPr lang="en-US" sz="2400" b="1" dirty="0">
                <a:solidFill>
                  <a:schemeClr val="tx1"/>
                </a:solidFill>
                <a:latin typeface="Calibri" panose="020F0502020204030204" pitchFamily="34" charset="0"/>
                <a:cs typeface="Calibri" panose="020F0502020204030204" pitchFamily="34" charset="0"/>
              </a:rPr>
              <a:t>Commitments</a:t>
            </a:r>
            <a:r>
              <a:rPr lang="en-US" sz="2400" dirty="0">
                <a:solidFill>
                  <a:schemeClr val="tx1"/>
                </a:solidFill>
                <a:latin typeface="Calibri" panose="020F0502020204030204" pitchFamily="34" charset="0"/>
                <a:cs typeface="Calibri" panose="020F0502020204030204" pitchFamily="34" charset="0"/>
              </a:rPr>
              <a:t> are amounts we are obligated to spend in the future.  </a:t>
            </a:r>
            <a:endParaRPr lang="en-US" sz="2400" b="1" dirty="0">
              <a:solidFill>
                <a:schemeClr val="tx1"/>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7</a:t>
            </a:fld>
            <a:endParaRPr lang="en-US" sz="1800" dirty="0">
              <a:solidFill>
                <a:srgbClr val="888888"/>
              </a:solidFill>
              <a:latin typeface="Calibri"/>
              <a:ea typeface="Calibri"/>
              <a:cs typeface="Calibri"/>
              <a:sym typeface="Calibri"/>
            </a:endParaRPr>
          </a:p>
        </p:txBody>
      </p:sp>
      <p:sp>
        <p:nvSpPr>
          <p:cNvPr id="17" name="Rounded Rectangle 16"/>
          <p:cNvSpPr/>
          <p:nvPr/>
        </p:nvSpPr>
        <p:spPr>
          <a:xfrm>
            <a:off x="748885" y="4220813"/>
            <a:ext cx="3207703" cy="1168280"/>
          </a:xfrm>
          <a:prstGeom prst="roundRect">
            <a:avLst/>
          </a:prstGeom>
          <a:solidFill>
            <a:schemeClr val="accent1">
              <a:lumMod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000" dirty="0"/>
              <a:t>Actuals</a:t>
            </a:r>
          </a:p>
        </p:txBody>
      </p:sp>
      <p:sp>
        <p:nvSpPr>
          <p:cNvPr id="18" name="Rounded Rectangle 17"/>
          <p:cNvSpPr/>
          <p:nvPr/>
        </p:nvSpPr>
        <p:spPr>
          <a:xfrm>
            <a:off x="4136689" y="4220813"/>
            <a:ext cx="7416243" cy="1168280"/>
          </a:xfrm>
          <a:prstGeom prst="roundRect">
            <a:avLst/>
          </a:prstGeom>
          <a:noFill/>
          <a:ln w="28575">
            <a:solidFill>
              <a:schemeClr val="accent1">
                <a:lumMod val="50000"/>
              </a:schemeClr>
            </a:solidFill>
          </a:ln>
        </p:spPr>
        <p:style>
          <a:lnRef idx="0">
            <a:scrgbClr r="0" g="0" b="0"/>
          </a:lnRef>
          <a:fillRef idx="0">
            <a:scrgbClr r="0" g="0" b="0"/>
          </a:fillRef>
          <a:effectRef idx="0">
            <a:scrgbClr r="0" g="0" b="0"/>
          </a:effectRef>
          <a:fontRef idx="minor">
            <a:schemeClr val="lt1"/>
          </a:fontRef>
        </p:style>
        <p:txBody>
          <a:bodyPr rtlCol="0" anchor="ctr"/>
          <a:lstStyle/>
          <a:p>
            <a:r>
              <a:rPr lang="en-US" sz="2400" b="1" dirty="0">
                <a:solidFill>
                  <a:schemeClr val="tx1"/>
                </a:solidFill>
                <a:latin typeface="Calibri" panose="020F0502020204030204" pitchFamily="34" charset="0"/>
                <a:cs typeface="Calibri" panose="020F0502020204030204" pitchFamily="34" charset="0"/>
              </a:rPr>
              <a:t>Actuals </a:t>
            </a:r>
            <a:r>
              <a:rPr lang="en-US" sz="2400" dirty="0">
                <a:solidFill>
                  <a:schemeClr val="tx1"/>
                </a:solidFill>
                <a:latin typeface="Calibri" panose="020F0502020204030204" pitchFamily="34" charset="0"/>
                <a:cs typeface="Calibri" panose="020F0502020204030204" pitchFamily="34" charset="0"/>
              </a:rPr>
              <a:t>represent activity that has already been paid (expense) or earned (revenue).</a:t>
            </a:r>
            <a:endParaRPr lang="en-US" sz="2400" b="1"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2873528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1" y="365129"/>
            <a:ext cx="10296646" cy="790932"/>
          </a:xfrm>
        </p:spPr>
        <p:txBody>
          <a:bodyPr/>
          <a:lstStyle/>
          <a:p>
            <a:r>
              <a:rPr lang="en-US" dirty="0"/>
              <a:t>Terminology and definitions</a:t>
            </a:r>
          </a:p>
        </p:txBody>
      </p:sp>
      <p:sp>
        <p:nvSpPr>
          <p:cNvPr id="4" name="Rectangle 3"/>
          <p:cNvSpPr/>
          <p:nvPr/>
        </p:nvSpPr>
        <p:spPr>
          <a:xfrm>
            <a:off x="186431" y="6196614"/>
            <a:ext cx="1757779" cy="399495"/>
          </a:xfrm>
          <a:prstGeom prst="rect">
            <a:avLst/>
          </a:prstGeom>
          <a:solidFill>
            <a:srgbClr val="201B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ounded Rectangle 8"/>
          <p:cNvSpPr/>
          <p:nvPr/>
        </p:nvSpPr>
        <p:spPr>
          <a:xfrm>
            <a:off x="780744" y="1373244"/>
            <a:ext cx="3207703" cy="821930"/>
          </a:xfrm>
          <a:prstGeom prst="roundRect">
            <a:avLst/>
          </a:prstGeom>
          <a:solidFill>
            <a:schemeClr val="accent1">
              <a:lumMod val="7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000" dirty="0"/>
              <a:t>Unrestricted accounts</a:t>
            </a:r>
          </a:p>
        </p:txBody>
      </p:sp>
      <p:sp>
        <p:nvSpPr>
          <p:cNvPr id="10" name="Rounded Rectangle 9"/>
          <p:cNvSpPr/>
          <p:nvPr/>
        </p:nvSpPr>
        <p:spPr>
          <a:xfrm>
            <a:off x="780743" y="4542721"/>
            <a:ext cx="3207703" cy="1162508"/>
          </a:xfrm>
          <a:prstGeom prst="roundRect">
            <a:avLst/>
          </a:prstGeom>
          <a:solidFill>
            <a:schemeClr val="accent1">
              <a:lumMod val="60000"/>
              <a:lumOff val="4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000" dirty="0"/>
              <a:t>Material</a:t>
            </a:r>
          </a:p>
        </p:txBody>
      </p:sp>
      <p:sp>
        <p:nvSpPr>
          <p:cNvPr id="13" name="Rounded Rectangle 12"/>
          <p:cNvSpPr/>
          <p:nvPr/>
        </p:nvSpPr>
        <p:spPr>
          <a:xfrm>
            <a:off x="4158632" y="1373244"/>
            <a:ext cx="7416243" cy="821930"/>
          </a:xfrm>
          <a:prstGeom prst="roundRect">
            <a:avLst/>
          </a:prstGeom>
          <a:noFill/>
          <a:ln w="28575">
            <a:solidFill>
              <a:schemeClr val="accent1">
                <a:lumMod val="75000"/>
              </a:schemeClr>
            </a:solidFill>
          </a:ln>
        </p:spPr>
        <p:style>
          <a:lnRef idx="0">
            <a:scrgbClr r="0" g="0" b="0"/>
          </a:lnRef>
          <a:fillRef idx="0">
            <a:scrgbClr r="0" g="0" b="0"/>
          </a:fillRef>
          <a:effectRef idx="0">
            <a:scrgbClr r="0" g="0" b="0"/>
          </a:effectRef>
          <a:fontRef idx="minor">
            <a:schemeClr val="lt1"/>
          </a:fontRef>
        </p:style>
        <p:txBody>
          <a:bodyPr rtlCol="0" anchor="ctr"/>
          <a:lstStyle/>
          <a:p>
            <a:pPr marL="177800">
              <a:lnSpc>
                <a:spcPct val="90000"/>
              </a:lnSpc>
              <a:spcBef>
                <a:spcPts val="1000"/>
              </a:spcBef>
              <a:buClr>
                <a:srgbClr val="000000"/>
              </a:buClr>
              <a:buSzPct val="100000"/>
            </a:pPr>
            <a:r>
              <a:rPr lang="en-US" sz="2000" b="1" dirty="0">
                <a:solidFill>
                  <a:schemeClr val="tx1"/>
                </a:solidFill>
                <a:latin typeface="Calibri" panose="020F0502020204030204" pitchFamily="34" charset="0"/>
                <a:cs typeface="Calibri" panose="020F0502020204030204" pitchFamily="34" charset="0"/>
              </a:rPr>
              <a:t>Unrestricted</a:t>
            </a:r>
            <a:r>
              <a:rPr lang="en-US" sz="2000" dirty="0">
                <a:solidFill>
                  <a:schemeClr val="tx1"/>
                </a:solidFill>
                <a:latin typeface="Calibri" panose="020F0502020204030204" pitchFamily="34" charset="0"/>
                <a:cs typeface="Calibri" panose="020F0502020204030204" pitchFamily="34" charset="0"/>
              </a:rPr>
              <a:t> accounts in most instances represent the department budget.</a:t>
            </a:r>
            <a:endParaRPr lang="en-US" sz="2000" dirty="0">
              <a:solidFill>
                <a:srgbClr val="000000"/>
              </a:solidFill>
              <a:latin typeface="Calibri" panose="020F0502020204030204" pitchFamily="34" charset="0"/>
              <a:cs typeface="Calibri" panose="020F0502020204030204" pitchFamily="34" charset="0"/>
              <a:sym typeface="Calibri"/>
            </a:endParaRPr>
          </a:p>
        </p:txBody>
      </p:sp>
      <p:sp>
        <p:nvSpPr>
          <p:cNvPr id="14" name="Rounded Rectangle 13"/>
          <p:cNvSpPr/>
          <p:nvPr/>
        </p:nvSpPr>
        <p:spPr>
          <a:xfrm>
            <a:off x="4158630" y="4542721"/>
            <a:ext cx="7416243" cy="1162508"/>
          </a:xfrm>
          <a:prstGeom prst="roundRect">
            <a:avLst/>
          </a:prstGeom>
          <a:noFill/>
          <a:ln w="28575">
            <a:solidFill>
              <a:schemeClr val="accent1">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ctr"/>
          <a:lstStyle/>
          <a:p>
            <a:endParaRPr lang="en-US" sz="18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r>
              <a:rPr lang="en-US" sz="1800" dirty="0">
                <a:solidFill>
                  <a:schemeClr val="tx1"/>
                </a:solidFill>
                <a:latin typeface="Calibri" panose="020F0502020204030204" pitchFamily="34" charset="0"/>
                <a:ea typeface="Calibri" panose="020F0502020204030204" pitchFamily="34" charset="0"/>
                <a:cs typeface="Times New Roman" panose="02020603050405020304" pitchFamily="18" charset="0"/>
              </a:rPr>
              <a:t>A </a:t>
            </a:r>
            <a:r>
              <a:rPr lang="en-US" sz="1800" b="1" dirty="0">
                <a:solidFill>
                  <a:schemeClr val="tx1"/>
                </a:solidFill>
                <a:latin typeface="Calibri" panose="020F0502020204030204" pitchFamily="34" charset="0"/>
                <a:ea typeface="Calibri" panose="020F0502020204030204" pitchFamily="34" charset="0"/>
                <a:cs typeface="Times New Roman" panose="02020603050405020304" pitchFamily="18" charset="0"/>
              </a:rPr>
              <a:t>material</a:t>
            </a:r>
            <a:r>
              <a:rPr lang="en-US" sz="1800" dirty="0">
                <a:solidFill>
                  <a:schemeClr val="tx1"/>
                </a:solidFill>
                <a:latin typeface="Calibri" panose="020F0502020204030204" pitchFamily="34" charset="0"/>
                <a:ea typeface="Calibri" panose="020F0502020204030204" pitchFamily="34" charset="0"/>
                <a:cs typeface="Times New Roman" panose="02020603050405020304" pitchFamily="18" charset="0"/>
              </a:rPr>
              <a:t> transaction is a financial transaction that has a significant impact to a department’s bottom line.  (Note:  Potentially unallowable costs on sponsored research should be evaluated regardless of the amount.)</a:t>
            </a:r>
          </a:p>
          <a:p>
            <a:endParaRPr lang="en-US" sz="18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3" name="Slide Number Placeholder 2"/>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8</a:t>
            </a:fld>
            <a:endParaRPr lang="en-US" sz="1800" dirty="0">
              <a:solidFill>
                <a:srgbClr val="888888"/>
              </a:solidFill>
              <a:latin typeface="Calibri"/>
              <a:ea typeface="Calibri"/>
              <a:cs typeface="Calibri"/>
              <a:sym typeface="Calibri"/>
            </a:endParaRPr>
          </a:p>
        </p:txBody>
      </p:sp>
      <p:sp>
        <p:nvSpPr>
          <p:cNvPr id="15" name="Rounded Rectangle 14"/>
          <p:cNvSpPr/>
          <p:nvPr/>
        </p:nvSpPr>
        <p:spPr>
          <a:xfrm>
            <a:off x="780743" y="3497276"/>
            <a:ext cx="3207703" cy="821930"/>
          </a:xfrm>
          <a:prstGeom prst="roundRect">
            <a:avLst/>
          </a:prstGeom>
          <a:solidFill>
            <a:schemeClr val="accent1">
              <a:lumMod val="7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000" dirty="0"/>
              <a:t>Restricted accounts</a:t>
            </a:r>
          </a:p>
        </p:txBody>
      </p:sp>
      <p:sp>
        <p:nvSpPr>
          <p:cNvPr id="16" name="Rounded Rectangle 15"/>
          <p:cNvSpPr/>
          <p:nvPr/>
        </p:nvSpPr>
        <p:spPr>
          <a:xfrm>
            <a:off x="4158630" y="3497276"/>
            <a:ext cx="7416243" cy="821930"/>
          </a:xfrm>
          <a:prstGeom prst="roundRect">
            <a:avLst/>
          </a:prstGeom>
          <a:noFill/>
          <a:ln w="28575">
            <a:solidFill>
              <a:schemeClr val="accent1">
                <a:lumMod val="75000"/>
              </a:schemeClr>
            </a:solidFill>
          </a:ln>
        </p:spPr>
        <p:style>
          <a:lnRef idx="0">
            <a:scrgbClr r="0" g="0" b="0"/>
          </a:lnRef>
          <a:fillRef idx="0">
            <a:scrgbClr r="0" g="0" b="0"/>
          </a:fillRef>
          <a:effectRef idx="0">
            <a:scrgbClr r="0" g="0" b="0"/>
          </a:effectRef>
          <a:fontRef idx="minor">
            <a:schemeClr val="lt1"/>
          </a:fontRef>
        </p:style>
        <p:txBody>
          <a:bodyPr rtlCol="0" anchor="ctr"/>
          <a:lstStyle/>
          <a:p>
            <a:pPr marL="177800">
              <a:lnSpc>
                <a:spcPct val="90000"/>
              </a:lnSpc>
              <a:spcBef>
                <a:spcPts val="1000"/>
              </a:spcBef>
              <a:buClr>
                <a:srgbClr val="000000"/>
              </a:buClr>
              <a:buSzPct val="100000"/>
            </a:pPr>
            <a:r>
              <a:rPr lang="en-US" sz="2000" b="1" dirty="0">
                <a:solidFill>
                  <a:schemeClr val="tx1"/>
                </a:solidFill>
                <a:latin typeface="Calibri" panose="020F0502020204030204" pitchFamily="34" charset="0"/>
                <a:cs typeface="Calibri" panose="020F0502020204030204" pitchFamily="34" charset="0"/>
                <a:sym typeface="Calibri"/>
              </a:rPr>
              <a:t>Restricted</a:t>
            </a:r>
            <a:r>
              <a:rPr lang="en-US" sz="2000" dirty="0">
                <a:solidFill>
                  <a:schemeClr val="tx1"/>
                </a:solidFill>
                <a:latin typeface="Calibri" panose="020F0502020204030204" pitchFamily="34" charset="0"/>
                <a:cs typeface="Calibri" panose="020F0502020204030204" pitchFamily="34" charset="0"/>
                <a:sym typeface="Calibri"/>
              </a:rPr>
              <a:t> accounts include:  gift accounts, endowment spendable, and sponsored research.</a:t>
            </a:r>
          </a:p>
        </p:txBody>
      </p:sp>
      <p:sp>
        <p:nvSpPr>
          <p:cNvPr id="19" name="Rounded Rectangle 18"/>
          <p:cNvSpPr/>
          <p:nvPr/>
        </p:nvSpPr>
        <p:spPr>
          <a:xfrm>
            <a:off x="780743" y="2435260"/>
            <a:ext cx="3207703" cy="821930"/>
          </a:xfrm>
          <a:prstGeom prst="roundRect">
            <a:avLst/>
          </a:prstGeom>
          <a:solidFill>
            <a:schemeClr val="accent1">
              <a:lumMod val="7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000" dirty="0"/>
              <a:t>Designated accounts</a:t>
            </a:r>
          </a:p>
        </p:txBody>
      </p:sp>
      <p:sp>
        <p:nvSpPr>
          <p:cNvPr id="20" name="Rounded Rectangle 19"/>
          <p:cNvSpPr/>
          <p:nvPr/>
        </p:nvSpPr>
        <p:spPr>
          <a:xfrm>
            <a:off x="4158630" y="2435260"/>
            <a:ext cx="7416243" cy="821930"/>
          </a:xfrm>
          <a:prstGeom prst="roundRect">
            <a:avLst/>
          </a:prstGeom>
          <a:noFill/>
          <a:ln w="28575">
            <a:solidFill>
              <a:schemeClr val="accent1">
                <a:lumMod val="75000"/>
              </a:schemeClr>
            </a:solidFill>
          </a:ln>
        </p:spPr>
        <p:style>
          <a:lnRef idx="0">
            <a:scrgbClr r="0" g="0" b="0"/>
          </a:lnRef>
          <a:fillRef idx="0">
            <a:scrgbClr r="0" g="0" b="0"/>
          </a:fillRef>
          <a:effectRef idx="0">
            <a:scrgbClr r="0" g="0" b="0"/>
          </a:effectRef>
          <a:fontRef idx="minor">
            <a:schemeClr val="lt1"/>
          </a:fontRef>
        </p:style>
        <p:txBody>
          <a:bodyPr rtlCol="0" anchor="ctr"/>
          <a:lstStyle/>
          <a:p>
            <a:pPr marL="177800">
              <a:lnSpc>
                <a:spcPct val="90000"/>
              </a:lnSpc>
              <a:spcBef>
                <a:spcPts val="1000"/>
              </a:spcBef>
              <a:buClr>
                <a:srgbClr val="000000"/>
              </a:buClr>
              <a:buSzPct val="100000"/>
            </a:pPr>
            <a:r>
              <a:rPr lang="en-US" sz="2000" b="1" dirty="0">
                <a:solidFill>
                  <a:schemeClr val="tx1"/>
                </a:solidFill>
                <a:latin typeface="Calibri" panose="020F0502020204030204" pitchFamily="34" charset="0"/>
                <a:cs typeface="Calibri" panose="020F0502020204030204" pitchFamily="34" charset="0"/>
                <a:sym typeface="Calibri"/>
              </a:rPr>
              <a:t>Designated </a:t>
            </a:r>
            <a:r>
              <a:rPr lang="en-US" sz="2000" dirty="0">
                <a:solidFill>
                  <a:schemeClr val="tx1"/>
                </a:solidFill>
                <a:latin typeface="Calibri" panose="020F0502020204030204" pitchFamily="34" charset="0"/>
                <a:cs typeface="Calibri" panose="020F0502020204030204" pitchFamily="34" charset="0"/>
                <a:sym typeface="Calibri"/>
              </a:rPr>
              <a:t>accounts are created when institutional funding is set aside for a purpose that extends over multiple fiscal years.</a:t>
            </a:r>
          </a:p>
        </p:txBody>
      </p:sp>
    </p:spTree>
    <p:extLst>
      <p:ext uri="{BB962C8B-B14F-4D97-AF65-F5344CB8AC3E}">
        <p14:creationId xmlns:p14="http://schemas.microsoft.com/office/powerpoint/2010/main" val="9782546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571946"/>
            <a:ext cx="12192000" cy="1787703"/>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sp>
        <p:nvSpPr>
          <p:cNvPr id="3" name="Content Placeholder 2"/>
          <p:cNvSpPr>
            <a:spLocks noGrp="1"/>
          </p:cNvSpPr>
          <p:nvPr>
            <p:ph idx="1"/>
          </p:nvPr>
        </p:nvSpPr>
        <p:spPr/>
        <p:txBody>
          <a:bodyPr>
            <a:normAutofit/>
          </a:bodyPr>
          <a:lstStyle/>
          <a:p>
            <a:pPr marL="0" indent="0">
              <a:buNone/>
            </a:pPr>
            <a:r>
              <a:rPr lang="en-US" sz="4400" b="1" dirty="0"/>
              <a:t>Guideline Standards</a:t>
            </a:r>
          </a:p>
        </p:txBody>
      </p:sp>
      <p:sp>
        <p:nvSpPr>
          <p:cNvPr id="4" name="Rectangle 3"/>
          <p:cNvSpPr/>
          <p:nvPr/>
        </p:nvSpPr>
        <p:spPr>
          <a:xfrm>
            <a:off x="186431" y="6196614"/>
            <a:ext cx="1757779" cy="399495"/>
          </a:xfrm>
          <a:prstGeom prst="rect">
            <a:avLst/>
          </a:prstGeom>
          <a:solidFill>
            <a:srgbClr val="201B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Slide Number Placeholder 4"/>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9</a:t>
            </a:fld>
            <a:endParaRPr lang="en-US" sz="1800" dirty="0">
              <a:solidFill>
                <a:srgbClr val="888888"/>
              </a:solidFill>
              <a:latin typeface="Calibri"/>
              <a:ea typeface="Calibri"/>
              <a:cs typeface="Calibri"/>
              <a:sym typeface="Calibri"/>
            </a:endParaRPr>
          </a:p>
        </p:txBody>
      </p:sp>
    </p:spTree>
    <p:extLst>
      <p:ext uri="{BB962C8B-B14F-4D97-AF65-F5344CB8AC3E}">
        <p14:creationId xmlns:p14="http://schemas.microsoft.com/office/powerpoint/2010/main" val="31278693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80160" y="365129"/>
            <a:ext cx="10073639" cy="1325562"/>
          </a:xfrm>
        </p:spPr>
        <p:txBody>
          <a:bodyPr/>
          <a:lstStyle/>
          <a:p>
            <a:r>
              <a:rPr lang="en-US" dirty="0"/>
              <a:t>Frequency</a:t>
            </a:r>
          </a:p>
        </p:txBody>
      </p:sp>
      <p:sp>
        <p:nvSpPr>
          <p:cNvPr id="3" name="Content Placeholder 2"/>
          <p:cNvSpPr>
            <a:spLocks noGrp="1"/>
          </p:cNvSpPr>
          <p:nvPr>
            <p:ph idx="1"/>
          </p:nvPr>
        </p:nvSpPr>
        <p:spPr/>
        <p:txBody>
          <a:bodyPr/>
          <a:lstStyle/>
          <a:p>
            <a:pPr marL="177800" indent="0">
              <a:buNone/>
            </a:pPr>
            <a:r>
              <a:rPr lang="en-US" dirty="0"/>
              <a:t>An effective review and reconciliation process should </a:t>
            </a:r>
            <a:r>
              <a:rPr lang="en-US" b="1" dirty="0">
                <a:solidFill>
                  <a:schemeClr val="tx1"/>
                </a:solidFill>
              </a:rPr>
              <a:t>generally</a:t>
            </a:r>
            <a:r>
              <a:rPr lang="en-US" dirty="0"/>
              <a:t> </a:t>
            </a:r>
            <a:r>
              <a:rPr lang="en-US" b="1" dirty="0"/>
              <a:t>happen every month</a:t>
            </a:r>
            <a:r>
              <a:rPr lang="en-US" dirty="0"/>
              <a:t>, as close to after the end of the month as possible.</a:t>
            </a:r>
            <a:r>
              <a:rPr lang="en-US" b="1" dirty="0"/>
              <a:t> </a:t>
            </a:r>
            <a:r>
              <a:rPr lang="en-US" dirty="0"/>
              <a:t> </a:t>
            </a:r>
          </a:p>
          <a:p>
            <a:pPr marL="0" indent="0">
              <a:buNone/>
            </a:pPr>
            <a:endParaRPr lang="en-US" dirty="0"/>
          </a:p>
        </p:txBody>
      </p:sp>
      <p:sp>
        <p:nvSpPr>
          <p:cNvPr id="4" name="Rectangle 3"/>
          <p:cNvSpPr/>
          <p:nvPr/>
        </p:nvSpPr>
        <p:spPr>
          <a:xfrm>
            <a:off x="186431" y="6196614"/>
            <a:ext cx="1757779" cy="399495"/>
          </a:xfrm>
          <a:prstGeom prst="rect">
            <a:avLst/>
          </a:prstGeom>
          <a:solidFill>
            <a:srgbClr val="201B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p:cNvSpPr txBox="1"/>
          <p:nvPr/>
        </p:nvSpPr>
        <p:spPr>
          <a:xfrm>
            <a:off x="838200" y="3952241"/>
            <a:ext cx="10515600" cy="1477328"/>
          </a:xfrm>
          <a:prstGeom prst="rect">
            <a:avLst/>
          </a:prstGeom>
          <a:ln>
            <a:headEnd type="none" w="med" len="med"/>
            <a:tailEnd type="none" w="med" len="med"/>
          </a:ln>
        </p:spPr>
        <p:style>
          <a:lnRef idx="2">
            <a:schemeClr val="accent6"/>
          </a:lnRef>
          <a:fillRef idx="1">
            <a:schemeClr val="lt1"/>
          </a:fillRef>
          <a:effectRef idx="0">
            <a:schemeClr val="accent6"/>
          </a:effectRef>
          <a:fontRef idx="minor">
            <a:schemeClr val="dk1"/>
          </a:fontRef>
        </p:style>
        <p:txBody>
          <a:bodyPr wrap="square" rtlCol="0">
            <a:spAutoFit/>
          </a:bodyPr>
          <a:lstStyle/>
          <a:p>
            <a:r>
              <a:rPr lang="en-US" sz="1800" b="1" dirty="0">
                <a:latin typeface="Calibri" panose="020F0502020204030204" pitchFamily="34" charset="0"/>
                <a:cs typeface="Calibri" panose="020F0502020204030204" pitchFamily="34" charset="0"/>
              </a:rPr>
              <a:t>Please note </a:t>
            </a:r>
            <a:r>
              <a:rPr lang="en-US" sz="1800" dirty="0">
                <a:latin typeface="Calibri" panose="020F0502020204030204" pitchFamily="34" charset="0"/>
                <a:cs typeface="Calibri" panose="020F0502020204030204" pitchFamily="34" charset="0"/>
              </a:rPr>
              <a:t>that several University jobs that post financial activity run after the calendar month has ended.  Consequently, on a typical month it is best to review your accounts after the </a:t>
            </a:r>
            <a:r>
              <a:rPr lang="en-US" sz="1800" u="sng" dirty="0">
                <a:latin typeface="Calibri" panose="020F0502020204030204" pitchFamily="34" charset="0"/>
                <a:cs typeface="Calibri" panose="020F0502020204030204" pitchFamily="34" charset="0"/>
              </a:rPr>
              <a:t>6th business day</a:t>
            </a:r>
            <a:r>
              <a:rPr lang="en-US" sz="1800" dirty="0">
                <a:latin typeface="Calibri" panose="020F0502020204030204" pitchFamily="34" charset="0"/>
                <a:cs typeface="Calibri" panose="020F0502020204030204" pitchFamily="34" charset="0"/>
              </a:rPr>
              <a:t> of the month to ensure completeness.  The fiscal year end closing schedule differs from the typical month end  closing schedule.  Refer to the Fiscal Year Closing Memo for key due dates to ensure a smooth, fast, and accurate close. </a:t>
            </a:r>
          </a:p>
        </p:txBody>
      </p:sp>
      <p:pic>
        <p:nvPicPr>
          <p:cNvPr id="7" name="Picture 6" descr="File:&lt;strong&gt;Circle&lt;/strong&gt;-icons-&lt;strong&gt;calendar&lt;/strong&gt;.svg - Wikimedia Common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174" y="380865"/>
            <a:ext cx="1075986" cy="1075986"/>
          </a:xfrm>
          <a:prstGeom prst="rect">
            <a:avLst/>
          </a:prstGeom>
        </p:spPr>
      </p:pic>
      <p:sp>
        <p:nvSpPr>
          <p:cNvPr id="5" name="Slide Number Placeholder 4"/>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10</a:t>
            </a:fld>
            <a:endParaRPr lang="en-US" sz="1800" dirty="0">
              <a:solidFill>
                <a:srgbClr val="888888"/>
              </a:solidFill>
              <a:latin typeface="Calibri"/>
              <a:ea typeface="Calibri"/>
              <a:cs typeface="Calibri"/>
              <a:sym typeface="Calibri"/>
            </a:endParaRPr>
          </a:p>
        </p:txBody>
      </p:sp>
    </p:spTree>
    <p:extLst>
      <p:ext uri="{BB962C8B-B14F-4D97-AF65-F5344CB8AC3E}">
        <p14:creationId xmlns:p14="http://schemas.microsoft.com/office/powerpoint/2010/main" val="24385126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2888" y="365129"/>
            <a:ext cx="9930911" cy="1325562"/>
          </a:xfrm>
        </p:spPr>
        <p:txBody>
          <a:bodyPr/>
          <a:lstStyle/>
          <a:p>
            <a:r>
              <a:rPr lang="en-US" dirty="0"/>
              <a:t>Risk and Materiality</a:t>
            </a:r>
          </a:p>
        </p:txBody>
      </p:sp>
      <p:sp>
        <p:nvSpPr>
          <p:cNvPr id="3" name="Content Placeholder 2"/>
          <p:cNvSpPr>
            <a:spLocks noGrp="1"/>
          </p:cNvSpPr>
          <p:nvPr>
            <p:ph idx="1"/>
          </p:nvPr>
        </p:nvSpPr>
        <p:spPr>
          <a:xfrm>
            <a:off x="838200" y="1825624"/>
            <a:ext cx="10515599" cy="3506539"/>
          </a:xfrm>
        </p:spPr>
        <p:txBody>
          <a:bodyPr>
            <a:normAutofit lnSpcReduction="10000"/>
          </a:bodyPr>
          <a:lstStyle/>
          <a:p>
            <a:pPr marL="177800" indent="0">
              <a:buNone/>
            </a:pPr>
            <a:r>
              <a:rPr lang="en-US" dirty="0"/>
              <a:t>In all departments, more time and attention should be spent on higher risk, higher dollar transactions; and those where the risk of error or compliance issues is greater; and each department has to determine a materiality level for their reviews, and this will vary.  </a:t>
            </a:r>
            <a:r>
              <a:rPr lang="en-US" dirty="0">
                <a:solidFill>
                  <a:schemeClr val="tx1"/>
                </a:solidFill>
              </a:rPr>
              <a:t>(</a:t>
            </a:r>
            <a:r>
              <a:rPr lang="en-US" dirty="0">
                <a:solidFill>
                  <a:srgbClr val="FF0000"/>
                </a:solidFill>
              </a:rPr>
              <a:t>Remember: Potentially unallowable costs on sponsored research should be evaluated regardless of the amount.)</a:t>
            </a:r>
          </a:p>
          <a:p>
            <a:pPr marL="177800" indent="0">
              <a:buNone/>
            </a:pPr>
            <a:endParaRPr lang="en-US" dirty="0">
              <a:solidFill>
                <a:schemeClr val="tx1"/>
              </a:solidFill>
            </a:endParaRPr>
          </a:p>
          <a:p>
            <a:pPr marL="177800" indent="0">
              <a:buNone/>
            </a:pPr>
            <a:r>
              <a:rPr lang="en-US" dirty="0">
                <a:solidFill>
                  <a:schemeClr val="tx1"/>
                </a:solidFill>
              </a:rPr>
              <a:t>We’ll discuss examples of risk and materiality on the next slides.</a:t>
            </a:r>
          </a:p>
          <a:p>
            <a:endParaRPr lang="en-US" dirty="0"/>
          </a:p>
          <a:p>
            <a:pPr marL="457200" lvl="1" indent="0">
              <a:buNone/>
            </a:pPr>
            <a:endParaRPr lang="en-US" dirty="0"/>
          </a:p>
          <a:p>
            <a:pPr marL="0" indent="0">
              <a:buNone/>
            </a:pPr>
            <a:endParaRPr lang="en-US" dirty="0"/>
          </a:p>
        </p:txBody>
      </p:sp>
      <p:sp>
        <p:nvSpPr>
          <p:cNvPr id="4" name="Rectangle 3"/>
          <p:cNvSpPr/>
          <p:nvPr/>
        </p:nvSpPr>
        <p:spPr>
          <a:xfrm>
            <a:off x="186431" y="6196614"/>
            <a:ext cx="1757779" cy="399495"/>
          </a:xfrm>
          <a:prstGeom prst="rect">
            <a:avLst/>
          </a:prstGeom>
          <a:solidFill>
            <a:srgbClr val="201B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descr="Clipart - primary &lt;strong&gt;ledger&lt;/strong&gt;"/>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3512" y="258732"/>
            <a:ext cx="1169376" cy="1169376"/>
          </a:xfrm>
          <a:prstGeom prst="rect">
            <a:avLst/>
          </a:prstGeom>
        </p:spPr>
      </p:pic>
      <p:sp>
        <p:nvSpPr>
          <p:cNvPr id="5" name="Slide Number Placeholder 4"/>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11</a:t>
            </a:fld>
            <a:endParaRPr lang="en-US" sz="1800" dirty="0">
              <a:solidFill>
                <a:srgbClr val="888888"/>
              </a:solidFill>
              <a:latin typeface="Calibri"/>
              <a:ea typeface="Calibri"/>
              <a:cs typeface="Calibri"/>
              <a:sym typeface="Calibri"/>
            </a:endParaRPr>
          </a:p>
        </p:txBody>
      </p:sp>
    </p:spTree>
    <p:extLst>
      <p:ext uri="{BB962C8B-B14F-4D97-AF65-F5344CB8AC3E}">
        <p14:creationId xmlns:p14="http://schemas.microsoft.com/office/powerpoint/2010/main" val="12905214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76091" y="1027910"/>
            <a:ext cx="7385139" cy="4783970"/>
          </a:xfrm>
          <a:prstGeom prst="rect">
            <a:avLst/>
          </a:prstGeom>
        </p:spPr>
      </p:pic>
      <p:sp>
        <p:nvSpPr>
          <p:cNvPr id="2" name="Title 1"/>
          <p:cNvSpPr>
            <a:spLocks noGrp="1"/>
          </p:cNvSpPr>
          <p:nvPr>
            <p:ph type="title"/>
          </p:nvPr>
        </p:nvSpPr>
        <p:spPr>
          <a:xfrm>
            <a:off x="627992" y="207966"/>
            <a:ext cx="10515599" cy="1325562"/>
          </a:xfrm>
        </p:spPr>
        <p:txBody>
          <a:bodyPr/>
          <a:lstStyle/>
          <a:p>
            <a:r>
              <a:rPr lang="en-US" dirty="0"/>
              <a:t>High Risk Transactions</a:t>
            </a:r>
          </a:p>
        </p:txBody>
      </p:sp>
      <p:sp>
        <p:nvSpPr>
          <p:cNvPr id="3" name="Text Placeholder 2"/>
          <p:cNvSpPr>
            <a:spLocks noGrp="1"/>
          </p:cNvSpPr>
          <p:nvPr>
            <p:ph type="body" idx="1"/>
          </p:nvPr>
        </p:nvSpPr>
        <p:spPr>
          <a:xfrm>
            <a:off x="627993" y="1690691"/>
            <a:ext cx="10515599" cy="834708"/>
          </a:xfrm>
        </p:spPr>
        <p:txBody>
          <a:bodyPr/>
          <a:lstStyle/>
          <a:p>
            <a:pPr marL="177800" indent="0">
              <a:buNone/>
            </a:pPr>
            <a:r>
              <a:rPr lang="en-US" dirty="0"/>
              <a:t>What do you look out for?</a:t>
            </a:r>
          </a:p>
          <a:p>
            <a:endParaRPr lang="en-US" dirty="0"/>
          </a:p>
        </p:txBody>
      </p:sp>
      <p:sp>
        <p:nvSpPr>
          <p:cNvPr id="4" name="Slide Number Placeholder 3"/>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12</a:t>
            </a:fld>
            <a:endParaRPr lang="en-US" sz="1800" dirty="0">
              <a:solidFill>
                <a:srgbClr val="888888"/>
              </a:solidFill>
              <a:latin typeface="Calibri"/>
              <a:ea typeface="Calibri"/>
              <a:cs typeface="Calibri"/>
              <a:sym typeface="Calibri"/>
            </a:endParaRPr>
          </a:p>
        </p:txBody>
      </p:sp>
      <p:pic>
        <p:nvPicPr>
          <p:cNvPr id="5" name="Picture 4" descr="High Risk Area | Howard Lake | Flick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0024" y="2839725"/>
            <a:ext cx="2748429" cy="2053270"/>
          </a:xfrm>
          <a:prstGeom prst="rect">
            <a:avLst/>
          </a:prstGeom>
        </p:spPr>
      </p:pic>
      <p:cxnSp>
        <p:nvCxnSpPr>
          <p:cNvPr id="7" name="Straight Connector 6"/>
          <p:cNvCxnSpPr/>
          <p:nvPr/>
        </p:nvCxnSpPr>
        <p:spPr>
          <a:xfrm flipV="1">
            <a:off x="627992" y="1257300"/>
            <a:ext cx="5391808" cy="32933"/>
          </a:xfrm>
          <a:prstGeom prst="line">
            <a:avLst/>
          </a:prstGeom>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1469576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2888" y="365129"/>
            <a:ext cx="9930911" cy="1325562"/>
          </a:xfrm>
        </p:spPr>
        <p:txBody>
          <a:bodyPr/>
          <a:lstStyle/>
          <a:p>
            <a:r>
              <a:rPr lang="en-US" dirty="0"/>
              <a:t>Risk and Materiality</a:t>
            </a:r>
          </a:p>
        </p:txBody>
      </p:sp>
      <p:sp>
        <p:nvSpPr>
          <p:cNvPr id="3" name="Content Placeholder 2"/>
          <p:cNvSpPr>
            <a:spLocks noGrp="1"/>
          </p:cNvSpPr>
          <p:nvPr>
            <p:ph idx="1"/>
          </p:nvPr>
        </p:nvSpPr>
        <p:spPr>
          <a:xfrm>
            <a:off x="838200" y="1644761"/>
            <a:ext cx="10515599" cy="1801495"/>
          </a:xfrm>
        </p:spPr>
        <p:txBody>
          <a:bodyPr/>
          <a:lstStyle/>
          <a:p>
            <a:pPr marL="0" indent="0">
              <a:buNone/>
            </a:pPr>
            <a:r>
              <a:rPr lang="en-US" b="1" dirty="0">
                <a:solidFill>
                  <a:schemeClr val="tx1"/>
                </a:solidFill>
              </a:rPr>
              <a:t>Materiality</a:t>
            </a:r>
            <a:r>
              <a:rPr lang="en-US" dirty="0">
                <a:solidFill>
                  <a:schemeClr val="tx1"/>
                </a:solidFill>
              </a:rPr>
              <a:t> is also an important consideration; a small dollar transaction may need only a review for reasonableness, whereas an unexpected P.card transaction for a large dollar amount requires more follow-up.</a:t>
            </a:r>
          </a:p>
          <a:p>
            <a:endParaRPr lang="en-US" dirty="0"/>
          </a:p>
        </p:txBody>
      </p:sp>
      <p:sp>
        <p:nvSpPr>
          <p:cNvPr id="4" name="Rectangle 3"/>
          <p:cNvSpPr/>
          <p:nvPr/>
        </p:nvSpPr>
        <p:spPr>
          <a:xfrm>
            <a:off x="186431" y="6196614"/>
            <a:ext cx="1757779" cy="399495"/>
          </a:xfrm>
          <a:prstGeom prst="rect">
            <a:avLst/>
          </a:prstGeom>
          <a:solidFill>
            <a:srgbClr val="201B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descr="Clipart - primary &lt;strong&gt;ledger&lt;/strong&gt;"/>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3512" y="258732"/>
            <a:ext cx="1169376" cy="1169376"/>
          </a:xfrm>
          <a:prstGeom prst="rect">
            <a:avLst/>
          </a:prstGeom>
        </p:spPr>
      </p:pic>
      <p:sp>
        <p:nvSpPr>
          <p:cNvPr id="5" name="Slide Number Placeholder 4"/>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13</a:t>
            </a:fld>
            <a:endParaRPr lang="en-US" sz="1800" dirty="0">
              <a:solidFill>
                <a:srgbClr val="888888"/>
              </a:solidFill>
              <a:latin typeface="Calibri"/>
              <a:ea typeface="Calibri"/>
              <a:cs typeface="Calibri"/>
              <a:sym typeface="Calibri"/>
            </a:endParaRPr>
          </a:p>
        </p:txBody>
      </p:sp>
      <p:sp>
        <p:nvSpPr>
          <p:cNvPr id="7" name="TextBox 6"/>
          <p:cNvSpPr txBox="1"/>
          <p:nvPr/>
        </p:nvSpPr>
        <p:spPr>
          <a:xfrm>
            <a:off x="1702358" y="4206907"/>
            <a:ext cx="1270970" cy="738664"/>
          </a:xfrm>
          <a:prstGeom prst="rect">
            <a:avLst/>
          </a:prstGeom>
          <a:noFill/>
          <a:ln w="38100">
            <a:solidFill>
              <a:srgbClr val="FFC000"/>
            </a:solidFill>
          </a:ln>
        </p:spPr>
        <p:txBody>
          <a:bodyPr wrap="square" rtlCol="0">
            <a:spAutoFit/>
          </a:bodyPr>
          <a:lstStyle/>
          <a:p>
            <a:r>
              <a:rPr lang="en-US" dirty="0"/>
              <a:t>Unrestricted Account Example</a:t>
            </a:r>
          </a:p>
        </p:txBody>
      </p:sp>
      <p:pic>
        <p:nvPicPr>
          <p:cNvPr id="9" name="Picture 8"/>
          <p:cNvPicPr>
            <a:picLocks noChangeAspect="1"/>
          </p:cNvPicPr>
          <p:nvPr/>
        </p:nvPicPr>
        <p:blipFill>
          <a:blip r:embed="rId4"/>
          <a:stretch>
            <a:fillRect/>
          </a:stretch>
        </p:blipFill>
        <p:spPr>
          <a:xfrm>
            <a:off x="3456632" y="3105907"/>
            <a:ext cx="7241734" cy="2929548"/>
          </a:xfrm>
          <a:prstGeom prst="rect">
            <a:avLst/>
          </a:prstGeom>
        </p:spPr>
      </p:pic>
      <p:sp>
        <p:nvSpPr>
          <p:cNvPr id="10" name="Rectangle 9"/>
          <p:cNvSpPr/>
          <p:nvPr/>
        </p:nvSpPr>
        <p:spPr>
          <a:xfrm>
            <a:off x="9836573" y="3704813"/>
            <a:ext cx="1056640" cy="325120"/>
          </a:xfrm>
          <a:prstGeom prst="rect">
            <a:avLst/>
          </a:prstGeom>
          <a:no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p:nvSpPr>
        <p:spPr>
          <a:xfrm>
            <a:off x="9836573" y="5419270"/>
            <a:ext cx="1056640" cy="325120"/>
          </a:xfrm>
          <a:prstGeom prst="rect">
            <a:avLst/>
          </a:prstGeom>
          <a:no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7844673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3185" y="365129"/>
            <a:ext cx="10140614" cy="1325562"/>
          </a:xfrm>
        </p:spPr>
        <p:txBody>
          <a:bodyPr/>
          <a:lstStyle/>
          <a:p>
            <a:r>
              <a:rPr lang="en-US" dirty="0"/>
              <a:t> Formalizing the Process</a:t>
            </a:r>
          </a:p>
        </p:txBody>
      </p:sp>
      <p:sp>
        <p:nvSpPr>
          <p:cNvPr id="3" name="Content Placeholder 2"/>
          <p:cNvSpPr>
            <a:spLocks noGrp="1"/>
          </p:cNvSpPr>
          <p:nvPr>
            <p:ph idx="1"/>
          </p:nvPr>
        </p:nvSpPr>
        <p:spPr/>
        <p:txBody>
          <a:bodyPr/>
          <a:lstStyle/>
          <a:p>
            <a:pPr marL="0" indent="0">
              <a:buNone/>
            </a:pPr>
            <a:r>
              <a:rPr lang="en-US" dirty="0"/>
              <a:t>The review process itself should be </a:t>
            </a:r>
            <a:r>
              <a:rPr lang="en-US" b="1" u="sng" dirty="0"/>
              <a:t>documented</a:t>
            </a:r>
            <a:r>
              <a:rPr lang="en-US" dirty="0"/>
              <a:t> in writing. This can be either in paper or electronic form.</a:t>
            </a:r>
          </a:p>
        </p:txBody>
      </p:sp>
      <p:sp>
        <p:nvSpPr>
          <p:cNvPr id="4" name="Rectangle 3"/>
          <p:cNvSpPr/>
          <p:nvPr/>
        </p:nvSpPr>
        <p:spPr>
          <a:xfrm>
            <a:off x="186431" y="6196614"/>
            <a:ext cx="1757779" cy="399495"/>
          </a:xfrm>
          <a:prstGeom prst="rect">
            <a:avLst/>
          </a:prstGeom>
          <a:solidFill>
            <a:srgbClr val="201B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descr="&lt;strong&gt;Signature&lt;/strong&gt; Paper Document Pencil - vector Clip Art"/>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4823" y="443413"/>
            <a:ext cx="1026754" cy="1026754"/>
          </a:xfrm>
          <a:prstGeom prst="rect">
            <a:avLst/>
          </a:prstGeom>
        </p:spPr>
      </p:pic>
      <p:sp>
        <p:nvSpPr>
          <p:cNvPr id="5" name="Slide Number Placeholder 4"/>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14</a:t>
            </a:fld>
            <a:endParaRPr lang="en-US" sz="1800" dirty="0">
              <a:solidFill>
                <a:srgbClr val="888888"/>
              </a:solidFill>
              <a:latin typeface="Calibri"/>
              <a:ea typeface="Calibri"/>
              <a:cs typeface="Calibri"/>
              <a:sym typeface="Calibri"/>
            </a:endParaRPr>
          </a:p>
        </p:txBody>
      </p:sp>
      <p:sp>
        <p:nvSpPr>
          <p:cNvPr id="9" name="TextBox 8"/>
          <p:cNvSpPr txBox="1"/>
          <p:nvPr/>
        </p:nvSpPr>
        <p:spPr>
          <a:xfrm>
            <a:off x="8061022" y="2772767"/>
            <a:ext cx="944490" cy="523220"/>
          </a:xfrm>
          <a:prstGeom prst="rect">
            <a:avLst/>
          </a:prstGeom>
          <a:solidFill>
            <a:schemeClr val="accent2">
              <a:lumMod val="40000"/>
              <a:lumOff val="60000"/>
            </a:schemeClr>
          </a:solidFill>
        </p:spPr>
        <p:txBody>
          <a:bodyPr wrap="none" rtlCol="0">
            <a:spAutoFit/>
          </a:bodyPr>
          <a:lstStyle/>
          <a:p>
            <a:pPr algn="ctr"/>
            <a:r>
              <a:rPr lang="en-US" sz="2800" dirty="0"/>
              <a:t>Date</a:t>
            </a:r>
          </a:p>
        </p:txBody>
      </p:sp>
      <p:sp>
        <p:nvSpPr>
          <p:cNvPr id="10" name="TextBox 9"/>
          <p:cNvSpPr txBox="1"/>
          <p:nvPr/>
        </p:nvSpPr>
        <p:spPr>
          <a:xfrm>
            <a:off x="5444706" y="2754670"/>
            <a:ext cx="1144865" cy="523220"/>
          </a:xfrm>
          <a:prstGeom prst="rect">
            <a:avLst/>
          </a:prstGeom>
          <a:solidFill>
            <a:schemeClr val="accent2">
              <a:lumMod val="40000"/>
              <a:lumOff val="60000"/>
            </a:schemeClr>
          </a:solidFill>
        </p:spPr>
        <p:txBody>
          <a:bodyPr wrap="none" rtlCol="0">
            <a:spAutoFit/>
          </a:bodyPr>
          <a:lstStyle/>
          <a:p>
            <a:pPr algn="ctr"/>
            <a:r>
              <a:rPr lang="en-US" sz="2800" dirty="0"/>
              <a:t>Name</a:t>
            </a:r>
          </a:p>
        </p:txBody>
      </p:sp>
      <p:cxnSp>
        <p:nvCxnSpPr>
          <p:cNvPr id="11" name="Straight Arrow Connector 10"/>
          <p:cNvCxnSpPr/>
          <p:nvPr/>
        </p:nvCxnSpPr>
        <p:spPr>
          <a:xfrm>
            <a:off x="5987703" y="3419914"/>
            <a:ext cx="0" cy="651641"/>
          </a:xfrm>
          <a:prstGeom prst="straightConnector1">
            <a:avLst/>
          </a:prstGeom>
          <a:ln w="762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8525453" y="3419914"/>
            <a:ext cx="0" cy="651641"/>
          </a:xfrm>
          <a:prstGeom prst="straightConnector1">
            <a:avLst/>
          </a:prstGeom>
          <a:ln w="762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13" name="Table 12"/>
          <p:cNvGraphicFramePr>
            <a:graphicFrameLocks noGrp="1"/>
          </p:cNvGraphicFramePr>
          <p:nvPr>
            <p:extLst>
              <p:ext uri="{D42A27DB-BD31-4B8C-83A1-F6EECF244321}">
                <p14:modId xmlns:p14="http://schemas.microsoft.com/office/powerpoint/2010/main" val="662810376"/>
              </p:ext>
            </p:extLst>
          </p:nvPr>
        </p:nvGraphicFramePr>
        <p:xfrm>
          <a:off x="4850624" y="4103810"/>
          <a:ext cx="6043448" cy="1229136"/>
        </p:xfrm>
        <a:graphic>
          <a:graphicData uri="http://schemas.openxmlformats.org/drawingml/2006/table">
            <a:tbl>
              <a:tblPr firstRow="1" bandRow="1">
                <a:tableStyleId>{5C22544A-7EE6-4342-B048-85BDC9FD1C3A}</a:tableStyleId>
              </a:tblPr>
              <a:tblGrid>
                <a:gridCol w="3252810">
                  <a:extLst>
                    <a:ext uri="{9D8B030D-6E8A-4147-A177-3AD203B41FA5}">
                      <a16:colId xmlns:a16="http://schemas.microsoft.com/office/drawing/2014/main" val="1773941922"/>
                    </a:ext>
                  </a:extLst>
                </a:gridCol>
                <a:gridCol w="2790638">
                  <a:extLst>
                    <a:ext uri="{9D8B030D-6E8A-4147-A177-3AD203B41FA5}">
                      <a16:colId xmlns:a16="http://schemas.microsoft.com/office/drawing/2014/main" val="3816260452"/>
                    </a:ext>
                  </a:extLst>
                </a:gridCol>
              </a:tblGrid>
              <a:tr h="458405">
                <a:tc>
                  <a:txBody>
                    <a:bodyPr/>
                    <a:lstStyle/>
                    <a:p>
                      <a:pPr marL="0" marR="0" algn="l">
                        <a:spcBef>
                          <a:spcPts val="0"/>
                        </a:spcBef>
                        <a:spcAft>
                          <a:spcPts val="0"/>
                        </a:spcAft>
                      </a:pPr>
                      <a:r>
                        <a:rPr lang="en-US" sz="3200" dirty="0">
                          <a:effectLst/>
                        </a:rPr>
                        <a:t>Reconciled By</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l">
                        <a:spcBef>
                          <a:spcPts val="0"/>
                        </a:spcBef>
                        <a:spcAft>
                          <a:spcPts val="0"/>
                        </a:spcAft>
                      </a:pPr>
                      <a:r>
                        <a:rPr lang="en-US" sz="3200" dirty="0">
                          <a:effectLst/>
                        </a:rPr>
                        <a:t>Date</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520414481"/>
                  </a:ext>
                </a:extLst>
              </a:tr>
              <a:tr h="741456">
                <a:tc>
                  <a:txBody>
                    <a:bodyPr/>
                    <a:lstStyle/>
                    <a:p>
                      <a:pPr marL="0" marR="0">
                        <a:spcBef>
                          <a:spcPts val="0"/>
                        </a:spcBef>
                        <a:spcAft>
                          <a:spcPts val="0"/>
                        </a:spcAft>
                      </a:pPr>
                      <a:r>
                        <a:rPr lang="en-US" sz="3200" dirty="0">
                          <a:effectLst/>
                        </a:rPr>
                        <a:t>Jane Doe</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spcBef>
                          <a:spcPts val="0"/>
                        </a:spcBef>
                        <a:spcAft>
                          <a:spcPts val="0"/>
                        </a:spcAft>
                      </a:pPr>
                      <a:r>
                        <a:rPr lang="en-US" sz="3200" dirty="0">
                          <a:effectLst/>
                          <a:latin typeface="+mn-lt"/>
                          <a:ea typeface="+mn-ea"/>
                          <a:cs typeface="+mn-cs"/>
                        </a:rPr>
                        <a:t>01/06/2019</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641788068"/>
                  </a:ext>
                </a:extLst>
              </a:tr>
            </a:tbl>
          </a:graphicData>
        </a:graphic>
      </p:graphicFrame>
    </p:spTree>
    <p:extLst>
      <p:ext uri="{BB962C8B-B14F-4D97-AF65-F5344CB8AC3E}">
        <p14:creationId xmlns:p14="http://schemas.microsoft.com/office/powerpoint/2010/main" val="29526542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487362" y="1312742"/>
            <a:ext cx="6857999" cy="4493538"/>
          </a:xfrm>
          <a:prstGeom prst="rect">
            <a:avLst/>
          </a:prstGeom>
          <a:noFill/>
        </p:spPr>
        <p:txBody>
          <a:bodyPr wrap="square" rtlCol="0">
            <a:spAutoFit/>
          </a:bodyPr>
          <a:lstStyle/>
          <a:p>
            <a:r>
              <a:rPr lang="en-US" sz="2200" dirty="0">
                <a:latin typeface="Calibri" panose="020F0502020204030204" pitchFamily="34" charset="0"/>
                <a:cs typeface="Calibri" panose="020F0502020204030204" pitchFamily="34" charset="0"/>
              </a:rPr>
              <a:t>Generally, restricted dollars should be spent first (as long as the spending meets the donor’s restriction):</a:t>
            </a:r>
          </a:p>
          <a:p>
            <a:endParaRPr lang="en-US" sz="2200" dirty="0">
              <a:latin typeface="Calibri" panose="020F0502020204030204" pitchFamily="34" charset="0"/>
              <a:cs typeface="Calibri" panose="020F0502020204030204" pitchFamily="34" charset="0"/>
            </a:endParaRPr>
          </a:p>
          <a:p>
            <a:pPr marL="800100" lvl="1" indent="-342900">
              <a:buFont typeface="Arial" panose="020B0604020202020204" pitchFamily="34" charset="0"/>
              <a:buChar char="•"/>
            </a:pPr>
            <a:r>
              <a:rPr lang="en-US" sz="2200" dirty="0">
                <a:latin typeface="Calibri" panose="020F0502020204030204" pitchFamily="34" charset="0"/>
                <a:cs typeface="Calibri" panose="020F0502020204030204" pitchFamily="34" charset="0"/>
              </a:rPr>
              <a:t>Is responsive to the wishes of the donor;</a:t>
            </a:r>
          </a:p>
          <a:p>
            <a:pPr marL="800100" lvl="1" indent="-342900">
              <a:buFont typeface="Arial" panose="020B0604020202020204" pitchFamily="34" charset="0"/>
              <a:buChar char="•"/>
            </a:pPr>
            <a:r>
              <a:rPr lang="en-US" sz="2200" dirty="0">
                <a:latin typeface="Calibri" panose="020F0502020204030204" pitchFamily="34" charset="0"/>
                <a:cs typeface="Calibri" panose="020F0502020204030204" pitchFamily="34" charset="0"/>
              </a:rPr>
              <a:t>Preserves greatest flexibility for the Department, the School, and the University; and</a:t>
            </a:r>
          </a:p>
          <a:p>
            <a:pPr marL="800100" lvl="1" indent="-342900">
              <a:buFont typeface="Arial" panose="020B0604020202020204" pitchFamily="34" charset="0"/>
              <a:buChar char="•"/>
            </a:pPr>
            <a:r>
              <a:rPr lang="en-US" sz="2200" dirty="0">
                <a:latin typeface="Calibri" panose="020F0502020204030204" pitchFamily="34" charset="0"/>
                <a:cs typeface="Calibri" panose="020F0502020204030204" pitchFamily="34" charset="0"/>
              </a:rPr>
              <a:t>Has a positive impact on the University’s operating results  (restricted funds not spent must be taken out of operations).</a:t>
            </a:r>
          </a:p>
          <a:p>
            <a:pPr lvl="1"/>
            <a:endParaRPr lang="en-US" sz="2200" dirty="0">
              <a:latin typeface="Calibri" panose="020F0502020204030204" pitchFamily="34" charset="0"/>
              <a:cs typeface="Calibri" panose="020F0502020204030204" pitchFamily="34" charset="0"/>
            </a:endParaRPr>
          </a:p>
          <a:p>
            <a:pPr lvl="1"/>
            <a:r>
              <a:rPr lang="en-US" sz="2200" dirty="0">
                <a:latin typeface="Calibri" panose="020F0502020204030204" pitchFamily="34" charset="0"/>
                <a:cs typeface="Calibri" panose="020F0502020204030204" pitchFamily="34" charset="0"/>
              </a:rPr>
              <a:t>Sometimes funds are small, and meaningful expenditures can’t be made until several years’ earnings have been accumulated.</a:t>
            </a:r>
          </a:p>
        </p:txBody>
      </p:sp>
      <p:sp>
        <p:nvSpPr>
          <p:cNvPr id="8" name="TextBox 7"/>
          <p:cNvSpPr txBox="1"/>
          <p:nvPr/>
        </p:nvSpPr>
        <p:spPr>
          <a:xfrm>
            <a:off x="-46039" y="301902"/>
            <a:ext cx="7391400" cy="769441"/>
          </a:xfrm>
          <a:prstGeom prst="rect">
            <a:avLst/>
          </a:prstGeom>
          <a:noFill/>
        </p:spPr>
        <p:txBody>
          <a:bodyPr wrap="square" rtlCol="0">
            <a:spAutoFit/>
          </a:bodyPr>
          <a:lstStyle/>
          <a:p>
            <a:pPr algn="ctr"/>
            <a:r>
              <a:rPr lang="en-US" sz="4400" dirty="0">
                <a:solidFill>
                  <a:schemeClr val="dk1"/>
                </a:solidFill>
                <a:latin typeface="Calibri"/>
                <a:ea typeface="Calibri"/>
                <a:cs typeface="Calibri"/>
                <a:sym typeface="Calibri"/>
              </a:rPr>
              <a:t>Spending Restricted Dollars</a:t>
            </a:r>
          </a:p>
        </p:txBody>
      </p:sp>
      <p:sp>
        <p:nvSpPr>
          <p:cNvPr id="2" name="Slide Number Placeholder 1"/>
          <p:cNvSpPr>
            <a:spLocks noGrp="1"/>
          </p:cNvSpPr>
          <p:nvPr>
            <p:ph type="sldNum" sz="quarter" idx="12"/>
          </p:nvPr>
        </p:nvSpPr>
        <p:spPr/>
        <p:txBody>
          <a:bodyPr/>
          <a:lstStyle/>
          <a:p>
            <a:pPr>
              <a:defRPr/>
            </a:pPr>
            <a:fld id="{BFB1651F-2572-425B-B3FC-D740F3AC823E}" type="slidenum">
              <a:rPr lang="en-US" smtClean="0"/>
              <a:pPr>
                <a:defRPr/>
              </a:pPr>
              <a:t>15</a:t>
            </a:fld>
            <a:endParaRPr lang="en-US" dirty="0"/>
          </a:p>
        </p:txBody>
      </p:sp>
      <p:sp>
        <p:nvSpPr>
          <p:cNvPr id="10" name="TextBox 9"/>
          <p:cNvSpPr txBox="1"/>
          <p:nvPr/>
        </p:nvSpPr>
        <p:spPr>
          <a:xfrm>
            <a:off x="7616243" y="581302"/>
            <a:ext cx="4241800" cy="5118854"/>
          </a:xfrm>
          <a:prstGeom prst="roundRect">
            <a:avLst/>
          </a:prstGeom>
          <a:solidFill>
            <a:schemeClr val="accent6">
              <a:lumMod val="20000"/>
              <a:lumOff val="80000"/>
            </a:schemeClr>
          </a:solidFill>
        </p:spPr>
        <p:txBody>
          <a:bodyPr wrap="square" rtlCol="0">
            <a:spAutoFit/>
          </a:bodyPr>
          <a:lstStyle/>
          <a:p>
            <a:pPr algn="ctr"/>
            <a:r>
              <a:rPr lang="en-US" sz="1800" b="1" dirty="0">
                <a:latin typeface="Calibri" panose="020F0502020204030204" pitchFamily="34" charset="0"/>
                <a:cs typeface="Calibri" panose="020F0502020204030204" pitchFamily="34" charset="0"/>
              </a:rPr>
              <a:t>How to Manage Purpose Restrictions</a:t>
            </a:r>
          </a:p>
          <a:p>
            <a:pPr algn="ctr"/>
            <a:endParaRPr lang="en-US" sz="1600" b="1"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For details on the restriction on a gift or endowment, contact</a:t>
            </a:r>
            <a:r>
              <a:rPr lang="en-US" dirty="0">
                <a:solidFill>
                  <a:srgbClr val="0070C0"/>
                </a:solidFill>
                <a:latin typeface="Calibri" panose="020F0502020204030204" pitchFamily="34" charset="0"/>
                <a:cs typeface="Calibri" panose="020F0502020204030204" pitchFamily="34" charset="0"/>
              </a:rPr>
              <a:t> </a:t>
            </a:r>
            <a:r>
              <a:rPr lang="en-US" b="1" dirty="0">
                <a:solidFill>
                  <a:srgbClr val="0070C0"/>
                </a:solidFill>
                <a:latin typeface="Calibri" panose="020F0502020204030204" pitchFamily="34" charset="0"/>
                <a:cs typeface="Calibri" panose="020F0502020204030204" pitchFamily="34" charset="0"/>
              </a:rPr>
              <a:t>General Accounting and Financial Reporting.</a:t>
            </a:r>
          </a:p>
          <a:p>
            <a:endParaRPr lang="en-US"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When purpose restrictions are difficult to meet:</a:t>
            </a:r>
          </a:p>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Contact </a:t>
            </a:r>
            <a:r>
              <a:rPr lang="en-US" b="1" dirty="0">
                <a:solidFill>
                  <a:srgbClr val="0070C0"/>
                </a:solidFill>
                <a:latin typeface="Calibri" panose="020F0502020204030204" pitchFamily="34" charset="0"/>
                <a:cs typeface="Calibri" panose="020F0502020204030204" pitchFamily="34" charset="0"/>
              </a:rPr>
              <a:t>General Accounting and Financial Reporting </a:t>
            </a:r>
            <a:r>
              <a:rPr lang="en-US" dirty="0">
                <a:latin typeface="Calibri" panose="020F0502020204030204" pitchFamily="34" charset="0"/>
                <a:cs typeface="Calibri" panose="020F0502020204030204" pitchFamily="34" charset="0"/>
              </a:rPr>
              <a:t>– we may be able to help.</a:t>
            </a:r>
          </a:p>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There may be flexibility in the original gift agreement.</a:t>
            </a:r>
          </a:p>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A preference is not a restriction.</a:t>
            </a:r>
          </a:p>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Sometimes related costs may be charged (depending on the gift agreement).</a:t>
            </a:r>
          </a:p>
          <a:p>
            <a:pPr marL="800100" lvl="1" indent="-342900">
              <a:buFont typeface="Arial" panose="020B0604020202020204" pitchFamily="34" charset="0"/>
              <a:buChar char="•"/>
            </a:pPr>
            <a:endParaRPr lang="en-US"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For restrictions that are impossible to meet, modifications to the restriction can sometimes be sought in court or may be available as a matter of law with respect to older, smaller funds (under a legal doctrine, “Cy Pres”,  for “as close as possible”) – contact Financial Affairs to explore.</a:t>
            </a:r>
          </a:p>
        </p:txBody>
      </p:sp>
      <p:cxnSp>
        <p:nvCxnSpPr>
          <p:cNvPr id="11" name="Straight Connector 10"/>
          <p:cNvCxnSpPr/>
          <p:nvPr/>
        </p:nvCxnSpPr>
        <p:spPr>
          <a:xfrm>
            <a:off x="487362" y="1074333"/>
            <a:ext cx="6595480" cy="0"/>
          </a:xfrm>
          <a:prstGeom prst="line">
            <a:avLst/>
          </a:prstGeom>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3490556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2133601" y="111125"/>
            <a:ext cx="7629525" cy="400050"/>
          </a:xfrm>
          <a:prstGeom prst="rect">
            <a:avLst/>
          </a:prstGeom>
          <a:noFill/>
        </p:spPr>
        <p:txBody>
          <a:bodyPr>
            <a:spAutoFit/>
          </a:bodyPr>
          <a:lstStyle/>
          <a:p>
            <a:pPr defTabSz="457200">
              <a:defRPr/>
            </a:pPr>
            <a:r>
              <a:rPr lang="en-US" sz="2000" dirty="0">
                <a:solidFill>
                  <a:prstClr val="white"/>
                </a:solidFill>
              </a:rPr>
              <a:t>The Campaign for Boston University</a:t>
            </a:r>
          </a:p>
        </p:txBody>
      </p:sp>
      <p:sp>
        <p:nvSpPr>
          <p:cNvPr id="2" name="TextBox 1"/>
          <p:cNvSpPr txBox="1"/>
          <p:nvPr/>
        </p:nvSpPr>
        <p:spPr>
          <a:xfrm>
            <a:off x="3189289" y="2397606"/>
            <a:ext cx="184731" cy="307777"/>
          </a:xfrm>
          <a:prstGeom prst="rect">
            <a:avLst/>
          </a:prstGeom>
          <a:noFill/>
        </p:spPr>
        <p:txBody>
          <a:bodyPr wrap="none">
            <a:spAutoFit/>
          </a:bodyPr>
          <a:lstStyle/>
          <a:p>
            <a:pPr defTabSz="457200">
              <a:defRPr/>
            </a:pPr>
            <a:endParaRPr lang="en-US" dirty="0">
              <a:solidFill>
                <a:prstClr val="black"/>
              </a:solidFill>
            </a:endParaRPr>
          </a:p>
        </p:txBody>
      </p:sp>
      <p:sp>
        <p:nvSpPr>
          <p:cNvPr id="3" name="TextBox 2"/>
          <p:cNvSpPr txBox="1"/>
          <p:nvPr/>
        </p:nvSpPr>
        <p:spPr>
          <a:xfrm>
            <a:off x="694320" y="262249"/>
            <a:ext cx="9770479" cy="769441"/>
          </a:xfrm>
          <a:prstGeom prst="rect">
            <a:avLst/>
          </a:prstGeom>
          <a:noFill/>
        </p:spPr>
        <p:txBody>
          <a:bodyPr wrap="square" rtlCol="0">
            <a:spAutoFit/>
          </a:bodyPr>
          <a:lstStyle/>
          <a:p>
            <a:r>
              <a:rPr lang="en-US" sz="4400" dirty="0">
                <a:solidFill>
                  <a:schemeClr val="dk1"/>
                </a:solidFill>
                <a:latin typeface="Calibri"/>
                <a:ea typeface="Calibri"/>
                <a:cs typeface="Calibri"/>
                <a:sym typeface="Calibri"/>
              </a:rPr>
              <a:t>Restricted Accounts: Gifts vs Grants</a:t>
            </a:r>
          </a:p>
        </p:txBody>
      </p:sp>
      <p:sp>
        <p:nvSpPr>
          <p:cNvPr id="4" name="Slide Number Placeholder 3"/>
          <p:cNvSpPr>
            <a:spLocks noGrp="1"/>
          </p:cNvSpPr>
          <p:nvPr>
            <p:ph type="sldNum" sz="quarter" idx="12"/>
          </p:nvPr>
        </p:nvSpPr>
        <p:spPr/>
        <p:txBody>
          <a:bodyPr/>
          <a:lstStyle/>
          <a:p>
            <a:pPr>
              <a:defRPr/>
            </a:pPr>
            <a:fld id="{646B83A8-2503-44B9-9706-E8282963A949}" type="slidenum">
              <a:rPr lang="en-US" smtClean="0"/>
              <a:pPr>
                <a:defRPr/>
              </a:pPr>
              <a:t>16</a:t>
            </a:fld>
            <a:endParaRPr lang="en-US" dirty="0"/>
          </a:p>
        </p:txBody>
      </p:sp>
      <p:sp>
        <p:nvSpPr>
          <p:cNvPr id="6" name="Rounded Rectangle 5"/>
          <p:cNvSpPr/>
          <p:nvPr/>
        </p:nvSpPr>
        <p:spPr>
          <a:xfrm>
            <a:off x="1879601" y="3571066"/>
            <a:ext cx="3886199" cy="2211207"/>
          </a:xfrm>
          <a:prstGeom prst="roundRect">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r>
              <a:rPr lang="en-US" sz="2400" b="1" u="sng" dirty="0">
                <a:solidFill>
                  <a:schemeClr val="tx1"/>
                </a:solidFill>
                <a:latin typeface="Calibri" panose="020F0502020204030204" pitchFamily="34" charset="0"/>
                <a:cs typeface="Calibri" panose="020F0502020204030204" pitchFamily="34" charset="0"/>
              </a:rPr>
              <a:t>Gift</a:t>
            </a:r>
            <a:r>
              <a:rPr lang="en-US" sz="2400" dirty="0">
                <a:solidFill>
                  <a:schemeClr val="tx1"/>
                </a:solidFill>
                <a:latin typeface="Calibri" panose="020F0502020204030204" pitchFamily="34" charset="0"/>
                <a:cs typeface="Calibri" panose="020F0502020204030204" pitchFamily="34" charset="0"/>
              </a:rPr>
              <a:t> - Typically from an individual, foundation, or corporation. Not from the government – at the federal, local, or state level</a:t>
            </a:r>
          </a:p>
        </p:txBody>
      </p:sp>
      <p:sp>
        <p:nvSpPr>
          <p:cNvPr id="7" name="Rounded Rectangle 6"/>
          <p:cNvSpPr/>
          <p:nvPr/>
        </p:nvSpPr>
        <p:spPr>
          <a:xfrm>
            <a:off x="6138582" y="3533589"/>
            <a:ext cx="4095750" cy="2248684"/>
          </a:xfrm>
          <a:prstGeom prst="roundRect">
            <a:avLst/>
          </a:prstGeom>
          <a:ln>
            <a:noFill/>
          </a:ln>
        </p:spPr>
        <p:style>
          <a:lnRef idx="1">
            <a:schemeClr val="accent4"/>
          </a:lnRef>
          <a:fillRef idx="2">
            <a:schemeClr val="accent4"/>
          </a:fillRef>
          <a:effectRef idx="1">
            <a:schemeClr val="accent4"/>
          </a:effectRef>
          <a:fontRef idx="minor">
            <a:schemeClr val="dk1"/>
          </a:fontRef>
        </p:style>
        <p:txBody>
          <a:bodyPr rtlCol="0" anchor="ctr"/>
          <a:lstStyle/>
          <a:p>
            <a:r>
              <a:rPr lang="en-US" sz="2000" b="1" u="sng" dirty="0">
                <a:solidFill>
                  <a:schemeClr val="tx1"/>
                </a:solidFill>
                <a:latin typeface="Calibri" panose="020F0502020204030204" pitchFamily="34" charset="0"/>
                <a:cs typeface="Calibri" panose="020F0502020204030204" pitchFamily="34" charset="0"/>
              </a:rPr>
              <a:t>Grant</a:t>
            </a:r>
            <a:r>
              <a:rPr lang="en-US" sz="2000" dirty="0">
                <a:solidFill>
                  <a:schemeClr val="tx1"/>
                </a:solidFill>
                <a:latin typeface="Calibri" panose="020F0502020204030204" pitchFamily="34" charset="0"/>
                <a:cs typeface="Calibri" panose="020F0502020204030204" pitchFamily="34" charset="0"/>
              </a:rPr>
              <a:t> – Grants or sponsored activities undertaken by the University with the support of an external entity which expects in return specific outcomes that either directly benefit the provider or the public.</a:t>
            </a:r>
          </a:p>
        </p:txBody>
      </p:sp>
      <p:pic>
        <p:nvPicPr>
          <p:cNvPr id="5" name="Picture 4"/>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624930" y="1111899"/>
            <a:ext cx="2395538" cy="2187578"/>
          </a:xfrm>
          <a:prstGeom prst="roundRect">
            <a:avLst>
              <a:gd name="adj" fmla="val 8594"/>
            </a:avLst>
          </a:prstGeom>
          <a:solidFill>
            <a:srgbClr val="FFFFFF">
              <a:shade val="85000"/>
            </a:srgbClr>
          </a:solidFill>
          <a:ln>
            <a:noFill/>
          </a:ln>
          <a:effectLst/>
        </p:spPr>
      </p:pic>
      <p:pic>
        <p:nvPicPr>
          <p:cNvPr id="11" name="Picture 10"/>
          <p:cNvPicPr>
            <a:picLocks noChangeAspect="1"/>
          </p:cNvPicPr>
          <p:nvPr/>
        </p:nvPicPr>
        <p:blipFill>
          <a:blip r:embed="rId4" cstate="print">
            <a:duotone>
              <a:prstClr val="black"/>
              <a:schemeClr val="accent4">
                <a:tint val="45000"/>
                <a:satMod val="400000"/>
              </a:schemeClr>
            </a:duotone>
            <a:extLst>
              <a:ext uri="{28A0092B-C50C-407E-A947-70E740481C1C}">
                <a14:useLocalDpi xmlns:a14="http://schemas.microsoft.com/office/drawing/2010/main" val="0"/>
              </a:ext>
            </a:extLst>
          </a:blip>
          <a:stretch>
            <a:fillRect/>
          </a:stretch>
        </p:blipFill>
        <p:spPr>
          <a:xfrm>
            <a:off x="6608909" y="1227939"/>
            <a:ext cx="2799495" cy="1905000"/>
          </a:xfrm>
          <a:prstGeom prst="roundRect">
            <a:avLst>
              <a:gd name="adj" fmla="val 8594"/>
            </a:avLst>
          </a:prstGeom>
          <a:solidFill>
            <a:srgbClr val="FFFFFF">
              <a:shade val="85000"/>
            </a:srgbClr>
          </a:solidFill>
          <a:ln>
            <a:noFill/>
          </a:ln>
          <a:effectLst/>
        </p:spPr>
      </p:pic>
    </p:spTree>
    <p:extLst>
      <p:ext uri="{BB962C8B-B14F-4D97-AF65-F5344CB8AC3E}">
        <p14:creationId xmlns:p14="http://schemas.microsoft.com/office/powerpoint/2010/main" val="4032024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2133601" y="111125"/>
            <a:ext cx="7629525" cy="400050"/>
          </a:xfrm>
          <a:prstGeom prst="rect">
            <a:avLst/>
          </a:prstGeom>
          <a:noFill/>
        </p:spPr>
        <p:txBody>
          <a:bodyPr>
            <a:spAutoFit/>
          </a:bodyPr>
          <a:lstStyle/>
          <a:p>
            <a:pPr defTabSz="457200">
              <a:defRPr/>
            </a:pPr>
            <a:r>
              <a:rPr lang="en-US" sz="2000" dirty="0">
                <a:solidFill>
                  <a:prstClr val="white"/>
                </a:solidFill>
              </a:rPr>
              <a:t>The Campaign for Boston University</a:t>
            </a:r>
          </a:p>
        </p:txBody>
      </p:sp>
      <p:sp>
        <p:nvSpPr>
          <p:cNvPr id="2" name="TextBox 1"/>
          <p:cNvSpPr txBox="1"/>
          <p:nvPr/>
        </p:nvSpPr>
        <p:spPr>
          <a:xfrm>
            <a:off x="2553575" y="2033430"/>
            <a:ext cx="215484" cy="307777"/>
          </a:xfrm>
          <a:prstGeom prst="rect">
            <a:avLst/>
          </a:prstGeom>
          <a:noFill/>
        </p:spPr>
        <p:txBody>
          <a:bodyPr wrap="square">
            <a:spAutoFit/>
          </a:bodyPr>
          <a:lstStyle/>
          <a:p>
            <a:pPr defTabSz="457200">
              <a:defRPr/>
            </a:pPr>
            <a:endParaRPr lang="en-US" dirty="0">
              <a:solidFill>
                <a:prstClr val="black"/>
              </a:solidFill>
            </a:endParaRPr>
          </a:p>
        </p:txBody>
      </p:sp>
      <p:sp>
        <p:nvSpPr>
          <p:cNvPr id="9" name="TextBox 8"/>
          <p:cNvSpPr txBox="1"/>
          <p:nvPr/>
        </p:nvSpPr>
        <p:spPr>
          <a:xfrm>
            <a:off x="694320" y="1058619"/>
            <a:ext cx="10060702" cy="4955203"/>
          </a:xfrm>
          <a:prstGeom prst="rect">
            <a:avLst/>
          </a:prstGeom>
          <a:noFill/>
        </p:spPr>
        <p:txBody>
          <a:bodyPr wrap="square" rtlCol="0">
            <a:spAutoFit/>
          </a:bodyPr>
          <a:lstStyle/>
          <a:p>
            <a:pPr algn="ctr"/>
            <a:endParaRPr lang="en-US" sz="2400" b="1" u="sng" dirty="0"/>
          </a:p>
          <a:p>
            <a:pPr marL="342900" indent="-342900">
              <a:buFont typeface="Wingdings" panose="05000000000000000000" pitchFamily="2" charset="2"/>
              <a:buChar char="q"/>
            </a:pPr>
            <a:r>
              <a:rPr lang="en-US" sz="2400" dirty="0"/>
              <a:t>Is the funding provided by the US Government, at the federal, state, or local level? </a:t>
            </a:r>
          </a:p>
          <a:p>
            <a:r>
              <a:rPr lang="en-US" sz="2400" dirty="0"/>
              <a:t>  	</a:t>
            </a:r>
          </a:p>
          <a:p>
            <a:r>
              <a:rPr lang="en-US" sz="2400" dirty="0"/>
              <a:t>	</a:t>
            </a:r>
            <a:r>
              <a:rPr lang="en-US" sz="3000" dirty="0"/>
              <a:t>If </a:t>
            </a:r>
            <a:r>
              <a:rPr lang="en-US" sz="3000" b="1" dirty="0"/>
              <a:t>YES</a:t>
            </a:r>
            <a:r>
              <a:rPr lang="en-US" sz="3000" dirty="0"/>
              <a:t>, this is </a:t>
            </a:r>
            <a:r>
              <a:rPr lang="en-US" sz="3000" i="1" dirty="0"/>
              <a:t>likely</a:t>
            </a:r>
            <a:r>
              <a:rPr lang="en-US" sz="3000" dirty="0"/>
              <a:t> a </a:t>
            </a:r>
            <a:r>
              <a:rPr lang="en-US" sz="3000" b="1" dirty="0"/>
              <a:t>GRANT</a:t>
            </a:r>
          </a:p>
          <a:p>
            <a:endParaRPr lang="en-US" sz="2400" b="1" dirty="0"/>
          </a:p>
          <a:p>
            <a:pPr marL="342900" indent="-342900">
              <a:buFont typeface="Wingdings" panose="05000000000000000000" pitchFamily="2" charset="2"/>
              <a:buChar char="q"/>
            </a:pPr>
            <a:r>
              <a:rPr lang="en-US" sz="2400" dirty="0"/>
              <a:t>Is the funding provided by an individual (not an organization)?  </a:t>
            </a:r>
          </a:p>
          <a:p>
            <a:endParaRPr lang="en-US" sz="2400" dirty="0"/>
          </a:p>
          <a:p>
            <a:r>
              <a:rPr lang="en-US" sz="3000" dirty="0"/>
              <a:t>	If </a:t>
            </a:r>
            <a:r>
              <a:rPr lang="en-US" sz="3000" b="1" dirty="0"/>
              <a:t>YES</a:t>
            </a:r>
            <a:r>
              <a:rPr lang="en-US" sz="3000" dirty="0"/>
              <a:t>, this is </a:t>
            </a:r>
            <a:r>
              <a:rPr lang="en-US" sz="3000" i="1" dirty="0"/>
              <a:t>likely</a:t>
            </a:r>
            <a:r>
              <a:rPr lang="en-US" sz="3000" dirty="0"/>
              <a:t> a </a:t>
            </a:r>
            <a:r>
              <a:rPr lang="en-US" sz="3000" b="1" dirty="0"/>
              <a:t>GIFT</a:t>
            </a:r>
            <a:endParaRPr lang="en-US" sz="3000" dirty="0"/>
          </a:p>
          <a:p>
            <a:pPr marL="342900" indent="-342900">
              <a:buFont typeface="+mj-lt"/>
              <a:buAutoNum type="arabicPeriod"/>
            </a:pPr>
            <a:endParaRPr lang="en-US" sz="2400" dirty="0"/>
          </a:p>
          <a:p>
            <a:pPr marL="342900" indent="-342900">
              <a:buFont typeface="+mj-lt"/>
              <a:buAutoNum type="arabicPeriod"/>
            </a:pPr>
            <a:endParaRPr lang="en-US" sz="2400" dirty="0"/>
          </a:p>
          <a:p>
            <a:r>
              <a:rPr lang="en-US" sz="2400" dirty="0"/>
              <a:t>If you aren’t sure, complete the following Checklist of 6 questions…</a:t>
            </a:r>
          </a:p>
          <a:p>
            <a:pPr marL="342900" indent="-342900">
              <a:buFont typeface="+mj-lt"/>
              <a:buAutoNum type="arabicPeriod"/>
            </a:pPr>
            <a:endParaRPr lang="en-US" sz="1600" dirty="0"/>
          </a:p>
        </p:txBody>
      </p:sp>
      <p:sp>
        <p:nvSpPr>
          <p:cNvPr id="4" name="Slide Number Placeholder 3"/>
          <p:cNvSpPr>
            <a:spLocks noGrp="1"/>
          </p:cNvSpPr>
          <p:nvPr>
            <p:ph type="sldNum" sz="quarter" idx="12"/>
          </p:nvPr>
        </p:nvSpPr>
        <p:spPr/>
        <p:txBody>
          <a:bodyPr/>
          <a:lstStyle/>
          <a:p>
            <a:pPr>
              <a:defRPr/>
            </a:pPr>
            <a:fld id="{646B83A8-2503-44B9-9706-E8282963A949}" type="slidenum">
              <a:rPr lang="en-US" smtClean="0"/>
              <a:pPr>
                <a:defRPr/>
              </a:pPr>
              <a:t>17</a:t>
            </a:fld>
            <a:endParaRPr lang="en-US" dirty="0"/>
          </a:p>
        </p:txBody>
      </p:sp>
      <p:pic>
        <p:nvPicPr>
          <p:cNvPr id="12" name="Picture 11"/>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456570" y="3865609"/>
            <a:ext cx="1397167" cy="1093790"/>
          </a:xfrm>
          <a:prstGeom prst="roundRect">
            <a:avLst>
              <a:gd name="adj" fmla="val 8594"/>
            </a:avLst>
          </a:prstGeom>
          <a:solidFill>
            <a:srgbClr val="FFFFFF">
              <a:shade val="85000"/>
            </a:srgbClr>
          </a:solidFill>
          <a:ln>
            <a:noFill/>
          </a:ln>
          <a:effectLst/>
        </p:spPr>
      </p:pic>
      <p:pic>
        <p:nvPicPr>
          <p:cNvPr id="14" name="Picture 13"/>
          <p:cNvPicPr>
            <a:picLocks noChangeAspect="1"/>
          </p:cNvPicPr>
          <p:nvPr/>
        </p:nvPicPr>
        <p:blipFill>
          <a:blip r:embed="rId4" cstate="print">
            <a:duotone>
              <a:prstClr val="black"/>
              <a:schemeClr val="accent4">
                <a:tint val="45000"/>
                <a:satMod val="400000"/>
              </a:schemeClr>
            </a:duotone>
            <a:extLst>
              <a:ext uri="{28A0092B-C50C-407E-A947-70E740481C1C}">
                <a14:useLocalDpi xmlns:a14="http://schemas.microsoft.com/office/drawing/2010/main" val="0"/>
              </a:ext>
            </a:extLst>
          </a:blip>
          <a:stretch>
            <a:fillRect/>
          </a:stretch>
        </p:blipFill>
        <p:spPr>
          <a:xfrm>
            <a:off x="6876179" y="2217036"/>
            <a:ext cx="1777705" cy="1037051"/>
          </a:xfrm>
          <a:prstGeom prst="roundRect">
            <a:avLst>
              <a:gd name="adj" fmla="val 8594"/>
            </a:avLst>
          </a:prstGeom>
          <a:solidFill>
            <a:srgbClr val="FFFFFF">
              <a:shade val="85000"/>
            </a:srgbClr>
          </a:solidFill>
          <a:ln>
            <a:noFill/>
          </a:ln>
          <a:effectLst/>
        </p:spPr>
      </p:pic>
      <p:sp>
        <p:nvSpPr>
          <p:cNvPr id="17" name="TextBox 16"/>
          <p:cNvSpPr txBox="1"/>
          <p:nvPr/>
        </p:nvSpPr>
        <p:spPr>
          <a:xfrm>
            <a:off x="-236246" y="236849"/>
            <a:ext cx="7391400" cy="769441"/>
          </a:xfrm>
          <a:prstGeom prst="rect">
            <a:avLst/>
          </a:prstGeom>
          <a:noFill/>
        </p:spPr>
        <p:txBody>
          <a:bodyPr wrap="square" rtlCol="0">
            <a:spAutoFit/>
          </a:bodyPr>
          <a:lstStyle/>
          <a:p>
            <a:pPr algn="ctr"/>
            <a:r>
              <a:rPr lang="en-US" sz="4400" dirty="0">
                <a:solidFill>
                  <a:schemeClr val="dk1"/>
                </a:solidFill>
                <a:latin typeface="Calibri"/>
                <a:ea typeface="Calibri"/>
                <a:cs typeface="Calibri"/>
                <a:sym typeface="Calibri"/>
              </a:rPr>
              <a:t>Gift vs Grant Questions</a:t>
            </a:r>
          </a:p>
        </p:txBody>
      </p:sp>
      <p:cxnSp>
        <p:nvCxnSpPr>
          <p:cNvPr id="18" name="Straight Connector 17"/>
          <p:cNvCxnSpPr/>
          <p:nvPr/>
        </p:nvCxnSpPr>
        <p:spPr>
          <a:xfrm>
            <a:off x="694320" y="1006290"/>
            <a:ext cx="8077200" cy="0"/>
          </a:xfrm>
          <a:prstGeom prst="line">
            <a:avLst/>
          </a:prstGeom>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4292321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2133601" y="111125"/>
            <a:ext cx="7629525" cy="400050"/>
          </a:xfrm>
          <a:prstGeom prst="rect">
            <a:avLst/>
          </a:prstGeom>
          <a:noFill/>
        </p:spPr>
        <p:txBody>
          <a:bodyPr>
            <a:spAutoFit/>
          </a:bodyPr>
          <a:lstStyle/>
          <a:p>
            <a:pPr defTabSz="457200">
              <a:defRPr/>
            </a:pPr>
            <a:r>
              <a:rPr lang="en-US" sz="2000" dirty="0">
                <a:solidFill>
                  <a:prstClr val="white"/>
                </a:solidFill>
              </a:rPr>
              <a:t>The Campaign for Boston University</a:t>
            </a:r>
          </a:p>
        </p:txBody>
      </p:sp>
      <p:sp>
        <p:nvSpPr>
          <p:cNvPr id="2" name="TextBox 1"/>
          <p:cNvSpPr txBox="1"/>
          <p:nvPr/>
        </p:nvSpPr>
        <p:spPr>
          <a:xfrm>
            <a:off x="3367089" y="2684464"/>
            <a:ext cx="184731" cy="307777"/>
          </a:xfrm>
          <a:prstGeom prst="rect">
            <a:avLst/>
          </a:prstGeom>
          <a:noFill/>
        </p:spPr>
        <p:txBody>
          <a:bodyPr wrap="none">
            <a:spAutoFit/>
          </a:bodyPr>
          <a:lstStyle/>
          <a:p>
            <a:pPr defTabSz="457200">
              <a:defRPr/>
            </a:pPr>
            <a:endParaRPr lang="en-US" dirty="0">
              <a:solidFill>
                <a:prstClr val="black"/>
              </a:solidFill>
            </a:endParaRPr>
          </a:p>
        </p:txBody>
      </p:sp>
      <p:sp>
        <p:nvSpPr>
          <p:cNvPr id="9" name="TextBox 8"/>
          <p:cNvSpPr txBox="1"/>
          <p:nvPr/>
        </p:nvSpPr>
        <p:spPr>
          <a:xfrm>
            <a:off x="694319" y="1182814"/>
            <a:ext cx="9944100" cy="4924425"/>
          </a:xfrm>
          <a:prstGeom prst="rect">
            <a:avLst/>
          </a:prstGeom>
          <a:noFill/>
        </p:spPr>
        <p:txBody>
          <a:bodyPr wrap="square" rtlCol="0">
            <a:spAutoFit/>
          </a:bodyPr>
          <a:lstStyle/>
          <a:p>
            <a:pPr marL="342900" indent="-342900">
              <a:buFont typeface="+mj-lt"/>
              <a:buAutoNum type="arabicPeriod"/>
            </a:pPr>
            <a:r>
              <a:rPr lang="en-US" sz="1800" dirty="0">
                <a:latin typeface="Calibri" panose="020F0502020204030204" pitchFamily="34" charset="0"/>
                <a:cs typeface="Calibri" panose="020F0502020204030204" pitchFamily="34" charset="0"/>
              </a:rPr>
              <a:t>Is this funding to accomplish a specific </a:t>
            </a:r>
            <a:r>
              <a:rPr lang="en-US" sz="1800" b="1" dirty="0">
                <a:latin typeface="Calibri" panose="020F0502020204030204" pitchFamily="34" charset="0"/>
                <a:cs typeface="Calibri" panose="020F0502020204030204" pitchFamily="34" charset="0"/>
              </a:rPr>
              <a:t>Statement of Work</a:t>
            </a:r>
            <a:r>
              <a:rPr lang="en-US" sz="1800" dirty="0">
                <a:latin typeface="Calibri" panose="020F0502020204030204" pitchFamily="34" charset="0"/>
                <a:cs typeface="Calibri" panose="020F0502020204030204" pitchFamily="34" charset="0"/>
              </a:rPr>
              <a:t>?</a:t>
            </a:r>
          </a:p>
          <a:p>
            <a:pPr marL="342900" indent="-342900">
              <a:buFont typeface="+mj-lt"/>
              <a:buAutoNum type="arabicPeriod"/>
            </a:pPr>
            <a:endParaRPr lang="en-US" sz="1600" dirty="0">
              <a:latin typeface="Calibri" panose="020F0502020204030204" pitchFamily="34" charset="0"/>
              <a:cs typeface="Calibri" panose="020F0502020204030204" pitchFamily="34" charset="0"/>
            </a:endParaRPr>
          </a:p>
          <a:p>
            <a:pPr marL="342900" indent="-342900">
              <a:buFont typeface="+mj-lt"/>
              <a:buAutoNum type="arabicPeriod"/>
            </a:pPr>
            <a:r>
              <a:rPr lang="en-US" sz="1800" dirty="0">
                <a:latin typeface="Calibri" panose="020F0502020204030204" pitchFamily="34" charset="0"/>
                <a:cs typeface="Calibri" panose="020F0502020204030204" pitchFamily="34" charset="0"/>
              </a:rPr>
              <a:t>Is there a detailed </a:t>
            </a:r>
            <a:r>
              <a:rPr lang="en-US" sz="1800" b="1" dirty="0">
                <a:latin typeface="Calibri" panose="020F0502020204030204" pitchFamily="34" charset="0"/>
                <a:cs typeface="Calibri" panose="020F0502020204030204" pitchFamily="34" charset="0"/>
              </a:rPr>
              <a:t>line item budget </a:t>
            </a:r>
            <a:r>
              <a:rPr lang="en-US" sz="1800" dirty="0">
                <a:latin typeface="Calibri" panose="020F0502020204030204" pitchFamily="34" charset="0"/>
                <a:cs typeface="Calibri" panose="020F0502020204030204" pitchFamily="34" charset="0"/>
              </a:rPr>
              <a:t>for salary?</a:t>
            </a:r>
          </a:p>
          <a:p>
            <a:pPr marL="342900" indent="-342900">
              <a:buFont typeface="+mj-lt"/>
              <a:buAutoNum type="arabicPeriod"/>
            </a:pPr>
            <a:endParaRPr lang="en-US" sz="1600" dirty="0">
              <a:latin typeface="Calibri" panose="020F0502020204030204" pitchFamily="34" charset="0"/>
              <a:cs typeface="Calibri" panose="020F0502020204030204" pitchFamily="34" charset="0"/>
            </a:endParaRPr>
          </a:p>
          <a:p>
            <a:pPr marL="342900" indent="-342900">
              <a:buFont typeface="+mj-lt"/>
              <a:buAutoNum type="arabicPeriod"/>
            </a:pPr>
            <a:r>
              <a:rPr lang="en-US" sz="1800" dirty="0">
                <a:latin typeface="Calibri" panose="020F0502020204030204" pitchFamily="34" charset="0"/>
                <a:cs typeface="Calibri" panose="020F0502020204030204" pitchFamily="34" charset="0"/>
              </a:rPr>
              <a:t>Does the </a:t>
            </a:r>
            <a:r>
              <a:rPr lang="en-US" sz="1800" b="1" dirty="0">
                <a:latin typeface="Calibri" panose="020F0502020204030204" pitchFamily="34" charset="0"/>
                <a:cs typeface="Calibri" panose="020F0502020204030204" pitchFamily="34" charset="0"/>
              </a:rPr>
              <a:t>funding agreement </a:t>
            </a:r>
            <a:r>
              <a:rPr lang="en-US" sz="1800" dirty="0">
                <a:latin typeface="Calibri" panose="020F0502020204030204" pitchFamily="34" charset="0"/>
                <a:cs typeface="Calibri" panose="020F0502020204030204" pitchFamily="34" charset="0"/>
              </a:rPr>
              <a:t>require </a:t>
            </a:r>
            <a:r>
              <a:rPr lang="en-US" sz="1800" b="1" dirty="0">
                <a:latin typeface="Calibri" panose="020F0502020204030204" pitchFamily="34" charset="0"/>
                <a:cs typeface="Calibri" panose="020F0502020204030204" pitchFamily="34" charset="0"/>
              </a:rPr>
              <a:t>return of any unexpended funds </a:t>
            </a:r>
            <a:r>
              <a:rPr lang="en-US" sz="1800" i="1" dirty="0">
                <a:latin typeface="Calibri" panose="020F0502020204030204" pitchFamily="34" charset="0"/>
                <a:cs typeface="Calibri" panose="020F0502020204030204" pitchFamily="34" charset="0"/>
              </a:rPr>
              <a:t>at the end </a:t>
            </a:r>
            <a:r>
              <a:rPr lang="en-US" sz="1800" dirty="0">
                <a:latin typeface="Calibri" panose="020F0502020204030204" pitchFamily="34" charset="0"/>
                <a:cs typeface="Calibri" panose="020F0502020204030204" pitchFamily="34" charset="0"/>
              </a:rPr>
              <a:t>of a designated period?</a:t>
            </a:r>
          </a:p>
          <a:p>
            <a:pPr marL="342900" indent="-342900">
              <a:buFont typeface="+mj-lt"/>
              <a:buAutoNum type="arabicPeriod"/>
            </a:pPr>
            <a:endParaRPr lang="en-US" sz="1600" dirty="0">
              <a:latin typeface="Calibri" panose="020F0502020204030204" pitchFamily="34" charset="0"/>
              <a:cs typeface="Calibri" panose="020F0502020204030204" pitchFamily="34" charset="0"/>
            </a:endParaRPr>
          </a:p>
          <a:p>
            <a:pPr marL="342900" indent="-342900">
              <a:buFont typeface="+mj-lt"/>
              <a:buAutoNum type="arabicPeriod"/>
            </a:pPr>
            <a:r>
              <a:rPr lang="en-US" sz="1800" dirty="0">
                <a:latin typeface="Calibri" panose="020F0502020204030204" pitchFamily="34" charset="0"/>
                <a:cs typeface="Calibri" panose="020F0502020204030204" pitchFamily="34" charset="0"/>
              </a:rPr>
              <a:t>Does the </a:t>
            </a:r>
            <a:r>
              <a:rPr lang="en-US" sz="1800" b="1" dirty="0">
                <a:latin typeface="Calibri" panose="020F0502020204030204" pitchFamily="34" charset="0"/>
                <a:cs typeface="Calibri" panose="020F0502020204030204" pitchFamily="34" charset="0"/>
              </a:rPr>
              <a:t>funding agreement </a:t>
            </a:r>
            <a:r>
              <a:rPr lang="en-US" sz="1800" dirty="0">
                <a:latin typeface="Calibri" panose="020F0502020204030204" pitchFamily="34" charset="0"/>
                <a:cs typeface="Calibri" panose="020F0502020204030204" pitchFamily="34" charset="0"/>
              </a:rPr>
              <a:t>require </a:t>
            </a:r>
            <a:r>
              <a:rPr lang="en-US" sz="1800" b="1" dirty="0">
                <a:latin typeface="Calibri" panose="020F0502020204030204" pitchFamily="34" charset="0"/>
                <a:cs typeface="Calibri" panose="020F0502020204030204" pitchFamily="34" charset="0"/>
              </a:rPr>
              <a:t>detailed financial reporting</a:t>
            </a:r>
            <a:r>
              <a:rPr lang="en-US" sz="1800" dirty="0">
                <a:latin typeface="Calibri" panose="020F0502020204030204" pitchFamily="34" charset="0"/>
                <a:cs typeface="Calibri" panose="020F0502020204030204" pitchFamily="34" charset="0"/>
              </a:rPr>
              <a:t> </a:t>
            </a:r>
            <a:r>
              <a:rPr lang="en-US" sz="1800" i="1" dirty="0">
                <a:latin typeface="Calibri" panose="020F0502020204030204" pitchFamily="34" charset="0"/>
                <a:cs typeface="Calibri" panose="020F0502020204030204" pitchFamily="34" charset="0"/>
              </a:rPr>
              <a:t>beyond </a:t>
            </a:r>
            <a:r>
              <a:rPr lang="en-US" sz="1800" dirty="0">
                <a:latin typeface="Calibri" panose="020F0502020204030204" pitchFamily="34" charset="0"/>
                <a:cs typeface="Calibri" panose="020F0502020204030204" pitchFamily="34" charset="0"/>
              </a:rPr>
              <a:t>a summary report of expenditures?</a:t>
            </a:r>
          </a:p>
          <a:p>
            <a:pPr marL="342900" indent="-342900">
              <a:buFont typeface="+mj-lt"/>
              <a:buAutoNum type="arabicPeriod"/>
            </a:pPr>
            <a:endParaRPr lang="en-US" sz="1600" dirty="0">
              <a:latin typeface="Calibri" panose="020F0502020204030204" pitchFamily="34" charset="0"/>
              <a:cs typeface="Calibri" panose="020F0502020204030204" pitchFamily="34" charset="0"/>
            </a:endParaRPr>
          </a:p>
          <a:p>
            <a:pPr marL="342900" indent="-342900">
              <a:buFont typeface="+mj-lt"/>
              <a:buAutoNum type="arabicPeriod"/>
            </a:pPr>
            <a:r>
              <a:rPr lang="en-US" sz="1800" dirty="0">
                <a:latin typeface="Calibri" panose="020F0502020204030204" pitchFamily="34" charset="0"/>
                <a:cs typeface="Calibri" panose="020F0502020204030204" pitchFamily="34" charset="0"/>
              </a:rPr>
              <a:t>Does the </a:t>
            </a:r>
            <a:r>
              <a:rPr lang="en-US" sz="1800" b="1" dirty="0">
                <a:latin typeface="Calibri" panose="020F0502020204030204" pitchFamily="34" charset="0"/>
                <a:cs typeface="Calibri" panose="020F0502020204030204" pitchFamily="34" charset="0"/>
              </a:rPr>
              <a:t>funding agreement </a:t>
            </a:r>
            <a:r>
              <a:rPr lang="en-US" sz="1800" dirty="0">
                <a:latin typeface="Calibri" panose="020F0502020204030204" pitchFamily="34" charset="0"/>
                <a:cs typeface="Calibri" panose="020F0502020204030204" pitchFamily="34" charset="0"/>
              </a:rPr>
              <a:t>include </a:t>
            </a:r>
            <a:r>
              <a:rPr lang="en-US" sz="1800" b="1" dirty="0">
                <a:latin typeface="Calibri" panose="020F0502020204030204" pitchFamily="34" charset="0"/>
                <a:cs typeface="Calibri" panose="020F0502020204030204" pitchFamily="34" charset="0"/>
              </a:rPr>
              <a:t>terms and conditions </a:t>
            </a:r>
            <a:r>
              <a:rPr lang="en-US" sz="1800" dirty="0">
                <a:latin typeface="Calibri" panose="020F0502020204030204" pitchFamily="34" charset="0"/>
                <a:cs typeface="Calibri" panose="020F0502020204030204" pitchFamily="34" charset="0"/>
              </a:rPr>
              <a:t>for the </a:t>
            </a:r>
            <a:r>
              <a:rPr lang="en-US" sz="1800" b="1" dirty="0">
                <a:latin typeface="Calibri" panose="020F0502020204030204" pitchFamily="34" charset="0"/>
                <a:cs typeface="Calibri" panose="020F0502020204030204" pitchFamily="34" charset="0"/>
              </a:rPr>
              <a:t>disposition of tangible </a:t>
            </a:r>
            <a:r>
              <a:rPr lang="en-US" sz="1800" dirty="0">
                <a:latin typeface="Calibri" panose="020F0502020204030204" pitchFamily="34" charset="0"/>
                <a:cs typeface="Calibri" panose="020F0502020204030204" pitchFamily="34" charset="0"/>
              </a:rPr>
              <a:t>property?</a:t>
            </a:r>
          </a:p>
          <a:p>
            <a:pPr marL="342900" indent="-342900">
              <a:buFont typeface="+mj-lt"/>
              <a:buAutoNum type="arabicPeriod"/>
            </a:pPr>
            <a:endParaRPr lang="en-US" sz="1600" dirty="0">
              <a:latin typeface="Calibri" panose="020F0502020204030204" pitchFamily="34" charset="0"/>
              <a:cs typeface="Calibri" panose="020F0502020204030204" pitchFamily="34" charset="0"/>
            </a:endParaRPr>
          </a:p>
          <a:p>
            <a:pPr marL="342900" indent="-342900">
              <a:buFont typeface="+mj-lt"/>
              <a:buAutoNum type="arabicPeriod"/>
            </a:pPr>
            <a:r>
              <a:rPr lang="en-US" sz="1800" dirty="0">
                <a:latin typeface="Calibri" panose="020F0502020204030204" pitchFamily="34" charset="0"/>
                <a:cs typeface="Calibri" panose="020F0502020204030204" pitchFamily="34" charset="0"/>
              </a:rPr>
              <a:t>Does the </a:t>
            </a:r>
            <a:r>
              <a:rPr lang="en-US" sz="1800" b="1" dirty="0">
                <a:latin typeface="Calibri" panose="020F0502020204030204" pitchFamily="34" charset="0"/>
                <a:cs typeface="Calibri" panose="020F0502020204030204" pitchFamily="34" charset="0"/>
              </a:rPr>
              <a:t>funding agreement </a:t>
            </a:r>
            <a:r>
              <a:rPr lang="en-US" sz="1800" dirty="0">
                <a:latin typeface="Calibri" panose="020F0502020204030204" pitchFamily="34" charset="0"/>
                <a:cs typeface="Calibri" panose="020F0502020204030204" pitchFamily="34" charset="0"/>
              </a:rPr>
              <a:t>include </a:t>
            </a:r>
            <a:r>
              <a:rPr lang="en-US" sz="1800" b="1" dirty="0">
                <a:latin typeface="Calibri" panose="020F0502020204030204" pitchFamily="34" charset="0"/>
                <a:cs typeface="Calibri" panose="020F0502020204030204" pitchFamily="34" charset="0"/>
              </a:rPr>
              <a:t>terms and conditions </a:t>
            </a:r>
            <a:r>
              <a:rPr lang="en-US" sz="1800" dirty="0">
                <a:latin typeface="Calibri" panose="020F0502020204030204" pitchFamily="34" charset="0"/>
                <a:cs typeface="Calibri" panose="020F0502020204030204" pitchFamily="34" charset="0"/>
              </a:rPr>
              <a:t>for the </a:t>
            </a:r>
            <a:r>
              <a:rPr lang="en-US" sz="1800" b="1" dirty="0">
                <a:latin typeface="Calibri" panose="020F0502020204030204" pitchFamily="34" charset="0"/>
                <a:cs typeface="Calibri" panose="020F0502020204030204" pitchFamily="34" charset="0"/>
              </a:rPr>
              <a:t>disposition of intangible property?</a:t>
            </a:r>
          </a:p>
          <a:p>
            <a:pPr marL="342900" indent="-342900">
              <a:buFont typeface="+mj-lt"/>
              <a:buAutoNum type="arabicPeriod"/>
            </a:pPr>
            <a:endParaRPr lang="en-US" sz="1600" dirty="0">
              <a:latin typeface="Calibri" panose="020F0502020204030204" pitchFamily="34" charset="0"/>
              <a:cs typeface="Calibri" panose="020F0502020204030204" pitchFamily="34" charset="0"/>
            </a:endParaRPr>
          </a:p>
          <a:p>
            <a:pPr marL="285750" indent="-285750">
              <a:buFont typeface="Wingdings" panose="05000000000000000000" pitchFamily="2" charset="2"/>
              <a:buChar char="Ø"/>
            </a:pPr>
            <a:r>
              <a:rPr lang="en-US" sz="1800" dirty="0">
                <a:latin typeface="Calibri" panose="020F0502020204030204" pitchFamily="34" charset="0"/>
                <a:cs typeface="Calibri" panose="020F0502020204030204" pitchFamily="34" charset="0"/>
              </a:rPr>
              <a:t>If answer to most questions are </a:t>
            </a:r>
            <a:r>
              <a:rPr lang="en-US" sz="1800" b="1" dirty="0">
                <a:latin typeface="Calibri" panose="020F0502020204030204" pitchFamily="34" charset="0"/>
                <a:cs typeface="Calibri" panose="020F0502020204030204" pitchFamily="34" charset="0"/>
              </a:rPr>
              <a:t>YES</a:t>
            </a:r>
            <a:r>
              <a:rPr lang="en-US" sz="1800" dirty="0">
                <a:latin typeface="Calibri" panose="020F0502020204030204" pitchFamily="34" charset="0"/>
                <a:cs typeface="Calibri" panose="020F0502020204030204" pitchFamily="34" charset="0"/>
              </a:rPr>
              <a:t>, you most likely have a </a:t>
            </a:r>
            <a:r>
              <a:rPr lang="en-US" sz="1800" b="1" dirty="0">
                <a:latin typeface="Calibri" panose="020F0502020204030204" pitchFamily="34" charset="0"/>
                <a:cs typeface="Calibri" panose="020F0502020204030204" pitchFamily="34" charset="0"/>
              </a:rPr>
              <a:t>GRANT.</a:t>
            </a:r>
          </a:p>
          <a:p>
            <a:pPr marL="285750" indent="-285750">
              <a:buFont typeface="Wingdings" panose="05000000000000000000" pitchFamily="2" charset="2"/>
              <a:buChar char="Ø"/>
            </a:pPr>
            <a:r>
              <a:rPr lang="en-US" sz="1800" dirty="0">
                <a:latin typeface="Calibri" panose="020F0502020204030204" pitchFamily="34" charset="0"/>
                <a:cs typeface="Calibri" panose="020F0502020204030204" pitchFamily="34" charset="0"/>
              </a:rPr>
              <a:t>If you aren’t sure, contact </a:t>
            </a:r>
            <a:r>
              <a:rPr lang="en-US" sz="1800" b="1" dirty="0">
                <a:latin typeface="Calibri" panose="020F0502020204030204" pitchFamily="34" charset="0"/>
                <a:cs typeface="Calibri" panose="020F0502020204030204" pitchFamily="34" charset="0"/>
              </a:rPr>
              <a:t>General Accounting &amp; Financial Reporting </a:t>
            </a:r>
            <a:r>
              <a:rPr lang="en-US" sz="1800" dirty="0">
                <a:latin typeface="Calibri" panose="020F0502020204030204" pitchFamily="34" charset="0"/>
                <a:cs typeface="Calibri" panose="020F0502020204030204" pitchFamily="34" charset="0"/>
              </a:rPr>
              <a:t>for assistance.</a:t>
            </a:r>
          </a:p>
          <a:p>
            <a:pPr marL="342900" indent="-342900">
              <a:buFont typeface="+mj-lt"/>
              <a:buAutoNum type="arabicPeriod"/>
            </a:pPr>
            <a:endParaRPr lang="en-US" sz="2000" dirty="0">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12"/>
          </p:nvPr>
        </p:nvSpPr>
        <p:spPr/>
        <p:txBody>
          <a:bodyPr/>
          <a:lstStyle/>
          <a:p>
            <a:pPr>
              <a:defRPr/>
            </a:pPr>
            <a:fld id="{646B83A8-2503-44B9-9706-E8282963A949}" type="slidenum">
              <a:rPr lang="en-US" smtClean="0"/>
              <a:pPr>
                <a:defRPr/>
              </a:pPr>
              <a:t>18</a:t>
            </a:fld>
            <a:endParaRPr lang="en-US" dirty="0"/>
          </a:p>
        </p:txBody>
      </p:sp>
      <p:sp>
        <p:nvSpPr>
          <p:cNvPr id="11" name="TextBox 10"/>
          <p:cNvSpPr txBox="1"/>
          <p:nvPr/>
        </p:nvSpPr>
        <p:spPr>
          <a:xfrm>
            <a:off x="694319" y="262249"/>
            <a:ext cx="5373105" cy="769441"/>
          </a:xfrm>
          <a:prstGeom prst="rect">
            <a:avLst/>
          </a:prstGeom>
          <a:noFill/>
        </p:spPr>
        <p:txBody>
          <a:bodyPr wrap="square" rtlCol="0">
            <a:spAutoFit/>
          </a:bodyPr>
          <a:lstStyle/>
          <a:p>
            <a:r>
              <a:rPr lang="en-US" sz="4400" dirty="0">
                <a:solidFill>
                  <a:schemeClr val="dk1"/>
                </a:solidFill>
                <a:latin typeface="Calibri"/>
                <a:ea typeface="Calibri"/>
                <a:cs typeface="Calibri"/>
                <a:sym typeface="Calibri"/>
              </a:rPr>
              <a:t>Gift vs Grant Checklist</a:t>
            </a:r>
          </a:p>
        </p:txBody>
      </p:sp>
      <p:cxnSp>
        <p:nvCxnSpPr>
          <p:cNvPr id="12" name="Straight Connector 11"/>
          <p:cNvCxnSpPr/>
          <p:nvPr/>
        </p:nvCxnSpPr>
        <p:spPr>
          <a:xfrm>
            <a:off x="694320" y="1006290"/>
            <a:ext cx="8077200" cy="0"/>
          </a:xfrm>
          <a:prstGeom prst="line">
            <a:avLst/>
          </a:prstGeom>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7766582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80509" y="1339532"/>
            <a:ext cx="6809291" cy="4308872"/>
          </a:xfrm>
          <a:prstGeom prst="rect">
            <a:avLst/>
          </a:prstGeom>
          <a:solidFill>
            <a:schemeClr val="bg1"/>
          </a:solidFill>
        </p:spPr>
        <p:txBody>
          <a:bodyPr wrap="square" rtlCol="0">
            <a:spAutoFit/>
          </a:bodyPr>
          <a:lstStyle/>
          <a:p>
            <a:pPr marL="285750" indent="-285750">
              <a:buFont typeface="Arial" panose="020B0604020202020204" pitchFamily="34" charset="0"/>
              <a:buChar char="•"/>
            </a:pPr>
            <a:r>
              <a:rPr lang="en-US" b="1" u="sng" dirty="0">
                <a:latin typeface="Calibri" panose="020F0502020204030204" pitchFamily="34" charset="0"/>
                <a:cs typeface="Calibri" panose="020F0502020204030204" pitchFamily="34" charset="0"/>
              </a:rPr>
              <a:t>Building Funds</a:t>
            </a:r>
            <a:r>
              <a:rPr lang="en-US" b="1" dirty="0">
                <a:latin typeface="Calibri" panose="020F0502020204030204" pitchFamily="34" charset="0"/>
                <a:cs typeface="Calibri" panose="020F0502020204030204" pitchFamily="34" charset="0"/>
              </a:rPr>
              <a:t>: </a:t>
            </a:r>
            <a:r>
              <a:rPr lang="en-US" dirty="0">
                <a:latin typeface="Calibri" panose="020F0502020204030204" pitchFamily="34" charset="0"/>
                <a:cs typeface="Calibri" panose="020F0502020204030204" pitchFamily="34" charset="0"/>
              </a:rPr>
              <a:t>Contributions by donors for purposes of renovating existing building or creating new ones. </a:t>
            </a:r>
          </a:p>
          <a:p>
            <a:pPr marL="285750" indent="-285750">
              <a:buFont typeface="Arial" panose="020B0604020202020204" pitchFamily="34" charset="0"/>
              <a:buChar char="•"/>
            </a:pPr>
            <a:endParaRPr lang="en-US"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b="1" u="sng" dirty="0">
                <a:latin typeface="Calibri" panose="020F0502020204030204" pitchFamily="34" charset="0"/>
                <a:cs typeface="Calibri" panose="020F0502020204030204" pitchFamily="34" charset="0"/>
              </a:rPr>
              <a:t>Current-Use or Gift Funds</a:t>
            </a:r>
            <a:r>
              <a:rPr lang="en-US" dirty="0">
                <a:latin typeface="Calibri" panose="020F0502020204030204" pitchFamily="34" charset="0"/>
                <a:cs typeface="Calibri" panose="020F0502020204030204" pitchFamily="34" charset="0"/>
              </a:rPr>
              <a:t> – Accounts established for gifts that are given for current year or near term expenditure.  They may have restricted or unrestricted terms and conditions. </a:t>
            </a:r>
          </a:p>
          <a:p>
            <a:pPr marL="285750" indent="-285750">
              <a:buFont typeface="Arial" panose="020B0604020202020204" pitchFamily="34" charset="0"/>
              <a:buChar char="•"/>
            </a:pPr>
            <a:endParaRPr lang="en-US" sz="1200"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b="1" u="sng" dirty="0">
                <a:latin typeface="Calibri" panose="020F0502020204030204" pitchFamily="34" charset="0"/>
                <a:cs typeface="Calibri" panose="020F0502020204030204" pitchFamily="34" charset="0"/>
              </a:rPr>
              <a:t>Endowment</a:t>
            </a:r>
            <a:r>
              <a:rPr lang="en-US" dirty="0">
                <a:latin typeface="Calibri" panose="020F0502020204030204" pitchFamily="34" charset="0"/>
                <a:cs typeface="Calibri" panose="020F0502020204030204" pitchFamily="34" charset="0"/>
              </a:rPr>
              <a:t> – Funds for which a donor has stipulated that the principal is to be kept intact in perpetuity for general or restricted purposes.</a:t>
            </a:r>
          </a:p>
          <a:p>
            <a:endParaRPr lang="en-US" sz="1200"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b="1" u="sng" dirty="0">
                <a:latin typeface="Calibri" panose="020F0502020204030204" pitchFamily="34" charset="0"/>
                <a:cs typeface="Calibri" panose="020F0502020204030204" pitchFamily="34" charset="0"/>
              </a:rPr>
              <a:t>Funds Functioning as Endowments (FFE)</a:t>
            </a:r>
            <a:r>
              <a:rPr lang="en-US" dirty="0">
                <a:latin typeface="Calibri" panose="020F0502020204030204" pitchFamily="34" charset="0"/>
                <a:cs typeface="Calibri" panose="020F0502020204030204" pitchFamily="34" charset="0"/>
              </a:rPr>
              <a:t> – Funds created with University monies or the donor has stipulated that both principal and income of an endowment could be used for general or restricted purposes. These are often called quasi-endowments. </a:t>
            </a:r>
          </a:p>
          <a:p>
            <a:endParaRPr lang="en-US" sz="1200"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b="1" u="sng" dirty="0">
                <a:latin typeface="Calibri" panose="020F0502020204030204" pitchFamily="34" charset="0"/>
                <a:cs typeface="Calibri" panose="020F0502020204030204" pitchFamily="34" charset="0"/>
              </a:rPr>
              <a:t>Spendable Accounts</a:t>
            </a:r>
            <a:r>
              <a:rPr lang="en-US" dirty="0">
                <a:latin typeface="Calibri" panose="020F0502020204030204" pitchFamily="34" charset="0"/>
                <a:cs typeface="Calibri" panose="020F0502020204030204" pitchFamily="34" charset="0"/>
              </a:rPr>
              <a:t> – Each endowed fund has a linked spendable account where the income distributed is recorded each month and is available for spending based on the related fund restrictions.</a:t>
            </a:r>
          </a:p>
          <a:p>
            <a:endParaRPr lang="en-US" b="1" i="1" dirty="0">
              <a:solidFill>
                <a:schemeClr val="tx2">
                  <a:lumMod val="75000"/>
                </a:schemeClr>
              </a:solidFill>
              <a:latin typeface="Calibri" panose="020F0502020204030204" pitchFamily="34" charset="0"/>
              <a:cs typeface="Calibri" panose="020F0502020204030204" pitchFamily="34" charset="0"/>
            </a:endParaRPr>
          </a:p>
          <a:p>
            <a:r>
              <a:rPr lang="en-US" b="1" i="1" dirty="0">
                <a:solidFill>
                  <a:schemeClr val="tx2">
                    <a:lumMod val="75000"/>
                  </a:schemeClr>
                </a:solidFill>
                <a:latin typeface="Calibri" panose="020F0502020204030204" pitchFamily="34" charset="0"/>
                <a:cs typeface="Calibri" panose="020F0502020204030204" pitchFamily="34" charset="0"/>
              </a:rPr>
              <a:t>Note: there are other types of funds at the institution, but this training focuses specifically </a:t>
            </a:r>
          </a:p>
          <a:p>
            <a:r>
              <a:rPr lang="en-US" b="1" i="1" dirty="0">
                <a:solidFill>
                  <a:schemeClr val="tx2">
                    <a:lumMod val="75000"/>
                  </a:schemeClr>
                </a:solidFill>
                <a:latin typeface="Calibri" panose="020F0502020204030204" pitchFamily="34" charset="0"/>
                <a:cs typeface="Calibri" panose="020F0502020204030204" pitchFamily="34" charset="0"/>
              </a:rPr>
              <a:t>on funds related to gifts to the University and their accompanying gift restrictions.</a:t>
            </a:r>
            <a:endParaRPr lang="en-US" dirty="0">
              <a:solidFill>
                <a:schemeClr val="tx2">
                  <a:lumMod val="75000"/>
                </a:schemeClr>
              </a:solidFill>
              <a:latin typeface="Calibri" panose="020F0502020204030204" pitchFamily="34" charset="0"/>
              <a:cs typeface="Calibri" panose="020F0502020204030204" pitchFamily="34" charset="0"/>
            </a:endParaRPr>
          </a:p>
        </p:txBody>
      </p:sp>
      <p:sp>
        <p:nvSpPr>
          <p:cNvPr id="2" name="Slide Number Placeholder 1"/>
          <p:cNvSpPr>
            <a:spLocks noGrp="1"/>
          </p:cNvSpPr>
          <p:nvPr>
            <p:ph type="sldNum" sz="quarter" idx="12"/>
          </p:nvPr>
        </p:nvSpPr>
        <p:spPr/>
        <p:txBody>
          <a:bodyPr/>
          <a:lstStyle/>
          <a:p>
            <a:fld id="{223E28E9-8249-0B43-9D7B-6B26E80A5E25}" type="slidenum">
              <a:rPr lang="en-US" smtClean="0">
                <a:solidFill>
                  <a:prstClr val="black">
                    <a:tint val="75000"/>
                  </a:prstClr>
                </a:solidFill>
              </a:rPr>
              <a:pPr/>
              <a:t>19</a:t>
            </a:fld>
            <a:endParaRPr lang="en-US" dirty="0">
              <a:solidFill>
                <a:prstClr val="black">
                  <a:tint val="75000"/>
                </a:prstClr>
              </a:solidFill>
            </a:endParaRPr>
          </a:p>
        </p:txBody>
      </p:sp>
      <p:sp>
        <p:nvSpPr>
          <p:cNvPr id="7" name="TextBox 6"/>
          <p:cNvSpPr txBox="1"/>
          <p:nvPr/>
        </p:nvSpPr>
        <p:spPr>
          <a:xfrm>
            <a:off x="694320" y="262249"/>
            <a:ext cx="10862679" cy="769441"/>
          </a:xfrm>
          <a:prstGeom prst="rect">
            <a:avLst/>
          </a:prstGeom>
          <a:noFill/>
        </p:spPr>
        <p:txBody>
          <a:bodyPr wrap="square" rtlCol="0">
            <a:spAutoFit/>
          </a:bodyPr>
          <a:lstStyle/>
          <a:p>
            <a:r>
              <a:rPr lang="en-US" sz="4400" dirty="0">
                <a:solidFill>
                  <a:schemeClr val="dk1"/>
                </a:solidFill>
                <a:latin typeface="Calibri"/>
                <a:ea typeface="Calibri"/>
                <a:cs typeface="Calibri"/>
                <a:sym typeface="Calibri"/>
              </a:rPr>
              <a:t>Philanthropic Fund Types </a:t>
            </a:r>
          </a:p>
        </p:txBody>
      </p:sp>
      <p:cxnSp>
        <p:nvCxnSpPr>
          <p:cNvPr id="8" name="Straight Connector 7"/>
          <p:cNvCxnSpPr/>
          <p:nvPr/>
        </p:nvCxnSpPr>
        <p:spPr>
          <a:xfrm>
            <a:off x="694320" y="1006290"/>
            <a:ext cx="6595480" cy="0"/>
          </a:xfrm>
          <a:prstGeom prst="line">
            <a:avLst/>
          </a:prstGeom>
          <a:effectLst/>
        </p:spPr>
        <p:style>
          <a:lnRef idx="2">
            <a:schemeClr val="accent6"/>
          </a:lnRef>
          <a:fillRef idx="0">
            <a:schemeClr val="accent6"/>
          </a:fillRef>
          <a:effectRef idx="1">
            <a:schemeClr val="accent6"/>
          </a:effectRef>
          <a:fontRef idx="minor">
            <a:schemeClr val="tx1"/>
          </a:fontRef>
        </p:style>
      </p:cxnSp>
      <p:sp>
        <p:nvSpPr>
          <p:cNvPr id="10" name="TextBox 9"/>
          <p:cNvSpPr txBox="1"/>
          <p:nvPr/>
        </p:nvSpPr>
        <p:spPr>
          <a:xfrm>
            <a:off x="7620000" y="797202"/>
            <a:ext cx="4241800" cy="4851202"/>
          </a:xfrm>
          <a:prstGeom prst="roundRect">
            <a:avLst/>
          </a:prstGeom>
          <a:solidFill>
            <a:schemeClr val="accent6">
              <a:lumMod val="20000"/>
              <a:lumOff val="80000"/>
            </a:schemeClr>
          </a:solidFill>
        </p:spPr>
        <p:txBody>
          <a:bodyPr wrap="square" rtlCol="0">
            <a:spAutoFit/>
          </a:bodyPr>
          <a:lstStyle/>
          <a:p>
            <a:pPr algn="ctr"/>
            <a:r>
              <a:rPr lang="en-US" sz="1600" b="1" dirty="0">
                <a:latin typeface="Calibri" panose="020F0502020204030204" pitchFamily="34" charset="0"/>
                <a:cs typeface="Calibri" panose="020F0502020204030204" pitchFamily="34" charset="0"/>
              </a:rPr>
              <a:t>FUND TYPES VIA SAP INTERNAL ORDER ACCOUNT NUMBERS</a:t>
            </a:r>
          </a:p>
          <a:p>
            <a:endParaRPr lang="en-US" b="1" dirty="0">
              <a:latin typeface="Calibri" panose="020F0502020204030204" pitchFamily="34" charset="0"/>
              <a:cs typeface="Calibri" panose="020F0502020204030204" pitchFamily="34" charset="0"/>
            </a:endParaRPr>
          </a:p>
          <a:p>
            <a:r>
              <a:rPr lang="en-US" b="1" dirty="0">
                <a:latin typeface="Calibri" panose="020F0502020204030204" pitchFamily="34" charset="0"/>
                <a:cs typeface="Calibri" panose="020F0502020204030204" pitchFamily="34" charset="0"/>
              </a:rPr>
              <a:t>920-Funds:  </a:t>
            </a:r>
            <a:r>
              <a:rPr lang="en-US" dirty="0">
                <a:latin typeface="Calibri" panose="020F0502020204030204" pitchFamily="34" charset="0"/>
                <a:cs typeface="Calibri" panose="020F0502020204030204" pitchFamily="34" charset="0"/>
              </a:rPr>
              <a:t>Principal balance of endowment 	funds</a:t>
            </a:r>
          </a:p>
          <a:p>
            <a:endParaRPr lang="en-US" dirty="0">
              <a:latin typeface="Calibri" panose="020F0502020204030204" pitchFamily="34" charset="0"/>
              <a:cs typeface="Calibri" panose="020F0502020204030204" pitchFamily="34" charset="0"/>
            </a:endParaRPr>
          </a:p>
          <a:p>
            <a:r>
              <a:rPr lang="en-US" b="1" dirty="0">
                <a:latin typeface="Calibri" panose="020F0502020204030204" pitchFamily="34" charset="0"/>
                <a:cs typeface="Calibri" panose="020F0502020204030204" pitchFamily="34" charset="0"/>
              </a:rPr>
              <a:t>925-Funds:</a:t>
            </a:r>
            <a:r>
              <a:rPr lang="en-US" dirty="0">
                <a:latin typeface="Calibri" panose="020F0502020204030204" pitchFamily="34" charset="0"/>
                <a:cs typeface="Calibri" panose="020F0502020204030204" pitchFamily="34" charset="0"/>
              </a:rPr>
              <a:t>  Spendable account (payout account) 	related to endowments</a:t>
            </a:r>
          </a:p>
          <a:p>
            <a:endParaRPr lang="en-US" dirty="0">
              <a:latin typeface="Calibri" panose="020F0502020204030204" pitchFamily="34" charset="0"/>
              <a:cs typeface="Calibri" panose="020F0502020204030204" pitchFamily="34" charset="0"/>
            </a:endParaRPr>
          </a:p>
          <a:p>
            <a:r>
              <a:rPr lang="en-US" b="1" dirty="0">
                <a:latin typeface="Calibri" panose="020F0502020204030204" pitchFamily="34" charset="0"/>
                <a:cs typeface="Calibri" panose="020F0502020204030204" pitchFamily="34" charset="0"/>
              </a:rPr>
              <a:t>928-Funds:</a:t>
            </a:r>
            <a:r>
              <a:rPr lang="en-US" dirty="0">
                <a:latin typeface="Calibri" panose="020F0502020204030204" pitchFamily="34" charset="0"/>
                <a:cs typeface="Calibri" panose="020F0502020204030204" pitchFamily="34" charset="0"/>
              </a:rPr>
              <a:t>  Annuity funds</a:t>
            </a:r>
          </a:p>
          <a:p>
            <a:endParaRPr lang="en-US" dirty="0">
              <a:latin typeface="Calibri" panose="020F0502020204030204" pitchFamily="34" charset="0"/>
              <a:cs typeface="Calibri" panose="020F0502020204030204" pitchFamily="34" charset="0"/>
            </a:endParaRPr>
          </a:p>
          <a:p>
            <a:r>
              <a:rPr lang="en-US" b="1" dirty="0">
                <a:latin typeface="Calibri" panose="020F0502020204030204" pitchFamily="34" charset="0"/>
                <a:cs typeface="Calibri" panose="020F0502020204030204" pitchFamily="34" charset="0"/>
              </a:rPr>
              <a:t>930-Funds: </a:t>
            </a:r>
            <a:r>
              <a:rPr lang="en-US" dirty="0">
                <a:latin typeface="Calibri" panose="020F0502020204030204" pitchFamily="34" charset="0"/>
                <a:cs typeface="Calibri" panose="020F0502020204030204" pitchFamily="34" charset="0"/>
              </a:rPr>
              <a:t> Current restricted gift funds</a:t>
            </a:r>
          </a:p>
          <a:p>
            <a:endParaRPr lang="en-US" dirty="0">
              <a:latin typeface="Calibri" panose="020F0502020204030204" pitchFamily="34" charset="0"/>
              <a:cs typeface="Calibri" panose="020F0502020204030204" pitchFamily="34" charset="0"/>
            </a:endParaRPr>
          </a:p>
          <a:p>
            <a:r>
              <a:rPr lang="en-US" b="1" dirty="0">
                <a:latin typeface="Calibri" panose="020F0502020204030204" pitchFamily="34" charset="0"/>
                <a:cs typeface="Calibri" panose="020F0502020204030204" pitchFamily="34" charset="0"/>
              </a:rPr>
              <a:t>932-Funds:</a:t>
            </a:r>
            <a:r>
              <a:rPr lang="en-US" dirty="0">
                <a:latin typeface="Calibri" panose="020F0502020204030204" pitchFamily="34" charset="0"/>
                <a:cs typeface="Calibri" panose="020F0502020204030204" pitchFamily="34" charset="0"/>
              </a:rPr>
              <a:t>  Building and construction funds</a:t>
            </a:r>
          </a:p>
          <a:p>
            <a:endParaRPr lang="en-US" dirty="0">
              <a:latin typeface="Calibri" panose="020F0502020204030204" pitchFamily="34" charset="0"/>
              <a:cs typeface="Calibri" panose="020F0502020204030204" pitchFamily="34" charset="0"/>
            </a:endParaRPr>
          </a:p>
          <a:p>
            <a:r>
              <a:rPr lang="en-US" b="1" dirty="0">
                <a:latin typeface="Calibri" panose="020F0502020204030204" pitchFamily="34" charset="0"/>
                <a:cs typeface="Calibri" panose="020F0502020204030204" pitchFamily="34" charset="0"/>
              </a:rPr>
              <a:t>934-Funds:</a:t>
            </a:r>
            <a:r>
              <a:rPr lang="en-US" dirty="0">
                <a:latin typeface="Calibri" panose="020F0502020204030204" pitchFamily="34" charset="0"/>
                <a:cs typeface="Calibri" panose="020F0502020204030204" pitchFamily="34" charset="0"/>
              </a:rPr>
              <a:t>  Undesignated gift funds</a:t>
            </a:r>
          </a:p>
          <a:p>
            <a:endParaRPr lang="en-US" dirty="0">
              <a:latin typeface="Calibri" panose="020F0502020204030204" pitchFamily="34" charset="0"/>
              <a:cs typeface="Calibri" panose="020F0502020204030204" pitchFamily="34" charset="0"/>
            </a:endParaRPr>
          </a:p>
          <a:p>
            <a:r>
              <a:rPr lang="en-US" b="1" dirty="0">
                <a:latin typeface="Calibri" panose="020F0502020204030204" pitchFamily="34" charset="0"/>
                <a:cs typeface="Calibri" panose="020F0502020204030204" pitchFamily="34" charset="0"/>
              </a:rPr>
              <a:t>940/943-Funds:</a:t>
            </a:r>
            <a:r>
              <a:rPr lang="en-US" dirty="0">
                <a:latin typeface="Calibri" panose="020F0502020204030204" pitchFamily="34" charset="0"/>
                <a:cs typeface="Calibri" panose="020F0502020204030204" pitchFamily="34" charset="0"/>
              </a:rPr>
              <a:t>  Loan funds	</a:t>
            </a:r>
          </a:p>
          <a:p>
            <a:endParaRPr lang="en-US" dirty="0">
              <a:latin typeface="Calibri" panose="020F0502020204030204" pitchFamily="34" charset="0"/>
              <a:cs typeface="Calibri" panose="020F0502020204030204" pitchFamily="34" charset="0"/>
            </a:endParaRPr>
          </a:p>
          <a:p>
            <a:r>
              <a:rPr lang="en-US" b="1" dirty="0">
                <a:latin typeface="Calibri" panose="020F0502020204030204" pitchFamily="34" charset="0"/>
                <a:cs typeface="Calibri" panose="020F0502020204030204" pitchFamily="34" charset="0"/>
              </a:rPr>
              <a:t>950/955-Funds:</a:t>
            </a:r>
            <a:r>
              <a:rPr lang="en-US" dirty="0">
                <a:latin typeface="Calibri" panose="020F0502020204030204" pitchFamily="34" charset="0"/>
                <a:cs typeface="Calibri" panose="020F0502020204030204" pitchFamily="34" charset="0"/>
              </a:rPr>
              <a:t>   Grant funds</a:t>
            </a:r>
          </a:p>
        </p:txBody>
      </p:sp>
    </p:spTree>
    <p:extLst>
      <p:ext uri="{BB962C8B-B14F-4D97-AF65-F5344CB8AC3E}">
        <p14:creationId xmlns:p14="http://schemas.microsoft.com/office/powerpoint/2010/main" val="2663720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2133601" y="111125"/>
            <a:ext cx="7629525" cy="400050"/>
          </a:xfrm>
          <a:prstGeom prst="rect">
            <a:avLst/>
          </a:prstGeom>
          <a:noFill/>
        </p:spPr>
        <p:txBody>
          <a:bodyPr>
            <a:spAutoFit/>
          </a:bodyPr>
          <a:lstStyle/>
          <a:p>
            <a:pPr defTabSz="457200">
              <a:defRPr/>
            </a:pPr>
            <a:r>
              <a:rPr lang="en-US" sz="2000" dirty="0">
                <a:solidFill>
                  <a:prstClr val="white"/>
                </a:solidFill>
              </a:rPr>
              <a:t>The Campaign for Boston University</a:t>
            </a:r>
          </a:p>
        </p:txBody>
      </p:sp>
      <p:sp>
        <p:nvSpPr>
          <p:cNvPr id="2" name="TextBox 1"/>
          <p:cNvSpPr txBox="1"/>
          <p:nvPr/>
        </p:nvSpPr>
        <p:spPr>
          <a:xfrm>
            <a:off x="3265489" y="1998664"/>
            <a:ext cx="184731" cy="307777"/>
          </a:xfrm>
          <a:prstGeom prst="rect">
            <a:avLst/>
          </a:prstGeom>
          <a:noFill/>
        </p:spPr>
        <p:txBody>
          <a:bodyPr wrap="none">
            <a:spAutoFit/>
          </a:bodyPr>
          <a:lstStyle/>
          <a:p>
            <a:pPr defTabSz="457200">
              <a:defRPr/>
            </a:pPr>
            <a:endParaRPr lang="en-US" dirty="0">
              <a:solidFill>
                <a:prstClr val="black"/>
              </a:solidFill>
            </a:endParaRPr>
          </a:p>
        </p:txBody>
      </p:sp>
      <p:sp>
        <p:nvSpPr>
          <p:cNvPr id="3" name="TextBox 2"/>
          <p:cNvSpPr txBox="1"/>
          <p:nvPr/>
        </p:nvSpPr>
        <p:spPr>
          <a:xfrm>
            <a:off x="723900" y="286956"/>
            <a:ext cx="8785860" cy="769441"/>
          </a:xfrm>
          <a:prstGeom prst="rect">
            <a:avLst/>
          </a:prstGeom>
          <a:noFill/>
        </p:spPr>
        <p:txBody>
          <a:bodyPr wrap="square" rtlCol="0">
            <a:spAutoFit/>
          </a:bodyPr>
          <a:lstStyle/>
          <a:p>
            <a:r>
              <a:rPr lang="en-US" sz="4400" dirty="0">
                <a:solidFill>
                  <a:schemeClr val="dk1"/>
                </a:solidFill>
                <a:latin typeface="Calibri"/>
                <a:ea typeface="Calibri"/>
                <a:cs typeface="Calibri"/>
                <a:sym typeface="Calibri"/>
              </a:rPr>
              <a:t>Fiscal Year End Considerations (Gifts)</a:t>
            </a:r>
          </a:p>
        </p:txBody>
      </p:sp>
      <p:sp>
        <p:nvSpPr>
          <p:cNvPr id="9" name="TextBox 8"/>
          <p:cNvSpPr txBox="1"/>
          <p:nvPr/>
        </p:nvSpPr>
        <p:spPr>
          <a:xfrm>
            <a:off x="773722" y="1180896"/>
            <a:ext cx="9716478" cy="2215991"/>
          </a:xfrm>
          <a:prstGeom prst="rect">
            <a:avLst/>
          </a:prstGeom>
          <a:noFill/>
        </p:spPr>
        <p:txBody>
          <a:bodyPr wrap="square" rtlCol="0">
            <a:spAutoFit/>
          </a:bodyPr>
          <a:lstStyle/>
          <a:p>
            <a:r>
              <a:rPr lang="en-US" b="1" u="sng" dirty="0">
                <a:latin typeface="Calibri" panose="020F0502020204030204" pitchFamily="34" charset="0"/>
                <a:cs typeface="Calibri" panose="020F0502020204030204" pitchFamily="34" charset="0"/>
              </a:rPr>
              <a:t>Over-Expended</a:t>
            </a:r>
            <a:r>
              <a:rPr lang="en-US" b="1" dirty="0">
                <a:latin typeface="Calibri" panose="020F0502020204030204" pitchFamily="34" charset="0"/>
                <a:cs typeface="Calibri" panose="020F0502020204030204" pitchFamily="34" charset="0"/>
              </a:rPr>
              <a:t> 930- &amp; 925- funds at fiscal year-end (June 30</a:t>
            </a:r>
            <a:r>
              <a:rPr lang="en-US" b="1" baseline="30000" dirty="0">
                <a:latin typeface="Calibri" panose="020F0502020204030204" pitchFamily="34" charset="0"/>
                <a:cs typeface="Calibri" panose="020F0502020204030204" pitchFamily="34" charset="0"/>
              </a:rPr>
              <a:t>th</a:t>
            </a:r>
            <a:r>
              <a:rPr lang="en-US" b="1" dirty="0">
                <a:latin typeface="Calibri" panose="020F0502020204030204" pitchFamily="34" charset="0"/>
                <a:cs typeface="Calibri" panose="020F0502020204030204" pitchFamily="34" charset="0"/>
              </a:rPr>
              <a:t>)</a:t>
            </a:r>
          </a:p>
          <a:p>
            <a:pPr marL="742950" lvl="1" indent="-285750">
              <a:buFont typeface="Wingdings" panose="05000000000000000000" pitchFamily="2" charset="2"/>
              <a:buChar char="Ø"/>
            </a:pPr>
            <a:r>
              <a:rPr lang="en-US" sz="1600" dirty="0">
                <a:latin typeface="Calibri" panose="020F0502020204030204" pitchFamily="34" charset="0"/>
                <a:cs typeface="Calibri" panose="020F0502020204030204" pitchFamily="34" charset="0"/>
              </a:rPr>
              <a:t>Reviewed by General Accounting</a:t>
            </a:r>
          </a:p>
          <a:p>
            <a:pPr marL="742950" lvl="1" indent="-285750">
              <a:buFont typeface="Wingdings" panose="05000000000000000000" pitchFamily="2" charset="2"/>
              <a:buChar char="Ø"/>
            </a:pPr>
            <a:r>
              <a:rPr lang="en-US" sz="1600" dirty="0">
                <a:latin typeface="Calibri" panose="020F0502020204030204" pitchFamily="34" charset="0"/>
                <a:cs typeface="Calibri" panose="020F0502020204030204" pitchFamily="34" charset="0"/>
              </a:rPr>
              <a:t>Notices sent in May &amp; June to Departments to be corrected by 6/30</a:t>
            </a:r>
          </a:p>
          <a:p>
            <a:pPr lvl="1"/>
            <a:endParaRPr lang="en-US" dirty="0">
              <a:latin typeface="Calibri" panose="020F0502020204030204" pitchFamily="34" charset="0"/>
              <a:cs typeface="Calibri" panose="020F0502020204030204" pitchFamily="34" charset="0"/>
            </a:endParaRPr>
          </a:p>
          <a:p>
            <a:pPr lvl="1"/>
            <a:r>
              <a:rPr lang="en-US" b="1" dirty="0">
                <a:latin typeface="Calibri" panose="020F0502020204030204" pitchFamily="34" charset="0"/>
                <a:cs typeface="Calibri" panose="020F0502020204030204" pitchFamily="34" charset="0"/>
              </a:rPr>
              <a:t>General Guidelines:</a:t>
            </a:r>
          </a:p>
          <a:p>
            <a:pPr marL="1200150" lvl="2" indent="-285750">
              <a:buFont typeface="Arial" panose="020B0604020202020204" pitchFamily="34" charset="0"/>
              <a:buChar char="•"/>
            </a:pPr>
            <a:r>
              <a:rPr lang="en-US" sz="1600" dirty="0">
                <a:latin typeface="Calibri" panose="020F0502020204030204" pitchFamily="34" charset="0"/>
                <a:cs typeface="Calibri" panose="020F0502020204030204" pitchFamily="34" charset="0"/>
              </a:rPr>
              <a:t>Preferred if expenses moved to the correct cost object rather than processed using transfers</a:t>
            </a:r>
          </a:p>
          <a:p>
            <a:pPr marL="1200150" lvl="2" indent="-285750">
              <a:buFont typeface="Arial" panose="020B0604020202020204" pitchFamily="34" charset="0"/>
              <a:buChar char="•"/>
            </a:pPr>
            <a:r>
              <a:rPr lang="en-US" sz="1600" dirty="0">
                <a:latin typeface="Calibri" panose="020F0502020204030204" pitchFamily="34" charset="0"/>
                <a:cs typeface="Calibri" panose="020F0502020204030204" pitchFamily="34" charset="0"/>
              </a:rPr>
              <a:t>Transfers – 579999 (</a:t>
            </a:r>
            <a:r>
              <a:rPr lang="en-US" sz="1600" u="sng" dirty="0">
                <a:latin typeface="Calibri" panose="020F0502020204030204" pitchFamily="34" charset="0"/>
                <a:cs typeface="Calibri" panose="020F0502020204030204" pitchFamily="34" charset="0"/>
              </a:rPr>
              <a:t>always</a:t>
            </a:r>
            <a:r>
              <a:rPr lang="en-US" sz="1600" dirty="0">
                <a:latin typeface="Calibri" panose="020F0502020204030204" pitchFamily="34" charset="0"/>
                <a:cs typeface="Calibri" panose="020F0502020204030204" pitchFamily="34" charset="0"/>
              </a:rPr>
              <a:t> a debit) &amp; 479999 (</a:t>
            </a:r>
            <a:r>
              <a:rPr lang="en-US" sz="1600" u="sng" dirty="0">
                <a:latin typeface="Calibri" panose="020F0502020204030204" pitchFamily="34" charset="0"/>
                <a:cs typeface="Calibri" panose="020F0502020204030204" pitchFamily="34" charset="0"/>
              </a:rPr>
              <a:t>always</a:t>
            </a:r>
            <a:r>
              <a:rPr lang="en-US" sz="1600" dirty="0">
                <a:latin typeface="Calibri" panose="020F0502020204030204" pitchFamily="34" charset="0"/>
                <a:cs typeface="Calibri" panose="020F0502020204030204" pitchFamily="34" charset="0"/>
              </a:rPr>
              <a:t> a credit)</a:t>
            </a:r>
          </a:p>
          <a:p>
            <a:pPr marL="1657350" lvl="3" indent="-285750">
              <a:buFont typeface="Arial" panose="020B0604020202020204" pitchFamily="34" charset="0"/>
              <a:buChar char="•"/>
            </a:pPr>
            <a:r>
              <a:rPr lang="en-US" sz="1600" dirty="0">
                <a:latin typeface="Calibri" panose="020F0502020204030204" pitchFamily="34" charset="0"/>
                <a:cs typeface="Calibri" panose="020F0502020204030204" pitchFamily="34" charset="0"/>
              </a:rPr>
              <a:t>MUST offset</a:t>
            </a:r>
          </a:p>
          <a:p>
            <a:pPr marL="1657350" lvl="3" indent="-285750">
              <a:buFont typeface="Arial" panose="020B0604020202020204" pitchFamily="34" charset="0"/>
              <a:buChar char="•"/>
            </a:pPr>
            <a:r>
              <a:rPr lang="en-US" sz="1600" dirty="0">
                <a:latin typeface="Calibri" panose="020F0502020204030204" pitchFamily="34" charset="0"/>
                <a:cs typeface="Calibri" panose="020F0502020204030204" pitchFamily="34" charset="0"/>
              </a:rPr>
              <a:t>Require approval by Central Offices – through SAP workflow</a:t>
            </a:r>
          </a:p>
        </p:txBody>
      </p:sp>
      <p:cxnSp>
        <p:nvCxnSpPr>
          <p:cNvPr id="10" name="Straight Connector 9"/>
          <p:cNvCxnSpPr/>
          <p:nvPr/>
        </p:nvCxnSpPr>
        <p:spPr>
          <a:xfrm>
            <a:off x="723900" y="1033762"/>
            <a:ext cx="8469922" cy="22635"/>
          </a:xfrm>
          <a:prstGeom prst="line">
            <a:avLst/>
          </a:prstGeom>
          <a:effectLst/>
        </p:spPr>
        <p:style>
          <a:lnRef idx="2">
            <a:schemeClr val="accent6"/>
          </a:lnRef>
          <a:fillRef idx="0">
            <a:schemeClr val="accent6"/>
          </a:fillRef>
          <a:effectRef idx="1">
            <a:schemeClr val="accent6"/>
          </a:effectRef>
          <a:fontRef idx="minor">
            <a:schemeClr val="tx1"/>
          </a:fontRef>
        </p:style>
      </p:cxnSp>
      <p:sp>
        <p:nvSpPr>
          <p:cNvPr id="5" name="Slide Number Placeholder 4"/>
          <p:cNvSpPr>
            <a:spLocks noGrp="1"/>
          </p:cNvSpPr>
          <p:nvPr>
            <p:ph type="sldNum" sz="quarter" idx="12"/>
          </p:nvPr>
        </p:nvSpPr>
        <p:spPr/>
        <p:txBody>
          <a:bodyPr/>
          <a:lstStyle/>
          <a:p>
            <a:pPr>
              <a:defRPr/>
            </a:pPr>
            <a:fld id="{646B83A8-2503-44B9-9706-E8282963A949}" type="slidenum">
              <a:rPr lang="en-US" smtClean="0"/>
              <a:pPr>
                <a:defRPr/>
              </a:pPr>
              <a:t>20</a:t>
            </a:fld>
            <a:endParaRPr lang="en-US" dirty="0"/>
          </a:p>
        </p:txBody>
      </p:sp>
      <p:graphicFrame>
        <p:nvGraphicFramePr>
          <p:cNvPr id="18" name="Table 17"/>
          <p:cNvGraphicFramePr>
            <a:graphicFrameLocks noGrp="1"/>
          </p:cNvGraphicFramePr>
          <p:nvPr>
            <p:extLst>
              <p:ext uri="{D42A27DB-BD31-4B8C-83A1-F6EECF244321}">
                <p14:modId xmlns:p14="http://schemas.microsoft.com/office/powerpoint/2010/main" val="3396538034"/>
              </p:ext>
            </p:extLst>
          </p:nvPr>
        </p:nvGraphicFramePr>
        <p:xfrm>
          <a:off x="2247900" y="4020944"/>
          <a:ext cx="3470030" cy="731520"/>
        </p:xfrm>
        <a:graphic>
          <a:graphicData uri="http://schemas.openxmlformats.org/drawingml/2006/table">
            <a:tbl>
              <a:tblPr/>
              <a:tblGrid>
                <a:gridCol w="3470030">
                  <a:extLst>
                    <a:ext uri="{9D8B030D-6E8A-4147-A177-3AD203B41FA5}">
                      <a16:colId xmlns:a16="http://schemas.microsoft.com/office/drawing/2014/main" val="20000"/>
                    </a:ext>
                  </a:extLst>
                </a:gridCol>
              </a:tblGrid>
              <a:tr h="712296">
                <a:tc>
                  <a:txBody>
                    <a:bodyPr/>
                    <a:lstStyle/>
                    <a:p>
                      <a:r>
                        <a:rPr lang="en-US" sz="1400" dirty="0">
                          <a:latin typeface="Calibri" panose="020F0502020204030204" pitchFamily="34" charset="0"/>
                          <a:cs typeface="Calibri" panose="020F0502020204030204" pitchFamily="34" charset="0"/>
                        </a:rPr>
                        <a:t>Transfers</a:t>
                      </a:r>
                      <a:r>
                        <a:rPr lang="en-US" sz="1400" baseline="0" dirty="0">
                          <a:latin typeface="Calibri" panose="020F0502020204030204" pitchFamily="34" charset="0"/>
                          <a:cs typeface="Calibri" panose="020F0502020204030204" pitchFamily="34" charset="0"/>
                        </a:rPr>
                        <a:t> out of a spendable endowment (925’s) or a restricted gift (930’s) but should be viewed as an exception</a:t>
                      </a:r>
                      <a:endParaRPr lang="en-US" sz="1400" dirty="0">
                        <a:latin typeface="Calibri" panose="020F0502020204030204" pitchFamily="34" charset="0"/>
                        <a:cs typeface="Calibri" panose="020F0502020204030204" pitchFamily="34" charset="0"/>
                      </a:endParaRPr>
                    </a:p>
                  </a:txBody>
                  <a:tcPr>
                    <a:lnL w="12700" cmpd="sng">
                      <a:solidFill>
                        <a:schemeClr val="tx1"/>
                      </a:solidFill>
                      <a:prstDash val="solid"/>
                    </a:lnL>
                    <a:lnR w="12700" cmpd="sng">
                      <a:solidFill>
                        <a:schemeClr val="tx1"/>
                      </a:solid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graphicFrame>
        <p:nvGraphicFramePr>
          <p:cNvPr id="20" name="Table 19"/>
          <p:cNvGraphicFramePr>
            <a:graphicFrameLocks noGrp="1"/>
          </p:cNvGraphicFramePr>
          <p:nvPr>
            <p:extLst>
              <p:ext uri="{D42A27DB-BD31-4B8C-83A1-F6EECF244321}">
                <p14:modId xmlns:p14="http://schemas.microsoft.com/office/powerpoint/2010/main" val="3328699165"/>
              </p:ext>
            </p:extLst>
          </p:nvPr>
        </p:nvGraphicFramePr>
        <p:xfrm>
          <a:off x="2247901" y="3655525"/>
          <a:ext cx="3475892" cy="365760"/>
        </p:xfrm>
        <a:graphic>
          <a:graphicData uri="http://schemas.openxmlformats.org/drawingml/2006/table">
            <a:tbl>
              <a:tblPr/>
              <a:tblGrid>
                <a:gridCol w="3475892">
                  <a:extLst>
                    <a:ext uri="{9D8B030D-6E8A-4147-A177-3AD203B41FA5}">
                      <a16:colId xmlns:a16="http://schemas.microsoft.com/office/drawing/2014/main" val="20000"/>
                    </a:ext>
                  </a:extLst>
                </a:gridCol>
              </a:tblGrid>
              <a:tr h="334108">
                <a:tc>
                  <a:txBody>
                    <a:bodyPr/>
                    <a:lstStyle/>
                    <a:p>
                      <a:pPr algn="ctr"/>
                      <a:r>
                        <a:rPr lang="en-US" sz="1800" b="1" dirty="0">
                          <a:latin typeface="Calibri" panose="020F0502020204030204" pitchFamily="34" charset="0"/>
                          <a:cs typeface="Calibri" panose="020F0502020204030204" pitchFamily="34" charset="0"/>
                        </a:rPr>
                        <a:t>Allowed</a:t>
                      </a:r>
                    </a:p>
                  </a:txBody>
                  <a:tcPr>
                    <a:lnL w="12700" cmpd="sng">
                      <a:solidFill>
                        <a:schemeClr val="tx1"/>
                      </a:solidFill>
                      <a:prstDash val="solid"/>
                    </a:lnL>
                    <a:lnR w="12700" cmpd="sng">
                      <a:solidFill>
                        <a:schemeClr val="tx1"/>
                      </a:solid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graphicFrame>
        <p:nvGraphicFramePr>
          <p:cNvPr id="21" name="Table 20"/>
          <p:cNvGraphicFramePr>
            <a:graphicFrameLocks noGrp="1"/>
          </p:cNvGraphicFramePr>
          <p:nvPr>
            <p:extLst>
              <p:ext uri="{D42A27DB-BD31-4B8C-83A1-F6EECF244321}">
                <p14:modId xmlns:p14="http://schemas.microsoft.com/office/powerpoint/2010/main" val="1385844549"/>
              </p:ext>
            </p:extLst>
          </p:nvPr>
        </p:nvGraphicFramePr>
        <p:xfrm>
          <a:off x="5717930" y="4020622"/>
          <a:ext cx="3475892" cy="731843"/>
        </p:xfrm>
        <a:graphic>
          <a:graphicData uri="http://schemas.openxmlformats.org/drawingml/2006/table">
            <a:tbl>
              <a:tblPr/>
              <a:tblGrid>
                <a:gridCol w="3475892">
                  <a:extLst>
                    <a:ext uri="{9D8B030D-6E8A-4147-A177-3AD203B41FA5}">
                      <a16:colId xmlns:a16="http://schemas.microsoft.com/office/drawing/2014/main" val="20000"/>
                    </a:ext>
                  </a:extLst>
                </a:gridCol>
              </a:tblGrid>
              <a:tr h="731843">
                <a:tc>
                  <a:txBody>
                    <a:bodyPr/>
                    <a:lstStyle/>
                    <a:p>
                      <a:r>
                        <a:rPr lang="en-US" sz="1400" dirty="0">
                          <a:latin typeface="Calibri" panose="020F0502020204030204" pitchFamily="34" charset="0"/>
                          <a:cs typeface="Calibri" panose="020F0502020204030204" pitchFamily="34" charset="0"/>
                        </a:rPr>
                        <a:t>Transfer from unrestricted accounts to a spendable endowment (925’s) or a restricted gift (930’s)</a:t>
                      </a:r>
                    </a:p>
                  </a:txBody>
                  <a:tcPr>
                    <a:lnL w="12700" cmpd="sng">
                      <a:solidFill>
                        <a:schemeClr val="tx1"/>
                      </a:solidFill>
                      <a:prstDash val="solid"/>
                    </a:lnL>
                    <a:lnR w="12700" cmpd="sng">
                      <a:solidFill>
                        <a:schemeClr val="tx1"/>
                      </a:solid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graphicFrame>
        <p:nvGraphicFramePr>
          <p:cNvPr id="22" name="Table 21"/>
          <p:cNvGraphicFramePr>
            <a:graphicFrameLocks noGrp="1"/>
          </p:cNvGraphicFramePr>
          <p:nvPr>
            <p:extLst>
              <p:ext uri="{D42A27DB-BD31-4B8C-83A1-F6EECF244321}">
                <p14:modId xmlns:p14="http://schemas.microsoft.com/office/powerpoint/2010/main" val="2404611261"/>
              </p:ext>
            </p:extLst>
          </p:nvPr>
        </p:nvGraphicFramePr>
        <p:xfrm>
          <a:off x="2247900" y="4758326"/>
          <a:ext cx="6945922" cy="891973"/>
        </p:xfrm>
        <a:graphic>
          <a:graphicData uri="http://schemas.openxmlformats.org/drawingml/2006/table">
            <a:tbl>
              <a:tblPr/>
              <a:tblGrid>
                <a:gridCol w="6945922">
                  <a:extLst>
                    <a:ext uri="{9D8B030D-6E8A-4147-A177-3AD203B41FA5}">
                      <a16:colId xmlns:a16="http://schemas.microsoft.com/office/drawing/2014/main" val="20000"/>
                    </a:ext>
                  </a:extLst>
                </a:gridCol>
              </a:tblGrid>
              <a:tr h="891973">
                <a:tc>
                  <a:txBody>
                    <a:bodyPr/>
                    <a:lstStyle/>
                    <a:p>
                      <a:pPr algn="ctr"/>
                      <a:r>
                        <a:rPr lang="en-US" sz="1800" b="1" dirty="0">
                          <a:latin typeface="Calibri" panose="020F0502020204030204" pitchFamily="34" charset="0"/>
                          <a:cs typeface="Calibri" panose="020F0502020204030204" pitchFamily="34" charset="0"/>
                        </a:rPr>
                        <a:t>Bottom</a:t>
                      </a:r>
                      <a:r>
                        <a:rPr lang="en-US" sz="1800" b="1" baseline="0" dirty="0">
                          <a:latin typeface="Calibri" panose="020F0502020204030204" pitchFamily="34" charset="0"/>
                          <a:cs typeface="Calibri" panose="020F0502020204030204" pitchFamily="34" charset="0"/>
                        </a:rPr>
                        <a:t> Line</a:t>
                      </a:r>
                      <a:endParaRPr lang="en-US" sz="1800" b="1" dirty="0">
                        <a:latin typeface="Calibri" panose="020F0502020204030204" pitchFamily="34" charset="0"/>
                        <a:cs typeface="Calibri" panose="020F0502020204030204" pitchFamily="34" charset="0"/>
                      </a:endParaRPr>
                    </a:p>
                    <a:p>
                      <a:r>
                        <a:rPr lang="en-US" sz="1400" dirty="0">
                          <a:latin typeface="Calibri" panose="020F0502020204030204" pitchFamily="34" charset="0"/>
                          <a:cs typeface="Calibri" panose="020F0502020204030204" pitchFamily="34" charset="0"/>
                        </a:rPr>
                        <a:t>-&gt; </a:t>
                      </a:r>
                      <a:r>
                        <a:rPr lang="en-US" sz="1400" u="sng" dirty="0">
                          <a:latin typeface="Calibri" panose="020F0502020204030204" pitchFamily="34" charset="0"/>
                          <a:cs typeface="Calibri" panose="020F0502020204030204" pitchFamily="34" charset="0"/>
                        </a:rPr>
                        <a:t>ONLY</a:t>
                      </a:r>
                      <a:r>
                        <a:rPr lang="en-US" sz="1400" u="sng" baseline="0" dirty="0">
                          <a:latin typeface="Calibri" panose="020F0502020204030204" pitchFamily="34" charset="0"/>
                          <a:cs typeface="Calibri" panose="020F0502020204030204" pitchFamily="34" charset="0"/>
                        </a:rPr>
                        <a:t> GIFTS </a:t>
                      </a:r>
                      <a:r>
                        <a:rPr lang="en-US" sz="1400" baseline="0" dirty="0">
                          <a:latin typeface="Calibri" panose="020F0502020204030204" pitchFamily="34" charset="0"/>
                          <a:cs typeface="Calibri" panose="020F0502020204030204" pitchFamily="34" charset="0"/>
                        </a:rPr>
                        <a:t>can be added to gift and endowment funds.</a:t>
                      </a:r>
                    </a:p>
                    <a:p>
                      <a:r>
                        <a:rPr lang="en-US" sz="1400" baseline="0" dirty="0">
                          <a:latin typeface="Calibri" panose="020F0502020204030204" pitchFamily="34" charset="0"/>
                          <a:cs typeface="Calibri" panose="020F0502020204030204" pitchFamily="34" charset="0"/>
                        </a:rPr>
                        <a:t>-&gt; Funds from unrestricted budgets should not be transferred to gift and endowment funds</a:t>
                      </a:r>
                      <a:endParaRPr lang="en-US" sz="1400" dirty="0">
                        <a:latin typeface="Calibri" panose="020F0502020204030204" pitchFamily="34" charset="0"/>
                        <a:cs typeface="Calibri" panose="020F0502020204030204" pitchFamily="34" charset="0"/>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extLst>
                  <a:ext uri="{0D108BD9-81ED-4DB2-BD59-A6C34878D82A}">
                    <a16:rowId xmlns:a16="http://schemas.microsoft.com/office/drawing/2014/main" val="10000"/>
                  </a:ext>
                </a:extLst>
              </a:tr>
            </a:tbl>
          </a:graphicData>
        </a:graphic>
      </p:graphicFrame>
      <p:graphicFrame>
        <p:nvGraphicFramePr>
          <p:cNvPr id="23" name="Table 22"/>
          <p:cNvGraphicFramePr>
            <a:graphicFrameLocks noGrp="1"/>
          </p:cNvGraphicFramePr>
          <p:nvPr>
            <p:extLst>
              <p:ext uri="{D42A27DB-BD31-4B8C-83A1-F6EECF244321}">
                <p14:modId xmlns:p14="http://schemas.microsoft.com/office/powerpoint/2010/main" val="2760489213"/>
              </p:ext>
            </p:extLst>
          </p:nvPr>
        </p:nvGraphicFramePr>
        <p:xfrm>
          <a:off x="5717930" y="3658603"/>
          <a:ext cx="3475892" cy="365760"/>
        </p:xfrm>
        <a:graphic>
          <a:graphicData uri="http://schemas.openxmlformats.org/drawingml/2006/table">
            <a:tbl>
              <a:tblPr/>
              <a:tblGrid>
                <a:gridCol w="3475892">
                  <a:extLst>
                    <a:ext uri="{9D8B030D-6E8A-4147-A177-3AD203B41FA5}">
                      <a16:colId xmlns:a16="http://schemas.microsoft.com/office/drawing/2014/main" val="20000"/>
                    </a:ext>
                  </a:extLst>
                </a:gridCol>
              </a:tblGrid>
              <a:tr h="359898">
                <a:tc>
                  <a:txBody>
                    <a:bodyPr/>
                    <a:lstStyle/>
                    <a:p>
                      <a:pPr algn="ctr"/>
                      <a:r>
                        <a:rPr lang="en-US" sz="1800" b="1" dirty="0">
                          <a:latin typeface="Calibri" panose="020F0502020204030204" pitchFamily="34" charset="0"/>
                          <a:cs typeface="Calibri" panose="020F0502020204030204" pitchFamily="34" charset="0"/>
                        </a:rPr>
                        <a:t>Not Allowed</a:t>
                      </a:r>
                    </a:p>
                  </a:txBody>
                  <a:tcPr>
                    <a:lnL w="12700" cmpd="sng">
                      <a:solidFill>
                        <a:schemeClr val="tx1"/>
                      </a:solidFill>
                      <a:prstDash val="solid"/>
                    </a:lnL>
                    <a:lnR w="12700" cmpd="sng">
                      <a:solidFill>
                        <a:schemeClr val="tx1"/>
                      </a:solid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30359152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571946"/>
            <a:ext cx="12192000" cy="1787703"/>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sp>
        <p:nvSpPr>
          <p:cNvPr id="3" name="Content Placeholder 2"/>
          <p:cNvSpPr>
            <a:spLocks noGrp="1"/>
          </p:cNvSpPr>
          <p:nvPr>
            <p:ph idx="1"/>
          </p:nvPr>
        </p:nvSpPr>
        <p:spPr/>
        <p:txBody>
          <a:bodyPr>
            <a:normAutofit/>
          </a:bodyPr>
          <a:lstStyle/>
          <a:p>
            <a:pPr marL="0" indent="0">
              <a:buNone/>
            </a:pPr>
            <a:r>
              <a:rPr lang="en-US" sz="4400" b="1" dirty="0">
                <a:solidFill>
                  <a:schemeClr val="tx1"/>
                </a:solidFill>
              </a:rPr>
              <a:t>The SIX things to check during your review and reconciliation process</a:t>
            </a:r>
          </a:p>
        </p:txBody>
      </p:sp>
      <p:sp>
        <p:nvSpPr>
          <p:cNvPr id="4" name="Rectangle 3"/>
          <p:cNvSpPr/>
          <p:nvPr/>
        </p:nvSpPr>
        <p:spPr>
          <a:xfrm>
            <a:off x="186431" y="6196614"/>
            <a:ext cx="1757779" cy="399495"/>
          </a:xfrm>
          <a:prstGeom prst="rect">
            <a:avLst/>
          </a:prstGeom>
          <a:solidFill>
            <a:srgbClr val="201B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Slide Number Placeholder 4"/>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21</a:t>
            </a:fld>
            <a:endParaRPr lang="en-US" sz="1800" dirty="0">
              <a:solidFill>
                <a:srgbClr val="888888"/>
              </a:solidFill>
              <a:latin typeface="Calibri"/>
              <a:ea typeface="Calibri"/>
              <a:cs typeface="Calibri"/>
              <a:sym typeface="Calibri"/>
            </a:endParaRPr>
          </a:p>
        </p:txBody>
      </p:sp>
    </p:spTree>
    <p:extLst>
      <p:ext uri="{BB962C8B-B14F-4D97-AF65-F5344CB8AC3E}">
        <p14:creationId xmlns:p14="http://schemas.microsoft.com/office/powerpoint/2010/main" val="37927787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2277" y="1286085"/>
            <a:ext cx="5146044" cy="495296"/>
          </a:xfrm>
          <a:solidFill>
            <a:schemeClr val="accent6">
              <a:lumMod val="40000"/>
              <a:lumOff val="60000"/>
            </a:schemeClr>
          </a:solidFill>
          <a:ln>
            <a:solidFill>
              <a:schemeClr val="bg1">
                <a:lumMod val="85000"/>
              </a:schemeClr>
            </a:solidFill>
          </a:ln>
        </p:spPr>
        <p:txBody>
          <a:bodyPr/>
          <a:lstStyle/>
          <a:p>
            <a:r>
              <a:rPr lang="en-US" sz="2800" dirty="0">
                <a:solidFill>
                  <a:schemeClr val="tx1"/>
                </a:solidFill>
              </a:rPr>
              <a:t>1. Appropriate and allowable</a:t>
            </a:r>
          </a:p>
        </p:txBody>
      </p:sp>
      <p:sp>
        <p:nvSpPr>
          <p:cNvPr id="3" name="Content Placeholder 2"/>
          <p:cNvSpPr>
            <a:spLocks noGrp="1"/>
          </p:cNvSpPr>
          <p:nvPr>
            <p:ph idx="1"/>
          </p:nvPr>
        </p:nvSpPr>
        <p:spPr>
          <a:xfrm>
            <a:off x="6065518" y="1294556"/>
            <a:ext cx="5593082" cy="3928009"/>
          </a:xfrm>
          <a:ln w="38100">
            <a:solidFill>
              <a:schemeClr val="accent6">
                <a:lumMod val="60000"/>
                <a:lumOff val="40000"/>
              </a:schemeClr>
            </a:solidFill>
          </a:ln>
        </p:spPr>
        <p:txBody>
          <a:bodyPr/>
          <a:lstStyle/>
          <a:p>
            <a:pPr marL="0" indent="0">
              <a:buNone/>
            </a:pPr>
            <a:r>
              <a:rPr lang="en-US" sz="2400" dirty="0"/>
              <a:t>Transactions must be appropriate and allowable, representing revenues and expenses for activities for the department and are recorded using the correct accounts (e.g. cost center, internal order, and general ledger account) </a:t>
            </a:r>
            <a:r>
              <a:rPr lang="en-US" sz="2400" dirty="0">
                <a:solidFill>
                  <a:srgbClr val="201B1B"/>
                </a:solidFill>
              </a:rPr>
              <a:t>and in the correct time frame.  </a:t>
            </a:r>
          </a:p>
          <a:p>
            <a:pPr marL="0" indent="0">
              <a:buNone/>
            </a:pPr>
            <a:r>
              <a:rPr lang="en-US" sz="2400" dirty="0">
                <a:solidFill>
                  <a:srgbClr val="201B1B"/>
                </a:solidFill>
              </a:rPr>
              <a:t>In general, revenue is recorded once it has been earned and expenses are recorded once they have been incurred (e.g. goods and services have been received.)</a:t>
            </a:r>
          </a:p>
        </p:txBody>
      </p:sp>
      <p:sp>
        <p:nvSpPr>
          <p:cNvPr id="4" name="Rectangle 3"/>
          <p:cNvSpPr/>
          <p:nvPr/>
        </p:nvSpPr>
        <p:spPr>
          <a:xfrm>
            <a:off x="186431" y="6196614"/>
            <a:ext cx="1757779" cy="399495"/>
          </a:xfrm>
          <a:prstGeom prst="rect">
            <a:avLst/>
          </a:prstGeom>
          <a:solidFill>
            <a:srgbClr val="201B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1"/>
          <p:cNvSpPr txBox="1">
            <a:spLocks/>
          </p:cNvSpPr>
          <p:nvPr/>
        </p:nvSpPr>
        <p:spPr>
          <a:xfrm>
            <a:off x="462277" y="1985013"/>
            <a:ext cx="5146044" cy="495296"/>
          </a:xfrm>
          <a:prstGeom prst="rect">
            <a:avLst/>
          </a:prstGeom>
          <a:solidFill>
            <a:schemeClr val="bg1">
              <a:lumMod val="95000"/>
            </a:schemeClr>
          </a:solidFill>
          <a:ln>
            <a:solidFill>
              <a:schemeClr val="bg1">
                <a:lumMod val="85000"/>
              </a:schemeClr>
            </a:solidFill>
          </a:ln>
        </p:spPr>
        <p:txBody>
          <a:bodyPr lIns="91425" tIns="91425" rIns="91425" bIns="91425" anchor="ctr"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2800" dirty="0">
                <a:solidFill>
                  <a:schemeClr val="bg1">
                    <a:lumMod val="75000"/>
                  </a:schemeClr>
                </a:solidFill>
              </a:rPr>
              <a:t>2. Recognizable and approved</a:t>
            </a:r>
          </a:p>
        </p:txBody>
      </p:sp>
      <p:sp>
        <p:nvSpPr>
          <p:cNvPr id="6" name="Title 1"/>
          <p:cNvSpPr txBox="1">
            <a:spLocks/>
          </p:cNvSpPr>
          <p:nvPr/>
        </p:nvSpPr>
        <p:spPr>
          <a:xfrm>
            <a:off x="462277" y="2683941"/>
            <a:ext cx="5146044" cy="495296"/>
          </a:xfrm>
          <a:prstGeom prst="rect">
            <a:avLst/>
          </a:prstGeom>
          <a:solidFill>
            <a:schemeClr val="bg1">
              <a:lumMod val="95000"/>
            </a:schemeClr>
          </a:solidFill>
          <a:ln>
            <a:solidFill>
              <a:schemeClr val="bg1">
                <a:lumMod val="85000"/>
              </a:schemeClr>
            </a:solidFill>
          </a:ln>
        </p:spPr>
        <p:txBody>
          <a:bodyPr lIns="91425" tIns="91425" rIns="91425" bIns="91425" anchor="ctr"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2800" dirty="0">
                <a:solidFill>
                  <a:schemeClr val="bg1">
                    <a:lumMod val="75000"/>
                  </a:schemeClr>
                </a:solidFill>
              </a:rPr>
              <a:t>3. Supported with documentation</a:t>
            </a:r>
          </a:p>
        </p:txBody>
      </p:sp>
      <p:sp>
        <p:nvSpPr>
          <p:cNvPr id="7" name="Title 1"/>
          <p:cNvSpPr txBox="1">
            <a:spLocks/>
          </p:cNvSpPr>
          <p:nvPr/>
        </p:nvSpPr>
        <p:spPr>
          <a:xfrm>
            <a:off x="391158" y="0"/>
            <a:ext cx="10515599" cy="1325562"/>
          </a:xfrm>
          <a:prstGeom prst="rect">
            <a:avLst/>
          </a:prstGeom>
          <a:noFill/>
          <a:ln>
            <a:noFill/>
          </a:ln>
        </p:spPr>
        <p:txBody>
          <a:bodyPr lIns="91425" tIns="91425" rIns="91425" bIns="91425" anchor="ctr"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dirty="0"/>
              <a:t>Are these transactions…</a:t>
            </a:r>
          </a:p>
        </p:txBody>
      </p:sp>
      <p:sp>
        <p:nvSpPr>
          <p:cNvPr id="8" name="Title 1"/>
          <p:cNvSpPr txBox="1">
            <a:spLocks/>
          </p:cNvSpPr>
          <p:nvPr/>
        </p:nvSpPr>
        <p:spPr>
          <a:xfrm>
            <a:off x="462277" y="3382869"/>
            <a:ext cx="5146044" cy="495296"/>
          </a:xfrm>
          <a:prstGeom prst="rect">
            <a:avLst/>
          </a:prstGeom>
          <a:solidFill>
            <a:schemeClr val="bg1">
              <a:lumMod val="95000"/>
            </a:schemeClr>
          </a:solidFill>
          <a:ln>
            <a:solidFill>
              <a:schemeClr val="bg1">
                <a:lumMod val="85000"/>
              </a:schemeClr>
            </a:solidFill>
          </a:ln>
        </p:spPr>
        <p:txBody>
          <a:bodyPr lIns="91425" tIns="91425" rIns="91425" bIns="91425" anchor="ctr"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2800" dirty="0">
                <a:solidFill>
                  <a:schemeClr val="bg1">
                    <a:lumMod val="75000"/>
                  </a:schemeClr>
                </a:solidFill>
              </a:rPr>
              <a:t>4. Reasonable </a:t>
            </a:r>
          </a:p>
        </p:txBody>
      </p:sp>
      <p:sp>
        <p:nvSpPr>
          <p:cNvPr id="9" name="Title 1"/>
          <p:cNvSpPr txBox="1">
            <a:spLocks/>
          </p:cNvSpPr>
          <p:nvPr/>
        </p:nvSpPr>
        <p:spPr>
          <a:xfrm>
            <a:off x="462277" y="4070572"/>
            <a:ext cx="5146044" cy="495296"/>
          </a:xfrm>
          <a:prstGeom prst="rect">
            <a:avLst/>
          </a:prstGeom>
          <a:solidFill>
            <a:schemeClr val="bg1">
              <a:lumMod val="95000"/>
            </a:schemeClr>
          </a:solidFill>
          <a:ln>
            <a:solidFill>
              <a:schemeClr val="bg1">
                <a:lumMod val="85000"/>
              </a:schemeClr>
            </a:solidFill>
          </a:ln>
        </p:spPr>
        <p:txBody>
          <a:bodyPr lIns="91425" tIns="91425" rIns="91425" bIns="91425" anchor="ctr"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2800" dirty="0">
                <a:solidFill>
                  <a:schemeClr val="bg1">
                    <a:lumMod val="75000"/>
                  </a:schemeClr>
                </a:solidFill>
              </a:rPr>
              <a:t>5. Closed out, if applicable</a:t>
            </a:r>
          </a:p>
        </p:txBody>
      </p:sp>
      <p:sp>
        <p:nvSpPr>
          <p:cNvPr id="10" name="Title 1"/>
          <p:cNvSpPr txBox="1">
            <a:spLocks/>
          </p:cNvSpPr>
          <p:nvPr/>
        </p:nvSpPr>
        <p:spPr>
          <a:xfrm>
            <a:off x="462277" y="4758275"/>
            <a:ext cx="5146044" cy="495296"/>
          </a:xfrm>
          <a:prstGeom prst="rect">
            <a:avLst/>
          </a:prstGeom>
          <a:solidFill>
            <a:schemeClr val="bg1">
              <a:lumMod val="95000"/>
            </a:schemeClr>
          </a:solidFill>
          <a:ln>
            <a:solidFill>
              <a:schemeClr val="bg1">
                <a:lumMod val="85000"/>
              </a:schemeClr>
            </a:solidFill>
          </a:ln>
        </p:spPr>
        <p:txBody>
          <a:bodyPr lIns="91425" tIns="91425" rIns="91425" bIns="91425" anchor="ctr"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2800" dirty="0">
                <a:solidFill>
                  <a:schemeClr val="bg1">
                    <a:lumMod val="75000"/>
                  </a:schemeClr>
                </a:solidFill>
              </a:rPr>
              <a:t>6. Resolved, if applicable</a:t>
            </a:r>
          </a:p>
        </p:txBody>
      </p:sp>
      <p:sp>
        <p:nvSpPr>
          <p:cNvPr id="11" name="Slide Number Placeholder 10"/>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22</a:t>
            </a:fld>
            <a:endParaRPr lang="en-US" sz="1800" dirty="0">
              <a:solidFill>
                <a:srgbClr val="888888"/>
              </a:solidFill>
              <a:latin typeface="Calibri"/>
              <a:ea typeface="Calibri"/>
              <a:cs typeface="Calibri"/>
              <a:sym typeface="Calibri"/>
            </a:endParaRPr>
          </a:p>
        </p:txBody>
      </p:sp>
    </p:spTree>
    <p:extLst>
      <p:ext uri="{BB962C8B-B14F-4D97-AF65-F5344CB8AC3E}">
        <p14:creationId xmlns:p14="http://schemas.microsoft.com/office/powerpoint/2010/main" val="13807915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2277" y="1286085"/>
            <a:ext cx="5146044" cy="495296"/>
          </a:xfrm>
          <a:solidFill>
            <a:schemeClr val="bg1">
              <a:lumMod val="95000"/>
            </a:schemeClr>
          </a:solidFill>
          <a:ln>
            <a:solidFill>
              <a:schemeClr val="bg1">
                <a:lumMod val="85000"/>
              </a:schemeClr>
            </a:solidFill>
          </a:ln>
        </p:spPr>
        <p:txBody>
          <a:bodyPr/>
          <a:lstStyle/>
          <a:p>
            <a:r>
              <a:rPr lang="en-US" sz="2800" dirty="0">
                <a:solidFill>
                  <a:schemeClr val="bg1">
                    <a:lumMod val="75000"/>
                  </a:schemeClr>
                </a:solidFill>
              </a:rPr>
              <a:t>1. Appropriate and allowable</a:t>
            </a:r>
          </a:p>
        </p:txBody>
      </p:sp>
      <p:sp>
        <p:nvSpPr>
          <p:cNvPr id="3" name="Content Placeholder 2"/>
          <p:cNvSpPr>
            <a:spLocks noGrp="1"/>
          </p:cNvSpPr>
          <p:nvPr>
            <p:ph idx="1"/>
          </p:nvPr>
        </p:nvSpPr>
        <p:spPr>
          <a:xfrm>
            <a:off x="6257429" y="1421243"/>
            <a:ext cx="5096369" cy="2922157"/>
          </a:xfrm>
          <a:ln w="38100">
            <a:solidFill>
              <a:schemeClr val="accent6">
                <a:lumMod val="60000"/>
                <a:lumOff val="40000"/>
              </a:schemeClr>
            </a:solidFill>
          </a:ln>
        </p:spPr>
        <p:txBody>
          <a:bodyPr/>
          <a:lstStyle/>
          <a:p>
            <a:pPr marL="0" indent="0">
              <a:buNone/>
            </a:pPr>
            <a:r>
              <a:rPr lang="en-US" sz="2400" dirty="0"/>
              <a:t>Transactions must be recognizable and represent items that were authorized and approved by a departmental approver. (In many cases this is the manager or supervisor.)</a:t>
            </a:r>
          </a:p>
          <a:p>
            <a:pPr marL="0" indent="0">
              <a:buNone/>
            </a:pPr>
            <a:r>
              <a:rPr lang="en-US" sz="2400" dirty="0"/>
              <a:t>On the other hand, is any activity missing that you would expect to see?</a:t>
            </a:r>
          </a:p>
        </p:txBody>
      </p:sp>
      <p:sp>
        <p:nvSpPr>
          <p:cNvPr id="4" name="Rectangle 3"/>
          <p:cNvSpPr/>
          <p:nvPr/>
        </p:nvSpPr>
        <p:spPr>
          <a:xfrm>
            <a:off x="186431" y="6196614"/>
            <a:ext cx="1757779" cy="399495"/>
          </a:xfrm>
          <a:prstGeom prst="rect">
            <a:avLst/>
          </a:prstGeom>
          <a:solidFill>
            <a:srgbClr val="201B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1"/>
          <p:cNvSpPr txBox="1">
            <a:spLocks/>
          </p:cNvSpPr>
          <p:nvPr/>
        </p:nvSpPr>
        <p:spPr>
          <a:xfrm>
            <a:off x="462277" y="1985013"/>
            <a:ext cx="5146044" cy="495296"/>
          </a:xfrm>
          <a:prstGeom prst="rect">
            <a:avLst/>
          </a:prstGeom>
          <a:solidFill>
            <a:schemeClr val="accent6">
              <a:lumMod val="40000"/>
              <a:lumOff val="60000"/>
            </a:schemeClr>
          </a:solidFill>
          <a:ln>
            <a:solidFill>
              <a:schemeClr val="bg1">
                <a:lumMod val="85000"/>
              </a:schemeClr>
            </a:solidFill>
          </a:ln>
        </p:spPr>
        <p:txBody>
          <a:bodyPr lIns="91425" tIns="91425" rIns="91425" bIns="91425" anchor="ctr"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2800" dirty="0">
                <a:solidFill>
                  <a:schemeClr val="tx1"/>
                </a:solidFill>
              </a:rPr>
              <a:t>2. Recognizable and approved</a:t>
            </a:r>
          </a:p>
        </p:txBody>
      </p:sp>
      <p:sp>
        <p:nvSpPr>
          <p:cNvPr id="6" name="Title 1"/>
          <p:cNvSpPr txBox="1">
            <a:spLocks/>
          </p:cNvSpPr>
          <p:nvPr/>
        </p:nvSpPr>
        <p:spPr>
          <a:xfrm>
            <a:off x="462277" y="2683941"/>
            <a:ext cx="5146044" cy="495296"/>
          </a:xfrm>
          <a:prstGeom prst="rect">
            <a:avLst/>
          </a:prstGeom>
          <a:solidFill>
            <a:schemeClr val="bg1">
              <a:lumMod val="95000"/>
            </a:schemeClr>
          </a:solidFill>
          <a:ln>
            <a:solidFill>
              <a:schemeClr val="bg1">
                <a:lumMod val="85000"/>
              </a:schemeClr>
            </a:solidFill>
          </a:ln>
        </p:spPr>
        <p:txBody>
          <a:bodyPr lIns="91425" tIns="91425" rIns="91425" bIns="91425" anchor="ctr"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2800" dirty="0">
                <a:solidFill>
                  <a:schemeClr val="bg1">
                    <a:lumMod val="75000"/>
                  </a:schemeClr>
                </a:solidFill>
              </a:rPr>
              <a:t>3. Supported with documentation</a:t>
            </a:r>
          </a:p>
        </p:txBody>
      </p:sp>
      <p:sp>
        <p:nvSpPr>
          <p:cNvPr id="7" name="Title 1"/>
          <p:cNvSpPr txBox="1">
            <a:spLocks/>
          </p:cNvSpPr>
          <p:nvPr/>
        </p:nvSpPr>
        <p:spPr>
          <a:xfrm>
            <a:off x="391158" y="0"/>
            <a:ext cx="10515599" cy="1325562"/>
          </a:xfrm>
          <a:prstGeom prst="rect">
            <a:avLst/>
          </a:prstGeom>
          <a:noFill/>
          <a:ln>
            <a:noFill/>
          </a:ln>
        </p:spPr>
        <p:txBody>
          <a:bodyPr lIns="91425" tIns="91425" rIns="91425" bIns="91425" anchor="ctr"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dirty="0"/>
              <a:t>Are these transactions…</a:t>
            </a:r>
          </a:p>
        </p:txBody>
      </p:sp>
      <p:sp>
        <p:nvSpPr>
          <p:cNvPr id="8" name="Title 1"/>
          <p:cNvSpPr txBox="1">
            <a:spLocks/>
          </p:cNvSpPr>
          <p:nvPr/>
        </p:nvSpPr>
        <p:spPr>
          <a:xfrm>
            <a:off x="462277" y="3382869"/>
            <a:ext cx="5146044" cy="495296"/>
          </a:xfrm>
          <a:prstGeom prst="rect">
            <a:avLst/>
          </a:prstGeom>
          <a:solidFill>
            <a:schemeClr val="bg1">
              <a:lumMod val="95000"/>
            </a:schemeClr>
          </a:solidFill>
          <a:ln>
            <a:solidFill>
              <a:schemeClr val="bg1">
                <a:lumMod val="85000"/>
              </a:schemeClr>
            </a:solidFill>
          </a:ln>
        </p:spPr>
        <p:txBody>
          <a:bodyPr lIns="91425" tIns="91425" rIns="91425" bIns="91425" anchor="ctr"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2800" dirty="0">
                <a:solidFill>
                  <a:schemeClr val="bg1">
                    <a:lumMod val="75000"/>
                  </a:schemeClr>
                </a:solidFill>
              </a:rPr>
              <a:t>4. Reasonable </a:t>
            </a:r>
          </a:p>
        </p:txBody>
      </p:sp>
      <p:sp>
        <p:nvSpPr>
          <p:cNvPr id="9" name="Title 1"/>
          <p:cNvSpPr txBox="1">
            <a:spLocks/>
          </p:cNvSpPr>
          <p:nvPr/>
        </p:nvSpPr>
        <p:spPr>
          <a:xfrm>
            <a:off x="462277" y="4070572"/>
            <a:ext cx="5146044" cy="495296"/>
          </a:xfrm>
          <a:prstGeom prst="rect">
            <a:avLst/>
          </a:prstGeom>
          <a:solidFill>
            <a:schemeClr val="bg1">
              <a:lumMod val="95000"/>
            </a:schemeClr>
          </a:solidFill>
          <a:ln>
            <a:solidFill>
              <a:schemeClr val="bg1">
                <a:lumMod val="85000"/>
              </a:schemeClr>
            </a:solidFill>
          </a:ln>
        </p:spPr>
        <p:txBody>
          <a:bodyPr lIns="91425" tIns="91425" rIns="91425" bIns="91425" anchor="ctr"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2800" dirty="0">
                <a:solidFill>
                  <a:schemeClr val="bg1">
                    <a:lumMod val="75000"/>
                  </a:schemeClr>
                </a:solidFill>
              </a:rPr>
              <a:t>5. Closed out, if applicable</a:t>
            </a:r>
          </a:p>
        </p:txBody>
      </p:sp>
      <p:sp>
        <p:nvSpPr>
          <p:cNvPr id="10" name="Title 1"/>
          <p:cNvSpPr txBox="1">
            <a:spLocks/>
          </p:cNvSpPr>
          <p:nvPr/>
        </p:nvSpPr>
        <p:spPr>
          <a:xfrm>
            <a:off x="462277" y="4758275"/>
            <a:ext cx="5146044" cy="495296"/>
          </a:xfrm>
          <a:prstGeom prst="rect">
            <a:avLst/>
          </a:prstGeom>
          <a:solidFill>
            <a:schemeClr val="bg1">
              <a:lumMod val="95000"/>
            </a:schemeClr>
          </a:solidFill>
          <a:ln>
            <a:solidFill>
              <a:schemeClr val="bg1">
                <a:lumMod val="85000"/>
              </a:schemeClr>
            </a:solidFill>
          </a:ln>
        </p:spPr>
        <p:txBody>
          <a:bodyPr lIns="91425" tIns="91425" rIns="91425" bIns="91425" anchor="ctr"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2800" dirty="0">
                <a:solidFill>
                  <a:schemeClr val="bg1">
                    <a:lumMod val="75000"/>
                  </a:schemeClr>
                </a:solidFill>
              </a:rPr>
              <a:t>6. Resolved, if applicable</a:t>
            </a:r>
          </a:p>
        </p:txBody>
      </p:sp>
      <p:sp>
        <p:nvSpPr>
          <p:cNvPr id="11" name="Slide Number Placeholder 10"/>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23</a:t>
            </a:fld>
            <a:endParaRPr lang="en-US" sz="1800" dirty="0">
              <a:solidFill>
                <a:srgbClr val="888888"/>
              </a:solidFill>
              <a:latin typeface="Calibri"/>
              <a:ea typeface="Calibri"/>
              <a:cs typeface="Calibri"/>
              <a:sym typeface="Calibri"/>
            </a:endParaRPr>
          </a:p>
        </p:txBody>
      </p:sp>
    </p:spTree>
    <p:extLst>
      <p:ext uri="{BB962C8B-B14F-4D97-AF65-F5344CB8AC3E}">
        <p14:creationId xmlns:p14="http://schemas.microsoft.com/office/powerpoint/2010/main" val="27325818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2277" y="1286085"/>
            <a:ext cx="5146044" cy="495296"/>
          </a:xfrm>
          <a:solidFill>
            <a:schemeClr val="bg1">
              <a:lumMod val="95000"/>
            </a:schemeClr>
          </a:solidFill>
          <a:ln>
            <a:solidFill>
              <a:schemeClr val="bg1">
                <a:lumMod val="85000"/>
              </a:schemeClr>
            </a:solidFill>
          </a:ln>
        </p:spPr>
        <p:txBody>
          <a:bodyPr/>
          <a:lstStyle/>
          <a:p>
            <a:r>
              <a:rPr lang="en-US" sz="2800" dirty="0">
                <a:solidFill>
                  <a:schemeClr val="bg1">
                    <a:lumMod val="75000"/>
                  </a:schemeClr>
                </a:solidFill>
              </a:rPr>
              <a:t>1. Appropriate and allowable</a:t>
            </a:r>
          </a:p>
        </p:txBody>
      </p:sp>
      <p:sp>
        <p:nvSpPr>
          <p:cNvPr id="3" name="Content Placeholder 2"/>
          <p:cNvSpPr>
            <a:spLocks noGrp="1"/>
          </p:cNvSpPr>
          <p:nvPr>
            <p:ph idx="1"/>
          </p:nvPr>
        </p:nvSpPr>
        <p:spPr>
          <a:xfrm>
            <a:off x="6177278" y="1334025"/>
            <a:ext cx="5039362" cy="3690423"/>
          </a:xfrm>
          <a:ln w="38100">
            <a:solidFill>
              <a:schemeClr val="accent6">
                <a:lumMod val="60000"/>
                <a:lumOff val="40000"/>
              </a:schemeClr>
            </a:solidFill>
          </a:ln>
        </p:spPr>
        <p:txBody>
          <a:bodyPr/>
          <a:lstStyle/>
          <a:p>
            <a:pPr marL="0" indent="0">
              <a:buNone/>
            </a:pPr>
            <a:r>
              <a:rPr lang="en-US" dirty="0"/>
              <a:t>Transactions must be supported by adequate documentation.</a:t>
            </a:r>
          </a:p>
          <a:p>
            <a:pPr lvl="1"/>
            <a:r>
              <a:rPr lang="en-US" sz="1800" dirty="0"/>
              <a:t> If processed in SAP with workflow, all appropriate documentation is contained within the system, (e.g.:  HCM forms, shopping carts, journal entries).</a:t>
            </a:r>
          </a:p>
          <a:p>
            <a:pPr lvl="1"/>
            <a:r>
              <a:rPr lang="en-US" sz="1800" dirty="0"/>
              <a:t> Other significant or material items without electronic workflow that you do not recognize must be compared to supporting documentation to confirm transactions were authorized (e.g.:  ISR or disbursement requests). </a:t>
            </a:r>
          </a:p>
        </p:txBody>
      </p:sp>
      <p:sp>
        <p:nvSpPr>
          <p:cNvPr id="4" name="Rectangle 3"/>
          <p:cNvSpPr/>
          <p:nvPr/>
        </p:nvSpPr>
        <p:spPr>
          <a:xfrm>
            <a:off x="186431" y="6196614"/>
            <a:ext cx="1757779" cy="399495"/>
          </a:xfrm>
          <a:prstGeom prst="rect">
            <a:avLst/>
          </a:prstGeom>
          <a:solidFill>
            <a:srgbClr val="201B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1"/>
          <p:cNvSpPr txBox="1">
            <a:spLocks/>
          </p:cNvSpPr>
          <p:nvPr/>
        </p:nvSpPr>
        <p:spPr>
          <a:xfrm>
            <a:off x="462277" y="1985013"/>
            <a:ext cx="5146044" cy="495296"/>
          </a:xfrm>
          <a:prstGeom prst="rect">
            <a:avLst/>
          </a:prstGeom>
          <a:solidFill>
            <a:schemeClr val="bg1">
              <a:lumMod val="95000"/>
            </a:schemeClr>
          </a:solidFill>
          <a:ln>
            <a:solidFill>
              <a:schemeClr val="bg1">
                <a:lumMod val="85000"/>
              </a:schemeClr>
            </a:solidFill>
          </a:ln>
        </p:spPr>
        <p:txBody>
          <a:bodyPr lIns="91425" tIns="91425" rIns="91425" bIns="91425" anchor="ctr" anchorCtr="0"/>
          <a:lstStyle>
            <a:defPPr marR="0" lvl="0" algn="l" rtl="0">
              <a:lnSpc>
                <a:spcPct val="100000"/>
              </a:lnSpc>
              <a:spcBef>
                <a:spcPts val="0"/>
              </a:spcBef>
              <a:spcAft>
                <a:spcPts val="0"/>
              </a:spcAft>
            </a:defPPr>
            <a:lvl1pPr marL="0" indent="0">
              <a:lnSpc>
                <a:spcPct val="90000"/>
              </a:lnSpc>
              <a:buClr>
                <a:schemeClr val="dk1"/>
              </a:buClr>
              <a:buFont typeface="Calibri"/>
              <a:defRPr sz="2800">
                <a:solidFill>
                  <a:schemeClr val="bg1">
                    <a:lumMod val="75000"/>
                  </a:schemeClr>
                </a:solidFill>
                <a:latin typeface="Calibri"/>
                <a:ea typeface="Calibri"/>
                <a:cs typeface="Calibri"/>
                <a:sym typeface="Calibri"/>
              </a:defRPr>
            </a:lvl1pPr>
            <a:lvl2pPr indent="0">
              <a:defRPr sz="1800"/>
            </a:lvl2pPr>
            <a:lvl3pPr indent="0">
              <a:defRPr sz="1800"/>
            </a:lvl3pPr>
            <a:lvl4pPr indent="0">
              <a:defRPr sz="1800"/>
            </a:lvl4pPr>
            <a:lvl5pPr indent="0">
              <a:defRPr sz="1800"/>
            </a:lvl5pPr>
            <a:lvl6pPr indent="0">
              <a:defRPr sz="1800"/>
            </a:lvl6pPr>
            <a:lvl7pPr indent="0">
              <a:defRPr sz="1800"/>
            </a:lvl7pPr>
            <a:lvl8pPr indent="0">
              <a:defRPr sz="1800"/>
            </a:lvl8pPr>
            <a:lvl9pPr indent="0">
              <a:defRPr sz="1800"/>
            </a:lvl9pPr>
          </a:lstStyle>
          <a:p>
            <a:r>
              <a:rPr lang="en-US" dirty="0"/>
              <a:t>2. Recognizable and approved</a:t>
            </a:r>
          </a:p>
        </p:txBody>
      </p:sp>
      <p:sp>
        <p:nvSpPr>
          <p:cNvPr id="6" name="Title 1"/>
          <p:cNvSpPr txBox="1">
            <a:spLocks/>
          </p:cNvSpPr>
          <p:nvPr/>
        </p:nvSpPr>
        <p:spPr>
          <a:xfrm>
            <a:off x="462277" y="2683941"/>
            <a:ext cx="5146044" cy="495296"/>
          </a:xfrm>
          <a:prstGeom prst="rect">
            <a:avLst/>
          </a:prstGeom>
          <a:solidFill>
            <a:schemeClr val="accent6">
              <a:lumMod val="40000"/>
              <a:lumOff val="60000"/>
            </a:schemeClr>
          </a:solidFill>
          <a:ln>
            <a:solidFill>
              <a:schemeClr val="bg1">
                <a:lumMod val="85000"/>
              </a:schemeClr>
            </a:solidFill>
          </a:ln>
        </p:spPr>
        <p:txBody>
          <a:bodyPr lIns="91425" tIns="91425" rIns="91425" bIns="91425" anchor="ctr" anchorCtr="0"/>
          <a:lstStyle>
            <a:defPPr marR="0" lvl="0" algn="l" rtl="0">
              <a:lnSpc>
                <a:spcPct val="100000"/>
              </a:lnSpc>
              <a:spcBef>
                <a:spcPts val="0"/>
              </a:spcBef>
              <a:spcAft>
                <a:spcPts val="0"/>
              </a:spcAft>
              <a:defRPr/>
            </a:defPPr>
            <a:lvl1pPr marL="0" indent="0">
              <a:lnSpc>
                <a:spcPct val="90000"/>
              </a:lnSpc>
              <a:buClr>
                <a:schemeClr val="dk1"/>
              </a:buClr>
              <a:buFont typeface="Calibri"/>
              <a:defRPr sz="2800">
                <a:solidFill>
                  <a:schemeClr val="tx1"/>
                </a:solidFill>
                <a:latin typeface="Calibri"/>
                <a:ea typeface="Calibri"/>
                <a:cs typeface="Calibri"/>
              </a:defRPr>
            </a:lvl1pPr>
            <a:lvl2pPr indent="0">
              <a:defRPr sz="1800"/>
            </a:lvl2pPr>
            <a:lvl3pPr indent="0">
              <a:defRPr sz="1800"/>
            </a:lvl3pPr>
            <a:lvl4pPr indent="0">
              <a:defRPr sz="1800"/>
            </a:lvl4pPr>
            <a:lvl5pPr indent="0">
              <a:defRPr sz="1800"/>
            </a:lvl5pPr>
            <a:lvl6pPr indent="0">
              <a:defRPr sz="1800"/>
            </a:lvl6pPr>
            <a:lvl7pPr indent="0">
              <a:defRPr sz="1800"/>
            </a:lvl7pPr>
            <a:lvl8pPr indent="0">
              <a:defRPr sz="1800"/>
            </a:lvl8pPr>
            <a:lvl9pPr indent="0">
              <a:defRPr sz="1800"/>
            </a:lvl9pPr>
          </a:lstStyle>
          <a:p>
            <a:r>
              <a:rPr lang="en-US" dirty="0"/>
              <a:t>3. Supported with documentation</a:t>
            </a:r>
          </a:p>
        </p:txBody>
      </p:sp>
      <p:sp>
        <p:nvSpPr>
          <p:cNvPr id="7" name="Title 1"/>
          <p:cNvSpPr txBox="1">
            <a:spLocks/>
          </p:cNvSpPr>
          <p:nvPr/>
        </p:nvSpPr>
        <p:spPr>
          <a:xfrm>
            <a:off x="391158" y="0"/>
            <a:ext cx="10515599" cy="1325562"/>
          </a:xfrm>
          <a:prstGeom prst="rect">
            <a:avLst/>
          </a:prstGeom>
          <a:noFill/>
          <a:ln>
            <a:noFill/>
          </a:ln>
        </p:spPr>
        <p:txBody>
          <a:bodyPr lIns="91425" tIns="91425" rIns="91425" bIns="91425" anchor="ctr"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dirty="0"/>
              <a:t>Are these transactions…</a:t>
            </a:r>
          </a:p>
        </p:txBody>
      </p:sp>
      <p:sp>
        <p:nvSpPr>
          <p:cNvPr id="8" name="Title 1"/>
          <p:cNvSpPr txBox="1">
            <a:spLocks/>
          </p:cNvSpPr>
          <p:nvPr/>
        </p:nvSpPr>
        <p:spPr>
          <a:xfrm>
            <a:off x="462277" y="3382869"/>
            <a:ext cx="5146044" cy="495296"/>
          </a:xfrm>
          <a:prstGeom prst="rect">
            <a:avLst/>
          </a:prstGeom>
          <a:solidFill>
            <a:schemeClr val="bg1">
              <a:lumMod val="95000"/>
            </a:schemeClr>
          </a:solidFill>
          <a:ln>
            <a:solidFill>
              <a:schemeClr val="bg1">
                <a:lumMod val="85000"/>
              </a:schemeClr>
            </a:solidFill>
          </a:ln>
        </p:spPr>
        <p:txBody>
          <a:bodyPr lIns="91425" tIns="91425" rIns="91425" bIns="91425" anchor="ctr"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2800" dirty="0">
                <a:solidFill>
                  <a:schemeClr val="bg1">
                    <a:lumMod val="75000"/>
                  </a:schemeClr>
                </a:solidFill>
              </a:rPr>
              <a:t>4. Reasonable </a:t>
            </a:r>
          </a:p>
        </p:txBody>
      </p:sp>
      <p:sp>
        <p:nvSpPr>
          <p:cNvPr id="9" name="Title 1"/>
          <p:cNvSpPr txBox="1">
            <a:spLocks/>
          </p:cNvSpPr>
          <p:nvPr/>
        </p:nvSpPr>
        <p:spPr>
          <a:xfrm>
            <a:off x="462277" y="4070572"/>
            <a:ext cx="5146044" cy="495296"/>
          </a:xfrm>
          <a:prstGeom prst="rect">
            <a:avLst/>
          </a:prstGeom>
          <a:solidFill>
            <a:schemeClr val="bg1">
              <a:lumMod val="95000"/>
            </a:schemeClr>
          </a:solidFill>
          <a:ln>
            <a:solidFill>
              <a:schemeClr val="bg1">
                <a:lumMod val="85000"/>
              </a:schemeClr>
            </a:solidFill>
          </a:ln>
        </p:spPr>
        <p:txBody>
          <a:bodyPr lIns="91425" tIns="91425" rIns="91425" bIns="91425" anchor="ctr"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2800" dirty="0">
                <a:solidFill>
                  <a:schemeClr val="bg1">
                    <a:lumMod val="75000"/>
                  </a:schemeClr>
                </a:solidFill>
              </a:rPr>
              <a:t>5. Closed out, if applicable</a:t>
            </a:r>
          </a:p>
        </p:txBody>
      </p:sp>
      <p:sp>
        <p:nvSpPr>
          <p:cNvPr id="10" name="Title 1"/>
          <p:cNvSpPr txBox="1">
            <a:spLocks/>
          </p:cNvSpPr>
          <p:nvPr/>
        </p:nvSpPr>
        <p:spPr>
          <a:xfrm>
            <a:off x="462277" y="4758275"/>
            <a:ext cx="5146044" cy="495296"/>
          </a:xfrm>
          <a:prstGeom prst="rect">
            <a:avLst/>
          </a:prstGeom>
          <a:solidFill>
            <a:schemeClr val="bg1">
              <a:lumMod val="95000"/>
            </a:schemeClr>
          </a:solidFill>
          <a:ln>
            <a:solidFill>
              <a:schemeClr val="bg1">
                <a:lumMod val="85000"/>
              </a:schemeClr>
            </a:solidFill>
          </a:ln>
        </p:spPr>
        <p:txBody>
          <a:bodyPr lIns="91425" tIns="91425" rIns="91425" bIns="91425" anchor="ctr"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2800" dirty="0">
                <a:solidFill>
                  <a:schemeClr val="bg1">
                    <a:lumMod val="75000"/>
                  </a:schemeClr>
                </a:solidFill>
              </a:rPr>
              <a:t>6. Resolved, if applicable</a:t>
            </a:r>
          </a:p>
        </p:txBody>
      </p:sp>
      <p:sp>
        <p:nvSpPr>
          <p:cNvPr id="11" name="Slide Number Placeholder 10"/>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24</a:t>
            </a:fld>
            <a:endParaRPr lang="en-US" sz="1800" dirty="0">
              <a:solidFill>
                <a:srgbClr val="888888"/>
              </a:solidFill>
              <a:latin typeface="Calibri"/>
              <a:ea typeface="Calibri"/>
              <a:cs typeface="Calibri"/>
              <a:sym typeface="Calibri"/>
            </a:endParaRPr>
          </a:p>
        </p:txBody>
      </p:sp>
    </p:spTree>
    <p:extLst>
      <p:ext uri="{BB962C8B-B14F-4D97-AF65-F5344CB8AC3E}">
        <p14:creationId xmlns:p14="http://schemas.microsoft.com/office/powerpoint/2010/main" val="6974680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2277" y="1286085"/>
            <a:ext cx="5146044" cy="495296"/>
          </a:xfrm>
          <a:solidFill>
            <a:schemeClr val="bg1">
              <a:lumMod val="95000"/>
            </a:schemeClr>
          </a:solidFill>
          <a:ln>
            <a:solidFill>
              <a:schemeClr val="bg1">
                <a:lumMod val="85000"/>
              </a:schemeClr>
            </a:solidFill>
          </a:ln>
        </p:spPr>
        <p:txBody>
          <a:bodyPr/>
          <a:lstStyle/>
          <a:p>
            <a:r>
              <a:rPr lang="en-US" sz="2800" dirty="0">
                <a:solidFill>
                  <a:schemeClr val="bg1">
                    <a:lumMod val="75000"/>
                  </a:schemeClr>
                </a:solidFill>
              </a:rPr>
              <a:t>1. Appropriate and allowable</a:t>
            </a:r>
          </a:p>
        </p:txBody>
      </p:sp>
      <p:sp>
        <p:nvSpPr>
          <p:cNvPr id="3" name="Content Placeholder 2"/>
          <p:cNvSpPr>
            <a:spLocks noGrp="1"/>
          </p:cNvSpPr>
          <p:nvPr>
            <p:ph idx="1"/>
          </p:nvPr>
        </p:nvSpPr>
        <p:spPr>
          <a:xfrm>
            <a:off x="6268718" y="1563148"/>
            <a:ext cx="4638039" cy="1819721"/>
          </a:xfrm>
          <a:ln w="38100">
            <a:solidFill>
              <a:schemeClr val="accent6">
                <a:lumMod val="60000"/>
                <a:lumOff val="40000"/>
              </a:schemeClr>
            </a:solidFill>
          </a:ln>
        </p:spPr>
        <p:txBody>
          <a:bodyPr/>
          <a:lstStyle/>
          <a:p>
            <a:pPr marL="0" indent="0">
              <a:buNone/>
            </a:pPr>
            <a:r>
              <a:rPr lang="en-US" dirty="0"/>
              <a:t>The transaction dollar amounts are reasonable and do not exceed available funding.</a:t>
            </a:r>
          </a:p>
        </p:txBody>
      </p:sp>
      <p:sp>
        <p:nvSpPr>
          <p:cNvPr id="4" name="Rectangle 3"/>
          <p:cNvSpPr/>
          <p:nvPr/>
        </p:nvSpPr>
        <p:spPr>
          <a:xfrm>
            <a:off x="186431" y="6196614"/>
            <a:ext cx="1757779" cy="399495"/>
          </a:xfrm>
          <a:prstGeom prst="rect">
            <a:avLst/>
          </a:prstGeom>
          <a:solidFill>
            <a:srgbClr val="201B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1"/>
          <p:cNvSpPr txBox="1">
            <a:spLocks/>
          </p:cNvSpPr>
          <p:nvPr/>
        </p:nvSpPr>
        <p:spPr>
          <a:xfrm>
            <a:off x="462277" y="1985013"/>
            <a:ext cx="5146044" cy="495296"/>
          </a:xfrm>
          <a:prstGeom prst="rect">
            <a:avLst/>
          </a:prstGeom>
          <a:solidFill>
            <a:schemeClr val="bg1">
              <a:lumMod val="95000"/>
            </a:schemeClr>
          </a:solidFill>
          <a:ln>
            <a:solidFill>
              <a:schemeClr val="bg1">
                <a:lumMod val="85000"/>
              </a:schemeClr>
            </a:solidFill>
          </a:ln>
        </p:spPr>
        <p:txBody>
          <a:bodyPr lIns="91425" tIns="91425" rIns="91425" bIns="91425" anchor="ctr" anchorCtr="0"/>
          <a:lstStyle>
            <a:defPPr marR="0" lvl="0" algn="l" rtl="0">
              <a:lnSpc>
                <a:spcPct val="100000"/>
              </a:lnSpc>
              <a:spcBef>
                <a:spcPts val="0"/>
              </a:spcBef>
              <a:spcAft>
                <a:spcPts val="0"/>
              </a:spcAft>
            </a:defPPr>
            <a:lvl1pPr marL="0" indent="0">
              <a:lnSpc>
                <a:spcPct val="90000"/>
              </a:lnSpc>
              <a:buClr>
                <a:schemeClr val="dk1"/>
              </a:buClr>
              <a:buFont typeface="Calibri"/>
              <a:defRPr sz="2800">
                <a:solidFill>
                  <a:schemeClr val="bg1">
                    <a:lumMod val="75000"/>
                  </a:schemeClr>
                </a:solidFill>
                <a:latin typeface="Calibri"/>
                <a:ea typeface="Calibri"/>
                <a:cs typeface="Calibri"/>
                <a:sym typeface="Calibri"/>
              </a:defRPr>
            </a:lvl1pPr>
            <a:lvl2pPr indent="0">
              <a:defRPr sz="1800"/>
            </a:lvl2pPr>
            <a:lvl3pPr indent="0">
              <a:defRPr sz="1800"/>
            </a:lvl3pPr>
            <a:lvl4pPr indent="0">
              <a:defRPr sz="1800"/>
            </a:lvl4pPr>
            <a:lvl5pPr indent="0">
              <a:defRPr sz="1800"/>
            </a:lvl5pPr>
            <a:lvl6pPr indent="0">
              <a:defRPr sz="1800"/>
            </a:lvl6pPr>
            <a:lvl7pPr indent="0">
              <a:defRPr sz="1800"/>
            </a:lvl7pPr>
            <a:lvl8pPr indent="0">
              <a:defRPr sz="1800"/>
            </a:lvl8pPr>
            <a:lvl9pPr indent="0">
              <a:defRPr sz="1800"/>
            </a:lvl9pPr>
          </a:lstStyle>
          <a:p>
            <a:r>
              <a:rPr lang="en-US" dirty="0"/>
              <a:t>2. Recognizable and approved</a:t>
            </a:r>
          </a:p>
        </p:txBody>
      </p:sp>
      <p:sp>
        <p:nvSpPr>
          <p:cNvPr id="6" name="Title 1"/>
          <p:cNvSpPr txBox="1">
            <a:spLocks/>
          </p:cNvSpPr>
          <p:nvPr/>
        </p:nvSpPr>
        <p:spPr>
          <a:xfrm>
            <a:off x="462277" y="2683941"/>
            <a:ext cx="5146044" cy="495296"/>
          </a:xfrm>
          <a:prstGeom prst="rect">
            <a:avLst/>
          </a:prstGeom>
          <a:solidFill>
            <a:schemeClr val="bg1">
              <a:lumMod val="95000"/>
            </a:schemeClr>
          </a:solidFill>
          <a:ln>
            <a:solidFill>
              <a:schemeClr val="bg1">
                <a:lumMod val="85000"/>
              </a:schemeClr>
            </a:solidFill>
          </a:ln>
        </p:spPr>
        <p:txBody>
          <a:bodyPr lIns="91425" tIns="91425" rIns="91425" bIns="91425" anchor="ctr"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2800" dirty="0">
                <a:solidFill>
                  <a:schemeClr val="bg1">
                    <a:lumMod val="75000"/>
                  </a:schemeClr>
                </a:solidFill>
              </a:rPr>
              <a:t>3. Supported with documentation</a:t>
            </a:r>
          </a:p>
        </p:txBody>
      </p:sp>
      <p:sp>
        <p:nvSpPr>
          <p:cNvPr id="7" name="Title 1"/>
          <p:cNvSpPr txBox="1">
            <a:spLocks/>
          </p:cNvSpPr>
          <p:nvPr/>
        </p:nvSpPr>
        <p:spPr>
          <a:xfrm>
            <a:off x="391158" y="0"/>
            <a:ext cx="10515599" cy="1325562"/>
          </a:xfrm>
          <a:prstGeom prst="rect">
            <a:avLst/>
          </a:prstGeom>
          <a:noFill/>
          <a:ln>
            <a:noFill/>
          </a:ln>
        </p:spPr>
        <p:txBody>
          <a:bodyPr lIns="91425" tIns="91425" rIns="91425" bIns="91425" anchor="ctr"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dirty="0"/>
              <a:t>Are these transactions…</a:t>
            </a:r>
          </a:p>
        </p:txBody>
      </p:sp>
      <p:sp>
        <p:nvSpPr>
          <p:cNvPr id="8" name="Title 1"/>
          <p:cNvSpPr txBox="1">
            <a:spLocks/>
          </p:cNvSpPr>
          <p:nvPr/>
        </p:nvSpPr>
        <p:spPr>
          <a:xfrm>
            <a:off x="462277" y="3382869"/>
            <a:ext cx="5146044" cy="495296"/>
          </a:xfrm>
          <a:prstGeom prst="rect">
            <a:avLst/>
          </a:prstGeom>
          <a:solidFill>
            <a:schemeClr val="accent6">
              <a:lumMod val="40000"/>
              <a:lumOff val="60000"/>
            </a:schemeClr>
          </a:solidFill>
          <a:ln>
            <a:solidFill>
              <a:schemeClr val="bg1">
                <a:lumMod val="85000"/>
              </a:schemeClr>
            </a:solidFill>
          </a:ln>
        </p:spPr>
        <p:txBody>
          <a:bodyPr lIns="91425" tIns="91425" rIns="91425" bIns="91425" anchor="ctr" anchorCtr="0"/>
          <a:lstStyle>
            <a:defPPr marR="0" lvl="0" algn="l" rtl="0">
              <a:lnSpc>
                <a:spcPct val="100000"/>
              </a:lnSpc>
              <a:spcBef>
                <a:spcPts val="0"/>
              </a:spcBef>
              <a:spcAft>
                <a:spcPts val="0"/>
              </a:spcAft>
              <a:defRPr/>
            </a:defPPr>
            <a:lvl1pPr marL="0" indent="0">
              <a:lnSpc>
                <a:spcPct val="90000"/>
              </a:lnSpc>
              <a:buClr>
                <a:schemeClr val="dk1"/>
              </a:buClr>
              <a:buFont typeface="Calibri"/>
              <a:defRPr sz="2800">
                <a:solidFill>
                  <a:schemeClr val="tx1"/>
                </a:solidFill>
                <a:latin typeface="Calibri"/>
                <a:ea typeface="Calibri"/>
                <a:cs typeface="Calibri"/>
              </a:defRPr>
            </a:lvl1pPr>
            <a:lvl2pPr indent="0">
              <a:defRPr sz="1800"/>
            </a:lvl2pPr>
            <a:lvl3pPr indent="0">
              <a:defRPr sz="1800"/>
            </a:lvl3pPr>
            <a:lvl4pPr indent="0">
              <a:defRPr sz="1800"/>
            </a:lvl4pPr>
            <a:lvl5pPr indent="0">
              <a:defRPr sz="1800"/>
            </a:lvl5pPr>
            <a:lvl6pPr indent="0">
              <a:defRPr sz="1800"/>
            </a:lvl6pPr>
            <a:lvl7pPr indent="0">
              <a:defRPr sz="1800"/>
            </a:lvl7pPr>
            <a:lvl8pPr indent="0">
              <a:defRPr sz="1800"/>
            </a:lvl8pPr>
            <a:lvl9pPr indent="0">
              <a:defRPr sz="1800"/>
            </a:lvl9pPr>
          </a:lstStyle>
          <a:p>
            <a:r>
              <a:rPr lang="en-US" dirty="0"/>
              <a:t>4. Reasonable </a:t>
            </a:r>
          </a:p>
        </p:txBody>
      </p:sp>
      <p:sp>
        <p:nvSpPr>
          <p:cNvPr id="9" name="Title 1"/>
          <p:cNvSpPr txBox="1">
            <a:spLocks/>
          </p:cNvSpPr>
          <p:nvPr/>
        </p:nvSpPr>
        <p:spPr>
          <a:xfrm>
            <a:off x="462277" y="4070572"/>
            <a:ext cx="5146044" cy="495296"/>
          </a:xfrm>
          <a:prstGeom prst="rect">
            <a:avLst/>
          </a:prstGeom>
          <a:solidFill>
            <a:schemeClr val="bg1">
              <a:lumMod val="95000"/>
            </a:schemeClr>
          </a:solidFill>
          <a:ln>
            <a:solidFill>
              <a:schemeClr val="bg1">
                <a:lumMod val="85000"/>
              </a:schemeClr>
            </a:solidFill>
          </a:ln>
        </p:spPr>
        <p:txBody>
          <a:bodyPr lIns="91425" tIns="91425" rIns="91425" bIns="91425" anchor="ctr"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2800" dirty="0">
                <a:solidFill>
                  <a:schemeClr val="bg1">
                    <a:lumMod val="75000"/>
                  </a:schemeClr>
                </a:solidFill>
              </a:rPr>
              <a:t>5. Closed out, if applicable</a:t>
            </a:r>
          </a:p>
        </p:txBody>
      </p:sp>
      <p:sp>
        <p:nvSpPr>
          <p:cNvPr id="10" name="Title 1"/>
          <p:cNvSpPr txBox="1">
            <a:spLocks/>
          </p:cNvSpPr>
          <p:nvPr/>
        </p:nvSpPr>
        <p:spPr>
          <a:xfrm>
            <a:off x="462277" y="4758275"/>
            <a:ext cx="5146044" cy="495296"/>
          </a:xfrm>
          <a:prstGeom prst="rect">
            <a:avLst/>
          </a:prstGeom>
          <a:solidFill>
            <a:schemeClr val="bg1">
              <a:lumMod val="95000"/>
            </a:schemeClr>
          </a:solidFill>
          <a:ln>
            <a:solidFill>
              <a:schemeClr val="bg1">
                <a:lumMod val="85000"/>
              </a:schemeClr>
            </a:solidFill>
          </a:ln>
        </p:spPr>
        <p:txBody>
          <a:bodyPr lIns="91425" tIns="91425" rIns="91425" bIns="91425" anchor="ctr"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2800" dirty="0">
                <a:solidFill>
                  <a:schemeClr val="bg1">
                    <a:lumMod val="75000"/>
                  </a:schemeClr>
                </a:solidFill>
              </a:rPr>
              <a:t>6. Resolved, if applicable</a:t>
            </a:r>
          </a:p>
        </p:txBody>
      </p:sp>
      <p:sp>
        <p:nvSpPr>
          <p:cNvPr id="11" name="Slide Number Placeholder 10"/>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25</a:t>
            </a:fld>
            <a:endParaRPr lang="en-US" sz="1800" dirty="0">
              <a:solidFill>
                <a:srgbClr val="888888"/>
              </a:solidFill>
              <a:latin typeface="Calibri"/>
              <a:ea typeface="Calibri"/>
              <a:cs typeface="Calibri"/>
              <a:sym typeface="Calibri"/>
            </a:endParaRPr>
          </a:p>
        </p:txBody>
      </p:sp>
    </p:spTree>
    <p:extLst>
      <p:ext uri="{BB962C8B-B14F-4D97-AF65-F5344CB8AC3E}">
        <p14:creationId xmlns:p14="http://schemas.microsoft.com/office/powerpoint/2010/main" val="193080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2277" y="1286085"/>
            <a:ext cx="5146044" cy="495296"/>
          </a:xfrm>
          <a:solidFill>
            <a:schemeClr val="bg1">
              <a:lumMod val="95000"/>
            </a:schemeClr>
          </a:solidFill>
          <a:ln>
            <a:solidFill>
              <a:schemeClr val="bg1">
                <a:lumMod val="85000"/>
              </a:schemeClr>
            </a:solidFill>
          </a:ln>
        </p:spPr>
        <p:txBody>
          <a:bodyPr/>
          <a:lstStyle/>
          <a:p>
            <a:r>
              <a:rPr lang="en-US" sz="2800" dirty="0">
                <a:solidFill>
                  <a:schemeClr val="bg1">
                    <a:lumMod val="75000"/>
                  </a:schemeClr>
                </a:solidFill>
              </a:rPr>
              <a:t>1. Appropriate and allowable</a:t>
            </a:r>
          </a:p>
        </p:txBody>
      </p:sp>
      <p:sp>
        <p:nvSpPr>
          <p:cNvPr id="3" name="Content Placeholder 2"/>
          <p:cNvSpPr>
            <a:spLocks noGrp="1"/>
          </p:cNvSpPr>
          <p:nvPr>
            <p:ph idx="1"/>
          </p:nvPr>
        </p:nvSpPr>
        <p:spPr>
          <a:xfrm>
            <a:off x="6268718" y="1563149"/>
            <a:ext cx="4638039" cy="1992852"/>
          </a:xfrm>
          <a:ln w="38100">
            <a:solidFill>
              <a:schemeClr val="accent6">
                <a:lumMod val="60000"/>
                <a:lumOff val="40000"/>
              </a:schemeClr>
            </a:solidFill>
          </a:ln>
        </p:spPr>
        <p:txBody>
          <a:bodyPr/>
          <a:lstStyle/>
          <a:p>
            <a:pPr marL="0" indent="0">
              <a:buNone/>
            </a:pPr>
            <a:r>
              <a:rPr lang="en-US" dirty="0"/>
              <a:t>Open commitments that represent goods and services received and invoiced/ expensed must be closed.</a:t>
            </a:r>
          </a:p>
        </p:txBody>
      </p:sp>
      <p:sp>
        <p:nvSpPr>
          <p:cNvPr id="4" name="Rectangle 3"/>
          <p:cNvSpPr/>
          <p:nvPr/>
        </p:nvSpPr>
        <p:spPr>
          <a:xfrm>
            <a:off x="186431" y="6196614"/>
            <a:ext cx="1757779" cy="399495"/>
          </a:xfrm>
          <a:prstGeom prst="rect">
            <a:avLst/>
          </a:prstGeom>
          <a:solidFill>
            <a:srgbClr val="201B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1"/>
          <p:cNvSpPr txBox="1">
            <a:spLocks/>
          </p:cNvSpPr>
          <p:nvPr/>
        </p:nvSpPr>
        <p:spPr>
          <a:xfrm>
            <a:off x="462277" y="1985013"/>
            <a:ext cx="5146044" cy="495296"/>
          </a:xfrm>
          <a:prstGeom prst="rect">
            <a:avLst/>
          </a:prstGeom>
          <a:solidFill>
            <a:schemeClr val="bg1">
              <a:lumMod val="95000"/>
            </a:schemeClr>
          </a:solidFill>
          <a:ln>
            <a:solidFill>
              <a:schemeClr val="bg1">
                <a:lumMod val="85000"/>
              </a:schemeClr>
            </a:solidFill>
          </a:ln>
        </p:spPr>
        <p:txBody>
          <a:bodyPr lIns="91425" tIns="91425" rIns="91425" bIns="91425" anchor="ctr" anchorCtr="0"/>
          <a:lstStyle>
            <a:defPPr marR="0" lvl="0" algn="l" rtl="0">
              <a:lnSpc>
                <a:spcPct val="100000"/>
              </a:lnSpc>
              <a:spcBef>
                <a:spcPts val="0"/>
              </a:spcBef>
              <a:spcAft>
                <a:spcPts val="0"/>
              </a:spcAft>
            </a:defPPr>
            <a:lvl1pPr marL="0" indent="0">
              <a:lnSpc>
                <a:spcPct val="90000"/>
              </a:lnSpc>
              <a:buClr>
                <a:schemeClr val="dk1"/>
              </a:buClr>
              <a:buFont typeface="Calibri"/>
              <a:defRPr sz="2800">
                <a:solidFill>
                  <a:schemeClr val="bg1">
                    <a:lumMod val="75000"/>
                  </a:schemeClr>
                </a:solidFill>
                <a:latin typeface="Calibri"/>
                <a:ea typeface="Calibri"/>
                <a:cs typeface="Calibri"/>
                <a:sym typeface="Calibri"/>
              </a:defRPr>
            </a:lvl1pPr>
            <a:lvl2pPr indent="0">
              <a:defRPr sz="1800"/>
            </a:lvl2pPr>
            <a:lvl3pPr indent="0">
              <a:defRPr sz="1800"/>
            </a:lvl3pPr>
            <a:lvl4pPr indent="0">
              <a:defRPr sz="1800"/>
            </a:lvl4pPr>
            <a:lvl5pPr indent="0">
              <a:defRPr sz="1800"/>
            </a:lvl5pPr>
            <a:lvl6pPr indent="0">
              <a:defRPr sz="1800"/>
            </a:lvl6pPr>
            <a:lvl7pPr indent="0">
              <a:defRPr sz="1800"/>
            </a:lvl7pPr>
            <a:lvl8pPr indent="0">
              <a:defRPr sz="1800"/>
            </a:lvl8pPr>
            <a:lvl9pPr indent="0">
              <a:defRPr sz="1800"/>
            </a:lvl9pPr>
          </a:lstStyle>
          <a:p>
            <a:r>
              <a:rPr lang="en-US" dirty="0"/>
              <a:t>2. Recognizable and approved</a:t>
            </a:r>
          </a:p>
        </p:txBody>
      </p:sp>
      <p:sp>
        <p:nvSpPr>
          <p:cNvPr id="6" name="Title 1"/>
          <p:cNvSpPr txBox="1">
            <a:spLocks/>
          </p:cNvSpPr>
          <p:nvPr/>
        </p:nvSpPr>
        <p:spPr>
          <a:xfrm>
            <a:off x="462277" y="2683941"/>
            <a:ext cx="5146044" cy="495296"/>
          </a:xfrm>
          <a:prstGeom prst="rect">
            <a:avLst/>
          </a:prstGeom>
          <a:solidFill>
            <a:schemeClr val="bg1">
              <a:lumMod val="95000"/>
            </a:schemeClr>
          </a:solidFill>
          <a:ln>
            <a:solidFill>
              <a:schemeClr val="bg1">
                <a:lumMod val="85000"/>
              </a:schemeClr>
            </a:solidFill>
          </a:ln>
        </p:spPr>
        <p:txBody>
          <a:bodyPr lIns="91425" tIns="91425" rIns="91425" bIns="91425" anchor="ctr"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2800" dirty="0">
                <a:solidFill>
                  <a:schemeClr val="bg1">
                    <a:lumMod val="75000"/>
                  </a:schemeClr>
                </a:solidFill>
              </a:rPr>
              <a:t>3. Supported with documentation</a:t>
            </a:r>
          </a:p>
        </p:txBody>
      </p:sp>
      <p:sp>
        <p:nvSpPr>
          <p:cNvPr id="7" name="Title 1"/>
          <p:cNvSpPr txBox="1">
            <a:spLocks/>
          </p:cNvSpPr>
          <p:nvPr/>
        </p:nvSpPr>
        <p:spPr>
          <a:xfrm>
            <a:off x="391158" y="0"/>
            <a:ext cx="10515599" cy="1325562"/>
          </a:xfrm>
          <a:prstGeom prst="rect">
            <a:avLst/>
          </a:prstGeom>
          <a:noFill/>
          <a:ln>
            <a:noFill/>
          </a:ln>
        </p:spPr>
        <p:txBody>
          <a:bodyPr lIns="91425" tIns="91425" rIns="91425" bIns="91425" anchor="ctr"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dirty="0"/>
              <a:t>Are these transactions…</a:t>
            </a:r>
          </a:p>
        </p:txBody>
      </p:sp>
      <p:sp>
        <p:nvSpPr>
          <p:cNvPr id="8" name="Title 1"/>
          <p:cNvSpPr txBox="1">
            <a:spLocks/>
          </p:cNvSpPr>
          <p:nvPr/>
        </p:nvSpPr>
        <p:spPr>
          <a:xfrm>
            <a:off x="462277" y="3382869"/>
            <a:ext cx="5146044" cy="495296"/>
          </a:xfrm>
          <a:prstGeom prst="rect">
            <a:avLst/>
          </a:prstGeom>
          <a:solidFill>
            <a:schemeClr val="bg1">
              <a:lumMod val="95000"/>
            </a:schemeClr>
          </a:solidFill>
          <a:ln>
            <a:solidFill>
              <a:schemeClr val="bg1">
                <a:lumMod val="85000"/>
              </a:schemeClr>
            </a:solidFill>
          </a:ln>
        </p:spPr>
        <p:txBody>
          <a:bodyPr lIns="91425" tIns="91425" rIns="91425" bIns="91425" anchor="ctr"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2800" dirty="0">
                <a:solidFill>
                  <a:schemeClr val="bg1">
                    <a:lumMod val="75000"/>
                  </a:schemeClr>
                </a:solidFill>
              </a:rPr>
              <a:t>4. Reasonable </a:t>
            </a:r>
          </a:p>
        </p:txBody>
      </p:sp>
      <p:sp>
        <p:nvSpPr>
          <p:cNvPr id="9" name="Title 1"/>
          <p:cNvSpPr txBox="1">
            <a:spLocks/>
          </p:cNvSpPr>
          <p:nvPr/>
        </p:nvSpPr>
        <p:spPr>
          <a:xfrm>
            <a:off x="462277" y="4070572"/>
            <a:ext cx="5146044" cy="495296"/>
          </a:xfrm>
          <a:prstGeom prst="rect">
            <a:avLst/>
          </a:prstGeom>
          <a:solidFill>
            <a:schemeClr val="accent6">
              <a:lumMod val="40000"/>
              <a:lumOff val="60000"/>
            </a:schemeClr>
          </a:solidFill>
          <a:ln>
            <a:solidFill>
              <a:schemeClr val="bg1">
                <a:lumMod val="85000"/>
              </a:schemeClr>
            </a:solidFill>
          </a:ln>
        </p:spPr>
        <p:txBody>
          <a:bodyPr lIns="91425" tIns="91425" rIns="91425" bIns="91425" anchor="ctr" anchorCtr="0"/>
          <a:lstStyle>
            <a:defPPr marR="0" lvl="0" algn="l" rtl="0">
              <a:lnSpc>
                <a:spcPct val="100000"/>
              </a:lnSpc>
              <a:spcBef>
                <a:spcPts val="0"/>
              </a:spcBef>
              <a:spcAft>
                <a:spcPts val="0"/>
              </a:spcAft>
              <a:defRPr/>
            </a:defPPr>
            <a:lvl1pPr marL="0" indent="0">
              <a:lnSpc>
                <a:spcPct val="90000"/>
              </a:lnSpc>
              <a:buClr>
                <a:schemeClr val="dk1"/>
              </a:buClr>
              <a:buFont typeface="Calibri"/>
              <a:defRPr sz="2800">
                <a:solidFill>
                  <a:schemeClr val="tx1"/>
                </a:solidFill>
                <a:latin typeface="Calibri"/>
                <a:ea typeface="Calibri"/>
                <a:cs typeface="Calibri"/>
              </a:defRPr>
            </a:lvl1pPr>
            <a:lvl2pPr indent="0">
              <a:defRPr sz="1800"/>
            </a:lvl2pPr>
            <a:lvl3pPr indent="0">
              <a:defRPr sz="1800"/>
            </a:lvl3pPr>
            <a:lvl4pPr indent="0">
              <a:defRPr sz="1800"/>
            </a:lvl4pPr>
            <a:lvl5pPr indent="0">
              <a:defRPr sz="1800"/>
            </a:lvl5pPr>
            <a:lvl6pPr indent="0">
              <a:defRPr sz="1800"/>
            </a:lvl6pPr>
            <a:lvl7pPr indent="0">
              <a:defRPr sz="1800"/>
            </a:lvl7pPr>
            <a:lvl8pPr indent="0">
              <a:defRPr sz="1800"/>
            </a:lvl8pPr>
            <a:lvl9pPr indent="0">
              <a:defRPr sz="1800"/>
            </a:lvl9pPr>
          </a:lstStyle>
          <a:p>
            <a:r>
              <a:rPr lang="en-US" dirty="0"/>
              <a:t>5. Closed out, if applicable</a:t>
            </a:r>
          </a:p>
        </p:txBody>
      </p:sp>
      <p:sp>
        <p:nvSpPr>
          <p:cNvPr id="10" name="Title 1"/>
          <p:cNvSpPr txBox="1">
            <a:spLocks/>
          </p:cNvSpPr>
          <p:nvPr/>
        </p:nvSpPr>
        <p:spPr>
          <a:xfrm>
            <a:off x="462277" y="4758275"/>
            <a:ext cx="5146044" cy="495296"/>
          </a:xfrm>
          <a:prstGeom prst="rect">
            <a:avLst/>
          </a:prstGeom>
          <a:solidFill>
            <a:schemeClr val="bg1">
              <a:lumMod val="95000"/>
            </a:schemeClr>
          </a:solidFill>
          <a:ln>
            <a:solidFill>
              <a:schemeClr val="bg1">
                <a:lumMod val="85000"/>
              </a:schemeClr>
            </a:solidFill>
          </a:ln>
        </p:spPr>
        <p:txBody>
          <a:bodyPr lIns="91425" tIns="91425" rIns="91425" bIns="91425" anchor="ctr"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2800" dirty="0">
                <a:solidFill>
                  <a:schemeClr val="bg1">
                    <a:lumMod val="75000"/>
                  </a:schemeClr>
                </a:solidFill>
              </a:rPr>
              <a:t>6. Resolved, if applicable</a:t>
            </a:r>
          </a:p>
        </p:txBody>
      </p:sp>
      <p:sp>
        <p:nvSpPr>
          <p:cNvPr id="11" name="Slide Number Placeholder 10"/>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26</a:t>
            </a:fld>
            <a:endParaRPr lang="en-US" sz="1800" dirty="0">
              <a:solidFill>
                <a:srgbClr val="888888"/>
              </a:solidFill>
              <a:latin typeface="Calibri"/>
              <a:ea typeface="Calibri"/>
              <a:cs typeface="Calibri"/>
              <a:sym typeface="Calibri"/>
            </a:endParaRPr>
          </a:p>
        </p:txBody>
      </p:sp>
    </p:spTree>
    <p:extLst>
      <p:ext uri="{BB962C8B-B14F-4D97-AF65-F5344CB8AC3E}">
        <p14:creationId xmlns:p14="http://schemas.microsoft.com/office/powerpoint/2010/main" val="6390610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2277" y="1286085"/>
            <a:ext cx="5146044" cy="495296"/>
          </a:xfrm>
          <a:solidFill>
            <a:schemeClr val="bg1">
              <a:lumMod val="95000"/>
            </a:schemeClr>
          </a:solidFill>
          <a:ln>
            <a:solidFill>
              <a:schemeClr val="bg1">
                <a:lumMod val="85000"/>
              </a:schemeClr>
            </a:solidFill>
          </a:ln>
        </p:spPr>
        <p:txBody>
          <a:bodyPr/>
          <a:lstStyle/>
          <a:p>
            <a:r>
              <a:rPr lang="en-US" sz="2800" dirty="0">
                <a:solidFill>
                  <a:schemeClr val="bg1">
                    <a:lumMod val="75000"/>
                  </a:schemeClr>
                </a:solidFill>
              </a:rPr>
              <a:t>1. Appropriate and allowable</a:t>
            </a:r>
          </a:p>
        </p:txBody>
      </p:sp>
      <p:sp>
        <p:nvSpPr>
          <p:cNvPr id="3" name="Content Placeholder 2"/>
          <p:cNvSpPr>
            <a:spLocks noGrp="1"/>
          </p:cNvSpPr>
          <p:nvPr>
            <p:ph idx="1"/>
          </p:nvPr>
        </p:nvSpPr>
        <p:spPr>
          <a:xfrm>
            <a:off x="6268718" y="1563148"/>
            <a:ext cx="4638039" cy="1931892"/>
          </a:xfrm>
          <a:ln w="38100">
            <a:solidFill>
              <a:schemeClr val="accent6">
                <a:lumMod val="60000"/>
                <a:lumOff val="40000"/>
              </a:schemeClr>
            </a:solidFill>
          </a:ln>
        </p:spPr>
        <p:txBody>
          <a:bodyPr/>
          <a:lstStyle/>
          <a:p>
            <a:pPr marL="0" indent="0">
              <a:buNone/>
            </a:pPr>
            <a:r>
              <a:rPr lang="en-US" dirty="0"/>
              <a:t>Discrepancies must be followed up and resolved within a timely manner, with the resolution documented</a:t>
            </a:r>
          </a:p>
          <a:p>
            <a:pPr marL="0" indent="0">
              <a:buNone/>
            </a:pPr>
            <a:endParaRPr lang="en-US" dirty="0"/>
          </a:p>
        </p:txBody>
      </p:sp>
      <p:sp>
        <p:nvSpPr>
          <p:cNvPr id="4" name="Rectangle 3"/>
          <p:cNvSpPr/>
          <p:nvPr/>
        </p:nvSpPr>
        <p:spPr>
          <a:xfrm>
            <a:off x="186431" y="6196614"/>
            <a:ext cx="1757779" cy="399495"/>
          </a:xfrm>
          <a:prstGeom prst="rect">
            <a:avLst/>
          </a:prstGeom>
          <a:solidFill>
            <a:srgbClr val="201B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1"/>
          <p:cNvSpPr txBox="1">
            <a:spLocks/>
          </p:cNvSpPr>
          <p:nvPr/>
        </p:nvSpPr>
        <p:spPr>
          <a:xfrm>
            <a:off x="462277" y="1985013"/>
            <a:ext cx="5146044" cy="495296"/>
          </a:xfrm>
          <a:prstGeom prst="rect">
            <a:avLst/>
          </a:prstGeom>
          <a:solidFill>
            <a:schemeClr val="bg1">
              <a:lumMod val="95000"/>
            </a:schemeClr>
          </a:solidFill>
          <a:ln>
            <a:solidFill>
              <a:schemeClr val="bg1">
                <a:lumMod val="85000"/>
              </a:schemeClr>
            </a:solidFill>
          </a:ln>
        </p:spPr>
        <p:txBody>
          <a:bodyPr lIns="91425" tIns="91425" rIns="91425" bIns="91425" anchor="ctr" anchorCtr="0"/>
          <a:lstStyle>
            <a:defPPr marR="0" lvl="0" algn="l" rtl="0">
              <a:lnSpc>
                <a:spcPct val="100000"/>
              </a:lnSpc>
              <a:spcBef>
                <a:spcPts val="0"/>
              </a:spcBef>
              <a:spcAft>
                <a:spcPts val="0"/>
              </a:spcAft>
            </a:defPPr>
            <a:lvl1pPr marL="0" indent="0">
              <a:lnSpc>
                <a:spcPct val="90000"/>
              </a:lnSpc>
              <a:buClr>
                <a:schemeClr val="dk1"/>
              </a:buClr>
              <a:buFont typeface="Calibri"/>
              <a:defRPr sz="2800">
                <a:solidFill>
                  <a:schemeClr val="bg1">
                    <a:lumMod val="75000"/>
                  </a:schemeClr>
                </a:solidFill>
                <a:latin typeface="Calibri"/>
                <a:ea typeface="Calibri"/>
                <a:cs typeface="Calibri"/>
                <a:sym typeface="Calibri"/>
              </a:defRPr>
            </a:lvl1pPr>
            <a:lvl2pPr indent="0">
              <a:defRPr sz="1800"/>
            </a:lvl2pPr>
            <a:lvl3pPr indent="0">
              <a:defRPr sz="1800"/>
            </a:lvl3pPr>
            <a:lvl4pPr indent="0">
              <a:defRPr sz="1800"/>
            </a:lvl4pPr>
            <a:lvl5pPr indent="0">
              <a:defRPr sz="1800"/>
            </a:lvl5pPr>
            <a:lvl6pPr indent="0">
              <a:defRPr sz="1800"/>
            </a:lvl6pPr>
            <a:lvl7pPr indent="0">
              <a:defRPr sz="1800"/>
            </a:lvl7pPr>
            <a:lvl8pPr indent="0">
              <a:defRPr sz="1800"/>
            </a:lvl8pPr>
            <a:lvl9pPr indent="0">
              <a:defRPr sz="1800"/>
            </a:lvl9pPr>
          </a:lstStyle>
          <a:p>
            <a:r>
              <a:rPr lang="en-US" dirty="0"/>
              <a:t>2. Recognizable and approved</a:t>
            </a:r>
          </a:p>
        </p:txBody>
      </p:sp>
      <p:sp>
        <p:nvSpPr>
          <p:cNvPr id="6" name="Title 1"/>
          <p:cNvSpPr txBox="1">
            <a:spLocks/>
          </p:cNvSpPr>
          <p:nvPr/>
        </p:nvSpPr>
        <p:spPr>
          <a:xfrm>
            <a:off x="462277" y="2683941"/>
            <a:ext cx="5146044" cy="495296"/>
          </a:xfrm>
          <a:prstGeom prst="rect">
            <a:avLst/>
          </a:prstGeom>
          <a:solidFill>
            <a:schemeClr val="bg1">
              <a:lumMod val="95000"/>
            </a:schemeClr>
          </a:solidFill>
          <a:ln>
            <a:solidFill>
              <a:schemeClr val="bg1">
                <a:lumMod val="85000"/>
              </a:schemeClr>
            </a:solidFill>
          </a:ln>
        </p:spPr>
        <p:txBody>
          <a:bodyPr lIns="91425" tIns="91425" rIns="91425" bIns="91425" anchor="ctr"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2800" dirty="0">
                <a:solidFill>
                  <a:schemeClr val="bg1">
                    <a:lumMod val="75000"/>
                  </a:schemeClr>
                </a:solidFill>
              </a:rPr>
              <a:t>3. Supported with documentation</a:t>
            </a:r>
          </a:p>
        </p:txBody>
      </p:sp>
      <p:sp>
        <p:nvSpPr>
          <p:cNvPr id="7" name="Title 1"/>
          <p:cNvSpPr txBox="1">
            <a:spLocks/>
          </p:cNvSpPr>
          <p:nvPr/>
        </p:nvSpPr>
        <p:spPr>
          <a:xfrm>
            <a:off x="391158" y="0"/>
            <a:ext cx="10515599" cy="1325562"/>
          </a:xfrm>
          <a:prstGeom prst="rect">
            <a:avLst/>
          </a:prstGeom>
          <a:noFill/>
          <a:ln>
            <a:noFill/>
          </a:ln>
        </p:spPr>
        <p:txBody>
          <a:bodyPr lIns="91425" tIns="91425" rIns="91425" bIns="91425" anchor="ctr"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dirty="0"/>
              <a:t>Are these transactions…</a:t>
            </a:r>
          </a:p>
        </p:txBody>
      </p:sp>
      <p:sp>
        <p:nvSpPr>
          <p:cNvPr id="8" name="Title 1"/>
          <p:cNvSpPr txBox="1">
            <a:spLocks/>
          </p:cNvSpPr>
          <p:nvPr/>
        </p:nvSpPr>
        <p:spPr>
          <a:xfrm>
            <a:off x="462277" y="3382869"/>
            <a:ext cx="5146044" cy="495296"/>
          </a:xfrm>
          <a:prstGeom prst="rect">
            <a:avLst/>
          </a:prstGeom>
          <a:solidFill>
            <a:schemeClr val="bg1">
              <a:lumMod val="95000"/>
            </a:schemeClr>
          </a:solidFill>
          <a:ln>
            <a:solidFill>
              <a:schemeClr val="bg1">
                <a:lumMod val="85000"/>
              </a:schemeClr>
            </a:solidFill>
          </a:ln>
        </p:spPr>
        <p:txBody>
          <a:bodyPr lIns="91425" tIns="91425" rIns="91425" bIns="91425" anchor="ctr"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2800" dirty="0">
                <a:solidFill>
                  <a:schemeClr val="bg1">
                    <a:lumMod val="75000"/>
                  </a:schemeClr>
                </a:solidFill>
              </a:rPr>
              <a:t>4. Reasonable </a:t>
            </a:r>
          </a:p>
        </p:txBody>
      </p:sp>
      <p:sp>
        <p:nvSpPr>
          <p:cNvPr id="9" name="Title 1"/>
          <p:cNvSpPr txBox="1">
            <a:spLocks/>
          </p:cNvSpPr>
          <p:nvPr/>
        </p:nvSpPr>
        <p:spPr>
          <a:xfrm>
            <a:off x="462277" y="4070572"/>
            <a:ext cx="5146044" cy="495296"/>
          </a:xfrm>
          <a:prstGeom prst="rect">
            <a:avLst/>
          </a:prstGeom>
          <a:solidFill>
            <a:schemeClr val="bg1">
              <a:lumMod val="95000"/>
            </a:schemeClr>
          </a:solidFill>
          <a:ln>
            <a:solidFill>
              <a:schemeClr val="bg1">
                <a:lumMod val="85000"/>
              </a:schemeClr>
            </a:solidFill>
          </a:ln>
        </p:spPr>
        <p:txBody>
          <a:bodyPr lIns="91425" tIns="91425" rIns="91425" bIns="91425" anchor="ctr"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2800" dirty="0">
                <a:solidFill>
                  <a:schemeClr val="bg1">
                    <a:lumMod val="75000"/>
                  </a:schemeClr>
                </a:solidFill>
              </a:rPr>
              <a:t>5. Closed out, if applicable</a:t>
            </a:r>
          </a:p>
        </p:txBody>
      </p:sp>
      <p:sp>
        <p:nvSpPr>
          <p:cNvPr id="10" name="Title 1"/>
          <p:cNvSpPr txBox="1">
            <a:spLocks/>
          </p:cNvSpPr>
          <p:nvPr/>
        </p:nvSpPr>
        <p:spPr>
          <a:xfrm>
            <a:off x="462277" y="4758275"/>
            <a:ext cx="5146044" cy="495296"/>
          </a:xfrm>
          <a:prstGeom prst="rect">
            <a:avLst/>
          </a:prstGeom>
          <a:solidFill>
            <a:schemeClr val="accent6">
              <a:lumMod val="40000"/>
              <a:lumOff val="60000"/>
            </a:schemeClr>
          </a:solidFill>
          <a:ln>
            <a:solidFill>
              <a:schemeClr val="bg1">
                <a:lumMod val="85000"/>
              </a:schemeClr>
            </a:solidFill>
          </a:ln>
        </p:spPr>
        <p:txBody>
          <a:bodyPr lIns="91425" tIns="91425" rIns="91425" bIns="91425" anchor="ctr" anchorCtr="0"/>
          <a:lstStyle>
            <a:defPPr marR="0" lvl="0" algn="l" rtl="0">
              <a:lnSpc>
                <a:spcPct val="100000"/>
              </a:lnSpc>
              <a:spcBef>
                <a:spcPts val="0"/>
              </a:spcBef>
              <a:spcAft>
                <a:spcPts val="0"/>
              </a:spcAft>
              <a:defRPr/>
            </a:defPPr>
            <a:lvl1pPr marL="0" indent="0">
              <a:lnSpc>
                <a:spcPct val="90000"/>
              </a:lnSpc>
              <a:buClr>
                <a:schemeClr val="dk1"/>
              </a:buClr>
              <a:buFont typeface="Calibri"/>
              <a:defRPr sz="2800">
                <a:solidFill>
                  <a:schemeClr val="tx1"/>
                </a:solidFill>
                <a:latin typeface="Calibri"/>
                <a:ea typeface="Calibri"/>
                <a:cs typeface="Calibri"/>
              </a:defRPr>
            </a:lvl1pPr>
            <a:lvl2pPr indent="0">
              <a:defRPr sz="1800"/>
            </a:lvl2pPr>
            <a:lvl3pPr indent="0">
              <a:defRPr sz="1800"/>
            </a:lvl3pPr>
            <a:lvl4pPr indent="0">
              <a:defRPr sz="1800"/>
            </a:lvl4pPr>
            <a:lvl5pPr indent="0">
              <a:defRPr sz="1800"/>
            </a:lvl5pPr>
            <a:lvl6pPr indent="0">
              <a:defRPr sz="1800"/>
            </a:lvl6pPr>
            <a:lvl7pPr indent="0">
              <a:defRPr sz="1800"/>
            </a:lvl7pPr>
            <a:lvl8pPr indent="0">
              <a:defRPr sz="1800"/>
            </a:lvl8pPr>
            <a:lvl9pPr indent="0">
              <a:defRPr sz="1800"/>
            </a:lvl9pPr>
          </a:lstStyle>
          <a:p>
            <a:r>
              <a:rPr lang="en-US" dirty="0"/>
              <a:t>6. Resolved, if applicable</a:t>
            </a:r>
          </a:p>
        </p:txBody>
      </p:sp>
      <p:sp>
        <p:nvSpPr>
          <p:cNvPr id="11" name="Slide Number Placeholder 10"/>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27</a:t>
            </a:fld>
            <a:endParaRPr lang="en-US" sz="1800" dirty="0">
              <a:solidFill>
                <a:srgbClr val="888888"/>
              </a:solidFill>
              <a:latin typeface="Calibri"/>
              <a:ea typeface="Calibri"/>
              <a:cs typeface="Calibri"/>
              <a:sym typeface="Calibri"/>
            </a:endParaRPr>
          </a:p>
        </p:txBody>
      </p:sp>
    </p:spTree>
    <p:extLst>
      <p:ext uri="{BB962C8B-B14F-4D97-AF65-F5344CB8AC3E}">
        <p14:creationId xmlns:p14="http://schemas.microsoft.com/office/powerpoint/2010/main" val="3347363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Identifying &amp; resolving errors</a:t>
            </a:r>
          </a:p>
        </p:txBody>
      </p:sp>
      <p:sp>
        <p:nvSpPr>
          <p:cNvPr id="3" name="Content Placeholder 2"/>
          <p:cNvSpPr>
            <a:spLocks noGrp="1"/>
          </p:cNvSpPr>
          <p:nvPr>
            <p:ph idx="1"/>
          </p:nvPr>
        </p:nvSpPr>
        <p:spPr>
          <a:xfrm>
            <a:off x="838200" y="2437448"/>
            <a:ext cx="4759960" cy="2993069"/>
          </a:xfrm>
        </p:spPr>
        <p:txBody>
          <a:bodyPr>
            <a:normAutofit/>
          </a:bodyPr>
          <a:lstStyle/>
          <a:p>
            <a:pPr marL="177800" indent="0">
              <a:buNone/>
            </a:pPr>
            <a:r>
              <a:rPr lang="en-US" sz="2400" dirty="0"/>
              <a:t>It is important to </a:t>
            </a:r>
            <a:r>
              <a:rPr lang="en-US" sz="2400" b="1" dirty="0"/>
              <a:t>understand</a:t>
            </a:r>
            <a:r>
              <a:rPr lang="en-US" sz="2400" dirty="0"/>
              <a:t> the nature and frequency of errors. Errors may help in detecting if there are specific transactions that are confusing, requiring additional training or system updates; or if a process needs to be adjusted to prevent future errors.</a:t>
            </a:r>
          </a:p>
          <a:p>
            <a:pPr marL="0" indent="0">
              <a:buNone/>
            </a:pPr>
            <a:endParaRPr lang="en-US" sz="2400" dirty="0"/>
          </a:p>
        </p:txBody>
      </p:sp>
      <p:sp>
        <p:nvSpPr>
          <p:cNvPr id="4" name="Rectangle 3"/>
          <p:cNvSpPr/>
          <p:nvPr/>
        </p:nvSpPr>
        <p:spPr>
          <a:xfrm>
            <a:off x="186431" y="6196614"/>
            <a:ext cx="1757779" cy="399495"/>
          </a:xfrm>
          <a:prstGeom prst="rect">
            <a:avLst/>
          </a:prstGeom>
          <a:solidFill>
            <a:srgbClr val="201B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Content Placeholder 2"/>
          <p:cNvSpPr txBox="1">
            <a:spLocks/>
          </p:cNvSpPr>
          <p:nvPr/>
        </p:nvSpPr>
        <p:spPr>
          <a:xfrm>
            <a:off x="6150763" y="2437449"/>
            <a:ext cx="4512951" cy="2713672"/>
          </a:xfrm>
          <a:prstGeom prst="rect">
            <a:avLst/>
          </a:prstGeom>
          <a:noFill/>
          <a:ln>
            <a:noFill/>
          </a:ln>
        </p:spPr>
        <p:txBody>
          <a:bodyPr lIns="91425" tIns="91425" rIns="91425" bIns="91425" anchor="t" anchorCtr="0"/>
          <a:lstStyle>
            <a:defPPr marR="0" lvl="0" algn="l" rtl="0">
              <a:lnSpc>
                <a:spcPct val="100000"/>
              </a:lnSpc>
              <a:spcBef>
                <a:spcPts val="0"/>
              </a:spcBef>
              <a:spcAft>
                <a:spcPts val="0"/>
              </a:spcAft>
            </a:defPPr>
            <a:lvl1pPr marL="228600" marR="0" lvl="0" indent="-50800" algn="l" rtl="0">
              <a:lnSpc>
                <a:spcPct val="90000"/>
              </a:lnSpc>
              <a:spcBef>
                <a:spcPts val="1000"/>
              </a:spcBef>
              <a:spcAft>
                <a:spcPts val="0"/>
              </a:spcAft>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685800" marR="0" lvl="1" indent="-76200" algn="l" rtl="0">
              <a:lnSpc>
                <a:spcPct val="90000"/>
              </a:lnSpc>
              <a:spcBef>
                <a:spcPts val="500"/>
              </a:spcBef>
              <a:spcAft>
                <a:spcPts val="0"/>
              </a:spcAft>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lnSpc>
                <a:spcPct val="90000"/>
              </a:lnSpc>
              <a:spcBef>
                <a:spcPts val="5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lnSpc>
                <a:spcPct val="90000"/>
              </a:lnSpc>
              <a:spcBef>
                <a:spcPts val="50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lnSpc>
                <a:spcPct val="90000"/>
              </a:lnSpc>
              <a:spcBef>
                <a:spcPts val="50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lnSpc>
                <a:spcPct val="90000"/>
              </a:lnSpc>
              <a:spcBef>
                <a:spcPts val="50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pPr marL="0" indent="0">
              <a:buFont typeface="Arial"/>
              <a:buNone/>
            </a:pPr>
            <a:r>
              <a:rPr lang="en-US" sz="2400" dirty="0"/>
              <a:t>When an error is identified it must be </a:t>
            </a:r>
            <a:r>
              <a:rPr lang="en-US" sz="2400" b="1" dirty="0"/>
              <a:t>resolved</a:t>
            </a:r>
            <a:r>
              <a:rPr lang="en-US" sz="2400" dirty="0"/>
              <a:t> in a timely manner.  It is good business practice to resolve errors within the month of being identified.  This will help to ensure that the financial data used in reporting and invoicing are accurate.</a:t>
            </a:r>
          </a:p>
          <a:p>
            <a:pPr marL="0" indent="0">
              <a:buFont typeface="Arial"/>
              <a:buNone/>
            </a:pPr>
            <a:endParaRPr lang="en-US" sz="2400" dirty="0"/>
          </a:p>
        </p:txBody>
      </p:sp>
      <p:sp>
        <p:nvSpPr>
          <p:cNvPr id="9" name="Rectangle 8"/>
          <p:cNvSpPr/>
          <p:nvPr/>
        </p:nvSpPr>
        <p:spPr>
          <a:xfrm>
            <a:off x="987431" y="2406974"/>
            <a:ext cx="4512951" cy="2881303"/>
          </a:xfrm>
          <a:prstGeom prst="rect">
            <a:avLst/>
          </a:prstGeom>
          <a:noFill/>
          <a:ln>
            <a:solidFill>
              <a:schemeClr val="accent6">
                <a:lumMod val="60000"/>
                <a:lumOff val="4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6150763" y="2406974"/>
            <a:ext cx="4512951" cy="2881304"/>
          </a:xfrm>
          <a:prstGeom prst="rect">
            <a:avLst/>
          </a:prstGeom>
          <a:noFill/>
          <a:ln>
            <a:solidFill>
              <a:schemeClr val="accent6">
                <a:lumMod val="60000"/>
                <a:lumOff val="4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p:nvSpPr>
        <p:spPr>
          <a:xfrm>
            <a:off x="6150763" y="1690691"/>
            <a:ext cx="4512951" cy="746757"/>
          </a:xfrm>
          <a:prstGeom prst="rect">
            <a:avLst/>
          </a:prstGeom>
          <a:solidFill>
            <a:schemeClr val="accent6">
              <a:alpha val="50000"/>
            </a:schemeClr>
          </a:solidFill>
          <a:ln w="28575">
            <a:solidFill>
              <a:schemeClr val="accent6">
                <a:lumMod val="75000"/>
              </a:schemeClr>
            </a:solidFill>
          </a:ln>
        </p:spPr>
        <p:style>
          <a:lnRef idx="0">
            <a:scrgbClr r="0" g="0" b="0"/>
          </a:lnRef>
          <a:fillRef idx="0">
            <a:scrgbClr r="0" g="0" b="0"/>
          </a:fillRef>
          <a:effectRef idx="0">
            <a:scrgbClr r="0" g="0" b="0"/>
          </a:effectRef>
          <a:fontRef idx="minor">
            <a:schemeClr val="lt1"/>
          </a:fontRef>
        </p:style>
        <p:txBody>
          <a:bodyPr rtlCol="0" anchor="ctr"/>
          <a:lstStyle/>
          <a:p>
            <a:r>
              <a:rPr lang="en-US" sz="2400" b="1" dirty="0"/>
              <a:t>Resolving Errors</a:t>
            </a:r>
          </a:p>
        </p:txBody>
      </p:sp>
      <p:sp>
        <p:nvSpPr>
          <p:cNvPr id="6" name="Rectangle 5"/>
          <p:cNvSpPr/>
          <p:nvPr/>
        </p:nvSpPr>
        <p:spPr>
          <a:xfrm>
            <a:off x="987431" y="1721165"/>
            <a:ext cx="4512951" cy="716283"/>
          </a:xfrm>
          <a:prstGeom prst="rect">
            <a:avLst/>
          </a:prstGeom>
          <a:solidFill>
            <a:schemeClr val="accent6">
              <a:alpha val="50000"/>
            </a:schemeClr>
          </a:solidFill>
          <a:ln w="28575">
            <a:solidFill>
              <a:schemeClr val="accent6">
                <a:lumMod val="75000"/>
              </a:schemeClr>
            </a:solidFill>
          </a:ln>
        </p:spPr>
        <p:style>
          <a:lnRef idx="0">
            <a:scrgbClr r="0" g="0" b="0"/>
          </a:lnRef>
          <a:fillRef idx="0">
            <a:scrgbClr r="0" g="0" b="0"/>
          </a:fillRef>
          <a:effectRef idx="0">
            <a:scrgbClr r="0" g="0" b="0"/>
          </a:effectRef>
          <a:fontRef idx="minor">
            <a:schemeClr val="lt1"/>
          </a:fontRef>
        </p:style>
        <p:txBody>
          <a:bodyPr rtlCol="0" anchor="ctr"/>
          <a:lstStyle/>
          <a:p>
            <a:r>
              <a:rPr lang="en-US" sz="2400" b="1" dirty="0"/>
              <a:t>Understanding Errors</a:t>
            </a:r>
          </a:p>
        </p:txBody>
      </p:sp>
      <p:sp>
        <p:nvSpPr>
          <p:cNvPr id="8" name="Slide Number Placeholder 7"/>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28</a:t>
            </a:fld>
            <a:endParaRPr lang="en-US" sz="1800" dirty="0">
              <a:solidFill>
                <a:srgbClr val="888888"/>
              </a:solidFill>
              <a:latin typeface="Calibri"/>
              <a:ea typeface="Calibri"/>
              <a:cs typeface="Calibri"/>
              <a:sym typeface="Calibri"/>
            </a:endParaRPr>
          </a:p>
        </p:txBody>
      </p:sp>
    </p:spTree>
    <p:extLst>
      <p:ext uri="{BB962C8B-B14F-4D97-AF65-F5344CB8AC3E}">
        <p14:creationId xmlns:p14="http://schemas.microsoft.com/office/powerpoint/2010/main" val="25287449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587186"/>
            <a:ext cx="12192000" cy="1787703"/>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sp>
        <p:nvSpPr>
          <p:cNvPr id="3" name="Content Placeholder 2"/>
          <p:cNvSpPr>
            <a:spLocks noGrp="1"/>
          </p:cNvSpPr>
          <p:nvPr>
            <p:ph idx="1"/>
          </p:nvPr>
        </p:nvSpPr>
        <p:spPr/>
        <p:txBody>
          <a:bodyPr>
            <a:normAutofit/>
          </a:bodyPr>
          <a:lstStyle/>
          <a:p>
            <a:pPr marL="0" indent="0">
              <a:buNone/>
            </a:pPr>
            <a:r>
              <a:rPr lang="en-US" sz="4400" b="1" dirty="0"/>
              <a:t>Helpful Tools</a:t>
            </a:r>
          </a:p>
        </p:txBody>
      </p:sp>
      <p:sp>
        <p:nvSpPr>
          <p:cNvPr id="4" name="Rectangle 3"/>
          <p:cNvSpPr/>
          <p:nvPr/>
        </p:nvSpPr>
        <p:spPr>
          <a:xfrm>
            <a:off x="186431" y="6196614"/>
            <a:ext cx="1757779" cy="399495"/>
          </a:xfrm>
          <a:prstGeom prst="rect">
            <a:avLst/>
          </a:prstGeom>
          <a:solidFill>
            <a:srgbClr val="201B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Slide Number Placeholder 4"/>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29</a:t>
            </a:fld>
            <a:endParaRPr lang="en-US" sz="1800" dirty="0">
              <a:solidFill>
                <a:srgbClr val="888888"/>
              </a:solidFill>
              <a:latin typeface="Calibri"/>
              <a:ea typeface="Calibri"/>
              <a:cs typeface="Calibri"/>
              <a:sym typeface="Calibri"/>
            </a:endParaRPr>
          </a:p>
        </p:txBody>
      </p:sp>
    </p:spTree>
    <p:extLst>
      <p:ext uri="{BB962C8B-B14F-4D97-AF65-F5344CB8AC3E}">
        <p14:creationId xmlns:p14="http://schemas.microsoft.com/office/powerpoint/2010/main" val="7291262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3"/>
          <a:stretch>
            <a:fillRect/>
          </a:stretch>
        </p:blipFill>
        <p:spPr>
          <a:xfrm>
            <a:off x="4865787" y="2530396"/>
            <a:ext cx="5116412" cy="2764971"/>
          </a:xfrm>
          <a:prstGeom prst="rect">
            <a:avLst/>
          </a:prstGeom>
          <a:ln>
            <a:solidFill>
              <a:schemeClr val="tx1"/>
            </a:solidFill>
          </a:ln>
          <a:effectLst>
            <a:outerShdw blurRad="50800" dist="38100" dir="2700000" algn="tl" rotWithShape="0">
              <a:prstClr val="black">
                <a:alpha val="40000"/>
              </a:prstClr>
            </a:outerShdw>
          </a:effectLst>
        </p:spPr>
      </p:pic>
      <p:pic>
        <p:nvPicPr>
          <p:cNvPr id="10" name="Picture 9"/>
          <p:cNvPicPr>
            <a:picLocks noChangeAspect="1"/>
          </p:cNvPicPr>
          <p:nvPr/>
        </p:nvPicPr>
        <p:blipFill>
          <a:blip r:embed="rId4"/>
          <a:stretch>
            <a:fillRect/>
          </a:stretch>
        </p:blipFill>
        <p:spPr>
          <a:xfrm>
            <a:off x="3441187" y="2163570"/>
            <a:ext cx="4883641" cy="2645467"/>
          </a:xfrm>
          <a:prstGeom prst="rect">
            <a:avLst/>
          </a:prstGeom>
          <a:ln>
            <a:solidFill>
              <a:schemeClr val="tx1"/>
            </a:solidFill>
          </a:ln>
          <a:effectLst>
            <a:outerShdw blurRad="50800" dist="38100" dir="2700000" algn="tl" rotWithShape="0">
              <a:prstClr val="black">
                <a:alpha val="40000"/>
              </a:prstClr>
            </a:outerShdw>
          </a:effectLst>
        </p:spPr>
      </p:pic>
      <p:sp>
        <p:nvSpPr>
          <p:cNvPr id="2" name="Title 1"/>
          <p:cNvSpPr>
            <a:spLocks noGrp="1"/>
          </p:cNvSpPr>
          <p:nvPr>
            <p:ph type="title"/>
          </p:nvPr>
        </p:nvSpPr>
        <p:spPr>
          <a:xfrm>
            <a:off x="1944210" y="365129"/>
            <a:ext cx="9409589" cy="1325562"/>
          </a:xfrm>
        </p:spPr>
        <p:txBody>
          <a:bodyPr/>
          <a:lstStyle/>
          <a:p>
            <a:r>
              <a:rPr lang="en-US" b="1" dirty="0"/>
              <a:t>Checklist for Common Transactions and Document Types (</a:t>
            </a:r>
            <a:r>
              <a:rPr lang="en-US" b="1" dirty="0">
                <a:hlinkClick r:id="rId5"/>
              </a:rPr>
              <a:t>Attachment A</a:t>
            </a:r>
            <a:r>
              <a:rPr lang="en-US" b="1" dirty="0"/>
              <a:t>)</a:t>
            </a:r>
          </a:p>
        </p:txBody>
      </p:sp>
      <p:sp>
        <p:nvSpPr>
          <p:cNvPr id="4" name="Rectangle 3"/>
          <p:cNvSpPr/>
          <p:nvPr/>
        </p:nvSpPr>
        <p:spPr>
          <a:xfrm>
            <a:off x="186431" y="6196614"/>
            <a:ext cx="1757779" cy="399495"/>
          </a:xfrm>
          <a:prstGeom prst="rect">
            <a:avLst/>
          </a:prstGeom>
          <a:solidFill>
            <a:srgbClr val="201B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Slide Number Placeholder 4"/>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30</a:t>
            </a:fld>
            <a:endParaRPr lang="en-US" sz="1800" dirty="0">
              <a:solidFill>
                <a:srgbClr val="888888"/>
              </a:solidFill>
              <a:latin typeface="Calibri"/>
              <a:ea typeface="Calibri"/>
              <a:cs typeface="Calibri"/>
              <a:sym typeface="Calibri"/>
            </a:endParaRPr>
          </a:p>
        </p:txBody>
      </p:sp>
      <p:pic>
        <p:nvPicPr>
          <p:cNvPr id="9" name="Picture 8"/>
          <p:cNvPicPr>
            <a:picLocks noChangeAspect="1"/>
          </p:cNvPicPr>
          <p:nvPr/>
        </p:nvPicPr>
        <p:blipFill>
          <a:blip r:embed="rId6"/>
          <a:stretch>
            <a:fillRect/>
          </a:stretch>
        </p:blipFill>
        <p:spPr>
          <a:xfrm>
            <a:off x="1377064" y="1897776"/>
            <a:ext cx="4873654" cy="2556544"/>
          </a:xfrm>
          <a:prstGeom prst="rect">
            <a:avLst/>
          </a:prstGeom>
          <a:ln>
            <a:solidFill>
              <a:schemeClr val="tx1"/>
            </a:solidFill>
          </a:ln>
          <a:effectLst>
            <a:outerShdw blurRad="50800" dist="38100" dir="2700000" algn="tl" rotWithShape="0">
              <a:prstClr val="black">
                <a:alpha val="40000"/>
              </a:prstClr>
            </a:outerShdw>
          </a:effectLst>
        </p:spPr>
      </p:pic>
      <p:pic>
        <p:nvPicPr>
          <p:cNvPr id="12" name="Picture 11" descr="File:File-clipboard.svg - Wikimedia Commons"/>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09918" y="458047"/>
            <a:ext cx="1134292" cy="1134292"/>
          </a:xfrm>
          <a:prstGeom prst="rect">
            <a:avLst/>
          </a:prstGeom>
        </p:spPr>
      </p:pic>
    </p:spTree>
    <p:extLst>
      <p:ext uri="{BB962C8B-B14F-4D97-AF65-F5344CB8AC3E}">
        <p14:creationId xmlns:p14="http://schemas.microsoft.com/office/powerpoint/2010/main" val="39121686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72492" y="286586"/>
            <a:ext cx="8935719" cy="1325562"/>
          </a:xfrm>
        </p:spPr>
        <p:txBody>
          <a:bodyPr/>
          <a:lstStyle/>
          <a:p>
            <a:r>
              <a:rPr lang="en-US" b="1" dirty="0"/>
              <a:t>Tracking Sheet </a:t>
            </a:r>
          </a:p>
        </p:txBody>
      </p:sp>
      <p:sp>
        <p:nvSpPr>
          <p:cNvPr id="3" name="Content Placeholder 2"/>
          <p:cNvSpPr>
            <a:spLocks noGrp="1"/>
          </p:cNvSpPr>
          <p:nvPr>
            <p:ph idx="1"/>
          </p:nvPr>
        </p:nvSpPr>
        <p:spPr>
          <a:xfrm>
            <a:off x="838200" y="1509550"/>
            <a:ext cx="10313851" cy="4074554"/>
          </a:xfrm>
        </p:spPr>
        <p:txBody>
          <a:bodyPr>
            <a:normAutofit/>
          </a:bodyPr>
          <a:lstStyle/>
          <a:p>
            <a:pPr marL="0" indent="0">
              <a:buNone/>
            </a:pPr>
            <a:r>
              <a:rPr lang="en-US" dirty="0"/>
              <a:t>Best practice is to document your review in case you are asked by internal or external auditors.</a:t>
            </a:r>
          </a:p>
          <a:p>
            <a:pPr marL="0" indent="0">
              <a:buNone/>
            </a:pPr>
            <a:endParaRPr lang="en-US" dirty="0"/>
          </a:p>
          <a:p>
            <a:pPr marL="0" indent="0">
              <a:buNone/>
            </a:pPr>
            <a:endParaRPr lang="en-US" dirty="0"/>
          </a:p>
          <a:p>
            <a:pPr marL="0" indent="0">
              <a:buNone/>
            </a:pPr>
            <a:endParaRPr lang="en-US" dirty="0"/>
          </a:p>
          <a:p>
            <a:pPr marL="0" indent="0">
              <a:buNone/>
            </a:pPr>
            <a:endParaRPr lang="en-US" dirty="0">
              <a:solidFill>
                <a:srgbClr val="201B1B"/>
              </a:solidFill>
            </a:endParaRPr>
          </a:p>
          <a:p>
            <a:pPr marL="0" indent="0">
              <a:buNone/>
            </a:pPr>
            <a:r>
              <a:rPr lang="en-US" sz="2400" dirty="0">
                <a:solidFill>
                  <a:srgbClr val="201B1B"/>
                </a:solidFill>
              </a:rPr>
              <a:t>Accounts* = cost center, internal order, general ledger account, etc…</a:t>
            </a:r>
          </a:p>
          <a:p>
            <a:pPr marL="0" indent="0">
              <a:buNone/>
            </a:pPr>
            <a:endParaRPr lang="en-US" dirty="0">
              <a:solidFill>
                <a:srgbClr val="FF0000"/>
              </a:solidFill>
            </a:endParaRPr>
          </a:p>
        </p:txBody>
      </p:sp>
      <p:graphicFrame>
        <p:nvGraphicFramePr>
          <p:cNvPr id="4" name="Table 3"/>
          <p:cNvGraphicFramePr>
            <a:graphicFrameLocks noGrp="1"/>
          </p:cNvGraphicFramePr>
          <p:nvPr>
            <p:extLst>
              <p:ext uri="{D42A27DB-BD31-4B8C-83A1-F6EECF244321}">
                <p14:modId xmlns:p14="http://schemas.microsoft.com/office/powerpoint/2010/main" val="3198110404"/>
              </p:ext>
            </p:extLst>
          </p:nvPr>
        </p:nvGraphicFramePr>
        <p:xfrm>
          <a:off x="1064619" y="2520793"/>
          <a:ext cx="7030974" cy="1853914"/>
        </p:xfrm>
        <a:graphic>
          <a:graphicData uri="http://schemas.openxmlformats.org/drawingml/2006/table">
            <a:tbl>
              <a:tblPr firstRow="1" firstCol="1" bandRow="1">
                <a:tableStyleId>{5C22544A-7EE6-4342-B048-85BDC9FD1C3A}</a:tableStyleId>
              </a:tblPr>
              <a:tblGrid>
                <a:gridCol w="924788">
                  <a:extLst>
                    <a:ext uri="{9D8B030D-6E8A-4147-A177-3AD203B41FA5}">
                      <a16:colId xmlns:a16="http://schemas.microsoft.com/office/drawing/2014/main" val="20000"/>
                    </a:ext>
                  </a:extLst>
                </a:gridCol>
                <a:gridCol w="2468472">
                  <a:extLst>
                    <a:ext uri="{9D8B030D-6E8A-4147-A177-3AD203B41FA5}">
                      <a16:colId xmlns:a16="http://schemas.microsoft.com/office/drawing/2014/main" val="20001"/>
                    </a:ext>
                  </a:extLst>
                </a:gridCol>
                <a:gridCol w="1059949">
                  <a:extLst>
                    <a:ext uri="{9D8B030D-6E8A-4147-A177-3AD203B41FA5}">
                      <a16:colId xmlns:a16="http://schemas.microsoft.com/office/drawing/2014/main" val="20002"/>
                    </a:ext>
                  </a:extLst>
                </a:gridCol>
                <a:gridCol w="806441">
                  <a:extLst>
                    <a:ext uri="{9D8B030D-6E8A-4147-A177-3AD203B41FA5}">
                      <a16:colId xmlns:a16="http://schemas.microsoft.com/office/drawing/2014/main" val="20003"/>
                    </a:ext>
                  </a:extLst>
                </a:gridCol>
                <a:gridCol w="806441">
                  <a:extLst>
                    <a:ext uri="{9D8B030D-6E8A-4147-A177-3AD203B41FA5}">
                      <a16:colId xmlns:a16="http://schemas.microsoft.com/office/drawing/2014/main" val="20004"/>
                    </a:ext>
                  </a:extLst>
                </a:gridCol>
                <a:gridCol w="964883">
                  <a:extLst>
                    <a:ext uri="{9D8B030D-6E8A-4147-A177-3AD203B41FA5}">
                      <a16:colId xmlns:a16="http://schemas.microsoft.com/office/drawing/2014/main" val="20005"/>
                    </a:ext>
                  </a:extLst>
                </a:gridCol>
              </a:tblGrid>
              <a:tr h="0">
                <a:tc>
                  <a:txBody>
                    <a:bodyPr/>
                    <a:lstStyle/>
                    <a:p>
                      <a:pPr marL="0" marR="0" algn="ctr">
                        <a:spcBef>
                          <a:spcPts val="0"/>
                        </a:spcBef>
                        <a:spcAft>
                          <a:spcPts val="0"/>
                        </a:spcAft>
                      </a:pPr>
                      <a:r>
                        <a:rPr lang="en-US" sz="1100" dirty="0">
                          <a:effectLst/>
                          <a:latin typeface="+mn-lt"/>
                          <a:ea typeface="+mn-ea"/>
                          <a:cs typeface="+mn-cs"/>
                        </a:rPr>
                        <a:t>Accounts*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100" dirty="0">
                          <a:effectLst/>
                        </a:rPr>
                        <a:t>Name / Title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100" dirty="0">
                          <a:effectLst/>
                        </a:rPr>
                        <a:t>Reconciled By:</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100" dirty="0">
                          <a:effectLst/>
                        </a:rPr>
                        <a:t>Period Reviewed</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100" dirty="0">
                          <a:effectLst/>
                        </a:rPr>
                        <a:t>Date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100" dirty="0">
                          <a:effectLst/>
                        </a:rPr>
                        <a:t>Open Issues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0"/>
                  </a:ext>
                </a:extLst>
              </a:tr>
              <a:tr h="1015714">
                <a:tc>
                  <a:txBody>
                    <a:bodyPr/>
                    <a:lstStyle/>
                    <a:p>
                      <a:pPr marL="0" marR="0">
                        <a:spcBef>
                          <a:spcPts val="0"/>
                        </a:spcBef>
                        <a:spcAft>
                          <a:spcPts val="0"/>
                        </a:spcAft>
                      </a:pPr>
                      <a:r>
                        <a:rPr lang="en-US" sz="1100" dirty="0">
                          <a:effectLst/>
                        </a:rPr>
                        <a:t>1234567890</a:t>
                      </a:r>
                    </a:p>
                    <a:p>
                      <a:pPr marL="0" marR="0">
                        <a:spcBef>
                          <a:spcPts val="0"/>
                        </a:spcBef>
                        <a:spcAft>
                          <a:spcPts val="0"/>
                        </a:spcAft>
                      </a:pPr>
                      <a:r>
                        <a:rPr lang="en-US" sz="1100" dirty="0">
                          <a:effectLst/>
                        </a:rPr>
                        <a:t>1245678901</a:t>
                      </a:r>
                    </a:p>
                    <a:p>
                      <a:pPr marL="0" marR="0">
                        <a:spcBef>
                          <a:spcPts val="0"/>
                        </a:spcBef>
                        <a:spcAft>
                          <a:spcPts val="0"/>
                        </a:spcAft>
                      </a:pPr>
                      <a:r>
                        <a:rPr lang="en-US" sz="1100" dirty="0">
                          <a:effectLst/>
                        </a:rPr>
                        <a:t>1256789012</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100" dirty="0">
                          <a:effectLst/>
                        </a:rPr>
                        <a:t>Any Department 1</a:t>
                      </a:r>
                    </a:p>
                    <a:p>
                      <a:pPr marL="0" marR="0">
                        <a:spcBef>
                          <a:spcPts val="0"/>
                        </a:spcBef>
                        <a:spcAft>
                          <a:spcPts val="0"/>
                        </a:spcAft>
                      </a:pPr>
                      <a:r>
                        <a:rPr lang="en-US" sz="1100" dirty="0">
                          <a:effectLst/>
                        </a:rPr>
                        <a:t>Any Department 2</a:t>
                      </a:r>
                    </a:p>
                    <a:p>
                      <a:pPr marL="0" marR="0">
                        <a:spcBef>
                          <a:spcPts val="0"/>
                        </a:spcBef>
                        <a:spcAft>
                          <a:spcPts val="0"/>
                        </a:spcAft>
                      </a:pPr>
                      <a:r>
                        <a:rPr lang="en-US" sz="1100" dirty="0">
                          <a:effectLst/>
                        </a:rPr>
                        <a:t>Any Department 3</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100" dirty="0">
                          <a:effectLst/>
                        </a:rPr>
                        <a:t>Roger Smith</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100" dirty="0">
                          <a:effectLst/>
                        </a:rPr>
                        <a:t>5/1/2016 – 5/31/2016</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100" dirty="0">
                          <a:effectLst/>
                        </a:rPr>
                        <a:t>6/15/16</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100" dirty="0">
                          <a:effectLst/>
                        </a:rPr>
                        <a:t>No</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1"/>
                  </a:ext>
                </a:extLst>
              </a:tr>
              <a:tr h="0">
                <a:tc>
                  <a:txBody>
                    <a:bodyPr/>
                    <a:lstStyle/>
                    <a:p>
                      <a:pPr marL="0" marR="0">
                        <a:spcBef>
                          <a:spcPts val="0"/>
                        </a:spcBef>
                        <a:spcAft>
                          <a:spcPts val="0"/>
                        </a:spcAft>
                      </a:pPr>
                      <a:r>
                        <a:rPr lang="en-US" sz="1100" dirty="0">
                          <a:effectLst/>
                        </a:rPr>
                        <a:t>9091234567</a:t>
                      </a:r>
                    </a:p>
                    <a:p>
                      <a:pPr marL="0" marR="0">
                        <a:spcBef>
                          <a:spcPts val="0"/>
                        </a:spcBef>
                        <a:spcAft>
                          <a:spcPts val="0"/>
                        </a:spcAft>
                      </a:pPr>
                      <a:r>
                        <a:rPr lang="en-US" sz="1100" dirty="0">
                          <a:effectLst/>
                        </a:rPr>
                        <a:t>9098901234</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100" dirty="0">
                          <a:effectLst/>
                        </a:rPr>
                        <a:t>Dr. Jones’ </a:t>
                      </a:r>
                      <a:r>
                        <a:rPr lang="en-US" sz="1100" dirty="0">
                          <a:solidFill>
                            <a:srgbClr val="FF0000"/>
                          </a:solidFill>
                          <a:effectLst/>
                        </a:rPr>
                        <a:t>Designated</a:t>
                      </a:r>
                      <a:r>
                        <a:rPr lang="en-US" sz="1100" dirty="0">
                          <a:effectLst/>
                        </a:rPr>
                        <a:t> Account</a:t>
                      </a:r>
                    </a:p>
                    <a:p>
                      <a:pPr marL="0" marR="0">
                        <a:spcBef>
                          <a:spcPts val="0"/>
                        </a:spcBef>
                        <a:spcAft>
                          <a:spcPts val="0"/>
                        </a:spcAft>
                      </a:pPr>
                      <a:r>
                        <a:rPr lang="en-US" sz="1100" dirty="0">
                          <a:effectLst/>
                        </a:rPr>
                        <a:t>Dr. Rogers’ </a:t>
                      </a:r>
                      <a:r>
                        <a:rPr lang="en-US" sz="1100" dirty="0">
                          <a:solidFill>
                            <a:srgbClr val="FF0000"/>
                          </a:solidFill>
                          <a:effectLst/>
                        </a:rPr>
                        <a:t>Designated</a:t>
                      </a:r>
                      <a:r>
                        <a:rPr lang="en-US" sz="1100" dirty="0">
                          <a:effectLst/>
                        </a:rPr>
                        <a:t> Account</a:t>
                      </a:r>
                    </a:p>
                    <a:p>
                      <a:pPr marL="0" marR="0">
                        <a:spcBef>
                          <a:spcPts val="0"/>
                        </a:spcBef>
                        <a:spcAft>
                          <a:spcPts val="0"/>
                        </a:spcAft>
                      </a:pPr>
                      <a:r>
                        <a:rPr lang="en-US" sz="1100" dirty="0">
                          <a:effectLst/>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100" dirty="0">
                          <a:effectLst/>
                        </a:rPr>
                        <a:t>Sandra Johnson</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100" dirty="0">
                          <a:effectLst/>
                        </a:rPr>
                        <a:t>5/1/2016 – 5/31/2016</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100" dirty="0">
                          <a:effectLst/>
                        </a:rPr>
                        <a:t>6/15/16</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100" dirty="0">
                          <a:effectLst/>
                        </a:rPr>
                        <a:t>No</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2"/>
                  </a:ext>
                </a:extLst>
              </a:tr>
            </a:tbl>
          </a:graphicData>
        </a:graphic>
      </p:graphicFrame>
      <p:sp>
        <p:nvSpPr>
          <p:cNvPr id="5" name="Rectangle 4"/>
          <p:cNvSpPr/>
          <p:nvPr/>
        </p:nvSpPr>
        <p:spPr>
          <a:xfrm>
            <a:off x="186431" y="6196614"/>
            <a:ext cx="1757779" cy="399495"/>
          </a:xfrm>
          <a:prstGeom prst="rect">
            <a:avLst/>
          </a:prstGeom>
          <a:solidFill>
            <a:srgbClr val="201B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p:cNvSpPr/>
          <p:nvPr/>
        </p:nvSpPr>
        <p:spPr>
          <a:xfrm>
            <a:off x="983466" y="2438398"/>
            <a:ext cx="7193280" cy="415263"/>
          </a:xfrm>
          <a:prstGeom prst="rect">
            <a:avLst/>
          </a:prstGeom>
          <a:no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Slide Number Placeholder 6"/>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31</a:t>
            </a:fld>
            <a:endParaRPr lang="en-US" sz="1800" dirty="0">
              <a:solidFill>
                <a:srgbClr val="888888"/>
              </a:solidFill>
              <a:latin typeface="Calibri"/>
              <a:ea typeface="Calibri"/>
              <a:cs typeface="Calibri"/>
              <a:sym typeface="Calibri"/>
            </a:endParaRPr>
          </a:p>
        </p:txBody>
      </p:sp>
      <p:pic>
        <p:nvPicPr>
          <p:cNvPr id="10" name="Picture 9" descr="[Sondage] : Faut-il enseigner le code informatique à l'écol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3466" y="540954"/>
            <a:ext cx="1058692" cy="869189"/>
          </a:xfrm>
          <a:prstGeom prst="rect">
            <a:avLst/>
          </a:prstGeom>
        </p:spPr>
      </p:pic>
    </p:spTree>
    <p:extLst>
      <p:ext uri="{BB962C8B-B14F-4D97-AF65-F5344CB8AC3E}">
        <p14:creationId xmlns:p14="http://schemas.microsoft.com/office/powerpoint/2010/main" val="18467675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4880" y="568959"/>
            <a:ext cx="10408919" cy="4635501"/>
          </a:xfrm>
        </p:spPr>
        <p:txBody>
          <a:bodyPr/>
          <a:lstStyle/>
          <a:p>
            <a:r>
              <a:rPr lang="en-US" dirty="0"/>
              <a:t>	 </a:t>
            </a:r>
            <a:r>
              <a:rPr lang="en-US" b="1" dirty="0"/>
              <a:t>Who to contact? </a:t>
            </a:r>
            <a:br>
              <a:rPr lang="en-US" dirty="0"/>
            </a:br>
            <a:br>
              <a:rPr lang="en-US" dirty="0"/>
            </a:br>
            <a:r>
              <a:rPr lang="en-US" sz="3600" dirty="0">
                <a:solidFill>
                  <a:srgbClr val="201B1B"/>
                </a:solidFill>
              </a:rPr>
              <a:t>When you are unable to resolve a question related to your After-The-Fact-Review within your department and need assistance from a central university department, please refer to the Central University Contacts listed on </a:t>
            </a:r>
            <a:r>
              <a:rPr lang="en-US" sz="3600" u="sng" dirty="0">
                <a:solidFill>
                  <a:srgbClr val="201B1B"/>
                </a:solidFill>
                <a:hlinkClick r:id="rId3"/>
              </a:rPr>
              <a:t>Attachment C</a:t>
            </a:r>
            <a:r>
              <a:rPr lang="en-US" sz="3600" dirty="0">
                <a:solidFill>
                  <a:srgbClr val="201B1B"/>
                </a:solidFill>
              </a:rPr>
              <a:t>.</a:t>
            </a:r>
            <a:br>
              <a:rPr lang="en-US" dirty="0"/>
            </a:br>
            <a:endParaRPr lang="en-US" dirty="0"/>
          </a:p>
        </p:txBody>
      </p:sp>
      <p:sp>
        <p:nvSpPr>
          <p:cNvPr id="4" name="Rectangle 3"/>
          <p:cNvSpPr/>
          <p:nvPr/>
        </p:nvSpPr>
        <p:spPr>
          <a:xfrm>
            <a:off x="186431" y="6196614"/>
            <a:ext cx="1757779" cy="399495"/>
          </a:xfrm>
          <a:prstGeom prst="rect">
            <a:avLst/>
          </a:prstGeom>
          <a:solidFill>
            <a:srgbClr val="201B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lide Number Placeholder 2"/>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32</a:t>
            </a:fld>
            <a:endParaRPr lang="en-US" sz="1800" dirty="0">
              <a:solidFill>
                <a:srgbClr val="888888"/>
              </a:solidFill>
              <a:latin typeface="Calibri"/>
              <a:ea typeface="Calibri"/>
              <a:cs typeface="Calibri"/>
              <a:sym typeface="Calibri"/>
            </a:endParaRPr>
          </a:p>
        </p:txBody>
      </p:sp>
      <p:pic>
        <p:nvPicPr>
          <p:cNvPr id="5" name="Picture 4" descr="Clipart - &lt;strong&gt;Phone&lt;/strong&gt; Ico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8200" y="399392"/>
            <a:ext cx="1130601" cy="1130601"/>
          </a:xfrm>
          <a:prstGeom prst="rect">
            <a:avLst/>
          </a:prstGeom>
        </p:spPr>
      </p:pic>
    </p:spTree>
    <p:extLst>
      <p:ext uri="{BB962C8B-B14F-4D97-AF65-F5344CB8AC3E}">
        <p14:creationId xmlns:p14="http://schemas.microsoft.com/office/powerpoint/2010/main" val="253877649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587186"/>
            <a:ext cx="12192000" cy="1787703"/>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sp>
        <p:nvSpPr>
          <p:cNvPr id="3" name="Content Placeholder 2"/>
          <p:cNvSpPr>
            <a:spLocks noGrp="1"/>
          </p:cNvSpPr>
          <p:nvPr>
            <p:ph idx="1"/>
          </p:nvPr>
        </p:nvSpPr>
        <p:spPr/>
        <p:txBody>
          <a:bodyPr>
            <a:normAutofit/>
          </a:bodyPr>
          <a:lstStyle/>
          <a:p>
            <a:pPr marL="0" indent="0">
              <a:buNone/>
            </a:pPr>
            <a:r>
              <a:rPr lang="en-US" sz="4400" b="1" dirty="0"/>
              <a:t>Report Templates</a:t>
            </a:r>
          </a:p>
        </p:txBody>
      </p:sp>
      <p:sp>
        <p:nvSpPr>
          <p:cNvPr id="4" name="Rectangle 3"/>
          <p:cNvSpPr/>
          <p:nvPr/>
        </p:nvSpPr>
        <p:spPr>
          <a:xfrm>
            <a:off x="186431" y="6196614"/>
            <a:ext cx="1757779" cy="399495"/>
          </a:xfrm>
          <a:prstGeom prst="rect">
            <a:avLst/>
          </a:prstGeom>
          <a:solidFill>
            <a:srgbClr val="201B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Slide Number Placeholder 4"/>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33</a:t>
            </a:fld>
            <a:endParaRPr lang="en-US" sz="1800" dirty="0">
              <a:solidFill>
                <a:srgbClr val="888888"/>
              </a:solidFill>
              <a:latin typeface="Calibri"/>
              <a:ea typeface="Calibri"/>
              <a:cs typeface="Calibri"/>
              <a:sym typeface="Calibri"/>
            </a:endParaRPr>
          </a:p>
        </p:txBody>
      </p:sp>
    </p:spTree>
    <p:extLst>
      <p:ext uri="{BB962C8B-B14F-4D97-AF65-F5344CB8AC3E}">
        <p14:creationId xmlns:p14="http://schemas.microsoft.com/office/powerpoint/2010/main" val="241305937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1960" y="328510"/>
            <a:ext cx="10998758" cy="1325562"/>
          </a:xfrm>
        </p:spPr>
        <p:txBody>
          <a:bodyPr/>
          <a:lstStyle/>
          <a:p>
            <a:r>
              <a:rPr lang="en-US" dirty="0"/>
              <a:t>BW Report Resources </a:t>
            </a:r>
            <a:br>
              <a:rPr lang="en-US" dirty="0"/>
            </a:br>
            <a:r>
              <a:rPr lang="en-US" sz="3600" i="1" dirty="0">
                <a:solidFill>
                  <a:srgbClr val="0070C0"/>
                </a:solidFill>
              </a:rPr>
              <a:t>Non sponsored research (everything but grants)</a:t>
            </a:r>
          </a:p>
        </p:txBody>
      </p:sp>
      <p:sp>
        <p:nvSpPr>
          <p:cNvPr id="4" name="Rectangle 3"/>
          <p:cNvSpPr/>
          <p:nvPr/>
        </p:nvSpPr>
        <p:spPr>
          <a:xfrm>
            <a:off x="186431" y="6196614"/>
            <a:ext cx="1757779" cy="399495"/>
          </a:xfrm>
          <a:prstGeom prst="rect">
            <a:avLst/>
          </a:prstGeom>
          <a:solidFill>
            <a:srgbClr val="201B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6" name="Diagram 5"/>
          <p:cNvGraphicFramePr/>
          <p:nvPr>
            <p:extLst>
              <p:ext uri="{D42A27DB-BD31-4B8C-83A1-F6EECF244321}">
                <p14:modId xmlns:p14="http://schemas.microsoft.com/office/powerpoint/2010/main" val="3795751094"/>
              </p:ext>
            </p:extLst>
          </p:nvPr>
        </p:nvGraphicFramePr>
        <p:xfrm>
          <a:off x="-1473197" y="1690691"/>
          <a:ext cx="11948161" cy="39675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Slide Number Placeholder 2"/>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34</a:t>
            </a:fld>
            <a:endParaRPr lang="en-US" sz="1800" dirty="0">
              <a:solidFill>
                <a:srgbClr val="888888"/>
              </a:solidFill>
              <a:latin typeface="Calibri"/>
              <a:ea typeface="Calibri"/>
              <a:cs typeface="Calibri"/>
              <a:sym typeface="Calibri"/>
            </a:endParaRPr>
          </a:p>
        </p:txBody>
      </p:sp>
      <p:pic>
        <p:nvPicPr>
          <p:cNvPr id="1026" name="Picture 1" descr="image00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014703" y="2003135"/>
            <a:ext cx="4980228" cy="3436648"/>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p:cNvSpPr/>
          <p:nvPr/>
        </p:nvSpPr>
        <p:spPr>
          <a:xfrm>
            <a:off x="7096881" y="4440351"/>
            <a:ext cx="2438390" cy="999432"/>
          </a:xfrm>
          <a:prstGeom prst="rect">
            <a:avLst/>
          </a:prstGeom>
          <a:no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70681111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41435" y="342005"/>
            <a:ext cx="10363200" cy="1335088"/>
          </a:xfrm>
        </p:spPr>
        <p:txBody>
          <a:bodyPr/>
          <a:lstStyle/>
          <a:p>
            <a:pPr algn="l"/>
            <a:r>
              <a:rPr lang="en-US" sz="4400" dirty="0"/>
              <a:t>BW Report Resources  </a:t>
            </a:r>
            <a:br>
              <a:rPr lang="en-US" sz="4400" dirty="0"/>
            </a:br>
            <a:r>
              <a:rPr lang="en-US" sz="3600" i="1" dirty="0">
                <a:solidFill>
                  <a:srgbClr val="0070C0"/>
                </a:solidFill>
              </a:rPr>
              <a:t>Non sponsored research (everything but grants)</a:t>
            </a:r>
            <a:endParaRPr lang="en-US" sz="3600" dirty="0">
              <a:solidFill>
                <a:srgbClr val="0070C0"/>
              </a:solidFill>
            </a:endParaRPr>
          </a:p>
        </p:txBody>
      </p:sp>
      <p:sp>
        <p:nvSpPr>
          <p:cNvPr id="3" name="Subtitle 2"/>
          <p:cNvSpPr>
            <a:spLocks noGrp="1"/>
          </p:cNvSpPr>
          <p:nvPr>
            <p:ph type="subTitle" idx="1"/>
          </p:nvPr>
        </p:nvSpPr>
        <p:spPr>
          <a:xfrm>
            <a:off x="536028" y="2133517"/>
            <a:ext cx="4603531" cy="3451858"/>
          </a:xfrm>
        </p:spPr>
        <p:txBody>
          <a:bodyPr/>
          <a:lstStyle/>
          <a:p>
            <a:pPr algn="l"/>
            <a:r>
              <a:rPr lang="en-US" dirty="0">
                <a:solidFill>
                  <a:srgbClr val="201B1B"/>
                </a:solidFill>
              </a:rPr>
              <a:t>Transaction detail for Document Type YS can be viewed on the Student Account Posted Detail report located in the Accounts Receivable – (Distributed) Folder.</a:t>
            </a:r>
          </a:p>
          <a:p>
            <a:pPr marL="342900" indent="-342900" algn="l">
              <a:buFont typeface="Arial" panose="020B0604020202020204" pitchFamily="34" charset="0"/>
              <a:buChar char="•"/>
            </a:pPr>
            <a:endParaRPr lang="en-US" dirty="0">
              <a:solidFill>
                <a:srgbClr val="7030A0"/>
              </a:solidFill>
            </a:endParaRPr>
          </a:p>
          <a:p>
            <a:pPr marL="342900" indent="-342900" algn="l">
              <a:buFont typeface="Arial" panose="020B0604020202020204" pitchFamily="34" charset="0"/>
              <a:buChar char="•"/>
            </a:pPr>
            <a:endParaRPr lang="en-US" dirty="0">
              <a:solidFill>
                <a:srgbClr val="7030A0"/>
              </a:solidFill>
            </a:endParaRPr>
          </a:p>
        </p:txBody>
      </p:sp>
      <p:pic>
        <p:nvPicPr>
          <p:cNvPr id="4" name="Picture 3"/>
          <p:cNvPicPr>
            <a:picLocks noChangeAspect="1"/>
          </p:cNvPicPr>
          <p:nvPr/>
        </p:nvPicPr>
        <p:blipFill>
          <a:blip r:embed="rId3"/>
          <a:stretch>
            <a:fillRect/>
          </a:stretch>
        </p:blipFill>
        <p:spPr>
          <a:xfrm>
            <a:off x="5415403" y="2133517"/>
            <a:ext cx="5483825" cy="3276254"/>
          </a:xfrm>
          <a:prstGeom prst="rect">
            <a:avLst/>
          </a:prstGeom>
        </p:spPr>
      </p:pic>
      <p:sp>
        <p:nvSpPr>
          <p:cNvPr id="6" name="Rectangle 5"/>
          <p:cNvSpPr/>
          <p:nvPr/>
        </p:nvSpPr>
        <p:spPr>
          <a:xfrm>
            <a:off x="5567999" y="4545247"/>
            <a:ext cx="1729047" cy="315883"/>
          </a:xfrm>
          <a:prstGeom prst="rect">
            <a:avLst/>
          </a:prstGeom>
          <a:no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84857366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2600" y="379662"/>
            <a:ext cx="10515599" cy="1325562"/>
          </a:xfrm>
        </p:spPr>
        <p:txBody>
          <a:bodyPr/>
          <a:lstStyle/>
          <a:p>
            <a:r>
              <a:rPr lang="en-US" dirty="0"/>
              <a:t>BW Report Resources</a:t>
            </a:r>
            <a:br>
              <a:rPr lang="en-US" dirty="0"/>
            </a:br>
            <a:r>
              <a:rPr lang="en-US" sz="3600" i="1" dirty="0">
                <a:solidFill>
                  <a:srgbClr val="0070C0"/>
                </a:solidFill>
              </a:rPr>
              <a:t>Sponsored Research</a:t>
            </a:r>
          </a:p>
        </p:txBody>
      </p:sp>
      <p:sp>
        <p:nvSpPr>
          <p:cNvPr id="4" name="Rectangle 3"/>
          <p:cNvSpPr/>
          <p:nvPr/>
        </p:nvSpPr>
        <p:spPr>
          <a:xfrm>
            <a:off x="186431" y="6196614"/>
            <a:ext cx="1757779" cy="399495"/>
          </a:xfrm>
          <a:prstGeom prst="rect">
            <a:avLst/>
          </a:prstGeom>
          <a:solidFill>
            <a:srgbClr val="201B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6" name="Diagram 5"/>
          <p:cNvGraphicFramePr/>
          <p:nvPr>
            <p:extLst>
              <p:ext uri="{D42A27DB-BD31-4B8C-83A1-F6EECF244321}">
                <p14:modId xmlns:p14="http://schemas.microsoft.com/office/powerpoint/2010/main" val="2357469167"/>
              </p:ext>
            </p:extLst>
          </p:nvPr>
        </p:nvGraphicFramePr>
        <p:xfrm>
          <a:off x="-995681" y="2143760"/>
          <a:ext cx="11176000" cy="29515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4"/>
          <p:cNvPicPr>
            <a:picLocks noChangeAspect="1"/>
          </p:cNvPicPr>
          <p:nvPr/>
        </p:nvPicPr>
        <p:blipFill>
          <a:blip r:embed="rId8"/>
          <a:stretch>
            <a:fillRect/>
          </a:stretch>
        </p:blipFill>
        <p:spPr>
          <a:xfrm>
            <a:off x="7847619" y="599590"/>
            <a:ext cx="3679254" cy="2912420"/>
          </a:xfrm>
          <a:prstGeom prst="rect">
            <a:avLst/>
          </a:prstGeom>
          <a:ln>
            <a:noFill/>
          </a:ln>
          <a:effectLst>
            <a:outerShdw blurRad="190500" algn="tl" rotWithShape="0">
              <a:srgbClr val="000000">
                <a:alpha val="70000"/>
              </a:srgbClr>
            </a:outerShdw>
          </a:effectLst>
        </p:spPr>
      </p:pic>
      <p:sp>
        <p:nvSpPr>
          <p:cNvPr id="3" name="Slide Number Placeholder 2"/>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36</a:t>
            </a:fld>
            <a:endParaRPr lang="en-US" sz="1800" dirty="0">
              <a:solidFill>
                <a:srgbClr val="888888"/>
              </a:solidFill>
              <a:latin typeface="Calibri"/>
              <a:ea typeface="Calibri"/>
              <a:cs typeface="Calibri"/>
              <a:sym typeface="Calibri"/>
            </a:endParaRPr>
          </a:p>
        </p:txBody>
      </p:sp>
    </p:spTree>
    <p:extLst>
      <p:ext uri="{BB962C8B-B14F-4D97-AF65-F5344CB8AC3E}">
        <p14:creationId xmlns:p14="http://schemas.microsoft.com/office/powerpoint/2010/main" val="174024846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Templates</a:t>
            </a:r>
          </a:p>
        </p:txBody>
      </p:sp>
      <p:sp>
        <p:nvSpPr>
          <p:cNvPr id="3" name="Content Placeholder 2"/>
          <p:cNvSpPr>
            <a:spLocks noGrp="1"/>
          </p:cNvSpPr>
          <p:nvPr>
            <p:ph idx="1"/>
          </p:nvPr>
        </p:nvSpPr>
        <p:spPr>
          <a:xfrm>
            <a:off x="724270" y="1459314"/>
            <a:ext cx="7035800" cy="3914775"/>
          </a:xfrm>
        </p:spPr>
        <p:txBody>
          <a:bodyPr/>
          <a:lstStyle/>
          <a:p>
            <a:r>
              <a:rPr lang="en-US" sz="2000" dirty="0"/>
              <a:t> A series of template examples with instructions have been created to assist with the review process</a:t>
            </a:r>
          </a:p>
          <a:p>
            <a:r>
              <a:rPr lang="en-US" sz="2000" dirty="0"/>
              <a:t> Departments are not required to use these templates, however, the documented after-the-fact reviews must meet the general guideline standards</a:t>
            </a:r>
          </a:p>
          <a:p>
            <a:pPr lvl="1"/>
            <a:r>
              <a:rPr lang="en-US" sz="2000" dirty="0">
                <a:solidFill>
                  <a:schemeClr val="tx1"/>
                </a:solidFill>
              </a:rPr>
              <a:t> If you have a process that works for you, and it meets the general guideline standards, then continue to use what you have </a:t>
            </a:r>
          </a:p>
          <a:p>
            <a:pPr lvl="1"/>
            <a:r>
              <a:rPr lang="en-US" sz="2000" dirty="0"/>
              <a:t> As previously stated, the guidelines are not meant to overwrite existing additional requirements set by each School, College, and Department</a:t>
            </a:r>
            <a:endParaRPr lang="en-US" sz="2000" dirty="0">
              <a:solidFill>
                <a:schemeClr val="tx1"/>
              </a:solidFill>
            </a:endParaRPr>
          </a:p>
          <a:p>
            <a:endParaRPr lang="en-US" sz="2000" dirty="0"/>
          </a:p>
          <a:p>
            <a:pPr marL="0" indent="0">
              <a:buNone/>
            </a:pPr>
            <a:endParaRPr lang="en-US" sz="2000" dirty="0"/>
          </a:p>
        </p:txBody>
      </p:sp>
      <p:sp>
        <p:nvSpPr>
          <p:cNvPr id="4" name="Rectangle 3"/>
          <p:cNvSpPr/>
          <p:nvPr/>
        </p:nvSpPr>
        <p:spPr>
          <a:xfrm>
            <a:off x="186431" y="6196614"/>
            <a:ext cx="1757779" cy="399495"/>
          </a:xfrm>
          <a:prstGeom prst="rect">
            <a:avLst/>
          </a:prstGeom>
          <a:solidFill>
            <a:srgbClr val="201B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p:cNvPicPr>
            <a:picLocks noChangeAspect="1"/>
          </p:cNvPicPr>
          <p:nvPr/>
        </p:nvPicPr>
        <p:blipFill>
          <a:blip r:embed="rId3"/>
          <a:stretch>
            <a:fillRect/>
          </a:stretch>
        </p:blipFill>
        <p:spPr>
          <a:xfrm>
            <a:off x="7820821" y="365129"/>
            <a:ext cx="2759179" cy="2965609"/>
          </a:xfrm>
          <a:prstGeom prst="rect">
            <a:avLst/>
          </a:prstGeom>
          <a:ln>
            <a:solidFill>
              <a:srgbClr val="201B1B"/>
            </a:solidFill>
          </a:ln>
        </p:spPr>
      </p:pic>
      <p:pic>
        <p:nvPicPr>
          <p:cNvPr id="7" name="Picture 6"/>
          <p:cNvPicPr>
            <a:picLocks noChangeAspect="1"/>
          </p:cNvPicPr>
          <p:nvPr/>
        </p:nvPicPr>
        <p:blipFill>
          <a:blip r:embed="rId4"/>
          <a:stretch>
            <a:fillRect/>
          </a:stretch>
        </p:blipFill>
        <p:spPr>
          <a:xfrm>
            <a:off x="8441542" y="1224436"/>
            <a:ext cx="2525357" cy="3243666"/>
          </a:xfrm>
          <a:prstGeom prst="rect">
            <a:avLst/>
          </a:prstGeom>
          <a:ln>
            <a:solidFill>
              <a:srgbClr val="201B1B"/>
            </a:solidFill>
          </a:ln>
        </p:spPr>
      </p:pic>
      <p:pic>
        <p:nvPicPr>
          <p:cNvPr id="8" name="Picture 7"/>
          <p:cNvPicPr>
            <a:picLocks noChangeAspect="1"/>
          </p:cNvPicPr>
          <p:nvPr/>
        </p:nvPicPr>
        <p:blipFill>
          <a:blip r:embed="rId5"/>
          <a:stretch>
            <a:fillRect/>
          </a:stretch>
        </p:blipFill>
        <p:spPr>
          <a:xfrm>
            <a:off x="9087764" y="2283946"/>
            <a:ext cx="2501277" cy="3230948"/>
          </a:xfrm>
          <a:prstGeom prst="rect">
            <a:avLst/>
          </a:prstGeom>
          <a:ln>
            <a:solidFill>
              <a:srgbClr val="201B1B"/>
            </a:solidFill>
          </a:ln>
        </p:spPr>
      </p:pic>
      <p:sp>
        <p:nvSpPr>
          <p:cNvPr id="9" name="Slide Number Placeholder 8"/>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37</a:t>
            </a:fld>
            <a:endParaRPr lang="en-US" sz="1800" dirty="0">
              <a:solidFill>
                <a:srgbClr val="888888"/>
              </a:solidFill>
              <a:latin typeface="Calibri"/>
              <a:ea typeface="Calibri"/>
              <a:cs typeface="Calibri"/>
              <a:sym typeface="Calibri"/>
            </a:endParaRPr>
          </a:p>
        </p:txBody>
      </p:sp>
      <p:sp>
        <p:nvSpPr>
          <p:cNvPr id="5" name="Rectangle 4"/>
          <p:cNvSpPr/>
          <p:nvPr/>
        </p:nvSpPr>
        <p:spPr>
          <a:xfrm>
            <a:off x="838200" y="5514894"/>
            <a:ext cx="7555273" cy="400110"/>
          </a:xfrm>
          <a:prstGeom prst="rect">
            <a:avLst/>
          </a:prstGeom>
        </p:spPr>
        <p:txBody>
          <a:bodyPr wrap="none">
            <a:spAutoFit/>
          </a:bodyPr>
          <a:lstStyle/>
          <a:p>
            <a:r>
              <a:rPr lang="en-US" sz="2000" dirty="0">
                <a:latin typeface="Calibri" panose="020F0502020204030204" pitchFamily="34" charset="0"/>
                <a:cs typeface="Calibri" panose="020F0502020204030204" pitchFamily="34" charset="0"/>
                <a:hlinkClick r:id="rId6"/>
              </a:rPr>
              <a:t>http://www.bu.edu/cfo/comptroller/resources/after-the-fact-review/</a:t>
            </a:r>
            <a:r>
              <a:rPr lang="en-US" sz="2000" dirty="0">
                <a:latin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323816838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832" y="90053"/>
            <a:ext cx="10515599" cy="1014008"/>
          </a:xfrm>
        </p:spPr>
        <p:txBody>
          <a:bodyPr/>
          <a:lstStyle/>
          <a:p>
            <a:r>
              <a:rPr lang="en-US" sz="4000" dirty="0"/>
              <a:t>Additional Finance Training Resources (</a:t>
            </a:r>
            <a:r>
              <a:rPr lang="en-US" sz="4000" dirty="0" err="1"/>
              <a:t>BUWorks</a:t>
            </a:r>
            <a:r>
              <a:rPr lang="en-US" sz="4000" dirty="0"/>
              <a:t>)</a:t>
            </a:r>
          </a:p>
        </p:txBody>
      </p:sp>
      <p:sp>
        <p:nvSpPr>
          <p:cNvPr id="3" name="Content Placeholder 2"/>
          <p:cNvSpPr>
            <a:spLocks noGrp="1"/>
          </p:cNvSpPr>
          <p:nvPr>
            <p:ph idx="1"/>
          </p:nvPr>
        </p:nvSpPr>
        <p:spPr>
          <a:xfrm>
            <a:off x="7988275" y="1977908"/>
            <a:ext cx="3929921" cy="3084164"/>
          </a:xfrm>
        </p:spPr>
        <p:txBody>
          <a:bodyPr/>
          <a:lstStyle/>
          <a:p>
            <a:pPr marL="177800" indent="0">
              <a:buNone/>
            </a:pPr>
            <a:r>
              <a:rPr lang="en-US" sz="2000" dirty="0">
                <a:hlinkClick r:id="rId3"/>
              </a:rPr>
              <a:t>http://www.bu.edu/tech/support/buworks/help/finance/finance-training-resources/</a:t>
            </a:r>
            <a:endParaRPr lang="en-US" sz="2000" dirty="0">
              <a:solidFill>
                <a:schemeClr val="tx1"/>
              </a:solidFill>
            </a:endParaRPr>
          </a:p>
          <a:p>
            <a:endParaRPr lang="en-US" sz="2000" dirty="0"/>
          </a:p>
          <a:p>
            <a:pPr marL="0" indent="0">
              <a:buNone/>
            </a:pPr>
            <a:endParaRPr lang="en-US" sz="2000" dirty="0"/>
          </a:p>
        </p:txBody>
      </p:sp>
      <p:sp>
        <p:nvSpPr>
          <p:cNvPr id="4" name="Rectangle 3"/>
          <p:cNvSpPr/>
          <p:nvPr/>
        </p:nvSpPr>
        <p:spPr>
          <a:xfrm>
            <a:off x="186431" y="6196614"/>
            <a:ext cx="1757779" cy="399495"/>
          </a:xfrm>
          <a:prstGeom prst="rect">
            <a:avLst/>
          </a:prstGeom>
          <a:solidFill>
            <a:srgbClr val="201B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Slide Number Placeholder 8"/>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38</a:t>
            </a:fld>
            <a:endParaRPr lang="en-US" sz="1800" dirty="0">
              <a:solidFill>
                <a:srgbClr val="888888"/>
              </a:solidFill>
              <a:latin typeface="Calibri"/>
              <a:ea typeface="Calibri"/>
              <a:cs typeface="Calibri"/>
              <a:sym typeface="Calibri"/>
            </a:endParaRPr>
          </a:p>
        </p:txBody>
      </p:sp>
      <p:pic>
        <p:nvPicPr>
          <p:cNvPr id="11" name="Picture 10"/>
          <p:cNvPicPr>
            <a:picLocks noChangeAspect="1"/>
          </p:cNvPicPr>
          <p:nvPr/>
        </p:nvPicPr>
        <p:blipFill>
          <a:blip r:embed="rId4"/>
          <a:stretch>
            <a:fillRect/>
          </a:stretch>
        </p:blipFill>
        <p:spPr>
          <a:xfrm>
            <a:off x="646832" y="1151233"/>
            <a:ext cx="3657811" cy="4505648"/>
          </a:xfrm>
          <a:prstGeom prst="rect">
            <a:avLst/>
          </a:prstGeom>
          <a:ln>
            <a:noFill/>
          </a:ln>
          <a:effectLst>
            <a:outerShdw blurRad="292100" dist="139700" dir="2700000" algn="tl" rotWithShape="0">
              <a:srgbClr val="333333">
                <a:alpha val="65000"/>
              </a:srgbClr>
            </a:outerShdw>
          </a:effectLst>
        </p:spPr>
      </p:pic>
      <p:pic>
        <p:nvPicPr>
          <p:cNvPr id="12" name="Picture 11"/>
          <p:cNvPicPr>
            <a:picLocks noChangeAspect="1"/>
          </p:cNvPicPr>
          <p:nvPr/>
        </p:nvPicPr>
        <p:blipFill>
          <a:blip r:embed="rId5"/>
          <a:stretch>
            <a:fillRect/>
          </a:stretch>
        </p:blipFill>
        <p:spPr>
          <a:xfrm>
            <a:off x="4697926" y="1104061"/>
            <a:ext cx="3228358" cy="459999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816085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8667" y="119756"/>
            <a:ext cx="10515599" cy="1014008"/>
          </a:xfrm>
        </p:spPr>
        <p:txBody>
          <a:bodyPr/>
          <a:lstStyle/>
          <a:p>
            <a:r>
              <a:rPr lang="en-US" sz="4000" dirty="0"/>
              <a:t>Additional Finance Training Resources (FFF)</a:t>
            </a:r>
          </a:p>
        </p:txBody>
      </p:sp>
      <p:sp>
        <p:nvSpPr>
          <p:cNvPr id="3" name="Content Placeholder 2"/>
          <p:cNvSpPr>
            <a:spLocks noGrp="1"/>
          </p:cNvSpPr>
          <p:nvPr>
            <p:ph idx="1"/>
          </p:nvPr>
        </p:nvSpPr>
        <p:spPr>
          <a:xfrm>
            <a:off x="7851418" y="4416624"/>
            <a:ext cx="3929921" cy="842784"/>
          </a:xfrm>
        </p:spPr>
        <p:txBody>
          <a:bodyPr/>
          <a:lstStyle/>
          <a:p>
            <a:pPr marL="177800" indent="0">
              <a:buNone/>
            </a:pPr>
            <a:r>
              <a:rPr lang="en-US" sz="2000" dirty="0">
                <a:hlinkClick r:id="rId3"/>
              </a:rPr>
              <a:t>http://www.bu.edu/paymentservices/fff-september-7-2018/</a:t>
            </a:r>
            <a:endParaRPr lang="en-US" sz="2000" dirty="0"/>
          </a:p>
        </p:txBody>
      </p:sp>
      <p:sp>
        <p:nvSpPr>
          <p:cNvPr id="4" name="Rectangle 3"/>
          <p:cNvSpPr/>
          <p:nvPr/>
        </p:nvSpPr>
        <p:spPr>
          <a:xfrm>
            <a:off x="186431" y="6196614"/>
            <a:ext cx="1757779" cy="399495"/>
          </a:xfrm>
          <a:prstGeom prst="rect">
            <a:avLst/>
          </a:prstGeom>
          <a:solidFill>
            <a:srgbClr val="201B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Slide Number Placeholder 8"/>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39</a:t>
            </a:fld>
            <a:endParaRPr lang="en-US" sz="1800" dirty="0">
              <a:solidFill>
                <a:srgbClr val="888888"/>
              </a:solidFill>
              <a:latin typeface="Calibri"/>
              <a:ea typeface="Calibri"/>
              <a:cs typeface="Calibri"/>
              <a:sym typeface="Calibri"/>
            </a:endParaRPr>
          </a:p>
        </p:txBody>
      </p:sp>
      <p:sp>
        <p:nvSpPr>
          <p:cNvPr id="5" name="Rectangle 4"/>
          <p:cNvSpPr/>
          <p:nvPr/>
        </p:nvSpPr>
        <p:spPr>
          <a:xfrm>
            <a:off x="338667" y="1133285"/>
            <a:ext cx="6096000" cy="830997"/>
          </a:xfrm>
          <a:prstGeom prst="rect">
            <a:avLst/>
          </a:prstGeom>
        </p:spPr>
        <p:txBody>
          <a:bodyPr>
            <a:spAutoFit/>
          </a:bodyPr>
          <a:lstStyle/>
          <a:p>
            <a:pPr fontAlgn="base"/>
            <a:r>
              <a:rPr lang="en-US" sz="2400" b="1" dirty="0">
                <a:solidFill>
                  <a:srgbClr val="222222"/>
                </a:solidFill>
                <a:latin typeface="Calibri" panose="020F0502020204030204" pitchFamily="34" charset="0"/>
                <a:cs typeface="Calibri" panose="020F0502020204030204" pitchFamily="34" charset="0"/>
              </a:rPr>
              <a:t>“What happens to a Disbursement Request after it has been submitted online?”</a:t>
            </a:r>
          </a:p>
        </p:txBody>
      </p:sp>
      <p:pic>
        <p:nvPicPr>
          <p:cNvPr id="6" name="Picture 5"/>
          <p:cNvPicPr>
            <a:picLocks noChangeAspect="1"/>
          </p:cNvPicPr>
          <p:nvPr/>
        </p:nvPicPr>
        <p:blipFill>
          <a:blip r:embed="rId4"/>
          <a:stretch>
            <a:fillRect/>
          </a:stretch>
        </p:blipFill>
        <p:spPr>
          <a:xfrm>
            <a:off x="7842951" y="1779616"/>
            <a:ext cx="3827272" cy="2382845"/>
          </a:xfrm>
          <a:prstGeom prst="rect">
            <a:avLst/>
          </a:prstGeom>
          <a:ln>
            <a:noFill/>
          </a:ln>
          <a:effectLst>
            <a:outerShdw blurRad="292100" dist="139700" dir="2700000" algn="tl" rotWithShape="0">
              <a:srgbClr val="333333">
                <a:alpha val="65000"/>
              </a:srgbClr>
            </a:outerShdw>
          </a:effectLst>
        </p:spPr>
      </p:pic>
      <p:graphicFrame>
        <p:nvGraphicFramePr>
          <p:cNvPr id="7" name="Diagram 6"/>
          <p:cNvGraphicFramePr/>
          <p:nvPr>
            <p:extLst>
              <p:ext uri="{D42A27DB-BD31-4B8C-83A1-F6EECF244321}">
                <p14:modId xmlns:p14="http://schemas.microsoft.com/office/powerpoint/2010/main" val="1598538990"/>
              </p:ext>
            </p:extLst>
          </p:nvPr>
        </p:nvGraphicFramePr>
        <p:xfrm>
          <a:off x="338667" y="1404235"/>
          <a:ext cx="7225327" cy="449220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339804172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3388" y="424556"/>
            <a:ext cx="10515599" cy="1014008"/>
          </a:xfrm>
        </p:spPr>
        <p:txBody>
          <a:bodyPr/>
          <a:lstStyle/>
          <a:p>
            <a:r>
              <a:rPr lang="en-US" sz="4000" dirty="0"/>
              <a:t>Additional Training</a:t>
            </a:r>
          </a:p>
        </p:txBody>
      </p:sp>
      <p:sp>
        <p:nvSpPr>
          <p:cNvPr id="4" name="Rectangle 3"/>
          <p:cNvSpPr/>
          <p:nvPr/>
        </p:nvSpPr>
        <p:spPr>
          <a:xfrm>
            <a:off x="186431" y="6196614"/>
            <a:ext cx="1757779" cy="399495"/>
          </a:xfrm>
          <a:prstGeom prst="rect">
            <a:avLst/>
          </a:prstGeom>
          <a:solidFill>
            <a:srgbClr val="201B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Slide Number Placeholder 8"/>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40</a:t>
            </a:fld>
            <a:endParaRPr lang="en-US" sz="1800" dirty="0">
              <a:solidFill>
                <a:srgbClr val="888888"/>
              </a:solidFill>
              <a:latin typeface="Calibri"/>
              <a:ea typeface="Calibri"/>
              <a:cs typeface="Calibri"/>
              <a:sym typeface="Calibri"/>
            </a:endParaRPr>
          </a:p>
        </p:txBody>
      </p:sp>
      <p:sp>
        <p:nvSpPr>
          <p:cNvPr id="10" name="Rectangle 9"/>
          <p:cNvSpPr/>
          <p:nvPr/>
        </p:nvSpPr>
        <p:spPr>
          <a:xfrm>
            <a:off x="663387" y="1776698"/>
            <a:ext cx="8337177" cy="2862322"/>
          </a:xfrm>
          <a:prstGeom prst="rect">
            <a:avLst/>
          </a:prstGeom>
        </p:spPr>
        <p:txBody>
          <a:bodyPr wrap="square">
            <a:spAutoFit/>
          </a:bodyPr>
          <a:lstStyle/>
          <a:p>
            <a:r>
              <a:rPr lang="en-US" sz="1800" dirty="0">
                <a:latin typeface="Georgia" panose="02040502050405020303" pitchFamily="18" charset="0"/>
                <a:ea typeface="Calibri" panose="020F0502020204030204" pitchFamily="34" charset="0"/>
              </a:rPr>
              <a:t>Gift and Endowment Training</a:t>
            </a:r>
            <a:endParaRPr lang="en-US" sz="1800" dirty="0">
              <a:latin typeface="Calibri" panose="020F0502020204030204" pitchFamily="34" charset="0"/>
              <a:ea typeface="Calibri" panose="020F0502020204030204" pitchFamily="34" charset="0"/>
            </a:endParaRPr>
          </a:p>
          <a:p>
            <a:r>
              <a:rPr lang="en-US" sz="1800" dirty="0">
                <a:latin typeface="Georgia" panose="02040502050405020303" pitchFamily="18" charset="0"/>
                <a:ea typeface="Calibri" panose="020F0502020204030204" pitchFamily="34" charset="0"/>
              </a:rPr>
              <a:t>February 27</a:t>
            </a:r>
            <a:r>
              <a:rPr lang="en-US" sz="1800" baseline="30000" dirty="0">
                <a:latin typeface="Georgia" panose="02040502050405020303" pitchFamily="18" charset="0"/>
                <a:ea typeface="Calibri" panose="020F0502020204030204" pitchFamily="34" charset="0"/>
              </a:rPr>
              <a:t>th</a:t>
            </a:r>
            <a:r>
              <a:rPr lang="en-US" sz="1800" dirty="0">
                <a:latin typeface="Georgia" panose="02040502050405020303" pitchFamily="18" charset="0"/>
                <a:ea typeface="Calibri" panose="020F0502020204030204" pitchFamily="34" charset="0"/>
              </a:rPr>
              <a:t>  </a:t>
            </a:r>
            <a:endParaRPr lang="en-US" sz="1800" dirty="0">
              <a:latin typeface="Calibri" panose="020F0502020204030204" pitchFamily="34" charset="0"/>
              <a:ea typeface="Calibri" panose="020F0502020204030204" pitchFamily="34" charset="0"/>
            </a:endParaRPr>
          </a:p>
          <a:p>
            <a:r>
              <a:rPr lang="en-US" sz="1800" dirty="0">
                <a:latin typeface="Georgia" panose="02040502050405020303" pitchFamily="18" charset="0"/>
                <a:ea typeface="Calibri" panose="020F0502020204030204" pitchFamily="34" charset="0"/>
              </a:rPr>
              <a:t>9am -11am</a:t>
            </a:r>
            <a:endParaRPr lang="en-US" sz="1800" dirty="0">
              <a:latin typeface="Calibri" panose="020F0502020204030204" pitchFamily="34" charset="0"/>
              <a:ea typeface="Calibri" panose="020F0502020204030204" pitchFamily="34" charset="0"/>
            </a:endParaRPr>
          </a:p>
          <a:p>
            <a:r>
              <a:rPr lang="en-US" sz="1800" dirty="0" err="1">
                <a:latin typeface="Georgia" panose="02040502050405020303" pitchFamily="18" charset="0"/>
                <a:ea typeface="Calibri" panose="020F0502020204030204" pitchFamily="34" charset="0"/>
              </a:rPr>
              <a:t>Kilachand</a:t>
            </a:r>
            <a:r>
              <a:rPr lang="en-US" sz="1800" dirty="0">
                <a:latin typeface="Georgia" panose="02040502050405020303" pitchFamily="18" charset="0"/>
                <a:ea typeface="Calibri" panose="020F0502020204030204" pitchFamily="34" charset="0"/>
              </a:rPr>
              <a:t> Center for Integrated Life Sciences, room 101</a:t>
            </a:r>
            <a:endParaRPr lang="en-US" sz="1800" dirty="0">
              <a:latin typeface="Calibri" panose="020F0502020204030204" pitchFamily="34" charset="0"/>
              <a:ea typeface="Calibri" panose="020F0502020204030204" pitchFamily="34" charset="0"/>
            </a:endParaRPr>
          </a:p>
          <a:p>
            <a:r>
              <a:rPr lang="en-US" sz="1800" dirty="0">
                <a:latin typeface="Georgia" panose="02040502050405020303" pitchFamily="18" charset="0"/>
                <a:ea typeface="Calibri" panose="020F0502020204030204" pitchFamily="34" charset="0"/>
              </a:rPr>
              <a:t> </a:t>
            </a:r>
            <a:endParaRPr lang="en-US" sz="1800" dirty="0">
              <a:latin typeface="Calibri" panose="020F0502020204030204" pitchFamily="34" charset="0"/>
              <a:ea typeface="Calibri" panose="020F0502020204030204" pitchFamily="34" charset="0"/>
            </a:endParaRPr>
          </a:p>
          <a:p>
            <a:r>
              <a:rPr lang="en-US" sz="1800" dirty="0">
                <a:latin typeface="Georgia" panose="02040502050405020303" pitchFamily="18" charset="0"/>
                <a:ea typeface="Calibri" panose="020F0502020204030204" pitchFamily="34" charset="0"/>
              </a:rPr>
              <a:t>Topics covered include: Overview and definition of philanthropic fund types, endowments and how they work, fund establishment overview and process, fund restrictions and how to access them, and many other topics.</a:t>
            </a:r>
            <a:endParaRPr lang="en-US" sz="1800" dirty="0">
              <a:latin typeface="Calibri" panose="020F0502020204030204" pitchFamily="34" charset="0"/>
              <a:ea typeface="Calibri" panose="020F0502020204030204" pitchFamily="34" charset="0"/>
            </a:endParaRPr>
          </a:p>
          <a:p>
            <a:r>
              <a:rPr lang="en-US" sz="1800" dirty="0">
                <a:latin typeface="Georgia" panose="02040502050405020303" pitchFamily="18" charset="0"/>
                <a:ea typeface="Calibri" panose="020F0502020204030204" pitchFamily="34" charset="0"/>
              </a:rPr>
              <a:t> </a:t>
            </a:r>
            <a:endParaRPr lang="en-US" sz="1800" dirty="0">
              <a:latin typeface="Calibri" panose="020F0502020204030204" pitchFamily="34" charset="0"/>
              <a:ea typeface="Calibri" panose="020F0502020204030204" pitchFamily="34" charset="0"/>
            </a:endParaRPr>
          </a:p>
          <a:p>
            <a:r>
              <a:rPr lang="en-US" sz="1800" dirty="0">
                <a:latin typeface="Georgia" panose="02040502050405020303" pitchFamily="18" charset="0"/>
                <a:ea typeface="Calibri" panose="020F0502020204030204" pitchFamily="34" charset="0"/>
              </a:rPr>
              <a:t>Sign up link: </a:t>
            </a:r>
            <a:r>
              <a:rPr lang="en-US" sz="1800" u="sng" dirty="0">
                <a:solidFill>
                  <a:srgbClr val="0563C1"/>
                </a:solidFill>
                <a:latin typeface="Calibri" panose="020F0502020204030204" pitchFamily="34" charset="0"/>
                <a:ea typeface="Calibri" panose="020F0502020204030204" pitchFamily="34" charset="0"/>
                <a:hlinkClick r:id="rId3"/>
              </a:rPr>
              <a:t>Sign up here</a:t>
            </a:r>
            <a:r>
              <a:rPr lang="en-US" sz="1800" dirty="0">
                <a:latin typeface="Calibri" panose="020F0502020204030204" pitchFamily="34" charset="0"/>
                <a:ea typeface="Calibri" panose="020F0502020204030204" pitchFamily="34" charset="0"/>
              </a:rPr>
              <a:t>          </a:t>
            </a:r>
          </a:p>
        </p:txBody>
      </p:sp>
    </p:spTree>
    <p:extLst>
      <p:ext uri="{BB962C8B-B14F-4D97-AF65-F5344CB8AC3E}">
        <p14:creationId xmlns:p14="http://schemas.microsoft.com/office/powerpoint/2010/main" val="173189001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Things to take away from the training</a:t>
            </a:r>
          </a:p>
        </p:txBody>
      </p:sp>
      <p:sp>
        <p:nvSpPr>
          <p:cNvPr id="3" name="Content Placeholder 2"/>
          <p:cNvSpPr>
            <a:spLocks noGrp="1"/>
          </p:cNvSpPr>
          <p:nvPr>
            <p:ph idx="1"/>
          </p:nvPr>
        </p:nvSpPr>
        <p:spPr>
          <a:xfrm>
            <a:off x="838200" y="1589274"/>
            <a:ext cx="7191702" cy="4351338"/>
          </a:xfrm>
        </p:spPr>
        <p:txBody>
          <a:bodyPr/>
          <a:lstStyle/>
          <a:p>
            <a:r>
              <a:rPr lang="en-US" sz="2400" dirty="0">
                <a:solidFill>
                  <a:schemeClr val="tx1"/>
                </a:solidFill>
              </a:rPr>
              <a:t> Reviewing accounts is very important</a:t>
            </a:r>
          </a:p>
          <a:p>
            <a:r>
              <a:rPr lang="en-US" sz="2400" dirty="0">
                <a:solidFill>
                  <a:schemeClr val="tx1"/>
                </a:solidFill>
                <a:latin typeface="Calibri" panose="020F0502020204030204" pitchFamily="34" charset="0"/>
                <a:cs typeface="Calibri" panose="020F0502020204030204" pitchFamily="34" charset="0"/>
              </a:rPr>
              <a:t> Templates and guidelines are available </a:t>
            </a:r>
          </a:p>
          <a:p>
            <a:pPr lvl="1"/>
            <a:r>
              <a:rPr lang="en-US" sz="2000" i="1" dirty="0">
                <a:solidFill>
                  <a:schemeClr val="tx1"/>
                </a:solidFill>
                <a:latin typeface="Calibri" panose="020F0502020204030204" pitchFamily="34" charset="0"/>
                <a:cs typeface="Calibri" panose="020F0502020204030204" pitchFamily="34" charset="0"/>
              </a:rPr>
              <a:t> See the CFO website for attachments</a:t>
            </a:r>
          </a:p>
          <a:p>
            <a:r>
              <a:rPr lang="en-US" sz="2400" dirty="0">
                <a:solidFill>
                  <a:schemeClr val="tx1"/>
                </a:solidFill>
                <a:latin typeface="Calibri" panose="020F0502020204030204" pitchFamily="34" charset="0"/>
                <a:cs typeface="Calibri" panose="020F0502020204030204" pitchFamily="34" charset="0"/>
              </a:rPr>
              <a:t> Retain evidence of your reviews  </a:t>
            </a:r>
          </a:p>
          <a:p>
            <a:pPr lvl="1"/>
            <a:r>
              <a:rPr lang="en-US" i="1" dirty="0">
                <a:solidFill>
                  <a:schemeClr val="tx1"/>
                </a:solidFill>
                <a:latin typeface="Calibri" panose="020F0502020204030204" pitchFamily="34" charset="0"/>
                <a:cs typeface="Calibri" panose="020F0502020204030204" pitchFamily="34" charset="0"/>
              </a:rPr>
              <a:t> </a:t>
            </a:r>
            <a:r>
              <a:rPr lang="en-US" sz="2000" i="1" dirty="0">
                <a:solidFill>
                  <a:schemeClr val="tx1"/>
                </a:solidFill>
                <a:latin typeface="Calibri" panose="020F0502020204030204" pitchFamily="34" charset="0"/>
                <a:cs typeface="Calibri" panose="020F0502020204030204" pitchFamily="34" charset="0"/>
              </a:rPr>
              <a:t>Documentation should you need to change</a:t>
            </a:r>
          </a:p>
          <a:p>
            <a:pPr lvl="1"/>
            <a:r>
              <a:rPr lang="en-US" sz="2000" i="1" dirty="0">
                <a:solidFill>
                  <a:schemeClr val="tx1"/>
                </a:solidFill>
                <a:latin typeface="Calibri" panose="020F0502020204030204" pitchFamily="34" charset="0"/>
                <a:cs typeface="Calibri" panose="020F0502020204030204" pitchFamily="34" charset="0"/>
              </a:rPr>
              <a:t> Good business practice   </a:t>
            </a:r>
          </a:p>
          <a:p>
            <a:r>
              <a:rPr lang="en-US" sz="2400" dirty="0">
                <a:solidFill>
                  <a:schemeClr val="tx1"/>
                </a:solidFill>
                <a:latin typeface="Calibri" panose="020F0502020204030204" pitchFamily="34" charset="0"/>
                <a:cs typeface="Calibri" panose="020F0502020204030204" pitchFamily="34" charset="0"/>
              </a:rPr>
              <a:t> Set up a regular review schedule for yourself, and stick to it</a:t>
            </a:r>
          </a:p>
          <a:p>
            <a:r>
              <a:rPr lang="en-US" sz="2400" dirty="0">
                <a:solidFill>
                  <a:schemeClr val="tx1"/>
                </a:solidFill>
                <a:latin typeface="Calibri" panose="020F0502020204030204" pitchFamily="34" charset="0"/>
                <a:cs typeface="Calibri" panose="020F0502020204030204" pitchFamily="34" charset="0"/>
              </a:rPr>
              <a:t> </a:t>
            </a:r>
            <a:r>
              <a:rPr lang="en-US" sz="2400" dirty="0">
                <a:hlinkClick r:id="rId3"/>
              </a:rPr>
              <a:t>After-the-fact Review Webinar Recording (4-29-20)</a:t>
            </a:r>
            <a:endParaRPr lang="en-US" sz="2400" dirty="0"/>
          </a:p>
          <a:p>
            <a:endParaRPr lang="en-US" sz="2400" dirty="0">
              <a:solidFill>
                <a:schemeClr val="tx1"/>
              </a:solidFill>
              <a:latin typeface="Calibri" panose="020F0502020204030204" pitchFamily="34" charset="0"/>
              <a:cs typeface="Calibri" panose="020F0502020204030204" pitchFamily="34" charset="0"/>
            </a:endParaRPr>
          </a:p>
          <a:p>
            <a:endParaRPr lang="en-US" sz="2000" dirty="0">
              <a:latin typeface="Calibri" panose="020F0502020204030204" pitchFamily="34" charset="0"/>
              <a:cs typeface="Calibri" panose="020F0502020204030204" pitchFamily="34" charset="0"/>
            </a:endParaRPr>
          </a:p>
          <a:p>
            <a:endParaRPr lang="en-US" sz="2400" dirty="0"/>
          </a:p>
          <a:p>
            <a:endParaRPr lang="en-US" sz="2400" dirty="0"/>
          </a:p>
        </p:txBody>
      </p:sp>
      <p:sp>
        <p:nvSpPr>
          <p:cNvPr id="4" name="Rectangle 3"/>
          <p:cNvSpPr/>
          <p:nvPr/>
        </p:nvSpPr>
        <p:spPr>
          <a:xfrm>
            <a:off x="186431" y="6196614"/>
            <a:ext cx="1757779" cy="399495"/>
          </a:xfrm>
          <a:prstGeom prst="rect">
            <a:avLst/>
          </a:prstGeom>
          <a:solidFill>
            <a:srgbClr val="201B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Slide Number Placeholder 4"/>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41</a:t>
            </a:fld>
            <a:endParaRPr lang="en-US" sz="1800" dirty="0">
              <a:solidFill>
                <a:srgbClr val="888888"/>
              </a:solidFill>
              <a:latin typeface="Calibri"/>
              <a:ea typeface="Calibri"/>
              <a:cs typeface="Calibri"/>
              <a:sym typeface="Calibri"/>
            </a:endParaRPr>
          </a:p>
        </p:txBody>
      </p:sp>
      <p:sp>
        <p:nvSpPr>
          <p:cNvPr id="6" name="Rounded Rectangle 5"/>
          <p:cNvSpPr/>
          <p:nvPr/>
        </p:nvSpPr>
        <p:spPr>
          <a:xfrm>
            <a:off x="7897997" y="1497834"/>
            <a:ext cx="3587708" cy="3429949"/>
          </a:xfrm>
          <a:prstGeom prst="round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endParaRPr lang="en-US" sz="1800" dirty="0">
              <a:solidFill>
                <a:schemeClr val="tx1"/>
              </a:solidFill>
            </a:endParaRPr>
          </a:p>
          <a:p>
            <a:r>
              <a:rPr lang="en-US" sz="2400" dirty="0">
                <a:solidFill>
                  <a:schemeClr val="tx1"/>
                </a:solidFill>
              </a:rPr>
              <a:t>Let us know any comments, questions, concerns! </a:t>
            </a:r>
          </a:p>
          <a:p>
            <a:endParaRPr lang="en-US" sz="1800" dirty="0">
              <a:solidFill>
                <a:schemeClr val="tx1"/>
              </a:solidFill>
            </a:endParaRPr>
          </a:p>
          <a:p>
            <a:pPr marL="285750" indent="-285750">
              <a:buFont typeface="Arial" panose="020B0604020202020204" pitchFamily="34" charset="0"/>
              <a:buChar char="•"/>
            </a:pPr>
            <a:r>
              <a:rPr lang="en-US" sz="1800" dirty="0">
                <a:solidFill>
                  <a:schemeClr val="tx1"/>
                </a:solidFill>
              </a:rPr>
              <a:t>Feedback Survey</a:t>
            </a:r>
          </a:p>
          <a:p>
            <a:pPr marL="285750" indent="-285750">
              <a:buFont typeface="Arial" panose="020B0604020202020204" pitchFamily="34" charset="0"/>
              <a:buChar char="•"/>
            </a:pPr>
            <a:r>
              <a:rPr lang="en-US" sz="1800" dirty="0">
                <a:solidFill>
                  <a:schemeClr val="tx1"/>
                </a:solidFill>
              </a:rPr>
              <a:t>Additional BW Training available with Bill Stewart</a:t>
            </a:r>
          </a:p>
          <a:p>
            <a:endParaRPr lang="en-US" sz="1800" dirty="0">
              <a:solidFill>
                <a:schemeClr val="tx1"/>
              </a:solidFill>
            </a:endParaRPr>
          </a:p>
        </p:txBody>
      </p:sp>
    </p:spTree>
    <p:extLst>
      <p:ext uri="{BB962C8B-B14F-4D97-AF65-F5344CB8AC3E}">
        <p14:creationId xmlns:p14="http://schemas.microsoft.com/office/powerpoint/2010/main" val="3273386398"/>
      </p:ext>
    </p:extLst>
  </p:cSld>
  <p:clrMapOvr>
    <a:masterClrMapping/>
  </p:clrMapOvr>
</p:sld>
</file>

<file path=ppt/theme/theme1.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3895</TotalTime>
  <Words>5400</Words>
  <Application>Microsoft Macintosh PowerPoint</Application>
  <PresentationFormat>Widescreen</PresentationFormat>
  <Paragraphs>604</Paragraphs>
  <Slides>41</Slides>
  <Notes>41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41</vt:i4>
      </vt:variant>
    </vt:vector>
  </HeadingPairs>
  <TitlesOfParts>
    <vt:vector size="47" baseType="lpstr">
      <vt:lpstr>Arial</vt:lpstr>
      <vt:lpstr>Calibri</vt:lpstr>
      <vt:lpstr>Courier New</vt:lpstr>
      <vt:lpstr>Georgia</vt:lpstr>
      <vt:lpstr>Wingdings</vt:lpstr>
      <vt:lpstr>Office Theme</vt:lpstr>
      <vt:lpstr>Boston University Financial Affairs Training Series After-the-Fact Review Guidelines</vt:lpstr>
      <vt:lpstr>Agenda</vt:lpstr>
      <vt:lpstr>Warm Up Activity</vt:lpstr>
      <vt:lpstr>Things to take away from the training</vt:lpstr>
      <vt:lpstr>Why we need After-the-Fact Review</vt:lpstr>
      <vt:lpstr>After-the-Fact Review of Financial Transactions Guidelines</vt:lpstr>
      <vt:lpstr>Terminology and definitions</vt:lpstr>
      <vt:lpstr>Terminology and definitions</vt:lpstr>
      <vt:lpstr>PowerPoint Presentation</vt:lpstr>
      <vt:lpstr>Frequency</vt:lpstr>
      <vt:lpstr>Risk and Materiality</vt:lpstr>
      <vt:lpstr>High Risk Transactions</vt:lpstr>
      <vt:lpstr>Risk and Materiality</vt:lpstr>
      <vt:lpstr> Formalizing the Process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1. Appropriate and allowable</vt:lpstr>
      <vt:lpstr>1. Appropriate and allowable</vt:lpstr>
      <vt:lpstr>1. Appropriate and allowable</vt:lpstr>
      <vt:lpstr>1. Appropriate and allowable</vt:lpstr>
      <vt:lpstr>1. Appropriate and allowable</vt:lpstr>
      <vt:lpstr>1. Appropriate and allowable</vt:lpstr>
      <vt:lpstr>Identifying &amp; resolving errors</vt:lpstr>
      <vt:lpstr>PowerPoint Presentation</vt:lpstr>
      <vt:lpstr>Checklist for Common Transactions and Document Types (Attachment A)</vt:lpstr>
      <vt:lpstr>Tracking Sheet </vt:lpstr>
      <vt:lpstr>  Who to contact?   When you are unable to resolve a question related to your After-The-Fact-Review within your department and need assistance from a central university department, please refer to the Central University Contacts listed on Attachment C. </vt:lpstr>
      <vt:lpstr>PowerPoint Presentation</vt:lpstr>
      <vt:lpstr>BW Report Resources  Non sponsored research (everything but grants)</vt:lpstr>
      <vt:lpstr>BW Report Resources   Non sponsored research (everything but grants)</vt:lpstr>
      <vt:lpstr>BW Report Resources Sponsored Research</vt:lpstr>
      <vt:lpstr>Templates</vt:lpstr>
      <vt:lpstr>Additional Finance Training Resources (BUWorks)</vt:lpstr>
      <vt:lpstr>Additional Finance Training Resources (FFF)</vt:lpstr>
      <vt:lpstr>Additional Training</vt:lpstr>
      <vt:lpstr>Things to take away from the training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Rocha, Suzanne</dc:creator>
  <cp:lastModifiedBy>Regan, Rachelle M</cp:lastModifiedBy>
  <cp:revision>398</cp:revision>
  <cp:lastPrinted>2019-02-28T13:26:09Z</cp:lastPrinted>
  <dcterms:modified xsi:type="dcterms:W3CDTF">2020-11-23T18:21:02Z</dcterms:modified>
</cp:coreProperties>
</file>