
<file path=[Content_Types].xml><?xml version="1.0" encoding="utf-8"?>
<Types xmlns="http://schemas.openxmlformats.org/package/2006/content-types">
  <Override PartName="/ppt/slides/slide18.xml" ContentType="application/vnd.openxmlformats-officedocument.presentationml.slide+xml"/>
  <Default Extension="pict" ContentType="image/pict"/>
  <Override PartName="/ppt/notesSlides/notesSlide4.xml" ContentType="application/vnd.openxmlformats-officedocument.presentationml.notesSlide+xml"/>
  <Override PartName="/ppt/slides/slide9.xml" ContentType="application/vnd.openxmlformats-officedocument.presentationml.slide+xml"/>
  <Override PartName="/ppt/slides/slide14.xml" ContentType="application/vnd.openxmlformats-officedocument.presentationml.slide+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s/slide5.xml" ContentType="application/vnd.openxmlformats-officedocument.presentationml.slide+xml"/>
  <Default Extension="rels" ContentType="application/vnd.openxmlformats-package.relationships+xml"/>
  <Default Extension="jpeg" ContentType="image/jpeg"/>
  <Override PartName="/ppt/slides/slide10.xml" ContentType="application/vnd.openxmlformats-officedocument.presentationml.slide+xml"/>
  <Override PartName="/ppt/notesMasters/notesMaster1.xml" ContentType="application/vnd.openxmlformats-officedocument.presentationml.notesMaster+xml"/>
  <Override PartName="/ppt/slides/slide1.xml" ContentType="application/vnd.openxmlformats-officedocument.presentationml.slide+xml"/>
  <Override PartName="/ppt/slides/slide26.xml" ContentType="application/vnd.openxmlformats-officedocument.presentationml.slide+xml"/>
  <Override PartName="/ppt/slideLayouts/slideLayout5.xml" ContentType="application/vnd.openxmlformats-officedocument.presentationml.slideLayout+xml"/>
  <Override PartName="/docProps/app.xml" ContentType="application/vnd.openxmlformats-officedocument.extended-properties+xml"/>
  <Override PartName="/ppt/theme/theme2.xml" ContentType="application/vnd.openxmlformats-officedocument.theme+xml"/>
  <Override PartName="/ppt/slideLayouts/slideLayout1.xml" ContentType="application/vnd.openxmlformats-officedocument.presentationml.slideLayout+xml"/>
  <Override PartName="/ppt/slides/slide22.xml" ContentType="application/vnd.openxmlformats-officedocument.presentationml.slide+xml"/>
  <Override PartName="/ppt/slides/slide30.xml" ContentType="application/vnd.openxmlformats-officedocument.presentationml.slide+xml"/>
  <Default Extension="xml" ContentType="application/xml"/>
  <Override PartName="/ppt/slides/slide19.xml" ContentType="application/vnd.openxmlformats-officedocument.presentationml.slide+xml"/>
  <Override PartName="/ppt/tableStyles.xml" ContentType="application/vnd.openxmlformats-officedocument.presentationml.tableStyles+xml"/>
  <Override PartName="/ppt/slides/slide15.xml" ContentType="application/vnd.openxmlformats-officedocument.presentationml.slide+xml"/>
  <Override PartName="/ppt/slideLayouts/slideLayout12.xml" ContentType="application/vnd.openxmlformats-officedocument.presentationml.slideLayout+xml"/>
  <Override PartName="/ppt/notesSlides/notesSlide1.xml" ContentType="application/vnd.openxmlformats-officedocument.presentationml.notesSlide+xml"/>
  <Override PartName="/ppt/slides/slide6.xml" ContentType="application/vnd.openxmlformats-officedocument.presentationml.slide+xml"/>
  <Override PartName="/ppt/embeddings/oleObject1.bin" ContentType="application/vnd.openxmlformats-officedocument.oleObject"/>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slides/slide27.xml" ContentType="application/vnd.openxmlformats-officedocument.presentationml.slide+xml"/>
  <Override PartName="/ppt/slides/slide2.xml" ContentType="application/vnd.openxmlformats-officedocument.presentationml.slide+xml"/>
  <Override PartName="/ppt/slideLayouts/slideLayout2.xml" ContentType="application/vnd.openxmlformats-officedocument.presentationml.slideLayout+xml"/>
  <Override PartName="/ppt/slides/slide23.xml" ContentType="application/vnd.openxmlformats-officedocument.presentationml.slide+xml"/>
  <Override PartName="/ppt/slides/slide31.xml" ContentType="application/vnd.openxmlformats-officedocument.presentationml.slide+xml"/>
  <Override PartName="/ppt/slides/slide16.xml" ContentType="application/vnd.openxmlformats-officedocument.presentationml.slide+xml"/>
  <Override PartName="/ppt/notesSlides/notesSlide2.xml" ContentType="application/vnd.openxmlformats-officedocument.presentationml.notesSlide+xml"/>
  <Override PartName="/ppt/slides/slide7.xml" ContentType="application/vnd.openxmlformats-officedocument.presentationml.slide+xml"/>
  <Override PartName="/ppt/embeddings/oleObject2.bin" ContentType="application/vnd.openxmlformats-officedocument.oleObject"/>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Default Extension="vml" ContentType="application/vnd.openxmlformats-officedocument.vmlDrawing"/>
  <Override PartName="/ppt/slides/slide3.xml" ContentType="application/vnd.openxmlformats-officedocument.presentationml.slide+xml"/>
  <Override PartName="/ppt/slides/slide28.xml" ContentType="application/vnd.openxmlformats-officedocument.presentationml.slide+xml"/>
  <Override PartName="/ppt/slideLayouts/slideLayout3.xml" ContentType="application/vnd.openxmlformats-officedocument.presentationml.slideLayout+xml"/>
  <Override PartName="/ppt/slides/slide24.xml" ContentType="application/vnd.openxmlformats-officedocument.presentationml.slide+xml"/>
  <Override PartName="/ppt/slides/slide32.xml" ContentType="application/vnd.openxmlformats-officedocument.presentationml.slide+xml"/>
  <Override PartName="/ppt/slides/slide20.xml" ContentType="application/vnd.openxmlformats-officedocument.presentationml.slide+xml"/>
  <Override PartName="/ppt/slides/slide17.xml" ContentType="application/vnd.openxmlformats-officedocument.presentationml.slide+xml"/>
  <Override PartName="/ppt/notesSlides/notesSlide3.xml" ContentType="application/vnd.openxmlformats-officedocument.presentationml.notesSlide+xml"/>
  <Override PartName="/ppt/slides/slide8.xml" ContentType="application/vnd.openxmlformats-officedocument.presentationml.slide+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s/slide4.xml" ContentType="application/vnd.openxmlformats-officedocument.presentationml.slide+xml"/>
  <Override PartName="/ppt/slides/slide29.xml" ContentType="application/vnd.openxmlformats-officedocument.presentationml.slide+xml"/>
  <Override PartName="/ppt/slideLayouts/slideLayout4.xml" ContentType="application/vnd.openxmlformats-officedocument.presentationml.slideLayout+xml"/>
  <Override PartName="/ppt/slides/slide25.xml" ContentType="application/vnd.openxmlformats-officedocument.presentationml.slide+xml"/>
  <Override PartName="/ppt/slideMasters/slideMaster1.xml" ContentType="application/vnd.openxmlformats-officedocument.presentationml.slideMaster+xml"/>
  <Override PartName="/ppt/theme/theme1.xml" ContentType="application/vnd.openxmlformats-officedocument.theme+xml"/>
  <Override PartName="/ppt/slides/slide21.xml" ContentType="application/vnd.openxmlformats-officedocument.presentationml.slide+xml"/>
  <Default Extension="bin" ContentType="application/vnd.openxmlformats-officedocument.presentationml.printerSettings"/>
  <Override PartName="/ppt/viewProps.xml" ContentType="application/vnd.openxmlformats-officedocument.presentationml.viewPro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61" r:id="rId1"/>
  </p:sldMasterIdLst>
  <p:notesMasterIdLst>
    <p:notesMasterId r:id="rId34"/>
  </p:notesMasterIdLst>
  <p:sldIdLst>
    <p:sldId id="256" r:id="rId2"/>
    <p:sldId id="300" r:id="rId3"/>
    <p:sldId id="257" r:id="rId4"/>
    <p:sldId id="258" r:id="rId5"/>
    <p:sldId id="259" r:id="rId6"/>
    <p:sldId id="261" r:id="rId7"/>
    <p:sldId id="262" r:id="rId8"/>
    <p:sldId id="263" r:id="rId9"/>
    <p:sldId id="266" r:id="rId10"/>
    <p:sldId id="267" r:id="rId11"/>
    <p:sldId id="269" r:id="rId12"/>
    <p:sldId id="297" r:id="rId13"/>
    <p:sldId id="272" r:id="rId14"/>
    <p:sldId id="273" r:id="rId15"/>
    <p:sldId id="274" r:id="rId16"/>
    <p:sldId id="277" r:id="rId17"/>
    <p:sldId id="298" r:id="rId18"/>
    <p:sldId id="276" r:id="rId19"/>
    <p:sldId id="301" r:id="rId20"/>
    <p:sldId id="271" r:id="rId21"/>
    <p:sldId id="279" r:id="rId22"/>
    <p:sldId id="283" r:id="rId23"/>
    <p:sldId id="288" r:id="rId24"/>
    <p:sldId id="281" r:id="rId25"/>
    <p:sldId id="280" r:id="rId26"/>
    <p:sldId id="303" r:id="rId27"/>
    <p:sldId id="302" r:id="rId28"/>
    <p:sldId id="296" r:id="rId29"/>
    <p:sldId id="304" r:id="rId30"/>
    <p:sldId id="295" r:id="rId31"/>
    <p:sldId id="291" r:id="rId32"/>
    <p:sldId id="292" r:id="rId3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15620"/>
    <p:restoredTop sz="94660"/>
  </p:normalViewPr>
  <p:slideViewPr>
    <p:cSldViewPr snapToGrid="0" snapToObjects="1">
      <p:cViewPr varScale="1">
        <p:scale>
          <a:sx n="117" d="100"/>
          <a:sy n="117" d="100"/>
        </p:scale>
        <p:origin x="-464"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notesMaster" Target="notesMasters/notesMaster1.xml"/><Relationship Id="rId35" Type="http://schemas.openxmlformats.org/officeDocument/2006/relationships/printerSettings" Target="printerSettings/printerSettings1.bin"/><Relationship Id="rId36" Type="http://schemas.openxmlformats.org/officeDocument/2006/relationships/presProps" Target="presProp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viewProps" Target="viewProps.xml"/><Relationship Id="rId38" Type="http://schemas.openxmlformats.org/officeDocument/2006/relationships/theme" Target="theme/theme1.xml"/><Relationship Id="rId39"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pict"/></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pict"/></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EC5B826-5A00-2C4D-B51B-DA91A3178835}" type="datetimeFigureOut">
              <a:rPr lang="en-US" smtClean="0"/>
              <a:pPr/>
              <a:t>10/21/10</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A787DE0-8A4F-B147-BE93-9641283A2EE8}"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8BC8E2A-131F-FF48-939D-CEC6EED8940D}" type="slidenum">
              <a:rPr lang="en-US"/>
              <a:pPr/>
              <a:t>22</a:t>
            </a:fld>
            <a:endParaRPr lang="en-US" dirty="0"/>
          </a:p>
        </p:txBody>
      </p:sp>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latin typeface="Times New Roman" charset="0"/>
              </a:rPr>
              <a:t>“There is first the trend exemplified most typically by the work of Philipp Frank (and to some extent also by the earlier work of Neurath and von Mises), which combines informal </a:t>
            </a:r>
            <a:r>
              <a:rPr lang="en-US" sz="1200" i="1" dirty="0" smtClean="0">
                <a:latin typeface="Times New Roman" charset="0"/>
              </a:rPr>
              <a:t>logical</a:t>
            </a:r>
            <a:r>
              <a:rPr lang="en-US" sz="1200" dirty="0" smtClean="0">
                <a:latin typeface="Times New Roman" charset="0"/>
              </a:rPr>
              <a:t> analyses of the sciences with a vivid awareness of </a:t>
            </a:r>
            <a:r>
              <a:rPr lang="en-US" sz="1200" i="1" dirty="0" smtClean="0">
                <a:latin typeface="Times New Roman" charset="0"/>
              </a:rPr>
              <a:t>psychological </a:t>
            </a:r>
            <a:r>
              <a:rPr lang="en-US" sz="1200" dirty="0" smtClean="0">
                <a:latin typeface="Times New Roman" charset="0"/>
              </a:rPr>
              <a:t> and </a:t>
            </a:r>
            <a:r>
              <a:rPr lang="en-US" sz="1200" i="1" dirty="0" smtClean="0">
                <a:latin typeface="Times New Roman" charset="0"/>
              </a:rPr>
              <a:t>social-cultural</a:t>
            </a:r>
            <a:r>
              <a:rPr lang="en-US" sz="1200" dirty="0" smtClean="0">
                <a:latin typeface="Times New Roman" charset="0"/>
              </a:rPr>
              <a:t> factors operating in the selection of problems and in the acceptance and rejection of hypotheses and which contribute to the shaping of certain styles of scientific theorizing.  In a sense, this is a genuine sequel to the work of Ernst Mach.”  (Feigl 1956, 4-5, emphasis his)</a:t>
            </a:r>
          </a:p>
          <a:p>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2420424-964C-A84F-B3B7-2A766D30459B}" type="slidenum">
              <a:rPr lang="en-US"/>
              <a:pPr/>
              <a:t>23</a:t>
            </a:fld>
            <a:endParaRPr lang="en-US" dirty="0"/>
          </a:p>
        </p:txBody>
      </p:sp>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B291EA7-0F7B-0B4A-83E8-B384038968F1}" type="slidenum">
              <a:rPr lang="en-US"/>
              <a:pPr/>
              <a:t>31</a:t>
            </a:fld>
            <a:endParaRPr lang="en-US" dirty="0"/>
          </a:p>
        </p:txBody>
      </p:sp>
      <p:sp>
        <p:nvSpPr>
          <p:cNvPr id="10242" name="Rectangle 2"/>
          <p:cNvSpPr>
            <a:spLocks noGrp="1" noRot="1" noChangeAspect="1" noChangeArrowheads="1" noTextEdit="1"/>
          </p:cNvSpPr>
          <p:nvPr>
            <p:ph type="sldImg"/>
          </p:nvPr>
        </p:nvSpPr>
        <p:spPr>
          <a:ln/>
        </p:spPr>
      </p:sp>
      <p:sp>
        <p:nvSpPr>
          <p:cNvPr id="10243"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D4DC682-CDF3-8043-8958-3ECFD11DF4C0}" type="slidenum">
              <a:rPr lang="en-US"/>
              <a:pPr/>
              <a:t>32</a:t>
            </a:fld>
            <a:endParaRPr lang="en-US" dirty="0"/>
          </a:p>
        </p:txBody>
      </p:sp>
      <p:sp>
        <p:nvSpPr>
          <p:cNvPr id="13314" name="Rectangle 2"/>
          <p:cNvSpPr>
            <a:spLocks noGrp="1" noRot="1" noChangeAspect="1" noChangeArrowheads="1" noTextEdit="1"/>
          </p:cNvSpPr>
          <p:nvPr>
            <p:ph type="sldImg"/>
          </p:nvPr>
        </p:nvSpPr>
        <p:spPr>
          <a:ln/>
        </p:spPr>
      </p:sp>
      <p:sp>
        <p:nvSpPr>
          <p:cNvPr id="13315" name="Rectangle 3"/>
          <p:cNvSpPr>
            <a:spLocks noGrp="1" noChangeArrowheads="1"/>
          </p:cNvSpPr>
          <p:nvPr>
            <p:ph type="body" idx="1"/>
          </p:nvPr>
        </p:nvSpPr>
        <p:spPr/>
        <p:txBody>
          <a:bodyPr/>
          <a:lstStyle/>
          <a:p>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FB1D7978-A1D3-1949-8B25-4B84911C0F06}" type="datetimeFigureOut">
              <a:rPr lang="en-US" smtClean="0"/>
              <a:pPr/>
              <a:t>10/21/10</a:t>
            </a:fld>
            <a:endParaRPr lang="en-US" dirty="0"/>
          </a:p>
        </p:txBody>
      </p:sp>
      <p:sp>
        <p:nvSpPr>
          <p:cNvPr id="17" name="Footer Placeholder 16"/>
          <p:cNvSpPr>
            <a:spLocks noGrp="1"/>
          </p:cNvSpPr>
          <p:nvPr>
            <p:ph type="ftr" sz="quarter" idx="11"/>
          </p:nvPr>
        </p:nvSpPr>
        <p:spPr/>
        <p:txBody>
          <a:bodyPr/>
          <a:lstStyle/>
          <a:p>
            <a:endParaRPr lang="en-US" dirty="0"/>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C35E7BDA-4A07-FC4A-ACEC-00C673D4D106}" type="slidenum">
              <a:rPr lang="en-US" smtClean="0"/>
              <a:pPr/>
              <a:t>‹#›</a:t>
            </a:fld>
            <a:endParaRPr lang="en-US" dirty="0"/>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FB1D7978-A1D3-1949-8B25-4B84911C0F06}" type="datetimeFigureOut">
              <a:rPr lang="en-US" smtClean="0"/>
              <a:pPr/>
              <a:t>10/21/10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4361688" y="1026372"/>
            <a:ext cx="457200" cy="441325"/>
          </a:xfrm>
        </p:spPr>
        <p:txBody>
          <a:bodyPr/>
          <a:lstStyle/>
          <a:p>
            <a:fld id="{C35E7BDA-4A07-FC4A-ACEC-00C673D4D106}" type="slidenum">
              <a:rPr lang="en-US" smtClean="0"/>
              <a:pPr/>
              <a:t>‹#›</a:t>
            </a:fld>
            <a:endParaRPr lang="en-US" dirty="0"/>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dirty="0"/>
          </a:p>
        </p:txBody>
      </p:sp>
      <p:sp>
        <p:nvSpPr>
          <p:cNvPr id="4" name="Date Placeholder 3"/>
          <p:cNvSpPr>
            <a:spLocks noGrp="1"/>
          </p:cNvSpPr>
          <p:nvPr>
            <p:ph type="dt" sz="half" idx="10"/>
          </p:nvPr>
        </p:nvSpPr>
        <p:spPr/>
        <p:txBody>
          <a:bodyPr/>
          <a:lstStyle/>
          <a:p>
            <a:fld id="{FB1D7978-A1D3-1949-8B25-4B84911C0F06}" type="datetimeFigureOut">
              <a:rPr lang="en-US" smtClean="0"/>
              <a:pPr/>
              <a:t>10/21/10</a:t>
            </a:fld>
            <a:endParaRPr lang="en-US" dirty="0"/>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C35E7BDA-4A07-FC4A-ACEC-00C673D4D106}" type="slidenum">
              <a:rPr lang="en-US" smtClean="0"/>
              <a:pPr/>
              <a:t>‹#›</a:t>
            </a:fld>
            <a:endParaRPr lang="en-US" dirty="0"/>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FB1D7978-A1D3-1949-8B25-4B84911C0F06}" type="datetimeFigureOut">
              <a:rPr lang="en-US" smtClean="0"/>
              <a:pPr/>
              <a:t>10/21/10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35E7BDA-4A07-FC4A-ACEC-00C673D4D106}" type="slidenum">
              <a:rPr lang="en-US" smtClean="0"/>
              <a:pPr/>
              <a:t>‹#›</a:t>
            </a:fld>
            <a:endParaRPr lang="en-US" dirty="0"/>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FB1D7978-A1D3-1949-8B25-4B84911C0F06}" type="datetimeFigureOut">
              <a:rPr lang="en-US" smtClean="0"/>
              <a:pPr/>
              <a:t>10/21/10</a:t>
            </a:fld>
            <a:endParaRPr lang="en-US" dirty="0"/>
          </a:p>
        </p:txBody>
      </p:sp>
      <p:sp>
        <p:nvSpPr>
          <p:cNvPr id="8" name="Footer Placeholder 7"/>
          <p:cNvSpPr>
            <a:spLocks noGrp="1"/>
          </p:cNvSpPr>
          <p:nvPr>
            <p:ph type="ftr" sz="quarter" idx="11"/>
          </p:nvPr>
        </p:nvSpPr>
        <p:spPr>
          <a:xfrm>
            <a:off x="304800" y="6409944"/>
            <a:ext cx="3581400" cy="365760"/>
          </a:xfrm>
        </p:spPr>
        <p:txBody>
          <a:bodyPr/>
          <a:lstStyle/>
          <a:p>
            <a:endParaRPr lang="en-US" dirty="0"/>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C35E7BDA-4A07-FC4A-ACEC-00C673D4D106}" type="slidenum">
              <a:rPr lang="en-US" smtClean="0"/>
              <a:pPr/>
              <a:t>‹#›</a:t>
            </a:fld>
            <a:endParaRPr lang="en-US" dirty="0"/>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FB1D7978-A1D3-1949-8B25-4B84911C0F06}" type="datetimeFigureOut">
              <a:rPr lang="en-US" smtClean="0"/>
              <a:pPr/>
              <a:t>10/21/10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a:xfrm>
            <a:off x="4343400" y="1036020"/>
            <a:ext cx="457200" cy="441325"/>
          </a:xfrm>
        </p:spPr>
        <p:txBody>
          <a:bodyPr/>
          <a:lstStyle/>
          <a:p>
            <a:fld id="{C35E7BDA-4A07-FC4A-ACEC-00C673D4D106}"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FB1D7978-A1D3-1949-8B25-4B84911C0F06}" type="datetimeFigureOut">
              <a:rPr lang="en-US" smtClean="0"/>
              <a:pPr/>
              <a:t>10/21/10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C35E7BDA-4A07-FC4A-ACEC-00C673D4D106}"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C35E7BDA-4A07-FC4A-ACEC-00C673D4D106}" type="slidenum">
              <a:rPr lang="en-US" smtClean="0"/>
              <a:pPr/>
              <a:t>‹#›</a:t>
            </a:fld>
            <a:endParaRPr lang="en-US" dirty="0"/>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Date Placeholder 4"/>
          <p:cNvSpPr>
            <a:spLocks noGrp="1"/>
          </p:cNvSpPr>
          <p:nvPr>
            <p:ph type="dt" sz="half" idx="10"/>
          </p:nvPr>
        </p:nvSpPr>
        <p:spPr/>
        <p:txBody>
          <a:bodyPr/>
          <a:lstStyle/>
          <a:p>
            <a:fld id="{FB1D7978-A1D3-1949-8B25-4B84911C0F06}" type="datetimeFigureOut">
              <a:rPr lang="en-US" smtClean="0"/>
              <a:pPr/>
              <a:t>10/21/10</a:t>
            </a:fld>
            <a:endParaRPr lang="en-US" dirty="0"/>
          </a:p>
        </p:txBody>
      </p:sp>
      <p:sp>
        <p:nvSpPr>
          <p:cNvPr id="6" name="Footer Placeholder 5"/>
          <p:cNvSpPr>
            <a:spLocks noGrp="1"/>
          </p:cNvSpPr>
          <p:nvPr>
            <p:ph type="ftr" sz="quarter" idx="11"/>
          </p:nvPr>
        </p:nvSpPr>
        <p:spPr>
          <a:xfrm>
            <a:off x="301752" y="6410848"/>
            <a:ext cx="3383280" cy="365760"/>
          </a:xfrm>
        </p:spPr>
        <p:txBody>
          <a:bodyPr/>
          <a:lstStyle/>
          <a:p>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7" name="Slide Number Placeholder 6"/>
          <p:cNvSpPr>
            <a:spLocks noGrp="1"/>
          </p:cNvSpPr>
          <p:nvPr>
            <p:ph type="sldNum" sz="quarter" idx="12"/>
          </p:nvPr>
        </p:nvSpPr>
        <p:spPr>
          <a:xfrm>
            <a:off x="1371600" y="312738"/>
            <a:ext cx="457200" cy="441325"/>
          </a:xfrm>
        </p:spPr>
        <p:txBody>
          <a:bodyPr/>
          <a:lstStyle/>
          <a:p>
            <a:fld id="{C35E7BDA-4A07-FC4A-ACEC-00C673D4D106}" type="slidenum">
              <a:rPr lang="en-US" smtClean="0"/>
              <a:pPr/>
              <a:t>‹#›</a:t>
            </a:fld>
            <a:endParaRPr lang="en-US" dirty="0"/>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dirty="0"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Date Placeholder 4"/>
          <p:cNvSpPr>
            <a:spLocks noGrp="1"/>
          </p:cNvSpPr>
          <p:nvPr>
            <p:ph type="dt" sz="half" idx="10"/>
          </p:nvPr>
        </p:nvSpPr>
        <p:spPr>
          <a:xfrm>
            <a:off x="5788152" y="6404984"/>
            <a:ext cx="3044952" cy="365760"/>
          </a:xfrm>
        </p:spPr>
        <p:txBody>
          <a:bodyPr/>
          <a:lstStyle/>
          <a:p>
            <a:fld id="{FB1D7978-A1D3-1949-8B25-4B84911C0F06}" type="datetimeFigureOut">
              <a:rPr lang="en-US" smtClean="0"/>
              <a:pPr/>
              <a:t>10/21/10</a:t>
            </a:fld>
            <a:endParaRPr lang="en-US" dirty="0"/>
          </a:p>
        </p:txBody>
      </p:sp>
      <p:sp>
        <p:nvSpPr>
          <p:cNvPr id="6" name="Footer Placeholder 5"/>
          <p:cNvSpPr>
            <a:spLocks noGrp="1"/>
          </p:cNvSpPr>
          <p:nvPr>
            <p:ph type="ftr" sz="quarter" idx="11"/>
          </p:nvPr>
        </p:nvSpPr>
        <p:spPr>
          <a:xfrm>
            <a:off x="301752" y="6410848"/>
            <a:ext cx="3584448" cy="365760"/>
          </a:xfrm>
        </p:spPr>
        <p:txBody>
          <a:bodyPr/>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B1D7978-A1D3-1949-8B25-4B84911C0F06}" type="datetimeFigureOut">
              <a:rPr lang="en-US" smtClean="0"/>
              <a:pPr/>
              <a:t>10/21/10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35E7BDA-4A07-FC4A-ACEC-00C673D4D106}"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6" name="Slide Number Placeholder 5"/>
          <p:cNvSpPr>
            <a:spLocks noGrp="1"/>
          </p:cNvSpPr>
          <p:nvPr>
            <p:ph type="sldNum" sz="quarter" idx="12"/>
          </p:nvPr>
        </p:nvSpPr>
        <p:spPr>
          <a:xfrm>
            <a:off x="6915912" y="3009901"/>
            <a:ext cx="457200" cy="441325"/>
          </a:xfrm>
        </p:spPr>
        <p:txBody>
          <a:bodyPr/>
          <a:lstStyle/>
          <a:p>
            <a:fld id="{C35E7BDA-4A07-FC4A-ACEC-00C673D4D106}" type="slidenum">
              <a:rPr lang="en-US" smtClean="0"/>
              <a:pPr/>
              <a:t>‹#›</a:t>
            </a:fld>
            <a:endParaRPr lang="en-US" dirty="0"/>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B1D7978-A1D3-1949-8B25-4B84911C0F06}" type="datetimeFigureOut">
              <a:rPr lang="en-US" smtClean="0"/>
              <a:pPr/>
              <a:t>10/21/10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685800" y="1981200"/>
            <a:ext cx="7772400" cy="4114800"/>
          </a:xfrm>
        </p:spPr>
        <p:txBody>
          <a:bodyPr/>
          <a:lstStyle/>
          <a:p>
            <a:endParaRPr lang="en-US" dirty="0"/>
          </a:p>
        </p:txBody>
      </p:sp>
      <p:sp>
        <p:nvSpPr>
          <p:cNvPr id="4" name="Date Placeholder 3"/>
          <p:cNvSpPr>
            <a:spLocks noGrp="1"/>
          </p:cNvSpPr>
          <p:nvPr>
            <p:ph type="dt" sz="half" idx="10"/>
          </p:nvPr>
        </p:nvSpPr>
        <p:spPr>
          <a:xfrm>
            <a:off x="685800" y="6248400"/>
            <a:ext cx="1905000" cy="457200"/>
          </a:xfrm>
        </p:spPr>
        <p:txBody>
          <a:bodyPr/>
          <a:lstStyle>
            <a:lvl1pPr>
              <a:defRPr/>
            </a:lvl1pPr>
          </a:lstStyle>
          <a:p>
            <a:endParaRPr lang="en-US" dirty="0"/>
          </a:p>
        </p:txBody>
      </p:sp>
      <p:sp>
        <p:nvSpPr>
          <p:cNvPr id="5" name="Footer Placeholder 4"/>
          <p:cNvSpPr>
            <a:spLocks noGrp="1"/>
          </p:cNvSpPr>
          <p:nvPr>
            <p:ph type="ftr" sz="quarter" idx="11"/>
          </p:nvPr>
        </p:nvSpPr>
        <p:spPr>
          <a:xfrm>
            <a:off x="3124200" y="6248400"/>
            <a:ext cx="2895600" cy="457200"/>
          </a:xfrm>
        </p:spPr>
        <p:txBody>
          <a:bodyPr/>
          <a:lstStyle>
            <a:lvl1pPr>
              <a:defRPr/>
            </a:lvl1pPr>
          </a:lstStyle>
          <a:p>
            <a:endParaRPr lang="en-US" dirty="0"/>
          </a:p>
        </p:txBody>
      </p:sp>
      <p:sp>
        <p:nvSpPr>
          <p:cNvPr id="6" name="Slide Number Placeholder 5"/>
          <p:cNvSpPr>
            <a:spLocks noGrp="1"/>
          </p:cNvSpPr>
          <p:nvPr>
            <p:ph type="sldNum" sz="quarter" idx="12"/>
          </p:nvPr>
        </p:nvSpPr>
        <p:spPr>
          <a:xfrm>
            <a:off x="6553200" y="6248400"/>
            <a:ext cx="1905000" cy="457200"/>
          </a:xfrm>
        </p:spPr>
        <p:txBody>
          <a:bodyPr/>
          <a:lstStyle>
            <a:lvl1pPr>
              <a:defRPr smtClean="0"/>
            </a:lvl1pPr>
          </a:lstStyle>
          <a:p>
            <a:fld id="{90A2A122-E55F-9342-802F-3B99D2FB3EB4}" type="slidenum">
              <a:rPr lang="en-US"/>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FB1D7978-A1D3-1949-8B25-4B84911C0F06}" type="datetimeFigureOut">
              <a:rPr lang="en-US" smtClean="0"/>
              <a:pPr/>
              <a:t>10/21/10</a:t>
            </a:fld>
            <a:endParaRPr lang="en-US" dirty="0"/>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dirty="0"/>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C35E7BDA-4A07-FC4A-ACEC-00C673D4D106}" type="slidenum">
              <a:rPr lang="en-US" smtClean="0"/>
              <a:pPr/>
              <a:t>‹#›</a:t>
            </a:fld>
            <a:endParaRPr lang="en-US" dirty="0"/>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xml"/><Relationship Id="rId4" Type="http://schemas.openxmlformats.org/officeDocument/2006/relationships/oleObject" Target="../embeddings/oleObject1.bin"/><Relationship Id="rId1" Type="http://schemas.openxmlformats.org/officeDocument/2006/relationships/vmlDrawing" Target="../drawings/vmlDrawing1.vml"/><Relationship Id="rId2"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4.xml"/><Relationship Id="rId4" Type="http://schemas.openxmlformats.org/officeDocument/2006/relationships/oleObject" Target="../embeddings/oleObject2.bin"/><Relationship Id="rId1" Type="http://schemas.openxmlformats.org/officeDocument/2006/relationships/vmlDrawing" Target="../drawings/vmlDrawing2.vml"/><Relationship Id="rId2"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smtClean="0"/>
              <a:t>Heather E. Douglas</a:t>
            </a:r>
          </a:p>
          <a:p>
            <a:r>
              <a:rPr lang="en-US" dirty="0" smtClean="0"/>
              <a:t>October 22, 2010</a:t>
            </a:r>
          </a:p>
          <a:p>
            <a:endParaRPr lang="en-US" dirty="0" smtClean="0"/>
          </a:p>
          <a:p>
            <a:r>
              <a:rPr lang="en-US" dirty="0" smtClean="0"/>
              <a:t>Boston University</a:t>
            </a:r>
          </a:p>
          <a:p>
            <a:r>
              <a:rPr lang="en-US" dirty="0" smtClean="0"/>
              <a:t>Center for Philosophy and History of Science</a:t>
            </a:r>
            <a:endParaRPr lang="en-US" dirty="0"/>
          </a:p>
        </p:txBody>
      </p:sp>
      <p:sp>
        <p:nvSpPr>
          <p:cNvPr id="2" name="Title 1"/>
          <p:cNvSpPr>
            <a:spLocks noGrp="1"/>
          </p:cNvSpPr>
          <p:nvPr>
            <p:ph type="ctrTitle"/>
          </p:nvPr>
        </p:nvSpPr>
        <p:spPr/>
        <p:txBody>
          <a:bodyPr>
            <a:normAutofit fontScale="90000"/>
          </a:bodyPr>
          <a:lstStyle/>
          <a:p>
            <a:r>
              <a:rPr lang="en-US" dirty="0" smtClean="0"/>
              <a:t>Creating the Disciplinary Space for Philosophy of Science:  </a:t>
            </a:r>
            <a:br>
              <a:rPr lang="en-US" dirty="0" smtClean="0"/>
            </a:br>
            <a:r>
              <a:rPr lang="en-US" dirty="0" smtClean="0"/>
              <a:t>A History of the PSA before 1970</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Something Changed between 1940 and 1970…</a:t>
            </a:r>
            <a:endParaRPr lang="en-US" dirty="0"/>
          </a:p>
        </p:txBody>
      </p:sp>
      <p:sp>
        <p:nvSpPr>
          <p:cNvPr id="3" name="Content Placeholder 2"/>
          <p:cNvSpPr>
            <a:spLocks noGrp="1"/>
          </p:cNvSpPr>
          <p:nvPr>
            <p:ph sz="quarter" idx="1"/>
          </p:nvPr>
        </p:nvSpPr>
        <p:spPr/>
        <p:txBody>
          <a:bodyPr/>
          <a:lstStyle/>
          <a:p>
            <a:r>
              <a:rPr lang="en-US" dirty="0" smtClean="0"/>
              <a:t>Philosophers like Carnap, Frank, Reichenbach, Feigl are central to the history of philosophy of science in the 20</a:t>
            </a:r>
            <a:r>
              <a:rPr lang="en-US" baseline="30000" dirty="0" smtClean="0"/>
              <a:t>th</a:t>
            </a:r>
            <a:r>
              <a:rPr lang="en-US" dirty="0" smtClean="0"/>
              <a:t> century.</a:t>
            </a:r>
          </a:p>
          <a:p>
            <a:r>
              <a:rPr lang="en-US" dirty="0" smtClean="0"/>
              <a:t>But these philosophers were up to something quite different than what philosophers of science thought they were up to by 1970.</a:t>
            </a:r>
          </a:p>
          <a:p>
            <a:r>
              <a:rPr lang="en-US" dirty="0" smtClean="0"/>
              <a:t>And this shift holds not just for the central players, but also for the now forgotten (Churchman, Malisoff) who led the PSA before 1960.</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141115" y="293101"/>
            <a:ext cx="8835989" cy="792456"/>
          </a:xfrm>
        </p:spPr>
        <p:txBody>
          <a:bodyPr>
            <a:normAutofit fontScale="90000"/>
          </a:bodyPr>
          <a:lstStyle/>
          <a:p>
            <a:r>
              <a:rPr lang="en-US" dirty="0"/>
              <a:t>The Scientific Conception of the World: </a:t>
            </a:r>
            <a:r>
              <a:rPr lang="en-US" dirty="0" smtClean="0"/>
              <a:t> </a:t>
            </a:r>
            <a:br>
              <a:rPr lang="en-US" dirty="0" smtClean="0"/>
            </a:br>
            <a:r>
              <a:rPr lang="en-US" dirty="0" smtClean="0"/>
              <a:t>The </a:t>
            </a:r>
            <a:r>
              <a:rPr lang="en-US" dirty="0"/>
              <a:t>Vienna Circle</a:t>
            </a:r>
            <a:r>
              <a:rPr lang="en-US" dirty="0" smtClean="0"/>
              <a:t> (1929)</a:t>
            </a:r>
            <a:endParaRPr lang="en-US" dirty="0"/>
          </a:p>
        </p:txBody>
      </p:sp>
      <p:sp>
        <p:nvSpPr>
          <p:cNvPr id="3" name="Content Placeholder 2"/>
          <p:cNvSpPr>
            <a:spLocks noGrp="1"/>
          </p:cNvSpPr>
          <p:nvPr>
            <p:ph sz="quarter" idx="1"/>
          </p:nvPr>
        </p:nvSpPr>
        <p:spPr/>
        <p:txBody>
          <a:bodyPr>
            <a:normAutofit/>
          </a:bodyPr>
          <a:lstStyle/>
          <a:p>
            <a:pPr>
              <a:buNone/>
            </a:pPr>
            <a:r>
              <a:rPr lang="en-US" dirty="0"/>
              <a:t>“The Vienna Circle believes that in collaborating with the Ernst Mach Society it fulfills a demand of the day:  we have to fashion intellectual tools for everyday life, for the daily life of the scholar </a:t>
            </a:r>
            <a:r>
              <a:rPr lang="en-US" i="1" dirty="0"/>
              <a:t>but also for the daily life of all those who in some way join in working at the conscious re-shaping of life</a:t>
            </a:r>
            <a:r>
              <a:rPr lang="en-US" dirty="0"/>
              <a:t>.”</a:t>
            </a:r>
            <a:r>
              <a:rPr lang="en-US" dirty="0" smtClean="0"/>
              <a:t> </a:t>
            </a:r>
          </a:p>
          <a:p>
            <a:pPr>
              <a:buNone/>
            </a:pPr>
            <a:r>
              <a:rPr lang="en-US" dirty="0" smtClean="0"/>
              <a:t>				</a:t>
            </a:r>
            <a:r>
              <a:rPr lang="en-US" sz="2000" dirty="0" smtClean="0"/>
              <a:t>– Hahn, Carnap, and Neurath (emphasis added)</a:t>
            </a:r>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Mission of the PSA</a:t>
            </a:r>
            <a:endParaRPr lang="en-US" dirty="0"/>
          </a:p>
        </p:txBody>
      </p:sp>
      <p:sp>
        <p:nvSpPr>
          <p:cNvPr id="3" name="Content Placeholder 2"/>
          <p:cNvSpPr>
            <a:spLocks noGrp="1"/>
          </p:cNvSpPr>
          <p:nvPr>
            <p:ph sz="quarter" idx="1"/>
          </p:nvPr>
        </p:nvSpPr>
        <p:spPr/>
        <p:txBody>
          <a:bodyPr>
            <a:normAutofit fontScale="92500" lnSpcReduction="10000"/>
          </a:bodyPr>
          <a:lstStyle/>
          <a:p>
            <a:r>
              <a:rPr lang="en-US" u="sng" dirty="0" smtClean="0"/>
              <a:t>1947</a:t>
            </a:r>
            <a:r>
              <a:rPr lang="en-US" dirty="0" smtClean="0"/>
              <a:t>: “The objects of this Association are the furthering </a:t>
            </a:r>
            <a:r>
              <a:rPr lang="en-US" dirty="0"/>
              <a:t>of the study and discussion of the subject of philosophy of science, broadly interpreted, and the encouragement of practical consequences which may flow therefrom of benefit to scientists and philosophers in particular and to men of good will in general.”</a:t>
            </a:r>
            <a:r>
              <a:rPr lang="en-US" dirty="0" smtClean="0"/>
              <a:t> </a:t>
            </a:r>
          </a:p>
          <a:p>
            <a:endParaRPr lang="en-US" dirty="0" smtClean="0"/>
          </a:p>
          <a:p>
            <a:r>
              <a:rPr lang="en-US" u="sng" dirty="0" smtClean="0"/>
              <a:t>1957</a:t>
            </a:r>
            <a:r>
              <a:rPr lang="en-US" dirty="0" smtClean="0"/>
              <a:t>: “</a:t>
            </a:r>
            <a:r>
              <a:rPr lang="en-US" dirty="0"/>
              <a:t>The objects of this Association shall be the furthering of studies and free discussion from diverse standpoints in the field of philosophy of science, and the publishing of a periodical devoted to such studies in this field.”</a:t>
            </a:r>
            <a:r>
              <a:rPr lang="en-US" dirty="0" smtClean="0"/>
              <a:t> </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What changed between 1940 and </a:t>
            </a:r>
            <a:r>
              <a:rPr lang="en-US" dirty="0" smtClean="0"/>
              <a:t>1970</a:t>
            </a:r>
            <a:r>
              <a:rPr lang="en-US" dirty="0" smtClean="0"/>
              <a:t>?</a:t>
            </a:r>
            <a:endParaRPr lang="en-US" dirty="0"/>
          </a:p>
        </p:txBody>
      </p:sp>
      <p:sp>
        <p:nvSpPr>
          <p:cNvPr id="3" name="Content Placeholder 2"/>
          <p:cNvSpPr>
            <a:spLocks noGrp="1"/>
          </p:cNvSpPr>
          <p:nvPr>
            <p:ph sz="quarter" idx="1"/>
          </p:nvPr>
        </p:nvSpPr>
        <p:spPr/>
        <p:txBody>
          <a:bodyPr>
            <a:normAutofit fontScale="77500" lnSpcReduction="20000"/>
          </a:bodyPr>
          <a:lstStyle/>
          <a:p>
            <a:r>
              <a:rPr lang="en-US" dirty="0" smtClean="0"/>
              <a:t>Giere (1999):  Translocation of philosophers from a Germanic to an American context altered their agendas, and allowed logical empiricism to defeat home grown pragmatism.</a:t>
            </a:r>
          </a:p>
          <a:p>
            <a:r>
              <a:rPr lang="en-US" dirty="0" smtClean="0"/>
              <a:t>Howard (2003):  Anti-communist sentiments forced a retreat from practical and ethical issues in the philosophy of science.</a:t>
            </a:r>
          </a:p>
          <a:p>
            <a:r>
              <a:rPr lang="en-US" dirty="0" smtClean="0"/>
              <a:t>Reisch (2003, 2005, 2007):  The unity of science movement, and thus logical empiricism, died from multiple causes including anti-communism, individual deaths, and philosophical disagreements among individuals.</a:t>
            </a:r>
          </a:p>
          <a:p>
            <a:r>
              <a:rPr lang="en-US" dirty="0" smtClean="0"/>
              <a:t>Richardson (2007):  Logical empiricists still shape our basic understanding of philosophy of science, and Kuhn differed from Carnap only in style, not in substance.  Logical empiricism was never defeated.</a:t>
            </a:r>
          </a:p>
          <a:p>
            <a:pPr>
              <a:buNone/>
            </a:pPr>
            <a:r>
              <a:rPr lang="en-US" dirty="0" smtClean="0"/>
              <a:t>None of these accounts is fully satisfying or fully accords with the historical record.</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From Movement to Discipline</a:t>
            </a:r>
            <a:endParaRPr lang="en-US" dirty="0"/>
          </a:p>
        </p:txBody>
      </p:sp>
      <p:sp>
        <p:nvSpPr>
          <p:cNvPr id="3" name="Content Placeholder 2"/>
          <p:cNvSpPr>
            <a:spLocks noGrp="1"/>
          </p:cNvSpPr>
          <p:nvPr>
            <p:ph sz="half" idx="1"/>
          </p:nvPr>
        </p:nvSpPr>
        <p:spPr/>
        <p:txBody>
          <a:bodyPr>
            <a:normAutofit fontScale="92500" lnSpcReduction="10000"/>
          </a:bodyPr>
          <a:lstStyle/>
          <a:p>
            <a:pPr>
              <a:buNone/>
            </a:pPr>
            <a:r>
              <a:rPr lang="en-US" u="sng" dirty="0" smtClean="0"/>
              <a:t>Movement</a:t>
            </a:r>
          </a:p>
          <a:p>
            <a:pPr>
              <a:buNone/>
            </a:pPr>
            <a:r>
              <a:rPr lang="en-US" dirty="0" smtClean="0"/>
              <a:t>“Scientific Philosophy” </a:t>
            </a:r>
          </a:p>
          <a:p>
            <a:pPr>
              <a:buNone/>
            </a:pPr>
            <a:r>
              <a:rPr lang="en-US" dirty="0" smtClean="0"/>
              <a:t>“Unity of Science”</a:t>
            </a:r>
          </a:p>
          <a:p>
            <a:r>
              <a:rPr lang="en-US" dirty="0" smtClean="0"/>
              <a:t>Goal is outward directed: The reform of thought, and thus society</a:t>
            </a:r>
          </a:p>
          <a:p>
            <a:r>
              <a:rPr lang="en-US" dirty="0" smtClean="0"/>
              <a:t>Goal gives some coherence to projects</a:t>
            </a:r>
          </a:p>
          <a:p>
            <a:r>
              <a:rPr lang="en-US" dirty="0" smtClean="0"/>
              <a:t>Interdisciplinary– all fellow travelers welcome (log. emp., scientists, pragmatists)</a:t>
            </a:r>
          </a:p>
          <a:p>
            <a:r>
              <a:rPr lang="en-US" dirty="0" smtClean="0"/>
              <a:t>Collaborative, energetic</a:t>
            </a:r>
          </a:p>
        </p:txBody>
      </p:sp>
      <p:sp>
        <p:nvSpPr>
          <p:cNvPr id="4" name="Content Placeholder 3"/>
          <p:cNvSpPr>
            <a:spLocks noGrp="1"/>
          </p:cNvSpPr>
          <p:nvPr>
            <p:ph sz="half" idx="2"/>
          </p:nvPr>
        </p:nvSpPr>
        <p:spPr/>
        <p:txBody>
          <a:bodyPr>
            <a:normAutofit fontScale="92500" lnSpcReduction="10000"/>
          </a:bodyPr>
          <a:lstStyle/>
          <a:p>
            <a:pPr>
              <a:buNone/>
            </a:pPr>
            <a:r>
              <a:rPr lang="en-US" u="sng" dirty="0" smtClean="0"/>
              <a:t>Discipline</a:t>
            </a:r>
          </a:p>
          <a:p>
            <a:pPr>
              <a:buNone/>
            </a:pPr>
            <a:r>
              <a:rPr lang="en-US" dirty="0" smtClean="0"/>
              <a:t>“Philosophy of Science”</a:t>
            </a:r>
          </a:p>
          <a:p>
            <a:r>
              <a:rPr lang="en-US" dirty="0" smtClean="0"/>
              <a:t>Well-defined topics, policed boundaries</a:t>
            </a:r>
          </a:p>
          <a:p>
            <a:r>
              <a:rPr lang="en-US" dirty="0" smtClean="0"/>
              <a:t>Projects are internally driven</a:t>
            </a:r>
          </a:p>
          <a:p>
            <a:r>
              <a:rPr lang="en-US" dirty="0" smtClean="0"/>
              <a:t>Insiders are experts; outsiders are interlopers</a:t>
            </a:r>
          </a:p>
          <a:p>
            <a:r>
              <a:rPr lang="en-US" dirty="0" smtClean="0"/>
              <a:t>Still collaborative…</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Movements in the 1930s</a:t>
            </a:r>
            <a:endParaRPr lang="en-US" dirty="0"/>
          </a:p>
        </p:txBody>
      </p:sp>
      <p:sp>
        <p:nvSpPr>
          <p:cNvPr id="3" name="Content Placeholder 2"/>
          <p:cNvSpPr>
            <a:spLocks noGrp="1"/>
          </p:cNvSpPr>
          <p:nvPr>
            <p:ph sz="quarter" idx="1"/>
          </p:nvPr>
        </p:nvSpPr>
        <p:spPr>
          <a:xfrm>
            <a:off x="332232" y="1487212"/>
            <a:ext cx="8503920" cy="4700456"/>
          </a:xfrm>
        </p:spPr>
        <p:txBody>
          <a:bodyPr>
            <a:normAutofit fontScale="77500" lnSpcReduction="20000"/>
          </a:bodyPr>
          <a:lstStyle/>
          <a:p>
            <a:r>
              <a:rPr lang="en-US" dirty="0" smtClean="0"/>
              <a:t>Scientific Philosophy:  A movement to reform philosophy by eliminating metaphysics and pseudo-problems, generating genuine social and philosophical progress</a:t>
            </a:r>
          </a:p>
          <a:p>
            <a:pPr lvl="1">
              <a:buNone/>
            </a:pPr>
            <a:r>
              <a:rPr lang="en-US" dirty="0" smtClean="0"/>
              <a:t>E.g. Logical empiricism of the Vienna Circle, the Society for Scientific Philosophy in Berlin</a:t>
            </a:r>
          </a:p>
          <a:p>
            <a:r>
              <a:rPr lang="en-US" dirty="0" smtClean="0"/>
              <a:t>The Unity of Science:  A practical outgrowth of scientific philosophy, aiming to unify the sciences to eliminate lingering metaphysics and make them more applicable</a:t>
            </a:r>
          </a:p>
          <a:p>
            <a:endParaRPr lang="en-US" dirty="0" smtClean="0"/>
          </a:p>
          <a:p>
            <a:r>
              <a:rPr lang="en-US" dirty="0" smtClean="0"/>
              <a:t>Who was involved?</a:t>
            </a:r>
          </a:p>
          <a:p>
            <a:pPr lvl="1">
              <a:buNone/>
            </a:pPr>
            <a:r>
              <a:rPr lang="en-US" dirty="0" smtClean="0"/>
              <a:t>Logical empiricists (philosophers Carnap, Reichenbach &amp; scientists Frank, Neurath) working with pragmatists (Morris, Dewey) </a:t>
            </a:r>
          </a:p>
          <a:p>
            <a:pPr lvl="1">
              <a:buNone/>
            </a:pPr>
            <a:r>
              <a:rPr lang="en-US" dirty="0" smtClean="0"/>
              <a:t>“The most promising movement in the logic of science and scientific philosophy …. Logico-pramatico-empiricism”  (</a:t>
            </a:r>
            <a:r>
              <a:rPr lang="en-US" i="1" dirty="0" smtClean="0"/>
              <a:t>Phil. Sci.</a:t>
            </a:r>
            <a:r>
              <a:rPr lang="en-US" dirty="0" smtClean="0"/>
              <a:t>, Morris 1936)</a:t>
            </a:r>
          </a:p>
          <a:p>
            <a:pPr lvl="1">
              <a:buNone/>
            </a:pPr>
            <a:endParaRPr lang="en-US" dirty="0" smtClean="0"/>
          </a:p>
          <a:p>
            <a:r>
              <a:rPr lang="en-US" dirty="0" smtClean="0"/>
              <a:t>Institutional homes in North America in the 1930s:  Chicago, Harvard, UCLA, and the journal, </a:t>
            </a:r>
            <a:r>
              <a:rPr lang="en-US" i="1" dirty="0" smtClean="0"/>
              <a:t>Philosophy of Science</a:t>
            </a:r>
            <a:r>
              <a:rPr lang="en-US" dirty="0" smtClean="0"/>
              <a:t> (1934)</a:t>
            </a:r>
            <a:endParaRPr lang="en-US" i="1"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Vienna Circle-- 1929</a:t>
            </a:r>
            <a:endParaRPr lang="en-US" dirty="0"/>
          </a:p>
        </p:txBody>
      </p:sp>
      <p:sp>
        <p:nvSpPr>
          <p:cNvPr id="3" name="Content Placeholder 2"/>
          <p:cNvSpPr>
            <a:spLocks noGrp="1"/>
          </p:cNvSpPr>
          <p:nvPr>
            <p:ph sz="quarter" idx="1"/>
          </p:nvPr>
        </p:nvSpPr>
        <p:spPr/>
        <p:txBody>
          <a:bodyPr>
            <a:normAutofit/>
          </a:bodyPr>
          <a:lstStyle/>
          <a:p>
            <a:r>
              <a:rPr lang="en-US" dirty="0" smtClean="0"/>
              <a:t>Anti-metaphysics</a:t>
            </a:r>
          </a:p>
          <a:p>
            <a:r>
              <a:rPr lang="en-US" dirty="0" smtClean="0"/>
              <a:t>Collaborative effort</a:t>
            </a:r>
          </a:p>
          <a:p>
            <a:r>
              <a:rPr lang="en-US" dirty="0" smtClean="0"/>
              <a:t>Use logic to clarify language</a:t>
            </a:r>
          </a:p>
          <a:p>
            <a:r>
              <a:rPr lang="en-US" dirty="0" smtClean="0"/>
              <a:t>Commitment to empiricism</a:t>
            </a:r>
          </a:p>
          <a:p>
            <a:r>
              <a:rPr lang="en-US" dirty="0" smtClean="0"/>
              <a:t>Get rid of philosophical pseudo-problems</a:t>
            </a:r>
          </a:p>
          <a:p>
            <a:r>
              <a:rPr lang="en-US" dirty="0" smtClean="0"/>
              <a:t>Unified Science</a:t>
            </a:r>
          </a:p>
          <a:p>
            <a:r>
              <a:rPr lang="en-US" sz="2800" dirty="0" smtClean="0"/>
              <a:t>Practical societal reform:  “</a:t>
            </a:r>
            <a:r>
              <a:rPr lang="en-US" sz="2800" i="1" dirty="0" smtClean="0"/>
              <a:t>The scientific world-conception serves life, and life receives it.”</a:t>
            </a:r>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Unity of Science Movement</a:t>
            </a:r>
            <a:endParaRPr lang="en-US" dirty="0"/>
          </a:p>
        </p:txBody>
      </p:sp>
      <p:sp>
        <p:nvSpPr>
          <p:cNvPr id="3" name="Content Placeholder 2"/>
          <p:cNvSpPr>
            <a:spLocks noGrp="1"/>
          </p:cNvSpPr>
          <p:nvPr>
            <p:ph sz="quarter" idx="1"/>
          </p:nvPr>
        </p:nvSpPr>
        <p:spPr/>
        <p:txBody>
          <a:bodyPr>
            <a:normAutofit/>
          </a:bodyPr>
          <a:lstStyle/>
          <a:p>
            <a:r>
              <a:rPr lang="en-US" dirty="0" smtClean="0"/>
              <a:t>Organizing Committee:</a:t>
            </a:r>
          </a:p>
          <a:p>
            <a:pPr lvl="1"/>
            <a:r>
              <a:rPr lang="en-US" dirty="0" smtClean="0"/>
              <a:t>Carnap, Bridgman, Schlick, Reichenbach, Neurath, Morris, Frank</a:t>
            </a:r>
          </a:p>
          <a:p>
            <a:r>
              <a:rPr lang="en-US" dirty="0" smtClean="0"/>
              <a:t>Congresses for the Unity of Science: </a:t>
            </a:r>
          </a:p>
          <a:p>
            <a:pPr lvl="1"/>
            <a:r>
              <a:rPr lang="en-US" dirty="0" smtClean="0"/>
              <a:t>Prague (1929), Königsberg (1930), Paris (1935), Copenhagen (1936), Paris (1937), Cambridge UK (1938), Harvard (1939)</a:t>
            </a:r>
          </a:p>
          <a:p>
            <a:r>
              <a:rPr lang="en-US" i="1" dirty="0" smtClean="0"/>
              <a:t>Encyclopedia for Unified Science </a:t>
            </a:r>
            <a:r>
              <a:rPr lang="en-US" dirty="0" smtClean="0"/>
              <a:t>proposed by Neurath at 1935 Congress</a:t>
            </a:r>
          </a:p>
          <a:p>
            <a:pPr lvl="1"/>
            <a:r>
              <a:rPr lang="en-US" dirty="0" smtClean="0"/>
              <a:t>Subscription advertisements for first two (introductory) volumes out in 1937 in </a:t>
            </a:r>
            <a:r>
              <a:rPr lang="en-US" i="1" dirty="0" smtClean="0"/>
              <a:t>Phil. Sci.</a:t>
            </a:r>
            <a:r>
              <a:rPr lang="en-US" dirty="0" smtClean="0"/>
              <a:t> and </a:t>
            </a:r>
            <a:r>
              <a:rPr lang="en-US" i="1" dirty="0" smtClean="0"/>
              <a:t>Science</a:t>
            </a:r>
            <a:endParaRPr lang="en-US" dirty="0" smtClean="0"/>
          </a:p>
          <a:p>
            <a:pPr lvl="1"/>
            <a:r>
              <a:rPr lang="en-US" dirty="0" smtClean="0"/>
              <a:t>First pamphlets published in 1938</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Goal of Unified Science</a:t>
            </a:r>
            <a:endParaRPr lang="en-US" dirty="0"/>
          </a:p>
        </p:txBody>
      </p:sp>
      <p:sp>
        <p:nvSpPr>
          <p:cNvPr id="3" name="Content Placeholder 2"/>
          <p:cNvSpPr>
            <a:spLocks noGrp="1"/>
          </p:cNvSpPr>
          <p:nvPr>
            <p:ph sz="quarter" idx="1"/>
          </p:nvPr>
        </p:nvSpPr>
        <p:spPr/>
        <p:txBody>
          <a:bodyPr>
            <a:normAutofit lnSpcReduction="10000"/>
          </a:bodyPr>
          <a:lstStyle/>
          <a:p>
            <a:r>
              <a:rPr lang="en-US" dirty="0" smtClean="0"/>
              <a:t>Analyze the logical structure of sciences and their relationships</a:t>
            </a:r>
          </a:p>
          <a:p>
            <a:r>
              <a:rPr lang="en-US" dirty="0" smtClean="0"/>
              <a:t>Analyze scientific concepts, scientific methods</a:t>
            </a:r>
          </a:p>
          <a:p>
            <a:r>
              <a:rPr lang="en-US" dirty="0" smtClean="0"/>
              <a:t>Develop “a unified scientific language” (</a:t>
            </a:r>
            <a:r>
              <a:rPr lang="en-US" i="1" dirty="0" smtClean="0"/>
              <a:t>Phil. Sci. </a:t>
            </a:r>
            <a:r>
              <a:rPr lang="en-US" dirty="0" smtClean="0"/>
              <a:t>1937)</a:t>
            </a:r>
          </a:p>
          <a:p>
            <a:r>
              <a:rPr lang="en-US" dirty="0" smtClean="0"/>
              <a:t>Ensure that science maintains a commitment to “physicalism” (i.e. empiricism), thus combating metaphysics</a:t>
            </a:r>
          </a:p>
          <a:p>
            <a:r>
              <a:rPr lang="en-US" dirty="0" smtClean="0"/>
              <a:t>Not an attempt to “reduce” one science to another, but rather to be able to combine sciences as needed to make real decisions in the world</a:t>
            </a:r>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Fluidity in Unified Science</a:t>
            </a:r>
            <a:endParaRPr lang="en-US" dirty="0"/>
          </a:p>
        </p:txBody>
      </p:sp>
      <p:sp>
        <p:nvSpPr>
          <p:cNvPr id="3" name="Content Placeholder 2"/>
          <p:cNvSpPr>
            <a:spLocks noGrp="1"/>
          </p:cNvSpPr>
          <p:nvPr>
            <p:ph sz="quarter" idx="1"/>
          </p:nvPr>
        </p:nvSpPr>
        <p:spPr/>
        <p:txBody>
          <a:bodyPr>
            <a:normAutofit fontScale="70000" lnSpcReduction="20000"/>
          </a:bodyPr>
          <a:lstStyle/>
          <a:p>
            <a:r>
              <a:rPr lang="en-US" sz="2857" dirty="0" smtClean="0"/>
              <a:t>Aim was NOT “</a:t>
            </a:r>
            <a:r>
              <a:rPr lang="en-US" sz="2857" i="1" dirty="0" smtClean="0"/>
              <a:t>the</a:t>
            </a:r>
            <a:r>
              <a:rPr lang="en-US" sz="2857" dirty="0" smtClean="0"/>
              <a:t> system of science”</a:t>
            </a:r>
          </a:p>
          <a:p>
            <a:r>
              <a:rPr lang="en-US" sz="2857" dirty="0" smtClean="0"/>
              <a:t>Rather, “what </a:t>
            </a:r>
            <a:r>
              <a:rPr lang="en-US" sz="2857" dirty="0"/>
              <a:t>is the maximum of scientific co-</a:t>
            </a:r>
            <a:r>
              <a:rPr lang="en-US" sz="2857" dirty="0" smtClean="0"/>
              <a:t>ordination” possible? (Neurath 1938)</a:t>
            </a:r>
          </a:p>
          <a:p>
            <a:r>
              <a:rPr lang="en-US" sz="2857" dirty="0" smtClean="0"/>
              <a:t>Depending on what the connections between the sciences are, the unified science will develop accordingly.  And pursuing unified science should change what our sciences look like.</a:t>
            </a:r>
          </a:p>
          <a:p>
            <a:r>
              <a:rPr lang="en-US" sz="2857" dirty="0" smtClean="0"/>
              <a:t>Massive Collaborative Evolving Project</a:t>
            </a:r>
          </a:p>
          <a:p>
            <a:pPr lvl="1"/>
            <a:r>
              <a:rPr lang="en-US" sz="2286" dirty="0" smtClean="0"/>
              <a:t>First two introductory volumes (10 pamphlets each, each pamphlet ~ 70 pages) out by 1940</a:t>
            </a:r>
          </a:p>
          <a:p>
            <a:pPr lvl="1"/>
            <a:r>
              <a:rPr lang="en-US" sz="2286" dirty="0" smtClean="0"/>
              <a:t>Six more volumes (60 pamphlets) on methods and disagreements concerning how to unify sciences</a:t>
            </a:r>
          </a:p>
          <a:p>
            <a:pPr lvl="1"/>
            <a:r>
              <a:rPr lang="en-US" sz="2286" dirty="0" smtClean="0"/>
              <a:t>Eight volumes on the actual state of sciences and their unification</a:t>
            </a:r>
          </a:p>
          <a:p>
            <a:pPr lvl="1"/>
            <a:r>
              <a:rPr lang="en-US" sz="2286" dirty="0" smtClean="0"/>
              <a:t>Ten volumes on engineering, medicine, law, and education</a:t>
            </a:r>
          </a:p>
          <a:p>
            <a:pPr lvl="1"/>
            <a:r>
              <a:rPr lang="en-US" sz="2286" dirty="0" smtClean="0"/>
              <a:t>Additional volumes on Neurath’s isotype language</a:t>
            </a:r>
          </a:p>
          <a:p>
            <a:r>
              <a:rPr lang="en-US" sz="2857" dirty="0" smtClean="0"/>
              <a:t>Neurath’s Plan: Over 30 volumes = 300 pamphlets &gt; 20,000 pages</a:t>
            </a:r>
          </a:p>
          <a:p>
            <a:r>
              <a:rPr lang="en-US" sz="2857" dirty="0" smtClean="0"/>
              <a:t>Actually, only the first two volumes published, and not completed until 1960s…</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Transition to America</a:t>
            </a:r>
            <a:endParaRPr lang="en-US" dirty="0"/>
          </a:p>
        </p:txBody>
      </p:sp>
      <p:sp>
        <p:nvSpPr>
          <p:cNvPr id="3" name="Content Placeholder 2"/>
          <p:cNvSpPr>
            <a:spLocks noGrp="1"/>
          </p:cNvSpPr>
          <p:nvPr>
            <p:ph sz="quarter" idx="1"/>
          </p:nvPr>
        </p:nvSpPr>
        <p:spPr/>
        <p:txBody>
          <a:bodyPr/>
          <a:lstStyle/>
          <a:p>
            <a:r>
              <a:rPr lang="en-US" dirty="0" smtClean="0"/>
              <a:t>Encyclopedia published by U. Chicago Press</a:t>
            </a:r>
          </a:p>
          <a:p>
            <a:r>
              <a:rPr lang="en-US" dirty="0" smtClean="0"/>
              <a:t>Émigrés (Carnap, Hempel, Reichenbach, Feigl) find jobs in philosophy departments</a:t>
            </a:r>
          </a:p>
          <a:p>
            <a:r>
              <a:rPr lang="en-US" dirty="0" smtClean="0"/>
              <a:t>Many American philosophers not enamored with scientific philosophy– it is an obvious threat!</a:t>
            </a:r>
          </a:p>
          <a:p>
            <a:r>
              <a:rPr lang="en-US" dirty="0" smtClean="0"/>
              <a:t>But many other American philosophers deeply sympathetic (Nagel, Morris, Dewey) </a:t>
            </a:r>
          </a:p>
          <a:p>
            <a:r>
              <a:rPr lang="en-US" dirty="0" smtClean="0"/>
              <a:t>Newly formed PSA an open forum for the logical empiricists to use…</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Philosophy of Science</a:t>
            </a:r>
            <a:r>
              <a:rPr lang="en-US" dirty="0" smtClean="0"/>
              <a:t> &amp; the PSA</a:t>
            </a:r>
            <a:endParaRPr lang="en-US" i="1" dirty="0"/>
          </a:p>
        </p:txBody>
      </p:sp>
      <p:sp>
        <p:nvSpPr>
          <p:cNvPr id="3" name="Content Placeholder 2"/>
          <p:cNvSpPr>
            <a:spLocks noGrp="1"/>
          </p:cNvSpPr>
          <p:nvPr>
            <p:ph sz="quarter" idx="1"/>
          </p:nvPr>
        </p:nvSpPr>
        <p:spPr/>
        <p:txBody>
          <a:bodyPr>
            <a:normAutofit fontScale="85000" lnSpcReduction="10000"/>
          </a:bodyPr>
          <a:lstStyle/>
          <a:p>
            <a:r>
              <a:rPr lang="en-US" dirty="0" smtClean="0"/>
              <a:t>Founded in 1934 by biochemist William Malisoff</a:t>
            </a:r>
          </a:p>
          <a:p>
            <a:r>
              <a:rPr lang="en-US" dirty="0" smtClean="0"/>
              <a:t>An interdisciplinary forum for scientists and philosophers</a:t>
            </a:r>
          </a:p>
          <a:p>
            <a:r>
              <a:rPr lang="en-US" dirty="0" smtClean="0"/>
              <a:t>Opening editorial: “</a:t>
            </a:r>
            <a:r>
              <a:rPr lang="en-US" dirty="0"/>
              <a:t>What is Philosophy of Science?</a:t>
            </a:r>
            <a:r>
              <a:rPr lang="en-US" dirty="0" smtClean="0"/>
              <a:t>”</a:t>
            </a:r>
          </a:p>
          <a:p>
            <a:pPr lvl="1"/>
            <a:r>
              <a:rPr lang="en-US" dirty="0" smtClean="0"/>
              <a:t>“</a:t>
            </a:r>
            <a:r>
              <a:rPr lang="en-US" dirty="0"/>
              <a:t>Philosophy of science is the organized expression of a growing intent among philosophers and scientists to clarity, perhaps unify, the programs, methods and results of the disciplines of philosophy and of science.”  (Malisoff 1934, 1) </a:t>
            </a:r>
            <a:r>
              <a:rPr lang="en-US" dirty="0" smtClean="0"/>
              <a:t> </a:t>
            </a:r>
          </a:p>
          <a:p>
            <a:pPr lvl="1"/>
            <a:r>
              <a:rPr lang="en-US" dirty="0" smtClean="0"/>
              <a:t>Reveled in contrasting opinions about the relationship between science and philosophy</a:t>
            </a:r>
          </a:p>
          <a:p>
            <a:pPr lvl="1"/>
            <a:r>
              <a:rPr lang="en-US" dirty="0" smtClean="0"/>
              <a:t>“A coalition dominated by the unorthodox” (ibid., p. 3)</a:t>
            </a:r>
          </a:p>
          <a:p>
            <a:r>
              <a:rPr lang="en-US" dirty="0" smtClean="0"/>
              <a:t>A ready home for the movements of scientific philosophy, logical empiricism, and unified science</a:t>
            </a:r>
          </a:p>
          <a:p>
            <a:pPr lvl="1"/>
            <a:r>
              <a:rPr lang="en-US" dirty="0" smtClean="0"/>
              <a:t>Malisoff on the advisory committee to the Encyclopedia by 1937</a:t>
            </a:r>
          </a:p>
          <a:p>
            <a:pPr lvl="1"/>
            <a:r>
              <a:rPr lang="en-US" dirty="0" smtClean="0"/>
              <a:t>The PSA (which </a:t>
            </a:r>
            <a:r>
              <a:rPr lang="en-US" i="1" dirty="0" smtClean="0"/>
              <a:t>is</a:t>
            </a:r>
            <a:r>
              <a:rPr lang="en-US" dirty="0" smtClean="0"/>
              <a:t> Malisoff) co-sponsors the 5</a:t>
            </a:r>
            <a:r>
              <a:rPr lang="en-US" baseline="30000" dirty="0" smtClean="0"/>
              <a:t>th</a:t>
            </a:r>
            <a:r>
              <a:rPr lang="en-US" dirty="0" smtClean="0"/>
              <a:t> Congress in 1939</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Philosophy of Science</a:t>
            </a:r>
            <a:r>
              <a:rPr lang="en-US" dirty="0" smtClean="0"/>
              <a:t> (1934-1944)</a:t>
            </a:r>
            <a:endParaRPr lang="en-US" i="1" dirty="0"/>
          </a:p>
        </p:txBody>
      </p:sp>
      <p:sp>
        <p:nvSpPr>
          <p:cNvPr id="3" name="Content Placeholder 2"/>
          <p:cNvSpPr>
            <a:spLocks noGrp="1"/>
          </p:cNvSpPr>
          <p:nvPr>
            <p:ph sz="quarter" idx="1"/>
          </p:nvPr>
        </p:nvSpPr>
        <p:spPr/>
        <p:txBody>
          <a:bodyPr>
            <a:normAutofit fontScale="92500" lnSpcReduction="20000"/>
          </a:bodyPr>
          <a:lstStyle/>
          <a:p>
            <a:r>
              <a:rPr lang="en-US" dirty="0" smtClean="0"/>
              <a:t>1938:   Malisoff is proud that the journal is not the mouthpiece of any one perspective:</a:t>
            </a:r>
          </a:p>
          <a:p>
            <a:pPr lvl="1"/>
            <a:r>
              <a:rPr lang="en-US" dirty="0" smtClean="0"/>
              <a:t>“Allowing for a cancellation of prejudices, the </a:t>
            </a:r>
            <a:r>
              <a:rPr lang="en-US" dirty="0"/>
              <a:t>editor still has the ever-pressing responsibility of sustaining the positive, liberal program announced in the first issue of the journal, a program satisfactory to a many-hued Editorial Board and to an equally colorful Advisory Board, a program of </a:t>
            </a:r>
            <a:r>
              <a:rPr lang="en-US" i="1" dirty="0"/>
              <a:t>free </a:t>
            </a:r>
            <a:r>
              <a:rPr lang="en-US" dirty="0"/>
              <a:t> discussion or of an open forum conducted in the </a:t>
            </a:r>
            <a:r>
              <a:rPr lang="en-US" i="1" dirty="0"/>
              <a:t>research spirit</a:t>
            </a:r>
            <a:r>
              <a:rPr lang="en-US" dirty="0"/>
              <a:t> of a united front against blindness.”  (Malisoff </a:t>
            </a:r>
            <a:r>
              <a:rPr lang="en-US" dirty="0" smtClean="0"/>
              <a:t>1938)</a:t>
            </a:r>
          </a:p>
          <a:p>
            <a:r>
              <a:rPr lang="en-US" dirty="0" smtClean="0"/>
              <a:t>1944:  With the imminent defeat of fascism, a “new society” is on the horizon, one which the journal should help shape:</a:t>
            </a:r>
          </a:p>
          <a:p>
            <a:pPr lvl="1"/>
            <a:r>
              <a:rPr lang="en-US" dirty="0" smtClean="0"/>
              <a:t>“</a:t>
            </a:r>
            <a:r>
              <a:rPr lang="en-US" dirty="0"/>
              <a:t>[W]e must make </a:t>
            </a:r>
            <a:r>
              <a:rPr lang="en-US" i="1" dirty="0"/>
              <a:t>Philosophy of Science</a:t>
            </a:r>
            <a:r>
              <a:rPr lang="en-US" dirty="0"/>
              <a:t> itself a model of democracy, an integrating dynamic</a:t>
            </a:r>
            <a:r>
              <a:rPr lang="en-US" dirty="0" smtClean="0"/>
              <a:t> influence </a:t>
            </a:r>
            <a:r>
              <a:rPr lang="en-US" dirty="0"/>
              <a:t>for establishing a universal </a:t>
            </a:r>
            <a:r>
              <a:rPr lang="en-US" i="1" dirty="0"/>
              <a:t>amity of the sciences</a:t>
            </a:r>
            <a:r>
              <a:rPr lang="en-US" dirty="0"/>
              <a:t>.  Then, and only then, can we expect the emergence of a supreme </a:t>
            </a:r>
            <a:r>
              <a:rPr lang="en-US" i="1" dirty="0"/>
              <a:t>science of amity</a:t>
            </a:r>
            <a:r>
              <a:rPr lang="en-US" dirty="0"/>
              <a:t> in a warless world.”</a:t>
            </a:r>
            <a:r>
              <a:rPr lang="en-US" dirty="0" smtClean="0"/>
              <a:t> (Malisoff 1944)</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PSA in the post-war era</a:t>
            </a:r>
            <a:endParaRPr lang="en-US" dirty="0"/>
          </a:p>
        </p:txBody>
      </p:sp>
      <p:sp>
        <p:nvSpPr>
          <p:cNvPr id="3" name="Content Placeholder 2"/>
          <p:cNvSpPr>
            <a:spLocks noGrp="1"/>
          </p:cNvSpPr>
          <p:nvPr>
            <p:ph sz="quarter" idx="1"/>
          </p:nvPr>
        </p:nvSpPr>
        <p:spPr/>
        <p:txBody>
          <a:bodyPr>
            <a:normAutofit fontScale="85000" lnSpcReduction="20000"/>
          </a:bodyPr>
          <a:lstStyle/>
          <a:p>
            <a:r>
              <a:rPr lang="en-US" dirty="0" smtClean="0"/>
              <a:t>1946:  PSA meets at AAAS, drafts by-</a:t>
            </a:r>
            <a:r>
              <a:rPr lang="en-US" dirty="0" smtClean="0"/>
              <a:t>laws</a:t>
            </a:r>
          </a:p>
          <a:p>
            <a:pPr lvl="1"/>
            <a:r>
              <a:rPr lang="en-US" dirty="0" smtClean="0"/>
              <a:t>Malisoff’s </a:t>
            </a:r>
            <a:r>
              <a:rPr lang="en-US" dirty="0" smtClean="0"/>
              <a:t>paper:  “A Program for a Philosophy of Science Movement”</a:t>
            </a:r>
          </a:p>
          <a:p>
            <a:r>
              <a:rPr lang="en-US" dirty="0" smtClean="0"/>
              <a:t>1947:  Malisoff dies, by-laws approved, Frank elected first PSA president, Churchman takes over editorship</a:t>
            </a:r>
          </a:p>
          <a:p>
            <a:r>
              <a:rPr lang="en-US" dirty="0" smtClean="0"/>
              <a:t>Mission of PSA established as broad interdisciplinary and beneficial to society venture</a:t>
            </a:r>
          </a:p>
          <a:p>
            <a:pPr lvl="1"/>
            <a:r>
              <a:rPr lang="en-US" dirty="0" smtClean="0"/>
              <a:t>“The objects of this Association are the furthering of the study and discussion of the subject of philosophy of science, broadly interpreted, and the encouragement of practical consequences which may flow therefrom of benefit to scientists and philosophers in particular and to men of good will in general.” </a:t>
            </a:r>
          </a:p>
          <a:p>
            <a:r>
              <a:rPr lang="en-US" dirty="0" smtClean="0"/>
              <a:t>Affiliation with AAAS “official;” PSA meets at AAAS throughout the 1950s</a:t>
            </a:r>
          </a:p>
          <a:p>
            <a:r>
              <a:rPr lang="en-US" dirty="0" smtClean="0"/>
              <a:t>Malisoff’s policies</a:t>
            </a:r>
            <a:r>
              <a:rPr lang="en-US" dirty="0" smtClean="0"/>
              <a:t> for the journal of </a:t>
            </a:r>
            <a:r>
              <a:rPr lang="en-US" dirty="0" smtClean="0"/>
              <a:t>an open forum maintained by Churchman through 1958</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PSA at AAAS: 1946-1957</a:t>
            </a:r>
            <a:endParaRPr lang="en-US" dirty="0"/>
          </a:p>
        </p:txBody>
      </p:sp>
      <p:sp>
        <p:nvSpPr>
          <p:cNvPr id="3" name="Content Placeholder 2"/>
          <p:cNvSpPr>
            <a:spLocks noGrp="1"/>
          </p:cNvSpPr>
          <p:nvPr>
            <p:ph sz="quarter" idx="1"/>
          </p:nvPr>
        </p:nvSpPr>
        <p:spPr/>
        <p:txBody>
          <a:bodyPr>
            <a:normAutofit fontScale="47500" lnSpcReduction="20000"/>
          </a:bodyPr>
          <a:lstStyle/>
          <a:p>
            <a:r>
              <a:rPr lang="en-US" sz="3579" dirty="0"/>
              <a:t>“What the Natural Scientist Needs from the Social Scientist” (Chicago, 1947)</a:t>
            </a:r>
          </a:p>
          <a:p>
            <a:r>
              <a:rPr lang="en-US" sz="3579" dirty="0"/>
              <a:t>“Scientific Method and Psychoanalysis” (Cleveland, 1950)</a:t>
            </a:r>
          </a:p>
          <a:p>
            <a:r>
              <a:rPr lang="en-US" sz="3579" dirty="0"/>
              <a:t>“Methodological Issues in Recent Studies of National Character” (Cleveland, 1950)</a:t>
            </a:r>
          </a:p>
          <a:p>
            <a:r>
              <a:rPr lang="en-US" sz="3579" dirty="0"/>
              <a:t>“Logic and the Laws of Nature” (Cleveland, 1950)</a:t>
            </a:r>
          </a:p>
          <a:p>
            <a:r>
              <a:rPr lang="en-US" sz="3579" dirty="0"/>
              <a:t>“The Concept of Value in Science and Philosophy” (Philadelphia, 1951)</a:t>
            </a:r>
          </a:p>
          <a:p>
            <a:r>
              <a:rPr lang="en-US" sz="3579" dirty="0"/>
              <a:t>“Philosophical Problems of Contemporary Biology” (St. Louis, 1952)</a:t>
            </a:r>
          </a:p>
          <a:p>
            <a:r>
              <a:rPr lang="en-US" sz="3579" dirty="0"/>
              <a:t>“Confirmation of Scientific Theories” (St. Louis, 1952)</a:t>
            </a:r>
          </a:p>
          <a:p>
            <a:r>
              <a:rPr lang="en-US" sz="3579" dirty="0"/>
              <a:t>“Validation of Scientific Theories” (Boston, 1953)</a:t>
            </a:r>
          </a:p>
          <a:p>
            <a:r>
              <a:rPr lang="en-US" sz="3579" dirty="0"/>
              <a:t>“Science as a Social Phenomenon” (Boston, 1953)</a:t>
            </a:r>
          </a:p>
          <a:p>
            <a:r>
              <a:rPr lang="en-US" sz="3579" dirty="0"/>
              <a:t>“The Problem of Induction” (Berkeley, 1954)</a:t>
            </a:r>
          </a:p>
          <a:p>
            <a:r>
              <a:rPr lang="en-US" sz="3579" dirty="0"/>
              <a:t>“Problems of Psychology” (Berkeley, 1954)</a:t>
            </a:r>
          </a:p>
          <a:p>
            <a:r>
              <a:rPr lang="en-US" sz="3579" dirty="0"/>
              <a:t>“Sociology of Science” (Atlanta, 1955)</a:t>
            </a:r>
          </a:p>
          <a:p>
            <a:r>
              <a:rPr lang="en-US" sz="3579" dirty="0"/>
              <a:t>“Creativity in Science” (Atlanta, 1955)</a:t>
            </a:r>
          </a:p>
          <a:p>
            <a:r>
              <a:rPr lang="en-US" sz="3579" dirty="0"/>
              <a:t>“Science and Ethics” (New York City, 1956)</a:t>
            </a:r>
          </a:p>
          <a:p>
            <a:r>
              <a:rPr lang="en-US" sz="3579" dirty="0"/>
              <a:t>“Measurement” (New York City, 1956)</a:t>
            </a:r>
          </a:p>
          <a:p>
            <a:r>
              <a:rPr lang="en-US" sz="3579" dirty="0"/>
              <a:t>“Can Science Provide an Ethical Code?” (Indianapolis, 1957)</a:t>
            </a:r>
          </a:p>
          <a:p>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1950s</a:t>
            </a:r>
            <a:endParaRPr lang="en-US" dirty="0"/>
          </a:p>
        </p:txBody>
      </p:sp>
      <p:sp>
        <p:nvSpPr>
          <p:cNvPr id="3" name="Content Placeholder 2"/>
          <p:cNvSpPr>
            <a:spLocks noGrp="1"/>
          </p:cNvSpPr>
          <p:nvPr>
            <p:ph sz="quarter" idx="1"/>
          </p:nvPr>
        </p:nvSpPr>
        <p:spPr/>
        <p:txBody>
          <a:bodyPr/>
          <a:lstStyle/>
          <a:p>
            <a:r>
              <a:rPr lang="en-US" dirty="0" smtClean="0"/>
              <a:t>PSA changes from an interdisciplinary forum to a disciplinary society</a:t>
            </a:r>
          </a:p>
          <a:p>
            <a:r>
              <a:rPr lang="en-US" dirty="0" smtClean="0"/>
              <a:t>Philosophy of science gets defined with clear boundaries (that happen to make it look very apolitical)</a:t>
            </a:r>
          </a:p>
          <a:p>
            <a:r>
              <a:rPr lang="en-US" dirty="0" smtClean="0"/>
              <a:t>These boundaries are visibly policed</a:t>
            </a:r>
          </a:p>
          <a:p>
            <a:r>
              <a:rPr lang="en-US" dirty="0" smtClean="0"/>
              <a:t>Institutional homes for philosophy of science develop</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12607" y="206256"/>
            <a:ext cx="8534400" cy="759890"/>
          </a:xfrm>
        </p:spPr>
        <p:txBody>
          <a:bodyPr>
            <a:normAutofit/>
          </a:bodyPr>
          <a:lstStyle/>
          <a:p>
            <a:r>
              <a:rPr lang="en-US" dirty="0" smtClean="0"/>
              <a:t>From Movement to Discipline</a:t>
            </a:r>
            <a:endParaRPr lang="en-US" dirty="0"/>
          </a:p>
        </p:txBody>
      </p:sp>
      <p:sp>
        <p:nvSpPr>
          <p:cNvPr id="3" name="Content Placeholder 2"/>
          <p:cNvSpPr>
            <a:spLocks noGrp="1"/>
          </p:cNvSpPr>
          <p:nvPr>
            <p:ph sz="quarter" idx="1"/>
          </p:nvPr>
        </p:nvSpPr>
        <p:spPr/>
        <p:txBody>
          <a:bodyPr>
            <a:normAutofit fontScale="77500" lnSpcReduction="20000"/>
          </a:bodyPr>
          <a:lstStyle/>
          <a:p>
            <a:r>
              <a:rPr lang="en-US" dirty="0" smtClean="0"/>
              <a:t>The End of the Movement</a:t>
            </a:r>
          </a:p>
          <a:p>
            <a:pPr lvl="1"/>
            <a:r>
              <a:rPr lang="en-US" dirty="0" smtClean="0"/>
              <a:t>Fractures arise in the coalitions of the movement</a:t>
            </a:r>
          </a:p>
          <a:p>
            <a:pPr lvl="2"/>
            <a:r>
              <a:rPr lang="en-US" dirty="0" smtClean="0"/>
              <a:t>Logical empiricists vs. pragmatists </a:t>
            </a:r>
          </a:p>
          <a:p>
            <a:pPr lvl="3"/>
            <a:r>
              <a:rPr lang="en-US" dirty="0" smtClean="0"/>
              <a:t>e.g. Brodbeck 1950:  Pragmatism = Naïve scientism</a:t>
            </a:r>
          </a:p>
          <a:p>
            <a:pPr lvl="2"/>
            <a:r>
              <a:rPr lang="en-US" dirty="0" smtClean="0"/>
              <a:t>Reichenbach vs. Churchman in 1947</a:t>
            </a:r>
          </a:p>
          <a:p>
            <a:pPr lvl="2"/>
            <a:r>
              <a:rPr lang="en-US" dirty="0" smtClean="0"/>
              <a:t>Philosophers vs. scientists</a:t>
            </a:r>
          </a:p>
          <a:p>
            <a:pPr lvl="1"/>
            <a:r>
              <a:rPr lang="en-US" i="1" dirty="0" smtClean="0"/>
              <a:t>Encyclopedia</a:t>
            </a:r>
            <a:r>
              <a:rPr lang="en-US" dirty="0" smtClean="0"/>
              <a:t> too ambitious</a:t>
            </a:r>
          </a:p>
          <a:p>
            <a:pPr lvl="1"/>
            <a:r>
              <a:rPr lang="en-US" dirty="0" smtClean="0"/>
              <a:t>Scientific philosophers can’t transform all of philosophy</a:t>
            </a:r>
          </a:p>
          <a:p>
            <a:pPr lvl="1"/>
            <a:r>
              <a:rPr lang="en-US" dirty="0" smtClean="0"/>
              <a:t>One goal achieved:  philosophy as collaborative?</a:t>
            </a:r>
          </a:p>
          <a:p>
            <a:r>
              <a:rPr lang="en-US" dirty="0" smtClean="0"/>
              <a:t>Defining Disciplinary Boundaries</a:t>
            </a:r>
          </a:p>
          <a:p>
            <a:pPr lvl="1"/>
            <a:r>
              <a:rPr lang="en-US" dirty="0" smtClean="0"/>
              <a:t> Rejected goals, topics include:</a:t>
            </a:r>
          </a:p>
          <a:p>
            <a:pPr lvl="2"/>
            <a:r>
              <a:rPr lang="en-US" dirty="0" smtClean="0"/>
              <a:t>Unified Science</a:t>
            </a:r>
          </a:p>
          <a:p>
            <a:pPr lvl="2"/>
            <a:r>
              <a:rPr lang="en-US" dirty="0" smtClean="0"/>
              <a:t>Questions of “pragmatics”</a:t>
            </a:r>
          </a:p>
          <a:p>
            <a:pPr lvl="2"/>
            <a:r>
              <a:rPr lang="en-US" dirty="0" smtClean="0"/>
              <a:t>Science in society</a:t>
            </a:r>
          </a:p>
          <a:p>
            <a:pPr lvl="2"/>
            <a:r>
              <a:rPr lang="en-US" dirty="0" smtClean="0"/>
              <a:t>Science and values</a:t>
            </a:r>
          </a:p>
          <a:p>
            <a:pPr lvl="2"/>
            <a:r>
              <a:rPr lang="en-US" dirty="0" smtClean="0"/>
              <a:t>Providing a clear benefit to society</a:t>
            </a:r>
          </a:p>
          <a:p>
            <a:r>
              <a:rPr lang="en-US" dirty="0" smtClean="0"/>
              <a:t>Policing Boundaries, Defining Expertise</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Discipline Creation in the 1950s</a:t>
            </a:r>
            <a:endParaRPr lang="en-US" dirty="0"/>
          </a:p>
        </p:txBody>
      </p:sp>
      <p:sp>
        <p:nvSpPr>
          <p:cNvPr id="3" name="Content Placeholder 2"/>
          <p:cNvSpPr>
            <a:spLocks noGrp="1"/>
          </p:cNvSpPr>
          <p:nvPr>
            <p:ph sz="quarter" idx="1"/>
          </p:nvPr>
        </p:nvSpPr>
        <p:spPr/>
        <p:txBody>
          <a:bodyPr>
            <a:normAutofit fontScale="85000" lnSpcReduction="20000"/>
          </a:bodyPr>
          <a:lstStyle/>
          <a:p>
            <a:r>
              <a:rPr lang="en-US" dirty="0" smtClean="0"/>
              <a:t>Goals made more modest</a:t>
            </a:r>
          </a:p>
          <a:p>
            <a:pPr lvl="1"/>
            <a:r>
              <a:rPr lang="en-US" dirty="0" smtClean="0"/>
              <a:t>Hard problems of “pragmatics”, values left aside</a:t>
            </a:r>
          </a:p>
          <a:p>
            <a:pPr lvl="1"/>
            <a:r>
              <a:rPr lang="en-US" dirty="0" smtClean="0"/>
              <a:t>Conceptual or scholarly tools not available to tackle these tough problems</a:t>
            </a:r>
          </a:p>
          <a:p>
            <a:pPr lvl="1"/>
            <a:r>
              <a:rPr lang="en-US" dirty="0" smtClean="0"/>
              <a:t>Why weren’t they developed?  Could have built on work of Churchman, Rudner…</a:t>
            </a:r>
          </a:p>
          <a:p>
            <a:r>
              <a:rPr lang="en-US" dirty="0" smtClean="0"/>
              <a:t>Science-society issues too risky</a:t>
            </a:r>
          </a:p>
          <a:p>
            <a:pPr lvl="1"/>
            <a:r>
              <a:rPr lang="en-US" i="1" dirty="0" smtClean="0"/>
              <a:t>Science &amp; Society</a:t>
            </a:r>
            <a:r>
              <a:rPr lang="en-US" dirty="0" smtClean="0"/>
              <a:t> journal a communist journal</a:t>
            </a:r>
          </a:p>
          <a:p>
            <a:pPr lvl="1"/>
            <a:r>
              <a:rPr lang="en-US" dirty="0" smtClean="0"/>
              <a:t>Science planning, science and values issues stink of communism</a:t>
            </a:r>
          </a:p>
          <a:p>
            <a:pPr lvl="1"/>
            <a:r>
              <a:rPr lang="en-US" dirty="0" smtClean="0"/>
              <a:t>Apolitical program safer</a:t>
            </a:r>
          </a:p>
          <a:p>
            <a:r>
              <a:rPr lang="en-US" dirty="0" smtClean="0"/>
              <a:t>Discipline requires established techniques and expertise</a:t>
            </a:r>
          </a:p>
          <a:p>
            <a:pPr lvl="1"/>
            <a:r>
              <a:rPr lang="en-US" dirty="0" smtClean="0"/>
              <a:t>That existed in limited areas– namely in logical analysis of scientific concepts</a:t>
            </a:r>
          </a:p>
          <a:p>
            <a:pPr lvl="1"/>
            <a:r>
              <a:rPr lang="en-US" dirty="0" smtClean="0"/>
              <a:t>Puts emphasis on solely epistemological issues</a:t>
            </a:r>
          </a:p>
          <a:p>
            <a:pPr lvl="1"/>
            <a:r>
              <a:rPr lang="en-US" dirty="0" smtClean="0"/>
              <a:t>Clear benefits to having disciplinary expertise</a:t>
            </a:r>
          </a:p>
          <a:p>
            <a:pPr lvl="1"/>
            <a:endParaRPr lang="en-US" dirty="0" smtClean="0"/>
          </a:p>
          <a:p>
            <a:pPr lvl="1"/>
            <a:endParaRPr lang="en-US" dirty="0" smtClean="0"/>
          </a:p>
          <a:p>
            <a:pPr lvl="1"/>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The Fate of Unified Science</a:t>
            </a:r>
            <a:endParaRPr lang="en-US" dirty="0"/>
          </a:p>
        </p:txBody>
      </p:sp>
      <p:sp>
        <p:nvSpPr>
          <p:cNvPr id="3" name="Content Placeholder 2"/>
          <p:cNvSpPr>
            <a:spLocks noGrp="1"/>
          </p:cNvSpPr>
          <p:nvPr>
            <p:ph sz="quarter" idx="1"/>
          </p:nvPr>
        </p:nvSpPr>
        <p:spPr/>
        <p:txBody>
          <a:bodyPr>
            <a:normAutofit fontScale="77500" lnSpcReduction="20000"/>
          </a:bodyPr>
          <a:lstStyle/>
          <a:p>
            <a:r>
              <a:rPr lang="en-US" dirty="0" smtClean="0"/>
              <a:t>Carnap, Morris, and Neurath have substantive philosophical disagreements</a:t>
            </a:r>
          </a:p>
          <a:p>
            <a:r>
              <a:rPr lang="en-US" dirty="0" smtClean="0"/>
              <a:t>Neurath dies in 1945</a:t>
            </a:r>
          </a:p>
          <a:p>
            <a:r>
              <a:rPr lang="en-US" dirty="0" smtClean="0"/>
              <a:t>But, there did appear hope for Unified Science in post-War America:</a:t>
            </a:r>
          </a:p>
          <a:p>
            <a:pPr lvl="1"/>
            <a:r>
              <a:rPr lang="en-US" dirty="0" smtClean="0"/>
              <a:t>Institute for the Unity of Science reborn in 1947, with Rockefeller Foundation funding, within the American Academy of Arts &amp; Sciences, with Philipp Frank at its head</a:t>
            </a:r>
          </a:p>
          <a:p>
            <a:pPr lvl="1"/>
            <a:r>
              <a:rPr lang="en-US" dirty="0" smtClean="0"/>
              <a:t>Officers and Board include Carnap, Feigl, Hempel, Nagel, Quine, and Reichenbach </a:t>
            </a:r>
          </a:p>
          <a:p>
            <a:r>
              <a:rPr lang="en-US" dirty="0" smtClean="0"/>
              <a:t>However, Frank’s interests in scientific creativity, discovery, science and values, the social context of science, etc. do not interest the rest of the </a:t>
            </a:r>
            <a:r>
              <a:rPr lang="en-US" dirty="0" smtClean="0"/>
              <a:t>community.</a:t>
            </a:r>
            <a:endParaRPr lang="en-US" dirty="0" smtClean="0"/>
          </a:p>
          <a:p>
            <a:r>
              <a:rPr lang="en-US" dirty="0" smtClean="0"/>
              <a:t>Frank</a:t>
            </a:r>
            <a:r>
              <a:rPr lang="en-US" dirty="0" smtClean="0"/>
              <a:t> </a:t>
            </a:r>
            <a:r>
              <a:rPr lang="en-US" dirty="0" smtClean="0"/>
              <a:t>gets few submissions to the publications of the Institute, and almost none that scientists would find interesting or accessible.</a:t>
            </a:r>
          </a:p>
          <a:p>
            <a:r>
              <a:rPr lang="en-US" dirty="0" smtClean="0"/>
              <a:t>Institute loses funding by 1955</a:t>
            </a:r>
          </a:p>
          <a:p>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Defining boundaries:  Brodbeck 1953</a:t>
            </a:r>
            <a:endParaRPr lang="en-US" dirty="0"/>
          </a:p>
        </p:txBody>
      </p:sp>
      <p:sp>
        <p:nvSpPr>
          <p:cNvPr id="3" name="Content Placeholder 2"/>
          <p:cNvSpPr>
            <a:spLocks noGrp="1"/>
          </p:cNvSpPr>
          <p:nvPr>
            <p:ph sz="quarter" idx="1"/>
          </p:nvPr>
        </p:nvSpPr>
        <p:spPr/>
        <p:txBody>
          <a:bodyPr>
            <a:normAutofit fontScale="92500" lnSpcReduction="10000"/>
          </a:bodyPr>
          <a:lstStyle/>
          <a:p>
            <a:pPr marL="533400" indent="-533400">
              <a:buNone/>
            </a:pPr>
            <a:r>
              <a:rPr lang="en-US" u="sng" dirty="0" smtClean="0">
                <a:latin typeface="Times New Roman" charset="0"/>
              </a:rPr>
              <a:t>Philosophy of Science is NOT:</a:t>
            </a:r>
          </a:p>
          <a:p>
            <a:pPr marL="533400" indent="-533400">
              <a:buFontTx/>
              <a:buAutoNum type="arabicPeriod"/>
            </a:pPr>
            <a:r>
              <a:rPr lang="en-US" dirty="0" smtClean="0">
                <a:latin typeface="Times New Roman" charset="0"/>
              </a:rPr>
              <a:t>Studying science as a social activity or the social context of science</a:t>
            </a:r>
          </a:p>
          <a:p>
            <a:pPr marL="533400" indent="-533400">
              <a:buFontTx/>
              <a:buAutoNum type="arabicPeriod"/>
            </a:pPr>
            <a:r>
              <a:rPr lang="en-US" dirty="0" smtClean="0">
                <a:latin typeface="Times New Roman" charset="0"/>
              </a:rPr>
              <a:t>Examining the ethical questions raised by science</a:t>
            </a:r>
          </a:p>
          <a:p>
            <a:pPr marL="533400" indent="-533400">
              <a:buFontTx/>
              <a:buAutoNum type="arabicPeriod"/>
            </a:pPr>
            <a:r>
              <a:rPr lang="en-US" dirty="0" smtClean="0">
                <a:latin typeface="Times New Roman" charset="0"/>
              </a:rPr>
              <a:t>Working on metaphysical questions</a:t>
            </a:r>
          </a:p>
          <a:p>
            <a:pPr marL="533400" indent="-533400">
              <a:buNone/>
            </a:pPr>
            <a:r>
              <a:rPr lang="en-US" u="sng" dirty="0" smtClean="0">
                <a:latin typeface="Times New Roman" charset="0"/>
              </a:rPr>
              <a:t>Philosophy of Science is</a:t>
            </a:r>
            <a:r>
              <a:rPr lang="en-US" dirty="0" smtClean="0">
                <a:latin typeface="Times New Roman" charset="0"/>
              </a:rPr>
              <a:t>:</a:t>
            </a:r>
          </a:p>
          <a:p>
            <a:pPr marL="533400" indent="-533400">
              <a:buNone/>
            </a:pPr>
            <a:r>
              <a:rPr lang="en-US" sz="2400" dirty="0" smtClean="0"/>
              <a:t>Explicating the technical language of science in ordinary language, to understand the nature of causality, of scientific laws, of scientific theory, of logical inference used in science, of probability </a:t>
            </a:r>
            <a:endParaRPr lang="en-US" sz="2400" dirty="0" smtClean="0">
              <a:latin typeface="Times New Roman" charset="0"/>
            </a:endParaRPr>
          </a:p>
          <a:p>
            <a:pPr marL="533400" indent="-533400">
              <a:buNone/>
            </a:pPr>
            <a:r>
              <a:rPr lang="en-US" dirty="0" smtClean="0">
                <a:latin typeface="Times New Roman" charset="0"/>
              </a:rPr>
              <a:t>Proper goal:  Understanding “the structure and meaning of science itself” </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685800" y="203200"/>
            <a:ext cx="7696200" cy="800100"/>
          </a:xfrm>
        </p:spPr>
        <p:txBody>
          <a:bodyPr/>
          <a:lstStyle/>
          <a:p>
            <a:r>
              <a:rPr lang="en-US" sz="3600" dirty="0"/>
              <a:t>Feigl would disagree…</a:t>
            </a:r>
            <a:endParaRPr lang="en-US" dirty="0"/>
          </a:p>
        </p:txBody>
      </p:sp>
      <p:sp>
        <p:nvSpPr>
          <p:cNvPr id="27651" name="Rectangle 3"/>
          <p:cNvSpPr>
            <a:spLocks noGrp="1" noChangeArrowheads="1"/>
          </p:cNvSpPr>
          <p:nvPr>
            <p:ph sz="quarter" idx="1"/>
          </p:nvPr>
        </p:nvSpPr>
        <p:spPr>
          <a:xfrm>
            <a:off x="457200" y="1524000"/>
            <a:ext cx="7772400" cy="4327338"/>
          </a:xfrm>
        </p:spPr>
        <p:txBody>
          <a:bodyPr>
            <a:noAutofit/>
          </a:bodyPr>
          <a:lstStyle/>
          <a:p>
            <a:pPr marL="533400" indent="-533400">
              <a:buNone/>
            </a:pPr>
            <a:r>
              <a:rPr lang="en-US" sz="2000" dirty="0" smtClean="0"/>
              <a:t>Feigl (1956) discerns </a:t>
            </a:r>
            <a:r>
              <a:rPr lang="en-US" sz="2000" i="1" dirty="0"/>
              <a:t>within</a:t>
            </a:r>
            <a:r>
              <a:rPr lang="en-US" sz="2000" dirty="0"/>
              <a:t> logical </a:t>
            </a:r>
            <a:r>
              <a:rPr lang="en-US" sz="2000" dirty="0" smtClean="0"/>
              <a:t>empiricism </a:t>
            </a:r>
            <a:r>
              <a:rPr lang="en-US" sz="2000" dirty="0"/>
              <a:t>“three major trends differing amongst each other more in their method of procedure than in their basic outlook</a:t>
            </a:r>
            <a:r>
              <a:rPr lang="en-US" sz="2000" dirty="0" smtClean="0"/>
              <a:t>:”</a:t>
            </a:r>
          </a:p>
          <a:p>
            <a:pPr marL="1295400" lvl="2" indent="-381000">
              <a:buFontTx/>
              <a:buAutoNum type="arabicPeriod"/>
            </a:pPr>
            <a:r>
              <a:rPr lang="en-US" dirty="0"/>
              <a:t>Positivist-pragmatist </a:t>
            </a:r>
            <a:r>
              <a:rPr lang="en-US" dirty="0" smtClean="0"/>
              <a:t>approach (Frank, Neurath, Mach)</a:t>
            </a:r>
          </a:p>
          <a:p>
            <a:pPr marL="1295400" lvl="2" indent="-381000">
              <a:buFontTx/>
              <a:buAutoNum type="arabicPeriod"/>
            </a:pPr>
            <a:r>
              <a:rPr lang="en-US" dirty="0"/>
              <a:t>Analytic approach (Moore and</a:t>
            </a:r>
            <a:r>
              <a:rPr lang="en-US" dirty="0" smtClean="0"/>
              <a:t> Wittgenstein)</a:t>
            </a:r>
            <a:endParaRPr lang="en-US" dirty="0"/>
          </a:p>
          <a:p>
            <a:pPr marL="1295400" lvl="2" indent="-381000">
              <a:buFontTx/>
              <a:buAutoNum type="arabicPeriod"/>
            </a:pPr>
            <a:r>
              <a:rPr lang="en-US" dirty="0"/>
              <a:t>Logical reconstruction approach (Carnap, Braithwaite, Reichenbach</a:t>
            </a:r>
            <a:r>
              <a:rPr lang="en-US" dirty="0" smtClean="0"/>
              <a:t>)</a:t>
            </a:r>
          </a:p>
          <a:p>
            <a:pPr marL="1569720" lvl="3" indent="-381000">
              <a:buNone/>
            </a:pPr>
            <a:r>
              <a:rPr lang="en-US" sz="1600" dirty="0" smtClean="0"/>
              <a:t>-- From “Some Major Issues and Developments in the Philosophy of Science of Logical Empiricism” (1956) in 1st Minnesota volume</a:t>
            </a:r>
          </a:p>
          <a:p>
            <a:pPr marL="746760" indent="-381000">
              <a:buNone/>
            </a:pPr>
            <a:r>
              <a:rPr lang="en-US" sz="2000" dirty="0" smtClean="0"/>
              <a:t>But it doesn’t matter– Feigl does not actively support the first approach (nor do other major figures), and it languishes.</a:t>
            </a:r>
          </a:p>
          <a:p>
            <a:pPr marL="746760" indent="-381000">
              <a:buNone/>
            </a:pPr>
            <a:r>
              <a:rPr lang="en-US" sz="2000" dirty="0" smtClean="0"/>
              <a:t>Upshot:  Brodbeck’s asserted definition reinforced (e.g., Suppes 1954) and largely adopted.</a:t>
            </a:r>
          </a:p>
          <a:p>
            <a:pPr marL="1021080" lvl="1" indent="-381000">
              <a:buNone/>
            </a:pPr>
            <a:r>
              <a:rPr lang="en-US" sz="1500" dirty="0" smtClean="0"/>
              <a:t>E.g. Giere 1970:  “Widespread consensus” = “analysis of scientific concepts”</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301752" y="228600"/>
            <a:ext cx="8534400" cy="914400"/>
          </a:xfrm>
        </p:spPr>
        <p:txBody>
          <a:bodyPr>
            <a:normAutofit fontScale="90000"/>
          </a:bodyPr>
          <a:lstStyle/>
          <a:p>
            <a:r>
              <a:rPr lang="en-US" dirty="0" smtClean="0"/>
              <a:t>Policing Boundaries:</a:t>
            </a:r>
            <a:br>
              <a:rPr lang="en-US" dirty="0" smtClean="0"/>
            </a:br>
            <a:r>
              <a:rPr lang="en-US" dirty="0" smtClean="0"/>
              <a:t>Putnam </a:t>
            </a:r>
            <a:r>
              <a:rPr lang="en-US" dirty="0"/>
              <a:t>reviews </a:t>
            </a:r>
            <a:r>
              <a:rPr lang="en-US" dirty="0" smtClean="0"/>
              <a:t>Frank in </a:t>
            </a:r>
            <a:r>
              <a:rPr lang="en-US" i="1" dirty="0" smtClean="0"/>
              <a:t>Science</a:t>
            </a:r>
            <a:r>
              <a:rPr lang="en-US" dirty="0" smtClean="0"/>
              <a:t> </a:t>
            </a:r>
            <a:endParaRPr lang="en-US" dirty="0"/>
          </a:p>
        </p:txBody>
      </p:sp>
      <p:sp>
        <p:nvSpPr>
          <p:cNvPr id="53251" name="Rectangle 3"/>
          <p:cNvSpPr>
            <a:spLocks noGrp="1" noChangeArrowheads="1"/>
          </p:cNvSpPr>
          <p:nvPr>
            <p:ph sz="quarter" idx="1"/>
          </p:nvPr>
        </p:nvSpPr>
        <p:spPr/>
        <p:txBody>
          <a:bodyPr>
            <a:normAutofit lnSpcReduction="10000"/>
          </a:bodyPr>
          <a:lstStyle/>
          <a:p>
            <a:pPr>
              <a:lnSpc>
                <a:spcPct val="90000"/>
              </a:lnSpc>
              <a:buFontTx/>
              <a:buNone/>
            </a:pPr>
            <a:r>
              <a:rPr lang="en-US" sz="2000" dirty="0" smtClean="0">
                <a:latin typeface="Times New Roman" charset="0"/>
              </a:rPr>
              <a:t>Review opens with:</a:t>
            </a:r>
          </a:p>
          <a:p>
            <a:pPr>
              <a:lnSpc>
                <a:spcPct val="90000"/>
              </a:lnSpc>
              <a:buFontTx/>
              <a:buNone/>
            </a:pPr>
            <a:r>
              <a:rPr lang="en-US" sz="2400" dirty="0" smtClean="0">
                <a:latin typeface="Times New Roman" charset="0"/>
              </a:rPr>
              <a:t>“</a:t>
            </a:r>
            <a:r>
              <a:rPr lang="en-US" sz="2400" dirty="0">
                <a:latin typeface="Times New Roman" charset="0"/>
              </a:rPr>
              <a:t>I had intended to say that this book was thirty years out of date, but that would not be quite right.  There are some references to, and in some cases extended treatments of, contemporary topics scattered throughout the book.  It is rather Professor Frank’s knowledge of the issues that </a:t>
            </a:r>
            <a:r>
              <a:rPr lang="en-US" sz="2400" i="1" dirty="0">
                <a:latin typeface="Times New Roman" charset="0"/>
              </a:rPr>
              <a:t>concern</a:t>
            </a:r>
            <a:r>
              <a:rPr lang="en-US" sz="2400" dirty="0">
                <a:latin typeface="Times New Roman" charset="0"/>
              </a:rPr>
              <a:t> philosophers of science and the reasons </a:t>
            </a:r>
            <a:r>
              <a:rPr lang="en-US" sz="2400" i="1" dirty="0">
                <a:latin typeface="Times New Roman" charset="0"/>
              </a:rPr>
              <a:t>why</a:t>
            </a:r>
            <a:r>
              <a:rPr lang="en-US" sz="2400" dirty="0">
                <a:latin typeface="Times New Roman" charset="0"/>
              </a:rPr>
              <a:t> they concern philosophers of science that is thirty years out of date.  Anyone who still thinks that the issue in philosophy of science is between “operational definition” and “metaphysical interpretation” might enjoy reading this book.  Afterwards he should learn some </a:t>
            </a:r>
            <a:r>
              <a:rPr lang="en-US" sz="2400" i="1" dirty="0">
                <a:latin typeface="Times New Roman" charset="0"/>
              </a:rPr>
              <a:t>real</a:t>
            </a:r>
            <a:r>
              <a:rPr lang="en-US" sz="2400" dirty="0">
                <a:latin typeface="Times New Roman" charset="0"/>
              </a:rPr>
              <a:t> philosophy of science.”  (Putnam 1958, emphasis his</a:t>
            </a:r>
            <a:r>
              <a:rPr lang="en-US" sz="2400" dirty="0" smtClean="0">
                <a:latin typeface="Times New Roman" charset="0"/>
              </a:rPr>
              <a:t>)</a:t>
            </a:r>
          </a:p>
          <a:p>
            <a:pPr>
              <a:lnSpc>
                <a:spcPct val="90000"/>
              </a:lnSpc>
              <a:buFont typeface="Arial"/>
              <a:buChar char="•"/>
            </a:pPr>
            <a:endParaRPr lang="en-US" sz="2000" dirty="0" smtClean="0">
              <a:latin typeface="Times New Roman" charset="0"/>
            </a:endParaRPr>
          </a:p>
          <a:p>
            <a:pPr>
              <a:lnSpc>
                <a:spcPct val="90000"/>
              </a:lnSpc>
              <a:buFont typeface="Arial"/>
              <a:buChar char="•"/>
            </a:pPr>
            <a:r>
              <a:rPr lang="en-US" sz="2000" dirty="0" smtClean="0">
                <a:latin typeface="Times New Roman" charset="0"/>
              </a:rPr>
              <a:t>Real philosophy of science = Braithwaite, Hempel, Carnap, Feigl &amp; Brodbeck 1953 collection</a:t>
            </a:r>
            <a:endParaRPr lang="en-US" sz="20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By 1960: Institutional Philosophy of Science</a:t>
            </a:r>
            <a:endParaRPr lang="en-US" dirty="0"/>
          </a:p>
        </p:txBody>
      </p:sp>
      <p:sp>
        <p:nvSpPr>
          <p:cNvPr id="3" name="Content Placeholder 2"/>
          <p:cNvSpPr>
            <a:spLocks noGrp="1"/>
          </p:cNvSpPr>
          <p:nvPr>
            <p:ph sz="quarter" idx="1"/>
          </p:nvPr>
        </p:nvSpPr>
        <p:spPr/>
        <p:txBody>
          <a:bodyPr>
            <a:normAutofit lnSpcReduction="10000"/>
          </a:bodyPr>
          <a:lstStyle/>
          <a:p>
            <a:r>
              <a:rPr lang="en-US" dirty="0" smtClean="0"/>
              <a:t>Boundary establishment and policing have benefits.</a:t>
            </a:r>
          </a:p>
          <a:p>
            <a:r>
              <a:rPr lang="en-US" dirty="0" smtClean="0"/>
              <a:t>Major Centers established:</a:t>
            </a:r>
          </a:p>
          <a:p>
            <a:pPr lvl="2">
              <a:buNone/>
            </a:pPr>
            <a:r>
              <a:rPr lang="en-US" dirty="0" smtClean="0"/>
              <a:t>1953  Minnesota </a:t>
            </a:r>
            <a:r>
              <a:rPr lang="en-US" dirty="0"/>
              <a:t>Center for the Philosophy of </a:t>
            </a:r>
            <a:r>
              <a:rPr lang="en-US" dirty="0" smtClean="0"/>
              <a:t>Science by Herbert Feigl</a:t>
            </a:r>
          </a:p>
          <a:p>
            <a:pPr lvl="2">
              <a:buNone/>
            </a:pPr>
            <a:r>
              <a:rPr lang="en-US" dirty="0" smtClean="0"/>
              <a:t>1960  Pittsburgh </a:t>
            </a:r>
            <a:r>
              <a:rPr lang="en-US" dirty="0"/>
              <a:t>Center for</a:t>
            </a:r>
            <a:r>
              <a:rPr lang="en-US" dirty="0" smtClean="0"/>
              <a:t> the Philosophy </a:t>
            </a:r>
            <a:r>
              <a:rPr lang="en-US" dirty="0"/>
              <a:t>of Science</a:t>
            </a:r>
            <a:r>
              <a:rPr lang="en-US" dirty="0" smtClean="0"/>
              <a:t> by </a:t>
            </a:r>
            <a:r>
              <a:rPr lang="en-US" dirty="0"/>
              <a:t>Adolf Grünbaum</a:t>
            </a:r>
            <a:endParaRPr lang="en-US" dirty="0" smtClean="0"/>
          </a:p>
          <a:p>
            <a:pPr lvl="2">
              <a:buNone/>
            </a:pPr>
            <a:r>
              <a:rPr lang="en-US" dirty="0" smtClean="0"/>
              <a:t>1960  Boston </a:t>
            </a:r>
            <a:r>
              <a:rPr lang="en-US" dirty="0"/>
              <a:t>Colloquium for the Philosophy of Science</a:t>
            </a:r>
            <a:r>
              <a:rPr lang="en-US" dirty="0" smtClean="0"/>
              <a:t> by </a:t>
            </a:r>
            <a:r>
              <a:rPr lang="en-US" dirty="0"/>
              <a:t>Marx Wartofsky and Robert S. </a:t>
            </a:r>
            <a:r>
              <a:rPr lang="en-US" dirty="0" smtClean="0"/>
              <a:t>Cohen</a:t>
            </a:r>
          </a:p>
          <a:p>
            <a:r>
              <a:rPr lang="en-US" dirty="0" smtClean="0"/>
              <a:t>NSF funding for philosophy of science begins in 1956.</a:t>
            </a:r>
          </a:p>
          <a:p>
            <a:r>
              <a:rPr lang="en-US" dirty="0" smtClean="0"/>
              <a:t>But, the Institute for the Unity of Science is dissolved in 1971, its assets absorbed by PSA.</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changing PSA: 1956-1960</a:t>
            </a:r>
            <a:endParaRPr lang="en-US" dirty="0"/>
          </a:p>
        </p:txBody>
      </p:sp>
      <p:sp>
        <p:nvSpPr>
          <p:cNvPr id="3" name="Content Placeholder 2"/>
          <p:cNvSpPr>
            <a:spLocks noGrp="1"/>
          </p:cNvSpPr>
          <p:nvPr>
            <p:ph sz="quarter" idx="1"/>
          </p:nvPr>
        </p:nvSpPr>
        <p:spPr/>
        <p:txBody>
          <a:bodyPr>
            <a:normAutofit/>
          </a:bodyPr>
          <a:lstStyle/>
          <a:p>
            <a:r>
              <a:rPr lang="en-US" dirty="0" smtClean="0"/>
              <a:t>PSA in dire financial straits in 1956</a:t>
            </a:r>
          </a:p>
          <a:p>
            <a:r>
              <a:rPr lang="en-US" dirty="0" smtClean="0"/>
              <a:t>Effort to improve the journal, alter the by-laws, and revitalize the PSA started by </a:t>
            </a:r>
            <a:r>
              <a:rPr lang="en-US" dirty="0" smtClean="0"/>
              <a:t>Nagel in 1956</a:t>
            </a:r>
          </a:p>
          <a:p>
            <a:r>
              <a:rPr lang="en-US" dirty="0" smtClean="0"/>
              <a:t>New by-laws passed in 1957, published in 1958</a:t>
            </a:r>
          </a:p>
          <a:p>
            <a:r>
              <a:rPr lang="en-US" dirty="0" smtClean="0"/>
              <a:t>Mission of PSA becomes disciplinary</a:t>
            </a:r>
          </a:p>
          <a:p>
            <a:pPr lvl="1"/>
            <a:r>
              <a:rPr lang="en-US" dirty="0" smtClean="0"/>
              <a:t>“The objects of this Association shall be the furthering of studies and free discussion from diverse standpoints in the field of philosophy of science, and the publishing of a periodical devoted to such studies in this field.” </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Direction for the Journal</a:t>
            </a:r>
            <a:endParaRPr lang="en-US" dirty="0"/>
          </a:p>
        </p:txBody>
      </p:sp>
      <p:sp>
        <p:nvSpPr>
          <p:cNvPr id="3" name="Content Placeholder 2"/>
          <p:cNvSpPr>
            <a:spLocks noGrp="1"/>
          </p:cNvSpPr>
          <p:nvPr>
            <p:ph sz="quarter" idx="1"/>
          </p:nvPr>
        </p:nvSpPr>
        <p:spPr/>
        <p:txBody>
          <a:bodyPr>
            <a:normAutofit fontScale="85000" lnSpcReduction="10000"/>
          </a:bodyPr>
          <a:lstStyle/>
          <a:p>
            <a:r>
              <a:rPr lang="en-US" dirty="0" smtClean="0"/>
              <a:t>New by-laws place Editorial Board in charge of the journal</a:t>
            </a:r>
          </a:p>
          <a:p>
            <a:r>
              <a:rPr lang="en-US" dirty="0" smtClean="0"/>
              <a:t>Churchman resigns as editor of the journal in 1958</a:t>
            </a:r>
          </a:p>
          <a:p>
            <a:pPr lvl="2"/>
            <a:r>
              <a:rPr lang="en-US" dirty="0" smtClean="0"/>
              <a:t>President Ducasse to Churchman on the new direction under a new editor:</a:t>
            </a:r>
          </a:p>
          <a:p>
            <a:pPr lvl="2"/>
            <a:r>
              <a:rPr lang="en-US" dirty="0" smtClean="0">
                <a:latin typeface="Times New Roman" charset="0"/>
              </a:rPr>
              <a:t>“The one thing I would insist on, however, in such articles no less than in formalized ones, or methodological or specialized ones, would be competence at least, and preferably, high quality—for such articles, as well as formalized ones, can have this. </a:t>
            </a:r>
            <a:r>
              <a:rPr lang="en-US" i="1" dirty="0" smtClean="0">
                <a:latin typeface="Times New Roman" charset="0"/>
              </a:rPr>
              <a:t>We should not have half-baked or amateurish stuff</a:t>
            </a:r>
            <a:r>
              <a:rPr lang="en-US" dirty="0" smtClean="0">
                <a:latin typeface="Times New Roman" charset="0"/>
              </a:rPr>
              <a:t>; and we should try to have some articles by men of high reputation fairly often.” (emphasis added)</a:t>
            </a:r>
          </a:p>
          <a:p>
            <a:r>
              <a:rPr lang="en-US" dirty="0" smtClean="0">
                <a:latin typeface="Times New Roman" charset="0"/>
              </a:rPr>
              <a:t>Rudner takes on post at the age of 37.  He is deeply sympathetic with the views of Churchman and Frank, but is in no position to pursue such an agenda.  </a:t>
            </a:r>
          </a:p>
          <a:p>
            <a:r>
              <a:rPr lang="en-US" dirty="0" smtClean="0">
                <a:latin typeface="Times New Roman" charset="0"/>
              </a:rPr>
              <a:t>Editorial board expands (e.g., Brodbeck, Hempel, Grünbaum), adopts more active role. </a:t>
            </a:r>
          </a:p>
          <a:p>
            <a:r>
              <a:rPr lang="en-US" i="1" dirty="0" smtClean="0">
                <a:latin typeface="Times New Roman" charset="0"/>
              </a:rPr>
              <a:t>Pace</a:t>
            </a:r>
            <a:r>
              <a:rPr lang="en-US" dirty="0" smtClean="0">
                <a:latin typeface="Times New Roman" charset="0"/>
              </a:rPr>
              <a:t> Howard 2003, Rudner was not an anti-communist crusader.</a:t>
            </a:r>
          </a:p>
          <a:p>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PSA in the 1960s</a:t>
            </a:r>
            <a:endParaRPr lang="en-US" dirty="0"/>
          </a:p>
        </p:txBody>
      </p:sp>
      <p:sp>
        <p:nvSpPr>
          <p:cNvPr id="3" name="Content Placeholder 2"/>
          <p:cNvSpPr>
            <a:spLocks noGrp="1"/>
          </p:cNvSpPr>
          <p:nvPr>
            <p:ph sz="quarter" idx="1"/>
          </p:nvPr>
        </p:nvSpPr>
        <p:spPr/>
        <p:txBody>
          <a:bodyPr>
            <a:normAutofit fontScale="92500" lnSpcReduction="10000"/>
          </a:bodyPr>
          <a:lstStyle/>
          <a:p>
            <a:r>
              <a:rPr lang="en-US" dirty="0" smtClean="0"/>
              <a:t>Nagel is president 1961-1964.</a:t>
            </a:r>
          </a:p>
          <a:p>
            <a:r>
              <a:rPr lang="en-US" dirty="0" smtClean="0"/>
              <a:t>Grünbaum is president 1965-1970.</a:t>
            </a:r>
          </a:p>
          <a:p>
            <a:r>
              <a:rPr lang="en-US" dirty="0" smtClean="0"/>
              <a:t>Meetings organized under other auspices (e.g., sec. L AAAS)</a:t>
            </a:r>
          </a:p>
          <a:p>
            <a:r>
              <a:rPr lang="en-US" dirty="0" smtClean="0"/>
              <a:t>First independent (biennial) meeting of the PSA held in Pittsburgh in 1968, organized by Grünbaum.</a:t>
            </a:r>
          </a:p>
          <a:p>
            <a:r>
              <a:rPr lang="en-US" dirty="0" smtClean="0"/>
              <a:t>First proceedings of PSA published in 1971</a:t>
            </a:r>
          </a:p>
          <a:p>
            <a:pPr lvl="1"/>
            <a:r>
              <a:rPr lang="en-US" dirty="0" smtClean="0"/>
              <a:t>From 2</a:t>
            </a:r>
            <a:r>
              <a:rPr lang="en-US" baseline="30000" dirty="0" smtClean="0"/>
              <a:t>nd</a:t>
            </a:r>
            <a:r>
              <a:rPr lang="en-US" dirty="0" smtClean="0"/>
              <a:t> biennial conference held in Oct. 1970, Boston</a:t>
            </a:r>
          </a:p>
          <a:p>
            <a:pPr lvl="1"/>
            <a:r>
              <a:rPr lang="en-US" dirty="0" smtClean="0"/>
              <a:t>Published in honor of Carnap, who died Sept. 1970 </a:t>
            </a:r>
          </a:p>
          <a:p>
            <a:pPr lvl="1"/>
            <a:r>
              <a:rPr lang="en-US" dirty="0" smtClean="0"/>
              <a:t>Edited by Roger C. Buck and Robert S. Cohen </a:t>
            </a:r>
          </a:p>
          <a:p>
            <a:pPr lvl="1"/>
            <a:r>
              <a:rPr lang="en-US" dirty="0" smtClean="0"/>
              <a:t>Published as vol. VIII in the Boston Series Studies in the Philosophy of Science</a:t>
            </a:r>
          </a:p>
          <a:p>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Movement - Discipline</a:t>
            </a:r>
            <a:endParaRPr lang="en-US" dirty="0"/>
          </a:p>
        </p:txBody>
      </p:sp>
      <p:sp>
        <p:nvSpPr>
          <p:cNvPr id="3" name="Content Placeholder 2"/>
          <p:cNvSpPr>
            <a:spLocks noGrp="1"/>
          </p:cNvSpPr>
          <p:nvPr>
            <p:ph sz="quarter" idx="1"/>
          </p:nvPr>
        </p:nvSpPr>
        <p:spPr/>
        <p:txBody>
          <a:bodyPr>
            <a:normAutofit fontScale="77500" lnSpcReduction="20000"/>
          </a:bodyPr>
          <a:lstStyle/>
          <a:p>
            <a:pPr>
              <a:buNone/>
            </a:pPr>
            <a:r>
              <a:rPr lang="en-US" dirty="0" smtClean="0"/>
              <a:t>Answering Giere, Howard, Reisch, Richardson:</a:t>
            </a:r>
          </a:p>
          <a:p>
            <a:r>
              <a:rPr lang="en-US" dirty="0" smtClean="0"/>
              <a:t>The movement of logical empiricists found a ready home and common cause with the pragmatists for the reform of philosophy and science, until the post-WWII era. </a:t>
            </a:r>
          </a:p>
          <a:p>
            <a:r>
              <a:rPr lang="en-US" dirty="0" smtClean="0"/>
              <a:t>The logical analysis of science was central to the socially ambitious projects of these movements. </a:t>
            </a:r>
          </a:p>
          <a:p>
            <a:r>
              <a:rPr lang="en-US" dirty="0" smtClean="0"/>
              <a:t>Then, faltering projects, deaths, and divisions among collaborators stalled the movements.</a:t>
            </a:r>
          </a:p>
          <a:p>
            <a:r>
              <a:rPr lang="en-US" dirty="0" smtClean="0"/>
              <a:t>In a politically fraught time, with the need for institutional cover and support, the discipline of philosophy of science formed.</a:t>
            </a:r>
          </a:p>
          <a:p>
            <a:r>
              <a:rPr lang="en-US" dirty="0" smtClean="0"/>
              <a:t>Ready expertise existed in the logical analysis of scientific concepts.</a:t>
            </a:r>
          </a:p>
          <a:p>
            <a:r>
              <a:rPr lang="en-US" dirty="0" smtClean="0"/>
              <a:t>But the disciplinary boundaries were drawn in an overly narrow way, in part because of various cultural pressures.</a:t>
            </a:r>
          </a:p>
          <a:p>
            <a:r>
              <a:rPr lang="en-US" dirty="0" smtClean="0"/>
              <a:t>Logical empiricism did fundamentally shape the discipline, but not as a successful </a:t>
            </a:r>
            <a:r>
              <a:rPr lang="en-US" i="1" dirty="0" smtClean="0"/>
              <a:t>movement</a:t>
            </a:r>
            <a:r>
              <a:rPr lang="en-US" dirty="0" smtClean="0"/>
              <a:t>.</a:t>
            </a: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Role of the PSA</a:t>
            </a:r>
            <a:endParaRPr lang="en-US" dirty="0"/>
          </a:p>
        </p:txBody>
      </p:sp>
      <p:sp>
        <p:nvSpPr>
          <p:cNvPr id="3" name="Content Placeholder 2"/>
          <p:cNvSpPr>
            <a:spLocks noGrp="1"/>
          </p:cNvSpPr>
          <p:nvPr>
            <p:ph sz="quarter" idx="1"/>
          </p:nvPr>
        </p:nvSpPr>
        <p:spPr/>
        <p:txBody>
          <a:bodyPr/>
          <a:lstStyle/>
          <a:p>
            <a:r>
              <a:rPr lang="en-US" dirty="0" smtClean="0"/>
              <a:t>The changing nature of the PSA reflected these changes in philosophy of science in general</a:t>
            </a:r>
          </a:p>
          <a:p>
            <a:r>
              <a:rPr lang="en-US" dirty="0" smtClean="0"/>
              <a:t>Interdisciplinary forum becomes a disciplinary home</a:t>
            </a:r>
          </a:p>
          <a:p>
            <a:r>
              <a:rPr lang="en-US" dirty="0" smtClean="0"/>
              <a:t>Philosophy of science gains a clearly defined sense of self, reflected in the activities of the PSA</a:t>
            </a:r>
          </a:p>
          <a:p>
            <a:r>
              <a:rPr lang="en-US" dirty="0" smtClean="0"/>
              <a:t>But such a change was not without a price…</a:t>
            </a:r>
          </a:p>
          <a:p>
            <a:pPr lvl="1"/>
            <a:r>
              <a:rPr lang="en-US" dirty="0" smtClean="0"/>
              <a:t>Should philosophy of science be relevant?  To whom?  How?</a:t>
            </a:r>
          </a:p>
          <a:p>
            <a:pPr lvl="1"/>
            <a:r>
              <a:rPr lang="en-US" dirty="0" smtClean="0"/>
              <a:t>Why aren’t ethical issues in science part of philosophy of science?</a:t>
            </a:r>
          </a:p>
          <a:p>
            <a:pPr lvl="1"/>
            <a:r>
              <a:rPr lang="en-US" dirty="0" smtClean="0"/>
              <a:t>Why don’t we have a full theory of science in society?</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sz="quarter" idx="1"/>
          </p:nvPr>
        </p:nvSpPr>
        <p:spPr/>
        <p:txBody>
          <a:bodyPr/>
          <a:lstStyle/>
          <a:p>
            <a:r>
              <a:rPr lang="en-US" dirty="0" smtClean="0"/>
              <a:t>Philosophy of science arose from a movement that was transformed into a discipline, radically altering its self-conception and purpose along the way.</a:t>
            </a:r>
          </a:p>
          <a:p>
            <a:r>
              <a:rPr lang="en-US" dirty="0" smtClean="0"/>
              <a:t>With a clearer understanding of philosophy of science’s history, we can better decide how to move forward.  </a:t>
            </a:r>
          </a:p>
          <a:p>
            <a:r>
              <a:rPr lang="en-US" dirty="0" smtClean="0"/>
              <a:t>There are benefits to being a discipline, but there are artificial constraints from our discipline’s formation that must be dissolved if the field is to achieve its full potential.</a:t>
            </a: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685800" y="304800"/>
            <a:ext cx="7772400" cy="558800"/>
          </a:xfrm>
        </p:spPr>
        <p:txBody>
          <a:bodyPr>
            <a:normAutofit fontScale="90000"/>
          </a:bodyPr>
          <a:lstStyle/>
          <a:p>
            <a:r>
              <a:rPr lang="en-US" dirty="0" smtClean="0"/>
              <a:t>“Philosopher</a:t>
            </a:r>
            <a:r>
              <a:rPr lang="en-US" dirty="0"/>
              <a:t>(s) of </a:t>
            </a:r>
            <a:r>
              <a:rPr lang="en-US" dirty="0" smtClean="0"/>
              <a:t>Science”</a:t>
            </a:r>
            <a:endParaRPr lang="en-US" dirty="0"/>
          </a:p>
        </p:txBody>
      </p:sp>
      <p:graphicFrame>
        <p:nvGraphicFramePr>
          <p:cNvPr id="5123" name="Object 3"/>
          <p:cNvGraphicFramePr>
            <a:graphicFrameLocks noChangeAspect="1"/>
          </p:cNvGraphicFramePr>
          <p:nvPr>
            <p:ph type="chart" idx="1"/>
          </p:nvPr>
        </p:nvGraphicFramePr>
        <p:xfrm>
          <a:off x="685800" y="1981200"/>
          <a:ext cx="7772400" cy="4114800"/>
        </p:xfrm>
        <a:graphic>
          <a:graphicData uri="http://schemas.openxmlformats.org/presentationml/2006/ole">
            <p:oleObj spid="_x0000_s59394" name="Chart" r:id="rId4" imgW="7772400" imgH="4114800" progId="MSGraph.Chart.8">
              <p:embed followColorScheme="full"/>
            </p:oleObj>
          </a:graphicData>
        </a:graphic>
      </p:graphicFrame>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685800" y="177800"/>
            <a:ext cx="7772400" cy="711200"/>
          </a:xfrm>
        </p:spPr>
        <p:txBody>
          <a:bodyPr/>
          <a:lstStyle/>
          <a:p>
            <a:r>
              <a:rPr lang="en-US" dirty="0" smtClean="0"/>
              <a:t>“Scientific Philosophers”</a:t>
            </a:r>
            <a:endParaRPr lang="en-US" dirty="0"/>
          </a:p>
        </p:txBody>
      </p:sp>
      <p:graphicFrame>
        <p:nvGraphicFramePr>
          <p:cNvPr id="11267" name="Object 3"/>
          <p:cNvGraphicFramePr>
            <a:graphicFrameLocks noChangeAspect="1"/>
          </p:cNvGraphicFramePr>
          <p:nvPr>
            <p:ph type="chart" idx="1"/>
          </p:nvPr>
        </p:nvGraphicFramePr>
        <p:xfrm>
          <a:off x="685800" y="1981200"/>
          <a:ext cx="7772400" cy="4114800"/>
        </p:xfrm>
        <a:graphic>
          <a:graphicData uri="http://schemas.openxmlformats.org/presentationml/2006/ole">
            <p:oleObj spid="_x0000_s61442" name="Chart" r:id="rId4" imgW="7772400" imgH="4114800" progId="MSGraph.Chart.8">
              <p:embed followColorScheme="full"/>
            </p:oleObj>
          </a:graphicData>
        </a:graphic>
      </p:graphicFrame>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Civic.thmx</Template>
  <TotalTime>1539</TotalTime>
  <Words>3469</Words>
  <Application>Microsoft Macintosh PowerPoint</Application>
  <PresentationFormat>On-screen Show (4:3)</PresentationFormat>
  <Paragraphs>255</Paragraphs>
  <Slides>32</Slides>
  <Notes>4</Notes>
  <HiddenSlides>0</HiddenSlides>
  <MMClips>0</MMClips>
  <ScaleCrop>false</ScaleCrop>
  <HeadingPairs>
    <vt:vector size="6" baseType="variant">
      <vt:variant>
        <vt:lpstr>Design Template</vt:lpstr>
      </vt:variant>
      <vt:variant>
        <vt:i4>1</vt:i4>
      </vt:variant>
      <vt:variant>
        <vt:lpstr>Embedded OLE Servers</vt:lpstr>
      </vt:variant>
      <vt:variant>
        <vt:i4>1</vt:i4>
      </vt:variant>
      <vt:variant>
        <vt:lpstr>Slide Titles</vt:lpstr>
      </vt:variant>
      <vt:variant>
        <vt:i4>32</vt:i4>
      </vt:variant>
    </vt:vector>
  </HeadingPairs>
  <TitlesOfParts>
    <vt:vector size="34" baseType="lpstr">
      <vt:lpstr>Civic</vt:lpstr>
      <vt:lpstr>Chart</vt:lpstr>
      <vt:lpstr>Creating the Disciplinary Space for Philosophy of Science:   A History of the PSA before 1970</vt:lpstr>
      <vt:lpstr>Something Changed between 1940 and 1970…</vt:lpstr>
      <vt:lpstr>The Scientific Conception of the World:   The Vienna Circle (1929)</vt:lpstr>
      <vt:lpstr>The Mission of the PSA</vt:lpstr>
      <vt:lpstr>What changed between 1940 and 1970?</vt:lpstr>
      <vt:lpstr>From Movement to Discipline</vt:lpstr>
      <vt:lpstr>Movements in the 1930s</vt:lpstr>
      <vt:lpstr>The Vienna Circle-- 1929</vt:lpstr>
      <vt:lpstr>The Unity of Science Movement</vt:lpstr>
      <vt:lpstr>Goal of Unified Science</vt:lpstr>
      <vt:lpstr>Fluidity in Unified Science</vt:lpstr>
      <vt:lpstr>Transition to America</vt:lpstr>
      <vt:lpstr>Philosophy of Science &amp; the PSA</vt:lpstr>
      <vt:lpstr>Philosophy of Science (1934-1944)</vt:lpstr>
      <vt:lpstr>PSA in the post-war era</vt:lpstr>
      <vt:lpstr>PSA at AAAS: 1946-1957</vt:lpstr>
      <vt:lpstr>The 1950s</vt:lpstr>
      <vt:lpstr>From Movement to Discipline</vt:lpstr>
      <vt:lpstr>Discipline Creation in the 1950s</vt:lpstr>
      <vt:lpstr>The Fate of Unified Science</vt:lpstr>
      <vt:lpstr>Defining boundaries:  Brodbeck 1953</vt:lpstr>
      <vt:lpstr>Feigl would disagree…</vt:lpstr>
      <vt:lpstr>Policing Boundaries: Putnam reviews Frank in Science </vt:lpstr>
      <vt:lpstr>By 1960: Institutional Philosophy of Science</vt:lpstr>
      <vt:lpstr>A changing PSA: 1956-1960</vt:lpstr>
      <vt:lpstr>New Direction for the Journal</vt:lpstr>
      <vt:lpstr>PSA in the 1960s</vt:lpstr>
      <vt:lpstr>Movement - Discipline</vt:lpstr>
      <vt:lpstr>The Role of the PSA</vt:lpstr>
      <vt:lpstr>Conclusion</vt:lpstr>
      <vt:lpstr>“Philosopher(s) of Science”</vt:lpstr>
      <vt:lpstr>“Scientific Philosophers”</vt:lpstr>
    </vt:vector>
  </TitlesOfParts>
  <Company>University of Tennessee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From Movement to Discipline: Philosophy of Science in the  20th Century</dc:title>
  <dc:creator>Heather Douglas</dc:creator>
  <cp:lastModifiedBy>Heather Douglas</cp:lastModifiedBy>
  <cp:revision>203</cp:revision>
  <dcterms:created xsi:type="dcterms:W3CDTF">2010-10-21T12:01:11Z</dcterms:created>
  <dcterms:modified xsi:type="dcterms:W3CDTF">2010-10-21T12:10:15Z</dcterms:modified>
</cp:coreProperties>
</file>