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sldIdLst>
    <p:sldId id="256" r:id="rId2"/>
    <p:sldId id="357" r:id="rId3"/>
    <p:sldId id="355" r:id="rId4"/>
    <p:sldId id="356" r:id="rId5"/>
    <p:sldId id="283" r:id="rId6"/>
    <p:sldId id="284" r:id="rId7"/>
    <p:sldId id="285" r:id="rId8"/>
    <p:sldId id="335" r:id="rId9"/>
    <p:sldId id="336" r:id="rId10"/>
    <p:sldId id="271" r:id="rId11"/>
    <p:sldId id="353" r:id="rId12"/>
    <p:sldId id="339" r:id="rId13"/>
    <p:sldId id="293" r:id="rId14"/>
    <p:sldId id="291" r:id="rId15"/>
    <p:sldId id="354" r:id="rId16"/>
    <p:sldId id="337" r:id="rId17"/>
    <p:sldId id="311" r:id="rId18"/>
    <p:sldId id="308" r:id="rId19"/>
    <p:sldId id="316" r:id="rId20"/>
    <p:sldId id="338" r:id="rId21"/>
    <p:sldId id="358" r:id="rId22"/>
    <p:sldId id="281" r:id="rId23"/>
    <p:sldId id="319" r:id="rId24"/>
    <p:sldId id="318" r:id="rId25"/>
    <p:sldId id="258" r:id="rId26"/>
    <p:sldId id="260" r:id="rId27"/>
    <p:sldId id="359" r:id="rId28"/>
    <p:sldId id="259" r:id="rId29"/>
    <p:sldId id="321" r:id="rId30"/>
    <p:sldId id="330" r:id="rId31"/>
    <p:sldId id="329" r:id="rId32"/>
    <p:sldId id="263" r:id="rId33"/>
    <p:sldId id="300" r:id="rId34"/>
    <p:sldId id="307" r:id="rId35"/>
    <p:sldId id="322" r:id="rId36"/>
    <p:sldId id="269" r:id="rId37"/>
    <p:sldId id="301" r:id="rId38"/>
    <p:sldId id="327" r:id="rId39"/>
    <p:sldId id="302" r:id="rId40"/>
    <p:sldId id="296" r:id="rId41"/>
    <p:sldId id="264" r:id="rId42"/>
    <p:sldId id="265" r:id="rId43"/>
    <p:sldId id="340" r:id="rId44"/>
    <p:sldId id="267" r:id="rId45"/>
    <p:sldId id="342" r:id="rId46"/>
    <p:sldId id="332" r:id="rId47"/>
    <p:sldId id="270" r:id="rId48"/>
    <p:sldId id="257" r:id="rId49"/>
    <p:sldId id="310" r:id="rId50"/>
    <p:sldId id="309" r:id="rId51"/>
    <p:sldId id="261" r:id="rId52"/>
    <p:sldId id="331" r:id="rId53"/>
    <p:sldId id="315" r:id="rId54"/>
    <p:sldId id="268" r:id="rId55"/>
    <p:sldId id="344" r:id="rId56"/>
    <p:sldId id="277" r:id="rId57"/>
    <p:sldId id="312" r:id="rId58"/>
    <p:sldId id="313" r:id="rId59"/>
    <p:sldId id="314" r:id="rId60"/>
    <p:sldId id="294" r:id="rId61"/>
    <p:sldId id="276" r:id="rId62"/>
    <p:sldId id="278" r:id="rId63"/>
    <p:sldId id="282" r:id="rId64"/>
    <p:sldId id="273" r:id="rId65"/>
    <p:sldId id="333" r:id="rId66"/>
    <p:sldId id="334" r:id="rId67"/>
    <p:sldId id="279" r:id="rId68"/>
    <p:sldId id="341" r:id="rId69"/>
    <p:sldId id="346" r:id="rId70"/>
    <p:sldId id="347" r:id="rId71"/>
    <p:sldId id="348" r:id="rId72"/>
    <p:sldId id="349" r:id="rId73"/>
    <p:sldId id="350" r:id="rId74"/>
    <p:sldId id="352" r:id="rId75"/>
    <p:sldId id="351" r:id="rId76"/>
    <p:sldId id="360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4" autoAdjust="0"/>
    <p:restoredTop sz="94660"/>
  </p:normalViewPr>
  <p:slideViewPr>
    <p:cSldViewPr>
      <p:cViewPr varScale="1">
        <p:scale>
          <a:sx n="54" d="100"/>
          <a:sy n="54" d="100"/>
        </p:scale>
        <p:origin x="-8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03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2725D-65B2-4623-AE6E-7F5D9ECC34F9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B7578-9EFC-46EF-9376-305A50366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B7578-9EFC-46EF-9376-305A50366471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9F4F7-45D9-4614-B6C8-9930504A8A9C}" type="datetimeFigureOut">
              <a:rPr lang="en-US" smtClean="0"/>
              <a:pPr/>
              <a:t>11/11/2010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52949-F59E-4AA2-A86E-373819853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http://www.fantasticfiction.co.uk/o/joyce-carol-oates/you-must-remember-this.ht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eambittel.de/team/veranstaltungen_2008/2008_mds_andreas.ht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physics.bu.edu/gallery/v/History/Armand+Siegel+1962.jpg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uhpress.hawaii.edu/books/edel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gif"/><Relationship Id="rId5" Type="http://schemas.openxmlformats.org/officeDocument/2006/relationships/hyperlink" Target="http://www.google.com/images?q=%22David+Finkelstein%22&amp;hl=en&amp;sa=G&amp;biw=1024&amp;bih=649&amp;gbv=2&amp;tbs=isch:1" TargetMode="External"/><Relationship Id="rId4" Type="http://schemas.openxmlformats.org/officeDocument/2006/relationships/hyperlink" Target="http://www.edge.org/3rd_culture/bios/finkelstein.htm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hist-analytic.org/GrunbaumFinal.htm" TargetMode="External"/><Relationship Id="rId4" Type="http://schemas.openxmlformats.org/officeDocument/2006/relationships/image" Target="http://www.hist-analytic.org/Grunbaum.jp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cfivarese.altervista.org/cocconi_14_08.html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physics.bu.edu/gallery/d/10841-1/Armand+Siegel+1962.jpg" TargetMode="External"/><Relationship Id="rId3" Type="http://schemas.openxmlformats.org/officeDocument/2006/relationships/hyperlink" Target="http://physics.bu.edu/gallery/main.php?g2_highlightId=8957" TargetMode="External"/><Relationship Id="rId7" Type="http://schemas.openxmlformats.org/officeDocument/2006/relationships/hyperlink" Target="http://physics.bu.edu/gallery/v/History/Bob+Cohen+1964.jpg.html" TargetMode="External"/><Relationship Id="rId12" Type="http://schemas.openxmlformats.org/officeDocument/2006/relationships/image" Target="../media/image20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hyperlink" Target="file:///C:\Documents%20and%20Settings\John%20Stachel\Desktop\prevArrow').style.visibility='visible" TargetMode="External"/><Relationship Id="rId11" Type="http://schemas.openxmlformats.org/officeDocument/2006/relationships/image" Target="../media/image19.jpeg"/><Relationship Id="rId5" Type="http://schemas.openxmlformats.org/officeDocument/2006/relationships/hyperlink" Target="http://physics.bu.edu/gallery/v/History/Zimmerman2_bmp.jpg.html" TargetMode="External"/><Relationship Id="rId10" Type="http://schemas.openxmlformats.org/officeDocument/2006/relationships/image" Target="../media/image6.gif"/><Relationship Id="rId4" Type="http://schemas.openxmlformats.org/officeDocument/2006/relationships/hyperlink" Target="http://physics.bu.edu/gallery/v/History/?g2_highlightId=10841" TargetMode="External"/><Relationship Id="rId9" Type="http://schemas.openxmlformats.org/officeDocument/2006/relationships/hyperlink" Target="http://gallery.sourceforge.net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imgurl=http://www.gonomad.com/roundworldphoto/uploaded_images/stop-the-draft-738018.jpg&amp;imgrefurl=http://www.reddit.com/r/pics/related/7vaoh/stop_pic/&amp;usg=__FeU7h6DMjdzHdvqCLVGpaeICRBg=&amp;h=915&amp;w=797&amp;sz=305&amp;hl=en&amp;start=1&amp;itbs=1&amp;tbnid=pPxfSHGsb8Dk2M:&amp;tbnh=147&amp;tbnw=128&amp;prev=/images?q=%22Milic+Capek%22&amp;tbnid=pPxfSHGsb8Dk2M:&amp;tbnh=0&amp;tbnw=0&amp;hl=en&amp;sa=X&amp;gbv=2&amp;imgtype=i_similar&amp;tbs=isch:1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gif"/><Relationship Id="rId5" Type="http://schemas.openxmlformats.org/officeDocument/2006/relationships/hyperlink" Target="http://www.google.com/images?q=%22Dirk+Struik%22&amp;hl=en&amp;biw=1024&amp;bih=649&amp;gbv=2&amp;tbs=isch:10,194" TargetMode="External"/><Relationship Id="rId4" Type="http://schemas.openxmlformats.org/officeDocument/2006/relationships/hyperlink" Target="http://en.academic.ru/dic.nsf/enwiki/467289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gif"/><Relationship Id="rId5" Type="http://schemas.openxmlformats.org/officeDocument/2006/relationships/hyperlink" Target="http://www.google.com/images?q=lucien+goldmann&amp;um=1&amp;hl=en&amp;client=gmail&amp;sa=N&amp;rls=gm&amp;biw=1024&amp;bih=613&amp;tbs=isch:1" TargetMode="External"/><Relationship Id="rId4" Type="http://schemas.openxmlformats.org/officeDocument/2006/relationships/hyperlink" Target="http://www.phillwebb.net/History/Twentieth/Continental/Marxism/Goldmann/Goldmann.htm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gif"/><Relationship Id="rId5" Type="http://schemas.openxmlformats.org/officeDocument/2006/relationships/hyperlink" Target="http://www.google.com/images?q=%22Lew+Lowarski%22&amp;um=1&amp;hl=en&amp;gbv=2&amp;biw=1024&amp;bih=649&amp;tbs=isch:10,37" TargetMode="External"/><Relationship Id="rId4" Type="http://schemas.openxmlformats.org/officeDocument/2006/relationships/hyperlink" Target="http://media.cns-snc.ca/history/early_years/earlyyears.html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avoirs.essonne.fr/dossiers/le-patrimoine/histoire-des-sciences/irene-et-frederic-joliot-curie-maitres-de-latome/celebrite-et-engagement-politique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adale.org/TiszafuredPhotos2.html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gif"/><Relationship Id="rId5" Type="http://schemas.openxmlformats.org/officeDocument/2006/relationships/hyperlink" Target="http://www.google.com/images?q=2001+a+space+odyssey&amp;hl=en&amp;biw=1024&amp;bih=649&amp;gbv=2&amp;tbs=isch:1" TargetMode="External"/><Relationship Id="rId4" Type="http://schemas.openxmlformats.org/officeDocument/2006/relationships/hyperlink" Target="http://sidewaysgirl.blogspot.com/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gif"/><Relationship Id="rId5" Type="http://schemas.openxmlformats.org/officeDocument/2006/relationships/hyperlink" Target="http://www.google.com/images?q=ibm+logo&amp;hl=en&amp;biw=1024&amp;bih=649&amp;gbv=2&amp;tbs=isch:10,115" TargetMode="External"/><Relationship Id="rId4" Type="http://schemas.openxmlformats.org/officeDocument/2006/relationships/hyperlink" Target="http://www.mpiblast.org/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fmboschetto.it/didattica/buchi_neri/bucner8.htm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photos.aip.org/quickSearch.jsp?qsearch=DeWitt+Bryce+B1&amp;group=10&amp;Submit=GO" TargetMode="Externa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hist-analytic.org/GrunbaumFinal.htm" TargetMode="External"/><Relationship Id="rId4" Type="http://schemas.openxmlformats.org/officeDocument/2006/relationships/image" Target="http://www.hist-analytic.org/Grunbaum.jpg" TargetMode="Externa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000" b="1" i="1" dirty="0" smtClean="0">
                <a:solidFill>
                  <a:srgbClr val="0070C0"/>
                </a:solidFill>
              </a:rPr>
              <a:t>You Must Remember This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Some reminiscences of the Boston Center</a:t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John Stachel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Center for Einstein Studies</a:t>
            </a:r>
          </a:p>
          <a:p>
            <a:r>
              <a:rPr lang="en-US" sz="4400" b="1" dirty="0" smtClean="0">
                <a:solidFill>
                  <a:srgbClr val="0070C0"/>
                </a:solidFill>
              </a:rPr>
              <a:t>October 22,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6" name="Picture 4" descr="http://img1.fantasticfiction.co.uk/images/n4/n231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1498" y="457200"/>
            <a:ext cx="4021798" cy="5943600"/>
          </a:xfrm>
          <a:prstGeom prst="rect">
            <a:avLst/>
          </a:prstGeom>
          <a:noFill/>
        </p:spPr>
      </p:pic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5479" name="Picture 7" descr="YouMustRememberThis.JPG (264×391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520" y="457200"/>
            <a:ext cx="401308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/>
            </a:r>
            <a:br>
              <a:rPr lang="en-US" sz="6000" b="1" dirty="0" smtClean="0">
                <a:solidFill>
                  <a:srgbClr val="0070C0"/>
                </a:solidFill>
              </a:rPr>
            </a:br>
            <a:r>
              <a:rPr lang="en-US" sz="6000" b="1" dirty="0" smtClean="0">
                <a:solidFill>
                  <a:srgbClr val="0070C0"/>
                </a:solidFill>
              </a:rPr>
              <a:t>Shakespeare Sonnet 30</a:t>
            </a:r>
            <a:br>
              <a:rPr lang="en-US" sz="6000" b="1" dirty="0" smtClean="0">
                <a:solidFill>
                  <a:srgbClr val="0070C0"/>
                </a:solidFill>
              </a:rPr>
            </a:b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sz="3500" b="1" i="1" dirty="0" smtClean="0"/>
              <a:t>When to the sessions of sweet silent thought </a:t>
            </a:r>
            <a:br>
              <a:rPr lang="en-US" sz="3500" b="1" i="1" dirty="0" smtClean="0"/>
            </a:br>
            <a:r>
              <a:rPr lang="en-US" sz="3500" b="1" i="1" dirty="0" smtClean="0"/>
              <a:t>I summon up remembrance of things past, </a:t>
            </a:r>
            <a:br>
              <a:rPr lang="en-US" sz="3500" b="1" i="1" dirty="0" smtClean="0"/>
            </a:br>
            <a:r>
              <a:rPr lang="en-US" sz="3500" b="1" i="1" dirty="0" smtClean="0"/>
              <a:t>I sigh the lack of many a thing I sought, </a:t>
            </a:r>
            <a:br>
              <a:rPr lang="en-US" sz="3500" b="1" i="1" dirty="0" smtClean="0"/>
            </a:br>
            <a:r>
              <a:rPr lang="en-US" sz="3500" b="1" i="1" dirty="0" smtClean="0"/>
              <a:t>And with old woes new wail my dear time's waste: </a:t>
            </a:r>
            <a:br>
              <a:rPr lang="en-US" sz="3500" b="1" i="1" dirty="0" smtClean="0"/>
            </a:br>
            <a:r>
              <a:rPr lang="en-US" sz="3500" b="1" i="1" dirty="0" smtClean="0"/>
              <a:t>Then can I drown an eye, unused to flow, </a:t>
            </a:r>
            <a:br>
              <a:rPr lang="en-US" sz="3500" b="1" i="1" dirty="0" smtClean="0"/>
            </a:br>
            <a:r>
              <a:rPr lang="en-US" sz="3500" b="1" i="1" dirty="0" smtClean="0"/>
              <a:t>For precious friends hid in death's dateless night, </a:t>
            </a:r>
            <a:br>
              <a:rPr lang="en-US" sz="3500" b="1" i="1" dirty="0" smtClean="0"/>
            </a:br>
            <a:r>
              <a:rPr lang="en-US" sz="3500" b="1" i="1" dirty="0" smtClean="0"/>
              <a:t>And weep afresh love's long since </a:t>
            </a:r>
            <a:r>
              <a:rPr lang="en-US" sz="3500" b="1" i="1" dirty="0" err="1" smtClean="0"/>
              <a:t>cancell'd</a:t>
            </a:r>
            <a:r>
              <a:rPr lang="en-US" sz="3500" b="1" i="1" dirty="0" smtClean="0"/>
              <a:t> woe, 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/>
            </a:r>
            <a:br>
              <a:rPr lang="en-US" sz="6000" b="1" dirty="0" smtClean="0">
                <a:solidFill>
                  <a:srgbClr val="0070C0"/>
                </a:solidFill>
              </a:rPr>
            </a:br>
            <a:r>
              <a:rPr lang="en-US" sz="6000" b="1" dirty="0" smtClean="0">
                <a:solidFill>
                  <a:srgbClr val="0070C0"/>
                </a:solidFill>
              </a:rPr>
              <a:t>Shakespeare Sonnet 30</a:t>
            </a:r>
            <a:br>
              <a:rPr lang="en-US" sz="6000" b="1" dirty="0" smtClean="0">
                <a:solidFill>
                  <a:srgbClr val="0070C0"/>
                </a:solidFill>
              </a:rPr>
            </a:b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b="1" i="1" dirty="0" smtClean="0"/>
              <a:t>	And moan the expense of many a </a:t>
            </a:r>
            <a:r>
              <a:rPr lang="en-US" b="1" i="1" dirty="0" err="1" smtClean="0"/>
              <a:t>vanish'd</a:t>
            </a:r>
            <a:r>
              <a:rPr lang="en-US" b="1" i="1" dirty="0" smtClean="0"/>
              <a:t> sight: </a:t>
            </a:r>
            <a:br>
              <a:rPr lang="en-US" b="1" i="1" dirty="0" smtClean="0"/>
            </a:br>
            <a:r>
              <a:rPr lang="en-US" b="1" i="1" dirty="0" smtClean="0"/>
              <a:t>Then can I grieve at grievances foregone, </a:t>
            </a:r>
            <a:br>
              <a:rPr lang="en-US" b="1" i="1" dirty="0" smtClean="0"/>
            </a:br>
            <a:r>
              <a:rPr lang="en-US" b="1" i="1" dirty="0" smtClean="0"/>
              <a:t>And heavily from woe to woe tell o'er </a:t>
            </a:r>
            <a:br>
              <a:rPr lang="en-US" b="1" i="1" dirty="0" smtClean="0"/>
            </a:br>
            <a:r>
              <a:rPr lang="en-US" b="1" i="1" dirty="0" smtClean="0"/>
              <a:t>The sad account of fore-bemoaned moan, </a:t>
            </a:r>
            <a:br>
              <a:rPr lang="en-US" b="1" i="1" dirty="0" smtClean="0"/>
            </a:br>
            <a:r>
              <a:rPr lang="en-US" b="1" i="1" dirty="0" smtClean="0"/>
              <a:t>Which I new pay as if not paid before. </a:t>
            </a:r>
            <a:br>
              <a:rPr lang="en-US" b="1" i="1" dirty="0" smtClean="0"/>
            </a:br>
            <a:r>
              <a:rPr lang="en-US" b="1" i="1" dirty="0" smtClean="0"/>
              <a:t>But if the while I think on thee, dear friend[s], </a:t>
            </a:r>
            <a:br>
              <a:rPr lang="en-US" b="1" i="1" dirty="0" smtClean="0"/>
            </a:br>
            <a:r>
              <a:rPr lang="en-US" b="1" i="1" dirty="0" smtClean="0"/>
              <a:t>All losses are </a:t>
            </a:r>
            <a:r>
              <a:rPr lang="en-US" b="1" i="1" dirty="0" err="1" smtClean="0"/>
              <a:t>restor'd</a:t>
            </a:r>
            <a:r>
              <a:rPr lang="en-US" b="1" i="1" dirty="0" smtClean="0"/>
              <a:t> and sorrows end.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Goethe </a:t>
            </a:r>
            <a:r>
              <a:rPr lang="en-US" sz="5400" b="1" i="1" dirty="0" smtClean="0">
                <a:solidFill>
                  <a:srgbClr val="0070C0"/>
                </a:solidFill>
              </a:rPr>
              <a:t>Faust I</a:t>
            </a:r>
            <a:r>
              <a:rPr lang="en-US" sz="5400" b="1" dirty="0" smtClean="0">
                <a:solidFill>
                  <a:srgbClr val="0070C0"/>
                </a:solidFill>
              </a:rPr>
              <a:t>-- </a:t>
            </a:r>
            <a:r>
              <a:rPr lang="en-US" sz="5400" b="1" i="1" dirty="0" err="1" smtClean="0">
                <a:solidFill>
                  <a:srgbClr val="0070C0"/>
                </a:solidFill>
              </a:rPr>
              <a:t>Zueignung</a:t>
            </a:r>
            <a:endParaRPr lang="en-US" sz="5400" b="1" i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de-DE" sz="3600" b="1" dirty="0" smtClean="0"/>
              <a:t>	</a:t>
            </a:r>
            <a:r>
              <a:rPr lang="de-DE" sz="3600" b="1" i="1" dirty="0" smtClean="0"/>
              <a:t>Ihr naht euch wieder, schwankende 	Gestalten!</a:t>
            </a:r>
            <a:br>
              <a:rPr lang="de-DE" sz="3600" b="1" i="1" dirty="0" smtClean="0"/>
            </a:br>
            <a:r>
              <a:rPr lang="de-DE" sz="3600" b="1" i="1" dirty="0" smtClean="0"/>
              <a:t>Die früh sich einst dem trüben Blick 	gezeigt.</a:t>
            </a:r>
            <a:br>
              <a:rPr lang="de-DE" sz="3600" b="1" i="1" dirty="0" smtClean="0"/>
            </a:br>
            <a:r>
              <a:rPr lang="de-DE" sz="3600" b="1" i="1" dirty="0" smtClean="0"/>
              <a:t>Versuch’ ich wohl euch diesmal fest zu 	halten?</a:t>
            </a:r>
            <a:br>
              <a:rPr lang="de-DE" sz="3600" b="1" i="1" dirty="0" smtClean="0"/>
            </a:br>
            <a:r>
              <a:rPr lang="de-DE" sz="3600" b="1" i="1" dirty="0" smtClean="0"/>
              <a:t>Fühl’ ich mein Herz noch jenem Wahn 	geneigt?</a:t>
            </a:r>
            <a:r>
              <a:rPr lang="de-DE" sz="3600" b="1" dirty="0" smtClean="0"/>
              <a:t/>
            </a:r>
            <a:br>
              <a:rPr lang="de-DE" sz="3600" b="1" dirty="0" smtClean="0"/>
            </a:b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il_fi" descr="http://web.mac.com/adoerfler/Web-Site/MdS_2008_files/IMGP40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3853" y="-91440"/>
            <a:ext cx="9297853" cy="6949440"/>
          </a:xfrm>
          <a:prstGeom prst="rect">
            <a:avLst/>
          </a:prstGeom>
          <a:noFill/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3505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Goethe </a:t>
            </a:r>
            <a:r>
              <a:rPr lang="en-US" sz="5400" b="1" i="1" dirty="0" smtClean="0">
                <a:solidFill>
                  <a:srgbClr val="0070C0"/>
                </a:solidFill>
              </a:rPr>
              <a:t>Faust I</a:t>
            </a:r>
            <a:r>
              <a:rPr lang="en-US" sz="5400" b="1" dirty="0" smtClean="0">
                <a:solidFill>
                  <a:srgbClr val="0070C0"/>
                </a:solidFill>
              </a:rPr>
              <a:t>-- Dedication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e-DE" sz="3600" b="1" dirty="0" smtClean="0"/>
              <a:t>	</a:t>
            </a:r>
            <a:r>
              <a:rPr lang="de-DE" sz="3600" b="1" i="1" dirty="0" smtClean="0"/>
              <a:t>Ihr drängt euch zu! nun gut, so mögt ihr 	walten,</a:t>
            </a:r>
          </a:p>
          <a:p>
            <a:pPr>
              <a:buNone/>
            </a:pPr>
            <a:r>
              <a:rPr lang="de-DE" sz="3600" b="1" i="1" dirty="0" smtClean="0"/>
              <a:t>	Wie ihr aus Dunst und Nebel um mich 	steigt;</a:t>
            </a:r>
          </a:p>
          <a:p>
            <a:pPr>
              <a:buNone/>
            </a:pPr>
            <a:r>
              <a:rPr lang="de-DE" sz="3600" b="1" i="1" dirty="0" smtClean="0"/>
              <a:t>	Mein Busen fühlt sich jugendlich 	erschüttert</a:t>
            </a:r>
          </a:p>
          <a:p>
            <a:pPr>
              <a:buNone/>
            </a:pPr>
            <a:r>
              <a:rPr lang="de-DE" sz="3600" b="1" i="1" dirty="0" smtClean="0"/>
              <a:t>	Vom Zauberhauch der euren Zug 	umwittert.</a:t>
            </a:r>
            <a:endParaRPr lang="en-US" sz="3600" b="1" i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</a:rPr>
              <a:t>A.S. Kline translation (2003)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i="1" dirty="0" smtClean="0"/>
              <a:t>Again you show yourselves, you wavering forms,</a:t>
            </a:r>
          </a:p>
          <a:p>
            <a:pPr>
              <a:buNone/>
            </a:pPr>
            <a:r>
              <a:rPr lang="en-US" b="1" i="1" dirty="0" smtClean="0"/>
              <a:t>	Revealed, as you once were, to clouded vision.</a:t>
            </a:r>
          </a:p>
          <a:p>
            <a:pPr>
              <a:buNone/>
            </a:pPr>
            <a:r>
              <a:rPr lang="en-US" b="1" i="1" dirty="0" smtClean="0"/>
              <a:t>	Shall I attempt to hold you fast once more?</a:t>
            </a:r>
          </a:p>
          <a:p>
            <a:pPr>
              <a:buNone/>
            </a:pPr>
            <a:r>
              <a:rPr lang="en-US" b="1" i="1" dirty="0" smtClean="0"/>
              <a:t>	Heart’s willing still to suffer that illusion?</a:t>
            </a:r>
          </a:p>
          <a:p>
            <a:pPr>
              <a:buNone/>
            </a:pPr>
            <a:r>
              <a:rPr lang="en-US" b="1" i="1" dirty="0" smtClean="0"/>
              <a:t>	You crowd so near! Well then, you shall endure, </a:t>
            </a:r>
          </a:p>
          <a:p>
            <a:pPr>
              <a:buNone/>
            </a:pPr>
            <a:r>
              <a:rPr lang="en-US" b="1" i="1" dirty="0" smtClean="0"/>
              <a:t>	And rouse me, from your mist and cloud’s confusion:</a:t>
            </a:r>
          </a:p>
          <a:p>
            <a:pPr>
              <a:buNone/>
            </a:pPr>
            <a:r>
              <a:rPr lang="en-US" b="1" i="1" dirty="0" smtClean="0"/>
              <a:t>	My spirit feels so young again: it’s shaken</a:t>
            </a:r>
          </a:p>
          <a:p>
            <a:pPr>
              <a:buNone/>
            </a:pPr>
            <a:r>
              <a:rPr lang="en-US" b="1" i="1" dirty="0" smtClean="0"/>
              <a:t>	By magic breezes that your breathings waken.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David Luke translation (1987)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b="1" i="1" dirty="0" smtClean="0"/>
              <a:t>Uncertain shapes, visitors from the past</a:t>
            </a:r>
            <a:br>
              <a:rPr lang="en-US" b="1" i="1" dirty="0" smtClean="0"/>
            </a:br>
            <a:r>
              <a:rPr lang="en-US" b="1" i="1" dirty="0" smtClean="0"/>
              <a:t>At whom I darkly gazed so long ago,</a:t>
            </a:r>
            <a:br>
              <a:rPr lang="en-US" b="1" i="1" dirty="0" smtClean="0"/>
            </a:br>
            <a:r>
              <a:rPr lang="en-US" b="1" i="1" dirty="0" smtClean="0"/>
              <a:t>My heart's mad fleeting visions—now at last</a:t>
            </a:r>
            <a:br>
              <a:rPr lang="en-US" b="1" i="1" dirty="0" smtClean="0"/>
            </a:br>
            <a:r>
              <a:rPr lang="en-US" b="1" i="1" dirty="0" smtClean="0"/>
              <a:t>Shall I embrace you, must I let you go?</a:t>
            </a:r>
            <a:br>
              <a:rPr lang="en-US" b="1" i="1" dirty="0" smtClean="0"/>
            </a:br>
            <a:r>
              <a:rPr lang="en-US" b="1" i="1" dirty="0" smtClean="0"/>
              <a:t>Again you haunt me: come then, hold me fast!</a:t>
            </a:r>
            <a:br>
              <a:rPr lang="en-US" b="1" i="1" dirty="0" smtClean="0"/>
            </a:br>
            <a:r>
              <a:rPr lang="en-US" b="1" i="1" dirty="0" smtClean="0"/>
              <a:t>Out of the mist and murk you rise, who so</a:t>
            </a:r>
            <a:br>
              <a:rPr lang="en-US" b="1" i="1" dirty="0" smtClean="0"/>
            </a:br>
            <a:r>
              <a:rPr lang="en-US" b="1" i="1" dirty="0" smtClean="0"/>
              <a:t>Besiege me, and with magic breath restore,</a:t>
            </a:r>
            <a:br>
              <a:rPr lang="en-US" b="1" i="1" dirty="0" smtClean="0"/>
            </a:br>
            <a:r>
              <a:rPr lang="en-US" b="1" i="1" dirty="0" smtClean="0"/>
              <a:t>Stirring my soul, lost youth to me once more.</a:t>
            </a:r>
            <a:endParaRPr lang="en-US" b="1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Marx </a:t>
            </a:r>
            <a:r>
              <a:rPr lang="en-US" sz="6600" b="1" dirty="0" err="1" smtClean="0">
                <a:solidFill>
                  <a:srgbClr val="0070C0"/>
                </a:solidFill>
              </a:rPr>
              <a:t>Wartofsky</a:t>
            </a:r>
            <a:r>
              <a:rPr lang="en-US" sz="6600" b="1" dirty="0" smtClean="0">
                <a:solidFill>
                  <a:srgbClr val="0070C0"/>
                </a:solidFill>
              </a:rPr>
              <a:t> (1965)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C:\Documents and Settings\John\My Documents\My Pictures\Wartofsk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7378" y="1524000"/>
            <a:ext cx="5205422" cy="694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Young Bob Cohen</a:t>
            </a:r>
            <a:endParaRPr lang="en-US" sz="5400" dirty="0"/>
          </a:p>
        </p:txBody>
      </p:sp>
      <p:pic>
        <p:nvPicPr>
          <p:cNvPr id="3" name="Picture 2" descr="http://www.hist-analytic.org/cohen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7395" y="1371600"/>
            <a:ext cx="3823405" cy="512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Bob Cohen in 1964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93185" name="Rectangle 1"/>
          <p:cNvSpPr>
            <a:spLocks noChangeArrowheads="1"/>
          </p:cNvSpPr>
          <p:nvPr/>
        </p:nvSpPr>
        <p:spPr bwMode="auto">
          <a:xfrm>
            <a:off x="0" y="-2954655"/>
            <a:ext cx="65" cy="59093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8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Lucida Grande"/>
              <a:cs typeface="Times New Roman" pitchFamily="18" charset="0"/>
            </a:endParaRPr>
          </a:p>
        </p:txBody>
      </p:sp>
      <p:pic>
        <p:nvPicPr>
          <p:cNvPr id="93186" name="Picture 2" descr="http://physics.bu.edu/gallery/themes/siriux/images/arrow-left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" y="-2330450"/>
            <a:ext cx="190500" cy="161925"/>
          </a:xfrm>
          <a:prstGeom prst="rect">
            <a:avLst/>
          </a:prstGeom>
          <a:noFill/>
        </p:spPr>
      </p:pic>
      <p:pic>
        <p:nvPicPr>
          <p:cNvPr id="93187" name="Picture 3" descr="Bob Cohen 19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1295400"/>
            <a:ext cx="4620437" cy="6675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/>
            </a:r>
            <a:br>
              <a:rPr lang="en-US" sz="5400" b="1" dirty="0" smtClean="0">
                <a:solidFill>
                  <a:srgbClr val="0070C0"/>
                </a:solidFill>
              </a:rPr>
            </a:br>
            <a:r>
              <a:rPr lang="en-US" sz="5400" b="1" dirty="0" smtClean="0">
                <a:solidFill>
                  <a:srgbClr val="0070C0"/>
                </a:solidFill>
              </a:rPr>
              <a:t>Kenneth B. Clark (1969)</a:t>
            </a:r>
            <a:br>
              <a:rPr lang="en-US" sz="5400" b="1" dirty="0" smtClean="0">
                <a:solidFill>
                  <a:srgbClr val="0070C0"/>
                </a:solidFill>
              </a:rPr>
            </a:br>
            <a:endParaRPr lang="en-US" sz="5400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Image: Kenneth B. Clark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600200"/>
            <a:ext cx="361070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0070C0"/>
                </a:solidFill>
              </a:rPr>
              <a:t>Abraham </a:t>
            </a:r>
            <a:r>
              <a:rPr lang="en-US" sz="7200" b="1" dirty="0" err="1" smtClean="0">
                <a:solidFill>
                  <a:srgbClr val="0070C0"/>
                </a:solidFill>
              </a:rPr>
              <a:t>Edel</a:t>
            </a:r>
            <a:r>
              <a:rPr lang="en-US" sz="7200" b="1" dirty="0" smtClean="0">
                <a:solidFill>
                  <a:srgbClr val="0070C0"/>
                </a:solidFill>
              </a:rPr>
              <a:t> </a:t>
            </a:r>
            <a:r>
              <a:rPr lang="en-US" sz="7200" b="1" smtClean="0">
                <a:solidFill>
                  <a:srgbClr val="0070C0"/>
                </a:solidFill>
              </a:rPr>
              <a:t>(1967)</a:t>
            </a:r>
            <a:endParaRPr lang="en-US" sz="7200" dirty="0">
              <a:solidFill>
                <a:srgbClr val="0070C0"/>
              </a:solidFill>
            </a:endParaRPr>
          </a:p>
        </p:txBody>
      </p:sp>
      <p:pic>
        <p:nvPicPr>
          <p:cNvPr id="3" name="Picture 2" descr="Edel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569720"/>
            <a:ext cx="4162085" cy="704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</a:rPr>
              <a:t>Leon and Abraham </a:t>
            </a:r>
            <a:r>
              <a:rPr lang="en-US" sz="4800" b="1" dirty="0" err="1" smtClean="0">
                <a:solidFill>
                  <a:srgbClr val="0070C0"/>
                </a:solidFill>
              </a:rPr>
              <a:t>Edel</a:t>
            </a:r>
            <a:r>
              <a:rPr lang="en-US" sz="4800" b="1" dirty="0" smtClean="0">
                <a:solidFill>
                  <a:srgbClr val="0070C0"/>
                </a:solidFill>
              </a:rPr>
              <a:t> (1927)</a:t>
            </a:r>
            <a:endParaRPr lang="en-US" sz="4800" b="1" dirty="0">
              <a:solidFill>
                <a:srgbClr val="0070C0"/>
              </a:solidFill>
            </a:endParaRPr>
          </a:p>
        </p:txBody>
      </p:sp>
      <p:pic>
        <p:nvPicPr>
          <p:cNvPr id="1028" name="Picture 4" descr="http://www.uhpress.hawaii.edu/books/lemcgi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198" y="1371600"/>
            <a:ext cx="3794750" cy="4937760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ecx.images-amazon.com/images/I/51Z9CInMZoL._SS500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9720" y="381000"/>
            <a:ext cx="6126480" cy="6126480"/>
          </a:xfrm>
          <a:prstGeom prst="rect">
            <a:avLst/>
          </a:prstGeom>
          <a:noFill/>
        </p:spPr>
      </p:pic>
      <p:pic>
        <p:nvPicPr>
          <p:cNvPr id="1026" name="Picture 2" descr="http://g-ecx.images-amazon.com/images/G/01/richmedia/zoom/logo-pop-up._V19221374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57325" y="-2286000"/>
            <a:ext cx="1114425" cy="219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David Finkelstein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64516" name="Picture 4" descr="http://www.edge.org/3rd_culture/bios/images/dfinkelstein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283200" cy="4754880"/>
          </a:xfrm>
          <a:prstGeom prst="rect">
            <a:avLst/>
          </a:prstGeom>
          <a:noFill/>
        </p:spPr>
      </p:pic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4515" name="Picture 3" descr="http://www.google.com/intl/en_ALL/images/logos/images_logo_sm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50" y="-431800"/>
            <a:ext cx="139065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>
                <a:solidFill>
                  <a:srgbClr val="0070C0"/>
                </a:solidFill>
              </a:rPr>
              <a:t>Huseyn</a:t>
            </a:r>
            <a:r>
              <a:rPr lang="en-US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dirty="0" err="1" smtClean="0">
                <a:solidFill>
                  <a:srgbClr val="0070C0"/>
                </a:solidFill>
              </a:rPr>
              <a:t>Yilmaz</a:t>
            </a:r>
            <a:r>
              <a:rPr lang="en-US" sz="6000" b="1" dirty="0" smtClean="0">
                <a:solidFill>
                  <a:srgbClr val="0070C0"/>
                </a:solidFill>
              </a:rPr>
              <a:t> (1969)</a:t>
            </a:r>
            <a:endParaRPr lang="en-US" sz="6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Ralph Schiller (1962)</a:t>
            </a:r>
            <a:endParaRPr lang="en-US" sz="6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/>
            </a:r>
            <a:br>
              <a:rPr lang="en-US" sz="5400" b="1" dirty="0" smtClean="0">
                <a:solidFill>
                  <a:srgbClr val="0070C0"/>
                </a:solidFill>
              </a:rPr>
            </a:br>
            <a:r>
              <a:rPr lang="en-US" sz="5400" b="1" dirty="0" smtClean="0">
                <a:solidFill>
                  <a:srgbClr val="0070C0"/>
                </a:solidFill>
              </a:rPr>
              <a:t>Peter G. Bergmann (1966)</a:t>
            </a: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6514" y="1295400"/>
            <a:ext cx="4275286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0070C0"/>
                </a:solidFill>
              </a:rPr>
              <a:t>Peter </a:t>
            </a:r>
            <a:r>
              <a:rPr lang="en-US" sz="7200" b="1" dirty="0" err="1" smtClean="0">
                <a:solidFill>
                  <a:srgbClr val="0070C0"/>
                </a:solidFill>
              </a:rPr>
              <a:t>Havas</a:t>
            </a:r>
            <a:r>
              <a:rPr lang="en-US" sz="7200" b="1" dirty="0" smtClean="0">
                <a:solidFill>
                  <a:srgbClr val="0070C0"/>
                </a:solidFill>
              </a:rPr>
              <a:t> (1965)</a:t>
            </a:r>
            <a:endParaRPr lang="en-US" sz="7200" dirty="0"/>
          </a:p>
        </p:txBody>
      </p:sp>
      <p:pic>
        <p:nvPicPr>
          <p:cNvPr id="109570" name="Picture 2" descr="pdf-preview.axd (980×1293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71575"/>
            <a:ext cx="9334500" cy="12315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Adolf </a:t>
            </a:r>
            <a:r>
              <a:rPr lang="en-US" sz="6000" b="1" dirty="0" err="1" smtClean="0">
                <a:solidFill>
                  <a:srgbClr val="0070C0"/>
                </a:solidFill>
              </a:rPr>
              <a:t>Grünbaum</a:t>
            </a:r>
            <a:r>
              <a:rPr lang="en-US" sz="6000" b="1" dirty="0" smtClean="0">
                <a:solidFill>
                  <a:srgbClr val="0070C0"/>
                </a:solidFill>
              </a:rPr>
              <a:t> (1962)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1025" name="il_fi" descr="http://www.hist-analytic.org/Grunbaum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2408865" y="1295400"/>
            <a:ext cx="4522876" cy="54864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5810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/>
              </a:rPr>
              <a:t/>
            </a:r>
            <a:b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/>
              </a:rPr>
            </a:b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Philip Morrison (1969)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58372" name="Picture 4" descr="http://cfivarese.altervista.org/morrison19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371600"/>
            <a:ext cx="4540306" cy="5394960"/>
          </a:xfrm>
          <a:prstGeom prst="rect">
            <a:avLst/>
          </a:prstGeom>
          <a:noFill/>
        </p:spPr>
      </p:pic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Armand Siegel (1968)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900" b="0" i="0" u="none" strike="noStrike" cap="none" normalizeH="0" baseline="0" dirty="0" smtClean="0">
                <a:ln>
                  <a:noFill/>
                </a:ln>
                <a:solidFill>
                  <a:srgbClr val="3388CC"/>
                </a:solidFill>
                <a:effectLst/>
                <a:latin typeface="Lucida Grande"/>
                <a:cs typeface="Times New Roman" pitchFamily="18" charset="0"/>
                <a:hlinkClick r:id="rId3"/>
              </a:rPr>
              <a:t>Physics Department Gallery</a:t>
            </a:r>
            <a:r>
              <a:rPr kumimoji="0" lang="en-US" sz="9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Lucida Grande"/>
                <a:cs typeface="Times New Roman" pitchFamily="18" charset="0"/>
              </a:rPr>
              <a:t> / </a:t>
            </a:r>
            <a:r>
              <a:rPr kumimoji="0" lang="en-US" sz="9900" b="0" i="0" u="none" strike="noStrike" cap="none" normalizeH="0" baseline="0" dirty="0" smtClean="0">
                <a:ln>
                  <a:noFill/>
                </a:ln>
                <a:solidFill>
                  <a:srgbClr val="3388CC"/>
                </a:solidFill>
                <a:effectLst/>
                <a:latin typeface="Lucida Grande"/>
                <a:cs typeface="Times New Roman" pitchFamily="18" charset="0"/>
                <a:hlinkClick r:id="rId4"/>
              </a:rPr>
              <a:t>Historical Photos</a:t>
            </a:r>
            <a:r>
              <a:rPr kumimoji="0" lang="en-US" sz="9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Lucida Grande"/>
                <a:cs typeface="Times New Roman" pitchFamily="18" charset="0"/>
              </a:rPr>
              <a:t> / Armand Siegel 1962.jpg</a:t>
            </a:r>
            <a:endParaRPr kumimoji="0" lang="en-US" sz="240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Lucida Grande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Lucida Grande"/>
                <a:cs typeface="Times New Roman" pitchFamily="18" charset="0"/>
              </a:rPr>
              <a:t>Armand Siegel 1962.jpg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3388CC"/>
                </a:solidFill>
                <a:effectLst/>
                <a:latin typeface="Lucida Grande"/>
                <a:cs typeface="Times New Roman" pitchFamily="18" charset="0"/>
                <a:hlinkClick r:id="rId5"/>
                <a:hlinkMouseOver r:id="rId6"/>
              </a:rPr>
              <a:t> 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Lucida Grande"/>
                <a:cs typeface="Times New Roman" pitchFamily="18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Lucida Grande"/>
                <a:cs typeface="Times New Roman" pitchFamily="18" charset="0"/>
              </a:rPr>
              <a:t> </a:t>
            </a:r>
            <a:endParaRPr kumimoji="0" lang="en-US" sz="38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Lucida Grande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8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Lucida Grande"/>
                <a:cs typeface="Times New Roman" pitchFamily="18" charset="0"/>
              </a:rPr>
              <a:t/>
            </a:r>
            <a:br>
              <a:rPr kumimoji="0" lang="en-US" sz="38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Lucida Grande"/>
                <a:cs typeface="Times New Roman" pitchFamily="18" charset="0"/>
              </a:rPr>
            </a:br>
            <a:endParaRPr kumimoji="0" lang="en-US" sz="38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Lucida Grande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900" b="0" i="0" u="none" strike="noStrike" cap="none" normalizeH="0" baseline="0" dirty="0" smtClean="0">
                <a:ln>
                  <a:noFill/>
                </a:ln>
                <a:solidFill>
                  <a:srgbClr val="3388CC"/>
                </a:solidFill>
                <a:effectLst/>
                <a:latin typeface="Lucida Grande"/>
                <a:cs typeface="Times New Roman" pitchFamily="18" charset="0"/>
                <a:hlinkClick r:id="rId5"/>
              </a:rPr>
              <a:t>« previous</a:t>
            </a:r>
            <a:r>
              <a:rPr kumimoji="0" lang="en-US" sz="9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Lucida Grande"/>
                <a:cs typeface="Times New Roman" pitchFamily="18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Lucida Grande"/>
                <a:cs typeface="Times New Roman" pitchFamily="18" charset="0"/>
              </a:rPr>
              <a:t>59 of 78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900" b="0" i="0" u="none" strike="noStrike" cap="none" normalizeH="0" baseline="0" dirty="0" smtClean="0">
                <a:ln>
                  <a:noFill/>
                </a:ln>
                <a:solidFill>
                  <a:srgbClr val="3388CC"/>
                </a:solidFill>
                <a:effectLst/>
                <a:latin typeface="Lucida Grande"/>
                <a:cs typeface="Times New Roman" pitchFamily="18" charset="0"/>
                <a:hlinkClick r:id="rId7"/>
              </a:rPr>
              <a:t>next »</a:t>
            </a:r>
            <a:endParaRPr kumimoji="0" lang="en-US" sz="38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Lucida Grande"/>
              <a:cs typeface="Times New Roman" pitchFamily="18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177925" y="0"/>
            <a:ext cx="6786563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1177925" y="15875"/>
            <a:ext cx="6786563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3388CC"/>
                </a:solidFill>
                <a:effectLst/>
                <a:latin typeface="Lucida Grande"/>
                <a:cs typeface="Times New Roman" pitchFamily="18" charset="0"/>
                <a:hlinkClick r:id="rId8"/>
              </a:rPr>
              <a:t>Download photo (1382x1960)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Lucida Grande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800" b="0" i="0" u="none" strike="noStrike" cap="none" normalizeH="0" baseline="0" smtClean="0">
                <a:ln>
                  <a:noFill/>
                </a:ln>
                <a:solidFill>
                  <a:srgbClr val="3388CC"/>
                </a:solidFill>
                <a:effectLst/>
                <a:latin typeface="Lucida Grande"/>
                <a:cs typeface="Times New Roman" pitchFamily="18" charset="0"/>
                <a:hlinkClick r:id="rId9"/>
              </a:rPr>
              <a:t>  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3388CC"/>
                </a:solidFill>
                <a:effectLst/>
                <a:latin typeface="Lucida Grande"/>
                <a:cs typeface="Times New Roman" pitchFamily="18" charset="0"/>
              </a:rPr>
              <a:t> </a:t>
            </a:r>
            <a:r>
              <a:rPr kumimoji="0" lang="en-US" sz="8800" b="0" i="0" u="none" strike="noStrike" cap="none" normalizeH="0" baseline="0" smtClean="0">
                <a:ln>
                  <a:noFill/>
                </a:ln>
                <a:solidFill>
                  <a:srgbClr val="3388CC"/>
                </a:solidFill>
                <a:effectLst/>
                <a:latin typeface="Lucida Grande"/>
                <a:cs typeface="Times New Roman" pitchFamily="18" charset="0"/>
              </a:rPr>
              <a:t>  </a:t>
            </a:r>
          </a:p>
        </p:txBody>
      </p:sp>
      <p:pic>
        <p:nvPicPr>
          <p:cNvPr id="53250" name="Picture 2" descr="http://physics.bu.edu/gallery/themes/siriux/images/arrow-left.gif">
            <a:hlinkClick r:id="rId5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100" y="252413"/>
            <a:ext cx="190500" cy="161925"/>
          </a:xfrm>
          <a:prstGeom prst="rect">
            <a:avLst/>
          </a:prstGeom>
          <a:noFill/>
        </p:spPr>
      </p:pic>
      <p:pic>
        <p:nvPicPr>
          <p:cNvPr id="53251" name="Picture 3" descr="Armand Siegel 196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62200" y="1371600"/>
            <a:ext cx="4295775" cy="6096000"/>
          </a:xfrm>
          <a:prstGeom prst="rect">
            <a:avLst/>
          </a:prstGeom>
          <a:noFill/>
        </p:spPr>
      </p:pic>
      <p:pic>
        <p:nvPicPr>
          <p:cNvPr id="53254" name="Picture 6" descr="Powered by Gallery v2.2">
            <a:hlinkClick r:id="rId9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1150" y="-585788"/>
            <a:ext cx="762000" cy="142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Sir Karl Popper (1969)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15362" name="Picture 2" descr="popper-sm.jpg (240×327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371600"/>
            <a:ext cx="3758269" cy="512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err="1" smtClean="0">
                <a:solidFill>
                  <a:srgbClr val="0070C0"/>
                </a:solidFill>
              </a:rPr>
              <a:t>Imre</a:t>
            </a:r>
            <a:r>
              <a:rPr lang="en-US" sz="6600" b="1" dirty="0" smtClean="0">
                <a:solidFill>
                  <a:srgbClr val="0070C0"/>
                </a:solidFill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</a:rPr>
              <a:t>Lakatos</a:t>
            </a:r>
            <a:r>
              <a:rPr lang="en-US" sz="6600" b="1" dirty="0" smtClean="0">
                <a:solidFill>
                  <a:srgbClr val="0070C0"/>
                </a:solidFill>
              </a:rPr>
              <a:t> (1967)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17410" name="Picture 2" descr="3983645490_2a82d35f1a.jpg (340×50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447800"/>
            <a:ext cx="3730751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Tom Kuhn (1970)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3" name="il_fi" descr="http://www.nico-lemmens.nl/main/images/stories/testmap/kuh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371600"/>
            <a:ext cx="5982554" cy="52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Paul </a:t>
            </a:r>
            <a:r>
              <a:rPr lang="en-US" sz="6600" b="1" dirty="0" err="1" smtClean="0">
                <a:solidFill>
                  <a:srgbClr val="0070C0"/>
                </a:solidFill>
              </a:rPr>
              <a:t>Feyrabend</a:t>
            </a:r>
            <a:r>
              <a:rPr lang="en-US" sz="6600" b="1" dirty="0" smtClean="0">
                <a:solidFill>
                  <a:srgbClr val="0070C0"/>
                </a:solidFill>
              </a:rPr>
              <a:t> (1966)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16386" name="Picture 2" descr="paul-feyerabend.jpg (1129×70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385" y="1295400"/>
            <a:ext cx="8553815" cy="5303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Hans </a:t>
            </a:r>
            <a:r>
              <a:rPr lang="en-US" sz="6000" b="1" dirty="0" err="1" smtClean="0">
                <a:solidFill>
                  <a:srgbClr val="0070C0"/>
                </a:solidFill>
              </a:rPr>
              <a:t>Ekstein</a:t>
            </a:r>
            <a:r>
              <a:rPr lang="en-US" sz="6000" b="1" dirty="0" smtClean="0">
                <a:solidFill>
                  <a:srgbClr val="0070C0"/>
                </a:solidFill>
              </a:rPr>
              <a:t> (1974)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portrait1.jpg (320×421)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1896" y="1386840"/>
            <a:ext cx="4101304" cy="539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Eva </a:t>
            </a:r>
            <a:r>
              <a:rPr lang="en-US" sz="5400" b="1" dirty="0" err="1" smtClean="0">
                <a:solidFill>
                  <a:srgbClr val="0070C0"/>
                </a:solidFill>
              </a:rPr>
              <a:t>Ekstein</a:t>
            </a:r>
            <a:r>
              <a:rPr lang="en-US" sz="5400" b="1" dirty="0" smtClean="0">
                <a:solidFill>
                  <a:srgbClr val="0070C0"/>
                </a:solidFill>
              </a:rPr>
              <a:t>, </a:t>
            </a:r>
            <a:r>
              <a:rPr lang="en-US" sz="5400" b="1" dirty="0" err="1" smtClean="0">
                <a:solidFill>
                  <a:srgbClr val="0070C0"/>
                </a:solidFill>
              </a:rPr>
              <a:t>geb</a:t>
            </a:r>
            <a:r>
              <a:rPr lang="en-US" sz="5400" b="1" dirty="0" smtClean="0">
                <a:solidFill>
                  <a:srgbClr val="0070C0"/>
                </a:solidFill>
              </a:rPr>
              <a:t>. Rosenthal</a:t>
            </a:r>
            <a:endParaRPr lang="en-US" sz="5400" b="1" dirty="0">
              <a:solidFill>
                <a:srgbClr val="0070C0"/>
              </a:solidFill>
            </a:endParaRPr>
          </a:p>
        </p:txBody>
      </p:sp>
      <p:pic>
        <p:nvPicPr>
          <p:cNvPr id="3" name="il_fi" descr="http://www.nizza-thobi.com/Malva_Schalek/Eva_Schalek_Portrait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6970" y="1295400"/>
            <a:ext cx="4119679" cy="539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Lisa </a:t>
            </a:r>
            <a:r>
              <a:rPr lang="en-US" sz="6000" b="1" dirty="0" err="1" smtClean="0">
                <a:solidFill>
                  <a:srgbClr val="0070C0"/>
                </a:solidFill>
              </a:rPr>
              <a:t>Fittko</a:t>
            </a:r>
            <a:r>
              <a:rPr lang="en-US" sz="6000" b="1" dirty="0" smtClean="0">
                <a:solidFill>
                  <a:srgbClr val="0070C0"/>
                </a:solidFill>
              </a:rPr>
              <a:t>, </a:t>
            </a:r>
            <a:r>
              <a:rPr lang="en-US" sz="6000" b="1" dirty="0" err="1" smtClean="0">
                <a:solidFill>
                  <a:srgbClr val="0070C0"/>
                </a:solidFill>
              </a:rPr>
              <a:t>geb</a:t>
            </a:r>
            <a:r>
              <a:rPr lang="en-US" sz="6000" b="1" dirty="0" smtClean="0">
                <a:solidFill>
                  <a:srgbClr val="0070C0"/>
                </a:solidFill>
              </a:rPr>
              <a:t>. </a:t>
            </a:r>
            <a:r>
              <a:rPr lang="en-US" sz="6000" b="1" dirty="0" err="1" smtClean="0">
                <a:solidFill>
                  <a:srgbClr val="0070C0"/>
                </a:solidFill>
              </a:rPr>
              <a:t>Ekstein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3" name="il_fi" descr="http://www.lrz.de/~catherine.stodolsky/lisa/lisa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0" y="1371600"/>
            <a:ext cx="6101959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err="1" smtClean="0">
                <a:solidFill>
                  <a:srgbClr val="0070C0"/>
                </a:solidFill>
              </a:rPr>
              <a:t>Milič</a:t>
            </a:r>
            <a:r>
              <a:rPr lang="en-US" sz="7200" b="1" dirty="0" smtClean="0">
                <a:solidFill>
                  <a:srgbClr val="0070C0"/>
                </a:solidFill>
              </a:rPr>
              <a:t> </a:t>
            </a:r>
            <a:r>
              <a:rPr lang="en-US" sz="7200" b="1" dirty="0" err="1" smtClean="0">
                <a:solidFill>
                  <a:srgbClr val="0070C0"/>
                </a:solidFill>
              </a:rPr>
              <a:t>Čapek</a:t>
            </a:r>
            <a:r>
              <a:rPr lang="en-US" sz="7200" b="1" dirty="0" smtClean="0">
                <a:solidFill>
                  <a:srgbClr val="0070C0"/>
                </a:solidFill>
              </a:rPr>
              <a:t> (1964) </a:t>
            </a:r>
            <a:endParaRPr lang="en-US" sz="7200" b="1" dirty="0">
              <a:solidFill>
                <a:srgbClr val="0070C0"/>
              </a:solidFill>
            </a:endParaRPr>
          </a:p>
        </p:txBody>
      </p:sp>
      <p:pic>
        <p:nvPicPr>
          <p:cNvPr id="20483" name="Picture 3" descr="http://t3.gstatic.com/images?q=tbn:pPxfSHGsb8Dk2M:http://www.gonomad.com/roundworldphoto/uploaded_images/stop-the-draft-73801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1447800"/>
            <a:ext cx="4140296" cy="4754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Dirk </a:t>
            </a:r>
            <a:r>
              <a:rPr lang="en-US" sz="6600" b="1" dirty="0" err="1" smtClean="0">
                <a:solidFill>
                  <a:srgbClr val="0070C0"/>
                </a:solidFill>
              </a:rPr>
              <a:t>Struik</a:t>
            </a:r>
            <a:r>
              <a:rPr lang="en-US" sz="6600" b="1" dirty="0" smtClean="0">
                <a:solidFill>
                  <a:srgbClr val="0070C0"/>
                </a:solidFill>
              </a:rPr>
              <a:t> (1971)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23559" name="Picture 7" descr="http://en.academic.ru/pictures/enwiki/68/D.J.Struik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657350"/>
            <a:ext cx="5786146" cy="4206240"/>
          </a:xfrm>
          <a:prstGeom prst="rect">
            <a:avLst/>
          </a:prstGeom>
          <a:noFill/>
        </p:spPr>
      </p:pic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3558" name="Picture 6" descr="http://www.google.com/intl/en_ALL/images/logos/images_logo_sm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50" y="-431800"/>
            <a:ext cx="139065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Leon Rosenfeld (1974)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3" name="il_fi" descr="http://photos.aip.org/history/Thumbnails/rosenfeld_leon_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286000" y="1447800"/>
            <a:ext cx="448472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Jean Pierre </a:t>
            </a:r>
            <a:r>
              <a:rPr lang="en-US" sz="6000" b="1" dirty="0" err="1" smtClean="0">
                <a:solidFill>
                  <a:srgbClr val="0070C0"/>
                </a:solidFill>
              </a:rPr>
              <a:t>Vigier</a:t>
            </a:r>
            <a:r>
              <a:rPr lang="en-US" sz="6000" b="1" dirty="0" smtClean="0">
                <a:solidFill>
                  <a:srgbClr val="0070C0"/>
                </a:solidFill>
              </a:rPr>
              <a:t> (1974)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3" name="il_fi" descr="http://quanthommesuite.pagesperso-orange.fr/imagnews05/profjpvigi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8617" y="1493520"/>
            <a:ext cx="6746183" cy="52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Lucien </a:t>
            </a:r>
            <a:r>
              <a:rPr lang="en-US" sz="6000" b="1" dirty="0" err="1" smtClean="0">
                <a:solidFill>
                  <a:srgbClr val="0070C0"/>
                </a:solidFill>
              </a:rPr>
              <a:t>Goldmann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21507" name="Picture 3" descr="http://www.phillwebb.net/History/Twentieth/Continental/Marxism/Goldmann/Goldman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1260" y="1463040"/>
            <a:ext cx="4320540" cy="4937760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1506" name="Picture 2" descr="http://www.google.com/intl/en_ALL/images/logos/images_logo_sm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50" y="-431800"/>
            <a:ext cx="139065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Ralph </a:t>
            </a:r>
            <a:r>
              <a:rPr lang="en-US" sz="6000" b="1" dirty="0" err="1" smtClean="0">
                <a:solidFill>
                  <a:srgbClr val="0070C0"/>
                </a:solidFill>
              </a:rPr>
              <a:t>Miliband</a:t>
            </a:r>
            <a:r>
              <a:rPr lang="en-US" sz="6000" b="1" dirty="0" smtClean="0">
                <a:solidFill>
                  <a:srgbClr val="0070C0"/>
                </a:solidFill>
              </a:rPr>
              <a:t> (1978)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Pho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2952" y="1371600"/>
            <a:ext cx="3233048" cy="5212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Marion, her sister, </a:t>
            </a:r>
            <a:r>
              <a:rPr lang="en-US" sz="3600" b="1" dirty="0" err="1" smtClean="0">
                <a:solidFill>
                  <a:srgbClr val="0070C0"/>
                </a:solidFill>
              </a:rPr>
              <a:t>Hadassa</a:t>
            </a:r>
            <a:r>
              <a:rPr lang="en-US" sz="3600" b="1" dirty="0" smtClean="0">
                <a:solidFill>
                  <a:srgbClr val="0070C0"/>
                </a:solidFill>
              </a:rPr>
              <a:t>, David, Ralph and Ed </a:t>
            </a:r>
            <a:r>
              <a:rPr lang="en-US" sz="3600" b="1" dirty="0" err="1" smtClean="0">
                <a:solidFill>
                  <a:srgbClr val="0070C0"/>
                </a:solidFill>
              </a:rPr>
              <a:t>Miliband</a:t>
            </a:r>
            <a:r>
              <a:rPr lang="en-US" sz="3600" b="1" dirty="0" smtClean="0">
                <a:solidFill>
                  <a:srgbClr val="0070C0"/>
                </a:solidFill>
              </a:rPr>
              <a:t> on holiday in Scotland, 1987</a:t>
            </a:r>
            <a:endParaRPr lang="en-US" sz="3600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miliband family on holiday 198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8235580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The </a:t>
            </a:r>
            <a:r>
              <a:rPr lang="en-US" b="1" dirty="0" err="1" smtClean="0">
                <a:solidFill>
                  <a:srgbClr val="0070C0"/>
                </a:solidFill>
              </a:rPr>
              <a:t>Miliband</a:t>
            </a:r>
            <a:r>
              <a:rPr lang="en-US" b="1" dirty="0" smtClean="0">
                <a:solidFill>
                  <a:srgbClr val="0070C0"/>
                </a:solidFill>
              </a:rPr>
              <a:t> Brothers, Edward and David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http://i.telegraph.co.uk/telegraph/multimedia/archive/01132/opinion-graphics-2_1132766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676400"/>
            <a:ext cx="641008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>
                <a:solidFill>
                  <a:srgbClr val="0070C0"/>
                </a:solidFill>
              </a:rPr>
              <a:t>Mihailo</a:t>
            </a:r>
            <a:r>
              <a:rPr lang="en-US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dirty="0" err="1" smtClean="0">
                <a:solidFill>
                  <a:srgbClr val="0070C0"/>
                </a:solidFill>
              </a:rPr>
              <a:t>Markovic</a:t>
            </a:r>
            <a:r>
              <a:rPr lang="en-US" sz="6000" b="1" dirty="0" smtClean="0">
                <a:solidFill>
                  <a:srgbClr val="0070C0"/>
                </a:solidFill>
              </a:rPr>
              <a:t> (1978)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3" name="il_fi" descr="http://www.kul-tim.net/wp-content/uploads/2010/02/mihailo-markovi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325880"/>
            <a:ext cx="3760566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Jean van </a:t>
            </a:r>
            <a:r>
              <a:rPr lang="en-US" sz="6600" b="1" dirty="0" err="1" smtClean="0">
                <a:solidFill>
                  <a:srgbClr val="0070C0"/>
                </a:solidFill>
              </a:rPr>
              <a:t>Heijenoort</a:t>
            </a:r>
            <a:r>
              <a:rPr lang="en-US" sz="6600" b="1" dirty="0" smtClean="0">
                <a:solidFill>
                  <a:srgbClr val="0070C0"/>
                </a:solidFill>
              </a:rPr>
              <a:t> (1966)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21506" name="Picture 2" descr="heijenoort.jpg (200×23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661160"/>
            <a:ext cx="4452729" cy="512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i="1" dirty="0" smtClean="0">
                <a:solidFill>
                  <a:srgbClr val="0070C0"/>
                </a:solidFill>
              </a:rPr>
              <a:t>With </a:t>
            </a:r>
            <a:r>
              <a:rPr lang="en-US" b="1" i="1" dirty="0">
                <a:solidFill>
                  <a:srgbClr val="0070C0"/>
                </a:solidFill>
              </a:rPr>
              <a:t>Trotsky in Exile: From </a:t>
            </a:r>
            <a:r>
              <a:rPr lang="en-US" b="1" i="1" dirty="0" err="1">
                <a:solidFill>
                  <a:srgbClr val="0070C0"/>
                </a:solidFill>
              </a:rPr>
              <a:t>Prinkipo</a:t>
            </a:r>
            <a:r>
              <a:rPr lang="en-US" b="1" i="1" dirty="0">
                <a:solidFill>
                  <a:srgbClr val="0070C0"/>
                </a:solidFill>
              </a:rPr>
              <a:t> to </a:t>
            </a:r>
            <a:r>
              <a:rPr lang="en-US" b="1" i="1" dirty="0" err="1">
                <a:solidFill>
                  <a:srgbClr val="0070C0"/>
                </a:solidFill>
              </a:rPr>
              <a:t>Coyoacâan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2530" name="Picture 2" descr="trotsky.jpg (500×353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600200"/>
            <a:ext cx="7123504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Anita </a:t>
            </a:r>
            <a:r>
              <a:rPr lang="en-US" sz="3600" b="1" dirty="0" err="1" smtClean="0">
                <a:solidFill>
                  <a:srgbClr val="0070C0"/>
                </a:solidFill>
              </a:rPr>
              <a:t>Burdman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Feferman</a:t>
            </a:r>
            <a:r>
              <a:rPr lang="en-US" sz="3600" b="1" dirty="0" smtClean="0">
                <a:solidFill>
                  <a:srgbClr val="0070C0"/>
                </a:solidFill>
              </a:rPr>
              <a:t> :</a:t>
            </a:r>
            <a:r>
              <a:rPr lang="en-US" sz="3600" b="1" i="1" dirty="0" smtClean="0">
                <a:solidFill>
                  <a:srgbClr val="0070C0"/>
                </a:solidFill>
              </a:rPr>
              <a:t>Politics, Logic and </a:t>
            </a:r>
            <a:r>
              <a:rPr lang="en-US" sz="3600" b="1" i="1" dirty="0" err="1" smtClean="0">
                <a:solidFill>
                  <a:srgbClr val="0070C0"/>
                </a:solidFill>
              </a:rPr>
              <a:t>Love:The</a:t>
            </a:r>
            <a:r>
              <a:rPr lang="en-US" sz="3600" b="1" i="1" dirty="0" smtClean="0">
                <a:solidFill>
                  <a:srgbClr val="0070C0"/>
                </a:solidFill>
              </a:rPr>
              <a:t> Life of Jean van </a:t>
            </a:r>
            <a:r>
              <a:rPr lang="en-US" sz="3600" b="1" i="1" dirty="0" err="1" smtClean="0">
                <a:solidFill>
                  <a:srgbClr val="0070C0"/>
                </a:solidFill>
              </a:rPr>
              <a:t>Heijenoort</a:t>
            </a:r>
            <a:r>
              <a:rPr lang="en-US" sz="3600" b="1" i="1" dirty="0" smtClean="0">
                <a:solidFill>
                  <a:srgbClr val="0070C0"/>
                </a:solidFill>
              </a:rPr>
              <a:t> </a:t>
            </a:r>
            <a:endParaRPr lang="en-US" sz="3600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FROM TROTSKY TO GÖDEL: THE LIFE OF JEAN VAN HEIJENOORT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3829" y="1447800"/>
            <a:ext cx="3498371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Raya </a:t>
            </a:r>
            <a:r>
              <a:rPr lang="en-US" sz="5400" b="1" dirty="0" err="1" smtClean="0">
                <a:solidFill>
                  <a:srgbClr val="0070C0"/>
                </a:solidFill>
              </a:rPr>
              <a:t>Dunayevskaya</a:t>
            </a:r>
            <a:endParaRPr lang="en-US" sz="54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Raya.jpg (390×335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2702" y="1371600"/>
            <a:ext cx="5854898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Raya </a:t>
            </a:r>
            <a:r>
              <a:rPr lang="en-US" b="1" dirty="0" err="1" smtClean="0">
                <a:solidFill>
                  <a:srgbClr val="0070C0"/>
                </a:solidFill>
              </a:rPr>
              <a:t>Dunayevskaya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7483475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8578269" y="59809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 descr="Raya Dunayevskaya Arch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447800"/>
            <a:ext cx="4114800" cy="493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</a:rPr>
              <a:t>R.D., C.L. R. James, Grace Lee</a:t>
            </a:r>
            <a:endParaRPr lang="en-US" sz="4800" b="1" dirty="0">
              <a:solidFill>
                <a:srgbClr val="0070C0"/>
              </a:solidFill>
            </a:endParaRPr>
          </a:p>
        </p:txBody>
      </p:sp>
      <p:pic>
        <p:nvPicPr>
          <p:cNvPr id="87042" name="Picture 2" descr="johnson-forest-3.jpg (240×17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371600"/>
            <a:ext cx="7100054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Herbert Marcuse (1964)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http://www.marcuse.org/herbert/images/55newtonlawnchair450pxh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447800"/>
            <a:ext cx="6716884" cy="603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Paul </a:t>
            </a:r>
            <a:r>
              <a:rPr lang="en-US" sz="6600" b="1" dirty="0" err="1" smtClean="0">
                <a:solidFill>
                  <a:srgbClr val="0070C0"/>
                </a:solidFill>
              </a:rPr>
              <a:t>Lorenzen</a:t>
            </a:r>
            <a:r>
              <a:rPr lang="en-US" sz="6600" b="1" dirty="0" smtClean="0">
                <a:solidFill>
                  <a:srgbClr val="0070C0"/>
                </a:solidFill>
              </a:rPr>
              <a:t> (1971)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10242" name="Picture 2" descr="Lorenzen.jpg (115×153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295400"/>
            <a:ext cx="3917559" cy="5212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Lew </a:t>
            </a:r>
            <a:r>
              <a:rPr lang="en-US" sz="6000" b="1" dirty="0" err="1" smtClean="0">
                <a:solidFill>
                  <a:srgbClr val="0070C0"/>
                </a:solidFill>
              </a:rPr>
              <a:t>Kowarski</a:t>
            </a:r>
            <a:r>
              <a:rPr lang="en-US" sz="6000" b="1" dirty="0" smtClean="0">
                <a:solidFill>
                  <a:srgbClr val="0070C0"/>
                </a:solidFill>
              </a:rPr>
              <a:t> (1971)</a:t>
            </a:r>
            <a:endParaRPr lang="en-US" sz="6000" dirty="0"/>
          </a:p>
        </p:txBody>
      </p:sp>
      <p:pic>
        <p:nvPicPr>
          <p:cNvPr id="63492" name="Picture 4" descr="http://media.cns-snc.ca/history/early_years/kowars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5374" y="1295400"/>
            <a:ext cx="4017826" cy="5303520"/>
          </a:xfrm>
          <a:prstGeom prst="rect">
            <a:avLst/>
          </a:prstGeom>
          <a:noFill/>
        </p:spPr>
      </p:pic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3491" name="Picture 3" descr="http://www.google.com/intl/en_ALL/images/logos/images_logo_sm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50" y="-431800"/>
            <a:ext cx="139065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</a:rPr>
              <a:t>De gauche à droite, Frédéric </a:t>
            </a:r>
            <a:r>
              <a:rPr lang="fr-FR" sz="2000" b="1" dirty="0" err="1" smtClean="0">
                <a:solidFill>
                  <a:srgbClr val="0070C0"/>
                </a:solidFill>
              </a:rPr>
              <a:t>Joliot</a:t>
            </a:r>
            <a:r>
              <a:rPr lang="fr-FR" sz="2000" b="1" dirty="0" smtClean="0">
                <a:solidFill>
                  <a:srgbClr val="0070C0"/>
                </a:solidFill>
              </a:rPr>
              <a:t>, Hans </a:t>
            </a:r>
            <a:r>
              <a:rPr lang="fr-FR" sz="2000" b="1" dirty="0" err="1" smtClean="0">
                <a:solidFill>
                  <a:srgbClr val="0070C0"/>
                </a:solidFill>
              </a:rPr>
              <a:t>Halban</a:t>
            </a:r>
            <a:r>
              <a:rPr lang="fr-FR" sz="2000" b="1" dirty="0" smtClean="0">
                <a:solidFill>
                  <a:srgbClr val="0070C0"/>
                </a:solidFill>
              </a:rPr>
              <a:t> et </a:t>
            </a:r>
            <a:r>
              <a:rPr lang="fr-FR" sz="2000" b="1" dirty="0" err="1" smtClean="0">
                <a:solidFill>
                  <a:srgbClr val="0070C0"/>
                </a:solidFill>
              </a:rPr>
              <a:t>Lew</a:t>
            </a:r>
            <a:r>
              <a:rPr lang="fr-FR" sz="2000" b="1" dirty="0" smtClean="0">
                <a:solidFill>
                  <a:srgbClr val="0070C0"/>
                </a:solidFill>
              </a:rPr>
              <a:t> Kowarski lors de leur expérimentations sur la réaction en chaîne.</a:t>
            </a:r>
            <a:r>
              <a:rPr lang="fr-FR" sz="6000" b="1" dirty="0" smtClean="0">
                <a:solidFill>
                  <a:srgbClr val="0070C0"/>
                </a:solidFill>
              </a:rPr>
              <a:t/>
            </a:r>
            <a:br>
              <a:rPr lang="fr-FR" sz="6000" b="1" dirty="0" smtClean="0">
                <a:solidFill>
                  <a:srgbClr val="0070C0"/>
                </a:solidFill>
              </a:rPr>
            </a:br>
            <a:r>
              <a:rPr lang="fr-FR" sz="1200" b="1" dirty="0" smtClean="0">
                <a:solidFill>
                  <a:srgbClr val="0070C0"/>
                </a:solidFill>
              </a:rPr>
              <a:t>© Fonds Curie et Joliot-Curie/ACJC</a:t>
            </a:r>
            <a:endParaRPr lang="en-US" sz="1200" b="1" dirty="0">
              <a:solidFill>
                <a:srgbClr val="0070C0"/>
              </a:solidFill>
            </a:endParaRPr>
          </a:p>
        </p:txBody>
      </p:sp>
      <p:pic>
        <p:nvPicPr>
          <p:cNvPr id="1028" name="Picture 4" descr="http://www.savoirs.essonne.fr/fileadmin/bds/MEDIA/le_patrimoine/histoire_des_sciences/Joliot-Curie-maitres/Joliot-halban-kowars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6024" y="1676400"/>
            <a:ext cx="6904976" cy="4480560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Roger </a:t>
            </a:r>
            <a:r>
              <a:rPr lang="en-US" sz="6600" b="1" dirty="0" err="1" smtClean="0">
                <a:solidFill>
                  <a:srgbClr val="0070C0"/>
                </a:solidFill>
              </a:rPr>
              <a:t>Garaudy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18434" name="Picture 2" descr="166219372425313315976282071324222721711032.jpg (180×21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371600"/>
            <a:ext cx="4389114" cy="512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err="1" smtClean="0">
                <a:solidFill>
                  <a:srgbClr val="0070C0"/>
                </a:solidFill>
              </a:rPr>
              <a:t>Ragaa</a:t>
            </a:r>
            <a:r>
              <a:rPr lang="en-US" sz="7200" b="1" dirty="0" smtClean="0">
                <a:solidFill>
                  <a:srgbClr val="0070C0"/>
                </a:solidFill>
              </a:rPr>
              <a:t> since 1982</a:t>
            </a:r>
            <a:endParaRPr lang="en-US" sz="7200" b="1" dirty="0">
              <a:solidFill>
                <a:srgbClr val="0070C0"/>
              </a:solidFill>
            </a:endParaRPr>
          </a:p>
        </p:txBody>
      </p:sp>
      <p:pic>
        <p:nvPicPr>
          <p:cNvPr id="83970" name="Picture 2" descr="ROGER GARAUDY In. L'Islam Vivant. Pp.25-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524000"/>
            <a:ext cx="7073123" cy="512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 smtClean="0">
                <a:solidFill>
                  <a:srgbClr val="0070C0"/>
                </a:solidFill>
              </a:rPr>
              <a:t>László</a:t>
            </a:r>
            <a:r>
              <a:rPr lang="en-US" sz="5400" b="1" dirty="0" smtClean="0">
                <a:solidFill>
                  <a:srgbClr val="0070C0"/>
                </a:solidFill>
              </a:rPr>
              <a:t> Tisza (1961)</a:t>
            </a:r>
            <a:endParaRPr lang="en-US" sz="5400" b="1" dirty="0">
              <a:solidFill>
                <a:srgbClr val="0070C0"/>
              </a:solidFill>
            </a:endParaRPr>
          </a:p>
        </p:txBody>
      </p:sp>
      <p:pic>
        <p:nvPicPr>
          <p:cNvPr id="2051" name="Picture 3" descr="http://adale.org/TiszafuredPhotos/LaszloTisz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6813" y="1295400"/>
            <a:ext cx="4308787" cy="5486400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Marjorie </a:t>
            </a:r>
            <a:r>
              <a:rPr lang="en-US" sz="6600" b="1" dirty="0" err="1" smtClean="0">
                <a:solidFill>
                  <a:srgbClr val="0070C0"/>
                </a:solidFill>
              </a:rPr>
              <a:t>Grene</a:t>
            </a:r>
            <a:r>
              <a:rPr lang="en-US" sz="6600" b="1" dirty="0" smtClean="0">
                <a:solidFill>
                  <a:srgbClr val="0070C0"/>
                </a:solidFill>
              </a:rPr>
              <a:t> (1971)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25602" name="Picture 2" descr="Marjorie+Grene.jpg (300×262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295400"/>
            <a:ext cx="5863319" cy="512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73050"/>
            <a:ext cx="3008313" cy="1162050"/>
          </a:xfrm>
        </p:spPr>
        <p:txBody>
          <a:bodyPr>
            <a:noAutofit/>
          </a:bodyPr>
          <a:lstStyle/>
          <a:p>
            <a:r>
              <a:rPr lang="en-US" sz="3200" i="1" dirty="0" smtClean="0">
                <a:solidFill>
                  <a:srgbClr val="0070C0"/>
                </a:solidFill>
              </a:rPr>
              <a:t>NY Times </a:t>
            </a:r>
            <a:r>
              <a:rPr lang="en-US" sz="3200" dirty="0" smtClean="0">
                <a:solidFill>
                  <a:srgbClr val="0070C0"/>
                </a:solidFill>
              </a:rPr>
              <a:t>Obit-</a:t>
            </a:r>
            <a:r>
              <a:rPr lang="en-US" sz="3200" dirty="0" err="1" smtClean="0">
                <a:solidFill>
                  <a:srgbClr val="0070C0"/>
                </a:solidFill>
              </a:rPr>
              <a:t>uary</a:t>
            </a:r>
            <a:r>
              <a:rPr lang="en-US" sz="3200" dirty="0" smtClean="0">
                <a:solidFill>
                  <a:srgbClr val="0070C0"/>
                </a:solidFill>
              </a:rPr>
              <a:t>, 28/3/09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Her sense of humor sparkled when she was asked about being the first woman to have an edition of the Library of Living Philosophers devoted to her — Volume 29 in 2002.. “I thought they must be looking desperately for a woman,” Dr. </a:t>
            </a:r>
            <a:r>
              <a:rPr lang="en-US" sz="2400" b="1" dirty="0" err="1" smtClean="0"/>
              <a:t>Grene</a:t>
            </a:r>
            <a:r>
              <a:rPr lang="en-US" sz="2400" b="1" dirty="0" smtClean="0"/>
              <a:t> said.</a:t>
            </a:r>
          </a:p>
          <a:p>
            <a:endParaRPr lang="en-US" sz="2400" dirty="0"/>
          </a:p>
        </p:txBody>
      </p:sp>
      <p:pic>
        <p:nvPicPr>
          <p:cNvPr id="6" name="il_fi" descr="http://ecx.images-amazon.com/images/I/51ZVMT23CHL._BO2,204,203,200_PIsitb-sticker-arrow-click,TopRight,35,-76_AA300_SH20_OU01_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-30480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The Institute of Relativity Studies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/>
              <a:t>Obvious joke: I have my own </a:t>
            </a:r>
            <a:r>
              <a:rPr lang="en-US" sz="4400" b="1" dirty="0" smtClean="0">
                <a:solidFill>
                  <a:srgbClr val="FF0000"/>
                </a:solidFill>
              </a:rPr>
              <a:t>IRS</a:t>
            </a:r>
          </a:p>
          <a:p>
            <a:pPr>
              <a:buNone/>
            </a:pPr>
            <a:r>
              <a:rPr lang="en-US" sz="4400" b="1" dirty="0" smtClean="0"/>
              <a:t>Not-so-obvious joke-- Remember the film:</a:t>
            </a:r>
          </a:p>
          <a:p>
            <a:pPr>
              <a:buNone/>
            </a:pPr>
            <a:r>
              <a:rPr lang="en-US" sz="4400" b="1" dirty="0" smtClean="0"/>
              <a:t>		 </a:t>
            </a:r>
            <a:r>
              <a:rPr lang="en-US" sz="4400" b="1" i="1" dirty="0" smtClean="0">
                <a:solidFill>
                  <a:srgbClr val="FF0000"/>
                </a:solidFill>
              </a:rPr>
              <a:t>2001: A Space Odyssey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0070C0"/>
                </a:solidFill>
              </a:rPr>
              <a:t>The Computer HAL</a:t>
            </a:r>
            <a:endParaRPr lang="en-US" sz="7200" b="1" dirty="0">
              <a:solidFill>
                <a:srgbClr val="0070C0"/>
              </a:solidFill>
            </a:endParaRPr>
          </a:p>
        </p:txBody>
      </p:sp>
      <p:pic>
        <p:nvPicPr>
          <p:cNvPr id="65540" name="Picture 4" descr="http://1.bp.blogspot.com/_9tsuLU0jfPU/TH7FdhKO17I/AAAAAAAAAUg/R4PAZWv1m-I/s1600/2001_a_space_odyssey_hello_da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919" y="1371600"/>
            <a:ext cx="4396881" cy="5212080"/>
          </a:xfrm>
          <a:prstGeom prst="rect">
            <a:avLst/>
          </a:prstGeom>
          <a:noFill/>
        </p:spPr>
      </p:pic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5539" name="Picture 3" descr="http://www.google.com/intl/en_ALL/images/logos/images_logo_sm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50" y="-431800"/>
            <a:ext cx="139065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6000" b="1" dirty="0" smtClean="0">
                <a:solidFill>
                  <a:srgbClr val="0070C0"/>
                </a:solidFill>
              </a:rPr>
              <a:t>Move up one letter:  HAL</a:t>
            </a:r>
            <a:r>
              <a:rPr lang="en-US" b="1" dirty="0" smtClean="0">
                <a:solidFill>
                  <a:srgbClr val="0070C0"/>
                </a:solidFill>
              </a:rPr>
              <a:t>→ 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pic>
        <p:nvPicPr>
          <p:cNvPr id="66564" name="Picture 4" descr="http://www.mpiblast.org/pub/skins/mpiblast/IBM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267" y="1676400"/>
            <a:ext cx="8606933" cy="4023360"/>
          </a:xfrm>
          <a:prstGeom prst="rect">
            <a:avLst/>
          </a:prstGeom>
          <a:noFill/>
        </p:spPr>
      </p:pic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6563" name="Picture 3" descr="http://www.google.com/intl/en_ALL/images/logos/images_logo_sm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50" y="-431800"/>
            <a:ext cx="139065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/>
            </a:r>
            <a:br>
              <a:rPr lang="en-US" sz="6600" b="1" dirty="0" smtClean="0">
                <a:solidFill>
                  <a:srgbClr val="0070C0"/>
                </a:solidFill>
              </a:rPr>
            </a:br>
            <a:r>
              <a:rPr lang="en-US" sz="6600" b="1" dirty="0" smtClean="0">
                <a:solidFill>
                  <a:srgbClr val="0070C0"/>
                </a:solidFill>
              </a:rPr>
              <a:t>Take IRS—</a:t>
            </a:r>
            <a:br>
              <a:rPr lang="en-US" sz="6600" b="1" dirty="0" smtClean="0">
                <a:solidFill>
                  <a:srgbClr val="0070C0"/>
                </a:solidFill>
              </a:rPr>
            </a:br>
            <a:endParaRPr lang="en-US" sz="6600" b="1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sz="5400" b="1" dirty="0" smtClean="0"/>
              <a:t>Move up one letter  IRS→ 	</a:t>
            </a:r>
            <a:r>
              <a:rPr lang="en-US" sz="5400" b="1" dirty="0" smtClean="0">
                <a:solidFill>
                  <a:srgbClr val="FF0000"/>
                </a:solidFill>
              </a:rPr>
              <a:t>JST</a:t>
            </a:r>
          </a:p>
          <a:p>
            <a:pPr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		J</a:t>
            </a:r>
            <a:r>
              <a:rPr lang="en-US" sz="5400" b="1" dirty="0" smtClean="0"/>
              <a:t>ohn</a:t>
            </a:r>
            <a:r>
              <a:rPr lang="en-US" sz="5400" b="1" dirty="0" smtClean="0">
                <a:solidFill>
                  <a:srgbClr val="FF0000"/>
                </a:solidFill>
              </a:rPr>
              <a:t> St</a:t>
            </a:r>
            <a:r>
              <a:rPr lang="en-US" sz="5400" b="1" dirty="0" smtClean="0"/>
              <a:t>achel– </a:t>
            </a:r>
          </a:p>
          <a:p>
            <a:pPr>
              <a:buNone/>
            </a:pPr>
            <a:r>
              <a:rPr lang="en-US" sz="5400" b="1" dirty="0" smtClean="0"/>
              <a:t>		but also, alas!</a:t>
            </a:r>
          </a:p>
          <a:p>
            <a:pPr>
              <a:buNone/>
            </a:pPr>
            <a:r>
              <a:rPr lang="en-US" sz="5400" b="1" smtClean="0"/>
              <a:t>		J</a:t>
            </a:r>
            <a:r>
              <a:rPr lang="en-US" sz="5400" b="1" smtClean="0">
                <a:solidFill>
                  <a:srgbClr val="FF0000"/>
                </a:solidFill>
              </a:rPr>
              <a:t>oseph</a:t>
            </a:r>
            <a:r>
              <a:rPr lang="en-US" sz="5400" b="1" smtClean="0"/>
              <a:t> </a:t>
            </a:r>
            <a:r>
              <a:rPr lang="en-US" sz="5400" b="1" dirty="0" smtClean="0"/>
              <a:t>St</a:t>
            </a:r>
            <a:r>
              <a:rPr lang="en-US" sz="5400" b="1" dirty="0" smtClean="0">
                <a:solidFill>
                  <a:srgbClr val="FF0000"/>
                </a:solidFill>
              </a:rPr>
              <a:t>alin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err="1" smtClean="0">
                <a:solidFill>
                  <a:srgbClr val="0070C0"/>
                </a:solidFill>
              </a:rPr>
              <a:t>Achille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Papapetrou</a:t>
            </a:r>
            <a:r>
              <a:rPr lang="en-US" sz="4800" b="1" dirty="0" smtClean="0">
                <a:solidFill>
                  <a:srgbClr val="0070C0"/>
                </a:solidFill>
              </a:rPr>
              <a:t> (1972)</a:t>
            </a:r>
            <a:endParaRPr lang="en-US" sz="4800" b="1" dirty="0">
              <a:solidFill>
                <a:srgbClr val="0070C0"/>
              </a:solidFill>
            </a:endParaRPr>
          </a:p>
        </p:txBody>
      </p:sp>
      <p:pic>
        <p:nvPicPr>
          <p:cNvPr id="51202" name="Picture 2" descr="pdf-preview.axd (980×147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1" y="1127760"/>
            <a:ext cx="7985759" cy="11978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df-preview.axd (980×147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-4053840"/>
            <a:ext cx="9204959" cy="13807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The Institute of Relativity Studies</a:t>
            </a:r>
            <a:endParaRPr lang="en-US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One of the Earliest Conferences on </a:t>
            </a:r>
            <a:r>
              <a:rPr lang="en-US" b="1" dirty="0" smtClean="0">
                <a:solidFill>
                  <a:srgbClr val="FF0000"/>
                </a:solidFill>
              </a:rPr>
              <a:t>Quantum Gravity</a:t>
            </a:r>
            <a:r>
              <a:rPr lang="en-US" b="1" dirty="0" smtClean="0"/>
              <a:t>:	</a:t>
            </a:r>
          </a:p>
          <a:p>
            <a:pPr>
              <a:buNone/>
            </a:pPr>
            <a:r>
              <a:rPr lang="en-US" b="1" dirty="0" smtClean="0"/>
              <a:t>	"</a:t>
            </a:r>
            <a:r>
              <a:rPr lang="en-US" b="1" dirty="0" smtClean="0">
                <a:solidFill>
                  <a:srgbClr val="FF0000"/>
                </a:solidFill>
              </a:rPr>
              <a:t>Gravitation and Quantization</a:t>
            </a:r>
            <a:r>
              <a:rPr lang="en-US" b="1" dirty="0" smtClean="0"/>
              <a:t>," Osgood Hill 	Conference, October 31-November 3, 	1972</a:t>
            </a:r>
          </a:p>
          <a:p>
            <a:pPr>
              <a:buNone/>
            </a:pPr>
            <a:r>
              <a:rPr lang="en-US" b="1" dirty="0" smtClean="0"/>
              <a:t>	[Chris </a:t>
            </a:r>
            <a:r>
              <a:rPr lang="en-US" b="1" dirty="0" err="1" smtClean="0"/>
              <a:t>Isham</a:t>
            </a:r>
            <a:r>
              <a:rPr lang="en-US" b="1" dirty="0" smtClean="0"/>
              <a:t>: "Gravitation: Quantization Pursued,“ </a:t>
            </a:r>
            <a:r>
              <a:rPr lang="en-US" b="1" i="1" dirty="0" smtClean="0"/>
              <a:t>Nature</a:t>
            </a:r>
            <a:r>
              <a:rPr lang="en-US" b="1" dirty="0" smtClean="0"/>
              <a:t> 240, 382-383 (15 December 1972)]</a:t>
            </a:r>
          </a:p>
          <a:p>
            <a:endParaRPr lang="en-US" b="1" dirty="0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0070C0"/>
                </a:solidFill>
              </a:rPr>
              <a:t>Chris </a:t>
            </a:r>
            <a:r>
              <a:rPr lang="en-US" sz="7200" b="1" dirty="0" err="1" smtClean="0">
                <a:solidFill>
                  <a:srgbClr val="0070C0"/>
                </a:solidFill>
              </a:rPr>
              <a:t>Isham</a:t>
            </a:r>
            <a:r>
              <a:rPr lang="en-US" sz="7200" b="1" dirty="0" smtClean="0">
                <a:solidFill>
                  <a:srgbClr val="0070C0"/>
                </a:solidFill>
              </a:rPr>
              <a:t> (1972)</a:t>
            </a:r>
            <a:endParaRPr lang="en-US" sz="7200" b="1" dirty="0">
              <a:solidFill>
                <a:srgbClr val="0070C0"/>
              </a:solidFill>
            </a:endParaRPr>
          </a:p>
        </p:txBody>
      </p:sp>
      <p:pic>
        <p:nvPicPr>
          <p:cNvPr id="37890" name="Picture 2" descr="isham.jpg (100×135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681" y="1447800"/>
            <a:ext cx="3725319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dirty="0" smtClean="0">
                <a:solidFill>
                  <a:srgbClr val="0070C0"/>
                </a:solidFill>
              </a:rPr>
              <a:t>Paul Dirac (1972)</a:t>
            </a:r>
            <a:endParaRPr lang="en-US" sz="8000" b="1" dirty="0">
              <a:solidFill>
                <a:srgbClr val="0070C0"/>
              </a:solidFill>
            </a:endParaRPr>
          </a:p>
        </p:txBody>
      </p:sp>
      <p:pic>
        <p:nvPicPr>
          <p:cNvPr id="3" name="Picture 16" descr="A reflective Dirac in later life attending a conference while still Lucasian Professor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524000"/>
            <a:ext cx="3755136" cy="512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</a:rPr>
              <a:t>John Archibald Wheeler (1972)</a:t>
            </a:r>
            <a:endParaRPr lang="en-US" sz="4800" b="1" dirty="0">
              <a:solidFill>
                <a:srgbClr val="0070C0"/>
              </a:solidFill>
            </a:endParaRPr>
          </a:p>
        </p:txBody>
      </p:sp>
      <p:pic>
        <p:nvPicPr>
          <p:cNvPr id="87048" name="Picture 8" descr="http://www.fmboschetto.it/didattica/buchi_neri/johnwhee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447800"/>
            <a:ext cx="6990833" cy="4572000"/>
          </a:xfrm>
          <a:prstGeom prst="rect">
            <a:avLst/>
          </a:prstGeom>
          <a:noFill/>
        </p:spPr>
      </p:pic>
      <p:sp>
        <p:nvSpPr>
          <p:cNvPr id="87049" name="Rectangle 9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</a:rPr>
              <a:t>Bryce Seligman DeWitt (1972)</a:t>
            </a:r>
            <a:endParaRPr lang="en-US" sz="4800" b="1" dirty="0">
              <a:solidFill>
                <a:srgbClr val="0070C0"/>
              </a:solidFill>
            </a:endParaRPr>
          </a:p>
        </p:txBody>
      </p:sp>
      <p:pic>
        <p:nvPicPr>
          <p:cNvPr id="88068" name="Picture 4" descr="http://photos.aip.org/history/Thumbnails/dewitt_bryce_b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371600"/>
            <a:ext cx="7095736" cy="6035040"/>
          </a:xfrm>
          <a:prstGeom prst="rect">
            <a:avLst/>
          </a:prstGeom>
          <a:noFill/>
        </p:spPr>
      </p:pic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0" y="0"/>
            <a:ext cx="64658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-268203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1111CC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The Institute of Relativity Studies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	Conference honoring second edition of </a:t>
            </a:r>
            <a:r>
              <a:rPr lang="en-US" b="1" dirty="0" smtClean="0">
                <a:solidFill>
                  <a:srgbClr val="FF0000"/>
                </a:solidFill>
              </a:rPr>
              <a:t>Adolf </a:t>
            </a:r>
            <a:r>
              <a:rPr lang="en-US" b="1" dirty="0" err="1" smtClean="0">
                <a:solidFill>
                  <a:srgbClr val="FF0000"/>
                </a:solidFill>
              </a:rPr>
              <a:t>Grünbaum</a:t>
            </a:r>
            <a:r>
              <a:rPr lang="en-US" b="1" dirty="0" err="1" smtClean="0"/>
              <a:t>’s</a:t>
            </a:r>
            <a:r>
              <a:rPr lang="en-US" b="1" dirty="0" smtClean="0"/>
              <a:t>  book</a:t>
            </a:r>
          </a:p>
          <a:p>
            <a:pPr>
              <a:buNone/>
            </a:pPr>
            <a:r>
              <a:rPr lang="en-US" b="1" dirty="0" smtClean="0"/>
              <a:t>		"</a:t>
            </a:r>
            <a:r>
              <a:rPr lang="en-US" b="1" dirty="0" smtClean="0">
                <a:solidFill>
                  <a:srgbClr val="FF0000"/>
                </a:solidFill>
              </a:rPr>
              <a:t>Absolute and Relational Theories of Space 	and Space-Time</a:t>
            </a:r>
            <a:r>
              <a:rPr lang="en-US" b="1" dirty="0" smtClean="0"/>
              <a:t>," Osgood Hill Conference, 3-	5 June 1974</a:t>
            </a:r>
          </a:p>
          <a:p>
            <a:pPr>
              <a:buNone/>
            </a:pPr>
            <a:r>
              <a:rPr lang="en-US" b="1" dirty="0" smtClean="0"/>
              <a:t>	Proceedings published in </a:t>
            </a:r>
            <a:r>
              <a:rPr lang="en-US" b="1" i="1" dirty="0" smtClean="0"/>
              <a:t>Minnesota Studies in the Philosophy of Science</a:t>
            </a:r>
            <a:r>
              <a:rPr lang="en-US" b="1" dirty="0" smtClean="0"/>
              <a:t>, vol. 8, 	</a:t>
            </a:r>
            <a:r>
              <a:rPr lang="en-US" b="1" i="1" dirty="0" smtClean="0">
                <a:solidFill>
                  <a:srgbClr val="FF0000"/>
                </a:solidFill>
              </a:rPr>
              <a:t>Foundations of Space-Time Theories 	</a:t>
            </a:r>
            <a:r>
              <a:rPr lang="en-US" b="1" dirty="0" smtClean="0"/>
              <a:t>(Minneapolis: University of Minnesota 	Press 1977)</a:t>
            </a:r>
          </a:p>
          <a:p>
            <a:endParaRPr lang="en-US" b="1" dirty="0" smtClean="0"/>
          </a:p>
          <a:p>
            <a:endParaRPr lang="en-US" b="1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Adolf Grünbaum (1962)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il_fi" descr="http://www.hist-analytic.org/Grunbaum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2408865" y="1295400"/>
            <a:ext cx="4522876" cy="5486400"/>
          </a:xfrm>
          <a:prstGeom prst="rect">
            <a:avLst/>
          </a:prstGeom>
          <a:noFill/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5810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/>
              </a:rPr>
              <a:t/>
            </a:r>
            <a:b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/>
              </a:rPr>
            </a:b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Calibri" pitchFamily="34" charset="0"/>
              </a:rPr>
              <a:t>8</a:t>
            </a:r>
            <a:r>
              <a:rPr lang="en-US" sz="4900" b="1" dirty="0" smtClean="0">
                <a:solidFill>
                  <a:srgbClr val="0070C0"/>
                </a:solidFill>
                <a:latin typeface="Calibri" pitchFamily="34" charset="0"/>
              </a:rPr>
              <a:t>th</a:t>
            </a:r>
            <a:r>
              <a:rPr lang="en-US" b="1" dirty="0" smtClean="0">
                <a:solidFill>
                  <a:srgbClr val="0070C0"/>
                </a:solidFill>
                <a:latin typeface="Calibri" pitchFamily="34" charset="0"/>
              </a:rPr>
              <a:t>Texas Symposium on Relativistic Astrophysics</a:t>
            </a:r>
            <a:endParaRPr lang="en-US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latin typeface="Times New Roman"/>
              </a:rPr>
              <a:t>	</a:t>
            </a:r>
            <a:r>
              <a:rPr lang="en-US" sz="2800" b="1" dirty="0" smtClean="0"/>
              <a:t>PREFACE: </a:t>
            </a:r>
          </a:p>
          <a:p>
            <a:pPr>
              <a:buNone/>
            </a:pPr>
            <a:r>
              <a:rPr lang="en-US" sz="2800" b="1" dirty="0" smtClean="0"/>
              <a:t>	`Michael D. </a:t>
            </a:r>
            <a:r>
              <a:rPr lang="en-US" sz="2800" b="1" dirty="0" err="1" smtClean="0"/>
              <a:t>Papagiannis</a:t>
            </a:r>
            <a:endParaRPr lang="en-US" sz="2800" b="1" dirty="0" smtClean="0"/>
          </a:p>
          <a:p>
            <a:pPr>
              <a:buNone/>
            </a:pPr>
            <a:r>
              <a:rPr lang="en-US" sz="2800" b="1" i="1" dirty="0" smtClean="0"/>
              <a:t>	Department  of Astronomy, Boston University</a:t>
            </a:r>
          </a:p>
          <a:p>
            <a:pPr>
              <a:buNone/>
            </a:pPr>
            <a:r>
              <a:rPr lang="en-US" sz="2800" b="1" dirty="0" smtClean="0"/>
              <a:t>	The Eighth Texas Symposium on Relativistic Astrophysics was held in </a:t>
            </a:r>
            <a:r>
              <a:rPr lang="en-US" sz="2800" b="1" dirty="0" smtClean="0">
                <a:solidFill>
                  <a:srgbClr val="FF0000"/>
                </a:solidFill>
              </a:rPr>
              <a:t>Boston</a:t>
            </a:r>
            <a:r>
              <a:rPr lang="en-US" sz="2800" b="1" dirty="0" smtClean="0"/>
              <a:t>, Massachusetts, </a:t>
            </a:r>
            <a:r>
              <a:rPr lang="en-US" sz="2800" b="1" dirty="0" smtClean="0">
                <a:solidFill>
                  <a:srgbClr val="FF0000"/>
                </a:solidFill>
              </a:rPr>
              <a:t>December 13 through 17</a:t>
            </a:r>
            <a:r>
              <a:rPr lang="en-US" sz="2800" b="1" dirty="0" smtClean="0"/>
              <a:t>, </a:t>
            </a:r>
            <a:r>
              <a:rPr lang="en-US" sz="2800" b="1" dirty="0" smtClean="0">
                <a:solidFill>
                  <a:srgbClr val="FF0000"/>
                </a:solidFill>
              </a:rPr>
              <a:t>1976</a:t>
            </a:r>
            <a:r>
              <a:rPr lang="en-US" sz="2800" b="1" dirty="0" smtClean="0"/>
              <a:t>.  …These Symposia bring together physicists and astronomers with a common interest in high-energy and relativistic cosmic phenomena. </a:t>
            </a:r>
          </a:p>
          <a:p>
            <a:endParaRPr lang="en-US" sz="1800" b="1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Calibri" pitchFamily="34" charset="0"/>
              </a:rPr>
              <a:t>8</a:t>
            </a:r>
            <a:r>
              <a:rPr lang="en-US" sz="4900" b="1" dirty="0" smtClean="0">
                <a:solidFill>
                  <a:srgbClr val="0070C0"/>
                </a:solidFill>
                <a:latin typeface="Calibri" pitchFamily="34" charset="0"/>
              </a:rPr>
              <a:t>th</a:t>
            </a:r>
            <a:r>
              <a:rPr lang="en-US" b="1" dirty="0" smtClean="0">
                <a:solidFill>
                  <a:srgbClr val="0070C0"/>
                </a:solidFill>
                <a:latin typeface="Calibri" pitchFamily="34" charset="0"/>
              </a:rPr>
              <a:t>Texas Symposium on Relativistic Astrophysics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Times New Roman"/>
              </a:rPr>
              <a:t>	</a:t>
            </a:r>
            <a:r>
              <a:rPr lang="en-US" sz="2800" b="1" dirty="0" smtClean="0">
                <a:latin typeface="Calibri" pitchFamily="34" charset="0"/>
              </a:rPr>
              <a:t>The Local Organizing Committee, consisting of Professors R. </a:t>
            </a:r>
            <a:r>
              <a:rPr lang="en-US" sz="2800" b="1" dirty="0" err="1" smtClean="0">
                <a:latin typeface="Calibri" pitchFamily="34" charset="0"/>
              </a:rPr>
              <a:t>Giacconi</a:t>
            </a:r>
            <a:r>
              <a:rPr lang="en-US" sz="2800" b="1" dirty="0" smtClean="0">
                <a:latin typeface="Calibri" pitchFamily="34" charset="0"/>
              </a:rPr>
              <a:t> and H. </a:t>
            </a:r>
            <a:r>
              <a:rPr lang="en-US" sz="2800" b="1" dirty="0" err="1" smtClean="0">
                <a:latin typeface="Calibri" pitchFamily="34" charset="0"/>
              </a:rPr>
              <a:t>Gursky</a:t>
            </a:r>
            <a:r>
              <a:rPr lang="en-US" sz="2800" b="1" dirty="0" smtClean="0">
                <a:latin typeface="Calibri" pitchFamily="34" charset="0"/>
              </a:rPr>
              <a:t> of Harvard University, B. Burke and I. Shapiro of MIT, M. </a:t>
            </a:r>
            <a:r>
              <a:rPr lang="en-US" sz="2800" b="1" dirty="0" err="1" smtClean="0">
                <a:latin typeface="Calibri" pitchFamily="34" charset="0"/>
              </a:rPr>
              <a:t>Papagiannis</a:t>
            </a:r>
            <a:r>
              <a:rPr lang="en-US" sz="2800" b="1" dirty="0" smtClean="0">
                <a:latin typeface="Calibri" pitchFamily="34" charset="0"/>
              </a:rPr>
              <a:t> and J. Stachel of Boston University, S. </a:t>
            </a:r>
            <a:r>
              <a:rPr lang="en-US" sz="2800" b="1" dirty="0" err="1" smtClean="0">
                <a:latin typeface="Calibri" pitchFamily="34" charset="0"/>
              </a:rPr>
              <a:t>Deser</a:t>
            </a:r>
            <a:r>
              <a:rPr lang="en-US" sz="2800" b="1" dirty="0" smtClean="0">
                <a:latin typeface="Calibri" pitchFamily="34" charset="0"/>
              </a:rPr>
              <a:t> of Brandeis University, and R. </a:t>
            </a:r>
            <a:r>
              <a:rPr lang="en-US" sz="2800" b="1" dirty="0" err="1" smtClean="0">
                <a:latin typeface="Calibri" pitchFamily="34" charset="0"/>
              </a:rPr>
              <a:t>Gajewski</a:t>
            </a:r>
            <a:r>
              <a:rPr lang="en-US" sz="2800" b="1" dirty="0" smtClean="0">
                <a:latin typeface="Calibri" pitchFamily="34" charset="0"/>
              </a:rPr>
              <a:t> of AS&amp;E, Inc., labored hard under the chairman-ship of Professor Stachel for almost a year to prepare the scientific program and organize all the technical details for the Symposium, … which was held with great success at the Copley Plaza Hotel, in historic Copley Square of Boston. 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Calibri" pitchFamily="34" charset="0"/>
              </a:rPr>
              <a:t>8</a:t>
            </a:r>
            <a:r>
              <a:rPr lang="en-US" sz="4900" b="1" dirty="0" smtClean="0">
                <a:solidFill>
                  <a:srgbClr val="0070C0"/>
                </a:solidFill>
                <a:latin typeface="Calibri" pitchFamily="34" charset="0"/>
              </a:rPr>
              <a:t>th</a:t>
            </a:r>
            <a:r>
              <a:rPr lang="en-US" b="1" dirty="0" smtClean="0">
                <a:solidFill>
                  <a:srgbClr val="0070C0"/>
                </a:solidFill>
                <a:latin typeface="Calibri" pitchFamily="34" charset="0"/>
              </a:rPr>
              <a:t>Texas Symposium on Relativistic Astrophysics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b="1" dirty="0" smtClean="0">
                <a:latin typeface="Times New Roman"/>
              </a:rPr>
              <a:t>	</a:t>
            </a:r>
            <a:r>
              <a:rPr lang="en-US" sz="2800" b="1" dirty="0" smtClean="0">
                <a:latin typeface="Calibri" pitchFamily="34" charset="0"/>
              </a:rPr>
              <a:t>I should like to express our appreciation to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</a:rPr>
              <a:t>Donna </a:t>
            </a:r>
            <a:r>
              <a:rPr lang="en-US" sz="2800" b="1" dirty="0" err="1" smtClean="0">
                <a:solidFill>
                  <a:srgbClr val="FF0000"/>
                </a:solidFill>
                <a:latin typeface="Calibri" pitchFamily="34" charset="0"/>
              </a:rPr>
              <a:t>Onash</a:t>
            </a:r>
            <a:r>
              <a:rPr lang="en-US" sz="2800" b="1" dirty="0" smtClean="0">
                <a:latin typeface="Calibri" pitchFamily="34" charset="0"/>
              </a:rPr>
              <a:t>, who handled most efficiently all the </a:t>
            </a:r>
            <a:r>
              <a:rPr lang="en-US" sz="2800" b="1" dirty="0" err="1" smtClean="0">
                <a:latin typeface="Calibri" pitchFamily="34" charset="0"/>
              </a:rPr>
              <a:t>organisational</a:t>
            </a:r>
            <a:r>
              <a:rPr lang="en-US" sz="2800" b="1" dirty="0" smtClean="0">
                <a:latin typeface="Calibri" pitchFamily="34" charset="0"/>
              </a:rPr>
              <a:t> aspects of the Symposium; to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</a:rPr>
              <a:t>Barbara </a:t>
            </a:r>
            <a:r>
              <a:rPr lang="en-US" sz="2800" b="1" dirty="0" err="1" smtClean="0">
                <a:solidFill>
                  <a:srgbClr val="FF0000"/>
                </a:solidFill>
                <a:latin typeface="Calibri" pitchFamily="34" charset="0"/>
              </a:rPr>
              <a:t>Rahke</a:t>
            </a:r>
            <a:r>
              <a:rPr lang="en-US" sz="2800" b="1" dirty="0" smtClean="0">
                <a:latin typeface="Calibri" pitchFamily="34" charset="0"/>
              </a:rPr>
              <a:t>, who helped with secretarial responsibilities; and to several physics graduate students of Boston University, in particular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</a:rPr>
              <a:t>Steve </a:t>
            </a:r>
            <a:r>
              <a:rPr lang="en-US" sz="2800" b="1" dirty="0" err="1" smtClean="0">
                <a:solidFill>
                  <a:srgbClr val="FF0000"/>
                </a:solidFill>
                <a:latin typeface="Calibri" pitchFamily="34" charset="0"/>
              </a:rPr>
              <a:t>Wolfson</a:t>
            </a:r>
            <a:r>
              <a:rPr lang="en-US" sz="2800" b="1" dirty="0" smtClean="0">
                <a:latin typeface="Calibri" pitchFamily="34" charset="0"/>
              </a:rPr>
              <a:t>,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</a:rPr>
              <a:t>Ben Rosen</a:t>
            </a:r>
            <a:r>
              <a:rPr lang="en-US" sz="2800" b="1" dirty="0" smtClean="0">
                <a:latin typeface="Calibri" pitchFamily="34" charset="0"/>
              </a:rPr>
              <a:t>, and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</a:rPr>
              <a:t>Patricio </a:t>
            </a:r>
            <a:r>
              <a:rPr lang="en-US" sz="2800" b="1" dirty="0" err="1" smtClean="0">
                <a:solidFill>
                  <a:srgbClr val="FF0000"/>
                </a:solidFill>
                <a:latin typeface="Calibri" pitchFamily="34" charset="0"/>
              </a:rPr>
              <a:t>Letelier</a:t>
            </a:r>
            <a:r>
              <a:rPr lang="en-US" sz="2800" b="1" dirty="0" smtClean="0">
                <a:latin typeface="Calibri" pitchFamily="34" charset="0"/>
              </a:rPr>
              <a:t>, who were of great help with the many technical details.	</a:t>
            </a:r>
          </a:p>
          <a:p>
            <a:pPr>
              <a:buNone/>
            </a:pPr>
            <a:r>
              <a:rPr lang="en-US" sz="4000" b="1" dirty="0" smtClean="0">
                <a:solidFill>
                  <a:srgbClr val="0070C0"/>
                </a:solidFill>
              </a:rPr>
              <a:t>      This Was My Parting Act Before</a:t>
            </a:r>
            <a:endParaRPr lang="en-US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</a:rPr>
              <a:t>My Move to Princeton  in December 1977: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sz="4400" b="1" dirty="0" smtClean="0"/>
              <a:t>      Like all acts of </a:t>
            </a:r>
            <a:r>
              <a:rPr lang="en-US" sz="4400" b="1" dirty="0" smtClean="0">
                <a:solidFill>
                  <a:srgbClr val="FF0000"/>
                </a:solidFill>
              </a:rPr>
              <a:t>emigration</a:t>
            </a:r>
            <a:r>
              <a:rPr lang="en-US" sz="4400" b="1" dirty="0" smtClean="0"/>
              <a:t>, it       	involved a </a:t>
            </a:r>
            <a:r>
              <a:rPr lang="en-US" sz="4400" b="1" dirty="0" smtClean="0">
                <a:solidFill>
                  <a:srgbClr val="FF0000"/>
                </a:solidFill>
              </a:rPr>
              <a:t>push</a:t>
            </a:r>
            <a:r>
              <a:rPr lang="en-US" sz="4400" b="1" dirty="0" smtClean="0"/>
              <a:t> and a </a:t>
            </a:r>
            <a:r>
              <a:rPr lang="en-US" sz="4400" b="1" dirty="0" smtClean="0">
                <a:solidFill>
                  <a:srgbClr val="FF0000"/>
                </a:solidFill>
              </a:rPr>
              <a:t>pull</a:t>
            </a:r>
            <a:r>
              <a:rPr lang="en-US" sz="4400" b="1" dirty="0" smtClean="0"/>
              <a:t>:</a:t>
            </a:r>
          </a:p>
          <a:p>
            <a:pPr>
              <a:buNone/>
            </a:pPr>
            <a:r>
              <a:rPr lang="en-US" sz="4400" b="1" dirty="0" smtClean="0"/>
              <a:t>		     </a:t>
            </a:r>
            <a:r>
              <a:rPr lang="en-US" sz="7200" b="1" dirty="0" smtClean="0"/>
              <a:t>The </a:t>
            </a:r>
            <a:r>
              <a:rPr lang="en-US" sz="7200" b="1" dirty="0" smtClean="0">
                <a:solidFill>
                  <a:srgbClr val="FF0000"/>
                </a:solidFill>
              </a:rPr>
              <a:t>pull</a:t>
            </a:r>
            <a:r>
              <a:rPr lang="en-US" sz="7200" b="1" dirty="0" smtClean="0"/>
              <a:t> was:</a:t>
            </a:r>
          </a:p>
          <a:p>
            <a:pPr>
              <a:buNone/>
            </a:pPr>
            <a:endParaRPr lang="en-US" sz="4400" b="1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Albert Einstein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albert_einstein_2.jpg (800×99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199" y="1310640"/>
            <a:ext cx="4507341" cy="5577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December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1977: My Move to Princeton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874837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Like all acts of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emigration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it involved a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push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a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pull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push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was: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John Silber</a:t>
            </a: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Silber, John.jpg (274×40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371600"/>
            <a:ext cx="3758177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But That’s Another Story!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900113" y="2233613"/>
            <a:ext cx="6840537" cy="2109787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/>
              </a:rPr>
              <a:t>Thank  You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3023</TotalTime>
  <Words>533</Words>
  <Application>Microsoft Office PowerPoint</Application>
  <PresentationFormat>On-screen Show (4:3)</PresentationFormat>
  <Paragraphs>219</Paragraphs>
  <Slides>76</Slides>
  <Notes>76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Office Theme</vt:lpstr>
      <vt:lpstr>You Must Remember This Some reminiscences of the Boston Center </vt:lpstr>
      <vt:lpstr>Slide 2</vt:lpstr>
      <vt:lpstr> Shakespeare Sonnet 30 </vt:lpstr>
      <vt:lpstr> Shakespeare Sonnet 30 </vt:lpstr>
      <vt:lpstr>Goethe Faust I-- Zueignung</vt:lpstr>
      <vt:lpstr>Slide 6</vt:lpstr>
      <vt:lpstr>Goethe Faust I-- Dedication</vt:lpstr>
      <vt:lpstr>A.S. Kline translation (2003)</vt:lpstr>
      <vt:lpstr>David Luke translation (1987)</vt:lpstr>
      <vt:lpstr>Marx Wartofsky (1965)</vt:lpstr>
      <vt:lpstr>Young Bob Cohen</vt:lpstr>
      <vt:lpstr>Bob Cohen in 1964</vt:lpstr>
      <vt:lpstr> Kenneth B. Clark (1969) </vt:lpstr>
      <vt:lpstr>Abraham Edel (1967)</vt:lpstr>
      <vt:lpstr>Leon and Abraham Edel (1927)</vt:lpstr>
      <vt:lpstr>Slide 16</vt:lpstr>
      <vt:lpstr>David Finkelstein</vt:lpstr>
      <vt:lpstr>Huseyn Yilmaz (1969)</vt:lpstr>
      <vt:lpstr>Ralph Schiller (1962)</vt:lpstr>
      <vt:lpstr> Peter G. Bergmann (1966) </vt:lpstr>
      <vt:lpstr>Peter Havas (1965)</vt:lpstr>
      <vt:lpstr>Adolf Grünbaum (1962)</vt:lpstr>
      <vt:lpstr>Philip Morrison (1969)</vt:lpstr>
      <vt:lpstr>Armand Siegel (1968)</vt:lpstr>
      <vt:lpstr>Sir Karl Popper (1969)</vt:lpstr>
      <vt:lpstr>Imre Lakatos (1967)</vt:lpstr>
      <vt:lpstr>Tom Kuhn (1970)</vt:lpstr>
      <vt:lpstr>Paul Feyrabend (1966)</vt:lpstr>
      <vt:lpstr>Hans Ekstein (1974)</vt:lpstr>
      <vt:lpstr>Eva Ekstein, geb. Rosenthal</vt:lpstr>
      <vt:lpstr>Lisa Fittko, geb. Ekstein</vt:lpstr>
      <vt:lpstr>Milič Čapek (1964) </vt:lpstr>
      <vt:lpstr>Dirk Struik (1971)</vt:lpstr>
      <vt:lpstr>Leon Rosenfeld (1974)</vt:lpstr>
      <vt:lpstr>Jean Pierre Vigier (1974)</vt:lpstr>
      <vt:lpstr>Lucien Goldmann</vt:lpstr>
      <vt:lpstr>Ralph Miliband (1978)</vt:lpstr>
      <vt:lpstr>Marion, her sister, Hadassa, David, Ralph and Ed Miliband on holiday in Scotland, 1987</vt:lpstr>
      <vt:lpstr>The Miliband Brothers, Edward and David</vt:lpstr>
      <vt:lpstr>Mihailo Markovic (1978)</vt:lpstr>
      <vt:lpstr>Jean van Heijenoort (1966)</vt:lpstr>
      <vt:lpstr> With Trotsky in Exile: From Prinkipo to Coyoacâan </vt:lpstr>
      <vt:lpstr>Anita Burdman Feferman :Politics, Logic and Love:The Life of Jean van Heijenoort </vt:lpstr>
      <vt:lpstr>Raya Dunayevskaya</vt:lpstr>
      <vt:lpstr>Raya Dunayevskaya</vt:lpstr>
      <vt:lpstr>R.D., C.L. R. James, Grace Lee</vt:lpstr>
      <vt:lpstr>Herbert Marcuse (1964)</vt:lpstr>
      <vt:lpstr>Paul Lorenzen (1971)</vt:lpstr>
      <vt:lpstr>Lew Kowarski (1971)</vt:lpstr>
      <vt:lpstr>De gauche à droite, Frédéric Joliot, Hans Halban et Lew Kowarski lors de leur expérimentations sur la réaction en chaîne. © Fonds Curie et Joliot-Curie/ACJC</vt:lpstr>
      <vt:lpstr>Roger Garaudy</vt:lpstr>
      <vt:lpstr>Ragaa since 1982</vt:lpstr>
      <vt:lpstr>László Tisza (1961)</vt:lpstr>
      <vt:lpstr>Marjorie Grene (1971)</vt:lpstr>
      <vt:lpstr>NY Times Obit-uary, 28/3/09</vt:lpstr>
      <vt:lpstr>The Institute of Relativity Studies</vt:lpstr>
      <vt:lpstr>The Computer HAL</vt:lpstr>
      <vt:lpstr>  Move up one letter:  HAL→   </vt:lpstr>
      <vt:lpstr> Take IRS— </vt:lpstr>
      <vt:lpstr>Achille Papapetrou (1972)</vt:lpstr>
      <vt:lpstr>Slide 61</vt:lpstr>
      <vt:lpstr>The Institute of Relativity Studies</vt:lpstr>
      <vt:lpstr>Chris Isham (1972)</vt:lpstr>
      <vt:lpstr>Paul Dirac (1972)</vt:lpstr>
      <vt:lpstr>John Archibald Wheeler (1972)</vt:lpstr>
      <vt:lpstr>Bryce Seligman DeWitt (1972)</vt:lpstr>
      <vt:lpstr>The Institute of Relativity Studies</vt:lpstr>
      <vt:lpstr>Slide 68</vt:lpstr>
      <vt:lpstr>8thTexas Symposium on Relativistic Astrophysics</vt:lpstr>
      <vt:lpstr>8thTexas Symposium on Relativistic Astrophysics</vt:lpstr>
      <vt:lpstr>8thTexas Symposium on Relativistic Astrophysics</vt:lpstr>
      <vt:lpstr>My Move to Princeton  in December 1977:</vt:lpstr>
      <vt:lpstr>Albert Einstein</vt:lpstr>
      <vt:lpstr>Slide 74</vt:lpstr>
      <vt:lpstr>John Silber</vt:lpstr>
      <vt:lpstr>But That’s Another Story!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Must  Remember This Some reminiscences of the Boston Center</dc:title>
  <dc:creator>Boston University</dc:creator>
  <cp:lastModifiedBy>CPHS</cp:lastModifiedBy>
  <cp:revision>192</cp:revision>
  <dcterms:created xsi:type="dcterms:W3CDTF">2010-06-14T14:04:47Z</dcterms:created>
  <dcterms:modified xsi:type="dcterms:W3CDTF">2010-11-11T15:51:08Z</dcterms:modified>
</cp:coreProperties>
</file>