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6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918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922D7-177F-470D-AC4F-D9D11E79F4ED}" type="datetimeFigureOut">
              <a:rPr lang="en-US" smtClean="0"/>
              <a:pPr/>
              <a:t>11/12/2010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FF05C-CBF3-4D13-A6E5-383DF9109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27AC5-9FE2-49B8-B7EF-969A11AAB0EE}" type="datetimeFigureOut">
              <a:rPr lang="en-US" smtClean="0"/>
              <a:pPr/>
              <a:t>11/12/2010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EF79E-6967-4CF3-9134-3F807AA03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EF79E-6967-4CF3-9134-3F807AA039F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ADFE7F2-3291-4EE6-8AF4-DBABA3294DD1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CBDE-DCF0-4880-A02B-5174FD4C5353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C340C-D7E7-43E6-9D1F-606809ABE35D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098E51F-5810-4DA8-80CC-A72F87B7D0B9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DD6939-972E-473D-9EC3-32D2E5149575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82E8-4433-462A-BEAA-937FEF5B26E5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0FDF-CCB6-4374-87F6-1C90EBC4EE90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AD45-7281-4F9B-87C2-4D8D4F1B4366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1450911-FD98-4B7F-BD06-108237BF5071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600D-F9E7-477D-87BE-62469D0CBCD3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36561BA-86FE-413E-82E1-D8F36BCBA625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5452B60-82B5-4F80-A242-F8212C9C2FD8}" type="datetime1">
              <a:rPr lang="en-US" smtClean="0"/>
              <a:pPr/>
              <a:t>11/12/2010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782ACEE-3E3A-4180-A3ED-BD145AE19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jpeg"/><Relationship Id="rId7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6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6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752600"/>
            <a:ext cx="8610600" cy="7620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R</a:t>
            </a:r>
            <a:r>
              <a:rPr lang="en-US" cap="small" dirty="0" err="1" smtClean="0">
                <a:solidFill>
                  <a:schemeClr val="tx1"/>
                </a:solidFill>
              </a:rPr>
              <a:t>eexaming</a:t>
            </a:r>
            <a:r>
              <a:rPr lang="en-US" dirty="0" smtClean="0">
                <a:solidFill>
                  <a:schemeClr val="tx1"/>
                </a:solidFill>
              </a:rPr>
              <a:t> t</a:t>
            </a:r>
            <a:r>
              <a:rPr lang="en-US" cap="small" dirty="0" smtClean="0">
                <a:solidFill>
                  <a:schemeClr val="tx1"/>
                </a:solidFill>
              </a:rPr>
              <a:t>he</a:t>
            </a:r>
            <a:r>
              <a:rPr lang="en-US" dirty="0" smtClean="0">
                <a:solidFill>
                  <a:schemeClr val="tx1"/>
                </a:solidFill>
              </a:rPr>
              <a:t> b</a:t>
            </a:r>
            <a:r>
              <a:rPr lang="en-US" cap="small" dirty="0" smtClean="0">
                <a:solidFill>
                  <a:schemeClr val="tx1"/>
                </a:solidFill>
              </a:rPr>
              <a:t>iological</a:t>
            </a:r>
            <a:r>
              <a:rPr lang="en-US" dirty="0" smtClean="0">
                <a:solidFill>
                  <a:schemeClr val="tx1"/>
                </a:solidFill>
              </a:rPr>
              <a:t> r</a:t>
            </a:r>
            <a:r>
              <a:rPr lang="en-US" cap="small" dirty="0" smtClean="0">
                <a:solidFill>
                  <a:schemeClr val="tx1"/>
                </a:solidFill>
              </a:rPr>
              <a:t>ace</a:t>
            </a:r>
            <a:r>
              <a:rPr lang="en-US" dirty="0" smtClean="0">
                <a:solidFill>
                  <a:schemeClr val="tx1"/>
                </a:solidFill>
              </a:rPr>
              <a:t> d</a:t>
            </a:r>
            <a:r>
              <a:rPr lang="en-US" cap="small" dirty="0" smtClean="0">
                <a:solidFill>
                  <a:schemeClr val="tx1"/>
                </a:solidFill>
              </a:rPr>
              <a:t>ebate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Quayshawn Spencer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4" descr="University of San Francis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172200"/>
            <a:ext cx="723900" cy="519573"/>
          </a:xfrm>
          <a:prstGeom prst="rect">
            <a:avLst/>
          </a:prstGeom>
          <a:noFill/>
        </p:spPr>
      </p:pic>
      <p:pic>
        <p:nvPicPr>
          <p:cNvPr id="3074" name="Picture 2" descr="http://latimesblogs.latimes.com/.a/6a00d8341c630a53ef0115721d09b6970b-500w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895600"/>
            <a:ext cx="3607955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Outline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Thesis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Onto-Semantic Strategy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Four Problems with the Onto-Semantic Strategy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Observation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Applications to the Public Health Genomics Race Debate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philosophical foundations of biological racial anti-realism are shaky at best.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Background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www.rosenblumtv.com/wp-content/uploads/2009/11/sleep-lear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514600"/>
            <a:ext cx="4286250" cy="28575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Race Debate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38600" y="1600200"/>
            <a:ext cx="5105400" cy="4495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“What is a race?” (Kant 1775)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Does race exist? If so, how?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Biological Racial Realism, 1775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Social Constructivism, 1897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Racial Anti-Realism, 1992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schwartztronica.files.wordpress.com/2010/01/k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1536580" cy="1939018"/>
          </a:xfrm>
          <a:prstGeom prst="rect">
            <a:avLst/>
          </a:prstGeom>
          <a:noFill/>
        </p:spPr>
      </p:pic>
      <p:pic>
        <p:nvPicPr>
          <p:cNvPr id="5" name="Picture 4" descr="http://www.nps.gov/hafe/historyculture/images/dubois2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124200"/>
            <a:ext cx="1928813" cy="2057401"/>
          </a:xfrm>
          <a:prstGeom prst="rect">
            <a:avLst/>
          </a:prstGeom>
          <a:noFill/>
        </p:spPr>
      </p:pic>
      <p:pic>
        <p:nvPicPr>
          <p:cNvPr id="6" name="Picture 6" descr="http://hcs.harvard.edu/hbr/issues/7.2winter06/images/appi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648200"/>
            <a:ext cx="1524000" cy="2073910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Three Major Views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topnews.in/health/files/Argu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590800"/>
            <a:ext cx="3933825" cy="295275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Biological Racial Realism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http://www.edge.org/3rd_culture/bios/images/Philip-Kitch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286000"/>
            <a:ext cx="1533293" cy="1885951"/>
          </a:xfrm>
          <a:prstGeom prst="rect">
            <a:avLst/>
          </a:prstGeom>
          <a:noFill/>
        </p:spPr>
      </p:pic>
      <p:pic>
        <p:nvPicPr>
          <p:cNvPr id="6" name="Picture 6" descr="http://ethics.sandiego.edu/video/APA/21st/Andreasen/AndreasenPhot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429000"/>
            <a:ext cx="2133600" cy="1600201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3794" name="Picture 2" descr="http://t3.gstatic.com/images?q=tbn:ANd9GcSqfb-lai5em_i3teaRmJtTIbkNlp2INX1Nb1SXq3LESQZIZXhAZ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438400"/>
            <a:ext cx="2381250" cy="1914525"/>
          </a:xfrm>
          <a:prstGeom prst="rect">
            <a:avLst/>
          </a:prstGeom>
          <a:noFill/>
        </p:spPr>
      </p:pic>
      <p:sp>
        <p:nvSpPr>
          <p:cNvPr id="33796" name="AutoShape 4" descr="data:image/jpg;base64,/9j/4AAQSkZJRgABAQAAAQABAAD/2wBDAAkGBwgHBgkIBwgKCgkLDRYPDQwMDRsUFRAWIB0iIiAdHx8kKDQsJCYxJx8fLT0tMTU3Ojo6Iys/RD84QzQ5Ojf/2wBDAQoKCg0MDRoPDxo3JR8lNzc3Nzc3Nzc3Nzc3Nzc3Nzc3Nzc3Nzc3Nzc3Nzc3Nzc3Nzc3Nzc3Nzc3Nzc3Nzc3Nzf/wAARCACQAF0DASIAAhEBAxEB/8QAGwAAAgMBAQEAAAAAAAAAAAAABAUCAwYHAQD/xAA1EAACAQMCAwcBBwMFAAAAAAABAgMABBESIQUxQQYTIjJRYXGBFEKRocHR4Qcj8FJTYoKx/8QAGQEAAwEBAQAAAAAAAAAAAAAAAgMEAQUA/8QAIBEAAwADAAMAAwEAAAAAAAAAAAECAxEhEjFBBBMiUf/aAAwDAQACEQMRAD8A0gQda8KZBq7ArxhtsKaIB4k2qu4nWLKgFnG+BX0ryPKLe3B1Hdn6Kv71YbXSB+eetIyZfHiH4sXl1ime6lkON1XFL57m6zpRiMjnn/PWn1zEFU+EYNKriLbIG5qSslNlk45QEOI3MZH9zIB5HrTOy40km040k9eYpTJDyyKnEkfLFbOakwbwy0apdLjKkEe1S0dazH2+ThlwgzmJjuPStPbyx3EKTRMGRhkEVdFqkQXDhkdFeFKuIFRIowAjA51GRhHE7ucKoJNTOMVF0EwEbcmNY3pbNlbej7hsBWIyOD3kp1t7eg/CibiLI26e9XIMKarupNK5xUXvrOgucQumhJGQM0unhG/40zMurODz5g0uuWJZic7ChaQxbE154Wx1odGq27kJlxihNeliKT9GfCPFvHbB8+Xn7007EXRaCe2ZshSHTfoedLJ8SQFeeaq7KyPBx6GLkGVlYY5bZqrDXSP8ieG/NRxUiaiTVpEXA86shIDHOMkbZqs7V7BGXfXhhhtIH0B/Wl5HpaG4p29jGMLpyxAGaruI1ZcZGfSkXFL94blrS0jmnutBciNVAQc/M2wNZbhPae4uLsoyOgRtLSNIG5+42NS/CxezaPDg68jzFTQF8pjVtIztsBRN6xt+E98Zf7jt3gK9OVY2/wCPz3LOLfClcgsep9qHj4MXOhlzEQATzNASJjfO+c4oGS/uLJFm4gxEcm6nQSNz6/NXx3SzkPHIrLyOOnzQVGjyyJlr+QkjYc6C4XIYeO20jncOCx+v80ePvBsYpboMV4spGpBjbOPc0WN6AyLy4jpbMBzO1VmRM+YUDwbiMXF7eXCFGibS1U3vCpWlzFI2D710ZapbRzaTl6Y8NFWzoVSPHjY5H0oQkVdbprkikBwYW/EHpSsq/kfg15aC5beFtYdFyeeRzpW3CbVnBjiQEHOcU4nQsAfSgklVpyiAsVG59Kn+FSXRL2ql7uzMa7YUAAVheGRRtPpmjDKTvnpWx7YsSy+grIQuI3V5cqmd3H3fmlVtUUKdyP7zhFjeQJiNWCDKZ3C/APKlicLENw7rnfzH1ptCTGhJ29x1qm8uQRtzHpXqrYqY8fQCxAYrtmlzyq961uT5AGwBzNFSSAuGPxS8kNxTvo1OFOl26ZAyaxeg0umx7FwkW147KQDOQM1pQdIwaX8Fi7jh0K4wSNRB9TvTAGulinxhI5Oe/PI6Kic1ZDIUJxuD0qrNfZxvXqW0bNeL2HXFyzRnR8UrtXktg0u5Z/EwPp0o65ultuHyXCrqZUOnAzuetJbprmW072DO4Bwy1HK/0udP4Ke1fEpLpSsERZl3wBvWRE09wRFOVWM4yBzx81qbq4igt3d/DKeYY8/mkwt4HhkYSR7tscjnn+a84Xs9+y1xoecPuI5LXR95dsE0Bdvpkzk/FB2KuG8LA6skYPKp3D5UMfMcg0i0Oi9kH3fOKL4HYtcsGZGEQYs5Zcb88UCsgDpqOAOZNHW/G51V4UXIUbb0/FjVdYjNlcfyvptrZsoKvBpbwiZprJHbmaODV0F6OYwcXBbkhqZZtOdNSLxJvrRfk1F7y2AyZ029DWcD0yVu/ewSxTDAxkbVZC6PaqRpV1G65/Wld5x60sU71mYqCATypvJbAgsi6Y2OAV61NaSrhVjqtCa+ikkXEYU6zjUTy/Gs1fWBVZRK2kjZdvN7Vpbu3cyySiRyiqRudI3/AIpBxmArHkatJGck7nNLb2Pd0l0D4Z3cAkZF8A6j86Dup8gtnCk7Cr5WhgsDpY6XOAPpvtQaq1wQ7jEa+UetJsLGt9BL/ItPEca3Vce2f4ovsyIp4V+1OR4cbnmKWcXn7yZYI99LY/7H9qLtT3IVF5KMUzHtIXn03o6TYCOK1URkaMbUXHKrrnNJOEX9vPZiNXUTKvijJ3+atWUqSM4q+XtHNpaYHhQw1b59ai5GnU2wHM5r0lQxTr+VJe0XEkghNurjX1AO5pNNJFWOHdaEPaXiLXkzohxGoOBXYeEzSXfCLG5jKsJYEcg+uB+FcIuGyCSdzXWf6Y8SF52VhgY+O1JiI9uY/I0ht+yu0uINvnEQMc7LGGOTv+/PNZziV9EzEB9Y3HhXJ+laa+s1ubotIcgchgUFLw6LvQBGM550DpmKF9MlHYT3sxnuFKxjyr7VTxa4W0hKxkBuS1ruJqsEJOQFUHPSuacXu2uro93vk4QetBMtvo3ySXDyyjLytKx2XYE9SeZo9QQcjnmoQRCGBYwdgNyetWxxknyk+hqlIiqtvZLvGS4iZWKuASCOdPrbjb92BNGJGH3s4zWekIW9jRv9v9aPji0rvg0Utr0A0n7NI6sGeVcE6Mge4Fctt2NxJPNIxNwzajnmQTvXWE2dpGxjliuUX9sYOLzxROERXLK4+6vP61tjML0eXUinJVSPQE5rZ/0vu5LVriE+WQah8isTORLI7qCqk7A8/ritr2PgeKSNgCPCQD9KS+Dq6zon2h2QlQCT7VXGudUjrgAelB2U5EZaXCAZJJO2KzXajtgk9u9nwp17okrJMvNiOg9B70OthLrF3bHjwuJGtrZiY1OGOfMf2rNcOiMkhnbkDhP3oaUtPIEUnLHGad2kKgKirkAYxmjlC8t80i5ULKGAxvvRkUS+E6cepqUERI8QwSMVdhLaLvbhwibbvz+lNSJmxVxBRHxCD/lHt7705to9cQJbT80nu9XEruGSGN1WPIDOfNn26U7t4wsKqdW3Uda8jzL+0vE14fw9sEB2G29Yi2tGntZbq7YqzqSpxyBOd/rR3E5Txri7A5+ywnL4+8fSocXm7u20AgFt8D8qymU4Y0vJiaOMrOsbYILAHFdG4MFVI9B3IwPiuexxSi0SZlbSp2JHMfNbfg80X2ONpJkjaRdILnHSktdDbM/2n41Nf3D2tu7LaRsV0g7PjmTSOCNow4LeYZx7j/DRjQ90PH5hsfmqo1a4ukgi88ngG3U7fvR6NrnS7hcGpjMRnov6mntlEWYf6icfFE29hDBCsceTjYMRirYo1jbJAyOopinRJVbCUiEmldOV6560phtzBeTJdsZHYloJJOq+g9xWgtsFfEvP160FxwKbeOFFBmdgI8/d3yT+H/tEwEDQjLDpn16UYuoDbbf1oWBSrgE6jjrRayAbZxj2rD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AutoShape 6" descr="data:image/jpg;base64,/9j/4AAQSkZJRgABAQAAAQABAAD/2wBDAAkGBwgHBgkIBwgKCgkLDRYPDQwMDRsUFRAWIB0iIiAdHx8kKDQsJCYxJx8fLT0tMTU3Ojo6Iys/RD84QzQ5Ojf/2wBDAQoKCg0MDRoPDxo3JR8lNzc3Nzc3Nzc3Nzc3Nzc3Nzc3Nzc3Nzc3Nzc3Nzc3Nzc3Nzc3Nzc3Nzc3Nzc3Nzc3Nzf/wAARCACQAF0DASIAAhEBAxEB/8QAGwAAAgMBAQEAAAAAAAAAAAAABAUCAwYHAQD/xAA1EAACAQMCAwcBBwMFAAAAAAABAgMABBESIQUxQQYTIjJRYXGBFEKRocHR4Qcj8FJTYoKx/8QAGQEAAwEBAQAAAAAAAAAAAAAAAgMEAQUA/8QAIBEAAwADAAMAAwEAAAAAAAAAAAECAxEhEjFBBBMiUf/aAAwDAQACEQMRAD8A0gQda8KZBq7ArxhtsKaIB4k2qu4nWLKgFnG+BX0ryPKLe3B1Hdn6Kv71YbXSB+eetIyZfHiH4sXl1ime6lkON1XFL57m6zpRiMjnn/PWn1zEFU+EYNKriLbIG5qSslNlk45QEOI3MZH9zIB5HrTOy40km040k9eYpTJDyyKnEkfLFbOakwbwy0apdLjKkEe1S0dazH2+ThlwgzmJjuPStPbyx3EKTRMGRhkEVdFqkQXDhkdFeFKuIFRIowAjA51GRhHE7ucKoJNTOMVF0EwEbcmNY3pbNlbej7hsBWIyOD3kp1t7eg/CibiLI26e9XIMKarupNK5xUXvrOgucQumhJGQM0unhG/40zMurODz5g0uuWJZic7ChaQxbE154Wx1odGq27kJlxihNeliKT9GfCPFvHbB8+Xn7007EXRaCe2ZshSHTfoedLJ8SQFeeaq7KyPBx6GLkGVlYY5bZqrDXSP8ieG/NRxUiaiTVpEXA86shIDHOMkbZqs7V7BGXfXhhhtIH0B/Wl5HpaG4p29jGMLpyxAGaruI1ZcZGfSkXFL94blrS0jmnutBciNVAQc/M2wNZbhPae4uLsoyOgRtLSNIG5+42NS/CxezaPDg68jzFTQF8pjVtIztsBRN6xt+E98Zf7jt3gK9OVY2/wCPz3LOLfClcgsep9qHj4MXOhlzEQATzNASJjfO+c4oGS/uLJFm4gxEcm6nQSNz6/NXx3SzkPHIrLyOOnzQVGjyyJlr+QkjYc6C4XIYeO20jncOCx+v80ePvBsYpboMV4spGpBjbOPc0WN6AyLy4jpbMBzO1VmRM+YUDwbiMXF7eXCFGibS1U3vCpWlzFI2D710ZapbRzaTl6Y8NFWzoVSPHjY5H0oQkVdbprkikBwYW/EHpSsq/kfg15aC5beFtYdFyeeRzpW3CbVnBjiQEHOcU4nQsAfSgklVpyiAsVG59Kn+FSXRL2ql7uzMa7YUAAVheGRRtPpmjDKTvnpWx7YsSy+grIQuI3V5cqmd3H3fmlVtUUKdyP7zhFjeQJiNWCDKZ3C/APKlicLENw7rnfzH1ptCTGhJ29x1qm8uQRtzHpXqrYqY8fQCxAYrtmlzyq961uT5AGwBzNFSSAuGPxS8kNxTvo1OFOl26ZAyaxeg0umx7FwkW147KQDOQM1pQdIwaX8Fi7jh0K4wSNRB9TvTAGulinxhI5Oe/PI6Kic1ZDIUJxuD0qrNfZxvXqW0bNeL2HXFyzRnR8UrtXktg0u5Z/EwPp0o65ultuHyXCrqZUOnAzuetJbprmW072DO4Bwy1HK/0udP4Ke1fEpLpSsERZl3wBvWRE09wRFOVWM4yBzx81qbq4igt3d/DKeYY8/mkwt4HhkYSR7tscjnn+a84Xs9+y1xoecPuI5LXR95dsE0Bdvpkzk/FB2KuG8LA6skYPKp3D5UMfMcg0i0Oi9kH3fOKL4HYtcsGZGEQYs5Zcb88UCsgDpqOAOZNHW/G51V4UXIUbb0/FjVdYjNlcfyvptrZsoKvBpbwiZprJHbmaODV0F6OYwcXBbkhqZZtOdNSLxJvrRfk1F7y2AyZ029DWcD0yVu/ewSxTDAxkbVZC6PaqRpV1G65/Wld5x60sU71mYqCATypvJbAgsi6Y2OAV61NaSrhVjqtCa+ikkXEYU6zjUTy/Gs1fWBVZRK2kjZdvN7Vpbu3cyySiRyiqRudI3/AIpBxmArHkatJGck7nNLb2Pd0l0D4Z3cAkZF8A6j86Dup8gtnCk7Cr5WhgsDpY6XOAPpvtQaq1wQ7jEa+UetJsLGt9BL/ItPEca3Vce2f4ovsyIp4V+1OR4cbnmKWcXn7yZYI99LY/7H9qLtT3IVF5KMUzHtIXn03o6TYCOK1URkaMbUXHKrrnNJOEX9vPZiNXUTKvijJ3+atWUqSM4q+XtHNpaYHhQw1b59ai5GnU2wHM5r0lQxTr+VJe0XEkghNurjX1AO5pNNJFWOHdaEPaXiLXkzohxGoOBXYeEzSXfCLG5jKsJYEcg+uB+FcIuGyCSdzXWf6Y8SF52VhgY+O1JiI9uY/I0ht+yu0uINvnEQMc7LGGOTv+/PNZziV9EzEB9Y3HhXJ+laa+s1ubotIcgchgUFLw6LvQBGM550DpmKF9MlHYT3sxnuFKxjyr7VTxa4W0hKxkBuS1ruJqsEJOQFUHPSuacXu2uro93vk4QetBMtvo3ySXDyyjLytKx2XYE9SeZo9QQcjnmoQRCGBYwdgNyetWxxknyk+hqlIiqtvZLvGS4iZWKuASCOdPrbjb92BNGJGH3s4zWekIW9jRv9v9aPji0rvg0Utr0A0n7NI6sGeVcE6Mge4Fctt2NxJPNIxNwzajnmQTvXWE2dpGxjliuUX9sYOLzxROERXLK4+6vP61tjML0eXUinJVSPQE5rZ/0vu5LVriE+WQah8isTORLI7qCqk7A8/ritr2PgeKSNgCPCQD9KS+Dq6zon2h2QlQCT7VXGudUjrgAelB2U5EZaXCAZJJO2KzXajtgk9u9nwp17okrJMvNiOg9B70OthLrF3bHjwuJGtrZiY1OGOfMf2rNcOiMkhnbkDhP3oaUtPIEUnLHGad2kKgKirkAYxmjlC8t80i5ULKGAxvvRkUS+E6cepqUERI8QwSMVdhLaLvbhwibbvz+lNSJmxVxBRHxCD/lHt7705to9cQJbT80nu9XEruGSGN1WPIDOfNn26U7t4wsKqdW3Uda8jzL+0vE14fw9sEB2G29Yi2tGntZbq7YqzqSpxyBOd/rR3E5Txri7A5+ywnL4+8fSocXm7u20AgFt8D8qymU4Y0vJiaOMrOsbYILAHFdG4MFVI9B3IwPiuexxSi0SZlbSp2JHMfNbfg80X2ONpJkjaRdILnHSktdDbM/2n41Nf3D2tu7LaRsV0g7PjmTSOCNow4LeYZx7j/DRjQ90PH5hsfmqo1a4ukgi88ngG3U7fvR6NrnS7hcGpjMRnov6mntlEWYf6icfFE29hDBCsceTjYMRirYo1jbJAyOopinRJVbCUiEmldOV6560phtzBeTJdsZHYloJJOq+g9xWgtsFfEvP160FxwKbeOFFBmdgI8/d3yT+H/tEwEDQjLDpn16UYuoDbbf1oWBSrgE6jjrRayAbZxj2rD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AutoShape 8" descr="data:image/jpg;base64,/9j/4AAQSkZJRgABAQAAAQABAAD/2wBDAAkGBwgHBgkIBwgKCgkLDRYPDQwMDRsUFRAWIB0iIiAdHx8kKDQsJCYxJx8fLT0tMTU3Ojo6Iys/RD84QzQ5Ojf/2wBDAQoKCg0MDRoPDxo3JR8lNzc3Nzc3Nzc3Nzc3Nzc3Nzc3Nzc3Nzc3Nzc3Nzc3Nzc3Nzc3Nzc3Nzc3Nzc3Nzc3Nzf/wAARCACQAF0DASIAAhEBAxEB/8QAGwAAAgMBAQEAAAAAAAAAAAAABAUCAwYHAQD/xAA1EAACAQMCAwcBBwMFAAAAAAABAgMABBESIQUxQQYTIjJRYXGBFEKRocHR4Qcj8FJTYoKx/8QAGQEAAwEBAQAAAAAAAAAAAAAAAgMEAQUA/8QAIBEAAwADAAMAAwEAAAAAAAAAAAECAxEhEjFBBBMiUf/aAAwDAQACEQMRAD8A0gQda8KZBq7ArxhtsKaIB4k2qu4nWLKgFnG+BX0ryPKLe3B1Hdn6Kv71YbXSB+eetIyZfHiH4sXl1ime6lkON1XFL57m6zpRiMjnn/PWn1zEFU+EYNKriLbIG5qSslNlk45QEOI3MZH9zIB5HrTOy40km040k9eYpTJDyyKnEkfLFbOakwbwy0apdLjKkEe1S0dazH2+ThlwgzmJjuPStPbyx3EKTRMGRhkEVdFqkQXDhkdFeFKuIFRIowAjA51GRhHE7ucKoJNTOMVF0EwEbcmNY3pbNlbej7hsBWIyOD3kp1t7eg/CibiLI26e9XIMKarupNK5xUXvrOgucQumhJGQM0unhG/40zMurODz5g0uuWJZic7ChaQxbE154Wx1odGq27kJlxihNeliKT9GfCPFvHbB8+Xn7007EXRaCe2ZshSHTfoedLJ8SQFeeaq7KyPBx6GLkGVlYY5bZqrDXSP8ieG/NRxUiaiTVpEXA86shIDHOMkbZqs7V7BGXfXhhhtIH0B/Wl5HpaG4p29jGMLpyxAGaruI1ZcZGfSkXFL94blrS0jmnutBciNVAQc/M2wNZbhPae4uLsoyOgRtLSNIG5+42NS/CxezaPDg68jzFTQF8pjVtIztsBRN6xt+E98Zf7jt3gK9OVY2/wCPz3LOLfClcgsep9qHj4MXOhlzEQATzNASJjfO+c4oGS/uLJFm4gxEcm6nQSNz6/NXx3SzkPHIrLyOOnzQVGjyyJlr+QkjYc6C4XIYeO20jncOCx+v80ePvBsYpboMV4spGpBjbOPc0WN6AyLy4jpbMBzO1VmRM+YUDwbiMXF7eXCFGibS1U3vCpWlzFI2D710ZapbRzaTl6Y8NFWzoVSPHjY5H0oQkVdbprkikBwYW/EHpSsq/kfg15aC5beFtYdFyeeRzpW3CbVnBjiQEHOcU4nQsAfSgklVpyiAsVG59Kn+FSXRL2ql7uzMa7YUAAVheGRRtPpmjDKTvnpWx7YsSy+grIQuI3V5cqmd3H3fmlVtUUKdyP7zhFjeQJiNWCDKZ3C/APKlicLENw7rnfzH1ptCTGhJ29x1qm8uQRtzHpXqrYqY8fQCxAYrtmlzyq961uT5AGwBzNFSSAuGPxS8kNxTvo1OFOl26ZAyaxeg0umx7FwkW147KQDOQM1pQdIwaX8Fi7jh0K4wSNRB9TvTAGulinxhI5Oe/PI6Kic1ZDIUJxuD0qrNfZxvXqW0bNeL2HXFyzRnR8UrtXktg0u5Z/EwPp0o65ultuHyXCrqZUOnAzuetJbprmW072DO4Bwy1HK/0udP4Ke1fEpLpSsERZl3wBvWRE09wRFOVWM4yBzx81qbq4igt3d/DKeYY8/mkwt4HhkYSR7tscjnn+a84Xs9+y1xoecPuI5LXR95dsE0Bdvpkzk/FB2KuG8LA6skYPKp3D5UMfMcg0i0Oi9kH3fOKL4HYtcsGZGEQYs5Zcb88UCsgDpqOAOZNHW/G51V4UXIUbb0/FjVdYjNlcfyvptrZsoKvBpbwiZprJHbmaODV0F6OYwcXBbkhqZZtOdNSLxJvrRfk1F7y2AyZ029DWcD0yVu/ewSxTDAxkbVZC6PaqRpV1G65/Wld5x60sU71mYqCATypvJbAgsi6Y2OAV61NaSrhVjqtCa+ikkXEYU6zjUTy/Gs1fWBVZRK2kjZdvN7Vpbu3cyySiRyiqRudI3/AIpBxmArHkatJGck7nNLb2Pd0l0D4Z3cAkZF8A6j86Dup8gtnCk7Cr5WhgsDpY6XOAPpvtQaq1wQ7jEa+UetJsLGt9BL/ItPEca3Vce2f4ovsyIp4V+1OR4cbnmKWcXn7yZYI99LY/7H9qLtT3IVF5KMUzHtIXn03o6TYCOK1URkaMbUXHKrrnNJOEX9vPZiNXUTKvijJ3+atWUqSM4q+XtHNpaYHhQw1b59ai5GnU2wHM5r0lQxTr+VJe0XEkghNurjX1AO5pNNJFWOHdaEPaXiLXkzohxGoOBXYeEzSXfCLG5jKsJYEcg+uB+FcIuGyCSdzXWf6Y8SF52VhgY+O1JiI9uY/I0ht+yu0uINvnEQMc7LGGOTv+/PNZziV9EzEB9Y3HhXJ+laa+s1ubotIcgchgUFLw6LvQBGM550DpmKF9MlHYT3sxnuFKxjyr7VTxa4W0hKxkBuS1ruJqsEJOQFUHPSuacXu2uro93vk4QetBMtvo3ySXDyyjLytKx2XYE9SeZo9QQcjnmoQRCGBYwdgNyetWxxknyk+hqlIiqtvZLvGS4iZWKuASCOdPrbjb92BNGJGH3s4zWekIW9jRv9v9aPji0rvg0Utr0A0n7NI6sGeVcE6Mge4Fctt2NxJPNIxNwzajnmQTvXWE2dpGxjliuUX9sYOLzxROERXLK4+6vP61tjML0eXUinJVSPQE5rZ/0vu5LVriE+WQah8isTORLI7qCqk7A8/ritr2PgeKSNgCPCQD9KS+Dq6zon2h2QlQCT7VXGudUjrgAelB2U5EZaXCAZJJO2KzXajtgk9u9nwp17okrJMvNiOg9B70OthLrF3bHjwuJGtrZiY1OGOfMf2rNcOiMkhnbkDhP3oaUtPIEUnLHGad2kKgKirkAYxmjlC8t80i5ULKGAxvvRkUS+E6cepqUERI8QwSMVdhLaLvbhwibbvz+lNSJmxVxBRHxCD/lHt7705to9cQJbT80nu9XEruGSGN1WPIDOfNn26U7t4wsKqdW3Uda8jzL+0vE14fw9sEB2G29Yi2tGntZbq7YqzqSpxyBOd/rR3E5Txri7A5+ywnL4+8fSocXm7u20AgFt8D8qymU4Y0vJiaOMrOsbYILAHFdG4MFVI9B3IwPiuexxSi0SZlbSp2JHMfNbfg80X2ONpJkjaRdILnHSktdDbM/2n41Nf3D2tu7LaRsV0g7PjmTSOCNow4LeYZx7j/DRjQ90PH5hsfmqo1a4ukgi88ngG3U7fvR6NrnS7hcGpjMRnov6mntlEWYf6icfFE29hDBCsceTjYMRirYo1jbJAyOopinRJVbCUiEmldOV6560phtzBeTJdsZHYloJJOq+g9xWgtsFfEvP160FxwKbeOFFBmdgI8/d3yT+H/tEwEDQjLDpn16UYuoDbbf1oWBSrgE6jjrRayAbZxj2rD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AutoShape 10" descr="data:image/jpg;base64,/9j/4AAQSkZJRgABAQAAAQABAAD/2wBDAAkGBwgHBgkIBwgKCgkLDRYPDQwMDRsUFRAWIB0iIiAdHx8kKDQsJCYxJx8fLT0tMTU3Ojo6Iys/RD84QzQ5Ojf/2wBDAQoKCg0MDRoPDxo3JR8lNzc3Nzc3Nzc3Nzc3Nzc3Nzc3Nzc3Nzc3Nzc3Nzc3Nzc3Nzc3Nzc3Nzc3Nzc3Nzc3Nzf/wAARCACQAF0DASIAAhEBAxEB/8QAGwAAAgMBAQEAAAAAAAAAAAAABAUCAwYHAQD/xAA1EAACAQMCAwcBBwMFAAAAAAABAgMABBESIQUxQQYTIjJRYXGBFEKRocHR4Qcj8FJTYoKx/8QAGQEAAwEBAQAAAAAAAAAAAAAAAgMEAQUA/8QAIBEAAwADAAMAAwEAAAAAAAAAAAECAxEhEjFBBBMiUf/aAAwDAQACEQMRAD8A0gQda8KZBq7ArxhtsKaIB4k2qu4nWLKgFnG+BX0ryPKLe3B1Hdn6Kv71YbXSB+eetIyZfHiH4sXl1ime6lkON1XFL57m6zpRiMjnn/PWn1zEFU+EYNKriLbIG5qSslNlk45QEOI3MZH9zIB5HrTOy40km040k9eYpTJDyyKnEkfLFbOakwbwy0apdLjKkEe1S0dazH2+ThlwgzmJjuPStPbyx3EKTRMGRhkEVdFqkQXDhkdFeFKuIFRIowAjA51GRhHE7ucKoJNTOMVF0EwEbcmNY3pbNlbej7hsBWIyOD3kp1t7eg/CibiLI26e9XIMKarupNK5xUXvrOgucQumhJGQM0unhG/40zMurODz5g0uuWJZic7ChaQxbE154Wx1odGq27kJlxihNeliKT9GfCPFvHbB8+Xn7007EXRaCe2ZshSHTfoedLJ8SQFeeaq7KyPBx6GLkGVlYY5bZqrDXSP8ieG/NRxUiaiTVpEXA86shIDHOMkbZqs7V7BGXfXhhhtIH0B/Wl5HpaG4p29jGMLpyxAGaruI1ZcZGfSkXFL94blrS0jmnutBciNVAQc/M2wNZbhPae4uLsoyOgRtLSNIG5+42NS/CxezaPDg68jzFTQF8pjVtIztsBRN6xt+E98Zf7jt3gK9OVY2/wCPz3LOLfClcgsep9qHj4MXOhlzEQATzNASJjfO+c4oGS/uLJFm4gxEcm6nQSNz6/NXx3SzkPHIrLyOOnzQVGjyyJlr+QkjYc6C4XIYeO20jncOCx+v80ePvBsYpboMV4spGpBjbOPc0WN6AyLy4jpbMBzO1VmRM+YUDwbiMXF7eXCFGibS1U3vCpWlzFI2D710ZapbRzaTl6Y8NFWzoVSPHjY5H0oQkVdbprkikBwYW/EHpSsq/kfg15aC5beFtYdFyeeRzpW3CbVnBjiQEHOcU4nQsAfSgklVpyiAsVG59Kn+FSXRL2ql7uzMa7YUAAVheGRRtPpmjDKTvnpWx7YsSy+grIQuI3V5cqmd3H3fmlVtUUKdyP7zhFjeQJiNWCDKZ3C/APKlicLENw7rnfzH1ptCTGhJ29x1qm8uQRtzHpXqrYqY8fQCxAYrtmlzyq961uT5AGwBzNFSSAuGPxS8kNxTvo1OFOl26ZAyaxeg0umx7FwkW147KQDOQM1pQdIwaX8Fi7jh0K4wSNRB9TvTAGulinxhI5Oe/PI6Kic1ZDIUJxuD0qrNfZxvXqW0bNeL2HXFyzRnR8UrtXktg0u5Z/EwPp0o65ultuHyXCrqZUOnAzuetJbprmW072DO4Bwy1HK/0udP4Ke1fEpLpSsERZl3wBvWRE09wRFOVWM4yBzx81qbq4igt3d/DKeYY8/mkwt4HhkYSR7tscjnn+a84Xs9+y1xoecPuI5LXR95dsE0Bdvpkzk/FB2KuG8LA6skYPKp3D5UMfMcg0i0Oi9kH3fOKL4HYtcsGZGEQYs5Zcb88UCsgDpqOAOZNHW/G51V4UXIUbb0/FjVdYjNlcfyvptrZsoKvBpbwiZprJHbmaODV0F6OYwcXBbkhqZZtOdNSLxJvrRfk1F7y2AyZ029DWcD0yVu/ewSxTDAxkbVZC6PaqRpV1G65/Wld5x60sU71mYqCATypvJbAgsi6Y2OAV61NaSrhVjqtCa+ikkXEYU6zjUTy/Gs1fWBVZRK2kjZdvN7Vpbu3cyySiRyiqRudI3/AIpBxmArHkatJGck7nNLb2Pd0l0D4Z3cAkZF8A6j86Dup8gtnCk7Cr5WhgsDpY6XOAPpvtQaq1wQ7jEa+UetJsLGt9BL/ItPEca3Vce2f4ovsyIp4V+1OR4cbnmKWcXn7yZYI99LY/7H9qLtT3IVF5KMUzHtIXn03o6TYCOK1URkaMbUXHKrrnNJOEX9vPZiNXUTKvijJ3+atWUqSM4q+XtHNpaYHhQw1b59ai5GnU2wHM5r0lQxTr+VJe0XEkghNurjX1AO5pNNJFWOHdaEPaXiLXkzohxGoOBXYeEzSXfCLG5jKsJYEcg+uB+FcIuGyCSdzXWf6Y8SF52VhgY+O1JiI9uY/I0ht+yu0uINvnEQMc7LGGOTv+/PNZziV9EzEB9Y3HhXJ+laa+s1ubotIcgchgUFLw6LvQBGM550DpmKF9MlHYT3sxnuFKxjyr7VTxa4W0hKxkBuS1ruJqsEJOQFUHPSuacXu2uro93vk4QetBMtvo3ySXDyyjLytKx2XYE9SeZo9QQcjnmoQRCGBYwdgNyetWxxknyk+hqlIiqtvZLvGS4iZWKuASCOdPrbjb92BNGJGH3s4zWekIW9jRv9v9aPji0rvg0Utr0A0n7NI6sGeVcE6Mge4Fctt2NxJPNIxNwzajnmQTvXWE2dpGxjliuUX9sYOLzxROERXLK4+6vP61tjML0eXUinJVSPQE5rZ/0vu5LVriE+WQah8isTORLI7qCqk7A8/ritr2PgeKSNgCPCQD9KS+Dq6zon2h2QlQCT7VXGudUjrgAelB2U5EZaXCAZJJO2KzXajtgk9u9nwp17okrJMvNiOg9B70OthLrF3bHjwuJGtrZiY1OGOfMf2rNcOiMkhnbkDhP3oaUtPIEUnLHGad2kKgKirkAYxmjlC8t80i5ULKGAxvvRkUS+E6cepqUERI8QwSMVdhLaLvbhwibbvz+lNSJmxVxBRHxCD/lHt7705to9cQJbT80nu9XEruGSGN1WPIDOfNn26U7t4wsKqdW3Uda8jzL+0vE14fw9sEB2G29Yi2tGntZbq7YqzqSpxyBOd/rR3E5Txri7A5+ywnL4+8fSocXm7u20AgFt8D8qymU4Y0vJiaOMrOsbYILAHFdG4MFVI9B3IwPiuexxSi0SZlbSp2JHMfNbfg80X2ONpJkjaRdILnHSktdDbM/2n41Nf3D2tu7LaRsV0g7PjmTSOCNow4LeYZx7j/DRjQ90PH5hsfmqo1a4ukgi88ngG3U7fvR6NrnS7hcGpjMRnov6mntlEWYf6icfFE29hDBCsceTjYMRirYo1jbJAyOopinRJVbCUiEmldOV6560phtzBeTJdsZHYloJJOq+g9xWgtsFfEvP160FxwKbeOFFBmdgI8/d3yT+H/tEwEDQjLDpn16UYuoDbbf1oWBSrgE6jjrRayAbZxj2rD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AutoShape 12" descr="data:image/jpg;base64,/9j/4AAQSkZJRgABAQAAAQABAAD/2wBDAAkGBwgHBgkIBwgKCgkLDRYPDQwMDRsUFRAWIB0iIiAdHx8kKDQsJCYxJx8fLT0tMTU3Ojo6Iys/RD84QzQ5Ojf/2wBDAQoKCg0MDRoPDxo3JR8lNzc3Nzc3Nzc3Nzc3Nzc3Nzc3Nzc3Nzc3Nzc3Nzc3Nzc3Nzc3Nzc3Nzc3Nzc3Nzc3Nzf/wAARCACQAF0DASIAAhEBAxEB/8QAGwAAAgMBAQEAAAAAAAAAAAAABAUCAwYHAQD/xAA1EAACAQMCAwcBBwMFAAAAAAABAgMABBESIQUxQQYTIjJRYXGBFEKRocHR4Qcj8FJTYoKx/8QAGQEAAwEBAQAAAAAAAAAAAAAAAgMEAQUA/8QAIBEAAwADAAMAAwEAAAAAAAAAAAECAxEhEjFBBBMiUf/aAAwDAQACEQMRAD8A0gQda8KZBq7ArxhtsKaIB4k2qu4nWLKgFnG+BX0ryPKLe3B1Hdn6Kv71YbXSB+eetIyZfHiH4sXl1ime6lkON1XFL57m6zpRiMjnn/PWn1zEFU+EYNKriLbIG5qSslNlk45QEOI3MZH9zIB5HrTOy40km040k9eYpTJDyyKnEkfLFbOakwbwy0apdLjKkEe1S0dazH2+ThlwgzmJjuPStPbyx3EKTRMGRhkEVdFqkQXDhkdFeFKuIFRIowAjA51GRhHE7ucKoJNTOMVF0EwEbcmNY3pbNlbej7hsBWIyOD3kp1t7eg/CibiLI26e9XIMKarupNK5xUXvrOgucQumhJGQM0unhG/40zMurODz5g0uuWJZic7ChaQxbE154Wx1odGq27kJlxihNeliKT9GfCPFvHbB8+Xn7007EXRaCe2ZshSHTfoedLJ8SQFeeaq7KyPBx6GLkGVlYY5bZqrDXSP8ieG/NRxUiaiTVpEXA86shIDHOMkbZqs7V7BGXfXhhhtIH0B/Wl5HpaG4p29jGMLpyxAGaruI1ZcZGfSkXFL94blrS0jmnutBciNVAQc/M2wNZbhPae4uLsoyOgRtLSNIG5+42NS/CxezaPDg68jzFTQF8pjVtIztsBRN6xt+E98Zf7jt3gK9OVY2/wCPz3LOLfClcgsep9qHj4MXOhlzEQATzNASJjfO+c4oGS/uLJFm4gxEcm6nQSNz6/NXx3SzkPHIrLyOOnzQVGjyyJlr+QkjYc6C4XIYeO20jncOCx+v80ePvBsYpboMV4spGpBjbOPc0WN6AyLy4jpbMBzO1VmRM+YUDwbiMXF7eXCFGibS1U3vCpWlzFI2D710ZapbRzaTl6Y8NFWzoVSPHjY5H0oQkVdbprkikBwYW/EHpSsq/kfg15aC5beFtYdFyeeRzpW3CbVnBjiQEHOcU4nQsAfSgklVpyiAsVG59Kn+FSXRL2ql7uzMa7YUAAVheGRRtPpmjDKTvnpWx7YsSy+grIQuI3V5cqmd3H3fmlVtUUKdyP7zhFjeQJiNWCDKZ3C/APKlicLENw7rnfzH1ptCTGhJ29x1qm8uQRtzHpXqrYqY8fQCxAYrtmlzyq961uT5AGwBzNFSSAuGPxS8kNxTvo1OFOl26ZAyaxeg0umx7FwkW147KQDOQM1pQdIwaX8Fi7jh0K4wSNRB9TvTAGulinxhI5Oe/PI6Kic1ZDIUJxuD0qrNfZxvXqW0bNeL2HXFyzRnR8UrtXktg0u5Z/EwPp0o65ultuHyXCrqZUOnAzuetJbprmW072DO4Bwy1HK/0udP4Ke1fEpLpSsERZl3wBvWRE09wRFOVWM4yBzx81qbq4igt3d/DKeYY8/mkwt4HhkYSR7tscjnn+a84Xs9+y1xoecPuI5LXR95dsE0Bdvpkzk/FB2KuG8LA6skYPKp3D5UMfMcg0i0Oi9kH3fOKL4HYtcsGZGEQYs5Zcb88UCsgDpqOAOZNHW/G51V4UXIUbb0/FjVdYjNlcfyvptrZsoKvBpbwiZprJHbmaODV0F6OYwcXBbkhqZZtOdNSLxJvrRfk1F7y2AyZ029DWcD0yVu/ewSxTDAxkbVZC6PaqRpV1G65/Wld5x60sU71mYqCATypvJbAgsi6Y2OAV61NaSrhVjqtCa+ikkXEYU6zjUTy/Gs1fWBVZRK2kjZdvN7Vpbu3cyySiRyiqRudI3/AIpBxmArHkatJGck7nNLb2Pd0l0D4Z3cAkZF8A6j86Dup8gtnCk7Cr5WhgsDpY6XOAPpvtQaq1wQ7jEa+UetJsLGt9BL/ItPEca3Vce2f4ovsyIp4V+1OR4cbnmKWcXn7yZYI99LY/7H9qLtT3IVF5KMUzHtIXn03o6TYCOK1URkaMbUXHKrrnNJOEX9vPZiNXUTKvijJ3+atWUqSM4q+XtHNpaYHhQw1b59ai5GnU2wHM5r0lQxTr+VJe0XEkghNurjX1AO5pNNJFWOHdaEPaXiLXkzohxGoOBXYeEzSXfCLG5jKsJYEcg+uB+FcIuGyCSdzXWf6Y8SF52VhgY+O1JiI9uY/I0ht+yu0uINvnEQMc7LGGOTv+/PNZziV9EzEB9Y3HhXJ+laa+s1ubotIcgchgUFLw6LvQBGM550DpmKF9MlHYT3sxnuFKxjyr7VTxa4W0hKxkBuS1ruJqsEJOQFUHPSuacXu2uro93vk4QetBMtvo3ySXDyyjLytKx2XYE9SeZo9QQcjnmoQRCGBYwdgNyetWxxknyk+hqlIiqtvZLvGS4iZWKuASCOdPrbjb92BNGJGH3s4zWekIW9jRv9v9aPji0rvg0Utr0A0n7NI6sGeVcE6Mge4Fctt2NxJPNIxNwzajnmQTvXWE2dpGxjliuUX9sYOLzxROERXLK4+6vP61tjML0eXUinJVSPQE5rZ/0vu5LVriE+WQah8isTORLI7qCqk7A8/ritr2PgeKSNgCPCQD9KS+Dq6zon2h2QlQCT7VXGudUjrgAelB2U5EZaXCAZJJO2KzXajtgk9u9nwp17okrJMvNiOg9B70OthLrF3bHjwuJGtrZiY1OGOfMf2rNcOiMkhnbkDhP3oaUtPIEUnLHGad2kKgKirkAYxmjlC8t80i5ULKGAxvvRkUS+E6cepqUERI8QwSMVdhLaLvbhwibbvz+lNSJmxVxBRHxCD/lHt7705to9cQJbT80nu9XEruGSGN1WPIDOfNn26U7t4wsKqdW3Uda8jzL+0vE14fw9sEB2G29Yi2tGntZbq7YqzqSpxyBOd/rR3E5Txri7A5+ywnL4+8fSocXm7u20AgFt8D8qymU4Y0vJiaOMrOsbYILAHFdG4MFVI9B3IwPiuexxSi0SZlbSp2JHMfNbfg80X2ONpJkjaRdILnHSktdDbM/2n41Nf3D2tu7LaRsV0g7PjmTSOCNow4LeYZx7j/DRjQ90PH5hsfmqo1a4ukgi88ngG3U7fvR6NrnS7hcGpjMRnov6mntlEWYf6icfFE29hDBCsceTjYMRirYo1jbJAyOopinRJVbCUiEmldOV6560phtzBeTJdsZHYloJJOq+g9xWgtsFfEvP160FxwKbeOFFBmdgI8/d3yT+H/tEwEDQjLDpn16UYuoDbbf1oWBSrgE6jjrRayAbZxj2rD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AutoShape 14" descr="data:image/jpg;base64,/9j/4AAQSkZJRgABAQAAAQABAAD/2wCEAAkGBhQSEBUSEhQVEhUVFxcaFxgWFRgUGBcaFB8XHRkXFxQYHCYeFxokGhgVHy8gJCcpLiwsFSExNTAqNSYrLCkBCQoKDgwOGg8PGi0kHB0wLCwpNCwwNSwtLC4tKiksNSwsKi0sLCwsKSwsNCwsLCwsLCksLCkpKSksLCwsLCwsKf/AABEIAHYAYgMBIgACEQEDEQH/xAAbAAABBQEBAAAAAAAAAAAAAAAFAAEDBAYCB//EADwQAAEDAgQEAgYIBgIDAAAAAAEAAhEDIQQFMUEGElFhEyIycYGRobEjQlJicpLR8RQVU8Hh8EOCBxYz/8QAGgEAAgMBAQAAAAAAAAAAAAAAAwUBAgQABv/EACwRAAIBAwIEBAYDAAAAAAAAAAABAgMRIQQSBTFBURMiMlIUFWFxsdFCgaH/2gAMAwEAAhEDEQA/AMfC5cFN4J+7+ZM7Du+7+YJrvj3F9z0nD+gz8LfkF2QqVPN6Ia1viNJDWg3i8CdVKzGtf6B5u40C8FV09VTd4u1z1tKrCSSTTZJUrBuphRNxczDT8lZblc+Z1yrVPADoiRopLuH235gz+YRq0qxSxDXaFWauWW0hD6uF5bt1XOjFnOPZneJ9B3qPyXk9TUr0ivmoALX2JDo9caLz9+CqT/8AN/5T+ifcFWyM1LuhHxRPdEpwn5VP/Cv+w78pS8Bw1afcU/uhPYOYQfRs/C35BJd4V0MaPuj5JljfMmwLa5PKgBXQKEBJn4YvxBZf0tlv8qoBjWgCB/uqy2WYf6aq7vHwC1+AuxqXa+q5SUOiPTcNpKMN/VhvDstJVykLKCg0wAp2hYkkMGxq2iD4xsItX0QnMfRVZFomY4gwnNTMWi8jsrvDGYGrQEklzPKb9ND7lxivRO6HcLVC3EPZs4fEf4KDVjupP6ZKzxJM1bRe5T8iQXSVqTRZor+AOg9ySlATp3GbssiuUcs8lThbL/0Jn9Z35B+qjrcDta0u8Z1gTAYJsNrpiuIad/y/P6FPy7Ue3/UV8M65/ET8Aj1PNadJgJuO25QplNr/ADU4gtERN4EEmTMnUhD6uExlRrhRbyhpAaALuH1iXGYMaWQalpzuPaG6nTUWso3OX8S0qhgG41B17Im/H8oDiLELzvD5BXpBjqkB4IkiNSdBGohbHN58FrASC7vtugy8rNUVuRBiOM6bXFsF3Uj/ACpK+YtcydJCCYnhio8HlIb5TyER5XEeUmRcA3O6r4HIcWwjmqc4m7fSAEDRxubyb9eys4q17lXJqVkXq48phAMvr+HimHYu5Sddf7LV4rC8rYNrIFQoMdUlwJLDYN1MaD3oSSd0dLzJGqC6VDKMW+o0ueAL2F9Fdv2+KSypOLswrdsE7KMgHsnVf+Zcvlh1ra9PWEk1isIXN5Oly4WXSZ2iRjMAYSk1lduwIJHrBj2bLTMwjSOZqzuf0nUqlMmCG8pntUAcLe2PYilLOmtYb7L0jv1BJRllEWbP+kYwCbg9varman0BEm0e1ZHNuIfDqteCHtsXD6w2mNx2UmYcdioWCkASOsgDuXKdjaLqcVi5tsurAjl0PTdW6rWi8BYzI8a6qHPc4CoNGjQa27o/WzYFsTcWPX3KlrENRbBme4r5ofw/QJqGpHlkjrB/aVDmtUu94hEMgYWUXvJHLIgHtv7/AJLkdbNgthMOGy0bOcPcSpmMSyhh8gdcm57kySu6eqUze6Tl9WRJ5KlbLnlxMjUpK5iq8PcPvHbuknHhRFjmyuocS+GrzwcSYj+oVzX4kxBb6fwCzfJp+5FVxen7WT59xG7+KdQcQ5pNODOnlaOX2aK/j63hUw6C4HoJINtlh84xjhWPozDTMCZgXlaDL818ak3qDfsd/wDe6azo7bMihqNycX/X2Gaee7WvJJv5bm+/RF6tEFs+HUDoEgMPtVvCvEc0Dm7R6roj4jbS4xuOnYoVhhDw7ZvcB4dwo3IeAR9k69PiieWY3xz5mlpGh0nWxKfEUgGl0Te07TouMIYHILcpJO0DYKrWGVdlJWZDmz4c0d/mimVPZ4Ul0yzmAnR3MRp1iCs7WeatR9T6rd1mMVm1VtVzQ+AD7kPwnUW2LsVr1/C8zPYsrxA5gZUrHLyjL89rSJqOiRN4srX86rH/AJXR60JcKnb1IxS4pC/pZ6BjKv0j/NPmd8yksXTzN8DzONhuktfws+5m+Oh2M8meLJ06aCdAjPR9J/1b8l3w7iIq8uzhfpbdT51hyagAEktbp6grWT8H4hzg4NuDdo6HXmOgttqq1UlHIz09200bDLqTXCHQTI937otTwDY8pMkRt8SsXQr1aMC7m7EajsUUpZ8YFiO2iXOzyPINxVmF8ewggA6QYPadu9kPrYokeGy7nmP39ir1cyc8z1j9kWyjKHSAG81V48rR9QdSdu5VZPFkTFZ3MjZlxcG4emJJME9TuT2GpUHFHAjfFFRpIBAaYjVo9KDrMXXoWV5CKDbnmedXdPujtO+6oZ04F3L9n5n/AEK0U6av1MtWUart0R5NWy11F0O02OxTBb7E5Y14hwBB6oBjuFy27D7D+q009QrWkKq2ikneGUDqPoj1BJXKeVVAAIFgN0lbxI9wHgVfaykOGMT/AEH+4fqlU4axDRLqRaOpLd/avQcXjW0x5jfYC5PsWfzfMH8vMBLzakwfaO59QuSl2n11es/SkhnU4bRgvU7gSjgnVMQMPhwDWIAfU1DABePYvRsPlrcPSbTZtAnc9Se5N1BwNwz/AA1DxHia1W7z03gdBN0WxzJcOwn3ra7vLOSSVlyMRxFkxpP5wPI4yO06t9m3ZVKOGaRJAWt4qz6jhcJ9M0VDU8rGTBJGrp1AaLkjqEL4GoYTGVHim6ofCDSWPAE80wRFyBEH1hBlTzg20tRFLzdDvIeHn1XS0Q37bhYfhH1it5l2VMoNIYLn0nG7nes/20V2lQDQAAABoBYJPRIwUTPVrSqfYpYmpytc87CVkXvLiSYMmZ7o9xHiYApje7uw2+KANE7Ic3kmCwNyf2TVKciDuPkpOW4E/Bdl0CSQBudI9coZcFAdj7k6d+MZJh9vwk/GLp1G0m4MpN53gnujnDmTtqVnVXX5fK0dANh6zcnsAkki0wdTkbB7VWxdPzexJJGYFHm3/kXL2VKTsS6eai/kp3sGzyuBG8ul3uUHDGcty44epylzq72h8Cfo3kNgEkQQSDpsnSVZLKLrkz28hVsVV5Wl0SREDuSAJ7SQnSVgaMVi3HxHSeYlxkm0nTTpawTERomSWd8zQhi2yqnAgyXkv3APoj/qLT3MpJLiSdptqkkku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808" name="Picture 16" descr="http://www.biomath.ucla.edu/images/uploads/risch_IMG_76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3429000"/>
            <a:ext cx="1447800" cy="1742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Social Constructivism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0" descr="http://www.usfca.edu/uploadedimages/2147483669_u_sudstrom_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86000"/>
            <a:ext cx="1428750" cy="1428750"/>
          </a:xfrm>
          <a:prstGeom prst="rect">
            <a:avLst/>
          </a:prstGeom>
          <a:noFill/>
        </p:spPr>
      </p:pic>
      <p:pic>
        <p:nvPicPr>
          <p:cNvPr id="7" name="Picture 12" descr="paul_taylo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048000"/>
            <a:ext cx="1428750" cy="2095501"/>
          </a:xfrm>
          <a:prstGeom prst="rect">
            <a:avLst/>
          </a:prstGeom>
          <a:noFill/>
        </p:spPr>
      </p:pic>
      <p:pic>
        <p:nvPicPr>
          <p:cNvPr id="8" name="Picture 8" descr="http://www.phillwebb.net/topics/nature/Haslanger/Haslan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124200"/>
            <a:ext cx="1863091" cy="2804653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2770" name="Picture 2" descr="http://wgs.syr.edu/images/linda_alcoff%5B1%5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2438400"/>
            <a:ext cx="1524000" cy="2286000"/>
          </a:xfrm>
          <a:prstGeom prst="rect">
            <a:avLst/>
          </a:prstGeom>
          <a:noFill/>
        </p:spPr>
      </p:pic>
      <p:sp>
        <p:nvSpPr>
          <p:cNvPr id="32772" name="AutoShape 4" descr="data:image/jpg;base64,/9j/4AAQSkZJRgABAQAAAQABAAD/2wCEAAkGBhQSEBUSEhQVEhUVFxcaFxgWFRgUGBcaFB8XHRkXFxQYHCYeFxokGhgVHy8gJCcpLiwsFSExNTAqNSYrLCkBCQoKDgwOGg8PGi0kHB0wLCwpNCwwNSwtLC4tKiksNSwsKi0sLCwsKSwsNCwsLCwsLCksLCkpKSksLCwsLCwsKf/AABEIAHYAYgMBIgACEQEDEQH/xAAbAAABBQEBAAAAAAAAAAAAAAAFAAEDBAYCB//EADwQAAEDAgQEAgYIBgIDAAAAAAEAAhEDIQQFMUEGElFhEyIycYGRobEjQlJicpLR8RQVU8Hh8EOCBxYz/8QAGgEAAgMBAQAAAAAAAAAAAAAAAwUBAgQABv/EACwRAAIBAwIEBAYDAAAAAAAAAAABAgMRIQQSBTFBURMiMlIUFWFxsdFCgaH/2gAMAwEAAhEDEQA/AMfC5cFN4J+7+ZM7Du+7+YJrvj3F9z0nD+gz8LfkF2QqVPN6Ia1viNJDWg3i8CdVKzGtf6B5u40C8FV09VTd4u1z1tKrCSSTTZJUrBuphRNxczDT8lZblc+Z1yrVPADoiRopLuH235gz+YRq0qxSxDXaFWauWW0hD6uF5bt1XOjFnOPZneJ9B3qPyXk9TUr0ivmoALX2JDo9caLz9+CqT/8AN/5T+ifcFWyM1LuhHxRPdEpwn5VP/Cv+w78pS8Bw1afcU/uhPYOYQfRs/C35BJd4V0MaPuj5JljfMmwLa5PKgBXQKEBJn4YvxBZf0tlv8qoBjWgCB/uqy2WYf6aq7vHwC1+AuxqXa+q5SUOiPTcNpKMN/VhvDstJVykLKCg0wAp2hYkkMGxq2iD4xsItX0QnMfRVZFomY4gwnNTMWi8jsrvDGYGrQEklzPKb9ND7lxivRO6HcLVC3EPZs4fEf4KDVjupP6ZKzxJM1bRe5T8iQXSVqTRZor+AOg9ySlATp3GbssiuUcs8lThbL/0Jn9Z35B+qjrcDta0u8Z1gTAYJsNrpiuIad/y/P6FPy7Ue3/UV8M65/ET8Aj1PNadJgJuO25QplNr/ADU4gtERN4EEmTMnUhD6uExlRrhRbyhpAaALuH1iXGYMaWQalpzuPaG6nTUWso3OX8S0qhgG41B17Im/H8oDiLELzvD5BXpBjqkB4IkiNSdBGohbHN58FrASC7vtugy8rNUVuRBiOM6bXFsF3Uj/ACpK+YtcydJCCYnhio8HlIb5TyER5XEeUmRcA3O6r4HIcWwjmqc4m7fSAEDRxubyb9eys4q17lXJqVkXq48phAMvr+HimHYu5Sddf7LV4rC8rYNrIFQoMdUlwJLDYN1MaD3oSSd0dLzJGqC6VDKMW+o0ueAL2F9Fdv2+KSypOLswrdsE7KMgHsnVf+Zcvlh1ra9PWEk1isIXN5Oly4WXSZ2iRjMAYSk1lduwIJHrBj2bLTMwjSOZqzuf0nUqlMmCG8pntUAcLe2PYilLOmtYb7L0jv1BJRllEWbP+kYwCbg9varman0BEm0e1ZHNuIfDqteCHtsXD6w2mNx2UmYcdioWCkASOsgDuXKdjaLqcVi5tsurAjl0PTdW6rWi8BYzI8a6qHPc4CoNGjQa27o/WzYFsTcWPX3KlrENRbBme4r5ofw/QJqGpHlkjrB/aVDmtUu94hEMgYWUXvJHLIgHtv7/AJLkdbNgthMOGy0bOcPcSpmMSyhh8gdcm57kySu6eqUze6Tl9WRJ5KlbLnlxMjUpK5iq8PcPvHbuknHhRFjmyuocS+GrzwcSYj+oVzX4kxBb6fwCzfJp+5FVxen7WT59xG7+KdQcQ5pNODOnlaOX2aK/j63hUw6C4HoJINtlh84xjhWPozDTMCZgXlaDL818ak3qDfsd/wDe6azo7bMihqNycX/X2Gaee7WvJJv5bm+/RF6tEFs+HUDoEgMPtVvCvEc0Dm7R6roj4jbS4xuOnYoVhhDw7ZvcB4dwo3IeAR9k69PiieWY3xz5mlpGh0nWxKfEUgGl0Te07TouMIYHILcpJO0DYKrWGVdlJWZDmz4c0d/mimVPZ4Ul0yzmAnR3MRp1iCs7WeatR9T6rd1mMVm1VtVzQ+AD7kPwnUW2LsVr1/C8zPYsrxA5gZUrHLyjL89rSJqOiRN4srX86rH/AJXR60JcKnb1IxS4pC/pZ6BjKv0j/NPmd8yksXTzN8DzONhuktfws+5m+Oh2M8meLJ06aCdAjPR9J/1b8l3w7iIq8uzhfpbdT51hyagAEktbp6grWT8H4hzg4NuDdo6HXmOgttqq1UlHIz09200bDLqTXCHQTI937otTwDY8pMkRt8SsXQr1aMC7m7EajsUUpZ8YFiO2iXOzyPINxVmF8ewggA6QYPadu9kPrYokeGy7nmP39ir1cyc8z1j9kWyjKHSAG81V48rR9QdSdu5VZPFkTFZ3MjZlxcG4emJJME9TuT2GpUHFHAjfFFRpIBAaYjVo9KDrMXXoWV5CKDbnmedXdPujtO+6oZ04F3L9n5n/AEK0U6av1MtWUart0R5NWy11F0O02OxTBb7E5Y14hwBB6oBjuFy27D7D+q009QrWkKq2ikneGUDqPoj1BJXKeVVAAIFgN0lbxI9wHgVfaykOGMT/AEH+4fqlU4axDRLqRaOpLd/avQcXjW0x5jfYC5PsWfzfMH8vMBLzakwfaO59QuSl2n11es/SkhnU4bRgvU7gSjgnVMQMPhwDWIAfU1DABePYvRsPlrcPSbTZtAnc9Se5N1BwNwz/AA1DxHia1W7z03gdBN0WxzJcOwn3ra7vLOSSVlyMRxFkxpP5wPI4yO06t9m3ZVKOGaRJAWt4qz6jhcJ9M0VDU8rGTBJGrp1AaLkjqEL4GoYTGVHim6ofCDSWPAE80wRFyBEH1hBlTzg20tRFLzdDvIeHn1XS0Q37bhYfhH1it5l2VMoNIYLn0nG7nes/20V2lQDQAAABoBYJPRIwUTPVrSqfYpYmpytc87CVkXvLiSYMmZ7o9xHiYApje7uw2+KANE7Ic3kmCwNyf2TVKciDuPkpOW4E/Bdl0CSQBudI9coZcFAdj7k6d+MZJh9vwk/GLp1G0m4MpN53gnujnDmTtqVnVXX5fK0dANh6zcnsAkki0wdTkbB7VWxdPzexJJGYFHm3/kXL2VKTsS6eai/kp3sGzyuBG8ul3uUHDGcty44epylzq72h8Cfo3kNgEkQQSDpsnSVZLKLrkz28hVsVV5Wl0SREDuSAJ7SQnSVgaMVi3HxHSeYlxkm0nTTpawTERomSWd8zQhi2yqnAgyXkv3APoj/qLT3MpJLiSdptqkkku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Racial Anti-Realism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http://ethics.sandiego.edu/video/USD/Kant2003/Glasgow/Glasgow_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733800"/>
            <a:ext cx="2590800" cy="1724502"/>
          </a:xfrm>
          <a:prstGeom prst="rect">
            <a:avLst/>
          </a:prstGeom>
          <a:noFill/>
        </p:spPr>
      </p:pic>
      <p:pic>
        <p:nvPicPr>
          <p:cNvPr id="6" name="Picture 6" descr="http://uoregon.edu/~uophil/news/uploaded_images/Naomi2008small-7257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752600"/>
            <a:ext cx="2433711" cy="1828800"/>
          </a:xfrm>
          <a:prstGeom prst="rect">
            <a:avLst/>
          </a:prstGeom>
          <a:noFill/>
        </p:spPr>
      </p:pic>
      <p:pic>
        <p:nvPicPr>
          <p:cNvPr id="7" name="Picture 8" descr="http://www.faculty.umb.edu/lawrence_blum/images/blu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514600"/>
            <a:ext cx="1600200" cy="2057402"/>
          </a:xfrm>
          <a:prstGeom prst="rect">
            <a:avLst/>
          </a:prstGeom>
          <a:noFill/>
        </p:spPr>
      </p:pic>
      <p:pic>
        <p:nvPicPr>
          <p:cNvPr id="8" name="Picture 2" descr="http://www.hcs.harvard.edu/~hbr/issues/7.2winter06/images/appia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981200"/>
            <a:ext cx="1847838" cy="2514600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Majority View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22" name="Picture 2" descr="http://www.fantasypros.com/wp-content/uploads/consensus-accurac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362200"/>
            <a:ext cx="3800475" cy="2962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Biological Racial Anti-Realism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10" descr="http://www.usfca.edu/uploadedimages/2147483669_u_sudstrom_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752600"/>
            <a:ext cx="1428750" cy="1428750"/>
          </a:xfrm>
          <a:prstGeom prst="rect">
            <a:avLst/>
          </a:prstGeom>
          <a:noFill/>
        </p:spPr>
      </p:pic>
      <p:pic>
        <p:nvPicPr>
          <p:cNvPr id="6" name="Picture 12" descr="paul_taylo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352800"/>
            <a:ext cx="1428750" cy="2095501"/>
          </a:xfrm>
          <a:prstGeom prst="rect">
            <a:avLst/>
          </a:prstGeom>
          <a:noFill/>
        </p:spPr>
      </p:pic>
      <p:pic>
        <p:nvPicPr>
          <p:cNvPr id="7" name="Picture 8" descr="http://www.phillwebb.net/topics/nature/Haslanger/Haslan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752600"/>
            <a:ext cx="1447800" cy="2179484"/>
          </a:xfrm>
          <a:prstGeom prst="rect">
            <a:avLst/>
          </a:prstGeom>
          <a:noFill/>
        </p:spPr>
      </p:pic>
      <p:pic>
        <p:nvPicPr>
          <p:cNvPr id="8" name="Picture 7" descr="http://ethics.sandiego.edu/video/USD/Kant2003/Glasgow/Glasgow_ph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4038600"/>
            <a:ext cx="2590800" cy="1724502"/>
          </a:xfrm>
          <a:prstGeom prst="rect">
            <a:avLst/>
          </a:prstGeom>
          <a:noFill/>
        </p:spPr>
      </p:pic>
      <p:pic>
        <p:nvPicPr>
          <p:cNvPr id="9" name="Picture 6" descr="http://uoregon.edu/~uophil/news/uploaded_images/Naomi2008small-7257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0" y="1676400"/>
            <a:ext cx="2433711" cy="1828800"/>
          </a:xfrm>
          <a:prstGeom prst="rect">
            <a:avLst/>
          </a:prstGeom>
          <a:noFill/>
        </p:spPr>
      </p:pic>
      <p:pic>
        <p:nvPicPr>
          <p:cNvPr id="10" name="Picture 8" descr="http://www.faculty.umb.edu/lawrence_blum/images/blu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0400" y="1828800"/>
            <a:ext cx="1600200" cy="2057402"/>
          </a:xfrm>
          <a:prstGeom prst="rect">
            <a:avLst/>
          </a:prstGeom>
          <a:noFill/>
        </p:spPr>
      </p:pic>
      <p:pic>
        <p:nvPicPr>
          <p:cNvPr id="11" name="Picture 2" descr="http://www.hcs.harvard.edu/~hbr/issues/7.2winter06/images/appiah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4114800"/>
            <a:ext cx="1847838" cy="2514600"/>
          </a:xfrm>
          <a:prstGeom prst="rect">
            <a:avLst/>
          </a:prstGeom>
          <a:noFill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2" name="Picture 2" descr="http://wgs.syr.edu/images/linda_alcoff%5B1%5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4038600"/>
            <a:ext cx="1524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Onto-Semantic Strategy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Onto-Semantic Strategy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joint metaphysical and semantic strategy of showing that no </a:t>
            </a:r>
            <a:r>
              <a:rPr lang="en-US" i="1" u="sng" dirty="0" smtClean="0">
                <a:solidFill>
                  <a:schemeClr val="bg1"/>
                </a:solidFill>
              </a:rPr>
              <a:t>real</a:t>
            </a:r>
            <a:r>
              <a:rPr lang="en-US" dirty="0" smtClean="0">
                <a:solidFill>
                  <a:schemeClr val="bg1"/>
                </a:solidFill>
              </a:rPr>
              <a:t> biological kind is also a classification of race as </a:t>
            </a:r>
            <a:r>
              <a:rPr lang="en-US" i="1" u="sng" dirty="0" smtClean="0">
                <a:solidFill>
                  <a:schemeClr val="bg1"/>
                </a:solidFill>
              </a:rPr>
              <a:t>ordinarily</a:t>
            </a:r>
            <a:r>
              <a:rPr lang="en-US" dirty="0" smtClean="0">
                <a:solidFill>
                  <a:schemeClr val="bg1"/>
                </a:solidFill>
              </a:rPr>
              <a:t> understood.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It is the most sophisticated defense of BR anti-realism in contemporary philosophy.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Onto-Semantic BR Anti-Realists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www.hcs.harvard.edu/~hbr/issues/7.2winter06/images/appi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1847838" cy="2514600"/>
          </a:xfrm>
          <a:prstGeom prst="rect">
            <a:avLst/>
          </a:prstGeom>
          <a:noFill/>
        </p:spPr>
      </p:pic>
      <p:pic>
        <p:nvPicPr>
          <p:cNvPr id="6" name="Picture 6" descr="http://uoregon.edu/~uophil/news/uploaded_images/Naomi2008small-7257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828800"/>
            <a:ext cx="2433711" cy="1828800"/>
          </a:xfrm>
          <a:prstGeom prst="rect">
            <a:avLst/>
          </a:prstGeom>
          <a:noFill/>
        </p:spPr>
      </p:pic>
      <p:pic>
        <p:nvPicPr>
          <p:cNvPr id="7" name="Picture 8" descr="http://www.faculty.umb.edu/lawrence_blum/images/blu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905000"/>
            <a:ext cx="1600200" cy="2057402"/>
          </a:xfrm>
          <a:prstGeom prst="rect">
            <a:avLst/>
          </a:prstGeom>
          <a:noFill/>
        </p:spPr>
      </p:pic>
      <p:pic>
        <p:nvPicPr>
          <p:cNvPr id="8" name="Picture 8" descr="http://www.phillwebb.net/topics/nature/Haslanger/Haslang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3810000"/>
            <a:ext cx="1863091" cy="2804653"/>
          </a:xfrm>
          <a:prstGeom prst="rect">
            <a:avLst/>
          </a:prstGeom>
          <a:noFill/>
        </p:spPr>
      </p:pic>
      <p:pic>
        <p:nvPicPr>
          <p:cNvPr id="9" name="Picture 8" descr="http://ethics.sandiego.edu/video/USD/Kant2003/Glasgow/Glasgow_phot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4343400"/>
            <a:ext cx="2590800" cy="1724502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Seven Steps of The Onto-Semantic Strategy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5602" name="Picture 2" descr="http://lanternofhope.com/images/Footprint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352800"/>
            <a:ext cx="6800850" cy="11305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1: Figure Out How to Figure Out the Folk Meaning of ‘Race’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Step 1a: Select the theory of meaning that best models the folk meaning of ‘race’.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Descriptivism v. </a:t>
            </a:r>
            <a:r>
              <a:rPr lang="en-US" dirty="0" err="1" smtClean="0">
                <a:solidFill>
                  <a:schemeClr val="bg1"/>
                </a:solidFill>
              </a:rPr>
              <a:t>Referentialism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Racial </a:t>
            </a:r>
            <a:r>
              <a:rPr lang="en-US" i="1" dirty="0" err="1" smtClean="0">
                <a:solidFill>
                  <a:schemeClr val="bg1"/>
                </a:solidFill>
              </a:rPr>
              <a:t>descriptivists</a:t>
            </a:r>
            <a:r>
              <a:rPr lang="en-US" i="1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The folk meaning of ‘race’ is its definite description in folk discourse. 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e.g. Races are necessarily groups that differ in “visible physical features of the relevant kind” (Glasgow 2009).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Racial </a:t>
            </a:r>
            <a:r>
              <a:rPr lang="en-US" i="1" dirty="0" err="1" smtClean="0">
                <a:solidFill>
                  <a:schemeClr val="bg1"/>
                </a:solidFill>
              </a:rPr>
              <a:t>referentialists</a:t>
            </a:r>
            <a:r>
              <a:rPr lang="en-US" i="1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The folk meaning of ‘race’ is its referent in folk discourse.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e.g. Races are Black, White, Asian, and other groups like that (Haslanger 2008).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Step 1b. Select the best method for marshaling evidence for a hypothesis about the folk meaning of ‘race’. 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The armchair approach. </a:t>
            </a:r>
            <a:r>
              <a:rPr lang="en-US" dirty="0" smtClean="0">
                <a:solidFill>
                  <a:schemeClr val="bg1"/>
                </a:solidFill>
              </a:rPr>
              <a:t>Conceptual analysis is the best approach (e.g. thought experiments).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The </a:t>
            </a:r>
            <a:r>
              <a:rPr lang="en-US" i="1" dirty="0" err="1" smtClean="0">
                <a:solidFill>
                  <a:schemeClr val="bg1"/>
                </a:solidFill>
              </a:rPr>
              <a:t>abductive</a:t>
            </a:r>
            <a:r>
              <a:rPr lang="en-US" i="1" dirty="0" smtClean="0">
                <a:solidFill>
                  <a:schemeClr val="bg1"/>
                </a:solidFill>
              </a:rPr>
              <a:t> strategy. </a:t>
            </a:r>
            <a:r>
              <a:rPr lang="en-US" dirty="0" smtClean="0">
                <a:solidFill>
                  <a:schemeClr val="bg1"/>
                </a:solidFill>
              </a:rPr>
              <a:t>Race is whatever best explains folk racial phenomena (e.g. passing, visibility, etc.).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The historical strategy. </a:t>
            </a:r>
            <a:r>
              <a:rPr lang="en-US" dirty="0" smtClean="0">
                <a:solidFill>
                  <a:schemeClr val="bg1"/>
                </a:solidFill>
              </a:rPr>
              <a:t>The meaning is best determined by historical work.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The experimental approach. </a:t>
            </a:r>
            <a:r>
              <a:rPr lang="en-US" dirty="0" smtClean="0">
                <a:solidFill>
                  <a:schemeClr val="bg1"/>
                </a:solidFill>
              </a:rPr>
              <a:t>Controlled experiments are the best way to determine the meaning.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2: Figure Out the Folk Meaning of ‘Race’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Using the theory of meaning from step 1a and the evidential method in step 1b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3: Define ‘</a:t>
            </a:r>
            <a:r>
              <a:rPr lang="en-US" i="1" dirty="0" smtClean="0">
                <a:solidFill>
                  <a:schemeClr val="bg1"/>
                </a:solidFill>
              </a:rPr>
              <a:t>Real </a:t>
            </a:r>
            <a:r>
              <a:rPr lang="en-US" dirty="0" smtClean="0">
                <a:solidFill>
                  <a:schemeClr val="bg1"/>
                </a:solidFill>
              </a:rPr>
              <a:t>Biological Kind’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Natural kinds v. Pragmatic kinds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Natural kind. </a:t>
            </a:r>
            <a:r>
              <a:rPr lang="en-US" dirty="0" smtClean="0">
                <a:solidFill>
                  <a:schemeClr val="bg1"/>
                </a:solidFill>
              </a:rPr>
              <a:t>A kind that exists independently of human thought and language.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e.g. </a:t>
            </a:r>
            <a:r>
              <a:rPr lang="en-US" dirty="0" err="1" smtClean="0">
                <a:solidFill>
                  <a:schemeClr val="bg1"/>
                </a:solidFill>
              </a:rPr>
              <a:t>Appiah</a:t>
            </a:r>
            <a:r>
              <a:rPr lang="en-US" dirty="0" smtClean="0">
                <a:solidFill>
                  <a:schemeClr val="bg1"/>
                </a:solidFill>
              </a:rPr>
              <a:t> (1996) &amp; Zack (2002)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Pragmatic kind. </a:t>
            </a:r>
            <a:r>
              <a:rPr lang="en-US" dirty="0" smtClean="0">
                <a:solidFill>
                  <a:schemeClr val="bg1"/>
                </a:solidFill>
              </a:rPr>
              <a:t>A kind that is useful in a certain epistemic context.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e.g. </a:t>
            </a:r>
            <a:r>
              <a:rPr lang="en-US" dirty="0" err="1" smtClean="0">
                <a:solidFill>
                  <a:schemeClr val="bg1"/>
                </a:solidFill>
              </a:rPr>
              <a:t>Haslanger</a:t>
            </a:r>
            <a:r>
              <a:rPr lang="en-US" dirty="0" smtClean="0">
                <a:solidFill>
                  <a:schemeClr val="bg1"/>
                </a:solidFill>
              </a:rPr>
              <a:t> (2008)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4: Compile a List of Candidates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e.g. Glasgow (2009) considers </a:t>
            </a:r>
            <a:r>
              <a:rPr lang="en-US" dirty="0" err="1" smtClean="0">
                <a:solidFill>
                  <a:schemeClr val="bg1"/>
                </a:solidFill>
              </a:rPr>
              <a:t>Andreasen’s</a:t>
            </a:r>
            <a:r>
              <a:rPr lang="en-US" dirty="0" smtClean="0">
                <a:solidFill>
                  <a:schemeClr val="bg1"/>
                </a:solidFill>
              </a:rPr>
              <a:t> cladistic subspecies, </a:t>
            </a:r>
            <a:r>
              <a:rPr lang="en-US" dirty="0" err="1" smtClean="0">
                <a:solidFill>
                  <a:schemeClr val="bg1"/>
                </a:solidFill>
              </a:rPr>
              <a:t>Kitcher’s</a:t>
            </a:r>
            <a:r>
              <a:rPr lang="en-US" dirty="0" smtClean="0">
                <a:solidFill>
                  <a:schemeClr val="bg1"/>
                </a:solidFill>
              </a:rPr>
              <a:t> lineage subspecies, </a:t>
            </a:r>
            <a:r>
              <a:rPr lang="en-US" dirty="0" err="1" smtClean="0">
                <a:solidFill>
                  <a:schemeClr val="bg1"/>
                </a:solidFill>
              </a:rPr>
              <a:t>Risch’s</a:t>
            </a:r>
            <a:r>
              <a:rPr lang="en-US" dirty="0" smtClean="0">
                <a:solidFill>
                  <a:schemeClr val="bg1"/>
                </a:solidFill>
              </a:rPr>
              <a:t> “genetic clusters” of populations, etc.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5: Elucidate Each Candidate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e.g. A </a:t>
            </a:r>
            <a:r>
              <a:rPr lang="en-US" i="1" dirty="0" smtClean="0">
                <a:solidFill>
                  <a:schemeClr val="bg1"/>
                </a:solidFill>
              </a:rPr>
              <a:t>cladistic subspecies</a:t>
            </a:r>
            <a:r>
              <a:rPr lang="en-US" dirty="0" smtClean="0">
                <a:solidFill>
                  <a:schemeClr val="bg1"/>
                </a:solidFill>
              </a:rPr>
              <a:t> is a monophyletic group of breeding populations in a biological species (</a:t>
            </a:r>
            <a:r>
              <a:rPr lang="en-US" dirty="0" err="1" smtClean="0">
                <a:solidFill>
                  <a:schemeClr val="bg1"/>
                </a:solidFill>
              </a:rPr>
              <a:t>Andreasen</a:t>
            </a:r>
            <a:r>
              <a:rPr lang="en-US" dirty="0" smtClean="0">
                <a:solidFill>
                  <a:schemeClr val="bg1"/>
                </a:solidFill>
              </a:rPr>
              <a:t> 1998).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e.g. Human cladistic subspecies are Caucasians, </a:t>
            </a:r>
            <a:r>
              <a:rPr lang="en-US" dirty="0" err="1" smtClean="0">
                <a:solidFill>
                  <a:schemeClr val="bg1"/>
                </a:solidFill>
              </a:rPr>
              <a:t>Amerinds</a:t>
            </a:r>
            <a:r>
              <a:rPr lang="en-US" dirty="0" smtClean="0">
                <a:solidFill>
                  <a:schemeClr val="bg1"/>
                </a:solidFill>
              </a:rPr>
              <a:t>, Pacific Islanders, sub-Saharan Africans, etc., but not Asians or Latinos.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6: Set a “Reasonable Overlap” Standard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Set a reasonable semantic standard for when a scientific kind is </a:t>
            </a:r>
            <a:r>
              <a:rPr lang="en-US" i="1" dirty="0" smtClean="0">
                <a:solidFill>
                  <a:schemeClr val="bg1"/>
                </a:solidFill>
              </a:rPr>
              <a:t>not</a:t>
            </a:r>
            <a:r>
              <a:rPr lang="en-US" dirty="0" smtClean="0">
                <a:solidFill>
                  <a:schemeClr val="bg1"/>
                </a:solidFill>
              </a:rPr>
              <a:t> the referent of an ordinary kind term.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e.g. Glasgow’s (2009) non-negotiability standard.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 7: Eliminate Each Candidate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Show that no candidate from step 4 is both a real biological kind, according to step 3, and the referent of ‘race’ , according to steps 2, 5, &amp; 6.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Example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Glasgow, </a:t>
            </a:r>
            <a:r>
              <a:rPr lang="en-US" i="1" dirty="0" smtClean="0">
                <a:solidFill>
                  <a:schemeClr val="bg1"/>
                </a:solidFill>
              </a:rPr>
              <a:t>A Theory of Race </a:t>
            </a:r>
            <a:r>
              <a:rPr lang="en-US" dirty="0" smtClean="0">
                <a:solidFill>
                  <a:schemeClr val="bg1"/>
                </a:solidFill>
              </a:rPr>
              <a:t>(2009)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Descriptivist armchair approach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Folk race </a:t>
            </a:r>
            <a:r>
              <a:rPr lang="en-US" dirty="0" smtClean="0">
                <a:solidFill>
                  <a:schemeClr val="bg1"/>
                </a:solidFill>
              </a:rPr>
              <a:t>is a human division based on “visible physical features of the relevant kind.”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i="1" dirty="0" smtClean="0">
                <a:solidFill>
                  <a:schemeClr val="bg1"/>
                </a:solidFill>
              </a:rPr>
              <a:t>real biological kind</a:t>
            </a:r>
            <a:r>
              <a:rPr lang="en-US" dirty="0" smtClean="0">
                <a:solidFill>
                  <a:schemeClr val="bg1"/>
                </a:solidFill>
              </a:rPr>
              <a:t> is a kind that is not “biologically arbitrary” (BA).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i="1" dirty="0" smtClean="0">
                <a:solidFill>
                  <a:schemeClr val="bg1"/>
                </a:solidFill>
              </a:rPr>
              <a:t>BA kind </a:t>
            </a:r>
            <a:r>
              <a:rPr lang="en-US" dirty="0" smtClean="0">
                <a:solidFill>
                  <a:schemeClr val="bg1"/>
                </a:solidFill>
              </a:rPr>
              <a:t>is a kind such that “the biological facts do not give us sufficient reason to mark </a:t>
            </a:r>
            <a:r>
              <a:rPr lang="en-US" dirty="0" smtClean="0">
                <a:solidFill>
                  <a:schemeClr val="bg1"/>
                </a:solidFill>
              </a:rPr>
              <a:t>off that kind”.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Example (cont.)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Candidates: superficial theory, genetic racial realism, &amp; </a:t>
            </a:r>
            <a:r>
              <a:rPr lang="en-US" dirty="0" err="1" smtClean="0">
                <a:solidFill>
                  <a:schemeClr val="bg1"/>
                </a:solidFill>
              </a:rPr>
              <a:t>populationism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Non-negotiability semantic standard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Superficial theory, genetic racial realism, &amp; constrained </a:t>
            </a:r>
            <a:r>
              <a:rPr lang="en-US" dirty="0" err="1" smtClean="0">
                <a:solidFill>
                  <a:schemeClr val="bg1"/>
                </a:solidFill>
              </a:rPr>
              <a:t>populationism</a:t>
            </a:r>
            <a:r>
              <a:rPr lang="en-US" dirty="0" smtClean="0">
                <a:solidFill>
                  <a:schemeClr val="bg1"/>
                </a:solidFill>
              </a:rPr>
              <a:t> are not RBKs.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Unconstrained </a:t>
            </a:r>
            <a:r>
              <a:rPr lang="en-US" dirty="0" err="1" smtClean="0">
                <a:solidFill>
                  <a:schemeClr val="bg1"/>
                </a:solidFill>
              </a:rPr>
              <a:t>populationism</a:t>
            </a:r>
            <a:r>
              <a:rPr lang="en-US" dirty="0" smtClean="0">
                <a:solidFill>
                  <a:schemeClr val="bg1"/>
                </a:solidFill>
              </a:rPr>
              <a:t> is not a theory of folk race.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Q.E.D.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Four Problems with the Onto-Semantic Strategy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3314" name="Picture 2" descr="http://t1.gstatic.com/images?q=tbn:ANd9GcTW08fmzD15lZtHFHfQwVil-hxoq1vF1l4ErUztia-sN8EYibs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819400"/>
            <a:ext cx="3778768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Problem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Descriptivism is an inappropriate way to model the folk meaning of ‘race’.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It’s not clear that the folk concept of race is even coherent.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It’s not necessary to have certain mental content to be a competent user of ‘race’.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Problem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armchair method is inappropriate in our case.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It’s bound to be unrepresentative of the folk’s notion because ‘race’ isn’t well-behaved like say ‘human’.</a:t>
            </a:r>
          </a:p>
          <a:p>
            <a:pPr lvl="1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Problem 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There’s no appropriate account of real biological </a:t>
            </a:r>
            <a:r>
              <a:rPr lang="en-US" dirty="0" err="1" smtClean="0">
                <a:solidFill>
                  <a:schemeClr val="bg1"/>
                </a:solidFill>
              </a:rPr>
              <a:t>kindhood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Natural kinds rig the debate in favor of BR anti-realism.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Nobody knows whether such kinds even exist.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Nobody knows how to identify them even if they do exist.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Pragmatic kinds are too easy to come by.</a:t>
            </a:r>
            <a:endParaRPr lang="en-US" dirty="0">
              <a:solidFill>
                <a:schemeClr val="bg1"/>
              </a:solidFill>
            </a:endParaRP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e.g. </a:t>
            </a:r>
            <a:r>
              <a:rPr lang="en-US" dirty="0" err="1" smtClean="0">
                <a:solidFill>
                  <a:schemeClr val="bg1"/>
                </a:solidFill>
              </a:rPr>
              <a:t>baramin</a:t>
            </a:r>
            <a:r>
              <a:rPr lang="en-US" dirty="0" smtClean="0">
                <a:solidFill>
                  <a:schemeClr val="bg1"/>
                </a:solidFill>
              </a:rPr>
              <a:t> is a RBK under a pragmatic kind view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Problem 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reasonable overlap standards used are unreasonable.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Example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95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…the hypothesis that there are human folk races is the hypothesis that there are human groups of common ancestry that are (roughly) definable by shared inherited intrinsic properties.  It’s a consequence of this stipulation that biological subspecies, at least as many evolutionary biologists have conceived of them, are not likely to be folk races.  That’s because membership in a subspecies is not an intrinsic property, but a relational one (</a:t>
            </a:r>
            <a:r>
              <a:rPr lang="en-US" dirty="0" err="1" smtClean="0">
                <a:solidFill>
                  <a:schemeClr val="bg1"/>
                </a:solidFill>
              </a:rPr>
              <a:t>Appiah</a:t>
            </a:r>
            <a:r>
              <a:rPr lang="en-US" dirty="0" smtClean="0">
                <a:solidFill>
                  <a:schemeClr val="bg1"/>
                </a:solidFill>
              </a:rPr>
              <a:t> 2006, 366).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Observation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No BR anti-realist has used a non-descriptivist, non-armchair, non-natural kind, non-pragmatic kind, and a truly reasonable </a:t>
            </a:r>
            <a:r>
              <a:rPr lang="en-US" smtClean="0">
                <a:solidFill>
                  <a:schemeClr val="bg1"/>
                </a:solidFill>
              </a:rPr>
              <a:t>semantic overlap </a:t>
            </a:r>
            <a:r>
              <a:rPr lang="en-US" dirty="0" smtClean="0">
                <a:solidFill>
                  <a:schemeClr val="bg1"/>
                </a:solidFill>
              </a:rPr>
              <a:t>standard to defend BR anti-realism.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philosophical foundations of biological racial anti-realism are shaky at best.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Applications to the Public Health Genomics Race Debate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122" name="Picture 2" descr="http://t1.gstatic.com/images?q=tbn:ANd9GcRbHOMBfWb6FdwIwPs6ig3RXh8V6bTExS8672TfgCUGVFAGT6TN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438400"/>
            <a:ext cx="4481381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Question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 what extent, if any, is folk race a real biological kind in the context of public health genomics (e.g. </a:t>
            </a:r>
            <a:r>
              <a:rPr lang="en-US" dirty="0" err="1" smtClean="0">
                <a:solidFill>
                  <a:schemeClr val="bg1"/>
                </a:solidFill>
              </a:rPr>
              <a:t>pharmacogenomics</a:t>
            </a:r>
            <a:r>
              <a:rPr lang="en-US" dirty="0" smtClean="0">
                <a:solidFill>
                  <a:schemeClr val="bg1"/>
                </a:solidFill>
              </a:rPr>
              <a:t>, genetic epidemiology, etc.)?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Four Recommendations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 answer this question we should …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Be open-minded about the answer because it’s not clear that BR anti-realism is true.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Focus on folk race, not ethnicity or local population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e.g. Tang et al. (2005) study “SIRE groups” and Taylor et al. (2004) present results for “African Americans”.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Use a </a:t>
            </a:r>
            <a:r>
              <a:rPr lang="en-US" dirty="0" err="1" smtClean="0">
                <a:solidFill>
                  <a:schemeClr val="bg1"/>
                </a:solidFill>
              </a:rPr>
              <a:t>referentialist</a:t>
            </a:r>
            <a:r>
              <a:rPr lang="en-US" dirty="0" smtClean="0">
                <a:solidFill>
                  <a:schemeClr val="bg1"/>
                </a:solidFill>
              </a:rPr>
              <a:t> semantics &amp; employ reasonable semantic overlap standards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Employ an appropriate notion of real biological kind, not too strict &amp; not too lenient.</a:t>
            </a:r>
          </a:p>
          <a:p>
            <a:pPr lvl="2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End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782ACEE-3E3A-4180-A3ED-BD145AE1937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343</TotalTime>
  <Words>1167</Words>
  <Application>Microsoft Office PowerPoint</Application>
  <PresentationFormat>On-screen Show (4:3)</PresentationFormat>
  <Paragraphs>145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Median</vt:lpstr>
      <vt:lpstr>Reexaming the biological race debate</vt:lpstr>
      <vt:lpstr>Outline</vt:lpstr>
      <vt:lpstr>Thesis</vt:lpstr>
      <vt:lpstr>Background</vt:lpstr>
      <vt:lpstr>The Race Debate</vt:lpstr>
      <vt:lpstr>The Three Major Views</vt:lpstr>
      <vt:lpstr>Biological Racial Realism</vt:lpstr>
      <vt:lpstr>Social Constructivism</vt:lpstr>
      <vt:lpstr>Racial Anti-Realism</vt:lpstr>
      <vt:lpstr>The Majority View </vt:lpstr>
      <vt:lpstr>Biological Racial Anti-Realism</vt:lpstr>
      <vt:lpstr>The Onto-Semantic Strategy</vt:lpstr>
      <vt:lpstr>The Onto-Semantic Strategy</vt:lpstr>
      <vt:lpstr>Onto-Semantic BR Anti-Realists</vt:lpstr>
      <vt:lpstr>The Seven Steps of The Onto-Semantic Strategy</vt:lpstr>
      <vt:lpstr>Step 1: Figure Out How to Figure Out the Folk Meaning of ‘Race’</vt:lpstr>
      <vt:lpstr>Step 1</vt:lpstr>
      <vt:lpstr>Step 2: Figure Out the Folk Meaning of ‘Race’</vt:lpstr>
      <vt:lpstr>Step 3: Define ‘Real Biological Kind’</vt:lpstr>
      <vt:lpstr>Step 4: Compile a List of Candidates</vt:lpstr>
      <vt:lpstr>Step 5: Elucidate Each Candidate</vt:lpstr>
      <vt:lpstr>Step 6: Set a “Reasonable Overlap” Standard</vt:lpstr>
      <vt:lpstr>Step 7: Eliminate Each Candidate</vt:lpstr>
      <vt:lpstr>Example</vt:lpstr>
      <vt:lpstr>Example (cont.)</vt:lpstr>
      <vt:lpstr>Four Problems with the Onto-Semantic Strategy</vt:lpstr>
      <vt:lpstr>Problem 1</vt:lpstr>
      <vt:lpstr>Problem 2</vt:lpstr>
      <vt:lpstr>Problem 3</vt:lpstr>
      <vt:lpstr>Problem 4</vt:lpstr>
      <vt:lpstr>Example</vt:lpstr>
      <vt:lpstr>Observation</vt:lpstr>
      <vt:lpstr>Conclusion</vt:lpstr>
      <vt:lpstr>Applications to the Public Health Genomics Race Debate</vt:lpstr>
      <vt:lpstr>The Question</vt:lpstr>
      <vt:lpstr>Four Recommendations</vt:lpstr>
      <vt:lpstr>The End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Quayshawn</dc:creator>
  <cp:lastModifiedBy>Quayshawn</cp:lastModifiedBy>
  <cp:revision>131</cp:revision>
  <dcterms:created xsi:type="dcterms:W3CDTF">2010-10-31T18:55:22Z</dcterms:created>
  <dcterms:modified xsi:type="dcterms:W3CDTF">2010-11-12T13:12:53Z</dcterms:modified>
</cp:coreProperties>
</file>