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rels" ContentType="application/vnd.openxmlformats-package.relationships+xml"/>
  <Default Extension="tif" ContentType="image/tif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</p:sldMasterIdLst>
  <p:notesMasterIdLst>
    <p:notesMasterId r:id="rId38"/>
  </p:notesMasterIdLst>
  <p:sldIdLst>
    <p:sldId id="272" r:id="rId3"/>
    <p:sldId id="302" r:id="rId4"/>
    <p:sldId id="274" r:id="rId5"/>
    <p:sldId id="288" r:id="rId6"/>
    <p:sldId id="289" r:id="rId7"/>
    <p:sldId id="275" r:id="rId8"/>
    <p:sldId id="273" r:id="rId9"/>
    <p:sldId id="278" r:id="rId10"/>
    <p:sldId id="281" r:id="rId11"/>
    <p:sldId id="279" r:id="rId12"/>
    <p:sldId id="280" r:id="rId13"/>
    <p:sldId id="282" r:id="rId14"/>
    <p:sldId id="303" r:id="rId15"/>
    <p:sldId id="304" r:id="rId16"/>
    <p:sldId id="258" r:id="rId17"/>
    <p:sldId id="292" r:id="rId18"/>
    <p:sldId id="259" r:id="rId19"/>
    <p:sldId id="260" r:id="rId20"/>
    <p:sldId id="284" r:id="rId21"/>
    <p:sldId id="285" r:id="rId22"/>
    <p:sldId id="286" r:id="rId23"/>
    <p:sldId id="261" r:id="rId24"/>
    <p:sldId id="263" r:id="rId25"/>
    <p:sldId id="265" r:id="rId26"/>
    <p:sldId id="294" r:id="rId27"/>
    <p:sldId id="295" r:id="rId28"/>
    <p:sldId id="296" r:id="rId29"/>
    <p:sldId id="297" r:id="rId30"/>
    <p:sldId id="266" r:id="rId31"/>
    <p:sldId id="298" r:id="rId32"/>
    <p:sldId id="267" r:id="rId33"/>
    <p:sldId id="301" r:id="rId34"/>
    <p:sldId id="300" r:id="rId35"/>
    <p:sldId id="305" r:id="rId36"/>
    <p:sldId id="283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9DC"/>
    <a:srgbClr val="FF42E3"/>
    <a:srgbClr val="F991DD"/>
    <a:srgbClr val="F940D9"/>
    <a:srgbClr val="1C1D50"/>
    <a:srgbClr val="323591"/>
    <a:srgbClr val="0C0D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012" autoAdjust="0"/>
  </p:normalViewPr>
  <p:slideViewPr>
    <p:cSldViewPr snapToGrid="0" snapToObjects="1">
      <p:cViewPr varScale="1">
        <p:scale>
          <a:sx n="89" d="100"/>
          <a:sy n="89" d="100"/>
        </p:scale>
        <p:origin x="-5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9F292-9640-B44F-B59D-ACAFFA06EE47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2B4C3-5DEB-9545-80CF-668861425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838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3C0861-C2D9-CB4A-B16B-015BBB082F76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6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3C0861-C2D9-CB4A-B16B-015BBB082F76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6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3C0861-C2D9-CB4A-B16B-015BBB082F76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6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3C0861-C2D9-CB4A-B16B-015BBB082F76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6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3C0861-C2D9-CB4A-B16B-015BBB082F76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6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3C0861-C2D9-CB4A-B16B-015BBB082F76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6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3C0861-C2D9-CB4A-B16B-015BBB082F76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6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46332E-D71C-2140-99AB-14F43963329B}" type="slidenum">
              <a:rPr lang="en-U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1677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46332E-D71C-2140-99AB-14F43963329B}" type="slidenum">
              <a:rPr lang="en-U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1677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46332E-D71C-2140-99AB-14F43963329B}" type="slidenum">
              <a:rPr lang="en-U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1677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46332E-D71C-2140-99AB-14F43963329B}" type="slidenum">
              <a:rPr lang="en-U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1677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46332E-D71C-2140-99AB-14F43963329B}" type="slidenum">
              <a:rPr lang="en-U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1677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3C0861-C2D9-CB4A-B16B-015BBB082F76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13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6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E6B5C-05F8-0246-ADD6-C113114A7AC6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25434-2000-C646-BCC8-50C2F55D1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763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E6B5C-05F8-0246-ADD6-C113114A7AC6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25434-2000-C646-BCC8-50C2F55D1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64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E6B5C-05F8-0246-ADD6-C113114A7AC6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25434-2000-C646-BCC8-50C2F55D1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38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E6B5C-05F8-0246-ADD6-C113114A7AC6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25434-2000-C646-BCC8-50C2F55D1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05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E6B5C-05F8-0246-ADD6-C113114A7AC6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25434-2000-C646-BCC8-50C2F55D1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82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E6B5C-05F8-0246-ADD6-C113114A7AC6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25434-2000-C646-BCC8-50C2F55D1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968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E6B5C-05F8-0246-ADD6-C113114A7AC6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25434-2000-C646-BCC8-50C2F55D1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929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E6B5C-05F8-0246-ADD6-C113114A7AC6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25434-2000-C646-BCC8-50C2F55D1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347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E6B5C-05F8-0246-ADD6-C113114A7AC6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25434-2000-C646-BCC8-50C2F55D1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84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E6B5C-05F8-0246-ADD6-C113114A7AC6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25434-2000-C646-BCC8-50C2F55D1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159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E6B5C-05F8-0246-ADD6-C113114A7AC6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25434-2000-C646-BCC8-50C2F55D1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94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E40CC-EC77-334E-B8DD-5262E19008EC}" type="slidenum">
              <a:rPr lang="en-US">
                <a:solidFill>
                  <a:srgbClr val="000000"/>
                </a:solidFill>
                <a:latin typeface="Helvetica"/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47283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8E6FD-20CD-DF4B-B593-F444DC9054A3}" type="slidenum">
              <a:rPr lang="en-US">
                <a:solidFill>
                  <a:srgbClr val="000000"/>
                </a:solidFill>
                <a:latin typeface="Helvetica"/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9265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BB140-37D6-AD4F-8C64-62FC6C9316A4}" type="slidenum">
              <a:rPr lang="en-US">
                <a:solidFill>
                  <a:srgbClr val="000000"/>
                </a:solidFill>
                <a:latin typeface="Helvetica"/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658084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DA2AF-63B9-6F47-A44A-8EFD610D356C}" type="slidenum">
              <a:rPr lang="en-US">
                <a:solidFill>
                  <a:srgbClr val="000000"/>
                </a:solidFill>
                <a:latin typeface="Helvetica"/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718830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2730D-8FB5-6444-B77F-C6A401D08C78}" type="slidenum">
              <a:rPr lang="en-US">
                <a:solidFill>
                  <a:srgbClr val="000000"/>
                </a:solidFill>
                <a:latin typeface="Helvetica"/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58702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6ED2A-2A3B-214E-80C7-83CFE548F5C1}" type="slidenum">
              <a:rPr lang="en-US">
                <a:solidFill>
                  <a:srgbClr val="000000"/>
                </a:solidFill>
                <a:latin typeface="Helvetica"/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28524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87021-D279-5949-B3BF-B0ACDDF017B2}" type="slidenum">
              <a:rPr lang="en-US">
                <a:solidFill>
                  <a:srgbClr val="000000"/>
                </a:solidFill>
                <a:latin typeface="Helvetica"/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584492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EC341-5A2B-9E41-BE57-F23570D56592}" type="slidenum">
              <a:rPr lang="en-US">
                <a:solidFill>
                  <a:srgbClr val="000000"/>
                </a:solidFill>
                <a:latin typeface="Helvetica"/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6383380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61315-08F3-3C4F-8672-92AA014E6794}" type="slidenum">
              <a:rPr lang="en-US">
                <a:solidFill>
                  <a:srgbClr val="000000"/>
                </a:solidFill>
                <a:latin typeface="Helvetica"/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040119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6AEEF-5C2C-7640-9AD0-EB9AB000DDDF}" type="slidenum">
              <a:rPr lang="en-US">
                <a:solidFill>
                  <a:srgbClr val="000000"/>
                </a:solidFill>
                <a:latin typeface="Helvetica"/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9555227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09328-2ABC-6240-9C60-FB24579104A5}" type="slidenum">
              <a:rPr lang="en-US">
                <a:solidFill>
                  <a:srgbClr val="000000"/>
                </a:solidFill>
                <a:latin typeface="Helvetica"/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Helvetic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49701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E6B5C-05F8-0246-ADD6-C113114A7AC6}" type="datetimeFigureOut">
              <a:rPr lang="en-US" smtClean="0"/>
              <a:t>10/24/15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25434-2000-C646-BCC8-50C2F55D1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97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Helvetica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Helvetica" charset="0"/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F250B07-79B8-734C-91A1-BD192BD60E0D}" type="slidenum"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Helvetic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377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Relationship Id="rId3" Type="http://schemas.openxmlformats.org/officeDocument/2006/relationships/image" Target="../media/image13.t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gi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ti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ti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ti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029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691" y="3576817"/>
            <a:ext cx="3144453" cy="255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748" y="3576817"/>
            <a:ext cx="2334364" cy="2638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56532"/>
            <a:ext cx="2438400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6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468" y="756532"/>
            <a:ext cx="3171051" cy="238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549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029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691" y="3576817"/>
            <a:ext cx="3144453" cy="255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748" y="3576817"/>
            <a:ext cx="2334364" cy="2638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56532"/>
            <a:ext cx="2438400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6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468" y="756532"/>
            <a:ext cx="3171051" cy="238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 bwMode="auto">
          <a:xfrm>
            <a:off x="875900" y="569371"/>
            <a:ext cx="3167828" cy="5868900"/>
          </a:xfrm>
          <a:prstGeom prst="roundRect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4277297" y="561182"/>
            <a:ext cx="3751759" cy="5868900"/>
          </a:xfrm>
          <a:prstGeom prst="roundRect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830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029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691" y="3576817"/>
            <a:ext cx="3144453" cy="255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748" y="3576817"/>
            <a:ext cx="2334364" cy="2638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56532"/>
            <a:ext cx="2438400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6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468" y="756532"/>
            <a:ext cx="3171051" cy="238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 bwMode="auto">
          <a:xfrm>
            <a:off x="875900" y="569371"/>
            <a:ext cx="3167828" cy="5868900"/>
          </a:xfrm>
          <a:prstGeom prst="roundRect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1600200" y="3082086"/>
            <a:ext cx="1752600" cy="552288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5 digits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4277297" y="561182"/>
            <a:ext cx="3751759" cy="5868900"/>
          </a:xfrm>
          <a:prstGeom prst="roundRect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5439006" y="3082086"/>
            <a:ext cx="1752600" cy="5441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2 digits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3383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029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691" y="3576817"/>
            <a:ext cx="3144453" cy="255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748" y="3576817"/>
            <a:ext cx="2334364" cy="2638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56532"/>
            <a:ext cx="2438400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6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468" y="756532"/>
            <a:ext cx="3171051" cy="238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 bwMode="auto">
          <a:xfrm>
            <a:off x="875900" y="569371"/>
            <a:ext cx="3167828" cy="5868900"/>
          </a:xfrm>
          <a:prstGeom prst="roundRect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1600200" y="3082086"/>
            <a:ext cx="1752600" cy="552288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5 digits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4277297" y="561182"/>
            <a:ext cx="3751759" cy="5868900"/>
          </a:xfrm>
          <a:prstGeom prst="roundRect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5439006" y="3082086"/>
            <a:ext cx="1752600" cy="5441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2 digits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1600200" y="3753203"/>
            <a:ext cx="1752600" cy="552288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large brain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5439006" y="3753203"/>
            <a:ext cx="1752600" cy="5441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small brain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327186" y="4405018"/>
            <a:ext cx="2249369" cy="552288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simple stomach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4951959" y="4405018"/>
            <a:ext cx="2640094" cy="5441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complex stomach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1595619" y="2421153"/>
            <a:ext cx="1752600" cy="552288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clavicle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5434425" y="2421153"/>
            <a:ext cx="1752600" cy="5441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no clavicle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1469896" y="1760220"/>
            <a:ext cx="2030723" cy="552288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3-color vision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4837789" y="1760220"/>
            <a:ext cx="2948659" cy="5441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red-green colorblind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1609890" y="5061392"/>
            <a:ext cx="1752600" cy="552288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no tail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5448696" y="5061392"/>
            <a:ext cx="1752600" cy="5441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tail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1316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029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691" y="3576817"/>
            <a:ext cx="3144453" cy="255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748" y="3576817"/>
            <a:ext cx="2334364" cy="2638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56532"/>
            <a:ext cx="2438400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6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468" y="756532"/>
            <a:ext cx="3171051" cy="238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 bwMode="auto">
          <a:xfrm>
            <a:off x="875900" y="569371"/>
            <a:ext cx="3167828" cy="5868900"/>
          </a:xfrm>
          <a:prstGeom prst="roundRect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1600200" y="3082086"/>
            <a:ext cx="1752600" cy="552288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5 digits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4277297" y="561182"/>
            <a:ext cx="3751759" cy="5868900"/>
          </a:xfrm>
          <a:prstGeom prst="roundRect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5439006" y="3082086"/>
            <a:ext cx="1752600" cy="5441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2 digits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1600200" y="3753203"/>
            <a:ext cx="1752600" cy="552288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large brain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5439006" y="3753203"/>
            <a:ext cx="1752600" cy="5441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small brain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327186" y="4405018"/>
            <a:ext cx="2249369" cy="552288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simple stomach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4951959" y="4405018"/>
            <a:ext cx="2640094" cy="5441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complex stomach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1595619" y="2421153"/>
            <a:ext cx="1752600" cy="552288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clavicle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5434425" y="2421153"/>
            <a:ext cx="1752600" cy="5441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no clavicle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1469896" y="1760220"/>
            <a:ext cx="2030723" cy="552288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3-color vision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4837789" y="1760220"/>
            <a:ext cx="2948659" cy="5441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red-green colorblind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1609890" y="5061392"/>
            <a:ext cx="1752600" cy="552288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no tail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5448696" y="5061392"/>
            <a:ext cx="1752600" cy="5441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tail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875899" y="278458"/>
            <a:ext cx="7153157" cy="1272207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THESE RESEMBLANCES CONTRIBUTE TO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OVERALL PATTERNS OF SIMILARITY, BUT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NONE REPRESENTS A CONVERGENCE. </a:t>
            </a:r>
            <a:endParaRPr lang="en-US" sz="2400" b="1" dirty="0">
              <a:solidFill>
                <a:srgbClr val="0000FF"/>
              </a:solidFill>
              <a:latin typeface="Arial"/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6722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029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748" y="3768801"/>
            <a:ext cx="2334364" cy="2638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48516"/>
            <a:ext cx="2438400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6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468" y="948516"/>
            <a:ext cx="3171051" cy="238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 bwMode="auto">
          <a:xfrm>
            <a:off x="875899" y="3579011"/>
            <a:ext cx="5459755" cy="3051244"/>
          </a:xfrm>
          <a:prstGeom prst="roundRect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412448" y="1801011"/>
            <a:ext cx="1752600" cy="475652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no fur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4277297" y="753166"/>
            <a:ext cx="3751759" cy="5868900"/>
          </a:xfrm>
          <a:prstGeom prst="roundRect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4191001" y="3612061"/>
            <a:ext cx="2640996" cy="2995405"/>
          </a:xfrm>
          <a:prstGeom prst="rect">
            <a:avLst/>
          </a:prstGeom>
          <a:gradFill flip="none" rotWithShape="1">
            <a:gsLst>
              <a:gs pos="0">
                <a:srgbClr val="323591"/>
              </a:gs>
              <a:gs pos="100000">
                <a:srgbClr val="FFFFFF"/>
              </a:gs>
              <a:gs pos="99000">
                <a:srgbClr val="1C1D50"/>
              </a:gs>
            </a:gsLst>
            <a:lin ang="60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307117" y="3392550"/>
            <a:ext cx="2640996" cy="2995405"/>
          </a:xfrm>
          <a:prstGeom prst="rect">
            <a:avLst/>
          </a:prstGeom>
          <a:gradFill flip="none" rotWithShape="1">
            <a:gsLst>
              <a:gs pos="0">
                <a:srgbClr val="323591"/>
              </a:gs>
              <a:gs pos="100000">
                <a:srgbClr val="FFFFFF"/>
              </a:gs>
              <a:gs pos="99000">
                <a:srgbClr val="1C1D50"/>
              </a:gs>
            </a:gsLst>
            <a:lin ang="60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691" y="3768801"/>
            <a:ext cx="3144453" cy="255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3926304" y="3419286"/>
            <a:ext cx="1752600" cy="502487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FUR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-246317" y="189851"/>
            <a:ext cx="6102413" cy="459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rPr>
              <a:t>OTHER PATTERNS OF SIMILARITY:</a:t>
            </a:r>
            <a:endParaRPr lang="en-US" sz="2400" b="1" dirty="0">
              <a:solidFill>
                <a:schemeClr val="bg1"/>
              </a:solidFill>
              <a:latin typeface="Arial"/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001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Line 8"/>
          <p:cNvSpPr>
            <a:spLocks noChangeShapeType="1"/>
          </p:cNvSpPr>
          <p:nvPr/>
        </p:nvSpPr>
        <p:spPr bwMode="auto">
          <a:xfrm>
            <a:off x="3984624" y="3663949"/>
            <a:ext cx="1666875" cy="1908175"/>
          </a:xfrm>
          <a:prstGeom prst="line">
            <a:avLst/>
          </a:prstGeom>
          <a:noFill/>
          <a:ln w="38100" cmpd="sng">
            <a:solidFill>
              <a:schemeClr val="bg1"/>
            </a:solidFill>
            <a:prstDash val="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03" name="Line 3"/>
          <p:cNvSpPr>
            <a:spLocks noChangeShapeType="1"/>
          </p:cNvSpPr>
          <p:nvPr/>
        </p:nvSpPr>
        <p:spPr bwMode="auto">
          <a:xfrm>
            <a:off x="1371600" y="3352800"/>
            <a:ext cx="3200400" cy="35052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04" name="Line 4"/>
          <p:cNvSpPr>
            <a:spLocks noChangeShapeType="1"/>
          </p:cNvSpPr>
          <p:nvPr/>
        </p:nvSpPr>
        <p:spPr bwMode="auto">
          <a:xfrm flipH="1">
            <a:off x="4572000" y="2667000"/>
            <a:ext cx="3886200" cy="41910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029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371600"/>
            <a:ext cx="19812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0" y="1384300"/>
            <a:ext cx="21463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4300"/>
            <a:ext cx="2438400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08" name="Line 8"/>
          <p:cNvSpPr>
            <a:spLocks noChangeShapeType="1"/>
          </p:cNvSpPr>
          <p:nvPr/>
        </p:nvSpPr>
        <p:spPr bwMode="auto">
          <a:xfrm>
            <a:off x="5638800" y="2895600"/>
            <a:ext cx="1219200" cy="14478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0296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371600"/>
            <a:ext cx="2133600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10" name="Rectangle 10"/>
          <p:cNvSpPr>
            <a:spLocks noChangeArrowheads="1"/>
          </p:cNvSpPr>
          <p:nvPr/>
        </p:nvSpPr>
        <p:spPr bwMode="auto">
          <a:xfrm>
            <a:off x="4876800" y="5410200"/>
            <a:ext cx="1752600" cy="9906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11" name="Text Box 11"/>
          <p:cNvSpPr txBox="1">
            <a:spLocks noChangeArrowheads="1"/>
          </p:cNvSpPr>
          <p:nvPr/>
        </p:nvSpPr>
        <p:spPr bwMode="auto">
          <a:xfrm>
            <a:off x="5029200" y="5486400"/>
            <a:ext cx="15224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FUR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(primitive)</a:t>
            </a:r>
          </a:p>
        </p:txBody>
      </p:sp>
      <p:sp>
        <p:nvSpPr>
          <p:cNvPr id="409612" name="Text Box 12"/>
          <p:cNvSpPr txBox="1">
            <a:spLocks noChangeArrowheads="1"/>
          </p:cNvSpPr>
          <p:nvPr/>
        </p:nvSpPr>
        <p:spPr bwMode="auto">
          <a:xfrm>
            <a:off x="228600" y="196850"/>
            <a:ext cx="8991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WITHIN A GROUP, ONLY </a:t>
            </a:r>
            <a:r>
              <a:rPr lang="en-US" sz="2800" b="1" dirty="0">
                <a:solidFill>
                  <a:srgbClr val="FF5FB5"/>
                </a:solidFill>
                <a:latin typeface="Arial" charset="0"/>
                <a:ea typeface="ＭＳ Ｐゴシック" charset="0"/>
                <a:cs typeface="ＭＳ Ｐゴシック" charset="0"/>
              </a:rPr>
              <a:t>NON-PRIMITIVE (derived)</a:t>
            </a:r>
            <a:r>
              <a:rPr lang="en-US" sz="2800" b="1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TRAITS </a:t>
            </a:r>
            <a:r>
              <a:rPr lang="en-US" sz="28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CAN CARRY </a:t>
            </a:r>
            <a:r>
              <a:rPr lang="en-US" sz="2800" b="1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A PHYLOGENETIC SIGNAL.</a:t>
            </a:r>
            <a:endParaRPr lang="en-US" sz="3200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13" name="Rectangle 13"/>
          <p:cNvSpPr>
            <a:spLocks noChangeArrowheads="1"/>
          </p:cNvSpPr>
          <p:nvPr/>
        </p:nvSpPr>
        <p:spPr bwMode="auto">
          <a:xfrm>
            <a:off x="1600200" y="4419600"/>
            <a:ext cx="1752600" cy="9906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14" name="Text Box 14"/>
          <p:cNvSpPr txBox="1">
            <a:spLocks noChangeArrowheads="1"/>
          </p:cNvSpPr>
          <p:nvPr/>
        </p:nvSpPr>
        <p:spPr bwMode="auto">
          <a:xfrm>
            <a:off x="1600200" y="4495800"/>
            <a:ext cx="18097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HAIR LOSS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(derived)</a:t>
            </a:r>
          </a:p>
        </p:txBody>
      </p:sp>
      <p:sp>
        <p:nvSpPr>
          <p:cNvPr id="409615" name="Text Box 15"/>
          <p:cNvSpPr txBox="1">
            <a:spLocks noChangeArrowheads="1"/>
          </p:cNvSpPr>
          <p:nvPr/>
        </p:nvSpPr>
        <p:spPr bwMode="auto">
          <a:xfrm>
            <a:off x="4495800" y="3870325"/>
            <a:ext cx="74771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>
                <a:solidFill>
                  <a:srgbClr val="FF1D05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tone Sans ITC TT-Bold" charset="0"/>
                <a:ea typeface="ＭＳ Ｐゴシック" charset="0"/>
                <a:cs typeface="ＭＳ Ｐゴシック" charset="0"/>
              </a:rPr>
              <a:t>?</a:t>
            </a:r>
            <a:endParaRPr lang="en-US" sz="240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77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5747" name="Line 3"/>
          <p:cNvSpPr>
            <a:spLocks noChangeShapeType="1"/>
          </p:cNvSpPr>
          <p:nvPr/>
        </p:nvSpPr>
        <p:spPr bwMode="auto">
          <a:xfrm>
            <a:off x="1371600" y="3352800"/>
            <a:ext cx="3200400" cy="35052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5748" name="Line 4"/>
          <p:cNvSpPr>
            <a:spLocks noChangeShapeType="1"/>
          </p:cNvSpPr>
          <p:nvPr/>
        </p:nvSpPr>
        <p:spPr bwMode="auto">
          <a:xfrm flipH="1">
            <a:off x="4572000" y="2667000"/>
            <a:ext cx="3886200" cy="41910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643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371600"/>
            <a:ext cx="19812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4300"/>
            <a:ext cx="2438400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751" name="Line 7"/>
          <p:cNvSpPr>
            <a:spLocks noChangeShapeType="1"/>
          </p:cNvSpPr>
          <p:nvPr/>
        </p:nvSpPr>
        <p:spPr bwMode="auto">
          <a:xfrm>
            <a:off x="6096000" y="2514600"/>
            <a:ext cx="1219200" cy="14478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643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371600"/>
            <a:ext cx="2133600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753" name="Text Box 9"/>
          <p:cNvSpPr txBox="1">
            <a:spLocks noChangeArrowheads="1"/>
          </p:cNvSpPr>
          <p:nvPr/>
        </p:nvSpPr>
        <p:spPr bwMode="auto">
          <a:xfrm>
            <a:off x="469900" y="296863"/>
            <a:ext cx="84201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CHARACTERS OF SHARED DERIVATION</a:t>
            </a:r>
            <a:r>
              <a:rPr lang="en-US" sz="20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(synapomorphies)</a:t>
            </a:r>
            <a:endParaRPr lang="en-US" sz="3200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5754" name="Line 10"/>
          <p:cNvSpPr>
            <a:spLocks noChangeShapeType="1"/>
          </p:cNvSpPr>
          <p:nvPr/>
        </p:nvSpPr>
        <p:spPr bwMode="auto">
          <a:xfrm flipH="1">
            <a:off x="2286000" y="3733800"/>
            <a:ext cx="1066800" cy="6096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6442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0" y="1384300"/>
            <a:ext cx="21463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756" name="Text Box 12"/>
          <p:cNvSpPr txBox="1">
            <a:spLocks noChangeArrowheads="1"/>
          </p:cNvSpPr>
          <p:nvPr/>
        </p:nvSpPr>
        <p:spPr bwMode="auto">
          <a:xfrm>
            <a:off x="5791200" y="4191000"/>
            <a:ext cx="3162300" cy="19272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•CUD-CHEWING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•NO CANINE TEETH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•TOE LOSS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•NO CLAVICLE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•COMPLEX MOLARS</a:t>
            </a:r>
          </a:p>
        </p:txBody>
      </p:sp>
      <p:sp>
        <p:nvSpPr>
          <p:cNvPr id="415759" name="Text Box 15"/>
          <p:cNvSpPr txBox="1">
            <a:spLocks noChangeArrowheads="1"/>
          </p:cNvSpPr>
          <p:nvPr/>
        </p:nvSpPr>
        <p:spPr bwMode="auto">
          <a:xfrm>
            <a:off x="304800" y="4549775"/>
            <a:ext cx="3197225" cy="19272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•BIG BRAINS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•POOR OLFACTION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•NO TAIL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•SMALL EARS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•BONY EYE SOCKET</a:t>
            </a:r>
          </a:p>
        </p:txBody>
      </p:sp>
    </p:spTree>
    <p:extLst>
      <p:ext uri="{BB962C8B-B14F-4D97-AF65-F5344CB8AC3E}">
        <p14:creationId xmlns:p14="http://schemas.microsoft.com/office/powerpoint/2010/main" val="2953574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5747" name="Line 3"/>
          <p:cNvSpPr>
            <a:spLocks noChangeShapeType="1"/>
          </p:cNvSpPr>
          <p:nvPr/>
        </p:nvSpPr>
        <p:spPr bwMode="auto">
          <a:xfrm>
            <a:off x="1371600" y="3352800"/>
            <a:ext cx="3200400" cy="35052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5748" name="Line 4"/>
          <p:cNvSpPr>
            <a:spLocks noChangeShapeType="1"/>
          </p:cNvSpPr>
          <p:nvPr/>
        </p:nvSpPr>
        <p:spPr bwMode="auto">
          <a:xfrm flipH="1">
            <a:off x="4572000" y="2667000"/>
            <a:ext cx="3886200" cy="41910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643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371600"/>
            <a:ext cx="19812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4300"/>
            <a:ext cx="2438400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751" name="Line 7"/>
          <p:cNvSpPr>
            <a:spLocks noChangeShapeType="1"/>
          </p:cNvSpPr>
          <p:nvPr/>
        </p:nvSpPr>
        <p:spPr bwMode="auto">
          <a:xfrm>
            <a:off x="6096000" y="2514600"/>
            <a:ext cx="1219200" cy="14478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643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371600"/>
            <a:ext cx="2133600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753" name="Text Box 9"/>
          <p:cNvSpPr txBox="1">
            <a:spLocks noChangeArrowheads="1"/>
          </p:cNvSpPr>
          <p:nvPr/>
        </p:nvSpPr>
        <p:spPr bwMode="auto">
          <a:xfrm>
            <a:off x="469900" y="296863"/>
            <a:ext cx="84201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CHARACTERS OF SHARED DERIVATION</a:t>
            </a:r>
            <a:r>
              <a:rPr lang="en-US" sz="20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(synapomorphies)</a:t>
            </a:r>
            <a:endParaRPr lang="en-US" sz="3200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5754" name="Line 10"/>
          <p:cNvSpPr>
            <a:spLocks noChangeShapeType="1"/>
          </p:cNvSpPr>
          <p:nvPr/>
        </p:nvSpPr>
        <p:spPr bwMode="auto">
          <a:xfrm flipH="1">
            <a:off x="2286000" y="3733800"/>
            <a:ext cx="1066800" cy="6096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6442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0" y="1384300"/>
            <a:ext cx="21463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756" name="Text Box 12"/>
          <p:cNvSpPr txBox="1">
            <a:spLocks noChangeArrowheads="1"/>
          </p:cNvSpPr>
          <p:nvPr/>
        </p:nvSpPr>
        <p:spPr bwMode="auto">
          <a:xfrm>
            <a:off x="6203950" y="4191000"/>
            <a:ext cx="2683096" cy="1631216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•CUD-CHEWING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•NO CANINE TEETH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•TOE LOSS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•NO CLAVICLE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•COMPLEX MOLARS</a:t>
            </a:r>
          </a:p>
        </p:txBody>
      </p:sp>
      <p:sp>
        <p:nvSpPr>
          <p:cNvPr id="415759" name="Text Box 15"/>
          <p:cNvSpPr txBox="1">
            <a:spLocks noChangeArrowheads="1"/>
          </p:cNvSpPr>
          <p:nvPr/>
        </p:nvSpPr>
        <p:spPr bwMode="auto">
          <a:xfrm>
            <a:off x="304800" y="4549775"/>
            <a:ext cx="2702382" cy="1631216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•BIG BRAINS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•POOR OLFACTION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•NO TAIL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•SMALL EARS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•BONY EYE SOCKET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98875" y="4088110"/>
            <a:ext cx="20659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991DD"/>
                </a:solidFill>
              </a:rPr>
              <a:t>LAST COMMON </a:t>
            </a:r>
            <a:br>
              <a:rPr lang="en-US" dirty="0" smtClean="0">
                <a:solidFill>
                  <a:srgbClr val="F991DD"/>
                </a:solidFill>
              </a:rPr>
            </a:br>
            <a:r>
              <a:rPr lang="en-US" dirty="0" smtClean="0">
                <a:solidFill>
                  <a:srgbClr val="F991DD"/>
                </a:solidFill>
              </a:rPr>
              <a:t>ANCESTOR HAD</a:t>
            </a:r>
          </a:p>
          <a:p>
            <a:r>
              <a:rPr lang="en-US" dirty="0" smtClean="0">
                <a:solidFill>
                  <a:srgbClr val="F991DD"/>
                </a:solidFill>
              </a:rPr>
              <a:t>NONE OF THESE</a:t>
            </a:r>
            <a:endParaRPr lang="en-US" dirty="0">
              <a:solidFill>
                <a:srgbClr val="F991DD"/>
              </a:solidFill>
            </a:endParaRPr>
          </a:p>
        </p:txBody>
      </p:sp>
      <p:sp>
        <p:nvSpPr>
          <p:cNvPr id="3" name="Down Arrow 2"/>
          <p:cNvSpPr/>
          <p:nvPr/>
        </p:nvSpPr>
        <p:spPr bwMode="auto">
          <a:xfrm rot="470524">
            <a:off x="4460875" y="5175250"/>
            <a:ext cx="523875" cy="1238250"/>
          </a:xfrm>
          <a:prstGeom prst="downArrow">
            <a:avLst/>
          </a:prstGeom>
          <a:solidFill>
            <a:srgbClr val="F991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69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5747" name="Line 3"/>
          <p:cNvSpPr>
            <a:spLocks noChangeShapeType="1"/>
          </p:cNvSpPr>
          <p:nvPr/>
        </p:nvSpPr>
        <p:spPr bwMode="auto">
          <a:xfrm>
            <a:off x="1063625" y="3131546"/>
            <a:ext cx="5032375" cy="361532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5748" name="Line 4"/>
          <p:cNvSpPr>
            <a:spLocks noChangeShapeType="1"/>
          </p:cNvSpPr>
          <p:nvPr/>
        </p:nvSpPr>
        <p:spPr bwMode="auto">
          <a:xfrm flipH="1">
            <a:off x="3667124" y="2666999"/>
            <a:ext cx="4791075" cy="2365375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643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371600"/>
            <a:ext cx="1981200" cy="1609725"/>
          </a:xfrm>
          <a:prstGeom prst="rect">
            <a:avLst/>
          </a:prstGeom>
          <a:noFill/>
          <a:ln w="76200" cmpd="sng">
            <a:solidFill>
              <a:srgbClr val="FF42E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43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4301"/>
            <a:ext cx="1995786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751" name="Line 7"/>
          <p:cNvSpPr>
            <a:spLocks noChangeShapeType="1"/>
          </p:cNvSpPr>
          <p:nvPr/>
        </p:nvSpPr>
        <p:spPr bwMode="auto">
          <a:xfrm>
            <a:off x="6096000" y="2514600"/>
            <a:ext cx="206375" cy="12192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643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371600"/>
            <a:ext cx="2133600" cy="1606550"/>
          </a:xfrm>
          <a:prstGeom prst="rect">
            <a:avLst/>
          </a:prstGeom>
          <a:noFill/>
          <a:ln w="76200" cmpd="sng">
            <a:solidFill>
              <a:srgbClr val="FF42E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5753" name="Text Box 9"/>
          <p:cNvSpPr txBox="1">
            <a:spLocks noChangeArrowheads="1"/>
          </p:cNvSpPr>
          <p:nvPr/>
        </p:nvSpPr>
        <p:spPr bwMode="auto">
          <a:xfrm>
            <a:off x="533400" y="131475"/>
            <a:ext cx="84201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RETAINED PRIMITIVE FEATURES </a:t>
            </a:r>
            <a:r>
              <a:rPr lang="en-US" sz="20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(symplesiomorphies)</a:t>
            </a:r>
            <a:endParaRPr lang="en-US" sz="2000" dirty="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5754" name="Line 10"/>
          <p:cNvSpPr>
            <a:spLocks noChangeShapeType="1"/>
          </p:cNvSpPr>
          <p:nvPr/>
        </p:nvSpPr>
        <p:spPr bwMode="auto">
          <a:xfrm flipH="1">
            <a:off x="2825750" y="3733800"/>
            <a:ext cx="527050" cy="6096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6442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75" y="1384300"/>
            <a:ext cx="2146300" cy="2425700"/>
          </a:xfrm>
          <a:prstGeom prst="rect">
            <a:avLst/>
          </a:prstGeom>
          <a:noFill/>
          <a:ln w="76200" cmpd="sng">
            <a:solidFill>
              <a:srgbClr val="FF42E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5756" name="Text Box 12"/>
          <p:cNvSpPr txBox="1">
            <a:spLocks noChangeArrowheads="1"/>
          </p:cNvSpPr>
          <p:nvPr/>
        </p:nvSpPr>
        <p:spPr bwMode="auto">
          <a:xfrm>
            <a:off x="5791200" y="4343400"/>
            <a:ext cx="2629295" cy="1569660"/>
          </a:xfrm>
          <a:prstGeom prst="rect">
            <a:avLst/>
          </a:prstGeom>
          <a:solidFill>
            <a:schemeClr val="bg1"/>
          </a:solidFill>
          <a:ln w="76200" cmpd="sng">
            <a:solidFill>
              <a:srgbClr val="FF42E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•FURRED</a:t>
            </a: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•SPEECHLESS</a:t>
            </a: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•QUADRUPEDAL</a:t>
            </a: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•EAT RAW FOOD</a:t>
            </a: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4191000" y="3127375"/>
            <a:ext cx="2682875" cy="12160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42E3"/>
            </a:solidFill>
            <a:prstDash val="sysDash"/>
            <a:round/>
            <a:headEnd type="oval" w="lg" len="lg"/>
            <a:tailEnd type="oval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 flipH="1">
            <a:off x="6873875" y="2419349"/>
            <a:ext cx="1165620" cy="192405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42E3"/>
            </a:solidFill>
            <a:prstDash val="sysDash"/>
            <a:round/>
            <a:headEnd type="oval" w="lg" len="lg"/>
            <a:tailEnd type="oval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>
            <a:off x="6096000" y="2047875"/>
            <a:ext cx="777875" cy="22955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42E3"/>
            </a:solidFill>
            <a:prstDash val="sysDash"/>
            <a:round/>
            <a:headEnd type="oval" w="lg" len="lg"/>
            <a:tailEnd type="oval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77989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5747" name="Line 3"/>
          <p:cNvSpPr>
            <a:spLocks noChangeShapeType="1"/>
          </p:cNvSpPr>
          <p:nvPr/>
        </p:nvSpPr>
        <p:spPr bwMode="auto">
          <a:xfrm>
            <a:off x="1371600" y="3352800"/>
            <a:ext cx="4724400" cy="3394075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5748" name="Line 4"/>
          <p:cNvSpPr>
            <a:spLocks noChangeShapeType="1"/>
          </p:cNvSpPr>
          <p:nvPr/>
        </p:nvSpPr>
        <p:spPr bwMode="auto">
          <a:xfrm flipH="1">
            <a:off x="3667124" y="2666999"/>
            <a:ext cx="4791075" cy="2365375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643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371600"/>
            <a:ext cx="19812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4300"/>
            <a:ext cx="2438400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751" name="Line 7"/>
          <p:cNvSpPr>
            <a:spLocks noChangeShapeType="1"/>
          </p:cNvSpPr>
          <p:nvPr/>
        </p:nvSpPr>
        <p:spPr bwMode="auto">
          <a:xfrm>
            <a:off x="6096000" y="2514600"/>
            <a:ext cx="206375" cy="12192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643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371600"/>
            <a:ext cx="2133600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753" name="Text Box 9"/>
          <p:cNvSpPr txBox="1">
            <a:spLocks noChangeArrowheads="1"/>
          </p:cNvSpPr>
          <p:nvPr/>
        </p:nvSpPr>
        <p:spPr bwMode="auto">
          <a:xfrm>
            <a:off x="533400" y="131475"/>
            <a:ext cx="84201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RETAINED PRIMITIVE FEATURES </a:t>
            </a:r>
            <a:r>
              <a:rPr lang="en-US" sz="20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(symplesiomorphies)</a:t>
            </a:r>
            <a:endParaRPr lang="en-US" sz="2000" dirty="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5754" name="Line 10"/>
          <p:cNvSpPr>
            <a:spLocks noChangeShapeType="1"/>
          </p:cNvSpPr>
          <p:nvPr/>
        </p:nvSpPr>
        <p:spPr bwMode="auto">
          <a:xfrm flipH="1">
            <a:off x="2825750" y="3733800"/>
            <a:ext cx="527050" cy="6096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6442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0" y="1384300"/>
            <a:ext cx="21463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756" name="Text Box 12"/>
          <p:cNvSpPr txBox="1">
            <a:spLocks noChangeArrowheads="1"/>
          </p:cNvSpPr>
          <p:nvPr/>
        </p:nvSpPr>
        <p:spPr bwMode="auto">
          <a:xfrm>
            <a:off x="199711" y="4752320"/>
            <a:ext cx="2626039" cy="1938992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LCA: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FURRED,</a:t>
            </a: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SPEECHLESS,</a:t>
            </a: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QUADRUPEDAL,</a:t>
            </a: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ATE RAW FOOD,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5 DIGITS, ETC.</a:t>
            </a: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5" y="5057775"/>
            <a:ext cx="2743200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Right Arrow 1"/>
          <p:cNvSpPr/>
          <p:nvPr/>
        </p:nvSpPr>
        <p:spPr bwMode="auto">
          <a:xfrm>
            <a:off x="2825750" y="6143625"/>
            <a:ext cx="2051050" cy="547687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768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5747" name="Line 3"/>
          <p:cNvSpPr>
            <a:spLocks noChangeShapeType="1"/>
          </p:cNvSpPr>
          <p:nvPr/>
        </p:nvSpPr>
        <p:spPr bwMode="auto">
          <a:xfrm>
            <a:off x="1371600" y="3352800"/>
            <a:ext cx="3200400" cy="35052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5748" name="Line 4"/>
          <p:cNvSpPr>
            <a:spLocks noChangeShapeType="1"/>
          </p:cNvSpPr>
          <p:nvPr/>
        </p:nvSpPr>
        <p:spPr bwMode="auto">
          <a:xfrm flipH="1">
            <a:off x="4572000" y="2667000"/>
            <a:ext cx="3886200" cy="41910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643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816100"/>
            <a:ext cx="19812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2438400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751" name="Line 7"/>
          <p:cNvSpPr>
            <a:spLocks noChangeShapeType="1"/>
          </p:cNvSpPr>
          <p:nvPr/>
        </p:nvSpPr>
        <p:spPr bwMode="auto">
          <a:xfrm>
            <a:off x="6096000" y="2959100"/>
            <a:ext cx="222250" cy="2016472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643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816100"/>
            <a:ext cx="2133600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753" name="Text Box 9"/>
          <p:cNvSpPr txBox="1">
            <a:spLocks noChangeArrowheads="1"/>
          </p:cNvSpPr>
          <p:nvPr/>
        </p:nvSpPr>
        <p:spPr bwMode="auto">
          <a:xfrm>
            <a:off x="142875" y="201613"/>
            <a:ext cx="8747125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CONVERGENCES: </a:t>
            </a:r>
            <a:r>
              <a:rPr lang="en-US" sz="28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shared, non-primitive characters of </a:t>
            </a:r>
            <a:r>
              <a:rPr lang="en-US" sz="32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INDEPENDENT</a:t>
            </a:r>
            <a:r>
              <a:rPr lang="en-US" sz="28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derivation (often reflecting common selection pressures)</a:t>
            </a:r>
            <a:endParaRPr lang="en-US" sz="2800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5754" name="Line 10"/>
          <p:cNvSpPr>
            <a:spLocks noChangeShapeType="1"/>
          </p:cNvSpPr>
          <p:nvPr/>
        </p:nvSpPr>
        <p:spPr bwMode="auto">
          <a:xfrm flipH="1">
            <a:off x="3301996" y="4178300"/>
            <a:ext cx="130175" cy="12827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6442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0" y="1828800"/>
            <a:ext cx="21463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759" name="Text Box 15"/>
          <p:cNvSpPr txBox="1">
            <a:spLocks noChangeArrowheads="1"/>
          </p:cNvSpPr>
          <p:nvPr/>
        </p:nvSpPr>
        <p:spPr bwMode="auto">
          <a:xfrm>
            <a:off x="1216663" y="4513907"/>
            <a:ext cx="1450337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BEARDS</a:t>
            </a: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5243831" y="3765550"/>
            <a:ext cx="1450337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BEARDS</a:t>
            </a: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776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029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691" y="3576817"/>
            <a:ext cx="3144453" cy="255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748" y="3576817"/>
            <a:ext cx="2334364" cy="2638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45407"/>
            <a:ext cx="2438400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6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468" y="645407"/>
            <a:ext cx="3171051" cy="238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 bwMode="auto">
          <a:xfrm>
            <a:off x="875900" y="458246"/>
            <a:ext cx="7315600" cy="2780254"/>
          </a:xfrm>
          <a:prstGeom prst="roundRect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875901" y="3465691"/>
            <a:ext cx="7153156" cy="2853265"/>
          </a:xfrm>
          <a:prstGeom prst="roundRect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3352800" y="4991140"/>
            <a:ext cx="1752600" cy="9906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no beards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3171825" y="645407"/>
            <a:ext cx="1752600" cy="990600"/>
          </a:xfrm>
          <a:prstGeom prst="rect">
            <a:avLst/>
          </a:prstGeom>
          <a:solidFill>
            <a:srgbClr val="FFF5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beards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5239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irror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20" y="341034"/>
            <a:ext cx="4427281" cy="3654264"/>
          </a:xfrm>
          <a:prstGeom prst="rect">
            <a:avLst/>
          </a:prstGeom>
          <a:ln w="38100" cmpd="sng">
            <a:solidFill>
              <a:srgbClr val="F940D9"/>
            </a:solidFill>
          </a:ln>
        </p:spPr>
      </p:pic>
      <p:pic>
        <p:nvPicPr>
          <p:cNvPr id="5" name="Picture 4" descr="mirror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762" y="2807376"/>
            <a:ext cx="4674328" cy="3548395"/>
          </a:xfrm>
          <a:prstGeom prst="rect">
            <a:avLst/>
          </a:prstGeom>
          <a:ln w="38100" cmpd="sng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66223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rilla_failing_Gallup_te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271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490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6500" y="547210"/>
            <a:ext cx="6826249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 </a:t>
            </a:r>
            <a:r>
              <a:rPr lang="en-US" sz="5400" b="1" dirty="0" smtClean="0"/>
              <a:t> MORGAN’S CANON:</a:t>
            </a:r>
          </a:p>
          <a:p>
            <a:endParaRPr lang="en-US" sz="1400" b="1" dirty="0"/>
          </a:p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“In 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no case is an animal activity to be interpreted in terms of </a:t>
            </a:r>
            <a:r>
              <a:rPr lang="en-US" sz="3600" b="1" dirty="0">
                <a:solidFill>
                  <a:srgbClr val="FF0000"/>
                </a:solidFill>
              </a:rPr>
              <a:t>higher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psychological processes if it can be fairly interpreted in terms of processes which stand </a:t>
            </a:r>
            <a:r>
              <a:rPr lang="en-US" sz="3600" b="1" dirty="0">
                <a:solidFill>
                  <a:srgbClr val="FF0000"/>
                </a:solidFill>
              </a:rPr>
              <a:t>lower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in the </a:t>
            </a:r>
            <a:r>
              <a:rPr lang="en-US" sz="3600" b="1" dirty="0">
                <a:solidFill>
                  <a:srgbClr val="FF0000"/>
                </a:solidFill>
              </a:rPr>
              <a:t>scale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of psychological evolution and development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.”</a:t>
            </a:r>
          </a:p>
          <a:p>
            <a:endParaRPr lang="en-US" sz="16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              </a:t>
            </a:r>
            <a:r>
              <a:rPr lang="en-US" sz="2400" b="1" dirty="0" smtClean="0">
                <a:solidFill>
                  <a:srgbClr val="000000"/>
                </a:solidFill>
              </a:rPr>
              <a:t>—C. Lloyd Morgan (1903)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599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Mountain_goat_skull_la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25" y="1889124"/>
            <a:ext cx="5286375" cy="4203927"/>
          </a:xfrm>
          <a:prstGeom prst="rect">
            <a:avLst/>
          </a:prstGeom>
        </p:spPr>
      </p:pic>
      <p:pic>
        <p:nvPicPr>
          <p:cNvPr id="6" name="Picture 5" descr="Myotragus_skull_lat.jpg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4" y="415940"/>
            <a:ext cx="3302001" cy="35181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627" y="317500"/>
            <a:ext cx="271462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bg1"/>
                </a:solidFill>
              </a:rPr>
              <a:t>  </a:t>
            </a:r>
            <a:r>
              <a:rPr lang="en-US" sz="3200" b="1" i="1" dirty="0" err="1" smtClean="0">
                <a:solidFill>
                  <a:schemeClr val="bg1"/>
                </a:solidFill>
              </a:rPr>
              <a:t>Myotragus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Balearic Island Goat: stubby legs, forward-facing eyes, and—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</a:rPr>
              <a:t>REDUCED 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BRAIN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7001" y="5613400"/>
            <a:ext cx="23494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bg1"/>
                </a:solidFill>
              </a:rPr>
              <a:t>  </a:t>
            </a:r>
            <a:r>
              <a:rPr lang="en-US" sz="3200" b="1" i="1" dirty="0" err="1" smtClean="0">
                <a:solidFill>
                  <a:schemeClr val="bg1"/>
                </a:solidFill>
              </a:rPr>
              <a:t>Oreamnos</a:t>
            </a:r>
            <a:endParaRPr lang="en-US" sz="3200" b="1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Rocky Mountain Goat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10" name="Picture 9" descr="balearicIsland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7" y="4378551"/>
            <a:ext cx="2509971" cy="215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449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5823" y="301625"/>
            <a:ext cx="302490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bg1"/>
                </a:solidFill>
              </a:rPr>
              <a:t>Oreopithecus</a:t>
            </a:r>
            <a:endParaRPr lang="en-US" sz="3200" b="1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Postcranially</a:t>
            </a:r>
            <a:r>
              <a:rPr lang="en-US" dirty="0" smtClean="0">
                <a:solidFill>
                  <a:schemeClr val="bg1"/>
                </a:solidFill>
              </a:rPr>
              <a:t> advanced Miocene ape living on an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isolated Mediterranean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island in what is now Tuscany: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3200" b="1" dirty="0" smtClean="0">
                <a:solidFill>
                  <a:schemeClr val="bg1"/>
                </a:solidFill>
              </a:rPr>
              <a:t>REDUCED BRAIN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7" name="Picture 6" descr="Oreopithecus skull, Clarke recon blk bkg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29" y="301625"/>
            <a:ext cx="5329543" cy="5841999"/>
          </a:xfrm>
          <a:prstGeom prst="rect">
            <a:avLst/>
          </a:prstGeom>
        </p:spPr>
      </p:pic>
      <p:pic>
        <p:nvPicPr>
          <p:cNvPr id="8" name="Picture 7" descr="Pan skull lat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60" y="3481639"/>
            <a:ext cx="2792365" cy="2654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6751" y="6216650"/>
            <a:ext cx="2476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Modern chimpanzee</a:t>
            </a:r>
          </a:p>
        </p:txBody>
      </p:sp>
    </p:spTree>
    <p:extLst>
      <p:ext uri="{BB962C8B-B14F-4D97-AF65-F5344CB8AC3E}">
        <p14:creationId xmlns:p14="http://schemas.microsoft.com/office/powerpoint/2010/main" val="1855085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0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 descr="Flores LB 1+modern skulls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8925" y="1631366"/>
              <a:ext cx="6483927" cy="4765964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428626" y="222250"/>
              <a:ext cx="3984624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i="1" dirty="0" smtClean="0">
                  <a:solidFill>
                    <a:schemeClr val="bg1"/>
                  </a:solidFill>
                </a:rPr>
                <a:t>Homo floresiensis</a:t>
              </a:r>
              <a:endParaRPr lang="en-US" sz="3200" b="1" dirty="0" smtClean="0">
                <a:solidFill>
                  <a:schemeClr val="bg1"/>
                </a:solidFill>
              </a:endParaRPr>
            </a:p>
            <a:p>
              <a:endParaRPr lang="en-US" dirty="0" smtClean="0">
                <a:solidFill>
                  <a:schemeClr val="bg1"/>
                </a:solidFill>
              </a:endParaRPr>
            </a:p>
            <a:p>
              <a:r>
                <a:rPr lang="en-US" dirty="0" smtClean="0">
                  <a:solidFill>
                    <a:schemeClr val="bg1"/>
                  </a:solidFill>
                </a:rPr>
                <a:t>Dwarf human living on an isolated Indonesian island 20,000 years ago:</a:t>
              </a:r>
            </a:p>
            <a:p>
              <a:endParaRPr lang="en-US" dirty="0" smtClean="0">
                <a:solidFill>
                  <a:schemeClr val="bg1"/>
                </a:solidFill>
              </a:endParaRPr>
            </a:p>
            <a:p>
              <a:r>
                <a:rPr lang="en-US" sz="2800" b="1" dirty="0" smtClean="0">
                  <a:solidFill>
                    <a:schemeClr val="bg1"/>
                  </a:solidFill>
                </a:rPr>
                <a:t>REDUCED BRAIN— A</a:t>
              </a:r>
            </a:p>
            <a:p>
              <a:r>
                <a:rPr lang="en-US" sz="2800" b="1" dirty="0" smtClean="0">
                  <a:solidFill>
                    <a:schemeClr val="bg1"/>
                  </a:solidFill>
                </a:rPr>
                <a:t>CONVERGENCE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968375" y="5699414"/>
              <a:ext cx="1181100" cy="10414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9541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6736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28625" y="222250"/>
            <a:ext cx="8159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DOMESTICATION RESULTS IN DECREASED BRAIN SIZE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68375" y="5699414"/>
            <a:ext cx="1181100" cy="1041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883274" y="6146800"/>
            <a:ext cx="2705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(</a:t>
            </a:r>
            <a:r>
              <a:rPr lang="en-US" dirty="0" err="1" smtClean="0">
                <a:solidFill>
                  <a:srgbClr val="FFFFFF"/>
                </a:solidFill>
              </a:rPr>
              <a:t>Stuermer</a:t>
            </a:r>
            <a:r>
              <a:rPr lang="en-US" dirty="0" smtClean="0">
                <a:solidFill>
                  <a:srgbClr val="FFFFFF"/>
                </a:solidFill>
              </a:rPr>
              <a:t> &amp; Wetzel, 2006)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625" y="6193910"/>
            <a:ext cx="501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Mongolian gerbils (</a:t>
            </a:r>
            <a:r>
              <a:rPr lang="en-US" i="1" dirty="0" err="1" smtClean="0">
                <a:solidFill>
                  <a:srgbClr val="FFFFFF"/>
                </a:solidFill>
              </a:rPr>
              <a:t>Meriones</a:t>
            </a:r>
            <a:r>
              <a:rPr lang="en-US" i="1" dirty="0" smtClean="0">
                <a:solidFill>
                  <a:srgbClr val="FFFFFF"/>
                </a:solidFill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</a:rPr>
              <a:t>unguiculatus</a:t>
            </a:r>
            <a:r>
              <a:rPr lang="en-US" i="1" dirty="0" smtClean="0">
                <a:solidFill>
                  <a:srgbClr val="FFFFFF"/>
                </a:solidFill>
              </a:rPr>
              <a:t>)</a:t>
            </a:r>
            <a:endParaRPr lang="en-US" sz="3200" b="1" dirty="0">
              <a:solidFill>
                <a:srgbClr val="FFFFFF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431257" y="881982"/>
            <a:ext cx="6159500" cy="5081588"/>
            <a:chOff x="1444625" y="881982"/>
            <a:chExt cx="6159500" cy="5081588"/>
          </a:xfrm>
        </p:grpSpPr>
        <p:pic>
          <p:nvPicPr>
            <p:cNvPr id="6" name="Picture 5" descr="Screen Shot 2015-10-23 at 12.14.40 P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4625" y="881982"/>
              <a:ext cx="6159500" cy="5081588"/>
            </a:xfrm>
            <a:prstGeom prst="rect">
              <a:avLst/>
            </a:prstGeom>
          </p:spPr>
        </p:pic>
        <p:cxnSp>
          <p:nvCxnSpPr>
            <p:cNvPr id="10" name="Straight Connector 9"/>
            <p:cNvCxnSpPr/>
            <p:nvPr/>
          </p:nvCxnSpPr>
          <p:spPr>
            <a:xfrm flipV="1">
              <a:off x="3222625" y="3690471"/>
              <a:ext cx="2921000" cy="1238250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803899" y="3351917"/>
              <a:ext cx="13306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LAB GERBILS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4488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625" y="449506"/>
            <a:ext cx="8159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ARE MODERN HUMANS DOMESTICATED CAVEMEN?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047" y="6153806"/>
            <a:ext cx="8501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(</a:t>
            </a:r>
            <a:r>
              <a:rPr lang="en-US" sz="1600" i="1" dirty="0" smtClean="0">
                <a:solidFill>
                  <a:srgbClr val="0000FF"/>
                </a:solidFill>
              </a:rPr>
              <a:t>Homo </a:t>
            </a:r>
            <a:r>
              <a:rPr lang="en-US" sz="1600" dirty="0" smtClean="0">
                <a:solidFill>
                  <a:srgbClr val="0000FF"/>
                </a:solidFill>
              </a:rPr>
              <a:t>data from Cartmill &amp; Smith, 2009; red stars = pooled-time averages from Ruff et al., 1997)</a:t>
            </a:r>
            <a:endParaRPr lang="en-US" sz="1600" b="1" dirty="0">
              <a:solidFill>
                <a:srgbClr val="0000FF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07485" y="1550733"/>
            <a:ext cx="8528962" cy="4333692"/>
            <a:chOff x="307485" y="1697781"/>
            <a:chExt cx="8528962" cy="433369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7485" y="1697781"/>
              <a:ext cx="7961389" cy="4010527"/>
            </a:xfrm>
            <a:prstGeom prst="rect">
              <a:avLst/>
            </a:prstGeom>
          </p:spPr>
        </p:pic>
        <p:cxnSp>
          <p:nvCxnSpPr>
            <p:cNvPr id="11" name="Straight Connector 10"/>
            <p:cNvCxnSpPr>
              <a:endCxn id="13" idx="0"/>
            </p:cNvCxnSpPr>
            <p:nvPr/>
          </p:nvCxnSpPr>
          <p:spPr>
            <a:xfrm>
              <a:off x="7419476" y="3128203"/>
              <a:ext cx="849398" cy="2256939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701300" y="5385142"/>
              <a:ext cx="11351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MODERN AVERAGE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7112004" y="2574750"/>
              <a:ext cx="227264" cy="213895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5-Point Star 15"/>
            <p:cNvSpPr/>
            <p:nvPr/>
          </p:nvSpPr>
          <p:spPr>
            <a:xfrm>
              <a:off x="6315246" y="3507869"/>
              <a:ext cx="227264" cy="213895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6542510" y="2967781"/>
              <a:ext cx="227264" cy="213895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6922170" y="2454435"/>
              <a:ext cx="227264" cy="213895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7001044" y="2483845"/>
              <a:ext cx="227264" cy="213895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7105324" y="2767261"/>
              <a:ext cx="581526" cy="52672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5498597" y="3614813"/>
              <a:ext cx="227264" cy="213895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>
              <a:off x="6858004" y="2454435"/>
              <a:ext cx="227264" cy="213895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>
              <a:off x="3485316" y="4235107"/>
              <a:ext cx="227264" cy="213895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>
              <a:off x="1501442" y="4128159"/>
              <a:ext cx="227264" cy="213895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75844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ldebrand diagra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00" y="0"/>
            <a:ext cx="589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621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mal_phyla_tree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755" y="313916"/>
            <a:ext cx="4895778" cy="6258705"/>
          </a:xfrm>
          <a:prstGeom prst="rect">
            <a:avLst/>
          </a:prstGeom>
        </p:spPr>
      </p:pic>
      <p:sp>
        <p:nvSpPr>
          <p:cNvPr id="3" name="Multiply 2"/>
          <p:cNvSpPr/>
          <p:nvPr/>
        </p:nvSpPr>
        <p:spPr>
          <a:xfrm>
            <a:off x="5886768" y="1498236"/>
            <a:ext cx="313957" cy="413799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ultiply 3"/>
          <p:cNvSpPr/>
          <p:nvPr/>
        </p:nvSpPr>
        <p:spPr>
          <a:xfrm>
            <a:off x="5896458" y="3191688"/>
            <a:ext cx="313957" cy="413799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ultiply 4"/>
          <p:cNvSpPr/>
          <p:nvPr/>
        </p:nvSpPr>
        <p:spPr>
          <a:xfrm>
            <a:off x="6077400" y="6183619"/>
            <a:ext cx="313957" cy="413799"/>
          </a:xfrm>
          <a:prstGeom prst="mathMultiply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0554" y="162456"/>
            <a:ext cx="3219044" cy="6463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Trestman</a:t>
            </a:r>
            <a:r>
              <a:rPr lang="en-US" dirty="0"/>
              <a:t>, </a:t>
            </a:r>
            <a:r>
              <a:rPr lang="en-US" dirty="0" smtClean="0"/>
              <a:t>2013: only 3 phyla with “</a:t>
            </a:r>
            <a:r>
              <a:rPr lang="en-US" b="1" i="1" dirty="0" smtClean="0"/>
              <a:t>complex, active bodies</a:t>
            </a:r>
            <a:r>
              <a:rPr lang="en-US" dirty="0" smtClean="0"/>
              <a:t>,” meaning—</a:t>
            </a:r>
          </a:p>
          <a:p>
            <a:endParaRPr lang="en-US" dirty="0"/>
          </a:p>
          <a:p>
            <a:r>
              <a:rPr lang="en-US" dirty="0" smtClean="0"/>
              <a:t>•Articulated </a:t>
            </a:r>
            <a:r>
              <a:rPr lang="en-US" dirty="0"/>
              <a:t>and differentiated </a:t>
            </a:r>
            <a:r>
              <a:rPr lang="en-US" dirty="0" smtClean="0"/>
              <a:t>  </a:t>
            </a:r>
          </a:p>
          <a:p>
            <a:r>
              <a:rPr lang="en-US" dirty="0"/>
              <a:t> </a:t>
            </a:r>
            <a:r>
              <a:rPr lang="en-US" dirty="0" smtClean="0"/>
              <a:t> appendages</a:t>
            </a:r>
          </a:p>
          <a:p>
            <a:r>
              <a:rPr lang="en-US" dirty="0" smtClean="0"/>
              <a:t>•Many </a:t>
            </a:r>
            <a:r>
              <a:rPr lang="en-US" dirty="0"/>
              <a:t>degrees of freedom of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controlled motion</a:t>
            </a:r>
          </a:p>
          <a:p>
            <a:r>
              <a:rPr lang="en-US" dirty="0" smtClean="0"/>
              <a:t>•Distal </a:t>
            </a:r>
            <a:r>
              <a:rPr lang="en-US" dirty="0"/>
              <a:t>senses (e.g., ‘‘true’’ eyes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•Anatomical </a:t>
            </a:r>
            <a:r>
              <a:rPr lang="en-US" dirty="0"/>
              <a:t>capability for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active</a:t>
            </a:r>
            <a:r>
              <a:rPr lang="en-US" dirty="0"/>
              <a:t>, distal-sense-guided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mobility </a:t>
            </a:r>
            <a:r>
              <a:rPr lang="en-US" dirty="0"/>
              <a:t>(fins, legs, jet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propulsion</a:t>
            </a:r>
            <a:r>
              <a:rPr lang="en-US" dirty="0"/>
              <a:t>, etc.); and </a:t>
            </a:r>
            <a:endParaRPr lang="en-US" dirty="0" smtClean="0"/>
          </a:p>
          <a:p>
            <a:r>
              <a:rPr lang="en-US" dirty="0" smtClean="0"/>
              <a:t>•Anatomical </a:t>
            </a:r>
            <a:r>
              <a:rPr lang="en-US" dirty="0"/>
              <a:t>capability for active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object </a:t>
            </a:r>
            <a:r>
              <a:rPr lang="en-US" dirty="0"/>
              <a:t>manipulation (e.g.,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chelipeds</a:t>
            </a:r>
            <a:r>
              <a:rPr lang="en-US" dirty="0"/>
              <a:t>, hands, tentacles,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mouth</a:t>
            </a:r>
            <a:r>
              <a:rPr lang="en-US" dirty="0"/>
              <a:t>-parts with fine-motor </a:t>
            </a:r>
            <a:endParaRPr lang="en-US" dirty="0" smtClean="0"/>
          </a:p>
          <a:p>
            <a:r>
              <a:rPr lang="en-US" dirty="0" smtClean="0"/>
              <a:t>  control</a:t>
            </a:r>
            <a:r>
              <a:rPr lang="en-US" dirty="0"/>
              <a:t>).</a:t>
            </a:r>
          </a:p>
          <a:p>
            <a:endParaRPr lang="en-US" dirty="0" smtClean="0"/>
          </a:p>
          <a:p>
            <a:r>
              <a:rPr lang="en-US" dirty="0" smtClean="0"/>
              <a:t>These are the three groups in which our contributors have</a:t>
            </a:r>
          </a:p>
          <a:p>
            <a:r>
              <a:rPr lang="en-US" dirty="0" smtClean="0"/>
              <a:t>discussed the possibility of mental convergence.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-221494" y="6597418"/>
            <a:ext cx="32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558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rtia_spid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8800"/>
            <a:ext cx="9144000" cy="571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110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mal_phyla_tree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755" y="313916"/>
            <a:ext cx="4895778" cy="6258705"/>
          </a:xfrm>
          <a:prstGeom prst="rect">
            <a:avLst/>
          </a:prstGeom>
        </p:spPr>
      </p:pic>
      <p:sp>
        <p:nvSpPr>
          <p:cNvPr id="3" name="Multiply 2"/>
          <p:cNvSpPr/>
          <p:nvPr/>
        </p:nvSpPr>
        <p:spPr>
          <a:xfrm>
            <a:off x="5886768" y="1498236"/>
            <a:ext cx="313957" cy="413799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ultiply 3"/>
          <p:cNvSpPr/>
          <p:nvPr/>
        </p:nvSpPr>
        <p:spPr>
          <a:xfrm>
            <a:off x="5896458" y="3191688"/>
            <a:ext cx="313957" cy="413799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ultiply 4"/>
          <p:cNvSpPr/>
          <p:nvPr/>
        </p:nvSpPr>
        <p:spPr>
          <a:xfrm>
            <a:off x="6077400" y="6183619"/>
            <a:ext cx="313957" cy="413799"/>
          </a:xfrm>
          <a:prstGeom prst="mathMultiply">
            <a:avLst/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0554" y="162456"/>
            <a:ext cx="3219044" cy="6463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Trestman</a:t>
            </a:r>
            <a:r>
              <a:rPr lang="en-US" dirty="0"/>
              <a:t>, </a:t>
            </a:r>
            <a:r>
              <a:rPr lang="en-US" dirty="0" smtClean="0"/>
              <a:t>2013: only 3 phyla with “</a:t>
            </a:r>
            <a:r>
              <a:rPr lang="en-US" b="1" i="1" dirty="0" smtClean="0"/>
              <a:t>complex, active bodies</a:t>
            </a:r>
            <a:r>
              <a:rPr lang="en-US" dirty="0" smtClean="0"/>
              <a:t>,” meaning—</a:t>
            </a:r>
          </a:p>
          <a:p>
            <a:endParaRPr lang="en-US" dirty="0"/>
          </a:p>
          <a:p>
            <a:r>
              <a:rPr lang="en-US" dirty="0" smtClean="0"/>
              <a:t>•Articulated </a:t>
            </a:r>
            <a:r>
              <a:rPr lang="en-US" dirty="0"/>
              <a:t>and differentiated </a:t>
            </a:r>
            <a:r>
              <a:rPr lang="en-US" dirty="0" smtClean="0"/>
              <a:t>  </a:t>
            </a:r>
          </a:p>
          <a:p>
            <a:r>
              <a:rPr lang="en-US" dirty="0"/>
              <a:t> </a:t>
            </a:r>
            <a:r>
              <a:rPr lang="en-US" dirty="0" smtClean="0"/>
              <a:t> appendages</a:t>
            </a:r>
          </a:p>
          <a:p>
            <a:r>
              <a:rPr lang="en-US" dirty="0" smtClean="0"/>
              <a:t>•Many </a:t>
            </a:r>
            <a:r>
              <a:rPr lang="en-US" dirty="0"/>
              <a:t>degrees of freedom of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controlled motion</a:t>
            </a:r>
          </a:p>
          <a:p>
            <a:r>
              <a:rPr lang="en-US" dirty="0" smtClean="0"/>
              <a:t>•Distal </a:t>
            </a:r>
            <a:r>
              <a:rPr lang="en-US" dirty="0"/>
              <a:t>senses (e.g., ‘‘true’’ eyes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•Anatomical </a:t>
            </a:r>
            <a:r>
              <a:rPr lang="en-US" dirty="0"/>
              <a:t>capability for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active</a:t>
            </a:r>
            <a:r>
              <a:rPr lang="en-US" dirty="0"/>
              <a:t>, distal-sense-guided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mobility </a:t>
            </a:r>
            <a:r>
              <a:rPr lang="en-US" dirty="0"/>
              <a:t>(fins, legs, jet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propulsion</a:t>
            </a:r>
            <a:r>
              <a:rPr lang="en-US" dirty="0"/>
              <a:t>, etc.); and </a:t>
            </a:r>
            <a:endParaRPr lang="en-US" dirty="0" smtClean="0"/>
          </a:p>
          <a:p>
            <a:r>
              <a:rPr lang="en-US" dirty="0" smtClean="0"/>
              <a:t>•Anatomical </a:t>
            </a:r>
            <a:r>
              <a:rPr lang="en-US" dirty="0"/>
              <a:t>capability for active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object </a:t>
            </a:r>
            <a:r>
              <a:rPr lang="en-US" dirty="0"/>
              <a:t>manipulation (e.g.,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chelipeds</a:t>
            </a:r>
            <a:r>
              <a:rPr lang="en-US" dirty="0"/>
              <a:t>, hands, tentacles,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mouth</a:t>
            </a:r>
            <a:r>
              <a:rPr lang="en-US" dirty="0"/>
              <a:t>-parts with fine-motor </a:t>
            </a:r>
            <a:endParaRPr lang="en-US" dirty="0" smtClean="0"/>
          </a:p>
          <a:p>
            <a:r>
              <a:rPr lang="en-US" dirty="0" smtClean="0"/>
              <a:t>  control</a:t>
            </a:r>
            <a:r>
              <a:rPr lang="en-US" dirty="0"/>
              <a:t>).</a:t>
            </a:r>
          </a:p>
          <a:p>
            <a:endParaRPr lang="en-US" dirty="0" smtClean="0"/>
          </a:p>
          <a:p>
            <a:r>
              <a:rPr lang="en-US" dirty="0" smtClean="0"/>
              <a:t>These are the three groups in which our contributors have</a:t>
            </a:r>
          </a:p>
          <a:p>
            <a:r>
              <a:rPr lang="en-US" dirty="0" smtClean="0"/>
              <a:t>discussed the possibility of mental convergence.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-221494" y="6597418"/>
            <a:ext cx="32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142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10-23 at 11.18.3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934" y="0"/>
            <a:ext cx="6809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74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0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968375" y="5699414"/>
              <a:ext cx="1181100" cy="10414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 descr="vampire-squid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400" y="1281532"/>
            <a:ext cx="5524500" cy="50006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49475" y="372183"/>
            <a:ext cx="457562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err="1" smtClean="0">
                <a:solidFill>
                  <a:srgbClr val="FFFFFF"/>
                </a:solidFill>
              </a:rPr>
              <a:t>Vampyroteuthis</a:t>
            </a:r>
            <a:r>
              <a:rPr lang="en-US" sz="3200" i="1" dirty="0" smtClean="0">
                <a:solidFill>
                  <a:srgbClr val="FFFFFF"/>
                </a:solidFill>
              </a:rPr>
              <a:t> </a:t>
            </a:r>
            <a:r>
              <a:rPr lang="en-US" sz="3200" i="1" dirty="0" err="1" smtClean="0">
                <a:solidFill>
                  <a:srgbClr val="FFFFFF"/>
                </a:solidFill>
              </a:rPr>
              <a:t>infernalis</a:t>
            </a:r>
            <a:endParaRPr lang="en-US" sz="3200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416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ylonomus58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786" y="-5620"/>
            <a:ext cx="6953523" cy="59719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9147" y="6143588"/>
            <a:ext cx="8394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err="1"/>
              <a:t>Hylonomus</a:t>
            </a:r>
            <a:r>
              <a:rPr lang="en-US" sz="2800" b="1" i="1" dirty="0"/>
              <a:t> </a:t>
            </a:r>
            <a:r>
              <a:rPr lang="en-US" sz="2800" b="1" i="1" dirty="0" err="1" smtClean="0"/>
              <a:t>aciedentatus</a:t>
            </a:r>
            <a:r>
              <a:rPr lang="en-US" sz="2800" b="1" i="1" dirty="0" smtClean="0"/>
              <a:t> </a:t>
            </a:r>
            <a:r>
              <a:rPr lang="en-US" sz="2800" dirty="0" smtClean="0"/>
              <a:t>(Late Carboniferous, 312 Mya)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081019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mmalian brain-body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0"/>
            <a:ext cx="896145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96025" y="6251485"/>
            <a:ext cx="344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(Cartmill, 1990)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623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mmalian brain-body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0"/>
            <a:ext cx="896145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60500" y="320585"/>
            <a:ext cx="3444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NO MATTER HOW WE DRAW THE (LOG-TRANSFORMED) LINE, THE VERY SMALL AND THE VERY LARGE FALL BELOW IT.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96025" y="6251485"/>
            <a:ext cx="344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(Cartmill, 1990)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9503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10-22 at 9.14.4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850" y="0"/>
            <a:ext cx="576161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1" y="888999"/>
            <a:ext cx="238125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THERE IS NO EMPIRICAL OR THEORETICAL JUSTIFICATION FOR ASSUMING LOG-LINEARITY</a:t>
            </a:r>
            <a:r>
              <a:rPr lang="en-US" sz="2800" b="1" dirty="0" smtClean="0">
                <a:solidFill>
                  <a:srgbClr val="0000FF"/>
                </a:solidFill>
              </a:rPr>
              <a:t>.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83376" y="3258879"/>
            <a:ext cx="1635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(Deacon, 1989)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745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mmal_tree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100" y="0"/>
            <a:ext cx="4985622" cy="6858000"/>
          </a:xfrm>
          <a:prstGeom prst="rect">
            <a:avLst/>
          </a:prstGeom>
        </p:spPr>
      </p:pic>
      <p:sp>
        <p:nvSpPr>
          <p:cNvPr id="4" name="Multiply 3"/>
          <p:cNvSpPr/>
          <p:nvPr/>
        </p:nvSpPr>
        <p:spPr>
          <a:xfrm>
            <a:off x="4295505" y="1655195"/>
            <a:ext cx="313957" cy="413799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ultiply 4"/>
          <p:cNvSpPr/>
          <p:nvPr/>
        </p:nvSpPr>
        <p:spPr>
          <a:xfrm>
            <a:off x="4295505" y="3548413"/>
            <a:ext cx="313957" cy="413799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ultiply 5"/>
          <p:cNvSpPr/>
          <p:nvPr/>
        </p:nvSpPr>
        <p:spPr>
          <a:xfrm>
            <a:off x="3838841" y="3993326"/>
            <a:ext cx="313957" cy="413799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ultiply 6"/>
          <p:cNvSpPr/>
          <p:nvPr/>
        </p:nvSpPr>
        <p:spPr>
          <a:xfrm>
            <a:off x="4290924" y="4756719"/>
            <a:ext cx="313957" cy="413799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ultiply 7"/>
          <p:cNvSpPr/>
          <p:nvPr/>
        </p:nvSpPr>
        <p:spPr>
          <a:xfrm>
            <a:off x="4272072" y="5379996"/>
            <a:ext cx="313957" cy="413799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ultiply 8"/>
          <p:cNvSpPr/>
          <p:nvPr/>
        </p:nvSpPr>
        <p:spPr>
          <a:xfrm>
            <a:off x="4281762" y="5689355"/>
            <a:ext cx="313957" cy="413799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53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mmalian brain-body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0"/>
            <a:ext cx="896145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96025" y="6251485"/>
            <a:ext cx="344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(Cartmill, 1990)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5226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olphin+hum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1000"/>
            <a:ext cx="9144000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5193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ulliver+Houyhnhnm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76" y="0"/>
            <a:ext cx="10829069" cy="8286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876" y="206374"/>
            <a:ext cx="8731249" cy="2923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 remember, in frequent discourses with my master </a:t>
            </a:r>
            <a:r>
              <a:rPr lang="en-GB" dirty="0" smtClean="0">
                <a:solidFill>
                  <a:schemeClr val="bg1"/>
                </a:solidFill>
              </a:rPr>
              <a:t>… having </a:t>
            </a:r>
            <a:r>
              <a:rPr lang="en-GB" dirty="0">
                <a:solidFill>
                  <a:schemeClr val="bg1"/>
                </a:solidFill>
              </a:rPr>
              <a:t>occasion to talk of lying and false representation... It was with much difficulty that he comprehended what I </a:t>
            </a:r>
            <a:r>
              <a:rPr lang="en-GB" dirty="0" smtClean="0">
                <a:solidFill>
                  <a:schemeClr val="bg1"/>
                </a:solidFill>
              </a:rPr>
              <a:t>meant … For </a:t>
            </a:r>
            <a:r>
              <a:rPr lang="en-GB" dirty="0">
                <a:solidFill>
                  <a:schemeClr val="bg1"/>
                </a:solidFill>
              </a:rPr>
              <a:t>he </a:t>
            </a:r>
            <a:r>
              <a:rPr lang="en-GB" dirty="0" smtClean="0">
                <a:solidFill>
                  <a:schemeClr val="bg1"/>
                </a:solidFill>
              </a:rPr>
              <a:t>argued thus: “that </a:t>
            </a:r>
            <a:r>
              <a:rPr lang="en-GB" dirty="0">
                <a:solidFill>
                  <a:schemeClr val="bg1"/>
                </a:solidFill>
              </a:rPr>
              <a:t>the use of speech was to make us understand one another, and to receive information of facts; now, if any one said</a:t>
            </a:r>
            <a:r>
              <a:rPr lang="en-GB" i="1" dirty="0">
                <a:solidFill>
                  <a:schemeClr val="bg1"/>
                </a:solidFill>
              </a:rPr>
              <a:t> </a:t>
            </a:r>
            <a:r>
              <a:rPr lang="en-GB" sz="2000" b="1" i="1" dirty="0">
                <a:solidFill>
                  <a:srgbClr val="FF89DC"/>
                </a:solidFill>
              </a:rPr>
              <a:t>the thing which was not</a:t>
            </a:r>
            <a:r>
              <a:rPr lang="en-GB" dirty="0">
                <a:solidFill>
                  <a:srgbClr val="FF89DC"/>
                </a:solidFill>
              </a:rPr>
              <a:t>, </a:t>
            </a:r>
            <a:r>
              <a:rPr lang="en-GB" dirty="0">
                <a:solidFill>
                  <a:schemeClr val="bg1"/>
                </a:solidFill>
              </a:rPr>
              <a:t>these ends were defeated, because I cannot properly be said to understand him; and </a:t>
            </a:r>
            <a:r>
              <a:rPr lang="en-GB" dirty="0" smtClean="0">
                <a:solidFill>
                  <a:schemeClr val="bg1"/>
                </a:solidFill>
              </a:rPr>
              <a:t>… he </a:t>
            </a:r>
            <a:r>
              <a:rPr lang="en-GB" dirty="0">
                <a:solidFill>
                  <a:schemeClr val="bg1"/>
                </a:solidFill>
              </a:rPr>
              <a:t>leaves me worse than in </a:t>
            </a:r>
            <a:r>
              <a:rPr lang="en-GB" dirty="0" smtClean="0">
                <a:solidFill>
                  <a:schemeClr val="bg1"/>
                </a:solidFill>
              </a:rPr>
              <a:t>ignorance, </a:t>
            </a:r>
            <a:r>
              <a:rPr lang="en-GB" dirty="0">
                <a:solidFill>
                  <a:schemeClr val="bg1"/>
                </a:solidFill>
              </a:rPr>
              <a:t>for I am led to believe a thing </a:t>
            </a:r>
            <a:r>
              <a:rPr lang="en-GB" dirty="0" smtClean="0">
                <a:solidFill>
                  <a:schemeClr val="bg1"/>
                </a:solidFill>
              </a:rPr>
              <a:t>black </a:t>
            </a:r>
            <a:r>
              <a:rPr lang="en-GB" dirty="0">
                <a:solidFill>
                  <a:schemeClr val="bg1"/>
                </a:solidFill>
              </a:rPr>
              <a:t>when it is white, and </a:t>
            </a:r>
            <a:r>
              <a:rPr lang="en-GB" dirty="0" smtClean="0">
                <a:solidFill>
                  <a:schemeClr val="bg1"/>
                </a:solidFill>
              </a:rPr>
              <a:t>short </a:t>
            </a:r>
            <a:r>
              <a:rPr lang="en-GB" dirty="0">
                <a:solidFill>
                  <a:schemeClr val="bg1"/>
                </a:solidFill>
              </a:rPr>
              <a:t>when it is long.”  And these were all the notions he had concerning that faculty of lying, so perfectly well understood, and so universally practised, among human </a:t>
            </a:r>
            <a:r>
              <a:rPr lang="en-GB" dirty="0" smtClean="0">
                <a:solidFill>
                  <a:schemeClr val="bg1"/>
                </a:solidFill>
              </a:rPr>
              <a:t>creatures.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sz="2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—</a:t>
            </a:r>
            <a:r>
              <a:rPr lang="en-GB" sz="2000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Gulliver’s Travels, </a:t>
            </a:r>
            <a:r>
              <a:rPr lang="en-US" dirty="0" smtClean="0">
                <a:solidFill>
                  <a:schemeClr val="bg1"/>
                </a:solidFill>
                <a:effectLst/>
              </a:rPr>
              <a:t> </a:t>
            </a:r>
            <a:r>
              <a:rPr lang="en-US" dirty="0" smtClean="0">
                <a:solidFill>
                  <a:schemeClr val="bg1"/>
                </a:solidFill>
                <a:effectLst/>
                <a:latin typeface="Times New Roman"/>
                <a:cs typeface="Times New Roman"/>
              </a:rPr>
              <a:t>Bk. 4, Ch. 5 (1726)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050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"/>
      </a:majorFont>
      <a:minorFont>
        <a:latin typeface="Helvetic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2167</TotalTime>
  <Words>869</Words>
  <Application>Microsoft Macintosh PowerPoint</Application>
  <PresentationFormat>On-screen Show (4:3)</PresentationFormat>
  <Paragraphs>176</Paragraphs>
  <Slides>35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1_Blank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Cartmill</dc:creator>
  <cp:lastModifiedBy>Matt Cartmill</cp:lastModifiedBy>
  <cp:revision>78</cp:revision>
  <dcterms:created xsi:type="dcterms:W3CDTF">2015-10-22T14:26:14Z</dcterms:created>
  <dcterms:modified xsi:type="dcterms:W3CDTF">2015-10-24T18:10:21Z</dcterms:modified>
</cp:coreProperties>
</file>