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26" r:id="rId1"/>
  </p:sldMasterIdLst>
  <p:notesMasterIdLst>
    <p:notesMasterId r:id="rId51"/>
  </p:notesMasterIdLst>
  <p:handoutMasterIdLst>
    <p:handoutMasterId r:id="rId52"/>
  </p:handoutMasterIdLst>
  <p:sldIdLst>
    <p:sldId id="256" r:id="rId2"/>
    <p:sldId id="325" r:id="rId3"/>
    <p:sldId id="315" r:id="rId4"/>
    <p:sldId id="386" r:id="rId5"/>
    <p:sldId id="380" r:id="rId6"/>
    <p:sldId id="310" r:id="rId7"/>
    <p:sldId id="383" r:id="rId8"/>
    <p:sldId id="316" r:id="rId9"/>
    <p:sldId id="384" r:id="rId10"/>
    <p:sldId id="356" r:id="rId11"/>
    <p:sldId id="281" r:id="rId12"/>
    <p:sldId id="369" r:id="rId13"/>
    <p:sldId id="370" r:id="rId14"/>
    <p:sldId id="385" r:id="rId15"/>
    <p:sldId id="388" r:id="rId16"/>
    <p:sldId id="357" r:id="rId17"/>
    <p:sldId id="387" r:id="rId18"/>
    <p:sldId id="345" r:id="rId19"/>
    <p:sldId id="353" r:id="rId20"/>
    <p:sldId id="371" r:id="rId21"/>
    <p:sldId id="262" r:id="rId22"/>
    <p:sldId id="367" r:id="rId23"/>
    <p:sldId id="372" r:id="rId24"/>
    <p:sldId id="382" r:id="rId25"/>
    <p:sldId id="303" r:id="rId26"/>
    <p:sldId id="292" r:id="rId27"/>
    <p:sldId id="378" r:id="rId28"/>
    <p:sldId id="379" r:id="rId29"/>
    <p:sldId id="293" r:id="rId30"/>
    <p:sldId id="390" r:id="rId31"/>
    <p:sldId id="340" r:id="rId32"/>
    <p:sldId id="389" r:id="rId33"/>
    <p:sldId id="368" r:id="rId34"/>
    <p:sldId id="366" r:id="rId35"/>
    <p:sldId id="381" r:id="rId36"/>
    <p:sldId id="319" r:id="rId37"/>
    <p:sldId id="341" r:id="rId38"/>
    <p:sldId id="364" r:id="rId39"/>
    <p:sldId id="374" r:id="rId40"/>
    <p:sldId id="377" r:id="rId41"/>
    <p:sldId id="265" r:id="rId42"/>
    <p:sldId id="376" r:id="rId43"/>
    <p:sldId id="375" r:id="rId44"/>
    <p:sldId id="300" r:id="rId45"/>
    <p:sldId id="358" r:id="rId46"/>
    <p:sldId id="359" r:id="rId47"/>
    <p:sldId id="360" r:id="rId48"/>
    <p:sldId id="361" r:id="rId49"/>
    <p:sldId id="363"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9" autoAdjust="0"/>
    <p:restoredTop sz="79171" autoAdjust="0"/>
  </p:normalViewPr>
  <p:slideViewPr>
    <p:cSldViewPr snapToGrid="0">
      <p:cViewPr varScale="1">
        <p:scale>
          <a:sx n="57" d="100"/>
          <a:sy n="57" d="100"/>
        </p:scale>
        <p:origin x="72" y="840"/>
      </p:cViewPr>
      <p:guideLst>
        <p:guide orient="horz" pos="2160"/>
        <p:guide pos="3840"/>
      </p:guideLst>
    </p:cSldViewPr>
  </p:slideViewPr>
  <p:outlineViewPr>
    <p:cViewPr>
      <p:scale>
        <a:sx n="33" d="100"/>
        <a:sy n="33" d="100"/>
      </p:scale>
      <p:origin x="0" y="-91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247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t>Cognitive Complexity from Concrete to Abstract</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4375000000000003E-2"/>
          <c:y val="0.109816491768178"/>
          <c:w val="0.96562499999999996"/>
          <c:h val="0.82290220085493304"/>
        </c:manualLayout>
      </c:layout>
      <c:lineChart>
        <c:grouping val="standard"/>
        <c:varyColors val="0"/>
        <c:ser>
          <c:idx val="0"/>
          <c:order val="0"/>
          <c:tx>
            <c:strRef>
              <c:f>Sheet1!$B$1</c:f>
              <c:strCache>
                <c:ptCount val="1"/>
                <c:pt idx="0">
                  <c:v>*</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Concrete</c:v>
                </c:pt>
                <c:pt idx="3">
                  <c:v>Abstract </c:v>
                </c:pt>
              </c:strCache>
            </c:strRef>
          </c:cat>
          <c:val>
            <c:numRef>
              <c:f>Sheet1!$B$2:$B$5</c:f>
              <c:numCache>
                <c:formatCode>General</c:formatCode>
                <c:ptCount val="4"/>
              </c:numCache>
            </c:numRef>
          </c:val>
          <c:smooth val="0"/>
        </c:ser>
        <c:ser>
          <c:idx val="1"/>
          <c:order val="1"/>
          <c:tx>
            <c:strRef>
              <c:f>Sheet1!$C$1</c:f>
              <c:strCache>
                <c:ptCount val="1"/>
                <c:pt idx="0">
                  <c:v>*2</c:v>
                </c:pt>
              </c:strCache>
            </c:strRef>
          </c:tx>
          <c:spPr>
            <a:ln w="31750" cap="rnd">
              <a:solidFill>
                <a:schemeClr val="accent2"/>
              </a:solidFill>
              <a:round/>
            </a:ln>
            <a:effectLst/>
          </c:spPr>
          <c:marker>
            <c:symbol val="circle"/>
            <c:size val="17"/>
            <c:spPr>
              <a:solidFill>
                <a:schemeClr val="accent2"/>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Concrete</c:v>
                </c:pt>
                <c:pt idx="3">
                  <c:v>Abstract </c:v>
                </c:pt>
              </c:strCache>
            </c:strRef>
          </c:cat>
          <c:val>
            <c:numRef>
              <c:f>Sheet1!$C$2:$C$5</c:f>
              <c:numCache>
                <c:formatCode>General</c:formatCode>
                <c:ptCount val="4"/>
              </c:numCache>
            </c:numRef>
          </c:val>
          <c:smooth val="0"/>
        </c:ser>
        <c:ser>
          <c:idx val="2"/>
          <c:order val="2"/>
          <c:tx>
            <c:strRef>
              <c:f>Sheet1!$D$1</c:f>
              <c:strCache>
                <c:ptCount val="1"/>
                <c:pt idx="0">
                  <c:v>*3</c:v>
                </c:pt>
              </c:strCache>
            </c:strRef>
          </c:tx>
          <c:spPr>
            <a:ln w="31750" cap="rnd">
              <a:solidFill>
                <a:schemeClr val="accent3"/>
              </a:solidFill>
              <a:round/>
            </a:ln>
            <a:effectLst/>
          </c:spPr>
          <c:marker>
            <c:symbol val="circle"/>
            <c:size val="17"/>
            <c:spPr>
              <a:solidFill>
                <a:schemeClr val="accent3"/>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Concrete</c:v>
                </c:pt>
                <c:pt idx="3">
                  <c:v>Abstract </c:v>
                </c:pt>
              </c:strCache>
            </c:strRef>
          </c:cat>
          <c:val>
            <c:numRef>
              <c:f>Sheet1!$D$2:$D$5</c:f>
              <c:numCache>
                <c:formatCode>General</c:formatCode>
                <c:ptCount val="4"/>
              </c:numCache>
            </c:numRef>
          </c:val>
          <c:smooth val="0"/>
        </c:ser>
        <c:dLbls>
          <c:dLblPos val="ctr"/>
          <c:showLegendKey val="0"/>
          <c:showVal val="1"/>
          <c:showCatName val="0"/>
          <c:showSerName val="0"/>
          <c:showPercent val="0"/>
          <c:showBubbleSize val="0"/>
        </c:dLbls>
        <c:marker val="1"/>
        <c:smooth val="0"/>
        <c:axId val="241327840"/>
        <c:axId val="241329016"/>
      </c:lineChart>
      <c:catAx>
        <c:axId val="2413278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41329016"/>
        <c:crosses val="autoZero"/>
        <c:auto val="1"/>
        <c:lblAlgn val="ctr"/>
        <c:lblOffset val="100"/>
        <c:noMultiLvlLbl val="0"/>
      </c:catAx>
      <c:valAx>
        <c:axId val="24132901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41327840"/>
        <c:crosses val="autoZero"/>
        <c:crossBetween val="between"/>
      </c:valAx>
      <c:spPr>
        <a:noFill/>
        <a:ln w="25400">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E8091-449E-445E-9792-E0D3A23E39F4}" type="doc">
      <dgm:prSet loTypeId="urn:microsoft.com/office/officeart/2005/8/layout/process1" loCatId="process" qsTypeId="urn:microsoft.com/office/officeart/2005/8/quickstyle/3d3" qsCatId="3D" csTypeId="urn:microsoft.com/office/officeart/2005/8/colors/accent1_1" csCatId="accent1" phldr="1"/>
      <dgm:spPr/>
    </dgm:pt>
    <dgm:pt modelId="{9884B8BF-71F0-4B80-84DD-B73AD4E0F5B1}">
      <dgm:prSet phldrT="[Text]" custT="1"/>
      <dgm:spPr/>
      <dgm:t>
        <a:bodyPr/>
        <a:lstStyle/>
        <a:p>
          <a:r>
            <a:rPr lang="en-US" sz="2800" b="1" dirty="0" err="1" smtClean="0">
              <a:latin typeface="Garamond" panose="02020404030301010803" pitchFamily="18" charset="0"/>
            </a:rPr>
            <a:t>Explanadum</a:t>
          </a:r>
          <a:r>
            <a:rPr lang="en-US" sz="2800" b="1" dirty="0" smtClean="0">
              <a:latin typeface="Garamond" panose="02020404030301010803" pitchFamily="18" charset="0"/>
            </a:rPr>
            <a:t>:</a:t>
          </a:r>
          <a:r>
            <a:rPr lang="en-US" sz="2800" dirty="0" smtClean="0">
              <a:latin typeface="Garamond" panose="02020404030301010803" pitchFamily="18" charset="0"/>
            </a:rPr>
            <a:t> Natural Design </a:t>
          </a:r>
        </a:p>
        <a:p>
          <a:r>
            <a:rPr lang="en-US" sz="2800" b="1" dirty="0" smtClean="0">
              <a:latin typeface="Garamond" panose="02020404030301010803" pitchFamily="18" charset="0"/>
            </a:rPr>
            <a:t>Potential Explanans: </a:t>
          </a:r>
          <a:r>
            <a:rPr lang="en-US" sz="2800" dirty="0" smtClean="0">
              <a:latin typeface="Garamond" panose="02020404030301010803" pitchFamily="18" charset="0"/>
            </a:rPr>
            <a:t>Natural Selection</a:t>
          </a:r>
          <a:endParaRPr lang="en-US" sz="2800" dirty="0">
            <a:latin typeface="Garamond" panose="02020404030301010803" pitchFamily="18" charset="0"/>
          </a:endParaRPr>
        </a:p>
      </dgm:t>
    </dgm:pt>
    <dgm:pt modelId="{B732E90B-B1F3-40C2-B0E5-E9B955485DD4}" type="parTrans" cxnId="{0DD8AD9D-7036-4D01-8B78-E68826334562}">
      <dgm:prSet/>
      <dgm:spPr/>
      <dgm:t>
        <a:bodyPr/>
        <a:lstStyle/>
        <a:p>
          <a:endParaRPr lang="en-US"/>
        </a:p>
      </dgm:t>
    </dgm:pt>
    <dgm:pt modelId="{2A6F85E8-55A3-4D38-BB51-EA2EC9CEDDE4}" type="sibTrans" cxnId="{0DD8AD9D-7036-4D01-8B78-E68826334562}">
      <dgm:prSet/>
      <dgm:spPr/>
      <dgm:t>
        <a:bodyPr/>
        <a:lstStyle/>
        <a:p>
          <a:endParaRPr lang="en-US">
            <a:latin typeface="Garamond" panose="02020404030301010803" pitchFamily="18" charset="0"/>
          </a:endParaRPr>
        </a:p>
      </dgm:t>
    </dgm:pt>
    <dgm:pt modelId="{CBCBA8CF-9A49-4179-ABEF-C7F8004AE5A9}">
      <dgm:prSet phldrT="[Text]" custT="1"/>
      <dgm:spPr/>
      <dgm:t>
        <a:bodyPr/>
        <a:lstStyle/>
        <a:p>
          <a:r>
            <a:rPr lang="en-US" sz="2800" b="1" dirty="0" smtClean="0">
              <a:latin typeface="Garamond" panose="02020404030301010803" pitchFamily="18" charset="0"/>
            </a:rPr>
            <a:t>Biological Function</a:t>
          </a:r>
        </a:p>
        <a:p>
          <a:r>
            <a:rPr lang="en-US" sz="2800" dirty="0" smtClean="0">
              <a:latin typeface="Garamond" panose="02020404030301010803" pitchFamily="18" charset="0"/>
            </a:rPr>
            <a:t>=</a:t>
          </a:r>
          <a:r>
            <a:rPr lang="en-US" sz="2800" baseline="-25000" dirty="0" smtClean="0">
              <a:latin typeface="Garamond" panose="02020404030301010803" pitchFamily="18" charset="0"/>
            </a:rPr>
            <a:t>def</a:t>
          </a:r>
        </a:p>
        <a:p>
          <a:r>
            <a:rPr lang="en-US" sz="2800" dirty="0" smtClean="0">
              <a:latin typeface="Garamond" panose="02020404030301010803" pitchFamily="18" charset="0"/>
            </a:rPr>
            <a:t> traits produced by mechanism of natural selection</a:t>
          </a:r>
          <a:endParaRPr lang="en-US" sz="2800" dirty="0">
            <a:latin typeface="Garamond" panose="02020404030301010803" pitchFamily="18" charset="0"/>
          </a:endParaRPr>
        </a:p>
      </dgm:t>
    </dgm:pt>
    <dgm:pt modelId="{285C4C88-ED5E-4A47-A46B-D911F65410FA}" type="parTrans" cxnId="{6F1DE148-E950-430F-8E72-1F94B72902F9}">
      <dgm:prSet/>
      <dgm:spPr/>
      <dgm:t>
        <a:bodyPr/>
        <a:lstStyle/>
        <a:p>
          <a:endParaRPr lang="en-US"/>
        </a:p>
      </dgm:t>
    </dgm:pt>
    <dgm:pt modelId="{EFF9D99C-006E-4CF4-BEE9-AA66C419E893}" type="sibTrans" cxnId="{6F1DE148-E950-430F-8E72-1F94B72902F9}">
      <dgm:prSet/>
      <dgm:spPr/>
      <dgm:t>
        <a:bodyPr/>
        <a:lstStyle/>
        <a:p>
          <a:endParaRPr lang="en-US"/>
        </a:p>
      </dgm:t>
    </dgm:pt>
    <dgm:pt modelId="{5CFAC335-8136-405E-9818-6FA033BA4320}" type="pres">
      <dgm:prSet presAssocID="{706E8091-449E-445E-9792-E0D3A23E39F4}" presName="Name0" presStyleCnt="0">
        <dgm:presLayoutVars>
          <dgm:dir/>
          <dgm:resizeHandles val="exact"/>
        </dgm:presLayoutVars>
      </dgm:prSet>
      <dgm:spPr/>
    </dgm:pt>
    <dgm:pt modelId="{FFA89BB5-0EFB-4C58-957E-89F986CBB0BF}" type="pres">
      <dgm:prSet presAssocID="{9884B8BF-71F0-4B80-84DD-B73AD4E0F5B1}" presName="node" presStyleLbl="node1" presStyleIdx="0" presStyleCnt="2" custScaleX="120477" custLinFactNeighborX="6730" custLinFactNeighborY="-831">
        <dgm:presLayoutVars>
          <dgm:bulletEnabled val="1"/>
        </dgm:presLayoutVars>
      </dgm:prSet>
      <dgm:spPr/>
      <dgm:t>
        <a:bodyPr/>
        <a:lstStyle/>
        <a:p>
          <a:endParaRPr lang="en-US"/>
        </a:p>
      </dgm:t>
    </dgm:pt>
    <dgm:pt modelId="{C839DEAB-3C6B-40F9-9C16-EBBD9F231A19}" type="pres">
      <dgm:prSet presAssocID="{2A6F85E8-55A3-4D38-BB51-EA2EC9CEDDE4}" presName="sibTrans" presStyleLbl="sibTrans2D1" presStyleIdx="0" presStyleCnt="1"/>
      <dgm:spPr/>
      <dgm:t>
        <a:bodyPr/>
        <a:lstStyle/>
        <a:p>
          <a:endParaRPr lang="en-US"/>
        </a:p>
      </dgm:t>
    </dgm:pt>
    <dgm:pt modelId="{B47A6330-4875-4E18-B86E-22BE83B64244}" type="pres">
      <dgm:prSet presAssocID="{2A6F85E8-55A3-4D38-BB51-EA2EC9CEDDE4}" presName="connectorText" presStyleLbl="sibTrans2D1" presStyleIdx="0" presStyleCnt="1"/>
      <dgm:spPr/>
      <dgm:t>
        <a:bodyPr/>
        <a:lstStyle/>
        <a:p>
          <a:endParaRPr lang="en-US"/>
        </a:p>
      </dgm:t>
    </dgm:pt>
    <dgm:pt modelId="{C8553857-4944-423C-B81F-B9536E203565}" type="pres">
      <dgm:prSet presAssocID="{CBCBA8CF-9A49-4179-ABEF-C7F8004AE5A9}" presName="node" presStyleLbl="node1" presStyleIdx="1" presStyleCnt="2">
        <dgm:presLayoutVars>
          <dgm:bulletEnabled val="1"/>
        </dgm:presLayoutVars>
      </dgm:prSet>
      <dgm:spPr/>
      <dgm:t>
        <a:bodyPr/>
        <a:lstStyle/>
        <a:p>
          <a:endParaRPr lang="en-US"/>
        </a:p>
      </dgm:t>
    </dgm:pt>
  </dgm:ptLst>
  <dgm:cxnLst>
    <dgm:cxn modelId="{6F1DE148-E950-430F-8E72-1F94B72902F9}" srcId="{706E8091-449E-445E-9792-E0D3A23E39F4}" destId="{CBCBA8CF-9A49-4179-ABEF-C7F8004AE5A9}" srcOrd="1" destOrd="0" parTransId="{285C4C88-ED5E-4A47-A46B-D911F65410FA}" sibTransId="{EFF9D99C-006E-4CF4-BEE9-AA66C419E893}"/>
    <dgm:cxn modelId="{AA96487C-47DB-419A-90B9-8BFF2390D84A}" type="presOf" srcId="{CBCBA8CF-9A49-4179-ABEF-C7F8004AE5A9}" destId="{C8553857-4944-423C-B81F-B9536E203565}" srcOrd="0" destOrd="0" presId="urn:microsoft.com/office/officeart/2005/8/layout/process1"/>
    <dgm:cxn modelId="{CCC7055D-3714-4F74-BD87-C4A0EE6FB4D1}" type="presOf" srcId="{706E8091-449E-445E-9792-E0D3A23E39F4}" destId="{5CFAC335-8136-405E-9818-6FA033BA4320}" srcOrd="0" destOrd="0" presId="urn:microsoft.com/office/officeart/2005/8/layout/process1"/>
    <dgm:cxn modelId="{48B8FEDB-84F9-49FF-AB3B-2CC66B390E28}" type="presOf" srcId="{2A6F85E8-55A3-4D38-BB51-EA2EC9CEDDE4}" destId="{C839DEAB-3C6B-40F9-9C16-EBBD9F231A19}" srcOrd="0" destOrd="0" presId="urn:microsoft.com/office/officeart/2005/8/layout/process1"/>
    <dgm:cxn modelId="{B61713EE-6D08-4126-80F8-1F83ED0CE64C}" type="presOf" srcId="{2A6F85E8-55A3-4D38-BB51-EA2EC9CEDDE4}" destId="{B47A6330-4875-4E18-B86E-22BE83B64244}" srcOrd="1" destOrd="0" presId="urn:microsoft.com/office/officeart/2005/8/layout/process1"/>
    <dgm:cxn modelId="{346F9F60-B8F8-432C-B4C4-3547FD4E8136}" type="presOf" srcId="{9884B8BF-71F0-4B80-84DD-B73AD4E0F5B1}" destId="{FFA89BB5-0EFB-4C58-957E-89F986CBB0BF}" srcOrd="0" destOrd="0" presId="urn:microsoft.com/office/officeart/2005/8/layout/process1"/>
    <dgm:cxn modelId="{0DD8AD9D-7036-4D01-8B78-E68826334562}" srcId="{706E8091-449E-445E-9792-E0D3A23E39F4}" destId="{9884B8BF-71F0-4B80-84DD-B73AD4E0F5B1}" srcOrd="0" destOrd="0" parTransId="{B732E90B-B1F3-40C2-B0E5-E9B955485DD4}" sibTransId="{2A6F85E8-55A3-4D38-BB51-EA2EC9CEDDE4}"/>
    <dgm:cxn modelId="{C97FBAE2-409A-4D75-8A23-E9DC80FB46EB}" type="presParOf" srcId="{5CFAC335-8136-405E-9818-6FA033BA4320}" destId="{FFA89BB5-0EFB-4C58-957E-89F986CBB0BF}" srcOrd="0" destOrd="0" presId="urn:microsoft.com/office/officeart/2005/8/layout/process1"/>
    <dgm:cxn modelId="{1A785C14-0627-4A26-AEF8-0CD0A7CD1A2D}" type="presParOf" srcId="{5CFAC335-8136-405E-9818-6FA033BA4320}" destId="{C839DEAB-3C6B-40F9-9C16-EBBD9F231A19}" srcOrd="1" destOrd="0" presId="urn:microsoft.com/office/officeart/2005/8/layout/process1"/>
    <dgm:cxn modelId="{B316563F-20E7-44E2-833B-BA12B3F36D93}" type="presParOf" srcId="{C839DEAB-3C6B-40F9-9C16-EBBD9F231A19}" destId="{B47A6330-4875-4E18-B86E-22BE83B64244}" srcOrd="0" destOrd="0" presId="urn:microsoft.com/office/officeart/2005/8/layout/process1"/>
    <dgm:cxn modelId="{B63960D2-46D5-4CB0-AF38-3809F0514B6E}" type="presParOf" srcId="{5CFAC335-8136-405E-9818-6FA033BA4320}" destId="{C8553857-4944-423C-B81F-B9536E203565}"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DB74D2-8963-47CB-B0BA-79FD9A2E983B}"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8A06FF7B-42E9-4086-A6C7-E94EE15C7CF5}">
      <dgm:prSet phldrT="[Text]"/>
      <dgm:spPr/>
      <dgm:t>
        <a:bodyPr/>
        <a:lstStyle/>
        <a:p>
          <a:r>
            <a:rPr lang="en-US" dirty="0" smtClean="0"/>
            <a:t>Phenotypic Plasticity</a:t>
          </a:r>
          <a:endParaRPr lang="en-US" dirty="0"/>
        </a:p>
      </dgm:t>
    </dgm:pt>
    <dgm:pt modelId="{37B0C9E7-1E85-4BD0-825D-EC19355A0A6E}" type="parTrans" cxnId="{47A79ADB-8E62-4212-9BBE-48C86A7CEC00}">
      <dgm:prSet/>
      <dgm:spPr/>
      <dgm:t>
        <a:bodyPr/>
        <a:lstStyle/>
        <a:p>
          <a:endParaRPr lang="en-US"/>
        </a:p>
      </dgm:t>
    </dgm:pt>
    <dgm:pt modelId="{DA36B134-98E4-4E25-900E-6EE2623ECBD2}" type="sibTrans" cxnId="{47A79ADB-8E62-4212-9BBE-48C86A7CEC00}">
      <dgm:prSet/>
      <dgm:spPr/>
      <dgm:t>
        <a:bodyPr/>
        <a:lstStyle/>
        <a:p>
          <a:endParaRPr lang="en-US"/>
        </a:p>
      </dgm:t>
    </dgm:pt>
    <dgm:pt modelId="{5C866121-739E-4CCB-B081-EB69BBA07027}">
      <dgm:prSet phldrT="[Text]"/>
      <dgm:spPr/>
      <dgm:t>
        <a:bodyPr/>
        <a:lstStyle/>
        <a:p>
          <a:r>
            <a:rPr lang="en-US" dirty="0" smtClean="0"/>
            <a:t>Behavioral Plasticity</a:t>
          </a:r>
          <a:endParaRPr lang="en-US" dirty="0"/>
        </a:p>
      </dgm:t>
    </dgm:pt>
    <dgm:pt modelId="{D9E08F73-B665-4C92-AD91-461034138FC0}" type="parTrans" cxnId="{321EB7D2-463B-45D2-84E5-BE54ABF729AE}">
      <dgm:prSet/>
      <dgm:spPr/>
      <dgm:t>
        <a:bodyPr/>
        <a:lstStyle/>
        <a:p>
          <a:endParaRPr lang="en-US"/>
        </a:p>
      </dgm:t>
    </dgm:pt>
    <dgm:pt modelId="{B8ED044C-6933-4E3A-B98C-688A52F302C9}" type="sibTrans" cxnId="{321EB7D2-463B-45D2-84E5-BE54ABF729AE}">
      <dgm:prSet/>
      <dgm:spPr/>
      <dgm:t>
        <a:bodyPr/>
        <a:lstStyle/>
        <a:p>
          <a:endParaRPr lang="en-US"/>
        </a:p>
      </dgm:t>
    </dgm:pt>
    <dgm:pt modelId="{263F963E-725D-47F2-AB4F-E1BC4FFD32A9}">
      <dgm:prSet phldrT="[Text]"/>
      <dgm:spPr/>
      <dgm:t>
        <a:bodyPr/>
        <a:lstStyle/>
        <a:p>
          <a:r>
            <a:rPr lang="en-US" dirty="0" smtClean="0"/>
            <a:t>Morphological Plasticity</a:t>
          </a:r>
          <a:endParaRPr lang="en-US" dirty="0"/>
        </a:p>
      </dgm:t>
    </dgm:pt>
    <dgm:pt modelId="{166F0057-1AFC-473B-9E4C-6232F4720C3C}" type="parTrans" cxnId="{B7176F9A-D38F-42B3-9FF9-D1C73C11EC00}">
      <dgm:prSet/>
      <dgm:spPr/>
      <dgm:t>
        <a:bodyPr/>
        <a:lstStyle/>
        <a:p>
          <a:endParaRPr lang="en-US"/>
        </a:p>
      </dgm:t>
    </dgm:pt>
    <dgm:pt modelId="{B334E621-9CD2-443A-A0CF-47A14D0D16CC}" type="sibTrans" cxnId="{B7176F9A-D38F-42B3-9FF9-D1C73C11EC00}">
      <dgm:prSet/>
      <dgm:spPr/>
      <dgm:t>
        <a:bodyPr/>
        <a:lstStyle/>
        <a:p>
          <a:endParaRPr lang="en-US"/>
        </a:p>
      </dgm:t>
    </dgm:pt>
    <dgm:pt modelId="{01195553-A435-47B6-AB73-00B12DB1E5CD}">
      <dgm:prSet/>
      <dgm:spPr/>
      <dgm:t>
        <a:bodyPr/>
        <a:lstStyle/>
        <a:p>
          <a:r>
            <a:rPr lang="en-US" b="1" dirty="0" smtClean="0">
              <a:solidFill>
                <a:schemeClr val="tx1"/>
              </a:solidFill>
            </a:rPr>
            <a:t>Behavioral Flexibility</a:t>
          </a:r>
          <a:endParaRPr lang="en-US" b="1" dirty="0">
            <a:solidFill>
              <a:schemeClr val="tx1"/>
            </a:solidFill>
          </a:endParaRPr>
        </a:p>
      </dgm:t>
    </dgm:pt>
    <dgm:pt modelId="{17FDCF31-80DF-4405-8DE6-886A07EE471D}" type="parTrans" cxnId="{9E357FBE-4A45-4000-BB78-39A4F914A63E}">
      <dgm:prSet/>
      <dgm:spPr/>
      <dgm:t>
        <a:bodyPr/>
        <a:lstStyle/>
        <a:p>
          <a:endParaRPr lang="en-US"/>
        </a:p>
      </dgm:t>
    </dgm:pt>
    <dgm:pt modelId="{D455C24D-86C6-46EC-8A2A-AD4AA1DB6393}" type="sibTrans" cxnId="{9E357FBE-4A45-4000-BB78-39A4F914A63E}">
      <dgm:prSet/>
      <dgm:spPr/>
      <dgm:t>
        <a:bodyPr/>
        <a:lstStyle/>
        <a:p>
          <a:endParaRPr lang="en-US"/>
        </a:p>
      </dgm:t>
    </dgm:pt>
    <dgm:pt modelId="{236F7235-EF5B-4CC9-BC9A-83DA3595E42B}">
      <dgm:prSet/>
      <dgm:spPr/>
      <dgm:t>
        <a:bodyPr/>
        <a:lstStyle/>
        <a:p>
          <a:r>
            <a:rPr lang="en-US" dirty="0" smtClean="0"/>
            <a:t>(Rigid Behaviors)</a:t>
          </a:r>
          <a:endParaRPr lang="en-US" dirty="0"/>
        </a:p>
      </dgm:t>
    </dgm:pt>
    <dgm:pt modelId="{E8194C50-823F-4E2E-8583-32E762B03957}" type="parTrans" cxnId="{6E543005-72C0-4730-8786-AEAF1CD00F91}">
      <dgm:prSet/>
      <dgm:spPr/>
      <dgm:t>
        <a:bodyPr/>
        <a:lstStyle/>
        <a:p>
          <a:endParaRPr lang="en-US"/>
        </a:p>
      </dgm:t>
    </dgm:pt>
    <dgm:pt modelId="{85AD39DF-6DB6-4F43-B80D-C2A8F7BAB007}" type="sibTrans" cxnId="{6E543005-72C0-4730-8786-AEAF1CD00F91}">
      <dgm:prSet/>
      <dgm:spPr/>
      <dgm:t>
        <a:bodyPr/>
        <a:lstStyle/>
        <a:p>
          <a:endParaRPr lang="en-US"/>
        </a:p>
      </dgm:t>
    </dgm:pt>
    <dgm:pt modelId="{5792EEC2-80AB-4C95-AFA3-6D84F464E650}" type="pres">
      <dgm:prSet presAssocID="{3DDB74D2-8963-47CB-B0BA-79FD9A2E983B}" presName="hierChild1" presStyleCnt="0">
        <dgm:presLayoutVars>
          <dgm:orgChart val="1"/>
          <dgm:chPref val="1"/>
          <dgm:dir/>
          <dgm:animOne val="branch"/>
          <dgm:animLvl val="lvl"/>
          <dgm:resizeHandles/>
        </dgm:presLayoutVars>
      </dgm:prSet>
      <dgm:spPr/>
      <dgm:t>
        <a:bodyPr/>
        <a:lstStyle/>
        <a:p>
          <a:endParaRPr lang="en-US"/>
        </a:p>
      </dgm:t>
    </dgm:pt>
    <dgm:pt modelId="{996BA556-669F-4C1F-94C9-3CB274A8E5AC}" type="pres">
      <dgm:prSet presAssocID="{8A06FF7B-42E9-4086-A6C7-E94EE15C7CF5}" presName="hierRoot1" presStyleCnt="0">
        <dgm:presLayoutVars>
          <dgm:hierBranch val="init"/>
        </dgm:presLayoutVars>
      </dgm:prSet>
      <dgm:spPr/>
    </dgm:pt>
    <dgm:pt modelId="{5E294523-55AD-4443-A16F-31ADDE8B1192}" type="pres">
      <dgm:prSet presAssocID="{8A06FF7B-42E9-4086-A6C7-E94EE15C7CF5}" presName="rootComposite1" presStyleCnt="0"/>
      <dgm:spPr/>
    </dgm:pt>
    <dgm:pt modelId="{58561023-F01C-44FF-91EB-F9D3FBC1D46D}" type="pres">
      <dgm:prSet presAssocID="{8A06FF7B-42E9-4086-A6C7-E94EE15C7CF5}" presName="rootText1" presStyleLbl="node0" presStyleIdx="0" presStyleCnt="1">
        <dgm:presLayoutVars>
          <dgm:chPref val="3"/>
        </dgm:presLayoutVars>
      </dgm:prSet>
      <dgm:spPr/>
      <dgm:t>
        <a:bodyPr/>
        <a:lstStyle/>
        <a:p>
          <a:endParaRPr lang="en-US"/>
        </a:p>
      </dgm:t>
    </dgm:pt>
    <dgm:pt modelId="{9110B4F6-038D-47E6-813E-6CF13A8B6F3B}" type="pres">
      <dgm:prSet presAssocID="{8A06FF7B-42E9-4086-A6C7-E94EE15C7CF5}" presName="rootConnector1" presStyleLbl="node1" presStyleIdx="0" presStyleCnt="0"/>
      <dgm:spPr/>
      <dgm:t>
        <a:bodyPr/>
        <a:lstStyle/>
        <a:p>
          <a:endParaRPr lang="en-US"/>
        </a:p>
      </dgm:t>
    </dgm:pt>
    <dgm:pt modelId="{156A61B1-DA43-4A26-AC2A-AA749518B1BB}" type="pres">
      <dgm:prSet presAssocID="{8A06FF7B-42E9-4086-A6C7-E94EE15C7CF5}" presName="hierChild2" presStyleCnt="0"/>
      <dgm:spPr/>
    </dgm:pt>
    <dgm:pt modelId="{744B2890-607E-4303-8414-347274227C9D}" type="pres">
      <dgm:prSet presAssocID="{D9E08F73-B665-4C92-AD91-461034138FC0}" presName="Name64" presStyleLbl="parChTrans1D2" presStyleIdx="0" presStyleCnt="2"/>
      <dgm:spPr/>
      <dgm:t>
        <a:bodyPr/>
        <a:lstStyle/>
        <a:p>
          <a:endParaRPr lang="en-US"/>
        </a:p>
      </dgm:t>
    </dgm:pt>
    <dgm:pt modelId="{E7C8672F-5FE3-44A4-AB9E-563A75284CAB}" type="pres">
      <dgm:prSet presAssocID="{5C866121-739E-4CCB-B081-EB69BBA07027}" presName="hierRoot2" presStyleCnt="0">
        <dgm:presLayoutVars>
          <dgm:hierBranch val="init"/>
        </dgm:presLayoutVars>
      </dgm:prSet>
      <dgm:spPr/>
    </dgm:pt>
    <dgm:pt modelId="{90466576-5CFB-4D1C-A1F5-393267BB2AED}" type="pres">
      <dgm:prSet presAssocID="{5C866121-739E-4CCB-B081-EB69BBA07027}" presName="rootComposite" presStyleCnt="0"/>
      <dgm:spPr/>
    </dgm:pt>
    <dgm:pt modelId="{1D59B7C6-D3F1-4E06-B591-804C1448FEE4}" type="pres">
      <dgm:prSet presAssocID="{5C866121-739E-4CCB-B081-EB69BBA07027}" presName="rootText" presStyleLbl="node2" presStyleIdx="0" presStyleCnt="2">
        <dgm:presLayoutVars>
          <dgm:chPref val="3"/>
        </dgm:presLayoutVars>
      </dgm:prSet>
      <dgm:spPr/>
      <dgm:t>
        <a:bodyPr/>
        <a:lstStyle/>
        <a:p>
          <a:endParaRPr lang="en-US"/>
        </a:p>
      </dgm:t>
    </dgm:pt>
    <dgm:pt modelId="{B6045A45-070D-4446-8939-C15B4E4F4C88}" type="pres">
      <dgm:prSet presAssocID="{5C866121-739E-4CCB-B081-EB69BBA07027}" presName="rootConnector" presStyleLbl="node2" presStyleIdx="0" presStyleCnt="2"/>
      <dgm:spPr/>
      <dgm:t>
        <a:bodyPr/>
        <a:lstStyle/>
        <a:p>
          <a:endParaRPr lang="en-US"/>
        </a:p>
      </dgm:t>
    </dgm:pt>
    <dgm:pt modelId="{E514AA2A-83CB-47F1-A103-17629AEA064C}" type="pres">
      <dgm:prSet presAssocID="{5C866121-739E-4CCB-B081-EB69BBA07027}" presName="hierChild4" presStyleCnt="0"/>
      <dgm:spPr/>
    </dgm:pt>
    <dgm:pt modelId="{8A1DB394-404A-4821-A891-AA1D2391A932}" type="pres">
      <dgm:prSet presAssocID="{17FDCF31-80DF-4405-8DE6-886A07EE471D}" presName="Name64" presStyleLbl="parChTrans1D3" presStyleIdx="0" presStyleCnt="2"/>
      <dgm:spPr/>
      <dgm:t>
        <a:bodyPr/>
        <a:lstStyle/>
        <a:p>
          <a:endParaRPr lang="en-US"/>
        </a:p>
      </dgm:t>
    </dgm:pt>
    <dgm:pt modelId="{988B52FB-6761-4E87-886C-49D95BC53F92}" type="pres">
      <dgm:prSet presAssocID="{01195553-A435-47B6-AB73-00B12DB1E5CD}" presName="hierRoot2" presStyleCnt="0">
        <dgm:presLayoutVars>
          <dgm:hierBranch val="init"/>
        </dgm:presLayoutVars>
      </dgm:prSet>
      <dgm:spPr/>
    </dgm:pt>
    <dgm:pt modelId="{41528E71-EF6E-4D91-8F06-F3B864B7CC50}" type="pres">
      <dgm:prSet presAssocID="{01195553-A435-47B6-AB73-00B12DB1E5CD}" presName="rootComposite" presStyleCnt="0"/>
      <dgm:spPr/>
    </dgm:pt>
    <dgm:pt modelId="{93015E8F-0A90-4CE7-B8F5-D5DAC8DA2CCC}" type="pres">
      <dgm:prSet presAssocID="{01195553-A435-47B6-AB73-00B12DB1E5CD}" presName="rootText" presStyleLbl="node3" presStyleIdx="0" presStyleCnt="2">
        <dgm:presLayoutVars>
          <dgm:chPref val="3"/>
        </dgm:presLayoutVars>
      </dgm:prSet>
      <dgm:spPr/>
      <dgm:t>
        <a:bodyPr/>
        <a:lstStyle/>
        <a:p>
          <a:endParaRPr lang="en-US"/>
        </a:p>
      </dgm:t>
    </dgm:pt>
    <dgm:pt modelId="{5DA558C1-AC57-4DB0-ACDB-A072CF45DFE3}" type="pres">
      <dgm:prSet presAssocID="{01195553-A435-47B6-AB73-00B12DB1E5CD}" presName="rootConnector" presStyleLbl="node3" presStyleIdx="0" presStyleCnt="2"/>
      <dgm:spPr/>
      <dgm:t>
        <a:bodyPr/>
        <a:lstStyle/>
        <a:p>
          <a:endParaRPr lang="en-US"/>
        </a:p>
      </dgm:t>
    </dgm:pt>
    <dgm:pt modelId="{4B7A18DA-318C-45D9-BFD9-89ABDDDD961A}" type="pres">
      <dgm:prSet presAssocID="{01195553-A435-47B6-AB73-00B12DB1E5CD}" presName="hierChild4" presStyleCnt="0"/>
      <dgm:spPr/>
    </dgm:pt>
    <dgm:pt modelId="{6DA7E8C1-98E6-449A-97F2-3B3FED39818A}" type="pres">
      <dgm:prSet presAssocID="{01195553-A435-47B6-AB73-00B12DB1E5CD}" presName="hierChild5" presStyleCnt="0"/>
      <dgm:spPr/>
    </dgm:pt>
    <dgm:pt modelId="{0AC50390-BF41-4D1C-BBA1-6CB320431126}" type="pres">
      <dgm:prSet presAssocID="{E8194C50-823F-4E2E-8583-32E762B03957}" presName="Name64" presStyleLbl="parChTrans1D3" presStyleIdx="1" presStyleCnt="2"/>
      <dgm:spPr/>
      <dgm:t>
        <a:bodyPr/>
        <a:lstStyle/>
        <a:p>
          <a:endParaRPr lang="en-US"/>
        </a:p>
      </dgm:t>
    </dgm:pt>
    <dgm:pt modelId="{433AA1CF-E456-458D-9378-C0ABEBED5F5C}" type="pres">
      <dgm:prSet presAssocID="{236F7235-EF5B-4CC9-BC9A-83DA3595E42B}" presName="hierRoot2" presStyleCnt="0">
        <dgm:presLayoutVars>
          <dgm:hierBranch val="init"/>
        </dgm:presLayoutVars>
      </dgm:prSet>
      <dgm:spPr/>
    </dgm:pt>
    <dgm:pt modelId="{A48F7E0B-8064-4EB0-9C32-EADD578A9561}" type="pres">
      <dgm:prSet presAssocID="{236F7235-EF5B-4CC9-BC9A-83DA3595E42B}" presName="rootComposite" presStyleCnt="0"/>
      <dgm:spPr/>
    </dgm:pt>
    <dgm:pt modelId="{42D3E45E-37C1-4A54-901C-55A33DC27464}" type="pres">
      <dgm:prSet presAssocID="{236F7235-EF5B-4CC9-BC9A-83DA3595E42B}" presName="rootText" presStyleLbl="node3" presStyleIdx="1" presStyleCnt="2">
        <dgm:presLayoutVars>
          <dgm:chPref val="3"/>
        </dgm:presLayoutVars>
      </dgm:prSet>
      <dgm:spPr/>
      <dgm:t>
        <a:bodyPr/>
        <a:lstStyle/>
        <a:p>
          <a:endParaRPr lang="en-US"/>
        </a:p>
      </dgm:t>
    </dgm:pt>
    <dgm:pt modelId="{8A59AAF3-0941-4E0A-87E6-8A4485660413}" type="pres">
      <dgm:prSet presAssocID="{236F7235-EF5B-4CC9-BC9A-83DA3595E42B}" presName="rootConnector" presStyleLbl="node3" presStyleIdx="1" presStyleCnt="2"/>
      <dgm:spPr/>
      <dgm:t>
        <a:bodyPr/>
        <a:lstStyle/>
        <a:p>
          <a:endParaRPr lang="en-US"/>
        </a:p>
      </dgm:t>
    </dgm:pt>
    <dgm:pt modelId="{94C9D3E8-2AB5-4FE7-877E-C034E2242FC7}" type="pres">
      <dgm:prSet presAssocID="{236F7235-EF5B-4CC9-BC9A-83DA3595E42B}" presName="hierChild4" presStyleCnt="0"/>
      <dgm:spPr/>
    </dgm:pt>
    <dgm:pt modelId="{584E125F-AECD-4319-B3DC-A44C75A45CC2}" type="pres">
      <dgm:prSet presAssocID="{236F7235-EF5B-4CC9-BC9A-83DA3595E42B}" presName="hierChild5" presStyleCnt="0"/>
      <dgm:spPr/>
    </dgm:pt>
    <dgm:pt modelId="{C3C9F399-2339-4FDA-B7FC-797E5824558A}" type="pres">
      <dgm:prSet presAssocID="{5C866121-739E-4CCB-B081-EB69BBA07027}" presName="hierChild5" presStyleCnt="0"/>
      <dgm:spPr/>
    </dgm:pt>
    <dgm:pt modelId="{8A1D4435-82BA-42C0-899E-D4E2D1537558}" type="pres">
      <dgm:prSet presAssocID="{166F0057-1AFC-473B-9E4C-6232F4720C3C}" presName="Name64" presStyleLbl="parChTrans1D2" presStyleIdx="1" presStyleCnt="2"/>
      <dgm:spPr/>
      <dgm:t>
        <a:bodyPr/>
        <a:lstStyle/>
        <a:p>
          <a:endParaRPr lang="en-US"/>
        </a:p>
      </dgm:t>
    </dgm:pt>
    <dgm:pt modelId="{81879ACE-5C12-4D74-ADC0-47E8000C6022}" type="pres">
      <dgm:prSet presAssocID="{263F963E-725D-47F2-AB4F-E1BC4FFD32A9}" presName="hierRoot2" presStyleCnt="0">
        <dgm:presLayoutVars>
          <dgm:hierBranch val="init"/>
        </dgm:presLayoutVars>
      </dgm:prSet>
      <dgm:spPr/>
    </dgm:pt>
    <dgm:pt modelId="{9CCE3D1F-7CEF-46B7-A72C-E861D5069ECD}" type="pres">
      <dgm:prSet presAssocID="{263F963E-725D-47F2-AB4F-E1BC4FFD32A9}" presName="rootComposite" presStyleCnt="0"/>
      <dgm:spPr/>
    </dgm:pt>
    <dgm:pt modelId="{A2BF7DEF-94CB-4FA5-9F83-B2C64C809589}" type="pres">
      <dgm:prSet presAssocID="{263F963E-725D-47F2-AB4F-E1BC4FFD32A9}" presName="rootText" presStyleLbl="node2" presStyleIdx="1" presStyleCnt="2">
        <dgm:presLayoutVars>
          <dgm:chPref val="3"/>
        </dgm:presLayoutVars>
      </dgm:prSet>
      <dgm:spPr/>
      <dgm:t>
        <a:bodyPr/>
        <a:lstStyle/>
        <a:p>
          <a:endParaRPr lang="en-US"/>
        </a:p>
      </dgm:t>
    </dgm:pt>
    <dgm:pt modelId="{BDB6C3E6-2868-4882-AB8D-98846CB933C3}" type="pres">
      <dgm:prSet presAssocID="{263F963E-725D-47F2-AB4F-E1BC4FFD32A9}" presName="rootConnector" presStyleLbl="node2" presStyleIdx="1" presStyleCnt="2"/>
      <dgm:spPr/>
      <dgm:t>
        <a:bodyPr/>
        <a:lstStyle/>
        <a:p>
          <a:endParaRPr lang="en-US"/>
        </a:p>
      </dgm:t>
    </dgm:pt>
    <dgm:pt modelId="{2B44B806-052D-49D5-9EDB-2382D90E8C20}" type="pres">
      <dgm:prSet presAssocID="{263F963E-725D-47F2-AB4F-E1BC4FFD32A9}" presName="hierChild4" presStyleCnt="0"/>
      <dgm:spPr/>
    </dgm:pt>
    <dgm:pt modelId="{E4F37AF8-4D7F-4F98-8CEE-A87A011E9C55}" type="pres">
      <dgm:prSet presAssocID="{263F963E-725D-47F2-AB4F-E1BC4FFD32A9}" presName="hierChild5" presStyleCnt="0"/>
      <dgm:spPr/>
    </dgm:pt>
    <dgm:pt modelId="{772E4037-2FA1-4735-8C4A-5A6BFF62A721}" type="pres">
      <dgm:prSet presAssocID="{8A06FF7B-42E9-4086-A6C7-E94EE15C7CF5}" presName="hierChild3" presStyleCnt="0"/>
      <dgm:spPr/>
    </dgm:pt>
  </dgm:ptLst>
  <dgm:cxnLst>
    <dgm:cxn modelId="{BF725C20-708C-4533-A947-B3929424D026}" type="presOf" srcId="{8A06FF7B-42E9-4086-A6C7-E94EE15C7CF5}" destId="{58561023-F01C-44FF-91EB-F9D3FBC1D46D}" srcOrd="0" destOrd="0" presId="urn:microsoft.com/office/officeart/2009/3/layout/HorizontalOrganizationChart"/>
    <dgm:cxn modelId="{C1FFF05D-B1B5-4BAA-97AD-DB2D8ADD758E}" type="presOf" srcId="{166F0057-1AFC-473B-9E4C-6232F4720C3C}" destId="{8A1D4435-82BA-42C0-899E-D4E2D1537558}" srcOrd="0" destOrd="0" presId="urn:microsoft.com/office/officeart/2009/3/layout/HorizontalOrganizationChart"/>
    <dgm:cxn modelId="{BD55BD80-441C-4C13-8DAD-9AF72E21CCC2}" type="presOf" srcId="{01195553-A435-47B6-AB73-00B12DB1E5CD}" destId="{93015E8F-0A90-4CE7-B8F5-D5DAC8DA2CCC}" srcOrd="0" destOrd="0" presId="urn:microsoft.com/office/officeart/2009/3/layout/HorizontalOrganizationChart"/>
    <dgm:cxn modelId="{239F478C-4B69-43F5-9279-DD194A2ADBDD}" type="presOf" srcId="{17FDCF31-80DF-4405-8DE6-886A07EE471D}" destId="{8A1DB394-404A-4821-A891-AA1D2391A932}" srcOrd="0" destOrd="0" presId="urn:microsoft.com/office/officeart/2009/3/layout/HorizontalOrganizationChart"/>
    <dgm:cxn modelId="{47A79ADB-8E62-4212-9BBE-48C86A7CEC00}" srcId="{3DDB74D2-8963-47CB-B0BA-79FD9A2E983B}" destId="{8A06FF7B-42E9-4086-A6C7-E94EE15C7CF5}" srcOrd="0" destOrd="0" parTransId="{37B0C9E7-1E85-4BD0-825D-EC19355A0A6E}" sibTransId="{DA36B134-98E4-4E25-900E-6EE2623ECBD2}"/>
    <dgm:cxn modelId="{29397E16-75FA-4F3D-AD7B-B55787CF0F06}" type="presOf" srcId="{D9E08F73-B665-4C92-AD91-461034138FC0}" destId="{744B2890-607E-4303-8414-347274227C9D}" srcOrd="0" destOrd="0" presId="urn:microsoft.com/office/officeart/2009/3/layout/HorizontalOrganizationChart"/>
    <dgm:cxn modelId="{66761523-7931-402B-A029-DAB8D6DA9418}" type="presOf" srcId="{236F7235-EF5B-4CC9-BC9A-83DA3595E42B}" destId="{8A59AAF3-0941-4E0A-87E6-8A4485660413}" srcOrd="1" destOrd="0" presId="urn:microsoft.com/office/officeart/2009/3/layout/HorizontalOrganizationChart"/>
    <dgm:cxn modelId="{6E543005-72C0-4730-8786-AEAF1CD00F91}" srcId="{5C866121-739E-4CCB-B081-EB69BBA07027}" destId="{236F7235-EF5B-4CC9-BC9A-83DA3595E42B}" srcOrd="1" destOrd="0" parTransId="{E8194C50-823F-4E2E-8583-32E762B03957}" sibTransId="{85AD39DF-6DB6-4F43-B80D-C2A8F7BAB007}"/>
    <dgm:cxn modelId="{3A5D66FE-727B-4CD4-B818-8E09C01A23E6}" type="presOf" srcId="{3DDB74D2-8963-47CB-B0BA-79FD9A2E983B}" destId="{5792EEC2-80AB-4C95-AFA3-6D84F464E650}" srcOrd="0" destOrd="0" presId="urn:microsoft.com/office/officeart/2009/3/layout/HorizontalOrganizationChart"/>
    <dgm:cxn modelId="{DF419BD0-3987-4443-81A6-31B64330A84B}" type="presOf" srcId="{5C866121-739E-4CCB-B081-EB69BBA07027}" destId="{1D59B7C6-D3F1-4E06-B591-804C1448FEE4}" srcOrd="0" destOrd="0" presId="urn:microsoft.com/office/officeart/2009/3/layout/HorizontalOrganizationChart"/>
    <dgm:cxn modelId="{41CF2713-CC7C-4502-91D0-6127AC3CE126}" type="presOf" srcId="{01195553-A435-47B6-AB73-00B12DB1E5CD}" destId="{5DA558C1-AC57-4DB0-ACDB-A072CF45DFE3}" srcOrd="1" destOrd="0" presId="urn:microsoft.com/office/officeart/2009/3/layout/HorizontalOrganizationChart"/>
    <dgm:cxn modelId="{B0A0826C-4F06-4988-BE82-0D3676D49BD2}" type="presOf" srcId="{263F963E-725D-47F2-AB4F-E1BC4FFD32A9}" destId="{BDB6C3E6-2868-4882-AB8D-98846CB933C3}" srcOrd="1" destOrd="0" presId="urn:microsoft.com/office/officeart/2009/3/layout/HorizontalOrganizationChart"/>
    <dgm:cxn modelId="{4CD4C024-AD7B-4274-AD49-AE03CF47C5F5}" type="presOf" srcId="{E8194C50-823F-4E2E-8583-32E762B03957}" destId="{0AC50390-BF41-4D1C-BBA1-6CB320431126}" srcOrd="0" destOrd="0" presId="urn:microsoft.com/office/officeart/2009/3/layout/HorizontalOrganizationChart"/>
    <dgm:cxn modelId="{793E966C-E282-4A21-87D4-38D427C8AB57}" type="presOf" srcId="{236F7235-EF5B-4CC9-BC9A-83DA3595E42B}" destId="{42D3E45E-37C1-4A54-901C-55A33DC27464}" srcOrd="0" destOrd="0" presId="urn:microsoft.com/office/officeart/2009/3/layout/HorizontalOrganizationChart"/>
    <dgm:cxn modelId="{B7176F9A-D38F-42B3-9FF9-D1C73C11EC00}" srcId="{8A06FF7B-42E9-4086-A6C7-E94EE15C7CF5}" destId="{263F963E-725D-47F2-AB4F-E1BC4FFD32A9}" srcOrd="1" destOrd="0" parTransId="{166F0057-1AFC-473B-9E4C-6232F4720C3C}" sibTransId="{B334E621-9CD2-443A-A0CF-47A14D0D16CC}"/>
    <dgm:cxn modelId="{357F1904-3A61-4D37-92F7-6389361DA3AB}" type="presOf" srcId="{5C866121-739E-4CCB-B081-EB69BBA07027}" destId="{B6045A45-070D-4446-8939-C15B4E4F4C88}" srcOrd="1" destOrd="0" presId="urn:microsoft.com/office/officeart/2009/3/layout/HorizontalOrganizationChart"/>
    <dgm:cxn modelId="{9E357FBE-4A45-4000-BB78-39A4F914A63E}" srcId="{5C866121-739E-4CCB-B081-EB69BBA07027}" destId="{01195553-A435-47B6-AB73-00B12DB1E5CD}" srcOrd="0" destOrd="0" parTransId="{17FDCF31-80DF-4405-8DE6-886A07EE471D}" sibTransId="{D455C24D-86C6-46EC-8A2A-AD4AA1DB6393}"/>
    <dgm:cxn modelId="{321EB7D2-463B-45D2-84E5-BE54ABF729AE}" srcId="{8A06FF7B-42E9-4086-A6C7-E94EE15C7CF5}" destId="{5C866121-739E-4CCB-B081-EB69BBA07027}" srcOrd="0" destOrd="0" parTransId="{D9E08F73-B665-4C92-AD91-461034138FC0}" sibTransId="{B8ED044C-6933-4E3A-B98C-688A52F302C9}"/>
    <dgm:cxn modelId="{FC6FF23C-CB06-4BB5-87D0-D0091A21EA9A}" type="presOf" srcId="{8A06FF7B-42E9-4086-A6C7-E94EE15C7CF5}" destId="{9110B4F6-038D-47E6-813E-6CF13A8B6F3B}" srcOrd="1" destOrd="0" presId="urn:microsoft.com/office/officeart/2009/3/layout/HorizontalOrganizationChart"/>
    <dgm:cxn modelId="{9B816FBE-4C92-4C37-A481-4C4D8E1E2388}" type="presOf" srcId="{263F963E-725D-47F2-AB4F-E1BC4FFD32A9}" destId="{A2BF7DEF-94CB-4FA5-9F83-B2C64C809589}" srcOrd="0" destOrd="0" presId="urn:microsoft.com/office/officeart/2009/3/layout/HorizontalOrganizationChart"/>
    <dgm:cxn modelId="{3C653C59-C6B5-4E38-A2CF-C54250763DEF}" type="presParOf" srcId="{5792EEC2-80AB-4C95-AFA3-6D84F464E650}" destId="{996BA556-669F-4C1F-94C9-3CB274A8E5AC}" srcOrd="0" destOrd="0" presId="urn:microsoft.com/office/officeart/2009/3/layout/HorizontalOrganizationChart"/>
    <dgm:cxn modelId="{E6F9BEF9-6658-49D7-A2D4-35FED568056C}" type="presParOf" srcId="{996BA556-669F-4C1F-94C9-3CB274A8E5AC}" destId="{5E294523-55AD-4443-A16F-31ADDE8B1192}" srcOrd="0" destOrd="0" presId="urn:microsoft.com/office/officeart/2009/3/layout/HorizontalOrganizationChart"/>
    <dgm:cxn modelId="{3B0EF222-07BB-4D86-9AC8-47DC20BD884B}" type="presParOf" srcId="{5E294523-55AD-4443-A16F-31ADDE8B1192}" destId="{58561023-F01C-44FF-91EB-F9D3FBC1D46D}" srcOrd="0" destOrd="0" presId="urn:microsoft.com/office/officeart/2009/3/layout/HorizontalOrganizationChart"/>
    <dgm:cxn modelId="{B4EBF28D-6128-4B5A-86A8-47DB470E2C51}" type="presParOf" srcId="{5E294523-55AD-4443-A16F-31ADDE8B1192}" destId="{9110B4F6-038D-47E6-813E-6CF13A8B6F3B}" srcOrd="1" destOrd="0" presId="urn:microsoft.com/office/officeart/2009/3/layout/HorizontalOrganizationChart"/>
    <dgm:cxn modelId="{CF34FF34-3AC2-4036-B73B-1C15376FB3F2}" type="presParOf" srcId="{996BA556-669F-4C1F-94C9-3CB274A8E5AC}" destId="{156A61B1-DA43-4A26-AC2A-AA749518B1BB}" srcOrd="1" destOrd="0" presId="urn:microsoft.com/office/officeart/2009/3/layout/HorizontalOrganizationChart"/>
    <dgm:cxn modelId="{9E05B7E8-9CA0-4BEC-90EF-781630A88C0E}" type="presParOf" srcId="{156A61B1-DA43-4A26-AC2A-AA749518B1BB}" destId="{744B2890-607E-4303-8414-347274227C9D}" srcOrd="0" destOrd="0" presId="urn:microsoft.com/office/officeart/2009/3/layout/HorizontalOrganizationChart"/>
    <dgm:cxn modelId="{2BCB5F13-41FC-4256-8317-A5CD916B9D0B}" type="presParOf" srcId="{156A61B1-DA43-4A26-AC2A-AA749518B1BB}" destId="{E7C8672F-5FE3-44A4-AB9E-563A75284CAB}" srcOrd="1" destOrd="0" presId="urn:microsoft.com/office/officeart/2009/3/layout/HorizontalOrganizationChart"/>
    <dgm:cxn modelId="{17A5ABD6-A8E7-403F-8F99-7F7A37CE68E4}" type="presParOf" srcId="{E7C8672F-5FE3-44A4-AB9E-563A75284CAB}" destId="{90466576-5CFB-4D1C-A1F5-393267BB2AED}" srcOrd="0" destOrd="0" presId="urn:microsoft.com/office/officeart/2009/3/layout/HorizontalOrganizationChart"/>
    <dgm:cxn modelId="{790CAED3-858E-4AA9-8513-3BDE63BEF226}" type="presParOf" srcId="{90466576-5CFB-4D1C-A1F5-393267BB2AED}" destId="{1D59B7C6-D3F1-4E06-B591-804C1448FEE4}" srcOrd="0" destOrd="0" presId="urn:microsoft.com/office/officeart/2009/3/layout/HorizontalOrganizationChart"/>
    <dgm:cxn modelId="{E622B96D-948B-4DF2-AF51-23BAC4A3CCDA}" type="presParOf" srcId="{90466576-5CFB-4D1C-A1F5-393267BB2AED}" destId="{B6045A45-070D-4446-8939-C15B4E4F4C88}" srcOrd="1" destOrd="0" presId="urn:microsoft.com/office/officeart/2009/3/layout/HorizontalOrganizationChart"/>
    <dgm:cxn modelId="{4D531724-F40C-4D97-BD01-F3FC8C6151F5}" type="presParOf" srcId="{E7C8672F-5FE3-44A4-AB9E-563A75284CAB}" destId="{E514AA2A-83CB-47F1-A103-17629AEA064C}" srcOrd="1" destOrd="0" presId="urn:microsoft.com/office/officeart/2009/3/layout/HorizontalOrganizationChart"/>
    <dgm:cxn modelId="{FDA11A4A-E09F-46D2-A76F-1689437328E1}" type="presParOf" srcId="{E514AA2A-83CB-47F1-A103-17629AEA064C}" destId="{8A1DB394-404A-4821-A891-AA1D2391A932}" srcOrd="0" destOrd="0" presId="urn:microsoft.com/office/officeart/2009/3/layout/HorizontalOrganizationChart"/>
    <dgm:cxn modelId="{00F8FA39-CAD7-474D-9F18-7FA6E5AF6063}" type="presParOf" srcId="{E514AA2A-83CB-47F1-A103-17629AEA064C}" destId="{988B52FB-6761-4E87-886C-49D95BC53F92}" srcOrd="1" destOrd="0" presId="urn:microsoft.com/office/officeart/2009/3/layout/HorizontalOrganizationChart"/>
    <dgm:cxn modelId="{A9C4EF6E-7D9A-46C1-8D91-6381187E35D9}" type="presParOf" srcId="{988B52FB-6761-4E87-886C-49D95BC53F92}" destId="{41528E71-EF6E-4D91-8F06-F3B864B7CC50}" srcOrd="0" destOrd="0" presId="urn:microsoft.com/office/officeart/2009/3/layout/HorizontalOrganizationChart"/>
    <dgm:cxn modelId="{A3F516DB-3484-4FCF-B738-2F1F878094A9}" type="presParOf" srcId="{41528E71-EF6E-4D91-8F06-F3B864B7CC50}" destId="{93015E8F-0A90-4CE7-B8F5-D5DAC8DA2CCC}" srcOrd="0" destOrd="0" presId="urn:microsoft.com/office/officeart/2009/3/layout/HorizontalOrganizationChart"/>
    <dgm:cxn modelId="{FD1B7B46-B66D-47A3-A142-67528D32AD59}" type="presParOf" srcId="{41528E71-EF6E-4D91-8F06-F3B864B7CC50}" destId="{5DA558C1-AC57-4DB0-ACDB-A072CF45DFE3}" srcOrd="1" destOrd="0" presId="urn:microsoft.com/office/officeart/2009/3/layout/HorizontalOrganizationChart"/>
    <dgm:cxn modelId="{4912AFB2-D6DF-4F02-AA67-C573ED8E7185}" type="presParOf" srcId="{988B52FB-6761-4E87-886C-49D95BC53F92}" destId="{4B7A18DA-318C-45D9-BFD9-89ABDDDD961A}" srcOrd="1" destOrd="0" presId="urn:microsoft.com/office/officeart/2009/3/layout/HorizontalOrganizationChart"/>
    <dgm:cxn modelId="{25E81220-84D7-4893-9390-F8E7E035C3A4}" type="presParOf" srcId="{988B52FB-6761-4E87-886C-49D95BC53F92}" destId="{6DA7E8C1-98E6-449A-97F2-3B3FED39818A}" srcOrd="2" destOrd="0" presId="urn:microsoft.com/office/officeart/2009/3/layout/HorizontalOrganizationChart"/>
    <dgm:cxn modelId="{D214E86B-5A8D-4B9C-94C0-D0AA28123A02}" type="presParOf" srcId="{E514AA2A-83CB-47F1-A103-17629AEA064C}" destId="{0AC50390-BF41-4D1C-BBA1-6CB320431126}" srcOrd="2" destOrd="0" presId="urn:microsoft.com/office/officeart/2009/3/layout/HorizontalOrganizationChart"/>
    <dgm:cxn modelId="{E11CB0AB-77EA-49C7-838C-3A3FE5582F60}" type="presParOf" srcId="{E514AA2A-83CB-47F1-A103-17629AEA064C}" destId="{433AA1CF-E456-458D-9378-C0ABEBED5F5C}" srcOrd="3" destOrd="0" presId="urn:microsoft.com/office/officeart/2009/3/layout/HorizontalOrganizationChart"/>
    <dgm:cxn modelId="{D9769BF8-AC1C-4442-B627-5738A0A2042D}" type="presParOf" srcId="{433AA1CF-E456-458D-9378-C0ABEBED5F5C}" destId="{A48F7E0B-8064-4EB0-9C32-EADD578A9561}" srcOrd="0" destOrd="0" presId="urn:microsoft.com/office/officeart/2009/3/layout/HorizontalOrganizationChart"/>
    <dgm:cxn modelId="{737524BC-7352-42BF-917A-2275A8774F8B}" type="presParOf" srcId="{A48F7E0B-8064-4EB0-9C32-EADD578A9561}" destId="{42D3E45E-37C1-4A54-901C-55A33DC27464}" srcOrd="0" destOrd="0" presId="urn:microsoft.com/office/officeart/2009/3/layout/HorizontalOrganizationChart"/>
    <dgm:cxn modelId="{CBCFFFE1-60DF-4D33-AAB5-4BAF471C7578}" type="presParOf" srcId="{A48F7E0B-8064-4EB0-9C32-EADD578A9561}" destId="{8A59AAF3-0941-4E0A-87E6-8A4485660413}" srcOrd="1" destOrd="0" presId="urn:microsoft.com/office/officeart/2009/3/layout/HorizontalOrganizationChart"/>
    <dgm:cxn modelId="{7F38EA0C-BC84-45CF-8783-1CA930774938}" type="presParOf" srcId="{433AA1CF-E456-458D-9378-C0ABEBED5F5C}" destId="{94C9D3E8-2AB5-4FE7-877E-C034E2242FC7}" srcOrd="1" destOrd="0" presId="urn:microsoft.com/office/officeart/2009/3/layout/HorizontalOrganizationChart"/>
    <dgm:cxn modelId="{44E61C9A-2E2A-4B35-9D84-EC2F1C02E98C}" type="presParOf" srcId="{433AA1CF-E456-458D-9378-C0ABEBED5F5C}" destId="{584E125F-AECD-4319-B3DC-A44C75A45CC2}" srcOrd="2" destOrd="0" presId="urn:microsoft.com/office/officeart/2009/3/layout/HorizontalOrganizationChart"/>
    <dgm:cxn modelId="{A72747FB-3DF5-426D-AE6E-875C5693FBFB}" type="presParOf" srcId="{E7C8672F-5FE3-44A4-AB9E-563A75284CAB}" destId="{C3C9F399-2339-4FDA-B7FC-797E5824558A}" srcOrd="2" destOrd="0" presId="urn:microsoft.com/office/officeart/2009/3/layout/HorizontalOrganizationChart"/>
    <dgm:cxn modelId="{4DB4A755-DA45-4FE2-8519-CF88B8D0622B}" type="presParOf" srcId="{156A61B1-DA43-4A26-AC2A-AA749518B1BB}" destId="{8A1D4435-82BA-42C0-899E-D4E2D1537558}" srcOrd="2" destOrd="0" presId="urn:microsoft.com/office/officeart/2009/3/layout/HorizontalOrganizationChart"/>
    <dgm:cxn modelId="{BF955674-51D1-4340-B42D-944B65AC3AC0}" type="presParOf" srcId="{156A61B1-DA43-4A26-AC2A-AA749518B1BB}" destId="{81879ACE-5C12-4D74-ADC0-47E8000C6022}" srcOrd="3" destOrd="0" presId="urn:microsoft.com/office/officeart/2009/3/layout/HorizontalOrganizationChart"/>
    <dgm:cxn modelId="{947D388A-B568-4117-A648-99E540344C54}" type="presParOf" srcId="{81879ACE-5C12-4D74-ADC0-47E8000C6022}" destId="{9CCE3D1F-7CEF-46B7-A72C-E861D5069ECD}" srcOrd="0" destOrd="0" presId="urn:microsoft.com/office/officeart/2009/3/layout/HorizontalOrganizationChart"/>
    <dgm:cxn modelId="{804643B3-61DA-49CB-BDB3-105D77C87264}" type="presParOf" srcId="{9CCE3D1F-7CEF-46B7-A72C-E861D5069ECD}" destId="{A2BF7DEF-94CB-4FA5-9F83-B2C64C809589}" srcOrd="0" destOrd="0" presId="urn:microsoft.com/office/officeart/2009/3/layout/HorizontalOrganizationChart"/>
    <dgm:cxn modelId="{9F3E83A2-D5D3-41CD-B3E7-2C8F8932E7E9}" type="presParOf" srcId="{9CCE3D1F-7CEF-46B7-A72C-E861D5069ECD}" destId="{BDB6C3E6-2868-4882-AB8D-98846CB933C3}" srcOrd="1" destOrd="0" presId="urn:microsoft.com/office/officeart/2009/3/layout/HorizontalOrganizationChart"/>
    <dgm:cxn modelId="{E30C8B8F-BCE9-430C-B4CA-85FB4BFE8F7C}" type="presParOf" srcId="{81879ACE-5C12-4D74-ADC0-47E8000C6022}" destId="{2B44B806-052D-49D5-9EDB-2382D90E8C20}" srcOrd="1" destOrd="0" presId="urn:microsoft.com/office/officeart/2009/3/layout/HorizontalOrganizationChart"/>
    <dgm:cxn modelId="{59BE39A2-A5FA-4EF9-A2D0-3CD8FA5BAE46}" type="presParOf" srcId="{81879ACE-5C12-4D74-ADC0-47E8000C6022}" destId="{E4F37AF8-4D7F-4F98-8CEE-A87A011E9C55}" srcOrd="2" destOrd="0" presId="urn:microsoft.com/office/officeart/2009/3/layout/HorizontalOrganizationChart"/>
    <dgm:cxn modelId="{A0766D9C-9A6B-4C54-96B5-347D5A334B38}" type="presParOf" srcId="{996BA556-669F-4C1F-94C9-3CB274A8E5AC}" destId="{772E4037-2FA1-4735-8C4A-5A6BFF62A721}" srcOrd="2" destOrd="0" presId="urn:microsoft.com/office/officeart/2009/3/layout/HorizontalOrganization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D4435-82BA-42C0-899E-D4E2D1537558}">
      <dsp:nvSpPr>
        <dsp:cNvPr id="0" name=""/>
        <dsp:cNvSpPr/>
      </dsp:nvSpPr>
      <dsp:spPr>
        <a:xfrm>
          <a:off x="1944199" y="1395986"/>
          <a:ext cx="388315" cy="417439"/>
        </a:xfrm>
        <a:custGeom>
          <a:avLst/>
          <a:gdLst/>
          <a:ahLst/>
          <a:cxnLst/>
          <a:rect l="0" t="0" r="0" b="0"/>
          <a:pathLst>
            <a:path>
              <a:moveTo>
                <a:pt x="0" y="0"/>
              </a:moveTo>
              <a:lnTo>
                <a:pt x="194157" y="0"/>
              </a:lnTo>
              <a:lnTo>
                <a:pt x="194157" y="417439"/>
              </a:lnTo>
              <a:lnTo>
                <a:pt x="388315" y="417439"/>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C50390-BF41-4D1C-BBA1-6CB320431126}">
      <dsp:nvSpPr>
        <dsp:cNvPr id="0" name=""/>
        <dsp:cNvSpPr/>
      </dsp:nvSpPr>
      <dsp:spPr>
        <a:xfrm>
          <a:off x="4274093" y="978546"/>
          <a:ext cx="388315" cy="417439"/>
        </a:xfrm>
        <a:custGeom>
          <a:avLst/>
          <a:gdLst/>
          <a:ahLst/>
          <a:cxnLst/>
          <a:rect l="0" t="0" r="0" b="0"/>
          <a:pathLst>
            <a:path>
              <a:moveTo>
                <a:pt x="0" y="0"/>
              </a:moveTo>
              <a:lnTo>
                <a:pt x="194157" y="0"/>
              </a:lnTo>
              <a:lnTo>
                <a:pt x="194157" y="417439"/>
              </a:lnTo>
              <a:lnTo>
                <a:pt x="388315" y="417439"/>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1DB394-404A-4821-A891-AA1D2391A932}">
      <dsp:nvSpPr>
        <dsp:cNvPr id="0" name=""/>
        <dsp:cNvSpPr/>
      </dsp:nvSpPr>
      <dsp:spPr>
        <a:xfrm>
          <a:off x="4274093" y="561107"/>
          <a:ext cx="388315" cy="417439"/>
        </a:xfrm>
        <a:custGeom>
          <a:avLst/>
          <a:gdLst/>
          <a:ahLst/>
          <a:cxnLst/>
          <a:rect l="0" t="0" r="0" b="0"/>
          <a:pathLst>
            <a:path>
              <a:moveTo>
                <a:pt x="0" y="417439"/>
              </a:moveTo>
              <a:lnTo>
                <a:pt x="194157" y="417439"/>
              </a:lnTo>
              <a:lnTo>
                <a:pt x="194157" y="0"/>
              </a:lnTo>
              <a:lnTo>
                <a:pt x="388315"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4B2890-607E-4303-8414-347274227C9D}">
      <dsp:nvSpPr>
        <dsp:cNvPr id="0" name=""/>
        <dsp:cNvSpPr/>
      </dsp:nvSpPr>
      <dsp:spPr>
        <a:xfrm>
          <a:off x="1944199" y="978546"/>
          <a:ext cx="388315" cy="417439"/>
        </a:xfrm>
        <a:custGeom>
          <a:avLst/>
          <a:gdLst/>
          <a:ahLst/>
          <a:cxnLst/>
          <a:rect l="0" t="0" r="0" b="0"/>
          <a:pathLst>
            <a:path>
              <a:moveTo>
                <a:pt x="0" y="417439"/>
              </a:moveTo>
              <a:lnTo>
                <a:pt x="194157" y="417439"/>
              </a:lnTo>
              <a:lnTo>
                <a:pt x="194157" y="0"/>
              </a:lnTo>
              <a:lnTo>
                <a:pt x="388315"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561023-F01C-44FF-91EB-F9D3FBC1D46D}">
      <dsp:nvSpPr>
        <dsp:cNvPr id="0" name=""/>
        <dsp:cNvSpPr/>
      </dsp:nvSpPr>
      <dsp:spPr>
        <a:xfrm>
          <a:off x="2621" y="1099895"/>
          <a:ext cx="1941578" cy="592181"/>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Phenotypic Plasticity</a:t>
          </a:r>
          <a:endParaRPr lang="en-US" sz="2000" kern="1200" dirty="0"/>
        </a:p>
      </dsp:txBody>
      <dsp:txXfrm>
        <a:off x="2621" y="1099895"/>
        <a:ext cx="1941578" cy="592181"/>
      </dsp:txXfrm>
    </dsp:sp>
    <dsp:sp modelId="{1D59B7C6-D3F1-4E06-B591-804C1448FEE4}">
      <dsp:nvSpPr>
        <dsp:cNvPr id="0" name=""/>
        <dsp:cNvSpPr/>
      </dsp:nvSpPr>
      <dsp:spPr>
        <a:xfrm>
          <a:off x="2332515" y="682456"/>
          <a:ext cx="1941578" cy="592181"/>
        </a:xfrm>
        <a:prstGeom prst="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Behavioral Plasticity</a:t>
          </a:r>
          <a:endParaRPr lang="en-US" sz="2000" kern="1200" dirty="0"/>
        </a:p>
      </dsp:txBody>
      <dsp:txXfrm>
        <a:off x="2332515" y="682456"/>
        <a:ext cx="1941578" cy="592181"/>
      </dsp:txXfrm>
    </dsp:sp>
    <dsp:sp modelId="{93015E8F-0A90-4CE7-B8F5-D5DAC8DA2CCC}">
      <dsp:nvSpPr>
        <dsp:cNvPr id="0" name=""/>
        <dsp:cNvSpPr/>
      </dsp:nvSpPr>
      <dsp:spPr>
        <a:xfrm>
          <a:off x="4662409" y="265016"/>
          <a:ext cx="1941578" cy="592181"/>
        </a:xfrm>
        <a:prstGeom prst="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Behavioral Flexibility</a:t>
          </a:r>
          <a:endParaRPr lang="en-US" sz="2000" b="1" kern="1200" dirty="0">
            <a:solidFill>
              <a:schemeClr val="tx1"/>
            </a:solidFill>
          </a:endParaRPr>
        </a:p>
      </dsp:txBody>
      <dsp:txXfrm>
        <a:off x="4662409" y="265016"/>
        <a:ext cx="1941578" cy="592181"/>
      </dsp:txXfrm>
    </dsp:sp>
    <dsp:sp modelId="{42D3E45E-37C1-4A54-901C-55A33DC27464}">
      <dsp:nvSpPr>
        <dsp:cNvPr id="0" name=""/>
        <dsp:cNvSpPr/>
      </dsp:nvSpPr>
      <dsp:spPr>
        <a:xfrm>
          <a:off x="4662409" y="1099895"/>
          <a:ext cx="1941578" cy="592181"/>
        </a:xfrm>
        <a:prstGeom prst="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(Rigid Behaviors)</a:t>
          </a:r>
          <a:endParaRPr lang="en-US" sz="2000" kern="1200" dirty="0"/>
        </a:p>
      </dsp:txBody>
      <dsp:txXfrm>
        <a:off x="4662409" y="1099895"/>
        <a:ext cx="1941578" cy="592181"/>
      </dsp:txXfrm>
    </dsp:sp>
    <dsp:sp modelId="{A2BF7DEF-94CB-4FA5-9F83-B2C64C809589}">
      <dsp:nvSpPr>
        <dsp:cNvPr id="0" name=""/>
        <dsp:cNvSpPr/>
      </dsp:nvSpPr>
      <dsp:spPr>
        <a:xfrm>
          <a:off x="2332515" y="1517334"/>
          <a:ext cx="1941578" cy="592181"/>
        </a:xfrm>
        <a:prstGeom prst="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Morphological Plasticity</a:t>
          </a:r>
          <a:endParaRPr lang="en-US" sz="2000" kern="1200" dirty="0"/>
        </a:p>
      </dsp:txBody>
      <dsp:txXfrm>
        <a:off x="2332515" y="1517334"/>
        <a:ext cx="1941578" cy="5921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0.30547</cdr:x>
      <cdr:y>0.42744</cdr:y>
    </cdr:from>
    <cdr:to>
      <cdr:x>0.51225</cdr:x>
      <cdr:y>0.62145</cdr:y>
    </cdr:to>
    <cdr:sp macro="" textlink="">
      <cdr:nvSpPr>
        <cdr:cNvPr id="2" name="Oval 1"/>
        <cdr:cNvSpPr/>
      </cdr:nvSpPr>
      <cdr:spPr>
        <a:xfrm xmlns:a="http://schemas.openxmlformats.org/drawingml/2006/main">
          <a:off x="2482844" y="2316157"/>
          <a:ext cx="1680749" cy="1051266"/>
        </a:xfrm>
        <a:prstGeom xmlns:a="http://schemas.openxmlformats.org/drawingml/2006/main" prst="ellipse">
          <a:avLst/>
        </a:prstGeom>
        <a:solidFill xmlns:a="http://schemas.openxmlformats.org/drawingml/2006/main">
          <a:schemeClr val="accent2"/>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1" forceAA="0" compatLnSpc="1">
          <a:prstTxWarp prst="textNoShape">
            <a:avLst/>
          </a:prstTxWarp>
          <a:noAutofit/>
        </a:bodyP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r>
            <a:rPr lang="en-US" dirty="0" smtClean="0"/>
            <a:t>Perceptual Binding</a:t>
          </a:r>
          <a:endParaRPr lang="en-US"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C6F76B-17B3-B649-8C89-56907495D0FE}" type="datetimeFigureOut">
              <a:rPr lang="en-US" smtClean="0"/>
              <a:t>10/24/2015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E98639-7237-CF42-A6B1-03372D456AA9}" type="slidenum">
              <a:rPr lang="en-US" smtClean="0"/>
              <a:t>‹#›</a:t>
            </a:fld>
            <a:endParaRPr lang="en-US"/>
          </a:p>
        </p:txBody>
      </p:sp>
    </p:spTree>
    <p:extLst>
      <p:ext uri="{BB962C8B-B14F-4D97-AF65-F5344CB8AC3E}">
        <p14:creationId xmlns:p14="http://schemas.microsoft.com/office/powerpoint/2010/main" val="1200901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1990C-C00F-4EA4-9CD9-33AC919EFE53}" type="datetimeFigureOut">
              <a:rPr lang="en-US" smtClean="0"/>
              <a:t>10/24/2015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FD044-4C28-46E8-BC22-B4EA5089C2DD}" type="slidenum">
              <a:rPr lang="en-US" smtClean="0"/>
              <a:t>‹#›</a:t>
            </a:fld>
            <a:endParaRPr lang="en-US"/>
          </a:p>
        </p:txBody>
      </p:sp>
    </p:spTree>
    <p:extLst>
      <p:ext uri="{BB962C8B-B14F-4D97-AF65-F5344CB8AC3E}">
        <p14:creationId xmlns:p14="http://schemas.microsoft.com/office/powerpoint/2010/main" val="1395291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FFD044-4C28-46E8-BC22-B4EA5089C2DD}" type="slidenum">
              <a:rPr lang="en-US" smtClean="0"/>
              <a:t>1</a:t>
            </a:fld>
            <a:endParaRPr lang="en-US"/>
          </a:p>
        </p:txBody>
      </p:sp>
    </p:spTree>
    <p:extLst>
      <p:ext uri="{BB962C8B-B14F-4D97-AF65-F5344CB8AC3E}">
        <p14:creationId xmlns:p14="http://schemas.microsoft.com/office/powerpoint/2010/main" val="2572710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FFD044-4C28-46E8-BC22-B4EA5089C2DD}" type="slidenum">
              <a:rPr lang="en-US" smtClean="0"/>
              <a:t>2</a:t>
            </a:fld>
            <a:endParaRPr lang="en-US"/>
          </a:p>
        </p:txBody>
      </p:sp>
    </p:spTree>
    <p:extLst>
      <p:ext uri="{BB962C8B-B14F-4D97-AF65-F5344CB8AC3E}">
        <p14:creationId xmlns:p14="http://schemas.microsoft.com/office/powerpoint/2010/main" val="111152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600" b="1" dirty="0" smtClean="0"/>
              <a:t>A proper defense would </a:t>
            </a:r>
            <a:r>
              <a:rPr lang="en-US" sz="2600" b="1" i="1" dirty="0" smtClean="0"/>
              <a:t>explain</a:t>
            </a:r>
            <a:r>
              <a:rPr lang="en-US" sz="2600" b="1" dirty="0" smtClean="0"/>
              <a:t> why BF is EVIDENCE for CC.</a:t>
            </a:r>
            <a:endParaRPr lang="en-US" sz="2000" b="1" dirty="0" smtClean="0"/>
          </a:p>
          <a:p>
            <a:pPr lvl="1">
              <a:buFont typeface="Wingdings" panose="05000000000000000000" pitchFamily="2" charset="2"/>
              <a:buChar char="Ø"/>
            </a:pPr>
            <a:r>
              <a:rPr lang="en-US" sz="2400" dirty="0" smtClean="0"/>
              <a:t>Place cognition and behavior in proper evolutionary context (“adaptive” in what sense?)</a:t>
            </a:r>
          </a:p>
          <a:p>
            <a:pPr lvl="1">
              <a:buFont typeface="Wingdings" panose="05000000000000000000" pitchFamily="2" charset="2"/>
              <a:buChar char="Ø"/>
            </a:pPr>
            <a:r>
              <a:rPr lang="en-US" sz="2400" dirty="0" smtClean="0"/>
              <a:t>Clarify the notion of behavioral flexibility</a:t>
            </a:r>
          </a:p>
          <a:p>
            <a:pPr lvl="1">
              <a:buFont typeface="Wingdings" panose="05000000000000000000" pitchFamily="2" charset="2"/>
              <a:buChar char="Ø"/>
            </a:pPr>
            <a:r>
              <a:rPr lang="en-US" sz="2400" dirty="0" smtClean="0"/>
              <a:t>Clarify the notion of cognition at work</a:t>
            </a:r>
          </a:p>
          <a:p>
            <a:pPr marL="0" indent="0">
              <a:buNone/>
            </a:pPr>
            <a:r>
              <a:rPr lang="en-US" sz="2600" b="1" dirty="0" smtClean="0"/>
              <a:t>Such a defense:</a:t>
            </a:r>
          </a:p>
          <a:p>
            <a:pPr lvl="1">
              <a:buFont typeface="Wingdings" panose="05000000000000000000" pitchFamily="2" charset="2"/>
              <a:buChar char="Ø"/>
            </a:pPr>
            <a:r>
              <a:rPr lang="en-US" sz="2400" dirty="0" smtClean="0"/>
              <a:t>Offers grounds for broad-based comparisons across experiments in comparative cognition, grounding inferences in theoretical framework</a:t>
            </a:r>
          </a:p>
          <a:p>
            <a:pPr lvl="1">
              <a:buFont typeface="Wingdings" panose="05000000000000000000" pitchFamily="2" charset="2"/>
              <a:buChar char="Ø"/>
            </a:pPr>
            <a:r>
              <a:rPr lang="en-US" sz="2400" dirty="0" smtClean="0"/>
              <a:t>Provides biologically unifying empirically-grounded account of the evolution of complex cognition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Currently, comparative cognition asks disjointed questions and has difficulty adjudicating among competing hypotheses. We think that this is due, in large part, to the absence of a unified theory of cognition and its relationship to evolution, environment, and behavior. </a:t>
            </a:r>
          </a:p>
          <a:p>
            <a:endParaRPr lang="en-US" b="1" dirty="0" smtClean="0"/>
          </a:p>
          <a:p>
            <a:r>
              <a:rPr lang="en-US" b="1" dirty="0" smtClean="0"/>
              <a:t>Ex:</a:t>
            </a:r>
            <a:r>
              <a:rPr lang="en-US" b="1" baseline="0" dirty="0" smtClean="0"/>
              <a:t> Association taken to rule out metacognition, so tests seek to rule out associative explanations first. If we can identify behavioral markers of complex cognition, then we can avoid relying on an unprincipled heuristic. </a:t>
            </a:r>
            <a:endParaRPr lang="en-US" b="1" dirty="0" smtClean="0"/>
          </a:p>
          <a:p>
            <a:endParaRPr lang="en-US" b="1" dirty="0" smtClean="0"/>
          </a:p>
          <a:p>
            <a:endParaRPr lang="en-US" baseline="0" dirty="0" smtClean="0"/>
          </a:p>
          <a:p>
            <a:r>
              <a:rPr lang="en-US" sz="1200" b="1" kern="1200" dirty="0" smtClean="0">
                <a:solidFill>
                  <a:schemeClr val="tx1"/>
                </a:solidFill>
                <a:effectLst/>
                <a:latin typeface="+mn-lt"/>
                <a:ea typeface="+mn-ea"/>
                <a:cs typeface="+mn-cs"/>
              </a:rPr>
              <a:t>NEEDS A DEFENSE: i</a:t>
            </a:r>
            <a:r>
              <a:rPr lang="en-US" sz="1200" kern="1200" dirty="0" smtClean="0">
                <a:solidFill>
                  <a:schemeClr val="tx1"/>
                </a:solidFill>
                <a:effectLst/>
                <a:latin typeface="+mn-lt"/>
                <a:ea typeface="+mn-ea"/>
                <a:cs typeface="+mn-cs"/>
              </a:rPr>
              <a:t>n addition to offering a unifying account of the relationship between complex cognition and behavior, we also provide a qualified defense of employing the intuition in scientific methodology. </a:t>
            </a:r>
          </a:p>
          <a:p>
            <a:endParaRPr lang="en-US" sz="1200" kern="1200" dirty="0" smtClean="0">
              <a:solidFill>
                <a:schemeClr val="tx1"/>
              </a:solidFill>
              <a:effectLst/>
              <a:latin typeface="+mn-lt"/>
              <a:ea typeface="+mn-ea"/>
              <a:cs typeface="+mn-cs"/>
            </a:endParaRPr>
          </a:p>
          <a:p>
            <a:endParaRPr lang="en-US" b="1" dirty="0" smtClean="0"/>
          </a:p>
          <a:p>
            <a:r>
              <a:rPr lang="en-US" b="1" dirty="0" smtClean="0"/>
              <a:t>Need some hard-hitting examples</a:t>
            </a:r>
            <a:r>
              <a:rPr lang="en-US" b="1" baseline="0" dirty="0" smtClean="0"/>
              <a:t> here</a:t>
            </a:r>
          </a:p>
          <a:p>
            <a:endParaRPr lang="en-US" dirty="0" smtClean="0"/>
          </a:p>
          <a:p>
            <a:r>
              <a:rPr lang="en-US" dirty="0" smtClean="0"/>
              <a:t>Head</a:t>
            </a:r>
            <a:r>
              <a:rPr lang="en-US" baseline="0" dirty="0" smtClean="0"/>
              <a:t> off the objections from Carl: </a:t>
            </a:r>
          </a:p>
          <a:p>
            <a:r>
              <a:rPr lang="en-US" baseline="0" dirty="0" smtClean="0"/>
              <a:t>*Why do we need a single scale and why call that “complexity”? (answer: Aids in methodology by explaining why the predictions are evidential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3</a:t>
            </a:fld>
            <a:endParaRPr lang="en-US"/>
          </a:p>
        </p:txBody>
      </p:sp>
    </p:spTree>
    <p:extLst>
      <p:ext uri="{BB962C8B-B14F-4D97-AF65-F5344CB8AC3E}">
        <p14:creationId xmlns:p14="http://schemas.microsoft.com/office/powerpoint/2010/main" val="3232105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600" b="1" dirty="0" smtClean="0"/>
              <a:t>A proper defense would </a:t>
            </a:r>
            <a:r>
              <a:rPr lang="en-US" sz="2600" b="1" i="1" dirty="0" smtClean="0"/>
              <a:t>explain</a:t>
            </a:r>
            <a:r>
              <a:rPr lang="en-US" sz="2600" b="1" dirty="0" smtClean="0"/>
              <a:t> why BF is EVIDENCE for CC.</a:t>
            </a:r>
            <a:endParaRPr lang="en-US" sz="2000" b="1" dirty="0" smtClean="0"/>
          </a:p>
          <a:p>
            <a:pPr lvl="1">
              <a:buFont typeface="Wingdings" panose="05000000000000000000" pitchFamily="2" charset="2"/>
              <a:buChar char="Ø"/>
            </a:pPr>
            <a:r>
              <a:rPr lang="en-US" sz="2400" dirty="0" smtClean="0"/>
              <a:t>Place cognition and behavior in proper evolutionary context (“adaptive” in what sense?)</a:t>
            </a:r>
          </a:p>
          <a:p>
            <a:pPr lvl="1">
              <a:buFont typeface="Wingdings" panose="05000000000000000000" pitchFamily="2" charset="2"/>
              <a:buChar char="Ø"/>
            </a:pPr>
            <a:r>
              <a:rPr lang="en-US" sz="2400" dirty="0" smtClean="0"/>
              <a:t>Clarify the notion of behavioral flexibility</a:t>
            </a:r>
          </a:p>
          <a:p>
            <a:pPr lvl="1">
              <a:buFont typeface="Wingdings" panose="05000000000000000000" pitchFamily="2" charset="2"/>
              <a:buChar char="Ø"/>
            </a:pPr>
            <a:r>
              <a:rPr lang="en-US" sz="2400" dirty="0" smtClean="0"/>
              <a:t>Clarify the notion of cognition at work</a:t>
            </a:r>
          </a:p>
          <a:p>
            <a:pPr marL="0" indent="0">
              <a:buNone/>
            </a:pPr>
            <a:r>
              <a:rPr lang="en-US" sz="2600" b="1" dirty="0" smtClean="0"/>
              <a:t>Such a defense:</a:t>
            </a:r>
          </a:p>
          <a:p>
            <a:pPr lvl="1">
              <a:buFont typeface="Wingdings" panose="05000000000000000000" pitchFamily="2" charset="2"/>
              <a:buChar char="Ø"/>
            </a:pPr>
            <a:r>
              <a:rPr lang="en-US" sz="2400" dirty="0" smtClean="0"/>
              <a:t>Offers grounds for broad-based comparisons across experiments in comparative cognition, grounding inferences in theoretical framework</a:t>
            </a:r>
          </a:p>
          <a:p>
            <a:pPr lvl="1">
              <a:buFont typeface="Wingdings" panose="05000000000000000000" pitchFamily="2" charset="2"/>
              <a:buChar char="Ø"/>
            </a:pPr>
            <a:r>
              <a:rPr lang="en-US" sz="2400" dirty="0" smtClean="0"/>
              <a:t>Provides biologically unifying empirically-grounded account of the evolution of complex cognition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Currently, comparative cognition asks disjointed questions and has difficulty adjudicating among competing hypotheses. We think that this is due, in large part, to the absence of a unified theory of cognition and its relationship to evolution, environment, and behavior. </a:t>
            </a:r>
          </a:p>
          <a:p>
            <a:endParaRPr lang="en-US" b="1" dirty="0" smtClean="0"/>
          </a:p>
          <a:p>
            <a:r>
              <a:rPr lang="en-US" b="1" dirty="0" smtClean="0"/>
              <a:t>Ex:</a:t>
            </a:r>
            <a:r>
              <a:rPr lang="en-US" b="1" baseline="0" dirty="0" smtClean="0"/>
              <a:t> Association taken to rule out metacognition, so tests seek to rule out associative explanations first. If we can identify behavioral markers of complex cognition, then we can avoid relying on an unprincipled heuristic. </a:t>
            </a:r>
            <a:endParaRPr lang="en-US" b="1" dirty="0" smtClean="0"/>
          </a:p>
          <a:p>
            <a:endParaRPr lang="en-US" b="1" dirty="0" smtClean="0"/>
          </a:p>
          <a:p>
            <a:endParaRPr lang="en-US" baseline="0" dirty="0" smtClean="0"/>
          </a:p>
          <a:p>
            <a:r>
              <a:rPr lang="en-US" sz="1200" b="1" kern="1200" dirty="0" smtClean="0">
                <a:solidFill>
                  <a:schemeClr val="tx1"/>
                </a:solidFill>
                <a:effectLst/>
                <a:latin typeface="+mn-lt"/>
                <a:ea typeface="+mn-ea"/>
                <a:cs typeface="+mn-cs"/>
              </a:rPr>
              <a:t>NEEDS A DEFENSE: i</a:t>
            </a:r>
            <a:r>
              <a:rPr lang="en-US" sz="1200" kern="1200" dirty="0" smtClean="0">
                <a:solidFill>
                  <a:schemeClr val="tx1"/>
                </a:solidFill>
                <a:effectLst/>
                <a:latin typeface="+mn-lt"/>
                <a:ea typeface="+mn-ea"/>
                <a:cs typeface="+mn-cs"/>
              </a:rPr>
              <a:t>n addition to offering a unifying account of the relationship between complex cognition and behavior, we also provide a qualified defense of employing the intuition in scientific methodology. </a:t>
            </a:r>
          </a:p>
          <a:p>
            <a:endParaRPr lang="en-US" sz="1200" kern="1200" dirty="0" smtClean="0">
              <a:solidFill>
                <a:schemeClr val="tx1"/>
              </a:solidFill>
              <a:effectLst/>
              <a:latin typeface="+mn-lt"/>
              <a:ea typeface="+mn-ea"/>
              <a:cs typeface="+mn-cs"/>
            </a:endParaRPr>
          </a:p>
          <a:p>
            <a:endParaRPr lang="en-US" b="1" dirty="0" smtClean="0"/>
          </a:p>
          <a:p>
            <a:r>
              <a:rPr lang="en-US" b="1" dirty="0" smtClean="0"/>
              <a:t>Need some hard-hitting examples</a:t>
            </a:r>
            <a:r>
              <a:rPr lang="en-US" b="1" baseline="0" dirty="0" smtClean="0"/>
              <a:t> here</a:t>
            </a:r>
          </a:p>
          <a:p>
            <a:endParaRPr lang="en-US" dirty="0" smtClean="0"/>
          </a:p>
          <a:p>
            <a:r>
              <a:rPr lang="en-US" dirty="0" smtClean="0"/>
              <a:t>Head</a:t>
            </a:r>
            <a:r>
              <a:rPr lang="en-US" baseline="0" dirty="0" smtClean="0"/>
              <a:t> off the objections from Carl: </a:t>
            </a:r>
          </a:p>
          <a:p>
            <a:r>
              <a:rPr lang="en-US" baseline="0" dirty="0" smtClean="0"/>
              <a:t>*Why do we need a single scale and why call that “complexity”? (answer: Aids in methodology by explaining why the predictions are evidential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4</a:t>
            </a:fld>
            <a:endParaRPr lang="en-US"/>
          </a:p>
        </p:txBody>
      </p:sp>
    </p:spTree>
    <p:extLst>
      <p:ext uri="{BB962C8B-B14F-4D97-AF65-F5344CB8AC3E}">
        <p14:creationId xmlns:p14="http://schemas.microsoft.com/office/powerpoint/2010/main" val="806102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600" b="1" dirty="0" smtClean="0"/>
              <a:t>A proper defense would </a:t>
            </a:r>
            <a:r>
              <a:rPr lang="en-US" sz="2600" b="1" i="1" dirty="0" smtClean="0"/>
              <a:t>explain</a:t>
            </a:r>
            <a:r>
              <a:rPr lang="en-US" sz="2600" b="1" dirty="0" smtClean="0"/>
              <a:t> why BF is EVIDENCE for CC.</a:t>
            </a:r>
            <a:endParaRPr lang="en-US" sz="2000" b="1" dirty="0" smtClean="0"/>
          </a:p>
          <a:p>
            <a:pPr lvl="1">
              <a:buFont typeface="Wingdings" panose="05000000000000000000" pitchFamily="2" charset="2"/>
              <a:buChar char="Ø"/>
            </a:pPr>
            <a:r>
              <a:rPr lang="en-US" sz="2400" dirty="0" smtClean="0"/>
              <a:t>Place cognition and behavior in proper evolutionary context (“adaptive” in what sense?)</a:t>
            </a:r>
          </a:p>
          <a:p>
            <a:pPr lvl="1">
              <a:buFont typeface="Wingdings" panose="05000000000000000000" pitchFamily="2" charset="2"/>
              <a:buChar char="Ø"/>
            </a:pPr>
            <a:r>
              <a:rPr lang="en-US" sz="2400" dirty="0" smtClean="0"/>
              <a:t>Clarify the notion of behavioral flexibility</a:t>
            </a:r>
          </a:p>
          <a:p>
            <a:pPr lvl="1">
              <a:buFont typeface="Wingdings" panose="05000000000000000000" pitchFamily="2" charset="2"/>
              <a:buChar char="Ø"/>
            </a:pPr>
            <a:r>
              <a:rPr lang="en-US" sz="2400" dirty="0" smtClean="0"/>
              <a:t>Clarify the notion of cognition at work</a:t>
            </a:r>
          </a:p>
          <a:p>
            <a:pPr marL="0" indent="0">
              <a:buNone/>
            </a:pPr>
            <a:r>
              <a:rPr lang="en-US" sz="2600" b="1" dirty="0" smtClean="0"/>
              <a:t>Such a defense:</a:t>
            </a:r>
          </a:p>
          <a:p>
            <a:pPr lvl="1">
              <a:buFont typeface="Wingdings" panose="05000000000000000000" pitchFamily="2" charset="2"/>
              <a:buChar char="Ø"/>
            </a:pPr>
            <a:r>
              <a:rPr lang="en-US" sz="2400" dirty="0" smtClean="0"/>
              <a:t>Offers grounds for broad-based comparisons across experiments in comparative cognition, grounding inferences in theoretical framework</a:t>
            </a:r>
          </a:p>
          <a:p>
            <a:pPr lvl="1">
              <a:buFont typeface="Wingdings" panose="05000000000000000000" pitchFamily="2" charset="2"/>
              <a:buChar char="Ø"/>
            </a:pPr>
            <a:r>
              <a:rPr lang="en-US" sz="2400" dirty="0" smtClean="0"/>
              <a:t>Provides biologically unifying empirically-grounded account of the evolution of complex cognition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Currently, comparative cognition asks disjointed questions and has difficulty adjudicating among competing hypotheses. We think that this is due, in large part, to the absence of a unified theory of cognition and its relationship to evolution, environment, and behavior. </a:t>
            </a:r>
          </a:p>
          <a:p>
            <a:endParaRPr lang="en-US" b="1" dirty="0" smtClean="0"/>
          </a:p>
          <a:p>
            <a:r>
              <a:rPr lang="en-US" b="1" dirty="0" smtClean="0"/>
              <a:t>Ex:</a:t>
            </a:r>
            <a:r>
              <a:rPr lang="en-US" b="1" baseline="0" dirty="0" smtClean="0"/>
              <a:t> Association taken to rule out metacognition, so tests seek to rule out associative explanations first. If we can identify behavioral markers of complex cognition, then we can avoid relying on an unprincipled heuristic. </a:t>
            </a:r>
            <a:endParaRPr lang="en-US" b="1" dirty="0" smtClean="0"/>
          </a:p>
          <a:p>
            <a:endParaRPr lang="en-US" b="1" dirty="0" smtClean="0"/>
          </a:p>
          <a:p>
            <a:endParaRPr lang="en-US" baseline="0" dirty="0" smtClean="0"/>
          </a:p>
          <a:p>
            <a:r>
              <a:rPr lang="en-US" sz="1200" b="1" kern="1200" dirty="0" smtClean="0">
                <a:solidFill>
                  <a:schemeClr val="tx1"/>
                </a:solidFill>
                <a:effectLst/>
                <a:latin typeface="+mn-lt"/>
                <a:ea typeface="+mn-ea"/>
                <a:cs typeface="+mn-cs"/>
              </a:rPr>
              <a:t>NEEDS A DEFENSE: i</a:t>
            </a:r>
            <a:r>
              <a:rPr lang="en-US" sz="1200" kern="1200" dirty="0" smtClean="0">
                <a:solidFill>
                  <a:schemeClr val="tx1"/>
                </a:solidFill>
                <a:effectLst/>
                <a:latin typeface="+mn-lt"/>
                <a:ea typeface="+mn-ea"/>
                <a:cs typeface="+mn-cs"/>
              </a:rPr>
              <a:t>n addition to offering a unifying account of the relationship between complex cognition and behavior, we also provide a qualified defense of employing the intuition in scientific methodology. </a:t>
            </a:r>
          </a:p>
          <a:p>
            <a:endParaRPr lang="en-US" sz="1200" kern="1200" dirty="0" smtClean="0">
              <a:solidFill>
                <a:schemeClr val="tx1"/>
              </a:solidFill>
              <a:effectLst/>
              <a:latin typeface="+mn-lt"/>
              <a:ea typeface="+mn-ea"/>
              <a:cs typeface="+mn-cs"/>
            </a:endParaRPr>
          </a:p>
          <a:p>
            <a:endParaRPr lang="en-US" b="1" dirty="0" smtClean="0"/>
          </a:p>
          <a:p>
            <a:r>
              <a:rPr lang="en-US" b="1" dirty="0" smtClean="0"/>
              <a:t>Need some hard-hitting examples</a:t>
            </a:r>
            <a:r>
              <a:rPr lang="en-US" b="1" baseline="0" dirty="0" smtClean="0"/>
              <a:t> here</a:t>
            </a:r>
          </a:p>
          <a:p>
            <a:endParaRPr lang="en-US" dirty="0" smtClean="0"/>
          </a:p>
          <a:p>
            <a:r>
              <a:rPr lang="en-US" dirty="0" smtClean="0"/>
              <a:t>Head</a:t>
            </a:r>
            <a:r>
              <a:rPr lang="en-US" baseline="0" dirty="0" smtClean="0"/>
              <a:t> off the objections from Carl: </a:t>
            </a:r>
          </a:p>
          <a:p>
            <a:r>
              <a:rPr lang="en-US" baseline="0" dirty="0" smtClean="0"/>
              <a:t>*Why do we need a single scale and why call that “complexity”? (answer: Aids in methodology by explaining why the predictions are evidential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5</a:t>
            </a:fld>
            <a:endParaRPr lang="en-US"/>
          </a:p>
        </p:txBody>
      </p:sp>
    </p:spTree>
    <p:extLst>
      <p:ext uri="{BB962C8B-B14F-4D97-AF65-F5344CB8AC3E}">
        <p14:creationId xmlns:p14="http://schemas.microsoft.com/office/powerpoint/2010/main" val="3984273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FFD044-4C28-46E8-BC22-B4EA5089C2DD}" type="slidenum">
              <a:rPr lang="en-US" smtClean="0"/>
              <a:t>7</a:t>
            </a:fld>
            <a:endParaRPr lang="en-US"/>
          </a:p>
        </p:txBody>
      </p:sp>
    </p:spTree>
    <p:extLst>
      <p:ext uri="{BB962C8B-B14F-4D97-AF65-F5344CB8AC3E}">
        <p14:creationId xmlns:p14="http://schemas.microsoft.com/office/powerpoint/2010/main" val="4022170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8</a:t>
            </a:fld>
            <a:endParaRPr lang="en-US"/>
          </a:p>
        </p:txBody>
      </p:sp>
    </p:spTree>
    <p:extLst>
      <p:ext uri="{BB962C8B-B14F-4D97-AF65-F5344CB8AC3E}">
        <p14:creationId xmlns:p14="http://schemas.microsoft.com/office/powerpoint/2010/main" val="3920268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9</a:t>
            </a:fld>
            <a:endParaRPr lang="en-US"/>
          </a:p>
        </p:txBody>
      </p:sp>
    </p:spTree>
    <p:extLst>
      <p:ext uri="{BB962C8B-B14F-4D97-AF65-F5344CB8AC3E}">
        <p14:creationId xmlns:p14="http://schemas.microsoft.com/office/powerpoint/2010/main" val="2195497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Behavioral flexibility is often defined as that which is possible as a result of complex cognitive feats but this is inadmissible:</a:t>
            </a:r>
            <a:endParaRPr lang="en-US" sz="1600" b="1" dirty="0" smtClean="0"/>
          </a:p>
          <a:p>
            <a:endParaRPr lang="en-US" b="1" dirty="0" smtClean="0"/>
          </a:p>
          <a:p>
            <a:endParaRPr lang="en-US" b="1" dirty="0" smtClean="0"/>
          </a:p>
          <a:p>
            <a:endParaRPr lang="en-US" b="1" dirty="0" smtClean="0"/>
          </a:p>
          <a:p>
            <a:r>
              <a:rPr lang="en-US" b="1" dirty="0" smtClean="0"/>
              <a:t>NOTE TO SELF:  </a:t>
            </a:r>
          </a:p>
          <a:p>
            <a:endParaRPr lang="en-US" b="1" dirty="0" smtClean="0"/>
          </a:p>
          <a:p>
            <a:r>
              <a:rPr lang="en-US" sz="1200" kern="1200" dirty="0" smtClean="0">
                <a:solidFill>
                  <a:schemeClr val="tx1"/>
                </a:solidFill>
                <a:effectLst/>
                <a:latin typeface="+mn-lt"/>
                <a:ea typeface="+mn-ea"/>
                <a:cs typeface="+mn-cs"/>
              </a:rPr>
              <a:t>Special circularity is the practice of defining behavioral flexibility in terms of cognitive complexity and is a mistake when behavioral flexibility is called upon to serve as evidence for cognitive complexity. This move is common in comparative cognition and in philosophical action theory, where behavior is distinguished from mere movements because the former is defined in terms of its motivational drivers. It is also natural because cognitive mechanisms serve as </a:t>
            </a:r>
            <a:r>
              <a:rPr lang="en-US" sz="1200" i="1" kern="1200" dirty="0" smtClean="0">
                <a:solidFill>
                  <a:schemeClr val="tx1"/>
                </a:solidFill>
                <a:effectLst/>
                <a:latin typeface="+mn-lt"/>
                <a:ea typeface="+mn-ea"/>
                <a:cs typeface="+mn-cs"/>
              </a:rPr>
              <a:t>explanations</a:t>
            </a:r>
            <a:r>
              <a:rPr lang="en-US" sz="1200" kern="1200" dirty="0" smtClean="0">
                <a:solidFill>
                  <a:schemeClr val="tx1"/>
                </a:solidFill>
                <a:effectLst/>
                <a:latin typeface="+mn-lt"/>
                <a:ea typeface="+mn-ea"/>
                <a:cs typeface="+mn-cs"/>
              </a:rPr>
              <a:t> for behaviors. For example, awareness of her own uncertainty </a:t>
            </a:r>
            <a:r>
              <a:rPr lang="en-US" sz="1200" i="1" kern="1200" dirty="0" smtClean="0">
                <a:solidFill>
                  <a:schemeClr val="tx1"/>
                </a:solidFill>
                <a:effectLst/>
                <a:latin typeface="+mn-lt"/>
                <a:ea typeface="+mn-ea"/>
                <a:cs typeface="+mn-cs"/>
              </a:rPr>
              <a:t>explains</a:t>
            </a:r>
            <a:r>
              <a:rPr lang="en-US" sz="1200" kern="1200" dirty="0" smtClean="0">
                <a:solidFill>
                  <a:schemeClr val="tx1"/>
                </a:solidFill>
                <a:effectLst/>
                <a:latin typeface="+mn-lt"/>
                <a:ea typeface="+mn-ea"/>
                <a:cs typeface="+mn-cs"/>
              </a:rPr>
              <a:t> why a rat correctly chose to decline taking a difficult test (Crystal &amp; Foote 2007). However, this move is only permissible in cases where we already know the causes of behavioral flexibility. If we know the causes in advance – e.g., if we know that jumping spider detouring behavior (a subset of BF) is caused by a cognitive map (a form of CC) – then BF cannot be novel evidence of CC. Our account of evidence requires that the observed behavior serves as a </a:t>
            </a:r>
            <a:r>
              <a:rPr lang="en-US" sz="1200" i="1" kern="1200" dirty="0" smtClean="0">
                <a:solidFill>
                  <a:schemeClr val="tx1"/>
                </a:solidFill>
                <a:effectLst/>
                <a:latin typeface="+mn-lt"/>
                <a:ea typeface="+mn-ea"/>
                <a:cs typeface="+mn-cs"/>
              </a:rPr>
              <a:t>proof</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But why, somebody may wonder, can’t the observation of BF on an account that defines BF in terms of the proximal cognitive mechanism serve as proof of CC? In the abstract, our condition seems peculiar: after all, armed with the knowledge that a pine is a kind of tree, isn’t the presence of a pine </a:t>
            </a:r>
            <a:r>
              <a:rPr lang="en-US" sz="1200" i="1" kern="1200" dirty="0" smtClean="0">
                <a:solidFill>
                  <a:schemeClr val="tx1"/>
                </a:solidFill>
                <a:effectLst/>
                <a:latin typeface="+mn-lt"/>
                <a:ea typeface="+mn-ea"/>
                <a:cs typeface="+mn-cs"/>
              </a:rPr>
              <a:t>evidence </a:t>
            </a:r>
            <a:r>
              <a:rPr lang="en-US" sz="1200" kern="1200" dirty="0" smtClean="0">
                <a:solidFill>
                  <a:schemeClr val="tx1"/>
                </a:solidFill>
                <a:effectLst/>
                <a:latin typeface="+mn-lt"/>
                <a:ea typeface="+mn-ea"/>
                <a:cs typeface="+mn-cs"/>
              </a:rPr>
              <a:t>of the presence of a tree? Perhaps, but this sense of evidence is uninteresting since it requires the observer of the pine to have prior knowledge of the conceptual relationship between the idea of a pine and that of a tree. As a result, presenting me with a pine when I already know that pines are trees tells me nothing new. However, conventional notions of evidence suggest that empirical evidence ought to add something to what we know. Thus, in order to serve as evidence in the ampliative sense, a defense of the intuition that BF is evidence for CC must avoid the problem of “special circularity” by refusing to build cognitive mechanisms into the account of behavior. Given this difficulty, how might we define behavioral flexibility?</a:t>
            </a:r>
          </a:p>
          <a:p>
            <a:endParaRPr lang="en-US" dirty="0" smtClean="0"/>
          </a:p>
          <a:p>
            <a:r>
              <a:rPr lang="en-US" dirty="0" smtClean="0"/>
              <a:t>Quote </a:t>
            </a:r>
            <a:r>
              <a:rPr lang="en-US" dirty="0" err="1" smtClean="0"/>
              <a:t>Cittka</a:t>
            </a:r>
            <a:r>
              <a:rPr lang="en-US" dirty="0" smtClean="0"/>
              <a:t> or non-arbitrariness</a:t>
            </a:r>
          </a:p>
          <a:p>
            <a:r>
              <a:rPr lang="en-US" sz="1200" kern="1200" dirty="0" smtClean="0">
                <a:solidFill>
                  <a:schemeClr val="tx1"/>
                </a:solidFill>
                <a:effectLst/>
                <a:latin typeface="+mn-lt"/>
                <a:ea typeface="+mn-ea"/>
                <a:cs typeface="+mn-cs"/>
              </a:rPr>
              <a:t>For instance, after honeybees were discovered to be capable of learning, the criterion of “learning” as a mark of “intelligence” was discarded (</a:t>
            </a:r>
            <a:r>
              <a:rPr lang="en-US" sz="1200" kern="1200" dirty="0" err="1" smtClean="0">
                <a:solidFill>
                  <a:schemeClr val="tx1"/>
                </a:solidFill>
                <a:effectLst/>
                <a:latin typeface="+mn-lt"/>
                <a:ea typeface="+mn-ea"/>
                <a:cs typeface="+mn-cs"/>
              </a:rPr>
              <a:t>Chittka</a:t>
            </a:r>
            <a:r>
              <a:rPr lang="en-US" sz="1200" kern="1200" dirty="0" smtClean="0">
                <a:solidFill>
                  <a:schemeClr val="tx1"/>
                </a:solidFill>
                <a:effectLst/>
                <a:latin typeface="+mn-lt"/>
                <a:ea typeface="+mn-ea"/>
                <a:cs typeface="+mn-cs"/>
              </a:rPr>
              <a:t> et al. 2012, 2678). </a:t>
            </a:r>
            <a:r>
              <a:rPr lang="en-US" sz="1200" kern="1200" dirty="0" err="1" smtClean="0">
                <a:solidFill>
                  <a:schemeClr val="tx1"/>
                </a:solidFill>
                <a:effectLst/>
                <a:latin typeface="+mn-lt"/>
                <a:ea typeface="+mn-ea"/>
                <a:cs typeface="+mn-cs"/>
              </a:rPr>
              <a:t>Chittka</a:t>
            </a:r>
            <a:r>
              <a:rPr lang="en-US" sz="1200" kern="1200" dirty="0" smtClean="0">
                <a:solidFill>
                  <a:schemeClr val="tx1"/>
                </a:solidFill>
                <a:effectLst/>
                <a:latin typeface="+mn-lt"/>
                <a:ea typeface="+mn-ea"/>
                <a:cs typeface="+mn-cs"/>
              </a:rPr>
              <a:t> et al. lament that “there may be good reasons not to equate learning speed with intelligence, but the fact that humans do not top the chart should not be one of them” (ibid). However, this incident is not rare and comparative cognition is notorious for moving the goal posts for what counts as a marker of cognition in response to findings that animals who were not previously expected to be capable of some ability – say, learning in honeybees– were, in fact, capable of it. Definitions of cognition should not be shaped by the intuitions about which entities are likely cognitive or by the changes in the research program that these intuitions drive. </a:t>
            </a:r>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10</a:t>
            </a:fld>
            <a:endParaRPr lang="en-US"/>
          </a:p>
        </p:txBody>
      </p:sp>
    </p:spTree>
    <p:extLst>
      <p:ext uri="{BB962C8B-B14F-4D97-AF65-F5344CB8AC3E}">
        <p14:creationId xmlns:p14="http://schemas.microsoft.com/office/powerpoint/2010/main" val="3252875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will further distinguish behaviorally rigid repertoires, even if diverse and subject to early ontogenetic modification, from those that are capable of significant modification throughout the lifetime of an organism based on experience.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dirty="0" smtClean="0"/>
              <a:t>Another point: bees</a:t>
            </a:r>
            <a:r>
              <a:rPr lang="en-US" baseline="0" dirty="0" smtClean="0"/>
              <a:t> have about 60 fixed behaviors but many flexible ones; so: same animal but both fixed and flexible behavioral types: </a:t>
            </a:r>
            <a:r>
              <a:rPr lang="en-US" sz="1200" dirty="0" smtClean="0"/>
              <a:t>~ 60 rigid behaviors in honeybee workers </a:t>
            </a:r>
          </a:p>
          <a:p>
            <a:r>
              <a:rPr lang="en-US" sz="1200" dirty="0" smtClean="0"/>
              <a:t>-</a:t>
            </a:r>
            <a:r>
              <a:rPr lang="en-US" sz="1200" dirty="0" err="1" smtClean="0"/>
              <a:t>Chittka</a:t>
            </a:r>
            <a:r>
              <a:rPr lang="en-US" sz="1200" dirty="0" smtClean="0"/>
              <a:t> &amp; Neven 2009</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11</a:t>
            </a:fld>
            <a:endParaRPr lang="en-US"/>
          </a:p>
        </p:txBody>
      </p:sp>
    </p:spTree>
    <p:extLst>
      <p:ext uri="{BB962C8B-B14F-4D97-AF65-F5344CB8AC3E}">
        <p14:creationId xmlns:p14="http://schemas.microsoft.com/office/powerpoint/2010/main" val="3101736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12</a:t>
            </a:fld>
            <a:endParaRPr lang="en-US"/>
          </a:p>
        </p:txBody>
      </p:sp>
    </p:spTree>
    <p:extLst>
      <p:ext uri="{BB962C8B-B14F-4D97-AF65-F5344CB8AC3E}">
        <p14:creationId xmlns:p14="http://schemas.microsoft.com/office/powerpoint/2010/main" val="2046689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13</a:t>
            </a:fld>
            <a:endParaRPr lang="en-US"/>
          </a:p>
        </p:txBody>
      </p:sp>
    </p:spTree>
    <p:extLst>
      <p:ext uri="{BB962C8B-B14F-4D97-AF65-F5344CB8AC3E}">
        <p14:creationId xmlns:p14="http://schemas.microsoft.com/office/powerpoint/2010/main" val="4180740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14</a:t>
            </a:fld>
            <a:endParaRPr lang="en-US"/>
          </a:p>
        </p:txBody>
      </p:sp>
    </p:spTree>
    <p:extLst>
      <p:ext uri="{BB962C8B-B14F-4D97-AF65-F5344CB8AC3E}">
        <p14:creationId xmlns:p14="http://schemas.microsoft.com/office/powerpoint/2010/main" val="1314075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15</a:t>
            </a:fld>
            <a:endParaRPr lang="en-US"/>
          </a:p>
        </p:txBody>
      </p:sp>
    </p:spTree>
    <p:extLst>
      <p:ext uri="{BB962C8B-B14F-4D97-AF65-F5344CB8AC3E}">
        <p14:creationId xmlns:p14="http://schemas.microsoft.com/office/powerpoint/2010/main" val="357576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16</a:t>
            </a:fld>
            <a:endParaRPr lang="en-US"/>
          </a:p>
        </p:txBody>
      </p:sp>
    </p:spTree>
    <p:extLst>
      <p:ext uri="{BB962C8B-B14F-4D97-AF65-F5344CB8AC3E}">
        <p14:creationId xmlns:p14="http://schemas.microsoft.com/office/powerpoint/2010/main" val="1094158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17</a:t>
            </a:fld>
            <a:endParaRPr lang="en-US"/>
          </a:p>
        </p:txBody>
      </p:sp>
    </p:spTree>
    <p:extLst>
      <p:ext uri="{BB962C8B-B14F-4D97-AF65-F5344CB8AC3E}">
        <p14:creationId xmlns:p14="http://schemas.microsoft.com/office/powerpoint/2010/main" val="3518135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22</a:t>
            </a:fld>
            <a:endParaRPr lang="en-US"/>
          </a:p>
        </p:txBody>
      </p:sp>
    </p:spTree>
    <p:extLst>
      <p:ext uri="{BB962C8B-B14F-4D97-AF65-F5344CB8AC3E}">
        <p14:creationId xmlns:p14="http://schemas.microsoft.com/office/powerpoint/2010/main" val="2348630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23</a:t>
            </a:fld>
            <a:endParaRPr lang="en-US"/>
          </a:p>
        </p:txBody>
      </p:sp>
    </p:spTree>
    <p:extLst>
      <p:ext uri="{BB962C8B-B14F-4D97-AF65-F5344CB8AC3E}">
        <p14:creationId xmlns:p14="http://schemas.microsoft.com/office/powerpoint/2010/main" val="2800157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24</a:t>
            </a:fld>
            <a:endParaRPr lang="en-US"/>
          </a:p>
        </p:txBody>
      </p:sp>
    </p:spTree>
    <p:extLst>
      <p:ext uri="{BB962C8B-B14F-4D97-AF65-F5344CB8AC3E}">
        <p14:creationId xmlns:p14="http://schemas.microsoft.com/office/powerpoint/2010/main" val="1340532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25</a:t>
            </a:fld>
            <a:endParaRPr lang="en-US"/>
          </a:p>
        </p:txBody>
      </p:sp>
    </p:spTree>
    <p:extLst>
      <p:ext uri="{BB962C8B-B14F-4D97-AF65-F5344CB8AC3E}">
        <p14:creationId xmlns:p14="http://schemas.microsoft.com/office/powerpoint/2010/main" val="2415926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31</a:t>
            </a:fld>
            <a:endParaRPr lang="en-US"/>
          </a:p>
        </p:txBody>
      </p:sp>
    </p:spTree>
    <p:extLst>
      <p:ext uri="{BB962C8B-B14F-4D97-AF65-F5344CB8AC3E}">
        <p14:creationId xmlns:p14="http://schemas.microsoft.com/office/powerpoint/2010/main" val="3458102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32</a:t>
            </a:fld>
            <a:endParaRPr lang="en-US"/>
          </a:p>
        </p:txBody>
      </p:sp>
    </p:spTree>
    <p:extLst>
      <p:ext uri="{BB962C8B-B14F-4D97-AF65-F5344CB8AC3E}">
        <p14:creationId xmlns:p14="http://schemas.microsoft.com/office/powerpoint/2010/main" val="2518313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33</a:t>
            </a:fld>
            <a:endParaRPr lang="en-US"/>
          </a:p>
        </p:txBody>
      </p:sp>
    </p:spTree>
    <p:extLst>
      <p:ext uri="{BB962C8B-B14F-4D97-AF65-F5344CB8AC3E}">
        <p14:creationId xmlns:p14="http://schemas.microsoft.com/office/powerpoint/2010/main" val="3243419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34</a:t>
            </a:fld>
            <a:endParaRPr lang="en-US"/>
          </a:p>
        </p:txBody>
      </p:sp>
    </p:spTree>
    <p:extLst>
      <p:ext uri="{BB962C8B-B14F-4D97-AF65-F5344CB8AC3E}">
        <p14:creationId xmlns:p14="http://schemas.microsoft.com/office/powerpoint/2010/main" val="2782259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Shape 1101"/>
          <p:cNvSpPr>
            <a:spLocks noGrp="1" noRot="1" noChangeAspect="1"/>
          </p:cNvSpPr>
          <p:nvPr>
            <p:ph type="sldImg"/>
          </p:nvPr>
        </p:nvSpPr>
        <p:spPr>
          <a:prstGeom prst="rect">
            <a:avLst/>
          </a:prstGeom>
        </p:spPr>
        <p:txBody>
          <a:bodyPr/>
          <a:lstStyle/>
          <a:p>
            <a:pPr lvl="0"/>
            <a:endParaRPr/>
          </a:p>
        </p:txBody>
      </p:sp>
      <p:sp>
        <p:nvSpPr>
          <p:cNvPr id="1102" name="Shape 1102"/>
          <p:cNvSpPr>
            <a:spLocks noGrp="1"/>
          </p:cNvSpPr>
          <p:nvPr>
            <p:ph type="body" sz="quarter" idx="1"/>
          </p:nvPr>
        </p:nvSpPr>
        <p:spPr>
          <a:prstGeom prst="rect">
            <a:avLst/>
          </a:prstGeom>
        </p:spPr>
        <p:txBody>
          <a:bodyPr/>
          <a:lstStyle/>
          <a:p>
            <a:pPr marL="40639" marR="40639" lvl="0" indent="0" algn="l" defTabSz="449262" rtl="0" eaLnBrk="1" fontAlgn="auto" latinLnBrk="0" hangingPunct="1">
              <a:lnSpc>
                <a:spcPct val="100000"/>
              </a:lnSpc>
              <a:spcBef>
                <a:spcPts val="400"/>
              </a:spcBef>
              <a:spcAft>
                <a:spcPts val="0"/>
              </a:spcAft>
              <a:buClr>
                <a:srgbClr val="000000"/>
              </a:buClr>
              <a:buSzTx/>
              <a:buFont typeface="Times New Roman"/>
              <a:buNone/>
              <a:tabLst/>
              <a:defRPr sz="1800"/>
            </a:pPr>
            <a:r>
              <a:rPr lang="en-US" sz="1800" kern="1200" dirty="0" smtClean="0">
                <a:solidFill>
                  <a:schemeClr val="tx1"/>
                </a:solidFill>
                <a:effectLst/>
                <a:latin typeface="+mn-lt"/>
                <a:ea typeface="+mn-ea"/>
                <a:cs typeface="+mn-cs"/>
              </a:rPr>
              <a:t>Indeed, there is a growing body of evidence linking the encephalization or neuron density of brain regions associated with more abstract informational integration in mammals (the cortex including the neocortex and striatum), birds (the telencephalon including the </a:t>
            </a:r>
            <a:r>
              <a:rPr lang="en-US" sz="1800" kern="1200" dirty="0" err="1" smtClean="0">
                <a:solidFill>
                  <a:schemeClr val="tx1"/>
                </a:solidFill>
                <a:effectLst/>
                <a:latin typeface="+mn-lt"/>
                <a:ea typeface="+mn-ea"/>
                <a:cs typeface="+mn-cs"/>
              </a:rPr>
              <a:t>nidopallium</a:t>
            </a:r>
            <a:r>
              <a:rPr lang="en-US" sz="1800" kern="1200" dirty="0" smtClean="0">
                <a:solidFill>
                  <a:schemeClr val="tx1"/>
                </a:solidFill>
                <a:effectLst/>
                <a:latin typeface="+mn-lt"/>
                <a:ea typeface="+mn-ea"/>
                <a:cs typeface="+mn-cs"/>
              </a:rPr>
              <a:t> [previously neostriatum] and </a:t>
            </a:r>
            <a:r>
              <a:rPr lang="en-US" sz="1800" kern="1200" dirty="0" err="1" smtClean="0">
                <a:solidFill>
                  <a:schemeClr val="tx1"/>
                </a:solidFill>
                <a:effectLst/>
                <a:latin typeface="+mn-lt"/>
                <a:ea typeface="+mn-ea"/>
                <a:cs typeface="+mn-cs"/>
              </a:rPr>
              <a:t>mesopallium</a:t>
            </a:r>
            <a:r>
              <a:rPr lang="en-US" sz="1800" kern="1200" dirty="0" smtClean="0">
                <a:solidFill>
                  <a:schemeClr val="tx1"/>
                </a:solidFill>
                <a:effectLst/>
                <a:latin typeface="+mn-lt"/>
                <a:ea typeface="+mn-ea"/>
                <a:cs typeface="+mn-cs"/>
              </a:rPr>
              <a:t> [previously hyperstriatum ventrale]), octopuses (the central lobe), and insects (the mushroom bodies) to problem-solving abilities that evolved in the context of heterogeneous selective environments (e.g., Maguire et al. 2000; Patel et al. 1997, Jarvis et al. 2013, </a:t>
            </a:r>
            <a:r>
              <a:rPr lang="en-US" sz="1800" kern="1200" dirty="0" err="1" smtClean="0">
                <a:solidFill>
                  <a:schemeClr val="tx1"/>
                </a:solidFill>
                <a:effectLst/>
                <a:latin typeface="+mn-lt"/>
                <a:ea typeface="+mn-ea"/>
                <a:cs typeface="+mn-cs"/>
              </a:rPr>
              <a:t>Albertin</a:t>
            </a:r>
            <a:r>
              <a:rPr lang="en-US" sz="1800" kern="1200" dirty="0" smtClean="0">
                <a:solidFill>
                  <a:schemeClr val="tx1"/>
                </a:solidFill>
                <a:effectLst/>
                <a:latin typeface="+mn-lt"/>
                <a:ea typeface="+mn-ea"/>
                <a:cs typeface="+mn-cs"/>
              </a:rPr>
              <a:t> et al. 2015; Farris 2013; Grasso &amp; Basil 2009, Snell-Rood et al. 2009).</a:t>
            </a:r>
            <a:endParaRPr sz="1200" dirty="0">
              <a:uFill>
                <a:solidFill/>
              </a:uFill>
              <a:latin typeface="Times New Roman"/>
              <a:ea typeface="Times New Roman"/>
              <a:cs typeface="Times New Roman"/>
              <a:sym typeface="Times New Roman"/>
            </a:endParaRPr>
          </a:p>
        </p:txBody>
      </p:sp>
    </p:spTree>
    <p:extLst>
      <p:ext uri="{BB962C8B-B14F-4D97-AF65-F5344CB8AC3E}">
        <p14:creationId xmlns:p14="http://schemas.microsoft.com/office/powerpoint/2010/main" val="1928638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37</a:t>
            </a:fld>
            <a:endParaRPr lang="en-US"/>
          </a:p>
        </p:txBody>
      </p:sp>
    </p:spTree>
    <p:extLst>
      <p:ext uri="{BB962C8B-B14F-4D97-AF65-F5344CB8AC3E}">
        <p14:creationId xmlns:p14="http://schemas.microsoft.com/office/powerpoint/2010/main" val="3458102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38</a:t>
            </a:fld>
            <a:endParaRPr lang="en-US"/>
          </a:p>
        </p:txBody>
      </p:sp>
    </p:spTree>
    <p:extLst>
      <p:ext uri="{BB962C8B-B14F-4D97-AF65-F5344CB8AC3E}">
        <p14:creationId xmlns:p14="http://schemas.microsoft.com/office/powerpoint/2010/main" val="861916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p:txBody>
      </p:sp>
      <p:sp>
        <p:nvSpPr>
          <p:cNvPr id="4" name="Slide Number Placeholder 3"/>
          <p:cNvSpPr>
            <a:spLocks noGrp="1"/>
          </p:cNvSpPr>
          <p:nvPr>
            <p:ph type="sldNum" sz="quarter" idx="10"/>
          </p:nvPr>
        </p:nvSpPr>
        <p:spPr/>
        <p:txBody>
          <a:bodyPr/>
          <a:lstStyle/>
          <a:p>
            <a:fld id="{EFFFD044-4C28-46E8-BC22-B4EA5089C2DD}" type="slidenum">
              <a:rPr lang="en-US" smtClean="0"/>
              <a:t>39</a:t>
            </a:fld>
            <a:endParaRPr lang="en-US"/>
          </a:p>
        </p:txBody>
      </p:sp>
    </p:spTree>
    <p:extLst>
      <p:ext uri="{BB962C8B-B14F-4D97-AF65-F5344CB8AC3E}">
        <p14:creationId xmlns:p14="http://schemas.microsoft.com/office/powerpoint/2010/main" val="2786571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41</a:t>
            </a:fld>
            <a:endParaRPr lang="en-US"/>
          </a:p>
        </p:txBody>
      </p:sp>
    </p:spTree>
    <p:extLst>
      <p:ext uri="{BB962C8B-B14F-4D97-AF65-F5344CB8AC3E}">
        <p14:creationId xmlns:p14="http://schemas.microsoft.com/office/powerpoint/2010/main" val="163344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what might such a case look like? </a:t>
            </a:r>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42</a:t>
            </a:fld>
            <a:endParaRPr lang="en-US"/>
          </a:p>
        </p:txBody>
      </p:sp>
    </p:spTree>
    <p:extLst>
      <p:ext uri="{BB962C8B-B14F-4D97-AF65-F5344CB8AC3E}">
        <p14:creationId xmlns:p14="http://schemas.microsoft.com/office/powerpoint/2010/main" val="1689227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am not the first to note that these days rarely a week goes by without a</a:t>
            </a:r>
            <a:r>
              <a:rPr lang="en-US" sz="1200" kern="1200" baseline="0" dirty="0" smtClean="0">
                <a:solidFill>
                  <a:schemeClr val="tx1"/>
                </a:solidFill>
                <a:effectLst/>
                <a:latin typeface="+mn-lt"/>
                <a:ea typeface="+mn-ea"/>
                <a:cs typeface="+mn-cs"/>
              </a:rPr>
              <a:t> study coming out about the latest sophisticated ability found in nonhuman animals. Just to name a small fraction: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Here is Chaser, the border collie, shows owner and emeritus professor of psychology has taught</a:t>
            </a:r>
            <a:r>
              <a:rPr lang="en-US" sz="1200" kern="1200" baseline="0" dirty="0" smtClean="0">
                <a:solidFill>
                  <a:schemeClr val="tx1"/>
                </a:solidFill>
                <a:effectLst/>
                <a:latin typeface="+mn-lt"/>
                <a:ea typeface="+mn-ea"/>
                <a:cs typeface="+mn-cs"/>
              </a:rPr>
              <a:t> him over 1000 English words that refer to over 1000 unique objects.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Here is Alex the Parrot,</a:t>
            </a:r>
            <a:r>
              <a:rPr lang="en-US" sz="1200" kern="1200" baseline="0" dirty="0" smtClean="0">
                <a:solidFill>
                  <a:schemeClr val="tx1"/>
                </a:solidFill>
                <a:effectLst/>
                <a:latin typeface="+mn-lt"/>
                <a:ea typeface="+mn-ea"/>
                <a:cs typeface="+mn-cs"/>
              </a:rPr>
              <a:t> who could answer correctly when asked to use multiple conceptual categories in a single task, such as identifying the number of objects based on similarities in shape, or the color of objects of a certain texture. He seemed to be able to count up to 7 and to innovate words and phrases.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We</a:t>
            </a:r>
            <a:r>
              <a:rPr lang="en-US" sz="1200" kern="1200" baseline="0" dirty="0" smtClean="0">
                <a:solidFill>
                  <a:schemeClr val="tx1"/>
                </a:solidFill>
                <a:effectLst/>
                <a:latin typeface="+mn-lt"/>
                <a:ea typeface="+mn-ea"/>
                <a:cs typeface="+mn-cs"/>
              </a:rPr>
              <a:t> know dolphins to be playful, but they are the only species apart from humans that creates their own toys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And, living in complex fission-fusion societies where cooperation and competition require delicate social interaction, are candidates for a theory of mind.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They are not alone</a:t>
            </a:r>
            <a:r>
              <a:rPr lang="en-US" sz="1200" kern="1200" baseline="0" dirty="0" smtClean="0">
                <a:solidFill>
                  <a:schemeClr val="tx1"/>
                </a:solidFill>
                <a:effectLst/>
                <a:latin typeface="+mn-lt"/>
                <a:ea typeface="+mn-ea"/>
                <a:cs typeface="+mn-cs"/>
              </a:rPr>
              <a:t> in this, since corvids such as the western </a:t>
            </a:r>
            <a:r>
              <a:rPr lang="en-US" sz="1200" kern="1200" baseline="0" dirty="0" err="1" smtClean="0">
                <a:solidFill>
                  <a:schemeClr val="tx1"/>
                </a:solidFill>
                <a:effectLst/>
                <a:latin typeface="+mn-lt"/>
                <a:ea typeface="+mn-ea"/>
                <a:cs typeface="+mn-cs"/>
              </a:rPr>
              <a:t>scrubjay</a:t>
            </a:r>
            <a:r>
              <a:rPr lang="en-US" sz="1200" kern="1200" baseline="0" dirty="0" smtClean="0">
                <a:solidFill>
                  <a:schemeClr val="tx1"/>
                </a:solidFill>
                <a:effectLst/>
                <a:latin typeface="+mn-lt"/>
                <a:ea typeface="+mn-ea"/>
                <a:cs typeface="+mn-cs"/>
              </a:rPr>
              <a:t> (poetically pictured here on the cover of Discover Magazine) appears to know when others are watching them store food and to re-cache their food more frequently when watched, especially if they have experience stealing others’ food – suggesting that they may understand the motivations of potential thieves based on their own experience.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Rats appear to show something</a:t>
            </a:r>
            <a:r>
              <a:rPr lang="en-US" sz="1200" kern="1200" baseline="0" dirty="0" smtClean="0">
                <a:solidFill>
                  <a:schemeClr val="tx1"/>
                </a:solidFill>
                <a:effectLst/>
                <a:latin typeface="+mn-lt"/>
                <a:ea typeface="+mn-ea"/>
                <a:cs typeface="+mn-cs"/>
              </a:rPr>
              <a:t> like empathy for compatriots (though not for strangers)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 And regret, as distinct from disappointment, after having made a poor decision</a:t>
            </a:r>
            <a:r>
              <a:rPr lang="en-US" sz="1200" kern="1200" baseline="0" dirty="0" smtClean="0">
                <a:solidFill>
                  <a:schemeClr val="tx1"/>
                </a:solidFill>
                <a:effectLst/>
                <a:latin typeface="+mn-lt"/>
                <a:ea typeface="+mn-ea"/>
                <a:cs typeface="+mn-cs"/>
              </a:rPr>
              <a:t> as suggested by this “restaurant row” experiment, suggesting an awareness of their own complicity in the suboptimal outcome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Meanwhile, crows such as 007 here, have solved multi-stage puzzles, suggesting the ability to plan and use tools to execute these plans</a:t>
            </a:r>
          </a:p>
          <a:p>
            <a:r>
              <a:rPr lang="en-US" sz="1200" kern="1200" dirty="0" smtClean="0">
                <a:solidFill>
                  <a:schemeClr val="tx1"/>
                </a:solidFill>
                <a:effectLst/>
                <a:latin typeface="+mn-lt"/>
                <a:ea typeface="+mn-ea"/>
                <a:cs typeface="+mn-cs"/>
              </a:rPr>
              <a:t>9. While common octopuses have used discarded</a:t>
            </a:r>
            <a:r>
              <a:rPr lang="en-US" sz="1200" kern="1200" baseline="0" dirty="0" smtClean="0">
                <a:solidFill>
                  <a:schemeClr val="tx1"/>
                </a:solidFill>
                <a:effectLst/>
                <a:latin typeface="+mn-lt"/>
                <a:ea typeface="+mn-ea"/>
                <a:cs typeface="+mn-cs"/>
              </a:rPr>
              <a:t> coconut shells for hiding, taking the shells for future use</a:t>
            </a:r>
          </a:p>
          <a:p>
            <a:r>
              <a:rPr lang="en-US" sz="1200" kern="1200" baseline="0" dirty="0" smtClean="0">
                <a:solidFill>
                  <a:schemeClr val="tx1"/>
                </a:solidFill>
                <a:effectLst/>
                <a:latin typeface="+mn-lt"/>
                <a:ea typeface="+mn-ea"/>
                <a:cs typeface="+mn-cs"/>
              </a:rPr>
              <a:t>10. And have even opened jars to reach a tasty crab</a:t>
            </a:r>
          </a:p>
          <a:p>
            <a:r>
              <a:rPr lang="en-US" sz="1200" kern="1200" baseline="0" dirty="0" smtClean="0">
                <a:solidFill>
                  <a:schemeClr val="tx1"/>
                </a:solidFill>
                <a:effectLst/>
                <a:latin typeface="+mn-lt"/>
                <a:ea typeface="+mn-ea"/>
                <a:cs typeface="+mn-cs"/>
              </a:rPr>
              <a:t>11. But there is more: Ants teach other ants in what is known as tandem runs;</a:t>
            </a:r>
          </a:p>
          <a:p>
            <a:r>
              <a:rPr lang="en-US" sz="1200" kern="1200" baseline="0" dirty="0" smtClean="0">
                <a:solidFill>
                  <a:schemeClr val="tx1"/>
                </a:solidFill>
                <a:effectLst/>
                <a:latin typeface="+mn-lt"/>
                <a:ea typeface="+mn-ea"/>
                <a:cs typeface="+mn-cs"/>
              </a:rPr>
              <a:t>12. Bees not only communicate using the waggle dance, but may also know the concept of same and different and learn rapidly</a:t>
            </a:r>
          </a:p>
          <a:p>
            <a:r>
              <a:rPr lang="en-US" sz="1200" kern="1200" baseline="0" dirty="0" smtClean="0">
                <a:solidFill>
                  <a:schemeClr val="tx1"/>
                </a:solidFill>
                <a:effectLst/>
                <a:latin typeface="+mn-lt"/>
                <a:ea typeface="+mn-ea"/>
                <a:cs typeface="+mn-cs"/>
              </a:rPr>
              <a:t>13. And tiny jumping spiders have been called the “jack of many trades, and master of them all” by the world expert on jumpers, Robert Jackson</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Suppose that the research leading to these findings is mostly sound – what unifies these strands of research and inference? (NEXT)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Standard definition of </a:t>
            </a:r>
            <a:r>
              <a:rPr lang="en-US" sz="1200" b="1" kern="1200" dirty="0" smtClean="0">
                <a:solidFill>
                  <a:schemeClr val="tx1"/>
                </a:solidFill>
                <a:effectLst/>
                <a:latin typeface="+mn-lt"/>
                <a:ea typeface="+mn-ea"/>
                <a:cs typeface="+mn-cs"/>
              </a:rPr>
              <a:t>cognition</a:t>
            </a:r>
            <a:r>
              <a:rPr lang="en-US" sz="1200" kern="1200" dirty="0" smtClean="0">
                <a:solidFill>
                  <a:schemeClr val="tx1"/>
                </a:solidFill>
                <a:effectLst/>
                <a:latin typeface="+mn-lt"/>
                <a:ea typeface="+mn-ea"/>
                <a:cs typeface="+mn-cs"/>
              </a:rPr>
              <a:t> in comp. cognition trades on the notions of adaptive information processing and behavioral flexibility. This definition structures research programs by relying on the </a:t>
            </a:r>
            <a:r>
              <a:rPr lang="en-US" sz="1200" b="1" kern="1200" dirty="0" smtClean="0">
                <a:solidFill>
                  <a:schemeClr val="tx1"/>
                </a:solidFill>
                <a:effectLst/>
                <a:latin typeface="+mn-lt"/>
                <a:ea typeface="+mn-ea"/>
                <a:cs typeface="+mn-cs"/>
              </a:rPr>
              <a:t>intuition</a:t>
            </a:r>
            <a:r>
              <a:rPr lang="en-US" sz="1200" kern="1200" dirty="0" smtClean="0">
                <a:solidFill>
                  <a:schemeClr val="tx1"/>
                </a:solidFill>
                <a:effectLst/>
                <a:latin typeface="+mn-lt"/>
                <a:ea typeface="+mn-ea"/>
                <a:cs typeface="+mn-cs"/>
              </a:rPr>
              <a:t> that flexible behaviors are evidence of complex cognition.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think that this intuition is largely right, but that it stands in need of some theoretical reorientation, which we offer. </a:t>
            </a:r>
          </a:p>
          <a:p>
            <a:r>
              <a:rPr lang="en-US" sz="1200" kern="1200" dirty="0" smtClean="0">
                <a:solidFill>
                  <a:schemeClr val="tx1"/>
                </a:solidFill>
                <a:effectLst/>
                <a:latin typeface="+mn-lt"/>
                <a:ea typeface="+mn-ea"/>
                <a:cs typeface="+mn-cs"/>
              </a:rPr>
              <a:t>For instance, the intuition that BF is evidence of CC is not defended and the definition of cognition in terms of adaptive information processing that leads to flexible behavior is problematic. </a:t>
            </a:r>
          </a:p>
          <a:p>
            <a:r>
              <a:rPr lang="en-US" sz="1200" kern="1200" dirty="0" smtClean="0">
                <a:solidFill>
                  <a:schemeClr val="tx1"/>
                </a:solidFill>
                <a:effectLst/>
                <a:latin typeface="+mn-lt"/>
                <a:ea typeface="+mn-ea"/>
                <a:cs typeface="+mn-cs"/>
              </a:rPr>
              <a:t>We believe that the intuition may be vindicated, but only by reinterpreting and reorganizing each of these components of the definition of cognition: i.e., adaptive, information-processing, flexible behavior. </a:t>
            </a:r>
          </a:p>
          <a:p>
            <a:r>
              <a:rPr lang="en-US" sz="1200" kern="1200" dirty="0" smtClean="0">
                <a:solidFill>
                  <a:schemeClr val="tx1"/>
                </a:solidFill>
                <a:effectLst/>
                <a:latin typeface="+mn-lt"/>
                <a:ea typeface="+mn-ea"/>
                <a:cs typeface="+mn-cs"/>
              </a:rPr>
              <a:t>We thus offer a biologically-grounded defense of the intuition by considering the conditions for the evolution of complex cognition across diverse lineages. </a:t>
            </a:r>
          </a:p>
          <a:p>
            <a:r>
              <a:rPr lang="en-US" sz="1200" b="1" kern="1200" dirty="0" smtClean="0">
                <a:solidFill>
                  <a:schemeClr val="tx1"/>
                </a:solidFill>
                <a:effectLst/>
                <a:latin typeface="+mn-lt"/>
                <a:ea typeface="+mn-ea"/>
                <a:cs typeface="+mn-cs"/>
              </a:rPr>
              <a:t>NEEDS A DEFENSE: i</a:t>
            </a:r>
            <a:r>
              <a:rPr lang="en-US" sz="1200" kern="1200" dirty="0" smtClean="0">
                <a:solidFill>
                  <a:schemeClr val="tx1"/>
                </a:solidFill>
                <a:effectLst/>
                <a:latin typeface="+mn-lt"/>
                <a:ea typeface="+mn-ea"/>
                <a:cs typeface="+mn-cs"/>
              </a:rPr>
              <a:t>n addition to offering a unifying account of the relationship between complex cognition and behavior, we also provide a qualified defense of employing the intuition in scientific methodology. </a:t>
            </a:r>
          </a:p>
          <a:p>
            <a:r>
              <a:rPr lang="en-US" sz="1200" kern="1200" dirty="0" smtClean="0">
                <a:solidFill>
                  <a:schemeClr val="tx1"/>
                </a:solidFill>
                <a:effectLst/>
                <a:latin typeface="+mn-lt"/>
                <a:ea typeface="+mn-ea"/>
                <a:cs typeface="+mn-cs"/>
              </a:rPr>
              <a:t>Currently, comparative cognition asks disjointed questions and has difficulty adjudicating among competing hypotheses. We think that this is due, in large part, to the absence of a unified theory of cognition and its relationship to evolution, environment, and behavior.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FFD044-4C28-46E8-BC22-B4EA5089C2DD}" type="slidenum">
              <a:rPr lang="en-US" smtClean="0"/>
              <a:t>43</a:t>
            </a:fld>
            <a:endParaRPr lang="en-US"/>
          </a:p>
        </p:txBody>
      </p:sp>
    </p:spTree>
    <p:extLst>
      <p:ext uri="{BB962C8B-B14F-4D97-AF65-F5344CB8AC3E}">
        <p14:creationId xmlns:p14="http://schemas.microsoft.com/office/powerpoint/2010/main" val="2477602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Shape 1101"/>
          <p:cNvSpPr>
            <a:spLocks noGrp="1" noRot="1" noChangeAspect="1"/>
          </p:cNvSpPr>
          <p:nvPr>
            <p:ph type="sldImg"/>
          </p:nvPr>
        </p:nvSpPr>
        <p:spPr>
          <a:prstGeom prst="rect">
            <a:avLst/>
          </a:prstGeom>
        </p:spPr>
        <p:txBody>
          <a:bodyPr/>
          <a:lstStyle/>
          <a:p>
            <a:pPr lvl="0"/>
            <a:endParaRPr/>
          </a:p>
        </p:txBody>
      </p:sp>
      <p:sp>
        <p:nvSpPr>
          <p:cNvPr id="1102" name="Shape 1102"/>
          <p:cNvSpPr>
            <a:spLocks noGrp="1"/>
          </p:cNvSpPr>
          <p:nvPr>
            <p:ph type="body" sz="quarter" idx="1"/>
          </p:nvPr>
        </p:nvSpPr>
        <p:spPr>
          <a:prstGeom prst="rect">
            <a:avLst/>
          </a:prstGeom>
        </p:spPr>
        <p:txBody>
          <a:bodyPr/>
          <a:lstStyle/>
          <a:p>
            <a:pPr marL="40639" marR="40639" lvl="0" defTabSz="449262">
              <a:spcBef>
                <a:spcPts val="400"/>
              </a:spcBef>
              <a:buClr>
                <a:srgbClr val="000000"/>
              </a:buClr>
              <a:buFont typeface="Times New Roman"/>
              <a:defRPr sz="1800"/>
            </a:pPr>
            <a:endParaRPr sz="1200" dirty="0">
              <a:uFill>
                <a:solidFill/>
              </a:uFill>
              <a:latin typeface="Times New Roman"/>
              <a:ea typeface="Times New Roman"/>
              <a:cs typeface="Times New Roman"/>
              <a:sym typeface="Times New Roman"/>
            </a:endParaRPr>
          </a:p>
        </p:txBody>
      </p:sp>
    </p:spTree>
    <p:extLst>
      <p:ext uri="{BB962C8B-B14F-4D97-AF65-F5344CB8AC3E}">
        <p14:creationId xmlns:p14="http://schemas.microsoft.com/office/powerpoint/2010/main" val="264791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smtClean="0"/>
              <a:t>context-sensitivity</a:t>
            </a:r>
            <a:r>
              <a:rPr lang="en-US" dirty="0" smtClean="0"/>
              <a:t> (the ability to “react differently to the same cue in different contexts”); </a:t>
            </a:r>
          </a:p>
          <a:p>
            <a:pPr marL="0" indent="0">
              <a:buNone/>
            </a:pPr>
            <a:r>
              <a:rPr lang="en-US" b="1" dirty="0" smtClean="0"/>
              <a:t>speed</a:t>
            </a:r>
            <a:r>
              <a:rPr lang="en-US" dirty="0" smtClean="0"/>
              <a:t> (of problem solving – often used as an indicator of “insight”); </a:t>
            </a:r>
          </a:p>
          <a:p>
            <a:pPr marL="0" indent="0">
              <a:buNone/>
            </a:pPr>
            <a:r>
              <a:rPr lang="en-US" b="1" dirty="0" smtClean="0"/>
              <a:t>class formation</a:t>
            </a:r>
            <a:r>
              <a:rPr lang="en-US" dirty="0" smtClean="0"/>
              <a:t> (“the ability to group objects and situations into classes governed by a firm member/non-member distinction rather than by superficial perceptual similarity”); </a:t>
            </a:r>
          </a:p>
          <a:p>
            <a:pPr marL="0" indent="0">
              <a:buNone/>
            </a:pPr>
            <a:r>
              <a:rPr lang="en-US" b="1" dirty="0" smtClean="0"/>
              <a:t>“higher order and abstract learning”</a:t>
            </a:r>
            <a:r>
              <a:rPr lang="en-US" dirty="0" smtClean="0"/>
              <a:t> (e.g., analogical reasoning, same/different conceptual abilities); </a:t>
            </a:r>
          </a:p>
          <a:p>
            <a:pPr marL="0" indent="0">
              <a:buNone/>
            </a:pPr>
            <a:r>
              <a:rPr lang="en-US" b="1" dirty="0" smtClean="0"/>
              <a:t>multi-modality</a:t>
            </a:r>
            <a:r>
              <a:rPr lang="en-US" dirty="0" smtClean="0"/>
              <a:t> (“Multi-modality is the capacity to integrate and process cues across different sensory channels” (16)); </a:t>
            </a:r>
          </a:p>
          <a:p>
            <a:pPr marL="0" indent="0">
              <a:buNone/>
            </a:pPr>
            <a:r>
              <a:rPr lang="en-US" b="1" dirty="0" smtClean="0"/>
              <a:t>inhibition</a:t>
            </a:r>
            <a:r>
              <a:rPr lang="en-US" dirty="0" smtClean="0"/>
              <a:t> (“The ability to inhibit behavioral strategies in the face of changing environmental circumstances” (18)); </a:t>
            </a:r>
          </a:p>
          <a:p>
            <a:pPr marL="0" indent="0">
              <a:buNone/>
            </a:pPr>
            <a:r>
              <a:rPr lang="en-US" b="1" dirty="0" smtClean="0"/>
              <a:t>monotonic integration</a:t>
            </a:r>
            <a:r>
              <a:rPr lang="en-US" dirty="0" smtClean="0"/>
              <a:t> (the ability to “distinguish elemental conditioning from strategies that organize cues along monotonic dimension”, which order cues by increasing value” such as size (ibid)); and </a:t>
            </a:r>
          </a:p>
          <a:p>
            <a:pPr marL="0" indent="0">
              <a:buNone/>
            </a:pPr>
            <a:r>
              <a:rPr lang="en-US" b="1" dirty="0" smtClean="0"/>
              <a:t>expectation generation and monitoring</a:t>
            </a:r>
            <a:r>
              <a:rPr lang="en-US" dirty="0" smtClean="0"/>
              <a:t>. </a:t>
            </a:r>
          </a:p>
          <a:p>
            <a:endParaRPr lang="en-US" dirty="0"/>
          </a:p>
        </p:txBody>
      </p:sp>
      <p:sp>
        <p:nvSpPr>
          <p:cNvPr id="4" name="Slide Number Placeholder 3"/>
          <p:cNvSpPr>
            <a:spLocks noGrp="1"/>
          </p:cNvSpPr>
          <p:nvPr>
            <p:ph type="sldNum" sz="quarter" idx="10"/>
          </p:nvPr>
        </p:nvSpPr>
        <p:spPr/>
        <p:txBody>
          <a:bodyPr/>
          <a:lstStyle/>
          <a:p>
            <a:fld id="{EFFFD044-4C28-46E8-BC22-B4EA5089C2DD}" type="slidenum">
              <a:rPr lang="en-US" smtClean="0"/>
              <a:t>49</a:t>
            </a:fld>
            <a:endParaRPr lang="en-US"/>
          </a:p>
        </p:txBody>
      </p:sp>
    </p:spTree>
    <p:extLst>
      <p:ext uri="{BB962C8B-B14F-4D97-AF65-F5344CB8AC3E}">
        <p14:creationId xmlns:p14="http://schemas.microsoft.com/office/powerpoint/2010/main" val="21101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620C90-44DB-4F5D-8383-766BB45EBC18}" type="datetime1">
              <a:rPr lang="en-US" smtClean="0"/>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828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E60CB1-351C-4A0D-9F63-F66253AB28E8}" type="datetime1">
              <a:rPr lang="en-US" smtClean="0"/>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32712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CCEFDC-9856-432D-B7E5-76D20A3D9937}" type="datetime1">
              <a:rPr lang="en-US" smtClean="0"/>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7438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6264C5-FAF0-43EA-A6FC-F00B27925888}" type="datetime1">
              <a:rPr lang="en-US" smtClean="0"/>
              <a:t>10/24/2015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1012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0528B8-8746-4271-B614-4435DBD318DC}" type="datetime1">
              <a:rPr lang="en-US" smtClean="0"/>
              <a:t>10/24/2015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9092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F5F51FB-C313-4AD9-82F7-EC586ABBAD6F}" type="datetime1">
              <a:rPr lang="en-US" smtClean="0"/>
              <a:t>10/24/2015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7386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CFF9BF0-4246-4FAE-9C11-AC49EDC9731F}" type="datetime1">
              <a:rPr lang="en-US" smtClean="0"/>
              <a:t>10/24/2015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1154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F7B9171-98D6-45A0-81E6-1749DB459F17}" type="datetime1">
              <a:rPr lang="en-US" smtClean="0"/>
              <a:t>10/24/2015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340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AA004D-2D44-4F57-9D18-DACA34ADBA65}" type="datetime1">
              <a:rPr lang="en-US" smtClean="0"/>
              <a:t>10/24/2015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55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352A5A-3D8F-4C11-BEB4-16895F31CE35}" type="datetime1">
              <a:rPr lang="en-US" smtClean="0"/>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764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BB18EB-562A-417B-97BD-0AD847305893}" type="datetime1">
              <a:rPr lang="en-US" smtClean="0"/>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9228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copy 17">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p>
            <a:pPr lvl="0">
              <a:defRPr sz="1800">
                <a:uFillTx/>
              </a:defRPr>
            </a:pPr>
            <a:r>
              <a:rPr sz="2953">
                <a:uFill>
                  <a:solidFill/>
                </a:uFill>
              </a:rPr>
              <a:t>Title Text</a:t>
            </a:r>
          </a:p>
        </p:txBody>
      </p:sp>
      <p:sp>
        <p:nvSpPr>
          <p:cNvPr id="63" name="Shape 63"/>
          <p:cNvSpPr>
            <a:spLocks noGrp="1"/>
          </p:cNvSpPr>
          <p:nvPr>
            <p:ph type="body" idx="1"/>
          </p:nvPr>
        </p:nvSpPr>
        <p:spPr>
          <a:prstGeom prst="rect">
            <a:avLst/>
          </a:prstGeom>
        </p:spPr>
        <p:txBody>
          <a:bodyPr/>
          <a:lstStyle>
            <a:lvl2pPr marL="549929" indent="-200911">
              <a:spcBef>
                <a:spcPts val="773"/>
              </a:spcBef>
            </a:lvl2pPr>
            <a:lvl3pPr marL="831205" indent="-160729">
              <a:spcBef>
                <a:spcPts val="562"/>
              </a:spcBef>
            </a:lvl3pPr>
            <a:lvl4pPr marL="1152661" indent="-160728">
              <a:spcBef>
                <a:spcPts val="352"/>
              </a:spcBef>
            </a:lvl4pPr>
            <a:lvl5pPr marL="1474119" indent="-160729">
              <a:spcBef>
                <a:spcPts val="141"/>
              </a:spcBef>
              <a:defRPr sz="1406"/>
            </a:lvl5pPr>
          </a:lstStyle>
          <a:p>
            <a:pPr lvl="0">
              <a:defRPr sz="1800">
                <a:uFillTx/>
              </a:defRPr>
            </a:pPr>
            <a:r>
              <a:rPr sz="2953">
                <a:uFill>
                  <a:solidFill/>
                </a:uFill>
              </a:rPr>
              <a:t>Body Level One</a:t>
            </a:r>
          </a:p>
          <a:p>
            <a:pPr lvl="1">
              <a:defRPr sz="1800">
                <a:uFillTx/>
              </a:defRPr>
            </a:pPr>
            <a:r>
              <a:rPr sz="2953">
                <a:uFill>
                  <a:solidFill/>
                </a:uFill>
              </a:rPr>
              <a:t>Body Level Two</a:t>
            </a:r>
          </a:p>
          <a:p>
            <a:pPr lvl="2">
              <a:defRPr sz="1800">
                <a:uFillTx/>
              </a:defRPr>
            </a:pPr>
            <a:r>
              <a:rPr sz="2953">
                <a:uFill>
                  <a:solidFill/>
                </a:uFill>
              </a:rPr>
              <a:t>Body Level Three</a:t>
            </a:r>
          </a:p>
          <a:p>
            <a:pPr lvl="3">
              <a:defRPr sz="1800">
                <a:uFillTx/>
              </a:defRPr>
            </a:pPr>
            <a:r>
              <a:rPr sz="2953">
                <a:uFill>
                  <a:solidFill/>
                </a:uFill>
              </a:rPr>
              <a:t>Body Level Four</a:t>
            </a:r>
          </a:p>
          <a:p>
            <a:pPr lvl="4">
              <a:defRPr sz="1800">
                <a:uFillTx/>
              </a:defRPr>
            </a:pPr>
            <a:r>
              <a:rPr sz="1406">
                <a:uFill>
                  <a:solidFill/>
                </a:uFill>
              </a:rPr>
              <a:t>Body Level Five</a:t>
            </a:r>
          </a:p>
        </p:txBody>
      </p:sp>
    </p:spTree>
    <p:extLst>
      <p:ext uri="{BB962C8B-B14F-4D97-AF65-F5344CB8AC3E}">
        <p14:creationId xmlns:p14="http://schemas.microsoft.com/office/powerpoint/2010/main" val="209454275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9EA18D0-7DE3-45CA-AFE0-DDD031504425}" type="datetime1">
              <a:rPr lang="en-US" smtClean="0"/>
              <a:t>10/24/2015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835982"/>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jp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jpg"/><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3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jpg"/></Relationships>
</file>

<file path=ppt/slides/_rels/slide3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mailto:irina@wustl.edu"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8" Type="http://schemas.openxmlformats.org/officeDocument/2006/relationships/image" Target="../media/image32.jpg"/><Relationship Id="rId13" Type="http://schemas.openxmlformats.org/officeDocument/2006/relationships/image" Target="../media/image37.jpg"/><Relationship Id="rId3" Type="http://schemas.openxmlformats.org/officeDocument/2006/relationships/image" Target="../media/image27.jpg"/><Relationship Id="rId7" Type="http://schemas.openxmlformats.org/officeDocument/2006/relationships/image" Target="../media/image31.jpg"/><Relationship Id="rId12"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0.jpg"/><Relationship Id="rId11" Type="http://schemas.openxmlformats.org/officeDocument/2006/relationships/image" Target="../media/image35.jpg"/><Relationship Id="rId5" Type="http://schemas.openxmlformats.org/officeDocument/2006/relationships/image" Target="../media/image29.jpg"/><Relationship Id="rId15" Type="http://schemas.openxmlformats.org/officeDocument/2006/relationships/image" Target="../media/image39.jpg"/><Relationship Id="rId10" Type="http://schemas.openxmlformats.org/officeDocument/2006/relationships/image" Target="../media/image34.jpg"/><Relationship Id="rId4" Type="http://schemas.openxmlformats.org/officeDocument/2006/relationships/image" Target="../media/image28.jpg"/><Relationship Id="rId9" Type="http://schemas.openxmlformats.org/officeDocument/2006/relationships/image" Target="../media/image33.jpg"/><Relationship Id="rId14" Type="http://schemas.openxmlformats.org/officeDocument/2006/relationships/image" Target="../media/image38.jpg"/></Relationships>
</file>

<file path=ppt/slides/_rels/slide44.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g"/><Relationship Id="rId7" Type="http://schemas.openxmlformats.org/officeDocument/2006/relationships/image" Target="../media/image44.jpg"/><Relationship Id="rId12" Type="http://schemas.openxmlformats.org/officeDocument/2006/relationships/image" Target="../media/image49.jp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43.jpg"/><Relationship Id="rId11" Type="http://schemas.openxmlformats.org/officeDocument/2006/relationships/image" Target="../media/image48.jpg"/><Relationship Id="rId5" Type="http://schemas.openxmlformats.org/officeDocument/2006/relationships/image" Target="../media/image42.jpg"/><Relationship Id="rId10" Type="http://schemas.openxmlformats.org/officeDocument/2006/relationships/image" Target="../media/image47.jpg"/><Relationship Id="rId4" Type="http://schemas.openxmlformats.org/officeDocument/2006/relationships/image" Target="../media/image41.jpg"/><Relationship Id="rId9" Type="http://schemas.openxmlformats.org/officeDocument/2006/relationships/image" Target="../media/image4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1677" y="409677"/>
            <a:ext cx="8482603" cy="1556774"/>
          </a:xfrm>
        </p:spPr>
        <p:txBody>
          <a:bodyPr>
            <a:normAutofit/>
          </a:bodyPr>
          <a:lstStyle/>
          <a:p>
            <a:r>
              <a:rPr lang="en-US" b="1" dirty="0" smtClean="0">
                <a:latin typeface="Garamond" panose="02020404030301010803" pitchFamily="18" charset="0"/>
              </a:rPr>
              <a:t>SMART MOVES:</a:t>
            </a:r>
            <a:endParaRPr lang="en-US" b="1" dirty="0">
              <a:latin typeface="Garamond" panose="02020404030301010803" pitchFamily="18" charset="0"/>
            </a:endParaRPr>
          </a:p>
        </p:txBody>
      </p:sp>
      <p:sp>
        <p:nvSpPr>
          <p:cNvPr id="3" name="Subtitle 2"/>
          <p:cNvSpPr>
            <a:spLocks noGrp="1"/>
          </p:cNvSpPr>
          <p:nvPr>
            <p:ph type="subTitle" idx="1"/>
          </p:nvPr>
        </p:nvSpPr>
        <p:spPr>
          <a:xfrm>
            <a:off x="1163484" y="2081162"/>
            <a:ext cx="9931864" cy="2056580"/>
          </a:xfrm>
        </p:spPr>
        <p:txBody>
          <a:bodyPr>
            <a:noAutofit/>
          </a:bodyPr>
          <a:lstStyle/>
          <a:p>
            <a:r>
              <a:rPr lang="en-US" sz="4800" b="1" dirty="0" smtClean="0">
                <a:solidFill>
                  <a:schemeClr val="accent2">
                    <a:lumMod val="75000"/>
                  </a:schemeClr>
                </a:solidFill>
                <a:latin typeface="Garamond" panose="02020404030301010803" pitchFamily="18" charset="0"/>
              </a:rPr>
              <a:t>Is </a:t>
            </a:r>
            <a:r>
              <a:rPr lang="en-US" sz="4800" b="1" dirty="0">
                <a:solidFill>
                  <a:schemeClr val="accent2">
                    <a:lumMod val="75000"/>
                  </a:schemeClr>
                </a:solidFill>
                <a:latin typeface="Garamond" panose="02020404030301010803" pitchFamily="18" charset="0"/>
              </a:rPr>
              <a:t>Behavioral Flexibility </a:t>
            </a:r>
            <a:r>
              <a:rPr lang="en-US" sz="4800" b="1" dirty="0" smtClean="0">
                <a:solidFill>
                  <a:schemeClr val="accent2">
                    <a:lumMod val="75000"/>
                  </a:schemeClr>
                </a:solidFill>
                <a:latin typeface="Garamond" panose="02020404030301010803" pitchFamily="18" charset="0"/>
              </a:rPr>
              <a:t>Evidence </a:t>
            </a:r>
            <a:r>
              <a:rPr lang="en-US" sz="4800" b="1" dirty="0">
                <a:solidFill>
                  <a:schemeClr val="accent2">
                    <a:lumMod val="75000"/>
                  </a:schemeClr>
                </a:solidFill>
                <a:latin typeface="Garamond" panose="02020404030301010803" pitchFamily="18" charset="0"/>
              </a:rPr>
              <a:t>of Cognitive Complexity?</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a:t>
            </a:fld>
            <a:endParaRPr lang="en-US" dirty="0"/>
          </a:p>
        </p:txBody>
      </p:sp>
      <p:sp>
        <p:nvSpPr>
          <p:cNvPr id="5" name="TextBox 4"/>
          <p:cNvSpPr txBox="1"/>
          <p:nvPr/>
        </p:nvSpPr>
        <p:spPr>
          <a:xfrm>
            <a:off x="1244338" y="4524866"/>
            <a:ext cx="7814821" cy="923330"/>
          </a:xfrm>
          <a:prstGeom prst="rect">
            <a:avLst/>
          </a:prstGeom>
          <a:noFill/>
        </p:spPr>
        <p:txBody>
          <a:bodyPr wrap="square" rtlCol="0">
            <a:spAutoFit/>
          </a:bodyPr>
          <a:lstStyle/>
          <a:p>
            <a:r>
              <a:rPr lang="en-US" dirty="0" smtClean="0"/>
              <a:t>Irina Mikhalevich, Ph.D., Washington University-St. Louis</a:t>
            </a:r>
          </a:p>
          <a:p>
            <a:r>
              <a:rPr lang="en-US" dirty="0" smtClean="0"/>
              <a:t>Russell Powell, Ph.D., Boston University</a:t>
            </a:r>
          </a:p>
          <a:p>
            <a:pPr lvl="0"/>
            <a:r>
              <a:rPr lang="en-US" dirty="0" smtClean="0"/>
              <a:t>Corina Logan, Ph.D., </a:t>
            </a:r>
            <a:r>
              <a:rPr lang="en-US" dirty="0">
                <a:uFill>
                  <a:solidFill/>
                </a:uFill>
              </a:rPr>
              <a:t>University of </a:t>
            </a:r>
            <a:r>
              <a:rPr lang="en-US" dirty="0" smtClean="0">
                <a:uFill>
                  <a:solidFill/>
                </a:uFill>
              </a:rPr>
              <a:t>Cambridge</a:t>
            </a:r>
            <a:endParaRPr lang="en-US" dirty="0"/>
          </a:p>
        </p:txBody>
      </p:sp>
    </p:spTree>
    <p:extLst>
      <p:ext uri="{BB962C8B-B14F-4D97-AF65-F5344CB8AC3E}">
        <p14:creationId xmlns:p14="http://schemas.microsoft.com/office/powerpoint/2010/main" val="2780037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2</a:t>
            </a:fld>
            <a:endParaRPr lang="en-US" dirty="0"/>
          </a:p>
        </p:txBody>
      </p:sp>
      <p:sp>
        <p:nvSpPr>
          <p:cNvPr id="10" name="TextBox 9"/>
          <p:cNvSpPr txBox="1"/>
          <p:nvPr/>
        </p:nvSpPr>
        <p:spPr>
          <a:xfrm>
            <a:off x="778387" y="319548"/>
            <a:ext cx="10753976" cy="1077218"/>
          </a:xfrm>
          <a:prstGeom prst="rect">
            <a:avLst/>
          </a:prstGeom>
          <a:noFill/>
        </p:spPr>
        <p:txBody>
          <a:bodyPr wrap="square" rtlCol="0">
            <a:spAutoFit/>
          </a:bodyPr>
          <a:lstStyle/>
          <a:p>
            <a:r>
              <a:rPr lang="en-US" sz="3200" b="1" dirty="0" smtClean="0">
                <a:latin typeface="Garamond" panose="02020404030301010803" pitchFamily="18" charset="0"/>
              </a:rPr>
              <a:t>T</a:t>
            </a:r>
            <a:r>
              <a:rPr lang="en-US" sz="3200" dirty="0" smtClean="0">
                <a:latin typeface="Garamond" panose="02020404030301010803" pitchFamily="18" charset="0"/>
              </a:rPr>
              <a:t>he </a:t>
            </a:r>
            <a:r>
              <a:rPr lang="en-US" sz="3200" b="1" dirty="0" smtClean="0">
                <a:latin typeface="Garamond" panose="02020404030301010803" pitchFamily="18" charset="0"/>
              </a:rPr>
              <a:t>A</a:t>
            </a:r>
            <a:r>
              <a:rPr lang="en-US" sz="3200" dirty="0" smtClean="0">
                <a:latin typeface="Garamond" panose="02020404030301010803" pitchFamily="18" charset="0"/>
              </a:rPr>
              <a:t>ssumption: </a:t>
            </a:r>
            <a:r>
              <a:rPr lang="en-US" sz="3200" b="1" dirty="0" smtClean="0">
                <a:latin typeface="Garamond" panose="02020404030301010803" pitchFamily="18" charset="0"/>
              </a:rPr>
              <a:t>B</a:t>
            </a:r>
            <a:r>
              <a:rPr lang="en-US" sz="3200" dirty="0" smtClean="0">
                <a:latin typeface="Garamond" panose="02020404030301010803" pitchFamily="18" charset="0"/>
              </a:rPr>
              <a:t>ehavioral </a:t>
            </a:r>
            <a:r>
              <a:rPr lang="en-US" sz="3200" b="1" dirty="0" smtClean="0">
                <a:latin typeface="Garamond" panose="02020404030301010803" pitchFamily="18" charset="0"/>
              </a:rPr>
              <a:t>F</a:t>
            </a:r>
            <a:r>
              <a:rPr lang="en-US" sz="3200" dirty="0" smtClean="0">
                <a:latin typeface="Garamond" panose="02020404030301010803" pitchFamily="18" charset="0"/>
              </a:rPr>
              <a:t>lexibility is</a:t>
            </a:r>
            <a:r>
              <a:rPr lang="en-US" sz="3200" b="1" dirty="0" smtClean="0">
                <a:latin typeface="Garamond" panose="02020404030301010803" pitchFamily="18" charset="0"/>
              </a:rPr>
              <a:t> E</a:t>
            </a:r>
            <a:r>
              <a:rPr lang="en-US" sz="3200" dirty="0" smtClean="0">
                <a:latin typeface="Garamond" panose="02020404030301010803" pitchFamily="18" charset="0"/>
              </a:rPr>
              <a:t>vidence of </a:t>
            </a:r>
            <a:r>
              <a:rPr lang="en-US" sz="3200" b="1" dirty="0" smtClean="0">
                <a:latin typeface="Garamond" panose="02020404030301010803" pitchFamily="18" charset="0"/>
              </a:rPr>
              <a:t>C</a:t>
            </a:r>
            <a:r>
              <a:rPr lang="en-US" sz="3200" dirty="0" smtClean="0">
                <a:latin typeface="Garamond" panose="02020404030301010803" pitchFamily="18" charset="0"/>
              </a:rPr>
              <a:t>ognitive </a:t>
            </a:r>
            <a:r>
              <a:rPr lang="en-US" sz="3200" b="1" dirty="0" smtClean="0">
                <a:latin typeface="Garamond" panose="02020404030301010803" pitchFamily="18" charset="0"/>
              </a:rPr>
              <a:t>C</a:t>
            </a:r>
            <a:r>
              <a:rPr lang="en-US" sz="3200" dirty="0" smtClean="0">
                <a:latin typeface="Garamond" panose="02020404030301010803" pitchFamily="18" charset="0"/>
              </a:rPr>
              <a:t>omplexity</a:t>
            </a:r>
            <a:endParaRPr lang="en-US" dirty="0">
              <a:latin typeface="Garamond" panose="02020404030301010803" pitchFamily="18" charset="0"/>
            </a:endParaRPr>
          </a:p>
        </p:txBody>
      </p:sp>
      <p:sp>
        <p:nvSpPr>
          <p:cNvPr id="12" name="Rectangle 11"/>
          <p:cNvSpPr/>
          <p:nvPr/>
        </p:nvSpPr>
        <p:spPr>
          <a:xfrm>
            <a:off x="778388" y="1761068"/>
            <a:ext cx="10673964" cy="4154984"/>
          </a:xfrm>
          <a:prstGeom prst="rect">
            <a:avLst/>
          </a:prstGeom>
        </p:spPr>
        <p:txBody>
          <a:bodyPr wrap="square">
            <a:spAutoFit/>
          </a:bodyPr>
          <a:lstStyle/>
          <a:p>
            <a:pPr lvl="1"/>
            <a:endParaRPr lang="en-US" sz="2800" dirty="0" smtClean="0">
              <a:latin typeface="Garamond" panose="02020404030301010803" pitchFamily="18" charset="0"/>
            </a:endParaRPr>
          </a:p>
          <a:p>
            <a:pPr lvl="1"/>
            <a:r>
              <a:rPr lang="en-US" sz="2800" dirty="0" smtClean="0">
                <a:latin typeface="Garamond" panose="02020404030301010803" pitchFamily="18" charset="0"/>
              </a:rPr>
              <a:t>“</a:t>
            </a:r>
            <a:r>
              <a:rPr lang="en-US" sz="2800" dirty="0">
                <a:latin typeface="Garamond" panose="02020404030301010803" pitchFamily="18" charset="0"/>
              </a:rPr>
              <a:t>Animal </a:t>
            </a:r>
            <a:r>
              <a:rPr lang="en-US" sz="2800" b="1" dirty="0">
                <a:latin typeface="Garamond" panose="02020404030301010803" pitchFamily="18" charset="0"/>
              </a:rPr>
              <a:t>cognition</a:t>
            </a:r>
            <a:r>
              <a:rPr lang="en-US" sz="2800" dirty="0">
                <a:latin typeface="Garamond" panose="02020404030301010803" pitchFamily="18" charset="0"/>
              </a:rPr>
              <a:t> is </a:t>
            </a:r>
            <a:r>
              <a:rPr lang="en-US" sz="2800" b="1" dirty="0">
                <a:solidFill>
                  <a:schemeClr val="accent2">
                    <a:lumMod val="75000"/>
                  </a:schemeClr>
                </a:solidFill>
                <a:latin typeface="Garamond" panose="02020404030301010803" pitchFamily="18" charset="0"/>
              </a:rPr>
              <a:t>constituted</a:t>
            </a:r>
            <a:r>
              <a:rPr lang="en-US" sz="2800" dirty="0">
                <a:solidFill>
                  <a:schemeClr val="accent2">
                    <a:lumMod val="75000"/>
                  </a:schemeClr>
                </a:solidFill>
                <a:latin typeface="Garamond" panose="02020404030301010803" pitchFamily="18" charset="0"/>
              </a:rPr>
              <a:t> </a:t>
            </a:r>
            <a:r>
              <a:rPr lang="en-US" sz="2800" dirty="0">
                <a:latin typeface="Garamond" panose="02020404030301010803" pitchFamily="18" charset="0"/>
              </a:rPr>
              <a:t>by the processes used to generate </a:t>
            </a:r>
            <a:r>
              <a:rPr lang="en-US" sz="2800" b="1" i="1" dirty="0">
                <a:latin typeface="Garamond" panose="02020404030301010803" pitchFamily="18" charset="0"/>
              </a:rPr>
              <a:t>adaptive</a:t>
            </a:r>
            <a:r>
              <a:rPr lang="en-US" sz="2800" dirty="0">
                <a:latin typeface="Garamond" panose="02020404030301010803" pitchFamily="18" charset="0"/>
              </a:rPr>
              <a:t> or </a:t>
            </a:r>
            <a:r>
              <a:rPr lang="en-US" sz="2800" b="1" i="1" dirty="0">
                <a:latin typeface="Garamond" panose="02020404030301010803" pitchFamily="18" charset="0"/>
              </a:rPr>
              <a:t>flexible behavior</a:t>
            </a:r>
            <a:r>
              <a:rPr lang="en-US" sz="2800" b="1" dirty="0">
                <a:latin typeface="Garamond" panose="02020404030301010803" pitchFamily="18" charset="0"/>
              </a:rPr>
              <a:t> </a:t>
            </a:r>
            <a:r>
              <a:rPr lang="en-US" sz="2800" dirty="0">
                <a:latin typeface="Garamond" panose="02020404030301010803" pitchFamily="18" charset="0"/>
              </a:rPr>
              <a:t>in animal species” </a:t>
            </a:r>
            <a:r>
              <a:rPr lang="en-US" sz="2000" dirty="0" smtClean="0">
                <a:latin typeface="Garamond" panose="02020404030301010803" pitchFamily="18" charset="0"/>
              </a:rPr>
              <a:t>– </a:t>
            </a:r>
            <a:r>
              <a:rPr lang="en-US" sz="2000" dirty="0">
                <a:latin typeface="Garamond" panose="02020404030301010803" pitchFamily="18" charset="0"/>
              </a:rPr>
              <a:t>Andrews, “Animal Cognition” </a:t>
            </a:r>
            <a:r>
              <a:rPr lang="en-US" sz="2000" i="1" dirty="0">
                <a:latin typeface="Garamond" panose="02020404030301010803" pitchFamily="18" charset="0"/>
              </a:rPr>
              <a:t>Stanford Encyclopedia of Philosophy </a:t>
            </a:r>
            <a:endParaRPr lang="en-US" sz="2800" i="1" dirty="0">
              <a:latin typeface="Garamond" panose="02020404030301010803" pitchFamily="18" charset="0"/>
            </a:endParaRPr>
          </a:p>
          <a:p>
            <a:pPr lvl="1"/>
            <a:endParaRPr lang="en-US" sz="2800" i="1" dirty="0">
              <a:latin typeface="Garamond" panose="02020404030301010803" pitchFamily="18" charset="0"/>
            </a:endParaRPr>
          </a:p>
          <a:p>
            <a:pPr lvl="1"/>
            <a:r>
              <a:rPr lang="en-US" sz="2800" dirty="0">
                <a:latin typeface="Garamond" panose="02020404030301010803" pitchFamily="18" charset="0"/>
              </a:rPr>
              <a:t>“The general characteristic that </a:t>
            </a:r>
            <a:r>
              <a:rPr lang="en-US" sz="2800" b="1" dirty="0">
                <a:latin typeface="Garamond" panose="02020404030301010803" pitchFamily="18" charset="0"/>
              </a:rPr>
              <a:t>nearly every test for cognition </a:t>
            </a:r>
            <a:r>
              <a:rPr lang="en-US" sz="2800" dirty="0">
                <a:latin typeface="Garamond" panose="02020404030301010803" pitchFamily="18" charset="0"/>
              </a:rPr>
              <a:t>is meant to elicit is </a:t>
            </a:r>
            <a:r>
              <a:rPr lang="en-US" sz="2800" b="1" dirty="0">
                <a:latin typeface="Garamond" panose="02020404030301010803" pitchFamily="18" charset="0"/>
              </a:rPr>
              <a:t>behavioral flexibility</a:t>
            </a:r>
            <a:r>
              <a:rPr lang="en-US" sz="2800" dirty="0" smtClean="0">
                <a:latin typeface="Garamond" panose="02020404030301010803" pitchFamily="18" charset="0"/>
              </a:rPr>
              <a:t>…”</a:t>
            </a:r>
            <a:r>
              <a:rPr lang="en-US" dirty="0" smtClean="0">
                <a:latin typeface="Garamond" panose="02020404030301010803" pitchFamily="18" charset="0"/>
              </a:rPr>
              <a:t> – Buckner 2015</a:t>
            </a:r>
            <a:endParaRPr lang="en-US" sz="2800" dirty="0" smtClean="0">
              <a:latin typeface="Garamond" panose="02020404030301010803" pitchFamily="18" charset="0"/>
            </a:endParaRPr>
          </a:p>
          <a:p>
            <a:pPr lvl="1"/>
            <a:endParaRPr lang="en-US" sz="2800" dirty="0">
              <a:latin typeface="Garamond" panose="02020404030301010803" pitchFamily="18" charset="0"/>
            </a:endParaRPr>
          </a:p>
          <a:p>
            <a:pPr lvl="1"/>
            <a:endParaRPr lang="en-US" sz="2400" dirty="0" smtClean="0">
              <a:latin typeface="Garamond" panose="02020404030301010803" pitchFamily="18" charset="0"/>
            </a:endParaRPr>
          </a:p>
          <a:p>
            <a:pPr lvl="1"/>
            <a:endParaRPr lang="en-US" sz="2400" dirty="0" smtClean="0">
              <a:latin typeface="Garamond" panose="02020404030301010803" pitchFamily="18" charset="0"/>
            </a:endParaRPr>
          </a:p>
        </p:txBody>
      </p:sp>
    </p:spTree>
    <p:extLst>
      <p:ext uri="{BB962C8B-B14F-4D97-AF65-F5344CB8AC3E}">
        <p14:creationId xmlns:p14="http://schemas.microsoft.com/office/powerpoint/2010/main" val="363619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560" y="2150533"/>
            <a:ext cx="10008120" cy="3718561"/>
          </a:xfrm>
        </p:spPr>
        <p:txBody>
          <a:bodyPr>
            <a:normAutofit/>
          </a:bodyPr>
          <a:lstStyle/>
          <a:p>
            <a:pPr marL="0" indent="0">
              <a:buNone/>
            </a:pPr>
            <a:r>
              <a:rPr lang="en-US" sz="3200" b="1" dirty="0" smtClean="0">
                <a:latin typeface="Garamond" panose="02020404030301010803" pitchFamily="18" charset="0"/>
              </a:rPr>
              <a:t>Assumption:</a:t>
            </a:r>
            <a:r>
              <a:rPr lang="en-US" sz="3200" dirty="0" smtClean="0">
                <a:latin typeface="Garamond" panose="02020404030301010803" pitchFamily="18" charset="0"/>
              </a:rPr>
              <a:t> Behavioral Flexibility (BF) is evidence of Cognitive Complexity (CC)</a:t>
            </a:r>
          </a:p>
          <a:p>
            <a:pPr marL="0" indent="0">
              <a:buNone/>
            </a:pPr>
            <a:endParaRPr lang="en-US" sz="3200" dirty="0" smtClean="0">
              <a:latin typeface="Garamond" panose="02020404030301010803" pitchFamily="18" charset="0"/>
            </a:endParaRPr>
          </a:p>
          <a:p>
            <a:pPr marL="0" indent="0">
              <a:buNone/>
            </a:pPr>
            <a:r>
              <a:rPr lang="en-US" sz="3200" b="1" dirty="0" smtClean="0">
                <a:latin typeface="Garamond" panose="02020404030301010803" pitchFamily="18" charset="0"/>
              </a:rPr>
              <a:t>BUT:</a:t>
            </a:r>
          </a:p>
          <a:p>
            <a:pPr>
              <a:buFont typeface="Wingdings" panose="05000000000000000000" pitchFamily="2" charset="2"/>
              <a:buChar char="Ø"/>
            </a:pPr>
            <a:r>
              <a:rPr lang="en-US" sz="3200" dirty="0" smtClean="0">
                <a:latin typeface="Garamond" panose="02020404030301010803" pitchFamily="18" charset="0"/>
              </a:rPr>
              <a:t>The assumption is </a:t>
            </a:r>
            <a:r>
              <a:rPr lang="en-US" sz="3200" b="1" dirty="0" smtClean="0">
                <a:latin typeface="Garamond" panose="02020404030301010803" pitchFamily="18" charset="0"/>
              </a:rPr>
              <a:t>undefended</a:t>
            </a:r>
          </a:p>
          <a:p>
            <a:pPr>
              <a:buFont typeface="Wingdings" panose="05000000000000000000" pitchFamily="2" charset="2"/>
              <a:buChar char="Ø"/>
            </a:pPr>
            <a:r>
              <a:rPr lang="en-US" sz="3200" b="1" dirty="0" smtClean="0">
                <a:latin typeface="Garamond" panose="02020404030301010803" pitchFamily="18" charset="0"/>
              </a:rPr>
              <a:t>Defense is important:</a:t>
            </a:r>
            <a:r>
              <a:rPr lang="en-US" sz="3200" dirty="0" smtClean="0">
                <a:latin typeface="Garamond" panose="02020404030301010803" pitchFamily="18" charset="0"/>
              </a:rPr>
              <a:t> problem of underdetermination</a:t>
            </a:r>
          </a:p>
          <a:p>
            <a:pPr>
              <a:buFont typeface="Wingdings" panose="05000000000000000000" pitchFamily="2" charset="2"/>
              <a:buChar char="Ø"/>
            </a:pPr>
            <a:endParaRPr lang="en-US" sz="3200"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a:t>
            </a:fld>
            <a:endParaRPr lang="en-US" dirty="0"/>
          </a:p>
        </p:txBody>
      </p:sp>
      <p:sp>
        <p:nvSpPr>
          <p:cNvPr id="6" name="Title 1"/>
          <p:cNvSpPr txBox="1">
            <a:spLocks/>
          </p:cNvSpPr>
          <p:nvPr/>
        </p:nvSpPr>
        <p:spPr>
          <a:xfrm>
            <a:off x="1147560" y="202953"/>
            <a:ext cx="10372666" cy="145075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T</a:t>
            </a:r>
            <a:r>
              <a:rPr lang="en-US" sz="5400" dirty="0" smtClean="0">
                <a:solidFill>
                  <a:schemeClr val="tx1"/>
                </a:solidFill>
                <a:latin typeface="Garamond" panose="02020404030301010803" pitchFamily="18" charset="0"/>
              </a:rPr>
              <a:t>he </a:t>
            </a:r>
            <a:r>
              <a:rPr lang="en-US" sz="5400" b="1" dirty="0" smtClean="0">
                <a:solidFill>
                  <a:schemeClr val="tx1"/>
                </a:solidFill>
                <a:latin typeface="Garamond" panose="02020404030301010803" pitchFamily="18" charset="0"/>
              </a:rPr>
              <a:t>P</a:t>
            </a:r>
            <a:r>
              <a:rPr lang="en-US" sz="5400" dirty="0" smtClean="0">
                <a:solidFill>
                  <a:schemeClr val="tx1"/>
                </a:solidFill>
                <a:latin typeface="Garamond" panose="02020404030301010803" pitchFamily="18" charset="0"/>
              </a:rPr>
              <a:t>roblem</a:t>
            </a:r>
            <a:endParaRPr lang="en-US" sz="5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1651764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560" y="2150533"/>
            <a:ext cx="10008120" cy="3718561"/>
          </a:xfrm>
        </p:spPr>
        <p:txBody>
          <a:bodyPr>
            <a:normAutofit/>
          </a:bodyPr>
          <a:lstStyle/>
          <a:p>
            <a:pPr>
              <a:buFont typeface="Wingdings" panose="05000000000000000000" pitchFamily="2" charset="2"/>
              <a:buChar char="v"/>
            </a:pPr>
            <a:endParaRPr lang="en-US" sz="3600" dirty="0" smtClean="0">
              <a:latin typeface="Garamond" panose="02020404030301010803" pitchFamily="18" charset="0"/>
            </a:endParaRPr>
          </a:p>
          <a:p>
            <a:pPr>
              <a:buFont typeface="Wingdings" panose="05000000000000000000" pitchFamily="2" charset="2"/>
              <a:buChar char="v"/>
            </a:pPr>
            <a:r>
              <a:rPr lang="en-US" sz="3600" dirty="0" smtClean="0">
                <a:latin typeface="Garamond" panose="02020404030301010803" pitchFamily="18" charset="0"/>
              </a:rPr>
              <a:t>Simplicity is no solution</a:t>
            </a:r>
          </a:p>
          <a:p>
            <a:pPr>
              <a:buFont typeface="Wingdings" panose="05000000000000000000" pitchFamily="2" charset="2"/>
              <a:buChar char="v"/>
            </a:pPr>
            <a:r>
              <a:rPr lang="en-US" sz="3600" dirty="0" smtClean="0">
                <a:latin typeface="Garamond" panose="02020404030301010803" pitchFamily="18" charset="0"/>
              </a:rPr>
              <a:t>Look beyond the experiment</a:t>
            </a:r>
            <a:endParaRPr lang="en-US" sz="3600"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
        <p:nvSpPr>
          <p:cNvPr id="6" name="Title 1"/>
          <p:cNvSpPr txBox="1">
            <a:spLocks/>
          </p:cNvSpPr>
          <p:nvPr/>
        </p:nvSpPr>
        <p:spPr>
          <a:xfrm>
            <a:off x="1147560" y="202953"/>
            <a:ext cx="10372666" cy="145075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Underdetermination</a:t>
            </a:r>
            <a:endParaRPr lang="en-US" sz="5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1065167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560" y="2150533"/>
            <a:ext cx="10008120" cy="3718561"/>
          </a:xfrm>
        </p:spPr>
        <p:txBody>
          <a:bodyPr>
            <a:normAutofit/>
          </a:bodyPr>
          <a:lstStyle/>
          <a:p>
            <a:pPr marL="514350" indent="-514350">
              <a:buAutoNum type="arabicPeriod"/>
            </a:pPr>
            <a:r>
              <a:rPr lang="en-US" sz="3200" b="1" dirty="0" smtClean="0">
                <a:latin typeface="Garamond" panose="02020404030301010803" pitchFamily="18" charset="0"/>
              </a:rPr>
              <a:t>Conceptual Decoupling</a:t>
            </a:r>
          </a:p>
          <a:p>
            <a:pPr marL="514350" indent="-514350">
              <a:buAutoNum type="arabicPeriod"/>
            </a:pPr>
            <a:r>
              <a:rPr lang="en-US" sz="3200" b="1" dirty="0" smtClean="0">
                <a:latin typeface="Garamond" panose="02020404030301010803" pitchFamily="18" charset="0"/>
              </a:rPr>
              <a:t>Simplicity &amp; Underdetermination</a:t>
            </a:r>
          </a:p>
          <a:p>
            <a:pPr marL="514350" indent="-514350">
              <a:buAutoNum type="arabicPeriod"/>
            </a:pPr>
            <a:r>
              <a:rPr lang="en-US" sz="3200" b="1" dirty="0" smtClean="0">
                <a:latin typeface="Garamond" panose="02020404030301010803" pitchFamily="18" charset="0"/>
              </a:rPr>
              <a:t>Adaptive Triadic Model of Cognitive-Behavioral Evolution</a:t>
            </a:r>
          </a:p>
        </p:txBody>
      </p:sp>
      <p:sp>
        <p:nvSpPr>
          <p:cNvPr id="4" name="Slide Number Placeholder 3"/>
          <p:cNvSpPr>
            <a:spLocks noGrp="1"/>
          </p:cNvSpPr>
          <p:nvPr>
            <p:ph type="sldNum" sz="quarter" idx="12"/>
          </p:nvPr>
        </p:nvSpPr>
        <p:spPr/>
        <p:txBody>
          <a:bodyPr/>
          <a:lstStyle/>
          <a:p>
            <a:fld id="{D57F1E4F-1CFF-5643-939E-217C01CDF565}" type="slidenum">
              <a:rPr lang="en-US" smtClean="0"/>
              <a:pPr/>
              <a:t>5</a:t>
            </a:fld>
            <a:endParaRPr lang="en-US" dirty="0"/>
          </a:p>
        </p:txBody>
      </p:sp>
      <p:sp>
        <p:nvSpPr>
          <p:cNvPr id="6" name="Title 1"/>
          <p:cNvSpPr txBox="1">
            <a:spLocks/>
          </p:cNvSpPr>
          <p:nvPr/>
        </p:nvSpPr>
        <p:spPr>
          <a:xfrm>
            <a:off x="1147560" y="202953"/>
            <a:ext cx="10372666" cy="145075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Talk Outline</a:t>
            </a:r>
            <a:endParaRPr lang="en-US" sz="5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368699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latin typeface="Garamond" panose="02020404030301010803" pitchFamily="18" charset="0"/>
              </a:rPr>
              <a:t>1</a:t>
            </a:r>
            <a:r>
              <a:rPr lang="en-US" sz="7200" dirty="0" smtClean="0">
                <a:latin typeface="Garamond" panose="02020404030301010803" pitchFamily="18" charset="0"/>
              </a:rPr>
              <a:t>. </a:t>
            </a:r>
            <a:r>
              <a:rPr lang="en-US" sz="7200" b="1" dirty="0" smtClean="0">
                <a:latin typeface="Garamond" panose="02020404030301010803" pitchFamily="18" charset="0"/>
              </a:rPr>
              <a:t>D</a:t>
            </a:r>
            <a:r>
              <a:rPr lang="en-US" sz="7200" dirty="0" smtClean="0">
                <a:latin typeface="Garamond" panose="02020404030301010803" pitchFamily="18" charset="0"/>
              </a:rPr>
              <a:t>efinitions: </a:t>
            </a:r>
            <a:r>
              <a:rPr lang="en-US" sz="7200" b="1" dirty="0" smtClean="0">
                <a:latin typeface="Garamond" panose="02020404030301010803" pitchFamily="18" charset="0"/>
              </a:rPr>
              <a:t>C</a:t>
            </a:r>
            <a:r>
              <a:rPr lang="en-US" sz="7200" dirty="0" smtClean="0">
                <a:latin typeface="Garamond" panose="02020404030301010803" pitchFamily="18" charset="0"/>
              </a:rPr>
              <a:t>onceptual </a:t>
            </a:r>
            <a:r>
              <a:rPr lang="en-US" sz="7200" b="1" dirty="0" smtClean="0">
                <a:latin typeface="Garamond" panose="02020404030301010803" pitchFamily="18" charset="0"/>
              </a:rPr>
              <a:t>D</a:t>
            </a:r>
            <a:r>
              <a:rPr lang="en-US" sz="7200" dirty="0" smtClean="0">
                <a:latin typeface="Garamond" panose="02020404030301010803" pitchFamily="18" charset="0"/>
              </a:rPr>
              <a:t>ecoupling</a:t>
            </a:r>
            <a:endParaRPr lang="en-US" sz="7200" dirty="0">
              <a:latin typeface="Garamond" panose="02020404030301010803" pitchFamily="18" charset="0"/>
            </a:endParaRPr>
          </a:p>
        </p:txBody>
      </p:sp>
      <p:sp>
        <p:nvSpPr>
          <p:cNvPr id="6" name="Text Placeholder 5"/>
          <p:cNvSpPr>
            <a:spLocks noGrp="1"/>
          </p:cNvSpPr>
          <p:nvPr>
            <p:ph type="body" idx="1"/>
          </p:nvPr>
        </p:nvSpPr>
        <p:spPr/>
        <p:txBody>
          <a:bodyPr/>
          <a:lstStyle/>
          <a:p>
            <a:endParaRPr lang="en-US" b="1" dirty="0">
              <a:solidFill>
                <a:schemeClr val="accent2">
                  <a:lumMod val="75000"/>
                </a:scheme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513999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7</a:t>
            </a:fld>
            <a:endParaRPr lang="en-US" dirty="0"/>
          </a:p>
        </p:txBody>
      </p:sp>
      <p:sp>
        <p:nvSpPr>
          <p:cNvPr id="10" name="TextBox 9"/>
          <p:cNvSpPr txBox="1"/>
          <p:nvPr/>
        </p:nvSpPr>
        <p:spPr>
          <a:xfrm>
            <a:off x="1143000" y="839094"/>
            <a:ext cx="10410146" cy="769441"/>
          </a:xfrm>
          <a:prstGeom prst="rect">
            <a:avLst/>
          </a:prstGeom>
          <a:noFill/>
        </p:spPr>
        <p:txBody>
          <a:bodyPr wrap="square" rtlCol="0">
            <a:spAutoFit/>
          </a:bodyPr>
          <a:lstStyle/>
          <a:p>
            <a:r>
              <a:rPr lang="en-US" sz="4400" b="1" dirty="0" smtClean="0">
                <a:latin typeface="Garamond" panose="02020404030301010803" pitchFamily="18" charset="0"/>
              </a:rPr>
              <a:t>C</a:t>
            </a:r>
            <a:r>
              <a:rPr lang="en-US" sz="4400" dirty="0" smtClean="0">
                <a:latin typeface="Garamond" panose="02020404030301010803" pitchFamily="18" charset="0"/>
              </a:rPr>
              <a:t>ognition</a:t>
            </a:r>
            <a:r>
              <a:rPr lang="en-US" sz="4400" b="1" dirty="0" smtClean="0">
                <a:latin typeface="Garamond" panose="02020404030301010803" pitchFamily="18" charset="0"/>
              </a:rPr>
              <a:t> </a:t>
            </a:r>
            <a:r>
              <a:rPr lang="en-US" sz="4400" dirty="0" smtClean="0">
                <a:latin typeface="Garamond" panose="02020404030301010803" pitchFamily="18" charset="0"/>
              </a:rPr>
              <a:t>and</a:t>
            </a:r>
            <a:r>
              <a:rPr lang="en-US" sz="4400" b="1" dirty="0" smtClean="0">
                <a:latin typeface="Garamond" panose="02020404030301010803" pitchFamily="18" charset="0"/>
              </a:rPr>
              <a:t> B</a:t>
            </a:r>
            <a:r>
              <a:rPr lang="en-US" sz="4400" dirty="0" smtClean="0">
                <a:latin typeface="Garamond" panose="02020404030301010803" pitchFamily="18" charset="0"/>
              </a:rPr>
              <a:t>ehavior</a:t>
            </a:r>
            <a:endParaRPr lang="en-US" sz="2800" dirty="0">
              <a:latin typeface="Garamond" panose="02020404030301010803" pitchFamily="18" charset="0"/>
            </a:endParaRPr>
          </a:p>
        </p:txBody>
      </p:sp>
      <p:sp>
        <p:nvSpPr>
          <p:cNvPr id="12" name="Rectangle 11"/>
          <p:cNvSpPr/>
          <p:nvPr/>
        </p:nvSpPr>
        <p:spPr>
          <a:xfrm>
            <a:off x="879182" y="2041622"/>
            <a:ext cx="10673964" cy="2985433"/>
          </a:xfrm>
          <a:prstGeom prst="rect">
            <a:avLst/>
          </a:prstGeom>
        </p:spPr>
        <p:txBody>
          <a:bodyPr wrap="square">
            <a:spAutoFit/>
          </a:bodyPr>
          <a:lstStyle/>
          <a:p>
            <a:pPr lvl="1"/>
            <a:endParaRPr lang="en-US" sz="2800" dirty="0" smtClean="0">
              <a:latin typeface="Garamond" panose="02020404030301010803" pitchFamily="18" charset="0"/>
            </a:endParaRPr>
          </a:p>
          <a:p>
            <a:pPr lvl="1"/>
            <a:r>
              <a:rPr lang="en-US" sz="2800" dirty="0" smtClean="0">
                <a:latin typeface="Garamond" panose="02020404030301010803" pitchFamily="18" charset="0"/>
              </a:rPr>
              <a:t>“</a:t>
            </a:r>
            <a:r>
              <a:rPr lang="en-US" sz="2800" dirty="0">
                <a:latin typeface="Garamond" panose="02020404030301010803" pitchFamily="18" charset="0"/>
              </a:rPr>
              <a:t>Animal cognition is </a:t>
            </a:r>
            <a:r>
              <a:rPr lang="en-US" sz="2800" b="1" dirty="0">
                <a:solidFill>
                  <a:schemeClr val="accent2">
                    <a:lumMod val="75000"/>
                  </a:schemeClr>
                </a:solidFill>
                <a:latin typeface="Garamond" panose="02020404030301010803" pitchFamily="18" charset="0"/>
              </a:rPr>
              <a:t>constituted</a:t>
            </a:r>
            <a:r>
              <a:rPr lang="en-US" sz="2800" dirty="0">
                <a:solidFill>
                  <a:schemeClr val="accent2">
                    <a:lumMod val="75000"/>
                  </a:schemeClr>
                </a:solidFill>
                <a:latin typeface="Garamond" panose="02020404030301010803" pitchFamily="18" charset="0"/>
              </a:rPr>
              <a:t> </a:t>
            </a:r>
            <a:r>
              <a:rPr lang="en-US" sz="2800" dirty="0">
                <a:latin typeface="Garamond" panose="02020404030301010803" pitchFamily="18" charset="0"/>
              </a:rPr>
              <a:t>by the processes used to generate adaptive or flexible behavior in animal species</a:t>
            </a:r>
            <a:r>
              <a:rPr lang="en-US" sz="2800" dirty="0" smtClean="0">
                <a:latin typeface="Garamond" panose="02020404030301010803" pitchFamily="18" charset="0"/>
              </a:rPr>
              <a:t>”</a:t>
            </a:r>
          </a:p>
          <a:p>
            <a:pPr lvl="1"/>
            <a:r>
              <a:rPr lang="en-US" sz="2800" dirty="0">
                <a:latin typeface="Garamond" panose="02020404030301010803" pitchFamily="18" charset="0"/>
              </a:rPr>
              <a:t>	</a:t>
            </a:r>
            <a:r>
              <a:rPr lang="en-US" sz="2800" dirty="0" smtClean="0">
                <a:latin typeface="Garamond" panose="02020404030301010803" pitchFamily="18" charset="0"/>
              </a:rPr>
              <a:t>			</a:t>
            </a:r>
            <a:r>
              <a:rPr lang="en-US" sz="2000" dirty="0" smtClean="0">
                <a:latin typeface="Garamond" panose="02020404030301010803" pitchFamily="18" charset="0"/>
              </a:rPr>
              <a:t> 			K. Andrews</a:t>
            </a:r>
            <a:r>
              <a:rPr lang="en-US" sz="2000" dirty="0">
                <a:latin typeface="Garamond" panose="02020404030301010803" pitchFamily="18" charset="0"/>
              </a:rPr>
              <a:t>, “Animal Cognition” </a:t>
            </a:r>
            <a:r>
              <a:rPr lang="en-US" sz="2000" i="1" dirty="0">
                <a:latin typeface="Garamond" panose="02020404030301010803" pitchFamily="18" charset="0"/>
              </a:rPr>
              <a:t>Stanford Encyclopedia of Philosophy </a:t>
            </a:r>
            <a:endParaRPr lang="en-US" sz="2800" i="1" dirty="0">
              <a:latin typeface="Garamond" panose="02020404030301010803" pitchFamily="18" charset="0"/>
            </a:endParaRPr>
          </a:p>
          <a:p>
            <a:pPr lvl="1"/>
            <a:endParaRPr lang="en-US" sz="2800" dirty="0">
              <a:latin typeface="Garamond" panose="02020404030301010803" pitchFamily="18" charset="0"/>
            </a:endParaRPr>
          </a:p>
          <a:p>
            <a:pPr lvl="1"/>
            <a:endParaRPr lang="en-US" sz="2400" dirty="0" smtClean="0">
              <a:latin typeface="Garamond" panose="02020404030301010803" pitchFamily="18" charset="0"/>
            </a:endParaRPr>
          </a:p>
          <a:p>
            <a:pPr lvl="1"/>
            <a:endParaRPr lang="en-US" sz="2400" dirty="0" smtClean="0">
              <a:latin typeface="Garamond" panose="02020404030301010803" pitchFamily="18" charset="0"/>
            </a:endParaRPr>
          </a:p>
        </p:txBody>
      </p:sp>
    </p:spTree>
    <p:extLst>
      <p:ext uri="{BB962C8B-B14F-4D97-AF65-F5344CB8AC3E}">
        <p14:creationId xmlns:p14="http://schemas.microsoft.com/office/powerpoint/2010/main" val="566146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560" y="1653710"/>
            <a:ext cx="10008120" cy="4510729"/>
          </a:xfrm>
        </p:spPr>
        <p:txBody>
          <a:bodyPr>
            <a:normAutofit/>
          </a:bodyPr>
          <a:lstStyle/>
          <a:p>
            <a:pPr marL="201168" lvl="1" indent="0">
              <a:buNone/>
            </a:pPr>
            <a:endParaRPr lang="en-US" sz="2400" b="1" dirty="0">
              <a:latin typeface="Garamond" panose="02020404030301010803" pitchFamily="18" charset="0"/>
            </a:endParaRPr>
          </a:p>
          <a:p>
            <a:pPr marL="201168" lvl="1" indent="0">
              <a:buNone/>
            </a:pPr>
            <a:endParaRPr lang="en-US" sz="3200" b="1" dirty="0" smtClean="0">
              <a:latin typeface="Garamond" panose="02020404030301010803" pitchFamily="18" charset="0"/>
            </a:endParaRPr>
          </a:p>
          <a:p>
            <a:pPr marL="201168" lvl="1" indent="0">
              <a:buNone/>
            </a:pPr>
            <a:r>
              <a:rPr lang="en-US" sz="4000" b="1" dirty="0" smtClean="0">
                <a:latin typeface="Garamond" panose="02020404030301010803" pitchFamily="18" charset="0"/>
              </a:rPr>
              <a:t>Lesson</a:t>
            </a:r>
            <a:r>
              <a:rPr lang="en-US" sz="4000" dirty="0" smtClean="0">
                <a:latin typeface="Garamond" panose="02020404030301010803" pitchFamily="18" charset="0"/>
              </a:rPr>
              <a:t>: Avoid building mechanisms into definition of phenomenon absent an evidence base suggesting that the mechanism is the cause of the phenomenon</a:t>
            </a:r>
          </a:p>
          <a:p>
            <a:pPr marL="201168" lvl="1" indent="0">
              <a:buNone/>
            </a:pPr>
            <a:endParaRPr lang="en-US" sz="2800" b="1" dirty="0" smtClean="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sp>
        <p:nvSpPr>
          <p:cNvPr id="10" name="Title 1"/>
          <p:cNvSpPr txBox="1">
            <a:spLocks/>
          </p:cNvSpPr>
          <p:nvPr/>
        </p:nvSpPr>
        <p:spPr>
          <a:xfrm>
            <a:off x="1147560" y="202953"/>
            <a:ext cx="10372666" cy="145075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S</a:t>
            </a:r>
            <a:r>
              <a:rPr lang="en-US" sz="5400" dirty="0" smtClean="0">
                <a:solidFill>
                  <a:schemeClr val="tx1"/>
                </a:solidFill>
                <a:latin typeface="Garamond" panose="02020404030301010803" pitchFamily="18" charset="0"/>
              </a:rPr>
              <a:t>pecial</a:t>
            </a:r>
            <a:r>
              <a:rPr lang="en-US" sz="5400" b="1" dirty="0" smtClean="0">
                <a:solidFill>
                  <a:schemeClr val="tx1"/>
                </a:solidFill>
                <a:latin typeface="Garamond" panose="02020404030301010803" pitchFamily="18" charset="0"/>
              </a:rPr>
              <a:t> C</a:t>
            </a:r>
            <a:r>
              <a:rPr lang="en-US" sz="5400" dirty="0" smtClean="0">
                <a:solidFill>
                  <a:schemeClr val="tx1"/>
                </a:solidFill>
                <a:latin typeface="Garamond" panose="02020404030301010803" pitchFamily="18" charset="0"/>
              </a:rPr>
              <a:t>ircularity</a:t>
            </a:r>
            <a:r>
              <a:rPr lang="en-US" sz="5400" b="1" dirty="0" smtClean="0">
                <a:solidFill>
                  <a:schemeClr val="tx1"/>
                </a:solidFill>
                <a:latin typeface="Garamond" panose="02020404030301010803" pitchFamily="18" charset="0"/>
              </a:rPr>
              <a:t> 1</a:t>
            </a:r>
            <a:endParaRPr lang="en-US" sz="5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3808042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736700900"/>
              </p:ext>
            </p:extLst>
          </p:nvPr>
        </p:nvGraphicFramePr>
        <p:xfrm>
          <a:off x="1147560" y="1808069"/>
          <a:ext cx="1002561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a:xfrm>
            <a:off x="1147560" y="1653710"/>
            <a:ext cx="10008120" cy="4510729"/>
          </a:xfrm>
        </p:spPr>
        <p:txBody>
          <a:bodyPr>
            <a:normAutofit/>
          </a:bodyPr>
          <a:lstStyle/>
          <a:p>
            <a:pPr marL="201168" lvl="1" indent="0">
              <a:buNone/>
            </a:pPr>
            <a:endParaRPr lang="en-US" sz="2400" b="1" dirty="0">
              <a:latin typeface="Garamond" panose="02020404030301010803" pitchFamily="18" charset="0"/>
            </a:endParaRPr>
          </a:p>
          <a:p>
            <a:pPr marL="201168" lvl="1" indent="0">
              <a:buNone/>
            </a:pPr>
            <a:r>
              <a:rPr lang="en-US" sz="4000" b="1" dirty="0" smtClean="0">
                <a:latin typeface="Garamond" panose="02020404030301010803" pitchFamily="18" charset="0"/>
              </a:rPr>
              <a:t>Example:</a:t>
            </a:r>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sp>
        <p:nvSpPr>
          <p:cNvPr id="10" name="Title 1"/>
          <p:cNvSpPr txBox="1">
            <a:spLocks/>
          </p:cNvSpPr>
          <p:nvPr/>
        </p:nvSpPr>
        <p:spPr>
          <a:xfrm>
            <a:off x="1147560" y="202953"/>
            <a:ext cx="10372666" cy="145075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S</a:t>
            </a:r>
            <a:r>
              <a:rPr lang="en-US" sz="5400" dirty="0" smtClean="0">
                <a:solidFill>
                  <a:schemeClr val="tx1"/>
                </a:solidFill>
                <a:latin typeface="Garamond" panose="02020404030301010803" pitchFamily="18" charset="0"/>
              </a:rPr>
              <a:t>pecial</a:t>
            </a:r>
            <a:r>
              <a:rPr lang="en-US" sz="5400" b="1" dirty="0" smtClean="0">
                <a:solidFill>
                  <a:schemeClr val="tx1"/>
                </a:solidFill>
                <a:latin typeface="Garamond" panose="02020404030301010803" pitchFamily="18" charset="0"/>
              </a:rPr>
              <a:t> C</a:t>
            </a:r>
            <a:r>
              <a:rPr lang="en-US" sz="5400" dirty="0" smtClean="0">
                <a:solidFill>
                  <a:schemeClr val="tx1"/>
                </a:solidFill>
                <a:latin typeface="Garamond" panose="02020404030301010803" pitchFamily="18" charset="0"/>
              </a:rPr>
              <a:t>ircularity</a:t>
            </a:r>
            <a:r>
              <a:rPr lang="en-US" sz="5400" b="1" dirty="0" smtClean="0">
                <a:solidFill>
                  <a:schemeClr val="tx1"/>
                </a:solidFill>
                <a:latin typeface="Garamond" panose="02020404030301010803" pitchFamily="18" charset="0"/>
              </a:rPr>
              <a:t> 1 </a:t>
            </a:r>
            <a:r>
              <a:rPr lang="en-US" sz="5400" b="1" i="1" dirty="0" smtClean="0">
                <a:solidFill>
                  <a:schemeClr val="tx1"/>
                </a:solidFill>
                <a:latin typeface="Garamond" panose="02020404030301010803" pitchFamily="18" charset="0"/>
              </a:rPr>
              <a:t>cont.</a:t>
            </a:r>
            <a:endParaRPr lang="en-US" sz="5400" i="1" dirty="0">
              <a:solidFill>
                <a:schemeClr val="tx1"/>
              </a:solidFill>
              <a:latin typeface="Garamond" panose="02020404030301010803" pitchFamily="18" charset="0"/>
            </a:endParaRPr>
          </a:p>
        </p:txBody>
      </p:sp>
    </p:spTree>
    <p:extLst>
      <p:ext uri="{BB962C8B-B14F-4D97-AF65-F5344CB8AC3E}">
        <p14:creationId xmlns:p14="http://schemas.microsoft.com/office/powerpoint/2010/main" val="3878619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6518" y="1722433"/>
            <a:ext cx="7551881" cy="4442006"/>
          </a:xfrm>
        </p:spPr>
        <p:txBody>
          <a:bodyPr>
            <a:normAutofit/>
          </a:bodyPr>
          <a:lstStyle/>
          <a:p>
            <a:pPr marL="201168" lvl="1" indent="0">
              <a:buNone/>
            </a:pPr>
            <a:endParaRPr lang="en-US" sz="3200" dirty="0">
              <a:latin typeface="Garamond" panose="02020404030301010803" pitchFamily="18" charset="0"/>
            </a:endParaRPr>
          </a:p>
          <a:p>
            <a:pPr marL="201168" lvl="1" indent="0">
              <a:buNone/>
            </a:pPr>
            <a:r>
              <a:rPr lang="en-US" sz="3200" b="1" dirty="0" smtClean="0">
                <a:latin typeface="Garamond" panose="02020404030301010803" pitchFamily="18" charset="0"/>
              </a:rPr>
              <a:t>Know:</a:t>
            </a:r>
            <a:r>
              <a:rPr lang="en-US" sz="3200" dirty="0" smtClean="0">
                <a:latin typeface="Garamond" panose="02020404030301010803" pitchFamily="18" charset="0"/>
              </a:rPr>
              <a:t> Pine is a tree</a:t>
            </a:r>
          </a:p>
          <a:p>
            <a:pPr marL="201168" lvl="1" indent="0">
              <a:buNone/>
            </a:pPr>
            <a:r>
              <a:rPr lang="en-US" sz="3200" b="1" dirty="0" smtClean="0">
                <a:latin typeface="Garamond" panose="02020404030301010803" pitchFamily="18" charset="0"/>
              </a:rPr>
              <a:t>Observe:</a:t>
            </a:r>
            <a:r>
              <a:rPr lang="en-US" sz="3200" dirty="0" smtClean="0">
                <a:latin typeface="Garamond" panose="02020404030301010803" pitchFamily="18" charset="0"/>
              </a:rPr>
              <a:t> There is a Pine</a:t>
            </a:r>
          </a:p>
          <a:p>
            <a:pPr marL="201168" lvl="1" indent="0">
              <a:buNone/>
            </a:pPr>
            <a:r>
              <a:rPr lang="en-US" sz="3200" b="1" dirty="0" smtClean="0">
                <a:latin typeface="Garamond" panose="02020404030301010803" pitchFamily="18" charset="0"/>
              </a:rPr>
              <a:t>Learn:</a:t>
            </a:r>
            <a:r>
              <a:rPr lang="en-US" sz="3200" dirty="0" smtClean="0">
                <a:latin typeface="Garamond" panose="02020404030301010803" pitchFamily="18" charset="0"/>
              </a:rPr>
              <a:t> There is a tree. </a:t>
            </a:r>
            <a:endParaRPr lang="en-US" sz="2800" dirty="0">
              <a:latin typeface="Garamond" panose="02020404030301010803" pitchFamily="18" charset="0"/>
            </a:endParaRPr>
          </a:p>
          <a:p>
            <a:pPr marL="201168" lvl="1" indent="0">
              <a:buNone/>
            </a:pPr>
            <a:endParaRPr lang="en-US" sz="2800" dirty="0" smtClean="0">
              <a:latin typeface="Garamond" panose="02020404030301010803" pitchFamily="18" charset="0"/>
            </a:endParaRPr>
          </a:p>
          <a:p>
            <a:pPr lvl="1">
              <a:buFont typeface="Wingdings" panose="05000000000000000000" pitchFamily="2" charset="2"/>
              <a:buChar char="v"/>
            </a:pPr>
            <a:r>
              <a:rPr lang="en-US" sz="3200" b="1" dirty="0" smtClean="0">
                <a:latin typeface="Garamond" panose="02020404030301010803" pitchFamily="18" charset="0"/>
              </a:rPr>
              <a:t>Non-ampliative</a:t>
            </a:r>
            <a:r>
              <a:rPr lang="en-US" sz="3200" dirty="0" smtClean="0">
                <a:latin typeface="Garamond" panose="02020404030301010803" pitchFamily="18" charset="0"/>
              </a:rPr>
              <a:t> </a:t>
            </a:r>
            <a:r>
              <a:rPr lang="en-US" sz="3200" dirty="0">
                <a:latin typeface="Garamond" panose="02020404030301010803" pitchFamily="18" charset="0"/>
              </a:rPr>
              <a:t>“evidence” is not </a:t>
            </a:r>
            <a:endParaRPr lang="en-US" sz="3200" dirty="0" smtClean="0">
              <a:latin typeface="Garamond" panose="02020404030301010803" pitchFamily="18" charset="0"/>
            </a:endParaRPr>
          </a:p>
          <a:p>
            <a:pPr marL="201168" lvl="1" indent="0">
              <a:buNone/>
            </a:pPr>
            <a:r>
              <a:rPr lang="en-US" sz="3200" dirty="0" smtClean="0">
                <a:latin typeface="Garamond" panose="02020404030301010803" pitchFamily="18" charset="0"/>
              </a:rPr>
              <a:t>    interesting </a:t>
            </a:r>
            <a:r>
              <a:rPr lang="en-US" sz="3200" dirty="0">
                <a:latin typeface="Garamond" panose="02020404030301010803" pitchFamily="18" charset="0"/>
              </a:rPr>
              <a:t>evidence</a:t>
            </a:r>
          </a:p>
          <a:p>
            <a:endParaRPr lang="en-US"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8933" y="2017072"/>
            <a:ext cx="2883605" cy="4148074"/>
          </a:xfrm>
          <a:prstGeom prst="rect">
            <a:avLst/>
          </a:prstGeom>
        </p:spPr>
      </p:pic>
      <p:sp>
        <p:nvSpPr>
          <p:cNvPr id="8" name="Title 1"/>
          <p:cNvSpPr>
            <a:spLocks noGrp="1"/>
          </p:cNvSpPr>
          <p:nvPr>
            <p:ph type="title"/>
          </p:nvPr>
        </p:nvSpPr>
        <p:spPr>
          <a:xfrm>
            <a:off x="1147560" y="20295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b="1" dirty="0" smtClean="0">
                <a:solidFill>
                  <a:schemeClr val="tx1"/>
                </a:solidFill>
                <a:latin typeface="Garamond" panose="02020404030301010803" pitchFamily="18" charset="0"/>
              </a:rPr>
              <a:t>S</a:t>
            </a:r>
            <a:r>
              <a:rPr lang="en-US" sz="5400" dirty="0" smtClean="0">
                <a:solidFill>
                  <a:schemeClr val="tx1"/>
                </a:solidFill>
                <a:latin typeface="Garamond" panose="02020404030301010803" pitchFamily="18" charset="0"/>
              </a:rPr>
              <a:t>pecial</a:t>
            </a:r>
            <a:r>
              <a:rPr lang="en-US" sz="5400" b="1" dirty="0" smtClean="0">
                <a:solidFill>
                  <a:schemeClr val="tx1"/>
                </a:solidFill>
                <a:latin typeface="Garamond" panose="02020404030301010803" pitchFamily="18" charset="0"/>
              </a:rPr>
              <a:t> C</a:t>
            </a:r>
            <a:r>
              <a:rPr lang="en-US" sz="5400" dirty="0" smtClean="0">
                <a:solidFill>
                  <a:schemeClr val="tx1"/>
                </a:solidFill>
                <a:latin typeface="Garamond" panose="02020404030301010803" pitchFamily="18" charset="0"/>
              </a:rPr>
              <a:t>ircularity</a:t>
            </a:r>
            <a:r>
              <a:rPr lang="en-US" sz="5400" b="1" dirty="0" smtClean="0">
                <a:solidFill>
                  <a:schemeClr val="tx1"/>
                </a:solidFill>
                <a:latin typeface="Garamond" panose="02020404030301010803" pitchFamily="18" charset="0"/>
              </a:rPr>
              <a:t> 2</a:t>
            </a:r>
            <a:endParaRPr lang="en-US" sz="5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9354567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20295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b="1" dirty="0">
                <a:solidFill>
                  <a:schemeClr val="tx1"/>
                </a:solidFill>
                <a:latin typeface="Garamond" panose="02020404030301010803" pitchFamily="18" charset="0"/>
              </a:rPr>
              <a:t>B</a:t>
            </a:r>
            <a:r>
              <a:rPr lang="en-US" sz="5400" dirty="0" smtClean="0">
                <a:solidFill>
                  <a:schemeClr val="tx1"/>
                </a:solidFill>
                <a:latin typeface="Garamond" panose="02020404030301010803" pitchFamily="18" charset="0"/>
              </a:rPr>
              <a:t>ehavioral </a:t>
            </a:r>
            <a:r>
              <a:rPr lang="en-US" sz="5400" b="1" dirty="0" smtClean="0">
                <a:solidFill>
                  <a:schemeClr val="tx1"/>
                </a:solidFill>
                <a:latin typeface="Garamond" panose="02020404030301010803" pitchFamily="18" charset="0"/>
              </a:rPr>
              <a:t>F</a:t>
            </a:r>
            <a:r>
              <a:rPr lang="en-US" sz="5400" dirty="0" smtClean="0">
                <a:solidFill>
                  <a:schemeClr val="tx1"/>
                </a:solidFill>
                <a:latin typeface="Garamond" panose="02020404030301010803" pitchFamily="18" charset="0"/>
              </a:rPr>
              <a:t>lexibility</a:t>
            </a:r>
            <a:endParaRPr lang="en-US" sz="5400"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grpSp>
        <p:nvGrpSpPr>
          <p:cNvPr id="3" name="Group 2"/>
          <p:cNvGrpSpPr/>
          <p:nvPr/>
        </p:nvGrpSpPr>
        <p:grpSpPr>
          <a:xfrm>
            <a:off x="980292" y="2456296"/>
            <a:ext cx="10161015" cy="3101368"/>
            <a:chOff x="1008979" y="1705557"/>
            <a:chExt cx="10161015" cy="3101368"/>
          </a:xfrm>
        </p:grpSpPr>
        <p:sp>
          <p:nvSpPr>
            <p:cNvPr id="10" name="Rounded Rectangle 9"/>
            <p:cNvSpPr/>
            <p:nvPr/>
          </p:nvSpPr>
          <p:spPr>
            <a:xfrm>
              <a:off x="8530957" y="2077914"/>
              <a:ext cx="2639037" cy="1745895"/>
            </a:xfrm>
            <a:prstGeom prst="round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Significant</a:t>
              </a:r>
              <a:r>
                <a:rPr lang="en-US" dirty="0" smtClean="0">
                  <a:solidFill>
                    <a:schemeClr val="tx1"/>
                  </a:solidFill>
                </a:rPr>
                <a:t> behavioral trait </a:t>
              </a:r>
              <a:r>
                <a:rPr lang="en-US" dirty="0">
                  <a:solidFill>
                    <a:schemeClr val="tx1"/>
                  </a:solidFill>
                </a:rPr>
                <a:t>modifications </a:t>
              </a:r>
              <a:r>
                <a:rPr lang="en-US" dirty="0" smtClean="0">
                  <a:solidFill>
                    <a:schemeClr val="tx1"/>
                  </a:solidFill>
                </a:rPr>
                <a:t>(recombination) during </a:t>
              </a:r>
              <a:r>
                <a:rPr lang="en-US" dirty="0">
                  <a:solidFill>
                    <a:schemeClr val="tx1"/>
                  </a:solidFill>
                </a:rPr>
                <a:t>the lifetime of the organism based on </a:t>
              </a:r>
              <a:r>
                <a:rPr lang="en-US" b="1" i="1" dirty="0">
                  <a:solidFill>
                    <a:schemeClr val="tx1"/>
                  </a:solidFill>
                </a:rPr>
                <a:t>experience</a:t>
              </a:r>
              <a:r>
                <a:rPr lang="en-US" dirty="0">
                  <a:solidFill>
                    <a:schemeClr val="tx1"/>
                  </a:solidFill>
                </a:rPr>
                <a:t>.</a:t>
              </a:r>
            </a:p>
          </p:txBody>
        </p:sp>
        <p:graphicFrame>
          <p:nvGraphicFramePr>
            <p:cNvPr id="15" name="Diagram 14"/>
            <p:cNvGraphicFramePr/>
            <p:nvPr>
              <p:extLst>
                <p:ext uri="{D42A27DB-BD31-4B8C-83A1-F6EECF244321}">
                  <p14:modId xmlns:p14="http://schemas.microsoft.com/office/powerpoint/2010/main" val="1823661233"/>
                </p:ext>
              </p:extLst>
            </p:nvPr>
          </p:nvGraphicFramePr>
          <p:xfrm>
            <a:off x="1226816" y="2432392"/>
            <a:ext cx="6606609" cy="23745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8" name="Rounded Rectangle 17"/>
            <p:cNvSpPr/>
            <p:nvPr/>
          </p:nvSpPr>
          <p:spPr>
            <a:xfrm>
              <a:off x="1008979" y="1705557"/>
              <a:ext cx="3992137" cy="953781"/>
            </a:xfrm>
            <a:prstGeom prst="round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rPr>
                <a:t>Behavioral trait </a:t>
              </a:r>
              <a:r>
                <a:rPr lang="en-US" sz="2000" dirty="0">
                  <a:solidFill>
                    <a:schemeClr val="tx1"/>
                  </a:solidFill>
                </a:rPr>
                <a:t>modification </a:t>
              </a:r>
              <a:r>
                <a:rPr lang="en-US" sz="2000" dirty="0" smtClean="0">
                  <a:solidFill>
                    <a:schemeClr val="tx1"/>
                  </a:solidFill>
                </a:rPr>
                <a:t>(recombination) during </a:t>
              </a:r>
              <a:r>
                <a:rPr lang="en-US" sz="2000" dirty="0">
                  <a:solidFill>
                    <a:schemeClr val="tx1"/>
                  </a:solidFill>
                </a:rPr>
                <a:t>the lifetime of the </a:t>
              </a:r>
              <a:r>
                <a:rPr lang="en-US" sz="2000" dirty="0" smtClean="0">
                  <a:solidFill>
                    <a:schemeClr val="tx1"/>
                  </a:solidFill>
                </a:rPr>
                <a:t>organism. </a:t>
              </a:r>
              <a:endParaRPr lang="en-US" sz="2000" dirty="0">
                <a:solidFill>
                  <a:schemeClr val="tx1"/>
                </a:solidFill>
              </a:endParaRPr>
            </a:p>
          </p:txBody>
        </p:sp>
        <p:sp>
          <p:nvSpPr>
            <p:cNvPr id="19" name="Right Arrow 18"/>
            <p:cNvSpPr/>
            <p:nvPr/>
          </p:nvSpPr>
          <p:spPr>
            <a:xfrm>
              <a:off x="7929471" y="2875136"/>
              <a:ext cx="505440" cy="2007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Up Arrow 19"/>
          <p:cNvSpPr/>
          <p:nvPr/>
        </p:nvSpPr>
        <p:spPr>
          <a:xfrm>
            <a:off x="4350891" y="3503212"/>
            <a:ext cx="301083" cy="3233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2990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30639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b="1" dirty="0">
                <a:solidFill>
                  <a:schemeClr val="tx1"/>
                </a:solidFill>
                <a:latin typeface="Garamond" panose="02020404030301010803" pitchFamily="18" charset="0"/>
              </a:rPr>
              <a:t>B</a:t>
            </a:r>
            <a:r>
              <a:rPr lang="en-US" sz="5400" dirty="0" smtClean="0">
                <a:solidFill>
                  <a:schemeClr val="tx1"/>
                </a:solidFill>
                <a:latin typeface="Garamond" panose="02020404030301010803" pitchFamily="18" charset="0"/>
              </a:rPr>
              <a:t>ehavioral </a:t>
            </a:r>
            <a:r>
              <a:rPr lang="en-US" sz="5400" b="1" dirty="0" smtClean="0">
                <a:solidFill>
                  <a:schemeClr val="tx1"/>
                </a:solidFill>
                <a:latin typeface="Garamond" panose="02020404030301010803" pitchFamily="18" charset="0"/>
              </a:rPr>
              <a:t>F</a:t>
            </a:r>
            <a:r>
              <a:rPr lang="en-US" sz="5400" dirty="0" smtClean="0">
                <a:solidFill>
                  <a:schemeClr val="tx1"/>
                </a:solidFill>
                <a:latin typeface="Garamond" panose="02020404030301010803" pitchFamily="18" charset="0"/>
              </a:rPr>
              <a:t>lexibility: </a:t>
            </a:r>
            <a:r>
              <a:rPr lang="en-US" sz="5400" b="1" dirty="0" smtClean="0">
                <a:solidFill>
                  <a:schemeClr val="tx1"/>
                </a:solidFill>
                <a:latin typeface="Garamond" panose="02020404030301010803" pitchFamily="18" charset="0"/>
              </a:rPr>
              <a:t>H</a:t>
            </a:r>
            <a:r>
              <a:rPr lang="en-US" sz="5400" dirty="0" smtClean="0">
                <a:solidFill>
                  <a:schemeClr val="tx1"/>
                </a:solidFill>
                <a:latin typeface="Garamond" panose="02020404030301010803" pitchFamily="18" charset="0"/>
              </a:rPr>
              <a:t>andful of </a:t>
            </a:r>
            <a:r>
              <a:rPr lang="en-US" sz="5400" b="1" dirty="0" smtClean="0">
                <a:solidFill>
                  <a:schemeClr val="tx1"/>
                </a:solidFill>
                <a:latin typeface="Garamond" panose="02020404030301010803" pitchFamily="18" charset="0"/>
              </a:rPr>
              <a:t>E</a:t>
            </a:r>
            <a:r>
              <a:rPr lang="en-US" sz="5400" dirty="0" smtClean="0">
                <a:solidFill>
                  <a:schemeClr val="tx1"/>
                </a:solidFill>
                <a:latin typeface="Garamond" panose="02020404030301010803" pitchFamily="18" charset="0"/>
              </a:rPr>
              <a:t>xamples</a:t>
            </a:r>
            <a:endParaRPr lang="en-US" sz="5400"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4874" y="2969745"/>
            <a:ext cx="4437610" cy="295655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7560" y="2420761"/>
            <a:ext cx="4645218" cy="3096812"/>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1301234" y="6444517"/>
            <a:ext cx="10569016" cy="369332"/>
          </a:xfrm>
          <a:prstGeom prst="rect">
            <a:avLst/>
          </a:prstGeom>
          <a:noFill/>
        </p:spPr>
        <p:txBody>
          <a:bodyPr wrap="square" rtlCol="0">
            <a:spAutoFit/>
          </a:bodyPr>
          <a:lstStyle/>
          <a:p>
            <a:r>
              <a:rPr lang="en-US" dirty="0" smtClean="0"/>
              <a:t>1. Raven consolation (Photo: Thomas </a:t>
            </a:r>
            <a:r>
              <a:rPr lang="en-US" dirty="0" err="1" smtClean="0"/>
              <a:t>Bugnar</a:t>
            </a:r>
            <a:r>
              <a:rPr lang="en-US" dirty="0" smtClean="0"/>
              <a:t>); 2. Octopus opening jar</a:t>
            </a:r>
            <a:endParaRPr lang="en-US" dirty="0"/>
          </a:p>
        </p:txBody>
      </p:sp>
    </p:spTree>
    <p:extLst>
      <p:ext uri="{BB962C8B-B14F-4D97-AF65-F5344CB8AC3E}">
        <p14:creationId xmlns:p14="http://schemas.microsoft.com/office/powerpoint/2010/main" val="620103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202953"/>
            <a:ext cx="10372666" cy="1450757"/>
          </a:xfrm>
        </p:spPr>
        <p:txBody>
          <a:bodyPr>
            <a:noAutofit/>
          </a:bodyPr>
          <a:lstStyle/>
          <a:p>
            <a:r>
              <a:rPr lang="en-US" sz="6000" dirty="0" smtClean="0">
                <a:solidFill>
                  <a:schemeClr val="tx1"/>
                </a:solidFill>
                <a:latin typeface="Garamond" panose="02020404030301010803" pitchFamily="18" charset="0"/>
              </a:rPr>
              <a:t/>
            </a:r>
            <a:br>
              <a:rPr lang="en-US" sz="6000" dirty="0" smtClean="0">
                <a:solidFill>
                  <a:schemeClr val="tx1"/>
                </a:solidFill>
                <a:latin typeface="Garamond" panose="02020404030301010803" pitchFamily="18" charset="0"/>
              </a:rPr>
            </a:br>
            <a:r>
              <a:rPr lang="en-US" sz="6000" b="1" dirty="0" smtClean="0">
                <a:solidFill>
                  <a:schemeClr val="tx1"/>
                </a:solidFill>
                <a:latin typeface="Garamond" panose="02020404030301010803" pitchFamily="18" charset="0"/>
              </a:rPr>
              <a:t>C</a:t>
            </a:r>
            <a:r>
              <a:rPr lang="en-US" sz="6000" dirty="0" smtClean="0">
                <a:solidFill>
                  <a:schemeClr val="tx1"/>
                </a:solidFill>
                <a:latin typeface="Garamond" panose="02020404030301010803" pitchFamily="18" charset="0"/>
              </a:rPr>
              <a:t>ognition</a:t>
            </a:r>
            <a:endParaRPr lang="en-US" sz="6000"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147560" y="1964267"/>
            <a:ext cx="10064923" cy="2800767"/>
          </a:xfrm>
          <a:prstGeom prst="rect">
            <a:avLst/>
          </a:prstGeom>
          <a:noFill/>
        </p:spPr>
        <p:txBody>
          <a:bodyPr wrap="square" rtlCol="0">
            <a:spAutoFit/>
          </a:bodyPr>
          <a:lstStyle/>
          <a:p>
            <a:endParaRPr lang="en-US" sz="4400" dirty="0">
              <a:latin typeface="Garamond" panose="02020404030301010803" pitchFamily="18" charset="0"/>
            </a:endParaRPr>
          </a:p>
          <a:p>
            <a:r>
              <a:rPr lang="en-US" sz="4400" b="1" dirty="0" smtClean="0">
                <a:latin typeface="Garamond" panose="02020404030301010803" pitchFamily="18" charset="0"/>
              </a:rPr>
              <a:t>I</a:t>
            </a:r>
            <a:r>
              <a:rPr lang="en-US" sz="4400" dirty="0" smtClean="0">
                <a:latin typeface="Garamond" panose="02020404030301010803" pitchFamily="18" charset="0"/>
              </a:rPr>
              <a:t>nformation-</a:t>
            </a:r>
            <a:r>
              <a:rPr lang="en-US" sz="4400" b="1" dirty="0" smtClean="0">
                <a:latin typeface="Garamond" panose="02020404030301010803" pitchFamily="18" charset="0"/>
              </a:rPr>
              <a:t>p</a:t>
            </a:r>
            <a:r>
              <a:rPr lang="en-US" sz="4400" dirty="0" smtClean="0">
                <a:latin typeface="Garamond" panose="02020404030301010803" pitchFamily="18" charset="0"/>
              </a:rPr>
              <a:t>rocessing </a:t>
            </a:r>
            <a:r>
              <a:rPr lang="en-US" sz="4400" b="1" dirty="0" smtClean="0">
                <a:latin typeface="Garamond" panose="02020404030301010803" pitchFamily="18" charset="0"/>
              </a:rPr>
              <a:t>approach</a:t>
            </a:r>
            <a:endParaRPr lang="en-US" sz="4400" dirty="0" smtClean="0">
              <a:latin typeface="Garamond" panose="02020404030301010803" pitchFamily="18" charset="0"/>
            </a:endParaRPr>
          </a:p>
          <a:p>
            <a:endParaRPr lang="en-US" sz="4400" dirty="0">
              <a:latin typeface="Garamond" panose="02020404030301010803" pitchFamily="18" charset="0"/>
            </a:endParaRPr>
          </a:p>
          <a:p>
            <a:r>
              <a:rPr lang="en-US" sz="4400" dirty="0" smtClean="0">
                <a:latin typeface="Garamond" panose="02020404030301010803" pitchFamily="18" charset="0"/>
              </a:rPr>
              <a:t>									…</a:t>
            </a:r>
            <a:r>
              <a:rPr lang="en-US" sz="4400" i="1" dirty="0" smtClean="0">
                <a:latin typeface="Garamond" panose="02020404030301010803" pitchFamily="18" charset="0"/>
              </a:rPr>
              <a:t>least</a:t>
            </a:r>
            <a:r>
              <a:rPr lang="en-US" sz="4400" dirty="0" smtClean="0">
                <a:latin typeface="Garamond" panose="02020404030301010803" pitchFamily="18" charset="0"/>
              </a:rPr>
              <a:t> controversial…</a:t>
            </a:r>
          </a:p>
        </p:txBody>
      </p:sp>
    </p:spTree>
    <p:extLst>
      <p:ext uri="{BB962C8B-B14F-4D97-AF65-F5344CB8AC3E}">
        <p14:creationId xmlns:p14="http://schemas.microsoft.com/office/powerpoint/2010/main" val="2636336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20295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b="1" i="1" dirty="0" smtClean="0">
                <a:solidFill>
                  <a:schemeClr val="tx1"/>
                </a:solidFill>
                <a:latin typeface="Garamond" panose="02020404030301010803" pitchFamily="18" charset="0"/>
              </a:rPr>
              <a:t>C</a:t>
            </a:r>
            <a:r>
              <a:rPr lang="en-US" sz="5400" i="1" dirty="0" smtClean="0">
                <a:solidFill>
                  <a:schemeClr val="tx1"/>
                </a:solidFill>
                <a:latin typeface="Garamond" panose="02020404030301010803" pitchFamily="18" charset="0"/>
              </a:rPr>
              <a:t>ognition</a:t>
            </a:r>
            <a:r>
              <a:rPr lang="en-US" sz="5400" dirty="0" smtClean="0">
                <a:solidFill>
                  <a:schemeClr val="tx1"/>
                </a:solidFill>
                <a:latin typeface="Garamond" panose="02020404030301010803" pitchFamily="18" charset="0"/>
              </a:rPr>
              <a:t> in </a:t>
            </a:r>
            <a:r>
              <a:rPr lang="en-US" sz="5400" b="1" dirty="0" smtClean="0">
                <a:solidFill>
                  <a:schemeClr val="tx1"/>
                </a:solidFill>
                <a:latin typeface="Garamond" panose="02020404030301010803" pitchFamily="18" charset="0"/>
              </a:rPr>
              <a:t>C</a:t>
            </a:r>
            <a:r>
              <a:rPr lang="en-US" sz="5400" dirty="0" smtClean="0">
                <a:solidFill>
                  <a:schemeClr val="tx1"/>
                </a:solidFill>
                <a:latin typeface="Garamond" panose="02020404030301010803" pitchFamily="18" charset="0"/>
              </a:rPr>
              <a:t>omparative</a:t>
            </a:r>
            <a:r>
              <a:rPr lang="en-US" sz="5400" b="1" dirty="0" smtClean="0">
                <a:solidFill>
                  <a:schemeClr val="tx1"/>
                </a:solidFill>
                <a:latin typeface="Garamond" panose="02020404030301010803" pitchFamily="18" charset="0"/>
              </a:rPr>
              <a:t> C</a:t>
            </a:r>
            <a:r>
              <a:rPr lang="en-US" sz="5400" dirty="0" smtClean="0">
                <a:solidFill>
                  <a:schemeClr val="tx1"/>
                </a:solidFill>
                <a:latin typeface="Garamond" panose="02020404030301010803" pitchFamily="18" charset="0"/>
              </a:rPr>
              <a:t>ognition</a:t>
            </a:r>
            <a:r>
              <a:rPr lang="en-US" sz="5400" b="1" dirty="0" smtClean="0">
                <a:solidFill>
                  <a:schemeClr val="tx1"/>
                </a:solidFill>
                <a:latin typeface="Garamond" panose="02020404030301010803" pitchFamily="18" charset="0"/>
              </a:rPr>
              <a:t> S</a:t>
            </a:r>
            <a:r>
              <a:rPr lang="en-US" sz="5400" dirty="0" smtClean="0">
                <a:solidFill>
                  <a:schemeClr val="tx1"/>
                </a:solidFill>
                <a:latin typeface="Garamond" panose="02020404030301010803" pitchFamily="18" charset="0"/>
              </a:rPr>
              <a:t>cience</a:t>
            </a:r>
            <a:endParaRPr lang="en-US" sz="5400"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147560" y="1964267"/>
            <a:ext cx="10064923" cy="3046988"/>
          </a:xfrm>
          <a:prstGeom prst="rect">
            <a:avLst/>
          </a:prstGeom>
          <a:noFill/>
        </p:spPr>
        <p:txBody>
          <a:bodyPr wrap="square" rtlCol="0">
            <a:spAutoFit/>
          </a:bodyPr>
          <a:lstStyle/>
          <a:p>
            <a:endParaRPr lang="en-US" sz="3200" dirty="0">
              <a:latin typeface="Garamond" panose="02020404030301010803" pitchFamily="18" charset="0"/>
            </a:endParaRPr>
          </a:p>
          <a:p>
            <a:r>
              <a:rPr lang="en-US" sz="3200" dirty="0" smtClean="0">
                <a:latin typeface="Garamond" panose="02020404030301010803" pitchFamily="18" charset="0"/>
              </a:rPr>
              <a:t>“</a:t>
            </a:r>
            <a:r>
              <a:rPr lang="en-US" sz="3200" dirty="0">
                <a:latin typeface="Garamond" panose="02020404030301010803" pitchFamily="18" charset="0"/>
              </a:rPr>
              <a:t>Cognition refers to the mechanisms by which animals acquire, process, store and act on information from the environment</a:t>
            </a:r>
            <a:r>
              <a:rPr lang="en-US" sz="3200" dirty="0" smtClean="0">
                <a:latin typeface="Garamond" panose="02020404030301010803" pitchFamily="18" charset="0"/>
              </a:rPr>
              <a:t>.”</a:t>
            </a:r>
          </a:p>
          <a:p>
            <a:endParaRPr lang="en-US" sz="3200" dirty="0">
              <a:latin typeface="Garamond" panose="02020404030301010803" pitchFamily="18" charset="0"/>
            </a:endParaRPr>
          </a:p>
          <a:p>
            <a:pPr algn="r"/>
            <a:r>
              <a:rPr lang="en-US" sz="3200" dirty="0" smtClean="0">
                <a:latin typeface="Garamond" panose="02020404030301010803" pitchFamily="18" charset="0"/>
              </a:rPr>
              <a:t>- Shettleworth </a:t>
            </a:r>
            <a:r>
              <a:rPr lang="en-US" sz="3200" i="1" dirty="0" smtClean="0">
                <a:latin typeface="Garamond" panose="02020404030301010803" pitchFamily="18" charset="0"/>
              </a:rPr>
              <a:t>Cognition, Evolution, and Behavior </a:t>
            </a:r>
            <a:r>
              <a:rPr lang="en-US" sz="3200" dirty="0" smtClean="0">
                <a:latin typeface="Garamond" panose="02020404030301010803" pitchFamily="18" charset="0"/>
              </a:rPr>
              <a:t>2012 </a:t>
            </a:r>
            <a:endParaRPr lang="en-US" sz="3200" dirty="0">
              <a:latin typeface="Garamond" panose="02020404030301010803" pitchFamily="18" charset="0"/>
            </a:endParaRPr>
          </a:p>
        </p:txBody>
      </p:sp>
    </p:spTree>
    <p:extLst>
      <p:ext uri="{BB962C8B-B14F-4D97-AF65-F5344CB8AC3E}">
        <p14:creationId xmlns:p14="http://schemas.microsoft.com/office/powerpoint/2010/main" val="2649225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20295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dirty="0" smtClean="0">
                <a:solidFill>
                  <a:schemeClr val="tx1"/>
                </a:solidFill>
                <a:latin typeface="Garamond" panose="02020404030301010803" pitchFamily="18" charset="0"/>
              </a:rPr>
              <a:t>“</a:t>
            </a:r>
            <a:r>
              <a:rPr lang="en-US" sz="5400" b="1" dirty="0" smtClean="0">
                <a:solidFill>
                  <a:schemeClr val="tx1"/>
                </a:solidFill>
                <a:latin typeface="Garamond" panose="02020404030301010803" pitchFamily="18" charset="0"/>
              </a:rPr>
              <a:t>B</a:t>
            </a:r>
            <a:r>
              <a:rPr lang="en-US" sz="5400" dirty="0" smtClean="0">
                <a:solidFill>
                  <a:schemeClr val="tx1"/>
                </a:solidFill>
                <a:latin typeface="Garamond" panose="02020404030301010803" pitchFamily="18" charset="0"/>
              </a:rPr>
              <a:t>ig </a:t>
            </a:r>
            <a:r>
              <a:rPr lang="en-US" sz="5400" b="1" dirty="0" smtClean="0">
                <a:solidFill>
                  <a:schemeClr val="tx1"/>
                </a:solidFill>
                <a:latin typeface="Garamond" panose="02020404030301010803" pitchFamily="18" charset="0"/>
              </a:rPr>
              <a:t>T</a:t>
            </a:r>
            <a:r>
              <a:rPr lang="en-US" sz="5400" dirty="0" smtClean="0">
                <a:solidFill>
                  <a:schemeClr val="tx1"/>
                </a:solidFill>
                <a:latin typeface="Garamond" panose="02020404030301010803" pitchFamily="18" charset="0"/>
              </a:rPr>
              <a:t>ent” </a:t>
            </a:r>
            <a:r>
              <a:rPr lang="en-US" sz="5400" b="1" dirty="0" smtClean="0">
                <a:solidFill>
                  <a:schemeClr val="tx1"/>
                </a:solidFill>
                <a:latin typeface="Garamond" panose="02020404030301010803" pitchFamily="18" charset="0"/>
              </a:rPr>
              <a:t>A</a:t>
            </a:r>
            <a:r>
              <a:rPr lang="en-US" sz="5400" dirty="0" smtClean="0">
                <a:solidFill>
                  <a:schemeClr val="tx1"/>
                </a:solidFill>
                <a:latin typeface="Garamond" panose="02020404030301010803" pitchFamily="18" charset="0"/>
              </a:rPr>
              <a:t>pproach to </a:t>
            </a:r>
            <a:r>
              <a:rPr lang="en-US" sz="5400" b="1" dirty="0" smtClean="0">
                <a:solidFill>
                  <a:schemeClr val="tx1"/>
                </a:solidFill>
                <a:latin typeface="Garamond" panose="02020404030301010803" pitchFamily="18" charset="0"/>
              </a:rPr>
              <a:t>C</a:t>
            </a:r>
            <a:r>
              <a:rPr lang="en-US" sz="5400" dirty="0" smtClean="0">
                <a:solidFill>
                  <a:schemeClr val="tx1"/>
                </a:solidFill>
                <a:latin typeface="Garamond" panose="02020404030301010803" pitchFamily="18" charset="0"/>
              </a:rPr>
              <a:t>ognition</a:t>
            </a:r>
            <a:endParaRPr lang="en-US" sz="5400"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147560" y="1964267"/>
            <a:ext cx="10064923" cy="1754326"/>
          </a:xfrm>
          <a:prstGeom prst="rect">
            <a:avLst/>
          </a:prstGeom>
          <a:noFill/>
        </p:spPr>
        <p:txBody>
          <a:bodyPr wrap="square" rtlCol="0">
            <a:spAutoFit/>
          </a:bodyPr>
          <a:lstStyle/>
          <a:p>
            <a:pPr marL="457200" indent="-457200">
              <a:buFont typeface="Wingdings" panose="05000000000000000000" pitchFamily="2" charset="2"/>
              <a:buChar char="v"/>
            </a:pPr>
            <a:endParaRPr lang="en-US" sz="3600" dirty="0">
              <a:latin typeface="Garamond" panose="02020404030301010803" pitchFamily="18" charset="0"/>
            </a:endParaRPr>
          </a:p>
          <a:p>
            <a:pPr marL="457200" indent="-457200">
              <a:buFont typeface="Wingdings" panose="05000000000000000000" pitchFamily="2" charset="2"/>
              <a:buChar char="v"/>
            </a:pPr>
            <a:r>
              <a:rPr lang="en-US" sz="3600" dirty="0" smtClean="0">
                <a:latin typeface="Garamond" panose="02020404030301010803" pitchFamily="18" charset="0"/>
              </a:rPr>
              <a:t>Most phylogenetically inclusive</a:t>
            </a:r>
          </a:p>
          <a:p>
            <a:pPr marL="457200" indent="-457200">
              <a:buFont typeface="Wingdings" panose="05000000000000000000" pitchFamily="2" charset="2"/>
              <a:buChar char="v"/>
            </a:pPr>
            <a:r>
              <a:rPr lang="en-US" sz="3600" dirty="0" smtClean="0">
                <a:latin typeface="Garamond" panose="02020404030301010803" pitchFamily="18" charset="0"/>
              </a:rPr>
              <a:t>Fit evolutionary-ecological framework</a:t>
            </a:r>
            <a:endParaRPr lang="en-US" sz="3600" dirty="0">
              <a:latin typeface="Garamond" panose="02020404030301010803" pitchFamily="18" charset="0"/>
            </a:endParaRPr>
          </a:p>
        </p:txBody>
      </p:sp>
    </p:spTree>
    <p:extLst>
      <p:ext uri="{BB962C8B-B14F-4D97-AF65-F5344CB8AC3E}">
        <p14:creationId xmlns:p14="http://schemas.microsoft.com/office/powerpoint/2010/main" val="7821851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20295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b="1" dirty="0" smtClean="0">
                <a:solidFill>
                  <a:schemeClr val="tx1"/>
                </a:solidFill>
                <a:latin typeface="Garamond" panose="02020404030301010803" pitchFamily="18" charset="0"/>
              </a:rPr>
              <a:t>C</a:t>
            </a:r>
            <a:r>
              <a:rPr lang="en-US" sz="5400" dirty="0" smtClean="0">
                <a:solidFill>
                  <a:schemeClr val="tx1"/>
                </a:solidFill>
                <a:latin typeface="Garamond" panose="02020404030301010803" pitchFamily="18" charset="0"/>
              </a:rPr>
              <a:t>ognitive </a:t>
            </a:r>
            <a:r>
              <a:rPr lang="en-US" sz="5400" b="1" i="1" dirty="0" smtClean="0">
                <a:solidFill>
                  <a:schemeClr val="tx1"/>
                </a:solidFill>
                <a:latin typeface="Garamond" panose="02020404030301010803" pitchFamily="18" charset="0"/>
              </a:rPr>
              <a:t>C</a:t>
            </a:r>
            <a:r>
              <a:rPr lang="en-US" sz="5400" i="1" dirty="0" smtClean="0">
                <a:solidFill>
                  <a:schemeClr val="tx1"/>
                </a:solidFill>
                <a:latin typeface="Garamond" panose="02020404030301010803" pitchFamily="18" charset="0"/>
              </a:rPr>
              <a:t>omplexity</a:t>
            </a:r>
            <a:r>
              <a:rPr lang="en-US" sz="5400" dirty="0" smtClean="0">
                <a:solidFill>
                  <a:schemeClr val="tx1"/>
                </a:solidFill>
                <a:latin typeface="Garamond" panose="02020404030301010803" pitchFamily="18" charset="0"/>
              </a:rPr>
              <a:t>: Informational Approach</a:t>
            </a:r>
            <a:endParaRPr lang="en-US" sz="5400" i="1"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246909" y="2306782"/>
            <a:ext cx="9965574" cy="1077218"/>
          </a:xfrm>
          <a:prstGeom prst="rect">
            <a:avLst/>
          </a:prstGeom>
          <a:noFill/>
        </p:spPr>
        <p:txBody>
          <a:bodyPr wrap="square" rtlCol="0">
            <a:spAutoFit/>
          </a:bodyPr>
          <a:lstStyle/>
          <a:p>
            <a:r>
              <a:rPr lang="en-US" sz="3200" dirty="0" smtClean="0">
                <a:latin typeface="Garamond" panose="02020404030301010803" pitchFamily="18" charset="0"/>
              </a:rPr>
              <a:t>Total quantity of information processed? </a:t>
            </a:r>
          </a:p>
          <a:p>
            <a:r>
              <a:rPr lang="en-US" sz="3200" dirty="0" smtClean="0">
                <a:latin typeface="Garamond" panose="02020404030301010803" pitchFamily="18" charset="0"/>
              </a:rPr>
              <a:t>No.</a:t>
            </a:r>
          </a:p>
        </p:txBody>
      </p:sp>
    </p:spTree>
    <p:extLst>
      <p:ext uri="{BB962C8B-B14F-4D97-AF65-F5344CB8AC3E}">
        <p14:creationId xmlns:p14="http://schemas.microsoft.com/office/powerpoint/2010/main" val="154533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60" y="202953"/>
            <a:ext cx="10372666" cy="1450757"/>
          </a:xfrm>
        </p:spPr>
        <p:txBody>
          <a:bodyPr>
            <a:noAutofit/>
          </a:bodyPr>
          <a:lstStyle/>
          <a:p>
            <a:r>
              <a:rPr lang="en-US" sz="5400" dirty="0" smtClean="0">
                <a:solidFill>
                  <a:schemeClr val="tx1"/>
                </a:solidFill>
                <a:latin typeface="Garamond" panose="02020404030301010803" pitchFamily="18" charset="0"/>
              </a:rPr>
              <a:t/>
            </a:r>
            <a:br>
              <a:rPr lang="en-US" sz="5400" dirty="0" smtClean="0">
                <a:solidFill>
                  <a:schemeClr val="tx1"/>
                </a:solidFill>
                <a:latin typeface="Garamond" panose="02020404030301010803" pitchFamily="18" charset="0"/>
              </a:rPr>
            </a:br>
            <a:r>
              <a:rPr lang="en-US" sz="5400" b="1" dirty="0" smtClean="0">
                <a:solidFill>
                  <a:schemeClr val="tx1"/>
                </a:solidFill>
                <a:latin typeface="Garamond" panose="02020404030301010803" pitchFamily="18" charset="0"/>
              </a:rPr>
              <a:t>C</a:t>
            </a:r>
            <a:r>
              <a:rPr lang="en-US" sz="5400" dirty="0" smtClean="0">
                <a:solidFill>
                  <a:schemeClr val="tx1"/>
                </a:solidFill>
                <a:latin typeface="Garamond" panose="02020404030301010803" pitchFamily="18" charset="0"/>
              </a:rPr>
              <a:t>ognitive </a:t>
            </a:r>
            <a:r>
              <a:rPr lang="en-US" sz="5400" b="1" i="1" dirty="0" smtClean="0">
                <a:solidFill>
                  <a:schemeClr val="tx1"/>
                </a:solidFill>
                <a:latin typeface="Garamond" panose="02020404030301010803" pitchFamily="18" charset="0"/>
              </a:rPr>
              <a:t>C</a:t>
            </a:r>
            <a:r>
              <a:rPr lang="en-US" sz="5400" i="1" dirty="0" smtClean="0">
                <a:solidFill>
                  <a:schemeClr val="tx1"/>
                </a:solidFill>
                <a:latin typeface="Garamond" panose="02020404030301010803" pitchFamily="18" charset="0"/>
              </a:rPr>
              <a:t>omplexity</a:t>
            </a:r>
            <a:r>
              <a:rPr lang="en-US" sz="5400" dirty="0" smtClean="0">
                <a:solidFill>
                  <a:schemeClr val="tx1"/>
                </a:solidFill>
                <a:latin typeface="Garamond" panose="02020404030301010803" pitchFamily="18" charset="0"/>
              </a:rPr>
              <a:t>: Informational Approach </a:t>
            </a:r>
            <a:r>
              <a:rPr lang="en-US" sz="5400" i="1" dirty="0" smtClean="0">
                <a:solidFill>
                  <a:schemeClr val="tx1"/>
                </a:solidFill>
                <a:latin typeface="Garamond" panose="02020404030301010803" pitchFamily="18" charset="0"/>
              </a:rPr>
              <a:t>cont.</a:t>
            </a:r>
            <a:endParaRPr lang="en-US" sz="5400" dirty="0">
              <a:solidFill>
                <a:schemeClr val="tx1"/>
              </a:solidFill>
              <a:latin typeface="Garamond" panose="02020404030301010803"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8"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994" y="7172120"/>
            <a:ext cx="1430551" cy="1430551"/>
          </a:xfrm>
          <a:prstGeom prst="rect">
            <a:avLst/>
          </a:prstGeom>
        </p:spPr>
      </p:pic>
      <p:pic>
        <p:nvPicPr>
          <p:cNvPr id="1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742" y="7477460"/>
            <a:ext cx="1400618" cy="81987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246909" y="2306782"/>
            <a:ext cx="9965574" cy="3539430"/>
          </a:xfrm>
          <a:prstGeom prst="rect">
            <a:avLst/>
          </a:prstGeom>
          <a:noFill/>
        </p:spPr>
        <p:txBody>
          <a:bodyPr wrap="square" rtlCol="0">
            <a:spAutoFit/>
          </a:bodyPr>
          <a:lstStyle/>
          <a:p>
            <a:r>
              <a:rPr lang="en-US" sz="3200" dirty="0" smtClean="0">
                <a:latin typeface="Garamond" panose="02020404030301010803" pitchFamily="18" charset="0"/>
              </a:rPr>
              <a:t>Complexity </a:t>
            </a:r>
            <a:r>
              <a:rPr lang="en-US" sz="3200" dirty="0">
                <a:latin typeface="Garamond" panose="02020404030301010803" pitchFamily="18" charset="0"/>
              </a:rPr>
              <a:t>of cognition measured by kinds of </a:t>
            </a:r>
            <a:r>
              <a:rPr lang="en-US" sz="3200" b="1" dirty="0">
                <a:latin typeface="Garamond" panose="02020404030301010803" pitchFamily="18" charset="0"/>
              </a:rPr>
              <a:t>information animals extract from environment </a:t>
            </a:r>
            <a:endParaRPr lang="en-US" sz="3200" b="1" dirty="0" smtClean="0">
              <a:latin typeface="Garamond" panose="02020404030301010803" pitchFamily="18" charset="0"/>
            </a:endParaRPr>
          </a:p>
          <a:p>
            <a:endParaRPr lang="en-US" sz="3200" dirty="0">
              <a:latin typeface="Garamond" panose="02020404030301010803" pitchFamily="18" charset="0"/>
            </a:endParaRPr>
          </a:p>
          <a:p>
            <a:r>
              <a:rPr lang="en-US" sz="3200" b="1" dirty="0" smtClean="0">
                <a:latin typeface="Garamond" panose="02020404030301010803" pitchFamily="18" charset="0"/>
              </a:rPr>
              <a:t>Concrete</a:t>
            </a:r>
            <a:r>
              <a:rPr lang="en-US" sz="3200" dirty="0" smtClean="0">
                <a:latin typeface="Garamond" panose="02020404030301010803" pitchFamily="18" charset="0"/>
              </a:rPr>
              <a:t> features of the environment: </a:t>
            </a:r>
            <a:r>
              <a:rPr lang="en-US" sz="3200" dirty="0" smtClean="0">
                <a:solidFill>
                  <a:schemeClr val="accent2">
                    <a:lumMod val="75000"/>
                  </a:schemeClr>
                </a:solidFill>
                <a:latin typeface="Garamond" panose="02020404030301010803" pitchFamily="18" charset="0"/>
              </a:rPr>
              <a:t>percepts (redness); bound representations ([this] poppy)</a:t>
            </a:r>
          </a:p>
          <a:p>
            <a:r>
              <a:rPr lang="en-US" sz="3200" b="1" dirty="0" smtClean="0">
                <a:latin typeface="Garamond" panose="02020404030301010803" pitchFamily="18" charset="0"/>
              </a:rPr>
              <a:t>Abstract</a:t>
            </a:r>
            <a:r>
              <a:rPr lang="en-US" sz="3200" dirty="0" smtClean="0">
                <a:latin typeface="Garamond" panose="02020404030301010803" pitchFamily="18" charset="0"/>
              </a:rPr>
              <a:t> features of the environment: </a:t>
            </a:r>
            <a:r>
              <a:rPr lang="en-US" sz="3200" dirty="0" smtClean="0">
                <a:solidFill>
                  <a:schemeClr val="accent2">
                    <a:lumMod val="75000"/>
                  </a:schemeClr>
                </a:solidFill>
                <a:latin typeface="Garamond" panose="02020404030301010803" pitchFamily="18" charset="0"/>
              </a:rPr>
              <a:t>concepts (flower; mate), relations (same/difference/ caused-by; lower-than/)</a:t>
            </a:r>
            <a:endParaRPr lang="en-US" sz="3200" dirty="0">
              <a:solidFill>
                <a:schemeClr val="accent2">
                  <a:lumMod val="75000"/>
                </a:schemeClr>
              </a:solidFill>
              <a:latin typeface="Garamond" panose="02020404030301010803" pitchFamily="18" charset="0"/>
            </a:endParaRPr>
          </a:p>
        </p:txBody>
      </p:sp>
    </p:spTree>
    <p:extLst>
      <p:ext uri="{BB962C8B-B14F-4D97-AF65-F5344CB8AC3E}">
        <p14:creationId xmlns:p14="http://schemas.microsoft.com/office/powerpoint/2010/main" val="109653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2. U</a:t>
            </a:r>
            <a:r>
              <a:rPr lang="en-US" dirty="0" smtClean="0"/>
              <a:t>nderdetermination</a:t>
            </a:r>
            <a:endParaRPr lang="en-US" dirty="0"/>
          </a:p>
        </p:txBody>
      </p:sp>
      <p:sp>
        <p:nvSpPr>
          <p:cNvPr id="6" name="Text Placeholder 5"/>
          <p:cNvSpPr>
            <a:spLocks noGrp="1"/>
          </p:cNvSpPr>
          <p:nvPr>
            <p:ph type="body" idx="1"/>
          </p:nvPr>
        </p:nvSpPr>
        <p:spPr/>
        <p:txBody>
          <a:bodyPr/>
          <a:lstStyle/>
          <a:p>
            <a:endParaRPr lang="en-US" b="1" dirty="0">
              <a:solidFill>
                <a:schemeClr val="accent2">
                  <a:lumMod val="75000"/>
                </a:scheme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4090787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of Underdetermination in Comparative Cognition</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3037" y="2658533"/>
            <a:ext cx="4549476" cy="30305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7" name="Straight Arrow Connector 6"/>
          <p:cNvCxnSpPr/>
          <p:nvPr/>
        </p:nvCxnSpPr>
        <p:spPr>
          <a:xfrm flipV="1">
            <a:off x="6637867" y="3031067"/>
            <a:ext cx="1219200" cy="93133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637867" y="4173802"/>
            <a:ext cx="1371600" cy="60139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38930" y="2252134"/>
            <a:ext cx="3016750" cy="3108543"/>
          </a:xfrm>
          <a:prstGeom prst="rect">
            <a:avLst/>
          </a:prstGeom>
          <a:noFill/>
        </p:spPr>
        <p:txBody>
          <a:bodyPr wrap="square" rtlCol="0">
            <a:spAutoFit/>
          </a:bodyPr>
          <a:lstStyle/>
          <a:p>
            <a:endParaRPr lang="en-US" sz="2800" b="1" dirty="0" smtClean="0">
              <a:latin typeface="Garamond" panose="02020404030301010803" pitchFamily="18" charset="0"/>
            </a:endParaRPr>
          </a:p>
          <a:p>
            <a:r>
              <a:rPr lang="en-US" sz="2800" b="1" dirty="0" smtClean="0">
                <a:latin typeface="Garamond" panose="02020404030301010803" pitchFamily="18" charset="0"/>
              </a:rPr>
              <a:t>Planning?</a:t>
            </a:r>
          </a:p>
          <a:p>
            <a:endParaRPr lang="en-US" sz="2800" b="1" dirty="0" smtClean="0">
              <a:latin typeface="Garamond" panose="02020404030301010803" pitchFamily="18" charset="0"/>
            </a:endParaRPr>
          </a:p>
          <a:p>
            <a:r>
              <a:rPr lang="en-US" sz="2800" b="1" dirty="0" smtClean="0">
                <a:latin typeface="Garamond" panose="02020404030301010803" pitchFamily="18" charset="0"/>
              </a:rPr>
              <a:t>…</a:t>
            </a:r>
          </a:p>
          <a:p>
            <a:endParaRPr lang="en-US" sz="2800" b="1" dirty="0">
              <a:latin typeface="Garamond" panose="02020404030301010803" pitchFamily="18" charset="0"/>
            </a:endParaRPr>
          </a:p>
          <a:p>
            <a:r>
              <a:rPr lang="en-US" sz="2800" b="1" dirty="0" smtClean="0">
                <a:latin typeface="Garamond" panose="02020404030301010803" pitchFamily="18" charset="0"/>
              </a:rPr>
              <a:t>Associative chaining?</a:t>
            </a:r>
            <a:endParaRPr lang="en-US" sz="2800" b="1" dirty="0">
              <a:latin typeface="Garamond" panose="02020404030301010803" pitchFamily="18" charset="0"/>
            </a:endParaRPr>
          </a:p>
        </p:txBody>
      </p:sp>
    </p:spTree>
    <p:extLst>
      <p:ext uri="{BB962C8B-B14F-4D97-AF65-F5344CB8AC3E}">
        <p14:creationId xmlns:p14="http://schemas.microsoft.com/office/powerpoint/2010/main" val="4080626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a:t>
            </a:r>
            <a:r>
              <a:rPr lang="en-US" dirty="0" smtClean="0"/>
              <a:t>refer </a:t>
            </a:r>
            <a:r>
              <a:rPr lang="en-US" b="1" dirty="0" smtClean="0"/>
              <a:t>S</a:t>
            </a:r>
            <a:r>
              <a:rPr lang="en-US" dirty="0" smtClean="0"/>
              <a:t>implicity </a:t>
            </a:r>
            <a:r>
              <a:rPr lang="en-US" b="1" dirty="0" smtClean="0"/>
              <a:t>H</a:t>
            </a:r>
            <a:r>
              <a:rPr lang="en-US" dirty="0" smtClean="0"/>
              <a:t>euristic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3037" y="2658533"/>
            <a:ext cx="4549476" cy="30305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7" name="Straight Arrow Connector 6"/>
          <p:cNvCxnSpPr/>
          <p:nvPr/>
        </p:nvCxnSpPr>
        <p:spPr>
          <a:xfrm flipV="1">
            <a:off x="6637867" y="3031067"/>
            <a:ext cx="1219200" cy="93133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637867" y="4173802"/>
            <a:ext cx="1371600" cy="60139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38930" y="2252134"/>
            <a:ext cx="3016750" cy="3108543"/>
          </a:xfrm>
          <a:prstGeom prst="rect">
            <a:avLst/>
          </a:prstGeom>
          <a:noFill/>
        </p:spPr>
        <p:txBody>
          <a:bodyPr wrap="square" rtlCol="0">
            <a:spAutoFit/>
          </a:bodyPr>
          <a:lstStyle/>
          <a:p>
            <a:endParaRPr lang="en-US" sz="2800" b="1" dirty="0" smtClean="0">
              <a:latin typeface="Garamond" panose="02020404030301010803" pitchFamily="18" charset="0"/>
            </a:endParaRPr>
          </a:p>
          <a:p>
            <a:r>
              <a:rPr lang="en-US" sz="2800" b="1" dirty="0" smtClean="0">
                <a:latin typeface="Garamond" panose="02020404030301010803" pitchFamily="18" charset="0"/>
              </a:rPr>
              <a:t>More complex explanation</a:t>
            </a:r>
          </a:p>
          <a:p>
            <a:r>
              <a:rPr lang="en-US" sz="2800" b="1" dirty="0" smtClean="0">
                <a:latin typeface="Garamond" panose="02020404030301010803" pitchFamily="18" charset="0"/>
              </a:rPr>
              <a:t>…</a:t>
            </a:r>
          </a:p>
          <a:p>
            <a:endParaRPr lang="en-US" sz="2800" b="1" dirty="0">
              <a:latin typeface="Garamond" panose="02020404030301010803" pitchFamily="18" charset="0"/>
            </a:endParaRPr>
          </a:p>
          <a:p>
            <a:r>
              <a:rPr lang="en-US" sz="2800" b="1" dirty="0" smtClean="0">
                <a:latin typeface="Garamond" panose="02020404030301010803" pitchFamily="18" charset="0"/>
              </a:rPr>
              <a:t>Simpler explanation</a:t>
            </a:r>
            <a:endParaRPr lang="en-US" sz="2800" b="1" dirty="0">
              <a:latin typeface="Garamond" panose="02020404030301010803" pitchFamily="18" charset="0"/>
            </a:endParaRPr>
          </a:p>
        </p:txBody>
      </p:sp>
      <p:sp>
        <p:nvSpPr>
          <p:cNvPr id="9" name="Rounded Rectangle 8"/>
          <p:cNvSpPr/>
          <p:nvPr/>
        </p:nvSpPr>
        <p:spPr>
          <a:xfrm>
            <a:off x="8060263" y="4334933"/>
            <a:ext cx="2184403" cy="1219199"/>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quot;No&quot; Symbol 2"/>
          <p:cNvSpPr/>
          <p:nvPr/>
        </p:nvSpPr>
        <p:spPr>
          <a:xfrm>
            <a:off x="1583037" y="321733"/>
            <a:ext cx="9629446" cy="5943600"/>
          </a:xfrm>
          <a:prstGeom prst="noSmoking">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0331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latin typeface="Garamond" panose="02020404030301010803" pitchFamily="18" charset="0"/>
              </a:rPr>
              <a:t/>
            </a:r>
            <a:br>
              <a:rPr lang="en-US" b="1" dirty="0" smtClean="0">
                <a:solidFill>
                  <a:schemeClr val="tx1"/>
                </a:solidFill>
                <a:latin typeface="Garamond" panose="02020404030301010803" pitchFamily="18" charset="0"/>
              </a:rPr>
            </a:br>
            <a:r>
              <a:rPr lang="en-US" b="1" dirty="0">
                <a:solidFill>
                  <a:schemeClr val="tx1"/>
                </a:solidFill>
                <a:latin typeface="Garamond" panose="02020404030301010803" pitchFamily="18" charset="0"/>
              </a:rPr>
              <a:t/>
            </a:r>
            <a:br>
              <a:rPr lang="en-US" b="1" dirty="0">
                <a:solidFill>
                  <a:schemeClr val="tx1"/>
                </a:solidFill>
                <a:latin typeface="Garamond" panose="02020404030301010803" pitchFamily="18" charset="0"/>
              </a:rPr>
            </a:br>
            <a:r>
              <a:rPr lang="en-US" b="1" dirty="0">
                <a:solidFill>
                  <a:schemeClr val="tx1"/>
                </a:solidFill>
                <a:latin typeface="Garamond" panose="02020404030301010803" pitchFamily="18" charset="0"/>
              </a:rPr>
              <a:t/>
            </a:r>
            <a:br>
              <a:rPr lang="en-US" b="1" dirty="0">
                <a:solidFill>
                  <a:schemeClr val="tx1"/>
                </a:solidFill>
                <a:latin typeface="Garamond" panose="02020404030301010803" pitchFamily="18" charset="0"/>
              </a:rPr>
            </a:br>
            <a:r>
              <a:rPr lang="en-US" b="1" dirty="0" smtClean="0">
                <a:solidFill>
                  <a:schemeClr val="tx1"/>
                </a:solidFill>
                <a:latin typeface="Garamond" panose="02020404030301010803" pitchFamily="18" charset="0"/>
              </a:rPr>
              <a:t/>
            </a:r>
            <a:br>
              <a:rPr lang="en-US" b="1" dirty="0" smtClean="0">
                <a:solidFill>
                  <a:schemeClr val="tx1"/>
                </a:solidFill>
                <a:latin typeface="Garamond" panose="02020404030301010803" pitchFamily="18" charset="0"/>
              </a:rPr>
            </a:br>
            <a:r>
              <a:rPr lang="en-US" b="1" dirty="0" smtClean="0">
                <a:solidFill>
                  <a:schemeClr val="tx1"/>
                </a:solidFill>
                <a:latin typeface="Garamond" panose="02020404030301010803" pitchFamily="18" charset="0"/>
              </a:rPr>
              <a:t>3. A</a:t>
            </a:r>
            <a:r>
              <a:rPr lang="en-US" dirty="0" smtClean="0">
                <a:solidFill>
                  <a:schemeClr val="tx1"/>
                </a:solidFill>
                <a:latin typeface="Garamond" panose="02020404030301010803" pitchFamily="18" charset="0"/>
              </a:rPr>
              <a:t>daptive</a:t>
            </a:r>
            <a:r>
              <a:rPr lang="en-US" b="1" dirty="0" smtClean="0">
                <a:solidFill>
                  <a:schemeClr val="tx1"/>
                </a:solidFill>
                <a:latin typeface="Garamond" panose="02020404030301010803" pitchFamily="18" charset="0"/>
              </a:rPr>
              <a:t> </a:t>
            </a:r>
            <a:r>
              <a:rPr lang="en-US" b="1" dirty="0">
                <a:solidFill>
                  <a:schemeClr val="tx1"/>
                </a:solidFill>
                <a:latin typeface="Garamond" panose="02020404030301010803" pitchFamily="18" charset="0"/>
              </a:rPr>
              <a:t>T</a:t>
            </a:r>
            <a:r>
              <a:rPr lang="en-US" dirty="0">
                <a:solidFill>
                  <a:schemeClr val="tx1"/>
                </a:solidFill>
                <a:latin typeface="Garamond" panose="02020404030301010803" pitchFamily="18" charset="0"/>
              </a:rPr>
              <a:t>riadic</a:t>
            </a:r>
            <a:r>
              <a:rPr lang="en-US" b="1" dirty="0">
                <a:solidFill>
                  <a:schemeClr val="tx1"/>
                </a:solidFill>
                <a:latin typeface="Garamond" panose="02020404030301010803" pitchFamily="18" charset="0"/>
              </a:rPr>
              <a:t> M</a:t>
            </a:r>
            <a:r>
              <a:rPr lang="en-US" dirty="0">
                <a:solidFill>
                  <a:schemeClr val="tx1"/>
                </a:solidFill>
                <a:latin typeface="Garamond" panose="02020404030301010803" pitchFamily="18" charset="0"/>
              </a:rPr>
              <a:t>odel</a:t>
            </a:r>
            <a:r>
              <a:rPr lang="en-US" b="1" dirty="0">
                <a:solidFill>
                  <a:schemeClr val="tx1"/>
                </a:solidFill>
                <a:latin typeface="Garamond" panose="02020404030301010803" pitchFamily="18" charset="0"/>
              </a:rPr>
              <a:t> </a:t>
            </a:r>
            <a:r>
              <a:rPr lang="en-US" b="1" dirty="0" smtClean="0">
                <a:solidFill>
                  <a:schemeClr val="tx1"/>
                </a:solidFill>
                <a:latin typeface="Garamond" panose="02020404030301010803" pitchFamily="18" charset="0"/>
              </a:rPr>
              <a:t>of </a:t>
            </a:r>
            <a:r>
              <a:rPr lang="en-US" b="1" dirty="0">
                <a:solidFill>
                  <a:schemeClr val="tx1"/>
                </a:solidFill>
                <a:latin typeface="Garamond" panose="02020404030301010803" pitchFamily="18" charset="0"/>
              </a:rPr>
              <a:t>C</a:t>
            </a:r>
            <a:r>
              <a:rPr lang="en-US" dirty="0">
                <a:solidFill>
                  <a:schemeClr val="tx1"/>
                </a:solidFill>
                <a:latin typeface="Garamond" panose="02020404030301010803" pitchFamily="18" charset="0"/>
              </a:rPr>
              <a:t>ognitive</a:t>
            </a:r>
            <a:r>
              <a:rPr lang="en-US" b="1" dirty="0">
                <a:solidFill>
                  <a:schemeClr val="tx1"/>
                </a:solidFill>
                <a:latin typeface="Garamond" panose="02020404030301010803" pitchFamily="18" charset="0"/>
              </a:rPr>
              <a:t>-B</a:t>
            </a:r>
            <a:r>
              <a:rPr lang="en-US" dirty="0">
                <a:solidFill>
                  <a:schemeClr val="tx1"/>
                </a:solidFill>
                <a:latin typeface="Garamond" panose="02020404030301010803" pitchFamily="18" charset="0"/>
              </a:rPr>
              <a:t>ehavioral</a:t>
            </a:r>
            <a:r>
              <a:rPr lang="en-US" b="1" dirty="0">
                <a:solidFill>
                  <a:schemeClr val="tx1"/>
                </a:solidFill>
                <a:latin typeface="Garamond" panose="02020404030301010803" pitchFamily="18" charset="0"/>
              </a:rPr>
              <a:t> E</a:t>
            </a:r>
            <a:r>
              <a:rPr lang="en-US" dirty="0">
                <a:solidFill>
                  <a:schemeClr val="tx1"/>
                </a:solidFill>
                <a:latin typeface="Garamond" panose="02020404030301010803" pitchFamily="18" charset="0"/>
              </a:rPr>
              <a:t>volution</a:t>
            </a:r>
            <a:r>
              <a:rPr lang="en-US" sz="7200" dirty="0">
                <a:solidFill>
                  <a:schemeClr val="tx1"/>
                </a:solidFill>
                <a:latin typeface="Garamond" panose="02020404030301010803" pitchFamily="18" charset="0"/>
              </a:rPr>
              <a:t> </a:t>
            </a:r>
            <a:endParaRPr lang="en-US" dirty="0">
              <a:solidFill>
                <a:schemeClr val="tx1"/>
              </a:solidFill>
              <a:latin typeface="Garamond" panose="02020404030301010803" pitchFamily="18" charset="0"/>
            </a:endParaRPr>
          </a:p>
        </p:txBody>
      </p:sp>
      <p:sp>
        <p:nvSpPr>
          <p:cNvPr id="10" name="Text Placeholder 9"/>
          <p:cNvSpPr>
            <a:spLocks noGrp="1"/>
          </p:cNvSpPr>
          <p:nvPr>
            <p:ph type="body" idx="1"/>
          </p:nvPr>
        </p:nvSpPr>
        <p:spPr/>
        <p:txBody>
          <a:bodyPr/>
          <a:lstStyle/>
          <a:p>
            <a:pPr algn="ctr">
              <a:defRPr/>
            </a:pPr>
            <a:endParaRPr lang="en-US" sz="2000" b="1" dirty="0">
              <a:solidFill>
                <a:schemeClr val="accent2">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24687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7F5CE407-6216-4202-80E4-A30DC2F709B2}" type="slidenum">
              <a:rPr lang="en-US" sz="1400"/>
              <a:t>22</a:t>
            </a:fld>
            <a:endParaRPr lang="en-US" sz="1400" dirty="0"/>
          </a:p>
        </p:txBody>
      </p:sp>
      <p:sp>
        <p:nvSpPr>
          <p:cNvPr id="5" name="Title 1"/>
          <p:cNvSpPr txBox="1">
            <a:spLocks/>
          </p:cNvSpPr>
          <p:nvPr/>
        </p:nvSpPr>
        <p:spPr>
          <a:xfrm>
            <a:off x="1097280" y="557536"/>
            <a:ext cx="10058400" cy="1450757"/>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S</a:t>
            </a:r>
            <a:r>
              <a:rPr lang="en-US" sz="5400" dirty="0" smtClean="0">
                <a:solidFill>
                  <a:schemeClr val="tx1"/>
                </a:solidFill>
                <a:latin typeface="Garamond" panose="02020404030301010803" pitchFamily="18" charset="0"/>
              </a:rPr>
              <a:t>tarting</a:t>
            </a:r>
            <a:r>
              <a:rPr lang="en-US" sz="5400" b="1" dirty="0" smtClean="0">
                <a:solidFill>
                  <a:schemeClr val="tx1"/>
                </a:solidFill>
                <a:latin typeface="Garamond" panose="02020404030301010803" pitchFamily="18" charset="0"/>
              </a:rPr>
              <a:t> P</a:t>
            </a:r>
            <a:r>
              <a:rPr lang="en-US" sz="5400" dirty="0" smtClean="0">
                <a:solidFill>
                  <a:schemeClr val="tx1"/>
                </a:solidFill>
                <a:latin typeface="Garamond" panose="02020404030301010803" pitchFamily="18" charset="0"/>
              </a:rPr>
              <a:t>oints</a:t>
            </a:r>
            <a:endParaRPr lang="en-US" sz="5400" dirty="0">
              <a:solidFill>
                <a:schemeClr val="tx1"/>
              </a:solidFill>
              <a:latin typeface="Garamond" panose="02020404030301010803" pitchFamily="18" charset="0"/>
            </a:endParaRPr>
          </a:p>
        </p:txBody>
      </p:sp>
      <p:sp>
        <p:nvSpPr>
          <p:cNvPr id="2" name="TextBox 1"/>
          <p:cNvSpPr txBox="1"/>
          <p:nvPr/>
        </p:nvSpPr>
        <p:spPr>
          <a:xfrm>
            <a:off x="1219200" y="1625600"/>
            <a:ext cx="9804400" cy="3046988"/>
          </a:xfrm>
          <a:prstGeom prst="rect">
            <a:avLst/>
          </a:prstGeom>
          <a:noFill/>
        </p:spPr>
        <p:txBody>
          <a:bodyPr wrap="square" rtlCol="0">
            <a:spAutoFit/>
          </a:bodyPr>
          <a:lstStyle/>
          <a:p>
            <a:endParaRPr lang="en-US" sz="3200" b="1" dirty="0" smtClean="0">
              <a:latin typeface="Garamond" panose="02020404030301010803" pitchFamily="18" charset="0"/>
            </a:endParaRPr>
          </a:p>
          <a:p>
            <a:endParaRPr lang="en-US" sz="3200" b="1" dirty="0">
              <a:latin typeface="Garamond" panose="02020404030301010803" pitchFamily="18" charset="0"/>
            </a:endParaRPr>
          </a:p>
          <a:p>
            <a:r>
              <a:rPr lang="en-US" sz="3200" b="1" dirty="0" smtClean="0">
                <a:latin typeface="Garamond" panose="02020404030301010803" pitchFamily="18" charset="0"/>
              </a:rPr>
              <a:t>Behavioral Flexibility</a:t>
            </a:r>
          </a:p>
          <a:p>
            <a:r>
              <a:rPr lang="en-US" sz="3200" b="1" dirty="0" smtClean="0">
                <a:latin typeface="Garamond" panose="02020404030301010803" pitchFamily="18" charset="0"/>
              </a:rPr>
              <a:t>Cognitive Mechanisms					Heterogeneous 		 </a:t>
            </a:r>
            <a:r>
              <a:rPr lang="en-US" sz="3200" b="1" dirty="0">
                <a:latin typeface="Garamond" panose="02020404030301010803" pitchFamily="18" charset="0"/>
              </a:rPr>
              <a:t>Sophisticated Brains </a:t>
            </a:r>
            <a:r>
              <a:rPr lang="en-US" sz="3200" b="1" dirty="0" smtClean="0">
                <a:latin typeface="Garamond" panose="02020404030301010803" pitchFamily="18" charset="0"/>
              </a:rPr>
              <a:t>					</a:t>
            </a:r>
            <a:r>
              <a:rPr lang="en-US" sz="3200" b="1" dirty="0">
                <a:latin typeface="Garamond" panose="02020404030301010803" pitchFamily="18" charset="0"/>
              </a:rPr>
              <a:t>	Environment	</a:t>
            </a:r>
          </a:p>
          <a:p>
            <a:r>
              <a:rPr lang="en-US" sz="3200" b="1" dirty="0" smtClean="0">
                <a:latin typeface="Garamond" panose="02020404030301010803" pitchFamily="18" charset="0"/>
              </a:rPr>
              <a:t>							</a:t>
            </a:r>
          </a:p>
        </p:txBody>
      </p:sp>
      <p:sp>
        <p:nvSpPr>
          <p:cNvPr id="4" name="4-Point Star 3"/>
          <p:cNvSpPr/>
          <p:nvPr/>
        </p:nvSpPr>
        <p:spPr>
          <a:xfrm>
            <a:off x="6830906" y="3436961"/>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4-Point Star 8"/>
          <p:cNvSpPr/>
          <p:nvPr/>
        </p:nvSpPr>
        <p:spPr>
          <a:xfrm>
            <a:off x="829733" y="3826427"/>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4-Point Star 9"/>
          <p:cNvSpPr/>
          <p:nvPr/>
        </p:nvSpPr>
        <p:spPr>
          <a:xfrm>
            <a:off x="799253" y="3309961"/>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4-Point Star 10"/>
          <p:cNvSpPr/>
          <p:nvPr/>
        </p:nvSpPr>
        <p:spPr>
          <a:xfrm>
            <a:off x="799252" y="2756241"/>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rved Left Arrow 11"/>
          <p:cNvSpPr/>
          <p:nvPr/>
        </p:nvSpPr>
        <p:spPr>
          <a:xfrm>
            <a:off x="5276426" y="2883241"/>
            <a:ext cx="995680" cy="748453"/>
          </a:xfrm>
          <a:prstGeom prst="curvedLeftArrow">
            <a:avLst>
              <a:gd name="adj1" fmla="val 0"/>
              <a:gd name="adj2" fmla="val 50000"/>
              <a:gd name="adj3" fmla="val 2500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Left Arrow 15"/>
          <p:cNvSpPr/>
          <p:nvPr/>
        </p:nvSpPr>
        <p:spPr>
          <a:xfrm>
            <a:off x="5342466" y="3453389"/>
            <a:ext cx="995680" cy="748453"/>
          </a:xfrm>
          <a:prstGeom prst="curvedLeftArrow">
            <a:avLst>
              <a:gd name="adj1" fmla="val 0"/>
              <a:gd name="adj2" fmla="val 50000"/>
              <a:gd name="adj3" fmla="val 2500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4243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7F5CE407-6216-4202-80E4-A30DC2F709B2}" type="slidenum">
              <a:rPr lang="en-US" sz="1400"/>
              <a:t>23</a:t>
            </a:fld>
            <a:endParaRPr lang="en-US" sz="1400" dirty="0"/>
          </a:p>
        </p:txBody>
      </p:sp>
      <p:sp>
        <p:nvSpPr>
          <p:cNvPr id="5" name="Title 1"/>
          <p:cNvSpPr txBox="1">
            <a:spLocks/>
          </p:cNvSpPr>
          <p:nvPr/>
        </p:nvSpPr>
        <p:spPr>
          <a:xfrm>
            <a:off x="1097280" y="557536"/>
            <a:ext cx="10058400" cy="1450757"/>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E</a:t>
            </a:r>
            <a:r>
              <a:rPr lang="en-US" sz="5400" dirty="0" smtClean="0">
                <a:solidFill>
                  <a:schemeClr val="tx1"/>
                </a:solidFill>
                <a:latin typeface="Garamond" panose="02020404030301010803" pitchFamily="18" charset="0"/>
              </a:rPr>
              <a:t>nvironmental </a:t>
            </a:r>
            <a:r>
              <a:rPr lang="en-US" sz="5400" b="1" dirty="0" smtClean="0">
                <a:solidFill>
                  <a:schemeClr val="tx1"/>
                </a:solidFill>
                <a:latin typeface="Garamond" panose="02020404030301010803" pitchFamily="18" charset="0"/>
              </a:rPr>
              <a:t>C</a:t>
            </a:r>
            <a:r>
              <a:rPr lang="en-US" sz="5400" dirty="0" smtClean="0">
                <a:solidFill>
                  <a:schemeClr val="tx1"/>
                </a:solidFill>
                <a:latin typeface="Garamond" panose="02020404030301010803" pitchFamily="18" charset="0"/>
              </a:rPr>
              <a:t>omplexity </a:t>
            </a:r>
            <a:r>
              <a:rPr lang="en-US" sz="5400" b="1" dirty="0" smtClean="0">
                <a:solidFill>
                  <a:schemeClr val="tx1"/>
                </a:solidFill>
                <a:latin typeface="Garamond" panose="02020404030301010803" pitchFamily="18" charset="0"/>
              </a:rPr>
              <a:t>T</a:t>
            </a:r>
            <a:r>
              <a:rPr lang="en-US" sz="5400" dirty="0" smtClean="0">
                <a:solidFill>
                  <a:schemeClr val="tx1"/>
                </a:solidFill>
                <a:latin typeface="Garamond" panose="02020404030301010803" pitchFamily="18" charset="0"/>
              </a:rPr>
              <a:t>hesis </a:t>
            </a:r>
            <a:r>
              <a:rPr lang="en-US" sz="3200" dirty="0" smtClean="0">
                <a:solidFill>
                  <a:schemeClr val="tx1"/>
                </a:solidFill>
                <a:latin typeface="Garamond" panose="02020404030301010803" pitchFamily="18" charset="0"/>
              </a:rPr>
              <a:t>(Godfrey-Smith 1996, 2002)</a:t>
            </a:r>
            <a:endParaRPr lang="en-US" sz="4400" dirty="0">
              <a:solidFill>
                <a:schemeClr val="tx1"/>
              </a:solidFill>
              <a:latin typeface="Garamond" panose="02020404030301010803" pitchFamily="18" charset="0"/>
            </a:endParaRPr>
          </a:p>
        </p:txBody>
      </p:sp>
      <p:sp>
        <p:nvSpPr>
          <p:cNvPr id="3" name="TextBox 2"/>
          <p:cNvSpPr txBox="1"/>
          <p:nvPr/>
        </p:nvSpPr>
        <p:spPr>
          <a:xfrm>
            <a:off x="1097280" y="2760132"/>
            <a:ext cx="10857652" cy="2308324"/>
          </a:xfrm>
          <a:prstGeom prst="rect">
            <a:avLst/>
          </a:prstGeom>
          <a:noFill/>
        </p:spPr>
        <p:txBody>
          <a:bodyPr wrap="square" rtlCol="0">
            <a:spAutoFit/>
          </a:bodyPr>
          <a:lstStyle/>
          <a:p>
            <a:r>
              <a:rPr lang="en-US" sz="3600" dirty="0" smtClean="0">
                <a:latin typeface="Garamond" panose="02020404030301010803" pitchFamily="18" charset="0"/>
              </a:rPr>
              <a:t>The </a:t>
            </a:r>
            <a:r>
              <a:rPr lang="en-US" sz="3600" dirty="0">
                <a:latin typeface="Garamond" panose="02020404030301010803" pitchFamily="18" charset="0"/>
              </a:rPr>
              <a:t>evolutionary function of cognition is to enable organisms to interact in fitness-enhancing ways with a heterogeneous </a:t>
            </a:r>
            <a:r>
              <a:rPr lang="en-US" sz="3600" dirty="0" smtClean="0">
                <a:latin typeface="Garamond" panose="02020404030301010803" pitchFamily="18" charset="0"/>
              </a:rPr>
              <a:t>environment by exploiting ecologically relevant information</a:t>
            </a:r>
            <a:endParaRPr lang="en-US" sz="3600" dirty="0">
              <a:latin typeface="Garamond" panose="02020404030301010803" pitchFamily="18" charset="0"/>
            </a:endParaRPr>
          </a:p>
        </p:txBody>
      </p:sp>
    </p:spTree>
    <p:extLst>
      <p:ext uri="{BB962C8B-B14F-4D97-AF65-F5344CB8AC3E}">
        <p14:creationId xmlns:p14="http://schemas.microsoft.com/office/powerpoint/2010/main" val="127107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rved Down Arrow 13"/>
          <p:cNvSpPr/>
          <p:nvPr/>
        </p:nvSpPr>
        <p:spPr>
          <a:xfrm>
            <a:off x="2660073" y="1976932"/>
            <a:ext cx="6037118" cy="1287168"/>
          </a:xfrm>
          <a:prstGeom prst="curvedDownArrow">
            <a:avLst/>
          </a:prstGeom>
          <a:solidFill>
            <a:srgbClr val="00B0F0">
              <a:alpha val="70000"/>
            </a:srgb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Slide Number Placeholder 14"/>
          <p:cNvSpPr>
            <a:spLocks noGrp="1"/>
          </p:cNvSpPr>
          <p:nvPr>
            <p:ph type="sldNum" sz="quarter" idx="12"/>
          </p:nvPr>
        </p:nvSpPr>
        <p:spPr/>
        <p:txBody>
          <a:bodyPr/>
          <a:lstStyle/>
          <a:p>
            <a:fld id="{7F5CE407-6216-4202-80E4-A30DC2F709B2}" type="slidenum">
              <a:rPr lang="en-US" sz="1400"/>
              <a:t>24</a:t>
            </a:fld>
            <a:endParaRPr lang="en-US" sz="1400" dirty="0"/>
          </a:p>
        </p:txBody>
      </p:sp>
      <p:sp>
        <p:nvSpPr>
          <p:cNvPr id="2" name="TextBox 1"/>
          <p:cNvSpPr txBox="1"/>
          <p:nvPr/>
        </p:nvSpPr>
        <p:spPr>
          <a:xfrm>
            <a:off x="1219200" y="1625600"/>
            <a:ext cx="9804400" cy="3046988"/>
          </a:xfrm>
          <a:prstGeom prst="rect">
            <a:avLst/>
          </a:prstGeom>
          <a:noFill/>
        </p:spPr>
        <p:txBody>
          <a:bodyPr wrap="square" rtlCol="0">
            <a:spAutoFit/>
          </a:bodyPr>
          <a:lstStyle/>
          <a:p>
            <a:endParaRPr lang="en-US" sz="3200" b="1" dirty="0" smtClean="0">
              <a:latin typeface="Garamond" panose="02020404030301010803" pitchFamily="18" charset="0"/>
            </a:endParaRPr>
          </a:p>
          <a:p>
            <a:endParaRPr lang="en-US" sz="3200" b="1" dirty="0">
              <a:latin typeface="Garamond" panose="02020404030301010803" pitchFamily="18" charset="0"/>
            </a:endParaRPr>
          </a:p>
          <a:p>
            <a:r>
              <a:rPr lang="en-US" sz="3200" b="1" dirty="0" smtClean="0">
                <a:latin typeface="Garamond" panose="02020404030301010803" pitchFamily="18" charset="0"/>
              </a:rPr>
              <a:t>Behavioral Flexibility</a:t>
            </a:r>
          </a:p>
          <a:p>
            <a:r>
              <a:rPr lang="en-US" sz="3200" b="1" dirty="0" smtClean="0">
                <a:latin typeface="Garamond" panose="02020404030301010803" pitchFamily="18" charset="0"/>
              </a:rPr>
              <a:t>													Heterogeneous 		 </a:t>
            </a:r>
            <a:r>
              <a:rPr lang="en-US" sz="3200" b="1" dirty="0">
                <a:latin typeface="Garamond" panose="02020404030301010803" pitchFamily="18" charset="0"/>
              </a:rPr>
              <a:t>Sophisticated Brains </a:t>
            </a:r>
            <a:r>
              <a:rPr lang="en-US" sz="3200" b="1" dirty="0" smtClean="0">
                <a:latin typeface="Garamond" panose="02020404030301010803" pitchFamily="18" charset="0"/>
              </a:rPr>
              <a:t>					</a:t>
            </a:r>
            <a:r>
              <a:rPr lang="en-US" sz="3200" b="1" dirty="0">
                <a:latin typeface="Garamond" panose="02020404030301010803" pitchFamily="18" charset="0"/>
              </a:rPr>
              <a:t>	Environment	</a:t>
            </a:r>
          </a:p>
          <a:p>
            <a:r>
              <a:rPr lang="en-US" sz="3200" b="1" dirty="0" smtClean="0">
                <a:latin typeface="Garamond" panose="02020404030301010803" pitchFamily="18" charset="0"/>
              </a:rPr>
              <a:t>							</a:t>
            </a:r>
          </a:p>
        </p:txBody>
      </p:sp>
      <p:sp>
        <p:nvSpPr>
          <p:cNvPr id="4" name="4-Point Star 3"/>
          <p:cNvSpPr/>
          <p:nvPr/>
        </p:nvSpPr>
        <p:spPr>
          <a:xfrm>
            <a:off x="6830906" y="3436961"/>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4-Point Star 8"/>
          <p:cNvSpPr/>
          <p:nvPr/>
        </p:nvSpPr>
        <p:spPr>
          <a:xfrm>
            <a:off x="829733" y="3826427"/>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4-Point Star 10"/>
          <p:cNvSpPr/>
          <p:nvPr/>
        </p:nvSpPr>
        <p:spPr>
          <a:xfrm>
            <a:off x="799252" y="2756241"/>
            <a:ext cx="389467" cy="389466"/>
          </a:xfrm>
          <a:prstGeom prst="star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txBox="1">
            <a:spLocks/>
          </p:cNvSpPr>
          <p:nvPr/>
        </p:nvSpPr>
        <p:spPr>
          <a:xfrm>
            <a:off x="965200" y="383655"/>
            <a:ext cx="10058400" cy="1450757"/>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smtClean="0">
                <a:solidFill>
                  <a:schemeClr val="tx1"/>
                </a:solidFill>
                <a:latin typeface="Garamond" panose="02020404030301010803" pitchFamily="18" charset="0"/>
              </a:rPr>
              <a:t>A</a:t>
            </a:r>
            <a:r>
              <a:rPr lang="en-US" sz="5400" dirty="0" smtClean="0">
                <a:solidFill>
                  <a:schemeClr val="tx1"/>
                </a:solidFill>
                <a:latin typeface="Garamond" panose="02020404030301010803" pitchFamily="18" charset="0"/>
              </a:rPr>
              <a:t>daptive </a:t>
            </a:r>
            <a:r>
              <a:rPr lang="en-US" sz="5400" b="1" dirty="0" smtClean="0">
                <a:solidFill>
                  <a:schemeClr val="tx1"/>
                </a:solidFill>
                <a:latin typeface="Garamond" panose="02020404030301010803" pitchFamily="18" charset="0"/>
              </a:rPr>
              <a:t>T</a:t>
            </a:r>
            <a:r>
              <a:rPr lang="en-US" sz="5400" dirty="0" smtClean="0">
                <a:solidFill>
                  <a:schemeClr val="tx1"/>
                </a:solidFill>
                <a:latin typeface="Garamond" panose="02020404030301010803" pitchFamily="18" charset="0"/>
              </a:rPr>
              <a:t>riadic </a:t>
            </a:r>
            <a:r>
              <a:rPr lang="en-US" sz="5400" b="1" dirty="0" smtClean="0">
                <a:solidFill>
                  <a:schemeClr val="tx1"/>
                </a:solidFill>
                <a:latin typeface="Garamond" panose="02020404030301010803" pitchFamily="18" charset="0"/>
              </a:rPr>
              <a:t>M</a:t>
            </a:r>
            <a:r>
              <a:rPr lang="en-US" sz="5400" dirty="0" smtClean="0">
                <a:solidFill>
                  <a:schemeClr val="tx1"/>
                </a:solidFill>
                <a:latin typeface="Garamond" panose="02020404030301010803" pitchFamily="18" charset="0"/>
              </a:rPr>
              <a:t>odel of </a:t>
            </a:r>
            <a:r>
              <a:rPr lang="en-US" sz="5400" b="1" dirty="0" smtClean="0">
                <a:solidFill>
                  <a:schemeClr val="tx1"/>
                </a:solidFill>
                <a:latin typeface="Garamond" panose="02020404030301010803" pitchFamily="18" charset="0"/>
              </a:rPr>
              <a:t>C</a:t>
            </a:r>
            <a:r>
              <a:rPr lang="en-US" sz="5400" dirty="0" smtClean="0">
                <a:solidFill>
                  <a:schemeClr val="tx1"/>
                </a:solidFill>
                <a:latin typeface="Garamond" panose="02020404030301010803" pitchFamily="18" charset="0"/>
              </a:rPr>
              <a:t>ognitive-</a:t>
            </a:r>
            <a:r>
              <a:rPr lang="en-US" sz="5400" b="1" dirty="0" smtClean="0">
                <a:solidFill>
                  <a:schemeClr val="tx1"/>
                </a:solidFill>
                <a:latin typeface="Garamond" panose="02020404030301010803" pitchFamily="18" charset="0"/>
              </a:rPr>
              <a:t>B</a:t>
            </a:r>
            <a:r>
              <a:rPr lang="en-US" sz="5400" dirty="0" smtClean="0">
                <a:solidFill>
                  <a:schemeClr val="tx1"/>
                </a:solidFill>
                <a:latin typeface="Garamond" panose="02020404030301010803" pitchFamily="18" charset="0"/>
              </a:rPr>
              <a:t>ehavioral </a:t>
            </a:r>
            <a:r>
              <a:rPr lang="en-US" sz="5400" b="1" dirty="0" smtClean="0">
                <a:solidFill>
                  <a:schemeClr val="tx1"/>
                </a:solidFill>
                <a:latin typeface="Garamond" panose="02020404030301010803" pitchFamily="18" charset="0"/>
              </a:rPr>
              <a:t>E</a:t>
            </a:r>
            <a:r>
              <a:rPr lang="en-US" sz="5400" dirty="0" smtClean="0">
                <a:solidFill>
                  <a:schemeClr val="tx1"/>
                </a:solidFill>
                <a:latin typeface="Garamond" panose="02020404030301010803" pitchFamily="18" charset="0"/>
              </a:rPr>
              <a:t>volution</a:t>
            </a:r>
            <a:endParaRPr lang="en-US" sz="4400" dirty="0">
              <a:solidFill>
                <a:schemeClr val="tx1"/>
              </a:solidFill>
              <a:latin typeface="Garamond" panose="02020404030301010803" pitchFamily="18" charset="0"/>
            </a:endParaRPr>
          </a:p>
        </p:txBody>
      </p:sp>
      <p:sp>
        <p:nvSpPr>
          <p:cNvPr id="17" name="Curved Down Arrow 16"/>
          <p:cNvSpPr/>
          <p:nvPr/>
        </p:nvSpPr>
        <p:spPr>
          <a:xfrm flipH="1" flipV="1">
            <a:off x="2473035" y="4123238"/>
            <a:ext cx="6078681" cy="1415115"/>
          </a:xfrm>
          <a:prstGeom prst="curvedDownArrow">
            <a:avLst/>
          </a:prstGeom>
          <a:solidFill>
            <a:srgbClr val="00B0F0">
              <a:alpha val="70000"/>
            </a:srgb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261976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56" y="160062"/>
            <a:ext cx="6501843" cy="5991698"/>
          </a:xfrm>
          <a:prstGeom prst="rect">
            <a:avLst/>
          </a:prstGeom>
        </p:spPr>
      </p:pic>
      <p:sp>
        <p:nvSpPr>
          <p:cNvPr id="10" name="Oval 9"/>
          <p:cNvSpPr/>
          <p:nvPr/>
        </p:nvSpPr>
        <p:spPr>
          <a:xfrm>
            <a:off x="6046804" y="933254"/>
            <a:ext cx="204739" cy="829558"/>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Oval 10"/>
          <p:cNvSpPr/>
          <p:nvPr/>
        </p:nvSpPr>
        <p:spPr>
          <a:xfrm>
            <a:off x="3652395" y="1000813"/>
            <a:ext cx="204739" cy="829558"/>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 name="TextBox 1"/>
          <p:cNvSpPr txBox="1"/>
          <p:nvPr/>
        </p:nvSpPr>
        <p:spPr>
          <a:xfrm>
            <a:off x="7689273" y="188536"/>
            <a:ext cx="4502728" cy="1077218"/>
          </a:xfrm>
          <a:prstGeom prst="rect">
            <a:avLst/>
          </a:prstGeom>
          <a:noFill/>
        </p:spPr>
        <p:txBody>
          <a:bodyPr wrap="square" rtlCol="0">
            <a:spAutoFit/>
          </a:bodyPr>
          <a:lstStyle/>
          <a:p>
            <a:r>
              <a:rPr lang="en-US" b="1" dirty="0" smtClean="0">
                <a:latin typeface="Garamond" panose="02020404030301010803" pitchFamily="18" charset="0"/>
              </a:rPr>
              <a:t> </a:t>
            </a:r>
            <a:r>
              <a:rPr lang="en-US" sz="3200" b="1" dirty="0" smtClean="0">
                <a:latin typeface="Garamond" panose="02020404030301010803" pitchFamily="18" charset="0"/>
              </a:rPr>
              <a:t>C</a:t>
            </a:r>
            <a:r>
              <a:rPr lang="en-US" sz="3200" dirty="0" smtClean="0">
                <a:latin typeface="Garamond" panose="02020404030301010803" pitchFamily="18" charset="0"/>
              </a:rPr>
              <a:t>onvergence as </a:t>
            </a:r>
            <a:r>
              <a:rPr lang="en-US" sz="3200" b="1" dirty="0" smtClean="0">
                <a:latin typeface="Garamond" panose="02020404030301010803" pitchFamily="18" charset="0"/>
              </a:rPr>
              <a:t>N</a:t>
            </a:r>
            <a:r>
              <a:rPr lang="en-US" sz="3200" dirty="0" smtClean="0">
                <a:latin typeface="Garamond" panose="02020404030301010803" pitchFamily="18" charset="0"/>
              </a:rPr>
              <a:t>atural</a:t>
            </a:r>
            <a:r>
              <a:rPr lang="en-US" sz="3200" b="1" dirty="0" smtClean="0">
                <a:latin typeface="Garamond" panose="02020404030301010803" pitchFamily="18" charset="0"/>
              </a:rPr>
              <a:t> E</a:t>
            </a:r>
            <a:r>
              <a:rPr lang="en-US" sz="3200" dirty="0" smtClean="0">
                <a:latin typeface="Garamond" panose="02020404030301010803" pitchFamily="18" charset="0"/>
              </a:rPr>
              <a:t>xperiment</a:t>
            </a:r>
            <a:endParaRPr lang="en-US" sz="3200" b="1" dirty="0">
              <a:latin typeface="Garamond" panose="02020404030301010803" pitchFamily="18" charset="0"/>
            </a:endParaRPr>
          </a:p>
        </p:txBody>
      </p:sp>
      <p:sp>
        <p:nvSpPr>
          <p:cNvPr id="3" name="Oval 2"/>
          <p:cNvSpPr/>
          <p:nvPr/>
        </p:nvSpPr>
        <p:spPr>
          <a:xfrm>
            <a:off x="4317476" y="1000813"/>
            <a:ext cx="188536" cy="7619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397630" y="1000813"/>
            <a:ext cx="188536" cy="7619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922219" y="933254"/>
            <a:ext cx="204739" cy="829558"/>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7" name="Oval 16"/>
          <p:cNvSpPr/>
          <p:nvPr/>
        </p:nvSpPr>
        <p:spPr>
          <a:xfrm>
            <a:off x="5604384" y="1056745"/>
            <a:ext cx="210105" cy="650134"/>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8" name="Oval 17"/>
          <p:cNvSpPr/>
          <p:nvPr/>
        </p:nvSpPr>
        <p:spPr>
          <a:xfrm>
            <a:off x="6246009" y="782424"/>
            <a:ext cx="199309" cy="906268"/>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 name="TextBox 3"/>
          <p:cNvSpPr txBox="1"/>
          <p:nvPr/>
        </p:nvSpPr>
        <p:spPr>
          <a:xfrm>
            <a:off x="7792101" y="1600199"/>
            <a:ext cx="4088418" cy="2677656"/>
          </a:xfrm>
          <a:prstGeom prst="rect">
            <a:avLst/>
          </a:prstGeom>
          <a:noFill/>
          <a:ln w="28575" cmpd="sng">
            <a:solidFill>
              <a:schemeClr val="tx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buFont typeface="Wingdings" panose="05000000000000000000" pitchFamily="2" charset="2"/>
              <a:buChar char="Ø"/>
            </a:pPr>
            <a:r>
              <a:rPr lang="en-US" sz="2400" dirty="0" smtClean="0">
                <a:solidFill>
                  <a:schemeClr val="tx1"/>
                </a:solidFill>
                <a:latin typeface="Garamond" panose="02020404030301010803" pitchFamily="18" charset="0"/>
              </a:rPr>
              <a:t>Similarities in traits across broad array of taxa suggests </a:t>
            </a:r>
            <a:r>
              <a:rPr lang="en-US" sz="2400" b="1" dirty="0" smtClean="0">
                <a:solidFill>
                  <a:schemeClr val="tx1"/>
                </a:solidFill>
                <a:latin typeface="Garamond" panose="02020404030301010803" pitchFamily="18" charset="0"/>
              </a:rPr>
              <a:t>convergence.</a:t>
            </a:r>
          </a:p>
          <a:p>
            <a:pPr marL="342900" indent="-342900">
              <a:buFont typeface="Wingdings" panose="05000000000000000000" pitchFamily="2" charset="2"/>
              <a:buChar char="Ø"/>
            </a:pPr>
            <a:endParaRPr lang="en-US" sz="2400" dirty="0">
              <a:solidFill>
                <a:schemeClr val="tx1"/>
              </a:solidFill>
              <a:latin typeface="Garamond" panose="02020404030301010803" pitchFamily="18" charset="0"/>
            </a:endParaRPr>
          </a:p>
          <a:p>
            <a:pPr marL="342900" indent="-342900">
              <a:buFont typeface="Wingdings" panose="05000000000000000000" pitchFamily="2" charset="2"/>
              <a:buChar char="Ø"/>
            </a:pPr>
            <a:r>
              <a:rPr lang="en-US" sz="2400" dirty="0" smtClean="0">
                <a:solidFill>
                  <a:schemeClr val="tx1"/>
                </a:solidFill>
                <a:latin typeface="Garamond" panose="02020404030301010803" pitchFamily="18" charset="0"/>
              </a:rPr>
              <a:t>Convergent </a:t>
            </a:r>
            <a:r>
              <a:rPr lang="en-US" sz="2400" b="1" dirty="0" smtClean="0">
                <a:solidFill>
                  <a:schemeClr val="tx1"/>
                </a:solidFill>
                <a:latin typeface="Garamond" panose="02020404030301010803" pitchFamily="18" charset="0"/>
              </a:rPr>
              <a:t>trait-environment clusters</a:t>
            </a:r>
            <a:r>
              <a:rPr lang="en-US" sz="2400" dirty="0" smtClean="0">
                <a:solidFill>
                  <a:schemeClr val="tx1"/>
                </a:solidFill>
                <a:latin typeface="Garamond" panose="02020404030301010803" pitchFamily="18" charset="0"/>
              </a:rPr>
              <a:t> as natural experiments</a:t>
            </a:r>
            <a:endParaRPr lang="en-US" sz="2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189790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Rectangle 3"/>
          <p:cNvSpPr/>
          <p:nvPr/>
        </p:nvSpPr>
        <p:spPr>
          <a:xfrm>
            <a:off x="1178351" y="413774"/>
            <a:ext cx="10034132" cy="707886"/>
          </a:xfrm>
          <a:prstGeom prst="rect">
            <a:avLst/>
          </a:prstGeom>
        </p:spPr>
        <p:txBody>
          <a:bodyPr wrap="square">
            <a:spAutoFit/>
          </a:bodyPr>
          <a:lstStyle/>
          <a:p>
            <a:pPr>
              <a:defRPr/>
            </a:pPr>
            <a:r>
              <a:rPr lang="en-US" sz="4000" b="1" dirty="0" smtClean="0">
                <a:latin typeface="Garamond" panose="02020404030301010803" pitchFamily="18" charset="0"/>
              </a:rPr>
              <a:t>C</a:t>
            </a:r>
            <a:r>
              <a:rPr lang="en-US" sz="4000" dirty="0" smtClean="0">
                <a:latin typeface="Garamond" panose="02020404030301010803" pitchFamily="18" charset="0"/>
              </a:rPr>
              <a:t>onvergence </a:t>
            </a:r>
            <a:r>
              <a:rPr lang="en-US" sz="4000" dirty="0">
                <a:latin typeface="Garamond" panose="02020404030301010803" pitchFamily="18" charset="0"/>
              </a:rPr>
              <a:t>as </a:t>
            </a:r>
            <a:r>
              <a:rPr lang="en-US" sz="4000" b="1" dirty="0" smtClean="0">
                <a:latin typeface="Garamond" panose="02020404030301010803" pitchFamily="18" charset="0"/>
              </a:rPr>
              <a:t>N</a:t>
            </a:r>
            <a:r>
              <a:rPr lang="en-US" sz="4000" dirty="0" smtClean="0">
                <a:latin typeface="Garamond" panose="02020404030301010803" pitchFamily="18" charset="0"/>
              </a:rPr>
              <a:t>atural </a:t>
            </a:r>
            <a:r>
              <a:rPr lang="en-US" sz="4000" b="1" dirty="0" smtClean="0">
                <a:latin typeface="Garamond" panose="02020404030301010803" pitchFamily="18" charset="0"/>
              </a:rPr>
              <a:t>E</a:t>
            </a:r>
            <a:r>
              <a:rPr lang="en-US" sz="4000" dirty="0" smtClean="0">
                <a:latin typeface="Garamond" panose="02020404030301010803" pitchFamily="18" charset="0"/>
              </a:rPr>
              <a:t>xperiment </a:t>
            </a:r>
            <a:r>
              <a:rPr lang="en-US" sz="4000" i="1" dirty="0" smtClean="0">
                <a:latin typeface="Garamond" panose="02020404030301010803" pitchFamily="18" charset="0"/>
              </a:rPr>
              <a:t>cont.</a:t>
            </a:r>
            <a:endParaRPr lang="en-US" sz="4000" b="1" i="1" dirty="0">
              <a:latin typeface="Garamond" panose="02020404030301010803" pitchFamily="18" charset="0"/>
            </a:endParaRPr>
          </a:p>
        </p:txBody>
      </p:sp>
      <p:sp>
        <p:nvSpPr>
          <p:cNvPr id="15" name="Slide Number Placeholder 14"/>
          <p:cNvSpPr>
            <a:spLocks noGrp="1"/>
          </p:cNvSpPr>
          <p:nvPr>
            <p:ph type="sldNum" sz="quarter" idx="12"/>
          </p:nvPr>
        </p:nvSpPr>
        <p:spPr/>
        <p:txBody>
          <a:bodyPr/>
          <a:lstStyle/>
          <a:p>
            <a:fld id="{7F5CE407-6216-4202-80E4-A30DC2F709B2}" type="slidenum">
              <a:rPr lang="en-US" sz="1400">
                <a:latin typeface="Garamond" panose="02020404030301010803" pitchFamily="18" charset="0"/>
              </a:rPr>
              <a:t>26</a:t>
            </a:fld>
            <a:endParaRPr lang="en-US" sz="1400" dirty="0">
              <a:latin typeface="Garamond" panose="02020404030301010803" pitchFamily="18" charset="0"/>
            </a:endParaRPr>
          </a:p>
        </p:txBody>
      </p:sp>
      <p:sp>
        <p:nvSpPr>
          <p:cNvPr id="16" name="Rectangle 15"/>
          <p:cNvSpPr/>
          <p:nvPr/>
        </p:nvSpPr>
        <p:spPr>
          <a:xfrm>
            <a:off x="1178351" y="1991353"/>
            <a:ext cx="4680583" cy="1200329"/>
          </a:xfrm>
          <a:prstGeom prst="rect">
            <a:avLst/>
          </a:prstGeom>
          <a:ln w="38100" cmpd="sng">
            <a:solidFill>
              <a:schemeClr val="tx1"/>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latin typeface="Garamond" panose="02020404030301010803" pitchFamily="18" charset="0"/>
              </a:rPr>
              <a:t>Some cases of convergence clearly implicate similar evolutionary functions</a:t>
            </a:r>
          </a:p>
        </p:txBody>
      </p:sp>
      <p:grpSp>
        <p:nvGrpSpPr>
          <p:cNvPr id="25" name="Group 24"/>
          <p:cNvGrpSpPr/>
          <p:nvPr/>
        </p:nvGrpSpPr>
        <p:grpSpPr>
          <a:xfrm>
            <a:off x="2743200" y="2171700"/>
            <a:ext cx="7512627" cy="4123943"/>
            <a:chOff x="624272" y="2008356"/>
            <a:chExt cx="7813270" cy="4525617"/>
          </a:xfrm>
        </p:grpSpPr>
        <p:pic>
          <p:nvPicPr>
            <p:cNvPr id="17" name="Picture 16"/>
            <p:cNvPicPr/>
            <p:nvPr/>
          </p:nvPicPr>
          <p:blipFill>
            <a:blip r:embed="rId2">
              <a:extLst>
                <a:ext uri="{28A0092B-C50C-407E-A947-70E740481C1C}">
                  <a14:useLocalDpi xmlns:a14="http://schemas.microsoft.com/office/drawing/2010/main" val="0"/>
                </a:ext>
              </a:extLst>
            </a:blip>
            <a:srcRect/>
            <a:stretch>
              <a:fillRect/>
            </a:stretch>
          </p:blipFill>
          <p:spPr bwMode="auto">
            <a:xfrm>
              <a:off x="4923428" y="2008356"/>
              <a:ext cx="3514114" cy="4147960"/>
            </a:xfrm>
            <a:prstGeom prst="rect">
              <a:avLst/>
            </a:prstGeom>
            <a:ln w="38100" cmpd="sng">
              <a:solidFill>
                <a:schemeClr val="tx1"/>
              </a:solidFill>
            </a:ln>
          </p:spPr>
          <p:style>
            <a:lnRef idx="2">
              <a:schemeClr val="accent2"/>
            </a:lnRef>
            <a:fillRef idx="1">
              <a:schemeClr val="lt1"/>
            </a:fillRef>
            <a:effectRef idx="0">
              <a:schemeClr val="accent2"/>
            </a:effectRef>
            <a:fontRef idx="minor">
              <a:schemeClr val="dk1"/>
            </a:fontRef>
          </p:style>
        </p:pic>
        <p:sp>
          <p:nvSpPr>
            <p:cNvPr id="14" name="Rectangle 13"/>
            <p:cNvSpPr/>
            <p:nvPr/>
          </p:nvSpPr>
          <p:spPr>
            <a:xfrm>
              <a:off x="5454977" y="6196218"/>
              <a:ext cx="2410236" cy="337755"/>
            </a:xfrm>
            <a:prstGeom prst="rect">
              <a:avLst/>
            </a:prstGeom>
            <a:noFill/>
            <a:ln w="38100" cmpd="dbl">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US" sz="1400" dirty="0">
                  <a:latin typeface="Garamond" panose="02020404030301010803" pitchFamily="18" charset="0"/>
                </a:rPr>
                <a:t>Drawing from McGhee (2008)</a:t>
              </a:r>
            </a:p>
          </p:txBody>
        </p:sp>
        <p:sp>
          <p:nvSpPr>
            <p:cNvPr id="23" name="Rectangle 22"/>
            <p:cNvSpPr/>
            <p:nvPr/>
          </p:nvSpPr>
          <p:spPr>
            <a:xfrm>
              <a:off x="624272" y="3736516"/>
              <a:ext cx="3958046" cy="2127851"/>
            </a:xfrm>
            <a:prstGeom prst="rect">
              <a:avLst/>
            </a:prstGeom>
            <a:ln w="38100" cmpd="sng">
              <a:solidFill>
                <a:schemeClr val="tx1"/>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2000" b="1" dirty="0">
                  <a:latin typeface="Garamond" panose="02020404030301010803" pitchFamily="18" charset="0"/>
                  <a:cs typeface="Calibri"/>
                </a:rPr>
                <a:t>E.g.,</a:t>
              </a:r>
              <a:r>
                <a:rPr lang="en-US" sz="2000" dirty="0">
                  <a:latin typeface="Garamond" panose="02020404030301010803" pitchFamily="18" charset="0"/>
                  <a:cs typeface="Calibri"/>
                </a:rPr>
                <a:t> the independent evolution of </a:t>
              </a:r>
              <a:r>
                <a:rPr lang="en-US" sz="2000" b="1" dirty="0" smtClean="0">
                  <a:solidFill>
                    <a:srgbClr val="008000"/>
                  </a:solidFill>
                  <a:latin typeface="Garamond" panose="02020404030301010803" pitchFamily="18" charset="0"/>
                  <a:cs typeface="Calibri"/>
                </a:rPr>
                <a:t>dorsal fins and pectoral fins </a:t>
              </a:r>
              <a:r>
                <a:rPr lang="en-US" sz="2000" dirty="0" smtClean="0">
                  <a:solidFill>
                    <a:schemeClr val="tx1">
                      <a:lumMod val="95000"/>
                      <a:lumOff val="5000"/>
                    </a:schemeClr>
                  </a:solidFill>
                  <a:latin typeface="Garamond" panose="02020404030301010803" pitchFamily="18" charset="0"/>
                  <a:cs typeface="Calibri"/>
                </a:rPr>
                <a:t>in aquatic environments in</a:t>
              </a:r>
              <a:r>
                <a:rPr lang="en-US" sz="2000" dirty="0" smtClean="0">
                  <a:latin typeface="Garamond" panose="02020404030301010803" pitchFamily="18" charset="0"/>
                  <a:cs typeface="Calibri"/>
                </a:rPr>
                <a:t>: </a:t>
              </a:r>
              <a:endParaRPr lang="en-US" sz="2000" dirty="0">
                <a:latin typeface="Garamond" panose="02020404030301010803" pitchFamily="18" charset="0"/>
                <a:cs typeface="Calibri"/>
              </a:endParaRPr>
            </a:p>
            <a:p>
              <a:pPr marL="342900" indent="-342900">
                <a:buClr>
                  <a:srgbClr val="008000"/>
                </a:buClr>
                <a:buFont typeface="Arial"/>
                <a:buChar char="•"/>
              </a:pPr>
              <a:endParaRPr lang="en-US" sz="2000" dirty="0" smtClean="0">
                <a:latin typeface="Garamond" panose="02020404030301010803" pitchFamily="18" charset="0"/>
                <a:cs typeface="Calibri"/>
              </a:endParaRPr>
            </a:p>
            <a:p>
              <a:pPr marL="342900" indent="-342900">
                <a:buClr>
                  <a:srgbClr val="008000"/>
                </a:buClr>
                <a:buFont typeface="Arial"/>
                <a:buChar char="•"/>
              </a:pPr>
              <a:r>
                <a:rPr lang="en-US" sz="2000" dirty="0" smtClean="0">
                  <a:latin typeface="Garamond" panose="02020404030301010803" pitchFamily="18" charset="0"/>
                  <a:cs typeface="Calibri"/>
                </a:rPr>
                <a:t>ichthyosaurs </a:t>
              </a:r>
              <a:r>
                <a:rPr lang="en-US" sz="2000" dirty="0">
                  <a:latin typeface="Garamond" panose="02020404030301010803" pitchFamily="18" charset="0"/>
                  <a:cs typeface="Calibri"/>
                </a:rPr>
                <a:t>(Mesozoic reptiles)</a:t>
              </a:r>
            </a:p>
            <a:p>
              <a:pPr marL="342900" indent="-342900">
                <a:buClr>
                  <a:srgbClr val="008000"/>
                </a:buClr>
                <a:buFont typeface="Arial"/>
                <a:buChar char="•"/>
              </a:pPr>
              <a:r>
                <a:rPr lang="en-US" sz="2000" dirty="0">
                  <a:latin typeface="Garamond" panose="02020404030301010803" pitchFamily="18" charset="0"/>
                  <a:cs typeface="Calibri"/>
                </a:rPr>
                <a:t>marine mammals (dolphins)</a:t>
              </a:r>
            </a:p>
          </p:txBody>
        </p:sp>
      </p:grpSp>
    </p:spTree>
    <p:extLst>
      <p:ext uri="{BB962C8B-B14F-4D97-AF65-F5344CB8AC3E}">
        <p14:creationId xmlns:p14="http://schemas.microsoft.com/office/powerpoint/2010/main" val="211681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305130"/>
          </a:xfrm>
        </p:spPr>
        <p:txBody>
          <a:bodyPr>
            <a:normAutofit/>
          </a:bodyPr>
          <a:lstStyle/>
          <a:p>
            <a:r>
              <a:rPr lang="en-US" sz="5400" b="1" dirty="0" smtClean="0">
                <a:latin typeface="Garamond" panose="02020404030301010803" pitchFamily="18" charset="0"/>
              </a:rPr>
              <a:t>C</a:t>
            </a:r>
            <a:r>
              <a:rPr lang="en-US" sz="5400" dirty="0" smtClean="0">
                <a:latin typeface="Garamond" panose="02020404030301010803" pitchFamily="18" charset="0"/>
              </a:rPr>
              <a:t>onvergence</a:t>
            </a:r>
            <a:r>
              <a:rPr lang="en-US" sz="5400" b="1" dirty="0" smtClean="0">
                <a:latin typeface="Garamond" panose="02020404030301010803" pitchFamily="18" charset="0"/>
              </a:rPr>
              <a:t> </a:t>
            </a:r>
            <a:r>
              <a:rPr lang="en-US" sz="5400" dirty="0" smtClean="0">
                <a:latin typeface="Garamond" panose="02020404030301010803" pitchFamily="18" charset="0"/>
              </a:rPr>
              <a:t>as</a:t>
            </a:r>
            <a:r>
              <a:rPr lang="en-US" sz="5400" b="1" dirty="0" smtClean="0">
                <a:latin typeface="Garamond" panose="02020404030301010803" pitchFamily="18" charset="0"/>
              </a:rPr>
              <a:t> E</a:t>
            </a:r>
            <a:r>
              <a:rPr lang="en-US" sz="5400" dirty="0" smtClean="0">
                <a:latin typeface="Garamond" panose="02020404030301010803" pitchFamily="18" charset="0"/>
              </a:rPr>
              <a:t>vidence</a:t>
            </a:r>
            <a:endParaRPr lang="en-US" sz="5400" dirty="0">
              <a:latin typeface="Garamond" panose="02020404030301010803" pitchFamily="18" charset="0"/>
            </a:endParaRPr>
          </a:p>
        </p:txBody>
      </p:sp>
      <p:sp>
        <p:nvSpPr>
          <p:cNvPr id="3" name="Content Placeholder 2"/>
          <p:cNvSpPr>
            <a:spLocks noGrp="1"/>
          </p:cNvSpPr>
          <p:nvPr>
            <p:ph idx="1"/>
          </p:nvPr>
        </p:nvSpPr>
        <p:spPr/>
        <p:txBody>
          <a:bodyPr>
            <a:normAutofit lnSpcReduction="10000"/>
          </a:bodyPr>
          <a:lstStyle/>
          <a:p>
            <a:r>
              <a:rPr lang="en-US" sz="3200" b="1" dirty="0" smtClean="0">
                <a:latin typeface="Garamond" panose="02020404030301010803" pitchFamily="18" charset="0"/>
              </a:rPr>
              <a:t>Model Lineages				Target Lineage X</a:t>
            </a:r>
          </a:p>
          <a:p>
            <a:endParaRPr lang="en-US" sz="3200" dirty="0"/>
          </a:p>
          <a:p>
            <a:r>
              <a:rPr lang="en-US" b="1" dirty="0" smtClean="0"/>
              <a:t>Lineage 1:</a:t>
            </a:r>
            <a:r>
              <a:rPr lang="en-US" dirty="0" smtClean="0"/>
              <a:t> </a:t>
            </a:r>
            <a:r>
              <a:rPr lang="en-US" dirty="0"/>
              <a:t>Trait A + Trait B + Trait C + Environment R.</a:t>
            </a:r>
            <a:endParaRPr lang="en-US" dirty="0" smtClean="0"/>
          </a:p>
          <a:p>
            <a:r>
              <a:rPr lang="en-US" b="1" dirty="0" smtClean="0"/>
              <a:t>Lineage 2:</a:t>
            </a:r>
            <a:r>
              <a:rPr lang="en-US" dirty="0" smtClean="0"/>
              <a:t> </a:t>
            </a:r>
            <a:r>
              <a:rPr lang="en-US" dirty="0"/>
              <a:t>Trait A + Trait B + Trait C + Environment R</a:t>
            </a:r>
            <a:r>
              <a:rPr lang="en-US" dirty="0" smtClean="0"/>
              <a:t>.	</a:t>
            </a:r>
            <a:r>
              <a:rPr lang="en-US" b="1" dirty="0" smtClean="0"/>
              <a:t>GIVEN:</a:t>
            </a:r>
            <a:r>
              <a:rPr lang="en-US" dirty="0" smtClean="0">
                <a:sym typeface="Wingdings" panose="05000000000000000000" pitchFamily="2" charset="2"/>
              </a:rPr>
              <a:t> </a:t>
            </a:r>
            <a:r>
              <a:rPr lang="en-US" dirty="0">
                <a:sym typeface="Wingdings" panose="05000000000000000000" pitchFamily="2" charset="2"/>
              </a:rPr>
              <a:t>Trait A + Trait B + 	</a:t>
            </a:r>
          </a:p>
          <a:p>
            <a:r>
              <a:rPr lang="en-US" dirty="0">
                <a:sym typeface="Wingdings" panose="05000000000000000000" pitchFamily="2" charset="2"/>
              </a:rPr>
              <a:t>							</a:t>
            </a:r>
            <a:r>
              <a:rPr lang="en-US" dirty="0" smtClean="0">
                <a:sym typeface="Wingdings" panose="05000000000000000000" pitchFamily="2" charset="2"/>
              </a:rPr>
              <a:t>Environment </a:t>
            </a:r>
            <a:r>
              <a:rPr lang="en-US" dirty="0">
                <a:sym typeface="Wingdings" panose="05000000000000000000" pitchFamily="2" charset="2"/>
              </a:rPr>
              <a:t>R</a:t>
            </a:r>
            <a:endParaRPr lang="en-US" dirty="0" smtClean="0"/>
          </a:p>
          <a:p>
            <a:r>
              <a:rPr lang="en-US" b="1" dirty="0" smtClean="0"/>
              <a:t>…</a:t>
            </a:r>
          </a:p>
          <a:p>
            <a:r>
              <a:rPr lang="en-US" b="1" dirty="0" smtClean="0"/>
              <a:t>Lineage n</a:t>
            </a:r>
            <a:r>
              <a:rPr lang="en-US" dirty="0" smtClean="0"/>
              <a:t>: Trait A + Trait B + Trait C + Environment R. </a:t>
            </a:r>
            <a:r>
              <a:rPr lang="en-US" dirty="0" smtClean="0">
                <a:sym typeface="Wingdings" panose="05000000000000000000" pitchFamily="2" charset="2"/>
              </a:rPr>
              <a:t>	</a:t>
            </a:r>
            <a:r>
              <a:rPr lang="en-US" b="1" dirty="0" smtClean="0">
                <a:sym typeface="Wingdings" panose="05000000000000000000" pitchFamily="2" charset="2"/>
              </a:rPr>
              <a:t>PROJECT:</a:t>
            </a:r>
            <a:r>
              <a:rPr lang="en-US" dirty="0" smtClean="0">
                <a:sym typeface="Wingdings" panose="05000000000000000000" pitchFamily="2" charset="2"/>
              </a:rPr>
              <a:t> Trait C</a:t>
            </a:r>
          </a:p>
          <a:p>
            <a:endParaRPr lang="en-US" dirty="0">
              <a:sym typeface="Wingdings" panose="05000000000000000000" pitchFamily="2" charset="2"/>
            </a:endParaRPr>
          </a:p>
          <a:p>
            <a:pPr algn="r"/>
            <a:r>
              <a:rPr lang="en-US" dirty="0" smtClean="0">
                <a:sym typeface="Wingdings" panose="05000000000000000000" pitchFamily="2" charset="2"/>
              </a:rPr>
              <a:t>A. Curry</a:t>
            </a:r>
            <a:endParaRPr lang="en-US" dirty="0" smtClean="0"/>
          </a:p>
        </p:txBody>
      </p:sp>
      <p:sp>
        <p:nvSpPr>
          <p:cNvPr id="4" name="Slide Number Placeholder 3"/>
          <p:cNvSpPr>
            <a:spLocks noGrp="1"/>
          </p:cNvSpPr>
          <p:nvPr>
            <p:ph type="sldNum" sz="quarter" idx="12"/>
          </p:nvPr>
        </p:nvSpPr>
        <p:spPr/>
        <p:txBody>
          <a:bodyPr/>
          <a:lstStyle/>
          <a:p>
            <a:fld id="{D57F1E4F-1CFF-5643-939E-217C01CDF565}" type="slidenum">
              <a:rPr lang="en-US" smtClean="0"/>
              <a:pPr/>
              <a:t>27</a:t>
            </a:fld>
            <a:endParaRPr lang="en-US" dirty="0"/>
          </a:p>
        </p:txBody>
      </p:sp>
      <p:sp>
        <p:nvSpPr>
          <p:cNvPr id="5" name="Striped Right Arrow 4"/>
          <p:cNvSpPr/>
          <p:nvPr/>
        </p:nvSpPr>
        <p:spPr>
          <a:xfrm>
            <a:off x="6739466" y="3894668"/>
            <a:ext cx="626533" cy="609600"/>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30703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305130"/>
          </a:xfrm>
        </p:spPr>
        <p:txBody>
          <a:bodyPr>
            <a:normAutofit fontScale="90000"/>
          </a:bodyPr>
          <a:lstStyle/>
          <a:p>
            <a:r>
              <a:rPr lang="en-US" sz="5400" b="1" dirty="0" smtClean="0">
                <a:latin typeface="Garamond" panose="02020404030301010803" pitchFamily="18" charset="0"/>
              </a:rPr>
              <a:t>C</a:t>
            </a:r>
            <a:r>
              <a:rPr lang="en-US" sz="5400" dirty="0" smtClean="0">
                <a:latin typeface="Garamond" panose="02020404030301010803" pitchFamily="18" charset="0"/>
              </a:rPr>
              <a:t>onvergence</a:t>
            </a:r>
            <a:r>
              <a:rPr lang="en-US" sz="5400" b="1" dirty="0" smtClean="0">
                <a:latin typeface="Garamond" panose="02020404030301010803" pitchFamily="18" charset="0"/>
              </a:rPr>
              <a:t> </a:t>
            </a:r>
            <a:r>
              <a:rPr lang="en-US" sz="5400" dirty="0" smtClean="0">
                <a:latin typeface="Garamond" panose="02020404030301010803" pitchFamily="18" charset="0"/>
              </a:rPr>
              <a:t>as</a:t>
            </a:r>
            <a:r>
              <a:rPr lang="en-US" sz="5400" b="1" dirty="0" smtClean="0">
                <a:latin typeface="Garamond" panose="02020404030301010803" pitchFamily="18" charset="0"/>
              </a:rPr>
              <a:t> E</a:t>
            </a:r>
            <a:r>
              <a:rPr lang="en-US" sz="5400" dirty="0" smtClean="0">
                <a:latin typeface="Garamond" panose="02020404030301010803" pitchFamily="18" charset="0"/>
              </a:rPr>
              <a:t>vidence: </a:t>
            </a:r>
            <a:r>
              <a:rPr lang="en-US" sz="5400" b="1" dirty="0" smtClean="0">
                <a:latin typeface="Garamond" panose="02020404030301010803" pitchFamily="18" charset="0"/>
              </a:rPr>
              <a:t>Justification for projection</a:t>
            </a:r>
            <a:endParaRPr lang="en-US" sz="5400" b="1" dirty="0">
              <a:latin typeface="Garamond" panose="02020404030301010803" pitchFamily="18" charset="0"/>
            </a:endParaRPr>
          </a:p>
        </p:txBody>
      </p:sp>
      <p:sp>
        <p:nvSpPr>
          <p:cNvPr id="3" name="Content Placeholder 2"/>
          <p:cNvSpPr>
            <a:spLocks noGrp="1"/>
          </p:cNvSpPr>
          <p:nvPr>
            <p:ph idx="1"/>
          </p:nvPr>
        </p:nvSpPr>
        <p:spPr>
          <a:xfrm>
            <a:off x="1253066" y="2167466"/>
            <a:ext cx="9902613" cy="3701627"/>
          </a:xfrm>
        </p:spPr>
        <p:txBody>
          <a:bodyPr>
            <a:normAutofit/>
          </a:bodyPr>
          <a:lstStyle/>
          <a:p>
            <a:r>
              <a:rPr lang="en-US" sz="3200" b="1" dirty="0" smtClean="0">
                <a:latin typeface="Garamond" panose="02020404030301010803" pitchFamily="18" charset="0"/>
              </a:rPr>
              <a:t>Depends on Model/Target Relations:</a:t>
            </a:r>
          </a:p>
          <a:p>
            <a:endParaRPr lang="en-US" sz="3200" b="1" dirty="0">
              <a:latin typeface="Garamond" panose="02020404030301010803" pitchFamily="18" charset="0"/>
            </a:endParaRPr>
          </a:p>
          <a:p>
            <a:pPr>
              <a:buFont typeface="Wingdings" panose="05000000000000000000" pitchFamily="2" charset="2"/>
              <a:buChar char="v"/>
            </a:pPr>
            <a:r>
              <a:rPr lang="en-US" sz="3200" b="1" dirty="0" smtClean="0">
                <a:latin typeface="Garamond" panose="02020404030301010803" pitchFamily="18" charset="0"/>
              </a:rPr>
              <a:t>Homology: </a:t>
            </a:r>
            <a:r>
              <a:rPr lang="en-US" sz="3200" dirty="0" smtClean="0">
                <a:latin typeface="Garamond" panose="02020404030301010803" pitchFamily="18" charset="0"/>
              </a:rPr>
              <a:t>Reliable inheritance of developmentally interconnected features</a:t>
            </a:r>
            <a:endParaRPr lang="en-US" sz="3200" b="1" dirty="0">
              <a:latin typeface="Garamond" panose="02020404030301010803" pitchFamily="18" charset="0"/>
            </a:endParaRPr>
          </a:p>
          <a:p>
            <a:pPr>
              <a:buFont typeface="Wingdings" panose="05000000000000000000" pitchFamily="2" charset="2"/>
              <a:buChar char="v"/>
            </a:pPr>
            <a:r>
              <a:rPr lang="en-US" sz="3200" b="1" dirty="0" smtClean="0">
                <a:latin typeface="Garamond" panose="02020404030301010803" pitchFamily="18" charset="0"/>
              </a:rPr>
              <a:t>Convergence: </a:t>
            </a:r>
            <a:r>
              <a:rPr lang="en-US" sz="3200" dirty="0" smtClean="0">
                <a:latin typeface="Garamond" panose="02020404030301010803" pitchFamily="18" charset="0"/>
              </a:rPr>
              <a:t>Biological regularity whose causes are largely external to the lineage – viz., shared selection regime</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355296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Rectangle 3"/>
          <p:cNvSpPr/>
          <p:nvPr/>
        </p:nvSpPr>
        <p:spPr>
          <a:xfrm>
            <a:off x="1197204" y="480999"/>
            <a:ext cx="10005852" cy="707886"/>
          </a:xfrm>
          <a:prstGeom prst="rect">
            <a:avLst/>
          </a:prstGeom>
        </p:spPr>
        <p:txBody>
          <a:bodyPr wrap="square">
            <a:spAutoFit/>
          </a:bodyPr>
          <a:lstStyle/>
          <a:p>
            <a:pPr>
              <a:defRPr/>
            </a:pPr>
            <a:r>
              <a:rPr lang="en-US" sz="4000" b="1" dirty="0" smtClean="0">
                <a:solidFill>
                  <a:srgbClr val="000000"/>
                </a:solidFill>
                <a:latin typeface="Garamond" panose="02020404030301010803" pitchFamily="18" charset="0"/>
              </a:rPr>
              <a:t>C</a:t>
            </a:r>
            <a:r>
              <a:rPr lang="en-US" sz="4000" dirty="0" smtClean="0">
                <a:solidFill>
                  <a:srgbClr val="000000"/>
                </a:solidFill>
                <a:latin typeface="Garamond" panose="02020404030301010803" pitchFamily="18" charset="0"/>
              </a:rPr>
              <a:t>onvergence </a:t>
            </a:r>
            <a:r>
              <a:rPr lang="en-US" sz="4000" dirty="0">
                <a:solidFill>
                  <a:srgbClr val="000000"/>
                </a:solidFill>
                <a:latin typeface="Garamond" panose="02020404030301010803" pitchFamily="18" charset="0"/>
              </a:rPr>
              <a:t>as </a:t>
            </a:r>
            <a:r>
              <a:rPr lang="en-US" sz="4000" b="1" dirty="0">
                <a:solidFill>
                  <a:srgbClr val="000000"/>
                </a:solidFill>
                <a:latin typeface="Garamond" panose="02020404030301010803" pitchFamily="18" charset="0"/>
              </a:rPr>
              <a:t>E</a:t>
            </a:r>
            <a:r>
              <a:rPr lang="en-US" sz="4000" dirty="0">
                <a:solidFill>
                  <a:srgbClr val="000000"/>
                </a:solidFill>
                <a:latin typeface="Garamond" panose="02020404030301010803" pitchFamily="18" charset="0"/>
              </a:rPr>
              <a:t>vidence for </a:t>
            </a:r>
            <a:r>
              <a:rPr lang="en-US" sz="4000" b="1" dirty="0">
                <a:solidFill>
                  <a:srgbClr val="000000"/>
                </a:solidFill>
                <a:latin typeface="Garamond" panose="02020404030301010803" pitchFamily="18" charset="0"/>
              </a:rPr>
              <a:t>A</a:t>
            </a:r>
            <a:r>
              <a:rPr lang="en-US" sz="4000" dirty="0">
                <a:solidFill>
                  <a:srgbClr val="000000"/>
                </a:solidFill>
                <a:latin typeface="Garamond" panose="02020404030301010803" pitchFamily="18" charset="0"/>
              </a:rPr>
              <a:t>daptive </a:t>
            </a:r>
            <a:r>
              <a:rPr lang="en-US" sz="4000" b="1" dirty="0" smtClean="0">
                <a:solidFill>
                  <a:srgbClr val="000000"/>
                </a:solidFill>
                <a:latin typeface="Garamond" panose="02020404030301010803" pitchFamily="18" charset="0"/>
              </a:rPr>
              <a:t>F</a:t>
            </a:r>
            <a:r>
              <a:rPr lang="en-US" sz="4000" dirty="0" smtClean="0">
                <a:solidFill>
                  <a:srgbClr val="000000"/>
                </a:solidFill>
                <a:latin typeface="Garamond" panose="02020404030301010803" pitchFamily="18" charset="0"/>
              </a:rPr>
              <a:t>unction</a:t>
            </a:r>
            <a:endParaRPr lang="en-US" sz="4000" b="1" dirty="0">
              <a:latin typeface="Garamond" panose="02020404030301010803" pitchFamily="18" charset="0"/>
            </a:endParaRPr>
          </a:p>
        </p:txBody>
      </p:sp>
      <p:sp>
        <p:nvSpPr>
          <p:cNvPr id="15" name="Slide Number Placeholder 14"/>
          <p:cNvSpPr>
            <a:spLocks noGrp="1"/>
          </p:cNvSpPr>
          <p:nvPr>
            <p:ph type="sldNum" sz="quarter" idx="12"/>
          </p:nvPr>
        </p:nvSpPr>
        <p:spPr/>
        <p:txBody>
          <a:bodyPr/>
          <a:lstStyle/>
          <a:p>
            <a:fld id="{7F5CE407-6216-4202-80E4-A30DC2F709B2}" type="slidenum">
              <a:rPr lang="en-US" sz="1400"/>
              <a:t>29</a:t>
            </a:fld>
            <a:endParaRPr lang="en-US" sz="1400" dirty="0"/>
          </a:p>
        </p:txBody>
      </p:sp>
      <p:sp>
        <p:nvSpPr>
          <p:cNvPr id="18" name="Rectangle 17"/>
          <p:cNvSpPr/>
          <p:nvPr/>
        </p:nvSpPr>
        <p:spPr>
          <a:xfrm>
            <a:off x="1197205" y="2067791"/>
            <a:ext cx="10676932" cy="3046988"/>
          </a:xfrm>
          <a:prstGeom prst="rect">
            <a:avLst/>
          </a:prstGeom>
          <a:ln>
            <a:solidFill>
              <a:srgbClr val="00800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3200" b="1" dirty="0" smtClean="0">
                <a:solidFill>
                  <a:schemeClr val="tx1"/>
                </a:solidFill>
                <a:latin typeface="Garamond" panose="02020404030301010803" pitchFamily="18" charset="0"/>
              </a:rPr>
              <a:t>Convergent regularities permit us to:</a:t>
            </a:r>
            <a:endParaRPr lang="en-US" sz="3200" b="1" dirty="0">
              <a:solidFill>
                <a:schemeClr val="tx1"/>
              </a:solidFill>
              <a:latin typeface="Garamond" panose="02020404030301010803" pitchFamily="18" charset="0"/>
            </a:endParaRPr>
          </a:p>
          <a:p>
            <a:pPr marL="285750" indent="-285750">
              <a:spcAft>
                <a:spcPts val="600"/>
              </a:spcAft>
              <a:buClr>
                <a:srgbClr val="008000"/>
              </a:buClr>
              <a:buFont typeface="Arial"/>
              <a:buChar char="•"/>
            </a:pPr>
            <a:endParaRPr lang="en-US" sz="2800" dirty="0" smtClean="0">
              <a:solidFill>
                <a:schemeClr val="tx1"/>
              </a:solidFill>
              <a:latin typeface="Garamond" panose="02020404030301010803" pitchFamily="18" charset="0"/>
            </a:endParaRPr>
          </a:p>
          <a:p>
            <a:pPr marL="285750" indent="-285750">
              <a:spcAft>
                <a:spcPts val="600"/>
              </a:spcAft>
              <a:buClr>
                <a:srgbClr val="008000"/>
              </a:buClr>
              <a:buFont typeface="Arial"/>
              <a:buChar char="•"/>
            </a:pPr>
            <a:endParaRPr lang="en-US" sz="2800" dirty="0">
              <a:solidFill>
                <a:schemeClr val="tx1"/>
              </a:solidFill>
              <a:latin typeface="Garamond" panose="02020404030301010803" pitchFamily="18" charset="0"/>
            </a:endParaRPr>
          </a:p>
          <a:p>
            <a:pPr>
              <a:spcAft>
                <a:spcPts val="600"/>
              </a:spcAft>
              <a:buClr>
                <a:srgbClr val="008000"/>
              </a:buClr>
            </a:pPr>
            <a:r>
              <a:rPr lang="en-US" sz="2800" dirty="0" smtClean="0">
                <a:solidFill>
                  <a:schemeClr val="tx1"/>
                </a:solidFill>
                <a:latin typeface="Garamond" panose="02020404030301010803" pitchFamily="18" charset="0"/>
              </a:rPr>
              <a:t>… infer </a:t>
            </a:r>
            <a:r>
              <a:rPr lang="en-US" sz="2800" dirty="0">
                <a:solidFill>
                  <a:schemeClr val="tx1"/>
                </a:solidFill>
                <a:latin typeface="Garamond" panose="02020404030301010803" pitchFamily="18" charset="0"/>
              </a:rPr>
              <a:t>selective environments based on known </a:t>
            </a:r>
            <a:r>
              <a:rPr lang="en-US" sz="2800" dirty="0" smtClean="0">
                <a:solidFill>
                  <a:schemeClr val="tx1"/>
                </a:solidFill>
                <a:latin typeface="Garamond" panose="02020404030301010803" pitchFamily="18" charset="0"/>
              </a:rPr>
              <a:t>traits</a:t>
            </a:r>
          </a:p>
          <a:p>
            <a:pPr>
              <a:spcAft>
                <a:spcPts val="600"/>
              </a:spcAft>
              <a:buClr>
                <a:srgbClr val="008000"/>
              </a:buClr>
            </a:pPr>
            <a:r>
              <a:rPr lang="en-US" sz="2800" dirty="0" smtClean="0">
                <a:solidFill>
                  <a:schemeClr val="tx1"/>
                </a:solidFill>
                <a:latin typeface="Garamond" panose="02020404030301010803" pitchFamily="18" charset="0"/>
              </a:rPr>
              <a:t>… infer </a:t>
            </a:r>
            <a:r>
              <a:rPr lang="en-US" sz="2800" dirty="0">
                <a:solidFill>
                  <a:schemeClr val="tx1"/>
                </a:solidFill>
                <a:latin typeface="Garamond" panose="02020404030301010803" pitchFamily="18" charset="0"/>
              </a:rPr>
              <a:t>traits based on known selective environments </a:t>
            </a:r>
          </a:p>
          <a:p>
            <a:pPr>
              <a:spcAft>
                <a:spcPts val="600"/>
              </a:spcAft>
              <a:buClr>
                <a:srgbClr val="008000"/>
              </a:buClr>
            </a:pPr>
            <a:r>
              <a:rPr lang="en-US" sz="2800" dirty="0" smtClean="0">
                <a:solidFill>
                  <a:schemeClr val="tx1"/>
                </a:solidFill>
                <a:latin typeface="Garamond" panose="02020404030301010803" pitchFamily="18" charset="0"/>
              </a:rPr>
              <a:t>… infer traits from other traits in known selective environment</a:t>
            </a:r>
            <a:endParaRPr lang="en-US" sz="2800" b="1" dirty="0">
              <a:solidFill>
                <a:schemeClr val="tx1"/>
              </a:solidFill>
              <a:latin typeface="Garamond" panose="02020404030301010803" pitchFamily="18" charset="0"/>
            </a:endParaRPr>
          </a:p>
        </p:txBody>
      </p:sp>
      <p:sp>
        <p:nvSpPr>
          <p:cNvPr id="29" name="TextBox 28"/>
          <p:cNvSpPr txBox="1"/>
          <p:nvPr/>
        </p:nvSpPr>
        <p:spPr>
          <a:xfrm>
            <a:off x="-347133" y="296333"/>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856997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305130"/>
          </a:xfrm>
        </p:spPr>
        <p:txBody>
          <a:bodyPr>
            <a:normAutofit/>
          </a:bodyPr>
          <a:lstStyle/>
          <a:p>
            <a:r>
              <a:rPr lang="en-US" sz="5400" b="1" dirty="0" smtClean="0">
                <a:latin typeface="Garamond" panose="02020404030301010803" pitchFamily="18" charset="0"/>
              </a:rPr>
              <a:t>C</a:t>
            </a:r>
            <a:r>
              <a:rPr lang="en-US" sz="5400" dirty="0" smtClean="0">
                <a:latin typeface="Garamond" panose="02020404030301010803" pitchFamily="18" charset="0"/>
              </a:rPr>
              <a:t>onvergence</a:t>
            </a:r>
            <a:r>
              <a:rPr lang="en-US" sz="5400" b="1" dirty="0" smtClean="0">
                <a:latin typeface="Garamond" panose="02020404030301010803" pitchFamily="18" charset="0"/>
              </a:rPr>
              <a:t> </a:t>
            </a:r>
            <a:r>
              <a:rPr lang="en-US" sz="5400" dirty="0" smtClean="0">
                <a:latin typeface="Garamond" panose="02020404030301010803" pitchFamily="18" charset="0"/>
              </a:rPr>
              <a:t>as</a:t>
            </a:r>
            <a:r>
              <a:rPr lang="en-US" sz="5400" b="1" dirty="0" smtClean="0">
                <a:latin typeface="Garamond" panose="02020404030301010803" pitchFamily="18" charset="0"/>
              </a:rPr>
              <a:t> E</a:t>
            </a:r>
            <a:r>
              <a:rPr lang="en-US" sz="5400" dirty="0" smtClean="0">
                <a:latin typeface="Garamond" panose="02020404030301010803" pitchFamily="18" charset="0"/>
              </a:rPr>
              <a:t>vidence</a:t>
            </a:r>
            <a:endParaRPr lang="en-US" sz="5400" dirty="0">
              <a:latin typeface="Garamond" panose="02020404030301010803" pitchFamily="18" charset="0"/>
            </a:endParaRPr>
          </a:p>
        </p:txBody>
      </p:sp>
      <p:sp>
        <p:nvSpPr>
          <p:cNvPr id="3" name="Content Placeholder 2"/>
          <p:cNvSpPr>
            <a:spLocks noGrp="1"/>
          </p:cNvSpPr>
          <p:nvPr>
            <p:ph idx="1"/>
          </p:nvPr>
        </p:nvSpPr>
        <p:spPr/>
        <p:txBody>
          <a:bodyPr>
            <a:normAutofit fontScale="92500" lnSpcReduction="10000"/>
          </a:bodyPr>
          <a:lstStyle/>
          <a:p>
            <a:r>
              <a:rPr lang="en-US" sz="3200" b="1" dirty="0" smtClean="0">
                <a:latin typeface="Garamond" panose="02020404030301010803" pitchFamily="18" charset="0"/>
              </a:rPr>
              <a:t>Model Lineages				Target Lineage X</a:t>
            </a:r>
          </a:p>
          <a:p>
            <a:endParaRPr lang="en-US" sz="3200" dirty="0"/>
          </a:p>
          <a:p>
            <a:r>
              <a:rPr lang="en-US" b="1" dirty="0" smtClean="0"/>
              <a:t>Lineage 1: </a:t>
            </a:r>
            <a:r>
              <a:rPr lang="en-US" dirty="0" smtClean="0"/>
              <a:t>BF + CC + Neurol. Trait + Het. </a:t>
            </a:r>
            <a:r>
              <a:rPr lang="en-US" dirty="0" err="1" smtClean="0"/>
              <a:t>Env</a:t>
            </a:r>
            <a:r>
              <a:rPr lang="en-US" dirty="0" smtClean="0"/>
              <a:t>.</a:t>
            </a:r>
          </a:p>
          <a:p>
            <a:r>
              <a:rPr lang="en-US" b="1" dirty="0" smtClean="0"/>
              <a:t>Lineage 2:</a:t>
            </a:r>
            <a:r>
              <a:rPr lang="en-US" dirty="0" smtClean="0"/>
              <a:t> </a:t>
            </a:r>
            <a:r>
              <a:rPr lang="en-US" dirty="0"/>
              <a:t>BF + CC + Neurol. Trait + Hetero </a:t>
            </a:r>
            <a:r>
              <a:rPr lang="en-US" dirty="0" err="1"/>
              <a:t>Env</a:t>
            </a:r>
            <a:r>
              <a:rPr lang="en-US" dirty="0"/>
              <a:t>. </a:t>
            </a:r>
            <a:r>
              <a:rPr lang="en-US" dirty="0" smtClean="0"/>
              <a:t>	</a:t>
            </a:r>
            <a:r>
              <a:rPr lang="en-US" b="1" dirty="0" smtClean="0"/>
              <a:t>GIVEN:</a:t>
            </a:r>
            <a:r>
              <a:rPr lang="en-US" dirty="0" smtClean="0">
                <a:sym typeface="Wingdings" panose="05000000000000000000" pitchFamily="2" charset="2"/>
              </a:rPr>
              <a:t> BF + Het. </a:t>
            </a:r>
            <a:r>
              <a:rPr lang="en-US" dirty="0" err="1" smtClean="0">
                <a:sym typeface="Wingdings" panose="05000000000000000000" pitchFamily="2" charset="2"/>
              </a:rPr>
              <a:t>Env</a:t>
            </a:r>
            <a:r>
              <a:rPr lang="en-US" dirty="0" smtClean="0">
                <a:sym typeface="Wingdings" panose="05000000000000000000" pitchFamily="2" charset="2"/>
              </a:rPr>
              <a:t>. + Neurological Trait </a:t>
            </a:r>
            <a:r>
              <a:rPr lang="en-US" dirty="0">
                <a:sym typeface="Wingdings" panose="05000000000000000000" pitchFamily="2" charset="2"/>
              </a:rPr>
              <a:t>	</a:t>
            </a:r>
          </a:p>
          <a:p>
            <a:r>
              <a:rPr lang="en-US" dirty="0">
                <a:sym typeface="Wingdings" panose="05000000000000000000" pitchFamily="2" charset="2"/>
              </a:rPr>
              <a:t>							</a:t>
            </a:r>
            <a:r>
              <a:rPr lang="en-US" dirty="0" smtClean="0">
                <a:sym typeface="Wingdings" panose="05000000000000000000" pitchFamily="2" charset="2"/>
              </a:rPr>
              <a:t>Environment </a:t>
            </a:r>
            <a:r>
              <a:rPr lang="en-US" dirty="0">
                <a:sym typeface="Wingdings" panose="05000000000000000000" pitchFamily="2" charset="2"/>
              </a:rPr>
              <a:t>R</a:t>
            </a:r>
            <a:endParaRPr lang="en-US" dirty="0" smtClean="0"/>
          </a:p>
          <a:p>
            <a:r>
              <a:rPr lang="en-US" b="1" dirty="0" smtClean="0"/>
              <a:t>…</a:t>
            </a:r>
          </a:p>
          <a:p>
            <a:r>
              <a:rPr lang="en-US" b="1" dirty="0" smtClean="0"/>
              <a:t>Lineage n</a:t>
            </a:r>
            <a:r>
              <a:rPr lang="en-US" dirty="0" smtClean="0"/>
              <a:t>: </a:t>
            </a:r>
            <a:r>
              <a:rPr lang="en-US" dirty="0"/>
              <a:t>BF + CC + Neurol. Trait + </a:t>
            </a:r>
            <a:r>
              <a:rPr lang="en-US" dirty="0" smtClean="0"/>
              <a:t>Het. </a:t>
            </a:r>
            <a:r>
              <a:rPr lang="en-US" dirty="0" err="1"/>
              <a:t>Env</a:t>
            </a:r>
            <a:r>
              <a:rPr lang="en-US" dirty="0" smtClean="0"/>
              <a:t>.</a:t>
            </a:r>
            <a:r>
              <a:rPr lang="en-US" dirty="0"/>
              <a:t>	</a:t>
            </a:r>
            <a:r>
              <a:rPr lang="en-US" dirty="0" smtClean="0"/>
              <a:t> </a:t>
            </a:r>
            <a:r>
              <a:rPr lang="en-US" dirty="0" smtClean="0">
                <a:sym typeface="Wingdings" panose="05000000000000000000" pitchFamily="2" charset="2"/>
              </a:rPr>
              <a:t>	</a:t>
            </a:r>
            <a:r>
              <a:rPr lang="en-US" b="1" dirty="0" smtClean="0">
                <a:sym typeface="Wingdings" panose="05000000000000000000" pitchFamily="2" charset="2"/>
              </a:rPr>
              <a:t>PROJECT:</a:t>
            </a:r>
            <a:r>
              <a:rPr lang="en-US" dirty="0" smtClean="0">
                <a:sym typeface="Wingdings" panose="05000000000000000000" pitchFamily="2" charset="2"/>
              </a:rPr>
              <a:t> CC</a:t>
            </a:r>
          </a:p>
          <a:p>
            <a:endParaRPr lang="en-US" dirty="0">
              <a:sym typeface="Wingdings" panose="05000000000000000000" pitchFamily="2" charset="2"/>
            </a:endParaRPr>
          </a:p>
          <a:p>
            <a:pPr algn="r"/>
            <a:r>
              <a:rPr lang="en-US" dirty="0" smtClean="0">
                <a:sym typeface="Wingdings" panose="05000000000000000000" pitchFamily="2" charset="2"/>
              </a:rPr>
              <a:t>A. Curry</a:t>
            </a:r>
            <a:endParaRPr lang="en-US" dirty="0" smtClean="0"/>
          </a:p>
        </p:txBody>
      </p:sp>
      <p:sp>
        <p:nvSpPr>
          <p:cNvPr id="4" name="Slide Number Placeholder 3"/>
          <p:cNvSpPr>
            <a:spLocks noGrp="1"/>
          </p:cNvSpPr>
          <p:nvPr>
            <p:ph type="sldNum" sz="quarter" idx="12"/>
          </p:nvPr>
        </p:nvSpPr>
        <p:spPr/>
        <p:txBody>
          <a:bodyPr/>
          <a:lstStyle/>
          <a:p>
            <a:fld id="{D57F1E4F-1CFF-5643-939E-217C01CDF565}" type="slidenum">
              <a:rPr lang="en-US" smtClean="0"/>
              <a:pPr/>
              <a:t>30</a:t>
            </a:fld>
            <a:endParaRPr lang="en-US" dirty="0"/>
          </a:p>
        </p:txBody>
      </p:sp>
      <p:sp>
        <p:nvSpPr>
          <p:cNvPr id="5" name="Striped Right Arrow 4"/>
          <p:cNvSpPr/>
          <p:nvPr/>
        </p:nvSpPr>
        <p:spPr>
          <a:xfrm>
            <a:off x="6739466" y="3894668"/>
            <a:ext cx="626533" cy="609600"/>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70079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chemeClr val="tx1"/>
                </a:solidFill>
                <a:latin typeface="Garamond" panose="02020404030301010803" pitchFamily="18" charset="0"/>
              </a:rPr>
              <a:t>E</a:t>
            </a:r>
            <a:r>
              <a:rPr lang="en-US" sz="5400" dirty="0" smtClean="0">
                <a:solidFill>
                  <a:schemeClr val="tx1"/>
                </a:solidFill>
                <a:latin typeface="Garamond" panose="02020404030301010803" pitchFamily="18" charset="0"/>
              </a:rPr>
              <a:t>nvironmental</a:t>
            </a:r>
            <a:r>
              <a:rPr lang="en-US" sz="5400" b="1" dirty="0" smtClean="0">
                <a:solidFill>
                  <a:schemeClr val="tx1"/>
                </a:solidFill>
                <a:latin typeface="Garamond" panose="02020404030301010803" pitchFamily="18" charset="0"/>
              </a:rPr>
              <a:t> H</a:t>
            </a:r>
            <a:r>
              <a:rPr lang="en-US" sz="5400" dirty="0" smtClean="0">
                <a:solidFill>
                  <a:schemeClr val="tx1"/>
                </a:solidFill>
                <a:latin typeface="Garamond" panose="02020404030301010803" pitchFamily="18" charset="0"/>
              </a:rPr>
              <a:t>eterogeneity: </a:t>
            </a:r>
            <a:r>
              <a:rPr lang="en-US" sz="5400" b="1" dirty="0" smtClean="0">
                <a:solidFill>
                  <a:schemeClr val="tx1"/>
                </a:solidFill>
                <a:latin typeface="Garamond" panose="02020404030301010803" pitchFamily="18" charset="0"/>
              </a:rPr>
              <a:t>W</a:t>
            </a:r>
            <a:r>
              <a:rPr lang="en-US" sz="5400" dirty="0" smtClean="0">
                <a:solidFill>
                  <a:schemeClr val="tx1"/>
                </a:solidFill>
                <a:latin typeface="Garamond" panose="02020404030301010803" pitchFamily="18" charset="0"/>
              </a:rPr>
              <a:t>orking </a:t>
            </a:r>
            <a:r>
              <a:rPr lang="en-US" sz="5400" b="1" dirty="0" smtClean="0">
                <a:solidFill>
                  <a:schemeClr val="tx1"/>
                </a:solidFill>
                <a:latin typeface="Garamond" panose="02020404030301010803" pitchFamily="18" charset="0"/>
              </a:rPr>
              <a:t>D</a:t>
            </a:r>
            <a:r>
              <a:rPr lang="en-US" sz="5400" dirty="0" smtClean="0">
                <a:solidFill>
                  <a:schemeClr val="tx1"/>
                </a:solidFill>
                <a:latin typeface="Garamond" panose="02020404030301010803" pitchFamily="18" charset="0"/>
              </a:rPr>
              <a:t>efinition</a:t>
            </a:r>
            <a:endParaRPr lang="en-US" sz="5400" dirty="0">
              <a:solidFill>
                <a:schemeClr val="tx1"/>
              </a:solidFill>
              <a:latin typeface="Garamond" panose="02020404030301010803" pitchFamily="18" charset="0"/>
            </a:endParaRPr>
          </a:p>
        </p:txBody>
      </p:sp>
      <p:sp>
        <p:nvSpPr>
          <p:cNvPr id="3" name="Content Placeholder 2"/>
          <p:cNvSpPr>
            <a:spLocks noGrp="1"/>
          </p:cNvSpPr>
          <p:nvPr>
            <p:ph idx="1"/>
          </p:nvPr>
        </p:nvSpPr>
        <p:spPr>
          <a:xfrm>
            <a:off x="1097281" y="1925054"/>
            <a:ext cx="10469078" cy="3962400"/>
          </a:xfrm>
        </p:spPr>
        <p:txBody>
          <a:bodyPr>
            <a:normAutofit/>
          </a:bodyPr>
          <a:lstStyle/>
          <a:p>
            <a:pPr marL="201168" lvl="1" indent="0">
              <a:buNone/>
            </a:pPr>
            <a:endParaRPr lang="en-US" sz="3600" dirty="0" smtClean="0">
              <a:latin typeface="Garamond" panose="02020404030301010803" pitchFamily="18" charset="0"/>
            </a:endParaRPr>
          </a:p>
          <a:p>
            <a:pPr marL="201168" lvl="1" indent="0">
              <a:buNone/>
            </a:pPr>
            <a:r>
              <a:rPr lang="en-US" sz="3600" dirty="0" smtClean="0">
                <a:latin typeface="Garamond" panose="02020404030301010803" pitchFamily="18" charset="0"/>
              </a:rPr>
              <a:t>Environment </a:t>
            </a:r>
            <a:r>
              <a:rPr lang="en-US" sz="3600" i="1" dirty="0">
                <a:latin typeface="Garamond" panose="02020404030301010803" pitchFamily="18" charset="0"/>
              </a:rPr>
              <a:t>A</a:t>
            </a:r>
            <a:r>
              <a:rPr lang="en-US" sz="3600" dirty="0">
                <a:latin typeface="Garamond" panose="02020404030301010803" pitchFamily="18" charset="0"/>
              </a:rPr>
              <a:t> of evolving lineage X is more heterogeneous than environment </a:t>
            </a:r>
            <a:r>
              <a:rPr lang="en-US" sz="3600" i="1" dirty="0">
                <a:latin typeface="Garamond" panose="02020404030301010803" pitchFamily="18" charset="0"/>
              </a:rPr>
              <a:t>B</a:t>
            </a:r>
            <a:r>
              <a:rPr lang="en-US" sz="3600" dirty="0">
                <a:latin typeface="Garamond" panose="02020404030301010803" pitchFamily="18" charset="0"/>
              </a:rPr>
              <a:t> of evolving lineage Y only if </a:t>
            </a:r>
            <a:r>
              <a:rPr lang="en-US" sz="3600" i="1" dirty="0">
                <a:latin typeface="Garamond" panose="02020404030301010803" pitchFamily="18" charset="0"/>
              </a:rPr>
              <a:t>A</a:t>
            </a:r>
            <a:r>
              <a:rPr lang="en-US" sz="3600" dirty="0">
                <a:latin typeface="Garamond" panose="02020404030301010803" pitchFamily="18" charset="0"/>
              </a:rPr>
              <a:t> contains more </a:t>
            </a:r>
            <a:r>
              <a:rPr lang="en-US" sz="3600" b="1" dirty="0">
                <a:latin typeface="Garamond" panose="02020404030301010803" pitchFamily="18" charset="0"/>
              </a:rPr>
              <a:t>fitness-relevant informational signals </a:t>
            </a:r>
            <a:r>
              <a:rPr lang="en-US" sz="3600" dirty="0">
                <a:latin typeface="Garamond" panose="02020404030301010803" pitchFamily="18" charset="0"/>
              </a:rPr>
              <a:t>in relation to X than B does in relation to </a:t>
            </a:r>
            <a:r>
              <a:rPr lang="en-US" sz="3600" i="1" dirty="0">
                <a:latin typeface="Garamond" panose="02020404030301010803" pitchFamily="18" charset="0"/>
              </a:rPr>
              <a:t>Y</a:t>
            </a:r>
            <a:r>
              <a:rPr lang="en-US" sz="3600" dirty="0">
                <a:latin typeface="Garamond" panose="02020404030301010803" pitchFamily="18" charset="0"/>
              </a:rPr>
              <a:t>. </a:t>
            </a:r>
          </a:p>
          <a:p>
            <a:pPr lvl="1">
              <a:buFont typeface="Wingdings" charset="2"/>
              <a:buChar char="Ø"/>
            </a:pPr>
            <a:endParaRPr lang="en-US" sz="3600" dirty="0" smtClean="0">
              <a:solidFill>
                <a:schemeClr val="tx1"/>
              </a:solidFill>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2415843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chemeClr val="tx1"/>
                </a:solidFill>
                <a:latin typeface="Garamond" panose="02020404030301010803" pitchFamily="18" charset="0"/>
              </a:rPr>
              <a:t>F</a:t>
            </a:r>
            <a:r>
              <a:rPr lang="en-US" sz="5400" dirty="0" smtClean="0">
                <a:solidFill>
                  <a:schemeClr val="tx1"/>
                </a:solidFill>
                <a:latin typeface="Garamond" panose="02020404030301010803" pitchFamily="18" charset="0"/>
              </a:rPr>
              <a:t>itness </a:t>
            </a:r>
            <a:r>
              <a:rPr lang="en-US" sz="5400" b="1" dirty="0" smtClean="0">
                <a:solidFill>
                  <a:schemeClr val="tx1"/>
                </a:solidFill>
                <a:latin typeface="Garamond" panose="02020404030301010803" pitchFamily="18" charset="0"/>
              </a:rPr>
              <a:t>R</a:t>
            </a:r>
            <a:r>
              <a:rPr lang="en-US" sz="5400" dirty="0" smtClean="0">
                <a:solidFill>
                  <a:schemeClr val="tx1"/>
                </a:solidFill>
                <a:latin typeface="Garamond" panose="02020404030301010803" pitchFamily="18" charset="0"/>
              </a:rPr>
              <a:t>elevant </a:t>
            </a:r>
            <a:r>
              <a:rPr lang="en-US" sz="5400" b="1" dirty="0" smtClean="0">
                <a:solidFill>
                  <a:schemeClr val="tx1"/>
                </a:solidFill>
                <a:latin typeface="Garamond" panose="02020404030301010803" pitchFamily="18" charset="0"/>
              </a:rPr>
              <a:t>I</a:t>
            </a:r>
            <a:r>
              <a:rPr lang="en-US" sz="5400" dirty="0" smtClean="0">
                <a:solidFill>
                  <a:schemeClr val="tx1"/>
                </a:solidFill>
                <a:latin typeface="Garamond" panose="02020404030301010803" pitchFamily="18" charset="0"/>
              </a:rPr>
              <a:t>nformation </a:t>
            </a:r>
            <a:r>
              <a:rPr lang="en-US" sz="5400" b="1" dirty="0" smtClean="0">
                <a:solidFill>
                  <a:schemeClr val="tx1"/>
                </a:solidFill>
                <a:latin typeface="Garamond" panose="02020404030301010803" pitchFamily="18" charset="0"/>
              </a:rPr>
              <a:t>S</a:t>
            </a:r>
            <a:r>
              <a:rPr lang="en-US" sz="5400" dirty="0" smtClean="0">
                <a:solidFill>
                  <a:schemeClr val="tx1"/>
                </a:solidFill>
                <a:latin typeface="Garamond" panose="02020404030301010803" pitchFamily="18" charset="0"/>
              </a:rPr>
              <a:t>ignals</a:t>
            </a:r>
            <a:endParaRPr lang="en-US" sz="5400" dirty="0">
              <a:solidFill>
                <a:schemeClr val="tx1"/>
              </a:solidFill>
              <a:latin typeface="Garamond" panose="02020404030301010803" pitchFamily="18" charset="0"/>
            </a:endParaRPr>
          </a:p>
        </p:txBody>
      </p:sp>
      <p:sp>
        <p:nvSpPr>
          <p:cNvPr id="3" name="Content Placeholder 2"/>
          <p:cNvSpPr>
            <a:spLocks noGrp="1"/>
          </p:cNvSpPr>
          <p:nvPr>
            <p:ph idx="1"/>
          </p:nvPr>
        </p:nvSpPr>
        <p:spPr>
          <a:xfrm>
            <a:off x="1097281" y="1925054"/>
            <a:ext cx="10469078" cy="3962400"/>
          </a:xfrm>
        </p:spPr>
        <p:txBody>
          <a:bodyPr>
            <a:normAutofit/>
          </a:bodyPr>
          <a:lstStyle/>
          <a:p>
            <a:pPr marL="201168" lvl="1" indent="0">
              <a:buNone/>
            </a:pPr>
            <a:endParaRPr lang="en-US" sz="3600" dirty="0" smtClean="0">
              <a:latin typeface="Garamond" panose="02020404030301010803" pitchFamily="18" charset="0"/>
            </a:endParaRPr>
          </a:p>
          <a:p>
            <a:pPr marL="201168" lvl="1" indent="0">
              <a:buNone/>
            </a:pPr>
            <a:endParaRPr lang="en-US" sz="3600" dirty="0">
              <a:latin typeface="Garamond" panose="02020404030301010803" pitchFamily="18" charset="0"/>
            </a:endParaRPr>
          </a:p>
          <a:p>
            <a:pPr marL="201168" lvl="1" indent="0">
              <a:buNone/>
            </a:pPr>
            <a:r>
              <a:rPr lang="en-US" sz="3600" dirty="0" smtClean="0">
                <a:latin typeface="Garamond" panose="02020404030301010803" pitchFamily="18" charset="0"/>
              </a:rPr>
              <a:t>Informational </a:t>
            </a:r>
            <a:r>
              <a:rPr lang="en-US" sz="3600" dirty="0">
                <a:latin typeface="Garamond" panose="02020404030301010803" pitchFamily="18" charset="0"/>
              </a:rPr>
              <a:t>signals about states of affairs that would, if detected and acted upon, have some net statistical effect on organismic fitness</a:t>
            </a:r>
            <a:r>
              <a:rPr lang="en-US" sz="3600" dirty="0" smtClean="0">
                <a:latin typeface="Garamond" panose="02020404030301010803" pitchFamily="18" charset="0"/>
              </a:rPr>
              <a:t>.</a:t>
            </a:r>
          </a:p>
          <a:p>
            <a:pPr marL="201168" lvl="1" indent="0">
              <a:buNone/>
            </a:pPr>
            <a:endParaRPr lang="en-US" sz="3600" dirty="0">
              <a:solidFill>
                <a:schemeClr val="tx1"/>
              </a:solidFill>
              <a:latin typeface="Garamond" panose="02020404030301010803" pitchFamily="18" charset="0"/>
            </a:endParaRPr>
          </a:p>
          <a:p>
            <a:pPr lvl="1">
              <a:buFontTx/>
              <a:buChar char="-"/>
            </a:pPr>
            <a:endParaRPr lang="en-US" sz="3600" dirty="0" smtClean="0">
              <a:solidFill>
                <a:schemeClr val="tx1"/>
              </a:solidFill>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34268334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chemeClr val="tx1"/>
                </a:solidFill>
                <a:latin typeface="Garamond" panose="02020404030301010803" pitchFamily="18" charset="0"/>
              </a:rPr>
              <a:t>T</a:t>
            </a:r>
            <a:r>
              <a:rPr lang="en-US" sz="5400" dirty="0" smtClean="0">
                <a:solidFill>
                  <a:schemeClr val="tx1"/>
                </a:solidFill>
                <a:latin typeface="Garamond" panose="02020404030301010803" pitchFamily="18" charset="0"/>
              </a:rPr>
              <a:t>wo</a:t>
            </a:r>
            <a:r>
              <a:rPr lang="en-US" sz="5400" b="1" dirty="0" smtClean="0">
                <a:solidFill>
                  <a:schemeClr val="tx1"/>
                </a:solidFill>
                <a:latin typeface="Garamond" panose="02020404030301010803" pitchFamily="18" charset="0"/>
              </a:rPr>
              <a:t> D</a:t>
            </a:r>
            <a:r>
              <a:rPr lang="en-US" sz="5400" dirty="0" smtClean="0">
                <a:solidFill>
                  <a:schemeClr val="tx1"/>
                </a:solidFill>
                <a:latin typeface="Garamond" panose="02020404030301010803" pitchFamily="18" charset="0"/>
              </a:rPr>
              <a:t>imensions</a:t>
            </a:r>
            <a:endParaRPr lang="en-US" sz="5400" dirty="0">
              <a:solidFill>
                <a:schemeClr val="tx1"/>
              </a:solidFill>
              <a:latin typeface="Garamond" panose="02020404030301010803" pitchFamily="18" charset="0"/>
            </a:endParaRPr>
          </a:p>
        </p:txBody>
      </p:sp>
      <p:sp>
        <p:nvSpPr>
          <p:cNvPr id="3" name="Content Placeholder 2"/>
          <p:cNvSpPr>
            <a:spLocks noGrp="1"/>
          </p:cNvSpPr>
          <p:nvPr>
            <p:ph idx="1"/>
          </p:nvPr>
        </p:nvSpPr>
        <p:spPr>
          <a:xfrm>
            <a:off x="1097280" y="2150532"/>
            <a:ext cx="10469079" cy="3736921"/>
          </a:xfrm>
        </p:spPr>
        <p:txBody>
          <a:bodyPr>
            <a:normAutofit/>
          </a:bodyPr>
          <a:lstStyle/>
          <a:p>
            <a:pPr marL="201168" lvl="1" indent="0">
              <a:buNone/>
            </a:pPr>
            <a:r>
              <a:rPr lang="en-US" sz="3600" b="1" dirty="0" smtClean="0">
                <a:latin typeface="Garamond" panose="02020404030301010803" pitchFamily="18" charset="0"/>
              </a:rPr>
              <a:t>Variability:</a:t>
            </a:r>
            <a:r>
              <a:rPr lang="en-US" sz="3600" dirty="0" smtClean="0">
                <a:latin typeface="Garamond" panose="02020404030301010803" pitchFamily="18" charset="0"/>
              </a:rPr>
              <a:t> Number of signal TYPES</a:t>
            </a:r>
          </a:p>
          <a:p>
            <a:pPr marL="201168" lvl="1" indent="0">
              <a:buNone/>
            </a:pPr>
            <a:r>
              <a:rPr lang="en-US" sz="3600" dirty="0">
                <a:latin typeface="Garamond" panose="02020404030301010803" pitchFamily="18" charset="0"/>
              </a:rPr>
              <a:t>	</a:t>
            </a:r>
            <a:r>
              <a:rPr lang="en-US" sz="3600" dirty="0" smtClean="0">
                <a:latin typeface="Garamond" panose="02020404030301010803" pitchFamily="18" charset="0"/>
              </a:rPr>
              <a:t>E.g. number of different prey types</a:t>
            </a:r>
          </a:p>
          <a:p>
            <a:pPr marL="201168" lvl="1" indent="0">
              <a:buNone/>
            </a:pPr>
            <a:endParaRPr lang="en-US" sz="3600" b="1" dirty="0" smtClean="0">
              <a:latin typeface="Garamond" panose="02020404030301010803" pitchFamily="18" charset="0"/>
            </a:endParaRPr>
          </a:p>
          <a:p>
            <a:pPr marL="201168" lvl="1" indent="0">
              <a:buNone/>
            </a:pPr>
            <a:r>
              <a:rPr lang="en-US" sz="3600" b="1" dirty="0" smtClean="0">
                <a:latin typeface="Garamond" panose="02020404030301010803" pitchFamily="18" charset="0"/>
              </a:rPr>
              <a:t>Predictability: </a:t>
            </a:r>
            <a:r>
              <a:rPr lang="en-US" sz="3600" dirty="0" smtClean="0">
                <a:latin typeface="Garamond" panose="02020404030301010803" pitchFamily="18" charset="0"/>
              </a:rPr>
              <a:t>REGULARITY of signal pattern</a:t>
            </a:r>
          </a:p>
          <a:p>
            <a:pPr marL="201168" lvl="1" indent="0">
              <a:buNone/>
            </a:pPr>
            <a:r>
              <a:rPr lang="en-US" sz="3600" dirty="0">
                <a:latin typeface="Garamond" panose="02020404030301010803" pitchFamily="18" charset="0"/>
              </a:rPr>
              <a:t>	</a:t>
            </a:r>
            <a:r>
              <a:rPr lang="en-US" sz="3600" dirty="0" smtClean="0">
                <a:latin typeface="Garamond" panose="02020404030301010803" pitchFamily="18" charset="0"/>
              </a:rPr>
              <a:t>E.g., not knowing which prey you may encounter</a:t>
            </a:r>
            <a:endParaRPr lang="en-US" sz="3600" dirty="0">
              <a:latin typeface="Garamond" panose="02020404030301010803" pitchFamily="18" charset="0"/>
            </a:endParaRPr>
          </a:p>
          <a:p>
            <a:pPr marL="201168" lvl="1" indent="0">
              <a:buNone/>
            </a:pPr>
            <a:endParaRPr lang="en-US" sz="3600" dirty="0">
              <a:latin typeface="Garamond" panose="02020404030301010803" pitchFamily="18" charset="0"/>
            </a:endParaRPr>
          </a:p>
          <a:p>
            <a:pPr lvl="1">
              <a:buFont typeface="Wingdings" charset="2"/>
              <a:buChar char="Ø"/>
            </a:pPr>
            <a:endParaRPr lang="en-US" sz="3600" dirty="0" smtClean="0">
              <a:solidFill>
                <a:schemeClr val="tx1"/>
              </a:solidFill>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33</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6021" y="1867206"/>
            <a:ext cx="1214437" cy="1833765"/>
          </a:xfrm>
          <a:prstGeom prst="rect">
            <a:avLst/>
          </a:prstGeom>
        </p:spPr>
      </p:pic>
    </p:spTree>
    <p:extLst>
      <p:ext uri="{BB962C8B-B14F-4D97-AF65-F5344CB8AC3E}">
        <p14:creationId xmlns:p14="http://schemas.microsoft.com/office/powerpoint/2010/main" val="649573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95163"/>
            <a:ext cx="10058400" cy="1450757"/>
          </a:xfrm>
        </p:spPr>
        <p:txBody>
          <a:bodyPr>
            <a:noAutofit/>
          </a:bodyPr>
          <a:lstStyle/>
          <a:p>
            <a:r>
              <a:rPr lang="en-US" sz="5400" b="1" dirty="0" smtClean="0">
                <a:solidFill>
                  <a:schemeClr val="tx1"/>
                </a:solidFill>
                <a:latin typeface="Garamond" panose="02020404030301010803" pitchFamily="18" charset="0"/>
              </a:rPr>
              <a:t>P</a:t>
            </a:r>
            <a:r>
              <a:rPr lang="en-US" sz="5400" dirty="0" smtClean="0">
                <a:solidFill>
                  <a:schemeClr val="tx1"/>
                </a:solidFill>
                <a:latin typeface="Garamond" panose="02020404030301010803" pitchFamily="18" charset="0"/>
              </a:rPr>
              <a:t>redictions: </a:t>
            </a:r>
            <a:r>
              <a:rPr lang="en-US" sz="5400" b="1" dirty="0" smtClean="0">
                <a:solidFill>
                  <a:schemeClr val="tx1"/>
                </a:solidFill>
                <a:latin typeface="Garamond" panose="02020404030301010803" pitchFamily="18" charset="0"/>
              </a:rPr>
              <a:t>w</a:t>
            </a:r>
            <a:r>
              <a:rPr lang="en-US" sz="5400" dirty="0" smtClean="0">
                <a:solidFill>
                  <a:schemeClr val="tx1"/>
                </a:solidFill>
                <a:latin typeface="Garamond" panose="02020404030301010803" pitchFamily="18" charset="0"/>
              </a:rPr>
              <a:t>hen </a:t>
            </a:r>
            <a:r>
              <a:rPr lang="en-US" sz="5400" b="1" dirty="0" smtClean="0">
                <a:solidFill>
                  <a:schemeClr val="tx1"/>
                </a:solidFill>
                <a:latin typeface="Garamond" panose="02020404030301010803" pitchFamily="18" charset="0"/>
              </a:rPr>
              <a:t>f</a:t>
            </a:r>
            <a:r>
              <a:rPr lang="en-US" sz="5400" dirty="0" smtClean="0">
                <a:solidFill>
                  <a:schemeClr val="tx1"/>
                </a:solidFill>
                <a:latin typeface="Garamond" panose="02020404030301010803" pitchFamily="18" charset="0"/>
              </a:rPr>
              <a:t>lexible </a:t>
            </a:r>
            <a:r>
              <a:rPr lang="en-US" sz="5400" b="1" dirty="0" smtClean="0">
                <a:solidFill>
                  <a:schemeClr val="tx1"/>
                </a:solidFill>
                <a:latin typeface="Garamond" panose="02020404030301010803" pitchFamily="18" charset="0"/>
              </a:rPr>
              <a:t>b</a:t>
            </a:r>
            <a:r>
              <a:rPr lang="en-US" sz="5400" dirty="0" smtClean="0">
                <a:solidFill>
                  <a:schemeClr val="tx1"/>
                </a:solidFill>
                <a:latin typeface="Garamond" panose="02020404030301010803" pitchFamily="18" charset="0"/>
              </a:rPr>
              <a:t>ehavior </a:t>
            </a:r>
            <a:r>
              <a:rPr lang="en-US" sz="5400" b="1" dirty="0" smtClean="0">
                <a:solidFill>
                  <a:schemeClr val="tx1"/>
                </a:solidFill>
                <a:latin typeface="Garamond" panose="02020404030301010803" pitchFamily="18" charset="0"/>
              </a:rPr>
              <a:t>s</a:t>
            </a:r>
            <a:r>
              <a:rPr lang="en-US" sz="5400" dirty="0" smtClean="0">
                <a:solidFill>
                  <a:schemeClr val="tx1"/>
                </a:solidFill>
                <a:latin typeface="Garamond" panose="02020404030301010803" pitchFamily="18" charset="0"/>
              </a:rPr>
              <a:t>hould </a:t>
            </a:r>
            <a:r>
              <a:rPr lang="en-US" sz="5400" b="1" dirty="0" smtClean="0">
                <a:solidFill>
                  <a:schemeClr val="tx1"/>
                </a:solidFill>
                <a:latin typeface="Garamond" panose="02020404030301010803" pitchFamily="18" charset="0"/>
              </a:rPr>
              <a:t>f</a:t>
            </a:r>
            <a:r>
              <a:rPr lang="en-US" sz="5400" dirty="0" smtClean="0">
                <a:solidFill>
                  <a:schemeClr val="tx1"/>
                </a:solidFill>
                <a:latin typeface="Garamond" panose="02020404030301010803" pitchFamily="18" charset="0"/>
              </a:rPr>
              <a:t>ail to </a:t>
            </a:r>
            <a:r>
              <a:rPr lang="en-US" sz="5400" b="1" dirty="0" smtClean="0">
                <a:solidFill>
                  <a:schemeClr val="tx1"/>
                </a:solidFill>
                <a:latin typeface="Garamond" panose="02020404030301010803" pitchFamily="18" charset="0"/>
              </a:rPr>
              <a:t>e</a:t>
            </a:r>
            <a:r>
              <a:rPr lang="en-US" sz="5400" dirty="0" smtClean="0">
                <a:solidFill>
                  <a:schemeClr val="tx1"/>
                </a:solidFill>
                <a:latin typeface="Garamond" panose="02020404030301010803" pitchFamily="18" charset="0"/>
              </a:rPr>
              <a:t>volve</a:t>
            </a:r>
            <a:endParaRPr lang="en-US" sz="5400" dirty="0">
              <a:solidFill>
                <a:schemeClr val="tx1"/>
              </a:solidFill>
              <a:latin typeface="Garamond" panose="02020404030301010803" pitchFamily="18" charset="0"/>
            </a:endParaRPr>
          </a:p>
        </p:txBody>
      </p:sp>
      <p:sp>
        <p:nvSpPr>
          <p:cNvPr id="3" name="Content Placeholder 2"/>
          <p:cNvSpPr>
            <a:spLocks noGrp="1"/>
          </p:cNvSpPr>
          <p:nvPr>
            <p:ph idx="1"/>
          </p:nvPr>
        </p:nvSpPr>
        <p:spPr>
          <a:xfrm>
            <a:off x="1097280" y="1879600"/>
            <a:ext cx="10469079" cy="4007853"/>
          </a:xfrm>
        </p:spPr>
        <p:txBody>
          <a:bodyPr>
            <a:noAutofit/>
          </a:bodyPr>
          <a:lstStyle/>
          <a:p>
            <a:pPr marL="571500" indent="-571500">
              <a:buAutoNum type="romanLcParenBoth"/>
            </a:pPr>
            <a:r>
              <a:rPr lang="en-US" sz="3200" dirty="0" smtClean="0">
                <a:latin typeface="Garamond" panose="02020404030301010803" pitchFamily="18" charset="0"/>
              </a:rPr>
              <a:t>few </a:t>
            </a:r>
            <a:r>
              <a:rPr lang="en-US" sz="3200" dirty="0">
                <a:latin typeface="Garamond" panose="02020404030301010803" pitchFamily="18" charset="0"/>
              </a:rPr>
              <a:t>fitness-relevant informational signals; </a:t>
            </a:r>
            <a:endParaRPr lang="en-US" sz="3200" dirty="0" smtClean="0">
              <a:latin typeface="Garamond" panose="02020404030301010803" pitchFamily="18" charset="0"/>
            </a:endParaRPr>
          </a:p>
          <a:p>
            <a:pPr marL="571500" indent="-571500">
              <a:buAutoNum type="romanLcParenBoth"/>
            </a:pPr>
            <a:endParaRPr lang="en-US" dirty="0">
              <a:latin typeface="Garamond" panose="02020404030301010803" pitchFamily="18" charset="0"/>
            </a:endParaRPr>
          </a:p>
          <a:p>
            <a:pPr marL="571500" indent="-571500">
              <a:buAutoNum type="romanLcParenBoth"/>
            </a:pPr>
            <a:r>
              <a:rPr lang="en-US" sz="3200" dirty="0" smtClean="0">
                <a:latin typeface="Garamond" panose="02020404030301010803" pitchFamily="18" charset="0"/>
              </a:rPr>
              <a:t>many </a:t>
            </a:r>
            <a:r>
              <a:rPr lang="en-US" sz="3200" dirty="0">
                <a:latin typeface="Garamond" panose="02020404030301010803" pitchFamily="18" charset="0"/>
              </a:rPr>
              <a:t>fitness-relevant informational signals,</a:t>
            </a:r>
            <a:r>
              <a:rPr lang="en-US" sz="3200" b="1" i="1" dirty="0">
                <a:latin typeface="Garamond" panose="02020404030301010803" pitchFamily="18" charset="0"/>
              </a:rPr>
              <a:t> but</a:t>
            </a:r>
            <a:r>
              <a:rPr lang="en-US" sz="3200" dirty="0">
                <a:latin typeface="Garamond" panose="02020404030301010803" pitchFamily="18" charset="0"/>
              </a:rPr>
              <a:t> detecting them or responding to them entails a net loss of fitness due to some evolutionary </a:t>
            </a:r>
            <a:r>
              <a:rPr lang="en-US" sz="3200" dirty="0" smtClean="0">
                <a:latin typeface="Garamond" panose="02020404030301010803" pitchFamily="18" charset="0"/>
              </a:rPr>
              <a:t>tradeoff</a:t>
            </a:r>
          </a:p>
          <a:p>
            <a:pPr marL="571500" indent="-571500">
              <a:buAutoNum type="romanLcParenBoth"/>
            </a:pPr>
            <a:endParaRPr lang="en-US" dirty="0">
              <a:latin typeface="Garamond" panose="02020404030301010803" pitchFamily="18" charset="0"/>
            </a:endParaRPr>
          </a:p>
          <a:p>
            <a:pPr marL="571500" indent="-571500">
              <a:buAutoNum type="romanLcParenBoth"/>
            </a:pPr>
            <a:r>
              <a:rPr lang="en-US" sz="3200" dirty="0" smtClean="0">
                <a:latin typeface="Garamond" panose="02020404030301010803" pitchFamily="18" charset="0"/>
              </a:rPr>
              <a:t>there </a:t>
            </a:r>
            <a:r>
              <a:rPr lang="en-US" sz="3200" dirty="0">
                <a:latin typeface="Garamond" panose="02020404030301010803" pitchFamily="18" charset="0"/>
              </a:rPr>
              <a:t>are many fitness-relevant informational signals </a:t>
            </a:r>
            <a:r>
              <a:rPr lang="en-US" sz="3200" b="1" i="1" dirty="0">
                <a:latin typeface="Garamond" panose="02020404030301010803" pitchFamily="18" charset="0"/>
              </a:rPr>
              <a:t>but</a:t>
            </a:r>
            <a:r>
              <a:rPr lang="en-US" sz="3200" dirty="0">
                <a:latin typeface="Garamond" panose="02020404030301010803" pitchFamily="18" charset="0"/>
              </a:rPr>
              <a:t> </a:t>
            </a:r>
            <a:r>
              <a:rPr lang="en-US" sz="3200" dirty="0" err="1">
                <a:latin typeface="Garamond" panose="02020404030301010803" pitchFamily="18" charset="0"/>
              </a:rPr>
              <a:t>evolvability</a:t>
            </a:r>
            <a:r>
              <a:rPr lang="en-US" sz="3200" dirty="0">
                <a:latin typeface="Garamond" panose="02020404030301010803" pitchFamily="18" charset="0"/>
              </a:rPr>
              <a:t> constraints prevent phenotypic variations as a result of which signal-detection systems never arise. </a:t>
            </a:r>
            <a:endParaRPr lang="en-US"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7192066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Garamond" panose="02020404030301010803" pitchFamily="18" charset="0"/>
              </a:rPr>
              <a:t>P</a:t>
            </a:r>
            <a:r>
              <a:rPr lang="en-US" dirty="0" smtClean="0">
                <a:latin typeface="Garamond" panose="02020404030301010803" pitchFamily="18" charset="0"/>
              </a:rPr>
              <a:t>redictions: </a:t>
            </a:r>
            <a:r>
              <a:rPr lang="en-US" b="1" dirty="0" smtClean="0">
                <a:latin typeface="Garamond" panose="02020404030301010803" pitchFamily="18" charset="0"/>
              </a:rPr>
              <a:t>B</a:t>
            </a:r>
            <a:r>
              <a:rPr lang="en-US" dirty="0" smtClean="0">
                <a:latin typeface="Garamond" panose="02020404030301010803" pitchFamily="18" charset="0"/>
              </a:rPr>
              <a:t>ehavioral </a:t>
            </a:r>
            <a:r>
              <a:rPr lang="en-US" b="1" dirty="0" smtClean="0">
                <a:latin typeface="Garamond" panose="02020404030301010803" pitchFamily="18" charset="0"/>
              </a:rPr>
              <a:t>f</a:t>
            </a:r>
            <a:r>
              <a:rPr lang="en-US" dirty="0" smtClean="0">
                <a:latin typeface="Garamond" panose="02020404030301010803" pitchFamily="18" charset="0"/>
              </a:rPr>
              <a:t>lexibility is </a:t>
            </a:r>
            <a:r>
              <a:rPr lang="en-US" b="1" dirty="0" smtClean="0">
                <a:latin typeface="Garamond" panose="02020404030301010803" pitchFamily="18" charset="0"/>
              </a:rPr>
              <a:t>e</a:t>
            </a:r>
            <a:r>
              <a:rPr lang="en-US" dirty="0" smtClean="0">
                <a:latin typeface="Garamond" panose="02020404030301010803" pitchFamily="18" charset="0"/>
              </a:rPr>
              <a:t>xpected to </a:t>
            </a:r>
            <a:r>
              <a:rPr lang="en-US" b="1" dirty="0" smtClean="0">
                <a:latin typeface="Garamond" panose="02020404030301010803" pitchFamily="18" charset="0"/>
              </a:rPr>
              <a:t>a</a:t>
            </a:r>
            <a:r>
              <a:rPr lang="en-US" dirty="0" smtClean="0">
                <a:latin typeface="Garamond" panose="02020404030301010803" pitchFamily="18" charset="0"/>
              </a:rPr>
              <a:t>rise …</a:t>
            </a:r>
            <a:endParaRPr lang="en-US" dirty="0">
              <a:latin typeface="Garamond" panose="02020404030301010803" pitchFamily="18" charset="0"/>
            </a:endParaRPr>
          </a:p>
        </p:txBody>
      </p:sp>
      <p:sp>
        <p:nvSpPr>
          <p:cNvPr id="3" name="Content Placeholder 2"/>
          <p:cNvSpPr>
            <a:spLocks noGrp="1"/>
          </p:cNvSpPr>
          <p:nvPr>
            <p:ph idx="1"/>
          </p:nvPr>
        </p:nvSpPr>
        <p:spPr>
          <a:xfrm>
            <a:off x="1219200" y="2319868"/>
            <a:ext cx="6637867" cy="3285066"/>
          </a:xfrm>
        </p:spPr>
        <p:txBody>
          <a:bodyPr>
            <a:normAutofit fontScale="92500" lnSpcReduction="20000"/>
          </a:bodyPr>
          <a:lstStyle/>
          <a:p>
            <a:pPr>
              <a:lnSpc>
                <a:spcPct val="150000"/>
              </a:lnSpc>
            </a:pPr>
            <a:r>
              <a:rPr lang="en-US" sz="3200" b="1" dirty="0" smtClean="0">
                <a:latin typeface="Garamond" panose="02020404030301010803" pitchFamily="18" charset="0"/>
              </a:rPr>
              <a:t>W</a:t>
            </a:r>
            <a:r>
              <a:rPr lang="en-US" sz="2800" dirty="0" smtClean="0">
                <a:latin typeface="Garamond" panose="02020404030301010803" pitchFamily="18" charset="0"/>
              </a:rPr>
              <a:t>hen </a:t>
            </a:r>
            <a:r>
              <a:rPr lang="en-US" sz="2800" dirty="0">
                <a:latin typeface="Garamond" panose="02020404030301010803" pitchFamily="18" charset="0"/>
              </a:rPr>
              <a:t>animal lifeways strongly </a:t>
            </a:r>
            <a:r>
              <a:rPr lang="en-US" sz="2800" i="1" dirty="0">
                <a:latin typeface="Garamond" panose="02020404030301010803" pitchFamily="18" charset="0"/>
              </a:rPr>
              <a:t>incentivize</a:t>
            </a:r>
            <a:r>
              <a:rPr lang="en-US" sz="2800" dirty="0">
                <a:latin typeface="Garamond" panose="02020404030301010803" pitchFamily="18" charset="0"/>
              </a:rPr>
              <a:t> the </a:t>
            </a:r>
            <a:r>
              <a:rPr lang="en-US" sz="2800" b="1" u="sng" dirty="0">
                <a:latin typeface="Garamond" panose="02020404030301010803" pitchFamily="18" charset="0"/>
              </a:rPr>
              <a:t>detection</a:t>
            </a:r>
            <a:r>
              <a:rPr lang="en-US" sz="2800" dirty="0">
                <a:latin typeface="Garamond" panose="02020404030301010803" pitchFamily="18" charset="0"/>
              </a:rPr>
              <a:t> and </a:t>
            </a:r>
            <a:r>
              <a:rPr lang="en-US" sz="2800" b="1" u="sng" dirty="0">
                <a:latin typeface="Garamond" panose="02020404030301010803" pitchFamily="18" charset="0"/>
              </a:rPr>
              <a:t>processing</a:t>
            </a:r>
            <a:r>
              <a:rPr lang="en-US" sz="2800" dirty="0">
                <a:latin typeface="Garamond" panose="02020404030301010803" pitchFamily="18" charset="0"/>
              </a:rPr>
              <a:t> of a range of informational signals whose natures and sources vary substantially over space and </a:t>
            </a:r>
            <a:r>
              <a:rPr lang="en-US" sz="2800" dirty="0" smtClean="0">
                <a:latin typeface="Garamond" panose="02020404030301010803" pitchFamily="18" charset="0"/>
              </a:rPr>
              <a:t>time, development </a:t>
            </a:r>
            <a:r>
              <a:rPr lang="en-US" sz="2800" dirty="0">
                <a:latin typeface="Garamond" panose="02020404030301010803" pitchFamily="18" charset="0"/>
              </a:rPr>
              <a:t>and evolutionary tradeoffs </a:t>
            </a:r>
            <a:r>
              <a:rPr lang="en-US" sz="2800" dirty="0" smtClean="0">
                <a:latin typeface="Garamond" panose="02020404030301010803" pitchFamily="18" charset="0"/>
              </a:rPr>
              <a:t>permitting. </a:t>
            </a:r>
            <a:endParaRPr lang="en-US" sz="2800"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4843" y="2997669"/>
            <a:ext cx="1576555" cy="126250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942" y="4366633"/>
            <a:ext cx="2004186" cy="1238301"/>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1129" y="4721056"/>
            <a:ext cx="1770681" cy="1277841"/>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4726" y="2057798"/>
            <a:ext cx="2105712" cy="14177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1726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Shape 1094"/>
          <p:cNvSpPr>
            <a:spLocks noGrp="1"/>
          </p:cNvSpPr>
          <p:nvPr>
            <p:ph type="title"/>
          </p:nvPr>
        </p:nvSpPr>
        <p:spPr>
          <a:xfrm>
            <a:off x="1120452" y="691161"/>
            <a:ext cx="9923957" cy="771520"/>
          </a:xfrm>
          <a:prstGeom prst="rect">
            <a:avLst/>
          </a:prstGeom>
        </p:spPr>
        <p:txBody>
          <a:bodyPr>
            <a:normAutofit fontScale="90000"/>
          </a:bodyPr>
          <a:lstStyle>
            <a:lvl1pPr>
              <a:lnSpc>
                <a:spcPct val="100000"/>
              </a:lnSpc>
              <a:tabLst>
                <a:tab pos="762000" algn="l"/>
                <a:tab pos="1485900" algn="l"/>
                <a:tab pos="2209800" algn="l"/>
                <a:tab pos="2933700" algn="l"/>
                <a:tab pos="3657600" algn="l"/>
                <a:tab pos="4381500" algn="l"/>
                <a:tab pos="5105400" algn="l"/>
                <a:tab pos="5829300" algn="l"/>
                <a:tab pos="6553200" algn="l"/>
                <a:tab pos="7277100" algn="l"/>
                <a:tab pos="8001000" algn="l"/>
                <a:tab pos="8724900" algn="l"/>
                <a:tab pos="9029700" algn="l"/>
              </a:tabLst>
              <a:defRPr sz="7000"/>
            </a:lvl1pPr>
          </a:lstStyle>
          <a:p>
            <a:pPr lvl="0">
              <a:defRPr sz="1800">
                <a:uFillTx/>
              </a:defRPr>
            </a:pPr>
            <a:r>
              <a:rPr lang="en-US" sz="2700" dirty="0">
                <a:solidFill>
                  <a:schemeClr val="tx1"/>
                </a:solidFill>
                <a:uFill>
                  <a:solidFill/>
                </a:uFill>
                <a:latin typeface="Garamond" panose="02020404030301010803" pitchFamily="18" charset="0"/>
              </a:rPr>
              <a:t/>
            </a:r>
            <a:br>
              <a:rPr lang="en-US" sz="2700" dirty="0">
                <a:solidFill>
                  <a:schemeClr val="tx1"/>
                </a:solidFill>
                <a:uFill>
                  <a:solidFill/>
                </a:uFill>
                <a:latin typeface="Garamond" panose="02020404030301010803" pitchFamily="18" charset="0"/>
              </a:rPr>
            </a:br>
            <a:r>
              <a:rPr lang="en-US" sz="4922" b="1" dirty="0">
                <a:solidFill>
                  <a:schemeClr val="tx1"/>
                </a:solidFill>
                <a:uFill>
                  <a:solidFill/>
                </a:uFill>
                <a:latin typeface="Garamond" panose="02020404030301010803" pitchFamily="18" charset="0"/>
              </a:rPr>
              <a:t>N</a:t>
            </a:r>
            <a:r>
              <a:rPr lang="en-US" sz="4922" dirty="0">
                <a:solidFill>
                  <a:schemeClr val="tx1"/>
                </a:solidFill>
                <a:uFill>
                  <a:solidFill/>
                </a:uFill>
                <a:latin typeface="Garamond" panose="02020404030301010803" pitchFamily="18" charset="0"/>
              </a:rPr>
              <a:t>euroanatomical </a:t>
            </a:r>
            <a:r>
              <a:rPr lang="en-US" sz="4922" b="1" dirty="0">
                <a:solidFill>
                  <a:schemeClr val="tx1"/>
                </a:solidFill>
                <a:uFill>
                  <a:solidFill/>
                </a:uFill>
                <a:latin typeface="Garamond" panose="02020404030301010803" pitchFamily="18" charset="0"/>
              </a:rPr>
              <a:t>C</a:t>
            </a:r>
            <a:r>
              <a:rPr lang="en-US" sz="4922" dirty="0">
                <a:solidFill>
                  <a:schemeClr val="tx1"/>
                </a:solidFill>
                <a:uFill>
                  <a:solidFill/>
                </a:uFill>
                <a:latin typeface="Garamond" panose="02020404030301010803" pitchFamily="18" charset="0"/>
              </a:rPr>
              <a:t>onvergence: </a:t>
            </a:r>
            <a:r>
              <a:rPr lang="en-US" sz="4922" b="1" dirty="0" smtClean="0">
                <a:solidFill>
                  <a:schemeClr val="tx1"/>
                </a:solidFill>
                <a:uFill>
                  <a:solidFill/>
                </a:uFill>
                <a:latin typeface="Garamond" panose="02020404030301010803" pitchFamily="18" charset="0"/>
              </a:rPr>
              <a:t>S</a:t>
            </a:r>
            <a:r>
              <a:rPr lang="en-US" sz="4922" dirty="0" smtClean="0">
                <a:solidFill>
                  <a:schemeClr val="tx1"/>
                </a:solidFill>
                <a:uFill>
                  <a:solidFill/>
                </a:uFill>
                <a:latin typeface="Garamond" panose="02020404030301010803" pitchFamily="18" charset="0"/>
              </a:rPr>
              <a:t>ample </a:t>
            </a:r>
            <a:endParaRPr sz="4922" dirty="0">
              <a:solidFill>
                <a:schemeClr val="tx1"/>
              </a:solidFill>
              <a:uFill>
                <a:solidFill/>
              </a:uFill>
              <a:latin typeface="Garamond" panose="02020404030301010803" pitchFamily="18" charset="0"/>
            </a:endParaRPr>
          </a:p>
        </p:txBody>
      </p:sp>
      <p:sp>
        <p:nvSpPr>
          <p:cNvPr id="1095" name="Shape 1095"/>
          <p:cNvSpPr/>
          <p:nvPr/>
        </p:nvSpPr>
        <p:spPr>
          <a:xfrm>
            <a:off x="635355" y="6531687"/>
            <a:ext cx="3080742" cy="16100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40639" marR="40639" defTabSz="449262">
              <a:lnSpc>
                <a:spcPct val="93000"/>
              </a:lnSpc>
              <a:defRPr sz="1600">
                <a:uFill>
                  <a:solidFill/>
                </a:uFill>
                <a:latin typeface="Arial"/>
                <a:ea typeface="Arial"/>
                <a:cs typeface="Arial"/>
                <a:sym typeface="Arial"/>
              </a:defRPr>
            </a:lvl1pPr>
          </a:lstStyle>
          <a:p>
            <a:pPr lvl="0">
              <a:defRPr sz="1800">
                <a:uFillTx/>
              </a:defRPr>
            </a:pPr>
            <a:r>
              <a:rPr lang="en-US" sz="1125" dirty="0" smtClean="0"/>
              <a:t>3. </a:t>
            </a:r>
            <a:r>
              <a:rPr sz="1125" dirty="0" smtClean="0"/>
              <a:t>Avian </a:t>
            </a:r>
            <a:r>
              <a:rPr sz="1125" dirty="0"/>
              <a:t>Brain Nomenclature Consortium 2005</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0886" y="1900974"/>
            <a:ext cx="3218053" cy="2006255"/>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1060" y="1916852"/>
            <a:ext cx="2295182" cy="2278988"/>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1099685" y="2144995"/>
            <a:ext cx="2963531" cy="2862322"/>
          </a:xfrm>
          <a:prstGeom prst="rect">
            <a:avLst/>
          </a:prstGeom>
          <a:noFill/>
        </p:spPr>
        <p:txBody>
          <a:bodyPr wrap="square" rtlCol="0">
            <a:spAutoFit/>
          </a:bodyPr>
          <a:lstStyle/>
          <a:p>
            <a:pPr marL="342900" indent="-342900">
              <a:buAutoNum type="arabicPeriod"/>
            </a:pPr>
            <a:r>
              <a:rPr lang="en-US" sz="2000" dirty="0" smtClean="0">
                <a:latin typeface="Garamond" panose="02020404030301010803" pitchFamily="18" charset="0"/>
              </a:rPr>
              <a:t>Arthropod Mushroom Bodies</a:t>
            </a:r>
          </a:p>
          <a:p>
            <a:pPr marL="342900" indent="-342900">
              <a:buAutoNum type="arabicPeriod"/>
            </a:pPr>
            <a:endParaRPr lang="en-US" sz="2000" dirty="0" smtClean="0">
              <a:latin typeface="Garamond" panose="02020404030301010803" pitchFamily="18" charset="0"/>
            </a:endParaRPr>
          </a:p>
          <a:p>
            <a:pPr marL="342900" indent="-342900">
              <a:buAutoNum type="arabicPeriod"/>
            </a:pPr>
            <a:r>
              <a:rPr lang="en-US" sz="2000" dirty="0" smtClean="0">
                <a:latin typeface="Garamond" panose="02020404030301010803" pitchFamily="18" charset="0"/>
              </a:rPr>
              <a:t>Octopod Vertical Lobe</a:t>
            </a:r>
          </a:p>
          <a:p>
            <a:pPr marL="342900" indent="-342900">
              <a:buAutoNum type="arabicPeriod"/>
            </a:pPr>
            <a:endParaRPr lang="en-US" sz="2000" dirty="0" smtClean="0">
              <a:latin typeface="Garamond" panose="02020404030301010803" pitchFamily="18" charset="0"/>
            </a:endParaRPr>
          </a:p>
          <a:p>
            <a:pPr marL="342900" indent="-342900">
              <a:buAutoNum type="arabicPeriod"/>
            </a:pPr>
            <a:r>
              <a:rPr lang="en-US" sz="2000" dirty="0" smtClean="0">
                <a:latin typeface="Garamond" panose="02020404030301010803" pitchFamily="18" charset="0"/>
              </a:rPr>
              <a:t>Avian </a:t>
            </a:r>
            <a:r>
              <a:rPr lang="en-US" sz="2000" dirty="0" err="1" smtClean="0">
                <a:latin typeface="Garamond" panose="02020404030301010803" pitchFamily="18" charset="0"/>
              </a:rPr>
              <a:t>nidopallium</a:t>
            </a:r>
            <a:r>
              <a:rPr lang="en-US" sz="2000" dirty="0" smtClean="0">
                <a:latin typeface="Garamond" panose="02020404030301010803" pitchFamily="18" charset="0"/>
              </a:rPr>
              <a:t> &amp; </a:t>
            </a:r>
            <a:r>
              <a:rPr lang="en-US" sz="2000" dirty="0" err="1" smtClean="0">
                <a:latin typeface="Garamond" panose="02020404030301010803" pitchFamily="18" charset="0"/>
              </a:rPr>
              <a:t>mesopallium</a:t>
            </a:r>
            <a:endParaRPr lang="en-US" sz="2000" dirty="0" smtClean="0">
              <a:latin typeface="Garamond" panose="02020404030301010803" pitchFamily="18" charset="0"/>
            </a:endParaRPr>
          </a:p>
          <a:p>
            <a:pPr marL="342900" indent="-342900">
              <a:buAutoNum type="arabicPeriod"/>
            </a:pPr>
            <a:endParaRPr lang="en-US" sz="2000" dirty="0" smtClean="0">
              <a:latin typeface="Garamond" panose="02020404030301010803" pitchFamily="18" charset="0"/>
            </a:endParaRPr>
          </a:p>
          <a:p>
            <a:pPr marL="342900" indent="-342900">
              <a:buAutoNum type="arabicPeriod"/>
            </a:pPr>
            <a:r>
              <a:rPr lang="en-US" sz="2000" dirty="0" smtClean="0">
                <a:latin typeface="Garamond" panose="02020404030301010803" pitchFamily="18" charset="0"/>
              </a:rPr>
              <a:t>Human Brain</a:t>
            </a:r>
            <a:endParaRPr lang="en-US" sz="2000" dirty="0">
              <a:latin typeface="Garamond" panose="02020404030301010803" pitchFamily="18" charset="0"/>
            </a:endParaRPr>
          </a:p>
        </p:txBody>
      </p:sp>
      <p:sp>
        <p:nvSpPr>
          <p:cNvPr id="6" name="Oval 5"/>
          <p:cNvSpPr/>
          <p:nvPr/>
        </p:nvSpPr>
        <p:spPr>
          <a:xfrm>
            <a:off x="10273088" y="2144995"/>
            <a:ext cx="612743" cy="16214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6564" y="4048895"/>
            <a:ext cx="2743599" cy="2121269"/>
          </a:xfrm>
          <a:prstGeom prst="rect">
            <a:avLst/>
          </a:prstGeom>
          <a:ln>
            <a:noFill/>
          </a:ln>
          <a:effectLst>
            <a:outerShdw blurRad="292100" dist="139700" dir="2700000" algn="tl" rotWithShape="0">
              <a:srgbClr val="333333">
                <a:alpha val="65000"/>
              </a:srgbClr>
            </a:outerShdw>
          </a:effectLst>
        </p:spPr>
      </p:pic>
      <p:sp>
        <p:nvSpPr>
          <p:cNvPr id="19" name="Oval 18"/>
          <p:cNvSpPr/>
          <p:nvPr/>
        </p:nvSpPr>
        <p:spPr>
          <a:xfrm>
            <a:off x="5110302" y="1960281"/>
            <a:ext cx="1617731" cy="8469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245506" y="4239162"/>
            <a:ext cx="1817070" cy="11820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311818" y="1993095"/>
            <a:ext cx="307049" cy="369332"/>
          </a:xfrm>
          <a:prstGeom prst="rect">
            <a:avLst/>
          </a:prstGeom>
          <a:solidFill>
            <a:schemeClr val="accent2"/>
          </a:solidFill>
          <a:ln w="12700">
            <a:solidFill>
              <a:schemeClr val="tx1"/>
            </a:solidFill>
          </a:ln>
        </p:spPr>
        <p:txBody>
          <a:bodyPr wrap="square" lIns="91440" tIns="45720" rIns="91440" bIns="45720">
            <a:spAutoFit/>
          </a:bodyPr>
          <a:lstStyle/>
          <a:p>
            <a:pPr algn="ctr"/>
            <a:r>
              <a:rPr lang="en-US" b="0" cap="none" spc="0" dirty="0" smtClean="0">
                <a:ln w="0"/>
                <a:effectLst>
                  <a:outerShdw blurRad="38100" dist="25400" dir="5400000" algn="ctr" rotWithShape="0">
                    <a:srgbClr val="6E747A">
                      <a:alpha val="43000"/>
                    </a:srgbClr>
                  </a:outerShdw>
                </a:effectLst>
              </a:rPr>
              <a:t>1</a:t>
            </a:r>
            <a:endParaRPr lang="en-US" b="0" cap="none" spc="0" dirty="0">
              <a:ln w="0"/>
              <a:effectLst>
                <a:outerShdw blurRad="38100" dist="25400" dir="5400000" algn="ctr" rotWithShape="0">
                  <a:srgbClr val="6E747A">
                    <a:alpha val="43000"/>
                  </a:srgbClr>
                </a:outerShdw>
              </a:effectLst>
            </a:endParaRPr>
          </a:p>
        </p:txBody>
      </p:sp>
      <p:sp>
        <p:nvSpPr>
          <p:cNvPr id="23" name="Rectangle 22"/>
          <p:cNvSpPr/>
          <p:nvPr/>
        </p:nvSpPr>
        <p:spPr>
          <a:xfrm>
            <a:off x="9305567" y="2014440"/>
            <a:ext cx="297111" cy="369332"/>
          </a:xfrm>
          <a:prstGeom prst="rect">
            <a:avLst/>
          </a:prstGeom>
          <a:solidFill>
            <a:schemeClr val="accent2"/>
          </a:solidFill>
          <a:ln w="12700">
            <a:solidFill>
              <a:schemeClr val="tx1"/>
            </a:solidFill>
          </a:ln>
        </p:spPr>
        <p:txBody>
          <a:bodyPr wrap="square" lIns="91440" tIns="45720" rIns="91440" bIns="45720">
            <a:spAutoFit/>
          </a:bodyPr>
          <a:lstStyle/>
          <a:p>
            <a:pPr algn="ctr"/>
            <a:r>
              <a:rPr lang="en-US" b="0" cap="none" spc="0" dirty="0" smtClean="0">
                <a:ln w="0"/>
                <a:effectLst>
                  <a:outerShdw blurRad="38100" dist="25400" dir="5400000" algn="ctr" rotWithShape="0">
                    <a:srgbClr val="6E747A">
                      <a:alpha val="43000"/>
                    </a:srgbClr>
                  </a:outerShdw>
                </a:effectLst>
              </a:rPr>
              <a:t>2</a:t>
            </a:r>
            <a:endParaRPr lang="en-US" b="0" cap="none" spc="0" dirty="0">
              <a:ln w="0"/>
              <a:effectLst>
                <a:outerShdw blurRad="38100" dist="25400" dir="5400000" algn="ctr" rotWithShape="0">
                  <a:srgbClr val="6E747A">
                    <a:alpha val="43000"/>
                  </a:srgbClr>
                </a:outerShdw>
              </a:effectLst>
            </a:endParaRPr>
          </a:p>
        </p:txBody>
      </p:sp>
      <p:sp>
        <p:nvSpPr>
          <p:cNvPr id="24" name="Rectangle 23"/>
          <p:cNvSpPr/>
          <p:nvPr/>
        </p:nvSpPr>
        <p:spPr>
          <a:xfrm>
            <a:off x="4295004" y="4011174"/>
            <a:ext cx="288321" cy="369332"/>
          </a:xfrm>
          <a:prstGeom prst="rect">
            <a:avLst/>
          </a:prstGeom>
          <a:solidFill>
            <a:schemeClr val="accent2"/>
          </a:solidFill>
          <a:ln w="12700">
            <a:solidFill>
              <a:schemeClr val="tx1"/>
            </a:solidFill>
          </a:ln>
        </p:spPr>
        <p:txBody>
          <a:bodyPr wrap="square" lIns="91440" tIns="45720" rIns="91440" bIns="45720">
            <a:spAutoFit/>
          </a:bodyPr>
          <a:lstStyle/>
          <a:p>
            <a:pPr algn="ctr"/>
            <a:r>
              <a:rPr lang="en-US" b="0" cap="none" spc="0" dirty="0" smtClean="0">
                <a:ln w="0"/>
                <a:effectLst>
                  <a:outerShdw blurRad="38100" dist="25400" dir="5400000" algn="ctr" rotWithShape="0">
                    <a:srgbClr val="6E747A">
                      <a:alpha val="43000"/>
                    </a:srgbClr>
                  </a:outerShdw>
                </a:effectLst>
              </a:rPr>
              <a:t>3</a:t>
            </a:r>
            <a:endParaRPr lang="en-US" b="0" cap="none" spc="0" dirty="0">
              <a:ln w="0"/>
              <a:effectLst>
                <a:outerShdw blurRad="38100" dist="25400" dir="5400000" algn="ctr" rotWithShape="0">
                  <a:srgbClr val="6E747A">
                    <a:alpha val="43000"/>
                  </a:srgbClr>
                </a:outerShdw>
              </a:effectLst>
            </a:endParaRPr>
          </a:p>
        </p:txBody>
      </p:sp>
      <p:sp>
        <p:nvSpPr>
          <p:cNvPr id="25" name="Rectangle 24"/>
          <p:cNvSpPr/>
          <p:nvPr/>
        </p:nvSpPr>
        <p:spPr>
          <a:xfrm>
            <a:off x="8021074" y="4550935"/>
            <a:ext cx="283402" cy="369332"/>
          </a:xfrm>
          <a:prstGeom prst="rect">
            <a:avLst/>
          </a:prstGeom>
          <a:solidFill>
            <a:schemeClr val="accent2"/>
          </a:solidFill>
          <a:ln w="12700">
            <a:solidFill>
              <a:schemeClr val="tx1"/>
            </a:solidFill>
          </a:ln>
        </p:spPr>
        <p:txBody>
          <a:bodyPr wrap="square" lIns="91440" tIns="45720" rIns="91440" bIns="45720">
            <a:spAutoFit/>
          </a:bodyPr>
          <a:lstStyle/>
          <a:p>
            <a:pPr algn="ctr"/>
            <a:r>
              <a:rPr lang="en-US" b="0" cap="none" spc="0" dirty="0" smtClean="0">
                <a:ln w="0"/>
                <a:effectLst>
                  <a:outerShdw blurRad="38100" dist="25400" dir="5400000" algn="ctr" rotWithShape="0">
                    <a:srgbClr val="6E747A">
                      <a:alpha val="43000"/>
                    </a:srgbClr>
                  </a:outerShdw>
                </a:effectLst>
              </a:rPr>
              <a:t>4</a:t>
            </a:r>
            <a:endParaRPr lang="en-US" b="0" cap="none" spc="0" dirty="0">
              <a:ln w="0"/>
              <a:effectLst>
                <a:outerShdw blurRad="38100" dist="25400" dir="5400000" algn="ctr" rotWithShape="0">
                  <a:srgbClr val="6E747A">
                    <a:alpha val="43000"/>
                  </a:srgbClr>
                </a:outerShdw>
              </a:effectLst>
            </a:endParaRPr>
          </a:p>
        </p:txBody>
      </p:sp>
      <p:pic>
        <p:nvPicPr>
          <p:cNvPr id="27" name="Picture 26" descr="Salticid nervous syst diag.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9621" y="1904774"/>
            <a:ext cx="1069711" cy="704114"/>
          </a:xfrm>
          <a:prstGeom prst="rect">
            <a:avLst/>
          </a:prstGeom>
          <a:ln>
            <a:solidFill>
              <a:srgbClr val="DD7E0E"/>
            </a:solidFill>
          </a:ln>
        </p:spPr>
      </p:pic>
      <p:pic>
        <p:nvPicPr>
          <p:cNvPr id="9" name="Picture 8" descr="honeybeebrai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44912" y="2865301"/>
            <a:ext cx="928584" cy="928584"/>
          </a:xfrm>
          <a:prstGeom prst="rect">
            <a:avLst/>
          </a:prstGeom>
          <a:ln>
            <a:solidFill>
              <a:schemeClr val="accent2">
                <a:lumMod val="75000"/>
              </a:schemeClr>
            </a:solidFill>
          </a:ln>
        </p:spPr>
      </p:pic>
      <p:sp>
        <p:nvSpPr>
          <p:cNvPr id="30" name="Shape 1097"/>
          <p:cNvSpPr/>
          <p:nvPr/>
        </p:nvSpPr>
        <p:spPr>
          <a:xfrm flipV="1">
            <a:off x="7528080" y="3304864"/>
            <a:ext cx="287828" cy="6172"/>
          </a:xfrm>
          <a:prstGeom prst="line">
            <a:avLst/>
          </a:prstGeom>
          <a:ln w="22225">
            <a:solidFill>
              <a:srgbClr val="FF2600"/>
            </a:solidFill>
            <a:round/>
          </a:ln>
        </p:spPr>
        <p:txBody>
          <a:bodyPr lIns="0" tIns="0" rIns="0" bIns="0" anchor="ctr"/>
          <a:lstStyle/>
          <a:p>
            <a:pPr defTabSz="321457">
              <a:defRPr sz="1200">
                <a:latin typeface="Helvetica"/>
                <a:ea typeface="Helvetica"/>
                <a:cs typeface="Helvetica"/>
                <a:sym typeface="Helvetica"/>
              </a:defRPr>
            </a:pPr>
            <a:endParaRPr sz="844"/>
          </a:p>
        </p:txBody>
      </p:sp>
      <p:sp>
        <p:nvSpPr>
          <p:cNvPr id="31" name="Shape 1097"/>
          <p:cNvSpPr/>
          <p:nvPr/>
        </p:nvSpPr>
        <p:spPr>
          <a:xfrm flipV="1">
            <a:off x="7468800" y="2252535"/>
            <a:ext cx="287828" cy="6172"/>
          </a:xfrm>
          <a:prstGeom prst="line">
            <a:avLst/>
          </a:prstGeom>
          <a:ln w="22225">
            <a:solidFill>
              <a:srgbClr val="FF2600"/>
            </a:solidFill>
            <a:round/>
          </a:ln>
        </p:spPr>
        <p:txBody>
          <a:bodyPr lIns="0" tIns="0" rIns="0" bIns="0" anchor="ctr"/>
          <a:lstStyle/>
          <a:p>
            <a:pPr defTabSz="321457">
              <a:defRPr sz="1200">
                <a:latin typeface="Helvetica"/>
                <a:ea typeface="Helvetica"/>
                <a:cs typeface="Helvetica"/>
                <a:sym typeface="Helvetica"/>
              </a:defRPr>
            </a:pPr>
            <a:endParaRPr sz="844"/>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77409" y="4550935"/>
            <a:ext cx="2667000" cy="1714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06288120"/>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1611" y="2042315"/>
            <a:ext cx="3554069" cy="3648941"/>
          </a:xfrm>
          <a:prstGeom prst="rect">
            <a:avLst/>
          </a:prstGeom>
        </p:spPr>
      </p:pic>
      <p:sp>
        <p:nvSpPr>
          <p:cNvPr id="3" name="Content Placeholder 2"/>
          <p:cNvSpPr>
            <a:spLocks noGrp="1"/>
          </p:cNvSpPr>
          <p:nvPr>
            <p:ph idx="1"/>
          </p:nvPr>
        </p:nvSpPr>
        <p:spPr>
          <a:xfrm>
            <a:off x="1097281" y="1925054"/>
            <a:ext cx="6976456" cy="3766202"/>
          </a:xfrm>
        </p:spPr>
        <p:txBody>
          <a:bodyPr>
            <a:normAutofit/>
          </a:bodyPr>
          <a:lstStyle/>
          <a:p>
            <a:pPr marL="201168" lvl="1" indent="0">
              <a:buNone/>
            </a:pPr>
            <a:r>
              <a:rPr lang="en-US" sz="2800" b="1" dirty="0" smtClean="0">
                <a:solidFill>
                  <a:schemeClr val="tx1"/>
                </a:solidFill>
                <a:latin typeface="Garamond" panose="02020404030301010803" pitchFamily="18" charset="0"/>
              </a:rPr>
              <a:t>Social Brain Hypothesis = subset of ATM</a:t>
            </a:r>
            <a:endParaRPr lang="en-US" sz="2800" b="1" dirty="0">
              <a:solidFill>
                <a:schemeClr val="tx1"/>
              </a:solidFill>
              <a:latin typeface="Garamond" panose="02020404030301010803" pitchFamily="18" charset="0"/>
            </a:endParaRPr>
          </a:p>
          <a:p>
            <a:pPr marL="384048" lvl="2" indent="0">
              <a:buNone/>
            </a:pPr>
            <a:r>
              <a:rPr lang="en-US" sz="2400" dirty="0" smtClean="0">
                <a:solidFill>
                  <a:schemeClr val="tx1"/>
                </a:solidFill>
                <a:latin typeface="Garamond" panose="02020404030301010803" pitchFamily="18" charset="0"/>
                <a:sym typeface="Wingdings" panose="05000000000000000000" pitchFamily="2" charset="2"/>
              </a:rPr>
              <a:t>Increased sociality  Increased brain size/structure</a:t>
            </a:r>
          </a:p>
          <a:p>
            <a:pPr marL="384048" lvl="2" indent="0">
              <a:buNone/>
            </a:pPr>
            <a:endParaRPr lang="en-US" sz="2400" dirty="0" smtClean="0">
              <a:solidFill>
                <a:schemeClr val="tx1"/>
              </a:solidFill>
              <a:latin typeface="Garamond" panose="02020404030301010803" pitchFamily="18" charset="0"/>
              <a:sym typeface="Wingdings" panose="05000000000000000000" pitchFamily="2" charset="2"/>
            </a:endParaRPr>
          </a:p>
          <a:p>
            <a:pPr marL="384048" lvl="2" indent="0">
              <a:buNone/>
            </a:pPr>
            <a:r>
              <a:rPr lang="en-US" sz="2400" b="1" dirty="0" smtClean="0">
                <a:solidFill>
                  <a:schemeClr val="tx1"/>
                </a:solidFill>
                <a:latin typeface="Garamond" panose="02020404030301010803" pitchFamily="18" charset="0"/>
                <a:sym typeface="Wingdings" panose="05000000000000000000" pitchFamily="2" charset="2"/>
              </a:rPr>
              <a:t>BUT: </a:t>
            </a:r>
            <a:r>
              <a:rPr lang="en-US" sz="2400" dirty="0" smtClean="0">
                <a:solidFill>
                  <a:schemeClr val="tx1"/>
                </a:solidFill>
                <a:latin typeface="Garamond" panose="02020404030301010803" pitchFamily="18" charset="0"/>
                <a:sym typeface="Wingdings" panose="05000000000000000000" pitchFamily="2" charset="2"/>
              </a:rPr>
              <a:t>Increased group size among ants  simplification of brains and behavior of individual ants</a:t>
            </a:r>
          </a:p>
          <a:p>
            <a:pPr marL="384048" lvl="2" indent="0">
              <a:buNone/>
            </a:pPr>
            <a:endParaRPr lang="en-US" sz="2400" dirty="0">
              <a:solidFill>
                <a:schemeClr val="tx1"/>
              </a:solidFill>
              <a:latin typeface="Garamond" panose="02020404030301010803" pitchFamily="18" charset="0"/>
              <a:cs typeface="Garamond"/>
              <a:sym typeface="Wingdings" panose="05000000000000000000" pitchFamily="2" charset="2"/>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37</a:t>
            </a:fld>
            <a:endParaRPr lang="en-US" dirty="0"/>
          </a:p>
        </p:txBody>
      </p:sp>
      <p:sp>
        <p:nvSpPr>
          <p:cNvPr id="5" name="Title 4"/>
          <p:cNvSpPr>
            <a:spLocks noGrp="1"/>
          </p:cNvSpPr>
          <p:nvPr>
            <p:ph type="title"/>
          </p:nvPr>
        </p:nvSpPr>
        <p:spPr/>
        <p:txBody>
          <a:bodyPr/>
          <a:lstStyle/>
          <a:p>
            <a:r>
              <a:rPr lang="en-US" b="1" dirty="0" smtClean="0">
                <a:latin typeface="Garamond" panose="02020404030301010803" pitchFamily="18" charset="0"/>
              </a:rPr>
              <a:t>C</a:t>
            </a:r>
            <a:r>
              <a:rPr lang="en-US" dirty="0" smtClean="0">
                <a:latin typeface="Garamond" panose="02020404030301010803" pitchFamily="18" charset="0"/>
              </a:rPr>
              <a:t>ounterexample </a:t>
            </a:r>
            <a:r>
              <a:rPr lang="en-US" b="1" dirty="0" smtClean="0">
                <a:latin typeface="Garamond" panose="02020404030301010803" pitchFamily="18" charset="0"/>
              </a:rPr>
              <a:t>1</a:t>
            </a:r>
            <a:endParaRPr lang="en-US" b="1" dirty="0">
              <a:latin typeface="Garamond" panose="02020404030301010803" pitchFamily="18" charset="0"/>
            </a:endParaRPr>
          </a:p>
        </p:txBody>
      </p:sp>
    </p:spTree>
    <p:extLst>
      <p:ext uri="{BB962C8B-B14F-4D97-AF65-F5344CB8AC3E}">
        <p14:creationId xmlns:p14="http://schemas.microsoft.com/office/powerpoint/2010/main" val="24158435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1" y="1925054"/>
            <a:ext cx="10146452" cy="4018546"/>
          </a:xfrm>
        </p:spPr>
        <p:txBody>
          <a:bodyPr>
            <a:normAutofit/>
          </a:bodyPr>
          <a:lstStyle/>
          <a:p>
            <a:pPr marL="384048" lvl="2" indent="0">
              <a:buNone/>
            </a:pPr>
            <a:endParaRPr lang="en-US" sz="2400" dirty="0">
              <a:solidFill>
                <a:schemeClr val="tx1"/>
              </a:solidFill>
              <a:latin typeface="Garamond" panose="02020404030301010803" pitchFamily="18" charset="0"/>
              <a:cs typeface="Garamond"/>
              <a:sym typeface="Wingdings" panose="05000000000000000000" pitchFamily="2" charset="2"/>
            </a:endParaRPr>
          </a:p>
          <a:p>
            <a:pPr marL="384048" lvl="2" indent="0">
              <a:buNone/>
            </a:pPr>
            <a:r>
              <a:rPr lang="en-US" sz="2800" b="1" dirty="0" smtClean="0">
                <a:solidFill>
                  <a:schemeClr val="tx1"/>
                </a:solidFill>
                <a:latin typeface="Garamond"/>
                <a:cs typeface="Garamond"/>
              </a:rPr>
              <a:t>Consistent with general principle:</a:t>
            </a:r>
            <a:r>
              <a:rPr lang="en-US" sz="2800" dirty="0" smtClean="0">
                <a:solidFill>
                  <a:schemeClr val="tx1"/>
                </a:solidFill>
                <a:latin typeface="Garamond"/>
                <a:cs typeface="Garamond"/>
              </a:rPr>
              <a:t> </a:t>
            </a:r>
            <a:r>
              <a:rPr lang="en-US" sz="2800" b="1" dirty="0" smtClean="0">
                <a:solidFill>
                  <a:schemeClr val="tx1"/>
                </a:solidFill>
                <a:latin typeface="Garamond"/>
                <a:cs typeface="Garamond"/>
              </a:rPr>
              <a:t>C</a:t>
            </a:r>
            <a:r>
              <a:rPr lang="en-US" sz="2800" dirty="0" smtClean="0">
                <a:solidFill>
                  <a:schemeClr val="tx1"/>
                </a:solidFill>
                <a:latin typeface="Garamond"/>
                <a:cs typeface="Garamond"/>
              </a:rPr>
              <a:t>omplexification of individual </a:t>
            </a:r>
            <a:r>
              <a:rPr lang="en-US" sz="2800" b="1" i="1" dirty="0" smtClean="0">
                <a:solidFill>
                  <a:schemeClr val="tx1"/>
                </a:solidFill>
                <a:latin typeface="Garamond"/>
                <a:cs typeface="Garamond"/>
              </a:rPr>
              <a:t>permits</a:t>
            </a:r>
            <a:r>
              <a:rPr lang="en-US" sz="2800" dirty="0" smtClean="0">
                <a:solidFill>
                  <a:schemeClr val="tx1"/>
                </a:solidFill>
                <a:latin typeface="Garamond"/>
                <a:cs typeface="Garamond"/>
              </a:rPr>
              <a:t> specialization of parts, </a:t>
            </a:r>
            <a:r>
              <a:rPr lang="en-US" sz="2800" b="1" i="1" dirty="0" smtClean="0">
                <a:solidFill>
                  <a:schemeClr val="tx1"/>
                </a:solidFill>
                <a:latin typeface="Garamond"/>
                <a:cs typeface="Garamond"/>
              </a:rPr>
              <a:t>leading to</a:t>
            </a:r>
            <a:r>
              <a:rPr lang="en-US" sz="2800" dirty="0" smtClean="0">
                <a:solidFill>
                  <a:schemeClr val="tx1"/>
                </a:solidFill>
                <a:latin typeface="Garamond"/>
                <a:cs typeface="Garamond"/>
              </a:rPr>
              <a:t> the reduction of functional complexity of parts.*</a:t>
            </a:r>
          </a:p>
          <a:p>
            <a:pPr marL="384048" lvl="2" indent="0">
              <a:buNone/>
            </a:pPr>
            <a:endParaRPr lang="en-US" sz="2400" dirty="0" smtClean="0">
              <a:solidFill>
                <a:schemeClr val="tx1"/>
              </a:solidFill>
              <a:latin typeface="Garamond"/>
              <a:cs typeface="Garamond"/>
            </a:endParaRPr>
          </a:p>
          <a:p>
            <a:pPr marL="384048" lvl="2" indent="0">
              <a:buNone/>
            </a:pPr>
            <a:r>
              <a:rPr lang="en-US" sz="2400" b="1" dirty="0" smtClean="0">
                <a:solidFill>
                  <a:schemeClr val="tx1"/>
                </a:solidFill>
                <a:latin typeface="Garamond"/>
                <a:cs typeface="Garamond"/>
              </a:rPr>
              <a:t>EXAMPLE: </a:t>
            </a:r>
            <a:r>
              <a:rPr lang="en-US" sz="2400" dirty="0" smtClean="0">
                <a:solidFill>
                  <a:schemeClr val="tx1"/>
                </a:solidFill>
                <a:latin typeface="Garamond"/>
                <a:cs typeface="Garamond"/>
              </a:rPr>
              <a:t>Single-celled eukaryotes </a:t>
            </a:r>
            <a:r>
              <a:rPr lang="en-US" sz="2400" dirty="0" smtClean="0">
                <a:solidFill>
                  <a:schemeClr val="tx1"/>
                </a:solidFill>
                <a:latin typeface="Garamond"/>
                <a:cs typeface="Garamond"/>
                <a:sym typeface="Wingdings" panose="05000000000000000000" pitchFamily="2" charset="2"/>
              </a:rPr>
              <a:t> multicellular organisms</a:t>
            </a:r>
            <a:endParaRPr lang="en-US" sz="2400" b="1" dirty="0" smtClean="0">
              <a:solidFill>
                <a:schemeClr val="tx1"/>
              </a:solidFill>
              <a:latin typeface="Garamond"/>
              <a:cs typeface="Garamond"/>
              <a:sym typeface="Wingdings" panose="05000000000000000000" pitchFamily="2" charset="2"/>
            </a:endParaRPr>
          </a:p>
          <a:p>
            <a:pPr marL="384048" lvl="2" indent="0">
              <a:buNone/>
            </a:pPr>
            <a:r>
              <a:rPr lang="en-US" sz="2400" b="1" dirty="0" smtClean="0">
                <a:solidFill>
                  <a:schemeClr val="tx1"/>
                </a:solidFill>
                <a:latin typeface="Garamond"/>
                <a:cs typeface="Garamond"/>
                <a:sym typeface="Wingdings" panose="05000000000000000000" pitchFamily="2" charset="2"/>
              </a:rPr>
              <a:t>ALSO TRUE FOR:</a:t>
            </a:r>
            <a:r>
              <a:rPr lang="en-US" sz="2400" dirty="0" smtClean="0">
                <a:solidFill>
                  <a:schemeClr val="tx1"/>
                </a:solidFill>
                <a:latin typeface="Garamond"/>
                <a:cs typeface="Garamond"/>
                <a:sym typeface="Wingdings" panose="05000000000000000000" pitchFamily="2" charset="2"/>
              </a:rPr>
              <a:t> Eusocial Hymenoptera**</a:t>
            </a:r>
          </a:p>
          <a:p>
            <a:pPr marL="384048" lvl="2" indent="0" algn="r">
              <a:buNone/>
            </a:pPr>
            <a:endParaRPr lang="en-US" sz="2400" dirty="0">
              <a:solidFill>
                <a:schemeClr val="tx1"/>
              </a:solidFill>
              <a:latin typeface="Garamond"/>
              <a:cs typeface="Garamond"/>
              <a:sym typeface="Wingdings" panose="05000000000000000000" pitchFamily="2" charset="2"/>
            </a:endParaRPr>
          </a:p>
          <a:p>
            <a:pPr marL="384048" lvl="2" indent="0" algn="r">
              <a:buNone/>
            </a:pPr>
            <a:r>
              <a:rPr lang="en-US" sz="1900" dirty="0" smtClean="0">
                <a:solidFill>
                  <a:schemeClr val="tx1"/>
                </a:solidFill>
                <a:latin typeface="Garamond"/>
                <a:cs typeface="Garamond"/>
              </a:rPr>
              <a:t>*McShea 2002</a:t>
            </a:r>
          </a:p>
          <a:p>
            <a:pPr marL="384048" lvl="2" indent="0" algn="r">
              <a:buNone/>
            </a:pPr>
            <a:r>
              <a:rPr lang="en-US" sz="1900" dirty="0" smtClean="0">
                <a:solidFill>
                  <a:schemeClr val="tx1"/>
                </a:solidFill>
                <a:latin typeface="Garamond" panose="02020404030301010803" pitchFamily="18" charset="0"/>
                <a:sym typeface="Wingdings" panose="05000000000000000000" pitchFamily="2" charset="2"/>
              </a:rPr>
              <a:t>**</a:t>
            </a:r>
            <a:r>
              <a:rPr lang="en-US" sz="1900" dirty="0">
                <a:solidFill>
                  <a:schemeClr val="tx1"/>
                </a:solidFill>
                <a:latin typeface="Garamond"/>
                <a:cs typeface="Garamond"/>
                <a:sym typeface="Wingdings" panose="05000000000000000000" pitchFamily="2" charset="2"/>
              </a:rPr>
              <a:t> </a:t>
            </a:r>
            <a:r>
              <a:rPr lang="en-US" sz="1900" dirty="0" smtClean="0">
                <a:solidFill>
                  <a:schemeClr val="tx1"/>
                </a:solidFill>
                <a:latin typeface="Garamond"/>
                <a:cs typeface="Garamond"/>
                <a:sym typeface="Wingdings" panose="05000000000000000000" pitchFamily="2" charset="2"/>
              </a:rPr>
              <a:t>McShea </a:t>
            </a:r>
            <a:r>
              <a:rPr lang="en-US" sz="1900" dirty="0">
                <a:solidFill>
                  <a:schemeClr val="tx1"/>
                </a:solidFill>
                <a:latin typeface="Garamond"/>
                <a:cs typeface="Garamond"/>
                <a:sym typeface="Wingdings" panose="05000000000000000000" pitchFamily="2" charset="2"/>
              </a:rPr>
              <a:t>and Anderson </a:t>
            </a:r>
            <a:r>
              <a:rPr lang="en-US" sz="1900" dirty="0" smtClean="0">
                <a:solidFill>
                  <a:schemeClr val="tx1"/>
                </a:solidFill>
                <a:latin typeface="Garamond"/>
                <a:cs typeface="Garamond"/>
                <a:sym typeface="Wingdings" panose="05000000000000000000" pitchFamily="2" charset="2"/>
              </a:rPr>
              <a:t>2001</a:t>
            </a:r>
            <a:endParaRPr lang="en-US" sz="1900" dirty="0" smtClean="0">
              <a:solidFill>
                <a:schemeClr val="tx1"/>
              </a:solidFill>
              <a:latin typeface="Garamond" panose="02020404030301010803" pitchFamily="18" charset="0"/>
              <a:sym typeface="Wingdings" panose="05000000000000000000" pitchFamily="2" charset="2"/>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38</a:t>
            </a:fld>
            <a:endParaRPr lang="en-US" dirty="0"/>
          </a:p>
        </p:txBody>
      </p:sp>
      <p:sp>
        <p:nvSpPr>
          <p:cNvPr id="5" name="Title 4"/>
          <p:cNvSpPr>
            <a:spLocks noGrp="1"/>
          </p:cNvSpPr>
          <p:nvPr>
            <p:ph type="title"/>
          </p:nvPr>
        </p:nvSpPr>
        <p:spPr/>
        <p:txBody>
          <a:bodyPr/>
          <a:lstStyle/>
          <a:p>
            <a:r>
              <a:rPr lang="en-US" b="1" dirty="0" smtClean="0">
                <a:latin typeface="Garamond" panose="02020404030301010803" pitchFamily="18" charset="0"/>
              </a:rPr>
              <a:t>C</a:t>
            </a:r>
            <a:r>
              <a:rPr lang="en-US" dirty="0" smtClean="0">
                <a:latin typeface="Garamond" panose="02020404030301010803" pitchFamily="18" charset="0"/>
              </a:rPr>
              <a:t>ounterexample</a:t>
            </a:r>
            <a:r>
              <a:rPr lang="en-US" b="1" dirty="0" smtClean="0">
                <a:latin typeface="Garamond" panose="02020404030301010803" pitchFamily="18" charset="0"/>
              </a:rPr>
              <a:t> 1 </a:t>
            </a:r>
            <a:r>
              <a:rPr lang="en-US" b="1" i="1" dirty="0" smtClean="0">
                <a:latin typeface="Garamond" panose="02020404030301010803" pitchFamily="18" charset="0"/>
              </a:rPr>
              <a:t>cont.</a:t>
            </a:r>
            <a:endParaRPr lang="en-US" dirty="0">
              <a:latin typeface="Garamond" panose="02020404030301010803" pitchFamily="18" charset="0"/>
            </a:endParaRPr>
          </a:p>
        </p:txBody>
      </p:sp>
    </p:spTree>
    <p:extLst>
      <p:ext uri="{BB962C8B-B14F-4D97-AF65-F5344CB8AC3E}">
        <p14:creationId xmlns:p14="http://schemas.microsoft.com/office/powerpoint/2010/main" val="18080633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1" y="2031184"/>
            <a:ext cx="4660052" cy="3660072"/>
          </a:xfrm>
        </p:spPr>
        <p:txBody>
          <a:bodyPr>
            <a:normAutofit fontScale="92500" lnSpcReduction="10000"/>
          </a:bodyPr>
          <a:lstStyle/>
          <a:p>
            <a:pPr lvl="1">
              <a:buFont typeface="Wingdings" panose="05000000000000000000" pitchFamily="2" charset="2"/>
              <a:buChar char="v"/>
            </a:pPr>
            <a:r>
              <a:rPr lang="en-US" sz="2800" b="1" dirty="0" smtClean="0">
                <a:solidFill>
                  <a:schemeClr val="tx1"/>
                </a:solidFill>
                <a:latin typeface="Garamond" panose="02020404030301010803" pitchFamily="18" charset="0"/>
              </a:rPr>
              <a:t>Monotonous (vegetarian) food source</a:t>
            </a:r>
          </a:p>
          <a:p>
            <a:pPr lvl="1">
              <a:buFont typeface="Wingdings" panose="05000000000000000000" pitchFamily="2" charset="2"/>
              <a:buChar char="v"/>
            </a:pPr>
            <a:r>
              <a:rPr lang="en-US" sz="2800" b="1" dirty="0" smtClean="0">
                <a:solidFill>
                  <a:schemeClr val="tx1"/>
                </a:solidFill>
                <a:latin typeface="Garamond" panose="02020404030301010803" pitchFamily="18" charset="0"/>
              </a:rPr>
              <a:t>BUT: </a:t>
            </a:r>
            <a:r>
              <a:rPr lang="en-US" sz="2800" dirty="0" smtClean="0">
                <a:solidFill>
                  <a:schemeClr val="tx1"/>
                </a:solidFill>
                <a:latin typeface="Garamond" panose="02020404030301010803" pitchFamily="18" charset="0"/>
              </a:rPr>
              <a:t>Larger than expected brain to body ratio</a:t>
            </a:r>
          </a:p>
          <a:p>
            <a:pPr marL="201168" lvl="1" indent="0">
              <a:buNone/>
            </a:pPr>
            <a:endParaRPr lang="en-US" sz="2800" dirty="0" smtClean="0">
              <a:solidFill>
                <a:schemeClr val="tx1"/>
              </a:solidFill>
              <a:latin typeface="Garamond" panose="02020404030301010803" pitchFamily="18" charset="0"/>
            </a:endParaRPr>
          </a:p>
          <a:p>
            <a:pPr marL="201168" lvl="1" indent="0">
              <a:buNone/>
            </a:pPr>
            <a:endParaRPr lang="en-US" sz="2800" dirty="0">
              <a:solidFill>
                <a:schemeClr val="tx1"/>
              </a:solidFill>
              <a:latin typeface="Garamond" panose="02020404030301010803" pitchFamily="18" charset="0"/>
            </a:endParaRPr>
          </a:p>
          <a:p>
            <a:pPr marL="201168" lvl="1" indent="0">
              <a:buNone/>
            </a:pPr>
            <a:endParaRPr lang="en-US" sz="2800" dirty="0">
              <a:solidFill>
                <a:schemeClr val="tx1"/>
              </a:solidFill>
              <a:latin typeface="Garamond" panose="02020404030301010803" pitchFamily="18" charset="0"/>
            </a:endParaRPr>
          </a:p>
          <a:p>
            <a:pPr marL="201168" lvl="1" indent="0">
              <a:buNone/>
            </a:pPr>
            <a:r>
              <a:rPr lang="en-US" sz="2800" b="1" dirty="0" smtClean="0">
                <a:solidFill>
                  <a:schemeClr val="tx1"/>
                </a:solidFill>
                <a:latin typeface="Garamond" panose="02020404030301010803" pitchFamily="18" charset="0"/>
                <a:sym typeface="Wingdings" panose="05000000000000000000" pitchFamily="2" charset="2"/>
              </a:rPr>
              <a:t> Likely a </a:t>
            </a:r>
            <a:r>
              <a:rPr lang="en-US" sz="2800" b="1" dirty="0" smtClean="0">
                <a:solidFill>
                  <a:schemeClr val="tx1"/>
                </a:solidFill>
                <a:latin typeface="Garamond" panose="02020404030301010803" pitchFamily="18" charset="0"/>
              </a:rPr>
              <a:t>holdover from ancestral forms</a:t>
            </a:r>
          </a:p>
          <a:p>
            <a:pPr lvl="1">
              <a:buFont typeface="Wingdings" panose="05000000000000000000" pitchFamily="2" charset="2"/>
              <a:buChar char="v"/>
            </a:pPr>
            <a:endParaRPr lang="en-US" sz="2800" b="1" dirty="0" smtClean="0">
              <a:solidFill>
                <a:schemeClr val="tx1"/>
              </a:solidFill>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39</a:t>
            </a:fld>
            <a:endParaRPr lang="en-US" dirty="0"/>
          </a:p>
        </p:txBody>
      </p:sp>
      <p:sp>
        <p:nvSpPr>
          <p:cNvPr id="5" name="Title 4"/>
          <p:cNvSpPr>
            <a:spLocks noGrp="1"/>
          </p:cNvSpPr>
          <p:nvPr>
            <p:ph type="title"/>
          </p:nvPr>
        </p:nvSpPr>
        <p:spPr>
          <a:xfrm>
            <a:off x="1097280" y="286603"/>
            <a:ext cx="10058399" cy="1450757"/>
          </a:xfrm>
        </p:spPr>
        <p:txBody>
          <a:bodyPr/>
          <a:lstStyle/>
          <a:p>
            <a:r>
              <a:rPr lang="en-US" b="1" dirty="0" smtClean="0">
                <a:latin typeface="Garamond" panose="02020404030301010803" pitchFamily="18" charset="0"/>
              </a:rPr>
              <a:t>C</a:t>
            </a:r>
            <a:r>
              <a:rPr lang="en-US" dirty="0" smtClean="0">
                <a:latin typeface="Garamond" panose="02020404030301010803" pitchFamily="18" charset="0"/>
              </a:rPr>
              <a:t>ounterexample</a:t>
            </a:r>
            <a:r>
              <a:rPr lang="en-US" b="1" dirty="0" smtClean="0">
                <a:latin typeface="Garamond" panose="02020404030301010803" pitchFamily="18" charset="0"/>
              </a:rPr>
              <a:t> O</a:t>
            </a:r>
            <a:r>
              <a:rPr lang="en-US" dirty="0" smtClean="0">
                <a:latin typeface="Garamond" panose="02020404030301010803" pitchFamily="18" charset="0"/>
              </a:rPr>
              <a:t>bjection </a:t>
            </a:r>
            <a:r>
              <a:rPr lang="en-US" b="1" dirty="0" smtClean="0">
                <a:latin typeface="Garamond" panose="02020404030301010803" pitchFamily="18" charset="0"/>
              </a:rPr>
              <a:t>2</a:t>
            </a:r>
            <a:r>
              <a:rPr lang="en-US" dirty="0" smtClean="0">
                <a:latin typeface="Garamond" panose="02020404030301010803" pitchFamily="18" charset="0"/>
              </a:rPr>
              <a:t>:</a:t>
            </a:r>
            <a:endParaRPr lang="en-US" dirty="0">
              <a:latin typeface="Garamond" panose="02020404030301010803" pitchFamily="18" charset="0"/>
            </a:endParaRPr>
          </a:p>
        </p:txBody>
      </p:sp>
      <p:sp>
        <p:nvSpPr>
          <p:cNvPr id="6" name="Content Placeholder 2"/>
          <p:cNvSpPr txBox="1">
            <a:spLocks/>
          </p:cNvSpPr>
          <p:nvPr/>
        </p:nvSpPr>
        <p:spPr>
          <a:xfrm>
            <a:off x="7718137" y="5708075"/>
            <a:ext cx="2519604" cy="34175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buFont typeface="Calibri" pitchFamily="34" charset="0"/>
              <a:buNone/>
            </a:pPr>
            <a:r>
              <a:rPr lang="en-US" sz="2400" b="1" dirty="0" smtClean="0">
                <a:solidFill>
                  <a:schemeClr val="tx1"/>
                </a:solidFill>
                <a:latin typeface="Garamond" panose="02020404030301010803" pitchFamily="18" charset="0"/>
              </a:rPr>
              <a:t>Giant Panda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4882" y="2031184"/>
            <a:ext cx="5138230" cy="3553942"/>
          </a:xfrm>
          <a:prstGeom prst="rect">
            <a:avLst/>
          </a:prstGeom>
        </p:spPr>
      </p:pic>
    </p:spTree>
    <p:extLst>
      <p:ext uri="{BB962C8B-B14F-4D97-AF65-F5344CB8AC3E}">
        <p14:creationId xmlns:p14="http://schemas.microsoft.com/office/powerpoint/2010/main" val="332120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Garamond" panose="02020404030301010803" pitchFamily="18" charset="0"/>
              </a:rPr>
              <a:t>C</a:t>
            </a:r>
            <a:r>
              <a:rPr lang="en-US" dirty="0" smtClean="0">
                <a:latin typeface="Garamond" panose="02020404030301010803" pitchFamily="18" charset="0"/>
              </a:rPr>
              <a:t>oncluding </a:t>
            </a:r>
            <a:r>
              <a:rPr lang="en-US" b="1" dirty="0" smtClean="0">
                <a:latin typeface="Garamond" panose="02020404030301010803" pitchFamily="18" charset="0"/>
              </a:rPr>
              <a:t>T</a:t>
            </a:r>
            <a:r>
              <a:rPr lang="en-US" dirty="0" smtClean="0">
                <a:latin typeface="Garamond" panose="02020404030301010803" pitchFamily="18" charset="0"/>
              </a:rPr>
              <a:t>houghts</a:t>
            </a:r>
            <a:endParaRPr lang="en-US" dirty="0">
              <a:latin typeface="Garamond" panose="02020404030301010803" pitchFamily="18" charset="0"/>
            </a:endParaRPr>
          </a:p>
        </p:txBody>
      </p:sp>
      <p:sp>
        <p:nvSpPr>
          <p:cNvPr id="3" name="Content Placeholder 2"/>
          <p:cNvSpPr>
            <a:spLocks noGrp="1"/>
          </p:cNvSpPr>
          <p:nvPr>
            <p:ph idx="1"/>
          </p:nvPr>
        </p:nvSpPr>
        <p:spPr>
          <a:xfrm>
            <a:off x="1097280" y="2133600"/>
            <a:ext cx="10058400" cy="3735494"/>
          </a:xfrm>
        </p:spPr>
        <p:txBody>
          <a:bodyPr>
            <a:normAutofit/>
          </a:bodyPr>
          <a:lstStyle/>
          <a:p>
            <a:pPr>
              <a:buFont typeface="Wingdings" panose="05000000000000000000" pitchFamily="2" charset="2"/>
              <a:buChar char="v"/>
            </a:pPr>
            <a:r>
              <a:rPr lang="en-US" sz="2800" dirty="0" smtClean="0">
                <a:latin typeface="Garamond" panose="02020404030301010803" pitchFamily="18" charset="0"/>
              </a:rPr>
              <a:t>Answer to underdetermination problem in comparative cognition</a:t>
            </a:r>
          </a:p>
          <a:p>
            <a:pPr>
              <a:buFont typeface="Wingdings" panose="05000000000000000000" pitchFamily="2" charset="2"/>
              <a:buChar char="v"/>
            </a:pPr>
            <a:r>
              <a:rPr lang="en-US" sz="2800" dirty="0" smtClean="0">
                <a:latin typeface="Garamond" panose="02020404030301010803" pitchFamily="18" charset="0"/>
              </a:rPr>
              <a:t>Start to the evolutionary story: links for brain-behavior-cognition</a:t>
            </a:r>
            <a:endParaRPr lang="en-US" sz="2800" dirty="0">
              <a:latin typeface="Garamond" panose="02020404030301010803"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9017059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57F1E4F-1CFF-5643-939E-217C01CDF565}" type="slidenum">
              <a:rPr lang="en-US" smtClean="0"/>
              <a:pPr/>
              <a:t>41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8736" y="282804"/>
            <a:ext cx="7299830" cy="5043519"/>
          </a:xfrm>
          <a:prstGeom prst="rect">
            <a:avLst/>
          </a:prstGeom>
          <a:ln>
            <a:noFill/>
          </a:ln>
          <a:effectLst>
            <a:outerShdw blurRad="292100" dist="139700" dir="2700000" algn="tl" rotWithShape="0">
              <a:srgbClr val="333333">
                <a:alpha val="65000"/>
              </a:srgbClr>
            </a:outerShdw>
          </a:effectLst>
        </p:spPr>
      </p:pic>
      <p:sp>
        <p:nvSpPr>
          <p:cNvPr id="8" name="Rounded Rectangle 7"/>
          <p:cNvSpPr/>
          <p:nvPr/>
        </p:nvSpPr>
        <p:spPr>
          <a:xfrm>
            <a:off x="169682" y="282804"/>
            <a:ext cx="4049027" cy="3405969"/>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b="1" dirty="0" smtClean="0">
                <a:latin typeface="Garamond" panose="02020404030301010803" pitchFamily="18" charset="0"/>
              </a:rPr>
              <a:t>T</a:t>
            </a:r>
            <a:r>
              <a:rPr lang="en-US" sz="6000" dirty="0" smtClean="0">
                <a:latin typeface="Garamond" panose="02020404030301010803" pitchFamily="18" charset="0"/>
              </a:rPr>
              <a:t>HANK </a:t>
            </a:r>
            <a:r>
              <a:rPr lang="en-US" sz="6000" b="1" dirty="0" smtClean="0">
                <a:latin typeface="Garamond" panose="02020404030301010803" pitchFamily="18" charset="0"/>
              </a:rPr>
              <a:t>Y</a:t>
            </a:r>
            <a:r>
              <a:rPr lang="en-US" sz="6000" dirty="0" smtClean="0">
                <a:latin typeface="Garamond" panose="02020404030301010803" pitchFamily="18" charset="0"/>
              </a:rPr>
              <a:t>OU!</a:t>
            </a:r>
            <a:endParaRPr lang="en-US" sz="6000" dirty="0">
              <a:latin typeface="Garamond" panose="02020404030301010803" pitchFamily="18" charset="0"/>
            </a:endParaRPr>
          </a:p>
        </p:txBody>
      </p:sp>
      <p:sp>
        <p:nvSpPr>
          <p:cNvPr id="9" name="TextBox 8"/>
          <p:cNvSpPr txBox="1"/>
          <p:nvPr/>
        </p:nvSpPr>
        <p:spPr>
          <a:xfrm>
            <a:off x="259630" y="4413639"/>
            <a:ext cx="3143446" cy="1169551"/>
          </a:xfrm>
          <a:prstGeom prst="rect">
            <a:avLst/>
          </a:prstGeom>
          <a:noFill/>
        </p:spPr>
        <p:txBody>
          <a:bodyPr wrap="square" rtlCol="0">
            <a:spAutoFit/>
          </a:bodyPr>
          <a:lstStyle/>
          <a:p>
            <a:r>
              <a:rPr lang="en-US" sz="1400" b="1" dirty="0" smtClean="0"/>
              <a:t>Irina Mikhalevich, Ph.D.</a:t>
            </a:r>
            <a:r>
              <a:rPr lang="en-US" sz="1400" dirty="0" smtClean="0"/>
              <a:t> </a:t>
            </a:r>
          </a:p>
          <a:p>
            <a:r>
              <a:rPr lang="en-US" sz="1400" dirty="0" smtClean="0"/>
              <a:t>McDonnell Postdoctoral Fellow Washington University – St. Louis</a:t>
            </a:r>
          </a:p>
          <a:p>
            <a:r>
              <a:rPr lang="en-US" sz="1400" dirty="0" smtClean="0">
                <a:hlinkClick r:id="rId4"/>
              </a:rPr>
              <a:t>irina@wustl.edu</a:t>
            </a:r>
            <a:endParaRPr lang="en-US" sz="1400" dirty="0" smtClean="0"/>
          </a:p>
          <a:p>
            <a:endParaRPr lang="en-US" sz="1400" dirty="0" smtClean="0"/>
          </a:p>
        </p:txBody>
      </p:sp>
    </p:spTree>
    <p:extLst>
      <p:ext uri="{BB962C8B-B14F-4D97-AF65-F5344CB8AC3E}">
        <p14:creationId xmlns:p14="http://schemas.microsoft.com/office/powerpoint/2010/main" val="34929865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4294967295"/>
          </p:nvPr>
        </p:nvPicPr>
        <p:blipFill>
          <a:blip r:embed="rId3"/>
          <a:srcRect t="19795" b="19795"/>
          <a:stretch>
            <a:fillRect/>
          </a:stretch>
        </p:blipFill>
        <p:spPr>
          <a:xfrm>
            <a:off x="5744536" y="1545926"/>
            <a:ext cx="2171383" cy="1172404"/>
          </a:xfrm>
          <a:prstGeom prst="rect">
            <a:avLst/>
          </a:prstGeom>
          <a:ln>
            <a:noFill/>
          </a:ln>
          <a:effectLst>
            <a:outerShdw blurRad="292100" dist="139700" dir="2700000" algn="tl" rotWithShape="0">
              <a:srgbClr val="333333">
                <a:alpha val="65000"/>
              </a:srgbClr>
            </a:outerShdw>
          </a:effectLst>
        </p:spPr>
      </p:pic>
      <p:sp>
        <p:nvSpPr>
          <p:cNvPr id="13" name="Title 12"/>
          <p:cNvSpPr>
            <a:spLocks noGrp="1"/>
          </p:cNvSpPr>
          <p:nvPr>
            <p:ph type="title" idx="4294967295"/>
          </p:nvPr>
        </p:nvSpPr>
        <p:spPr>
          <a:xfrm>
            <a:off x="765402" y="281554"/>
            <a:ext cx="8163406" cy="1034129"/>
          </a:xfrm>
          <a:prstGeom prst="rect">
            <a:avLst/>
          </a:prstGeom>
        </p:spPr>
        <p:txBody>
          <a:bodyPr wrap="square">
            <a:spAutoFit/>
          </a:bodyPr>
          <a:lstStyle/>
          <a:p>
            <a:pPr>
              <a:defRPr/>
            </a:pPr>
            <a:r>
              <a:rPr lang="en-US" sz="3600" b="1" u="sng" dirty="0" smtClean="0">
                <a:solidFill>
                  <a:schemeClr val="tx1"/>
                </a:solidFill>
                <a:latin typeface="Garamond" panose="02020404030301010803" pitchFamily="18" charset="0"/>
              </a:rPr>
              <a:t>One example:</a:t>
            </a:r>
            <a:r>
              <a:rPr lang="en-US" sz="3600" dirty="0" smtClean="0">
                <a:solidFill>
                  <a:schemeClr val="tx1"/>
                </a:solidFill>
                <a:latin typeface="Garamond" panose="02020404030301010803" pitchFamily="18" charset="0"/>
              </a:rPr>
              <a:t> </a:t>
            </a:r>
            <a:r>
              <a:rPr lang="en-US" sz="3600" b="1" i="1" dirty="0" smtClean="0">
                <a:solidFill>
                  <a:schemeClr val="tx1"/>
                </a:solidFill>
                <a:latin typeface="Garamond" panose="02020404030301010803" pitchFamily="18" charset="0"/>
              </a:rPr>
              <a:t>Brain-Behavior-Environment </a:t>
            </a:r>
            <a:r>
              <a:rPr lang="en-US" sz="3600" b="1" i="1" dirty="0">
                <a:solidFill>
                  <a:schemeClr val="tx1"/>
                </a:solidFill>
                <a:latin typeface="Garamond" panose="02020404030301010803" pitchFamily="18" charset="0"/>
              </a:rPr>
              <a:t>Triad in Honeybees</a:t>
            </a:r>
          </a:p>
        </p:txBody>
      </p:sp>
      <p:sp>
        <p:nvSpPr>
          <p:cNvPr id="8" name="TextBox 7"/>
          <p:cNvSpPr txBox="1"/>
          <p:nvPr/>
        </p:nvSpPr>
        <p:spPr>
          <a:xfrm>
            <a:off x="0" y="6492791"/>
            <a:ext cx="11333444" cy="276999"/>
          </a:xfrm>
          <a:prstGeom prst="rect">
            <a:avLst/>
          </a:prstGeom>
          <a:noFill/>
          <a:ln w="6350" cmpd="sng">
            <a:solidFill>
              <a:schemeClr val="tx1">
                <a:lumMod val="95000"/>
                <a:lumOff val="5000"/>
              </a:schemeClr>
            </a:solidFill>
          </a:ln>
        </p:spPr>
        <p:txBody>
          <a:bodyPr wrap="square" rtlCol="0">
            <a:spAutoFit/>
          </a:bodyPr>
          <a:lstStyle/>
          <a:p>
            <a:pPr marL="228600" indent="-228600">
              <a:buAutoNum type="alphaLcParenBoth"/>
            </a:pPr>
            <a:r>
              <a:rPr lang="en-US" sz="1200" dirty="0"/>
              <a:t>and (b): From Avarguès-Weber &amp; </a:t>
            </a:r>
            <a:r>
              <a:rPr lang="en-US" sz="1200" dirty="0" err="1"/>
              <a:t>Giurfa</a:t>
            </a:r>
            <a:r>
              <a:rPr lang="en-US" sz="1200" dirty="0"/>
              <a:t> </a:t>
            </a:r>
            <a:r>
              <a:rPr lang="en-US" sz="1200" dirty="0" smtClean="0"/>
              <a:t>2013; (c</a:t>
            </a:r>
            <a:r>
              <a:rPr lang="en-US" sz="1200" dirty="0"/>
              <a:t>): From Greenspan &amp; </a:t>
            </a:r>
            <a:r>
              <a:rPr lang="en-US" sz="1200" dirty="0" err="1"/>
              <a:t>Swinderen</a:t>
            </a:r>
            <a:r>
              <a:rPr lang="en-US" sz="1200" dirty="0"/>
              <a:t> </a:t>
            </a:r>
            <a:r>
              <a:rPr lang="en-US" sz="1200" dirty="0" smtClean="0"/>
              <a:t>2004; (d</a:t>
            </a:r>
            <a:r>
              <a:rPr lang="en-US" sz="1200" dirty="0"/>
              <a:t>): From Chittka &amp; Niven 2009</a:t>
            </a:r>
          </a:p>
        </p:txBody>
      </p:sp>
      <p:sp>
        <p:nvSpPr>
          <p:cNvPr id="11" name="TextBox 10"/>
          <p:cNvSpPr txBox="1"/>
          <p:nvPr/>
        </p:nvSpPr>
        <p:spPr>
          <a:xfrm>
            <a:off x="3797627" y="4525473"/>
            <a:ext cx="3492273" cy="1384995"/>
          </a:xfrm>
          <a:prstGeom prst="rect">
            <a:avLst/>
          </a:prstGeom>
          <a:ln w="127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a:t>(b)(c)(d): Pattern and concept learning in bees trained to recognize sameness and difference (both within and across sensory modalities). Bees are first presented with a stimulus, then enter a ‘Y’ maze, and are rewarded with sucrose.</a:t>
            </a:r>
          </a:p>
        </p:txBody>
      </p:sp>
      <p:pic>
        <p:nvPicPr>
          <p:cNvPr id="16" name="Picture 15" descr="Bee patterns recogni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601" y="669213"/>
            <a:ext cx="1454683" cy="2349871"/>
          </a:xfrm>
          <a:prstGeom prst="rect">
            <a:avLst/>
          </a:prstGeom>
          <a:ln>
            <a:solidFill>
              <a:schemeClr val="tx1"/>
            </a:solidFill>
          </a:ln>
        </p:spPr>
      </p:pic>
      <p:sp>
        <p:nvSpPr>
          <p:cNvPr id="19" name="Rectangle 18"/>
          <p:cNvSpPr/>
          <p:nvPr/>
        </p:nvSpPr>
        <p:spPr>
          <a:xfrm>
            <a:off x="5415510" y="1525733"/>
            <a:ext cx="434848" cy="276999"/>
          </a:xfrm>
          <a:prstGeom prst="rect">
            <a:avLst/>
          </a:prstGeom>
        </p:spPr>
        <p:txBody>
          <a:bodyPr wrap="square">
            <a:spAutoFit/>
          </a:bodyPr>
          <a:lstStyle/>
          <a:p>
            <a:r>
              <a:rPr lang="en-US" sz="1200" b="1" dirty="0"/>
              <a:t>(b) </a:t>
            </a:r>
          </a:p>
        </p:txBody>
      </p:sp>
      <p:sp>
        <p:nvSpPr>
          <p:cNvPr id="20" name="Rectangle 19"/>
          <p:cNvSpPr/>
          <p:nvPr/>
        </p:nvSpPr>
        <p:spPr>
          <a:xfrm>
            <a:off x="8898846" y="611646"/>
            <a:ext cx="378755" cy="276999"/>
          </a:xfrm>
          <a:prstGeom prst="rect">
            <a:avLst/>
          </a:prstGeom>
        </p:spPr>
        <p:txBody>
          <a:bodyPr wrap="none">
            <a:spAutoFit/>
          </a:bodyPr>
          <a:lstStyle/>
          <a:p>
            <a:r>
              <a:rPr lang="en-US" sz="1200" b="1" dirty="0"/>
              <a:t>(c) </a:t>
            </a:r>
          </a:p>
        </p:txBody>
      </p:sp>
      <p:grpSp>
        <p:nvGrpSpPr>
          <p:cNvPr id="3" name="Group 2"/>
          <p:cNvGrpSpPr/>
          <p:nvPr/>
        </p:nvGrpSpPr>
        <p:grpSpPr>
          <a:xfrm>
            <a:off x="7366943" y="2152236"/>
            <a:ext cx="3365341" cy="4063496"/>
            <a:chOff x="5300133" y="2540000"/>
            <a:chExt cx="3365341" cy="4063496"/>
          </a:xfrm>
        </p:grpSpPr>
        <p:pic>
          <p:nvPicPr>
            <p:cNvPr id="35" name="Picture 34" descr="bee learning y-maz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4218" y="3504697"/>
              <a:ext cx="3211256" cy="3098799"/>
            </a:xfrm>
            <a:prstGeom prst="rect">
              <a:avLst/>
            </a:prstGeom>
          </p:spPr>
        </p:pic>
        <p:sp>
          <p:nvSpPr>
            <p:cNvPr id="36" name="Oval 35"/>
            <p:cNvSpPr/>
            <p:nvPr/>
          </p:nvSpPr>
          <p:spPr>
            <a:xfrm>
              <a:off x="5300133" y="3660153"/>
              <a:ext cx="1430867" cy="142831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flipV="1">
              <a:off x="6442296" y="2540000"/>
              <a:ext cx="839037" cy="123808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5429407" y="3521653"/>
              <a:ext cx="399468" cy="276999"/>
            </a:xfrm>
            <a:prstGeom prst="rect">
              <a:avLst/>
            </a:prstGeom>
          </p:spPr>
          <p:txBody>
            <a:bodyPr wrap="none">
              <a:spAutoFit/>
            </a:bodyPr>
            <a:lstStyle/>
            <a:p>
              <a:r>
                <a:rPr lang="en-US" sz="1200" b="1" dirty="0"/>
                <a:t>(d) </a:t>
              </a:r>
            </a:p>
          </p:txBody>
        </p:sp>
      </p:grpSp>
      <p:sp>
        <p:nvSpPr>
          <p:cNvPr id="44" name="TextBox 43"/>
          <p:cNvSpPr txBox="1"/>
          <p:nvPr/>
        </p:nvSpPr>
        <p:spPr>
          <a:xfrm>
            <a:off x="-753533" y="3344333"/>
            <a:ext cx="184666" cy="369332"/>
          </a:xfrm>
          <a:prstGeom prst="rect">
            <a:avLst/>
          </a:prstGeom>
          <a:noFill/>
        </p:spPr>
        <p:txBody>
          <a:bodyPr wrap="none" rtlCol="0">
            <a:spAutoFit/>
          </a:bodyPr>
          <a:lstStyle/>
          <a:p>
            <a:endParaRPr lang="en-US" dirty="0"/>
          </a:p>
        </p:txBody>
      </p:sp>
      <p:sp>
        <p:nvSpPr>
          <p:cNvPr id="45" name="TextBox 44"/>
          <p:cNvSpPr txBox="1"/>
          <p:nvPr/>
        </p:nvSpPr>
        <p:spPr>
          <a:xfrm>
            <a:off x="-753533" y="5977467"/>
            <a:ext cx="184666" cy="369332"/>
          </a:xfrm>
          <a:prstGeom prst="rect">
            <a:avLst/>
          </a:prstGeom>
          <a:noFill/>
        </p:spPr>
        <p:txBody>
          <a:bodyPr wrap="none" rtlCol="0">
            <a:spAutoFit/>
          </a:bodyPr>
          <a:lstStyle/>
          <a:p>
            <a:endParaRPr lang="en-US" dirty="0"/>
          </a:p>
        </p:txBody>
      </p:sp>
      <p:grpSp>
        <p:nvGrpSpPr>
          <p:cNvPr id="2" name="Group 1"/>
          <p:cNvGrpSpPr/>
          <p:nvPr/>
        </p:nvGrpSpPr>
        <p:grpSpPr>
          <a:xfrm>
            <a:off x="765402" y="1503752"/>
            <a:ext cx="4575763" cy="3028981"/>
            <a:chOff x="143860" y="1387664"/>
            <a:chExt cx="4255639" cy="2806293"/>
          </a:xfrm>
        </p:grpSpPr>
        <p:grpSp>
          <p:nvGrpSpPr>
            <p:cNvPr id="12" name="Group 11"/>
            <p:cNvGrpSpPr/>
            <p:nvPr/>
          </p:nvGrpSpPr>
          <p:grpSpPr>
            <a:xfrm>
              <a:off x="328081" y="1664663"/>
              <a:ext cx="4071418" cy="2529294"/>
              <a:chOff x="4886324" y="1856845"/>
              <a:chExt cx="4071418" cy="2529294"/>
            </a:xfrm>
          </p:grpSpPr>
          <p:pic>
            <p:nvPicPr>
              <p:cNvPr id="9" name="Picture 8" descr="honeybeebrains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86324" y="1856845"/>
                <a:ext cx="3628044" cy="1927754"/>
              </a:xfrm>
              <a:prstGeom prst="rect">
                <a:avLst/>
              </a:prstGeom>
            </p:spPr>
          </p:pic>
          <p:sp>
            <p:nvSpPr>
              <p:cNvPr id="10" name="TextBox 9"/>
              <p:cNvSpPr txBox="1"/>
              <p:nvPr/>
            </p:nvSpPr>
            <p:spPr>
              <a:xfrm>
                <a:off x="4969941" y="3773068"/>
                <a:ext cx="3987801" cy="613071"/>
              </a:xfrm>
              <a:prstGeom prst="rect">
                <a:avLst/>
              </a:prstGeom>
              <a:noFill/>
            </p:spPr>
            <p:txBody>
              <a:bodyPr wrap="square" rtlCol="0">
                <a:spAutoFit/>
              </a:bodyPr>
              <a:lstStyle/>
              <a:p>
                <a:r>
                  <a:rPr lang="en-US" sz="1200" dirty="0" smtClean="0"/>
                  <a:t>Augmented </a:t>
                </a:r>
                <a:r>
                  <a:rPr lang="en-US" sz="1200" dirty="0"/>
                  <a:t>mushroom bodies </a:t>
                </a:r>
                <a:r>
                  <a:rPr lang="en-US" sz="1200" b="1" dirty="0">
                    <a:solidFill>
                      <a:srgbClr val="FF0000"/>
                    </a:solidFill>
                  </a:rPr>
                  <a:t>shown in red</a:t>
                </a:r>
                <a:r>
                  <a:rPr lang="en-US" sz="1200" dirty="0"/>
                  <a:t>, reflecting hypertrophied ‘central processers’</a:t>
                </a:r>
              </a:p>
              <a:p>
                <a:endParaRPr lang="en-US" sz="1300" dirty="0"/>
              </a:p>
            </p:txBody>
          </p:sp>
        </p:grpSp>
        <p:sp>
          <p:nvSpPr>
            <p:cNvPr id="18" name="Rectangle 17"/>
            <p:cNvSpPr/>
            <p:nvPr/>
          </p:nvSpPr>
          <p:spPr>
            <a:xfrm>
              <a:off x="328081" y="1387664"/>
              <a:ext cx="391454" cy="276999"/>
            </a:xfrm>
            <a:prstGeom prst="rect">
              <a:avLst/>
            </a:prstGeom>
          </p:spPr>
          <p:txBody>
            <a:bodyPr wrap="none">
              <a:spAutoFit/>
            </a:bodyPr>
            <a:lstStyle/>
            <a:p>
              <a:r>
                <a:rPr lang="en-US" sz="1200" b="1" dirty="0"/>
                <a:t>(a) </a:t>
              </a:r>
            </a:p>
          </p:txBody>
        </p:sp>
        <p:sp>
          <p:nvSpPr>
            <p:cNvPr id="46" name="Rectangle 45"/>
            <p:cNvSpPr/>
            <p:nvPr/>
          </p:nvSpPr>
          <p:spPr>
            <a:xfrm>
              <a:off x="143860" y="1400120"/>
              <a:ext cx="4114800" cy="2608603"/>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 name="TextBox 47"/>
          <p:cNvSpPr txBox="1"/>
          <p:nvPr/>
        </p:nvSpPr>
        <p:spPr>
          <a:xfrm>
            <a:off x="-440267" y="127000"/>
            <a:ext cx="184666" cy="369332"/>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endParaRPr lang="en-US" dirty="0"/>
          </a:p>
        </p:txBody>
      </p:sp>
    </p:spTree>
    <p:extLst>
      <p:ext uri="{BB962C8B-B14F-4D97-AF65-F5344CB8AC3E}">
        <p14:creationId xmlns:p14="http://schemas.microsoft.com/office/powerpoint/2010/main" val="26426832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1094" y="51626"/>
            <a:ext cx="2860906" cy="3675422"/>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2933" y="4152390"/>
            <a:ext cx="3132638" cy="2104742"/>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2"/>
          </p:nvPr>
        </p:nvSpPr>
        <p:spPr/>
        <p:txBody>
          <a:bodyPr/>
          <a:lstStyle/>
          <a:p>
            <a:fld id="{D57F1E4F-1CFF-5643-939E-217C01CDF565}" type="slidenum">
              <a:rPr lang="en-US" smtClean="0"/>
              <a:pPr/>
              <a:t>43</a:t>
            </a:fld>
            <a:endParaRPr lang="en-US"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103" y="51625"/>
            <a:ext cx="2733467" cy="4169696"/>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0845" y="98245"/>
            <a:ext cx="2589424" cy="3907581"/>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3836" y="51625"/>
            <a:ext cx="1629842" cy="1509485"/>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61190" y="1605637"/>
            <a:ext cx="1652488" cy="1377073"/>
          </a:xfrm>
          <a:prstGeom prst="rect">
            <a:avLst/>
          </a:prstGeom>
          <a:ln>
            <a:noFill/>
          </a:ln>
          <a:effectLst>
            <a:outerShdw blurRad="292100" dist="139700" dir="2700000" algn="tl" rotWithShape="0">
              <a:srgbClr val="333333">
                <a:alpha val="65000"/>
              </a:srgbClr>
            </a:outerShdw>
          </a:effec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2324" y="4385735"/>
            <a:ext cx="2495023" cy="1861671"/>
          </a:xfrm>
          <a:prstGeom prst="rect">
            <a:avLst/>
          </a:prstGeom>
          <a:ln>
            <a:noFill/>
          </a:ln>
          <a:effectLst>
            <a:outerShdw blurRad="292100" dist="139700" dir="2700000" algn="tl" rotWithShape="0">
              <a:srgbClr val="333333">
                <a:alpha val="65000"/>
              </a:srgbClr>
            </a:outerShdw>
          </a:effectLst>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30341" y="4385735"/>
            <a:ext cx="2791240" cy="1857443"/>
          </a:xfrm>
          <a:prstGeom prst="rect">
            <a:avLst/>
          </a:prstGeom>
          <a:ln>
            <a:noFill/>
          </a:ln>
          <a:effectLst>
            <a:outerShdw blurRad="292100" dist="139700" dir="2700000" algn="tl" rotWithShape="0">
              <a:srgbClr val="333333">
                <a:alpha val="65000"/>
              </a:srgbClr>
            </a:outerShdw>
          </a:effectLst>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01314" y="4303352"/>
            <a:ext cx="2912654" cy="1939826"/>
          </a:xfrm>
          <a:prstGeom prst="rect">
            <a:avLst/>
          </a:prstGeom>
          <a:ln>
            <a:noFill/>
          </a:ln>
          <a:effectLst>
            <a:outerShdw blurRad="292100" dist="139700" dir="2700000" algn="tl" rotWithShape="0">
              <a:srgbClr val="333333">
                <a:alpha val="65000"/>
              </a:srgbClr>
            </a:outerShdw>
          </a:effectLst>
        </p:spPr>
      </p:pic>
      <p:pic>
        <p:nvPicPr>
          <p:cNvPr id="21" name="Picture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57433" y="98245"/>
            <a:ext cx="1756535" cy="2925730"/>
          </a:xfrm>
          <a:prstGeom prst="rect">
            <a:avLst/>
          </a:prstGeom>
          <a:ln>
            <a:noFill/>
          </a:ln>
          <a:effectLst>
            <a:outerShdw blurRad="292100" dist="139700" dir="2700000" algn="tl" rotWithShape="0">
              <a:srgbClr val="333333">
                <a:alpha val="65000"/>
              </a:srgbClr>
            </a:outerShdw>
          </a:effectLst>
        </p:spPr>
      </p:pic>
      <p:pic>
        <p:nvPicPr>
          <p:cNvPr id="23" name="Picture 2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73986" y="3175752"/>
            <a:ext cx="1407519" cy="887947"/>
          </a:xfrm>
          <a:prstGeom prst="rect">
            <a:avLst/>
          </a:prstGeom>
          <a:ln>
            <a:noFill/>
          </a:ln>
          <a:effectLst>
            <a:outerShdw blurRad="292100" dist="139700" dir="2700000" algn="tl" rotWithShape="0">
              <a:srgbClr val="333333">
                <a:alpha val="65000"/>
              </a:srgbClr>
            </a:outerShdw>
          </a:effectLst>
        </p:spPr>
      </p:pic>
      <p:pic>
        <p:nvPicPr>
          <p:cNvPr id="24" name="Picture 2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50748" y="3035550"/>
            <a:ext cx="1273371" cy="953799"/>
          </a:xfrm>
          <a:prstGeom prst="rect">
            <a:avLst/>
          </a:prstGeom>
          <a:ln>
            <a:noFill/>
          </a:ln>
          <a:effectLst>
            <a:outerShdw blurRad="292100" dist="139700" dir="2700000" algn="tl" rotWithShape="0">
              <a:srgbClr val="333333">
                <a:alpha val="65000"/>
              </a:srgbClr>
            </a:outerShdw>
          </a:effectLst>
        </p:spPr>
      </p:pic>
      <p:pic>
        <p:nvPicPr>
          <p:cNvPr id="25" name="Picture 2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864514" y="3657083"/>
            <a:ext cx="761415" cy="7925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274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Shape 1094"/>
          <p:cNvSpPr>
            <a:spLocks noGrp="1"/>
          </p:cNvSpPr>
          <p:nvPr>
            <p:ph type="title"/>
          </p:nvPr>
        </p:nvSpPr>
        <p:spPr>
          <a:xfrm>
            <a:off x="1657946" y="178593"/>
            <a:ext cx="8876109" cy="1428907"/>
          </a:xfrm>
          <a:prstGeom prst="rect">
            <a:avLst/>
          </a:prstGeom>
        </p:spPr>
        <p:txBody>
          <a:bodyPr>
            <a:normAutofit fontScale="90000"/>
          </a:bodyPr>
          <a:lstStyle>
            <a:lvl1pPr>
              <a:lnSpc>
                <a:spcPct val="100000"/>
              </a:lnSpc>
              <a:tabLst>
                <a:tab pos="762000" algn="l"/>
                <a:tab pos="1485900" algn="l"/>
                <a:tab pos="2209800" algn="l"/>
                <a:tab pos="2933700" algn="l"/>
                <a:tab pos="3657600" algn="l"/>
                <a:tab pos="4381500" algn="l"/>
                <a:tab pos="5105400" algn="l"/>
                <a:tab pos="5829300" algn="l"/>
                <a:tab pos="6553200" algn="l"/>
                <a:tab pos="7277100" algn="l"/>
                <a:tab pos="8001000" algn="l"/>
                <a:tab pos="8724900" algn="l"/>
                <a:tab pos="9029700" algn="l"/>
              </a:tabLst>
              <a:defRPr sz="7000"/>
            </a:lvl1pPr>
          </a:lstStyle>
          <a:p>
            <a:pPr lvl="0">
              <a:defRPr sz="1800">
                <a:uFillTx/>
              </a:defRPr>
            </a:pPr>
            <a:r>
              <a:rPr lang="en-US" sz="4000" dirty="0" smtClean="0">
                <a:solidFill>
                  <a:schemeClr val="accent2">
                    <a:lumMod val="75000"/>
                  </a:schemeClr>
                </a:solidFill>
                <a:uFill>
                  <a:solidFill/>
                </a:uFill>
              </a:rPr>
              <a:t>Heterogeneous </a:t>
            </a:r>
            <a:r>
              <a:rPr lang="en-US" sz="4000" i="1" dirty="0" smtClean="0">
                <a:solidFill>
                  <a:schemeClr val="accent2">
                    <a:lumMod val="75000"/>
                  </a:schemeClr>
                </a:solidFill>
                <a:uFill>
                  <a:solidFill/>
                </a:uFill>
              </a:rPr>
              <a:t>social &amp; physical </a:t>
            </a:r>
            <a:r>
              <a:rPr lang="en-US" sz="4000" b="1" i="1" dirty="0">
                <a:solidFill>
                  <a:schemeClr val="accent2">
                    <a:lumMod val="75000"/>
                  </a:schemeClr>
                </a:solidFill>
                <a:uFill>
                  <a:solidFill/>
                </a:uFill>
              </a:rPr>
              <a:t>e</a:t>
            </a:r>
            <a:r>
              <a:rPr lang="en-US" sz="4000" b="1" i="1" dirty="0" smtClean="0">
                <a:solidFill>
                  <a:schemeClr val="accent2">
                    <a:lumMod val="75000"/>
                  </a:schemeClr>
                </a:solidFill>
                <a:uFill>
                  <a:solidFill/>
                </a:uFill>
              </a:rPr>
              <a:t>nvironments </a:t>
            </a:r>
            <a:r>
              <a:rPr lang="en-US" sz="3100" i="1" dirty="0" smtClean="0">
                <a:solidFill>
                  <a:schemeClr val="accent2">
                    <a:lumMod val="75000"/>
                  </a:schemeClr>
                </a:solidFill>
                <a:uFill>
                  <a:solidFill/>
                </a:uFill>
              </a:rPr>
              <a:t>in animals with neuroanatomical convergence</a:t>
            </a:r>
            <a:endParaRPr sz="4922" i="1" dirty="0">
              <a:solidFill>
                <a:schemeClr val="accent2">
                  <a:lumMod val="75000"/>
                </a:schemeClr>
              </a:solidFill>
              <a:uFill>
                <a:solidFill/>
              </a:u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1238" y="1768838"/>
            <a:ext cx="2980924" cy="1738873"/>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95385" y="2236654"/>
            <a:ext cx="1550243" cy="116118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94845" y="3409073"/>
            <a:ext cx="1466329" cy="975775"/>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74380" y="4952948"/>
            <a:ext cx="1443264" cy="960426"/>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1615" y="4646498"/>
            <a:ext cx="2745154" cy="1542381"/>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84542" y="3609033"/>
            <a:ext cx="6172921" cy="2431756"/>
          </a:xfrm>
          <a:prstGeom prst="rect">
            <a:avLst/>
          </a:prstGeom>
        </p:spPr>
      </p:pic>
      <p:pic>
        <p:nvPicPr>
          <p:cNvPr id="5" name="Picture 4" descr="paper wasp faces.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13288" y="1786376"/>
            <a:ext cx="2757810" cy="2782287"/>
          </a:xfrm>
          <a:prstGeom prst="rect">
            <a:avLst/>
          </a:prstGeom>
        </p:spPr>
      </p:pic>
      <p:pic>
        <p:nvPicPr>
          <p:cNvPr id="6" name="Picture 5" descr="male_regal_incoming.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62842" y="1786172"/>
            <a:ext cx="1447842" cy="2186201"/>
          </a:xfrm>
          <a:prstGeom prst="rect">
            <a:avLst/>
          </a:prstGeom>
        </p:spPr>
      </p:pic>
      <p:pic>
        <p:nvPicPr>
          <p:cNvPr id="7" name="Picture 6" descr="Spitting spider Scytodes thoracica by André Karwath.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78870" y="3940017"/>
            <a:ext cx="1417517" cy="942396"/>
          </a:xfrm>
          <a:prstGeom prst="rect">
            <a:avLst/>
          </a:prstGeom>
        </p:spPr>
      </p:pic>
      <p:pic>
        <p:nvPicPr>
          <p:cNvPr id="18" name="Picture 17" descr="Flower-Bee.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04224" y="1839815"/>
            <a:ext cx="2786896" cy="1741811"/>
          </a:xfrm>
          <a:prstGeom prst="rect">
            <a:avLst/>
          </a:prstGeom>
        </p:spPr>
      </p:pic>
    </p:spTree>
    <p:extLst>
      <p:ext uri="{BB962C8B-B14F-4D97-AF65-F5344CB8AC3E}">
        <p14:creationId xmlns:p14="http://schemas.microsoft.com/office/powerpoint/2010/main" val="902593418"/>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Appeal to Simplicity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34824679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Metabolic Argument &amp; Simplicity</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46</a:t>
            </a:fld>
            <a:endParaRPr lang="en-US" dirty="0"/>
          </a:p>
        </p:txBody>
      </p:sp>
    </p:spTree>
    <p:extLst>
      <p:ext uri="{BB962C8B-B14F-4D97-AF65-F5344CB8AC3E}">
        <p14:creationId xmlns:p14="http://schemas.microsoft.com/office/powerpoint/2010/main" val="13021745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Against the Metabolic Argument for Simplicity</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33247902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 of Simplicity 2: Association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48</a:t>
            </a:fld>
            <a:endParaRPr lang="en-US" dirty="0"/>
          </a:p>
        </p:txBody>
      </p:sp>
    </p:spTree>
    <p:extLst>
      <p:ext uri="{BB962C8B-B14F-4D97-AF65-F5344CB8AC3E}">
        <p14:creationId xmlns:p14="http://schemas.microsoft.com/office/powerpoint/2010/main" val="28619053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57F1E4F-1CFF-5643-939E-217C01CDF565}" type="slidenum">
              <a:rPr lang="en-US" smtClean="0"/>
              <a:pPr/>
              <a:t>49</a:t>
            </a:fld>
            <a:endParaRPr lang="en-US" dirty="0"/>
          </a:p>
        </p:txBody>
      </p:sp>
      <p:sp>
        <p:nvSpPr>
          <p:cNvPr id="3" name="Content Placeholder 2"/>
          <p:cNvSpPr>
            <a:spLocks noGrp="1"/>
          </p:cNvSpPr>
          <p:nvPr>
            <p:ph idx="4294967295"/>
          </p:nvPr>
        </p:nvSpPr>
        <p:spPr>
          <a:xfrm>
            <a:off x="2133600" y="1846263"/>
            <a:ext cx="10058400" cy="4022725"/>
          </a:xfrm>
        </p:spPr>
        <p:txBody>
          <a:bodyPr>
            <a:normAutofit/>
          </a:bodyPr>
          <a:lstStyle/>
          <a:p>
            <a:endParaRPr lang="en-US" dirty="0" smtClean="0"/>
          </a:p>
          <a:p>
            <a:pPr lvl="1"/>
            <a:endParaRPr lang="en-US" dirty="0"/>
          </a:p>
        </p:txBody>
      </p:sp>
      <p:sp>
        <p:nvSpPr>
          <p:cNvPr id="4" name="TextBox 3"/>
          <p:cNvSpPr txBox="1"/>
          <p:nvPr/>
        </p:nvSpPr>
        <p:spPr>
          <a:xfrm>
            <a:off x="12709001" y="3228131"/>
            <a:ext cx="2233915" cy="2308324"/>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graphicFrame>
        <p:nvGraphicFramePr>
          <p:cNvPr id="21" name="Chart 20"/>
          <p:cNvGraphicFramePr/>
          <p:nvPr>
            <p:extLst/>
          </p:nvPr>
        </p:nvGraphicFramePr>
        <p:xfrm>
          <a:off x="1966604" y="690071"/>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22" name="Oval 21"/>
          <p:cNvSpPr/>
          <p:nvPr/>
        </p:nvSpPr>
        <p:spPr>
          <a:xfrm>
            <a:off x="8497840" y="1570909"/>
            <a:ext cx="1416511" cy="765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r>
              <a:rPr lang="en-US" dirty="0" smtClean="0"/>
              <a:t>Higher order</a:t>
            </a:r>
          </a:p>
          <a:p>
            <a:pPr algn="ctr"/>
            <a:r>
              <a:rPr lang="en-US" dirty="0" smtClean="0"/>
              <a:t>&amp; abstract learning</a:t>
            </a:r>
            <a:endParaRPr lang="en-US" dirty="0"/>
          </a:p>
        </p:txBody>
      </p:sp>
      <p:sp>
        <p:nvSpPr>
          <p:cNvPr id="27" name="Oval 26"/>
          <p:cNvSpPr/>
          <p:nvPr/>
        </p:nvSpPr>
        <p:spPr>
          <a:xfrm>
            <a:off x="7530458" y="1284473"/>
            <a:ext cx="1391545" cy="5400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algn="ctr"/>
            <a:r>
              <a:rPr lang="en-US" dirty="0" smtClean="0"/>
              <a:t>Inhibition</a:t>
            </a:r>
            <a:endParaRPr lang="en-US" dirty="0"/>
          </a:p>
        </p:txBody>
      </p:sp>
      <p:sp>
        <p:nvSpPr>
          <p:cNvPr id="28" name="Oval 27"/>
          <p:cNvSpPr/>
          <p:nvPr/>
        </p:nvSpPr>
        <p:spPr>
          <a:xfrm>
            <a:off x="7397580" y="1752250"/>
            <a:ext cx="1468518" cy="7193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algn="ctr"/>
            <a:r>
              <a:rPr lang="en-US" dirty="0" smtClean="0"/>
              <a:t>Class formation</a:t>
            </a:r>
            <a:endParaRPr lang="en-US" dirty="0"/>
          </a:p>
        </p:txBody>
      </p:sp>
      <p:sp>
        <p:nvSpPr>
          <p:cNvPr id="29" name="Oval 28"/>
          <p:cNvSpPr/>
          <p:nvPr/>
        </p:nvSpPr>
        <p:spPr>
          <a:xfrm>
            <a:off x="6679823" y="2007710"/>
            <a:ext cx="1067263" cy="7392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r>
              <a:rPr lang="en-US" dirty="0" smtClean="0"/>
              <a:t>Multi-modality</a:t>
            </a:r>
            <a:endParaRPr lang="en-US" dirty="0"/>
          </a:p>
        </p:txBody>
      </p:sp>
      <p:sp>
        <p:nvSpPr>
          <p:cNvPr id="32" name="Oval 31"/>
          <p:cNvSpPr/>
          <p:nvPr/>
        </p:nvSpPr>
        <p:spPr>
          <a:xfrm>
            <a:off x="7467064" y="2527740"/>
            <a:ext cx="1134319" cy="5748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r>
              <a:rPr lang="en-US" dirty="0" smtClean="0"/>
              <a:t>Context Sensitivity</a:t>
            </a:r>
            <a:endParaRPr lang="en-US" dirty="0"/>
          </a:p>
        </p:txBody>
      </p:sp>
      <p:sp>
        <p:nvSpPr>
          <p:cNvPr id="33" name="Oval 32"/>
          <p:cNvSpPr/>
          <p:nvPr/>
        </p:nvSpPr>
        <p:spPr>
          <a:xfrm>
            <a:off x="8399851" y="2344428"/>
            <a:ext cx="1276584" cy="8142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7500" lnSpcReduction="20000"/>
          </a:bodyPr>
          <a:lstStyle/>
          <a:p>
            <a:pPr algn="ctr"/>
            <a:r>
              <a:rPr lang="en-US" dirty="0" smtClean="0"/>
              <a:t>Expectation generation and monitoring</a:t>
            </a:r>
            <a:endParaRPr lang="en-US" dirty="0"/>
          </a:p>
        </p:txBody>
      </p:sp>
      <p:sp>
        <p:nvSpPr>
          <p:cNvPr id="34" name="Oval 33"/>
          <p:cNvSpPr/>
          <p:nvPr/>
        </p:nvSpPr>
        <p:spPr>
          <a:xfrm>
            <a:off x="2971568" y="4162424"/>
            <a:ext cx="1820352" cy="872563"/>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r>
              <a:rPr lang="en-US" dirty="0" smtClean="0">
                <a:solidFill>
                  <a:schemeClr val="tx1"/>
                </a:solidFill>
              </a:rPr>
              <a:t>Cue recognition</a:t>
            </a:r>
            <a:endParaRPr lang="en-US" dirty="0">
              <a:solidFill>
                <a:schemeClr val="tx1"/>
              </a:solidFill>
            </a:endParaRPr>
          </a:p>
        </p:txBody>
      </p:sp>
      <p:sp>
        <p:nvSpPr>
          <p:cNvPr id="35" name="TextBox 34"/>
          <p:cNvSpPr txBox="1"/>
          <p:nvPr/>
        </p:nvSpPr>
        <p:spPr>
          <a:xfrm>
            <a:off x="1089952" y="-98530"/>
            <a:ext cx="10182225" cy="523220"/>
          </a:xfrm>
          <a:prstGeom prst="rect">
            <a:avLst/>
          </a:prstGeom>
          <a:noFill/>
        </p:spPr>
        <p:txBody>
          <a:bodyPr wrap="square" rtlCol="0">
            <a:spAutoFit/>
          </a:bodyPr>
          <a:lstStyle/>
          <a:p>
            <a:r>
              <a:rPr lang="en-US" sz="2800" b="1" dirty="0" smtClean="0">
                <a:solidFill>
                  <a:schemeClr val="accent2">
                    <a:lumMod val="75000"/>
                  </a:schemeClr>
                </a:solidFill>
              </a:rPr>
              <a:t>Informational view + Buckner’s taxonomy + behavioral flexibility</a:t>
            </a:r>
            <a:endParaRPr lang="en-US" sz="2800" b="1" dirty="0">
              <a:solidFill>
                <a:schemeClr val="accent2">
                  <a:lumMod val="75000"/>
                </a:schemeClr>
              </a:solidFill>
            </a:endParaRPr>
          </a:p>
        </p:txBody>
      </p:sp>
      <p:sp>
        <p:nvSpPr>
          <p:cNvPr id="6" name="Right Arrow 5"/>
          <p:cNvSpPr/>
          <p:nvPr/>
        </p:nvSpPr>
        <p:spPr>
          <a:xfrm>
            <a:off x="2405140" y="5378281"/>
            <a:ext cx="7583811" cy="343789"/>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7" name="TextBox 6"/>
          <p:cNvSpPr txBox="1"/>
          <p:nvPr/>
        </p:nvSpPr>
        <p:spPr>
          <a:xfrm>
            <a:off x="2337847" y="5034987"/>
            <a:ext cx="7562611" cy="369332"/>
          </a:xfrm>
          <a:prstGeom prst="rect">
            <a:avLst/>
          </a:prstGeom>
          <a:noFill/>
        </p:spPr>
        <p:txBody>
          <a:bodyPr wrap="square" rtlCol="0">
            <a:spAutoFit/>
          </a:bodyPr>
          <a:lstStyle/>
          <a:p>
            <a:r>
              <a:rPr lang="en-US" dirty="0" smtClean="0"/>
              <a:t>More rigid behaviors							More flexible behaviors</a:t>
            </a:r>
            <a:endParaRPr lang="en-US" dirty="0"/>
          </a:p>
        </p:txBody>
      </p:sp>
      <p:sp>
        <p:nvSpPr>
          <p:cNvPr id="9" name="Round Diagonal Corner Rectangle 8"/>
          <p:cNvSpPr/>
          <p:nvPr/>
        </p:nvSpPr>
        <p:spPr>
          <a:xfrm>
            <a:off x="10163046" y="1965223"/>
            <a:ext cx="1816112" cy="1193456"/>
          </a:xfrm>
          <a:prstGeom prst="round2Diag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 Episodic-like memory; Metacognition</a:t>
            </a:r>
          </a:p>
        </p:txBody>
      </p:sp>
      <p:sp>
        <p:nvSpPr>
          <p:cNvPr id="11" name="Right Brace 10"/>
          <p:cNvSpPr/>
          <p:nvPr/>
        </p:nvSpPr>
        <p:spPr>
          <a:xfrm>
            <a:off x="9676435" y="1379143"/>
            <a:ext cx="349726" cy="2680239"/>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5375328"/>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Inspiration.thmx</Template>
  <TotalTime>28322</TotalTime>
  <Words>3558</Words>
  <Application>Microsoft Office PowerPoint</Application>
  <PresentationFormat>Widescreen</PresentationFormat>
  <Paragraphs>451</Paragraphs>
  <Slides>49</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Calibri</vt:lpstr>
      <vt:lpstr>Calibri Light</vt:lpstr>
      <vt:lpstr>Garamond</vt:lpstr>
      <vt:lpstr>Helvetica</vt:lpstr>
      <vt:lpstr>Times New Roman</vt:lpstr>
      <vt:lpstr>Wingdings</vt:lpstr>
      <vt:lpstr>Retrospect</vt:lpstr>
      <vt:lpstr>SMART MOVES:</vt:lpstr>
      <vt:lpstr>PowerPoint Presentation</vt:lpstr>
      <vt:lpstr>PowerPoint Presentation</vt:lpstr>
      <vt:lpstr>PowerPoint Presentation</vt:lpstr>
      <vt:lpstr>PowerPoint Presentation</vt:lpstr>
      <vt:lpstr>1. Definitions: Conceptual Decoupling</vt:lpstr>
      <vt:lpstr>PowerPoint Presentation</vt:lpstr>
      <vt:lpstr>PowerPoint Presentation</vt:lpstr>
      <vt:lpstr>PowerPoint Presentation</vt:lpstr>
      <vt:lpstr> Special Circularity 2</vt:lpstr>
      <vt:lpstr> Behavioral Flexibility</vt:lpstr>
      <vt:lpstr> Behavioral Flexibility: Handful of Examples</vt:lpstr>
      <vt:lpstr> Cognition</vt:lpstr>
      <vt:lpstr> Cognition in Comparative Cognition Science</vt:lpstr>
      <vt:lpstr> “Big Tent” Approach to Cognition</vt:lpstr>
      <vt:lpstr> Cognitive Complexity: Informational Approach</vt:lpstr>
      <vt:lpstr> Cognitive Complexity: Informational Approach cont.</vt:lpstr>
      <vt:lpstr>2. Underdetermination</vt:lpstr>
      <vt:lpstr>The Problem of Underdetermination in Comparative Cognition</vt:lpstr>
      <vt:lpstr>Prefer Simplicity Heuristic </vt:lpstr>
      <vt:lpstr>    3. Adaptive Triadic Model of Cognitive-Behavioral Evolution </vt:lpstr>
      <vt:lpstr>PowerPoint Presentation</vt:lpstr>
      <vt:lpstr>PowerPoint Presentation</vt:lpstr>
      <vt:lpstr>PowerPoint Presentation</vt:lpstr>
      <vt:lpstr>PowerPoint Presentation</vt:lpstr>
      <vt:lpstr>PowerPoint Presentation</vt:lpstr>
      <vt:lpstr>Convergence as Evidence</vt:lpstr>
      <vt:lpstr>Convergence as Evidence: Justification for projection</vt:lpstr>
      <vt:lpstr>PowerPoint Presentation</vt:lpstr>
      <vt:lpstr>Convergence as Evidence</vt:lpstr>
      <vt:lpstr>Environmental Heterogeneity: Working Definition</vt:lpstr>
      <vt:lpstr>Fitness Relevant Information Signals</vt:lpstr>
      <vt:lpstr>Two Dimensions</vt:lpstr>
      <vt:lpstr>Predictions: when flexible behavior should fail to evolve</vt:lpstr>
      <vt:lpstr>Predictions: Behavioral flexibility is expected to arise …</vt:lpstr>
      <vt:lpstr> Neuroanatomical Convergence: Sample </vt:lpstr>
      <vt:lpstr>Counterexample 1</vt:lpstr>
      <vt:lpstr>Counterexample 1 cont.</vt:lpstr>
      <vt:lpstr>Counterexample Objection 2:</vt:lpstr>
      <vt:lpstr>Concluding Thoughts</vt:lpstr>
      <vt:lpstr>PowerPoint Presentation</vt:lpstr>
      <vt:lpstr>One example: Brain-Behavior-Environment Triad in Honeybees</vt:lpstr>
      <vt:lpstr>PowerPoint Presentation</vt:lpstr>
      <vt:lpstr>Heterogeneous social &amp; physical environments in animals with neuroanatomical convergence</vt:lpstr>
      <vt:lpstr>The Appeal to Simplicity Solution</vt:lpstr>
      <vt:lpstr>Metabolic Argument &amp; Simplicity</vt:lpstr>
      <vt:lpstr>Against the Metabolic Argument for Simplicity</vt:lpstr>
      <vt:lpstr>Defense of Simplicity 2: Association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Behavioral Flexibility and Cognitive Complexity:</dc:title>
  <dc:creator>Irina Meketa</dc:creator>
  <cp:lastModifiedBy>Irina Mikhalevich</cp:lastModifiedBy>
  <cp:revision>637</cp:revision>
  <cp:lastPrinted>2015-03-24T19:51:54Z</cp:lastPrinted>
  <dcterms:created xsi:type="dcterms:W3CDTF">2015-02-12T18:45:46Z</dcterms:created>
  <dcterms:modified xsi:type="dcterms:W3CDTF">2015-10-24T12:57:25Z</dcterms:modified>
</cp:coreProperties>
</file>