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1"/>
  </p:notesMasterIdLst>
  <p:sldIdLst>
    <p:sldId id="256" r:id="rId2"/>
    <p:sldId id="270" r:id="rId3"/>
    <p:sldId id="257" r:id="rId4"/>
    <p:sldId id="258" r:id="rId5"/>
    <p:sldId id="259" r:id="rId6"/>
    <p:sldId id="260" r:id="rId7"/>
    <p:sldId id="271" r:id="rId8"/>
    <p:sldId id="272" r:id="rId9"/>
    <p:sldId id="261" r:id="rId10"/>
    <p:sldId id="263" r:id="rId11"/>
    <p:sldId id="264" r:id="rId12"/>
    <p:sldId id="277" r:id="rId13"/>
    <p:sldId id="275" r:id="rId14"/>
    <p:sldId id="276" r:id="rId15"/>
    <p:sldId id="273" r:id="rId16"/>
    <p:sldId id="265" r:id="rId17"/>
    <p:sldId id="283" r:id="rId18"/>
    <p:sldId id="281" r:id="rId19"/>
    <p:sldId id="282" r:id="rId20"/>
    <p:sldId id="287" r:id="rId21"/>
    <p:sldId id="288" r:id="rId22"/>
    <p:sldId id="266" r:id="rId23"/>
    <p:sldId id="289" r:id="rId24"/>
    <p:sldId id="290" r:id="rId25"/>
    <p:sldId id="293" r:id="rId26"/>
    <p:sldId id="296" r:id="rId27"/>
    <p:sldId id="297" r:id="rId28"/>
    <p:sldId id="280" r:id="rId29"/>
    <p:sldId id="269"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CC"/>
    <a:srgbClr val="0066FF"/>
    <a:srgbClr val="0033CC"/>
    <a:srgbClr val="FFF2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4" autoAdjust="0"/>
    <p:restoredTop sz="94660"/>
  </p:normalViewPr>
  <p:slideViewPr>
    <p:cSldViewPr snapToGrid="0">
      <p:cViewPr varScale="1">
        <p:scale>
          <a:sx n="70" d="100"/>
          <a:sy n="70" d="100"/>
        </p:scale>
        <p:origin x="1012" y="60"/>
      </p:cViewPr>
      <p:guideLst/>
    </p:cSldViewPr>
  </p:slideViewPr>
  <p:notesTextViewPr>
    <p:cViewPr>
      <p:scale>
        <a:sx n="1" d="1"/>
        <a:sy n="1" d="1"/>
      </p:scale>
      <p:origin x="0" y="0"/>
    </p:cViewPr>
  </p:notesTextViewPr>
  <p:sorterViewPr>
    <p:cViewPr>
      <p:scale>
        <a:sx n="100" d="100"/>
        <a:sy n="100" d="100"/>
      </p:scale>
      <p:origin x="0" y="-814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8BDD2E-CA09-43F3-B6F0-614B19662596}" type="datetimeFigureOut">
              <a:rPr lang="en-US" smtClean="0"/>
              <a:t>10/23/2015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671E79-6BB0-4791-8400-A5E4A1791D25}" type="slidenum">
              <a:rPr lang="en-US" smtClean="0"/>
              <a:t>‹#›</a:t>
            </a:fld>
            <a:endParaRPr lang="en-US"/>
          </a:p>
        </p:txBody>
      </p:sp>
    </p:spTree>
    <p:extLst>
      <p:ext uri="{BB962C8B-B14F-4D97-AF65-F5344CB8AC3E}">
        <p14:creationId xmlns:p14="http://schemas.microsoft.com/office/powerpoint/2010/main" val="31259151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F13DDFB-2BA5-4F26-98B0-185593A3F285}" type="slidenum">
              <a:rPr lang="en-US" altLang="en-US"/>
              <a:pPr>
                <a:spcBef>
                  <a:spcPct val="0"/>
                </a:spcBef>
              </a:pPr>
              <a:t>9</a:t>
            </a:fld>
            <a:endParaRPr lang="en-US" altLang="en-US"/>
          </a:p>
        </p:txBody>
      </p:sp>
      <p:sp>
        <p:nvSpPr>
          <p:cNvPr id="245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b="1" smtClean="0"/>
              <a:t>This is a tree depicting all of the major modern mammal groups.  The main point I want to make with this slide is that cetaceans and primates – as mammals go – are deeply divergent taxa. If we place primates and cetaceans among other mammals in the family tree we have to go back at least 90 million years ago to find a common ancestor between these two orders. </a:t>
            </a:r>
          </a:p>
        </p:txBody>
      </p:sp>
    </p:spTree>
    <p:extLst>
      <p:ext uri="{BB962C8B-B14F-4D97-AF65-F5344CB8AC3E}">
        <p14:creationId xmlns:p14="http://schemas.microsoft.com/office/powerpoint/2010/main" val="33013619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5BFF541-5B51-4068-9219-FEA877C03BD3}" type="slidenum">
              <a:rPr lang="en-US" altLang="en-US"/>
              <a:pPr eaLnBrk="1" hangingPunct="1">
                <a:spcBef>
                  <a:spcPct val="0"/>
                </a:spcBef>
              </a:pPr>
              <a:t>13</a:t>
            </a:fld>
            <a:endParaRPr lang="en-US" altLang="en-US"/>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When you compare the EQ of humans, great apes and several odontocete species you find that not only do odontocetes have large brains in absolute sense but are significantly more encephalized than any other animals except modern humans.</a:t>
            </a:r>
          </a:p>
        </p:txBody>
      </p:sp>
    </p:spTree>
    <p:extLst>
      <p:ext uri="{BB962C8B-B14F-4D97-AF65-F5344CB8AC3E}">
        <p14:creationId xmlns:p14="http://schemas.microsoft.com/office/powerpoint/2010/main" val="34147328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4FD9DFB-019F-4560-8E8E-05631D16AAA0}" type="slidenum">
              <a:rPr lang="en-US" altLang="en-US"/>
              <a:pPr eaLnBrk="1" hangingPunct="1">
                <a:spcBef>
                  <a:spcPct val="0"/>
                </a:spcBef>
              </a:pPr>
              <a:t>14</a:t>
            </a:fld>
            <a:endParaRPr lang="en-US" altLang="en-US"/>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We found that cetaceans started with very low EQ. About 35 mya there was a significant increase in EQ with the radiation of early modern groups- neocetes.  There was a second increase in Delphinoids only more recently – by about 15 my.  No overall changes since then.</a:t>
            </a:r>
          </a:p>
        </p:txBody>
      </p:sp>
    </p:spTree>
    <p:extLst>
      <p:ext uri="{BB962C8B-B14F-4D97-AF65-F5344CB8AC3E}">
        <p14:creationId xmlns:p14="http://schemas.microsoft.com/office/powerpoint/2010/main" val="10458167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762F265-B699-4318-B553-04A379EFEDDE}" type="slidenum">
              <a:rPr lang="en-US" altLang="en-US"/>
              <a:pPr/>
              <a:t>17</a:t>
            </a:fld>
            <a:endParaRPr lang="en-US" altLang="en-US"/>
          </a:p>
        </p:txBody>
      </p:sp>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p:txBody>
          <a:bodyPr/>
          <a:lstStyle/>
          <a:p>
            <a:r>
              <a:rPr lang="en-US" altLang="en-US"/>
              <a:t>One of the fundamental ways cetacean cortex and primate cortex is different is level of granularity.</a:t>
            </a:r>
          </a:p>
        </p:txBody>
      </p:sp>
    </p:spTree>
    <p:extLst>
      <p:ext uri="{BB962C8B-B14F-4D97-AF65-F5344CB8AC3E}">
        <p14:creationId xmlns:p14="http://schemas.microsoft.com/office/powerpoint/2010/main" val="27518184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58362E-02B6-48CC-83A3-C918F38B2F3D}" type="slidenum">
              <a:rPr lang="en-US" altLang="en-US"/>
              <a:pPr/>
              <a:t>19</a:t>
            </a:fld>
            <a:endParaRPr lang="en-US" altLang="en-US"/>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2820751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D833526-082A-448B-9DB0-760CE2DD0CCF}" type="slidenum">
              <a:rPr lang="en-US" altLang="en-US"/>
              <a:pPr/>
              <a:t>20</a:t>
            </a:fld>
            <a:endParaRPr lang="en-US" altLang="en-US"/>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xfrm>
            <a:off x="914400" y="4343400"/>
            <a:ext cx="5029200" cy="4114800"/>
          </a:xfrm>
        </p:spPr>
        <p:txBody>
          <a:bodyPr/>
          <a:lstStyle/>
          <a:p>
            <a:r>
              <a:rPr lang="en-US" altLang="en-US"/>
              <a:t>In 1988 Glezer et al formulated a hypothesis about neocortical expansion in cetacean neocortex.  The hypothesis said that…We have been pursuing evidence for this hypothesis using software programs to identify vertical regularities in cetacean cortical tissue.</a:t>
            </a:r>
          </a:p>
        </p:txBody>
      </p:sp>
    </p:spTree>
    <p:extLst>
      <p:ext uri="{BB962C8B-B14F-4D97-AF65-F5344CB8AC3E}">
        <p14:creationId xmlns:p14="http://schemas.microsoft.com/office/powerpoint/2010/main" val="11488744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DF82B98-DEB8-45B2-A4C9-9A9131691499}" type="slidenum">
              <a:rPr lang="en-US" altLang="en-US" smtClean="0"/>
              <a:pPr>
                <a:spcBef>
                  <a:spcPct val="0"/>
                </a:spcBef>
              </a:pPr>
              <a:t>23</a:t>
            </a:fld>
            <a:endParaRPr lang="en-US" altLang="en-US" smtClean="0"/>
          </a:p>
        </p:txBody>
      </p:sp>
      <p:sp>
        <p:nvSpPr>
          <p:cNvPr id="5734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Tree>
    <p:extLst>
      <p:ext uri="{BB962C8B-B14F-4D97-AF65-F5344CB8AC3E}">
        <p14:creationId xmlns:p14="http://schemas.microsoft.com/office/powerpoint/2010/main" val="37279017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E156392-8C1F-42F2-89BB-63AE0A77F2BA}" type="slidenum">
              <a:rPr lang="en-US" altLang="en-US" smtClean="0"/>
              <a:pPr>
                <a:spcBef>
                  <a:spcPct val="0"/>
                </a:spcBef>
              </a:pPr>
              <a:t>24</a:t>
            </a:fld>
            <a:endParaRPr lang="en-US" altLang="en-US" smtClean="0"/>
          </a:p>
        </p:txBody>
      </p:sp>
      <p:sp>
        <p:nvSpPr>
          <p:cNvPr id="5939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Tree>
    <p:extLst>
      <p:ext uri="{BB962C8B-B14F-4D97-AF65-F5344CB8AC3E}">
        <p14:creationId xmlns:p14="http://schemas.microsoft.com/office/powerpoint/2010/main" val="3952526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619857B-8414-4033-A27D-28A2DBF31159}" type="slidenum">
              <a:rPr lang="en-US" altLang="en-US" smtClean="0"/>
              <a:pPr>
                <a:spcBef>
                  <a:spcPct val="0"/>
                </a:spcBef>
              </a:pPr>
              <a:t>25</a:t>
            </a:fld>
            <a:endParaRPr lang="en-US" altLang="en-US" smtClean="0"/>
          </a:p>
        </p:txBody>
      </p:sp>
      <p:sp>
        <p:nvSpPr>
          <p:cNvPr id="696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Tree>
    <p:extLst>
      <p:ext uri="{BB962C8B-B14F-4D97-AF65-F5344CB8AC3E}">
        <p14:creationId xmlns:p14="http://schemas.microsoft.com/office/powerpoint/2010/main" val="13242000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6276A27-8590-4D33-AC20-7221DE739579}" type="slidenum">
              <a:rPr lang="en-US" altLang="en-US" smtClean="0"/>
              <a:pPr>
                <a:spcBef>
                  <a:spcPct val="0"/>
                </a:spcBef>
              </a:pPr>
              <a:t>26</a:t>
            </a:fld>
            <a:endParaRPr lang="en-US" altLang="en-US" smtClean="0"/>
          </a:p>
        </p:txBody>
      </p:sp>
      <p:sp>
        <p:nvSpPr>
          <p:cNvPr id="757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Tree>
    <p:extLst>
      <p:ext uri="{BB962C8B-B14F-4D97-AF65-F5344CB8AC3E}">
        <p14:creationId xmlns:p14="http://schemas.microsoft.com/office/powerpoint/2010/main" val="6863131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344AF01-9DFA-49F1-BBD0-7CC76ADA0ECC}" type="datetimeFigureOut">
              <a:rPr lang="en-US" smtClean="0"/>
              <a:t>10/23/2015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9A82EF-FBD3-4501-90E9-999A0722B6E9}" type="slidenum">
              <a:rPr lang="en-US" smtClean="0"/>
              <a:t>‹#›</a:t>
            </a:fld>
            <a:endParaRPr lang="en-US"/>
          </a:p>
        </p:txBody>
      </p:sp>
    </p:spTree>
    <p:extLst>
      <p:ext uri="{BB962C8B-B14F-4D97-AF65-F5344CB8AC3E}">
        <p14:creationId xmlns:p14="http://schemas.microsoft.com/office/powerpoint/2010/main" val="5433293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344AF01-9DFA-49F1-BBD0-7CC76ADA0ECC}" type="datetimeFigureOut">
              <a:rPr lang="en-US" smtClean="0"/>
              <a:t>10/23/2015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9A82EF-FBD3-4501-90E9-999A0722B6E9}" type="slidenum">
              <a:rPr lang="en-US" smtClean="0"/>
              <a:t>‹#›</a:t>
            </a:fld>
            <a:endParaRPr lang="en-US"/>
          </a:p>
        </p:txBody>
      </p:sp>
    </p:spTree>
    <p:extLst>
      <p:ext uri="{BB962C8B-B14F-4D97-AF65-F5344CB8AC3E}">
        <p14:creationId xmlns:p14="http://schemas.microsoft.com/office/powerpoint/2010/main" val="3576968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344AF01-9DFA-49F1-BBD0-7CC76ADA0ECC}" type="datetimeFigureOut">
              <a:rPr lang="en-US" smtClean="0"/>
              <a:t>10/23/2015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9A82EF-FBD3-4501-90E9-999A0722B6E9}" type="slidenum">
              <a:rPr lang="en-US" smtClean="0"/>
              <a:t>‹#›</a:t>
            </a:fld>
            <a:endParaRPr lang="en-US"/>
          </a:p>
        </p:txBody>
      </p:sp>
    </p:spTree>
    <p:extLst>
      <p:ext uri="{BB962C8B-B14F-4D97-AF65-F5344CB8AC3E}">
        <p14:creationId xmlns:p14="http://schemas.microsoft.com/office/powerpoint/2010/main" val="28459525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344AF01-9DFA-49F1-BBD0-7CC76ADA0ECC}" type="datetimeFigureOut">
              <a:rPr lang="en-US" smtClean="0"/>
              <a:t>10/23/2015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9A82EF-FBD3-4501-90E9-999A0722B6E9}" type="slidenum">
              <a:rPr lang="en-US" smtClean="0"/>
              <a:t>‹#›</a:t>
            </a:fld>
            <a:endParaRPr lang="en-US"/>
          </a:p>
        </p:txBody>
      </p:sp>
    </p:spTree>
    <p:extLst>
      <p:ext uri="{BB962C8B-B14F-4D97-AF65-F5344CB8AC3E}">
        <p14:creationId xmlns:p14="http://schemas.microsoft.com/office/powerpoint/2010/main" val="3991601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344AF01-9DFA-49F1-BBD0-7CC76ADA0ECC}" type="datetimeFigureOut">
              <a:rPr lang="en-US" smtClean="0"/>
              <a:t>10/23/2015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9A82EF-FBD3-4501-90E9-999A0722B6E9}" type="slidenum">
              <a:rPr lang="en-US" smtClean="0"/>
              <a:t>‹#›</a:t>
            </a:fld>
            <a:endParaRPr lang="en-US"/>
          </a:p>
        </p:txBody>
      </p:sp>
    </p:spTree>
    <p:extLst>
      <p:ext uri="{BB962C8B-B14F-4D97-AF65-F5344CB8AC3E}">
        <p14:creationId xmlns:p14="http://schemas.microsoft.com/office/powerpoint/2010/main" val="25150163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344AF01-9DFA-49F1-BBD0-7CC76ADA0ECC}" type="datetimeFigureOut">
              <a:rPr lang="en-US" smtClean="0"/>
              <a:t>10/23/2015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9A82EF-FBD3-4501-90E9-999A0722B6E9}" type="slidenum">
              <a:rPr lang="en-US" smtClean="0"/>
              <a:t>‹#›</a:t>
            </a:fld>
            <a:endParaRPr lang="en-US"/>
          </a:p>
        </p:txBody>
      </p:sp>
    </p:spTree>
    <p:extLst>
      <p:ext uri="{BB962C8B-B14F-4D97-AF65-F5344CB8AC3E}">
        <p14:creationId xmlns:p14="http://schemas.microsoft.com/office/powerpoint/2010/main" val="14869798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44AF01-9DFA-49F1-BBD0-7CC76ADA0ECC}" type="datetimeFigureOut">
              <a:rPr lang="en-US" smtClean="0"/>
              <a:t>10/23/2015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9A82EF-FBD3-4501-90E9-999A0722B6E9}" type="slidenum">
              <a:rPr lang="en-US" smtClean="0"/>
              <a:t>‹#›</a:t>
            </a:fld>
            <a:endParaRPr lang="en-US"/>
          </a:p>
        </p:txBody>
      </p:sp>
    </p:spTree>
    <p:extLst>
      <p:ext uri="{BB962C8B-B14F-4D97-AF65-F5344CB8AC3E}">
        <p14:creationId xmlns:p14="http://schemas.microsoft.com/office/powerpoint/2010/main" val="1022128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344AF01-9DFA-49F1-BBD0-7CC76ADA0ECC}" type="datetimeFigureOut">
              <a:rPr lang="en-US" smtClean="0"/>
              <a:t>10/23/2015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9A82EF-FBD3-4501-90E9-999A0722B6E9}" type="slidenum">
              <a:rPr lang="en-US" smtClean="0"/>
              <a:t>‹#›</a:t>
            </a:fld>
            <a:endParaRPr lang="en-US"/>
          </a:p>
        </p:txBody>
      </p:sp>
    </p:spTree>
    <p:extLst>
      <p:ext uri="{BB962C8B-B14F-4D97-AF65-F5344CB8AC3E}">
        <p14:creationId xmlns:p14="http://schemas.microsoft.com/office/powerpoint/2010/main" val="37459610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344AF01-9DFA-49F1-BBD0-7CC76ADA0ECC}" type="datetimeFigureOut">
              <a:rPr lang="en-US" smtClean="0"/>
              <a:t>10/23/2015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9A82EF-FBD3-4501-90E9-999A0722B6E9}" type="slidenum">
              <a:rPr lang="en-US" smtClean="0"/>
              <a:t>‹#›</a:t>
            </a:fld>
            <a:endParaRPr lang="en-US"/>
          </a:p>
        </p:txBody>
      </p:sp>
    </p:spTree>
    <p:extLst>
      <p:ext uri="{BB962C8B-B14F-4D97-AF65-F5344CB8AC3E}">
        <p14:creationId xmlns:p14="http://schemas.microsoft.com/office/powerpoint/2010/main" val="19754560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344AF01-9DFA-49F1-BBD0-7CC76ADA0ECC}" type="datetimeFigureOut">
              <a:rPr lang="en-US" smtClean="0"/>
              <a:t>10/23/2015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9A82EF-FBD3-4501-90E9-999A0722B6E9}" type="slidenum">
              <a:rPr lang="en-US" smtClean="0"/>
              <a:t>‹#›</a:t>
            </a:fld>
            <a:endParaRPr lang="en-US"/>
          </a:p>
        </p:txBody>
      </p:sp>
    </p:spTree>
    <p:extLst>
      <p:ext uri="{BB962C8B-B14F-4D97-AF65-F5344CB8AC3E}">
        <p14:creationId xmlns:p14="http://schemas.microsoft.com/office/powerpoint/2010/main" val="12596407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344AF01-9DFA-49F1-BBD0-7CC76ADA0ECC}" type="datetimeFigureOut">
              <a:rPr lang="en-US" smtClean="0"/>
              <a:t>10/23/2015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9A82EF-FBD3-4501-90E9-999A0722B6E9}" type="slidenum">
              <a:rPr lang="en-US" smtClean="0"/>
              <a:t>‹#›</a:t>
            </a:fld>
            <a:endParaRPr lang="en-US"/>
          </a:p>
        </p:txBody>
      </p:sp>
    </p:spTree>
    <p:extLst>
      <p:ext uri="{BB962C8B-B14F-4D97-AF65-F5344CB8AC3E}">
        <p14:creationId xmlns:p14="http://schemas.microsoft.com/office/powerpoint/2010/main" val="3579157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44AF01-9DFA-49F1-BBD0-7CC76ADA0ECC}" type="datetimeFigureOut">
              <a:rPr lang="en-US" smtClean="0"/>
              <a:t>10/23/2015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9A82EF-FBD3-4501-90E9-999A0722B6E9}" type="slidenum">
              <a:rPr lang="en-US" smtClean="0"/>
              <a:t>‹#›</a:t>
            </a:fld>
            <a:endParaRPr lang="en-US"/>
          </a:p>
        </p:txBody>
      </p:sp>
    </p:spTree>
    <p:extLst>
      <p:ext uri="{BB962C8B-B14F-4D97-AF65-F5344CB8AC3E}">
        <p14:creationId xmlns:p14="http://schemas.microsoft.com/office/powerpoint/2010/main" val="13796156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6.wmf"/><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36.jpg"/><Relationship Id="rId5" Type="http://schemas.openxmlformats.org/officeDocument/2006/relationships/image" Target="../media/image35.jpg"/><Relationship Id="rId4" Type="http://schemas.openxmlformats.org/officeDocument/2006/relationships/image" Target="../media/image34.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013222"/>
            <a:ext cx="6858000" cy="1790700"/>
          </a:xfrm>
        </p:spPr>
        <p:txBody>
          <a:bodyPr>
            <a:noAutofit/>
          </a:bodyPr>
          <a:lstStyle/>
          <a:p>
            <a:r>
              <a:rPr lang="en-US" sz="4400" b="1" dirty="0" smtClean="0">
                <a:solidFill>
                  <a:srgbClr val="0066CC"/>
                </a:solidFill>
                <a:effectLst>
                  <a:outerShdw blurRad="38100" dist="38100" dir="2700000" algn="tl">
                    <a:srgbClr val="000000">
                      <a:alpha val="43137"/>
                    </a:srgbClr>
                  </a:outerShdw>
                </a:effectLst>
                <a:latin typeface="+mn-lt"/>
              </a:rPr>
              <a:t>Cetaceans and Primates: Convergent Themes in Cognition</a:t>
            </a:r>
            <a:endParaRPr lang="en-US" sz="4400" b="1" dirty="0">
              <a:solidFill>
                <a:srgbClr val="0066CC"/>
              </a:solidFill>
              <a:effectLst>
                <a:outerShdw blurRad="38100" dist="38100" dir="2700000" algn="tl">
                  <a:srgbClr val="000000">
                    <a:alpha val="43137"/>
                  </a:srgbClr>
                </a:outerShdw>
              </a:effectLst>
              <a:latin typeface="+mn-lt"/>
            </a:endParaRPr>
          </a:p>
        </p:txBody>
      </p:sp>
      <p:sp>
        <p:nvSpPr>
          <p:cNvPr id="3" name="Subtitle 2"/>
          <p:cNvSpPr>
            <a:spLocks noGrp="1"/>
          </p:cNvSpPr>
          <p:nvPr>
            <p:ph type="subTitle" idx="1"/>
          </p:nvPr>
        </p:nvSpPr>
        <p:spPr>
          <a:xfrm>
            <a:off x="1143000" y="2872978"/>
            <a:ext cx="6858000" cy="1241822"/>
          </a:xfrm>
        </p:spPr>
        <p:txBody>
          <a:bodyPr/>
          <a:lstStyle/>
          <a:p>
            <a:r>
              <a:rPr lang="en-US" dirty="0" smtClean="0"/>
              <a:t>Lori Marino</a:t>
            </a:r>
          </a:p>
          <a:p>
            <a:r>
              <a:rPr lang="en-US" dirty="0" smtClean="0"/>
              <a:t>The Kimmela Center for Animal Advocacy</a:t>
            </a:r>
            <a:endParaRPr lang="en-US" dirty="0"/>
          </a:p>
        </p:txBody>
      </p:sp>
      <p:sp>
        <p:nvSpPr>
          <p:cNvPr id="4" name="TextBox 3"/>
          <p:cNvSpPr txBox="1"/>
          <p:nvPr/>
        </p:nvSpPr>
        <p:spPr>
          <a:xfrm>
            <a:off x="2700526" y="4565125"/>
            <a:ext cx="3742948" cy="923330"/>
          </a:xfrm>
          <a:prstGeom prst="rect">
            <a:avLst/>
          </a:prstGeom>
          <a:noFill/>
        </p:spPr>
        <p:txBody>
          <a:bodyPr wrap="none" rtlCol="0">
            <a:spAutoFit/>
          </a:bodyPr>
          <a:lstStyle/>
          <a:p>
            <a:pPr algn="ctr"/>
            <a:r>
              <a:rPr lang="en-US" dirty="0"/>
              <a:t>Convergent Minds</a:t>
            </a:r>
          </a:p>
          <a:p>
            <a:pPr algn="ctr"/>
            <a:r>
              <a:rPr lang="en-US" dirty="0"/>
              <a:t>The Evolution of Cognitive Complexity</a:t>
            </a:r>
          </a:p>
          <a:p>
            <a:pPr algn="ctr"/>
            <a:r>
              <a:rPr lang="en-US" dirty="0" smtClean="0"/>
              <a:t>Boston </a:t>
            </a:r>
            <a:r>
              <a:rPr lang="en-US" dirty="0"/>
              <a:t>University 2015</a:t>
            </a:r>
          </a:p>
        </p:txBody>
      </p:sp>
    </p:spTree>
    <p:extLst>
      <p:ext uri="{BB962C8B-B14F-4D97-AF65-F5344CB8AC3E}">
        <p14:creationId xmlns:p14="http://schemas.microsoft.com/office/powerpoint/2010/main" val="2992274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rgbClr val="0066CC"/>
                </a:solidFill>
                <a:effectLst>
                  <a:outerShdw blurRad="38100" dist="38100" dir="2700000" algn="tl">
                    <a:srgbClr val="000000">
                      <a:alpha val="43137"/>
                    </a:srgbClr>
                  </a:outerShdw>
                </a:effectLst>
              </a:rPr>
              <a:t>Outline</a:t>
            </a:r>
            <a:endParaRPr lang="en-US" sz="4000" b="1" dirty="0">
              <a:solidFill>
                <a:srgbClr val="0066CC"/>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r>
              <a:rPr lang="en-US" dirty="0" smtClean="0"/>
              <a:t>What is convergence?</a:t>
            </a:r>
          </a:p>
          <a:p>
            <a:r>
              <a:rPr lang="en-US" dirty="0" smtClean="0"/>
              <a:t>Background on primate and cetacean evolution</a:t>
            </a:r>
          </a:p>
          <a:p>
            <a:r>
              <a:rPr lang="en-US" dirty="0" smtClean="0"/>
              <a:t>Convergent evolution of large </a:t>
            </a:r>
            <a:r>
              <a:rPr lang="en-US" dirty="0" smtClean="0"/>
              <a:t>brains</a:t>
            </a:r>
            <a:endParaRPr lang="en-US" dirty="0" smtClean="0"/>
          </a:p>
          <a:p>
            <a:r>
              <a:rPr lang="en-US" dirty="0" smtClean="0"/>
              <a:t>Convergent cognition</a:t>
            </a:r>
          </a:p>
          <a:p>
            <a:r>
              <a:rPr lang="en-US" dirty="0" smtClean="0"/>
              <a:t>Conclusions</a:t>
            </a:r>
          </a:p>
          <a:p>
            <a:endParaRPr lang="en-US" dirty="0" smtClean="0"/>
          </a:p>
          <a:p>
            <a:endParaRPr lang="en-US" dirty="0"/>
          </a:p>
        </p:txBody>
      </p:sp>
    </p:spTree>
    <p:extLst>
      <p:ext uri="{BB962C8B-B14F-4D97-AF65-F5344CB8AC3E}">
        <p14:creationId xmlns:p14="http://schemas.microsoft.com/office/powerpoint/2010/main" val="42226127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Box 2"/>
          <p:cNvSpPr txBox="1">
            <a:spLocks noChangeArrowheads="1"/>
          </p:cNvSpPr>
          <p:nvPr/>
        </p:nvSpPr>
        <p:spPr bwMode="auto">
          <a:xfrm>
            <a:off x="2286000" y="457200"/>
            <a:ext cx="46418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9pPr>
          </a:lstStyle>
          <a:p>
            <a:pPr eaLnBrk="1" hangingPunct="1">
              <a:spcBef>
                <a:spcPct val="0"/>
              </a:spcBef>
              <a:buClrTx/>
              <a:buSzTx/>
              <a:buFontTx/>
              <a:buNone/>
            </a:pPr>
            <a:r>
              <a:rPr lang="en-US" altLang="en-US" sz="2400" b="1">
                <a:latin typeface="Arial" panose="020B0604020202020204" pitchFamily="34" charset="0"/>
                <a:cs typeface="Arial" panose="020B0604020202020204" pitchFamily="34" charset="0"/>
              </a:rPr>
              <a:t>What is convergent evolution?</a:t>
            </a:r>
          </a:p>
        </p:txBody>
      </p:sp>
      <p:sp>
        <p:nvSpPr>
          <p:cNvPr id="9219" name="Rectangle 7"/>
          <p:cNvSpPr>
            <a:spLocks noChangeArrowheads="1"/>
          </p:cNvSpPr>
          <p:nvPr/>
        </p:nvSpPr>
        <p:spPr bwMode="auto">
          <a:xfrm>
            <a:off x="609600" y="1066800"/>
            <a:ext cx="8001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9pPr>
          </a:lstStyle>
          <a:p>
            <a:pPr algn="ctr" eaLnBrk="1" hangingPunct="1">
              <a:spcBef>
                <a:spcPct val="0"/>
              </a:spcBef>
              <a:buClrTx/>
              <a:buSzTx/>
              <a:buFontTx/>
              <a:buNone/>
            </a:pPr>
            <a:r>
              <a:rPr lang="en-US" altLang="en-US" sz="1800" b="1">
                <a:latin typeface="Arial" panose="020B0604020202020204" pitchFamily="34" charset="0"/>
                <a:cs typeface="Arial" panose="020B0604020202020204" pitchFamily="34" charset="0"/>
              </a:rPr>
              <a:t>Convergent evolution</a:t>
            </a:r>
            <a:r>
              <a:rPr lang="en-US" altLang="en-US" sz="1800">
                <a:latin typeface="Arial" panose="020B0604020202020204" pitchFamily="34" charset="0"/>
                <a:cs typeface="Arial" panose="020B0604020202020204" pitchFamily="34" charset="0"/>
              </a:rPr>
              <a:t> is the acquisition of the same or similar biological traits in distantly-related lineages.</a:t>
            </a:r>
          </a:p>
        </p:txBody>
      </p:sp>
      <p:sp>
        <p:nvSpPr>
          <p:cNvPr id="12" name="Rectangle 11"/>
          <p:cNvSpPr/>
          <p:nvPr/>
        </p:nvSpPr>
        <p:spPr>
          <a:xfrm>
            <a:off x="3291027" y="1904999"/>
            <a:ext cx="731520" cy="731520"/>
          </a:xfrm>
          <a:prstGeom prst="rect">
            <a:avLst/>
          </a:prstGeom>
          <a:solidFill>
            <a:schemeClr val="accent6"/>
          </a:solidFill>
          <a:effectLst>
            <a:softEdge rad="101600"/>
          </a:effectLst>
        </p:spPr>
        <p:txBody>
          <a:bodyPr wrap="none">
            <a:spAutoFit/>
          </a:bodyPr>
          <a:lstStyle/>
          <a:p>
            <a:pPr algn="ctr" eaLnBrk="1" fontAlgn="auto" hangingPunct="1">
              <a:spcBef>
                <a:spcPts val="0"/>
              </a:spcBef>
              <a:spcAft>
                <a:spcPts val="0"/>
              </a:spcAft>
              <a:defRPr/>
            </a:pPr>
            <a:r>
              <a:rPr lang="en-US" sz="3200" b="1" spc="50" dirty="0">
                <a:ln w="0"/>
                <a:solidFill>
                  <a:schemeClr val="bg2"/>
                </a:solidFill>
                <a:effectLst>
                  <a:innerShdw blurRad="63500" dist="50800" dir="13500000">
                    <a:srgbClr val="000000">
                      <a:alpha val="50000"/>
                    </a:srgbClr>
                  </a:innerShdw>
                </a:effectLst>
                <a:latin typeface="+mn-lt"/>
              </a:rPr>
              <a:t>A</a:t>
            </a:r>
            <a:endParaRPr lang="en-US" sz="32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endParaRPr>
          </a:p>
        </p:txBody>
      </p:sp>
      <p:sp>
        <p:nvSpPr>
          <p:cNvPr id="14" name="Rectangle 13"/>
          <p:cNvSpPr/>
          <p:nvPr/>
        </p:nvSpPr>
        <p:spPr>
          <a:xfrm>
            <a:off x="5486400" y="1904999"/>
            <a:ext cx="731520" cy="731520"/>
          </a:xfrm>
          <a:prstGeom prst="rect">
            <a:avLst/>
          </a:prstGeom>
          <a:solidFill>
            <a:schemeClr val="accent6"/>
          </a:solidFill>
          <a:effectLst>
            <a:softEdge rad="101600"/>
          </a:effectLst>
        </p:spPr>
        <p:txBody>
          <a:bodyPr wrap="none">
            <a:spAutoFit/>
          </a:bodyPr>
          <a:lstStyle/>
          <a:p>
            <a:pPr algn="ctr" eaLnBrk="1" fontAlgn="auto" hangingPunct="1">
              <a:spcBef>
                <a:spcPts val="0"/>
              </a:spcBef>
              <a:spcAft>
                <a:spcPts val="0"/>
              </a:spcAft>
              <a:defRPr/>
            </a:pPr>
            <a:r>
              <a:rPr lang="en-US" sz="3200" b="1" spc="50" dirty="0">
                <a:ln w="0"/>
                <a:solidFill>
                  <a:schemeClr val="bg2"/>
                </a:solidFill>
                <a:effectLst>
                  <a:innerShdw blurRad="63500" dist="50800" dir="13500000">
                    <a:srgbClr val="000000">
                      <a:alpha val="50000"/>
                    </a:srgbClr>
                  </a:innerShdw>
                </a:effectLst>
                <a:latin typeface="+mn-lt"/>
              </a:rPr>
              <a:t>B</a:t>
            </a:r>
          </a:p>
        </p:txBody>
      </p:sp>
      <p:sp>
        <p:nvSpPr>
          <p:cNvPr id="15" name="Rectangle 14"/>
          <p:cNvSpPr/>
          <p:nvPr/>
        </p:nvSpPr>
        <p:spPr>
          <a:xfrm>
            <a:off x="3306255" y="2819399"/>
            <a:ext cx="731520" cy="731520"/>
          </a:xfrm>
          <a:prstGeom prst="rect">
            <a:avLst/>
          </a:prstGeom>
          <a:solidFill>
            <a:schemeClr val="accent6"/>
          </a:solidFill>
          <a:effectLst>
            <a:softEdge rad="101600"/>
          </a:effectLst>
        </p:spPr>
        <p:txBody>
          <a:bodyPr wrap="none">
            <a:spAutoFit/>
          </a:bodyPr>
          <a:lstStyle/>
          <a:p>
            <a:pPr algn="ctr" eaLnBrk="1" fontAlgn="auto" hangingPunct="1">
              <a:spcBef>
                <a:spcPts val="0"/>
              </a:spcBef>
              <a:spcAft>
                <a:spcPts val="0"/>
              </a:spcAft>
              <a:defRPr/>
            </a:pPr>
            <a:r>
              <a:rPr lang="en-US" sz="3200" b="1" spc="50" dirty="0">
                <a:ln w="0"/>
                <a:solidFill>
                  <a:schemeClr val="bg2"/>
                </a:solidFill>
                <a:effectLst>
                  <a:innerShdw blurRad="63500" dist="50800" dir="13500000">
                    <a:srgbClr val="000000">
                      <a:alpha val="50000"/>
                    </a:srgbClr>
                  </a:innerShdw>
                </a:effectLst>
                <a:latin typeface="+mn-lt"/>
              </a:rPr>
              <a:t>C</a:t>
            </a:r>
          </a:p>
        </p:txBody>
      </p:sp>
      <p:sp>
        <p:nvSpPr>
          <p:cNvPr id="16" name="Rectangle 15"/>
          <p:cNvSpPr/>
          <p:nvPr/>
        </p:nvSpPr>
        <p:spPr>
          <a:xfrm>
            <a:off x="5516055" y="2819399"/>
            <a:ext cx="731520" cy="731520"/>
          </a:xfrm>
          <a:prstGeom prst="rect">
            <a:avLst/>
          </a:prstGeom>
          <a:solidFill>
            <a:schemeClr val="accent6"/>
          </a:solidFill>
          <a:effectLst>
            <a:softEdge rad="101600"/>
          </a:effectLst>
        </p:spPr>
        <p:txBody>
          <a:bodyPr wrap="none">
            <a:spAutoFit/>
          </a:bodyPr>
          <a:lstStyle/>
          <a:p>
            <a:pPr algn="ctr" eaLnBrk="1" fontAlgn="auto" hangingPunct="1">
              <a:spcBef>
                <a:spcPts val="0"/>
              </a:spcBef>
              <a:spcAft>
                <a:spcPts val="0"/>
              </a:spcAft>
              <a:defRPr/>
            </a:pPr>
            <a:r>
              <a:rPr lang="en-US" sz="3200" b="1" spc="50" dirty="0">
                <a:ln w="0"/>
                <a:solidFill>
                  <a:schemeClr val="bg2"/>
                </a:solidFill>
                <a:effectLst>
                  <a:innerShdw blurRad="63500" dist="50800" dir="13500000">
                    <a:srgbClr val="000000">
                      <a:alpha val="50000"/>
                    </a:srgbClr>
                  </a:innerShdw>
                </a:effectLst>
                <a:latin typeface="+mn-lt"/>
              </a:rPr>
              <a:t>C</a:t>
            </a:r>
          </a:p>
        </p:txBody>
      </p:sp>
      <p:cxnSp>
        <p:nvCxnSpPr>
          <p:cNvPr id="18" name="Straight Arrow Connector 17"/>
          <p:cNvCxnSpPr/>
          <p:nvPr/>
        </p:nvCxnSpPr>
        <p:spPr>
          <a:xfrm rot="5400000">
            <a:off x="3532168" y="2708438"/>
            <a:ext cx="255588" cy="6350"/>
          </a:xfrm>
          <a:prstGeom prst="straightConnector1">
            <a:avLst/>
          </a:prstGeom>
          <a:ln w="38100">
            <a:solidFill>
              <a:schemeClr val="bg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5400000">
            <a:off x="5743551" y="2698857"/>
            <a:ext cx="254000" cy="6350"/>
          </a:xfrm>
          <a:prstGeom prst="straightConnector1">
            <a:avLst/>
          </a:prstGeom>
          <a:ln w="38100">
            <a:solidFill>
              <a:schemeClr val="bg2">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9226" name="TextBox 21"/>
          <p:cNvSpPr txBox="1">
            <a:spLocks noChangeArrowheads="1"/>
          </p:cNvSpPr>
          <p:nvPr/>
        </p:nvSpPr>
        <p:spPr bwMode="auto">
          <a:xfrm>
            <a:off x="6570373" y="3066204"/>
            <a:ext cx="18383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9pPr>
          </a:lstStyle>
          <a:p>
            <a:pPr eaLnBrk="1" hangingPunct="1">
              <a:spcBef>
                <a:spcPct val="0"/>
              </a:spcBef>
              <a:buClrTx/>
              <a:buSzTx/>
              <a:buFontTx/>
              <a:buNone/>
            </a:pPr>
            <a:r>
              <a:rPr lang="en-US" altLang="en-US" sz="1800" dirty="0">
                <a:latin typeface="Arial" panose="020B0604020202020204" pitchFamily="34" charset="0"/>
                <a:cs typeface="Arial" panose="020B0604020202020204" pitchFamily="34" charset="0"/>
              </a:rPr>
              <a:t>Analogous traits</a:t>
            </a:r>
          </a:p>
        </p:txBody>
      </p:sp>
      <p:sp>
        <p:nvSpPr>
          <p:cNvPr id="9227" name="Rectangle 23"/>
          <p:cNvSpPr>
            <a:spLocks noChangeArrowheads="1"/>
          </p:cNvSpPr>
          <p:nvPr/>
        </p:nvSpPr>
        <p:spPr bwMode="auto">
          <a:xfrm>
            <a:off x="609600" y="3691152"/>
            <a:ext cx="8001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9pPr>
          </a:lstStyle>
          <a:p>
            <a:pPr algn="ctr" eaLnBrk="1" hangingPunct="1">
              <a:spcBef>
                <a:spcPct val="0"/>
              </a:spcBef>
              <a:buClrTx/>
              <a:buSzTx/>
              <a:buFontTx/>
              <a:buNone/>
            </a:pPr>
            <a:r>
              <a:rPr lang="en-US" altLang="en-US" sz="1800" b="1" dirty="0">
                <a:latin typeface="Arial" panose="020B0604020202020204" pitchFamily="34" charset="0"/>
                <a:cs typeface="Arial" panose="020B0604020202020204" pitchFamily="34" charset="0"/>
              </a:rPr>
              <a:t>Functional convergence</a:t>
            </a:r>
            <a:r>
              <a:rPr lang="en-US" altLang="en-US" sz="1800" dirty="0">
                <a:latin typeface="Arial" panose="020B0604020202020204" pitchFamily="34" charset="0"/>
                <a:cs typeface="Arial" panose="020B0604020202020204" pitchFamily="34" charset="0"/>
              </a:rPr>
              <a:t> is the acquisition of the same or similar biological </a:t>
            </a:r>
            <a:r>
              <a:rPr lang="en-US" altLang="en-US" sz="1800" i="1" dirty="0">
                <a:latin typeface="Arial" panose="020B0604020202020204" pitchFamily="34" charset="0"/>
                <a:cs typeface="Arial" panose="020B0604020202020204" pitchFamily="34" charset="0"/>
              </a:rPr>
              <a:t>functions</a:t>
            </a:r>
            <a:r>
              <a:rPr lang="en-US" altLang="en-US" sz="1800" dirty="0">
                <a:latin typeface="Arial" panose="020B0604020202020204" pitchFamily="34" charset="0"/>
                <a:cs typeface="Arial" panose="020B0604020202020204" pitchFamily="34" charset="0"/>
              </a:rPr>
              <a:t> in distantly-related lineages.</a:t>
            </a:r>
          </a:p>
          <a:p>
            <a:pPr algn="ctr" eaLnBrk="1" hangingPunct="1">
              <a:spcBef>
                <a:spcPct val="0"/>
              </a:spcBef>
              <a:buClrTx/>
              <a:buSzTx/>
              <a:buFontTx/>
              <a:buNone/>
            </a:pPr>
            <a:endParaRPr lang="en-US" altLang="en-US" sz="1800" dirty="0">
              <a:latin typeface="Arial" panose="020B0604020202020204" pitchFamily="34" charset="0"/>
              <a:cs typeface="Arial" panose="020B0604020202020204" pitchFamily="34" charset="0"/>
            </a:endParaRPr>
          </a:p>
          <a:p>
            <a:pPr algn="ctr" eaLnBrk="1" hangingPunct="1">
              <a:spcBef>
                <a:spcPct val="0"/>
              </a:spcBef>
              <a:buClrTx/>
              <a:buSzTx/>
              <a:buFontTx/>
              <a:buNone/>
            </a:pPr>
            <a:r>
              <a:rPr lang="en-US" altLang="en-US" sz="1800" dirty="0">
                <a:latin typeface="Arial" panose="020B0604020202020204" pitchFamily="34" charset="0"/>
                <a:cs typeface="Arial" panose="020B0604020202020204" pitchFamily="34" charset="0"/>
              </a:rPr>
              <a:t>Example: flight</a:t>
            </a:r>
          </a:p>
        </p:txBody>
      </p:sp>
      <p:pic>
        <p:nvPicPr>
          <p:cNvPr id="92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2606" y="4953000"/>
            <a:ext cx="2049744" cy="1368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4462" y="4926802"/>
            <a:ext cx="1721265" cy="1413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85462" y="4953000"/>
            <a:ext cx="2035888" cy="1361500"/>
          </a:xfrm>
          <a:prstGeom prst="rect">
            <a:avLst/>
          </a:prstGeom>
        </p:spPr>
      </p:pic>
    </p:spTree>
    <p:extLst>
      <p:ext uri="{BB962C8B-B14F-4D97-AF65-F5344CB8AC3E}">
        <p14:creationId xmlns:p14="http://schemas.microsoft.com/office/powerpoint/2010/main" val="27160076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8"/>
          <p:cNvSpPr txBox="1">
            <a:spLocks noChangeArrowheads="1"/>
          </p:cNvSpPr>
          <p:nvPr/>
        </p:nvSpPr>
        <p:spPr bwMode="auto">
          <a:xfrm>
            <a:off x="609600" y="392950"/>
            <a:ext cx="8229600" cy="954088"/>
          </a:xfrm>
          <a:prstGeom prst="rect">
            <a:avLst/>
          </a:prstGeom>
          <a:noFill/>
          <a:ln w="9525">
            <a:noFill/>
            <a:miter lim="800000"/>
            <a:headEnd/>
            <a:tailEnd/>
          </a:ln>
          <a:effectLst/>
        </p:spPr>
        <p:txBody>
          <a:bodyPr>
            <a:spAutoFit/>
          </a:bodyPr>
          <a:lstStyle/>
          <a:p>
            <a:pPr algn="ctr" eaLnBrk="1" hangingPunct="1">
              <a:defRPr/>
            </a:pPr>
            <a:r>
              <a:rPr lang="en-US" sz="2800" b="1" dirty="0">
                <a:cs typeface="Arial" pitchFamily="34" charset="0"/>
              </a:rPr>
              <a:t>Cognitive Convergence</a:t>
            </a:r>
          </a:p>
          <a:p>
            <a:pPr algn="ctr" eaLnBrk="1" hangingPunct="1">
              <a:defRPr/>
            </a:pPr>
            <a:endParaRPr lang="en-US" sz="2800" b="1" dirty="0">
              <a:solidFill>
                <a:schemeClr val="accent2">
                  <a:lumMod val="75000"/>
                </a:schemeClr>
              </a:solidFill>
              <a:cs typeface="Arial" pitchFamily="34" charset="0"/>
            </a:endParaRPr>
          </a:p>
        </p:txBody>
      </p:sp>
      <p:sp>
        <p:nvSpPr>
          <p:cNvPr id="10245" name="TextBox 16"/>
          <p:cNvSpPr txBox="1">
            <a:spLocks noChangeArrowheads="1"/>
          </p:cNvSpPr>
          <p:nvPr/>
        </p:nvSpPr>
        <p:spPr bwMode="auto">
          <a:xfrm>
            <a:off x="2022475" y="5046371"/>
            <a:ext cx="657103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9pPr>
          </a:lstStyle>
          <a:p>
            <a:pPr eaLnBrk="1" hangingPunct="1">
              <a:spcBef>
                <a:spcPct val="0"/>
              </a:spcBef>
              <a:buClrTx/>
              <a:buSzTx/>
              <a:buFontTx/>
              <a:buNone/>
            </a:pPr>
            <a:r>
              <a:rPr lang="en-US" altLang="en-US" sz="1800" b="1" dirty="0">
                <a:latin typeface="Arial" panose="020B0604020202020204" pitchFamily="34" charset="0"/>
                <a:cs typeface="Arial" panose="020B0604020202020204" pitchFamily="34" charset="0"/>
              </a:rPr>
              <a:t>Phylogenetically </a:t>
            </a:r>
            <a:r>
              <a:rPr lang="en-US" altLang="en-US" sz="1800" b="1" dirty="0" smtClean="0">
                <a:latin typeface="Arial" panose="020B0604020202020204" pitchFamily="34" charset="0"/>
                <a:cs typeface="Arial" panose="020B0604020202020204" pitchFamily="34" charset="0"/>
              </a:rPr>
              <a:t>distantly related (95 </a:t>
            </a:r>
            <a:r>
              <a:rPr lang="en-US" altLang="en-US" sz="1800" b="1" dirty="0" err="1" smtClean="0">
                <a:latin typeface="Arial" panose="020B0604020202020204" pitchFamily="34" charset="0"/>
                <a:cs typeface="Arial" panose="020B0604020202020204" pitchFamily="34" charset="0"/>
              </a:rPr>
              <a:t>mya</a:t>
            </a:r>
            <a:r>
              <a:rPr lang="en-US" altLang="en-US" sz="1800" b="1" dirty="0" smtClean="0">
                <a:latin typeface="Arial" panose="020B0604020202020204" pitchFamily="34" charset="0"/>
                <a:cs typeface="Arial" panose="020B0604020202020204" pitchFamily="34" charset="0"/>
              </a:rPr>
              <a:t>)</a:t>
            </a:r>
            <a:endParaRPr lang="en-US" altLang="en-US" sz="1800" b="1" dirty="0">
              <a:latin typeface="Arial" panose="020B0604020202020204" pitchFamily="34" charset="0"/>
              <a:cs typeface="Arial" panose="020B0604020202020204" pitchFamily="34" charset="0"/>
            </a:endParaRPr>
          </a:p>
          <a:p>
            <a:pPr eaLnBrk="1" hangingPunct="1">
              <a:spcBef>
                <a:spcPct val="0"/>
              </a:spcBef>
              <a:buClrTx/>
              <a:buSzTx/>
              <a:buFontTx/>
              <a:buNone/>
            </a:pPr>
            <a:r>
              <a:rPr lang="en-US" altLang="en-US" sz="1800" b="1" dirty="0">
                <a:latin typeface="Arial" panose="020B0604020202020204" pitchFamily="34" charset="0"/>
                <a:cs typeface="Arial" panose="020B0604020202020204" pitchFamily="34" charset="0"/>
              </a:rPr>
              <a:t>Evolved in very different physical environments</a:t>
            </a:r>
          </a:p>
          <a:p>
            <a:pPr eaLnBrk="1" hangingPunct="1">
              <a:spcBef>
                <a:spcPct val="0"/>
              </a:spcBef>
              <a:buClrTx/>
              <a:buSzTx/>
              <a:buFontTx/>
              <a:buNone/>
            </a:pPr>
            <a:r>
              <a:rPr lang="en-US" altLang="en-US" sz="1800" b="1" dirty="0" smtClean="0">
                <a:latin typeface="Arial" panose="020B0604020202020204" pitchFamily="34" charset="0"/>
                <a:cs typeface="Arial" panose="020B0604020202020204" pitchFamily="34" charset="0"/>
              </a:rPr>
              <a:t>Represent different neuroanatomical paths to complexity  </a:t>
            </a:r>
            <a:endParaRPr lang="en-US" altLang="en-US" sz="1800" b="1" dirty="0">
              <a:latin typeface="Arial" panose="020B0604020202020204" pitchFamily="34" charset="0"/>
              <a:cs typeface="Arial" panose="020B0604020202020204" pitchFamily="34" charset="0"/>
            </a:endParaRPr>
          </a:p>
        </p:txBody>
      </p:sp>
      <p:pic>
        <p:nvPicPr>
          <p:cNvPr id="10247" name="Picture 4" descr="C:\Documents and Settings\lmarino\Local Settings\Temporary Internet Files\Content.IE5\V5C27TOW\MCj04325300000[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4975" y="5715000"/>
            <a:ext cx="317500" cy="21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8" name="Picture 4" descr="C:\Documents and Settings\lmarino\Local Settings\Temporary Internet Files\Content.IE5\V5C27TOW\MCj04325300000[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4975" y="5105400"/>
            <a:ext cx="317500" cy="21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9" name="Picture 4" descr="C:\Documents and Settings\lmarino\Local Settings\Temporary Internet Files\Content.IE5\V5C27TOW\MCj04325300000[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4975" y="5410200"/>
            <a:ext cx="317500" cy="21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1066800" y="966381"/>
            <a:ext cx="7620000" cy="646331"/>
          </a:xfrm>
          <a:prstGeom prst="rect">
            <a:avLst/>
          </a:prstGeom>
        </p:spPr>
        <p:txBody>
          <a:bodyPr wrap="square">
            <a:spAutoFit/>
          </a:bodyPr>
          <a:lstStyle/>
          <a:p>
            <a:pPr algn="ctr"/>
            <a:r>
              <a:rPr lang="en-US" dirty="0" smtClean="0">
                <a:ea typeface="Arial Unicode MS" panose="020B0604020202020204" pitchFamily="34" charset="-128"/>
              </a:rPr>
              <a:t>Convergence in </a:t>
            </a:r>
            <a:r>
              <a:rPr lang="en-US" dirty="0">
                <a:ea typeface="Arial Unicode MS" panose="020B0604020202020204" pitchFamily="34" charset="-128"/>
              </a:rPr>
              <a:t>those processes that comprise the way an organism </a:t>
            </a:r>
            <a:r>
              <a:rPr lang="en-US" dirty="0" smtClean="0">
                <a:ea typeface="Arial Unicode MS" panose="020B0604020202020204" pitchFamily="34" charset="-128"/>
              </a:rPr>
              <a:t>thinks (functional definition).</a:t>
            </a:r>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2131978"/>
            <a:ext cx="3621386" cy="2619847"/>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2632" y="2110039"/>
            <a:ext cx="3962400" cy="2634996"/>
          </a:xfrm>
          <a:prstGeom prst="rect">
            <a:avLst/>
          </a:prstGeom>
        </p:spPr>
      </p:pic>
      <p:sp>
        <p:nvSpPr>
          <p:cNvPr id="10" name="TextBox 9"/>
          <p:cNvSpPr txBox="1"/>
          <p:nvPr/>
        </p:nvSpPr>
        <p:spPr>
          <a:xfrm>
            <a:off x="2022475" y="1746689"/>
            <a:ext cx="1095172" cy="369332"/>
          </a:xfrm>
          <a:prstGeom prst="rect">
            <a:avLst/>
          </a:prstGeom>
          <a:noFill/>
        </p:spPr>
        <p:txBody>
          <a:bodyPr wrap="none" rtlCol="0">
            <a:spAutoFit/>
          </a:bodyPr>
          <a:lstStyle/>
          <a:p>
            <a:r>
              <a:rPr lang="en-US" dirty="0" smtClean="0"/>
              <a:t>Primates</a:t>
            </a:r>
            <a:endParaRPr lang="en-US" dirty="0"/>
          </a:p>
        </p:txBody>
      </p:sp>
      <p:sp>
        <p:nvSpPr>
          <p:cNvPr id="11" name="TextBox 10"/>
          <p:cNvSpPr txBox="1"/>
          <p:nvPr/>
        </p:nvSpPr>
        <p:spPr>
          <a:xfrm>
            <a:off x="5867400" y="1816811"/>
            <a:ext cx="1287532" cy="369332"/>
          </a:xfrm>
          <a:prstGeom prst="rect">
            <a:avLst/>
          </a:prstGeom>
          <a:noFill/>
        </p:spPr>
        <p:txBody>
          <a:bodyPr wrap="none" rtlCol="0">
            <a:spAutoFit/>
          </a:bodyPr>
          <a:lstStyle/>
          <a:p>
            <a:r>
              <a:rPr lang="en-US" dirty="0" smtClean="0"/>
              <a:t>Cetaceans</a:t>
            </a:r>
            <a:endParaRPr lang="en-US" dirty="0"/>
          </a:p>
        </p:txBody>
      </p:sp>
    </p:spTree>
    <p:extLst>
      <p:ext uri="{BB962C8B-B14F-4D97-AF65-F5344CB8AC3E}">
        <p14:creationId xmlns:p14="http://schemas.microsoft.com/office/powerpoint/2010/main" val="40621887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3373" y="369882"/>
            <a:ext cx="8343824" cy="800219"/>
          </a:xfrm>
          <a:prstGeom prst="rect">
            <a:avLst/>
          </a:prstGeom>
          <a:noFill/>
        </p:spPr>
        <p:txBody>
          <a:bodyPr wrap="none" rtlCol="0">
            <a:spAutoFit/>
          </a:bodyPr>
          <a:lstStyle/>
          <a:p>
            <a:pPr algn="ctr"/>
            <a:r>
              <a:rPr lang="en-US" sz="2800" b="1" dirty="0" smtClean="0"/>
              <a:t>Convergence is relative – not all-or-nothing</a:t>
            </a:r>
            <a:endParaRPr lang="en-US" sz="2800" b="1" dirty="0"/>
          </a:p>
          <a:p>
            <a:pPr algn="ctr"/>
            <a:r>
              <a:rPr lang="en-US" b="1" dirty="0" smtClean="0"/>
              <a:t>(because all life on earth is related by common descent and evolution is conservative)</a:t>
            </a:r>
          </a:p>
        </p:txBody>
      </p:sp>
      <p:sp>
        <p:nvSpPr>
          <p:cNvPr id="17" name="TextBox 16"/>
          <p:cNvSpPr txBox="1"/>
          <p:nvPr/>
        </p:nvSpPr>
        <p:spPr>
          <a:xfrm>
            <a:off x="1848044" y="4685282"/>
            <a:ext cx="4879349" cy="646331"/>
          </a:xfrm>
          <a:prstGeom prst="rect">
            <a:avLst/>
          </a:prstGeom>
          <a:noFill/>
        </p:spPr>
        <p:txBody>
          <a:bodyPr wrap="none" rtlCol="0">
            <a:spAutoFit/>
          </a:bodyPr>
          <a:lstStyle/>
          <a:p>
            <a:pPr algn="ctr"/>
            <a:r>
              <a:rPr lang="en-US" b="1" dirty="0" smtClean="0"/>
              <a:t>How much do bottom levels constrain top levels?</a:t>
            </a:r>
          </a:p>
          <a:p>
            <a:pPr algn="ctr"/>
            <a:r>
              <a:rPr lang="en-US" b="1" dirty="0" smtClean="0"/>
              <a:t>(Phylogenetic inertia, historical burden, etc.)</a:t>
            </a:r>
            <a:endParaRPr lang="en-US" b="1"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56885" y="1691803"/>
            <a:ext cx="4876800" cy="2552700"/>
          </a:xfrm>
          <a:prstGeom prst="rect">
            <a:avLst/>
          </a:prstGeom>
        </p:spPr>
      </p:pic>
      <p:sp>
        <p:nvSpPr>
          <p:cNvPr id="6" name="TextBox 5"/>
          <p:cNvSpPr txBox="1"/>
          <p:nvPr/>
        </p:nvSpPr>
        <p:spPr>
          <a:xfrm>
            <a:off x="6920564" y="2088682"/>
            <a:ext cx="1915428" cy="1200329"/>
          </a:xfrm>
          <a:prstGeom prst="rect">
            <a:avLst/>
          </a:prstGeom>
          <a:noFill/>
        </p:spPr>
        <p:txBody>
          <a:bodyPr wrap="square" rtlCol="0">
            <a:spAutoFit/>
          </a:bodyPr>
          <a:lstStyle/>
          <a:p>
            <a:r>
              <a:rPr lang="en-US" dirty="0" smtClean="0"/>
              <a:t>Homologies in </a:t>
            </a:r>
            <a:r>
              <a:rPr lang="en-US" dirty="0"/>
              <a:t>b</a:t>
            </a:r>
            <a:r>
              <a:rPr lang="en-US" dirty="0" smtClean="0"/>
              <a:t>asic mechanisms</a:t>
            </a:r>
          </a:p>
          <a:p>
            <a:r>
              <a:rPr lang="en-US" dirty="0"/>
              <a:t>o</a:t>
            </a:r>
            <a:r>
              <a:rPr lang="en-US" dirty="0" smtClean="0"/>
              <a:t>f information</a:t>
            </a:r>
          </a:p>
          <a:p>
            <a:r>
              <a:rPr lang="en-US" dirty="0" smtClean="0"/>
              <a:t>processing</a:t>
            </a:r>
            <a:endParaRPr lang="en-US" dirty="0"/>
          </a:p>
        </p:txBody>
      </p:sp>
    </p:spTree>
    <p:extLst>
      <p:ext uri="{BB962C8B-B14F-4D97-AF65-F5344CB8AC3E}">
        <p14:creationId xmlns:p14="http://schemas.microsoft.com/office/powerpoint/2010/main" val="33602969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99616" y="463506"/>
            <a:ext cx="7318222" cy="1077218"/>
          </a:xfrm>
          <a:prstGeom prst="rect">
            <a:avLst/>
          </a:prstGeom>
          <a:noFill/>
        </p:spPr>
        <p:txBody>
          <a:bodyPr wrap="none" rtlCol="0">
            <a:spAutoFit/>
          </a:bodyPr>
          <a:lstStyle/>
          <a:p>
            <a:pPr algn="ctr"/>
            <a:r>
              <a:rPr lang="en-US" sz="2800" b="1" dirty="0" smtClean="0"/>
              <a:t>Convergence depends upon the level of analysis</a:t>
            </a:r>
          </a:p>
          <a:p>
            <a:pPr algn="ctr"/>
            <a:r>
              <a:rPr lang="en-US" b="1" dirty="0" smtClean="0"/>
              <a:t>(because “examples of convergence” only “exist”</a:t>
            </a:r>
          </a:p>
          <a:p>
            <a:pPr algn="ctr"/>
            <a:r>
              <a:rPr lang="en-US" b="1" dirty="0"/>
              <a:t>w</a:t>
            </a:r>
            <a:r>
              <a:rPr lang="en-US" b="1" dirty="0" smtClean="0"/>
              <a:t>ithin defined contexts)</a:t>
            </a:r>
            <a:endParaRPr lang="en-US" b="1" dirty="0"/>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5874" y="2355714"/>
            <a:ext cx="2049744" cy="1368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7730" y="2329516"/>
            <a:ext cx="1721265" cy="1413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68730" y="2355714"/>
            <a:ext cx="2035888" cy="1361500"/>
          </a:xfrm>
          <a:prstGeom prst="rect">
            <a:avLst/>
          </a:prstGeom>
        </p:spPr>
      </p:pic>
      <p:sp>
        <p:nvSpPr>
          <p:cNvPr id="8" name="TextBox 7"/>
          <p:cNvSpPr txBox="1"/>
          <p:nvPr/>
        </p:nvSpPr>
        <p:spPr>
          <a:xfrm>
            <a:off x="2481326" y="3858330"/>
            <a:ext cx="3954801" cy="2585323"/>
          </a:xfrm>
          <a:prstGeom prst="rect">
            <a:avLst/>
          </a:prstGeom>
          <a:noFill/>
        </p:spPr>
        <p:txBody>
          <a:bodyPr wrap="none" rtlCol="0">
            <a:spAutoFit/>
          </a:bodyPr>
          <a:lstStyle/>
          <a:p>
            <a:pPr>
              <a:lnSpc>
                <a:spcPct val="150000"/>
              </a:lnSpc>
            </a:pPr>
            <a:r>
              <a:rPr lang="en-US" dirty="0" smtClean="0"/>
              <a:t>Functional?		Flight - yes</a:t>
            </a:r>
          </a:p>
          <a:p>
            <a:pPr>
              <a:lnSpc>
                <a:spcPct val="150000"/>
              </a:lnSpc>
            </a:pPr>
            <a:r>
              <a:rPr lang="en-US" dirty="0" smtClean="0"/>
              <a:t>Behavioral?		Depends	</a:t>
            </a:r>
          </a:p>
          <a:p>
            <a:pPr>
              <a:lnSpc>
                <a:spcPct val="150000"/>
              </a:lnSpc>
            </a:pPr>
            <a:r>
              <a:rPr lang="en-US" dirty="0" smtClean="0"/>
              <a:t>Anatomical?		Depends</a:t>
            </a:r>
          </a:p>
          <a:p>
            <a:pPr>
              <a:lnSpc>
                <a:spcPct val="150000"/>
              </a:lnSpc>
            </a:pPr>
            <a:r>
              <a:rPr lang="en-US" dirty="0" smtClean="0"/>
              <a:t>Structural?		Depends</a:t>
            </a:r>
          </a:p>
          <a:p>
            <a:pPr>
              <a:lnSpc>
                <a:spcPct val="150000"/>
              </a:lnSpc>
            </a:pPr>
            <a:r>
              <a:rPr lang="en-US" dirty="0" smtClean="0"/>
              <a:t>Chemical?		No	</a:t>
            </a:r>
          </a:p>
          <a:p>
            <a:pPr>
              <a:lnSpc>
                <a:spcPct val="150000"/>
              </a:lnSpc>
            </a:pPr>
            <a:r>
              <a:rPr lang="en-US" dirty="0" smtClean="0"/>
              <a:t>Molecular?		No</a:t>
            </a:r>
          </a:p>
        </p:txBody>
      </p:sp>
    </p:spTree>
    <p:extLst>
      <p:ext uri="{BB962C8B-B14F-4D97-AF65-F5344CB8AC3E}">
        <p14:creationId xmlns:p14="http://schemas.microsoft.com/office/powerpoint/2010/main" val="3208844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71549" y="2159541"/>
            <a:ext cx="5571398" cy="1015663"/>
          </a:xfrm>
          <a:prstGeom prst="rect">
            <a:avLst/>
          </a:prstGeom>
          <a:noFill/>
        </p:spPr>
        <p:txBody>
          <a:bodyPr wrap="none" rtlCol="0">
            <a:spAutoFit/>
          </a:bodyPr>
          <a:lstStyle/>
          <a:p>
            <a:pPr algn="ctr"/>
            <a:r>
              <a:rPr lang="en-US" sz="2000" b="1" dirty="0" smtClean="0">
                <a:solidFill>
                  <a:srgbClr val="0066CC"/>
                </a:solidFill>
                <a:effectLst>
                  <a:outerShdw blurRad="38100" dist="38100" dir="2700000" algn="tl">
                    <a:srgbClr val="000000">
                      <a:alpha val="43137"/>
                    </a:srgbClr>
                  </a:outerShdw>
                </a:effectLst>
              </a:rPr>
              <a:t>Convergence is a complex concept and this is</a:t>
            </a:r>
          </a:p>
          <a:p>
            <a:pPr algn="ctr"/>
            <a:r>
              <a:rPr lang="en-US" sz="2000" b="1" dirty="0" smtClean="0">
                <a:solidFill>
                  <a:srgbClr val="0066CC"/>
                </a:solidFill>
                <a:effectLst>
                  <a:outerShdw blurRad="38100" dist="38100" dir="2700000" algn="tl">
                    <a:srgbClr val="000000">
                      <a:alpha val="43137"/>
                    </a:srgbClr>
                  </a:outerShdw>
                </a:effectLst>
              </a:rPr>
              <a:t>Illustrated in comparisons of primate and cetacean</a:t>
            </a:r>
          </a:p>
          <a:p>
            <a:pPr algn="ctr"/>
            <a:r>
              <a:rPr lang="en-US" sz="2000" b="1" dirty="0">
                <a:solidFill>
                  <a:srgbClr val="0066CC"/>
                </a:solidFill>
                <a:effectLst>
                  <a:outerShdw blurRad="38100" dist="38100" dir="2700000" algn="tl">
                    <a:srgbClr val="000000">
                      <a:alpha val="43137"/>
                    </a:srgbClr>
                  </a:outerShdw>
                </a:effectLst>
              </a:rPr>
              <a:t>c</a:t>
            </a:r>
            <a:r>
              <a:rPr lang="en-US" sz="2000" b="1" dirty="0" smtClean="0">
                <a:solidFill>
                  <a:srgbClr val="0066CC"/>
                </a:solidFill>
                <a:effectLst>
                  <a:outerShdw blurRad="38100" dist="38100" dir="2700000" algn="tl">
                    <a:srgbClr val="000000">
                      <a:alpha val="43137"/>
                    </a:srgbClr>
                  </a:outerShdw>
                </a:effectLst>
              </a:rPr>
              <a:t>ognition.</a:t>
            </a:r>
            <a:endParaRPr lang="en-US" sz="2000" b="1" dirty="0">
              <a:solidFill>
                <a:srgbClr val="0066CC"/>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442736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04681" y="2149812"/>
            <a:ext cx="2201052" cy="584775"/>
          </a:xfrm>
          <a:prstGeom prst="rect">
            <a:avLst/>
          </a:prstGeom>
          <a:noFill/>
        </p:spPr>
        <p:txBody>
          <a:bodyPr wrap="none" rtlCol="0">
            <a:spAutoFit/>
          </a:bodyPr>
          <a:lstStyle/>
          <a:p>
            <a:r>
              <a:rPr lang="en-US" sz="3200" b="1" dirty="0" smtClean="0">
                <a:solidFill>
                  <a:srgbClr val="0066CC"/>
                </a:solidFill>
                <a:effectLst>
                  <a:outerShdw blurRad="38100" dist="38100" dir="2700000" algn="tl">
                    <a:srgbClr val="000000">
                      <a:alpha val="43137"/>
                    </a:srgbClr>
                  </a:outerShdw>
                </a:effectLst>
              </a:rPr>
              <a:t>Background</a:t>
            </a:r>
            <a:endParaRPr lang="en-US" sz="3200" b="1" dirty="0">
              <a:solidFill>
                <a:srgbClr val="0066CC"/>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177737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Fi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4800"/>
            <a:ext cx="5676900" cy="6069013"/>
          </a:xfrm>
          <a:prstGeom prst="rect">
            <a:avLst/>
          </a:prstGeom>
          <a:noFill/>
          <a:ln w="57150">
            <a:solidFill>
              <a:schemeClr val="accent6"/>
            </a:solidFill>
            <a:miter lim="800000"/>
            <a:headEnd/>
            <a:tailEnd/>
          </a:ln>
        </p:spPr>
      </p:pic>
      <p:sp>
        <p:nvSpPr>
          <p:cNvPr id="86019" name="Rectangle 3"/>
          <p:cNvSpPr>
            <a:spLocks noChangeArrowheads="1"/>
          </p:cNvSpPr>
          <p:nvPr/>
        </p:nvSpPr>
        <p:spPr bwMode="auto">
          <a:xfrm rot="1037830">
            <a:off x="1743075" y="3198813"/>
            <a:ext cx="596900" cy="242887"/>
          </a:xfrm>
          <a:prstGeom prst="rect">
            <a:avLst/>
          </a:prstGeom>
          <a:noFill/>
          <a:ln w="57150">
            <a:solidFill>
              <a:srgbClr val="C00000"/>
            </a:solidFill>
            <a:miter lim="800000"/>
            <a:headEnd/>
            <a:tailEnd/>
          </a:ln>
          <a:effectLst/>
        </p:spPr>
        <p:txBody>
          <a:bodyPr wrap="none" anchor="ctr"/>
          <a:lstStyle/>
          <a:p>
            <a:pPr eaLnBrk="1" fontAlgn="auto" hangingPunct="1">
              <a:spcBef>
                <a:spcPts val="0"/>
              </a:spcBef>
              <a:spcAft>
                <a:spcPts val="0"/>
              </a:spcAft>
              <a:defRPr/>
            </a:pPr>
            <a:endParaRPr lang="en-US">
              <a:latin typeface="+mn-lt"/>
            </a:endParaRPr>
          </a:p>
        </p:txBody>
      </p:sp>
      <p:sp>
        <p:nvSpPr>
          <p:cNvPr id="23556" name="Rectangle 4"/>
          <p:cNvSpPr>
            <a:spLocks noChangeArrowheads="1"/>
          </p:cNvSpPr>
          <p:nvPr/>
        </p:nvSpPr>
        <p:spPr bwMode="auto">
          <a:xfrm rot="3381120">
            <a:off x="2840832" y="1273968"/>
            <a:ext cx="660400" cy="246063"/>
          </a:xfrm>
          <a:prstGeom prst="rect">
            <a:avLst/>
          </a:prstGeom>
          <a:noFill/>
          <a:ln w="57150">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9pPr>
          </a:lstStyle>
          <a:p>
            <a:pPr eaLnBrk="1" hangingPunct="1">
              <a:spcBef>
                <a:spcPct val="0"/>
              </a:spcBef>
              <a:buClrTx/>
              <a:buSzTx/>
              <a:buFontTx/>
              <a:buNone/>
            </a:pPr>
            <a:endParaRPr lang="en-US" altLang="en-US" sz="1800"/>
          </a:p>
        </p:txBody>
      </p:sp>
      <p:sp>
        <p:nvSpPr>
          <p:cNvPr id="23557" name="Text Box 5"/>
          <p:cNvSpPr txBox="1">
            <a:spLocks noChangeArrowheads="1"/>
          </p:cNvSpPr>
          <p:nvPr/>
        </p:nvSpPr>
        <p:spPr bwMode="auto">
          <a:xfrm>
            <a:off x="5105400" y="5867400"/>
            <a:ext cx="10445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9pPr>
          </a:lstStyle>
          <a:p>
            <a:pPr algn="ctr">
              <a:spcBef>
                <a:spcPct val="0"/>
              </a:spcBef>
              <a:buClrTx/>
              <a:buSzTx/>
              <a:buFontTx/>
              <a:buNone/>
            </a:pPr>
            <a:r>
              <a:rPr lang="en-US" altLang="en-US" sz="1200"/>
              <a:t>Courtesy of</a:t>
            </a:r>
          </a:p>
          <a:p>
            <a:pPr algn="ctr">
              <a:spcBef>
                <a:spcPct val="0"/>
              </a:spcBef>
              <a:buClrTx/>
              <a:buSzTx/>
              <a:buFontTx/>
              <a:buNone/>
            </a:pPr>
            <a:r>
              <a:rPr lang="en-US" altLang="en-US" sz="1200"/>
              <a:t>Jon Kaas</a:t>
            </a:r>
          </a:p>
        </p:txBody>
      </p:sp>
      <p:sp>
        <p:nvSpPr>
          <p:cNvPr id="23558" name="Text Box 6"/>
          <p:cNvSpPr txBox="1">
            <a:spLocks noChangeArrowheads="1"/>
          </p:cNvSpPr>
          <p:nvPr/>
        </p:nvSpPr>
        <p:spPr bwMode="auto">
          <a:xfrm>
            <a:off x="6254750" y="609600"/>
            <a:ext cx="2508250"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9pPr>
          </a:lstStyle>
          <a:p>
            <a:pPr eaLnBrk="1" hangingPunct="1">
              <a:spcBef>
                <a:spcPct val="0"/>
              </a:spcBef>
              <a:buClrTx/>
              <a:buSzTx/>
              <a:buFontTx/>
              <a:buNone/>
            </a:pPr>
            <a:r>
              <a:rPr lang="en-US" altLang="en-US" sz="2000" b="1" dirty="0">
                <a:latin typeface="Arial" panose="020B0604020202020204" pitchFamily="34" charset="0"/>
                <a:cs typeface="Arial" panose="020B0604020202020204" pitchFamily="34" charset="0"/>
              </a:rPr>
              <a:t>Most recent</a:t>
            </a:r>
          </a:p>
          <a:p>
            <a:pPr eaLnBrk="1" hangingPunct="1">
              <a:spcBef>
                <a:spcPct val="0"/>
              </a:spcBef>
              <a:buClrTx/>
              <a:buSzTx/>
              <a:buFontTx/>
              <a:buNone/>
            </a:pPr>
            <a:r>
              <a:rPr lang="en-US" altLang="en-US" sz="2000" b="1" dirty="0">
                <a:latin typeface="Arial" panose="020B0604020202020204" pitchFamily="34" charset="0"/>
                <a:cs typeface="Arial" panose="020B0604020202020204" pitchFamily="34" charset="0"/>
              </a:rPr>
              <a:t>ancestral group</a:t>
            </a:r>
          </a:p>
          <a:p>
            <a:pPr eaLnBrk="1" hangingPunct="1">
              <a:spcBef>
                <a:spcPct val="0"/>
              </a:spcBef>
              <a:buClrTx/>
              <a:buSzTx/>
              <a:buFontTx/>
              <a:buNone/>
            </a:pPr>
            <a:r>
              <a:rPr lang="en-US" altLang="en-US" sz="2000" b="1" dirty="0">
                <a:latin typeface="Arial" panose="020B0604020202020204" pitchFamily="34" charset="0"/>
                <a:cs typeface="Arial" panose="020B0604020202020204" pitchFamily="34" charset="0"/>
              </a:rPr>
              <a:t>that eventually</a:t>
            </a:r>
          </a:p>
          <a:p>
            <a:pPr eaLnBrk="1" hangingPunct="1">
              <a:spcBef>
                <a:spcPct val="0"/>
              </a:spcBef>
              <a:buClrTx/>
              <a:buSzTx/>
              <a:buFontTx/>
              <a:buNone/>
            </a:pPr>
            <a:r>
              <a:rPr lang="en-US" altLang="en-US" sz="2000" b="1" dirty="0">
                <a:latin typeface="Arial" panose="020B0604020202020204" pitchFamily="34" charset="0"/>
                <a:cs typeface="Arial" panose="020B0604020202020204" pitchFamily="34" charset="0"/>
              </a:rPr>
              <a:t>led to primates</a:t>
            </a:r>
          </a:p>
          <a:p>
            <a:pPr eaLnBrk="1" hangingPunct="1">
              <a:spcBef>
                <a:spcPct val="0"/>
              </a:spcBef>
              <a:buClrTx/>
              <a:buSzTx/>
              <a:buFontTx/>
              <a:buNone/>
            </a:pPr>
            <a:r>
              <a:rPr lang="en-US" altLang="en-US" sz="2000" b="1" dirty="0">
                <a:latin typeface="Arial" panose="020B0604020202020204" pitchFamily="34" charset="0"/>
                <a:cs typeface="Arial" panose="020B0604020202020204" pitchFamily="34" charset="0"/>
              </a:rPr>
              <a:t>and cetaceans</a:t>
            </a:r>
          </a:p>
          <a:p>
            <a:pPr eaLnBrk="1" hangingPunct="1">
              <a:spcBef>
                <a:spcPct val="0"/>
              </a:spcBef>
              <a:buClrTx/>
              <a:buSzTx/>
              <a:buFontTx/>
              <a:buNone/>
            </a:pPr>
            <a:r>
              <a:rPr lang="en-US" altLang="en-US" sz="2000" b="1" dirty="0">
                <a:latin typeface="Arial" panose="020B0604020202020204" pitchFamily="34" charset="0"/>
                <a:cs typeface="Arial" panose="020B0604020202020204" pitchFamily="34" charset="0"/>
              </a:rPr>
              <a:t>lived approx. </a:t>
            </a:r>
          </a:p>
          <a:p>
            <a:pPr eaLnBrk="1" hangingPunct="1">
              <a:spcBef>
                <a:spcPct val="0"/>
              </a:spcBef>
              <a:buClrTx/>
              <a:buSzTx/>
              <a:buFontTx/>
              <a:buNone/>
            </a:pPr>
            <a:r>
              <a:rPr lang="en-US" altLang="en-US" sz="2000" b="1" dirty="0" smtClean="0">
                <a:latin typeface="Arial" panose="020B0604020202020204" pitchFamily="34" charset="0"/>
                <a:cs typeface="Arial" panose="020B0604020202020204" pitchFamily="34" charset="0"/>
              </a:rPr>
              <a:t>95 </a:t>
            </a:r>
            <a:r>
              <a:rPr lang="en-US" altLang="en-US" sz="2000" b="1" dirty="0">
                <a:latin typeface="Arial" panose="020B0604020202020204" pitchFamily="34" charset="0"/>
                <a:cs typeface="Arial" panose="020B0604020202020204" pitchFamily="34" charset="0"/>
              </a:rPr>
              <a:t>million years ago.</a:t>
            </a:r>
          </a:p>
        </p:txBody>
      </p:sp>
      <p:sp>
        <p:nvSpPr>
          <p:cNvPr id="23559" name="Line 7"/>
          <p:cNvSpPr>
            <a:spLocks noChangeShapeType="1"/>
          </p:cNvSpPr>
          <p:nvPr/>
        </p:nvSpPr>
        <p:spPr bwMode="auto">
          <a:xfrm flipH="1">
            <a:off x="4479923" y="1752599"/>
            <a:ext cx="1768475" cy="1136515"/>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 name="5-Point Star 1"/>
          <p:cNvSpPr/>
          <p:nvPr/>
        </p:nvSpPr>
        <p:spPr>
          <a:xfrm>
            <a:off x="4188094" y="2752928"/>
            <a:ext cx="291830" cy="359924"/>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18466060"/>
      </p:ext>
    </p:extLst>
  </p:cSld>
  <p:clrMapOvr>
    <a:masterClrMapping/>
  </p:clrMapOvr>
  <p:transition advClick="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78696" y="656283"/>
            <a:ext cx="6079786" cy="830997"/>
          </a:xfrm>
          <a:prstGeom prst="rect">
            <a:avLst/>
          </a:prstGeom>
          <a:noFill/>
        </p:spPr>
        <p:txBody>
          <a:bodyPr wrap="square" rtlCol="0">
            <a:spAutoFit/>
          </a:bodyPr>
          <a:lstStyle/>
          <a:p>
            <a:pPr algn="ctr"/>
            <a:r>
              <a:rPr lang="en-US" sz="2400" b="1" dirty="0" smtClean="0"/>
              <a:t>Very simple chronology of primate and </a:t>
            </a:r>
          </a:p>
          <a:p>
            <a:pPr algn="ctr"/>
            <a:r>
              <a:rPr lang="en-US" sz="2400" b="1" dirty="0" smtClean="0"/>
              <a:t>cetacean evolution</a:t>
            </a:r>
            <a:endParaRPr lang="en-US" sz="2400" b="1" dirty="0"/>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b="7330"/>
          <a:stretch/>
        </p:blipFill>
        <p:spPr>
          <a:xfrm>
            <a:off x="541477" y="2226582"/>
            <a:ext cx="7186977" cy="3443620"/>
          </a:xfrm>
          <a:prstGeom prst="rect">
            <a:avLst/>
          </a:prstGeom>
        </p:spPr>
      </p:pic>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570366" y="4682012"/>
            <a:ext cx="888461" cy="344506"/>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58827" y="4662297"/>
            <a:ext cx="1238657" cy="361680"/>
          </a:xfrm>
          <a:prstGeom prst="rect">
            <a:avLst/>
          </a:prstGeom>
          <a:ln>
            <a:noFill/>
          </a:ln>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6798422" y="4754832"/>
            <a:ext cx="760060" cy="423971"/>
          </a:xfrm>
          <a:prstGeom prst="rect">
            <a:avLst/>
          </a:prstGeom>
        </p:spPr>
      </p:pic>
      <p:cxnSp>
        <p:nvCxnSpPr>
          <p:cNvPr id="1032" name="Straight Connector 1031"/>
          <p:cNvCxnSpPr/>
          <p:nvPr/>
        </p:nvCxnSpPr>
        <p:spPr>
          <a:xfrm flipV="1">
            <a:off x="4840483" y="6409504"/>
            <a:ext cx="9728" cy="486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8" name="Straight Connector 1037"/>
          <p:cNvCxnSpPr/>
          <p:nvPr/>
        </p:nvCxnSpPr>
        <p:spPr>
          <a:xfrm flipH="1">
            <a:off x="3964994" y="4843137"/>
            <a:ext cx="169971" cy="21555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1" name="Straight Connector 1050"/>
          <p:cNvCxnSpPr/>
          <p:nvPr/>
        </p:nvCxnSpPr>
        <p:spPr>
          <a:xfrm>
            <a:off x="4134965" y="4662297"/>
            <a:ext cx="0" cy="28861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3" name="Straight Connector 1052"/>
          <p:cNvCxnSpPr/>
          <p:nvPr/>
        </p:nvCxnSpPr>
        <p:spPr>
          <a:xfrm>
            <a:off x="4134965" y="4950912"/>
            <a:ext cx="26024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5" name="Straight Connector 1054"/>
          <p:cNvCxnSpPr/>
          <p:nvPr/>
        </p:nvCxnSpPr>
        <p:spPr>
          <a:xfrm>
            <a:off x="4134965" y="4662297"/>
            <a:ext cx="2564648" cy="0"/>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056" name="TextBox 1055"/>
          <p:cNvSpPr txBox="1"/>
          <p:nvPr/>
        </p:nvSpPr>
        <p:spPr>
          <a:xfrm>
            <a:off x="6699613" y="4442403"/>
            <a:ext cx="869982" cy="276999"/>
          </a:xfrm>
          <a:prstGeom prst="rect">
            <a:avLst/>
          </a:prstGeom>
          <a:noFill/>
        </p:spPr>
        <p:txBody>
          <a:bodyPr wrap="none" rtlCol="0">
            <a:spAutoFit/>
          </a:bodyPr>
          <a:lstStyle/>
          <a:p>
            <a:r>
              <a:rPr lang="en-US" sz="1200" b="1" dirty="0" err="1" smtClean="0"/>
              <a:t>Mysticetes</a:t>
            </a:r>
            <a:endParaRPr lang="en-US" sz="1200" b="1" dirty="0"/>
          </a:p>
        </p:txBody>
      </p:sp>
      <p:cxnSp>
        <p:nvCxnSpPr>
          <p:cNvPr id="1061" name="Straight Connector 1060"/>
          <p:cNvCxnSpPr/>
          <p:nvPr/>
        </p:nvCxnSpPr>
        <p:spPr>
          <a:xfrm flipH="1">
            <a:off x="5842432" y="4950912"/>
            <a:ext cx="894946"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063" name="TextBox 1062"/>
          <p:cNvSpPr txBox="1"/>
          <p:nvPr/>
        </p:nvSpPr>
        <p:spPr>
          <a:xfrm>
            <a:off x="5490411" y="5596272"/>
            <a:ext cx="1098506" cy="523220"/>
          </a:xfrm>
          <a:prstGeom prst="rect">
            <a:avLst/>
          </a:prstGeom>
          <a:noFill/>
        </p:spPr>
        <p:txBody>
          <a:bodyPr wrap="none" rtlCol="0">
            <a:spAutoFit/>
          </a:bodyPr>
          <a:lstStyle/>
          <a:p>
            <a:pPr algn="ctr"/>
            <a:r>
              <a:rPr lang="en-US" sz="1400" dirty="0" smtClean="0"/>
              <a:t>Modern</a:t>
            </a:r>
          </a:p>
          <a:p>
            <a:pPr algn="ctr"/>
            <a:r>
              <a:rPr lang="en-US" sz="1400" dirty="0" err="1" smtClean="0"/>
              <a:t>odontocetes</a:t>
            </a:r>
            <a:endParaRPr lang="en-US" sz="1400" dirty="0"/>
          </a:p>
        </p:txBody>
      </p:sp>
      <p:sp>
        <p:nvSpPr>
          <p:cNvPr id="1068" name="Up Arrow 1067"/>
          <p:cNvSpPr/>
          <p:nvPr/>
        </p:nvSpPr>
        <p:spPr>
          <a:xfrm>
            <a:off x="5832704" y="5326272"/>
            <a:ext cx="206960" cy="24319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71" name="Straight Connector 1070"/>
          <p:cNvCxnSpPr/>
          <p:nvPr/>
        </p:nvCxnSpPr>
        <p:spPr>
          <a:xfrm>
            <a:off x="7110943" y="3491206"/>
            <a:ext cx="447539" cy="359924"/>
          </a:xfrm>
          <a:prstGeom prst="line">
            <a:avLst/>
          </a:prstGeom>
        </p:spPr>
        <p:style>
          <a:lnRef idx="1">
            <a:schemeClr val="accent1"/>
          </a:lnRef>
          <a:fillRef idx="0">
            <a:schemeClr val="accent1"/>
          </a:fillRef>
          <a:effectRef idx="0">
            <a:schemeClr val="accent1"/>
          </a:effectRef>
          <a:fontRef idx="minor">
            <a:schemeClr val="tx1"/>
          </a:fontRef>
        </p:style>
      </p:cxnSp>
      <p:sp>
        <p:nvSpPr>
          <p:cNvPr id="1073" name="TextBox 1072"/>
          <p:cNvSpPr txBox="1"/>
          <p:nvPr/>
        </p:nvSpPr>
        <p:spPr>
          <a:xfrm>
            <a:off x="7522274" y="3549173"/>
            <a:ext cx="781881" cy="646331"/>
          </a:xfrm>
          <a:prstGeom prst="rect">
            <a:avLst/>
          </a:prstGeom>
          <a:noFill/>
        </p:spPr>
        <p:txBody>
          <a:bodyPr wrap="none" rtlCol="0">
            <a:spAutoFit/>
          </a:bodyPr>
          <a:lstStyle/>
          <a:p>
            <a:pPr algn="ctr"/>
            <a:r>
              <a:rPr lang="en-US" sz="1200" b="1" dirty="0" smtClean="0"/>
              <a:t>Modern</a:t>
            </a:r>
          </a:p>
          <a:p>
            <a:pPr algn="ctr"/>
            <a:r>
              <a:rPr lang="en-US" sz="1200" b="1" dirty="0" smtClean="0"/>
              <a:t>Humans</a:t>
            </a:r>
          </a:p>
          <a:p>
            <a:pPr algn="ctr"/>
            <a:r>
              <a:rPr lang="en-US" sz="1200" b="1" dirty="0" smtClean="0"/>
              <a:t>(200K </a:t>
            </a:r>
            <a:r>
              <a:rPr lang="en-US" sz="1200" b="1" dirty="0" err="1" smtClean="0"/>
              <a:t>ya</a:t>
            </a:r>
            <a:r>
              <a:rPr lang="en-US" sz="1200" b="1" dirty="0" smtClean="0"/>
              <a:t>)</a:t>
            </a:r>
            <a:endParaRPr lang="en-US" sz="1200" b="1" dirty="0"/>
          </a:p>
        </p:txBody>
      </p:sp>
      <p:sp>
        <p:nvSpPr>
          <p:cNvPr id="19" name="TextBox 18"/>
          <p:cNvSpPr txBox="1"/>
          <p:nvPr/>
        </p:nvSpPr>
        <p:spPr>
          <a:xfrm>
            <a:off x="7057864" y="5205727"/>
            <a:ext cx="1001236" cy="276999"/>
          </a:xfrm>
          <a:prstGeom prst="rect">
            <a:avLst/>
          </a:prstGeom>
          <a:noFill/>
        </p:spPr>
        <p:txBody>
          <a:bodyPr wrap="none" rtlCol="0">
            <a:spAutoFit/>
          </a:bodyPr>
          <a:lstStyle/>
          <a:p>
            <a:r>
              <a:rPr lang="en-US" sz="1200" b="1" dirty="0" err="1" smtClean="0"/>
              <a:t>Odontocetes</a:t>
            </a:r>
            <a:endParaRPr lang="en-US" sz="1200" b="1" dirty="0"/>
          </a:p>
        </p:txBody>
      </p:sp>
    </p:spTree>
    <p:extLst>
      <p:ext uri="{BB962C8B-B14F-4D97-AF65-F5344CB8AC3E}">
        <p14:creationId xmlns:p14="http://schemas.microsoft.com/office/powerpoint/2010/main" val="15041865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27262" y="404016"/>
            <a:ext cx="4826321" cy="1077218"/>
          </a:xfrm>
          <a:prstGeom prst="rect">
            <a:avLst/>
          </a:prstGeom>
          <a:noFill/>
        </p:spPr>
        <p:txBody>
          <a:bodyPr wrap="none" rtlCol="0">
            <a:spAutoFit/>
          </a:bodyPr>
          <a:lstStyle/>
          <a:p>
            <a:pPr algn="ctr"/>
            <a:r>
              <a:rPr lang="en-US" sz="3200" b="1" dirty="0" smtClean="0"/>
              <a:t>Evolution of Large Brains</a:t>
            </a:r>
          </a:p>
          <a:p>
            <a:pPr algn="ctr"/>
            <a:r>
              <a:rPr lang="en-US" sz="3200" b="1" dirty="0" smtClean="0"/>
              <a:t>In Primates and Cetaceans</a:t>
            </a:r>
            <a:endParaRPr lang="en-US" sz="3200" b="1" dirty="0"/>
          </a:p>
        </p:txBody>
      </p:sp>
      <p:sp>
        <p:nvSpPr>
          <p:cNvPr id="4" name="Rectangle 3"/>
          <p:cNvSpPr/>
          <p:nvPr/>
        </p:nvSpPr>
        <p:spPr>
          <a:xfrm>
            <a:off x="538386" y="1473596"/>
            <a:ext cx="8109958" cy="1077218"/>
          </a:xfrm>
          <a:prstGeom prst="rect">
            <a:avLst/>
          </a:prstGeom>
        </p:spPr>
        <p:txBody>
          <a:bodyPr wrap="square">
            <a:spAutoFit/>
          </a:bodyPr>
          <a:lstStyle/>
          <a:p>
            <a:pPr algn="ctr"/>
            <a:r>
              <a:rPr lang="en-US" sz="1600" dirty="0" smtClean="0">
                <a:latin typeface="Arial" panose="020B0604020202020204" pitchFamily="34" charset="0"/>
                <a:ea typeface="Arial Unicode MS" panose="020B0604020202020204" pitchFamily="34" charset="-128"/>
                <a:cs typeface="Times New Roman" panose="02020603050405020304" pitchFamily="18" charset="0"/>
              </a:rPr>
              <a:t>The </a:t>
            </a:r>
            <a:r>
              <a:rPr lang="en-US" sz="1600" dirty="0">
                <a:latin typeface="Arial" panose="020B0604020202020204" pitchFamily="34" charset="0"/>
                <a:ea typeface="Arial Unicode MS" panose="020B0604020202020204" pitchFamily="34" charset="-128"/>
                <a:cs typeface="Times New Roman" panose="02020603050405020304" pitchFamily="18" charset="0"/>
              </a:rPr>
              <a:t>common ancestor of primates and cetaceans </a:t>
            </a:r>
            <a:r>
              <a:rPr lang="en-US" sz="1600" dirty="0" smtClean="0">
                <a:latin typeface="Arial" panose="020B0604020202020204" pitchFamily="34" charset="0"/>
                <a:ea typeface="Arial Unicode MS" panose="020B0604020202020204" pitchFamily="34" charset="-128"/>
                <a:cs typeface="Times New Roman" panose="02020603050405020304" pitchFamily="18" charset="0"/>
              </a:rPr>
              <a:t>did not possess a large brain and, by inference, was </a:t>
            </a:r>
            <a:r>
              <a:rPr lang="en-US" sz="1600" dirty="0">
                <a:latin typeface="Arial" panose="020B0604020202020204" pitchFamily="34" charset="0"/>
                <a:ea typeface="Arial Unicode MS" panose="020B0604020202020204" pitchFamily="34" charset="-128"/>
                <a:cs typeface="Times New Roman" panose="02020603050405020304" pitchFamily="18" charset="0"/>
              </a:rPr>
              <a:t>not especially cognitively </a:t>
            </a:r>
            <a:r>
              <a:rPr lang="en-US" sz="1600" dirty="0" smtClean="0">
                <a:latin typeface="Arial" panose="020B0604020202020204" pitchFamily="34" charset="0"/>
                <a:ea typeface="Arial Unicode MS" panose="020B0604020202020204" pitchFamily="34" charset="-128"/>
                <a:cs typeface="Times New Roman" panose="02020603050405020304" pitchFamily="18" charset="0"/>
              </a:rPr>
              <a:t>sophisticated. Therefore</a:t>
            </a:r>
            <a:r>
              <a:rPr lang="en-US" sz="1600" dirty="0">
                <a:latin typeface="Arial" panose="020B0604020202020204" pitchFamily="34" charset="0"/>
                <a:ea typeface="Arial Unicode MS" panose="020B0604020202020204" pitchFamily="34" charset="-128"/>
                <a:cs typeface="Times New Roman" panose="02020603050405020304" pitchFamily="18" charset="0"/>
              </a:rPr>
              <a:t>, any cognitive features shared by modern cetaceans and primates that we can reasonably expect were absent in the common ancestor are contenders </a:t>
            </a:r>
            <a:r>
              <a:rPr lang="en-US" sz="1600" dirty="0" smtClean="0">
                <a:latin typeface="Arial" panose="020B0604020202020204" pitchFamily="34" charset="0"/>
                <a:ea typeface="Arial Unicode MS" panose="020B0604020202020204" pitchFamily="34" charset="-128"/>
                <a:cs typeface="Times New Roman" panose="02020603050405020304" pitchFamily="18" charset="0"/>
              </a:rPr>
              <a:t>as </a:t>
            </a:r>
            <a:r>
              <a:rPr lang="en-US" sz="1600" dirty="0">
                <a:latin typeface="Arial" panose="020B0604020202020204" pitchFamily="34" charset="0"/>
                <a:ea typeface="Arial Unicode MS" panose="020B0604020202020204" pitchFamily="34" charset="-128"/>
                <a:cs typeface="Times New Roman" panose="02020603050405020304" pitchFamily="18" charset="0"/>
              </a:rPr>
              <a:t>examples of </a:t>
            </a:r>
            <a:r>
              <a:rPr lang="en-US" sz="1600" dirty="0" smtClean="0">
                <a:latin typeface="Arial" panose="020B0604020202020204" pitchFamily="34" charset="0"/>
                <a:ea typeface="Arial Unicode MS" panose="020B0604020202020204" pitchFamily="34" charset="-128"/>
                <a:cs typeface="Times New Roman" panose="02020603050405020304" pitchFamily="18" charset="0"/>
              </a:rPr>
              <a:t>cognitive </a:t>
            </a:r>
            <a:r>
              <a:rPr lang="en-US" sz="1600" dirty="0">
                <a:latin typeface="Arial" panose="020B0604020202020204" pitchFamily="34" charset="0"/>
                <a:ea typeface="Arial Unicode MS" panose="020B0604020202020204" pitchFamily="34" charset="-128"/>
                <a:cs typeface="Times New Roman" panose="02020603050405020304" pitchFamily="18" charset="0"/>
              </a:rPr>
              <a:t>convergence</a:t>
            </a:r>
            <a:endParaRPr lang="en-US" sz="1600"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t="-646" b="27130"/>
          <a:stretch/>
        </p:blipFill>
        <p:spPr>
          <a:xfrm>
            <a:off x="955857" y="3254176"/>
            <a:ext cx="6852032" cy="2997200"/>
          </a:xfrm>
          <a:prstGeom prst="rect">
            <a:avLst/>
          </a:prstGeom>
        </p:spPr>
      </p:pic>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t="75206" b="11243"/>
          <a:stretch/>
        </p:blipFill>
        <p:spPr>
          <a:xfrm>
            <a:off x="955857" y="2701725"/>
            <a:ext cx="6852032" cy="552451"/>
          </a:xfrm>
          <a:prstGeom prst="rect">
            <a:avLst/>
          </a:prstGeom>
        </p:spPr>
      </p:pic>
      <p:sp>
        <p:nvSpPr>
          <p:cNvPr id="7" name="TextBox 6"/>
          <p:cNvSpPr txBox="1"/>
          <p:nvPr/>
        </p:nvSpPr>
        <p:spPr>
          <a:xfrm>
            <a:off x="2726109" y="6251376"/>
            <a:ext cx="881973" cy="400110"/>
          </a:xfrm>
          <a:prstGeom prst="rect">
            <a:avLst/>
          </a:prstGeom>
          <a:noFill/>
        </p:spPr>
        <p:txBody>
          <a:bodyPr wrap="none" rtlCol="0">
            <a:spAutoFit/>
          </a:bodyPr>
          <a:lstStyle/>
          <a:p>
            <a:r>
              <a:rPr lang="en-US" sz="2000" b="1" dirty="0" smtClean="0"/>
              <a:t>1800 g</a:t>
            </a:r>
            <a:endParaRPr lang="en-US" sz="2000" b="1" dirty="0"/>
          </a:p>
        </p:txBody>
      </p:sp>
      <p:sp>
        <p:nvSpPr>
          <p:cNvPr id="8" name="TextBox 7"/>
          <p:cNvSpPr txBox="1"/>
          <p:nvPr/>
        </p:nvSpPr>
        <p:spPr>
          <a:xfrm>
            <a:off x="5951672" y="6251376"/>
            <a:ext cx="881973" cy="400110"/>
          </a:xfrm>
          <a:prstGeom prst="rect">
            <a:avLst/>
          </a:prstGeom>
          <a:noFill/>
        </p:spPr>
        <p:txBody>
          <a:bodyPr wrap="none" rtlCol="0">
            <a:spAutoFit/>
          </a:bodyPr>
          <a:lstStyle/>
          <a:p>
            <a:r>
              <a:rPr lang="en-US" sz="2000" b="1" dirty="0" smtClean="0"/>
              <a:t>1300 g</a:t>
            </a:r>
            <a:endParaRPr lang="en-US" sz="2000" b="1" dirty="0"/>
          </a:p>
        </p:txBody>
      </p:sp>
    </p:spTree>
    <p:extLst>
      <p:ext uri="{BB962C8B-B14F-4D97-AF65-F5344CB8AC3E}">
        <p14:creationId xmlns:p14="http://schemas.microsoft.com/office/powerpoint/2010/main" val="17773651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4"/>
          <p:cNvSpPr txBox="1">
            <a:spLocks noChangeArrowheads="1"/>
          </p:cNvSpPr>
          <p:nvPr/>
        </p:nvSpPr>
        <p:spPr bwMode="auto">
          <a:xfrm>
            <a:off x="228600" y="838200"/>
            <a:ext cx="8458200" cy="3446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9pPr>
          </a:lstStyle>
          <a:p>
            <a:pPr algn="ctr" eaLnBrk="1" hangingPunct="1">
              <a:spcBef>
                <a:spcPct val="0"/>
              </a:spcBef>
              <a:buClrTx/>
              <a:buSzTx/>
              <a:buFontTx/>
              <a:buNone/>
            </a:pPr>
            <a:r>
              <a:rPr lang="en-US" altLang="en-US" sz="2400" b="1">
                <a:latin typeface="Arial" panose="020B0604020202020204" pitchFamily="34" charset="0"/>
                <a:cs typeface="Arial" panose="020B0604020202020204" pitchFamily="34" charset="0"/>
              </a:rPr>
              <a:t>Encephalization Quotient (EQ) </a:t>
            </a:r>
          </a:p>
          <a:p>
            <a:pPr algn="ctr" eaLnBrk="1" hangingPunct="1">
              <a:spcBef>
                <a:spcPct val="0"/>
              </a:spcBef>
              <a:buClrTx/>
              <a:buSzTx/>
              <a:buFontTx/>
              <a:buNone/>
            </a:pPr>
            <a:endParaRPr lang="en-US" altLang="en-US" sz="1800" b="1">
              <a:latin typeface="Arial" panose="020B0604020202020204" pitchFamily="34" charset="0"/>
              <a:cs typeface="Arial" panose="020B0604020202020204" pitchFamily="34" charset="0"/>
            </a:endParaRPr>
          </a:p>
          <a:p>
            <a:pPr algn="ctr" eaLnBrk="1" hangingPunct="1">
              <a:spcBef>
                <a:spcPct val="0"/>
              </a:spcBef>
              <a:buClrTx/>
              <a:buSzTx/>
              <a:buFontTx/>
              <a:buNone/>
            </a:pPr>
            <a:endParaRPr lang="en-US" altLang="en-US" sz="1800" b="1">
              <a:latin typeface="Arial" panose="020B0604020202020204" pitchFamily="34" charset="0"/>
              <a:cs typeface="Arial" panose="020B0604020202020204" pitchFamily="34" charset="0"/>
            </a:endParaRPr>
          </a:p>
          <a:p>
            <a:pPr algn="ctr" eaLnBrk="1" hangingPunct="1">
              <a:spcBef>
                <a:spcPct val="0"/>
              </a:spcBef>
              <a:buClrTx/>
              <a:buSzTx/>
              <a:buFontTx/>
              <a:buNone/>
            </a:pPr>
            <a:r>
              <a:rPr lang="en-US" altLang="en-US" sz="2000" b="1">
                <a:latin typeface="Arial" panose="020B0604020202020204" pitchFamily="34" charset="0"/>
                <a:cs typeface="Arial" panose="020B0604020202020204" pitchFamily="34" charset="0"/>
              </a:rPr>
              <a:t>The extent to which a species’ average adult brain size exceeds (or falls below) the size that would be expected compared with other species of the same body size.</a:t>
            </a:r>
          </a:p>
          <a:p>
            <a:pPr algn="ctr" eaLnBrk="1" hangingPunct="1">
              <a:spcBef>
                <a:spcPct val="0"/>
              </a:spcBef>
              <a:buClrTx/>
              <a:buSzTx/>
              <a:buFontTx/>
              <a:buNone/>
            </a:pPr>
            <a:endParaRPr lang="en-US" altLang="en-US" sz="2000" b="1">
              <a:latin typeface="Arial" panose="020B0604020202020204" pitchFamily="34" charset="0"/>
              <a:cs typeface="Arial" panose="020B0604020202020204" pitchFamily="34" charset="0"/>
            </a:endParaRPr>
          </a:p>
          <a:p>
            <a:pPr algn="ctr" eaLnBrk="1" hangingPunct="1">
              <a:spcBef>
                <a:spcPct val="0"/>
              </a:spcBef>
              <a:buClrTx/>
              <a:buSzTx/>
              <a:buFontTx/>
              <a:buNone/>
            </a:pPr>
            <a:r>
              <a:rPr lang="en-US" altLang="en-US" sz="2000" b="1">
                <a:latin typeface="Arial" panose="020B0604020202020204" pitchFamily="34" charset="0"/>
                <a:cs typeface="Arial" panose="020B0604020202020204" pitchFamily="34" charset="0"/>
              </a:rPr>
              <a:t>EQ = 1 “average”</a:t>
            </a:r>
          </a:p>
          <a:p>
            <a:pPr algn="ctr" eaLnBrk="1" hangingPunct="1">
              <a:spcBef>
                <a:spcPct val="0"/>
              </a:spcBef>
              <a:buClrTx/>
              <a:buSzTx/>
              <a:buFontTx/>
              <a:buNone/>
            </a:pPr>
            <a:r>
              <a:rPr lang="en-US" altLang="en-US" sz="2000" b="1">
                <a:latin typeface="Arial" panose="020B0604020202020204" pitchFamily="34" charset="0"/>
                <a:cs typeface="Arial" panose="020B0604020202020204" pitchFamily="34" charset="0"/>
              </a:rPr>
              <a:t>EQ &lt;1 “below average”</a:t>
            </a:r>
          </a:p>
          <a:p>
            <a:pPr algn="ctr" eaLnBrk="1" hangingPunct="1">
              <a:spcBef>
                <a:spcPct val="0"/>
              </a:spcBef>
              <a:buClrTx/>
              <a:buSzTx/>
              <a:buFontTx/>
              <a:buNone/>
            </a:pPr>
            <a:r>
              <a:rPr lang="en-US" altLang="en-US" sz="2000" b="1">
                <a:latin typeface="Arial" panose="020B0604020202020204" pitchFamily="34" charset="0"/>
                <a:cs typeface="Arial" panose="020B0604020202020204" pitchFamily="34" charset="0"/>
              </a:rPr>
              <a:t>EQ &gt;1 “above average”</a:t>
            </a:r>
          </a:p>
          <a:p>
            <a:pPr algn="ctr" eaLnBrk="1" hangingPunct="1">
              <a:spcBef>
                <a:spcPct val="0"/>
              </a:spcBef>
              <a:buClrTx/>
              <a:buSzTx/>
              <a:buFontTx/>
              <a:buNone/>
            </a:pPr>
            <a:endParaRPr lang="en-US" altLang="en-US" sz="1800" b="1">
              <a:solidFill>
                <a:srgbClr val="E8E2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072209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EQ"/>
          <p:cNvPicPr>
            <a:picLocks noChangeAspect="1" noChangeArrowheads="1"/>
          </p:cNvPicPr>
          <p:nvPr/>
        </p:nvPicPr>
        <p:blipFill>
          <a:blip r:embed="rId3">
            <a:lum contrast="10000"/>
            <a:extLst>
              <a:ext uri="{28A0092B-C50C-407E-A947-70E740481C1C}">
                <a14:useLocalDpi xmlns:a14="http://schemas.microsoft.com/office/drawing/2010/main" val="0"/>
              </a:ext>
            </a:extLst>
          </a:blip>
          <a:srcRect l="2437" t="12541" r="11626" b="15308"/>
          <a:stretch>
            <a:fillRect/>
          </a:stretch>
        </p:blipFill>
        <p:spPr bwMode="auto">
          <a:xfrm>
            <a:off x="989013" y="1399401"/>
            <a:ext cx="7313612" cy="4497388"/>
          </a:xfrm>
          <a:prstGeom prst="rect">
            <a:avLst/>
          </a:prstGeom>
          <a:noFill/>
          <a:ln w="12700">
            <a:solidFill>
              <a:srgbClr val="0000FF"/>
            </a:solidFill>
            <a:miter lim="800000"/>
            <a:headEnd/>
            <a:tailEnd/>
          </a:ln>
          <a:extLst>
            <a:ext uri="{909E8E84-426E-40DD-AFC4-6F175D3DCCD1}">
              <a14:hiddenFill xmlns:a14="http://schemas.microsoft.com/office/drawing/2010/main">
                <a:solidFill>
                  <a:srgbClr val="FFFFFF"/>
                </a:solidFill>
              </a14:hiddenFill>
            </a:ext>
          </a:extLst>
        </p:spPr>
      </p:pic>
      <p:sp>
        <p:nvSpPr>
          <p:cNvPr id="6147" name="Text Box 3"/>
          <p:cNvSpPr txBox="1">
            <a:spLocks noChangeArrowheads="1"/>
          </p:cNvSpPr>
          <p:nvPr/>
        </p:nvSpPr>
        <p:spPr bwMode="auto">
          <a:xfrm>
            <a:off x="106547" y="6365657"/>
            <a:ext cx="38862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200" dirty="0" smtClean="0"/>
              <a:t>Marino (1995</a:t>
            </a:r>
            <a:r>
              <a:rPr lang="en-US" altLang="en-US" sz="1200" dirty="0"/>
              <a:t>, 1998, 2002, </a:t>
            </a:r>
            <a:r>
              <a:rPr lang="en-US" altLang="en-US" sz="1200" dirty="0" smtClean="0"/>
              <a:t>2004) </a:t>
            </a:r>
            <a:endParaRPr lang="en-US" altLang="en-US" sz="1200" dirty="0"/>
          </a:p>
        </p:txBody>
      </p:sp>
      <p:sp>
        <p:nvSpPr>
          <p:cNvPr id="6148" name="Text Box 4"/>
          <p:cNvSpPr txBox="1">
            <a:spLocks noChangeArrowheads="1"/>
          </p:cNvSpPr>
          <p:nvPr/>
        </p:nvSpPr>
        <p:spPr bwMode="auto">
          <a:xfrm>
            <a:off x="6088520" y="6365657"/>
            <a:ext cx="4487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b="1" dirty="0">
                <a:latin typeface="+mn-lt"/>
              </a:rPr>
              <a:t>EQ</a:t>
            </a:r>
          </a:p>
        </p:txBody>
      </p:sp>
      <p:sp>
        <p:nvSpPr>
          <p:cNvPr id="6149" name="Text Box 5"/>
          <p:cNvSpPr txBox="1">
            <a:spLocks noChangeArrowheads="1"/>
          </p:cNvSpPr>
          <p:nvPr/>
        </p:nvSpPr>
        <p:spPr bwMode="auto">
          <a:xfrm>
            <a:off x="6606611" y="5922481"/>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b="1">
                <a:solidFill>
                  <a:srgbClr val="0066CC"/>
                </a:solidFill>
                <a:latin typeface="+mn-lt"/>
              </a:rPr>
              <a:t>5.0</a:t>
            </a:r>
          </a:p>
        </p:txBody>
      </p:sp>
      <p:sp>
        <p:nvSpPr>
          <p:cNvPr id="6150" name="Text Box 6"/>
          <p:cNvSpPr txBox="1">
            <a:spLocks noChangeArrowheads="1"/>
          </p:cNvSpPr>
          <p:nvPr/>
        </p:nvSpPr>
        <p:spPr bwMode="auto">
          <a:xfrm>
            <a:off x="5158811" y="5922481"/>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b="1" dirty="0">
                <a:solidFill>
                  <a:srgbClr val="0066CC"/>
                </a:solidFill>
                <a:latin typeface="+mn-lt"/>
              </a:rPr>
              <a:t>3.0</a:t>
            </a:r>
          </a:p>
        </p:txBody>
      </p:sp>
      <p:sp>
        <p:nvSpPr>
          <p:cNvPr id="6151" name="Text Box 7"/>
          <p:cNvSpPr txBox="1">
            <a:spLocks noChangeArrowheads="1"/>
          </p:cNvSpPr>
          <p:nvPr/>
        </p:nvSpPr>
        <p:spPr bwMode="auto">
          <a:xfrm>
            <a:off x="7825811" y="5922481"/>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b="1">
                <a:solidFill>
                  <a:srgbClr val="0066CC"/>
                </a:solidFill>
                <a:latin typeface="+mn-lt"/>
              </a:rPr>
              <a:t>7.0</a:t>
            </a:r>
          </a:p>
        </p:txBody>
      </p:sp>
      <p:sp>
        <p:nvSpPr>
          <p:cNvPr id="6152" name="Text Box 8"/>
          <p:cNvSpPr txBox="1">
            <a:spLocks noChangeArrowheads="1"/>
          </p:cNvSpPr>
          <p:nvPr/>
        </p:nvSpPr>
        <p:spPr bwMode="auto">
          <a:xfrm>
            <a:off x="340519" y="613727"/>
            <a:ext cx="86106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000" b="1" dirty="0" smtClean="0">
                <a:latin typeface="+mn-lt"/>
              </a:rPr>
              <a:t>Modern </a:t>
            </a:r>
            <a:r>
              <a:rPr lang="en-US" altLang="en-US" sz="2000" b="1" dirty="0" err="1" smtClean="0">
                <a:latin typeface="+mn-lt"/>
              </a:rPr>
              <a:t>delphinids</a:t>
            </a:r>
            <a:r>
              <a:rPr lang="en-US" altLang="en-US" sz="2000" b="1" dirty="0" smtClean="0">
                <a:latin typeface="+mn-lt"/>
              </a:rPr>
              <a:t> have the second highest EQs on the planet next to modern humans (and greater than our ape relatives)</a:t>
            </a:r>
            <a:endParaRPr lang="en-US" altLang="en-US" sz="2000" b="1" dirty="0">
              <a:latin typeface="+mn-lt"/>
            </a:endParaRPr>
          </a:p>
        </p:txBody>
      </p:sp>
      <p:sp>
        <p:nvSpPr>
          <p:cNvPr id="6153" name="Rectangle 9"/>
          <p:cNvSpPr>
            <a:spLocks noChangeArrowheads="1"/>
          </p:cNvSpPr>
          <p:nvPr/>
        </p:nvSpPr>
        <p:spPr bwMode="auto">
          <a:xfrm>
            <a:off x="3657600" y="1704201"/>
            <a:ext cx="2819400" cy="304800"/>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600"/>
          </a:p>
        </p:txBody>
      </p:sp>
      <p:sp>
        <p:nvSpPr>
          <p:cNvPr id="6154" name="Rectangle 10"/>
          <p:cNvSpPr>
            <a:spLocks noChangeArrowheads="1"/>
          </p:cNvSpPr>
          <p:nvPr/>
        </p:nvSpPr>
        <p:spPr bwMode="auto">
          <a:xfrm>
            <a:off x="3657600" y="3837801"/>
            <a:ext cx="2743200" cy="381000"/>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600"/>
          </a:p>
        </p:txBody>
      </p:sp>
      <p:sp>
        <p:nvSpPr>
          <p:cNvPr id="6155" name="Rectangle 11"/>
          <p:cNvSpPr>
            <a:spLocks noChangeArrowheads="1"/>
          </p:cNvSpPr>
          <p:nvPr/>
        </p:nvSpPr>
        <p:spPr bwMode="auto">
          <a:xfrm>
            <a:off x="3657600" y="4904601"/>
            <a:ext cx="3200400" cy="381000"/>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600"/>
          </a:p>
        </p:txBody>
      </p:sp>
      <p:sp>
        <p:nvSpPr>
          <p:cNvPr id="6156" name="Rectangle 12"/>
          <p:cNvSpPr>
            <a:spLocks noChangeArrowheads="1"/>
          </p:cNvSpPr>
          <p:nvPr/>
        </p:nvSpPr>
        <p:spPr bwMode="auto">
          <a:xfrm>
            <a:off x="3657600" y="5438001"/>
            <a:ext cx="1447800" cy="381000"/>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600"/>
          </a:p>
        </p:txBody>
      </p:sp>
      <p:sp>
        <p:nvSpPr>
          <p:cNvPr id="6157" name="Rectangle 13"/>
          <p:cNvSpPr>
            <a:spLocks noChangeArrowheads="1"/>
          </p:cNvSpPr>
          <p:nvPr/>
        </p:nvSpPr>
        <p:spPr bwMode="auto">
          <a:xfrm>
            <a:off x="3657600" y="2694801"/>
            <a:ext cx="4114800" cy="457200"/>
          </a:xfrm>
          <a:prstGeom prst="rect">
            <a:avLst/>
          </a:prstGeom>
          <a:solidFill>
            <a:srgbClr val="66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600"/>
          </a:p>
        </p:txBody>
      </p:sp>
      <p:sp>
        <p:nvSpPr>
          <p:cNvPr id="6158" name="Rectangle 14"/>
          <p:cNvSpPr>
            <a:spLocks noChangeArrowheads="1"/>
          </p:cNvSpPr>
          <p:nvPr/>
        </p:nvSpPr>
        <p:spPr bwMode="auto">
          <a:xfrm>
            <a:off x="3657600" y="4371201"/>
            <a:ext cx="1524000" cy="381000"/>
          </a:xfrm>
          <a:prstGeom prst="rect">
            <a:avLst/>
          </a:prstGeom>
          <a:solidFill>
            <a:srgbClr val="66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600"/>
          </a:p>
        </p:txBody>
      </p:sp>
      <p:sp>
        <p:nvSpPr>
          <p:cNvPr id="6159" name="Rectangle 15"/>
          <p:cNvSpPr>
            <a:spLocks noChangeArrowheads="1"/>
          </p:cNvSpPr>
          <p:nvPr/>
        </p:nvSpPr>
        <p:spPr bwMode="auto">
          <a:xfrm>
            <a:off x="3657600" y="3304401"/>
            <a:ext cx="990600" cy="381000"/>
          </a:xfrm>
          <a:prstGeom prst="rect">
            <a:avLst/>
          </a:prstGeom>
          <a:solidFill>
            <a:srgbClr val="66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600"/>
          </a:p>
        </p:txBody>
      </p:sp>
      <p:sp>
        <p:nvSpPr>
          <p:cNvPr id="6160" name="Rectangle 16"/>
          <p:cNvSpPr>
            <a:spLocks noChangeArrowheads="1"/>
          </p:cNvSpPr>
          <p:nvPr/>
        </p:nvSpPr>
        <p:spPr bwMode="auto">
          <a:xfrm>
            <a:off x="3657600" y="2237601"/>
            <a:ext cx="1143000" cy="381000"/>
          </a:xfrm>
          <a:prstGeom prst="rect">
            <a:avLst/>
          </a:prstGeom>
          <a:solidFill>
            <a:srgbClr val="66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600"/>
          </a:p>
        </p:txBody>
      </p:sp>
      <p:sp>
        <p:nvSpPr>
          <p:cNvPr id="6161" name="Rectangle 17"/>
          <p:cNvSpPr>
            <a:spLocks noChangeArrowheads="1"/>
          </p:cNvSpPr>
          <p:nvPr/>
        </p:nvSpPr>
        <p:spPr bwMode="auto">
          <a:xfrm>
            <a:off x="3657600" y="1399401"/>
            <a:ext cx="76200" cy="449580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600"/>
          </a:p>
        </p:txBody>
      </p:sp>
      <p:sp>
        <p:nvSpPr>
          <p:cNvPr id="6162" name="Rectangle 18"/>
          <p:cNvSpPr>
            <a:spLocks noChangeArrowheads="1"/>
          </p:cNvSpPr>
          <p:nvPr/>
        </p:nvSpPr>
        <p:spPr bwMode="auto">
          <a:xfrm>
            <a:off x="6477000" y="1628001"/>
            <a:ext cx="990600"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600"/>
          </a:p>
        </p:txBody>
      </p:sp>
      <p:sp>
        <p:nvSpPr>
          <p:cNvPr id="6163" name="Rectangle 19"/>
          <p:cNvSpPr>
            <a:spLocks noChangeArrowheads="1"/>
          </p:cNvSpPr>
          <p:nvPr/>
        </p:nvSpPr>
        <p:spPr bwMode="auto">
          <a:xfrm>
            <a:off x="6400800" y="3761601"/>
            <a:ext cx="914400"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600"/>
          </a:p>
        </p:txBody>
      </p:sp>
      <p:sp>
        <p:nvSpPr>
          <p:cNvPr id="6164" name="Rectangle 20"/>
          <p:cNvSpPr>
            <a:spLocks noChangeArrowheads="1"/>
          </p:cNvSpPr>
          <p:nvPr/>
        </p:nvSpPr>
        <p:spPr bwMode="auto">
          <a:xfrm>
            <a:off x="6705600" y="5361801"/>
            <a:ext cx="1066800"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600"/>
          </a:p>
        </p:txBody>
      </p:sp>
      <p:pic>
        <p:nvPicPr>
          <p:cNvPr id="6165" name="Picture 21" descr="dolphin"/>
          <p:cNvPicPr>
            <a:picLocks noChangeAspect="1" noChangeArrowheads="1"/>
          </p:cNvPicPr>
          <p:nvPr/>
        </p:nvPicPr>
        <p:blipFill>
          <a:blip r:embed="rId4">
            <a:extLst>
              <a:ext uri="{28A0092B-C50C-407E-A947-70E740481C1C}">
                <a14:useLocalDpi xmlns:a14="http://schemas.microsoft.com/office/drawing/2010/main" val="0"/>
              </a:ext>
            </a:extLst>
          </a:blip>
          <a:srcRect t="20839" b="23589"/>
          <a:stretch>
            <a:fillRect/>
          </a:stretch>
        </p:blipFill>
        <p:spPr bwMode="auto">
          <a:xfrm>
            <a:off x="6477000" y="1628001"/>
            <a:ext cx="9144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66" name="Picture 22" descr="dolphin"/>
          <p:cNvPicPr>
            <a:picLocks noChangeAspect="1" noChangeArrowheads="1"/>
          </p:cNvPicPr>
          <p:nvPr/>
        </p:nvPicPr>
        <p:blipFill>
          <a:blip r:embed="rId4">
            <a:extLst>
              <a:ext uri="{28A0092B-C50C-407E-A947-70E740481C1C}">
                <a14:useLocalDpi xmlns:a14="http://schemas.microsoft.com/office/drawing/2010/main" val="0"/>
              </a:ext>
            </a:extLst>
          </a:blip>
          <a:srcRect t="20839" b="23589"/>
          <a:stretch>
            <a:fillRect/>
          </a:stretch>
        </p:blipFill>
        <p:spPr bwMode="auto">
          <a:xfrm>
            <a:off x="6477000" y="3837801"/>
            <a:ext cx="8382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67" name="Picture 23" descr="dolphin"/>
          <p:cNvPicPr>
            <a:picLocks noChangeAspect="1" noChangeArrowheads="1"/>
          </p:cNvPicPr>
          <p:nvPr/>
        </p:nvPicPr>
        <p:blipFill>
          <a:blip r:embed="rId4">
            <a:extLst>
              <a:ext uri="{28A0092B-C50C-407E-A947-70E740481C1C}">
                <a14:useLocalDpi xmlns:a14="http://schemas.microsoft.com/office/drawing/2010/main" val="0"/>
              </a:ext>
            </a:extLst>
          </a:blip>
          <a:srcRect t="20839" b="23589"/>
          <a:stretch>
            <a:fillRect/>
          </a:stretch>
        </p:blipFill>
        <p:spPr bwMode="auto">
          <a:xfrm>
            <a:off x="7010400" y="4828401"/>
            <a:ext cx="8382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68" name="Text Box 25"/>
          <p:cNvSpPr txBox="1">
            <a:spLocks noChangeArrowheads="1"/>
          </p:cNvSpPr>
          <p:nvPr/>
        </p:nvSpPr>
        <p:spPr bwMode="auto">
          <a:xfrm>
            <a:off x="8305800" y="2466201"/>
            <a:ext cx="3619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3600"/>
              <a:t>*</a:t>
            </a:r>
          </a:p>
        </p:txBody>
      </p:sp>
      <p:sp>
        <p:nvSpPr>
          <p:cNvPr id="6169" name="Text Box 26"/>
          <p:cNvSpPr txBox="1">
            <a:spLocks noChangeArrowheads="1"/>
          </p:cNvSpPr>
          <p:nvPr/>
        </p:nvSpPr>
        <p:spPr bwMode="auto">
          <a:xfrm>
            <a:off x="7391400" y="3764776"/>
            <a:ext cx="3619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3600"/>
              <a:t>*</a:t>
            </a:r>
          </a:p>
        </p:txBody>
      </p:sp>
      <p:sp>
        <p:nvSpPr>
          <p:cNvPr id="6170" name="Text Box 27"/>
          <p:cNvSpPr txBox="1">
            <a:spLocks noChangeArrowheads="1"/>
          </p:cNvSpPr>
          <p:nvPr/>
        </p:nvSpPr>
        <p:spPr bwMode="auto">
          <a:xfrm>
            <a:off x="7848600" y="4676001"/>
            <a:ext cx="3619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3600"/>
              <a:t>*</a:t>
            </a:r>
          </a:p>
        </p:txBody>
      </p:sp>
      <p:sp>
        <p:nvSpPr>
          <p:cNvPr id="6171" name="Text Box 29"/>
          <p:cNvSpPr txBox="1">
            <a:spLocks noChangeArrowheads="1"/>
          </p:cNvSpPr>
          <p:nvPr/>
        </p:nvSpPr>
        <p:spPr bwMode="auto">
          <a:xfrm>
            <a:off x="7391400" y="1554976"/>
            <a:ext cx="3619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3600"/>
              <a:t>*</a:t>
            </a:r>
          </a:p>
        </p:txBody>
      </p:sp>
      <p:sp>
        <p:nvSpPr>
          <p:cNvPr id="6172" name="Text Box 30"/>
          <p:cNvSpPr txBox="1">
            <a:spLocks noChangeArrowheads="1"/>
          </p:cNvSpPr>
          <p:nvPr/>
        </p:nvSpPr>
        <p:spPr bwMode="auto">
          <a:xfrm>
            <a:off x="914400" y="5895201"/>
            <a:ext cx="11352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dirty="0"/>
              <a:t>* = p &lt; .05</a:t>
            </a:r>
          </a:p>
        </p:txBody>
      </p:sp>
      <p:sp>
        <p:nvSpPr>
          <p:cNvPr id="6173" name="Rectangle 31"/>
          <p:cNvSpPr>
            <a:spLocks noChangeArrowheads="1"/>
          </p:cNvSpPr>
          <p:nvPr/>
        </p:nvSpPr>
        <p:spPr bwMode="auto">
          <a:xfrm>
            <a:off x="1219200" y="4828401"/>
            <a:ext cx="2362200"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600"/>
          </a:p>
        </p:txBody>
      </p:sp>
      <p:sp>
        <p:nvSpPr>
          <p:cNvPr id="6174" name="Text Box 32"/>
          <p:cNvSpPr txBox="1">
            <a:spLocks noChangeArrowheads="1"/>
          </p:cNvSpPr>
          <p:nvPr/>
        </p:nvSpPr>
        <p:spPr bwMode="auto">
          <a:xfrm>
            <a:off x="1050925" y="4941114"/>
            <a:ext cx="238398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b="1" dirty="0"/>
              <a:t>rough-toothed dolphin</a:t>
            </a:r>
          </a:p>
        </p:txBody>
      </p:sp>
      <p:pic>
        <p:nvPicPr>
          <p:cNvPr id="6175" name="Picture 1" descr="C:\Users\lmarino\AppData\Local\Microsoft\Windows\Temporary Internet Files\Content.IE5\Q082FTSO\MC900057446[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81600" y="5438001"/>
            <a:ext cx="811213"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76" name="Rectangle 33"/>
          <p:cNvSpPr>
            <a:spLocks noChangeArrowheads="1"/>
          </p:cNvSpPr>
          <p:nvPr/>
        </p:nvSpPr>
        <p:spPr bwMode="auto">
          <a:xfrm>
            <a:off x="1981200" y="5438001"/>
            <a:ext cx="1676400" cy="3810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1" dirty="0"/>
              <a:t>Orca</a:t>
            </a:r>
          </a:p>
        </p:txBody>
      </p:sp>
      <p:sp>
        <p:nvSpPr>
          <p:cNvPr id="6177" name="Rectangle 34"/>
          <p:cNvSpPr>
            <a:spLocks noChangeArrowheads="1"/>
          </p:cNvSpPr>
          <p:nvPr/>
        </p:nvSpPr>
        <p:spPr bwMode="auto">
          <a:xfrm>
            <a:off x="5105400" y="5438001"/>
            <a:ext cx="1600200" cy="3810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600"/>
          </a:p>
        </p:txBody>
      </p:sp>
      <p:pic>
        <p:nvPicPr>
          <p:cNvPr id="6178" name="Picture 1" descr="C:\Users\lmarino\AppData\Local\Microsoft\Windows\Temporary Internet Files\Content.IE5\Q082FTSO\MC900057446[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05400" y="5438001"/>
            <a:ext cx="811213"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3298430" y="5939135"/>
            <a:ext cx="1006108" cy="646331"/>
          </a:xfrm>
          <a:prstGeom prst="rect">
            <a:avLst/>
          </a:prstGeom>
          <a:noFill/>
        </p:spPr>
        <p:txBody>
          <a:bodyPr wrap="none" rtlCol="0">
            <a:spAutoFit/>
          </a:bodyPr>
          <a:lstStyle/>
          <a:p>
            <a:pPr algn="ctr"/>
            <a:r>
              <a:rPr lang="en-US" b="1" dirty="0" smtClean="0">
                <a:solidFill>
                  <a:srgbClr val="0066CC"/>
                </a:solidFill>
              </a:rPr>
              <a:t>1.0</a:t>
            </a:r>
          </a:p>
          <a:p>
            <a:pPr algn="ctr"/>
            <a:r>
              <a:rPr lang="en-US" b="1" dirty="0" smtClean="0">
                <a:solidFill>
                  <a:srgbClr val="0066CC"/>
                </a:solidFill>
              </a:rPr>
              <a:t>Average </a:t>
            </a:r>
            <a:endParaRPr lang="en-US" b="1" dirty="0">
              <a:solidFill>
                <a:srgbClr val="0066CC"/>
              </a:solidFill>
            </a:endParaRPr>
          </a:p>
        </p:txBody>
      </p:sp>
      <p:sp>
        <p:nvSpPr>
          <p:cNvPr id="6" name="TextBox 5"/>
          <p:cNvSpPr txBox="1"/>
          <p:nvPr/>
        </p:nvSpPr>
        <p:spPr>
          <a:xfrm>
            <a:off x="1942521" y="213836"/>
            <a:ext cx="6173357" cy="461665"/>
          </a:xfrm>
          <a:prstGeom prst="rect">
            <a:avLst/>
          </a:prstGeom>
          <a:noFill/>
        </p:spPr>
        <p:txBody>
          <a:bodyPr wrap="none" rtlCol="0">
            <a:spAutoFit/>
          </a:bodyPr>
          <a:lstStyle/>
          <a:p>
            <a:r>
              <a:rPr lang="en-US" sz="2400" b="1" dirty="0" smtClean="0"/>
              <a:t>Convergent for Large Brains and High EQ Levels</a:t>
            </a:r>
            <a:endParaRPr lang="en-US" sz="2400" b="1" dirty="0"/>
          </a:p>
        </p:txBody>
      </p:sp>
    </p:spTree>
    <p:extLst>
      <p:ext uri="{BB962C8B-B14F-4D97-AF65-F5344CB8AC3E}">
        <p14:creationId xmlns:p14="http://schemas.microsoft.com/office/powerpoint/2010/main" val="1338735279"/>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4" name="Text Box 14"/>
          <p:cNvSpPr txBox="1">
            <a:spLocks noChangeArrowheads="1"/>
          </p:cNvSpPr>
          <p:nvPr/>
        </p:nvSpPr>
        <p:spPr bwMode="auto">
          <a:xfrm>
            <a:off x="5725030" y="6378450"/>
            <a:ext cx="33329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dirty="0"/>
              <a:t>Marino, </a:t>
            </a:r>
            <a:r>
              <a:rPr lang="en-US" altLang="en-US" sz="1600" dirty="0" err="1"/>
              <a:t>McShea</a:t>
            </a:r>
            <a:r>
              <a:rPr lang="en-US" altLang="en-US" sz="1600" dirty="0"/>
              <a:t>, and Uhen (2004</a:t>
            </a:r>
            <a:r>
              <a:rPr lang="en-US" altLang="en-US" sz="1600" dirty="0" smtClean="0"/>
              <a:t>)</a:t>
            </a:r>
            <a:endParaRPr lang="en-US" altLang="en-US" sz="1600" dirty="0"/>
          </a:p>
        </p:txBody>
      </p:sp>
      <p:pic>
        <p:nvPicPr>
          <p:cNvPr id="7175" name="Picture 17"/>
          <p:cNvPicPr>
            <a:picLocks noChangeAspect="1" noChangeArrowheads="1"/>
          </p:cNvPicPr>
          <p:nvPr/>
        </p:nvPicPr>
        <p:blipFill>
          <a:blip r:embed="rId3">
            <a:extLst>
              <a:ext uri="{28A0092B-C50C-407E-A947-70E740481C1C}">
                <a14:useLocalDpi xmlns:a14="http://schemas.microsoft.com/office/drawing/2010/main" val="0"/>
              </a:ext>
            </a:extLst>
          </a:blip>
          <a:srcRect l="7297" t="3485" r="18256" b="14679"/>
          <a:stretch>
            <a:fillRect/>
          </a:stretch>
        </p:blipFill>
        <p:spPr bwMode="auto">
          <a:xfrm>
            <a:off x="2513991" y="860086"/>
            <a:ext cx="4249737" cy="552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6" name="Picture 18" descr="Marino et al figure 2 new colors"/>
          <p:cNvPicPr>
            <a:picLocks noChangeAspect="1" noChangeArrowheads="1"/>
          </p:cNvPicPr>
          <p:nvPr/>
        </p:nvPicPr>
        <p:blipFill>
          <a:blip r:embed="rId4">
            <a:extLst>
              <a:ext uri="{28A0092B-C50C-407E-A947-70E740481C1C}">
                <a14:useLocalDpi xmlns:a14="http://schemas.microsoft.com/office/drawing/2010/main" val="0"/>
              </a:ext>
            </a:extLst>
          </a:blip>
          <a:srcRect l="18610" t="80920" r="30392" b="13850"/>
          <a:stretch>
            <a:fillRect/>
          </a:stretch>
        </p:blipFill>
        <p:spPr bwMode="auto">
          <a:xfrm>
            <a:off x="2894991" y="5849599"/>
            <a:ext cx="3733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7" name="Line 19"/>
          <p:cNvSpPr>
            <a:spLocks noChangeShapeType="1"/>
          </p:cNvSpPr>
          <p:nvPr/>
        </p:nvSpPr>
        <p:spPr bwMode="auto">
          <a:xfrm flipH="1" flipV="1">
            <a:off x="4252576" y="4680733"/>
            <a:ext cx="610824" cy="9019"/>
          </a:xfrm>
          <a:prstGeom prst="line">
            <a:avLst/>
          </a:prstGeom>
          <a:noFill/>
          <a:ln w="57150">
            <a:solidFill>
              <a:srgbClr val="FF0000"/>
            </a:solidFill>
            <a:round/>
            <a:headEnd type="triangle" w="med" len="med"/>
            <a:tailEnd type="none" w="med" len="med"/>
          </a:ln>
          <a:extLst>
            <a:ext uri="{909E8E84-426E-40DD-AFC4-6F175D3DCCD1}">
              <a14:hiddenFill xmlns:a14="http://schemas.microsoft.com/office/drawing/2010/main">
                <a:noFill/>
              </a14:hiddenFill>
            </a:ext>
          </a:extLst>
        </p:spPr>
        <p:txBody>
          <a:bodyPr/>
          <a:lstStyle/>
          <a:p>
            <a:endParaRPr lang="en-US"/>
          </a:p>
        </p:txBody>
      </p:sp>
      <p:sp>
        <p:nvSpPr>
          <p:cNvPr id="7179" name="Text Box 21"/>
          <p:cNvSpPr txBox="1">
            <a:spLocks noChangeArrowheads="1"/>
          </p:cNvSpPr>
          <p:nvPr/>
        </p:nvSpPr>
        <p:spPr bwMode="auto">
          <a:xfrm>
            <a:off x="1005303" y="168560"/>
            <a:ext cx="771619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1" dirty="0" err="1" smtClean="0">
                <a:latin typeface="+mn-lt"/>
              </a:rPr>
              <a:t>Odontocete</a:t>
            </a:r>
            <a:r>
              <a:rPr lang="en-US" altLang="en-US" sz="2800" b="1" dirty="0" smtClean="0">
                <a:latin typeface="+mn-lt"/>
              </a:rPr>
              <a:t> EQ increased significantly ~ 35 </a:t>
            </a:r>
            <a:r>
              <a:rPr lang="en-US" altLang="en-US" sz="2800" b="1" dirty="0" err="1" smtClean="0">
                <a:latin typeface="+mn-lt"/>
              </a:rPr>
              <a:t>mya</a:t>
            </a:r>
            <a:endParaRPr lang="en-US" altLang="en-US" sz="2800" b="1" dirty="0">
              <a:latin typeface="+mn-lt"/>
            </a:endParaRPr>
          </a:p>
        </p:txBody>
      </p:sp>
    </p:spTree>
    <p:extLst>
      <p:ext uri="{BB962C8B-B14F-4D97-AF65-F5344CB8AC3E}">
        <p14:creationId xmlns:p14="http://schemas.microsoft.com/office/powerpoint/2010/main" val="169566502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38125" y="2469350"/>
            <a:ext cx="7355880" cy="3643899"/>
          </a:xfrm>
          <a:prstGeom prst="rect">
            <a:avLst/>
          </a:prstGeom>
        </p:spPr>
      </p:pic>
      <p:sp>
        <p:nvSpPr>
          <p:cNvPr id="3" name="TextBox 2"/>
          <p:cNvSpPr txBox="1"/>
          <p:nvPr/>
        </p:nvSpPr>
        <p:spPr>
          <a:xfrm>
            <a:off x="3813444" y="6271822"/>
            <a:ext cx="5166927" cy="338554"/>
          </a:xfrm>
          <a:prstGeom prst="rect">
            <a:avLst/>
          </a:prstGeom>
          <a:noFill/>
        </p:spPr>
        <p:txBody>
          <a:bodyPr wrap="none" rtlCol="0">
            <a:spAutoFit/>
          </a:bodyPr>
          <a:lstStyle/>
          <a:p>
            <a:r>
              <a:rPr lang="en-US" sz="1600" dirty="0" smtClean="0"/>
              <a:t>Montgomery, Geisler, </a:t>
            </a:r>
            <a:r>
              <a:rPr lang="en-US" sz="1600" dirty="0" err="1" smtClean="0"/>
              <a:t>McGowen</a:t>
            </a:r>
            <a:r>
              <a:rPr lang="en-US" sz="1600" dirty="0" smtClean="0"/>
              <a:t>,  ox, Marino, Gatesy (2013)</a:t>
            </a:r>
            <a:endParaRPr lang="en-US" sz="1600" dirty="0"/>
          </a:p>
        </p:txBody>
      </p:sp>
      <p:sp>
        <p:nvSpPr>
          <p:cNvPr id="7" name="TextBox 6"/>
          <p:cNvSpPr txBox="1"/>
          <p:nvPr/>
        </p:nvSpPr>
        <p:spPr>
          <a:xfrm>
            <a:off x="190623" y="833450"/>
            <a:ext cx="8789748" cy="1477328"/>
          </a:xfrm>
          <a:prstGeom prst="rect">
            <a:avLst/>
          </a:prstGeom>
          <a:noFill/>
        </p:spPr>
        <p:txBody>
          <a:bodyPr wrap="square" rtlCol="0">
            <a:spAutoFit/>
          </a:bodyPr>
          <a:lstStyle/>
          <a:p>
            <a:pPr algn="ctr"/>
            <a:r>
              <a:rPr lang="en-US" b="1" dirty="0" smtClean="0"/>
              <a:t>Cetaceans reached higher levels of EQ before primates (Panel C). </a:t>
            </a:r>
            <a:endParaRPr lang="en-US" b="1" dirty="0"/>
          </a:p>
          <a:p>
            <a:pPr algn="ctr"/>
            <a:endParaRPr lang="en-US" b="1" dirty="0" smtClean="0"/>
          </a:p>
          <a:p>
            <a:pPr algn="ctr"/>
            <a:r>
              <a:rPr lang="en-US" b="1" dirty="0" smtClean="0"/>
              <a:t>In contrast to cetaceans, primate evolution is characterized by a directional upward</a:t>
            </a:r>
          </a:p>
          <a:p>
            <a:pPr algn="ctr"/>
            <a:r>
              <a:rPr lang="en-US" b="1" dirty="0"/>
              <a:t>t</a:t>
            </a:r>
            <a:r>
              <a:rPr lang="en-US" b="1" dirty="0" smtClean="0"/>
              <a:t>rend in brain mass, not body mass, resulting in a strong trend toward increasing relative brain size.  No such trend is found in cetaceans.</a:t>
            </a:r>
            <a:endParaRPr lang="en-US" b="1" dirty="0"/>
          </a:p>
        </p:txBody>
      </p:sp>
      <p:sp>
        <p:nvSpPr>
          <p:cNvPr id="9" name="TextBox 8"/>
          <p:cNvSpPr txBox="1"/>
          <p:nvPr/>
        </p:nvSpPr>
        <p:spPr>
          <a:xfrm>
            <a:off x="1963554" y="237125"/>
            <a:ext cx="5705023" cy="523220"/>
          </a:xfrm>
          <a:prstGeom prst="rect">
            <a:avLst/>
          </a:prstGeom>
          <a:noFill/>
        </p:spPr>
        <p:txBody>
          <a:bodyPr wrap="none" rtlCol="0">
            <a:spAutoFit/>
          </a:bodyPr>
          <a:lstStyle/>
          <a:p>
            <a:r>
              <a:rPr lang="en-US" sz="2800" b="1" dirty="0" smtClean="0"/>
              <a:t>Contrasts in Encephalization Patterns</a:t>
            </a:r>
            <a:endParaRPr lang="en-US" sz="2800" b="1" dirty="0"/>
          </a:p>
        </p:txBody>
      </p:sp>
    </p:spTree>
    <p:extLst>
      <p:ext uri="{BB962C8B-B14F-4D97-AF65-F5344CB8AC3E}">
        <p14:creationId xmlns:p14="http://schemas.microsoft.com/office/powerpoint/2010/main" val="16430057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51133" y="1720840"/>
            <a:ext cx="7340837" cy="1754326"/>
          </a:xfrm>
          <a:prstGeom prst="rect">
            <a:avLst/>
          </a:prstGeom>
        </p:spPr>
        <p:txBody>
          <a:bodyPr wrap="square">
            <a:spAutoFit/>
          </a:bodyPr>
          <a:lstStyle/>
          <a:p>
            <a:pPr algn="ctr"/>
            <a:r>
              <a:rPr lang="en-US" dirty="0" smtClean="0">
                <a:latin typeface="Arial" panose="020B0604020202020204" pitchFamily="34" charset="0"/>
                <a:ea typeface="Calibri" panose="020F0502020204030204" pitchFamily="34" charset="0"/>
              </a:rPr>
              <a:t>When brains enlarge they do not simply become larger versions of the smaller form.  When </a:t>
            </a:r>
            <a:r>
              <a:rPr lang="en-US" dirty="0">
                <a:latin typeface="Arial" panose="020B0604020202020204" pitchFamily="34" charset="0"/>
                <a:ea typeface="Calibri" panose="020F0502020204030204" pitchFamily="34" charset="0"/>
              </a:rPr>
              <a:t>brains enlarge they </a:t>
            </a:r>
            <a:r>
              <a:rPr lang="en-US" dirty="0" smtClean="0">
                <a:latin typeface="Arial" panose="020B0604020202020204" pitchFamily="34" charset="0"/>
                <a:ea typeface="Calibri" panose="020F0502020204030204" pitchFamily="34" charset="0"/>
              </a:rPr>
              <a:t>reorganize and add new features in order to maintain connectivity and processing rate.</a:t>
            </a:r>
          </a:p>
          <a:p>
            <a:pPr algn="ctr"/>
            <a:endParaRPr lang="en-US" dirty="0">
              <a:latin typeface="Arial" panose="020B0604020202020204" pitchFamily="34" charset="0"/>
            </a:endParaRPr>
          </a:p>
          <a:p>
            <a:pPr algn="ctr"/>
            <a:r>
              <a:rPr lang="en-US" dirty="0" smtClean="0">
                <a:latin typeface="Arial" panose="020B0604020202020204" pitchFamily="34" charset="0"/>
              </a:rPr>
              <a:t>Primate and cetacean brains took two different paths (divergence) to becoming large (convergence).</a:t>
            </a:r>
          </a:p>
        </p:txBody>
      </p:sp>
    </p:spTree>
    <p:extLst>
      <p:ext uri="{BB962C8B-B14F-4D97-AF65-F5344CB8AC3E}">
        <p14:creationId xmlns:p14="http://schemas.microsoft.com/office/powerpoint/2010/main" val="21751940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2"/>
          <p:cNvSpPr txBox="1">
            <a:spLocks noChangeArrowheads="1"/>
          </p:cNvSpPr>
          <p:nvPr/>
        </p:nvSpPr>
        <p:spPr bwMode="auto">
          <a:xfrm>
            <a:off x="1905000" y="409575"/>
            <a:ext cx="11477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a:t>Gorilla</a:t>
            </a:r>
          </a:p>
        </p:txBody>
      </p:sp>
      <p:sp>
        <p:nvSpPr>
          <p:cNvPr id="22531" name="Text Box 3"/>
          <p:cNvSpPr txBox="1">
            <a:spLocks noChangeArrowheads="1"/>
          </p:cNvSpPr>
          <p:nvPr/>
        </p:nvSpPr>
        <p:spPr bwMode="auto">
          <a:xfrm>
            <a:off x="3810000" y="381000"/>
            <a:ext cx="12176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a:t>Human</a:t>
            </a:r>
          </a:p>
        </p:txBody>
      </p:sp>
      <p:pic>
        <p:nvPicPr>
          <p:cNvPr id="22532" name="Picture 4" descr="neocortex0006"/>
          <p:cNvPicPr>
            <a:picLocks noChangeAspect="1" noChangeArrowheads="1"/>
          </p:cNvPicPr>
          <p:nvPr/>
        </p:nvPicPr>
        <p:blipFill>
          <a:blip r:embed="rId3">
            <a:extLst>
              <a:ext uri="{28A0092B-C50C-407E-A947-70E740481C1C}">
                <a14:useLocalDpi xmlns:a14="http://schemas.microsoft.com/office/drawing/2010/main" val="0"/>
              </a:ext>
            </a:extLst>
          </a:blip>
          <a:srcRect l="17982" t="20363" r="62943" b="59070"/>
          <a:stretch>
            <a:fillRect/>
          </a:stretch>
        </p:blipFill>
        <p:spPr bwMode="auto">
          <a:xfrm>
            <a:off x="1371600" y="990600"/>
            <a:ext cx="4144963" cy="5364163"/>
          </a:xfrm>
          <a:prstGeom prst="rect">
            <a:avLst/>
          </a:prstGeom>
          <a:noFill/>
          <a:ln w="12700">
            <a:solidFill>
              <a:srgbClr val="66FF33"/>
            </a:solidFill>
            <a:miter lim="800000"/>
            <a:headEnd/>
            <a:tailEnd/>
          </a:ln>
          <a:extLst>
            <a:ext uri="{909E8E84-426E-40DD-AFC4-6F175D3DCCD1}">
              <a14:hiddenFill xmlns:a14="http://schemas.microsoft.com/office/drawing/2010/main">
                <a:solidFill>
                  <a:srgbClr val="FFFFFF"/>
                </a:solidFill>
              </a14:hiddenFill>
            </a:ext>
          </a:extLst>
        </p:spPr>
      </p:pic>
      <p:pic>
        <p:nvPicPr>
          <p:cNvPr id="22533" name="Picture 5" descr="neocortex0006"/>
          <p:cNvPicPr>
            <a:picLocks noChangeAspect="1" noChangeArrowheads="1"/>
          </p:cNvPicPr>
          <p:nvPr/>
        </p:nvPicPr>
        <p:blipFill>
          <a:blip r:embed="rId3">
            <a:extLst>
              <a:ext uri="{28A0092B-C50C-407E-A947-70E740481C1C}">
                <a14:useLocalDpi xmlns:a14="http://schemas.microsoft.com/office/drawing/2010/main" val="0"/>
              </a:ext>
            </a:extLst>
          </a:blip>
          <a:srcRect l="46754" t="20204" r="44698" b="59593"/>
          <a:stretch>
            <a:fillRect/>
          </a:stretch>
        </p:blipFill>
        <p:spPr bwMode="auto">
          <a:xfrm>
            <a:off x="5562600" y="990600"/>
            <a:ext cx="1670050" cy="5110163"/>
          </a:xfrm>
          <a:prstGeom prst="rect">
            <a:avLst/>
          </a:prstGeom>
          <a:noFill/>
          <a:ln w="12700">
            <a:solidFill>
              <a:srgbClr val="66FF33"/>
            </a:solidFill>
            <a:miter lim="800000"/>
            <a:headEnd/>
            <a:tailEnd/>
          </a:ln>
          <a:extLst>
            <a:ext uri="{909E8E84-426E-40DD-AFC4-6F175D3DCCD1}">
              <a14:hiddenFill xmlns:a14="http://schemas.microsoft.com/office/drawing/2010/main">
                <a:solidFill>
                  <a:srgbClr val="FFFFFF"/>
                </a:solidFill>
              </a14:hiddenFill>
            </a:ext>
          </a:extLst>
        </p:spPr>
      </p:pic>
      <p:sp>
        <p:nvSpPr>
          <p:cNvPr id="22534" name="Text Box 6"/>
          <p:cNvSpPr txBox="1">
            <a:spLocks noChangeArrowheads="1"/>
          </p:cNvSpPr>
          <p:nvPr/>
        </p:nvSpPr>
        <p:spPr bwMode="auto">
          <a:xfrm>
            <a:off x="5432425" y="228600"/>
            <a:ext cx="175895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2400"/>
              <a:t>Bottlenose</a:t>
            </a:r>
          </a:p>
          <a:p>
            <a:pPr algn="ctr"/>
            <a:r>
              <a:rPr lang="en-US" altLang="en-US" sz="2400"/>
              <a:t>Dolphin</a:t>
            </a:r>
          </a:p>
        </p:txBody>
      </p:sp>
      <p:sp>
        <p:nvSpPr>
          <p:cNvPr id="22535" name="Line 7"/>
          <p:cNvSpPr>
            <a:spLocks noChangeShapeType="1"/>
          </p:cNvSpPr>
          <p:nvPr/>
        </p:nvSpPr>
        <p:spPr bwMode="auto">
          <a:xfrm>
            <a:off x="8001000" y="990600"/>
            <a:ext cx="0" cy="2743200"/>
          </a:xfrm>
          <a:prstGeom prst="line">
            <a:avLst/>
          </a:prstGeom>
          <a:noFill/>
          <a:ln w="9525">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536" name="Line 8"/>
          <p:cNvSpPr>
            <a:spLocks noChangeShapeType="1"/>
          </p:cNvSpPr>
          <p:nvPr/>
        </p:nvSpPr>
        <p:spPr bwMode="auto">
          <a:xfrm>
            <a:off x="7924800" y="990600"/>
            <a:ext cx="152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537" name="Line 9"/>
          <p:cNvSpPr>
            <a:spLocks noChangeShapeType="1"/>
          </p:cNvSpPr>
          <p:nvPr/>
        </p:nvSpPr>
        <p:spPr bwMode="auto">
          <a:xfrm>
            <a:off x="7924800" y="3733800"/>
            <a:ext cx="152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538" name="Text Box 10"/>
          <p:cNvSpPr txBox="1">
            <a:spLocks noChangeArrowheads="1"/>
          </p:cNvSpPr>
          <p:nvPr/>
        </p:nvSpPr>
        <p:spPr bwMode="auto">
          <a:xfrm>
            <a:off x="8077200" y="2209800"/>
            <a:ext cx="7810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a:solidFill>
                  <a:srgbClr val="FFFFFF"/>
                </a:solidFill>
              </a:rPr>
              <a:t>1 mm</a:t>
            </a:r>
          </a:p>
        </p:txBody>
      </p:sp>
      <p:sp>
        <p:nvSpPr>
          <p:cNvPr id="22539" name="Text Box 11"/>
          <p:cNvSpPr txBox="1">
            <a:spLocks noChangeArrowheads="1"/>
          </p:cNvSpPr>
          <p:nvPr/>
        </p:nvSpPr>
        <p:spPr bwMode="auto">
          <a:xfrm>
            <a:off x="914400" y="1295400"/>
            <a:ext cx="2476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a:solidFill>
                  <a:srgbClr val="FFFFFF"/>
                </a:solidFill>
              </a:rPr>
              <a:t>I</a:t>
            </a:r>
          </a:p>
        </p:txBody>
      </p:sp>
      <p:sp>
        <p:nvSpPr>
          <p:cNvPr id="22540" name="Text Box 12"/>
          <p:cNvSpPr txBox="1">
            <a:spLocks noChangeArrowheads="1"/>
          </p:cNvSpPr>
          <p:nvPr/>
        </p:nvSpPr>
        <p:spPr bwMode="auto">
          <a:xfrm>
            <a:off x="838200" y="2057400"/>
            <a:ext cx="311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a:solidFill>
                  <a:srgbClr val="FFFFFF"/>
                </a:solidFill>
              </a:rPr>
              <a:t>II</a:t>
            </a:r>
          </a:p>
        </p:txBody>
      </p:sp>
      <p:sp>
        <p:nvSpPr>
          <p:cNvPr id="22541" name="Text Box 13"/>
          <p:cNvSpPr txBox="1">
            <a:spLocks noChangeArrowheads="1"/>
          </p:cNvSpPr>
          <p:nvPr/>
        </p:nvSpPr>
        <p:spPr bwMode="auto">
          <a:xfrm>
            <a:off x="838200" y="2743200"/>
            <a:ext cx="3746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a:solidFill>
                  <a:srgbClr val="FFFFFF"/>
                </a:solidFill>
              </a:rPr>
              <a:t>III</a:t>
            </a:r>
          </a:p>
        </p:txBody>
      </p:sp>
      <p:sp>
        <p:nvSpPr>
          <p:cNvPr id="22542" name="Text Box 14"/>
          <p:cNvSpPr txBox="1">
            <a:spLocks noChangeArrowheads="1"/>
          </p:cNvSpPr>
          <p:nvPr/>
        </p:nvSpPr>
        <p:spPr bwMode="auto">
          <a:xfrm>
            <a:off x="7375525" y="1179513"/>
            <a:ext cx="2476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a:solidFill>
                  <a:srgbClr val="FFFFFF"/>
                </a:solidFill>
              </a:rPr>
              <a:t>I</a:t>
            </a:r>
          </a:p>
        </p:txBody>
      </p:sp>
      <p:sp>
        <p:nvSpPr>
          <p:cNvPr id="22543" name="Text Box 15"/>
          <p:cNvSpPr txBox="1">
            <a:spLocks noChangeArrowheads="1"/>
          </p:cNvSpPr>
          <p:nvPr/>
        </p:nvSpPr>
        <p:spPr bwMode="auto">
          <a:xfrm>
            <a:off x="7299325" y="1560513"/>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a:solidFill>
                  <a:srgbClr val="FFFFFF"/>
                </a:solidFill>
              </a:rPr>
              <a:t>II</a:t>
            </a:r>
          </a:p>
        </p:txBody>
      </p:sp>
      <p:sp>
        <p:nvSpPr>
          <p:cNvPr id="22544" name="Text Box 16"/>
          <p:cNvSpPr txBox="1">
            <a:spLocks noChangeArrowheads="1"/>
          </p:cNvSpPr>
          <p:nvPr/>
        </p:nvSpPr>
        <p:spPr bwMode="auto">
          <a:xfrm>
            <a:off x="7299325" y="2093913"/>
            <a:ext cx="3746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a:solidFill>
                  <a:srgbClr val="FFFFFF"/>
                </a:solidFill>
              </a:rPr>
              <a:t>III</a:t>
            </a:r>
          </a:p>
        </p:txBody>
      </p:sp>
      <p:sp>
        <p:nvSpPr>
          <p:cNvPr id="22545" name="Text Box 17"/>
          <p:cNvSpPr txBox="1">
            <a:spLocks noChangeArrowheads="1"/>
          </p:cNvSpPr>
          <p:nvPr/>
        </p:nvSpPr>
        <p:spPr bwMode="auto">
          <a:xfrm>
            <a:off x="7315200" y="3048000"/>
            <a:ext cx="3365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a:solidFill>
                  <a:srgbClr val="FFFFFF"/>
                </a:solidFill>
              </a:rPr>
              <a:t>V</a:t>
            </a:r>
          </a:p>
        </p:txBody>
      </p:sp>
      <p:sp>
        <p:nvSpPr>
          <p:cNvPr id="22546" name="Text Box 18"/>
          <p:cNvSpPr txBox="1">
            <a:spLocks noChangeArrowheads="1"/>
          </p:cNvSpPr>
          <p:nvPr/>
        </p:nvSpPr>
        <p:spPr bwMode="auto">
          <a:xfrm>
            <a:off x="7315200" y="3581400"/>
            <a:ext cx="4000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a:solidFill>
                  <a:srgbClr val="FFFFFF"/>
                </a:solidFill>
              </a:rPr>
              <a:t>VI</a:t>
            </a:r>
          </a:p>
        </p:txBody>
      </p:sp>
      <p:sp>
        <p:nvSpPr>
          <p:cNvPr id="22547" name="Text Box 19"/>
          <p:cNvSpPr txBox="1">
            <a:spLocks noChangeArrowheads="1"/>
          </p:cNvSpPr>
          <p:nvPr/>
        </p:nvSpPr>
        <p:spPr bwMode="auto">
          <a:xfrm>
            <a:off x="762000" y="5867400"/>
            <a:ext cx="4000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a:solidFill>
                  <a:srgbClr val="FFFFFF"/>
                </a:solidFill>
              </a:rPr>
              <a:t>VI</a:t>
            </a:r>
          </a:p>
        </p:txBody>
      </p:sp>
      <p:sp>
        <p:nvSpPr>
          <p:cNvPr id="22548" name="Text Box 20"/>
          <p:cNvSpPr txBox="1">
            <a:spLocks noChangeArrowheads="1"/>
          </p:cNvSpPr>
          <p:nvPr/>
        </p:nvSpPr>
        <p:spPr bwMode="auto">
          <a:xfrm>
            <a:off x="762000" y="5181600"/>
            <a:ext cx="3365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a:solidFill>
                  <a:srgbClr val="FFFFFF"/>
                </a:solidFill>
              </a:rPr>
              <a:t>V</a:t>
            </a:r>
          </a:p>
        </p:txBody>
      </p:sp>
      <p:sp>
        <p:nvSpPr>
          <p:cNvPr id="22549" name="Text Box 21"/>
          <p:cNvSpPr txBox="1">
            <a:spLocks noChangeArrowheads="1"/>
          </p:cNvSpPr>
          <p:nvPr/>
        </p:nvSpPr>
        <p:spPr bwMode="auto">
          <a:xfrm>
            <a:off x="746125" y="4075113"/>
            <a:ext cx="4000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a:solidFill>
                  <a:srgbClr val="FFFFFF"/>
                </a:solidFill>
              </a:rPr>
              <a:t>IV</a:t>
            </a:r>
          </a:p>
        </p:txBody>
      </p:sp>
      <p:sp>
        <p:nvSpPr>
          <p:cNvPr id="22550" name="Text Box 22"/>
          <p:cNvSpPr txBox="1">
            <a:spLocks noChangeArrowheads="1"/>
          </p:cNvSpPr>
          <p:nvPr/>
        </p:nvSpPr>
        <p:spPr bwMode="auto">
          <a:xfrm>
            <a:off x="7543800" y="6324600"/>
            <a:ext cx="12557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1600">
                <a:solidFill>
                  <a:srgbClr val="FFFFFF"/>
                </a:solidFill>
              </a:rPr>
              <a:t>Haug, 1987</a:t>
            </a:r>
          </a:p>
        </p:txBody>
      </p:sp>
    </p:spTree>
    <p:extLst>
      <p:ext uri="{BB962C8B-B14F-4D97-AF65-F5344CB8AC3E}">
        <p14:creationId xmlns:p14="http://schemas.microsoft.com/office/powerpoint/2010/main" val="78667159"/>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Box 1"/>
          <p:cNvSpPr txBox="1">
            <a:spLocks noChangeArrowheads="1"/>
          </p:cNvSpPr>
          <p:nvPr/>
        </p:nvSpPr>
        <p:spPr bwMode="auto">
          <a:xfrm>
            <a:off x="4982717" y="5078314"/>
            <a:ext cx="3705225"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350" dirty="0"/>
              <a:t>The adult orca brain is the most convoluted brain on earth. </a:t>
            </a:r>
          </a:p>
        </p:txBody>
      </p:sp>
      <p:sp>
        <p:nvSpPr>
          <p:cNvPr id="23556" name="Text Box 16"/>
          <p:cNvSpPr txBox="1">
            <a:spLocks noChangeArrowheads="1"/>
          </p:cNvSpPr>
          <p:nvPr/>
        </p:nvSpPr>
        <p:spPr bwMode="auto">
          <a:xfrm>
            <a:off x="7043081" y="6015189"/>
            <a:ext cx="17881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dirty="0">
                <a:latin typeface="+mn-lt"/>
              </a:rPr>
              <a:t>Marino et al (2004)</a:t>
            </a:r>
          </a:p>
        </p:txBody>
      </p:sp>
      <p:pic>
        <p:nvPicPr>
          <p:cNvPr id="23558" name="Picture 39" descr="C:\Documents and Settings\lmarino.EMORYUNIVAD\Desktop\Orcinu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7197" y="2119349"/>
            <a:ext cx="3729603" cy="2811479"/>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cxnSp>
        <p:nvCxnSpPr>
          <p:cNvPr id="23560" name="Straight Arrow Connector 8"/>
          <p:cNvCxnSpPr>
            <a:cxnSpLocks noChangeShapeType="1"/>
          </p:cNvCxnSpPr>
          <p:nvPr/>
        </p:nvCxnSpPr>
        <p:spPr bwMode="auto">
          <a:xfrm rot="16200000" flipH="1">
            <a:off x="9429750" y="1885950"/>
            <a:ext cx="57150" cy="5715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2" name="TextBox 1"/>
          <p:cNvSpPr txBox="1"/>
          <p:nvPr/>
        </p:nvSpPr>
        <p:spPr>
          <a:xfrm>
            <a:off x="3240817" y="364203"/>
            <a:ext cx="3086038" cy="461665"/>
          </a:xfrm>
          <a:prstGeom prst="rect">
            <a:avLst/>
          </a:prstGeom>
          <a:noFill/>
        </p:spPr>
        <p:txBody>
          <a:bodyPr wrap="none" rtlCol="0">
            <a:spAutoFit/>
          </a:bodyPr>
          <a:lstStyle/>
          <a:p>
            <a:r>
              <a:rPr lang="en-US" sz="2400" b="1" dirty="0"/>
              <a:t>Neocortical </a:t>
            </a:r>
            <a:r>
              <a:rPr lang="en-US" sz="2400" b="1" dirty="0" smtClean="0"/>
              <a:t>expansion</a:t>
            </a:r>
            <a:endParaRPr lang="en-US" sz="2400" b="1" dirty="0"/>
          </a:p>
        </p:txBody>
      </p:sp>
      <p:sp>
        <p:nvSpPr>
          <p:cNvPr id="3" name="TextBox 2"/>
          <p:cNvSpPr txBox="1"/>
          <p:nvPr/>
        </p:nvSpPr>
        <p:spPr>
          <a:xfrm>
            <a:off x="1136664" y="966704"/>
            <a:ext cx="7423122" cy="646331"/>
          </a:xfrm>
          <a:prstGeom prst="rect">
            <a:avLst/>
          </a:prstGeom>
          <a:noFill/>
        </p:spPr>
        <p:txBody>
          <a:bodyPr wrap="none" rtlCol="0">
            <a:spAutoFit/>
          </a:bodyPr>
          <a:lstStyle/>
          <a:p>
            <a:pPr algn="ctr"/>
            <a:r>
              <a:rPr lang="en-US" b="1" dirty="0"/>
              <a:t>The dolphin and whale neocortex is thinner than modern human neocortex </a:t>
            </a:r>
          </a:p>
          <a:p>
            <a:pPr algn="ctr"/>
            <a:r>
              <a:rPr lang="en-US" b="1" dirty="0"/>
              <a:t>but has more surface area.</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2186" y="2122070"/>
            <a:ext cx="4371183" cy="2372928"/>
          </a:xfrm>
          <a:prstGeom prst="rect">
            <a:avLst/>
          </a:prstGeom>
        </p:spPr>
      </p:pic>
      <p:sp>
        <p:nvSpPr>
          <p:cNvPr id="10" name="TextBox 9"/>
          <p:cNvSpPr txBox="1">
            <a:spLocks noChangeArrowheads="1"/>
          </p:cNvSpPr>
          <p:nvPr/>
        </p:nvSpPr>
        <p:spPr bwMode="auto">
          <a:xfrm>
            <a:off x="2469085" y="4634145"/>
            <a:ext cx="20168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400" dirty="0"/>
              <a:t>Surface area~2275cm</a:t>
            </a:r>
            <a:r>
              <a:rPr lang="en-US" altLang="en-US" sz="1400" baseline="30000" dirty="0"/>
              <a:t>2</a:t>
            </a:r>
            <a:endParaRPr lang="en-US" altLang="en-US" sz="1400" dirty="0"/>
          </a:p>
        </p:txBody>
      </p:sp>
      <p:sp>
        <p:nvSpPr>
          <p:cNvPr id="11" name="TextBox 10"/>
          <p:cNvSpPr txBox="1">
            <a:spLocks noChangeArrowheads="1"/>
          </p:cNvSpPr>
          <p:nvPr/>
        </p:nvSpPr>
        <p:spPr bwMode="auto">
          <a:xfrm>
            <a:off x="452186" y="4663059"/>
            <a:ext cx="20168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400" dirty="0"/>
              <a:t>Surface area~3745cm</a:t>
            </a:r>
            <a:r>
              <a:rPr lang="en-US" altLang="en-US" sz="1400" baseline="30000" dirty="0"/>
              <a:t>2</a:t>
            </a:r>
            <a:endParaRPr lang="en-US" altLang="en-US" sz="1400" dirty="0"/>
          </a:p>
        </p:txBody>
      </p:sp>
    </p:spTree>
    <p:extLst>
      <p:ext uri="{BB962C8B-B14F-4D97-AF65-F5344CB8AC3E}">
        <p14:creationId xmlns:p14="http://schemas.microsoft.com/office/powerpoint/2010/main" val="217103765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p:cNvSpPr txBox="1">
            <a:spLocks noChangeArrowheads="1"/>
          </p:cNvSpPr>
          <p:nvPr/>
        </p:nvSpPr>
        <p:spPr bwMode="auto">
          <a:xfrm>
            <a:off x="974725" y="81756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endParaRPr lang="en-US" altLang="en-US" sz="2400" b="0">
              <a:solidFill>
                <a:schemeClr val="tx1"/>
              </a:solidFill>
              <a:latin typeface="Garamond" panose="02020404030301010803" pitchFamily="18" charset="0"/>
            </a:endParaRPr>
          </a:p>
        </p:txBody>
      </p:sp>
      <p:sp>
        <p:nvSpPr>
          <p:cNvPr id="15363" name="Text Box 3"/>
          <p:cNvSpPr txBox="1">
            <a:spLocks noChangeArrowheads="1"/>
          </p:cNvSpPr>
          <p:nvPr/>
        </p:nvSpPr>
        <p:spPr bwMode="auto">
          <a:xfrm>
            <a:off x="304800" y="228600"/>
            <a:ext cx="86106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2400"/>
              <a:t>TOPOGRAPHY OF PRIMARY AND SECONDARY PROJECTION REGIONS</a:t>
            </a:r>
          </a:p>
        </p:txBody>
      </p:sp>
      <p:sp>
        <p:nvSpPr>
          <p:cNvPr id="15364" name="Text Box 4"/>
          <p:cNvSpPr txBox="1">
            <a:spLocks noChangeArrowheads="1"/>
          </p:cNvSpPr>
          <p:nvPr/>
        </p:nvSpPr>
        <p:spPr bwMode="auto">
          <a:xfrm>
            <a:off x="6324600" y="6324600"/>
            <a:ext cx="25701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600"/>
              <a:t>from Morgane et al. 1986</a:t>
            </a:r>
          </a:p>
        </p:txBody>
      </p:sp>
      <p:pic>
        <p:nvPicPr>
          <p:cNvPr id="15365" name="Picture 5" descr="cortical map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 y="1143000"/>
            <a:ext cx="3786188" cy="5424488"/>
          </a:xfrm>
          <a:prstGeom prst="rect">
            <a:avLst/>
          </a:prstGeom>
          <a:noFill/>
          <a:ln w="19050">
            <a:solidFill>
              <a:srgbClr val="FF5050"/>
            </a:solidFill>
            <a:miter lim="800000"/>
            <a:headEnd/>
            <a:tailEnd/>
          </a:ln>
          <a:extLst>
            <a:ext uri="{909E8E84-426E-40DD-AFC4-6F175D3DCCD1}">
              <a14:hiddenFill xmlns:a14="http://schemas.microsoft.com/office/drawing/2010/main">
                <a:solidFill>
                  <a:srgbClr val="FFFFFF"/>
                </a:solidFill>
              </a14:hiddenFill>
            </a:ext>
          </a:extLst>
        </p:spPr>
      </p:pic>
      <p:sp>
        <p:nvSpPr>
          <p:cNvPr id="15366" name="Text Box 6"/>
          <p:cNvSpPr txBox="1">
            <a:spLocks noChangeArrowheads="1"/>
          </p:cNvSpPr>
          <p:nvPr/>
        </p:nvSpPr>
        <p:spPr bwMode="auto">
          <a:xfrm>
            <a:off x="4267200" y="1400175"/>
            <a:ext cx="11318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a:t>Rabbit</a:t>
            </a:r>
          </a:p>
        </p:txBody>
      </p:sp>
      <p:sp>
        <p:nvSpPr>
          <p:cNvPr id="15367" name="Text Box 7"/>
          <p:cNvSpPr txBox="1">
            <a:spLocks noChangeArrowheads="1"/>
          </p:cNvSpPr>
          <p:nvPr/>
        </p:nvSpPr>
        <p:spPr bwMode="auto">
          <a:xfrm>
            <a:off x="4343400" y="2619375"/>
            <a:ext cx="6762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a:t>Cat</a:t>
            </a:r>
          </a:p>
        </p:txBody>
      </p:sp>
      <p:sp>
        <p:nvSpPr>
          <p:cNvPr id="15368" name="Text Box 8"/>
          <p:cNvSpPr txBox="1">
            <a:spLocks noChangeArrowheads="1"/>
          </p:cNvSpPr>
          <p:nvPr/>
        </p:nvSpPr>
        <p:spPr bwMode="auto">
          <a:xfrm>
            <a:off x="4267200" y="3838575"/>
            <a:ext cx="25225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a:t>Rhesus monkey</a:t>
            </a:r>
          </a:p>
        </p:txBody>
      </p:sp>
      <p:sp>
        <p:nvSpPr>
          <p:cNvPr id="15369" name="Text Box 9"/>
          <p:cNvSpPr txBox="1">
            <a:spLocks noChangeArrowheads="1"/>
          </p:cNvSpPr>
          <p:nvPr/>
        </p:nvSpPr>
        <p:spPr bwMode="auto">
          <a:xfrm>
            <a:off x="4267200" y="5362575"/>
            <a:ext cx="29400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a:t>Bottlenose dolphin</a:t>
            </a:r>
          </a:p>
        </p:txBody>
      </p:sp>
    </p:spTree>
    <p:extLst>
      <p:ext uri="{BB962C8B-B14F-4D97-AF65-F5344CB8AC3E}">
        <p14:creationId xmlns:p14="http://schemas.microsoft.com/office/powerpoint/2010/main" val="3374069009"/>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1965325" y="4840288"/>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sz="2400"/>
          </a:p>
        </p:txBody>
      </p:sp>
      <p:pic>
        <p:nvPicPr>
          <p:cNvPr id="23555" name="Picture 3" descr="cortical themes"/>
          <p:cNvPicPr>
            <a:picLocks noChangeAspect="1" noChangeArrowheads="1"/>
          </p:cNvPicPr>
          <p:nvPr/>
        </p:nvPicPr>
        <p:blipFill>
          <a:blip r:embed="rId3">
            <a:extLst>
              <a:ext uri="{28A0092B-C50C-407E-A947-70E740481C1C}">
                <a14:useLocalDpi xmlns:a14="http://schemas.microsoft.com/office/drawing/2010/main" val="0"/>
              </a:ext>
            </a:extLst>
          </a:blip>
          <a:srcRect l="21916" t="16234" r="63799" b="73376"/>
          <a:stretch>
            <a:fillRect/>
          </a:stretch>
        </p:blipFill>
        <p:spPr bwMode="auto">
          <a:xfrm>
            <a:off x="685800" y="4038600"/>
            <a:ext cx="3505200" cy="955675"/>
          </a:xfrm>
          <a:prstGeom prst="rect">
            <a:avLst/>
          </a:prstGeom>
          <a:noFill/>
          <a:ln w="19050">
            <a:solidFill>
              <a:srgbClr val="FF9900"/>
            </a:solidFill>
            <a:miter lim="800000"/>
            <a:headEnd/>
            <a:tailEnd/>
          </a:ln>
          <a:extLst>
            <a:ext uri="{909E8E84-426E-40DD-AFC4-6F175D3DCCD1}">
              <a14:hiddenFill xmlns:a14="http://schemas.microsoft.com/office/drawing/2010/main">
                <a:solidFill>
                  <a:srgbClr val="FFFFFF"/>
                </a:solidFill>
              </a14:hiddenFill>
            </a:ext>
          </a:extLst>
        </p:spPr>
      </p:pic>
      <p:pic>
        <p:nvPicPr>
          <p:cNvPr id="23556" name="Picture 4" descr="cortical themes"/>
          <p:cNvPicPr>
            <a:picLocks noChangeAspect="1" noChangeArrowheads="1"/>
          </p:cNvPicPr>
          <p:nvPr/>
        </p:nvPicPr>
        <p:blipFill>
          <a:blip r:embed="rId3">
            <a:extLst>
              <a:ext uri="{28A0092B-C50C-407E-A947-70E740481C1C}">
                <a14:useLocalDpi xmlns:a14="http://schemas.microsoft.com/office/drawing/2010/main" val="0"/>
              </a:ext>
            </a:extLst>
          </a:blip>
          <a:srcRect l="61607" t="14935" r="27760" b="75974"/>
          <a:stretch>
            <a:fillRect/>
          </a:stretch>
        </p:blipFill>
        <p:spPr bwMode="auto">
          <a:xfrm>
            <a:off x="5334000" y="4038600"/>
            <a:ext cx="2667000" cy="1038225"/>
          </a:xfrm>
          <a:prstGeom prst="rect">
            <a:avLst/>
          </a:prstGeom>
          <a:noFill/>
          <a:ln w="19050">
            <a:solidFill>
              <a:srgbClr val="FF9900"/>
            </a:solidFill>
            <a:miter lim="800000"/>
            <a:headEnd/>
            <a:tailEnd/>
          </a:ln>
          <a:extLst>
            <a:ext uri="{909E8E84-426E-40DD-AFC4-6F175D3DCCD1}">
              <a14:hiddenFill xmlns:a14="http://schemas.microsoft.com/office/drawing/2010/main">
                <a:solidFill>
                  <a:srgbClr val="FFFFFF"/>
                </a:solidFill>
              </a14:hiddenFill>
            </a:ext>
          </a:extLst>
        </p:spPr>
      </p:pic>
      <p:sp>
        <p:nvSpPr>
          <p:cNvPr id="23557" name="Text Box 5"/>
          <p:cNvSpPr txBox="1">
            <a:spLocks noChangeArrowheads="1"/>
          </p:cNvSpPr>
          <p:nvPr/>
        </p:nvSpPr>
        <p:spPr bwMode="auto">
          <a:xfrm>
            <a:off x="685800" y="3124200"/>
            <a:ext cx="340042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2400"/>
              <a:t>Cetacean mode of </a:t>
            </a:r>
          </a:p>
          <a:p>
            <a:pPr algn="ctr"/>
            <a:r>
              <a:rPr lang="en-US" altLang="en-US" sz="2400"/>
              <a:t>neocortical expansion</a:t>
            </a:r>
          </a:p>
        </p:txBody>
      </p:sp>
      <p:sp>
        <p:nvSpPr>
          <p:cNvPr id="23558" name="Text Box 6"/>
          <p:cNvSpPr txBox="1">
            <a:spLocks noChangeArrowheads="1"/>
          </p:cNvSpPr>
          <p:nvPr/>
        </p:nvSpPr>
        <p:spPr bwMode="auto">
          <a:xfrm>
            <a:off x="4876800" y="3124200"/>
            <a:ext cx="340042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2400"/>
              <a:t>Primate mode of </a:t>
            </a:r>
          </a:p>
          <a:p>
            <a:pPr algn="ctr"/>
            <a:r>
              <a:rPr lang="en-US" altLang="en-US" sz="2400"/>
              <a:t>neocortical expansion</a:t>
            </a:r>
          </a:p>
        </p:txBody>
      </p:sp>
      <p:sp>
        <p:nvSpPr>
          <p:cNvPr id="23559" name="Text Box 7"/>
          <p:cNvSpPr txBox="1">
            <a:spLocks noChangeArrowheads="1"/>
          </p:cNvSpPr>
          <p:nvPr/>
        </p:nvSpPr>
        <p:spPr bwMode="auto">
          <a:xfrm>
            <a:off x="762000" y="4572000"/>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endParaRPr lang="en-US" altLang="en-US" sz="2400" b="0">
              <a:solidFill>
                <a:schemeClr val="tx1"/>
              </a:solidFill>
              <a:latin typeface="Garamond" panose="02020404030301010803" pitchFamily="18" charset="0"/>
            </a:endParaRPr>
          </a:p>
        </p:txBody>
      </p:sp>
      <p:sp>
        <p:nvSpPr>
          <p:cNvPr id="23560" name="Text Box 8"/>
          <p:cNvSpPr txBox="1">
            <a:spLocks noChangeArrowheads="1"/>
          </p:cNvSpPr>
          <p:nvPr/>
        </p:nvSpPr>
        <p:spPr bwMode="auto">
          <a:xfrm>
            <a:off x="1459832" y="1993473"/>
            <a:ext cx="697706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2800" dirty="0"/>
              <a:t>TWO WAYS TO BUILD LARGE BRAINS?</a:t>
            </a:r>
          </a:p>
        </p:txBody>
      </p:sp>
      <p:sp>
        <p:nvSpPr>
          <p:cNvPr id="23561" name="Text Box 9"/>
          <p:cNvSpPr txBox="1">
            <a:spLocks noChangeArrowheads="1"/>
          </p:cNvSpPr>
          <p:nvPr/>
        </p:nvSpPr>
        <p:spPr bwMode="auto">
          <a:xfrm>
            <a:off x="685800" y="5105400"/>
            <a:ext cx="40386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dirty="0"/>
              <a:t>Emphasis on </a:t>
            </a:r>
            <a:r>
              <a:rPr lang="en-US" altLang="en-US" sz="2400" dirty="0" smtClean="0"/>
              <a:t>multiplication of units</a:t>
            </a:r>
            <a:endParaRPr lang="en-US" altLang="en-US" sz="2400" dirty="0"/>
          </a:p>
        </p:txBody>
      </p:sp>
      <p:sp>
        <p:nvSpPr>
          <p:cNvPr id="23562" name="Text Box 10"/>
          <p:cNvSpPr txBox="1">
            <a:spLocks noChangeArrowheads="1"/>
          </p:cNvSpPr>
          <p:nvPr/>
        </p:nvSpPr>
        <p:spPr bwMode="auto">
          <a:xfrm>
            <a:off x="5334000" y="5181600"/>
            <a:ext cx="2601913"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dirty="0"/>
              <a:t>Modification and</a:t>
            </a:r>
          </a:p>
          <a:p>
            <a:r>
              <a:rPr lang="en-US" altLang="en-US" sz="2400" dirty="0"/>
              <a:t>multiplication of</a:t>
            </a:r>
          </a:p>
          <a:p>
            <a:r>
              <a:rPr lang="en-US" altLang="en-US" sz="2400" dirty="0"/>
              <a:t>columns</a:t>
            </a:r>
          </a:p>
        </p:txBody>
      </p:sp>
      <p:sp>
        <p:nvSpPr>
          <p:cNvPr id="23563" name="Text Box 11"/>
          <p:cNvSpPr txBox="1">
            <a:spLocks noChangeArrowheads="1"/>
          </p:cNvSpPr>
          <p:nvPr/>
        </p:nvSpPr>
        <p:spPr bwMode="auto">
          <a:xfrm>
            <a:off x="822325" y="4611688"/>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sz="2400">
              <a:solidFill>
                <a:srgbClr val="FFFFFF"/>
              </a:solidFill>
              <a:effectLst>
                <a:outerShdw blurRad="38100" dist="38100" dir="2700000" algn="tl">
                  <a:srgbClr val="000000"/>
                </a:outerShdw>
              </a:effectLst>
            </a:endParaRPr>
          </a:p>
        </p:txBody>
      </p:sp>
      <p:sp>
        <p:nvSpPr>
          <p:cNvPr id="23564" name="AutoShape 12"/>
          <p:cNvSpPr>
            <a:spLocks noChangeArrowheads="1"/>
          </p:cNvSpPr>
          <p:nvPr/>
        </p:nvSpPr>
        <p:spPr bwMode="auto">
          <a:xfrm>
            <a:off x="2209800" y="2514600"/>
            <a:ext cx="457200" cy="685800"/>
          </a:xfrm>
          <a:prstGeom prst="downArrow">
            <a:avLst>
              <a:gd name="adj1" fmla="val 50000"/>
              <a:gd name="adj2" fmla="val 37500"/>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65" name="AutoShape 13"/>
          <p:cNvSpPr>
            <a:spLocks noChangeArrowheads="1"/>
          </p:cNvSpPr>
          <p:nvPr/>
        </p:nvSpPr>
        <p:spPr bwMode="auto">
          <a:xfrm>
            <a:off x="6324600" y="2514600"/>
            <a:ext cx="457200" cy="685800"/>
          </a:xfrm>
          <a:prstGeom prst="downArrow">
            <a:avLst>
              <a:gd name="adj1" fmla="val 50000"/>
              <a:gd name="adj2" fmla="val 37500"/>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66" name="Rectangle 14"/>
          <p:cNvSpPr>
            <a:spLocks noChangeArrowheads="1"/>
          </p:cNvSpPr>
          <p:nvPr/>
        </p:nvSpPr>
        <p:spPr bwMode="auto">
          <a:xfrm>
            <a:off x="0" y="381000"/>
            <a:ext cx="91440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D2CD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2400" dirty="0" err="1">
                <a:cs typeface="Times New Roman" panose="02020603050405020304" pitchFamily="18" charset="0"/>
              </a:rPr>
              <a:t>Glezer</a:t>
            </a:r>
            <a:r>
              <a:rPr lang="en-US" altLang="en-US" sz="2400" dirty="0">
                <a:cs typeface="Times New Roman" panose="02020603050405020304" pitchFamily="18" charset="0"/>
              </a:rPr>
              <a:t> et al Hypothesis: The cetacean brain  may represent the most highly developed version of a particular kind of expansion that involved substantial multiplication of vertical columns.</a:t>
            </a:r>
            <a:endParaRPr lang="en-US" altLang="en-US" sz="2400" dirty="0"/>
          </a:p>
        </p:txBody>
      </p:sp>
    </p:spTree>
    <p:extLst>
      <p:ext uri="{BB962C8B-B14F-4D97-AF65-F5344CB8AC3E}">
        <p14:creationId xmlns:p14="http://schemas.microsoft.com/office/powerpoint/2010/main" val="1088320115"/>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87552" y="1443789"/>
            <a:ext cx="7507224" cy="1938992"/>
          </a:xfrm>
          <a:prstGeom prst="rect">
            <a:avLst/>
          </a:prstGeom>
          <a:noFill/>
        </p:spPr>
        <p:txBody>
          <a:bodyPr wrap="square" rtlCol="0">
            <a:spAutoFit/>
          </a:bodyPr>
          <a:lstStyle/>
          <a:p>
            <a:pPr algn="ctr"/>
            <a:r>
              <a:rPr lang="en-US" sz="2000" dirty="0" smtClean="0"/>
              <a:t>Cetacean and primate brains </a:t>
            </a:r>
            <a:r>
              <a:rPr lang="en-US" sz="2000" i="1" dirty="0" smtClean="0"/>
              <a:t>are convergent for high EQ </a:t>
            </a:r>
            <a:r>
              <a:rPr lang="en-US" sz="2000" dirty="0" smtClean="0"/>
              <a:t>but </a:t>
            </a:r>
            <a:r>
              <a:rPr lang="en-US" sz="2000" i="1" dirty="0" smtClean="0"/>
              <a:t>divergent in the way that was accomplished.</a:t>
            </a:r>
            <a:r>
              <a:rPr lang="en-US" sz="2000" dirty="0" smtClean="0"/>
              <a:t> </a:t>
            </a:r>
          </a:p>
          <a:p>
            <a:pPr algn="ctr"/>
            <a:endParaRPr lang="en-US" sz="2000" dirty="0"/>
          </a:p>
          <a:p>
            <a:pPr algn="ctr"/>
            <a:r>
              <a:rPr lang="en-US" sz="2000" dirty="0" smtClean="0"/>
              <a:t>Given the two different kinds of neocortical organization represented by primates and cetaceans – is there evidence for cognitive convergence?</a:t>
            </a:r>
            <a:endParaRPr lang="en-US" sz="2000" dirty="0"/>
          </a:p>
        </p:txBody>
      </p:sp>
    </p:spTree>
    <p:extLst>
      <p:ext uri="{BB962C8B-B14F-4D97-AF65-F5344CB8AC3E}">
        <p14:creationId xmlns:p14="http://schemas.microsoft.com/office/powerpoint/2010/main" val="38090270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746313" y="2149812"/>
            <a:ext cx="3861763" cy="584775"/>
          </a:xfrm>
          <a:prstGeom prst="rect">
            <a:avLst/>
          </a:prstGeom>
          <a:noFill/>
        </p:spPr>
        <p:txBody>
          <a:bodyPr wrap="none" rtlCol="0">
            <a:spAutoFit/>
          </a:bodyPr>
          <a:lstStyle/>
          <a:p>
            <a:r>
              <a:rPr lang="en-US" sz="3200" b="1" dirty="0" smtClean="0">
                <a:solidFill>
                  <a:srgbClr val="0066CC"/>
                </a:solidFill>
                <a:effectLst>
                  <a:outerShdw blurRad="38100" dist="38100" dir="2700000" algn="tl">
                    <a:srgbClr val="000000">
                      <a:alpha val="43137"/>
                    </a:srgbClr>
                  </a:outerShdw>
                </a:effectLst>
              </a:rPr>
              <a:t>Convergent Cognition</a:t>
            </a:r>
            <a:endParaRPr lang="en-US" sz="3200" b="1" dirty="0">
              <a:solidFill>
                <a:srgbClr val="0066CC"/>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1183151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 Box 2"/>
          <p:cNvSpPr txBox="1">
            <a:spLocks noChangeArrowheads="1"/>
          </p:cNvSpPr>
          <p:nvPr/>
        </p:nvSpPr>
        <p:spPr bwMode="auto">
          <a:xfrm>
            <a:off x="762000" y="1168400"/>
            <a:ext cx="7945438"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9pPr>
          </a:lstStyle>
          <a:p>
            <a:pPr algn="ctr" eaLnBrk="1" hangingPunct="1">
              <a:spcBef>
                <a:spcPct val="0"/>
              </a:spcBef>
              <a:buClrTx/>
              <a:buSzTx/>
              <a:buFontTx/>
              <a:buNone/>
            </a:pPr>
            <a:r>
              <a:rPr lang="en-US" altLang="en-US" sz="2400" dirty="0">
                <a:latin typeface="+mn-lt"/>
              </a:rPr>
              <a:t>Dolphins (and many other cetaceans) possess cognitive characteristics that are rare in the animal kingdom in general and typically shared with primates and a few other highly intelligent species.</a:t>
            </a:r>
          </a:p>
        </p:txBody>
      </p:sp>
    </p:spTree>
    <p:extLst>
      <p:ext uri="{BB962C8B-B14F-4D97-AF65-F5344CB8AC3E}">
        <p14:creationId xmlns:p14="http://schemas.microsoft.com/office/powerpoint/2010/main" val="378018301"/>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lan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991781"/>
            <a:ext cx="4196632" cy="2773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1" name="Picture 3" descr="hs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53832" y="991781"/>
            <a:ext cx="4140780" cy="2773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2450592" y="411480"/>
            <a:ext cx="4904741" cy="400110"/>
          </a:xfrm>
          <a:prstGeom prst="rect">
            <a:avLst/>
          </a:prstGeom>
          <a:noFill/>
        </p:spPr>
        <p:txBody>
          <a:bodyPr wrap="none" rtlCol="0">
            <a:spAutoFit/>
          </a:bodyPr>
          <a:lstStyle/>
          <a:p>
            <a:r>
              <a:rPr lang="en-US" sz="2000" b="1" dirty="0" smtClean="0">
                <a:solidFill>
                  <a:srgbClr val="0066CC"/>
                </a:solidFill>
                <a:effectLst>
                  <a:outerShdw blurRad="38100" dist="38100" dir="2700000" algn="tl">
                    <a:srgbClr val="000000">
                      <a:alpha val="43137"/>
                    </a:srgbClr>
                  </a:outerShdw>
                </a:effectLst>
              </a:rPr>
              <a:t>Comprehension of Symbolic Communication</a:t>
            </a:r>
            <a:endParaRPr lang="en-US" sz="2000" b="1" dirty="0">
              <a:solidFill>
                <a:srgbClr val="0066CC"/>
              </a:solidFill>
              <a:effectLst>
                <a:outerShdw blurRad="38100" dist="38100" dir="2700000" algn="tl">
                  <a:srgbClr val="000000">
                    <a:alpha val="43137"/>
                  </a:srgbClr>
                </a:outerShdw>
              </a:effectLst>
            </a:endParaRPr>
          </a:p>
        </p:txBody>
      </p:sp>
      <p:pic>
        <p:nvPicPr>
          <p:cNvPr id="7" name="Picture 7" descr="akelang0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94944" y="3765461"/>
            <a:ext cx="2158079" cy="2834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akeye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53293" y="3765461"/>
            <a:ext cx="3148035" cy="2860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615279"/>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ext Box 2"/>
          <p:cNvSpPr txBox="1">
            <a:spLocks noChangeArrowheads="1"/>
          </p:cNvSpPr>
          <p:nvPr/>
        </p:nvSpPr>
        <p:spPr bwMode="auto">
          <a:xfrm>
            <a:off x="381000" y="152400"/>
            <a:ext cx="8382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9pPr>
          </a:lstStyle>
          <a:p>
            <a:pPr algn="ctr">
              <a:spcBef>
                <a:spcPct val="0"/>
              </a:spcBef>
              <a:buClrTx/>
              <a:buSzTx/>
              <a:buFontTx/>
              <a:buNone/>
            </a:pPr>
            <a:r>
              <a:rPr lang="en-US" altLang="en-US" sz="2400" b="1" dirty="0">
                <a:solidFill>
                  <a:srgbClr val="0066CC"/>
                </a:solidFill>
                <a:effectLst>
                  <a:outerShdw blurRad="38100" dist="38100" dir="2700000" algn="tl">
                    <a:srgbClr val="000000">
                      <a:alpha val="43137"/>
                    </a:srgbClr>
                  </a:outerShdw>
                </a:effectLst>
                <a:latin typeface="+mn-lt"/>
              </a:rPr>
              <a:t>Self-recognition: the ability to recognize oneself in a mirror</a:t>
            </a:r>
          </a:p>
        </p:txBody>
      </p:sp>
      <p:pic>
        <p:nvPicPr>
          <p:cNvPr id="68611" name="Picture 6" descr="1198gallup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219200"/>
            <a:ext cx="3810000" cy="254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pic>
      <p:pic>
        <p:nvPicPr>
          <p:cNvPr id="68612" name="Picture 7" descr="1198gallup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1143000"/>
            <a:ext cx="4038600" cy="263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pic>
      <p:pic>
        <p:nvPicPr>
          <p:cNvPr id="8" name="Picture 6" descr="C:\WINNT\Profiles\lmarino\DESKTOP\Fig_4c.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3775075"/>
            <a:ext cx="3966464" cy="2988894"/>
          </a:xfrm>
          <a:prstGeom prst="rect">
            <a:avLst/>
          </a:prstGeom>
          <a:noFill/>
          <a:ln w="12700">
            <a:solidFill>
              <a:srgbClr val="00CCFF"/>
            </a:solidFill>
            <a:miter lim="800000"/>
            <a:headEnd/>
            <a:tailEnd/>
          </a:ln>
          <a:extLst>
            <a:ext uri="{909E8E84-426E-40DD-AFC4-6F175D3DCCD1}">
              <a14:hiddenFill xmlns:a14="http://schemas.microsoft.com/office/drawing/2010/main">
                <a:solidFill>
                  <a:srgbClr val="FFFFFF"/>
                </a:solidFill>
              </a14:hiddenFill>
            </a:ext>
          </a:extLst>
        </p:spPr>
      </p:pic>
      <p:pic>
        <p:nvPicPr>
          <p:cNvPr id="9" name="Picture 7" descr="C:\WINNT\Profiles\lmarino\DESKTOP\Fig4a.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8200" y="3775075"/>
            <a:ext cx="3972751" cy="2990723"/>
          </a:xfrm>
          <a:prstGeom prst="rect">
            <a:avLst/>
          </a:prstGeom>
          <a:noFill/>
          <a:ln w="12700">
            <a:solidFill>
              <a:srgbClr val="00CCFF"/>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622743"/>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4"/>
          <p:cNvSpPr>
            <a:spLocks noChangeArrowheads="1"/>
          </p:cNvSpPr>
          <p:nvPr/>
        </p:nvSpPr>
        <p:spPr bwMode="auto">
          <a:xfrm>
            <a:off x="457200" y="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defTabSz="457200">
              <a:spcBef>
                <a:spcPts val="400"/>
              </a:spcBef>
              <a:buClr>
                <a:schemeClr val="accent1"/>
              </a:buClr>
              <a:buSzPct val="68000"/>
              <a:buFont typeface="Wingdings 3" panose="05040102010807070707"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700">
                <a:solidFill>
                  <a:schemeClr val="tx1"/>
                </a:solidFill>
                <a:latin typeface="Lucida Sans Unicode" panose="020B0602030504020204" pitchFamily="34" charset="0"/>
              </a:defRPr>
            </a:lvl1pPr>
            <a:lvl2pPr marL="742950" indent="-285750" defTabSz="457200">
              <a:spcBef>
                <a:spcPts val="325"/>
              </a:spcBef>
              <a:buClr>
                <a:schemeClr val="accent1"/>
              </a:buClr>
              <a:buFont typeface="Verdana" panose="020B0604030504040204"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300">
                <a:solidFill>
                  <a:schemeClr val="tx1"/>
                </a:solidFill>
                <a:latin typeface="Lucida Sans Unicode" panose="020B0602030504020204" pitchFamily="34" charset="0"/>
              </a:defRPr>
            </a:lvl2pPr>
            <a:lvl3pPr marL="1143000" indent="-228600" defTabSz="457200">
              <a:spcBef>
                <a:spcPts val="350"/>
              </a:spcBef>
              <a:buClr>
                <a:schemeClr val="accent2"/>
              </a:buClr>
              <a:buSzPct val="100000"/>
              <a:buFont typeface="Wingdings 2" panose="05020102010507070707"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100">
                <a:solidFill>
                  <a:schemeClr val="tx1"/>
                </a:solidFill>
                <a:latin typeface="Lucida Sans Unicode" panose="020B0602030504020204" pitchFamily="34" charset="0"/>
              </a:defRPr>
            </a:lvl3pPr>
            <a:lvl4pPr marL="1600200" indent="-228600" defTabSz="457200">
              <a:spcBef>
                <a:spcPts val="350"/>
              </a:spcBef>
              <a:buClr>
                <a:schemeClr val="accent2"/>
              </a:buClr>
              <a:buFont typeface="Wingdings 2" panose="05020102010507070707"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900">
                <a:solidFill>
                  <a:schemeClr val="tx1"/>
                </a:solidFill>
                <a:latin typeface="Lucida Sans Unicode" panose="020B0602030504020204" pitchFamily="34" charset="0"/>
              </a:defRPr>
            </a:lvl4pPr>
            <a:lvl5pPr marL="2057400" indent="-228600" defTabSz="457200">
              <a:spcBef>
                <a:spcPts val="350"/>
              </a:spcBef>
              <a:buClr>
                <a:schemeClr val="accent2"/>
              </a:buClr>
              <a:buFont typeface="Wingdings 2" panose="05020102010507070707"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Lucida Sans Unicode" panose="020B0602030504020204" pitchFamily="34" charset="0"/>
              </a:defRPr>
            </a:lvl5pPr>
            <a:lvl6pPr marL="2514600" indent="-228600" defTabSz="457200" eaLnBrk="0" fontAlgn="base" hangingPunct="0">
              <a:spcBef>
                <a:spcPts val="350"/>
              </a:spcBef>
              <a:spcAft>
                <a:spcPct val="0"/>
              </a:spcAft>
              <a:buClr>
                <a:schemeClr val="accent2"/>
              </a:buClr>
              <a:buFont typeface="Wingdings 2" panose="05020102010507070707"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Lucida Sans Unicode" panose="020B0602030504020204" pitchFamily="34" charset="0"/>
              </a:defRPr>
            </a:lvl6pPr>
            <a:lvl7pPr marL="2971800" indent="-228600" defTabSz="457200" eaLnBrk="0" fontAlgn="base" hangingPunct="0">
              <a:spcBef>
                <a:spcPts val="350"/>
              </a:spcBef>
              <a:spcAft>
                <a:spcPct val="0"/>
              </a:spcAft>
              <a:buClr>
                <a:schemeClr val="accent2"/>
              </a:buClr>
              <a:buFont typeface="Wingdings 2" panose="05020102010507070707"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Lucida Sans Unicode" panose="020B0602030504020204" pitchFamily="34" charset="0"/>
              </a:defRPr>
            </a:lvl7pPr>
            <a:lvl8pPr marL="3429000" indent="-228600" defTabSz="457200" eaLnBrk="0" fontAlgn="base" hangingPunct="0">
              <a:spcBef>
                <a:spcPts val="350"/>
              </a:spcBef>
              <a:spcAft>
                <a:spcPct val="0"/>
              </a:spcAft>
              <a:buClr>
                <a:schemeClr val="accent2"/>
              </a:buClr>
              <a:buFont typeface="Wingdings 2" panose="05020102010507070707"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Lucida Sans Unicode" panose="020B0602030504020204" pitchFamily="34" charset="0"/>
              </a:defRPr>
            </a:lvl8pPr>
            <a:lvl9pPr marL="3886200" indent="-228600" defTabSz="457200" eaLnBrk="0" fontAlgn="base" hangingPunct="0">
              <a:spcBef>
                <a:spcPts val="350"/>
              </a:spcBef>
              <a:spcAft>
                <a:spcPct val="0"/>
              </a:spcAft>
              <a:buClr>
                <a:schemeClr val="accent2"/>
              </a:buClr>
              <a:buFont typeface="Wingdings 2" panose="05020102010507070707"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Lucida Sans Unicode" panose="020B0602030504020204" pitchFamily="34" charset="0"/>
              </a:defRPr>
            </a:lvl9pPr>
          </a:lstStyle>
          <a:p>
            <a:pPr algn="ctr" eaLnBrk="1" hangingPunct="1">
              <a:spcBef>
                <a:spcPct val="0"/>
              </a:spcBef>
              <a:buClrTx/>
              <a:buSzTx/>
              <a:buFontTx/>
              <a:buNone/>
            </a:pPr>
            <a:r>
              <a:rPr lang="en-GB" altLang="en-US" sz="2400" b="1" dirty="0">
                <a:solidFill>
                  <a:schemeClr val="tx2"/>
                </a:solidFill>
                <a:effectLst>
                  <a:outerShdw blurRad="38100" dist="38100" dir="2700000" algn="tl">
                    <a:srgbClr val="000000">
                      <a:alpha val="43137"/>
                    </a:srgbClr>
                  </a:outerShdw>
                </a:effectLst>
                <a:latin typeface="+mn-lt"/>
              </a:rPr>
              <a:t>Cultural Traditions</a:t>
            </a:r>
          </a:p>
        </p:txBody>
      </p:sp>
      <p:grpSp>
        <p:nvGrpSpPr>
          <p:cNvPr id="74755" name="Group 6"/>
          <p:cNvGrpSpPr>
            <a:grpSpLocks/>
          </p:cNvGrpSpPr>
          <p:nvPr/>
        </p:nvGrpSpPr>
        <p:grpSpPr bwMode="auto">
          <a:xfrm>
            <a:off x="4572000" y="3665879"/>
            <a:ext cx="3611190" cy="3292705"/>
            <a:chOff x="3072" y="2016"/>
            <a:chExt cx="2303" cy="2019"/>
          </a:xfrm>
        </p:grpSpPr>
        <p:pic>
          <p:nvPicPr>
            <p:cNvPr id="7476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2" y="2016"/>
              <a:ext cx="2304"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74762" name="Text Box 8"/>
            <p:cNvSpPr txBox="1">
              <a:spLocks noChangeArrowheads="1"/>
            </p:cNvSpPr>
            <p:nvPr/>
          </p:nvSpPr>
          <p:spPr bwMode="auto">
            <a:xfrm>
              <a:off x="3409" y="3767"/>
              <a:ext cx="1798"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9pPr>
            </a:lstStyle>
            <a:p>
              <a:pPr eaLnBrk="1" hangingPunct="1">
                <a:spcBef>
                  <a:spcPct val="0"/>
                </a:spcBef>
                <a:buClrTx/>
                <a:buSzTx/>
                <a:buFontTx/>
                <a:buNone/>
              </a:pPr>
              <a:endParaRPr lang="en-US" altLang="en-US" sz="1800">
                <a:latin typeface="Arial" panose="020B0604020202020204" pitchFamily="34" charset="0"/>
              </a:endParaRPr>
            </a:p>
          </p:txBody>
        </p:sp>
      </p:grpSp>
      <p:pic>
        <p:nvPicPr>
          <p:cNvPr id="74756"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7692" y="3565295"/>
            <a:ext cx="3550920" cy="2663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4400" y="996696"/>
            <a:ext cx="3517504" cy="2548192"/>
          </a:xfrm>
          <a:prstGeom prst="rect">
            <a:avLst/>
          </a:prstGeom>
        </p:spPr>
      </p:pic>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50085" y="996696"/>
            <a:ext cx="3514924" cy="2568599"/>
          </a:xfrm>
          <a:prstGeom prst="rect">
            <a:avLst/>
          </a:prstGeom>
        </p:spPr>
      </p:pic>
    </p:spTree>
    <p:extLst>
      <p:ext uri="{BB962C8B-B14F-4D97-AF65-F5344CB8AC3E}">
        <p14:creationId xmlns:p14="http://schemas.microsoft.com/office/powerpoint/2010/main" val="751780843"/>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92808" y="1234440"/>
            <a:ext cx="5491632" cy="461665"/>
          </a:xfrm>
          <a:prstGeom prst="rect">
            <a:avLst/>
          </a:prstGeom>
          <a:noFill/>
        </p:spPr>
        <p:txBody>
          <a:bodyPr wrap="none" rtlCol="0">
            <a:spAutoFit/>
          </a:bodyPr>
          <a:lstStyle/>
          <a:p>
            <a:r>
              <a:rPr lang="en-US" sz="2400" b="1" dirty="0" smtClean="0">
                <a:solidFill>
                  <a:srgbClr val="0066CC"/>
                </a:solidFill>
                <a:effectLst>
                  <a:outerShdw blurRad="38100" dist="38100" dir="2700000" algn="tl">
                    <a:srgbClr val="000000">
                      <a:alpha val="43137"/>
                    </a:srgbClr>
                  </a:outerShdw>
                </a:effectLst>
              </a:rPr>
              <a:t>At what level are these traits convergent?</a:t>
            </a:r>
            <a:endParaRPr lang="en-US" sz="2400" b="1" dirty="0">
              <a:solidFill>
                <a:srgbClr val="0066CC"/>
              </a:solidFill>
              <a:effectLst>
                <a:outerShdw blurRad="38100" dist="38100" dir="2700000" algn="tl">
                  <a:srgbClr val="000000">
                    <a:alpha val="43137"/>
                  </a:srgbClr>
                </a:outerShdw>
              </a:effectLst>
            </a:endParaRPr>
          </a:p>
        </p:txBody>
      </p:sp>
      <p:sp>
        <p:nvSpPr>
          <p:cNvPr id="4" name="TextBox 3"/>
          <p:cNvSpPr txBox="1"/>
          <p:nvPr/>
        </p:nvSpPr>
        <p:spPr>
          <a:xfrm>
            <a:off x="3931920" y="2295144"/>
            <a:ext cx="1316707" cy="1631216"/>
          </a:xfrm>
          <a:prstGeom prst="rect">
            <a:avLst/>
          </a:prstGeom>
          <a:noFill/>
        </p:spPr>
        <p:txBody>
          <a:bodyPr wrap="none" rtlCol="0">
            <a:spAutoFit/>
          </a:bodyPr>
          <a:lstStyle/>
          <a:p>
            <a:r>
              <a:rPr lang="en-US" sz="2000" b="1" dirty="0" smtClean="0">
                <a:solidFill>
                  <a:srgbClr val="0066CC"/>
                </a:solidFill>
              </a:rPr>
              <a:t>Behavioral</a:t>
            </a:r>
          </a:p>
          <a:p>
            <a:endParaRPr lang="en-US" sz="2000" b="1" dirty="0">
              <a:solidFill>
                <a:srgbClr val="0066CC"/>
              </a:solidFill>
            </a:endParaRPr>
          </a:p>
          <a:p>
            <a:r>
              <a:rPr lang="en-US" sz="2000" b="1" dirty="0" smtClean="0">
                <a:solidFill>
                  <a:srgbClr val="0066CC"/>
                </a:solidFill>
              </a:rPr>
              <a:t>Functional</a:t>
            </a:r>
          </a:p>
          <a:p>
            <a:endParaRPr lang="en-US" sz="2000" b="1" dirty="0">
              <a:solidFill>
                <a:srgbClr val="0066CC"/>
              </a:solidFill>
            </a:endParaRPr>
          </a:p>
          <a:p>
            <a:r>
              <a:rPr lang="en-US" sz="2000" b="1" dirty="0" smtClean="0">
                <a:solidFill>
                  <a:srgbClr val="0066CC"/>
                </a:solidFill>
              </a:rPr>
              <a:t>Structural</a:t>
            </a:r>
            <a:endParaRPr lang="en-US" sz="2000" b="1" dirty="0">
              <a:solidFill>
                <a:srgbClr val="0066CC"/>
              </a:solidFill>
            </a:endParaRPr>
          </a:p>
        </p:txBody>
      </p:sp>
    </p:spTree>
    <p:extLst>
      <p:ext uri="{BB962C8B-B14F-4D97-AF65-F5344CB8AC3E}">
        <p14:creationId xmlns:p14="http://schemas.microsoft.com/office/powerpoint/2010/main" val="95463018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49817" y="494748"/>
            <a:ext cx="2040943" cy="584775"/>
          </a:xfrm>
          <a:prstGeom prst="rect">
            <a:avLst/>
          </a:prstGeom>
          <a:noFill/>
        </p:spPr>
        <p:txBody>
          <a:bodyPr wrap="none" rtlCol="0">
            <a:spAutoFit/>
          </a:bodyPr>
          <a:lstStyle/>
          <a:p>
            <a:r>
              <a:rPr lang="en-US" sz="3200" b="1" dirty="0" smtClean="0">
                <a:solidFill>
                  <a:srgbClr val="0066CC"/>
                </a:solidFill>
                <a:effectLst>
                  <a:outerShdw blurRad="38100" dist="38100" dir="2700000" algn="tl">
                    <a:srgbClr val="000000">
                      <a:alpha val="43137"/>
                    </a:srgbClr>
                  </a:outerShdw>
                </a:effectLst>
              </a:rPr>
              <a:t>Conclusion</a:t>
            </a:r>
            <a:endParaRPr lang="en-US" sz="3200" b="1" dirty="0">
              <a:solidFill>
                <a:srgbClr val="0066CC"/>
              </a:solidFill>
              <a:effectLst>
                <a:outerShdw blurRad="38100" dist="38100" dir="2700000" algn="tl">
                  <a:srgbClr val="000000">
                    <a:alpha val="43137"/>
                  </a:srgbClr>
                </a:outerShdw>
              </a:effectLst>
            </a:endParaRPr>
          </a:p>
        </p:txBody>
      </p:sp>
      <p:sp>
        <p:nvSpPr>
          <p:cNvPr id="3" name="Rectangle 2"/>
          <p:cNvSpPr/>
          <p:nvPr/>
        </p:nvSpPr>
        <p:spPr>
          <a:xfrm>
            <a:off x="870741" y="1211661"/>
            <a:ext cx="7509753" cy="1200329"/>
          </a:xfrm>
          <a:prstGeom prst="rect">
            <a:avLst/>
          </a:prstGeom>
        </p:spPr>
        <p:txBody>
          <a:bodyPr wrap="square">
            <a:spAutoFit/>
          </a:bodyPr>
          <a:lstStyle/>
          <a:p>
            <a:pPr algn="ctr"/>
            <a:r>
              <a:rPr lang="en-US" dirty="0" smtClean="0">
                <a:latin typeface="Arial" panose="020B0604020202020204" pitchFamily="34" charset="0"/>
                <a:ea typeface="Calibri" panose="020F0502020204030204" pitchFamily="34" charset="0"/>
              </a:rPr>
              <a:t>The comparative </a:t>
            </a:r>
            <a:r>
              <a:rPr lang="en-US" dirty="0">
                <a:latin typeface="Arial" panose="020B0604020202020204" pitchFamily="34" charset="0"/>
                <a:ea typeface="Calibri" panose="020F0502020204030204" pitchFamily="34" charset="0"/>
              </a:rPr>
              <a:t>evolutionary history of cetacean </a:t>
            </a:r>
            <a:r>
              <a:rPr lang="en-US" dirty="0" smtClean="0">
                <a:latin typeface="Arial" panose="020B0604020202020204" pitchFamily="34" charset="0"/>
                <a:ea typeface="Calibri" panose="020F0502020204030204" pitchFamily="34" charset="0"/>
              </a:rPr>
              <a:t>and primate brains and cognition </a:t>
            </a:r>
            <a:r>
              <a:rPr lang="en-US" dirty="0">
                <a:latin typeface="Arial" panose="020B0604020202020204" pitchFamily="34" charset="0"/>
                <a:ea typeface="Calibri" panose="020F0502020204030204" pitchFamily="34" charset="0"/>
              </a:rPr>
              <a:t>is a powerful example of the way that brain structure-function relationships can follow a </a:t>
            </a:r>
            <a:r>
              <a:rPr lang="en-US" dirty="0" smtClean="0">
                <a:latin typeface="Arial" panose="020B0604020202020204" pitchFamily="34" charset="0"/>
                <a:ea typeface="Calibri" panose="020F0502020204030204" pitchFamily="34" charset="0"/>
              </a:rPr>
              <a:t>dynamic and complex pattern </a:t>
            </a:r>
            <a:r>
              <a:rPr lang="en-US" dirty="0">
                <a:latin typeface="Arial" panose="020B0604020202020204" pitchFamily="34" charset="0"/>
                <a:ea typeface="Calibri" panose="020F0502020204030204" pitchFamily="34" charset="0"/>
              </a:rPr>
              <a:t>of divergence and convergence at different </a:t>
            </a:r>
            <a:r>
              <a:rPr lang="en-US" dirty="0" smtClean="0">
                <a:latin typeface="Arial" panose="020B0604020202020204" pitchFamily="34" charset="0"/>
                <a:ea typeface="Calibri" panose="020F0502020204030204" pitchFamily="34" charset="0"/>
              </a:rPr>
              <a:t>levels over time.</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3025133" y="3134118"/>
            <a:ext cx="3402139" cy="2551604"/>
          </a:xfrm>
          <a:prstGeom prst="rect">
            <a:avLst/>
          </a:prstGeom>
        </p:spPr>
      </p:pic>
    </p:spTree>
    <p:extLst>
      <p:ext uri="{BB962C8B-B14F-4D97-AF65-F5344CB8AC3E}">
        <p14:creationId xmlns:p14="http://schemas.microsoft.com/office/powerpoint/2010/main" val="340824447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86826" y="1615156"/>
            <a:ext cx="3955249" cy="2585323"/>
          </a:xfrm>
          <a:prstGeom prst="rect">
            <a:avLst/>
          </a:prstGeom>
          <a:noFill/>
        </p:spPr>
        <p:txBody>
          <a:bodyPr wrap="none" rtlCol="0">
            <a:spAutoFit/>
          </a:bodyPr>
          <a:lstStyle/>
          <a:p>
            <a:pPr algn="ctr"/>
            <a:r>
              <a:rPr lang="en-US" dirty="0" smtClean="0"/>
              <a:t>Thank you to:</a:t>
            </a:r>
          </a:p>
          <a:p>
            <a:pPr algn="ctr"/>
            <a:endParaRPr lang="en-US" dirty="0" smtClean="0"/>
          </a:p>
          <a:p>
            <a:pPr algn="ctr"/>
            <a:r>
              <a:rPr lang="en-US" dirty="0" smtClean="0"/>
              <a:t>Russell </a:t>
            </a:r>
            <a:r>
              <a:rPr lang="en-US" dirty="0"/>
              <a:t>Powell</a:t>
            </a:r>
          </a:p>
          <a:p>
            <a:pPr algn="ctr"/>
            <a:r>
              <a:rPr lang="en-US" dirty="0"/>
              <a:t>Irina Mikhalevich</a:t>
            </a:r>
          </a:p>
          <a:p>
            <a:pPr algn="ctr"/>
            <a:endParaRPr lang="en-US" dirty="0"/>
          </a:p>
          <a:p>
            <a:pPr algn="ctr"/>
            <a:r>
              <a:rPr lang="en-US" dirty="0" smtClean="0"/>
              <a:t>Boston University Center for Humanities</a:t>
            </a:r>
          </a:p>
          <a:p>
            <a:pPr algn="ctr"/>
            <a:r>
              <a:rPr lang="en-US" dirty="0" smtClean="0"/>
              <a:t>The John Templeton Foundation</a:t>
            </a:r>
          </a:p>
          <a:p>
            <a:pPr algn="ctr"/>
            <a:r>
              <a:rPr lang="en-US" dirty="0" smtClean="0"/>
              <a:t>Washington University-St. Louis</a:t>
            </a:r>
          </a:p>
          <a:p>
            <a:pPr algn="ctr"/>
            <a:endParaRPr lang="en-US" dirty="0"/>
          </a:p>
        </p:txBody>
      </p:sp>
    </p:spTree>
    <p:extLst>
      <p:ext uri="{BB962C8B-B14F-4D97-AF65-F5344CB8AC3E}">
        <p14:creationId xmlns:p14="http://schemas.microsoft.com/office/powerpoint/2010/main" val="41365230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3002</TotalTime>
  <Words>1103</Words>
  <Application>Microsoft Office PowerPoint</Application>
  <PresentationFormat>On-screen Show (4:3)</PresentationFormat>
  <Paragraphs>186</Paragraphs>
  <Slides>29</Slides>
  <Notes>10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29</vt:i4>
      </vt:variant>
    </vt:vector>
  </HeadingPairs>
  <TitlesOfParts>
    <vt:vector size="37" baseType="lpstr">
      <vt:lpstr>Arial Unicode MS</vt:lpstr>
      <vt:lpstr>Arial</vt:lpstr>
      <vt:lpstr>Calibri</vt:lpstr>
      <vt:lpstr>Calibri Light</vt:lpstr>
      <vt:lpstr>Garamond</vt:lpstr>
      <vt:lpstr>Lucida Sans Unicode</vt:lpstr>
      <vt:lpstr>Times New Roman</vt:lpstr>
      <vt:lpstr>Office Theme</vt:lpstr>
      <vt:lpstr>Cetaceans and Primates: Convergent Themes in Cognition</vt:lpstr>
      <vt:lpstr>Outline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Cetaceans and Primates: Convergent Themes in Cognition</dc:title>
  <dc:creator>Lori Marino</dc:creator>
  <cp:lastModifiedBy>lmarino1</cp:lastModifiedBy>
  <cp:revision>97</cp:revision>
  <dcterms:created xsi:type="dcterms:W3CDTF">2015-10-18T15:27:40Z</dcterms:created>
  <dcterms:modified xsi:type="dcterms:W3CDTF">2015-10-24T02:18:17Z</dcterms:modified>
</cp:coreProperties>
</file>