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16"/>
  </p:notesMasterIdLst>
  <p:sldIdLst>
    <p:sldId id="256" r:id="rId2"/>
    <p:sldId id="257" r:id="rId3"/>
    <p:sldId id="258" r:id="rId4"/>
    <p:sldId id="263" r:id="rId5"/>
    <p:sldId id="262" r:id="rId6"/>
    <p:sldId id="259" r:id="rId7"/>
    <p:sldId id="264" r:id="rId8"/>
    <p:sldId id="260" r:id="rId9"/>
    <p:sldId id="265" r:id="rId10"/>
    <p:sldId id="266" r:id="rId11"/>
    <p:sldId id="267" r:id="rId12"/>
    <p:sldId id="261" r:id="rId13"/>
    <p:sldId id="269"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52A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7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B7A6A6-A54E-8946-A6CB-4BB44088ED7D}" type="datetimeFigureOut">
              <a:rPr lang="en-US" smtClean="0"/>
              <a:t>10/9/15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1A287-C3E0-7A4E-A648-FCB4D077ACB1}" type="slidenum">
              <a:rPr lang="en-US" smtClean="0"/>
              <a:t>‹#›</a:t>
            </a:fld>
            <a:endParaRPr lang="en-US"/>
          </a:p>
        </p:txBody>
      </p:sp>
    </p:spTree>
    <p:extLst>
      <p:ext uri="{BB962C8B-B14F-4D97-AF65-F5344CB8AC3E}">
        <p14:creationId xmlns:p14="http://schemas.microsoft.com/office/powerpoint/2010/main" val="6631353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SPRINGS</a:t>
            </a:r>
            <a:r>
              <a:rPr lang="en-US" baseline="0" dirty="0" smtClean="0"/>
              <a:t> from joint work with Guido </a:t>
            </a:r>
            <a:r>
              <a:rPr lang="en-US" baseline="0" dirty="0" err="1" smtClean="0"/>
              <a:t>Bacciagaluppi</a:t>
            </a:r>
            <a:r>
              <a:rPr lang="en-US" baseline="0" dirty="0" smtClean="0"/>
              <a:t>, now at </a:t>
            </a:r>
            <a:r>
              <a:rPr lang="en-US" baseline="0" dirty="0" err="1" smtClean="0"/>
              <a:t>Universitat</a:t>
            </a:r>
            <a:r>
              <a:rPr lang="en-US" baseline="0" dirty="0" smtClean="0"/>
              <a:t> Utrecht.  </a:t>
            </a:r>
          </a:p>
          <a:p>
            <a:r>
              <a:rPr lang="en-US" dirty="0" smtClean="0"/>
              <a:t>2: Granddaughter</a:t>
            </a:r>
            <a:r>
              <a:rPr lang="en-US" baseline="0" dirty="0" smtClean="0"/>
              <a:t> of </a:t>
            </a:r>
            <a:r>
              <a:rPr lang="en-US" baseline="0" dirty="0" err="1" smtClean="0"/>
              <a:t>Shimony</a:t>
            </a:r>
            <a:r>
              <a:rPr lang="en-US" baseline="0" dirty="0" smtClean="0"/>
              <a:t> twice-over through Guido and Don; thanks to Alisa for occasion to be apart of honoring </a:t>
            </a:r>
            <a:r>
              <a:rPr lang="en-US" baseline="0" dirty="0" err="1" smtClean="0"/>
              <a:t>Shimony</a:t>
            </a:r>
            <a:r>
              <a:rPr lang="en-US" baseline="0" dirty="0" smtClean="0"/>
              <a:t>, etc. </a:t>
            </a:r>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1</a:t>
            </a:fld>
            <a:endParaRPr lang="en-US"/>
          </a:p>
        </p:txBody>
      </p:sp>
    </p:spTree>
    <p:extLst>
      <p:ext uri="{BB962C8B-B14F-4D97-AF65-F5344CB8AC3E}">
        <p14:creationId xmlns:p14="http://schemas.microsoft.com/office/powerpoint/2010/main" val="679589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Contemporary Modal Interpretations (MIs)</a:t>
            </a:r>
          </a:p>
          <a:p>
            <a:pPr lvl="1"/>
            <a:r>
              <a:rPr lang="en-US" dirty="0" err="1" smtClean="0"/>
              <a:t>Dieks</a:t>
            </a:r>
            <a:endParaRPr lang="en-US" dirty="0" smtClean="0"/>
          </a:p>
          <a:p>
            <a:r>
              <a:rPr lang="en-US" dirty="0" smtClean="0"/>
              <a:t>Heisenberg’s usual role in the history of MIs</a:t>
            </a:r>
          </a:p>
          <a:p>
            <a:pPr lvl="1"/>
            <a:r>
              <a:rPr lang="en-US" dirty="0" err="1" smtClean="0"/>
              <a:t>Camilleri</a:t>
            </a:r>
            <a:r>
              <a:rPr lang="en-US" dirty="0" smtClean="0"/>
              <a:t> &amp; </a:t>
            </a:r>
            <a:r>
              <a:rPr lang="en-US" dirty="0" err="1" smtClean="0"/>
              <a:t>Suárez</a:t>
            </a:r>
            <a:endParaRPr lang="en-US" dirty="0" smtClean="0"/>
          </a:p>
          <a:p>
            <a:r>
              <a:rPr lang="en-US" dirty="0" smtClean="0"/>
              <a:t>A new (and better?) role for Heisenberg</a:t>
            </a:r>
          </a:p>
          <a:p>
            <a:pPr lvl="1"/>
            <a:r>
              <a:rPr lang="en-US" dirty="0" smtClean="0"/>
              <a:t>1927 Paper, Correspondence &amp; Report</a:t>
            </a:r>
          </a:p>
          <a:p>
            <a:pPr lvl="1"/>
            <a:r>
              <a:rPr lang="en-US" dirty="0" smtClean="0"/>
              <a:t>1935 Unpublished response to EPR</a:t>
            </a:r>
          </a:p>
          <a:p>
            <a:r>
              <a:rPr lang="en-US" dirty="0" smtClean="0"/>
              <a:t>Introducing Grete Hermann</a:t>
            </a:r>
          </a:p>
          <a:p>
            <a:pPr lvl="1"/>
            <a:r>
              <a:rPr lang="en-US" dirty="0" smtClean="0"/>
              <a:t>Her role in this history</a:t>
            </a:r>
          </a:p>
          <a:p>
            <a:pPr lvl="1"/>
            <a:r>
              <a:rPr lang="en-US" dirty="0" smtClean="0"/>
              <a:t>The 1933 Essay</a:t>
            </a:r>
          </a:p>
          <a:p>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2</a:t>
            </a:fld>
            <a:endParaRPr lang="en-US"/>
          </a:p>
        </p:txBody>
      </p:sp>
    </p:spTree>
    <p:extLst>
      <p:ext uri="{BB962C8B-B14F-4D97-AF65-F5344CB8AC3E}">
        <p14:creationId xmlns:p14="http://schemas.microsoft.com/office/powerpoint/2010/main" val="3274247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Kocken-Specker</a:t>
            </a:r>
            <a:r>
              <a:rPr lang="en-US" baseline="0" dirty="0" smtClean="0"/>
              <a:t> Theorem (1967): proves that it is not possible to ascribe precise values to ALL observables of a quantum </a:t>
            </a:r>
          </a:p>
          <a:p>
            <a:r>
              <a:rPr lang="en-US" baseline="0" dirty="0" smtClean="0"/>
              <a:t>System simultaneously without violating functional relations between commuting observables</a:t>
            </a:r>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3</a:t>
            </a:fld>
            <a:endParaRPr lang="en-US"/>
          </a:p>
        </p:txBody>
      </p:sp>
    </p:spTree>
    <p:extLst>
      <p:ext uri="{BB962C8B-B14F-4D97-AF65-F5344CB8AC3E}">
        <p14:creationId xmlns:p14="http://schemas.microsoft.com/office/powerpoint/2010/main" val="2033852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Heisenberg’ 1958: Physics and Philosophy</a:t>
            </a:r>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6</a:t>
            </a:fld>
            <a:endParaRPr lang="en-US"/>
          </a:p>
        </p:txBody>
      </p:sp>
    </p:spTree>
    <p:extLst>
      <p:ext uri="{BB962C8B-B14F-4D97-AF65-F5344CB8AC3E}">
        <p14:creationId xmlns:p14="http://schemas.microsoft.com/office/powerpoint/2010/main" val="333733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Heisenberg’s 1971: Physics</a:t>
            </a:r>
            <a:r>
              <a:rPr lang="en-US" baseline="0" dirty="0" smtClean="0"/>
              <a:t> and Beyond</a:t>
            </a:r>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7</a:t>
            </a:fld>
            <a:endParaRPr lang="en-US"/>
          </a:p>
        </p:txBody>
      </p:sp>
    </p:spTree>
    <p:extLst>
      <p:ext uri="{BB962C8B-B14F-4D97-AF65-F5344CB8AC3E}">
        <p14:creationId xmlns:p14="http://schemas.microsoft.com/office/powerpoint/2010/main" val="2216249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Letter to Einstein: The essence of the argument (electron hitting grating; considered locally, don’t get interference pattern explained.  Considered globally, can no longer justify ‘particle’ description.)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we see it is that the existence of hidden variables (here in the sense of deterministic trajectories) will suppress interference effects, and is thus incompatible with the predictions of quantum mechanics. </a:t>
            </a:r>
            <a:endParaRPr lang="en-US" dirty="0" smtClean="0"/>
          </a:p>
          <a:p>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8</a:t>
            </a:fld>
            <a:endParaRPr lang="en-US"/>
          </a:p>
        </p:txBody>
      </p:sp>
    </p:spTree>
    <p:extLst>
      <p:ext uri="{BB962C8B-B14F-4D97-AF65-F5344CB8AC3E}">
        <p14:creationId xmlns:p14="http://schemas.microsoft.com/office/powerpoint/2010/main" val="1361486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12800" indent="-812800">
              <a:buFont typeface="Arial" charset="0"/>
              <a:buChar char="•"/>
            </a:pPr>
            <a:r>
              <a:rPr lang="en-US" sz="1200" dirty="0" smtClean="0">
                <a:solidFill>
                  <a:srgbClr val="FFFFFF"/>
                </a:solidFill>
              </a:rPr>
              <a:t>In order to provide deterministic completion to QM, one can only add HVs at the place of the cut.  </a:t>
            </a:r>
          </a:p>
          <a:p>
            <a:pPr marL="812800" indent="-812800">
              <a:buFont typeface="Arial" charset="0"/>
              <a:buChar char="•"/>
            </a:pPr>
            <a:r>
              <a:rPr lang="en-US" sz="1200" dirty="0" smtClean="0">
                <a:solidFill>
                  <a:srgbClr val="FFFFFF"/>
                </a:solidFill>
              </a:rPr>
              <a:t>Since position of cut is arbitrary, one can remove it entirely</a:t>
            </a:r>
          </a:p>
          <a:p>
            <a:pPr marL="812800" indent="-812800">
              <a:buFont typeface="Arial" charset="0"/>
              <a:buChar char="•"/>
            </a:pPr>
            <a:r>
              <a:rPr lang="en-US" sz="1200" dirty="0" smtClean="0">
                <a:solidFill>
                  <a:srgbClr val="FFFFFF"/>
                </a:solidFill>
              </a:rPr>
              <a:t>But then further predictions made on basis of these HVs contradicts predictions of QM</a:t>
            </a:r>
          </a:p>
          <a:p>
            <a:pPr marL="812800" indent="-812800">
              <a:buFont typeface="Arial" charset="0"/>
              <a:buChar char="•"/>
            </a:pPr>
            <a:r>
              <a:rPr lang="en-US" sz="1200" dirty="0" smtClean="0">
                <a:solidFill>
                  <a:schemeClr val="hlink"/>
                </a:solidFill>
              </a:rPr>
              <a:t>Thus, no such completion of the theory is possible </a:t>
            </a:r>
          </a:p>
          <a:p>
            <a:pPr marL="812800" indent="-812800">
              <a:buFont typeface="Arial" charset="0"/>
              <a:buChar char="•"/>
            </a:pPr>
            <a:endParaRPr lang="en-US" sz="1200" dirty="0" smtClean="0">
              <a:solidFill>
                <a:schemeClr val="hlink"/>
              </a:solidFill>
            </a:endParaRPr>
          </a:p>
          <a:p>
            <a:pPr marL="812800" indent="-812800">
              <a:buFont typeface="Arial" charset="0"/>
              <a:buChar char="•"/>
            </a:pPr>
            <a:endParaRPr lang="en-US" sz="1200" dirty="0" smtClean="0">
              <a:solidFill>
                <a:schemeClr val="hlink"/>
              </a:solidFill>
            </a:endParaRPr>
          </a:p>
          <a:p>
            <a:pPr marL="0" indent="0">
              <a:buFont typeface="Arial" charset="0"/>
              <a:buNone/>
            </a:pPr>
            <a:r>
              <a:rPr lang="en-US" sz="1200" dirty="0" smtClean="0">
                <a:solidFill>
                  <a:schemeClr val="hlink"/>
                </a:solidFill>
              </a:rPr>
              <a:t>QUOTE: first separation between contextual and non-contextual – in a way, understanding dynamically the</a:t>
            </a:r>
            <a:r>
              <a:rPr lang="en-US" sz="1200" baseline="0" dirty="0" smtClean="0">
                <a:solidFill>
                  <a:schemeClr val="hlink"/>
                </a:solidFill>
              </a:rPr>
              <a:t> importance of  context DEPENDENCE of values as being obviously absurd – consider </a:t>
            </a:r>
            <a:r>
              <a:rPr lang="en-US" sz="1200" baseline="0" dirty="0" err="1" smtClean="0">
                <a:solidFill>
                  <a:schemeClr val="hlink"/>
                </a:solidFill>
              </a:rPr>
              <a:t>moveability</a:t>
            </a:r>
            <a:r>
              <a:rPr lang="en-US" sz="1200" baseline="0" dirty="0" smtClean="0">
                <a:solidFill>
                  <a:schemeClr val="hlink"/>
                </a:solidFill>
              </a:rPr>
              <a:t> of cut: if it is placed in nominally Classical regime, trouble.  Yes, generally – but </a:t>
            </a:r>
            <a:r>
              <a:rPr lang="en-US" sz="1200" baseline="0" dirty="0" err="1" smtClean="0">
                <a:solidFill>
                  <a:schemeClr val="hlink"/>
                </a:solidFill>
              </a:rPr>
              <a:t>Bohm</a:t>
            </a:r>
            <a:r>
              <a:rPr lang="en-US" sz="1200" baseline="0" dirty="0" smtClean="0">
                <a:solidFill>
                  <a:schemeClr val="hlink"/>
                </a:solidFill>
              </a:rPr>
              <a:t> succeeds here by tying privileged value (HVs) to position observable.  </a:t>
            </a:r>
            <a:endParaRPr lang="en-US" sz="1400" dirty="0" smtClean="0"/>
          </a:p>
          <a:p>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9</a:t>
            </a:fld>
            <a:endParaRPr lang="en-US"/>
          </a:p>
        </p:txBody>
      </p:sp>
    </p:spTree>
    <p:extLst>
      <p:ext uri="{BB962C8B-B14F-4D97-AF65-F5344CB8AC3E}">
        <p14:creationId xmlns:p14="http://schemas.microsoft.com/office/powerpoint/2010/main" val="1361486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10</a:t>
            </a:fld>
            <a:endParaRPr lang="en-US"/>
          </a:p>
        </p:txBody>
      </p:sp>
    </p:spTree>
    <p:extLst>
      <p:ext uri="{BB962C8B-B14F-4D97-AF65-F5344CB8AC3E}">
        <p14:creationId xmlns:p14="http://schemas.microsoft.com/office/powerpoint/2010/main" val="1361486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11</a:t>
            </a:fld>
            <a:endParaRPr lang="en-US"/>
          </a:p>
        </p:txBody>
      </p:sp>
    </p:spTree>
    <p:extLst>
      <p:ext uri="{BB962C8B-B14F-4D97-AF65-F5344CB8AC3E}">
        <p14:creationId xmlns:p14="http://schemas.microsoft.com/office/powerpoint/2010/main" val="1361486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QM fundamentality –</a:t>
            </a:r>
            <a:r>
              <a:rPr lang="en-US" baseline="0" dirty="0" smtClean="0"/>
              <a:t> expressed rather clearly in his correspondence with Bohr in autumn 1935 </a:t>
            </a:r>
            <a:endParaRPr lang="en-US" dirty="0"/>
          </a:p>
        </p:txBody>
      </p:sp>
      <p:sp>
        <p:nvSpPr>
          <p:cNvPr id="4" name="Slide Number Placeholder 3"/>
          <p:cNvSpPr>
            <a:spLocks noGrp="1"/>
          </p:cNvSpPr>
          <p:nvPr>
            <p:ph type="sldNum" sz="quarter" idx="10"/>
          </p:nvPr>
        </p:nvSpPr>
        <p:spPr/>
        <p:txBody>
          <a:bodyPr/>
          <a:lstStyle/>
          <a:p>
            <a:fld id="{A531A287-C3E0-7A4E-A648-FCB4D077ACB1}" type="slidenum">
              <a:rPr lang="en-US" smtClean="0"/>
              <a:t>13</a:t>
            </a:fld>
            <a:endParaRPr lang="en-US"/>
          </a:p>
        </p:txBody>
      </p:sp>
    </p:spTree>
    <p:extLst>
      <p:ext uri="{BB962C8B-B14F-4D97-AF65-F5344CB8AC3E}">
        <p14:creationId xmlns:p14="http://schemas.microsoft.com/office/powerpoint/2010/main" val="3730295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BD1AAB88-A919-234C-A281-5BECE08ED45C}" type="datetimeFigureOut">
              <a:rPr lang="en-US" smtClean="0"/>
              <a:t>10/9/15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D1AAB88-A919-234C-A281-5BECE08ED45C}" type="datetimeFigureOut">
              <a:rPr lang="en-US" smtClean="0"/>
              <a:t>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804A4-10B4-6141-AC5E-594144032F3E}" type="slidenum">
              <a:rPr lang="en-US" smtClean="0"/>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AAB88-A919-234C-A281-5BECE08ED45C}" type="datetimeFigureOut">
              <a:rPr lang="en-US" smtClean="0"/>
              <a:t>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804A4-10B4-6141-AC5E-594144032F3E}" type="slidenum">
              <a:rPr lang="en-US" smtClean="0"/>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D1AAB88-A919-234C-A281-5BECE08ED45C}" type="datetimeFigureOut">
              <a:rPr lang="en-US" smtClean="0"/>
              <a:t>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804A4-10B4-6141-AC5E-594144032F3E}"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D1AAB88-A919-234C-A281-5BECE08ED45C}" type="datetimeFigureOut">
              <a:rPr lang="en-US" smtClean="0"/>
              <a:t>10/9/15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3804A4-10B4-6141-AC5E-594144032F3E}" type="slidenum">
              <a:rPr lang="en-US" smtClean="0"/>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D1AAB88-A919-234C-A281-5BECE08ED45C}" type="datetimeFigureOut">
              <a:rPr lang="en-US" smtClean="0"/>
              <a:t>10/9/15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3804A4-10B4-6141-AC5E-594144032F3E}" type="slidenum">
              <a:rPr lang="en-US" smtClean="0"/>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1AAB88-A919-234C-A281-5BECE08ED45C}" type="datetimeFigureOut">
              <a:rPr lang="en-US" smtClean="0"/>
              <a:t>10/9/15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3804A4-10B4-6141-AC5E-594144032F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1AAB88-A919-234C-A281-5BECE08ED45C}" type="datetimeFigureOut">
              <a:rPr lang="en-US" smtClean="0"/>
              <a:t>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804A4-10B4-6141-AC5E-594144032F3E}" type="slidenum">
              <a:rPr lang="en-US" smtClean="0"/>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BD1AAB88-A919-234C-A281-5BECE08ED45C}" type="datetimeFigureOut">
              <a:rPr lang="en-US" smtClean="0"/>
              <a:t>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804A4-10B4-6141-AC5E-594144032F3E}"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BD1AAB88-A919-234C-A281-5BECE08ED45C}" type="datetimeFigureOut">
              <a:rPr lang="en-US" smtClean="0"/>
              <a:t>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804A4-10B4-6141-AC5E-594144032F3E}" type="slidenum">
              <a:rPr lang="en-US" smtClean="0"/>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D1AAB88-A919-234C-A281-5BECE08ED45C}" type="datetimeFigureOut">
              <a:rPr lang="en-US" smtClean="0"/>
              <a:t>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804A4-10B4-6141-AC5E-594144032F3E}" type="slidenum">
              <a:rPr lang="en-US" smtClean="0"/>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D1AAB88-A919-234C-A281-5BECE08ED45C}" type="datetimeFigureOut">
              <a:rPr lang="en-US" smtClean="0"/>
              <a:t>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804A4-10B4-6141-AC5E-594144032F3E}"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A13804A4-10B4-6141-AC5E-594144032F3E}" type="slidenum">
              <a:rPr lang="en-US" smtClean="0"/>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1AAB88-A919-234C-A281-5BECE08ED45C}" type="datetimeFigureOut">
              <a:rPr lang="en-US" smtClean="0"/>
              <a:t>10/9/15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Heisenberg </a:t>
            </a:r>
            <a:br>
              <a:rPr lang="en-US" dirty="0" smtClean="0"/>
            </a:br>
            <a:r>
              <a:rPr lang="en-US" sz="4400" dirty="0" smtClean="0"/>
              <a:t>and the Incomplete-ability </a:t>
            </a:r>
            <a:br>
              <a:rPr lang="en-US" sz="4400" dirty="0" smtClean="0"/>
            </a:br>
            <a:r>
              <a:rPr lang="en-US" sz="4400" dirty="0" smtClean="0"/>
              <a:t>of Quantum Mechanics</a:t>
            </a:r>
            <a:endParaRPr lang="en-US" sz="4400" dirty="0"/>
          </a:p>
        </p:txBody>
      </p:sp>
      <p:sp>
        <p:nvSpPr>
          <p:cNvPr id="3" name="Subtitle 2"/>
          <p:cNvSpPr>
            <a:spLocks noGrp="1"/>
          </p:cNvSpPr>
          <p:nvPr>
            <p:ph type="subTitle" idx="1"/>
          </p:nvPr>
        </p:nvSpPr>
        <p:spPr>
          <a:xfrm>
            <a:off x="685801" y="4349749"/>
            <a:ext cx="7770812" cy="1752600"/>
          </a:xfrm>
        </p:spPr>
        <p:txBody>
          <a:bodyPr>
            <a:normAutofit/>
          </a:bodyPr>
          <a:lstStyle/>
          <a:p>
            <a:r>
              <a:rPr lang="en-US" sz="1800" dirty="0" smtClean="0"/>
              <a:t>Elise M. Crull</a:t>
            </a:r>
          </a:p>
          <a:p>
            <a:r>
              <a:rPr lang="en-US" sz="1800" dirty="0" smtClean="0">
                <a:solidFill>
                  <a:schemeClr val="tx2"/>
                </a:solidFill>
              </a:rPr>
              <a:t>The City College of New York, CUNY</a:t>
            </a:r>
          </a:p>
          <a:p>
            <a:pPr>
              <a:lnSpc>
                <a:spcPct val="70000"/>
              </a:lnSpc>
            </a:pPr>
            <a:endParaRPr lang="en-US" sz="1800" dirty="0" smtClean="0">
              <a:solidFill>
                <a:schemeClr val="accent2"/>
              </a:solidFill>
            </a:endParaRPr>
          </a:p>
          <a:p>
            <a:r>
              <a:rPr lang="en-US" sz="1800" dirty="0" err="1" smtClean="0">
                <a:solidFill>
                  <a:schemeClr val="accent2"/>
                </a:solidFill>
              </a:rPr>
              <a:t>Abner</a:t>
            </a:r>
            <a:r>
              <a:rPr lang="en-US" sz="1800" dirty="0" smtClean="0">
                <a:solidFill>
                  <a:schemeClr val="accent2"/>
                </a:solidFill>
              </a:rPr>
              <a:t> </a:t>
            </a:r>
            <a:r>
              <a:rPr lang="en-US" sz="1800" dirty="0" err="1" smtClean="0">
                <a:solidFill>
                  <a:schemeClr val="accent2"/>
                </a:solidFill>
              </a:rPr>
              <a:t>Shimony</a:t>
            </a:r>
            <a:r>
              <a:rPr lang="en-US" sz="1800" dirty="0" smtClean="0">
                <a:solidFill>
                  <a:schemeClr val="accent2"/>
                </a:solidFill>
              </a:rPr>
              <a:t> Forum @ Boston University</a:t>
            </a:r>
          </a:p>
          <a:p>
            <a:r>
              <a:rPr lang="en-US" sz="1800" dirty="0" smtClean="0">
                <a:solidFill>
                  <a:schemeClr val="accent2"/>
                </a:solidFill>
              </a:rPr>
              <a:t>9 October 2015</a:t>
            </a:r>
            <a:endParaRPr lang="en-US" sz="1800" dirty="0">
              <a:solidFill>
                <a:schemeClr val="accent2"/>
              </a:solidFill>
            </a:endParaRPr>
          </a:p>
        </p:txBody>
      </p:sp>
    </p:spTree>
    <p:extLst>
      <p:ext uri="{BB962C8B-B14F-4D97-AF65-F5344CB8AC3E}">
        <p14:creationId xmlns:p14="http://schemas.microsoft.com/office/powerpoint/2010/main" val="31503710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normAutofit lnSpcReduction="10000"/>
          </a:bodyPr>
          <a:lstStyle/>
          <a:p>
            <a:r>
              <a:rPr lang="en-US" dirty="0" smtClean="0"/>
              <a:t>1. Contemporary Modal Interpretations (MIs)</a:t>
            </a:r>
          </a:p>
          <a:p>
            <a:r>
              <a:rPr lang="en-US" dirty="0" smtClean="0"/>
              <a:t>2. Heisenberg’s usual role in the history of MIs</a:t>
            </a:r>
          </a:p>
          <a:p>
            <a:r>
              <a:rPr lang="en-US" dirty="0" smtClean="0"/>
              <a:t>3. Expanding &amp; Improving Heisenberg’s role</a:t>
            </a:r>
          </a:p>
          <a:p>
            <a:endParaRPr lang="en-US" dirty="0"/>
          </a:p>
          <a:p>
            <a:pPr marL="0" indent="0">
              <a:buNone/>
            </a:pPr>
            <a:r>
              <a:rPr lang="en-US" dirty="0" smtClean="0">
                <a:solidFill>
                  <a:schemeClr val="accent1"/>
                </a:solidFill>
              </a:rPr>
              <a:t>Thesis:</a:t>
            </a:r>
            <a:r>
              <a:rPr lang="en-US" dirty="0" smtClean="0"/>
              <a:t> </a:t>
            </a:r>
            <a:r>
              <a:rPr lang="en-US" dirty="0" smtClean="0">
                <a:solidFill>
                  <a:schemeClr val="accent5"/>
                </a:solidFill>
              </a:rPr>
              <a:t>A richer, more nuanced history of Heisenberg’s thought reveals to greater degree &amp; in a more plausible manner the sense in which he anticipates MIs.</a:t>
            </a:r>
          </a:p>
        </p:txBody>
      </p:sp>
    </p:spTree>
    <p:extLst>
      <p:ext uri="{BB962C8B-B14F-4D97-AF65-F5344CB8AC3E}">
        <p14:creationId xmlns:p14="http://schemas.microsoft.com/office/powerpoint/2010/main" val="26491263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Modal Interpretations</a:t>
            </a:r>
            <a:endParaRPr lang="en-US" dirty="0"/>
          </a:p>
        </p:txBody>
      </p:sp>
      <p:sp>
        <p:nvSpPr>
          <p:cNvPr id="3" name="Content Placeholder 2"/>
          <p:cNvSpPr>
            <a:spLocks noGrp="1"/>
          </p:cNvSpPr>
          <p:nvPr>
            <p:ph idx="1"/>
          </p:nvPr>
        </p:nvSpPr>
        <p:spPr>
          <a:xfrm>
            <a:off x="685800" y="2224399"/>
            <a:ext cx="8029375" cy="3657600"/>
          </a:xfrm>
        </p:spPr>
        <p:txBody>
          <a:bodyPr>
            <a:normAutofit/>
          </a:bodyPr>
          <a:lstStyle/>
          <a:p>
            <a:r>
              <a:rPr lang="en-US" dirty="0" err="1" smtClean="0"/>
              <a:t>Dieks</a:t>
            </a:r>
            <a:r>
              <a:rPr lang="en-US" dirty="0" smtClean="0"/>
              <a:t>’ SEP entry on MIs (2009) </a:t>
            </a:r>
          </a:p>
          <a:p>
            <a:pPr lvl="1"/>
            <a:r>
              <a:rPr lang="en-US" dirty="0" smtClean="0"/>
              <a:t>van </a:t>
            </a:r>
            <a:r>
              <a:rPr lang="en-US" dirty="0" err="1" smtClean="0"/>
              <a:t>Fraassen’s</a:t>
            </a:r>
            <a:r>
              <a:rPr lang="en-US" dirty="0" smtClean="0"/>
              <a:t> original (1972 ff.) proposal for Q State: </a:t>
            </a:r>
          </a:p>
          <a:p>
            <a:pPr lvl="2"/>
            <a:r>
              <a:rPr lang="en-US" dirty="0" smtClean="0">
                <a:solidFill>
                  <a:schemeClr val="accent1"/>
                </a:solidFill>
              </a:rPr>
              <a:t>Dynamical state</a:t>
            </a:r>
            <a:r>
              <a:rPr lang="en-US" dirty="0" smtClean="0"/>
              <a:t> – usual vector state describing </a:t>
            </a:r>
            <a:r>
              <a:rPr lang="en-US" dirty="0" err="1" smtClean="0"/>
              <a:t>possibilia</a:t>
            </a:r>
            <a:endParaRPr lang="en-US" dirty="0" smtClean="0"/>
          </a:p>
          <a:p>
            <a:pPr lvl="2"/>
            <a:r>
              <a:rPr lang="en-US" dirty="0" smtClean="0">
                <a:solidFill>
                  <a:srgbClr val="294171"/>
                </a:solidFill>
              </a:rPr>
              <a:t>Value state</a:t>
            </a:r>
            <a:r>
              <a:rPr lang="en-US" dirty="0" smtClean="0"/>
              <a:t> – actual(</a:t>
            </a:r>
            <a:r>
              <a:rPr lang="en-US" dirty="0" err="1" smtClean="0"/>
              <a:t>ized</a:t>
            </a:r>
            <a:r>
              <a:rPr lang="en-US" dirty="0" smtClean="0"/>
              <a:t>) state assigning sharp values to observables</a:t>
            </a:r>
          </a:p>
          <a:p>
            <a:pPr lvl="2"/>
            <a:r>
              <a:rPr lang="en-US" dirty="0" smtClean="0">
                <a:solidFill>
                  <a:schemeClr val="accent1"/>
                </a:solidFill>
              </a:rPr>
              <a:t>Privileging function</a:t>
            </a:r>
            <a:r>
              <a:rPr lang="en-US" dirty="0" smtClean="0"/>
              <a:t> – necessitated by </a:t>
            </a:r>
            <a:r>
              <a:rPr lang="en-US" dirty="0" err="1" smtClean="0"/>
              <a:t>Kocken-Specker</a:t>
            </a:r>
            <a:r>
              <a:rPr lang="en-US" dirty="0"/>
              <a:t> </a:t>
            </a:r>
            <a:r>
              <a:rPr lang="en-US" dirty="0" err="1" smtClean="0"/>
              <a:t>Thrm</a:t>
            </a:r>
            <a:endParaRPr lang="en-US" dirty="0" smtClean="0"/>
          </a:p>
          <a:p>
            <a:pPr lvl="2"/>
            <a:endParaRPr lang="en-US" dirty="0" smtClean="0"/>
          </a:p>
          <a:p>
            <a:pPr lvl="1"/>
            <a:r>
              <a:rPr lang="en-US" dirty="0" err="1" smtClean="0"/>
              <a:t>Dieks</a:t>
            </a:r>
            <a:r>
              <a:rPr lang="en-US" dirty="0" smtClean="0"/>
              <a:t>: </a:t>
            </a:r>
            <a:r>
              <a:rPr lang="en-US" dirty="0" smtClean="0">
                <a:solidFill>
                  <a:schemeClr val="accent5"/>
                </a:solidFill>
              </a:rPr>
              <a:t>“One should not consider this modality as arising from an incompleteness of the </a:t>
            </a:r>
            <a:r>
              <a:rPr lang="en-US" i="1" dirty="0" smtClean="0">
                <a:solidFill>
                  <a:schemeClr val="accent5"/>
                </a:solidFill>
              </a:rPr>
              <a:t>description</a:t>
            </a:r>
            <a:r>
              <a:rPr lang="en-US" dirty="0" smtClean="0">
                <a:solidFill>
                  <a:schemeClr val="accent5"/>
                </a:solidFill>
              </a:rPr>
              <a:t>”</a:t>
            </a:r>
            <a:r>
              <a:rPr lang="en-US" dirty="0" smtClean="0"/>
              <a:t> </a:t>
            </a:r>
            <a:r>
              <a:rPr lang="en-US" sz="1800" dirty="0" smtClean="0"/>
              <a:t>(my emphasis)</a:t>
            </a:r>
          </a:p>
          <a:p>
            <a:pPr marL="457200" lvl="1" indent="0">
              <a:buNone/>
            </a:pPr>
            <a:endParaRPr lang="en-US" sz="1800" dirty="0" smtClean="0"/>
          </a:p>
          <a:p>
            <a:pPr lvl="1"/>
            <a:endParaRPr lang="en-US" dirty="0"/>
          </a:p>
        </p:txBody>
      </p:sp>
    </p:spTree>
    <p:extLst>
      <p:ext uri="{BB962C8B-B14F-4D97-AF65-F5344CB8AC3E}">
        <p14:creationId xmlns:p14="http://schemas.microsoft.com/office/powerpoint/2010/main" val="30277556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Modal Interpretations</a:t>
            </a:r>
            <a:endParaRPr lang="en-US" dirty="0"/>
          </a:p>
        </p:txBody>
      </p:sp>
      <p:sp>
        <p:nvSpPr>
          <p:cNvPr id="3" name="Content Placeholder 2"/>
          <p:cNvSpPr>
            <a:spLocks noGrp="1"/>
          </p:cNvSpPr>
          <p:nvPr>
            <p:ph idx="1"/>
          </p:nvPr>
        </p:nvSpPr>
        <p:spPr/>
        <p:txBody>
          <a:bodyPr>
            <a:normAutofit/>
          </a:bodyPr>
          <a:lstStyle/>
          <a:p>
            <a:r>
              <a:rPr lang="en-US" dirty="0" err="1" smtClean="0"/>
              <a:t>Dieks</a:t>
            </a:r>
            <a:r>
              <a:rPr lang="en-US" dirty="0" smtClean="0"/>
              <a:t>’ SEP on MIs (2009) </a:t>
            </a:r>
          </a:p>
          <a:p>
            <a:pPr lvl="1"/>
            <a:r>
              <a:rPr lang="en-US" dirty="0" smtClean="0">
                <a:solidFill>
                  <a:schemeClr val="tx1"/>
                </a:solidFill>
              </a:rPr>
              <a:t>Event space on which </a:t>
            </a:r>
            <a:r>
              <a:rPr lang="en-US" dirty="0" err="1" smtClean="0">
                <a:solidFill>
                  <a:schemeClr val="tx1"/>
                </a:solidFill>
              </a:rPr>
              <a:t>prob</a:t>
            </a:r>
            <a:r>
              <a:rPr lang="en-US" dirty="0" smtClean="0">
                <a:solidFill>
                  <a:schemeClr val="tx1"/>
                </a:solidFill>
              </a:rPr>
              <a:t> measure is defined is space of </a:t>
            </a:r>
            <a:r>
              <a:rPr lang="en-US" i="1" dirty="0" smtClean="0">
                <a:solidFill>
                  <a:schemeClr val="tx1"/>
                </a:solidFill>
              </a:rPr>
              <a:t>possible</a:t>
            </a:r>
            <a:r>
              <a:rPr lang="en-US" dirty="0" smtClean="0">
                <a:solidFill>
                  <a:schemeClr val="tx1"/>
                </a:solidFill>
              </a:rPr>
              <a:t> events; only one from this space is actualized</a:t>
            </a:r>
          </a:p>
          <a:p>
            <a:pPr lvl="1"/>
            <a:r>
              <a:rPr lang="en-US" dirty="0">
                <a:solidFill>
                  <a:schemeClr val="tx1"/>
                </a:solidFill>
              </a:rPr>
              <a:t>I</a:t>
            </a:r>
            <a:r>
              <a:rPr lang="en-US" dirty="0" smtClean="0">
                <a:solidFill>
                  <a:schemeClr val="tx1"/>
                </a:solidFill>
              </a:rPr>
              <a:t>mplies </a:t>
            </a:r>
            <a:r>
              <a:rPr lang="en-US" i="1" dirty="0" smtClean="0">
                <a:solidFill>
                  <a:schemeClr val="tx1"/>
                </a:solidFill>
              </a:rPr>
              <a:t>objective probabilities. </a:t>
            </a:r>
            <a:r>
              <a:rPr lang="en-US" dirty="0" smtClean="0">
                <a:solidFill>
                  <a:schemeClr val="tx1"/>
                </a:solidFill>
              </a:rPr>
              <a:t>Two responses to this:</a:t>
            </a:r>
          </a:p>
          <a:p>
            <a:pPr lvl="2"/>
            <a:r>
              <a:rPr lang="en-US" dirty="0" smtClean="0">
                <a:solidFill>
                  <a:schemeClr val="accent1"/>
                </a:solidFill>
              </a:rPr>
              <a:t>Bite the Bullet:</a:t>
            </a:r>
            <a:r>
              <a:rPr lang="en-US" dirty="0" smtClean="0">
                <a:solidFill>
                  <a:schemeClr val="accent5"/>
                </a:solidFill>
              </a:rPr>
              <a:t> claim possible </a:t>
            </a:r>
            <a:r>
              <a:rPr lang="en-US" i="1" dirty="0" smtClean="0">
                <a:solidFill>
                  <a:schemeClr val="accent5"/>
                </a:solidFill>
              </a:rPr>
              <a:t>reduces</a:t>
            </a:r>
            <a:r>
              <a:rPr lang="en-US" dirty="0" smtClean="0">
                <a:solidFill>
                  <a:schemeClr val="accent5"/>
                </a:solidFill>
              </a:rPr>
              <a:t> (ontologically) to actual (</a:t>
            </a:r>
            <a:r>
              <a:rPr lang="en-US" dirty="0" err="1" smtClean="0">
                <a:solidFill>
                  <a:schemeClr val="accent5"/>
                </a:solidFill>
              </a:rPr>
              <a:t>n.b.</a:t>
            </a:r>
            <a:r>
              <a:rPr lang="en-US" dirty="0" smtClean="0">
                <a:solidFill>
                  <a:schemeClr val="accent5"/>
                </a:solidFill>
              </a:rPr>
              <a:t> no need for observer, though)</a:t>
            </a:r>
          </a:p>
          <a:p>
            <a:pPr lvl="2"/>
            <a:r>
              <a:rPr lang="en-US" dirty="0" smtClean="0">
                <a:solidFill>
                  <a:srgbClr val="294171"/>
                </a:solidFill>
              </a:rPr>
              <a:t>Invoke Propensities</a:t>
            </a:r>
            <a:r>
              <a:rPr lang="en-US" dirty="0" smtClean="0">
                <a:solidFill>
                  <a:schemeClr val="accent5"/>
                </a:solidFill>
              </a:rPr>
              <a:t>: propensities are ontologically primal; reduction of possible to actual reflects ignorance of these  </a:t>
            </a:r>
          </a:p>
        </p:txBody>
      </p:sp>
    </p:spTree>
    <p:extLst>
      <p:ext uri="{BB962C8B-B14F-4D97-AF65-F5344CB8AC3E}">
        <p14:creationId xmlns:p14="http://schemas.microsoft.com/office/powerpoint/2010/main" val="18060243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Modal Interpretations</a:t>
            </a:r>
            <a:endParaRPr lang="en-US" dirty="0"/>
          </a:p>
        </p:txBody>
      </p:sp>
      <p:sp>
        <p:nvSpPr>
          <p:cNvPr id="3" name="Content Placeholder 2"/>
          <p:cNvSpPr>
            <a:spLocks noGrp="1"/>
          </p:cNvSpPr>
          <p:nvPr>
            <p:ph idx="1"/>
          </p:nvPr>
        </p:nvSpPr>
        <p:spPr/>
        <p:txBody>
          <a:bodyPr>
            <a:normAutofit/>
          </a:bodyPr>
          <a:lstStyle/>
          <a:p>
            <a:r>
              <a:rPr lang="en-US" dirty="0" err="1" smtClean="0"/>
              <a:t>Dieks</a:t>
            </a:r>
            <a:r>
              <a:rPr lang="en-US" dirty="0" smtClean="0"/>
              <a:t>’ SEP on MIs (2009) </a:t>
            </a:r>
          </a:p>
          <a:p>
            <a:pPr marL="0" indent="0">
              <a:buNone/>
            </a:pPr>
            <a:r>
              <a:rPr lang="en-US" dirty="0" smtClean="0"/>
              <a:t>	</a:t>
            </a:r>
            <a:r>
              <a:rPr lang="en-US" dirty="0" smtClean="0">
                <a:solidFill>
                  <a:schemeClr val="accent1"/>
                </a:solidFill>
              </a:rPr>
              <a:t>Shared characteristics of MIs: </a:t>
            </a:r>
          </a:p>
          <a:p>
            <a:pPr lvl="1"/>
            <a:r>
              <a:rPr lang="en-US" dirty="0" smtClean="0">
                <a:solidFill>
                  <a:schemeClr val="accent5"/>
                </a:solidFill>
              </a:rPr>
              <a:t>No projection postulate (no </a:t>
            </a:r>
            <a:r>
              <a:rPr lang="en-US" i="1" dirty="0" smtClean="0">
                <a:solidFill>
                  <a:schemeClr val="accent5"/>
                </a:solidFill>
              </a:rPr>
              <a:t>collapse</a:t>
            </a:r>
            <a:r>
              <a:rPr lang="en-US" dirty="0" smtClean="0">
                <a:solidFill>
                  <a:schemeClr val="accent5"/>
                </a:solidFill>
              </a:rPr>
              <a:t> of Psi)</a:t>
            </a:r>
          </a:p>
          <a:p>
            <a:pPr lvl="1"/>
            <a:r>
              <a:rPr lang="en-US" dirty="0" smtClean="0">
                <a:solidFill>
                  <a:schemeClr val="accent5"/>
                </a:solidFill>
              </a:rPr>
              <a:t>Realist, i.e.,</a:t>
            </a:r>
            <a:r>
              <a:rPr lang="en-US" dirty="0" smtClean="0">
                <a:solidFill>
                  <a:schemeClr val="accent5"/>
                </a:solidFill>
                <a:sym typeface="Wingdings"/>
              </a:rPr>
              <a:t> assume Q systems possess [some?] definite properties at all times</a:t>
            </a:r>
          </a:p>
          <a:p>
            <a:pPr lvl="1"/>
            <a:r>
              <a:rPr lang="en-US" dirty="0" smtClean="0">
                <a:solidFill>
                  <a:schemeClr val="accent5"/>
                </a:solidFill>
                <a:sym typeface="Wingdings"/>
              </a:rPr>
              <a:t>QM is fundamental (explains QMCM)</a:t>
            </a:r>
          </a:p>
          <a:p>
            <a:pPr lvl="1"/>
            <a:r>
              <a:rPr lang="en-US" dirty="0" smtClean="0">
                <a:solidFill>
                  <a:schemeClr val="accent5"/>
                </a:solidFill>
                <a:sym typeface="Wingdings"/>
              </a:rPr>
              <a:t>Dynamical state (pure or mixed) gives possible properties &amp; corresponding probabilities</a:t>
            </a:r>
            <a:endParaRPr lang="en-US" dirty="0" smtClean="0">
              <a:solidFill>
                <a:schemeClr val="accent5"/>
              </a:solidFill>
            </a:endParaRPr>
          </a:p>
        </p:txBody>
      </p:sp>
    </p:spTree>
    <p:extLst>
      <p:ext uri="{BB962C8B-B14F-4D97-AF65-F5344CB8AC3E}">
        <p14:creationId xmlns:p14="http://schemas.microsoft.com/office/powerpoint/2010/main" val="5468283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Heisenberg’s Role </a:t>
            </a:r>
            <a:endParaRPr lang="en-US" dirty="0"/>
          </a:p>
        </p:txBody>
      </p:sp>
      <p:sp>
        <p:nvSpPr>
          <p:cNvPr id="3" name="Content Placeholder 2"/>
          <p:cNvSpPr>
            <a:spLocks noGrp="1"/>
          </p:cNvSpPr>
          <p:nvPr>
            <p:ph idx="1"/>
          </p:nvPr>
        </p:nvSpPr>
        <p:spPr>
          <a:xfrm>
            <a:off x="685800" y="2093007"/>
            <a:ext cx="7970982" cy="4389063"/>
          </a:xfrm>
        </p:spPr>
        <p:txBody>
          <a:bodyPr>
            <a:normAutofit fontScale="77500" lnSpcReduction="20000"/>
          </a:bodyPr>
          <a:lstStyle/>
          <a:p>
            <a:r>
              <a:rPr lang="en-US" dirty="0" err="1" smtClean="0">
                <a:solidFill>
                  <a:srgbClr val="294171"/>
                </a:solidFill>
              </a:rPr>
              <a:t>Su</a:t>
            </a:r>
            <a:r>
              <a:rPr lang="en-US" dirty="0" err="1" smtClean="0">
                <a:solidFill>
                  <a:srgbClr val="294171"/>
                </a:solidFill>
              </a:rPr>
              <a:t>árez</a:t>
            </a:r>
            <a:r>
              <a:rPr lang="en-US" dirty="0" smtClean="0">
                <a:solidFill>
                  <a:srgbClr val="294171"/>
                </a:solidFill>
              </a:rPr>
              <a:t> (2007) ‘Quantum Propensities’, SHPMP.</a:t>
            </a:r>
          </a:p>
          <a:p>
            <a:pPr lvl="1"/>
            <a:r>
              <a:rPr lang="en-US" dirty="0" smtClean="0">
                <a:solidFill>
                  <a:schemeClr val="accent5"/>
                </a:solidFill>
              </a:rPr>
              <a:t>Aristotelian notion of potentialities in </a:t>
            </a:r>
            <a:r>
              <a:rPr lang="en-US" dirty="0" err="1" smtClean="0">
                <a:solidFill>
                  <a:schemeClr val="accent5"/>
                </a:solidFill>
              </a:rPr>
              <a:t>Heis’s</a:t>
            </a:r>
            <a:r>
              <a:rPr lang="en-US" dirty="0" smtClean="0">
                <a:solidFill>
                  <a:schemeClr val="accent5"/>
                </a:solidFill>
              </a:rPr>
              <a:t> 1958:</a:t>
            </a:r>
          </a:p>
          <a:p>
            <a:pPr lvl="1"/>
            <a:endParaRPr lang="en-US" dirty="0" smtClean="0">
              <a:solidFill>
                <a:schemeClr val="accent5"/>
              </a:solidFill>
            </a:endParaRPr>
          </a:p>
          <a:p>
            <a:pPr marL="457200" lvl="1" indent="0">
              <a:buNone/>
            </a:pPr>
            <a:r>
              <a:rPr lang="en-US" dirty="0" smtClean="0">
                <a:solidFill>
                  <a:schemeClr val="tx1"/>
                </a:solidFill>
              </a:rPr>
              <a:t>“The probability function combines objective and subjective elements.  It contains statements about possibilities … and these statement are completely objective…; and it contains statements about our knowledge of the system, which of course are subjective…” (p. 53; as quoted in </a:t>
            </a:r>
            <a:r>
              <a:rPr lang="en-US" dirty="0" err="1" smtClean="0">
                <a:solidFill>
                  <a:schemeClr val="tx1"/>
                </a:solidFill>
              </a:rPr>
              <a:t>Suárez</a:t>
            </a:r>
            <a:r>
              <a:rPr lang="en-US" dirty="0" smtClean="0">
                <a:solidFill>
                  <a:schemeClr val="tx1"/>
                </a:solidFill>
              </a:rPr>
              <a:t> pp. 422-423)</a:t>
            </a:r>
          </a:p>
          <a:p>
            <a:pPr marL="457200" lvl="1" indent="0">
              <a:buNone/>
            </a:pPr>
            <a:endParaRPr lang="en-US" dirty="0">
              <a:solidFill>
                <a:schemeClr val="tx1"/>
              </a:solidFill>
            </a:endParaRPr>
          </a:p>
          <a:p>
            <a:pPr marL="457200" lvl="1" indent="0">
              <a:buNone/>
            </a:pPr>
            <a:r>
              <a:rPr lang="en-US" dirty="0" smtClean="0">
                <a:solidFill>
                  <a:srgbClr val="000000"/>
                </a:solidFill>
              </a:rPr>
              <a:t>“We may say that the transition from the ‘possible’ to the ‘actual’ takes place as soon as the interaction of the object with the measuring device, and thereby with the rest of the world, has come into play.” (p.54; loc. </a:t>
            </a:r>
            <a:r>
              <a:rPr lang="en-US" dirty="0">
                <a:solidFill>
                  <a:srgbClr val="000000"/>
                </a:solidFill>
              </a:rPr>
              <a:t>c</a:t>
            </a:r>
            <a:r>
              <a:rPr lang="en-US" dirty="0" smtClean="0">
                <a:solidFill>
                  <a:srgbClr val="000000"/>
                </a:solidFill>
              </a:rPr>
              <a:t>it.)</a:t>
            </a:r>
            <a:endParaRPr lang="en-US" dirty="0">
              <a:solidFill>
                <a:srgbClr val="000000"/>
              </a:solidFill>
            </a:endParaRPr>
          </a:p>
          <a:p>
            <a:pPr marL="457200" lvl="1" indent="0">
              <a:buNone/>
            </a:pPr>
            <a:endParaRPr lang="en-US" dirty="0" smtClean="0">
              <a:solidFill>
                <a:srgbClr val="000000"/>
              </a:solidFill>
            </a:endParaRPr>
          </a:p>
          <a:p>
            <a:pPr marL="457200" lvl="1" indent="0">
              <a:buNone/>
            </a:pPr>
            <a:r>
              <a:rPr lang="en-US" dirty="0" smtClean="0">
                <a:solidFill>
                  <a:srgbClr val="000000"/>
                </a:solidFill>
              </a:rPr>
              <a:t>“In experiments about atomic events we have to do with things and facts, with phenomena that are just as real as any phenomena in daily life. But the atoms or the elementary particles themselves are not as real; they form a world of potentialities or possibilities rather than one of things or facts.” (p. 160; loc. cit.)</a:t>
            </a:r>
            <a:endParaRPr lang="en-US" dirty="0">
              <a:solidFill>
                <a:srgbClr val="000000"/>
              </a:solidFill>
            </a:endParaRPr>
          </a:p>
        </p:txBody>
      </p:sp>
    </p:spTree>
    <p:extLst>
      <p:ext uri="{BB962C8B-B14F-4D97-AF65-F5344CB8AC3E}">
        <p14:creationId xmlns:p14="http://schemas.microsoft.com/office/powerpoint/2010/main" val="30561379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Heisenberg’s Role </a:t>
            </a:r>
            <a:endParaRPr lang="en-US" dirty="0"/>
          </a:p>
        </p:txBody>
      </p:sp>
      <p:sp>
        <p:nvSpPr>
          <p:cNvPr id="3" name="Content Placeholder 2"/>
          <p:cNvSpPr>
            <a:spLocks noGrp="1"/>
          </p:cNvSpPr>
          <p:nvPr>
            <p:ph idx="1"/>
          </p:nvPr>
        </p:nvSpPr>
        <p:spPr>
          <a:xfrm>
            <a:off x="685800" y="2209800"/>
            <a:ext cx="7970982" cy="3657600"/>
          </a:xfrm>
        </p:spPr>
        <p:txBody>
          <a:bodyPr>
            <a:normAutofit fontScale="92500" lnSpcReduction="10000"/>
          </a:bodyPr>
          <a:lstStyle/>
          <a:p>
            <a:pPr marL="457200" lvl="1">
              <a:spcBef>
                <a:spcPts val="2000"/>
              </a:spcBef>
            </a:pPr>
            <a:r>
              <a:rPr lang="en-US" sz="2000" dirty="0" err="1">
                <a:solidFill>
                  <a:srgbClr val="294171"/>
                </a:solidFill>
              </a:rPr>
              <a:t>Camilleri</a:t>
            </a:r>
            <a:r>
              <a:rPr lang="en-US" sz="2000" dirty="0">
                <a:solidFill>
                  <a:srgbClr val="294171"/>
                </a:solidFill>
              </a:rPr>
              <a:t> (2009) </a:t>
            </a:r>
            <a:r>
              <a:rPr lang="en-US" sz="2000" i="1" dirty="0">
                <a:solidFill>
                  <a:srgbClr val="294171"/>
                </a:solidFill>
              </a:rPr>
              <a:t>Heisenberg and the Interpretation of Quantum Mechanics, </a:t>
            </a:r>
            <a:r>
              <a:rPr lang="en-US" sz="2000" dirty="0">
                <a:solidFill>
                  <a:srgbClr val="294171"/>
                </a:solidFill>
              </a:rPr>
              <a:t>CUP. 	</a:t>
            </a:r>
            <a:r>
              <a:rPr lang="en-US" sz="2000" dirty="0" smtClean="0">
                <a:solidFill>
                  <a:srgbClr val="294171"/>
                </a:solidFill>
              </a:rPr>
              <a:t>							</a:t>
            </a:r>
            <a:r>
              <a:rPr lang="en-US" sz="2000" dirty="0" smtClean="0">
                <a:solidFill>
                  <a:srgbClr val="5A1705"/>
                </a:solidFill>
              </a:rPr>
              <a:t>Heisenberg’s philosophy in post-war era:</a:t>
            </a:r>
          </a:p>
          <a:p>
            <a:pPr marL="457200" lvl="1" indent="0">
              <a:buNone/>
            </a:pPr>
            <a:r>
              <a:rPr lang="en-US" sz="1800" dirty="0" smtClean="0"/>
              <a:t>“</a:t>
            </a:r>
            <a:r>
              <a:rPr lang="en-US" sz="1800" dirty="0"/>
              <a:t>H</a:t>
            </a:r>
            <a:r>
              <a:rPr lang="en-US" sz="1800" dirty="0" smtClean="0"/>
              <a:t>eisenberg argues that fundamental theories in physics allow us to know something about the </a:t>
            </a:r>
            <a:r>
              <a:rPr lang="en-US" sz="1800" i="1" dirty="0" smtClean="0"/>
              <a:t>mathematical form </a:t>
            </a:r>
            <a:r>
              <a:rPr lang="en-US" sz="1800" dirty="0" smtClean="0"/>
              <a:t>or </a:t>
            </a:r>
            <a:r>
              <a:rPr lang="en-US" sz="1800" i="1" dirty="0" smtClean="0"/>
              <a:t>structural</a:t>
            </a:r>
            <a:r>
              <a:rPr lang="en-US" sz="1800" dirty="0" smtClean="0"/>
              <a:t> of the physical world, though they do not give us direct knowledge of the </a:t>
            </a:r>
            <a:r>
              <a:rPr lang="en-US" sz="1800" i="1" dirty="0" smtClean="0"/>
              <a:t>nature </a:t>
            </a:r>
            <a:r>
              <a:rPr lang="en-US" sz="1800" dirty="0" smtClean="0"/>
              <a:t>or </a:t>
            </a:r>
            <a:r>
              <a:rPr lang="en-US" sz="1800" i="1" dirty="0" smtClean="0"/>
              <a:t>essence</a:t>
            </a:r>
            <a:r>
              <a:rPr lang="en-US" sz="1800" dirty="0" smtClean="0"/>
              <a:t> of the entities of physics.” (p. 57)</a:t>
            </a:r>
          </a:p>
          <a:p>
            <a:pPr marL="457200" lvl="1" indent="0">
              <a:buNone/>
            </a:pPr>
            <a:endParaRPr lang="en-US" sz="1800" dirty="0">
              <a:solidFill>
                <a:schemeClr val="tx1"/>
              </a:solidFill>
            </a:endParaRPr>
          </a:p>
          <a:p>
            <a:pPr marL="457200" lvl="1" indent="0">
              <a:buNone/>
            </a:pPr>
            <a:r>
              <a:rPr lang="en-US" sz="1800" dirty="0" smtClean="0">
                <a:solidFill>
                  <a:schemeClr val="tx1"/>
                </a:solidFill>
              </a:rPr>
              <a:t>“If we attempt to penetrate behind this reality into the details of atomic events, the contours of this ‘objectively real’ world dissolve – not in the mist of a new and yet unclear idea of reality, but into the transparent clarity of a mathematics whose laws govern the possible and not the actual.”  (</a:t>
            </a:r>
            <a:r>
              <a:rPr lang="en-US" sz="1800" dirty="0" err="1" smtClean="0">
                <a:solidFill>
                  <a:schemeClr val="tx1"/>
                </a:solidFill>
              </a:rPr>
              <a:t>Heis</a:t>
            </a:r>
            <a:r>
              <a:rPr lang="en-US" sz="1800" dirty="0" smtClean="0">
                <a:solidFill>
                  <a:schemeClr val="tx1"/>
                </a:solidFill>
              </a:rPr>
              <a:t>. 1955 p. 28; as quoted in </a:t>
            </a:r>
            <a:r>
              <a:rPr lang="en-US" sz="1800" dirty="0" err="1" smtClean="0">
                <a:solidFill>
                  <a:schemeClr val="tx1"/>
                </a:solidFill>
              </a:rPr>
              <a:t>Camilleri</a:t>
            </a:r>
            <a:r>
              <a:rPr lang="en-US" sz="1800" dirty="0" smtClean="0">
                <a:solidFill>
                  <a:schemeClr val="tx1"/>
                </a:solidFill>
              </a:rPr>
              <a:t> p. 160)</a:t>
            </a:r>
            <a:endParaRPr lang="en-US" sz="1800" dirty="0" smtClean="0">
              <a:solidFill>
                <a:schemeClr val="tx1"/>
              </a:solidFill>
            </a:endParaRPr>
          </a:p>
        </p:txBody>
      </p:sp>
    </p:spTree>
    <p:extLst>
      <p:ext uri="{BB962C8B-B14F-4D97-AF65-F5344CB8AC3E}">
        <p14:creationId xmlns:p14="http://schemas.microsoft.com/office/powerpoint/2010/main" val="31980360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Expanding Heisenberg’s Role: Pre-war contributions</a:t>
            </a:r>
            <a:endParaRPr lang="en-US" sz="4400" dirty="0"/>
          </a:p>
        </p:txBody>
      </p:sp>
      <p:sp>
        <p:nvSpPr>
          <p:cNvPr id="3" name="Content Placeholder 2"/>
          <p:cNvSpPr>
            <a:spLocks noGrp="1"/>
          </p:cNvSpPr>
          <p:nvPr>
            <p:ph idx="1"/>
          </p:nvPr>
        </p:nvSpPr>
        <p:spPr>
          <a:xfrm>
            <a:off x="685800" y="1927101"/>
            <a:ext cx="7897991" cy="4788555"/>
          </a:xfrm>
        </p:spPr>
        <p:txBody>
          <a:bodyPr>
            <a:normAutofit fontScale="77500" lnSpcReduction="20000"/>
          </a:bodyPr>
          <a:lstStyle/>
          <a:p>
            <a:r>
              <a:rPr lang="en-US" dirty="0" smtClean="0"/>
              <a:t>Already in 1927 hints at incomplete-ability due to objective probability</a:t>
            </a:r>
          </a:p>
          <a:p>
            <a:pPr lvl="1"/>
            <a:r>
              <a:rPr lang="en-US" dirty="0" smtClean="0">
                <a:solidFill>
                  <a:schemeClr val="accent5"/>
                </a:solidFill>
              </a:rPr>
              <a:t>Correspondence with Einstein (June)</a:t>
            </a:r>
          </a:p>
          <a:p>
            <a:pPr lvl="2"/>
            <a:r>
              <a:rPr lang="en-US" dirty="0" smtClean="0"/>
              <a:t>Indeterminism is ``</a:t>
            </a:r>
            <a:r>
              <a:rPr lang="en-US" i="1" dirty="0" smtClean="0"/>
              <a:t>necessary, </a:t>
            </a:r>
            <a:r>
              <a:rPr lang="en-US" dirty="0" smtClean="0"/>
              <a:t>not just consistently possible” </a:t>
            </a:r>
            <a:endParaRPr lang="en-US" dirty="0" smtClean="0">
              <a:solidFill>
                <a:srgbClr val="5A1705"/>
              </a:solidFill>
            </a:endParaRPr>
          </a:p>
          <a:p>
            <a:pPr lvl="1"/>
            <a:r>
              <a:rPr lang="en-US" dirty="0" smtClean="0">
                <a:solidFill>
                  <a:srgbClr val="5A1705"/>
                </a:solidFill>
              </a:rPr>
              <a:t>Discussions at Como (Sept)</a:t>
            </a:r>
          </a:p>
          <a:p>
            <a:pPr marL="457200" lvl="1" indent="0">
              <a:buNone/>
            </a:pPr>
            <a:r>
              <a:rPr lang="en-US" dirty="0" smtClean="0">
                <a:solidFill>
                  <a:schemeClr val="accent1"/>
                </a:solidFill>
              </a:rPr>
              <a:t>“</a:t>
            </a:r>
            <a:r>
              <a:rPr lang="en-US" dirty="0">
                <a:solidFill>
                  <a:schemeClr val="accent1"/>
                </a:solidFill>
              </a:rPr>
              <a:t>For a new observation, the wave packet gives the probability </a:t>
            </a:r>
            <a:r>
              <a:rPr lang="en-US" dirty="0" smtClean="0">
                <a:solidFill>
                  <a:schemeClr val="accent1"/>
                </a:solidFill>
              </a:rPr>
              <a:t>of finding the electron at a determined position.  The new observation itself however reduces the packet to its original magnitude ∆q, which makes a selection from a totality of possibilities and thereby reduces the possibilities for the future. This continual change of the wave picture at an observation appears to me a fundamental feature of quantum mechanics.  One must just put into practice the conception of `probability waves’.  (Bohr 1985, p. 140)</a:t>
            </a:r>
            <a:endParaRPr lang="en-US" dirty="0" smtClean="0"/>
          </a:p>
          <a:p>
            <a:pPr lvl="1"/>
            <a:r>
              <a:rPr lang="en-US" dirty="0" smtClean="0">
                <a:solidFill>
                  <a:srgbClr val="5A1705"/>
                </a:solidFill>
              </a:rPr>
              <a:t>Solvay Report with Born (Oct) &amp; discussion of transition probabilities:</a:t>
            </a:r>
          </a:p>
          <a:p>
            <a:pPr marL="457200" lvl="1" indent="0">
              <a:buNone/>
            </a:pPr>
            <a:r>
              <a:rPr lang="en-US" dirty="0" smtClean="0">
                <a:solidFill>
                  <a:srgbClr val="294171"/>
                </a:solidFill>
              </a:rPr>
              <a:t>“</a:t>
            </a:r>
            <a:r>
              <a:rPr lang="en-US" dirty="0">
                <a:solidFill>
                  <a:srgbClr val="294171"/>
                </a:solidFill>
              </a:rPr>
              <a:t>W</a:t>
            </a:r>
            <a:r>
              <a:rPr lang="en-US" dirty="0" smtClean="0">
                <a:solidFill>
                  <a:srgbClr val="294171"/>
                </a:solidFill>
              </a:rPr>
              <a:t>hat </a:t>
            </a:r>
            <a:r>
              <a:rPr lang="en-US" dirty="0">
                <a:solidFill>
                  <a:srgbClr val="294171"/>
                </a:solidFill>
              </a:rPr>
              <a:t>Born and Heisenberg mean by ‘usual’ transition probabilities bears some resemblance to the notion of potentialities or propensities familiar from the philosophy of probability starting in the 1950s (e.g. Popper, 1959). Indeed, Born and Heisenberg’s transition probabilities are well defined even when there is no value that could make a </a:t>
            </a:r>
            <a:r>
              <a:rPr lang="en-US" dirty="0" smtClean="0">
                <a:solidFill>
                  <a:srgbClr val="294171"/>
                </a:solidFill>
              </a:rPr>
              <a:t>transition.” (</a:t>
            </a:r>
            <a:r>
              <a:rPr lang="en-US" dirty="0" err="1" smtClean="0">
                <a:solidFill>
                  <a:srgbClr val="294171"/>
                </a:solidFill>
              </a:rPr>
              <a:t>Bacciagaluppi</a:t>
            </a:r>
            <a:r>
              <a:rPr lang="en-US" dirty="0" smtClean="0">
                <a:solidFill>
                  <a:srgbClr val="294171"/>
                </a:solidFill>
              </a:rPr>
              <a:t> &amp; Crull 2009)</a:t>
            </a:r>
            <a:endParaRPr lang="en-US" dirty="0">
              <a:solidFill>
                <a:srgbClr val="294171"/>
              </a:solidFill>
            </a:endParaRPr>
          </a:p>
          <a:p>
            <a:pPr marL="457200" lvl="1" indent="0">
              <a:buNone/>
            </a:pPr>
            <a:endParaRPr lang="en-US" dirty="0" smtClean="0"/>
          </a:p>
          <a:p>
            <a:pPr marL="914400" lvl="2" indent="0">
              <a:buNone/>
            </a:pPr>
            <a:endParaRPr lang="en-US" dirty="0"/>
          </a:p>
        </p:txBody>
      </p:sp>
    </p:spTree>
    <p:extLst>
      <p:ext uri="{BB962C8B-B14F-4D97-AF65-F5344CB8AC3E}">
        <p14:creationId xmlns:p14="http://schemas.microsoft.com/office/powerpoint/2010/main" val="41545723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Heisenberg’s Unpublished Response to EPR (1935)</a:t>
            </a:r>
          </a:p>
        </p:txBody>
      </p:sp>
      <p:sp>
        <p:nvSpPr>
          <p:cNvPr id="3" name="Content Placeholder 2"/>
          <p:cNvSpPr>
            <a:spLocks noGrp="1"/>
          </p:cNvSpPr>
          <p:nvPr>
            <p:ph idx="1"/>
          </p:nvPr>
        </p:nvSpPr>
        <p:spPr>
          <a:xfrm>
            <a:off x="467145" y="1927101"/>
            <a:ext cx="8408469" cy="4788555"/>
          </a:xfrm>
        </p:spPr>
        <p:txBody>
          <a:bodyPr>
            <a:noAutofit/>
          </a:bodyPr>
          <a:lstStyle/>
          <a:p>
            <a:pPr marL="0" lvl="1" indent="0">
              <a:spcBef>
                <a:spcPts val="2000"/>
              </a:spcBef>
              <a:buClr>
                <a:schemeClr val="accent3"/>
              </a:buClr>
              <a:buNone/>
            </a:pPr>
            <a:r>
              <a:rPr lang="en-US" dirty="0" smtClean="0"/>
              <a:t>“</a:t>
            </a:r>
            <a:r>
              <a:rPr lang="en-US" sz="2000" dirty="0" err="1" smtClean="0"/>
              <a:t>Ist</a:t>
            </a:r>
            <a:r>
              <a:rPr lang="en-US" sz="2000" dirty="0" smtClean="0"/>
              <a:t> </a:t>
            </a:r>
            <a:r>
              <a:rPr lang="en-US" sz="2000" dirty="0" err="1" smtClean="0"/>
              <a:t>eine</a:t>
            </a:r>
            <a:r>
              <a:rPr lang="en-US" sz="2000" dirty="0" smtClean="0"/>
              <a:t> </a:t>
            </a:r>
            <a:r>
              <a:rPr lang="en-US" sz="2000" dirty="0" err="1" smtClean="0"/>
              <a:t>deterministische</a:t>
            </a:r>
            <a:r>
              <a:rPr lang="en-US" sz="2000" dirty="0" smtClean="0"/>
              <a:t> </a:t>
            </a:r>
            <a:r>
              <a:rPr lang="en-US" sz="2000" dirty="0" err="1" smtClean="0"/>
              <a:t>Erg</a:t>
            </a:r>
            <a:r>
              <a:rPr lang="en-US" sz="2000" dirty="0" err="1" smtClean="0"/>
              <a:t>änzung</a:t>
            </a:r>
            <a:r>
              <a:rPr lang="en-US" sz="2000" dirty="0" smtClean="0"/>
              <a:t> der </a:t>
            </a:r>
            <a:r>
              <a:rPr lang="en-US" sz="2000" dirty="0" err="1" smtClean="0"/>
              <a:t>Quantenmechanik</a:t>
            </a:r>
            <a:r>
              <a:rPr lang="en-US" sz="2000" dirty="0" smtClean="0"/>
              <a:t> </a:t>
            </a:r>
            <a:r>
              <a:rPr lang="en-US" sz="2000" dirty="0" err="1" smtClean="0"/>
              <a:t>möglich</a:t>
            </a:r>
            <a:r>
              <a:rPr lang="en-US" sz="2000" dirty="0" smtClean="0"/>
              <a:t>?”</a:t>
            </a:r>
            <a:r>
              <a:rPr lang="en-US" dirty="0" smtClean="0">
                <a:solidFill>
                  <a:srgbClr val="294171"/>
                </a:solidFill>
                <a:sym typeface="Wingdings"/>
              </a:rPr>
              <a:t> No.</a:t>
            </a:r>
            <a:endParaRPr lang="en-US" dirty="0" smtClean="0"/>
          </a:p>
          <a:p>
            <a:pPr lvl="1"/>
            <a:r>
              <a:rPr lang="en-US" dirty="0" smtClean="0">
                <a:solidFill>
                  <a:srgbClr val="5A1705"/>
                </a:solidFill>
              </a:rPr>
              <a:t>(Analyzed in our 2009)</a:t>
            </a:r>
          </a:p>
          <a:p>
            <a:pPr lvl="1"/>
            <a:r>
              <a:rPr lang="en-US" dirty="0" smtClean="0">
                <a:solidFill>
                  <a:srgbClr val="5A1705"/>
                </a:solidFill>
              </a:rPr>
              <a:t>2 parts of Cut </a:t>
            </a:r>
            <a:r>
              <a:rPr lang="en-US" dirty="0" err="1" smtClean="0">
                <a:solidFill>
                  <a:srgbClr val="5A1705"/>
                </a:solidFill>
              </a:rPr>
              <a:t>Arg</a:t>
            </a:r>
            <a:r>
              <a:rPr lang="en-US" dirty="0" smtClean="0">
                <a:solidFill>
                  <a:srgbClr val="5A1705"/>
                </a:solidFill>
              </a:rPr>
              <a:t>: movable &amp; responsible for probabilities</a:t>
            </a:r>
          </a:p>
          <a:p>
            <a:pPr marL="457200" lvl="1" indent="0">
              <a:buNone/>
            </a:pPr>
            <a:r>
              <a:rPr lang="ja-JP" altLang="en-US" sz="1600" dirty="0" smtClean="0">
                <a:solidFill>
                  <a:schemeClr val="accent1"/>
                </a:solidFill>
              </a:rPr>
              <a:t>“</a:t>
            </a:r>
            <a:r>
              <a:rPr lang="en-US" sz="1600" dirty="0">
                <a:solidFill>
                  <a:schemeClr val="accent1"/>
                </a:solidFill>
              </a:rPr>
              <a:t>[W]e shall examine the assumption that the physical systems about which quantum </a:t>
            </a:r>
            <a:r>
              <a:rPr lang="en-US" sz="1600" dirty="0" smtClean="0">
                <a:solidFill>
                  <a:schemeClr val="accent1"/>
                </a:solidFill>
              </a:rPr>
              <a:t> mechanics makes statistical </a:t>
            </a:r>
            <a:r>
              <a:rPr lang="en-US" sz="1600" dirty="0">
                <a:solidFill>
                  <a:schemeClr val="accent1"/>
                </a:solidFill>
              </a:rPr>
              <a:t>assertions are carriers of heretofore unknown </a:t>
            </a:r>
            <a:r>
              <a:rPr lang="en-US" sz="1600" dirty="0" smtClean="0">
                <a:solidFill>
                  <a:schemeClr val="accent1"/>
                </a:solidFill>
              </a:rPr>
              <a:t>physical characteristics </a:t>
            </a:r>
            <a:r>
              <a:rPr lang="en-US" sz="1600" dirty="0">
                <a:solidFill>
                  <a:schemeClr val="accent1"/>
                </a:solidFill>
              </a:rPr>
              <a:t>that univocally determine the behavior heretofore known only </a:t>
            </a:r>
            <a:r>
              <a:rPr lang="en-US" sz="1600" dirty="0" smtClean="0">
                <a:solidFill>
                  <a:schemeClr val="accent1"/>
                </a:solidFill>
              </a:rPr>
              <a:t>statistically. For </a:t>
            </a:r>
            <a:r>
              <a:rPr lang="en-US" sz="1600" dirty="0">
                <a:solidFill>
                  <a:schemeClr val="accent1"/>
                </a:solidFill>
              </a:rPr>
              <a:t>example, let us assume that the nucleus of the radium atom somehow possesses, </a:t>
            </a:r>
            <a:r>
              <a:rPr lang="en-US" sz="1600" dirty="0" smtClean="0">
                <a:solidFill>
                  <a:schemeClr val="accent1"/>
                </a:solidFill>
              </a:rPr>
              <a:t>in addition </a:t>
            </a:r>
            <a:r>
              <a:rPr lang="en-US" sz="1600" dirty="0">
                <a:solidFill>
                  <a:schemeClr val="accent1"/>
                </a:solidFill>
              </a:rPr>
              <a:t>to the properties established through knowledge of its stationary state, still other </a:t>
            </a:r>
            <a:r>
              <a:rPr lang="en-US" sz="1600" dirty="0" smtClean="0">
                <a:solidFill>
                  <a:schemeClr val="accent1"/>
                </a:solidFill>
              </a:rPr>
              <a:t>previously </a:t>
            </a:r>
            <a:r>
              <a:rPr lang="en-US" sz="1600" dirty="0">
                <a:solidFill>
                  <a:schemeClr val="accent1"/>
                </a:solidFill>
              </a:rPr>
              <a:t>unknown characteristics whose knowledge makes possible an exact prediction </a:t>
            </a:r>
            <a:r>
              <a:rPr lang="en-US" sz="1600" dirty="0" smtClean="0">
                <a:solidFill>
                  <a:schemeClr val="accent1"/>
                </a:solidFill>
              </a:rPr>
              <a:t>of </a:t>
            </a:r>
            <a:r>
              <a:rPr lang="en-US" sz="1600" dirty="0">
                <a:solidFill>
                  <a:schemeClr val="accent1"/>
                </a:solidFill>
              </a:rPr>
              <a:t>when the atomic nucleus will emit an alpha-particle.  </a:t>
            </a:r>
            <a:r>
              <a:rPr lang="en-US" sz="1600" dirty="0">
                <a:solidFill>
                  <a:schemeClr val="accent4"/>
                </a:solidFill>
              </a:rPr>
              <a:t>And we assume specifically: </a:t>
            </a:r>
            <a:r>
              <a:rPr lang="en-US" sz="1600" dirty="0" smtClean="0">
                <a:solidFill>
                  <a:schemeClr val="accent4"/>
                </a:solidFill>
              </a:rPr>
              <a:t>this assertion </a:t>
            </a:r>
            <a:r>
              <a:rPr lang="en-US" sz="1600" dirty="0">
                <a:solidFill>
                  <a:schemeClr val="accent4"/>
                </a:solidFill>
              </a:rPr>
              <a:t>should hold independently of the means of observation that are applied for the </a:t>
            </a:r>
            <a:r>
              <a:rPr lang="en-US" sz="1600" dirty="0" smtClean="0">
                <a:solidFill>
                  <a:schemeClr val="accent4"/>
                </a:solidFill>
              </a:rPr>
              <a:t>confirmation </a:t>
            </a:r>
            <a:r>
              <a:rPr lang="en-US" sz="1600" dirty="0">
                <a:solidFill>
                  <a:schemeClr val="accent4"/>
                </a:solidFill>
              </a:rPr>
              <a:t>of the emission of the alpha </a:t>
            </a:r>
            <a:r>
              <a:rPr lang="en-US" sz="1600" dirty="0" smtClean="0">
                <a:solidFill>
                  <a:schemeClr val="accent4"/>
                </a:solidFill>
              </a:rPr>
              <a:t>particle.</a:t>
            </a:r>
          </a:p>
          <a:p>
            <a:pPr marL="457200" lvl="1" indent="0">
              <a:buNone/>
            </a:pPr>
            <a:r>
              <a:rPr lang="en-US" sz="1600" dirty="0" smtClean="0">
                <a:solidFill>
                  <a:schemeClr val="accent1"/>
                </a:solidFill>
              </a:rPr>
              <a:t>“One </a:t>
            </a:r>
            <a:r>
              <a:rPr lang="en-US" sz="1600" dirty="0">
                <a:solidFill>
                  <a:schemeClr val="accent1"/>
                </a:solidFill>
              </a:rPr>
              <a:t>can at first try letting this last particular assumption drop, and allow that </a:t>
            </a:r>
            <a:r>
              <a:rPr lang="en-US" sz="1600" dirty="0" smtClean="0">
                <a:solidFill>
                  <a:schemeClr val="accent1"/>
                </a:solidFill>
              </a:rPr>
              <a:t>the radioactive </a:t>
            </a:r>
            <a:r>
              <a:rPr lang="en-US" sz="1600" dirty="0">
                <a:solidFill>
                  <a:schemeClr val="accent1"/>
                </a:solidFill>
              </a:rPr>
              <a:t>emission be also conditioned by the characteristic of the means of </a:t>
            </a:r>
            <a:r>
              <a:rPr lang="en-US" sz="1600" dirty="0" smtClean="0">
                <a:solidFill>
                  <a:schemeClr val="accent1"/>
                </a:solidFill>
              </a:rPr>
              <a:t>observation.”</a:t>
            </a:r>
            <a:endParaRPr lang="en-US" sz="1600" dirty="0">
              <a:solidFill>
                <a:schemeClr val="accent1"/>
              </a:solidFill>
            </a:endParaRPr>
          </a:p>
          <a:p>
            <a:pPr marL="457200" lvl="1" indent="0" algn="just">
              <a:buNone/>
            </a:pPr>
            <a:endParaRPr lang="en-US" dirty="0">
              <a:solidFill>
                <a:srgbClr val="294171"/>
              </a:solidFill>
            </a:endParaRPr>
          </a:p>
          <a:p>
            <a:pPr marL="457200" lvl="1" indent="0" algn="just">
              <a:buNone/>
            </a:pPr>
            <a:endParaRPr lang="en-US" dirty="0" smtClean="0"/>
          </a:p>
          <a:p>
            <a:pPr marL="914400" lvl="2" indent="0">
              <a:buNone/>
            </a:pPr>
            <a:endParaRPr lang="en-US" dirty="0"/>
          </a:p>
        </p:txBody>
      </p:sp>
    </p:spTree>
    <p:extLst>
      <p:ext uri="{BB962C8B-B14F-4D97-AF65-F5344CB8AC3E}">
        <p14:creationId xmlns:p14="http://schemas.microsoft.com/office/powerpoint/2010/main" val="34112065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Heisenberg’s Unpublished Response to EPR (1935)</a:t>
            </a:r>
          </a:p>
        </p:txBody>
      </p:sp>
      <p:sp>
        <p:nvSpPr>
          <p:cNvPr id="3" name="Content Placeholder 2"/>
          <p:cNvSpPr>
            <a:spLocks noGrp="1"/>
          </p:cNvSpPr>
          <p:nvPr>
            <p:ph idx="1"/>
          </p:nvPr>
        </p:nvSpPr>
        <p:spPr>
          <a:xfrm>
            <a:off x="467146" y="1927101"/>
            <a:ext cx="8218834" cy="4788555"/>
          </a:xfrm>
        </p:spPr>
        <p:txBody>
          <a:bodyPr>
            <a:noAutofit/>
          </a:bodyPr>
          <a:lstStyle/>
          <a:p>
            <a:r>
              <a:rPr lang="en-US" dirty="0" smtClean="0">
                <a:solidFill>
                  <a:srgbClr val="5A1705"/>
                </a:solidFill>
              </a:rPr>
              <a:t>Argument for impossibility of context-</a:t>
            </a:r>
            <a:r>
              <a:rPr lang="en-US" dirty="0" err="1" smtClean="0">
                <a:solidFill>
                  <a:srgbClr val="5A1705"/>
                </a:solidFill>
              </a:rPr>
              <a:t>indep’t</a:t>
            </a:r>
            <a:r>
              <a:rPr lang="en-US" dirty="0" smtClean="0">
                <a:solidFill>
                  <a:srgbClr val="5A1705"/>
                </a:solidFill>
              </a:rPr>
              <a:t> HVs:</a:t>
            </a:r>
          </a:p>
          <a:p>
            <a:pPr lvl="1"/>
            <a:r>
              <a:rPr lang="en-US" sz="2000" dirty="0">
                <a:solidFill>
                  <a:schemeClr val="tx1"/>
                </a:solidFill>
              </a:rPr>
              <a:t>When the cut is between A and B,  </a:t>
            </a:r>
            <a:r>
              <a:rPr lang="en-US" sz="2000" dirty="0">
                <a:solidFill>
                  <a:schemeClr val="tx1"/>
                </a:solidFill>
                <a:sym typeface="Symbol" charset="0"/>
              </a:rPr>
              <a:t> </a:t>
            </a:r>
            <a:r>
              <a:rPr lang="en-US" sz="2000" dirty="0" smtClean="0">
                <a:solidFill>
                  <a:schemeClr val="tx1"/>
                </a:solidFill>
                <a:sym typeface="Symbol" charset="0"/>
              </a:rPr>
              <a:t>freedom (possibility) </a:t>
            </a:r>
            <a:r>
              <a:rPr lang="en-US" sz="2000" dirty="0">
                <a:solidFill>
                  <a:schemeClr val="tx1"/>
                </a:solidFill>
                <a:sym typeface="Symbol" charset="0"/>
              </a:rPr>
              <a:t>at B to measure either a variable </a:t>
            </a:r>
            <a:r>
              <a:rPr lang="en-US" sz="2000" dirty="0" err="1">
                <a:solidFill>
                  <a:schemeClr val="tx1"/>
                </a:solidFill>
                <a:sym typeface="Symbol" charset="0"/>
              </a:rPr>
              <a:t>q</a:t>
            </a:r>
            <a:r>
              <a:rPr lang="en-US" sz="2000" baseline="-25000" dirty="0" err="1">
                <a:solidFill>
                  <a:schemeClr val="tx1"/>
                </a:solidFill>
                <a:sym typeface="Symbol" charset="0"/>
              </a:rPr>
              <a:t>A</a:t>
            </a:r>
            <a:r>
              <a:rPr lang="en-US" sz="2000" dirty="0">
                <a:solidFill>
                  <a:schemeClr val="tx1"/>
                </a:solidFill>
                <a:sym typeface="Symbol" charset="0"/>
              </a:rPr>
              <a:t> of A </a:t>
            </a:r>
            <a:r>
              <a:rPr lang="en-US" sz="2000" i="1" dirty="0">
                <a:solidFill>
                  <a:schemeClr val="tx1"/>
                </a:solidFill>
                <a:sym typeface="Symbol" charset="0"/>
              </a:rPr>
              <a:t>or</a:t>
            </a:r>
            <a:r>
              <a:rPr lang="en-US" sz="2000" dirty="0">
                <a:solidFill>
                  <a:schemeClr val="tx1"/>
                </a:solidFill>
                <a:sym typeface="Symbol" charset="0"/>
              </a:rPr>
              <a:t> </a:t>
            </a:r>
            <a:r>
              <a:rPr lang="en-US" sz="2000" dirty="0" smtClean="0">
                <a:solidFill>
                  <a:schemeClr val="tx1"/>
                </a:solidFill>
                <a:sym typeface="Symbol" charset="0"/>
              </a:rPr>
              <a:t>conjugate variable </a:t>
            </a:r>
            <a:r>
              <a:rPr lang="en-US" sz="2000" dirty="0" err="1" smtClean="0">
                <a:solidFill>
                  <a:schemeClr val="tx1"/>
                </a:solidFill>
                <a:sym typeface="Symbol" charset="0"/>
              </a:rPr>
              <a:t>p</a:t>
            </a:r>
            <a:r>
              <a:rPr lang="en-US" sz="2000" baseline="-25000" dirty="0" err="1">
                <a:solidFill>
                  <a:schemeClr val="tx1"/>
                </a:solidFill>
                <a:sym typeface="Symbol" charset="0"/>
              </a:rPr>
              <a:t>A</a:t>
            </a:r>
            <a:endParaRPr lang="en-US" sz="2000" dirty="0">
              <a:solidFill>
                <a:srgbClr val="000000"/>
              </a:solidFill>
              <a:sym typeface="Symbol" charset="0"/>
            </a:endParaRPr>
          </a:p>
          <a:p>
            <a:pPr lvl="1"/>
            <a:r>
              <a:rPr lang="en-US" sz="2000" dirty="0">
                <a:solidFill>
                  <a:srgbClr val="000000"/>
                </a:solidFill>
              </a:rPr>
              <a:t>Assume </a:t>
            </a:r>
            <a:r>
              <a:rPr lang="en-US" sz="2000" dirty="0">
                <a:solidFill>
                  <a:srgbClr val="000000"/>
                </a:solidFill>
                <a:sym typeface="Symbol" charset="0"/>
              </a:rPr>
              <a:t> HVs and remove the cut beyond </a:t>
            </a:r>
            <a:r>
              <a:rPr lang="en-US" sz="2000" dirty="0" smtClean="0">
                <a:solidFill>
                  <a:srgbClr val="000000"/>
                </a:solidFill>
                <a:sym typeface="Symbol" charset="0"/>
              </a:rPr>
              <a:t>B </a:t>
            </a:r>
            <a:endParaRPr lang="en-US" sz="2000" dirty="0">
              <a:solidFill>
                <a:srgbClr val="000000"/>
              </a:solidFill>
              <a:sym typeface="Symbol" charset="0"/>
            </a:endParaRPr>
          </a:p>
          <a:p>
            <a:pPr lvl="1"/>
            <a:r>
              <a:rPr lang="en-US" sz="2000" dirty="0">
                <a:solidFill>
                  <a:srgbClr val="000000"/>
                </a:solidFill>
              </a:rPr>
              <a:t>QM predictions for </a:t>
            </a:r>
            <a:r>
              <a:rPr lang="en-US" sz="2000" dirty="0" err="1" smtClean="0">
                <a:solidFill>
                  <a:schemeClr val="tx1"/>
                </a:solidFill>
                <a:sym typeface="Symbol" charset="0"/>
              </a:rPr>
              <a:t>p</a:t>
            </a:r>
            <a:r>
              <a:rPr lang="en-US" sz="2000" baseline="-25000" dirty="0" err="1" smtClean="0">
                <a:solidFill>
                  <a:schemeClr val="tx1"/>
                </a:solidFill>
                <a:sym typeface="Symbol" charset="0"/>
              </a:rPr>
              <a:t>A</a:t>
            </a:r>
            <a:r>
              <a:rPr lang="en-US" sz="2000" baseline="-25000" dirty="0" smtClean="0">
                <a:solidFill>
                  <a:schemeClr val="tx1"/>
                </a:solidFill>
                <a:sym typeface="Symbol" charset="0"/>
              </a:rPr>
              <a:t> </a:t>
            </a:r>
            <a:r>
              <a:rPr lang="en-US" sz="2000" dirty="0" smtClean="0">
                <a:solidFill>
                  <a:srgbClr val="000000"/>
                </a:solidFill>
                <a:sym typeface="Symbol" charset="0"/>
              </a:rPr>
              <a:t>here r</a:t>
            </a:r>
            <a:r>
              <a:rPr lang="en-US" sz="2000" dirty="0" smtClean="0">
                <a:solidFill>
                  <a:srgbClr val="000000"/>
                </a:solidFill>
              </a:rPr>
              <a:t>equire </a:t>
            </a:r>
            <a:r>
              <a:rPr lang="en-US" sz="2000" dirty="0">
                <a:solidFill>
                  <a:srgbClr val="000000"/>
                </a:solidFill>
              </a:rPr>
              <a:t>indeterminacy in </a:t>
            </a:r>
            <a:r>
              <a:rPr lang="en-US" sz="2000" dirty="0" smtClean="0">
                <a:solidFill>
                  <a:srgbClr val="000000"/>
                </a:solidFill>
              </a:rPr>
              <a:t>value </a:t>
            </a:r>
            <a:r>
              <a:rPr lang="en-US" sz="2000" dirty="0">
                <a:solidFill>
                  <a:srgbClr val="000000"/>
                </a:solidFill>
              </a:rPr>
              <a:t>of </a:t>
            </a:r>
            <a:r>
              <a:rPr lang="en-US" sz="2000" dirty="0" err="1">
                <a:solidFill>
                  <a:srgbClr val="000000"/>
                </a:solidFill>
              </a:rPr>
              <a:t>q</a:t>
            </a:r>
            <a:r>
              <a:rPr lang="en-US" sz="2000" baseline="-25000" dirty="0" err="1">
                <a:solidFill>
                  <a:srgbClr val="000000"/>
                </a:solidFill>
              </a:rPr>
              <a:t>A</a:t>
            </a:r>
            <a:endParaRPr lang="en-US" sz="2000" dirty="0">
              <a:solidFill>
                <a:srgbClr val="000000"/>
              </a:solidFill>
            </a:endParaRPr>
          </a:p>
          <a:p>
            <a:pPr lvl="1"/>
            <a:r>
              <a:rPr lang="en-US" sz="2000" dirty="0">
                <a:solidFill>
                  <a:srgbClr val="000000"/>
                </a:solidFill>
              </a:rPr>
              <a:t>But this contradicts the existence of </a:t>
            </a:r>
            <a:r>
              <a:rPr lang="en-US" sz="2000" dirty="0" smtClean="0">
                <a:solidFill>
                  <a:srgbClr val="000000"/>
                </a:solidFill>
              </a:rPr>
              <a:t>HVs</a:t>
            </a:r>
          </a:p>
          <a:p>
            <a:r>
              <a:rPr lang="en-US" dirty="0" smtClean="0">
                <a:solidFill>
                  <a:schemeClr val="accent5"/>
                </a:solidFill>
              </a:rPr>
              <a:t>Considered from MI perspective:</a:t>
            </a:r>
          </a:p>
          <a:p>
            <a:pPr lvl="1"/>
            <a:r>
              <a:rPr lang="en-US" dirty="0" err="1" smtClean="0">
                <a:solidFill>
                  <a:srgbClr val="000000"/>
                </a:solidFill>
              </a:rPr>
              <a:t>Heis</a:t>
            </a:r>
            <a:r>
              <a:rPr lang="en-US" dirty="0" smtClean="0">
                <a:solidFill>
                  <a:srgbClr val="000000"/>
                </a:solidFill>
              </a:rPr>
              <a:t>. takes probabilities to be (simultaneously) well defined –- recall Solvay. This argument crucially depends on inability of all </a:t>
            </a:r>
            <a:r>
              <a:rPr lang="en-US" i="1" dirty="0" smtClean="0">
                <a:solidFill>
                  <a:srgbClr val="000000"/>
                </a:solidFill>
              </a:rPr>
              <a:t>values</a:t>
            </a:r>
            <a:r>
              <a:rPr lang="en-US" dirty="0" smtClean="0">
                <a:solidFill>
                  <a:srgbClr val="000000"/>
                </a:solidFill>
              </a:rPr>
              <a:t> to be well defined simultaneously</a:t>
            </a:r>
          </a:p>
          <a:p>
            <a:pPr lvl="1"/>
            <a:r>
              <a:rPr lang="en-US" dirty="0" smtClean="0">
                <a:solidFill>
                  <a:srgbClr val="000000"/>
                </a:solidFill>
              </a:rPr>
              <a:t>Query: might he understand already the need for privileged observables?</a:t>
            </a:r>
          </a:p>
          <a:p>
            <a:pPr marL="457200" lvl="1" indent="0" algn="just">
              <a:buNone/>
            </a:pPr>
            <a:endParaRPr lang="en-US" dirty="0">
              <a:solidFill>
                <a:srgbClr val="294171"/>
              </a:solidFill>
            </a:endParaRPr>
          </a:p>
          <a:p>
            <a:pPr marL="457200" lvl="1" indent="0" algn="just">
              <a:buNone/>
            </a:pPr>
            <a:endParaRPr lang="en-US" dirty="0" smtClean="0"/>
          </a:p>
          <a:p>
            <a:pPr marL="914400" lvl="2" indent="0">
              <a:buNone/>
            </a:pPr>
            <a:endParaRPr lang="en-US" dirty="0"/>
          </a:p>
        </p:txBody>
      </p:sp>
    </p:spTree>
    <p:extLst>
      <p:ext uri="{BB962C8B-B14F-4D97-AF65-F5344CB8AC3E}">
        <p14:creationId xmlns:p14="http://schemas.microsoft.com/office/powerpoint/2010/main" val="11503026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Heisenberg’s Unpublished Response to EPR (1935)</a:t>
            </a:r>
          </a:p>
        </p:txBody>
      </p:sp>
      <p:sp>
        <p:nvSpPr>
          <p:cNvPr id="3" name="Content Placeholder 2"/>
          <p:cNvSpPr>
            <a:spLocks noGrp="1"/>
          </p:cNvSpPr>
          <p:nvPr>
            <p:ph idx="1"/>
          </p:nvPr>
        </p:nvSpPr>
        <p:spPr>
          <a:xfrm>
            <a:off x="467146" y="1927101"/>
            <a:ext cx="8218834" cy="4788555"/>
          </a:xfrm>
        </p:spPr>
        <p:txBody>
          <a:bodyPr>
            <a:noAutofit/>
          </a:bodyPr>
          <a:lstStyle/>
          <a:p>
            <a:r>
              <a:rPr lang="en-US" dirty="0" smtClean="0">
                <a:solidFill>
                  <a:srgbClr val="000000"/>
                </a:solidFill>
              </a:rPr>
              <a:t>I say yes, based on final section of his response to EPR:</a:t>
            </a:r>
          </a:p>
          <a:p>
            <a:pPr marL="457200" lvl="1" indent="0">
              <a:buNone/>
            </a:pPr>
            <a:r>
              <a:rPr lang="en-US" dirty="0" smtClean="0">
                <a:solidFill>
                  <a:schemeClr val="tx1"/>
                </a:solidFill>
              </a:rPr>
              <a:t>Observational Contexts</a:t>
            </a:r>
          </a:p>
          <a:p>
            <a:pPr marL="457200" lvl="1" indent="0">
              <a:buNone/>
            </a:pPr>
            <a:r>
              <a:rPr lang="en-US" sz="2000" dirty="0" smtClean="0">
                <a:solidFill>
                  <a:schemeClr val="accent1"/>
                </a:solidFill>
              </a:rPr>
              <a:t>“[T]he same </a:t>
            </a:r>
            <a:r>
              <a:rPr lang="en-US" sz="2000" i="1" dirty="0" err="1" smtClean="0">
                <a:solidFill>
                  <a:schemeClr val="accent1"/>
                </a:solidFill>
              </a:rPr>
              <a:t>anschaulich</a:t>
            </a:r>
            <a:r>
              <a:rPr lang="en-US" sz="2000" i="1" dirty="0" smtClean="0">
                <a:solidFill>
                  <a:schemeClr val="accent1"/>
                </a:solidFill>
              </a:rPr>
              <a:t> </a:t>
            </a:r>
            <a:r>
              <a:rPr lang="en-US" sz="2000" dirty="0" smtClean="0">
                <a:solidFill>
                  <a:schemeClr val="accent1"/>
                </a:solidFill>
              </a:rPr>
              <a:t>process can belong to different observational contexts </a:t>
            </a:r>
            <a:r>
              <a:rPr lang="en-US" sz="2000" dirty="0">
                <a:solidFill>
                  <a:schemeClr val="accent1"/>
                </a:solidFill>
              </a:rPr>
              <a:t>– as </a:t>
            </a:r>
            <a:r>
              <a:rPr lang="en-US" sz="2000" dirty="0" smtClean="0">
                <a:solidFill>
                  <a:schemeClr val="accent1"/>
                </a:solidFill>
              </a:rPr>
              <a:t>opposed </a:t>
            </a:r>
            <a:r>
              <a:rPr lang="en-US" sz="2000" dirty="0">
                <a:solidFill>
                  <a:schemeClr val="accent1"/>
                </a:solidFill>
              </a:rPr>
              <a:t>to classical physics, in which there is only a single observational context. The experimental results accumulated in quantum mechanics have further shown that the observation of a system in general leads </a:t>
            </a:r>
            <a:r>
              <a:rPr lang="en-US" sz="2000" dirty="0" smtClean="0">
                <a:solidFill>
                  <a:schemeClr val="accent1"/>
                </a:solidFill>
              </a:rPr>
              <a:t>discontinuously </a:t>
            </a:r>
            <a:r>
              <a:rPr lang="en-US" sz="2000" dirty="0">
                <a:solidFill>
                  <a:schemeClr val="accent1"/>
                </a:solidFill>
              </a:rPr>
              <a:t>from one observational context to another. </a:t>
            </a:r>
            <a:r>
              <a:rPr lang="en-US" sz="2000" dirty="0">
                <a:solidFill>
                  <a:schemeClr val="accent5"/>
                </a:solidFill>
              </a:rPr>
              <a:t>The causal flow can be followed only within a given observational context; in the discontinuous </a:t>
            </a:r>
            <a:r>
              <a:rPr lang="en-US" sz="2000" dirty="0" smtClean="0">
                <a:solidFill>
                  <a:schemeClr val="accent5"/>
                </a:solidFill>
              </a:rPr>
              <a:t>transition </a:t>
            </a:r>
            <a:r>
              <a:rPr lang="en-US" sz="2000" dirty="0">
                <a:solidFill>
                  <a:schemeClr val="accent5"/>
                </a:solidFill>
              </a:rPr>
              <a:t>from one observational context to another (in fact a ‘complementary’ one in the </a:t>
            </a:r>
            <a:r>
              <a:rPr lang="en-US" sz="2000" dirty="0" err="1">
                <a:solidFill>
                  <a:schemeClr val="accent5"/>
                </a:solidFill>
              </a:rPr>
              <a:t>Bohrian</a:t>
            </a:r>
            <a:r>
              <a:rPr lang="en-US" sz="2000" dirty="0">
                <a:solidFill>
                  <a:schemeClr val="accent5"/>
                </a:solidFill>
              </a:rPr>
              <a:t> sense), only st</a:t>
            </a:r>
            <a:r>
              <a:rPr lang="en-US" sz="2000" dirty="0">
                <a:solidFill>
                  <a:srgbClr val="5A1705"/>
                </a:solidFill>
              </a:rPr>
              <a:t>atistical predictions are possible</a:t>
            </a:r>
            <a:r>
              <a:rPr lang="en-US" sz="2000" dirty="0"/>
              <a:t>. </a:t>
            </a:r>
            <a:r>
              <a:rPr lang="en-US" sz="2000" dirty="0">
                <a:solidFill>
                  <a:srgbClr val="294171"/>
                </a:solidFill>
              </a:rPr>
              <a:t>The </a:t>
            </a:r>
            <a:r>
              <a:rPr lang="en-US" sz="2000" dirty="0" smtClean="0">
                <a:solidFill>
                  <a:srgbClr val="294171"/>
                </a:solidFill>
              </a:rPr>
              <a:t>possibility </a:t>
            </a:r>
            <a:r>
              <a:rPr lang="en-US" sz="2000" dirty="0">
                <a:solidFill>
                  <a:srgbClr val="294171"/>
                </a:solidFill>
              </a:rPr>
              <a:t>of different complementary observational contexts, unknown to the classical theory, is thus responsible for the occurrence of statistical laws. </a:t>
            </a:r>
            <a:endParaRPr lang="en-US" sz="2000" dirty="0">
              <a:solidFill>
                <a:srgbClr val="294171"/>
              </a:solidFill>
            </a:endParaRPr>
          </a:p>
          <a:p>
            <a:pPr lvl="1"/>
            <a:endParaRPr lang="en-US" dirty="0" smtClean="0">
              <a:solidFill>
                <a:srgbClr val="000000"/>
              </a:solidFill>
            </a:endParaRPr>
          </a:p>
          <a:p>
            <a:pPr marL="457200" lvl="1" indent="0" algn="just">
              <a:buNone/>
            </a:pPr>
            <a:endParaRPr lang="en-US" dirty="0">
              <a:solidFill>
                <a:srgbClr val="294171"/>
              </a:solidFill>
            </a:endParaRPr>
          </a:p>
          <a:p>
            <a:pPr marL="457200" lvl="1" indent="0" algn="just">
              <a:buNone/>
            </a:pPr>
            <a:endParaRPr lang="en-US" dirty="0" smtClean="0"/>
          </a:p>
          <a:p>
            <a:pPr marL="914400" lvl="2" indent="0">
              <a:buNone/>
            </a:pPr>
            <a:endParaRPr lang="en-US" dirty="0"/>
          </a:p>
        </p:txBody>
      </p:sp>
    </p:spTree>
    <p:extLst>
      <p:ext uri="{BB962C8B-B14F-4D97-AF65-F5344CB8AC3E}">
        <p14:creationId xmlns:p14="http://schemas.microsoft.com/office/powerpoint/2010/main" val="532053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122205"/>
            <a:ext cx="7770813" cy="4476659"/>
          </a:xfrm>
        </p:spPr>
        <p:txBody>
          <a:bodyPr>
            <a:normAutofit fontScale="92500" lnSpcReduction="20000"/>
          </a:bodyPr>
          <a:lstStyle/>
          <a:p>
            <a:r>
              <a:rPr lang="en-US" dirty="0" err="1" smtClean="0">
                <a:solidFill>
                  <a:srgbClr val="294171"/>
                </a:solidFill>
              </a:rPr>
              <a:t>Dieks</a:t>
            </a:r>
            <a:r>
              <a:rPr lang="en-US" dirty="0" smtClean="0">
                <a:solidFill>
                  <a:srgbClr val="294171"/>
                </a:solidFill>
              </a:rPr>
              <a:t>’ </a:t>
            </a:r>
            <a:r>
              <a:rPr lang="en-US" dirty="0">
                <a:solidFill>
                  <a:srgbClr val="294171"/>
                </a:solidFill>
              </a:rPr>
              <a:t>4</a:t>
            </a:r>
            <a:r>
              <a:rPr lang="en-US" dirty="0" smtClean="0">
                <a:solidFill>
                  <a:srgbClr val="294171"/>
                </a:solidFill>
              </a:rPr>
              <a:t> “shared traits of MIs” fail in </a:t>
            </a:r>
            <a:r>
              <a:rPr lang="en-US" dirty="0">
                <a:solidFill>
                  <a:srgbClr val="294171"/>
                </a:solidFill>
              </a:rPr>
              <a:t>p</a:t>
            </a:r>
            <a:r>
              <a:rPr lang="en-US" dirty="0" smtClean="0">
                <a:solidFill>
                  <a:srgbClr val="294171"/>
                </a:solidFill>
              </a:rPr>
              <a:t>ost-war Heisenberg:</a:t>
            </a:r>
            <a:endParaRPr lang="en-US" i="1" dirty="0" smtClean="0">
              <a:solidFill>
                <a:srgbClr val="294171"/>
              </a:solidFill>
            </a:endParaRPr>
          </a:p>
          <a:p>
            <a:pPr lvl="2"/>
            <a:r>
              <a:rPr lang="en-US" strike="sngStrike" dirty="0">
                <a:solidFill>
                  <a:schemeClr val="accent5"/>
                </a:solidFill>
              </a:rPr>
              <a:t>No projection postulate (no </a:t>
            </a:r>
            <a:r>
              <a:rPr lang="en-US" i="1" strike="sngStrike" dirty="0">
                <a:solidFill>
                  <a:schemeClr val="accent5"/>
                </a:solidFill>
              </a:rPr>
              <a:t>collapse</a:t>
            </a:r>
            <a:r>
              <a:rPr lang="en-US" strike="sngStrike" dirty="0">
                <a:solidFill>
                  <a:schemeClr val="accent5"/>
                </a:solidFill>
              </a:rPr>
              <a:t> of Psi</a:t>
            </a:r>
            <a:r>
              <a:rPr lang="en-US" strike="sngStrike" dirty="0" smtClean="0">
                <a:solidFill>
                  <a:schemeClr val="accent5"/>
                </a:solidFill>
              </a:rPr>
              <a:t>)</a:t>
            </a:r>
          </a:p>
          <a:p>
            <a:pPr lvl="3"/>
            <a:r>
              <a:rPr lang="en-US" dirty="0" err="1" smtClean="0">
                <a:solidFill>
                  <a:srgbClr val="000000"/>
                </a:solidFill>
                <a:sym typeface="Wingdings"/>
              </a:rPr>
              <a:t>Heis</a:t>
            </a:r>
            <a:r>
              <a:rPr lang="en-US" dirty="0" smtClean="0">
                <a:solidFill>
                  <a:srgbClr val="000000"/>
                </a:solidFill>
                <a:sym typeface="Wingdings"/>
              </a:rPr>
              <a:t> speaks often of collapse after the war</a:t>
            </a:r>
            <a:endParaRPr lang="en-US" dirty="0">
              <a:solidFill>
                <a:srgbClr val="000000"/>
              </a:solidFill>
            </a:endParaRPr>
          </a:p>
          <a:p>
            <a:pPr lvl="2"/>
            <a:r>
              <a:rPr lang="en-US" strike="sngStrike" dirty="0" smtClean="0">
                <a:solidFill>
                  <a:schemeClr val="accent5"/>
                </a:solidFill>
              </a:rPr>
              <a:t>Realist, i.e.,</a:t>
            </a:r>
            <a:r>
              <a:rPr lang="en-US" strike="sngStrike" dirty="0" smtClean="0">
                <a:solidFill>
                  <a:schemeClr val="accent5"/>
                </a:solidFill>
                <a:sym typeface="Wingdings"/>
              </a:rPr>
              <a:t> assume Q </a:t>
            </a:r>
            <a:r>
              <a:rPr lang="en-US" strike="sngStrike" dirty="0">
                <a:solidFill>
                  <a:schemeClr val="accent5"/>
                </a:solidFill>
                <a:sym typeface="Wingdings"/>
              </a:rPr>
              <a:t>systems possess [some?] definite properties at all </a:t>
            </a:r>
            <a:r>
              <a:rPr lang="en-US" strike="sngStrike" dirty="0" smtClean="0">
                <a:solidFill>
                  <a:schemeClr val="accent5"/>
                </a:solidFill>
                <a:sym typeface="Wingdings"/>
              </a:rPr>
              <a:t>times</a:t>
            </a:r>
          </a:p>
          <a:p>
            <a:pPr lvl="3"/>
            <a:r>
              <a:rPr lang="en-US" dirty="0" smtClean="0">
                <a:solidFill>
                  <a:schemeClr val="tx1"/>
                </a:solidFill>
                <a:sym typeface="Wingdings"/>
              </a:rPr>
              <a:t>Unclear, given talk about “world of potentialities” </a:t>
            </a:r>
            <a:endParaRPr lang="en-US" dirty="0">
              <a:solidFill>
                <a:schemeClr val="accent5"/>
              </a:solidFill>
              <a:sym typeface="Wingdings"/>
            </a:endParaRPr>
          </a:p>
          <a:p>
            <a:pPr lvl="2"/>
            <a:r>
              <a:rPr lang="en-US" strike="sngStrike" dirty="0">
                <a:solidFill>
                  <a:schemeClr val="accent5"/>
                </a:solidFill>
                <a:sym typeface="Wingdings"/>
              </a:rPr>
              <a:t>QM is fundamental (explains QMCM</a:t>
            </a:r>
            <a:r>
              <a:rPr lang="en-US" strike="sngStrike" dirty="0" smtClean="0">
                <a:solidFill>
                  <a:schemeClr val="accent5"/>
                </a:solidFill>
                <a:sym typeface="Wingdings"/>
              </a:rPr>
              <a:t>)</a:t>
            </a:r>
          </a:p>
          <a:p>
            <a:pPr lvl="3"/>
            <a:r>
              <a:rPr lang="en-US" dirty="0" smtClean="0">
                <a:solidFill>
                  <a:srgbClr val="000000"/>
                </a:solidFill>
                <a:sym typeface="Wingdings"/>
              </a:rPr>
              <a:t>“Linguistic turn” (</a:t>
            </a:r>
            <a:r>
              <a:rPr lang="en-US" dirty="0" err="1" smtClean="0">
                <a:solidFill>
                  <a:srgbClr val="000000"/>
                </a:solidFill>
                <a:sym typeface="Wingdings"/>
              </a:rPr>
              <a:t>Camilleri</a:t>
            </a:r>
            <a:r>
              <a:rPr lang="en-US" dirty="0" smtClean="0">
                <a:solidFill>
                  <a:srgbClr val="000000"/>
                </a:solidFill>
                <a:sym typeface="Wingdings"/>
              </a:rPr>
              <a:t>) seems to drive </a:t>
            </a:r>
            <a:r>
              <a:rPr lang="en-US" dirty="0" err="1" smtClean="0">
                <a:solidFill>
                  <a:srgbClr val="000000"/>
                </a:solidFill>
                <a:sym typeface="Wingdings"/>
              </a:rPr>
              <a:t>Heis</a:t>
            </a:r>
            <a:r>
              <a:rPr lang="en-US" dirty="0" smtClean="0">
                <a:solidFill>
                  <a:srgbClr val="000000"/>
                </a:solidFill>
                <a:sym typeface="Wingdings"/>
              </a:rPr>
              <a:t> from unified picture of actual world (appeal to semantics instead)</a:t>
            </a:r>
          </a:p>
          <a:p>
            <a:pPr lvl="3"/>
            <a:r>
              <a:rPr lang="en-US" dirty="0" smtClean="0">
                <a:solidFill>
                  <a:srgbClr val="000000"/>
                </a:solidFill>
                <a:sym typeface="Wingdings"/>
              </a:rPr>
              <a:t>Aristotelian </a:t>
            </a:r>
            <a:r>
              <a:rPr lang="en-US" i="1" dirty="0" err="1" smtClean="0">
                <a:solidFill>
                  <a:srgbClr val="000000"/>
                </a:solidFill>
                <a:sym typeface="Wingdings"/>
              </a:rPr>
              <a:t>potentia</a:t>
            </a:r>
            <a:r>
              <a:rPr lang="en-US" i="1" dirty="0" smtClean="0">
                <a:solidFill>
                  <a:srgbClr val="000000"/>
                </a:solidFill>
                <a:sym typeface="Wingdings"/>
              </a:rPr>
              <a:t> </a:t>
            </a:r>
            <a:r>
              <a:rPr lang="en-US" dirty="0" smtClean="0">
                <a:solidFill>
                  <a:srgbClr val="000000"/>
                </a:solidFill>
                <a:sym typeface="Wingdings"/>
              </a:rPr>
              <a:t>at times sound like measures of rational degrees of belief (</a:t>
            </a:r>
            <a:r>
              <a:rPr lang="en-US" dirty="0" err="1" smtClean="0">
                <a:solidFill>
                  <a:srgbClr val="000000"/>
                </a:solidFill>
                <a:sym typeface="Wingdings"/>
              </a:rPr>
              <a:t>Su</a:t>
            </a:r>
            <a:r>
              <a:rPr lang="en-US" dirty="0" err="1" smtClean="0">
                <a:solidFill>
                  <a:srgbClr val="000000"/>
                </a:solidFill>
                <a:sym typeface="Wingdings"/>
              </a:rPr>
              <a:t>árez</a:t>
            </a:r>
            <a:r>
              <a:rPr lang="en-US" dirty="0" smtClean="0">
                <a:solidFill>
                  <a:srgbClr val="000000"/>
                </a:solidFill>
                <a:sym typeface="Wingdings"/>
              </a:rPr>
              <a:t>)</a:t>
            </a:r>
            <a:endParaRPr lang="en-US" i="1" dirty="0">
              <a:solidFill>
                <a:srgbClr val="000000"/>
              </a:solidFill>
              <a:sym typeface="Wingdings"/>
            </a:endParaRPr>
          </a:p>
          <a:p>
            <a:pPr lvl="2"/>
            <a:r>
              <a:rPr lang="en-US" strike="sngStrike" dirty="0">
                <a:solidFill>
                  <a:schemeClr val="accent5"/>
                </a:solidFill>
                <a:sym typeface="Wingdings"/>
              </a:rPr>
              <a:t>Dynamical state (pure or mixed) gives possible properties &amp; corresponding </a:t>
            </a:r>
            <a:r>
              <a:rPr lang="en-US" strike="sngStrike" dirty="0" smtClean="0">
                <a:solidFill>
                  <a:schemeClr val="accent5"/>
                </a:solidFill>
                <a:sym typeface="Wingdings"/>
              </a:rPr>
              <a:t>probabilities</a:t>
            </a:r>
            <a:endParaRPr lang="en-US" strike="sngStrike" dirty="0" smtClean="0">
              <a:solidFill>
                <a:srgbClr val="000000"/>
              </a:solidFill>
              <a:sym typeface="Wingdings"/>
            </a:endParaRPr>
          </a:p>
          <a:p>
            <a:pPr lvl="3"/>
            <a:r>
              <a:rPr lang="en-US" dirty="0" err="1" smtClean="0">
                <a:solidFill>
                  <a:srgbClr val="000000"/>
                </a:solidFill>
                <a:sym typeface="Wingdings"/>
              </a:rPr>
              <a:t>Suárez</a:t>
            </a:r>
            <a:r>
              <a:rPr lang="en-US" dirty="0" smtClean="0">
                <a:solidFill>
                  <a:srgbClr val="000000"/>
                </a:solidFill>
                <a:sym typeface="Wingdings"/>
              </a:rPr>
              <a:t> argues </a:t>
            </a:r>
            <a:r>
              <a:rPr lang="en-US" dirty="0" err="1" smtClean="0">
                <a:solidFill>
                  <a:srgbClr val="000000"/>
                </a:solidFill>
                <a:sym typeface="Wingdings"/>
              </a:rPr>
              <a:t>Heis</a:t>
            </a:r>
            <a:r>
              <a:rPr lang="en-US" dirty="0" smtClean="0">
                <a:solidFill>
                  <a:srgbClr val="000000"/>
                </a:solidFill>
                <a:sym typeface="Wingdings"/>
              </a:rPr>
              <a:t> fails to distinguish carefully between probabilities and property values</a:t>
            </a:r>
            <a:endParaRPr lang="en-US" dirty="0">
              <a:solidFill>
                <a:srgbClr val="000000"/>
              </a:solidFill>
            </a:endParaRPr>
          </a:p>
          <a:p>
            <a:pPr marL="457200" lvl="1" indent="0">
              <a:buNone/>
            </a:pPr>
            <a:endParaRPr lang="en-US" dirty="0"/>
          </a:p>
        </p:txBody>
      </p:sp>
      <p:sp>
        <p:nvSpPr>
          <p:cNvPr id="6" name="Title 1"/>
          <p:cNvSpPr>
            <a:spLocks noGrp="1"/>
          </p:cNvSpPr>
          <p:nvPr>
            <p:ph type="title"/>
          </p:nvPr>
        </p:nvSpPr>
        <p:spPr/>
        <p:txBody>
          <a:bodyPr/>
          <a:lstStyle/>
          <a:p>
            <a:r>
              <a:rPr lang="en-US" sz="3200" dirty="0" smtClean="0"/>
              <a:t>How Heisenberg “pre-dated” himself </a:t>
            </a:r>
            <a:br>
              <a:rPr lang="en-US" sz="3200" dirty="0" smtClean="0"/>
            </a:br>
            <a:r>
              <a:rPr lang="en-US" sz="3200" dirty="0" smtClean="0"/>
              <a:t>regarding MIs</a:t>
            </a:r>
            <a:endParaRPr lang="en-US" sz="3200" dirty="0"/>
          </a:p>
        </p:txBody>
      </p:sp>
    </p:spTree>
    <p:extLst>
      <p:ext uri="{BB962C8B-B14F-4D97-AF65-F5344CB8AC3E}">
        <p14:creationId xmlns:p14="http://schemas.microsoft.com/office/powerpoint/2010/main" val="50810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79" y="81835"/>
            <a:ext cx="8802765" cy="1371600"/>
          </a:xfrm>
        </p:spPr>
        <p:txBody>
          <a:bodyPr/>
          <a:lstStyle/>
          <a:p>
            <a:r>
              <a:rPr lang="en-US" sz="3200" dirty="0" smtClean="0"/>
              <a:t>How Heisenberg “pre-dated” himself </a:t>
            </a:r>
            <a:br>
              <a:rPr lang="en-US" sz="3200" dirty="0" smtClean="0"/>
            </a:br>
            <a:r>
              <a:rPr lang="en-US" sz="3200" dirty="0" smtClean="0"/>
              <a:t>regarding MIs</a:t>
            </a:r>
            <a:endParaRPr lang="en-US" sz="3200" dirty="0"/>
          </a:p>
        </p:txBody>
      </p:sp>
      <p:sp>
        <p:nvSpPr>
          <p:cNvPr id="3" name="Content Placeholder 2"/>
          <p:cNvSpPr>
            <a:spLocks noGrp="1"/>
          </p:cNvSpPr>
          <p:nvPr>
            <p:ph idx="1"/>
          </p:nvPr>
        </p:nvSpPr>
        <p:spPr>
          <a:xfrm>
            <a:off x="175179" y="1917819"/>
            <a:ext cx="8802765" cy="4881785"/>
          </a:xfrm>
        </p:spPr>
        <p:txBody>
          <a:bodyPr>
            <a:normAutofit fontScale="92500" lnSpcReduction="20000"/>
          </a:bodyPr>
          <a:lstStyle/>
          <a:p>
            <a:r>
              <a:rPr lang="en-US" dirty="0" err="1" smtClean="0">
                <a:solidFill>
                  <a:srgbClr val="294171"/>
                </a:solidFill>
              </a:rPr>
              <a:t>Dieks</a:t>
            </a:r>
            <a:r>
              <a:rPr lang="en-US" dirty="0" smtClean="0">
                <a:solidFill>
                  <a:srgbClr val="294171"/>
                </a:solidFill>
              </a:rPr>
              <a:t>’ </a:t>
            </a:r>
            <a:r>
              <a:rPr lang="en-US" dirty="0">
                <a:solidFill>
                  <a:srgbClr val="294171"/>
                </a:solidFill>
              </a:rPr>
              <a:t>4</a:t>
            </a:r>
            <a:r>
              <a:rPr lang="en-US" dirty="0" smtClean="0">
                <a:solidFill>
                  <a:srgbClr val="294171"/>
                </a:solidFill>
              </a:rPr>
              <a:t> shared traits </a:t>
            </a:r>
            <a:r>
              <a:rPr lang="en-US" i="1" dirty="0" smtClean="0">
                <a:solidFill>
                  <a:srgbClr val="294171"/>
                </a:solidFill>
              </a:rPr>
              <a:t>succeed</a:t>
            </a:r>
            <a:r>
              <a:rPr lang="en-US" dirty="0" smtClean="0">
                <a:solidFill>
                  <a:srgbClr val="294171"/>
                </a:solidFill>
              </a:rPr>
              <a:t> in </a:t>
            </a:r>
            <a:r>
              <a:rPr lang="en-US" i="1" dirty="0" smtClean="0">
                <a:solidFill>
                  <a:srgbClr val="294171"/>
                </a:solidFill>
              </a:rPr>
              <a:t>pre</a:t>
            </a:r>
            <a:r>
              <a:rPr lang="en-US" dirty="0" smtClean="0">
                <a:solidFill>
                  <a:srgbClr val="294171"/>
                </a:solidFill>
              </a:rPr>
              <a:t>-war Heisenberg:</a:t>
            </a:r>
            <a:endParaRPr lang="en-US" i="1" dirty="0" smtClean="0">
              <a:solidFill>
                <a:srgbClr val="294171"/>
              </a:solidFill>
            </a:endParaRPr>
          </a:p>
          <a:p>
            <a:pPr lvl="2"/>
            <a:r>
              <a:rPr lang="en-US" dirty="0">
                <a:solidFill>
                  <a:schemeClr val="accent5"/>
                </a:solidFill>
              </a:rPr>
              <a:t>No projection postulate (no </a:t>
            </a:r>
            <a:r>
              <a:rPr lang="en-US" i="1" dirty="0">
                <a:solidFill>
                  <a:schemeClr val="accent5"/>
                </a:solidFill>
              </a:rPr>
              <a:t>collapse</a:t>
            </a:r>
            <a:r>
              <a:rPr lang="en-US" dirty="0">
                <a:solidFill>
                  <a:schemeClr val="accent5"/>
                </a:solidFill>
              </a:rPr>
              <a:t> of Psi</a:t>
            </a:r>
            <a:r>
              <a:rPr lang="en-US" dirty="0" smtClean="0">
                <a:solidFill>
                  <a:schemeClr val="accent5"/>
                </a:solidFill>
              </a:rPr>
              <a:t>)</a:t>
            </a:r>
          </a:p>
          <a:p>
            <a:pPr lvl="3"/>
            <a:r>
              <a:rPr lang="en-US" dirty="0" err="1" smtClean="0">
                <a:solidFill>
                  <a:srgbClr val="000000"/>
                </a:solidFill>
                <a:sym typeface="Wingdings"/>
              </a:rPr>
              <a:t>Heis</a:t>
            </a:r>
            <a:r>
              <a:rPr lang="en-US" dirty="0" smtClean="0">
                <a:solidFill>
                  <a:srgbClr val="000000"/>
                </a:solidFill>
                <a:sym typeface="Wingdings"/>
              </a:rPr>
              <a:t> uses term </a:t>
            </a:r>
            <a:r>
              <a:rPr lang="en-US" i="1" dirty="0" err="1" smtClean="0">
                <a:solidFill>
                  <a:srgbClr val="000000"/>
                </a:solidFill>
                <a:sym typeface="Wingdings"/>
              </a:rPr>
              <a:t>reduktion</a:t>
            </a:r>
            <a:r>
              <a:rPr lang="en-US" i="1" dirty="0" smtClean="0">
                <a:solidFill>
                  <a:srgbClr val="000000"/>
                </a:solidFill>
                <a:sym typeface="Wingdings"/>
              </a:rPr>
              <a:t> </a:t>
            </a:r>
            <a:r>
              <a:rPr lang="en-US" dirty="0" smtClean="0">
                <a:solidFill>
                  <a:srgbClr val="000000"/>
                </a:solidFill>
                <a:sym typeface="Wingdings"/>
              </a:rPr>
              <a:t>in 1927; no collapse </a:t>
            </a:r>
            <a:r>
              <a:rPr lang="en-US" i="1" dirty="0" smtClean="0">
                <a:solidFill>
                  <a:srgbClr val="000000"/>
                </a:solidFill>
                <a:sym typeface="Wingdings"/>
              </a:rPr>
              <a:t>or</a:t>
            </a:r>
            <a:r>
              <a:rPr lang="en-US" dirty="0" smtClean="0">
                <a:solidFill>
                  <a:srgbClr val="000000"/>
                </a:solidFill>
                <a:sym typeface="Wingdings"/>
              </a:rPr>
              <a:t> reduction mentioned in 1935</a:t>
            </a:r>
            <a:endParaRPr lang="en-US" i="1" dirty="0">
              <a:solidFill>
                <a:srgbClr val="000000"/>
              </a:solidFill>
            </a:endParaRPr>
          </a:p>
          <a:p>
            <a:pPr lvl="2"/>
            <a:r>
              <a:rPr lang="en-US" dirty="0" smtClean="0">
                <a:solidFill>
                  <a:schemeClr val="accent5"/>
                </a:solidFill>
              </a:rPr>
              <a:t>Realist, i.e.,</a:t>
            </a:r>
            <a:r>
              <a:rPr lang="en-US" dirty="0" smtClean="0">
                <a:solidFill>
                  <a:schemeClr val="accent5"/>
                </a:solidFill>
                <a:sym typeface="Wingdings"/>
              </a:rPr>
              <a:t> assume Q </a:t>
            </a:r>
            <a:r>
              <a:rPr lang="en-US" dirty="0">
                <a:solidFill>
                  <a:schemeClr val="accent5"/>
                </a:solidFill>
                <a:sym typeface="Wingdings"/>
              </a:rPr>
              <a:t>systems possess [some?] definite properties at all </a:t>
            </a:r>
            <a:r>
              <a:rPr lang="en-US" dirty="0" smtClean="0">
                <a:solidFill>
                  <a:schemeClr val="accent5"/>
                </a:solidFill>
                <a:sym typeface="Wingdings"/>
              </a:rPr>
              <a:t>times</a:t>
            </a:r>
          </a:p>
          <a:p>
            <a:pPr lvl="3"/>
            <a:r>
              <a:rPr lang="en-US" dirty="0" err="1" smtClean="0">
                <a:solidFill>
                  <a:srgbClr val="000000"/>
                </a:solidFill>
                <a:sym typeface="Wingdings"/>
              </a:rPr>
              <a:t>Heis</a:t>
            </a:r>
            <a:r>
              <a:rPr lang="en-US" dirty="0" smtClean="0">
                <a:solidFill>
                  <a:srgbClr val="000000"/>
                </a:solidFill>
                <a:sym typeface="Wingdings"/>
              </a:rPr>
              <a:t> is clear that not all properties can have definite values (response to non-contextual HVs/context of observation)</a:t>
            </a:r>
          </a:p>
          <a:p>
            <a:pPr lvl="3"/>
            <a:r>
              <a:rPr lang="en-US" dirty="0" smtClean="0">
                <a:solidFill>
                  <a:srgbClr val="000000"/>
                </a:solidFill>
                <a:sym typeface="Wingdings"/>
              </a:rPr>
              <a:t>Good arguments emerge from scrutiny of 1925-1935 writings as to </a:t>
            </a:r>
            <a:r>
              <a:rPr lang="en-US" dirty="0" err="1" smtClean="0">
                <a:solidFill>
                  <a:srgbClr val="000000"/>
                </a:solidFill>
                <a:sym typeface="Wingdings"/>
              </a:rPr>
              <a:t>Heis’s</a:t>
            </a:r>
            <a:r>
              <a:rPr lang="en-US" dirty="0" smtClean="0">
                <a:solidFill>
                  <a:srgbClr val="000000"/>
                </a:solidFill>
                <a:sym typeface="Wingdings"/>
              </a:rPr>
              <a:t> nuanced </a:t>
            </a:r>
            <a:r>
              <a:rPr lang="en-US" dirty="0" err="1" smtClean="0">
                <a:solidFill>
                  <a:srgbClr val="000000"/>
                </a:solidFill>
                <a:sym typeface="Wingdings"/>
              </a:rPr>
              <a:t>philo</a:t>
            </a:r>
            <a:r>
              <a:rPr lang="en-US" dirty="0" smtClean="0">
                <a:solidFill>
                  <a:srgbClr val="000000"/>
                </a:solidFill>
                <a:sym typeface="Wingdings"/>
              </a:rPr>
              <a:t>, in particular unfair label of “positivist/</a:t>
            </a:r>
            <a:r>
              <a:rPr lang="en-US" dirty="0" err="1" smtClean="0">
                <a:solidFill>
                  <a:srgbClr val="000000"/>
                </a:solidFill>
                <a:sym typeface="Wingdings"/>
              </a:rPr>
              <a:t>operationalist</a:t>
            </a:r>
            <a:r>
              <a:rPr lang="en-US" dirty="0" smtClean="0">
                <a:solidFill>
                  <a:srgbClr val="000000"/>
                </a:solidFill>
                <a:sym typeface="Wingdings"/>
              </a:rPr>
              <a:t>”</a:t>
            </a:r>
            <a:endParaRPr lang="en-US" dirty="0">
              <a:solidFill>
                <a:srgbClr val="000000"/>
              </a:solidFill>
              <a:sym typeface="Wingdings"/>
            </a:endParaRPr>
          </a:p>
          <a:p>
            <a:pPr lvl="2"/>
            <a:r>
              <a:rPr lang="en-US" dirty="0">
                <a:solidFill>
                  <a:schemeClr val="accent5"/>
                </a:solidFill>
                <a:sym typeface="Wingdings"/>
              </a:rPr>
              <a:t>QM is fundamental (explains QMCM</a:t>
            </a:r>
            <a:r>
              <a:rPr lang="en-US" dirty="0" smtClean="0">
                <a:solidFill>
                  <a:schemeClr val="accent5"/>
                </a:solidFill>
                <a:sym typeface="Wingdings"/>
              </a:rPr>
              <a:t>)</a:t>
            </a:r>
          </a:p>
          <a:p>
            <a:pPr lvl="3"/>
            <a:r>
              <a:rPr lang="en-US" dirty="0" err="1" smtClean="0">
                <a:solidFill>
                  <a:srgbClr val="000000"/>
                </a:solidFill>
                <a:sym typeface="Wingdings"/>
              </a:rPr>
              <a:t>Args</a:t>
            </a:r>
            <a:r>
              <a:rPr lang="en-US" dirty="0" smtClean="0">
                <a:solidFill>
                  <a:srgbClr val="000000"/>
                </a:solidFill>
                <a:sym typeface="Wingdings"/>
              </a:rPr>
              <a:t> in 1935 (esp. Cut) make clear his QM fundamentalism</a:t>
            </a:r>
            <a:endParaRPr lang="en-US" i="1" dirty="0">
              <a:solidFill>
                <a:srgbClr val="000000"/>
              </a:solidFill>
              <a:sym typeface="Wingdings"/>
            </a:endParaRPr>
          </a:p>
          <a:p>
            <a:pPr lvl="2"/>
            <a:r>
              <a:rPr lang="en-US" dirty="0">
                <a:solidFill>
                  <a:schemeClr val="accent5"/>
                </a:solidFill>
                <a:sym typeface="Wingdings"/>
              </a:rPr>
              <a:t>Dynamical state (pure or mixed) gives possible properties &amp; corresponding </a:t>
            </a:r>
            <a:r>
              <a:rPr lang="en-US" dirty="0" smtClean="0">
                <a:solidFill>
                  <a:schemeClr val="accent5"/>
                </a:solidFill>
                <a:sym typeface="Wingdings"/>
              </a:rPr>
              <a:t>probabilities</a:t>
            </a:r>
          </a:p>
          <a:p>
            <a:pPr lvl="3"/>
            <a:r>
              <a:rPr lang="en-US" dirty="0" smtClean="0">
                <a:solidFill>
                  <a:srgbClr val="000000"/>
                </a:solidFill>
                <a:sym typeface="Wingdings"/>
              </a:rPr>
              <a:t>Seeds of comprehending mixed states in discussion of observational context </a:t>
            </a:r>
          </a:p>
          <a:p>
            <a:pPr lvl="3"/>
            <a:r>
              <a:rPr lang="en-US" dirty="0" smtClean="0">
                <a:solidFill>
                  <a:srgbClr val="000000"/>
                </a:solidFill>
                <a:sym typeface="Wingdings"/>
              </a:rPr>
              <a:t>Non-contextual HV considerations  anticipating </a:t>
            </a:r>
            <a:r>
              <a:rPr lang="en-US" dirty="0" err="1" smtClean="0">
                <a:solidFill>
                  <a:srgbClr val="000000"/>
                </a:solidFill>
                <a:sym typeface="Wingdings"/>
              </a:rPr>
              <a:t>Kocken-Specker</a:t>
            </a:r>
            <a:r>
              <a:rPr lang="en-US" dirty="0">
                <a:solidFill>
                  <a:srgbClr val="000000"/>
                </a:solidFill>
                <a:sym typeface="Wingdings"/>
              </a:rPr>
              <a:t> </a:t>
            </a:r>
            <a:r>
              <a:rPr lang="en-US" dirty="0" smtClean="0">
                <a:solidFill>
                  <a:srgbClr val="000000"/>
                </a:solidFill>
                <a:sym typeface="Wingdings"/>
              </a:rPr>
              <a:t>at least in recognizing need for privileging function</a:t>
            </a:r>
          </a:p>
          <a:p>
            <a:pPr marL="457200" lvl="1" indent="0">
              <a:buNone/>
            </a:pPr>
            <a:endParaRPr lang="en-US" dirty="0">
              <a:solidFill>
                <a:srgbClr val="000000"/>
              </a:solidFill>
            </a:endParaRPr>
          </a:p>
        </p:txBody>
      </p:sp>
    </p:spTree>
    <p:extLst>
      <p:ext uri="{BB962C8B-B14F-4D97-AF65-F5344CB8AC3E}">
        <p14:creationId xmlns:p14="http://schemas.microsoft.com/office/powerpoint/2010/main" val="3055255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 better, earlier MI?</a:t>
            </a:r>
            <a:endParaRPr lang="en-US" sz="4800" dirty="0"/>
          </a:p>
        </p:txBody>
      </p:sp>
      <p:sp>
        <p:nvSpPr>
          <p:cNvPr id="3" name="Content Placeholder 2"/>
          <p:cNvSpPr>
            <a:spLocks noGrp="1"/>
          </p:cNvSpPr>
          <p:nvPr>
            <p:ph idx="1"/>
          </p:nvPr>
        </p:nvSpPr>
        <p:spPr>
          <a:xfrm>
            <a:off x="685800" y="2014698"/>
            <a:ext cx="7770813" cy="4569566"/>
          </a:xfrm>
        </p:spPr>
        <p:txBody>
          <a:bodyPr>
            <a:normAutofit/>
          </a:bodyPr>
          <a:lstStyle/>
          <a:p>
            <a:r>
              <a:rPr lang="en-US" dirty="0" smtClean="0"/>
              <a:t>Recall 2 possible MI responses to objective probability:</a:t>
            </a:r>
          </a:p>
          <a:p>
            <a:pPr lvl="2"/>
            <a:r>
              <a:rPr lang="en-US" dirty="0" smtClean="0">
                <a:solidFill>
                  <a:schemeClr val="accent1"/>
                </a:solidFill>
              </a:rPr>
              <a:t>Bite </a:t>
            </a:r>
            <a:r>
              <a:rPr lang="en-US" dirty="0">
                <a:solidFill>
                  <a:schemeClr val="accent1"/>
                </a:solidFill>
              </a:rPr>
              <a:t>the Bullet:</a:t>
            </a:r>
            <a:r>
              <a:rPr lang="en-US" dirty="0">
                <a:solidFill>
                  <a:schemeClr val="accent5"/>
                </a:solidFill>
              </a:rPr>
              <a:t> claim possible </a:t>
            </a:r>
            <a:r>
              <a:rPr lang="en-US" i="1" dirty="0">
                <a:solidFill>
                  <a:schemeClr val="accent5"/>
                </a:solidFill>
              </a:rPr>
              <a:t>reduces</a:t>
            </a:r>
            <a:r>
              <a:rPr lang="en-US" dirty="0">
                <a:solidFill>
                  <a:schemeClr val="accent5"/>
                </a:solidFill>
              </a:rPr>
              <a:t> (ontologically) to actual (</a:t>
            </a:r>
            <a:r>
              <a:rPr lang="en-US" dirty="0" err="1">
                <a:solidFill>
                  <a:schemeClr val="accent5"/>
                </a:solidFill>
              </a:rPr>
              <a:t>n.b.</a:t>
            </a:r>
            <a:r>
              <a:rPr lang="en-US" dirty="0">
                <a:solidFill>
                  <a:schemeClr val="accent5"/>
                </a:solidFill>
              </a:rPr>
              <a:t> no need for observer, though)</a:t>
            </a:r>
          </a:p>
          <a:p>
            <a:pPr lvl="2"/>
            <a:r>
              <a:rPr lang="en-US" strike="sngStrike" dirty="0">
                <a:solidFill>
                  <a:srgbClr val="294171"/>
                </a:solidFill>
              </a:rPr>
              <a:t>Invoke Propensities</a:t>
            </a:r>
            <a:r>
              <a:rPr lang="en-US" strike="sngStrike" dirty="0">
                <a:solidFill>
                  <a:schemeClr val="accent5"/>
                </a:solidFill>
              </a:rPr>
              <a:t>: propensities are ontologically primal; reduction of possible to actual reflects ignorance of these  </a:t>
            </a:r>
            <a:endParaRPr lang="en-US" strike="sngStrike" dirty="0" smtClean="0"/>
          </a:p>
          <a:p>
            <a:pPr>
              <a:lnSpc>
                <a:spcPct val="80000"/>
              </a:lnSpc>
            </a:pPr>
            <a:r>
              <a:rPr lang="en-US" dirty="0" smtClean="0"/>
              <a:t>Conclusion</a:t>
            </a:r>
          </a:p>
          <a:p>
            <a:pPr lvl="1">
              <a:lnSpc>
                <a:spcPct val="80000"/>
              </a:lnSpc>
            </a:pPr>
            <a:r>
              <a:rPr lang="en-US" sz="2000" dirty="0" smtClean="0"/>
              <a:t>In as much as serious doubt has been cast on propensity talk,</a:t>
            </a:r>
            <a:r>
              <a:rPr lang="en-US" sz="2000" dirty="0" smtClean="0">
                <a:solidFill>
                  <a:srgbClr val="294171"/>
                </a:solidFill>
              </a:rPr>
              <a:t>* </a:t>
            </a:r>
            <a:r>
              <a:rPr lang="en-US" sz="2000" dirty="0" smtClean="0">
                <a:solidFill>
                  <a:schemeClr val="tx1"/>
                </a:solidFill>
              </a:rPr>
              <a:t>and in light of claim that pre-war </a:t>
            </a:r>
            <a:r>
              <a:rPr lang="en-US" sz="2000" dirty="0" err="1" smtClean="0">
                <a:solidFill>
                  <a:schemeClr val="tx1"/>
                </a:solidFill>
              </a:rPr>
              <a:t>Heis</a:t>
            </a:r>
            <a:r>
              <a:rPr lang="en-US" sz="2000" dirty="0" smtClean="0">
                <a:solidFill>
                  <a:schemeClr val="tx1"/>
                </a:solidFill>
              </a:rPr>
              <a:t> “bites the bullet” in response to objective probability, I suggest that we consider Heisenberg’s proto-MI to be </a:t>
            </a:r>
            <a:r>
              <a:rPr lang="en-US" sz="2000" dirty="0" smtClean="0">
                <a:solidFill>
                  <a:schemeClr val="accent5"/>
                </a:solidFill>
              </a:rPr>
              <a:t>better, earlier.</a:t>
            </a:r>
          </a:p>
          <a:p>
            <a:pPr marL="0" indent="0">
              <a:buNone/>
            </a:pPr>
            <a:endParaRPr lang="en-US" sz="1700" dirty="0" smtClean="0">
              <a:solidFill>
                <a:schemeClr val="accent1"/>
              </a:solidFill>
            </a:endParaRPr>
          </a:p>
          <a:p>
            <a:pPr marL="0" indent="0">
              <a:buNone/>
            </a:pPr>
            <a:r>
              <a:rPr lang="en-US" sz="1700" dirty="0" smtClean="0">
                <a:solidFill>
                  <a:schemeClr val="accent1"/>
                </a:solidFill>
              </a:rPr>
              <a:t>*cf. </a:t>
            </a:r>
            <a:r>
              <a:rPr lang="en-US" sz="1700" dirty="0">
                <a:solidFill>
                  <a:schemeClr val="accent1"/>
                </a:solidFill>
              </a:rPr>
              <a:t>Eagle’s 2004 </a:t>
            </a:r>
            <a:r>
              <a:rPr lang="en-US" sz="1700" i="1" dirty="0" err="1">
                <a:solidFill>
                  <a:schemeClr val="accent1"/>
                </a:solidFill>
              </a:rPr>
              <a:t>Erkenntnis</a:t>
            </a:r>
            <a:r>
              <a:rPr lang="en-US" sz="1700" dirty="0">
                <a:solidFill>
                  <a:schemeClr val="accent1"/>
                </a:solidFill>
              </a:rPr>
              <a:t> paper: </a:t>
            </a:r>
            <a:r>
              <a:rPr lang="en-US" sz="1700" dirty="0" smtClean="0">
                <a:solidFill>
                  <a:schemeClr val="accent1"/>
                </a:solidFill>
              </a:rPr>
              <a:t>“Twenty-one </a:t>
            </a:r>
            <a:r>
              <a:rPr lang="en-US" sz="1700" dirty="0">
                <a:solidFill>
                  <a:schemeClr val="accent1"/>
                </a:solidFill>
              </a:rPr>
              <a:t>a</a:t>
            </a:r>
            <a:r>
              <a:rPr lang="en-US" sz="1700" dirty="0" smtClean="0">
                <a:solidFill>
                  <a:schemeClr val="accent1"/>
                </a:solidFill>
              </a:rPr>
              <a:t>rguments </a:t>
            </a:r>
            <a:r>
              <a:rPr lang="en-US" sz="1700" dirty="0">
                <a:solidFill>
                  <a:schemeClr val="accent1"/>
                </a:solidFill>
              </a:rPr>
              <a:t>against propensity”</a:t>
            </a:r>
          </a:p>
        </p:txBody>
      </p:sp>
    </p:spTree>
    <p:extLst>
      <p:ext uri="{BB962C8B-B14F-4D97-AF65-F5344CB8AC3E}">
        <p14:creationId xmlns:p14="http://schemas.microsoft.com/office/powerpoint/2010/main" val="3732701764"/>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218</TotalTime>
  <Words>1929</Words>
  <Application>Microsoft Macintosh PowerPoint</Application>
  <PresentationFormat>On-screen Show (4:3)</PresentationFormat>
  <Paragraphs>144</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Folio</vt:lpstr>
      <vt:lpstr>Heisenberg  and the Incomplete-ability  of Quantum Mechanics</vt:lpstr>
      <vt:lpstr>Synopsis</vt:lpstr>
      <vt:lpstr>Modal Interpretations</vt:lpstr>
      <vt:lpstr>Modal Interpretations</vt:lpstr>
      <vt:lpstr>Modal Interpretations</vt:lpstr>
      <vt:lpstr>Heisenberg’s Role </vt:lpstr>
      <vt:lpstr>Heisenberg’s Role </vt:lpstr>
      <vt:lpstr>Expanding Heisenberg’s Role: Pre-war contributions</vt:lpstr>
      <vt:lpstr>Heisenberg’s Unpublished Response to EPR (1935)</vt:lpstr>
      <vt:lpstr>Heisenberg’s Unpublished Response to EPR (1935)</vt:lpstr>
      <vt:lpstr>Heisenberg’s Unpublished Response to EPR (1935)</vt:lpstr>
      <vt:lpstr>How Heisenberg “pre-dated” himself  regarding MIs</vt:lpstr>
      <vt:lpstr>How Heisenberg “pre-dated” himself  regarding MIs</vt:lpstr>
      <vt:lpstr>A better, earlier MI?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Heisenberg and the Incomplete-ability of Quantum Mechanics</dc:title>
  <dc:creator>Elise Crull</dc:creator>
  <cp:lastModifiedBy>Elise Crull</cp:lastModifiedBy>
  <cp:revision>102</cp:revision>
  <dcterms:created xsi:type="dcterms:W3CDTF">2015-10-09T13:41:12Z</dcterms:created>
  <dcterms:modified xsi:type="dcterms:W3CDTF">2015-10-09T17:19:42Z</dcterms:modified>
</cp:coreProperties>
</file>