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256" r:id="rId2"/>
    <p:sldId id="264" r:id="rId3"/>
    <p:sldId id="266" r:id="rId4"/>
    <p:sldId id="265" r:id="rId5"/>
    <p:sldId id="267" r:id="rId6"/>
    <p:sldId id="269" r:id="rId7"/>
    <p:sldId id="277" r:id="rId8"/>
    <p:sldId id="270" r:id="rId9"/>
    <p:sldId id="271" r:id="rId10"/>
    <p:sldId id="289" r:id="rId11"/>
    <p:sldId id="260" r:id="rId12"/>
    <p:sldId id="272" r:id="rId13"/>
    <p:sldId id="273" r:id="rId14"/>
    <p:sldId id="274" r:id="rId15"/>
    <p:sldId id="278" r:id="rId16"/>
    <p:sldId id="263" r:id="rId17"/>
    <p:sldId id="281" r:id="rId18"/>
    <p:sldId id="282" r:id="rId19"/>
    <p:sldId id="279" r:id="rId20"/>
    <p:sldId id="280" r:id="rId21"/>
    <p:sldId id="285" r:id="rId22"/>
    <p:sldId id="283" r:id="rId23"/>
    <p:sldId id="284" r:id="rId24"/>
    <p:sldId id="286" r:id="rId25"/>
    <p:sldId id="287" r:id="rId26"/>
    <p:sldId id="288" r:id="rId27"/>
    <p:sldId id="261" r:id="rId28"/>
    <p:sldId id="262" r:id="rId29"/>
    <p:sldId id="258" r:id="rId30"/>
    <p:sldId id="257" r:id="rId31"/>
    <p:sldId id="25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043"/>
    <p:restoredTop sz="86200"/>
  </p:normalViewPr>
  <p:slideViewPr>
    <p:cSldViewPr snapToGrid="0" snapToObjects="1">
      <p:cViewPr varScale="1">
        <p:scale>
          <a:sx n="67" d="100"/>
          <a:sy n="67" d="100"/>
        </p:scale>
        <p:origin x="1408" y="184"/>
      </p:cViewPr>
      <p:guideLst/>
    </p:cSldViewPr>
  </p:slideViewPr>
  <p:outlineViewPr>
    <p:cViewPr>
      <p:scale>
        <a:sx n="33" d="100"/>
        <a:sy n="33" d="100"/>
      </p:scale>
      <p:origin x="0" y="-3168"/>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Sheet1!$A$1</c:f>
              <c:strCache>
                <c:ptCount val="1"/>
                <c:pt idx="0">
                  <c:v>Publications on SV40 Hypothesis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Sheet1!$A$3:$A$23</c:f>
              <c:numCache>
                <c:formatCode>General</c:formatCode>
                <c:ptCount val="21"/>
                <c:pt idx="0">
                  <c:v>1989.0</c:v>
                </c:pt>
                <c:pt idx="1">
                  <c:v>1993.0</c:v>
                </c:pt>
                <c:pt idx="2">
                  <c:v>1994.0</c:v>
                </c:pt>
                <c:pt idx="3">
                  <c:v>1995.0</c:v>
                </c:pt>
                <c:pt idx="4">
                  <c:v>1996.0</c:v>
                </c:pt>
                <c:pt idx="5">
                  <c:v>1997.0</c:v>
                </c:pt>
                <c:pt idx="6">
                  <c:v>1998.0</c:v>
                </c:pt>
                <c:pt idx="7">
                  <c:v>1999.0</c:v>
                </c:pt>
                <c:pt idx="8">
                  <c:v>2000.0</c:v>
                </c:pt>
                <c:pt idx="9">
                  <c:v>2001.0</c:v>
                </c:pt>
                <c:pt idx="10">
                  <c:v>2002.0</c:v>
                </c:pt>
                <c:pt idx="11">
                  <c:v>2003.0</c:v>
                </c:pt>
                <c:pt idx="12">
                  <c:v>2004.0</c:v>
                </c:pt>
                <c:pt idx="13">
                  <c:v>2005.0</c:v>
                </c:pt>
                <c:pt idx="14">
                  <c:v>2006.0</c:v>
                </c:pt>
                <c:pt idx="15">
                  <c:v>2007.0</c:v>
                </c:pt>
                <c:pt idx="16">
                  <c:v>2008.0</c:v>
                </c:pt>
                <c:pt idx="17">
                  <c:v>2009.0</c:v>
                </c:pt>
                <c:pt idx="18">
                  <c:v>2010.0</c:v>
                </c:pt>
                <c:pt idx="19">
                  <c:v>2011.0</c:v>
                </c:pt>
                <c:pt idx="20">
                  <c:v>2012.0</c:v>
                </c:pt>
              </c:numCache>
            </c:numRef>
          </c:cat>
          <c:val>
            <c:numRef>
              <c:f>Sheet1!$B$3:$B$23</c:f>
              <c:numCache>
                <c:formatCode>General</c:formatCode>
                <c:ptCount val="21"/>
                <c:pt idx="0">
                  <c:v>2.0</c:v>
                </c:pt>
                <c:pt idx="1">
                  <c:v>2.0</c:v>
                </c:pt>
                <c:pt idx="2">
                  <c:v>1.0</c:v>
                </c:pt>
                <c:pt idx="3">
                  <c:v>2.0</c:v>
                </c:pt>
                <c:pt idx="4">
                  <c:v>5.0</c:v>
                </c:pt>
                <c:pt idx="5">
                  <c:v>8.0</c:v>
                </c:pt>
                <c:pt idx="6">
                  <c:v>21.0</c:v>
                </c:pt>
                <c:pt idx="7">
                  <c:v>17.0</c:v>
                </c:pt>
                <c:pt idx="8">
                  <c:v>18.0</c:v>
                </c:pt>
                <c:pt idx="9">
                  <c:v>16.0</c:v>
                </c:pt>
                <c:pt idx="10">
                  <c:v>22.0</c:v>
                </c:pt>
                <c:pt idx="11">
                  <c:v>18.0</c:v>
                </c:pt>
                <c:pt idx="12">
                  <c:v>21.0</c:v>
                </c:pt>
                <c:pt idx="13">
                  <c:v>16.0</c:v>
                </c:pt>
                <c:pt idx="14">
                  <c:v>12.0</c:v>
                </c:pt>
                <c:pt idx="15">
                  <c:v>8.0</c:v>
                </c:pt>
                <c:pt idx="16">
                  <c:v>8.0</c:v>
                </c:pt>
                <c:pt idx="17">
                  <c:v>3.0</c:v>
                </c:pt>
                <c:pt idx="18">
                  <c:v>4.0</c:v>
                </c:pt>
                <c:pt idx="19">
                  <c:v>4.0</c:v>
                </c:pt>
                <c:pt idx="20">
                  <c:v>4.0</c:v>
                </c:pt>
              </c:numCache>
            </c:numRef>
          </c:val>
          <c:smooth val="0"/>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marker val="1"/>
        <c:smooth val="0"/>
        <c:axId val="2120614896"/>
        <c:axId val="2120620704"/>
      </c:lineChart>
      <c:catAx>
        <c:axId val="21206148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 of Study</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0620704"/>
        <c:crosses val="autoZero"/>
        <c:auto val="1"/>
        <c:lblAlgn val="ctr"/>
        <c:lblOffset val="100"/>
        <c:noMultiLvlLbl val="0"/>
      </c:catAx>
      <c:valAx>
        <c:axId val="2120620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Studies</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0614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90BF89-911D-C345-9220-7CB8F0C5B7B8}" type="datetimeFigureOut">
              <a:rPr lang="en-US" smtClean="0"/>
              <a:t>4/7/16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D25B6-C489-D941-9ED5-DBE62AAA4060}" type="slidenum">
              <a:rPr lang="en-US" smtClean="0"/>
              <a:t>‹#›</a:t>
            </a:fld>
            <a:endParaRPr lang="en-US"/>
          </a:p>
        </p:txBody>
      </p:sp>
    </p:spTree>
    <p:extLst>
      <p:ext uri="{BB962C8B-B14F-4D97-AF65-F5344CB8AC3E}">
        <p14:creationId xmlns:p14="http://schemas.microsoft.com/office/powerpoint/2010/main" val="580548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25B6-C489-D941-9ED5-DBE62AAA4060}" type="slidenum">
              <a:rPr lang="en-US" smtClean="0"/>
              <a:t>1</a:t>
            </a:fld>
            <a:endParaRPr lang="en-US"/>
          </a:p>
        </p:txBody>
      </p:sp>
    </p:spTree>
    <p:extLst>
      <p:ext uri="{BB962C8B-B14F-4D97-AF65-F5344CB8AC3E}">
        <p14:creationId xmlns:p14="http://schemas.microsoft.com/office/powerpoint/2010/main" val="460500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25B6-C489-D941-9ED5-DBE62AAA4060}" type="slidenum">
              <a:rPr lang="en-US" smtClean="0"/>
              <a:t>7</a:t>
            </a:fld>
            <a:endParaRPr lang="en-US"/>
          </a:p>
        </p:txBody>
      </p:sp>
    </p:spTree>
    <p:extLst>
      <p:ext uri="{BB962C8B-B14F-4D97-AF65-F5344CB8AC3E}">
        <p14:creationId xmlns:p14="http://schemas.microsoft.com/office/powerpoint/2010/main" val="1649458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0F76A25D-9DF4-A449-AAE7-AA6DD9F03746}" type="slidenum">
              <a:rPr lang="en-US" altLang="en-US" sz="1200"/>
              <a:pPr eaLnBrk="1" hangingPunct="1"/>
              <a:t>8</a:t>
            </a:fld>
            <a:endParaRPr lang="en-US" altLang="en-US" sz="1200"/>
          </a:p>
        </p:txBody>
      </p:sp>
      <p:sp>
        <p:nvSpPr>
          <p:cNvPr id="1741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741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a:lstStyle/>
          <a:p>
            <a:pPr>
              <a:spcBef>
                <a:spcPct val="0"/>
              </a:spcBef>
            </a:pPr>
            <a:endParaRPr lang="en-US" altLang="en-US"/>
          </a:p>
        </p:txBody>
      </p:sp>
    </p:spTree>
    <p:extLst>
      <p:ext uri="{BB962C8B-B14F-4D97-AF65-F5344CB8AC3E}">
        <p14:creationId xmlns:p14="http://schemas.microsoft.com/office/powerpoint/2010/main" val="196338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5F8CE9-705B-8A4B-A1AD-6CBF926F08A2}" type="slidenum">
              <a:rPr lang="en-US" altLang="en-US"/>
              <a:pPr/>
              <a:t>11</a:t>
            </a:fld>
            <a:endParaRPr lang="en-US" altLang="en-US"/>
          </a:p>
        </p:txBody>
      </p:sp>
      <p:sp>
        <p:nvSpPr>
          <p:cNvPr id="34818" name="Rectangle 1026"/>
          <p:cNvSpPr>
            <a:spLocks noGrp="1" noRot="1" noChangeAspect="1" noChangeArrowheads="1" noTextEdit="1"/>
          </p:cNvSpPr>
          <p:nvPr>
            <p:ph type="sldImg"/>
          </p:nvPr>
        </p:nvSpPr>
        <p:spPr>
          <a:ln/>
        </p:spPr>
      </p:sp>
      <p:sp>
        <p:nvSpPr>
          <p:cNvPr id="34819" name="Rectangle 1027"/>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9646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FD1566C0-77DD-F14D-B1AA-ECA8C8427A42}" type="slidenum">
              <a:rPr lang="en-US" altLang="en-US" sz="1200"/>
              <a:pPr eaLnBrk="1" hangingPunct="1"/>
              <a:t>12</a:t>
            </a:fld>
            <a:endParaRPr lang="en-US" altLang="en-US" sz="1200"/>
          </a:p>
        </p:txBody>
      </p:sp>
      <p:sp>
        <p:nvSpPr>
          <p:cNvPr id="2253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253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a:lstStyle/>
          <a:p>
            <a:pPr>
              <a:spcBef>
                <a:spcPct val="0"/>
              </a:spcBef>
            </a:pPr>
            <a:endParaRPr lang="en-US" altLang="en-US"/>
          </a:p>
        </p:txBody>
      </p:sp>
    </p:spTree>
    <p:extLst>
      <p:ext uri="{BB962C8B-B14F-4D97-AF65-F5344CB8AC3E}">
        <p14:creationId xmlns:p14="http://schemas.microsoft.com/office/powerpoint/2010/main" val="903467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CEF183E-16E1-5547-A85E-BBD31A13C60F}" type="slidenum">
              <a:rPr lang="en-US" altLang="en-US" sz="1200"/>
              <a:pPr eaLnBrk="1" hangingPunct="1"/>
              <a:t>13</a:t>
            </a:fld>
            <a:endParaRPr lang="en-US" altLang="en-US" sz="1200"/>
          </a:p>
        </p:txBody>
      </p:sp>
      <p:sp>
        <p:nvSpPr>
          <p:cNvPr id="2457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458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a:lstStyle/>
          <a:p>
            <a:pPr>
              <a:spcBef>
                <a:spcPct val="0"/>
              </a:spcBef>
            </a:pPr>
            <a:endParaRPr lang="en-US" altLang="en-US"/>
          </a:p>
        </p:txBody>
      </p:sp>
    </p:spTree>
    <p:extLst>
      <p:ext uri="{BB962C8B-B14F-4D97-AF65-F5344CB8AC3E}">
        <p14:creationId xmlns:p14="http://schemas.microsoft.com/office/powerpoint/2010/main" val="196946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457A9CDA-33C1-E04A-88C9-C0DDFF4EC2EB}" type="slidenum">
              <a:rPr lang="en-US" altLang="en-US" sz="1200"/>
              <a:pPr eaLnBrk="1" hangingPunct="1"/>
              <a:t>14</a:t>
            </a:fld>
            <a:endParaRPr lang="en-US" altLang="en-US" sz="1200"/>
          </a:p>
        </p:txBody>
      </p:sp>
      <p:sp>
        <p:nvSpPr>
          <p:cNvPr id="2662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662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a:lstStyle/>
          <a:p>
            <a:pPr>
              <a:spcBef>
                <a:spcPct val="0"/>
              </a:spcBef>
            </a:pPr>
            <a:endParaRPr lang="en-US" altLang="en-US"/>
          </a:p>
        </p:txBody>
      </p:sp>
    </p:spTree>
    <p:extLst>
      <p:ext uri="{BB962C8B-B14F-4D97-AF65-F5344CB8AC3E}">
        <p14:creationId xmlns:p14="http://schemas.microsoft.com/office/powerpoint/2010/main" val="657485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EC2520-9980-5A41-AA06-C01F2DD47C56}" type="slidenum">
              <a:rPr lang="en-US" altLang="en-US"/>
              <a:pPr/>
              <a:t>16</a:t>
            </a:fld>
            <a:endParaRPr lang="en-US" alt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60974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25B6-C489-D941-9ED5-DBE62AAA4060}" type="slidenum">
              <a:rPr lang="en-US" smtClean="0"/>
              <a:t>19</a:t>
            </a:fld>
            <a:endParaRPr lang="en-US"/>
          </a:p>
        </p:txBody>
      </p:sp>
    </p:spTree>
    <p:extLst>
      <p:ext uri="{BB962C8B-B14F-4D97-AF65-F5344CB8AC3E}">
        <p14:creationId xmlns:p14="http://schemas.microsoft.com/office/powerpoint/2010/main" val="165471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25B6-C489-D941-9ED5-DBE62AAA4060}" type="slidenum">
              <a:rPr lang="en-US" smtClean="0"/>
              <a:t>20</a:t>
            </a:fld>
            <a:endParaRPr lang="en-US"/>
          </a:p>
        </p:txBody>
      </p:sp>
    </p:spTree>
    <p:extLst>
      <p:ext uri="{BB962C8B-B14F-4D97-AF65-F5344CB8AC3E}">
        <p14:creationId xmlns:p14="http://schemas.microsoft.com/office/powerpoint/2010/main" val="1027364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25B6-C489-D941-9ED5-DBE62AAA4060}" type="slidenum">
              <a:rPr lang="en-US" smtClean="0"/>
              <a:t>26</a:t>
            </a:fld>
            <a:endParaRPr lang="en-US"/>
          </a:p>
        </p:txBody>
      </p:sp>
    </p:spTree>
    <p:extLst>
      <p:ext uri="{BB962C8B-B14F-4D97-AF65-F5344CB8AC3E}">
        <p14:creationId xmlns:p14="http://schemas.microsoft.com/office/powerpoint/2010/main" val="1827809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89959D-46EE-264E-995E-025F3CBC19AE}" type="slidenum">
              <a:rPr lang="en-US" altLang="en-US"/>
              <a:pPr/>
              <a:t>27</a:t>
            </a:fld>
            <a:endParaRPr lang="en-US" alt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414713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A677E8-80F3-F14F-AFE3-D6D0C6DE53F0}" type="slidenum">
              <a:rPr lang="en-US" altLang="en-US"/>
              <a:pPr/>
              <a:t>28</a:t>
            </a:fld>
            <a:endParaRPr lang="en-US" alt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1746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fld id="{724F3A01-5979-1D48-9E0C-630DE06580DB}" type="slidenum">
              <a:rPr lang="en-US" altLang="en-US" sz="1200"/>
              <a:pPr eaLnBrk="1" hangingPunct="1"/>
              <a:t>30</a:t>
            </a:fld>
            <a:endParaRPr lang="en-US" altLang="en-US" sz="1200"/>
          </a:p>
        </p:txBody>
      </p:sp>
      <p:sp>
        <p:nvSpPr>
          <p:cNvPr id="29698"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9699"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en-US">
              <a:ea typeface="ＭＳ Ｐゴシック" charset="-128"/>
            </a:endParaRPr>
          </a:p>
        </p:txBody>
      </p:sp>
    </p:spTree>
    <p:extLst>
      <p:ext uri="{BB962C8B-B14F-4D97-AF65-F5344CB8AC3E}">
        <p14:creationId xmlns:p14="http://schemas.microsoft.com/office/powerpoint/2010/main" val="1472462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F7FC42-10CE-E044-A667-FF6194CB041F}" type="slidenum">
              <a:rPr lang="en-US" altLang="en-US"/>
              <a:pPr/>
              <a:t>31</a:t>
            </a:fld>
            <a:endParaRPr lang="en-US" alt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4656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5D702EB-5566-1943-9B2D-24D4D586E7EA}" type="datetimeFigureOut">
              <a:rPr lang="en-US" smtClean="0"/>
              <a:t>4/7/16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763137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D702EB-5566-1943-9B2D-24D4D586E7EA}" type="datetimeFigureOut">
              <a:rPr lang="en-US" smtClean="0"/>
              <a:t>4/7/16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127419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D702EB-5566-1943-9B2D-24D4D586E7EA}" type="datetimeFigureOut">
              <a:rPr lang="en-US" smtClean="0"/>
              <a:t>4/7/16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670873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D702EB-5566-1943-9B2D-24D4D586E7EA}" type="datetimeFigureOut">
              <a:rPr lang="en-US" smtClean="0"/>
              <a:t>4/7/16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1086826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D702EB-5566-1943-9B2D-24D4D586E7EA}" type="datetimeFigureOut">
              <a:rPr lang="en-US" smtClean="0"/>
              <a:t>4/7/16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1947206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D702EB-5566-1943-9B2D-24D4D586E7EA}" type="datetimeFigureOut">
              <a:rPr lang="en-US" smtClean="0"/>
              <a:t>4/7/16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119574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D702EB-5566-1943-9B2D-24D4D586E7EA}" type="datetimeFigureOut">
              <a:rPr lang="en-US" smtClean="0"/>
              <a:t>4/7/16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714330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D702EB-5566-1943-9B2D-24D4D586E7EA}" type="datetimeFigureOut">
              <a:rPr lang="en-US" smtClean="0"/>
              <a:t>4/7/16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1312051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D702EB-5566-1943-9B2D-24D4D586E7EA}" type="datetimeFigureOut">
              <a:rPr lang="en-US" smtClean="0"/>
              <a:t>4/7/16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1279456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D702EB-5566-1943-9B2D-24D4D586E7EA}" type="datetimeFigureOut">
              <a:rPr lang="en-US" smtClean="0"/>
              <a:t>4/7/16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1066007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D702EB-5566-1943-9B2D-24D4D586E7EA}" type="datetimeFigureOut">
              <a:rPr lang="en-US" smtClean="0"/>
              <a:t>4/7/16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01165-1505-4043-95F2-D44C5F84271F}" type="slidenum">
              <a:rPr lang="en-US" smtClean="0"/>
              <a:t>‹#›</a:t>
            </a:fld>
            <a:endParaRPr lang="en-US"/>
          </a:p>
        </p:txBody>
      </p:sp>
    </p:spTree>
    <p:extLst>
      <p:ext uri="{BB962C8B-B14F-4D97-AF65-F5344CB8AC3E}">
        <p14:creationId xmlns:p14="http://schemas.microsoft.com/office/powerpoint/2010/main" val="20835701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D702EB-5566-1943-9B2D-24D4D586E7EA}" type="datetimeFigureOut">
              <a:rPr lang="en-US" smtClean="0"/>
              <a:t>4/7/16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01165-1505-4043-95F2-D44C5F84271F}" type="slidenum">
              <a:rPr lang="en-US" smtClean="0"/>
              <a:t>‹#›</a:t>
            </a:fld>
            <a:endParaRPr lang="en-US"/>
          </a:p>
        </p:txBody>
      </p:sp>
    </p:spTree>
    <p:extLst>
      <p:ext uri="{BB962C8B-B14F-4D97-AF65-F5344CB8AC3E}">
        <p14:creationId xmlns:p14="http://schemas.microsoft.com/office/powerpoint/2010/main" val="1485025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5" Type="http://schemas.openxmlformats.org/officeDocument/2006/relationships/image" Target="../media/image23.jpg"/><Relationship Id="rId6" Type="http://schemas.openxmlformats.org/officeDocument/2006/relationships/image" Target="../media/image24.jp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image" Target="../media/image2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100" y="1747838"/>
            <a:ext cx="8051800" cy="2387600"/>
          </a:xfrm>
        </p:spPr>
        <p:txBody>
          <a:bodyPr>
            <a:normAutofit/>
          </a:bodyPr>
          <a:lstStyle/>
          <a:p>
            <a:r>
              <a:rPr lang="en-US" sz="4000" b="1" dirty="0" smtClean="0">
                <a:latin typeface="+mn-lt"/>
                <a:ea typeface="Arial" charset="0"/>
                <a:cs typeface="Arial" charset="0"/>
              </a:rPr>
              <a:t>Structures </a:t>
            </a:r>
            <a:r>
              <a:rPr lang="en-US" sz="4000" b="1" dirty="0" smtClean="0">
                <a:latin typeface="+mn-lt"/>
                <a:ea typeface="Arial" charset="0"/>
                <a:cs typeface="Arial" charset="0"/>
              </a:rPr>
              <a:t>of </a:t>
            </a:r>
            <a:r>
              <a:rPr lang="en-US" sz="4000" b="1" dirty="0" smtClean="0">
                <a:latin typeface="+mn-lt"/>
                <a:ea typeface="Arial" charset="0"/>
                <a:cs typeface="Arial" charset="0"/>
              </a:rPr>
              <a:t>Racism: Causal Theories, Scientific Controversy, and Invisibility of Asbestos Diseases</a:t>
            </a:r>
            <a:r>
              <a:rPr lang="en-US" sz="4000" dirty="0">
                <a:latin typeface="+mn-lt"/>
                <a:ea typeface="Helvetica" charset="0"/>
                <a:cs typeface="Helvetica" charset="0"/>
              </a:rPr>
              <a:t/>
            </a:r>
            <a:br>
              <a:rPr lang="en-US" sz="4000" dirty="0">
                <a:latin typeface="+mn-lt"/>
                <a:ea typeface="Helvetica" charset="0"/>
                <a:cs typeface="Helvetica" charset="0"/>
              </a:rPr>
            </a:br>
            <a:endParaRPr lang="en-US" sz="4000" dirty="0">
              <a:latin typeface="+mn-lt"/>
              <a:ea typeface="Helvetica" charset="0"/>
              <a:cs typeface="Helvetica" charset="0"/>
            </a:endParaRPr>
          </a:p>
        </p:txBody>
      </p:sp>
      <p:sp>
        <p:nvSpPr>
          <p:cNvPr id="3" name="Subtitle 2"/>
          <p:cNvSpPr>
            <a:spLocks noGrp="1"/>
          </p:cNvSpPr>
          <p:nvPr>
            <p:ph type="subTitle" idx="1"/>
          </p:nvPr>
        </p:nvSpPr>
        <p:spPr>
          <a:xfrm>
            <a:off x="1143000" y="4135438"/>
            <a:ext cx="6858000" cy="1655762"/>
          </a:xfrm>
        </p:spPr>
        <p:txBody>
          <a:bodyPr>
            <a:normAutofit lnSpcReduction="10000"/>
          </a:bodyPr>
          <a:lstStyle/>
          <a:p>
            <a:r>
              <a:rPr lang="en-US" dirty="0" smtClean="0">
                <a:ea typeface="Arial" charset="0"/>
                <a:cs typeface="Arial" charset="0"/>
              </a:rPr>
              <a:t>Lundy Braun</a:t>
            </a:r>
          </a:p>
          <a:p>
            <a:r>
              <a:rPr lang="en-US" dirty="0" smtClean="0">
                <a:ea typeface="Arial" charset="0"/>
                <a:cs typeface="Arial" charset="0"/>
              </a:rPr>
              <a:t>Departments of Pathology and Laboratory Medicine and Africana Studies</a:t>
            </a:r>
          </a:p>
          <a:p>
            <a:r>
              <a:rPr lang="en-US" dirty="0" smtClean="0">
                <a:ea typeface="Arial" charset="0"/>
                <a:cs typeface="Arial" charset="0"/>
              </a:rPr>
              <a:t>Brown University</a:t>
            </a:r>
            <a:endParaRPr lang="en-US" dirty="0">
              <a:ea typeface="Arial" charset="0"/>
              <a:cs typeface="Arial" charset="0"/>
            </a:endParaRPr>
          </a:p>
        </p:txBody>
      </p:sp>
    </p:spTree>
    <p:extLst>
      <p:ext uri="{BB962C8B-B14F-4D97-AF65-F5344CB8AC3E}">
        <p14:creationId xmlns:p14="http://schemas.microsoft.com/office/powerpoint/2010/main" val="1891471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752600"/>
            <a:ext cx="7802880" cy="2185214"/>
          </a:xfrm>
          <a:prstGeom prst="rect">
            <a:avLst/>
          </a:prstGeom>
          <a:noFill/>
        </p:spPr>
        <p:txBody>
          <a:bodyPr wrap="square" rtlCol="0">
            <a:spAutoFit/>
          </a:bodyPr>
          <a:lstStyle/>
          <a:p>
            <a:r>
              <a:rPr lang="en-US" sz="2800" dirty="0" smtClean="0">
                <a:ea typeface="Arial" charset="0"/>
                <a:cs typeface="Arial" charset="0"/>
              </a:rPr>
              <a:t>“</a:t>
            </a:r>
            <a:r>
              <a:rPr lang="en-US" sz="2800" dirty="0">
                <a:ea typeface="Arial" charset="0"/>
                <a:cs typeface="Arial" charset="0"/>
              </a:rPr>
              <a:t>Choices to be made depend on the kind of society we consciously envision against realities imposed from the past that may have become inseparable from our </a:t>
            </a:r>
            <a:r>
              <a:rPr lang="en-US" sz="2800" dirty="0">
                <a:solidFill>
                  <a:srgbClr val="FF0000"/>
                </a:solidFill>
                <a:ea typeface="Arial" charset="0"/>
                <a:cs typeface="Arial" charset="0"/>
              </a:rPr>
              <a:t>impressions of the normal</a:t>
            </a:r>
            <a:r>
              <a:rPr lang="en-US" sz="2800" dirty="0">
                <a:ea typeface="Arial" charset="0"/>
                <a:cs typeface="Arial" charset="0"/>
              </a:rPr>
              <a:t>.” </a:t>
            </a:r>
            <a:r>
              <a:rPr lang="en-US" sz="2800" dirty="0" smtClean="0">
                <a:ea typeface="Arial" charset="0"/>
                <a:cs typeface="Arial" charset="0"/>
              </a:rPr>
              <a:t>(</a:t>
            </a:r>
            <a:r>
              <a:rPr lang="en-US" sz="2400" i="1" dirty="0" err="1" smtClean="0">
                <a:ea typeface="Arial" charset="0"/>
                <a:cs typeface="Arial" charset="0"/>
              </a:rPr>
              <a:t>Njabulo</a:t>
            </a:r>
            <a:r>
              <a:rPr lang="en-US" sz="2400" dirty="0" smtClean="0">
                <a:ea typeface="Arial" charset="0"/>
                <a:cs typeface="Arial" charset="0"/>
              </a:rPr>
              <a:t> </a:t>
            </a:r>
            <a:r>
              <a:rPr lang="en-US" sz="2400" i="1" dirty="0" smtClean="0">
                <a:ea typeface="Arial" charset="0"/>
                <a:cs typeface="Arial" charset="0"/>
              </a:rPr>
              <a:t>Ndebele</a:t>
            </a:r>
            <a:r>
              <a:rPr lang="en-US" sz="2400" dirty="0" smtClean="0">
                <a:ea typeface="Arial" charset="0"/>
                <a:cs typeface="Arial" charset="0"/>
              </a:rPr>
              <a:t>, 2016)</a:t>
            </a:r>
            <a:endParaRPr lang="en-US" sz="2400" dirty="0">
              <a:ea typeface="Arial" charset="0"/>
              <a:cs typeface="Arial" charset="0"/>
            </a:endParaRPr>
          </a:p>
        </p:txBody>
      </p:sp>
    </p:spTree>
    <p:extLst>
      <p:ext uri="{BB962C8B-B14F-4D97-AF65-F5344CB8AC3E}">
        <p14:creationId xmlns:p14="http://schemas.microsoft.com/office/powerpoint/2010/main" val="821317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60600"/>
            <a:ext cx="8107680" cy="1384995"/>
          </a:xfrm>
          <a:prstGeom prst="rect">
            <a:avLst/>
          </a:prstGeom>
          <a:noFill/>
        </p:spPr>
        <p:txBody>
          <a:bodyPr wrap="square" rtlCol="0">
            <a:spAutoFit/>
          </a:bodyPr>
          <a:lstStyle/>
          <a:p>
            <a:r>
              <a:rPr lang="en-US" sz="2800" dirty="0" smtClean="0">
                <a:ea typeface="Arial" charset="0"/>
                <a:cs typeface="Arial" charset="0"/>
              </a:rPr>
              <a:t>How have the processes and practices of biomedicine contributed to “impressions of the </a:t>
            </a:r>
            <a:r>
              <a:rPr lang="en-US" sz="2800" dirty="0" smtClean="0">
                <a:ea typeface="Arial" charset="0"/>
                <a:cs typeface="Arial" charset="0"/>
              </a:rPr>
              <a:t>normal,” </a:t>
            </a:r>
            <a:r>
              <a:rPr lang="en-US" sz="2800" dirty="0" smtClean="0">
                <a:ea typeface="Arial" charset="0"/>
                <a:cs typeface="Arial" charset="0"/>
              </a:rPr>
              <a:t>such that community and workers’ knowledge is marginalized?</a:t>
            </a:r>
            <a:endParaRPr lang="en-US" sz="2800" dirty="0">
              <a:ea typeface="Arial" charset="0"/>
              <a:cs typeface="Arial" charset="0"/>
            </a:endParaRPr>
          </a:p>
        </p:txBody>
      </p:sp>
    </p:spTree>
    <p:extLst>
      <p:ext uri="{BB962C8B-B14F-4D97-AF65-F5344CB8AC3E}">
        <p14:creationId xmlns:p14="http://schemas.microsoft.com/office/powerpoint/2010/main" val="1787775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342900"/>
            <a:ext cx="8248650" cy="6191250"/>
          </a:xfrm>
          <a:prstGeom prst="rect">
            <a:avLst/>
          </a:prstGeom>
        </p:spPr>
      </p:pic>
    </p:spTree>
    <p:extLst>
      <p:ext uri="{BB962C8B-B14F-4D97-AF65-F5344CB8AC3E}">
        <p14:creationId xmlns:p14="http://schemas.microsoft.com/office/powerpoint/2010/main" val="1800316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352007" y="-205581"/>
            <a:ext cx="2436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868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 y="539274"/>
            <a:ext cx="8442960" cy="1325563"/>
          </a:xfrm>
        </p:spPr>
        <p:txBody>
          <a:bodyPr>
            <a:normAutofit/>
          </a:bodyPr>
          <a:lstStyle/>
          <a:p>
            <a:pPr algn="ctr"/>
            <a:r>
              <a:rPr lang="en-US" sz="3600" b="1" dirty="0" smtClean="0">
                <a:latin typeface="Arial" charset="0"/>
                <a:ea typeface="Arial" charset="0"/>
                <a:cs typeface="Arial" charset="0"/>
              </a:rPr>
              <a:t>Causal Theories, Scientific Controversies, and Asbestos</a:t>
            </a:r>
            <a:endParaRPr lang="en-US" sz="3600" b="1" dirty="0">
              <a:latin typeface="Arial" charset="0"/>
              <a:ea typeface="Arial" charset="0"/>
              <a:cs typeface="Arial" charset="0"/>
            </a:endParaRPr>
          </a:p>
        </p:txBody>
      </p:sp>
      <p:sp>
        <p:nvSpPr>
          <p:cNvPr id="3" name="Content Placeholder 2"/>
          <p:cNvSpPr>
            <a:spLocks noGrp="1"/>
          </p:cNvSpPr>
          <p:nvPr>
            <p:ph idx="1"/>
          </p:nvPr>
        </p:nvSpPr>
        <p:spPr>
          <a:xfrm>
            <a:off x="628650" y="2062431"/>
            <a:ext cx="7886700" cy="3051175"/>
          </a:xfrm>
        </p:spPr>
        <p:txBody>
          <a:bodyPr/>
          <a:lstStyle/>
          <a:p>
            <a:r>
              <a:rPr lang="en-US" dirty="0" smtClean="0">
                <a:ea typeface="Arial" charset="0"/>
                <a:cs typeface="Arial" charset="0"/>
              </a:rPr>
              <a:t>Asbestosis:  1920s and 1930s</a:t>
            </a:r>
          </a:p>
          <a:p>
            <a:r>
              <a:rPr lang="en-US" dirty="0" smtClean="0">
                <a:ea typeface="Arial" charset="0"/>
                <a:cs typeface="Arial" charset="0"/>
              </a:rPr>
              <a:t>Lung cancer: 1940s</a:t>
            </a:r>
          </a:p>
          <a:p>
            <a:r>
              <a:rPr lang="en-US" dirty="0" smtClean="0">
                <a:ea typeface="Arial" charset="0"/>
                <a:cs typeface="Arial" charset="0"/>
              </a:rPr>
              <a:t>Mesothelioma: 1960s – present</a:t>
            </a:r>
          </a:p>
          <a:p>
            <a:pPr lvl="1">
              <a:buFont typeface="Wingdings" charset="2"/>
              <a:buChar char="q"/>
            </a:pPr>
            <a:r>
              <a:rPr lang="en-US" dirty="0">
                <a:latin typeface="Arial" charset="0"/>
                <a:ea typeface="Arial" charset="0"/>
                <a:cs typeface="Arial" charset="0"/>
              </a:rPr>
              <a:t> </a:t>
            </a:r>
            <a:r>
              <a:rPr lang="en-US" dirty="0" smtClean="0">
                <a:latin typeface="Arial" charset="0"/>
                <a:ea typeface="Arial" charset="0"/>
                <a:cs typeface="Arial" charset="0"/>
              </a:rPr>
              <a:t> </a:t>
            </a:r>
            <a:r>
              <a:rPr lang="en-US" dirty="0" smtClean="0">
                <a:ea typeface="Arial" charset="0"/>
                <a:cs typeface="Arial" charset="0"/>
              </a:rPr>
              <a:t>Amphibole hypothesis</a:t>
            </a:r>
          </a:p>
          <a:p>
            <a:pPr lvl="1">
              <a:buFont typeface="Wingdings" charset="2"/>
              <a:buChar char="q"/>
            </a:pPr>
            <a:r>
              <a:rPr lang="en-US" dirty="0" smtClean="0">
                <a:ea typeface="Arial" charset="0"/>
                <a:cs typeface="Arial" charset="0"/>
              </a:rPr>
              <a:t> </a:t>
            </a:r>
            <a:r>
              <a:rPr lang="en-US" dirty="0" smtClean="0">
                <a:ea typeface="Arial" charset="0"/>
                <a:cs typeface="Arial" charset="0"/>
              </a:rPr>
              <a:t> SV40 </a:t>
            </a:r>
            <a:r>
              <a:rPr lang="en-US" dirty="0" smtClean="0">
                <a:ea typeface="Arial" charset="0"/>
                <a:cs typeface="Arial" charset="0"/>
              </a:rPr>
              <a:t>hypothesis</a:t>
            </a:r>
          </a:p>
          <a:p>
            <a:pPr lvl="1">
              <a:buFont typeface="Wingdings" charset="2"/>
              <a:buChar char="q"/>
            </a:pPr>
            <a:r>
              <a:rPr lang="en-US" dirty="0" smtClean="0">
                <a:ea typeface="Arial" charset="0"/>
                <a:cs typeface="Arial" charset="0"/>
              </a:rPr>
              <a:t> </a:t>
            </a:r>
            <a:r>
              <a:rPr lang="en-US" dirty="0" smtClean="0">
                <a:ea typeface="Arial" charset="0"/>
                <a:cs typeface="Arial" charset="0"/>
              </a:rPr>
              <a:t> Genetic </a:t>
            </a:r>
            <a:r>
              <a:rPr lang="en-US" dirty="0" smtClean="0">
                <a:ea typeface="Arial" charset="0"/>
                <a:cs typeface="Arial" charset="0"/>
              </a:rPr>
              <a:t>hypothesis</a:t>
            </a:r>
          </a:p>
          <a:p>
            <a:endParaRPr lang="en-US" dirty="0"/>
          </a:p>
        </p:txBody>
      </p:sp>
      <p:cxnSp>
        <p:nvCxnSpPr>
          <p:cNvPr id="5" name="Straight Connector 4"/>
          <p:cNvCxnSpPr/>
          <p:nvPr/>
        </p:nvCxnSpPr>
        <p:spPr>
          <a:xfrm>
            <a:off x="396240" y="1864837"/>
            <a:ext cx="811911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2915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1691" y="1828800"/>
            <a:ext cx="8370277" cy="1815882"/>
          </a:xfrm>
          <a:prstGeom prst="rect">
            <a:avLst/>
          </a:prstGeom>
          <a:noFill/>
        </p:spPr>
        <p:txBody>
          <a:bodyPr wrap="square" rtlCol="0">
            <a:spAutoFit/>
          </a:bodyPr>
          <a:lstStyle/>
          <a:p>
            <a:r>
              <a:rPr lang="en-US" sz="2800" dirty="0" smtClean="0">
                <a:ea typeface="Arial" charset="0"/>
                <a:cs typeface="Arial" charset="0"/>
              </a:rPr>
              <a:t>How do historically specific </a:t>
            </a:r>
            <a:r>
              <a:rPr lang="en-US" sz="2800" dirty="0" smtClean="0">
                <a:ea typeface="Arial" charset="0"/>
                <a:cs typeface="Arial" charset="0"/>
              </a:rPr>
              <a:t>scientific </a:t>
            </a:r>
            <a:r>
              <a:rPr lang="en-US" sz="2800" dirty="0" smtClean="0">
                <a:ea typeface="Arial" charset="0"/>
                <a:cs typeface="Arial" charset="0"/>
              </a:rPr>
              <a:t>controversies </a:t>
            </a:r>
            <a:r>
              <a:rPr lang="en-US" sz="2800" dirty="0" smtClean="0">
                <a:ea typeface="Arial" charset="0"/>
                <a:cs typeface="Arial" charset="0"/>
              </a:rPr>
              <a:t>obscure hazardous working and living </a:t>
            </a:r>
            <a:r>
              <a:rPr lang="en-US" sz="2800" dirty="0" smtClean="0">
                <a:ea typeface="Arial" charset="0"/>
                <a:cs typeface="Arial" charset="0"/>
              </a:rPr>
              <a:t>conditions, especially in the global South?  </a:t>
            </a:r>
            <a:r>
              <a:rPr lang="en-US" sz="2800" dirty="0" smtClean="0">
                <a:ea typeface="Arial" charset="0"/>
                <a:cs typeface="Arial" charset="0"/>
              </a:rPr>
              <a:t>How do they continue to shape knowledge about the hazards of asbestos?</a:t>
            </a:r>
            <a:endParaRPr lang="en-US" sz="2800" dirty="0">
              <a:ea typeface="Arial" charset="0"/>
              <a:cs typeface="Arial" charset="0"/>
            </a:endParaRPr>
          </a:p>
        </p:txBody>
      </p:sp>
    </p:spTree>
    <p:extLst>
      <p:ext uri="{BB962C8B-B14F-4D97-AF65-F5344CB8AC3E}">
        <p14:creationId xmlns:p14="http://schemas.microsoft.com/office/powerpoint/2010/main" val="8747277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le01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267200"/>
            <a:ext cx="3505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File01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24000"/>
            <a:ext cx="3505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4"/>
          <p:cNvSpPr txBox="1">
            <a:spLocks noChangeArrowheads="1"/>
          </p:cNvSpPr>
          <p:nvPr/>
        </p:nvSpPr>
        <p:spPr bwMode="auto">
          <a:xfrm>
            <a:off x="304800" y="381000"/>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b="1" dirty="0"/>
              <a:t>Asbestos fibers are hydrated silicates used for a large variety of commercial processes</a:t>
            </a:r>
          </a:p>
        </p:txBody>
      </p:sp>
      <p:sp>
        <p:nvSpPr>
          <p:cNvPr id="16389" name="Rectangle 6"/>
          <p:cNvSpPr>
            <a:spLocks noChangeArrowheads="1"/>
          </p:cNvSpPr>
          <p:nvPr/>
        </p:nvSpPr>
        <p:spPr bwMode="auto">
          <a:xfrm>
            <a:off x="4495800" y="4876800"/>
            <a:ext cx="4419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b="1"/>
              <a:t>Asbestos fibers vary in size, shape, solubility, and properties (</a:t>
            </a:r>
            <a:r>
              <a:rPr lang="en-US" altLang="en-US" sz="2000" b="1">
                <a:solidFill>
                  <a:srgbClr val="FB2918"/>
                </a:solidFill>
              </a:rPr>
              <a:t>tensile strength, fire retardant</a:t>
            </a:r>
            <a:r>
              <a:rPr lang="en-US" altLang="en-US" sz="2000" b="1"/>
              <a:t>)  which influence pathogenesis --</a:t>
            </a:r>
            <a:endParaRPr lang="en-US" altLang="en-US" sz="1800" b="1"/>
          </a:p>
        </p:txBody>
      </p:sp>
      <p:sp>
        <p:nvSpPr>
          <p:cNvPr id="16390" name="Line 7"/>
          <p:cNvSpPr>
            <a:spLocks noChangeShapeType="1"/>
          </p:cNvSpPr>
          <p:nvPr/>
        </p:nvSpPr>
        <p:spPr bwMode="auto">
          <a:xfrm flipH="1">
            <a:off x="4495800" y="2895600"/>
            <a:ext cx="838200" cy="0"/>
          </a:xfrm>
          <a:prstGeom prst="line">
            <a:avLst/>
          </a:prstGeom>
          <a:noFill/>
          <a:ln w="38100">
            <a:solidFill>
              <a:srgbClr val="FF150C"/>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 name="Content Placeholder 3"/>
          <p:cNvSpPr txBox="1">
            <a:spLocks/>
          </p:cNvSpPr>
          <p:nvPr/>
        </p:nvSpPr>
        <p:spPr bwMode="auto">
          <a:xfrm>
            <a:off x="5334000" y="1203325"/>
            <a:ext cx="3581400" cy="3292475"/>
          </a:xfrm>
          <a:prstGeom prst="rect">
            <a:avLst/>
          </a:prstGeom>
          <a:noFill/>
          <a:ln w="9525">
            <a:noFill/>
            <a:miter lim="800000"/>
            <a:headEnd/>
            <a:tailEnd/>
          </a:ln>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Font typeface="Arial" charset="0"/>
              <a:buChar char="•"/>
            </a:pPr>
            <a:r>
              <a:rPr lang="en-US" altLang="en-US" sz="2800" b="1">
                <a:latin typeface="Calibri" charset="0"/>
              </a:rPr>
              <a:t>Serpentine</a:t>
            </a:r>
          </a:p>
          <a:p>
            <a:pPr lvl="1">
              <a:spcBef>
                <a:spcPct val="20000"/>
              </a:spcBef>
              <a:buFont typeface="Arial" charset="0"/>
              <a:buChar char="–"/>
            </a:pPr>
            <a:r>
              <a:rPr lang="en-US" altLang="en-US" i="1">
                <a:latin typeface="Calibri" charset="0"/>
              </a:rPr>
              <a:t>Chrysotile</a:t>
            </a:r>
            <a:r>
              <a:rPr lang="en-US" altLang="en-US">
                <a:latin typeface="Calibri" charset="0"/>
              </a:rPr>
              <a:t> (white)</a:t>
            </a:r>
          </a:p>
          <a:p>
            <a:pPr>
              <a:spcBef>
                <a:spcPct val="20000"/>
              </a:spcBef>
              <a:buFont typeface="Arial" charset="0"/>
              <a:buChar char="•"/>
            </a:pPr>
            <a:r>
              <a:rPr lang="en-US" altLang="en-US" sz="2800" b="1">
                <a:latin typeface="Calibri" charset="0"/>
              </a:rPr>
              <a:t>Amphibole</a:t>
            </a:r>
          </a:p>
          <a:p>
            <a:pPr lvl="1">
              <a:spcBef>
                <a:spcPct val="20000"/>
              </a:spcBef>
              <a:buFont typeface="Arial" charset="0"/>
              <a:buChar char="–"/>
            </a:pPr>
            <a:r>
              <a:rPr lang="en-US" altLang="en-US" i="1">
                <a:latin typeface="Calibri" charset="0"/>
              </a:rPr>
              <a:t>Crocidolite</a:t>
            </a:r>
            <a:r>
              <a:rPr lang="en-US" altLang="en-US">
                <a:latin typeface="Calibri" charset="0"/>
              </a:rPr>
              <a:t> (blue)</a:t>
            </a:r>
          </a:p>
          <a:p>
            <a:pPr lvl="1">
              <a:spcBef>
                <a:spcPct val="20000"/>
              </a:spcBef>
              <a:buFont typeface="Arial" charset="0"/>
              <a:buChar char="–"/>
            </a:pPr>
            <a:r>
              <a:rPr lang="en-US" altLang="en-US" i="1">
                <a:latin typeface="Calibri" charset="0"/>
              </a:rPr>
              <a:t>Amosite </a:t>
            </a:r>
            <a:r>
              <a:rPr lang="en-US" altLang="en-US">
                <a:latin typeface="Calibri" charset="0"/>
              </a:rPr>
              <a:t>(brown)</a:t>
            </a:r>
          </a:p>
          <a:p>
            <a:pPr lvl="1">
              <a:spcBef>
                <a:spcPct val="20000"/>
              </a:spcBef>
              <a:buFont typeface="Arial" charset="0"/>
              <a:buChar char="–"/>
            </a:pPr>
            <a:r>
              <a:rPr lang="en-US" altLang="en-US" i="1">
                <a:latin typeface="Calibri" charset="0"/>
              </a:rPr>
              <a:t>Tremolite</a:t>
            </a:r>
          </a:p>
        </p:txBody>
      </p:sp>
    </p:spTree>
    <p:extLst>
      <p:ext uri="{BB962C8B-B14F-4D97-AF65-F5344CB8AC3E}">
        <p14:creationId xmlns:p14="http://schemas.microsoft.com/office/powerpoint/2010/main" val="868846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004.jpg"/>
          <p:cNvPicPr>
            <a:picLocks noChangeAspect="1"/>
          </p:cNvPicPr>
          <p:nvPr/>
        </p:nvPicPr>
        <p:blipFill>
          <a:blip r:embed="rId2">
            <a:extLst>
              <a:ext uri="{28A0092B-C50C-407E-A947-70E740481C1C}">
                <a14:useLocalDpi xmlns:a14="http://schemas.microsoft.com/office/drawing/2010/main" val="0"/>
              </a:ext>
            </a:extLst>
          </a:blip>
          <a:srcRect l="3964" r="3964" b="2345"/>
          <a:stretch>
            <a:fillRect/>
          </a:stretch>
        </p:blipFill>
        <p:spPr bwMode="auto">
          <a:xfrm>
            <a:off x="1295400" y="1976438"/>
            <a:ext cx="24526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2"/>
          <p:cNvSpPr txBox="1">
            <a:spLocks noChangeArrowheads="1"/>
          </p:cNvSpPr>
          <p:nvPr/>
        </p:nvSpPr>
        <p:spPr bwMode="auto">
          <a:xfrm>
            <a:off x="1295400" y="4267200"/>
            <a:ext cx="2743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Incomplete phagocytosis of asbestos fiber by macrophage</a:t>
            </a:r>
          </a:p>
        </p:txBody>
      </p:sp>
      <p:grpSp>
        <p:nvGrpSpPr>
          <p:cNvPr id="18436" name="Group 19"/>
          <p:cNvGrpSpPr>
            <a:grpSpLocks/>
          </p:cNvGrpSpPr>
          <p:nvPr/>
        </p:nvGrpSpPr>
        <p:grpSpPr bwMode="auto">
          <a:xfrm>
            <a:off x="4343400" y="1651000"/>
            <a:ext cx="4191000" cy="2463800"/>
            <a:chOff x="152400" y="3739040"/>
            <a:chExt cx="4191000" cy="2311316"/>
          </a:xfrm>
        </p:grpSpPr>
        <p:sp>
          <p:nvSpPr>
            <p:cNvPr id="18438" name="TextBox 4"/>
            <p:cNvSpPr txBox="1">
              <a:spLocks noChangeArrowheads="1"/>
            </p:cNvSpPr>
            <p:nvPr/>
          </p:nvSpPr>
          <p:spPr bwMode="auto">
            <a:xfrm>
              <a:off x="1066800" y="3739040"/>
              <a:ext cx="3276600" cy="28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400"/>
            </a:p>
          </p:txBody>
        </p:sp>
        <p:pic>
          <p:nvPicPr>
            <p:cNvPr id="18439" name="Picture 5" descr="scan0001.jpg"/>
            <p:cNvPicPr>
              <a:picLocks noChangeAspect="1"/>
            </p:cNvPicPr>
            <p:nvPr/>
          </p:nvPicPr>
          <p:blipFill>
            <a:blip r:embed="rId3">
              <a:extLst>
                <a:ext uri="{28A0092B-C50C-407E-A947-70E740481C1C}">
                  <a14:useLocalDpi xmlns:a14="http://schemas.microsoft.com/office/drawing/2010/main" val="0"/>
                </a:ext>
              </a:extLst>
            </a:blip>
            <a:srcRect l="3259" t="5605" r="3259" b="8379"/>
            <a:stretch>
              <a:fillRect/>
            </a:stretch>
          </p:blipFill>
          <p:spPr bwMode="auto">
            <a:xfrm>
              <a:off x="152400" y="4043840"/>
              <a:ext cx="4038600" cy="178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14400" y="5797184"/>
              <a:ext cx="3124200" cy="253172"/>
            </a:xfrm>
            <a:prstGeom prst="rect">
              <a:avLst/>
            </a:prstGeom>
            <a:noFill/>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000"/>
                <a:t>J. Brain, Harvard School of Public Health</a:t>
              </a:r>
            </a:p>
          </p:txBody>
        </p:sp>
      </p:grpSp>
      <p:sp>
        <p:nvSpPr>
          <p:cNvPr id="18437" name="Rectangle 7"/>
          <p:cNvSpPr>
            <a:spLocks noChangeArrowheads="1"/>
          </p:cNvSpPr>
          <p:nvPr/>
        </p:nvSpPr>
        <p:spPr bwMode="auto">
          <a:xfrm>
            <a:off x="4648200" y="4267200"/>
            <a:ext cx="4038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Penetration of asbestos fibers into alveolar Walls</a:t>
            </a:r>
          </a:p>
        </p:txBody>
      </p:sp>
    </p:spTree>
    <p:extLst>
      <p:ext uri="{BB962C8B-B14F-4D97-AF65-F5344CB8AC3E}">
        <p14:creationId xmlns:p14="http://schemas.microsoft.com/office/powerpoint/2010/main" val="1332197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7450" y="2305050"/>
            <a:ext cx="4298934" cy="584775"/>
          </a:xfrm>
          <a:prstGeom prst="rect">
            <a:avLst/>
          </a:prstGeom>
          <a:noFill/>
        </p:spPr>
        <p:txBody>
          <a:bodyPr wrap="none" rtlCol="0">
            <a:spAutoFit/>
          </a:bodyPr>
          <a:lstStyle/>
          <a:p>
            <a:r>
              <a:rPr lang="en-US" sz="3200" b="1" dirty="0" smtClean="0"/>
              <a:t>Asbestos in South Africa</a:t>
            </a:r>
            <a:endParaRPr lang="en-US" sz="3200" b="1" dirty="0"/>
          </a:p>
        </p:txBody>
      </p:sp>
    </p:spTree>
    <p:extLst>
      <p:ext uri="{BB962C8B-B14F-4D97-AF65-F5344CB8AC3E}">
        <p14:creationId xmlns:p14="http://schemas.microsoft.com/office/powerpoint/2010/main" val="15469217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gure 1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066800"/>
            <a:ext cx="7162800" cy="5181600"/>
          </a:xfrm>
          <a:prstGeom prst="rect">
            <a:avLst/>
          </a:prstGeom>
          <a:noFill/>
          <a:extLst>
            <a:ext uri="{909E8E84-426E-40DD-AFC4-6F175D3DCCD1}">
              <a14:hiddenFill xmlns:a14="http://schemas.microsoft.com/office/drawing/2010/main">
                <a:solidFill>
                  <a:srgbClr val="FFFFFF"/>
                </a:solidFill>
              </a14:hiddenFill>
            </a:ext>
          </a:extLst>
        </p:spPr>
      </p:pic>
      <p:sp>
        <p:nvSpPr>
          <p:cNvPr id="8195" name="Text Box 3"/>
          <p:cNvSpPr txBox="1">
            <a:spLocks noChangeArrowheads="1"/>
          </p:cNvSpPr>
          <p:nvPr/>
        </p:nvSpPr>
        <p:spPr bwMode="auto">
          <a:xfrm>
            <a:off x="187568" y="192088"/>
            <a:ext cx="895643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altLang="en-US" sz="2000" b="1" smtClean="0">
                <a:latin typeface="Arial" charset="0"/>
                <a:ea typeface="Arial" charset="0"/>
                <a:cs typeface="Arial" charset="0"/>
              </a:rPr>
              <a:t>South </a:t>
            </a:r>
            <a:r>
              <a:rPr lang="en-US" altLang="en-US" sz="2000" b="1" dirty="0" smtClean="0">
                <a:latin typeface="Arial" charset="0"/>
                <a:ea typeface="Arial" charset="0"/>
                <a:cs typeface="Arial" charset="0"/>
              </a:rPr>
              <a:t>Africa is unique in having deposits of all three types of asbestos; Mining </a:t>
            </a:r>
            <a:r>
              <a:rPr lang="en-US" altLang="en-US" sz="2000" b="1" dirty="0">
                <a:latin typeface="Arial" charset="0"/>
                <a:ea typeface="Arial" charset="0"/>
                <a:cs typeface="Arial" charset="0"/>
              </a:rPr>
              <a:t>only ceased in South Africa in 2002</a:t>
            </a:r>
          </a:p>
        </p:txBody>
      </p:sp>
      <p:sp>
        <p:nvSpPr>
          <p:cNvPr id="8196" name="Oval 4"/>
          <p:cNvSpPr>
            <a:spLocks noChangeArrowheads="1"/>
          </p:cNvSpPr>
          <p:nvPr/>
        </p:nvSpPr>
        <p:spPr bwMode="auto">
          <a:xfrm>
            <a:off x="3352800" y="2819400"/>
            <a:ext cx="685800" cy="685800"/>
          </a:xfrm>
          <a:prstGeom prst="ellipse">
            <a:avLst/>
          </a:prstGeom>
          <a:noFill/>
          <a:ln w="28575">
            <a:solidFill>
              <a:srgbClr val="FF1B1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7" name="Oval 5"/>
          <p:cNvSpPr>
            <a:spLocks noChangeArrowheads="1"/>
          </p:cNvSpPr>
          <p:nvPr/>
        </p:nvSpPr>
        <p:spPr bwMode="auto">
          <a:xfrm>
            <a:off x="2971800" y="3505200"/>
            <a:ext cx="685800" cy="685800"/>
          </a:xfrm>
          <a:prstGeom prst="ellipse">
            <a:avLst/>
          </a:prstGeom>
          <a:noFill/>
          <a:ln w="28575">
            <a:solidFill>
              <a:srgbClr val="FF1B1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8" name="Oval 6"/>
          <p:cNvSpPr>
            <a:spLocks noChangeArrowheads="1"/>
          </p:cNvSpPr>
          <p:nvPr/>
        </p:nvSpPr>
        <p:spPr bwMode="auto">
          <a:xfrm>
            <a:off x="6172200" y="1600200"/>
            <a:ext cx="609600" cy="609600"/>
          </a:xfrm>
          <a:prstGeom prst="ellipse">
            <a:avLst/>
          </a:prstGeom>
          <a:noFill/>
          <a:ln w="28575">
            <a:solidFill>
              <a:srgbClr val="FF1B1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9" name="Oval 7"/>
          <p:cNvSpPr>
            <a:spLocks noChangeArrowheads="1"/>
          </p:cNvSpPr>
          <p:nvPr/>
        </p:nvSpPr>
        <p:spPr bwMode="auto">
          <a:xfrm>
            <a:off x="6324600" y="2133600"/>
            <a:ext cx="609600" cy="609600"/>
          </a:xfrm>
          <a:prstGeom prst="ellipse">
            <a:avLst/>
          </a:prstGeom>
          <a:noFill/>
          <a:ln w="28575">
            <a:solidFill>
              <a:srgbClr val="FF1B1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1596410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File01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505200"/>
            <a:ext cx="4191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4" descr="File01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505200"/>
            <a:ext cx="4191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Line 5"/>
          <p:cNvSpPr>
            <a:spLocks noChangeShapeType="1"/>
          </p:cNvSpPr>
          <p:nvPr/>
        </p:nvSpPr>
        <p:spPr bwMode="auto">
          <a:xfrm flipV="1">
            <a:off x="1219200" y="4267200"/>
            <a:ext cx="1447800" cy="114300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509" name="Text Box 6"/>
          <p:cNvSpPr txBox="1">
            <a:spLocks noChangeArrowheads="1"/>
          </p:cNvSpPr>
          <p:nvPr/>
        </p:nvSpPr>
        <p:spPr bwMode="auto">
          <a:xfrm>
            <a:off x="685800" y="6172200"/>
            <a:ext cx="38862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b="1" dirty="0">
                <a:ea typeface="Arial" charset="0"/>
                <a:cs typeface="Arial" charset="0"/>
              </a:rPr>
              <a:t>Small </a:t>
            </a:r>
            <a:r>
              <a:rPr lang="en-US" altLang="en-US" sz="2000" b="1" dirty="0" err="1">
                <a:ea typeface="Arial" charset="0"/>
                <a:cs typeface="Arial" charset="0"/>
              </a:rPr>
              <a:t>adit</a:t>
            </a:r>
            <a:r>
              <a:rPr lang="en-US" altLang="en-US" sz="2000" b="1" dirty="0">
                <a:ea typeface="Arial" charset="0"/>
                <a:cs typeface="Arial" charset="0"/>
              </a:rPr>
              <a:t> in side of hill, 2003</a:t>
            </a:r>
          </a:p>
          <a:p>
            <a:pPr eaLnBrk="1" hangingPunct="1"/>
            <a:endParaRPr lang="en-US" altLang="en-US" sz="1800" b="1" dirty="0"/>
          </a:p>
        </p:txBody>
      </p:sp>
      <p:sp>
        <p:nvSpPr>
          <p:cNvPr id="21510" name="Text Box 7"/>
          <p:cNvSpPr txBox="1">
            <a:spLocks noChangeArrowheads="1"/>
          </p:cNvSpPr>
          <p:nvPr/>
        </p:nvSpPr>
        <p:spPr bwMode="auto">
          <a:xfrm>
            <a:off x="5181600" y="6172200"/>
            <a:ext cx="3429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b="1" dirty="0">
                <a:ea typeface="Arial" charset="0"/>
                <a:cs typeface="Arial" charset="0"/>
              </a:rPr>
              <a:t>Larger surface mine, 2003</a:t>
            </a:r>
          </a:p>
        </p:txBody>
      </p:sp>
      <p:pic>
        <p:nvPicPr>
          <p:cNvPr id="21511" name="Picture 8" descr="File018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0920" y="0"/>
            <a:ext cx="4495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81001" y="838200"/>
            <a:ext cx="2880360" cy="1569660"/>
          </a:xfrm>
          <a:prstGeom prst="rect">
            <a:avLst/>
          </a:prstGeom>
          <a:noFill/>
        </p:spPr>
        <p:txBody>
          <a:bodyPr wrap="square" rtlCol="0">
            <a:spAutoFit/>
          </a:bodyPr>
          <a:lstStyle/>
          <a:p>
            <a:r>
              <a:rPr lang="en-US" sz="2400" b="1" dirty="0" smtClean="0">
                <a:latin typeface="Arial" charset="0"/>
                <a:ea typeface="Arial" charset="0"/>
                <a:cs typeface="Arial" charset="0"/>
              </a:rPr>
              <a:t>Importance of family units in small-scale mining operations</a:t>
            </a:r>
            <a:endParaRPr lang="en-US" sz="2400" b="1" dirty="0">
              <a:latin typeface="Arial" charset="0"/>
              <a:ea typeface="Arial" charset="0"/>
              <a:cs typeface="Arial" charset="0"/>
            </a:endParaRPr>
          </a:p>
        </p:txBody>
      </p:sp>
    </p:spTree>
    <p:extLst>
      <p:ext uri="{BB962C8B-B14F-4D97-AF65-F5344CB8AC3E}">
        <p14:creationId xmlns:p14="http://schemas.microsoft.com/office/powerpoint/2010/main" val="1761790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le017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28600"/>
            <a:ext cx="4343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descr="File01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3124200"/>
            <a:ext cx="4343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 Box 4"/>
          <p:cNvSpPr txBox="1">
            <a:spLocks noChangeArrowheads="1"/>
          </p:cNvSpPr>
          <p:nvPr/>
        </p:nvSpPr>
        <p:spPr bwMode="auto">
          <a:xfrm>
            <a:off x="1987061" y="6229290"/>
            <a:ext cx="50936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b="1" dirty="0">
                <a:ea typeface="Arial" charset="0"/>
                <a:cs typeface="Arial" charset="0"/>
              </a:rPr>
              <a:t>Roads constructed of asbestos tailings</a:t>
            </a:r>
          </a:p>
        </p:txBody>
      </p:sp>
      <p:sp>
        <p:nvSpPr>
          <p:cNvPr id="23557" name="Line 5"/>
          <p:cNvSpPr>
            <a:spLocks noChangeShapeType="1"/>
          </p:cNvSpPr>
          <p:nvPr/>
        </p:nvSpPr>
        <p:spPr bwMode="auto">
          <a:xfrm flipH="1" flipV="1">
            <a:off x="5181600" y="4648200"/>
            <a:ext cx="685800" cy="3810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1186186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ile01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3657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p:cNvSpPr>
            <a:spLocks noChangeArrowheads="1"/>
          </p:cNvSpPr>
          <p:nvPr/>
        </p:nvSpPr>
        <p:spPr bwMode="auto">
          <a:xfrm>
            <a:off x="533400" y="4876800"/>
            <a:ext cx="38862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b="1" dirty="0">
                <a:ea typeface="Arial" charset="0"/>
                <a:cs typeface="Arial" charset="0"/>
              </a:rPr>
              <a:t>Rehabilitated asbestos mining dump behind primary school in </a:t>
            </a:r>
            <a:r>
              <a:rPr lang="en-US" altLang="en-US" sz="2000" b="1" dirty="0" err="1">
                <a:ea typeface="Arial" charset="0"/>
                <a:cs typeface="Arial" charset="0"/>
              </a:rPr>
              <a:t>Ncweng</a:t>
            </a:r>
            <a:r>
              <a:rPr lang="en-US" altLang="en-US" sz="2000" b="1" dirty="0">
                <a:ea typeface="Arial" charset="0"/>
                <a:cs typeface="Arial" charset="0"/>
              </a:rPr>
              <a:t> and </a:t>
            </a:r>
            <a:r>
              <a:rPr lang="en-US" altLang="en-US" sz="2000" b="1" dirty="0" smtClean="0">
                <a:ea typeface="Arial" charset="0"/>
                <a:cs typeface="Arial" charset="0"/>
              </a:rPr>
              <a:t>asbestos-containing rocks </a:t>
            </a:r>
            <a:r>
              <a:rPr lang="en-US" altLang="en-US" sz="2000" b="1" dirty="0">
                <a:ea typeface="Arial" charset="0"/>
                <a:cs typeface="Arial" charset="0"/>
              </a:rPr>
              <a:t>on school grounds</a:t>
            </a:r>
          </a:p>
        </p:txBody>
      </p:sp>
      <p:pic>
        <p:nvPicPr>
          <p:cNvPr id="25604" name="Picture 4" descr="File02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752600"/>
            <a:ext cx="3657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
          <p:cNvSpPr txBox="1">
            <a:spLocks noChangeArrowheads="1"/>
          </p:cNvSpPr>
          <p:nvPr/>
        </p:nvSpPr>
        <p:spPr bwMode="auto">
          <a:xfrm>
            <a:off x="5105400" y="4843463"/>
            <a:ext cx="35226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b="1" dirty="0"/>
              <a:t>Dried asbestos along </a:t>
            </a:r>
            <a:r>
              <a:rPr lang="en-US" altLang="en-US" sz="2000" b="1" dirty="0" smtClean="0"/>
              <a:t>banks of </a:t>
            </a:r>
            <a:r>
              <a:rPr lang="en-US" altLang="en-US" sz="2000" b="1" dirty="0"/>
              <a:t>the Orange River</a:t>
            </a:r>
          </a:p>
        </p:txBody>
      </p:sp>
    </p:spTree>
    <p:extLst>
      <p:ext uri="{BB962C8B-B14F-4D97-AF65-F5344CB8AC3E}">
        <p14:creationId xmlns:p14="http://schemas.microsoft.com/office/powerpoint/2010/main" val="312188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ChangeArrowheads="1"/>
          </p:cNvSpPr>
          <p:nvPr/>
        </p:nvSpPr>
        <p:spPr bwMode="auto">
          <a:xfrm>
            <a:off x="0" y="0"/>
            <a:ext cx="9067800" cy="7048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dirty="0">
                <a:latin typeface="Calibri" charset="0"/>
              </a:rPr>
              <a:t>													</a:t>
            </a:r>
            <a:r>
              <a:rPr lang="en-US" altLang="en-US" sz="1400" dirty="0" err="1">
                <a:latin typeface="Calibri" charset="0"/>
              </a:rPr>
              <a:t>Reris</a:t>
            </a:r>
            <a:r>
              <a:rPr lang="en-US" altLang="en-US" sz="1400" dirty="0">
                <a:latin typeface="Calibri" charset="0"/>
              </a:rPr>
              <a:t> Mine</a:t>
            </a:r>
          </a:p>
          <a:p>
            <a:pPr eaLnBrk="1" hangingPunct="1"/>
            <a:r>
              <a:rPr lang="en-US" altLang="en-US" sz="1400" dirty="0">
                <a:latin typeface="Calibri" charset="0"/>
              </a:rPr>
              <a:t>				</a:t>
            </a:r>
            <a:r>
              <a:rPr lang="en-US" altLang="en-US" sz="1400" dirty="0" smtClean="0">
                <a:latin typeface="Calibri" charset="0"/>
              </a:rPr>
              <a:t>Box 901</a:t>
            </a:r>
          </a:p>
          <a:p>
            <a:pPr eaLnBrk="1" hangingPunct="1"/>
            <a:r>
              <a:rPr lang="en-US" altLang="en-US" sz="1400" dirty="0" smtClean="0">
                <a:latin typeface="Calibri" charset="0"/>
              </a:rPr>
              <a:t>No date</a:t>
            </a:r>
            <a:r>
              <a:rPr lang="en-US" altLang="en-US" sz="1400" dirty="0">
                <a:latin typeface="Calibri" charset="0"/>
              </a:rPr>
              <a:t>	</a:t>
            </a:r>
            <a:r>
              <a:rPr lang="en-US" altLang="en-US" sz="1400" dirty="0" smtClean="0">
                <a:latin typeface="Calibri" charset="0"/>
              </a:rPr>
              <a:t>			</a:t>
            </a:r>
            <a:r>
              <a:rPr lang="en-US" altLang="en-US" sz="1400" dirty="0" err="1" smtClean="0">
                <a:latin typeface="Calibri" charset="0"/>
              </a:rPr>
              <a:t>Kuruman</a:t>
            </a:r>
            <a:endParaRPr lang="en-US" altLang="en-US" sz="1400" dirty="0">
              <a:latin typeface="Calibri" charset="0"/>
            </a:endParaRPr>
          </a:p>
          <a:p>
            <a:pPr eaLnBrk="1" hangingPunct="1"/>
            <a:r>
              <a:rPr lang="en-US" altLang="en-US" sz="1400" dirty="0" smtClean="0">
                <a:latin typeface="Calibri" charset="0"/>
              </a:rPr>
              <a:t>Magistrate</a:t>
            </a:r>
            <a:endParaRPr lang="en-US" altLang="en-US" sz="1400" dirty="0">
              <a:latin typeface="Calibri" charset="0"/>
            </a:endParaRPr>
          </a:p>
          <a:p>
            <a:pPr eaLnBrk="1" hangingPunct="1"/>
            <a:r>
              <a:rPr lang="en-US" altLang="en-US" sz="1400" dirty="0" err="1">
                <a:latin typeface="Calibri" charset="0"/>
              </a:rPr>
              <a:t>Sterkspruit</a:t>
            </a:r>
            <a:endParaRPr lang="en-US" altLang="en-US" sz="1400" dirty="0">
              <a:latin typeface="Calibri" charset="0"/>
            </a:endParaRPr>
          </a:p>
          <a:p>
            <a:pPr eaLnBrk="1" hangingPunct="1"/>
            <a:r>
              <a:rPr lang="en-US" altLang="en-US" sz="1400" dirty="0">
                <a:latin typeface="Calibri" charset="0"/>
              </a:rPr>
              <a:t>Sir,</a:t>
            </a:r>
          </a:p>
          <a:p>
            <a:pPr eaLnBrk="1" hangingPunct="1"/>
            <a:r>
              <a:rPr lang="en-US" altLang="en-US" sz="1400" dirty="0">
                <a:latin typeface="Calibri" charset="0"/>
              </a:rPr>
              <a:t>This is a complaint from </a:t>
            </a:r>
            <a:r>
              <a:rPr lang="en-US" altLang="en-US" sz="1400" dirty="0">
                <a:solidFill>
                  <a:srgbClr val="FF0000"/>
                </a:solidFill>
                <a:latin typeface="Calibri" charset="0"/>
              </a:rPr>
              <a:t>all of us </a:t>
            </a:r>
            <a:r>
              <a:rPr lang="en-US" altLang="en-US" sz="1400" dirty="0">
                <a:latin typeface="Calibri" charset="0"/>
              </a:rPr>
              <a:t>natives who took up a contract [</a:t>
            </a:r>
            <a:r>
              <a:rPr lang="en-US" altLang="en-US" sz="1400" dirty="0" err="1">
                <a:latin typeface="Calibri" charset="0"/>
              </a:rPr>
              <a:t>sp</a:t>
            </a:r>
            <a:r>
              <a:rPr lang="en-US" altLang="en-US" sz="1400" dirty="0">
                <a:latin typeface="Calibri" charset="0"/>
              </a:rPr>
              <a:t>] with </a:t>
            </a:r>
            <a:r>
              <a:rPr lang="en-US" altLang="en-US" sz="1400" dirty="0" err="1">
                <a:latin typeface="Calibri" charset="0"/>
              </a:rPr>
              <a:t>Stormberg</a:t>
            </a:r>
            <a:r>
              <a:rPr lang="en-US" altLang="en-US" sz="1400" dirty="0">
                <a:latin typeface="Calibri" charset="0"/>
              </a:rPr>
              <a:t> (Mr. Mather) to </a:t>
            </a:r>
            <a:r>
              <a:rPr lang="en-US" altLang="en-US" sz="1400" dirty="0" err="1">
                <a:latin typeface="Calibri" charset="0"/>
              </a:rPr>
              <a:t>Kuruman</a:t>
            </a:r>
            <a:r>
              <a:rPr lang="en-US" altLang="en-US" sz="1400" dirty="0">
                <a:latin typeface="Calibri" charset="0"/>
              </a:rPr>
              <a:t>, </a:t>
            </a:r>
            <a:r>
              <a:rPr lang="en-US" altLang="en-US" sz="1400" dirty="0" err="1">
                <a:latin typeface="Calibri" charset="0"/>
              </a:rPr>
              <a:t>Reris</a:t>
            </a:r>
            <a:r>
              <a:rPr lang="en-US" altLang="en-US" sz="1400" dirty="0">
                <a:latin typeface="Calibri" charset="0"/>
              </a:rPr>
              <a:t> Mines – that we are </a:t>
            </a:r>
            <a:r>
              <a:rPr lang="en-US" altLang="en-US" sz="1400" dirty="0">
                <a:solidFill>
                  <a:srgbClr val="FF0000"/>
                </a:solidFill>
                <a:latin typeface="Calibri" charset="0"/>
              </a:rPr>
              <a:t>ill treated here</a:t>
            </a:r>
            <a:r>
              <a:rPr lang="en-US" altLang="en-US" sz="1400" dirty="0">
                <a:latin typeface="Calibri" charset="0"/>
              </a:rPr>
              <a:t>.  When contract is read to us you say we are going to a nice place where we shall get good treatment and so forth but when we arrive here we find that it is not the case.  We are dying in this place that is why we have decided to write to you.  Our complaint is not being listened to here that is why we resorted in writing to you because we are your children.</a:t>
            </a:r>
          </a:p>
          <a:p>
            <a:pPr eaLnBrk="1" hangingPunct="1"/>
            <a:r>
              <a:rPr lang="en-US" altLang="en-US" sz="1400" dirty="0" smtClean="0">
                <a:latin typeface="Calibri" charset="0"/>
              </a:rPr>
              <a:t>Sir</a:t>
            </a:r>
            <a:r>
              <a:rPr lang="en-US" altLang="en-US" sz="1400" dirty="0">
                <a:latin typeface="Calibri" charset="0"/>
              </a:rPr>
              <a:t>, when we decide so, there will be blood to blood (sharing of blood).  After all we are dead in this manner of treatment.  Our hearts are really sore by the treatment of the Manager.  When we take contract with </a:t>
            </a:r>
            <a:r>
              <a:rPr lang="en-US" altLang="en-US" sz="1400" dirty="0" err="1">
                <a:latin typeface="Calibri" charset="0"/>
              </a:rPr>
              <a:t>Stormberg</a:t>
            </a:r>
            <a:r>
              <a:rPr lang="en-US" altLang="en-US" sz="1400" dirty="0">
                <a:latin typeface="Calibri" charset="0"/>
              </a:rPr>
              <a:t> (Mr. Mather) it is 6 months and after completing those 6 months we are told that it is written 9 months.  Please verify that from </a:t>
            </a:r>
            <a:r>
              <a:rPr lang="en-US" altLang="en-US" sz="1400" dirty="0" err="1">
                <a:latin typeface="Calibri" charset="0"/>
              </a:rPr>
              <a:t>Stormberg</a:t>
            </a:r>
            <a:r>
              <a:rPr lang="en-US" altLang="en-US" sz="1400" dirty="0">
                <a:latin typeface="Calibri" charset="0"/>
              </a:rPr>
              <a:t> how that comes about.  We want that as we live hard life answered soon.  Again when we get injured or </a:t>
            </a:r>
            <a:r>
              <a:rPr lang="en-US" altLang="en-US" sz="1400" dirty="0">
                <a:solidFill>
                  <a:srgbClr val="FF0000"/>
                </a:solidFill>
                <a:latin typeface="Calibri" charset="0"/>
              </a:rPr>
              <a:t>contract phthisis </a:t>
            </a:r>
            <a:r>
              <a:rPr lang="en-US" altLang="en-US" sz="1400" dirty="0">
                <a:latin typeface="Calibri" charset="0"/>
              </a:rPr>
              <a:t>there is no compensation at all.</a:t>
            </a:r>
          </a:p>
          <a:p>
            <a:pPr eaLnBrk="1" hangingPunct="1"/>
            <a:r>
              <a:rPr lang="en-US" altLang="en-US" sz="1400" dirty="0">
                <a:latin typeface="Calibri" charset="0"/>
              </a:rPr>
              <a:t>Sir, we do not know whether you will appreciate our being invalid and do not pay taxes (</a:t>
            </a:r>
            <a:r>
              <a:rPr lang="en-US" altLang="en-US" sz="1400" dirty="0">
                <a:solidFill>
                  <a:srgbClr val="FF0000"/>
                </a:solidFill>
                <a:latin typeface="Calibri" charset="0"/>
              </a:rPr>
              <a:t>through injuries and phthisis</a:t>
            </a:r>
            <a:r>
              <a:rPr lang="en-US" altLang="en-US" sz="1400" dirty="0">
                <a:latin typeface="Calibri" charset="0"/>
              </a:rPr>
              <a:t>) because we will be like dead people already.  If </a:t>
            </a:r>
            <a:r>
              <a:rPr lang="en-US" altLang="en-US" sz="1400" dirty="0">
                <a:solidFill>
                  <a:srgbClr val="FF0000"/>
                </a:solidFill>
                <a:latin typeface="Calibri" charset="0"/>
              </a:rPr>
              <a:t>one gets sick </a:t>
            </a:r>
            <a:r>
              <a:rPr lang="en-US" altLang="en-US" sz="1400" dirty="0">
                <a:latin typeface="Calibri" charset="0"/>
              </a:rPr>
              <a:t>even for two days he is dismissed with allegations that he pretends to be sick and yet is lazy to work.  In that dismissal you are being driven away by Police who keep on beating you as far as a certain forest and they leave you there and return to compound.  If not driven away like that he will ask you where you have been on the days that you have been sick and at the same time beats you although he knows that you have been sick.</a:t>
            </a:r>
          </a:p>
          <a:p>
            <a:pPr eaLnBrk="1" hangingPunct="1"/>
            <a:r>
              <a:rPr lang="en-US" altLang="en-US" sz="1400" dirty="0">
                <a:latin typeface="Calibri" charset="0"/>
              </a:rPr>
              <a:t>Sir, we ask you that </a:t>
            </a:r>
            <a:r>
              <a:rPr lang="en-US" altLang="en-US" sz="1400" dirty="0" err="1">
                <a:latin typeface="Calibri" charset="0"/>
              </a:rPr>
              <a:t>Stomberg</a:t>
            </a:r>
            <a:r>
              <a:rPr lang="en-US" altLang="en-US" sz="1400" dirty="0">
                <a:latin typeface="Calibri" charset="0"/>
              </a:rPr>
              <a:t> should come here not later than 16/10/57 because when he takes our X markers he always tells us that here is a </a:t>
            </a:r>
            <a:r>
              <a:rPr lang="en-US" altLang="en-US" sz="1400" dirty="0">
                <a:solidFill>
                  <a:srgbClr val="FF0000"/>
                </a:solidFill>
                <a:latin typeface="Calibri" charset="0"/>
              </a:rPr>
              <a:t>Hospital.</a:t>
            </a:r>
            <a:r>
              <a:rPr lang="en-US" altLang="en-US" sz="1400" dirty="0">
                <a:latin typeface="Calibri" charset="0"/>
              </a:rPr>
              <a:t>  Again the compound is very far from town.  When we arrived there for work we are being fetched by lorry but finishing contract they do not care for us but that we should see our way through.</a:t>
            </a:r>
          </a:p>
          <a:p>
            <a:pPr eaLnBrk="1" hangingPunct="1"/>
            <a:r>
              <a:rPr lang="en-US" altLang="en-US" sz="1400" dirty="0">
                <a:latin typeface="Calibri" charset="0"/>
              </a:rPr>
              <a:t>We pay L3 for the lorry to town.  Whenever we refer our complaints to the Manager he beats us saying we are his children.  That is why we refer to you.  You did not tell us of the things done to us here that we have been sent here to be beaten and killed.</a:t>
            </a:r>
          </a:p>
          <a:p>
            <a:pPr eaLnBrk="1" hangingPunct="1"/>
            <a:endParaRPr lang="en-US" altLang="en-US" sz="1400" dirty="0">
              <a:latin typeface="Calibri" charset="0"/>
            </a:endParaRPr>
          </a:p>
          <a:p>
            <a:pPr eaLnBrk="1" hangingPunct="1"/>
            <a:r>
              <a:rPr lang="en-US" altLang="en-US" sz="1400" dirty="0">
                <a:latin typeface="Calibri" charset="0"/>
              </a:rPr>
              <a:t>Complaint by Employees forwarded to Native Commissioner </a:t>
            </a:r>
            <a:r>
              <a:rPr lang="en-US" altLang="en-US" sz="1400" dirty="0" err="1">
                <a:latin typeface="Calibri" charset="0"/>
              </a:rPr>
              <a:t>Kuruman</a:t>
            </a:r>
            <a:r>
              <a:rPr lang="en-US" altLang="en-US" sz="1400" dirty="0">
                <a:latin typeface="Calibri" charset="0"/>
              </a:rPr>
              <a:t> by Native Commissioner </a:t>
            </a:r>
            <a:r>
              <a:rPr lang="en-US" altLang="en-US" sz="1400" dirty="0" err="1">
                <a:latin typeface="Calibri" charset="0"/>
              </a:rPr>
              <a:t>Sterkspruit</a:t>
            </a:r>
            <a:r>
              <a:rPr lang="en-US" altLang="en-US" sz="1400" dirty="0">
                <a:latin typeface="Calibri" charset="0"/>
              </a:rPr>
              <a:t> on 16 Oct 1957</a:t>
            </a:r>
          </a:p>
          <a:p>
            <a:pPr eaLnBrk="1" hangingPunct="1"/>
            <a:endParaRPr lang="en-US" altLang="en-US" sz="1800" dirty="0">
              <a:latin typeface="Calibri" charset="0"/>
            </a:endParaRPr>
          </a:p>
        </p:txBody>
      </p:sp>
    </p:spTree>
    <p:extLst>
      <p:ext uri="{BB962C8B-B14F-4D97-AF65-F5344CB8AC3E}">
        <p14:creationId xmlns:p14="http://schemas.microsoft.com/office/powerpoint/2010/main" val="14890838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a:r>
              <a:rPr lang="en-US" altLang="en-US" sz="3600" b="1" dirty="0" smtClean="0">
                <a:latin typeface="+mn-lt"/>
                <a:ea typeface="Arial" charset="0"/>
                <a:cs typeface="Arial" charset="0"/>
              </a:rPr>
              <a:t>Structural racism, state policies, and science</a:t>
            </a:r>
            <a:endParaRPr lang="en-US" altLang="en-US" sz="3600" b="1" dirty="0">
              <a:latin typeface="+mn-lt"/>
              <a:ea typeface="Arial" charset="0"/>
              <a:cs typeface="Arial" charset="0"/>
            </a:endParaRPr>
          </a:p>
        </p:txBody>
      </p:sp>
      <p:sp>
        <p:nvSpPr>
          <p:cNvPr id="24579" name="Rectangle 3"/>
          <p:cNvSpPr>
            <a:spLocks noGrp="1" noChangeArrowheads="1"/>
          </p:cNvSpPr>
          <p:nvPr>
            <p:ph type="body" idx="1"/>
          </p:nvPr>
        </p:nvSpPr>
        <p:spPr>
          <a:xfrm>
            <a:off x="628650" y="1856104"/>
            <a:ext cx="7886700" cy="4735195"/>
          </a:xfrm>
        </p:spPr>
        <p:txBody>
          <a:bodyPr>
            <a:normAutofit fontScale="92500" lnSpcReduction="10000"/>
          </a:bodyPr>
          <a:lstStyle/>
          <a:p>
            <a:r>
              <a:rPr lang="en-US" altLang="en-US" sz="2800" dirty="0">
                <a:ea typeface="Arial" charset="0"/>
                <a:cs typeface="Arial" charset="0"/>
              </a:rPr>
              <a:t>National </a:t>
            </a:r>
            <a:r>
              <a:rPr lang="en-US" altLang="en-US" sz="2800" dirty="0" err="1">
                <a:ea typeface="Arial" charset="0"/>
                <a:cs typeface="Arial" charset="0"/>
              </a:rPr>
              <a:t>Labour</a:t>
            </a:r>
            <a:r>
              <a:rPr lang="en-US" altLang="en-US" sz="2800" dirty="0">
                <a:ea typeface="Arial" charset="0"/>
                <a:cs typeface="Arial" charset="0"/>
              </a:rPr>
              <a:t> Regulation Act - 1911</a:t>
            </a:r>
          </a:p>
          <a:p>
            <a:r>
              <a:rPr lang="en-US" altLang="en-US" sz="2800" dirty="0">
                <a:ea typeface="Arial" charset="0"/>
                <a:cs typeface="Arial" charset="0"/>
              </a:rPr>
              <a:t>Native Land Act - 1913</a:t>
            </a:r>
          </a:p>
          <a:p>
            <a:r>
              <a:rPr lang="en-US" altLang="en-US" sz="2800" dirty="0">
                <a:ea typeface="Arial" charset="0"/>
                <a:cs typeface="Arial" charset="0"/>
              </a:rPr>
              <a:t>Urban Areas Act - 1923</a:t>
            </a:r>
          </a:p>
          <a:p>
            <a:r>
              <a:rPr lang="en-US" altLang="en-US" sz="2800" dirty="0">
                <a:ea typeface="Arial" charset="0"/>
                <a:cs typeface="Arial" charset="0"/>
              </a:rPr>
              <a:t>Native Trust and Land Act - 1936</a:t>
            </a:r>
          </a:p>
          <a:p>
            <a:r>
              <a:rPr lang="en-US" altLang="en-US" sz="2800" dirty="0">
                <a:ea typeface="Arial" charset="0"/>
                <a:cs typeface="Arial" charset="0"/>
              </a:rPr>
              <a:t>Pass </a:t>
            </a:r>
            <a:r>
              <a:rPr lang="en-US" altLang="en-US" sz="2800" dirty="0" smtClean="0">
                <a:ea typeface="Arial" charset="0"/>
                <a:cs typeface="Arial" charset="0"/>
              </a:rPr>
              <a:t>laws</a:t>
            </a:r>
          </a:p>
          <a:p>
            <a:r>
              <a:rPr lang="en-US" altLang="en-US" dirty="0" smtClean="0">
                <a:ea typeface="Arial" charset="0"/>
                <a:cs typeface="Arial" charset="0"/>
              </a:rPr>
              <a:t>Racially segregated labor movement</a:t>
            </a:r>
          </a:p>
          <a:p>
            <a:r>
              <a:rPr lang="en-US" altLang="en-US" dirty="0">
                <a:ea typeface="Arial" charset="0"/>
                <a:cs typeface="Arial" charset="0"/>
              </a:rPr>
              <a:t>Racialized compensation </a:t>
            </a:r>
            <a:r>
              <a:rPr lang="en-US" altLang="en-US" dirty="0" smtClean="0">
                <a:ea typeface="Arial" charset="0"/>
                <a:cs typeface="Arial" charset="0"/>
              </a:rPr>
              <a:t>legislation</a:t>
            </a:r>
            <a:endParaRPr lang="en-US" altLang="en-US" sz="2800" dirty="0" smtClean="0">
              <a:ea typeface="Arial" charset="0"/>
              <a:cs typeface="Arial" charset="0"/>
            </a:endParaRPr>
          </a:p>
          <a:p>
            <a:r>
              <a:rPr lang="en-US" altLang="en-US" b="1" dirty="0" smtClean="0">
                <a:solidFill>
                  <a:srgbClr val="FF0000"/>
                </a:solidFill>
                <a:ea typeface="Arial" charset="0"/>
                <a:cs typeface="Arial" charset="0"/>
              </a:rPr>
              <a:t>Occupational disease databases</a:t>
            </a:r>
          </a:p>
          <a:p>
            <a:r>
              <a:rPr lang="en-US" altLang="en-US" b="1" dirty="0" smtClean="0">
                <a:solidFill>
                  <a:srgbClr val="FF0000"/>
                </a:solidFill>
                <a:ea typeface="Arial" charset="0"/>
                <a:cs typeface="Arial" charset="0"/>
              </a:rPr>
              <a:t>Differential registration of mines and differential registration of workers on mines</a:t>
            </a:r>
          </a:p>
          <a:p>
            <a:r>
              <a:rPr lang="en-US" altLang="en-US" b="1" dirty="0" smtClean="0">
                <a:solidFill>
                  <a:srgbClr val="FF0000"/>
                </a:solidFill>
                <a:ea typeface="Arial" charset="0"/>
                <a:cs typeface="Arial" charset="0"/>
              </a:rPr>
              <a:t>Research </a:t>
            </a:r>
            <a:r>
              <a:rPr lang="en-US" altLang="en-US" b="1" dirty="0" smtClean="0">
                <a:solidFill>
                  <a:srgbClr val="FF0000"/>
                </a:solidFill>
                <a:ea typeface="Arial" charset="0"/>
                <a:cs typeface="Arial" charset="0"/>
              </a:rPr>
              <a:t>infrastructure</a:t>
            </a:r>
            <a:endParaRPr lang="en-US" altLang="en-US" b="1" dirty="0" smtClean="0">
              <a:solidFill>
                <a:srgbClr val="FF0000"/>
              </a:solidFill>
              <a:ea typeface="Arial" charset="0"/>
              <a:cs typeface="Arial" charset="0"/>
            </a:endParaRPr>
          </a:p>
        </p:txBody>
      </p:sp>
      <p:cxnSp>
        <p:nvCxnSpPr>
          <p:cNvPr id="3" name="Straight Connector 2"/>
          <p:cNvCxnSpPr/>
          <p:nvPr/>
        </p:nvCxnSpPr>
        <p:spPr>
          <a:xfrm>
            <a:off x="213360" y="1714135"/>
            <a:ext cx="8534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4173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9022"/>
            <a:ext cx="7886700" cy="945513"/>
          </a:xfrm>
        </p:spPr>
        <p:txBody>
          <a:bodyPr/>
          <a:lstStyle/>
          <a:p>
            <a:pPr algn="ctr"/>
            <a:r>
              <a:rPr lang="en-US" sz="3600" b="1" dirty="0" smtClean="0">
                <a:latin typeface="Arial" charset="0"/>
                <a:ea typeface="Arial" charset="0"/>
                <a:cs typeface="Arial" charset="0"/>
              </a:rPr>
              <a:t>Mesothelioma</a:t>
            </a:r>
            <a:endParaRPr lang="en-US" sz="3600" b="1" dirty="0">
              <a:latin typeface="Arial" charset="0"/>
              <a:ea typeface="Arial" charset="0"/>
              <a:cs typeface="Arial" charset="0"/>
            </a:endParaRPr>
          </a:p>
        </p:txBody>
      </p:sp>
      <p:sp>
        <p:nvSpPr>
          <p:cNvPr id="3" name="Content Placeholder 2"/>
          <p:cNvSpPr>
            <a:spLocks noGrp="1"/>
          </p:cNvSpPr>
          <p:nvPr>
            <p:ph idx="1"/>
          </p:nvPr>
        </p:nvSpPr>
        <p:spPr>
          <a:xfrm>
            <a:off x="628650" y="1104535"/>
            <a:ext cx="8210550" cy="2501262"/>
          </a:xfrm>
        </p:spPr>
        <p:txBody>
          <a:bodyPr>
            <a:noAutofit/>
          </a:bodyPr>
          <a:lstStyle/>
          <a:p>
            <a:r>
              <a:rPr lang="en-US" sz="2200" dirty="0" smtClean="0">
                <a:ea typeface="Arial" charset="0"/>
                <a:cs typeface="Arial" charset="0"/>
              </a:rPr>
              <a:t>Signature asbestos-induced disease</a:t>
            </a:r>
          </a:p>
          <a:p>
            <a:r>
              <a:rPr lang="en-US" sz="2200" dirty="0" err="1" smtClean="0">
                <a:ea typeface="Arial" charset="0"/>
                <a:cs typeface="Arial" charset="0"/>
              </a:rPr>
              <a:t>Crocidolite</a:t>
            </a:r>
            <a:r>
              <a:rPr lang="en-US" sz="2200" dirty="0" smtClean="0">
                <a:ea typeface="Arial" charset="0"/>
                <a:cs typeface="Arial" charset="0"/>
              </a:rPr>
              <a:t> a particularly potent cause</a:t>
            </a:r>
          </a:p>
          <a:p>
            <a:r>
              <a:rPr lang="en-US" sz="2200" dirty="0" smtClean="0">
                <a:ea typeface="Arial" charset="0"/>
                <a:cs typeface="Arial" charset="0"/>
              </a:rPr>
              <a:t>Rare, aggressive, and painful cancer of the lining of the lung cavities</a:t>
            </a:r>
          </a:p>
          <a:p>
            <a:r>
              <a:rPr lang="en-US" sz="2200" dirty="0" smtClean="0">
                <a:ea typeface="Arial" charset="0"/>
                <a:cs typeface="Arial" charset="0"/>
              </a:rPr>
              <a:t>Survival 2-18 months, even with good medical care</a:t>
            </a:r>
          </a:p>
          <a:p>
            <a:r>
              <a:rPr lang="en-US" sz="2200" dirty="0" smtClean="0">
                <a:ea typeface="Arial" charset="0"/>
                <a:cs typeface="Arial" charset="0"/>
              </a:rPr>
              <a:t>1/12 carpenters in UK will develop mesothelioma</a:t>
            </a:r>
          </a:p>
          <a:p>
            <a:r>
              <a:rPr lang="en-US" sz="2200" dirty="0" smtClean="0">
                <a:ea typeface="Arial" charset="0"/>
                <a:cs typeface="Arial" charset="0"/>
              </a:rPr>
              <a:t>Prevalence unknown South African historically because of exclusion of black miners</a:t>
            </a:r>
            <a:endParaRPr lang="en-US" sz="2200" dirty="0">
              <a:ea typeface="Arial" charset="0"/>
              <a:cs typeface="Arial"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5225" y="4085271"/>
            <a:ext cx="2870200" cy="2438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083369"/>
            <a:ext cx="3365500" cy="2440302"/>
          </a:xfrm>
          <a:prstGeom prst="rect">
            <a:avLst/>
          </a:prstGeom>
        </p:spPr>
      </p:pic>
      <p:cxnSp>
        <p:nvCxnSpPr>
          <p:cNvPr id="7" name="Straight Connector 6"/>
          <p:cNvCxnSpPr/>
          <p:nvPr/>
        </p:nvCxnSpPr>
        <p:spPr>
          <a:xfrm>
            <a:off x="304800" y="952135"/>
            <a:ext cx="8534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407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569" y="365127"/>
            <a:ext cx="8956431" cy="1182320"/>
          </a:xfrm>
        </p:spPr>
        <p:txBody>
          <a:bodyPr>
            <a:normAutofit/>
          </a:bodyPr>
          <a:lstStyle/>
          <a:p>
            <a:pPr algn="ctr"/>
            <a:r>
              <a:rPr lang="en-US" sz="3600" b="1" dirty="0" smtClean="0">
                <a:latin typeface="+mn-lt"/>
                <a:ea typeface="Arial" charset="0"/>
                <a:cs typeface="Arial" charset="0"/>
              </a:rPr>
              <a:t>Scientific controversy and mesothelioma causality</a:t>
            </a:r>
            <a:endParaRPr lang="en-US" sz="3600" b="1" dirty="0">
              <a:latin typeface="+mn-lt"/>
              <a:ea typeface="Arial" charset="0"/>
              <a:cs typeface="Arial" charset="0"/>
            </a:endParaRPr>
          </a:p>
        </p:txBody>
      </p:sp>
      <p:sp>
        <p:nvSpPr>
          <p:cNvPr id="3" name="Content Placeholder 2"/>
          <p:cNvSpPr>
            <a:spLocks noGrp="1"/>
          </p:cNvSpPr>
          <p:nvPr>
            <p:ph idx="1"/>
          </p:nvPr>
        </p:nvSpPr>
        <p:spPr>
          <a:xfrm>
            <a:off x="558311" y="2083533"/>
            <a:ext cx="7886700" cy="4351338"/>
          </a:xfrm>
        </p:spPr>
        <p:txBody>
          <a:bodyPr/>
          <a:lstStyle/>
          <a:p>
            <a:r>
              <a:rPr lang="en-US" dirty="0" smtClean="0">
                <a:ea typeface="Arial" charset="0"/>
                <a:cs typeface="Arial" charset="0"/>
              </a:rPr>
              <a:t>Scientific context</a:t>
            </a:r>
          </a:p>
          <a:p>
            <a:r>
              <a:rPr lang="en-US" dirty="0" smtClean="0">
                <a:ea typeface="Arial" charset="0"/>
                <a:cs typeface="Arial" charset="0"/>
              </a:rPr>
              <a:t>Social context to which responding</a:t>
            </a:r>
          </a:p>
          <a:p>
            <a:r>
              <a:rPr lang="en-US" dirty="0" smtClean="0">
                <a:ea typeface="Arial" charset="0"/>
                <a:cs typeface="Arial" charset="0"/>
              </a:rPr>
              <a:t>Technological innovations</a:t>
            </a:r>
          </a:p>
          <a:p>
            <a:r>
              <a:rPr lang="en-US" dirty="0" smtClean="0">
                <a:ea typeface="Arial" charset="0"/>
                <a:cs typeface="Arial" charset="0"/>
              </a:rPr>
              <a:t>Policy implications</a:t>
            </a:r>
          </a:p>
          <a:p>
            <a:r>
              <a:rPr lang="en-US" dirty="0" smtClean="0">
                <a:ea typeface="Arial" charset="0"/>
                <a:cs typeface="Arial" charset="0"/>
              </a:rPr>
              <a:t>Epistemic consequences</a:t>
            </a:r>
            <a:endParaRPr lang="en-US" dirty="0">
              <a:ea typeface="Arial" charset="0"/>
              <a:cs typeface="Arial" charset="0"/>
            </a:endParaRPr>
          </a:p>
        </p:txBody>
      </p:sp>
      <p:cxnSp>
        <p:nvCxnSpPr>
          <p:cNvPr id="5" name="Straight Connector 4"/>
          <p:cNvCxnSpPr/>
          <p:nvPr/>
        </p:nvCxnSpPr>
        <p:spPr>
          <a:xfrm>
            <a:off x="213360" y="1690689"/>
            <a:ext cx="8534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0696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79426"/>
            <a:ext cx="7886700" cy="1325563"/>
          </a:xfrm>
        </p:spPr>
        <p:txBody>
          <a:bodyPr>
            <a:normAutofit/>
          </a:bodyPr>
          <a:lstStyle/>
          <a:p>
            <a:r>
              <a:rPr lang="en-US" sz="3600" b="1" dirty="0" smtClean="0"/>
              <a:t>          </a:t>
            </a:r>
            <a:r>
              <a:rPr lang="en-US" sz="3600" b="1" dirty="0" smtClean="0">
                <a:latin typeface="+mn-lt"/>
                <a:ea typeface="Arial" charset="0"/>
                <a:cs typeface="Arial" charset="0"/>
              </a:rPr>
              <a:t>The Amphibole Hypothesis</a:t>
            </a:r>
            <a:endParaRPr lang="en-US" sz="3600" b="1" dirty="0">
              <a:latin typeface="+mn-lt"/>
              <a:ea typeface="Arial" charset="0"/>
              <a:cs typeface="Arial" charset="0"/>
            </a:endParaRPr>
          </a:p>
        </p:txBody>
      </p:sp>
      <p:sp>
        <p:nvSpPr>
          <p:cNvPr id="3" name="Content Placeholder 2"/>
          <p:cNvSpPr>
            <a:spLocks noGrp="1"/>
          </p:cNvSpPr>
          <p:nvPr>
            <p:ph idx="1"/>
          </p:nvPr>
        </p:nvSpPr>
        <p:spPr>
          <a:xfrm>
            <a:off x="628650" y="1572531"/>
            <a:ext cx="7886700" cy="4351338"/>
          </a:xfrm>
        </p:spPr>
        <p:txBody>
          <a:bodyPr>
            <a:normAutofit/>
          </a:bodyPr>
          <a:lstStyle/>
          <a:p>
            <a:r>
              <a:rPr lang="en-US" u="sng" dirty="0" smtClean="0">
                <a:ea typeface="Arial" charset="0"/>
                <a:cs typeface="Arial" charset="0"/>
              </a:rPr>
              <a:t>Outline of theory</a:t>
            </a:r>
            <a:r>
              <a:rPr lang="en-US" dirty="0" smtClean="0">
                <a:latin typeface="Arial" charset="0"/>
                <a:ea typeface="Arial" charset="0"/>
                <a:cs typeface="Arial" charset="0"/>
              </a:rPr>
              <a:t>:  </a:t>
            </a:r>
            <a:r>
              <a:rPr lang="en-US" sz="2200" dirty="0" smtClean="0">
                <a:latin typeface="+mj-lt"/>
                <a:ea typeface="Arial" charset="0"/>
                <a:cs typeface="Arial" charset="0"/>
              </a:rPr>
              <a:t>differential pathogenicity of asbestos fibers; does only </a:t>
            </a:r>
            <a:r>
              <a:rPr lang="en-US" sz="2200" dirty="0" err="1" smtClean="0">
                <a:latin typeface="+mj-lt"/>
                <a:ea typeface="Arial" charset="0"/>
                <a:cs typeface="Arial" charset="0"/>
              </a:rPr>
              <a:t>crocidolite</a:t>
            </a:r>
            <a:r>
              <a:rPr lang="en-US" sz="2200" dirty="0" smtClean="0">
                <a:latin typeface="+mj-lt"/>
                <a:ea typeface="Arial" charset="0"/>
                <a:cs typeface="Arial" charset="0"/>
              </a:rPr>
              <a:t> (an amphibole) cause mesothelioma?</a:t>
            </a:r>
          </a:p>
          <a:p>
            <a:r>
              <a:rPr lang="en-US" u="sng" dirty="0" smtClean="0">
                <a:ea typeface="Arial" charset="0"/>
                <a:cs typeface="Arial" charset="0"/>
              </a:rPr>
              <a:t>Social and Scientific Context</a:t>
            </a:r>
            <a:r>
              <a:rPr lang="en-US" dirty="0" smtClean="0">
                <a:latin typeface="Arial" charset="0"/>
                <a:ea typeface="Arial" charset="0"/>
                <a:cs typeface="Arial" charset="0"/>
              </a:rPr>
              <a:t>:  </a:t>
            </a:r>
            <a:r>
              <a:rPr lang="en-US" sz="2200" dirty="0" smtClean="0">
                <a:latin typeface="+mj-lt"/>
                <a:ea typeface="Arial" charset="0"/>
                <a:cs typeface="Arial" charset="0"/>
              </a:rPr>
              <a:t>both industry-funded and non industry-funded research; public panic over asbestos in schools; international ban</a:t>
            </a:r>
          </a:p>
          <a:p>
            <a:r>
              <a:rPr lang="en-US" u="sng" dirty="0" smtClean="0">
                <a:ea typeface="Arial" charset="0"/>
                <a:cs typeface="Arial" charset="0"/>
              </a:rPr>
              <a:t>Technological debates</a:t>
            </a:r>
            <a:r>
              <a:rPr lang="en-US" dirty="0" smtClean="0">
                <a:latin typeface="Arial" charset="0"/>
                <a:ea typeface="Arial" charset="0"/>
                <a:cs typeface="Arial" charset="0"/>
              </a:rPr>
              <a:t>:  </a:t>
            </a:r>
            <a:r>
              <a:rPr lang="en-US" sz="2200" dirty="0" smtClean="0">
                <a:latin typeface="+mj-lt"/>
                <a:ea typeface="Arial" charset="0"/>
                <a:cs typeface="Arial" charset="0"/>
              </a:rPr>
              <a:t>fiber type </a:t>
            </a:r>
          </a:p>
          <a:p>
            <a:r>
              <a:rPr lang="en-US" u="sng" dirty="0" smtClean="0">
                <a:ea typeface="Arial" charset="0"/>
                <a:cs typeface="Arial" charset="0"/>
              </a:rPr>
              <a:t>Policy implications</a:t>
            </a:r>
            <a:r>
              <a:rPr lang="en-US" dirty="0" smtClean="0">
                <a:latin typeface="Arial" charset="0"/>
                <a:ea typeface="Arial" charset="0"/>
                <a:cs typeface="Arial" charset="0"/>
              </a:rPr>
              <a:t>:  </a:t>
            </a:r>
            <a:r>
              <a:rPr lang="en-US" sz="2200" dirty="0" smtClean="0">
                <a:latin typeface="+mj-lt"/>
                <a:ea typeface="Arial" charset="0"/>
                <a:cs typeface="Arial" charset="0"/>
              </a:rPr>
              <a:t>safe to use </a:t>
            </a:r>
            <a:r>
              <a:rPr lang="en-US" sz="2200" dirty="0" err="1" smtClean="0">
                <a:latin typeface="+mj-lt"/>
                <a:ea typeface="Arial" charset="0"/>
                <a:cs typeface="Arial" charset="0"/>
              </a:rPr>
              <a:t>chrysotile</a:t>
            </a:r>
            <a:endParaRPr lang="en-US" sz="2200" dirty="0" smtClean="0">
              <a:latin typeface="+mj-lt"/>
              <a:ea typeface="Arial" charset="0"/>
              <a:cs typeface="Arial" charset="0"/>
            </a:endParaRPr>
          </a:p>
          <a:p>
            <a:r>
              <a:rPr lang="en-US" u="sng" dirty="0" smtClean="0">
                <a:ea typeface="Arial" charset="0"/>
                <a:cs typeface="Arial" charset="0"/>
              </a:rPr>
              <a:t>Epistemic </a:t>
            </a:r>
            <a:r>
              <a:rPr lang="en-US" u="sng" dirty="0">
                <a:ea typeface="Arial" charset="0"/>
                <a:cs typeface="Arial" charset="0"/>
              </a:rPr>
              <a:t>c</a:t>
            </a:r>
            <a:r>
              <a:rPr lang="en-US" u="sng" dirty="0" smtClean="0">
                <a:ea typeface="Arial" charset="0"/>
                <a:cs typeface="Arial" charset="0"/>
              </a:rPr>
              <a:t>onsequences</a:t>
            </a:r>
            <a:r>
              <a:rPr lang="en-US" dirty="0" smtClean="0">
                <a:latin typeface="Arial" charset="0"/>
                <a:ea typeface="Arial" charset="0"/>
                <a:cs typeface="Arial" charset="0"/>
              </a:rPr>
              <a:t>: </a:t>
            </a:r>
            <a:r>
              <a:rPr lang="en-US" sz="2200" dirty="0" smtClean="0">
                <a:latin typeface="+mj-lt"/>
                <a:ea typeface="Arial" charset="0"/>
                <a:cs typeface="Arial" charset="0"/>
              </a:rPr>
              <a:t>invisibility of asbestos-related diseases in global South</a:t>
            </a:r>
            <a:endParaRPr lang="en-US" sz="2200" dirty="0">
              <a:latin typeface="+mj-lt"/>
              <a:ea typeface="Arial" charset="0"/>
              <a:cs typeface="Arial" charset="0"/>
            </a:endParaRPr>
          </a:p>
        </p:txBody>
      </p:sp>
      <p:sp>
        <p:nvSpPr>
          <p:cNvPr id="4" name="TextBox 3"/>
          <p:cNvSpPr txBox="1"/>
          <p:nvPr/>
        </p:nvSpPr>
        <p:spPr>
          <a:xfrm>
            <a:off x="829994" y="5656902"/>
            <a:ext cx="7978726" cy="954107"/>
          </a:xfrm>
          <a:prstGeom prst="rect">
            <a:avLst/>
          </a:prstGeom>
          <a:noFill/>
        </p:spPr>
        <p:txBody>
          <a:bodyPr wrap="square" rtlCol="0">
            <a:spAutoFit/>
          </a:bodyPr>
          <a:lstStyle/>
          <a:p>
            <a:r>
              <a:rPr lang="en-US" sz="2800" b="1" i="1" dirty="0" smtClean="0">
                <a:solidFill>
                  <a:srgbClr val="FF0000"/>
                </a:solidFill>
                <a:latin typeface="Arial" charset="0"/>
                <a:ea typeface="Arial" charset="0"/>
                <a:cs typeface="Arial" charset="0"/>
              </a:rPr>
              <a:t>Why do only a small proportion of exposed individuals develop mesothelioma?</a:t>
            </a:r>
            <a:endParaRPr lang="en-US" sz="2800" b="1" i="1" dirty="0">
              <a:solidFill>
                <a:srgbClr val="FF0000"/>
              </a:solidFill>
              <a:latin typeface="Arial" charset="0"/>
              <a:ea typeface="Arial" charset="0"/>
              <a:cs typeface="Arial" charset="0"/>
            </a:endParaRPr>
          </a:p>
        </p:txBody>
      </p:sp>
      <p:cxnSp>
        <p:nvCxnSpPr>
          <p:cNvPr id="5" name="Straight Connector 4"/>
          <p:cNvCxnSpPr/>
          <p:nvPr/>
        </p:nvCxnSpPr>
        <p:spPr>
          <a:xfrm>
            <a:off x="274320" y="1362443"/>
            <a:ext cx="8534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539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                </a:t>
            </a:r>
            <a:r>
              <a:rPr lang="en-US" sz="3600" b="1" dirty="0" smtClean="0">
                <a:latin typeface="+mn-lt"/>
                <a:ea typeface="Arial" charset="0"/>
                <a:cs typeface="Arial" charset="0"/>
              </a:rPr>
              <a:t>SV40 Hypothesis</a:t>
            </a:r>
            <a:endParaRPr lang="en-US" sz="3600" b="1" dirty="0">
              <a:latin typeface="+mn-lt"/>
              <a:ea typeface="Arial" charset="0"/>
              <a:cs typeface="Arial" charset="0"/>
            </a:endParaRPr>
          </a:p>
        </p:txBody>
      </p:sp>
      <p:sp>
        <p:nvSpPr>
          <p:cNvPr id="3" name="Content Placeholder 2"/>
          <p:cNvSpPr>
            <a:spLocks noGrp="1"/>
          </p:cNvSpPr>
          <p:nvPr>
            <p:ph idx="1"/>
          </p:nvPr>
        </p:nvSpPr>
        <p:spPr>
          <a:xfrm>
            <a:off x="628650" y="1616376"/>
            <a:ext cx="7715250" cy="3889976"/>
          </a:xfrm>
        </p:spPr>
        <p:txBody>
          <a:bodyPr>
            <a:normAutofit fontScale="85000" lnSpcReduction="20000"/>
          </a:bodyPr>
          <a:lstStyle/>
          <a:p>
            <a:r>
              <a:rPr lang="en-US" sz="3300" u="sng" dirty="0" smtClean="0">
                <a:ea typeface="Arial" charset="0"/>
                <a:cs typeface="Arial" charset="0"/>
              </a:rPr>
              <a:t>Outline of theory</a:t>
            </a:r>
            <a:r>
              <a:rPr lang="en-US" dirty="0" smtClean="0">
                <a:latin typeface="Helvetica" charset="0"/>
                <a:ea typeface="Helvetica" charset="0"/>
                <a:cs typeface="Helvetica" charset="0"/>
              </a:rPr>
              <a:t>: </a:t>
            </a:r>
            <a:r>
              <a:rPr lang="en-US" dirty="0" smtClean="0">
                <a:latin typeface="+mj-lt"/>
                <a:ea typeface="Arial" charset="0"/>
                <a:cs typeface="Arial" charset="0"/>
              </a:rPr>
              <a:t>role of a monkey tumor virus as co-factor in etiology of mesothelioma</a:t>
            </a:r>
          </a:p>
          <a:p>
            <a:r>
              <a:rPr lang="en-US" sz="3300" u="sng" dirty="0" smtClean="0">
                <a:ea typeface="Arial" charset="0"/>
                <a:cs typeface="Arial" charset="0"/>
              </a:rPr>
              <a:t>Social and scientific context</a:t>
            </a:r>
            <a:r>
              <a:rPr lang="en-US" dirty="0" smtClean="0">
                <a:ea typeface="Helvetica" charset="0"/>
                <a:cs typeface="Helvetica" charset="0"/>
              </a:rPr>
              <a:t>: </a:t>
            </a:r>
            <a:r>
              <a:rPr lang="en-US" dirty="0" smtClean="0">
                <a:latin typeface="+mj-lt"/>
                <a:ea typeface="Arial" charset="0"/>
                <a:cs typeface="Arial" charset="0"/>
              </a:rPr>
              <a:t>government funded; identification of cancer-causing genes; heady time in molecular biology; anxieties about vaccination and government suppression of contaminated vaccines</a:t>
            </a:r>
          </a:p>
          <a:p>
            <a:r>
              <a:rPr lang="en-US" sz="3300" u="sng" dirty="0" smtClean="0">
                <a:ea typeface="Arial" charset="0"/>
                <a:cs typeface="Arial" charset="0"/>
              </a:rPr>
              <a:t>Technological</a:t>
            </a:r>
            <a:r>
              <a:rPr lang="en-US" dirty="0" smtClean="0">
                <a:latin typeface="Helvetica" charset="0"/>
                <a:ea typeface="Helvetica" charset="0"/>
                <a:cs typeface="Helvetica" charset="0"/>
              </a:rPr>
              <a:t>: </a:t>
            </a:r>
            <a:r>
              <a:rPr lang="en-US" dirty="0" smtClean="0">
                <a:latin typeface="+mj-lt"/>
                <a:ea typeface="Arial" charset="0"/>
                <a:cs typeface="Arial" charset="0"/>
              </a:rPr>
              <a:t>amplification of minute </a:t>
            </a:r>
            <a:r>
              <a:rPr lang="en-US" dirty="0" err="1" smtClean="0">
                <a:latin typeface="+mj-lt"/>
                <a:ea typeface="Arial" charset="0"/>
                <a:cs typeface="Arial" charset="0"/>
              </a:rPr>
              <a:t>amts</a:t>
            </a:r>
            <a:r>
              <a:rPr lang="en-US" dirty="0" smtClean="0">
                <a:latin typeface="+mj-lt"/>
                <a:ea typeface="Arial" charset="0"/>
                <a:cs typeface="Arial" charset="0"/>
              </a:rPr>
              <a:t> of DNA via PCR</a:t>
            </a:r>
          </a:p>
          <a:p>
            <a:r>
              <a:rPr lang="en-US" sz="3300" u="sng" dirty="0" smtClean="0">
                <a:ea typeface="Arial" charset="0"/>
                <a:cs typeface="Arial" charset="0"/>
              </a:rPr>
              <a:t>Policy implications</a:t>
            </a:r>
            <a:r>
              <a:rPr lang="en-US" dirty="0" smtClean="0">
                <a:latin typeface="Helvetica" charset="0"/>
                <a:ea typeface="Helvetica" charset="0"/>
                <a:cs typeface="Helvetica" charset="0"/>
              </a:rPr>
              <a:t>:</a:t>
            </a:r>
            <a:r>
              <a:rPr lang="en-US" dirty="0" smtClean="0">
                <a:latin typeface="Helvetica Light" charset="0"/>
                <a:ea typeface="Helvetica Light" charset="0"/>
                <a:cs typeface="Helvetica Light" charset="0"/>
              </a:rPr>
              <a:t> </a:t>
            </a:r>
            <a:r>
              <a:rPr lang="en-US" dirty="0" smtClean="0">
                <a:latin typeface="+mj-lt"/>
                <a:ea typeface="Arial" charset="0"/>
                <a:cs typeface="Arial" charset="0"/>
              </a:rPr>
              <a:t>business as usual</a:t>
            </a:r>
          </a:p>
          <a:p>
            <a:r>
              <a:rPr lang="en-US" sz="3300" u="sng" dirty="0" smtClean="0">
                <a:ea typeface="Arial" charset="0"/>
                <a:cs typeface="Arial" charset="0"/>
              </a:rPr>
              <a:t>Epistemic consequences</a:t>
            </a:r>
            <a:r>
              <a:rPr lang="en-US" dirty="0" smtClean="0">
                <a:latin typeface="Helvetica" charset="0"/>
                <a:ea typeface="Helvetica" charset="0"/>
                <a:cs typeface="Helvetica" charset="0"/>
              </a:rPr>
              <a:t>: </a:t>
            </a:r>
            <a:r>
              <a:rPr lang="en-US" dirty="0" smtClean="0">
                <a:latin typeface="+mj-lt"/>
                <a:ea typeface="Arial" charset="0"/>
                <a:cs typeface="Arial" charset="0"/>
              </a:rPr>
              <a:t>invisibility of asbestos as cause and of burden of ARDs in global South </a:t>
            </a:r>
            <a:endParaRPr lang="en-US" dirty="0">
              <a:latin typeface="+mj-lt"/>
              <a:ea typeface="Arial" charset="0"/>
              <a:cs typeface="Arial" charset="0"/>
            </a:endParaRPr>
          </a:p>
        </p:txBody>
      </p:sp>
      <p:sp>
        <p:nvSpPr>
          <p:cNvPr id="7" name="TextBox 6"/>
          <p:cNvSpPr txBox="1"/>
          <p:nvPr/>
        </p:nvSpPr>
        <p:spPr>
          <a:xfrm>
            <a:off x="628650" y="5693342"/>
            <a:ext cx="8210550" cy="1107996"/>
          </a:xfrm>
          <a:prstGeom prst="rect">
            <a:avLst/>
          </a:prstGeom>
          <a:noFill/>
        </p:spPr>
        <p:txBody>
          <a:bodyPr wrap="square" rtlCol="0">
            <a:spAutoFit/>
          </a:bodyPr>
          <a:lstStyle/>
          <a:p>
            <a:r>
              <a:rPr lang="en-US" sz="2400" b="1" i="1" dirty="0">
                <a:solidFill>
                  <a:srgbClr val="FF0000"/>
                </a:solidFill>
                <a:latin typeface="Arial" charset="0"/>
                <a:ea typeface="Arial" charset="0"/>
                <a:cs typeface="Arial" charset="0"/>
              </a:rPr>
              <a:t>Why do only a small proportion of exposed individuals develop mesothelioma?</a:t>
            </a:r>
          </a:p>
          <a:p>
            <a:endParaRPr lang="en-US" dirty="0"/>
          </a:p>
        </p:txBody>
      </p:sp>
      <p:cxnSp>
        <p:nvCxnSpPr>
          <p:cNvPr id="8" name="Straight Connector 7"/>
          <p:cNvCxnSpPr/>
          <p:nvPr/>
        </p:nvCxnSpPr>
        <p:spPr>
          <a:xfrm>
            <a:off x="304800" y="1429385"/>
            <a:ext cx="8534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435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C:\Documents and Settings\Christian Nelson\My Documents\polyoma\polyoma root\manuscripts\ms 1 - labeling methods\figures\fig 1\fig2 c te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093913"/>
            <a:ext cx="2882900"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093913"/>
            <a:ext cx="2668588"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3"/>
          <p:cNvSpPr txBox="1">
            <a:spLocks noChangeArrowheads="1"/>
          </p:cNvSpPr>
          <p:nvPr/>
        </p:nvSpPr>
        <p:spPr bwMode="auto">
          <a:xfrm>
            <a:off x="3505200" y="1143000"/>
            <a:ext cx="2895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3200" b="1"/>
              <a:t>SV40 Virus</a:t>
            </a:r>
          </a:p>
        </p:txBody>
      </p:sp>
      <p:sp>
        <p:nvSpPr>
          <p:cNvPr id="33797" name="TextBox 4"/>
          <p:cNvSpPr txBox="1">
            <a:spLocks noChangeArrowheads="1"/>
          </p:cNvSpPr>
          <p:nvPr/>
        </p:nvSpPr>
        <p:spPr bwMode="auto">
          <a:xfrm>
            <a:off x="2438400" y="5181600"/>
            <a:ext cx="671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TEM</a:t>
            </a:r>
          </a:p>
        </p:txBody>
      </p:sp>
      <p:sp>
        <p:nvSpPr>
          <p:cNvPr id="33798" name="TextBox 5"/>
          <p:cNvSpPr txBox="1">
            <a:spLocks noChangeArrowheads="1"/>
          </p:cNvSpPr>
          <p:nvPr/>
        </p:nvSpPr>
        <p:spPr bwMode="auto">
          <a:xfrm>
            <a:off x="5029200" y="5181600"/>
            <a:ext cx="2439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Computer simulation</a:t>
            </a:r>
          </a:p>
        </p:txBody>
      </p:sp>
    </p:spTree>
    <p:extLst>
      <p:ext uri="{BB962C8B-B14F-4D97-AF65-F5344CB8AC3E}">
        <p14:creationId xmlns:p14="http://schemas.microsoft.com/office/powerpoint/2010/main" val="416233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839991773"/>
              </p:ext>
            </p:extLst>
          </p:nvPr>
        </p:nvGraphicFramePr>
        <p:xfrm>
          <a:off x="1158240" y="975360"/>
          <a:ext cx="6766561" cy="50291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9120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992" y="145670"/>
            <a:ext cx="8350758" cy="1325563"/>
          </a:xfrm>
        </p:spPr>
        <p:txBody>
          <a:bodyPr/>
          <a:lstStyle/>
          <a:p>
            <a:pPr algn="ctr"/>
            <a:r>
              <a:rPr lang="en-US" dirty="0" smtClean="0"/>
              <a:t>      </a:t>
            </a:r>
            <a:r>
              <a:rPr lang="en-US" sz="3600" b="1" dirty="0" smtClean="0">
                <a:latin typeface="+mn-lt"/>
                <a:ea typeface="Arial" charset="0"/>
                <a:cs typeface="Arial" charset="0"/>
              </a:rPr>
              <a:t>Genetic Predisposition Hypothesis</a:t>
            </a:r>
            <a:endParaRPr lang="en-US" sz="3600" b="1" dirty="0">
              <a:latin typeface="+mn-lt"/>
              <a:ea typeface="Arial" charset="0"/>
              <a:cs typeface="Arial" charset="0"/>
            </a:endParaRPr>
          </a:p>
        </p:txBody>
      </p:sp>
      <p:sp>
        <p:nvSpPr>
          <p:cNvPr id="3" name="Content Placeholder 2"/>
          <p:cNvSpPr>
            <a:spLocks noGrp="1"/>
          </p:cNvSpPr>
          <p:nvPr>
            <p:ph idx="1"/>
          </p:nvPr>
        </p:nvSpPr>
        <p:spPr>
          <a:xfrm>
            <a:off x="628650" y="1605538"/>
            <a:ext cx="7886700" cy="3496183"/>
          </a:xfrm>
        </p:spPr>
        <p:txBody>
          <a:bodyPr>
            <a:normAutofit/>
          </a:bodyPr>
          <a:lstStyle/>
          <a:p>
            <a:r>
              <a:rPr lang="en-US" u="sng" dirty="0" smtClean="0">
                <a:ea typeface="Arial" charset="0"/>
                <a:cs typeface="Arial" charset="0"/>
              </a:rPr>
              <a:t>Outline of theory</a:t>
            </a:r>
            <a:r>
              <a:rPr lang="en-US" sz="2400" dirty="0" smtClean="0"/>
              <a:t>:  </a:t>
            </a:r>
            <a:r>
              <a:rPr lang="en-US" sz="2200" dirty="0" smtClean="0">
                <a:latin typeface="+mj-lt"/>
                <a:ea typeface="Arial" charset="0"/>
                <a:cs typeface="Arial" charset="0"/>
              </a:rPr>
              <a:t>Because not all exposed people get mesothelioma, must be a genetic predisposition</a:t>
            </a:r>
          </a:p>
          <a:p>
            <a:r>
              <a:rPr lang="en-US" u="sng" dirty="0" smtClean="0">
                <a:ea typeface="Arial" charset="0"/>
                <a:cs typeface="Arial" charset="0"/>
              </a:rPr>
              <a:t>Scientific and social context</a:t>
            </a:r>
            <a:r>
              <a:rPr lang="en-US" sz="2400" dirty="0" smtClean="0">
                <a:latin typeface="Arial" charset="0"/>
                <a:ea typeface="Arial" charset="0"/>
                <a:cs typeface="Arial" charset="0"/>
              </a:rPr>
              <a:t>: </a:t>
            </a:r>
            <a:r>
              <a:rPr lang="en-US" sz="2200" dirty="0" smtClean="0">
                <a:latin typeface="+mj-lt"/>
                <a:ea typeface="Arial" charset="0"/>
                <a:cs typeface="Arial" charset="0"/>
              </a:rPr>
              <a:t>high rates in some villages in Turkey and </a:t>
            </a:r>
            <a:r>
              <a:rPr lang="en-US" sz="2200" dirty="0" err="1" smtClean="0">
                <a:latin typeface="+mj-lt"/>
                <a:ea typeface="Arial" charset="0"/>
                <a:cs typeface="Arial" charset="0"/>
              </a:rPr>
              <a:t>eronite</a:t>
            </a:r>
            <a:r>
              <a:rPr lang="en-US" sz="2200" dirty="0" smtClean="0">
                <a:latin typeface="+mj-lt"/>
                <a:ea typeface="Arial" charset="0"/>
                <a:cs typeface="Arial" charset="0"/>
              </a:rPr>
              <a:t>; scientific credit for discovery; national interests</a:t>
            </a:r>
          </a:p>
          <a:p>
            <a:r>
              <a:rPr lang="en-US" u="sng" dirty="0" smtClean="0">
                <a:ea typeface="Arial" charset="0"/>
                <a:cs typeface="Arial" charset="0"/>
              </a:rPr>
              <a:t>Technical debates</a:t>
            </a:r>
            <a:r>
              <a:rPr lang="en-US" sz="2400" dirty="0" smtClean="0">
                <a:latin typeface="Arial" charset="0"/>
                <a:ea typeface="Arial" charset="0"/>
                <a:cs typeface="Arial" charset="0"/>
              </a:rPr>
              <a:t>: </a:t>
            </a:r>
            <a:r>
              <a:rPr lang="en-US" sz="2400" dirty="0" smtClean="0">
                <a:latin typeface="+mj-lt"/>
                <a:ea typeface="Arial" charset="0"/>
                <a:cs typeface="Arial" charset="0"/>
              </a:rPr>
              <a:t>meaning of altered DNA</a:t>
            </a:r>
            <a:endParaRPr lang="en-US" sz="2200" dirty="0" smtClean="0">
              <a:latin typeface="+mj-lt"/>
              <a:ea typeface="Arial" charset="0"/>
              <a:cs typeface="Arial" charset="0"/>
            </a:endParaRPr>
          </a:p>
          <a:p>
            <a:r>
              <a:rPr lang="en-US" u="sng" dirty="0" smtClean="0">
                <a:ea typeface="Arial" charset="0"/>
                <a:cs typeface="Arial" charset="0"/>
              </a:rPr>
              <a:t>Policy</a:t>
            </a:r>
            <a:r>
              <a:rPr lang="en-US" sz="2400" dirty="0" smtClean="0">
                <a:latin typeface="Arial" charset="0"/>
                <a:ea typeface="Arial" charset="0"/>
                <a:cs typeface="Arial" charset="0"/>
              </a:rPr>
              <a:t>: </a:t>
            </a:r>
            <a:r>
              <a:rPr lang="en-US" sz="2200" dirty="0" smtClean="0">
                <a:ea typeface="Arial" charset="0"/>
                <a:cs typeface="Arial" charset="0"/>
              </a:rPr>
              <a:t>new therapies</a:t>
            </a:r>
          </a:p>
          <a:p>
            <a:r>
              <a:rPr lang="en-US" u="sng" dirty="0" smtClean="0">
                <a:ea typeface="Arial" charset="0"/>
                <a:cs typeface="Arial" charset="0"/>
              </a:rPr>
              <a:t>Epistemic consequences</a:t>
            </a:r>
            <a:r>
              <a:rPr lang="en-US" dirty="0" smtClean="0">
                <a:ea typeface="Arial" charset="0"/>
                <a:cs typeface="Arial" charset="0"/>
              </a:rPr>
              <a:t>:</a:t>
            </a:r>
            <a:r>
              <a:rPr lang="en-US" sz="2400" dirty="0" smtClean="0">
                <a:latin typeface="Arial" charset="0"/>
                <a:ea typeface="Arial" charset="0"/>
                <a:cs typeface="Arial" charset="0"/>
              </a:rPr>
              <a:t>  </a:t>
            </a:r>
            <a:r>
              <a:rPr lang="en-US" sz="2200" dirty="0" smtClean="0">
                <a:latin typeface="+mj-lt"/>
                <a:ea typeface="Arial" charset="0"/>
                <a:cs typeface="Arial" charset="0"/>
              </a:rPr>
              <a:t>invisibility of global South</a:t>
            </a:r>
            <a:endParaRPr lang="en-US" sz="2200" dirty="0">
              <a:latin typeface="+mj-lt"/>
              <a:ea typeface="Arial" charset="0"/>
              <a:cs typeface="Arial" charset="0"/>
            </a:endParaRPr>
          </a:p>
        </p:txBody>
      </p:sp>
      <p:sp>
        <p:nvSpPr>
          <p:cNvPr id="4" name="TextBox 3"/>
          <p:cNvSpPr txBox="1"/>
          <p:nvPr/>
        </p:nvSpPr>
        <p:spPr>
          <a:xfrm>
            <a:off x="475488" y="5421525"/>
            <a:ext cx="8375904" cy="1107996"/>
          </a:xfrm>
          <a:prstGeom prst="rect">
            <a:avLst/>
          </a:prstGeom>
          <a:noFill/>
        </p:spPr>
        <p:txBody>
          <a:bodyPr wrap="square" rtlCol="0">
            <a:spAutoFit/>
          </a:bodyPr>
          <a:lstStyle/>
          <a:p>
            <a:r>
              <a:rPr lang="en-US" sz="2400" b="1" i="1" dirty="0">
                <a:solidFill>
                  <a:srgbClr val="FF0000"/>
                </a:solidFill>
                <a:latin typeface="Arial" charset="0"/>
                <a:ea typeface="Arial" charset="0"/>
                <a:cs typeface="Arial" charset="0"/>
              </a:rPr>
              <a:t>Why do only a small proportion of exposed individuals develop mesothelioma?</a:t>
            </a:r>
          </a:p>
          <a:p>
            <a:endParaRPr lang="en-US" dirty="0"/>
          </a:p>
        </p:txBody>
      </p:sp>
      <p:cxnSp>
        <p:nvCxnSpPr>
          <p:cNvPr id="5" name="Straight Connector 4"/>
          <p:cNvCxnSpPr/>
          <p:nvPr/>
        </p:nvCxnSpPr>
        <p:spPr>
          <a:xfrm>
            <a:off x="316992" y="1318833"/>
            <a:ext cx="8534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1236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descr="Screen shot 2011-10-17 at 12.42.2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624840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2" descr="mesothelioma-nd-erionite-fib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829050"/>
            <a:ext cx="329565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5274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971550" y="1143000"/>
            <a:ext cx="72009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dirty="0" smtClean="0">
                <a:latin typeface="+mn-lt"/>
              </a:rPr>
              <a:t>“</a:t>
            </a:r>
            <a:r>
              <a:rPr lang="is-IS" altLang="en-US" dirty="0" smtClean="0">
                <a:latin typeface="+mn-lt"/>
              </a:rPr>
              <a:t>…</a:t>
            </a:r>
            <a:r>
              <a:rPr lang="en-US" altLang="en-US" dirty="0" smtClean="0">
                <a:latin typeface="+mn-lt"/>
              </a:rPr>
              <a:t>all </a:t>
            </a:r>
            <a:r>
              <a:rPr lang="en-US" altLang="en-US" dirty="0">
                <a:latin typeface="+mn-lt"/>
              </a:rPr>
              <a:t>decisions of knowledge production </a:t>
            </a:r>
            <a:r>
              <a:rPr lang="en-US" altLang="en-US" b="1" dirty="0">
                <a:solidFill>
                  <a:srgbClr val="FF0000"/>
                </a:solidFill>
                <a:latin typeface="+mn-lt"/>
              </a:rPr>
              <a:t>are never just questions of the substance of knowledge (inquiries, hypotheses, methods, procedures, acceptable values, etc.)  </a:t>
            </a:r>
            <a:r>
              <a:rPr lang="en-US" altLang="en-US" dirty="0">
                <a:latin typeface="+mn-lt"/>
              </a:rPr>
              <a:t>They are </a:t>
            </a:r>
            <a:r>
              <a:rPr lang="en-US" altLang="en-US" dirty="0" smtClean="0">
                <a:latin typeface="+mn-lt"/>
              </a:rPr>
              <a:t>at </a:t>
            </a:r>
            <a:r>
              <a:rPr lang="en-US" altLang="en-US" dirty="0">
                <a:latin typeface="+mn-lt"/>
              </a:rPr>
              <a:t>the same time also decisions on who is afflicted, the extent and type of hazard, the elements of the threat, the population concerned…measures to be taken, those responsible, and claims for compensation.”</a:t>
            </a:r>
          </a:p>
          <a:p>
            <a:pPr eaLnBrk="1" hangingPunct="1"/>
            <a:endParaRPr lang="en-US" altLang="en-US" sz="1800" dirty="0"/>
          </a:p>
          <a:p>
            <a:pPr eaLnBrk="1" hangingPunct="1"/>
            <a:r>
              <a:rPr lang="en-US" altLang="en-US" sz="1800" dirty="0" smtClean="0"/>
              <a:t>Ulrich </a:t>
            </a:r>
            <a:r>
              <a:rPr lang="en-US" altLang="en-US" sz="1800" dirty="0"/>
              <a:t>Beck, </a:t>
            </a:r>
            <a:r>
              <a:rPr lang="en-US" altLang="en-US" sz="1800" i="1" dirty="0"/>
              <a:t>Risk Society </a:t>
            </a:r>
          </a:p>
        </p:txBody>
      </p:sp>
    </p:spTree>
    <p:extLst>
      <p:ext uri="{BB962C8B-B14F-4D97-AF65-F5344CB8AC3E}">
        <p14:creationId xmlns:p14="http://schemas.microsoft.com/office/powerpoint/2010/main" val="15332042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56" y="932416"/>
            <a:ext cx="3695995" cy="253379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8688" y="932416"/>
            <a:ext cx="3338624" cy="2533798"/>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644695" y="3324639"/>
            <a:ext cx="2583917" cy="3695994"/>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8688" y="3880677"/>
            <a:ext cx="3338624" cy="2583918"/>
          </a:xfrm>
          <a:prstGeom prst="rect">
            <a:avLst/>
          </a:prstGeom>
        </p:spPr>
      </p:pic>
      <p:sp>
        <p:nvSpPr>
          <p:cNvPr id="6" name="TextBox 5"/>
          <p:cNvSpPr txBox="1"/>
          <p:nvPr/>
        </p:nvSpPr>
        <p:spPr>
          <a:xfrm>
            <a:off x="2764464" y="191386"/>
            <a:ext cx="4125433" cy="523220"/>
          </a:xfrm>
          <a:prstGeom prst="rect">
            <a:avLst/>
          </a:prstGeom>
          <a:noFill/>
        </p:spPr>
        <p:txBody>
          <a:bodyPr wrap="square" rtlCol="0">
            <a:spAutoFit/>
          </a:bodyPr>
          <a:lstStyle/>
          <a:p>
            <a:r>
              <a:rPr lang="en-US" sz="2800" b="1" dirty="0" smtClean="0">
                <a:latin typeface="Arial" charset="0"/>
                <a:ea typeface="Arial" charset="0"/>
                <a:cs typeface="Arial" charset="0"/>
              </a:rPr>
              <a:t>Who </a:t>
            </a:r>
            <a:r>
              <a:rPr lang="en-US" sz="2800" b="1" smtClean="0">
                <a:latin typeface="Arial" charset="0"/>
                <a:ea typeface="Arial" charset="0"/>
                <a:cs typeface="Arial" charset="0"/>
              </a:rPr>
              <a:t>has knowledge?</a:t>
            </a:r>
            <a:endParaRPr lang="en-US" sz="2800" b="1">
              <a:latin typeface="Arial" charset="0"/>
              <a:ea typeface="Arial" charset="0"/>
              <a:cs typeface="Arial" charset="0"/>
            </a:endParaRPr>
          </a:p>
        </p:txBody>
      </p:sp>
    </p:spTree>
    <p:extLst>
      <p:ext uri="{BB962C8B-B14F-4D97-AF65-F5344CB8AC3E}">
        <p14:creationId xmlns:p14="http://schemas.microsoft.com/office/powerpoint/2010/main" val="2780759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le01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066800"/>
            <a:ext cx="7010400" cy="4800600"/>
          </a:xfrm>
          <a:prstGeom prst="rect">
            <a:avLst/>
          </a:prstGeom>
          <a:noFill/>
          <a:extLst>
            <a:ext uri="{909E8E84-426E-40DD-AFC4-6F175D3DCCD1}">
              <a14:hiddenFill xmlns:a14="http://schemas.microsoft.com/office/drawing/2010/main">
                <a:solidFill>
                  <a:srgbClr val="FFFFFF"/>
                </a:solidFill>
              </a14:hiddenFill>
            </a:ext>
          </a:extLst>
        </p:spPr>
      </p:pic>
      <p:sp>
        <p:nvSpPr>
          <p:cNvPr id="7171" name="Text Box 3"/>
          <p:cNvSpPr txBox="1">
            <a:spLocks noChangeArrowheads="1"/>
          </p:cNvSpPr>
          <p:nvPr/>
        </p:nvSpPr>
        <p:spPr bwMode="auto">
          <a:xfrm>
            <a:off x="746125" y="39688"/>
            <a:ext cx="81692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altLang="en-US" b="1"/>
              <a:t>Incidence of </a:t>
            </a:r>
            <a:r>
              <a:rPr lang="en-US" altLang="en-US" b="1">
                <a:solidFill>
                  <a:srgbClr val="FF1B12"/>
                </a:solidFill>
              </a:rPr>
              <a:t>mesothelioma</a:t>
            </a:r>
            <a:r>
              <a:rPr lang="en-US" altLang="en-US" b="1"/>
              <a:t> in the US over time in relation to consumption of asbestos products</a:t>
            </a:r>
          </a:p>
        </p:txBody>
      </p:sp>
      <p:sp>
        <p:nvSpPr>
          <p:cNvPr id="7172" name="Text Box 4"/>
          <p:cNvSpPr txBox="1">
            <a:spLocks noChangeArrowheads="1"/>
          </p:cNvSpPr>
          <p:nvPr/>
        </p:nvSpPr>
        <p:spPr bwMode="auto">
          <a:xfrm>
            <a:off x="1066800" y="5907088"/>
            <a:ext cx="701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altLang="en-US" b="1" i="1">
                <a:solidFill>
                  <a:srgbClr val="FF1B12"/>
                </a:solidFill>
              </a:rPr>
              <a:t>What is happening elsewhere in the world?</a:t>
            </a:r>
            <a:endParaRPr lang="en-US" altLang="en-US" b="1"/>
          </a:p>
        </p:txBody>
      </p:sp>
    </p:spTree>
    <p:extLst>
      <p:ext uri="{BB962C8B-B14F-4D97-AF65-F5344CB8AC3E}">
        <p14:creationId xmlns:p14="http://schemas.microsoft.com/office/powerpoint/2010/main" val="18552228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685800"/>
            <a:ext cx="7848600" cy="1981200"/>
          </a:xfrm>
        </p:spPr>
        <p:txBody>
          <a:bodyPr>
            <a:normAutofit fontScale="90000"/>
          </a:bodyPr>
          <a:lstStyle/>
          <a:p>
            <a:r>
              <a:rPr lang="en-US" altLang="en-US" sz="3600"/>
              <a:t>Conditions in the Workplace:  Labor Practices</a:t>
            </a:r>
            <a:r>
              <a:rPr lang="en-US" altLang="en-US"/>
              <a:t/>
            </a:r>
            <a:br>
              <a:rPr lang="en-US" altLang="en-US"/>
            </a:br>
            <a:r>
              <a:rPr lang="en-US" altLang="en-US" sz="2800"/>
              <a:t>informal structure of the industry</a:t>
            </a:r>
            <a:r>
              <a:rPr lang="en-US" altLang="en-US"/>
              <a:t/>
            </a:r>
            <a:br>
              <a:rPr lang="en-US" altLang="en-US"/>
            </a:br>
            <a:endParaRPr lang="en-US" altLang="en-US"/>
          </a:p>
        </p:txBody>
      </p:sp>
      <p:pic>
        <p:nvPicPr>
          <p:cNvPr id="22532" name="Picture 4" descr="File01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048000"/>
            <a:ext cx="4191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22533" name="Picture 5" descr="File01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048000"/>
            <a:ext cx="4191000" cy="2667000"/>
          </a:xfrm>
          <a:prstGeom prst="rect">
            <a:avLst/>
          </a:prstGeom>
          <a:noFill/>
          <a:extLst>
            <a:ext uri="{909E8E84-426E-40DD-AFC4-6F175D3DCCD1}">
              <a14:hiddenFill xmlns:a14="http://schemas.microsoft.com/office/drawing/2010/main">
                <a:solidFill>
                  <a:srgbClr val="FFFFFF"/>
                </a:solidFill>
              </a14:hiddenFill>
            </a:ext>
          </a:extLst>
        </p:spPr>
      </p:pic>
      <p:sp>
        <p:nvSpPr>
          <p:cNvPr id="22534" name="Line 6"/>
          <p:cNvSpPr>
            <a:spLocks noChangeShapeType="1"/>
          </p:cNvSpPr>
          <p:nvPr/>
        </p:nvSpPr>
        <p:spPr bwMode="auto">
          <a:xfrm flipV="1">
            <a:off x="1219200" y="4267200"/>
            <a:ext cx="1447800" cy="11430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535" name="Text Box 7"/>
          <p:cNvSpPr txBox="1">
            <a:spLocks noChangeArrowheads="1"/>
          </p:cNvSpPr>
          <p:nvPr/>
        </p:nvSpPr>
        <p:spPr bwMode="auto">
          <a:xfrm>
            <a:off x="381000" y="5943600"/>
            <a:ext cx="41910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altLang="en-US" sz="1800" b="1"/>
              <a:t>Small asbestos mine in side of hill</a:t>
            </a:r>
            <a:endParaRPr lang="en-US" altLang="en-US" b="1"/>
          </a:p>
          <a:p>
            <a:endParaRPr lang="en-US" altLang="en-US" b="1"/>
          </a:p>
        </p:txBody>
      </p:sp>
      <p:sp>
        <p:nvSpPr>
          <p:cNvPr id="22536" name="Text Box 8"/>
          <p:cNvSpPr txBox="1">
            <a:spLocks noChangeArrowheads="1"/>
          </p:cNvSpPr>
          <p:nvPr/>
        </p:nvSpPr>
        <p:spPr bwMode="auto">
          <a:xfrm>
            <a:off x="5622925" y="5910263"/>
            <a:ext cx="1492250" cy="366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800" b="1"/>
              <a:t>Larger mine</a:t>
            </a:r>
            <a:endParaRPr lang="en-US" altLang="en-US"/>
          </a:p>
        </p:txBody>
      </p:sp>
    </p:spTree>
    <p:extLst>
      <p:ext uri="{BB962C8B-B14F-4D97-AF65-F5344CB8AC3E}">
        <p14:creationId xmlns:p14="http://schemas.microsoft.com/office/powerpoint/2010/main" val="3304387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3"/>
          <p:cNvSpPr>
            <a:spLocks noGrp="1"/>
          </p:cNvSpPr>
          <p:nvPr>
            <p:ph idx="1"/>
          </p:nvPr>
        </p:nvSpPr>
        <p:spPr>
          <a:xfrm>
            <a:off x="457200" y="4416425"/>
            <a:ext cx="4089400" cy="2160588"/>
          </a:xfrm>
        </p:spPr>
        <p:txBody>
          <a:bodyPr>
            <a:spAutoFit/>
          </a:bodyPr>
          <a:lstStyle/>
          <a:p>
            <a:pPr>
              <a:buClr>
                <a:srgbClr val="FF6600"/>
              </a:buClr>
              <a:buFont typeface="Wingdings" charset="2"/>
              <a:buChar char="§"/>
            </a:pPr>
            <a:r>
              <a:rPr lang="en-US" altLang="en-US">
                <a:ea typeface="ＭＳ Ｐゴシック" charset="-128"/>
              </a:rPr>
              <a:t>Scaling factor:  10-15%</a:t>
            </a:r>
          </a:p>
          <a:p>
            <a:pPr>
              <a:buClr>
                <a:srgbClr val="FF6600"/>
              </a:buClr>
              <a:buFont typeface="Wingdings" charset="2"/>
              <a:buChar char="§"/>
            </a:pPr>
            <a:r>
              <a:rPr lang="en-US" altLang="en-US">
                <a:ea typeface="ＭＳ Ｐゴシック" charset="-128"/>
              </a:rPr>
              <a:t>Population-specific standards</a:t>
            </a:r>
          </a:p>
        </p:txBody>
      </p:sp>
      <p:pic>
        <p:nvPicPr>
          <p:cNvPr id="27650" name="Picture 4" descr="Figure_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375" y="468313"/>
            <a:ext cx="4430713"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2" descr="File0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1413" y="3152775"/>
            <a:ext cx="3668712"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0274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File00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4800"/>
            <a:ext cx="5943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Oval 3"/>
          <p:cNvSpPr>
            <a:spLocks noChangeArrowheads="1"/>
          </p:cNvSpPr>
          <p:nvPr/>
        </p:nvSpPr>
        <p:spPr bwMode="auto">
          <a:xfrm>
            <a:off x="1600200" y="1866900"/>
            <a:ext cx="2971800" cy="774700"/>
          </a:xfrm>
          <a:prstGeom prst="ellipse">
            <a:avLst/>
          </a:pr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endParaRPr lang="en-US" altLang="en-US" sz="1800"/>
          </a:p>
        </p:txBody>
      </p:sp>
      <p:sp>
        <p:nvSpPr>
          <p:cNvPr id="28675" name="Oval 4"/>
          <p:cNvSpPr>
            <a:spLocks noChangeArrowheads="1"/>
          </p:cNvSpPr>
          <p:nvPr/>
        </p:nvSpPr>
        <p:spPr bwMode="auto">
          <a:xfrm>
            <a:off x="1524000" y="4402138"/>
            <a:ext cx="3048000" cy="1338262"/>
          </a:xfrm>
          <a:prstGeom prst="ellipse">
            <a:avLst/>
          </a:pr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eaLnBrk="1" hangingPunct="1"/>
            <a:endParaRPr lang="en-US" altLang="en-US" sz="1800"/>
          </a:p>
        </p:txBody>
      </p:sp>
    </p:spTree>
    <p:extLst>
      <p:ext uri="{BB962C8B-B14F-4D97-AF65-F5344CB8AC3E}">
        <p14:creationId xmlns:p14="http://schemas.microsoft.com/office/powerpoint/2010/main" val="12683640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01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267200"/>
            <a:ext cx="3810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File01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447800"/>
            <a:ext cx="3810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5124" name="Text Box 4"/>
          <p:cNvSpPr txBox="1">
            <a:spLocks noChangeArrowheads="1"/>
          </p:cNvSpPr>
          <p:nvPr/>
        </p:nvSpPr>
        <p:spPr bwMode="auto">
          <a:xfrm>
            <a:off x="304800" y="381000"/>
            <a:ext cx="8610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altLang="en-US" b="1"/>
              <a:t>Asbestos fibers are hydrated silicates used in a large variety of commercial processes</a:t>
            </a:r>
          </a:p>
        </p:txBody>
      </p:sp>
      <p:sp>
        <p:nvSpPr>
          <p:cNvPr id="5125" name="Rectangle 5"/>
          <p:cNvSpPr>
            <a:spLocks noChangeArrowheads="1"/>
          </p:cNvSpPr>
          <p:nvPr/>
        </p:nvSpPr>
        <p:spPr bwMode="auto">
          <a:xfrm>
            <a:off x="5638800" y="1828800"/>
            <a:ext cx="3048000"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FontTx/>
              <a:buChar char="•"/>
            </a:pPr>
            <a:r>
              <a:rPr lang="en-US" altLang="en-US" sz="2800"/>
              <a:t> </a:t>
            </a:r>
            <a:r>
              <a:rPr lang="en-US" altLang="en-US" b="1"/>
              <a:t>Crocidolite (blue)</a:t>
            </a:r>
          </a:p>
          <a:p>
            <a:pPr eaLnBrk="1" hangingPunct="1">
              <a:lnSpc>
                <a:spcPct val="90000"/>
              </a:lnSpc>
              <a:spcBef>
                <a:spcPct val="20000"/>
              </a:spcBef>
              <a:buFontTx/>
              <a:buChar char="•"/>
            </a:pPr>
            <a:r>
              <a:rPr lang="en-US" altLang="en-US" b="1"/>
              <a:t> Amosite (brown)</a:t>
            </a:r>
          </a:p>
          <a:p>
            <a:pPr eaLnBrk="1" hangingPunct="1">
              <a:lnSpc>
                <a:spcPct val="90000"/>
              </a:lnSpc>
              <a:spcBef>
                <a:spcPct val="20000"/>
              </a:spcBef>
              <a:buFontTx/>
              <a:buChar char="•"/>
            </a:pPr>
            <a:r>
              <a:rPr lang="en-US" altLang="en-US" b="1"/>
              <a:t> Chrysotile (white)</a:t>
            </a:r>
            <a:endParaRPr lang="en-US" altLang="en-US" sz="2800"/>
          </a:p>
        </p:txBody>
      </p:sp>
      <p:sp>
        <p:nvSpPr>
          <p:cNvPr id="5126" name="Rectangle 6"/>
          <p:cNvSpPr>
            <a:spLocks noChangeArrowheads="1"/>
          </p:cNvSpPr>
          <p:nvPr/>
        </p:nvSpPr>
        <p:spPr bwMode="auto">
          <a:xfrm>
            <a:off x="4495800" y="3962400"/>
            <a:ext cx="4419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altLang="en-US" sz="2000" b="1"/>
              <a:t>Asbestos fibers vary in size, shape, solubility, and properties (</a:t>
            </a:r>
            <a:r>
              <a:rPr lang="en-US" altLang="en-US" sz="2000" b="1">
                <a:solidFill>
                  <a:srgbClr val="FB2918"/>
                </a:solidFill>
              </a:rPr>
              <a:t>tensile strength, fire retardant</a:t>
            </a:r>
            <a:r>
              <a:rPr lang="en-US" altLang="en-US" sz="2000" b="1"/>
              <a:t>)  which influence pathogenesis --</a:t>
            </a:r>
            <a:endParaRPr lang="en-US" altLang="en-US" b="1"/>
          </a:p>
        </p:txBody>
      </p:sp>
      <p:sp>
        <p:nvSpPr>
          <p:cNvPr id="5128" name="Line 8"/>
          <p:cNvSpPr>
            <a:spLocks noChangeShapeType="1"/>
          </p:cNvSpPr>
          <p:nvPr/>
        </p:nvSpPr>
        <p:spPr bwMode="auto">
          <a:xfrm flipH="1">
            <a:off x="4495800" y="2057400"/>
            <a:ext cx="838200" cy="0"/>
          </a:xfrm>
          <a:prstGeom prst="line">
            <a:avLst/>
          </a:prstGeom>
          <a:noFill/>
          <a:ln w="38100">
            <a:solidFill>
              <a:srgbClr val="FF150C"/>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861873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7514</TotalTime>
  <Words>878</Words>
  <Application>Microsoft Macintosh PowerPoint</Application>
  <PresentationFormat>On-screen Show (4:3)</PresentationFormat>
  <Paragraphs>128</Paragraphs>
  <Slides>31</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Calibri</vt:lpstr>
      <vt:lpstr>Calibri Light</vt:lpstr>
      <vt:lpstr>Helvetica</vt:lpstr>
      <vt:lpstr>Helvetica Light</vt:lpstr>
      <vt:lpstr>ＭＳ Ｐゴシック</vt:lpstr>
      <vt:lpstr>Wingdings</vt:lpstr>
      <vt:lpstr>Arial</vt:lpstr>
      <vt:lpstr>Office Theme</vt:lpstr>
      <vt:lpstr>Structures of Racism: Causal Theories, Scientific Controversy, and Invisibility of Asbestos Diseases </vt:lpstr>
      <vt:lpstr>PowerPoint Presentation</vt:lpstr>
      <vt:lpstr>PowerPoint Presentation</vt:lpstr>
      <vt:lpstr>PowerPoint Presentation</vt:lpstr>
      <vt:lpstr>PowerPoint Presentation</vt:lpstr>
      <vt:lpstr>Causal Theories, Scientific Controversies, and Asbestos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racism, state policies, and science</vt:lpstr>
      <vt:lpstr>Mesothelioma</vt:lpstr>
      <vt:lpstr>Scientific controversy and mesothelioma causality</vt:lpstr>
      <vt:lpstr>          The Amphibole Hypothesis</vt:lpstr>
      <vt:lpstr>                SV40 Hypothesis</vt:lpstr>
      <vt:lpstr>PowerPoint Presentation</vt:lpstr>
      <vt:lpstr>PowerPoint Presentation</vt:lpstr>
      <vt:lpstr>      Genetic Predisposition Hypothesis</vt:lpstr>
      <vt:lpstr>PowerPoint Presentation</vt:lpstr>
      <vt:lpstr>PowerPoint Presentation</vt:lpstr>
      <vt:lpstr>PowerPoint Presentation</vt:lpstr>
      <vt:lpstr>PowerPoint Presentation</vt:lpstr>
      <vt:lpstr>Conditions in the Workplace:  Labor Practices informal structure of the industry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Epistemological Dimensions of Structural Racism: Lung Function and Disease in the US and South Africa </dc:title>
  <dc:creator>Microsoft Office User</dc:creator>
  <cp:lastModifiedBy>Microsoft Office User</cp:lastModifiedBy>
  <cp:revision>50</cp:revision>
  <dcterms:created xsi:type="dcterms:W3CDTF">2016-03-14T15:53:16Z</dcterms:created>
  <dcterms:modified xsi:type="dcterms:W3CDTF">2016-04-08T12:49:02Z</dcterms:modified>
</cp:coreProperties>
</file>