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handoutMasterIdLst>
    <p:handoutMasterId r:id="rId23"/>
  </p:handoutMasterIdLst>
  <p:sldIdLst>
    <p:sldId id="256" r:id="rId2"/>
    <p:sldId id="312" r:id="rId3"/>
    <p:sldId id="310" r:id="rId4"/>
    <p:sldId id="276" r:id="rId5"/>
    <p:sldId id="297" r:id="rId6"/>
    <p:sldId id="266" r:id="rId7"/>
    <p:sldId id="283" r:id="rId8"/>
    <p:sldId id="301" r:id="rId9"/>
    <p:sldId id="313" r:id="rId10"/>
    <p:sldId id="314" r:id="rId11"/>
    <p:sldId id="288" r:id="rId12"/>
    <p:sldId id="311" r:id="rId13"/>
    <p:sldId id="307" r:id="rId14"/>
    <p:sldId id="294" r:id="rId15"/>
    <p:sldId id="289" r:id="rId16"/>
    <p:sldId id="295" r:id="rId17"/>
    <p:sldId id="302" r:id="rId18"/>
    <p:sldId id="308" r:id="rId19"/>
    <p:sldId id="306" r:id="rId20"/>
    <p:sldId id="299"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47"/>
    <p:restoredTop sz="93269" autoAdjust="0"/>
  </p:normalViewPr>
  <p:slideViewPr>
    <p:cSldViewPr snapToGrid="0" snapToObjects="1">
      <p:cViewPr>
        <p:scale>
          <a:sx n="200" d="100"/>
          <a:sy n="200" d="100"/>
        </p:scale>
        <p:origin x="2368" y="4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A8B5441-ED37-394F-BD1B-F08E817ACB96}" type="datetimeFigureOut">
              <a:rPr lang="en-US" smtClean="0"/>
              <a:t>11/14/16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B1BE06C-9C25-6145-B40B-51D27E16B632}" type="slidenum">
              <a:rPr lang="en-US" smtClean="0"/>
              <a:t>‹#›</a:t>
            </a:fld>
            <a:endParaRPr lang="en-US"/>
          </a:p>
        </p:txBody>
      </p:sp>
    </p:spTree>
    <p:extLst>
      <p:ext uri="{BB962C8B-B14F-4D97-AF65-F5344CB8AC3E}">
        <p14:creationId xmlns:p14="http://schemas.microsoft.com/office/powerpoint/2010/main" val="14486067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4A6980-ED9A-1F41-9C7A-8EBAFDF0B610}" type="datetimeFigureOut">
              <a:rPr lang="en-US" smtClean="0"/>
              <a:t>11/14/16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CFFE61-5726-094F-A760-DA9A5029C4BB}" type="slidenum">
              <a:rPr lang="en-US" smtClean="0"/>
              <a:t>‹#›</a:t>
            </a:fld>
            <a:endParaRPr lang="en-US"/>
          </a:p>
        </p:txBody>
      </p:sp>
    </p:spTree>
    <p:extLst>
      <p:ext uri="{BB962C8B-B14F-4D97-AF65-F5344CB8AC3E}">
        <p14:creationId xmlns:p14="http://schemas.microsoft.com/office/powerpoint/2010/main" val="334605922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E100E580-85B5-3044-B4F9-6CD5F3365E00}" type="datetime1">
              <a:rPr lang="en-US" smtClean="0"/>
              <a:t>11/14/16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849A6-511C-254D-BF73-5F11925C023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F75A5886-8826-AE4D-A8D1-53DDAD40C7AF}" type="datetime1">
              <a:rPr lang="en-US" smtClean="0"/>
              <a:t>11/14/16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849A6-511C-254D-BF73-5F11925C023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EAE8C403-9509-054A-B48B-DC28576EC70A}" type="datetime1">
              <a:rPr lang="en-US" smtClean="0"/>
              <a:t>11/14/16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849A6-511C-254D-BF73-5F11925C023E}"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FD0374-7C9D-D84A-AA72-1012E04CE208}" type="datetime1">
              <a:rPr lang="en-US" smtClean="0"/>
              <a:t>11/14/16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849A6-511C-254D-BF73-5F11925C023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13556147-E8E0-3244-9439-7CEC66E65826}" type="datetime1">
              <a:rPr lang="en-US" smtClean="0"/>
              <a:t>11/14/16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2849A6-511C-254D-BF73-5F11925C023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4CAF3B0A-0E0D-6E45-9054-922B9176E841}" type="datetime1">
              <a:rPr lang="en-US" smtClean="0"/>
              <a:t>11/14/16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2849A6-511C-254D-BF73-5F11925C023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B374F1C-0622-EA4E-B62C-CDBBF90F53FB}" type="datetime1">
              <a:rPr lang="en-US" smtClean="0"/>
              <a:t>11/14/16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2849A6-511C-254D-BF73-5F11925C023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205DC3-DF6A-6646-A5E4-E579EF63B8AD}" type="datetime1">
              <a:rPr lang="en-US" smtClean="0"/>
              <a:t>11/14/16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2849A6-511C-254D-BF73-5F11925C023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4E979A-3812-5247-BF0C-317716DE3BF4}" type="datetime1">
              <a:rPr lang="en-US" smtClean="0"/>
              <a:t>11/14/16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2849A6-511C-254D-BF73-5F11925C023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B3A5D6-6A90-AC48-A296-3F9F5F850802}" type="datetime1">
              <a:rPr lang="en-US" smtClean="0"/>
              <a:t>11/14/16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2849A6-511C-254D-BF73-5F11925C023E}"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FE13E91-E64D-0541-9B4D-BBF0CB40199A}" type="datetime1">
              <a:rPr lang="en-US" smtClean="0"/>
              <a:t>11/14/16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849A6-511C-254D-BF73-5F11925C023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FC352A9-5FB1-DF44-AC9C-E8FC98E383B5}" type="datetime1">
              <a:rPr lang="en-US" smtClean="0"/>
              <a:t>11/14/16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849A6-511C-254D-BF73-5F11925C023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AE4BAEA4-D38D-8149-A13C-810926D94877}" type="datetime1">
              <a:rPr lang="en-US" smtClean="0"/>
              <a:t>11/14/16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C62849A6-511C-254D-BF73-5F11925C023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3200"/>
            <a:ext cx="7772400" cy="749330"/>
          </a:xfrm>
        </p:spPr>
        <p:txBody>
          <a:bodyPr/>
          <a:lstStyle/>
          <a:p>
            <a:r>
              <a:rPr lang="en-US" sz="2000" dirty="0" err="1" smtClean="0">
                <a:solidFill>
                  <a:srgbClr val="002060"/>
                </a:solidFill>
              </a:rPr>
              <a:t>Émilie</a:t>
            </a:r>
            <a:r>
              <a:rPr lang="en-US" sz="2000" dirty="0" smtClean="0">
                <a:solidFill>
                  <a:srgbClr val="002060"/>
                </a:solidFill>
              </a:rPr>
              <a:t> </a:t>
            </a:r>
            <a:r>
              <a:rPr lang="en-US" sz="2000" dirty="0">
                <a:solidFill>
                  <a:srgbClr val="002060"/>
                </a:solidFill>
              </a:rPr>
              <a:t>Du </a:t>
            </a:r>
            <a:r>
              <a:rPr lang="en-US" sz="2000" dirty="0" err="1">
                <a:solidFill>
                  <a:srgbClr val="002060"/>
                </a:solidFill>
              </a:rPr>
              <a:t>Châtelet</a:t>
            </a:r>
            <a:r>
              <a:rPr lang="en-US" sz="2000" dirty="0">
                <a:solidFill>
                  <a:srgbClr val="002060"/>
                </a:solidFill>
              </a:rPr>
              <a:t> &amp; the Scope of Physics in the Early Eighteenth Century</a:t>
            </a:r>
            <a:endParaRPr lang="en-US" sz="2000" b="1" dirty="0">
              <a:solidFill>
                <a:srgbClr val="002060"/>
              </a:solidFill>
            </a:endParaRPr>
          </a:p>
        </p:txBody>
      </p:sp>
      <p:sp>
        <p:nvSpPr>
          <p:cNvPr id="3" name="Subtitle 2"/>
          <p:cNvSpPr>
            <a:spLocks noGrp="1"/>
          </p:cNvSpPr>
          <p:nvPr>
            <p:ph type="subTitle" idx="1"/>
          </p:nvPr>
        </p:nvSpPr>
        <p:spPr>
          <a:xfrm>
            <a:off x="1322921" y="6275668"/>
            <a:ext cx="6498159" cy="480732"/>
          </a:xfrm>
        </p:spPr>
        <p:txBody>
          <a:bodyPr/>
          <a:lstStyle/>
          <a:p>
            <a:r>
              <a:rPr lang="en-US" b="1" dirty="0" smtClean="0">
                <a:solidFill>
                  <a:schemeClr val="tx1">
                    <a:lumMod val="95000"/>
                    <a:lumOff val="5000"/>
                  </a:schemeClr>
                </a:solidFill>
              </a:rPr>
              <a:t>Andrew Janiak, </a:t>
            </a:r>
            <a:r>
              <a:rPr lang="en-US" b="1" i="1" dirty="0" smtClean="0">
                <a:solidFill>
                  <a:schemeClr val="tx1">
                    <a:lumMod val="95000"/>
                    <a:lumOff val="5000"/>
                  </a:schemeClr>
                </a:solidFill>
              </a:rPr>
              <a:t>Duke University</a:t>
            </a:r>
            <a:endParaRPr lang="en-US" b="1" dirty="0">
              <a:solidFill>
                <a:schemeClr val="tx1">
                  <a:lumMod val="95000"/>
                  <a:lumOff val="5000"/>
                </a:schemeClr>
              </a:solidFill>
            </a:endParaRPr>
          </a:p>
        </p:txBody>
      </p:sp>
      <p:pic>
        <p:nvPicPr>
          <p:cNvPr id="7" name="Picture 6" descr="Chatele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1811" y="1098550"/>
            <a:ext cx="5370327" cy="5031098"/>
          </a:xfrm>
          <a:prstGeom prst="rect">
            <a:avLst/>
          </a:prstGeom>
        </p:spPr>
      </p:pic>
      <p:sp>
        <p:nvSpPr>
          <p:cNvPr id="8" name="Slide Number Placeholder 7"/>
          <p:cNvSpPr>
            <a:spLocks noGrp="1"/>
          </p:cNvSpPr>
          <p:nvPr>
            <p:ph type="sldNum" sz="quarter" idx="12"/>
          </p:nvPr>
        </p:nvSpPr>
        <p:spPr/>
        <p:txBody>
          <a:bodyPr/>
          <a:lstStyle/>
          <a:p>
            <a:fld id="{C62849A6-511C-254D-BF73-5F11925C023E}" type="slidenum">
              <a:rPr lang="en-US" smtClean="0"/>
              <a:t>1</a:t>
            </a:fld>
            <a:endParaRPr lang="en-US"/>
          </a:p>
        </p:txBody>
      </p:sp>
    </p:spTree>
    <p:extLst>
      <p:ext uri="{BB962C8B-B14F-4D97-AF65-F5344CB8AC3E}">
        <p14:creationId xmlns:p14="http://schemas.microsoft.com/office/powerpoint/2010/main" val="37199220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79400"/>
            <a:ext cx="8042276" cy="666750"/>
          </a:xfrm>
        </p:spPr>
        <p:txBody>
          <a:bodyPr/>
          <a:lstStyle/>
          <a:p>
            <a:r>
              <a:rPr lang="en-US" sz="2800" dirty="0" smtClean="0">
                <a:solidFill>
                  <a:srgbClr val="000090"/>
                </a:solidFill>
              </a:rPr>
              <a:t>Continental “physics” circa 1730</a:t>
            </a:r>
            <a:endParaRPr lang="en-US" sz="2800" dirty="0">
              <a:solidFill>
                <a:srgbClr val="002060"/>
              </a:solidFill>
            </a:endParaRPr>
          </a:p>
        </p:txBody>
      </p:sp>
      <p:sp>
        <p:nvSpPr>
          <p:cNvPr id="3" name="Content Placeholder 2"/>
          <p:cNvSpPr>
            <a:spLocks noGrp="1"/>
          </p:cNvSpPr>
          <p:nvPr>
            <p:ph idx="1"/>
          </p:nvPr>
        </p:nvSpPr>
        <p:spPr>
          <a:xfrm>
            <a:off x="549275" y="1143000"/>
            <a:ext cx="8042276" cy="5016500"/>
          </a:xfrm>
        </p:spPr>
        <p:txBody>
          <a:bodyPr>
            <a:normAutofit fontScale="77500" lnSpcReduction="20000"/>
          </a:bodyPr>
          <a:lstStyle/>
          <a:p>
            <a:r>
              <a:rPr lang="en-US" sz="2000" dirty="0" smtClean="0">
                <a:solidFill>
                  <a:schemeClr val="tx1"/>
                </a:solidFill>
              </a:rPr>
              <a:t>The scope of Continental physics at the fin-de-siècle is broad.</a:t>
            </a:r>
          </a:p>
          <a:p>
            <a:r>
              <a:rPr lang="en-US" sz="2000" dirty="0" err="1" smtClean="0">
                <a:solidFill>
                  <a:schemeClr val="tx1"/>
                </a:solidFill>
              </a:rPr>
              <a:t>Rohault</a:t>
            </a:r>
            <a:r>
              <a:rPr lang="en-US" sz="2000" dirty="0" smtClean="0">
                <a:solidFill>
                  <a:schemeClr val="tx1"/>
                </a:solidFill>
              </a:rPr>
              <a:t>, </a:t>
            </a:r>
            <a:r>
              <a:rPr lang="en-US" sz="2000" i="1" dirty="0" err="1" smtClean="0">
                <a:solidFill>
                  <a:schemeClr val="tx1"/>
                </a:solidFill>
              </a:rPr>
              <a:t>Traité</a:t>
            </a:r>
            <a:r>
              <a:rPr lang="en-US" sz="2000" i="1" dirty="0" smtClean="0">
                <a:solidFill>
                  <a:schemeClr val="tx1"/>
                </a:solidFill>
              </a:rPr>
              <a:t> de physique </a:t>
            </a:r>
            <a:r>
              <a:rPr lang="en-US" sz="2000" dirty="0" smtClean="0">
                <a:solidFill>
                  <a:schemeClr val="tx1"/>
                </a:solidFill>
              </a:rPr>
              <a:t>(published repeatedly from 1671-1735): “the science that teaches us the reasons and causes of all the effects that nature produces.” He covers: planetary motion; the nature of air</a:t>
            </a:r>
            <a:r>
              <a:rPr lang="en-US" sz="2000" dirty="0">
                <a:solidFill>
                  <a:schemeClr val="tx1"/>
                </a:solidFill>
              </a:rPr>
              <a:t>, water, </a:t>
            </a:r>
            <a:r>
              <a:rPr lang="en-US" sz="2000" dirty="0" smtClean="0">
                <a:solidFill>
                  <a:schemeClr val="tx1"/>
                </a:solidFill>
              </a:rPr>
              <a:t>and minerals; the </a:t>
            </a:r>
            <a:r>
              <a:rPr lang="en-US" sz="2000" dirty="0">
                <a:solidFill>
                  <a:schemeClr val="tx1"/>
                </a:solidFill>
              </a:rPr>
              <a:t>human </a:t>
            </a:r>
            <a:r>
              <a:rPr lang="en-US" sz="2000" dirty="0" smtClean="0">
                <a:solidFill>
                  <a:schemeClr val="tx1"/>
                </a:solidFill>
              </a:rPr>
              <a:t>body, including </a:t>
            </a:r>
            <a:r>
              <a:rPr lang="en-US" sz="2000" dirty="0">
                <a:solidFill>
                  <a:schemeClr val="tx1"/>
                </a:solidFill>
              </a:rPr>
              <a:t>the </a:t>
            </a:r>
            <a:r>
              <a:rPr lang="en-US" sz="2000" dirty="0" smtClean="0">
                <a:solidFill>
                  <a:schemeClr val="tx1"/>
                </a:solidFill>
              </a:rPr>
              <a:t>arteries</a:t>
            </a:r>
            <a:r>
              <a:rPr lang="en-US" sz="2000" dirty="0">
                <a:solidFill>
                  <a:schemeClr val="tx1"/>
                </a:solidFill>
              </a:rPr>
              <a:t>, </a:t>
            </a:r>
            <a:r>
              <a:rPr lang="en-US" sz="2000" dirty="0" smtClean="0">
                <a:solidFill>
                  <a:schemeClr val="tx1"/>
                </a:solidFill>
              </a:rPr>
              <a:t>respiration</a:t>
            </a:r>
            <a:r>
              <a:rPr lang="en-US" sz="2000" dirty="0">
                <a:solidFill>
                  <a:schemeClr val="tx1"/>
                </a:solidFill>
              </a:rPr>
              <a:t>, </a:t>
            </a:r>
            <a:r>
              <a:rPr lang="en-US" sz="2000" dirty="0" smtClean="0">
                <a:solidFill>
                  <a:schemeClr val="tx1"/>
                </a:solidFill>
              </a:rPr>
              <a:t>digestion; etc.</a:t>
            </a:r>
          </a:p>
          <a:p>
            <a:r>
              <a:rPr lang="en-US" sz="2000" i="1" dirty="0" smtClean="0">
                <a:solidFill>
                  <a:schemeClr val="tx1"/>
                </a:solidFill>
              </a:rPr>
              <a:t>Observations </a:t>
            </a:r>
            <a:r>
              <a:rPr lang="en-US" sz="2000" i="1" dirty="0" err="1">
                <a:solidFill>
                  <a:schemeClr val="tx1"/>
                </a:solidFill>
              </a:rPr>
              <a:t>curieuses</a:t>
            </a:r>
            <a:r>
              <a:rPr lang="en-US" sz="2000" i="1" dirty="0">
                <a:solidFill>
                  <a:schemeClr val="tx1"/>
                </a:solidFill>
              </a:rPr>
              <a:t> sur </a:t>
            </a:r>
            <a:r>
              <a:rPr lang="en-US" sz="2000" i="1" dirty="0" err="1">
                <a:solidFill>
                  <a:schemeClr val="tx1"/>
                </a:solidFill>
              </a:rPr>
              <a:t>toutes</a:t>
            </a:r>
            <a:r>
              <a:rPr lang="en-US" sz="2000" i="1" dirty="0">
                <a:solidFill>
                  <a:schemeClr val="tx1"/>
                </a:solidFill>
              </a:rPr>
              <a:t> les parties de la </a:t>
            </a:r>
            <a:r>
              <a:rPr lang="en-US" sz="2000" i="1" dirty="0" smtClean="0">
                <a:solidFill>
                  <a:schemeClr val="tx1"/>
                </a:solidFill>
              </a:rPr>
              <a:t>physique</a:t>
            </a:r>
            <a:r>
              <a:rPr lang="en-US" sz="2000" dirty="0" smtClean="0">
                <a:solidFill>
                  <a:schemeClr val="tx1"/>
                </a:solidFill>
              </a:rPr>
              <a:t> (1726), </a:t>
            </a:r>
            <a:r>
              <a:rPr lang="en-US" sz="2000" dirty="0">
                <a:solidFill>
                  <a:schemeClr val="tx1"/>
                </a:solidFill>
              </a:rPr>
              <a:t>extracts </a:t>
            </a:r>
            <a:r>
              <a:rPr lang="en-US" sz="2000" dirty="0" smtClean="0">
                <a:solidFill>
                  <a:schemeClr val="tx1"/>
                </a:solidFill>
              </a:rPr>
              <a:t>from </a:t>
            </a:r>
            <a:r>
              <a:rPr lang="en-US" sz="2000" i="1" dirty="0">
                <a:solidFill>
                  <a:schemeClr val="tx1"/>
                </a:solidFill>
              </a:rPr>
              <a:t>Journal des </a:t>
            </a:r>
            <a:r>
              <a:rPr lang="en-US" sz="2000" i="1" dirty="0" err="1">
                <a:solidFill>
                  <a:schemeClr val="tx1"/>
                </a:solidFill>
              </a:rPr>
              <a:t>savans</a:t>
            </a:r>
            <a:r>
              <a:rPr lang="en-US" sz="2000" i="1" dirty="0">
                <a:solidFill>
                  <a:schemeClr val="tx1"/>
                </a:solidFill>
              </a:rPr>
              <a:t>, </a:t>
            </a:r>
            <a:r>
              <a:rPr lang="en-US" sz="2000" i="1" dirty="0" smtClean="0">
                <a:solidFill>
                  <a:schemeClr val="tx1"/>
                </a:solidFill>
              </a:rPr>
              <a:t>Phil </a:t>
            </a:r>
            <a:r>
              <a:rPr lang="en-US" sz="2000" i="1" dirty="0">
                <a:solidFill>
                  <a:schemeClr val="tx1"/>
                </a:solidFill>
              </a:rPr>
              <a:t>Trans., Histoire de </a:t>
            </a:r>
            <a:r>
              <a:rPr lang="en-US" sz="2000" i="1" dirty="0" err="1">
                <a:solidFill>
                  <a:schemeClr val="tx1"/>
                </a:solidFill>
              </a:rPr>
              <a:t>l'Académie</a:t>
            </a:r>
            <a:r>
              <a:rPr lang="en-US" sz="2000" i="1" dirty="0">
                <a:solidFill>
                  <a:schemeClr val="tx1"/>
                </a:solidFill>
              </a:rPr>
              <a:t> des </a:t>
            </a:r>
            <a:r>
              <a:rPr lang="en-US" sz="2000" i="1" dirty="0" smtClean="0">
                <a:solidFill>
                  <a:schemeClr val="tx1"/>
                </a:solidFill>
              </a:rPr>
              <a:t>Sciences</a:t>
            </a:r>
            <a:r>
              <a:rPr lang="en-US" sz="2000" dirty="0" smtClean="0">
                <a:solidFill>
                  <a:schemeClr val="tx1"/>
                </a:solidFill>
              </a:rPr>
              <a:t>. Under </a:t>
            </a:r>
            <a:r>
              <a:rPr lang="en-US" sz="2000" dirty="0">
                <a:solidFill>
                  <a:schemeClr val="tx1"/>
                </a:solidFill>
              </a:rPr>
              <a:t>the heading "physique </a:t>
            </a:r>
            <a:r>
              <a:rPr lang="en-US" sz="2000" dirty="0" err="1">
                <a:solidFill>
                  <a:schemeClr val="tx1"/>
                </a:solidFill>
              </a:rPr>
              <a:t>generale</a:t>
            </a:r>
            <a:r>
              <a:rPr lang="en-US" sz="2000" dirty="0">
                <a:solidFill>
                  <a:schemeClr val="tx1"/>
                </a:solidFill>
              </a:rPr>
              <a:t>," it </a:t>
            </a:r>
            <a:r>
              <a:rPr lang="en-US" sz="2000" dirty="0" smtClean="0">
                <a:solidFill>
                  <a:schemeClr val="tx1"/>
                </a:solidFill>
              </a:rPr>
              <a:t>includes: sound</a:t>
            </a:r>
            <a:r>
              <a:rPr lang="en-US" sz="2000" dirty="0">
                <a:solidFill>
                  <a:schemeClr val="tx1"/>
                </a:solidFill>
              </a:rPr>
              <a:t>, light, the air, </a:t>
            </a:r>
            <a:r>
              <a:rPr lang="en-US" sz="2000" dirty="0" smtClean="0">
                <a:solidFill>
                  <a:schemeClr val="tx1"/>
                </a:solidFill>
              </a:rPr>
              <a:t>colors</a:t>
            </a:r>
            <a:r>
              <a:rPr lang="en-US" sz="2000" dirty="0">
                <a:solidFill>
                  <a:schemeClr val="tx1"/>
                </a:solidFill>
              </a:rPr>
              <a:t>, the "system of M. Newton", ice, meteors, </a:t>
            </a:r>
            <a:r>
              <a:rPr lang="en-US" sz="2000" dirty="0" smtClean="0">
                <a:solidFill>
                  <a:schemeClr val="tx1"/>
                </a:solidFill>
              </a:rPr>
              <a:t>water</a:t>
            </a:r>
            <a:r>
              <a:rPr lang="en-US" sz="2000" dirty="0">
                <a:solidFill>
                  <a:schemeClr val="tx1"/>
                </a:solidFill>
              </a:rPr>
              <a:t>, </a:t>
            </a:r>
            <a:r>
              <a:rPr lang="en-US" sz="2000" dirty="0" smtClean="0">
                <a:solidFill>
                  <a:schemeClr val="tx1"/>
                </a:solidFill>
              </a:rPr>
              <a:t>salt</a:t>
            </a:r>
            <a:r>
              <a:rPr lang="en-US" sz="2000" dirty="0">
                <a:solidFill>
                  <a:schemeClr val="tx1"/>
                </a:solidFill>
              </a:rPr>
              <a:t>, </a:t>
            </a:r>
            <a:r>
              <a:rPr lang="en-US" sz="2000" dirty="0" smtClean="0">
                <a:solidFill>
                  <a:schemeClr val="tx1"/>
                </a:solidFill>
              </a:rPr>
              <a:t>the </a:t>
            </a:r>
            <a:r>
              <a:rPr lang="en-US" sz="2000" dirty="0">
                <a:solidFill>
                  <a:schemeClr val="tx1"/>
                </a:solidFill>
              </a:rPr>
              <a:t>tides, </a:t>
            </a:r>
            <a:r>
              <a:rPr lang="en-US" sz="2000" dirty="0" smtClean="0">
                <a:solidFill>
                  <a:schemeClr val="tx1"/>
                </a:solidFill>
              </a:rPr>
              <a:t>etc.</a:t>
            </a:r>
          </a:p>
          <a:p>
            <a:r>
              <a:rPr lang="en-US" sz="2000" dirty="0" smtClean="0">
                <a:solidFill>
                  <a:schemeClr val="tx1"/>
                </a:solidFill>
              </a:rPr>
              <a:t>Nicholas </a:t>
            </a:r>
            <a:r>
              <a:rPr lang="en-US" sz="2000" dirty="0" err="1" smtClean="0">
                <a:solidFill>
                  <a:schemeClr val="tx1"/>
                </a:solidFill>
              </a:rPr>
              <a:t>Hartsoeker</a:t>
            </a:r>
            <a:r>
              <a:rPr lang="en-US" sz="2000" dirty="0" smtClean="0">
                <a:solidFill>
                  <a:schemeClr val="tx1"/>
                </a:solidFill>
              </a:rPr>
              <a:t>, </a:t>
            </a:r>
            <a:r>
              <a:rPr lang="en-US" sz="2000" i="1" dirty="0" err="1" smtClean="0">
                <a:solidFill>
                  <a:schemeClr val="tx1"/>
                </a:solidFill>
              </a:rPr>
              <a:t>Cours</a:t>
            </a:r>
            <a:r>
              <a:rPr lang="en-US" sz="2000" i="1" dirty="0" smtClean="0">
                <a:solidFill>
                  <a:schemeClr val="tx1"/>
                </a:solidFill>
              </a:rPr>
              <a:t> de physique </a:t>
            </a:r>
            <a:r>
              <a:rPr lang="en-US" sz="2000" dirty="0" smtClean="0">
                <a:solidFill>
                  <a:schemeClr val="tx1"/>
                </a:solidFill>
              </a:rPr>
              <a:t>(1730), begins with the “principles of physics” and moves on to fire and light, water and air, etc.</a:t>
            </a:r>
          </a:p>
          <a:p>
            <a:r>
              <a:rPr lang="en-US" sz="2000" dirty="0" smtClean="0">
                <a:solidFill>
                  <a:schemeClr val="tx1"/>
                </a:solidFill>
              </a:rPr>
              <a:t>Joseph </a:t>
            </a:r>
            <a:r>
              <a:rPr lang="en-US" sz="2000" dirty="0" err="1" smtClean="0">
                <a:solidFill>
                  <a:schemeClr val="tx1"/>
                </a:solidFill>
              </a:rPr>
              <a:t>Privat</a:t>
            </a:r>
            <a:r>
              <a:rPr lang="en-US" sz="2000" dirty="0" smtClean="0">
                <a:solidFill>
                  <a:schemeClr val="tx1"/>
                </a:solidFill>
              </a:rPr>
              <a:t> de </a:t>
            </a:r>
            <a:r>
              <a:rPr lang="en-US" sz="2000" dirty="0" err="1" smtClean="0">
                <a:solidFill>
                  <a:schemeClr val="tx1"/>
                </a:solidFill>
              </a:rPr>
              <a:t>Molières</a:t>
            </a:r>
            <a:r>
              <a:rPr lang="en-US" sz="2000" dirty="0">
                <a:solidFill>
                  <a:schemeClr val="tx1"/>
                </a:solidFill>
              </a:rPr>
              <a:t>, </a:t>
            </a:r>
            <a:r>
              <a:rPr lang="en-US" sz="2000" i="1" dirty="0" err="1">
                <a:solidFill>
                  <a:schemeClr val="tx1"/>
                </a:solidFill>
              </a:rPr>
              <a:t>Leçons</a:t>
            </a:r>
            <a:r>
              <a:rPr lang="en-US" sz="2000" i="1" dirty="0">
                <a:solidFill>
                  <a:schemeClr val="tx1"/>
                </a:solidFill>
              </a:rPr>
              <a:t> de </a:t>
            </a:r>
            <a:r>
              <a:rPr lang="en-US" sz="2000" i="1" dirty="0" smtClean="0">
                <a:solidFill>
                  <a:schemeClr val="tx1"/>
                </a:solidFill>
              </a:rPr>
              <a:t>physique </a:t>
            </a:r>
            <a:r>
              <a:rPr lang="en-US" sz="2000" dirty="0" smtClean="0">
                <a:solidFill>
                  <a:schemeClr val="tx1"/>
                </a:solidFill>
              </a:rPr>
              <a:t>(1734), discusses gravity and the vortex theory of planetary motion; the nature of air, water, fire, salt; etc.</a:t>
            </a:r>
          </a:p>
          <a:p>
            <a:r>
              <a:rPr lang="en-US" sz="2000" dirty="0" smtClean="0">
                <a:solidFill>
                  <a:schemeClr val="tx1"/>
                </a:solidFill>
              </a:rPr>
              <a:t>In sum, these treatises regard physics as what Hatfield calls “the general science of body,” or general theories of matter. Their scope is wide, covering all the different sorts of matter, including biological and chemical kinds.</a:t>
            </a:r>
          </a:p>
          <a:p>
            <a:endParaRPr lang="en-US" sz="2000" dirty="0" smtClean="0">
              <a:solidFill>
                <a:schemeClr val="tx1"/>
              </a:solidFill>
            </a:endParaRPr>
          </a:p>
          <a:p>
            <a:endParaRPr lang="en-US" sz="2000" dirty="0" smtClean="0">
              <a:solidFill>
                <a:srgbClr val="002060"/>
              </a:solidFill>
            </a:endParaRPr>
          </a:p>
        </p:txBody>
      </p:sp>
      <p:sp>
        <p:nvSpPr>
          <p:cNvPr id="4" name="Slide Number Placeholder 3"/>
          <p:cNvSpPr>
            <a:spLocks noGrp="1"/>
          </p:cNvSpPr>
          <p:nvPr>
            <p:ph type="sldNum" sz="quarter" idx="12"/>
          </p:nvPr>
        </p:nvSpPr>
        <p:spPr/>
        <p:txBody>
          <a:bodyPr/>
          <a:lstStyle/>
          <a:p>
            <a:fld id="{C62849A6-511C-254D-BF73-5F11925C023E}" type="slidenum">
              <a:rPr lang="en-US" smtClean="0"/>
              <a:t>2</a:t>
            </a:fld>
            <a:endParaRPr lang="en-US"/>
          </a:p>
        </p:txBody>
      </p:sp>
    </p:spTree>
    <p:extLst>
      <p:ext uri="{BB962C8B-B14F-4D97-AF65-F5344CB8AC3E}">
        <p14:creationId xmlns:p14="http://schemas.microsoft.com/office/powerpoint/2010/main" val="20425899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49250"/>
            <a:ext cx="8042276" cy="755650"/>
          </a:xfrm>
        </p:spPr>
        <p:txBody>
          <a:bodyPr/>
          <a:lstStyle/>
          <a:p>
            <a:r>
              <a:rPr lang="en-US" sz="3200" dirty="0" smtClean="0">
                <a:solidFill>
                  <a:srgbClr val="000090"/>
                </a:solidFill>
              </a:rPr>
              <a:t>The </a:t>
            </a:r>
            <a:r>
              <a:rPr lang="en-US" sz="3200" i="1" dirty="0" smtClean="0">
                <a:solidFill>
                  <a:srgbClr val="000090"/>
                </a:solidFill>
              </a:rPr>
              <a:t>Institutions de Physique</a:t>
            </a:r>
            <a:endParaRPr lang="en-US" sz="3200" dirty="0">
              <a:solidFill>
                <a:srgbClr val="000090"/>
              </a:solidFill>
            </a:endParaRPr>
          </a:p>
        </p:txBody>
      </p:sp>
      <p:sp>
        <p:nvSpPr>
          <p:cNvPr id="3" name="Content Placeholder 2"/>
          <p:cNvSpPr>
            <a:spLocks noGrp="1"/>
          </p:cNvSpPr>
          <p:nvPr>
            <p:ph idx="1"/>
          </p:nvPr>
        </p:nvSpPr>
        <p:spPr>
          <a:xfrm>
            <a:off x="549275" y="1270000"/>
            <a:ext cx="8042276" cy="4673601"/>
          </a:xfrm>
        </p:spPr>
        <p:txBody>
          <a:bodyPr>
            <a:normAutofit fontScale="70000" lnSpcReduction="20000"/>
          </a:bodyPr>
          <a:lstStyle/>
          <a:p>
            <a:r>
              <a:rPr lang="en-US" dirty="0" err="1" smtClean="0">
                <a:solidFill>
                  <a:schemeClr val="tx1"/>
                </a:solidFill>
              </a:rPr>
              <a:t>Châtelet’s</a:t>
            </a:r>
            <a:r>
              <a:rPr lang="en-US" dirty="0" smtClean="0">
                <a:solidFill>
                  <a:schemeClr val="tx1"/>
                </a:solidFill>
              </a:rPr>
              <a:t> magnum opus is the </a:t>
            </a:r>
            <a:r>
              <a:rPr lang="en-US" i="1" dirty="0" smtClean="0">
                <a:solidFill>
                  <a:schemeClr val="tx1"/>
                </a:solidFill>
              </a:rPr>
              <a:t>Institutions de Physique</a:t>
            </a:r>
            <a:r>
              <a:rPr lang="en-US" dirty="0" smtClean="0">
                <a:solidFill>
                  <a:schemeClr val="tx1"/>
                </a:solidFill>
              </a:rPr>
              <a:t> (Paris, 1740). The text was famous in its day—known and discussed by philosophers like Wolff and mathematicians like Euler and </a:t>
            </a:r>
            <a:r>
              <a:rPr lang="en-US" dirty="0" err="1" smtClean="0">
                <a:solidFill>
                  <a:schemeClr val="tx1"/>
                </a:solidFill>
              </a:rPr>
              <a:t>D’Alembert</a:t>
            </a:r>
            <a:r>
              <a:rPr lang="en-US" dirty="0" smtClean="0">
                <a:solidFill>
                  <a:schemeClr val="tx1"/>
                </a:solidFill>
              </a:rPr>
              <a:t>—and went through subsequent editions in French (1741-2), German, and Italian (both in 1743). It was published in Paris, London, Amsterdam, Leipzig &amp; Venice.</a:t>
            </a:r>
          </a:p>
          <a:p>
            <a:r>
              <a:rPr lang="en-US" dirty="0" smtClean="0">
                <a:solidFill>
                  <a:schemeClr val="tx1"/>
                </a:solidFill>
              </a:rPr>
              <a:t>The text was copied nearly verbatim in many entries of Diderot and </a:t>
            </a:r>
            <a:r>
              <a:rPr lang="en-US" dirty="0" err="1" smtClean="0">
                <a:solidFill>
                  <a:schemeClr val="tx1"/>
                </a:solidFill>
              </a:rPr>
              <a:t>D’Alembert’s</a:t>
            </a:r>
            <a:r>
              <a:rPr lang="en-US" dirty="0" smtClean="0">
                <a:solidFill>
                  <a:schemeClr val="tx1"/>
                </a:solidFill>
              </a:rPr>
              <a:t> </a:t>
            </a:r>
            <a:r>
              <a:rPr lang="en-US" i="1" dirty="0" err="1" smtClean="0">
                <a:solidFill>
                  <a:schemeClr val="tx1"/>
                </a:solidFill>
              </a:rPr>
              <a:t>Encyclopédie</a:t>
            </a:r>
            <a:r>
              <a:rPr lang="en-US" i="1" dirty="0" smtClean="0">
                <a:solidFill>
                  <a:schemeClr val="tx1"/>
                </a:solidFill>
              </a:rPr>
              <a:t> </a:t>
            </a:r>
            <a:r>
              <a:rPr lang="en-US" dirty="0" smtClean="0">
                <a:solidFill>
                  <a:schemeClr val="tx1"/>
                </a:solidFill>
              </a:rPr>
              <a:t>through research by Samuel </a:t>
            </a:r>
            <a:r>
              <a:rPr lang="en-US" dirty="0" err="1" smtClean="0">
                <a:solidFill>
                  <a:schemeClr val="tx1"/>
                </a:solidFill>
              </a:rPr>
              <a:t>Formey</a:t>
            </a:r>
            <a:r>
              <a:rPr lang="en-US" dirty="0" smtClean="0">
                <a:solidFill>
                  <a:schemeClr val="tx1"/>
                </a:solidFill>
              </a:rPr>
              <a:t>, the Secretary of the Berlin Academy. So it has been read (unknowingly!) for generations.</a:t>
            </a:r>
            <a:r>
              <a:rPr lang="en-US" dirty="0">
                <a:solidFill>
                  <a:schemeClr val="tx1"/>
                </a:solidFill>
              </a:rPr>
              <a:t> </a:t>
            </a:r>
            <a:r>
              <a:rPr lang="en-US" dirty="0" smtClean="0">
                <a:solidFill>
                  <a:schemeClr val="tx1"/>
                </a:solidFill>
              </a:rPr>
              <a:t>But it remains largely unknown today.</a:t>
            </a:r>
          </a:p>
          <a:p>
            <a:r>
              <a:rPr lang="en-US" i="1" dirty="0" smtClean="0">
                <a:solidFill>
                  <a:schemeClr val="tx1"/>
                </a:solidFill>
              </a:rPr>
              <a:t>Institutions de physique </a:t>
            </a:r>
            <a:r>
              <a:rPr lang="en-US" dirty="0" smtClean="0">
                <a:solidFill>
                  <a:schemeClr val="tx1"/>
                </a:solidFill>
              </a:rPr>
              <a:t>has recently been translated (</a:t>
            </a:r>
            <a:r>
              <a:rPr lang="en-US" dirty="0" err="1" smtClean="0">
                <a:solidFill>
                  <a:schemeClr val="tx1"/>
                </a:solidFill>
              </a:rPr>
              <a:t>Terrall</a:t>
            </a:r>
            <a:r>
              <a:rPr lang="en-US" dirty="0" smtClean="0">
                <a:solidFill>
                  <a:schemeClr val="tx1"/>
                </a:solidFill>
              </a:rPr>
              <a:t>, Zinsser) as “Foundations of physics.”</a:t>
            </a:r>
          </a:p>
          <a:p>
            <a:r>
              <a:rPr lang="en-US" i="1" dirty="0" smtClean="0">
                <a:solidFill>
                  <a:schemeClr val="tx1"/>
                </a:solidFill>
              </a:rPr>
              <a:t>Physique</a:t>
            </a:r>
            <a:r>
              <a:rPr lang="en-US" dirty="0" smtClean="0">
                <a:solidFill>
                  <a:schemeClr val="tx1"/>
                </a:solidFill>
              </a:rPr>
              <a:t>: a quick glance at the text will indicate that Du </a:t>
            </a:r>
            <a:r>
              <a:rPr lang="en-US" dirty="0" err="1" smtClean="0">
                <a:solidFill>
                  <a:schemeClr val="tx1"/>
                </a:solidFill>
              </a:rPr>
              <a:t>Châtelet</a:t>
            </a:r>
            <a:r>
              <a:rPr lang="en-US" dirty="0" smtClean="0">
                <a:solidFill>
                  <a:schemeClr val="tx1"/>
                </a:solidFill>
              </a:rPr>
              <a:t> has narrowed the scope of physics considerably, eschewing a discussion of various kinds of matter, focusing primarily on gravitational phenomena.</a:t>
            </a:r>
          </a:p>
          <a:p>
            <a:r>
              <a:rPr lang="en-US" i="1" dirty="0" smtClean="0">
                <a:solidFill>
                  <a:schemeClr val="tx1"/>
                </a:solidFill>
              </a:rPr>
              <a:t>Institutions</a:t>
            </a:r>
            <a:r>
              <a:rPr lang="en-US" dirty="0" smtClean="0">
                <a:solidFill>
                  <a:schemeClr val="tx1"/>
                </a:solidFill>
              </a:rPr>
              <a:t>: a glance at her 21 chapters might suggest that she is providing a metaphysical foundations for a (narrow) physics.</a:t>
            </a:r>
          </a:p>
        </p:txBody>
      </p:sp>
      <p:sp>
        <p:nvSpPr>
          <p:cNvPr id="4" name="Slide Number Placeholder 3"/>
          <p:cNvSpPr>
            <a:spLocks noGrp="1"/>
          </p:cNvSpPr>
          <p:nvPr>
            <p:ph type="sldNum" sz="quarter" idx="12"/>
          </p:nvPr>
        </p:nvSpPr>
        <p:spPr/>
        <p:txBody>
          <a:bodyPr/>
          <a:lstStyle/>
          <a:p>
            <a:fld id="{C62849A6-511C-254D-BF73-5F11925C023E}" type="slidenum">
              <a:rPr lang="en-US" smtClean="0"/>
              <a:t>3</a:t>
            </a:fld>
            <a:endParaRPr lang="en-US"/>
          </a:p>
        </p:txBody>
      </p:sp>
    </p:spTree>
    <p:extLst>
      <p:ext uri="{BB962C8B-B14F-4D97-AF65-F5344CB8AC3E}">
        <p14:creationId xmlns:p14="http://schemas.microsoft.com/office/powerpoint/2010/main" val="7010936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482600"/>
            <a:ext cx="8042276" cy="666750"/>
          </a:xfrm>
        </p:spPr>
        <p:txBody>
          <a:bodyPr/>
          <a:lstStyle/>
          <a:p>
            <a:r>
              <a:rPr lang="en-US" sz="3200" dirty="0" smtClean="0">
                <a:solidFill>
                  <a:srgbClr val="000090"/>
                </a:solidFill>
              </a:rPr>
              <a:t>Structure of the </a:t>
            </a:r>
            <a:r>
              <a:rPr lang="en-US" sz="3200" i="1" dirty="0" smtClean="0">
                <a:solidFill>
                  <a:srgbClr val="000090"/>
                </a:solidFill>
              </a:rPr>
              <a:t>Institutions</a:t>
            </a:r>
            <a:endParaRPr lang="en-US" sz="3200" i="1" dirty="0">
              <a:solidFill>
                <a:srgbClr val="000090"/>
              </a:solidFill>
            </a:endParaRPr>
          </a:p>
        </p:txBody>
      </p:sp>
      <p:sp>
        <p:nvSpPr>
          <p:cNvPr id="3" name="Content Placeholder 2"/>
          <p:cNvSpPr>
            <a:spLocks noGrp="1"/>
          </p:cNvSpPr>
          <p:nvPr>
            <p:ph idx="1"/>
          </p:nvPr>
        </p:nvSpPr>
        <p:spPr>
          <a:xfrm>
            <a:off x="549275" y="1365250"/>
            <a:ext cx="8042276" cy="4910418"/>
          </a:xfrm>
        </p:spPr>
        <p:txBody>
          <a:bodyPr>
            <a:normAutofit fontScale="92500" lnSpcReduction="20000"/>
          </a:bodyPr>
          <a:lstStyle/>
          <a:p>
            <a:r>
              <a:rPr lang="en-US" sz="1400" b="1" dirty="0" smtClean="0">
                <a:solidFill>
                  <a:srgbClr val="800000"/>
                </a:solidFill>
              </a:rPr>
              <a:t>Here is the table of contents of the </a:t>
            </a:r>
            <a:r>
              <a:rPr lang="en-US" sz="1400" b="1" i="1" dirty="0" smtClean="0">
                <a:solidFill>
                  <a:srgbClr val="800000"/>
                </a:solidFill>
              </a:rPr>
              <a:t>Institutions</a:t>
            </a:r>
            <a:r>
              <a:rPr lang="en-US" sz="1400" b="1" dirty="0" smtClean="0">
                <a:solidFill>
                  <a:srgbClr val="800000"/>
                </a:solidFill>
              </a:rPr>
              <a:t>, second edition, 1742:</a:t>
            </a:r>
          </a:p>
          <a:p>
            <a:r>
              <a:rPr lang="en-US" sz="1400" dirty="0" smtClean="0">
                <a:solidFill>
                  <a:schemeClr val="tx1"/>
                </a:solidFill>
              </a:rPr>
              <a:t>1. Des </a:t>
            </a:r>
            <a:r>
              <a:rPr lang="en-US" sz="1400" dirty="0" err="1" smtClean="0">
                <a:solidFill>
                  <a:schemeClr val="tx1"/>
                </a:solidFill>
              </a:rPr>
              <a:t>principes</a:t>
            </a:r>
            <a:r>
              <a:rPr lang="en-US" sz="1400" dirty="0" smtClean="0">
                <a:solidFill>
                  <a:schemeClr val="tx1"/>
                </a:solidFill>
              </a:rPr>
              <a:t> de </a:t>
            </a:r>
            <a:r>
              <a:rPr lang="en-US" sz="1400" dirty="0" err="1" smtClean="0">
                <a:solidFill>
                  <a:schemeClr val="tx1"/>
                </a:solidFill>
              </a:rPr>
              <a:t>nos</a:t>
            </a:r>
            <a:r>
              <a:rPr lang="en-US" sz="1400" dirty="0" smtClean="0">
                <a:solidFill>
                  <a:schemeClr val="tx1"/>
                </a:solidFill>
              </a:rPr>
              <a:t> </a:t>
            </a:r>
            <a:r>
              <a:rPr lang="en-US" sz="1400" dirty="0" err="1" smtClean="0">
                <a:solidFill>
                  <a:schemeClr val="tx1"/>
                </a:solidFill>
              </a:rPr>
              <a:t>connoissances</a:t>
            </a:r>
            <a:r>
              <a:rPr lang="en-US" sz="1400" dirty="0" smtClean="0">
                <a:solidFill>
                  <a:schemeClr val="tx1"/>
                </a:solidFill>
              </a:rPr>
              <a:t>		2. </a:t>
            </a:r>
            <a:r>
              <a:rPr lang="en-US" sz="1400" dirty="0">
                <a:solidFill>
                  <a:schemeClr val="tx1"/>
                </a:solidFill>
              </a:rPr>
              <a:t>De </a:t>
            </a:r>
            <a:r>
              <a:rPr lang="en-US" sz="1400" dirty="0" err="1">
                <a:solidFill>
                  <a:schemeClr val="tx1"/>
                </a:solidFill>
              </a:rPr>
              <a:t>l’existence</a:t>
            </a:r>
            <a:r>
              <a:rPr lang="en-US" sz="1400" dirty="0">
                <a:solidFill>
                  <a:schemeClr val="tx1"/>
                </a:solidFill>
              </a:rPr>
              <a:t> de </a:t>
            </a:r>
            <a:r>
              <a:rPr lang="en-US" sz="1400" dirty="0" err="1" smtClean="0">
                <a:solidFill>
                  <a:schemeClr val="tx1"/>
                </a:solidFill>
              </a:rPr>
              <a:t>Dieu</a:t>
            </a:r>
            <a:endParaRPr lang="en-US" sz="1400" dirty="0" smtClean="0">
              <a:solidFill>
                <a:schemeClr val="tx1"/>
              </a:solidFill>
            </a:endParaRPr>
          </a:p>
          <a:p>
            <a:r>
              <a:rPr lang="en-US" sz="1400" dirty="0" smtClean="0">
                <a:solidFill>
                  <a:schemeClr val="tx1"/>
                </a:solidFill>
              </a:rPr>
              <a:t>3. De </a:t>
            </a:r>
            <a:r>
              <a:rPr lang="en-US" sz="1400" dirty="0" err="1" smtClean="0">
                <a:solidFill>
                  <a:schemeClr val="tx1"/>
                </a:solidFill>
              </a:rPr>
              <a:t>l’Essence</a:t>
            </a:r>
            <a:r>
              <a:rPr lang="en-US" sz="1400" dirty="0" smtClean="0">
                <a:solidFill>
                  <a:schemeClr val="tx1"/>
                </a:solidFill>
              </a:rPr>
              <a:t>, des </a:t>
            </a:r>
            <a:r>
              <a:rPr lang="en-US" sz="1400" dirty="0" err="1" smtClean="0">
                <a:solidFill>
                  <a:schemeClr val="tx1"/>
                </a:solidFill>
              </a:rPr>
              <a:t>Attributs</a:t>
            </a:r>
            <a:r>
              <a:rPr lang="en-US" sz="1400" dirty="0" smtClean="0">
                <a:solidFill>
                  <a:schemeClr val="tx1"/>
                </a:solidFill>
              </a:rPr>
              <a:t> &amp; des Modes</a:t>
            </a:r>
            <a:r>
              <a:rPr lang="en-US" sz="1400" dirty="0">
                <a:solidFill>
                  <a:schemeClr val="tx1"/>
                </a:solidFill>
              </a:rPr>
              <a:t>	</a:t>
            </a:r>
            <a:r>
              <a:rPr lang="en-US" sz="1400" dirty="0" smtClean="0">
                <a:solidFill>
                  <a:schemeClr val="tx1"/>
                </a:solidFill>
              </a:rPr>
              <a:t>                 4. Des </a:t>
            </a:r>
            <a:r>
              <a:rPr lang="en-US" sz="1400" dirty="0" err="1" smtClean="0">
                <a:solidFill>
                  <a:schemeClr val="tx1"/>
                </a:solidFill>
              </a:rPr>
              <a:t>hypothèses</a:t>
            </a:r>
            <a:endParaRPr lang="en-US" sz="1400" dirty="0" smtClean="0">
              <a:solidFill>
                <a:schemeClr val="tx1"/>
              </a:solidFill>
            </a:endParaRPr>
          </a:p>
          <a:p>
            <a:r>
              <a:rPr lang="en-US" sz="1400" dirty="0" smtClean="0">
                <a:solidFill>
                  <a:schemeClr val="tx1"/>
                </a:solidFill>
              </a:rPr>
              <a:t>5. D </a:t>
            </a:r>
            <a:r>
              <a:rPr lang="en-US" sz="1400" dirty="0" err="1" smtClean="0">
                <a:solidFill>
                  <a:schemeClr val="tx1"/>
                </a:solidFill>
              </a:rPr>
              <a:t>l’Espace</a:t>
            </a:r>
            <a:r>
              <a:rPr lang="en-US" sz="1400" dirty="0">
                <a:solidFill>
                  <a:schemeClr val="tx1"/>
                </a:solidFill>
              </a:rPr>
              <a:t> </a:t>
            </a:r>
            <a:r>
              <a:rPr lang="en-US" sz="1400" dirty="0" smtClean="0">
                <a:solidFill>
                  <a:schemeClr val="tx1"/>
                </a:solidFill>
              </a:rPr>
              <a:t>			</a:t>
            </a:r>
            <a:r>
              <a:rPr lang="en-US" sz="1400" dirty="0">
                <a:solidFill>
                  <a:schemeClr val="tx1"/>
                </a:solidFill>
              </a:rPr>
              <a:t>	</a:t>
            </a:r>
            <a:r>
              <a:rPr lang="en-US" sz="1400" dirty="0" smtClean="0">
                <a:solidFill>
                  <a:schemeClr val="tx1"/>
                </a:solidFill>
              </a:rPr>
              <a:t>6. Du </a:t>
            </a:r>
            <a:r>
              <a:rPr lang="en-US" sz="1400" dirty="0" err="1" smtClean="0">
                <a:solidFill>
                  <a:schemeClr val="tx1"/>
                </a:solidFill>
              </a:rPr>
              <a:t>tems</a:t>
            </a:r>
            <a:endParaRPr lang="en-US" sz="1400" dirty="0" smtClean="0">
              <a:solidFill>
                <a:schemeClr val="tx1"/>
              </a:solidFill>
            </a:endParaRPr>
          </a:p>
          <a:p>
            <a:r>
              <a:rPr lang="en-US" sz="1400" dirty="0" smtClean="0">
                <a:solidFill>
                  <a:schemeClr val="tx1"/>
                </a:solidFill>
              </a:rPr>
              <a:t>7. Des </a:t>
            </a:r>
            <a:r>
              <a:rPr lang="en-US" sz="1400" dirty="0" err="1" smtClean="0">
                <a:solidFill>
                  <a:schemeClr val="tx1"/>
                </a:solidFill>
              </a:rPr>
              <a:t>Elémens</a:t>
            </a:r>
            <a:r>
              <a:rPr lang="en-US" sz="1400" dirty="0" smtClean="0">
                <a:solidFill>
                  <a:schemeClr val="tx1"/>
                </a:solidFill>
              </a:rPr>
              <a:t> de la </a:t>
            </a:r>
            <a:r>
              <a:rPr lang="en-US" sz="1400" dirty="0" err="1" smtClean="0">
                <a:solidFill>
                  <a:schemeClr val="tx1"/>
                </a:solidFill>
              </a:rPr>
              <a:t>Matière</a:t>
            </a:r>
            <a:r>
              <a:rPr lang="en-US" sz="1400" dirty="0">
                <a:solidFill>
                  <a:schemeClr val="tx1"/>
                </a:solidFill>
              </a:rPr>
              <a:t> 	</a:t>
            </a:r>
            <a:r>
              <a:rPr lang="en-US" sz="1400" dirty="0" smtClean="0">
                <a:solidFill>
                  <a:schemeClr val="tx1"/>
                </a:solidFill>
              </a:rPr>
              <a:t>		8. De la nature des Corps</a:t>
            </a:r>
          </a:p>
          <a:p>
            <a:r>
              <a:rPr lang="en-US" sz="1400" dirty="0" smtClean="0">
                <a:solidFill>
                  <a:schemeClr val="tx1"/>
                </a:solidFill>
              </a:rPr>
              <a:t>9. De la </a:t>
            </a:r>
            <a:r>
              <a:rPr lang="en-US" sz="1400" dirty="0" err="1" smtClean="0">
                <a:solidFill>
                  <a:schemeClr val="tx1"/>
                </a:solidFill>
              </a:rPr>
              <a:t>divisibilité</a:t>
            </a:r>
            <a:r>
              <a:rPr lang="en-US" sz="1400" dirty="0" smtClean="0">
                <a:solidFill>
                  <a:schemeClr val="tx1"/>
                </a:solidFill>
              </a:rPr>
              <a:t> de la </a:t>
            </a:r>
            <a:r>
              <a:rPr lang="en-US" sz="1400" dirty="0" err="1" smtClean="0">
                <a:solidFill>
                  <a:schemeClr val="tx1"/>
                </a:solidFill>
              </a:rPr>
              <a:t>Matière</a:t>
            </a:r>
            <a:r>
              <a:rPr lang="en-US" sz="1400" dirty="0" smtClean="0">
                <a:solidFill>
                  <a:schemeClr val="tx1"/>
                </a:solidFill>
              </a:rPr>
              <a:t>	</a:t>
            </a:r>
            <a:r>
              <a:rPr lang="en-US" sz="1400" dirty="0">
                <a:solidFill>
                  <a:schemeClr val="tx1"/>
                </a:solidFill>
              </a:rPr>
              <a:t>	</a:t>
            </a:r>
            <a:r>
              <a:rPr lang="en-US" sz="1400" dirty="0" smtClean="0">
                <a:solidFill>
                  <a:schemeClr val="tx1"/>
                </a:solidFill>
              </a:rPr>
              <a:t>10. De la figure, etc.</a:t>
            </a:r>
          </a:p>
          <a:p>
            <a:r>
              <a:rPr lang="en-US" sz="1400" dirty="0" smtClean="0">
                <a:solidFill>
                  <a:schemeClr val="tx1"/>
                </a:solidFill>
              </a:rPr>
              <a:t>11. Du </a:t>
            </a:r>
            <a:r>
              <a:rPr lang="en-US" sz="1400" dirty="0" err="1" smtClean="0">
                <a:solidFill>
                  <a:schemeClr val="tx1"/>
                </a:solidFill>
              </a:rPr>
              <a:t>mouvement</a:t>
            </a:r>
            <a:r>
              <a:rPr lang="en-US" sz="1400" dirty="0" smtClean="0">
                <a:solidFill>
                  <a:schemeClr val="tx1"/>
                </a:solidFill>
              </a:rPr>
              <a:t> &amp; de repos </a:t>
            </a:r>
            <a:r>
              <a:rPr lang="en-US" sz="1400" dirty="0">
                <a:solidFill>
                  <a:schemeClr val="tx1"/>
                </a:solidFill>
              </a:rPr>
              <a:t>	</a:t>
            </a:r>
            <a:r>
              <a:rPr lang="en-US" sz="1400" dirty="0" smtClean="0">
                <a:solidFill>
                  <a:schemeClr val="tx1"/>
                </a:solidFill>
              </a:rPr>
              <a:t>	12.Du </a:t>
            </a:r>
            <a:r>
              <a:rPr lang="en-US" sz="1400" dirty="0" err="1" smtClean="0">
                <a:solidFill>
                  <a:schemeClr val="tx1"/>
                </a:solidFill>
              </a:rPr>
              <a:t>Mouvement</a:t>
            </a:r>
            <a:r>
              <a:rPr lang="en-US" sz="1400" dirty="0" smtClean="0">
                <a:solidFill>
                  <a:schemeClr val="tx1"/>
                </a:solidFill>
              </a:rPr>
              <a:t>, cont.</a:t>
            </a:r>
          </a:p>
          <a:p>
            <a:r>
              <a:rPr lang="en-US" sz="1400" dirty="0" smtClean="0">
                <a:solidFill>
                  <a:schemeClr val="tx1"/>
                </a:solidFill>
              </a:rPr>
              <a:t>13. De la </a:t>
            </a:r>
            <a:r>
              <a:rPr lang="en-US" sz="1400" dirty="0" err="1" smtClean="0">
                <a:solidFill>
                  <a:schemeClr val="tx1"/>
                </a:solidFill>
              </a:rPr>
              <a:t>Pésanteur</a:t>
            </a:r>
            <a:r>
              <a:rPr lang="en-US" sz="1400" dirty="0" smtClean="0">
                <a:solidFill>
                  <a:schemeClr val="tx1"/>
                </a:solidFill>
              </a:rPr>
              <a:t>		</a:t>
            </a:r>
            <a:r>
              <a:rPr lang="en-US" sz="1400" dirty="0">
                <a:solidFill>
                  <a:schemeClr val="tx1"/>
                </a:solidFill>
              </a:rPr>
              <a:t>	</a:t>
            </a:r>
            <a:r>
              <a:rPr lang="en-US" sz="1400" dirty="0" smtClean="0">
                <a:solidFill>
                  <a:schemeClr val="tx1"/>
                </a:solidFill>
              </a:rPr>
              <a:t>14. </a:t>
            </a:r>
            <a:r>
              <a:rPr lang="en-US" sz="1400" dirty="0" err="1" smtClean="0">
                <a:solidFill>
                  <a:schemeClr val="tx1"/>
                </a:solidFill>
              </a:rPr>
              <a:t>Pésanteur</a:t>
            </a:r>
            <a:r>
              <a:rPr lang="en-US" sz="1400" dirty="0" smtClean="0">
                <a:solidFill>
                  <a:schemeClr val="tx1"/>
                </a:solidFill>
              </a:rPr>
              <a:t>, cont.</a:t>
            </a:r>
          </a:p>
          <a:p>
            <a:r>
              <a:rPr lang="en-US" sz="1400" dirty="0" smtClean="0">
                <a:solidFill>
                  <a:schemeClr val="tx1"/>
                </a:solidFill>
              </a:rPr>
              <a:t>15. </a:t>
            </a:r>
            <a:r>
              <a:rPr lang="en-US" sz="1400" dirty="0" err="1" smtClean="0">
                <a:solidFill>
                  <a:schemeClr val="tx1"/>
                </a:solidFill>
              </a:rPr>
              <a:t>Découvertes</a:t>
            </a:r>
            <a:r>
              <a:rPr lang="en-US" sz="1400" dirty="0" smtClean="0">
                <a:solidFill>
                  <a:schemeClr val="tx1"/>
                </a:solidFill>
              </a:rPr>
              <a:t> de Mr. Newton </a:t>
            </a:r>
            <a:r>
              <a:rPr lang="en-US" sz="1400" dirty="0" err="1" smtClean="0">
                <a:solidFill>
                  <a:schemeClr val="tx1"/>
                </a:solidFill>
              </a:rPr>
              <a:t>sur</a:t>
            </a:r>
            <a:r>
              <a:rPr lang="en-US" sz="1400" dirty="0" smtClean="0">
                <a:solidFill>
                  <a:schemeClr val="tx1"/>
                </a:solidFill>
              </a:rPr>
              <a:t> </a:t>
            </a:r>
            <a:r>
              <a:rPr lang="en-US" sz="1400" dirty="0" err="1" smtClean="0">
                <a:solidFill>
                  <a:schemeClr val="tx1"/>
                </a:solidFill>
              </a:rPr>
              <a:t>pésanteur</a:t>
            </a:r>
            <a:r>
              <a:rPr lang="en-US" sz="1400" dirty="0">
                <a:solidFill>
                  <a:schemeClr val="tx1"/>
                </a:solidFill>
              </a:rPr>
              <a:t>	</a:t>
            </a:r>
            <a:r>
              <a:rPr lang="en-US" sz="1400" dirty="0" smtClean="0">
                <a:solidFill>
                  <a:schemeClr val="tx1"/>
                </a:solidFill>
              </a:rPr>
              <a:t>16. De </a:t>
            </a:r>
            <a:r>
              <a:rPr lang="en-US" sz="1400" dirty="0" err="1" smtClean="0">
                <a:solidFill>
                  <a:schemeClr val="tx1"/>
                </a:solidFill>
              </a:rPr>
              <a:t>l’attraction</a:t>
            </a:r>
            <a:r>
              <a:rPr lang="en-US" sz="1400" dirty="0" smtClean="0">
                <a:solidFill>
                  <a:schemeClr val="tx1"/>
                </a:solidFill>
              </a:rPr>
              <a:t> </a:t>
            </a:r>
            <a:r>
              <a:rPr lang="en-US" sz="1400" dirty="0" err="1" smtClean="0">
                <a:solidFill>
                  <a:schemeClr val="tx1"/>
                </a:solidFill>
              </a:rPr>
              <a:t>Newtonienne</a:t>
            </a:r>
            <a:endParaRPr lang="en-US" sz="1400" dirty="0" smtClean="0">
              <a:solidFill>
                <a:schemeClr val="tx1"/>
              </a:solidFill>
            </a:endParaRPr>
          </a:p>
          <a:p>
            <a:r>
              <a:rPr lang="en-US" sz="1400" dirty="0" smtClean="0">
                <a:solidFill>
                  <a:schemeClr val="tx1"/>
                </a:solidFill>
              </a:rPr>
              <a:t>17. Corps </a:t>
            </a:r>
            <a:r>
              <a:rPr lang="en-US" sz="1400" dirty="0" err="1" smtClean="0">
                <a:solidFill>
                  <a:schemeClr val="tx1"/>
                </a:solidFill>
              </a:rPr>
              <a:t>sur</a:t>
            </a:r>
            <a:r>
              <a:rPr lang="en-US" sz="1400" dirty="0" smtClean="0">
                <a:solidFill>
                  <a:schemeClr val="tx1"/>
                </a:solidFill>
              </a:rPr>
              <a:t> un plan </a:t>
            </a:r>
            <a:r>
              <a:rPr lang="en-US" sz="1400" dirty="0" err="1" smtClean="0">
                <a:solidFill>
                  <a:schemeClr val="tx1"/>
                </a:solidFill>
              </a:rPr>
              <a:t>incliné</a:t>
            </a:r>
            <a:r>
              <a:rPr lang="en-US" sz="1400" dirty="0" smtClean="0">
                <a:solidFill>
                  <a:schemeClr val="tx1"/>
                </a:solidFill>
              </a:rPr>
              <a:t>			18. </a:t>
            </a:r>
            <a:r>
              <a:rPr lang="en-US" sz="1400" dirty="0" err="1" smtClean="0">
                <a:solidFill>
                  <a:schemeClr val="tx1"/>
                </a:solidFill>
              </a:rPr>
              <a:t>l’Oscillation</a:t>
            </a:r>
            <a:r>
              <a:rPr lang="en-US" sz="1400" dirty="0" smtClean="0">
                <a:solidFill>
                  <a:schemeClr val="tx1"/>
                </a:solidFill>
              </a:rPr>
              <a:t> des </a:t>
            </a:r>
            <a:r>
              <a:rPr lang="en-US" sz="1400" dirty="0" err="1" smtClean="0">
                <a:solidFill>
                  <a:schemeClr val="tx1"/>
                </a:solidFill>
              </a:rPr>
              <a:t>pendules</a:t>
            </a:r>
            <a:endParaRPr lang="en-US" sz="1400" dirty="0" smtClean="0">
              <a:solidFill>
                <a:schemeClr val="tx1"/>
              </a:solidFill>
            </a:endParaRPr>
          </a:p>
          <a:p>
            <a:r>
              <a:rPr lang="en-US" sz="1400" dirty="0" smtClean="0">
                <a:solidFill>
                  <a:schemeClr val="tx1"/>
                </a:solidFill>
              </a:rPr>
              <a:t>19. </a:t>
            </a:r>
            <a:r>
              <a:rPr lang="en-US" sz="1400" dirty="0" err="1" smtClean="0">
                <a:solidFill>
                  <a:schemeClr val="tx1"/>
                </a:solidFill>
              </a:rPr>
              <a:t>Mouvement</a:t>
            </a:r>
            <a:r>
              <a:rPr lang="en-US" sz="1400" dirty="0" smtClean="0">
                <a:solidFill>
                  <a:schemeClr val="tx1"/>
                </a:solidFill>
              </a:rPr>
              <a:t> des projectiles		                  20. Des forces </a:t>
            </a:r>
            <a:r>
              <a:rPr lang="en-US" sz="1400" dirty="0" err="1" smtClean="0">
                <a:solidFill>
                  <a:schemeClr val="tx1"/>
                </a:solidFill>
              </a:rPr>
              <a:t>mortes</a:t>
            </a:r>
            <a:endParaRPr lang="en-US" sz="1400" dirty="0" smtClean="0">
              <a:solidFill>
                <a:schemeClr val="tx1"/>
              </a:solidFill>
            </a:endParaRPr>
          </a:p>
          <a:p>
            <a:r>
              <a:rPr lang="en-US" sz="1400" dirty="0" smtClean="0">
                <a:solidFill>
                  <a:schemeClr val="tx1"/>
                </a:solidFill>
              </a:rPr>
              <a:t>21. De la force des corps</a:t>
            </a:r>
          </a:p>
          <a:p>
            <a:endParaRPr lang="en-US" sz="1300" dirty="0" smtClean="0">
              <a:solidFill>
                <a:schemeClr val="tx1"/>
              </a:solidFill>
            </a:endParaRPr>
          </a:p>
          <a:p>
            <a:endParaRPr lang="en-US" sz="1600" dirty="0">
              <a:solidFill>
                <a:schemeClr val="tx1"/>
              </a:solidFill>
            </a:endParaRPr>
          </a:p>
        </p:txBody>
      </p:sp>
      <p:sp>
        <p:nvSpPr>
          <p:cNvPr id="4" name="Slide Number Placeholder 3"/>
          <p:cNvSpPr>
            <a:spLocks noGrp="1"/>
          </p:cNvSpPr>
          <p:nvPr>
            <p:ph type="sldNum" sz="quarter" idx="12"/>
          </p:nvPr>
        </p:nvSpPr>
        <p:spPr/>
        <p:txBody>
          <a:bodyPr/>
          <a:lstStyle/>
          <a:p>
            <a:fld id="{C62849A6-511C-254D-BF73-5F11925C023E}" type="slidenum">
              <a:rPr lang="en-US" smtClean="0"/>
              <a:t>4</a:t>
            </a:fld>
            <a:endParaRPr lang="en-US"/>
          </a:p>
        </p:txBody>
      </p:sp>
    </p:spTree>
    <p:extLst>
      <p:ext uri="{BB962C8B-B14F-4D97-AF65-F5344CB8AC3E}">
        <p14:creationId xmlns:p14="http://schemas.microsoft.com/office/powerpoint/2010/main" val="25688683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41300"/>
            <a:ext cx="8042276" cy="762000"/>
          </a:xfrm>
        </p:spPr>
        <p:txBody>
          <a:bodyPr/>
          <a:lstStyle/>
          <a:p>
            <a:r>
              <a:rPr lang="en-US" sz="3100" dirty="0" smtClean="0">
                <a:solidFill>
                  <a:srgbClr val="002060"/>
                </a:solidFill>
              </a:rPr>
              <a:t>Leibniz’s metaphysics, Newton’s physics?</a:t>
            </a:r>
            <a:endParaRPr lang="en-US" sz="3100" dirty="0">
              <a:solidFill>
                <a:srgbClr val="002060"/>
              </a:solidFill>
            </a:endParaRPr>
          </a:p>
        </p:txBody>
      </p:sp>
      <p:sp>
        <p:nvSpPr>
          <p:cNvPr id="3" name="Content Placeholder 2"/>
          <p:cNvSpPr>
            <a:spLocks noGrp="1"/>
          </p:cNvSpPr>
          <p:nvPr>
            <p:ph idx="1"/>
          </p:nvPr>
        </p:nvSpPr>
        <p:spPr>
          <a:xfrm>
            <a:off x="549275" y="1282700"/>
            <a:ext cx="8042276" cy="4940300"/>
          </a:xfrm>
        </p:spPr>
        <p:txBody>
          <a:bodyPr>
            <a:normAutofit fontScale="70000" lnSpcReduction="20000"/>
          </a:bodyPr>
          <a:lstStyle/>
          <a:p>
            <a:r>
              <a:rPr lang="en-US" dirty="0" err="1" smtClean="0">
                <a:solidFill>
                  <a:schemeClr val="tx1"/>
                </a:solidFill>
              </a:rPr>
              <a:t>Châtelet’s</a:t>
            </a:r>
            <a:r>
              <a:rPr lang="en-US" dirty="0" smtClean="0">
                <a:solidFill>
                  <a:schemeClr val="tx1"/>
                </a:solidFill>
              </a:rPr>
              <a:t> </a:t>
            </a:r>
            <a:r>
              <a:rPr lang="en-US" i="1" dirty="0" smtClean="0">
                <a:solidFill>
                  <a:schemeClr val="tx1"/>
                </a:solidFill>
              </a:rPr>
              <a:t>Institutions</a:t>
            </a:r>
            <a:r>
              <a:rPr lang="en-US" dirty="0" smtClean="0">
                <a:solidFill>
                  <a:schemeClr val="tx1"/>
                </a:solidFill>
              </a:rPr>
              <a:t> is famous for taking the ideas of both Leibniz and Newton seriously. Indeed, it is tempting to say in particular that she takes Leibniz’s </a:t>
            </a:r>
            <a:r>
              <a:rPr lang="en-US" i="1" dirty="0" smtClean="0">
                <a:solidFill>
                  <a:schemeClr val="tx1"/>
                </a:solidFill>
              </a:rPr>
              <a:t>metaphysics</a:t>
            </a:r>
            <a:r>
              <a:rPr lang="en-US" dirty="0" smtClean="0">
                <a:solidFill>
                  <a:schemeClr val="tx1"/>
                </a:solidFill>
              </a:rPr>
              <a:t> and Newton’s </a:t>
            </a:r>
            <a:r>
              <a:rPr lang="en-US" i="1" dirty="0" smtClean="0">
                <a:solidFill>
                  <a:schemeClr val="tx1"/>
                </a:solidFill>
              </a:rPr>
              <a:t>physics</a:t>
            </a:r>
            <a:r>
              <a:rPr lang="en-US" dirty="0" smtClean="0">
                <a:solidFill>
                  <a:schemeClr val="tx1"/>
                </a:solidFill>
              </a:rPr>
              <a:t> seriously.</a:t>
            </a:r>
          </a:p>
          <a:p>
            <a:r>
              <a:rPr lang="en-US" dirty="0" smtClean="0">
                <a:solidFill>
                  <a:schemeClr val="tx1"/>
                </a:solidFill>
              </a:rPr>
              <a:t>For instance, she endorses the PSR and something closely akin to the Newtonian laws of motion.</a:t>
            </a:r>
          </a:p>
          <a:p>
            <a:r>
              <a:rPr lang="en-US" dirty="0" smtClean="0">
                <a:solidFill>
                  <a:schemeClr val="tx1"/>
                </a:solidFill>
              </a:rPr>
              <a:t>Since “institutions” can be translated as “foundations,” it is common now to assume that </a:t>
            </a:r>
            <a:r>
              <a:rPr lang="en-US" dirty="0" err="1" smtClean="0">
                <a:solidFill>
                  <a:schemeClr val="tx1"/>
                </a:solidFill>
              </a:rPr>
              <a:t>Châtelet</a:t>
            </a:r>
            <a:r>
              <a:rPr lang="en-US" dirty="0" smtClean="0">
                <a:solidFill>
                  <a:schemeClr val="tx1"/>
                </a:solidFill>
              </a:rPr>
              <a:t> is providing a </a:t>
            </a:r>
            <a:r>
              <a:rPr lang="en-US" dirty="0" err="1" smtClean="0">
                <a:solidFill>
                  <a:schemeClr val="tx1"/>
                </a:solidFill>
              </a:rPr>
              <a:t>Leibnizian</a:t>
            </a:r>
            <a:r>
              <a:rPr lang="en-US" dirty="0" smtClean="0">
                <a:solidFill>
                  <a:schemeClr val="tx1"/>
                </a:solidFill>
              </a:rPr>
              <a:t> metaphysics for Newtonian </a:t>
            </a:r>
            <a:r>
              <a:rPr lang="en-US" dirty="0">
                <a:solidFill>
                  <a:schemeClr val="tx1"/>
                </a:solidFill>
              </a:rPr>
              <a:t>physics, like Kant </a:t>
            </a:r>
            <a:r>
              <a:rPr lang="en-US" i="1" dirty="0" err="1">
                <a:solidFill>
                  <a:schemeClr val="tx1"/>
                </a:solidFill>
              </a:rPr>
              <a:t>avant</a:t>
            </a:r>
            <a:r>
              <a:rPr lang="en-US" i="1" dirty="0">
                <a:solidFill>
                  <a:schemeClr val="tx1"/>
                </a:solidFill>
              </a:rPr>
              <a:t> la </a:t>
            </a:r>
            <a:r>
              <a:rPr lang="en-US" i="1" dirty="0" err="1">
                <a:solidFill>
                  <a:schemeClr val="tx1"/>
                </a:solidFill>
              </a:rPr>
              <a:t>lettre</a:t>
            </a:r>
            <a:r>
              <a:rPr lang="en-US" dirty="0" smtClean="0">
                <a:solidFill>
                  <a:schemeClr val="tx1"/>
                </a:solidFill>
              </a:rPr>
              <a:t>.</a:t>
            </a:r>
          </a:p>
          <a:p>
            <a:r>
              <a:rPr lang="en-US" dirty="0" smtClean="0">
                <a:solidFill>
                  <a:schemeClr val="tx1"/>
                </a:solidFill>
              </a:rPr>
              <a:t>Indeed, the </a:t>
            </a:r>
            <a:r>
              <a:rPr lang="en-US" dirty="0">
                <a:solidFill>
                  <a:schemeClr val="tx1"/>
                </a:solidFill>
              </a:rPr>
              <a:t>temptation to read her through a Kantian lens—viz., in the light of the </a:t>
            </a:r>
            <a:r>
              <a:rPr lang="en-US" i="1" dirty="0" err="1" smtClean="0">
                <a:solidFill>
                  <a:schemeClr val="tx1"/>
                </a:solidFill>
              </a:rPr>
              <a:t>Monadologiam</a:t>
            </a:r>
            <a:r>
              <a:rPr lang="en-US" i="1" dirty="0" smtClean="0">
                <a:solidFill>
                  <a:schemeClr val="tx1"/>
                </a:solidFill>
              </a:rPr>
              <a:t> </a:t>
            </a:r>
            <a:r>
              <a:rPr lang="en-US" i="1" dirty="0" err="1" smtClean="0">
                <a:solidFill>
                  <a:schemeClr val="tx1"/>
                </a:solidFill>
              </a:rPr>
              <a:t>physicam</a:t>
            </a:r>
            <a:r>
              <a:rPr lang="en-US" i="1" dirty="0" smtClean="0">
                <a:solidFill>
                  <a:schemeClr val="tx1"/>
                </a:solidFill>
              </a:rPr>
              <a:t> </a:t>
            </a:r>
            <a:r>
              <a:rPr lang="en-US" dirty="0">
                <a:solidFill>
                  <a:schemeClr val="tx1"/>
                </a:solidFill>
              </a:rPr>
              <a:t>(1756) and the </a:t>
            </a:r>
            <a:r>
              <a:rPr lang="en-US" i="1" dirty="0" err="1">
                <a:solidFill>
                  <a:schemeClr val="tx1"/>
                </a:solidFill>
              </a:rPr>
              <a:t>Metaphysische</a:t>
            </a:r>
            <a:r>
              <a:rPr lang="en-US" i="1" dirty="0">
                <a:solidFill>
                  <a:schemeClr val="tx1"/>
                </a:solidFill>
              </a:rPr>
              <a:t> </a:t>
            </a:r>
            <a:r>
              <a:rPr lang="en-US" i="1" dirty="0" err="1">
                <a:solidFill>
                  <a:schemeClr val="tx1"/>
                </a:solidFill>
              </a:rPr>
              <a:t>Angängsgrunde</a:t>
            </a:r>
            <a:r>
              <a:rPr lang="en-US" i="1" dirty="0">
                <a:solidFill>
                  <a:schemeClr val="tx1"/>
                </a:solidFill>
              </a:rPr>
              <a:t> der </a:t>
            </a:r>
            <a:r>
              <a:rPr lang="en-US" i="1" dirty="0" err="1">
                <a:solidFill>
                  <a:schemeClr val="tx1"/>
                </a:solidFill>
              </a:rPr>
              <a:t>Naturwissenschaft</a:t>
            </a:r>
            <a:r>
              <a:rPr lang="en-US" dirty="0">
                <a:solidFill>
                  <a:schemeClr val="tx1"/>
                </a:solidFill>
              </a:rPr>
              <a:t> (1786)—remains strong</a:t>
            </a:r>
            <a:r>
              <a:rPr lang="en-US" dirty="0" smtClean="0">
                <a:solidFill>
                  <a:schemeClr val="tx1"/>
                </a:solidFill>
              </a:rPr>
              <a:t>.</a:t>
            </a:r>
          </a:p>
          <a:p>
            <a:r>
              <a:rPr lang="en-US" dirty="0" smtClean="0">
                <a:solidFill>
                  <a:schemeClr val="tx1"/>
                </a:solidFill>
              </a:rPr>
              <a:t>I will argue that this temptation, although perfectly reasonable, should be resisted. I will suggest that it is preferable to interpret her as providing a more systematic and principled “physics” than Newton does by employing one of Leibniz’s great principles (the PSR) and by systematically analyzing concepts that Newton largely ignored.</a:t>
            </a:r>
          </a:p>
        </p:txBody>
      </p:sp>
      <p:sp>
        <p:nvSpPr>
          <p:cNvPr id="4" name="Slide Number Placeholder 3"/>
          <p:cNvSpPr>
            <a:spLocks noGrp="1"/>
          </p:cNvSpPr>
          <p:nvPr>
            <p:ph type="sldNum" sz="quarter" idx="12"/>
          </p:nvPr>
        </p:nvSpPr>
        <p:spPr/>
        <p:txBody>
          <a:bodyPr/>
          <a:lstStyle/>
          <a:p>
            <a:fld id="{C62849A6-511C-254D-BF73-5F11925C023E}" type="slidenum">
              <a:rPr lang="en-US" smtClean="0"/>
              <a:t>5</a:t>
            </a:fld>
            <a:endParaRPr lang="en-US"/>
          </a:p>
        </p:txBody>
      </p:sp>
    </p:spTree>
    <p:extLst>
      <p:ext uri="{BB962C8B-B14F-4D97-AF65-F5344CB8AC3E}">
        <p14:creationId xmlns:p14="http://schemas.microsoft.com/office/powerpoint/2010/main" val="10618467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743324"/>
          </a:xfrm>
        </p:spPr>
        <p:txBody>
          <a:bodyPr/>
          <a:lstStyle/>
          <a:p>
            <a:r>
              <a:rPr lang="en-US" sz="2800" dirty="0" smtClean="0">
                <a:solidFill>
                  <a:srgbClr val="000090"/>
                </a:solidFill>
              </a:rPr>
              <a:t>The continental reception of </a:t>
            </a:r>
            <a:r>
              <a:rPr lang="en-US" sz="2800" smtClean="0">
                <a:solidFill>
                  <a:srgbClr val="000090"/>
                </a:solidFill>
              </a:rPr>
              <a:t>Newton’s physics</a:t>
            </a:r>
            <a:endParaRPr lang="en-US" sz="2800" dirty="0">
              <a:solidFill>
                <a:srgbClr val="000090"/>
              </a:solidFill>
            </a:endParaRPr>
          </a:p>
        </p:txBody>
      </p:sp>
      <p:sp>
        <p:nvSpPr>
          <p:cNvPr id="3" name="Content Placeholder 2"/>
          <p:cNvSpPr>
            <a:spLocks noGrp="1"/>
          </p:cNvSpPr>
          <p:nvPr>
            <p:ph idx="1"/>
          </p:nvPr>
        </p:nvSpPr>
        <p:spPr>
          <a:xfrm>
            <a:off x="549275" y="1079500"/>
            <a:ext cx="8042276" cy="5073649"/>
          </a:xfrm>
        </p:spPr>
        <p:txBody>
          <a:bodyPr>
            <a:normAutofit fontScale="92500" lnSpcReduction="10000"/>
          </a:bodyPr>
          <a:lstStyle/>
          <a:p>
            <a:r>
              <a:rPr lang="en-US" sz="1700" dirty="0" smtClean="0">
                <a:solidFill>
                  <a:schemeClr val="tx1"/>
                </a:solidFill>
              </a:rPr>
              <a:t>Upon Newton’s death in 1727, the state of physics was complex, but included at least three principal components when we consider its connection with broader philosophical topics. They are:</a:t>
            </a:r>
          </a:p>
          <a:p>
            <a:r>
              <a:rPr lang="en-US" sz="1700" dirty="0" smtClean="0">
                <a:solidFill>
                  <a:schemeClr val="tx1"/>
                </a:solidFill>
              </a:rPr>
              <a:t>(1) LAWS: various versions of Newton’s three laws of motion were widely accepted, and his “mathematical” approach to understanding physical phenomena was often praised.</a:t>
            </a:r>
          </a:p>
          <a:p>
            <a:r>
              <a:rPr lang="en-US" sz="1700" dirty="0" smtClean="0">
                <a:solidFill>
                  <a:schemeClr val="tx1"/>
                </a:solidFill>
              </a:rPr>
              <a:t>(2) GRAVITY: </a:t>
            </a:r>
            <a:r>
              <a:rPr lang="en-US" sz="1700" dirty="0">
                <a:solidFill>
                  <a:schemeClr val="tx1"/>
                </a:solidFill>
              </a:rPr>
              <a:t>t</a:t>
            </a:r>
            <a:r>
              <a:rPr lang="en-US" sz="1700" dirty="0" smtClean="0">
                <a:solidFill>
                  <a:schemeClr val="tx1"/>
                </a:solidFill>
              </a:rPr>
              <a:t>here remained significant controversy concerning the implications of the law of universal gravity. Does the acceptance of Newton’s treatment of gravity commit one to the view that gravity is either (</a:t>
            </a:r>
            <a:r>
              <a:rPr lang="en-US" sz="1700" dirty="0" err="1" smtClean="0">
                <a:solidFill>
                  <a:schemeClr val="tx1"/>
                </a:solidFill>
              </a:rPr>
              <a:t>i</a:t>
            </a:r>
            <a:r>
              <a:rPr lang="en-US" sz="1700" dirty="0" smtClean="0">
                <a:solidFill>
                  <a:schemeClr val="tx1"/>
                </a:solidFill>
              </a:rPr>
              <a:t>) a primary quality, or (ii) essential to matter? Or can one accept the law of universal gravity while </a:t>
            </a:r>
            <a:r>
              <a:rPr lang="en-US" sz="1700" i="1" dirty="0" smtClean="0">
                <a:solidFill>
                  <a:schemeClr val="tx1"/>
                </a:solidFill>
              </a:rPr>
              <a:t>denying</a:t>
            </a:r>
            <a:r>
              <a:rPr lang="en-US" sz="1700" dirty="0" smtClean="0">
                <a:solidFill>
                  <a:schemeClr val="tx1"/>
                </a:solidFill>
              </a:rPr>
              <a:t> (</a:t>
            </a:r>
            <a:r>
              <a:rPr lang="en-US" sz="1700" dirty="0" err="1" smtClean="0">
                <a:solidFill>
                  <a:schemeClr val="tx1"/>
                </a:solidFill>
              </a:rPr>
              <a:t>i</a:t>
            </a:r>
            <a:r>
              <a:rPr lang="en-US" sz="1700" dirty="0" smtClean="0">
                <a:solidFill>
                  <a:schemeClr val="tx1"/>
                </a:solidFill>
              </a:rPr>
              <a:t>) </a:t>
            </a:r>
            <a:r>
              <a:rPr lang="en-US" sz="1700" i="1" dirty="0" smtClean="0">
                <a:solidFill>
                  <a:schemeClr val="tx1"/>
                </a:solidFill>
              </a:rPr>
              <a:t>and</a:t>
            </a:r>
            <a:r>
              <a:rPr lang="en-US" sz="1700" dirty="0" smtClean="0">
                <a:solidFill>
                  <a:schemeClr val="tx1"/>
                </a:solidFill>
              </a:rPr>
              <a:t> (ii)?</a:t>
            </a:r>
          </a:p>
          <a:p>
            <a:pPr marL="349250" lvl="1" indent="-349250">
              <a:spcBef>
                <a:spcPts val="2000"/>
              </a:spcBef>
              <a:buClr>
                <a:schemeClr val="accent1">
                  <a:lumMod val="60000"/>
                  <a:lumOff val="40000"/>
                </a:schemeClr>
              </a:buClr>
            </a:pPr>
            <a:r>
              <a:rPr lang="en-US" sz="1700" dirty="0" smtClean="0">
                <a:solidFill>
                  <a:schemeClr val="tx1"/>
                </a:solidFill>
              </a:rPr>
              <a:t>(3) SPACE:  if </a:t>
            </a:r>
            <a:r>
              <a:rPr lang="en-US" sz="1700" dirty="0">
                <a:solidFill>
                  <a:schemeClr val="tx1"/>
                </a:solidFill>
              </a:rPr>
              <a:t>one accepts some version of Newton’s four laws, does that commit one to endorsing his conception of absolute space? </a:t>
            </a:r>
            <a:r>
              <a:rPr lang="en-US" sz="1700" dirty="0" smtClean="0">
                <a:solidFill>
                  <a:schemeClr val="tx1"/>
                </a:solidFill>
              </a:rPr>
              <a:t>Can one distinguish absolute from relative motion without absolute space?</a:t>
            </a:r>
          </a:p>
          <a:p>
            <a:pPr marL="349250" lvl="1" indent="-349250">
              <a:spcBef>
                <a:spcPts val="2000"/>
              </a:spcBef>
              <a:buClr>
                <a:schemeClr val="accent1">
                  <a:lumMod val="60000"/>
                  <a:lumOff val="40000"/>
                </a:schemeClr>
              </a:buClr>
            </a:pPr>
            <a:r>
              <a:rPr lang="en-US" sz="1700" dirty="0" smtClean="0">
                <a:solidFill>
                  <a:schemeClr val="tx1"/>
                </a:solidFill>
              </a:rPr>
              <a:t>Nearly every 18</a:t>
            </a:r>
            <a:r>
              <a:rPr lang="en-US" sz="1700" baseline="30000" dirty="0" smtClean="0">
                <a:solidFill>
                  <a:schemeClr val="tx1"/>
                </a:solidFill>
              </a:rPr>
              <a:t>th</a:t>
            </a:r>
            <a:r>
              <a:rPr lang="en-US" sz="1700" dirty="0">
                <a:solidFill>
                  <a:schemeClr val="tx1"/>
                </a:solidFill>
              </a:rPr>
              <a:t>-</a:t>
            </a:r>
            <a:r>
              <a:rPr lang="en-US" sz="1700" dirty="0" smtClean="0">
                <a:solidFill>
                  <a:schemeClr val="tx1"/>
                </a:solidFill>
              </a:rPr>
              <a:t>century philosopher—from Du </a:t>
            </a:r>
            <a:r>
              <a:rPr lang="en-US" sz="1700" dirty="0" err="1" smtClean="0">
                <a:solidFill>
                  <a:schemeClr val="tx1"/>
                </a:solidFill>
              </a:rPr>
              <a:t>Châtelet</a:t>
            </a:r>
            <a:r>
              <a:rPr lang="en-US" sz="1700" dirty="0" smtClean="0">
                <a:solidFill>
                  <a:schemeClr val="tx1"/>
                </a:solidFill>
              </a:rPr>
              <a:t> to Leibniz to Berkeley to Kant—rejected absolute space. However, they disagreed about the implications of Newton’s treatment of gravity.</a:t>
            </a:r>
          </a:p>
        </p:txBody>
      </p:sp>
      <p:sp>
        <p:nvSpPr>
          <p:cNvPr id="4" name="Slide Number Placeholder 3"/>
          <p:cNvSpPr>
            <a:spLocks noGrp="1"/>
          </p:cNvSpPr>
          <p:nvPr>
            <p:ph type="sldNum" sz="quarter" idx="12"/>
          </p:nvPr>
        </p:nvSpPr>
        <p:spPr/>
        <p:txBody>
          <a:bodyPr/>
          <a:lstStyle/>
          <a:p>
            <a:fld id="{C62849A6-511C-254D-BF73-5F11925C023E}" type="slidenum">
              <a:rPr lang="en-US" smtClean="0"/>
              <a:t>6</a:t>
            </a:fld>
            <a:endParaRPr lang="en-US"/>
          </a:p>
        </p:txBody>
      </p:sp>
    </p:spTree>
    <p:extLst>
      <p:ext uri="{BB962C8B-B14F-4D97-AF65-F5344CB8AC3E}">
        <p14:creationId xmlns:p14="http://schemas.microsoft.com/office/powerpoint/2010/main" val="20615978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15900"/>
            <a:ext cx="8042276" cy="628650"/>
          </a:xfrm>
        </p:spPr>
        <p:txBody>
          <a:bodyPr/>
          <a:lstStyle/>
          <a:p>
            <a:r>
              <a:rPr lang="en-US" sz="3200" dirty="0" smtClean="0">
                <a:solidFill>
                  <a:srgbClr val="000090"/>
                </a:solidFill>
              </a:rPr>
              <a:t>Newton’s confusing view of gravity</a:t>
            </a:r>
            <a:endParaRPr lang="en-US" sz="3200" dirty="0">
              <a:solidFill>
                <a:srgbClr val="000090"/>
              </a:solidFill>
            </a:endParaRPr>
          </a:p>
        </p:txBody>
      </p:sp>
      <p:sp>
        <p:nvSpPr>
          <p:cNvPr id="3" name="Content Placeholder 2"/>
          <p:cNvSpPr>
            <a:spLocks noGrp="1"/>
          </p:cNvSpPr>
          <p:nvPr>
            <p:ph idx="1"/>
          </p:nvPr>
        </p:nvSpPr>
        <p:spPr>
          <a:xfrm>
            <a:off x="549275" y="1041400"/>
            <a:ext cx="8042276" cy="5168900"/>
          </a:xfrm>
        </p:spPr>
        <p:txBody>
          <a:bodyPr>
            <a:normAutofit fontScale="25000" lnSpcReduction="20000"/>
          </a:bodyPr>
          <a:lstStyle/>
          <a:p>
            <a:r>
              <a:rPr lang="en-US" sz="6000" dirty="0" smtClean="0">
                <a:solidFill>
                  <a:schemeClr val="tx1"/>
                </a:solidFill>
              </a:rPr>
              <a:t>(</a:t>
            </a:r>
            <a:r>
              <a:rPr lang="en-US" sz="6000" dirty="0">
                <a:solidFill>
                  <a:schemeClr val="tx1"/>
                </a:solidFill>
              </a:rPr>
              <a:t>1) </a:t>
            </a:r>
            <a:r>
              <a:rPr lang="en-US" sz="6000" dirty="0" smtClean="0">
                <a:solidFill>
                  <a:schemeClr val="tx1"/>
                </a:solidFill>
              </a:rPr>
              <a:t>Proposition </a:t>
            </a:r>
            <a:r>
              <a:rPr lang="en-US" sz="6000" dirty="0">
                <a:solidFill>
                  <a:schemeClr val="tx1"/>
                </a:solidFill>
              </a:rPr>
              <a:t>7 of Book III states: “Gravity is in all bodies universally [</a:t>
            </a:r>
            <a:r>
              <a:rPr lang="en-US" sz="6000" i="1" dirty="0" err="1">
                <a:solidFill>
                  <a:schemeClr val="tx1"/>
                </a:solidFill>
              </a:rPr>
              <a:t>Gravitatem</a:t>
            </a:r>
            <a:r>
              <a:rPr lang="en-US" sz="6000" i="1" dirty="0">
                <a:solidFill>
                  <a:schemeClr val="tx1"/>
                </a:solidFill>
              </a:rPr>
              <a:t> in corpora </a:t>
            </a:r>
            <a:r>
              <a:rPr lang="en-US" sz="6000" i="1" dirty="0" err="1">
                <a:solidFill>
                  <a:schemeClr val="tx1"/>
                </a:solidFill>
              </a:rPr>
              <a:t>universa</a:t>
            </a:r>
            <a:r>
              <a:rPr lang="en-US" sz="6000" i="1" dirty="0">
                <a:solidFill>
                  <a:schemeClr val="tx1"/>
                </a:solidFill>
              </a:rPr>
              <a:t> </a:t>
            </a:r>
            <a:r>
              <a:rPr lang="en-US" sz="6000" i="1" dirty="0" err="1">
                <a:solidFill>
                  <a:schemeClr val="tx1"/>
                </a:solidFill>
              </a:rPr>
              <a:t>fieri</a:t>
            </a:r>
            <a:r>
              <a:rPr lang="en-US" sz="6000" dirty="0">
                <a:solidFill>
                  <a:schemeClr val="tx1"/>
                </a:solidFill>
              </a:rPr>
              <a:t>], and is proportional to the quantity of matter in each</a:t>
            </a:r>
            <a:r>
              <a:rPr lang="en-US" sz="6000" dirty="0" smtClean="0">
                <a:solidFill>
                  <a:schemeClr val="tx1"/>
                </a:solidFill>
              </a:rPr>
              <a:t>.”</a:t>
            </a:r>
          </a:p>
          <a:p>
            <a:r>
              <a:rPr lang="en-US" sz="6000" dirty="0" smtClean="0">
                <a:solidFill>
                  <a:schemeClr val="tx1"/>
                </a:solidFill>
              </a:rPr>
              <a:t>(2) Book III, </a:t>
            </a:r>
            <a:r>
              <a:rPr lang="en-US" sz="6000" i="1" dirty="0" err="1" smtClean="0">
                <a:solidFill>
                  <a:schemeClr val="tx1"/>
                </a:solidFill>
              </a:rPr>
              <a:t>Regulae</a:t>
            </a:r>
            <a:r>
              <a:rPr lang="en-US" sz="6000" i="1" dirty="0" smtClean="0">
                <a:solidFill>
                  <a:schemeClr val="tx1"/>
                </a:solidFill>
              </a:rPr>
              <a:t> </a:t>
            </a:r>
            <a:r>
              <a:rPr lang="en-US" sz="6000" i="1" dirty="0" err="1" smtClean="0">
                <a:solidFill>
                  <a:schemeClr val="tx1"/>
                </a:solidFill>
              </a:rPr>
              <a:t>philosophandi</a:t>
            </a:r>
            <a:r>
              <a:rPr lang="en-US" sz="6000" dirty="0" smtClean="0">
                <a:solidFill>
                  <a:schemeClr val="tx1"/>
                </a:solidFill>
              </a:rPr>
              <a:t>, #3 (1713), we read:</a:t>
            </a:r>
          </a:p>
          <a:p>
            <a:pPr marL="519430" lvl="1" indent="0">
              <a:buNone/>
            </a:pPr>
            <a:r>
              <a:rPr lang="en-US" sz="6000" dirty="0" smtClean="0">
                <a:solidFill>
                  <a:schemeClr val="tx1"/>
                </a:solidFill>
              </a:rPr>
              <a:t>“Those qualities of bodies that cannot be intended and remitted and that belong to all bodies on which experiments can be made should be taken as qualities of all bodies universally. . . if it is universally established by experiments and astronomical observations that all bodies on or near the earth gravitate toward the earth, and do so in proportion to the quantity of matter in each body, and that the moon gravitates toward the earth in proportion to the quantity of its matter . . . it will have to be concluded by this third rule that all bodies gravitate toward one another . . . Yet I am by no means affirming that gravity is essential to matter. By inherent force I mean only the force of inertia. This is immutable. Gravity is diminished as bodies recede from the earth.”</a:t>
            </a:r>
          </a:p>
          <a:p>
            <a:pPr marL="0" indent="0">
              <a:buNone/>
            </a:pPr>
            <a:r>
              <a:rPr lang="en-US" sz="6000" dirty="0" smtClean="0">
                <a:solidFill>
                  <a:schemeClr val="tx1"/>
                </a:solidFill>
              </a:rPr>
              <a:t>(3) Confusion results:</a:t>
            </a:r>
          </a:p>
          <a:p>
            <a:pPr marL="457200" indent="-457200">
              <a:buAutoNum type="arabicPeriod"/>
            </a:pPr>
            <a:r>
              <a:rPr lang="en-US" sz="6000" dirty="0" smtClean="0">
                <a:solidFill>
                  <a:schemeClr val="tx1"/>
                </a:solidFill>
              </a:rPr>
              <a:t>Gravity is in or affects all bodies;</a:t>
            </a:r>
          </a:p>
          <a:p>
            <a:pPr marL="457200" indent="-457200">
              <a:buAutoNum type="arabicPeriod"/>
            </a:pPr>
            <a:r>
              <a:rPr lang="en-US" sz="6000" dirty="0">
                <a:solidFill>
                  <a:schemeClr val="tx1"/>
                </a:solidFill>
              </a:rPr>
              <a:t>r</a:t>
            </a:r>
            <a:r>
              <a:rPr lang="en-US" sz="6000" dirty="0" smtClean="0">
                <a:solidFill>
                  <a:schemeClr val="tx1"/>
                </a:solidFill>
              </a:rPr>
              <a:t>ule 3 itself suggests that gravity must be a “</a:t>
            </a:r>
            <a:r>
              <a:rPr lang="en-US" sz="6000" i="1" dirty="0" smtClean="0">
                <a:solidFill>
                  <a:schemeClr val="tx1"/>
                </a:solidFill>
              </a:rPr>
              <a:t>quality</a:t>
            </a:r>
            <a:r>
              <a:rPr lang="en-US" sz="6000" dirty="0" smtClean="0">
                <a:solidFill>
                  <a:schemeClr val="tx1"/>
                </a:solidFill>
              </a:rPr>
              <a:t>;”</a:t>
            </a:r>
          </a:p>
          <a:p>
            <a:pPr marL="457200" indent="-457200">
              <a:buAutoNum type="arabicPeriod"/>
            </a:pPr>
            <a:r>
              <a:rPr lang="en-US" sz="6000" dirty="0" smtClean="0">
                <a:solidFill>
                  <a:schemeClr val="tx1"/>
                </a:solidFill>
              </a:rPr>
              <a:t>but Newton carefully refers to bodies “gravitating,” which is an </a:t>
            </a:r>
            <a:r>
              <a:rPr lang="en-US" sz="6000" i="1" dirty="0" smtClean="0">
                <a:solidFill>
                  <a:schemeClr val="tx1"/>
                </a:solidFill>
              </a:rPr>
              <a:t>action</a:t>
            </a:r>
            <a:r>
              <a:rPr lang="en-US" sz="6000" dirty="0" smtClean="0">
                <a:solidFill>
                  <a:schemeClr val="tx1"/>
                </a:solidFill>
              </a:rPr>
              <a:t>; and,</a:t>
            </a:r>
          </a:p>
          <a:p>
            <a:pPr marL="457200" indent="-457200">
              <a:buAutoNum type="arabicPeriod"/>
            </a:pPr>
            <a:r>
              <a:rPr lang="en-US" sz="6000" dirty="0" smtClean="0">
                <a:solidFill>
                  <a:schemeClr val="tx1"/>
                </a:solidFill>
              </a:rPr>
              <a:t>finally, he muddies the waters by </a:t>
            </a:r>
            <a:r>
              <a:rPr lang="en-US" sz="6000" i="1" dirty="0" smtClean="0">
                <a:solidFill>
                  <a:schemeClr val="tx1"/>
                </a:solidFill>
              </a:rPr>
              <a:t>denying</a:t>
            </a:r>
            <a:r>
              <a:rPr lang="en-US" sz="6000" dirty="0" smtClean="0">
                <a:solidFill>
                  <a:schemeClr val="tx1"/>
                </a:solidFill>
              </a:rPr>
              <a:t> that gravity is </a:t>
            </a:r>
            <a:r>
              <a:rPr lang="en-US" sz="6000" i="1" dirty="0" smtClean="0">
                <a:solidFill>
                  <a:schemeClr val="tx1"/>
                </a:solidFill>
              </a:rPr>
              <a:t>essential</a:t>
            </a:r>
            <a:r>
              <a:rPr lang="en-US" sz="6000" dirty="0" smtClean="0">
                <a:solidFill>
                  <a:schemeClr val="tx1"/>
                </a:solidFill>
              </a:rPr>
              <a:t> to matter.</a:t>
            </a:r>
          </a:p>
          <a:p>
            <a:endParaRPr lang="en-US" dirty="0" smtClean="0">
              <a:solidFill>
                <a:schemeClr val="tx1"/>
              </a:solidFill>
            </a:endParaRPr>
          </a:p>
        </p:txBody>
      </p:sp>
      <p:sp>
        <p:nvSpPr>
          <p:cNvPr id="4" name="Slide Number Placeholder 3"/>
          <p:cNvSpPr>
            <a:spLocks noGrp="1"/>
          </p:cNvSpPr>
          <p:nvPr>
            <p:ph type="sldNum" sz="quarter" idx="12"/>
          </p:nvPr>
        </p:nvSpPr>
        <p:spPr/>
        <p:txBody>
          <a:bodyPr/>
          <a:lstStyle/>
          <a:p>
            <a:fld id="{C62849A6-511C-254D-BF73-5F11925C023E}" type="slidenum">
              <a:rPr lang="en-US" smtClean="0"/>
              <a:t>7</a:t>
            </a:fld>
            <a:endParaRPr lang="en-US"/>
          </a:p>
        </p:txBody>
      </p:sp>
    </p:spTree>
    <p:extLst>
      <p:ext uri="{BB962C8B-B14F-4D97-AF65-F5344CB8AC3E}">
        <p14:creationId xmlns:p14="http://schemas.microsoft.com/office/powerpoint/2010/main" val="41485828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81000"/>
            <a:ext cx="8042276" cy="736600"/>
          </a:xfrm>
        </p:spPr>
        <p:txBody>
          <a:bodyPr/>
          <a:lstStyle/>
          <a:p>
            <a:r>
              <a:rPr lang="en-US" sz="3200" dirty="0">
                <a:solidFill>
                  <a:srgbClr val="000090"/>
                </a:solidFill>
              </a:rPr>
              <a:t>Newton’s confusing view of </a:t>
            </a:r>
            <a:r>
              <a:rPr lang="en-US" sz="3200" dirty="0" smtClean="0">
                <a:solidFill>
                  <a:srgbClr val="000090"/>
                </a:solidFill>
              </a:rPr>
              <a:t>gravity, part II</a:t>
            </a:r>
            <a:endParaRPr lang="en-US" sz="3200" dirty="0"/>
          </a:p>
        </p:txBody>
      </p:sp>
      <p:sp>
        <p:nvSpPr>
          <p:cNvPr id="3" name="Content Placeholder 2"/>
          <p:cNvSpPr>
            <a:spLocks noGrp="1"/>
          </p:cNvSpPr>
          <p:nvPr>
            <p:ph idx="1"/>
          </p:nvPr>
        </p:nvSpPr>
        <p:spPr>
          <a:xfrm>
            <a:off x="549275" y="1250950"/>
            <a:ext cx="8042276" cy="4692651"/>
          </a:xfrm>
        </p:spPr>
        <p:txBody>
          <a:bodyPr>
            <a:normAutofit fontScale="70000" lnSpcReduction="20000"/>
          </a:bodyPr>
          <a:lstStyle/>
          <a:p>
            <a:r>
              <a:rPr lang="en-US" dirty="0" smtClean="0">
                <a:solidFill>
                  <a:schemeClr val="tx1"/>
                </a:solidFill>
              </a:rPr>
              <a:t>Newton’s confusing remarks about gravity were consistent across many years. In particular, he apparently lacked a systematic analysis of various metaphysical concepts that would clarify gravity’s status. E.g., in a famous letter to Bentley in 1692, he writes:</a:t>
            </a:r>
          </a:p>
          <a:p>
            <a:r>
              <a:rPr lang="en-US" dirty="0" smtClean="0">
                <a:solidFill>
                  <a:schemeClr val="tx1"/>
                </a:solidFill>
              </a:rPr>
              <a:t>“It is inconceivable that inanimate brute matter should, without the mediation of something else, which is not material, operate upon and affect other matter without mutual contact, as it must be, if gravitation in the sense of Epicurus, be essential and inherent in it. And this is one reason why I desired you would not ascribe innate gravity to me. That gravity should be innate, inherent, and essential to matter, so that one body may act upon another at a distance through a vacuum without the meditation of anything else, by and through which their action and force may be conveyed from one to the other, is to me so great an absurdity, that I believe no man who has in philosophical matters a competent faculty of thinking can ever fall into it.” (Newton to Bentley, 25 Feb 1692)</a:t>
            </a:r>
          </a:p>
          <a:p>
            <a:r>
              <a:rPr lang="en-US" dirty="0" smtClean="0">
                <a:solidFill>
                  <a:schemeClr val="tx1"/>
                </a:solidFill>
              </a:rPr>
              <a:t>Nowhere in his correspondence with Bentley does Newton explain what </a:t>
            </a:r>
            <a:r>
              <a:rPr lang="en-US" i="1" dirty="0" smtClean="0">
                <a:solidFill>
                  <a:schemeClr val="tx1"/>
                </a:solidFill>
              </a:rPr>
              <a:t>innate, inherent, or essential </a:t>
            </a:r>
            <a:r>
              <a:rPr lang="en-US" dirty="0" smtClean="0">
                <a:solidFill>
                  <a:schemeClr val="tx1"/>
                </a:solidFill>
              </a:rPr>
              <a:t>mean.</a:t>
            </a:r>
          </a:p>
          <a:p>
            <a:r>
              <a:rPr lang="en-US" dirty="0" smtClean="0">
                <a:solidFill>
                  <a:schemeClr val="tx1"/>
                </a:solidFill>
              </a:rPr>
              <a:t>He also does not clarify whether he regards gravity as a quality of bodies.</a:t>
            </a:r>
          </a:p>
          <a:p>
            <a:endParaRPr lang="en-US" dirty="0"/>
          </a:p>
        </p:txBody>
      </p:sp>
      <p:sp>
        <p:nvSpPr>
          <p:cNvPr id="4" name="Slide Number Placeholder 3"/>
          <p:cNvSpPr>
            <a:spLocks noGrp="1"/>
          </p:cNvSpPr>
          <p:nvPr>
            <p:ph type="sldNum" sz="quarter" idx="12"/>
          </p:nvPr>
        </p:nvSpPr>
        <p:spPr/>
        <p:txBody>
          <a:bodyPr/>
          <a:lstStyle/>
          <a:p>
            <a:fld id="{C62849A6-511C-254D-BF73-5F11925C023E}" type="slidenum">
              <a:rPr lang="en-US" smtClean="0"/>
              <a:t>8</a:t>
            </a:fld>
            <a:endParaRPr lang="en-US"/>
          </a:p>
        </p:txBody>
      </p:sp>
    </p:spTree>
    <p:extLst>
      <p:ext uri="{BB962C8B-B14F-4D97-AF65-F5344CB8AC3E}">
        <p14:creationId xmlns:p14="http://schemas.microsoft.com/office/powerpoint/2010/main" val="13529997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673474"/>
          </a:xfrm>
        </p:spPr>
        <p:txBody>
          <a:bodyPr/>
          <a:lstStyle/>
          <a:p>
            <a:r>
              <a:rPr lang="en-US" sz="3200" dirty="0" smtClean="0">
                <a:solidFill>
                  <a:srgbClr val="000090"/>
                </a:solidFill>
              </a:rPr>
              <a:t>Cotes adds to the confusion</a:t>
            </a:r>
            <a:endParaRPr lang="en-US" sz="3200" dirty="0"/>
          </a:p>
        </p:txBody>
      </p:sp>
      <p:sp>
        <p:nvSpPr>
          <p:cNvPr id="3" name="Content Placeholder 2"/>
          <p:cNvSpPr>
            <a:spLocks noGrp="1"/>
          </p:cNvSpPr>
          <p:nvPr>
            <p:ph idx="1"/>
          </p:nvPr>
        </p:nvSpPr>
        <p:spPr>
          <a:xfrm>
            <a:off x="549275" y="869950"/>
            <a:ext cx="8042276" cy="5314950"/>
          </a:xfrm>
        </p:spPr>
        <p:txBody>
          <a:bodyPr>
            <a:normAutofit/>
          </a:bodyPr>
          <a:lstStyle/>
          <a:p>
            <a:r>
              <a:rPr lang="en-US" sz="1600" dirty="0" smtClean="0">
                <a:solidFill>
                  <a:schemeClr val="tx1"/>
                </a:solidFill>
              </a:rPr>
              <a:t>In 1713, Roger Cotes wrote a famous editor’s preface for the </a:t>
            </a:r>
            <a:r>
              <a:rPr lang="en-US" sz="1600" i="1" dirty="0" smtClean="0">
                <a:solidFill>
                  <a:schemeClr val="tx1"/>
                </a:solidFill>
              </a:rPr>
              <a:t>Principia’s</a:t>
            </a:r>
            <a:r>
              <a:rPr lang="en-US" sz="1600" dirty="0" smtClean="0">
                <a:solidFill>
                  <a:schemeClr val="tx1"/>
                </a:solidFill>
              </a:rPr>
              <a:t> second edition, attempting to clarify Newton’s potentially confusing position on gravity. He sent a draft of the preface to Clarke, who advised him to remove his contention that gravity is “Essential to Bodies” because it would provide fodder for “</a:t>
            </a:r>
            <a:r>
              <a:rPr lang="en-US" sz="1600" dirty="0" err="1">
                <a:solidFill>
                  <a:schemeClr val="tx1"/>
                </a:solidFill>
              </a:rPr>
              <a:t>C</a:t>
            </a:r>
            <a:r>
              <a:rPr lang="en-US" sz="1600" dirty="0" err="1" smtClean="0">
                <a:solidFill>
                  <a:schemeClr val="tx1"/>
                </a:solidFill>
              </a:rPr>
              <a:t>avilling</a:t>
            </a:r>
            <a:r>
              <a:rPr lang="en-US" sz="1600" dirty="0" smtClean="0">
                <a:solidFill>
                  <a:schemeClr val="tx1"/>
                </a:solidFill>
              </a:rPr>
              <a:t>.” So he struck it out.</a:t>
            </a:r>
          </a:p>
          <a:p>
            <a:r>
              <a:rPr lang="en-US" sz="1600" dirty="0" smtClean="0">
                <a:solidFill>
                  <a:schemeClr val="tx1"/>
                </a:solidFill>
              </a:rPr>
              <a:t>But Cotes tells Clarke (25 June 1713) that he had intended </a:t>
            </a:r>
            <a:r>
              <a:rPr lang="en-US" sz="1600" i="1" dirty="0" smtClean="0">
                <a:solidFill>
                  <a:schemeClr val="tx1"/>
                </a:solidFill>
              </a:rPr>
              <a:t>essential</a:t>
            </a:r>
            <a:r>
              <a:rPr lang="en-US" sz="1600" dirty="0" smtClean="0">
                <a:solidFill>
                  <a:schemeClr val="tx1"/>
                </a:solidFill>
              </a:rPr>
              <a:t> to mean something stronger than </a:t>
            </a:r>
            <a:r>
              <a:rPr lang="en-US" sz="1600" i="1" dirty="0" smtClean="0">
                <a:solidFill>
                  <a:schemeClr val="tx1"/>
                </a:solidFill>
              </a:rPr>
              <a:t>intrinsic</a:t>
            </a:r>
            <a:r>
              <a:rPr lang="en-US" sz="1600" dirty="0" smtClean="0">
                <a:solidFill>
                  <a:schemeClr val="tx1"/>
                </a:solidFill>
              </a:rPr>
              <a:t>: ”I understand by Essential </a:t>
            </a:r>
            <a:r>
              <a:rPr lang="en-US" sz="1600" dirty="0" err="1" smtClean="0">
                <a:solidFill>
                  <a:schemeClr val="tx1"/>
                </a:solidFill>
              </a:rPr>
              <a:t>propertys</a:t>
            </a:r>
            <a:r>
              <a:rPr lang="en-US" sz="1600" dirty="0" smtClean="0">
                <a:solidFill>
                  <a:schemeClr val="tx1"/>
                </a:solidFill>
              </a:rPr>
              <a:t> such </a:t>
            </a:r>
            <a:r>
              <a:rPr lang="en-US" sz="1600" dirty="0" err="1" smtClean="0">
                <a:solidFill>
                  <a:schemeClr val="tx1"/>
                </a:solidFill>
              </a:rPr>
              <a:t>propertys</a:t>
            </a:r>
            <a:r>
              <a:rPr lang="en-US" sz="1600" dirty="0" smtClean="0">
                <a:solidFill>
                  <a:schemeClr val="tx1"/>
                </a:solidFill>
              </a:rPr>
              <a:t> without which no others belonging to the same substance can exist: and I would not undertake to prove that it were impossible for any of the other Properties of Bodies to exist without even Extension.”</a:t>
            </a:r>
          </a:p>
          <a:p>
            <a:r>
              <a:rPr lang="en-US" sz="1600" dirty="0" smtClean="0">
                <a:solidFill>
                  <a:schemeClr val="tx1"/>
                </a:solidFill>
              </a:rPr>
              <a:t>Apparently, by </a:t>
            </a:r>
            <a:r>
              <a:rPr lang="en-US" sz="1600" i="1" dirty="0">
                <a:solidFill>
                  <a:schemeClr val="tx1"/>
                </a:solidFill>
              </a:rPr>
              <a:t>essential</a:t>
            </a:r>
            <a:r>
              <a:rPr lang="en-US" sz="1600" dirty="0">
                <a:solidFill>
                  <a:schemeClr val="tx1"/>
                </a:solidFill>
              </a:rPr>
              <a:t>, Cotes may mean something like an essential attribute in Descartes’s sense. </a:t>
            </a:r>
            <a:r>
              <a:rPr lang="en-US" sz="1600" dirty="0" smtClean="0">
                <a:solidFill>
                  <a:schemeClr val="tx1"/>
                </a:solidFill>
              </a:rPr>
              <a:t>For instance, </a:t>
            </a:r>
            <a:r>
              <a:rPr lang="en-US" sz="1600" dirty="0">
                <a:solidFill>
                  <a:schemeClr val="tx1"/>
                </a:solidFill>
              </a:rPr>
              <a:t>thought is the essence of the </a:t>
            </a:r>
            <a:r>
              <a:rPr lang="en-US" sz="1600" dirty="0" smtClean="0">
                <a:solidFill>
                  <a:schemeClr val="tx1"/>
                </a:solidFill>
              </a:rPr>
              <a:t>mind, where the </a:t>
            </a:r>
            <a:r>
              <a:rPr lang="en-US" sz="1600" dirty="0">
                <a:solidFill>
                  <a:schemeClr val="tx1"/>
                </a:solidFill>
              </a:rPr>
              <a:t>modes of a </a:t>
            </a:r>
            <a:r>
              <a:rPr lang="en-US" sz="1600" dirty="0" smtClean="0">
                <a:solidFill>
                  <a:schemeClr val="tx1"/>
                </a:solidFill>
              </a:rPr>
              <a:t>mind (ideas) depend </a:t>
            </a:r>
            <a:r>
              <a:rPr lang="en-US" sz="1600" dirty="0">
                <a:solidFill>
                  <a:schemeClr val="tx1"/>
                </a:solidFill>
              </a:rPr>
              <a:t>on its </a:t>
            </a:r>
            <a:r>
              <a:rPr lang="en-US" sz="1600" dirty="0" smtClean="0">
                <a:solidFill>
                  <a:schemeClr val="tx1"/>
                </a:solidFill>
              </a:rPr>
              <a:t>essential attribute (thought). Gravity is clearly </a:t>
            </a:r>
            <a:r>
              <a:rPr lang="en-US" sz="1600" i="1" dirty="0" smtClean="0">
                <a:solidFill>
                  <a:schemeClr val="tx1"/>
                </a:solidFill>
              </a:rPr>
              <a:t>not</a:t>
            </a:r>
            <a:r>
              <a:rPr lang="en-US" sz="1600" dirty="0" smtClean="0">
                <a:solidFill>
                  <a:schemeClr val="tx1"/>
                </a:solidFill>
              </a:rPr>
              <a:t> essential in this strong sense. But is it in a weaker one?</a:t>
            </a:r>
          </a:p>
          <a:p>
            <a:r>
              <a:rPr lang="en-US" sz="1600" dirty="0" smtClean="0">
                <a:solidFill>
                  <a:schemeClr val="tx1"/>
                </a:solidFill>
              </a:rPr>
              <a:t>In the published preface, Cotes argues that gravity is a “primary” quality like extension and mobility because it is independent of the other basic properties of bodies. It is also a universal quality.</a:t>
            </a:r>
          </a:p>
        </p:txBody>
      </p:sp>
      <p:sp>
        <p:nvSpPr>
          <p:cNvPr id="4" name="Slide Number Placeholder 3"/>
          <p:cNvSpPr>
            <a:spLocks noGrp="1"/>
          </p:cNvSpPr>
          <p:nvPr>
            <p:ph type="sldNum" sz="quarter" idx="12"/>
          </p:nvPr>
        </p:nvSpPr>
        <p:spPr/>
        <p:txBody>
          <a:bodyPr/>
          <a:lstStyle/>
          <a:p>
            <a:fld id="{C62849A6-511C-254D-BF73-5F11925C023E}" type="slidenum">
              <a:rPr lang="en-US" smtClean="0"/>
              <a:t>9</a:t>
            </a:fld>
            <a:endParaRPr lang="en-US"/>
          </a:p>
        </p:txBody>
      </p:sp>
    </p:spTree>
    <p:extLst>
      <p:ext uri="{BB962C8B-B14F-4D97-AF65-F5344CB8AC3E}">
        <p14:creationId xmlns:p14="http://schemas.microsoft.com/office/powerpoint/2010/main" val="1370629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658906"/>
          </a:xfrm>
        </p:spPr>
        <p:txBody>
          <a:bodyPr/>
          <a:lstStyle/>
          <a:p>
            <a:r>
              <a:rPr lang="en-US" sz="3200" dirty="0" smtClean="0">
                <a:solidFill>
                  <a:srgbClr val="000090"/>
                </a:solidFill>
              </a:rPr>
              <a:t>What does “essential” mean?</a:t>
            </a:r>
            <a:endParaRPr lang="en-US" sz="3200" dirty="0"/>
          </a:p>
        </p:txBody>
      </p:sp>
      <p:sp>
        <p:nvSpPr>
          <p:cNvPr id="3" name="Content Placeholder 2"/>
          <p:cNvSpPr>
            <a:spLocks noGrp="1"/>
          </p:cNvSpPr>
          <p:nvPr>
            <p:ph idx="1"/>
          </p:nvPr>
        </p:nvSpPr>
        <p:spPr>
          <a:xfrm>
            <a:off x="549275" y="766482"/>
            <a:ext cx="8042276" cy="5412068"/>
          </a:xfrm>
        </p:spPr>
        <p:txBody>
          <a:bodyPr>
            <a:noAutofit/>
          </a:bodyPr>
          <a:lstStyle/>
          <a:p>
            <a:r>
              <a:rPr lang="en-US" sz="1750" dirty="0" smtClean="0">
                <a:solidFill>
                  <a:schemeClr val="tx1"/>
                </a:solidFill>
              </a:rPr>
              <a:t>Roughly speaking, “essential” can mean one of the following three distinct things within this context:</a:t>
            </a:r>
          </a:p>
          <a:p>
            <a:r>
              <a:rPr lang="en-US" sz="1750" dirty="0" smtClean="0">
                <a:solidFill>
                  <a:schemeClr val="tx1"/>
                </a:solidFill>
              </a:rPr>
              <a:t>1. </a:t>
            </a:r>
            <a:r>
              <a:rPr lang="en-US" sz="1750" u="sng" dirty="0" smtClean="0">
                <a:solidFill>
                  <a:schemeClr val="tx1"/>
                </a:solidFill>
              </a:rPr>
              <a:t>Common 17</a:t>
            </a:r>
            <a:r>
              <a:rPr lang="en-US" sz="1750" u="sng" baseline="30000" dirty="0" smtClean="0">
                <a:solidFill>
                  <a:schemeClr val="tx1"/>
                </a:solidFill>
              </a:rPr>
              <a:t>th</a:t>
            </a:r>
            <a:r>
              <a:rPr lang="en-US" sz="1750" u="sng" dirty="0" smtClean="0">
                <a:solidFill>
                  <a:schemeClr val="tx1"/>
                </a:solidFill>
              </a:rPr>
              <a:t> century meaning</a:t>
            </a:r>
            <a:r>
              <a:rPr lang="en-US" sz="1750" dirty="0" smtClean="0">
                <a:solidFill>
                  <a:schemeClr val="tx1"/>
                </a:solidFill>
              </a:rPr>
              <a:t>: to be essential means for a property of a material body to be what we would call </a:t>
            </a:r>
            <a:r>
              <a:rPr lang="en-US" sz="1750" i="1" dirty="0" smtClean="0">
                <a:solidFill>
                  <a:schemeClr val="tx1"/>
                </a:solidFill>
              </a:rPr>
              <a:t>intrinsic</a:t>
            </a:r>
            <a:r>
              <a:rPr lang="en-US" sz="1750" dirty="0" smtClean="0">
                <a:solidFill>
                  <a:schemeClr val="tx1"/>
                </a:solidFill>
              </a:rPr>
              <a:t>. (Confusingly, this is also sometimes referred to as an </a:t>
            </a:r>
            <a:r>
              <a:rPr lang="en-US" sz="1750" i="1" dirty="0" smtClean="0">
                <a:solidFill>
                  <a:schemeClr val="tx1"/>
                </a:solidFill>
              </a:rPr>
              <a:t>innate</a:t>
            </a:r>
            <a:r>
              <a:rPr lang="en-US" sz="1750" dirty="0" smtClean="0">
                <a:solidFill>
                  <a:schemeClr val="tx1"/>
                </a:solidFill>
              </a:rPr>
              <a:t> or </a:t>
            </a:r>
            <a:r>
              <a:rPr lang="en-US" sz="1750" i="1" dirty="0" smtClean="0">
                <a:solidFill>
                  <a:schemeClr val="tx1"/>
                </a:solidFill>
              </a:rPr>
              <a:t>inherent</a:t>
            </a:r>
            <a:r>
              <a:rPr lang="en-US" sz="1750" dirty="0" smtClean="0">
                <a:solidFill>
                  <a:schemeClr val="tx1"/>
                </a:solidFill>
              </a:rPr>
              <a:t> property.) Roughly, it is compatible with loneliness; think here of the lonely corpuscle criterion for primary qualities.</a:t>
            </a:r>
          </a:p>
          <a:p>
            <a:r>
              <a:rPr lang="en-US" sz="1750" dirty="0" smtClean="0">
                <a:solidFill>
                  <a:schemeClr val="tx1"/>
                </a:solidFill>
              </a:rPr>
              <a:t>2. </a:t>
            </a:r>
            <a:r>
              <a:rPr lang="en-US" sz="1750" u="sng" dirty="0" err="1" smtClean="0">
                <a:solidFill>
                  <a:schemeClr val="tx1"/>
                </a:solidFill>
              </a:rPr>
              <a:t>Cotes’s</a:t>
            </a:r>
            <a:r>
              <a:rPr lang="en-US" sz="1750" u="sng" dirty="0" smtClean="0">
                <a:solidFill>
                  <a:schemeClr val="tx1"/>
                </a:solidFill>
              </a:rPr>
              <a:t> </a:t>
            </a:r>
            <a:r>
              <a:rPr lang="en-US" sz="1750" u="sng" dirty="0" smtClean="0">
                <a:solidFill>
                  <a:schemeClr val="tx1"/>
                </a:solidFill>
              </a:rPr>
              <a:t>meaning</a:t>
            </a:r>
            <a:r>
              <a:rPr lang="en-US" sz="1750" dirty="0" smtClean="0">
                <a:solidFill>
                  <a:schemeClr val="tx1"/>
                </a:solidFill>
              </a:rPr>
              <a:t>: to be essential means for a property to be the feature on which all of its bearer’s </a:t>
            </a:r>
            <a:r>
              <a:rPr lang="en-US" sz="1750" i="1" dirty="0" smtClean="0">
                <a:solidFill>
                  <a:schemeClr val="tx1"/>
                </a:solidFill>
              </a:rPr>
              <a:t>other</a:t>
            </a:r>
            <a:r>
              <a:rPr lang="en-US" sz="1750" dirty="0" smtClean="0">
                <a:solidFill>
                  <a:schemeClr val="tx1"/>
                </a:solidFill>
              </a:rPr>
              <a:t> properties depend. Like an essential attribute in Descartes.</a:t>
            </a:r>
          </a:p>
          <a:p>
            <a:r>
              <a:rPr lang="en-US" sz="1750" dirty="0" smtClean="0">
                <a:solidFill>
                  <a:schemeClr val="tx1"/>
                </a:solidFill>
              </a:rPr>
              <a:t>3. </a:t>
            </a:r>
            <a:r>
              <a:rPr lang="en-US" sz="1750" u="sng" dirty="0" smtClean="0">
                <a:solidFill>
                  <a:schemeClr val="tx1"/>
                </a:solidFill>
              </a:rPr>
              <a:t>The </a:t>
            </a:r>
            <a:r>
              <a:rPr lang="en-US" sz="1750" u="sng" dirty="0" smtClean="0">
                <a:solidFill>
                  <a:schemeClr val="tx1"/>
                </a:solidFill>
              </a:rPr>
              <a:t>basic</a:t>
            </a:r>
            <a:r>
              <a:rPr lang="en-US" sz="1750" u="sng" dirty="0" smtClean="0">
                <a:solidFill>
                  <a:schemeClr val="tx1"/>
                </a:solidFill>
              </a:rPr>
              <a:t> </a:t>
            </a:r>
            <a:r>
              <a:rPr lang="en-US" sz="1750" u="sng" dirty="0" smtClean="0">
                <a:solidFill>
                  <a:schemeClr val="tx1"/>
                </a:solidFill>
              </a:rPr>
              <a:t>meaning</a:t>
            </a:r>
            <a:r>
              <a:rPr lang="en-US" sz="1750" dirty="0" smtClean="0">
                <a:solidFill>
                  <a:schemeClr val="tx1"/>
                </a:solidFill>
              </a:rPr>
              <a:t>: to be essential means that without this feature, a body cannot be material. That is, matter must have this feature to be considered matter. Extension is a common candidate.</a:t>
            </a:r>
          </a:p>
          <a:p>
            <a:r>
              <a:rPr lang="en-US" sz="1750" dirty="0" smtClean="0">
                <a:solidFill>
                  <a:schemeClr val="tx1"/>
                </a:solidFill>
              </a:rPr>
              <a:t>Although Newton’s physics raises the basic question of whether he has discovered a new feature of matter, little attention was paid to the distinction among these three meanings.</a:t>
            </a:r>
            <a:endParaRPr lang="en-US" sz="1750" dirty="0">
              <a:solidFill>
                <a:schemeClr val="tx1"/>
              </a:solidFill>
            </a:endParaRPr>
          </a:p>
        </p:txBody>
      </p:sp>
      <p:sp>
        <p:nvSpPr>
          <p:cNvPr id="4" name="Slide Number Placeholder 3"/>
          <p:cNvSpPr>
            <a:spLocks noGrp="1"/>
          </p:cNvSpPr>
          <p:nvPr>
            <p:ph type="sldNum" sz="quarter" idx="12"/>
          </p:nvPr>
        </p:nvSpPr>
        <p:spPr/>
        <p:txBody>
          <a:bodyPr/>
          <a:lstStyle/>
          <a:p>
            <a:fld id="{C62849A6-511C-254D-BF73-5F11925C023E}" type="slidenum">
              <a:rPr lang="en-US" smtClean="0"/>
              <a:t>10</a:t>
            </a:fld>
            <a:endParaRPr lang="en-US"/>
          </a:p>
        </p:txBody>
      </p:sp>
    </p:spTree>
    <p:extLst>
      <p:ext uri="{BB962C8B-B14F-4D97-AF65-F5344CB8AC3E}">
        <p14:creationId xmlns:p14="http://schemas.microsoft.com/office/powerpoint/2010/main" val="381941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000090"/>
                </a:solidFill>
              </a:rPr>
              <a:t>The</a:t>
            </a:r>
            <a:r>
              <a:rPr lang="en-US" sz="3200" i="1" dirty="0" smtClean="0">
                <a:solidFill>
                  <a:srgbClr val="000090"/>
                </a:solidFill>
              </a:rPr>
              <a:t> strong interpretation: </a:t>
            </a:r>
            <a:r>
              <a:rPr lang="en-US" sz="3200" dirty="0" smtClean="0">
                <a:solidFill>
                  <a:srgbClr val="000090"/>
                </a:solidFill>
              </a:rPr>
              <a:t>gravity is essential to matter</a:t>
            </a:r>
            <a:endParaRPr lang="en-US" sz="3200" dirty="0">
              <a:solidFill>
                <a:srgbClr val="000090"/>
              </a:solidFill>
            </a:endParaRPr>
          </a:p>
        </p:txBody>
      </p:sp>
      <p:sp>
        <p:nvSpPr>
          <p:cNvPr id="3" name="Content Placeholder 2"/>
          <p:cNvSpPr>
            <a:spLocks noGrp="1"/>
          </p:cNvSpPr>
          <p:nvPr>
            <p:ph idx="1"/>
          </p:nvPr>
        </p:nvSpPr>
        <p:spPr>
          <a:xfrm>
            <a:off x="549275" y="1444532"/>
            <a:ext cx="8042276" cy="4740368"/>
          </a:xfrm>
        </p:spPr>
        <p:txBody>
          <a:bodyPr>
            <a:noAutofit/>
          </a:bodyPr>
          <a:lstStyle/>
          <a:p>
            <a:r>
              <a:rPr lang="en-US" sz="1550" dirty="0" smtClean="0">
                <a:solidFill>
                  <a:schemeClr val="tx1"/>
                </a:solidFill>
              </a:rPr>
              <a:t>Newton </a:t>
            </a:r>
            <a:r>
              <a:rPr lang="en-US" sz="1550" dirty="0" smtClean="0">
                <a:solidFill>
                  <a:schemeClr val="tx1"/>
                </a:solidFill>
              </a:rPr>
              <a:t>always wished to avoid controversy, so he insists in Rule 3 that he is not claiming that gravity is essential to matter. Certainly, gravity is not essential in </a:t>
            </a:r>
            <a:r>
              <a:rPr lang="en-US" sz="1550" dirty="0" err="1" smtClean="0">
                <a:solidFill>
                  <a:schemeClr val="tx1"/>
                </a:solidFill>
              </a:rPr>
              <a:t>Cotes’s</a:t>
            </a:r>
            <a:r>
              <a:rPr lang="en-US" sz="1550" dirty="0" smtClean="0">
                <a:solidFill>
                  <a:schemeClr val="tx1"/>
                </a:solidFill>
              </a:rPr>
              <a:t> </a:t>
            </a:r>
            <a:r>
              <a:rPr lang="en-US" sz="1550" dirty="0" smtClean="0">
                <a:solidFill>
                  <a:schemeClr val="tx1"/>
                </a:solidFill>
              </a:rPr>
              <a:t>sense</a:t>
            </a:r>
            <a:r>
              <a:rPr lang="en-US" sz="1550" dirty="0" smtClean="0">
                <a:solidFill>
                  <a:schemeClr val="tx1"/>
                </a:solidFill>
              </a:rPr>
              <a:t>. But it could be essential to matter in a weaker sense: viz., without gravity, and without extension, something cannot be a material body</a:t>
            </a:r>
            <a:r>
              <a:rPr lang="en-US" sz="1550" dirty="0" smtClean="0">
                <a:solidFill>
                  <a:schemeClr val="tx1"/>
                </a:solidFill>
              </a:rPr>
              <a:t>. That might be the basic meaning of the term.</a:t>
            </a:r>
            <a:endParaRPr lang="en-US" sz="1550" dirty="0" smtClean="0">
              <a:solidFill>
                <a:schemeClr val="tx1"/>
              </a:solidFill>
            </a:endParaRPr>
          </a:p>
          <a:p>
            <a:r>
              <a:rPr lang="en-US" sz="1550" u="sng" dirty="0" smtClean="0">
                <a:solidFill>
                  <a:schemeClr val="tx1"/>
                </a:solidFill>
              </a:rPr>
              <a:t>First</a:t>
            </a:r>
            <a:r>
              <a:rPr lang="en-US" sz="1550" dirty="0" smtClean="0">
                <a:solidFill>
                  <a:schemeClr val="tx1"/>
                </a:solidFill>
              </a:rPr>
              <a:t>, gravity is universal: it affects all bodies. There is no body that does not gravitate. So why should Newton deny that it’s essential to matter? Even if it decreases with an increase in spatial separation, it still affects all natural bodies.</a:t>
            </a:r>
          </a:p>
          <a:p>
            <a:r>
              <a:rPr lang="en-US" sz="1550" u="sng" dirty="0" smtClean="0">
                <a:solidFill>
                  <a:schemeClr val="tx1"/>
                </a:solidFill>
              </a:rPr>
              <a:t>Second</a:t>
            </a:r>
            <a:r>
              <a:rPr lang="en-US" sz="1550" dirty="0" smtClean="0">
                <a:solidFill>
                  <a:schemeClr val="tx1"/>
                </a:solidFill>
              </a:rPr>
              <a:t>, Rule 3 does not specify what it means for a quality to be essential. It seems irrelevant that gravity can be increased and diminished proportional to distance, for it still it affects any body with mass. It would therefore appear to be essential to matter as such, in the weaker sense, even if it fails to meet a criterion that is important for distinguishing various kinds of qualities from one another. </a:t>
            </a:r>
          </a:p>
          <a:p>
            <a:r>
              <a:rPr lang="en-US" sz="1550" dirty="0" smtClean="0">
                <a:solidFill>
                  <a:schemeClr val="tx1"/>
                </a:solidFill>
              </a:rPr>
              <a:t>This is the kind of argument various Newtonians were inclined to make. Let us call this the</a:t>
            </a:r>
            <a:r>
              <a:rPr lang="en-US" sz="1550" i="1" dirty="0" smtClean="0">
                <a:solidFill>
                  <a:schemeClr val="tx1"/>
                </a:solidFill>
              </a:rPr>
              <a:t> strong interpretation</a:t>
            </a:r>
            <a:r>
              <a:rPr lang="en-US" sz="1550" dirty="0" smtClean="0">
                <a:solidFill>
                  <a:schemeClr val="tx1"/>
                </a:solidFill>
              </a:rPr>
              <a:t>. The strong interpretation eschews </a:t>
            </a:r>
            <a:r>
              <a:rPr lang="en-US" sz="1550" dirty="0" err="1" smtClean="0">
                <a:solidFill>
                  <a:schemeClr val="tx1"/>
                </a:solidFill>
              </a:rPr>
              <a:t>Cotes’s</a:t>
            </a:r>
            <a:r>
              <a:rPr lang="en-US" sz="1550" dirty="0" smtClean="0">
                <a:solidFill>
                  <a:schemeClr val="tx1"/>
                </a:solidFill>
              </a:rPr>
              <a:t> strong version of </a:t>
            </a:r>
            <a:r>
              <a:rPr lang="en-US" sz="1550" i="1" dirty="0" smtClean="0">
                <a:solidFill>
                  <a:schemeClr val="tx1"/>
                </a:solidFill>
              </a:rPr>
              <a:t>essential</a:t>
            </a:r>
            <a:r>
              <a:rPr lang="en-US" sz="1550" dirty="0" smtClean="0">
                <a:solidFill>
                  <a:schemeClr val="tx1"/>
                </a:solidFill>
              </a:rPr>
              <a:t>, preferring the weaker version outlined above.</a:t>
            </a:r>
            <a:endParaRPr lang="en-US" sz="1550" dirty="0">
              <a:solidFill>
                <a:schemeClr val="tx1"/>
              </a:solidFill>
            </a:endParaRPr>
          </a:p>
        </p:txBody>
      </p:sp>
      <p:sp>
        <p:nvSpPr>
          <p:cNvPr id="4" name="Slide Number Placeholder 3"/>
          <p:cNvSpPr>
            <a:spLocks noGrp="1"/>
          </p:cNvSpPr>
          <p:nvPr>
            <p:ph type="sldNum" sz="quarter" idx="12"/>
          </p:nvPr>
        </p:nvSpPr>
        <p:spPr/>
        <p:txBody>
          <a:bodyPr/>
          <a:lstStyle/>
          <a:p>
            <a:fld id="{C62849A6-511C-254D-BF73-5F11925C023E}" type="slidenum">
              <a:rPr lang="en-US" smtClean="0"/>
              <a:t>11</a:t>
            </a:fld>
            <a:endParaRPr lang="en-US"/>
          </a:p>
        </p:txBody>
      </p:sp>
    </p:spTree>
    <p:extLst>
      <p:ext uri="{BB962C8B-B14F-4D97-AF65-F5344CB8AC3E}">
        <p14:creationId xmlns:p14="http://schemas.microsoft.com/office/powerpoint/2010/main" val="20920941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73050"/>
            <a:ext cx="8042276" cy="869950"/>
          </a:xfrm>
        </p:spPr>
        <p:txBody>
          <a:bodyPr/>
          <a:lstStyle/>
          <a:p>
            <a:r>
              <a:rPr lang="en-US" sz="3200" dirty="0" smtClean="0">
                <a:solidFill>
                  <a:srgbClr val="000090"/>
                </a:solidFill>
              </a:rPr>
              <a:t>A consequence of the</a:t>
            </a:r>
            <a:r>
              <a:rPr lang="en-US" sz="3200" i="1" dirty="0" smtClean="0">
                <a:solidFill>
                  <a:srgbClr val="000090"/>
                </a:solidFill>
              </a:rPr>
              <a:t> </a:t>
            </a:r>
            <a:r>
              <a:rPr lang="en-US" sz="3200" i="1" dirty="0">
                <a:solidFill>
                  <a:srgbClr val="000090"/>
                </a:solidFill>
              </a:rPr>
              <a:t>strong </a:t>
            </a:r>
            <a:r>
              <a:rPr lang="en-US" sz="3200" i="1" dirty="0" smtClean="0">
                <a:solidFill>
                  <a:srgbClr val="000090"/>
                </a:solidFill>
              </a:rPr>
              <a:t>interpretation: </a:t>
            </a:r>
            <a:r>
              <a:rPr lang="en-US" sz="3200" dirty="0" smtClean="0">
                <a:solidFill>
                  <a:srgbClr val="000090"/>
                </a:solidFill>
              </a:rPr>
              <a:t>distant action</a:t>
            </a:r>
            <a:endParaRPr lang="en-US" sz="3200" dirty="0"/>
          </a:p>
        </p:txBody>
      </p:sp>
      <p:sp>
        <p:nvSpPr>
          <p:cNvPr id="3" name="Content Placeholder 2"/>
          <p:cNvSpPr>
            <a:spLocks noGrp="1"/>
          </p:cNvSpPr>
          <p:nvPr>
            <p:ph idx="1"/>
          </p:nvPr>
        </p:nvSpPr>
        <p:spPr>
          <a:xfrm>
            <a:off x="549275" y="1289050"/>
            <a:ext cx="8042276" cy="4914900"/>
          </a:xfrm>
        </p:spPr>
        <p:txBody>
          <a:bodyPr>
            <a:normAutofit fontScale="77500" lnSpcReduction="20000"/>
          </a:bodyPr>
          <a:lstStyle/>
          <a:p>
            <a:r>
              <a:rPr lang="en-US" dirty="0" smtClean="0">
                <a:solidFill>
                  <a:schemeClr val="tx1"/>
                </a:solidFill>
              </a:rPr>
              <a:t>Here is an argument indicating a consequence of the strong interpretation:</a:t>
            </a:r>
          </a:p>
          <a:p>
            <a:r>
              <a:rPr lang="en-US" dirty="0" smtClean="0">
                <a:solidFill>
                  <a:schemeClr val="tx1"/>
                </a:solidFill>
              </a:rPr>
              <a:t>1. If gravity is essential to matter, then placing material bodies in a vacuum should not alter their gravity.</a:t>
            </a:r>
          </a:p>
          <a:p>
            <a:r>
              <a:rPr lang="en-US" dirty="0" smtClean="0">
                <a:solidFill>
                  <a:schemeClr val="tx1"/>
                </a:solidFill>
              </a:rPr>
              <a:t>Suppose we place two material bodies into a vacuum (they are otherwise lonely).</a:t>
            </a:r>
          </a:p>
          <a:p>
            <a:r>
              <a:rPr lang="en-US" dirty="0" smtClean="0">
                <a:solidFill>
                  <a:schemeClr val="tx1"/>
                </a:solidFill>
              </a:rPr>
              <a:t>Since they retain their gravity, they will begin to gravitate toward one another, in proportion to their distance.</a:t>
            </a:r>
          </a:p>
          <a:p>
            <a:r>
              <a:rPr lang="en-US" dirty="0" smtClean="0">
                <a:solidFill>
                  <a:schemeClr val="tx1"/>
                </a:solidFill>
              </a:rPr>
              <a:t>This means that spatially separated bodies in a vacuum will gravitate toward one another.</a:t>
            </a:r>
          </a:p>
          <a:p>
            <a:r>
              <a:rPr lang="en-US" dirty="0" smtClean="0">
                <a:solidFill>
                  <a:schemeClr val="tx1"/>
                </a:solidFill>
              </a:rPr>
              <a:t>Therefore, the claim that gravity is essential to matter entails action at a distance.</a:t>
            </a:r>
          </a:p>
          <a:p>
            <a:r>
              <a:rPr lang="en-US" dirty="0" smtClean="0">
                <a:solidFill>
                  <a:schemeClr val="tx1"/>
                </a:solidFill>
              </a:rPr>
              <a:t>In his letter to Bentley, Newton seems aware of this consequence.</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C62849A6-511C-254D-BF73-5F11925C023E}" type="slidenum">
              <a:rPr lang="en-US" smtClean="0"/>
              <a:t>12</a:t>
            </a:fld>
            <a:endParaRPr lang="en-US"/>
          </a:p>
        </p:txBody>
      </p:sp>
    </p:spTree>
    <p:extLst>
      <p:ext uri="{BB962C8B-B14F-4D97-AF65-F5344CB8AC3E}">
        <p14:creationId xmlns:p14="http://schemas.microsoft.com/office/powerpoint/2010/main" val="21401686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err="1" smtClean="0">
                <a:solidFill>
                  <a:srgbClr val="000090"/>
                </a:solidFill>
              </a:rPr>
              <a:t>Maupertuis’s</a:t>
            </a:r>
            <a:r>
              <a:rPr lang="en-US" sz="3200" dirty="0" smtClean="0">
                <a:solidFill>
                  <a:srgbClr val="000090"/>
                </a:solidFill>
              </a:rPr>
              <a:t> reaction to the </a:t>
            </a:r>
            <a:r>
              <a:rPr lang="en-US" sz="3200" i="1" dirty="0">
                <a:solidFill>
                  <a:srgbClr val="000090"/>
                </a:solidFill>
              </a:rPr>
              <a:t>strong interpretation</a:t>
            </a:r>
            <a:endParaRPr lang="en-US" sz="3200" i="1" dirty="0"/>
          </a:p>
        </p:txBody>
      </p:sp>
      <p:sp>
        <p:nvSpPr>
          <p:cNvPr id="3" name="Content Placeholder 2"/>
          <p:cNvSpPr>
            <a:spLocks noGrp="1"/>
          </p:cNvSpPr>
          <p:nvPr>
            <p:ph idx="1"/>
          </p:nvPr>
        </p:nvSpPr>
        <p:spPr/>
        <p:txBody>
          <a:bodyPr>
            <a:normAutofit fontScale="70000" lnSpcReduction="20000"/>
          </a:bodyPr>
          <a:lstStyle/>
          <a:p>
            <a:r>
              <a:rPr lang="en-US" dirty="0" smtClean="0">
                <a:solidFill>
                  <a:schemeClr val="tx1"/>
                </a:solidFill>
              </a:rPr>
              <a:t>In </a:t>
            </a:r>
            <a:r>
              <a:rPr lang="en-US" i="1" dirty="0" err="1" smtClean="0">
                <a:solidFill>
                  <a:schemeClr val="tx1"/>
                </a:solidFill>
              </a:rPr>
              <a:t>Discours</a:t>
            </a:r>
            <a:r>
              <a:rPr lang="en-US" i="1" dirty="0" smtClean="0">
                <a:solidFill>
                  <a:schemeClr val="tx1"/>
                </a:solidFill>
              </a:rPr>
              <a:t> </a:t>
            </a:r>
            <a:r>
              <a:rPr lang="en-US" i="1" dirty="0">
                <a:solidFill>
                  <a:schemeClr val="tx1"/>
                </a:solidFill>
              </a:rPr>
              <a:t>sur les </a:t>
            </a:r>
            <a:r>
              <a:rPr lang="en-US" i="1" dirty="0" err="1">
                <a:solidFill>
                  <a:schemeClr val="tx1"/>
                </a:solidFill>
              </a:rPr>
              <a:t>differentes</a:t>
            </a:r>
            <a:r>
              <a:rPr lang="en-US" i="1" dirty="0">
                <a:solidFill>
                  <a:schemeClr val="tx1"/>
                </a:solidFill>
              </a:rPr>
              <a:t> figures des </a:t>
            </a:r>
            <a:r>
              <a:rPr lang="en-US" i="1" dirty="0" err="1" smtClean="0">
                <a:solidFill>
                  <a:schemeClr val="tx1"/>
                </a:solidFill>
              </a:rPr>
              <a:t>astres</a:t>
            </a:r>
            <a:r>
              <a:rPr lang="en-US" i="1" dirty="0" smtClean="0">
                <a:solidFill>
                  <a:schemeClr val="tx1"/>
                </a:solidFill>
              </a:rPr>
              <a:t> </a:t>
            </a:r>
            <a:r>
              <a:rPr lang="en-US" dirty="0" smtClean="0">
                <a:solidFill>
                  <a:schemeClr val="tx1"/>
                </a:solidFill>
              </a:rPr>
              <a:t>(1732), </a:t>
            </a:r>
            <a:r>
              <a:rPr lang="en-US" dirty="0" err="1" smtClean="0">
                <a:solidFill>
                  <a:schemeClr val="tx1"/>
                </a:solidFill>
              </a:rPr>
              <a:t>Maupertuis</a:t>
            </a:r>
            <a:r>
              <a:rPr lang="en-US" dirty="0" smtClean="0">
                <a:solidFill>
                  <a:schemeClr val="tx1"/>
                </a:solidFill>
              </a:rPr>
              <a:t> argues that many philosophers in France—most of them are Cartesians—mistakenly </a:t>
            </a:r>
            <a:r>
              <a:rPr lang="en-US" dirty="0">
                <a:solidFill>
                  <a:schemeClr val="tx1"/>
                </a:solidFill>
              </a:rPr>
              <a:t>regard attraction as a metaphysical monster or an </a:t>
            </a:r>
            <a:r>
              <a:rPr lang="en-US" dirty="0" smtClean="0">
                <a:solidFill>
                  <a:schemeClr val="tx1"/>
                </a:solidFill>
              </a:rPr>
              <a:t>“absurdity.” He thinks that they lack a proper argument to support this conclusion.</a:t>
            </a:r>
          </a:p>
          <a:p>
            <a:r>
              <a:rPr lang="en-US" dirty="0" smtClean="0">
                <a:solidFill>
                  <a:schemeClr val="tx1"/>
                </a:solidFill>
              </a:rPr>
              <a:t>This does not mean, however, that he endorses the strong interpretation. He </a:t>
            </a:r>
            <a:r>
              <a:rPr lang="en-US" dirty="0">
                <a:solidFill>
                  <a:schemeClr val="tx1"/>
                </a:solidFill>
              </a:rPr>
              <a:t>says that the question of whether attraction exists, or is essential to matter, is a question of </a:t>
            </a:r>
            <a:r>
              <a:rPr lang="en-US" dirty="0" smtClean="0">
                <a:solidFill>
                  <a:schemeClr val="tx1"/>
                </a:solidFill>
              </a:rPr>
              <a:t>fact. We </a:t>
            </a:r>
            <a:r>
              <a:rPr lang="en-US" dirty="0">
                <a:solidFill>
                  <a:schemeClr val="tx1"/>
                </a:solidFill>
              </a:rPr>
              <a:t>should answer it as follows: does attraction explain the phenomena? Can we explain the phenomena </a:t>
            </a:r>
            <a:r>
              <a:rPr lang="en-US" i="1" dirty="0">
                <a:solidFill>
                  <a:schemeClr val="tx1"/>
                </a:solidFill>
              </a:rPr>
              <a:t>without</a:t>
            </a:r>
            <a:r>
              <a:rPr lang="en-US" dirty="0">
                <a:solidFill>
                  <a:schemeClr val="tx1"/>
                </a:solidFill>
              </a:rPr>
              <a:t> </a:t>
            </a:r>
            <a:r>
              <a:rPr lang="en-US" dirty="0" smtClean="0">
                <a:solidFill>
                  <a:schemeClr val="tx1"/>
                </a:solidFill>
              </a:rPr>
              <a:t>attraction?</a:t>
            </a:r>
          </a:p>
          <a:p>
            <a:r>
              <a:rPr lang="en-US" dirty="0" smtClean="0">
                <a:solidFill>
                  <a:schemeClr val="tx1"/>
                </a:solidFill>
              </a:rPr>
              <a:t>He insists: Newton </a:t>
            </a:r>
            <a:r>
              <a:rPr lang="en-US" dirty="0">
                <a:solidFill>
                  <a:schemeClr val="tx1"/>
                </a:solidFill>
              </a:rPr>
              <a:t>does not say that attraction is essential to </a:t>
            </a:r>
            <a:r>
              <a:rPr lang="en-US" dirty="0" smtClean="0">
                <a:solidFill>
                  <a:schemeClr val="tx1"/>
                </a:solidFill>
              </a:rPr>
              <a:t>matter; Newton actually leaves </a:t>
            </a:r>
            <a:r>
              <a:rPr lang="en-US" dirty="0">
                <a:solidFill>
                  <a:schemeClr val="tx1"/>
                </a:solidFill>
              </a:rPr>
              <a:t>open the possibility that gravity (</a:t>
            </a:r>
            <a:r>
              <a:rPr lang="en-US" i="1" dirty="0" err="1">
                <a:solidFill>
                  <a:schemeClr val="tx1"/>
                </a:solidFill>
              </a:rPr>
              <a:t>pesanteur</a:t>
            </a:r>
            <a:r>
              <a:rPr lang="en-US" dirty="0">
                <a:solidFill>
                  <a:schemeClr val="tx1"/>
                </a:solidFill>
              </a:rPr>
              <a:t>) is due to some subtle </a:t>
            </a:r>
            <a:r>
              <a:rPr lang="en-US" dirty="0" smtClean="0">
                <a:solidFill>
                  <a:schemeClr val="tx1"/>
                </a:solidFill>
              </a:rPr>
              <a:t>matter. That possibility would entail that ordinary matter independent of subtle matter would lack attraction.</a:t>
            </a:r>
          </a:p>
          <a:p>
            <a:r>
              <a:rPr lang="en-US" dirty="0" smtClean="0">
                <a:solidFill>
                  <a:schemeClr val="tx1"/>
                </a:solidFill>
              </a:rPr>
              <a:t>He leaves open a key question: does Newton have the </a:t>
            </a:r>
            <a:r>
              <a:rPr lang="en-US" dirty="0">
                <a:solidFill>
                  <a:schemeClr val="tx1"/>
                </a:solidFill>
              </a:rPr>
              <a:t>evidence or the resources to show that attraction is essential to </a:t>
            </a:r>
            <a:r>
              <a:rPr lang="en-US" dirty="0" smtClean="0">
                <a:solidFill>
                  <a:schemeClr val="tx1"/>
                </a:solidFill>
              </a:rPr>
              <a:t>matter</a:t>
            </a:r>
            <a:r>
              <a:rPr lang="en-US" dirty="0">
                <a:solidFill>
                  <a:schemeClr val="tx1"/>
                </a:solidFill>
              </a:rPr>
              <a:t>?</a:t>
            </a:r>
          </a:p>
        </p:txBody>
      </p:sp>
      <p:sp>
        <p:nvSpPr>
          <p:cNvPr id="4" name="Slide Number Placeholder 3"/>
          <p:cNvSpPr>
            <a:spLocks noGrp="1"/>
          </p:cNvSpPr>
          <p:nvPr>
            <p:ph type="sldNum" sz="quarter" idx="12"/>
          </p:nvPr>
        </p:nvSpPr>
        <p:spPr/>
        <p:txBody>
          <a:bodyPr/>
          <a:lstStyle/>
          <a:p>
            <a:fld id="{C62849A6-511C-254D-BF73-5F11925C023E}" type="slidenum">
              <a:rPr lang="en-US" smtClean="0"/>
              <a:t>13</a:t>
            </a:fld>
            <a:endParaRPr lang="en-US"/>
          </a:p>
        </p:txBody>
      </p:sp>
    </p:spTree>
    <p:extLst>
      <p:ext uri="{BB962C8B-B14F-4D97-AF65-F5344CB8AC3E}">
        <p14:creationId xmlns:p14="http://schemas.microsoft.com/office/powerpoint/2010/main" val="19327174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03201"/>
            <a:ext cx="8042276" cy="673100"/>
          </a:xfrm>
        </p:spPr>
        <p:txBody>
          <a:bodyPr/>
          <a:lstStyle/>
          <a:p>
            <a:r>
              <a:rPr lang="en-US" sz="3200" dirty="0" smtClean="0">
                <a:solidFill>
                  <a:srgbClr val="000090"/>
                </a:solidFill>
              </a:rPr>
              <a:t>Du </a:t>
            </a:r>
            <a:r>
              <a:rPr lang="en-US" sz="3200" dirty="0" err="1" smtClean="0">
                <a:solidFill>
                  <a:srgbClr val="000090"/>
                </a:solidFill>
              </a:rPr>
              <a:t>Châtelet</a:t>
            </a:r>
            <a:r>
              <a:rPr lang="en-US" sz="3200" dirty="0" smtClean="0">
                <a:solidFill>
                  <a:srgbClr val="000090"/>
                </a:solidFill>
              </a:rPr>
              <a:t> on the </a:t>
            </a:r>
            <a:r>
              <a:rPr lang="en-US" sz="3200" i="1" dirty="0" smtClean="0">
                <a:solidFill>
                  <a:srgbClr val="000090"/>
                </a:solidFill>
              </a:rPr>
              <a:t>strong interpretation</a:t>
            </a:r>
            <a:endParaRPr lang="en-US" sz="3200" i="1" dirty="0">
              <a:solidFill>
                <a:srgbClr val="000090"/>
              </a:solidFill>
            </a:endParaRPr>
          </a:p>
        </p:txBody>
      </p:sp>
      <p:sp>
        <p:nvSpPr>
          <p:cNvPr id="3" name="Content Placeholder 2"/>
          <p:cNvSpPr>
            <a:spLocks noGrp="1"/>
          </p:cNvSpPr>
          <p:nvPr>
            <p:ph idx="1"/>
          </p:nvPr>
        </p:nvSpPr>
        <p:spPr>
          <a:xfrm>
            <a:off x="549275" y="965200"/>
            <a:ext cx="8042276" cy="5245099"/>
          </a:xfrm>
        </p:spPr>
        <p:txBody>
          <a:bodyPr>
            <a:noAutofit/>
          </a:bodyPr>
          <a:lstStyle/>
          <a:p>
            <a:r>
              <a:rPr lang="en-US" sz="1600" dirty="0" smtClean="0">
                <a:solidFill>
                  <a:schemeClr val="tx1"/>
                </a:solidFill>
              </a:rPr>
              <a:t>On my interpretation, </a:t>
            </a:r>
            <a:r>
              <a:rPr lang="en-US" sz="1600" dirty="0" err="1" smtClean="0">
                <a:solidFill>
                  <a:schemeClr val="tx1"/>
                </a:solidFill>
              </a:rPr>
              <a:t>Châtelet’s</a:t>
            </a:r>
            <a:r>
              <a:rPr lang="en-US" sz="1600" dirty="0" smtClean="0">
                <a:solidFill>
                  <a:schemeClr val="tx1"/>
                </a:solidFill>
              </a:rPr>
              <a:t> main argument has two parts:</a:t>
            </a:r>
          </a:p>
          <a:p>
            <a:pPr marL="0" indent="0">
              <a:buNone/>
            </a:pPr>
            <a:r>
              <a:rPr lang="en-US" sz="1600" b="1" dirty="0" smtClean="0">
                <a:solidFill>
                  <a:schemeClr val="tx1"/>
                </a:solidFill>
              </a:rPr>
              <a:t>First</a:t>
            </a:r>
            <a:r>
              <a:rPr lang="en-US" sz="1600" dirty="0" smtClean="0">
                <a:solidFill>
                  <a:schemeClr val="tx1"/>
                </a:solidFill>
              </a:rPr>
              <a:t>, in chapter 5, on space, she argues that Newton has not proven that there is empty space between the planetary bodies (and </a:t>
            </a:r>
            <a:r>
              <a:rPr lang="en-US" sz="1600" i="1" dirty="0" smtClean="0">
                <a:solidFill>
                  <a:schemeClr val="tx1"/>
                </a:solidFill>
              </a:rPr>
              <a:t>mutatis mutandis </a:t>
            </a:r>
            <a:r>
              <a:rPr lang="en-US" sz="1600" dirty="0" smtClean="0">
                <a:solidFill>
                  <a:schemeClr val="tx1"/>
                </a:solidFill>
              </a:rPr>
              <a:t>for other bodies). There </a:t>
            </a:r>
            <a:r>
              <a:rPr lang="en-US" sz="1600" i="1" dirty="0" smtClean="0">
                <a:solidFill>
                  <a:schemeClr val="tx1"/>
                </a:solidFill>
              </a:rPr>
              <a:t>may</a:t>
            </a:r>
            <a:r>
              <a:rPr lang="en-US" sz="1600" dirty="0" smtClean="0">
                <a:solidFill>
                  <a:schemeClr val="tx1"/>
                </a:solidFill>
              </a:rPr>
              <a:t> be empty space, but there may instead be some kind of medium or subtle matter. </a:t>
            </a:r>
            <a:r>
              <a:rPr lang="en-US" sz="1600" i="1" dirty="0" smtClean="0">
                <a:solidFill>
                  <a:schemeClr val="tx1"/>
                </a:solidFill>
              </a:rPr>
              <a:t>Our knowledge does not settle this question</a:t>
            </a:r>
            <a:r>
              <a:rPr lang="en-US" sz="1600" dirty="0" smtClean="0">
                <a:solidFill>
                  <a:schemeClr val="tx1"/>
                </a:solidFill>
              </a:rPr>
              <a:t>. Instead, Newton’s argument in Book III indicates that the medium (if any exists) must meet two criteria:</a:t>
            </a:r>
          </a:p>
          <a:p>
            <a:pPr lvl="1"/>
            <a:r>
              <a:rPr lang="en-US" sz="1600" dirty="0" smtClean="0">
                <a:solidFill>
                  <a:schemeClr val="tx1"/>
                </a:solidFill>
              </a:rPr>
              <a:t>1. it must provide negligible resistance to motion;</a:t>
            </a:r>
          </a:p>
          <a:p>
            <a:pPr lvl="1"/>
            <a:r>
              <a:rPr lang="en-US" sz="1600" dirty="0" smtClean="0">
                <a:solidFill>
                  <a:schemeClr val="tx1"/>
                </a:solidFill>
              </a:rPr>
              <a:t>2. it must not be heavy (i.e., must lack mass).</a:t>
            </a:r>
          </a:p>
          <a:p>
            <a:pPr lvl="1"/>
            <a:r>
              <a:rPr lang="en-US" sz="1600" dirty="0" smtClean="0">
                <a:solidFill>
                  <a:schemeClr val="tx1"/>
                </a:solidFill>
              </a:rPr>
              <a:t>And: #1, #2 are compatible with a non-massive medium.</a:t>
            </a:r>
          </a:p>
          <a:p>
            <a:pPr marL="12700" indent="0">
              <a:buNone/>
            </a:pPr>
            <a:r>
              <a:rPr lang="en-US" sz="1600" b="1" dirty="0" smtClean="0">
                <a:solidFill>
                  <a:schemeClr val="tx1"/>
                </a:solidFill>
              </a:rPr>
              <a:t>Second</a:t>
            </a:r>
            <a:r>
              <a:rPr lang="en-US" sz="1600" dirty="0" smtClean="0">
                <a:solidFill>
                  <a:schemeClr val="tx1"/>
                </a:solidFill>
              </a:rPr>
              <a:t>, in chapter 15, she then argues that a non-massive medium may underlie gravity. In that case, we can reach two conclusions: first, that gravity is not essential to matter; and second, that distant action is not entailed by Newton’s conclusion concerning universal gravity. The medium might be causally salient for gravitational interactions. Newton’s supporters cannot rule out this possibility.</a:t>
            </a:r>
          </a:p>
          <a:p>
            <a:pPr marL="12700" indent="0">
              <a:buNone/>
            </a:pPr>
            <a:r>
              <a:rPr lang="en-US" sz="1600" i="1" dirty="0" smtClean="0">
                <a:solidFill>
                  <a:schemeClr val="tx1"/>
                </a:solidFill>
              </a:rPr>
              <a:t>Conclusion we cannot reasonably claim that gravity is essential to matter in any of the three senses listed previously.</a:t>
            </a:r>
          </a:p>
        </p:txBody>
      </p:sp>
      <p:sp>
        <p:nvSpPr>
          <p:cNvPr id="4" name="Slide Number Placeholder 3"/>
          <p:cNvSpPr>
            <a:spLocks noGrp="1"/>
          </p:cNvSpPr>
          <p:nvPr>
            <p:ph type="sldNum" sz="quarter" idx="12"/>
          </p:nvPr>
        </p:nvSpPr>
        <p:spPr/>
        <p:txBody>
          <a:bodyPr/>
          <a:lstStyle/>
          <a:p>
            <a:fld id="{C62849A6-511C-254D-BF73-5F11925C023E}" type="slidenum">
              <a:rPr lang="en-US" smtClean="0"/>
              <a:t>14</a:t>
            </a:fld>
            <a:endParaRPr lang="en-US"/>
          </a:p>
        </p:txBody>
      </p:sp>
    </p:spTree>
    <p:extLst>
      <p:ext uri="{BB962C8B-B14F-4D97-AF65-F5344CB8AC3E}">
        <p14:creationId xmlns:p14="http://schemas.microsoft.com/office/powerpoint/2010/main" val="6977657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89557"/>
            <a:ext cx="8042276" cy="846686"/>
          </a:xfrm>
        </p:spPr>
        <p:txBody>
          <a:bodyPr/>
          <a:lstStyle/>
          <a:p>
            <a:r>
              <a:rPr lang="en-US" sz="3200" dirty="0" smtClean="0">
                <a:solidFill>
                  <a:srgbClr val="000090"/>
                </a:solidFill>
              </a:rPr>
              <a:t>The details of her argument</a:t>
            </a:r>
            <a:endParaRPr lang="en-US" sz="3200" dirty="0">
              <a:solidFill>
                <a:srgbClr val="000090"/>
              </a:solidFill>
            </a:endParaRPr>
          </a:p>
        </p:txBody>
      </p:sp>
      <p:sp>
        <p:nvSpPr>
          <p:cNvPr id="3" name="Content Placeholder 2"/>
          <p:cNvSpPr>
            <a:spLocks noGrp="1"/>
          </p:cNvSpPr>
          <p:nvPr>
            <p:ph idx="1"/>
          </p:nvPr>
        </p:nvSpPr>
        <p:spPr>
          <a:xfrm>
            <a:off x="549275" y="1131020"/>
            <a:ext cx="8042276" cy="5144647"/>
          </a:xfrm>
        </p:spPr>
        <p:txBody>
          <a:bodyPr>
            <a:noAutofit/>
          </a:bodyPr>
          <a:lstStyle/>
          <a:p>
            <a:r>
              <a:rPr lang="en-US" sz="1400" dirty="0" smtClean="0">
                <a:solidFill>
                  <a:schemeClr val="tx1"/>
                </a:solidFill>
              </a:rPr>
              <a:t>1</a:t>
            </a:r>
            <a:r>
              <a:rPr lang="en-US" sz="1400" dirty="0">
                <a:solidFill>
                  <a:schemeClr val="tx1"/>
                </a:solidFill>
              </a:rPr>
              <a:t>. Gravity acts universally on all bodies in proportion to their masses.</a:t>
            </a:r>
          </a:p>
          <a:p>
            <a:r>
              <a:rPr lang="en-US" sz="1400" dirty="0">
                <a:solidFill>
                  <a:schemeClr val="tx1"/>
                </a:solidFill>
              </a:rPr>
              <a:t>2. The argument for </a:t>
            </a:r>
            <a:r>
              <a:rPr lang="en-US" sz="1400" dirty="0" smtClean="0">
                <a:solidFill>
                  <a:schemeClr val="tx1"/>
                </a:solidFill>
              </a:rPr>
              <a:t>#1 presupposes </a:t>
            </a:r>
            <a:r>
              <a:rPr lang="en-US" sz="1400" dirty="0">
                <a:solidFill>
                  <a:schemeClr val="tx1"/>
                </a:solidFill>
              </a:rPr>
              <a:t>that there is </a:t>
            </a:r>
            <a:r>
              <a:rPr lang="en-US" sz="1400" dirty="0" smtClean="0">
                <a:solidFill>
                  <a:schemeClr val="tx1"/>
                </a:solidFill>
              </a:rPr>
              <a:t>nothing </a:t>
            </a:r>
            <a:r>
              <a:rPr lang="en-US" sz="1400" dirty="0">
                <a:solidFill>
                  <a:schemeClr val="tx1"/>
                </a:solidFill>
              </a:rPr>
              <a:t>massive </a:t>
            </a:r>
            <a:r>
              <a:rPr lang="en-US" sz="1400" dirty="0" smtClean="0">
                <a:solidFill>
                  <a:schemeClr val="tx1"/>
                </a:solidFill>
              </a:rPr>
              <a:t>that </a:t>
            </a:r>
            <a:r>
              <a:rPr lang="en-US" sz="1400" dirty="0">
                <a:solidFill>
                  <a:schemeClr val="tx1"/>
                </a:solidFill>
              </a:rPr>
              <a:t>must be </a:t>
            </a:r>
            <a:r>
              <a:rPr lang="en-US" sz="1400" dirty="0" smtClean="0">
                <a:solidFill>
                  <a:schemeClr val="tx1"/>
                </a:solidFill>
              </a:rPr>
              <a:t>considered between </a:t>
            </a:r>
            <a:r>
              <a:rPr lang="en-US" sz="1400" dirty="0">
                <a:solidFill>
                  <a:schemeClr val="tx1"/>
                </a:solidFill>
              </a:rPr>
              <a:t>the earth and moon, the planets and the sun, Jupiter and its satellites, </a:t>
            </a:r>
            <a:r>
              <a:rPr lang="en-US" sz="1400" dirty="0" smtClean="0">
                <a:solidFill>
                  <a:schemeClr val="tx1"/>
                </a:solidFill>
              </a:rPr>
              <a:t>etc.</a:t>
            </a:r>
            <a:endParaRPr lang="en-US" sz="1400" dirty="0">
              <a:solidFill>
                <a:schemeClr val="tx1"/>
              </a:solidFill>
            </a:endParaRPr>
          </a:p>
          <a:p>
            <a:r>
              <a:rPr lang="en-US" sz="1400" dirty="0">
                <a:solidFill>
                  <a:schemeClr val="tx1"/>
                </a:solidFill>
              </a:rPr>
              <a:t>3. The argument </a:t>
            </a:r>
            <a:r>
              <a:rPr lang="en-US" sz="1400" dirty="0" smtClean="0">
                <a:solidFill>
                  <a:schemeClr val="tx1"/>
                </a:solidFill>
              </a:rPr>
              <a:t>for #1 does </a:t>
            </a:r>
            <a:r>
              <a:rPr lang="en-US" sz="1400" dirty="0">
                <a:solidFill>
                  <a:schemeClr val="tx1"/>
                </a:solidFill>
              </a:rPr>
              <a:t>not presuppose that there is empty </a:t>
            </a:r>
            <a:r>
              <a:rPr lang="en-US" sz="1400" dirty="0" smtClean="0">
                <a:solidFill>
                  <a:schemeClr val="tx1"/>
                </a:solidFill>
              </a:rPr>
              <a:t>space; </a:t>
            </a:r>
            <a:r>
              <a:rPr lang="en-US" sz="1400" dirty="0">
                <a:solidFill>
                  <a:schemeClr val="tx1"/>
                </a:solidFill>
              </a:rPr>
              <a:t>it is </a:t>
            </a:r>
            <a:r>
              <a:rPr lang="en-US" sz="1400" i="1" dirty="0">
                <a:solidFill>
                  <a:schemeClr val="tx1"/>
                </a:solidFill>
              </a:rPr>
              <a:t>compatible</a:t>
            </a:r>
            <a:r>
              <a:rPr lang="en-US" sz="1400" dirty="0">
                <a:solidFill>
                  <a:schemeClr val="tx1"/>
                </a:solidFill>
              </a:rPr>
              <a:t> with that idea.</a:t>
            </a:r>
          </a:p>
          <a:p>
            <a:r>
              <a:rPr lang="en-US" sz="1400" dirty="0" smtClean="0">
                <a:solidFill>
                  <a:schemeClr val="tx1"/>
                </a:solidFill>
              </a:rPr>
              <a:t>4. The </a:t>
            </a:r>
            <a:r>
              <a:rPr lang="en-US" sz="1400" dirty="0">
                <a:solidFill>
                  <a:schemeClr val="tx1"/>
                </a:solidFill>
              </a:rPr>
              <a:t>argument is </a:t>
            </a:r>
            <a:r>
              <a:rPr lang="en-US" sz="1400" dirty="0" smtClean="0">
                <a:solidFill>
                  <a:schemeClr val="tx1"/>
                </a:solidFill>
              </a:rPr>
              <a:t>also compatible </a:t>
            </a:r>
            <a:r>
              <a:rPr lang="en-US" sz="1400" dirty="0">
                <a:solidFill>
                  <a:schemeClr val="tx1"/>
                </a:solidFill>
              </a:rPr>
              <a:t>with the idea that there is a non-massive medium between the planets, say </a:t>
            </a:r>
            <a:r>
              <a:rPr lang="en-US" sz="1400" dirty="0" smtClean="0">
                <a:solidFill>
                  <a:schemeClr val="tx1"/>
                </a:solidFill>
              </a:rPr>
              <a:t>a non-material medium such as the </a:t>
            </a:r>
            <a:r>
              <a:rPr lang="en-US" sz="1400" dirty="0" err="1">
                <a:solidFill>
                  <a:schemeClr val="tx1"/>
                </a:solidFill>
              </a:rPr>
              <a:t>aether</a:t>
            </a:r>
            <a:r>
              <a:rPr lang="en-US" sz="1400" dirty="0">
                <a:solidFill>
                  <a:schemeClr val="tx1"/>
                </a:solidFill>
              </a:rPr>
              <a:t>. </a:t>
            </a:r>
          </a:p>
          <a:p>
            <a:r>
              <a:rPr lang="en-US" sz="1400" dirty="0">
                <a:solidFill>
                  <a:schemeClr val="tx1"/>
                </a:solidFill>
              </a:rPr>
              <a:t>5. If there is an </a:t>
            </a:r>
            <a:r>
              <a:rPr lang="en-US" sz="1400" dirty="0" err="1">
                <a:solidFill>
                  <a:schemeClr val="tx1"/>
                </a:solidFill>
              </a:rPr>
              <a:t>aether</a:t>
            </a:r>
            <a:r>
              <a:rPr lang="en-US" sz="1400" dirty="0">
                <a:solidFill>
                  <a:schemeClr val="tx1"/>
                </a:solidFill>
              </a:rPr>
              <a:t>, it may play a role in universal gravity, just as electricity and magnetism may </a:t>
            </a:r>
            <a:r>
              <a:rPr lang="en-US" sz="1400" dirty="0" smtClean="0">
                <a:solidFill>
                  <a:schemeClr val="tx1"/>
                </a:solidFill>
              </a:rPr>
              <a:t>involve—or perhaps depend upon—some kind </a:t>
            </a:r>
            <a:r>
              <a:rPr lang="en-US" sz="1400" dirty="0">
                <a:solidFill>
                  <a:schemeClr val="tx1"/>
                </a:solidFill>
              </a:rPr>
              <a:t>of medium.</a:t>
            </a:r>
          </a:p>
          <a:p>
            <a:r>
              <a:rPr lang="en-US" sz="1400" dirty="0">
                <a:solidFill>
                  <a:schemeClr val="tx1"/>
                </a:solidFill>
              </a:rPr>
              <a:t>6. If the </a:t>
            </a:r>
            <a:r>
              <a:rPr lang="en-US" sz="1400" dirty="0" err="1">
                <a:solidFill>
                  <a:schemeClr val="tx1"/>
                </a:solidFill>
              </a:rPr>
              <a:t>aether</a:t>
            </a:r>
            <a:r>
              <a:rPr lang="en-US" sz="1400" dirty="0">
                <a:solidFill>
                  <a:schemeClr val="tx1"/>
                </a:solidFill>
              </a:rPr>
              <a:t> plays a role in universal gravity, it is </a:t>
            </a:r>
            <a:r>
              <a:rPr lang="en-US" sz="1400" i="1" dirty="0">
                <a:solidFill>
                  <a:schemeClr val="tx1"/>
                </a:solidFill>
              </a:rPr>
              <a:t>possible</a:t>
            </a:r>
            <a:r>
              <a:rPr lang="en-US" sz="1400" dirty="0">
                <a:solidFill>
                  <a:schemeClr val="tx1"/>
                </a:solidFill>
              </a:rPr>
              <a:t> that the latter depends </a:t>
            </a:r>
            <a:r>
              <a:rPr lang="en-US" sz="1400" dirty="0" smtClean="0">
                <a:solidFill>
                  <a:schemeClr val="tx1"/>
                </a:solidFill>
              </a:rPr>
              <a:t>on </a:t>
            </a:r>
            <a:r>
              <a:rPr lang="en-US" sz="1400" dirty="0">
                <a:solidFill>
                  <a:schemeClr val="tx1"/>
                </a:solidFill>
              </a:rPr>
              <a:t>the presence of the former in space.</a:t>
            </a:r>
          </a:p>
          <a:p>
            <a:r>
              <a:rPr lang="en-US" sz="1400" dirty="0">
                <a:solidFill>
                  <a:schemeClr val="tx1"/>
                </a:solidFill>
              </a:rPr>
              <a:t>7. If there is such </a:t>
            </a:r>
            <a:r>
              <a:rPr lang="en-US" sz="1400" dirty="0" smtClean="0">
                <a:solidFill>
                  <a:schemeClr val="tx1"/>
                </a:solidFill>
              </a:rPr>
              <a:t>dependence</a:t>
            </a:r>
            <a:r>
              <a:rPr lang="en-US" sz="1400" dirty="0">
                <a:solidFill>
                  <a:schemeClr val="tx1"/>
                </a:solidFill>
              </a:rPr>
              <a:t>, and matter existed in empty space, then universal gravity might differ from </a:t>
            </a:r>
            <a:r>
              <a:rPr lang="en-US" sz="1400" dirty="0" smtClean="0">
                <a:solidFill>
                  <a:schemeClr val="tx1"/>
                </a:solidFill>
              </a:rPr>
              <a:t>the force noted </a:t>
            </a:r>
            <a:r>
              <a:rPr lang="en-US" sz="1400" dirty="0">
                <a:solidFill>
                  <a:schemeClr val="tx1"/>
                </a:solidFill>
              </a:rPr>
              <a:t>in </a:t>
            </a:r>
            <a:r>
              <a:rPr lang="en-US" sz="1400" dirty="0" smtClean="0">
                <a:solidFill>
                  <a:schemeClr val="tx1"/>
                </a:solidFill>
              </a:rPr>
              <a:t>#1</a:t>
            </a:r>
            <a:r>
              <a:rPr lang="en-US" sz="1400" dirty="0">
                <a:solidFill>
                  <a:schemeClr val="tx1"/>
                </a:solidFill>
              </a:rPr>
              <a:t>, or might not exist.</a:t>
            </a:r>
          </a:p>
          <a:p>
            <a:r>
              <a:rPr lang="en-US" sz="1400" dirty="0">
                <a:solidFill>
                  <a:schemeClr val="tx1"/>
                </a:solidFill>
              </a:rPr>
              <a:t>8. Therefore, </a:t>
            </a:r>
            <a:r>
              <a:rPr lang="en-US" sz="1400" dirty="0" smtClean="0">
                <a:solidFill>
                  <a:schemeClr val="tx1"/>
                </a:solidFill>
              </a:rPr>
              <a:t>#1 </a:t>
            </a:r>
            <a:r>
              <a:rPr lang="en-US" sz="1400" dirty="0">
                <a:solidFill>
                  <a:schemeClr val="tx1"/>
                </a:solidFill>
              </a:rPr>
              <a:t>does not </a:t>
            </a:r>
            <a:r>
              <a:rPr lang="en-US" sz="1400" i="1" dirty="0">
                <a:solidFill>
                  <a:schemeClr val="tx1"/>
                </a:solidFill>
              </a:rPr>
              <a:t>entail</a:t>
            </a:r>
            <a:r>
              <a:rPr lang="en-US" sz="1400" dirty="0">
                <a:solidFill>
                  <a:schemeClr val="tx1"/>
                </a:solidFill>
              </a:rPr>
              <a:t> that gravity is essential to matter.</a:t>
            </a:r>
          </a:p>
        </p:txBody>
      </p:sp>
      <p:sp>
        <p:nvSpPr>
          <p:cNvPr id="4" name="Slide Number Placeholder 3"/>
          <p:cNvSpPr>
            <a:spLocks noGrp="1"/>
          </p:cNvSpPr>
          <p:nvPr>
            <p:ph type="sldNum" sz="quarter" idx="12"/>
          </p:nvPr>
        </p:nvSpPr>
        <p:spPr/>
        <p:txBody>
          <a:bodyPr/>
          <a:lstStyle/>
          <a:p>
            <a:fld id="{C62849A6-511C-254D-BF73-5F11925C023E}" type="slidenum">
              <a:rPr lang="en-US" smtClean="0"/>
              <a:t>15</a:t>
            </a:fld>
            <a:endParaRPr lang="en-US"/>
          </a:p>
        </p:txBody>
      </p:sp>
    </p:spTree>
    <p:extLst>
      <p:ext uri="{BB962C8B-B14F-4D97-AF65-F5344CB8AC3E}">
        <p14:creationId xmlns:p14="http://schemas.microsoft.com/office/powerpoint/2010/main" val="33444589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423343"/>
            <a:ext cx="8042276" cy="638174"/>
          </a:xfrm>
        </p:spPr>
        <p:txBody>
          <a:bodyPr/>
          <a:lstStyle/>
          <a:p>
            <a:r>
              <a:rPr lang="en-US" sz="3200" dirty="0" smtClean="0">
                <a:solidFill>
                  <a:srgbClr val="000090"/>
                </a:solidFill>
              </a:rPr>
              <a:t>Du </a:t>
            </a:r>
            <a:r>
              <a:rPr lang="en-US" sz="3200" dirty="0" err="1" smtClean="0">
                <a:solidFill>
                  <a:srgbClr val="000090"/>
                </a:solidFill>
              </a:rPr>
              <a:t>Châtelet’s</a:t>
            </a:r>
            <a:r>
              <a:rPr lang="en-US" sz="3200" dirty="0" smtClean="0">
                <a:solidFill>
                  <a:srgbClr val="000090"/>
                </a:solidFill>
              </a:rPr>
              <a:t> approach to essences</a:t>
            </a:r>
            <a:endParaRPr lang="en-US" sz="3200" dirty="0">
              <a:solidFill>
                <a:srgbClr val="000090"/>
              </a:solidFill>
            </a:endParaRPr>
          </a:p>
        </p:txBody>
      </p:sp>
      <p:sp>
        <p:nvSpPr>
          <p:cNvPr id="3" name="Content Placeholder 2"/>
          <p:cNvSpPr>
            <a:spLocks noGrp="1"/>
          </p:cNvSpPr>
          <p:nvPr>
            <p:ph idx="1"/>
          </p:nvPr>
        </p:nvSpPr>
        <p:spPr>
          <a:xfrm>
            <a:off x="549275" y="1200525"/>
            <a:ext cx="8042276" cy="4979020"/>
          </a:xfrm>
        </p:spPr>
        <p:txBody>
          <a:bodyPr>
            <a:noAutofit/>
          </a:bodyPr>
          <a:lstStyle/>
          <a:p>
            <a:r>
              <a:rPr lang="en-US" sz="1500" b="1" dirty="0" smtClean="0">
                <a:solidFill>
                  <a:schemeClr val="tx1"/>
                </a:solidFill>
              </a:rPr>
              <a:t>First, </a:t>
            </a:r>
            <a:r>
              <a:rPr lang="en-US" sz="1500" dirty="0" smtClean="0">
                <a:solidFill>
                  <a:schemeClr val="tx1"/>
                </a:solidFill>
              </a:rPr>
              <a:t>in chapter 3, §32, she notes that a discussion of essences, attributes and modes is needed in both physics and metaphysics. The latter is obvious; but why the former?</a:t>
            </a:r>
          </a:p>
          <a:p>
            <a:r>
              <a:rPr lang="en-US" sz="1500" dirty="0" smtClean="0">
                <a:solidFill>
                  <a:schemeClr val="tx1"/>
                </a:solidFill>
              </a:rPr>
              <a:t>Initially, this may sound like a very old-fashioned approach, maybe even a Scholastic approach, to studying nature. And of course, Cartesian readers would be happy with this discussion. But now we see the real reason: Newton does not specify what it means for gravity to be essential to matter. So </a:t>
            </a:r>
            <a:r>
              <a:rPr lang="en-US" sz="1500" dirty="0" err="1" smtClean="0">
                <a:solidFill>
                  <a:schemeClr val="tx1"/>
                </a:solidFill>
              </a:rPr>
              <a:t>Châtelet</a:t>
            </a:r>
            <a:r>
              <a:rPr lang="en-US" sz="1500" dirty="0" smtClean="0">
                <a:solidFill>
                  <a:schemeClr val="tx1"/>
                </a:solidFill>
              </a:rPr>
              <a:t> must do so.</a:t>
            </a:r>
          </a:p>
          <a:p>
            <a:r>
              <a:rPr lang="en-US" sz="1500" dirty="0" smtClean="0">
                <a:solidFill>
                  <a:schemeClr val="tx1"/>
                </a:solidFill>
              </a:rPr>
              <a:t>The essential properties of a body are what make it </a:t>
            </a:r>
            <a:r>
              <a:rPr lang="en-US" sz="1500" i="1" dirty="0" smtClean="0">
                <a:solidFill>
                  <a:schemeClr val="tx1"/>
                </a:solidFill>
              </a:rPr>
              <a:t>the thing it is</a:t>
            </a:r>
            <a:r>
              <a:rPr lang="en-US" sz="1500" dirty="0" smtClean="0">
                <a:solidFill>
                  <a:schemeClr val="tx1"/>
                </a:solidFill>
              </a:rPr>
              <a:t>; the attributes follow from the essence; and the modes constitute its variable determinations. E.g., a triangle is essentially an enclosed three-sided figure; its attributes are to have three angles that sum to two right angles. She also notes that essential features must be </a:t>
            </a:r>
            <a:r>
              <a:rPr lang="en-US" sz="1500" i="1" dirty="0" smtClean="0">
                <a:solidFill>
                  <a:schemeClr val="tx1"/>
                </a:solidFill>
              </a:rPr>
              <a:t>intrinsic</a:t>
            </a:r>
            <a:r>
              <a:rPr lang="en-US" sz="1500" dirty="0" smtClean="0">
                <a:solidFill>
                  <a:schemeClr val="tx1"/>
                </a:solidFill>
              </a:rPr>
              <a:t> to their bearer.</a:t>
            </a:r>
          </a:p>
          <a:p>
            <a:r>
              <a:rPr lang="en-US" sz="1500" b="1" dirty="0" smtClean="0">
                <a:solidFill>
                  <a:schemeClr val="tx1"/>
                </a:solidFill>
              </a:rPr>
              <a:t>Second</a:t>
            </a:r>
            <a:r>
              <a:rPr lang="en-US" sz="1500" dirty="0" smtClean="0">
                <a:solidFill>
                  <a:schemeClr val="tx1"/>
                </a:solidFill>
              </a:rPr>
              <a:t>, in chapter 16, she is now in a position to argue that gravity cannot be essential to matter because essential properties must be intrinsic features, and gravity depends on spatial separation (citing chapter 3). This </a:t>
            </a:r>
            <a:r>
              <a:rPr lang="en-US" sz="1500" i="1" dirty="0" smtClean="0">
                <a:solidFill>
                  <a:schemeClr val="tx1"/>
                </a:solidFill>
              </a:rPr>
              <a:t>may</a:t>
            </a:r>
            <a:r>
              <a:rPr lang="en-US" sz="1500" dirty="0" smtClean="0">
                <a:solidFill>
                  <a:schemeClr val="tx1"/>
                </a:solidFill>
              </a:rPr>
              <a:t> be what Newton himself meant in Rule III, when he writes that gravity is not essential to matter </a:t>
            </a:r>
            <a:r>
              <a:rPr lang="en-US" sz="1500" i="1" dirty="0" smtClean="0">
                <a:solidFill>
                  <a:schemeClr val="tx1"/>
                </a:solidFill>
              </a:rPr>
              <a:t>because</a:t>
            </a:r>
            <a:r>
              <a:rPr lang="en-US" sz="1500" dirty="0" smtClean="0">
                <a:solidFill>
                  <a:schemeClr val="tx1"/>
                </a:solidFill>
              </a:rPr>
              <a:t> it diminishes as one recedes from the earth. But we do not know.</a:t>
            </a:r>
          </a:p>
        </p:txBody>
      </p:sp>
      <p:sp>
        <p:nvSpPr>
          <p:cNvPr id="4" name="Slide Number Placeholder 3"/>
          <p:cNvSpPr>
            <a:spLocks noGrp="1"/>
          </p:cNvSpPr>
          <p:nvPr>
            <p:ph type="sldNum" sz="quarter" idx="12"/>
          </p:nvPr>
        </p:nvSpPr>
        <p:spPr/>
        <p:txBody>
          <a:bodyPr/>
          <a:lstStyle/>
          <a:p>
            <a:fld id="{C62849A6-511C-254D-BF73-5F11925C023E}" type="slidenum">
              <a:rPr lang="en-US" smtClean="0"/>
              <a:t>16</a:t>
            </a:fld>
            <a:endParaRPr lang="en-US"/>
          </a:p>
        </p:txBody>
      </p:sp>
    </p:spTree>
    <p:extLst>
      <p:ext uri="{BB962C8B-B14F-4D97-AF65-F5344CB8AC3E}">
        <p14:creationId xmlns:p14="http://schemas.microsoft.com/office/powerpoint/2010/main" val="5484226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060824"/>
          </a:xfrm>
        </p:spPr>
        <p:txBody>
          <a:bodyPr/>
          <a:lstStyle/>
          <a:p>
            <a:r>
              <a:rPr lang="en-US" sz="3600" dirty="0" smtClean="0">
                <a:solidFill>
                  <a:srgbClr val="000090"/>
                </a:solidFill>
              </a:rPr>
              <a:t>Du </a:t>
            </a:r>
            <a:r>
              <a:rPr lang="en-US" sz="3600" dirty="0" err="1" smtClean="0">
                <a:solidFill>
                  <a:srgbClr val="000090"/>
                </a:solidFill>
              </a:rPr>
              <a:t>Châtelet’s</a:t>
            </a:r>
            <a:r>
              <a:rPr lang="en-US" sz="3600" dirty="0" smtClean="0">
                <a:solidFill>
                  <a:srgbClr val="000090"/>
                </a:solidFill>
              </a:rPr>
              <a:t> twofold approach</a:t>
            </a:r>
            <a:endParaRPr lang="en-US" sz="3600" dirty="0"/>
          </a:p>
        </p:txBody>
      </p:sp>
      <p:sp>
        <p:nvSpPr>
          <p:cNvPr id="3" name="Content Placeholder 2"/>
          <p:cNvSpPr>
            <a:spLocks noGrp="1"/>
          </p:cNvSpPr>
          <p:nvPr>
            <p:ph idx="1"/>
          </p:nvPr>
        </p:nvSpPr>
        <p:spPr>
          <a:xfrm>
            <a:off x="549275" y="1333500"/>
            <a:ext cx="8042276" cy="4762500"/>
          </a:xfrm>
        </p:spPr>
        <p:txBody>
          <a:bodyPr>
            <a:normAutofit fontScale="70000" lnSpcReduction="20000"/>
          </a:bodyPr>
          <a:lstStyle/>
          <a:p>
            <a:r>
              <a:rPr lang="en-US" dirty="0" smtClean="0">
                <a:solidFill>
                  <a:schemeClr val="tx1"/>
                </a:solidFill>
              </a:rPr>
              <a:t>Let’s review what we’ve seen so far. There are two main points to be made at this stage.</a:t>
            </a:r>
          </a:p>
          <a:p>
            <a:r>
              <a:rPr lang="en-US" b="1" dirty="0" smtClean="0">
                <a:solidFill>
                  <a:schemeClr val="tx1"/>
                </a:solidFill>
              </a:rPr>
              <a:t>First</a:t>
            </a:r>
            <a:r>
              <a:rPr lang="en-US" dirty="0" smtClean="0">
                <a:solidFill>
                  <a:schemeClr val="tx1"/>
                </a:solidFill>
              </a:rPr>
              <a:t>, we have an argument concerning the evidence available to Newton, and the uses he makes of that evidence in inferring universal gravity. Newton shows that gravity is a universal force acting on all bodies with mass, but does not show that there is no medium for gravitational interactions, and therefore does not show that gravity is essential to matter. One can evade the </a:t>
            </a:r>
            <a:r>
              <a:rPr lang="en-US" i="1" dirty="0" smtClean="0">
                <a:solidFill>
                  <a:schemeClr val="tx1"/>
                </a:solidFill>
              </a:rPr>
              <a:t>strong interpretation</a:t>
            </a:r>
            <a:r>
              <a:rPr lang="en-US" dirty="0" smtClean="0">
                <a:solidFill>
                  <a:schemeClr val="tx1"/>
                </a:solidFill>
              </a:rPr>
              <a:t>.</a:t>
            </a:r>
          </a:p>
          <a:p>
            <a:r>
              <a:rPr lang="en-US" b="1" dirty="0" smtClean="0">
                <a:solidFill>
                  <a:schemeClr val="tx1"/>
                </a:solidFill>
              </a:rPr>
              <a:t>Second</a:t>
            </a:r>
            <a:r>
              <a:rPr lang="en-US" dirty="0" smtClean="0">
                <a:solidFill>
                  <a:schemeClr val="tx1"/>
                </a:solidFill>
              </a:rPr>
              <a:t>, even if Newton could show that there is no medium or subtle matter, if essential properties are </a:t>
            </a:r>
            <a:r>
              <a:rPr lang="en-US" i="1" dirty="0" smtClean="0">
                <a:solidFill>
                  <a:schemeClr val="tx1"/>
                </a:solidFill>
              </a:rPr>
              <a:t>intrinsic</a:t>
            </a:r>
            <a:r>
              <a:rPr lang="en-US" dirty="0" smtClean="0">
                <a:solidFill>
                  <a:schemeClr val="tx1"/>
                </a:solidFill>
              </a:rPr>
              <a:t> properties, then we must still deny that gravity is essential to matter. Because even with a medium, gravity is still inversely proportional to the square of the distance—hence, it </a:t>
            </a:r>
            <a:r>
              <a:rPr lang="en-US" i="1" dirty="0" smtClean="0">
                <a:solidFill>
                  <a:schemeClr val="tx1"/>
                </a:solidFill>
              </a:rPr>
              <a:t>cannot</a:t>
            </a:r>
            <a:r>
              <a:rPr lang="en-US" dirty="0" smtClean="0">
                <a:solidFill>
                  <a:schemeClr val="tx1"/>
                </a:solidFill>
              </a:rPr>
              <a:t> be regarded as an intrinsic feature. In today’s parlance, and speaking loosely, </a:t>
            </a:r>
            <a:r>
              <a:rPr lang="en-US" i="1" dirty="0" smtClean="0">
                <a:solidFill>
                  <a:schemeClr val="tx1"/>
                </a:solidFill>
              </a:rPr>
              <a:t>it is not compatible with loneliness</a:t>
            </a:r>
            <a:r>
              <a:rPr lang="en-US" dirty="0" smtClean="0">
                <a:solidFill>
                  <a:schemeClr val="tx1"/>
                </a:solidFill>
              </a:rPr>
              <a:t>.</a:t>
            </a:r>
          </a:p>
          <a:p>
            <a:r>
              <a:rPr lang="en-US" dirty="0" smtClean="0">
                <a:solidFill>
                  <a:schemeClr val="tx1"/>
                </a:solidFill>
              </a:rPr>
              <a:t>In this way, we have a systematic approach to answering one of the fundamental questions in physics in the middle of the 18</a:t>
            </a:r>
            <a:r>
              <a:rPr lang="en-US" baseline="30000" dirty="0" smtClean="0">
                <a:solidFill>
                  <a:schemeClr val="tx1"/>
                </a:solidFill>
              </a:rPr>
              <a:t>th</a:t>
            </a:r>
            <a:r>
              <a:rPr lang="en-US" dirty="0" smtClean="0">
                <a:solidFill>
                  <a:schemeClr val="tx1"/>
                </a:solidFill>
              </a:rPr>
              <a:t> century. And that approach, as we have seen, is lacking in Newton. As a result, his followers argued and speculated endlessly about Rule 3 and its problems.</a:t>
            </a:r>
          </a:p>
        </p:txBody>
      </p:sp>
      <p:sp>
        <p:nvSpPr>
          <p:cNvPr id="4" name="Slide Number Placeholder 3"/>
          <p:cNvSpPr>
            <a:spLocks noGrp="1"/>
          </p:cNvSpPr>
          <p:nvPr>
            <p:ph type="sldNum" sz="quarter" idx="12"/>
          </p:nvPr>
        </p:nvSpPr>
        <p:spPr/>
        <p:txBody>
          <a:bodyPr/>
          <a:lstStyle/>
          <a:p>
            <a:fld id="{C62849A6-511C-254D-BF73-5F11925C023E}" type="slidenum">
              <a:rPr lang="en-US" smtClean="0"/>
              <a:t>17</a:t>
            </a:fld>
            <a:endParaRPr lang="en-US"/>
          </a:p>
        </p:txBody>
      </p:sp>
    </p:spTree>
    <p:extLst>
      <p:ext uri="{BB962C8B-B14F-4D97-AF65-F5344CB8AC3E}">
        <p14:creationId xmlns:p14="http://schemas.microsoft.com/office/powerpoint/2010/main" val="5053681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000090"/>
                </a:solidFill>
              </a:rPr>
              <a:t>The contrast between </a:t>
            </a:r>
            <a:r>
              <a:rPr lang="en-US" sz="3200" dirty="0" err="1" smtClean="0">
                <a:solidFill>
                  <a:srgbClr val="000090"/>
                </a:solidFill>
              </a:rPr>
              <a:t>Maupertuis</a:t>
            </a:r>
            <a:r>
              <a:rPr lang="en-US" sz="3200" dirty="0" smtClean="0">
                <a:solidFill>
                  <a:srgbClr val="000090"/>
                </a:solidFill>
              </a:rPr>
              <a:t> and Du </a:t>
            </a:r>
            <a:r>
              <a:rPr lang="en-US" sz="3200" dirty="0" err="1" smtClean="0">
                <a:solidFill>
                  <a:srgbClr val="000090"/>
                </a:solidFill>
              </a:rPr>
              <a:t>Châtelet</a:t>
            </a:r>
            <a:r>
              <a:rPr lang="en-US" sz="3200" dirty="0" smtClean="0">
                <a:solidFill>
                  <a:srgbClr val="000090"/>
                </a:solidFill>
              </a:rPr>
              <a:t> on Newton</a:t>
            </a:r>
            <a:endParaRPr lang="en-US" sz="3200" dirty="0"/>
          </a:p>
        </p:txBody>
      </p:sp>
      <p:sp>
        <p:nvSpPr>
          <p:cNvPr id="3" name="Content Placeholder 2"/>
          <p:cNvSpPr>
            <a:spLocks noGrp="1"/>
          </p:cNvSpPr>
          <p:nvPr>
            <p:ph idx="1"/>
          </p:nvPr>
        </p:nvSpPr>
        <p:spPr>
          <a:xfrm>
            <a:off x="549275" y="1600201"/>
            <a:ext cx="8042276" cy="4587948"/>
          </a:xfrm>
        </p:spPr>
        <p:txBody>
          <a:bodyPr>
            <a:normAutofit fontScale="62500" lnSpcReduction="20000"/>
          </a:bodyPr>
          <a:lstStyle/>
          <a:p>
            <a:r>
              <a:rPr lang="en-US" sz="2700" u="sng" dirty="0" smtClean="0">
                <a:solidFill>
                  <a:schemeClr val="tx1"/>
                </a:solidFill>
              </a:rPr>
              <a:t>Difference in argument:</a:t>
            </a:r>
            <a:r>
              <a:rPr lang="en-US" sz="2700" dirty="0">
                <a:solidFill>
                  <a:schemeClr val="tx1"/>
                </a:solidFill>
              </a:rPr>
              <a:t> </a:t>
            </a:r>
            <a:r>
              <a:rPr lang="en-US" sz="2700" dirty="0" smtClean="0">
                <a:solidFill>
                  <a:schemeClr val="tx1"/>
                </a:solidFill>
              </a:rPr>
              <a:t>Whereas </a:t>
            </a:r>
            <a:r>
              <a:rPr lang="en-US" sz="2700" dirty="0" err="1" smtClean="0">
                <a:solidFill>
                  <a:schemeClr val="tx1"/>
                </a:solidFill>
              </a:rPr>
              <a:t>Maupertuis</a:t>
            </a:r>
            <a:r>
              <a:rPr lang="en-US" sz="2700" dirty="0" smtClean="0">
                <a:solidFill>
                  <a:schemeClr val="tx1"/>
                </a:solidFill>
              </a:rPr>
              <a:t> argues that philosophers should not reject the strong interpretation as absurd, she argues that </a:t>
            </a:r>
            <a:r>
              <a:rPr lang="en-US" sz="2700" dirty="0">
                <a:solidFill>
                  <a:schemeClr val="tx1"/>
                </a:solidFill>
              </a:rPr>
              <a:t>Newton does not have the resources to prove that attraction is essential to matter; she doesn’t think the key question is to show that attraction as a property of matter, perhaps an essential one, is not an absurdity after </a:t>
            </a:r>
            <a:r>
              <a:rPr lang="en-US" sz="2700" dirty="0" smtClean="0">
                <a:solidFill>
                  <a:schemeClr val="tx1"/>
                </a:solidFill>
              </a:rPr>
              <a:t>all.</a:t>
            </a:r>
          </a:p>
          <a:p>
            <a:r>
              <a:rPr lang="en-US" sz="2700" u="sng" dirty="0" smtClean="0">
                <a:solidFill>
                  <a:schemeClr val="tx1"/>
                </a:solidFill>
              </a:rPr>
              <a:t>Difference in audience</a:t>
            </a:r>
            <a:r>
              <a:rPr lang="en-US" sz="2700" dirty="0" smtClean="0">
                <a:solidFill>
                  <a:schemeClr val="tx1"/>
                </a:solidFill>
              </a:rPr>
              <a:t>: This </a:t>
            </a:r>
            <a:r>
              <a:rPr lang="en-US" sz="2700" dirty="0">
                <a:solidFill>
                  <a:schemeClr val="tx1"/>
                </a:solidFill>
              </a:rPr>
              <a:t>indicates a difference in their audiences: his is </a:t>
            </a:r>
            <a:r>
              <a:rPr lang="en-US" sz="2700" i="1" dirty="0">
                <a:solidFill>
                  <a:schemeClr val="tx1"/>
                </a:solidFill>
              </a:rPr>
              <a:t>Cartesian</a:t>
            </a:r>
            <a:r>
              <a:rPr lang="en-US" sz="2700" dirty="0">
                <a:solidFill>
                  <a:schemeClr val="tx1"/>
                </a:solidFill>
              </a:rPr>
              <a:t> — he wants them to take the possibility of attraction seriously — and hers is </a:t>
            </a:r>
            <a:r>
              <a:rPr lang="en-US" sz="2700" i="1" dirty="0">
                <a:solidFill>
                  <a:schemeClr val="tx1"/>
                </a:solidFill>
              </a:rPr>
              <a:t>Newtonian</a:t>
            </a:r>
            <a:r>
              <a:rPr lang="en-US" sz="2700" dirty="0">
                <a:solidFill>
                  <a:schemeClr val="tx1"/>
                </a:solidFill>
              </a:rPr>
              <a:t> — </a:t>
            </a:r>
            <a:r>
              <a:rPr lang="en-US" sz="2700" dirty="0" smtClean="0">
                <a:solidFill>
                  <a:schemeClr val="tx1"/>
                </a:solidFill>
              </a:rPr>
              <a:t>she </a:t>
            </a:r>
            <a:r>
              <a:rPr lang="en-US" sz="2700" dirty="0">
                <a:solidFill>
                  <a:schemeClr val="tx1"/>
                </a:solidFill>
              </a:rPr>
              <a:t>wants them not to overreach in their claims about gravity. </a:t>
            </a:r>
          </a:p>
          <a:p>
            <a:r>
              <a:rPr lang="en-US" sz="2700" u="sng" dirty="0" smtClean="0">
                <a:solidFill>
                  <a:schemeClr val="tx1"/>
                </a:solidFill>
              </a:rPr>
              <a:t>Difference in </a:t>
            </a:r>
            <a:r>
              <a:rPr lang="en-US" sz="2700" u="sng" dirty="0" err="1" smtClean="0">
                <a:solidFill>
                  <a:schemeClr val="tx1"/>
                </a:solidFill>
              </a:rPr>
              <a:t>systematicity</a:t>
            </a:r>
            <a:r>
              <a:rPr lang="en-US" sz="2700" dirty="0" smtClean="0">
                <a:solidFill>
                  <a:schemeClr val="tx1"/>
                </a:solidFill>
              </a:rPr>
              <a:t>: Both </a:t>
            </a:r>
            <a:r>
              <a:rPr lang="en-US" sz="2700" dirty="0">
                <a:solidFill>
                  <a:schemeClr val="tx1"/>
                </a:solidFill>
              </a:rPr>
              <a:t>of them realize that one must </a:t>
            </a:r>
            <a:r>
              <a:rPr lang="en-US" sz="2700" dirty="0" smtClean="0">
                <a:solidFill>
                  <a:schemeClr val="tx1"/>
                </a:solidFill>
              </a:rPr>
              <a:t>provide a detailed analysis </a:t>
            </a:r>
            <a:r>
              <a:rPr lang="en-US" sz="2700" dirty="0">
                <a:solidFill>
                  <a:schemeClr val="tx1"/>
                </a:solidFill>
              </a:rPr>
              <a:t>of various kinds of </a:t>
            </a:r>
            <a:r>
              <a:rPr lang="en-US" sz="2700" dirty="0" smtClean="0">
                <a:solidFill>
                  <a:schemeClr val="tx1"/>
                </a:solidFill>
              </a:rPr>
              <a:t>bodily properties </a:t>
            </a:r>
            <a:r>
              <a:rPr lang="en-US" sz="2700" dirty="0">
                <a:solidFill>
                  <a:schemeClr val="tx1"/>
                </a:solidFill>
              </a:rPr>
              <a:t>before broaching the question of whether gravity or attraction is essential to matter. But she spends far more time — indeed, a whole chapter — discussing what it means for something to be essential, whereas he ignores that question and seems to take it as rather straightforward or simple</a:t>
            </a:r>
            <a:r>
              <a:rPr lang="en-US" sz="2700" dirty="0" smtClean="0">
                <a:solidFill>
                  <a:schemeClr val="tx1"/>
                </a:solidFill>
              </a:rPr>
              <a:t>. That reflects her more systematic approach. Also, the evidence we’ve seen here suggests that there was considerable confusion about what “essential to matter” means.</a:t>
            </a:r>
            <a:endParaRPr lang="en-US" sz="2700" dirty="0">
              <a:solidFill>
                <a:schemeClr val="tx1"/>
              </a:solidFill>
            </a:endParaRPr>
          </a:p>
          <a:p>
            <a:endParaRPr lang="en-US" dirty="0"/>
          </a:p>
        </p:txBody>
      </p:sp>
      <p:sp>
        <p:nvSpPr>
          <p:cNvPr id="4" name="Slide Number Placeholder 3"/>
          <p:cNvSpPr>
            <a:spLocks noGrp="1"/>
          </p:cNvSpPr>
          <p:nvPr>
            <p:ph type="sldNum" sz="quarter" idx="12"/>
          </p:nvPr>
        </p:nvSpPr>
        <p:spPr/>
        <p:txBody>
          <a:bodyPr/>
          <a:lstStyle/>
          <a:p>
            <a:fld id="{C62849A6-511C-254D-BF73-5F11925C023E}" type="slidenum">
              <a:rPr lang="en-US" smtClean="0"/>
              <a:t>18</a:t>
            </a:fld>
            <a:endParaRPr lang="en-US"/>
          </a:p>
        </p:txBody>
      </p:sp>
    </p:spTree>
    <p:extLst>
      <p:ext uri="{BB962C8B-B14F-4D97-AF65-F5344CB8AC3E}">
        <p14:creationId xmlns:p14="http://schemas.microsoft.com/office/powerpoint/2010/main" val="15298822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482600"/>
            <a:ext cx="8042276" cy="450850"/>
          </a:xfrm>
        </p:spPr>
        <p:txBody>
          <a:bodyPr/>
          <a:lstStyle/>
          <a:p>
            <a:r>
              <a:rPr lang="en-US" sz="3400" dirty="0" smtClean="0">
                <a:solidFill>
                  <a:srgbClr val="000090"/>
                </a:solidFill>
              </a:rPr>
              <a:t>Systematic physics</a:t>
            </a:r>
            <a:endParaRPr lang="en-US" sz="3400" i="1" dirty="0">
              <a:solidFill>
                <a:srgbClr val="000090"/>
              </a:solidFill>
            </a:endParaRPr>
          </a:p>
        </p:txBody>
      </p:sp>
      <p:sp>
        <p:nvSpPr>
          <p:cNvPr id="3" name="Content Placeholder 2"/>
          <p:cNvSpPr>
            <a:spLocks noGrp="1"/>
          </p:cNvSpPr>
          <p:nvPr>
            <p:ph idx="1"/>
          </p:nvPr>
        </p:nvSpPr>
        <p:spPr>
          <a:xfrm>
            <a:off x="549275" y="1047750"/>
            <a:ext cx="8042276" cy="5227918"/>
          </a:xfrm>
        </p:spPr>
        <p:txBody>
          <a:bodyPr>
            <a:normAutofit fontScale="92500" lnSpcReduction="10000"/>
          </a:bodyPr>
          <a:lstStyle/>
          <a:p>
            <a:r>
              <a:rPr lang="en-US" sz="1700" dirty="0" smtClean="0">
                <a:solidFill>
                  <a:schemeClr val="tx1"/>
                </a:solidFill>
              </a:rPr>
              <a:t>The</a:t>
            </a:r>
            <a:r>
              <a:rPr lang="en-US" sz="1700" dirty="0" smtClean="0">
                <a:solidFill>
                  <a:srgbClr val="C00000"/>
                </a:solidFill>
              </a:rPr>
              <a:t> </a:t>
            </a:r>
            <a:r>
              <a:rPr lang="en-US" sz="1700" b="1" dirty="0" smtClean="0">
                <a:solidFill>
                  <a:srgbClr val="C00000"/>
                </a:solidFill>
              </a:rPr>
              <a:t>red chapters </a:t>
            </a:r>
            <a:r>
              <a:rPr lang="en-US" sz="1700" dirty="0" smtClean="0">
                <a:solidFill>
                  <a:schemeClr val="tx1"/>
                </a:solidFill>
              </a:rPr>
              <a:t>enable systematic approach to gravity in the </a:t>
            </a:r>
            <a:r>
              <a:rPr lang="en-US" sz="1700" b="1" dirty="0" smtClean="0">
                <a:solidFill>
                  <a:srgbClr val="0070C0"/>
                </a:solidFill>
              </a:rPr>
              <a:t>blue chapters</a:t>
            </a:r>
            <a:r>
              <a:rPr lang="en-US" sz="1700" b="1" dirty="0" smtClean="0">
                <a:solidFill>
                  <a:schemeClr val="tx1"/>
                </a:solidFill>
              </a:rPr>
              <a:t>:</a:t>
            </a:r>
          </a:p>
          <a:p>
            <a:r>
              <a:rPr lang="en-US" sz="1400" b="1" dirty="0" smtClean="0">
                <a:solidFill>
                  <a:srgbClr val="C00000"/>
                </a:solidFill>
              </a:rPr>
              <a:t>1. Des </a:t>
            </a:r>
            <a:r>
              <a:rPr lang="en-US" sz="1400" b="1" dirty="0" err="1" smtClean="0">
                <a:solidFill>
                  <a:srgbClr val="C00000"/>
                </a:solidFill>
              </a:rPr>
              <a:t>principes</a:t>
            </a:r>
            <a:r>
              <a:rPr lang="en-US" sz="1400" b="1" dirty="0" smtClean="0">
                <a:solidFill>
                  <a:srgbClr val="C00000"/>
                </a:solidFill>
              </a:rPr>
              <a:t> de </a:t>
            </a:r>
            <a:r>
              <a:rPr lang="en-US" sz="1400" b="1" dirty="0" err="1" smtClean="0">
                <a:solidFill>
                  <a:srgbClr val="C00000"/>
                </a:solidFill>
              </a:rPr>
              <a:t>nos</a:t>
            </a:r>
            <a:r>
              <a:rPr lang="en-US" sz="1400" b="1" dirty="0" smtClean="0">
                <a:solidFill>
                  <a:srgbClr val="C00000"/>
                </a:solidFill>
              </a:rPr>
              <a:t> </a:t>
            </a:r>
            <a:r>
              <a:rPr lang="en-US" sz="1400" b="1" dirty="0" err="1" smtClean="0">
                <a:solidFill>
                  <a:srgbClr val="C00000"/>
                </a:solidFill>
              </a:rPr>
              <a:t>connoissances</a:t>
            </a:r>
            <a:r>
              <a:rPr lang="en-US" sz="1400" b="1" dirty="0" smtClean="0">
                <a:solidFill>
                  <a:srgbClr val="C00000"/>
                </a:solidFill>
              </a:rPr>
              <a:t>		2. </a:t>
            </a:r>
            <a:r>
              <a:rPr lang="en-US" sz="1400" b="1" dirty="0">
                <a:solidFill>
                  <a:srgbClr val="C00000"/>
                </a:solidFill>
              </a:rPr>
              <a:t>De </a:t>
            </a:r>
            <a:r>
              <a:rPr lang="en-US" sz="1400" b="1" dirty="0" err="1">
                <a:solidFill>
                  <a:srgbClr val="C00000"/>
                </a:solidFill>
              </a:rPr>
              <a:t>l’existence</a:t>
            </a:r>
            <a:r>
              <a:rPr lang="en-US" sz="1400" b="1" dirty="0">
                <a:solidFill>
                  <a:srgbClr val="C00000"/>
                </a:solidFill>
              </a:rPr>
              <a:t> de </a:t>
            </a:r>
            <a:r>
              <a:rPr lang="en-US" sz="1400" b="1" dirty="0" err="1" smtClean="0">
                <a:solidFill>
                  <a:srgbClr val="C00000"/>
                </a:solidFill>
              </a:rPr>
              <a:t>Dieu</a:t>
            </a:r>
            <a:endParaRPr lang="en-US" sz="1400" b="1" dirty="0" smtClean="0">
              <a:solidFill>
                <a:srgbClr val="C00000"/>
              </a:solidFill>
            </a:endParaRPr>
          </a:p>
          <a:p>
            <a:r>
              <a:rPr lang="en-US" sz="1400" b="1" dirty="0" smtClean="0">
                <a:solidFill>
                  <a:srgbClr val="C00000"/>
                </a:solidFill>
              </a:rPr>
              <a:t>3. De </a:t>
            </a:r>
            <a:r>
              <a:rPr lang="en-US" sz="1400" b="1" dirty="0" err="1" smtClean="0">
                <a:solidFill>
                  <a:srgbClr val="C00000"/>
                </a:solidFill>
              </a:rPr>
              <a:t>l’Essence</a:t>
            </a:r>
            <a:r>
              <a:rPr lang="en-US" sz="1400" b="1" dirty="0" smtClean="0">
                <a:solidFill>
                  <a:srgbClr val="C00000"/>
                </a:solidFill>
              </a:rPr>
              <a:t>, des </a:t>
            </a:r>
            <a:r>
              <a:rPr lang="en-US" sz="1400" b="1" dirty="0" err="1" smtClean="0">
                <a:solidFill>
                  <a:srgbClr val="C00000"/>
                </a:solidFill>
              </a:rPr>
              <a:t>Attributs</a:t>
            </a:r>
            <a:r>
              <a:rPr lang="en-US" sz="1400" b="1" dirty="0" smtClean="0">
                <a:solidFill>
                  <a:srgbClr val="C00000"/>
                </a:solidFill>
              </a:rPr>
              <a:t> &amp; des Modes</a:t>
            </a:r>
            <a:r>
              <a:rPr lang="en-US" sz="1400" b="1" dirty="0">
                <a:solidFill>
                  <a:srgbClr val="C00000"/>
                </a:solidFill>
              </a:rPr>
              <a:t>	</a:t>
            </a:r>
            <a:r>
              <a:rPr lang="en-US" sz="1400" b="1" dirty="0" smtClean="0">
                <a:solidFill>
                  <a:srgbClr val="C00000"/>
                </a:solidFill>
              </a:rPr>
              <a:t>4. Des </a:t>
            </a:r>
            <a:r>
              <a:rPr lang="en-US" sz="1400" b="1" dirty="0" err="1" smtClean="0">
                <a:solidFill>
                  <a:srgbClr val="C00000"/>
                </a:solidFill>
              </a:rPr>
              <a:t>hypothèses</a:t>
            </a:r>
            <a:endParaRPr lang="en-US" sz="1400" b="1" dirty="0" smtClean="0">
              <a:solidFill>
                <a:srgbClr val="C00000"/>
              </a:solidFill>
            </a:endParaRPr>
          </a:p>
          <a:p>
            <a:r>
              <a:rPr lang="en-US" sz="1400" b="1" dirty="0" smtClean="0">
                <a:solidFill>
                  <a:srgbClr val="C00000"/>
                </a:solidFill>
              </a:rPr>
              <a:t>5. D </a:t>
            </a:r>
            <a:r>
              <a:rPr lang="en-US" sz="1400" b="1" dirty="0" err="1" smtClean="0">
                <a:solidFill>
                  <a:srgbClr val="C00000"/>
                </a:solidFill>
              </a:rPr>
              <a:t>l’Espace</a:t>
            </a:r>
            <a:r>
              <a:rPr lang="en-US" sz="1400" b="1" dirty="0">
                <a:solidFill>
                  <a:srgbClr val="C00000"/>
                </a:solidFill>
              </a:rPr>
              <a:t> </a:t>
            </a:r>
            <a:r>
              <a:rPr lang="en-US" sz="1400" b="1" dirty="0" smtClean="0">
                <a:solidFill>
                  <a:schemeClr val="tx1"/>
                </a:solidFill>
              </a:rPr>
              <a:t>			</a:t>
            </a:r>
            <a:r>
              <a:rPr lang="en-US" sz="1400" b="1" dirty="0">
                <a:solidFill>
                  <a:schemeClr val="tx1"/>
                </a:solidFill>
              </a:rPr>
              <a:t>	</a:t>
            </a:r>
            <a:r>
              <a:rPr lang="en-US" sz="1400" b="1" dirty="0" smtClean="0">
                <a:solidFill>
                  <a:schemeClr val="tx1"/>
                </a:solidFill>
              </a:rPr>
              <a:t>6. Du </a:t>
            </a:r>
            <a:r>
              <a:rPr lang="en-US" sz="1400" b="1" dirty="0" err="1" smtClean="0">
                <a:solidFill>
                  <a:schemeClr val="tx1"/>
                </a:solidFill>
              </a:rPr>
              <a:t>tems</a:t>
            </a:r>
            <a:endParaRPr lang="en-US" sz="1400" b="1" dirty="0" smtClean="0">
              <a:solidFill>
                <a:schemeClr val="tx1"/>
              </a:solidFill>
            </a:endParaRPr>
          </a:p>
          <a:p>
            <a:r>
              <a:rPr lang="en-US" sz="1400" b="1" dirty="0" smtClean="0">
                <a:solidFill>
                  <a:schemeClr val="tx1"/>
                </a:solidFill>
              </a:rPr>
              <a:t>7. Des </a:t>
            </a:r>
            <a:r>
              <a:rPr lang="en-US" sz="1400" b="1" dirty="0" err="1" smtClean="0">
                <a:solidFill>
                  <a:schemeClr val="tx1"/>
                </a:solidFill>
              </a:rPr>
              <a:t>Elémens</a:t>
            </a:r>
            <a:r>
              <a:rPr lang="en-US" sz="1400" b="1" dirty="0" smtClean="0">
                <a:solidFill>
                  <a:schemeClr val="tx1"/>
                </a:solidFill>
              </a:rPr>
              <a:t> de la </a:t>
            </a:r>
            <a:r>
              <a:rPr lang="en-US" sz="1400" b="1" dirty="0" err="1" smtClean="0">
                <a:solidFill>
                  <a:schemeClr val="tx1"/>
                </a:solidFill>
              </a:rPr>
              <a:t>Matière</a:t>
            </a:r>
            <a:r>
              <a:rPr lang="en-US" sz="1400" b="1" dirty="0">
                <a:solidFill>
                  <a:schemeClr val="tx1"/>
                </a:solidFill>
              </a:rPr>
              <a:t> 	</a:t>
            </a:r>
            <a:r>
              <a:rPr lang="en-US" sz="1400" b="1" dirty="0" smtClean="0">
                <a:solidFill>
                  <a:schemeClr val="tx1"/>
                </a:solidFill>
              </a:rPr>
              <a:t>		8. De la nature des Corps</a:t>
            </a:r>
          </a:p>
          <a:p>
            <a:r>
              <a:rPr lang="en-US" sz="1400" b="1" dirty="0" smtClean="0">
                <a:solidFill>
                  <a:schemeClr val="tx1"/>
                </a:solidFill>
              </a:rPr>
              <a:t>9. De la </a:t>
            </a:r>
            <a:r>
              <a:rPr lang="en-US" sz="1400" b="1" dirty="0" err="1" smtClean="0">
                <a:solidFill>
                  <a:schemeClr val="tx1"/>
                </a:solidFill>
              </a:rPr>
              <a:t>divisibilité</a:t>
            </a:r>
            <a:r>
              <a:rPr lang="en-US" sz="1400" b="1" dirty="0" smtClean="0">
                <a:solidFill>
                  <a:schemeClr val="tx1"/>
                </a:solidFill>
              </a:rPr>
              <a:t> de la </a:t>
            </a:r>
            <a:r>
              <a:rPr lang="en-US" sz="1400" b="1" dirty="0" err="1" smtClean="0">
                <a:solidFill>
                  <a:schemeClr val="tx1"/>
                </a:solidFill>
              </a:rPr>
              <a:t>Matière</a:t>
            </a:r>
            <a:r>
              <a:rPr lang="en-US" sz="1400" b="1" dirty="0" smtClean="0">
                <a:solidFill>
                  <a:schemeClr val="tx1"/>
                </a:solidFill>
              </a:rPr>
              <a:t>	</a:t>
            </a:r>
            <a:r>
              <a:rPr lang="en-US" sz="1400" b="1" dirty="0">
                <a:solidFill>
                  <a:schemeClr val="tx1"/>
                </a:solidFill>
              </a:rPr>
              <a:t>	</a:t>
            </a:r>
            <a:r>
              <a:rPr lang="en-US" sz="1400" b="1" dirty="0" smtClean="0">
                <a:solidFill>
                  <a:schemeClr val="tx1"/>
                </a:solidFill>
              </a:rPr>
              <a:t>10. De la figure, etc.</a:t>
            </a:r>
          </a:p>
          <a:p>
            <a:r>
              <a:rPr lang="en-US" sz="1400" b="1" dirty="0" smtClean="0">
                <a:solidFill>
                  <a:schemeClr val="tx1"/>
                </a:solidFill>
              </a:rPr>
              <a:t>11. Du </a:t>
            </a:r>
            <a:r>
              <a:rPr lang="en-US" sz="1400" b="1" dirty="0" err="1" smtClean="0">
                <a:solidFill>
                  <a:schemeClr val="tx1"/>
                </a:solidFill>
              </a:rPr>
              <a:t>mouvement</a:t>
            </a:r>
            <a:r>
              <a:rPr lang="en-US" sz="1400" b="1" dirty="0" smtClean="0">
                <a:solidFill>
                  <a:schemeClr val="tx1"/>
                </a:solidFill>
              </a:rPr>
              <a:t> &amp; de repos </a:t>
            </a:r>
            <a:r>
              <a:rPr lang="en-US" sz="1400" b="1" dirty="0">
                <a:solidFill>
                  <a:schemeClr val="tx1"/>
                </a:solidFill>
              </a:rPr>
              <a:t>	</a:t>
            </a:r>
            <a:r>
              <a:rPr lang="en-US" sz="1400" b="1" dirty="0" smtClean="0">
                <a:solidFill>
                  <a:schemeClr val="tx1"/>
                </a:solidFill>
              </a:rPr>
              <a:t>	12. Du </a:t>
            </a:r>
            <a:r>
              <a:rPr lang="en-US" sz="1400" b="1" dirty="0" err="1" smtClean="0">
                <a:solidFill>
                  <a:schemeClr val="tx1"/>
                </a:solidFill>
              </a:rPr>
              <a:t>Mouvement</a:t>
            </a:r>
            <a:r>
              <a:rPr lang="en-US" sz="1400" b="1" dirty="0" smtClean="0">
                <a:solidFill>
                  <a:schemeClr val="tx1"/>
                </a:solidFill>
              </a:rPr>
              <a:t>, cont.</a:t>
            </a:r>
          </a:p>
          <a:p>
            <a:r>
              <a:rPr lang="en-US" sz="1400" b="1" dirty="0" smtClean="0">
                <a:solidFill>
                  <a:srgbClr val="0070C0"/>
                </a:solidFill>
              </a:rPr>
              <a:t>13. De la </a:t>
            </a:r>
            <a:r>
              <a:rPr lang="en-US" sz="1400" b="1" dirty="0" err="1" smtClean="0">
                <a:solidFill>
                  <a:srgbClr val="0070C0"/>
                </a:solidFill>
              </a:rPr>
              <a:t>Pésanteur</a:t>
            </a:r>
            <a:r>
              <a:rPr lang="en-US" sz="1400" b="1" dirty="0" smtClean="0">
                <a:solidFill>
                  <a:srgbClr val="0070C0"/>
                </a:solidFill>
              </a:rPr>
              <a:t>		</a:t>
            </a:r>
            <a:r>
              <a:rPr lang="en-US" sz="1400" b="1" dirty="0">
                <a:solidFill>
                  <a:srgbClr val="0070C0"/>
                </a:solidFill>
              </a:rPr>
              <a:t>	</a:t>
            </a:r>
            <a:r>
              <a:rPr lang="en-US" sz="1400" b="1" dirty="0" smtClean="0">
                <a:solidFill>
                  <a:srgbClr val="0070C0"/>
                </a:solidFill>
              </a:rPr>
              <a:t>14. </a:t>
            </a:r>
            <a:r>
              <a:rPr lang="en-US" sz="1400" b="1" dirty="0" err="1" smtClean="0">
                <a:solidFill>
                  <a:srgbClr val="0070C0"/>
                </a:solidFill>
              </a:rPr>
              <a:t>Pésanteur</a:t>
            </a:r>
            <a:r>
              <a:rPr lang="en-US" sz="1400" b="1" dirty="0" smtClean="0">
                <a:solidFill>
                  <a:srgbClr val="0070C0"/>
                </a:solidFill>
              </a:rPr>
              <a:t>, cont.</a:t>
            </a:r>
          </a:p>
          <a:p>
            <a:r>
              <a:rPr lang="en-US" sz="1400" b="1" dirty="0" smtClean="0">
                <a:solidFill>
                  <a:srgbClr val="0070C0"/>
                </a:solidFill>
              </a:rPr>
              <a:t>15. </a:t>
            </a:r>
            <a:r>
              <a:rPr lang="en-US" sz="1400" b="1" dirty="0" err="1" smtClean="0">
                <a:solidFill>
                  <a:srgbClr val="0070C0"/>
                </a:solidFill>
              </a:rPr>
              <a:t>Découvertes</a:t>
            </a:r>
            <a:r>
              <a:rPr lang="en-US" sz="1400" b="1" dirty="0" smtClean="0">
                <a:solidFill>
                  <a:srgbClr val="0070C0"/>
                </a:solidFill>
              </a:rPr>
              <a:t> de Mr. Newton sur </a:t>
            </a:r>
            <a:r>
              <a:rPr lang="en-US" sz="1400" b="1" dirty="0" err="1" smtClean="0">
                <a:solidFill>
                  <a:srgbClr val="0070C0"/>
                </a:solidFill>
              </a:rPr>
              <a:t>pésanteur</a:t>
            </a:r>
            <a:r>
              <a:rPr lang="en-US" sz="1400" b="1" dirty="0">
                <a:solidFill>
                  <a:srgbClr val="0070C0"/>
                </a:solidFill>
              </a:rPr>
              <a:t>	</a:t>
            </a:r>
            <a:r>
              <a:rPr lang="en-US" sz="1400" b="1" dirty="0" smtClean="0">
                <a:solidFill>
                  <a:srgbClr val="0070C0"/>
                </a:solidFill>
              </a:rPr>
              <a:t>16. De </a:t>
            </a:r>
            <a:r>
              <a:rPr lang="en-US" sz="1400" b="1" dirty="0" err="1" smtClean="0">
                <a:solidFill>
                  <a:srgbClr val="0070C0"/>
                </a:solidFill>
              </a:rPr>
              <a:t>l’attraction</a:t>
            </a:r>
            <a:r>
              <a:rPr lang="en-US" sz="1400" b="1" dirty="0" smtClean="0">
                <a:solidFill>
                  <a:srgbClr val="0070C0"/>
                </a:solidFill>
              </a:rPr>
              <a:t> </a:t>
            </a:r>
            <a:r>
              <a:rPr lang="en-US" sz="1400" b="1" dirty="0" err="1" smtClean="0">
                <a:solidFill>
                  <a:srgbClr val="0070C0"/>
                </a:solidFill>
              </a:rPr>
              <a:t>Newtonienne</a:t>
            </a:r>
            <a:endParaRPr lang="en-US" sz="1400" b="1" dirty="0" smtClean="0">
              <a:solidFill>
                <a:srgbClr val="0070C0"/>
              </a:solidFill>
            </a:endParaRPr>
          </a:p>
          <a:p>
            <a:r>
              <a:rPr lang="en-US" sz="1400" b="1" dirty="0" smtClean="0">
                <a:solidFill>
                  <a:srgbClr val="0070C0"/>
                </a:solidFill>
              </a:rPr>
              <a:t>17. Corps </a:t>
            </a:r>
            <a:r>
              <a:rPr lang="en-US" sz="1400" b="1" dirty="0" err="1" smtClean="0">
                <a:solidFill>
                  <a:srgbClr val="0070C0"/>
                </a:solidFill>
              </a:rPr>
              <a:t>sur</a:t>
            </a:r>
            <a:r>
              <a:rPr lang="en-US" sz="1400" b="1" dirty="0" smtClean="0">
                <a:solidFill>
                  <a:srgbClr val="0070C0"/>
                </a:solidFill>
              </a:rPr>
              <a:t> un plan </a:t>
            </a:r>
            <a:r>
              <a:rPr lang="en-US" sz="1400" b="1" dirty="0" err="1" smtClean="0">
                <a:solidFill>
                  <a:srgbClr val="0070C0"/>
                </a:solidFill>
              </a:rPr>
              <a:t>incliné</a:t>
            </a:r>
            <a:r>
              <a:rPr lang="en-US" sz="1400" b="1" dirty="0" smtClean="0">
                <a:solidFill>
                  <a:srgbClr val="0070C0"/>
                </a:solidFill>
              </a:rPr>
              <a:t>			18. </a:t>
            </a:r>
            <a:r>
              <a:rPr lang="en-US" sz="1400" b="1" dirty="0" err="1" smtClean="0">
                <a:solidFill>
                  <a:srgbClr val="0070C0"/>
                </a:solidFill>
              </a:rPr>
              <a:t>l’Oscillation</a:t>
            </a:r>
            <a:r>
              <a:rPr lang="en-US" sz="1400" b="1" dirty="0" smtClean="0">
                <a:solidFill>
                  <a:srgbClr val="0070C0"/>
                </a:solidFill>
              </a:rPr>
              <a:t> des </a:t>
            </a:r>
            <a:r>
              <a:rPr lang="en-US" sz="1400" b="1" dirty="0" err="1" smtClean="0">
                <a:solidFill>
                  <a:srgbClr val="0070C0"/>
                </a:solidFill>
              </a:rPr>
              <a:t>pendules</a:t>
            </a:r>
            <a:endParaRPr lang="en-US" sz="1400" b="1" dirty="0" smtClean="0">
              <a:solidFill>
                <a:srgbClr val="0070C0"/>
              </a:solidFill>
            </a:endParaRPr>
          </a:p>
          <a:p>
            <a:r>
              <a:rPr lang="en-US" sz="1400" b="1" dirty="0" smtClean="0">
                <a:solidFill>
                  <a:srgbClr val="0070C0"/>
                </a:solidFill>
              </a:rPr>
              <a:t>19. </a:t>
            </a:r>
            <a:r>
              <a:rPr lang="en-US" sz="1400" b="1" dirty="0" err="1" smtClean="0">
                <a:solidFill>
                  <a:srgbClr val="0070C0"/>
                </a:solidFill>
              </a:rPr>
              <a:t>Mouvement</a:t>
            </a:r>
            <a:r>
              <a:rPr lang="en-US" sz="1400" b="1" dirty="0" smtClean="0">
                <a:solidFill>
                  <a:srgbClr val="0070C0"/>
                </a:solidFill>
              </a:rPr>
              <a:t> des projectiles	</a:t>
            </a:r>
            <a:r>
              <a:rPr lang="en-US" sz="1400" b="1" dirty="0" smtClean="0">
                <a:solidFill>
                  <a:schemeClr val="tx1"/>
                </a:solidFill>
              </a:rPr>
              <a:t>	 20. Des forces </a:t>
            </a:r>
            <a:r>
              <a:rPr lang="en-US" sz="1400" b="1" dirty="0" err="1" smtClean="0">
                <a:solidFill>
                  <a:schemeClr val="tx1"/>
                </a:solidFill>
              </a:rPr>
              <a:t>mortes</a:t>
            </a:r>
            <a:endParaRPr lang="en-US" sz="1400" b="1" dirty="0" smtClean="0">
              <a:solidFill>
                <a:schemeClr val="tx1"/>
              </a:solidFill>
            </a:endParaRPr>
          </a:p>
          <a:p>
            <a:r>
              <a:rPr lang="en-US" sz="1400" b="1" dirty="0" smtClean="0">
                <a:solidFill>
                  <a:schemeClr val="tx1"/>
                </a:solidFill>
              </a:rPr>
              <a:t>21. De la force des corps</a:t>
            </a:r>
          </a:p>
          <a:p>
            <a:endParaRPr lang="en-US" sz="1300" dirty="0" smtClean="0">
              <a:solidFill>
                <a:schemeClr val="tx1"/>
              </a:solidFill>
            </a:endParaRPr>
          </a:p>
          <a:p>
            <a:endParaRPr lang="en-US" sz="1600" dirty="0">
              <a:solidFill>
                <a:schemeClr val="tx1"/>
              </a:solidFill>
            </a:endParaRPr>
          </a:p>
        </p:txBody>
      </p:sp>
      <p:sp>
        <p:nvSpPr>
          <p:cNvPr id="4" name="Slide Number Placeholder 3"/>
          <p:cNvSpPr>
            <a:spLocks noGrp="1"/>
          </p:cNvSpPr>
          <p:nvPr>
            <p:ph type="sldNum" sz="quarter" idx="12"/>
          </p:nvPr>
        </p:nvSpPr>
        <p:spPr/>
        <p:txBody>
          <a:bodyPr/>
          <a:lstStyle/>
          <a:p>
            <a:fld id="{C62849A6-511C-254D-BF73-5F11925C023E}" type="slidenum">
              <a:rPr lang="en-US" smtClean="0"/>
              <a:t>19</a:t>
            </a:fld>
            <a:endParaRPr lang="en-US"/>
          </a:p>
        </p:txBody>
      </p:sp>
    </p:spTree>
    <p:extLst>
      <p:ext uri="{BB962C8B-B14F-4D97-AF65-F5344CB8AC3E}">
        <p14:creationId xmlns:p14="http://schemas.microsoft.com/office/powerpoint/2010/main" val="9431117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85750"/>
            <a:ext cx="8042276" cy="603250"/>
          </a:xfrm>
        </p:spPr>
        <p:txBody>
          <a:bodyPr/>
          <a:lstStyle/>
          <a:p>
            <a:r>
              <a:rPr lang="en-US" sz="3000" smtClean="0">
                <a:solidFill>
                  <a:srgbClr val="002060"/>
                </a:solidFill>
              </a:rPr>
              <a:t>The scope of systematic physics</a:t>
            </a:r>
            <a:endParaRPr lang="en-US" sz="3000" dirty="0">
              <a:solidFill>
                <a:srgbClr val="002060"/>
              </a:solidFill>
            </a:endParaRPr>
          </a:p>
        </p:txBody>
      </p:sp>
      <p:sp>
        <p:nvSpPr>
          <p:cNvPr id="3" name="Content Placeholder 2"/>
          <p:cNvSpPr>
            <a:spLocks noGrp="1"/>
          </p:cNvSpPr>
          <p:nvPr>
            <p:ph idx="1"/>
          </p:nvPr>
        </p:nvSpPr>
        <p:spPr>
          <a:xfrm>
            <a:off x="549275" y="1174750"/>
            <a:ext cx="8042276" cy="5003800"/>
          </a:xfrm>
        </p:spPr>
        <p:txBody>
          <a:bodyPr>
            <a:noAutofit/>
          </a:bodyPr>
          <a:lstStyle/>
          <a:p>
            <a:r>
              <a:rPr lang="en-US" sz="1400" dirty="0" smtClean="0">
                <a:solidFill>
                  <a:schemeClr val="tx1"/>
                </a:solidFill>
              </a:rPr>
              <a:t>Numerous 18</a:t>
            </a:r>
            <a:r>
              <a:rPr lang="en-US" sz="1400" baseline="30000" dirty="0" smtClean="0">
                <a:solidFill>
                  <a:schemeClr val="tx1"/>
                </a:solidFill>
              </a:rPr>
              <a:t>th</a:t>
            </a:r>
            <a:r>
              <a:rPr lang="en-US" sz="1400" dirty="0" smtClean="0">
                <a:solidFill>
                  <a:schemeClr val="tx1"/>
                </a:solidFill>
              </a:rPr>
              <a:t> century philosophers and mathematicians—including Euler and Kant—pondered the need for a metaphysical foundation for physics (or </a:t>
            </a:r>
            <a:r>
              <a:rPr lang="en-US" sz="1400" i="1" dirty="0" err="1" smtClean="0">
                <a:solidFill>
                  <a:schemeClr val="tx1"/>
                </a:solidFill>
              </a:rPr>
              <a:t>Naturwissenschaft</a:t>
            </a:r>
            <a:r>
              <a:rPr lang="en-US" sz="1400" dirty="0" smtClean="0">
                <a:solidFill>
                  <a:schemeClr val="tx1"/>
                </a:solidFill>
              </a:rPr>
              <a:t>) from at least 1730-1790. It is tempting, as we have seen, to read Du </a:t>
            </a:r>
            <a:r>
              <a:rPr lang="en-US" sz="1400" dirty="0" err="1" smtClean="0">
                <a:solidFill>
                  <a:schemeClr val="tx1"/>
                </a:solidFill>
              </a:rPr>
              <a:t>Châtelet</a:t>
            </a:r>
            <a:r>
              <a:rPr lang="en-US" sz="1400" dirty="0" smtClean="0">
                <a:solidFill>
                  <a:schemeClr val="tx1"/>
                </a:solidFill>
              </a:rPr>
              <a:t> in this way.</a:t>
            </a:r>
          </a:p>
          <a:p>
            <a:r>
              <a:rPr lang="en-US" sz="1400" dirty="0" smtClean="0">
                <a:solidFill>
                  <a:schemeClr val="tx1"/>
                </a:solidFill>
              </a:rPr>
              <a:t>If one provides a metaphysical foundation for physics—say, a mechanistic approach—then one has the confidence to explicate </a:t>
            </a:r>
            <a:r>
              <a:rPr lang="en-US" sz="1400" i="1" dirty="0" smtClean="0">
                <a:solidFill>
                  <a:schemeClr val="tx1"/>
                </a:solidFill>
              </a:rPr>
              <a:t>any</a:t>
            </a:r>
            <a:r>
              <a:rPr lang="en-US" sz="1400" dirty="0" smtClean="0">
                <a:solidFill>
                  <a:schemeClr val="tx1"/>
                </a:solidFill>
              </a:rPr>
              <a:t> natural phenomenon, from gravity to heat to the nature of air, water, salt, etc. One also thinks that one can settle disputes about controversial topics such as the essence of matter or the nature of space.</a:t>
            </a:r>
          </a:p>
          <a:p>
            <a:r>
              <a:rPr lang="en-US" sz="1400" dirty="0" smtClean="0">
                <a:solidFill>
                  <a:schemeClr val="tx1"/>
                </a:solidFill>
              </a:rPr>
              <a:t>In contrast, Du </a:t>
            </a:r>
            <a:r>
              <a:rPr lang="en-US" sz="1400" dirty="0" err="1" smtClean="0">
                <a:solidFill>
                  <a:schemeClr val="tx1"/>
                </a:solidFill>
              </a:rPr>
              <a:t>Chatelet</a:t>
            </a:r>
            <a:r>
              <a:rPr lang="en-US" sz="1400" dirty="0" smtClean="0">
                <a:solidFill>
                  <a:schemeClr val="tx1"/>
                </a:solidFill>
              </a:rPr>
              <a:t> uses metaphysical principles and concepts in order to answer questions raised by physics—e.g., what does our physics tell us about the essence of matter?—in a systematic way. Metaphysics enables us to avoid </a:t>
            </a:r>
            <a:r>
              <a:rPr lang="en-US" sz="1400" i="1" dirty="0" smtClean="0">
                <a:solidFill>
                  <a:schemeClr val="tx1"/>
                </a:solidFill>
              </a:rPr>
              <a:t>ad hoc </a:t>
            </a:r>
            <a:r>
              <a:rPr lang="en-US" sz="1400" dirty="0" smtClean="0">
                <a:solidFill>
                  <a:schemeClr val="tx1"/>
                </a:solidFill>
              </a:rPr>
              <a:t>answers to deep questions raised by the physics.</a:t>
            </a:r>
          </a:p>
          <a:p>
            <a:r>
              <a:rPr lang="en-US" sz="1400" dirty="0" smtClean="0">
                <a:solidFill>
                  <a:schemeClr val="tx1"/>
                </a:solidFill>
              </a:rPr>
              <a:t>This employment of metaphysics does not provide a foundation for physics, and correlatively, it does not expand the scope of physics so that it can include an explication of any arbitrary natural phenomenon.</a:t>
            </a:r>
          </a:p>
          <a:p>
            <a:r>
              <a:rPr lang="en-US" sz="1400" dirty="0" smtClean="0">
                <a:solidFill>
                  <a:schemeClr val="tx1"/>
                </a:solidFill>
              </a:rPr>
              <a:t>Her version of Newtonian physics avoids the excesses of the strong interpretation, something that Newton himself never accomplished. Hence her physics is more </a:t>
            </a:r>
            <a:r>
              <a:rPr lang="en-US" sz="1400" i="1" dirty="0" smtClean="0">
                <a:solidFill>
                  <a:schemeClr val="tx1"/>
                </a:solidFill>
              </a:rPr>
              <a:t>systematic </a:t>
            </a:r>
            <a:r>
              <a:rPr lang="en-US" sz="1400" dirty="0" smtClean="0">
                <a:solidFill>
                  <a:schemeClr val="tx1"/>
                </a:solidFill>
              </a:rPr>
              <a:t>in its approach to topics in the study of nature.</a:t>
            </a:r>
            <a:endParaRPr lang="en-US" sz="1400" dirty="0">
              <a:solidFill>
                <a:schemeClr val="tx1"/>
              </a:solidFill>
            </a:endParaRPr>
          </a:p>
        </p:txBody>
      </p:sp>
      <p:sp>
        <p:nvSpPr>
          <p:cNvPr id="4" name="Slide Number Placeholder 3"/>
          <p:cNvSpPr>
            <a:spLocks noGrp="1"/>
          </p:cNvSpPr>
          <p:nvPr>
            <p:ph type="sldNum" sz="quarter" idx="12"/>
          </p:nvPr>
        </p:nvSpPr>
        <p:spPr/>
        <p:txBody>
          <a:bodyPr/>
          <a:lstStyle/>
          <a:p>
            <a:fld id="{C62849A6-511C-254D-BF73-5F11925C023E}" type="slidenum">
              <a:rPr lang="en-US" smtClean="0"/>
              <a:t>20</a:t>
            </a:fld>
            <a:endParaRPr lang="en-US" dirty="0"/>
          </a:p>
        </p:txBody>
      </p:sp>
    </p:spTree>
    <p:extLst>
      <p:ext uri="{BB962C8B-B14F-4D97-AF65-F5344CB8AC3E}">
        <p14:creationId xmlns:p14="http://schemas.microsoft.com/office/powerpoint/2010/main" val="98621028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31792</TotalTime>
  <Words>3572</Words>
  <Application>Microsoft Macintosh PowerPoint</Application>
  <PresentationFormat>On-screen Show (4:3)</PresentationFormat>
  <Paragraphs>153</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Calibri</vt:lpstr>
      <vt:lpstr>News Gothic MT</vt:lpstr>
      <vt:lpstr>Wingdings 2</vt:lpstr>
      <vt:lpstr>Breeze</vt:lpstr>
      <vt:lpstr>Émilie Du Châtelet &amp; the Scope of Physics in the Early Eighteenth Century</vt:lpstr>
      <vt:lpstr>Continental “physics” circa 1730</vt:lpstr>
      <vt:lpstr>The Institutions de Physique</vt:lpstr>
      <vt:lpstr>Structure of the Institutions</vt:lpstr>
      <vt:lpstr>Leibniz’s metaphysics, Newton’s physics?</vt:lpstr>
      <vt:lpstr>The continental reception of Newton’s physics</vt:lpstr>
      <vt:lpstr>Newton’s confusing view of gravity</vt:lpstr>
      <vt:lpstr>Newton’s confusing view of gravity, part II</vt:lpstr>
      <vt:lpstr>Cotes adds to the confusion</vt:lpstr>
      <vt:lpstr>What does “essential” mean?</vt:lpstr>
      <vt:lpstr>The strong interpretation: gravity is essential to matter</vt:lpstr>
      <vt:lpstr>A consequence of the strong interpretation: distant action</vt:lpstr>
      <vt:lpstr>Maupertuis’s reaction to the strong interpretation</vt:lpstr>
      <vt:lpstr>Du Châtelet on the strong interpretation</vt:lpstr>
      <vt:lpstr>The details of her argument</vt:lpstr>
      <vt:lpstr>Du Châtelet’s approach to essences</vt:lpstr>
      <vt:lpstr>Du Châtelet’s twofold approach</vt:lpstr>
      <vt:lpstr>The contrast between Maupertuis and Du Châtelet on Newton</vt:lpstr>
      <vt:lpstr>Systematic physics</vt:lpstr>
      <vt:lpstr>The scope of systematic physics</vt:lpstr>
    </vt:vector>
  </TitlesOfParts>
  <Company>Duke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Émilie Du Châtelet &amp; the Scope of Physics</dc:title>
  <dc:creator>Andrew Janiak</dc:creator>
  <cp:lastModifiedBy>Microsoft Office User</cp:lastModifiedBy>
  <cp:revision>186</cp:revision>
  <cp:lastPrinted>2016-02-26T17:48:51Z</cp:lastPrinted>
  <dcterms:created xsi:type="dcterms:W3CDTF">2015-05-27T14:23:52Z</dcterms:created>
  <dcterms:modified xsi:type="dcterms:W3CDTF">2016-11-16T22:44:48Z</dcterms:modified>
</cp:coreProperties>
</file>