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65"/>
  </p:notesMasterIdLst>
  <p:handoutMasterIdLst>
    <p:handoutMasterId r:id="rId66"/>
  </p:handoutMasterIdLst>
  <p:sldIdLst>
    <p:sldId id="430" r:id="rId2"/>
    <p:sldId id="468" r:id="rId3"/>
    <p:sldId id="441" r:id="rId4"/>
    <p:sldId id="413" r:id="rId5"/>
    <p:sldId id="425" r:id="rId6"/>
    <p:sldId id="414" r:id="rId7"/>
    <p:sldId id="314" r:id="rId8"/>
    <p:sldId id="442" r:id="rId9"/>
    <p:sldId id="463" r:id="rId10"/>
    <p:sldId id="464" r:id="rId11"/>
    <p:sldId id="263" r:id="rId12"/>
    <p:sldId id="448" r:id="rId13"/>
    <p:sldId id="465" r:id="rId14"/>
    <p:sldId id="466" r:id="rId15"/>
    <p:sldId id="467" r:id="rId16"/>
    <p:sldId id="356" r:id="rId17"/>
    <p:sldId id="357" r:id="rId18"/>
    <p:sldId id="427" r:id="rId19"/>
    <p:sldId id="364" r:id="rId20"/>
    <p:sldId id="275" r:id="rId21"/>
    <p:sldId id="276" r:id="rId22"/>
    <p:sldId id="358" r:id="rId23"/>
    <p:sldId id="359" r:id="rId24"/>
    <p:sldId id="433" r:id="rId25"/>
    <p:sldId id="280" r:id="rId26"/>
    <p:sldId id="361" r:id="rId27"/>
    <p:sldId id="362" r:id="rId28"/>
    <p:sldId id="420" r:id="rId29"/>
    <p:sldId id="367" r:id="rId30"/>
    <p:sldId id="368" r:id="rId31"/>
    <p:sldId id="369" r:id="rId32"/>
    <p:sldId id="371" r:id="rId33"/>
    <p:sldId id="373" r:id="rId34"/>
    <p:sldId id="375" r:id="rId35"/>
    <p:sldId id="377" r:id="rId36"/>
    <p:sldId id="378" r:id="rId37"/>
    <p:sldId id="379" r:id="rId38"/>
    <p:sldId id="381" r:id="rId39"/>
    <p:sldId id="434" r:id="rId40"/>
    <p:sldId id="435" r:id="rId41"/>
    <p:sldId id="386" r:id="rId42"/>
    <p:sldId id="387" r:id="rId43"/>
    <p:sldId id="436" r:id="rId44"/>
    <p:sldId id="459" r:id="rId45"/>
    <p:sldId id="392" r:id="rId46"/>
    <p:sldId id="395" r:id="rId47"/>
    <p:sldId id="396" r:id="rId48"/>
    <p:sldId id="397" r:id="rId49"/>
    <p:sldId id="445" r:id="rId50"/>
    <p:sldId id="440" r:id="rId51"/>
    <p:sldId id="446" r:id="rId52"/>
    <p:sldId id="439" r:id="rId53"/>
    <p:sldId id="451" r:id="rId54"/>
    <p:sldId id="458" r:id="rId55"/>
    <p:sldId id="460" r:id="rId56"/>
    <p:sldId id="461" r:id="rId57"/>
    <p:sldId id="462" r:id="rId58"/>
    <p:sldId id="329" r:id="rId59"/>
    <p:sldId id="309" r:id="rId60"/>
    <p:sldId id="310" r:id="rId61"/>
    <p:sldId id="429" r:id="rId62"/>
    <p:sldId id="311" r:id="rId63"/>
    <p:sldId id="424" r:id="rId6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bw" scaleToFitPaper="1"/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191A"/>
    <a:srgbClr val="431217"/>
    <a:srgbClr val="632121"/>
    <a:srgbClr val="4A1919"/>
    <a:srgbClr val="2A0E0D"/>
    <a:srgbClr val="D84848"/>
    <a:srgbClr val="8D3030"/>
    <a:srgbClr val="FFC6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4" autoAdjust="0"/>
    <p:restoredTop sz="94579" autoAdjust="0"/>
  </p:normalViewPr>
  <p:slideViewPr>
    <p:cSldViewPr snapToGrid="0" snapToObjects="1">
      <p:cViewPr>
        <p:scale>
          <a:sx n="75" d="100"/>
          <a:sy n="75" d="100"/>
        </p:scale>
        <p:origin x="-432" y="-6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453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notesMaster" Target="notesMasters/notesMaster1.xml"/><Relationship Id="rId66" Type="http://schemas.openxmlformats.org/officeDocument/2006/relationships/handoutMaster" Target="handoutMasters/handoutMaster1.xml"/><Relationship Id="rId67" Type="http://schemas.openxmlformats.org/officeDocument/2006/relationships/printerSettings" Target="printerSettings/printerSettings1.bin"/><Relationship Id="rId68" Type="http://schemas.openxmlformats.org/officeDocument/2006/relationships/presProps" Target="presProps.xml"/><Relationship Id="rId69" Type="http://schemas.openxmlformats.org/officeDocument/2006/relationships/viewProps" Target="viewProp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theme" Target="theme/theme1.xml"/><Relationship Id="rId71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24F0B3-900A-E44F-A521-451C74121DA8}" type="datetimeFigureOut">
              <a:rPr lang="en-US" smtClean="0"/>
              <a:t>3/14/17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556113-F0C3-0642-833E-2208AA5EE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7141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2A4CC0-0B72-F14C-B9B2-E4AE7AF7AD33}" type="datetimeFigureOut">
              <a:rPr lang="en-US" smtClean="0"/>
              <a:t>3/14/17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C67C62-35C7-7B4C-9426-7E13264055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1514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A55CCED1-C7A9-AD48-B837-91D6DADC8DDA}" type="datetime1">
              <a:rPr lang="en-US" smtClean="0"/>
              <a:t>3/14/17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11896-1DAE-EC44-A30D-27524E2BAD30}" type="datetime1">
              <a:rPr lang="en-US" smtClean="0"/>
              <a:t>3/14/17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46439-DDA0-CA40-A764-DE26366A1B3C}" type="datetime1">
              <a:rPr lang="en-US" smtClean="0"/>
              <a:t>3/14/17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A101E-ECF0-594D-AF76-AB5B28E52C57}" type="datetime1">
              <a:rPr lang="en-US" smtClean="0"/>
              <a:t>3/14/17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BE6F2-9299-D44B-8821-A8C5796418DE}" type="datetime1">
              <a:rPr lang="en-US" smtClean="0"/>
              <a:t>3/14/17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D9C85-643E-7D40-A78B-0747A1476D6F}" type="datetime1">
              <a:rPr lang="en-US" smtClean="0"/>
              <a:t>3/14/17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3365A-1F89-C048-9AF4-847E334452C7}" type="datetime1">
              <a:rPr lang="en-US" smtClean="0"/>
              <a:t>3/14/17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10BF900F-F254-4C47-839F-6EFC8D7959A7}" type="datetime1">
              <a:rPr lang="en-US" smtClean="0"/>
              <a:t>3/14/17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D94EEA4F-A84A-C242-BB32-BD64AF430D0D}" type="datetime1">
              <a:rPr lang="en-US" smtClean="0"/>
              <a:t>3/14/17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FCDAE-D276-2147-84B0-45481B709F1E}" type="datetime1">
              <a:rPr lang="en-US" smtClean="0"/>
              <a:t>3/14/17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D5E9-F9BD-8947-94BA-193A2EC21BC4}" type="datetime1">
              <a:rPr lang="en-US" smtClean="0"/>
              <a:t>3/14/17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jpg"/><Relationship Id="rId14" Type="http://schemas.openxmlformats.org/officeDocument/2006/relationships/image" Target="../media/image4.jpeg"/><Relationship Id="rId15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4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2A3F63B1-9D69-B543-8F89-198729119231}" type="datetime1">
              <a:rPr lang="en-US" smtClean="0"/>
              <a:t>3/14/17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3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185332" y="698500"/>
            <a:ext cx="6739467" cy="1561556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b="1" dirty="0" smtClean="0">
                <a:latin typeface="Arial"/>
                <a:cs typeface="Arial"/>
              </a:rPr>
              <a:t>Severe Testing: The Key to Error Correction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en-US" sz="2000" dirty="0">
              <a:latin typeface="Arial"/>
              <a:cs typeface="Arial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489075" y="4229744"/>
            <a:ext cx="6435724" cy="154452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Deborah G Mayo</a:t>
            </a:r>
          </a:p>
          <a:p>
            <a:pPr>
              <a:spcBef>
                <a:spcPts val="0"/>
              </a:spcBef>
            </a:pP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Virginia Tech</a:t>
            </a:r>
          </a:p>
          <a:p>
            <a:pPr>
              <a:spcBef>
                <a:spcPts val="0"/>
              </a:spcBef>
            </a:pP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March 17, 2017 </a:t>
            </a:r>
          </a:p>
          <a:p>
            <a:pPr>
              <a:spcBef>
                <a:spcPts val="0"/>
              </a:spcBef>
            </a:pPr>
            <a:r>
              <a:rPr lang="en-US" sz="2000" i="1" dirty="0" smtClean="0">
                <a:solidFill>
                  <a:srgbClr val="632121"/>
                </a:solidFill>
                <a:latin typeface="Arial"/>
                <a:cs typeface="Arial"/>
              </a:rPr>
              <a:t>“Understanding </a:t>
            </a:r>
            <a:r>
              <a:rPr lang="en-US" sz="2000" i="1" dirty="0">
                <a:solidFill>
                  <a:srgbClr val="632121"/>
                </a:solidFill>
                <a:latin typeface="Arial"/>
                <a:cs typeface="Arial"/>
              </a:rPr>
              <a:t>Reproducibility and Error Correction in Science” </a:t>
            </a:r>
            <a:endParaRPr lang="en-US" sz="2000" i="1" dirty="0" smtClean="0">
              <a:solidFill>
                <a:srgbClr val="632121"/>
              </a:solidFill>
              <a:latin typeface="Arial"/>
              <a:cs typeface="Arial"/>
            </a:endParaRPr>
          </a:p>
        </p:txBody>
      </p:sp>
      <p:pic>
        <p:nvPicPr>
          <p:cNvPr id="3" name="Picture 2" descr="fishing for 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555" y="2062501"/>
            <a:ext cx="3513667" cy="21672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244469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47"/>
    </mc:Choice>
    <mc:Fallback xmlns="">
      <p:transition xmlns:p14="http://schemas.microsoft.com/office/powerpoint/2010/main" spd="slow" advTm="714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045085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Statistical Crisis of Replication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862667"/>
            <a:ext cx="6196405" cy="4311610"/>
          </a:xfrm>
        </p:spPr>
        <p:txBody>
          <a:bodyPr>
            <a:noAutofit/>
          </a:bodyPr>
          <a:lstStyle/>
          <a:p>
            <a:pPr lvl="0">
              <a:spcAft>
                <a:spcPts val="600"/>
              </a:spcAft>
            </a:pPr>
            <a:r>
              <a:rPr lang="en-US" dirty="0" smtClean="0"/>
              <a:t> </a:t>
            </a:r>
            <a:r>
              <a:rPr lang="en-US" dirty="0"/>
              <a:t>S</a:t>
            </a:r>
            <a:r>
              <a:rPr lang="en-US" dirty="0" smtClean="0"/>
              <a:t>tatistical ‘findings’ disappear when others look </a:t>
            </a:r>
            <a:r>
              <a:rPr lang="en-US" smtClean="0"/>
              <a:t>for them.</a:t>
            </a:r>
            <a:endParaRPr lang="en-US" dirty="0"/>
          </a:p>
          <a:p>
            <a:pPr lvl="0">
              <a:spcAft>
                <a:spcPts val="600"/>
              </a:spcAft>
            </a:pPr>
            <a:r>
              <a:rPr lang="en-US" dirty="0" smtClean="0"/>
              <a:t> Beyond </a:t>
            </a:r>
            <a:r>
              <a:rPr lang="en-US" dirty="0"/>
              <a:t>the social sciences to genomics, bioinformatics, and medicine (Big Data</a:t>
            </a:r>
            <a:r>
              <a:rPr lang="en-US" dirty="0" smtClean="0"/>
              <a:t>)</a:t>
            </a:r>
            <a:endParaRPr lang="en-US" dirty="0"/>
          </a:p>
          <a:p>
            <a:pPr lvl="0">
              <a:spcAft>
                <a:spcPts val="600"/>
              </a:spcAft>
            </a:pPr>
            <a:r>
              <a:rPr lang="en-US" dirty="0" smtClean="0"/>
              <a:t> Methodological </a:t>
            </a:r>
            <a:r>
              <a:rPr lang="en-US" dirty="0"/>
              <a:t>reforms (some welcome, others radical</a:t>
            </a:r>
            <a:r>
              <a:rPr lang="en-US" dirty="0" smtClean="0"/>
              <a:t>)</a:t>
            </a:r>
            <a:endParaRPr lang="en-US" dirty="0"/>
          </a:p>
          <a:p>
            <a:pPr lvl="0">
              <a:spcAft>
                <a:spcPts val="600"/>
              </a:spcAft>
            </a:pPr>
            <a:r>
              <a:rPr lang="en-US" dirty="0"/>
              <a:t> Need to understand philosophical, statistical, historical issues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55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60400"/>
            <a:ext cx="6965245" cy="1134533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latin typeface="Arial"/>
                <a:cs typeface="Arial"/>
              </a:rPr>
              <a:t/>
            </a:r>
            <a:br>
              <a:rPr lang="en-US" sz="2800" b="1" dirty="0">
                <a:latin typeface="Arial"/>
                <a:cs typeface="Arial"/>
              </a:rPr>
            </a:br>
            <a:r>
              <a:rPr lang="en-US" sz="2800" b="1" dirty="0">
                <a:latin typeface="Arial"/>
                <a:cs typeface="Arial"/>
              </a:rPr>
              <a:t/>
            </a:r>
            <a:br>
              <a:rPr lang="en-US" sz="2800" b="1" dirty="0">
                <a:latin typeface="Arial"/>
                <a:cs typeface="Arial"/>
              </a:rPr>
            </a:br>
            <a:r>
              <a:rPr lang="en-US" sz="3100" b="1" dirty="0">
                <a:latin typeface="Arial"/>
                <a:cs typeface="Arial"/>
              </a:rPr>
              <a:t>American Statistical </a:t>
            </a:r>
            <a:r>
              <a:rPr lang="en-US" sz="3100" b="1" dirty="0" smtClean="0">
                <a:latin typeface="Arial"/>
                <a:cs typeface="Arial"/>
              </a:rPr>
              <a:t>Association </a:t>
            </a:r>
            <a:r>
              <a:rPr lang="en-US" sz="3100" b="1" dirty="0">
                <a:latin typeface="Arial"/>
                <a:cs typeface="Arial"/>
              </a:rPr>
              <a:t>(ASA):Statement on P-values</a:t>
            </a:r>
            <a:r>
              <a:rPr lang="en-US" sz="2800" b="1" dirty="0">
                <a:latin typeface="Arial"/>
                <a:cs typeface="Arial"/>
              </a:rPr>
              <a:t/>
            </a:r>
            <a:br>
              <a:rPr lang="en-US" sz="2800" b="1" dirty="0">
                <a:latin typeface="Arial"/>
                <a:cs typeface="Arial"/>
              </a:rPr>
            </a:br>
            <a:r>
              <a:rPr lang="en-US" sz="3200" b="1" dirty="0">
                <a:latin typeface="Arial"/>
                <a:cs typeface="Arial"/>
              </a:rPr>
              <a:t/>
            </a:r>
            <a:br>
              <a:rPr lang="en-US" sz="3200" b="1" dirty="0">
                <a:latin typeface="Arial"/>
                <a:cs typeface="Arial"/>
              </a:rPr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4" y="2216181"/>
            <a:ext cx="6965244" cy="3405686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dirty="0">
                <a:latin typeface="Arial"/>
                <a:cs typeface="Arial"/>
              </a:rPr>
              <a:t>“</a:t>
            </a:r>
            <a:r>
              <a:rPr lang="en-US" b="1" dirty="0">
                <a:latin typeface="Arial"/>
                <a:cs typeface="Arial"/>
              </a:rPr>
              <a:t>The statistical community has been deeply concerned about issues of </a:t>
            </a:r>
            <a:r>
              <a:rPr lang="en-US" b="1" i="1" dirty="0">
                <a:latin typeface="Arial"/>
                <a:cs typeface="Arial"/>
              </a:rPr>
              <a:t>reproducibility</a:t>
            </a:r>
            <a:r>
              <a:rPr lang="en-US" b="1" dirty="0">
                <a:latin typeface="Arial"/>
                <a:cs typeface="Arial"/>
              </a:rPr>
              <a:t> and </a:t>
            </a:r>
            <a:r>
              <a:rPr lang="en-US" b="1" i="1" dirty="0">
                <a:latin typeface="Arial"/>
                <a:cs typeface="Arial"/>
              </a:rPr>
              <a:t>replicability</a:t>
            </a:r>
            <a:r>
              <a:rPr lang="en-US" b="1" dirty="0">
                <a:latin typeface="Arial"/>
                <a:cs typeface="Arial"/>
              </a:rPr>
              <a:t> of scientific conclusions</a:t>
            </a:r>
            <a:r>
              <a:rPr lang="en-US" dirty="0">
                <a:latin typeface="Arial"/>
                <a:cs typeface="Arial"/>
              </a:rPr>
              <a:t>. …. much confusion and even doubt about the validity of science is arising. </a:t>
            </a:r>
            <a:r>
              <a:rPr lang="en-US" b="1" dirty="0">
                <a:latin typeface="Arial"/>
                <a:cs typeface="Arial"/>
              </a:rPr>
              <a:t>Such doubt can lead to radical choices such as…to ban </a:t>
            </a:r>
            <a:r>
              <a:rPr lang="en-US" b="1" i="1" dirty="0" smtClean="0">
                <a:latin typeface="Arial"/>
                <a:cs typeface="Arial"/>
              </a:rPr>
              <a:t>p</a:t>
            </a:r>
            <a:r>
              <a:rPr lang="en-US" b="1" dirty="0" smtClean="0">
                <a:latin typeface="Arial"/>
                <a:cs typeface="Arial"/>
              </a:rPr>
              <a:t>-</a:t>
            </a:r>
            <a:r>
              <a:rPr lang="en-US" b="1" dirty="0">
                <a:latin typeface="Arial"/>
                <a:cs typeface="Arial"/>
              </a:rPr>
              <a:t>values</a:t>
            </a:r>
            <a:r>
              <a:rPr lang="en-US" dirty="0">
                <a:latin typeface="Arial"/>
                <a:cs typeface="Arial"/>
              </a:rPr>
              <a:t>” (</a:t>
            </a:r>
            <a:r>
              <a:rPr lang="en-US" dirty="0" smtClean="0">
                <a:latin typeface="Arial"/>
                <a:cs typeface="Arial"/>
              </a:rPr>
              <a:t>ASA, Wasserstein &amp; Lazar 2016, p. 129)</a:t>
            </a:r>
            <a:endParaRPr lang="en-US" dirty="0"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826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1290" y="771782"/>
            <a:ext cx="6965245" cy="1202485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/>
                <a:cs typeface="Arial"/>
              </a:rPr>
              <a:t>I was a philosophical observer at the ASA P-value “pow wow”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>
              <a:solidFill>
                <a:srgbClr val="8D3030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US" dirty="0">
              <a:solidFill>
                <a:srgbClr val="8D3030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US" dirty="0" smtClean="0">
              <a:solidFill>
                <a:srgbClr val="8D3030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US" dirty="0">
              <a:solidFill>
                <a:srgbClr val="8D3030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US" dirty="0" smtClean="0">
              <a:solidFill>
                <a:srgbClr val="8D3030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US" dirty="0">
              <a:solidFill>
                <a:srgbClr val="8D3030"/>
              </a:solidFill>
              <a:latin typeface="Arial"/>
              <a:cs typeface="Arial"/>
            </a:endParaRPr>
          </a:p>
        </p:txBody>
      </p:sp>
      <p:pic>
        <p:nvPicPr>
          <p:cNvPr id="4" name="Picture 3" descr="imag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437" y="2401399"/>
            <a:ext cx="4465500" cy="2801434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43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/>
            <a:r>
              <a:rPr lang="en-US" b="1" dirty="0" smtClean="0">
                <a:solidFill>
                  <a:srgbClr val="632121"/>
                </a:solidFill>
                <a:latin typeface="Arial"/>
                <a:cs typeface="Arial"/>
              </a:rPr>
              <a:t/>
            </a:r>
            <a:br>
              <a:rPr lang="en-US" b="1" dirty="0" smtClean="0">
                <a:solidFill>
                  <a:srgbClr val="632121"/>
                </a:solidFill>
                <a:latin typeface="Arial"/>
                <a:cs typeface="Arial"/>
              </a:rPr>
            </a:br>
            <a:r>
              <a:rPr lang="en-US" b="1" dirty="0">
                <a:solidFill>
                  <a:srgbClr val="632121"/>
                </a:solidFill>
                <a:latin typeface="Arial"/>
                <a:cs typeface="Arial"/>
              </a:rPr>
              <a:t/>
            </a:r>
            <a:br>
              <a:rPr lang="en-US" b="1" dirty="0">
                <a:solidFill>
                  <a:srgbClr val="632121"/>
                </a:solidFill>
                <a:latin typeface="Arial"/>
                <a:cs typeface="Arial"/>
              </a:rPr>
            </a:br>
            <a:r>
              <a:rPr lang="en-US" sz="3100" b="1" dirty="0" smtClean="0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“Don’t </a:t>
            </a:r>
            <a:r>
              <a:rPr lang="en-US" sz="3100" b="1" dirty="0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throw out the error control baby with the bad statistics bathwater”</a:t>
            </a:r>
            <a:br>
              <a:rPr lang="en-US" sz="3100" b="1" dirty="0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3100" b="1" dirty="0" smtClean="0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3100" b="1" i="1" dirty="0" smtClean="0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The American Statistician</a:t>
            </a:r>
            <a:r>
              <a:rPr lang="en-US" sz="31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3100" dirty="0">
                <a:solidFill>
                  <a:schemeClr val="accent2">
                    <a:lumMod val="50000"/>
                  </a:schemeClr>
                </a:solidFill>
              </a:rPr>
            </a:br>
            <a:endParaRPr lang="en-US" sz="31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Content Placeholder 3" descr="imgres-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0" r="8090"/>
          <a:stretch>
            <a:fillRect/>
          </a:stretch>
        </p:blipFill>
        <p:spPr>
          <a:xfrm>
            <a:off x="2326118" y="2833781"/>
            <a:ext cx="4196284" cy="2440547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838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280328"/>
            <a:ext cx="6196405" cy="4442741"/>
          </a:xfrm>
        </p:spPr>
        <p:txBody>
          <a:bodyPr>
            <a:normAutofit fontScale="92500"/>
          </a:bodyPr>
          <a:lstStyle/>
          <a:p>
            <a:pPr>
              <a:spcAft>
                <a:spcPts val="1200"/>
              </a:spcAft>
            </a:pPr>
            <a:r>
              <a:rPr lang="en-US" dirty="0" smtClean="0">
                <a:solidFill>
                  <a:srgbClr val="632121"/>
                </a:solidFill>
                <a:latin typeface="Arial"/>
                <a:cs typeface="Arial"/>
              </a:rPr>
              <a:t> </a:t>
            </a:r>
            <a:r>
              <a:rPr lang="en-US" sz="2600" dirty="0" smtClean="0">
                <a:latin typeface="Arial"/>
                <a:cs typeface="Arial"/>
              </a:rPr>
              <a:t>The most used methods are most criticized</a:t>
            </a:r>
          </a:p>
          <a:p>
            <a:pPr>
              <a:spcAft>
                <a:spcPts val="1200"/>
              </a:spcAft>
            </a:pPr>
            <a:r>
              <a:rPr lang="en-US" sz="2600" dirty="0" smtClean="0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“Statistical 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significance tests are a small part of a rich set </a:t>
            </a:r>
            <a:r>
              <a:rPr lang="en-US" sz="2600" dirty="0" smtClean="0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of: </a:t>
            </a:r>
          </a:p>
          <a:p>
            <a:pPr marL="365760" lvl="1" indent="0">
              <a:spcAft>
                <a:spcPts val="1200"/>
              </a:spcAft>
              <a:buNone/>
            </a:pPr>
            <a:r>
              <a:rPr lang="en-US" sz="2600" dirty="0" smtClean="0">
                <a:solidFill>
                  <a:srgbClr val="632121"/>
                </a:solidFill>
                <a:latin typeface="Arial"/>
                <a:cs typeface="Arial"/>
              </a:rPr>
              <a:t>“</a:t>
            </a:r>
            <a:r>
              <a:rPr lang="en-US" sz="2600" dirty="0">
                <a:solidFill>
                  <a:srgbClr val="632121"/>
                </a:solidFill>
                <a:latin typeface="Arial"/>
                <a:cs typeface="Arial"/>
              </a:rPr>
              <a:t>techniques for systematically appraising and bounding the probabilities … of seriously misleading interpretations of data” (Birnbaum 1970, p. 1033) </a:t>
            </a:r>
          </a:p>
          <a:p>
            <a:r>
              <a:rPr lang="en-US" sz="2600" dirty="0" smtClean="0">
                <a:solidFill>
                  <a:srgbClr val="632121"/>
                </a:solidFill>
                <a:latin typeface="Arial"/>
                <a:cs typeface="Arial"/>
              </a:rPr>
              <a:t> These </a:t>
            </a:r>
            <a:r>
              <a:rPr lang="en-US" sz="2600" dirty="0">
                <a:solidFill>
                  <a:srgbClr val="632121"/>
                </a:solidFill>
                <a:latin typeface="Arial"/>
                <a:cs typeface="Arial"/>
              </a:rPr>
              <a:t>I call </a:t>
            </a:r>
            <a:r>
              <a:rPr lang="en-US" sz="2600" i="1" dirty="0">
                <a:solidFill>
                  <a:srgbClr val="632121"/>
                </a:solidFill>
                <a:latin typeface="Arial"/>
                <a:cs typeface="Arial"/>
              </a:rPr>
              <a:t>error</a:t>
            </a:r>
            <a:r>
              <a:rPr lang="en-US" sz="2600" dirty="0">
                <a:solidFill>
                  <a:srgbClr val="632121"/>
                </a:solidFill>
                <a:latin typeface="Arial"/>
                <a:cs typeface="Arial"/>
              </a:rPr>
              <a:t> </a:t>
            </a:r>
            <a:r>
              <a:rPr lang="en-US" sz="2600" i="1" dirty="0" smtClean="0">
                <a:solidFill>
                  <a:srgbClr val="632121"/>
                </a:solidFill>
                <a:latin typeface="Arial"/>
                <a:cs typeface="Arial"/>
              </a:rPr>
              <a:t>statistical</a:t>
            </a:r>
            <a:r>
              <a:rPr lang="en-US" sz="2600" dirty="0" smtClean="0">
                <a:solidFill>
                  <a:srgbClr val="632121"/>
                </a:solidFill>
                <a:latin typeface="Arial"/>
                <a:cs typeface="Arial"/>
              </a:rPr>
              <a:t> </a:t>
            </a:r>
            <a:r>
              <a:rPr lang="en-US" sz="2600" i="1" dirty="0" smtClean="0">
                <a:solidFill>
                  <a:srgbClr val="632121"/>
                </a:solidFill>
                <a:latin typeface="Arial"/>
                <a:cs typeface="Arial"/>
              </a:rPr>
              <a:t>methods</a:t>
            </a:r>
            <a:r>
              <a:rPr lang="en-US" sz="2600" dirty="0" smtClean="0">
                <a:solidFill>
                  <a:srgbClr val="632121"/>
                </a:solidFill>
                <a:latin typeface="Arial"/>
                <a:cs typeface="Arial"/>
              </a:rPr>
              <a:t> </a:t>
            </a:r>
            <a:r>
              <a:rPr lang="en-US" sz="2600" dirty="0">
                <a:solidFill>
                  <a:srgbClr val="632121"/>
                </a:solidFill>
                <a:latin typeface="Arial"/>
                <a:cs typeface="Arial"/>
              </a:rPr>
              <a:t>(or sampling theory</a:t>
            </a:r>
            <a:r>
              <a:rPr lang="en-US" sz="2600" dirty="0" smtClean="0">
                <a:solidFill>
                  <a:srgbClr val="632121"/>
                </a:solidFill>
                <a:latin typeface="Arial"/>
                <a:cs typeface="Arial"/>
              </a:rPr>
              <a:t>)”.</a:t>
            </a:r>
            <a:endParaRPr lang="en-US" sz="2600" dirty="0">
              <a:solidFill>
                <a:srgbClr val="632121"/>
              </a:solidFill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4" name="Content Placeholder 3" descr="imgres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0" r="8090"/>
          <a:stretch>
            <a:fillRect/>
          </a:stretch>
        </p:blipFill>
        <p:spPr>
          <a:xfrm>
            <a:off x="6293092" y="2700857"/>
            <a:ext cx="760248" cy="58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787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1"/>
            <a:ext cx="6965245" cy="1207008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/>
                <a:cs typeface="Arial"/>
              </a:rPr>
              <a:t>Error Statistics</a:t>
            </a:r>
            <a:endParaRPr lang="en-US" sz="2800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2184" y="2005856"/>
            <a:ext cx="6199632" cy="3611880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i="1" dirty="0" smtClean="0">
                <a:latin typeface="Arial"/>
                <a:cs typeface="Arial"/>
              </a:rPr>
              <a:t>Statistics</a:t>
            </a:r>
            <a:r>
              <a:rPr lang="en-US" dirty="0" smtClean="0">
                <a:latin typeface="Arial"/>
                <a:cs typeface="Arial"/>
              </a:rPr>
              <a:t>: Collection, modeling, drawing inferences from </a:t>
            </a:r>
            <a:r>
              <a:rPr lang="en-US" dirty="0">
                <a:latin typeface="Arial"/>
                <a:cs typeface="Arial"/>
              </a:rPr>
              <a:t>data to claims about aspects of </a:t>
            </a:r>
            <a:r>
              <a:rPr lang="en-US" dirty="0" smtClean="0">
                <a:latin typeface="Arial"/>
                <a:cs typeface="Arial"/>
              </a:rPr>
              <a:t>processes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Arial"/>
                <a:cs typeface="Arial"/>
              </a:rPr>
              <a:t> The inference may be in error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Arial"/>
                <a:cs typeface="Arial"/>
              </a:rPr>
              <a:t> It’s </a:t>
            </a:r>
            <a:r>
              <a:rPr lang="en-US" dirty="0">
                <a:latin typeface="Arial"/>
                <a:cs typeface="Arial"/>
              </a:rPr>
              <a:t>qualified by a claim about the method’s capabilities to control and alert us to erroneous </a:t>
            </a:r>
            <a:r>
              <a:rPr lang="en-US" dirty="0" smtClean="0">
                <a:latin typeface="Arial"/>
                <a:cs typeface="Arial"/>
              </a:rPr>
              <a:t>interpretations (error probabilities)</a:t>
            </a:r>
            <a:endParaRPr lang="en-US" dirty="0">
              <a:latin typeface="Arial"/>
              <a:cs typeface="Arial"/>
            </a:endParaRPr>
          </a:p>
          <a:p>
            <a:pPr>
              <a:spcAft>
                <a:spcPts val="1200"/>
              </a:spcAft>
            </a:pPr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564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3797" y="851841"/>
            <a:ext cx="6196405" cy="5486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  <a:latin typeface="Arial"/>
                <a:cs typeface="Arial"/>
              </a:rPr>
              <a:t>“p-value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. …to test the conformity of the particular data under analysis with </a:t>
            </a:r>
            <a:r>
              <a:rPr lang="en-US" i="1" dirty="0">
                <a:solidFill>
                  <a:srgbClr val="000000"/>
                </a:solidFill>
                <a:latin typeface="Arial"/>
                <a:cs typeface="Arial"/>
              </a:rPr>
              <a:t>H</a:t>
            </a:r>
            <a:r>
              <a:rPr lang="en-US" i="1" baseline="-25000" dirty="0">
                <a:solidFill>
                  <a:srgbClr val="000000"/>
                </a:solidFill>
                <a:latin typeface="Arial"/>
                <a:cs typeface="Arial"/>
              </a:rPr>
              <a:t>0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 in some respect: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…we find a function </a:t>
            </a:r>
            <a:r>
              <a:rPr lang="en-US" i="1" dirty="0">
                <a:solidFill>
                  <a:srgbClr val="000000"/>
                </a:solidFill>
                <a:latin typeface="Arial"/>
                <a:cs typeface="Arial"/>
              </a:rPr>
              <a:t>T 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= </a:t>
            </a:r>
            <a:r>
              <a:rPr lang="en-US" i="1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(</a:t>
            </a:r>
            <a:r>
              <a:rPr lang="en-US" b="1" i="1" dirty="0">
                <a:solidFill>
                  <a:srgbClr val="000000"/>
                </a:solidFill>
                <a:latin typeface="Arial"/>
                <a:cs typeface="Arial"/>
              </a:rPr>
              <a:t>y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) of the data, to be called the </a:t>
            </a:r>
            <a:r>
              <a:rPr lang="en-US" b="1" dirty="0">
                <a:solidFill>
                  <a:srgbClr val="000000"/>
                </a:solidFill>
                <a:latin typeface="Arial"/>
                <a:cs typeface="Arial"/>
              </a:rPr>
              <a:t>test statistic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, such that</a:t>
            </a:r>
          </a:p>
          <a:p>
            <a:pPr marL="457200" lvl="0" indent="-457200">
              <a:buClrTx/>
              <a:buSzPct val="100000"/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the larger the value of</a:t>
            </a:r>
            <a:r>
              <a:rPr lang="en-US" i="1" dirty="0">
                <a:solidFill>
                  <a:srgbClr val="000000"/>
                </a:solidFill>
                <a:latin typeface="Arial"/>
                <a:cs typeface="Arial"/>
              </a:rPr>
              <a:t> T 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the more inconsistent are the data with</a:t>
            </a:r>
            <a:r>
              <a:rPr lang="en-US" i="1" dirty="0">
                <a:solidFill>
                  <a:srgbClr val="000000"/>
                </a:solidFill>
                <a:latin typeface="Arial"/>
                <a:cs typeface="Arial"/>
              </a:rPr>
              <a:t> H</a:t>
            </a:r>
            <a:r>
              <a:rPr lang="en-US" i="1" baseline="-25000" dirty="0">
                <a:solidFill>
                  <a:srgbClr val="000000"/>
                </a:solidFill>
                <a:latin typeface="Arial"/>
                <a:cs typeface="Arial"/>
              </a:rPr>
              <a:t>0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;</a:t>
            </a:r>
          </a:p>
          <a:p>
            <a:pPr marL="457200" lvl="0" indent="-457200">
              <a:buClrTx/>
              <a:buSzPct val="100000"/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The random variable</a:t>
            </a:r>
            <a:r>
              <a:rPr lang="en-US" i="1" dirty="0">
                <a:solidFill>
                  <a:srgbClr val="000000"/>
                </a:solidFill>
                <a:latin typeface="Arial"/>
                <a:cs typeface="Arial"/>
              </a:rPr>
              <a:t> T = t(</a:t>
            </a:r>
            <a:r>
              <a:rPr lang="en-US" b="1" i="1" dirty="0">
                <a:solidFill>
                  <a:srgbClr val="000000"/>
                </a:solidFill>
                <a:latin typeface="Arial"/>
                <a:cs typeface="Arial"/>
              </a:rPr>
              <a:t>Y</a:t>
            </a:r>
            <a:r>
              <a:rPr lang="en-US" i="1" dirty="0">
                <a:solidFill>
                  <a:srgbClr val="000000"/>
                </a:solidFill>
                <a:latin typeface="Arial"/>
                <a:cs typeface="Arial"/>
              </a:rPr>
              <a:t>) 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has a (numerically) known probability distribution when </a:t>
            </a:r>
            <a:r>
              <a:rPr lang="en-US" i="1" dirty="0">
                <a:solidFill>
                  <a:srgbClr val="000000"/>
                </a:solidFill>
                <a:latin typeface="Arial"/>
                <a:cs typeface="Arial"/>
              </a:rPr>
              <a:t>H</a:t>
            </a:r>
            <a:r>
              <a:rPr lang="en-US" baseline="-25000" dirty="0">
                <a:solidFill>
                  <a:srgbClr val="000000"/>
                </a:solidFill>
                <a:latin typeface="Arial"/>
                <a:cs typeface="Arial"/>
              </a:rPr>
              <a:t>0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 is true.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…the p-value corresponding to 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any </a:t>
            </a:r>
            <a:r>
              <a:rPr lang="en-US" i="1" dirty="0" smtClean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lang="en-US" i="1" baseline="-25000" dirty="0" smtClean="0">
                <a:solidFill>
                  <a:srgbClr val="000000"/>
                </a:solidFill>
                <a:latin typeface="Arial"/>
                <a:cs typeface="Arial"/>
              </a:rPr>
              <a:t>0bs</a:t>
            </a:r>
            <a:r>
              <a:rPr lang="en-US" i="1" dirty="0">
                <a:solidFill>
                  <a:srgbClr val="000000"/>
                </a:solidFill>
                <a:latin typeface="Arial"/>
                <a:cs typeface="Arial"/>
              </a:rPr>
              <a:t> 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as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US" i="1" dirty="0">
                <a:solidFill>
                  <a:srgbClr val="000000"/>
                </a:solidFill>
                <a:latin typeface="Arial"/>
                <a:cs typeface="Arial"/>
              </a:rPr>
              <a:t>p = p(t) = </a:t>
            </a:r>
            <a:r>
              <a:rPr lang="en-US" i="1" dirty="0" smtClean="0">
                <a:solidFill>
                  <a:srgbClr val="000000"/>
                </a:solidFill>
                <a:latin typeface="Arial"/>
                <a:cs typeface="Arial"/>
              </a:rPr>
              <a:t>Pr(</a:t>
            </a:r>
            <a:r>
              <a:rPr lang="en-US" i="1" dirty="0">
                <a:solidFill>
                  <a:srgbClr val="000000"/>
                </a:solidFill>
                <a:latin typeface="Arial"/>
                <a:cs typeface="Arial"/>
              </a:rPr>
              <a:t>T ≥ </a:t>
            </a:r>
            <a:r>
              <a:rPr lang="en-US" i="1" dirty="0" smtClean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lang="en-US" i="1" baseline="-25000" dirty="0" smtClean="0">
                <a:solidFill>
                  <a:srgbClr val="000000"/>
                </a:solidFill>
                <a:latin typeface="Arial"/>
                <a:cs typeface="Arial"/>
              </a:rPr>
              <a:t>0bs</a:t>
            </a:r>
            <a:r>
              <a:rPr lang="en-US" i="1" dirty="0" smtClean="0">
                <a:solidFill>
                  <a:srgbClr val="000000"/>
                </a:solidFill>
                <a:latin typeface="Arial"/>
                <a:cs typeface="Arial"/>
              </a:rPr>
              <a:t>; </a:t>
            </a:r>
            <a:r>
              <a:rPr lang="en-US" i="1" dirty="0">
                <a:solidFill>
                  <a:srgbClr val="000000"/>
                </a:solidFill>
                <a:latin typeface="Arial"/>
                <a:cs typeface="Arial"/>
              </a:rPr>
              <a:t>H</a:t>
            </a:r>
            <a:r>
              <a:rPr lang="en-US" i="1" baseline="-25000" dirty="0">
                <a:solidFill>
                  <a:srgbClr val="000000"/>
                </a:solidFill>
                <a:latin typeface="Arial"/>
                <a:cs typeface="Arial"/>
              </a:rPr>
              <a:t>0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)” 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(Mayo and Cox 2006, p. 81)</a:t>
            </a:r>
          </a:p>
          <a:p>
            <a:pPr marL="457200" lvl="0" indent="-457200">
              <a:buFont typeface="Arial"/>
              <a:buChar char="•"/>
            </a:pPr>
            <a:endParaRPr lang="en-US" dirty="0">
              <a:solidFill>
                <a:srgbClr val="632121"/>
              </a:solidFill>
              <a:latin typeface="Arial"/>
              <a:cs typeface="Arial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4" name="Content Placeholder 3" descr="imgres-6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0" r="8090"/>
          <a:stretch>
            <a:fillRect/>
          </a:stretch>
        </p:blipFill>
        <p:spPr>
          <a:xfrm>
            <a:off x="6828548" y="4891815"/>
            <a:ext cx="1195656" cy="917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212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81485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solidFill>
                  <a:srgbClr val="000000"/>
                </a:solidFill>
                <a:latin typeface="Arial"/>
                <a:cs typeface="Arial"/>
              </a:rPr>
              <a:t>Testing </a:t>
            </a:r>
            <a:r>
              <a:rPr lang="en-US" sz="2800" b="1" dirty="0" smtClean="0">
                <a:solidFill>
                  <a:srgbClr val="000000"/>
                </a:solidFill>
                <a:latin typeface="Arial"/>
                <a:cs typeface="Arial"/>
              </a:rPr>
              <a:t>Reasoning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25" y="1253067"/>
            <a:ext cx="7292892" cy="492121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 If 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even larger differences than </a:t>
            </a:r>
            <a:r>
              <a:rPr lang="en-US" i="1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lang="en-US" i="1" baseline="-25000" dirty="0">
                <a:solidFill>
                  <a:srgbClr val="000000"/>
                </a:solidFill>
                <a:latin typeface="Arial"/>
                <a:cs typeface="Arial"/>
              </a:rPr>
              <a:t>0bs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 occur fairly frequently under </a:t>
            </a:r>
            <a:r>
              <a:rPr lang="en-US" i="1" dirty="0">
                <a:solidFill>
                  <a:srgbClr val="000000"/>
                </a:solidFill>
                <a:latin typeface="Arial"/>
                <a:cs typeface="Arial"/>
              </a:rPr>
              <a:t>H</a:t>
            </a:r>
            <a:r>
              <a:rPr lang="en-US" i="1" baseline="-25000" dirty="0">
                <a:solidFill>
                  <a:srgbClr val="000000"/>
                </a:solidFill>
                <a:latin typeface="Arial"/>
                <a:cs typeface="Arial"/>
              </a:rPr>
              <a:t>0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 </a:t>
            </a:r>
            <a:br>
              <a:rPr lang="en-US" dirty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(</a:t>
            </a:r>
            <a:r>
              <a:rPr lang="en-US" dirty="0" err="1" smtClean="0">
                <a:solidFill>
                  <a:srgbClr val="000000"/>
                </a:solidFill>
                <a:latin typeface="Arial"/>
                <a:cs typeface="Arial"/>
              </a:rPr>
              <a:t>i.e.,P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-value is not small), there’s scarcely evidence of incompatibility with </a:t>
            </a:r>
            <a:r>
              <a:rPr lang="en-US" i="1" dirty="0">
                <a:solidFill>
                  <a:srgbClr val="000000"/>
                </a:solidFill>
                <a:latin typeface="Arial"/>
                <a:cs typeface="Arial"/>
              </a:rPr>
              <a:t>H</a:t>
            </a:r>
            <a:r>
              <a:rPr lang="en-US" i="1" baseline="-25000" dirty="0">
                <a:solidFill>
                  <a:srgbClr val="000000"/>
                </a:solidFill>
                <a:latin typeface="Arial"/>
                <a:cs typeface="Arial"/>
              </a:rPr>
              <a:t>0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 </a:t>
            </a:r>
            <a:endParaRPr lang="en-US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Small P-value indicates </a:t>
            </a:r>
            <a:r>
              <a:rPr lang="en-US" i="1" dirty="0">
                <a:solidFill>
                  <a:srgbClr val="000000"/>
                </a:solidFill>
                <a:latin typeface="Arial"/>
                <a:cs typeface="Arial"/>
              </a:rPr>
              <a:t>some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underlying discrepancy from </a:t>
            </a:r>
            <a:r>
              <a:rPr lang="en-US" i="1" dirty="0">
                <a:solidFill>
                  <a:srgbClr val="000000"/>
                </a:solidFill>
                <a:latin typeface="Arial"/>
                <a:cs typeface="Arial"/>
              </a:rPr>
              <a:t>H</a:t>
            </a:r>
            <a:r>
              <a:rPr lang="en-US" i="1" baseline="-25000" dirty="0">
                <a:solidFill>
                  <a:srgbClr val="000000"/>
                </a:solidFill>
                <a:latin typeface="Arial"/>
                <a:cs typeface="Arial"/>
              </a:rPr>
              <a:t>0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 because </a:t>
            </a:r>
            <a:r>
              <a:rPr lang="en-US" b="1" dirty="0">
                <a:solidFill>
                  <a:srgbClr val="000000"/>
                </a:solidFill>
                <a:latin typeface="Arial"/>
                <a:cs typeface="Arial"/>
              </a:rPr>
              <a:t>very probably you would have seen a less impressive 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difference than </a:t>
            </a:r>
            <a:r>
              <a:rPr lang="en-US" i="1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lang="en-US" i="1" baseline="-25000" dirty="0">
                <a:solidFill>
                  <a:srgbClr val="000000"/>
                </a:solidFill>
                <a:latin typeface="Arial"/>
                <a:cs typeface="Arial"/>
              </a:rPr>
              <a:t>0bs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 were </a:t>
            </a:r>
            <a:r>
              <a:rPr lang="en-US" i="1" dirty="0">
                <a:solidFill>
                  <a:srgbClr val="000000"/>
                </a:solidFill>
                <a:latin typeface="Arial"/>
                <a:cs typeface="Arial"/>
              </a:rPr>
              <a:t>H</a:t>
            </a:r>
            <a:r>
              <a:rPr lang="en-US" i="1" baseline="-25000" dirty="0">
                <a:solidFill>
                  <a:srgbClr val="000000"/>
                </a:solidFill>
                <a:latin typeface="Arial"/>
                <a:cs typeface="Arial"/>
              </a:rPr>
              <a:t>0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 true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.</a:t>
            </a:r>
          </a:p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 This 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indication isn’t evidence of a genuine statistical effect </a:t>
            </a:r>
            <a:r>
              <a:rPr lang="en-US" i="1" dirty="0">
                <a:solidFill>
                  <a:srgbClr val="000000"/>
                </a:solidFill>
                <a:latin typeface="Arial"/>
                <a:cs typeface="Arial"/>
              </a:rPr>
              <a:t>H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, let alone a scientific conclusion </a:t>
            </a:r>
            <a:r>
              <a:rPr lang="en-US" i="1" dirty="0">
                <a:solidFill>
                  <a:srgbClr val="000000"/>
                </a:solidFill>
                <a:latin typeface="Arial"/>
                <a:cs typeface="Arial"/>
              </a:rPr>
              <a:t>H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*</a:t>
            </a: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            Stat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-Sub fallacy   </a:t>
            </a:r>
            <a:r>
              <a:rPr lang="en-US" b="1" i="1" dirty="0">
                <a:solidFill>
                  <a:srgbClr val="000000"/>
                </a:solidFill>
                <a:latin typeface="Arial"/>
                <a:cs typeface="Arial"/>
              </a:rPr>
              <a:t>H</a:t>
            </a:r>
            <a:r>
              <a:rPr lang="en-US" b="1" dirty="0">
                <a:solidFill>
                  <a:srgbClr val="000000"/>
                </a:solidFill>
                <a:latin typeface="Arial"/>
                <a:cs typeface="Arial"/>
              </a:rPr>
              <a:t> =&gt; </a:t>
            </a:r>
            <a:r>
              <a:rPr lang="en-US" b="1" i="1" dirty="0">
                <a:solidFill>
                  <a:srgbClr val="000000"/>
                </a:solidFill>
                <a:latin typeface="Arial"/>
                <a:cs typeface="Arial"/>
              </a:rPr>
              <a:t>H</a:t>
            </a:r>
            <a:r>
              <a:rPr lang="en-US" b="1" dirty="0" smtClean="0">
                <a:solidFill>
                  <a:srgbClr val="000000"/>
                </a:solidFill>
                <a:latin typeface="Arial"/>
                <a:cs typeface="Arial"/>
              </a:rPr>
              <a:t>*</a:t>
            </a: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" name="Content Placeholder 3" descr="imgres-6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0" r="8090"/>
          <a:stretch>
            <a:fillRect/>
          </a:stretch>
        </p:blipFill>
        <p:spPr>
          <a:xfrm>
            <a:off x="7441669" y="1371601"/>
            <a:ext cx="760248" cy="58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419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236133"/>
            <a:ext cx="6196405" cy="4486936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 I’m 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not keen to defend many uses of significance tests long 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lampooned</a:t>
            </a:r>
          </a:p>
          <a:p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 I 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introduce a reformulation of tests in terms of discrepancies (effect sizes) that are and are not severely-tested</a:t>
            </a:r>
          </a:p>
          <a:p>
            <a:endParaRPr lang="en-US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 The 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criticisms are often based on misunderstandings; consequently so are many “reforms”</a:t>
            </a:r>
          </a:p>
          <a:p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5316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1216152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 </a:t>
            </a:r>
            <a:r>
              <a:rPr lang="en-US" sz="2800" b="1" dirty="0" smtClean="0">
                <a:latin typeface="Arial"/>
                <a:cs typeface="Arial"/>
              </a:rPr>
              <a:t>Replication </a:t>
            </a:r>
            <a:r>
              <a:rPr lang="en-US" sz="2800" b="1" dirty="0">
                <a:latin typeface="Arial"/>
                <a:cs typeface="Arial"/>
              </a:rPr>
              <a:t>Paradox </a:t>
            </a:r>
            <a:r>
              <a:rPr lang="en-US" sz="2800" b="1" dirty="0" smtClean="0">
                <a:latin typeface="Arial"/>
                <a:cs typeface="Arial"/>
              </a:rPr>
              <a:t/>
            </a:r>
            <a:br>
              <a:rPr lang="en-US" sz="2800" b="1" dirty="0" smtClean="0">
                <a:latin typeface="Arial"/>
                <a:cs typeface="Arial"/>
              </a:rPr>
            </a:br>
            <a:r>
              <a:rPr lang="en-US" sz="2800" b="1" dirty="0" smtClean="0">
                <a:latin typeface="Arial"/>
                <a:cs typeface="Arial"/>
              </a:rPr>
              <a:t>(for </a:t>
            </a:r>
            <a:r>
              <a:rPr lang="en-US" sz="2800" b="1" dirty="0">
                <a:latin typeface="Arial"/>
                <a:cs typeface="Arial"/>
              </a:rPr>
              <a:t>Significance Test </a:t>
            </a:r>
            <a:r>
              <a:rPr lang="en-US" sz="2800" b="1" dirty="0" smtClean="0">
                <a:latin typeface="Arial"/>
                <a:cs typeface="Arial"/>
              </a:rPr>
              <a:t>Critics)</a:t>
            </a:r>
            <a:endParaRPr lang="en-US" sz="2800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2184" y="1896533"/>
            <a:ext cx="6199632" cy="361188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i="1" dirty="0" smtClean="0">
              <a:latin typeface="Arial"/>
              <a:cs typeface="Times"/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en-US" i="1" dirty="0" smtClean="0">
                <a:latin typeface="Arial"/>
                <a:cs typeface="Times"/>
              </a:rPr>
              <a:t>Critic:</a:t>
            </a:r>
            <a:r>
              <a:rPr lang="en-US" dirty="0" smtClean="0">
                <a:latin typeface="Arial"/>
                <a:cs typeface="Times"/>
              </a:rPr>
              <a:t> </a:t>
            </a:r>
            <a:r>
              <a:rPr lang="en-US" dirty="0">
                <a:latin typeface="Arial"/>
                <a:cs typeface="Times"/>
              </a:rPr>
              <a:t>It’s much too easy to get a small P-</a:t>
            </a:r>
            <a:r>
              <a:rPr lang="en-US" dirty="0" smtClean="0">
                <a:latin typeface="Arial"/>
                <a:cs typeface="Times"/>
              </a:rPr>
              <a:t>value</a:t>
            </a:r>
            <a:endParaRPr lang="en-US" i="1" dirty="0" smtClean="0">
              <a:latin typeface="Arial"/>
              <a:cs typeface="Times"/>
            </a:endParaRPr>
          </a:p>
          <a:p>
            <a:pPr marL="0" indent="0">
              <a:buNone/>
            </a:pPr>
            <a:r>
              <a:rPr lang="en-US" i="1" dirty="0" smtClean="0">
                <a:latin typeface="Arial"/>
                <a:cs typeface="Times"/>
              </a:rPr>
              <a:t>You:</a:t>
            </a:r>
            <a:r>
              <a:rPr lang="en-US" dirty="0" smtClean="0">
                <a:latin typeface="Arial"/>
                <a:cs typeface="Times"/>
              </a:rPr>
              <a:t> Why do they find it so difficult </a:t>
            </a:r>
            <a:r>
              <a:rPr lang="en-US" dirty="0">
                <a:latin typeface="Arial"/>
                <a:cs typeface="Times"/>
              </a:rPr>
              <a:t>to replicate the small P-</a:t>
            </a:r>
            <a:r>
              <a:rPr lang="en-US" dirty="0" smtClean="0">
                <a:latin typeface="Arial"/>
                <a:cs typeface="Times"/>
              </a:rPr>
              <a:t>values others found?</a:t>
            </a:r>
          </a:p>
          <a:p>
            <a:pPr marL="0" indent="0">
              <a:buNone/>
            </a:pPr>
            <a:endParaRPr lang="en-US" b="1" i="1" dirty="0" smtClean="0">
              <a:latin typeface="Arial"/>
              <a:cs typeface="Times"/>
            </a:endParaRPr>
          </a:p>
          <a:p>
            <a:pPr marL="0" indent="0" algn="ctr">
              <a:buNone/>
            </a:pPr>
            <a:r>
              <a:rPr lang="en-US" b="1" i="1" dirty="0" smtClean="0">
                <a:latin typeface="Arial"/>
                <a:cs typeface="Times"/>
              </a:rPr>
              <a:t>Is </a:t>
            </a:r>
            <a:r>
              <a:rPr lang="en-US" b="1" i="1" dirty="0">
                <a:latin typeface="Arial"/>
                <a:cs typeface="Times"/>
              </a:rPr>
              <a:t>it easy or is it hard</a:t>
            </a:r>
            <a:r>
              <a:rPr lang="en-US" i="1" dirty="0">
                <a:latin typeface="Arial"/>
                <a:cs typeface="Times"/>
              </a:rPr>
              <a:t>? </a:t>
            </a:r>
            <a:endParaRPr lang="en-US" dirty="0">
              <a:latin typeface="Arial"/>
              <a:cs typeface="Time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586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6339" y="787399"/>
            <a:ext cx="6965245" cy="1307327"/>
          </a:xfrm>
        </p:spPr>
        <p:txBody>
          <a:bodyPr>
            <a:noAutofit/>
          </a:bodyPr>
          <a:lstStyle/>
          <a:p>
            <a:pPr marL="0" indent="0"/>
            <a:r>
              <a:rPr lang="en-US" sz="2600" b="1" dirty="0">
                <a:latin typeface="Arial"/>
                <a:cs typeface="Arial"/>
              </a:rPr>
              <a:t/>
            </a:r>
            <a:br>
              <a:rPr lang="en-US" sz="2600" b="1" dirty="0">
                <a:latin typeface="Arial"/>
                <a:cs typeface="Arial"/>
              </a:rPr>
            </a:br>
            <a:r>
              <a:rPr lang="en-US" sz="2600" b="1" dirty="0">
                <a:latin typeface="Arial"/>
                <a:cs typeface="Arial"/>
              </a:rPr>
              <a:t> </a:t>
            </a:r>
            <a:r>
              <a:rPr lang="en-US" sz="2400" dirty="0" smtClean="0">
                <a:latin typeface="Arial"/>
                <a:cs typeface="Arial"/>
              </a:rPr>
              <a:t>Only </a:t>
            </a:r>
            <a:r>
              <a:rPr lang="en-US" sz="2400" dirty="0">
                <a:latin typeface="Arial"/>
                <a:cs typeface="Arial"/>
              </a:rPr>
              <a:t>36 of 100 psychology experiments yielded small P-values in Open Science Collaboration on replication in </a:t>
            </a:r>
            <a:r>
              <a:rPr lang="en-US" sz="2400" dirty="0" smtClean="0">
                <a:latin typeface="Arial"/>
                <a:cs typeface="Arial"/>
              </a:rPr>
              <a:t>psychology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1806" y="2286000"/>
            <a:ext cx="7032419" cy="3888278"/>
          </a:xfrm>
        </p:spPr>
        <p:txBody>
          <a:bodyPr>
            <a:normAutofit/>
          </a:bodyPr>
          <a:lstStyle/>
          <a:p>
            <a:pPr marL="0" lvl="0" indent="0">
              <a:spcAft>
                <a:spcPts val="1200"/>
              </a:spcAft>
              <a:buNone/>
            </a:pPr>
            <a:endParaRPr lang="en-US" sz="3400" dirty="0">
              <a:latin typeface="Arial"/>
              <a:cs typeface="Arial"/>
            </a:endParaRPr>
          </a:p>
          <a:p>
            <a:pPr marL="0" indent="0">
              <a:spcAft>
                <a:spcPts val="1200"/>
              </a:spcAft>
              <a:buNone/>
            </a:pPr>
            <a:endParaRPr lang="en-US" dirty="0">
              <a:latin typeface="Arial"/>
              <a:cs typeface="Arial"/>
            </a:endParaRPr>
          </a:p>
          <a:p>
            <a:pPr marL="0" indent="0">
              <a:spcAft>
                <a:spcPts val="1200"/>
              </a:spcAft>
              <a:buNone/>
            </a:pPr>
            <a:endParaRPr lang="en-US" dirty="0">
              <a:latin typeface="Arial"/>
              <a:cs typeface="Arial"/>
            </a:endParaRPr>
          </a:p>
          <a:p>
            <a:pPr marL="0" indent="0">
              <a:spcBef>
                <a:spcPts val="1176"/>
              </a:spcBef>
              <a:spcAft>
                <a:spcPts val="1200"/>
              </a:spcAft>
              <a:buNone/>
            </a:pPr>
            <a:r>
              <a:rPr lang="en-US" b="1" dirty="0">
                <a:latin typeface="Arial"/>
                <a:cs typeface="Arial"/>
              </a:rPr>
              <a:t>OSC: Reproducibility Project: Psychology: 2011-15 </a:t>
            </a:r>
            <a:r>
              <a:rPr lang="en-US" dirty="0">
                <a:latin typeface="Arial"/>
                <a:cs typeface="Arial"/>
              </a:rPr>
              <a:t>(</a:t>
            </a:r>
            <a:r>
              <a:rPr lang="en-US" i="1" dirty="0">
                <a:latin typeface="Arial"/>
                <a:cs typeface="Arial"/>
              </a:rPr>
              <a:t>Science</a:t>
            </a:r>
            <a:r>
              <a:rPr lang="en-US" dirty="0">
                <a:latin typeface="Arial"/>
                <a:cs typeface="Arial"/>
              </a:rPr>
              <a:t> 2015): Crowd-sourced effort to replicate 100 articles (Led by Brian Nozek, U. VA)</a:t>
            </a:r>
          </a:p>
          <a:p>
            <a:pPr marL="0" indent="0">
              <a:spcAft>
                <a:spcPts val="1200"/>
              </a:spcAft>
              <a:buNone/>
            </a:pPr>
            <a:endParaRPr lang="en-US" sz="2600" dirty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7" name="Picture 6" descr="images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807" y="2730499"/>
            <a:ext cx="1906994" cy="13400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2933" y="2506132"/>
            <a:ext cx="1473797" cy="865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0537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8400" y="931333"/>
            <a:ext cx="7055825" cy="479173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 smtClean="0">
                <a:latin typeface="Arial"/>
                <a:cs typeface="Times"/>
              </a:rPr>
              <a:t> R.A</a:t>
            </a:r>
            <a:r>
              <a:rPr lang="en-US" dirty="0">
                <a:latin typeface="Arial"/>
                <a:cs typeface="Times"/>
              </a:rPr>
              <a:t>. Fisher: it’s easy to lie with statistics by selective reporting, not the test’s </a:t>
            </a:r>
            <a:r>
              <a:rPr lang="en-US" dirty="0" smtClean="0">
                <a:latin typeface="Arial"/>
                <a:cs typeface="Times"/>
              </a:rPr>
              <a:t>fault</a:t>
            </a:r>
            <a:endParaRPr lang="en-US" dirty="0">
              <a:latin typeface="Arial"/>
              <a:cs typeface="Times"/>
            </a:endParaRPr>
          </a:p>
          <a:p>
            <a:pPr>
              <a:spcAft>
                <a:spcPts val="600"/>
              </a:spcAft>
            </a:pPr>
            <a:r>
              <a:rPr lang="en-US" dirty="0" smtClean="0">
                <a:latin typeface="Arial"/>
                <a:cs typeface="Times"/>
              </a:rPr>
              <a:t> Sufficient </a:t>
            </a:r>
            <a:r>
              <a:rPr lang="en-US" dirty="0">
                <a:latin typeface="Arial"/>
                <a:cs typeface="Times"/>
              </a:rPr>
              <a:t>finagling—</a:t>
            </a:r>
            <a:r>
              <a:rPr lang="en-US" b="1" dirty="0">
                <a:latin typeface="Arial"/>
                <a:cs typeface="Times"/>
              </a:rPr>
              <a:t>cherry-picking, P-hacking, significance seeking, multiple testing, look elsewhere</a:t>
            </a:r>
            <a:r>
              <a:rPr lang="en-US" dirty="0">
                <a:latin typeface="Arial"/>
                <a:cs typeface="Times"/>
              </a:rPr>
              <a:t>—may practically guarantee a preferred claim </a:t>
            </a:r>
            <a:r>
              <a:rPr lang="en-US" i="1" dirty="0">
                <a:latin typeface="Arial"/>
                <a:cs typeface="Times"/>
              </a:rPr>
              <a:t>H</a:t>
            </a:r>
            <a:r>
              <a:rPr lang="en-US" dirty="0">
                <a:latin typeface="Arial"/>
                <a:cs typeface="Times"/>
              </a:rPr>
              <a:t> gets support, even if it’s unwarranted by evidence </a:t>
            </a:r>
          </a:p>
          <a:p>
            <a:pPr marL="0" indent="0">
              <a:spcAft>
                <a:spcPts val="1200"/>
              </a:spcAft>
              <a:buClrTx/>
              <a:buSzPct val="150000"/>
              <a:buNone/>
            </a:pPr>
            <a:r>
              <a:rPr lang="en-US" dirty="0">
                <a:latin typeface="Arial"/>
                <a:cs typeface="Times"/>
              </a:rPr>
              <a:t>(biasing selection effects, need to adjust P-values)  </a:t>
            </a:r>
          </a:p>
          <a:p>
            <a:pPr marL="0" indent="0">
              <a:buNone/>
            </a:pPr>
            <a:r>
              <a:rPr lang="en-US" dirty="0" smtClean="0">
                <a:latin typeface="Arial"/>
                <a:cs typeface="Times"/>
              </a:rPr>
              <a:t> Note</a:t>
            </a:r>
            <a:r>
              <a:rPr lang="en-US" dirty="0">
                <a:latin typeface="Arial"/>
                <a:cs typeface="Times"/>
              </a:rPr>
              <a:t>: S</a:t>
            </a:r>
            <a:r>
              <a:rPr lang="en-US" dirty="0" smtClean="0">
                <a:latin typeface="Arial"/>
                <a:cs typeface="Times"/>
              </a:rPr>
              <a:t>upport </a:t>
            </a:r>
            <a:r>
              <a:rPr lang="en-US" dirty="0">
                <a:latin typeface="Arial"/>
                <a:cs typeface="Times"/>
              </a:rPr>
              <a:t>for some </a:t>
            </a:r>
            <a:r>
              <a:rPr lang="en-US" dirty="0" smtClean="0">
                <a:latin typeface="Arial"/>
                <a:cs typeface="Times"/>
              </a:rPr>
              <a:t>preferred claim </a:t>
            </a:r>
            <a:r>
              <a:rPr lang="en-US" i="1" dirty="0" smtClean="0">
                <a:latin typeface="Arial"/>
                <a:cs typeface="Times"/>
              </a:rPr>
              <a:t>H is by rejecting a null hypothesis</a:t>
            </a:r>
          </a:p>
          <a:p>
            <a:r>
              <a:rPr lang="en-US" i="1" dirty="0">
                <a:latin typeface="Arial"/>
                <a:cs typeface="Times"/>
              </a:rPr>
              <a:t>H</a:t>
            </a:r>
            <a:r>
              <a:rPr lang="en-US" i="1" dirty="0" smtClean="0">
                <a:latin typeface="Arial"/>
                <a:cs typeface="Times"/>
              </a:rPr>
              <a:t> hasn’t passed a severe test</a:t>
            </a:r>
            <a:endParaRPr lang="en-US" i="1" dirty="0">
              <a:latin typeface="Arial"/>
              <a:cs typeface="Time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4926" y="0"/>
            <a:ext cx="1152674" cy="1512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340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554018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Arial"/>
                <a:cs typeface="Arial"/>
              </a:rPr>
              <a:t/>
            </a:r>
            <a:br>
              <a:rPr lang="en-US" sz="2800" b="1" dirty="0" smtClean="0">
                <a:latin typeface="Arial"/>
                <a:cs typeface="Arial"/>
              </a:rPr>
            </a:br>
            <a:r>
              <a:rPr lang="en-US" sz="2800" b="1" dirty="0" smtClean="0">
                <a:latin typeface="Arial"/>
                <a:cs typeface="Arial"/>
              </a:rPr>
              <a:t>Severity </a:t>
            </a:r>
            <a:r>
              <a:rPr lang="en-US" sz="2800" b="1" dirty="0">
                <a:latin typeface="Arial"/>
                <a:cs typeface="Arial"/>
              </a:rPr>
              <a:t>Requirement</a:t>
            </a:r>
            <a:r>
              <a:rPr lang="en-US" sz="2800" b="1" dirty="0" smtClean="0">
                <a:latin typeface="Arial"/>
                <a:cs typeface="Arial"/>
              </a:rPr>
              <a:t>:</a:t>
            </a:r>
            <a:r>
              <a:rPr lang="en-US" sz="2800" b="1" dirty="0">
                <a:latin typeface="Arial"/>
                <a:cs typeface="Arial"/>
              </a:rPr>
              <a:t/>
            </a:r>
            <a:br>
              <a:rPr lang="en-US" sz="2800" b="1" dirty="0">
                <a:latin typeface="Arial"/>
                <a:cs typeface="Arial"/>
              </a:rPr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4" y="1540933"/>
            <a:ext cx="6965244" cy="4182136"/>
          </a:xfrm>
        </p:spPr>
        <p:txBody>
          <a:bodyPr>
            <a:normAutofit/>
          </a:bodyPr>
          <a:lstStyle/>
          <a:p>
            <a:pPr marL="3429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b="1" dirty="0">
                <a:latin typeface="Arial"/>
                <a:cs typeface="Arial"/>
              </a:rPr>
              <a:t>If the test procedure had little or no capability of finding flaws with </a:t>
            </a:r>
            <a:r>
              <a:rPr lang="en-US" b="1" i="1" dirty="0">
                <a:latin typeface="Arial"/>
                <a:cs typeface="Arial"/>
              </a:rPr>
              <a:t>H</a:t>
            </a:r>
            <a:r>
              <a:rPr lang="en-US" b="1" dirty="0">
                <a:latin typeface="Arial"/>
                <a:cs typeface="Arial"/>
              </a:rPr>
              <a:t> (even if </a:t>
            </a:r>
            <a:r>
              <a:rPr lang="en-US" b="1" i="1" dirty="0">
                <a:latin typeface="Arial"/>
                <a:cs typeface="Arial"/>
              </a:rPr>
              <a:t>H is </a:t>
            </a:r>
            <a:r>
              <a:rPr lang="en-US" b="1" dirty="0">
                <a:latin typeface="Arial"/>
                <a:cs typeface="Arial"/>
              </a:rPr>
              <a:t>incorrect), then agreement between data </a:t>
            </a:r>
            <a:r>
              <a:rPr lang="en-US" b="1" i="1" dirty="0">
                <a:latin typeface="Arial"/>
                <a:cs typeface="Arial"/>
              </a:rPr>
              <a:t>x</a:t>
            </a:r>
            <a:r>
              <a:rPr lang="en-US" b="1" baseline="-25000" dirty="0">
                <a:latin typeface="Arial"/>
                <a:cs typeface="Arial"/>
              </a:rPr>
              <a:t>0</a:t>
            </a:r>
            <a:r>
              <a:rPr lang="en-US" b="1" dirty="0">
                <a:latin typeface="Arial"/>
                <a:cs typeface="Arial"/>
              </a:rPr>
              <a:t> and </a:t>
            </a:r>
            <a:r>
              <a:rPr lang="en-US" b="1" i="1" dirty="0">
                <a:latin typeface="Arial"/>
                <a:cs typeface="Arial"/>
              </a:rPr>
              <a:t>H</a:t>
            </a:r>
            <a:r>
              <a:rPr lang="en-US" b="1" dirty="0">
                <a:latin typeface="Arial"/>
                <a:cs typeface="Arial"/>
              </a:rPr>
              <a:t> provides poor (or no) evidence for </a:t>
            </a:r>
            <a:r>
              <a:rPr lang="en-US" b="1" i="1" dirty="0">
                <a:latin typeface="Arial"/>
                <a:cs typeface="Arial"/>
              </a:rPr>
              <a:t>H</a:t>
            </a:r>
            <a:r>
              <a:rPr lang="en-US" b="1" dirty="0">
                <a:latin typeface="Arial"/>
                <a:cs typeface="Arial"/>
              </a:rPr>
              <a:t> </a:t>
            </a:r>
          </a:p>
          <a:p>
            <a:pPr marL="400050" lvl="1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400" dirty="0">
                <a:latin typeface="Arial"/>
                <a:cs typeface="Arial"/>
              </a:rPr>
              <a:t>(“too cheap to be worth having” Popper)</a:t>
            </a:r>
          </a:p>
          <a:p>
            <a:pPr marL="274320" lvl="1">
              <a:spcAft>
                <a:spcPts val="600"/>
              </a:spcAft>
            </a:pPr>
            <a:r>
              <a:rPr lang="en-US" sz="2400" dirty="0" smtClean="0">
                <a:latin typeface="Arial"/>
                <a:cs typeface="Arial"/>
              </a:rPr>
              <a:t> Such </a:t>
            </a:r>
            <a:r>
              <a:rPr lang="en-US" sz="2400" dirty="0">
                <a:latin typeface="Arial"/>
                <a:cs typeface="Arial"/>
              </a:rPr>
              <a:t>a test fails a </a:t>
            </a:r>
            <a:r>
              <a:rPr lang="en-US" sz="2400" i="1" dirty="0">
                <a:latin typeface="Arial"/>
                <a:cs typeface="Arial"/>
              </a:rPr>
              <a:t>minimal requirement</a:t>
            </a:r>
            <a:r>
              <a:rPr lang="en-US" sz="2400" dirty="0">
                <a:latin typeface="Arial"/>
                <a:cs typeface="Arial"/>
              </a:rPr>
              <a:t> for a stringent or severe test </a:t>
            </a:r>
            <a:endParaRPr lang="en-US" sz="2400" dirty="0" smtClean="0">
              <a:latin typeface="Arial"/>
              <a:cs typeface="Arial"/>
            </a:endParaRPr>
          </a:p>
          <a:p>
            <a:pPr marL="274320" lvl="1"/>
            <a:r>
              <a:rPr lang="en-US" sz="2400" dirty="0" smtClean="0">
                <a:latin typeface="Arial"/>
                <a:cs typeface="Arial"/>
              </a:rPr>
              <a:t> My account: </a:t>
            </a:r>
            <a:r>
              <a:rPr lang="en-US" sz="2400" dirty="0">
                <a:latin typeface="Arial"/>
                <a:cs typeface="Arial"/>
              </a:rPr>
              <a:t>severe testing based on error statistics (requires reinterpreting tests)</a:t>
            </a:r>
          </a:p>
          <a:p>
            <a:pPr marL="274320" lvl="1"/>
            <a:endParaRPr lang="en-US" sz="2400" dirty="0"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187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Arial"/>
                <a:cs typeface="Arial"/>
              </a:rPr>
              <a:t>This alters the role of probability: typically just 2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3" y="2119257"/>
            <a:ext cx="6965245" cy="385821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 smtClean="0"/>
              <a:t> </a:t>
            </a:r>
            <a:r>
              <a:rPr lang="en-US" b="1" dirty="0">
                <a:latin typeface="Arial"/>
                <a:cs typeface="Arial"/>
              </a:rPr>
              <a:t>Probabilism. </a:t>
            </a:r>
            <a:r>
              <a:rPr lang="en-US" dirty="0">
                <a:latin typeface="Arial"/>
                <a:cs typeface="Arial"/>
              </a:rPr>
              <a:t>To assign a degree of probability, confirmation, support or belief in a hypothesis, given data </a:t>
            </a:r>
            <a:r>
              <a:rPr lang="en-US" b="1" i="1" dirty="0" smtClean="0">
                <a:latin typeface="Arial"/>
                <a:cs typeface="Arial"/>
              </a:rPr>
              <a:t>x</a:t>
            </a:r>
            <a:r>
              <a:rPr lang="en-US" baseline="-25000" dirty="0" smtClean="0">
                <a:latin typeface="Arial"/>
                <a:cs typeface="Arial"/>
              </a:rPr>
              <a:t>0</a:t>
            </a:r>
            <a:r>
              <a:rPr lang="en-US" dirty="0" smtClean="0">
                <a:latin typeface="Arial"/>
                <a:cs typeface="Arial"/>
              </a:rPr>
              <a:t>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dirty="0">
                <a:latin typeface="Arial"/>
                <a:cs typeface="Arial"/>
              </a:rPr>
              <a:t>(e.g., Bayesian, likelihoodist)—with regard for inner coherency</a:t>
            </a:r>
          </a:p>
          <a:p>
            <a:r>
              <a:rPr lang="en-US" b="1" dirty="0" smtClean="0">
                <a:latin typeface="Arial"/>
                <a:cs typeface="Arial"/>
              </a:rPr>
              <a:t> Performance</a:t>
            </a:r>
            <a:r>
              <a:rPr lang="en-US" dirty="0">
                <a:latin typeface="Arial"/>
                <a:cs typeface="Arial"/>
              </a:rPr>
              <a:t>. Ensure long-run reliability of methods, coverage probabilities (frequentist, behavioristic Neyman-Pearson)</a:t>
            </a:r>
          </a:p>
          <a:p>
            <a:endParaRPr lang="en-US" dirty="0"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52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773218"/>
          </a:xfrm>
        </p:spPr>
        <p:txBody>
          <a:bodyPr>
            <a:normAutofit fontScale="90000"/>
          </a:bodyPr>
          <a:lstStyle/>
          <a:p>
            <a:r>
              <a:rPr lang="en-US" sz="3100" i="1" dirty="0" smtClean="0">
                <a:latin typeface="Arial"/>
                <a:cs typeface="Arial"/>
              </a:rPr>
              <a:t/>
            </a:r>
            <a:br>
              <a:rPr lang="en-US" sz="3100" i="1" dirty="0" smtClean="0">
                <a:latin typeface="Arial"/>
                <a:cs typeface="Arial"/>
              </a:rPr>
            </a:br>
            <a:r>
              <a:rPr lang="en-US" sz="3100" b="1" dirty="0" smtClean="0">
                <a:latin typeface="Arial"/>
                <a:cs typeface="Arial"/>
              </a:rPr>
              <a:t>What </a:t>
            </a:r>
            <a:r>
              <a:rPr lang="en-US" sz="3100" b="1" dirty="0">
                <a:latin typeface="Arial"/>
                <a:cs typeface="Arial"/>
              </a:rPr>
              <a:t>happened to using probability to assess the error probing capacity by the severity </a:t>
            </a:r>
            <a:r>
              <a:rPr lang="en-US" sz="3100" b="1" dirty="0" smtClean="0">
                <a:latin typeface="Arial"/>
                <a:cs typeface="Arial"/>
              </a:rPr>
              <a:t>requirement?</a:t>
            </a:r>
            <a:r>
              <a:rPr lang="en-US" sz="3100" dirty="0">
                <a:latin typeface="Arial"/>
                <a:cs typeface="Arial"/>
              </a:rPr>
              <a:t/>
            </a:r>
            <a:br>
              <a:rPr lang="en-US" sz="3100" dirty="0">
                <a:latin typeface="Arial"/>
                <a:cs typeface="Arial"/>
              </a:rPr>
            </a:b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319867"/>
            <a:ext cx="6196405" cy="3403202"/>
          </a:xfrm>
        </p:spPr>
        <p:txBody>
          <a:bodyPr>
            <a:normAutofit/>
          </a:bodyPr>
          <a:lstStyle/>
          <a:p>
            <a:pPr lvl="0">
              <a:spcAft>
                <a:spcPts val="600"/>
              </a:spcAft>
            </a:pPr>
            <a:endParaRPr lang="en-US" sz="2600" dirty="0" smtClean="0">
              <a:latin typeface="Arial"/>
              <a:cs typeface="Arial"/>
            </a:endParaRPr>
          </a:p>
          <a:p>
            <a:pPr lvl="0">
              <a:spcAft>
                <a:spcPts val="1200"/>
              </a:spcAft>
            </a:pP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sz="2600" dirty="0" smtClean="0">
                <a:latin typeface="Arial"/>
                <a:cs typeface="Arial"/>
              </a:rPr>
              <a:t>Neither </a:t>
            </a:r>
            <a:r>
              <a:rPr lang="en-US" sz="2600" dirty="0">
                <a:latin typeface="Arial"/>
                <a:cs typeface="Arial"/>
              </a:rPr>
              <a:t>“probabilism” nor “performance” directly captures </a:t>
            </a:r>
            <a:r>
              <a:rPr lang="en-US" sz="2600" dirty="0" smtClean="0">
                <a:latin typeface="Arial"/>
                <a:cs typeface="Arial"/>
              </a:rPr>
              <a:t>it </a:t>
            </a:r>
            <a:endParaRPr lang="en-US" sz="2600" dirty="0">
              <a:latin typeface="Arial"/>
              <a:cs typeface="Arial"/>
            </a:endParaRPr>
          </a:p>
          <a:p>
            <a:pPr lvl="0">
              <a:spcAft>
                <a:spcPts val="600"/>
              </a:spcAft>
            </a:pPr>
            <a:r>
              <a:rPr lang="en-US" sz="2600" dirty="0" smtClean="0">
                <a:latin typeface="Arial"/>
                <a:cs typeface="Arial"/>
              </a:rPr>
              <a:t> Good </a:t>
            </a:r>
            <a:r>
              <a:rPr lang="en-US" sz="2600" dirty="0">
                <a:latin typeface="Arial"/>
                <a:cs typeface="Arial"/>
              </a:rPr>
              <a:t>long-run performance is a necessary, not a sufficient, condition for </a:t>
            </a:r>
            <a:r>
              <a:rPr lang="en-US" sz="2600" dirty="0" smtClean="0">
                <a:latin typeface="Arial"/>
                <a:cs typeface="Arial"/>
              </a:rPr>
              <a:t>severity</a:t>
            </a:r>
          </a:p>
          <a:p>
            <a:pPr marL="0" indent="0">
              <a:buNone/>
            </a:pPr>
            <a:r>
              <a:rPr lang="en-US" dirty="0">
                <a:latin typeface="Arial"/>
                <a:cs typeface="Arial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733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 smtClean="0">
                <a:latin typeface="Arial"/>
                <a:cs typeface="Arial"/>
              </a:rPr>
              <a:t> Problems </a:t>
            </a:r>
            <a:r>
              <a:rPr lang="en-US" dirty="0">
                <a:latin typeface="Arial"/>
                <a:cs typeface="Arial"/>
              </a:rPr>
              <a:t>with selective reporting, cherry picking, stopping when the data look good, P-hacking, are not problems about long-runs— </a:t>
            </a:r>
            <a:endParaRPr lang="en-US" dirty="0" smtClean="0">
              <a:latin typeface="Arial"/>
              <a:cs typeface="Arial"/>
            </a:endParaRPr>
          </a:p>
          <a:p>
            <a:pPr lvl="0"/>
            <a:r>
              <a:rPr lang="en-US" dirty="0" smtClean="0">
                <a:latin typeface="Arial"/>
                <a:cs typeface="Arial"/>
              </a:rPr>
              <a:t> It’s </a:t>
            </a:r>
            <a:r>
              <a:rPr lang="en-US" dirty="0">
                <a:latin typeface="Arial"/>
                <a:cs typeface="Arial"/>
              </a:rPr>
              <a:t>that </a:t>
            </a:r>
            <a:r>
              <a:rPr lang="en-US" i="1" dirty="0">
                <a:latin typeface="Arial"/>
                <a:cs typeface="Arial"/>
              </a:rPr>
              <a:t>we cannot say </a:t>
            </a:r>
            <a:r>
              <a:rPr lang="en-US" i="1" dirty="0" smtClean="0">
                <a:latin typeface="Arial"/>
                <a:cs typeface="Arial"/>
              </a:rPr>
              <a:t>the </a:t>
            </a:r>
            <a:r>
              <a:rPr lang="en-US" i="1" dirty="0">
                <a:latin typeface="Arial"/>
                <a:cs typeface="Arial"/>
              </a:rPr>
              <a:t>case at hand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smtClean="0">
                <a:latin typeface="Arial"/>
                <a:cs typeface="Arial"/>
              </a:rPr>
              <a:t>has </a:t>
            </a:r>
            <a:r>
              <a:rPr lang="en-US" dirty="0">
                <a:latin typeface="Arial"/>
                <a:cs typeface="Arial"/>
              </a:rPr>
              <a:t>done a good job of avoiding the sources of misinterpreting </a:t>
            </a:r>
            <a:r>
              <a:rPr lang="en-US" dirty="0" smtClean="0">
                <a:latin typeface="Arial"/>
                <a:cs typeface="Arial"/>
              </a:rPr>
              <a:t>data</a:t>
            </a:r>
          </a:p>
          <a:p>
            <a:pPr marL="0" lvl="0" indent="0">
              <a:buNone/>
            </a:pPr>
            <a:r>
              <a:rPr lang="en-US" dirty="0">
                <a:latin typeface="Arial"/>
                <a:cs typeface="Arial"/>
              </a:rPr>
              <a:t>K</a:t>
            </a:r>
            <a:r>
              <a:rPr lang="en-US" dirty="0" smtClean="0">
                <a:latin typeface="Arial"/>
                <a:cs typeface="Arial"/>
              </a:rPr>
              <a:t>ey to revising the role of error probabilities</a:t>
            </a:r>
            <a:endParaRPr lang="en-US" dirty="0"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223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171254"/>
            <a:ext cx="6196405" cy="455181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b="1" dirty="0">
                <a:latin typeface="Arial"/>
                <a:cs typeface="Arial"/>
              </a:rPr>
              <a:t>A claim </a:t>
            </a:r>
            <a:r>
              <a:rPr lang="en-US" sz="3000" b="1" i="1" dirty="0">
                <a:latin typeface="Arial"/>
                <a:cs typeface="Arial"/>
              </a:rPr>
              <a:t>C</a:t>
            </a:r>
            <a:r>
              <a:rPr lang="en-US" sz="3000" b="1" dirty="0">
                <a:latin typeface="Arial"/>
                <a:cs typeface="Arial"/>
              </a:rPr>
              <a:t> is not warranted </a:t>
            </a:r>
            <a:r>
              <a:rPr lang="en-US" sz="3000" b="1" dirty="0" smtClean="0">
                <a:latin typeface="Arial"/>
                <a:cs typeface="Arial"/>
              </a:rPr>
              <a:t>_______</a:t>
            </a:r>
            <a:endParaRPr lang="en-US" sz="3000" b="1" dirty="0">
              <a:latin typeface="Arial"/>
              <a:cs typeface="Arial"/>
            </a:endParaRPr>
          </a:p>
          <a:p>
            <a:pPr lvl="0"/>
            <a:endParaRPr lang="en-US" b="1" i="1" dirty="0" smtClean="0">
              <a:latin typeface="Arial"/>
              <a:cs typeface="Arial"/>
            </a:endParaRPr>
          </a:p>
          <a:p>
            <a:pPr lvl="0"/>
            <a:r>
              <a:rPr lang="en-US" sz="2600" b="1" i="1" dirty="0" smtClean="0">
                <a:latin typeface="Arial"/>
                <a:cs typeface="Arial"/>
              </a:rPr>
              <a:t> Probabilism</a:t>
            </a:r>
            <a:r>
              <a:rPr lang="en-US" sz="2600" i="1" dirty="0">
                <a:latin typeface="Arial"/>
                <a:cs typeface="Arial"/>
              </a:rPr>
              <a:t>: </a:t>
            </a:r>
            <a:r>
              <a:rPr lang="en-US" sz="2600" dirty="0">
                <a:latin typeface="Arial"/>
                <a:cs typeface="Arial"/>
              </a:rPr>
              <a:t>unless </a:t>
            </a:r>
            <a:r>
              <a:rPr lang="en-US" sz="2600" i="1" dirty="0" smtClean="0">
                <a:latin typeface="Arial"/>
                <a:cs typeface="Arial"/>
              </a:rPr>
              <a:t>C</a:t>
            </a:r>
            <a:r>
              <a:rPr lang="en-US" sz="2600" dirty="0" smtClean="0">
                <a:latin typeface="Arial"/>
                <a:cs typeface="Arial"/>
              </a:rPr>
              <a:t> is true </a:t>
            </a:r>
            <a:r>
              <a:rPr lang="en-US" sz="2600" dirty="0">
                <a:latin typeface="Arial"/>
                <a:cs typeface="Arial"/>
              </a:rPr>
              <a:t>or probable </a:t>
            </a:r>
            <a:r>
              <a:rPr lang="en-US" sz="2600" dirty="0" smtClean="0">
                <a:latin typeface="Arial"/>
                <a:cs typeface="Arial"/>
              </a:rPr>
              <a:t>(gets a probability boost, is made comparatively firmer)</a:t>
            </a:r>
            <a:endParaRPr lang="en-US" sz="2600" dirty="0">
              <a:latin typeface="Arial"/>
              <a:cs typeface="Arial"/>
            </a:endParaRPr>
          </a:p>
          <a:p>
            <a:pPr lvl="0"/>
            <a:endParaRPr lang="en-US" sz="2600" dirty="0">
              <a:latin typeface="Arial"/>
              <a:cs typeface="Arial"/>
            </a:endParaRPr>
          </a:p>
          <a:p>
            <a:pPr lvl="0"/>
            <a:r>
              <a:rPr lang="en-US" sz="2600" b="1" dirty="0" smtClean="0">
                <a:latin typeface="Arial"/>
                <a:cs typeface="Arial"/>
              </a:rPr>
              <a:t> Performance</a:t>
            </a:r>
            <a:r>
              <a:rPr lang="en-US" sz="2600" dirty="0">
                <a:latin typeface="Arial"/>
                <a:cs typeface="Arial"/>
              </a:rPr>
              <a:t>: unless it stems from a method with low long-run </a:t>
            </a:r>
            <a:r>
              <a:rPr lang="en-US" sz="2600" dirty="0" smtClean="0">
                <a:latin typeface="Arial"/>
                <a:cs typeface="Arial"/>
              </a:rPr>
              <a:t>error </a:t>
            </a:r>
          </a:p>
          <a:p>
            <a:pPr lvl="0"/>
            <a:endParaRPr lang="en-US" sz="2600" dirty="0">
              <a:latin typeface="Arial"/>
              <a:cs typeface="Arial"/>
            </a:endParaRPr>
          </a:p>
          <a:p>
            <a:pPr lvl="0"/>
            <a:r>
              <a:rPr lang="en-US" sz="2600" b="1" i="1" dirty="0" smtClean="0">
                <a:latin typeface="Arial"/>
                <a:cs typeface="Arial"/>
              </a:rPr>
              <a:t> Probativism (severe testing) </a:t>
            </a:r>
            <a:r>
              <a:rPr lang="en-US" sz="2600" dirty="0" smtClean="0">
                <a:latin typeface="Arial"/>
                <a:cs typeface="Arial"/>
              </a:rPr>
              <a:t>unless</a:t>
            </a:r>
            <a:r>
              <a:rPr lang="en-US" sz="2600" b="1" i="1" dirty="0" smtClean="0">
                <a:latin typeface="Arial"/>
                <a:cs typeface="Arial"/>
              </a:rPr>
              <a:t> </a:t>
            </a:r>
            <a:r>
              <a:rPr lang="en-US" sz="2600" dirty="0" smtClean="0">
                <a:latin typeface="Arial"/>
                <a:cs typeface="Arial"/>
              </a:rPr>
              <a:t>something </a:t>
            </a:r>
            <a:r>
              <a:rPr lang="en-US" sz="2600" dirty="0">
                <a:latin typeface="Arial"/>
                <a:cs typeface="Arial"/>
              </a:rPr>
              <a:t>(a fair amount) has been don</a:t>
            </a:r>
            <a:r>
              <a:rPr lang="en-US" sz="2600" dirty="0"/>
              <a:t>e to probe ways we can be wrong about </a:t>
            </a:r>
            <a:r>
              <a:rPr lang="en-US" sz="2600" i="1" dirty="0"/>
              <a:t>C</a:t>
            </a:r>
            <a:endParaRPr lang="en-US" sz="26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657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2073" y="1011430"/>
            <a:ext cx="6196405" cy="517695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latin typeface="Arial"/>
                <a:cs typeface="Arial"/>
              </a:rPr>
              <a:t> If </a:t>
            </a:r>
            <a:r>
              <a:rPr lang="en-US" dirty="0">
                <a:latin typeface="Arial"/>
                <a:cs typeface="Arial"/>
              </a:rPr>
              <a:t>you assume probabilism is required for inference, </a:t>
            </a:r>
            <a:r>
              <a:rPr lang="en-US" dirty="0" smtClean="0">
                <a:latin typeface="Arial"/>
                <a:cs typeface="Arial"/>
              </a:rPr>
              <a:t>error </a:t>
            </a:r>
            <a:r>
              <a:rPr lang="en-US" dirty="0">
                <a:latin typeface="Arial"/>
                <a:cs typeface="Arial"/>
              </a:rPr>
              <a:t>probabilities are relevant for inference only by </a:t>
            </a:r>
            <a:r>
              <a:rPr lang="en-US" dirty="0" smtClean="0">
                <a:latin typeface="Arial"/>
                <a:cs typeface="Arial"/>
              </a:rPr>
              <a:t>misinterpretation     </a:t>
            </a:r>
            <a:r>
              <a:rPr lang="en-US" b="1" dirty="0" smtClean="0">
                <a:latin typeface="Arial"/>
                <a:cs typeface="Arial"/>
              </a:rPr>
              <a:t>False!</a:t>
            </a:r>
            <a:endParaRPr lang="en-US" dirty="0">
              <a:latin typeface="Arial"/>
              <a:cs typeface="Arial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latin typeface="Arial"/>
                <a:cs typeface="Arial"/>
              </a:rPr>
              <a:t> I claim, error </a:t>
            </a:r>
            <a:r>
              <a:rPr lang="en-US" dirty="0">
                <a:latin typeface="Arial"/>
                <a:cs typeface="Arial"/>
              </a:rPr>
              <a:t>probabilities </a:t>
            </a:r>
            <a:r>
              <a:rPr lang="en-US" dirty="0" smtClean="0">
                <a:latin typeface="Arial"/>
                <a:cs typeface="Arial"/>
              </a:rPr>
              <a:t>play a </a:t>
            </a:r>
            <a:r>
              <a:rPr lang="en-US" dirty="0">
                <a:latin typeface="Arial"/>
                <a:cs typeface="Arial"/>
              </a:rPr>
              <a:t>crucial role in appraising well-</a:t>
            </a:r>
            <a:r>
              <a:rPr lang="en-US" dirty="0" smtClean="0">
                <a:latin typeface="Arial"/>
                <a:cs typeface="Arial"/>
              </a:rPr>
              <a:t>testedness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latin typeface="Arial"/>
                <a:cs typeface="Arial"/>
              </a:rPr>
              <a:t> It’s </a:t>
            </a:r>
            <a:r>
              <a:rPr lang="en-US" dirty="0">
                <a:latin typeface="Arial"/>
                <a:cs typeface="Arial"/>
              </a:rPr>
              <a:t>crucial to be able to say, </a:t>
            </a:r>
            <a:r>
              <a:rPr lang="en-US" i="1" dirty="0" smtClean="0">
                <a:latin typeface="Arial"/>
                <a:cs typeface="Arial"/>
              </a:rPr>
              <a:t>C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is highly believable or plausible but poorly </a:t>
            </a:r>
            <a:r>
              <a:rPr lang="en-US" dirty="0" smtClean="0">
                <a:latin typeface="Arial"/>
                <a:cs typeface="Arial"/>
              </a:rPr>
              <a:t>tested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dirty="0" smtClean="0">
                <a:latin typeface="Arial"/>
                <a:cs typeface="Arial"/>
              </a:rPr>
              <a:t> </a:t>
            </a:r>
            <a:endParaRPr lang="en-US" dirty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670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723351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/>
                <a:cs typeface="Arial"/>
              </a:rPr>
              <a:t>Biasing </a:t>
            </a:r>
            <a:r>
              <a:rPr lang="en-US" sz="2800" b="1" dirty="0">
                <a:latin typeface="Arial"/>
                <a:cs typeface="Arial"/>
              </a:rPr>
              <a:t>selection effects: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2184" y="1540933"/>
            <a:ext cx="6199632" cy="4334933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en-US" sz="2800" i="1" dirty="0" smtClean="0">
              <a:latin typeface="Arial"/>
              <a:cs typeface="Arial"/>
            </a:endParaRPr>
          </a:p>
          <a:p>
            <a:pPr>
              <a:spcAft>
                <a:spcPts val="1200"/>
              </a:spcAft>
            </a:pPr>
            <a:r>
              <a:rPr lang="en-US" sz="5100" dirty="0" smtClean="0">
                <a:solidFill>
                  <a:srgbClr val="000000"/>
                </a:solidFill>
                <a:latin typeface="Arial"/>
                <a:cs typeface="Arial"/>
              </a:rPr>
              <a:t> One function of severity is to identify problematic selection effects (not all are)</a:t>
            </a:r>
            <a:endParaRPr lang="en-US" sz="44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spcAft>
                <a:spcPts val="1200"/>
              </a:spcAft>
            </a:pPr>
            <a:r>
              <a:rPr lang="en-US" sz="5100" i="1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5100" b="1" i="1" dirty="0" smtClean="0">
                <a:solidFill>
                  <a:srgbClr val="000000"/>
                </a:solidFill>
                <a:latin typeface="Arial"/>
                <a:cs typeface="Arial"/>
              </a:rPr>
              <a:t>Biasing selection effects</a:t>
            </a:r>
            <a:r>
              <a:rPr lang="en-US" sz="5100" dirty="0" smtClean="0">
                <a:solidFill>
                  <a:srgbClr val="000000"/>
                </a:solidFill>
                <a:latin typeface="Arial"/>
                <a:cs typeface="Arial"/>
              </a:rPr>
              <a:t>: when data or hypotheses are selected or generated (or a test criterion is specified), in such a way that </a:t>
            </a:r>
            <a:r>
              <a:rPr lang="en-US" sz="5100" b="1" dirty="0" smtClean="0">
                <a:solidFill>
                  <a:srgbClr val="000000"/>
                </a:solidFill>
                <a:latin typeface="Arial"/>
                <a:cs typeface="Arial"/>
              </a:rPr>
              <a:t>the minimal severity requirement is violated, seriously altered or incapable of being assessed  </a:t>
            </a:r>
            <a:endParaRPr lang="en-US" sz="4400" b="1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spcAft>
                <a:spcPts val="1200"/>
              </a:spcAft>
            </a:pPr>
            <a:r>
              <a:rPr lang="en-US" sz="5100" dirty="0" smtClean="0">
                <a:solidFill>
                  <a:srgbClr val="000000"/>
                </a:solidFill>
                <a:latin typeface="Arial"/>
                <a:cs typeface="Arial"/>
              </a:rPr>
              <a:t> Picking </a:t>
            </a:r>
            <a:r>
              <a:rPr lang="en-US" sz="5100" dirty="0">
                <a:solidFill>
                  <a:srgbClr val="000000"/>
                </a:solidFill>
                <a:latin typeface="Arial"/>
                <a:cs typeface="Arial"/>
              </a:rPr>
              <a:t>up on these alterations is precisely what enables error statistics to be </a:t>
            </a:r>
            <a:r>
              <a:rPr lang="en-US" sz="5100" b="1" dirty="0">
                <a:solidFill>
                  <a:srgbClr val="000000"/>
                </a:solidFill>
                <a:latin typeface="Arial"/>
                <a:cs typeface="Arial"/>
              </a:rPr>
              <a:t>self-correcting</a:t>
            </a:r>
            <a:r>
              <a:rPr lang="en-US" sz="5100" dirty="0" smtClean="0">
                <a:solidFill>
                  <a:srgbClr val="000000"/>
                </a:solidFill>
                <a:latin typeface="Arial"/>
                <a:cs typeface="Arial"/>
              </a:rPr>
              <a:t>—</a:t>
            </a:r>
            <a:endParaRPr lang="en-US" sz="5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650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672551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Arial"/>
                <a:cs typeface="Arial"/>
              </a:rPr>
              <a:t>Nominal vs actual S</a:t>
            </a:r>
            <a:r>
              <a:rPr lang="en-US" sz="2800" b="1" dirty="0" smtClean="0">
                <a:latin typeface="Arial"/>
                <a:cs typeface="Arial"/>
              </a:rPr>
              <a:t>ignificance levels</a:t>
            </a:r>
            <a:br>
              <a:rPr lang="en-US" sz="2800" b="1" dirty="0" smtClean="0">
                <a:latin typeface="Arial"/>
                <a:cs typeface="Arial"/>
              </a:rPr>
            </a:br>
            <a:endParaRPr lang="en-US" sz="2800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2184" y="1490133"/>
            <a:ext cx="6199632" cy="4572000"/>
          </a:xfrm>
        </p:spPr>
        <p:txBody>
          <a:bodyPr>
            <a:normAutofit/>
          </a:bodyPr>
          <a:lstStyle/>
          <a:p>
            <a:pPr marL="365760" lvl="1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400" i="1" dirty="0" smtClean="0">
                <a:latin typeface="Arial"/>
                <a:cs typeface="Arial"/>
              </a:rPr>
              <a:t>Suppose </a:t>
            </a:r>
            <a:r>
              <a:rPr lang="en-US" sz="2400" i="1" dirty="0">
                <a:latin typeface="Arial"/>
                <a:cs typeface="Arial"/>
              </a:rPr>
              <a:t>that twenty sets of differences have been examined, that one difference seems large enough to test and that this difference turns out to be ‘significant at the 5 percent level.’ ….The actual level of significance is not 5 percent, but 64 percent!</a:t>
            </a:r>
            <a:r>
              <a:rPr lang="en-US" sz="2400" dirty="0">
                <a:latin typeface="Arial"/>
                <a:cs typeface="Arial"/>
              </a:rPr>
              <a:t> (Selvin, 1970, p. 104</a:t>
            </a:r>
            <a:r>
              <a:rPr lang="en-US" sz="2400" dirty="0" smtClean="0">
                <a:latin typeface="Arial"/>
                <a:cs typeface="Arial"/>
              </a:rPr>
              <a:t>)</a:t>
            </a:r>
            <a:endParaRPr lang="en-US" sz="2400" dirty="0">
              <a:latin typeface="Arial"/>
              <a:cs typeface="Arial"/>
            </a:endParaRPr>
          </a:p>
          <a:p>
            <a:pPr marL="0" lvl="0" indent="0">
              <a:buNone/>
            </a:pPr>
            <a:r>
              <a:rPr lang="en-US" dirty="0" smtClean="0">
                <a:latin typeface="Arial"/>
                <a:cs typeface="Arial"/>
              </a:rPr>
              <a:t>From (Morrison &amp; Henkel’s </a:t>
            </a:r>
            <a:r>
              <a:rPr lang="en-US" i="1" dirty="0" smtClean="0">
                <a:latin typeface="Arial"/>
                <a:cs typeface="Arial"/>
              </a:rPr>
              <a:t>Significance </a:t>
            </a:r>
            <a:r>
              <a:rPr lang="en-US" i="1" dirty="0">
                <a:latin typeface="Arial"/>
                <a:cs typeface="Arial"/>
              </a:rPr>
              <a:t>Test controversy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1970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!)</a:t>
            </a:r>
          </a:p>
          <a:p>
            <a:pPr lvl="0"/>
            <a:endParaRPr lang="en-US" dirty="0"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5" name="Content Placeholder 3" descr="imgres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0" r="8090"/>
          <a:stretch>
            <a:fillRect/>
          </a:stretch>
        </p:blipFill>
        <p:spPr>
          <a:xfrm>
            <a:off x="7463977" y="1490133"/>
            <a:ext cx="760248" cy="58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841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727201"/>
            <a:ext cx="6196405" cy="4080932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en-US" dirty="0" smtClean="0">
                <a:latin typeface="Arial"/>
                <a:cs typeface="Arial"/>
              </a:rPr>
              <a:t> Morrison and Henkel were </a:t>
            </a:r>
            <a:r>
              <a:rPr lang="en-US" dirty="0">
                <a:latin typeface="Arial"/>
                <a:cs typeface="Arial"/>
              </a:rPr>
              <a:t>clear on the fallacy: blurring the “</a:t>
            </a:r>
            <a:r>
              <a:rPr lang="en-US" b="1" dirty="0">
                <a:latin typeface="Arial"/>
                <a:cs typeface="Arial"/>
              </a:rPr>
              <a:t>computed</a:t>
            </a:r>
            <a:r>
              <a:rPr lang="en-US" dirty="0">
                <a:latin typeface="Arial"/>
                <a:cs typeface="Arial"/>
              </a:rPr>
              <a:t>” or “</a:t>
            </a:r>
            <a:r>
              <a:rPr lang="en-US" b="1" dirty="0">
                <a:latin typeface="Arial"/>
                <a:cs typeface="Arial"/>
              </a:rPr>
              <a:t>nominal</a:t>
            </a:r>
            <a:r>
              <a:rPr lang="en-US" dirty="0">
                <a:latin typeface="Arial"/>
                <a:cs typeface="Arial"/>
              </a:rPr>
              <a:t>” significance level, and the “</a:t>
            </a:r>
            <a:r>
              <a:rPr lang="en-US" b="1" dirty="0">
                <a:latin typeface="Arial"/>
                <a:cs typeface="Arial"/>
              </a:rPr>
              <a:t>actual”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smtClean="0">
                <a:latin typeface="Arial"/>
                <a:cs typeface="Arial"/>
              </a:rPr>
              <a:t>level</a:t>
            </a:r>
            <a:endParaRPr lang="en-US" dirty="0">
              <a:latin typeface="Arial"/>
              <a:cs typeface="Arial"/>
            </a:endParaRPr>
          </a:p>
          <a:p>
            <a:pPr lvl="0">
              <a:spcAft>
                <a:spcPts val="1200"/>
              </a:spcAft>
            </a:pPr>
            <a:r>
              <a:rPr lang="en-US" dirty="0" smtClean="0">
                <a:latin typeface="Arial"/>
                <a:cs typeface="Arial"/>
              </a:rPr>
              <a:t> There </a:t>
            </a:r>
            <a:r>
              <a:rPr lang="en-US" dirty="0">
                <a:latin typeface="Arial"/>
                <a:cs typeface="Arial"/>
              </a:rPr>
              <a:t>are many more ways you can be wrong with hunting (different sample space</a:t>
            </a:r>
            <a:r>
              <a:rPr lang="en-US" dirty="0" smtClean="0">
                <a:latin typeface="Arial"/>
                <a:cs typeface="Arial"/>
              </a:rPr>
              <a:t>)</a:t>
            </a:r>
            <a:endParaRPr lang="en-US" dirty="0">
              <a:latin typeface="Arial"/>
              <a:cs typeface="Arial"/>
            </a:endParaRPr>
          </a:p>
          <a:p>
            <a:pPr marL="0" lvl="0" indent="0">
              <a:spcAft>
                <a:spcPts val="1200"/>
              </a:spcAft>
              <a:buNone/>
            </a:pPr>
            <a:r>
              <a:rPr lang="en-US" b="1" dirty="0" smtClean="0">
                <a:latin typeface="Arial"/>
                <a:cs typeface="Arial"/>
              </a:rPr>
              <a:t/>
            </a:r>
            <a:br>
              <a:rPr lang="en-US" b="1" dirty="0" smtClean="0">
                <a:latin typeface="Arial"/>
                <a:cs typeface="Arial"/>
              </a:rPr>
            </a:br>
            <a:endParaRPr lang="en-US" b="1" i="1" dirty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92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9333" y="1379518"/>
            <a:ext cx="6318750" cy="4429634"/>
          </a:xfrm>
        </p:spPr>
        <p:txBody>
          <a:bodyPr>
            <a:normAutofit fontScale="925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b="1" dirty="0" smtClean="0">
                <a:latin typeface="Arial"/>
                <a:cs typeface="Arial"/>
              </a:rPr>
              <a:t>Spurious P-Value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b="1" dirty="0" smtClean="0">
                <a:latin typeface="Arial"/>
                <a:cs typeface="Arial"/>
              </a:rPr>
              <a:t>You </a:t>
            </a:r>
            <a:r>
              <a:rPr lang="en-US" b="1" dirty="0">
                <a:latin typeface="Arial"/>
                <a:cs typeface="Arial"/>
              </a:rPr>
              <a:t>report</a:t>
            </a:r>
            <a:r>
              <a:rPr lang="en-US" dirty="0">
                <a:latin typeface="Arial"/>
                <a:cs typeface="Arial"/>
              </a:rPr>
              <a:t>: Such results </a:t>
            </a:r>
            <a:r>
              <a:rPr lang="en-US" i="1" dirty="0">
                <a:latin typeface="Arial"/>
                <a:cs typeface="Arial"/>
              </a:rPr>
              <a:t>would be difficult to achieve</a:t>
            </a:r>
            <a:r>
              <a:rPr lang="en-US" dirty="0">
                <a:latin typeface="Arial"/>
                <a:cs typeface="Arial"/>
              </a:rPr>
              <a:t> under the assumption of </a:t>
            </a:r>
            <a:r>
              <a:rPr lang="en-US" i="1" dirty="0">
                <a:latin typeface="Arial"/>
                <a:cs typeface="Arial"/>
              </a:rPr>
              <a:t>H</a:t>
            </a:r>
            <a:r>
              <a:rPr lang="en-US" baseline="-25000" dirty="0">
                <a:latin typeface="Arial"/>
                <a:cs typeface="Arial"/>
              </a:rPr>
              <a:t>0</a:t>
            </a:r>
            <a:endParaRPr lang="en-US" dirty="0">
              <a:latin typeface="Arial"/>
              <a:cs typeface="Arial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b="1" dirty="0">
                <a:latin typeface="Arial"/>
                <a:cs typeface="Arial"/>
              </a:rPr>
              <a:t>When in fact</a:t>
            </a:r>
            <a:r>
              <a:rPr lang="en-US" dirty="0">
                <a:latin typeface="Arial"/>
                <a:cs typeface="Arial"/>
              </a:rPr>
              <a:t> such results are common under the assumption of </a:t>
            </a:r>
            <a:r>
              <a:rPr lang="en-US" i="1" dirty="0" smtClean="0">
                <a:latin typeface="Arial"/>
                <a:cs typeface="Arial"/>
              </a:rPr>
              <a:t>H</a:t>
            </a:r>
            <a:r>
              <a:rPr lang="en-US" baseline="-25000" dirty="0" smtClean="0">
                <a:latin typeface="Arial"/>
                <a:cs typeface="Arial"/>
              </a:rPr>
              <a:t>0</a:t>
            </a:r>
          </a:p>
          <a:p>
            <a:pPr marL="0" indent="0">
              <a:spcAft>
                <a:spcPts val="600"/>
              </a:spcAft>
              <a:buNone/>
            </a:pPr>
            <a:endParaRPr lang="en-US" dirty="0">
              <a:latin typeface="Arial"/>
              <a:cs typeface="Arial"/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en-US" dirty="0" smtClean="0">
                <a:latin typeface="Arial"/>
                <a:cs typeface="Arial"/>
              </a:rPr>
              <a:t>(Formally</a:t>
            </a:r>
            <a:r>
              <a:rPr lang="en-US" dirty="0">
                <a:latin typeface="Arial"/>
                <a:cs typeface="Arial"/>
              </a:rPr>
              <a:t>): </a:t>
            </a:r>
            <a:endParaRPr lang="en-US" dirty="0" smtClean="0">
              <a:latin typeface="Arial"/>
              <a:cs typeface="Arial"/>
            </a:endParaRPr>
          </a:p>
          <a:p>
            <a:pPr>
              <a:spcAft>
                <a:spcPts val="1200"/>
              </a:spcAft>
            </a:pPr>
            <a:r>
              <a:rPr lang="en-US" dirty="0" smtClean="0">
                <a:latin typeface="Arial"/>
                <a:cs typeface="Arial"/>
              </a:rPr>
              <a:t> You </a:t>
            </a:r>
            <a:r>
              <a:rPr lang="en-US" dirty="0">
                <a:latin typeface="Arial"/>
                <a:cs typeface="Arial"/>
              </a:rPr>
              <a:t>say Pr(P-value </a:t>
            </a:r>
            <a:r>
              <a:rPr lang="en-US" dirty="0" smtClean="0">
                <a:latin typeface="Arial"/>
                <a:cs typeface="Arial"/>
              </a:rPr>
              <a:t>≤ </a:t>
            </a:r>
            <a:r>
              <a:rPr lang="en-US" dirty="0">
                <a:latin typeface="Arial"/>
                <a:cs typeface="Arial"/>
              </a:rPr>
              <a:t>P</a:t>
            </a:r>
            <a:r>
              <a:rPr lang="en-US" baseline="-25000" dirty="0">
                <a:latin typeface="Arial"/>
                <a:cs typeface="Arial"/>
              </a:rPr>
              <a:t>obs</a:t>
            </a:r>
            <a:r>
              <a:rPr lang="en-US" dirty="0">
                <a:latin typeface="Arial"/>
                <a:cs typeface="Arial"/>
              </a:rPr>
              <a:t>; </a:t>
            </a:r>
            <a:r>
              <a:rPr lang="en-US" i="1" dirty="0">
                <a:latin typeface="Arial"/>
                <a:cs typeface="Arial"/>
              </a:rPr>
              <a:t>H</a:t>
            </a:r>
            <a:r>
              <a:rPr lang="en-US" baseline="-25000" dirty="0">
                <a:latin typeface="Arial"/>
                <a:cs typeface="Arial"/>
              </a:rPr>
              <a:t>0</a:t>
            </a:r>
            <a:r>
              <a:rPr lang="en-US" dirty="0">
                <a:latin typeface="Arial"/>
                <a:cs typeface="Arial"/>
              </a:rPr>
              <a:t>) ~ P</a:t>
            </a:r>
            <a:r>
              <a:rPr lang="en-US" baseline="-25000" dirty="0">
                <a:latin typeface="Arial"/>
                <a:cs typeface="Arial"/>
              </a:rPr>
              <a:t>obs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small</a:t>
            </a:r>
            <a:r>
              <a:rPr lang="en-US" dirty="0" smtClean="0">
                <a:latin typeface="Arial"/>
                <a:cs typeface="Arial"/>
              </a:rPr>
              <a:t></a:t>
            </a:r>
          </a:p>
          <a:p>
            <a:r>
              <a:rPr lang="en-US" dirty="0" smtClean="0">
                <a:latin typeface="Arial"/>
                <a:cs typeface="Arial"/>
              </a:rPr>
              <a:t> But </a:t>
            </a:r>
            <a:r>
              <a:rPr lang="en-US" dirty="0">
                <a:latin typeface="Arial"/>
                <a:cs typeface="Arial"/>
              </a:rPr>
              <a:t>in fact Pr(P-value </a:t>
            </a:r>
            <a:r>
              <a:rPr lang="en-US" dirty="0" smtClean="0">
                <a:latin typeface="Arial"/>
                <a:cs typeface="Arial"/>
              </a:rPr>
              <a:t>≤ </a:t>
            </a:r>
            <a:r>
              <a:rPr lang="en-US" dirty="0">
                <a:latin typeface="Arial"/>
                <a:cs typeface="Arial"/>
              </a:rPr>
              <a:t>P</a:t>
            </a:r>
            <a:r>
              <a:rPr lang="en-US" baseline="-25000" dirty="0">
                <a:latin typeface="Arial"/>
                <a:cs typeface="Arial"/>
              </a:rPr>
              <a:t>obs</a:t>
            </a:r>
            <a:r>
              <a:rPr lang="en-US" dirty="0">
                <a:latin typeface="Arial"/>
                <a:cs typeface="Arial"/>
              </a:rPr>
              <a:t>; </a:t>
            </a:r>
            <a:r>
              <a:rPr lang="en-US" i="1" dirty="0">
                <a:latin typeface="Arial"/>
                <a:cs typeface="Arial"/>
              </a:rPr>
              <a:t>H</a:t>
            </a:r>
            <a:r>
              <a:rPr lang="en-US" baseline="-25000" dirty="0">
                <a:latin typeface="Arial"/>
                <a:cs typeface="Arial"/>
              </a:rPr>
              <a:t>0</a:t>
            </a:r>
            <a:r>
              <a:rPr lang="en-US" dirty="0">
                <a:latin typeface="Arial"/>
                <a:cs typeface="Arial"/>
              </a:rPr>
              <a:t>) = high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637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809750"/>
            <a:ext cx="6196405" cy="4206875"/>
          </a:xfrm>
        </p:spPr>
        <p:txBody>
          <a:bodyPr/>
          <a:lstStyle/>
          <a:p>
            <a:pPr marL="0" indent="0" algn="ctr">
              <a:spcAft>
                <a:spcPts val="3600"/>
              </a:spcAft>
              <a:buNone/>
            </a:pPr>
            <a:r>
              <a:rPr lang="en-US" sz="2800" b="1" dirty="0" smtClean="0">
                <a:latin typeface="Arial"/>
                <a:cs typeface="Arial"/>
              </a:rPr>
              <a:t>Scapegoating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Arial"/>
                <a:cs typeface="Arial"/>
              </a:rPr>
              <a:t> Nowadays</a:t>
            </a:r>
            <a:r>
              <a:rPr lang="en-US" dirty="0">
                <a:latin typeface="Arial"/>
                <a:cs typeface="Arial"/>
              </a:rPr>
              <a:t>, we’re likely to see the tests blamed 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Arial"/>
                <a:cs typeface="Arial"/>
              </a:rPr>
              <a:t> My view: Tests don’t kill inferences, people do</a:t>
            </a:r>
          </a:p>
          <a:p>
            <a:r>
              <a:rPr lang="en-US" dirty="0" smtClean="0">
                <a:latin typeface="Arial"/>
                <a:cs typeface="Arial"/>
              </a:rPr>
              <a:t> Even </a:t>
            </a:r>
            <a:r>
              <a:rPr lang="en-US" dirty="0">
                <a:latin typeface="Arial"/>
                <a:cs typeface="Arial"/>
              </a:rPr>
              <a:t>worse are those statistical accounts where the abuse vanishes!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4" name="Picture 3" descr="6a0148c7b55aa3970c019b028bfea0970d-320wi-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140" y="712157"/>
            <a:ext cx="1451985" cy="1606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912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141"/>
    </mc:Choice>
    <mc:Fallback xmlns="">
      <p:transition xmlns:p14="http://schemas.microsoft.com/office/powerpoint/2010/main" spd="slow" advTm="1414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226" y="649111"/>
            <a:ext cx="7365999" cy="5525166"/>
          </a:xfrm>
        </p:spPr>
        <p:txBody>
          <a:bodyPr>
            <a:normAutofit fontScale="40000" lnSpcReduction="20000"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7000" b="1" dirty="0">
                <a:latin typeface="Arial"/>
                <a:cs typeface="Arial"/>
              </a:rPr>
              <a:t>On some views, </a:t>
            </a:r>
            <a:r>
              <a:rPr lang="en-US" sz="7000" b="1" dirty="0" smtClean="0">
                <a:latin typeface="Arial"/>
                <a:cs typeface="Arial"/>
              </a:rPr>
              <a:t>taking account of biasing </a:t>
            </a:r>
            <a:r>
              <a:rPr lang="en-US" sz="7000" b="1" dirty="0">
                <a:latin typeface="Arial"/>
                <a:cs typeface="Arial"/>
              </a:rPr>
              <a:t>selection effects </a:t>
            </a:r>
            <a:r>
              <a:rPr lang="en-US" sz="7000" b="1" dirty="0" smtClean="0">
                <a:latin typeface="Arial"/>
                <a:cs typeface="Arial"/>
              </a:rPr>
              <a:t>“defies scientific sense”</a:t>
            </a:r>
          </a:p>
          <a:p>
            <a:pPr marL="36576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3800" i="1" dirty="0" smtClean="0">
              <a:latin typeface="Arial"/>
              <a:cs typeface="Arial"/>
            </a:endParaRPr>
          </a:p>
          <a:p>
            <a:pPr marL="365760" lvl="1" indent="0">
              <a:spcBef>
                <a:spcPts val="0"/>
              </a:spcBef>
              <a:buNone/>
            </a:pPr>
            <a:r>
              <a:rPr lang="en-US" sz="6000" i="1" dirty="0" smtClean="0">
                <a:latin typeface="Arial"/>
                <a:cs typeface="Arial"/>
              </a:rPr>
              <a:t>Two </a:t>
            </a:r>
            <a:r>
              <a:rPr lang="en-US" sz="6000" i="1" dirty="0">
                <a:latin typeface="Arial"/>
                <a:cs typeface="Arial"/>
              </a:rPr>
              <a:t>problems that plague frequentist inference:</a:t>
            </a:r>
            <a:r>
              <a:rPr lang="en-US" sz="6000" dirty="0">
                <a:latin typeface="Arial"/>
                <a:cs typeface="Arial"/>
              </a:rPr>
              <a:t> multiple comparisons and multiple looks, or, as they are more commonly called</a:t>
            </a:r>
            <a:r>
              <a:rPr lang="en-US" sz="6000" i="1" dirty="0">
                <a:latin typeface="Arial"/>
                <a:cs typeface="Arial"/>
              </a:rPr>
              <a:t>, data dredging and peeking at the data. The frequentist solution to both problems involves adjusting the P-value…</a:t>
            </a:r>
            <a:r>
              <a:rPr lang="en-US" sz="6000" b="1" i="1" dirty="0">
                <a:latin typeface="Arial"/>
                <a:cs typeface="Arial"/>
              </a:rPr>
              <a:t>But adjusting the measure of evidence because of considerations that have nothing to do with the data defies scientific sense</a:t>
            </a:r>
            <a:r>
              <a:rPr lang="en-US" sz="6000" i="1" dirty="0">
                <a:latin typeface="Arial"/>
                <a:cs typeface="Arial"/>
              </a:rPr>
              <a:t>, </a:t>
            </a:r>
            <a:r>
              <a:rPr lang="en-US" sz="6000" dirty="0">
                <a:latin typeface="Arial"/>
                <a:cs typeface="Arial"/>
              </a:rPr>
              <a:t>belies the claim of ‘objectivity’ that is often made for the P-</a:t>
            </a:r>
            <a:r>
              <a:rPr lang="en-US" sz="6000" dirty="0" smtClean="0">
                <a:latin typeface="Arial"/>
                <a:cs typeface="Arial"/>
              </a:rPr>
              <a:t>value” (Goodman 1999</a:t>
            </a:r>
            <a:r>
              <a:rPr lang="en-US" sz="6000" dirty="0">
                <a:latin typeface="Arial"/>
                <a:cs typeface="Arial"/>
              </a:rPr>
              <a:t>, p. </a:t>
            </a:r>
            <a:r>
              <a:rPr lang="en-US" sz="6000" dirty="0" smtClean="0">
                <a:latin typeface="Arial"/>
                <a:cs typeface="Arial"/>
              </a:rPr>
              <a:t>1010) </a:t>
            </a:r>
          </a:p>
          <a:p>
            <a:pPr marL="36576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3800" dirty="0">
              <a:latin typeface="Arial"/>
              <a:cs typeface="Arial"/>
            </a:endParaRPr>
          </a:p>
          <a:p>
            <a:pPr marL="36576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6000" dirty="0" smtClean="0">
              <a:latin typeface="Arial"/>
              <a:cs typeface="Arial"/>
            </a:endParaRPr>
          </a:p>
          <a:p>
            <a:pPr marL="36576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000" dirty="0" smtClean="0">
                <a:latin typeface="Arial"/>
                <a:cs typeface="Arial"/>
              </a:rPr>
              <a:t>(To his credit, he’s open about this; </a:t>
            </a:r>
            <a:r>
              <a:rPr lang="en-US" sz="6000" dirty="0">
                <a:latin typeface="Arial"/>
                <a:cs typeface="Arial"/>
              </a:rPr>
              <a:t>heads the Meta</a:t>
            </a:r>
            <a:r>
              <a:rPr lang="en-US" sz="6000" dirty="0" smtClean="0">
                <a:latin typeface="Arial"/>
                <a:cs typeface="Arial"/>
              </a:rPr>
              <a:t>-Research </a:t>
            </a:r>
            <a:r>
              <a:rPr lang="en-US" sz="6000" dirty="0">
                <a:latin typeface="Arial"/>
                <a:cs typeface="Arial"/>
              </a:rPr>
              <a:t>Innovation Center at Stanford</a:t>
            </a:r>
            <a:r>
              <a:rPr lang="en-US" sz="6000" dirty="0" smtClean="0">
                <a:latin typeface="Arial"/>
                <a:cs typeface="Arial"/>
              </a:rPr>
              <a:t>)</a:t>
            </a:r>
            <a:endParaRPr lang="en-US" sz="6000" dirty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593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6111" y="817582"/>
            <a:ext cx="7549445" cy="791085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/>
                <a:cs typeface="Arial"/>
              </a:rPr>
              <a:t>Technical </a:t>
            </a:r>
            <a:r>
              <a:rPr lang="en-US" sz="2800" b="1" dirty="0">
                <a:latin typeface="Arial"/>
                <a:cs typeface="Arial"/>
              </a:rPr>
              <a:t>a</a:t>
            </a:r>
            <a:r>
              <a:rPr lang="en-US" sz="2800" b="1" dirty="0" smtClean="0">
                <a:latin typeface="Arial"/>
                <a:cs typeface="Arial"/>
              </a:rPr>
              <a:t>ctivism isn’t free of philosophy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8334" y="1608667"/>
            <a:ext cx="7013222" cy="4334933"/>
          </a:xfrm>
        </p:spPr>
        <p:txBody>
          <a:bodyPr>
            <a:normAutofit fontScale="92500" lnSpcReduction="10000"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2600" dirty="0">
                <a:latin typeface="Arial"/>
                <a:cs typeface="Arial"/>
              </a:rPr>
              <a:t>Ben Goldacre (of </a:t>
            </a:r>
            <a:r>
              <a:rPr lang="en-US" sz="2600" i="1" dirty="0">
                <a:latin typeface="Arial"/>
                <a:cs typeface="Arial"/>
              </a:rPr>
              <a:t>Bad Science</a:t>
            </a:r>
            <a:r>
              <a:rPr lang="en-US" sz="2600" dirty="0">
                <a:latin typeface="Arial"/>
                <a:cs typeface="Arial"/>
              </a:rPr>
              <a:t>) in a 2016 </a:t>
            </a:r>
            <a:r>
              <a:rPr lang="en-US" sz="2600" i="1" dirty="0">
                <a:latin typeface="Arial"/>
                <a:cs typeface="Arial"/>
              </a:rPr>
              <a:t>Nature</a:t>
            </a:r>
            <a:r>
              <a:rPr lang="en-US" sz="2600" dirty="0">
                <a:latin typeface="Arial"/>
                <a:cs typeface="Arial"/>
              </a:rPr>
              <a:t> article, </a:t>
            </a:r>
            <a:r>
              <a:rPr lang="en-US" sz="2600" dirty="0" smtClean="0">
                <a:latin typeface="Arial"/>
                <a:cs typeface="Arial"/>
              </a:rPr>
              <a:t>is </a:t>
            </a:r>
            <a:r>
              <a:rPr lang="en-US" sz="2600" dirty="0">
                <a:latin typeface="Arial"/>
                <a:cs typeface="Arial"/>
              </a:rPr>
              <a:t>puzzled that bad statistical practices continue even in the face of the new "technical activism</a:t>
            </a:r>
            <a:r>
              <a:rPr lang="en-US" sz="2600" dirty="0" smtClean="0">
                <a:latin typeface="Arial"/>
                <a:cs typeface="Arial"/>
              </a:rPr>
              <a:t>”:</a:t>
            </a:r>
            <a:endParaRPr lang="en-US" sz="2600" dirty="0">
              <a:latin typeface="Arial"/>
              <a:cs typeface="Arial"/>
            </a:endParaRPr>
          </a:p>
          <a:p>
            <a:pPr marL="365760" lvl="1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600" dirty="0">
                <a:solidFill>
                  <a:srgbClr val="000000"/>
                </a:solidFill>
                <a:latin typeface="Arial"/>
                <a:cs typeface="Arial"/>
              </a:rPr>
              <a:t>The editors at </a:t>
            </a:r>
            <a:r>
              <a:rPr lang="en-US" sz="2600" i="1" dirty="0">
                <a:solidFill>
                  <a:srgbClr val="000000"/>
                </a:solidFill>
                <a:latin typeface="Arial"/>
                <a:cs typeface="Arial"/>
              </a:rPr>
              <a:t>Annals of Internal Medicine</a:t>
            </a:r>
            <a:r>
              <a:rPr lang="en-US" sz="2600" dirty="0">
                <a:solidFill>
                  <a:srgbClr val="000000"/>
                </a:solidFill>
                <a:latin typeface="Arial"/>
                <a:cs typeface="Arial"/>
              </a:rPr>
              <a:t>,… repeatedly (but confusedly) argue that it is acceptable to identify “prespecified outcomes” [from results] produced after a trial began; ….they say that </a:t>
            </a:r>
            <a:r>
              <a:rPr lang="en-US" sz="2600" b="1" dirty="0">
                <a:solidFill>
                  <a:srgbClr val="000000"/>
                </a:solidFill>
                <a:latin typeface="Arial"/>
                <a:cs typeface="Arial"/>
              </a:rPr>
              <a:t>their expertise allows them to permit </a:t>
            </a:r>
            <a:r>
              <a:rPr lang="en-US" sz="2600" b="1" dirty="0" smtClean="0">
                <a:solidFill>
                  <a:srgbClr val="000000"/>
                </a:solidFill>
                <a:latin typeface="Arial"/>
                <a:cs typeface="Arial"/>
              </a:rPr>
              <a:t>– </a:t>
            </a:r>
            <a:r>
              <a:rPr lang="en-US" sz="2600" b="1" dirty="0">
                <a:solidFill>
                  <a:srgbClr val="000000"/>
                </a:solidFill>
                <a:latin typeface="Arial"/>
                <a:cs typeface="Arial"/>
              </a:rPr>
              <a:t>and even solicit </a:t>
            </a:r>
            <a:r>
              <a:rPr lang="en-US" sz="2600" b="1" dirty="0" smtClean="0">
                <a:solidFill>
                  <a:srgbClr val="000000"/>
                </a:solidFill>
                <a:latin typeface="Arial"/>
                <a:cs typeface="Arial"/>
              </a:rPr>
              <a:t>–undeclared </a:t>
            </a:r>
            <a:r>
              <a:rPr lang="en-US" sz="2600" b="1" dirty="0">
                <a:solidFill>
                  <a:srgbClr val="000000"/>
                </a:solidFill>
                <a:latin typeface="Arial"/>
                <a:cs typeface="Arial"/>
              </a:rPr>
              <a:t>outcome-</a:t>
            </a:r>
            <a:r>
              <a:rPr lang="en-US" sz="2600" b="1" dirty="0" smtClean="0">
                <a:solidFill>
                  <a:srgbClr val="000000"/>
                </a:solidFill>
                <a:latin typeface="Arial"/>
                <a:cs typeface="Arial"/>
              </a:rPr>
              <a:t>switching</a:t>
            </a:r>
            <a:endParaRPr lang="en-US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000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317872"/>
            <a:ext cx="6196405" cy="4491279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 smtClean="0">
                <a:latin typeface="Arial"/>
                <a:cs typeface="Arial"/>
              </a:rPr>
              <a:t>His paper:  </a:t>
            </a:r>
            <a:r>
              <a:rPr lang="en-US" sz="2800" b="1" dirty="0">
                <a:latin typeface="Arial"/>
                <a:cs typeface="Arial"/>
              </a:rPr>
              <a:t>“Make journals report clinical trials </a:t>
            </a:r>
            <a:r>
              <a:rPr lang="en-US" sz="2800" b="1" dirty="0" smtClean="0">
                <a:latin typeface="Arial"/>
                <a:cs typeface="Arial"/>
              </a:rPr>
              <a:t>properly”</a:t>
            </a:r>
          </a:p>
          <a:p>
            <a:pPr marL="0" indent="0">
              <a:buNone/>
            </a:pPr>
            <a:endParaRPr lang="en-US" dirty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 He shouldn’t close his eyes to the possibility that some </a:t>
            </a:r>
            <a:r>
              <a:rPr lang="en-US" dirty="0">
                <a:latin typeface="Arial"/>
                <a:cs typeface="Arial"/>
              </a:rPr>
              <a:t>of the pushback he’s seeing has a basis in statistical philosophy</a:t>
            </a:r>
            <a:r>
              <a:rPr lang="en-US" dirty="0" smtClean="0">
                <a:latin typeface="Arial"/>
                <a:cs typeface="Arial"/>
              </a:rPr>
              <a:t>!</a:t>
            </a:r>
            <a:endParaRPr lang="en-US" dirty="0">
              <a:latin typeface="Arial"/>
              <a:cs typeface="Arial"/>
            </a:endParaRPr>
          </a:p>
          <a:p>
            <a:endParaRPr lang="en-US" dirty="0"/>
          </a:p>
          <a:p>
            <a:endParaRPr lang="en-US" dirty="0">
              <a:latin typeface="Arial"/>
              <a:cs typeface="Arial"/>
            </a:endParaRPr>
          </a:p>
        </p:txBody>
      </p:sp>
      <p:pic>
        <p:nvPicPr>
          <p:cNvPr id="4" name="Picture 3" descr="goldac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579" y="3940836"/>
            <a:ext cx="1638300" cy="16129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235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Arial"/>
                <a:cs typeface="Arial"/>
              </a:rPr>
              <a:t>Likelihood Principle (LP)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b="1" dirty="0">
                <a:latin typeface="Arial"/>
                <a:cs typeface="Arial"/>
              </a:rPr>
              <a:t>The vanishing act </a:t>
            </a:r>
            <a:r>
              <a:rPr lang="en-US" dirty="0">
                <a:latin typeface="Arial"/>
                <a:cs typeface="Arial"/>
              </a:rPr>
              <a:t>links to </a:t>
            </a:r>
            <a:r>
              <a:rPr lang="en-US" dirty="0" smtClean="0">
                <a:latin typeface="Arial"/>
                <a:cs typeface="Arial"/>
              </a:rPr>
              <a:t>a pivotal disagreement in the philosophy of statistics battles 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i="1" dirty="0" smtClean="0">
                <a:latin typeface="Arial"/>
                <a:cs typeface="Arial"/>
              </a:rPr>
              <a:t>In </a:t>
            </a:r>
            <a:r>
              <a:rPr lang="en-US" i="1" dirty="0">
                <a:latin typeface="Arial"/>
                <a:cs typeface="Arial"/>
              </a:rPr>
              <a:t>probabilisms, the import of the data is via the ratios of likelihoods of hypotheses </a:t>
            </a:r>
            <a:endParaRPr lang="en-US" dirty="0">
              <a:latin typeface="Arial"/>
              <a:cs typeface="Arial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dirty="0">
                <a:latin typeface="Arial"/>
                <a:cs typeface="Arial"/>
              </a:rPr>
              <a:t>		P(</a:t>
            </a:r>
            <a:r>
              <a:rPr lang="en-US" b="1" i="1" dirty="0">
                <a:latin typeface="Arial"/>
                <a:cs typeface="Arial"/>
              </a:rPr>
              <a:t>x</a:t>
            </a:r>
            <a:r>
              <a:rPr lang="en-US" baseline="-25000" dirty="0">
                <a:latin typeface="Arial"/>
                <a:cs typeface="Arial"/>
              </a:rPr>
              <a:t>0</a:t>
            </a:r>
            <a:r>
              <a:rPr lang="en-US" dirty="0">
                <a:latin typeface="Arial"/>
                <a:cs typeface="Arial"/>
              </a:rPr>
              <a:t>;</a:t>
            </a:r>
            <a:r>
              <a:rPr lang="en-US" i="1" dirty="0">
                <a:latin typeface="Arial"/>
                <a:cs typeface="Arial"/>
              </a:rPr>
              <a:t>H</a:t>
            </a:r>
            <a:r>
              <a:rPr lang="en-US" i="1" baseline="-25000" dirty="0">
                <a:latin typeface="Arial"/>
                <a:cs typeface="Arial"/>
              </a:rPr>
              <a:t>1</a:t>
            </a:r>
            <a:r>
              <a:rPr lang="en-US" dirty="0">
                <a:latin typeface="Arial"/>
                <a:cs typeface="Arial"/>
              </a:rPr>
              <a:t>)/P(</a:t>
            </a:r>
            <a:r>
              <a:rPr lang="en-US" b="1" i="1" dirty="0">
                <a:latin typeface="Arial"/>
                <a:cs typeface="Arial"/>
              </a:rPr>
              <a:t>x</a:t>
            </a:r>
            <a:r>
              <a:rPr lang="en-US" baseline="-25000" dirty="0">
                <a:latin typeface="Arial"/>
                <a:cs typeface="Arial"/>
              </a:rPr>
              <a:t>0</a:t>
            </a:r>
            <a:r>
              <a:rPr lang="en-US" dirty="0">
                <a:latin typeface="Arial"/>
                <a:cs typeface="Arial"/>
              </a:rPr>
              <a:t>;</a:t>
            </a:r>
            <a:r>
              <a:rPr lang="en-US" i="1" dirty="0">
                <a:latin typeface="Arial"/>
                <a:cs typeface="Arial"/>
              </a:rPr>
              <a:t>H</a:t>
            </a:r>
            <a:r>
              <a:rPr lang="en-US" i="1" baseline="-25000" dirty="0">
                <a:latin typeface="Arial"/>
                <a:cs typeface="Arial"/>
              </a:rPr>
              <a:t>0</a:t>
            </a:r>
            <a:r>
              <a:rPr lang="en-US" dirty="0" smtClean="0">
                <a:latin typeface="Arial"/>
                <a:cs typeface="Arial"/>
              </a:rPr>
              <a:t>)</a:t>
            </a:r>
          </a:p>
          <a:p>
            <a:pPr marL="0" indent="0">
              <a:buNone/>
            </a:pPr>
            <a:r>
              <a:rPr lang="en-US" dirty="0">
                <a:latin typeface="Arial"/>
                <a:cs typeface="Arial"/>
              </a:rPr>
              <a:t>The data </a:t>
            </a:r>
            <a:r>
              <a:rPr lang="en-US" b="1" i="1" dirty="0">
                <a:latin typeface="Arial"/>
                <a:cs typeface="Arial"/>
              </a:rPr>
              <a:t>x</a:t>
            </a:r>
            <a:r>
              <a:rPr lang="en-US" baseline="-25000" dirty="0">
                <a:latin typeface="Arial"/>
                <a:cs typeface="Arial"/>
              </a:rPr>
              <a:t>0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smtClean="0">
                <a:latin typeface="Arial"/>
                <a:cs typeface="Arial"/>
              </a:rPr>
              <a:t>are </a:t>
            </a:r>
            <a:r>
              <a:rPr lang="en-US" dirty="0">
                <a:latin typeface="Arial"/>
                <a:cs typeface="Arial"/>
              </a:rPr>
              <a:t>fixed, while the hypotheses vary</a:t>
            </a:r>
          </a:p>
          <a:p>
            <a:pPr marL="0" indent="0">
              <a:buNone/>
            </a:pPr>
            <a:endParaRPr lang="en-US" dirty="0"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113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045085"/>
          </a:xfrm>
        </p:spPr>
        <p:txBody>
          <a:bodyPr>
            <a:normAutofit fontScale="90000"/>
          </a:bodyPr>
          <a:lstStyle/>
          <a:p>
            <a:r>
              <a:rPr lang="en-US" sz="3100" b="1" dirty="0" smtClean="0">
                <a:latin typeface="Arial"/>
                <a:cs typeface="Arial"/>
              </a:rPr>
              <a:t/>
            </a:r>
            <a:br>
              <a:rPr lang="en-US" sz="3100" b="1" dirty="0" smtClean="0">
                <a:latin typeface="Arial"/>
                <a:cs typeface="Arial"/>
              </a:rPr>
            </a:br>
            <a:r>
              <a:rPr lang="en-US" sz="3100" b="1" dirty="0" smtClean="0">
                <a:latin typeface="Arial"/>
                <a:cs typeface="Arial"/>
              </a:rPr>
              <a:t>All </a:t>
            </a:r>
            <a:r>
              <a:rPr lang="en-US" sz="3100" b="1" dirty="0">
                <a:latin typeface="Arial"/>
                <a:cs typeface="Arial"/>
              </a:rPr>
              <a:t>error probabilities violate the LP</a:t>
            </a:r>
            <a:r>
              <a:rPr lang="en-US" sz="3100" dirty="0">
                <a:latin typeface="Arial"/>
                <a:cs typeface="Arial"/>
              </a:rPr>
              <a:t> (even without selection effects):</a:t>
            </a:r>
            <a:r>
              <a:rPr lang="en-US" dirty="0">
                <a:latin typeface="Arial"/>
                <a:cs typeface="Arial"/>
              </a:rPr>
              <a:t/>
            </a:r>
            <a:br>
              <a:rPr lang="en-US" dirty="0">
                <a:latin typeface="Arial"/>
                <a:cs typeface="Arial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998133"/>
            <a:ext cx="6196405" cy="3979334"/>
          </a:xfrm>
        </p:spPr>
        <p:txBody>
          <a:bodyPr>
            <a:noAutofit/>
          </a:bodyPr>
          <a:lstStyle/>
          <a:p>
            <a:pPr marL="3429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i="1" dirty="0">
                <a:latin typeface="Arial"/>
                <a:cs typeface="Arial"/>
              </a:rPr>
              <a:t>Sampling distributions, significance levels, power, all depend on something more [than the likelihood function]–something that is irrelevant in Bayesian inference–namely the sample </a:t>
            </a:r>
            <a:r>
              <a:rPr lang="en-US" i="1" dirty="0" smtClean="0">
                <a:latin typeface="Arial"/>
                <a:cs typeface="Arial"/>
              </a:rPr>
              <a:t>space </a:t>
            </a:r>
            <a:r>
              <a:rPr lang="en-US" dirty="0">
                <a:latin typeface="Arial"/>
                <a:cs typeface="Arial"/>
              </a:rPr>
              <a:t>(</a:t>
            </a:r>
            <a:r>
              <a:rPr lang="en-US" b="1" dirty="0">
                <a:latin typeface="Arial"/>
                <a:cs typeface="Arial"/>
              </a:rPr>
              <a:t>Lindley</a:t>
            </a:r>
            <a:r>
              <a:rPr lang="en-US" dirty="0">
                <a:latin typeface="Arial"/>
                <a:cs typeface="Arial"/>
              </a:rPr>
              <a:t> 1971, p. 436) </a:t>
            </a:r>
          </a:p>
          <a:p>
            <a:pPr marL="0" indent="0">
              <a:buNone/>
            </a:pPr>
            <a:r>
              <a:rPr lang="en-US" i="1" dirty="0">
                <a:latin typeface="Arial"/>
                <a:cs typeface="Arial"/>
              </a:rPr>
              <a:t>The LP implies…the irrelevance of predesignation, of whether a hypothesis was thought of before hand or was introduced to explain known </a:t>
            </a:r>
            <a:r>
              <a:rPr lang="en-US" i="1" dirty="0" smtClean="0">
                <a:latin typeface="Arial"/>
                <a:cs typeface="Arial"/>
              </a:rPr>
              <a:t>effects </a:t>
            </a:r>
            <a:r>
              <a:rPr lang="en-US" dirty="0">
                <a:latin typeface="Arial"/>
                <a:cs typeface="Arial"/>
              </a:rPr>
              <a:t>(</a:t>
            </a:r>
            <a:r>
              <a:rPr lang="en-US" b="1" dirty="0">
                <a:latin typeface="Arial"/>
                <a:cs typeface="Arial"/>
              </a:rPr>
              <a:t>Rosenkrantz</a:t>
            </a:r>
            <a:r>
              <a:rPr lang="en-US" dirty="0">
                <a:latin typeface="Arial"/>
                <a:cs typeface="Arial"/>
              </a:rPr>
              <a:t>, 1977, p. 122</a:t>
            </a:r>
            <a:r>
              <a:rPr lang="en-US" dirty="0" smtClean="0">
                <a:latin typeface="Arial"/>
                <a:cs typeface="Arial"/>
              </a:rPr>
              <a:t>)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794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Arial"/>
                <a:cs typeface="Arial"/>
              </a:rPr>
              <a:t>Paradox of Optional Stopping: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latin typeface="Arial"/>
                <a:cs typeface="Arial"/>
              </a:rPr>
              <a:t>Error probing </a:t>
            </a:r>
            <a:r>
              <a:rPr lang="en-US" dirty="0" smtClean="0">
                <a:latin typeface="Arial"/>
                <a:cs typeface="Arial"/>
              </a:rPr>
              <a:t>capacities are </a:t>
            </a:r>
            <a:r>
              <a:rPr lang="en-US" dirty="0">
                <a:latin typeface="Arial"/>
                <a:cs typeface="Arial"/>
              </a:rPr>
              <a:t>altered not just by cherry picking and data dredging, but also via data dependent stopping rules</a:t>
            </a:r>
            <a:r>
              <a:rPr lang="en-US" dirty="0" smtClean="0">
                <a:latin typeface="Arial"/>
                <a:cs typeface="Arial"/>
              </a:rPr>
              <a:t>:</a:t>
            </a:r>
          </a:p>
          <a:p>
            <a:pPr marL="0" indent="0">
              <a:buNone/>
            </a:pPr>
            <a:endParaRPr lang="en-US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i="1" dirty="0">
                <a:latin typeface="Arial"/>
                <a:cs typeface="Arial"/>
              </a:rPr>
              <a:t>X</a:t>
            </a:r>
            <a:r>
              <a:rPr lang="en-US" i="1" baseline="-25000" dirty="0">
                <a:latin typeface="Arial"/>
                <a:cs typeface="Arial"/>
              </a:rPr>
              <a:t>i </a:t>
            </a:r>
            <a:r>
              <a:rPr lang="en-US" dirty="0">
                <a:latin typeface="Arial"/>
                <a:cs typeface="Arial"/>
              </a:rPr>
              <a:t>~ N(μ, σ</a:t>
            </a:r>
            <a:r>
              <a:rPr lang="en-US" baseline="30000" dirty="0">
                <a:latin typeface="Arial"/>
                <a:cs typeface="Arial"/>
              </a:rPr>
              <a:t>2</a:t>
            </a:r>
            <a:r>
              <a:rPr lang="en-US" dirty="0">
                <a:latin typeface="Arial"/>
                <a:cs typeface="Arial"/>
              </a:rPr>
              <a:t>), 2-sided</a:t>
            </a:r>
            <a:r>
              <a:rPr lang="en-US" i="1" dirty="0">
                <a:latin typeface="Arial"/>
                <a:cs typeface="Arial"/>
              </a:rPr>
              <a:t> H</a:t>
            </a:r>
            <a:r>
              <a:rPr lang="en-US" baseline="-25000" dirty="0">
                <a:latin typeface="Arial"/>
                <a:cs typeface="Arial"/>
              </a:rPr>
              <a:t>0</a:t>
            </a:r>
            <a:r>
              <a:rPr lang="en-US" dirty="0">
                <a:latin typeface="Arial"/>
                <a:cs typeface="Arial"/>
              </a:rPr>
              <a:t>: μ = 0 vs. </a:t>
            </a:r>
            <a:r>
              <a:rPr lang="en-US" i="1" dirty="0">
                <a:latin typeface="Arial"/>
                <a:cs typeface="Arial"/>
              </a:rPr>
              <a:t>H</a:t>
            </a:r>
            <a:r>
              <a:rPr lang="en-US" baseline="-25000" dirty="0">
                <a:latin typeface="Arial"/>
                <a:cs typeface="Arial"/>
              </a:rPr>
              <a:t>1</a:t>
            </a:r>
            <a:r>
              <a:rPr lang="en-US" dirty="0">
                <a:latin typeface="Arial"/>
                <a:cs typeface="Arial"/>
              </a:rPr>
              <a:t>: μ ≠ 0</a:t>
            </a:r>
            <a:r>
              <a:rPr lang="en-US" dirty="0" smtClean="0">
                <a:latin typeface="Arial"/>
                <a:cs typeface="Arial"/>
              </a:rPr>
              <a:t>.</a:t>
            </a:r>
          </a:p>
          <a:p>
            <a:pPr marL="0" indent="0">
              <a:buNone/>
            </a:pPr>
            <a:endParaRPr lang="en-US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dirty="0">
                <a:latin typeface="Arial"/>
                <a:cs typeface="Arial"/>
              </a:rPr>
              <a:t>Instead of fixing the sample size </a:t>
            </a:r>
            <a:r>
              <a:rPr lang="en-US" i="1" dirty="0">
                <a:latin typeface="Arial"/>
                <a:cs typeface="Arial"/>
              </a:rPr>
              <a:t>n</a:t>
            </a:r>
            <a:r>
              <a:rPr lang="en-US" dirty="0">
                <a:latin typeface="Arial"/>
                <a:cs typeface="Arial"/>
              </a:rPr>
              <a:t> in advance, in some tests, </a:t>
            </a:r>
            <a:r>
              <a:rPr lang="en-US" i="1" dirty="0">
                <a:latin typeface="Arial"/>
                <a:cs typeface="Arial"/>
              </a:rPr>
              <a:t>n</a:t>
            </a:r>
            <a:r>
              <a:rPr lang="en-US" dirty="0">
                <a:latin typeface="Arial"/>
                <a:cs typeface="Arial"/>
              </a:rPr>
              <a:t> is determined by a </a:t>
            </a:r>
            <a:r>
              <a:rPr lang="en-US" i="1" dirty="0">
                <a:latin typeface="Arial"/>
                <a:cs typeface="Arial"/>
              </a:rPr>
              <a:t>stopping rule</a:t>
            </a:r>
            <a:r>
              <a:rPr lang="en-US" dirty="0" smtClean="0">
                <a:latin typeface="Arial"/>
                <a:cs typeface="Arial"/>
              </a:rPr>
              <a:t>:</a:t>
            </a:r>
            <a:endParaRPr lang="en-US" b="1" dirty="0">
              <a:latin typeface="Arial"/>
              <a:cs typeface="Arial"/>
            </a:endParaRPr>
          </a:p>
          <a:p>
            <a:pPr marL="0" indent="0">
              <a:buNone/>
            </a:pPr>
            <a:endParaRPr lang="en-US" dirty="0"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66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Arial"/>
                <a:cs typeface="Arial"/>
              </a:rPr>
              <a:t>“Trying and trying again”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latin typeface="Arial"/>
                <a:cs typeface="Arial"/>
              </a:rPr>
              <a:t> Keep sampling until </a:t>
            </a:r>
            <a:r>
              <a:rPr lang="en-US" i="1" dirty="0" smtClean="0">
                <a:latin typeface="Arial"/>
                <a:cs typeface="Arial"/>
              </a:rPr>
              <a:t>H</a:t>
            </a:r>
            <a:r>
              <a:rPr lang="en-US" baseline="-25000" dirty="0" smtClean="0">
                <a:latin typeface="Arial"/>
                <a:cs typeface="Arial"/>
              </a:rPr>
              <a:t>0</a:t>
            </a:r>
            <a:r>
              <a:rPr lang="en-US" dirty="0" smtClean="0">
                <a:latin typeface="Arial"/>
                <a:cs typeface="Arial"/>
              </a:rPr>
              <a:t> is rejected at 0.05 level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dirty="0" smtClean="0">
                <a:latin typeface="Arial"/>
                <a:cs typeface="Arial"/>
              </a:rPr>
              <a:t> i.e</a:t>
            </a:r>
            <a:r>
              <a:rPr lang="en-US" dirty="0">
                <a:latin typeface="Arial"/>
                <a:cs typeface="Arial"/>
              </a:rPr>
              <a:t>., keep sampling until M </a:t>
            </a:r>
            <a:r>
              <a:rPr lang="en-US" dirty="0">
                <a:latin typeface="Arial"/>
                <a:ea typeface="Cambria"/>
                <a:cs typeface="Arial"/>
                <a:sym typeface="Symbol"/>
              </a:rPr>
              <a:t></a:t>
            </a:r>
            <a:r>
              <a:rPr lang="en-US" dirty="0">
                <a:latin typeface="Arial"/>
                <a:ea typeface="Cambria"/>
                <a:cs typeface="Arial"/>
              </a:rPr>
              <a:t> 1.96 </a:t>
            </a:r>
            <a:r>
              <a:rPr lang="en-US" dirty="0">
                <a:latin typeface="Symbol" charset="2"/>
                <a:ea typeface="Cambria"/>
                <a:cs typeface="Symbol" charset="2"/>
              </a:rPr>
              <a:t>s</a:t>
            </a:r>
            <a:r>
              <a:rPr lang="en-US" dirty="0">
                <a:latin typeface="Arial"/>
                <a:ea typeface="Cambria"/>
                <a:cs typeface="Arial"/>
              </a:rPr>
              <a:t>/√</a:t>
            </a:r>
            <a:r>
              <a:rPr lang="en-US" i="1" dirty="0" smtClean="0">
                <a:latin typeface="Arial"/>
                <a:ea typeface="Cambria"/>
                <a:cs typeface="Arial"/>
              </a:rPr>
              <a:t>n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i="1" dirty="0" smtClean="0">
                <a:latin typeface="Arial"/>
                <a:cs typeface="Arial"/>
              </a:rPr>
              <a:t> Trying and trying again</a:t>
            </a:r>
            <a:r>
              <a:rPr lang="en-US" dirty="0" smtClean="0">
                <a:latin typeface="Arial"/>
                <a:cs typeface="Arial"/>
              </a:rPr>
              <a:t>: Having </a:t>
            </a:r>
            <a:r>
              <a:rPr lang="en-US" dirty="0">
                <a:latin typeface="Arial"/>
                <a:cs typeface="Arial"/>
              </a:rPr>
              <a:t>failed to rack up a </a:t>
            </a:r>
            <a:r>
              <a:rPr lang="en-US" dirty="0" smtClean="0">
                <a:latin typeface="Arial"/>
                <a:cs typeface="Arial"/>
              </a:rPr>
              <a:t>1.96 </a:t>
            </a:r>
            <a:r>
              <a:rPr lang="en-US" dirty="0" smtClean="0">
                <a:latin typeface="Symbol" charset="2"/>
                <a:ea typeface="Cambria"/>
                <a:cs typeface="Symbol" charset="2"/>
              </a:rPr>
              <a:t>s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difference </a:t>
            </a:r>
            <a:r>
              <a:rPr lang="en-US" dirty="0" smtClean="0">
                <a:latin typeface="Arial"/>
                <a:cs typeface="Arial"/>
              </a:rPr>
              <a:t>after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smtClean="0">
                <a:latin typeface="Arial"/>
                <a:cs typeface="Arial"/>
              </a:rPr>
              <a:t>10 </a:t>
            </a:r>
            <a:r>
              <a:rPr lang="en-US" dirty="0">
                <a:latin typeface="Arial"/>
                <a:cs typeface="Arial"/>
              </a:rPr>
              <a:t>trials, </a:t>
            </a:r>
            <a:r>
              <a:rPr lang="en-US" dirty="0" smtClean="0">
                <a:latin typeface="Arial"/>
                <a:cs typeface="Arial"/>
              </a:rPr>
              <a:t>go to </a:t>
            </a:r>
            <a:r>
              <a:rPr lang="en-US" dirty="0">
                <a:latin typeface="Arial"/>
                <a:cs typeface="Arial"/>
              </a:rPr>
              <a:t>20, 30 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and so on until 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obtaining 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a 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1.96 </a:t>
            </a:r>
            <a:r>
              <a:rPr lang="en-US" dirty="0" smtClean="0">
                <a:latin typeface="Symbol" charset="2"/>
                <a:ea typeface="Cambria"/>
                <a:cs typeface="Symbol" charset="2"/>
              </a:rPr>
              <a:t>s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smtClean="0">
                <a:latin typeface="Arial"/>
                <a:cs typeface="Arial"/>
              </a:rPr>
              <a:t>difference</a:t>
            </a:r>
            <a:endParaRPr lang="en-US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2600" dirty="0" smtClean="0">
                <a:latin typeface="Arial"/>
                <a:cs typeface="Arial"/>
              </a:rPr>
              <a:t> </a:t>
            </a:r>
            <a:endParaRPr lang="en-US" sz="2600" dirty="0"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791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b="1" i="1" dirty="0" smtClean="0">
                <a:latin typeface="Arial"/>
                <a:cs typeface="Arial"/>
              </a:rPr>
              <a:t/>
            </a:r>
            <a:br>
              <a:rPr lang="en-US" sz="3100" b="1" i="1" dirty="0" smtClean="0">
                <a:latin typeface="Arial"/>
                <a:cs typeface="Arial"/>
              </a:rPr>
            </a:br>
            <a:r>
              <a:rPr lang="en-US" sz="3100" b="1" i="1" dirty="0" smtClean="0">
                <a:latin typeface="Arial"/>
                <a:cs typeface="Arial"/>
              </a:rPr>
              <a:t>Nominal </a:t>
            </a:r>
            <a:r>
              <a:rPr lang="en-US" sz="3100" b="1" dirty="0">
                <a:latin typeface="Arial"/>
                <a:cs typeface="Arial"/>
              </a:rPr>
              <a:t>vs</a:t>
            </a:r>
            <a:r>
              <a:rPr lang="en-US" sz="3100" b="1" i="1" dirty="0">
                <a:latin typeface="Arial"/>
                <a:cs typeface="Arial"/>
              </a:rPr>
              <a:t>. Actual </a:t>
            </a:r>
            <a:r>
              <a:rPr lang="en-US" sz="3100" b="1" i="1" dirty="0" smtClean="0">
                <a:latin typeface="Arial"/>
                <a:cs typeface="Arial"/>
              </a:rPr>
              <a:t/>
            </a:r>
            <a:br>
              <a:rPr lang="en-US" sz="3100" b="1" i="1" dirty="0" smtClean="0">
                <a:latin typeface="Arial"/>
                <a:cs typeface="Arial"/>
              </a:rPr>
            </a:br>
            <a:r>
              <a:rPr lang="en-US" sz="3100" b="1" dirty="0" smtClean="0">
                <a:latin typeface="Arial"/>
                <a:cs typeface="Arial"/>
              </a:rPr>
              <a:t>significance </a:t>
            </a:r>
            <a:r>
              <a:rPr lang="en-US" sz="3100" b="1" dirty="0">
                <a:latin typeface="Arial"/>
                <a:cs typeface="Arial"/>
              </a:rPr>
              <a:t>levels again: </a:t>
            </a:r>
            <a:r>
              <a:rPr lang="en-US" dirty="0">
                <a:latin typeface="Arial"/>
                <a:cs typeface="Arial"/>
              </a:rPr>
              <a:t/>
            </a:r>
            <a:br>
              <a:rPr lang="en-US" dirty="0">
                <a:latin typeface="Arial"/>
                <a:cs typeface="Arial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 smtClean="0">
                <a:latin typeface="Arial"/>
                <a:cs typeface="Arial"/>
              </a:rPr>
              <a:t> With </a:t>
            </a:r>
            <a:r>
              <a:rPr lang="en-US" i="1" dirty="0">
                <a:latin typeface="Arial"/>
                <a:cs typeface="Arial"/>
              </a:rPr>
              <a:t>n</a:t>
            </a:r>
            <a:r>
              <a:rPr lang="en-US" dirty="0">
                <a:latin typeface="Arial"/>
                <a:cs typeface="Arial"/>
              </a:rPr>
              <a:t> fixed the Type 1 error probability </a:t>
            </a:r>
            <a:r>
              <a:rPr lang="en-US" dirty="0" smtClean="0">
                <a:latin typeface="Arial"/>
                <a:cs typeface="Arial"/>
              </a:rPr>
              <a:t>is 0.05 </a:t>
            </a:r>
            <a:endParaRPr lang="en-US" dirty="0">
              <a:latin typeface="Arial"/>
              <a:cs typeface="Arial"/>
            </a:endParaRPr>
          </a:p>
          <a:p>
            <a:pPr>
              <a:spcAft>
                <a:spcPts val="1200"/>
              </a:spcAft>
            </a:pPr>
            <a:r>
              <a:rPr lang="en-US" dirty="0" smtClean="0">
                <a:latin typeface="Arial"/>
                <a:cs typeface="Arial"/>
              </a:rPr>
              <a:t> With </a:t>
            </a:r>
            <a:r>
              <a:rPr lang="en-US" dirty="0">
                <a:latin typeface="Arial"/>
                <a:cs typeface="Arial"/>
              </a:rPr>
              <a:t>this stopping rule the actual significance level differs from, and will be greater than </a:t>
            </a:r>
            <a:r>
              <a:rPr lang="en-US" dirty="0" smtClean="0">
                <a:latin typeface="Arial"/>
                <a:cs typeface="Arial"/>
              </a:rPr>
              <a:t>0.05 </a:t>
            </a:r>
            <a:endParaRPr lang="en-US" dirty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 Violates Cox and Hinkley’s (1974) “weak repeated sampling principle”</a:t>
            </a:r>
            <a:endParaRPr lang="en-US" dirty="0"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701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317873"/>
            <a:ext cx="6196405" cy="4156198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 smtClean="0">
                <a:solidFill>
                  <a:srgbClr val="632121"/>
                </a:solidFill>
                <a:latin typeface="Arial"/>
                <a:cs typeface="Arial"/>
              </a:rPr>
              <a:t>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“The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ASA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(p. 131) correctly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warns that “[c]onducting multiple analyses of the data and reporting only those with certain p-values” leads to spurious p-values (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Principle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 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4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) </a:t>
            </a:r>
            <a:endParaRPr lang="en-US" sz="2600" dirty="0">
              <a:solidFill>
                <a:schemeClr val="accent2">
                  <a:lumMod val="50000"/>
                </a:schemeClr>
              </a:solidFill>
              <a:latin typeface="Arial"/>
              <a:cs typeface="Arial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hey don’t mention that the same p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-hacked 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hypothesis 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can occur 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in Bayes factors, credibility intervals, likelihood ratios</a:t>
            </a: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US" dirty="0" smtClean="0">
              <a:solidFill>
                <a:srgbClr val="632121"/>
              </a:solidFill>
              <a:latin typeface="Arial"/>
              <a:cs typeface="Arial"/>
            </a:endParaRPr>
          </a:p>
          <a:p>
            <a:endParaRPr lang="en-US" dirty="0" smtClean="0">
              <a:solidFill>
                <a:srgbClr val="632121"/>
              </a:solidFill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4" name="Content Placeholder 3" descr="imgres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0" r="8090"/>
          <a:stretch>
            <a:fillRect/>
          </a:stretch>
        </p:blipFill>
        <p:spPr>
          <a:xfrm>
            <a:off x="7154302" y="1317873"/>
            <a:ext cx="760248" cy="58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956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55160F"/>
                </a:solidFill>
                <a:latin typeface="Arial"/>
                <a:cs typeface="Arial"/>
              </a:rPr>
              <a:t>With One Big Difference:</a:t>
            </a:r>
            <a:endParaRPr lang="en-US" sz="2800" dirty="0">
              <a:solidFill>
                <a:srgbClr val="55160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>
                <a:solidFill>
                  <a:srgbClr val="632121"/>
                </a:solidFill>
                <a:latin typeface="Arial"/>
                <a:cs typeface="Arial"/>
              </a:rPr>
              <a:t> </a:t>
            </a:r>
            <a:r>
              <a:rPr lang="en-US" dirty="0" smtClean="0">
                <a:solidFill>
                  <a:srgbClr val="55160F"/>
                </a:solidFill>
                <a:latin typeface="Arial"/>
                <a:cs typeface="Arial"/>
              </a:rPr>
              <a:t>“The </a:t>
            </a:r>
            <a:r>
              <a:rPr lang="en-US" dirty="0">
                <a:solidFill>
                  <a:srgbClr val="55160F"/>
                </a:solidFill>
                <a:latin typeface="Arial"/>
                <a:cs typeface="Arial"/>
              </a:rPr>
              <a:t>direct grounds to criticize inferences as flouting error statistical control is lost </a:t>
            </a:r>
            <a:endParaRPr lang="en-US" dirty="0" smtClean="0">
              <a:solidFill>
                <a:srgbClr val="55160F"/>
              </a:solidFill>
              <a:latin typeface="Arial"/>
              <a:cs typeface="Arial"/>
            </a:endParaRPr>
          </a:p>
          <a:p>
            <a:pPr>
              <a:spcAft>
                <a:spcPts val="1200"/>
              </a:spcAft>
            </a:pPr>
            <a:r>
              <a:rPr lang="en-US" dirty="0" smtClean="0">
                <a:solidFill>
                  <a:srgbClr val="55160F"/>
                </a:solidFill>
                <a:latin typeface="Arial"/>
                <a:cs typeface="Arial"/>
              </a:rPr>
              <a:t> They </a:t>
            </a:r>
            <a:r>
              <a:rPr lang="en-US" dirty="0">
                <a:solidFill>
                  <a:srgbClr val="55160F"/>
                </a:solidFill>
                <a:latin typeface="Arial"/>
                <a:cs typeface="Arial"/>
              </a:rPr>
              <a:t>condition on the actual </a:t>
            </a:r>
            <a:r>
              <a:rPr lang="en-US" dirty="0" smtClean="0">
                <a:solidFill>
                  <a:srgbClr val="55160F"/>
                </a:solidFill>
                <a:latin typeface="Arial"/>
                <a:cs typeface="Arial"/>
              </a:rPr>
              <a:t>data, 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solidFill>
                  <a:srgbClr val="55160F"/>
                </a:solidFill>
                <a:latin typeface="Arial"/>
                <a:cs typeface="Arial"/>
              </a:rPr>
              <a:t> Error probabilities take into account other outcomes that could have occurred but did not (sampling distribution)” </a:t>
            </a:r>
          </a:p>
          <a:p>
            <a:endParaRPr lang="en-US" dirty="0">
              <a:solidFill>
                <a:srgbClr val="632121"/>
              </a:solidFill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5" name="Content Placeholder 3" descr="imgres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0" r="8090"/>
          <a:stretch>
            <a:fillRect/>
          </a:stretch>
        </p:blipFill>
        <p:spPr>
          <a:xfrm>
            <a:off x="5771612" y="4643137"/>
            <a:ext cx="760248" cy="58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429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705485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/>
                <a:cs typeface="Arial"/>
              </a:rPr>
              <a:t>How might probabilists block intuitively unwarranted </a:t>
            </a:r>
            <a:r>
              <a:rPr lang="en-US" sz="2800" b="1" dirty="0" smtClean="0">
                <a:latin typeface="Arial"/>
                <a:cs typeface="Arial"/>
              </a:rPr>
              <a:t>inferences </a:t>
            </a:r>
            <a:br>
              <a:rPr lang="en-US" sz="2800" b="1" dirty="0" smtClean="0">
                <a:latin typeface="Arial"/>
                <a:cs typeface="Arial"/>
              </a:rPr>
            </a:br>
            <a:r>
              <a:rPr lang="en-US" sz="2800" dirty="0" smtClean="0">
                <a:latin typeface="Arial"/>
                <a:cs typeface="Arial"/>
              </a:rPr>
              <a:t>(without error probabilities)?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3" y="2743199"/>
            <a:ext cx="6965245" cy="34310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i="1" dirty="0" smtClean="0">
                <a:latin typeface="Arial"/>
                <a:cs typeface="Arial"/>
              </a:rPr>
              <a:t>A subjective Bayesian might say:</a:t>
            </a:r>
          </a:p>
          <a:p>
            <a:pPr marL="0" indent="0">
              <a:buNone/>
            </a:pPr>
            <a:endParaRPr lang="en-US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dirty="0">
                <a:latin typeface="Arial"/>
                <a:cs typeface="Arial"/>
              </a:rPr>
              <a:t>I</a:t>
            </a:r>
            <a:r>
              <a:rPr lang="en-US" dirty="0" smtClean="0">
                <a:latin typeface="Arial"/>
                <a:cs typeface="Arial"/>
              </a:rPr>
              <a:t>f </a:t>
            </a:r>
            <a:r>
              <a:rPr lang="en-US" dirty="0">
                <a:latin typeface="Arial"/>
                <a:cs typeface="Arial"/>
              </a:rPr>
              <a:t>our beliefs were mixed into the interpretation of the evidence, we wouldn’t </a:t>
            </a:r>
            <a:r>
              <a:rPr lang="en-US" dirty="0" smtClean="0">
                <a:latin typeface="Arial"/>
                <a:cs typeface="Arial"/>
              </a:rPr>
              <a:t>declare there’s </a:t>
            </a:r>
            <a:r>
              <a:rPr lang="en-US" dirty="0">
                <a:latin typeface="Arial"/>
                <a:cs typeface="Arial"/>
              </a:rPr>
              <a:t>statistical evidence of some unbelievable claim (distinguishing shades of grey and being politically moderate, ovulation and voting preferences</a:t>
            </a:r>
            <a:r>
              <a:rPr lang="en-US" dirty="0" smtClean="0">
                <a:latin typeface="Arial"/>
                <a:cs typeface="Arial"/>
              </a:rPr>
              <a:t>)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605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194582"/>
            <a:ext cx="6196405" cy="4390449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en-US" sz="2800" b="1" dirty="0" smtClean="0">
                <a:latin typeface="Arial"/>
                <a:cs typeface="Arial"/>
              </a:rPr>
              <a:t>Rescued by beliefs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Arial"/>
                <a:cs typeface="Arial"/>
              </a:rPr>
              <a:t> That </a:t>
            </a:r>
            <a:r>
              <a:rPr lang="en-US" dirty="0">
                <a:latin typeface="Arial"/>
                <a:cs typeface="Arial"/>
              </a:rPr>
              <a:t>could work in some cases (</a:t>
            </a:r>
            <a:r>
              <a:rPr lang="en-US" i="1" dirty="0">
                <a:latin typeface="Arial"/>
                <a:cs typeface="Arial"/>
              </a:rPr>
              <a:t>it still wouldn’t show what researchers had done wrong)</a:t>
            </a:r>
            <a:r>
              <a:rPr lang="en-US" dirty="0">
                <a:latin typeface="Arial"/>
                <a:cs typeface="Arial"/>
              </a:rPr>
              <a:t>—</a:t>
            </a:r>
            <a:r>
              <a:rPr lang="en-US" i="1" dirty="0">
                <a:latin typeface="Arial"/>
                <a:cs typeface="Arial"/>
              </a:rPr>
              <a:t>battle of </a:t>
            </a:r>
            <a:r>
              <a:rPr lang="en-US" i="1" dirty="0" smtClean="0">
                <a:latin typeface="Arial"/>
                <a:cs typeface="Arial"/>
              </a:rPr>
              <a:t>beliefs</a:t>
            </a:r>
          </a:p>
          <a:p>
            <a:pPr>
              <a:spcAft>
                <a:spcPts val="1200"/>
              </a:spcAft>
            </a:pPr>
            <a:r>
              <a:rPr lang="en-US" dirty="0">
                <a:latin typeface="Arial"/>
                <a:cs typeface="Arial"/>
              </a:rPr>
              <a:t> Besides, researchers sincerely believe their hypotheses </a:t>
            </a:r>
          </a:p>
          <a:p>
            <a:r>
              <a:rPr lang="en-US" dirty="0">
                <a:latin typeface="Arial"/>
                <a:cs typeface="Arial"/>
              </a:rPr>
              <a:t> So now you’ve got two sources of flexibility, priors and biasing selection effects</a:t>
            </a:r>
            <a:endParaRPr lang="en-US" dirty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203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/>
            </a:r>
            <a:br>
              <a:rPr lang="en-US" sz="2800" dirty="0" smtClean="0">
                <a:latin typeface="Arial"/>
                <a:cs typeface="Arial"/>
              </a:rPr>
            </a:br>
            <a:r>
              <a:rPr lang="en-US" sz="2800" b="1" dirty="0" smtClean="0">
                <a:latin typeface="Arial"/>
                <a:cs typeface="Arial"/>
              </a:rPr>
              <a:t>No </a:t>
            </a:r>
            <a:r>
              <a:rPr lang="en-US" sz="2800" b="1" dirty="0">
                <a:latin typeface="Arial"/>
                <a:cs typeface="Arial"/>
              </a:rPr>
              <a:t>help with our most important </a:t>
            </a:r>
            <a:r>
              <a:rPr lang="en-US" sz="2800" b="1" dirty="0" smtClean="0">
                <a:latin typeface="Arial"/>
                <a:cs typeface="Arial"/>
              </a:rPr>
              <a:t>problem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latin typeface="Arial"/>
              <a:cs typeface="Arial"/>
            </a:endParaRPr>
          </a:p>
          <a:p>
            <a:pPr>
              <a:spcAft>
                <a:spcPts val="600"/>
              </a:spcAft>
            </a:pPr>
            <a:r>
              <a:rPr lang="en-US" dirty="0" smtClean="0">
                <a:latin typeface="Arial"/>
                <a:cs typeface="Arial"/>
              </a:rPr>
              <a:t> How </a:t>
            </a:r>
            <a:r>
              <a:rPr lang="en-US" dirty="0">
                <a:latin typeface="Arial"/>
                <a:cs typeface="Arial"/>
              </a:rPr>
              <a:t>to distinguish the warrant for a single hypothesis </a:t>
            </a:r>
            <a:r>
              <a:rPr lang="en-US" i="1" dirty="0">
                <a:latin typeface="Arial"/>
                <a:cs typeface="Arial"/>
              </a:rPr>
              <a:t>H</a:t>
            </a:r>
            <a:r>
              <a:rPr lang="en-US" dirty="0">
                <a:latin typeface="Arial"/>
                <a:cs typeface="Arial"/>
              </a:rPr>
              <a:t> with different methods </a:t>
            </a:r>
            <a:endParaRPr lang="en-US" dirty="0" smtClean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dirty="0" smtClean="0">
                <a:latin typeface="Arial"/>
                <a:cs typeface="Arial"/>
              </a:rPr>
              <a:t>(</a:t>
            </a:r>
            <a:r>
              <a:rPr lang="en-US" dirty="0">
                <a:latin typeface="Arial"/>
                <a:cs typeface="Arial"/>
              </a:rPr>
              <a:t>e.g., one has biasing selection effects, another, </a:t>
            </a:r>
            <a:r>
              <a:rPr lang="en-US" dirty="0" smtClean="0">
                <a:latin typeface="Arial"/>
                <a:cs typeface="Arial"/>
              </a:rPr>
              <a:t>pre-registered </a:t>
            </a:r>
            <a:r>
              <a:rPr lang="en-US" dirty="0">
                <a:latin typeface="Arial"/>
                <a:cs typeface="Arial"/>
              </a:rPr>
              <a:t>results and precautions)?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547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Arial"/>
                <a:cs typeface="Arial"/>
              </a:rPr>
              <a:t>Most Bayesians use “default” priors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>
                <a:latin typeface="Arial"/>
                <a:cs typeface="Arial"/>
              </a:rPr>
              <a:t> Eliciting subjective priors too difficult, scientists reluctant </a:t>
            </a:r>
            <a:r>
              <a:rPr lang="en-US" dirty="0">
                <a:latin typeface="Arial"/>
                <a:cs typeface="Arial"/>
              </a:rPr>
              <a:t>to allow subjective beliefs to overshadow </a:t>
            </a:r>
            <a:r>
              <a:rPr lang="en-US" dirty="0" smtClean="0">
                <a:latin typeface="Arial"/>
                <a:cs typeface="Arial"/>
              </a:rPr>
              <a:t>data</a:t>
            </a:r>
            <a:endParaRPr lang="en-US" dirty="0">
              <a:latin typeface="Arial"/>
              <a:cs typeface="Arial"/>
            </a:endParaRPr>
          </a:p>
          <a:p>
            <a:pPr>
              <a:spcAft>
                <a:spcPts val="1200"/>
              </a:spcAft>
            </a:pP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smtClean="0">
                <a:latin typeface="Arial"/>
                <a:cs typeface="Arial"/>
              </a:rPr>
              <a:t>Default</a:t>
            </a:r>
            <a:r>
              <a:rPr lang="en-US" dirty="0">
                <a:latin typeface="Arial"/>
                <a:cs typeface="Arial"/>
              </a:rPr>
              <a:t>, or reference priors are </a:t>
            </a:r>
            <a:r>
              <a:rPr lang="en-US" dirty="0" smtClean="0">
                <a:latin typeface="Arial"/>
                <a:cs typeface="Arial"/>
              </a:rPr>
              <a:t>supposed to </a:t>
            </a:r>
            <a:r>
              <a:rPr lang="en-US" dirty="0">
                <a:latin typeface="Arial"/>
                <a:cs typeface="Arial"/>
              </a:rPr>
              <a:t>prevent prior beliefs from influencing the </a:t>
            </a:r>
            <a:r>
              <a:rPr lang="en-US" dirty="0" smtClean="0">
                <a:latin typeface="Arial"/>
                <a:cs typeface="Arial"/>
              </a:rPr>
              <a:t>posteriors (O-Bayesians, 2006)</a:t>
            </a:r>
            <a:endParaRPr lang="en-US" dirty="0"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773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0" y="714375"/>
            <a:ext cx="7208225" cy="5094777"/>
          </a:xfrm>
        </p:spPr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3100" dirty="0" smtClean="0">
                <a:latin typeface="Arial"/>
                <a:cs typeface="Arial"/>
              </a:rPr>
              <a:t> </a:t>
            </a:r>
            <a:endParaRPr lang="en-US" dirty="0" smtClean="0">
              <a:latin typeface="Arial"/>
              <a:cs typeface="Arial"/>
            </a:endParaRPr>
          </a:p>
          <a:p>
            <a:pPr>
              <a:spcAft>
                <a:spcPts val="1200"/>
              </a:spcAft>
            </a:pPr>
            <a:r>
              <a:rPr lang="en-US" dirty="0" smtClean="0">
                <a:latin typeface="Arial"/>
                <a:cs typeface="Arial"/>
              </a:rPr>
              <a:t> “</a:t>
            </a:r>
            <a:r>
              <a:rPr lang="en-US" i="1" dirty="0" smtClean="0">
                <a:latin typeface="Arial"/>
                <a:cs typeface="Arial"/>
              </a:rPr>
              <a:t>The priors are not to be considered expressions of uncertainty, ignorance, or degree of belief. Default priors may not even be probabilities…</a:t>
            </a:r>
            <a:r>
              <a:rPr lang="en-US" dirty="0" smtClean="0">
                <a:latin typeface="Arial"/>
                <a:cs typeface="Arial"/>
              </a:rPr>
              <a:t>” (Cox and Mayo 2010, p. 299)</a:t>
            </a:r>
          </a:p>
          <a:p>
            <a:pPr lvl="0">
              <a:spcAft>
                <a:spcPts val="1200"/>
              </a:spcAft>
            </a:pP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i="1" dirty="0" smtClean="0">
                <a:latin typeface="Arial"/>
                <a:cs typeface="Arial"/>
              </a:rPr>
              <a:t>Default Bayesian </a:t>
            </a:r>
            <a:r>
              <a:rPr lang="en-US" i="1" dirty="0">
                <a:latin typeface="Arial"/>
                <a:cs typeface="Arial"/>
              </a:rPr>
              <a:t>Reforms are touted as free of selection </a:t>
            </a:r>
            <a:r>
              <a:rPr lang="en-US" i="1" dirty="0" smtClean="0">
                <a:latin typeface="Arial"/>
                <a:cs typeface="Arial"/>
              </a:rPr>
              <a:t>effects</a:t>
            </a:r>
            <a:endParaRPr lang="en-US" i="1" dirty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 “…</a:t>
            </a:r>
            <a:r>
              <a:rPr lang="en-US" i="1" dirty="0" smtClean="0">
                <a:latin typeface="Arial"/>
                <a:cs typeface="Arial"/>
              </a:rPr>
              <a:t>Bayes </a:t>
            </a:r>
            <a:r>
              <a:rPr lang="en-US" i="1" dirty="0">
                <a:latin typeface="Arial"/>
                <a:cs typeface="Arial"/>
              </a:rPr>
              <a:t>factors can be used in the complete absence of a sampling </a:t>
            </a:r>
            <a:r>
              <a:rPr lang="en-US" i="1" dirty="0" smtClean="0">
                <a:latin typeface="Arial"/>
                <a:cs typeface="Arial"/>
              </a:rPr>
              <a:t>plan…</a:t>
            </a:r>
            <a:r>
              <a:rPr lang="en-US" dirty="0" smtClean="0">
                <a:latin typeface="Arial"/>
                <a:cs typeface="Arial"/>
              </a:rPr>
              <a:t>” </a:t>
            </a:r>
            <a:r>
              <a:rPr lang="en-US" dirty="0">
                <a:latin typeface="Arial"/>
                <a:cs typeface="Arial"/>
              </a:rPr>
              <a:t>(Bayarri, Benjamin, Berger, Sellke </a:t>
            </a:r>
            <a:r>
              <a:rPr lang="en-US" dirty="0" smtClean="0">
                <a:latin typeface="Arial"/>
                <a:cs typeface="Arial"/>
              </a:rPr>
              <a:t>2016, p. 100) </a:t>
            </a:r>
            <a:r>
              <a:rPr lang="en-US" dirty="0">
                <a:latin typeface="Arial"/>
                <a:cs typeface="Arial"/>
              </a:rPr>
              <a:t> 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67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390"/>
    </mc:Choice>
    <mc:Fallback xmlns="">
      <p:transition xmlns:p14="http://schemas.microsoft.com/office/powerpoint/2010/main" spd="slow" advTm="3539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  <a:latin typeface="Arial"/>
                <a:cs typeface="Arial"/>
              </a:rPr>
              <a:t>Granted, some are prepared to abandon the LP for model testing</a:t>
            </a:r>
            <a:endParaRPr lang="en-US" sz="28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4" y="2119256"/>
            <a:ext cx="6965244" cy="392594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i="1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In 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an attempted meeting of the minds 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Andrew Gelman and Cosma Shalizi say:</a:t>
            </a:r>
          </a:p>
          <a:p>
            <a:pPr marL="0" indent="0">
              <a:buNone/>
            </a:pPr>
            <a:endParaRPr lang="en-US" i="1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n-US" i="1" dirty="0" smtClean="0">
                <a:latin typeface="Arial"/>
                <a:cs typeface="Arial"/>
              </a:rPr>
              <a:t> “[C]</a:t>
            </a:r>
            <a:r>
              <a:rPr lang="en-US" sz="2400" i="1" dirty="0" smtClean="0">
                <a:latin typeface="Arial"/>
                <a:cs typeface="Arial"/>
              </a:rPr>
              <a:t>rucial </a:t>
            </a:r>
            <a:r>
              <a:rPr lang="en-US" sz="2400" i="1" dirty="0">
                <a:latin typeface="Arial"/>
                <a:cs typeface="Arial"/>
              </a:rPr>
              <a:t>parts of Bayesian data analysis, such as model checking, can be understood as ‘error probes’ in Mayo’s </a:t>
            </a:r>
            <a:r>
              <a:rPr lang="en-US" sz="2400" i="1" dirty="0" smtClean="0">
                <a:latin typeface="Arial"/>
                <a:cs typeface="Arial"/>
              </a:rPr>
              <a:t>sense”</a:t>
            </a:r>
            <a:r>
              <a:rPr lang="en-US" i="1" dirty="0">
                <a:latin typeface="Arial"/>
                <a:cs typeface="Arial"/>
              </a:rPr>
              <a:t> which might be seen as using modern statistics to implement the Popperian criteria of severe tests</a:t>
            </a:r>
            <a:r>
              <a:rPr lang="en-US" i="1" dirty="0" smtClean="0">
                <a:latin typeface="Arial"/>
                <a:cs typeface="Arial"/>
              </a:rPr>
              <a:t>.” </a:t>
            </a:r>
            <a:r>
              <a:rPr lang="en-US" sz="2400" dirty="0" smtClean="0">
                <a:latin typeface="Arial"/>
                <a:cs typeface="Arial"/>
              </a:rPr>
              <a:t>(2013, p.10</a:t>
            </a:r>
            <a:r>
              <a:rPr lang="en-US" sz="2400" dirty="0">
                <a:latin typeface="Arial"/>
                <a:cs typeface="Arial"/>
              </a:rPr>
              <a:t>)</a:t>
            </a:r>
            <a:r>
              <a:rPr lang="en-US" sz="2400" i="1" dirty="0" smtClean="0">
                <a:latin typeface="Arial"/>
                <a:cs typeface="Arial"/>
              </a:rPr>
              <a:t>.</a:t>
            </a:r>
            <a:br>
              <a:rPr lang="en-US" sz="2400" i="1" dirty="0" smtClean="0">
                <a:latin typeface="Arial"/>
                <a:cs typeface="Arial"/>
              </a:rPr>
            </a:br>
            <a:endParaRPr lang="en-US" sz="2400" i="1" dirty="0" smtClean="0">
              <a:latin typeface="Arial"/>
              <a:cs typeface="Arial"/>
            </a:endParaRPr>
          </a:p>
          <a:p>
            <a:r>
              <a:rPr lang="en-US" i="1" dirty="0" smtClean="0">
                <a:latin typeface="Arial"/>
                <a:cs typeface="Arial"/>
              </a:rPr>
              <a:t> </a:t>
            </a:r>
            <a:r>
              <a:rPr lang="en-US" dirty="0" smtClean="0">
                <a:latin typeface="Arial"/>
                <a:cs typeface="Arial"/>
              </a:rPr>
              <a:t>An open question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505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953"/>
    </mc:Choice>
    <mc:Fallback xmlns="">
      <p:transition xmlns:p14="http://schemas.microsoft.com/office/powerpoint/2010/main" spd="slow" advTm="5395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Arial"/>
                <a:cs typeface="Arial"/>
              </a:rPr>
              <a:t>The ASA </a:t>
            </a:r>
            <a:r>
              <a:rPr lang="en-US" sz="2800" b="1" dirty="0">
                <a:latin typeface="Arial"/>
                <a:cs typeface="Arial"/>
              </a:rPr>
              <a:t>doc highlights classic </a:t>
            </a:r>
            <a:r>
              <a:rPr lang="en-US" sz="2800" b="1" dirty="0" smtClean="0">
                <a:latin typeface="Arial"/>
                <a:cs typeface="Arial"/>
              </a:rPr>
              <a:t>foibles that block replication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3" y="2055725"/>
            <a:ext cx="6196405" cy="3603812"/>
          </a:xfrm>
        </p:spPr>
        <p:txBody>
          <a:bodyPr>
            <a:normAutofit/>
          </a:bodyPr>
          <a:lstStyle/>
          <a:p>
            <a:pPr marL="365760" lvl="1" indent="0">
              <a:buNone/>
            </a:pPr>
            <a:r>
              <a:rPr lang="en-US" sz="2400" dirty="0">
                <a:latin typeface="Arial"/>
                <a:cs typeface="Arial"/>
              </a:rPr>
              <a:t>“In relation to the test of significance, we may say that </a:t>
            </a:r>
            <a:r>
              <a:rPr lang="en-US" sz="2400" b="1" dirty="0">
                <a:latin typeface="Arial"/>
                <a:cs typeface="Arial"/>
              </a:rPr>
              <a:t>a phenomenon is experimentally demonstrable when we know how to conduct an experiment which will rarely fail to give us a statistically significant </a:t>
            </a:r>
            <a:r>
              <a:rPr lang="en-US" sz="2400" b="1" dirty="0" smtClean="0">
                <a:latin typeface="Arial"/>
                <a:cs typeface="Arial"/>
              </a:rPr>
              <a:t>result</a:t>
            </a:r>
            <a:r>
              <a:rPr lang="en-US" sz="2400" dirty="0" smtClean="0">
                <a:latin typeface="Arial"/>
                <a:cs typeface="Arial"/>
              </a:rPr>
              <a:t>” </a:t>
            </a:r>
          </a:p>
          <a:p>
            <a:pPr marL="365760" lvl="1" indent="0">
              <a:spcBef>
                <a:spcPts val="0"/>
              </a:spcBef>
              <a:buNone/>
            </a:pPr>
            <a:r>
              <a:rPr lang="en-US" sz="2400" dirty="0" smtClean="0">
                <a:latin typeface="Arial"/>
                <a:cs typeface="Arial"/>
              </a:rPr>
              <a:t>(</a:t>
            </a:r>
            <a:r>
              <a:rPr lang="en-US" sz="2400" dirty="0">
                <a:latin typeface="Arial"/>
                <a:cs typeface="Arial"/>
              </a:rPr>
              <a:t>Fisher </a:t>
            </a:r>
            <a:r>
              <a:rPr lang="en-US" dirty="0">
                <a:latin typeface="Arial"/>
                <a:cs typeface="Arial"/>
              </a:rPr>
              <a:t>1935, </a:t>
            </a:r>
            <a:r>
              <a:rPr lang="en-US" dirty="0" smtClean="0">
                <a:latin typeface="Arial"/>
                <a:cs typeface="Arial"/>
              </a:rPr>
              <a:t>p. 14</a:t>
            </a:r>
            <a:r>
              <a:rPr lang="en-US" dirty="0">
                <a:latin typeface="Arial"/>
                <a:cs typeface="Arial"/>
              </a:rPr>
              <a:t>)  </a:t>
            </a:r>
            <a:endParaRPr lang="en-US" dirty="0" smtClean="0">
              <a:latin typeface="Arial"/>
              <a:cs typeface="Arial"/>
            </a:endParaRPr>
          </a:p>
          <a:p>
            <a:pPr marL="0" indent="0">
              <a:buNone/>
            </a:pPr>
            <a:endParaRPr lang="en-US" dirty="0">
              <a:latin typeface="Arial"/>
              <a:cs typeface="Arial"/>
            </a:endParaRPr>
          </a:p>
          <a:p>
            <a:pPr marL="0" indent="0">
              <a:spcAft>
                <a:spcPts val="2000"/>
              </a:spcAft>
              <a:buNone/>
            </a:pPr>
            <a:r>
              <a:rPr lang="en-US" dirty="0" smtClean="0">
                <a:latin typeface="Arial"/>
                <a:cs typeface="Arial"/>
              </a:rPr>
              <a:t>“</a:t>
            </a:r>
            <a:r>
              <a:rPr lang="en-US" dirty="0">
                <a:latin typeface="Arial"/>
                <a:cs typeface="Arial"/>
              </a:rPr>
              <a:t>isolated” low P-value ≠&gt; </a:t>
            </a:r>
            <a:r>
              <a:rPr lang="en-US" i="1" dirty="0">
                <a:latin typeface="Arial"/>
                <a:cs typeface="Arial"/>
              </a:rPr>
              <a:t>H</a:t>
            </a:r>
            <a:r>
              <a:rPr lang="en-US" dirty="0">
                <a:latin typeface="Arial"/>
                <a:cs typeface="Arial"/>
              </a:rPr>
              <a:t>: </a:t>
            </a:r>
            <a:r>
              <a:rPr lang="en-US" dirty="0" smtClean="0">
                <a:latin typeface="Arial"/>
                <a:cs typeface="Arial"/>
              </a:rPr>
              <a:t>statistical effect</a:t>
            </a:r>
            <a:endParaRPr lang="en-US" dirty="0">
              <a:latin typeface="Arial"/>
              <a:cs typeface="Arial"/>
            </a:endParaRPr>
          </a:p>
        </p:txBody>
      </p:sp>
      <p:pic>
        <p:nvPicPr>
          <p:cNvPr id="4" name="Picture 3" descr="fisher_sittingsmokiing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597" y="3183467"/>
            <a:ext cx="1347069" cy="150154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619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Arial"/>
                <a:cs typeface="Arial"/>
              </a:rPr>
              <a:t>Statistical </a:t>
            </a:r>
            <a:r>
              <a:rPr lang="en-US" sz="2800" b="1" dirty="0">
                <a:latin typeface="Arial"/>
                <a:cs typeface="Arial"/>
              </a:rPr>
              <a:t>≠</a:t>
            </a:r>
            <a:r>
              <a:rPr lang="en-US" sz="2800" b="1" dirty="0" smtClean="0">
                <a:latin typeface="Arial"/>
                <a:cs typeface="Arial"/>
              </a:rPr>
              <a:t>&gt; substantive (</a:t>
            </a:r>
            <a:r>
              <a:rPr lang="en-US" sz="2800" b="1" i="1" dirty="0" smtClean="0">
                <a:latin typeface="Arial"/>
                <a:cs typeface="Arial"/>
              </a:rPr>
              <a:t>H </a:t>
            </a:r>
            <a:r>
              <a:rPr lang="en-US" sz="2800" b="1" dirty="0">
                <a:latin typeface="Arial"/>
                <a:cs typeface="Arial"/>
              </a:rPr>
              <a:t>≠&gt; </a:t>
            </a:r>
            <a:r>
              <a:rPr lang="en-US" sz="2800" b="1" i="1" dirty="0">
                <a:latin typeface="Arial"/>
                <a:cs typeface="Arial"/>
              </a:rPr>
              <a:t>H*</a:t>
            </a:r>
            <a:r>
              <a:rPr lang="en-US" sz="2800" b="1" dirty="0">
                <a:latin typeface="Arial"/>
                <a:cs typeface="Arial"/>
              </a:rPr>
              <a:t>)</a:t>
            </a:r>
            <a:r>
              <a:rPr lang="en-US" sz="2800" dirty="0">
                <a:latin typeface="Arial"/>
                <a:cs typeface="Arial"/>
              </a:rPr>
              <a:t/>
            </a:r>
            <a:br>
              <a:rPr lang="en-US" sz="2800" dirty="0">
                <a:latin typeface="Arial"/>
                <a:cs typeface="Arial"/>
              </a:rPr>
            </a:b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760" lvl="1" indent="0">
              <a:buNone/>
            </a:pPr>
            <a:r>
              <a:rPr lang="en-US" sz="2400" dirty="0">
                <a:latin typeface="Arial"/>
                <a:cs typeface="Arial"/>
              </a:rPr>
              <a:t>“[A]ccording to Fisher, </a:t>
            </a:r>
            <a:r>
              <a:rPr lang="en-US" sz="2400" b="1" dirty="0">
                <a:latin typeface="Arial"/>
                <a:cs typeface="Arial"/>
              </a:rPr>
              <a:t>rejecting the null hypothesis is not equivalent to accepting the efficacy of the cause in question</a:t>
            </a:r>
            <a:r>
              <a:rPr lang="en-US" sz="2400" dirty="0">
                <a:latin typeface="Arial"/>
                <a:cs typeface="Arial"/>
              </a:rPr>
              <a:t>. The latter...requires obtaining more significant results when the experiment, or an improvement of it, is repeated at other laboratories or under other </a:t>
            </a:r>
            <a:r>
              <a:rPr lang="en-US" sz="2400" dirty="0" smtClean="0">
                <a:latin typeface="Arial"/>
                <a:cs typeface="Arial"/>
              </a:rPr>
              <a:t>conditions” </a:t>
            </a:r>
            <a:r>
              <a:rPr lang="en-US" sz="2400" dirty="0">
                <a:latin typeface="Arial"/>
                <a:cs typeface="Arial"/>
              </a:rPr>
              <a:t>(Gigerentzer 1989, </a:t>
            </a:r>
            <a:r>
              <a:rPr lang="en-US" sz="2400" dirty="0" smtClean="0">
                <a:latin typeface="Arial"/>
                <a:cs typeface="Arial"/>
              </a:rPr>
              <a:t>pp. 95</a:t>
            </a:r>
            <a:r>
              <a:rPr lang="en-US" sz="2400" dirty="0">
                <a:latin typeface="Arial"/>
                <a:cs typeface="Arial"/>
              </a:rPr>
              <a:t>-6)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3101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4534" y="1185334"/>
            <a:ext cx="6524912" cy="4537736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3000"/>
              </a:spcAft>
              <a:buNone/>
            </a:pPr>
            <a:r>
              <a:rPr lang="en-US" sz="2800" dirty="0" smtClean="0">
                <a:latin typeface="Arial"/>
                <a:cs typeface="Arial"/>
              </a:rPr>
              <a:t> </a:t>
            </a:r>
            <a:r>
              <a:rPr lang="en-US" sz="2800" b="1" dirty="0" smtClean="0">
                <a:latin typeface="Arial"/>
                <a:cs typeface="Arial"/>
              </a:rPr>
              <a:t>The Problem is with so-called NHST </a:t>
            </a:r>
            <a:r>
              <a:rPr lang="en-US" sz="2800" dirty="0" smtClean="0">
                <a:latin typeface="Arial"/>
                <a:cs typeface="Arial"/>
              </a:rPr>
              <a:t>(“null hypothesis significance testing”)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latin typeface="Arial"/>
                <a:cs typeface="Arial"/>
              </a:rPr>
              <a:t> NHSTs supposedly allow moving from </a:t>
            </a:r>
            <a:r>
              <a:rPr lang="en-US" i="1" dirty="0" smtClean="0">
                <a:latin typeface="Arial"/>
                <a:cs typeface="Arial"/>
              </a:rPr>
              <a:t>statistical to substantive hypotheses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latin typeface="Arial"/>
                <a:cs typeface="Arial"/>
              </a:rPr>
              <a:t> If </a:t>
            </a:r>
            <a:r>
              <a:rPr lang="en-US" dirty="0">
                <a:latin typeface="Arial"/>
                <a:cs typeface="Arial"/>
              </a:rPr>
              <a:t>defined that way, they exist only as abuses of </a:t>
            </a:r>
            <a:r>
              <a:rPr lang="en-US" dirty="0" smtClean="0">
                <a:latin typeface="Arial"/>
                <a:cs typeface="Arial"/>
              </a:rPr>
              <a:t>tests </a:t>
            </a:r>
            <a:endParaRPr lang="en-US" dirty="0">
              <a:latin typeface="Arial"/>
              <a:cs typeface="Arial"/>
            </a:endParaRPr>
          </a:p>
          <a:p>
            <a:pPr>
              <a:spcAft>
                <a:spcPts val="600"/>
              </a:spcAft>
            </a:pPr>
            <a:r>
              <a:rPr lang="en-US" dirty="0" smtClean="0">
                <a:latin typeface="Arial"/>
                <a:cs typeface="Arial"/>
              </a:rPr>
              <a:t> ASA </a:t>
            </a:r>
            <a:r>
              <a:rPr lang="en-US" dirty="0">
                <a:latin typeface="Arial"/>
                <a:cs typeface="Arial"/>
              </a:rPr>
              <a:t>doc </a:t>
            </a:r>
            <a:r>
              <a:rPr lang="en-US" dirty="0" smtClean="0">
                <a:latin typeface="Arial"/>
                <a:cs typeface="Arial"/>
              </a:rPr>
              <a:t>ignores </a:t>
            </a:r>
            <a:r>
              <a:rPr lang="en-US" dirty="0">
                <a:latin typeface="Arial"/>
                <a:cs typeface="Arial"/>
              </a:rPr>
              <a:t>Neyman-Pearson (N-P) </a:t>
            </a:r>
            <a:r>
              <a:rPr lang="en-US" dirty="0" smtClean="0">
                <a:latin typeface="Arial"/>
                <a:cs typeface="Arial"/>
              </a:rPr>
              <a:t>tests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28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889"/>
    </mc:Choice>
    <mc:Fallback xmlns="">
      <p:transition xmlns:p14="http://schemas.microsoft.com/office/powerpoint/2010/main" spd="slow" advTm="32889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929141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/>
                <a:cs typeface="Arial"/>
              </a:rPr>
              <a:t>Neyman-Pearson (N-P) tests: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7734" y="1746722"/>
            <a:ext cx="6451599" cy="4196877"/>
          </a:xfrm>
        </p:spPr>
        <p:txBody>
          <a:bodyPr>
            <a:normAutofit/>
          </a:bodyPr>
          <a:lstStyle/>
          <a:p>
            <a:pPr marL="1371600" lvl="4" indent="0" algn="ctr">
              <a:spcAft>
                <a:spcPts val="600"/>
              </a:spcAft>
              <a:buNone/>
            </a:pPr>
            <a:r>
              <a:rPr lang="en-US" sz="2600" dirty="0" smtClean="0">
                <a:latin typeface="Arial"/>
                <a:cs typeface="Arial"/>
              </a:rPr>
              <a:t>A </a:t>
            </a:r>
            <a:r>
              <a:rPr lang="en-US" sz="2600" dirty="0">
                <a:latin typeface="Arial"/>
                <a:cs typeface="Arial"/>
              </a:rPr>
              <a:t>null and alternative hypotheses </a:t>
            </a:r>
            <a:r>
              <a:rPr lang="en-US" sz="2600" i="1" dirty="0">
                <a:latin typeface="Arial"/>
                <a:cs typeface="Arial"/>
              </a:rPr>
              <a:t>H</a:t>
            </a:r>
            <a:r>
              <a:rPr lang="en-US" sz="2600" baseline="-25000" dirty="0">
                <a:latin typeface="Arial"/>
                <a:cs typeface="Arial"/>
              </a:rPr>
              <a:t>0</a:t>
            </a:r>
            <a:r>
              <a:rPr lang="en-US" sz="2600" dirty="0">
                <a:latin typeface="Arial"/>
                <a:cs typeface="Arial"/>
              </a:rPr>
              <a:t>, </a:t>
            </a:r>
            <a:r>
              <a:rPr lang="en-US" sz="2600" i="1" dirty="0">
                <a:latin typeface="Arial"/>
                <a:cs typeface="Arial"/>
              </a:rPr>
              <a:t>H</a:t>
            </a:r>
            <a:r>
              <a:rPr lang="en-US" sz="2600" baseline="-25000" dirty="0">
                <a:latin typeface="Arial"/>
                <a:cs typeface="Arial"/>
              </a:rPr>
              <a:t>1 </a:t>
            </a:r>
            <a:r>
              <a:rPr lang="en-US" sz="2600" dirty="0">
                <a:latin typeface="Arial"/>
                <a:cs typeface="Arial"/>
              </a:rPr>
              <a:t>that are exhaustive</a:t>
            </a:r>
          </a:p>
          <a:p>
            <a:pPr marL="1371600" lvl="4" indent="0" algn="ctr">
              <a:spcAft>
                <a:spcPts val="600"/>
              </a:spcAft>
              <a:buNone/>
            </a:pPr>
            <a:r>
              <a:rPr lang="en-US" sz="2600" i="1" dirty="0">
                <a:latin typeface="Arial"/>
                <a:cs typeface="Arial"/>
              </a:rPr>
              <a:t>H</a:t>
            </a:r>
            <a:r>
              <a:rPr lang="en-US" sz="2600" baseline="-25000" dirty="0">
                <a:latin typeface="Arial"/>
                <a:cs typeface="Arial"/>
              </a:rPr>
              <a:t>0</a:t>
            </a:r>
            <a:r>
              <a:rPr lang="en-US" sz="2600" dirty="0">
                <a:latin typeface="Arial"/>
                <a:cs typeface="Arial"/>
              </a:rPr>
              <a:t>: </a:t>
            </a:r>
            <a:r>
              <a:rPr lang="en-US" sz="2600" dirty="0" smtClean="0">
                <a:latin typeface="Arial"/>
                <a:cs typeface="Arial"/>
              </a:rPr>
              <a:t>μ ≤ </a:t>
            </a:r>
            <a:r>
              <a:rPr lang="en-US" sz="2600" dirty="0">
                <a:latin typeface="Arial"/>
                <a:cs typeface="Arial"/>
              </a:rPr>
              <a:t>12 </a:t>
            </a:r>
            <a:r>
              <a:rPr lang="en-US" sz="2600" dirty="0" err="1">
                <a:latin typeface="Arial"/>
                <a:cs typeface="Arial"/>
              </a:rPr>
              <a:t>vs</a:t>
            </a:r>
            <a:r>
              <a:rPr lang="en-US" sz="2600" dirty="0">
                <a:latin typeface="Arial"/>
                <a:cs typeface="Arial"/>
              </a:rPr>
              <a:t> </a:t>
            </a:r>
            <a:r>
              <a:rPr lang="en-US" sz="2600" i="1" dirty="0" smtClean="0">
                <a:latin typeface="Arial"/>
                <a:cs typeface="Arial"/>
              </a:rPr>
              <a:t>H</a:t>
            </a:r>
            <a:r>
              <a:rPr lang="en-US" sz="2600" baseline="-25000" dirty="0">
                <a:latin typeface="Arial"/>
                <a:cs typeface="Arial"/>
              </a:rPr>
              <a:t>1</a:t>
            </a:r>
            <a:r>
              <a:rPr lang="en-US" sz="2600" dirty="0" smtClean="0">
                <a:latin typeface="Arial"/>
                <a:cs typeface="Arial"/>
              </a:rPr>
              <a:t>: μ &gt; 12</a:t>
            </a:r>
          </a:p>
          <a:p>
            <a:pPr marL="0" indent="0">
              <a:buNone/>
            </a:pPr>
            <a:endParaRPr lang="en-US" dirty="0" smtClean="0">
              <a:latin typeface="Arial"/>
              <a:cs typeface="Arial"/>
            </a:endParaRPr>
          </a:p>
          <a:p>
            <a:pPr marL="0" indent="0">
              <a:buNone/>
            </a:pPr>
            <a:endParaRPr lang="en-US" dirty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 So </a:t>
            </a:r>
            <a:r>
              <a:rPr lang="en-US" dirty="0">
                <a:latin typeface="Arial"/>
                <a:cs typeface="Arial"/>
              </a:rPr>
              <a:t>this fallacy of rejection </a:t>
            </a:r>
            <a:r>
              <a:rPr lang="en-US" b="1" i="1" dirty="0">
                <a:latin typeface="Arial"/>
                <a:cs typeface="Arial"/>
              </a:rPr>
              <a:t>H</a:t>
            </a:r>
            <a:r>
              <a:rPr lang="en-US" b="1" i="1" dirty="0">
                <a:latin typeface="Arial"/>
                <a:ea typeface="Wingdings"/>
                <a:cs typeface="Arial"/>
                <a:sym typeface="Wingdings"/>
              </a:rPr>
              <a:t></a:t>
            </a:r>
            <a:r>
              <a:rPr lang="en-US" b="1" i="1" dirty="0">
                <a:latin typeface="Arial"/>
                <a:cs typeface="Arial"/>
              </a:rPr>
              <a:t>H*</a:t>
            </a:r>
            <a:r>
              <a:rPr lang="en-US" i="1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is </a:t>
            </a:r>
            <a:r>
              <a:rPr lang="en-US" dirty="0" smtClean="0">
                <a:latin typeface="Arial"/>
                <a:cs typeface="Arial"/>
              </a:rPr>
              <a:t>impossible</a:t>
            </a:r>
          </a:p>
          <a:p>
            <a:r>
              <a:rPr lang="en-US" dirty="0" smtClean="0">
                <a:latin typeface="Arial"/>
                <a:cs typeface="Arial"/>
              </a:rPr>
              <a:t> Rejecting </a:t>
            </a:r>
            <a:r>
              <a:rPr lang="en-US" dirty="0">
                <a:latin typeface="Arial"/>
                <a:cs typeface="Arial"/>
              </a:rPr>
              <a:t>the null only indicates statistical alternatives (how discrepant from null)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44</a:t>
            </a:fld>
            <a:endParaRPr lang="en-US" dirty="0"/>
          </a:p>
        </p:txBody>
      </p:sp>
      <p:pic>
        <p:nvPicPr>
          <p:cNvPr id="5" name="Picture 4" descr="img_0586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23" y="1746723"/>
            <a:ext cx="1473200" cy="199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048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b="1" dirty="0" smtClean="0">
                <a:latin typeface="Arial"/>
                <a:cs typeface="Arial"/>
              </a:rPr>
              <a:t/>
            </a:r>
            <a:br>
              <a:rPr lang="en-US" sz="3100" b="1" dirty="0" smtClean="0">
                <a:latin typeface="Arial"/>
                <a:cs typeface="Arial"/>
              </a:rPr>
            </a:br>
            <a:r>
              <a:rPr lang="en-US" sz="3100" b="1" dirty="0" smtClean="0">
                <a:latin typeface="Arial"/>
                <a:cs typeface="Arial"/>
              </a:rPr>
              <a:t>P</a:t>
            </a:r>
            <a:r>
              <a:rPr lang="en-US" sz="3100" b="1" dirty="0">
                <a:latin typeface="Arial"/>
                <a:cs typeface="Arial"/>
              </a:rPr>
              <a:t>-values Don’t Report Effect Sizes</a:t>
            </a:r>
            <a:r>
              <a:rPr lang="en-US" sz="3100" dirty="0">
                <a:latin typeface="Arial"/>
                <a:cs typeface="Arial"/>
              </a:rPr>
              <a:t> </a:t>
            </a:r>
            <a:r>
              <a:rPr lang="en-US" sz="3100" dirty="0" smtClean="0">
                <a:latin typeface="Arial"/>
                <a:cs typeface="Arial"/>
              </a:rPr>
              <a:t>(</a:t>
            </a:r>
            <a:r>
              <a:rPr lang="en-US" sz="3100" b="1" dirty="0" smtClean="0">
                <a:latin typeface="Arial"/>
                <a:cs typeface="Arial"/>
              </a:rPr>
              <a:t>Principle</a:t>
            </a:r>
            <a:r>
              <a:rPr lang="en-US" sz="3100" dirty="0">
                <a:latin typeface="Arial"/>
                <a:cs typeface="Arial"/>
              </a:rPr>
              <a:t> </a:t>
            </a:r>
            <a:r>
              <a:rPr lang="en-US" sz="3100" b="1" dirty="0" smtClean="0">
                <a:latin typeface="Arial"/>
                <a:cs typeface="Arial"/>
              </a:rPr>
              <a:t>5)</a:t>
            </a:r>
            <a:r>
              <a:rPr lang="en-US" sz="3100" dirty="0" smtClean="0">
                <a:latin typeface="Arial"/>
                <a:cs typeface="Arial"/>
              </a:rPr>
              <a:t> </a:t>
            </a:r>
            <a:r>
              <a:rPr lang="en-US" sz="3100" dirty="0"/>
              <a:t/>
            </a:r>
            <a:br>
              <a:rPr lang="en-US" sz="3100" dirty="0"/>
            </a:b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dirty="0">
                <a:latin typeface="Arial"/>
                <a:cs typeface="Arial"/>
              </a:rPr>
              <a:t>Who ever said to just report a P-value?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A1919"/>
                </a:solidFill>
                <a:latin typeface="Arial"/>
                <a:cs typeface="Arial"/>
              </a:rPr>
              <a:t>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“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Tests should be accompanied by interpretive tools that avoid the fallacies of rejection and non-rejection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. These correctives can be articulated in either Fisherian or Neyman-Pearson terms” (Mayo and Cox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2006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, Mayo and Spanos 2006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)</a:t>
            </a:r>
            <a:endParaRPr lang="en-US" dirty="0">
              <a:solidFill>
                <a:schemeClr val="accent2">
                  <a:lumMod val="50000"/>
                </a:schemeClr>
              </a:solidFill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45</a:t>
            </a:fld>
            <a:endParaRPr lang="en-US" dirty="0"/>
          </a:p>
        </p:txBody>
      </p:sp>
      <p:pic>
        <p:nvPicPr>
          <p:cNvPr id="5" name="Content Placeholder 3" descr="imgres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0" r="8090"/>
          <a:stretch>
            <a:fillRect/>
          </a:stretch>
        </p:blipFill>
        <p:spPr>
          <a:xfrm>
            <a:off x="4212559" y="4954632"/>
            <a:ext cx="760248" cy="58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315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i="1" dirty="0" smtClean="0">
                <a:latin typeface="Arial"/>
                <a:cs typeface="Arial"/>
              </a:rPr>
              <a:t>To Avoid </a:t>
            </a:r>
            <a:r>
              <a:rPr lang="en-US" sz="2800" b="1" dirty="0" smtClean="0">
                <a:latin typeface="Arial"/>
                <a:cs typeface="Arial"/>
              </a:rPr>
              <a:t>Inferring </a:t>
            </a:r>
            <a:r>
              <a:rPr lang="en-US" sz="2800" b="1" dirty="0">
                <a:latin typeface="Arial"/>
                <a:cs typeface="Arial"/>
              </a:rPr>
              <a:t>a Discrepancy Beyond What’s Warranted: </a:t>
            </a:r>
            <a:r>
              <a:rPr lang="en-US" sz="2800" b="1" dirty="0" smtClean="0">
                <a:latin typeface="Arial"/>
                <a:cs typeface="Arial"/>
              </a:rPr>
              <a:t/>
            </a:r>
            <a:br>
              <a:rPr lang="en-US" sz="2800" b="1" dirty="0" smtClean="0">
                <a:latin typeface="Arial"/>
                <a:cs typeface="Arial"/>
              </a:rPr>
            </a:br>
            <a:r>
              <a:rPr lang="en-US" sz="2800" b="1" i="1" dirty="0" smtClean="0">
                <a:latin typeface="Arial"/>
                <a:cs typeface="Arial"/>
              </a:rPr>
              <a:t>large </a:t>
            </a:r>
            <a:r>
              <a:rPr lang="en-US" sz="2800" b="1" i="1" dirty="0">
                <a:latin typeface="Arial"/>
                <a:cs typeface="Arial"/>
              </a:rPr>
              <a:t>n problem</a:t>
            </a:r>
            <a:r>
              <a:rPr lang="en-US" sz="2800" b="1" dirty="0">
                <a:latin typeface="Arial"/>
                <a:cs typeface="Arial"/>
              </a:rPr>
              <a:t>.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 Severity tells us: an α-significant difference is indicative of </a:t>
            </a:r>
            <a:r>
              <a:rPr lang="en-US" i="1" dirty="0" smtClean="0">
                <a:latin typeface="Arial"/>
                <a:cs typeface="Arial"/>
              </a:rPr>
              <a:t>less</a:t>
            </a:r>
            <a:r>
              <a:rPr lang="en-US" dirty="0" smtClean="0">
                <a:latin typeface="Arial"/>
                <a:cs typeface="Arial"/>
              </a:rPr>
              <a:t> of a discrepancy from the null if it results from larger (</a:t>
            </a:r>
            <a:r>
              <a:rPr lang="en-US" i="1" dirty="0" smtClean="0">
                <a:latin typeface="Arial"/>
                <a:cs typeface="Arial"/>
              </a:rPr>
              <a:t>n</a:t>
            </a:r>
            <a:r>
              <a:rPr lang="en-US" baseline="-25000" dirty="0" smtClean="0">
                <a:latin typeface="Arial"/>
                <a:cs typeface="Arial"/>
              </a:rPr>
              <a:t>1</a:t>
            </a:r>
            <a:r>
              <a:rPr lang="en-US" dirty="0" smtClean="0">
                <a:latin typeface="Arial"/>
                <a:cs typeface="Arial"/>
              </a:rPr>
              <a:t>) rather than a smaller (</a:t>
            </a:r>
            <a:r>
              <a:rPr lang="en-US" i="1" dirty="0" smtClean="0">
                <a:latin typeface="Arial"/>
                <a:cs typeface="Arial"/>
              </a:rPr>
              <a:t>n</a:t>
            </a:r>
            <a:r>
              <a:rPr lang="en-US" baseline="-25000" dirty="0" smtClean="0">
                <a:latin typeface="Arial"/>
                <a:cs typeface="Arial"/>
              </a:rPr>
              <a:t>2</a:t>
            </a:r>
            <a:r>
              <a:rPr lang="en-US" dirty="0" smtClean="0">
                <a:latin typeface="Arial"/>
                <a:cs typeface="Arial"/>
              </a:rPr>
              <a:t>) sample size (</a:t>
            </a:r>
            <a:r>
              <a:rPr lang="en-US" i="1" dirty="0" smtClean="0">
                <a:latin typeface="Arial"/>
                <a:cs typeface="Arial"/>
              </a:rPr>
              <a:t>n</a:t>
            </a:r>
            <a:r>
              <a:rPr lang="en-US" baseline="-25000" dirty="0" smtClean="0">
                <a:latin typeface="Arial"/>
                <a:cs typeface="Arial"/>
              </a:rPr>
              <a:t>1</a:t>
            </a:r>
            <a:r>
              <a:rPr lang="en-US" dirty="0" smtClean="0">
                <a:latin typeface="Arial"/>
                <a:cs typeface="Arial"/>
              </a:rPr>
              <a:t> &gt; </a:t>
            </a:r>
            <a:r>
              <a:rPr lang="en-US" i="1" dirty="0" smtClean="0">
                <a:latin typeface="Arial"/>
                <a:cs typeface="Arial"/>
              </a:rPr>
              <a:t>n</a:t>
            </a:r>
            <a:r>
              <a:rPr lang="en-US" baseline="-25000" dirty="0" smtClean="0">
                <a:latin typeface="Arial"/>
                <a:cs typeface="Arial"/>
              </a:rPr>
              <a:t>2</a:t>
            </a:r>
            <a:r>
              <a:rPr lang="en-US" dirty="0" smtClean="0">
                <a:latin typeface="Arial"/>
                <a:cs typeface="Arial"/>
              </a:rPr>
              <a:t> ) </a:t>
            </a:r>
            <a:endParaRPr lang="en-US" dirty="0"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827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948267"/>
            <a:ext cx="6196405" cy="50292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"/>
                <a:cs typeface="Arial"/>
              </a:rPr>
              <a:t> What’s </a:t>
            </a:r>
            <a:r>
              <a:rPr lang="en-US" dirty="0">
                <a:latin typeface="Arial"/>
                <a:cs typeface="Arial"/>
              </a:rPr>
              <a:t>more indicative of a large effect (fire), a fire alarm that goes off with burnt toast or one so insensitive that it doesn’t go off unless the house is fully ablaze? </a:t>
            </a:r>
            <a:endParaRPr lang="en-US" dirty="0" smtClean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 [The larger sample size is like the one that goes off with burnt toast]</a:t>
            </a:r>
          </a:p>
          <a:p>
            <a:endParaRPr lang="en-US" dirty="0"/>
          </a:p>
        </p:txBody>
      </p:sp>
      <p:pic>
        <p:nvPicPr>
          <p:cNvPr id="4" name="Picture 3" descr="imgr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025" y="2709577"/>
            <a:ext cx="2028005" cy="2370576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292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111" y="817583"/>
            <a:ext cx="8085667" cy="692306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latin typeface="Arial"/>
                <a:cs typeface="Arial"/>
              </a:rPr>
              <a:t>What About </a:t>
            </a:r>
            <a:r>
              <a:rPr lang="en-US" sz="2800" b="1" dirty="0" smtClean="0">
                <a:latin typeface="Arial"/>
                <a:cs typeface="Arial"/>
              </a:rPr>
              <a:t>Fallacies </a:t>
            </a:r>
            <a:r>
              <a:rPr lang="en-US" sz="2800" b="1" dirty="0">
                <a:latin typeface="Arial"/>
                <a:cs typeface="Arial"/>
              </a:rPr>
              <a:t>of </a:t>
            </a:r>
            <a:br>
              <a:rPr lang="en-US" sz="2800" b="1" dirty="0">
                <a:latin typeface="Arial"/>
                <a:cs typeface="Arial"/>
              </a:rPr>
            </a:br>
            <a:r>
              <a:rPr lang="en-US" sz="2800" b="1" dirty="0" smtClean="0">
                <a:latin typeface="Arial"/>
                <a:cs typeface="Arial"/>
              </a:rPr>
              <a:t>Non</a:t>
            </a:r>
            <a:r>
              <a:rPr lang="en-US" sz="2800" b="1" dirty="0">
                <a:latin typeface="Arial"/>
                <a:cs typeface="Arial"/>
              </a:rPr>
              <a:t>-Significant Results</a:t>
            </a:r>
            <a:r>
              <a:rPr lang="en-US" sz="2800" b="1" dirty="0" smtClean="0">
                <a:latin typeface="Arial"/>
                <a:cs typeface="Arial"/>
              </a:rPr>
              <a:t>?</a:t>
            </a:r>
            <a:br>
              <a:rPr lang="en-US" sz="2800" b="1" dirty="0" smtClean="0">
                <a:latin typeface="Arial"/>
                <a:cs typeface="Arial"/>
              </a:rPr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2581" y="1509889"/>
            <a:ext cx="7371644" cy="4664388"/>
          </a:xfrm>
        </p:spPr>
        <p:txBody>
          <a:bodyPr>
            <a:noAutofit/>
          </a:bodyPr>
          <a:lstStyle/>
          <a:p>
            <a:pPr lvl="0">
              <a:spcAft>
                <a:spcPts val="1200"/>
              </a:spcAft>
            </a:pPr>
            <a:r>
              <a:rPr lang="en-US" dirty="0">
                <a:latin typeface="Arial"/>
                <a:cs typeface="Arial"/>
              </a:rPr>
              <a:t>They don’t warrant 0 discrepancy </a:t>
            </a:r>
          </a:p>
          <a:p>
            <a:pPr lvl="0">
              <a:spcAft>
                <a:spcPts val="1200"/>
              </a:spcAft>
            </a:pPr>
            <a:r>
              <a:rPr lang="en-US" dirty="0">
                <a:latin typeface="Arial"/>
                <a:cs typeface="Arial"/>
              </a:rPr>
              <a:t> Use the same severity reasoning to rule out discrepancies that very probably would have resulted in a larger difference than observed- set upper bounds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rgbClr val="4A1919"/>
                </a:solidFill>
                <a:latin typeface="Arial"/>
                <a:cs typeface="Arial"/>
              </a:rPr>
              <a:t> If you very probably would have observed a more impressive (smaller) p-value than you did, if μ &gt; μ</a:t>
            </a:r>
            <a:r>
              <a:rPr lang="en-US" baseline="-25000" dirty="0">
                <a:solidFill>
                  <a:srgbClr val="4A1919"/>
                </a:solidFill>
                <a:latin typeface="Arial"/>
                <a:cs typeface="Arial"/>
              </a:rPr>
              <a:t>1</a:t>
            </a:r>
            <a:r>
              <a:rPr lang="en-US" dirty="0">
                <a:solidFill>
                  <a:srgbClr val="4A1919"/>
                </a:solidFill>
                <a:latin typeface="Arial"/>
                <a:cs typeface="Arial"/>
              </a:rPr>
              <a:t> </a:t>
            </a:r>
            <a:r>
              <a:rPr lang="en-US" dirty="0" smtClean="0">
                <a:solidFill>
                  <a:srgbClr val="4A1919"/>
                </a:solidFill>
                <a:latin typeface="Arial"/>
                <a:cs typeface="Arial"/>
              </a:rPr>
              <a:t>(μ</a:t>
            </a:r>
            <a:r>
              <a:rPr lang="en-US" baseline="-25000" dirty="0" smtClean="0">
                <a:solidFill>
                  <a:srgbClr val="4A1919"/>
                </a:solidFill>
                <a:latin typeface="Arial"/>
                <a:cs typeface="Arial"/>
              </a:rPr>
              <a:t>1</a:t>
            </a:r>
            <a:r>
              <a:rPr lang="en-US" dirty="0">
                <a:solidFill>
                  <a:srgbClr val="4A1919"/>
                </a:solidFill>
                <a:latin typeface="Arial"/>
                <a:cs typeface="Arial"/>
              </a:rPr>
              <a:t> = μ</a:t>
            </a:r>
            <a:r>
              <a:rPr lang="en-US" baseline="-25000" dirty="0">
                <a:solidFill>
                  <a:srgbClr val="4A1919"/>
                </a:solidFill>
                <a:latin typeface="Arial"/>
                <a:cs typeface="Arial"/>
              </a:rPr>
              <a:t>0</a:t>
            </a:r>
            <a:r>
              <a:rPr lang="en-US" dirty="0">
                <a:solidFill>
                  <a:srgbClr val="4A1919"/>
                </a:solidFill>
                <a:latin typeface="Arial"/>
                <a:cs typeface="Arial"/>
              </a:rPr>
              <a:t> + γ), then the data are good evidence that μ&lt; μ</a:t>
            </a:r>
            <a:r>
              <a:rPr lang="en-US" baseline="-25000" dirty="0">
                <a:solidFill>
                  <a:srgbClr val="4A1919"/>
                </a:solidFill>
                <a:latin typeface="Arial"/>
                <a:cs typeface="Arial"/>
              </a:rPr>
              <a:t>1</a:t>
            </a:r>
            <a:r>
              <a:rPr lang="en-US" dirty="0">
                <a:solidFill>
                  <a:srgbClr val="4A1919"/>
                </a:solidFill>
                <a:latin typeface="Arial"/>
                <a:cs typeface="Arial"/>
              </a:rPr>
              <a:t> </a:t>
            </a:r>
            <a:endParaRPr lang="en-US" dirty="0">
              <a:latin typeface="Arial"/>
              <a:cs typeface="Arial"/>
            </a:endParaRPr>
          </a:p>
          <a:p>
            <a:pPr lvl="0">
              <a:spcAft>
                <a:spcPts val="1200"/>
              </a:spcAft>
            </a:pPr>
            <a:r>
              <a:rPr lang="en-US" dirty="0">
                <a:latin typeface="Arial"/>
                <a:cs typeface="Arial"/>
              </a:rPr>
              <a:t> Akin to power analysis (Cohen, Neyman) but sensitive to </a:t>
            </a:r>
            <a:r>
              <a:rPr lang="en-US" b="1" i="1" dirty="0">
                <a:latin typeface="Arial"/>
                <a:cs typeface="Arial"/>
              </a:rPr>
              <a:t>x</a:t>
            </a:r>
            <a:r>
              <a:rPr lang="en-US" b="1" baseline="-25000" dirty="0">
                <a:latin typeface="Arial"/>
                <a:cs typeface="Arial"/>
              </a:rPr>
              <a:t>0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48</a:t>
            </a:fld>
            <a:endParaRPr lang="en-US" dirty="0"/>
          </a:p>
        </p:txBody>
      </p:sp>
      <p:pic>
        <p:nvPicPr>
          <p:cNvPr id="5" name="Content Placeholder 3" descr="imgres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0" r="8090"/>
          <a:stretch>
            <a:fillRect/>
          </a:stretch>
        </p:blipFill>
        <p:spPr>
          <a:xfrm>
            <a:off x="7463977" y="3286400"/>
            <a:ext cx="760248" cy="58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842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591733"/>
            <a:ext cx="6478693" cy="4131336"/>
          </a:xfrm>
        </p:spPr>
        <p:txBody>
          <a:bodyPr/>
          <a:lstStyle/>
          <a:p>
            <a:pPr marL="0" indent="0">
              <a:buNone/>
            </a:pPr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 There’s another kind of fallacy behind a move that’s supposed improve replication but it confuses the notions from significance testing and it leads to “Most findings are false” </a:t>
            </a:r>
          </a:p>
          <a:p>
            <a:r>
              <a:rPr lang="en-US" dirty="0" smtClean="0">
                <a:latin typeface="Arial"/>
                <a:cs typeface="Arial"/>
              </a:rPr>
              <a:t>Fake replication crisis.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409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09600"/>
            <a:ext cx="6965245" cy="1410467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/>
                <a:cs typeface="Arial"/>
              </a:rPr>
              <a:t>Diagnostic </a:t>
            </a:r>
            <a:r>
              <a:rPr lang="en-US" sz="2800" b="1" dirty="0">
                <a:latin typeface="Arial"/>
                <a:cs typeface="Arial"/>
              </a:rPr>
              <a:t>Screening Model of Tests: urn of nulls</a:t>
            </a:r>
            <a:br>
              <a:rPr lang="en-US" sz="2800" b="1" dirty="0">
                <a:latin typeface="Arial"/>
                <a:cs typeface="Arial"/>
              </a:rPr>
            </a:br>
            <a:r>
              <a:rPr lang="en-US" sz="2800" b="1" dirty="0" smtClean="0">
                <a:latin typeface="Arial"/>
                <a:cs typeface="Arial"/>
              </a:rPr>
              <a:t>(“most findings are false”)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3" y="2370667"/>
            <a:ext cx="6778977" cy="3674532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latin typeface="Arial"/>
                <a:cs typeface="Arial"/>
              </a:rPr>
              <a:t> If </a:t>
            </a:r>
            <a:r>
              <a:rPr lang="en-US" dirty="0">
                <a:latin typeface="Arial"/>
                <a:cs typeface="Arial"/>
              </a:rPr>
              <a:t>we imagine randomly select a </a:t>
            </a:r>
            <a:r>
              <a:rPr lang="en-US" dirty="0" smtClean="0">
                <a:latin typeface="Arial"/>
                <a:cs typeface="Arial"/>
              </a:rPr>
              <a:t>hypothesis from </a:t>
            </a:r>
            <a:r>
              <a:rPr lang="en-US" dirty="0">
                <a:latin typeface="Arial"/>
                <a:cs typeface="Arial"/>
              </a:rPr>
              <a:t>an urn of nulls 90% of which are </a:t>
            </a:r>
            <a:r>
              <a:rPr lang="en-US" dirty="0" smtClean="0">
                <a:latin typeface="Arial"/>
                <a:cs typeface="Arial"/>
              </a:rPr>
              <a:t>true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i="1" dirty="0" smtClean="0">
                <a:latin typeface="Arial"/>
                <a:cs typeface="Arial"/>
              </a:rPr>
              <a:t> Consider </a:t>
            </a:r>
            <a:r>
              <a:rPr lang="en-US" i="1" dirty="0">
                <a:latin typeface="Arial"/>
                <a:cs typeface="Arial"/>
              </a:rPr>
              <a:t>just 2 possibilities: H</a:t>
            </a:r>
            <a:r>
              <a:rPr lang="en-US" baseline="-25000" dirty="0">
                <a:latin typeface="Arial"/>
                <a:cs typeface="Arial"/>
              </a:rPr>
              <a:t>0</a:t>
            </a:r>
            <a:r>
              <a:rPr lang="en-US" dirty="0">
                <a:latin typeface="Arial"/>
                <a:cs typeface="Arial"/>
              </a:rPr>
              <a:t>: no effect </a:t>
            </a:r>
            <a:br>
              <a:rPr lang="en-US" dirty="0">
                <a:latin typeface="Arial"/>
                <a:cs typeface="Arial"/>
              </a:rPr>
            </a:br>
            <a:r>
              <a:rPr lang="en-US" i="1" dirty="0">
                <a:latin typeface="Arial"/>
                <a:cs typeface="Arial"/>
              </a:rPr>
              <a:t>H</a:t>
            </a:r>
            <a:r>
              <a:rPr lang="en-US" baseline="-25000" dirty="0">
                <a:latin typeface="Arial"/>
                <a:cs typeface="Arial"/>
              </a:rPr>
              <a:t>1</a:t>
            </a:r>
            <a:r>
              <a:rPr lang="en-US" dirty="0">
                <a:latin typeface="Arial"/>
                <a:cs typeface="Arial"/>
              </a:rPr>
              <a:t>: meaningful effect, all else ignored</a:t>
            </a:r>
            <a:r>
              <a:rPr lang="en-US" dirty="0" smtClean="0">
                <a:latin typeface="Arial"/>
                <a:cs typeface="Arial"/>
              </a:rPr>
              <a:t>,</a:t>
            </a:r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latin typeface="Arial"/>
                <a:cs typeface="Arial"/>
              </a:rPr>
              <a:t> Take </a:t>
            </a:r>
            <a:r>
              <a:rPr lang="en-US" dirty="0">
                <a:latin typeface="Arial"/>
                <a:cs typeface="Arial"/>
              </a:rPr>
              <a:t>the prevalence of 90% as </a:t>
            </a:r>
            <a:br>
              <a:rPr lang="en-US" dirty="0">
                <a:latin typeface="Arial"/>
                <a:cs typeface="Arial"/>
              </a:rPr>
            </a:br>
            <a:r>
              <a:rPr lang="en-US" dirty="0" err="1" smtClean="0">
                <a:latin typeface="Arial"/>
                <a:cs typeface="Arial"/>
              </a:rPr>
              <a:t>Pr</a:t>
            </a:r>
            <a:r>
              <a:rPr lang="en-US" dirty="0" smtClean="0">
                <a:latin typeface="Arial"/>
                <a:cs typeface="Arial"/>
              </a:rPr>
              <a:t>(</a:t>
            </a:r>
            <a:r>
              <a:rPr lang="en-US" i="1" dirty="0">
                <a:latin typeface="Arial"/>
                <a:cs typeface="Arial"/>
              </a:rPr>
              <a:t>H</a:t>
            </a:r>
            <a:r>
              <a:rPr lang="en-US" baseline="-25000" dirty="0">
                <a:latin typeface="Arial"/>
                <a:cs typeface="Arial"/>
              </a:rPr>
              <a:t>0 </a:t>
            </a:r>
            <a:r>
              <a:rPr lang="en-US" dirty="0">
                <a:latin typeface="Arial"/>
                <a:cs typeface="Arial"/>
              </a:rPr>
              <a:t>you picked) = .9, </a:t>
            </a:r>
            <a:r>
              <a:rPr lang="en-US" dirty="0" err="1" smtClean="0">
                <a:latin typeface="Arial"/>
                <a:cs typeface="Arial"/>
              </a:rPr>
              <a:t>Pr</a:t>
            </a:r>
            <a:r>
              <a:rPr lang="en-US" dirty="0" smtClean="0">
                <a:latin typeface="Arial"/>
                <a:cs typeface="Arial"/>
              </a:rPr>
              <a:t>(</a:t>
            </a:r>
            <a:r>
              <a:rPr lang="en-US" i="1" dirty="0">
                <a:latin typeface="Arial"/>
                <a:cs typeface="Arial"/>
              </a:rPr>
              <a:t>H</a:t>
            </a:r>
            <a:r>
              <a:rPr lang="en-US" baseline="-25000" dirty="0">
                <a:latin typeface="Arial"/>
                <a:cs typeface="Arial"/>
              </a:rPr>
              <a:t>1</a:t>
            </a:r>
            <a:r>
              <a:rPr lang="en-US" dirty="0">
                <a:latin typeface="Arial"/>
                <a:cs typeface="Arial"/>
              </a:rPr>
              <a:t>)= .</a:t>
            </a:r>
            <a:r>
              <a:rPr lang="en-US" dirty="0" smtClean="0">
                <a:latin typeface="Arial"/>
                <a:cs typeface="Arial"/>
              </a:rPr>
              <a:t>1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latin typeface="Arial"/>
                <a:cs typeface="Arial"/>
              </a:rPr>
              <a:t> Rejecting </a:t>
            </a:r>
            <a:r>
              <a:rPr lang="en-US" i="1" dirty="0">
                <a:latin typeface="Arial"/>
                <a:cs typeface="Arial"/>
              </a:rPr>
              <a:t>H</a:t>
            </a:r>
            <a:r>
              <a:rPr lang="en-US" baseline="-25000" dirty="0">
                <a:latin typeface="Arial"/>
                <a:cs typeface="Arial"/>
              </a:rPr>
              <a:t>0 </a:t>
            </a:r>
            <a:r>
              <a:rPr lang="en-US" dirty="0">
                <a:latin typeface="Arial"/>
                <a:cs typeface="Arial"/>
              </a:rPr>
              <a:t>with a single (just</a:t>
            </a:r>
            <a:r>
              <a:rPr lang="en-US" dirty="0" smtClean="0">
                <a:latin typeface="Arial"/>
                <a:cs typeface="Arial"/>
              </a:rPr>
              <a:t>) .</a:t>
            </a:r>
            <a:r>
              <a:rPr lang="en-US" dirty="0">
                <a:latin typeface="Arial"/>
                <a:cs typeface="Arial"/>
              </a:rPr>
              <a:t>05 significant result, Cherry-picking to boot</a:t>
            </a:r>
          </a:p>
          <a:p>
            <a:pPr lvl="0"/>
            <a:endParaRPr lang="en-US" dirty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50</a:t>
            </a:fld>
            <a:endParaRPr lang="en-US" dirty="0"/>
          </a:p>
        </p:txBody>
      </p:sp>
      <p:pic>
        <p:nvPicPr>
          <p:cNvPr id="5" name="Picture 4" descr="IMG_433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463" y="2020067"/>
            <a:ext cx="1447276" cy="29999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4917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168399" y="886854"/>
            <a:ext cx="705582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i="1" dirty="0" smtClean="0">
              <a:latin typeface="Arial"/>
              <a:cs typeface="Arial"/>
            </a:endParaRPr>
          </a:p>
          <a:p>
            <a:r>
              <a:rPr lang="en-US" sz="2400" i="1" dirty="0" smtClean="0">
                <a:latin typeface="Arial"/>
                <a:cs typeface="Arial"/>
              </a:rPr>
              <a:t>The </a:t>
            </a:r>
            <a:r>
              <a:rPr lang="en-US" sz="2400" i="1" dirty="0">
                <a:latin typeface="Arial"/>
                <a:cs typeface="Arial"/>
              </a:rPr>
              <a:t>unsurprising result is that </a:t>
            </a:r>
            <a:r>
              <a:rPr lang="en-US" sz="2400" dirty="0">
                <a:latin typeface="Arial"/>
                <a:cs typeface="Arial"/>
              </a:rPr>
              <a:t>most “findings” are </a:t>
            </a:r>
            <a:r>
              <a:rPr lang="en-US" sz="2400" dirty="0" smtClean="0">
                <a:latin typeface="Arial"/>
                <a:cs typeface="Arial"/>
              </a:rPr>
              <a:t>false: Pr(</a:t>
            </a:r>
            <a:r>
              <a:rPr lang="en-US" sz="2400" i="1" dirty="0">
                <a:latin typeface="Arial"/>
                <a:cs typeface="Arial"/>
              </a:rPr>
              <a:t>H</a:t>
            </a:r>
            <a:r>
              <a:rPr lang="en-US" sz="2400" baseline="-25000" dirty="0">
                <a:latin typeface="Arial"/>
                <a:cs typeface="Arial"/>
              </a:rPr>
              <a:t>0</a:t>
            </a:r>
            <a:r>
              <a:rPr lang="en-US" sz="2400" dirty="0" smtClean="0">
                <a:latin typeface="Arial"/>
                <a:cs typeface="Arial"/>
              </a:rPr>
              <a:t>| findings with </a:t>
            </a:r>
            <a:r>
              <a:rPr lang="en-US" sz="2400" dirty="0">
                <a:latin typeface="Arial"/>
                <a:cs typeface="Arial"/>
              </a:rPr>
              <a:t>a P-value of .05) &gt; .</a:t>
            </a:r>
            <a:r>
              <a:rPr lang="en-US" sz="2400" dirty="0" smtClean="0">
                <a:latin typeface="Arial"/>
                <a:cs typeface="Arial"/>
              </a:rPr>
              <a:t>5</a:t>
            </a:r>
          </a:p>
          <a:p>
            <a:r>
              <a:rPr lang="en-US" sz="2400" dirty="0">
                <a:latin typeface="Arial"/>
                <a:cs typeface="Arial"/>
              </a:rPr>
              <a:t> </a:t>
            </a:r>
          </a:p>
          <a:p>
            <a:r>
              <a:rPr lang="en-US" sz="2400" b="1" dirty="0" smtClean="0">
                <a:latin typeface="Arial"/>
                <a:cs typeface="Arial"/>
              </a:rPr>
              <a:t>Pr(</a:t>
            </a:r>
            <a:r>
              <a:rPr lang="en-US" sz="2400" b="1" i="1" dirty="0">
                <a:latin typeface="Arial"/>
                <a:cs typeface="Arial"/>
              </a:rPr>
              <a:t>H</a:t>
            </a:r>
            <a:r>
              <a:rPr lang="en-US" sz="2400" b="1" baseline="-25000" dirty="0">
                <a:latin typeface="Arial"/>
                <a:cs typeface="Arial"/>
              </a:rPr>
              <a:t>0</a:t>
            </a:r>
            <a:r>
              <a:rPr lang="en-US" sz="2400" b="1" dirty="0" smtClean="0">
                <a:latin typeface="Arial"/>
                <a:cs typeface="Arial"/>
              </a:rPr>
              <a:t>| findings </a:t>
            </a:r>
            <a:r>
              <a:rPr lang="en-US" sz="2400" b="1" dirty="0">
                <a:latin typeface="Arial"/>
                <a:cs typeface="Arial"/>
              </a:rPr>
              <a:t>with a P-value of .05) ≠ </a:t>
            </a:r>
            <a:endParaRPr lang="en-US" sz="2400" b="1" dirty="0" smtClean="0">
              <a:latin typeface="Arial"/>
              <a:cs typeface="Arial"/>
            </a:endParaRPr>
          </a:p>
          <a:p>
            <a:r>
              <a:rPr lang="en-US" sz="2400" b="1" dirty="0" smtClean="0">
                <a:latin typeface="Arial"/>
                <a:cs typeface="Arial"/>
              </a:rPr>
              <a:t>Pr(P</a:t>
            </a:r>
            <a:r>
              <a:rPr lang="en-US" sz="2400" b="1" dirty="0">
                <a:latin typeface="Arial"/>
                <a:cs typeface="Arial"/>
              </a:rPr>
              <a:t>-value of .</a:t>
            </a:r>
            <a:r>
              <a:rPr lang="en-US" sz="2400" b="1" dirty="0" smtClean="0">
                <a:latin typeface="Arial"/>
                <a:cs typeface="Arial"/>
              </a:rPr>
              <a:t>05 | </a:t>
            </a:r>
            <a:r>
              <a:rPr lang="en-US" sz="2400" b="1" i="1" dirty="0">
                <a:latin typeface="Arial"/>
                <a:cs typeface="Arial"/>
              </a:rPr>
              <a:t>H</a:t>
            </a:r>
            <a:r>
              <a:rPr lang="en-US" sz="2400" b="1" baseline="-25000" dirty="0">
                <a:latin typeface="Arial"/>
                <a:cs typeface="Arial"/>
              </a:rPr>
              <a:t>0</a:t>
            </a:r>
            <a:r>
              <a:rPr lang="en-US" sz="2400" b="1" dirty="0">
                <a:latin typeface="Arial"/>
                <a:cs typeface="Arial"/>
              </a:rPr>
              <a:t>) </a:t>
            </a:r>
          </a:p>
          <a:p>
            <a:r>
              <a:rPr lang="en-US" sz="2400" dirty="0">
                <a:latin typeface="Arial"/>
                <a:cs typeface="Arial"/>
              </a:rPr>
              <a:t> </a:t>
            </a:r>
            <a:endParaRPr lang="en-US" sz="2400" dirty="0" smtClean="0">
              <a:latin typeface="Arial"/>
              <a:cs typeface="Arial"/>
            </a:endParaRPr>
          </a:p>
          <a:p>
            <a:r>
              <a:rPr lang="en-US" sz="2400" dirty="0" smtClean="0">
                <a:latin typeface="Arial"/>
                <a:cs typeface="Arial"/>
              </a:rPr>
              <a:t>Only the second </a:t>
            </a:r>
            <a:r>
              <a:rPr lang="en-US" sz="2400" dirty="0">
                <a:latin typeface="Arial"/>
                <a:cs typeface="Arial"/>
              </a:rPr>
              <a:t>one is </a:t>
            </a:r>
            <a:r>
              <a:rPr lang="en-US" sz="2400" dirty="0" smtClean="0">
                <a:latin typeface="Arial"/>
                <a:cs typeface="Arial"/>
              </a:rPr>
              <a:t>a Type </a:t>
            </a:r>
            <a:r>
              <a:rPr lang="en-US" sz="2400" dirty="0">
                <a:latin typeface="Arial"/>
                <a:cs typeface="Arial"/>
              </a:rPr>
              <a:t>1 error probability)</a:t>
            </a:r>
          </a:p>
          <a:p>
            <a:r>
              <a:rPr lang="en-US" sz="2400" dirty="0" smtClean="0">
                <a:latin typeface="Arial"/>
                <a:cs typeface="Arial"/>
              </a:rPr>
              <a:t>Major source of confusion….</a:t>
            </a:r>
          </a:p>
          <a:p>
            <a:r>
              <a:rPr lang="en-US" sz="2400" dirty="0">
                <a:latin typeface="Arial"/>
                <a:cs typeface="Arial"/>
              </a:rPr>
              <a:t> </a:t>
            </a:r>
          </a:p>
          <a:p>
            <a:r>
              <a:rPr lang="en-US" sz="2400" dirty="0">
                <a:latin typeface="Arial"/>
                <a:cs typeface="Arial"/>
              </a:rPr>
              <a:t>(Berger and Sellke 1987, Ioannidis 2005, </a:t>
            </a:r>
            <a:r>
              <a:rPr lang="en-US" sz="2400" dirty="0" smtClean="0">
                <a:latin typeface="Arial"/>
                <a:cs typeface="Arial"/>
              </a:rPr>
              <a:t>Colquhoun </a:t>
            </a:r>
            <a:r>
              <a:rPr lang="en-US" sz="2400" dirty="0">
                <a:latin typeface="Arial"/>
                <a:cs typeface="Arial"/>
              </a:rPr>
              <a:t>2014)</a:t>
            </a:r>
          </a:p>
        </p:txBody>
      </p:sp>
    </p:spTree>
    <p:extLst>
      <p:ext uri="{BB962C8B-B14F-4D97-AF65-F5344CB8AC3E}">
        <p14:creationId xmlns:p14="http://schemas.microsoft.com/office/powerpoint/2010/main" val="1336528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422400"/>
            <a:ext cx="6196405" cy="4300669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"/>
                <a:cs typeface="Arial"/>
              </a:rPr>
              <a:t> A: Announce a finding (a </a:t>
            </a:r>
            <a:r>
              <a:rPr lang="en-US" dirty="0">
                <a:latin typeface="Arial"/>
                <a:cs typeface="Arial"/>
              </a:rPr>
              <a:t>P-value of .</a:t>
            </a:r>
            <a:r>
              <a:rPr lang="en-US" dirty="0" smtClean="0">
                <a:latin typeface="Arial"/>
                <a:cs typeface="Arial"/>
              </a:rPr>
              <a:t>05)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 Not properly Bayesian (not even empirical Bayes), not properly frequentist</a:t>
            </a:r>
          </a:p>
          <a:p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b="1" dirty="0" smtClean="0">
                <a:latin typeface="Arial"/>
                <a:cs typeface="Arial"/>
              </a:rPr>
              <a:t>Where does the high prevalence come from?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52</a:t>
            </a:fld>
            <a:endParaRPr lang="en-US" dirty="0"/>
          </a:p>
        </p:txBody>
      </p:sp>
      <p:pic>
        <p:nvPicPr>
          <p:cNvPr id="6" name="Picture 5" descr="equation.png"/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134" y="2235200"/>
            <a:ext cx="7129202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6360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2693" y="484676"/>
            <a:ext cx="7221532" cy="5689601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dirty="0" smtClean="0">
              <a:latin typeface="Arial"/>
              <a:cs typeface="Arial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"/>
                <a:cs typeface="Arial"/>
              </a:rPr>
              <a:t>Concluding Remark</a:t>
            </a:r>
          </a:p>
          <a:p>
            <a:pPr algn="ctr"/>
            <a:r>
              <a:rPr lang="en-US" dirty="0" smtClean="0">
                <a:latin typeface="Arial"/>
                <a:cs typeface="Arial"/>
              </a:rPr>
              <a:t>If </a:t>
            </a:r>
            <a:r>
              <a:rPr lang="en-US" dirty="0">
                <a:latin typeface="Arial"/>
                <a:cs typeface="Arial"/>
              </a:rPr>
              <a:t>replication </a:t>
            </a:r>
            <a:r>
              <a:rPr lang="en-US" dirty="0" smtClean="0">
                <a:latin typeface="Arial"/>
                <a:cs typeface="Arial"/>
              </a:rPr>
              <a:t>research and reforms are to </a:t>
            </a:r>
            <a:r>
              <a:rPr lang="en-US" dirty="0">
                <a:latin typeface="Arial"/>
                <a:cs typeface="Arial"/>
              </a:rPr>
              <a:t>lead to error correction</a:t>
            </a:r>
            <a:r>
              <a:rPr lang="en-US" dirty="0" smtClean="0">
                <a:latin typeface="Arial"/>
                <a:cs typeface="Arial"/>
              </a:rPr>
              <a:t>, they must correct errors: they don’t </a:t>
            </a:r>
            <a:r>
              <a:rPr lang="en-US" i="1" dirty="0" smtClean="0">
                <a:latin typeface="Arial"/>
                <a:cs typeface="Arial"/>
              </a:rPr>
              <a:t>always</a:t>
            </a:r>
            <a:r>
              <a:rPr lang="en-US" dirty="0" smtClean="0">
                <a:latin typeface="Arial"/>
                <a:cs typeface="Arial"/>
              </a:rPr>
              <a:t> do that</a:t>
            </a:r>
          </a:p>
          <a:p>
            <a:endParaRPr lang="en-US" dirty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 They do when they encourage </a:t>
            </a:r>
            <a:r>
              <a:rPr lang="en-US" b="1" dirty="0" smtClean="0">
                <a:latin typeface="Arial"/>
                <a:cs typeface="Arial"/>
              </a:rPr>
              <a:t>preregistration</a:t>
            </a:r>
            <a:r>
              <a:rPr lang="en-US" dirty="0" smtClean="0">
                <a:latin typeface="Arial"/>
                <a:cs typeface="Arial"/>
              </a:rPr>
              <a:t>, control error probabilities &amp; require good design </a:t>
            </a:r>
          </a:p>
          <a:p>
            <a:pPr marL="0" indent="0">
              <a:buNone/>
            </a:pPr>
            <a:r>
              <a:rPr lang="en-US" dirty="0" smtClean="0">
                <a:latin typeface="Arial"/>
                <a:cs typeface="Arial"/>
              </a:rPr>
              <a:t>             RCTs, </a:t>
            </a:r>
          </a:p>
          <a:p>
            <a:pPr marL="0" indent="0">
              <a:buNone/>
            </a:pPr>
            <a:r>
              <a:rPr lang="en-US" dirty="0" smtClean="0">
                <a:latin typeface="Arial"/>
                <a:cs typeface="Arial"/>
              </a:rPr>
              <a:t>             checking model assumptions)</a:t>
            </a:r>
          </a:p>
          <a:p>
            <a:endParaRPr lang="en-US" dirty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 They don’t when they permit tools that lack error control</a:t>
            </a:r>
          </a:p>
          <a:p>
            <a:pPr marL="0" indent="0">
              <a:buClrTx/>
              <a:buSzPct val="100000"/>
              <a:buNone/>
            </a:pPr>
            <a:endParaRPr lang="en-US" sz="2600" dirty="0" smtClean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0274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858818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/>
                <a:cs typeface="Arial"/>
              </a:rPr>
              <a:t>Don’t Throw Out the Error Control Baby</a:t>
            </a:r>
            <a:endParaRPr lang="en-US" sz="2800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4" y="1676402"/>
            <a:ext cx="6965244" cy="433493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 </a:t>
            </a:r>
            <a:r>
              <a:rPr lang="en-US" dirty="0" smtClean="0">
                <a:latin typeface="Arial"/>
                <a:cs typeface="Arial"/>
              </a:rPr>
              <a:t>Main </a:t>
            </a:r>
            <a:r>
              <a:rPr lang="en-US" dirty="0">
                <a:latin typeface="Arial"/>
                <a:cs typeface="Arial"/>
              </a:rPr>
              <a:t>source of hand-wringing behind the statistical crisis in science stems from cherry-picking, hunting for significance, </a:t>
            </a:r>
            <a:r>
              <a:rPr lang="en-US" dirty="0" smtClean="0">
                <a:latin typeface="Arial"/>
                <a:cs typeface="Arial"/>
              </a:rPr>
              <a:t>multiple testing</a:t>
            </a:r>
          </a:p>
          <a:p>
            <a:endParaRPr lang="en-US" dirty="0">
              <a:latin typeface="Arial"/>
              <a:cs typeface="Arial"/>
            </a:endParaRPr>
          </a:p>
          <a:p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smtClean="0">
                <a:latin typeface="Arial"/>
                <a:cs typeface="Arial"/>
              </a:rPr>
              <a:t>These biasing selection effects are picked </a:t>
            </a:r>
            <a:r>
              <a:rPr lang="en-US" dirty="0">
                <a:latin typeface="Arial"/>
                <a:cs typeface="Arial"/>
              </a:rPr>
              <a:t>up by </a:t>
            </a:r>
            <a:r>
              <a:rPr lang="en-US" dirty="0" smtClean="0">
                <a:latin typeface="Arial"/>
                <a:cs typeface="Arial"/>
              </a:rPr>
              <a:t>tools that assess error control (performance </a:t>
            </a:r>
            <a:r>
              <a:rPr lang="en-US" dirty="0">
                <a:latin typeface="Arial"/>
                <a:cs typeface="Arial"/>
              </a:rPr>
              <a:t>or </a:t>
            </a:r>
            <a:r>
              <a:rPr lang="en-US" dirty="0" smtClean="0">
                <a:latin typeface="Arial"/>
                <a:cs typeface="Arial"/>
              </a:rPr>
              <a:t>severity)</a:t>
            </a:r>
          </a:p>
          <a:p>
            <a:endParaRPr lang="en-US" dirty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 Reforms </a:t>
            </a:r>
            <a:r>
              <a:rPr lang="en-US" dirty="0">
                <a:latin typeface="Arial"/>
                <a:cs typeface="Arial"/>
              </a:rPr>
              <a:t>based on “probabilisms” enable rather than check unreliable results due to biasing selection effects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016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Arial"/>
                <a:cs typeface="Arial"/>
              </a:rPr>
              <a:t>Repligate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/>
                <a:cs typeface="Arial"/>
              </a:rPr>
              <a:t> Replication </a:t>
            </a:r>
            <a:r>
              <a:rPr lang="en-US" dirty="0">
                <a:latin typeface="Arial"/>
                <a:cs typeface="Arial"/>
              </a:rPr>
              <a:t>research has pushback: some call it </a:t>
            </a:r>
            <a:r>
              <a:rPr lang="en-US" i="1" dirty="0">
                <a:latin typeface="Arial"/>
                <a:cs typeface="Arial"/>
              </a:rPr>
              <a:t>methodological terrorism</a:t>
            </a:r>
            <a:r>
              <a:rPr lang="en-US" dirty="0">
                <a:latin typeface="Arial"/>
                <a:cs typeface="Arial"/>
              </a:rPr>
              <a:t> (enforcing good science or bullying?</a:t>
            </a:r>
            <a:r>
              <a:rPr lang="en-US" dirty="0" smtClean="0">
                <a:latin typeface="Arial"/>
                <a:cs typeface="Arial"/>
              </a:rPr>
              <a:t>)</a:t>
            </a:r>
          </a:p>
          <a:p>
            <a:endParaRPr lang="en-US" dirty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 My </a:t>
            </a:r>
            <a:r>
              <a:rPr lang="en-US" dirty="0">
                <a:latin typeface="Arial"/>
                <a:cs typeface="Arial"/>
              </a:rPr>
              <a:t>gripe is that replications, at least in social psychology, should go beyond the statistical criticism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956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60400"/>
            <a:ext cx="6965245" cy="982133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/>
                <a:cs typeface="Arial"/>
              </a:rPr>
              <a:t>Non-replications construed as </a:t>
            </a:r>
            <a:br>
              <a:rPr lang="en-US" sz="2800" b="1" dirty="0">
                <a:latin typeface="Arial"/>
                <a:cs typeface="Arial"/>
              </a:rPr>
            </a:br>
            <a:r>
              <a:rPr lang="en-US" sz="2800" b="1" dirty="0">
                <a:latin typeface="Arial"/>
                <a:cs typeface="Arial"/>
              </a:rPr>
              <a:t>simply weaker effects</a:t>
            </a:r>
            <a:r>
              <a:rPr lang="en-US" sz="2800" dirty="0">
                <a:latin typeface="Arial"/>
                <a:cs typeface="Arial"/>
              </a:rPr>
              <a:t>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3" y="1778001"/>
            <a:ext cx="6965245" cy="4199466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Arial"/>
                <a:cs typeface="Arial"/>
              </a:rPr>
              <a:t> One </a:t>
            </a:r>
            <a:r>
              <a:rPr lang="en-US" dirty="0">
                <a:latin typeface="Arial"/>
                <a:cs typeface="Arial"/>
              </a:rPr>
              <a:t>of the non-replications: cleanliness and morality: </a:t>
            </a:r>
            <a:r>
              <a:rPr lang="en-US" i="1" dirty="0">
                <a:latin typeface="Arial"/>
                <a:cs typeface="Arial"/>
              </a:rPr>
              <a:t>Does unscrambling soap words make you less judgmental? </a:t>
            </a:r>
            <a:endParaRPr lang="en-US" i="1" dirty="0" smtClean="0">
              <a:latin typeface="Arial"/>
              <a:cs typeface="Arial"/>
            </a:endParaRPr>
          </a:p>
          <a:p>
            <a:endParaRPr lang="en-US" i="1" dirty="0" smtClean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dirty="0">
                <a:latin typeface="Arial"/>
                <a:cs typeface="Arial"/>
              </a:rPr>
              <a:t>“</a:t>
            </a:r>
            <a:r>
              <a:rPr lang="en-US" i="1" dirty="0">
                <a:latin typeface="Arial"/>
                <a:cs typeface="Arial"/>
              </a:rPr>
              <a:t>Ms. Schnall had 40 undergraduates unscramble some words. </a:t>
            </a:r>
            <a:r>
              <a:rPr lang="en-US" b="1" i="1" dirty="0">
                <a:latin typeface="Arial"/>
                <a:cs typeface="Arial"/>
              </a:rPr>
              <a:t>One group unscrambled words that suggested cleanliness </a:t>
            </a:r>
            <a:r>
              <a:rPr lang="en-US" dirty="0">
                <a:latin typeface="Arial"/>
                <a:cs typeface="Arial"/>
              </a:rPr>
              <a:t>(pure, immaculate, pristine), while the </a:t>
            </a:r>
            <a:r>
              <a:rPr lang="en-US" b="1" dirty="0">
                <a:latin typeface="Arial"/>
                <a:cs typeface="Arial"/>
              </a:rPr>
              <a:t>other group unscrambled neutral words. </a:t>
            </a:r>
            <a:r>
              <a:rPr lang="en-US" b="1" i="1" dirty="0">
                <a:latin typeface="Arial"/>
                <a:cs typeface="Arial"/>
              </a:rPr>
              <a:t>They were then presented with a number of moral dilemmas, like whether it’s cool to eat your dog after it gets run over by a car</a:t>
            </a:r>
            <a:r>
              <a:rPr lang="en-US" i="1" dirty="0">
                <a:latin typeface="Arial"/>
                <a:cs typeface="Arial"/>
              </a:rPr>
              <a:t>. </a:t>
            </a:r>
            <a:r>
              <a:rPr lang="en-US" dirty="0" smtClean="0">
                <a:latin typeface="Arial"/>
                <a:cs typeface="Arial"/>
              </a:rPr>
              <a:t>…</a:t>
            </a:r>
            <a:r>
              <a:rPr lang="en-US" i="1" dirty="0" smtClean="0">
                <a:latin typeface="Arial"/>
                <a:cs typeface="Arial"/>
              </a:rPr>
              <a:t>Chronicle of Higher Ed</a:t>
            </a:r>
            <a:r>
              <a:rPr lang="en-US" dirty="0" smtClean="0">
                <a:latin typeface="Arial"/>
                <a:cs typeface="Arial"/>
              </a:rPr>
              <a:t>.</a:t>
            </a:r>
            <a:endParaRPr lang="en-US" dirty="0">
              <a:latin typeface="Arial"/>
              <a:cs typeface="Arial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095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4" y="795867"/>
            <a:ext cx="6965244" cy="5232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Arial"/>
                <a:cs typeface="Arial"/>
              </a:rPr>
              <a:t>…Turns out, it did. Subjects who had unscrambled clean words weren’t as harsh on the guy who chows down on his chow.” (</a:t>
            </a:r>
            <a:r>
              <a:rPr lang="en-US" i="1" dirty="0">
                <a:latin typeface="Arial"/>
                <a:cs typeface="Arial"/>
              </a:rPr>
              <a:t>Chronicle of Higher Education</a:t>
            </a:r>
            <a:r>
              <a:rPr lang="en-US" dirty="0">
                <a:latin typeface="Arial"/>
                <a:cs typeface="Arial"/>
              </a:rPr>
              <a:t>)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>
                <a:latin typeface="Arial"/>
                <a:cs typeface="Arial"/>
              </a:rPr>
              <a:t> Focusing </a:t>
            </a:r>
            <a:r>
              <a:rPr lang="en-US" dirty="0">
                <a:latin typeface="Arial"/>
                <a:cs typeface="Arial"/>
              </a:rPr>
              <a:t>on the P-values ignore larger questions of measurement in psych &amp; the leap from the statistical to the substantive</a:t>
            </a:r>
            <a:r>
              <a:rPr lang="en-US" dirty="0" smtClean="0">
                <a:latin typeface="Arial"/>
                <a:cs typeface="Arial"/>
              </a:rPr>
              <a:t>.</a:t>
            </a:r>
          </a:p>
          <a:p>
            <a:pPr marL="0" lvl="7" indent="0" algn="ctr">
              <a:buNone/>
            </a:pPr>
            <a:r>
              <a:rPr lang="en-US" sz="2400" i="1" dirty="0">
                <a:latin typeface="Arial"/>
                <a:cs typeface="Arial"/>
              </a:rPr>
              <a:t>H</a:t>
            </a:r>
            <a:r>
              <a:rPr lang="en-US" sz="2400" dirty="0">
                <a:latin typeface="Arial"/>
                <a:ea typeface="Wingdings"/>
                <a:cs typeface="Arial"/>
                <a:sym typeface="Wingdings"/>
              </a:rPr>
              <a:t></a:t>
            </a:r>
            <a:r>
              <a:rPr lang="en-US" sz="2400" i="1" dirty="0">
                <a:latin typeface="Arial"/>
                <a:cs typeface="Arial"/>
              </a:rPr>
              <a:t>H</a:t>
            </a:r>
            <a:r>
              <a:rPr lang="en-US" sz="2400" dirty="0" smtClean="0">
                <a:latin typeface="Arial"/>
                <a:cs typeface="Arial"/>
              </a:rPr>
              <a:t>*</a:t>
            </a:r>
            <a:r>
              <a:rPr lang="en-US" dirty="0" smtClean="0">
                <a:latin typeface="Arial"/>
                <a:cs typeface="Arial"/>
              </a:rPr>
              <a:t> </a:t>
            </a:r>
          </a:p>
          <a:p>
            <a:pPr marL="0" lvl="7" indent="0" algn="ctr">
              <a:buNone/>
            </a:pPr>
            <a:endParaRPr lang="en-US" dirty="0" smtClean="0"/>
          </a:p>
          <a:p>
            <a:r>
              <a:rPr lang="en-US" dirty="0" smtClean="0">
                <a:latin typeface="Arial"/>
                <a:cs typeface="Arial"/>
              </a:rPr>
              <a:t> Increasingly </a:t>
            </a:r>
            <a:r>
              <a:rPr lang="en-US" dirty="0">
                <a:latin typeface="Arial"/>
                <a:cs typeface="Arial"/>
              </a:rPr>
              <a:t>the basis for experimental philosophy-needs philosophical scrutiny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6693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46665"/>
            <a:ext cx="6965245" cy="534182"/>
          </a:xfrm>
        </p:spPr>
        <p:txBody>
          <a:bodyPr>
            <a:noAutofit/>
          </a:bodyPr>
          <a:lstStyle/>
          <a:p>
            <a:r>
              <a:rPr lang="en-US" sz="2400" b="1" dirty="0">
                <a:latin typeface="Arial"/>
                <a:cs typeface="Arial"/>
              </a:rPr>
              <a:t>The </a:t>
            </a:r>
            <a:r>
              <a:rPr lang="en-US" sz="2400" b="1" dirty="0" smtClean="0">
                <a:latin typeface="Arial"/>
                <a:cs typeface="Arial"/>
              </a:rPr>
              <a:t>ASA’s Six Principles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9378" y="1380847"/>
            <a:ext cx="6965245" cy="4793429"/>
          </a:xfrm>
        </p:spPr>
        <p:txBody>
          <a:bodyPr>
            <a:normAutofit fontScale="85000" lnSpcReduction="20000"/>
          </a:bodyPr>
          <a:lstStyle/>
          <a:p>
            <a:pPr>
              <a:spcAft>
                <a:spcPts val="1200"/>
              </a:spcAft>
            </a:pP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Arial"/>
                <a:cs typeface="Arial"/>
              </a:rPr>
              <a:t>(1) 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P-values can indicate how incompatible the data are with a specified statistical model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Arial"/>
                <a:cs typeface="Arial"/>
              </a:rPr>
              <a:t>(2) 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P-values do not measure the probability that the studied hypothesis is true, or the probability that the data were produced by random chance alone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b="1" dirty="0" smtClean="0">
                <a:latin typeface="Arial"/>
                <a:cs typeface="Arial"/>
              </a:rPr>
              <a:t>(3) </a:t>
            </a:r>
            <a:r>
              <a:rPr lang="en-US" dirty="0" smtClean="0">
                <a:latin typeface="Arial"/>
                <a:cs typeface="Arial"/>
              </a:rPr>
              <a:t>Scientific </a:t>
            </a:r>
            <a:r>
              <a:rPr lang="en-US" dirty="0">
                <a:latin typeface="Arial"/>
                <a:cs typeface="Arial"/>
              </a:rPr>
              <a:t>conclusions and business or policy decisions </a:t>
            </a:r>
            <a:r>
              <a:rPr lang="en-US" dirty="0">
                <a:solidFill>
                  <a:srgbClr val="431217"/>
                </a:solidFill>
                <a:latin typeface="Arial"/>
                <a:cs typeface="Arial"/>
              </a:rPr>
              <a:t>should not be based only on whether a p-value passes a </a:t>
            </a:r>
            <a:r>
              <a:rPr lang="en-US" dirty="0">
                <a:latin typeface="Arial"/>
                <a:cs typeface="Arial"/>
              </a:rPr>
              <a:t>specific </a:t>
            </a:r>
            <a:r>
              <a:rPr lang="en-US" dirty="0" smtClean="0">
                <a:latin typeface="Arial"/>
                <a:cs typeface="Arial"/>
              </a:rPr>
              <a:t>threshold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b="1" dirty="0" smtClean="0">
                <a:latin typeface="Arial"/>
                <a:cs typeface="Arial"/>
              </a:rPr>
              <a:t>(4) </a:t>
            </a:r>
            <a:r>
              <a:rPr lang="en-US" dirty="0" smtClean="0">
                <a:latin typeface="Arial"/>
                <a:cs typeface="Arial"/>
              </a:rPr>
              <a:t>Proper </a:t>
            </a:r>
            <a:r>
              <a:rPr lang="en-US" dirty="0">
                <a:latin typeface="Arial"/>
                <a:cs typeface="Arial"/>
              </a:rPr>
              <a:t>inference requires full reporting and </a:t>
            </a:r>
            <a:r>
              <a:rPr lang="en-US" dirty="0" smtClean="0">
                <a:latin typeface="Arial"/>
                <a:cs typeface="Arial"/>
              </a:rPr>
              <a:t>transparency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b="1" dirty="0" smtClean="0">
                <a:latin typeface="Arial"/>
                <a:cs typeface="Arial"/>
              </a:rPr>
              <a:t>(5) </a:t>
            </a:r>
            <a:r>
              <a:rPr lang="en-US" dirty="0" smtClean="0">
                <a:latin typeface="Arial"/>
                <a:cs typeface="Arial"/>
              </a:rPr>
              <a:t>A </a:t>
            </a:r>
            <a:r>
              <a:rPr lang="en-US" dirty="0">
                <a:latin typeface="Arial"/>
                <a:cs typeface="Arial"/>
              </a:rPr>
              <a:t>p-value, or statistical significance, does not measure the size of an effect or the importance of a </a:t>
            </a:r>
            <a:r>
              <a:rPr lang="en-US" dirty="0" smtClean="0">
                <a:latin typeface="Arial"/>
                <a:cs typeface="Arial"/>
              </a:rPr>
              <a:t>result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b="1" dirty="0" smtClean="0">
                <a:latin typeface="Arial"/>
                <a:cs typeface="Arial"/>
              </a:rPr>
              <a:t>(6) </a:t>
            </a:r>
            <a:r>
              <a:rPr lang="en-US" dirty="0" smtClean="0">
                <a:latin typeface="Arial"/>
                <a:cs typeface="Arial"/>
              </a:rPr>
              <a:t>By </a:t>
            </a:r>
            <a:r>
              <a:rPr lang="en-US" dirty="0">
                <a:latin typeface="Arial"/>
                <a:cs typeface="Arial"/>
              </a:rPr>
              <a:t>itself, a p-value does not provide a good measure of evidence regarding a model or </a:t>
            </a:r>
            <a:r>
              <a:rPr lang="en-US" dirty="0" smtClean="0">
                <a:latin typeface="Arial"/>
                <a:cs typeface="Arial"/>
              </a:rPr>
              <a:t>hypothesis </a:t>
            </a:r>
            <a:endParaRPr lang="en-US" dirty="0">
              <a:latin typeface="Arial"/>
              <a:cs typeface="Arial"/>
            </a:endParaRPr>
          </a:p>
          <a:p>
            <a:pPr>
              <a:spcAft>
                <a:spcPts val="1200"/>
              </a:spcAft>
            </a:pPr>
            <a:endParaRPr lang="en-US" sz="2000" dirty="0">
              <a:latin typeface="Arial"/>
              <a:cs typeface="Arial"/>
            </a:endParaRPr>
          </a:p>
          <a:p>
            <a:pPr>
              <a:spcAft>
                <a:spcPts val="1200"/>
              </a:spcAft>
            </a:pPr>
            <a:endParaRPr lang="en-US" sz="19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spcAft>
                <a:spcPts val="1200"/>
              </a:spcAft>
              <a:buNone/>
            </a:pPr>
            <a:endParaRPr lang="en-US" sz="3800" dirty="0" smtClean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594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4" y="694267"/>
            <a:ext cx="6965244" cy="54525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>
                <a:latin typeface="Arial"/>
                <a:cs typeface="Arial"/>
              </a:rPr>
              <a:t>Test T+: </a:t>
            </a:r>
            <a:r>
              <a:rPr lang="en-US" dirty="0">
                <a:latin typeface="Arial"/>
                <a:cs typeface="Arial"/>
              </a:rPr>
              <a:t>Normal testing: </a:t>
            </a:r>
            <a:r>
              <a:rPr lang="en-US" i="1" dirty="0">
                <a:latin typeface="Arial"/>
                <a:cs typeface="Arial"/>
              </a:rPr>
              <a:t>H</a:t>
            </a:r>
            <a:r>
              <a:rPr lang="en-US" baseline="-25000" dirty="0">
                <a:latin typeface="Arial"/>
                <a:cs typeface="Arial"/>
              </a:rPr>
              <a:t>0</a:t>
            </a:r>
            <a:r>
              <a:rPr lang="en-US" dirty="0">
                <a:latin typeface="Arial"/>
                <a:cs typeface="Arial"/>
              </a:rPr>
              <a:t>: μ </a:t>
            </a:r>
            <a:r>
              <a:rPr lang="en-US" u="sng" dirty="0">
                <a:latin typeface="Arial"/>
                <a:cs typeface="Arial"/>
              </a:rPr>
              <a:t>&lt;</a:t>
            </a:r>
            <a:r>
              <a:rPr lang="en-US" dirty="0">
                <a:latin typeface="Arial"/>
                <a:cs typeface="Arial"/>
              </a:rPr>
              <a:t> μ</a:t>
            </a:r>
            <a:r>
              <a:rPr lang="en-US" baseline="-25000" dirty="0">
                <a:latin typeface="Arial"/>
                <a:cs typeface="Arial"/>
              </a:rPr>
              <a:t>0</a:t>
            </a:r>
            <a:r>
              <a:rPr lang="en-US" dirty="0">
                <a:latin typeface="Arial"/>
                <a:cs typeface="Arial"/>
              </a:rPr>
              <a:t> vs.  </a:t>
            </a:r>
            <a:r>
              <a:rPr lang="en-US" i="1" dirty="0">
                <a:latin typeface="Arial"/>
                <a:cs typeface="Arial"/>
              </a:rPr>
              <a:t>H</a:t>
            </a:r>
            <a:r>
              <a:rPr lang="en-US" baseline="-25000" dirty="0">
                <a:latin typeface="Arial"/>
                <a:cs typeface="Arial"/>
              </a:rPr>
              <a:t>1</a:t>
            </a:r>
            <a:r>
              <a:rPr lang="en-US" dirty="0">
                <a:latin typeface="Arial"/>
                <a:cs typeface="Arial"/>
              </a:rPr>
              <a:t>: μ &gt; μ</a:t>
            </a:r>
            <a:r>
              <a:rPr lang="en-US" baseline="-25000" dirty="0">
                <a:latin typeface="Arial"/>
                <a:cs typeface="Arial"/>
              </a:rPr>
              <a:t>0</a:t>
            </a:r>
            <a:r>
              <a:rPr lang="en-US" dirty="0">
                <a:latin typeface="Arial"/>
                <a:cs typeface="Arial"/>
              </a:rPr>
              <a:t> </a:t>
            </a:r>
            <a:endParaRPr lang="en-US" dirty="0" smtClean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dirty="0" smtClean="0">
                <a:latin typeface="Arial"/>
                <a:cs typeface="Arial"/>
              </a:rPr>
              <a:t>σ </a:t>
            </a:r>
            <a:r>
              <a:rPr lang="en-US" dirty="0">
                <a:latin typeface="Arial"/>
                <a:cs typeface="Arial"/>
              </a:rPr>
              <a:t>known</a:t>
            </a:r>
          </a:p>
          <a:p>
            <a:pPr marL="0" indent="0">
              <a:buNone/>
            </a:pPr>
            <a:r>
              <a:rPr lang="en-US" dirty="0">
                <a:latin typeface="Arial"/>
                <a:cs typeface="Arial"/>
              </a:rPr>
              <a:t> </a:t>
            </a:r>
          </a:p>
          <a:p>
            <a:pPr marL="0" indent="0">
              <a:buNone/>
            </a:pPr>
            <a:r>
              <a:rPr lang="en-US" b="1" dirty="0">
                <a:latin typeface="Arial"/>
                <a:cs typeface="Arial"/>
              </a:rPr>
              <a:t>(FEV/SEV): </a:t>
            </a:r>
            <a:r>
              <a:rPr lang="en-US" dirty="0">
                <a:latin typeface="Arial"/>
                <a:cs typeface="Arial"/>
              </a:rPr>
              <a:t>If d(</a:t>
            </a:r>
            <a:r>
              <a:rPr lang="en-US" b="1" i="1" dirty="0">
                <a:latin typeface="Arial"/>
                <a:cs typeface="Arial"/>
              </a:rPr>
              <a:t>x</a:t>
            </a:r>
            <a:r>
              <a:rPr lang="en-US" dirty="0">
                <a:latin typeface="Arial"/>
                <a:cs typeface="Arial"/>
              </a:rPr>
              <a:t>) is </a:t>
            </a:r>
            <a:r>
              <a:rPr lang="en-US" u="sng" dirty="0">
                <a:latin typeface="Arial"/>
                <a:cs typeface="Arial"/>
              </a:rPr>
              <a:t>not</a:t>
            </a:r>
            <a:r>
              <a:rPr lang="en-US" dirty="0">
                <a:latin typeface="Arial"/>
                <a:cs typeface="Arial"/>
              </a:rPr>
              <a:t> statistically significant, then </a:t>
            </a:r>
          </a:p>
          <a:p>
            <a:pPr marL="400050" lvl="1" indent="0">
              <a:buNone/>
            </a:pPr>
            <a:r>
              <a:rPr lang="en-US" sz="2400" dirty="0">
                <a:latin typeface="Arial"/>
                <a:cs typeface="Arial"/>
              </a:rPr>
              <a:t>μ &lt; M</a:t>
            </a:r>
            <a:r>
              <a:rPr lang="en-US" sz="2400" baseline="-25000" dirty="0">
                <a:latin typeface="Arial"/>
                <a:cs typeface="Arial"/>
              </a:rPr>
              <a:t>0</a:t>
            </a:r>
            <a:r>
              <a:rPr lang="en-US" sz="2400" dirty="0">
                <a:latin typeface="Arial"/>
                <a:cs typeface="Arial"/>
              </a:rPr>
              <a:t> + k</a:t>
            </a:r>
            <a:r>
              <a:rPr lang="en-US" sz="2400" baseline="-25000" dirty="0">
                <a:latin typeface="Arial"/>
                <a:cs typeface="Arial"/>
              </a:rPr>
              <a:t>ε</a:t>
            </a:r>
            <a:r>
              <a:rPr lang="en-US" sz="2400" dirty="0">
                <a:latin typeface="Arial"/>
                <a:cs typeface="Arial"/>
              </a:rPr>
              <a:t>σ/</a:t>
            </a:r>
            <a:r>
              <a:rPr lang="en-US" sz="2400" i="1" dirty="0">
                <a:latin typeface="Arial"/>
                <a:cs typeface="Arial"/>
              </a:rPr>
              <a:t>√n</a:t>
            </a:r>
            <a:r>
              <a:rPr lang="en-US" sz="2400" b="1" baseline="-25000" dirty="0">
                <a:latin typeface="Arial"/>
                <a:cs typeface="Arial"/>
              </a:rPr>
              <a:t>  </a:t>
            </a:r>
            <a:r>
              <a:rPr lang="en-US" sz="2400" dirty="0">
                <a:latin typeface="Arial"/>
                <a:cs typeface="Arial"/>
              </a:rPr>
              <a:t>passes the test T+ with severity </a:t>
            </a:r>
            <a:r>
              <a:rPr lang="en-US" sz="2400" dirty="0" smtClean="0">
                <a:latin typeface="Arial"/>
                <a:cs typeface="Arial"/>
              </a:rPr>
              <a:t>(</a:t>
            </a:r>
            <a:r>
              <a:rPr lang="en-US" sz="2400" dirty="0">
                <a:latin typeface="Arial"/>
                <a:cs typeface="Arial"/>
              </a:rPr>
              <a:t>1 – ε</a:t>
            </a:r>
            <a:r>
              <a:rPr lang="en-US" sz="2400" dirty="0" smtClean="0">
                <a:latin typeface="Arial"/>
                <a:cs typeface="Arial"/>
              </a:rPr>
              <a:t>) </a:t>
            </a:r>
            <a:endParaRPr lang="en-US" sz="24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dirty="0">
                <a:latin typeface="Arial"/>
                <a:cs typeface="Arial"/>
              </a:rPr>
              <a:t> </a:t>
            </a:r>
          </a:p>
          <a:p>
            <a:pPr marL="0" indent="0">
              <a:buNone/>
            </a:pPr>
            <a:r>
              <a:rPr lang="en-US" b="1" dirty="0">
                <a:latin typeface="Arial"/>
                <a:cs typeface="Arial"/>
              </a:rPr>
              <a:t>(FEV/SEV): </a:t>
            </a:r>
            <a:r>
              <a:rPr lang="en-US" dirty="0">
                <a:latin typeface="Arial"/>
                <a:cs typeface="Arial"/>
              </a:rPr>
              <a:t>If d(</a:t>
            </a:r>
            <a:r>
              <a:rPr lang="en-US" b="1" i="1" dirty="0">
                <a:latin typeface="Arial"/>
                <a:cs typeface="Arial"/>
              </a:rPr>
              <a:t>x</a:t>
            </a:r>
            <a:r>
              <a:rPr lang="en-US" dirty="0">
                <a:latin typeface="Arial"/>
                <a:cs typeface="Arial"/>
              </a:rPr>
              <a:t>) is statistically significant, then </a:t>
            </a:r>
          </a:p>
          <a:p>
            <a:pPr marL="400050" lvl="1" indent="0">
              <a:buNone/>
            </a:pPr>
            <a:r>
              <a:rPr lang="en-US" sz="2400" dirty="0">
                <a:latin typeface="Arial"/>
                <a:cs typeface="Arial"/>
              </a:rPr>
              <a:t>μ &gt; M</a:t>
            </a:r>
            <a:r>
              <a:rPr lang="en-US" sz="2400" baseline="-25000" dirty="0">
                <a:latin typeface="Arial"/>
                <a:cs typeface="Arial"/>
              </a:rPr>
              <a:t>0</a:t>
            </a:r>
            <a:r>
              <a:rPr lang="en-US" sz="2400" dirty="0">
                <a:latin typeface="Arial"/>
                <a:cs typeface="Arial"/>
              </a:rPr>
              <a:t> + k</a:t>
            </a:r>
            <a:r>
              <a:rPr lang="en-US" sz="2400" baseline="-25000" dirty="0">
                <a:latin typeface="Arial"/>
                <a:cs typeface="Arial"/>
              </a:rPr>
              <a:t>ε</a:t>
            </a:r>
            <a:r>
              <a:rPr lang="en-US" sz="2400" dirty="0">
                <a:latin typeface="Arial"/>
                <a:cs typeface="Arial"/>
              </a:rPr>
              <a:t>σ/</a:t>
            </a:r>
            <a:r>
              <a:rPr lang="en-US" sz="2400" i="1" dirty="0">
                <a:latin typeface="Arial"/>
                <a:cs typeface="Arial"/>
              </a:rPr>
              <a:t>√n</a:t>
            </a:r>
            <a:r>
              <a:rPr lang="en-US" sz="2400" b="1" baseline="-25000" dirty="0">
                <a:latin typeface="Arial"/>
                <a:cs typeface="Arial"/>
              </a:rPr>
              <a:t> </a:t>
            </a:r>
            <a:r>
              <a:rPr lang="en-US" sz="2400" dirty="0">
                <a:latin typeface="Arial"/>
                <a:cs typeface="Arial"/>
              </a:rPr>
              <a:t>passes the test T+ with severity </a:t>
            </a:r>
            <a:r>
              <a:rPr lang="en-US" sz="2400" dirty="0" smtClean="0">
                <a:latin typeface="Arial"/>
                <a:cs typeface="Arial"/>
              </a:rPr>
              <a:t>(</a:t>
            </a:r>
            <a:r>
              <a:rPr lang="en-US" sz="2400" dirty="0">
                <a:latin typeface="Arial"/>
                <a:cs typeface="Arial"/>
              </a:rPr>
              <a:t>1 – ε</a:t>
            </a:r>
            <a:r>
              <a:rPr lang="en-US" sz="2400" dirty="0" smtClean="0">
                <a:latin typeface="Arial"/>
                <a:cs typeface="Arial"/>
              </a:rPr>
              <a:t>) </a:t>
            </a:r>
            <a:endParaRPr lang="en-US" sz="24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dirty="0">
                <a:latin typeface="Arial"/>
                <a:cs typeface="Arial"/>
              </a:rPr>
              <a:t> </a:t>
            </a:r>
          </a:p>
          <a:p>
            <a:pPr marL="0" indent="0">
              <a:buNone/>
            </a:pPr>
            <a:r>
              <a:rPr lang="en-US" dirty="0">
                <a:latin typeface="Arial"/>
                <a:cs typeface="Arial"/>
              </a:rPr>
              <a:t> where P(d(</a:t>
            </a:r>
            <a:r>
              <a:rPr lang="en-US" b="1" i="1" dirty="0">
                <a:latin typeface="Arial"/>
                <a:cs typeface="Arial"/>
              </a:rPr>
              <a:t>X</a:t>
            </a:r>
            <a:r>
              <a:rPr lang="en-US" dirty="0">
                <a:latin typeface="Arial"/>
                <a:cs typeface="Arial"/>
              </a:rPr>
              <a:t>) &gt; k</a:t>
            </a:r>
            <a:r>
              <a:rPr lang="en-US" baseline="-25000" dirty="0">
                <a:latin typeface="Arial"/>
                <a:cs typeface="Arial"/>
              </a:rPr>
              <a:t>ε</a:t>
            </a:r>
            <a:r>
              <a:rPr lang="en-US" dirty="0">
                <a:latin typeface="Arial"/>
                <a:cs typeface="Arial"/>
              </a:rPr>
              <a:t>) = </a:t>
            </a:r>
            <a:r>
              <a:rPr lang="en-US" dirty="0" smtClean="0">
                <a:latin typeface="Arial"/>
                <a:cs typeface="Arial"/>
              </a:rPr>
              <a:t>ε 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38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60400"/>
            <a:ext cx="6965245" cy="626533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Arial"/>
                <a:cs typeface="Arial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3" y="1168400"/>
            <a:ext cx="6965245" cy="4995333"/>
          </a:xfrm>
        </p:spPr>
        <p:txBody>
          <a:bodyPr>
            <a:normAutofit fontScale="25000" lnSpcReduction="20000"/>
          </a:bodyPr>
          <a:lstStyle/>
          <a:p>
            <a:pPr>
              <a:spcAft>
                <a:spcPts val="600"/>
              </a:spcAft>
            </a:pPr>
            <a:r>
              <a:rPr lang="en-US" sz="5600" dirty="0" smtClean="0">
                <a:latin typeface="Arial"/>
                <a:cs typeface="Arial"/>
              </a:rPr>
              <a:t>Armitage, P. 1962. “Contribution to Discussion.” In </a:t>
            </a:r>
            <a:r>
              <a:rPr lang="en-US" sz="5600" i="1" dirty="0" smtClean="0">
                <a:latin typeface="Arial"/>
                <a:cs typeface="Arial"/>
              </a:rPr>
              <a:t>The Foundations of Statistical Inference: A Discussion</a:t>
            </a:r>
            <a:r>
              <a:rPr lang="en-US" sz="5600" dirty="0" smtClean="0">
                <a:latin typeface="Arial"/>
                <a:cs typeface="Arial"/>
              </a:rPr>
              <a:t>, edited by L. J. Savage. London: Methuen.</a:t>
            </a:r>
          </a:p>
          <a:p>
            <a:pPr>
              <a:spcAft>
                <a:spcPts val="600"/>
              </a:spcAft>
            </a:pPr>
            <a:r>
              <a:rPr lang="en-US" sz="5600" dirty="0" smtClean="0">
                <a:latin typeface="Arial"/>
                <a:cs typeface="Arial"/>
              </a:rPr>
              <a:t>Berger, J. O. 2003  </a:t>
            </a:r>
            <a:r>
              <a:rPr lang="en-US" sz="5600" dirty="0">
                <a:latin typeface="Arial"/>
                <a:cs typeface="Arial"/>
              </a:rPr>
              <a:t>'Could Fisher, Jeffreys and Neyman Have Agreed on Testing?' and 'Rejoinder,', </a:t>
            </a:r>
            <a:r>
              <a:rPr lang="en-US" sz="5600" i="1" dirty="0">
                <a:latin typeface="Arial"/>
                <a:cs typeface="Arial"/>
              </a:rPr>
              <a:t>Statistical Science</a:t>
            </a:r>
            <a:r>
              <a:rPr lang="en-US" sz="5600" dirty="0">
                <a:latin typeface="Arial"/>
                <a:cs typeface="Arial"/>
              </a:rPr>
              <a:t> 18(1): 1-12; 28-</a:t>
            </a:r>
            <a:r>
              <a:rPr lang="en-US" sz="5600" dirty="0" smtClean="0">
                <a:latin typeface="Arial"/>
                <a:cs typeface="Arial"/>
              </a:rPr>
              <a:t>32.</a:t>
            </a:r>
          </a:p>
          <a:p>
            <a:pPr>
              <a:spcAft>
                <a:spcPts val="600"/>
              </a:spcAft>
            </a:pPr>
            <a:r>
              <a:rPr lang="en-US" sz="5600" dirty="0">
                <a:latin typeface="Arial"/>
                <a:cs typeface="Arial"/>
              </a:rPr>
              <a:t>Berger, J. O. 2006. “The Case for Objective Bayesian Analysis.” </a:t>
            </a:r>
            <a:r>
              <a:rPr lang="en-US" sz="5600" i="1" dirty="0">
                <a:latin typeface="Arial"/>
                <a:cs typeface="Arial"/>
              </a:rPr>
              <a:t>Bayesian Analysis</a:t>
            </a:r>
            <a:r>
              <a:rPr lang="en-US" sz="5600" dirty="0">
                <a:latin typeface="Arial"/>
                <a:cs typeface="Arial"/>
              </a:rPr>
              <a:t> 1 (3): 385–402</a:t>
            </a:r>
            <a:r>
              <a:rPr lang="en-US" sz="5600" dirty="0" smtClean="0">
                <a:latin typeface="Arial"/>
                <a:cs typeface="Arial"/>
              </a:rPr>
              <a:t>. </a:t>
            </a:r>
          </a:p>
          <a:p>
            <a:pPr>
              <a:spcAft>
                <a:spcPts val="600"/>
              </a:spcAft>
            </a:pPr>
            <a:r>
              <a:rPr lang="en-US" sz="5600" dirty="0" smtClean="0">
                <a:latin typeface="Arial"/>
                <a:cs typeface="Arial"/>
              </a:rPr>
              <a:t>Birnbaum</a:t>
            </a:r>
            <a:r>
              <a:rPr lang="en-US" sz="5600" dirty="0">
                <a:latin typeface="Arial"/>
                <a:cs typeface="Arial"/>
              </a:rPr>
              <a:t>, A. 1970. “Statistical Methods in Scientific Inference (letter to the Editor).” </a:t>
            </a:r>
            <a:r>
              <a:rPr lang="en-US" sz="5600" i="1" dirty="0">
                <a:latin typeface="Arial"/>
                <a:cs typeface="Arial"/>
              </a:rPr>
              <a:t>Nature</a:t>
            </a:r>
            <a:r>
              <a:rPr lang="en-US" sz="5600" dirty="0">
                <a:latin typeface="Arial"/>
                <a:cs typeface="Arial"/>
              </a:rPr>
              <a:t> 225 (5237) (March 14): 1033</a:t>
            </a:r>
            <a:r>
              <a:rPr lang="en-US" sz="5600" dirty="0" smtClean="0">
                <a:latin typeface="Arial"/>
                <a:cs typeface="Arial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en-US" sz="5600" dirty="0">
                <a:latin typeface="Arial"/>
                <a:cs typeface="Arial"/>
              </a:rPr>
              <a:t>Efron, B. 2013. 'A 250-Year Argument: Belief, Behavior, and the Bootstrap', </a:t>
            </a:r>
            <a:r>
              <a:rPr lang="en-US" sz="5600" i="1" dirty="0">
                <a:latin typeface="Arial"/>
                <a:cs typeface="Arial"/>
              </a:rPr>
              <a:t>Bulletin of the American Mathematical Society</a:t>
            </a:r>
            <a:r>
              <a:rPr lang="en-US" sz="5600" dirty="0">
                <a:latin typeface="Arial"/>
                <a:cs typeface="Arial"/>
              </a:rPr>
              <a:t> 50(1): 126-46. </a:t>
            </a:r>
          </a:p>
          <a:p>
            <a:pPr>
              <a:spcAft>
                <a:spcPts val="600"/>
              </a:spcAft>
            </a:pPr>
            <a:r>
              <a:rPr lang="en-US" sz="5600" dirty="0">
                <a:latin typeface="Arial"/>
                <a:cs typeface="Arial"/>
              </a:rPr>
              <a:t>Box, G. 1983. </a:t>
            </a:r>
            <a:r>
              <a:rPr lang="en-US" sz="5600" dirty="0" smtClean="0">
                <a:latin typeface="Arial"/>
                <a:cs typeface="Arial"/>
              </a:rPr>
              <a:t>“An </a:t>
            </a:r>
            <a:r>
              <a:rPr lang="en-US" sz="5600" dirty="0">
                <a:latin typeface="Arial"/>
                <a:cs typeface="Arial"/>
              </a:rPr>
              <a:t>Apology for Ecumenism in Statistics</a:t>
            </a:r>
            <a:r>
              <a:rPr lang="en-US" sz="5600" dirty="0" smtClean="0">
                <a:latin typeface="Arial"/>
                <a:cs typeface="Arial"/>
              </a:rPr>
              <a:t>,” </a:t>
            </a:r>
            <a:r>
              <a:rPr lang="en-US" sz="5600" dirty="0">
                <a:latin typeface="Arial"/>
                <a:cs typeface="Arial"/>
              </a:rPr>
              <a:t>in Box, G.E.P., Leonard, T.  and Wu, D. F. J.  (eds.), pp. 51-84, </a:t>
            </a:r>
            <a:r>
              <a:rPr lang="en-US" sz="5600" i="1" dirty="0">
                <a:latin typeface="Arial"/>
                <a:cs typeface="Arial"/>
              </a:rPr>
              <a:t>Scientific Inference, Data Analysis, and Robustness.</a:t>
            </a:r>
            <a:r>
              <a:rPr lang="en-US" sz="5600" dirty="0">
                <a:latin typeface="Arial"/>
                <a:cs typeface="Arial"/>
              </a:rPr>
              <a:t> New York: Academic Press.</a:t>
            </a:r>
          </a:p>
          <a:p>
            <a:pPr>
              <a:spcAft>
                <a:spcPts val="600"/>
              </a:spcAft>
            </a:pPr>
            <a:r>
              <a:rPr lang="en-US" sz="5600" dirty="0" smtClean="0">
                <a:latin typeface="Arial"/>
                <a:cs typeface="Arial"/>
              </a:rPr>
              <a:t>Cox, D. R. </a:t>
            </a:r>
            <a:r>
              <a:rPr lang="en-US" sz="5600" dirty="0">
                <a:latin typeface="Arial"/>
                <a:cs typeface="Arial"/>
              </a:rPr>
              <a:t>and Hinkley, D. 1974. </a:t>
            </a:r>
            <a:r>
              <a:rPr lang="en-US" sz="5600" i="1" dirty="0">
                <a:latin typeface="Arial"/>
                <a:cs typeface="Arial"/>
              </a:rPr>
              <a:t>Theoretical Statistics</a:t>
            </a:r>
            <a:r>
              <a:rPr lang="en-US" sz="5600" dirty="0">
                <a:latin typeface="Arial"/>
                <a:cs typeface="Arial"/>
              </a:rPr>
              <a:t>. London: Chapman and Hall. </a:t>
            </a:r>
          </a:p>
          <a:p>
            <a:pPr>
              <a:spcAft>
                <a:spcPts val="600"/>
              </a:spcAft>
            </a:pPr>
            <a:r>
              <a:rPr lang="en-US" sz="5600" dirty="0">
                <a:latin typeface="Arial"/>
                <a:cs typeface="Arial"/>
              </a:rPr>
              <a:t>Cox, D. R., and Deborah G. Mayo. 2010. “Objectivity and Conditionality in Frequentist Inference.” In </a:t>
            </a:r>
            <a:r>
              <a:rPr lang="en-US" sz="5600" i="1" dirty="0">
                <a:latin typeface="Arial"/>
                <a:cs typeface="Arial"/>
              </a:rPr>
              <a:t>Error and Inference: Recent Exchanges on Experimental Reasoning, Reliability, and the Objectivity and Rationality of Science</a:t>
            </a:r>
            <a:r>
              <a:rPr lang="en-US" sz="5600" dirty="0">
                <a:latin typeface="Arial"/>
                <a:cs typeface="Arial"/>
              </a:rPr>
              <a:t>, edited by Deborah G. Mayo and Aris Spanos, 276–304. Cambridge: Cambridge University Press</a:t>
            </a:r>
            <a:r>
              <a:rPr lang="en-US" sz="5600" dirty="0" smtClean="0">
                <a:latin typeface="Arial"/>
                <a:cs typeface="Arial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en-US" sz="5600" dirty="0" smtClean="0">
                <a:latin typeface="Arial"/>
                <a:cs typeface="Arial"/>
              </a:rPr>
              <a:t>Fisher, R. A. </a:t>
            </a:r>
            <a:r>
              <a:rPr lang="en-US" sz="5600" dirty="0">
                <a:latin typeface="Arial"/>
                <a:cs typeface="Arial"/>
              </a:rPr>
              <a:t>1935. </a:t>
            </a:r>
            <a:r>
              <a:rPr lang="en-US" sz="5600" i="1" dirty="0">
                <a:latin typeface="Arial"/>
                <a:cs typeface="Arial"/>
              </a:rPr>
              <a:t>The Design of Experiments</a:t>
            </a:r>
            <a:r>
              <a:rPr lang="en-US" sz="5600" dirty="0">
                <a:latin typeface="Arial"/>
                <a:cs typeface="Arial"/>
              </a:rPr>
              <a:t>. Edinburgh: Oliver and Boyd. </a:t>
            </a:r>
          </a:p>
          <a:p>
            <a:pPr>
              <a:spcAft>
                <a:spcPts val="600"/>
              </a:spcAft>
            </a:pPr>
            <a:r>
              <a:rPr lang="en-US" sz="5600" dirty="0" smtClean="0">
                <a:latin typeface="Arial"/>
                <a:cs typeface="Arial"/>
              </a:rPr>
              <a:t>Fisher</a:t>
            </a:r>
            <a:r>
              <a:rPr lang="en-US" sz="5600" dirty="0">
                <a:latin typeface="Arial"/>
                <a:cs typeface="Arial"/>
              </a:rPr>
              <a:t>, R. A. </a:t>
            </a:r>
            <a:r>
              <a:rPr lang="en-US" sz="5600" dirty="0" smtClean="0">
                <a:latin typeface="Arial"/>
                <a:cs typeface="Arial"/>
              </a:rPr>
              <a:t>1955</a:t>
            </a:r>
            <a:r>
              <a:rPr lang="en-US" sz="5600" dirty="0">
                <a:latin typeface="Arial"/>
                <a:cs typeface="Arial"/>
              </a:rPr>
              <a:t>. “Statistical Methods and Scientific Induction.” </a:t>
            </a:r>
            <a:r>
              <a:rPr lang="en-US" sz="5600" i="1" dirty="0">
                <a:latin typeface="Arial"/>
                <a:cs typeface="Arial"/>
              </a:rPr>
              <a:t>Journal of the Royal Statistical Society, Series B (Methodological)</a:t>
            </a:r>
            <a:r>
              <a:rPr lang="en-US" sz="5600" dirty="0">
                <a:latin typeface="Arial"/>
                <a:cs typeface="Arial"/>
              </a:rPr>
              <a:t> 17 (1) (January 1): 69–78. </a:t>
            </a:r>
            <a:endParaRPr lang="en-US" sz="5600" dirty="0" smtClean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637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4" y="813713"/>
            <a:ext cx="6965244" cy="5360564"/>
          </a:xfrm>
        </p:spPr>
        <p:txBody>
          <a:bodyPr>
            <a:normAutofit fontScale="32500" lnSpcReduction="20000"/>
          </a:bodyPr>
          <a:lstStyle/>
          <a:p>
            <a:r>
              <a:rPr lang="en-US" sz="4300" dirty="0">
                <a:latin typeface="Arial"/>
                <a:cs typeface="Arial"/>
              </a:rPr>
              <a:t>Gelman, A. and Shalizi, C. 2013. 'Philosophy and the Practice of Bayesian Statistics' and 'Rejoinder', </a:t>
            </a:r>
            <a:r>
              <a:rPr lang="en-US" sz="4300" i="1" dirty="0">
                <a:latin typeface="Arial"/>
                <a:cs typeface="Arial"/>
              </a:rPr>
              <a:t>British Journal of Mathematical and Statistical Psychology</a:t>
            </a:r>
            <a:r>
              <a:rPr lang="en-US" sz="4300" dirty="0">
                <a:latin typeface="Arial"/>
                <a:cs typeface="Arial"/>
              </a:rPr>
              <a:t> 66(1): 8–38; 76-80.</a:t>
            </a:r>
          </a:p>
          <a:p>
            <a:pPr>
              <a:spcAft>
                <a:spcPts val="600"/>
              </a:spcAft>
            </a:pPr>
            <a:r>
              <a:rPr lang="en-US" sz="4300" dirty="0" smtClean="0">
                <a:latin typeface="Arial"/>
                <a:cs typeface="Arial"/>
              </a:rPr>
              <a:t>Gigerenzer, G., Swijtink, Porter, T. Daston, L. Beatty, J, and Kruger, L. 1989. </a:t>
            </a:r>
            <a:r>
              <a:rPr lang="en-US" sz="4300" i="1" dirty="0" smtClean="0">
                <a:latin typeface="Arial"/>
                <a:cs typeface="Arial"/>
              </a:rPr>
              <a:t>The Empire of Chance. Cambridge: Cambridge University Press.</a:t>
            </a:r>
            <a:endParaRPr lang="en-US" sz="4300" dirty="0">
              <a:latin typeface="Arial"/>
              <a:cs typeface="Arial"/>
            </a:endParaRPr>
          </a:p>
          <a:p>
            <a:pPr>
              <a:spcAft>
                <a:spcPts val="600"/>
              </a:spcAft>
            </a:pPr>
            <a:r>
              <a:rPr lang="en-US" sz="4300" dirty="0">
                <a:latin typeface="Arial"/>
                <a:cs typeface="Arial"/>
              </a:rPr>
              <a:t>Goldacre, B. 2008. </a:t>
            </a:r>
            <a:r>
              <a:rPr lang="en-US" sz="4300" i="1" dirty="0">
                <a:latin typeface="Arial"/>
                <a:cs typeface="Arial"/>
              </a:rPr>
              <a:t>Bad Science</a:t>
            </a:r>
            <a:r>
              <a:rPr lang="en-US" sz="4300" dirty="0">
                <a:latin typeface="Arial"/>
                <a:cs typeface="Arial"/>
              </a:rPr>
              <a:t>. HarperCollins Publishers</a:t>
            </a:r>
            <a:r>
              <a:rPr lang="en-US" sz="4300" dirty="0" smtClean="0">
                <a:latin typeface="Arial"/>
                <a:cs typeface="Arial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en-US" sz="4300" dirty="0" smtClean="0">
                <a:latin typeface="Arial"/>
                <a:cs typeface="Arial"/>
              </a:rPr>
              <a:t>Goldacre, B. 2016. “Make </a:t>
            </a:r>
            <a:r>
              <a:rPr lang="en-US" sz="4300" dirty="0">
                <a:latin typeface="Arial"/>
                <a:cs typeface="Arial"/>
              </a:rPr>
              <a:t>journals report clinical trials </a:t>
            </a:r>
            <a:r>
              <a:rPr lang="en-US" sz="4300" dirty="0" smtClean="0">
                <a:latin typeface="Arial"/>
                <a:cs typeface="Arial"/>
              </a:rPr>
              <a:t>properly”, </a:t>
            </a:r>
            <a:r>
              <a:rPr lang="en-US" sz="4300" i="1" dirty="0" smtClean="0">
                <a:latin typeface="Arial"/>
                <a:cs typeface="Arial"/>
              </a:rPr>
              <a:t>Nature</a:t>
            </a:r>
            <a:r>
              <a:rPr lang="en-US" sz="4300" dirty="0" smtClean="0">
                <a:latin typeface="Arial"/>
                <a:cs typeface="Arial"/>
              </a:rPr>
              <a:t> 530(7588);online 02Feb2016.</a:t>
            </a:r>
          </a:p>
          <a:p>
            <a:pPr>
              <a:spcAft>
                <a:spcPts val="600"/>
              </a:spcAft>
            </a:pPr>
            <a:r>
              <a:rPr lang="en-US" sz="4300" dirty="0" smtClean="0">
                <a:latin typeface="Arial"/>
                <a:cs typeface="Arial"/>
              </a:rPr>
              <a:t>Goodman </a:t>
            </a:r>
            <a:r>
              <a:rPr lang="en-US" sz="4300" dirty="0">
                <a:latin typeface="Arial"/>
                <a:cs typeface="Arial"/>
              </a:rPr>
              <a:t>SN</a:t>
            </a:r>
            <a:r>
              <a:rPr lang="en-US" sz="4300" dirty="0" smtClean="0">
                <a:latin typeface="Arial"/>
                <a:cs typeface="Arial"/>
              </a:rPr>
              <a:t>. 1999. “Toward </a:t>
            </a:r>
            <a:r>
              <a:rPr lang="en-US" sz="4300" dirty="0">
                <a:latin typeface="Arial"/>
                <a:cs typeface="Arial"/>
              </a:rPr>
              <a:t>evidence-based medical statistics. 2: The Bayes </a:t>
            </a:r>
            <a:r>
              <a:rPr lang="en-US" sz="4300" dirty="0" smtClean="0">
                <a:latin typeface="Arial"/>
                <a:cs typeface="Arial"/>
              </a:rPr>
              <a:t>factor,” </a:t>
            </a:r>
            <a:r>
              <a:rPr lang="en-US" sz="4300" i="1" dirty="0" smtClean="0">
                <a:latin typeface="Arial"/>
                <a:cs typeface="Arial"/>
              </a:rPr>
              <a:t>Annals </a:t>
            </a:r>
            <a:r>
              <a:rPr lang="en-US" sz="4300" i="1" dirty="0">
                <a:latin typeface="Arial"/>
                <a:cs typeface="Arial"/>
              </a:rPr>
              <a:t>of Internal Medicine</a:t>
            </a:r>
            <a:r>
              <a:rPr lang="en-US" sz="4300" dirty="0">
                <a:latin typeface="Arial"/>
                <a:cs typeface="Arial"/>
              </a:rPr>
              <a:t> 1999; 130:1005 –1013</a:t>
            </a:r>
            <a:r>
              <a:rPr lang="en-US" sz="4300" dirty="0" smtClean="0">
                <a:latin typeface="Arial"/>
                <a:cs typeface="Arial"/>
              </a:rPr>
              <a:t>.</a:t>
            </a:r>
            <a:endParaRPr lang="en-US" sz="4300" dirty="0">
              <a:latin typeface="Arial"/>
              <a:cs typeface="Arial"/>
            </a:endParaRPr>
          </a:p>
          <a:p>
            <a:pPr>
              <a:spcAft>
                <a:spcPts val="600"/>
              </a:spcAft>
            </a:pPr>
            <a:r>
              <a:rPr lang="en-US" sz="4300" dirty="0">
                <a:latin typeface="Arial"/>
                <a:cs typeface="Arial"/>
              </a:rPr>
              <a:t>Lindley, D. V. 1971. “The Estimation of Many Parameters.” In </a:t>
            </a:r>
            <a:r>
              <a:rPr lang="en-US" sz="4300" i="1" dirty="0">
                <a:latin typeface="Arial"/>
                <a:cs typeface="Arial"/>
              </a:rPr>
              <a:t>Foundations of Statistical Inference</a:t>
            </a:r>
            <a:r>
              <a:rPr lang="en-US" sz="4300" dirty="0">
                <a:latin typeface="Arial"/>
                <a:cs typeface="Arial"/>
              </a:rPr>
              <a:t>, edited by V. P. Godambe and D. A. Sprott, 435–455. Toronto: Holt, Rinehart and Winston</a:t>
            </a:r>
            <a:r>
              <a:rPr lang="en-US" sz="4300" dirty="0" smtClean="0">
                <a:latin typeface="Arial"/>
                <a:cs typeface="Arial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en-US" sz="4300" dirty="0">
                <a:latin typeface="Arial"/>
                <a:cs typeface="Arial"/>
              </a:rPr>
              <a:t>Mayo, D. G. 1996. </a:t>
            </a:r>
            <a:r>
              <a:rPr lang="en-US" sz="4300" i="1" dirty="0">
                <a:latin typeface="Arial"/>
                <a:cs typeface="Arial"/>
              </a:rPr>
              <a:t>Error and the Growth of Experimental Knowledge</a:t>
            </a:r>
            <a:r>
              <a:rPr lang="en-US" sz="4300" dirty="0">
                <a:latin typeface="Arial"/>
                <a:cs typeface="Arial"/>
              </a:rPr>
              <a:t>. Science and Its Conceptual Foundation. Chicago: University of Chicago Press.</a:t>
            </a:r>
          </a:p>
          <a:p>
            <a:pPr>
              <a:spcAft>
                <a:spcPts val="600"/>
              </a:spcAft>
            </a:pPr>
            <a:r>
              <a:rPr lang="en-US" sz="4300" dirty="0" smtClean="0">
                <a:latin typeface="Arial"/>
                <a:cs typeface="Arial"/>
              </a:rPr>
              <a:t>Mayo</a:t>
            </a:r>
            <a:r>
              <a:rPr lang="en-US" sz="4300" dirty="0">
                <a:latin typeface="Arial"/>
                <a:cs typeface="Arial"/>
              </a:rPr>
              <a:t>, D. G. and Cox, D. R. (2010). "Frequentist Statistics as a Theory of Inductive Inference" in </a:t>
            </a:r>
            <a:r>
              <a:rPr lang="en-US" sz="4300" i="1" dirty="0">
                <a:latin typeface="Arial"/>
                <a:cs typeface="Arial"/>
              </a:rPr>
              <a:t>Error and Inference: Recent Exchanges on Experimental Reasoning, Reliability and the Objectivity and Rationality of Science</a:t>
            </a:r>
            <a:r>
              <a:rPr lang="en-US" sz="4300" dirty="0">
                <a:latin typeface="Arial"/>
                <a:cs typeface="Arial"/>
              </a:rPr>
              <a:t> (D Mayo and A. Spanos eds.), Cambridge: Cambridge University Press: 1-27. This paper appeared in </a:t>
            </a:r>
            <a:r>
              <a:rPr lang="en-US" sz="4300" i="1" dirty="0">
                <a:latin typeface="Arial"/>
                <a:cs typeface="Arial"/>
              </a:rPr>
              <a:t>The Second Erich L. Lehmann Symposium: Optimality</a:t>
            </a:r>
            <a:r>
              <a:rPr lang="en-US" sz="4300" dirty="0">
                <a:latin typeface="Arial"/>
                <a:cs typeface="Arial"/>
              </a:rPr>
              <a:t>, 2006, Lecture Notes-Monograph Series, Volume 49, Institute of Mathematical Statistics, pp. 247-275</a:t>
            </a:r>
            <a:r>
              <a:rPr lang="en-US" sz="4300" dirty="0" smtClean="0">
                <a:latin typeface="Arial"/>
                <a:cs typeface="Arial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en-US" sz="4300" dirty="0">
                <a:latin typeface="Arial"/>
                <a:cs typeface="Arial"/>
              </a:rPr>
              <a:t>Mayo, D. G., and A. Spanos. 2006. “Severe Testing as a Basic Concept in a Neyman–Pearson Philosophy of Induction.” </a:t>
            </a:r>
            <a:r>
              <a:rPr lang="en-US" sz="4300" i="1" dirty="0">
                <a:latin typeface="Arial"/>
                <a:cs typeface="Arial"/>
              </a:rPr>
              <a:t>British Journal for the Philosophy of Science</a:t>
            </a:r>
            <a:r>
              <a:rPr lang="en-US" sz="4300" dirty="0">
                <a:latin typeface="Arial"/>
                <a:cs typeface="Arial"/>
              </a:rPr>
              <a:t> 57 (2) (June 1): 323–357. </a:t>
            </a:r>
          </a:p>
          <a:p>
            <a:pPr>
              <a:spcAft>
                <a:spcPts val="600"/>
              </a:spcAft>
            </a:pPr>
            <a:endParaRPr lang="en-US" sz="4300" dirty="0" smtClean="0">
              <a:latin typeface="Arial"/>
              <a:cs typeface="Arial"/>
            </a:endParaRPr>
          </a:p>
          <a:p>
            <a:pPr>
              <a:spcAft>
                <a:spcPts val="600"/>
              </a:spcAft>
            </a:pPr>
            <a:endParaRPr lang="en-US" dirty="0">
              <a:latin typeface="Arial"/>
              <a:cs typeface="Arial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01663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8267" y="880533"/>
            <a:ext cx="7247466" cy="5293744"/>
          </a:xfrm>
        </p:spPr>
        <p:txBody>
          <a:bodyPr>
            <a:normAutofit fontScale="32500" lnSpcReduction="20000"/>
          </a:bodyPr>
          <a:lstStyle/>
          <a:p>
            <a:pPr>
              <a:spcAft>
                <a:spcPts val="600"/>
              </a:spcAft>
            </a:pPr>
            <a:r>
              <a:rPr lang="en-US" sz="4300" dirty="0">
                <a:latin typeface="Arial"/>
                <a:cs typeface="Arial"/>
              </a:rPr>
              <a:t>Mayo, D. G., and A. Spanos.  2011. “Error Statistics.” In </a:t>
            </a:r>
            <a:r>
              <a:rPr lang="en-US" sz="4300" i="1" dirty="0">
                <a:latin typeface="Arial"/>
                <a:cs typeface="Arial"/>
              </a:rPr>
              <a:t>Philosophy of Statistics</a:t>
            </a:r>
            <a:r>
              <a:rPr lang="en-US" sz="4300" dirty="0">
                <a:latin typeface="Arial"/>
                <a:cs typeface="Arial"/>
              </a:rPr>
              <a:t>, edited by Prasanta S. Bandyopadhyay and Malcolm R. Forster, 7:152–198. Handbook of the Philosophy of Science. The Netherlands: Elsevier</a:t>
            </a:r>
            <a:r>
              <a:rPr lang="en-US" sz="4300" dirty="0" smtClean="0">
                <a:latin typeface="Arial"/>
                <a:cs typeface="Arial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en-US" sz="4300" dirty="0" smtClean="0">
                <a:latin typeface="Arial"/>
                <a:cs typeface="Arial"/>
              </a:rPr>
              <a:t>Meehl</a:t>
            </a:r>
            <a:r>
              <a:rPr lang="en-US" sz="4300" dirty="0">
                <a:latin typeface="Arial"/>
                <a:cs typeface="Arial"/>
              </a:rPr>
              <a:t>, </a:t>
            </a:r>
            <a:r>
              <a:rPr lang="en-US" sz="4300" dirty="0" smtClean="0">
                <a:latin typeface="Arial"/>
                <a:cs typeface="Arial"/>
              </a:rPr>
              <a:t>P. E</a:t>
            </a:r>
            <a:r>
              <a:rPr lang="en-US" sz="4300" dirty="0">
                <a:latin typeface="Arial"/>
                <a:cs typeface="Arial"/>
              </a:rPr>
              <a:t>., and </a:t>
            </a:r>
            <a:r>
              <a:rPr lang="en-US" sz="4300" dirty="0" smtClean="0">
                <a:latin typeface="Arial"/>
                <a:cs typeface="Arial"/>
              </a:rPr>
              <a:t>N. </a:t>
            </a:r>
            <a:r>
              <a:rPr lang="en-US" sz="4300" dirty="0">
                <a:latin typeface="Arial"/>
                <a:cs typeface="Arial"/>
              </a:rPr>
              <a:t>G. Waller. 2002. “The Path Analysis Controversy: A New Statistical Approach to Strong Appraisal of Verisimilitude.” </a:t>
            </a:r>
            <a:r>
              <a:rPr lang="en-US" sz="4300" i="1" dirty="0">
                <a:latin typeface="Arial"/>
                <a:cs typeface="Arial"/>
              </a:rPr>
              <a:t>Psychological Methods</a:t>
            </a:r>
            <a:r>
              <a:rPr lang="en-US" sz="4300" dirty="0">
                <a:latin typeface="Arial"/>
                <a:cs typeface="Arial"/>
              </a:rPr>
              <a:t> 7 (3): 283–300.</a:t>
            </a:r>
          </a:p>
          <a:p>
            <a:pPr>
              <a:spcAft>
                <a:spcPts val="600"/>
              </a:spcAft>
            </a:pPr>
            <a:r>
              <a:rPr lang="en-US" sz="4300" dirty="0">
                <a:latin typeface="Arial"/>
                <a:cs typeface="Arial"/>
              </a:rPr>
              <a:t>Morrison, </a:t>
            </a:r>
            <a:r>
              <a:rPr lang="en-US" sz="4300" dirty="0" smtClean="0">
                <a:latin typeface="Arial"/>
                <a:cs typeface="Arial"/>
              </a:rPr>
              <a:t>D. </a:t>
            </a:r>
            <a:r>
              <a:rPr lang="en-US" sz="4300" dirty="0">
                <a:latin typeface="Arial"/>
                <a:cs typeface="Arial"/>
              </a:rPr>
              <a:t>E., and </a:t>
            </a:r>
            <a:r>
              <a:rPr lang="en-US" sz="4300" dirty="0" smtClean="0">
                <a:latin typeface="Arial"/>
                <a:cs typeface="Arial"/>
              </a:rPr>
              <a:t>R. </a:t>
            </a:r>
            <a:r>
              <a:rPr lang="en-US" sz="4300" dirty="0">
                <a:latin typeface="Arial"/>
                <a:cs typeface="Arial"/>
              </a:rPr>
              <a:t>E. Henkel, ed. 1970. </a:t>
            </a:r>
            <a:r>
              <a:rPr lang="en-US" sz="4300" i="1" dirty="0">
                <a:latin typeface="Arial"/>
                <a:cs typeface="Arial"/>
              </a:rPr>
              <a:t>The Significance Test Controversy: A Reader</a:t>
            </a:r>
            <a:r>
              <a:rPr lang="en-US" sz="4300" dirty="0">
                <a:latin typeface="Arial"/>
                <a:cs typeface="Arial"/>
              </a:rPr>
              <a:t>. Chicago: Aldine De Gruyter.</a:t>
            </a:r>
          </a:p>
          <a:p>
            <a:pPr>
              <a:spcAft>
                <a:spcPts val="600"/>
              </a:spcAft>
            </a:pPr>
            <a:r>
              <a:rPr lang="en-US" sz="4300" dirty="0">
                <a:latin typeface="Arial"/>
                <a:cs typeface="Arial"/>
              </a:rPr>
              <a:t>Pearson, E</a:t>
            </a:r>
            <a:r>
              <a:rPr lang="en-US" sz="4300" dirty="0" smtClean="0">
                <a:latin typeface="Arial"/>
                <a:cs typeface="Arial"/>
              </a:rPr>
              <a:t>. S</a:t>
            </a:r>
            <a:r>
              <a:rPr lang="en-US" sz="4300" dirty="0">
                <a:latin typeface="Arial"/>
                <a:cs typeface="Arial"/>
              </a:rPr>
              <a:t>. &amp; Neyman, J. (1930). On the problem of two samples. </a:t>
            </a:r>
            <a:r>
              <a:rPr lang="en-US" sz="4300" i="1" dirty="0">
                <a:latin typeface="Arial"/>
                <a:cs typeface="Arial"/>
              </a:rPr>
              <a:t>Joint Statistical Papers</a:t>
            </a:r>
            <a:r>
              <a:rPr lang="en-US" sz="4300" dirty="0">
                <a:latin typeface="Arial"/>
                <a:cs typeface="Arial"/>
              </a:rPr>
              <a:t> by J. Neyman &amp; E.S. Pearson, 99-115 (Berkeley: U. of Calif. Press). First published in </a:t>
            </a:r>
            <a:r>
              <a:rPr lang="en-US" sz="4300" i="1" dirty="0">
                <a:latin typeface="Arial"/>
                <a:cs typeface="Arial"/>
              </a:rPr>
              <a:t>Bul. Acad. Pol.Sci. </a:t>
            </a:r>
            <a:r>
              <a:rPr lang="en-US" sz="4300" dirty="0">
                <a:latin typeface="Arial"/>
                <a:cs typeface="Arial"/>
              </a:rPr>
              <a:t>73-96</a:t>
            </a:r>
            <a:r>
              <a:rPr lang="en-US" sz="4300" dirty="0" smtClean="0">
                <a:latin typeface="Arial"/>
                <a:cs typeface="Arial"/>
              </a:rPr>
              <a:t>.</a:t>
            </a:r>
          </a:p>
          <a:p>
            <a:r>
              <a:rPr lang="en-US" sz="4300" dirty="0">
                <a:latin typeface="Arial"/>
                <a:cs typeface="Arial"/>
              </a:rPr>
              <a:t>Rosenkrantz, R. 1977. </a:t>
            </a:r>
            <a:r>
              <a:rPr lang="en-US" sz="4300" i="1" dirty="0">
                <a:latin typeface="Arial"/>
                <a:cs typeface="Arial"/>
              </a:rPr>
              <a:t>Inference, Method and Decision: Towards a Bayesian Philosophy of Science. </a:t>
            </a:r>
            <a:r>
              <a:rPr lang="en-US" sz="4300" dirty="0">
                <a:latin typeface="Arial"/>
                <a:cs typeface="Arial"/>
              </a:rPr>
              <a:t>Dordrecht, The Netherlands: D. Reidel.</a:t>
            </a:r>
          </a:p>
          <a:p>
            <a:pPr>
              <a:spcAft>
                <a:spcPts val="600"/>
              </a:spcAft>
            </a:pPr>
            <a:r>
              <a:rPr lang="en-US" sz="4300" dirty="0" smtClean="0">
                <a:latin typeface="Arial"/>
                <a:cs typeface="Arial"/>
              </a:rPr>
              <a:t>Savage</a:t>
            </a:r>
            <a:r>
              <a:rPr lang="en-US" sz="4300" dirty="0">
                <a:latin typeface="Arial"/>
                <a:cs typeface="Arial"/>
              </a:rPr>
              <a:t>, L. J. 1962. </a:t>
            </a:r>
            <a:r>
              <a:rPr lang="en-US" sz="4300" i="1" dirty="0">
                <a:latin typeface="Arial"/>
                <a:cs typeface="Arial"/>
              </a:rPr>
              <a:t>The Foundations of Statistical Inference: A Discussion</a:t>
            </a:r>
            <a:r>
              <a:rPr lang="en-US" sz="4300" dirty="0">
                <a:latin typeface="Arial"/>
                <a:cs typeface="Arial"/>
              </a:rPr>
              <a:t>. London: Methuen.</a:t>
            </a:r>
          </a:p>
          <a:p>
            <a:pPr>
              <a:spcAft>
                <a:spcPts val="600"/>
              </a:spcAft>
            </a:pPr>
            <a:r>
              <a:rPr lang="en-US" sz="4300" dirty="0">
                <a:latin typeface="Arial"/>
                <a:cs typeface="Arial"/>
              </a:rPr>
              <a:t>Selvin, H. 1970. “A critique of tests of significance in survey research. In </a:t>
            </a:r>
            <a:r>
              <a:rPr lang="en-US" sz="4300" i="1" dirty="0">
                <a:latin typeface="Arial"/>
                <a:cs typeface="Arial"/>
              </a:rPr>
              <a:t>The significance test controversy</a:t>
            </a:r>
            <a:r>
              <a:rPr lang="en-US" sz="4300" dirty="0">
                <a:latin typeface="Arial"/>
                <a:cs typeface="Arial"/>
              </a:rPr>
              <a:t>, edited by D. Morrison and R. Henkel, 94-106. Chicago: Aldine De Gruyter. </a:t>
            </a:r>
            <a:endParaRPr lang="en-US" sz="4300" dirty="0" smtClean="0">
              <a:latin typeface="Arial"/>
              <a:cs typeface="Arial"/>
            </a:endParaRPr>
          </a:p>
          <a:p>
            <a:pPr>
              <a:spcAft>
                <a:spcPts val="600"/>
              </a:spcAft>
            </a:pPr>
            <a:r>
              <a:rPr lang="en-US" sz="4300" dirty="0">
                <a:latin typeface="Arial"/>
                <a:cs typeface="Arial"/>
              </a:rPr>
              <a:t>Simonsohn, U. 2013, "Just Post It: The Lesson From Two Cases of Fabricated Data Detected by Statistics Alone", </a:t>
            </a:r>
            <a:r>
              <a:rPr lang="en-US" sz="4300" i="1" dirty="0">
                <a:latin typeface="Arial"/>
                <a:cs typeface="Arial"/>
              </a:rPr>
              <a:t>Psychological Science, </a:t>
            </a:r>
            <a:r>
              <a:rPr lang="en-US" sz="4300" dirty="0">
                <a:latin typeface="Arial"/>
                <a:cs typeface="Arial"/>
              </a:rPr>
              <a:t>vol. 24, no. 10, pp. 1875-1888</a:t>
            </a:r>
            <a:r>
              <a:rPr lang="en-US" sz="4300" dirty="0" smtClean="0">
                <a:latin typeface="Arial"/>
                <a:cs typeface="Arial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en-US" sz="4300" dirty="0" smtClean="0">
                <a:latin typeface="Arial"/>
                <a:cs typeface="Arial"/>
              </a:rPr>
              <a:t>Trafimow D. and Marks, M. 2015. “Editorial”, </a:t>
            </a:r>
            <a:r>
              <a:rPr lang="en-US" sz="4300" i="1" dirty="0" smtClean="0">
                <a:latin typeface="Arial"/>
                <a:cs typeface="Arial"/>
              </a:rPr>
              <a:t>Basic and Applied Social Psychology</a:t>
            </a:r>
            <a:r>
              <a:rPr lang="en-US" sz="4300" dirty="0">
                <a:latin typeface="Arial"/>
                <a:cs typeface="Arial"/>
              </a:rPr>
              <a:t> </a:t>
            </a:r>
            <a:r>
              <a:rPr lang="en-US" sz="4300" dirty="0" smtClean="0">
                <a:latin typeface="Arial"/>
                <a:cs typeface="Arial"/>
              </a:rPr>
              <a:t>37(1): pp. 1-2.</a:t>
            </a:r>
          </a:p>
          <a:p>
            <a:pPr>
              <a:spcAft>
                <a:spcPts val="600"/>
              </a:spcAft>
            </a:pPr>
            <a:r>
              <a:rPr lang="en-US" sz="4300" dirty="0">
                <a:latin typeface="Arial"/>
                <a:cs typeface="Arial"/>
              </a:rPr>
              <a:t>Wasserstein, R. and Lazar, N. 2016. “The ASA’s statement on p-values: </a:t>
            </a:r>
            <a:r>
              <a:rPr lang="en-US" sz="4300" dirty="0" smtClean="0">
                <a:latin typeface="Arial"/>
                <a:cs typeface="Arial"/>
              </a:rPr>
              <a:t>context</a:t>
            </a:r>
            <a:r>
              <a:rPr lang="en-US" sz="4300" dirty="0">
                <a:latin typeface="Arial"/>
                <a:cs typeface="Arial"/>
              </a:rPr>
              <a:t>, process, and purpose”, </a:t>
            </a:r>
            <a:r>
              <a:rPr lang="en-US" sz="4300" i="1" dirty="0">
                <a:latin typeface="Arial"/>
                <a:cs typeface="Arial"/>
              </a:rPr>
              <a:t>The American Statistician</a:t>
            </a:r>
            <a:endParaRPr lang="en-US" sz="4300" dirty="0">
              <a:latin typeface="Arial"/>
              <a:cs typeface="Arial"/>
            </a:endParaRPr>
          </a:p>
          <a:p>
            <a:endParaRPr lang="en-US" sz="2500" dirty="0"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397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94267"/>
            <a:ext cx="6965245" cy="5588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/>
                <a:cs typeface="Arial"/>
              </a:rPr>
              <a:t>Abstract</a:t>
            </a:r>
            <a:endParaRPr lang="en-US" sz="2800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3" y="1253067"/>
            <a:ext cx="6965245" cy="479213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Arial"/>
                <a:cs typeface="Arial"/>
              </a:rPr>
              <a:t>If 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a statistical methodology is to be adequate, it needs to register how “questionable research practices” (QRPs) alter a method’s error probing capacities. If little has been done to rule out flaws in taking data as evidence for a claim, then that claim has not passed a stringent or severe test. The goal of severe testing is the linchpin for (re)interpreting frequentist methods so as to avoid long-standing fallacies at the heart of today’s statistics wars. 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A contrasting philosophy views statistical inference in terms of posterior probabilities in hypotheses: probabilism. Presupposing probabilism, critics mistakenly argue </a:t>
            </a:r>
            <a:r>
              <a:rPr lang="en-US" dirty="0" smtClean="0">
                <a:latin typeface="Arial"/>
                <a:cs typeface="Arial"/>
              </a:rPr>
              <a:t>that significance and confidence levels are misinterpreted, exaggerate evidence, or are irrelevant for inference. Recommended replacements–Bayesian updating, Bayes factors, likelihood ratios–fail to control severity.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487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ushpin">
  <a:themeElements>
    <a:clrScheme name="Custom 1">
      <a:dk1>
        <a:sysClr val="windowText" lastClr="000000"/>
      </a:dk1>
      <a:lt1>
        <a:srgbClr val="FFE7DC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5749</TotalTime>
  <Words>4253</Words>
  <Application>Microsoft Macintosh PowerPoint</Application>
  <PresentationFormat>On-screen Show (4:3)</PresentationFormat>
  <Paragraphs>383</Paragraphs>
  <Slides>63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4" baseType="lpstr">
      <vt:lpstr>Pushpin</vt:lpstr>
      <vt:lpstr>         Severe Testing: The Key to Error Correction </vt:lpstr>
      <vt:lpstr>Statistical Crisis of Replication</vt:lpstr>
      <vt:lpstr>  American Statistical Association (ASA):Statement on P-values  </vt:lpstr>
      <vt:lpstr>I was a philosophical observer at the ASA P-value “pow wow”</vt:lpstr>
      <vt:lpstr>  “Don’t throw out the error control baby with the bad statistics bathwater”  The American Statistician </vt:lpstr>
      <vt:lpstr>PowerPoint Presentation</vt:lpstr>
      <vt:lpstr>Error Statistics</vt:lpstr>
      <vt:lpstr>PowerPoint Presentation</vt:lpstr>
      <vt:lpstr>Testing Reasoning</vt:lpstr>
      <vt:lpstr>PowerPoint Presentation</vt:lpstr>
      <vt:lpstr> Replication Paradox  (for Significance Test Critics)</vt:lpstr>
      <vt:lpstr>  Only 36 of 100 psychology experiments yielded small P-values in Open Science Collaboration on replication in psychology</vt:lpstr>
      <vt:lpstr>PowerPoint Presentation</vt:lpstr>
      <vt:lpstr> Severity Requirement: </vt:lpstr>
      <vt:lpstr>This alters the role of probability: typically just 2</vt:lpstr>
      <vt:lpstr> What happened to using probability to assess the error probing capacity by the severity requirement? </vt:lpstr>
      <vt:lpstr>PowerPoint Presentation</vt:lpstr>
      <vt:lpstr>PowerPoint Presentation</vt:lpstr>
      <vt:lpstr>PowerPoint Presentation</vt:lpstr>
      <vt:lpstr>Biasing selection effects:</vt:lpstr>
      <vt:lpstr>Nominal vs actual Significance levels </vt:lpstr>
      <vt:lpstr>PowerPoint Presentation</vt:lpstr>
      <vt:lpstr>PowerPoint Presentation</vt:lpstr>
      <vt:lpstr>PowerPoint Presentation</vt:lpstr>
      <vt:lpstr>PowerPoint Presentation</vt:lpstr>
      <vt:lpstr>Technical activism isn’t free of philosophy</vt:lpstr>
      <vt:lpstr>PowerPoint Presentation</vt:lpstr>
      <vt:lpstr>Likelihood Principle (LP)</vt:lpstr>
      <vt:lpstr> All error probabilities violate the LP (even without selection effects): </vt:lpstr>
      <vt:lpstr>Paradox of Optional Stopping: </vt:lpstr>
      <vt:lpstr>“Trying and trying again”</vt:lpstr>
      <vt:lpstr> Nominal vs. Actual  significance levels again:  </vt:lpstr>
      <vt:lpstr>PowerPoint Presentation</vt:lpstr>
      <vt:lpstr>With One Big Difference:</vt:lpstr>
      <vt:lpstr>How might probabilists block intuitively unwarranted inferences  (without error probabilities)? </vt:lpstr>
      <vt:lpstr>PowerPoint Presentation</vt:lpstr>
      <vt:lpstr> No help with our most important problem</vt:lpstr>
      <vt:lpstr>Most Bayesians use “default” priors</vt:lpstr>
      <vt:lpstr>PowerPoint Presentation</vt:lpstr>
      <vt:lpstr>Granted, some are prepared to abandon the LP for model testing</vt:lpstr>
      <vt:lpstr>The ASA doc highlights classic foibles that block replication</vt:lpstr>
      <vt:lpstr>Statistical ≠&gt; substantive (H ≠&gt; H*) </vt:lpstr>
      <vt:lpstr>PowerPoint Presentation</vt:lpstr>
      <vt:lpstr>Neyman-Pearson (N-P) tests: </vt:lpstr>
      <vt:lpstr> P-values Don’t Report Effect Sizes (Principle 5)  </vt:lpstr>
      <vt:lpstr>To Avoid Inferring a Discrepancy Beyond What’s Warranted:  large n problem.</vt:lpstr>
      <vt:lpstr>PowerPoint Presentation</vt:lpstr>
      <vt:lpstr>What About Fallacies of  Non-Significant Results? </vt:lpstr>
      <vt:lpstr>PowerPoint Presentation</vt:lpstr>
      <vt:lpstr>Diagnostic Screening Model of Tests: urn of nulls (“most findings are false”)</vt:lpstr>
      <vt:lpstr>PowerPoint Presentation</vt:lpstr>
      <vt:lpstr>PowerPoint Presentation</vt:lpstr>
      <vt:lpstr>PowerPoint Presentation</vt:lpstr>
      <vt:lpstr>Don’t Throw Out the Error Control Baby</vt:lpstr>
      <vt:lpstr>Repligate</vt:lpstr>
      <vt:lpstr>Non-replications construed as  simply weaker effects </vt:lpstr>
      <vt:lpstr>PowerPoint Presentation</vt:lpstr>
      <vt:lpstr>The ASA’s Six Principles</vt:lpstr>
      <vt:lpstr>PowerPoint Presentation</vt:lpstr>
      <vt:lpstr>References</vt:lpstr>
      <vt:lpstr>PowerPoint Presentation</vt:lpstr>
      <vt:lpstr>PowerPoint Presentation</vt:lpstr>
      <vt:lpstr>Abstract</vt:lpstr>
    </vt:vector>
  </TitlesOfParts>
  <Company>Virginia Tech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Deborah Mayo</dc:creator>
  <cp:lastModifiedBy>Deborah Mayo</cp:lastModifiedBy>
  <cp:revision>637</cp:revision>
  <cp:lastPrinted>2017-03-14T23:34:31Z</cp:lastPrinted>
  <dcterms:created xsi:type="dcterms:W3CDTF">2016-03-21T21:44:54Z</dcterms:created>
  <dcterms:modified xsi:type="dcterms:W3CDTF">2017-03-15T01:31:57Z</dcterms:modified>
</cp:coreProperties>
</file>