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09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6" r:id="rId3"/>
    <p:sldId id="297" r:id="rId4"/>
    <p:sldId id="309" r:id="rId5"/>
    <p:sldId id="310" r:id="rId6"/>
    <p:sldId id="311" r:id="rId7"/>
    <p:sldId id="313" r:id="rId8"/>
    <p:sldId id="312" r:id="rId9"/>
    <p:sldId id="314" r:id="rId10"/>
    <p:sldId id="315" r:id="rId11"/>
    <p:sldId id="316" r:id="rId12"/>
    <p:sldId id="317" r:id="rId13"/>
    <p:sldId id="277" r:id="rId14"/>
    <p:sldId id="318" r:id="rId15"/>
    <p:sldId id="279" r:id="rId16"/>
    <p:sldId id="322" r:id="rId17"/>
    <p:sldId id="324" r:id="rId18"/>
    <p:sldId id="330" r:id="rId19"/>
    <p:sldId id="343" r:id="rId20"/>
    <p:sldId id="289" r:id="rId21"/>
    <p:sldId id="348" r:id="rId22"/>
    <p:sldId id="345" r:id="rId23"/>
    <p:sldId id="346" r:id="rId24"/>
    <p:sldId id="341" r:id="rId25"/>
    <p:sldId id="347" r:id="rId26"/>
    <p:sldId id="325" r:id="rId27"/>
    <p:sldId id="326" r:id="rId28"/>
    <p:sldId id="332" r:id="rId29"/>
    <p:sldId id="333" r:id="rId30"/>
    <p:sldId id="334" r:id="rId31"/>
    <p:sldId id="33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0"/>
    <p:restoredTop sz="94915"/>
  </p:normalViewPr>
  <p:slideViewPr>
    <p:cSldViewPr snapToGrid="0" snapToObjects="1">
      <p:cViewPr varScale="1">
        <p:scale>
          <a:sx n="126" d="100"/>
          <a:sy n="126" d="100"/>
        </p:scale>
        <p:origin x="216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AF290-CD25-004C-B43D-3958B053C534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2BEB3-F4C8-8F4B-9725-3271637A2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5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90323-EB04-9D49-B06E-713DD155A1AB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9FA26-4BB3-6941-B4BC-23E3930FB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9FA26-4BB3-6941-B4BC-23E3930FB4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4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0802F-81F4-C04D-8329-4D50962E02CD}" type="datetime1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0A70-A212-3E45-A190-A579CA65A3DE}" type="datetime1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B8D0-05F9-104B-AEE2-67BDB421495C}" type="datetime1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D72DA-A86F-9249-A6BC-ABD527066D82}" type="datetime1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70C0C-DB2F-7641-B0DF-B0C2C625F3EC}" type="datetime1">
              <a:rPr lang="en-US" smtClean="0"/>
              <a:t>11/29/18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B97B-9B7A-1442-846C-427C78E7AE3A}" type="datetime1">
              <a:rPr lang="en-US" smtClean="0"/>
              <a:t>11/29/18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5C307-139C-AB43-BEBC-EB73629252B2}" type="datetime1">
              <a:rPr lang="en-US" smtClean="0"/>
              <a:t>11/29/18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2AAF8-3897-8841-B83A-489B61FA3A10}" type="datetime1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5F41-33E9-3941-9580-EF01C4B4E90D}" type="datetime1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EB9C4-735F-8945-A79F-A83B30973685}" type="datetime1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096B-2018-C847-B0E3-DA9A000A2D06}" type="datetime1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69000">
              <a:schemeClr val="bg1">
                <a:tint val="98000"/>
                <a:satMod val="130000"/>
                <a:shade val="90000"/>
                <a:lumMod val="81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A7270-FB36-DE48-9FE3-E0B9508E9A8D}" type="datetime1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BB75C-0529-C34D-A8D1-8415F79C5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05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mple.wikipedia.org/wiki/Image:Hilbert.jpg" TargetMode="Externa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mple.wikipedia.org/wiki/Image:Hilbert.jpg" TargetMode="Externa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mple.wikipedia.org/wiki/Image:Hilbert.jp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mple.wikipedia.org/wiki/Image:Hilbert.jpg" TargetMode="Externa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mple.wikipedia.org/wiki/Image:Hilbert.jp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3" Type="http://schemas.openxmlformats.org/officeDocument/2006/relationships/image" Target="../media/image13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5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Relationship Id="rId3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Relationship Id="rId3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5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l="6350" r="6147" b="48571"/>
          <a:stretch/>
        </p:blipFill>
        <p:spPr>
          <a:xfrm>
            <a:off x="8445785" y="3104146"/>
            <a:ext cx="3976304" cy="37538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4410635" cy="515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80311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it all began: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smtClean="0"/>
              <a:t>puzzle that led </a:t>
            </a:r>
            <a:r>
              <a:rPr lang="en-US" smtClean="0"/>
              <a:t>to 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err="1" smtClean="0"/>
              <a:t>Noether’s</a:t>
            </a:r>
            <a:r>
              <a:rPr lang="en-US" dirty="0" smtClean="0"/>
              <a:t> </a:t>
            </a:r>
            <a:r>
              <a:rPr lang="en-US" dirty="0" smtClean="0"/>
              <a:t>theorems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81072"/>
            <a:ext cx="9144000" cy="949081"/>
          </a:xfrm>
        </p:spPr>
        <p:txBody>
          <a:bodyPr/>
          <a:lstStyle/>
          <a:p>
            <a:r>
              <a:rPr lang="en-US" dirty="0" smtClean="0"/>
              <a:t>Katherine </a:t>
            </a:r>
            <a:r>
              <a:rPr lang="en-US" dirty="0" err="1" smtClean="0"/>
              <a:t>Brading</a:t>
            </a:r>
            <a:endParaRPr lang="en-US" dirty="0" smtClean="0"/>
          </a:p>
          <a:p>
            <a:r>
              <a:rPr lang="en-US" dirty="0" smtClean="0"/>
              <a:t>Duke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34271" cy="330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93031" y="1278036"/>
            <a:ext cx="72222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paper contains two theorems</a:t>
            </a: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The first theorem is the one she is most famous for among physicists</a:t>
            </a:r>
          </a:p>
          <a:p>
            <a:endParaRPr lang="en-US" sz="1600" dirty="0" smtClean="0"/>
          </a:p>
          <a:p>
            <a:pPr algn="ctr"/>
            <a:r>
              <a:rPr lang="en-US" sz="2800" i="1" dirty="0" smtClean="0">
                <a:solidFill>
                  <a:schemeClr val="accent4"/>
                </a:solidFill>
              </a:rPr>
              <a:t>“For every symmetry, a conservation law”</a:t>
            </a:r>
          </a:p>
          <a:p>
            <a:pPr algn="ctr"/>
            <a:endParaRPr lang="en-US" sz="2800" i="1" dirty="0"/>
          </a:p>
          <a:p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The second theorem is also used by physicists</a:t>
            </a:r>
          </a:p>
          <a:p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e.g. general relativity, the Bianchi identities</a:t>
            </a:r>
            <a:endParaRPr lang="en-US" sz="2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34271" y="529389"/>
            <a:ext cx="90064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 smtClean="0">
                <a:solidFill>
                  <a:schemeClr val="accent4"/>
                </a:solidFill>
              </a:rPr>
              <a:t>Emmy</a:t>
            </a:r>
            <a:r>
              <a:rPr lang="en-GB" sz="3200" dirty="0" smtClean="0">
                <a:solidFill>
                  <a:schemeClr val="accent4"/>
                </a:solidFill>
              </a:rPr>
              <a:t> </a:t>
            </a:r>
            <a:r>
              <a:rPr lang="en-GB" sz="3200" dirty="0" err="1" smtClean="0">
                <a:solidFill>
                  <a:schemeClr val="accent4"/>
                </a:solidFill>
              </a:rPr>
              <a:t>Noether</a:t>
            </a:r>
            <a:r>
              <a:rPr lang="en-GB" sz="3200" dirty="0" smtClean="0">
                <a:solidFill>
                  <a:schemeClr val="accent4"/>
                </a:solidFill>
              </a:rPr>
              <a:t>, ‘Invariant </a:t>
            </a:r>
            <a:r>
              <a:rPr lang="en-GB" sz="3200" dirty="0">
                <a:solidFill>
                  <a:schemeClr val="accent4"/>
                </a:solidFill>
              </a:rPr>
              <a:t>Variation Problems’, 1918</a:t>
            </a:r>
            <a:endParaRPr lang="en-US" sz="3200" dirty="0">
              <a:solidFill>
                <a:schemeClr val="accent4"/>
              </a:solidFill>
            </a:endParaRP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6350" r="6147" b="48571"/>
          <a:stretch/>
        </p:blipFill>
        <p:spPr>
          <a:xfrm>
            <a:off x="0" y="3309756"/>
            <a:ext cx="3758511" cy="35482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29500" y="5265443"/>
            <a:ext cx="76653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4"/>
                </a:solidFill>
              </a:rPr>
              <a:t>Why did Emmy </a:t>
            </a:r>
            <a:r>
              <a:rPr lang="en-US" sz="2800" i="1" dirty="0" err="1" smtClean="0">
                <a:solidFill>
                  <a:schemeClr val="accent4"/>
                </a:solidFill>
              </a:rPr>
              <a:t>Noether</a:t>
            </a:r>
            <a:r>
              <a:rPr lang="en-US" sz="2800" i="1" dirty="0" smtClean="0">
                <a:solidFill>
                  <a:schemeClr val="accent4"/>
                </a:solidFill>
              </a:rPr>
              <a:t> derive these theorems?</a:t>
            </a:r>
            <a:br>
              <a:rPr lang="en-US" sz="2800" i="1" dirty="0" smtClean="0">
                <a:solidFill>
                  <a:schemeClr val="accent4"/>
                </a:solidFill>
              </a:rPr>
            </a:br>
            <a:r>
              <a:rPr lang="en-US" sz="2800" i="1" dirty="0" smtClean="0">
                <a:solidFill>
                  <a:schemeClr val="accent4"/>
                </a:solidFill>
              </a:rPr>
              <a:t>What puzzle was she trying to solve?</a:t>
            </a:r>
            <a:endParaRPr lang="en-US" sz="2800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62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0"/>
            <a:ext cx="1752600" cy="209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451" y="365125"/>
            <a:ext cx="10228881" cy="13255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+mn-lt"/>
              </a:rPr>
              <a:t>When Emmy </a:t>
            </a:r>
            <a:r>
              <a:rPr lang="en-US" sz="2800" dirty="0" err="1">
                <a:solidFill>
                  <a:srgbClr val="FFC000"/>
                </a:solidFill>
                <a:latin typeface="+mn-lt"/>
              </a:rPr>
              <a:t>Noether</a:t>
            </a:r>
            <a:r>
              <a:rPr lang="en-US" sz="2800" dirty="0">
                <a:solidFill>
                  <a:srgbClr val="FFC000"/>
                </a:solidFill>
                <a:latin typeface="+mn-lt"/>
              </a:rPr>
              <a:t> formulated her two theorems, what puzzle was she trying to solve</a:t>
            </a:r>
            <a:r>
              <a:rPr lang="en-US" sz="2800" dirty="0" smtClean="0">
                <a:solidFill>
                  <a:srgbClr val="FFC000"/>
                </a:solidFill>
                <a:latin typeface="+mn-lt"/>
              </a:rPr>
              <a:t>?</a:t>
            </a:r>
            <a:endParaRPr lang="en-US" sz="28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51" y="1872343"/>
            <a:ext cx="11282766" cy="450087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Answer: a puzzle about the status of energy conservation in Einstein’s General Theory of Relativity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More specifically: she offered a proof of a claim made by Hilbert (1917) that energy conservation has a different status in Einstein’s theory, and that this is characteristic of “generally covariant” theories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Important: </a:t>
            </a:r>
            <a:r>
              <a:rPr lang="en-US" dirty="0" err="1" smtClean="0"/>
              <a:t>Noether’s</a:t>
            </a:r>
            <a:r>
              <a:rPr lang="en-US" dirty="0" smtClean="0"/>
              <a:t> proof needs </a:t>
            </a:r>
            <a:r>
              <a:rPr lang="en-US" i="1" dirty="0" smtClean="0"/>
              <a:t>both</a:t>
            </a:r>
            <a:r>
              <a:rPr lang="en-US" dirty="0" smtClean="0"/>
              <a:t> of her theorems.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4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David Hilbert. Picture taken in 1912.">
            <a:hlinkClick r:id="rId2" tooltip="David Hilbert. Picture taken in 1912."/>
          </p:cNvPr>
          <p:cNvPicPr>
            <a:picLocks noChangeAspect="1" noChangeArrowheads="1"/>
          </p:cNvPicPr>
          <p:nvPr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623" y="0"/>
            <a:ext cx="1593708" cy="214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818" y="365125"/>
            <a:ext cx="10515600" cy="6577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4"/>
                </a:solidFill>
              </a:rPr>
              <a:t>Hilbert, 1917, response to Klein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971" y="1038386"/>
            <a:ext cx="10005447" cy="469916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 “With your considerations on the energy theorem I am in full factual </a:t>
            </a:r>
            <a:r>
              <a:rPr lang="en-US" dirty="0" smtClean="0"/>
              <a:t>agreement: with </a:t>
            </a:r>
            <a:r>
              <a:rPr lang="en-US" dirty="0"/>
              <a:t>Emmy </a:t>
            </a:r>
            <a:r>
              <a:rPr lang="en-US" dirty="0" err="1"/>
              <a:t>Noether</a:t>
            </a:r>
            <a:r>
              <a:rPr lang="en-US" dirty="0"/>
              <a:t>, whose help I called upon for clarification of questions </a:t>
            </a:r>
            <a:r>
              <a:rPr lang="en-US" dirty="0" smtClean="0"/>
              <a:t>pertaining to </a:t>
            </a:r>
            <a:r>
              <a:rPr lang="en-US" dirty="0"/>
              <a:t>the analytical treatment of my energy theorem more than a year ago, I </a:t>
            </a:r>
            <a:r>
              <a:rPr lang="en-US" dirty="0" smtClean="0"/>
              <a:t>found accordingly </a:t>
            </a:r>
            <a:r>
              <a:rPr lang="en-US" dirty="0"/>
              <a:t>that the energy components set up by me, just as those of Einstein, can </a:t>
            </a:r>
            <a:r>
              <a:rPr lang="en-US" dirty="0" smtClean="0"/>
              <a:t>be</a:t>
            </a:r>
            <a:r>
              <a:rPr lang="en-US" dirty="0"/>
              <a:t> formally transformed by means of the </a:t>
            </a:r>
            <a:r>
              <a:rPr lang="en-US" dirty="0" err="1"/>
              <a:t>Lagrangian</a:t>
            </a:r>
            <a:r>
              <a:rPr lang="en-US" dirty="0"/>
              <a:t> differential equations . . .  of my </a:t>
            </a:r>
            <a:r>
              <a:rPr lang="en-US" dirty="0" smtClean="0"/>
              <a:t>first contribution</a:t>
            </a:r>
            <a:r>
              <a:rPr lang="en-US" dirty="0"/>
              <a:t>, into expressions whose divergence identically , that is without </a:t>
            </a:r>
            <a:r>
              <a:rPr lang="en-US" dirty="0" smtClean="0"/>
              <a:t>reference to </a:t>
            </a:r>
            <a:r>
              <a:rPr lang="en-US" dirty="0"/>
              <a:t>the </a:t>
            </a:r>
            <a:r>
              <a:rPr lang="en-US" dirty="0" err="1"/>
              <a:t>Lagrangian</a:t>
            </a:r>
            <a:r>
              <a:rPr lang="en-US" dirty="0"/>
              <a:t> equations [ . . .  ] </a:t>
            </a:r>
            <a:r>
              <a:rPr lang="en-US" dirty="0" smtClean="0"/>
              <a:t>vanishes.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Since </a:t>
            </a:r>
            <a:r>
              <a:rPr lang="en-US" dirty="0"/>
              <a:t>on the other hand the energy equations of classical mechanics, of the </a:t>
            </a:r>
            <a:r>
              <a:rPr lang="en-US" dirty="0" smtClean="0"/>
              <a:t>theory of </a:t>
            </a:r>
            <a:r>
              <a:rPr lang="en-US" dirty="0"/>
              <a:t>elasticity, and of electrodynamics, are fulfilled only as a consequence of </a:t>
            </a:r>
            <a:r>
              <a:rPr lang="en-US" dirty="0" smtClean="0"/>
              <a:t>the </a:t>
            </a:r>
            <a:r>
              <a:rPr lang="en-US" dirty="0" err="1" smtClean="0"/>
              <a:t>Lagrangian</a:t>
            </a:r>
            <a:r>
              <a:rPr lang="en-US" dirty="0" smtClean="0"/>
              <a:t> </a:t>
            </a:r>
            <a:r>
              <a:rPr lang="en-US" dirty="0"/>
              <a:t>differential equations of these problems, then it is justified if you </a:t>
            </a:r>
            <a:r>
              <a:rPr lang="en-US" dirty="0" smtClean="0"/>
              <a:t>accordingly do </a:t>
            </a:r>
            <a:r>
              <a:rPr lang="en-US" dirty="0"/>
              <a:t>not </a:t>
            </a:r>
            <a:r>
              <a:rPr lang="en-US" dirty="0" err="1"/>
              <a:t>recognise</a:t>
            </a:r>
            <a:r>
              <a:rPr lang="en-US" dirty="0"/>
              <a:t> in my energy equations the analogues of those of your theory.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Certainly I maintain that for general  relativity, that is, in the case of general </a:t>
            </a:r>
            <a:r>
              <a:rPr lang="en-US" dirty="0" smtClean="0"/>
              <a:t>invariance of </a:t>
            </a:r>
            <a:r>
              <a:rPr lang="en-US" dirty="0"/>
              <a:t>the Hamiltonian </a:t>
            </a:r>
            <a:r>
              <a:rPr lang="en-US" dirty="0" smtClean="0"/>
              <a:t>function</a:t>
            </a:r>
            <a:r>
              <a:rPr lang="en-US" dirty="0"/>
              <a:t>, [such] energy equations . . .  in general do not exist . . </a:t>
            </a:r>
            <a:r>
              <a:rPr lang="en-US" dirty="0" smtClean="0"/>
              <a:t>. I </a:t>
            </a:r>
            <a:r>
              <a:rPr lang="en-US" dirty="0"/>
              <a:t>might designate this circumstance as a characteristic trait of the general theory </a:t>
            </a:r>
            <a:r>
              <a:rPr lang="en-US" dirty="0" smtClean="0"/>
              <a:t>of relativity</a:t>
            </a:r>
            <a:r>
              <a:rPr lang="en-US" dirty="0"/>
              <a:t>. For my assertion, mathematical proof should be adduced.”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0946" y="516596"/>
            <a:ext cx="9004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 smtClean="0">
                <a:solidFill>
                  <a:schemeClr val="accent4"/>
                </a:solidFill>
                <a:latin typeface="+mj-lt"/>
              </a:rPr>
              <a:t>Noether</a:t>
            </a:r>
            <a:r>
              <a:rPr lang="en-GB" sz="3600" dirty="0" smtClean="0">
                <a:solidFill>
                  <a:schemeClr val="accent4"/>
                </a:solidFill>
                <a:latin typeface="+mj-lt"/>
              </a:rPr>
              <a:t>, ‘Invariant </a:t>
            </a:r>
            <a:r>
              <a:rPr lang="en-GB" sz="3600" dirty="0">
                <a:solidFill>
                  <a:schemeClr val="accent4"/>
                </a:solidFill>
                <a:latin typeface="+mj-lt"/>
              </a:rPr>
              <a:t>Variation Problems’, 1918</a:t>
            </a:r>
            <a:endParaRPr lang="en-US" sz="3600" dirty="0">
              <a:solidFill>
                <a:schemeClr val="accent4"/>
              </a:solidFill>
              <a:latin typeface="+mj-lt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51733" y="1704075"/>
            <a:ext cx="9109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Concluding section of her paper:</a:t>
            </a:r>
          </a:p>
          <a:p>
            <a:endParaRPr lang="en-US" sz="2400" dirty="0" smtClean="0"/>
          </a:p>
          <a:p>
            <a:r>
              <a:rPr lang="en-US" sz="2400" dirty="0" smtClean="0"/>
              <a:t>“From the foregoing, finally, we also obtain the proof of a </a:t>
            </a:r>
            <a:r>
              <a:rPr lang="en-US" sz="2400" dirty="0" err="1" smtClean="0"/>
              <a:t>Hilbertian</a:t>
            </a:r>
            <a:r>
              <a:rPr lang="en-US" sz="2400" dirty="0" smtClean="0"/>
              <a:t> assertion about the connection of the lack of proper energy theorems with “general relativity” (Klein’s first note, </a:t>
            </a:r>
            <a:r>
              <a:rPr lang="en-US" sz="2400" dirty="0" err="1" smtClean="0"/>
              <a:t>Göttinger</a:t>
            </a:r>
            <a:r>
              <a:rPr lang="en-US" sz="2400" dirty="0" smtClean="0"/>
              <a:t> </a:t>
            </a:r>
            <a:r>
              <a:rPr lang="en-US" sz="2400" dirty="0" err="1" smtClean="0"/>
              <a:t>Nachr</a:t>
            </a:r>
            <a:r>
              <a:rPr lang="en-US" sz="2400" dirty="0" smtClean="0"/>
              <a:t>. 1917, Reply,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para), and even in a generalized group theoretic version.”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0"/>
            <a:ext cx="1752600" cy="2095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3141" y="4869779"/>
            <a:ext cx="10290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What’s the issue with “energy theorems” in connection with “general relativity”?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14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814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4"/>
                </a:solidFill>
              </a:rPr>
              <a:t>Summer 1915: Einstein visits </a:t>
            </a:r>
            <a:r>
              <a:rPr lang="en-US" sz="3600" dirty="0" err="1" smtClean="0">
                <a:solidFill>
                  <a:schemeClr val="accent4"/>
                </a:solidFill>
              </a:rPr>
              <a:t>Göttingen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509" y="1289340"/>
            <a:ext cx="7037510" cy="50670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 smtClean="0"/>
              <a:t>Einstein has been working towards a theory of gravity</a:t>
            </a:r>
            <a:r>
              <a:rPr lang="mr-IN" dirty="0" smtClean="0"/>
              <a:t>…</a:t>
            </a:r>
            <a:endParaRPr lang="en-US" dirty="0" smtClean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1905, publication of special relativity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since 1912, series of papers towards a theory of gravity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/>
              <a:t>December 1915, publication of the Einstein Field Equations of general relativity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mr-IN" dirty="0" smtClean="0"/>
              <a:t>…</a:t>
            </a:r>
            <a:r>
              <a:rPr lang="en-US" dirty="0" smtClean="0"/>
              <a:t> but he has not yet arrived at general relativity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Einstein gives six two-hour lectures on gravitation theory (was </a:t>
            </a:r>
            <a:r>
              <a:rPr lang="en-US" dirty="0" err="1" smtClean="0"/>
              <a:t>Noether</a:t>
            </a:r>
            <a:r>
              <a:rPr lang="en-US" dirty="0" smtClean="0"/>
              <a:t> in the audience?), and meets Hilbert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“general covariance” and “energy conservation” play a prominent role in his thinking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 smtClean="0"/>
              <a:t>the significance of “general covariance” for Einstein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 smtClean="0"/>
              <a:t>the role of energy conservation in relation to general covariance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1143645">
            <a:off x="8162318" y="2310713"/>
            <a:ext cx="3930873" cy="206210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600" dirty="0"/>
              <a:t>“</a:t>
            </a:r>
            <a:r>
              <a:rPr lang="en-US" altLang="x-none" sz="1600" dirty="0"/>
              <a:t>I [i.e. Einstein] was in </a:t>
            </a:r>
            <a:r>
              <a:rPr lang="en-GB" altLang="x-none" sz="1600" dirty="0"/>
              <a:t>G</a:t>
            </a:r>
            <a:r>
              <a:rPr lang="en-US" altLang="x-none" sz="1600" dirty="0" err="1"/>
              <a:t>öttingen</a:t>
            </a:r>
            <a:r>
              <a:rPr lang="en-US" altLang="x-none" sz="1600" dirty="0"/>
              <a:t> for a week, where I met him [i.e. Hilbert] and became quite fond of him. I held six two-hour lectures there on gravitation theory, which is now clarified very much already, and had the pleasure of convincing the mathematicians there thoroughly</a:t>
            </a:r>
            <a:r>
              <a:rPr lang="en-US" altLang="x-none" sz="1600" dirty="0" smtClean="0"/>
              <a:t>.” (Letter to Zangger, Berlin, 7 July 1915)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 rot="625222">
            <a:off x="8429725" y="4813011"/>
            <a:ext cx="3396058" cy="1354217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600" dirty="0"/>
              <a:t>“</a:t>
            </a:r>
            <a:r>
              <a:rPr lang="en-US" altLang="x-none" sz="1600" dirty="0"/>
              <a:t>In </a:t>
            </a:r>
            <a:r>
              <a:rPr lang="en-GB" altLang="x-none" sz="1600" dirty="0"/>
              <a:t>G</a:t>
            </a:r>
            <a:r>
              <a:rPr lang="en-US" altLang="x-none" sz="1600" dirty="0" err="1"/>
              <a:t>öttingen</a:t>
            </a:r>
            <a:r>
              <a:rPr lang="en-US" altLang="x-none" sz="1600" dirty="0"/>
              <a:t> I had the great pleasure of seeing that everything was understood down to the details</a:t>
            </a:r>
            <a:r>
              <a:rPr lang="en-US" altLang="x-none" sz="1600" dirty="0" smtClean="0"/>
              <a:t>.” (</a:t>
            </a:r>
            <a:r>
              <a:rPr lang="en-US" altLang="x-none" sz="1600" dirty="0"/>
              <a:t>Einstein to Arnold </a:t>
            </a:r>
            <a:r>
              <a:rPr lang="en-US" altLang="x-none" sz="1600" dirty="0" err="1"/>
              <a:t>Sommerfeld</a:t>
            </a:r>
            <a:r>
              <a:rPr lang="en-US" altLang="x-none" sz="1600" dirty="0"/>
              <a:t>, </a:t>
            </a:r>
            <a:r>
              <a:rPr lang="en-US" altLang="x-none" sz="1600" dirty="0" err="1"/>
              <a:t>Sellin</a:t>
            </a:r>
            <a:r>
              <a:rPr lang="en-US" altLang="x-none" sz="1600" dirty="0"/>
              <a:t>, </a:t>
            </a:r>
          </a:p>
          <a:p>
            <a:r>
              <a:rPr lang="en-US" altLang="x-none" sz="1600" dirty="0"/>
              <a:t>15 July 1915)</a:t>
            </a:r>
          </a:p>
        </p:txBody>
      </p:sp>
      <p:pic>
        <p:nvPicPr>
          <p:cNvPr id="7" name="Picture 8" descr="Einstein_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 b="36000"/>
          <a:stretch>
            <a:fillRect/>
          </a:stretch>
        </p:blipFill>
        <p:spPr bwMode="auto">
          <a:xfrm>
            <a:off x="10454699" y="0"/>
            <a:ext cx="1737301" cy="200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9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814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4"/>
                </a:solidFill>
              </a:rPr>
              <a:t>Summer 1915: Einstein visits </a:t>
            </a:r>
            <a:r>
              <a:rPr lang="en-US" sz="3600" dirty="0" err="1" smtClean="0">
                <a:solidFill>
                  <a:schemeClr val="accent4"/>
                </a:solidFill>
              </a:rPr>
              <a:t>Göttingen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509" y="1289340"/>
            <a:ext cx="10515600" cy="375371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Three things Hilbert seems to have taken away: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695325" indent="-217488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search for generally covariant field equations</a:t>
            </a:r>
          </a:p>
          <a:p>
            <a:pPr marL="695325" indent="-217488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need some sort of restriction</a:t>
            </a:r>
          </a:p>
          <a:p>
            <a:pPr marL="695325" indent="-217488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use energy conservation to get that restriction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7" descr="David Hilbert. Picture taken in 1912.">
            <a:hlinkClick r:id="rId2" tooltip="David Hilbert. Picture taken in 1912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1183268"/>
            <a:ext cx="1593708" cy="214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4800" y="3810299"/>
            <a:ext cx="108623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Hilbert adopts general covariance as an axiom and investigates it consequences for theories of gravitation and electromagnetism</a:t>
            </a:r>
          </a:p>
          <a:p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He sees that any generally covariant field equations for 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electromagnetism and gravity </a:t>
            </a:r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will have “dependency relations” among them</a:t>
            </a:r>
          </a:p>
          <a:p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He thinks all will be well physically because of energy 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conservation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0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7" descr="David Hilbert. Picture taken in 1912.">
            <a:hlinkClick r:id="rId2" tooltip="David Hilbert. Picture taken in 1912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213" y="3286765"/>
            <a:ext cx="1593708" cy="214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Einstein_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 b="36000"/>
          <a:stretch>
            <a:fillRect/>
          </a:stretch>
        </p:blipFill>
        <p:spPr bwMode="auto">
          <a:xfrm>
            <a:off x="466766" y="588750"/>
            <a:ext cx="1737301" cy="200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475" y="588750"/>
            <a:ext cx="93500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December 1915: Einstein publishes the Einstein Field Equations of his General Theory of Relativity</a:t>
            </a:r>
          </a:p>
          <a:p>
            <a:pPr marL="742950" lvl="1" indent="-285750">
              <a:spcBef>
                <a:spcPts val="1200"/>
              </a:spcBef>
              <a:buFont typeface="Arial" charset="0"/>
              <a:buChar char="•"/>
            </a:pPr>
            <a:r>
              <a:rPr lang="en-US" sz="2000" dirty="0" smtClean="0"/>
              <a:t>generally covariant</a:t>
            </a:r>
          </a:p>
          <a:p>
            <a:pPr marL="742950" lvl="1" indent="-285750">
              <a:spcBef>
                <a:spcPts val="1200"/>
              </a:spcBef>
              <a:buFont typeface="Arial" charset="0"/>
              <a:buChar char="•"/>
            </a:pPr>
            <a:r>
              <a:rPr lang="en-US" sz="2000" dirty="0" smtClean="0"/>
              <a:t>energy conservation no longer used to restrict the covariance of the field equations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396345" y="3122592"/>
            <a:ext cx="7736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This leaves Hilbert with two puzzles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what about the causality problem (dependency relations)?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what happens to energy conservation?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/>
          </a:p>
          <a:p>
            <a:r>
              <a:rPr lang="en-US" sz="2400" dirty="0" smtClean="0">
                <a:solidFill>
                  <a:srgbClr val="FFC000"/>
                </a:solidFill>
              </a:rPr>
              <a:t>Hilbert’s assertion:</a:t>
            </a:r>
          </a:p>
          <a:p>
            <a:r>
              <a:rPr lang="en-US" sz="2000" dirty="0" smtClean="0"/>
              <a:t>Conservation </a:t>
            </a:r>
            <a:r>
              <a:rPr lang="en-US" sz="2000" dirty="0"/>
              <a:t>of energy in generally covariant theories has a “different status” than in theories that are not generally covariant</a:t>
            </a:r>
          </a:p>
          <a:p>
            <a:r>
              <a:rPr lang="en-US" sz="2000" dirty="0" smtClean="0"/>
              <a:t>Reason: the </a:t>
            </a:r>
            <a:r>
              <a:rPr lang="en-US" sz="2000" dirty="0"/>
              <a:t>dependency relations that arise </a:t>
            </a:r>
            <a:r>
              <a:rPr lang="en-US" sz="2000" dirty="0" smtClean="0"/>
              <a:t>among the field equations due </a:t>
            </a:r>
            <a:r>
              <a:rPr lang="en-US" sz="2000" dirty="0"/>
              <a:t>to general </a:t>
            </a:r>
            <a:r>
              <a:rPr lang="en-US" sz="2000" dirty="0" smtClean="0"/>
              <a:t>covariance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773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David Hilbert. Picture taken in 1912.">
            <a:hlinkClick r:id="rId2" tooltip="David Hilbert. Picture taken in 1912."/>
          </p:cNvPr>
          <p:cNvPicPr>
            <a:picLocks noChangeAspect="1" noChangeArrowheads="1"/>
          </p:cNvPicPr>
          <p:nvPr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623" y="0"/>
            <a:ext cx="1593708" cy="214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818" y="365125"/>
            <a:ext cx="10515600" cy="6577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4"/>
                </a:solidFill>
              </a:rPr>
              <a:t>Hilbert, 1917, response to Klein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971" y="1038386"/>
            <a:ext cx="10005447" cy="469916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 “With your considerations on the energy theorem I am in full factual </a:t>
            </a:r>
            <a:r>
              <a:rPr lang="en-US" dirty="0" smtClean="0"/>
              <a:t>agreement: with </a:t>
            </a:r>
            <a:r>
              <a:rPr lang="en-US" dirty="0"/>
              <a:t>Emmy </a:t>
            </a:r>
            <a:r>
              <a:rPr lang="en-US" dirty="0" err="1"/>
              <a:t>Noether</a:t>
            </a:r>
            <a:r>
              <a:rPr lang="en-US" dirty="0"/>
              <a:t>, whose help I called upon for clarification of questions </a:t>
            </a:r>
            <a:r>
              <a:rPr lang="en-US" dirty="0" smtClean="0"/>
              <a:t>pertaining to </a:t>
            </a:r>
            <a:r>
              <a:rPr lang="en-US" dirty="0"/>
              <a:t>the analytical treatment of my energy theorem more than a year ago, I </a:t>
            </a:r>
            <a:r>
              <a:rPr lang="en-US" dirty="0" smtClean="0"/>
              <a:t>found accordingly </a:t>
            </a:r>
            <a:r>
              <a:rPr lang="en-US" dirty="0"/>
              <a:t>that the energy components set up by me, just as those of Einstein, can </a:t>
            </a:r>
            <a:r>
              <a:rPr lang="en-US" dirty="0" smtClean="0"/>
              <a:t>be</a:t>
            </a:r>
            <a:r>
              <a:rPr lang="en-US" dirty="0"/>
              <a:t> formally transformed by means of the </a:t>
            </a:r>
            <a:r>
              <a:rPr lang="en-US" dirty="0" err="1"/>
              <a:t>Lagrangian</a:t>
            </a:r>
            <a:r>
              <a:rPr lang="en-US" dirty="0"/>
              <a:t> differential equations . . .  of my </a:t>
            </a:r>
            <a:r>
              <a:rPr lang="en-US" dirty="0" smtClean="0"/>
              <a:t>first contribution</a:t>
            </a:r>
            <a:r>
              <a:rPr lang="en-US" dirty="0"/>
              <a:t>, into expressions whose divergence identically , that is without </a:t>
            </a:r>
            <a:r>
              <a:rPr lang="en-US" dirty="0" smtClean="0"/>
              <a:t>reference to </a:t>
            </a:r>
            <a:r>
              <a:rPr lang="en-US" dirty="0"/>
              <a:t>the </a:t>
            </a:r>
            <a:r>
              <a:rPr lang="en-US" dirty="0" err="1"/>
              <a:t>Lagrangian</a:t>
            </a:r>
            <a:r>
              <a:rPr lang="en-US" dirty="0"/>
              <a:t> equations [ . . .  ] </a:t>
            </a:r>
            <a:r>
              <a:rPr lang="en-US" dirty="0" smtClean="0"/>
              <a:t>vanishes.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Since </a:t>
            </a:r>
            <a:r>
              <a:rPr lang="en-US" dirty="0"/>
              <a:t>on the other hand the energy equations of classical mechanics, of the </a:t>
            </a:r>
            <a:r>
              <a:rPr lang="en-US" dirty="0" smtClean="0"/>
              <a:t>theory of </a:t>
            </a:r>
            <a:r>
              <a:rPr lang="en-US" dirty="0"/>
              <a:t>elasticity, and of electrodynamics, are fulfilled only as a consequence of </a:t>
            </a:r>
            <a:r>
              <a:rPr lang="en-US" dirty="0" smtClean="0"/>
              <a:t>the </a:t>
            </a:r>
            <a:r>
              <a:rPr lang="en-US" dirty="0" err="1" smtClean="0"/>
              <a:t>Lagrangian</a:t>
            </a:r>
            <a:r>
              <a:rPr lang="en-US" dirty="0" smtClean="0"/>
              <a:t> </a:t>
            </a:r>
            <a:r>
              <a:rPr lang="en-US" dirty="0"/>
              <a:t>differential equations of these problems, then it is justified if you </a:t>
            </a:r>
            <a:r>
              <a:rPr lang="en-US" dirty="0" smtClean="0"/>
              <a:t>accordingly do </a:t>
            </a:r>
            <a:r>
              <a:rPr lang="en-US" dirty="0"/>
              <a:t>not </a:t>
            </a:r>
            <a:r>
              <a:rPr lang="en-US" dirty="0" err="1"/>
              <a:t>recognise</a:t>
            </a:r>
            <a:r>
              <a:rPr lang="en-US" dirty="0"/>
              <a:t> in my energy equations the analogues of those of your theory.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FFC000"/>
                </a:solidFill>
              </a:rPr>
              <a:t>Certainly I maintain that for general  relativity, that is, in the case of general </a:t>
            </a:r>
            <a:r>
              <a:rPr lang="en-US" dirty="0" smtClean="0">
                <a:solidFill>
                  <a:srgbClr val="FFC000"/>
                </a:solidFill>
              </a:rPr>
              <a:t>invariance of </a:t>
            </a:r>
            <a:r>
              <a:rPr lang="en-US" dirty="0">
                <a:solidFill>
                  <a:srgbClr val="FFC000"/>
                </a:solidFill>
              </a:rPr>
              <a:t>the Hamiltonian </a:t>
            </a:r>
            <a:r>
              <a:rPr lang="en-US" dirty="0" smtClean="0">
                <a:solidFill>
                  <a:srgbClr val="FFC000"/>
                </a:solidFill>
              </a:rPr>
              <a:t>function</a:t>
            </a:r>
            <a:r>
              <a:rPr lang="en-US" dirty="0">
                <a:solidFill>
                  <a:srgbClr val="FFC000"/>
                </a:solidFill>
              </a:rPr>
              <a:t>, [such] energy equations . . .  in general do not exist . . </a:t>
            </a:r>
            <a:r>
              <a:rPr lang="en-US" dirty="0" smtClean="0">
                <a:solidFill>
                  <a:srgbClr val="FFC000"/>
                </a:solidFill>
              </a:rPr>
              <a:t>. I </a:t>
            </a:r>
            <a:r>
              <a:rPr lang="en-US" dirty="0">
                <a:solidFill>
                  <a:srgbClr val="FFC000"/>
                </a:solidFill>
              </a:rPr>
              <a:t>might designate this circumstance as a characteristic trait of the general theory </a:t>
            </a:r>
            <a:r>
              <a:rPr lang="en-US" dirty="0" smtClean="0">
                <a:solidFill>
                  <a:srgbClr val="FFC000"/>
                </a:solidFill>
              </a:rPr>
              <a:t>of relativity</a:t>
            </a:r>
            <a:r>
              <a:rPr lang="en-US" dirty="0">
                <a:solidFill>
                  <a:srgbClr val="FFC000"/>
                </a:solidFill>
              </a:rPr>
              <a:t>. For my assertion, mathematical proof should be adduced.”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David Hilbert. Picture taken in 1912.">
            <a:hlinkClick r:id="rId2" tooltip="David Hilbert. Picture taken in 1912."/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813" y="4120896"/>
            <a:ext cx="2036188" cy="273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Einstein_9"/>
          <p:cNvPicPr>
            <a:picLocks noChangeAspect="1" noChangeArrowheads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 b="36000"/>
          <a:stretch>
            <a:fillRect/>
          </a:stretch>
        </p:blipFill>
        <p:spPr bwMode="auto">
          <a:xfrm>
            <a:off x="10119061" y="-1"/>
            <a:ext cx="2072940" cy="239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07" y="165834"/>
            <a:ext cx="10515600" cy="53076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4"/>
                </a:solidFill>
              </a:rPr>
              <a:t>General covariance and energy conservation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2857" y="702494"/>
            <a:ext cx="1133565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000" dirty="0" smtClean="0"/>
              <a:t>Summer 1915: Einstein </a:t>
            </a:r>
            <a:r>
              <a:rPr lang="en-US" sz="2000" dirty="0"/>
              <a:t>has been working towards a theory of </a:t>
            </a:r>
            <a:r>
              <a:rPr lang="en-US" sz="2000" dirty="0" smtClean="0"/>
              <a:t>gravity,  but </a:t>
            </a:r>
            <a:r>
              <a:rPr lang="en-US" sz="2000" dirty="0"/>
              <a:t>he has not yet arrived at general </a:t>
            </a:r>
            <a:r>
              <a:rPr lang="en-US" sz="2000" dirty="0" smtClean="0"/>
              <a:t>relativity</a:t>
            </a:r>
          </a:p>
          <a:p>
            <a:pPr marL="342900" lvl="0" indent="-342900">
              <a:buFont typeface="Arial" charset="0"/>
              <a:buChar char="•"/>
              <a:defRPr/>
            </a:pPr>
            <a:r>
              <a:rPr lang="en-US" sz="2000" dirty="0" smtClean="0"/>
              <a:t>general covariance and energy conservation play a prominent role in his thinking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thinks that no generally covariant theory is to be had, restricts the covariance of his field equations using energy conservation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smtClean="0"/>
              <a:t>Hilbert seized on general covariance, and put it at the heart of his own investigations into field equations for physics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sees that any generally covariant field equations for electromagnetism and gravity will have “dependency relations” among them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thinks all will be well physically because of energy conservation </a:t>
            </a:r>
          </a:p>
          <a:p>
            <a:endParaRPr lang="en-US" sz="2000" dirty="0"/>
          </a:p>
          <a:p>
            <a:r>
              <a:rPr lang="en-US" sz="2000" dirty="0" smtClean="0"/>
              <a:t>December 1915: Einstein publishes the Einstein Field Equations, which are generally covariant, and for which energy conservation no longer plays any restricting role</a:t>
            </a:r>
          </a:p>
          <a:p>
            <a:endParaRPr lang="en-US" sz="2000" dirty="0"/>
          </a:p>
          <a:p>
            <a:r>
              <a:rPr lang="en-US" sz="2000" dirty="0" smtClean="0"/>
              <a:t>Hilbert revisits his own conclusions concerning the consequences of general covariance</a:t>
            </a:r>
          </a:p>
          <a:p>
            <a:r>
              <a:rPr lang="en-US" sz="2000" dirty="0" smtClean="0"/>
              <a:t>Asserts that energy conservation </a:t>
            </a:r>
            <a:r>
              <a:rPr lang="en-US" sz="2000" dirty="0"/>
              <a:t>in generally covariant theories has a “different status” than in theories that are not generally </a:t>
            </a:r>
            <a:r>
              <a:rPr lang="en-US" sz="2000" dirty="0" smtClean="0"/>
              <a:t>covariant, due to the </a:t>
            </a:r>
            <a:r>
              <a:rPr lang="en-US" sz="2000" dirty="0"/>
              <a:t>dependency relations that arise among the field </a:t>
            </a:r>
            <a:r>
              <a:rPr lang="en-US" sz="2000" dirty="0" smtClean="0"/>
              <a:t>equations, in turn due </a:t>
            </a:r>
            <a:r>
              <a:rPr lang="en-US" sz="2000" dirty="0"/>
              <a:t>to general </a:t>
            </a:r>
            <a:r>
              <a:rPr lang="en-US" sz="2000" dirty="0" smtClean="0"/>
              <a:t>covariance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40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34271" cy="330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93031" y="1278036"/>
            <a:ext cx="722221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Noether’s</a:t>
            </a:r>
            <a:r>
              <a:rPr lang="en-US" sz="2800" dirty="0" smtClean="0"/>
              <a:t> first theorem: </a:t>
            </a: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can be used to connect invariance properties of e.g. action </a:t>
            </a:r>
            <a:r>
              <a:rPr lang="en-US" sz="28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functionals</a:t>
            </a: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to conservation laws</a:t>
            </a:r>
            <a:endParaRPr lang="en-US" sz="16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algn="ctr"/>
            <a:endParaRPr lang="en-US" sz="2800" i="1" dirty="0"/>
          </a:p>
          <a:p>
            <a:r>
              <a:rPr lang="en-US" sz="2800" dirty="0" err="1" smtClean="0"/>
              <a:t>Noether’s</a:t>
            </a:r>
            <a:r>
              <a:rPr lang="en-US" sz="2800" dirty="0" smtClean="0"/>
              <a:t> second theorem: </a:t>
            </a: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can be used to show dependency relations among the field equations</a:t>
            </a:r>
          </a:p>
          <a:p>
            <a:endParaRPr lang="en-US" sz="2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en-US" sz="2800" dirty="0" smtClean="0"/>
              <a:t>Using them both together:</a:t>
            </a:r>
            <a:endParaRPr lang="en-US" sz="2800" dirty="0"/>
          </a:p>
          <a:p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“From the foregoing, finally, we also obtain the proof of a </a:t>
            </a:r>
            <a:r>
              <a:rPr lang="en-US" sz="2400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Hilbertian</a:t>
            </a:r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assertion about the connection of the lack of proper energy theorems with “general relativity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”</a:t>
            </a:r>
            <a:r>
              <a:rPr lang="mr-IN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…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and even in a generalized group theoretic version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.”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34271" y="529389"/>
            <a:ext cx="90064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 smtClean="0">
                <a:solidFill>
                  <a:schemeClr val="accent4"/>
                </a:solidFill>
              </a:rPr>
              <a:t>Emmy</a:t>
            </a:r>
            <a:r>
              <a:rPr lang="en-GB" sz="3200" dirty="0" smtClean="0">
                <a:solidFill>
                  <a:schemeClr val="accent4"/>
                </a:solidFill>
              </a:rPr>
              <a:t> </a:t>
            </a:r>
            <a:r>
              <a:rPr lang="en-GB" sz="3200" dirty="0" err="1" smtClean="0">
                <a:solidFill>
                  <a:schemeClr val="accent4"/>
                </a:solidFill>
              </a:rPr>
              <a:t>Noether</a:t>
            </a:r>
            <a:r>
              <a:rPr lang="en-GB" sz="3200" dirty="0" smtClean="0">
                <a:solidFill>
                  <a:schemeClr val="accent4"/>
                </a:solidFill>
              </a:rPr>
              <a:t>, ‘Invariant </a:t>
            </a:r>
            <a:r>
              <a:rPr lang="en-GB" sz="3200" dirty="0">
                <a:solidFill>
                  <a:schemeClr val="accent4"/>
                </a:solidFill>
              </a:rPr>
              <a:t>Variation Problems’, 1918</a:t>
            </a:r>
            <a:endParaRPr lang="en-US" sz="3200" dirty="0">
              <a:solidFill>
                <a:schemeClr val="accent4"/>
              </a:solidFill>
            </a:endParaRP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6350" r="6147" b="48571"/>
          <a:stretch/>
        </p:blipFill>
        <p:spPr>
          <a:xfrm>
            <a:off x="0" y="3309756"/>
            <a:ext cx="3758511" cy="354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9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accent4"/>
                </a:solidFill>
              </a:rPr>
              <a:t>Noether’s</a:t>
            </a:r>
            <a:r>
              <a:rPr lang="en-US" dirty="0" smtClean="0">
                <a:solidFill>
                  <a:schemeClr val="accent4"/>
                </a:solidFill>
              </a:rPr>
              <a:t> theorems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12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5137"/>
          <a:stretch/>
        </p:blipFill>
        <p:spPr>
          <a:xfrm>
            <a:off x="1283153" y="1569617"/>
            <a:ext cx="9625693" cy="12012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098" y="2971288"/>
            <a:ext cx="30099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098" y="5400312"/>
            <a:ext cx="3136900" cy="749300"/>
          </a:xfrm>
          <a:prstGeom prst="rect">
            <a:avLst/>
          </a:prstGeom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2"/>
          <a:srcRect t="52584"/>
          <a:stretch/>
        </p:blipFill>
        <p:spPr>
          <a:xfrm>
            <a:off x="1283153" y="4155356"/>
            <a:ext cx="9625693" cy="1038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194924" y="5400312"/>
                <a:ext cx="3713922" cy="118680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where</a:t>
                </a:r>
              </a:p>
              <a:p>
                <a:pPr marL="182563" indent="-169863">
                  <a:buFont typeface="Arial" charset="0"/>
                  <a:buChar char="•"/>
                </a:pPr>
                <a:r>
                  <a:rPr lang="en-US" sz="1400" i="1" dirty="0" smtClean="0">
                    <a:solidFill>
                      <a:schemeClr val="bg1"/>
                    </a:solidFill>
                  </a:rPr>
                  <a:t>k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 is one of the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bg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𝜌</m:t>
                    </m:r>
                  </m:oMath>
                </a14:m>
                <a:r>
                  <a:rPr lang="en-US" sz="1400" dirty="0" smtClean="0">
                    <a:solidFill>
                      <a:schemeClr val="bg1"/>
                    </a:solidFill>
                  </a:rPr>
                  <a:t> parameters</a:t>
                </a:r>
              </a:p>
              <a:p>
                <a:pPr marL="182563" indent="-169863">
                  <a:buFont typeface="Arial" charset="0"/>
                  <a:buChar char="•"/>
                </a:pPr>
                <a:r>
                  <a:rPr lang="en-US" sz="1400" i="1" dirty="0" err="1" smtClean="0">
                    <a:solidFill>
                      <a:schemeClr val="bg1"/>
                    </a:solidFill>
                  </a:rPr>
                  <a:t>E</a:t>
                </a:r>
                <a:r>
                  <a:rPr lang="en-US" sz="1400" i="1" baseline="30000" dirty="0" err="1" smtClean="0">
                    <a:solidFill>
                      <a:schemeClr val="bg1"/>
                    </a:solidFill>
                  </a:rPr>
                  <a:t>i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 is the Euler derivative for the field </a:t>
                </a:r>
                <a:r>
                  <a:rPr lang="en-US" sz="1400" i="1" dirty="0">
                    <a:solidFill>
                      <a:schemeClr val="bg1"/>
                    </a:solidFill>
                  </a:rPr>
                  <a:t>i</a:t>
                </a:r>
                <a:endParaRPr lang="en-US" sz="1400" i="1" dirty="0" smtClean="0">
                  <a:solidFill>
                    <a:schemeClr val="bg1"/>
                  </a:solidFill>
                </a:endParaRPr>
              </a:p>
              <a:p>
                <a:pPr marL="182563" indent="-169863">
                  <a:buFont typeface="Arial" charset="0"/>
                  <a:buChar char="•"/>
                </a:pPr>
                <a:r>
                  <a:rPr lang="en-US" sz="1400" dirty="0">
                    <a:solidFill>
                      <a:schemeClr val="bg1"/>
                    </a:solidFill>
                  </a:rPr>
                  <a:t>t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he form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𝜉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  <m:r>
                      <a:rPr lang="en-US" sz="1400" b="0" i="1" smtClean="0">
                        <a:solidFill>
                          <a:schemeClr val="bg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sSubSup>
                      <m:sSubSupPr>
                        <m:ctrlP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  <m:r>
                      <a:rPr lang="en-US" sz="1400" b="0" i="1" smtClean="0">
                        <a:solidFill>
                          <a:schemeClr val="bg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1400" b="0" i="0" baseline="0" smtClean="0">
                        <a:solidFill>
                          <a:schemeClr val="bg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and</m:t>
                    </m:r>
                    <m:r>
                      <a:rPr lang="en-US" sz="1400" b="0" i="1" smtClean="0">
                        <a:solidFill>
                          <a:schemeClr val="bg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bSup>
                      <m:sSubSupPr>
                        <m:ctrlP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US" sz="1400" dirty="0" smtClean="0">
                    <a:solidFill>
                      <a:schemeClr val="bg1"/>
                    </a:solidFill>
                  </a:rPr>
                  <a:t> take depend on the form of the invariance transformation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924" y="5400312"/>
                <a:ext cx="3713922" cy="1186800"/>
              </a:xfrm>
              <a:prstGeom prst="rect">
                <a:avLst/>
              </a:prstGeom>
              <a:blipFill rotWithShape="0">
                <a:blip r:embed="rId5"/>
                <a:stretch>
                  <a:fillRect l="-492" t="-1026" b="-8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627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8317" cy="186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317" y="351914"/>
            <a:ext cx="4934103" cy="82893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solidFill>
                  <a:schemeClr val="accent4"/>
                </a:solidFill>
              </a:rPr>
              <a:t>Noether’s</a:t>
            </a:r>
            <a:r>
              <a:rPr lang="en-US" sz="4000" dirty="0" smtClean="0">
                <a:solidFill>
                  <a:schemeClr val="accent4"/>
                </a:solidFill>
              </a:rPr>
              <a:t> theorems </a:t>
            </a: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79673" y="258553"/>
            <a:ext cx="4831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Mathematical theorems formulated using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err="1" smtClean="0"/>
              <a:t>variational</a:t>
            </a:r>
            <a:r>
              <a:rPr lang="en-US" sz="2000" dirty="0" smtClean="0"/>
              <a:t> techniques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g</a:t>
            </a:r>
            <a:r>
              <a:rPr lang="en-US" sz="2000" dirty="0" smtClean="0"/>
              <a:t>roup </a:t>
            </a:r>
            <a:r>
              <a:rPr lang="en-US" sz="2000" dirty="0"/>
              <a:t>theory, Lie </a:t>
            </a:r>
            <a:r>
              <a:rPr lang="en-US" sz="2000" dirty="0" smtClean="0"/>
              <a:t>groups</a:t>
            </a:r>
            <a:endParaRPr lang="en-US" sz="2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51094" y="1378963"/>
            <a:ext cx="11173691" cy="5342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600" dirty="0" smtClean="0"/>
              <a:t>Both theorems begin from the same </a:t>
            </a:r>
            <a:r>
              <a:rPr lang="en-US" sz="2600" dirty="0" err="1" smtClean="0"/>
              <a:t>variational</a:t>
            </a:r>
            <a:r>
              <a:rPr lang="en-US" sz="2600" dirty="0" smtClean="0"/>
              <a:t> problem, applied to some </a:t>
            </a:r>
            <a:r>
              <a:rPr lang="en-US" sz="2600" i="1" dirty="0" smtClean="0"/>
              <a:t>S</a:t>
            </a:r>
            <a:r>
              <a:rPr lang="en-US" sz="2600" dirty="0" smtClean="0"/>
              <a:t> (an integral of some function of independent variables, dependent variables, and their derivatives): </a:t>
            </a:r>
          </a:p>
          <a:p>
            <a:pPr marL="0" lvl="1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6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If 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the first order functional variation in </a:t>
            </a:r>
            <a:r>
              <a:rPr lang="en-US" sz="2600" i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vanishes for an arbitrary region of integration, what general conditions must hold</a:t>
            </a:r>
            <a:r>
              <a:rPr lang="en-US" sz="26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?</a:t>
            </a:r>
            <a:endParaRPr lang="en-US" sz="26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>
                <a:solidFill>
                  <a:schemeClr val="accent4"/>
                </a:solidFill>
              </a:rPr>
              <a:t>Theorem I </a:t>
            </a:r>
            <a:r>
              <a:rPr lang="en-US" sz="2600" dirty="0"/>
              <a:t>considers the special case where </a:t>
            </a:r>
            <a:r>
              <a:rPr lang="en-US" sz="2600" i="1" dirty="0"/>
              <a:t>S</a:t>
            </a:r>
            <a:r>
              <a:rPr lang="en-US" sz="2600" dirty="0"/>
              <a:t> is invariant under a continuous group of transformations depending on </a:t>
            </a:r>
            <a:r>
              <a:rPr lang="en-US" sz="2600" i="1" dirty="0">
                <a:solidFill>
                  <a:schemeClr val="accent4"/>
                </a:solidFill>
              </a:rPr>
              <a:t>constant</a:t>
            </a:r>
            <a:r>
              <a:rPr lang="en-US" sz="2600" dirty="0">
                <a:solidFill>
                  <a:schemeClr val="accent4"/>
                </a:solidFill>
              </a:rPr>
              <a:t> parameters</a:t>
            </a:r>
            <a:r>
              <a:rPr lang="en-US" sz="2600" dirty="0"/>
              <a:t>.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3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finite groups, “global</a:t>
            </a: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” transformations 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the variations we are consider are infinitesimal </a:t>
            </a:r>
            <a:r>
              <a:rPr lang="en-US" sz="2300" i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global</a:t>
            </a: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transformations that leave </a:t>
            </a:r>
            <a:r>
              <a:rPr lang="en-US" sz="2300" i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</a:t>
            </a: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3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invariant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3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(“global” symmetries are the ones we are familiar with from “classical” theories)</a:t>
            </a:r>
            <a:endParaRPr lang="en-US" sz="23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>
                <a:solidFill>
                  <a:schemeClr val="accent4"/>
                </a:solidFill>
              </a:rPr>
              <a:t>Theorem II </a:t>
            </a:r>
            <a:r>
              <a:rPr lang="en-US" sz="2600" dirty="0"/>
              <a:t>considers the special case where </a:t>
            </a:r>
            <a:r>
              <a:rPr lang="en-US" sz="2600" i="1" dirty="0"/>
              <a:t>S</a:t>
            </a:r>
            <a:r>
              <a:rPr lang="en-US" sz="2600" dirty="0"/>
              <a:t> is invariant under a continuous group of transformations depending on </a:t>
            </a:r>
            <a:r>
              <a:rPr lang="en-US" sz="2600" i="1" dirty="0">
                <a:solidFill>
                  <a:schemeClr val="accent4"/>
                </a:solidFill>
              </a:rPr>
              <a:t>arbitrary functions </a:t>
            </a:r>
            <a:r>
              <a:rPr lang="en-US" sz="2600" dirty="0"/>
              <a:t>of the independent variables. 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3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infinite groups, “local</a:t>
            </a: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” transformations 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the variations we consider are infinitesimal </a:t>
            </a:r>
            <a:r>
              <a:rPr lang="en-US" sz="2300" i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local</a:t>
            </a: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transformations that leave </a:t>
            </a:r>
            <a:r>
              <a:rPr lang="en-US" sz="2300" i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</a:t>
            </a:r>
            <a:r>
              <a:rPr lang="en-US" sz="23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3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invariant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3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(the “general covariance” of the Einstein Field Equations is an example of a “local” symmetry)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591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0"/>
            <a:ext cx="1752600" cy="209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82991" cy="701674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200" dirty="0" smtClean="0">
                <a:solidFill>
                  <a:schemeClr val="accent4"/>
                </a:solidFill>
              </a:rPr>
              <a:t> theorems</a:t>
            </a:r>
            <a:endParaRPr lang="en-US" sz="32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5691" y="1066800"/>
            <a:ext cx="11180617" cy="94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smtClean="0">
                <a:solidFill>
                  <a:schemeClr val="accent4"/>
                </a:solidFill>
              </a:rPr>
              <a:t>Theorem </a:t>
            </a:r>
            <a:r>
              <a:rPr lang="en-US" sz="2400" b="1" dirty="0">
                <a:solidFill>
                  <a:schemeClr val="accent4"/>
                </a:solidFill>
              </a:rPr>
              <a:t>I </a:t>
            </a:r>
            <a:r>
              <a:rPr lang="en-US" sz="2400" dirty="0"/>
              <a:t>considers the special case where </a:t>
            </a:r>
            <a:r>
              <a:rPr lang="en-US" sz="2400" i="1" dirty="0"/>
              <a:t>S</a:t>
            </a:r>
            <a:r>
              <a:rPr lang="en-US" sz="2400" dirty="0"/>
              <a:t> is invariant under a continuous group of transformations depending on </a:t>
            </a:r>
            <a:r>
              <a:rPr lang="en-US" sz="2400" i="1" dirty="0">
                <a:solidFill>
                  <a:schemeClr val="accent4"/>
                </a:solidFill>
              </a:rPr>
              <a:t>constant</a:t>
            </a:r>
            <a:r>
              <a:rPr lang="en-US" sz="2400" dirty="0">
                <a:solidFill>
                  <a:schemeClr val="accent4"/>
                </a:solidFill>
              </a:rPr>
              <a:t> parameters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05691" y="2071199"/>
            <a:ext cx="61023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For every constant parameter, there is an expression (in terms of the variables and their derivatives</a:t>
            </a:r>
            <a:r>
              <a:rPr lang="en-US" sz="2400" dirty="0" smtClean="0"/>
              <a:t>) whose divergence vanishes when the Euler-Lagrange equations are satisfied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436" y="2350634"/>
            <a:ext cx="3009900" cy="762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71859" y="3218457"/>
            <a:ext cx="4476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dirty="0" smtClean="0"/>
              <a:t>When </a:t>
            </a:r>
            <a:r>
              <a:rPr lang="en-US" i="1" dirty="0" err="1" smtClean="0"/>
              <a:t>E</a:t>
            </a:r>
            <a:r>
              <a:rPr lang="en-US" i="1" baseline="30000" dirty="0" err="1" smtClean="0"/>
              <a:t>i</a:t>
            </a:r>
            <a:r>
              <a:rPr lang="en-US" dirty="0" smtClean="0"/>
              <a:t>=0, we arrive at </a:t>
            </a:r>
            <a:r>
              <a:rPr lang="en-US" dirty="0"/>
              <a:t>a continuity equation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5690" y="4014944"/>
            <a:ext cx="11180617" cy="2426499"/>
            <a:chOff x="505690" y="3723989"/>
            <a:chExt cx="11180617" cy="2426499"/>
          </a:xfrm>
        </p:grpSpPr>
        <p:sp>
          <p:nvSpPr>
            <p:cNvPr id="13" name="Rectangle 12"/>
            <p:cNvSpPr/>
            <p:nvPr/>
          </p:nvSpPr>
          <p:spPr>
            <a:xfrm>
              <a:off x="505690" y="3723989"/>
              <a:ext cx="11180617" cy="949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400" b="1" dirty="0" smtClean="0">
                  <a:solidFill>
                    <a:schemeClr val="accent4"/>
                  </a:solidFill>
                </a:rPr>
                <a:t>Theorem </a:t>
              </a:r>
              <a:r>
                <a:rPr lang="en-US" sz="2400" b="1" dirty="0">
                  <a:solidFill>
                    <a:schemeClr val="accent4"/>
                  </a:solidFill>
                </a:rPr>
                <a:t>II </a:t>
              </a:r>
              <a:r>
                <a:rPr lang="en-US" sz="2400" dirty="0"/>
                <a:t>considers the special case where </a:t>
              </a:r>
              <a:r>
                <a:rPr lang="en-US" sz="2400" i="1" dirty="0"/>
                <a:t>S</a:t>
              </a:r>
              <a:r>
                <a:rPr lang="en-US" sz="2400" dirty="0"/>
                <a:t> is invariant under a continuous group of transformations depending on </a:t>
              </a:r>
              <a:r>
                <a:rPr lang="en-US" sz="2400" i="1" dirty="0">
                  <a:solidFill>
                    <a:schemeClr val="accent4"/>
                  </a:solidFill>
                </a:rPr>
                <a:t>arbitrary functions </a:t>
              </a:r>
              <a:r>
                <a:rPr lang="en-US" sz="2400" dirty="0"/>
                <a:t>of the independent variables.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5690" y="4673160"/>
              <a:ext cx="655929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400" dirty="0"/>
                <a:t>For every </a:t>
              </a:r>
              <a:r>
                <a:rPr lang="en-US" sz="2400" dirty="0" smtClean="0"/>
                <a:t>arbitrary function, </a:t>
              </a:r>
              <a:r>
                <a:rPr lang="en-US" sz="2400" dirty="0"/>
                <a:t>there is </a:t>
              </a:r>
              <a:r>
                <a:rPr lang="en-US" sz="2400" dirty="0" smtClean="0"/>
                <a:t>a </a:t>
              </a:r>
              <a:r>
                <a:rPr lang="en-US" sz="2400" i="1" dirty="0" smtClean="0"/>
                <a:t>dependency</a:t>
              </a:r>
              <a:r>
                <a:rPr lang="en-US" sz="2400" dirty="0" smtClean="0"/>
                <a:t> among the variables and their derivatives that takes a specific form</a:t>
              </a:r>
              <a:r>
                <a:rPr lang="mr-IN" sz="2400" dirty="0" smtClean="0"/>
                <a:t>…</a:t>
              </a:r>
              <a:r>
                <a:rPr lang="en-US" sz="2400" dirty="0" smtClean="0"/>
                <a:t>  </a:t>
              </a:r>
            </a:p>
            <a:p>
              <a:endParaRPr lang="en-US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40600" y="5158138"/>
              <a:ext cx="3136900" cy="74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8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Hamilton’s Principle and </a:t>
            </a:r>
            <a:r>
              <a:rPr lang="en-US" sz="3600" dirty="0" err="1" smtClean="0"/>
              <a:t>Noether’s</a:t>
            </a:r>
            <a:r>
              <a:rPr lang="en-US" sz="3600" dirty="0" smtClean="0"/>
              <a:t> Problem compared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accent4"/>
                </a:solidFill>
              </a:rPr>
              <a:t>Hamilton’s Principle: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end points fixed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arbitrary variations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2"/>
                </a:solidFill>
              </a:rPr>
              <a:t>require the variation in the action to vanish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accent4"/>
                </a:solidFill>
              </a:rPr>
              <a:t>upshot: Euler-Lagrange equations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solidFill>
                  <a:schemeClr val="accent4"/>
                </a:solidFill>
              </a:rPr>
              <a:t>Noether’s</a:t>
            </a:r>
            <a:r>
              <a:rPr lang="en-US" dirty="0" smtClean="0">
                <a:solidFill>
                  <a:schemeClr val="accent4"/>
                </a:solidFill>
              </a:rPr>
              <a:t> Problem: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end points not fixed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specific variations</a:t>
            </a:r>
            <a:r>
              <a:rPr lang="mr-IN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…</a:t>
            </a:r>
            <a:endParaRPr lang="en-US" dirty="0" smtClean="0">
              <a:solidFill>
                <a:schemeClr val="bg1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mr-IN" dirty="0" smtClean="0">
                <a:solidFill>
                  <a:schemeClr val="tx2"/>
                </a:solidFill>
              </a:rPr>
              <a:t>…</a:t>
            </a:r>
            <a:r>
              <a:rPr lang="en-US" dirty="0" smtClean="0">
                <a:solidFill>
                  <a:schemeClr val="tx2"/>
                </a:solidFill>
              </a:rPr>
              <a:t> chosen to be those for which the variation in the action vanishes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C000"/>
                </a:solidFill>
              </a:rPr>
              <a:t>upshot: </a:t>
            </a:r>
            <a:r>
              <a:rPr lang="en-US" dirty="0" err="1" smtClean="0">
                <a:solidFill>
                  <a:srgbClr val="FFC000"/>
                </a:solidFill>
              </a:rPr>
              <a:t>Noether’s</a:t>
            </a:r>
            <a:r>
              <a:rPr lang="en-US" dirty="0" smtClean="0">
                <a:solidFill>
                  <a:srgbClr val="FFC000"/>
                </a:solidFill>
              </a:rPr>
              <a:t> theorems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3" y="5091545"/>
            <a:ext cx="3327400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485" y="4982299"/>
            <a:ext cx="30099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485" y="5892007"/>
            <a:ext cx="3136900" cy="749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774" y="5091545"/>
            <a:ext cx="624572" cy="90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0"/>
            <a:ext cx="1752600" cy="209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82991" cy="701674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200" dirty="0" smtClean="0">
                <a:solidFill>
                  <a:schemeClr val="accent4"/>
                </a:solidFill>
              </a:rPr>
              <a:t> theorems</a:t>
            </a:r>
            <a:endParaRPr lang="en-US" sz="32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16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05690" y="928254"/>
            <a:ext cx="10848110" cy="4152390"/>
            <a:chOff x="505690" y="1066800"/>
            <a:chExt cx="11180618" cy="4911132"/>
          </a:xfrm>
        </p:grpSpPr>
        <p:sp>
          <p:nvSpPr>
            <p:cNvPr id="10" name="Rectangle 9"/>
            <p:cNvSpPr/>
            <p:nvPr/>
          </p:nvSpPr>
          <p:spPr>
            <a:xfrm>
              <a:off x="505691" y="1066800"/>
              <a:ext cx="11180617" cy="949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dirty="0" smtClean="0">
                  <a:solidFill>
                    <a:schemeClr val="accent4"/>
                  </a:solidFill>
                </a:rPr>
                <a:t>Theorem </a:t>
              </a:r>
              <a:r>
                <a:rPr lang="en-US" sz="2000" b="1" dirty="0">
                  <a:solidFill>
                    <a:schemeClr val="accent4"/>
                  </a:solidFill>
                </a:rPr>
                <a:t>I </a:t>
              </a:r>
              <a:r>
                <a:rPr lang="en-US" sz="2000" dirty="0"/>
                <a:t>considers the special case where </a:t>
              </a:r>
              <a:r>
                <a:rPr lang="en-US" sz="2000" i="1" dirty="0"/>
                <a:t>S</a:t>
              </a:r>
              <a:r>
                <a:rPr lang="en-US" sz="2000" dirty="0"/>
                <a:t> is invariant under a continuous group of transformations depending on </a:t>
              </a:r>
              <a:r>
                <a:rPr lang="en-US" sz="2000" i="1" dirty="0">
                  <a:solidFill>
                    <a:schemeClr val="accent4"/>
                  </a:solidFill>
                </a:rPr>
                <a:t>constant</a:t>
              </a:r>
              <a:r>
                <a:rPr lang="en-US" sz="2000" dirty="0">
                  <a:solidFill>
                    <a:schemeClr val="accent4"/>
                  </a:solidFill>
                </a:rPr>
                <a:t> parameters</a:t>
              </a:r>
              <a:r>
                <a:rPr lang="en-US" sz="2000" dirty="0" smtClean="0"/>
                <a:t>.</a:t>
              </a:r>
              <a:endParaRPr lang="en-US" sz="20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05691" y="2071199"/>
              <a:ext cx="610237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000" dirty="0"/>
                <a:t>For every constant parameter, there is an expression (in terms of the variables and their derivatives</a:t>
              </a:r>
              <a:r>
                <a:rPr lang="en-US" sz="2000" dirty="0" smtClean="0"/>
                <a:t>) whose divergence vanishes when the Euler-Lagrange equations are satisfied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62766" y="2176414"/>
              <a:ext cx="3009900" cy="76200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505690" y="3852428"/>
              <a:ext cx="11180618" cy="2125504"/>
              <a:chOff x="505690" y="3561473"/>
              <a:chExt cx="11180618" cy="2125504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505691" y="3561473"/>
                <a:ext cx="11180617" cy="9491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b="1" dirty="0" smtClean="0">
                    <a:solidFill>
                      <a:schemeClr val="accent4"/>
                    </a:solidFill>
                  </a:rPr>
                  <a:t>Theorem </a:t>
                </a:r>
                <a:r>
                  <a:rPr lang="en-US" sz="2000" b="1" dirty="0">
                    <a:solidFill>
                      <a:schemeClr val="accent4"/>
                    </a:solidFill>
                  </a:rPr>
                  <a:t>II </a:t>
                </a:r>
                <a:r>
                  <a:rPr lang="en-US" sz="2000" dirty="0"/>
                  <a:t>considers the special case where </a:t>
                </a:r>
                <a:r>
                  <a:rPr lang="en-US" sz="2000" i="1" dirty="0"/>
                  <a:t>S</a:t>
                </a:r>
                <a:r>
                  <a:rPr lang="en-US" sz="2000" dirty="0"/>
                  <a:t> is invariant under a continuous group of transformations depending on </a:t>
                </a:r>
                <a:r>
                  <a:rPr lang="en-US" sz="2000" i="1" dirty="0">
                    <a:solidFill>
                      <a:schemeClr val="accent4"/>
                    </a:solidFill>
                  </a:rPr>
                  <a:t>arbitrary functions </a:t>
                </a:r>
                <a:r>
                  <a:rPr lang="en-US" sz="2000" dirty="0"/>
                  <a:t>of the independent variables. 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05690" y="4454725"/>
                <a:ext cx="10859336" cy="1164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sz="2000" dirty="0"/>
                  <a:t>For every </a:t>
                </a:r>
                <a:r>
                  <a:rPr lang="en-US" sz="2000" dirty="0" smtClean="0"/>
                  <a:t>arbitrary function, </a:t>
                </a:r>
                <a:r>
                  <a:rPr lang="en-US" sz="2000" dirty="0"/>
                  <a:t>there is </a:t>
                </a:r>
                <a:r>
                  <a:rPr lang="en-US" sz="2000" dirty="0" smtClean="0"/>
                  <a:t>a </a:t>
                </a:r>
                <a:r>
                  <a:rPr lang="en-US" sz="2000" i="1" dirty="0" smtClean="0"/>
                  <a:t>dependency</a:t>
                </a:r>
                <a:r>
                  <a:rPr lang="en-US" sz="2000" dirty="0" smtClean="0"/>
                  <a:t> among the variables and their derivatives that takes a specific form</a:t>
                </a:r>
                <a:r>
                  <a:rPr lang="mr-IN" sz="2000" dirty="0" smtClean="0"/>
                  <a:t>…</a:t>
                </a:r>
                <a:r>
                  <a:rPr lang="en-US" sz="2000" dirty="0" smtClean="0"/>
                  <a:t>  </a:t>
                </a:r>
              </a:p>
              <a:p>
                <a:endParaRPr lang="en-US" dirty="0"/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62766" y="4937677"/>
                <a:ext cx="3136900" cy="749300"/>
              </a:xfrm>
              <a:prstGeom prst="rect">
                <a:avLst/>
              </a:prstGeom>
            </p:spPr>
          </p:pic>
        </p:grpSp>
      </p:grpSp>
      <p:sp>
        <p:nvSpPr>
          <p:cNvPr id="9" name="Rectangle 8"/>
          <p:cNvSpPr/>
          <p:nvPr/>
        </p:nvSpPr>
        <p:spPr>
          <a:xfrm>
            <a:off x="505690" y="5236857"/>
            <a:ext cx="11201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“From the foregoing, finally, we also obtain the proof of a </a:t>
            </a:r>
            <a:r>
              <a:rPr lang="en-US" sz="2400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Hilbertian</a:t>
            </a:r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assertion about the connection of the lack of proper energy theorems with “general relativity”</a:t>
            </a:r>
            <a:r>
              <a:rPr lang="mr-IN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…</a:t>
            </a:r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, and even in a generalized group theoretic version.”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65270" y="2582741"/>
            <a:ext cx="4476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dirty="0" smtClean="0"/>
              <a:t>When </a:t>
            </a:r>
            <a:r>
              <a:rPr lang="en-US" i="1" dirty="0" err="1" smtClean="0"/>
              <a:t>E</a:t>
            </a:r>
            <a:r>
              <a:rPr lang="en-US" i="1" baseline="30000" dirty="0" err="1" smtClean="0"/>
              <a:t>i</a:t>
            </a:r>
            <a:r>
              <a:rPr lang="en-US" dirty="0" smtClean="0"/>
              <a:t>=0, we arrive at </a:t>
            </a:r>
            <a:r>
              <a:rPr lang="en-US" dirty="0"/>
              <a:t>a continuity equation</a:t>
            </a:r>
          </a:p>
        </p:txBody>
      </p:sp>
    </p:spTree>
    <p:extLst>
      <p:ext uri="{BB962C8B-B14F-4D97-AF65-F5344CB8AC3E}">
        <p14:creationId xmlns:p14="http://schemas.microsoft.com/office/powerpoint/2010/main" val="149242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371607"/>
            <a:ext cx="4343400" cy="911924"/>
          </a:xfrm>
        </p:spPr>
        <p:txBody>
          <a:bodyPr>
            <a:normAutofit fontScale="925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 smtClean="0"/>
              <a:t>When our theory is invariant under global transformations only,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 err="1" smtClean="0"/>
              <a:t>Noether’s</a:t>
            </a:r>
            <a:r>
              <a:rPr lang="en-US" sz="2200" dirty="0" smtClean="0"/>
              <a:t> first theorem applies, and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215" y="2416616"/>
            <a:ext cx="2920387" cy="644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215" y="4733767"/>
            <a:ext cx="1892300" cy="571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400" y="2489391"/>
            <a:ext cx="1892300" cy="571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2109" y="262877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en-US" dirty="0"/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38200" y="3261283"/>
            <a:ext cx="34275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dirty="0"/>
              <a:t>yields a “proper” conservation law.</a:t>
            </a:r>
          </a:p>
          <a:p>
            <a:pPr lvl="0">
              <a:defRPr/>
            </a:pPr>
            <a:endParaRPr lang="en-US" sz="2000" dirty="0" smtClean="0"/>
          </a:p>
          <a:p>
            <a:pPr lvl="0">
              <a:defRPr/>
            </a:pPr>
            <a:r>
              <a:rPr lang="en-US" sz="2000" dirty="0" smtClean="0"/>
              <a:t>Specifically</a:t>
            </a:r>
            <a:r>
              <a:rPr lang="en-US" sz="2000" dirty="0"/>
              <a:t>:   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410" y="5217231"/>
            <a:ext cx="37169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en-US" dirty="0"/>
          </a:p>
          <a:p>
            <a:pPr lvl="0">
              <a:defRPr/>
            </a:pPr>
            <a:r>
              <a:rPr lang="en-US" sz="2000" dirty="0"/>
              <a:t>follows as a consequence of </a:t>
            </a:r>
            <a:r>
              <a:rPr lang="en-US" sz="2000" i="1" dirty="0" err="1"/>
              <a:t>E</a:t>
            </a:r>
            <a:r>
              <a:rPr lang="en-US" sz="2000" i="1" baseline="30000" dirty="0" err="1"/>
              <a:t>i</a:t>
            </a:r>
            <a:r>
              <a:rPr lang="en-US" sz="2000" i="1" dirty="0"/>
              <a:t>=0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85601" y="127884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US" sz="2000" dirty="0"/>
              <a:t>When our theory is invariant under local transformations, </a:t>
            </a:r>
            <a:r>
              <a:rPr lang="en-US" sz="2000" dirty="0" err="1"/>
              <a:t>Noether’s</a:t>
            </a:r>
            <a:r>
              <a:rPr lang="en-US" sz="2000" dirty="0"/>
              <a:t> second theorem applies, and there are dependencies among the </a:t>
            </a:r>
            <a:r>
              <a:rPr lang="en-US" sz="2000" dirty="0" smtClean="0"/>
              <a:t>Euler derivatives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885601" y="337010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US" sz="2000" dirty="0" smtClean="0"/>
              <a:t>can be derived via these </a:t>
            </a:r>
            <a:r>
              <a:rPr lang="en-US" sz="2000" dirty="0"/>
              <a:t>dependencies, and is </a:t>
            </a:r>
            <a:r>
              <a:rPr lang="en-US" sz="2000" dirty="0" smtClean="0"/>
              <a:t>in this sense </a:t>
            </a:r>
            <a:r>
              <a:rPr lang="en-US" sz="2000" dirty="0"/>
              <a:t>“improper”.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76500" y="4484319"/>
            <a:ext cx="5468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In general relativity, for which the field equations are generally covariant, energy conservation becomes “improper”.</a:t>
            </a:r>
            <a:endParaRPr lang="en-US" sz="20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5615" t="10797" r="17526" b="23299"/>
          <a:stretch/>
        </p:blipFill>
        <p:spPr>
          <a:xfrm>
            <a:off x="10880036" y="-6873"/>
            <a:ext cx="1311964" cy="15891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62474"/>
            <a:ext cx="900901" cy="130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109" y="262877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en-US" dirty="0"/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" y="1954270"/>
            <a:ext cx="10847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More specifically,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err="1" smtClean="0"/>
              <a:t>Noether’s</a:t>
            </a:r>
            <a:r>
              <a:rPr lang="en-US" sz="2000" dirty="0" smtClean="0"/>
              <a:t> second theorem yields dependencies between the Euler derivatives for the gravitational (metric) field and the matter fields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assume gravitational field equations are satisfied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make no assumptions about whether or not the matter field equations are satisfied</a:t>
            </a:r>
          </a:p>
          <a:p>
            <a:r>
              <a:rPr lang="en-US" sz="2000" dirty="0" smtClean="0"/>
              <a:t>Then: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energy term = term whose divergence vanishes automatically due to its mathematical form</a:t>
            </a:r>
          </a:p>
          <a:p>
            <a:pPr marL="342900" indent="-342900">
              <a:buFont typeface="Arial" charset="0"/>
              <a:buChar char="•"/>
            </a:pPr>
            <a:endParaRPr lang="en-US" sz="2000" dirty="0" smtClean="0"/>
          </a:p>
          <a:p>
            <a:r>
              <a:rPr lang="en-US" sz="2000" dirty="0" smtClean="0"/>
              <a:t>Does energy conservation hold? Take </a:t>
            </a:r>
            <a:r>
              <a:rPr lang="en-US" sz="2000" dirty="0" smtClean="0"/>
              <a:t>the divergence of both sides: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 err="1" smtClean="0"/>
              <a:t>righthand</a:t>
            </a:r>
            <a:r>
              <a:rPr lang="en-US" sz="2000" dirty="0" smtClean="0"/>
              <a:t> side vanishes automatically (mathematical identity)</a:t>
            </a:r>
          </a:p>
          <a:p>
            <a:r>
              <a:rPr lang="en-US" sz="2000" dirty="0" smtClean="0"/>
              <a:t>So, without further ado, we know: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the divergence of the energy term vanishes, and we have conservation of energy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615" t="10797" r="17526" b="23299"/>
          <a:stretch/>
        </p:blipFill>
        <p:spPr>
          <a:xfrm>
            <a:off x="10880036" y="-6873"/>
            <a:ext cx="1311964" cy="15891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62474"/>
            <a:ext cx="900901" cy="130180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8200" y="1205346"/>
            <a:ext cx="9704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In general relativity, for which the field equations are generally covariant, energy conservation becomes “improper”.</a:t>
            </a:r>
            <a:endParaRPr lang="en-US" sz="20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1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082" y="1116272"/>
            <a:ext cx="9663365" cy="38892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i="1" dirty="0" smtClean="0">
                <a:solidFill>
                  <a:srgbClr val="FFC000"/>
                </a:solidFill>
              </a:rPr>
              <a:t>From </a:t>
            </a:r>
            <a:r>
              <a:rPr lang="en-US" sz="2000" i="1" dirty="0" err="1" smtClean="0">
                <a:solidFill>
                  <a:srgbClr val="FFC000"/>
                </a:solidFill>
              </a:rPr>
              <a:t>Noether’s</a:t>
            </a:r>
            <a:r>
              <a:rPr lang="en-US" sz="2000" i="1" dirty="0" smtClean="0">
                <a:solidFill>
                  <a:srgbClr val="FFC000"/>
                </a:solidFill>
              </a:rPr>
              <a:t> first and second theorems we know: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non-generally covariant theories: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divergence of the energy expression vanishes only as consequence of the field equations for the matter fields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</a:t>
            </a:r>
            <a:r>
              <a:rPr lang="en-US" sz="2000" dirty="0">
                <a:solidFill>
                  <a:srgbClr val="FFC000"/>
                </a:solidFill>
              </a:rPr>
              <a:t>generally covariant theories: 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general covariance leads to a lack of independence among the Euler derivatives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these dependency relations lead to the energy expression having a particular </a:t>
            </a:r>
            <a:r>
              <a:rPr lang="en-US" sz="2000" dirty="0" smtClean="0"/>
              <a:t>form, assuming that the gravitational field equations are satisfied</a:t>
            </a:r>
            <a:endParaRPr lang="en-US" sz="2000" dirty="0" smtClean="0"/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</a:t>
            </a:r>
            <a:r>
              <a:rPr lang="en-US" sz="2000" dirty="0"/>
              <a:t>divergence of the energy expression vanishes in virtue of </a:t>
            </a:r>
            <a:r>
              <a:rPr lang="en-US" sz="2000" dirty="0" smtClean="0"/>
              <a:t>this form, </a:t>
            </a:r>
            <a:r>
              <a:rPr lang="en-US" sz="2000" dirty="0"/>
              <a:t>independently of the </a:t>
            </a:r>
            <a:r>
              <a:rPr lang="en-US" sz="2000" dirty="0" smtClean="0"/>
              <a:t>matter field </a:t>
            </a:r>
            <a:r>
              <a:rPr lang="en-US" sz="2000" dirty="0"/>
              <a:t>equations</a:t>
            </a:r>
          </a:p>
          <a:p>
            <a:pPr marL="127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buNone/>
            </a:pPr>
            <a:endParaRPr lang="en-US" altLang="x-none" sz="2400" dirty="0"/>
          </a:p>
          <a:p>
            <a:pPr marL="0" indent="0">
              <a:buNone/>
            </a:pPr>
            <a:endParaRPr lang="en-US" altLang="x-non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189D4EDA-F14D-6942-973B-2DE9D462EFC3}" type="slidenum">
              <a:rPr lang="en-US" altLang="x-none" sz="1000"/>
              <a:pPr/>
              <a:t>19</a:t>
            </a:fld>
            <a:endParaRPr lang="en-US" altLang="x-none" sz="1000"/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324" y="1"/>
            <a:ext cx="1649675" cy="192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37083" y="276052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29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082" y="1116272"/>
            <a:ext cx="9663365" cy="38892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i="1" dirty="0" smtClean="0">
                <a:solidFill>
                  <a:srgbClr val="FFC000"/>
                </a:solidFill>
              </a:rPr>
              <a:t>From </a:t>
            </a:r>
            <a:r>
              <a:rPr lang="en-US" sz="2000" i="1" dirty="0" err="1" smtClean="0">
                <a:solidFill>
                  <a:srgbClr val="FFC000"/>
                </a:solidFill>
              </a:rPr>
              <a:t>Noether’s</a:t>
            </a:r>
            <a:r>
              <a:rPr lang="en-US" sz="2000" i="1" dirty="0" smtClean="0">
                <a:solidFill>
                  <a:srgbClr val="FFC000"/>
                </a:solidFill>
              </a:rPr>
              <a:t> first and second theorems we know: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non-generally covariant theories: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divergence of the energy expression vanishes only as consequence of the field equations for the matter fields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</a:t>
            </a:r>
            <a:r>
              <a:rPr lang="en-US" sz="2000" dirty="0">
                <a:solidFill>
                  <a:srgbClr val="FFC000"/>
                </a:solidFill>
              </a:rPr>
              <a:t>generally covariant theories: 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general covariance leads to a lack of independence among the Euler derivatives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these dependency relations lead to the energy expression having a particular </a:t>
            </a:r>
            <a:r>
              <a:rPr lang="en-US" sz="2000" dirty="0" smtClean="0"/>
              <a:t>form, assuming that the gravitational field equations are satisfied</a:t>
            </a:r>
            <a:endParaRPr lang="en-US" sz="2000" dirty="0" smtClean="0"/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</a:t>
            </a:r>
            <a:r>
              <a:rPr lang="en-US" sz="2000" dirty="0"/>
              <a:t>divergence of the energy expression vanishes in virtue of </a:t>
            </a:r>
            <a:r>
              <a:rPr lang="en-US" sz="2000" dirty="0" smtClean="0"/>
              <a:t>this form, </a:t>
            </a:r>
            <a:r>
              <a:rPr lang="en-US" sz="2000" dirty="0"/>
              <a:t>independently of the </a:t>
            </a:r>
            <a:r>
              <a:rPr lang="en-US" sz="2000" dirty="0" smtClean="0"/>
              <a:t>matter field </a:t>
            </a:r>
            <a:r>
              <a:rPr lang="en-US" sz="2000" dirty="0"/>
              <a:t>equations</a:t>
            </a:r>
          </a:p>
          <a:p>
            <a:pPr marL="127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buNone/>
            </a:pPr>
            <a:endParaRPr lang="en-US" altLang="x-none" sz="2400" dirty="0"/>
          </a:p>
          <a:p>
            <a:pPr marL="0" indent="0">
              <a:buNone/>
            </a:pPr>
            <a:endParaRPr lang="en-US" altLang="x-non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189D4EDA-F14D-6942-973B-2DE9D462EFC3}" type="slidenum">
              <a:rPr lang="en-US" altLang="x-none" sz="1000"/>
              <a:pPr/>
              <a:t>20</a:t>
            </a:fld>
            <a:endParaRPr lang="en-US" altLang="x-none" sz="1000"/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324" y="1"/>
            <a:ext cx="1649675" cy="192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37083" y="276052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6" y="5115259"/>
            <a:ext cx="3421762" cy="11313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8267" y="5230162"/>
            <a:ext cx="2413609" cy="9015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745" y="5362234"/>
            <a:ext cx="2049608" cy="63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082" y="1116272"/>
            <a:ext cx="9663365" cy="38892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i="1" dirty="0" smtClean="0">
                <a:solidFill>
                  <a:srgbClr val="FFC000"/>
                </a:solidFill>
              </a:rPr>
              <a:t>From </a:t>
            </a:r>
            <a:r>
              <a:rPr lang="en-US" sz="2000" i="1" dirty="0" err="1" smtClean="0">
                <a:solidFill>
                  <a:srgbClr val="FFC000"/>
                </a:solidFill>
              </a:rPr>
              <a:t>Noether’s</a:t>
            </a:r>
            <a:r>
              <a:rPr lang="en-US" sz="2000" i="1" dirty="0" smtClean="0">
                <a:solidFill>
                  <a:srgbClr val="FFC000"/>
                </a:solidFill>
              </a:rPr>
              <a:t> first and second theorems we know: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non-generally covariant theories: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divergence of the energy expression vanishes only as consequence of the field equations for the matter fields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</a:t>
            </a:r>
            <a:r>
              <a:rPr lang="en-US" sz="2000" dirty="0">
                <a:solidFill>
                  <a:srgbClr val="FFC000"/>
                </a:solidFill>
              </a:rPr>
              <a:t>generally covariant theories: 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general covariance leads to a lack of independence among the Euler derivatives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these dependency relations lead to the energy expression having a particular </a:t>
            </a:r>
            <a:r>
              <a:rPr lang="en-US" sz="2000" dirty="0" smtClean="0"/>
              <a:t>form, assuming that the gravitational field equations are satisfied</a:t>
            </a:r>
            <a:endParaRPr lang="en-US" sz="2000" dirty="0" smtClean="0"/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</a:t>
            </a:r>
            <a:r>
              <a:rPr lang="en-US" sz="2000" dirty="0"/>
              <a:t>divergence of the energy expression vanishes in virtue of </a:t>
            </a:r>
            <a:r>
              <a:rPr lang="en-US" sz="2000" dirty="0" smtClean="0"/>
              <a:t>this form, </a:t>
            </a:r>
            <a:r>
              <a:rPr lang="en-US" sz="2000" dirty="0"/>
              <a:t>independently of the </a:t>
            </a:r>
            <a:r>
              <a:rPr lang="en-US" sz="2000" dirty="0" smtClean="0"/>
              <a:t>matter field </a:t>
            </a:r>
            <a:r>
              <a:rPr lang="en-US" sz="2000" dirty="0"/>
              <a:t>equations</a:t>
            </a:r>
          </a:p>
          <a:p>
            <a:pPr marL="127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buNone/>
            </a:pPr>
            <a:endParaRPr lang="en-US" altLang="x-none" sz="2400" dirty="0"/>
          </a:p>
          <a:p>
            <a:pPr marL="0" indent="0">
              <a:buNone/>
            </a:pPr>
            <a:endParaRPr lang="en-US" altLang="x-non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189D4EDA-F14D-6942-973B-2DE9D462EFC3}" type="slidenum">
              <a:rPr lang="en-US" altLang="x-none" sz="1000"/>
              <a:pPr/>
              <a:t>21</a:t>
            </a:fld>
            <a:endParaRPr lang="en-US" altLang="x-none" sz="1000"/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324" y="1"/>
            <a:ext cx="1649675" cy="192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37083" y="276052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082" y="5032911"/>
            <a:ext cx="109408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Noether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: “From 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the foregoing, finally, we also obtain the proof of a </a:t>
            </a:r>
            <a:r>
              <a:rPr lang="en-US" sz="24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Hilbertian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assertion about the connection of the lack of proper energy theorems with “general relativity” (Klein’s first note, </a:t>
            </a:r>
            <a:r>
              <a:rPr lang="en-US" sz="24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Göttinger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Nachr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. 1917, Reply, 1</a:t>
            </a:r>
            <a:r>
              <a:rPr lang="en-US" sz="2400" baseline="30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para), and even in a generalized group theoretic version.”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is the physical significance of this mathematical result?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48" y="2052032"/>
            <a:ext cx="900901" cy="13018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76182" y="2041213"/>
            <a:ext cx="8745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mtClean="0"/>
              <a:t>Hilbert </a:t>
            </a:r>
            <a:r>
              <a:rPr lang="en-US" sz="2000" dirty="0"/>
              <a:t>and Klein </a:t>
            </a:r>
            <a:r>
              <a:rPr lang="en-US" sz="2000" dirty="0" smtClean="0"/>
              <a:t>think: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status of energy conservation is different in generally covariant </a:t>
            </a:r>
            <a:r>
              <a:rPr lang="en-US" sz="2000" dirty="0" smtClean="0"/>
              <a:t>theories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energy theorems become “mathematical identities” rather than being of physical </a:t>
            </a:r>
            <a:r>
              <a:rPr lang="en-US" sz="2000" dirty="0" smtClean="0"/>
              <a:t>significance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2176182" y="4042136"/>
            <a:ext cx="81713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Einstein disagrees. </a:t>
            </a:r>
            <a:endParaRPr lang="en-US" sz="2000" dirty="0" smtClean="0"/>
          </a:p>
          <a:p>
            <a:r>
              <a:rPr lang="en-US" sz="2000" dirty="0" smtClean="0"/>
              <a:t>Einstein to </a:t>
            </a:r>
            <a:r>
              <a:rPr lang="en-US" sz="2000" dirty="0"/>
              <a:t>Klein (13 March 1918): </a:t>
            </a:r>
            <a:endParaRPr lang="en-US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“</a:t>
            </a:r>
            <a:r>
              <a:rPr lang="en-US" sz="2000" dirty="0"/>
              <a:t>I do not find your remark about my formulation of the conservation laws appropriate.”</a:t>
            </a:r>
          </a:p>
        </p:txBody>
      </p:sp>
      <p:pic>
        <p:nvPicPr>
          <p:cNvPr id="10" name="Picture 9" descr="Einstein_9"/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 b="36000"/>
          <a:stretch>
            <a:fillRect/>
          </a:stretch>
        </p:blipFill>
        <p:spPr bwMode="auto">
          <a:xfrm>
            <a:off x="826048" y="4080616"/>
            <a:ext cx="1113333" cy="128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is the physical significance of this mathematical result?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48" y="2052032"/>
            <a:ext cx="900901" cy="13018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76182" y="2041213"/>
            <a:ext cx="8745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mtClean="0"/>
              <a:t>Hilbert </a:t>
            </a:r>
            <a:r>
              <a:rPr lang="en-US" sz="2000" dirty="0"/>
              <a:t>and Klein </a:t>
            </a:r>
            <a:r>
              <a:rPr lang="en-US" sz="2000" dirty="0" smtClean="0"/>
              <a:t>think: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status of energy conservation is different in generally covariant </a:t>
            </a:r>
            <a:r>
              <a:rPr lang="en-US" sz="2000" dirty="0" smtClean="0"/>
              <a:t>theories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energy theorems become “mathematical identities” rather than being of physical </a:t>
            </a:r>
            <a:r>
              <a:rPr lang="en-US" sz="2000" dirty="0" smtClean="0"/>
              <a:t>significance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2176182" y="4042136"/>
            <a:ext cx="81713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Einstein disagrees. </a:t>
            </a:r>
            <a:endParaRPr lang="en-US" sz="2000" dirty="0" smtClean="0"/>
          </a:p>
          <a:p>
            <a:r>
              <a:rPr lang="en-US" sz="2000" dirty="0" smtClean="0"/>
              <a:t>Einstein to </a:t>
            </a:r>
            <a:r>
              <a:rPr lang="en-US" sz="2000" dirty="0"/>
              <a:t>Klein (13 March 1918): </a:t>
            </a:r>
            <a:endParaRPr lang="en-US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“</a:t>
            </a:r>
            <a:r>
              <a:rPr lang="en-US" sz="2000" dirty="0"/>
              <a:t>I do not find your remark about my formulation of the conservation laws appropriate.”</a:t>
            </a:r>
          </a:p>
        </p:txBody>
      </p:sp>
      <p:pic>
        <p:nvPicPr>
          <p:cNvPr id="10" name="Picture 9" descr="Einstein_9"/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 b="36000"/>
          <a:stretch>
            <a:fillRect/>
          </a:stretch>
        </p:blipFill>
        <p:spPr bwMode="auto">
          <a:xfrm>
            <a:off x="826048" y="4080616"/>
            <a:ext cx="1113333" cy="128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176182" y="5812226"/>
            <a:ext cx="707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How do </a:t>
            </a:r>
            <a:r>
              <a:rPr lang="en-US" sz="2400" i="1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Noether’s</a:t>
            </a:r>
            <a:r>
              <a:rPr lang="en-US" sz="2400" i="1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theorems help? </a:t>
            </a:r>
            <a:endParaRPr lang="en-US" sz="2400" i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3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081" y="984496"/>
            <a:ext cx="9636471" cy="38892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i="1" dirty="0" smtClean="0">
                <a:solidFill>
                  <a:srgbClr val="FFC000"/>
                </a:solidFill>
              </a:rPr>
              <a:t>From </a:t>
            </a:r>
            <a:r>
              <a:rPr lang="en-US" sz="2000" i="1" dirty="0" err="1" smtClean="0">
                <a:solidFill>
                  <a:srgbClr val="FFC000"/>
                </a:solidFill>
              </a:rPr>
              <a:t>Noether’s</a:t>
            </a:r>
            <a:r>
              <a:rPr lang="en-US" sz="2000" i="1" dirty="0" smtClean="0">
                <a:solidFill>
                  <a:srgbClr val="FFC000"/>
                </a:solidFill>
              </a:rPr>
              <a:t> first and second theorems we know: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non-generally covariant theories: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/>
              <a:t>the divergence of the energy expression vanishes only as consequence of the field equations for the matter fields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</a:t>
            </a:r>
            <a:r>
              <a:rPr lang="en-US" sz="2000" dirty="0">
                <a:solidFill>
                  <a:srgbClr val="FFC000"/>
                </a:solidFill>
              </a:rPr>
              <a:t>generally covariant theories: 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general covariance leads to a lack of independence among the Euler derivatives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these dependency relations lead to the energy expression having a particular form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</a:t>
            </a:r>
            <a:r>
              <a:rPr lang="en-US" sz="2000" dirty="0"/>
              <a:t>divergence of the energy expression vanishes in virtue of </a:t>
            </a:r>
            <a:r>
              <a:rPr lang="en-US" sz="2000" dirty="0" smtClean="0"/>
              <a:t>this form, </a:t>
            </a:r>
            <a:r>
              <a:rPr lang="en-US" sz="2000" dirty="0"/>
              <a:t>independently of the </a:t>
            </a:r>
            <a:r>
              <a:rPr lang="en-US" sz="2000" dirty="0" smtClean="0"/>
              <a:t>matter field </a:t>
            </a:r>
            <a:r>
              <a:rPr lang="en-US" sz="2000" dirty="0"/>
              <a:t>equations</a:t>
            </a:r>
          </a:p>
          <a:p>
            <a:pPr marL="127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In this sense, Hilbert and Klein were </a:t>
            </a:r>
            <a:r>
              <a:rPr lang="en-US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right</a:t>
            </a:r>
            <a:endParaRPr lang="en-US" sz="2000" dirty="0"/>
          </a:p>
          <a:p>
            <a:pPr marL="0" indent="0">
              <a:buNone/>
            </a:pPr>
            <a:endParaRPr lang="en-US" altLang="x-none" sz="2400" dirty="0"/>
          </a:p>
          <a:p>
            <a:pPr marL="0" indent="0">
              <a:buNone/>
            </a:pPr>
            <a:endParaRPr lang="en-US" altLang="x-non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189D4EDA-F14D-6942-973B-2DE9D462EFC3}" type="slidenum">
              <a:rPr lang="en-US" altLang="x-none" sz="1000"/>
              <a:pPr/>
              <a:t>24</a:t>
            </a:fld>
            <a:endParaRPr lang="en-US" altLang="x-none" sz="1000"/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324" y="1"/>
            <a:ext cx="1649675" cy="192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37083" y="276052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6" y="5115259"/>
            <a:ext cx="3421762" cy="11313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8267" y="5230162"/>
            <a:ext cx="2413609" cy="9015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745" y="5362234"/>
            <a:ext cx="2049608" cy="63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4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081" y="984496"/>
            <a:ext cx="9636471" cy="38892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i="1" dirty="0" smtClean="0">
                <a:solidFill>
                  <a:srgbClr val="FFC000"/>
                </a:solidFill>
              </a:rPr>
              <a:t>From </a:t>
            </a:r>
            <a:r>
              <a:rPr lang="en-US" sz="2000" i="1" dirty="0" err="1" smtClean="0">
                <a:solidFill>
                  <a:srgbClr val="FFC000"/>
                </a:solidFill>
              </a:rPr>
              <a:t>Noether’s</a:t>
            </a:r>
            <a:r>
              <a:rPr lang="en-US" sz="2000" i="1" dirty="0" smtClean="0">
                <a:solidFill>
                  <a:srgbClr val="FFC000"/>
                </a:solidFill>
              </a:rPr>
              <a:t> first and second theorems we know: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non-generally covariant theories: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/>
              <a:t>the divergence of the energy expression vanishes only as consequence of the field equations for the matter fields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In </a:t>
            </a:r>
            <a:r>
              <a:rPr lang="en-US" sz="2000" dirty="0">
                <a:solidFill>
                  <a:srgbClr val="FFC000"/>
                </a:solidFill>
              </a:rPr>
              <a:t>generally covariant theories: 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general covariance leads to a lack of independence among the Euler derivatives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these dependency relations lead to the energy expression having a particular form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</a:t>
            </a:r>
            <a:r>
              <a:rPr lang="en-US" sz="2000" dirty="0"/>
              <a:t>divergence of the energy expression vanishes in virtue of </a:t>
            </a:r>
            <a:r>
              <a:rPr lang="en-US" sz="2000" dirty="0" smtClean="0"/>
              <a:t>this form, </a:t>
            </a:r>
            <a:r>
              <a:rPr lang="en-US" sz="2000" dirty="0"/>
              <a:t>independently of the </a:t>
            </a:r>
            <a:r>
              <a:rPr lang="en-US" sz="2000" dirty="0" smtClean="0"/>
              <a:t>matter field </a:t>
            </a:r>
            <a:r>
              <a:rPr lang="en-US" sz="2000" dirty="0"/>
              <a:t>equations</a:t>
            </a:r>
          </a:p>
          <a:p>
            <a:pPr marL="127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In this sense, Hilbert and Klein were </a:t>
            </a:r>
            <a:r>
              <a:rPr lang="en-US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right</a:t>
            </a:r>
            <a:endParaRPr lang="en-US" sz="2000" dirty="0"/>
          </a:p>
          <a:p>
            <a:pPr marL="0" indent="0">
              <a:buNone/>
            </a:pPr>
            <a:endParaRPr lang="en-US" altLang="x-none" sz="2400" dirty="0"/>
          </a:p>
          <a:p>
            <a:pPr marL="0" indent="0">
              <a:buNone/>
            </a:pPr>
            <a:endParaRPr lang="en-US" altLang="x-non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189D4EDA-F14D-6942-973B-2DE9D462EFC3}" type="slidenum">
              <a:rPr lang="en-US" altLang="x-none" sz="1000"/>
              <a:pPr/>
              <a:t>25</a:t>
            </a:fld>
            <a:endParaRPr lang="en-US" altLang="x-none" sz="1000"/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324" y="1"/>
            <a:ext cx="1649675" cy="192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37083" y="276052"/>
            <a:ext cx="10515600" cy="84022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4"/>
                </a:solidFill>
              </a:rPr>
              <a:t>Noether’s</a:t>
            </a:r>
            <a:r>
              <a:rPr lang="en-US" sz="3600" dirty="0" smtClean="0">
                <a:solidFill>
                  <a:schemeClr val="accent4"/>
                </a:solidFill>
              </a:rPr>
              <a:t> theorems: the proof of Hilbert’s assertion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37081" y="4714778"/>
            <a:ext cx="9600442" cy="2006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C000"/>
                </a:solidFill>
              </a:rPr>
              <a:t>But: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the dependency relations of the second theorem are not always physically empty: they express dependencies among the fields (e.g. between the matter fields and the metric in general relativity) and so need not lack physical significance</a:t>
            </a:r>
          </a:p>
          <a:p>
            <a:pPr marL="355600" lvl="1" indent="-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dirty="0" smtClean="0"/>
              <a:t>satisfaction of the gravitational field equations </a:t>
            </a:r>
          </a:p>
          <a:p>
            <a:pPr marL="12700" lvl="1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In this sense, Einstein was right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x-none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120772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accent4"/>
                </a:solidFill>
              </a:rPr>
              <a:t>Einstein on </a:t>
            </a:r>
            <a:r>
              <a:rPr lang="en-US" altLang="x-none" dirty="0" err="1">
                <a:solidFill>
                  <a:schemeClr val="accent4"/>
                </a:solidFill>
              </a:rPr>
              <a:t>Noether</a:t>
            </a:r>
            <a:r>
              <a:rPr lang="en-US" altLang="en-US" dirty="0" err="1">
                <a:solidFill>
                  <a:schemeClr val="accent4"/>
                </a:solidFill>
              </a:rPr>
              <a:t>’</a:t>
            </a:r>
            <a:r>
              <a:rPr lang="en-US" altLang="x-none" dirty="0" err="1">
                <a:solidFill>
                  <a:schemeClr val="accent4"/>
                </a:solidFill>
              </a:rPr>
              <a:t>s</a:t>
            </a:r>
            <a:r>
              <a:rPr lang="en-US" altLang="x-none" dirty="0">
                <a:solidFill>
                  <a:schemeClr val="accent4"/>
                </a:solidFill>
              </a:rPr>
              <a:t> theorems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Einstein wrote to Hilbert: </a:t>
            </a:r>
            <a:r>
              <a:rPr lang="en-US" altLang="x-none" dirty="0" smtClean="0"/>
              <a:t>“Yesterday </a:t>
            </a:r>
            <a:r>
              <a:rPr lang="en-US" altLang="x-none" dirty="0"/>
              <a:t>I received from Miss </a:t>
            </a:r>
            <a:r>
              <a:rPr lang="en-US" altLang="x-none" dirty="0" err="1"/>
              <a:t>Noether</a:t>
            </a:r>
            <a:r>
              <a:rPr lang="en-US" altLang="x-none" dirty="0"/>
              <a:t> a very interesting paper on invariants. </a:t>
            </a:r>
            <a:r>
              <a:rPr lang="en-US" altLang="x-none" dirty="0" smtClean="0"/>
              <a:t>I’m </a:t>
            </a:r>
            <a:r>
              <a:rPr lang="en-US" altLang="x-none" dirty="0"/>
              <a:t>impressed that such things can be understood in such a general way. The old guard at </a:t>
            </a:r>
            <a:r>
              <a:rPr lang="en-US" altLang="x-none" dirty="0" err="1"/>
              <a:t>Göttingen</a:t>
            </a:r>
            <a:r>
              <a:rPr lang="en-US" altLang="x-none" dirty="0"/>
              <a:t> should take some lessons from Miss </a:t>
            </a:r>
            <a:r>
              <a:rPr lang="en-US" altLang="x-none" dirty="0" err="1"/>
              <a:t>Noether</a:t>
            </a:r>
            <a:r>
              <a:rPr lang="en-US" altLang="x-none" dirty="0"/>
              <a:t>! She seems to know her stuff.</a:t>
            </a:r>
            <a:r>
              <a:rPr lang="en-US" altLang="en-US" dirty="0"/>
              <a:t>”</a:t>
            </a:r>
            <a:endParaRPr lang="en-US" alt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73608697-E6E2-0045-ACD9-1D59036F312A}" type="slidenum">
              <a:rPr lang="en-US" altLang="x-none" sz="1000"/>
              <a:pPr/>
              <a:t>26</a:t>
            </a:fld>
            <a:endParaRPr lang="en-US" altLang="x-none" sz="1000"/>
          </a:p>
        </p:txBody>
      </p:sp>
    </p:spTree>
    <p:extLst>
      <p:ext uri="{BB962C8B-B14F-4D97-AF65-F5344CB8AC3E}">
        <p14:creationId xmlns:p14="http://schemas.microsoft.com/office/powerpoint/2010/main" val="21094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0"/>
            <a:ext cx="1752600" cy="209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451" y="365125"/>
            <a:ext cx="10228881" cy="13255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+mn-lt"/>
              </a:rPr>
              <a:t>When Emmy </a:t>
            </a:r>
            <a:r>
              <a:rPr lang="en-US" sz="2800" dirty="0" err="1">
                <a:solidFill>
                  <a:srgbClr val="FFC000"/>
                </a:solidFill>
                <a:latin typeface="+mn-lt"/>
              </a:rPr>
              <a:t>Noether</a:t>
            </a:r>
            <a:r>
              <a:rPr lang="en-US" sz="2800" dirty="0">
                <a:solidFill>
                  <a:srgbClr val="FFC000"/>
                </a:solidFill>
                <a:latin typeface="+mn-lt"/>
              </a:rPr>
              <a:t> formulated her two theorems, what puzzle was she trying to solve</a:t>
            </a:r>
            <a:r>
              <a:rPr lang="en-US" sz="2800" dirty="0" smtClean="0">
                <a:solidFill>
                  <a:srgbClr val="FFC000"/>
                </a:solidFill>
                <a:latin typeface="+mn-lt"/>
              </a:rPr>
              <a:t>?</a:t>
            </a:r>
            <a:endParaRPr lang="en-US" sz="28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51" y="1872343"/>
            <a:ext cx="11282766" cy="3958614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Answer: a puzzle about the status of energy conservation in Einstein’s General Theory of Relativity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More specifically: she offered a proof of a claim made by Hilbert (1917) that energy conservation has a different status in Einstein’s theory, and that this is characteristic of “generally covariant” theories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Note: </a:t>
            </a:r>
            <a:r>
              <a:rPr lang="en-US" dirty="0" err="1" smtClean="0"/>
              <a:t>Noether’s</a:t>
            </a:r>
            <a:r>
              <a:rPr lang="en-US" dirty="0" smtClean="0"/>
              <a:t> proof needs </a:t>
            </a:r>
            <a:r>
              <a:rPr lang="en-US" i="1" dirty="0" smtClean="0"/>
              <a:t>both</a:t>
            </a:r>
            <a:r>
              <a:rPr lang="en-US" dirty="0" smtClean="0"/>
              <a:t> of her theorems.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6239" y="5901194"/>
            <a:ext cx="11529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This talk draws on my D.Phil. completed under the direction of Harvey Brown; 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joint 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research on </a:t>
            </a:r>
            <a:r>
              <a:rPr lang="en-US" sz="1600" dirty="0" err="1" smtClean="0">
                <a:solidFill>
                  <a:schemeClr val="tx1">
                    <a:lumMod val="85000"/>
                  </a:schemeClr>
                </a:solidFill>
              </a:rPr>
              <a:t>Noether’s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 theorems with Harvey Brown; 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and K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tx1">
                    <a:lumMod val="85000"/>
                  </a:schemeClr>
                </a:solidFill>
              </a:rPr>
              <a:t>Brading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 (2005) “A note on General Relativity, Energy Conservation, and </a:t>
            </a:r>
            <a:r>
              <a:rPr lang="en-US" sz="1600" dirty="0" err="1" smtClean="0">
                <a:solidFill>
                  <a:schemeClr val="tx1">
                    <a:lumMod val="85000"/>
                  </a:schemeClr>
                </a:solidFill>
              </a:rPr>
              <a:t>Noether’s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 Theorems”, </a:t>
            </a:r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</a:rPr>
              <a:t>in </a:t>
            </a:r>
            <a:r>
              <a:rPr lang="en-US" sz="1600" i="1" dirty="0">
                <a:solidFill>
                  <a:schemeClr val="tx1">
                    <a:lumMod val="85000"/>
                  </a:schemeClr>
                </a:solidFill>
              </a:rPr>
              <a:t>The Universe of General Relativity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</a:rPr>
              <a:t>, Einstein Studies 11, ed. A. J.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</a:rPr>
              <a:t>Kox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</a:rPr>
              <a:t> and J. Eisenstaedt, 125-135.</a:t>
            </a:r>
          </a:p>
        </p:txBody>
      </p:sp>
    </p:spTree>
    <p:extLst>
      <p:ext uri="{BB962C8B-B14F-4D97-AF65-F5344CB8AC3E}">
        <p14:creationId xmlns:p14="http://schemas.microsoft.com/office/powerpoint/2010/main" val="21205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0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84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40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75C-0529-C34D-A8D1-8415F79C5CB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47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1A1362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1775</TotalTime>
  <Words>2657</Words>
  <Application>Microsoft Macintosh PowerPoint</Application>
  <PresentationFormat>Widescreen</PresentationFormat>
  <Paragraphs>274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Calibri</vt:lpstr>
      <vt:lpstr>Calibri Light</vt:lpstr>
      <vt:lpstr>Cambria Math</vt:lpstr>
      <vt:lpstr>Mangal</vt:lpstr>
      <vt:lpstr>ＭＳ Ｐゴシック</vt:lpstr>
      <vt:lpstr>Verdana</vt:lpstr>
      <vt:lpstr>Arial</vt:lpstr>
      <vt:lpstr>Office Theme</vt:lpstr>
      <vt:lpstr>How it all began: the puzzle that led to  Noether’s theorems</vt:lpstr>
      <vt:lpstr>PowerPoint Presentation</vt:lpstr>
      <vt:lpstr>When Emmy Noether formulated her two theorems, what puzzle was she trying to solve?</vt:lpstr>
      <vt:lpstr>Hilbert, 1917, response to Klein</vt:lpstr>
      <vt:lpstr>PowerPoint Presentation</vt:lpstr>
      <vt:lpstr>Summer 1915: Einstein visits Göttingen</vt:lpstr>
      <vt:lpstr>Summer 1915: Einstein visits Göttingen</vt:lpstr>
      <vt:lpstr>PowerPoint Presentation</vt:lpstr>
      <vt:lpstr>Hilbert, 1917, response to Klein</vt:lpstr>
      <vt:lpstr>General covariance and energy conservation</vt:lpstr>
      <vt:lpstr>PowerPoint Presentation</vt:lpstr>
      <vt:lpstr>Noether’s theorems</vt:lpstr>
      <vt:lpstr>Noether’s theorems </vt:lpstr>
      <vt:lpstr>Noether’s theorems</vt:lpstr>
      <vt:lpstr>Hamilton’s Principle and Noether’s Problem compared</vt:lpstr>
      <vt:lpstr>Noether’s theorems</vt:lpstr>
      <vt:lpstr>Noether’s theorems: the proof of Hilbert’s assertion</vt:lpstr>
      <vt:lpstr>Noether’s theorems: the proof of Hilbert’s assertion</vt:lpstr>
      <vt:lpstr>Noether’s theorems: the proof of Hilbert’s assertion</vt:lpstr>
      <vt:lpstr>Noether’s theorems: the proof of Hilbert’s assertion</vt:lpstr>
      <vt:lpstr>Noether’s theorems: the proof of Hilbert’s assertion</vt:lpstr>
      <vt:lpstr>But what is the physical significance of this mathematical result?</vt:lpstr>
      <vt:lpstr>But what is the physical significance of this mathematical result?</vt:lpstr>
      <vt:lpstr>Noether’s theorems: the proof of Hilbert’s assertion</vt:lpstr>
      <vt:lpstr>Noether’s theorems: the proof of Hilbert’s assertion</vt:lpstr>
      <vt:lpstr>Einstein on Noether’s theorems</vt:lpstr>
      <vt:lpstr>When Emmy Noether formulated her two theorems, what puzzle was she trying to solve?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it all began: the puzzle that led to Noether’s theorems</dc:title>
  <dc:creator>Microsoft Office User</dc:creator>
  <cp:lastModifiedBy>Microsoft Office User</cp:lastModifiedBy>
  <cp:revision>162</cp:revision>
  <cp:lastPrinted>2018-08-31T18:10:03Z</cp:lastPrinted>
  <dcterms:created xsi:type="dcterms:W3CDTF">2018-08-11T14:33:31Z</dcterms:created>
  <dcterms:modified xsi:type="dcterms:W3CDTF">2018-11-29T19:47:33Z</dcterms:modified>
</cp:coreProperties>
</file>