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mp4"/>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1"/>
  </p:sldMasterIdLst>
  <p:notesMasterIdLst>
    <p:notesMasterId r:id="rId53"/>
  </p:notesMasterIdLst>
  <p:sldIdLst>
    <p:sldId id="256" r:id="rId2"/>
    <p:sldId id="280" r:id="rId3"/>
    <p:sldId id="261" r:id="rId4"/>
    <p:sldId id="301" r:id="rId5"/>
    <p:sldId id="271" r:id="rId6"/>
    <p:sldId id="318" r:id="rId7"/>
    <p:sldId id="257" r:id="rId8"/>
    <p:sldId id="258" r:id="rId9"/>
    <p:sldId id="269" r:id="rId10"/>
    <p:sldId id="281" r:id="rId11"/>
    <p:sldId id="315" r:id="rId12"/>
    <p:sldId id="286" r:id="rId13"/>
    <p:sldId id="275" r:id="rId14"/>
    <p:sldId id="309" r:id="rId15"/>
    <p:sldId id="262" r:id="rId16"/>
    <p:sldId id="294" r:id="rId17"/>
    <p:sldId id="263" r:id="rId18"/>
    <p:sldId id="264" r:id="rId19"/>
    <p:sldId id="291" r:id="rId20"/>
    <p:sldId id="265" r:id="rId21"/>
    <p:sldId id="292" r:id="rId22"/>
    <p:sldId id="321" r:id="rId23"/>
    <p:sldId id="266" r:id="rId24"/>
    <p:sldId id="293" r:id="rId25"/>
    <p:sldId id="267" r:id="rId26"/>
    <p:sldId id="296" r:id="rId27"/>
    <p:sldId id="297" r:id="rId28"/>
    <p:sldId id="311" r:id="rId29"/>
    <p:sldId id="268" r:id="rId30"/>
    <p:sldId id="320" r:id="rId31"/>
    <p:sldId id="284" r:id="rId32"/>
    <p:sldId id="322" r:id="rId33"/>
    <p:sldId id="295" r:id="rId34"/>
    <p:sldId id="277" r:id="rId35"/>
    <p:sldId id="313" r:id="rId36"/>
    <p:sldId id="312" r:id="rId37"/>
    <p:sldId id="314" r:id="rId38"/>
    <p:sldId id="298" r:id="rId39"/>
    <p:sldId id="272" r:id="rId40"/>
    <p:sldId id="273" r:id="rId41"/>
    <p:sldId id="278" r:id="rId42"/>
    <p:sldId id="304" r:id="rId43"/>
    <p:sldId id="274" r:id="rId44"/>
    <p:sldId id="299" r:id="rId45"/>
    <p:sldId id="307" r:id="rId46"/>
    <p:sldId id="305" r:id="rId47"/>
    <p:sldId id="317" r:id="rId48"/>
    <p:sldId id="287" r:id="rId49"/>
    <p:sldId id="288" r:id="rId50"/>
    <p:sldId id="302" r:id="rId51"/>
    <p:sldId id="303"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54313"/>
    <a:srgbClr val="B15D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02"/>
    <p:restoredTop sz="94481"/>
  </p:normalViewPr>
  <p:slideViewPr>
    <p:cSldViewPr snapToGrid="0" snapToObjects="1">
      <p:cViewPr>
        <p:scale>
          <a:sx n="78" d="100"/>
          <a:sy n="78" d="100"/>
        </p:scale>
        <p:origin x="240"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36A75-44A5-6046-A0D1-1013B76670D2}" type="datetimeFigureOut">
              <a:rPr lang="en-US" smtClean="0"/>
              <a:t>10/28/18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0B659-4DB9-C745-A93C-14BE323A0DCD}" type="slidenum">
              <a:rPr lang="en-US" smtClean="0"/>
              <a:t>‹#›</a:t>
            </a:fld>
            <a:endParaRPr lang="en-US"/>
          </a:p>
        </p:txBody>
      </p:sp>
    </p:spTree>
    <p:extLst>
      <p:ext uri="{BB962C8B-B14F-4D97-AF65-F5344CB8AC3E}">
        <p14:creationId xmlns:p14="http://schemas.microsoft.com/office/powerpoint/2010/main" val="2063041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E0B659-4DB9-C745-A93C-14BE323A0DCD}" type="slidenum">
              <a:rPr lang="en-US" smtClean="0"/>
              <a:t>0</a:t>
            </a:fld>
            <a:endParaRPr lang="en-US"/>
          </a:p>
        </p:txBody>
      </p:sp>
    </p:spTree>
    <p:extLst>
      <p:ext uri="{BB962C8B-B14F-4D97-AF65-F5344CB8AC3E}">
        <p14:creationId xmlns:p14="http://schemas.microsoft.com/office/powerpoint/2010/main" val="1246181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E0B659-4DB9-C745-A93C-14BE323A0DCD}" type="slidenum">
              <a:rPr lang="en-US" smtClean="0"/>
              <a:t>5</a:t>
            </a:fld>
            <a:endParaRPr lang="en-US"/>
          </a:p>
        </p:txBody>
      </p:sp>
    </p:spTree>
    <p:extLst>
      <p:ext uri="{BB962C8B-B14F-4D97-AF65-F5344CB8AC3E}">
        <p14:creationId xmlns:p14="http://schemas.microsoft.com/office/powerpoint/2010/main" val="267727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389B471F-6D1B-FB4F-AB3D-196022370684}" type="datetime1">
              <a:rPr lang="en-US" smtClean="0"/>
              <a:t>10/28/18</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3DBC2F-5057-174C-9DA5-E4BD46621FE5}" type="datetime1">
              <a:rPr lang="en-US" smtClean="0"/>
              <a:t>10/28/18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900A0A0-812F-F845-982A-D8473BA7E784}" type="datetime1">
              <a:rPr lang="en-US" smtClean="0"/>
              <a:t>10/28/18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CDB3BC5-22A4-4840-BFD7-772A52D8D7AF}" type="datetime1">
              <a:rPr lang="en-US" smtClean="0"/>
              <a:t>10/28/18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28E75F-0B6B-4547-AA68-91A79499F7FB}" type="datetime1">
              <a:rPr lang="en-US" smtClean="0"/>
              <a:t>10/28/18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3A9D6E7-64DF-2B45-969A-53A902935656}" type="datetime1">
              <a:rPr lang="en-US" smtClean="0"/>
              <a:t>10/28/18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E02DA6-786E-2E4A-9D74-B4D958D778FA}" type="datetime1">
              <a:rPr lang="en-US" smtClean="0"/>
              <a:t>10/28/18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6ECCCE73-54EC-034E-BE1D-B914358BACBB}" type="datetime1">
              <a:rPr lang="en-US" smtClean="0"/>
              <a:t>10/28/18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ED612D-358A-3F4B-B03F-F142248D3C08}" type="datetime1">
              <a:rPr lang="en-US" smtClean="0"/>
              <a:t>10/28/18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0D4A0C-B497-F04D-861B-CBBA066190B9}" type="datetime1">
              <a:rPr lang="en-US" smtClean="0"/>
              <a:t>10/28/18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FB106846-8924-BF45-B0EF-FEB7BCDE83FA}" type="datetime1">
              <a:rPr lang="en-US" smtClean="0"/>
              <a:t>10/28/18</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48D47055-B6E5-7E40-9A3C-DF6D1427EDAC}" type="datetime1">
              <a:rPr lang="en-US" smtClean="0"/>
              <a:t>10/28/18</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gif"/><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 Id="rId3" Type="http://schemas.openxmlformats.org/officeDocument/2006/relationships/image" Target="../media/image6.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3.png"/><Relationship Id="rId1" Type="http://schemas.microsoft.com/office/2007/relationships/media" Target="../media/media1.mp4"/><Relationship Id="rId2" Type="http://schemas.openxmlformats.org/officeDocument/2006/relationships/video" Target="../media/media1.mp4"/></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7.png"/><Relationship Id="rId1" Type="http://schemas.microsoft.com/office/2007/relationships/media" Target="../media/media2.mp4"/><Relationship Id="rId2" Type="http://schemas.openxmlformats.org/officeDocument/2006/relationships/video" Target="../media/media2.mp4"/></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8.png"/><Relationship Id="rId5" Type="http://schemas.openxmlformats.org/officeDocument/2006/relationships/image" Target="../media/image19.png"/><Relationship Id="rId1" Type="http://schemas.microsoft.com/office/2007/relationships/media" Target="../media/media3.mp4"/><Relationship Id="rId2" Type="http://schemas.openxmlformats.org/officeDocument/2006/relationships/video" Target="../media/media3.mp4"/></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23" y="285913"/>
            <a:ext cx="10993549" cy="1475013"/>
          </a:xfrm>
        </p:spPr>
        <p:txBody>
          <a:bodyPr>
            <a:normAutofit/>
          </a:bodyPr>
          <a:lstStyle/>
          <a:p>
            <a:r>
              <a:rPr lang="en-US" sz="6000" cap="small" dirty="0" smtClean="0"/>
              <a:t>Time in Biology</a:t>
            </a:r>
            <a:endParaRPr lang="en-US" sz="6000" cap="small" dirty="0"/>
          </a:p>
        </p:txBody>
      </p:sp>
      <p:sp>
        <p:nvSpPr>
          <p:cNvPr id="3" name="Subtitle 2"/>
          <p:cNvSpPr>
            <a:spLocks noGrp="1"/>
          </p:cNvSpPr>
          <p:nvPr>
            <p:ph type="subTitle" idx="1"/>
          </p:nvPr>
        </p:nvSpPr>
        <p:spPr>
          <a:xfrm>
            <a:off x="476428" y="1647458"/>
            <a:ext cx="10993546" cy="1143147"/>
          </a:xfrm>
        </p:spPr>
        <p:txBody>
          <a:bodyPr>
            <a:noAutofit/>
          </a:bodyPr>
          <a:lstStyle/>
          <a:p>
            <a:r>
              <a:rPr lang="en-US" sz="2000" cap="small" dirty="0" smtClean="0"/>
              <a:t>Katherine Valde  </a:t>
            </a:r>
            <a:r>
              <a:rPr lang="en-US" sz="1200" cap="small" dirty="0" smtClean="0"/>
              <a:t>- </a:t>
            </a:r>
            <a:r>
              <a:rPr lang="en-US" sz="1200" cap="none" dirty="0" err="1" smtClean="0"/>
              <a:t>kgvalde@bu.edu</a:t>
            </a:r>
            <a:endParaRPr lang="en-US" sz="1200" cap="none" dirty="0" smtClean="0"/>
          </a:p>
          <a:p>
            <a:r>
              <a:rPr lang="en-US" sz="2000" cap="small" dirty="0" smtClean="0"/>
              <a:t>BU Center for Philosophy and History of science</a:t>
            </a:r>
          </a:p>
          <a:p>
            <a:r>
              <a:rPr lang="en-US" sz="2000" cap="small" dirty="0" smtClean="0"/>
              <a:t>29 </a:t>
            </a:r>
            <a:r>
              <a:rPr lang="en-US" sz="2000" cap="small" dirty="0" smtClean="0"/>
              <a:t>Oct 2018</a:t>
            </a:r>
            <a:endParaRPr lang="en-US" sz="2000" cap="small" dirty="0"/>
          </a:p>
        </p:txBody>
      </p:sp>
      <p:pic>
        <p:nvPicPr>
          <p:cNvPr id="1026" name="Picture 2" descr="oston University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8361" y="2254127"/>
            <a:ext cx="1201711" cy="536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161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4488" y="1496359"/>
            <a:ext cx="10172700" cy="3327400"/>
          </a:xfrm>
          <a:prstGeom prst="rect">
            <a:avLst/>
          </a:prstGeom>
        </p:spPr>
      </p:pic>
      <p:pic>
        <p:nvPicPr>
          <p:cNvPr id="3" name="Picture 2" descr="mage result for jbs hald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772" y="1009751"/>
            <a:ext cx="4223471" cy="532370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D57F1E4F-1CFF-5643-939E-217C01CDF565}" type="slidenum">
              <a:rPr lang="en-US" sz="2000" smtClean="0"/>
              <a:pPr/>
              <a:t>1</a:t>
            </a:fld>
            <a:endParaRPr lang="en-US" sz="2000" dirty="0"/>
          </a:p>
        </p:txBody>
      </p:sp>
    </p:spTree>
    <p:extLst>
      <p:ext uri="{BB962C8B-B14F-4D97-AF65-F5344CB8AC3E}">
        <p14:creationId xmlns:p14="http://schemas.microsoft.com/office/powerpoint/2010/main" val="827548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0" y="5262563"/>
            <a:ext cx="4910138" cy="688975"/>
          </a:xfrm>
        </p:spPr>
        <p:txBody>
          <a:bodyPr/>
          <a:lstStyle/>
          <a:p>
            <a:r>
              <a:rPr lang="en-US" smtClean="0"/>
              <a:t>JBS Haldane</a:t>
            </a:r>
            <a:endParaRPr lang="en-US" dirty="0"/>
          </a:p>
        </p:txBody>
      </p:sp>
      <p:sp>
        <p:nvSpPr>
          <p:cNvPr id="11" name="Content Placeholder 10"/>
          <p:cNvSpPr>
            <a:spLocks noGrp="1"/>
          </p:cNvSpPr>
          <p:nvPr>
            <p:ph idx="4294967295"/>
          </p:nvPr>
        </p:nvSpPr>
        <p:spPr>
          <a:xfrm>
            <a:off x="5070764" y="955964"/>
            <a:ext cx="6608618" cy="3543866"/>
          </a:xfrm>
        </p:spPr>
        <p:txBody>
          <a:bodyPr>
            <a:normAutofit fontScale="92500" lnSpcReduction="10000"/>
          </a:bodyPr>
          <a:lstStyle/>
          <a:p>
            <a:pPr marL="0" indent="0">
              <a:buNone/>
            </a:pPr>
            <a:r>
              <a:rPr lang="en-US" sz="3200" dirty="0" smtClean="0"/>
              <a:t>“[M]any of the difficulties of biology arise from the need of thinking simultaneously in several time scales. If we think too exclusively on the molecular time scale we shall be led to mechanistic materialism. If we think too exclusively on the evolutionary scale we shall be led into an exaggerated teleology.” </a:t>
            </a:r>
            <a:endParaRPr lang="en-US" sz="3200" dirty="0"/>
          </a:p>
        </p:txBody>
      </p:sp>
      <p:sp>
        <p:nvSpPr>
          <p:cNvPr id="16" name="Rectangle 15"/>
          <p:cNvSpPr/>
          <p:nvPr/>
        </p:nvSpPr>
        <p:spPr>
          <a:xfrm>
            <a:off x="0" y="4747771"/>
            <a:ext cx="12192000" cy="12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624577" y="4995711"/>
            <a:ext cx="5567423" cy="707886"/>
          </a:xfrm>
          <a:prstGeom prst="rect">
            <a:avLst/>
          </a:prstGeom>
          <a:noFill/>
        </p:spPr>
        <p:txBody>
          <a:bodyPr wrap="square" rtlCol="0">
            <a:spAutoFit/>
          </a:bodyPr>
          <a:lstStyle/>
          <a:p>
            <a:r>
              <a:rPr lang="en-US" sz="4000" cap="small" dirty="0" smtClean="0">
                <a:solidFill>
                  <a:schemeClr val="accent4"/>
                </a:solidFill>
              </a:rPr>
              <a:t>-JBS Haldane (1956)</a:t>
            </a:r>
            <a:endParaRPr lang="en-US" sz="4000" cap="small" dirty="0">
              <a:solidFill>
                <a:schemeClr val="accent4"/>
              </a:solidFill>
            </a:endParaRPr>
          </a:p>
        </p:txBody>
      </p:sp>
      <p:pic>
        <p:nvPicPr>
          <p:cNvPr id="1026" name="Picture 2" descr="mage result for jbs halda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219" y="955963"/>
            <a:ext cx="4223471" cy="532370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D57F1E4F-1CFF-5643-939E-217C01CDF565}" type="slidenum">
              <a:rPr lang="en-US" sz="2000" smtClean="0"/>
              <a:pPr/>
              <a:t>2</a:t>
            </a:fld>
            <a:endParaRPr lang="en-US" sz="2000" dirty="0"/>
          </a:p>
        </p:txBody>
      </p:sp>
    </p:spTree>
    <p:extLst>
      <p:ext uri="{BB962C8B-B14F-4D97-AF65-F5344CB8AC3E}">
        <p14:creationId xmlns:p14="http://schemas.microsoft.com/office/powerpoint/2010/main" val="10563396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4657" y="1391056"/>
            <a:ext cx="10957810" cy="4001095"/>
          </a:xfrm>
          <a:prstGeom prst="rect">
            <a:avLst/>
          </a:prstGeom>
        </p:spPr>
        <p:txBody>
          <a:bodyPr wrap="square">
            <a:spAutoFit/>
          </a:bodyPr>
          <a:lstStyle/>
          <a:p>
            <a:r>
              <a:rPr lang="en-US" dirty="0"/>
              <a:t> </a:t>
            </a:r>
          </a:p>
          <a:p>
            <a:pPr algn="ctr"/>
            <a:r>
              <a:rPr lang="en-US" sz="3600" dirty="0">
                <a:solidFill>
                  <a:schemeClr val="tx2"/>
                </a:solidFill>
              </a:rPr>
              <a:t>We have not paid attention to the role of time in biology. </a:t>
            </a:r>
            <a:endParaRPr lang="en-US" sz="3600" dirty="0" smtClean="0">
              <a:solidFill>
                <a:schemeClr val="tx2"/>
              </a:solidFill>
            </a:endParaRPr>
          </a:p>
          <a:p>
            <a:endParaRPr lang="en-US" sz="1400" dirty="0" smtClean="0">
              <a:solidFill>
                <a:schemeClr val="tx2"/>
              </a:solidFill>
            </a:endParaRPr>
          </a:p>
          <a:p>
            <a:endParaRPr lang="en-US" sz="1400" dirty="0">
              <a:solidFill>
                <a:schemeClr val="tx2"/>
              </a:solidFill>
            </a:endParaRPr>
          </a:p>
          <a:p>
            <a:endParaRPr lang="en-US" sz="1400" dirty="0" smtClean="0">
              <a:solidFill>
                <a:schemeClr val="tx2"/>
              </a:solidFill>
            </a:endParaRPr>
          </a:p>
          <a:p>
            <a:endParaRPr lang="en-US" sz="1400" dirty="0" smtClean="0">
              <a:solidFill>
                <a:schemeClr val="tx2"/>
              </a:solidFill>
            </a:endParaRPr>
          </a:p>
          <a:p>
            <a:pPr algn="ctr"/>
            <a:r>
              <a:rPr lang="en-US" sz="3600" dirty="0">
                <a:solidFill>
                  <a:schemeClr val="tx2"/>
                </a:solidFill>
              </a:rPr>
              <a:t>W</a:t>
            </a:r>
            <a:r>
              <a:rPr lang="en-US" sz="3600" dirty="0" smtClean="0">
                <a:solidFill>
                  <a:schemeClr val="tx2"/>
                </a:solidFill>
              </a:rPr>
              <a:t>e </a:t>
            </a:r>
            <a:r>
              <a:rPr lang="en-US" sz="3600" dirty="0">
                <a:solidFill>
                  <a:schemeClr val="tx2"/>
                </a:solidFill>
              </a:rPr>
              <a:t>need to be worried about the ways we </a:t>
            </a:r>
            <a:r>
              <a:rPr lang="en-US" sz="3600" dirty="0" smtClean="0">
                <a:solidFill>
                  <a:schemeClr val="tx2"/>
                </a:solidFill>
              </a:rPr>
              <a:t>conceive </a:t>
            </a:r>
            <a:r>
              <a:rPr lang="en-US" sz="3600" dirty="0">
                <a:solidFill>
                  <a:schemeClr val="tx2"/>
                </a:solidFill>
              </a:rPr>
              <a:t>of and make assumptions about time in </a:t>
            </a:r>
            <a:r>
              <a:rPr lang="en-US" sz="3600" dirty="0" smtClean="0">
                <a:solidFill>
                  <a:schemeClr val="tx2"/>
                </a:solidFill>
              </a:rPr>
              <a:t>biology BECAUSE when </a:t>
            </a:r>
            <a:r>
              <a:rPr lang="en-US" sz="3600" dirty="0">
                <a:solidFill>
                  <a:schemeClr val="tx2"/>
                </a:solidFill>
              </a:rPr>
              <a:t>we make assumptions we are obscuring something, which may have important scientific consequences. </a:t>
            </a:r>
          </a:p>
        </p:txBody>
      </p:sp>
      <p:sp>
        <p:nvSpPr>
          <p:cNvPr id="3" name="Slide Number Placeholder 2"/>
          <p:cNvSpPr>
            <a:spLocks noGrp="1"/>
          </p:cNvSpPr>
          <p:nvPr>
            <p:ph type="sldNum" sz="quarter" idx="12"/>
          </p:nvPr>
        </p:nvSpPr>
        <p:spPr/>
        <p:txBody>
          <a:bodyPr/>
          <a:lstStyle/>
          <a:p>
            <a:fld id="{D57F1E4F-1CFF-5643-939E-217C01CDF565}" type="slidenum">
              <a:rPr lang="en-US" sz="2000" smtClean="0"/>
              <a:pPr/>
              <a:t>3</a:t>
            </a:fld>
            <a:endParaRPr lang="en-US" sz="2000" dirty="0"/>
          </a:p>
        </p:txBody>
      </p:sp>
    </p:spTree>
    <p:extLst>
      <p:ext uri="{BB962C8B-B14F-4D97-AF65-F5344CB8AC3E}">
        <p14:creationId xmlns:p14="http://schemas.microsoft.com/office/powerpoint/2010/main" val="141657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Overview of Presentation</a:t>
            </a:r>
            <a:endParaRPr lang="en-US" sz="4800" cap="small" dirty="0"/>
          </a:p>
        </p:txBody>
      </p:sp>
      <p:sp>
        <p:nvSpPr>
          <p:cNvPr id="3" name="Content Placeholder 2"/>
          <p:cNvSpPr>
            <a:spLocks noGrp="1"/>
          </p:cNvSpPr>
          <p:nvPr>
            <p:ph idx="1"/>
          </p:nvPr>
        </p:nvSpPr>
        <p:spPr>
          <a:xfrm>
            <a:off x="581192" y="1943368"/>
            <a:ext cx="11029615" cy="4676931"/>
          </a:xfrm>
        </p:spPr>
        <p:txBody>
          <a:bodyPr>
            <a:normAutofit fontScale="92500" lnSpcReduction="20000"/>
          </a:bodyPr>
          <a:lstStyle/>
          <a:p>
            <a:pPr marL="324000" lvl="1" indent="0" algn="ctr">
              <a:buNone/>
            </a:pPr>
            <a:endParaRPr lang="en-US" sz="1100" dirty="0" smtClean="0"/>
          </a:p>
          <a:p>
            <a:pPr marL="781200" lvl="1" indent="-457200">
              <a:buFont typeface="+mj-lt"/>
              <a:buAutoNum type="arabicPeriod"/>
            </a:pPr>
            <a:r>
              <a:rPr lang="en-US" sz="3600" dirty="0" smtClean="0"/>
              <a:t>Why does time matter for biology?</a:t>
            </a:r>
          </a:p>
          <a:p>
            <a:pPr marL="781200" lvl="1" indent="-457200">
              <a:buFont typeface="+mj-lt"/>
              <a:buAutoNum type="arabicPeriod"/>
            </a:pPr>
            <a:endParaRPr lang="en-US" sz="3600" dirty="0" smtClean="0"/>
          </a:p>
          <a:p>
            <a:pPr marL="781200" lvl="1" indent="-457200">
              <a:buFont typeface="+mj-lt"/>
              <a:buAutoNum type="arabicPeriod"/>
            </a:pPr>
            <a:r>
              <a:rPr lang="en-US" sz="3600" dirty="0" smtClean="0"/>
              <a:t>How do the methods of biology abstract from time?</a:t>
            </a:r>
          </a:p>
          <a:p>
            <a:pPr marL="781200" lvl="1" indent="-457200">
              <a:buFont typeface="+mj-lt"/>
              <a:buAutoNum type="arabicPeriod"/>
            </a:pPr>
            <a:endParaRPr lang="en-US" sz="3600" dirty="0" smtClean="0"/>
          </a:p>
          <a:p>
            <a:pPr marL="781200" lvl="1" indent="-457200">
              <a:buFont typeface="+mj-lt"/>
              <a:buAutoNum type="arabicPeriod"/>
            </a:pPr>
            <a:r>
              <a:rPr lang="en-US" sz="3600" dirty="0"/>
              <a:t>How does imposing timescales effect biology</a:t>
            </a:r>
            <a:r>
              <a:rPr lang="en-US" sz="3600" dirty="0" smtClean="0"/>
              <a:t>?</a:t>
            </a:r>
          </a:p>
          <a:p>
            <a:pPr marL="781200" lvl="1" indent="-457200">
              <a:buFont typeface="+mj-lt"/>
              <a:buAutoNum type="arabicPeriod"/>
            </a:pPr>
            <a:endParaRPr lang="en-US" sz="3600" dirty="0" smtClean="0"/>
          </a:p>
          <a:p>
            <a:pPr marL="781200" lvl="1" indent="-457200">
              <a:buFont typeface="+mj-lt"/>
              <a:buAutoNum type="arabicPeriod"/>
            </a:pPr>
            <a:r>
              <a:rPr lang="en-US" sz="3600" dirty="0" smtClean="0"/>
              <a:t>How might we put time into biology?</a:t>
            </a:r>
          </a:p>
          <a:p>
            <a:pPr lvl="1"/>
            <a:endParaRPr lang="en-US" sz="2000" dirty="0" smtClean="0"/>
          </a:p>
        </p:txBody>
      </p:sp>
      <p:sp>
        <p:nvSpPr>
          <p:cNvPr id="4" name="Slide Number Placeholder 3"/>
          <p:cNvSpPr>
            <a:spLocks noGrp="1"/>
          </p:cNvSpPr>
          <p:nvPr>
            <p:ph type="sldNum" sz="quarter" idx="12"/>
          </p:nvPr>
        </p:nvSpPr>
        <p:spPr>
          <a:xfrm>
            <a:off x="10868546" y="6217399"/>
            <a:ext cx="1052508" cy="365125"/>
          </a:xfrm>
        </p:spPr>
        <p:txBody>
          <a:bodyPr/>
          <a:lstStyle/>
          <a:p>
            <a:fld id="{D57F1E4F-1CFF-5643-939E-217C01CDF565}" type="slidenum">
              <a:rPr lang="en-US" sz="2000" smtClean="0"/>
              <a:pPr/>
              <a:t>4</a:t>
            </a:fld>
            <a:endParaRPr lang="en-US" sz="2000" dirty="0"/>
          </a:p>
        </p:txBody>
      </p:sp>
    </p:spTree>
    <p:extLst>
      <p:ext uri="{BB962C8B-B14F-4D97-AF65-F5344CB8AC3E}">
        <p14:creationId xmlns:p14="http://schemas.microsoft.com/office/powerpoint/2010/main" val="195329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small" dirty="0" smtClean="0"/>
              <a:t>Why does Time matter for Biology?</a:t>
            </a:r>
            <a:endParaRPr lang="en-US" sz="4000" cap="small" dirty="0"/>
          </a:p>
        </p:txBody>
      </p:sp>
      <p:sp>
        <p:nvSpPr>
          <p:cNvPr id="3" name="Content Placeholder 2"/>
          <p:cNvSpPr>
            <a:spLocks noGrp="1"/>
          </p:cNvSpPr>
          <p:nvPr>
            <p:ph idx="1"/>
          </p:nvPr>
        </p:nvSpPr>
        <p:spPr/>
        <p:txBody>
          <a:bodyPr/>
          <a:lstStyle/>
          <a:p>
            <a:r>
              <a:rPr lang="en-US" sz="3200" dirty="0" smtClean="0"/>
              <a:t>Evolutionary/Developmental Biology</a:t>
            </a:r>
          </a:p>
          <a:p>
            <a:endParaRPr lang="en-US" dirty="0" smtClean="0"/>
          </a:p>
          <a:p>
            <a:r>
              <a:rPr lang="en-US" sz="3200" dirty="0" smtClean="0"/>
              <a:t>Processes!</a:t>
            </a:r>
          </a:p>
          <a:p>
            <a:pPr lvl="1"/>
            <a:r>
              <a:rPr lang="en-US" sz="3000" dirty="0" smtClean="0"/>
              <a:t>Evolution, Physiology, Genetics, etc.</a:t>
            </a:r>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5</a:t>
            </a:fld>
            <a:endParaRPr lang="en-US" sz="2000" dirty="0"/>
          </a:p>
        </p:txBody>
      </p:sp>
    </p:spTree>
    <p:extLst>
      <p:ext uri="{BB962C8B-B14F-4D97-AF65-F5344CB8AC3E}">
        <p14:creationId xmlns:p14="http://schemas.microsoft.com/office/powerpoint/2010/main" val="87340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5890" y="781864"/>
            <a:ext cx="8599669" cy="5560665"/>
          </a:xfrm>
          <a:prstGeom prst="rect">
            <a:avLst/>
          </a:prstGeom>
        </p:spPr>
      </p:pic>
      <p:sp>
        <p:nvSpPr>
          <p:cNvPr id="2" name="Slide Number Placeholder 1"/>
          <p:cNvSpPr>
            <a:spLocks noGrp="1"/>
          </p:cNvSpPr>
          <p:nvPr>
            <p:ph type="sldNum" sz="quarter" idx="12"/>
          </p:nvPr>
        </p:nvSpPr>
        <p:spPr/>
        <p:txBody>
          <a:bodyPr/>
          <a:lstStyle/>
          <a:p>
            <a:fld id="{D57F1E4F-1CFF-5643-939E-217C01CDF565}" type="slidenum">
              <a:rPr lang="en-US" sz="2000" smtClean="0"/>
              <a:pPr/>
              <a:t>6</a:t>
            </a:fld>
            <a:endParaRPr lang="en-US" sz="2000" dirty="0"/>
          </a:p>
        </p:txBody>
      </p:sp>
    </p:spTree>
    <p:extLst>
      <p:ext uri="{BB962C8B-B14F-4D97-AF65-F5344CB8AC3E}">
        <p14:creationId xmlns:p14="http://schemas.microsoft.com/office/powerpoint/2010/main" val="1809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780" y="694481"/>
            <a:ext cx="5196711" cy="3360266"/>
          </a:xfrm>
          <a:prstGeom prst="rect">
            <a:avLst/>
          </a:prstGeom>
        </p:spPr>
      </p:pic>
      <p:sp>
        <p:nvSpPr>
          <p:cNvPr id="3" name="TextBox 2"/>
          <p:cNvSpPr txBox="1"/>
          <p:nvPr/>
        </p:nvSpPr>
        <p:spPr>
          <a:xfrm>
            <a:off x="1724627" y="4236334"/>
            <a:ext cx="2812649" cy="584775"/>
          </a:xfrm>
          <a:prstGeom prst="rect">
            <a:avLst/>
          </a:prstGeom>
          <a:noFill/>
        </p:spPr>
        <p:txBody>
          <a:bodyPr wrap="square" rtlCol="0">
            <a:spAutoFit/>
          </a:bodyPr>
          <a:lstStyle/>
          <a:p>
            <a:r>
              <a:rPr lang="en-US" sz="3200" cap="small" dirty="0" smtClean="0">
                <a:solidFill>
                  <a:schemeClr val="tx2"/>
                </a:solidFill>
              </a:rPr>
              <a:t>October 2017</a:t>
            </a:r>
            <a:endParaRPr lang="en-US" sz="3200" cap="small" dirty="0">
              <a:solidFill>
                <a:schemeClr val="tx2"/>
              </a:solidFill>
            </a:endParaRPr>
          </a:p>
        </p:txBody>
      </p:sp>
      <p:sp>
        <p:nvSpPr>
          <p:cNvPr id="4" name="TextBox 3"/>
          <p:cNvSpPr txBox="1"/>
          <p:nvPr/>
        </p:nvSpPr>
        <p:spPr>
          <a:xfrm>
            <a:off x="7710667" y="2082226"/>
            <a:ext cx="2812649" cy="584775"/>
          </a:xfrm>
          <a:prstGeom prst="rect">
            <a:avLst/>
          </a:prstGeom>
          <a:noFill/>
        </p:spPr>
        <p:txBody>
          <a:bodyPr wrap="square" rtlCol="0">
            <a:spAutoFit/>
          </a:bodyPr>
          <a:lstStyle/>
          <a:p>
            <a:r>
              <a:rPr lang="en-US" sz="3200" cap="small" dirty="0" smtClean="0">
                <a:solidFill>
                  <a:schemeClr val="tx2"/>
                </a:solidFill>
              </a:rPr>
              <a:t>October 2018</a:t>
            </a:r>
            <a:endParaRPr lang="en-US" sz="3200" cap="small" dirty="0">
              <a:solidFill>
                <a:schemeClr val="tx2"/>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3949" y="2627212"/>
            <a:ext cx="5127586" cy="4025426"/>
          </a:xfrm>
          <a:prstGeom prst="rect">
            <a:avLst/>
          </a:prstGeom>
        </p:spPr>
      </p:pic>
      <p:sp>
        <p:nvSpPr>
          <p:cNvPr id="5" name="Slide Number Placeholder 4"/>
          <p:cNvSpPr>
            <a:spLocks noGrp="1"/>
          </p:cNvSpPr>
          <p:nvPr>
            <p:ph type="sldNum" sz="quarter" idx="12"/>
          </p:nvPr>
        </p:nvSpPr>
        <p:spPr>
          <a:xfrm>
            <a:off x="11025280" y="6287513"/>
            <a:ext cx="1052510" cy="365125"/>
          </a:xfrm>
        </p:spPr>
        <p:txBody>
          <a:bodyPr/>
          <a:lstStyle/>
          <a:p>
            <a:fld id="{D57F1E4F-1CFF-5643-939E-217C01CDF565}" type="slidenum">
              <a:rPr lang="en-US" sz="2000" smtClean="0"/>
              <a:pPr/>
              <a:t>7</a:t>
            </a:fld>
            <a:endParaRPr lang="en-US" sz="2000" dirty="0"/>
          </a:p>
        </p:txBody>
      </p:sp>
    </p:spTree>
    <p:extLst>
      <p:ext uri="{BB962C8B-B14F-4D97-AF65-F5344CB8AC3E}">
        <p14:creationId xmlns:p14="http://schemas.microsoft.com/office/powerpoint/2010/main" val="125134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Time </a:t>
            </a:r>
            <a:r>
              <a:rPr lang="en-US" sz="4800" cap="small" dirty="0" smtClean="0"/>
              <a:t>in Biology</a:t>
            </a:r>
            <a:endParaRPr lang="en-US" sz="4800" dirty="0"/>
          </a:p>
        </p:txBody>
      </p:sp>
      <p:sp>
        <p:nvSpPr>
          <p:cNvPr id="3" name="Text Placeholder 2"/>
          <p:cNvSpPr txBox="1">
            <a:spLocks/>
          </p:cNvSpPr>
          <p:nvPr/>
        </p:nvSpPr>
        <p:spPr>
          <a:xfrm>
            <a:off x="7151446" y="2283659"/>
            <a:ext cx="2456816" cy="536575"/>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n-US" sz="4800" dirty="0" smtClean="0"/>
              <a:t>External</a:t>
            </a:r>
            <a:endParaRPr lang="en-US" sz="4800" dirty="0"/>
          </a:p>
        </p:txBody>
      </p:sp>
      <p:pic>
        <p:nvPicPr>
          <p:cNvPr id="5122" name="Picture 2" descr="mage result for clock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3609" y="3260994"/>
            <a:ext cx="2912490" cy="293080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mage result for circadian rhyth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899" y="3260994"/>
            <a:ext cx="3055716" cy="305571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80371" y="2136448"/>
            <a:ext cx="4013023" cy="830997"/>
          </a:xfrm>
          <a:prstGeom prst="rect">
            <a:avLst/>
          </a:prstGeom>
        </p:spPr>
        <p:txBody>
          <a:bodyPr wrap="square">
            <a:spAutoFit/>
          </a:bodyPr>
          <a:lstStyle/>
          <a:p>
            <a:r>
              <a:rPr lang="en-US" sz="4800" dirty="0" smtClean="0">
                <a:solidFill>
                  <a:schemeClr val="tx2"/>
                </a:solidFill>
              </a:rPr>
              <a:t>Internal       vs.</a:t>
            </a:r>
            <a:endParaRPr lang="en-US" sz="4800" dirty="0">
              <a:solidFill>
                <a:schemeClr val="tx2"/>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z="2000" smtClean="0"/>
              <a:pPr/>
              <a:t>8</a:t>
            </a:fld>
            <a:endParaRPr lang="en-US" sz="2000" dirty="0"/>
          </a:p>
        </p:txBody>
      </p:sp>
    </p:spTree>
    <p:extLst>
      <p:ext uri="{BB962C8B-B14F-4D97-AF65-F5344CB8AC3E}">
        <p14:creationId xmlns:p14="http://schemas.microsoft.com/office/powerpoint/2010/main" val="10648213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ppt_x"/>
                                          </p:val>
                                        </p:tav>
                                        <p:tav tm="100000">
                                          <p:val>
                                            <p:strVal val="#ppt_x"/>
                                          </p:val>
                                        </p:tav>
                                      </p:tavLst>
                                    </p:anim>
                                    <p:anim calcmode="lin" valueType="num">
                                      <p:cBhvr additive="base">
                                        <p:cTn id="14" dur="500" fill="hold"/>
                                        <p:tgtEl>
                                          <p:spTgt spid="512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5124"/>
                                        </p:tgtEl>
                                        <p:attrNameLst>
                                          <p:attrName>style.visibility</p:attrName>
                                        </p:attrNameLst>
                                      </p:cBhvr>
                                      <p:to>
                                        <p:strVal val="visible"/>
                                      </p:to>
                                    </p:set>
                                    <p:anim calcmode="lin" valueType="num">
                                      <p:cBhvr additive="base">
                                        <p:cTn id="25" dur="500" fill="hold"/>
                                        <p:tgtEl>
                                          <p:spTgt spid="5124"/>
                                        </p:tgtEl>
                                        <p:attrNameLst>
                                          <p:attrName>ppt_x</p:attrName>
                                        </p:attrNameLst>
                                      </p:cBhvr>
                                      <p:tavLst>
                                        <p:tav tm="0">
                                          <p:val>
                                            <p:strVal val="#ppt_x"/>
                                          </p:val>
                                        </p:tav>
                                        <p:tav tm="100000">
                                          <p:val>
                                            <p:strVal val="#ppt_x"/>
                                          </p:val>
                                        </p:tav>
                                      </p:tavLst>
                                    </p:anim>
                                    <p:anim calcmode="lin" valueType="num">
                                      <p:cBhvr additive="base">
                                        <p:cTn id="26" dur="500" fill="hold"/>
                                        <p:tgtEl>
                                          <p:spTgt spid="51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Time in Biology</a:t>
            </a:r>
            <a:endParaRPr lang="en-US" sz="4800" dirty="0"/>
          </a:p>
        </p:txBody>
      </p:sp>
      <p:sp>
        <p:nvSpPr>
          <p:cNvPr id="3" name="Text Placeholder 2"/>
          <p:cNvSpPr>
            <a:spLocks noGrp="1"/>
          </p:cNvSpPr>
          <p:nvPr>
            <p:ph type="body" idx="1"/>
          </p:nvPr>
        </p:nvSpPr>
        <p:spPr/>
        <p:txBody>
          <a:bodyPr/>
          <a:lstStyle/>
          <a:p>
            <a:r>
              <a:rPr lang="en-US" sz="3200" dirty="0" smtClean="0"/>
              <a:t>Internal Time</a:t>
            </a:r>
            <a:endParaRPr lang="en-US" sz="3200" dirty="0"/>
          </a:p>
        </p:txBody>
      </p:sp>
      <p:sp>
        <p:nvSpPr>
          <p:cNvPr id="4" name="Content Placeholder 3"/>
          <p:cNvSpPr>
            <a:spLocks noGrp="1"/>
          </p:cNvSpPr>
          <p:nvPr>
            <p:ph sz="half" idx="2"/>
          </p:nvPr>
        </p:nvSpPr>
        <p:spPr>
          <a:xfrm>
            <a:off x="581194" y="2980428"/>
            <a:ext cx="5393100" cy="2934999"/>
          </a:xfrm>
        </p:spPr>
        <p:txBody>
          <a:bodyPr>
            <a:noAutofit/>
          </a:bodyPr>
          <a:lstStyle/>
          <a:p>
            <a:r>
              <a:rPr lang="en-US" sz="2400" dirty="0"/>
              <a:t>T</a:t>
            </a:r>
            <a:r>
              <a:rPr lang="en-US" sz="2400" dirty="0" smtClean="0"/>
              <a:t>here </a:t>
            </a:r>
            <a:r>
              <a:rPr lang="en-US" sz="2400" dirty="0"/>
              <a:t>is a scale (or scales) that are a part of </a:t>
            </a:r>
            <a:r>
              <a:rPr lang="en-US" sz="2400" dirty="0" smtClean="0"/>
              <a:t>any living organism.</a:t>
            </a:r>
          </a:p>
          <a:p>
            <a:endParaRPr lang="en-US" sz="1100" dirty="0" smtClean="0"/>
          </a:p>
          <a:p>
            <a:r>
              <a:rPr lang="en-US" sz="2400" dirty="0" smtClean="0"/>
              <a:t>Organisms have their own </a:t>
            </a:r>
            <a:r>
              <a:rPr lang="en-US" sz="2400" dirty="0"/>
              <a:t>lifespan, </a:t>
            </a:r>
            <a:r>
              <a:rPr lang="en-US" sz="2400" dirty="0" smtClean="0"/>
              <a:t>their own </a:t>
            </a:r>
            <a:r>
              <a:rPr lang="en-US" sz="2400" dirty="0"/>
              <a:t>circadian rhythms, etc</a:t>
            </a:r>
            <a:r>
              <a:rPr lang="en-US" sz="2400" dirty="0" smtClean="0"/>
              <a:t>.</a:t>
            </a:r>
          </a:p>
          <a:p>
            <a:endParaRPr lang="en-US" sz="1100" dirty="0" smtClean="0"/>
          </a:p>
          <a:p>
            <a:r>
              <a:rPr lang="en-US" sz="2400" dirty="0" smtClean="0"/>
              <a:t>Being ‘internal’ is shorthand for ‘internal to a system of interest’</a:t>
            </a:r>
            <a:endParaRPr lang="en-US" sz="2400" dirty="0" smtClean="0"/>
          </a:p>
          <a:p>
            <a:endParaRPr lang="en-US" sz="2400" dirty="0"/>
          </a:p>
          <a:p>
            <a:endParaRPr lang="en-US" dirty="0"/>
          </a:p>
        </p:txBody>
      </p:sp>
      <p:sp>
        <p:nvSpPr>
          <p:cNvPr id="5" name="Text Placeholder 4"/>
          <p:cNvSpPr>
            <a:spLocks noGrp="1"/>
          </p:cNvSpPr>
          <p:nvPr>
            <p:ph type="body" sz="quarter" idx="3"/>
          </p:nvPr>
        </p:nvSpPr>
        <p:spPr/>
        <p:txBody>
          <a:bodyPr/>
          <a:lstStyle/>
          <a:p>
            <a:r>
              <a:rPr lang="en-US" sz="3200" dirty="0" smtClean="0"/>
              <a:t>External Time</a:t>
            </a:r>
            <a:endParaRPr lang="en-US" sz="3200" dirty="0"/>
          </a:p>
        </p:txBody>
      </p:sp>
      <p:sp>
        <p:nvSpPr>
          <p:cNvPr id="6" name="Content Placeholder 5"/>
          <p:cNvSpPr>
            <a:spLocks noGrp="1"/>
          </p:cNvSpPr>
          <p:nvPr>
            <p:ph sz="quarter" idx="4"/>
          </p:nvPr>
        </p:nvSpPr>
        <p:spPr>
          <a:xfrm>
            <a:off x="6217708" y="2947539"/>
            <a:ext cx="5393100" cy="3453261"/>
          </a:xfrm>
        </p:spPr>
        <p:txBody>
          <a:bodyPr>
            <a:normAutofit/>
          </a:bodyPr>
          <a:lstStyle/>
          <a:p>
            <a:r>
              <a:rPr lang="en-US" sz="2400" dirty="0"/>
              <a:t>O</a:t>
            </a:r>
            <a:r>
              <a:rPr lang="en-US" sz="2400" dirty="0" smtClean="0"/>
              <a:t>ur </a:t>
            </a:r>
            <a:r>
              <a:rPr lang="en-US" sz="2400" dirty="0"/>
              <a:t>common measure of time like </a:t>
            </a:r>
            <a:r>
              <a:rPr lang="en-US" sz="2400" dirty="0" smtClean="0"/>
              <a:t>seconds, </a:t>
            </a:r>
            <a:r>
              <a:rPr lang="en-US" sz="2400" dirty="0"/>
              <a:t>hours, </a:t>
            </a:r>
            <a:r>
              <a:rPr lang="en-US" sz="2400" dirty="0" smtClean="0"/>
              <a:t>years, etc. </a:t>
            </a:r>
            <a:r>
              <a:rPr lang="en-US" sz="2400" dirty="0"/>
              <a:t>are external to any </a:t>
            </a:r>
            <a:r>
              <a:rPr lang="en-US" sz="2400" dirty="0" smtClean="0"/>
              <a:t>biological entity.</a:t>
            </a:r>
            <a:endParaRPr lang="en-US" sz="2400" dirty="0" smtClean="0"/>
          </a:p>
          <a:p>
            <a:r>
              <a:rPr lang="en-US" sz="2400" dirty="0" smtClean="0"/>
              <a:t>Earth years is </a:t>
            </a:r>
            <a:r>
              <a:rPr lang="en-US" sz="2400" dirty="0" smtClean="0"/>
              <a:t>an internal measure of time if the system of interest is the solar system. </a:t>
            </a:r>
          </a:p>
          <a:p>
            <a:r>
              <a:rPr lang="en-US" sz="2400" dirty="0" smtClean="0"/>
              <a:t>Being ‘external’ </a:t>
            </a:r>
            <a:r>
              <a:rPr lang="en-US" sz="2400" dirty="0" smtClean="0"/>
              <a:t>is shorthand for ‘external to the system of interest’. </a:t>
            </a:r>
            <a:endParaRPr lang="en-US" sz="2400" dirty="0" smtClean="0"/>
          </a:p>
          <a:p>
            <a:endParaRPr lang="en-US" sz="2400" dirty="0"/>
          </a:p>
        </p:txBody>
      </p:sp>
      <p:pic>
        <p:nvPicPr>
          <p:cNvPr id="7" name="Picture 4" descr="mage result for circadian rhyth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744" y="1963956"/>
            <a:ext cx="934492" cy="9344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mage result for clock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7271" y="2023167"/>
            <a:ext cx="962484" cy="968537"/>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a:xfrm>
            <a:off x="10770249" y="6178949"/>
            <a:ext cx="1052510" cy="365125"/>
          </a:xfrm>
        </p:spPr>
        <p:txBody>
          <a:bodyPr/>
          <a:lstStyle/>
          <a:p>
            <a:fld id="{D57F1E4F-1CFF-5643-939E-217C01CDF565}" type="slidenum">
              <a:rPr lang="en-US" sz="2000" smtClean="0"/>
              <a:pPr/>
              <a:t>9</a:t>
            </a:fld>
            <a:endParaRPr lang="en-US" sz="2000" dirty="0"/>
          </a:p>
        </p:txBody>
      </p:sp>
    </p:spTree>
    <p:extLst>
      <p:ext uri="{BB962C8B-B14F-4D97-AF65-F5344CB8AC3E}">
        <p14:creationId xmlns:p14="http://schemas.microsoft.com/office/powerpoint/2010/main" val="115407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Time Scales in Biology</a:t>
            </a:r>
            <a:endParaRPr lang="en-US" sz="4800" cap="small" dirty="0"/>
          </a:p>
        </p:txBody>
      </p:sp>
      <p:sp>
        <p:nvSpPr>
          <p:cNvPr id="4" name="Content Placeholder 3"/>
          <p:cNvSpPr>
            <a:spLocks noGrp="1"/>
          </p:cNvSpPr>
          <p:nvPr>
            <p:ph idx="1"/>
          </p:nvPr>
        </p:nvSpPr>
        <p:spPr>
          <a:xfrm>
            <a:off x="438952" y="2363376"/>
            <a:ext cx="11029615" cy="3678303"/>
          </a:xfrm>
        </p:spPr>
        <p:txBody>
          <a:bodyPr anchor="t" anchorCtr="0">
            <a:normAutofit/>
          </a:bodyPr>
          <a:lstStyle/>
          <a:p>
            <a:pPr marL="0" indent="0" algn="ctr">
              <a:buNone/>
            </a:pPr>
            <a:r>
              <a:rPr lang="en-US" sz="4000" dirty="0" smtClean="0"/>
              <a:t>“the timescale of X phenomenon” = </a:t>
            </a:r>
          </a:p>
          <a:p>
            <a:pPr marL="0" indent="0" algn="ctr">
              <a:buNone/>
            </a:pPr>
            <a:r>
              <a:rPr lang="en-US" sz="4000" dirty="0" smtClean="0"/>
              <a:t>the amount of time X takes to occur</a:t>
            </a:r>
          </a:p>
          <a:p>
            <a:pPr marL="0" indent="0" algn="ctr">
              <a:buNone/>
            </a:pPr>
            <a:endParaRPr lang="en-US" sz="4000" dirty="0"/>
          </a:p>
          <a:p>
            <a:pPr marL="0" indent="0" algn="ctr">
              <a:buNone/>
            </a:pPr>
            <a:r>
              <a:rPr lang="en-US" sz="4000" dirty="0" smtClean="0"/>
              <a:t>Generally given in minutes, hours, years, etc.</a:t>
            </a:r>
          </a:p>
          <a:p>
            <a:pPr marL="0" indent="0" algn="ctr">
              <a:buNone/>
            </a:pPr>
            <a:endParaRPr lang="en-US" sz="2800" dirty="0"/>
          </a:p>
          <a:p>
            <a:pPr marL="0" indent="0" algn="ctr">
              <a:buNone/>
            </a:pPr>
            <a:endParaRPr lang="en-US" sz="2800" dirty="0"/>
          </a:p>
        </p:txBody>
      </p:sp>
      <p:sp>
        <p:nvSpPr>
          <p:cNvPr id="3" name="Slide Number Placeholder 2"/>
          <p:cNvSpPr>
            <a:spLocks noGrp="1"/>
          </p:cNvSpPr>
          <p:nvPr>
            <p:ph type="sldNum" sz="quarter" idx="12"/>
          </p:nvPr>
        </p:nvSpPr>
        <p:spPr/>
        <p:txBody>
          <a:bodyPr/>
          <a:lstStyle/>
          <a:p>
            <a:fld id="{D57F1E4F-1CFF-5643-939E-217C01CDF565}" type="slidenum">
              <a:rPr lang="en-US" sz="2000" smtClean="0"/>
              <a:pPr/>
              <a:t>10</a:t>
            </a:fld>
            <a:endParaRPr lang="en-US" sz="2000" dirty="0"/>
          </a:p>
        </p:txBody>
      </p:sp>
    </p:spTree>
    <p:extLst>
      <p:ext uri="{BB962C8B-B14F-4D97-AF65-F5344CB8AC3E}">
        <p14:creationId xmlns:p14="http://schemas.microsoft.com/office/powerpoint/2010/main" val="122194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6049" y="1860461"/>
            <a:ext cx="11062009" cy="2800767"/>
          </a:xfrm>
          <a:prstGeom prst="rect">
            <a:avLst/>
          </a:prstGeom>
        </p:spPr>
        <p:txBody>
          <a:bodyPr wrap="square">
            <a:spAutoFit/>
          </a:bodyPr>
          <a:lstStyle/>
          <a:p>
            <a:pPr algn="ctr"/>
            <a:r>
              <a:rPr lang="en-US" sz="4400" dirty="0" smtClean="0">
                <a:solidFill>
                  <a:schemeClr val="tx2"/>
                </a:solidFill>
              </a:rPr>
              <a:t>In defining </a:t>
            </a:r>
            <a:r>
              <a:rPr lang="en-US" sz="4400" dirty="0">
                <a:solidFill>
                  <a:schemeClr val="tx2"/>
                </a:solidFill>
              </a:rPr>
              <a:t>the timescale in terms of some measure that is </a:t>
            </a:r>
            <a:r>
              <a:rPr lang="en-US" sz="4400" b="1" u="sng" dirty="0">
                <a:solidFill>
                  <a:schemeClr val="tx2"/>
                </a:solidFill>
              </a:rPr>
              <a:t>external </a:t>
            </a:r>
            <a:r>
              <a:rPr lang="en-US" sz="4400" dirty="0">
                <a:solidFill>
                  <a:schemeClr val="tx2"/>
                </a:solidFill>
              </a:rPr>
              <a:t>to the phenomenon itself we are abstracting from the </a:t>
            </a:r>
            <a:r>
              <a:rPr lang="en-US" sz="4400" b="1" u="sng" dirty="0">
                <a:solidFill>
                  <a:schemeClr val="tx2"/>
                </a:solidFill>
              </a:rPr>
              <a:t>internal</a:t>
            </a:r>
            <a:r>
              <a:rPr lang="en-US" sz="4400" dirty="0">
                <a:solidFill>
                  <a:schemeClr val="tx2"/>
                </a:solidFill>
              </a:rPr>
              <a:t> timescale of the entity we are studying. </a:t>
            </a:r>
          </a:p>
        </p:txBody>
      </p:sp>
      <p:sp>
        <p:nvSpPr>
          <p:cNvPr id="3" name="Slide Number Placeholder 2"/>
          <p:cNvSpPr>
            <a:spLocks noGrp="1"/>
          </p:cNvSpPr>
          <p:nvPr>
            <p:ph type="sldNum" sz="quarter" idx="12"/>
          </p:nvPr>
        </p:nvSpPr>
        <p:spPr/>
        <p:txBody>
          <a:bodyPr/>
          <a:lstStyle/>
          <a:p>
            <a:fld id="{D57F1E4F-1CFF-5643-939E-217C01CDF565}" type="slidenum">
              <a:rPr lang="en-US" sz="2000" smtClean="0"/>
              <a:pPr/>
              <a:t>11</a:t>
            </a:fld>
            <a:endParaRPr lang="en-US" sz="2000" dirty="0"/>
          </a:p>
        </p:txBody>
      </p:sp>
    </p:spTree>
    <p:extLst>
      <p:ext uri="{BB962C8B-B14F-4D97-AF65-F5344CB8AC3E}">
        <p14:creationId xmlns:p14="http://schemas.microsoft.com/office/powerpoint/2010/main" val="729231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What is Abstraction?</a:t>
            </a:r>
            <a:endParaRPr lang="en-US" sz="4800" cap="small" dirty="0"/>
          </a:p>
        </p:txBody>
      </p:sp>
      <p:sp>
        <p:nvSpPr>
          <p:cNvPr id="3" name="Content Placeholder 2"/>
          <p:cNvSpPr>
            <a:spLocks noGrp="1"/>
          </p:cNvSpPr>
          <p:nvPr>
            <p:ph idx="1"/>
          </p:nvPr>
        </p:nvSpPr>
        <p:spPr>
          <a:xfrm>
            <a:off x="581192" y="2213961"/>
            <a:ext cx="11029615" cy="3678303"/>
          </a:xfrm>
        </p:spPr>
        <p:txBody>
          <a:bodyPr>
            <a:normAutofit/>
          </a:bodyPr>
          <a:lstStyle/>
          <a:p>
            <a:r>
              <a:rPr lang="en-US" sz="4000" dirty="0" smtClean="0"/>
              <a:t>taking </a:t>
            </a:r>
            <a:r>
              <a:rPr lang="en-US" sz="4000" dirty="0"/>
              <a:t>process out of its normal temporal context and setting it within another temporal context </a:t>
            </a:r>
            <a:endParaRPr lang="en-US" sz="4000" dirty="0" smtClean="0"/>
          </a:p>
          <a:p>
            <a:pPr lvl="6"/>
            <a:r>
              <a:rPr lang="en-US" sz="3200" dirty="0" smtClean="0"/>
              <a:t>Imposing a particular timescale</a:t>
            </a:r>
          </a:p>
          <a:p>
            <a:pPr lvl="6"/>
            <a:r>
              <a:rPr lang="en-US" sz="3200" dirty="0" smtClean="0"/>
              <a:t>Eliminating temporal </a:t>
            </a:r>
            <a:r>
              <a:rPr lang="en-US" sz="3200" dirty="0" smtClean="0"/>
              <a:t>dynamics </a:t>
            </a:r>
            <a:endParaRPr lang="en-US" sz="3200" dirty="0"/>
          </a:p>
          <a:p>
            <a:pPr lvl="6"/>
            <a:r>
              <a:rPr lang="en-US" sz="3200" dirty="0" smtClean="0"/>
              <a:t>Sometimes both!</a:t>
            </a:r>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12</a:t>
            </a:fld>
            <a:endParaRPr lang="en-US" sz="2000" dirty="0"/>
          </a:p>
        </p:txBody>
      </p:sp>
    </p:spTree>
    <p:extLst>
      <p:ext uri="{BB962C8B-B14F-4D97-AF65-F5344CB8AC3E}">
        <p14:creationId xmlns:p14="http://schemas.microsoft.com/office/powerpoint/2010/main" val="57889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Overview of Presentation</a:t>
            </a:r>
            <a:endParaRPr lang="en-US" sz="4800" cap="small" dirty="0"/>
          </a:p>
        </p:txBody>
      </p:sp>
      <p:sp>
        <p:nvSpPr>
          <p:cNvPr id="7" name="Content Placeholder 2"/>
          <p:cNvSpPr>
            <a:spLocks noGrp="1"/>
          </p:cNvSpPr>
          <p:nvPr>
            <p:ph idx="1"/>
          </p:nvPr>
        </p:nvSpPr>
        <p:spPr>
          <a:xfrm>
            <a:off x="746084" y="2098622"/>
            <a:ext cx="11029615" cy="4676931"/>
          </a:xfrm>
        </p:spPr>
        <p:txBody>
          <a:bodyPr>
            <a:normAutofit/>
          </a:bodyPr>
          <a:lstStyle/>
          <a:p>
            <a:pPr marL="781200" lvl="1" indent="-457200">
              <a:buFont typeface="+mj-lt"/>
              <a:buAutoNum type="arabicPeriod"/>
            </a:pPr>
            <a:r>
              <a:rPr lang="en-US" sz="3600" dirty="0" smtClean="0"/>
              <a:t>Why does time matter for biology?</a:t>
            </a:r>
          </a:p>
          <a:p>
            <a:pPr marL="936000" lvl="3" indent="0">
              <a:buNone/>
            </a:pPr>
            <a:r>
              <a:rPr lang="en-US" sz="3200" dirty="0" smtClean="0"/>
              <a:t>The subjects of biological inquiry have internal timescales.</a:t>
            </a:r>
            <a:endParaRPr lang="en-US" sz="3200" dirty="0" smtClean="0"/>
          </a:p>
          <a:p>
            <a:pPr marL="781200" lvl="1" indent="-457200">
              <a:buFont typeface="+mj-lt"/>
              <a:buAutoNum type="arabicPeriod"/>
            </a:pPr>
            <a:r>
              <a:rPr lang="en-US" sz="3600" dirty="0" smtClean="0"/>
              <a:t>How do the methods of biology abstract from time?</a:t>
            </a:r>
          </a:p>
          <a:p>
            <a:pPr marL="781200" lvl="1" indent="-457200">
              <a:buFont typeface="+mj-lt"/>
              <a:buAutoNum type="arabicPeriod"/>
            </a:pPr>
            <a:endParaRPr lang="en-US" sz="3600" dirty="0" smtClean="0"/>
          </a:p>
          <a:p>
            <a:pPr marL="781200" lvl="1" indent="-457200">
              <a:buFont typeface="+mj-lt"/>
              <a:buAutoNum type="arabicPeriod"/>
            </a:pPr>
            <a:r>
              <a:rPr lang="en-US" sz="3600" dirty="0">
                <a:solidFill>
                  <a:schemeClr val="tx2">
                    <a:lumMod val="40000"/>
                    <a:lumOff val="60000"/>
                  </a:schemeClr>
                </a:solidFill>
              </a:rPr>
              <a:t>How does imposing timescales effect biology</a:t>
            </a:r>
            <a:r>
              <a:rPr lang="en-US" sz="3600" dirty="0" smtClean="0">
                <a:solidFill>
                  <a:schemeClr val="tx2">
                    <a:lumMod val="40000"/>
                    <a:lumOff val="60000"/>
                  </a:schemeClr>
                </a:solidFill>
              </a:rPr>
              <a:t>?</a:t>
            </a:r>
          </a:p>
          <a:p>
            <a:pPr marL="781200" lvl="1" indent="-457200">
              <a:buFont typeface="+mj-lt"/>
              <a:buAutoNum type="arabicPeriod"/>
            </a:pPr>
            <a:r>
              <a:rPr lang="en-US" sz="3600" dirty="0" smtClean="0">
                <a:solidFill>
                  <a:schemeClr val="tx2">
                    <a:lumMod val="40000"/>
                    <a:lumOff val="60000"/>
                  </a:schemeClr>
                </a:solidFill>
              </a:rPr>
              <a:t>How might we put time into biology?</a:t>
            </a:r>
          </a:p>
          <a:p>
            <a:pPr lvl="1"/>
            <a:endParaRPr lang="en-US" sz="2000" dirty="0" smtClean="0"/>
          </a:p>
        </p:txBody>
      </p:sp>
      <p:sp>
        <p:nvSpPr>
          <p:cNvPr id="8" name="Up Arrow 7"/>
          <p:cNvSpPr/>
          <p:nvPr/>
        </p:nvSpPr>
        <p:spPr>
          <a:xfrm rot="5400000">
            <a:off x="291824" y="3422255"/>
            <a:ext cx="578734" cy="78707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D57F1E4F-1CFF-5643-939E-217C01CDF565}" type="slidenum">
              <a:rPr lang="en-US" sz="2000" smtClean="0"/>
              <a:pPr/>
              <a:t>13</a:t>
            </a:fld>
            <a:endParaRPr lang="en-US" sz="2000" dirty="0"/>
          </a:p>
        </p:txBody>
      </p:sp>
    </p:spTree>
    <p:extLst>
      <p:ext uri="{BB962C8B-B14F-4D97-AF65-F5344CB8AC3E}">
        <p14:creationId xmlns:p14="http://schemas.microsoft.com/office/powerpoint/2010/main" val="110309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3043910"/>
            <a:ext cx="11029614" cy="1497507"/>
          </a:xfrm>
        </p:spPr>
        <p:txBody>
          <a:bodyPr>
            <a:noAutofit/>
          </a:bodyPr>
          <a:lstStyle/>
          <a:p>
            <a:r>
              <a:rPr lang="en-US" sz="4800" cap="small" dirty="0" smtClean="0"/>
              <a:t>Methodological Abstractions from Time in Biology</a:t>
            </a:r>
            <a:endParaRPr lang="en-US" sz="4800" cap="small" dirty="0"/>
          </a:p>
        </p:txBody>
      </p:sp>
      <p:sp>
        <p:nvSpPr>
          <p:cNvPr id="3" name="Text Placeholder 2"/>
          <p:cNvSpPr>
            <a:spLocks noGrp="1"/>
          </p:cNvSpPr>
          <p:nvPr>
            <p:ph type="body" idx="1"/>
          </p:nvPr>
        </p:nvSpPr>
        <p:spPr/>
        <p:txBody>
          <a:bodyPr>
            <a:normAutofit/>
          </a:bodyPr>
          <a:lstStyle/>
          <a:p>
            <a:r>
              <a:rPr lang="en-US" sz="2800" cap="small" dirty="0" smtClean="0"/>
              <a:t>Or Ways Biologists Ignore Internal Time </a:t>
            </a:r>
            <a:endParaRPr lang="en-US" sz="2800" cap="small" dirty="0"/>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14</a:t>
            </a:fld>
            <a:endParaRPr lang="en-US" sz="2000" dirty="0"/>
          </a:p>
        </p:txBody>
      </p:sp>
    </p:spTree>
    <p:extLst>
      <p:ext uri="{BB962C8B-B14F-4D97-AF65-F5344CB8AC3E}">
        <p14:creationId xmlns:p14="http://schemas.microsoft.com/office/powerpoint/2010/main" val="1782800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3330" y="1887794"/>
            <a:ext cx="9350477" cy="830997"/>
          </a:xfrm>
          <a:prstGeom prst="rect">
            <a:avLst/>
          </a:prstGeom>
          <a:noFill/>
        </p:spPr>
        <p:txBody>
          <a:bodyPr wrap="square" rtlCol="0">
            <a:spAutoFit/>
          </a:bodyPr>
          <a:lstStyle/>
          <a:p>
            <a:pPr algn="ctr"/>
            <a:r>
              <a:rPr lang="en-US" sz="4800" dirty="0" smtClean="0">
                <a:solidFill>
                  <a:schemeClr val="tx2"/>
                </a:solidFill>
              </a:rPr>
              <a:t>Humans have our own timescale</a:t>
            </a:r>
            <a:r>
              <a:rPr lang="en-US" sz="4800" dirty="0" smtClean="0">
                <a:solidFill>
                  <a:schemeClr val="tx2"/>
                </a:solidFill>
              </a:rPr>
              <a:t>.</a:t>
            </a:r>
            <a:endParaRPr lang="en-US" sz="4800" dirty="0" smtClean="0">
              <a:solidFill>
                <a:schemeClr val="tx2"/>
              </a:solidFill>
            </a:endParaRPr>
          </a:p>
        </p:txBody>
      </p:sp>
      <p:sp>
        <p:nvSpPr>
          <p:cNvPr id="3" name="Rectangle 2"/>
          <p:cNvSpPr/>
          <p:nvPr/>
        </p:nvSpPr>
        <p:spPr>
          <a:xfrm>
            <a:off x="2025796" y="3652548"/>
            <a:ext cx="8425543" cy="1569660"/>
          </a:xfrm>
          <a:prstGeom prst="rect">
            <a:avLst/>
          </a:prstGeom>
        </p:spPr>
        <p:txBody>
          <a:bodyPr wrap="square">
            <a:spAutoFit/>
          </a:bodyPr>
          <a:lstStyle/>
          <a:p>
            <a:pPr algn="ctr"/>
            <a:r>
              <a:rPr lang="en-US" sz="4800" dirty="0">
                <a:solidFill>
                  <a:schemeClr val="tx2"/>
                </a:solidFill>
              </a:rPr>
              <a:t>Our perceptual process naturally privileges a particular scale. </a:t>
            </a:r>
            <a:endParaRPr lang="en-US" sz="4800" dirty="0">
              <a:solidFill>
                <a:schemeClr val="tx2"/>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15</a:t>
            </a:fld>
            <a:endParaRPr lang="en-US" sz="2000" dirty="0"/>
          </a:p>
        </p:txBody>
      </p:sp>
    </p:spTree>
    <p:extLst>
      <p:ext uri="{BB962C8B-B14F-4D97-AF65-F5344CB8AC3E}">
        <p14:creationId xmlns:p14="http://schemas.microsoft.com/office/powerpoint/2010/main" val="182357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Four Types of Abstraction</a:t>
            </a:r>
            <a:endParaRPr lang="en-US" sz="4800" cap="small" dirty="0"/>
          </a:p>
        </p:txBody>
      </p:sp>
      <p:sp>
        <p:nvSpPr>
          <p:cNvPr id="3" name="Content Placeholder 2"/>
          <p:cNvSpPr>
            <a:spLocks noGrp="1"/>
          </p:cNvSpPr>
          <p:nvPr>
            <p:ph idx="1"/>
          </p:nvPr>
        </p:nvSpPr>
        <p:spPr>
          <a:xfrm>
            <a:off x="1162385" y="2127655"/>
            <a:ext cx="11029615" cy="3678303"/>
          </a:xfrm>
        </p:spPr>
        <p:txBody>
          <a:bodyPr>
            <a:normAutofit/>
          </a:bodyPr>
          <a:lstStyle/>
          <a:p>
            <a:r>
              <a:rPr lang="en-US" sz="3200" dirty="0" smtClean="0"/>
              <a:t>Physical </a:t>
            </a:r>
          </a:p>
          <a:p>
            <a:r>
              <a:rPr lang="en-US" sz="3200" dirty="0" smtClean="0"/>
              <a:t>Procedural</a:t>
            </a:r>
          </a:p>
          <a:p>
            <a:r>
              <a:rPr lang="en-US" sz="3200" dirty="0" smtClean="0"/>
              <a:t>Mathematical</a:t>
            </a:r>
          </a:p>
          <a:p>
            <a:r>
              <a:rPr lang="en-US" sz="3200" dirty="0" smtClean="0"/>
              <a:t>Conceptual</a:t>
            </a:r>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16</a:t>
            </a:fld>
            <a:endParaRPr lang="en-US" sz="2000" dirty="0"/>
          </a:p>
        </p:txBody>
      </p:sp>
    </p:spTree>
    <p:extLst>
      <p:ext uri="{BB962C8B-B14F-4D97-AF65-F5344CB8AC3E}">
        <p14:creationId xmlns:p14="http://schemas.microsoft.com/office/powerpoint/2010/main" val="113076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Physical </a:t>
            </a:r>
            <a:r>
              <a:rPr lang="en-US" sz="4800" cap="small" dirty="0" smtClean="0"/>
              <a:t>Abstractions</a:t>
            </a:r>
            <a:endParaRPr lang="en-US" sz="2400" cap="small" dirty="0"/>
          </a:p>
        </p:txBody>
      </p:sp>
      <p:sp>
        <p:nvSpPr>
          <p:cNvPr id="3" name="Content Placeholder 2"/>
          <p:cNvSpPr>
            <a:spLocks noGrp="1"/>
          </p:cNvSpPr>
          <p:nvPr>
            <p:ph idx="1"/>
          </p:nvPr>
        </p:nvSpPr>
        <p:spPr>
          <a:xfrm>
            <a:off x="581193" y="2356773"/>
            <a:ext cx="5514806" cy="3678303"/>
          </a:xfrm>
        </p:spPr>
        <p:txBody>
          <a:bodyPr>
            <a:normAutofit/>
          </a:bodyPr>
          <a:lstStyle/>
          <a:p>
            <a:r>
              <a:rPr lang="en-US" sz="4000" dirty="0" smtClean="0"/>
              <a:t>Anatomy in deceased organisms</a:t>
            </a:r>
          </a:p>
          <a:p>
            <a:endParaRPr lang="en-US" sz="4000" dirty="0" smtClean="0"/>
          </a:p>
          <a:p>
            <a:r>
              <a:rPr lang="en-US" sz="4000" dirty="0" smtClean="0"/>
              <a:t>Cellular Proliferation Assays</a:t>
            </a:r>
            <a:endParaRPr lang="en-US" sz="4000" dirty="0"/>
          </a:p>
        </p:txBody>
      </p:sp>
      <p:pic>
        <p:nvPicPr>
          <p:cNvPr id="1026" name="Picture 2" descr="mage result for anatomy of a c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0305" y="1982253"/>
            <a:ext cx="3603017" cy="2382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155MA-m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1410" y="4352074"/>
            <a:ext cx="4908289" cy="247868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249157" y="4469805"/>
            <a:ext cx="1985312" cy="48711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344846" y="5548938"/>
            <a:ext cx="700755" cy="148638"/>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z="2000" smtClean="0"/>
              <a:pPr/>
              <a:t>17</a:t>
            </a:fld>
            <a:endParaRPr lang="en-US" sz="2000" dirty="0"/>
          </a:p>
        </p:txBody>
      </p:sp>
    </p:spTree>
    <p:extLst>
      <p:ext uri="{BB962C8B-B14F-4D97-AF65-F5344CB8AC3E}">
        <p14:creationId xmlns:p14="http://schemas.microsoft.com/office/powerpoint/2010/main" val="131201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Physical Abstractions</a:t>
            </a:r>
            <a:endParaRPr lang="en-US" sz="2400" cap="small" dirty="0"/>
          </a:p>
        </p:txBody>
      </p:sp>
      <p:sp>
        <p:nvSpPr>
          <p:cNvPr id="4" name="Content Placeholder 3"/>
          <p:cNvSpPr>
            <a:spLocks noGrp="1"/>
          </p:cNvSpPr>
          <p:nvPr>
            <p:ph idx="1"/>
          </p:nvPr>
        </p:nvSpPr>
        <p:spPr>
          <a:xfrm>
            <a:off x="581192" y="2180496"/>
            <a:ext cx="11029615" cy="3862495"/>
          </a:xfrm>
        </p:spPr>
        <p:txBody>
          <a:bodyPr/>
          <a:lstStyle/>
          <a:p>
            <a:pPr marL="0" indent="0">
              <a:buNone/>
            </a:pPr>
            <a:r>
              <a:rPr lang="en-US" sz="3600" dirty="0" smtClean="0"/>
              <a:t>These methods </a:t>
            </a:r>
            <a:r>
              <a:rPr lang="en-US" sz="3600" dirty="0"/>
              <a:t>alter the </a:t>
            </a:r>
            <a:r>
              <a:rPr lang="en-US" sz="3600" dirty="0" smtClean="0"/>
              <a:t>timescale by either </a:t>
            </a:r>
            <a:r>
              <a:rPr lang="en-US" sz="3600" u="sng" dirty="0" smtClean="0"/>
              <a:t>reducing </a:t>
            </a:r>
            <a:r>
              <a:rPr lang="en-US" sz="3600" u="sng" dirty="0"/>
              <a:t>or </a:t>
            </a:r>
            <a:r>
              <a:rPr lang="en-US" sz="3600" u="sng" dirty="0" smtClean="0"/>
              <a:t>removing </a:t>
            </a:r>
            <a:r>
              <a:rPr lang="en-US" sz="3600" dirty="0"/>
              <a:t>the internal timescale. </a:t>
            </a:r>
            <a:endParaRPr lang="en-US" sz="3600" dirty="0" smtClean="0"/>
          </a:p>
        </p:txBody>
      </p:sp>
      <p:sp>
        <p:nvSpPr>
          <p:cNvPr id="3" name="Slide Number Placeholder 2"/>
          <p:cNvSpPr>
            <a:spLocks noGrp="1"/>
          </p:cNvSpPr>
          <p:nvPr>
            <p:ph type="sldNum" sz="quarter" idx="12"/>
          </p:nvPr>
        </p:nvSpPr>
        <p:spPr/>
        <p:txBody>
          <a:bodyPr/>
          <a:lstStyle/>
          <a:p>
            <a:fld id="{D57F1E4F-1CFF-5643-939E-217C01CDF565}" type="slidenum">
              <a:rPr lang="en-US" sz="2000" smtClean="0"/>
              <a:pPr/>
              <a:t>18</a:t>
            </a:fld>
            <a:endParaRPr lang="en-US" sz="2000" dirty="0"/>
          </a:p>
        </p:txBody>
      </p:sp>
    </p:spTree>
    <p:extLst>
      <p:ext uri="{BB962C8B-B14F-4D97-AF65-F5344CB8AC3E}">
        <p14:creationId xmlns:p14="http://schemas.microsoft.com/office/powerpoint/2010/main" val="409776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Procedural Abstractions</a:t>
            </a:r>
            <a:endParaRPr lang="en-US" sz="4800" cap="small" dirty="0"/>
          </a:p>
        </p:txBody>
      </p:sp>
      <p:sp>
        <p:nvSpPr>
          <p:cNvPr id="3" name="Content Placeholder 2"/>
          <p:cNvSpPr>
            <a:spLocks noGrp="1"/>
          </p:cNvSpPr>
          <p:nvPr>
            <p:ph idx="1"/>
          </p:nvPr>
        </p:nvSpPr>
        <p:spPr>
          <a:xfrm>
            <a:off x="151701" y="2203645"/>
            <a:ext cx="11029615" cy="3678303"/>
          </a:xfrm>
        </p:spPr>
        <p:txBody>
          <a:bodyPr>
            <a:normAutofit/>
          </a:bodyPr>
          <a:lstStyle/>
          <a:p>
            <a:r>
              <a:rPr lang="en-US" sz="4400" dirty="0" smtClean="0"/>
              <a:t>Spectrophotometry</a:t>
            </a:r>
          </a:p>
          <a:p>
            <a:endParaRPr lang="en-US" sz="4400" dirty="0"/>
          </a:p>
          <a:p>
            <a:r>
              <a:rPr lang="en-US" sz="4400" dirty="0"/>
              <a:t>X-ray crystallography </a:t>
            </a:r>
            <a:r>
              <a:rPr lang="en-US" sz="4400" dirty="0" smtClean="0"/>
              <a:t>  </a:t>
            </a:r>
            <a:endParaRPr lang="en-US" sz="4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9200" y="3898784"/>
            <a:ext cx="4187577" cy="2764271"/>
          </a:xfrm>
          <a:prstGeom prst="rect">
            <a:avLst/>
          </a:prstGeom>
        </p:spPr>
      </p:pic>
      <p:pic>
        <p:nvPicPr>
          <p:cNvPr id="2050" name="Picture 2" descr="mage result for spectrophotomet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203645"/>
            <a:ext cx="4812141" cy="174821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D57F1E4F-1CFF-5643-939E-217C01CDF565}" type="slidenum">
              <a:rPr lang="en-US" sz="2000" smtClean="0"/>
              <a:pPr/>
              <a:t>19</a:t>
            </a:fld>
            <a:endParaRPr lang="en-US" sz="2000" dirty="0"/>
          </a:p>
        </p:txBody>
      </p:sp>
    </p:spTree>
    <p:extLst>
      <p:ext uri="{BB962C8B-B14F-4D97-AF65-F5344CB8AC3E}">
        <p14:creationId xmlns:p14="http://schemas.microsoft.com/office/powerpoint/2010/main" val="134272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Procedural Abstractions</a:t>
            </a:r>
            <a:endParaRPr lang="en-US" sz="4800" dirty="0"/>
          </a:p>
        </p:txBody>
      </p:sp>
      <p:sp>
        <p:nvSpPr>
          <p:cNvPr id="3" name="Content Placeholder 2"/>
          <p:cNvSpPr>
            <a:spLocks noGrp="1"/>
          </p:cNvSpPr>
          <p:nvPr>
            <p:ph idx="1"/>
          </p:nvPr>
        </p:nvSpPr>
        <p:spPr/>
        <p:txBody>
          <a:bodyPr/>
          <a:lstStyle/>
          <a:p>
            <a:pPr marL="0" indent="0">
              <a:buNone/>
            </a:pPr>
            <a:r>
              <a:rPr lang="en-US" sz="3600" dirty="0"/>
              <a:t>These methods </a:t>
            </a:r>
            <a:r>
              <a:rPr lang="en-US" sz="3600" u="sng" dirty="0" smtClean="0"/>
              <a:t>remove or obscure</a:t>
            </a:r>
            <a:r>
              <a:rPr lang="en-US" sz="3600" dirty="0" smtClean="0"/>
              <a:t> </a:t>
            </a:r>
            <a:r>
              <a:rPr lang="en-US" sz="3600" dirty="0"/>
              <a:t>the </a:t>
            </a:r>
            <a:r>
              <a:rPr lang="en-US" sz="3600" dirty="0" smtClean="0"/>
              <a:t>internal timescale </a:t>
            </a:r>
            <a:r>
              <a:rPr lang="en-US" sz="3600" dirty="0"/>
              <a:t>by </a:t>
            </a:r>
            <a:r>
              <a:rPr lang="en-US" sz="3600" dirty="0" smtClean="0"/>
              <a:t>requiring sampling and thus treating the phenomenon as static. </a:t>
            </a:r>
            <a:endParaRPr lang="en-US" sz="3600" dirty="0"/>
          </a:p>
          <a:p>
            <a:pPr marL="0" indent="0">
              <a:buNone/>
            </a:pP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20</a:t>
            </a:fld>
            <a:endParaRPr lang="en-US" sz="2000" dirty="0"/>
          </a:p>
        </p:txBody>
      </p:sp>
    </p:spTree>
    <p:extLst>
      <p:ext uri="{BB962C8B-B14F-4D97-AF65-F5344CB8AC3E}">
        <p14:creationId xmlns:p14="http://schemas.microsoft.com/office/powerpoint/2010/main" val="511895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small" dirty="0" smtClean="0"/>
              <a:t>Physical and Procedural Abstractions</a:t>
            </a:r>
            <a:endParaRPr lang="en-US" sz="4400" cap="small" dirty="0"/>
          </a:p>
        </p:txBody>
      </p:sp>
      <p:sp>
        <p:nvSpPr>
          <p:cNvPr id="3" name="Content Placeholder 2"/>
          <p:cNvSpPr>
            <a:spLocks noGrp="1"/>
          </p:cNvSpPr>
          <p:nvPr>
            <p:ph idx="1"/>
          </p:nvPr>
        </p:nvSpPr>
        <p:spPr>
          <a:xfrm>
            <a:off x="1708460" y="2164168"/>
            <a:ext cx="8775079" cy="3678303"/>
          </a:xfrm>
        </p:spPr>
        <p:txBody>
          <a:bodyPr>
            <a:normAutofit/>
          </a:bodyPr>
          <a:lstStyle/>
          <a:p>
            <a:pPr marL="0" indent="0" algn="ctr">
              <a:buNone/>
            </a:pPr>
            <a:r>
              <a:rPr lang="en-US" sz="3600" dirty="0" smtClean="0"/>
              <a:t>Eliminating or freeze time</a:t>
            </a:r>
          </a:p>
          <a:p>
            <a:pPr marL="0" indent="0" algn="ctr">
              <a:buNone/>
            </a:pPr>
            <a:endParaRPr lang="en-US" sz="3600" dirty="0"/>
          </a:p>
          <a:p>
            <a:pPr marL="0" indent="0" algn="ctr">
              <a:buNone/>
            </a:pPr>
            <a:r>
              <a:rPr lang="en-US" sz="3600" dirty="0" smtClean="0"/>
              <a:t>Studying things that are moving more quickly than humans can naturally perceive</a:t>
            </a:r>
            <a:endParaRPr lang="en-US" sz="3600" dirty="0"/>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21</a:t>
            </a:fld>
            <a:endParaRPr lang="en-US" sz="2000" dirty="0"/>
          </a:p>
        </p:txBody>
      </p:sp>
    </p:spTree>
    <p:extLst>
      <p:ext uri="{BB962C8B-B14F-4D97-AF65-F5344CB8AC3E}">
        <p14:creationId xmlns:p14="http://schemas.microsoft.com/office/powerpoint/2010/main" val="170417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Mathematical Abstractions</a:t>
            </a:r>
            <a:endParaRPr lang="en-US" sz="4800" cap="small" dirty="0"/>
          </a:p>
        </p:txBody>
      </p:sp>
      <p:sp>
        <p:nvSpPr>
          <p:cNvPr id="3" name="Content Placeholder 2"/>
          <p:cNvSpPr>
            <a:spLocks noGrp="1"/>
          </p:cNvSpPr>
          <p:nvPr>
            <p:ph idx="1"/>
          </p:nvPr>
        </p:nvSpPr>
        <p:spPr>
          <a:xfrm>
            <a:off x="207119" y="2286772"/>
            <a:ext cx="7525523" cy="3678303"/>
          </a:xfrm>
        </p:spPr>
        <p:txBody>
          <a:bodyPr>
            <a:normAutofit/>
          </a:bodyPr>
          <a:lstStyle/>
          <a:p>
            <a:r>
              <a:rPr lang="en-US" sz="4000" dirty="0"/>
              <a:t>Malthusian growth </a:t>
            </a:r>
            <a:r>
              <a:rPr lang="en-US" sz="4000" dirty="0" smtClean="0"/>
              <a:t>model</a:t>
            </a:r>
          </a:p>
          <a:p>
            <a:pPr marL="0" indent="0">
              <a:buNone/>
            </a:pPr>
            <a:r>
              <a:rPr lang="en-US" sz="4000" dirty="0" smtClean="0"/>
              <a:t> </a:t>
            </a:r>
            <a:endParaRPr lang="en-US" sz="4000" dirty="0"/>
          </a:p>
        </p:txBody>
      </p:sp>
      <p:pic>
        <p:nvPicPr>
          <p:cNvPr id="3074" name="Picture 2" descr="mage result for malthusian growth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968" y="2764508"/>
            <a:ext cx="4053840" cy="272282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D57F1E4F-1CFF-5643-939E-217C01CDF565}" type="slidenum">
              <a:rPr lang="en-US" sz="2000" smtClean="0"/>
              <a:pPr/>
              <a:t>22</a:t>
            </a:fld>
            <a:endParaRPr lang="en-US" sz="2000" dirty="0"/>
          </a:p>
        </p:txBody>
      </p:sp>
    </p:spTree>
    <p:extLst>
      <p:ext uri="{BB962C8B-B14F-4D97-AF65-F5344CB8AC3E}">
        <p14:creationId xmlns:p14="http://schemas.microsoft.com/office/powerpoint/2010/main" val="190879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800" cap="small" dirty="0"/>
              <a:t>Mathematical Abstractions</a:t>
            </a:r>
            <a:endParaRPr lang="en-US" sz="4800" dirty="0"/>
          </a:p>
        </p:txBody>
      </p:sp>
      <p:sp>
        <p:nvSpPr>
          <p:cNvPr id="4" name="Content Placeholder 3"/>
          <p:cNvSpPr>
            <a:spLocks noGrp="1"/>
          </p:cNvSpPr>
          <p:nvPr>
            <p:ph idx="1"/>
          </p:nvPr>
        </p:nvSpPr>
        <p:spPr/>
        <p:txBody>
          <a:bodyPr anchor="ctr" anchorCtr="0"/>
          <a:lstStyle/>
          <a:p>
            <a:pPr marL="0" indent="0">
              <a:buNone/>
            </a:pPr>
            <a:r>
              <a:rPr lang="en-US" sz="3600" dirty="0"/>
              <a:t>These methods </a:t>
            </a:r>
            <a:r>
              <a:rPr lang="en-US" sz="3600" dirty="0" smtClean="0"/>
              <a:t>obscure </a:t>
            </a:r>
            <a:r>
              <a:rPr lang="en-US" sz="3600" dirty="0"/>
              <a:t>the internal timescale by </a:t>
            </a:r>
            <a:r>
              <a:rPr lang="en-US" sz="3600" u="sng" dirty="0" smtClean="0"/>
              <a:t>imposing</a:t>
            </a:r>
            <a:r>
              <a:rPr lang="en-US" sz="3600" dirty="0" smtClean="0"/>
              <a:t> a artificial external time scale or making false assumptions about internal timescales. </a:t>
            </a:r>
            <a:endParaRPr lang="en-US" sz="3600" dirty="0"/>
          </a:p>
          <a:p>
            <a:pPr marL="0" indent="0">
              <a:buNone/>
            </a:pPr>
            <a:endParaRPr lang="en-US" dirty="0"/>
          </a:p>
        </p:txBody>
      </p:sp>
      <p:sp>
        <p:nvSpPr>
          <p:cNvPr id="2" name="Slide Number Placeholder 1"/>
          <p:cNvSpPr>
            <a:spLocks noGrp="1"/>
          </p:cNvSpPr>
          <p:nvPr>
            <p:ph type="sldNum" sz="quarter" idx="12"/>
          </p:nvPr>
        </p:nvSpPr>
        <p:spPr/>
        <p:txBody>
          <a:bodyPr/>
          <a:lstStyle/>
          <a:p>
            <a:fld id="{D57F1E4F-1CFF-5643-939E-217C01CDF565}" type="slidenum">
              <a:rPr lang="en-US" sz="2000" smtClean="0"/>
              <a:pPr/>
              <a:t>23</a:t>
            </a:fld>
            <a:endParaRPr lang="en-US" sz="2000" dirty="0"/>
          </a:p>
        </p:txBody>
      </p:sp>
    </p:spTree>
    <p:extLst>
      <p:ext uri="{BB962C8B-B14F-4D97-AF65-F5344CB8AC3E}">
        <p14:creationId xmlns:p14="http://schemas.microsoft.com/office/powerpoint/2010/main" val="1805978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Conceptual Abstractions</a:t>
            </a:r>
            <a:endParaRPr lang="en-US" sz="4800" cap="small" dirty="0"/>
          </a:p>
        </p:txBody>
      </p:sp>
      <p:sp>
        <p:nvSpPr>
          <p:cNvPr id="3" name="Content Placeholder 2"/>
          <p:cNvSpPr>
            <a:spLocks noGrp="1"/>
          </p:cNvSpPr>
          <p:nvPr>
            <p:ph idx="1"/>
          </p:nvPr>
        </p:nvSpPr>
        <p:spPr>
          <a:xfrm>
            <a:off x="180136" y="2517996"/>
            <a:ext cx="5080671" cy="3678303"/>
          </a:xfrm>
        </p:spPr>
        <p:txBody>
          <a:bodyPr>
            <a:normAutofit/>
          </a:bodyPr>
          <a:lstStyle/>
          <a:p>
            <a:r>
              <a:rPr lang="en-US" sz="3200" dirty="0"/>
              <a:t>Polymerase Chain </a:t>
            </a:r>
            <a:r>
              <a:rPr lang="en-US" sz="3200" dirty="0" smtClean="0"/>
              <a:t>Reaction</a:t>
            </a:r>
          </a:p>
          <a:p>
            <a:endParaRPr lang="en-US" sz="1400" dirty="0" smtClean="0"/>
          </a:p>
          <a:p>
            <a:r>
              <a:rPr lang="en-US" sz="3200" dirty="0" smtClean="0"/>
              <a:t>CRISPR - Cas-9</a:t>
            </a:r>
          </a:p>
          <a:p>
            <a:endParaRPr lang="en-US" sz="1400" dirty="0"/>
          </a:p>
          <a:p>
            <a:r>
              <a:rPr lang="en-US" sz="3200" dirty="0" smtClean="0"/>
              <a:t>“Gene-centered” practice </a:t>
            </a:r>
          </a:p>
          <a:p>
            <a:endParaRPr lang="en-US" sz="2800" dirty="0"/>
          </a:p>
          <a:p>
            <a:endParaRPr lang="en-US" sz="2800" dirty="0"/>
          </a:p>
        </p:txBody>
      </p:sp>
      <p:pic>
        <p:nvPicPr>
          <p:cNvPr id="5" name="videoplayback.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60808" y="2186668"/>
            <a:ext cx="6350000" cy="3581400"/>
          </a:xfrm>
          <a:prstGeom prst="rect">
            <a:avLst/>
          </a:prstGeom>
        </p:spPr>
      </p:pic>
      <p:sp>
        <p:nvSpPr>
          <p:cNvPr id="4" name="Slide Number Placeholder 3"/>
          <p:cNvSpPr>
            <a:spLocks noGrp="1"/>
          </p:cNvSpPr>
          <p:nvPr>
            <p:ph type="sldNum" sz="quarter" idx="12"/>
          </p:nvPr>
        </p:nvSpPr>
        <p:spPr/>
        <p:txBody>
          <a:bodyPr/>
          <a:lstStyle/>
          <a:p>
            <a:fld id="{D57F1E4F-1CFF-5643-939E-217C01CDF565}" type="slidenum">
              <a:rPr lang="en-US" sz="2000" smtClean="0"/>
              <a:pPr/>
              <a:t>24</a:t>
            </a:fld>
            <a:endParaRPr lang="en-US" sz="2000" dirty="0"/>
          </a:p>
        </p:txBody>
      </p:sp>
    </p:spTree>
    <p:extLst>
      <p:ext uri="{BB962C8B-B14F-4D97-AF65-F5344CB8AC3E}">
        <p14:creationId xmlns:p14="http://schemas.microsoft.com/office/powerpoint/2010/main" val="50728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5"/>
                                        </p:tgtEl>
                                      </p:cBhvr>
                                    </p:cmd>
                                  </p:childTnLst>
                                </p:cTn>
                              </p:par>
                            </p:childTnLst>
                          </p:cTn>
                        </p:par>
                      </p:childTnLst>
                    </p:cTn>
                  </p:par>
                </p:childTnLst>
              </p:cTn>
              <p:nextCondLst>
                <p:cond evt="onClick" delay="0">
                  <p:tgtEl>
                    <p:spTgt spid="5"/>
                  </p:tgtEl>
                </p:cond>
              </p:nextCondLst>
            </p:seq>
            <p:video>
              <p:cMediaNode vol="80000">
                <p:cTn id="22" fill="hold" display="0">
                  <p:stCondLst>
                    <p:cond delay="indefinite"/>
                  </p:stCondLst>
                </p:cTn>
                <p:tgtEl>
                  <p:spTgt spid="5"/>
                </p:tgtEl>
              </p:cMediaNode>
            </p:video>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Conceptual Abstractions</a:t>
            </a:r>
            <a:endParaRPr lang="en-US" sz="4800" dirty="0"/>
          </a:p>
        </p:txBody>
      </p:sp>
      <p:sp>
        <p:nvSpPr>
          <p:cNvPr id="3" name="Content Placeholder 2"/>
          <p:cNvSpPr>
            <a:spLocks noGrp="1"/>
          </p:cNvSpPr>
          <p:nvPr>
            <p:ph idx="1"/>
          </p:nvPr>
        </p:nvSpPr>
        <p:spPr/>
        <p:txBody>
          <a:bodyPr/>
          <a:lstStyle/>
          <a:p>
            <a:pPr marL="0" indent="0">
              <a:buNone/>
            </a:pPr>
            <a:r>
              <a:rPr lang="en-US" sz="3600" dirty="0"/>
              <a:t>These </a:t>
            </a:r>
            <a:r>
              <a:rPr lang="en-US" sz="3600" dirty="0" smtClean="0"/>
              <a:t>practice </a:t>
            </a:r>
            <a:r>
              <a:rPr lang="en-US" sz="3600" u="sng" dirty="0" smtClean="0"/>
              <a:t>removes</a:t>
            </a:r>
            <a:r>
              <a:rPr lang="en-US" sz="3600" dirty="0" smtClean="0"/>
              <a:t> the </a:t>
            </a:r>
            <a:r>
              <a:rPr lang="en-US" sz="3600" dirty="0" smtClean="0"/>
              <a:t>importance of internal </a:t>
            </a:r>
            <a:r>
              <a:rPr lang="en-US" sz="3600" dirty="0"/>
              <a:t>timescale </a:t>
            </a:r>
            <a:r>
              <a:rPr lang="en-US" sz="3600" dirty="0" smtClean="0"/>
              <a:t>by highlighting other aspects of biological entities.</a:t>
            </a:r>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25</a:t>
            </a:fld>
            <a:endParaRPr lang="en-US" sz="2000" dirty="0"/>
          </a:p>
        </p:txBody>
      </p:sp>
    </p:spTree>
    <p:extLst>
      <p:ext uri="{BB962C8B-B14F-4D97-AF65-F5344CB8AC3E}">
        <p14:creationId xmlns:p14="http://schemas.microsoft.com/office/powerpoint/2010/main" val="120438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Methodological Abstractions</a:t>
            </a:r>
            <a:endParaRPr lang="en-US" sz="4800" cap="small" dirty="0"/>
          </a:p>
        </p:txBody>
      </p:sp>
      <p:sp>
        <p:nvSpPr>
          <p:cNvPr id="3" name="Content Placeholder 2"/>
          <p:cNvSpPr>
            <a:spLocks noGrp="1"/>
          </p:cNvSpPr>
          <p:nvPr>
            <p:ph idx="1"/>
          </p:nvPr>
        </p:nvSpPr>
        <p:spPr/>
        <p:txBody>
          <a:bodyPr>
            <a:normAutofit/>
          </a:bodyPr>
          <a:lstStyle/>
          <a:p>
            <a:r>
              <a:rPr lang="en-US" sz="3200" dirty="0" smtClean="0"/>
              <a:t>Biologists minimize the importance of the internal timescales of biological entities in a variety of ways</a:t>
            </a:r>
          </a:p>
          <a:p>
            <a:endParaRPr lang="en-US" sz="3200" dirty="0"/>
          </a:p>
          <a:p>
            <a:r>
              <a:rPr lang="en-US" sz="3200" dirty="0"/>
              <a:t>These abstractions from time </a:t>
            </a:r>
            <a:r>
              <a:rPr lang="en-US" sz="3200" dirty="0" smtClean="0"/>
              <a:t>systematically </a:t>
            </a:r>
            <a:r>
              <a:rPr lang="en-US" sz="3200" dirty="0" smtClean="0"/>
              <a:t>bring entities towards a “human scale” and the obscure the internal scale of the entity.</a:t>
            </a:r>
            <a:endParaRPr lang="en-US" sz="3200" dirty="0"/>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26</a:t>
            </a:fld>
            <a:endParaRPr lang="en-US" sz="2000" dirty="0"/>
          </a:p>
        </p:txBody>
      </p:sp>
    </p:spTree>
    <p:extLst>
      <p:ext uri="{BB962C8B-B14F-4D97-AF65-F5344CB8AC3E}">
        <p14:creationId xmlns:p14="http://schemas.microsoft.com/office/powerpoint/2010/main" val="193520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Overview of Presentation</a:t>
            </a:r>
            <a:endParaRPr lang="en-US" sz="4800" cap="small" dirty="0"/>
          </a:p>
        </p:txBody>
      </p:sp>
      <p:sp>
        <p:nvSpPr>
          <p:cNvPr id="4" name="Content Placeholder 2"/>
          <p:cNvSpPr>
            <a:spLocks noGrp="1"/>
          </p:cNvSpPr>
          <p:nvPr>
            <p:ph idx="1"/>
          </p:nvPr>
        </p:nvSpPr>
        <p:spPr>
          <a:xfrm>
            <a:off x="821034" y="2158582"/>
            <a:ext cx="11029615" cy="4676931"/>
          </a:xfrm>
        </p:spPr>
        <p:txBody>
          <a:bodyPr>
            <a:normAutofit/>
          </a:bodyPr>
          <a:lstStyle/>
          <a:p>
            <a:pPr marL="781200" lvl="1" indent="-457200">
              <a:buFont typeface="+mj-lt"/>
              <a:buAutoNum type="arabicPeriod"/>
            </a:pPr>
            <a:r>
              <a:rPr lang="en-US" sz="3600" dirty="0" smtClean="0">
                <a:solidFill>
                  <a:schemeClr val="tx2">
                    <a:lumMod val="40000"/>
                    <a:lumOff val="60000"/>
                  </a:schemeClr>
                </a:solidFill>
              </a:rPr>
              <a:t>Why does time matter for biology?</a:t>
            </a:r>
          </a:p>
          <a:p>
            <a:pPr marL="936000" lvl="3" indent="0">
              <a:buNone/>
            </a:pPr>
            <a:r>
              <a:rPr lang="en-US" sz="3200" dirty="0" smtClean="0">
                <a:solidFill>
                  <a:schemeClr val="tx2">
                    <a:lumMod val="40000"/>
                    <a:lumOff val="60000"/>
                  </a:schemeClr>
                </a:solidFill>
              </a:rPr>
              <a:t>The subjects of biological inquiry have internal timescales.</a:t>
            </a:r>
            <a:endParaRPr lang="en-US" sz="3200" dirty="0" smtClean="0">
              <a:solidFill>
                <a:schemeClr val="tx2">
                  <a:lumMod val="40000"/>
                  <a:lumOff val="60000"/>
                </a:schemeClr>
              </a:solidFill>
            </a:endParaRPr>
          </a:p>
          <a:p>
            <a:pPr marL="781200" lvl="1" indent="-457200">
              <a:buFont typeface="+mj-lt"/>
              <a:buAutoNum type="arabicPeriod"/>
            </a:pPr>
            <a:r>
              <a:rPr lang="en-US" sz="3600" dirty="0" smtClean="0"/>
              <a:t>How do the methods of biology abstract from time?</a:t>
            </a:r>
          </a:p>
          <a:p>
            <a:pPr marL="936000" lvl="3" indent="0">
              <a:buNone/>
            </a:pPr>
            <a:r>
              <a:rPr lang="en-US" sz="2800" dirty="0" smtClean="0"/>
              <a:t>Physically, Procedurally, Mathematically, Conceptually</a:t>
            </a:r>
          </a:p>
          <a:p>
            <a:pPr marL="781200" lvl="1" indent="-457200">
              <a:buFont typeface="+mj-lt"/>
              <a:buAutoNum type="arabicPeriod"/>
            </a:pPr>
            <a:r>
              <a:rPr lang="en-US" sz="3600" dirty="0"/>
              <a:t>How does imposing timescales effect </a:t>
            </a:r>
            <a:r>
              <a:rPr lang="en-US" sz="3600" dirty="0" smtClean="0"/>
              <a:t>biology?</a:t>
            </a:r>
          </a:p>
          <a:p>
            <a:pPr marL="781200" lvl="1" indent="-457200">
              <a:buFont typeface="+mj-lt"/>
              <a:buAutoNum type="arabicPeriod"/>
            </a:pPr>
            <a:r>
              <a:rPr lang="en-US" sz="3600" dirty="0" smtClean="0">
                <a:solidFill>
                  <a:schemeClr val="tx2">
                    <a:lumMod val="40000"/>
                    <a:lumOff val="60000"/>
                  </a:schemeClr>
                </a:solidFill>
              </a:rPr>
              <a:t> How might we put time into biology?</a:t>
            </a:r>
          </a:p>
          <a:p>
            <a:pPr lvl="1"/>
            <a:endParaRPr lang="en-US" sz="2000" dirty="0" smtClean="0"/>
          </a:p>
        </p:txBody>
      </p:sp>
      <p:sp>
        <p:nvSpPr>
          <p:cNvPr id="5" name="Up Arrow 4"/>
          <p:cNvSpPr/>
          <p:nvPr/>
        </p:nvSpPr>
        <p:spPr>
          <a:xfrm rot="5400000">
            <a:off x="396755" y="4893434"/>
            <a:ext cx="578734" cy="78707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z="2000" smtClean="0"/>
              <a:pPr/>
              <a:t>27</a:t>
            </a:fld>
            <a:endParaRPr lang="en-US" sz="2000" dirty="0"/>
          </a:p>
        </p:txBody>
      </p:sp>
    </p:spTree>
    <p:extLst>
      <p:ext uri="{BB962C8B-B14F-4D97-AF65-F5344CB8AC3E}">
        <p14:creationId xmlns:p14="http://schemas.microsoft.com/office/powerpoint/2010/main" val="51977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Time Scales in Biology</a:t>
            </a:r>
            <a:endParaRPr lang="en-US" sz="4800" cap="small" dirty="0"/>
          </a:p>
        </p:txBody>
      </p:sp>
      <p:sp>
        <p:nvSpPr>
          <p:cNvPr id="4" name="Content Placeholder 3"/>
          <p:cNvSpPr>
            <a:spLocks noGrp="1"/>
          </p:cNvSpPr>
          <p:nvPr>
            <p:ph idx="1"/>
          </p:nvPr>
        </p:nvSpPr>
        <p:spPr>
          <a:xfrm>
            <a:off x="438952" y="2363376"/>
            <a:ext cx="11029615" cy="3678303"/>
          </a:xfrm>
        </p:spPr>
        <p:txBody>
          <a:bodyPr anchor="t" anchorCtr="0">
            <a:normAutofit/>
          </a:bodyPr>
          <a:lstStyle/>
          <a:p>
            <a:pPr marL="0" indent="0" algn="ctr">
              <a:buNone/>
            </a:pPr>
            <a:r>
              <a:rPr lang="en-US" sz="4000" dirty="0" smtClean="0"/>
              <a:t>“the timescale of X phenomenon” = </a:t>
            </a:r>
          </a:p>
          <a:p>
            <a:pPr marL="0" indent="0" algn="ctr">
              <a:buNone/>
            </a:pPr>
            <a:r>
              <a:rPr lang="en-US" sz="4000" dirty="0" smtClean="0"/>
              <a:t>the amount of time X takes to occur</a:t>
            </a:r>
          </a:p>
          <a:p>
            <a:pPr marL="0" indent="0" algn="ctr">
              <a:buNone/>
            </a:pPr>
            <a:endParaRPr lang="en-US" sz="4000" dirty="0"/>
          </a:p>
          <a:p>
            <a:pPr marL="0" indent="0" algn="ctr">
              <a:buNone/>
            </a:pPr>
            <a:r>
              <a:rPr lang="en-US" sz="4000" dirty="0" smtClean="0"/>
              <a:t>Generally given in minutes, hours, years, etc.</a:t>
            </a:r>
          </a:p>
          <a:p>
            <a:pPr marL="0" indent="0" algn="ctr">
              <a:buNone/>
            </a:pPr>
            <a:endParaRPr lang="en-US" sz="2800" dirty="0"/>
          </a:p>
          <a:p>
            <a:pPr marL="0" indent="0" algn="ctr">
              <a:buNone/>
            </a:pPr>
            <a:endParaRPr lang="en-US" sz="2800" dirty="0"/>
          </a:p>
        </p:txBody>
      </p:sp>
      <p:sp>
        <p:nvSpPr>
          <p:cNvPr id="3" name="Slide Number Placeholder 2"/>
          <p:cNvSpPr>
            <a:spLocks noGrp="1"/>
          </p:cNvSpPr>
          <p:nvPr>
            <p:ph type="sldNum" sz="quarter" idx="12"/>
          </p:nvPr>
        </p:nvSpPr>
        <p:spPr/>
        <p:txBody>
          <a:bodyPr/>
          <a:lstStyle/>
          <a:p>
            <a:fld id="{D57F1E4F-1CFF-5643-939E-217C01CDF565}" type="slidenum">
              <a:rPr lang="en-US" sz="2000" smtClean="0"/>
              <a:pPr/>
              <a:t>28</a:t>
            </a:fld>
            <a:endParaRPr lang="en-US" sz="2000" dirty="0"/>
          </a:p>
        </p:txBody>
      </p:sp>
    </p:spTree>
    <p:extLst>
      <p:ext uri="{BB962C8B-B14F-4D97-AF65-F5344CB8AC3E}">
        <p14:creationId xmlns:p14="http://schemas.microsoft.com/office/powerpoint/2010/main" val="65142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small" dirty="0" smtClean="0"/>
              <a:t>Two Types of Abstraction</a:t>
            </a:r>
            <a:endParaRPr lang="en-US" sz="4400" cap="small" dirty="0"/>
          </a:p>
        </p:txBody>
      </p:sp>
      <p:sp>
        <p:nvSpPr>
          <p:cNvPr id="3" name="TextBox 2"/>
          <p:cNvSpPr txBox="1"/>
          <p:nvPr/>
        </p:nvSpPr>
        <p:spPr>
          <a:xfrm>
            <a:off x="2408609" y="3429002"/>
            <a:ext cx="2979820" cy="830997"/>
          </a:xfrm>
          <a:prstGeom prst="rect">
            <a:avLst/>
          </a:prstGeom>
          <a:noFill/>
        </p:spPr>
        <p:txBody>
          <a:bodyPr wrap="square" rtlCol="0">
            <a:spAutoFit/>
          </a:bodyPr>
          <a:lstStyle/>
          <a:p>
            <a:r>
              <a:rPr lang="en-US" sz="4800" smtClean="0">
                <a:solidFill>
                  <a:schemeClr val="tx2"/>
                </a:solidFill>
              </a:rPr>
              <a:t>Eliminating</a:t>
            </a:r>
            <a:endParaRPr lang="en-US" sz="4800" dirty="0">
              <a:solidFill>
                <a:schemeClr val="tx2"/>
              </a:solidFill>
            </a:endParaRPr>
          </a:p>
        </p:txBody>
      </p:sp>
      <p:sp>
        <p:nvSpPr>
          <p:cNvPr id="4" name="Rectangle 3"/>
          <p:cNvSpPr/>
          <p:nvPr/>
        </p:nvSpPr>
        <p:spPr>
          <a:xfrm>
            <a:off x="5654685" y="3490558"/>
            <a:ext cx="872034" cy="769441"/>
          </a:xfrm>
          <a:prstGeom prst="rect">
            <a:avLst/>
          </a:prstGeom>
        </p:spPr>
        <p:txBody>
          <a:bodyPr wrap="none">
            <a:spAutoFit/>
          </a:bodyPr>
          <a:lstStyle/>
          <a:p>
            <a:r>
              <a:rPr lang="en-US" sz="4400" dirty="0">
                <a:solidFill>
                  <a:schemeClr val="tx2"/>
                </a:solidFill>
              </a:rPr>
              <a:t>vs. </a:t>
            </a:r>
            <a:endParaRPr lang="en-US" sz="4400" dirty="0"/>
          </a:p>
        </p:txBody>
      </p:sp>
      <p:sp>
        <p:nvSpPr>
          <p:cNvPr id="5" name="Rectangle 4"/>
          <p:cNvSpPr/>
          <p:nvPr/>
        </p:nvSpPr>
        <p:spPr>
          <a:xfrm>
            <a:off x="6792975" y="3490558"/>
            <a:ext cx="2215671" cy="769441"/>
          </a:xfrm>
          <a:prstGeom prst="rect">
            <a:avLst/>
          </a:prstGeom>
        </p:spPr>
        <p:txBody>
          <a:bodyPr wrap="none">
            <a:spAutoFit/>
          </a:bodyPr>
          <a:lstStyle/>
          <a:p>
            <a:r>
              <a:rPr lang="en-US" sz="4400" dirty="0">
                <a:solidFill>
                  <a:schemeClr val="tx2"/>
                </a:solidFill>
              </a:rPr>
              <a:t>Imposing</a:t>
            </a:r>
            <a:endParaRPr lang="en-US" sz="4400" dirty="0"/>
          </a:p>
        </p:txBody>
      </p:sp>
      <p:sp>
        <p:nvSpPr>
          <p:cNvPr id="6" name="Slide Number Placeholder 5"/>
          <p:cNvSpPr>
            <a:spLocks noGrp="1"/>
          </p:cNvSpPr>
          <p:nvPr>
            <p:ph type="sldNum" sz="quarter" idx="12"/>
          </p:nvPr>
        </p:nvSpPr>
        <p:spPr/>
        <p:txBody>
          <a:bodyPr/>
          <a:lstStyle/>
          <a:p>
            <a:fld id="{D57F1E4F-1CFF-5643-939E-217C01CDF565}" type="slidenum">
              <a:rPr lang="en-US" sz="2000" smtClean="0"/>
              <a:pPr/>
              <a:t>29</a:t>
            </a:fld>
            <a:endParaRPr lang="en-US" sz="2000" dirty="0"/>
          </a:p>
        </p:txBody>
      </p:sp>
    </p:spTree>
    <p:extLst>
      <p:ext uri="{BB962C8B-B14F-4D97-AF65-F5344CB8AC3E}">
        <p14:creationId xmlns:p14="http://schemas.microsoft.com/office/powerpoint/2010/main" val="140960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Time Scales in Biology</a:t>
            </a:r>
            <a:endParaRPr lang="en-US" sz="4800" dirty="0"/>
          </a:p>
        </p:txBody>
      </p:sp>
      <p:sp>
        <p:nvSpPr>
          <p:cNvPr id="4" name="Content Placeholder 3"/>
          <p:cNvSpPr>
            <a:spLocks noGrp="1"/>
          </p:cNvSpPr>
          <p:nvPr>
            <p:ph idx="1"/>
          </p:nvPr>
        </p:nvSpPr>
        <p:spPr>
          <a:xfrm>
            <a:off x="581192" y="2091286"/>
            <a:ext cx="11029615" cy="3678303"/>
          </a:xfrm>
        </p:spPr>
        <p:txBody>
          <a:bodyPr>
            <a:noAutofit/>
          </a:bodyPr>
          <a:lstStyle/>
          <a:p>
            <a:pPr lvl="1"/>
            <a:r>
              <a:rPr lang="en-US" sz="3600" dirty="0" smtClean="0"/>
              <a:t>Help us make methodological choices</a:t>
            </a:r>
          </a:p>
          <a:p>
            <a:pPr lvl="1"/>
            <a:endParaRPr lang="en-US" sz="1400" dirty="0"/>
          </a:p>
          <a:p>
            <a:pPr lvl="2"/>
            <a:r>
              <a:rPr lang="en-US" sz="3200" dirty="0" smtClean="0"/>
              <a:t>How frequently does a process need to be sampled?</a:t>
            </a:r>
          </a:p>
          <a:p>
            <a:pPr lvl="2"/>
            <a:endParaRPr lang="en-US" dirty="0" smtClean="0"/>
          </a:p>
          <a:p>
            <a:pPr lvl="2"/>
            <a:r>
              <a:rPr lang="en-US" sz="3200" dirty="0" smtClean="0"/>
              <a:t>How detailed does a representation of a process must </a:t>
            </a:r>
            <a:r>
              <a:rPr lang="en-US" sz="3200" dirty="0"/>
              <a:t>be when incorporated into a large-scale </a:t>
            </a:r>
            <a:r>
              <a:rPr lang="en-US" sz="3200" dirty="0" smtClean="0"/>
              <a:t>model </a:t>
            </a:r>
            <a:endParaRPr lang="en-US" sz="3200" dirty="0"/>
          </a:p>
        </p:txBody>
      </p:sp>
      <p:sp>
        <p:nvSpPr>
          <p:cNvPr id="3" name="Slide Number Placeholder 2"/>
          <p:cNvSpPr>
            <a:spLocks noGrp="1"/>
          </p:cNvSpPr>
          <p:nvPr>
            <p:ph type="sldNum" sz="quarter" idx="12"/>
          </p:nvPr>
        </p:nvSpPr>
        <p:spPr/>
        <p:txBody>
          <a:bodyPr/>
          <a:lstStyle/>
          <a:p>
            <a:fld id="{D57F1E4F-1CFF-5643-939E-217C01CDF565}" type="slidenum">
              <a:rPr lang="en-US" sz="2000" smtClean="0"/>
              <a:pPr/>
              <a:t>30</a:t>
            </a:fld>
            <a:endParaRPr lang="en-US" sz="2000" dirty="0"/>
          </a:p>
        </p:txBody>
      </p:sp>
    </p:spTree>
    <p:extLst>
      <p:ext uri="{BB962C8B-B14F-4D97-AF65-F5344CB8AC3E}">
        <p14:creationId xmlns:p14="http://schemas.microsoft.com/office/powerpoint/2010/main" val="178029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small" dirty="0"/>
              <a:t>Time Scales in Biology</a:t>
            </a:r>
            <a:endParaRPr lang="en-US" sz="4400" dirty="0"/>
          </a:p>
        </p:txBody>
      </p:sp>
      <p:sp>
        <p:nvSpPr>
          <p:cNvPr id="3" name="Content Placeholder 2"/>
          <p:cNvSpPr>
            <a:spLocks noGrp="1"/>
          </p:cNvSpPr>
          <p:nvPr>
            <p:ph idx="1"/>
          </p:nvPr>
        </p:nvSpPr>
        <p:spPr/>
        <p:txBody>
          <a:bodyPr>
            <a:normAutofit/>
          </a:bodyPr>
          <a:lstStyle/>
          <a:p>
            <a:r>
              <a:rPr lang="en-US" sz="3600" dirty="0" smtClean="0"/>
              <a:t>Is there an alternative to understanding processes as a series of states and well-defined transition rates?</a:t>
            </a:r>
          </a:p>
          <a:p>
            <a:endParaRPr lang="en-US" sz="3600" dirty="0"/>
          </a:p>
          <a:p>
            <a:r>
              <a:rPr lang="en-US" sz="3600" dirty="0" smtClean="0"/>
              <a:t>YES! We can think of the timescale itself as something to be measured and reported.</a:t>
            </a:r>
            <a:endParaRPr lang="en-US" sz="3600" dirty="0"/>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31</a:t>
            </a:fld>
            <a:endParaRPr lang="en-US" sz="2000" dirty="0"/>
          </a:p>
        </p:txBody>
      </p:sp>
    </p:spTree>
    <p:extLst>
      <p:ext uri="{BB962C8B-B14F-4D97-AF65-F5344CB8AC3E}">
        <p14:creationId xmlns:p14="http://schemas.microsoft.com/office/powerpoint/2010/main" val="37189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ge result for compare cat years to human yea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6007" y="1866044"/>
            <a:ext cx="5709389" cy="513742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187448" y="6047508"/>
            <a:ext cx="610679" cy="144451"/>
          </a:xfrm>
          <a:prstGeom prst="rect">
            <a:avLst/>
          </a:prstGeom>
          <a:solidFill>
            <a:srgbClr val="B15D23"/>
          </a:solidFill>
          <a:ln>
            <a:solidFill>
              <a:srgbClr val="B15D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469449" y="6265717"/>
            <a:ext cx="752234" cy="185673"/>
          </a:xfrm>
          <a:prstGeom prst="rect">
            <a:avLst/>
          </a:prstGeom>
          <a:solidFill>
            <a:srgbClr val="754313"/>
          </a:solidFill>
          <a:ln>
            <a:solidFill>
              <a:srgbClr val="7543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sz="4800" cap="small" dirty="0" smtClean="0"/>
              <a:t>“Cat-Years”</a:t>
            </a:r>
            <a:endParaRPr lang="en-US" sz="4800" cap="small" dirty="0"/>
          </a:p>
        </p:txBody>
      </p:sp>
      <p:sp>
        <p:nvSpPr>
          <p:cNvPr id="6" name="Slide Number Placeholder 5"/>
          <p:cNvSpPr>
            <a:spLocks noGrp="1"/>
          </p:cNvSpPr>
          <p:nvPr>
            <p:ph type="sldNum" sz="quarter" idx="12"/>
          </p:nvPr>
        </p:nvSpPr>
        <p:spPr/>
        <p:txBody>
          <a:bodyPr/>
          <a:lstStyle/>
          <a:p>
            <a:fld id="{D57F1E4F-1CFF-5643-939E-217C01CDF565}" type="slidenum">
              <a:rPr lang="en-US" sz="2000" smtClean="0"/>
              <a:pPr/>
              <a:t>32</a:t>
            </a:fld>
            <a:endParaRPr lang="en-US" sz="2000" dirty="0"/>
          </a:p>
        </p:txBody>
      </p:sp>
      <p:sp>
        <p:nvSpPr>
          <p:cNvPr id="7" name="Block Arc 6"/>
          <p:cNvSpPr/>
          <p:nvPr/>
        </p:nvSpPr>
        <p:spPr>
          <a:xfrm rot="2737646">
            <a:off x="3176488" y="1937859"/>
            <a:ext cx="5880532" cy="5604289"/>
          </a:xfrm>
          <a:prstGeom prst="blockArc">
            <a:avLst>
              <a:gd name="adj1" fmla="val 14029543"/>
              <a:gd name="adj2" fmla="val 20387217"/>
              <a:gd name="adj3" fmla="val 20433"/>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1482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036" y="593324"/>
            <a:ext cx="10557215" cy="4218709"/>
          </a:xfrm>
          <a:prstGeom prst="rect">
            <a:avLst/>
          </a:prstGeom>
        </p:spPr>
      </p:pic>
      <p:sp>
        <p:nvSpPr>
          <p:cNvPr id="4" name="TextBox 3"/>
          <p:cNvSpPr txBox="1"/>
          <p:nvPr/>
        </p:nvSpPr>
        <p:spPr>
          <a:xfrm>
            <a:off x="133452" y="5124267"/>
            <a:ext cx="11946672" cy="1384995"/>
          </a:xfrm>
          <a:prstGeom prst="rect">
            <a:avLst/>
          </a:prstGeom>
          <a:noFill/>
        </p:spPr>
        <p:txBody>
          <a:bodyPr wrap="square" rtlCol="0">
            <a:spAutoFit/>
          </a:bodyPr>
          <a:lstStyle/>
          <a:p>
            <a:r>
              <a:rPr lang="en-US" sz="2800" dirty="0" smtClean="0">
                <a:solidFill>
                  <a:schemeClr val="tx2"/>
                </a:solidFill>
              </a:rPr>
              <a:t>“</a:t>
            </a:r>
            <a:r>
              <a:rPr lang="is-IS" sz="2800" dirty="0" smtClean="0">
                <a:solidFill>
                  <a:schemeClr val="tx2"/>
                </a:solidFill>
              </a:rPr>
              <a:t>…</a:t>
            </a:r>
            <a:r>
              <a:rPr lang="en-US" sz="2800" dirty="0" smtClean="0">
                <a:solidFill>
                  <a:schemeClr val="tx2"/>
                </a:solidFill>
              </a:rPr>
              <a:t>there </a:t>
            </a:r>
            <a:r>
              <a:rPr lang="en-US" sz="2800" dirty="0">
                <a:solidFill>
                  <a:schemeClr val="tx2"/>
                </a:solidFill>
              </a:rPr>
              <a:t>seems to be </a:t>
            </a:r>
            <a:r>
              <a:rPr lang="en-US" sz="2800" dirty="0" smtClean="0">
                <a:solidFill>
                  <a:schemeClr val="tx2"/>
                </a:solidFill>
              </a:rPr>
              <a:t>no uniquely </a:t>
            </a:r>
            <a:r>
              <a:rPr lang="en-US" sz="2800" dirty="0">
                <a:solidFill>
                  <a:schemeClr val="tx2"/>
                </a:solidFill>
              </a:rPr>
              <a:t>defined timescales that are inherent to the </a:t>
            </a:r>
            <a:r>
              <a:rPr lang="en-US" sz="2800" dirty="0" smtClean="0">
                <a:solidFill>
                  <a:schemeClr val="tx2"/>
                </a:solidFill>
              </a:rPr>
              <a:t>observed system</a:t>
            </a:r>
            <a:r>
              <a:rPr lang="en-US" sz="2800" dirty="0">
                <a:solidFill>
                  <a:schemeClr val="tx2"/>
                </a:solidFill>
              </a:rPr>
              <a:t> </a:t>
            </a:r>
            <a:r>
              <a:rPr lang="en-US" sz="2800" dirty="0" smtClean="0">
                <a:solidFill>
                  <a:schemeClr val="tx2"/>
                </a:solidFill>
              </a:rPr>
              <a:t>[</a:t>
            </a:r>
            <a:r>
              <a:rPr lang="is-IS" sz="2800" dirty="0" smtClean="0">
                <a:solidFill>
                  <a:schemeClr val="tx2"/>
                </a:solidFill>
              </a:rPr>
              <a:t>…]</a:t>
            </a:r>
            <a:r>
              <a:rPr lang="en-US" sz="2800" dirty="0" smtClean="0">
                <a:solidFill>
                  <a:schemeClr val="tx2"/>
                </a:solidFill>
              </a:rPr>
              <a:t>. Rather, observed </a:t>
            </a:r>
            <a:r>
              <a:rPr lang="en-US" sz="2800" dirty="0">
                <a:solidFill>
                  <a:schemeClr val="tx2"/>
                </a:solidFill>
              </a:rPr>
              <a:t>and reported timescales are the outcome of </a:t>
            </a:r>
            <a:r>
              <a:rPr lang="en-US" sz="2800" dirty="0" smtClean="0">
                <a:solidFill>
                  <a:schemeClr val="tx2"/>
                </a:solidFill>
              </a:rPr>
              <a:t>conditions imposed </a:t>
            </a:r>
            <a:r>
              <a:rPr lang="en-US" sz="2800" dirty="0">
                <a:solidFill>
                  <a:schemeClr val="tx2"/>
                </a:solidFill>
              </a:rPr>
              <a:t>by the observer through the measuring procedure</a:t>
            </a:r>
            <a:r>
              <a:rPr lang="en-US" sz="2800" dirty="0" smtClean="0">
                <a:solidFill>
                  <a:schemeClr val="tx2"/>
                </a:solidFill>
              </a:rPr>
              <a:t>.”</a:t>
            </a:r>
            <a:endParaRPr lang="en-US" sz="2800" dirty="0">
              <a:solidFill>
                <a:schemeClr val="tx2"/>
              </a:solidFill>
            </a:endParaRPr>
          </a:p>
        </p:txBody>
      </p:sp>
      <p:sp>
        <p:nvSpPr>
          <p:cNvPr id="5" name="Slide Number Placeholder 4"/>
          <p:cNvSpPr>
            <a:spLocks noGrp="1"/>
          </p:cNvSpPr>
          <p:nvPr>
            <p:ph type="sldNum" sz="quarter" idx="12"/>
          </p:nvPr>
        </p:nvSpPr>
        <p:spPr>
          <a:xfrm>
            <a:off x="10884875" y="6282712"/>
            <a:ext cx="1052510" cy="365125"/>
          </a:xfrm>
        </p:spPr>
        <p:txBody>
          <a:bodyPr/>
          <a:lstStyle/>
          <a:p>
            <a:fld id="{D57F1E4F-1CFF-5643-939E-217C01CDF565}" type="slidenum">
              <a:rPr lang="en-US" sz="2000" smtClean="0"/>
              <a:pPr/>
              <a:t>33</a:t>
            </a:fld>
            <a:endParaRPr lang="en-US" sz="2000" dirty="0"/>
          </a:p>
        </p:txBody>
      </p:sp>
    </p:spTree>
    <p:extLst>
      <p:ext uri="{BB962C8B-B14F-4D97-AF65-F5344CB8AC3E}">
        <p14:creationId xmlns:p14="http://schemas.microsoft.com/office/powerpoint/2010/main" val="186864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Time Scales in Biology</a:t>
            </a:r>
            <a:endParaRPr lang="en-US" sz="4800" dirty="0"/>
          </a:p>
        </p:txBody>
      </p:sp>
      <p:sp>
        <p:nvSpPr>
          <p:cNvPr id="3" name="Content Placeholder 2"/>
          <p:cNvSpPr>
            <a:spLocks noGrp="1"/>
          </p:cNvSpPr>
          <p:nvPr>
            <p:ph idx="1"/>
          </p:nvPr>
        </p:nvSpPr>
        <p:spPr>
          <a:xfrm>
            <a:off x="581193" y="2264244"/>
            <a:ext cx="11029615" cy="4057018"/>
          </a:xfrm>
        </p:spPr>
        <p:txBody>
          <a:bodyPr>
            <a:normAutofit/>
          </a:bodyPr>
          <a:lstStyle/>
          <a:p>
            <a:r>
              <a:rPr lang="en-US" sz="3600" dirty="0"/>
              <a:t>Observed </a:t>
            </a:r>
            <a:r>
              <a:rPr lang="en-US" sz="3600" dirty="0" smtClean="0"/>
              <a:t>rate depends on the scale chosen by the researchers.</a:t>
            </a:r>
          </a:p>
          <a:p>
            <a:endParaRPr lang="en-US" sz="3600" dirty="0"/>
          </a:p>
          <a:p>
            <a:r>
              <a:rPr lang="en-US" sz="3600" dirty="0" smtClean="0"/>
              <a:t>While researchers assumed their observed rate variation could be explained by defined rate at lower level, this has not been observed. </a:t>
            </a:r>
            <a:endParaRPr lang="en-US" dirty="0"/>
          </a:p>
        </p:txBody>
      </p:sp>
      <p:sp>
        <p:nvSpPr>
          <p:cNvPr id="4" name="Slide Number Placeholder 3"/>
          <p:cNvSpPr>
            <a:spLocks noGrp="1"/>
          </p:cNvSpPr>
          <p:nvPr>
            <p:ph type="sldNum" sz="quarter" idx="12"/>
          </p:nvPr>
        </p:nvSpPr>
        <p:spPr>
          <a:xfrm>
            <a:off x="10839626" y="6138699"/>
            <a:ext cx="1052508" cy="365125"/>
          </a:xfrm>
        </p:spPr>
        <p:txBody>
          <a:bodyPr/>
          <a:lstStyle/>
          <a:p>
            <a:fld id="{D57F1E4F-1CFF-5643-939E-217C01CDF565}" type="slidenum">
              <a:rPr lang="en-US" sz="2000" smtClean="0"/>
              <a:pPr/>
              <a:t>34</a:t>
            </a:fld>
            <a:endParaRPr lang="en-US" sz="2000" dirty="0"/>
          </a:p>
        </p:txBody>
      </p:sp>
    </p:spTree>
    <p:extLst>
      <p:ext uri="{BB962C8B-B14F-4D97-AF65-F5344CB8AC3E}">
        <p14:creationId xmlns:p14="http://schemas.microsoft.com/office/powerpoint/2010/main" val="104489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999" y="1295400"/>
            <a:ext cx="11626677" cy="2679700"/>
          </a:xfrm>
          <a:prstGeom prst="rect">
            <a:avLst/>
          </a:prstGeom>
        </p:spPr>
      </p:pic>
      <p:sp>
        <p:nvSpPr>
          <p:cNvPr id="4" name="Rectangle 3"/>
          <p:cNvSpPr/>
          <p:nvPr/>
        </p:nvSpPr>
        <p:spPr>
          <a:xfrm>
            <a:off x="253998" y="4638586"/>
            <a:ext cx="11626677" cy="1815882"/>
          </a:xfrm>
          <a:prstGeom prst="rect">
            <a:avLst/>
          </a:prstGeom>
        </p:spPr>
        <p:txBody>
          <a:bodyPr wrap="square">
            <a:spAutoFit/>
          </a:bodyPr>
          <a:lstStyle/>
          <a:p>
            <a:r>
              <a:rPr lang="en-US" sz="2800" dirty="0" smtClean="0">
                <a:solidFill>
                  <a:schemeClr val="tx2"/>
                </a:solidFill>
              </a:rPr>
              <a:t>“Our </a:t>
            </a:r>
            <a:r>
              <a:rPr lang="en-US" sz="2800" dirty="0">
                <a:solidFill>
                  <a:schemeClr val="tx2"/>
                </a:solidFill>
              </a:rPr>
              <a:t>results show that it is invalid to extrapolate molecular rates of change across different evolutionary timescales, which has important consequences for studies of populations, domestication, conservation genetics, and human evolution</a:t>
            </a:r>
            <a:r>
              <a:rPr lang="en-US" sz="2800" dirty="0" smtClean="0">
                <a:solidFill>
                  <a:schemeClr val="tx2"/>
                </a:solidFill>
              </a:rPr>
              <a:t>.”</a:t>
            </a:r>
            <a:endParaRPr lang="en-US" sz="2800" dirty="0">
              <a:solidFill>
                <a:schemeClr val="tx2"/>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z="2000" smtClean="0"/>
              <a:pPr/>
              <a:t>35</a:t>
            </a:fld>
            <a:endParaRPr lang="en-US" sz="2000" dirty="0"/>
          </a:p>
        </p:txBody>
      </p:sp>
    </p:spTree>
    <p:extLst>
      <p:ext uri="{BB962C8B-B14F-4D97-AF65-F5344CB8AC3E}">
        <p14:creationId xmlns:p14="http://schemas.microsoft.com/office/powerpoint/2010/main" val="118695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Time Scales in Biology</a:t>
            </a:r>
            <a:endParaRPr lang="en-US" sz="4800" dirty="0"/>
          </a:p>
        </p:txBody>
      </p:sp>
      <p:sp>
        <p:nvSpPr>
          <p:cNvPr id="3" name="Content Placeholder 2"/>
          <p:cNvSpPr>
            <a:spLocks noGrp="1"/>
          </p:cNvSpPr>
          <p:nvPr>
            <p:ph idx="1"/>
          </p:nvPr>
        </p:nvSpPr>
        <p:spPr>
          <a:xfrm>
            <a:off x="581192" y="2390359"/>
            <a:ext cx="11029615" cy="3678303"/>
          </a:xfrm>
        </p:spPr>
        <p:txBody>
          <a:bodyPr/>
          <a:lstStyle/>
          <a:p>
            <a:r>
              <a:rPr lang="en-US" sz="3600" dirty="0" smtClean="0"/>
              <a:t>Observed mutation rate depends on the timescale researchers choose</a:t>
            </a:r>
          </a:p>
          <a:p>
            <a:endParaRPr lang="en-US" sz="3600" dirty="0"/>
          </a:p>
          <a:p>
            <a:r>
              <a:rPr lang="en-US" sz="3600" dirty="0" smtClean="0"/>
              <a:t>This meant that the dates evolutionary biologists assign to different events might be wrong!</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36</a:t>
            </a:fld>
            <a:endParaRPr lang="en-US" sz="2000" dirty="0"/>
          </a:p>
        </p:txBody>
      </p:sp>
    </p:spTree>
    <p:extLst>
      <p:ext uri="{BB962C8B-B14F-4D97-AF65-F5344CB8AC3E}">
        <p14:creationId xmlns:p14="http://schemas.microsoft.com/office/powerpoint/2010/main" val="98058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Overview of Presentation</a:t>
            </a:r>
            <a:endParaRPr lang="en-US" sz="4800" cap="small" dirty="0"/>
          </a:p>
        </p:txBody>
      </p:sp>
      <p:sp>
        <p:nvSpPr>
          <p:cNvPr id="7" name="Content Placeholder 2"/>
          <p:cNvSpPr>
            <a:spLocks noGrp="1"/>
          </p:cNvSpPr>
          <p:nvPr>
            <p:ph idx="1"/>
          </p:nvPr>
        </p:nvSpPr>
        <p:spPr>
          <a:xfrm>
            <a:off x="895984" y="2038660"/>
            <a:ext cx="11029615" cy="4676931"/>
          </a:xfrm>
        </p:spPr>
        <p:txBody>
          <a:bodyPr>
            <a:normAutofit lnSpcReduction="10000"/>
          </a:bodyPr>
          <a:lstStyle/>
          <a:p>
            <a:pPr marL="781200" lvl="1" indent="-457200">
              <a:buFont typeface="+mj-lt"/>
              <a:buAutoNum type="arabicPeriod"/>
            </a:pPr>
            <a:r>
              <a:rPr lang="en-US" sz="3600" dirty="0" smtClean="0">
                <a:solidFill>
                  <a:schemeClr val="tx2">
                    <a:lumMod val="40000"/>
                    <a:lumOff val="60000"/>
                  </a:schemeClr>
                </a:solidFill>
              </a:rPr>
              <a:t>Why does time matter for biology?</a:t>
            </a:r>
          </a:p>
          <a:p>
            <a:pPr marL="936000" lvl="3" indent="0">
              <a:buNone/>
            </a:pPr>
            <a:r>
              <a:rPr lang="en-US" sz="2800" dirty="0" smtClean="0">
                <a:solidFill>
                  <a:schemeClr val="tx2">
                    <a:lumMod val="40000"/>
                    <a:lumOff val="60000"/>
                  </a:schemeClr>
                </a:solidFill>
              </a:rPr>
              <a:t>The subjects of biological inquiry have internal timescales.</a:t>
            </a:r>
            <a:endParaRPr lang="en-US" sz="2800" dirty="0" smtClean="0">
              <a:solidFill>
                <a:schemeClr val="tx2">
                  <a:lumMod val="40000"/>
                  <a:lumOff val="60000"/>
                </a:schemeClr>
              </a:solidFill>
            </a:endParaRPr>
          </a:p>
          <a:p>
            <a:pPr marL="781200" lvl="1" indent="-457200">
              <a:buFont typeface="+mj-lt"/>
              <a:buAutoNum type="arabicPeriod"/>
            </a:pPr>
            <a:r>
              <a:rPr lang="en-US" sz="3600" dirty="0" smtClean="0">
                <a:solidFill>
                  <a:schemeClr val="tx2">
                    <a:lumMod val="40000"/>
                    <a:lumOff val="60000"/>
                  </a:schemeClr>
                </a:solidFill>
              </a:rPr>
              <a:t>How do the methods of biology abstract from time?</a:t>
            </a:r>
          </a:p>
          <a:p>
            <a:pPr marL="936000" lvl="3" indent="0">
              <a:buNone/>
            </a:pPr>
            <a:r>
              <a:rPr lang="en-US" sz="2800" dirty="0" smtClean="0">
                <a:solidFill>
                  <a:schemeClr val="tx2">
                    <a:lumMod val="40000"/>
                    <a:lumOff val="60000"/>
                  </a:schemeClr>
                </a:solidFill>
              </a:rPr>
              <a:t>Physically, Procedurally, Mathematically, Conceptually</a:t>
            </a:r>
          </a:p>
          <a:p>
            <a:pPr marL="781200" lvl="1" indent="-457200">
              <a:buFont typeface="+mj-lt"/>
              <a:buAutoNum type="arabicPeriod"/>
            </a:pPr>
            <a:r>
              <a:rPr lang="en-US" sz="3600" dirty="0" smtClean="0"/>
              <a:t>How does imposing timescales effect biology?</a:t>
            </a:r>
          </a:p>
          <a:p>
            <a:pPr marL="324000" lvl="1" indent="0">
              <a:buNone/>
            </a:pPr>
            <a:r>
              <a:rPr lang="en-US" sz="3600" dirty="0"/>
              <a:t>	</a:t>
            </a:r>
            <a:r>
              <a:rPr lang="en-US" sz="3600" dirty="0" smtClean="0"/>
              <a:t>	</a:t>
            </a:r>
            <a:r>
              <a:rPr lang="en-US" sz="2800" dirty="0" smtClean="0"/>
              <a:t>Imposing time scales leads to problems in research.</a:t>
            </a:r>
          </a:p>
          <a:p>
            <a:pPr marL="777240" lvl="1" indent="-457200">
              <a:buFont typeface="+mj-lt"/>
              <a:buAutoNum type="arabicPeriod" startAt="4"/>
            </a:pPr>
            <a:r>
              <a:rPr lang="en-US" sz="3600" dirty="0" smtClean="0"/>
              <a:t>How might we put time into biology?</a:t>
            </a:r>
          </a:p>
          <a:p>
            <a:pPr lvl="1"/>
            <a:endParaRPr lang="en-US" sz="2000" dirty="0" smtClean="0"/>
          </a:p>
        </p:txBody>
      </p:sp>
      <p:sp>
        <p:nvSpPr>
          <p:cNvPr id="8" name="Up Arrow 7"/>
          <p:cNvSpPr/>
          <p:nvPr/>
        </p:nvSpPr>
        <p:spPr>
          <a:xfrm rot="5400000">
            <a:off x="441726" y="5702904"/>
            <a:ext cx="578734" cy="78707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D57F1E4F-1CFF-5643-939E-217C01CDF565}" type="slidenum">
              <a:rPr lang="en-US" sz="2000" smtClean="0"/>
              <a:pPr/>
              <a:t>37</a:t>
            </a:fld>
            <a:endParaRPr lang="en-US" sz="2000" dirty="0"/>
          </a:p>
        </p:txBody>
      </p:sp>
    </p:spTree>
    <p:extLst>
      <p:ext uri="{BB962C8B-B14F-4D97-AF65-F5344CB8AC3E}">
        <p14:creationId xmlns:p14="http://schemas.microsoft.com/office/powerpoint/2010/main" val="4766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cap="small" dirty="0"/>
              <a:t>Putting Time Back in </a:t>
            </a:r>
            <a:r>
              <a:rPr lang="en-US" sz="4800" cap="small" dirty="0" smtClean="0"/>
              <a:t>Biology</a:t>
            </a:r>
            <a:endParaRPr lang="en-US" sz="4800" cap="small" dirty="0"/>
          </a:p>
        </p:txBody>
      </p:sp>
      <p:sp>
        <p:nvSpPr>
          <p:cNvPr id="5" name="Text Placeholder 4"/>
          <p:cNvSpPr>
            <a:spLocks noGrp="1"/>
          </p:cNvSpPr>
          <p:nvPr>
            <p:ph type="body" idx="1"/>
          </p:nvPr>
        </p:nvSpPr>
        <p:spPr/>
        <p:txBody>
          <a:bodyPr>
            <a:normAutofit/>
          </a:bodyPr>
          <a:lstStyle/>
          <a:p>
            <a:r>
              <a:rPr lang="en-US" sz="2800" cap="small" dirty="0" smtClean="0"/>
              <a:t>Or Prospects for Time-integrated Biology</a:t>
            </a:r>
            <a:endParaRPr lang="en-US" sz="2800" cap="small" dirty="0"/>
          </a:p>
        </p:txBody>
      </p:sp>
      <p:sp>
        <p:nvSpPr>
          <p:cNvPr id="2" name="Slide Number Placeholder 1"/>
          <p:cNvSpPr>
            <a:spLocks noGrp="1"/>
          </p:cNvSpPr>
          <p:nvPr>
            <p:ph type="sldNum" sz="quarter" idx="12"/>
          </p:nvPr>
        </p:nvSpPr>
        <p:spPr/>
        <p:txBody>
          <a:bodyPr/>
          <a:lstStyle/>
          <a:p>
            <a:fld id="{D57F1E4F-1CFF-5643-939E-217C01CDF565}" type="slidenum">
              <a:rPr lang="en-US" sz="2000" smtClean="0"/>
              <a:pPr/>
              <a:t>38</a:t>
            </a:fld>
            <a:endParaRPr lang="en-US" sz="2000" dirty="0"/>
          </a:p>
        </p:txBody>
      </p:sp>
    </p:spTree>
    <p:extLst>
      <p:ext uri="{BB962C8B-B14F-4D97-AF65-F5344CB8AC3E}">
        <p14:creationId xmlns:p14="http://schemas.microsoft.com/office/powerpoint/2010/main" val="20541470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sz="4800" cap="small" dirty="0"/>
              <a:t> </a:t>
            </a:r>
            <a:r>
              <a:rPr lang="en-US" sz="4800" cap="small" dirty="0" smtClean="0"/>
              <a:t>Time-Integrated Biology</a:t>
            </a:r>
            <a:endParaRPr lang="en-US" sz="4800" cap="small" dirty="0"/>
          </a:p>
        </p:txBody>
      </p:sp>
      <p:sp>
        <p:nvSpPr>
          <p:cNvPr id="5" name="Content Placeholder 4"/>
          <p:cNvSpPr>
            <a:spLocks noGrp="1"/>
          </p:cNvSpPr>
          <p:nvPr>
            <p:ph idx="1"/>
          </p:nvPr>
        </p:nvSpPr>
        <p:spPr>
          <a:xfrm>
            <a:off x="581192" y="3953877"/>
            <a:ext cx="11029615" cy="1695468"/>
          </a:xfrm>
        </p:spPr>
        <p:txBody>
          <a:bodyPr>
            <a:noAutofit/>
          </a:bodyPr>
          <a:lstStyle/>
          <a:p>
            <a:r>
              <a:rPr lang="en-US" sz="3600" dirty="0"/>
              <a:t>Time-dependent evolutionary models</a:t>
            </a:r>
          </a:p>
          <a:p>
            <a:endParaRPr lang="en-US" sz="3600" dirty="0" smtClean="0"/>
          </a:p>
          <a:p>
            <a:r>
              <a:rPr lang="en-US" sz="3600" dirty="0" smtClean="0"/>
              <a:t>“</a:t>
            </a:r>
            <a:r>
              <a:rPr lang="en-US" sz="3600" dirty="0" smtClean="0"/>
              <a:t>Active Matter”</a:t>
            </a:r>
          </a:p>
          <a:p>
            <a:endParaRPr lang="en-US" sz="2000" dirty="0"/>
          </a:p>
          <a:p>
            <a:endParaRPr lang="en-US" sz="2000" dirty="0" smtClean="0"/>
          </a:p>
          <a:p>
            <a:endParaRPr lang="en-US" sz="3600" dirty="0" smtClean="0"/>
          </a:p>
          <a:p>
            <a:pPr lvl="1"/>
            <a:endParaRPr lang="en-US" sz="3400" dirty="0"/>
          </a:p>
        </p:txBody>
      </p:sp>
      <p:sp>
        <p:nvSpPr>
          <p:cNvPr id="2" name="Slide Number Placeholder 1"/>
          <p:cNvSpPr>
            <a:spLocks noGrp="1"/>
          </p:cNvSpPr>
          <p:nvPr>
            <p:ph type="sldNum" sz="quarter" idx="12"/>
          </p:nvPr>
        </p:nvSpPr>
        <p:spPr/>
        <p:txBody>
          <a:bodyPr/>
          <a:lstStyle/>
          <a:p>
            <a:fld id="{D57F1E4F-1CFF-5643-939E-217C01CDF565}" type="slidenum">
              <a:rPr lang="en-US" sz="2000" smtClean="0"/>
              <a:pPr/>
              <a:t>39</a:t>
            </a:fld>
            <a:endParaRPr lang="en-US" sz="2000" dirty="0"/>
          </a:p>
        </p:txBody>
      </p:sp>
    </p:spTree>
    <p:extLst>
      <p:ext uri="{BB962C8B-B14F-4D97-AF65-F5344CB8AC3E}">
        <p14:creationId xmlns:p14="http://schemas.microsoft.com/office/powerpoint/2010/main" val="141213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sz="4800" cap="small" dirty="0" smtClean="0"/>
              <a:t>Time-Integrated </a:t>
            </a:r>
            <a:r>
              <a:rPr lang="en-US" sz="4800" cap="small" dirty="0"/>
              <a:t>Biology</a:t>
            </a:r>
          </a:p>
        </p:txBody>
      </p:sp>
      <p:sp>
        <p:nvSpPr>
          <p:cNvPr id="6" name="Content Placeholder 4"/>
          <p:cNvSpPr>
            <a:spLocks noGrp="1"/>
          </p:cNvSpPr>
          <p:nvPr>
            <p:ph idx="1"/>
          </p:nvPr>
        </p:nvSpPr>
        <p:spPr>
          <a:xfrm>
            <a:off x="390692" y="2199773"/>
            <a:ext cx="11029950" cy="3777915"/>
          </a:xfrm>
        </p:spPr>
        <p:txBody>
          <a:bodyPr>
            <a:noAutofit/>
          </a:bodyPr>
          <a:lstStyle/>
          <a:p>
            <a:r>
              <a:rPr lang="en-US" sz="3600" dirty="0" smtClean="0"/>
              <a:t>Time-dependent evolutionary models</a:t>
            </a:r>
          </a:p>
          <a:p>
            <a:endParaRPr lang="en-US" sz="1400" dirty="0" smtClean="0"/>
          </a:p>
          <a:p>
            <a:pPr lvl="2"/>
            <a:r>
              <a:rPr lang="en-US" sz="2400" dirty="0" smtClean="0"/>
              <a:t>Rates of DNA mutation depends on timescale: on short scale rate estimates tend to be much quicker than on a long scale</a:t>
            </a:r>
          </a:p>
          <a:p>
            <a:pPr lvl="2"/>
            <a:r>
              <a:rPr lang="en-US" sz="2400" dirty="0"/>
              <a:t>C</a:t>
            </a:r>
            <a:r>
              <a:rPr lang="en-US" sz="2400" dirty="0" smtClean="0"/>
              <a:t>reate </a:t>
            </a:r>
            <a:r>
              <a:rPr lang="en-US" sz="2400" dirty="0"/>
              <a:t>a </a:t>
            </a:r>
            <a:r>
              <a:rPr lang="en-US" sz="2400" dirty="0" smtClean="0"/>
              <a:t>model </a:t>
            </a:r>
            <a:r>
              <a:rPr lang="en-US" sz="2400" dirty="0"/>
              <a:t>that </a:t>
            </a:r>
            <a:r>
              <a:rPr lang="en-US" sz="2400" dirty="0" smtClean="0"/>
              <a:t>allows </a:t>
            </a:r>
            <a:r>
              <a:rPr lang="en-US" sz="2400" dirty="0"/>
              <a:t>researchers to input the timescale they were observing and get </a:t>
            </a:r>
            <a:r>
              <a:rPr lang="en-US" sz="2400" dirty="0" smtClean="0"/>
              <a:t>back the organism’s </a:t>
            </a:r>
            <a:r>
              <a:rPr lang="en-US" sz="2400" dirty="0"/>
              <a:t>evolutionary </a:t>
            </a:r>
            <a:r>
              <a:rPr lang="en-US" sz="2400" dirty="0" smtClean="0"/>
              <a:t>rate</a:t>
            </a:r>
          </a:p>
          <a:p>
            <a:pPr lvl="2"/>
            <a:r>
              <a:rPr lang="en-US" sz="2400" dirty="0" smtClean="0"/>
              <a:t>Using this model researchers estimated</a:t>
            </a:r>
            <a:r>
              <a:rPr lang="en-US" sz="2400" dirty="0"/>
              <a:t> foamy viruses emerged somewhere between 460 and 550 million years </a:t>
            </a:r>
            <a:r>
              <a:rPr lang="en-US" sz="2400" dirty="0" smtClean="0"/>
              <a:t>ago (much older than previously expected)</a:t>
            </a:r>
          </a:p>
        </p:txBody>
      </p:sp>
      <p:sp>
        <p:nvSpPr>
          <p:cNvPr id="2" name="Slide Number Placeholder 1"/>
          <p:cNvSpPr>
            <a:spLocks noGrp="1"/>
          </p:cNvSpPr>
          <p:nvPr>
            <p:ph type="sldNum" sz="quarter" idx="12"/>
          </p:nvPr>
        </p:nvSpPr>
        <p:spPr/>
        <p:txBody>
          <a:bodyPr/>
          <a:lstStyle/>
          <a:p>
            <a:fld id="{D57F1E4F-1CFF-5643-939E-217C01CDF565}" type="slidenum">
              <a:rPr lang="en-US" sz="2000" smtClean="0"/>
              <a:pPr/>
              <a:t>40</a:t>
            </a:fld>
            <a:endParaRPr lang="en-US" sz="2000" dirty="0"/>
          </a:p>
        </p:txBody>
      </p:sp>
    </p:spTree>
    <p:extLst>
      <p:ext uri="{BB962C8B-B14F-4D97-AF65-F5344CB8AC3E}">
        <p14:creationId xmlns:p14="http://schemas.microsoft.com/office/powerpoint/2010/main" val="7525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small" dirty="0"/>
              <a:t>Time-dependent </a:t>
            </a:r>
            <a:r>
              <a:rPr lang="en-US" sz="4400" cap="small" dirty="0" smtClean="0"/>
              <a:t>Evolutionary </a:t>
            </a:r>
            <a:r>
              <a:rPr lang="en-US" sz="4400" cap="small" dirty="0"/>
              <a:t>M</a:t>
            </a:r>
            <a:r>
              <a:rPr lang="en-US" sz="4400" cap="small" dirty="0" smtClean="0"/>
              <a:t>odels</a:t>
            </a:r>
            <a:endParaRPr lang="en-US" sz="4400" cap="small" dirty="0"/>
          </a:p>
        </p:txBody>
      </p:sp>
      <p:sp>
        <p:nvSpPr>
          <p:cNvPr id="3" name="Content Placeholder 2"/>
          <p:cNvSpPr>
            <a:spLocks noGrp="1"/>
          </p:cNvSpPr>
          <p:nvPr>
            <p:ph idx="1"/>
          </p:nvPr>
        </p:nvSpPr>
        <p:spPr/>
        <p:txBody>
          <a:bodyPr>
            <a:normAutofit/>
          </a:bodyPr>
          <a:lstStyle/>
          <a:p>
            <a:pPr marL="0" indent="0">
              <a:buNone/>
            </a:pPr>
            <a:r>
              <a:rPr lang="en-US" sz="3600" dirty="0" smtClean="0"/>
              <a:t>Since researchers discovered that the rate of mutation changed depending on timescale, researchers developed a way to interpret the internal timescale of viruses. </a:t>
            </a:r>
            <a:endParaRPr lang="en-US" sz="3600" dirty="0"/>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41</a:t>
            </a:fld>
            <a:endParaRPr lang="en-US" sz="2000" dirty="0"/>
          </a:p>
        </p:txBody>
      </p:sp>
    </p:spTree>
    <p:extLst>
      <p:ext uri="{BB962C8B-B14F-4D97-AF65-F5344CB8AC3E}">
        <p14:creationId xmlns:p14="http://schemas.microsoft.com/office/powerpoint/2010/main" val="121087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sz="4800" cap="small" dirty="0" smtClean="0"/>
              <a:t>Time-Integrated Biology</a:t>
            </a:r>
            <a:endParaRPr lang="en-US" sz="4800" cap="small" dirty="0"/>
          </a:p>
        </p:txBody>
      </p:sp>
      <p:sp>
        <p:nvSpPr>
          <p:cNvPr id="5" name="Content Placeholder 4"/>
          <p:cNvSpPr>
            <a:spLocks noGrp="1"/>
          </p:cNvSpPr>
          <p:nvPr>
            <p:ph idx="1"/>
          </p:nvPr>
        </p:nvSpPr>
        <p:spPr>
          <a:xfrm>
            <a:off x="362530" y="2075184"/>
            <a:ext cx="11029615" cy="1695468"/>
          </a:xfrm>
        </p:spPr>
        <p:txBody>
          <a:bodyPr>
            <a:normAutofit/>
          </a:bodyPr>
          <a:lstStyle/>
          <a:p>
            <a:r>
              <a:rPr lang="en-US" sz="3600" dirty="0" smtClean="0"/>
              <a:t>“Active Matter”: 4D imaging </a:t>
            </a:r>
            <a:r>
              <a:rPr lang="en-US" sz="3600" dirty="0" smtClean="0"/>
              <a:t>techniques for studying 										microtubules</a:t>
            </a:r>
            <a:endParaRPr lang="en-US" sz="3600" dirty="0"/>
          </a:p>
        </p:txBody>
      </p:sp>
      <p:pic>
        <p:nvPicPr>
          <p:cNvPr id="6" name="videoplayback cop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00638" y="3770652"/>
            <a:ext cx="8153400" cy="2032000"/>
          </a:xfrm>
          <a:prstGeom prst="rect">
            <a:avLst/>
          </a:prstGeom>
        </p:spPr>
      </p:pic>
      <p:sp>
        <p:nvSpPr>
          <p:cNvPr id="2" name="Slide Number Placeholder 1"/>
          <p:cNvSpPr>
            <a:spLocks noGrp="1"/>
          </p:cNvSpPr>
          <p:nvPr>
            <p:ph type="sldNum" sz="quarter" idx="12"/>
          </p:nvPr>
        </p:nvSpPr>
        <p:spPr/>
        <p:txBody>
          <a:bodyPr/>
          <a:lstStyle/>
          <a:p>
            <a:fld id="{D57F1E4F-1CFF-5643-939E-217C01CDF565}" type="slidenum">
              <a:rPr lang="en-US" sz="2000" smtClean="0"/>
              <a:pPr/>
              <a:t>42</a:t>
            </a:fld>
            <a:endParaRPr lang="en-US" sz="2000" dirty="0"/>
          </a:p>
        </p:txBody>
      </p:sp>
      <p:sp>
        <p:nvSpPr>
          <p:cNvPr id="3" name="Rectangle 2"/>
          <p:cNvSpPr/>
          <p:nvPr/>
        </p:nvSpPr>
        <p:spPr>
          <a:xfrm>
            <a:off x="4586471" y="6167373"/>
            <a:ext cx="2581732" cy="307777"/>
          </a:xfrm>
          <a:prstGeom prst="rect">
            <a:avLst/>
          </a:prstGeom>
        </p:spPr>
        <p:txBody>
          <a:bodyPr wrap="none">
            <a:spAutoFit/>
          </a:bodyPr>
          <a:lstStyle/>
          <a:p>
            <a:r>
              <a:rPr lang="en-US" sz="1400" dirty="0" smtClean="0">
                <a:solidFill>
                  <a:schemeClr val="bg2">
                    <a:lumMod val="50000"/>
                  </a:schemeClr>
                </a:solidFill>
              </a:rPr>
              <a:t>Sanchez </a:t>
            </a:r>
            <a:r>
              <a:rPr lang="en-US" sz="1400" dirty="0">
                <a:solidFill>
                  <a:schemeClr val="bg2">
                    <a:lumMod val="50000"/>
                  </a:schemeClr>
                </a:solidFill>
              </a:rPr>
              <a:t>et. al. Nature 491 (2012)</a:t>
            </a:r>
          </a:p>
        </p:txBody>
      </p:sp>
    </p:spTree>
    <p:extLst>
      <p:ext uri="{BB962C8B-B14F-4D97-AF65-F5344CB8AC3E}">
        <p14:creationId xmlns:p14="http://schemas.microsoft.com/office/powerpoint/2010/main" val="9357438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cap="small" dirty="0" smtClean="0"/>
              <a:t>Active Matter</a:t>
            </a:r>
            <a:endParaRPr lang="en-US" sz="5400" cap="small" dirty="0"/>
          </a:p>
        </p:txBody>
      </p:sp>
      <p:sp>
        <p:nvSpPr>
          <p:cNvPr id="3" name="Content Placeholder 2"/>
          <p:cNvSpPr>
            <a:spLocks noGrp="1"/>
          </p:cNvSpPr>
          <p:nvPr>
            <p:ph idx="1"/>
          </p:nvPr>
        </p:nvSpPr>
        <p:spPr/>
        <p:txBody>
          <a:bodyPr>
            <a:normAutofit/>
          </a:bodyPr>
          <a:lstStyle/>
          <a:p>
            <a:pPr marL="0" indent="0">
              <a:buNone/>
            </a:pPr>
            <a:r>
              <a:rPr lang="en-US" sz="3600" dirty="0"/>
              <a:t>Since the Blair lab wanted to study the internal dynamics of the system they invented a way to observe the system that did not abstract from its internal </a:t>
            </a:r>
            <a:r>
              <a:rPr lang="en-US" sz="3600" dirty="0" smtClean="0"/>
              <a:t>timescale.</a:t>
            </a:r>
            <a:endParaRPr lang="en-US" sz="3600" dirty="0"/>
          </a:p>
        </p:txBody>
      </p:sp>
      <p:sp>
        <p:nvSpPr>
          <p:cNvPr id="4" name="Slide Number Placeholder 3"/>
          <p:cNvSpPr>
            <a:spLocks noGrp="1"/>
          </p:cNvSpPr>
          <p:nvPr>
            <p:ph type="sldNum" sz="quarter" idx="12"/>
          </p:nvPr>
        </p:nvSpPr>
        <p:spPr/>
        <p:txBody>
          <a:bodyPr/>
          <a:lstStyle/>
          <a:p>
            <a:fld id="{D57F1E4F-1CFF-5643-939E-217C01CDF565}" type="slidenum">
              <a:rPr lang="en-US" sz="2000" smtClean="0"/>
              <a:pPr/>
              <a:t>43</a:t>
            </a:fld>
            <a:endParaRPr lang="en-US" sz="2000" dirty="0"/>
          </a:p>
        </p:txBody>
      </p:sp>
    </p:spTree>
    <p:extLst>
      <p:ext uri="{BB962C8B-B14F-4D97-AF65-F5344CB8AC3E}">
        <p14:creationId xmlns:p14="http://schemas.microsoft.com/office/powerpoint/2010/main" val="16244801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sz="4800" cap="small" dirty="0" smtClean="0"/>
              <a:t>Time-Integrated Biology</a:t>
            </a:r>
            <a:endParaRPr lang="en-US" sz="4800" cap="small" dirty="0"/>
          </a:p>
        </p:txBody>
      </p:sp>
      <p:sp>
        <p:nvSpPr>
          <p:cNvPr id="5" name="Content Placeholder 4"/>
          <p:cNvSpPr>
            <a:spLocks noGrp="1"/>
          </p:cNvSpPr>
          <p:nvPr>
            <p:ph idx="1"/>
          </p:nvPr>
        </p:nvSpPr>
        <p:spPr>
          <a:xfrm>
            <a:off x="362532" y="1626016"/>
            <a:ext cx="11029615" cy="1695468"/>
          </a:xfrm>
        </p:spPr>
        <p:txBody>
          <a:bodyPr>
            <a:normAutofit/>
          </a:bodyPr>
          <a:lstStyle/>
          <a:p>
            <a:r>
              <a:rPr lang="en-US" sz="3600" dirty="0" smtClean="0"/>
              <a:t>“Active Matter”: Spindle Organization </a:t>
            </a:r>
            <a:endParaRPr lang="en-US" sz="3600" dirty="0"/>
          </a:p>
        </p:txBody>
      </p:sp>
      <p:pic>
        <p:nvPicPr>
          <p:cNvPr id="2" name="image2_GKU7MX.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13797" y="2901661"/>
            <a:ext cx="4578350" cy="3199643"/>
          </a:xfrm>
          <a:prstGeom prst="rect">
            <a:avLst/>
          </a:prstGeom>
        </p:spPr>
      </p:pic>
      <p:pic>
        <p:nvPicPr>
          <p:cNvPr id="2050" name="Picture 2" descr="mage result for spindle assembly checkpoi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532" y="2901661"/>
            <a:ext cx="4800847" cy="35046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a:xfrm>
            <a:off x="10865893" y="6223716"/>
            <a:ext cx="1052508" cy="365125"/>
          </a:xfrm>
        </p:spPr>
        <p:txBody>
          <a:bodyPr/>
          <a:lstStyle/>
          <a:p>
            <a:fld id="{D57F1E4F-1CFF-5643-939E-217C01CDF565}" type="slidenum">
              <a:rPr lang="en-US" sz="2000" smtClean="0"/>
              <a:pPr/>
              <a:t>44</a:t>
            </a:fld>
            <a:endParaRPr lang="en-US" sz="2000" dirty="0"/>
          </a:p>
        </p:txBody>
      </p:sp>
      <p:sp>
        <p:nvSpPr>
          <p:cNvPr id="6" name="Rectangle 5"/>
          <p:cNvSpPr/>
          <p:nvPr/>
        </p:nvSpPr>
        <p:spPr>
          <a:xfrm>
            <a:off x="7301135" y="6341921"/>
            <a:ext cx="3564758" cy="369332"/>
          </a:xfrm>
          <a:prstGeom prst="rect">
            <a:avLst/>
          </a:prstGeom>
        </p:spPr>
        <p:txBody>
          <a:bodyPr wrap="none">
            <a:spAutoFit/>
          </a:bodyPr>
          <a:lstStyle/>
          <a:p>
            <a:r>
              <a:rPr lang="en-US" smtClean="0">
                <a:solidFill>
                  <a:schemeClr val="bg2">
                    <a:lumMod val="50000"/>
                  </a:schemeClr>
                </a:solidFill>
              </a:rPr>
              <a:t>The Needleman Lab (website, 2018)</a:t>
            </a:r>
            <a:endParaRPr lang="en-US" dirty="0">
              <a:solidFill>
                <a:schemeClr val="bg2">
                  <a:lumMod val="50000"/>
                </a:schemeClr>
              </a:solidFill>
            </a:endParaRPr>
          </a:p>
        </p:txBody>
      </p:sp>
    </p:spTree>
    <p:extLst>
      <p:ext uri="{BB962C8B-B14F-4D97-AF65-F5344CB8AC3E}">
        <p14:creationId xmlns:p14="http://schemas.microsoft.com/office/powerpoint/2010/main" val="6857220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Overview of Presentation</a:t>
            </a:r>
            <a:endParaRPr lang="en-US" sz="4800" dirty="0"/>
          </a:p>
        </p:txBody>
      </p:sp>
      <p:sp>
        <p:nvSpPr>
          <p:cNvPr id="6" name="Content Placeholder 2"/>
          <p:cNvSpPr>
            <a:spLocks noGrp="1"/>
          </p:cNvSpPr>
          <p:nvPr>
            <p:ph idx="1"/>
          </p:nvPr>
        </p:nvSpPr>
        <p:spPr>
          <a:xfrm>
            <a:off x="895984" y="2038660"/>
            <a:ext cx="11029615" cy="4676931"/>
          </a:xfrm>
        </p:spPr>
        <p:txBody>
          <a:bodyPr>
            <a:normAutofit fontScale="92500" lnSpcReduction="10000"/>
          </a:bodyPr>
          <a:lstStyle/>
          <a:p>
            <a:pPr marL="781200" lvl="1" indent="-457200">
              <a:buFont typeface="+mj-lt"/>
              <a:buAutoNum type="arabicPeriod"/>
            </a:pPr>
            <a:r>
              <a:rPr lang="en-US" sz="3600" dirty="0" smtClean="0"/>
              <a:t>Why does time matter for biology?</a:t>
            </a:r>
          </a:p>
          <a:p>
            <a:pPr marL="936000" lvl="3" indent="0">
              <a:buNone/>
            </a:pPr>
            <a:r>
              <a:rPr lang="en-US" sz="2800" dirty="0" smtClean="0"/>
              <a:t>The subjects of biological inquiry have internal timescales.</a:t>
            </a:r>
            <a:endParaRPr lang="en-US" sz="2800" dirty="0" smtClean="0"/>
          </a:p>
          <a:p>
            <a:pPr marL="781200" lvl="1" indent="-457200">
              <a:buFont typeface="+mj-lt"/>
              <a:buAutoNum type="arabicPeriod"/>
            </a:pPr>
            <a:r>
              <a:rPr lang="en-US" sz="3600" dirty="0" smtClean="0"/>
              <a:t>How do the methods of biology abstract from time?</a:t>
            </a:r>
          </a:p>
          <a:p>
            <a:pPr marL="936000" lvl="3" indent="0">
              <a:buNone/>
            </a:pPr>
            <a:r>
              <a:rPr lang="en-US" sz="2800" dirty="0" smtClean="0"/>
              <a:t>Physically, Procedurally, Mathematically, Conceptually</a:t>
            </a:r>
          </a:p>
          <a:p>
            <a:pPr marL="781200" lvl="1" indent="-457200">
              <a:buFont typeface="+mj-lt"/>
              <a:buAutoNum type="arabicPeriod"/>
            </a:pPr>
            <a:r>
              <a:rPr lang="en-US" sz="3600" dirty="0"/>
              <a:t>How does imposing timescales effect biology</a:t>
            </a:r>
            <a:r>
              <a:rPr lang="en-US" sz="3600" dirty="0" smtClean="0"/>
              <a:t>?</a:t>
            </a:r>
          </a:p>
          <a:p>
            <a:pPr marL="324000" lvl="1" indent="0">
              <a:buNone/>
            </a:pPr>
            <a:r>
              <a:rPr lang="en-US" sz="3600" dirty="0"/>
              <a:t>	</a:t>
            </a:r>
            <a:r>
              <a:rPr lang="en-US" sz="3600" dirty="0" smtClean="0"/>
              <a:t>	</a:t>
            </a:r>
            <a:r>
              <a:rPr lang="en-US" sz="2800" dirty="0" smtClean="0"/>
              <a:t>Imposing time scales leads to problems in research</a:t>
            </a:r>
          </a:p>
          <a:p>
            <a:pPr marL="777240" lvl="1" indent="-457200">
              <a:buFont typeface="+mj-lt"/>
              <a:buAutoNum type="arabicPeriod" startAt="4"/>
            </a:pPr>
            <a:r>
              <a:rPr lang="en-US" sz="3600" dirty="0" smtClean="0"/>
              <a:t>How might we put time into biology?</a:t>
            </a:r>
          </a:p>
          <a:p>
            <a:pPr marL="594000" lvl="2" indent="0">
              <a:buNone/>
            </a:pPr>
            <a:r>
              <a:rPr lang="en-US" sz="2800" dirty="0"/>
              <a:t>	</a:t>
            </a:r>
            <a:r>
              <a:rPr lang="en-US" sz="2800" dirty="0" smtClean="0"/>
              <a:t>Active Matter: 4D imaging, time-dependent evolutionary models</a:t>
            </a:r>
          </a:p>
          <a:p>
            <a:pPr lvl="1"/>
            <a:endParaRPr lang="en-US" sz="2000" dirty="0" smtClean="0"/>
          </a:p>
        </p:txBody>
      </p:sp>
      <p:sp>
        <p:nvSpPr>
          <p:cNvPr id="7" name="Slide Number Placeholder 6"/>
          <p:cNvSpPr>
            <a:spLocks noGrp="1"/>
          </p:cNvSpPr>
          <p:nvPr>
            <p:ph type="sldNum" sz="quarter" idx="12"/>
          </p:nvPr>
        </p:nvSpPr>
        <p:spPr/>
        <p:txBody>
          <a:bodyPr/>
          <a:lstStyle/>
          <a:p>
            <a:fld id="{D57F1E4F-1CFF-5643-939E-217C01CDF565}" type="slidenum">
              <a:rPr lang="en-US" sz="2000" smtClean="0"/>
              <a:pPr/>
              <a:t>45</a:t>
            </a:fld>
            <a:endParaRPr lang="en-US" sz="2000" dirty="0"/>
          </a:p>
        </p:txBody>
      </p:sp>
    </p:spTree>
    <p:extLst>
      <p:ext uri="{BB962C8B-B14F-4D97-AF65-F5344CB8AC3E}">
        <p14:creationId xmlns:p14="http://schemas.microsoft.com/office/powerpoint/2010/main" val="206628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smtClean="0"/>
              <a:t>Conclusion</a:t>
            </a:r>
            <a:endParaRPr lang="en-US" sz="4800" cap="small" dirty="0"/>
          </a:p>
        </p:txBody>
      </p:sp>
      <p:sp>
        <p:nvSpPr>
          <p:cNvPr id="3" name="Content Placeholder 2"/>
          <p:cNvSpPr>
            <a:spLocks noGrp="1"/>
          </p:cNvSpPr>
          <p:nvPr>
            <p:ph idx="1"/>
          </p:nvPr>
        </p:nvSpPr>
        <p:spPr>
          <a:xfrm>
            <a:off x="581192" y="2180496"/>
            <a:ext cx="11029615" cy="4280265"/>
          </a:xfrm>
        </p:spPr>
        <p:txBody>
          <a:bodyPr>
            <a:noAutofit/>
          </a:bodyPr>
          <a:lstStyle/>
          <a:p>
            <a:pPr marL="0" lvl="1" indent="0" algn="ctr">
              <a:buNone/>
            </a:pPr>
            <a:r>
              <a:rPr lang="en-US" sz="2800" dirty="0"/>
              <a:t>We need to be worried about the ways we conceive of and make assumptions about time in biology BECAUSE when we make assumptions we are obscuring something, which may have important scientific consequences. </a:t>
            </a:r>
            <a:endParaRPr lang="en-US" sz="2800" dirty="0" smtClean="0"/>
          </a:p>
          <a:p>
            <a:pPr marL="0" lvl="1" indent="0" algn="ctr">
              <a:buNone/>
            </a:pPr>
            <a:endParaRPr lang="en-US" sz="900" dirty="0" smtClean="0"/>
          </a:p>
          <a:p>
            <a:r>
              <a:rPr lang="en-US" sz="2800" dirty="0" smtClean="0"/>
              <a:t>How we understand time has methodological implications</a:t>
            </a:r>
          </a:p>
          <a:p>
            <a:r>
              <a:rPr lang="en-US" sz="2800" dirty="0" smtClean="0"/>
              <a:t>How we understand time effects our ability to draw conclusions</a:t>
            </a:r>
          </a:p>
          <a:p>
            <a:r>
              <a:rPr lang="en-US" sz="2800" dirty="0" smtClean="0"/>
              <a:t>Understanding time in biology has implications for philosophical debates</a:t>
            </a:r>
            <a:endParaRPr lang="en-US" sz="2800" dirty="0"/>
          </a:p>
        </p:txBody>
      </p:sp>
      <p:sp>
        <p:nvSpPr>
          <p:cNvPr id="4" name="Up Arrow 3"/>
          <p:cNvSpPr/>
          <p:nvPr/>
        </p:nvSpPr>
        <p:spPr>
          <a:xfrm rot="5400000">
            <a:off x="291824" y="5567994"/>
            <a:ext cx="578734" cy="78707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10951840" y="6146226"/>
            <a:ext cx="1052508" cy="365125"/>
          </a:xfrm>
        </p:spPr>
        <p:txBody>
          <a:bodyPr/>
          <a:lstStyle/>
          <a:p>
            <a:fld id="{D57F1E4F-1CFF-5643-939E-217C01CDF565}" type="slidenum">
              <a:rPr lang="en-US" sz="2000" smtClean="0"/>
              <a:pPr/>
              <a:t>46</a:t>
            </a:fld>
            <a:endParaRPr lang="en-US" sz="2000" dirty="0"/>
          </a:p>
        </p:txBody>
      </p:sp>
    </p:spTree>
    <p:extLst>
      <p:ext uri="{BB962C8B-B14F-4D97-AF65-F5344CB8AC3E}">
        <p14:creationId xmlns:p14="http://schemas.microsoft.com/office/powerpoint/2010/main" val="132965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0" y="5262563"/>
            <a:ext cx="4910138" cy="688975"/>
          </a:xfrm>
        </p:spPr>
        <p:txBody>
          <a:bodyPr/>
          <a:lstStyle/>
          <a:p>
            <a:r>
              <a:rPr lang="en-US" smtClean="0"/>
              <a:t>JBS Haldane</a:t>
            </a:r>
            <a:endParaRPr lang="en-US" dirty="0"/>
          </a:p>
        </p:txBody>
      </p:sp>
      <p:sp>
        <p:nvSpPr>
          <p:cNvPr id="11" name="Content Placeholder 10"/>
          <p:cNvSpPr>
            <a:spLocks noGrp="1"/>
          </p:cNvSpPr>
          <p:nvPr>
            <p:ph idx="4294967295"/>
          </p:nvPr>
        </p:nvSpPr>
        <p:spPr>
          <a:xfrm>
            <a:off x="5070764" y="955964"/>
            <a:ext cx="6608618" cy="3543866"/>
          </a:xfrm>
        </p:spPr>
        <p:txBody>
          <a:bodyPr>
            <a:normAutofit fontScale="92500" lnSpcReduction="10000"/>
          </a:bodyPr>
          <a:lstStyle/>
          <a:p>
            <a:pPr marL="0" indent="0">
              <a:buNone/>
            </a:pPr>
            <a:r>
              <a:rPr lang="en-US" sz="3200" dirty="0" smtClean="0"/>
              <a:t>“[M]any of the difficulties of biology arise from the need of thinking simultaneously in several time scales. If we think too exclusively on the molecular time scale we shall be led to mechanistic materialism. If we think too exclusively on the evolutionary scale we shall be led into an exaggerated teleology.” </a:t>
            </a:r>
            <a:endParaRPr lang="en-US" sz="3200" dirty="0"/>
          </a:p>
        </p:txBody>
      </p:sp>
      <p:sp>
        <p:nvSpPr>
          <p:cNvPr id="16" name="Rectangle 15"/>
          <p:cNvSpPr/>
          <p:nvPr/>
        </p:nvSpPr>
        <p:spPr>
          <a:xfrm>
            <a:off x="0" y="4747771"/>
            <a:ext cx="12192000" cy="12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624577" y="4995711"/>
            <a:ext cx="5567423" cy="707886"/>
          </a:xfrm>
          <a:prstGeom prst="rect">
            <a:avLst/>
          </a:prstGeom>
          <a:noFill/>
        </p:spPr>
        <p:txBody>
          <a:bodyPr wrap="square" rtlCol="0">
            <a:spAutoFit/>
          </a:bodyPr>
          <a:lstStyle/>
          <a:p>
            <a:r>
              <a:rPr lang="en-US" sz="4000" cap="small" dirty="0" smtClean="0">
                <a:solidFill>
                  <a:schemeClr val="accent4"/>
                </a:solidFill>
              </a:rPr>
              <a:t>-JBS Haldane (1956)</a:t>
            </a:r>
            <a:endParaRPr lang="en-US" sz="4000" cap="small" dirty="0">
              <a:solidFill>
                <a:schemeClr val="accent4"/>
              </a:solidFill>
            </a:endParaRPr>
          </a:p>
        </p:txBody>
      </p:sp>
      <p:pic>
        <p:nvPicPr>
          <p:cNvPr id="1026" name="Picture 2" descr="mage result for jbs halda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219" y="955963"/>
            <a:ext cx="4223471" cy="532370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10933857" y="6097103"/>
            <a:ext cx="1052510" cy="365125"/>
          </a:xfrm>
        </p:spPr>
        <p:txBody>
          <a:bodyPr/>
          <a:lstStyle/>
          <a:p>
            <a:fld id="{D57F1E4F-1CFF-5643-939E-217C01CDF565}" type="slidenum">
              <a:rPr lang="en-US" sz="2000" smtClean="0"/>
              <a:pPr/>
              <a:t>47</a:t>
            </a:fld>
            <a:endParaRPr lang="en-US" sz="2000" dirty="0"/>
          </a:p>
        </p:txBody>
      </p:sp>
    </p:spTree>
    <p:extLst>
      <p:ext uri="{BB962C8B-B14F-4D97-AF65-F5344CB8AC3E}">
        <p14:creationId xmlns:p14="http://schemas.microsoft.com/office/powerpoint/2010/main" val="692805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0" y="5262563"/>
            <a:ext cx="4910138" cy="688975"/>
          </a:xfrm>
        </p:spPr>
        <p:txBody>
          <a:bodyPr/>
          <a:lstStyle/>
          <a:p>
            <a:r>
              <a:rPr lang="en-US" smtClean="0"/>
              <a:t>JBS Haldane</a:t>
            </a:r>
            <a:endParaRPr lang="en-US" dirty="0"/>
          </a:p>
        </p:txBody>
      </p:sp>
      <p:sp>
        <p:nvSpPr>
          <p:cNvPr id="11" name="Content Placeholder 10"/>
          <p:cNvSpPr>
            <a:spLocks noGrp="1"/>
          </p:cNvSpPr>
          <p:nvPr>
            <p:ph idx="4294967295"/>
          </p:nvPr>
        </p:nvSpPr>
        <p:spPr>
          <a:xfrm>
            <a:off x="5070764" y="955964"/>
            <a:ext cx="6608618" cy="3543866"/>
          </a:xfrm>
        </p:spPr>
        <p:txBody>
          <a:bodyPr>
            <a:normAutofit fontScale="92500" lnSpcReduction="10000"/>
          </a:bodyPr>
          <a:lstStyle/>
          <a:p>
            <a:pPr marL="0" indent="0">
              <a:buNone/>
            </a:pPr>
            <a:r>
              <a:rPr lang="en-US" sz="3200" dirty="0" smtClean="0"/>
              <a:t>“[M]any of the difficulties of biology arise from the need of thinking simultaneously in several time scales. </a:t>
            </a:r>
            <a:r>
              <a:rPr lang="en-US" sz="3200" b="1" u="sng" dirty="0" smtClean="0"/>
              <a:t>If we think too exclusively on the molecular time scale we shall be led to mechanistic materialism.</a:t>
            </a:r>
            <a:r>
              <a:rPr lang="en-US" sz="3200" dirty="0" smtClean="0"/>
              <a:t> If we think too exclusively on the evolutionary scale we shall be led into an exaggerated teleology.” </a:t>
            </a:r>
            <a:endParaRPr lang="en-US" sz="3200" dirty="0"/>
          </a:p>
        </p:txBody>
      </p:sp>
      <p:sp>
        <p:nvSpPr>
          <p:cNvPr id="16" name="Rectangle 15"/>
          <p:cNvSpPr/>
          <p:nvPr/>
        </p:nvSpPr>
        <p:spPr>
          <a:xfrm>
            <a:off x="0" y="4747771"/>
            <a:ext cx="12192000" cy="12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624577" y="4995711"/>
            <a:ext cx="5567423" cy="707886"/>
          </a:xfrm>
          <a:prstGeom prst="rect">
            <a:avLst/>
          </a:prstGeom>
          <a:noFill/>
        </p:spPr>
        <p:txBody>
          <a:bodyPr wrap="square" rtlCol="0">
            <a:spAutoFit/>
          </a:bodyPr>
          <a:lstStyle/>
          <a:p>
            <a:r>
              <a:rPr lang="en-US" sz="4000" cap="small" dirty="0" smtClean="0">
                <a:solidFill>
                  <a:schemeClr val="accent4"/>
                </a:solidFill>
              </a:rPr>
              <a:t>-JBS Haldane (1956)</a:t>
            </a:r>
            <a:endParaRPr lang="en-US" sz="4000" cap="small" dirty="0">
              <a:solidFill>
                <a:schemeClr val="accent4"/>
              </a:solidFill>
            </a:endParaRPr>
          </a:p>
        </p:txBody>
      </p:sp>
      <p:pic>
        <p:nvPicPr>
          <p:cNvPr id="1026" name="Picture 2" descr="mage result for jbs halda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219" y="955963"/>
            <a:ext cx="4223471" cy="532370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10868543" y="6199478"/>
            <a:ext cx="1052510" cy="365125"/>
          </a:xfrm>
        </p:spPr>
        <p:txBody>
          <a:bodyPr/>
          <a:lstStyle/>
          <a:p>
            <a:fld id="{D57F1E4F-1CFF-5643-939E-217C01CDF565}" type="slidenum">
              <a:rPr lang="en-US" sz="2000" smtClean="0"/>
              <a:pPr/>
              <a:t>48</a:t>
            </a:fld>
            <a:endParaRPr lang="en-US" sz="2000" dirty="0"/>
          </a:p>
        </p:txBody>
      </p:sp>
    </p:spTree>
    <p:extLst>
      <p:ext uri="{BB962C8B-B14F-4D97-AF65-F5344CB8AC3E}">
        <p14:creationId xmlns:p14="http://schemas.microsoft.com/office/powerpoint/2010/main" val="327427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62324" y="1988954"/>
            <a:ext cx="8351959" cy="1323439"/>
          </a:xfrm>
          <a:prstGeom prst="rect">
            <a:avLst/>
          </a:prstGeom>
          <a:noFill/>
        </p:spPr>
        <p:txBody>
          <a:bodyPr wrap="square" rtlCol="0">
            <a:spAutoFit/>
          </a:bodyPr>
          <a:lstStyle/>
          <a:p>
            <a:pPr algn="ctr"/>
            <a:r>
              <a:rPr lang="en-US" sz="4000" dirty="0" smtClean="0">
                <a:solidFill>
                  <a:schemeClr val="tx2"/>
                </a:solidFill>
              </a:rPr>
              <a:t>Abstracting from time has driven the dominance of substance ontology.</a:t>
            </a:r>
          </a:p>
        </p:txBody>
      </p:sp>
      <p:sp>
        <p:nvSpPr>
          <p:cNvPr id="5" name="Rectangle 4"/>
          <p:cNvSpPr/>
          <p:nvPr/>
        </p:nvSpPr>
        <p:spPr>
          <a:xfrm>
            <a:off x="3362324" y="4107113"/>
            <a:ext cx="8552718" cy="1323439"/>
          </a:xfrm>
          <a:prstGeom prst="rect">
            <a:avLst/>
          </a:prstGeom>
        </p:spPr>
        <p:txBody>
          <a:bodyPr wrap="square">
            <a:spAutoFit/>
          </a:bodyPr>
          <a:lstStyle/>
          <a:p>
            <a:pPr algn="ctr"/>
            <a:r>
              <a:rPr lang="en-US" sz="4000" dirty="0">
                <a:solidFill>
                  <a:schemeClr val="tx2"/>
                </a:solidFill>
              </a:rPr>
              <a:t>Taking internal timescales seriously will mean treating entities as processes.</a:t>
            </a:r>
          </a:p>
        </p:txBody>
      </p:sp>
      <p:pic>
        <p:nvPicPr>
          <p:cNvPr id="1026" name="Picture 2" descr="mage result for everything flows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163" y="1385724"/>
            <a:ext cx="3152775" cy="475297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D57F1E4F-1CFF-5643-939E-217C01CDF565}" type="slidenum">
              <a:rPr lang="en-US" sz="2000" smtClean="0"/>
              <a:pPr/>
              <a:t>49</a:t>
            </a:fld>
            <a:endParaRPr lang="en-US" sz="2000" dirty="0"/>
          </a:p>
        </p:txBody>
      </p:sp>
    </p:spTree>
    <p:extLst>
      <p:ext uri="{BB962C8B-B14F-4D97-AF65-F5344CB8AC3E}">
        <p14:creationId xmlns:p14="http://schemas.microsoft.com/office/powerpoint/2010/main" val="110244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38548" y="2787858"/>
            <a:ext cx="4497049" cy="1107996"/>
          </a:xfrm>
          <a:prstGeom prst="rect">
            <a:avLst/>
          </a:prstGeom>
          <a:noFill/>
        </p:spPr>
        <p:txBody>
          <a:bodyPr wrap="square" rtlCol="0">
            <a:spAutoFit/>
          </a:bodyPr>
          <a:lstStyle/>
          <a:p>
            <a:r>
              <a:rPr lang="en-US" sz="6600" cap="small" dirty="0" smtClean="0">
                <a:solidFill>
                  <a:schemeClr val="accent1"/>
                </a:solidFill>
              </a:rPr>
              <a:t>Thank-you!</a:t>
            </a:r>
            <a:endParaRPr lang="en-US" sz="6600" cap="small" dirty="0">
              <a:solidFill>
                <a:schemeClr val="accent1"/>
              </a:solidFill>
            </a:endParaRPr>
          </a:p>
        </p:txBody>
      </p:sp>
      <p:sp>
        <p:nvSpPr>
          <p:cNvPr id="3" name="Slide Number Placeholder 2"/>
          <p:cNvSpPr>
            <a:spLocks noGrp="1"/>
          </p:cNvSpPr>
          <p:nvPr>
            <p:ph type="sldNum" sz="quarter" idx="12"/>
          </p:nvPr>
        </p:nvSpPr>
        <p:spPr/>
        <p:txBody>
          <a:bodyPr/>
          <a:lstStyle/>
          <a:p>
            <a:fld id="{D57F1E4F-1CFF-5643-939E-217C01CDF565}" type="slidenum">
              <a:rPr lang="en-US" sz="2000" smtClean="0"/>
              <a:pPr/>
              <a:t>50</a:t>
            </a:fld>
            <a:endParaRPr lang="en-US" sz="2000" dirty="0"/>
          </a:p>
        </p:txBody>
      </p:sp>
    </p:spTree>
    <p:extLst>
      <p:ext uri="{BB962C8B-B14F-4D97-AF65-F5344CB8AC3E}">
        <p14:creationId xmlns:p14="http://schemas.microsoft.com/office/powerpoint/2010/main" val="836116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15496</TotalTime>
  <Words>1413</Words>
  <Application>Microsoft Macintosh PowerPoint</Application>
  <PresentationFormat>Widescreen</PresentationFormat>
  <Paragraphs>249</Paragraphs>
  <Slides>51</Slides>
  <Notes>2</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Calibri</vt:lpstr>
      <vt:lpstr>Gill Sans MT</vt:lpstr>
      <vt:lpstr>Wingdings 2</vt:lpstr>
      <vt:lpstr>Arial</vt:lpstr>
      <vt:lpstr>Dividend</vt:lpstr>
      <vt:lpstr>Time in Biology</vt:lpstr>
      <vt:lpstr>PowerPoint Presentation</vt:lpstr>
      <vt:lpstr>JBS Haldane</vt:lpstr>
      <vt:lpstr>PowerPoint Presentation</vt:lpstr>
      <vt:lpstr>Overview of Presentation</vt:lpstr>
      <vt:lpstr>Why does Time matter for Biology?</vt:lpstr>
      <vt:lpstr>PowerPoint Presentation</vt:lpstr>
      <vt:lpstr>PowerPoint Presentation</vt:lpstr>
      <vt:lpstr>Time in Biology</vt:lpstr>
      <vt:lpstr>Time in Biology</vt:lpstr>
      <vt:lpstr>Time Scales in Biology</vt:lpstr>
      <vt:lpstr>PowerPoint Presentation</vt:lpstr>
      <vt:lpstr>What is Abstraction?</vt:lpstr>
      <vt:lpstr>Overview of Presentation</vt:lpstr>
      <vt:lpstr>Methodological Abstractions from Time in Biology</vt:lpstr>
      <vt:lpstr>PowerPoint Presentation</vt:lpstr>
      <vt:lpstr>Four Types of Abstraction</vt:lpstr>
      <vt:lpstr>Physical Abstractions</vt:lpstr>
      <vt:lpstr>Physical Abstractions</vt:lpstr>
      <vt:lpstr>Procedural Abstractions</vt:lpstr>
      <vt:lpstr>Procedural Abstractions</vt:lpstr>
      <vt:lpstr>Physical and Procedural Abstractions</vt:lpstr>
      <vt:lpstr>Mathematical Abstractions</vt:lpstr>
      <vt:lpstr>Mathematical Abstractions</vt:lpstr>
      <vt:lpstr>Conceptual Abstractions</vt:lpstr>
      <vt:lpstr>Conceptual Abstractions</vt:lpstr>
      <vt:lpstr>Methodological Abstractions</vt:lpstr>
      <vt:lpstr>Overview of Presentation</vt:lpstr>
      <vt:lpstr>Time Scales in Biology</vt:lpstr>
      <vt:lpstr>Two Types of Abstraction</vt:lpstr>
      <vt:lpstr>Time Scales in Biology</vt:lpstr>
      <vt:lpstr>Time Scales in Biology</vt:lpstr>
      <vt:lpstr>“Cat-Years”</vt:lpstr>
      <vt:lpstr>PowerPoint Presentation</vt:lpstr>
      <vt:lpstr>Time Scales in Biology</vt:lpstr>
      <vt:lpstr>PowerPoint Presentation</vt:lpstr>
      <vt:lpstr>Time Scales in Biology</vt:lpstr>
      <vt:lpstr>Overview of Presentation</vt:lpstr>
      <vt:lpstr>Putting Time Back in Biology</vt:lpstr>
      <vt:lpstr>  Time-Integrated Biology</vt:lpstr>
      <vt:lpstr> Time-Integrated Biology</vt:lpstr>
      <vt:lpstr>Time-dependent Evolutionary Models</vt:lpstr>
      <vt:lpstr> Time-Integrated Biology</vt:lpstr>
      <vt:lpstr>Active Matter</vt:lpstr>
      <vt:lpstr> Time-Integrated Biology</vt:lpstr>
      <vt:lpstr>Overview of Presentation</vt:lpstr>
      <vt:lpstr>Conclusion</vt:lpstr>
      <vt:lpstr>JBS Haldane</vt:lpstr>
      <vt:lpstr>JBS Haldane</vt:lpstr>
      <vt:lpstr>PowerPoint Presentation</vt:lpstr>
      <vt:lpstr>PowerPoint Presentation</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in Biology</dc:title>
  <dc:creator>Microsoft Office User</dc:creator>
  <cp:lastModifiedBy>Microsoft Office User</cp:lastModifiedBy>
  <cp:revision>142</cp:revision>
  <cp:lastPrinted>2018-10-24T02:20:10Z</cp:lastPrinted>
  <dcterms:created xsi:type="dcterms:W3CDTF">2018-10-05T16:26:41Z</dcterms:created>
  <dcterms:modified xsi:type="dcterms:W3CDTF">2018-10-29T16:49:11Z</dcterms:modified>
</cp:coreProperties>
</file>