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embeddings/oleObject1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7"/>
  </p:notesMasterIdLst>
  <p:sldIdLst>
    <p:sldId id="256" r:id="rId2"/>
    <p:sldId id="471" r:id="rId3"/>
    <p:sldId id="414" r:id="rId4"/>
    <p:sldId id="329" r:id="rId5"/>
    <p:sldId id="480" r:id="rId6"/>
    <p:sldId id="473" r:id="rId7"/>
    <p:sldId id="472" r:id="rId8"/>
    <p:sldId id="474" r:id="rId9"/>
    <p:sldId id="259" r:id="rId10"/>
    <p:sldId id="285" r:id="rId11"/>
    <p:sldId id="321" r:id="rId12"/>
    <p:sldId id="447" r:id="rId13"/>
    <p:sldId id="465" r:id="rId14"/>
    <p:sldId id="368" r:id="rId15"/>
    <p:sldId id="432" r:id="rId16"/>
    <p:sldId id="476" r:id="rId17"/>
    <p:sldId id="282" r:id="rId18"/>
    <p:sldId id="449" r:id="rId19"/>
    <p:sldId id="462" r:id="rId20"/>
    <p:sldId id="475" r:id="rId21"/>
    <p:sldId id="442" r:id="rId22"/>
    <p:sldId id="317" r:id="rId23"/>
    <p:sldId id="405" r:id="rId24"/>
    <p:sldId id="477" r:id="rId25"/>
    <p:sldId id="467" r:id="rId26"/>
    <p:sldId id="448" r:id="rId27"/>
    <p:sldId id="478" r:id="rId28"/>
    <p:sldId id="395" r:id="rId29"/>
    <p:sldId id="479" r:id="rId30"/>
    <p:sldId id="381" r:id="rId31"/>
    <p:sldId id="452" r:id="rId32"/>
    <p:sldId id="379" r:id="rId33"/>
    <p:sldId id="431" r:id="rId34"/>
    <p:sldId id="420" r:id="rId35"/>
    <p:sldId id="453" r:id="rId36"/>
    <p:sldId id="421" r:id="rId37"/>
    <p:sldId id="337" r:id="rId38"/>
    <p:sldId id="468" r:id="rId39"/>
    <p:sldId id="457" r:id="rId40"/>
    <p:sldId id="460" r:id="rId41"/>
    <p:sldId id="469" r:id="rId42"/>
    <p:sldId id="461" r:id="rId43"/>
    <p:sldId id="464" r:id="rId44"/>
    <p:sldId id="470" r:id="rId45"/>
    <p:sldId id="257" r:id="rId4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BB16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-69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slide" Target="slides/slide45.xml"/><Relationship Id="rId47" Type="http://schemas.openxmlformats.org/officeDocument/2006/relationships/notesMaster" Target="notesMasters/notesMaster1.xml"/><Relationship Id="rId48" Type="http://schemas.openxmlformats.org/officeDocument/2006/relationships/printerSettings" Target="printerSettings/printerSettings1.bin"/><Relationship Id="rId49" Type="http://schemas.openxmlformats.org/officeDocument/2006/relationships/presProps" Target="presProp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viewProps" Target="viewProps.xml"/><Relationship Id="rId51" Type="http://schemas.openxmlformats.org/officeDocument/2006/relationships/theme" Target="theme/theme1.xml"/><Relationship Id="rId5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628F8D-9A00-2D4B-9035-BC5CBFBEADED}" type="datetimeFigureOut">
              <a:rPr lang="en-US" smtClean="0"/>
              <a:t>10/25/18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B3425A-C149-124D-A586-326EFAB78A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814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F1C43-0055-294D-95C1-048BDD668B3D}" type="datetimeFigureOut">
              <a:rPr lang="en-US" smtClean="0"/>
              <a:t>10/25/18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CA68A-12E9-DD4B-ACC6-D1A383895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862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F1C43-0055-294D-95C1-048BDD668B3D}" type="datetimeFigureOut">
              <a:rPr lang="en-US" smtClean="0"/>
              <a:t>10/25/18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CA68A-12E9-DD4B-ACC6-D1A383895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26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F1C43-0055-294D-95C1-048BDD668B3D}" type="datetimeFigureOut">
              <a:rPr lang="en-US" smtClean="0"/>
              <a:t>10/25/18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CA68A-12E9-DD4B-ACC6-D1A383895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184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F1C43-0055-294D-95C1-048BDD668B3D}" type="datetimeFigureOut">
              <a:rPr lang="en-US" smtClean="0"/>
              <a:t>10/25/18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CA68A-12E9-DD4B-ACC6-D1A383895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244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F1C43-0055-294D-95C1-048BDD668B3D}" type="datetimeFigureOut">
              <a:rPr lang="en-US" smtClean="0"/>
              <a:t>10/25/18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CA68A-12E9-DD4B-ACC6-D1A383895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255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F1C43-0055-294D-95C1-048BDD668B3D}" type="datetimeFigureOut">
              <a:rPr lang="en-US" smtClean="0"/>
              <a:t>10/25/18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CA68A-12E9-DD4B-ACC6-D1A383895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437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F1C43-0055-294D-95C1-048BDD668B3D}" type="datetimeFigureOut">
              <a:rPr lang="en-US" smtClean="0"/>
              <a:t>10/25/18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CA68A-12E9-DD4B-ACC6-D1A383895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986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F1C43-0055-294D-95C1-048BDD668B3D}" type="datetimeFigureOut">
              <a:rPr lang="en-US" smtClean="0"/>
              <a:t>10/25/18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CA68A-12E9-DD4B-ACC6-D1A383895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093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F1C43-0055-294D-95C1-048BDD668B3D}" type="datetimeFigureOut">
              <a:rPr lang="en-US" smtClean="0"/>
              <a:t>10/25/18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CA68A-12E9-DD4B-ACC6-D1A383895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423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F1C43-0055-294D-95C1-048BDD668B3D}" type="datetimeFigureOut">
              <a:rPr lang="en-US" smtClean="0"/>
              <a:t>10/25/18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CA68A-12E9-DD4B-ACC6-D1A383895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997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F1C43-0055-294D-95C1-048BDD668B3D}" type="datetimeFigureOut">
              <a:rPr lang="en-US" smtClean="0"/>
              <a:t>10/25/18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CA68A-12E9-DD4B-ACC6-D1A383895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193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CF1C43-0055-294D-95C1-048BDD668B3D}" type="datetimeFigureOut">
              <a:rPr lang="en-US" smtClean="0"/>
              <a:t>10/25/18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CCA68A-12E9-DD4B-ACC6-D1A383895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155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4" Type="http://schemas.openxmlformats.org/officeDocument/2006/relationships/image" Target="../media/image7.jpg"/><Relationship Id="rId5" Type="http://schemas.openxmlformats.org/officeDocument/2006/relationships/image" Target="../media/image8.jpg"/><Relationship Id="rId6" Type="http://schemas.openxmlformats.org/officeDocument/2006/relationships/image" Target="../media/image9.jpg"/><Relationship Id="rId7" Type="http://schemas.openxmlformats.org/officeDocument/2006/relationships/image" Target="../media/image10.jpg"/><Relationship Id="rId8" Type="http://schemas.openxmlformats.org/officeDocument/2006/relationships/image" Target="../media/image11.png"/><Relationship Id="rId9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13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4" Type="http://schemas.openxmlformats.org/officeDocument/2006/relationships/image" Target="../media/image18.jpe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openxmlformats.org/officeDocument/2006/relationships/image" Target="../media/image22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4" Type="http://schemas.openxmlformats.org/officeDocument/2006/relationships/image" Target="../media/image18.jpe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4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g"/><Relationship Id="rId3" Type="http://schemas.openxmlformats.org/officeDocument/2006/relationships/image" Target="../media/image29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microsoft.com/office/2007/relationships/hdphoto" Target="../media/hdphoto1.wdp"/><Relationship Id="rId5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4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4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4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 txBox="1">
            <a:spLocks noChangeArrowheads="1"/>
          </p:cNvSpPr>
          <p:nvPr/>
        </p:nvSpPr>
        <p:spPr bwMode="auto">
          <a:xfrm>
            <a:off x="685800" y="1270079"/>
            <a:ext cx="7772400" cy="2121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en-US" sz="4000" b="1" dirty="0">
                <a:latin typeface="Times New Roman"/>
                <a:cs typeface="Times New Roman"/>
              </a:rPr>
              <a:t>Stem </a:t>
            </a:r>
            <a:r>
              <a:rPr lang="en-US" sz="4000" b="1" dirty="0" smtClean="0">
                <a:latin typeface="Times New Roman"/>
                <a:cs typeface="Times New Roman"/>
              </a:rPr>
              <a:t>cells, lineages, </a:t>
            </a:r>
          </a:p>
          <a:p>
            <a:pPr algn="ctr"/>
            <a:r>
              <a:rPr lang="en-US" sz="4000" b="1" dirty="0">
                <a:latin typeface="Times New Roman"/>
                <a:cs typeface="Times New Roman"/>
              </a:rPr>
              <a:t>a</a:t>
            </a:r>
            <a:r>
              <a:rPr lang="en-US" sz="4000" b="1" dirty="0" smtClean="0">
                <a:latin typeface="Times New Roman"/>
                <a:cs typeface="Times New Roman"/>
              </a:rPr>
              <a:t>nd processes</a:t>
            </a:r>
            <a:endParaRPr lang="en-US" sz="4000" dirty="0">
              <a:latin typeface="Times New Roman"/>
              <a:cs typeface="Times New Roman"/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1371600" y="3512172"/>
            <a:ext cx="6400800" cy="2351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>
              <a:lnSpc>
                <a:spcPct val="70000"/>
              </a:lnSpc>
              <a:spcBef>
                <a:spcPct val="20000"/>
              </a:spcBef>
            </a:pPr>
            <a:endParaRPr lang="en-US" sz="2000" b="1" dirty="0" smtClean="0">
              <a:latin typeface="Times" charset="0"/>
            </a:endParaRPr>
          </a:p>
          <a:p>
            <a:pPr algn="ctr">
              <a:lnSpc>
                <a:spcPct val="70000"/>
              </a:lnSpc>
              <a:spcBef>
                <a:spcPct val="20000"/>
              </a:spcBef>
            </a:pPr>
            <a:r>
              <a:rPr lang="en-US" sz="2000" b="1" dirty="0" smtClean="0">
                <a:latin typeface="Times" charset="0"/>
              </a:rPr>
              <a:t>A </a:t>
            </a:r>
            <a:r>
              <a:rPr lang="en-US" sz="2000" b="1" dirty="0" err="1" smtClean="0">
                <a:latin typeface="Times" charset="0"/>
              </a:rPr>
              <a:t>Processual</a:t>
            </a:r>
            <a:r>
              <a:rPr lang="en-US" sz="2000" b="1" dirty="0" smtClean="0">
                <a:latin typeface="Times" charset="0"/>
              </a:rPr>
              <a:t> Revolution in Biology </a:t>
            </a:r>
            <a:endParaRPr lang="en-US" sz="2000" b="1" dirty="0">
              <a:latin typeface="Times" charset="0"/>
            </a:endParaRPr>
          </a:p>
          <a:p>
            <a:pPr algn="ctr">
              <a:lnSpc>
                <a:spcPct val="70000"/>
              </a:lnSpc>
              <a:spcBef>
                <a:spcPct val="20000"/>
              </a:spcBef>
            </a:pPr>
            <a:r>
              <a:rPr lang="en-US" sz="2000" b="1" dirty="0" smtClean="0">
                <a:latin typeface="Times" charset="0"/>
              </a:rPr>
              <a:t>Boston Colloquium in Philosophy of Science</a:t>
            </a:r>
          </a:p>
          <a:p>
            <a:pPr algn="ctr">
              <a:lnSpc>
                <a:spcPct val="70000"/>
              </a:lnSpc>
              <a:spcBef>
                <a:spcPct val="20000"/>
              </a:spcBef>
            </a:pPr>
            <a:r>
              <a:rPr lang="en-US" sz="2000" b="1" dirty="0" smtClean="0">
                <a:latin typeface="Times" charset="0"/>
              </a:rPr>
              <a:t>October 29, 2018 </a:t>
            </a:r>
            <a:endParaRPr lang="en-US" sz="2000" b="1" dirty="0">
              <a:latin typeface="Times" charset="0"/>
            </a:endParaRPr>
          </a:p>
          <a:p>
            <a:pPr algn="ctr">
              <a:lnSpc>
                <a:spcPct val="70000"/>
              </a:lnSpc>
              <a:spcBef>
                <a:spcPct val="20000"/>
              </a:spcBef>
            </a:pPr>
            <a:endParaRPr lang="en-US" sz="1500" b="1" dirty="0">
              <a:latin typeface="Times" charset="0"/>
            </a:endParaRPr>
          </a:p>
          <a:p>
            <a:pPr algn="ctr">
              <a:lnSpc>
                <a:spcPct val="70000"/>
              </a:lnSpc>
              <a:spcBef>
                <a:spcPct val="20000"/>
              </a:spcBef>
            </a:pPr>
            <a:endParaRPr lang="en-US" sz="1500" b="1" dirty="0">
              <a:latin typeface="Times" charset="0"/>
            </a:endParaRPr>
          </a:p>
          <a:p>
            <a:pPr algn="ctr">
              <a:lnSpc>
                <a:spcPct val="70000"/>
              </a:lnSpc>
              <a:spcBef>
                <a:spcPct val="20000"/>
              </a:spcBef>
            </a:pPr>
            <a:r>
              <a:rPr lang="en-US" sz="1600" b="1" dirty="0">
                <a:latin typeface="Times" charset="0"/>
              </a:rPr>
              <a:t>Melinda Bonnie Fagan </a:t>
            </a:r>
          </a:p>
          <a:p>
            <a:pPr algn="ctr">
              <a:lnSpc>
                <a:spcPct val="70000"/>
              </a:lnSpc>
              <a:spcBef>
                <a:spcPct val="20000"/>
              </a:spcBef>
            </a:pPr>
            <a:r>
              <a:rPr lang="en-US" sz="1600" b="1" dirty="0">
                <a:latin typeface="Times" charset="0"/>
              </a:rPr>
              <a:t>Department of Philosophy</a:t>
            </a:r>
          </a:p>
          <a:p>
            <a:pPr algn="ctr">
              <a:lnSpc>
                <a:spcPct val="70000"/>
              </a:lnSpc>
              <a:spcBef>
                <a:spcPct val="20000"/>
              </a:spcBef>
            </a:pPr>
            <a:r>
              <a:rPr lang="en-US" sz="1600" b="1" dirty="0">
                <a:latin typeface="Times" charset="0"/>
              </a:rPr>
              <a:t>University of Utah </a:t>
            </a:r>
          </a:p>
          <a:p>
            <a:pPr>
              <a:lnSpc>
                <a:spcPct val="70000"/>
              </a:lnSpc>
              <a:spcBef>
                <a:spcPct val="20000"/>
              </a:spcBef>
              <a:buFont typeface="Arial" charset="0"/>
              <a:buChar char="•"/>
            </a:pPr>
            <a:endParaRPr lang="en-US" sz="3000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81007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nknown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000" y="0"/>
            <a:ext cx="48220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4959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3889" y="448136"/>
            <a:ext cx="3635709" cy="61773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637850" y="4594124"/>
            <a:ext cx="214250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Times New Roman"/>
                <a:cs typeface="Times New Roman"/>
              </a:rPr>
              <a:t>The </a:t>
            </a:r>
            <a:r>
              <a:rPr lang="en-US" sz="1400" dirty="0">
                <a:latin typeface="Times New Roman"/>
                <a:cs typeface="Times New Roman"/>
              </a:rPr>
              <a:t>phases of germination of a coral, starting with the (homogeneous) </a:t>
            </a:r>
            <a:r>
              <a:rPr lang="en-US" sz="1400" dirty="0" err="1">
                <a:latin typeface="Times New Roman"/>
                <a:cs typeface="Times New Roman"/>
              </a:rPr>
              <a:t>Monerula</a:t>
            </a:r>
            <a:r>
              <a:rPr lang="en-US" sz="1400" dirty="0">
                <a:latin typeface="Times New Roman"/>
                <a:cs typeface="Times New Roman"/>
              </a:rPr>
              <a:t>-stage (A) </a:t>
            </a:r>
            <a:r>
              <a:rPr lang="en-US" sz="1400" dirty="0" smtClean="0">
                <a:latin typeface="Times New Roman"/>
                <a:cs typeface="Times New Roman"/>
              </a:rPr>
              <a:t>and then </a:t>
            </a:r>
            <a:r>
              <a:rPr lang="en-US" sz="1400" dirty="0">
                <a:latin typeface="Times New Roman"/>
                <a:cs typeface="Times New Roman"/>
              </a:rPr>
              <a:t>passing through the (nucleated) stem cell stage (B), various segmentation stages (C–I) and </a:t>
            </a:r>
            <a:r>
              <a:rPr lang="en-US" sz="1400" dirty="0" smtClean="0">
                <a:latin typeface="Times New Roman"/>
                <a:cs typeface="Times New Roman"/>
              </a:rPr>
              <a:t>the gastrula</a:t>
            </a:r>
            <a:r>
              <a:rPr lang="en-US" sz="1400" dirty="0">
                <a:latin typeface="Times New Roman"/>
                <a:cs typeface="Times New Roman"/>
              </a:rPr>
              <a:t>-stage (K). (From Haeckel 1876</a:t>
            </a:r>
            <a:r>
              <a:rPr lang="en-US" sz="1400" dirty="0" smtClean="0">
                <a:latin typeface="Times New Roman"/>
                <a:cs typeface="Times New Roman"/>
              </a:rPr>
              <a:t>, </a:t>
            </a:r>
            <a:r>
              <a:rPr lang="en-US" sz="1400" dirty="0">
                <a:latin typeface="Times New Roman"/>
                <a:cs typeface="Times New Roman"/>
              </a:rPr>
              <a:t>156)</a:t>
            </a:r>
          </a:p>
        </p:txBody>
      </p:sp>
    </p:spTree>
    <p:extLst>
      <p:ext uri="{BB962C8B-B14F-4D97-AF65-F5344CB8AC3E}">
        <p14:creationId xmlns:p14="http://schemas.microsoft.com/office/powerpoint/2010/main" val="6593439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44706" y="1666973"/>
            <a:ext cx="6957207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800000"/>
                </a:solidFill>
                <a:latin typeface="Times New Roman"/>
                <a:cs typeface="Times New Roman"/>
              </a:rPr>
              <a:t>Over-emphasis on entities? </a:t>
            </a:r>
            <a:r>
              <a:rPr lang="en-US" sz="2000" dirty="0">
                <a:latin typeface="Times New Roman"/>
                <a:cs typeface="Times New Roman"/>
              </a:rPr>
              <a:t>“For too long we have tried to build a biology </a:t>
            </a:r>
            <a:r>
              <a:rPr lang="en-US" sz="2000" dirty="0" smtClean="0">
                <a:latin typeface="Times New Roman"/>
                <a:cs typeface="Times New Roman"/>
              </a:rPr>
              <a:t>out </a:t>
            </a:r>
            <a:r>
              <a:rPr lang="en-US" sz="2000" dirty="0">
                <a:latin typeface="Times New Roman"/>
                <a:cs typeface="Times New Roman"/>
              </a:rPr>
              <a:t>of nouns, a science constructed around </a:t>
            </a:r>
            <a:r>
              <a:rPr lang="en-US" sz="2000" dirty="0" smtClean="0">
                <a:latin typeface="Times New Roman"/>
                <a:cs typeface="Times New Roman"/>
              </a:rPr>
              <a:t>entities</a:t>
            </a:r>
            <a:r>
              <a:rPr lang="en-US" sz="2000" dirty="0">
                <a:latin typeface="Times New Roman"/>
                <a:cs typeface="Times New Roman"/>
              </a:rPr>
              <a:t>. Perhaps it is time for a biology built out </a:t>
            </a:r>
            <a:r>
              <a:rPr lang="en-US" sz="2000" dirty="0" smtClean="0">
                <a:latin typeface="Times New Roman"/>
                <a:cs typeface="Times New Roman"/>
              </a:rPr>
              <a:t>of </a:t>
            </a:r>
            <a:r>
              <a:rPr lang="en-US" sz="2000" dirty="0">
                <a:latin typeface="Times New Roman"/>
                <a:cs typeface="Times New Roman"/>
              </a:rPr>
              <a:t>verbs, </a:t>
            </a:r>
            <a:r>
              <a:rPr lang="en-US" sz="2000" b="1" dirty="0">
                <a:solidFill>
                  <a:srgbClr val="800000"/>
                </a:solidFill>
                <a:latin typeface="Times New Roman"/>
                <a:cs typeface="Times New Roman"/>
              </a:rPr>
              <a:t>a science constructed </a:t>
            </a:r>
            <a:r>
              <a:rPr lang="en-US" sz="2000" b="1" dirty="0" smtClean="0">
                <a:solidFill>
                  <a:srgbClr val="800000"/>
                </a:solidFill>
                <a:latin typeface="Times New Roman"/>
                <a:cs typeface="Times New Roman"/>
              </a:rPr>
              <a:t>around processes</a:t>
            </a:r>
            <a:r>
              <a:rPr lang="en-US" sz="2000" dirty="0">
                <a:latin typeface="Times New Roman"/>
                <a:cs typeface="Times New Roman"/>
              </a:rPr>
              <a:t>.” 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dirty="0" smtClean="0">
                <a:latin typeface="Times New Roman"/>
                <a:cs typeface="Times New Roman"/>
              </a:rPr>
              <a:t>(</a:t>
            </a:r>
            <a:r>
              <a:rPr lang="en-US" dirty="0">
                <a:latin typeface="Times New Roman"/>
                <a:cs typeface="Times New Roman"/>
              </a:rPr>
              <a:t>Keller, 2005, </a:t>
            </a:r>
            <a:r>
              <a:rPr lang="en-US" dirty="0" smtClean="0">
                <a:latin typeface="Times New Roman"/>
                <a:cs typeface="Times New Roman"/>
              </a:rPr>
              <a:t>9)</a:t>
            </a:r>
          </a:p>
          <a:p>
            <a:endParaRPr lang="en-US" sz="2000" dirty="0" smtClean="0">
              <a:latin typeface="Times New Roman"/>
              <a:cs typeface="Times New Roman"/>
            </a:endParaRPr>
          </a:p>
          <a:p>
            <a:r>
              <a:rPr lang="en-US" sz="2000" b="1" dirty="0" smtClean="0">
                <a:solidFill>
                  <a:srgbClr val="800000"/>
                </a:solidFill>
                <a:latin typeface="Times New Roman"/>
                <a:cs typeface="Times New Roman"/>
              </a:rPr>
              <a:t>Proposal</a:t>
            </a:r>
            <a:r>
              <a:rPr lang="en-US" sz="2000" b="1" dirty="0" smtClean="0">
                <a:solidFill>
                  <a:srgbClr val="800000"/>
                </a:solidFill>
                <a:latin typeface="Times New Roman"/>
                <a:cs typeface="Times New Roman"/>
              </a:rPr>
              <a:t>: </a:t>
            </a:r>
            <a:r>
              <a:rPr lang="en-US" sz="2000" dirty="0" smtClean="0">
                <a:latin typeface="Times New Roman"/>
                <a:cs typeface="Times New Roman"/>
              </a:rPr>
              <a:t>an inclusive </a:t>
            </a:r>
            <a:r>
              <a:rPr lang="en-US" sz="2000" dirty="0">
                <a:latin typeface="Times New Roman"/>
                <a:cs typeface="Times New Roman"/>
              </a:rPr>
              <a:t>model of development, spanning </a:t>
            </a:r>
            <a:r>
              <a:rPr lang="en-US" sz="2000" dirty="0" smtClean="0">
                <a:latin typeface="Times New Roman"/>
                <a:cs typeface="Times New Roman"/>
              </a:rPr>
              <a:t>all the</a:t>
            </a:r>
          </a:p>
          <a:p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        relevant </a:t>
            </a:r>
            <a:r>
              <a:rPr lang="en-US" sz="2000" dirty="0">
                <a:latin typeface="Times New Roman"/>
                <a:cs typeface="Times New Roman"/>
              </a:rPr>
              <a:t>scales and levels of organization (</a:t>
            </a:r>
            <a:r>
              <a:rPr lang="en-US" sz="2000" dirty="0" smtClean="0">
                <a:latin typeface="Times New Roman"/>
                <a:cs typeface="Times New Roman"/>
              </a:rPr>
              <a:t>molecular</a:t>
            </a:r>
            <a:r>
              <a:rPr lang="en-US" sz="2000" dirty="0">
                <a:latin typeface="Times New Roman"/>
                <a:cs typeface="Times New Roman"/>
              </a:rPr>
              <a:t>, </a:t>
            </a:r>
            <a:endParaRPr lang="en-US" sz="2000" dirty="0" smtClean="0">
              <a:latin typeface="Times New Roman"/>
              <a:cs typeface="Times New Roman"/>
            </a:endParaRPr>
          </a:p>
          <a:p>
            <a:r>
              <a:rPr lang="en-US" sz="2000" dirty="0">
                <a:latin typeface="Times New Roman"/>
                <a:cs typeface="Times New Roman"/>
              </a:rPr>
              <a:t>	</a:t>
            </a:r>
            <a:r>
              <a:rPr lang="en-US" sz="2000" dirty="0" smtClean="0">
                <a:latin typeface="Times New Roman"/>
                <a:cs typeface="Times New Roman"/>
              </a:rPr>
              <a:t>  cellular, tissues, organs, </a:t>
            </a:r>
            <a:r>
              <a:rPr lang="en-US" sz="2000" dirty="0">
                <a:latin typeface="Times New Roman"/>
                <a:cs typeface="Times New Roman"/>
              </a:rPr>
              <a:t>whole </a:t>
            </a:r>
            <a:r>
              <a:rPr lang="en-US" sz="2000" dirty="0" smtClean="0">
                <a:latin typeface="Times New Roman"/>
                <a:cs typeface="Times New Roman"/>
              </a:rPr>
              <a:t>organism) </a:t>
            </a:r>
            <a:endParaRPr lang="en-US" sz="2000" dirty="0">
              <a:latin typeface="Times New Roman"/>
              <a:cs typeface="Times New Roman"/>
            </a:endParaRPr>
          </a:p>
          <a:p>
            <a:r>
              <a:rPr lang="en-US" sz="2000" dirty="0" smtClean="0">
                <a:latin typeface="Times New Roman"/>
                <a:cs typeface="Times New Roman"/>
              </a:rPr>
              <a:t> </a:t>
            </a:r>
          </a:p>
          <a:p>
            <a:r>
              <a:rPr lang="en-US" sz="2000" b="1" dirty="0" smtClean="0">
                <a:solidFill>
                  <a:srgbClr val="800000"/>
                </a:solidFill>
                <a:latin typeface="Times New Roman"/>
                <a:cs typeface="Times New Roman"/>
              </a:rPr>
              <a:t>Central </a:t>
            </a:r>
            <a:r>
              <a:rPr lang="en-US" sz="2000" b="1" dirty="0" smtClean="0">
                <a:solidFill>
                  <a:srgbClr val="800000"/>
                </a:solidFill>
                <a:latin typeface="Times New Roman"/>
                <a:cs typeface="Times New Roman"/>
              </a:rPr>
              <a:t>ideas: </a:t>
            </a:r>
            <a:r>
              <a:rPr lang="en-US" sz="2000" dirty="0" smtClean="0">
                <a:latin typeface="Times New Roman"/>
                <a:cs typeface="Times New Roman"/>
              </a:rPr>
              <a:t>cell </a:t>
            </a:r>
            <a:r>
              <a:rPr lang="en-US" sz="2000" dirty="0">
                <a:latin typeface="Times New Roman"/>
                <a:cs typeface="Times New Roman"/>
              </a:rPr>
              <a:t>lineage </a:t>
            </a:r>
            <a:r>
              <a:rPr lang="en-US" sz="2000" dirty="0" smtClean="0">
                <a:latin typeface="Times New Roman"/>
                <a:cs typeface="Times New Roman"/>
              </a:rPr>
              <a:t>trees </a:t>
            </a:r>
            <a:r>
              <a:rPr lang="en-US" sz="2000" dirty="0" smtClean="0">
                <a:latin typeface="Times New Roman"/>
                <a:cs typeface="Times New Roman"/>
              </a:rPr>
              <a:t>are a </a:t>
            </a:r>
            <a:endParaRPr lang="en-US" sz="2000" dirty="0" smtClean="0">
              <a:latin typeface="Times New Roman"/>
              <a:cs typeface="Times New Roman"/>
            </a:endParaRPr>
          </a:p>
          <a:p>
            <a:r>
              <a:rPr lang="en-US" sz="2000" dirty="0">
                <a:latin typeface="Times New Roman"/>
                <a:cs typeface="Times New Roman"/>
              </a:rPr>
              <a:t>	</a:t>
            </a:r>
            <a:r>
              <a:rPr lang="en-US" sz="2000" dirty="0" smtClean="0">
                <a:latin typeface="Times New Roman"/>
                <a:cs typeface="Times New Roman"/>
              </a:rPr>
              <a:t>special </a:t>
            </a:r>
            <a:r>
              <a:rPr lang="en-US" sz="2000" dirty="0">
                <a:latin typeface="Times New Roman"/>
                <a:cs typeface="Times New Roman"/>
              </a:rPr>
              <a:t>case of </a:t>
            </a:r>
            <a:r>
              <a:rPr lang="en-US" sz="2000" dirty="0" smtClean="0">
                <a:latin typeface="Times New Roman"/>
                <a:cs typeface="Times New Roman"/>
              </a:rPr>
              <a:t>network </a:t>
            </a:r>
            <a:r>
              <a:rPr lang="en-US" sz="2000" dirty="0" smtClean="0">
                <a:latin typeface="Times New Roman"/>
                <a:cs typeface="Times New Roman"/>
              </a:rPr>
              <a:t>model</a:t>
            </a:r>
            <a:r>
              <a:rPr lang="en-US" sz="2000" dirty="0" smtClean="0">
                <a:latin typeface="Times New Roman"/>
                <a:cs typeface="Times New Roman"/>
              </a:rPr>
              <a:t>; </a:t>
            </a:r>
          </a:p>
          <a:p>
            <a:r>
              <a:rPr lang="en-US" sz="2000" dirty="0">
                <a:latin typeface="Times New Roman"/>
                <a:cs typeface="Times New Roman"/>
              </a:rPr>
              <a:t>	</a:t>
            </a:r>
            <a:r>
              <a:rPr lang="en-US" sz="2000" dirty="0" smtClean="0">
                <a:latin typeface="Times New Roman"/>
                <a:cs typeface="Times New Roman"/>
              </a:rPr>
              <a:t>stem cell lineages </a:t>
            </a:r>
            <a:r>
              <a:rPr lang="en-US" sz="2000" dirty="0" smtClean="0">
                <a:latin typeface="Times New Roman"/>
                <a:cs typeface="Times New Roman"/>
              </a:rPr>
              <a:t>link </a:t>
            </a:r>
            <a:r>
              <a:rPr lang="en-US" sz="2000" dirty="0" smtClean="0">
                <a:latin typeface="Times New Roman"/>
                <a:cs typeface="Times New Roman"/>
              </a:rPr>
              <a:t>cell and </a:t>
            </a:r>
          </a:p>
          <a:p>
            <a:r>
              <a:rPr lang="en-US" sz="2000" dirty="0" smtClean="0">
                <a:latin typeface="Times New Roman"/>
                <a:cs typeface="Times New Roman"/>
              </a:rPr>
              <a:t>	organism in overall developmental </a:t>
            </a:r>
          </a:p>
          <a:p>
            <a:r>
              <a:rPr lang="en-US" sz="2000" dirty="0">
                <a:latin typeface="Times New Roman"/>
                <a:cs typeface="Times New Roman"/>
              </a:rPr>
              <a:t>	</a:t>
            </a:r>
            <a:r>
              <a:rPr lang="en-US" sz="2000" dirty="0" smtClean="0">
                <a:latin typeface="Times New Roman"/>
                <a:cs typeface="Times New Roman"/>
              </a:rPr>
              <a:t>process</a:t>
            </a:r>
            <a:endParaRPr lang="en-US" sz="2000" dirty="0">
              <a:latin typeface="Times New Roman"/>
              <a:cs typeface="Times New Roman"/>
            </a:endParaRPr>
          </a:p>
          <a:p>
            <a:endParaRPr lang="en-US" sz="2000" dirty="0" smtClean="0">
              <a:latin typeface="Times New Roman"/>
              <a:cs typeface="Times New Roman"/>
            </a:endParaRPr>
          </a:p>
        </p:txBody>
      </p:sp>
      <p:cxnSp>
        <p:nvCxnSpPr>
          <p:cNvPr id="4" name="Straight Connector 3"/>
          <p:cNvCxnSpPr>
            <a:cxnSpLocks noChangeShapeType="1"/>
          </p:cNvCxnSpPr>
          <p:nvPr/>
        </p:nvCxnSpPr>
        <p:spPr bwMode="auto">
          <a:xfrm>
            <a:off x="1344706" y="1487328"/>
            <a:ext cx="6305176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Rectangle 4"/>
          <p:cNvSpPr>
            <a:spLocks noGrp="1" noChangeArrowheads="1"/>
          </p:cNvSpPr>
          <p:nvPr/>
        </p:nvSpPr>
        <p:spPr bwMode="auto">
          <a:xfrm>
            <a:off x="453313" y="476520"/>
            <a:ext cx="7848600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7" tIns="45707" rIns="91417" bIns="45707" anchor="ctr"/>
          <a:lstStyle/>
          <a:p>
            <a:pPr algn="ctr" defTabSz="457200" eaLnBrk="1" hangingPunct="1"/>
            <a:r>
              <a:rPr lang="en-US" sz="4000" b="1" dirty="0" smtClean="0">
                <a:solidFill>
                  <a:srgbClr val="000000"/>
                </a:solidFill>
                <a:latin typeface="Times" charset="0"/>
              </a:rPr>
              <a:t>Motivation and aims</a:t>
            </a:r>
            <a:r>
              <a:rPr lang="en-US" sz="4000" b="1" dirty="0" smtClean="0">
                <a:solidFill>
                  <a:srgbClr val="000000"/>
                </a:solidFill>
                <a:latin typeface="Times" charset="0"/>
              </a:rPr>
              <a:t>:</a:t>
            </a:r>
            <a:endParaRPr lang="en-US" sz="3600" b="1" dirty="0">
              <a:solidFill>
                <a:srgbClr val="000000"/>
              </a:solidFill>
              <a:latin typeface="Time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817" y="4256041"/>
            <a:ext cx="2514452" cy="2119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6982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3"/>
          <p:cNvCxnSpPr>
            <a:cxnSpLocks noChangeShapeType="1"/>
          </p:cNvCxnSpPr>
          <p:nvPr/>
        </p:nvCxnSpPr>
        <p:spPr bwMode="auto">
          <a:xfrm>
            <a:off x="1767708" y="1658360"/>
            <a:ext cx="565732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" name="Rectangle 2"/>
          <p:cNvSpPr>
            <a:spLocks noGrp="1" noChangeArrowheads="1"/>
          </p:cNvSpPr>
          <p:nvPr/>
        </p:nvSpPr>
        <p:spPr bwMode="auto">
          <a:xfrm>
            <a:off x="453313" y="533400"/>
            <a:ext cx="7848600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7" tIns="45707" rIns="91417" bIns="45707" anchor="ctr"/>
          <a:lstStyle/>
          <a:p>
            <a:pPr algn="ctr" defTabSz="457200" eaLnBrk="1" hangingPunct="1"/>
            <a:r>
              <a:rPr lang="en-US" sz="4000" b="1" dirty="0" smtClean="0">
                <a:solidFill>
                  <a:srgbClr val="000000"/>
                </a:solidFill>
                <a:latin typeface="Times" charset="0"/>
              </a:rPr>
              <a:t>Plan of talk:</a:t>
            </a:r>
            <a:endParaRPr lang="en-US" sz="3600" b="1" dirty="0">
              <a:solidFill>
                <a:srgbClr val="000000"/>
              </a:solidFill>
              <a:latin typeface="Times" charset="0"/>
            </a:endParaRPr>
          </a:p>
        </p:txBody>
      </p:sp>
      <p:sp>
        <p:nvSpPr>
          <p:cNvPr id="4" name="Text Box 40"/>
          <p:cNvSpPr txBox="1">
            <a:spLocks noChangeArrowheads="1"/>
          </p:cNvSpPr>
          <p:nvPr/>
        </p:nvSpPr>
        <p:spPr bwMode="auto">
          <a:xfrm>
            <a:off x="2212879" y="1684894"/>
            <a:ext cx="5355021" cy="3724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7" tIns="45707" rIns="91417" bIns="45707">
            <a:spAutoFit/>
          </a:bodyPr>
          <a:lstStyle>
            <a:lvl1pPr marL="571500" indent="-571500" defTabSz="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defTabSz="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ct val="200000"/>
              </a:lnSpc>
            </a:pPr>
            <a:r>
              <a:rPr lang="en-US" b="1" dirty="0" smtClean="0">
                <a:solidFill>
                  <a:srgbClr val="800000"/>
                </a:solidFill>
                <a:latin typeface="Times New Roman" charset="0"/>
              </a:rPr>
              <a:t>  I</a:t>
            </a:r>
            <a:r>
              <a:rPr lang="en-US" b="1" dirty="0" smtClean="0">
                <a:solidFill>
                  <a:srgbClr val="800000"/>
                </a:solidFill>
                <a:latin typeface="Times New Roman" charset="0"/>
              </a:rPr>
              <a:t>.</a:t>
            </a:r>
            <a:r>
              <a:rPr lang="en-US" dirty="0" smtClean="0">
                <a:solidFill>
                  <a:srgbClr val="800000"/>
                </a:solidFill>
                <a:latin typeface="Times New Roman" charset="0"/>
              </a:rPr>
              <a:t> </a:t>
            </a:r>
            <a:r>
              <a:rPr lang="en-US" dirty="0" smtClean="0">
                <a:latin typeface="Times New Roman" charset="0"/>
              </a:rPr>
              <a:t>Introduction</a:t>
            </a:r>
          </a:p>
          <a:p>
            <a:pPr>
              <a:lnSpc>
                <a:spcPct val="200000"/>
              </a:lnSpc>
            </a:pPr>
            <a:r>
              <a:rPr lang="en-US" b="1" dirty="0" smtClean="0">
                <a:solidFill>
                  <a:srgbClr val="800000"/>
                </a:solidFill>
                <a:latin typeface="Times New Roman" charset="0"/>
              </a:rPr>
              <a:t> II.</a:t>
            </a:r>
            <a:r>
              <a:rPr lang="en-US" dirty="0" smtClean="0">
                <a:solidFill>
                  <a:srgbClr val="800000"/>
                </a:solidFill>
                <a:latin typeface="Times New Roman" charset="0"/>
              </a:rPr>
              <a:t> </a:t>
            </a:r>
            <a:r>
              <a:rPr lang="en-US" dirty="0" smtClean="0">
                <a:latin typeface="Times New Roman" charset="0"/>
              </a:rPr>
              <a:t>Stem cells: </a:t>
            </a:r>
            <a:r>
              <a:rPr lang="en-US" dirty="0" smtClean="0">
                <a:latin typeface="Times New Roman" charset="0"/>
              </a:rPr>
              <a:t>lineage tree processes</a:t>
            </a:r>
            <a:endParaRPr lang="en-US" sz="800" dirty="0" smtClean="0">
              <a:latin typeface="Times New Roman" charset="0"/>
            </a:endParaRPr>
          </a:p>
          <a:p>
            <a:pPr>
              <a:lnSpc>
                <a:spcPct val="200000"/>
              </a:lnSpc>
            </a:pPr>
            <a:r>
              <a:rPr lang="en-US" b="1" dirty="0" smtClean="0">
                <a:solidFill>
                  <a:srgbClr val="800000"/>
                </a:solidFill>
                <a:latin typeface="Times New Roman" charset="0"/>
              </a:rPr>
              <a:t>III.</a:t>
            </a:r>
            <a:r>
              <a:rPr lang="en-US" dirty="0" smtClean="0">
                <a:solidFill>
                  <a:srgbClr val="800000"/>
                </a:solidFill>
                <a:latin typeface="Times New Roman" charset="0"/>
              </a:rPr>
              <a:t> </a:t>
            </a:r>
            <a:r>
              <a:rPr lang="en-US" dirty="0" smtClean="0">
                <a:latin typeface="Times New Roman" charset="0"/>
              </a:rPr>
              <a:t>Cell</a:t>
            </a:r>
            <a:r>
              <a:rPr lang="en-US" dirty="0" smtClean="0">
                <a:latin typeface="Times New Roman" charset="0"/>
              </a:rPr>
              <a:t>-</a:t>
            </a:r>
            <a:r>
              <a:rPr lang="en-US" dirty="0" smtClean="0">
                <a:latin typeface="Times New Roman" charset="0"/>
              </a:rPr>
              <a:t>organism relation</a:t>
            </a:r>
            <a:endParaRPr lang="en-US" sz="800" b="1" dirty="0" smtClean="0">
              <a:solidFill>
                <a:srgbClr val="800000"/>
              </a:solidFill>
              <a:latin typeface="Times New Roman" charset="0"/>
            </a:endParaRPr>
          </a:p>
          <a:p>
            <a:pPr>
              <a:lnSpc>
                <a:spcPct val="200000"/>
              </a:lnSpc>
            </a:pPr>
            <a:r>
              <a:rPr lang="en-US" b="1" dirty="0" smtClean="0">
                <a:solidFill>
                  <a:srgbClr val="800000"/>
                </a:solidFill>
                <a:latin typeface="Times New Roman" charset="0"/>
              </a:rPr>
              <a:t>IV.</a:t>
            </a:r>
            <a:r>
              <a:rPr lang="en-US" dirty="0" smtClean="0">
                <a:solidFill>
                  <a:srgbClr val="800000"/>
                </a:solidFill>
                <a:latin typeface="Times New Roman" charset="0"/>
              </a:rPr>
              <a:t> </a:t>
            </a:r>
            <a:r>
              <a:rPr lang="en-US" dirty="0" smtClean="0">
                <a:latin typeface="Times New Roman" charset="0"/>
              </a:rPr>
              <a:t>Multi-layered model of development</a:t>
            </a:r>
            <a:endParaRPr lang="en-US" dirty="0" smtClean="0">
              <a:solidFill>
                <a:srgbClr val="800000"/>
              </a:solidFill>
              <a:latin typeface="Times New Roman" charset="0"/>
            </a:endParaRPr>
          </a:p>
          <a:p>
            <a:pPr>
              <a:lnSpc>
                <a:spcPct val="200000"/>
              </a:lnSpc>
            </a:pPr>
            <a:r>
              <a:rPr lang="en-US" b="1" dirty="0" smtClean="0">
                <a:solidFill>
                  <a:srgbClr val="800000"/>
                </a:solidFill>
                <a:latin typeface="Times New Roman" charset="0"/>
              </a:rPr>
              <a:t>  V.</a:t>
            </a:r>
            <a:r>
              <a:rPr lang="en-US" dirty="0" smtClean="0">
                <a:solidFill>
                  <a:srgbClr val="800000"/>
                </a:solidFill>
                <a:latin typeface="Times New Roman" charset="0"/>
              </a:rPr>
              <a:t> </a:t>
            </a:r>
            <a:r>
              <a:rPr lang="en-US" dirty="0" smtClean="0">
                <a:latin typeface="Times New Roman" charset="0"/>
              </a:rPr>
              <a:t>Conclusion  </a:t>
            </a:r>
            <a:endParaRPr lang="en-US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39537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7833" y="1177398"/>
            <a:ext cx="4792125" cy="413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4634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3"/>
          <p:cNvCxnSpPr>
            <a:cxnSpLocks noChangeShapeType="1"/>
          </p:cNvCxnSpPr>
          <p:nvPr/>
        </p:nvCxnSpPr>
        <p:spPr bwMode="auto">
          <a:xfrm>
            <a:off x="453313" y="1541376"/>
            <a:ext cx="784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" name="Rectangle 2"/>
          <p:cNvSpPr>
            <a:spLocks noGrp="1" noChangeArrowheads="1"/>
          </p:cNvSpPr>
          <p:nvPr/>
        </p:nvSpPr>
        <p:spPr bwMode="auto">
          <a:xfrm>
            <a:off x="453313" y="533400"/>
            <a:ext cx="7848600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7" tIns="45707" rIns="91417" bIns="45707" anchor="ctr"/>
          <a:lstStyle/>
          <a:p>
            <a:pPr algn="ctr" defTabSz="457200" eaLnBrk="1" hangingPunct="1"/>
            <a:r>
              <a:rPr lang="en-US" sz="4000" b="1" dirty="0">
                <a:solidFill>
                  <a:srgbClr val="000000"/>
                </a:solidFill>
                <a:latin typeface="Times" charset="0"/>
              </a:rPr>
              <a:t>C</a:t>
            </a:r>
            <a:r>
              <a:rPr lang="en-US" sz="4000" b="1" dirty="0" smtClean="0">
                <a:solidFill>
                  <a:srgbClr val="000000"/>
                </a:solidFill>
                <a:latin typeface="Times" charset="0"/>
              </a:rPr>
              <a:t>ell individuation: clear criteria </a:t>
            </a:r>
            <a:endParaRPr lang="en-US" sz="3600" b="1" dirty="0">
              <a:solidFill>
                <a:srgbClr val="000000"/>
              </a:solidFill>
              <a:latin typeface="Times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1429" y="202270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1614800" y="4572000"/>
            <a:ext cx="5421000" cy="103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514350" indent="-514350" eaLnBrk="0" hangingPunct="0">
              <a:spcBef>
                <a:spcPct val="20000"/>
              </a:spcBef>
            </a:pPr>
            <a:endParaRPr lang="en-US" sz="1200" dirty="0">
              <a:latin typeface="Times New Roman" charset="0"/>
              <a:ea typeface="Times New Roman" charset="0"/>
              <a:cs typeface="Times New Roman" charset="0"/>
            </a:endParaRPr>
          </a:p>
          <a:p>
            <a:pPr marL="514350" indent="-514350" eaLnBrk="0" hangingPunct="0">
              <a:spcBef>
                <a:spcPct val="20000"/>
              </a:spcBef>
            </a:pPr>
            <a:endParaRPr lang="en-US" sz="1200" dirty="0">
              <a:latin typeface="Times New Roman" charset="0"/>
              <a:ea typeface="Times New Roman" charset="0"/>
              <a:cs typeface="Times New Roman" charset="0"/>
            </a:endParaRPr>
          </a:p>
          <a:p>
            <a:pPr marL="514350" indent="-514350" eaLnBrk="0" hangingPunct="0">
              <a:spcBef>
                <a:spcPct val="20000"/>
              </a:spcBef>
            </a:pPr>
            <a:endParaRPr lang="en-US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685799" y="1633723"/>
            <a:ext cx="7534167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14350" indent="-514350" defTabSz="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defTabSz="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dirty="0" smtClean="0">
                <a:latin typeface="Times New Roman"/>
                <a:cs typeface="Times New Roman"/>
              </a:rPr>
              <a:t>(</a:t>
            </a:r>
            <a:r>
              <a:rPr lang="en-US" sz="2000" dirty="0" err="1" smtClean="0">
                <a:latin typeface="Times New Roman"/>
                <a:cs typeface="Times New Roman"/>
              </a:rPr>
              <a:t>i</a:t>
            </a:r>
            <a:r>
              <a:rPr lang="en-US" sz="2000" dirty="0" smtClean="0">
                <a:latin typeface="Times New Roman"/>
                <a:cs typeface="Times New Roman"/>
              </a:rPr>
              <a:t>) Cells </a:t>
            </a:r>
            <a:r>
              <a:rPr lang="en-US" sz="2000" dirty="0">
                <a:latin typeface="Times New Roman"/>
                <a:cs typeface="Times New Roman"/>
              </a:rPr>
              <a:t>reproduce by binary division; a parent cell divides to produce two offspring cells. </a:t>
            </a:r>
            <a:endParaRPr lang="en-US" sz="2000" dirty="0" smtClean="0">
              <a:latin typeface="Times New Roman"/>
              <a:cs typeface="Times New Roman"/>
            </a:endParaRPr>
          </a:p>
          <a:p>
            <a:endParaRPr lang="en-US" sz="2000" dirty="0">
              <a:latin typeface="Times New Roman"/>
              <a:cs typeface="Times New Roman"/>
            </a:endParaRPr>
          </a:p>
          <a:p>
            <a:r>
              <a:rPr lang="en-US" sz="2000" dirty="0">
                <a:latin typeface="Times New Roman"/>
                <a:cs typeface="Times New Roman"/>
              </a:rPr>
              <a:t>(ii) An individual cell’s existence begins with a cell division event and ends with either a second division event (producing two offspring) or cell death (and no offspring). </a:t>
            </a:r>
            <a:endParaRPr lang="en-US" sz="2000" dirty="0" smtClean="0">
              <a:latin typeface="Times New Roman"/>
              <a:cs typeface="Times New Roman"/>
            </a:endParaRPr>
          </a:p>
          <a:p>
            <a:endParaRPr lang="en-US" sz="2000" dirty="0">
              <a:latin typeface="Times New Roman"/>
              <a:cs typeface="Times New Roman"/>
            </a:endParaRPr>
          </a:p>
          <a:p>
            <a:r>
              <a:rPr lang="en-US" sz="2000" dirty="0">
                <a:latin typeface="Times New Roman"/>
                <a:cs typeface="Times New Roman"/>
              </a:rPr>
              <a:t>(iii) Generations of cells linked by reproductive division form a lineage. </a:t>
            </a:r>
          </a:p>
          <a:p>
            <a:pPr>
              <a:spcBef>
                <a:spcPct val="20000"/>
              </a:spcBef>
            </a:pPr>
            <a:endParaRPr lang="en-US" sz="1200" dirty="0">
              <a:latin typeface="Times New Roman" charset="0"/>
              <a:cs typeface="Times New Roman" charset="0"/>
            </a:endParaRPr>
          </a:p>
          <a:p>
            <a:pPr>
              <a:spcBef>
                <a:spcPct val="20000"/>
              </a:spcBef>
            </a:pPr>
            <a:endParaRPr lang="en-US" sz="1200" dirty="0">
              <a:latin typeface="Times New Roman" charset="0"/>
              <a:cs typeface="Times New Roman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8304" y="4691465"/>
            <a:ext cx="2058739" cy="1775026"/>
          </a:xfrm>
          <a:prstGeom prst="rect">
            <a:avLst/>
          </a:prstGeom>
        </p:spPr>
      </p:pic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5075005" y="4804197"/>
            <a:ext cx="2300424" cy="1414838"/>
            <a:chOff x="337" y="1737"/>
            <a:chExt cx="2032" cy="1237"/>
          </a:xfrm>
        </p:grpSpPr>
        <p:grpSp>
          <p:nvGrpSpPr>
            <p:cNvPr id="9" name="Group 8"/>
            <p:cNvGrpSpPr>
              <a:grpSpLocks/>
            </p:cNvGrpSpPr>
            <p:nvPr/>
          </p:nvGrpSpPr>
          <p:grpSpPr bwMode="auto">
            <a:xfrm>
              <a:off x="1369" y="2608"/>
              <a:ext cx="448" cy="354"/>
              <a:chOff x="3457" y="3217"/>
              <a:chExt cx="448" cy="354"/>
            </a:xfrm>
          </p:grpSpPr>
          <p:sp>
            <p:nvSpPr>
              <p:cNvPr id="41" name="Line 2"/>
              <p:cNvSpPr>
                <a:spLocks noChangeShapeType="1"/>
              </p:cNvSpPr>
              <p:nvPr/>
            </p:nvSpPr>
            <p:spPr bwMode="auto">
              <a:xfrm flipH="1">
                <a:off x="3575" y="3217"/>
                <a:ext cx="112" cy="17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2" name="Line 3"/>
              <p:cNvSpPr>
                <a:spLocks noChangeShapeType="1"/>
              </p:cNvSpPr>
              <p:nvPr/>
            </p:nvSpPr>
            <p:spPr bwMode="auto">
              <a:xfrm>
                <a:off x="3757" y="3217"/>
                <a:ext cx="39" cy="17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3" name="Oval 42"/>
              <p:cNvSpPr>
                <a:spLocks noChangeArrowheads="1"/>
              </p:cNvSpPr>
              <p:nvPr/>
            </p:nvSpPr>
            <p:spPr bwMode="auto">
              <a:xfrm>
                <a:off x="3457" y="3412"/>
                <a:ext cx="148" cy="151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  <p:sp>
            <p:nvSpPr>
              <p:cNvPr id="44" name="Oval 43"/>
              <p:cNvSpPr>
                <a:spLocks noChangeArrowheads="1"/>
              </p:cNvSpPr>
              <p:nvPr/>
            </p:nvSpPr>
            <p:spPr bwMode="auto">
              <a:xfrm>
                <a:off x="3757" y="3420"/>
                <a:ext cx="148" cy="151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</p:grpSp>
        <p:grpSp>
          <p:nvGrpSpPr>
            <p:cNvPr id="10" name="Group 9"/>
            <p:cNvGrpSpPr>
              <a:grpSpLocks/>
            </p:cNvGrpSpPr>
            <p:nvPr/>
          </p:nvGrpSpPr>
          <p:grpSpPr bwMode="auto">
            <a:xfrm>
              <a:off x="925" y="1737"/>
              <a:ext cx="887" cy="528"/>
              <a:chOff x="2204" y="1631"/>
              <a:chExt cx="1222" cy="738"/>
            </a:xfrm>
          </p:grpSpPr>
          <p:sp>
            <p:nvSpPr>
              <p:cNvPr id="36" name="Line 2"/>
              <p:cNvSpPr>
                <a:spLocks noChangeShapeType="1"/>
              </p:cNvSpPr>
              <p:nvPr/>
            </p:nvSpPr>
            <p:spPr bwMode="auto">
              <a:xfrm flipH="1">
                <a:off x="2407" y="1842"/>
                <a:ext cx="307" cy="31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7" name="Line 3"/>
              <p:cNvSpPr>
                <a:spLocks noChangeShapeType="1"/>
              </p:cNvSpPr>
              <p:nvPr/>
            </p:nvSpPr>
            <p:spPr bwMode="auto">
              <a:xfrm>
                <a:off x="2918" y="1842"/>
                <a:ext cx="307" cy="31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8" name="Oval 37"/>
              <p:cNvSpPr>
                <a:spLocks noChangeArrowheads="1"/>
              </p:cNvSpPr>
              <p:nvPr/>
            </p:nvSpPr>
            <p:spPr bwMode="auto">
              <a:xfrm>
                <a:off x="2715" y="1631"/>
                <a:ext cx="204" cy="211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  <p:sp>
            <p:nvSpPr>
              <p:cNvPr id="39" name="Oval 38"/>
              <p:cNvSpPr>
                <a:spLocks noChangeArrowheads="1"/>
              </p:cNvSpPr>
              <p:nvPr/>
            </p:nvSpPr>
            <p:spPr bwMode="auto">
              <a:xfrm>
                <a:off x="2204" y="2158"/>
                <a:ext cx="204" cy="211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  <p:sp>
            <p:nvSpPr>
              <p:cNvPr id="40" name="Oval 39"/>
              <p:cNvSpPr>
                <a:spLocks noChangeArrowheads="1"/>
              </p:cNvSpPr>
              <p:nvPr/>
            </p:nvSpPr>
            <p:spPr bwMode="auto">
              <a:xfrm>
                <a:off x="3222" y="2158"/>
                <a:ext cx="204" cy="210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</p:grpSp>
        <p:grpSp>
          <p:nvGrpSpPr>
            <p:cNvPr id="11" name="Group 10"/>
            <p:cNvGrpSpPr>
              <a:grpSpLocks/>
            </p:cNvGrpSpPr>
            <p:nvPr/>
          </p:nvGrpSpPr>
          <p:grpSpPr bwMode="auto">
            <a:xfrm>
              <a:off x="561" y="2249"/>
              <a:ext cx="628" cy="371"/>
              <a:chOff x="561" y="2249"/>
              <a:chExt cx="628" cy="371"/>
            </a:xfrm>
          </p:grpSpPr>
          <p:sp>
            <p:nvSpPr>
              <p:cNvPr id="32" name="Line 2"/>
              <p:cNvSpPr>
                <a:spLocks noChangeShapeType="1"/>
              </p:cNvSpPr>
              <p:nvPr/>
            </p:nvSpPr>
            <p:spPr bwMode="auto">
              <a:xfrm flipH="1">
                <a:off x="709" y="2249"/>
                <a:ext cx="220" cy="193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3" name="Line 3"/>
              <p:cNvSpPr>
                <a:spLocks noChangeShapeType="1"/>
              </p:cNvSpPr>
              <p:nvPr/>
            </p:nvSpPr>
            <p:spPr bwMode="auto">
              <a:xfrm>
                <a:off x="1041" y="2266"/>
                <a:ext cx="39" cy="17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4" name="Oval 33"/>
              <p:cNvSpPr>
                <a:spLocks noChangeArrowheads="1"/>
              </p:cNvSpPr>
              <p:nvPr/>
            </p:nvSpPr>
            <p:spPr bwMode="auto">
              <a:xfrm>
                <a:off x="561" y="2461"/>
                <a:ext cx="148" cy="151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  <p:sp>
            <p:nvSpPr>
              <p:cNvPr id="35" name="Oval 34"/>
              <p:cNvSpPr>
                <a:spLocks noChangeArrowheads="1"/>
              </p:cNvSpPr>
              <p:nvPr/>
            </p:nvSpPr>
            <p:spPr bwMode="auto">
              <a:xfrm>
                <a:off x="1041" y="2469"/>
                <a:ext cx="148" cy="151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</p:grpSp>
        <p:grpSp>
          <p:nvGrpSpPr>
            <p:cNvPr id="12" name="Group 11"/>
            <p:cNvGrpSpPr>
              <a:grpSpLocks/>
            </p:cNvGrpSpPr>
            <p:nvPr/>
          </p:nvGrpSpPr>
          <p:grpSpPr bwMode="auto">
            <a:xfrm flipH="1">
              <a:off x="1547" y="2245"/>
              <a:ext cx="628" cy="371"/>
              <a:chOff x="561" y="2249"/>
              <a:chExt cx="628" cy="371"/>
            </a:xfrm>
          </p:grpSpPr>
          <p:sp>
            <p:nvSpPr>
              <p:cNvPr id="28" name="Line 2"/>
              <p:cNvSpPr>
                <a:spLocks noChangeShapeType="1"/>
              </p:cNvSpPr>
              <p:nvPr/>
            </p:nvSpPr>
            <p:spPr bwMode="auto">
              <a:xfrm flipH="1">
                <a:off x="709" y="2249"/>
                <a:ext cx="220" cy="193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9" name="Line 3"/>
              <p:cNvSpPr>
                <a:spLocks noChangeShapeType="1"/>
              </p:cNvSpPr>
              <p:nvPr/>
            </p:nvSpPr>
            <p:spPr bwMode="auto">
              <a:xfrm>
                <a:off x="1041" y="2266"/>
                <a:ext cx="39" cy="17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0" name="Oval 29"/>
              <p:cNvSpPr>
                <a:spLocks noChangeArrowheads="1"/>
              </p:cNvSpPr>
              <p:nvPr/>
            </p:nvSpPr>
            <p:spPr bwMode="auto">
              <a:xfrm>
                <a:off x="561" y="2461"/>
                <a:ext cx="148" cy="151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  <p:sp>
            <p:nvSpPr>
              <p:cNvPr id="31" name="Oval 30"/>
              <p:cNvSpPr>
                <a:spLocks noChangeArrowheads="1"/>
              </p:cNvSpPr>
              <p:nvPr/>
            </p:nvSpPr>
            <p:spPr bwMode="auto">
              <a:xfrm>
                <a:off x="1041" y="2469"/>
                <a:ext cx="148" cy="151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</p:grpSp>
        <p:grpSp>
          <p:nvGrpSpPr>
            <p:cNvPr id="13" name="Group 12"/>
            <p:cNvGrpSpPr>
              <a:grpSpLocks/>
            </p:cNvGrpSpPr>
            <p:nvPr/>
          </p:nvGrpSpPr>
          <p:grpSpPr bwMode="auto">
            <a:xfrm>
              <a:off x="337" y="2620"/>
              <a:ext cx="448" cy="354"/>
              <a:chOff x="3457" y="3217"/>
              <a:chExt cx="448" cy="354"/>
            </a:xfrm>
          </p:grpSpPr>
          <p:sp>
            <p:nvSpPr>
              <p:cNvPr id="24" name="Line 2"/>
              <p:cNvSpPr>
                <a:spLocks noChangeShapeType="1"/>
              </p:cNvSpPr>
              <p:nvPr/>
            </p:nvSpPr>
            <p:spPr bwMode="auto">
              <a:xfrm flipH="1">
                <a:off x="3575" y="3217"/>
                <a:ext cx="112" cy="17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5" name="Line 3"/>
              <p:cNvSpPr>
                <a:spLocks noChangeShapeType="1"/>
              </p:cNvSpPr>
              <p:nvPr/>
            </p:nvSpPr>
            <p:spPr bwMode="auto">
              <a:xfrm>
                <a:off x="3757" y="3217"/>
                <a:ext cx="39" cy="17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6" name="Oval 25"/>
              <p:cNvSpPr>
                <a:spLocks noChangeArrowheads="1"/>
              </p:cNvSpPr>
              <p:nvPr/>
            </p:nvSpPr>
            <p:spPr bwMode="auto">
              <a:xfrm>
                <a:off x="3457" y="3412"/>
                <a:ext cx="148" cy="151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  <p:sp>
            <p:nvSpPr>
              <p:cNvPr id="27" name="Oval 26"/>
              <p:cNvSpPr>
                <a:spLocks noChangeArrowheads="1"/>
              </p:cNvSpPr>
              <p:nvPr/>
            </p:nvSpPr>
            <p:spPr bwMode="auto">
              <a:xfrm>
                <a:off x="3757" y="3420"/>
                <a:ext cx="148" cy="151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</p:grpSp>
        <p:grpSp>
          <p:nvGrpSpPr>
            <p:cNvPr id="14" name="Group 13"/>
            <p:cNvGrpSpPr>
              <a:grpSpLocks/>
            </p:cNvGrpSpPr>
            <p:nvPr/>
          </p:nvGrpSpPr>
          <p:grpSpPr bwMode="auto">
            <a:xfrm flipH="1">
              <a:off x="894" y="2606"/>
              <a:ext cx="448" cy="354"/>
              <a:chOff x="3457" y="3217"/>
              <a:chExt cx="448" cy="354"/>
            </a:xfrm>
          </p:grpSpPr>
          <p:sp>
            <p:nvSpPr>
              <p:cNvPr id="20" name="Line 2"/>
              <p:cNvSpPr>
                <a:spLocks noChangeShapeType="1"/>
              </p:cNvSpPr>
              <p:nvPr/>
            </p:nvSpPr>
            <p:spPr bwMode="auto">
              <a:xfrm flipH="1">
                <a:off x="3575" y="3217"/>
                <a:ext cx="112" cy="17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1" name="Line 3"/>
              <p:cNvSpPr>
                <a:spLocks noChangeShapeType="1"/>
              </p:cNvSpPr>
              <p:nvPr/>
            </p:nvSpPr>
            <p:spPr bwMode="auto">
              <a:xfrm>
                <a:off x="3757" y="3217"/>
                <a:ext cx="39" cy="17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2" name="Oval 21"/>
              <p:cNvSpPr>
                <a:spLocks noChangeArrowheads="1"/>
              </p:cNvSpPr>
              <p:nvPr/>
            </p:nvSpPr>
            <p:spPr bwMode="auto">
              <a:xfrm>
                <a:off x="3457" y="3412"/>
                <a:ext cx="148" cy="151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  <p:sp>
            <p:nvSpPr>
              <p:cNvPr id="23" name="Oval 22"/>
              <p:cNvSpPr>
                <a:spLocks noChangeArrowheads="1"/>
              </p:cNvSpPr>
              <p:nvPr/>
            </p:nvSpPr>
            <p:spPr bwMode="auto">
              <a:xfrm>
                <a:off x="3757" y="3420"/>
                <a:ext cx="148" cy="151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</p:grpSp>
        <p:grpSp>
          <p:nvGrpSpPr>
            <p:cNvPr id="15" name="Group 14"/>
            <p:cNvGrpSpPr>
              <a:grpSpLocks/>
            </p:cNvGrpSpPr>
            <p:nvPr/>
          </p:nvGrpSpPr>
          <p:grpSpPr bwMode="auto">
            <a:xfrm flipH="1">
              <a:off x="1921" y="2612"/>
              <a:ext cx="448" cy="354"/>
              <a:chOff x="3457" y="3217"/>
              <a:chExt cx="448" cy="354"/>
            </a:xfrm>
          </p:grpSpPr>
          <p:sp>
            <p:nvSpPr>
              <p:cNvPr id="16" name="Line 2"/>
              <p:cNvSpPr>
                <a:spLocks noChangeShapeType="1"/>
              </p:cNvSpPr>
              <p:nvPr/>
            </p:nvSpPr>
            <p:spPr bwMode="auto">
              <a:xfrm flipH="1">
                <a:off x="3575" y="3217"/>
                <a:ext cx="112" cy="17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7" name="Line 3"/>
              <p:cNvSpPr>
                <a:spLocks noChangeShapeType="1"/>
              </p:cNvSpPr>
              <p:nvPr/>
            </p:nvSpPr>
            <p:spPr bwMode="auto">
              <a:xfrm>
                <a:off x="3757" y="3217"/>
                <a:ext cx="39" cy="17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8" name="Oval 17"/>
              <p:cNvSpPr>
                <a:spLocks noChangeArrowheads="1"/>
              </p:cNvSpPr>
              <p:nvPr/>
            </p:nvSpPr>
            <p:spPr bwMode="auto">
              <a:xfrm>
                <a:off x="3457" y="3412"/>
                <a:ext cx="148" cy="151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  <p:sp>
            <p:nvSpPr>
              <p:cNvPr id="19" name="Oval 18"/>
              <p:cNvSpPr>
                <a:spLocks noChangeArrowheads="1"/>
              </p:cNvSpPr>
              <p:nvPr/>
            </p:nvSpPr>
            <p:spPr bwMode="auto">
              <a:xfrm>
                <a:off x="3757" y="3420"/>
                <a:ext cx="148" cy="151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845575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ESC from ViaCyte.jpg"/>
          <p:cNvPicPr>
            <a:picLocks noChangeAspect="1"/>
          </p:cNvPicPr>
          <p:nvPr/>
        </p:nvPicPr>
        <p:blipFill>
          <a:blip r:embed="rId2">
            <a:lum bright="20000" contrast="-14000"/>
            <a:alphaModFix amt="7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3828" y="0"/>
            <a:ext cx="3900172" cy="2925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74001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414c_Cardiacmuscle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76"/>
          <a:stretch/>
        </p:blipFill>
        <p:spPr>
          <a:xfrm>
            <a:off x="4081504" y="4351167"/>
            <a:ext cx="5102018" cy="2540522"/>
          </a:xfrm>
          <a:prstGeom prst="rect">
            <a:avLst/>
          </a:prstGeom>
        </p:spPr>
      </p:pic>
      <p:pic>
        <p:nvPicPr>
          <p:cNvPr id="4" name="Picture 3" descr="neuron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928983" cy="2198936"/>
          </a:xfrm>
          <a:prstGeom prst="rect">
            <a:avLst/>
          </a:prstGeom>
        </p:spPr>
      </p:pic>
      <p:pic>
        <p:nvPicPr>
          <p:cNvPr id="5" name="Picture 4" descr="muscle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4712" y="14269"/>
            <a:ext cx="2937381" cy="2170398"/>
          </a:xfrm>
          <a:prstGeom prst="rect">
            <a:avLst/>
          </a:prstGeom>
        </p:spPr>
      </p:pic>
      <p:pic>
        <p:nvPicPr>
          <p:cNvPr id="6" name="Picture 5" descr="Fibroblastid_(BPAE)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1" y="2156129"/>
            <a:ext cx="4598716" cy="3064883"/>
          </a:xfrm>
          <a:prstGeom prst="rect">
            <a:avLst/>
          </a:prstGeom>
        </p:spPr>
      </p:pic>
      <p:pic>
        <p:nvPicPr>
          <p:cNvPr id="7" name="Picture 6" descr="neuron (1)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464" y="2109573"/>
            <a:ext cx="4466536" cy="2184719"/>
          </a:xfrm>
          <a:prstGeom prst="rect">
            <a:avLst/>
          </a:prstGeom>
        </p:spPr>
      </p:pic>
      <p:pic>
        <p:nvPicPr>
          <p:cNvPr id="8" name="Picture 7" descr="LiverCells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9242" y="4645357"/>
            <a:ext cx="3012287" cy="2250559"/>
          </a:xfrm>
          <a:prstGeom prst="rect">
            <a:avLst/>
          </a:prstGeom>
        </p:spPr>
      </p:pic>
      <p:pic>
        <p:nvPicPr>
          <p:cNvPr id="9" name="Picture 8" descr="SEM_Lymphocyte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5882"/>
            <a:ext cx="2820041" cy="2591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3145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3"/>
          <p:cNvCxnSpPr>
            <a:cxnSpLocks noChangeShapeType="1"/>
          </p:cNvCxnSpPr>
          <p:nvPr/>
        </p:nvCxnSpPr>
        <p:spPr bwMode="auto">
          <a:xfrm>
            <a:off x="985723" y="1658360"/>
            <a:ext cx="6862146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" name="Rectangle 2"/>
          <p:cNvSpPr>
            <a:spLocks noGrp="1" noChangeArrowheads="1"/>
          </p:cNvSpPr>
          <p:nvPr/>
        </p:nvSpPr>
        <p:spPr bwMode="auto">
          <a:xfrm>
            <a:off x="453313" y="533400"/>
            <a:ext cx="7848600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7" tIns="45707" rIns="91417" bIns="45707" anchor="ctr"/>
          <a:lstStyle/>
          <a:p>
            <a:pPr algn="ctr" defTabSz="457200" eaLnBrk="1" hangingPunct="1"/>
            <a:r>
              <a:rPr lang="en-US" sz="4000" b="1" dirty="0" smtClean="0">
                <a:solidFill>
                  <a:srgbClr val="000000"/>
                </a:solidFill>
                <a:latin typeface="Times" charset="0"/>
              </a:rPr>
              <a:t>Stem cells are not cells: basics</a:t>
            </a:r>
            <a:endParaRPr lang="en-US" sz="3600" b="1" dirty="0">
              <a:solidFill>
                <a:srgbClr val="000000"/>
              </a:solidFill>
              <a:latin typeface="Times" charset="0"/>
            </a:endParaRPr>
          </a:p>
        </p:txBody>
      </p:sp>
      <p:sp>
        <p:nvSpPr>
          <p:cNvPr id="4" name="Text Box 40"/>
          <p:cNvSpPr txBox="1">
            <a:spLocks noChangeArrowheads="1"/>
          </p:cNvSpPr>
          <p:nvPr/>
        </p:nvSpPr>
        <p:spPr bwMode="auto">
          <a:xfrm>
            <a:off x="985723" y="1823913"/>
            <a:ext cx="6862146" cy="3662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7" tIns="45707" rIns="91417" bIns="45707">
            <a:spAutoFit/>
          </a:bodyPr>
          <a:lstStyle>
            <a:lvl1pPr marL="571500" indent="-571500" defTabSz="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defTabSz="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dirty="0">
                <a:solidFill>
                  <a:srgbClr val="800000"/>
                </a:solidFill>
                <a:latin typeface="Times New Roman"/>
                <a:cs typeface="Times New Roman"/>
              </a:rPr>
              <a:t>•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a stem cell is not a </a:t>
            </a:r>
            <a:r>
              <a:rPr lang="en-US" sz="2000" dirty="0" smtClean="0">
                <a:latin typeface="Times New Roman"/>
                <a:cs typeface="Times New Roman"/>
              </a:rPr>
              <a:t>type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of single, isolated </a:t>
            </a:r>
            <a:r>
              <a:rPr lang="en-US" sz="2000" dirty="0" smtClean="0">
                <a:latin typeface="Times New Roman"/>
                <a:cs typeface="Times New Roman"/>
              </a:rPr>
              <a:t>cell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(an </a:t>
            </a:r>
            <a:r>
              <a:rPr lang="en-US" sz="2000" dirty="0" smtClean="0">
                <a:latin typeface="Times New Roman"/>
                <a:cs typeface="Times New Roman"/>
              </a:rPr>
              <a:t>entity)</a:t>
            </a:r>
            <a:endParaRPr lang="en-US" sz="2000" dirty="0" smtClean="0">
              <a:latin typeface="Times New Roman"/>
              <a:cs typeface="Times New Roman"/>
            </a:endParaRPr>
          </a:p>
          <a:p>
            <a:endParaRPr lang="en-US" sz="1000" dirty="0">
              <a:latin typeface="Times New Roman"/>
              <a:cs typeface="Times New Roman"/>
            </a:endParaRPr>
          </a:p>
          <a:p>
            <a:r>
              <a:rPr lang="en-US" dirty="0" smtClean="0">
                <a:solidFill>
                  <a:srgbClr val="800000"/>
                </a:solidFill>
                <a:latin typeface="Times New Roman"/>
                <a:cs typeface="Times New Roman"/>
              </a:rPr>
              <a:t>•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t</a:t>
            </a:r>
            <a:r>
              <a:rPr lang="en-US" sz="2000" dirty="0" smtClean="0">
                <a:latin typeface="Times New Roman"/>
                <a:cs typeface="Times New Roman"/>
              </a:rPr>
              <a:t>he </a:t>
            </a:r>
            <a:r>
              <a:rPr lang="en-US" sz="2000" dirty="0">
                <a:latin typeface="Times New Roman"/>
                <a:cs typeface="Times New Roman"/>
              </a:rPr>
              <a:t>abilities that define a stem cell involve generations of cells – a cell </a:t>
            </a:r>
            <a:r>
              <a:rPr lang="en-US" sz="2000" u="sng" dirty="0" smtClean="0">
                <a:latin typeface="Times New Roman"/>
                <a:cs typeface="Times New Roman"/>
              </a:rPr>
              <a:t>lineage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endParaRPr lang="en-US" sz="2000" dirty="0" smtClean="0">
              <a:latin typeface="Times New Roman"/>
              <a:cs typeface="Times New Roman"/>
            </a:endParaRPr>
          </a:p>
          <a:p>
            <a:endParaRPr lang="en-US" sz="1000" dirty="0">
              <a:latin typeface="Times New Roman"/>
              <a:cs typeface="Times New Roman"/>
            </a:endParaRPr>
          </a:p>
          <a:p>
            <a:r>
              <a:rPr lang="en-US" dirty="0" smtClean="0">
                <a:solidFill>
                  <a:srgbClr val="800000"/>
                </a:solidFill>
                <a:latin typeface="Times New Roman"/>
                <a:cs typeface="Times New Roman"/>
              </a:rPr>
              <a:t>•</a:t>
            </a:r>
            <a:r>
              <a:rPr lang="en-US" sz="2000" dirty="0" smtClean="0">
                <a:latin typeface="Times New Roman"/>
                <a:cs typeface="Times New Roman"/>
              </a:rPr>
              <a:t> lineage structure is largely determined </a:t>
            </a:r>
            <a:r>
              <a:rPr lang="en-US" sz="2000" dirty="0" smtClean="0">
                <a:latin typeface="Times New Roman"/>
                <a:cs typeface="Times New Roman"/>
              </a:rPr>
              <a:t>by interactions between cells and environments </a:t>
            </a:r>
            <a:endParaRPr lang="en-US" sz="2000" dirty="0">
              <a:latin typeface="Times New Roman"/>
              <a:cs typeface="Times New Roman"/>
            </a:endParaRPr>
          </a:p>
          <a:p>
            <a:endParaRPr lang="en-US" sz="2000" dirty="0">
              <a:latin typeface="Times New Roman"/>
              <a:cs typeface="Times New Roman"/>
            </a:endParaRPr>
          </a:p>
          <a:p>
            <a:r>
              <a:rPr lang="en-US" sz="2000" b="1" dirty="0" smtClean="0">
                <a:solidFill>
                  <a:srgbClr val="800000"/>
                </a:solidFill>
                <a:latin typeface="Times New Roman"/>
                <a:cs typeface="Times New Roman"/>
              </a:rPr>
              <a:t>Argument: </a:t>
            </a:r>
            <a:endParaRPr lang="en-US" sz="2000" b="1" dirty="0" smtClean="0">
              <a:solidFill>
                <a:srgbClr val="800000"/>
              </a:solidFill>
              <a:latin typeface="Times New Roman"/>
              <a:cs typeface="Times New Roman"/>
            </a:endParaRPr>
          </a:p>
          <a:p>
            <a:pPr marL="0" indent="0">
              <a:lnSpc>
                <a:spcPct val="150000"/>
              </a:lnSpc>
            </a:pPr>
            <a:r>
              <a:rPr lang="en-US" sz="2000" dirty="0" smtClean="0">
                <a:solidFill>
                  <a:srgbClr val="800000"/>
                </a:solidFill>
                <a:latin typeface="Times New Roman"/>
                <a:cs typeface="Times New Roman"/>
              </a:rPr>
              <a:t>   (</a:t>
            </a:r>
            <a:r>
              <a:rPr lang="en-US" sz="2000" dirty="0" err="1" smtClean="0">
                <a:solidFill>
                  <a:srgbClr val="800000"/>
                </a:solidFill>
                <a:latin typeface="Times New Roman"/>
                <a:cs typeface="Times New Roman"/>
              </a:rPr>
              <a:t>i</a:t>
            </a:r>
            <a:r>
              <a:rPr lang="en-US" sz="2000" dirty="0" smtClean="0">
                <a:solidFill>
                  <a:srgbClr val="800000"/>
                </a:solidFill>
                <a:latin typeface="Times New Roman"/>
                <a:cs typeface="Times New Roman"/>
              </a:rPr>
              <a:t>) </a:t>
            </a:r>
            <a:r>
              <a:rPr lang="en-US" sz="2000" dirty="0" smtClean="0">
                <a:latin typeface="Times New Roman"/>
                <a:cs typeface="Times New Roman"/>
              </a:rPr>
              <a:t>the </a:t>
            </a:r>
            <a:r>
              <a:rPr lang="en-US" sz="2000" dirty="0">
                <a:latin typeface="Times New Roman"/>
                <a:cs typeface="Times New Roman"/>
              </a:rPr>
              <a:t>general definition of ‘stem cell’ </a:t>
            </a:r>
            <a:endParaRPr lang="en-US" sz="2000" dirty="0" smtClean="0">
              <a:latin typeface="Times New Roman"/>
              <a:cs typeface="Times New Roman"/>
            </a:endParaRPr>
          </a:p>
          <a:p>
            <a:pPr marL="0" indent="0"/>
            <a:endParaRPr lang="en-US" sz="1000" dirty="0">
              <a:latin typeface="Times New Roman"/>
              <a:cs typeface="Times New Roman"/>
            </a:endParaRPr>
          </a:p>
          <a:p>
            <a:pPr marL="0" indent="0"/>
            <a:r>
              <a:rPr lang="en-US" sz="2000" dirty="0" smtClean="0">
                <a:solidFill>
                  <a:srgbClr val="800000"/>
                </a:solidFill>
                <a:latin typeface="Times New Roman"/>
                <a:cs typeface="Times New Roman"/>
              </a:rPr>
              <a:t>   (</a:t>
            </a:r>
            <a:r>
              <a:rPr lang="en-US" sz="2000" dirty="0">
                <a:solidFill>
                  <a:srgbClr val="800000"/>
                </a:solidFill>
                <a:latin typeface="Times New Roman"/>
                <a:cs typeface="Times New Roman"/>
              </a:rPr>
              <a:t>ii) </a:t>
            </a:r>
            <a:r>
              <a:rPr lang="en-US" sz="2000" dirty="0" smtClean="0">
                <a:latin typeface="Times New Roman"/>
                <a:cs typeface="Times New Roman"/>
              </a:rPr>
              <a:t>experimental </a:t>
            </a:r>
            <a:r>
              <a:rPr lang="en-US" sz="2000" dirty="0">
                <a:latin typeface="Times New Roman"/>
                <a:cs typeface="Times New Roman"/>
              </a:rPr>
              <a:t>methods used to individuate stem cells </a:t>
            </a:r>
          </a:p>
        </p:txBody>
      </p:sp>
    </p:spTree>
    <p:extLst>
      <p:ext uri="{BB962C8B-B14F-4D97-AF65-F5344CB8AC3E}">
        <p14:creationId xmlns:p14="http://schemas.microsoft.com/office/powerpoint/2010/main" val="6086531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3"/>
          <p:cNvCxnSpPr>
            <a:cxnSpLocks noChangeShapeType="1"/>
          </p:cNvCxnSpPr>
          <p:nvPr/>
        </p:nvCxnSpPr>
        <p:spPr bwMode="auto">
          <a:xfrm>
            <a:off x="1136212" y="1541376"/>
            <a:ext cx="6750436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" name="Rectangle 2"/>
          <p:cNvSpPr>
            <a:spLocks noGrp="1" noChangeArrowheads="1"/>
          </p:cNvSpPr>
          <p:nvPr/>
        </p:nvSpPr>
        <p:spPr bwMode="auto">
          <a:xfrm>
            <a:off x="453313" y="533400"/>
            <a:ext cx="7848600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7" tIns="45707" rIns="91417" bIns="45707" anchor="ctr"/>
          <a:lstStyle/>
          <a:p>
            <a:pPr algn="ctr" defTabSz="457200" eaLnBrk="1" hangingPunct="1"/>
            <a:r>
              <a:rPr lang="en-US" sz="4000" b="1" dirty="0" smtClean="0">
                <a:solidFill>
                  <a:srgbClr val="000000"/>
                </a:solidFill>
                <a:latin typeface="Times" charset="0"/>
              </a:rPr>
              <a:t>What is a stem cell</a:t>
            </a:r>
            <a:r>
              <a:rPr lang="en-US" sz="4000" b="1" dirty="0">
                <a:solidFill>
                  <a:srgbClr val="000000"/>
                </a:solidFill>
                <a:latin typeface="Times" charset="0"/>
              </a:rPr>
              <a:t>?</a:t>
            </a:r>
            <a:endParaRPr lang="en-US" sz="3600" b="1" dirty="0">
              <a:solidFill>
                <a:srgbClr val="000000"/>
              </a:solidFill>
              <a:latin typeface="Times" charset="0"/>
            </a:endParaRPr>
          </a:p>
        </p:txBody>
      </p:sp>
      <p:sp>
        <p:nvSpPr>
          <p:cNvPr id="4" name="Text Box 40"/>
          <p:cNvSpPr txBox="1">
            <a:spLocks noChangeArrowheads="1"/>
          </p:cNvSpPr>
          <p:nvPr/>
        </p:nvSpPr>
        <p:spPr bwMode="auto">
          <a:xfrm>
            <a:off x="1259708" y="1899413"/>
            <a:ext cx="6165322" cy="2923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7" tIns="45707" rIns="91417" bIns="45707">
            <a:spAutoFit/>
          </a:bodyPr>
          <a:lstStyle>
            <a:lvl1pPr marL="571500" indent="-571500" defTabSz="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defTabSz="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b="1" dirty="0">
                <a:solidFill>
                  <a:srgbClr val="800000"/>
                </a:solidFill>
                <a:latin typeface="Times New Roman"/>
                <a:cs typeface="Times New Roman"/>
              </a:rPr>
              <a:t>Stem </a:t>
            </a:r>
            <a:r>
              <a:rPr lang="en-US" sz="2000" b="1" dirty="0" smtClean="0">
                <a:solidFill>
                  <a:srgbClr val="800000"/>
                </a:solidFill>
                <a:latin typeface="Times New Roman"/>
                <a:cs typeface="Times New Roman"/>
              </a:rPr>
              <a:t>cell: </a:t>
            </a:r>
            <a:r>
              <a:rPr lang="en-US" sz="2000" dirty="0" smtClean="0">
                <a:latin typeface="Times New Roman"/>
                <a:cs typeface="Times New Roman"/>
              </a:rPr>
              <a:t>“functionally </a:t>
            </a:r>
            <a:r>
              <a:rPr lang="en-US" sz="2000" dirty="0">
                <a:latin typeface="Times New Roman"/>
                <a:cs typeface="Times New Roman"/>
              </a:rPr>
              <a:t>defined as having the capacity to self-renew and the ability to generate differentiated </a:t>
            </a:r>
            <a:r>
              <a:rPr lang="en-US" sz="2000" dirty="0" smtClean="0">
                <a:latin typeface="Times New Roman"/>
                <a:cs typeface="Times New Roman"/>
              </a:rPr>
              <a:t>cells.” </a:t>
            </a:r>
            <a:r>
              <a:rPr lang="en-US" sz="2000" dirty="0" smtClean="0">
                <a:latin typeface="Times New Roman"/>
                <a:cs typeface="Times New Roman"/>
              </a:rPr>
              <a:t>  </a:t>
            </a:r>
            <a:r>
              <a:rPr lang="en-US" sz="1800" dirty="0" smtClean="0">
                <a:latin typeface="Times New Roman"/>
                <a:cs typeface="Times New Roman"/>
              </a:rPr>
              <a:t>(</a:t>
            </a:r>
            <a:r>
              <a:rPr lang="en-US" sz="1800" dirty="0">
                <a:latin typeface="Times New Roman"/>
                <a:cs typeface="Times New Roman"/>
              </a:rPr>
              <a:t>Melton 2013, </a:t>
            </a:r>
            <a:r>
              <a:rPr lang="en-US" sz="1800" i="1" dirty="0">
                <a:latin typeface="Times New Roman"/>
                <a:cs typeface="Times New Roman"/>
              </a:rPr>
              <a:t>Essentials of Stem Biology</a:t>
            </a:r>
            <a:r>
              <a:rPr lang="en-US" sz="1800" dirty="0">
                <a:latin typeface="Times New Roman"/>
                <a:cs typeface="Times New Roman"/>
              </a:rPr>
              <a:t>, 7</a:t>
            </a:r>
            <a:r>
              <a:rPr lang="en-US" sz="1800" dirty="0" smtClean="0">
                <a:latin typeface="Times New Roman"/>
                <a:cs typeface="Times New Roman"/>
              </a:rPr>
              <a:t>) </a:t>
            </a:r>
            <a:endParaRPr lang="en-US" sz="1800" dirty="0">
              <a:latin typeface="Times New Roman"/>
              <a:cs typeface="Times New Roman"/>
            </a:endParaRPr>
          </a:p>
          <a:p>
            <a:endParaRPr lang="en-US" sz="2000" dirty="0">
              <a:latin typeface="Times New Roman"/>
              <a:cs typeface="Times New Roman"/>
            </a:endParaRPr>
          </a:p>
          <a:p>
            <a:r>
              <a:rPr lang="en-US" sz="2000" b="1" dirty="0" smtClean="0">
                <a:solidFill>
                  <a:srgbClr val="800000"/>
                </a:solidFill>
                <a:latin typeface="Times New Roman"/>
                <a:cs typeface="Times New Roman"/>
              </a:rPr>
              <a:t>Self-renewal: </a:t>
            </a:r>
            <a:r>
              <a:rPr lang="en-US" sz="2000" dirty="0" smtClean="0">
                <a:latin typeface="Times New Roman"/>
                <a:cs typeface="Times New Roman"/>
              </a:rPr>
              <a:t>cell division producing one or more cells similar to the parent </a:t>
            </a:r>
          </a:p>
          <a:p>
            <a:endParaRPr lang="en-US" b="1" dirty="0">
              <a:solidFill>
                <a:srgbClr val="800000"/>
              </a:solidFill>
              <a:latin typeface="Times New Roman"/>
              <a:cs typeface="Times New Roman"/>
            </a:endParaRPr>
          </a:p>
          <a:p>
            <a:r>
              <a:rPr lang="en-US" sz="2000" b="1" dirty="0" smtClean="0">
                <a:solidFill>
                  <a:srgbClr val="800000"/>
                </a:solidFill>
                <a:latin typeface="Times New Roman"/>
                <a:cs typeface="Times New Roman"/>
              </a:rPr>
              <a:t>Differentiation: </a:t>
            </a:r>
            <a:r>
              <a:rPr lang="en-US" sz="2000" dirty="0" smtClean="0">
                <a:latin typeface="Times New Roman"/>
                <a:cs typeface="Times New Roman"/>
              </a:rPr>
              <a:t>loss of developmental potential and acquisition of specialized traits of a mature cell type</a:t>
            </a:r>
            <a:endParaRPr lang="en-US" sz="20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878771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7972644"/>
              </p:ext>
            </p:extLst>
          </p:nvPr>
        </p:nvGraphicFramePr>
        <p:xfrm>
          <a:off x="1529835" y="323850"/>
          <a:ext cx="7470775" cy="6410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6" name="Document" r:id="rId3" imgW="6086856" imgH="5218176" progId="Word.Document.8">
                  <p:embed/>
                </p:oleObj>
              </mc:Choice>
              <mc:Fallback>
                <p:oleObj name="Document" r:id="rId3" imgW="6086856" imgH="5218176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9835" y="323850"/>
                        <a:ext cx="7470775" cy="6410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002928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4237"/>
          <a:stretch/>
        </p:blipFill>
        <p:spPr>
          <a:xfrm>
            <a:off x="162205" y="1758012"/>
            <a:ext cx="4838700" cy="3417487"/>
          </a:xfrm>
          <a:prstGeom prst="rect">
            <a:avLst/>
          </a:prstGeom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62205" y="496068"/>
            <a:ext cx="86868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17" tIns="45707" rIns="91417" bIns="45707" anchor="ctr"/>
          <a:lstStyle/>
          <a:p>
            <a:pPr algn="ctr" defTabSz="917575"/>
            <a:r>
              <a:rPr lang="en-US" sz="3600" b="1" dirty="0" smtClean="0">
                <a:latin typeface="Times New Roman" charset="0"/>
                <a:cs typeface="Arial" charset="0"/>
              </a:rPr>
              <a:t>Stem cell biology: experiment-driven</a:t>
            </a:r>
            <a:r>
              <a:rPr lang="en-US" sz="3200" b="1" dirty="0" smtClean="0">
                <a:latin typeface="Times New Roman" charset="0"/>
                <a:cs typeface="Arial" charset="0"/>
              </a:rPr>
              <a:t> </a:t>
            </a:r>
            <a:endParaRPr lang="en-US" sz="3200" b="1" dirty="0">
              <a:solidFill>
                <a:srgbClr val="FF0000"/>
              </a:solidFill>
              <a:latin typeface="Times New Roman" charset="0"/>
              <a:cs typeface="Arial" charset="0"/>
            </a:endParaRPr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457200" y="1429000"/>
            <a:ext cx="80772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5930" y="1742333"/>
            <a:ext cx="3358470" cy="349041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49917" y="5465761"/>
            <a:ext cx="770569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800000"/>
                </a:solidFill>
                <a:latin typeface="Times New Roman"/>
                <a:cs typeface="Times New Roman"/>
              </a:rPr>
              <a:t>•</a:t>
            </a:r>
            <a:r>
              <a:rPr lang="en-US" dirty="0" smtClean="0">
                <a:latin typeface="Times New Roman"/>
                <a:cs typeface="Times New Roman"/>
              </a:rPr>
              <a:t> concrete </a:t>
            </a:r>
            <a:r>
              <a:rPr lang="en-US" dirty="0">
                <a:latin typeface="Times New Roman"/>
                <a:cs typeface="Times New Roman"/>
              </a:rPr>
              <a:t>experimental systems in stem cell biology embody conceptual </a:t>
            </a:r>
            <a:r>
              <a:rPr lang="en-US" dirty="0" smtClean="0">
                <a:latin typeface="Times New Roman"/>
                <a:cs typeface="Times New Roman"/>
              </a:rPr>
              <a:t>models</a:t>
            </a:r>
          </a:p>
          <a:p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smtClean="0">
                <a:latin typeface="Times New Roman"/>
                <a:cs typeface="Times New Roman"/>
              </a:rPr>
              <a:t>  </a:t>
            </a:r>
            <a:r>
              <a:rPr lang="en-US" dirty="0">
                <a:latin typeface="Times New Roman"/>
                <a:cs typeface="Times New Roman"/>
              </a:rPr>
              <a:t>of the process of </a:t>
            </a:r>
            <a:r>
              <a:rPr lang="en-US" dirty="0" smtClean="0">
                <a:latin typeface="Times New Roman"/>
                <a:cs typeface="Times New Roman"/>
              </a:rPr>
              <a:t>development</a:t>
            </a:r>
            <a:r>
              <a:rPr lang="en-US" b="1" dirty="0" smtClean="0">
                <a:latin typeface="Times New Roman"/>
                <a:cs typeface="Times New Roman"/>
              </a:rPr>
              <a:t> </a:t>
            </a:r>
            <a:r>
              <a:rPr lang="mr-IN" b="1" dirty="0" smtClean="0">
                <a:latin typeface="Times New Roman"/>
                <a:cs typeface="Times New Roman"/>
              </a:rPr>
              <a:t>–</a:t>
            </a:r>
            <a:r>
              <a:rPr lang="en-US" b="1" dirty="0" smtClean="0">
                <a:latin typeface="Times New Roman"/>
                <a:cs typeface="Times New Roman"/>
              </a:rPr>
              <a:t> </a:t>
            </a:r>
            <a:r>
              <a:rPr lang="en-US" b="1" dirty="0" smtClean="0">
                <a:solidFill>
                  <a:srgbClr val="800000"/>
                </a:solidFill>
                <a:latin typeface="Times New Roman"/>
                <a:cs typeface="Times New Roman"/>
              </a:rPr>
              <a:t>make explicit</a:t>
            </a:r>
            <a:r>
              <a:rPr lang="en-US" dirty="0" smtClean="0">
                <a:latin typeface="Times New Roman"/>
                <a:cs typeface="Times New Roman"/>
              </a:rPr>
              <a:t> </a:t>
            </a:r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485341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3"/>
          <p:cNvCxnSpPr>
            <a:cxnSpLocks noChangeShapeType="1"/>
          </p:cNvCxnSpPr>
          <p:nvPr/>
        </p:nvCxnSpPr>
        <p:spPr bwMode="auto">
          <a:xfrm>
            <a:off x="453313" y="1541376"/>
            <a:ext cx="784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" name="Rectangle 2"/>
          <p:cNvSpPr>
            <a:spLocks noGrp="1" noChangeArrowheads="1"/>
          </p:cNvSpPr>
          <p:nvPr/>
        </p:nvSpPr>
        <p:spPr bwMode="auto">
          <a:xfrm>
            <a:off x="453313" y="533400"/>
            <a:ext cx="7848600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7" tIns="45707" rIns="91417" bIns="45707" anchor="ctr"/>
          <a:lstStyle/>
          <a:p>
            <a:pPr algn="ctr" defTabSz="457200" eaLnBrk="1" hangingPunct="1"/>
            <a:r>
              <a:rPr lang="en-US" sz="4000" b="1" dirty="0" smtClean="0">
                <a:solidFill>
                  <a:srgbClr val="000000"/>
                </a:solidFill>
                <a:latin typeface="Times" charset="0"/>
              </a:rPr>
              <a:t>Basic</a:t>
            </a:r>
            <a:r>
              <a:rPr lang="en-US" sz="4000" b="1" dirty="0" smtClean="0">
                <a:solidFill>
                  <a:srgbClr val="000000"/>
                </a:solidFill>
                <a:latin typeface="Times" charset="0"/>
              </a:rPr>
              <a:t> </a:t>
            </a:r>
            <a:r>
              <a:rPr lang="en-US" sz="4000" b="1" dirty="0" smtClean="0">
                <a:solidFill>
                  <a:srgbClr val="000000"/>
                </a:solidFill>
                <a:latin typeface="Times" charset="0"/>
              </a:rPr>
              <a:t>experimental </a:t>
            </a:r>
            <a:r>
              <a:rPr lang="en-US" sz="4000" b="1" dirty="0" smtClean="0">
                <a:solidFill>
                  <a:srgbClr val="000000"/>
                </a:solidFill>
                <a:latin typeface="Times" charset="0"/>
              </a:rPr>
              <a:t>design:</a:t>
            </a:r>
            <a:endParaRPr lang="en-US" sz="3600" b="1" dirty="0">
              <a:solidFill>
                <a:srgbClr val="000000"/>
              </a:solidFill>
              <a:latin typeface="Times" charset="0"/>
            </a:endParaRPr>
          </a:p>
        </p:txBody>
      </p:sp>
      <p:grpSp>
        <p:nvGrpSpPr>
          <p:cNvPr id="4" name="Group 41"/>
          <p:cNvGrpSpPr>
            <a:grpSpLocks/>
          </p:cNvGrpSpPr>
          <p:nvPr/>
        </p:nvGrpSpPr>
        <p:grpSpPr bwMode="auto">
          <a:xfrm>
            <a:off x="3167875" y="3585214"/>
            <a:ext cx="521400" cy="84571"/>
            <a:chOff x="2341" y="1870"/>
            <a:chExt cx="550" cy="92"/>
          </a:xfrm>
        </p:grpSpPr>
        <p:sp>
          <p:nvSpPr>
            <p:cNvPr id="5" name="Oval 39"/>
            <p:cNvSpPr>
              <a:spLocks noChangeArrowheads="1"/>
            </p:cNvSpPr>
            <p:nvPr/>
          </p:nvSpPr>
          <p:spPr bwMode="auto">
            <a:xfrm>
              <a:off x="2347" y="1876"/>
              <a:ext cx="538" cy="80"/>
            </a:xfrm>
            <a:prstGeom prst="ellips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57200" eaLnBrk="1" hangingPunct="1"/>
              <a:endParaRPr lang="en-US" sz="1800">
                <a:latin typeface="Calibri" charset="0"/>
              </a:endParaRPr>
            </a:p>
          </p:txBody>
        </p:sp>
        <p:sp>
          <p:nvSpPr>
            <p:cNvPr id="6" name="Oval 40"/>
            <p:cNvSpPr>
              <a:spLocks noChangeArrowheads="1"/>
            </p:cNvSpPr>
            <p:nvPr/>
          </p:nvSpPr>
          <p:spPr bwMode="auto">
            <a:xfrm>
              <a:off x="2341" y="1870"/>
              <a:ext cx="550" cy="92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457200" eaLnBrk="1" hangingPunct="1"/>
              <a:endParaRPr lang="en-US" sz="1800">
                <a:latin typeface="Calibri" charset="0"/>
              </a:endParaRPr>
            </a:p>
          </p:txBody>
        </p:sp>
      </p:grpSp>
      <p:sp>
        <p:nvSpPr>
          <p:cNvPr id="7" name="Freeform 42"/>
          <p:cNvSpPr>
            <a:spLocks/>
          </p:cNvSpPr>
          <p:nvPr/>
        </p:nvSpPr>
        <p:spPr bwMode="auto">
          <a:xfrm>
            <a:off x="3680743" y="3622904"/>
            <a:ext cx="5688" cy="103875"/>
          </a:xfrm>
          <a:custGeom>
            <a:avLst/>
            <a:gdLst>
              <a:gd name="T0" fmla="*/ 2147483647 w 6"/>
              <a:gd name="T1" fmla="*/ 2147483647 h 113"/>
              <a:gd name="T2" fmla="*/ 2147483647 w 6"/>
              <a:gd name="T3" fmla="*/ 2147483647 h 113"/>
              <a:gd name="T4" fmla="*/ 2147483647 w 6"/>
              <a:gd name="T5" fmla="*/ 2147483647 h 113"/>
              <a:gd name="T6" fmla="*/ 2147483647 w 6"/>
              <a:gd name="T7" fmla="*/ 2147483647 h 113"/>
              <a:gd name="T8" fmla="*/ 2147483647 w 6"/>
              <a:gd name="T9" fmla="*/ 0 h 113"/>
              <a:gd name="T10" fmla="*/ 2147483647 w 6"/>
              <a:gd name="T11" fmla="*/ 0 h 113"/>
              <a:gd name="T12" fmla="*/ 2147483647 w 6"/>
              <a:gd name="T13" fmla="*/ 2147483647 h 113"/>
              <a:gd name="T14" fmla="*/ 2147483647 w 6"/>
              <a:gd name="T15" fmla="*/ 2147483647 h 113"/>
              <a:gd name="T16" fmla="*/ 0 w 6"/>
              <a:gd name="T17" fmla="*/ 2147483647 h 113"/>
              <a:gd name="T18" fmla="*/ 0 w 6"/>
              <a:gd name="T19" fmla="*/ 2147483647 h 113"/>
              <a:gd name="T20" fmla="*/ 0 w 6"/>
              <a:gd name="T21" fmla="*/ 2147483647 h 113"/>
              <a:gd name="T22" fmla="*/ 2147483647 w 6"/>
              <a:gd name="T23" fmla="*/ 2147483647 h 113"/>
              <a:gd name="T24" fmla="*/ 2147483647 w 6"/>
              <a:gd name="T25" fmla="*/ 2147483647 h 113"/>
              <a:gd name="T26" fmla="*/ 2147483647 w 6"/>
              <a:gd name="T27" fmla="*/ 2147483647 h 113"/>
              <a:gd name="T28" fmla="*/ 2147483647 w 6"/>
              <a:gd name="T29" fmla="*/ 2147483647 h 113"/>
              <a:gd name="T30" fmla="*/ 2147483647 w 6"/>
              <a:gd name="T31" fmla="*/ 2147483647 h 113"/>
              <a:gd name="T32" fmla="*/ 2147483647 w 6"/>
              <a:gd name="T33" fmla="*/ 2147483647 h 113"/>
              <a:gd name="T34" fmla="*/ 2147483647 w 6"/>
              <a:gd name="T35" fmla="*/ 2147483647 h 113"/>
              <a:gd name="T36" fmla="*/ 2147483647 w 6"/>
              <a:gd name="T37" fmla="*/ 2147483647 h 113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6"/>
              <a:gd name="T58" fmla="*/ 0 h 113"/>
              <a:gd name="T59" fmla="*/ 6 w 6"/>
              <a:gd name="T60" fmla="*/ 113 h 113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6" h="113">
                <a:moveTo>
                  <a:pt x="6" y="4"/>
                </a:moveTo>
                <a:lnTo>
                  <a:pt x="6" y="3"/>
                </a:lnTo>
                <a:lnTo>
                  <a:pt x="6" y="2"/>
                </a:lnTo>
                <a:lnTo>
                  <a:pt x="5" y="1"/>
                </a:lnTo>
                <a:lnTo>
                  <a:pt x="4" y="0"/>
                </a:lnTo>
                <a:lnTo>
                  <a:pt x="3" y="0"/>
                </a:lnTo>
                <a:lnTo>
                  <a:pt x="2" y="1"/>
                </a:lnTo>
                <a:lnTo>
                  <a:pt x="1" y="2"/>
                </a:lnTo>
                <a:lnTo>
                  <a:pt x="0" y="3"/>
                </a:lnTo>
                <a:lnTo>
                  <a:pt x="0" y="110"/>
                </a:lnTo>
                <a:lnTo>
                  <a:pt x="0" y="111"/>
                </a:lnTo>
                <a:lnTo>
                  <a:pt x="1" y="112"/>
                </a:lnTo>
                <a:lnTo>
                  <a:pt x="2" y="113"/>
                </a:lnTo>
                <a:lnTo>
                  <a:pt x="3" y="113"/>
                </a:lnTo>
                <a:lnTo>
                  <a:pt x="4" y="113"/>
                </a:lnTo>
                <a:lnTo>
                  <a:pt x="5" y="113"/>
                </a:lnTo>
                <a:lnTo>
                  <a:pt x="6" y="112"/>
                </a:lnTo>
                <a:lnTo>
                  <a:pt x="6" y="111"/>
                </a:lnTo>
                <a:lnTo>
                  <a:pt x="6" y="4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Freeform 43"/>
          <p:cNvSpPr>
            <a:spLocks/>
          </p:cNvSpPr>
          <p:nvPr/>
        </p:nvSpPr>
        <p:spPr bwMode="auto">
          <a:xfrm>
            <a:off x="3165030" y="3622904"/>
            <a:ext cx="5688" cy="103875"/>
          </a:xfrm>
          <a:custGeom>
            <a:avLst/>
            <a:gdLst>
              <a:gd name="T0" fmla="*/ 2147483647 w 6"/>
              <a:gd name="T1" fmla="*/ 2147483647 h 113"/>
              <a:gd name="T2" fmla="*/ 2147483647 w 6"/>
              <a:gd name="T3" fmla="*/ 2147483647 h 113"/>
              <a:gd name="T4" fmla="*/ 2147483647 w 6"/>
              <a:gd name="T5" fmla="*/ 2147483647 h 113"/>
              <a:gd name="T6" fmla="*/ 2147483647 w 6"/>
              <a:gd name="T7" fmla="*/ 2147483647 h 113"/>
              <a:gd name="T8" fmla="*/ 2147483647 w 6"/>
              <a:gd name="T9" fmla="*/ 0 h 113"/>
              <a:gd name="T10" fmla="*/ 2147483647 w 6"/>
              <a:gd name="T11" fmla="*/ 0 h 113"/>
              <a:gd name="T12" fmla="*/ 2147483647 w 6"/>
              <a:gd name="T13" fmla="*/ 2147483647 h 113"/>
              <a:gd name="T14" fmla="*/ 2147483647 w 6"/>
              <a:gd name="T15" fmla="*/ 2147483647 h 113"/>
              <a:gd name="T16" fmla="*/ 0 w 6"/>
              <a:gd name="T17" fmla="*/ 2147483647 h 113"/>
              <a:gd name="T18" fmla="*/ 0 w 6"/>
              <a:gd name="T19" fmla="*/ 2147483647 h 113"/>
              <a:gd name="T20" fmla="*/ 0 w 6"/>
              <a:gd name="T21" fmla="*/ 2147483647 h 113"/>
              <a:gd name="T22" fmla="*/ 2147483647 w 6"/>
              <a:gd name="T23" fmla="*/ 2147483647 h 113"/>
              <a:gd name="T24" fmla="*/ 2147483647 w 6"/>
              <a:gd name="T25" fmla="*/ 2147483647 h 113"/>
              <a:gd name="T26" fmla="*/ 2147483647 w 6"/>
              <a:gd name="T27" fmla="*/ 2147483647 h 113"/>
              <a:gd name="T28" fmla="*/ 2147483647 w 6"/>
              <a:gd name="T29" fmla="*/ 2147483647 h 113"/>
              <a:gd name="T30" fmla="*/ 2147483647 w 6"/>
              <a:gd name="T31" fmla="*/ 2147483647 h 113"/>
              <a:gd name="T32" fmla="*/ 2147483647 w 6"/>
              <a:gd name="T33" fmla="*/ 2147483647 h 113"/>
              <a:gd name="T34" fmla="*/ 2147483647 w 6"/>
              <a:gd name="T35" fmla="*/ 2147483647 h 113"/>
              <a:gd name="T36" fmla="*/ 2147483647 w 6"/>
              <a:gd name="T37" fmla="*/ 2147483647 h 113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6"/>
              <a:gd name="T58" fmla="*/ 0 h 113"/>
              <a:gd name="T59" fmla="*/ 6 w 6"/>
              <a:gd name="T60" fmla="*/ 113 h 113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6" h="113">
                <a:moveTo>
                  <a:pt x="6" y="4"/>
                </a:moveTo>
                <a:lnTo>
                  <a:pt x="6" y="3"/>
                </a:lnTo>
                <a:lnTo>
                  <a:pt x="6" y="2"/>
                </a:lnTo>
                <a:lnTo>
                  <a:pt x="5" y="1"/>
                </a:lnTo>
                <a:lnTo>
                  <a:pt x="4" y="0"/>
                </a:lnTo>
                <a:lnTo>
                  <a:pt x="3" y="0"/>
                </a:lnTo>
                <a:lnTo>
                  <a:pt x="2" y="1"/>
                </a:lnTo>
                <a:lnTo>
                  <a:pt x="1" y="2"/>
                </a:lnTo>
                <a:lnTo>
                  <a:pt x="0" y="3"/>
                </a:lnTo>
                <a:lnTo>
                  <a:pt x="0" y="110"/>
                </a:lnTo>
                <a:lnTo>
                  <a:pt x="0" y="111"/>
                </a:lnTo>
                <a:lnTo>
                  <a:pt x="1" y="112"/>
                </a:lnTo>
                <a:lnTo>
                  <a:pt x="2" y="113"/>
                </a:lnTo>
                <a:lnTo>
                  <a:pt x="3" y="113"/>
                </a:lnTo>
                <a:lnTo>
                  <a:pt x="4" y="113"/>
                </a:lnTo>
                <a:lnTo>
                  <a:pt x="5" y="113"/>
                </a:lnTo>
                <a:lnTo>
                  <a:pt x="6" y="112"/>
                </a:lnTo>
                <a:lnTo>
                  <a:pt x="6" y="111"/>
                </a:lnTo>
                <a:lnTo>
                  <a:pt x="6" y="4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9" name="Group 46"/>
          <p:cNvGrpSpPr>
            <a:grpSpLocks/>
          </p:cNvGrpSpPr>
          <p:nvPr/>
        </p:nvGrpSpPr>
        <p:grpSpPr bwMode="auto">
          <a:xfrm>
            <a:off x="3191574" y="3684494"/>
            <a:ext cx="474000" cy="45044"/>
            <a:chOff x="2366" y="1978"/>
            <a:chExt cx="500" cy="49"/>
          </a:xfrm>
        </p:grpSpPr>
        <p:sp>
          <p:nvSpPr>
            <p:cNvPr id="10" name="Rectangle 44"/>
            <p:cNvSpPr>
              <a:spLocks noChangeArrowheads="1"/>
            </p:cNvSpPr>
            <p:nvPr/>
          </p:nvSpPr>
          <p:spPr bwMode="auto">
            <a:xfrm>
              <a:off x="2372" y="1984"/>
              <a:ext cx="488" cy="3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57200" eaLnBrk="1" hangingPunct="1"/>
              <a:endParaRPr lang="en-US" sz="1800">
                <a:latin typeface="Calibri" charset="0"/>
              </a:endParaRPr>
            </a:p>
          </p:txBody>
        </p:sp>
        <p:sp>
          <p:nvSpPr>
            <p:cNvPr id="11" name="Rectangle 45"/>
            <p:cNvSpPr>
              <a:spLocks noChangeArrowheads="1"/>
            </p:cNvSpPr>
            <p:nvPr/>
          </p:nvSpPr>
          <p:spPr bwMode="auto">
            <a:xfrm>
              <a:off x="2366" y="1978"/>
              <a:ext cx="500" cy="49"/>
            </a:xfrm>
            <a:prstGeom prst="rect">
              <a:avLst/>
            </a:prstGeom>
            <a:noFill/>
            <a:ln w="9525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457200" eaLnBrk="1" hangingPunct="1"/>
              <a:endParaRPr lang="en-US" sz="1800">
                <a:latin typeface="Calibri" charset="0"/>
              </a:endParaRPr>
            </a:p>
          </p:txBody>
        </p:sp>
      </p:grpSp>
      <p:grpSp>
        <p:nvGrpSpPr>
          <p:cNvPr id="12" name="Group 49"/>
          <p:cNvGrpSpPr>
            <a:grpSpLocks/>
          </p:cNvGrpSpPr>
          <p:nvPr/>
        </p:nvGrpSpPr>
        <p:grpSpPr bwMode="auto">
          <a:xfrm>
            <a:off x="3167875" y="3684494"/>
            <a:ext cx="521400" cy="85491"/>
            <a:chOff x="2341" y="1978"/>
            <a:chExt cx="550" cy="93"/>
          </a:xfrm>
        </p:grpSpPr>
        <p:sp>
          <p:nvSpPr>
            <p:cNvPr id="13" name="Oval 47"/>
            <p:cNvSpPr>
              <a:spLocks noChangeArrowheads="1"/>
            </p:cNvSpPr>
            <p:nvPr/>
          </p:nvSpPr>
          <p:spPr bwMode="auto">
            <a:xfrm>
              <a:off x="2347" y="1984"/>
              <a:ext cx="538" cy="81"/>
            </a:xfrm>
            <a:prstGeom prst="ellipse">
              <a:avLst/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57200" eaLnBrk="1" hangingPunct="1"/>
              <a:endParaRPr lang="en-US" sz="1800">
                <a:latin typeface="Calibri" charset="0"/>
              </a:endParaRPr>
            </a:p>
          </p:txBody>
        </p:sp>
        <p:sp>
          <p:nvSpPr>
            <p:cNvPr id="14" name="Oval 48"/>
            <p:cNvSpPr>
              <a:spLocks noChangeArrowheads="1"/>
            </p:cNvSpPr>
            <p:nvPr/>
          </p:nvSpPr>
          <p:spPr bwMode="auto">
            <a:xfrm>
              <a:off x="2341" y="1978"/>
              <a:ext cx="550" cy="93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457200" eaLnBrk="1" hangingPunct="1"/>
              <a:endParaRPr lang="en-US" sz="1800">
                <a:latin typeface="Calibri" charset="0"/>
              </a:endParaRPr>
            </a:p>
          </p:txBody>
        </p:sp>
      </p:grpSp>
      <p:grpSp>
        <p:nvGrpSpPr>
          <p:cNvPr id="15" name="Group 52"/>
          <p:cNvGrpSpPr>
            <a:grpSpLocks/>
          </p:cNvGrpSpPr>
          <p:nvPr/>
        </p:nvGrpSpPr>
        <p:grpSpPr bwMode="auto">
          <a:xfrm>
            <a:off x="3355579" y="3704717"/>
            <a:ext cx="99540" cy="45044"/>
            <a:chOff x="2539" y="2000"/>
            <a:chExt cx="105" cy="49"/>
          </a:xfrm>
        </p:grpSpPr>
        <p:sp>
          <p:nvSpPr>
            <p:cNvPr id="16" name="Oval 50"/>
            <p:cNvSpPr>
              <a:spLocks noChangeArrowheads="1"/>
            </p:cNvSpPr>
            <p:nvPr/>
          </p:nvSpPr>
          <p:spPr bwMode="auto">
            <a:xfrm>
              <a:off x="2545" y="2006"/>
              <a:ext cx="93" cy="3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57200" eaLnBrk="1" hangingPunct="1"/>
              <a:endParaRPr lang="en-US" sz="1800">
                <a:latin typeface="Calibri" charset="0"/>
              </a:endParaRPr>
            </a:p>
          </p:txBody>
        </p:sp>
        <p:sp>
          <p:nvSpPr>
            <p:cNvPr id="17" name="Oval 51"/>
            <p:cNvSpPr>
              <a:spLocks noChangeArrowheads="1"/>
            </p:cNvSpPr>
            <p:nvPr/>
          </p:nvSpPr>
          <p:spPr bwMode="auto">
            <a:xfrm>
              <a:off x="2539" y="2000"/>
              <a:ext cx="105" cy="49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457200" eaLnBrk="1" hangingPunct="1"/>
              <a:endParaRPr lang="en-US" sz="1800">
                <a:latin typeface="Calibri" charset="0"/>
              </a:endParaRPr>
            </a:p>
          </p:txBody>
        </p:sp>
      </p:grpSp>
      <p:grpSp>
        <p:nvGrpSpPr>
          <p:cNvPr id="18" name="Group 55"/>
          <p:cNvGrpSpPr>
            <a:grpSpLocks/>
          </p:cNvGrpSpPr>
          <p:nvPr/>
        </p:nvGrpSpPr>
        <p:grpSpPr bwMode="auto">
          <a:xfrm>
            <a:off x="3472183" y="3724022"/>
            <a:ext cx="53088" cy="25739"/>
            <a:chOff x="2662" y="2021"/>
            <a:chExt cx="56" cy="28"/>
          </a:xfrm>
        </p:grpSpPr>
        <p:sp>
          <p:nvSpPr>
            <p:cNvPr id="19" name="Oval 53"/>
            <p:cNvSpPr>
              <a:spLocks noChangeArrowheads="1"/>
            </p:cNvSpPr>
            <p:nvPr/>
          </p:nvSpPr>
          <p:spPr bwMode="auto">
            <a:xfrm>
              <a:off x="2668" y="2027"/>
              <a:ext cx="44" cy="1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57200" eaLnBrk="1" hangingPunct="1"/>
              <a:endParaRPr lang="en-US" sz="1800">
                <a:latin typeface="Calibri" charset="0"/>
              </a:endParaRPr>
            </a:p>
          </p:txBody>
        </p:sp>
        <p:sp>
          <p:nvSpPr>
            <p:cNvPr id="20" name="Oval 54"/>
            <p:cNvSpPr>
              <a:spLocks noChangeArrowheads="1"/>
            </p:cNvSpPr>
            <p:nvPr/>
          </p:nvSpPr>
          <p:spPr bwMode="auto">
            <a:xfrm>
              <a:off x="2662" y="2021"/>
              <a:ext cx="56" cy="28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457200" eaLnBrk="1" hangingPunct="1"/>
              <a:endParaRPr lang="en-US" sz="1800">
                <a:latin typeface="Calibri" charset="0"/>
              </a:endParaRPr>
            </a:p>
          </p:txBody>
        </p:sp>
      </p:grpSp>
      <p:grpSp>
        <p:nvGrpSpPr>
          <p:cNvPr id="21" name="Group 58"/>
          <p:cNvGrpSpPr>
            <a:grpSpLocks/>
          </p:cNvGrpSpPr>
          <p:nvPr/>
        </p:nvGrpSpPr>
        <p:grpSpPr bwMode="auto">
          <a:xfrm>
            <a:off x="3519583" y="3704717"/>
            <a:ext cx="52140" cy="24820"/>
            <a:chOff x="2712" y="2000"/>
            <a:chExt cx="55" cy="27"/>
          </a:xfrm>
        </p:grpSpPr>
        <p:sp>
          <p:nvSpPr>
            <p:cNvPr id="22" name="Oval 56"/>
            <p:cNvSpPr>
              <a:spLocks noChangeArrowheads="1"/>
            </p:cNvSpPr>
            <p:nvPr/>
          </p:nvSpPr>
          <p:spPr bwMode="auto">
            <a:xfrm>
              <a:off x="2718" y="2006"/>
              <a:ext cx="43" cy="1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57200" eaLnBrk="1" hangingPunct="1"/>
              <a:endParaRPr lang="en-US" sz="1800">
                <a:latin typeface="Calibri" charset="0"/>
              </a:endParaRPr>
            </a:p>
          </p:txBody>
        </p:sp>
        <p:sp>
          <p:nvSpPr>
            <p:cNvPr id="23" name="Oval 57"/>
            <p:cNvSpPr>
              <a:spLocks noChangeArrowheads="1"/>
            </p:cNvSpPr>
            <p:nvPr/>
          </p:nvSpPr>
          <p:spPr bwMode="auto">
            <a:xfrm>
              <a:off x="2712" y="2000"/>
              <a:ext cx="55" cy="27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457200" eaLnBrk="1" hangingPunct="1"/>
              <a:endParaRPr lang="en-US" sz="1800">
                <a:latin typeface="Calibri" charset="0"/>
              </a:endParaRPr>
            </a:p>
          </p:txBody>
        </p:sp>
      </p:grpSp>
      <p:grpSp>
        <p:nvGrpSpPr>
          <p:cNvPr id="24" name="Group 61"/>
          <p:cNvGrpSpPr>
            <a:grpSpLocks/>
          </p:cNvGrpSpPr>
          <p:nvPr/>
        </p:nvGrpSpPr>
        <p:grpSpPr bwMode="auto">
          <a:xfrm>
            <a:off x="3285427" y="3704717"/>
            <a:ext cx="52140" cy="24820"/>
            <a:chOff x="2465" y="2000"/>
            <a:chExt cx="55" cy="27"/>
          </a:xfrm>
        </p:grpSpPr>
        <p:sp>
          <p:nvSpPr>
            <p:cNvPr id="25" name="Oval 59"/>
            <p:cNvSpPr>
              <a:spLocks noChangeArrowheads="1"/>
            </p:cNvSpPr>
            <p:nvPr/>
          </p:nvSpPr>
          <p:spPr bwMode="auto">
            <a:xfrm>
              <a:off x="2471" y="2006"/>
              <a:ext cx="43" cy="1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57200" eaLnBrk="1" hangingPunct="1"/>
              <a:endParaRPr lang="en-US" sz="1800">
                <a:latin typeface="Calibri" charset="0"/>
              </a:endParaRPr>
            </a:p>
          </p:txBody>
        </p:sp>
        <p:sp>
          <p:nvSpPr>
            <p:cNvPr id="26" name="Oval 60"/>
            <p:cNvSpPr>
              <a:spLocks noChangeArrowheads="1"/>
            </p:cNvSpPr>
            <p:nvPr/>
          </p:nvSpPr>
          <p:spPr bwMode="auto">
            <a:xfrm>
              <a:off x="2465" y="2000"/>
              <a:ext cx="55" cy="27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457200" eaLnBrk="1" hangingPunct="1"/>
              <a:endParaRPr lang="en-US" sz="1800">
                <a:latin typeface="Calibri" charset="0"/>
              </a:endParaRPr>
            </a:p>
          </p:txBody>
        </p:sp>
      </p:grpSp>
      <p:grpSp>
        <p:nvGrpSpPr>
          <p:cNvPr id="27" name="Group 67"/>
          <p:cNvGrpSpPr>
            <a:grpSpLocks/>
          </p:cNvGrpSpPr>
          <p:nvPr/>
        </p:nvGrpSpPr>
        <p:grpSpPr bwMode="auto">
          <a:xfrm>
            <a:off x="4475167" y="4164965"/>
            <a:ext cx="523296" cy="184770"/>
            <a:chOff x="3984" y="1511"/>
            <a:chExt cx="552" cy="201"/>
          </a:xfrm>
        </p:grpSpPr>
        <p:grpSp>
          <p:nvGrpSpPr>
            <p:cNvPr id="28" name="Group 27"/>
            <p:cNvGrpSpPr>
              <a:grpSpLocks/>
            </p:cNvGrpSpPr>
            <p:nvPr/>
          </p:nvGrpSpPr>
          <p:grpSpPr bwMode="auto">
            <a:xfrm>
              <a:off x="3987" y="1511"/>
              <a:ext cx="549" cy="92"/>
              <a:chOff x="3636" y="1631"/>
              <a:chExt cx="549" cy="92"/>
            </a:xfrm>
          </p:grpSpPr>
          <p:sp>
            <p:nvSpPr>
              <p:cNvPr id="49" name="Oval 87"/>
              <p:cNvSpPr>
                <a:spLocks noChangeArrowheads="1"/>
              </p:cNvSpPr>
              <p:nvPr/>
            </p:nvSpPr>
            <p:spPr bwMode="auto">
              <a:xfrm>
                <a:off x="3642" y="1637"/>
                <a:ext cx="537" cy="80"/>
              </a:xfrm>
              <a:prstGeom prst="ellips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  <p:sp>
            <p:nvSpPr>
              <p:cNvPr id="50" name="Oval 88"/>
              <p:cNvSpPr>
                <a:spLocks noChangeArrowheads="1"/>
              </p:cNvSpPr>
              <p:nvPr/>
            </p:nvSpPr>
            <p:spPr bwMode="auto">
              <a:xfrm>
                <a:off x="3636" y="1631"/>
                <a:ext cx="549" cy="92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</p:grp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4527" y="1552"/>
              <a:ext cx="6" cy="113"/>
            </a:xfrm>
            <a:custGeom>
              <a:avLst/>
              <a:gdLst>
                <a:gd name="T0" fmla="*/ 9525 w 6"/>
                <a:gd name="T1" fmla="*/ 6350 h 113"/>
                <a:gd name="T2" fmla="*/ 9525 w 6"/>
                <a:gd name="T3" fmla="*/ 4762 h 113"/>
                <a:gd name="T4" fmla="*/ 9525 w 6"/>
                <a:gd name="T5" fmla="*/ 3175 h 113"/>
                <a:gd name="T6" fmla="*/ 7938 w 6"/>
                <a:gd name="T7" fmla="*/ 1587 h 113"/>
                <a:gd name="T8" fmla="*/ 6350 w 6"/>
                <a:gd name="T9" fmla="*/ 0 h 113"/>
                <a:gd name="T10" fmla="*/ 4763 w 6"/>
                <a:gd name="T11" fmla="*/ 0 h 113"/>
                <a:gd name="T12" fmla="*/ 3175 w 6"/>
                <a:gd name="T13" fmla="*/ 1587 h 113"/>
                <a:gd name="T14" fmla="*/ 1588 w 6"/>
                <a:gd name="T15" fmla="*/ 3175 h 113"/>
                <a:gd name="T16" fmla="*/ 0 w 6"/>
                <a:gd name="T17" fmla="*/ 4762 h 113"/>
                <a:gd name="T18" fmla="*/ 0 w 6"/>
                <a:gd name="T19" fmla="*/ 174625 h 113"/>
                <a:gd name="T20" fmla="*/ 0 w 6"/>
                <a:gd name="T21" fmla="*/ 176212 h 113"/>
                <a:gd name="T22" fmla="*/ 1588 w 6"/>
                <a:gd name="T23" fmla="*/ 177800 h 113"/>
                <a:gd name="T24" fmla="*/ 3175 w 6"/>
                <a:gd name="T25" fmla="*/ 179387 h 113"/>
                <a:gd name="T26" fmla="*/ 4763 w 6"/>
                <a:gd name="T27" fmla="*/ 179387 h 113"/>
                <a:gd name="T28" fmla="*/ 6350 w 6"/>
                <a:gd name="T29" fmla="*/ 179387 h 113"/>
                <a:gd name="T30" fmla="*/ 7938 w 6"/>
                <a:gd name="T31" fmla="*/ 179387 h 113"/>
                <a:gd name="T32" fmla="*/ 9525 w 6"/>
                <a:gd name="T33" fmla="*/ 177800 h 113"/>
                <a:gd name="T34" fmla="*/ 9525 w 6"/>
                <a:gd name="T35" fmla="*/ 176212 h 113"/>
                <a:gd name="T36" fmla="*/ 9525 w 6"/>
                <a:gd name="T37" fmla="*/ 6350 h 11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"/>
                <a:gd name="T58" fmla="*/ 0 h 113"/>
                <a:gd name="T59" fmla="*/ 6 w 6"/>
                <a:gd name="T60" fmla="*/ 113 h 11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" h="113">
                  <a:moveTo>
                    <a:pt x="6" y="4"/>
                  </a:moveTo>
                  <a:lnTo>
                    <a:pt x="6" y="3"/>
                  </a:lnTo>
                  <a:lnTo>
                    <a:pt x="6" y="2"/>
                  </a:lnTo>
                  <a:lnTo>
                    <a:pt x="5" y="1"/>
                  </a:lnTo>
                  <a:lnTo>
                    <a:pt x="4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110"/>
                  </a:lnTo>
                  <a:lnTo>
                    <a:pt x="0" y="111"/>
                  </a:lnTo>
                  <a:lnTo>
                    <a:pt x="1" y="112"/>
                  </a:lnTo>
                  <a:lnTo>
                    <a:pt x="2" y="113"/>
                  </a:lnTo>
                  <a:lnTo>
                    <a:pt x="3" y="113"/>
                  </a:lnTo>
                  <a:lnTo>
                    <a:pt x="4" y="113"/>
                  </a:lnTo>
                  <a:lnTo>
                    <a:pt x="5" y="113"/>
                  </a:lnTo>
                  <a:lnTo>
                    <a:pt x="6" y="112"/>
                  </a:lnTo>
                  <a:lnTo>
                    <a:pt x="6" y="111"/>
                  </a:lnTo>
                  <a:lnTo>
                    <a:pt x="6" y="4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3984" y="1552"/>
              <a:ext cx="6" cy="113"/>
            </a:xfrm>
            <a:custGeom>
              <a:avLst/>
              <a:gdLst>
                <a:gd name="T0" fmla="*/ 9525 w 6"/>
                <a:gd name="T1" fmla="*/ 6350 h 113"/>
                <a:gd name="T2" fmla="*/ 9525 w 6"/>
                <a:gd name="T3" fmla="*/ 4762 h 113"/>
                <a:gd name="T4" fmla="*/ 9525 w 6"/>
                <a:gd name="T5" fmla="*/ 3175 h 113"/>
                <a:gd name="T6" fmla="*/ 7938 w 6"/>
                <a:gd name="T7" fmla="*/ 1587 h 113"/>
                <a:gd name="T8" fmla="*/ 6350 w 6"/>
                <a:gd name="T9" fmla="*/ 0 h 113"/>
                <a:gd name="T10" fmla="*/ 4763 w 6"/>
                <a:gd name="T11" fmla="*/ 0 h 113"/>
                <a:gd name="T12" fmla="*/ 3175 w 6"/>
                <a:gd name="T13" fmla="*/ 1587 h 113"/>
                <a:gd name="T14" fmla="*/ 1588 w 6"/>
                <a:gd name="T15" fmla="*/ 3175 h 113"/>
                <a:gd name="T16" fmla="*/ 0 w 6"/>
                <a:gd name="T17" fmla="*/ 4762 h 113"/>
                <a:gd name="T18" fmla="*/ 0 w 6"/>
                <a:gd name="T19" fmla="*/ 174625 h 113"/>
                <a:gd name="T20" fmla="*/ 0 w 6"/>
                <a:gd name="T21" fmla="*/ 176212 h 113"/>
                <a:gd name="T22" fmla="*/ 1588 w 6"/>
                <a:gd name="T23" fmla="*/ 177800 h 113"/>
                <a:gd name="T24" fmla="*/ 3175 w 6"/>
                <a:gd name="T25" fmla="*/ 179387 h 113"/>
                <a:gd name="T26" fmla="*/ 4763 w 6"/>
                <a:gd name="T27" fmla="*/ 179387 h 113"/>
                <a:gd name="T28" fmla="*/ 6350 w 6"/>
                <a:gd name="T29" fmla="*/ 179387 h 113"/>
                <a:gd name="T30" fmla="*/ 7938 w 6"/>
                <a:gd name="T31" fmla="*/ 179387 h 113"/>
                <a:gd name="T32" fmla="*/ 9525 w 6"/>
                <a:gd name="T33" fmla="*/ 177800 h 113"/>
                <a:gd name="T34" fmla="*/ 9525 w 6"/>
                <a:gd name="T35" fmla="*/ 176212 h 113"/>
                <a:gd name="T36" fmla="*/ 9525 w 6"/>
                <a:gd name="T37" fmla="*/ 6350 h 11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"/>
                <a:gd name="T58" fmla="*/ 0 h 113"/>
                <a:gd name="T59" fmla="*/ 6 w 6"/>
                <a:gd name="T60" fmla="*/ 113 h 11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" h="113">
                  <a:moveTo>
                    <a:pt x="6" y="4"/>
                  </a:moveTo>
                  <a:lnTo>
                    <a:pt x="6" y="3"/>
                  </a:lnTo>
                  <a:lnTo>
                    <a:pt x="6" y="2"/>
                  </a:lnTo>
                  <a:lnTo>
                    <a:pt x="5" y="1"/>
                  </a:lnTo>
                  <a:lnTo>
                    <a:pt x="4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110"/>
                  </a:lnTo>
                  <a:lnTo>
                    <a:pt x="0" y="111"/>
                  </a:lnTo>
                  <a:lnTo>
                    <a:pt x="1" y="112"/>
                  </a:lnTo>
                  <a:lnTo>
                    <a:pt x="2" y="113"/>
                  </a:lnTo>
                  <a:lnTo>
                    <a:pt x="3" y="113"/>
                  </a:lnTo>
                  <a:lnTo>
                    <a:pt x="4" y="113"/>
                  </a:lnTo>
                  <a:lnTo>
                    <a:pt x="5" y="113"/>
                  </a:lnTo>
                  <a:lnTo>
                    <a:pt x="6" y="112"/>
                  </a:lnTo>
                  <a:lnTo>
                    <a:pt x="6" y="111"/>
                  </a:lnTo>
                  <a:lnTo>
                    <a:pt x="6" y="4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31" name="Group 94"/>
            <p:cNvGrpSpPr>
              <a:grpSpLocks/>
            </p:cNvGrpSpPr>
            <p:nvPr/>
          </p:nvGrpSpPr>
          <p:grpSpPr bwMode="auto">
            <a:xfrm>
              <a:off x="4012" y="1619"/>
              <a:ext cx="499" cy="49"/>
              <a:chOff x="3661" y="1739"/>
              <a:chExt cx="499" cy="49"/>
            </a:xfrm>
          </p:grpSpPr>
          <p:sp>
            <p:nvSpPr>
              <p:cNvPr id="47" name="Rectangle 92"/>
              <p:cNvSpPr>
                <a:spLocks noChangeArrowheads="1"/>
              </p:cNvSpPr>
              <p:nvPr/>
            </p:nvSpPr>
            <p:spPr bwMode="auto">
              <a:xfrm>
                <a:off x="3667" y="1745"/>
                <a:ext cx="487" cy="3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  <p:sp>
            <p:nvSpPr>
              <p:cNvPr id="48" name="Rectangle 93"/>
              <p:cNvSpPr>
                <a:spLocks noChangeArrowheads="1"/>
              </p:cNvSpPr>
              <p:nvPr/>
            </p:nvSpPr>
            <p:spPr bwMode="auto">
              <a:xfrm>
                <a:off x="3661" y="1739"/>
                <a:ext cx="499" cy="49"/>
              </a:xfrm>
              <a:prstGeom prst="rect">
                <a:avLst/>
              </a:prstGeom>
              <a:noFill/>
              <a:ln w="9525">
                <a:solidFill>
                  <a:srgbClr val="FFFF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</p:grpSp>
        <p:grpSp>
          <p:nvGrpSpPr>
            <p:cNvPr id="32" name="Group 97"/>
            <p:cNvGrpSpPr>
              <a:grpSpLocks/>
            </p:cNvGrpSpPr>
            <p:nvPr/>
          </p:nvGrpSpPr>
          <p:grpSpPr bwMode="auto">
            <a:xfrm>
              <a:off x="3987" y="1619"/>
              <a:ext cx="549" cy="93"/>
              <a:chOff x="3636" y="1739"/>
              <a:chExt cx="549" cy="93"/>
            </a:xfrm>
          </p:grpSpPr>
          <p:sp>
            <p:nvSpPr>
              <p:cNvPr id="45" name="Oval 95"/>
              <p:cNvSpPr>
                <a:spLocks noChangeArrowheads="1"/>
              </p:cNvSpPr>
              <p:nvPr/>
            </p:nvSpPr>
            <p:spPr bwMode="auto">
              <a:xfrm>
                <a:off x="3642" y="1745"/>
                <a:ext cx="537" cy="81"/>
              </a:xfrm>
              <a:prstGeom prst="ellipse">
                <a:avLst/>
              </a:pr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  <p:sp>
            <p:nvSpPr>
              <p:cNvPr id="46" name="Oval 96"/>
              <p:cNvSpPr>
                <a:spLocks noChangeArrowheads="1"/>
              </p:cNvSpPr>
              <p:nvPr/>
            </p:nvSpPr>
            <p:spPr bwMode="auto">
              <a:xfrm>
                <a:off x="3636" y="1739"/>
                <a:ext cx="549" cy="93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</p:grpSp>
        <p:grpSp>
          <p:nvGrpSpPr>
            <p:cNvPr id="33" name="Group 100"/>
            <p:cNvGrpSpPr>
              <a:grpSpLocks/>
            </p:cNvGrpSpPr>
            <p:nvPr/>
          </p:nvGrpSpPr>
          <p:grpSpPr bwMode="auto">
            <a:xfrm>
              <a:off x="4185" y="1641"/>
              <a:ext cx="104" cy="49"/>
              <a:chOff x="3834" y="1761"/>
              <a:chExt cx="104" cy="49"/>
            </a:xfrm>
          </p:grpSpPr>
          <p:sp>
            <p:nvSpPr>
              <p:cNvPr id="43" name="Oval 98"/>
              <p:cNvSpPr>
                <a:spLocks noChangeArrowheads="1"/>
              </p:cNvSpPr>
              <p:nvPr/>
            </p:nvSpPr>
            <p:spPr bwMode="auto">
              <a:xfrm>
                <a:off x="3840" y="1767"/>
                <a:ext cx="92" cy="37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  <p:sp>
            <p:nvSpPr>
              <p:cNvPr id="44" name="Oval 99"/>
              <p:cNvSpPr>
                <a:spLocks noChangeArrowheads="1"/>
              </p:cNvSpPr>
              <p:nvPr/>
            </p:nvSpPr>
            <p:spPr bwMode="auto">
              <a:xfrm>
                <a:off x="3834" y="1761"/>
                <a:ext cx="104" cy="49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</p:grpSp>
        <p:grpSp>
          <p:nvGrpSpPr>
            <p:cNvPr id="34" name="Group 103"/>
            <p:cNvGrpSpPr>
              <a:grpSpLocks/>
            </p:cNvGrpSpPr>
            <p:nvPr/>
          </p:nvGrpSpPr>
          <p:grpSpPr bwMode="auto">
            <a:xfrm>
              <a:off x="4307" y="1662"/>
              <a:ext cx="56" cy="28"/>
              <a:chOff x="3956" y="1782"/>
              <a:chExt cx="56" cy="28"/>
            </a:xfrm>
          </p:grpSpPr>
          <p:sp>
            <p:nvSpPr>
              <p:cNvPr id="41" name="Oval 101"/>
              <p:cNvSpPr>
                <a:spLocks noChangeArrowheads="1"/>
              </p:cNvSpPr>
              <p:nvPr/>
            </p:nvSpPr>
            <p:spPr bwMode="auto">
              <a:xfrm>
                <a:off x="3962" y="1788"/>
                <a:ext cx="44" cy="1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  <p:sp>
            <p:nvSpPr>
              <p:cNvPr id="42" name="Oval 102"/>
              <p:cNvSpPr>
                <a:spLocks noChangeArrowheads="1"/>
              </p:cNvSpPr>
              <p:nvPr/>
            </p:nvSpPr>
            <p:spPr bwMode="auto">
              <a:xfrm>
                <a:off x="3956" y="1782"/>
                <a:ext cx="56" cy="28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</p:grpSp>
        <p:grpSp>
          <p:nvGrpSpPr>
            <p:cNvPr id="35" name="Group 106"/>
            <p:cNvGrpSpPr>
              <a:grpSpLocks/>
            </p:cNvGrpSpPr>
            <p:nvPr/>
          </p:nvGrpSpPr>
          <p:grpSpPr bwMode="auto">
            <a:xfrm>
              <a:off x="4357" y="1641"/>
              <a:ext cx="55" cy="27"/>
              <a:chOff x="4006" y="1761"/>
              <a:chExt cx="55" cy="27"/>
            </a:xfrm>
          </p:grpSpPr>
          <p:sp>
            <p:nvSpPr>
              <p:cNvPr id="39" name="Oval 104"/>
              <p:cNvSpPr>
                <a:spLocks noChangeArrowheads="1"/>
              </p:cNvSpPr>
              <p:nvPr/>
            </p:nvSpPr>
            <p:spPr bwMode="auto">
              <a:xfrm>
                <a:off x="4012" y="1767"/>
                <a:ext cx="43" cy="1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  <p:sp>
            <p:nvSpPr>
              <p:cNvPr id="40" name="Oval 105"/>
              <p:cNvSpPr>
                <a:spLocks noChangeArrowheads="1"/>
              </p:cNvSpPr>
              <p:nvPr/>
            </p:nvSpPr>
            <p:spPr bwMode="auto">
              <a:xfrm>
                <a:off x="4006" y="1761"/>
                <a:ext cx="55" cy="27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</p:grpSp>
        <p:grpSp>
          <p:nvGrpSpPr>
            <p:cNvPr id="36" name="Group 109"/>
            <p:cNvGrpSpPr>
              <a:grpSpLocks/>
            </p:cNvGrpSpPr>
            <p:nvPr/>
          </p:nvGrpSpPr>
          <p:grpSpPr bwMode="auto">
            <a:xfrm>
              <a:off x="4111" y="1641"/>
              <a:ext cx="55" cy="27"/>
              <a:chOff x="3760" y="1761"/>
              <a:chExt cx="55" cy="27"/>
            </a:xfrm>
          </p:grpSpPr>
          <p:sp>
            <p:nvSpPr>
              <p:cNvPr id="37" name="Oval 107"/>
              <p:cNvSpPr>
                <a:spLocks noChangeArrowheads="1"/>
              </p:cNvSpPr>
              <p:nvPr/>
            </p:nvSpPr>
            <p:spPr bwMode="auto">
              <a:xfrm>
                <a:off x="3766" y="1767"/>
                <a:ext cx="43" cy="1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  <p:sp>
            <p:nvSpPr>
              <p:cNvPr id="38" name="Oval 108"/>
              <p:cNvSpPr>
                <a:spLocks noChangeArrowheads="1"/>
              </p:cNvSpPr>
              <p:nvPr/>
            </p:nvSpPr>
            <p:spPr bwMode="auto">
              <a:xfrm>
                <a:off x="3760" y="1761"/>
                <a:ext cx="55" cy="27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</p:grpSp>
      </p:grpSp>
      <p:sp>
        <p:nvSpPr>
          <p:cNvPr id="51" name="Rectangle 113"/>
          <p:cNvSpPr>
            <a:spLocks noChangeArrowheads="1"/>
          </p:cNvSpPr>
          <p:nvPr/>
        </p:nvSpPr>
        <p:spPr bwMode="auto">
          <a:xfrm>
            <a:off x="3125497" y="3838630"/>
            <a:ext cx="456657" cy="106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defTabSz="457200" eaLnBrk="1" hangingPunct="1"/>
            <a:r>
              <a:rPr lang="en-US" sz="1200" dirty="0" smtClean="0">
                <a:solidFill>
                  <a:srgbClr val="000000"/>
                </a:solidFill>
                <a:latin typeface="Times New Roman" charset="0"/>
              </a:rPr>
              <a:t>characters C</a:t>
            </a:r>
            <a:endParaRPr lang="en-US" sz="1200" dirty="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52" name="Rectangle 51"/>
          <p:cNvSpPr>
            <a:spLocks noChangeArrowheads="1"/>
          </p:cNvSpPr>
          <p:nvPr/>
        </p:nvSpPr>
        <p:spPr bwMode="auto">
          <a:xfrm>
            <a:off x="2062991" y="3864070"/>
            <a:ext cx="406670" cy="213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defTabSz="457200" eaLnBrk="1" hangingPunct="1"/>
            <a:r>
              <a:rPr lang="en-US" sz="1200" dirty="0">
                <a:solidFill>
                  <a:srgbClr val="000000"/>
                </a:solidFill>
                <a:latin typeface="Times New Roman" charset="0"/>
              </a:rPr>
              <a:t>organismal </a:t>
            </a:r>
          </a:p>
          <a:p>
            <a:pPr algn="ctr" defTabSz="457200" eaLnBrk="1" hangingPunct="1"/>
            <a:r>
              <a:rPr lang="en-US" sz="1200" dirty="0">
                <a:solidFill>
                  <a:srgbClr val="000000"/>
                </a:solidFill>
                <a:latin typeface="Times New Roman" charset="0"/>
              </a:rPr>
              <a:t>s</a:t>
            </a:r>
            <a:r>
              <a:rPr lang="en-US" sz="1200" dirty="0" smtClean="0">
                <a:solidFill>
                  <a:srgbClr val="000000"/>
                </a:solidFill>
                <a:latin typeface="Times New Roman" charset="0"/>
              </a:rPr>
              <a:t>ource (L)</a:t>
            </a:r>
            <a:endParaRPr lang="en-US" sz="1200" dirty="0">
              <a:latin typeface="Calibri" charset="0"/>
            </a:endParaRPr>
          </a:p>
        </p:txBody>
      </p:sp>
      <p:grpSp>
        <p:nvGrpSpPr>
          <p:cNvPr id="53" name="Group 64"/>
          <p:cNvGrpSpPr>
            <a:grpSpLocks/>
          </p:cNvGrpSpPr>
          <p:nvPr/>
        </p:nvGrpSpPr>
        <p:grpSpPr bwMode="auto">
          <a:xfrm flipV="1">
            <a:off x="1995198" y="3460196"/>
            <a:ext cx="525192" cy="397118"/>
            <a:chOff x="2470" y="1248"/>
            <a:chExt cx="746" cy="554"/>
          </a:xfrm>
        </p:grpSpPr>
        <p:sp>
          <p:nvSpPr>
            <p:cNvPr id="54" name="Freeform 22"/>
            <p:cNvSpPr>
              <a:spLocks/>
            </p:cNvSpPr>
            <p:nvPr/>
          </p:nvSpPr>
          <p:spPr bwMode="auto">
            <a:xfrm>
              <a:off x="2614" y="1392"/>
              <a:ext cx="382" cy="302"/>
            </a:xfrm>
            <a:custGeom>
              <a:avLst/>
              <a:gdLst>
                <a:gd name="T0" fmla="*/ 112 w 286"/>
                <a:gd name="T1" fmla="*/ 88 h 206"/>
                <a:gd name="T2" fmla="*/ 116 w 286"/>
                <a:gd name="T3" fmla="*/ 75 h 206"/>
                <a:gd name="T4" fmla="*/ 123 w 286"/>
                <a:gd name="T5" fmla="*/ 79 h 206"/>
                <a:gd name="T6" fmla="*/ 139 w 286"/>
                <a:gd name="T7" fmla="*/ 66 h 206"/>
                <a:gd name="T8" fmla="*/ 147 w 286"/>
                <a:gd name="T9" fmla="*/ 54 h 206"/>
                <a:gd name="T10" fmla="*/ 168 w 286"/>
                <a:gd name="T11" fmla="*/ 34 h 206"/>
                <a:gd name="T12" fmla="*/ 195 w 286"/>
                <a:gd name="T13" fmla="*/ 18 h 206"/>
                <a:gd name="T14" fmla="*/ 202 w 286"/>
                <a:gd name="T15" fmla="*/ 9 h 206"/>
                <a:gd name="T16" fmla="*/ 198 w 286"/>
                <a:gd name="T17" fmla="*/ 13 h 206"/>
                <a:gd name="T18" fmla="*/ 206 w 286"/>
                <a:gd name="T19" fmla="*/ 9 h 206"/>
                <a:gd name="T20" fmla="*/ 260 w 286"/>
                <a:gd name="T21" fmla="*/ 0 h 206"/>
                <a:gd name="T22" fmla="*/ 342 w 286"/>
                <a:gd name="T23" fmla="*/ 9 h 206"/>
                <a:gd name="T24" fmla="*/ 391 w 286"/>
                <a:gd name="T25" fmla="*/ 34 h 206"/>
                <a:gd name="T26" fmla="*/ 431 w 286"/>
                <a:gd name="T27" fmla="*/ 79 h 206"/>
                <a:gd name="T28" fmla="*/ 485 w 286"/>
                <a:gd name="T29" fmla="*/ 125 h 206"/>
                <a:gd name="T30" fmla="*/ 510 w 286"/>
                <a:gd name="T31" fmla="*/ 161 h 206"/>
                <a:gd name="T32" fmla="*/ 504 w 286"/>
                <a:gd name="T33" fmla="*/ 345 h 206"/>
                <a:gd name="T34" fmla="*/ 482 w 286"/>
                <a:gd name="T35" fmla="*/ 384 h 206"/>
                <a:gd name="T36" fmla="*/ 441 w 286"/>
                <a:gd name="T37" fmla="*/ 412 h 206"/>
                <a:gd name="T38" fmla="*/ 373 w 286"/>
                <a:gd name="T39" fmla="*/ 438 h 206"/>
                <a:gd name="T40" fmla="*/ 321 w 286"/>
                <a:gd name="T41" fmla="*/ 443 h 206"/>
                <a:gd name="T42" fmla="*/ 260 w 286"/>
                <a:gd name="T43" fmla="*/ 443 h 206"/>
                <a:gd name="T44" fmla="*/ 212 w 286"/>
                <a:gd name="T45" fmla="*/ 438 h 206"/>
                <a:gd name="T46" fmla="*/ 164 w 286"/>
                <a:gd name="T47" fmla="*/ 416 h 206"/>
                <a:gd name="T48" fmla="*/ 134 w 286"/>
                <a:gd name="T49" fmla="*/ 380 h 206"/>
                <a:gd name="T50" fmla="*/ 123 w 286"/>
                <a:gd name="T51" fmla="*/ 356 h 206"/>
                <a:gd name="T52" fmla="*/ 112 w 286"/>
                <a:gd name="T53" fmla="*/ 345 h 206"/>
                <a:gd name="T54" fmla="*/ 89 w 286"/>
                <a:gd name="T55" fmla="*/ 340 h 206"/>
                <a:gd name="T56" fmla="*/ 57 w 286"/>
                <a:gd name="T57" fmla="*/ 327 h 206"/>
                <a:gd name="T58" fmla="*/ 31 w 286"/>
                <a:gd name="T59" fmla="*/ 309 h 206"/>
                <a:gd name="T60" fmla="*/ 16 w 286"/>
                <a:gd name="T61" fmla="*/ 268 h 206"/>
                <a:gd name="T62" fmla="*/ 4 w 286"/>
                <a:gd name="T63" fmla="*/ 232 h 206"/>
                <a:gd name="T64" fmla="*/ 0 w 286"/>
                <a:gd name="T65" fmla="*/ 216 h 206"/>
                <a:gd name="T66" fmla="*/ 9 w 286"/>
                <a:gd name="T67" fmla="*/ 199 h 206"/>
                <a:gd name="T68" fmla="*/ 37 w 286"/>
                <a:gd name="T69" fmla="*/ 179 h 206"/>
                <a:gd name="T70" fmla="*/ 49 w 286"/>
                <a:gd name="T71" fmla="*/ 157 h 206"/>
                <a:gd name="T72" fmla="*/ 53 w 286"/>
                <a:gd name="T73" fmla="*/ 147 h 206"/>
                <a:gd name="T74" fmla="*/ 79 w 286"/>
                <a:gd name="T75" fmla="*/ 133 h 206"/>
                <a:gd name="T76" fmla="*/ 108 w 286"/>
                <a:gd name="T77" fmla="*/ 103 h 20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286" h="206">
                  <a:moveTo>
                    <a:pt x="61" y="48"/>
                  </a:moveTo>
                  <a:lnTo>
                    <a:pt x="63" y="41"/>
                  </a:lnTo>
                  <a:lnTo>
                    <a:pt x="65" y="37"/>
                  </a:lnTo>
                  <a:lnTo>
                    <a:pt x="65" y="35"/>
                  </a:lnTo>
                  <a:lnTo>
                    <a:pt x="69" y="37"/>
                  </a:lnTo>
                  <a:lnTo>
                    <a:pt x="73" y="35"/>
                  </a:lnTo>
                  <a:lnTo>
                    <a:pt x="78" y="31"/>
                  </a:lnTo>
                  <a:lnTo>
                    <a:pt x="80" y="29"/>
                  </a:lnTo>
                  <a:lnTo>
                    <a:pt x="82" y="25"/>
                  </a:lnTo>
                  <a:lnTo>
                    <a:pt x="86" y="18"/>
                  </a:lnTo>
                  <a:lnTo>
                    <a:pt x="94" y="16"/>
                  </a:lnTo>
                  <a:lnTo>
                    <a:pt x="99" y="14"/>
                  </a:lnTo>
                  <a:lnTo>
                    <a:pt x="109" y="8"/>
                  </a:lnTo>
                  <a:lnTo>
                    <a:pt x="113" y="6"/>
                  </a:lnTo>
                  <a:lnTo>
                    <a:pt x="113" y="4"/>
                  </a:lnTo>
                  <a:lnTo>
                    <a:pt x="111" y="6"/>
                  </a:lnTo>
                  <a:lnTo>
                    <a:pt x="111" y="4"/>
                  </a:lnTo>
                  <a:lnTo>
                    <a:pt x="115" y="4"/>
                  </a:lnTo>
                  <a:lnTo>
                    <a:pt x="124" y="0"/>
                  </a:lnTo>
                  <a:lnTo>
                    <a:pt x="146" y="0"/>
                  </a:lnTo>
                  <a:lnTo>
                    <a:pt x="169" y="2"/>
                  </a:lnTo>
                  <a:lnTo>
                    <a:pt x="192" y="4"/>
                  </a:lnTo>
                  <a:lnTo>
                    <a:pt x="213" y="10"/>
                  </a:lnTo>
                  <a:lnTo>
                    <a:pt x="219" y="16"/>
                  </a:lnTo>
                  <a:lnTo>
                    <a:pt x="224" y="24"/>
                  </a:lnTo>
                  <a:lnTo>
                    <a:pt x="242" y="37"/>
                  </a:lnTo>
                  <a:lnTo>
                    <a:pt x="259" y="47"/>
                  </a:lnTo>
                  <a:lnTo>
                    <a:pt x="272" y="58"/>
                  </a:lnTo>
                  <a:lnTo>
                    <a:pt x="280" y="66"/>
                  </a:lnTo>
                  <a:lnTo>
                    <a:pt x="286" y="75"/>
                  </a:lnTo>
                  <a:lnTo>
                    <a:pt x="284" y="118"/>
                  </a:lnTo>
                  <a:lnTo>
                    <a:pt x="282" y="160"/>
                  </a:lnTo>
                  <a:lnTo>
                    <a:pt x="278" y="171"/>
                  </a:lnTo>
                  <a:lnTo>
                    <a:pt x="270" y="179"/>
                  </a:lnTo>
                  <a:lnTo>
                    <a:pt x="259" y="187"/>
                  </a:lnTo>
                  <a:lnTo>
                    <a:pt x="247" y="192"/>
                  </a:lnTo>
                  <a:lnTo>
                    <a:pt x="220" y="200"/>
                  </a:lnTo>
                  <a:lnTo>
                    <a:pt x="209" y="204"/>
                  </a:lnTo>
                  <a:lnTo>
                    <a:pt x="199" y="206"/>
                  </a:lnTo>
                  <a:lnTo>
                    <a:pt x="180" y="206"/>
                  </a:lnTo>
                  <a:lnTo>
                    <a:pt x="161" y="206"/>
                  </a:lnTo>
                  <a:lnTo>
                    <a:pt x="146" y="206"/>
                  </a:lnTo>
                  <a:lnTo>
                    <a:pt x="132" y="206"/>
                  </a:lnTo>
                  <a:lnTo>
                    <a:pt x="119" y="204"/>
                  </a:lnTo>
                  <a:lnTo>
                    <a:pt x="105" y="200"/>
                  </a:lnTo>
                  <a:lnTo>
                    <a:pt x="92" y="194"/>
                  </a:lnTo>
                  <a:lnTo>
                    <a:pt x="78" y="187"/>
                  </a:lnTo>
                  <a:lnTo>
                    <a:pt x="75" y="177"/>
                  </a:lnTo>
                  <a:lnTo>
                    <a:pt x="73" y="171"/>
                  </a:lnTo>
                  <a:lnTo>
                    <a:pt x="69" y="166"/>
                  </a:lnTo>
                  <a:lnTo>
                    <a:pt x="67" y="164"/>
                  </a:lnTo>
                  <a:lnTo>
                    <a:pt x="63" y="160"/>
                  </a:lnTo>
                  <a:lnTo>
                    <a:pt x="57" y="160"/>
                  </a:lnTo>
                  <a:lnTo>
                    <a:pt x="50" y="158"/>
                  </a:lnTo>
                  <a:lnTo>
                    <a:pt x="38" y="156"/>
                  </a:lnTo>
                  <a:lnTo>
                    <a:pt x="32" y="152"/>
                  </a:lnTo>
                  <a:lnTo>
                    <a:pt x="25" y="148"/>
                  </a:lnTo>
                  <a:lnTo>
                    <a:pt x="17" y="144"/>
                  </a:lnTo>
                  <a:lnTo>
                    <a:pt x="13" y="139"/>
                  </a:lnTo>
                  <a:lnTo>
                    <a:pt x="9" y="125"/>
                  </a:lnTo>
                  <a:lnTo>
                    <a:pt x="3" y="112"/>
                  </a:lnTo>
                  <a:lnTo>
                    <a:pt x="2" y="108"/>
                  </a:lnTo>
                  <a:lnTo>
                    <a:pt x="2" y="104"/>
                  </a:lnTo>
                  <a:lnTo>
                    <a:pt x="0" y="100"/>
                  </a:lnTo>
                  <a:lnTo>
                    <a:pt x="0" y="98"/>
                  </a:lnTo>
                  <a:lnTo>
                    <a:pt x="5" y="93"/>
                  </a:lnTo>
                  <a:lnTo>
                    <a:pt x="13" y="85"/>
                  </a:lnTo>
                  <a:lnTo>
                    <a:pt x="21" y="83"/>
                  </a:lnTo>
                  <a:lnTo>
                    <a:pt x="27" y="81"/>
                  </a:lnTo>
                  <a:lnTo>
                    <a:pt x="28" y="73"/>
                  </a:lnTo>
                  <a:lnTo>
                    <a:pt x="28" y="70"/>
                  </a:lnTo>
                  <a:lnTo>
                    <a:pt x="30" y="68"/>
                  </a:lnTo>
                  <a:lnTo>
                    <a:pt x="36" y="64"/>
                  </a:lnTo>
                  <a:lnTo>
                    <a:pt x="44" y="62"/>
                  </a:lnTo>
                  <a:lnTo>
                    <a:pt x="53" y="56"/>
                  </a:lnTo>
                  <a:lnTo>
                    <a:pt x="61" y="48"/>
                  </a:lnTo>
                  <a:close/>
                </a:path>
              </a:pathLst>
            </a:custGeom>
            <a:solidFill>
              <a:srgbClr val="CC99FF"/>
            </a:solidFill>
            <a:ln w="9525">
              <a:solidFill>
                <a:srgbClr val="CC99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55" name="Picture 66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2470" y="1248"/>
              <a:ext cx="746" cy="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6" name="Line 67"/>
          <p:cNvSpPr>
            <a:spLocks noChangeShapeType="1"/>
          </p:cNvSpPr>
          <p:nvPr/>
        </p:nvSpPr>
        <p:spPr bwMode="auto">
          <a:xfrm>
            <a:off x="2586750" y="3680817"/>
            <a:ext cx="409536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68"/>
          <p:cNvSpPr>
            <a:spLocks noChangeShapeType="1"/>
          </p:cNvSpPr>
          <p:nvPr/>
        </p:nvSpPr>
        <p:spPr bwMode="auto">
          <a:xfrm>
            <a:off x="3860863" y="3680817"/>
            <a:ext cx="409536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Line 68"/>
          <p:cNvSpPr>
            <a:spLocks noChangeShapeType="1"/>
          </p:cNvSpPr>
          <p:nvPr/>
        </p:nvSpPr>
        <p:spPr bwMode="auto">
          <a:xfrm>
            <a:off x="3767819" y="3937909"/>
            <a:ext cx="405744" cy="26474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Line 68"/>
          <p:cNvSpPr>
            <a:spLocks noChangeShapeType="1"/>
          </p:cNvSpPr>
          <p:nvPr/>
        </p:nvSpPr>
        <p:spPr bwMode="auto">
          <a:xfrm flipV="1">
            <a:off x="3716767" y="3195451"/>
            <a:ext cx="455040" cy="26474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60" name="Group 67"/>
          <p:cNvGrpSpPr>
            <a:grpSpLocks/>
          </p:cNvGrpSpPr>
          <p:nvPr/>
        </p:nvGrpSpPr>
        <p:grpSpPr bwMode="auto">
          <a:xfrm>
            <a:off x="4448623" y="3618009"/>
            <a:ext cx="523296" cy="184770"/>
            <a:chOff x="3984" y="1511"/>
            <a:chExt cx="552" cy="201"/>
          </a:xfrm>
        </p:grpSpPr>
        <p:grpSp>
          <p:nvGrpSpPr>
            <p:cNvPr id="61" name="Group 89"/>
            <p:cNvGrpSpPr>
              <a:grpSpLocks/>
            </p:cNvGrpSpPr>
            <p:nvPr/>
          </p:nvGrpSpPr>
          <p:grpSpPr bwMode="auto">
            <a:xfrm>
              <a:off x="3987" y="1511"/>
              <a:ext cx="549" cy="92"/>
              <a:chOff x="3636" y="1631"/>
              <a:chExt cx="549" cy="92"/>
            </a:xfrm>
          </p:grpSpPr>
          <p:sp>
            <p:nvSpPr>
              <p:cNvPr id="82" name="Oval 87"/>
              <p:cNvSpPr>
                <a:spLocks noChangeArrowheads="1"/>
              </p:cNvSpPr>
              <p:nvPr/>
            </p:nvSpPr>
            <p:spPr bwMode="auto">
              <a:xfrm>
                <a:off x="3642" y="1637"/>
                <a:ext cx="537" cy="80"/>
              </a:xfrm>
              <a:prstGeom prst="ellips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  <p:sp>
            <p:nvSpPr>
              <p:cNvPr id="83" name="Oval 88"/>
              <p:cNvSpPr>
                <a:spLocks noChangeArrowheads="1"/>
              </p:cNvSpPr>
              <p:nvPr/>
            </p:nvSpPr>
            <p:spPr bwMode="auto">
              <a:xfrm>
                <a:off x="3636" y="1631"/>
                <a:ext cx="549" cy="92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</p:grpSp>
        <p:sp>
          <p:nvSpPr>
            <p:cNvPr id="62" name="Freeform 90"/>
            <p:cNvSpPr>
              <a:spLocks/>
            </p:cNvSpPr>
            <p:nvPr/>
          </p:nvSpPr>
          <p:spPr bwMode="auto">
            <a:xfrm>
              <a:off x="4527" y="1552"/>
              <a:ext cx="6" cy="113"/>
            </a:xfrm>
            <a:custGeom>
              <a:avLst/>
              <a:gdLst>
                <a:gd name="T0" fmla="*/ 9525 w 6"/>
                <a:gd name="T1" fmla="*/ 6350 h 113"/>
                <a:gd name="T2" fmla="*/ 9525 w 6"/>
                <a:gd name="T3" fmla="*/ 4762 h 113"/>
                <a:gd name="T4" fmla="*/ 9525 w 6"/>
                <a:gd name="T5" fmla="*/ 3175 h 113"/>
                <a:gd name="T6" fmla="*/ 7938 w 6"/>
                <a:gd name="T7" fmla="*/ 1587 h 113"/>
                <a:gd name="T8" fmla="*/ 6350 w 6"/>
                <a:gd name="T9" fmla="*/ 0 h 113"/>
                <a:gd name="T10" fmla="*/ 4763 w 6"/>
                <a:gd name="T11" fmla="*/ 0 h 113"/>
                <a:gd name="T12" fmla="*/ 3175 w 6"/>
                <a:gd name="T13" fmla="*/ 1587 h 113"/>
                <a:gd name="T14" fmla="*/ 1588 w 6"/>
                <a:gd name="T15" fmla="*/ 3175 h 113"/>
                <a:gd name="T16" fmla="*/ 0 w 6"/>
                <a:gd name="T17" fmla="*/ 4762 h 113"/>
                <a:gd name="T18" fmla="*/ 0 w 6"/>
                <a:gd name="T19" fmla="*/ 174625 h 113"/>
                <a:gd name="T20" fmla="*/ 0 w 6"/>
                <a:gd name="T21" fmla="*/ 176212 h 113"/>
                <a:gd name="T22" fmla="*/ 1588 w 6"/>
                <a:gd name="T23" fmla="*/ 177800 h 113"/>
                <a:gd name="T24" fmla="*/ 3175 w 6"/>
                <a:gd name="T25" fmla="*/ 179387 h 113"/>
                <a:gd name="T26" fmla="*/ 4763 w 6"/>
                <a:gd name="T27" fmla="*/ 179387 h 113"/>
                <a:gd name="T28" fmla="*/ 6350 w 6"/>
                <a:gd name="T29" fmla="*/ 179387 h 113"/>
                <a:gd name="T30" fmla="*/ 7938 w 6"/>
                <a:gd name="T31" fmla="*/ 179387 h 113"/>
                <a:gd name="T32" fmla="*/ 9525 w 6"/>
                <a:gd name="T33" fmla="*/ 177800 h 113"/>
                <a:gd name="T34" fmla="*/ 9525 w 6"/>
                <a:gd name="T35" fmla="*/ 176212 h 113"/>
                <a:gd name="T36" fmla="*/ 9525 w 6"/>
                <a:gd name="T37" fmla="*/ 6350 h 11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"/>
                <a:gd name="T58" fmla="*/ 0 h 113"/>
                <a:gd name="T59" fmla="*/ 6 w 6"/>
                <a:gd name="T60" fmla="*/ 113 h 11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" h="113">
                  <a:moveTo>
                    <a:pt x="6" y="4"/>
                  </a:moveTo>
                  <a:lnTo>
                    <a:pt x="6" y="3"/>
                  </a:lnTo>
                  <a:lnTo>
                    <a:pt x="6" y="2"/>
                  </a:lnTo>
                  <a:lnTo>
                    <a:pt x="5" y="1"/>
                  </a:lnTo>
                  <a:lnTo>
                    <a:pt x="4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110"/>
                  </a:lnTo>
                  <a:lnTo>
                    <a:pt x="0" y="111"/>
                  </a:lnTo>
                  <a:lnTo>
                    <a:pt x="1" y="112"/>
                  </a:lnTo>
                  <a:lnTo>
                    <a:pt x="2" y="113"/>
                  </a:lnTo>
                  <a:lnTo>
                    <a:pt x="3" y="113"/>
                  </a:lnTo>
                  <a:lnTo>
                    <a:pt x="4" y="113"/>
                  </a:lnTo>
                  <a:lnTo>
                    <a:pt x="5" y="113"/>
                  </a:lnTo>
                  <a:lnTo>
                    <a:pt x="6" y="112"/>
                  </a:lnTo>
                  <a:lnTo>
                    <a:pt x="6" y="111"/>
                  </a:lnTo>
                  <a:lnTo>
                    <a:pt x="6" y="4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 91"/>
            <p:cNvSpPr>
              <a:spLocks/>
            </p:cNvSpPr>
            <p:nvPr/>
          </p:nvSpPr>
          <p:spPr bwMode="auto">
            <a:xfrm>
              <a:off x="3984" y="1552"/>
              <a:ext cx="6" cy="113"/>
            </a:xfrm>
            <a:custGeom>
              <a:avLst/>
              <a:gdLst>
                <a:gd name="T0" fmla="*/ 9525 w 6"/>
                <a:gd name="T1" fmla="*/ 6350 h 113"/>
                <a:gd name="T2" fmla="*/ 9525 w 6"/>
                <a:gd name="T3" fmla="*/ 4762 h 113"/>
                <a:gd name="T4" fmla="*/ 9525 w 6"/>
                <a:gd name="T5" fmla="*/ 3175 h 113"/>
                <a:gd name="T6" fmla="*/ 7938 w 6"/>
                <a:gd name="T7" fmla="*/ 1587 h 113"/>
                <a:gd name="T8" fmla="*/ 6350 w 6"/>
                <a:gd name="T9" fmla="*/ 0 h 113"/>
                <a:gd name="T10" fmla="*/ 4763 w 6"/>
                <a:gd name="T11" fmla="*/ 0 h 113"/>
                <a:gd name="T12" fmla="*/ 3175 w 6"/>
                <a:gd name="T13" fmla="*/ 1587 h 113"/>
                <a:gd name="T14" fmla="*/ 1588 w 6"/>
                <a:gd name="T15" fmla="*/ 3175 h 113"/>
                <a:gd name="T16" fmla="*/ 0 w 6"/>
                <a:gd name="T17" fmla="*/ 4762 h 113"/>
                <a:gd name="T18" fmla="*/ 0 w 6"/>
                <a:gd name="T19" fmla="*/ 174625 h 113"/>
                <a:gd name="T20" fmla="*/ 0 w 6"/>
                <a:gd name="T21" fmla="*/ 176212 h 113"/>
                <a:gd name="T22" fmla="*/ 1588 w 6"/>
                <a:gd name="T23" fmla="*/ 177800 h 113"/>
                <a:gd name="T24" fmla="*/ 3175 w 6"/>
                <a:gd name="T25" fmla="*/ 179387 h 113"/>
                <a:gd name="T26" fmla="*/ 4763 w 6"/>
                <a:gd name="T27" fmla="*/ 179387 h 113"/>
                <a:gd name="T28" fmla="*/ 6350 w 6"/>
                <a:gd name="T29" fmla="*/ 179387 h 113"/>
                <a:gd name="T30" fmla="*/ 7938 w 6"/>
                <a:gd name="T31" fmla="*/ 179387 h 113"/>
                <a:gd name="T32" fmla="*/ 9525 w 6"/>
                <a:gd name="T33" fmla="*/ 177800 h 113"/>
                <a:gd name="T34" fmla="*/ 9525 w 6"/>
                <a:gd name="T35" fmla="*/ 176212 h 113"/>
                <a:gd name="T36" fmla="*/ 9525 w 6"/>
                <a:gd name="T37" fmla="*/ 6350 h 11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"/>
                <a:gd name="T58" fmla="*/ 0 h 113"/>
                <a:gd name="T59" fmla="*/ 6 w 6"/>
                <a:gd name="T60" fmla="*/ 113 h 11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" h="113">
                  <a:moveTo>
                    <a:pt x="6" y="4"/>
                  </a:moveTo>
                  <a:lnTo>
                    <a:pt x="6" y="3"/>
                  </a:lnTo>
                  <a:lnTo>
                    <a:pt x="6" y="2"/>
                  </a:lnTo>
                  <a:lnTo>
                    <a:pt x="5" y="1"/>
                  </a:lnTo>
                  <a:lnTo>
                    <a:pt x="4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110"/>
                  </a:lnTo>
                  <a:lnTo>
                    <a:pt x="0" y="111"/>
                  </a:lnTo>
                  <a:lnTo>
                    <a:pt x="1" y="112"/>
                  </a:lnTo>
                  <a:lnTo>
                    <a:pt x="2" y="113"/>
                  </a:lnTo>
                  <a:lnTo>
                    <a:pt x="3" y="113"/>
                  </a:lnTo>
                  <a:lnTo>
                    <a:pt x="4" y="113"/>
                  </a:lnTo>
                  <a:lnTo>
                    <a:pt x="5" y="113"/>
                  </a:lnTo>
                  <a:lnTo>
                    <a:pt x="6" y="112"/>
                  </a:lnTo>
                  <a:lnTo>
                    <a:pt x="6" y="111"/>
                  </a:lnTo>
                  <a:lnTo>
                    <a:pt x="6" y="4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64" name="Group 94"/>
            <p:cNvGrpSpPr>
              <a:grpSpLocks/>
            </p:cNvGrpSpPr>
            <p:nvPr/>
          </p:nvGrpSpPr>
          <p:grpSpPr bwMode="auto">
            <a:xfrm>
              <a:off x="4012" y="1619"/>
              <a:ext cx="499" cy="49"/>
              <a:chOff x="3661" y="1739"/>
              <a:chExt cx="499" cy="49"/>
            </a:xfrm>
          </p:grpSpPr>
          <p:sp>
            <p:nvSpPr>
              <p:cNvPr id="80" name="Rectangle 92"/>
              <p:cNvSpPr>
                <a:spLocks noChangeArrowheads="1"/>
              </p:cNvSpPr>
              <p:nvPr/>
            </p:nvSpPr>
            <p:spPr bwMode="auto">
              <a:xfrm>
                <a:off x="3667" y="1745"/>
                <a:ext cx="487" cy="3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  <p:sp>
            <p:nvSpPr>
              <p:cNvPr id="81" name="Rectangle 93"/>
              <p:cNvSpPr>
                <a:spLocks noChangeArrowheads="1"/>
              </p:cNvSpPr>
              <p:nvPr/>
            </p:nvSpPr>
            <p:spPr bwMode="auto">
              <a:xfrm>
                <a:off x="3661" y="1739"/>
                <a:ext cx="499" cy="49"/>
              </a:xfrm>
              <a:prstGeom prst="rect">
                <a:avLst/>
              </a:prstGeom>
              <a:noFill/>
              <a:ln w="9525">
                <a:solidFill>
                  <a:srgbClr val="FFFF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</p:grpSp>
        <p:grpSp>
          <p:nvGrpSpPr>
            <p:cNvPr id="65" name="Group 97"/>
            <p:cNvGrpSpPr>
              <a:grpSpLocks/>
            </p:cNvGrpSpPr>
            <p:nvPr/>
          </p:nvGrpSpPr>
          <p:grpSpPr bwMode="auto">
            <a:xfrm>
              <a:off x="3987" y="1619"/>
              <a:ext cx="549" cy="93"/>
              <a:chOff x="3636" y="1739"/>
              <a:chExt cx="549" cy="93"/>
            </a:xfrm>
          </p:grpSpPr>
          <p:sp>
            <p:nvSpPr>
              <p:cNvPr id="78" name="Oval 95"/>
              <p:cNvSpPr>
                <a:spLocks noChangeArrowheads="1"/>
              </p:cNvSpPr>
              <p:nvPr/>
            </p:nvSpPr>
            <p:spPr bwMode="auto">
              <a:xfrm>
                <a:off x="3642" y="1745"/>
                <a:ext cx="537" cy="81"/>
              </a:xfrm>
              <a:prstGeom prst="ellipse">
                <a:avLst/>
              </a:pr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  <p:sp>
            <p:nvSpPr>
              <p:cNvPr id="79" name="Oval 96"/>
              <p:cNvSpPr>
                <a:spLocks noChangeArrowheads="1"/>
              </p:cNvSpPr>
              <p:nvPr/>
            </p:nvSpPr>
            <p:spPr bwMode="auto">
              <a:xfrm>
                <a:off x="3636" y="1739"/>
                <a:ext cx="549" cy="93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</p:grpSp>
        <p:grpSp>
          <p:nvGrpSpPr>
            <p:cNvPr id="66" name="Group 100"/>
            <p:cNvGrpSpPr>
              <a:grpSpLocks/>
            </p:cNvGrpSpPr>
            <p:nvPr/>
          </p:nvGrpSpPr>
          <p:grpSpPr bwMode="auto">
            <a:xfrm>
              <a:off x="4185" y="1641"/>
              <a:ext cx="104" cy="49"/>
              <a:chOff x="3834" y="1761"/>
              <a:chExt cx="104" cy="49"/>
            </a:xfrm>
          </p:grpSpPr>
          <p:sp>
            <p:nvSpPr>
              <p:cNvPr id="76" name="Oval 98"/>
              <p:cNvSpPr>
                <a:spLocks noChangeArrowheads="1"/>
              </p:cNvSpPr>
              <p:nvPr/>
            </p:nvSpPr>
            <p:spPr bwMode="auto">
              <a:xfrm>
                <a:off x="3840" y="1767"/>
                <a:ext cx="92" cy="37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  <p:sp>
            <p:nvSpPr>
              <p:cNvPr id="77" name="Oval 99"/>
              <p:cNvSpPr>
                <a:spLocks noChangeArrowheads="1"/>
              </p:cNvSpPr>
              <p:nvPr/>
            </p:nvSpPr>
            <p:spPr bwMode="auto">
              <a:xfrm>
                <a:off x="3834" y="1761"/>
                <a:ext cx="104" cy="49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</p:grpSp>
        <p:grpSp>
          <p:nvGrpSpPr>
            <p:cNvPr id="67" name="Group 103"/>
            <p:cNvGrpSpPr>
              <a:grpSpLocks/>
            </p:cNvGrpSpPr>
            <p:nvPr/>
          </p:nvGrpSpPr>
          <p:grpSpPr bwMode="auto">
            <a:xfrm>
              <a:off x="4307" y="1662"/>
              <a:ext cx="56" cy="28"/>
              <a:chOff x="3956" y="1782"/>
              <a:chExt cx="56" cy="28"/>
            </a:xfrm>
          </p:grpSpPr>
          <p:sp>
            <p:nvSpPr>
              <p:cNvPr id="74" name="Oval 101"/>
              <p:cNvSpPr>
                <a:spLocks noChangeArrowheads="1"/>
              </p:cNvSpPr>
              <p:nvPr/>
            </p:nvSpPr>
            <p:spPr bwMode="auto">
              <a:xfrm>
                <a:off x="3962" y="1788"/>
                <a:ext cx="44" cy="1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  <p:sp>
            <p:nvSpPr>
              <p:cNvPr id="75" name="Oval 102"/>
              <p:cNvSpPr>
                <a:spLocks noChangeArrowheads="1"/>
              </p:cNvSpPr>
              <p:nvPr/>
            </p:nvSpPr>
            <p:spPr bwMode="auto">
              <a:xfrm>
                <a:off x="3956" y="1782"/>
                <a:ext cx="56" cy="28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</p:grpSp>
        <p:grpSp>
          <p:nvGrpSpPr>
            <p:cNvPr id="68" name="Group 106"/>
            <p:cNvGrpSpPr>
              <a:grpSpLocks/>
            </p:cNvGrpSpPr>
            <p:nvPr/>
          </p:nvGrpSpPr>
          <p:grpSpPr bwMode="auto">
            <a:xfrm>
              <a:off x="4357" y="1641"/>
              <a:ext cx="55" cy="27"/>
              <a:chOff x="4006" y="1761"/>
              <a:chExt cx="55" cy="27"/>
            </a:xfrm>
          </p:grpSpPr>
          <p:sp>
            <p:nvSpPr>
              <p:cNvPr id="72" name="Oval 104"/>
              <p:cNvSpPr>
                <a:spLocks noChangeArrowheads="1"/>
              </p:cNvSpPr>
              <p:nvPr/>
            </p:nvSpPr>
            <p:spPr bwMode="auto">
              <a:xfrm>
                <a:off x="4012" y="1767"/>
                <a:ext cx="43" cy="1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  <p:sp>
            <p:nvSpPr>
              <p:cNvPr id="73" name="Oval 105"/>
              <p:cNvSpPr>
                <a:spLocks noChangeArrowheads="1"/>
              </p:cNvSpPr>
              <p:nvPr/>
            </p:nvSpPr>
            <p:spPr bwMode="auto">
              <a:xfrm>
                <a:off x="4006" y="1761"/>
                <a:ext cx="55" cy="27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</p:grpSp>
        <p:grpSp>
          <p:nvGrpSpPr>
            <p:cNvPr id="69" name="Group 109"/>
            <p:cNvGrpSpPr>
              <a:grpSpLocks/>
            </p:cNvGrpSpPr>
            <p:nvPr/>
          </p:nvGrpSpPr>
          <p:grpSpPr bwMode="auto">
            <a:xfrm>
              <a:off x="4111" y="1641"/>
              <a:ext cx="55" cy="27"/>
              <a:chOff x="3760" y="1761"/>
              <a:chExt cx="55" cy="27"/>
            </a:xfrm>
          </p:grpSpPr>
          <p:sp>
            <p:nvSpPr>
              <p:cNvPr id="70" name="Oval 107"/>
              <p:cNvSpPr>
                <a:spLocks noChangeArrowheads="1"/>
              </p:cNvSpPr>
              <p:nvPr/>
            </p:nvSpPr>
            <p:spPr bwMode="auto">
              <a:xfrm>
                <a:off x="3766" y="1767"/>
                <a:ext cx="43" cy="1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  <p:sp>
            <p:nvSpPr>
              <p:cNvPr id="71" name="Oval 108"/>
              <p:cNvSpPr>
                <a:spLocks noChangeArrowheads="1"/>
              </p:cNvSpPr>
              <p:nvPr/>
            </p:nvSpPr>
            <p:spPr bwMode="auto">
              <a:xfrm>
                <a:off x="3760" y="1761"/>
                <a:ext cx="55" cy="27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</p:grpSp>
      </p:grpSp>
      <p:grpSp>
        <p:nvGrpSpPr>
          <p:cNvPr id="84" name="Group 67"/>
          <p:cNvGrpSpPr>
            <a:grpSpLocks/>
          </p:cNvGrpSpPr>
          <p:nvPr/>
        </p:nvGrpSpPr>
        <p:grpSpPr bwMode="auto">
          <a:xfrm>
            <a:off x="4448623" y="4765237"/>
            <a:ext cx="523296" cy="184770"/>
            <a:chOff x="3984" y="1511"/>
            <a:chExt cx="552" cy="201"/>
          </a:xfrm>
        </p:grpSpPr>
        <p:grpSp>
          <p:nvGrpSpPr>
            <p:cNvPr id="85" name="Group 89"/>
            <p:cNvGrpSpPr>
              <a:grpSpLocks/>
            </p:cNvGrpSpPr>
            <p:nvPr/>
          </p:nvGrpSpPr>
          <p:grpSpPr bwMode="auto">
            <a:xfrm>
              <a:off x="3987" y="1511"/>
              <a:ext cx="549" cy="92"/>
              <a:chOff x="3636" y="1631"/>
              <a:chExt cx="549" cy="92"/>
            </a:xfrm>
          </p:grpSpPr>
          <p:sp>
            <p:nvSpPr>
              <p:cNvPr id="106" name="Oval 87"/>
              <p:cNvSpPr>
                <a:spLocks noChangeArrowheads="1"/>
              </p:cNvSpPr>
              <p:nvPr/>
            </p:nvSpPr>
            <p:spPr bwMode="auto">
              <a:xfrm>
                <a:off x="3642" y="1637"/>
                <a:ext cx="537" cy="80"/>
              </a:xfrm>
              <a:prstGeom prst="ellips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  <p:sp>
            <p:nvSpPr>
              <p:cNvPr id="107" name="Oval 88"/>
              <p:cNvSpPr>
                <a:spLocks noChangeArrowheads="1"/>
              </p:cNvSpPr>
              <p:nvPr/>
            </p:nvSpPr>
            <p:spPr bwMode="auto">
              <a:xfrm>
                <a:off x="3636" y="1631"/>
                <a:ext cx="549" cy="92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</p:grpSp>
        <p:sp>
          <p:nvSpPr>
            <p:cNvPr id="86" name="Freeform 90"/>
            <p:cNvSpPr>
              <a:spLocks/>
            </p:cNvSpPr>
            <p:nvPr/>
          </p:nvSpPr>
          <p:spPr bwMode="auto">
            <a:xfrm>
              <a:off x="4527" y="1552"/>
              <a:ext cx="6" cy="113"/>
            </a:xfrm>
            <a:custGeom>
              <a:avLst/>
              <a:gdLst>
                <a:gd name="T0" fmla="*/ 9525 w 6"/>
                <a:gd name="T1" fmla="*/ 6350 h 113"/>
                <a:gd name="T2" fmla="*/ 9525 w 6"/>
                <a:gd name="T3" fmla="*/ 4762 h 113"/>
                <a:gd name="T4" fmla="*/ 9525 w 6"/>
                <a:gd name="T5" fmla="*/ 3175 h 113"/>
                <a:gd name="T6" fmla="*/ 7938 w 6"/>
                <a:gd name="T7" fmla="*/ 1587 h 113"/>
                <a:gd name="T8" fmla="*/ 6350 w 6"/>
                <a:gd name="T9" fmla="*/ 0 h 113"/>
                <a:gd name="T10" fmla="*/ 4763 w 6"/>
                <a:gd name="T11" fmla="*/ 0 h 113"/>
                <a:gd name="T12" fmla="*/ 3175 w 6"/>
                <a:gd name="T13" fmla="*/ 1587 h 113"/>
                <a:gd name="T14" fmla="*/ 1588 w 6"/>
                <a:gd name="T15" fmla="*/ 3175 h 113"/>
                <a:gd name="T16" fmla="*/ 0 w 6"/>
                <a:gd name="T17" fmla="*/ 4762 h 113"/>
                <a:gd name="T18" fmla="*/ 0 w 6"/>
                <a:gd name="T19" fmla="*/ 174625 h 113"/>
                <a:gd name="T20" fmla="*/ 0 w 6"/>
                <a:gd name="T21" fmla="*/ 176212 h 113"/>
                <a:gd name="T22" fmla="*/ 1588 w 6"/>
                <a:gd name="T23" fmla="*/ 177800 h 113"/>
                <a:gd name="T24" fmla="*/ 3175 w 6"/>
                <a:gd name="T25" fmla="*/ 179387 h 113"/>
                <a:gd name="T26" fmla="*/ 4763 w 6"/>
                <a:gd name="T27" fmla="*/ 179387 h 113"/>
                <a:gd name="T28" fmla="*/ 6350 w 6"/>
                <a:gd name="T29" fmla="*/ 179387 h 113"/>
                <a:gd name="T30" fmla="*/ 7938 w 6"/>
                <a:gd name="T31" fmla="*/ 179387 h 113"/>
                <a:gd name="T32" fmla="*/ 9525 w 6"/>
                <a:gd name="T33" fmla="*/ 177800 h 113"/>
                <a:gd name="T34" fmla="*/ 9525 w 6"/>
                <a:gd name="T35" fmla="*/ 176212 h 113"/>
                <a:gd name="T36" fmla="*/ 9525 w 6"/>
                <a:gd name="T37" fmla="*/ 6350 h 11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"/>
                <a:gd name="T58" fmla="*/ 0 h 113"/>
                <a:gd name="T59" fmla="*/ 6 w 6"/>
                <a:gd name="T60" fmla="*/ 113 h 11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" h="113">
                  <a:moveTo>
                    <a:pt x="6" y="4"/>
                  </a:moveTo>
                  <a:lnTo>
                    <a:pt x="6" y="3"/>
                  </a:lnTo>
                  <a:lnTo>
                    <a:pt x="6" y="2"/>
                  </a:lnTo>
                  <a:lnTo>
                    <a:pt x="5" y="1"/>
                  </a:lnTo>
                  <a:lnTo>
                    <a:pt x="4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110"/>
                  </a:lnTo>
                  <a:lnTo>
                    <a:pt x="0" y="111"/>
                  </a:lnTo>
                  <a:lnTo>
                    <a:pt x="1" y="112"/>
                  </a:lnTo>
                  <a:lnTo>
                    <a:pt x="2" y="113"/>
                  </a:lnTo>
                  <a:lnTo>
                    <a:pt x="3" y="113"/>
                  </a:lnTo>
                  <a:lnTo>
                    <a:pt x="4" y="113"/>
                  </a:lnTo>
                  <a:lnTo>
                    <a:pt x="5" y="113"/>
                  </a:lnTo>
                  <a:lnTo>
                    <a:pt x="6" y="112"/>
                  </a:lnTo>
                  <a:lnTo>
                    <a:pt x="6" y="111"/>
                  </a:lnTo>
                  <a:lnTo>
                    <a:pt x="6" y="4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" name="Freeform 91"/>
            <p:cNvSpPr>
              <a:spLocks/>
            </p:cNvSpPr>
            <p:nvPr/>
          </p:nvSpPr>
          <p:spPr bwMode="auto">
            <a:xfrm>
              <a:off x="3984" y="1552"/>
              <a:ext cx="6" cy="113"/>
            </a:xfrm>
            <a:custGeom>
              <a:avLst/>
              <a:gdLst>
                <a:gd name="T0" fmla="*/ 9525 w 6"/>
                <a:gd name="T1" fmla="*/ 6350 h 113"/>
                <a:gd name="T2" fmla="*/ 9525 w 6"/>
                <a:gd name="T3" fmla="*/ 4762 h 113"/>
                <a:gd name="T4" fmla="*/ 9525 w 6"/>
                <a:gd name="T5" fmla="*/ 3175 h 113"/>
                <a:gd name="T6" fmla="*/ 7938 w 6"/>
                <a:gd name="T7" fmla="*/ 1587 h 113"/>
                <a:gd name="T8" fmla="*/ 6350 w 6"/>
                <a:gd name="T9" fmla="*/ 0 h 113"/>
                <a:gd name="T10" fmla="*/ 4763 w 6"/>
                <a:gd name="T11" fmla="*/ 0 h 113"/>
                <a:gd name="T12" fmla="*/ 3175 w 6"/>
                <a:gd name="T13" fmla="*/ 1587 h 113"/>
                <a:gd name="T14" fmla="*/ 1588 w 6"/>
                <a:gd name="T15" fmla="*/ 3175 h 113"/>
                <a:gd name="T16" fmla="*/ 0 w 6"/>
                <a:gd name="T17" fmla="*/ 4762 h 113"/>
                <a:gd name="T18" fmla="*/ 0 w 6"/>
                <a:gd name="T19" fmla="*/ 174625 h 113"/>
                <a:gd name="T20" fmla="*/ 0 w 6"/>
                <a:gd name="T21" fmla="*/ 176212 h 113"/>
                <a:gd name="T22" fmla="*/ 1588 w 6"/>
                <a:gd name="T23" fmla="*/ 177800 h 113"/>
                <a:gd name="T24" fmla="*/ 3175 w 6"/>
                <a:gd name="T25" fmla="*/ 179387 h 113"/>
                <a:gd name="T26" fmla="*/ 4763 w 6"/>
                <a:gd name="T27" fmla="*/ 179387 h 113"/>
                <a:gd name="T28" fmla="*/ 6350 w 6"/>
                <a:gd name="T29" fmla="*/ 179387 h 113"/>
                <a:gd name="T30" fmla="*/ 7938 w 6"/>
                <a:gd name="T31" fmla="*/ 179387 h 113"/>
                <a:gd name="T32" fmla="*/ 9525 w 6"/>
                <a:gd name="T33" fmla="*/ 177800 h 113"/>
                <a:gd name="T34" fmla="*/ 9525 w 6"/>
                <a:gd name="T35" fmla="*/ 176212 h 113"/>
                <a:gd name="T36" fmla="*/ 9525 w 6"/>
                <a:gd name="T37" fmla="*/ 6350 h 11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"/>
                <a:gd name="T58" fmla="*/ 0 h 113"/>
                <a:gd name="T59" fmla="*/ 6 w 6"/>
                <a:gd name="T60" fmla="*/ 113 h 11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" h="113">
                  <a:moveTo>
                    <a:pt x="6" y="4"/>
                  </a:moveTo>
                  <a:lnTo>
                    <a:pt x="6" y="3"/>
                  </a:lnTo>
                  <a:lnTo>
                    <a:pt x="6" y="2"/>
                  </a:lnTo>
                  <a:lnTo>
                    <a:pt x="5" y="1"/>
                  </a:lnTo>
                  <a:lnTo>
                    <a:pt x="4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110"/>
                  </a:lnTo>
                  <a:lnTo>
                    <a:pt x="0" y="111"/>
                  </a:lnTo>
                  <a:lnTo>
                    <a:pt x="1" y="112"/>
                  </a:lnTo>
                  <a:lnTo>
                    <a:pt x="2" y="113"/>
                  </a:lnTo>
                  <a:lnTo>
                    <a:pt x="3" y="113"/>
                  </a:lnTo>
                  <a:lnTo>
                    <a:pt x="4" y="113"/>
                  </a:lnTo>
                  <a:lnTo>
                    <a:pt x="5" y="113"/>
                  </a:lnTo>
                  <a:lnTo>
                    <a:pt x="6" y="112"/>
                  </a:lnTo>
                  <a:lnTo>
                    <a:pt x="6" y="111"/>
                  </a:lnTo>
                  <a:lnTo>
                    <a:pt x="6" y="4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88" name="Group 94"/>
            <p:cNvGrpSpPr>
              <a:grpSpLocks/>
            </p:cNvGrpSpPr>
            <p:nvPr/>
          </p:nvGrpSpPr>
          <p:grpSpPr bwMode="auto">
            <a:xfrm>
              <a:off x="4012" y="1619"/>
              <a:ext cx="499" cy="49"/>
              <a:chOff x="3661" y="1739"/>
              <a:chExt cx="499" cy="49"/>
            </a:xfrm>
          </p:grpSpPr>
          <p:sp>
            <p:nvSpPr>
              <p:cNvPr id="104" name="Rectangle 92"/>
              <p:cNvSpPr>
                <a:spLocks noChangeArrowheads="1"/>
              </p:cNvSpPr>
              <p:nvPr/>
            </p:nvSpPr>
            <p:spPr bwMode="auto">
              <a:xfrm>
                <a:off x="3667" y="1745"/>
                <a:ext cx="487" cy="3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  <p:sp>
            <p:nvSpPr>
              <p:cNvPr id="105" name="Rectangle 93"/>
              <p:cNvSpPr>
                <a:spLocks noChangeArrowheads="1"/>
              </p:cNvSpPr>
              <p:nvPr/>
            </p:nvSpPr>
            <p:spPr bwMode="auto">
              <a:xfrm>
                <a:off x="3661" y="1739"/>
                <a:ext cx="499" cy="49"/>
              </a:xfrm>
              <a:prstGeom prst="rect">
                <a:avLst/>
              </a:prstGeom>
              <a:noFill/>
              <a:ln w="9525">
                <a:solidFill>
                  <a:srgbClr val="FFFF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</p:grpSp>
        <p:grpSp>
          <p:nvGrpSpPr>
            <p:cNvPr id="89" name="Group 97"/>
            <p:cNvGrpSpPr>
              <a:grpSpLocks/>
            </p:cNvGrpSpPr>
            <p:nvPr/>
          </p:nvGrpSpPr>
          <p:grpSpPr bwMode="auto">
            <a:xfrm>
              <a:off x="3987" y="1607"/>
              <a:ext cx="549" cy="105"/>
              <a:chOff x="3636" y="1727"/>
              <a:chExt cx="549" cy="105"/>
            </a:xfrm>
          </p:grpSpPr>
          <p:sp>
            <p:nvSpPr>
              <p:cNvPr id="102" name="Oval 95"/>
              <p:cNvSpPr>
                <a:spLocks noChangeArrowheads="1"/>
              </p:cNvSpPr>
              <p:nvPr/>
            </p:nvSpPr>
            <p:spPr bwMode="auto">
              <a:xfrm>
                <a:off x="3642" y="1727"/>
                <a:ext cx="537" cy="99"/>
              </a:xfrm>
              <a:prstGeom prst="ellipse">
                <a:avLst/>
              </a:pr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  <p:sp>
            <p:nvSpPr>
              <p:cNvPr id="103" name="Oval 96"/>
              <p:cNvSpPr>
                <a:spLocks noChangeArrowheads="1"/>
              </p:cNvSpPr>
              <p:nvPr/>
            </p:nvSpPr>
            <p:spPr bwMode="auto">
              <a:xfrm>
                <a:off x="3636" y="1739"/>
                <a:ext cx="549" cy="93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</p:grpSp>
        <p:grpSp>
          <p:nvGrpSpPr>
            <p:cNvPr id="90" name="Group 100"/>
            <p:cNvGrpSpPr>
              <a:grpSpLocks/>
            </p:cNvGrpSpPr>
            <p:nvPr/>
          </p:nvGrpSpPr>
          <p:grpSpPr bwMode="auto">
            <a:xfrm>
              <a:off x="4185" y="1641"/>
              <a:ext cx="104" cy="49"/>
              <a:chOff x="3834" y="1761"/>
              <a:chExt cx="104" cy="49"/>
            </a:xfrm>
          </p:grpSpPr>
          <p:sp>
            <p:nvSpPr>
              <p:cNvPr id="100" name="Oval 98"/>
              <p:cNvSpPr>
                <a:spLocks noChangeArrowheads="1"/>
              </p:cNvSpPr>
              <p:nvPr/>
            </p:nvSpPr>
            <p:spPr bwMode="auto">
              <a:xfrm>
                <a:off x="3840" y="1767"/>
                <a:ext cx="92" cy="37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  <p:sp>
            <p:nvSpPr>
              <p:cNvPr id="101" name="Oval 99"/>
              <p:cNvSpPr>
                <a:spLocks noChangeArrowheads="1"/>
              </p:cNvSpPr>
              <p:nvPr/>
            </p:nvSpPr>
            <p:spPr bwMode="auto">
              <a:xfrm>
                <a:off x="3834" y="1761"/>
                <a:ext cx="104" cy="49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</p:grpSp>
        <p:grpSp>
          <p:nvGrpSpPr>
            <p:cNvPr id="91" name="Group 103"/>
            <p:cNvGrpSpPr>
              <a:grpSpLocks/>
            </p:cNvGrpSpPr>
            <p:nvPr/>
          </p:nvGrpSpPr>
          <p:grpSpPr bwMode="auto">
            <a:xfrm>
              <a:off x="4307" y="1662"/>
              <a:ext cx="56" cy="28"/>
              <a:chOff x="3956" y="1782"/>
              <a:chExt cx="56" cy="28"/>
            </a:xfrm>
          </p:grpSpPr>
          <p:sp>
            <p:nvSpPr>
              <p:cNvPr id="98" name="Oval 101"/>
              <p:cNvSpPr>
                <a:spLocks noChangeArrowheads="1"/>
              </p:cNvSpPr>
              <p:nvPr/>
            </p:nvSpPr>
            <p:spPr bwMode="auto">
              <a:xfrm>
                <a:off x="3962" y="1788"/>
                <a:ext cx="44" cy="1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  <p:sp>
            <p:nvSpPr>
              <p:cNvPr id="99" name="Oval 102"/>
              <p:cNvSpPr>
                <a:spLocks noChangeArrowheads="1"/>
              </p:cNvSpPr>
              <p:nvPr/>
            </p:nvSpPr>
            <p:spPr bwMode="auto">
              <a:xfrm>
                <a:off x="3956" y="1782"/>
                <a:ext cx="56" cy="28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</p:grpSp>
        <p:grpSp>
          <p:nvGrpSpPr>
            <p:cNvPr id="92" name="Group 106"/>
            <p:cNvGrpSpPr>
              <a:grpSpLocks/>
            </p:cNvGrpSpPr>
            <p:nvPr/>
          </p:nvGrpSpPr>
          <p:grpSpPr bwMode="auto">
            <a:xfrm>
              <a:off x="4357" y="1641"/>
              <a:ext cx="55" cy="27"/>
              <a:chOff x="4006" y="1761"/>
              <a:chExt cx="55" cy="27"/>
            </a:xfrm>
          </p:grpSpPr>
          <p:sp>
            <p:nvSpPr>
              <p:cNvPr id="96" name="Oval 104"/>
              <p:cNvSpPr>
                <a:spLocks noChangeArrowheads="1"/>
              </p:cNvSpPr>
              <p:nvPr/>
            </p:nvSpPr>
            <p:spPr bwMode="auto">
              <a:xfrm>
                <a:off x="4012" y="1767"/>
                <a:ext cx="43" cy="1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  <p:sp>
            <p:nvSpPr>
              <p:cNvPr id="97" name="Oval 105"/>
              <p:cNvSpPr>
                <a:spLocks noChangeArrowheads="1"/>
              </p:cNvSpPr>
              <p:nvPr/>
            </p:nvSpPr>
            <p:spPr bwMode="auto">
              <a:xfrm>
                <a:off x="4006" y="1761"/>
                <a:ext cx="55" cy="27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</p:grpSp>
        <p:grpSp>
          <p:nvGrpSpPr>
            <p:cNvPr id="93" name="Group 109"/>
            <p:cNvGrpSpPr>
              <a:grpSpLocks/>
            </p:cNvGrpSpPr>
            <p:nvPr/>
          </p:nvGrpSpPr>
          <p:grpSpPr bwMode="auto">
            <a:xfrm>
              <a:off x="4111" y="1641"/>
              <a:ext cx="55" cy="27"/>
              <a:chOff x="3760" y="1761"/>
              <a:chExt cx="55" cy="27"/>
            </a:xfrm>
          </p:grpSpPr>
          <p:sp>
            <p:nvSpPr>
              <p:cNvPr id="94" name="Oval 107"/>
              <p:cNvSpPr>
                <a:spLocks noChangeArrowheads="1"/>
              </p:cNvSpPr>
              <p:nvPr/>
            </p:nvSpPr>
            <p:spPr bwMode="auto">
              <a:xfrm>
                <a:off x="3766" y="1767"/>
                <a:ext cx="43" cy="1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  <p:sp>
            <p:nvSpPr>
              <p:cNvPr id="95" name="Oval 108"/>
              <p:cNvSpPr>
                <a:spLocks noChangeArrowheads="1"/>
              </p:cNvSpPr>
              <p:nvPr/>
            </p:nvSpPr>
            <p:spPr bwMode="auto">
              <a:xfrm>
                <a:off x="3760" y="1761"/>
                <a:ext cx="55" cy="27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</p:grpSp>
      </p:grpSp>
      <p:pic>
        <p:nvPicPr>
          <p:cNvPr id="108" name="Picture 1032" descr="406361a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176687" y="4103375"/>
            <a:ext cx="409536" cy="271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9" name="Picture 1034" descr="fibroblasts-tubuli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246784" y="4651016"/>
            <a:ext cx="269342" cy="40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" name="Picture 104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199672" y="3461272"/>
            <a:ext cx="318062" cy="455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1" name="Straight Connector 110"/>
          <p:cNvCxnSpPr>
            <a:stCxn id="77" idx="0"/>
          </p:cNvCxnSpPr>
          <p:nvPr/>
        </p:nvCxnSpPr>
        <p:spPr bwMode="auto">
          <a:xfrm flipV="1">
            <a:off x="4688467" y="3573885"/>
            <a:ext cx="488220" cy="16362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12" name="Straight Connector 111"/>
          <p:cNvCxnSpPr/>
          <p:nvPr/>
        </p:nvCxnSpPr>
        <p:spPr bwMode="auto">
          <a:xfrm flipV="1">
            <a:off x="4676143" y="4116244"/>
            <a:ext cx="488220" cy="16362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13" name="Straight Connector 112"/>
          <p:cNvCxnSpPr/>
          <p:nvPr/>
        </p:nvCxnSpPr>
        <p:spPr bwMode="auto">
          <a:xfrm flipV="1">
            <a:off x="4676143" y="4733983"/>
            <a:ext cx="488220" cy="16362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14" name="Straight Connector 113"/>
          <p:cNvCxnSpPr/>
          <p:nvPr/>
        </p:nvCxnSpPr>
        <p:spPr bwMode="auto">
          <a:xfrm>
            <a:off x="4723543" y="3750381"/>
            <a:ext cx="453144" cy="6250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15" name="Straight Connector 114"/>
          <p:cNvCxnSpPr/>
          <p:nvPr/>
        </p:nvCxnSpPr>
        <p:spPr bwMode="auto">
          <a:xfrm>
            <a:off x="4721647" y="4305611"/>
            <a:ext cx="453144" cy="6250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16" name="Straight Connector 115"/>
          <p:cNvCxnSpPr/>
          <p:nvPr/>
        </p:nvCxnSpPr>
        <p:spPr bwMode="auto">
          <a:xfrm>
            <a:off x="4721647" y="4923349"/>
            <a:ext cx="453144" cy="6250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17" name="AutoShape 4"/>
          <p:cNvSpPr>
            <a:spLocks noChangeArrowheads="1"/>
          </p:cNvSpPr>
          <p:nvPr/>
        </p:nvSpPr>
        <p:spPr bwMode="auto">
          <a:xfrm rot="18763869">
            <a:off x="4241680" y="1916609"/>
            <a:ext cx="82308" cy="381349"/>
          </a:xfrm>
          <a:prstGeom prst="can">
            <a:avLst>
              <a:gd name="adj" fmla="val 112500"/>
            </a:avLst>
          </a:prstGeom>
          <a:solidFill>
            <a:srgbClr val="FDFDFD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" name="Line 5"/>
          <p:cNvSpPr>
            <a:spLocks noChangeShapeType="1"/>
          </p:cNvSpPr>
          <p:nvPr/>
        </p:nvSpPr>
        <p:spPr bwMode="auto">
          <a:xfrm>
            <a:off x="4422309" y="2230746"/>
            <a:ext cx="105931" cy="10288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9" name="Oval 6"/>
          <p:cNvSpPr>
            <a:spLocks noChangeArrowheads="1"/>
          </p:cNvSpPr>
          <p:nvPr/>
        </p:nvSpPr>
        <p:spPr bwMode="auto">
          <a:xfrm>
            <a:off x="4252821" y="2086707"/>
            <a:ext cx="63558" cy="41154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0" name="Oval 7"/>
          <p:cNvSpPr>
            <a:spLocks noChangeArrowheads="1"/>
          </p:cNvSpPr>
          <p:nvPr/>
        </p:nvSpPr>
        <p:spPr bwMode="auto">
          <a:xfrm>
            <a:off x="4295193" y="2127861"/>
            <a:ext cx="63558" cy="41154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3366FF"/>
              </a:solidFill>
            </a:endParaRPr>
          </a:p>
        </p:txBody>
      </p:sp>
      <p:sp>
        <p:nvSpPr>
          <p:cNvPr id="121" name="Oval 8"/>
          <p:cNvSpPr>
            <a:spLocks noChangeArrowheads="1"/>
          </p:cNvSpPr>
          <p:nvPr/>
        </p:nvSpPr>
        <p:spPr bwMode="auto">
          <a:xfrm>
            <a:off x="4337565" y="2169015"/>
            <a:ext cx="63558" cy="41154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2" name="AutoShape 9"/>
          <p:cNvSpPr>
            <a:spLocks noChangeArrowheads="1"/>
          </p:cNvSpPr>
          <p:nvPr/>
        </p:nvSpPr>
        <p:spPr bwMode="auto">
          <a:xfrm>
            <a:off x="3117615" y="2024763"/>
            <a:ext cx="318528" cy="308869"/>
          </a:xfrm>
          <a:prstGeom prst="lightningBolt">
            <a:avLst/>
          </a:prstGeom>
          <a:solidFill>
            <a:srgbClr val="FFFF00"/>
          </a:solidFill>
          <a:ln w="9525">
            <a:solidFill>
              <a:srgbClr val="000000">
                <a:alpha val="0"/>
              </a:srgbClr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" name="Line 16"/>
          <p:cNvSpPr>
            <a:spLocks noChangeShapeType="1"/>
          </p:cNvSpPr>
          <p:nvPr/>
        </p:nvSpPr>
        <p:spPr bwMode="auto">
          <a:xfrm>
            <a:off x="3845680" y="2421881"/>
            <a:ext cx="273024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4" name="Line 24"/>
          <p:cNvSpPr>
            <a:spLocks noChangeShapeType="1"/>
          </p:cNvSpPr>
          <p:nvPr/>
        </p:nvSpPr>
        <p:spPr bwMode="auto">
          <a:xfrm>
            <a:off x="4937776" y="2421881"/>
            <a:ext cx="273024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5" name="Text Box 125"/>
          <p:cNvSpPr txBox="1">
            <a:spLocks noChangeArrowheads="1"/>
          </p:cNvSpPr>
          <p:nvPr/>
        </p:nvSpPr>
        <p:spPr bwMode="auto">
          <a:xfrm>
            <a:off x="5037565" y="2572840"/>
            <a:ext cx="1183104" cy="160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200" dirty="0" smtClean="0">
                <a:latin typeface="Times New Roman" charset="0"/>
              </a:rPr>
              <a:t>radiation rescue</a:t>
            </a:r>
            <a:endParaRPr lang="en-US" sz="1200" dirty="0">
              <a:latin typeface="Times New Roman" charset="0"/>
            </a:endParaRPr>
          </a:p>
        </p:txBody>
      </p:sp>
      <p:grpSp>
        <p:nvGrpSpPr>
          <p:cNvPr id="126" name="Group 125"/>
          <p:cNvGrpSpPr/>
          <p:nvPr/>
        </p:nvGrpSpPr>
        <p:grpSpPr>
          <a:xfrm>
            <a:off x="4081981" y="2842458"/>
            <a:ext cx="436081" cy="267503"/>
            <a:chOff x="2819399" y="609601"/>
            <a:chExt cx="730251" cy="461962"/>
          </a:xfrm>
        </p:grpSpPr>
        <p:sp>
          <p:nvSpPr>
            <p:cNvPr id="127" name="AutoShape 4"/>
            <p:cNvSpPr>
              <a:spLocks noChangeArrowheads="1"/>
            </p:cNvSpPr>
            <p:nvPr/>
          </p:nvSpPr>
          <p:spPr bwMode="auto">
            <a:xfrm rot="18763869">
              <a:off x="3067628" y="361372"/>
              <a:ext cx="142142" cy="638599"/>
            </a:xfrm>
            <a:prstGeom prst="can">
              <a:avLst>
                <a:gd name="adj" fmla="val 112500"/>
              </a:avLst>
            </a:prstGeom>
            <a:solidFill>
              <a:srgbClr val="FDFDF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" name="Line 5"/>
            <p:cNvSpPr>
              <a:spLocks noChangeShapeType="1"/>
            </p:cNvSpPr>
            <p:nvPr/>
          </p:nvSpPr>
          <p:spPr bwMode="auto">
            <a:xfrm>
              <a:off x="3372261" y="893885"/>
              <a:ext cx="177389" cy="1776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" name="Oval 6"/>
            <p:cNvSpPr>
              <a:spLocks noChangeArrowheads="1"/>
            </p:cNvSpPr>
            <p:nvPr/>
          </p:nvSpPr>
          <p:spPr bwMode="auto">
            <a:xfrm>
              <a:off x="3088439" y="645136"/>
              <a:ext cx="106433" cy="71071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" name="Oval 7"/>
            <p:cNvSpPr>
              <a:spLocks noChangeArrowheads="1"/>
            </p:cNvSpPr>
            <p:nvPr/>
          </p:nvSpPr>
          <p:spPr bwMode="auto">
            <a:xfrm>
              <a:off x="3159395" y="716207"/>
              <a:ext cx="106433" cy="71071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3366FF"/>
                </a:solidFill>
              </a:endParaRPr>
            </a:p>
          </p:txBody>
        </p:sp>
        <p:sp>
          <p:nvSpPr>
            <p:cNvPr id="131" name="Oval 8"/>
            <p:cNvSpPr>
              <a:spLocks noChangeArrowheads="1"/>
            </p:cNvSpPr>
            <p:nvPr/>
          </p:nvSpPr>
          <p:spPr bwMode="auto">
            <a:xfrm>
              <a:off x="3230350" y="787278"/>
              <a:ext cx="106433" cy="71071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2" name="Line 24"/>
          <p:cNvSpPr>
            <a:spLocks noChangeShapeType="1"/>
          </p:cNvSpPr>
          <p:nvPr/>
        </p:nvSpPr>
        <p:spPr bwMode="auto">
          <a:xfrm>
            <a:off x="4901053" y="3195451"/>
            <a:ext cx="273024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33" name="Group 132"/>
          <p:cNvGrpSpPr/>
          <p:nvPr/>
        </p:nvGrpSpPr>
        <p:grpSpPr>
          <a:xfrm>
            <a:off x="5310589" y="3018954"/>
            <a:ext cx="318528" cy="308869"/>
            <a:chOff x="6781800" y="5257800"/>
            <a:chExt cx="990600" cy="914400"/>
          </a:xfrm>
        </p:grpSpPr>
        <p:sp>
          <p:nvSpPr>
            <p:cNvPr id="134" name="Oval 2"/>
            <p:cNvSpPr>
              <a:spLocks noChangeArrowheads="1"/>
            </p:cNvSpPr>
            <p:nvPr/>
          </p:nvSpPr>
          <p:spPr bwMode="auto">
            <a:xfrm>
              <a:off x="7162800" y="5791200"/>
              <a:ext cx="381000" cy="381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5" name="Oval 2"/>
            <p:cNvSpPr>
              <a:spLocks noChangeArrowheads="1"/>
            </p:cNvSpPr>
            <p:nvPr/>
          </p:nvSpPr>
          <p:spPr bwMode="auto">
            <a:xfrm>
              <a:off x="7239000" y="5486400"/>
              <a:ext cx="381000" cy="3810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6" name="Oval 2"/>
            <p:cNvSpPr>
              <a:spLocks noChangeArrowheads="1"/>
            </p:cNvSpPr>
            <p:nvPr/>
          </p:nvSpPr>
          <p:spPr bwMode="auto">
            <a:xfrm>
              <a:off x="6858000" y="5791200"/>
              <a:ext cx="381000" cy="381000"/>
            </a:xfrm>
            <a:prstGeom prst="ellipse">
              <a:avLst/>
            </a:prstGeom>
            <a:solidFill>
              <a:schemeClr val="accent5">
                <a:lumMod val="2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" name="Oval 2"/>
            <p:cNvSpPr>
              <a:spLocks noChangeArrowheads="1"/>
            </p:cNvSpPr>
            <p:nvPr/>
          </p:nvSpPr>
          <p:spPr bwMode="auto">
            <a:xfrm>
              <a:off x="6781800" y="5562600"/>
              <a:ext cx="381000" cy="3810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8" name="Oval 2"/>
            <p:cNvSpPr>
              <a:spLocks noChangeArrowheads="1"/>
            </p:cNvSpPr>
            <p:nvPr/>
          </p:nvSpPr>
          <p:spPr bwMode="auto">
            <a:xfrm>
              <a:off x="7162800" y="5257800"/>
              <a:ext cx="381000" cy="381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9" name="Oval 2"/>
            <p:cNvSpPr>
              <a:spLocks noChangeArrowheads="1"/>
            </p:cNvSpPr>
            <p:nvPr/>
          </p:nvSpPr>
          <p:spPr bwMode="auto">
            <a:xfrm>
              <a:off x="7391400" y="5715000"/>
              <a:ext cx="381000" cy="381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0" name="Oval 2"/>
            <p:cNvSpPr>
              <a:spLocks noChangeArrowheads="1"/>
            </p:cNvSpPr>
            <p:nvPr/>
          </p:nvSpPr>
          <p:spPr bwMode="auto">
            <a:xfrm>
              <a:off x="6781800" y="5334000"/>
              <a:ext cx="381000" cy="3810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1" name="Oval 2"/>
            <p:cNvSpPr>
              <a:spLocks noChangeArrowheads="1"/>
            </p:cNvSpPr>
            <p:nvPr/>
          </p:nvSpPr>
          <p:spPr bwMode="auto">
            <a:xfrm>
              <a:off x="7010400" y="5334000"/>
              <a:ext cx="381000" cy="3810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2" name="Oval 2"/>
            <p:cNvSpPr>
              <a:spLocks noChangeArrowheads="1"/>
            </p:cNvSpPr>
            <p:nvPr/>
          </p:nvSpPr>
          <p:spPr bwMode="auto">
            <a:xfrm>
              <a:off x="7010400" y="5562600"/>
              <a:ext cx="381000" cy="381000"/>
            </a:xfrm>
            <a:prstGeom prst="ellipse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143" name="Text Box 122"/>
          <p:cNvSpPr txBox="1">
            <a:spLocks noChangeArrowheads="1"/>
          </p:cNvSpPr>
          <p:nvPr/>
        </p:nvSpPr>
        <p:spPr bwMode="auto">
          <a:xfrm>
            <a:off x="5627935" y="3092196"/>
            <a:ext cx="64633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000" dirty="0" err="1" smtClean="0">
                <a:latin typeface="Times New Roman" charset="0"/>
              </a:rPr>
              <a:t>teratoma</a:t>
            </a:r>
            <a:endParaRPr lang="en-US" sz="1000" dirty="0">
              <a:latin typeface="Times New Roman" charset="0"/>
            </a:endParaRPr>
          </a:p>
        </p:txBody>
      </p:sp>
      <p:pic>
        <p:nvPicPr>
          <p:cNvPr id="144" name="Picture 14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38090" y="2326278"/>
            <a:ext cx="599136" cy="183851"/>
          </a:xfrm>
          <a:prstGeom prst="rect">
            <a:avLst/>
          </a:prstGeom>
        </p:spPr>
      </p:pic>
      <p:pic>
        <p:nvPicPr>
          <p:cNvPr id="145" name="Picture 14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74982" y="2326278"/>
            <a:ext cx="599136" cy="183851"/>
          </a:xfrm>
          <a:prstGeom prst="rect">
            <a:avLst/>
          </a:prstGeom>
        </p:spPr>
      </p:pic>
      <p:pic>
        <p:nvPicPr>
          <p:cNvPr id="146" name="Picture 14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59327" y="2326278"/>
            <a:ext cx="599136" cy="183851"/>
          </a:xfrm>
          <a:prstGeom prst="rect">
            <a:avLst/>
          </a:prstGeom>
        </p:spPr>
      </p:pic>
      <p:pic>
        <p:nvPicPr>
          <p:cNvPr id="147" name="Picture 14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38911" y="3107203"/>
            <a:ext cx="599136" cy="183851"/>
          </a:xfrm>
          <a:prstGeom prst="rect">
            <a:avLst/>
          </a:prstGeom>
        </p:spPr>
      </p:pic>
      <p:cxnSp>
        <p:nvCxnSpPr>
          <p:cNvPr id="148" name="Straight Connector 147"/>
          <p:cNvCxnSpPr/>
          <p:nvPr/>
        </p:nvCxnSpPr>
        <p:spPr>
          <a:xfrm>
            <a:off x="6224752" y="2176007"/>
            <a:ext cx="0" cy="1284189"/>
          </a:xfrm>
          <a:prstGeom prst="line">
            <a:avLst/>
          </a:prstGeom>
          <a:ln w="28575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/>
          <p:nvPr/>
        </p:nvCxnSpPr>
        <p:spPr>
          <a:xfrm flipH="1">
            <a:off x="6037471" y="3460196"/>
            <a:ext cx="183571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 flipH="1">
            <a:off x="6037471" y="2180595"/>
            <a:ext cx="183571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51" name="Group 150"/>
          <p:cNvGrpSpPr/>
          <p:nvPr/>
        </p:nvGrpSpPr>
        <p:grpSpPr>
          <a:xfrm>
            <a:off x="6059850" y="3537612"/>
            <a:ext cx="183571" cy="1452843"/>
            <a:chOff x="16409052" y="23077449"/>
            <a:chExt cx="183571" cy="1452843"/>
          </a:xfrm>
        </p:grpSpPr>
        <p:cxnSp>
          <p:nvCxnSpPr>
            <p:cNvPr id="152" name="Straight Connector 151"/>
            <p:cNvCxnSpPr/>
            <p:nvPr/>
          </p:nvCxnSpPr>
          <p:spPr>
            <a:xfrm>
              <a:off x="16592623" y="23077449"/>
              <a:ext cx="0" cy="1452843"/>
            </a:xfrm>
            <a:prstGeom prst="line">
              <a:avLst/>
            </a:prstGeom>
            <a:ln w="28575" cmpd="sng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/>
            <p:cNvCxnSpPr/>
            <p:nvPr/>
          </p:nvCxnSpPr>
          <p:spPr>
            <a:xfrm flipH="1">
              <a:off x="16409052" y="23079403"/>
              <a:ext cx="183571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/>
            <p:nvPr/>
          </p:nvCxnSpPr>
          <p:spPr>
            <a:xfrm flipH="1">
              <a:off x="16409052" y="24530292"/>
              <a:ext cx="183571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5" name="Text Box 122"/>
          <p:cNvSpPr txBox="1">
            <a:spLocks noChangeArrowheads="1"/>
          </p:cNvSpPr>
          <p:nvPr/>
        </p:nvSpPr>
        <p:spPr bwMode="auto">
          <a:xfrm>
            <a:off x="6310496" y="2745496"/>
            <a:ext cx="1183104" cy="196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600" b="1" dirty="0">
                <a:latin typeface="Times New Roman" charset="0"/>
              </a:rPr>
              <a:t>i</a:t>
            </a:r>
            <a:r>
              <a:rPr lang="en-US" sz="1600" b="1" dirty="0" smtClean="0">
                <a:latin typeface="Times New Roman" charset="0"/>
              </a:rPr>
              <a:t>n vivo</a:t>
            </a:r>
            <a:endParaRPr lang="en-US" sz="1600" b="1" dirty="0">
              <a:latin typeface="Times New Roman" charset="0"/>
            </a:endParaRPr>
          </a:p>
        </p:txBody>
      </p:sp>
      <p:sp>
        <p:nvSpPr>
          <p:cNvPr id="156" name="Text Box 122"/>
          <p:cNvSpPr txBox="1">
            <a:spLocks noChangeArrowheads="1"/>
          </p:cNvSpPr>
          <p:nvPr/>
        </p:nvSpPr>
        <p:spPr bwMode="auto">
          <a:xfrm>
            <a:off x="6310496" y="4191962"/>
            <a:ext cx="1274112" cy="196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600" b="1" dirty="0">
                <a:latin typeface="Times New Roman" charset="0"/>
              </a:rPr>
              <a:t>i</a:t>
            </a:r>
            <a:r>
              <a:rPr lang="en-US" sz="1600" b="1" dirty="0" smtClean="0">
                <a:latin typeface="Times New Roman" charset="0"/>
              </a:rPr>
              <a:t>n vitro</a:t>
            </a:r>
            <a:endParaRPr lang="en-US" sz="1600" b="1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05117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52400" y="457200"/>
            <a:ext cx="86868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17" tIns="45707" rIns="91417" bIns="45707" anchor="ctr"/>
          <a:lstStyle/>
          <a:p>
            <a:pPr algn="ctr" defTabSz="917575"/>
            <a:r>
              <a:rPr lang="en-US" sz="3600" b="1" dirty="0" smtClean="0">
                <a:latin typeface="Times New Roman" charset="0"/>
                <a:cs typeface="Arial" charset="0"/>
              </a:rPr>
              <a:t>Human embryonic stem cells: method</a:t>
            </a:r>
            <a:endParaRPr lang="en-US" sz="3600" b="1" dirty="0">
              <a:solidFill>
                <a:srgbClr val="FF0000"/>
              </a:solidFill>
              <a:latin typeface="Times New Roman" charset="0"/>
              <a:cs typeface="Arial" charset="0"/>
            </a:endParaRPr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457200" y="1371600"/>
            <a:ext cx="80772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2" name="Picture 1" descr="JCI0423065.f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6295" y="1660207"/>
            <a:ext cx="4009611" cy="4949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2019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52400" y="457200"/>
            <a:ext cx="86868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17" tIns="45707" rIns="91417" bIns="45707" anchor="ctr"/>
          <a:lstStyle/>
          <a:p>
            <a:pPr algn="ctr" defTabSz="917575"/>
            <a:r>
              <a:rPr lang="en-US" sz="3600" b="1" dirty="0" smtClean="0">
                <a:latin typeface="Times New Roman" charset="0"/>
                <a:cs typeface="Arial" charset="0"/>
              </a:rPr>
              <a:t>Human embryonic stem cells: method</a:t>
            </a:r>
            <a:endParaRPr lang="en-US" sz="3600" b="1" dirty="0">
              <a:solidFill>
                <a:srgbClr val="FF0000"/>
              </a:solidFill>
              <a:latin typeface="Times New Roman" charset="0"/>
              <a:cs typeface="Arial" charset="0"/>
            </a:endParaRPr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457200" y="1371600"/>
            <a:ext cx="80772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2" name="Picture 1" descr="JCI0423065.f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6295" y="1660207"/>
            <a:ext cx="4009611" cy="4949005"/>
          </a:xfrm>
          <a:prstGeom prst="rect">
            <a:avLst/>
          </a:prstGeom>
        </p:spPr>
      </p:pic>
      <p:pic>
        <p:nvPicPr>
          <p:cNvPr id="7" name="Picture 6" descr="stemcell_DSC_1188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85" t="66543" r="50773"/>
          <a:stretch/>
        </p:blipFill>
        <p:spPr>
          <a:xfrm>
            <a:off x="7462947" y="3024721"/>
            <a:ext cx="916527" cy="1021334"/>
          </a:xfrm>
          <a:prstGeom prst="rect">
            <a:avLst/>
          </a:prstGeom>
        </p:spPr>
      </p:pic>
      <p:pic>
        <p:nvPicPr>
          <p:cNvPr id="8" name="Picture 7" descr="stemcell_DSC_1188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541" r="74015"/>
          <a:stretch/>
        </p:blipFill>
        <p:spPr>
          <a:xfrm>
            <a:off x="7354802" y="1846259"/>
            <a:ext cx="1024672" cy="1112992"/>
          </a:xfrm>
          <a:prstGeom prst="rect">
            <a:avLst/>
          </a:prstGeom>
        </p:spPr>
      </p:pic>
      <p:pic>
        <p:nvPicPr>
          <p:cNvPr id="9" name="Picture 8" descr="stemcell_DSC_1188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27" t="63541" r="27862"/>
          <a:stretch/>
        </p:blipFill>
        <p:spPr>
          <a:xfrm>
            <a:off x="7476038" y="4019867"/>
            <a:ext cx="903436" cy="1112992"/>
          </a:xfrm>
          <a:prstGeom prst="rect">
            <a:avLst/>
          </a:prstGeom>
        </p:spPr>
      </p:pic>
      <p:pic>
        <p:nvPicPr>
          <p:cNvPr id="10" name="Picture 9" descr="stemcell_DSC_1188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61" t="63541"/>
          <a:stretch/>
        </p:blipFill>
        <p:spPr>
          <a:xfrm>
            <a:off x="7476038" y="5184146"/>
            <a:ext cx="1058362" cy="1112992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 flipV="1">
            <a:off x="6468067" y="4386501"/>
            <a:ext cx="589196" cy="797645"/>
          </a:xfrm>
          <a:prstGeom prst="straightConnector1">
            <a:avLst/>
          </a:prstGeom>
          <a:ln w="5715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74151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52400" y="457200"/>
            <a:ext cx="86868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17" tIns="45707" rIns="91417" bIns="45707" anchor="ctr"/>
          <a:lstStyle/>
          <a:p>
            <a:pPr algn="ctr" defTabSz="917575"/>
            <a:r>
              <a:rPr lang="en-US" sz="3200" b="1" dirty="0" smtClean="0">
                <a:latin typeface="Times New Roman" charset="0"/>
                <a:cs typeface="Arial" charset="0"/>
              </a:rPr>
              <a:t>‘Grades’ of stem cell potential:</a:t>
            </a:r>
            <a:endParaRPr lang="en-US" sz="3200" b="1" dirty="0">
              <a:solidFill>
                <a:srgbClr val="FF0000"/>
              </a:solidFill>
              <a:latin typeface="Times New Roman" charset="0"/>
              <a:cs typeface="Arial" charset="0"/>
            </a:endParaRPr>
          </a:p>
        </p:txBody>
      </p:sp>
      <p:cxnSp>
        <p:nvCxnSpPr>
          <p:cNvPr id="3" name="Straight Connector 2"/>
          <p:cNvCxnSpPr/>
          <p:nvPr/>
        </p:nvCxnSpPr>
        <p:spPr bwMode="auto">
          <a:xfrm>
            <a:off x="457200" y="1371600"/>
            <a:ext cx="80772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4" name="TextBox 9"/>
          <p:cNvSpPr txBox="1">
            <a:spLocks noChangeArrowheads="1"/>
          </p:cNvSpPr>
          <p:nvPr/>
        </p:nvSpPr>
        <p:spPr bwMode="auto">
          <a:xfrm>
            <a:off x="815239" y="1573709"/>
            <a:ext cx="7490561" cy="3508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b="1" dirty="0" err="1">
                <a:solidFill>
                  <a:srgbClr val="800000"/>
                </a:solidFill>
                <a:latin typeface="Times New Roman"/>
                <a:cs typeface="Times New Roman"/>
              </a:rPr>
              <a:t>T</a:t>
            </a:r>
            <a:r>
              <a:rPr lang="en-US" sz="2000" b="1" dirty="0" err="1" smtClean="0">
                <a:solidFill>
                  <a:srgbClr val="800000"/>
                </a:solidFill>
                <a:latin typeface="Times New Roman"/>
                <a:cs typeface="Times New Roman"/>
              </a:rPr>
              <a:t>otipotency</a:t>
            </a:r>
            <a:r>
              <a:rPr lang="en-US" sz="2000" dirty="0">
                <a:latin typeface="Times New Roman"/>
                <a:cs typeface="Times New Roman"/>
              </a:rPr>
              <a:t>: the </a:t>
            </a:r>
            <a:r>
              <a:rPr lang="en-US" sz="2000" dirty="0" smtClean="0">
                <a:latin typeface="Times New Roman"/>
                <a:cs typeface="Times New Roman"/>
              </a:rPr>
              <a:t>ability </a:t>
            </a:r>
            <a:r>
              <a:rPr lang="en-US" sz="2000" dirty="0">
                <a:latin typeface="Times New Roman"/>
                <a:cs typeface="Times New Roman"/>
              </a:rPr>
              <a:t>to produce an entire organism </a:t>
            </a:r>
            <a:r>
              <a:rPr lang="en-US" sz="2000" dirty="0" smtClean="0">
                <a:latin typeface="Times New Roman"/>
                <a:cs typeface="Times New Roman"/>
              </a:rPr>
              <a:t>(in mammals</a:t>
            </a:r>
            <a:r>
              <a:rPr lang="en-US" sz="2000" dirty="0">
                <a:latin typeface="Times New Roman"/>
                <a:cs typeface="Times New Roman"/>
              </a:rPr>
              <a:t>, </a:t>
            </a:r>
            <a:endParaRPr lang="en-US" sz="2000" dirty="0" smtClean="0">
              <a:latin typeface="Times New Roman"/>
              <a:cs typeface="Times New Roman"/>
            </a:endParaRPr>
          </a:p>
          <a:p>
            <a:r>
              <a:rPr lang="en-US" sz="2000" dirty="0">
                <a:latin typeface="Times New Roman"/>
                <a:cs typeface="Times New Roman"/>
              </a:rPr>
              <a:t>	</a:t>
            </a:r>
            <a:r>
              <a:rPr lang="en-US" sz="2000" dirty="0" smtClean="0">
                <a:latin typeface="Times New Roman"/>
                <a:cs typeface="Times New Roman"/>
              </a:rPr>
              <a:t>this includes extra</a:t>
            </a:r>
            <a:r>
              <a:rPr lang="en-US" sz="2000" dirty="0">
                <a:latin typeface="Times New Roman"/>
                <a:cs typeface="Times New Roman"/>
              </a:rPr>
              <a:t>-embryonic tissues</a:t>
            </a:r>
            <a:r>
              <a:rPr lang="en-US" sz="2000" dirty="0" smtClean="0">
                <a:latin typeface="Times New Roman"/>
                <a:cs typeface="Times New Roman"/>
              </a:rPr>
              <a:t>)  </a:t>
            </a:r>
          </a:p>
          <a:p>
            <a:endParaRPr lang="en-US" sz="1400" dirty="0">
              <a:latin typeface="Times New Roman"/>
              <a:cs typeface="Times New Roman"/>
            </a:endParaRPr>
          </a:p>
          <a:p>
            <a:r>
              <a:rPr lang="en-US" sz="2000" b="1" dirty="0" err="1" smtClean="0">
                <a:solidFill>
                  <a:srgbClr val="800000"/>
                </a:solidFill>
                <a:latin typeface="Times New Roman"/>
                <a:cs typeface="Times New Roman"/>
              </a:rPr>
              <a:t>Pluripotency</a:t>
            </a:r>
            <a:r>
              <a:rPr lang="en-US" sz="2000" b="1" dirty="0">
                <a:solidFill>
                  <a:srgbClr val="800000"/>
                </a:solidFill>
                <a:latin typeface="Times New Roman"/>
                <a:cs typeface="Times New Roman"/>
              </a:rPr>
              <a:t>:</a:t>
            </a:r>
            <a:r>
              <a:rPr lang="en-US" sz="2000" b="1" dirty="0" smtClean="0">
                <a:solidFill>
                  <a:srgbClr val="80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the ability to produce all cell types of an </a:t>
            </a:r>
            <a:r>
              <a:rPr lang="en-US" sz="2000" dirty="0" smtClean="0">
                <a:latin typeface="Times New Roman"/>
                <a:cs typeface="Times New Roman"/>
              </a:rPr>
              <a:t>adult organism</a:t>
            </a:r>
            <a:endParaRPr lang="en-US" sz="2000" dirty="0">
              <a:latin typeface="Times New Roman"/>
              <a:cs typeface="Times New Roman"/>
            </a:endParaRPr>
          </a:p>
          <a:p>
            <a:endParaRPr lang="en-US" sz="1400" dirty="0">
              <a:latin typeface="Times New Roman"/>
              <a:cs typeface="Times New Roman"/>
            </a:endParaRPr>
          </a:p>
          <a:p>
            <a:r>
              <a:rPr lang="en-US" sz="2000" b="1" dirty="0" smtClean="0">
                <a:solidFill>
                  <a:srgbClr val="800000"/>
                </a:solidFill>
                <a:latin typeface="Times New Roman"/>
                <a:cs typeface="Times New Roman"/>
              </a:rPr>
              <a:t>Multi-potency:</a:t>
            </a:r>
            <a:r>
              <a:rPr lang="en-US" sz="2000" b="1" dirty="0">
                <a:solidFill>
                  <a:srgbClr val="80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the ability to produce some (but not all) cell types of </a:t>
            </a:r>
          </a:p>
          <a:p>
            <a:r>
              <a:rPr lang="en-US" sz="2000" dirty="0">
                <a:latin typeface="Times New Roman"/>
                <a:cs typeface="Times New Roman"/>
              </a:rPr>
              <a:t>	</a:t>
            </a:r>
            <a:r>
              <a:rPr lang="en-US" sz="2000" dirty="0" smtClean="0">
                <a:latin typeface="Times New Roman"/>
                <a:cs typeface="Times New Roman"/>
              </a:rPr>
              <a:t>an adult organism</a:t>
            </a:r>
            <a:r>
              <a:rPr lang="en-US" sz="2000" i="1" dirty="0" smtClean="0">
                <a:latin typeface="Times New Roman"/>
                <a:cs typeface="Times New Roman"/>
              </a:rPr>
              <a:t> </a:t>
            </a:r>
          </a:p>
          <a:p>
            <a:endParaRPr lang="en-US" sz="1400" i="1" dirty="0">
              <a:latin typeface="Times New Roman"/>
              <a:cs typeface="Times New Roman"/>
            </a:endParaRPr>
          </a:p>
          <a:p>
            <a:r>
              <a:rPr lang="en-US" sz="2000" b="1" dirty="0" err="1" smtClean="0">
                <a:solidFill>
                  <a:srgbClr val="800000"/>
                </a:solidFill>
                <a:latin typeface="Times New Roman"/>
                <a:cs typeface="Times New Roman"/>
              </a:rPr>
              <a:t>Oligo</a:t>
            </a:r>
            <a:r>
              <a:rPr lang="en-US" sz="2000" b="1" dirty="0" smtClean="0">
                <a:solidFill>
                  <a:srgbClr val="800000"/>
                </a:solidFill>
                <a:latin typeface="Times New Roman"/>
                <a:cs typeface="Times New Roman"/>
              </a:rPr>
              <a:t>-potency: </a:t>
            </a:r>
            <a:r>
              <a:rPr lang="en-US" sz="2000" dirty="0" smtClean="0">
                <a:latin typeface="Times New Roman"/>
                <a:cs typeface="Times New Roman"/>
              </a:rPr>
              <a:t>the ability to produce a limited subset of cell types in </a:t>
            </a:r>
          </a:p>
          <a:p>
            <a:r>
              <a:rPr lang="en-US" sz="2000" dirty="0">
                <a:latin typeface="Times New Roman"/>
                <a:cs typeface="Times New Roman"/>
              </a:rPr>
              <a:t>	</a:t>
            </a:r>
            <a:r>
              <a:rPr lang="en-US" sz="2000" dirty="0" smtClean="0">
                <a:latin typeface="Times New Roman"/>
                <a:cs typeface="Times New Roman"/>
              </a:rPr>
              <a:t>an organism (a few)</a:t>
            </a:r>
            <a:endParaRPr lang="en-US" sz="2000" i="1" dirty="0" smtClean="0">
              <a:latin typeface="Times New Roman"/>
              <a:cs typeface="Times New Roman"/>
            </a:endParaRPr>
          </a:p>
          <a:p>
            <a:endParaRPr lang="en-US" sz="1400" dirty="0">
              <a:latin typeface="Times New Roman"/>
              <a:cs typeface="Times New Roman"/>
            </a:endParaRPr>
          </a:p>
          <a:p>
            <a:r>
              <a:rPr lang="en-US" sz="2000" b="1" dirty="0" err="1">
                <a:solidFill>
                  <a:srgbClr val="800000"/>
                </a:solidFill>
                <a:latin typeface="Times New Roman"/>
                <a:cs typeface="Times New Roman"/>
              </a:rPr>
              <a:t>U</a:t>
            </a:r>
            <a:r>
              <a:rPr lang="en-US" sz="2000" b="1" dirty="0" err="1" smtClean="0">
                <a:solidFill>
                  <a:srgbClr val="800000"/>
                </a:solidFill>
                <a:latin typeface="Times New Roman"/>
                <a:cs typeface="Times New Roman"/>
              </a:rPr>
              <a:t>ni</a:t>
            </a:r>
            <a:r>
              <a:rPr lang="en-US" sz="2000" b="1" dirty="0">
                <a:solidFill>
                  <a:srgbClr val="800000"/>
                </a:solidFill>
                <a:latin typeface="Times New Roman"/>
                <a:cs typeface="Times New Roman"/>
              </a:rPr>
              <a:t>-</a:t>
            </a:r>
            <a:r>
              <a:rPr lang="en-US" sz="2000" b="1" dirty="0" smtClean="0">
                <a:solidFill>
                  <a:srgbClr val="800000"/>
                </a:solidFill>
                <a:latin typeface="Times New Roman"/>
                <a:cs typeface="Times New Roman"/>
              </a:rPr>
              <a:t>potency: </a:t>
            </a:r>
            <a:r>
              <a:rPr lang="en-US" sz="2000" dirty="0" smtClean="0">
                <a:latin typeface="Times New Roman"/>
                <a:cs typeface="Times New Roman"/>
              </a:rPr>
              <a:t>the ability to produce only one specialized cell type</a:t>
            </a:r>
            <a:endParaRPr lang="en-US" sz="20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242782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38379" y="1903494"/>
            <a:ext cx="6817447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800000"/>
                </a:solidFill>
                <a:latin typeface="Times New Roman"/>
                <a:cs typeface="Times New Roman"/>
              </a:rPr>
              <a:t>(1) </a:t>
            </a:r>
            <a:r>
              <a:rPr lang="en-US" sz="2400" dirty="0" smtClean="0">
                <a:latin typeface="Times New Roman"/>
                <a:cs typeface="Times New Roman"/>
              </a:rPr>
              <a:t>origin</a:t>
            </a:r>
            <a:r>
              <a:rPr lang="en-US" sz="2400" dirty="0">
                <a:latin typeface="Times New Roman"/>
                <a:cs typeface="Times New Roman"/>
              </a:rPr>
              <a:t>: the multicellular organism from which </a:t>
            </a:r>
            <a:r>
              <a:rPr lang="en-US" sz="2400" dirty="0" smtClean="0">
                <a:latin typeface="Times New Roman"/>
                <a:cs typeface="Times New Roman"/>
              </a:rPr>
              <a:t>the</a:t>
            </a:r>
          </a:p>
          <a:p>
            <a:r>
              <a:rPr lang="en-US" sz="2400" dirty="0" smtClean="0">
                <a:latin typeface="Times New Roman"/>
                <a:cs typeface="Times New Roman"/>
              </a:rPr>
              <a:t>      </a:t>
            </a:r>
            <a:r>
              <a:rPr lang="en-US" sz="2400" dirty="0">
                <a:latin typeface="Times New Roman"/>
                <a:cs typeface="Times New Roman"/>
              </a:rPr>
              <a:t>stem cell is </a:t>
            </a:r>
            <a:r>
              <a:rPr lang="en-US" sz="2400" dirty="0" smtClean="0">
                <a:latin typeface="Times New Roman"/>
                <a:cs typeface="Times New Roman"/>
              </a:rPr>
              <a:t>derived</a:t>
            </a:r>
          </a:p>
          <a:p>
            <a:endParaRPr lang="en-US" sz="2400" dirty="0">
              <a:latin typeface="Times New Roman"/>
              <a:cs typeface="Times New Roman"/>
            </a:endParaRPr>
          </a:p>
          <a:p>
            <a:r>
              <a:rPr lang="en-US" sz="2400" b="1" dirty="0">
                <a:solidFill>
                  <a:srgbClr val="800000"/>
                </a:solidFill>
                <a:latin typeface="Times New Roman"/>
                <a:cs typeface="Times New Roman"/>
              </a:rPr>
              <a:t>(2) </a:t>
            </a:r>
            <a:r>
              <a:rPr lang="en-US" sz="2400" dirty="0">
                <a:latin typeface="Times New Roman"/>
                <a:cs typeface="Times New Roman"/>
              </a:rPr>
              <a:t>interval of persistence: number and rate of self</a:t>
            </a:r>
            <a:r>
              <a:rPr lang="en-US" sz="2400" dirty="0" smtClean="0">
                <a:latin typeface="Times New Roman"/>
                <a:cs typeface="Times New Roman"/>
              </a:rPr>
              <a:t>-</a:t>
            </a:r>
          </a:p>
          <a:p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smtClean="0">
                <a:latin typeface="Times New Roman"/>
                <a:cs typeface="Times New Roman"/>
              </a:rPr>
              <a:t>     renewing </a:t>
            </a:r>
            <a:r>
              <a:rPr lang="en-US" sz="2400" dirty="0">
                <a:latin typeface="Times New Roman"/>
                <a:cs typeface="Times New Roman"/>
              </a:rPr>
              <a:t>stem cell </a:t>
            </a:r>
            <a:r>
              <a:rPr lang="en-US" sz="2400" dirty="0" smtClean="0">
                <a:latin typeface="Times New Roman"/>
                <a:cs typeface="Times New Roman"/>
              </a:rPr>
              <a:t>divisions</a:t>
            </a:r>
          </a:p>
          <a:p>
            <a:endParaRPr lang="en-US" sz="2400" dirty="0">
              <a:latin typeface="Times New Roman"/>
              <a:cs typeface="Times New Roman"/>
            </a:endParaRPr>
          </a:p>
          <a:p>
            <a:r>
              <a:rPr lang="en-US" sz="2400" b="1" dirty="0">
                <a:solidFill>
                  <a:srgbClr val="800000"/>
                </a:solidFill>
                <a:latin typeface="Times New Roman"/>
                <a:cs typeface="Times New Roman"/>
              </a:rPr>
              <a:t>(3) </a:t>
            </a:r>
            <a:r>
              <a:rPr lang="en-US" sz="2400" dirty="0">
                <a:latin typeface="Times New Roman"/>
                <a:cs typeface="Times New Roman"/>
              </a:rPr>
              <a:t>component traits: characters of cells occupying </a:t>
            </a:r>
            <a:r>
              <a:rPr lang="en-US" sz="2400" dirty="0" smtClean="0">
                <a:latin typeface="Times New Roman"/>
                <a:cs typeface="Times New Roman"/>
              </a:rPr>
              <a:t>the</a:t>
            </a:r>
          </a:p>
          <a:p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smtClean="0">
                <a:latin typeface="Times New Roman"/>
                <a:cs typeface="Times New Roman"/>
              </a:rPr>
              <a:t>     various </a:t>
            </a:r>
            <a:r>
              <a:rPr lang="en-US" sz="2400" dirty="0">
                <a:latin typeface="Times New Roman"/>
                <a:cs typeface="Times New Roman"/>
              </a:rPr>
              <a:t>positions in a </a:t>
            </a:r>
            <a:r>
              <a:rPr lang="en-US" sz="2400" dirty="0" smtClean="0">
                <a:latin typeface="Times New Roman"/>
                <a:cs typeface="Times New Roman"/>
              </a:rPr>
              <a:t>lineage</a:t>
            </a:r>
          </a:p>
          <a:p>
            <a:endParaRPr lang="en-US" sz="2400" dirty="0">
              <a:latin typeface="Times New Roman"/>
              <a:cs typeface="Times New Roman"/>
            </a:endParaRPr>
          </a:p>
          <a:p>
            <a:r>
              <a:rPr lang="en-US" sz="2400" b="1" dirty="0">
                <a:solidFill>
                  <a:srgbClr val="800000"/>
                </a:solidFill>
                <a:latin typeface="Times New Roman"/>
                <a:cs typeface="Times New Roman"/>
              </a:rPr>
              <a:t>(4) </a:t>
            </a:r>
            <a:r>
              <a:rPr lang="en-US" sz="2400" dirty="0">
                <a:latin typeface="Times New Roman"/>
                <a:cs typeface="Times New Roman"/>
              </a:rPr>
              <a:t>process of change: </a:t>
            </a:r>
            <a:r>
              <a:rPr lang="en-US" sz="2400" dirty="0" smtClean="0">
                <a:latin typeface="Times New Roman"/>
                <a:cs typeface="Times New Roman"/>
              </a:rPr>
              <a:t>positions in </a:t>
            </a:r>
            <a:r>
              <a:rPr lang="en-US" sz="2400" dirty="0">
                <a:latin typeface="Times New Roman"/>
                <a:cs typeface="Times New Roman"/>
              </a:rPr>
              <a:t>the lineage are </a:t>
            </a:r>
            <a:endParaRPr lang="en-US" sz="2400" dirty="0" smtClean="0">
              <a:latin typeface="Times New Roman"/>
              <a:cs typeface="Times New Roman"/>
            </a:endParaRPr>
          </a:p>
          <a:p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smtClean="0">
                <a:latin typeface="Times New Roman"/>
                <a:cs typeface="Times New Roman"/>
              </a:rPr>
              <a:t>    ordered </a:t>
            </a:r>
            <a:r>
              <a:rPr lang="en-US" sz="2400" dirty="0">
                <a:latin typeface="Times New Roman"/>
                <a:cs typeface="Times New Roman"/>
              </a:rPr>
              <a:t>by a developmental process</a:t>
            </a:r>
          </a:p>
          <a:p>
            <a:endParaRPr lang="en-US" sz="2000" dirty="0">
              <a:latin typeface="Times New Roman"/>
              <a:cs typeface="Times New Roman"/>
            </a:endParaRPr>
          </a:p>
        </p:txBody>
      </p:sp>
      <p:cxnSp>
        <p:nvCxnSpPr>
          <p:cNvPr id="4" name="Straight Connector 3"/>
          <p:cNvCxnSpPr>
            <a:cxnSpLocks noChangeShapeType="1"/>
          </p:cNvCxnSpPr>
          <p:nvPr/>
        </p:nvCxnSpPr>
        <p:spPr bwMode="auto">
          <a:xfrm>
            <a:off x="621726" y="1673864"/>
            <a:ext cx="7380849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Rectangle 4"/>
          <p:cNvSpPr>
            <a:spLocks noGrp="1" noChangeArrowheads="1"/>
          </p:cNvSpPr>
          <p:nvPr/>
        </p:nvSpPr>
        <p:spPr bwMode="auto">
          <a:xfrm>
            <a:off x="453313" y="548904"/>
            <a:ext cx="7848600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7" tIns="45707" rIns="91417" bIns="45707" anchor="ctr"/>
          <a:lstStyle/>
          <a:p>
            <a:pPr algn="ctr" defTabSz="457200" eaLnBrk="1" hangingPunct="1"/>
            <a:r>
              <a:rPr lang="en-US" sz="4000" b="1" dirty="0" smtClean="0">
                <a:solidFill>
                  <a:srgbClr val="000000"/>
                </a:solidFill>
                <a:latin typeface="Times" charset="0"/>
              </a:rPr>
              <a:t>Abstract stem cell model:</a:t>
            </a:r>
            <a:endParaRPr lang="en-US" sz="3600" b="1" dirty="0">
              <a:solidFill>
                <a:srgbClr val="000000"/>
              </a:solidFill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5990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38379" y="1903494"/>
            <a:ext cx="6817447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800000"/>
                </a:solidFill>
                <a:latin typeface="Times New Roman"/>
                <a:cs typeface="Times New Roman"/>
              </a:rPr>
              <a:t>(1) </a:t>
            </a:r>
            <a:r>
              <a:rPr lang="en-US" sz="2400" dirty="0" smtClean="0">
                <a:latin typeface="Times New Roman"/>
                <a:cs typeface="Times New Roman"/>
              </a:rPr>
              <a:t>origin</a:t>
            </a:r>
            <a:r>
              <a:rPr lang="en-US" sz="2400" dirty="0">
                <a:latin typeface="Times New Roman"/>
                <a:cs typeface="Times New Roman"/>
              </a:rPr>
              <a:t>: the multicellular organism from which </a:t>
            </a:r>
            <a:r>
              <a:rPr lang="en-US" sz="2400" dirty="0" smtClean="0">
                <a:latin typeface="Times New Roman"/>
                <a:cs typeface="Times New Roman"/>
              </a:rPr>
              <a:t>the</a:t>
            </a:r>
          </a:p>
          <a:p>
            <a:r>
              <a:rPr lang="en-US" sz="2400" dirty="0" smtClean="0">
                <a:latin typeface="Times New Roman"/>
                <a:cs typeface="Times New Roman"/>
              </a:rPr>
              <a:t>      </a:t>
            </a:r>
            <a:r>
              <a:rPr lang="en-US" sz="2400" dirty="0">
                <a:latin typeface="Times New Roman"/>
                <a:cs typeface="Times New Roman"/>
              </a:rPr>
              <a:t>stem cell is </a:t>
            </a:r>
            <a:r>
              <a:rPr lang="en-US" sz="2400" dirty="0" smtClean="0">
                <a:latin typeface="Times New Roman"/>
                <a:cs typeface="Times New Roman"/>
              </a:rPr>
              <a:t>derived  </a:t>
            </a:r>
            <a:r>
              <a:rPr lang="en-US" sz="2400" b="1" i="1" dirty="0" smtClean="0">
                <a:solidFill>
                  <a:srgbClr val="800000"/>
                </a:solidFill>
                <a:latin typeface="Times New Roman"/>
                <a:cs typeface="Times New Roman"/>
              </a:rPr>
              <a:t>S</a:t>
            </a:r>
          </a:p>
          <a:p>
            <a:endParaRPr lang="en-US" sz="2400" dirty="0">
              <a:latin typeface="Times New Roman"/>
              <a:cs typeface="Times New Roman"/>
            </a:endParaRPr>
          </a:p>
          <a:p>
            <a:r>
              <a:rPr lang="en-US" sz="2400" b="1" dirty="0">
                <a:solidFill>
                  <a:srgbClr val="800000"/>
                </a:solidFill>
                <a:latin typeface="Times New Roman"/>
                <a:cs typeface="Times New Roman"/>
              </a:rPr>
              <a:t>(2) </a:t>
            </a:r>
            <a:r>
              <a:rPr lang="en-US" sz="2400" dirty="0">
                <a:latin typeface="Times New Roman"/>
                <a:cs typeface="Times New Roman"/>
              </a:rPr>
              <a:t>interval of persistence: number and rate of self</a:t>
            </a:r>
            <a:r>
              <a:rPr lang="en-US" sz="2400" dirty="0" smtClean="0">
                <a:latin typeface="Times New Roman"/>
                <a:cs typeface="Times New Roman"/>
              </a:rPr>
              <a:t>-</a:t>
            </a:r>
          </a:p>
          <a:p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smtClean="0">
                <a:latin typeface="Times New Roman"/>
                <a:cs typeface="Times New Roman"/>
              </a:rPr>
              <a:t>     renewing </a:t>
            </a:r>
            <a:r>
              <a:rPr lang="en-US" sz="2400" dirty="0">
                <a:latin typeface="Times New Roman"/>
                <a:cs typeface="Times New Roman"/>
              </a:rPr>
              <a:t>stem cell </a:t>
            </a:r>
            <a:r>
              <a:rPr lang="en-US" sz="2400" dirty="0" smtClean="0">
                <a:latin typeface="Times New Roman"/>
                <a:cs typeface="Times New Roman"/>
              </a:rPr>
              <a:t>divisions  </a:t>
            </a:r>
            <a:r>
              <a:rPr lang="en-US" sz="2400" b="1" i="1" dirty="0" smtClean="0">
                <a:solidFill>
                  <a:srgbClr val="800000"/>
                </a:solidFill>
                <a:latin typeface="Times New Roman"/>
                <a:cs typeface="Times New Roman"/>
              </a:rPr>
              <a:t>n</a:t>
            </a:r>
          </a:p>
          <a:p>
            <a:endParaRPr lang="en-US" sz="2400" dirty="0">
              <a:latin typeface="Times New Roman"/>
              <a:cs typeface="Times New Roman"/>
            </a:endParaRPr>
          </a:p>
          <a:p>
            <a:r>
              <a:rPr lang="en-US" sz="2400" b="1" dirty="0">
                <a:solidFill>
                  <a:srgbClr val="800000"/>
                </a:solidFill>
                <a:latin typeface="Times New Roman"/>
                <a:cs typeface="Times New Roman"/>
              </a:rPr>
              <a:t>(3) </a:t>
            </a:r>
            <a:r>
              <a:rPr lang="en-US" sz="2400" dirty="0">
                <a:latin typeface="Times New Roman"/>
                <a:cs typeface="Times New Roman"/>
              </a:rPr>
              <a:t>component traits: characters of cells occupying </a:t>
            </a:r>
            <a:r>
              <a:rPr lang="en-US" sz="2400" dirty="0" smtClean="0">
                <a:latin typeface="Times New Roman"/>
                <a:cs typeface="Times New Roman"/>
              </a:rPr>
              <a:t>the</a:t>
            </a:r>
          </a:p>
          <a:p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smtClean="0">
                <a:latin typeface="Times New Roman"/>
                <a:cs typeface="Times New Roman"/>
              </a:rPr>
              <a:t>     various </a:t>
            </a:r>
            <a:r>
              <a:rPr lang="en-US" sz="2400" dirty="0">
                <a:latin typeface="Times New Roman"/>
                <a:cs typeface="Times New Roman"/>
              </a:rPr>
              <a:t>positions in a </a:t>
            </a:r>
            <a:r>
              <a:rPr lang="en-US" sz="2400" dirty="0" smtClean="0">
                <a:latin typeface="Times New Roman"/>
                <a:cs typeface="Times New Roman"/>
              </a:rPr>
              <a:t>lineage  </a:t>
            </a:r>
            <a:r>
              <a:rPr lang="en-US" sz="2400" b="1" i="1" dirty="0" smtClean="0">
                <a:solidFill>
                  <a:srgbClr val="800000"/>
                </a:solidFill>
                <a:latin typeface="Times New Roman"/>
                <a:cs typeface="Times New Roman"/>
              </a:rPr>
              <a:t>C</a:t>
            </a:r>
          </a:p>
          <a:p>
            <a:endParaRPr lang="en-US" sz="2400" dirty="0">
              <a:latin typeface="Times New Roman"/>
              <a:cs typeface="Times New Roman"/>
            </a:endParaRPr>
          </a:p>
          <a:p>
            <a:r>
              <a:rPr lang="en-US" sz="2400" b="1" dirty="0">
                <a:solidFill>
                  <a:srgbClr val="800000"/>
                </a:solidFill>
                <a:latin typeface="Times New Roman"/>
                <a:cs typeface="Times New Roman"/>
              </a:rPr>
              <a:t>(4) </a:t>
            </a:r>
            <a:r>
              <a:rPr lang="en-US" sz="2400" dirty="0">
                <a:latin typeface="Times New Roman"/>
                <a:cs typeface="Times New Roman"/>
              </a:rPr>
              <a:t>process of change: </a:t>
            </a:r>
            <a:r>
              <a:rPr lang="en-US" sz="2400" dirty="0" smtClean="0">
                <a:latin typeface="Times New Roman"/>
                <a:cs typeface="Times New Roman"/>
              </a:rPr>
              <a:t>positions in </a:t>
            </a:r>
            <a:r>
              <a:rPr lang="en-US" sz="2400" dirty="0">
                <a:latin typeface="Times New Roman"/>
                <a:cs typeface="Times New Roman"/>
              </a:rPr>
              <a:t>the lineage are </a:t>
            </a:r>
            <a:endParaRPr lang="en-US" sz="2400" dirty="0" smtClean="0">
              <a:latin typeface="Times New Roman"/>
              <a:cs typeface="Times New Roman"/>
            </a:endParaRPr>
          </a:p>
          <a:p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smtClean="0">
                <a:latin typeface="Times New Roman"/>
                <a:cs typeface="Times New Roman"/>
              </a:rPr>
              <a:t>    ordered </a:t>
            </a:r>
            <a:r>
              <a:rPr lang="en-US" sz="2400" dirty="0">
                <a:latin typeface="Times New Roman"/>
                <a:cs typeface="Times New Roman"/>
              </a:rPr>
              <a:t>by a developmental </a:t>
            </a:r>
            <a:r>
              <a:rPr lang="en-US" sz="2400" dirty="0" smtClean="0">
                <a:latin typeface="Times New Roman"/>
                <a:cs typeface="Times New Roman"/>
              </a:rPr>
              <a:t>process  </a:t>
            </a:r>
            <a:r>
              <a:rPr lang="en-US" sz="2400" b="1" i="1" dirty="0" smtClean="0">
                <a:solidFill>
                  <a:srgbClr val="800000"/>
                </a:solidFill>
                <a:latin typeface="Times New Roman"/>
                <a:cs typeface="Times New Roman"/>
              </a:rPr>
              <a:t>D</a:t>
            </a:r>
            <a:endParaRPr lang="en-US" sz="2400" b="1" i="1" dirty="0">
              <a:solidFill>
                <a:srgbClr val="800000"/>
              </a:solidFill>
              <a:latin typeface="Times New Roman"/>
              <a:cs typeface="Times New Roman"/>
            </a:endParaRPr>
          </a:p>
          <a:p>
            <a:endParaRPr lang="en-US" sz="2000" dirty="0">
              <a:latin typeface="Times New Roman"/>
              <a:cs typeface="Times New Roman"/>
            </a:endParaRPr>
          </a:p>
        </p:txBody>
      </p:sp>
      <p:cxnSp>
        <p:nvCxnSpPr>
          <p:cNvPr id="4" name="Straight Connector 3"/>
          <p:cNvCxnSpPr>
            <a:cxnSpLocks noChangeShapeType="1"/>
          </p:cNvCxnSpPr>
          <p:nvPr/>
        </p:nvCxnSpPr>
        <p:spPr bwMode="auto">
          <a:xfrm>
            <a:off x="621726" y="1673864"/>
            <a:ext cx="7380849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Rectangle 4"/>
          <p:cNvSpPr>
            <a:spLocks noGrp="1" noChangeArrowheads="1"/>
          </p:cNvSpPr>
          <p:nvPr/>
        </p:nvSpPr>
        <p:spPr bwMode="auto">
          <a:xfrm>
            <a:off x="453313" y="548904"/>
            <a:ext cx="7848600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7" tIns="45707" rIns="91417" bIns="45707" anchor="ctr"/>
          <a:lstStyle/>
          <a:p>
            <a:pPr algn="ctr" defTabSz="457200" eaLnBrk="1" hangingPunct="1"/>
            <a:r>
              <a:rPr lang="en-US" sz="4000" b="1" dirty="0" smtClean="0">
                <a:solidFill>
                  <a:srgbClr val="000000"/>
                </a:solidFill>
                <a:latin typeface="Times" charset="0"/>
              </a:rPr>
              <a:t>Abstract stem cell model:</a:t>
            </a:r>
            <a:endParaRPr lang="en-US" sz="3600" b="1" dirty="0">
              <a:solidFill>
                <a:srgbClr val="000000"/>
              </a:solidFill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01614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2144497"/>
              </p:ext>
            </p:extLst>
          </p:nvPr>
        </p:nvGraphicFramePr>
        <p:xfrm>
          <a:off x="664633" y="875856"/>
          <a:ext cx="7717366" cy="45498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6222"/>
                <a:gridCol w="1921363"/>
                <a:gridCol w="2625862"/>
                <a:gridCol w="960681"/>
                <a:gridCol w="1583238"/>
              </a:tblGrid>
              <a:tr h="457089">
                <a:tc gridSpan="5"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00"/>
                          </a:solidFill>
                        </a:rPr>
                        <a:t>TABLE</a:t>
                      </a:r>
                      <a:r>
                        <a:rPr lang="en-US" sz="1600" baseline="0" dirty="0" smtClean="0">
                          <a:solidFill>
                            <a:srgbClr val="000000"/>
                          </a:solidFill>
                        </a:rPr>
                        <a:t> 1: Model-based classification of stem cells</a:t>
                      </a:r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6144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Type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S (source)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C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n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D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709759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ESC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5d embryo</a:t>
                      </a:r>
                      <a:r>
                        <a:rPr lang="en-US" sz="1000" baseline="0" dirty="0" smtClean="0"/>
                        <a:t> ICM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cell size, cell shape, gene expression,</a:t>
                      </a:r>
                      <a:r>
                        <a:rPr lang="en-US" sz="1000" baseline="0" dirty="0" smtClean="0"/>
                        <a:t> karyotype, telomerase activity, </a:t>
                      </a:r>
                      <a:r>
                        <a:rPr lang="en-US" sz="1000" baseline="0" dirty="0" err="1" smtClean="0"/>
                        <a:t>alk-phos</a:t>
                      </a:r>
                      <a:r>
                        <a:rPr lang="en-US" sz="1000" baseline="0" dirty="0" smtClean="0"/>
                        <a:t>, cell surface molecules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≥50 </a:t>
                      </a:r>
                      <a:r>
                        <a:rPr lang="en-US" sz="1000" dirty="0" err="1" smtClean="0"/>
                        <a:t>divs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traits</a:t>
                      </a:r>
                      <a:r>
                        <a:rPr lang="en-US" sz="1000" baseline="0" dirty="0" smtClean="0"/>
                        <a:t> of cells from three germ layers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39925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HSC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BM, cord, peripheral blood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cell size, density, light scatter, surface molecules, cell cycle status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&gt;6 months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traits of main blood and immune cell lineages 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5671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NSC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basal</a:t>
                      </a:r>
                      <a:r>
                        <a:rPr lang="en-US" sz="1000" baseline="0" dirty="0" smtClean="0"/>
                        <a:t> lamina of ventricular zone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cell morphology, surface markers, gene expression, cytokine response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months</a:t>
                      </a:r>
                      <a:r>
                        <a:rPr lang="en-US" sz="1000" baseline="0" dirty="0" smtClean="0"/>
                        <a:t> to years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traits</a:t>
                      </a:r>
                      <a:r>
                        <a:rPr lang="en-US" sz="1000" baseline="0" dirty="0" smtClean="0"/>
                        <a:t> of </a:t>
                      </a:r>
                      <a:r>
                        <a:rPr lang="en-US" sz="1000" dirty="0" smtClean="0"/>
                        <a:t>neurons, astrocytes, and </a:t>
                      </a:r>
                      <a:r>
                        <a:rPr lang="en-US" sz="1000" dirty="0" err="1" smtClean="0"/>
                        <a:t>oligodendrocytes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5671">
                <a:tc>
                  <a:txBody>
                    <a:bodyPr/>
                    <a:lstStyle/>
                    <a:p>
                      <a:r>
                        <a:rPr lang="en-US" sz="1000" dirty="0" err="1" smtClean="0"/>
                        <a:t>iPSC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various (relatively mature cells)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colony shape, cell size, cell shape, nucleus/cytoplasm ratio, cell surface molecules, activity and expression of specific proteins, gene expression</a:t>
                      </a:r>
                      <a:r>
                        <a:rPr lang="en-US" sz="1000" baseline="0" dirty="0" smtClean="0"/>
                        <a:t> (specific and</a:t>
                      </a:r>
                      <a:r>
                        <a:rPr lang="en-US" sz="1000" dirty="0" smtClean="0"/>
                        <a:t> global), histone modifications at key locations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≥50 </a:t>
                      </a:r>
                      <a:r>
                        <a:rPr lang="en-US" sz="1000" dirty="0" err="1" smtClean="0"/>
                        <a:t>divs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aseline="0" dirty="0" smtClean="0"/>
                        <a:t>traits of cells from three germ layers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5671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GSC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5-9wk</a:t>
                      </a:r>
                      <a:r>
                        <a:rPr lang="en-US" sz="1000" baseline="0" dirty="0" smtClean="0"/>
                        <a:t> </a:t>
                      </a:r>
                      <a:r>
                        <a:rPr lang="en-US" sz="1000" dirty="0" smtClean="0"/>
                        <a:t>gonadal</a:t>
                      </a:r>
                      <a:r>
                        <a:rPr lang="en-US" sz="1000" baseline="0" dirty="0" smtClean="0"/>
                        <a:t> ridge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colony shape, </a:t>
                      </a:r>
                      <a:r>
                        <a:rPr lang="en-US" sz="1000" dirty="0" err="1" smtClean="0"/>
                        <a:t>alk-phos</a:t>
                      </a:r>
                      <a:r>
                        <a:rPr lang="en-US" sz="1000" dirty="0" smtClean="0"/>
                        <a:t>, surface</a:t>
                      </a:r>
                      <a:r>
                        <a:rPr lang="en-US" sz="1000" baseline="0" dirty="0" smtClean="0"/>
                        <a:t> </a:t>
                      </a:r>
                      <a:r>
                        <a:rPr lang="en-US" sz="1000" dirty="0" smtClean="0"/>
                        <a:t>expression (SSEA-1, SSEA-3, SSEA-4, TRA-1–60,TRA-1–81)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20-25</a:t>
                      </a:r>
                      <a:r>
                        <a:rPr lang="en-US" sz="1000" baseline="0" dirty="0" smtClean="0"/>
                        <a:t> </a:t>
                      </a:r>
                      <a:r>
                        <a:rPr lang="en-US" sz="1000" baseline="0" dirty="0" err="1" smtClean="0"/>
                        <a:t>wks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aseline="0" dirty="0" smtClean="0"/>
                        <a:t>traits of cells from three germ layers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5671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EC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err="1" smtClean="0"/>
                        <a:t>teratocarcinoma</a:t>
                      </a:r>
                      <a:r>
                        <a:rPr lang="en-US" sz="1000" baseline="0" dirty="0" smtClean="0"/>
                        <a:t> (129)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cell shape, morphology, production of </a:t>
                      </a:r>
                      <a:r>
                        <a:rPr lang="en-US" sz="1000" dirty="0" err="1" smtClean="0"/>
                        <a:t>embryoid</a:t>
                      </a:r>
                      <a:r>
                        <a:rPr lang="en-US" sz="1000" dirty="0" smtClean="0"/>
                        <a:t> bodies, surface molecules,</a:t>
                      </a:r>
                      <a:r>
                        <a:rPr lang="en-US" sz="1000" baseline="0" dirty="0" smtClean="0"/>
                        <a:t> enzymes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unlimited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56633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aseline="0" dirty="0" smtClean="0"/>
                        <a:t>traits of cells from three germ layers, </a:t>
                      </a:r>
                      <a:r>
                        <a:rPr lang="en-US" sz="1000" baseline="0" dirty="0" err="1" smtClean="0"/>
                        <a:t>teratocarcinoma</a:t>
                      </a:r>
                      <a:endParaRPr lang="en-US" sz="1000" dirty="0" smtClean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63442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3"/>
          <p:cNvCxnSpPr>
            <a:cxnSpLocks noChangeShapeType="1"/>
          </p:cNvCxnSpPr>
          <p:nvPr/>
        </p:nvCxnSpPr>
        <p:spPr bwMode="auto">
          <a:xfrm>
            <a:off x="453313" y="1541376"/>
            <a:ext cx="784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" name="Rectangle 2"/>
          <p:cNvSpPr>
            <a:spLocks noGrp="1" noChangeArrowheads="1"/>
          </p:cNvSpPr>
          <p:nvPr/>
        </p:nvSpPr>
        <p:spPr bwMode="auto">
          <a:xfrm>
            <a:off x="453313" y="533400"/>
            <a:ext cx="7848600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7" tIns="45707" rIns="91417" bIns="45707" anchor="ctr"/>
          <a:lstStyle/>
          <a:p>
            <a:pPr algn="ctr" defTabSz="457200" eaLnBrk="1" hangingPunct="1"/>
            <a:r>
              <a:rPr lang="en-US" sz="3600" b="1" dirty="0" smtClean="0">
                <a:solidFill>
                  <a:srgbClr val="000000"/>
                </a:solidFill>
                <a:latin typeface="Times" charset="0"/>
              </a:rPr>
              <a:t>Experiments fix values of variables:</a:t>
            </a:r>
            <a:endParaRPr lang="en-US" sz="3600" b="1" dirty="0">
              <a:solidFill>
                <a:srgbClr val="000000"/>
              </a:solidFill>
              <a:latin typeface="Times" charset="0"/>
            </a:endParaRPr>
          </a:p>
        </p:txBody>
      </p:sp>
      <p:grpSp>
        <p:nvGrpSpPr>
          <p:cNvPr id="4" name="Group 41"/>
          <p:cNvGrpSpPr>
            <a:grpSpLocks/>
          </p:cNvGrpSpPr>
          <p:nvPr/>
        </p:nvGrpSpPr>
        <p:grpSpPr bwMode="auto">
          <a:xfrm>
            <a:off x="3167875" y="3585214"/>
            <a:ext cx="521400" cy="84571"/>
            <a:chOff x="2341" y="1870"/>
            <a:chExt cx="550" cy="92"/>
          </a:xfrm>
        </p:grpSpPr>
        <p:sp>
          <p:nvSpPr>
            <p:cNvPr id="5" name="Oval 39"/>
            <p:cNvSpPr>
              <a:spLocks noChangeArrowheads="1"/>
            </p:cNvSpPr>
            <p:nvPr/>
          </p:nvSpPr>
          <p:spPr bwMode="auto">
            <a:xfrm>
              <a:off x="2347" y="1876"/>
              <a:ext cx="538" cy="80"/>
            </a:xfrm>
            <a:prstGeom prst="ellips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57200" eaLnBrk="1" hangingPunct="1"/>
              <a:endParaRPr lang="en-US" sz="1800">
                <a:latin typeface="Calibri" charset="0"/>
              </a:endParaRPr>
            </a:p>
          </p:txBody>
        </p:sp>
        <p:sp>
          <p:nvSpPr>
            <p:cNvPr id="6" name="Oval 40"/>
            <p:cNvSpPr>
              <a:spLocks noChangeArrowheads="1"/>
            </p:cNvSpPr>
            <p:nvPr/>
          </p:nvSpPr>
          <p:spPr bwMode="auto">
            <a:xfrm>
              <a:off x="2341" y="1870"/>
              <a:ext cx="550" cy="92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457200" eaLnBrk="1" hangingPunct="1"/>
              <a:endParaRPr lang="en-US" sz="1800">
                <a:latin typeface="Calibri" charset="0"/>
              </a:endParaRPr>
            </a:p>
          </p:txBody>
        </p:sp>
      </p:grpSp>
      <p:sp>
        <p:nvSpPr>
          <p:cNvPr id="7" name="Freeform 42"/>
          <p:cNvSpPr>
            <a:spLocks/>
          </p:cNvSpPr>
          <p:nvPr/>
        </p:nvSpPr>
        <p:spPr bwMode="auto">
          <a:xfrm>
            <a:off x="3680743" y="3622904"/>
            <a:ext cx="5688" cy="103875"/>
          </a:xfrm>
          <a:custGeom>
            <a:avLst/>
            <a:gdLst>
              <a:gd name="T0" fmla="*/ 2147483647 w 6"/>
              <a:gd name="T1" fmla="*/ 2147483647 h 113"/>
              <a:gd name="T2" fmla="*/ 2147483647 w 6"/>
              <a:gd name="T3" fmla="*/ 2147483647 h 113"/>
              <a:gd name="T4" fmla="*/ 2147483647 w 6"/>
              <a:gd name="T5" fmla="*/ 2147483647 h 113"/>
              <a:gd name="T6" fmla="*/ 2147483647 w 6"/>
              <a:gd name="T7" fmla="*/ 2147483647 h 113"/>
              <a:gd name="T8" fmla="*/ 2147483647 w 6"/>
              <a:gd name="T9" fmla="*/ 0 h 113"/>
              <a:gd name="T10" fmla="*/ 2147483647 w 6"/>
              <a:gd name="T11" fmla="*/ 0 h 113"/>
              <a:gd name="T12" fmla="*/ 2147483647 w 6"/>
              <a:gd name="T13" fmla="*/ 2147483647 h 113"/>
              <a:gd name="T14" fmla="*/ 2147483647 w 6"/>
              <a:gd name="T15" fmla="*/ 2147483647 h 113"/>
              <a:gd name="T16" fmla="*/ 0 w 6"/>
              <a:gd name="T17" fmla="*/ 2147483647 h 113"/>
              <a:gd name="T18" fmla="*/ 0 w 6"/>
              <a:gd name="T19" fmla="*/ 2147483647 h 113"/>
              <a:gd name="T20" fmla="*/ 0 w 6"/>
              <a:gd name="T21" fmla="*/ 2147483647 h 113"/>
              <a:gd name="T22" fmla="*/ 2147483647 w 6"/>
              <a:gd name="T23" fmla="*/ 2147483647 h 113"/>
              <a:gd name="T24" fmla="*/ 2147483647 w 6"/>
              <a:gd name="T25" fmla="*/ 2147483647 h 113"/>
              <a:gd name="T26" fmla="*/ 2147483647 w 6"/>
              <a:gd name="T27" fmla="*/ 2147483647 h 113"/>
              <a:gd name="T28" fmla="*/ 2147483647 w 6"/>
              <a:gd name="T29" fmla="*/ 2147483647 h 113"/>
              <a:gd name="T30" fmla="*/ 2147483647 w 6"/>
              <a:gd name="T31" fmla="*/ 2147483647 h 113"/>
              <a:gd name="T32" fmla="*/ 2147483647 w 6"/>
              <a:gd name="T33" fmla="*/ 2147483647 h 113"/>
              <a:gd name="T34" fmla="*/ 2147483647 w 6"/>
              <a:gd name="T35" fmla="*/ 2147483647 h 113"/>
              <a:gd name="T36" fmla="*/ 2147483647 w 6"/>
              <a:gd name="T37" fmla="*/ 2147483647 h 113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6"/>
              <a:gd name="T58" fmla="*/ 0 h 113"/>
              <a:gd name="T59" fmla="*/ 6 w 6"/>
              <a:gd name="T60" fmla="*/ 113 h 113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6" h="113">
                <a:moveTo>
                  <a:pt x="6" y="4"/>
                </a:moveTo>
                <a:lnTo>
                  <a:pt x="6" y="3"/>
                </a:lnTo>
                <a:lnTo>
                  <a:pt x="6" y="2"/>
                </a:lnTo>
                <a:lnTo>
                  <a:pt x="5" y="1"/>
                </a:lnTo>
                <a:lnTo>
                  <a:pt x="4" y="0"/>
                </a:lnTo>
                <a:lnTo>
                  <a:pt x="3" y="0"/>
                </a:lnTo>
                <a:lnTo>
                  <a:pt x="2" y="1"/>
                </a:lnTo>
                <a:lnTo>
                  <a:pt x="1" y="2"/>
                </a:lnTo>
                <a:lnTo>
                  <a:pt x="0" y="3"/>
                </a:lnTo>
                <a:lnTo>
                  <a:pt x="0" y="110"/>
                </a:lnTo>
                <a:lnTo>
                  <a:pt x="0" y="111"/>
                </a:lnTo>
                <a:lnTo>
                  <a:pt x="1" y="112"/>
                </a:lnTo>
                <a:lnTo>
                  <a:pt x="2" y="113"/>
                </a:lnTo>
                <a:lnTo>
                  <a:pt x="3" y="113"/>
                </a:lnTo>
                <a:lnTo>
                  <a:pt x="4" y="113"/>
                </a:lnTo>
                <a:lnTo>
                  <a:pt x="5" y="113"/>
                </a:lnTo>
                <a:lnTo>
                  <a:pt x="6" y="112"/>
                </a:lnTo>
                <a:lnTo>
                  <a:pt x="6" y="111"/>
                </a:lnTo>
                <a:lnTo>
                  <a:pt x="6" y="4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Freeform 43"/>
          <p:cNvSpPr>
            <a:spLocks/>
          </p:cNvSpPr>
          <p:nvPr/>
        </p:nvSpPr>
        <p:spPr bwMode="auto">
          <a:xfrm>
            <a:off x="3165030" y="3622904"/>
            <a:ext cx="5688" cy="103875"/>
          </a:xfrm>
          <a:custGeom>
            <a:avLst/>
            <a:gdLst>
              <a:gd name="T0" fmla="*/ 2147483647 w 6"/>
              <a:gd name="T1" fmla="*/ 2147483647 h 113"/>
              <a:gd name="T2" fmla="*/ 2147483647 w 6"/>
              <a:gd name="T3" fmla="*/ 2147483647 h 113"/>
              <a:gd name="T4" fmla="*/ 2147483647 w 6"/>
              <a:gd name="T5" fmla="*/ 2147483647 h 113"/>
              <a:gd name="T6" fmla="*/ 2147483647 w 6"/>
              <a:gd name="T7" fmla="*/ 2147483647 h 113"/>
              <a:gd name="T8" fmla="*/ 2147483647 w 6"/>
              <a:gd name="T9" fmla="*/ 0 h 113"/>
              <a:gd name="T10" fmla="*/ 2147483647 w 6"/>
              <a:gd name="T11" fmla="*/ 0 h 113"/>
              <a:gd name="T12" fmla="*/ 2147483647 w 6"/>
              <a:gd name="T13" fmla="*/ 2147483647 h 113"/>
              <a:gd name="T14" fmla="*/ 2147483647 w 6"/>
              <a:gd name="T15" fmla="*/ 2147483647 h 113"/>
              <a:gd name="T16" fmla="*/ 0 w 6"/>
              <a:gd name="T17" fmla="*/ 2147483647 h 113"/>
              <a:gd name="T18" fmla="*/ 0 w 6"/>
              <a:gd name="T19" fmla="*/ 2147483647 h 113"/>
              <a:gd name="T20" fmla="*/ 0 w 6"/>
              <a:gd name="T21" fmla="*/ 2147483647 h 113"/>
              <a:gd name="T22" fmla="*/ 2147483647 w 6"/>
              <a:gd name="T23" fmla="*/ 2147483647 h 113"/>
              <a:gd name="T24" fmla="*/ 2147483647 w 6"/>
              <a:gd name="T25" fmla="*/ 2147483647 h 113"/>
              <a:gd name="T26" fmla="*/ 2147483647 w 6"/>
              <a:gd name="T27" fmla="*/ 2147483647 h 113"/>
              <a:gd name="T28" fmla="*/ 2147483647 w 6"/>
              <a:gd name="T29" fmla="*/ 2147483647 h 113"/>
              <a:gd name="T30" fmla="*/ 2147483647 w 6"/>
              <a:gd name="T31" fmla="*/ 2147483647 h 113"/>
              <a:gd name="T32" fmla="*/ 2147483647 w 6"/>
              <a:gd name="T33" fmla="*/ 2147483647 h 113"/>
              <a:gd name="T34" fmla="*/ 2147483647 w 6"/>
              <a:gd name="T35" fmla="*/ 2147483647 h 113"/>
              <a:gd name="T36" fmla="*/ 2147483647 w 6"/>
              <a:gd name="T37" fmla="*/ 2147483647 h 113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6"/>
              <a:gd name="T58" fmla="*/ 0 h 113"/>
              <a:gd name="T59" fmla="*/ 6 w 6"/>
              <a:gd name="T60" fmla="*/ 113 h 113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6" h="113">
                <a:moveTo>
                  <a:pt x="6" y="4"/>
                </a:moveTo>
                <a:lnTo>
                  <a:pt x="6" y="3"/>
                </a:lnTo>
                <a:lnTo>
                  <a:pt x="6" y="2"/>
                </a:lnTo>
                <a:lnTo>
                  <a:pt x="5" y="1"/>
                </a:lnTo>
                <a:lnTo>
                  <a:pt x="4" y="0"/>
                </a:lnTo>
                <a:lnTo>
                  <a:pt x="3" y="0"/>
                </a:lnTo>
                <a:lnTo>
                  <a:pt x="2" y="1"/>
                </a:lnTo>
                <a:lnTo>
                  <a:pt x="1" y="2"/>
                </a:lnTo>
                <a:lnTo>
                  <a:pt x="0" y="3"/>
                </a:lnTo>
                <a:lnTo>
                  <a:pt x="0" y="110"/>
                </a:lnTo>
                <a:lnTo>
                  <a:pt x="0" y="111"/>
                </a:lnTo>
                <a:lnTo>
                  <a:pt x="1" y="112"/>
                </a:lnTo>
                <a:lnTo>
                  <a:pt x="2" y="113"/>
                </a:lnTo>
                <a:lnTo>
                  <a:pt x="3" y="113"/>
                </a:lnTo>
                <a:lnTo>
                  <a:pt x="4" y="113"/>
                </a:lnTo>
                <a:lnTo>
                  <a:pt x="5" y="113"/>
                </a:lnTo>
                <a:lnTo>
                  <a:pt x="6" y="112"/>
                </a:lnTo>
                <a:lnTo>
                  <a:pt x="6" y="111"/>
                </a:lnTo>
                <a:lnTo>
                  <a:pt x="6" y="4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9" name="Group 46"/>
          <p:cNvGrpSpPr>
            <a:grpSpLocks/>
          </p:cNvGrpSpPr>
          <p:nvPr/>
        </p:nvGrpSpPr>
        <p:grpSpPr bwMode="auto">
          <a:xfrm>
            <a:off x="3191574" y="3684494"/>
            <a:ext cx="474000" cy="45044"/>
            <a:chOff x="2366" y="1978"/>
            <a:chExt cx="500" cy="49"/>
          </a:xfrm>
        </p:grpSpPr>
        <p:sp>
          <p:nvSpPr>
            <p:cNvPr id="10" name="Rectangle 44"/>
            <p:cNvSpPr>
              <a:spLocks noChangeArrowheads="1"/>
            </p:cNvSpPr>
            <p:nvPr/>
          </p:nvSpPr>
          <p:spPr bwMode="auto">
            <a:xfrm>
              <a:off x="2372" y="1984"/>
              <a:ext cx="488" cy="3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57200" eaLnBrk="1" hangingPunct="1"/>
              <a:endParaRPr lang="en-US" sz="1800">
                <a:latin typeface="Calibri" charset="0"/>
              </a:endParaRPr>
            </a:p>
          </p:txBody>
        </p:sp>
        <p:sp>
          <p:nvSpPr>
            <p:cNvPr id="11" name="Rectangle 45"/>
            <p:cNvSpPr>
              <a:spLocks noChangeArrowheads="1"/>
            </p:cNvSpPr>
            <p:nvPr/>
          </p:nvSpPr>
          <p:spPr bwMode="auto">
            <a:xfrm>
              <a:off x="2366" y="1978"/>
              <a:ext cx="500" cy="49"/>
            </a:xfrm>
            <a:prstGeom prst="rect">
              <a:avLst/>
            </a:prstGeom>
            <a:noFill/>
            <a:ln w="9525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457200" eaLnBrk="1" hangingPunct="1"/>
              <a:endParaRPr lang="en-US" sz="1800">
                <a:latin typeface="Calibri" charset="0"/>
              </a:endParaRPr>
            </a:p>
          </p:txBody>
        </p:sp>
      </p:grpSp>
      <p:grpSp>
        <p:nvGrpSpPr>
          <p:cNvPr id="12" name="Group 49"/>
          <p:cNvGrpSpPr>
            <a:grpSpLocks/>
          </p:cNvGrpSpPr>
          <p:nvPr/>
        </p:nvGrpSpPr>
        <p:grpSpPr bwMode="auto">
          <a:xfrm>
            <a:off x="3167875" y="3684494"/>
            <a:ext cx="521400" cy="85491"/>
            <a:chOff x="2341" y="1978"/>
            <a:chExt cx="550" cy="93"/>
          </a:xfrm>
        </p:grpSpPr>
        <p:sp>
          <p:nvSpPr>
            <p:cNvPr id="13" name="Oval 47"/>
            <p:cNvSpPr>
              <a:spLocks noChangeArrowheads="1"/>
            </p:cNvSpPr>
            <p:nvPr/>
          </p:nvSpPr>
          <p:spPr bwMode="auto">
            <a:xfrm>
              <a:off x="2347" y="1984"/>
              <a:ext cx="538" cy="81"/>
            </a:xfrm>
            <a:prstGeom prst="ellipse">
              <a:avLst/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57200" eaLnBrk="1" hangingPunct="1"/>
              <a:endParaRPr lang="en-US" sz="1800">
                <a:latin typeface="Calibri" charset="0"/>
              </a:endParaRPr>
            </a:p>
          </p:txBody>
        </p:sp>
        <p:sp>
          <p:nvSpPr>
            <p:cNvPr id="14" name="Oval 48"/>
            <p:cNvSpPr>
              <a:spLocks noChangeArrowheads="1"/>
            </p:cNvSpPr>
            <p:nvPr/>
          </p:nvSpPr>
          <p:spPr bwMode="auto">
            <a:xfrm>
              <a:off x="2341" y="1978"/>
              <a:ext cx="550" cy="93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457200" eaLnBrk="1" hangingPunct="1"/>
              <a:endParaRPr lang="en-US" sz="1800">
                <a:latin typeface="Calibri" charset="0"/>
              </a:endParaRPr>
            </a:p>
          </p:txBody>
        </p:sp>
      </p:grpSp>
      <p:grpSp>
        <p:nvGrpSpPr>
          <p:cNvPr id="15" name="Group 52"/>
          <p:cNvGrpSpPr>
            <a:grpSpLocks/>
          </p:cNvGrpSpPr>
          <p:nvPr/>
        </p:nvGrpSpPr>
        <p:grpSpPr bwMode="auto">
          <a:xfrm>
            <a:off x="3355579" y="3704717"/>
            <a:ext cx="99540" cy="45044"/>
            <a:chOff x="2539" y="2000"/>
            <a:chExt cx="105" cy="49"/>
          </a:xfrm>
        </p:grpSpPr>
        <p:sp>
          <p:nvSpPr>
            <p:cNvPr id="16" name="Oval 50"/>
            <p:cNvSpPr>
              <a:spLocks noChangeArrowheads="1"/>
            </p:cNvSpPr>
            <p:nvPr/>
          </p:nvSpPr>
          <p:spPr bwMode="auto">
            <a:xfrm>
              <a:off x="2545" y="2006"/>
              <a:ext cx="93" cy="3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57200" eaLnBrk="1" hangingPunct="1"/>
              <a:endParaRPr lang="en-US" sz="1800">
                <a:latin typeface="Calibri" charset="0"/>
              </a:endParaRPr>
            </a:p>
          </p:txBody>
        </p:sp>
        <p:sp>
          <p:nvSpPr>
            <p:cNvPr id="17" name="Oval 51"/>
            <p:cNvSpPr>
              <a:spLocks noChangeArrowheads="1"/>
            </p:cNvSpPr>
            <p:nvPr/>
          </p:nvSpPr>
          <p:spPr bwMode="auto">
            <a:xfrm>
              <a:off x="2539" y="2000"/>
              <a:ext cx="105" cy="49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457200" eaLnBrk="1" hangingPunct="1"/>
              <a:endParaRPr lang="en-US" sz="1800">
                <a:latin typeface="Calibri" charset="0"/>
              </a:endParaRPr>
            </a:p>
          </p:txBody>
        </p:sp>
      </p:grpSp>
      <p:grpSp>
        <p:nvGrpSpPr>
          <p:cNvPr id="18" name="Group 55"/>
          <p:cNvGrpSpPr>
            <a:grpSpLocks/>
          </p:cNvGrpSpPr>
          <p:nvPr/>
        </p:nvGrpSpPr>
        <p:grpSpPr bwMode="auto">
          <a:xfrm>
            <a:off x="3472183" y="3724022"/>
            <a:ext cx="53088" cy="25739"/>
            <a:chOff x="2662" y="2021"/>
            <a:chExt cx="56" cy="28"/>
          </a:xfrm>
        </p:grpSpPr>
        <p:sp>
          <p:nvSpPr>
            <p:cNvPr id="19" name="Oval 53"/>
            <p:cNvSpPr>
              <a:spLocks noChangeArrowheads="1"/>
            </p:cNvSpPr>
            <p:nvPr/>
          </p:nvSpPr>
          <p:spPr bwMode="auto">
            <a:xfrm>
              <a:off x="2668" y="2027"/>
              <a:ext cx="44" cy="1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57200" eaLnBrk="1" hangingPunct="1"/>
              <a:endParaRPr lang="en-US" sz="1800">
                <a:latin typeface="Calibri" charset="0"/>
              </a:endParaRPr>
            </a:p>
          </p:txBody>
        </p:sp>
        <p:sp>
          <p:nvSpPr>
            <p:cNvPr id="20" name="Oval 54"/>
            <p:cNvSpPr>
              <a:spLocks noChangeArrowheads="1"/>
            </p:cNvSpPr>
            <p:nvPr/>
          </p:nvSpPr>
          <p:spPr bwMode="auto">
            <a:xfrm>
              <a:off x="2662" y="2021"/>
              <a:ext cx="56" cy="28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457200" eaLnBrk="1" hangingPunct="1"/>
              <a:endParaRPr lang="en-US" sz="1800">
                <a:latin typeface="Calibri" charset="0"/>
              </a:endParaRPr>
            </a:p>
          </p:txBody>
        </p:sp>
      </p:grpSp>
      <p:grpSp>
        <p:nvGrpSpPr>
          <p:cNvPr id="21" name="Group 58"/>
          <p:cNvGrpSpPr>
            <a:grpSpLocks/>
          </p:cNvGrpSpPr>
          <p:nvPr/>
        </p:nvGrpSpPr>
        <p:grpSpPr bwMode="auto">
          <a:xfrm>
            <a:off x="3519583" y="3704717"/>
            <a:ext cx="52140" cy="24820"/>
            <a:chOff x="2712" y="2000"/>
            <a:chExt cx="55" cy="27"/>
          </a:xfrm>
        </p:grpSpPr>
        <p:sp>
          <p:nvSpPr>
            <p:cNvPr id="22" name="Oval 56"/>
            <p:cNvSpPr>
              <a:spLocks noChangeArrowheads="1"/>
            </p:cNvSpPr>
            <p:nvPr/>
          </p:nvSpPr>
          <p:spPr bwMode="auto">
            <a:xfrm>
              <a:off x="2718" y="2006"/>
              <a:ext cx="43" cy="1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57200" eaLnBrk="1" hangingPunct="1"/>
              <a:endParaRPr lang="en-US" sz="1800">
                <a:latin typeface="Calibri" charset="0"/>
              </a:endParaRPr>
            </a:p>
          </p:txBody>
        </p:sp>
        <p:sp>
          <p:nvSpPr>
            <p:cNvPr id="23" name="Oval 57"/>
            <p:cNvSpPr>
              <a:spLocks noChangeArrowheads="1"/>
            </p:cNvSpPr>
            <p:nvPr/>
          </p:nvSpPr>
          <p:spPr bwMode="auto">
            <a:xfrm>
              <a:off x="2712" y="2000"/>
              <a:ext cx="55" cy="27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457200" eaLnBrk="1" hangingPunct="1"/>
              <a:endParaRPr lang="en-US" sz="1800">
                <a:latin typeface="Calibri" charset="0"/>
              </a:endParaRPr>
            </a:p>
          </p:txBody>
        </p:sp>
      </p:grpSp>
      <p:grpSp>
        <p:nvGrpSpPr>
          <p:cNvPr id="24" name="Group 61"/>
          <p:cNvGrpSpPr>
            <a:grpSpLocks/>
          </p:cNvGrpSpPr>
          <p:nvPr/>
        </p:nvGrpSpPr>
        <p:grpSpPr bwMode="auto">
          <a:xfrm>
            <a:off x="3285427" y="3704717"/>
            <a:ext cx="52140" cy="24820"/>
            <a:chOff x="2465" y="2000"/>
            <a:chExt cx="55" cy="27"/>
          </a:xfrm>
        </p:grpSpPr>
        <p:sp>
          <p:nvSpPr>
            <p:cNvPr id="25" name="Oval 59"/>
            <p:cNvSpPr>
              <a:spLocks noChangeArrowheads="1"/>
            </p:cNvSpPr>
            <p:nvPr/>
          </p:nvSpPr>
          <p:spPr bwMode="auto">
            <a:xfrm>
              <a:off x="2471" y="2006"/>
              <a:ext cx="43" cy="1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57200" eaLnBrk="1" hangingPunct="1"/>
              <a:endParaRPr lang="en-US" sz="1800">
                <a:latin typeface="Calibri" charset="0"/>
              </a:endParaRPr>
            </a:p>
          </p:txBody>
        </p:sp>
        <p:sp>
          <p:nvSpPr>
            <p:cNvPr id="26" name="Oval 60"/>
            <p:cNvSpPr>
              <a:spLocks noChangeArrowheads="1"/>
            </p:cNvSpPr>
            <p:nvPr/>
          </p:nvSpPr>
          <p:spPr bwMode="auto">
            <a:xfrm>
              <a:off x="2465" y="2000"/>
              <a:ext cx="55" cy="27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457200" eaLnBrk="1" hangingPunct="1"/>
              <a:endParaRPr lang="en-US" sz="1800">
                <a:latin typeface="Calibri" charset="0"/>
              </a:endParaRPr>
            </a:p>
          </p:txBody>
        </p:sp>
      </p:grpSp>
      <p:grpSp>
        <p:nvGrpSpPr>
          <p:cNvPr id="27" name="Group 67"/>
          <p:cNvGrpSpPr>
            <a:grpSpLocks/>
          </p:cNvGrpSpPr>
          <p:nvPr/>
        </p:nvGrpSpPr>
        <p:grpSpPr bwMode="auto">
          <a:xfrm>
            <a:off x="4475167" y="4164965"/>
            <a:ext cx="523296" cy="184770"/>
            <a:chOff x="3984" y="1511"/>
            <a:chExt cx="552" cy="201"/>
          </a:xfrm>
        </p:grpSpPr>
        <p:grpSp>
          <p:nvGrpSpPr>
            <p:cNvPr id="28" name="Group 27"/>
            <p:cNvGrpSpPr>
              <a:grpSpLocks/>
            </p:cNvGrpSpPr>
            <p:nvPr/>
          </p:nvGrpSpPr>
          <p:grpSpPr bwMode="auto">
            <a:xfrm>
              <a:off x="3987" y="1511"/>
              <a:ext cx="549" cy="92"/>
              <a:chOff x="3636" y="1631"/>
              <a:chExt cx="549" cy="92"/>
            </a:xfrm>
          </p:grpSpPr>
          <p:sp>
            <p:nvSpPr>
              <p:cNvPr id="49" name="Oval 87"/>
              <p:cNvSpPr>
                <a:spLocks noChangeArrowheads="1"/>
              </p:cNvSpPr>
              <p:nvPr/>
            </p:nvSpPr>
            <p:spPr bwMode="auto">
              <a:xfrm>
                <a:off x="3642" y="1637"/>
                <a:ext cx="537" cy="80"/>
              </a:xfrm>
              <a:prstGeom prst="ellips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  <p:sp>
            <p:nvSpPr>
              <p:cNvPr id="50" name="Oval 88"/>
              <p:cNvSpPr>
                <a:spLocks noChangeArrowheads="1"/>
              </p:cNvSpPr>
              <p:nvPr/>
            </p:nvSpPr>
            <p:spPr bwMode="auto">
              <a:xfrm>
                <a:off x="3636" y="1631"/>
                <a:ext cx="549" cy="92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</p:grp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4527" y="1552"/>
              <a:ext cx="6" cy="113"/>
            </a:xfrm>
            <a:custGeom>
              <a:avLst/>
              <a:gdLst>
                <a:gd name="T0" fmla="*/ 9525 w 6"/>
                <a:gd name="T1" fmla="*/ 6350 h 113"/>
                <a:gd name="T2" fmla="*/ 9525 w 6"/>
                <a:gd name="T3" fmla="*/ 4762 h 113"/>
                <a:gd name="T4" fmla="*/ 9525 w 6"/>
                <a:gd name="T5" fmla="*/ 3175 h 113"/>
                <a:gd name="T6" fmla="*/ 7938 w 6"/>
                <a:gd name="T7" fmla="*/ 1587 h 113"/>
                <a:gd name="T8" fmla="*/ 6350 w 6"/>
                <a:gd name="T9" fmla="*/ 0 h 113"/>
                <a:gd name="T10" fmla="*/ 4763 w 6"/>
                <a:gd name="T11" fmla="*/ 0 h 113"/>
                <a:gd name="T12" fmla="*/ 3175 w 6"/>
                <a:gd name="T13" fmla="*/ 1587 h 113"/>
                <a:gd name="T14" fmla="*/ 1588 w 6"/>
                <a:gd name="T15" fmla="*/ 3175 h 113"/>
                <a:gd name="T16" fmla="*/ 0 w 6"/>
                <a:gd name="T17" fmla="*/ 4762 h 113"/>
                <a:gd name="T18" fmla="*/ 0 w 6"/>
                <a:gd name="T19" fmla="*/ 174625 h 113"/>
                <a:gd name="T20" fmla="*/ 0 w 6"/>
                <a:gd name="T21" fmla="*/ 176212 h 113"/>
                <a:gd name="T22" fmla="*/ 1588 w 6"/>
                <a:gd name="T23" fmla="*/ 177800 h 113"/>
                <a:gd name="T24" fmla="*/ 3175 w 6"/>
                <a:gd name="T25" fmla="*/ 179387 h 113"/>
                <a:gd name="T26" fmla="*/ 4763 w 6"/>
                <a:gd name="T27" fmla="*/ 179387 h 113"/>
                <a:gd name="T28" fmla="*/ 6350 w 6"/>
                <a:gd name="T29" fmla="*/ 179387 h 113"/>
                <a:gd name="T30" fmla="*/ 7938 w 6"/>
                <a:gd name="T31" fmla="*/ 179387 h 113"/>
                <a:gd name="T32" fmla="*/ 9525 w 6"/>
                <a:gd name="T33" fmla="*/ 177800 h 113"/>
                <a:gd name="T34" fmla="*/ 9525 w 6"/>
                <a:gd name="T35" fmla="*/ 176212 h 113"/>
                <a:gd name="T36" fmla="*/ 9525 w 6"/>
                <a:gd name="T37" fmla="*/ 6350 h 11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"/>
                <a:gd name="T58" fmla="*/ 0 h 113"/>
                <a:gd name="T59" fmla="*/ 6 w 6"/>
                <a:gd name="T60" fmla="*/ 113 h 11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" h="113">
                  <a:moveTo>
                    <a:pt x="6" y="4"/>
                  </a:moveTo>
                  <a:lnTo>
                    <a:pt x="6" y="3"/>
                  </a:lnTo>
                  <a:lnTo>
                    <a:pt x="6" y="2"/>
                  </a:lnTo>
                  <a:lnTo>
                    <a:pt x="5" y="1"/>
                  </a:lnTo>
                  <a:lnTo>
                    <a:pt x="4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110"/>
                  </a:lnTo>
                  <a:lnTo>
                    <a:pt x="0" y="111"/>
                  </a:lnTo>
                  <a:lnTo>
                    <a:pt x="1" y="112"/>
                  </a:lnTo>
                  <a:lnTo>
                    <a:pt x="2" y="113"/>
                  </a:lnTo>
                  <a:lnTo>
                    <a:pt x="3" y="113"/>
                  </a:lnTo>
                  <a:lnTo>
                    <a:pt x="4" y="113"/>
                  </a:lnTo>
                  <a:lnTo>
                    <a:pt x="5" y="113"/>
                  </a:lnTo>
                  <a:lnTo>
                    <a:pt x="6" y="112"/>
                  </a:lnTo>
                  <a:lnTo>
                    <a:pt x="6" y="111"/>
                  </a:lnTo>
                  <a:lnTo>
                    <a:pt x="6" y="4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3984" y="1552"/>
              <a:ext cx="6" cy="113"/>
            </a:xfrm>
            <a:custGeom>
              <a:avLst/>
              <a:gdLst>
                <a:gd name="T0" fmla="*/ 9525 w 6"/>
                <a:gd name="T1" fmla="*/ 6350 h 113"/>
                <a:gd name="T2" fmla="*/ 9525 w 6"/>
                <a:gd name="T3" fmla="*/ 4762 h 113"/>
                <a:gd name="T4" fmla="*/ 9525 w 6"/>
                <a:gd name="T5" fmla="*/ 3175 h 113"/>
                <a:gd name="T6" fmla="*/ 7938 w 6"/>
                <a:gd name="T7" fmla="*/ 1587 h 113"/>
                <a:gd name="T8" fmla="*/ 6350 w 6"/>
                <a:gd name="T9" fmla="*/ 0 h 113"/>
                <a:gd name="T10" fmla="*/ 4763 w 6"/>
                <a:gd name="T11" fmla="*/ 0 h 113"/>
                <a:gd name="T12" fmla="*/ 3175 w 6"/>
                <a:gd name="T13" fmla="*/ 1587 h 113"/>
                <a:gd name="T14" fmla="*/ 1588 w 6"/>
                <a:gd name="T15" fmla="*/ 3175 h 113"/>
                <a:gd name="T16" fmla="*/ 0 w 6"/>
                <a:gd name="T17" fmla="*/ 4762 h 113"/>
                <a:gd name="T18" fmla="*/ 0 w 6"/>
                <a:gd name="T19" fmla="*/ 174625 h 113"/>
                <a:gd name="T20" fmla="*/ 0 w 6"/>
                <a:gd name="T21" fmla="*/ 176212 h 113"/>
                <a:gd name="T22" fmla="*/ 1588 w 6"/>
                <a:gd name="T23" fmla="*/ 177800 h 113"/>
                <a:gd name="T24" fmla="*/ 3175 w 6"/>
                <a:gd name="T25" fmla="*/ 179387 h 113"/>
                <a:gd name="T26" fmla="*/ 4763 w 6"/>
                <a:gd name="T27" fmla="*/ 179387 h 113"/>
                <a:gd name="T28" fmla="*/ 6350 w 6"/>
                <a:gd name="T29" fmla="*/ 179387 h 113"/>
                <a:gd name="T30" fmla="*/ 7938 w 6"/>
                <a:gd name="T31" fmla="*/ 179387 h 113"/>
                <a:gd name="T32" fmla="*/ 9525 w 6"/>
                <a:gd name="T33" fmla="*/ 177800 h 113"/>
                <a:gd name="T34" fmla="*/ 9525 w 6"/>
                <a:gd name="T35" fmla="*/ 176212 h 113"/>
                <a:gd name="T36" fmla="*/ 9525 w 6"/>
                <a:gd name="T37" fmla="*/ 6350 h 11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"/>
                <a:gd name="T58" fmla="*/ 0 h 113"/>
                <a:gd name="T59" fmla="*/ 6 w 6"/>
                <a:gd name="T60" fmla="*/ 113 h 11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" h="113">
                  <a:moveTo>
                    <a:pt x="6" y="4"/>
                  </a:moveTo>
                  <a:lnTo>
                    <a:pt x="6" y="3"/>
                  </a:lnTo>
                  <a:lnTo>
                    <a:pt x="6" y="2"/>
                  </a:lnTo>
                  <a:lnTo>
                    <a:pt x="5" y="1"/>
                  </a:lnTo>
                  <a:lnTo>
                    <a:pt x="4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110"/>
                  </a:lnTo>
                  <a:lnTo>
                    <a:pt x="0" y="111"/>
                  </a:lnTo>
                  <a:lnTo>
                    <a:pt x="1" y="112"/>
                  </a:lnTo>
                  <a:lnTo>
                    <a:pt x="2" y="113"/>
                  </a:lnTo>
                  <a:lnTo>
                    <a:pt x="3" y="113"/>
                  </a:lnTo>
                  <a:lnTo>
                    <a:pt x="4" y="113"/>
                  </a:lnTo>
                  <a:lnTo>
                    <a:pt x="5" y="113"/>
                  </a:lnTo>
                  <a:lnTo>
                    <a:pt x="6" y="112"/>
                  </a:lnTo>
                  <a:lnTo>
                    <a:pt x="6" y="111"/>
                  </a:lnTo>
                  <a:lnTo>
                    <a:pt x="6" y="4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31" name="Group 94"/>
            <p:cNvGrpSpPr>
              <a:grpSpLocks/>
            </p:cNvGrpSpPr>
            <p:nvPr/>
          </p:nvGrpSpPr>
          <p:grpSpPr bwMode="auto">
            <a:xfrm>
              <a:off x="4012" y="1619"/>
              <a:ext cx="499" cy="49"/>
              <a:chOff x="3661" y="1739"/>
              <a:chExt cx="499" cy="49"/>
            </a:xfrm>
          </p:grpSpPr>
          <p:sp>
            <p:nvSpPr>
              <p:cNvPr id="47" name="Rectangle 92"/>
              <p:cNvSpPr>
                <a:spLocks noChangeArrowheads="1"/>
              </p:cNvSpPr>
              <p:nvPr/>
            </p:nvSpPr>
            <p:spPr bwMode="auto">
              <a:xfrm>
                <a:off x="3667" y="1745"/>
                <a:ext cx="487" cy="3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  <p:sp>
            <p:nvSpPr>
              <p:cNvPr id="48" name="Rectangle 93"/>
              <p:cNvSpPr>
                <a:spLocks noChangeArrowheads="1"/>
              </p:cNvSpPr>
              <p:nvPr/>
            </p:nvSpPr>
            <p:spPr bwMode="auto">
              <a:xfrm>
                <a:off x="3661" y="1739"/>
                <a:ext cx="499" cy="49"/>
              </a:xfrm>
              <a:prstGeom prst="rect">
                <a:avLst/>
              </a:prstGeom>
              <a:noFill/>
              <a:ln w="9525">
                <a:solidFill>
                  <a:srgbClr val="FFFF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</p:grpSp>
        <p:grpSp>
          <p:nvGrpSpPr>
            <p:cNvPr id="32" name="Group 97"/>
            <p:cNvGrpSpPr>
              <a:grpSpLocks/>
            </p:cNvGrpSpPr>
            <p:nvPr/>
          </p:nvGrpSpPr>
          <p:grpSpPr bwMode="auto">
            <a:xfrm>
              <a:off x="3987" y="1619"/>
              <a:ext cx="549" cy="93"/>
              <a:chOff x="3636" y="1739"/>
              <a:chExt cx="549" cy="93"/>
            </a:xfrm>
          </p:grpSpPr>
          <p:sp>
            <p:nvSpPr>
              <p:cNvPr id="45" name="Oval 95"/>
              <p:cNvSpPr>
                <a:spLocks noChangeArrowheads="1"/>
              </p:cNvSpPr>
              <p:nvPr/>
            </p:nvSpPr>
            <p:spPr bwMode="auto">
              <a:xfrm>
                <a:off x="3642" y="1745"/>
                <a:ext cx="537" cy="81"/>
              </a:xfrm>
              <a:prstGeom prst="ellipse">
                <a:avLst/>
              </a:pr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  <p:sp>
            <p:nvSpPr>
              <p:cNvPr id="46" name="Oval 96"/>
              <p:cNvSpPr>
                <a:spLocks noChangeArrowheads="1"/>
              </p:cNvSpPr>
              <p:nvPr/>
            </p:nvSpPr>
            <p:spPr bwMode="auto">
              <a:xfrm>
                <a:off x="3636" y="1739"/>
                <a:ext cx="549" cy="93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</p:grpSp>
        <p:grpSp>
          <p:nvGrpSpPr>
            <p:cNvPr id="33" name="Group 100"/>
            <p:cNvGrpSpPr>
              <a:grpSpLocks/>
            </p:cNvGrpSpPr>
            <p:nvPr/>
          </p:nvGrpSpPr>
          <p:grpSpPr bwMode="auto">
            <a:xfrm>
              <a:off x="4185" y="1641"/>
              <a:ext cx="104" cy="49"/>
              <a:chOff x="3834" y="1761"/>
              <a:chExt cx="104" cy="49"/>
            </a:xfrm>
          </p:grpSpPr>
          <p:sp>
            <p:nvSpPr>
              <p:cNvPr id="43" name="Oval 98"/>
              <p:cNvSpPr>
                <a:spLocks noChangeArrowheads="1"/>
              </p:cNvSpPr>
              <p:nvPr/>
            </p:nvSpPr>
            <p:spPr bwMode="auto">
              <a:xfrm>
                <a:off x="3840" y="1767"/>
                <a:ext cx="92" cy="37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  <p:sp>
            <p:nvSpPr>
              <p:cNvPr id="44" name="Oval 99"/>
              <p:cNvSpPr>
                <a:spLocks noChangeArrowheads="1"/>
              </p:cNvSpPr>
              <p:nvPr/>
            </p:nvSpPr>
            <p:spPr bwMode="auto">
              <a:xfrm>
                <a:off x="3834" y="1761"/>
                <a:ext cx="104" cy="49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</p:grpSp>
        <p:grpSp>
          <p:nvGrpSpPr>
            <p:cNvPr id="34" name="Group 103"/>
            <p:cNvGrpSpPr>
              <a:grpSpLocks/>
            </p:cNvGrpSpPr>
            <p:nvPr/>
          </p:nvGrpSpPr>
          <p:grpSpPr bwMode="auto">
            <a:xfrm>
              <a:off x="4307" y="1662"/>
              <a:ext cx="56" cy="28"/>
              <a:chOff x="3956" y="1782"/>
              <a:chExt cx="56" cy="28"/>
            </a:xfrm>
          </p:grpSpPr>
          <p:sp>
            <p:nvSpPr>
              <p:cNvPr id="41" name="Oval 101"/>
              <p:cNvSpPr>
                <a:spLocks noChangeArrowheads="1"/>
              </p:cNvSpPr>
              <p:nvPr/>
            </p:nvSpPr>
            <p:spPr bwMode="auto">
              <a:xfrm>
                <a:off x="3962" y="1788"/>
                <a:ext cx="44" cy="1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  <p:sp>
            <p:nvSpPr>
              <p:cNvPr id="42" name="Oval 102"/>
              <p:cNvSpPr>
                <a:spLocks noChangeArrowheads="1"/>
              </p:cNvSpPr>
              <p:nvPr/>
            </p:nvSpPr>
            <p:spPr bwMode="auto">
              <a:xfrm>
                <a:off x="3956" y="1782"/>
                <a:ext cx="56" cy="28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</p:grpSp>
        <p:grpSp>
          <p:nvGrpSpPr>
            <p:cNvPr id="35" name="Group 106"/>
            <p:cNvGrpSpPr>
              <a:grpSpLocks/>
            </p:cNvGrpSpPr>
            <p:nvPr/>
          </p:nvGrpSpPr>
          <p:grpSpPr bwMode="auto">
            <a:xfrm>
              <a:off x="4357" y="1641"/>
              <a:ext cx="55" cy="27"/>
              <a:chOff x="4006" y="1761"/>
              <a:chExt cx="55" cy="27"/>
            </a:xfrm>
          </p:grpSpPr>
          <p:sp>
            <p:nvSpPr>
              <p:cNvPr id="39" name="Oval 104"/>
              <p:cNvSpPr>
                <a:spLocks noChangeArrowheads="1"/>
              </p:cNvSpPr>
              <p:nvPr/>
            </p:nvSpPr>
            <p:spPr bwMode="auto">
              <a:xfrm>
                <a:off x="4012" y="1767"/>
                <a:ext cx="43" cy="1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  <p:sp>
            <p:nvSpPr>
              <p:cNvPr id="40" name="Oval 105"/>
              <p:cNvSpPr>
                <a:spLocks noChangeArrowheads="1"/>
              </p:cNvSpPr>
              <p:nvPr/>
            </p:nvSpPr>
            <p:spPr bwMode="auto">
              <a:xfrm>
                <a:off x="4006" y="1761"/>
                <a:ext cx="55" cy="27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</p:grpSp>
        <p:grpSp>
          <p:nvGrpSpPr>
            <p:cNvPr id="36" name="Group 109"/>
            <p:cNvGrpSpPr>
              <a:grpSpLocks/>
            </p:cNvGrpSpPr>
            <p:nvPr/>
          </p:nvGrpSpPr>
          <p:grpSpPr bwMode="auto">
            <a:xfrm>
              <a:off x="4111" y="1641"/>
              <a:ext cx="55" cy="27"/>
              <a:chOff x="3760" y="1761"/>
              <a:chExt cx="55" cy="27"/>
            </a:xfrm>
          </p:grpSpPr>
          <p:sp>
            <p:nvSpPr>
              <p:cNvPr id="37" name="Oval 107"/>
              <p:cNvSpPr>
                <a:spLocks noChangeArrowheads="1"/>
              </p:cNvSpPr>
              <p:nvPr/>
            </p:nvSpPr>
            <p:spPr bwMode="auto">
              <a:xfrm>
                <a:off x="3766" y="1767"/>
                <a:ext cx="43" cy="1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  <p:sp>
            <p:nvSpPr>
              <p:cNvPr id="38" name="Oval 108"/>
              <p:cNvSpPr>
                <a:spLocks noChangeArrowheads="1"/>
              </p:cNvSpPr>
              <p:nvPr/>
            </p:nvSpPr>
            <p:spPr bwMode="auto">
              <a:xfrm>
                <a:off x="3760" y="1761"/>
                <a:ext cx="55" cy="27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</p:grpSp>
      </p:grpSp>
      <p:sp>
        <p:nvSpPr>
          <p:cNvPr id="51" name="Rectangle 113"/>
          <p:cNvSpPr>
            <a:spLocks noChangeArrowheads="1"/>
          </p:cNvSpPr>
          <p:nvPr/>
        </p:nvSpPr>
        <p:spPr bwMode="auto">
          <a:xfrm>
            <a:off x="3125497" y="3838630"/>
            <a:ext cx="456657" cy="106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defTabSz="457200" eaLnBrk="1" hangingPunct="1"/>
            <a:r>
              <a:rPr lang="en-US" sz="1200" dirty="0" smtClean="0">
                <a:solidFill>
                  <a:srgbClr val="000000"/>
                </a:solidFill>
                <a:latin typeface="Times New Roman" charset="0"/>
              </a:rPr>
              <a:t>characters C</a:t>
            </a:r>
            <a:endParaRPr lang="en-US" sz="1200" dirty="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52" name="Rectangle 51"/>
          <p:cNvSpPr>
            <a:spLocks noChangeArrowheads="1"/>
          </p:cNvSpPr>
          <p:nvPr/>
        </p:nvSpPr>
        <p:spPr bwMode="auto">
          <a:xfrm>
            <a:off x="2062991" y="3864070"/>
            <a:ext cx="406670" cy="213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defTabSz="457200" eaLnBrk="1" hangingPunct="1"/>
            <a:r>
              <a:rPr lang="en-US" sz="1200" dirty="0">
                <a:solidFill>
                  <a:srgbClr val="000000"/>
                </a:solidFill>
                <a:latin typeface="Times New Roman" charset="0"/>
              </a:rPr>
              <a:t>organismal </a:t>
            </a:r>
          </a:p>
          <a:p>
            <a:pPr algn="ctr" defTabSz="457200" eaLnBrk="1" hangingPunct="1"/>
            <a:r>
              <a:rPr lang="en-US" sz="1200" dirty="0">
                <a:solidFill>
                  <a:srgbClr val="000000"/>
                </a:solidFill>
                <a:latin typeface="Times New Roman" charset="0"/>
              </a:rPr>
              <a:t>s</a:t>
            </a:r>
            <a:r>
              <a:rPr lang="en-US" sz="1200" dirty="0" smtClean="0">
                <a:solidFill>
                  <a:srgbClr val="000000"/>
                </a:solidFill>
                <a:latin typeface="Times New Roman" charset="0"/>
              </a:rPr>
              <a:t>ource (L)</a:t>
            </a:r>
            <a:endParaRPr lang="en-US" sz="1200" dirty="0">
              <a:latin typeface="Calibri" charset="0"/>
            </a:endParaRPr>
          </a:p>
        </p:txBody>
      </p:sp>
      <p:grpSp>
        <p:nvGrpSpPr>
          <p:cNvPr id="53" name="Group 64"/>
          <p:cNvGrpSpPr>
            <a:grpSpLocks/>
          </p:cNvGrpSpPr>
          <p:nvPr/>
        </p:nvGrpSpPr>
        <p:grpSpPr bwMode="auto">
          <a:xfrm flipV="1">
            <a:off x="1995198" y="3460196"/>
            <a:ext cx="525192" cy="397118"/>
            <a:chOff x="2470" y="1248"/>
            <a:chExt cx="746" cy="554"/>
          </a:xfrm>
        </p:grpSpPr>
        <p:sp>
          <p:nvSpPr>
            <p:cNvPr id="54" name="Freeform 22"/>
            <p:cNvSpPr>
              <a:spLocks/>
            </p:cNvSpPr>
            <p:nvPr/>
          </p:nvSpPr>
          <p:spPr bwMode="auto">
            <a:xfrm>
              <a:off x="2614" y="1392"/>
              <a:ext cx="382" cy="302"/>
            </a:xfrm>
            <a:custGeom>
              <a:avLst/>
              <a:gdLst>
                <a:gd name="T0" fmla="*/ 112 w 286"/>
                <a:gd name="T1" fmla="*/ 88 h 206"/>
                <a:gd name="T2" fmla="*/ 116 w 286"/>
                <a:gd name="T3" fmla="*/ 75 h 206"/>
                <a:gd name="T4" fmla="*/ 123 w 286"/>
                <a:gd name="T5" fmla="*/ 79 h 206"/>
                <a:gd name="T6" fmla="*/ 139 w 286"/>
                <a:gd name="T7" fmla="*/ 66 h 206"/>
                <a:gd name="T8" fmla="*/ 147 w 286"/>
                <a:gd name="T9" fmla="*/ 54 h 206"/>
                <a:gd name="T10" fmla="*/ 168 w 286"/>
                <a:gd name="T11" fmla="*/ 34 h 206"/>
                <a:gd name="T12" fmla="*/ 195 w 286"/>
                <a:gd name="T13" fmla="*/ 18 h 206"/>
                <a:gd name="T14" fmla="*/ 202 w 286"/>
                <a:gd name="T15" fmla="*/ 9 h 206"/>
                <a:gd name="T16" fmla="*/ 198 w 286"/>
                <a:gd name="T17" fmla="*/ 13 h 206"/>
                <a:gd name="T18" fmla="*/ 206 w 286"/>
                <a:gd name="T19" fmla="*/ 9 h 206"/>
                <a:gd name="T20" fmla="*/ 260 w 286"/>
                <a:gd name="T21" fmla="*/ 0 h 206"/>
                <a:gd name="T22" fmla="*/ 342 w 286"/>
                <a:gd name="T23" fmla="*/ 9 h 206"/>
                <a:gd name="T24" fmla="*/ 391 w 286"/>
                <a:gd name="T25" fmla="*/ 34 h 206"/>
                <a:gd name="T26" fmla="*/ 431 w 286"/>
                <a:gd name="T27" fmla="*/ 79 h 206"/>
                <a:gd name="T28" fmla="*/ 485 w 286"/>
                <a:gd name="T29" fmla="*/ 125 h 206"/>
                <a:gd name="T30" fmla="*/ 510 w 286"/>
                <a:gd name="T31" fmla="*/ 161 h 206"/>
                <a:gd name="T32" fmla="*/ 504 w 286"/>
                <a:gd name="T33" fmla="*/ 345 h 206"/>
                <a:gd name="T34" fmla="*/ 482 w 286"/>
                <a:gd name="T35" fmla="*/ 384 h 206"/>
                <a:gd name="T36" fmla="*/ 441 w 286"/>
                <a:gd name="T37" fmla="*/ 412 h 206"/>
                <a:gd name="T38" fmla="*/ 373 w 286"/>
                <a:gd name="T39" fmla="*/ 438 h 206"/>
                <a:gd name="T40" fmla="*/ 321 w 286"/>
                <a:gd name="T41" fmla="*/ 443 h 206"/>
                <a:gd name="T42" fmla="*/ 260 w 286"/>
                <a:gd name="T43" fmla="*/ 443 h 206"/>
                <a:gd name="T44" fmla="*/ 212 w 286"/>
                <a:gd name="T45" fmla="*/ 438 h 206"/>
                <a:gd name="T46" fmla="*/ 164 w 286"/>
                <a:gd name="T47" fmla="*/ 416 h 206"/>
                <a:gd name="T48" fmla="*/ 134 w 286"/>
                <a:gd name="T49" fmla="*/ 380 h 206"/>
                <a:gd name="T50" fmla="*/ 123 w 286"/>
                <a:gd name="T51" fmla="*/ 356 h 206"/>
                <a:gd name="T52" fmla="*/ 112 w 286"/>
                <a:gd name="T53" fmla="*/ 345 h 206"/>
                <a:gd name="T54" fmla="*/ 89 w 286"/>
                <a:gd name="T55" fmla="*/ 340 h 206"/>
                <a:gd name="T56" fmla="*/ 57 w 286"/>
                <a:gd name="T57" fmla="*/ 327 h 206"/>
                <a:gd name="T58" fmla="*/ 31 w 286"/>
                <a:gd name="T59" fmla="*/ 309 h 206"/>
                <a:gd name="T60" fmla="*/ 16 w 286"/>
                <a:gd name="T61" fmla="*/ 268 h 206"/>
                <a:gd name="T62" fmla="*/ 4 w 286"/>
                <a:gd name="T63" fmla="*/ 232 h 206"/>
                <a:gd name="T64" fmla="*/ 0 w 286"/>
                <a:gd name="T65" fmla="*/ 216 h 206"/>
                <a:gd name="T66" fmla="*/ 9 w 286"/>
                <a:gd name="T67" fmla="*/ 199 h 206"/>
                <a:gd name="T68" fmla="*/ 37 w 286"/>
                <a:gd name="T69" fmla="*/ 179 h 206"/>
                <a:gd name="T70" fmla="*/ 49 w 286"/>
                <a:gd name="T71" fmla="*/ 157 h 206"/>
                <a:gd name="T72" fmla="*/ 53 w 286"/>
                <a:gd name="T73" fmla="*/ 147 h 206"/>
                <a:gd name="T74" fmla="*/ 79 w 286"/>
                <a:gd name="T75" fmla="*/ 133 h 206"/>
                <a:gd name="T76" fmla="*/ 108 w 286"/>
                <a:gd name="T77" fmla="*/ 103 h 20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286" h="206">
                  <a:moveTo>
                    <a:pt x="61" y="48"/>
                  </a:moveTo>
                  <a:lnTo>
                    <a:pt x="63" y="41"/>
                  </a:lnTo>
                  <a:lnTo>
                    <a:pt x="65" y="37"/>
                  </a:lnTo>
                  <a:lnTo>
                    <a:pt x="65" y="35"/>
                  </a:lnTo>
                  <a:lnTo>
                    <a:pt x="69" y="37"/>
                  </a:lnTo>
                  <a:lnTo>
                    <a:pt x="73" y="35"/>
                  </a:lnTo>
                  <a:lnTo>
                    <a:pt x="78" y="31"/>
                  </a:lnTo>
                  <a:lnTo>
                    <a:pt x="80" y="29"/>
                  </a:lnTo>
                  <a:lnTo>
                    <a:pt x="82" y="25"/>
                  </a:lnTo>
                  <a:lnTo>
                    <a:pt x="86" y="18"/>
                  </a:lnTo>
                  <a:lnTo>
                    <a:pt x="94" y="16"/>
                  </a:lnTo>
                  <a:lnTo>
                    <a:pt x="99" y="14"/>
                  </a:lnTo>
                  <a:lnTo>
                    <a:pt x="109" y="8"/>
                  </a:lnTo>
                  <a:lnTo>
                    <a:pt x="113" y="6"/>
                  </a:lnTo>
                  <a:lnTo>
                    <a:pt x="113" y="4"/>
                  </a:lnTo>
                  <a:lnTo>
                    <a:pt x="111" y="6"/>
                  </a:lnTo>
                  <a:lnTo>
                    <a:pt x="111" y="4"/>
                  </a:lnTo>
                  <a:lnTo>
                    <a:pt x="115" y="4"/>
                  </a:lnTo>
                  <a:lnTo>
                    <a:pt x="124" y="0"/>
                  </a:lnTo>
                  <a:lnTo>
                    <a:pt x="146" y="0"/>
                  </a:lnTo>
                  <a:lnTo>
                    <a:pt x="169" y="2"/>
                  </a:lnTo>
                  <a:lnTo>
                    <a:pt x="192" y="4"/>
                  </a:lnTo>
                  <a:lnTo>
                    <a:pt x="213" y="10"/>
                  </a:lnTo>
                  <a:lnTo>
                    <a:pt x="219" y="16"/>
                  </a:lnTo>
                  <a:lnTo>
                    <a:pt x="224" y="24"/>
                  </a:lnTo>
                  <a:lnTo>
                    <a:pt x="242" y="37"/>
                  </a:lnTo>
                  <a:lnTo>
                    <a:pt x="259" y="47"/>
                  </a:lnTo>
                  <a:lnTo>
                    <a:pt x="272" y="58"/>
                  </a:lnTo>
                  <a:lnTo>
                    <a:pt x="280" y="66"/>
                  </a:lnTo>
                  <a:lnTo>
                    <a:pt x="286" y="75"/>
                  </a:lnTo>
                  <a:lnTo>
                    <a:pt x="284" y="118"/>
                  </a:lnTo>
                  <a:lnTo>
                    <a:pt x="282" y="160"/>
                  </a:lnTo>
                  <a:lnTo>
                    <a:pt x="278" y="171"/>
                  </a:lnTo>
                  <a:lnTo>
                    <a:pt x="270" y="179"/>
                  </a:lnTo>
                  <a:lnTo>
                    <a:pt x="259" y="187"/>
                  </a:lnTo>
                  <a:lnTo>
                    <a:pt x="247" y="192"/>
                  </a:lnTo>
                  <a:lnTo>
                    <a:pt x="220" y="200"/>
                  </a:lnTo>
                  <a:lnTo>
                    <a:pt x="209" y="204"/>
                  </a:lnTo>
                  <a:lnTo>
                    <a:pt x="199" y="206"/>
                  </a:lnTo>
                  <a:lnTo>
                    <a:pt x="180" y="206"/>
                  </a:lnTo>
                  <a:lnTo>
                    <a:pt x="161" y="206"/>
                  </a:lnTo>
                  <a:lnTo>
                    <a:pt x="146" y="206"/>
                  </a:lnTo>
                  <a:lnTo>
                    <a:pt x="132" y="206"/>
                  </a:lnTo>
                  <a:lnTo>
                    <a:pt x="119" y="204"/>
                  </a:lnTo>
                  <a:lnTo>
                    <a:pt x="105" y="200"/>
                  </a:lnTo>
                  <a:lnTo>
                    <a:pt x="92" y="194"/>
                  </a:lnTo>
                  <a:lnTo>
                    <a:pt x="78" y="187"/>
                  </a:lnTo>
                  <a:lnTo>
                    <a:pt x="75" y="177"/>
                  </a:lnTo>
                  <a:lnTo>
                    <a:pt x="73" y="171"/>
                  </a:lnTo>
                  <a:lnTo>
                    <a:pt x="69" y="166"/>
                  </a:lnTo>
                  <a:lnTo>
                    <a:pt x="67" y="164"/>
                  </a:lnTo>
                  <a:lnTo>
                    <a:pt x="63" y="160"/>
                  </a:lnTo>
                  <a:lnTo>
                    <a:pt x="57" y="160"/>
                  </a:lnTo>
                  <a:lnTo>
                    <a:pt x="50" y="158"/>
                  </a:lnTo>
                  <a:lnTo>
                    <a:pt x="38" y="156"/>
                  </a:lnTo>
                  <a:lnTo>
                    <a:pt x="32" y="152"/>
                  </a:lnTo>
                  <a:lnTo>
                    <a:pt x="25" y="148"/>
                  </a:lnTo>
                  <a:lnTo>
                    <a:pt x="17" y="144"/>
                  </a:lnTo>
                  <a:lnTo>
                    <a:pt x="13" y="139"/>
                  </a:lnTo>
                  <a:lnTo>
                    <a:pt x="9" y="125"/>
                  </a:lnTo>
                  <a:lnTo>
                    <a:pt x="3" y="112"/>
                  </a:lnTo>
                  <a:lnTo>
                    <a:pt x="2" y="108"/>
                  </a:lnTo>
                  <a:lnTo>
                    <a:pt x="2" y="104"/>
                  </a:lnTo>
                  <a:lnTo>
                    <a:pt x="0" y="100"/>
                  </a:lnTo>
                  <a:lnTo>
                    <a:pt x="0" y="98"/>
                  </a:lnTo>
                  <a:lnTo>
                    <a:pt x="5" y="93"/>
                  </a:lnTo>
                  <a:lnTo>
                    <a:pt x="13" y="85"/>
                  </a:lnTo>
                  <a:lnTo>
                    <a:pt x="21" y="83"/>
                  </a:lnTo>
                  <a:lnTo>
                    <a:pt x="27" y="81"/>
                  </a:lnTo>
                  <a:lnTo>
                    <a:pt x="28" y="73"/>
                  </a:lnTo>
                  <a:lnTo>
                    <a:pt x="28" y="70"/>
                  </a:lnTo>
                  <a:lnTo>
                    <a:pt x="30" y="68"/>
                  </a:lnTo>
                  <a:lnTo>
                    <a:pt x="36" y="64"/>
                  </a:lnTo>
                  <a:lnTo>
                    <a:pt x="44" y="62"/>
                  </a:lnTo>
                  <a:lnTo>
                    <a:pt x="53" y="56"/>
                  </a:lnTo>
                  <a:lnTo>
                    <a:pt x="61" y="48"/>
                  </a:lnTo>
                  <a:close/>
                </a:path>
              </a:pathLst>
            </a:custGeom>
            <a:solidFill>
              <a:srgbClr val="CC99FF"/>
            </a:solidFill>
            <a:ln w="9525">
              <a:solidFill>
                <a:srgbClr val="CC99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55" name="Picture 66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2470" y="1248"/>
              <a:ext cx="746" cy="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6" name="Line 67"/>
          <p:cNvSpPr>
            <a:spLocks noChangeShapeType="1"/>
          </p:cNvSpPr>
          <p:nvPr/>
        </p:nvSpPr>
        <p:spPr bwMode="auto">
          <a:xfrm>
            <a:off x="2586750" y="3680817"/>
            <a:ext cx="409536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68"/>
          <p:cNvSpPr>
            <a:spLocks noChangeShapeType="1"/>
          </p:cNvSpPr>
          <p:nvPr/>
        </p:nvSpPr>
        <p:spPr bwMode="auto">
          <a:xfrm>
            <a:off x="3860863" y="3680817"/>
            <a:ext cx="409536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Line 68"/>
          <p:cNvSpPr>
            <a:spLocks noChangeShapeType="1"/>
          </p:cNvSpPr>
          <p:nvPr/>
        </p:nvSpPr>
        <p:spPr bwMode="auto">
          <a:xfrm>
            <a:off x="3767819" y="3937909"/>
            <a:ext cx="405744" cy="26474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Line 68"/>
          <p:cNvSpPr>
            <a:spLocks noChangeShapeType="1"/>
          </p:cNvSpPr>
          <p:nvPr/>
        </p:nvSpPr>
        <p:spPr bwMode="auto">
          <a:xfrm flipV="1">
            <a:off x="3716767" y="3195451"/>
            <a:ext cx="455040" cy="26474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60" name="Group 67"/>
          <p:cNvGrpSpPr>
            <a:grpSpLocks/>
          </p:cNvGrpSpPr>
          <p:nvPr/>
        </p:nvGrpSpPr>
        <p:grpSpPr bwMode="auto">
          <a:xfrm>
            <a:off x="4448623" y="3618009"/>
            <a:ext cx="523296" cy="184770"/>
            <a:chOff x="3984" y="1511"/>
            <a:chExt cx="552" cy="201"/>
          </a:xfrm>
        </p:grpSpPr>
        <p:grpSp>
          <p:nvGrpSpPr>
            <p:cNvPr id="61" name="Group 89"/>
            <p:cNvGrpSpPr>
              <a:grpSpLocks/>
            </p:cNvGrpSpPr>
            <p:nvPr/>
          </p:nvGrpSpPr>
          <p:grpSpPr bwMode="auto">
            <a:xfrm>
              <a:off x="3987" y="1511"/>
              <a:ext cx="549" cy="92"/>
              <a:chOff x="3636" y="1631"/>
              <a:chExt cx="549" cy="92"/>
            </a:xfrm>
          </p:grpSpPr>
          <p:sp>
            <p:nvSpPr>
              <p:cNvPr id="82" name="Oval 87"/>
              <p:cNvSpPr>
                <a:spLocks noChangeArrowheads="1"/>
              </p:cNvSpPr>
              <p:nvPr/>
            </p:nvSpPr>
            <p:spPr bwMode="auto">
              <a:xfrm>
                <a:off x="3642" y="1637"/>
                <a:ext cx="537" cy="80"/>
              </a:xfrm>
              <a:prstGeom prst="ellips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  <p:sp>
            <p:nvSpPr>
              <p:cNvPr id="83" name="Oval 88"/>
              <p:cNvSpPr>
                <a:spLocks noChangeArrowheads="1"/>
              </p:cNvSpPr>
              <p:nvPr/>
            </p:nvSpPr>
            <p:spPr bwMode="auto">
              <a:xfrm>
                <a:off x="3636" y="1631"/>
                <a:ext cx="549" cy="92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</p:grpSp>
        <p:sp>
          <p:nvSpPr>
            <p:cNvPr id="62" name="Freeform 90"/>
            <p:cNvSpPr>
              <a:spLocks/>
            </p:cNvSpPr>
            <p:nvPr/>
          </p:nvSpPr>
          <p:spPr bwMode="auto">
            <a:xfrm>
              <a:off x="4527" y="1552"/>
              <a:ext cx="6" cy="113"/>
            </a:xfrm>
            <a:custGeom>
              <a:avLst/>
              <a:gdLst>
                <a:gd name="T0" fmla="*/ 9525 w 6"/>
                <a:gd name="T1" fmla="*/ 6350 h 113"/>
                <a:gd name="T2" fmla="*/ 9525 w 6"/>
                <a:gd name="T3" fmla="*/ 4762 h 113"/>
                <a:gd name="T4" fmla="*/ 9525 w 6"/>
                <a:gd name="T5" fmla="*/ 3175 h 113"/>
                <a:gd name="T6" fmla="*/ 7938 w 6"/>
                <a:gd name="T7" fmla="*/ 1587 h 113"/>
                <a:gd name="T8" fmla="*/ 6350 w 6"/>
                <a:gd name="T9" fmla="*/ 0 h 113"/>
                <a:gd name="T10" fmla="*/ 4763 w 6"/>
                <a:gd name="T11" fmla="*/ 0 h 113"/>
                <a:gd name="T12" fmla="*/ 3175 w 6"/>
                <a:gd name="T13" fmla="*/ 1587 h 113"/>
                <a:gd name="T14" fmla="*/ 1588 w 6"/>
                <a:gd name="T15" fmla="*/ 3175 h 113"/>
                <a:gd name="T16" fmla="*/ 0 w 6"/>
                <a:gd name="T17" fmla="*/ 4762 h 113"/>
                <a:gd name="T18" fmla="*/ 0 w 6"/>
                <a:gd name="T19" fmla="*/ 174625 h 113"/>
                <a:gd name="T20" fmla="*/ 0 w 6"/>
                <a:gd name="T21" fmla="*/ 176212 h 113"/>
                <a:gd name="T22" fmla="*/ 1588 w 6"/>
                <a:gd name="T23" fmla="*/ 177800 h 113"/>
                <a:gd name="T24" fmla="*/ 3175 w 6"/>
                <a:gd name="T25" fmla="*/ 179387 h 113"/>
                <a:gd name="T26" fmla="*/ 4763 w 6"/>
                <a:gd name="T27" fmla="*/ 179387 h 113"/>
                <a:gd name="T28" fmla="*/ 6350 w 6"/>
                <a:gd name="T29" fmla="*/ 179387 h 113"/>
                <a:gd name="T30" fmla="*/ 7938 w 6"/>
                <a:gd name="T31" fmla="*/ 179387 h 113"/>
                <a:gd name="T32" fmla="*/ 9525 w 6"/>
                <a:gd name="T33" fmla="*/ 177800 h 113"/>
                <a:gd name="T34" fmla="*/ 9525 w 6"/>
                <a:gd name="T35" fmla="*/ 176212 h 113"/>
                <a:gd name="T36" fmla="*/ 9525 w 6"/>
                <a:gd name="T37" fmla="*/ 6350 h 11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"/>
                <a:gd name="T58" fmla="*/ 0 h 113"/>
                <a:gd name="T59" fmla="*/ 6 w 6"/>
                <a:gd name="T60" fmla="*/ 113 h 11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" h="113">
                  <a:moveTo>
                    <a:pt x="6" y="4"/>
                  </a:moveTo>
                  <a:lnTo>
                    <a:pt x="6" y="3"/>
                  </a:lnTo>
                  <a:lnTo>
                    <a:pt x="6" y="2"/>
                  </a:lnTo>
                  <a:lnTo>
                    <a:pt x="5" y="1"/>
                  </a:lnTo>
                  <a:lnTo>
                    <a:pt x="4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110"/>
                  </a:lnTo>
                  <a:lnTo>
                    <a:pt x="0" y="111"/>
                  </a:lnTo>
                  <a:lnTo>
                    <a:pt x="1" y="112"/>
                  </a:lnTo>
                  <a:lnTo>
                    <a:pt x="2" y="113"/>
                  </a:lnTo>
                  <a:lnTo>
                    <a:pt x="3" y="113"/>
                  </a:lnTo>
                  <a:lnTo>
                    <a:pt x="4" y="113"/>
                  </a:lnTo>
                  <a:lnTo>
                    <a:pt x="5" y="113"/>
                  </a:lnTo>
                  <a:lnTo>
                    <a:pt x="6" y="112"/>
                  </a:lnTo>
                  <a:lnTo>
                    <a:pt x="6" y="111"/>
                  </a:lnTo>
                  <a:lnTo>
                    <a:pt x="6" y="4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 91"/>
            <p:cNvSpPr>
              <a:spLocks/>
            </p:cNvSpPr>
            <p:nvPr/>
          </p:nvSpPr>
          <p:spPr bwMode="auto">
            <a:xfrm>
              <a:off x="3984" y="1552"/>
              <a:ext cx="6" cy="113"/>
            </a:xfrm>
            <a:custGeom>
              <a:avLst/>
              <a:gdLst>
                <a:gd name="T0" fmla="*/ 9525 w 6"/>
                <a:gd name="T1" fmla="*/ 6350 h 113"/>
                <a:gd name="T2" fmla="*/ 9525 w 6"/>
                <a:gd name="T3" fmla="*/ 4762 h 113"/>
                <a:gd name="T4" fmla="*/ 9525 w 6"/>
                <a:gd name="T5" fmla="*/ 3175 h 113"/>
                <a:gd name="T6" fmla="*/ 7938 w 6"/>
                <a:gd name="T7" fmla="*/ 1587 h 113"/>
                <a:gd name="T8" fmla="*/ 6350 w 6"/>
                <a:gd name="T9" fmla="*/ 0 h 113"/>
                <a:gd name="T10" fmla="*/ 4763 w 6"/>
                <a:gd name="T11" fmla="*/ 0 h 113"/>
                <a:gd name="T12" fmla="*/ 3175 w 6"/>
                <a:gd name="T13" fmla="*/ 1587 h 113"/>
                <a:gd name="T14" fmla="*/ 1588 w 6"/>
                <a:gd name="T15" fmla="*/ 3175 h 113"/>
                <a:gd name="T16" fmla="*/ 0 w 6"/>
                <a:gd name="T17" fmla="*/ 4762 h 113"/>
                <a:gd name="T18" fmla="*/ 0 w 6"/>
                <a:gd name="T19" fmla="*/ 174625 h 113"/>
                <a:gd name="T20" fmla="*/ 0 w 6"/>
                <a:gd name="T21" fmla="*/ 176212 h 113"/>
                <a:gd name="T22" fmla="*/ 1588 w 6"/>
                <a:gd name="T23" fmla="*/ 177800 h 113"/>
                <a:gd name="T24" fmla="*/ 3175 w 6"/>
                <a:gd name="T25" fmla="*/ 179387 h 113"/>
                <a:gd name="T26" fmla="*/ 4763 w 6"/>
                <a:gd name="T27" fmla="*/ 179387 h 113"/>
                <a:gd name="T28" fmla="*/ 6350 w 6"/>
                <a:gd name="T29" fmla="*/ 179387 h 113"/>
                <a:gd name="T30" fmla="*/ 7938 w 6"/>
                <a:gd name="T31" fmla="*/ 179387 h 113"/>
                <a:gd name="T32" fmla="*/ 9525 w 6"/>
                <a:gd name="T33" fmla="*/ 177800 h 113"/>
                <a:gd name="T34" fmla="*/ 9525 w 6"/>
                <a:gd name="T35" fmla="*/ 176212 h 113"/>
                <a:gd name="T36" fmla="*/ 9525 w 6"/>
                <a:gd name="T37" fmla="*/ 6350 h 11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"/>
                <a:gd name="T58" fmla="*/ 0 h 113"/>
                <a:gd name="T59" fmla="*/ 6 w 6"/>
                <a:gd name="T60" fmla="*/ 113 h 11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" h="113">
                  <a:moveTo>
                    <a:pt x="6" y="4"/>
                  </a:moveTo>
                  <a:lnTo>
                    <a:pt x="6" y="3"/>
                  </a:lnTo>
                  <a:lnTo>
                    <a:pt x="6" y="2"/>
                  </a:lnTo>
                  <a:lnTo>
                    <a:pt x="5" y="1"/>
                  </a:lnTo>
                  <a:lnTo>
                    <a:pt x="4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110"/>
                  </a:lnTo>
                  <a:lnTo>
                    <a:pt x="0" y="111"/>
                  </a:lnTo>
                  <a:lnTo>
                    <a:pt x="1" y="112"/>
                  </a:lnTo>
                  <a:lnTo>
                    <a:pt x="2" y="113"/>
                  </a:lnTo>
                  <a:lnTo>
                    <a:pt x="3" y="113"/>
                  </a:lnTo>
                  <a:lnTo>
                    <a:pt x="4" y="113"/>
                  </a:lnTo>
                  <a:lnTo>
                    <a:pt x="5" y="113"/>
                  </a:lnTo>
                  <a:lnTo>
                    <a:pt x="6" y="112"/>
                  </a:lnTo>
                  <a:lnTo>
                    <a:pt x="6" y="111"/>
                  </a:lnTo>
                  <a:lnTo>
                    <a:pt x="6" y="4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64" name="Group 94"/>
            <p:cNvGrpSpPr>
              <a:grpSpLocks/>
            </p:cNvGrpSpPr>
            <p:nvPr/>
          </p:nvGrpSpPr>
          <p:grpSpPr bwMode="auto">
            <a:xfrm>
              <a:off x="4012" y="1619"/>
              <a:ext cx="499" cy="49"/>
              <a:chOff x="3661" y="1739"/>
              <a:chExt cx="499" cy="49"/>
            </a:xfrm>
          </p:grpSpPr>
          <p:sp>
            <p:nvSpPr>
              <p:cNvPr id="80" name="Rectangle 92"/>
              <p:cNvSpPr>
                <a:spLocks noChangeArrowheads="1"/>
              </p:cNvSpPr>
              <p:nvPr/>
            </p:nvSpPr>
            <p:spPr bwMode="auto">
              <a:xfrm>
                <a:off x="3667" y="1745"/>
                <a:ext cx="487" cy="3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  <p:sp>
            <p:nvSpPr>
              <p:cNvPr id="81" name="Rectangle 93"/>
              <p:cNvSpPr>
                <a:spLocks noChangeArrowheads="1"/>
              </p:cNvSpPr>
              <p:nvPr/>
            </p:nvSpPr>
            <p:spPr bwMode="auto">
              <a:xfrm>
                <a:off x="3661" y="1739"/>
                <a:ext cx="499" cy="49"/>
              </a:xfrm>
              <a:prstGeom prst="rect">
                <a:avLst/>
              </a:prstGeom>
              <a:noFill/>
              <a:ln w="9525">
                <a:solidFill>
                  <a:srgbClr val="FFFF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</p:grpSp>
        <p:grpSp>
          <p:nvGrpSpPr>
            <p:cNvPr id="65" name="Group 97"/>
            <p:cNvGrpSpPr>
              <a:grpSpLocks/>
            </p:cNvGrpSpPr>
            <p:nvPr/>
          </p:nvGrpSpPr>
          <p:grpSpPr bwMode="auto">
            <a:xfrm>
              <a:off x="3987" y="1619"/>
              <a:ext cx="549" cy="93"/>
              <a:chOff x="3636" y="1739"/>
              <a:chExt cx="549" cy="93"/>
            </a:xfrm>
          </p:grpSpPr>
          <p:sp>
            <p:nvSpPr>
              <p:cNvPr id="78" name="Oval 95"/>
              <p:cNvSpPr>
                <a:spLocks noChangeArrowheads="1"/>
              </p:cNvSpPr>
              <p:nvPr/>
            </p:nvSpPr>
            <p:spPr bwMode="auto">
              <a:xfrm>
                <a:off x="3642" y="1745"/>
                <a:ext cx="537" cy="81"/>
              </a:xfrm>
              <a:prstGeom prst="ellipse">
                <a:avLst/>
              </a:pr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  <p:sp>
            <p:nvSpPr>
              <p:cNvPr id="79" name="Oval 96"/>
              <p:cNvSpPr>
                <a:spLocks noChangeArrowheads="1"/>
              </p:cNvSpPr>
              <p:nvPr/>
            </p:nvSpPr>
            <p:spPr bwMode="auto">
              <a:xfrm>
                <a:off x="3636" y="1739"/>
                <a:ext cx="549" cy="93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</p:grpSp>
        <p:grpSp>
          <p:nvGrpSpPr>
            <p:cNvPr id="66" name="Group 100"/>
            <p:cNvGrpSpPr>
              <a:grpSpLocks/>
            </p:cNvGrpSpPr>
            <p:nvPr/>
          </p:nvGrpSpPr>
          <p:grpSpPr bwMode="auto">
            <a:xfrm>
              <a:off x="4185" y="1641"/>
              <a:ext cx="104" cy="49"/>
              <a:chOff x="3834" y="1761"/>
              <a:chExt cx="104" cy="49"/>
            </a:xfrm>
          </p:grpSpPr>
          <p:sp>
            <p:nvSpPr>
              <p:cNvPr id="76" name="Oval 98"/>
              <p:cNvSpPr>
                <a:spLocks noChangeArrowheads="1"/>
              </p:cNvSpPr>
              <p:nvPr/>
            </p:nvSpPr>
            <p:spPr bwMode="auto">
              <a:xfrm>
                <a:off x="3840" y="1767"/>
                <a:ext cx="92" cy="37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  <p:sp>
            <p:nvSpPr>
              <p:cNvPr id="77" name="Oval 99"/>
              <p:cNvSpPr>
                <a:spLocks noChangeArrowheads="1"/>
              </p:cNvSpPr>
              <p:nvPr/>
            </p:nvSpPr>
            <p:spPr bwMode="auto">
              <a:xfrm>
                <a:off x="3834" y="1761"/>
                <a:ext cx="104" cy="49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</p:grpSp>
        <p:grpSp>
          <p:nvGrpSpPr>
            <p:cNvPr id="67" name="Group 103"/>
            <p:cNvGrpSpPr>
              <a:grpSpLocks/>
            </p:cNvGrpSpPr>
            <p:nvPr/>
          </p:nvGrpSpPr>
          <p:grpSpPr bwMode="auto">
            <a:xfrm>
              <a:off x="4307" y="1662"/>
              <a:ext cx="56" cy="28"/>
              <a:chOff x="3956" y="1782"/>
              <a:chExt cx="56" cy="28"/>
            </a:xfrm>
          </p:grpSpPr>
          <p:sp>
            <p:nvSpPr>
              <p:cNvPr id="74" name="Oval 101"/>
              <p:cNvSpPr>
                <a:spLocks noChangeArrowheads="1"/>
              </p:cNvSpPr>
              <p:nvPr/>
            </p:nvSpPr>
            <p:spPr bwMode="auto">
              <a:xfrm>
                <a:off x="3962" y="1788"/>
                <a:ext cx="44" cy="1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  <p:sp>
            <p:nvSpPr>
              <p:cNvPr id="75" name="Oval 102"/>
              <p:cNvSpPr>
                <a:spLocks noChangeArrowheads="1"/>
              </p:cNvSpPr>
              <p:nvPr/>
            </p:nvSpPr>
            <p:spPr bwMode="auto">
              <a:xfrm>
                <a:off x="3956" y="1782"/>
                <a:ext cx="56" cy="28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</p:grpSp>
        <p:grpSp>
          <p:nvGrpSpPr>
            <p:cNvPr id="68" name="Group 106"/>
            <p:cNvGrpSpPr>
              <a:grpSpLocks/>
            </p:cNvGrpSpPr>
            <p:nvPr/>
          </p:nvGrpSpPr>
          <p:grpSpPr bwMode="auto">
            <a:xfrm>
              <a:off x="4357" y="1641"/>
              <a:ext cx="55" cy="27"/>
              <a:chOff x="4006" y="1761"/>
              <a:chExt cx="55" cy="27"/>
            </a:xfrm>
          </p:grpSpPr>
          <p:sp>
            <p:nvSpPr>
              <p:cNvPr id="72" name="Oval 104"/>
              <p:cNvSpPr>
                <a:spLocks noChangeArrowheads="1"/>
              </p:cNvSpPr>
              <p:nvPr/>
            </p:nvSpPr>
            <p:spPr bwMode="auto">
              <a:xfrm>
                <a:off x="4012" y="1767"/>
                <a:ext cx="43" cy="1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  <p:sp>
            <p:nvSpPr>
              <p:cNvPr id="73" name="Oval 105"/>
              <p:cNvSpPr>
                <a:spLocks noChangeArrowheads="1"/>
              </p:cNvSpPr>
              <p:nvPr/>
            </p:nvSpPr>
            <p:spPr bwMode="auto">
              <a:xfrm>
                <a:off x="4006" y="1761"/>
                <a:ext cx="55" cy="27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</p:grpSp>
        <p:grpSp>
          <p:nvGrpSpPr>
            <p:cNvPr id="69" name="Group 109"/>
            <p:cNvGrpSpPr>
              <a:grpSpLocks/>
            </p:cNvGrpSpPr>
            <p:nvPr/>
          </p:nvGrpSpPr>
          <p:grpSpPr bwMode="auto">
            <a:xfrm>
              <a:off x="4111" y="1641"/>
              <a:ext cx="55" cy="27"/>
              <a:chOff x="3760" y="1761"/>
              <a:chExt cx="55" cy="27"/>
            </a:xfrm>
          </p:grpSpPr>
          <p:sp>
            <p:nvSpPr>
              <p:cNvPr id="70" name="Oval 107"/>
              <p:cNvSpPr>
                <a:spLocks noChangeArrowheads="1"/>
              </p:cNvSpPr>
              <p:nvPr/>
            </p:nvSpPr>
            <p:spPr bwMode="auto">
              <a:xfrm>
                <a:off x="3766" y="1767"/>
                <a:ext cx="43" cy="1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  <p:sp>
            <p:nvSpPr>
              <p:cNvPr id="71" name="Oval 108"/>
              <p:cNvSpPr>
                <a:spLocks noChangeArrowheads="1"/>
              </p:cNvSpPr>
              <p:nvPr/>
            </p:nvSpPr>
            <p:spPr bwMode="auto">
              <a:xfrm>
                <a:off x="3760" y="1761"/>
                <a:ext cx="55" cy="27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</p:grpSp>
      </p:grpSp>
      <p:grpSp>
        <p:nvGrpSpPr>
          <p:cNvPr id="84" name="Group 67"/>
          <p:cNvGrpSpPr>
            <a:grpSpLocks/>
          </p:cNvGrpSpPr>
          <p:nvPr/>
        </p:nvGrpSpPr>
        <p:grpSpPr bwMode="auto">
          <a:xfrm>
            <a:off x="4448623" y="4765237"/>
            <a:ext cx="523296" cy="184770"/>
            <a:chOff x="3984" y="1511"/>
            <a:chExt cx="552" cy="201"/>
          </a:xfrm>
        </p:grpSpPr>
        <p:grpSp>
          <p:nvGrpSpPr>
            <p:cNvPr id="85" name="Group 89"/>
            <p:cNvGrpSpPr>
              <a:grpSpLocks/>
            </p:cNvGrpSpPr>
            <p:nvPr/>
          </p:nvGrpSpPr>
          <p:grpSpPr bwMode="auto">
            <a:xfrm>
              <a:off x="3987" y="1511"/>
              <a:ext cx="549" cy="92"/>
              <a:chOff x="3636" y="1631"/>
              <a:chExt cx="549" cy="92"/>
            </a:xfrm>
          </p:grpSpPr>
          <p:sp>
            <p:nvSpPr>
              <p:cNvPr id="106" name="Oval 87"/>
              <p:cNvSpPr>
                <a:spLocks noChangeArrowheads="1"/>
              </p:cNvSpPr>
              <p:nvPr/>
            </p:nvSpPr>
            <p:spPr bwMode="auto">
              <a:xfrm>
                <a:off x="3642" y="1637"/>
                <a:ext cx="537" cy="80"/>
              </a:xfrm>
              <a:prstGeom prst="ellips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  <p:sp>
            <p:nvSpPr>
              <p:cNvPr id="107" name="Oval 88"/>
              <p:cNvSpPr>
                <a:spLocks noChangeArrowheads="1"/>
              </p:cNvSpPr>
              <p:nvPr/>
            </p:nvSpPr>
            <p:spPr bwMode="auto">
              <a:xfrm>
                <a:off x="3636" y="1631"/>
                <a:ext cx="549" cy="92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</p:grpSp>
        <p:sp>
          <p:nvSpPr>
            <p:cNvPr id="86" name="Freeform 90"/>
            <p:cNvSpPr>
              <a:spLocks/>
            </p:cNvSpPr>
            <p:nvPr/>
          </p:nvSpPr>
          <p:spPr bwMode="auto">
            <a:xfrm>
              <a:off x="4527" y="1552"/>
              <a:ext cx="6" cy="113"/>
            </a:xfrm>
            <a:custGeom>
              <a:avLst/>
              <a:gdLst>
                <a:gd name="T0" fmla="*/ 9525 w 6"/>
                <a:gd name="T1" fmla="*/ 6350 h 113"/>
                <a:gd name="T2" fmla="*/ 9525 w 6"/>
                <a:gd name="T3" fmla="*/ 4762 h 113"/>
                <a:gd name="T4" fmla="*/ 9525 w 6"/>
                <a:gd name="T5" fmla="*/ 3175 h 113"/>
                <a:gd name="T6" fmla="*/ 7938 w 6"/>
                <a:gd name="T7" fmla="*/ 1587 h 113"/>
                <a:gd name="T8" fmla="*/ 6350 w 6"/>
                <a:gd name="T9" fmla="*/ 0 h 113"/>
                <a:gd name="T10" fmla="*/ 4763 w 6"/>
                <a:gd name="T11" fmla="*/ 0 h 113"/>
                <a:gd name="T12" fmla="*/ 3175 w 6"/>
                <a:gd name="T13" fmla="*/ 1587 h 113"/>
                <a:gd name="T14" fmla="*/ 1588 w 6"/>
                <a:gd name="T15" fmla="*/ 3175 h 113"/>
                <a:gd name="T16" fmla="*/ 0 w 6"/>
                <a:gd name="T17" fmla="*/ 4762 h 113"/>
                <a:gd name="T18" fmla="*/ 0 w 6"/>
                <a:gd name="T19" fmla="*/ 174625 h 113"/>
                <a:gd name="T20" fmla="*/ 0 w 6"/>
                <a:gd name="T21" fmla="*/ 176212 h 113"/>
                <a:gd name="T22" fmla="*/ 1588 w 6"/>
                <a:gd name="T23" fmla="*/ 177800 h 113"/>
                <a:gd name="T24" fmla="*/ 3175 w 6"/>
                <a:gd name="T25" fmla="*/ 179387 h 113"/>
                <a:gd name="T26" fmla="*/ 4763 w 6"/>
                <a:gd name="T27" fmla="*/ 179387 h 113"/>
                <a:gd name="T28" fmla="*/ 6350 w 6"/>
                <a:gd name="T29" fmla="*/ 179387 h 113"/>
                <a:gd name="T30" fmla="*/ 7938 w 6"/>
                <a:gd name="T31" fmla="*/ 179387 h 113"/>
                <a:gd name="T32" fmla="*/ 9525 w 6"/>
                <a:gd name="T33" fmla="*/ 177800 h 113"/>
                <a:gd name="T34" fmla="*/ 9525 w 6"/>
                <a:gd name="T35" fmla="*/ 176212 h 113"/>
                <a:gd name="T36" fmla="*/ 9525 w 6"/>
                <a:gd name="T37" fmla="*/ 6350 h 11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"/>
                <a:gd name="T58" fmla="*/ 0 h 113"/>
                <a:gd name="T59" fmla="*/ 6 w 6"/>
                <a:gd name="T60" fmla="*/ 113 h 11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" h="113">
                  <a:moveTo>
                    <a:pt x="6" y="4"/>
                  </a:moveTo>
                  <a:lnTo>
                    <a:pt x="6" y="3"/>
                  </a:lnTo>
                  <a:lnTo>
                    <a:pt x="6" y="2"/>
                  </a:lnTo>
                  <a:lnTo>
                    <a:pt x="5" y="1"/>
                  </a:lnTo>
                  <a:lnTo>
                    <a:pt x="4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110"/>
                  </a:lnTo>
                  <a:lnTo>
                    <a:pt x="0" y="111"/>
                  </a:lnTo>
                  <a:lnTo>
                    <a:pt x="1" y="112"/>
                  </a:lnTo>
                  <a:lnTo>
                    <a:pt x="2" y="113"/>
                  </a:lnTo>
                  <a:lnTo>
                    <a:pt x="3" y="113"/>
                  </a:lnTo>
                  <a:lnTo>
                    <a:pt x="4" y="113"/>
                  </a:lnTo>
                  <a:lnTo>
                    <a:pt x="5" y="113"/>
                  </a:lnTo>
                  <a:lnTo>
                    <a:pt x="6" y="112"/>
                  </a:lnTo>
                  <a:lnTo>
                    <a:pt x="6" y="111"/>
                  </a:lnTo>
                  <a:lnTo>
                    <a:pt x="6" y="4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" name="Freeform 91"/>
            <p:cNvSpPr>
              <a:spLocks/>
            </p:cNvSpPr>
            <p:nvPr/>
          </p:nvSpPr>
          <p:spPr bwMode="auto">
            <a:xfrm>
              <a:off x="3984" y="1552"/>
              <a:ext cx="6" cy="113"/>
            </a:xfrm>
            <a:custGeom>
              <a:avLst/>
              <a:gdLst>
                <a:gd name="T0" fmla="*/ 9525 w 6"/>
                <a:gd name="T1" fmla="*/ 6350 h 113"/>
                <a:gd name="T2" fmla="*/ 9525 w 6"/>
                <a:gd name="T3" fmla="*/ 4762 h 113"/>
                <a:gd name="T4" fmla="*/ 9525 w 6"/>
                <a:gd name="T5" fmla="*/ 3175 h 113"/>
                <a:gd name="T6" fmla="*/ 7938 w 6"/>
                <a:gd name="T7" fmla="*/ 1587 h 113"/>
                <a:gd name="T8" fmla="*/ 6350 w 6"/>
                <a:gd name="T9" fmla="*/ 0 h 113"/>
                <a:gd name="T10" fmla="*/ 4763 w 6"/>
                <a:gd name="T11" fmla="*/ 0 h 113"/>
                <a:gd name="T12" fmla="*/ 3175 w 6"/>
                <a:gd name="T13" fmla="*/ 1587 h 113"/>
                <a:gd name="T14" fmla="*/ 1588 w 6"/>
                <a:gd name="T15" fmla="*/ 3175 h 113"/>
                <a:gd name="T16" fmla="*/ 0 w 6"/>
                <a:gd name="T17" fmla="*/ 4762 h 113"/>
                <a:gd name="T18" fmla="*/ 0 w 6"/>
                <a:gd name="T19" fmla="*/ 174625 h 113"/>
                <a:gd name="T20" fmla="*/ 0 w 6"/>
                <a:gd name="T21" fmla="*/ 176212 h 113"/>
                <a:gd name="T22" fmla="*/ 1588 w 6"/>
                <a:gd name="T23" fmla="*/ 177800 h 113"/>
                <a:gd name="T24" fmla="*/ 3175 w 6"/>
                <a:gd name="T25" fmla="*/ 179387 h 113"/>
                <a:gd name="T26" fmla="*/ 4763 w 6"/>
                <a:gd name="T27" fmla="*/ 179387 h 113"/>
                <a:gd name="T28" fmla="*/ 6350 w 6"/>
                <a:gd name="T29" fmla="*/ 179387 h 113"/>
                <a:gd name="T30" fmla="*/ 7938 w 6"/>
                <a:gd name="T31" fmla="*/ 179387 h 113"/>
                <a:gd name="T32" fmla="*/ 9525 w 6"/>
                <a:gd name="T33" fmla="*/ 177800 h 113"/>
                <a:gd name="T34" fmla="*/ 9525 w 6"/>
                <a:gd name="T35" fmla="*/ 176212 h 113"/>
                <a:gd name="T36" fmla="*/ 9525 w 6"/>
                <a:gd name="T37" fmla="*/ 6350 h 11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"/>
                <a:gd name="T58" fmla="*/ 0 h 113"/>
                <a:gd name="T59" fmla="*/ 6 w 6"/>
                <a:gd name="T60" fmla="*/ 113 h 11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" h="113">
                  <a:moveTo>
                    <a:pt x="6" y="4"/>
                  </a:moveTo>
                  <a:lnTo>
                    <a:pt x="6" y="3"/>
                  </a:lnTo>
                  <a:lnTo>
                    <a:pt x="6" y="2"/>
                  </a:lnTo>
                  <a:lnTo>
                    <a:pt x="5" y="1"/>
                  </a:lnTo>
                  <a:lnTo>
                    <a:pt x="4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110"/>
                  </a:lnTo>
                  <a:lnTo>
                    <a:pt x="0" y="111"/>
                  </a:lnTo>
                  <a:lnTo>
                    <a:pt x="1" y="112"/>
                  </a:lnTo>
                  <a:lnTo>
                    <a:pt x="2" y="113"/>
                  </a:lnTo>
                  <a:lnTo>
                    <a:pt x="3" y="113"/>
                  </a:lnTo>
                  <a:lnTo>
                    <a:pt x="4" y="113"/>
                  </a:lnTo>
                  <a:lnTo>
                    <a:pt x="5" y="113"/>
                  </a:lnTo>
                  <a:lnTo>
                    <a:pt x="6" y="112"/>
                  </a:lnTo>
                  <a:lnTo>
                    <a:pt x="6" y="111"/>
                  </a:lnTo>
                  <a:lnTo>
                    <a:pt x="6" y="4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88" name="Group 94"/>
            <p:cNvGrpSpPr>
              <a:grpSpLocks/>
            </p:cNvGrpSpPr>
            <p:nvPr/>
          </p:nvGrpSpPr>
          <p:grpSpPr bwMode="auto">
            <a:xfrm>
              <a:off x="4012" y="1619"/>
              <a:ext cx="499" cy="49"/>
              <a:chOff x="3661" y="1739"/>
              <a:chExt cx="499" cy="49"/>
            </a:xfrm>
          </p:grpSpPr>
          <p:sp>
            <p:nvSpPr>
              <p:cNvPr id="104" name="Rectangle 92"/>
              <p:cNvSpPr>
                <a:spLocks noChangeArrowheads="1"/>
              </p:cNvSpPr>
              <p:nvPr/>
            </p:nvSpPr>
            <p:spPr bwMode="auto">
              <a:xfrm>
                <a:off x="3667" y="1745"/>
                <a:ext cx="487" cy="3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  <p:sp>
            <p:nvSpPr>
              <p:cNvPr id="105" name="Rectangle 93"/>
              <p:cNvSpPr>
                <a:spLocks noChangeArrowheads="1"/>
              </p:cNvSpPr>
              <p:nvPr/>
            </p:nvSpPr>
            <p:spPr bwMode="auto">
              <a:xfrm>
                <a:off x="3661" y="1739"/>
                <a:ext cx="499" cy="49"/>
              </a:xfrm>
              <a:prstGeom prst="rect">
                <a:avLst/>
              </a:prstGeom>
              <a:noFill/>
              <a:ln w="9525">
                <a:solidFill>
                  <a:srgbClr val="FFFF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</p:grpSp>
        <p:grpSp>
          <p:nvGrpSpPr>
            <p:cNvPr id="89" name="Group 97"/>
            <p:cNvGrpSpPr>
              <a:grpSpLocks/>
            </p:cNvGrpSpPr>
            <p:nvPr/>
          </p:nvGrpSpPr>
          <p:grpSpPr bwMode="auto">
            <a:xfrm>
              <a:off x="3987" y="1607"/>
              <a:ext cx="549" cy="105"/>
              <a:chOff x="3636" y="1727"/>
              <a:chExt cx="549" cy="105"/>
            </a:xfrm>
          </p:grpSpPr>
          <p:sp>
            <p:nvSpPr>
              <p:cNvPr id="102" name="Oval 95"/>
              <p:cNvSpPr>
                <a:spLocks noChangeArrowheads="1"/>
              </p:cNvSpPr>
              <p:nvPr/>
            </p:nvSpPr>
            <p:spPr bwMode="auto">
              <a:xfrm>
                <a:off x="3642" y="1727"/>
                <a:ext cx="537" cy="99"/>
              </a:xfrm>
              <a:prstGeom prst="ellipse">
                <a:avLst/>
              </a:pr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  <p:sp>
            <p:nvSpPr>
              <p:cNvPr id="103" name="Oval 96"/>
              <p:cNvSpPr>
                <a:spLocks noChangeArrowheads="1"/>
              </p:cNvSpPr>
              <p:nvPr/>
            </p:nvSpPr>
            <p:spPr bwMode="auto">
              <a:xfrm>
                <a:off x="3636" y="1739"/>
                <a:ext cx="549" cy="93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</p:grpSp>
        <p:grpSp>
          <p:nvGrpSpPr>
            <p:cNvPr id="90" name="Group 100"/>
            <p:cNvGrpSpPr>
              <a:grpSpLocks/>
            </p:cNvGrpSpPr>
            <p:nvPr/>
          </p:nvGrpSpPr>
          <p:grpSpPr bwMode="auto">
            <a:xfrm>
              <a:off x="4185" y="1641"/>
              <a:ext cx="104" cy="49"/>
              <a:chOff x="3834" y="1761"/>
              <a:chExt cx="104" cy="49"/>
            </a:xfrm>
          </p:grpSpPr>
          <p:sp>
            <p:nvSpPr>
              <p:cNvPr id="100" name="Oval 98"/>
              <p:cNvSpPr>
                <a:spLocks noChangeArrowheads="1"/>
              </p:cNvSpPr>
              <p:nvPr/>
            </p:nvSpPr>
            <p:spPr bwMode="auto">
              <a:xfrm>
                <a:off x="3840" y="1767"/>
                <a:ext cx="92" cy="37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  <p:sp>
            <p:nvSpPr>
              <p:cNvPr id="101" name="Oval 99"/>
              <p:cNvSpPr>
                <a:spLocks noChangeArrowheads="1"/>
              </p:cNvSpPr>
              <p:nvPr/>
            </p:nvSpPr>
            <p:spPr bwMode="auto">
              <a:xfrm>
                <a:off x="3834" y="1761"/>
                <a:ext cx="104" cy="49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</p:grpSp>
        <p:grpSp>
          <p:nvGrpSpPr>
            <p:cNvPr id="91" name="Group 103"/>
            <p:cNvGrpSpPr>
              <a:grpSpLocks/>
            </p:cNvGrpSpPr>
            <p:nvPr/>
          </p:nvGrpSpPr>
          <p:grpSpPr bwMode="auto">
            <a:xfrm>
              <a:off x="4307" y="1662"/>
              <a:ext cx="56" cy="28"/>
              <a:chOff x="3956" y="1782"/>
              <a:chExt cx="56" cy="28"/>
            </a:xfrm>
          </p:grpSpPr>
          <p:sp>
            <p:nvSpPr>
              <p:cNvPr id="98" name="Oval 101"/>
              <p:cNvSpPr>
                <a:spLocks noChangeArrowheads="1"/>
              </p:cNvSpPr>
              <p:nvPr/>
            </p:nvSpPr>
            <p:spPr bwMode="auto">
              <a:xfrm>
                <a:off x="3962" y="1788"/>
                <a:ext cx="44" cy="1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  <p:sp>
            <p:nvSpPr>
              <p:cNvPr id="99" name="Oval 102"/>
              <p:cNvSpPr>
                <a:spLocks noChangeArrowheads="1"/>
              </p:cNvSpPr>
              <p:nvPr/>
            </p:nvSpPr>
            <p:spPr bwMode="auto">
              <a:xfrm>
                <a:off x="3956" y="1782"/>
                <a:ext cx="56" cy="28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</p:grpSp>
        <p:grpSp>
          <p:nvGrpSpPr>
            <p:cNvPr id="92" name="Group 106"/>
            <p:cNvGrpSpPr>
              <a:grpSpLocks/>
            </p:cNvGrpSpPr>
            <p:nvPr/>
          </p:nvGrpSpPr>
          <p:grpSpPr bwMode="auto">
            <a:xfrm>
              <a:off x="4357" y="1641"/>
              <a:ext cx="55" cy="27"/>
              <a:chOff x="4006" y="1761"/>
              <a:chExt cx="55" cy="27"/>
            </a:xfrm>
          </p:grpSpPr>
          <p:sp>
            <p:nvSpPr>
              <p:cNvPr id="96" name="Oval 104"/>
              <p:cNvSpPr>
                <a:spLocks noChangeArrowheads="1"/>
              </p:cNvSpPr>
              <p:nvPr/>
            </p:nvSpPr>
            <p:spPr bwMode="auto">
              <a:xfrm>
                <a:off x="4012" y="1767"/>
                <a:ext cx="43" cy="1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  <p:sp>
            <p:nvSpPr>
              <p:cNvPr id="97" name="Oval 105"/>
              <p:cNvSpPr>
                <a:spLocks noChangeArrowheads="1"/>
              </p:cNvSpPr>
              <p:nvPr/>
            </p:nvSpPr>
            <p:spPr bwMode="auto">
              <a:xfrm>
                <a:off x="4006" y="1761"/>
                <a:ext cx="55" cy="27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</p:grpSp>
        <p:grpSp>
          <p:nvGrpSpPr>
            <p:cNvPr id="93" name="Group 109"/>
            <p:cNvGrpSpPr>
              <a:grpSpLocks/>
            </p:cNvGrpSpPr>
            <p:nvPr/>
          </p:nvGrpSpPr>
          <p:grpSpPr bwMode="auto">
            <a:xfrm>
              <a:off x="4111" y="1641"/>
              <a:ext cx="55" cy="27"/>
              <a:chOff x="3760" y="1761"/>
              <a:chExt cx="55" cy="27"/>
            </a:xfrm>
          </p:grpSpPr>
          <p:sp>
            <p:nvSpPr>
              <p:cNvPr id="94" name="Oval 107"/>
              <p:cNvSpPr>
                <a:spLocks noChangeArrowheads="1"/>
              </p:cNvSpPr>
              <p:nvPr/>
            </p:nvSpPr>
            <p:spPr bwMode="auto">
              <a:xfrm>
                <a:off x="3766" y="1767"/>
                <a:ext cx="43" cy="1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  <p:sp>
            <p:nvSpPr>
              <p:cNvPr id="95" name="Oval 108"/>
              <p:cNvSpPr>
                <a:spLocks noChangeArrowheads="1"/>
              </p:cNvSpPr>
              <p:nvPr/>
            </p:nvSpPr>
            <p:spPr bwMode="auto">
              <a:xfrm>
                <a:off x="3760" y="1761"/>
                <a:ext cx="55" cy="27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</p:grpSp>
      </p:grpSp>
      <p:pic>
        <p:nvPicPr>
          <p:cNvPr id="108" name="Picture 1032" descr="406361a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176687" y="4103375"/>
            <a:ext cx="409536" cy="271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9" name="Picture 1034" descr="fibroblasts-tubuli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246784" y="4651016"/>
            <a:ext cx="269342" cy="40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" name="Picture 104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199672" y="3461272"/>
            <a:ext cx="318062" cy="455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1" name="Straight Connector 110"/>
          <p:cNvCxnSpPr>
            <a:stCxn id="77" idx="0"/>
          </p:cNvCxnSpPr>
          <p:nvPr/>
        </p:nvCxnSpPr>
        <p:spPr bwMode="auto">
          <a:xfrm flipV="1">
            <a:off x="4688467" y="3573885"/>
            <a:ext cx="488220" cy="16362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12" name="Straight Connector 111"/>
          <p:cNvCxnSpPr/>
          <p:nvPr/>
        </p:nvCxnSpPr>
        <p:spPr bwMode="auto">
          <a:xfrm flipV="1">
            <a:off x="4676143" y="4116244"/>
            <a:ext cx="488220" cy="16362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13" name="Straight Connector 112"/>
          <p:cNvCxnSpPr/>
          <p:nvPr/>
        </p:nvCxnSpPr>
        <p:spPr bwMode="auto">
          <a:xfrm flipV="1">
            <a:off x="4676143" y="4733983"/>
            <a:ext cx="488220" cy="16362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14" name="Straight Connector 113"/>
          <p:cNvCxnSpPr/>
          <p:nvPr/>
        </p:nvCxnSpPr>
        <p:spPr bwMode="auto">
          <a:xfrm>
            <a:off x="4723543" y="3750381"/>
            <a:ext cx="453144" cy="6250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15" name="Straight Connector 114"/>
          <p:cNvCxnSpPr/>
          <p:nvPr/>
        </p:nvCxnSpPr>
        <p:spPr bwMode="auto">
          <a:xfrm>
            <a:off x="4721647" y="4305611"/>
            <a:ext cx="453144" cy="6250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16" name="Straight Connector 115"/>
          <p:cNvCxnSpPr/>
          <p:nvPr/>
        </p:nvCxnSpPr>
        <p:spPr bwMode="auto">
          <a:xfrm>
            <a:off x="4721647" y="4923349"/>
            <a:ext cx="453144" cy="6250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17" name="AutoShape 4"/>
          <p:cNvSpPr>
            <a:spLocks noChangeArrowheads="1"/>
          </p:cNvSpPr>
          <p:nvPr/>
        </p:nvSpPr>
        <p:spPr bwMode="auto">
          <a:xfrm rot="18763869">
            <a:off x="4241680" y="1916609"/>
            <a:ext cx="82308" cy="381349"/>
          </a:xfrm>
          <a:prstGeom prst="can">
            <a:avLst>
              <a:gd name="adj" fmla="val 112500"/>
            </a:avLst>
          </a:prstGeom>
          <a:solidFill>
            <a:srgbClr val="FDFDFD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" name="Line 5"/>
          <p:cNvSpPr>
            <a:spLocks noChangeShapeType="1"/>
          </p:cNvSpPr>
          <p:nvPr/>
        </p:nvSpPr>
        <p:spPr bwMode="auto">
          <a:xfrm>
            <a:off x="4422309" y="2230746"/>
            <a:ext cx="105931" cy="10288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9" name="Oval 6"/>
          <p:cNvSpPr>
            <a:spLocks noChangeArrowheads="1"/>
          </p:cNvSpPr>
          <p:nvPr/>
        </p:nvSpPr>
        <p:spPr bwMode="auto">
          <a:xfrm>
            <a:off x="4252821" y="2086707"/>
            <a:ext cx="63558" cy="41154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0" name="Oval 7"/>
          <p:cNvSpPr>
            <a:spLocks noChangeArrowheads="1"/>
          </p:cNvSpPr>
          <p:nvPr/>
        </p:nvSpPr>
        <p:spPr bwMode="auto">
          <a:xfrm>
            <a:off x="4295193" y="2127861"/>
            <a:ext cx="63558" cy="41154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3366FF"/>
              </a:solidFill>
            </a:endParaRPr>
          </a:p>
        </p:txBody>
      </p:sp>
      <p:sp>
        <p:nvSpPr>
          <p:cNvPr id="121" name="Oval 8"/>
          <p:cNvSpPr>
            <a:spLocks noChangeArrowheads="1"/>
          </p:cNvSpPr>
          <p:nvPr/>
        </p:nvSpPr>
        <p:spPr bwMode="auto">
          <a:xfrm>
            <a:off x="4337565" y="2169015"/>
            <a:ext cx="63558" cy="41154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2" name="AutoShape 9"/>
          <p:cNvSpPr>
            <a:spLocks noChangeArrowheads="1"/>
          </p:cNvSpPr>
          <p:nvPr/>
        </p:nvSpPr>
        <p:spPr bwMode="auto">
          <a:xfrm>
            <a:off x="3117615" y="2024763"/>
            <a:ext cx="318528" cy="308869"/>
          </a:xfrm>
          <a:prstGeom prst="lightningBolt">
            <a:avLst/>
          </a:prstGeom>
          <a:solidFill>
            <a:srgbClr val="FFFF00"/>
          </a:solidFill>
          <a:ln w="9525">
            <a:solidFill>
              <a:srgbClr val="000000">
                <a:alpha val="0"/>
              </a:srgbClr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" name="Line 16"/>
          <p:cNvSpPr>
            <a:spLocks noChangeShapeType="1"/>
          </p:cNvSpPr>
          <p:nvPr/>
        </p:nvSpPr>
        <p:spPr bwMode="auto">
          <a:xfrm>
            <a:off x="3845680" y="2421881"/>
            <a:ext cx="273024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4" name="Line 24"/>
          <p:cNvSpPr>
            <a:spLocks noChangeShapeType="1"/>
          </p:cNvSpPr>
          <p:nvPr/>
        </p:nvSpPr>
        <p:spPr bwMode="auto">
          <a:xfrm>
            <a:off x="4937776" y="2421881"/>
            <a:ext cx="273024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5" name="Text Box 125"/>
          <p:cNvSpPr txBox="1">
            <a:spLocks noChangeArrowheads="1"/>
          </p:cNvSpPr>
          <p:nvPr/>
        </p:nvSpPr>
        <p:spPr bwMode="auto">
          <a:xfrm>
            <a:off x="5037565" y="2572840"/>
            <a:ext cx="1183104" cy="160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200" dirty="0" smtClean="0">
                <a:latin typeface="Times New Roman" charset="0"/>
              </a:rPr>
              <a:t>radiation rescue</a:t>
            </a:r>
            <a:endParaRPr lang="en-US" sz="1200" dirty="0">
              <a:latin typeface="Times New Roman" charset="0"/>
            </a:endParaRPr>
          </a:p>
        </p:txBody>
      </p:sp>
      <p:grpSp>
        <p:nvGrpSpPr>
          <p:cNvPr id="126" name="Group 125"/>
          <p:cNvGrpSpPr/>
          <p:nvPr/>
        </p:nvGrpSpPr>
        <p:grpSpPr>
          <a:xfrm>
            <a:off x="4081981" y="2842458"/>
            <a:ext cx="436081" cy="267503"/>
            <a:chOff x="2819399" y="609601"/>
            <a:chExt cx="730251" cy="461962"/>
          </a:xfrm>
        </p:grpSpPr>
        <p:sp>
          <p:nvSpPr>
            <p:cNvPr id="127" name="AutoShape 4"/>
            <p:cNvSpPr>
              <a:spLocks noChangeArrowheads="1"/>
            </p:cNvSpPr>
            <p:nvPr/>
          </p:nvSpPr>
          <p:spPr bwMode="auto">
            <a:xfrm rot="18763869">
              <a:off x="3067628" y="361372"/>
              <a:ext cx="142142" cy="638599"/>
            </a:xfrm>
            <a:prstGeom prst="can">
              <a:avLst>
                <a:gd name="adj" fmla="val 112500"/>
              </a:avLst>
            </a:prstGeom>
            <a:solidFill>
              <a:srgbClr val="FDFDF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" name="Line 5"/>
            <p:cNvSpPr>
              <a:spLocks noChangeShapeType="1"/>
            </p:cNvSpPr>
            <p:nvPr/>
          </p:nvSpPr>
          <p:spPr bwMode="auto">
            <a:xfrm>
              <a:off x="3372261" y="893885"/>
              <a:ext cx="177389" cy="1776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" name="Oval 6"/>
            <p:cNvSpPr>
              <a:spLocks noChangeArrowheads="1"/>
            </p:cNvSpPr>
            <p:nvPr/>
          </p:nvSpPr>
          <p:spPr bwMode="auto">
            <a:xfrm>
              <a:off x="3088439" y="645136"/>
              <a:ext cx="106433" cy="71071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" name="Oval 7"/>
            <p:cNvSpPr>
              <a:spLocks noChangeArrowheads="1"/>
            </p:cNvSpPr>
            <p:nvPr/>
          </p:nvSpPr>
          <p:spPr bwMode="auto">
            <a:xfrm>
              <a:off x="3159395" y="716207"/>
              <a:ext cx="106433" cy="71071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3366FF"/>
                </a:solidFill>
              </a:endParaRPr>
            </a:p>
          </p:txBody>
        </p:sp>
        <p:sp>
          <p:nvSpPr>
            <p:cNvPr id="131" name="Oval 8"/>
            <p:cNvSpPr>
              <a:spLocks noChangeArrowheads="1"/>
            </p:cNvSpPr>
            <p:nvPr/>
          </p:nvSpPr>
          <p:spPr bwMode="auto">
            <a:xfrm>
              <a:off x="3230350" y="787278"/>
              <a:ext cx="106433" cy="71071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2" name="Line 24"/>
          <p:cNvSpPr>
            <a:spLocks noChangeShapeType="1"/>
          </p:cNvSpPr>
          <p:nvPr/>
        </p:nvSpPr>
        <p:spPr bwMode="auto">
          <a:xfrm>
            <a:off x="4901053" y="3195451"/>
            <a:ext cx="273024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33" name="Group 132"/>
          <p:cNvGrpSpPr/>
          <p:nvPr/>
        </p:nvGrpSpPr>
        <p:grpSpPr>
          <a:xfrm>
            <a:off x="5310589" y="3018954"/>
            <a:ext cx="318528" cy="308869"/>
            <a:chOff x="6781800" y="5257800"/>
            <a:chExt cx="990600" cy="914400"/>
          </a:xfrm>
        </p:grpSpPr>
        <p:sp>
          <p:nvSpPr>
            <p:cNvPr id="134" name="Oval 2"/>
            <p:cNvSpPr>
              <a:spLocks noChangeArrowheads="1"/>
            </p:cNvSpPr>
            <p:nvPr/>
          </p:nvSpPr>
          <p:spPr bwMode="auto">
            <a:xfrm>
              <a:off x="7162800" y="5791200"/>
              <a:ext cx="381000" cy="381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5" name="Oval 2"/>
            <p:cNvSpPr>
              <a:spLocks noChangeArrowheads="1"/>
            </p:cNvSpPr>
            <p:nvPr/>
          </p:nvSpPr>
          <p:spPr bwMode="auto">
            <a:xfrm>
              <a:off x="7239000" y="5486400"/>
              <a:ext cx="381000" cy="3810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6" name="Oval 2"/>
            <p:cNvSpPr>
              <a:spLocks noChangeArrowheads="1"/>
            </p:cNvSpPr>
            <p:nvPr/>
          </p:nvSpPr>
          <p:spPr bwMode="auto">
            <a:xfrm>
              <a:off x="6858000" y="5791200"/>
              <a:ext cx="381000" cy="381000"/>
            </a:xfrm>
            <a:prstGeom prst="ellipse">
              <a:avLst/>
            </a:prstGeom>
            <a:solidFill>
              <a:schemeClr val="accent5">
                <a:lumMod val="2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" name="Oval 2"/>
            <p:cNvSpPr>
              <a:spLocks noChangeArrowheads="1"/>
            </p:cNvSpPr>
            <p:nvPr/>
          </p:nvSpPr>
          <p:spPr bwMode="auto">
            <a:xfrm>
              <a:off x="6781800" y="5562600"/>
              <a:ext cx="381000" cy="3810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8" name="Oval 2"/>
            <p:cNvSpPr>
              <a:spLocks noChangeArrowheads="1"/>
            </p:cNvSpPr>
            <p:nvPr/>
          </p:nvSpPr>
          <p:spPr bwMode="auto">
            <a:xfrm>
              <a:off x="7162800" y="5257800"/>
              <a:ext cx="381000" cy="381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9" name="Oval 2"/>
            <p:cNvSpPr>
              <a:spLocks noChangeArrowheads="1"/>
            </p:cNvSpPr>
            <p:nvPr/>
          </p:nvSpPr>
          <p:spPr bwMode="auto">
            <a:xfrm>
              <a:off x="7391400" y="5715000"/>
              <a:ext cx="381000" cy="381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0" name="Oval 2"/>
            <p:cNvSpPr>
              <a:spLocks noChangeArrowheads="1"/>
            </p:cNvSpPr>
            <p:nvPr/>
          </p:nvSpPr>
          <p:spPr bwMode="auto">
            <a:xfrm>
              <a:off x="6781800" y="5334000"/>
              <a:ext cx="381000" cy="3810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1" name="Oval 2"/>
            <p:cNvSpPr>
              <a:spLocks noChangeArrowheads="1"/>
            </p:cNvSpPr>
            <p:nvPr/>
          </p:nvSpPr>
          <p:spPr bwMode="auto">
            <a:xfrm>
              <a:off x="7010400" y="5334000"/>
              <a:ext cx="381000" cy="3810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2" name="Oval 2"/>
            <p:cNvSpPr>
              <a:spLocks noChangeArrowheads="1"/>
            </p:cNvSpPr>
            <p:nvPr/>
          </p:nvSpPr>
          <p:spPr bwMode="auto">
            <a:xfrm>
              <a:off x="7010400" y="5562600"/>
              <a:ext cx="381000" cy="381000"/>
            </a:xfrm>
            <a:prstGeom prst="ellipse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143" name="Text Box 122"/>
          <p:cNvSpPr txBox="1">
            <a:spLocks noChangeArrowheads="1"/>
          </p:cNvSpPr>
          <p:nvPr/>
        </p:nvSpPr>
        <p:spPr bwMode="auto">
          <a:xfrm>
            <a:off x="5627935" y="3092196"/>
            <a:ext cx="64633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000" dirty="0" err="1" smtClean="0">
                <a:latin typeface="Times New Roman" charset="0"/>
              </a:rPr>
              <a:t>teratoma</a:t>
            </a:r>
            <a:endParaRPr lang="en-US" sz="1000" dirty="0">
              <a:latin typeface="Times New Roman" charset="0"/>
            </a:endParaRPr>
          </a:p>
        </p:txBody>
      </p:sp>
      <p:pic>
        <p:nvPicPr>
          <p:cNvPr id="144" name="Picture 14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38090" y="2326278"/>
            <a:ext cx="599136" cy="183851"/>
          </a:xfrm>
          <a:prstGeom prst="rect">
            <a:avLst/>
          </a:prstGeom>
        </p:spPr>
      </p:pic>
      <p:pic>
        <p:nvPicPr>
          <p:cNvPr id="145" name="Picture 14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74982" y="2326278"/>
            <a:ext cx="599136" cy="183851"/>
          </a:xfrm>
          <a:prstGeom prst="rect">
            <a:avLst/>
          </a:prstGeom>
        </p:spPr>
      </p:pic>
      <p:pic>
        <p:nvPicPr>
          <p:cNvPr id="146" name="Picture 14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59327" y="2326278"/>
            <a:ext cx="599136" cy="183851"/>
          </a:xfrm>
          <a:prstGeom prst="rect">
            <a:avLst/>
          </a:prstGeom>
        </p:spPr>
      </p:pic>
      <p:pic>
        <p:nvPicPr>
          <p:cNvPr id="147" name="Picture 14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38911" y="3107203"/>
            <a:ext cx="599136" cy="183851"/>
          </a:xfrm>
          <a:prstGeom prst="rect">
            <a:avLst/>
          </a:prstGeom>
        </p:spPr>
      </p:pic>
      <p:cxnSp>
        <p:nvCxnSpPr>
          <p:cNvPr id="148" name="Straight Connector 147"/>
          <p:cNvCxnSpPr/>
          <p:nvPr/>
        </p:nvCxnSpPr>
        <p:spPr>
          <a:xfrm>
            <a:off x="6224752" y="2176007"/>
            <a:ext cx="0" cy="1284189"/>
          </a:xfrm>
          <a:prstGeom prst="line">
            <a:avLst/>
          </a:prstGeom>
          <a:ln w="28575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/>
          <p:nvPr/>
        </p:nvCxnSpPr>
        <p:spPr>
          <a:xfrm flipH="1">
            <a:off x="6037471" y="3460196"/>
            <a:ext cx="183571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 flipH="1">
            <a:off x="6037471" y="2180595"/>
            <a:ext cx="183571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51" name="Group 150"/>
          <p:cNvGrpSpPr/>
          <p:nvPr/>
        </p:nvGrpSpPr>
        <p:grpSpPr>
          <a:xfrm>
            <a:off x="6059850" y="3537612"/>
            <a:ext cx="183571" cy="1452843"/>
            <a:chOff x="16409052" y="23077449"/>
            <a:chExt cx="183571" cy="1452843"/>
          </a:xfrm>
        </p:grpSpPr>
        <p:cxnSp>
          <p:nvCxnSpPr>
            <p:cNvPr id="152" name="Straight Connector 151"/>
            <p:cNvCxnSpPr/>
            <p:nvPr/>
          </p:nvCxnSpPr>
          <p:spPr>
            <a:xfrm>
              <a:off x="16592623" y="23077449"/>
              <a:ext cx="0" cy="1452843"/>
            </a:xfrm>
            <a:prstGeom prst="line">
              <a:avLst/>
            </a:prstGeom>
            <a:ln w="28575" cmpd="sng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/>
            <p:cNvCxnSpPr/>
            <p:nvPr/>
          </p:nvCxnSpPr>
          <p:spPr>
            <a:xfrm flipH="1">
              <a:off x="16409052" y="23079403"/>
              <a:ext cx="183571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/>
            <p:nvPr/>
          </p:nvCxnSpPr>
          <p:spPr>
            <a:xfrm flipH="1">
              <a:off x="16409052" y="24530292"/>
              <a:ext cx="183571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5" name="Text Box 122"/>
          <p:cNvSpPr txBox="1">
            <a:spLocks noChangeArrowheads="1"/>
          </p:cNvSpPr>
          <p:nvPr/>
        </p:nvSpPr>
        <p:spPr bwMode="auto">
          <a:xfrm>
            <a:off x="6310496" y="2745496"/>
            <a:ext cx="1183104" cy="196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600" b="1" dirty="0">
                <a:latin typeface="Times New Roman" charset="0"/>
              </a:rPr>
              <a:t>i</a:t>
            </a:r>
            <a:r>
              <a:rPr lang="en-US" sz="1600" b="1" dirty="0" smtClean="0">
                <a:latin typeface="Times New Roman" charset="0"/>
              </a:rPr>
              <a:t>n vivo</a:t>
            </a:r>
            <a:endParaRPr lang="en-US" sz="1600" b="1" dirty="0">
              <a:latin typeface="Times New Roman" charset="0"/>
            </a:endParaRPr>
          </a:p>
        </p:txBody>
      </p:sp>
      <p:sp>
        <p:nvSpPr>
          <p:cNvPr id="156" name="Text Box 122"/>
          <p:cNvSpPr txBox="1">
            <a:spLocks noChangeArrowheads="1"/>
          </p:cNvSpPr>
          <p:nvPr/>
        </p:nvSpPr>
        <p:spPr bwMode="auto">
          <a:xfrm>
            <a:off x="6310496" y="4191962"/>
            <a:ext cx="1274112" cy="196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600" b="1" dirty="0">
                <a:latin typeface="Times New Roman" charset="0"/>
              </a:rPr>
              <a:t>i</a:t>
            </a:r>
            <a:r>
              <a:rPr lang="en-US" sz="1600" b="1" dirty="0" smtClean="0">
                <a:latin typeface="Times New Roman" charset="0"/>
              </a:rPr>
              <a:t>n vitro</a:t>
            </a:r>
            <a:endParaRPr lang="en-US" sz="1600" b="1" dirty="0">
              <a:latin typeface="Times New Roman" charset="0"/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1918998" y="5082943"/>
            <a:ext cx="5506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S</a:t>
            </a:r>
            <a:endParaRPr lang="en-US" sz="2800" dirty="0"/>
          </a:p>
        </p:txBody>
      </p:sp>
      <p:sp>
        <p:nvSpPr>
          <p:cNvPr id="158" name="TextBox 157"/>
          <p:cNvSpPr txBox="1"/>
          <p:nvPr/>
        </p:nvSpPr>
        <p:spPr>
          <a:xfrm>
            <a:off x="3207046" y="5072763"/>
            <a:ext cx="4822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C</a:t>
            </a:r>
            <a:endParaRPr lang="en-US" sz="2800" dirty="0"/>
          </a:p>
        </p:txBody>
      </p:sp>
      <p:sp>
        <p:nvSpPr>
          <p:cNvPr id="159" name="TextBox 158"/>
          <p:cNvSpPr txBox="1"/>
          <p:nvPr/>
        </p:nvSpPr>
        <p:spPr>
          <a:xfrm>
            <a:off x="4473132" y="5072763"/>
            <a:ext cx="851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D</a:t>
            </a:r>
            <a:endParaRPr lang="en-US" sz="2800" dirty="0"/>
          </a:p>
        </p:txBody>
      </p:sp>
      <p:grpSp>
        <p:nvGrpSpPr>
          <p:cNvPr id="160" name="Group 159"/>
          <p:cNvGrpSpPr/>
          <p:nvPr/>
        </p:nvGrpSpPr>
        <p:grpSpPr>
          <a:xfrm rot="5400000">
            <a:off x="3259772" y="3960590"/>
            <a:ext cx="183572" cy="883919"/>
            <a:chOff x="16409052" y="23077449"/>
            <a:chExt cx="183571" cy="1452843"/>
          </a:xfrm>
        </p:grpSpPr>
        <p:cxnSp>
          <p:nvCxnSpPr>
            <p:cNvPr id="161" name="Straight Connector 160"/>
            <p:cNvCxnSpPr/>
            <p:nvPr/>
          </p:nvCxnSpPr>
          <p:spPr>
            <a:xfrm>
              <a:off x="16592623" y="23077449"/>
              <a:ext cx="0" cy="1452843"/>
            </a:xfrm>
            <a:prstGeom prst="line">
              <a:avLst/>
            </a:prstGeom>
            <a:ln w="28575" cmpd="sng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/>
            <p:cNvCxnSpPr/>
            <p:nvPr/>
          </p:nvCxnSpPr>
          <p:spPr>
            <a:xfrm flipH="1">
              <a:off x="16409052" y="23079403"/>
              <a:ext cx="183571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>
            <a:xfrm flipH="1">
              <a:off x="16409052" y="24530292"/>
              <a:ext cx="183571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4" name="TextBox 163"/>
          <p:cNvSpPr txBox="1"/>
          <p:nvPr/>
        </p:nvSpPr>
        <p:spPr>
          <a:xfrm>
            <a:off x="3214398" y="4352116"/>
            <a:ext cx="4822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455638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3"/>
          <p:cNvCxnSpPr>
            <a:cxnSpLocks noChangeShapeType="1"/>
          </p:cNvCxnSpPr>
          <p:nvPr/>
        </p:nvCxnSpPr>
        <p:spPr bwMode="auto">
          <a:xfrm>
            <a:off x="1136212" y="1541376"/>
            <a:ext cx="6750436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" name="Rectangle 2"/>
          <p:cNvSpPr>
            <a:spLocks noGrp="1" noChangeArrowheads="1"/>
          </p:cNvSpPr>
          <p:nvPr/>
        </p:nvSpPr>
        <p:spPr bwMode="auto">
          <a:xfrm>
            <a:off x="453313" y="533400"/>
            <a:ext cx="7848600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7" tIns="45707" rIns="91417" bIns="45707" anchor="ctr"/>
          <a:lstStyle/>
          <a:p>
            <a:pPr algn="ctr" defTabSz="457200" eaLnBrk="1" hangingPunct="1"/>
            <a:r>
              <a:rPr lang="en-US" sz="4000" b="1" dirty="0" smtClean="0">
                <a:solidFill>
                  <a:srgbClr val="000000"/>
                </a:solidFill>
                <a:latin typeface="Times" charset="0"/>
              </a:rPr>
              <a:t>Stem cell lineage model:</a:t>
            </a:r>
            <a:endParaRPr lang="en-US" sz="3600" b="1" dirty="0">
              <a:solidFill>
                <a:srgbClr val="000000"/>
              </a:solidFill>
              <a:latin typeface="Times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425077" y="2205143"/>
            <a:ext cx="211828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dirty="0" smtClean="0">
                <a:latin typeface="Times New Roman" charset="0"/>
              </a:rPr>
              <a:t>Organismal source</a:t>
            </a:r>
            <a:r>
              <a:rPr lang="en-US" sz="1600" b="1" dirty="0" smtClean="0">
                <a:solidFill>
                  <a:srgbClr val="800000"/>
                </a:solidFill>
                <a:latin typeface="Times New Roman" charset="0"/>
              </a:rPr>
              <a:t> </a:t>
            </a:r>
            <a:r>
              <a:rPr lang="en-US" sz="1600" b="1" i="1" dirty="0">
                <a:solidFill>
                  <a:srgbClr val="800000"/>
                </a:solidFill>
                <a:latin typeface="Times New Roman" charset="0"/>
              </a:rPr>
              <a:t>S</a:t>
            </a:r>
            <a:endParaRPr lang="en-US" sz="1600" b="1" dirty="0">
              <a:solidFill>
                <a:srgbClr val="800000"/>
              </a:solidFill>
              <a:latin typeface="Times New Roman" charset="0"/>
            </a:endParaRPr>
          </a:p>
        </p:txBody>
      </p:sp>
      <p:grpSp>
        <p:nvGrpSpPr>
          <p:cNvPr id="5" name="Group 1"/>
          <p:cNvGrpSpPr>
            <a:grpSpLocks/>
          </p:cNvGrpSpPr>
          <p:nvPr/>
        </p:nvGrpSpPr>
        <p:grpSpPr bwMode="auto">
          <a:xfrm>
            <a:off x="3036755" y="2587862"/>
            <a:ext cx="358056" cy="501428"/>
            <a:chOff x="5121" y="2524"/>
            <a:chExt cx="960" cy="1320"/>
          </a:xfrm>
        </p:grpSpPr>
        <p:sp>
          <p:nvSpPr>
            <p:cNvPr id="6" name="Oval 2"/>
            <p:cNvSpPr>
              <a:spLocks noChangeArrowheads="1"/>
            </p:cNvSpPr>
            <p:nvPr/>
          </p:nvSpPr>
          <p:spPr bwMode="auto">
            <a:xfrm>
              <a:off x="5361" y="3187"/>
              <a:ext cx="643" cy="65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sz="1700">
                <a:latin typeface="Calibri" charset="0"/>
              </a:endParaRPr>
            </a:p>
          </p:txBody>
        </p:sp>
        <p:sp>
          <p:nvSpPr>
            <p:cNvPr id="7" name="Oval 3"/>
            <p:cNvSpPr>
              <a:spLocks noChangeArrowheads="1"/>
            </p:cNvSpPr>
            <p:nvPr/>
          </p:nvSpPr>
          <p:spPr bwMode="auto">
            <a:xfrm>
              <a:off x="5121" y="2524"/>
              <a:ext cx="960" cy="840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700">
                <a:latin typeface="Calibri" charset="0"/>
              </a:endParaRPr>
            </a:p>
          </p:txBody>
        </p:sp>
        <p:sp>
          <p:nvSpPr>
            <p:cNvPr id="8" name="AutoShape 4"/>
            <p:cNvSpPr>
              <a:spLocks noChangeArrowheads="1"/>
            </p:cNvSpPr>
            <p:nvPr/>
          </p:nvSpPr>
          <p:spPr bwMode="auto">
            <a:xfrm rot="7597920">
              <a:off x="5121" y="3124"/>
              <a:ext cx="240" cy="240"/>
            </a:xfrm>
            <a:prstGeom prst="triangle">
              <a:avLst>
                <a:gd name="adj" fmla="val 50000"/>
              </a:avLst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700">
                <a:latin typeface="Calibri" charset="0"/>
              </a:endParaRPr>
            </a:p>
          </p:txBody>
        </p:sp>
      </p:grpSp>
      <p:sp>
        <p:nvSpPr>
          <p:cNvPr id="9" name="TextBox 7"/>
          <p:cNvSpPr txBox="1">
            <a:spLocks noChangeArrowheads="1"/>
          </p:cNvSpPr>
          <p:nvPr/>
        </p:nvSpPr>
        <p:spPr bwMode="auto">
          <a:xfrm>
            <a:off x="3499245" y="2815784"/>
            <a:ext cx="1375707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700" dirty="0">
                <a:latin typeface="Times New Roman" charset="0"/>
              </a:rPr>
              <a:t>cell generations </a:t>
            </a:r>
            <a:r>
              <a:rPr lang="en-US" sz="1700" b="1" i="1" dirty="0">
                <a:solidFill>
                  <a:srgbClr val="800000"/>
                </a:solidFill>
                <a:latin typeface="Times New Roman" charset="0"/>
              </a:rPr>
              <a:t>n</a:t>
            </a:r>
            <a:endParaRPr lang="en-US" sz="1700" b="1" dirty="0">
              <a:solidFill>
                <a:srgbClr val="800000"/>
              </a:solidFill>
              <a:latin typeface="Times New Roman" charset="0"/>
            </a:endParaRPr>
          </a:p>
        </p:txBody>
      </p:sp>
      <p:sp>
        <p:nvSpPr>
          <p:cNvPr id="10" name="Line 3"/>
          <p:cNvSpPr>
            <a:spLocks noChangeShapeType="1"/>
          </p:cNvSpPr>
          <p:nvPr/>
        </p:nvSpPr>
        <p:spPr bwMode="auto">
          <a:xfrm>
            <a:off x="3251216" y="3170013"/>
            <a:ext cx="0" cy="43020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TextBox 7"/>
          <p:cNvSpPr txBox="1">
            <a:spLocks noChangeArrowheads="1"/>
          </p:cNvSpPr>
          <p:nvPr/>
        </p:nvSpPr>
        <p:spPr bwMode="auto">
          <a:xfrm>
            <a:off x="3499245" y="3649601"/>
            <a:ext cx="1473252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700" dirty="0">
                <a:latin typeface="Times New Roman" charset="0"/>
              </a:rPr>
              <a:t>cell character values </a:t>
            </a:r>
            <a:r>
              <a:rPr lang="en-US" sz="1700" b="1" i="1" dirty="0">
                <a:solidFill>
                  <a:srgbClr val="800000"/>
                </a:solidFill>
                <a:latin typeface="Times New Roman" charset="0"/>
              </a:rPr>
              <a:t>C</a:t>
            </a:r>
            <a:endParaRPr lang="en-US" sz="1700" b="1" dirty="0">
              <a:solidFill>
                <a:srgbClr val="800000"/>
              </a:solidFill>
              <a:latin typeface="Times New Roman" charset="0"/>
            </a:endParaRPr>
          </a:p>
        </p:txBody>
      </p:sp>
      <p:sp>
        <p:nvSpPr>
          <p:cNvPr id="12" name="Oval 2"/>
          <p:cNvSpPr>
            <a:spLocks noChangeArrowheads="1"/>
          </p:cNvSpPr>
          <p:nvPr/>
        </p:nvSpPr>
        <p:spPr bwMode="auto">
          <a:xfrm>
            <a:off x="2425076" y="4441628"/>
            <a:ext cx="418664" cy="158596"/>
          </a:xfrm>
          <a:prstGeom prst="ellipse">
            <a:avLst/>
          </a:prstGeom>
          <a:solidFill>
            <a:srgbClr val="808080"/>
          </a:solidFill>
          <a:ln w="9525">
            <a:solidFill>
              <a:srgbClr val="80808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700">
              <a:latin typeface="Calibri" charset="0"/>
            </a:endParaRPr>
          </a:p>
        </p:txBody>
      </p:sp>
      <p:sp>
        <p:nvSpPr>
          <p:cNvPr id="13" name="Oval 8"/>
          <p:cNvSpPr>
            <a:spLocks noChangeArrowheads="1"/>
          </p:cNvSpPr>
          <p:nvPr/>
        </p:nvSpPr>
        <p:spPr bwMode="auto">
          <a:xfrm>
            <a:off x="3080580" y="4449225"/>
            <a:ext cx="418665" cy="159545"/>
          </a:xfrm>
          <a:prstGeom prst="ellipse">
            <a:avLst/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700">
              <a:latin typeface="Calibri" charset="0"/>
            </a:endParaRPr>
          </a:p>
        </p:txBody>
      </p:sp>
      <p:sp>
        <p:nvSpPr>
          <p:cNvPr id="14" name="Oval 8"/>
          <p:cNvSpPr>
            <a:spLocks noChangeArrowheads="1"/>
          </p:cNvSpPr>
          <p:nvPr/>
        </p:nvSpPr>
        <p:spPr bwMode="auto">
          <a:xfrm>
            <a:off x="3720232" y="4445426"/>
            <a:ext cx="418665" cy="159545"/>
          </a:xfrm>
          <a:prstGeom prst="ellipse">
            <a:avLst/>
          </a:prstGeom>
          <a:solidFill>
            <a:schemeClr val="tx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700">
              <a:latin typeface="Calibri" charset="0"/>
            </a:endParaRPr>
          </a:p>
        </p:txBody>
      </p:sp>
      <p:sp>
        <p:nvSpPr>
          <p:cNvPr id="15" name="TextBox 7"/>
          <p:cNvSpPr txBox="1">
            <a:spLocks noChangeArrowheads="1"/>
          </p:cNvSpPr>
          <p:nvPr/>
        </p:nvSpPr>
        <p:spPr bwMode="auto">
          <a:xfrm>
            <a:off x="2903009" y="5192601"/>
            <a:ext cx="2394602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700" dirty="0">
                <a:latin typeface="Times New Roman" charset="0"/>
              </a:rPr>
              <a:t>d</a:t>
            </a:r>
            <a:r>
              <a:rPr lang="en-US" sz="1700" dirty="0" smtClean="0">
                <a:latin typeface="Times New Roman" charset="0"/>
              </a:rPr>
              <a:t>evelopmental process </a:t>
            </a:r>
            <a:r>
              <a:rPr lang="en-US" sz="1700" b="1" i="1" dirty="0">
                <a:solidFill>
                  <a:srgbClr val="800000"/>
                </a:solidFill>
                <a:latin typeface="Times New Roman" charset="0"/>
              </a:rPr>
              <a:t>D</a:t>
            </a:r>
            <a:endParaRPr lang="en-US" sz="1700" b="1" dirty="0">
              <a:solidFill>
                <a:srgbClr val="800000"/>
              </a:solidFill>
              <a:latin typeface="Times New Roman" charset="0"/>
            </a:endParaRPr>
          </a:p>
        </p:txBody>
      </p:sp>
      <p:sp>
        <p:nvSpPr>
          <p:cNvPr id="16" name="Line 2"/>
          <p:cNvSpPr>
            <a:spLocks noChangeShapeType="1"/>
          </p:cNvSpPr>
          <p:nvPr/>
        </p:nvSpPr>
        <p:spPr bwMode="auto">
          <a:xfrm flipH="1">
            <a:off x="2893160" y="3990532"/>
            <a:ext cx="286258" cy="30009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Line 3"/>
          <p:cNvSpPr>
            <a:spLocks noChangeShapeType="1"/>
          </p:cNvSpPr>
          <p:nvPr/>
        </p:nvSpPr>
        <p:spPr bwMode="auto">
          <a:xfrm>
            <a:off x="3369636" y="3990532"/>
            <a:ext cx="286259" cy="30009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Oval 17"/>
          <p:cNvSpPr>
            <a:spLocks noChangeArrowheads="1"/>
          </p:cNvSpPr>
          <p:nvPr/>
        </p:nvSpPr>
        <p:spPr bwMode="auto">
          <a:xfrm>
            <a:off x="3143986" y="3668592"/>
            <a:ext cx="290921" cy="26780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700">
              <a:latin typeface="Calibri" charset="0"/>
            </a:endParaRPr>
          </a:p>
        </p:txBody>
      </p:sp>
      <p:sp>
        <p:nvSpPr>
          <p:cNvPr id="19" name="Line 3"/>
          <p:cNvSpPr>
            <a:spLocks noChangeShapeType="1"/>
          </p:cNvSpPr>
          <p:nvPr/>
        </p:nvSpPr>
        <p:spPr bwMode="auto">
          <a:xfrm>
            <a:off x="3266135" y="4037066"/>
            <a:ext cx="0" cy="29819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5072644" y="2141182"/>
            <a:ext cx="16933" cy="291806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97347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0"/>
          <p:cNvSpPr>
            <a:spLocks noChangeArrowheads="1"/>
          </p:cNvSpPr>
          <p:nvPr/>
        </p:nvSpPr>
        <p:spPr bwMode="auto">
          <a:xfrm>
            <a:off x="376266" y="508780"/>
            <a:ext cx="831233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7" tIns="45707" rIns="91417" bIns="45707" anchor="ctr"/>
          <a:lstStyle/>
          <a:p>
            <a:pPr algn="ctr" defTabSz="917575" eaLnBrk="1" hangingPunct="1"/>
            <a:r>
              <a:rPr lang="en-US" sz="3600" b="1" dirty="0">
                <a:solidFill>
                  <a:srgbClr val="000000"/>
                </a:solidFill>
                <a:latin typeface="Times New Roman" charset="0"/>
                <a:cs typeface="Arial" charset="0"/>
              </a:rPr>
              <a:t>L</a:t>
            </a:r>
            <a:r>
              <a:rPr lang="en-US" sz="3600" b="1" dirty="0" smtClean="0">
                <a:solidFill>
                  <a:srgbClr val="000000"/>
                </a:solidFill>
                <a:latin typeface="Times New Roman" charset="0"/>
                <a:cs typeface="Arial" charset="0"/>
              </a:rPr>
              <a:t>ineage models: tree structure</a:t>
            </a:r>
            <a:endParaRPr lang="en-US" sz="1800" b="1" dirty="0">
              <a:solidFill>
                <a:srgbClr val="000000"/>
              </a:solidFill>
              <a:latin typeface="Times New Roman" charset="0"/>
              <a:cs typeface="Arial" charset="0"/>
            </a:endParaRPr>
          </a:p>
        </p:txBody>
      </p:sp>
      <p:cxnSp>
        <p:nvCxnSpPr>
          <p:cNvPr id="11" name="Straight Connector 21"/>
          <p:cNvCxnSpPr>
            <a:cxnSpLocks noChangeShapeType="1"/>
          </p:cNvCxnSpPr>
          <p:nvPr/>
        </p:nvCxnSpPr>
        <p:spPr bwMode="auto">
          <a:xfrm>
            <a:off x="376266" y="1638300"/>
            <a:ext cx="831233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48" name="Group 47"/>
          <p:cNvGrpSpPr/>
          <p:nvPr/>
        </p:nvGrpSpPr>
        <p:grpSpPr>
          <a:xfrm>
            <a:off x="897316" y="2360781"/>
            <a:ext cx="6724069" cy="3756232"/>
            <a:chOff x="897316" y="2360781"/>
            <a:chExt cx="6724069" cy="3756232"/>
          </a:xfrm>
        </p:grpSpPr>
        <p:cxnSp>
          <p:nvCxnSpPr>
            <p:cNvPr id="3" name="Straight Connector 2"/>
            <p:cNvCxnSpPr/>
            <p:nvPr/>
          </p:nvCxnSpPr>
          <p:spPr>
            <a:xfrm flipH="1" flipV="1">
              <a:off x="897316" y="2360781"/>
              <a:ext cx="662634" cy="71789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V="1">
              <a:off x="1532891" y="2375121"/>
              <a:ext cx="662634" cy="71789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/>
            <p:nvPr/>
          </p:nvCxnSpPr>
          <p:spPr>
            <a:xfrm flipV="1">
              <a:off x="1187219" y="2375121"/>
              <a:ext cx="345672" cy="316998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flipH="1" flipV="1">
              <a:off x="1836048" y="2374587"/>
              <a:ext cx="179463" cy="165669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H="1" flipV="1">
              <a:off x="2678691" y="2416539"/>
              <a:ext cx="662634" cy="71789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V="1">
              <a:off x="3314266" y="2430879"/>
              <a:ext cx="662634" cy="71789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H="1" flipV="1">
              <a:off x="3230340" y="2374589"/>
              <a:ext cx="428498" cy="441784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H="1" flipV="1">
              <a:off x="3617423" y="2430345"/>
              <a:ext cx="179463" cy="165669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H="1" flipV="1">
              <a:off x="4446261" y="2403265"/>
              <a:ext cx="662634" cy="71789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flipV="1">
              <a:off x="5081836" y="2417605"/>
              <a:ext cx="662634" cy="71789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H="1" flipV="1">
              <a:off x="4997910" y="2361315"/>
              <a:ext cx="428498" cy="441784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V="1">
              <a:off x="5259655" y="2360781"/>
              <a:ext cx="166753" cy="235765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flipH="1" flipV="1">
              <a:off x="6323176" y="2362387"/>
              <a:ext cx="662634" cy="71789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V="1">
              <a:off x="6958751" y="2376727"/>
              <a:ext cx="662634" cy="71789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flipV="1">
              <a:off x="6613079" y="2376727"/>
              <a:ext cx="345672" cy="316998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V="1">
              <a:off x="6778190" y="2390000"/>
              <a:ext cx="469914" cy="440179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H="1" flipV="1">
              <a:off x="911115" y="4045622"/>
              <a:ext cx="662634" cy="71789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flipV="1">
              <a:off x="1546690" y="4059962"/>
              <a:ext cx="662634" cy="71789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flipV="1">
              <a:off x="1201018" y="3934640"/>
              <a:ext cx="469370" cy="44232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flipH="1" flipV="1">
              <a:off x="2899018" y="3976592"/>
              <a:ext cx="662634" cy="71789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flipV="1">
              <a:off x="3534593" y="3990932"/>
              <a:ext cx="662634" cy="71789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flipH="1" flipV="1">
              <a:off x="3423607" y="3865610"/>
              <a:ext cx="470464" cy="44232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flipH="1" flipV="1">
              <a:off x="1007754" y="5384774"/>
              <a:ext cx="662634" cy="71789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flipV="1">
              <a:off x="1643329" y="5399114"/>
              <a:ext cx="662634" cy="71789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927230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21"/>
          <p:cNvCxnSpPr>
            <a:cxnSpLocks noChangeShapeType="1"/>
          </p:cNvCxnSpPr>
          <p:nvPr/>
        </p:nvCxnSpPr>
        <p:spPr bwMode="auto">
          <a:xfrm>
            <a:off x="376266" y="1638300"/>
            <a:ext cx="831233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Rectangle 6"/>
          <p:cNvSpPr/>
          <p:nvPr/>
        </p:nvSpPr>
        <p:spPr>
          <a:xfrm>
            <a:off x="1005024" y="1965696"/>
            <a:ext cx="6946579" cy="2682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rgbClr val="800000"/>
                </a:solidFill>
                <a:latin typeface="Times New Roman" charset="0"/>
              </a:rPr>
              <a:t>• </a:t>
            </a:r>
            <a:r>
              <a:rPr lang="en-US" sz="2000" dirty="0" smtClean="0">
                <a:latin typeface="Times New Roman"/>
                <a:cs typeface="Times New Roman"/>
              </a:rPr>
              <a:t>stem cell: a space </a:t>
            </a:r>
            <a:r>
              <a:rPr lang="en-US" sz="2000" dirty="0">
                <a:latin typeface="Times New Roman"/>
                <a:cs typeface="Times New Roman"/>
              </a:rPr>
              <a:t>of </a:t>
            </a:r>
            <a:r>
              <a:rPr lang="en-US" sz="2000" dirty="0" smtClean="0">
                <a:latin typeface="Times New Roman"/>
                <a:cs typeface="Times New Roman"/>
              </a:rPr>
              <a:t>possible tree</a:t>
            </a:r>
            <a:r>
              <a:rPr lang="en-US" sz="2000" dirty="0">
                <a:latin typeface="Times New Roman"/>
                <a:cs typeface="Times New Roman"/>
              </a:rPr>
              <a:t>-</a:t>
            </a:r>
            <a:r>
              <a:rPr lang="en-US" sz="2000" dirty="0" smtClean="0">
                <a:latin typeface="Times New Roman"/>
                <a:cs typeface="Times New Roman"/>
              </a:rPr>
              <a:t>models </a:t>
            </a:r>
          </a:p>
          <a:p>
            <a:endParaRPr lang="en-US" sz="2000" dirty="0">
              <a:latin typeface="Times New Roman"/>
              <a:cs typeface="Times New Roman"/>
            </a:endParaRPr>
          </a:p>
          <a:p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b="1" dirty="0" smtClean="0">
                <a:solidFill>
                  <a:srgbClr val="800000"/>
                </a:solidFill>
                <a:latin typeface="Times New Roman" charset="0"/>
              </a:rPr>
              <a:t>• </a:t>
            </a:r>
            <a:r>
              <a:rPr lang="en-US" sz="2000" dirty="0" smtClean="0">
                <a:latin typeface="Times New Roman"/>
                <a:cs typeface="Times New Roman"/>
              </a:rPr>
              <a:t>Each </a:t>
            </a:r>
            <a:r>
              <a:rPr lang="en-US" sz="2000" dirty="0">
                <a:latin typeface="Times New Roman"/>
                <a:cs typeface="Times New Roman"/>
              </a:rPr>
              <a:t>model </a:t>
            </a:r>
            <a:r>
              <a:rPr lang="en-US" sz="2000" dirty="0" smtClean="0">
                <a:latin typeface="Times New Roman"/>
                <a:cs typeface="Times New Roman"/>
              </a:rPr>
              <a:t>has </a:t>
            </a:r>
            <a:r>
              <a:rPr lang="en-US" sz="2000" dirty="0">
                <a:latin typeface="Times New Roman"/>
                <a:cs typeface="Times New Roman"/>
              </a:rPr>
              <a:t>a particular number and </a:t>
            </a:r>
            <a:endParaRPr lang="en-US" sz="2000" dirty="0" smtClean="0">
              <a:latin typeface="Times New Roman"/>
              <a:cs typeface="Times New Roman"/>
            </a:endParaRPr>
          </a:p>
          <a:p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  arrangement </a:t>
            </a:r>
            <a:r>
              <a:rPr lang="en-US" sz="2000" dirty="0">
                <a:latin typeface="Times New Roman"/>
                <a:cs typeface="Times New Roman"/>
              </a:rPr>
              <a:t>of </a:t>
            </a:r>
            <a:r>
              <a:rPr lang="en-US" sz="2000" dirty="0" smtClean="0">
                <a:latin typeface="Times New Roman"/>
                <a:cs typeface="Times New Roman"/>
              </a:rPr>
              <a:t>developmental</a:t>
            </a:r>
            <a:endParaRPr lang="en-US" sz="2000" dirty="0">
              <a:latin typeface="Times New Roman"/>
              <a:cs typeface="Times New Roman"/>
            </a:endParaRPr>
          </a:p>
          <a:p>
            <a:pPr>
              <a:lnSpc>
                <a:spcPct val="150000"/>
              </a:lnSpc>
            </a:pPr>
            <a:r>
              <a:rPr lang="en-US" sz="2000" dirty="0" smtClean="0">
                <a:latin typeface="Times New Roman"/>
                <a:cs typeface="Times New Roman"/>
              </a:rPr>
              <a:t>	- </a:t>
            </a:r>
            <a:r>
              <a:rPr lang="en-US" sz="2000" dirty="0">
                <a:latin typeface="Times New Roman"/>
                <a:cs typeface="Times New Roman"/>
              </a:rPr>
              <a:t>stages (depth </a:t>
            </a:r>
            <a:r>
              <a:rPr lang="en-US" sz="2000" dirty="0" smtClean="0">
                <a:latin typeface="Times New Roman"/>
                <a:cs typeface="Times New Roman"/>
              </a:rPr>
              <a:t>of </a:t>
            </a:r>
            <a:r>
              <a:rPr lang="en-US" sz="2000" dirty="0">
                <a:latin typeface="Times New Roman"/>
                <a:cs typeface="Times New Roman"/>
              </a:rPr>
              <a:t>hierarchy</a:t>
            </a:r>
            <a:r>
              <a:rPr lang="en-US" sz="2000" dirty="0" smtClean="0">
                <a:latin typeface="Times New Roman"/>
                <a:cs typeface="Times New Roman"/>
              </a:rPr>
              <a:t>) </a:t>
            </a:r>
            <a:r>
              <a:rPr lang="en-US" sz="2000" i="1" dirty="0" smtClean="0">
                <a:latin typeface="Times New Roman"/>
                <a:cs typeface="Times New Roman"/>
              </a:rPr>
              <a:t>d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solidFill>
                  <a:srgbClr val="BB1640"/>
                </a:solidFill>
                <a:latin typeface="Times New Roman"/>
                <a:cs typeface="Times New Roman"/>
              </a:rPr>
              <a:t>– cell traits measured</a:t>
            </a:r>
            <a:endParaRPr lang="en-US" sz="2000" i="1" dirty="0">
              <a:solidFill>
                <a:srgbClr val="BB1640"/>
              </a:solidFill>
              <a:latin typeface="Times New Roman"/>
              <a:cs typeface="Times New Roman"/>
            </a:endParaRPr>
          </a:p>
          <a:p>
            <a:pPr>
              <a:lnSpc>
                <a:spcPct val="150000"/>
              </a:lnSpc>
            </a:pPr>
            <a:r>
              <a:rPr lang="en-US" sz="2000" dirty="0" smtClean="0">
                <a:latin typeface="Times New Roman"/>
                <a:cs typeface="Times New Roman"/>
              </a:rPr>
              <a:t>	- </a:t>
            </a:r>
            <a:r>
              <a:rPr lang="en-US" sz="2000" dirty="0">
                <a:latin typeface="Times New Roman"/>
                <a:cs typeface="Times New Roman"/>
              </a:rPr>
              <a:t>branch-points (branching </a:t>
            </a:r>
            <a:r>
              <a:rPr lang="en-US" sz="2000" dirty="0" smtClean="0">
                <a:latin typeface="Times New Roman"/>
                <a:cs typeface="Times New Roman"/>
              </a:rPr>
              <a:t>cell </a:t>
            </a:r>
            <a:r>
              <a:rPr lang="en-US" sz="2000" dirty="0">
                <a:latin typeface="Times New Roman"/>
                <a:cs typeface="Times New Roman"/>
              </a:rPr>
              <a:t>states</a:t>
            </a:r>
            <a:r>
              <a:rPr lang="en-US" sz="2000" dirty="0" smtClean="0">
                <a:latin typeface="Times New Roman"/>
                <a:cs typeface="Times New Roman"/>
              </a:rPr>
              <a:t>) </a:t>
            </a:r>
            <a:r>
              <a:rPr lang="en-US" sz="2000" i="1" dirty="0" smtClean="0">
                <a:latin typeface="Times New Roman"/>
                <a:cs typeface="Times New Roman"/>
              </a:rPr>
              <a:t>a </a:t>
            </a:r>
            <a:r>
              <a:rPr lang="en-US" sz="2000" dirty="0" smtClean="0">
                <a:solidFill>
                  <a:srgbClr val="BB1640"/>
                </a:solidFill>
                <a:latin typeface="Times New Roman"/>
                <a:cs typeface="Times New Roman"/>
              </a:rPr>
              <a:t>- intermediate stages </a:t>
            </a:r>
            <a:endParaRPr lang="en-US" sz="2000" i="1" dirty="0">
              <a:solidFill>
                <a:srgbClr val="BB1640"/>
              </a:solidFill>
              <a:latin typeface="Times New Roman"/>
              <a:cs typeface="Times New Roman"/>
            </a:endParaRPr>
          </a:p>
          <a:p>
            <a:pPr>
              <a:lnSpc>
                <a:spcPct val="150000"/>
              </a:lnSpc>
            </a:pPr>
            <a:r>
              <a:rPr lang="en-US" sz="2000" dirty="0" smtClean="0">
                <a:latin typeface="Times New Roman"/>
                <a:cs typeface="Times New Roman"/>
              </a:rPr>
              <a:t>	- </a:t>
            </a:r>
            <a:r>
              <a:rPr lang="en-US" sz="2000" dirty="0">
                <a:latin typeface="Times New Roman"/>
                <a:cs typeface="Times New Roman"/>
              </a:rPr>
              <a:t>termini </a:t>
            </a:r>
            <a:r>
              <a:rPr lang="en-US" sz="2000" dirty="0" smtClean="0">
                <a:latin typeface="Times New Roman"/>
                <a:cs typeface="Times New Roman"/>
              </a:rPr>
              <a:t>(developmental </a:t>
            </a:r>
            <a:r>
              <a:rPr lang="en-US" sz="2000" dirty="0">
                <a:latin typeface="Times New Roman"/>
                <a:cs typeface="Times New Roman"/>
              </a:rPr>
              <a:t>potential</a:t>
            </a:r>
            <a:r>
              <a:rPr lang="en-US" sz="2000" dirty="0" smtClean="0">
                <a:latin typeface="Times New Roman"/>
                <a:cs typeface="Times New Roman"/>
              </a:rPr>
              <a:t>) </a:t>
            </a:r>
            <a:r>
              <a:rPr lang="en-US" sz="2000" i="1" dirty="0" smtClean="0">
                <a:latin typeface="Times New Roman"/>
                <a:cs typeface="Times New Roman"/>
              </a:rPr>
              <a:t>p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solidFill>
                  <a:srgbClr val="BB1640"/>
                </a:solidFill>
                <a:latin typeface="Times New Roman"/>
                <a:cs typeface="Times New Roman"/>
              </a:rPr>
              <a:t>– tests of </a:t>
            </a:r>
            <a:r>
              <a:rPr lang="en-US" sz="2000" dirty="0" err="1" smtClean="0">
                <a:solidFill>
                  <a:srgbClr val="BB1640"/>
                </a:solidFill>
                <a:latin typeface="Times New Roman"/>
                <a:cs typeface="Times New Roman"/>
              </a:rPr>
              <a:t>dev</a:t>
            </a:r>
            <a:r>
              <a:rPr lang="en-US" sz="2000" dirty="0" smtClean="0">
                <a:solidFill>
                  <a:srgbClr val="BB1640"/>
                </a:solidFill>
                <a:latin typeface="Times New Roman"/>
                <a:cs typeface="Times New Roman"/>
              </a:rPr>
              <a:t> potential</a:t>
            </a:r>
          </a:p>
        </p:txBody>
      </p:sp>
      <p:grpSp>
        <p:nvGrpSpPr>
          <p:cNvPr id="5" name="Group 4"/>
          <p:cNvGrpSpPr/>
          <p:nvPr/>
        </p:nvGrpSpPr>
        <p:grpSpPr>
          <a:xfrm flipV="1">
            <a:off x="1166338" y="4877985"/>
            <a:ext cx="2577097" cy="1596905"/>
            <a:chOff x="897316" y="2360781"/>
            <a:chExt cx="6724069" cy="3756232"/>
          </a:xfrm>
        </p:grpSpPr>
        <p:cxnSp>
          <p:nvCxnSpPr>
            <p:cNvPr id="6" name="Straight Connector 5"/>
            <p:cNvCxnSpPr/>
            <p:nvPr/>
          </p:nvCxnSpPr>
          <p:spPr>
            <a:xfrm flipH="1" flipV="1">
              <a:off x="897316" y="2360781"/>
              <a:ext cx="662634" cy="71789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flipV="1">
              <a:off x="1532891" y="2375121"/>
              <a:ext cx="662634" cy="71789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V="1">
              <a:off x="1187219" y="2375121"/>
              <a:ext cx="345672" cy="316998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 flipV="1">
              <a:off x="1836048" y="2374587"/>
              <a:ext cx="179463" cy="165669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H="1" flipV="1">
              <a:off x="2678691" y="2416539"/>
              <a:ext cx="662634" cy="71789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V="1">
              <a:off x="3314266" y="2430879"/>
              <a:ext cx="662634" cy="71789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H="1" flipV="1">
              <a:off x="3230340" y="2374589"/>
              <a:ext cx="428498" cy="441784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H="1" flipV="1">
              <a:off x="3617423" y="2430345"/>
              <a:ext cx="179463" cy="165669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H="1" flipV="1">
              <a:off x="4446261" y="2403265"/>
              <a:ext cx="662634" cy="71789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V="1">
              <a:off x="5081836" y="2417605"/>
              <a:ext cx="662634" cy="71789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 flipV="1">
              <a:off x="4997910" y="2361315"/>
              <a:ext cx="428498" cy="441784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V="1">
              <a:off x="5259655" y="2360781"/>
              <a:ext cx="166753" cy="235765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 flipV="1">
              <a:off x="6323176" y="2362387"/>
              <a:ext cx="662634" cy="71789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V="1">
              <a:off x="6958751" y="2376727"/>
              <a:ext cx="662634" cy="71789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V="1">
              <a:off x="6613079" y="2376727"/>
              <a:ext cx="345672" cy="316998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V="1">
              <a:off x="6778190" y="2390000"/>
              <a:ext cx="469914" cy="440179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flipH="1" flipV="1">
              <a:off x="911115" y="4045622"/>
              <a:ext cx="662634" cy="71789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V="1">
              <a:off x="1546690" y="4059962"/>
              <a:ext cx="662634" cy="71789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V="1">
              <a:off x="1201018" y="3934640"/>
              <a:ext cx="469370" cy="44232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flipH="1" flipV="1">
              <a:off x="2899018" y="3976592"/>
              <a:ext cx="662634" cy="71789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V="1">
              <a:off x="3534593" y="3990932"/>
              <a:ext cx="662634" cy="71789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flipH="1" flipV="1">
              <a:off x="3423607" y="3865610"/>
              <a:ext cx="470464" cy="44232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H="1" flipV="1">
              <a:off x="1007754" y="5384774"/>
              <a:ext cx="662634" cy="71789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flipV="1">
              <a:off x="1643329" y="5399114"/>
              <a:ext cx="662634" cy="71789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Oval 1"/>
          <p:cNvSpPr/>
          <p:nvPr/>
        </p:nvSpPr>
        <p:spPr>
          <a:xfrm>
            <a:off x="855902" y="5252219"/>
            <a:ext cx="2046277" cy="849918"/>
          </a:xfrm>
          <a:prstGeom prst="ellipse">
            <a:avLst/>
          </a:prstGeom>
          <a:noFill/>
          <a:ln w="28575" cmpd="sng">
            <a:solidFill>
              <a:srgbClr val="BB164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20"/>
          <p:cNvSpPr>
            <a:spLocks noChangeArrowheads="1"/>
          </p:cNvSpPr>
          <p:nvPr/>
        </p:nvSpPr>
        <p:spPr bwMode="auto">
          <a:xfrm>
            <a:off x="376266" y="508780"/>
            <a:ext cx="831233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7" tIns="45707" rIns="91417" bIns="45707" anchor="ctr"/>
          <a:lstStyle/>
          <a:p>
            <a:pPr algn="ctr" defTabSz="917575" eaLnBrk="1" hangingPunct="1"/>
            <a:r>
              <a:rPr lang="en-US" sz="4000" b="1" dirty="0" smtClean="0">
                <a:solidFill>
                  <a:srgbClr val="000000"/>
                </a:solidFill>
                <a:latin typeface="Times New Roman" charset="0"/>
                <a:cs typeface="Arial" charset="0"/>
              </a:rPr>
              <a:t>Stem cell lineage trees: </a:t>
            </a:r>
            <a:endParaRPr lang="en-US" sz="4000" b="1" dirty="0">
              <a:solidFill>
                <a:srgbClr val="000000"/>
              </a:solidFill>
              <a:latin typeface="Times New Roman" charset="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62339" y="5189285"/>
            <a:ext cx="41776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BB1640"/>
                </a:solidFill>
                <a:latin typeface="Times New Roman"/>
                <a:cs typeface="Times New Roman"/>
              </a:rPr>
              <a:t>•</a:t>
            </a:r>
            <a:r>
              <a:rPr lang="en-US" dirty="0">
                <a:latin typeface="Times New Roman"/>
                <a:cs typeface="Times New Roman"/>
              </a:rPr>
              <a:t> values of variables in a tree model (or set</a:t>
            </a:r>
          </a:p>
          <a:p>
            <a:r>
              <a:rPr lang="en-US" dirty="0">
                <a:latin typeface="Times New Roman"/>
                <a:cs typeface="Times New Roman"/>
              </a:rPr>
              <a:t>   of tree models) are fixed by experimental</a:t>
            </a:r>
          </a:p>
          <a:p>
            <a:r>
              <a:rPr lang="en-US" dirty="0">
                <a:latin typeface="Times New Roman"/>
                <a:cs typeface="Times New Roman"/>
              </a:rPr>
              <a:t>   methods and assumptions</a:t>
            </a:r>
            <a:r>
              <a:rPr lang="en-US" dirty="0" smtClean="0">
                <a:latin typeface="Times New Roman"/>
                <a:cs typeface="Times New Roman"/>
              </a:rPr>
              <a:t>.</a:t>
            </a:r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612921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21"/>
          <p:cNvCxnSpPr>
            <a:cxnSpLocks noChangeShapeType="1"/>
          </p:cNvCxnSpPr>
          <p:nvPr/>
        </p:nvCxnSpPr>
        <p:spPr bwMode="auto">
          <a:xfrm>
            <a:off x="376266" y="1638300"/>
            <a:ext cx="831233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Rectangle 6"/>
          <p:cNvSpPr/>
          <p:nvPr/>
        </p:nvSpPr>
        <p:spPr>
          <a:xfrm>
            <a:off x="1005024" y="1965696"/>
            <a:ext cx="6946579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800000"/>
                </a:solidFill>
                <a:latin typeface="Times New Roman"/>
                <a:cs typeface="Times New Roman"/>
              </a:rPr>
              <a:t>Argument: 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rgbClr val="800000"/>
                </a:solidFill>
                <a:latin typeface="Times New Roman"/>
                <a:cs typeface="Times New Roman"/>
              </a:rPr>
              <a:t>   (</a:t>
            </a:r>
            <a:r>
              <a:rPr lang="en-US" sz="2000" dirty="0" err="1">
                <a:solidFill>
                  <a:srgbClr val="800000"/>
                </a:solidFill>
                <a:latin typeface="Times New Roman"/>
                <a:cs typeface="Times New Roman"/>
              </a:rPr>
              <a:t>i</a:t>
            </a:r>
            <a:r>
              <a:rPr lang="en-US" sz="2000" dirty="0">
                <a:solidFill>
                  <a:srgbClr val="800000"/>
                </a:solidFill>
                <a:latin typeface="Times New Roman"/>
                <a:cs typeface="Times New Roman"/>
              </a:rPr>
              <a:t>) </a:t>
            </a:r>
            <a:r>
              <a:rPr lang="en-US" sz="2000" dirty="0">
                <a:latin typeface="Times New Roman"/>
                <a:cs typeface="Times New Roman"/>
              </a:rPr>
              <a:t>the general definition of ‘stem cell’ </a:t>
            </a:r>
          </a:p>
          <a:p>
            <a:endParaRPr lang="en-US" sz="1000" dirty="0">
              <a:latin typeface="Times New Roman"/>
              <a:cs typeface="Times New Roman"/>
            </a:endParaRPr>
          </a:p>
          <a:p>
            <a:r>
              <a:rPr lang="en-US" sz="2000" dirty="0">
                <a:solidFill>
                  <a:srgbClr val="800000"/>
                </a:solidFill>
                <a:latin typeface="Times New Roman"/>
                <a:cs typeface="Times New Roman"/>
              </a:rPr>
              <a:t>   (ii) </a:t>
            </a:r>
            <a:r>
              <a:rPr lang="en-US" sz="2000" dirty="0">
                <a:latin typeface="Times New Roman"/>
                <a:cs typeface="Times New Roman"/>
              </a:rPr>
              <a:t>experimental methods used to individuate stem cells </a:t>
            </a:r>
            <a:endParaRPr lang="en-US" sz="2000" dirty="0" smtClean="0">
              <a:latin typeface="Times New Roman"/>
              <a:cs typeface="Times New Roman"/>
            </a:endParaRPr>
          </a:p>
          <a:p>
            <a:endParaRPr lang="en-US" sz="2000" dirty="0">
              <a:latin typeface="Times New Roman"/>
              <a:cs typeface="Times New Roman"/>
            </a:endParaRPr>
          </a:p>
          <a:p>
            <a:r>
              <a:rPr lang="en-US" sz="2400" b="1" dirty="0" smtClean="0">
                <a:solidFill>
                  <a:srgbClr val="800000"/>
                </a:solidFill>
                <a:latin typeface="Times New Roman"/>
                <a:cs typeface="Times New Roman"/>
              </a:rPr>
              <a:t>•</a:t>
            </a:r>
            <a:r>
              <a:rPr lang="en-US" sz="2000" dirty="0" smtClean="0">
                <a:latin typeface="Times New Roman"/>
                <a:cs typeface="Times New Roman"/>
              </a:rPr>
              <a:t> Stem </a:t>
            </a:r>
            <a:r>
              <a:rPr lang="en-US" sz="2000" dirty="0">
                <a:latin typeface="Times New Roman"/>
                <a:cs typeface="Times New Roman"/>
              </a:rPr>
              <a:t>cells are defined not by the traits they have, but by what </a:t>
            </a:r>
            <a:endParaRPr lang="en-US" sz="2000" dirty="0" smtClean="0">
              <a:latin typeface="Times New Roman"/>
              <a:cs typeface="Times New Roman"/>
            </a:endParaRPr>
          </a:p>
          <a:p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  they </a:t>
            </a:r>
            <a:r>
              <a:rPr lang="en-US" sz="2000" dirty="0">
                <a:latin typeface="Times New Roman"/>
                <a:cs typeface="Times New Roman"/>
              </a:rPr>
              <a:t>can transform </a:t>
            </a:r>
            <a:r>
              <a:rPr lang="en-US" sz="2000" dirty="0" smtClean="0">
                <a:latin typeface="Times New Roman"/>
                <a:cs typeface="Times New Roman"/>
              </a:rPr>
              <a:t>into; the idea of a stem cell presupposes a</a:t>
            </a:r>
          </a:p>
          <a:p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  cell lineage and developmental process generating that lineage.</a:t>
            </a:r>
          </a:p>
          <a:p>
            <a:endParaRPr lang="en-US" sz="2000" dirty="0">
              <a:latin typeface="Times New Roman"/>
              <a:cs typeface="Times New Roman"/>
            </a:endParaRPr>
          </a:p>
          <a:p>
            <a:r>
              <a:rPr lang="en-US" sz="2400" b="1" dirty="0" smtClean="0">
                <a:solidFill>
                  <a:srgbClr val="800000"/>
                </a:solidFill>
                <a:latin typeface="Times New Roman"/>
                <a:cs typeface="Times New Roman"/>
              </a:rPr>
              <a:t>•</a:t>
            </a:r>
            <a:r>
              <a:rPr lang="en-US" sz="2000" dirty="0" smtClean="0">
                <a:latin typeface="Times New Roman"/>
                <a:cs typeface="Times New Roman"/>
              </a:rPr>
              <a:t> A </a:t>
            </a:r>
            <a:r>
              <a:rPr lang="en-US" sz="2000" dirty="0">
                <a:latin typeface="Times New Roman"/>
                <a:cs typeface="Times New Roman"/>
              </a:rPr>
              <a:t>stem cell is the starting point of a cell </a:t>
            </a:r>
            <a:r>
              <a:rPr lang="en-US" sz="2000" dirty="0" smtClean="0">
                <a:latin typeface="Times New Roman"/>
                <a:cs typeface="Times New Roman"/>
              </a:rPr>
              <a:t>lineage; defined </a:t>
            </a:r>
            <a:r>
              <a:rPr lang="en-US" sz="2000" dirty="0">
                <a:latin typeface="Times New Roman"/>
                <a:cs typeface="Times New Roman"/>
              </a:rPr>
              <a:t>by its </a:t>
            </a:r>
            <a:endParaRPr lang="en-US" sz="2000" dirty="0" smtClean="0">
              <a:latin typeface="Times New Roman"/>
              <a:cs typeface="Times New Roman"/>
            </a:endParaRPr>
          </a:p>
          <a:p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 reproductive </a:t>
            </a:r>
            <a:r>
              <a:rPr lang="en-US" sz="2000" dirty="0">
                <a:latin typeface="Times New Roman"/>
                <a:cs typeface="Times New Roman"/>
              </a:rPr>
              <a:t>and developmental </a:t>
            </a:r>
            <a:r>
              <a:rPr lang="en-US" sz="2000" dirty="0" smtClean="0">
                <a:latin typeface="Times New Roman"/>
                <a:cs typeface="Times New Roman"/>
              </a:rPr>
              <a:t>abilities. 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33" name="Rectangle 20"/>
          <p:cNvSpPr>
            <a:spLocks noChangeArrowheads="1"/>
          </p:cNvSpPr>
          <p:nvPr/>
        </p:nvSpPr>
        <p:spPr bwMode="auto">
          <a:xfrm>
            <a:off x="376266" y="508780"/>
            <a:ext cx="831233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7" tIns="45707" rIns="91417" bIns="45707" anchor="ctr"/>
          <a:lstStyle/>
          <a:p>
            <a:pPr algn="ctr" defTabSz="917575" eaLnBrk="1" hangingPunct="1"/>
            <a:r>
              <a:rPr lang="en-US" sz="4000" b="1" dirty="0" smtClean="0">
                <a:solidFill>
                  <a:srgbClr val="000000"/>
                </a:solidFill>
                <a:latin typeface="Times New Roman" charset="0"/>
                <a:cs typeface="Arial" charset="0"/>
              </a:rPr>
              <a:t>Stem cell lineage model: conclusions </a:t>
            </a:r>
            <a:endParaRPr lang="en-US" sz="4000" b="1" dirty="0">
              <a:solidFill>
                <a:srgbClr val="000000"/>
              </a:solidFill>
              <a:latin typeface="Times New Roman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88319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8161" y="2251405"/>
            <a:ext cx="2060720" cy="1776734"/>
          </a:xfrm>
          <a:prstGeom prst="rect">
            <a:avLst/>
          </a:prstGeom>
        </p:spPr>
      </p:pic>
      <p:cxnSp>
        <p:nvCxnSpPr>
          <p:cNvPr id="3" name="Straight Connector 2"/>
          <p:cNvCxnSpPr>
            <a:cxnSpLocks noChangeShapeType="1"/>
          </p:cNvCxnSpPr>
          <p:nvPr/>
        </p:nvCxnSpPr>
        <p:spPr bwMode="auto">
          <a:xfrm>
            <a:off x="1048196" y="1765153"/>
            <a:ext cx="6762304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3446" y="2251405"/>
            <a:ext cx="2795494" cy="3665293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 bwMode="auto">
          <a:xfrm>
            <a:off x="685800" y="685058"/>
            <a:ext cx="7772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defTabSz="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4000" b="1" dirty="0" err="1">
                <a:latin typeface="Times New Roman" charset="0"/>
                <a:cs typeface="Times New Roman" charset="0"/>
              </a:rPr>
              <a:t>S</a:t>
            </a:r>
            <a:r>
              <a:rPr lang="en-US" sz="4000" b="1" dirty="0" err="1" smtClean="0">
                <a:latin typeface="Times New Roman" charset="0"/>
                <a:cs typeface="Times New Roman" charset="0"/>
              </a:rPr>
              <a:t>ubstantivist</a:t>
            </a:r>
            <a:r>
              <a:rPr lang="en-US" sz="4000" b="1" dirty="0" smtClean="0">
                <a:latin typeface="Times New Roman" charset="0"/>
                <a:cs typeface="Times New Roman" charset="0"/>
              </a:rPr>
              <a:t> objection?</a:t>
            </a:r>
            <a:endParaRPr lang="en-US" sz="3600" b="1" dirty="0">
              <a:latin typeface="Times New Roman" charset="0"/>
              <a:cs typeface="Times New Roman" charset="0"/>
            </a:endParaRPr>
          </a:p>
        </p:txBody>
      </p:sp>
      <p:grpSp>
        <p:nvGrpSpPr>
          <p:cNvPr id="8" name="Group 1"/>
          <p:cNvGrpSpPr>
            <a:grpSpLocks/>
          </p:cNvGrpSpPr>
          <p:nvPr/>
        </p:nvGrpSpPr>
        <p:grpSpPr bwMode="auto">
          <a:xfrm>
            <a:off x="2819039" y="4384019"/>
            <a:ext cx="358056" cy="501428"/>
            <a:chOff x="5121" y="2524"/>
            <a:chExt cx="960" cy="1320"/>
          </a:xfrm>
        </p:grpSpPr>
        <p:sp>
          <p:nvSpPr>
            <p:cNvPr id="9" name="Oval 2"/>
            <p:cNvSpPr>
              <a:spLocks noChangeArrowheads="1"/>
            </p:cNvSpPr>
            <p:nvPr/>
          </p:nvSpPr>
          <p:spPr bwMode="auto">
            <a:xfrm>
              <a:off x="5361" y="3187"/>
              <a:ext cx="643" cy="65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sz="1700">
                <a:latin typeface="Calibri" charset="0"/>
              </a:endParaRPr>
            </a:p>
          </p:txBody>
        </p:sp>
        <p:sp>
          <p:nvSpPr>
            <p:cNvPr id="10" name="Oval 3"/>
            <p:cNvSpPr>
              <a:spLocks noChangeArrowheads="1"/>
            </p:cNvSpPr>
            <p:nvPr/>
          </p:nvSpPr>
          <p:spPr bwMode="auto">
            <a:xfrm>
              <a:off x="5121" y="2524"/>
              <a:ext cx="960" cy="840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700">
                <a:latin typeface="Calibri" charset="0"/>
              </a:endParaRPr>
            </a:p>
          </p:txBody>
        </p:sp>
        <p:sp>
          <p:nvSpPr>
            <p:cNvPr id="11" name="AutoShape 4"/>
            <p:cNvSpPr>
              <a:spLocks noChangeArrowheads="1"/>
            </p:cNvSpPr>
            <p:nvPr/>
          </p:nvSpPr>
          <p:spPr bwMode="auto">
            <a:xfrm rot="7597920">
              <a:off x="5121" y="3124"/>
              <a:ext cx="240" cy="240"/>
            </a:xfrm>
            <a:prstGeom prst="triangle">
              <a:avLst>
                <a:gd name="adj" fmla="val 50000"/>
              </a:avLst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700">
                <a:latin typeface="Calibri" charset="0"/>
              </a:endParaRPr>
            </a:p>
          </p:txBody>
        </p:sp>
      </p:grpSp>
      <p:sp>
        <p:nvSpPr>
          <p:cNvPr id="13" name="Line 3"/>
          <p:cNvSpPr>
            <a:spLocks noChangeShapeType="1"/>
          </p:cNvSpPr>
          <p:nvPr/>
        </p:nvSpPr>
        <p:spPr bwMode="auto">
          <a:xfrm>
            <a:off x="3033500" y="4966170"/>
            <a:ext cx="0" cy="43020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2"/>
          <p:cNvSpPr>
            <a:spLocks noChangeArrowheads="1"/>
          </p:cNvSpPr>
          <p:nvPr/>
        </p:nvSpPr>
        <p:spPr bwMode="auto">
          <a:xfrm>
            <a:off x="2207360" y="6237785"/>
            <a:ext cx="418664" cy="158596"/>
          </a:xfrm>
          <a:prstGeom prst="ellipse">
            <a:avLst/>
          </a:prstGeom>
          <a:solidFill>
            <a:srgbClr val="808080"/>
          </a:solidFill>
          <a:ln w="9525">
            <a:solidFill>
              <a:srgbClr val="80808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700">
              <a:latin typeface="Calibri" charset="0"/>
            </a:endParaRPr>
          </a:p>
        </p:txBody>
      </p:sp>
      <p:sp>
        <p:nvSpPr>
          <p:cNvPr id="16" name="Oval 8"/>
          <p:cNvSpPr>
            <a:spLocks noChangeArrowheads="1"/>
          </p:cNvSpPr>
          <p:nvPr/>
        </p:nvSpPr>
        <p:spPr bwMode="auto">
          <a:xfrm>
            <a:off x="2862864" y="6245382"/>
            <a:ext cx="418665" cy="159545"/>
          </a:xfrm>
          <a:prstGeom prst="ellipse">
            <a:avLst/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700">
              <a:latin typeface="Calibri" charset="0"/>
            </a:endParaRPr>
          </a:p>
        </p:txBody>
      </p:sp>
      <p:sp>
        <p:nvSpPr>
          <p:cNvPr id="17" name="Oval 8"/>
          <p:cNvSpPr>
            <a:spLocks noChangeArrowheads="1"/>
          </p:cNvSpPr>
          <p:nvPr/>
        </p:nvSpPr>
        <p:spPr bwMode="auto">
          <a:xfrm>
            <a:off x="3502516" y="6241583"/>
            <a:ext cx="418665" cy="159545"/>
          </a:xfrm>
          <a:prstGeom prst="ellipse">
            <a:avLst/>
          </a:prstGeom>
          <a:solidFill>
            <a:schemeClr val="tx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700">
              <a:latin typeface="Calibri" charset="0"/>
            </a:endParaRPr>
          </a:p>
        </p:txBody>
      </p:sp>
      <p:sp>
        <p:nvSpPr>
          <p:cNvPr id="18" name="Line 2"/>
          <p:cNvSpPr>
            <a:spLocks noChangeShapeType="1"/>
          </p:cNvSpPr>
          <p:nvPr/>
        </p:nvSpPr>
        <p:spPr bwMode="auto">
          <a:xfrm flipH="1">
            <a:off x="2675444" y="5786689"/>
            <a:ext cx="286258" cy="30009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Line 3"/>
          <p:cNvSpPr>
            <a:spLocks noChangeShapeType="1"/>
          </p:cNvSpPr>
          <p:nvPr/>
        </p:nvSpPr>
        <p:spPr bwMode="auto">
          <a:xfrm>
            <a:off x="3151920" y="5786689"/>
            <a:ext cx="286259" cy="30009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Oval 19"/>
          <p:cNvSpPr>
            <a:spLocks noChangeArrowheads="1"/>
          </p:cNvSpPr>
          <p:nvPr/>
        </p:nvSpPr>
        <p:spPr bwMode="auto">
          <a:xfrm>
            <a:off x="2926270" y="5464749"/>
            <a:ext cx="290921" cy="26780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700">
              <a:latin typeface="Calibri" charset="0"/>
            </a:endParaRPr>
          </a:p>
        </p:txBody>
      </p:sp>
      <p:sp>
        <p:nvSpPr>
          <p:cNvPr id="21" name="Line 3"/>
          <p:cNvSpPr>
            <a:spLocks noChangeShapeType="1"/>
          </p:cNvSpPr>
          <p:nvPr/>
        </p:nvSpPr>
        <p:spPr bwMode="auto">
          <a:xfrm>
            <a:off x="3048419" y="5833223"/>
            <a:ext cx="0" cy="29819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370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 bwMode="auto">
          <a:xfrm>
            <a:off x="685800" y="563917"/>
            <a:ext cx="7772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defTabSz="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4000" b="1" dirty="0" smtClean="0">
                <a:latin typeface="Times New Roman" charset="0"/>
                <a:cs typeface="Times New Roman" charset="0"/>
              </a:rPr>
              <a:t>Lineage tree p</a:t>
            </a:r>
            <a:r>
              <a:rPr lang="en-US" sz="4000" b="1" dirty="0" smtClean="0">
                <a:latin typeface="Times New Roman" charset="0"/>
                <a:cs typeface="Times New Roman" charset="0"/>
              </a:rPr>
              <a:t>rocesses</a:t>
            </a:r>
            <a:r>
              <a:rPr lang="en-US" sz="3600" b="1" dirty="0" smtClean="0">
                <a:latin typeface="Times New Roman" charset="0"/>
                <a:cs typeface="Times New Roman" charset="0"/>
              </a:rPr>
              <a:t>: reply</a:t>
            </a:r>
            <a:endParaRPr lang="en-US" sz="3600" b="1" dirty="0">
              <a:latin typeface="Times New Roman" charset="0"/>
              <a:cs typeface="Times New Roman" charset="0"/>
            </a:endParaRPr>
          </a:p>
        </p:txBody>
      </p:sp>
      <p:cxnSp>
        <p:nvCxnSpPr>
          <p:cNvPr id="3" name="Straight Connector 3"/>
          <p:cNvCxnSpPr>
            <a:cxnSpLocks noChangeShapeType="1"/>
          </p:cNvCxnSpPr>
          <p:nvPr/>
        </p:nvCxnSpPr>
        <p:spPr bwMode="auto">
          <a:xfrm>
            <a:off x="757240" y="1478317"/>
            <a:ext cx="7462106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758372" y="1755938"/>
            <a:ext cx="7279544" cy="4703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14350" indent="-514350" defTabSz="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defTabSz="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b="1" dirty="0" smtClean="0">
                <a:solidFill>
                  <a:srgbClr val="800000"/>
                </a:solidFill>
                <a:latin typeface="Times New Roman"/>
                <a:cs typeface="Times New Roman"/>
              </a:rPr>
              <a:t>•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the </a:t>
            </a:r>
            <a:r>
              <a:rPr lang="en-US" sz="2000" dirty="0" err="1" smtClean="0">
                <a:latin typeface="Times New Roman"/>
                <a:cs typeface="Times New Roman"/>
              </a:rPr>
              <a:t>substantivist</a:t>
            </a:r>
            <a:r>
              <a:rPr lang="en-US" sz="2000" dirty="0" smtClean="0">
                <a:latin typeface="Times New Roman"/>
                <a:cs typeface="Times New Roman"/>
              </a:rPr>
              <a:t> objection treats cell lineages as abstract and isolated, contrary to practices of stem cell biology </a:t>
            </a:r>
            <a:endParaRPr lang="en-US" sz="2000" dirty="0">
              <a:latin typeface="Times New Roman"/>
              <a:cs typeface="Times New Roman"/>
            </a:endParaRPr>
          </a:p>
          <a:p>
            <a:endParaRPr lang="en-US" sz="1200" dirty="0" smtClean="0">
              <a:latin typeface="Times New Roman"/>
              <a:cs typeface="Times New Roman"/>
            </a:endParaRPr>
          </a:p>
          <a:p>
            <a:r>
              <a:rPr lang="en-US" b="1" dirty="0" smtClean="0">
                <a:solidFill>
                  <a:srgbClr val="800000"/>
                </a:solidFill>
                <a:latin typeface="Times New Roman"/>
                <a:cs typeface="Times New Roman"/>
              </a:rPr>
              <a:t>•</a:t>
            </a:r>
            <a:r>
              <a:rPr lang="en-US" sz="2000" dirty="0" smtClean="0">
                <a:latin typeface="Times New Roman"/>
                <a:cs typeface="Times New Roman"/>
              </a:rPr>
              <a:t> a </a:t>
            </a:r>
            <a:r>
              <a:rPr lang="en-US" sz="2000" dirty="0">
                <a:latin typeface="Times New Roman"/>
                <a:cs typeface="Times New Roman"/>
              </a:rPr>
              <a:t>stem cell </a:t>
            </a:r>
            <a:r>
              <a:rPr lang="en-US" sz="2000" dirty="0" smtClean="0">
                <a:latin typeface="Times New Roman"/>
                <a:cs typeface="Times New Roman"/>
              </a:rPr>
              <a:t>is not equivalent to </a:t>
            </a:r>
            <a:r>
              <a:rPr lang="en-US" sz="2000" dirty="0">
                <a:latin typeface="Times New Roman"/>
                <a:cs typeface="Times New Roman"/>
              </a:rPr>
              <a:t>a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lineage tree </a:t>
            </a:r>
            <a:r>
              <a:rPr lang="en-US" sz="2000" dirty="0" smtClean="0">
                <a:latin typeface="Times New Roman"/>
                <a:cs typeface="Times New Roman"/>
              </a:rPr>
              <a:t>structure, but occupies </a:t>
            </a:r>
            <a:r>
              <a:rPr lang="en-US" sz="2000" dirty="0">
                <a:latin typeface="Times New Roman"/>
                <a:cs typeface="Times New Roman"/>
              </a:rPr>
              <a:t>a unique </a:t>
            </a:r>
            <a:r>
              <a:rPr lang="en-US" sz="2000" dirty="0" smtClean="0">
                <a:latin typeface="Times New Roman"/>
                <a:cs typeface="Times New Roman"/>
              </a:rPr>
              <a:t>position within it (the </a:t>
            </a:r>
            <a:r>
              <a:rPr lang="en-US" sz="2000" dirty="0">
                <a:latin typeface="Times New Roman"/>
                <a:cs typeface="Times New Roman"/>
              </a:rPr>
              <a:t>point of initiation for all </a:t>
            </a:r>
            <a:r>
              <a:rPr lang="en-US" sz="2000" dirty="0" smtClean="0">
                <a:latin typeface="Times New Roman"/>
                <a:cs typeface="Times New Roman"/>
              </a:rPr>
              <a:t>paths)</a:t>
            </a:r>
            <a:endParaRPr lang="en-US" sz="2000" dirty="0" smtClean="0">
              <a:latin typeface="Times New Roman"/>
              <a:cs typeface="Times New Roman"/>
            </a:endParaRPr>
          </a:p>
          <a:p>
            <a:pPr>
              <a:spcBef>
                <a:spcPct val="20000"/>
              </a:spcBef>
            </a:pPr>
            <a:endParaRPr lang="en-US" sz="1200" dirty="0">
              <a:latin typeface="Times New Roman" charset="0"/>
              <a:cs typeface="Times New Roman" charset="0"/>
            </a:endParaRPr>
          </a:p>
          <a:p>
            <a:pPr>
              <a:spcBef>
                <a:spcPct val="20000"/>
              </a:spcBef>
            </a:pPr>
            <a:r>
              <a:rPr lang="en-US" dirty="0">
                <a:solidFill>
                  <a:srgbClr val="800000"/>
                </a:solidFill>
                <a:latin typeface="Times New Roman"/>
                <a:cs typeface="Times New Roman"/>
              </a:rPr>
              <a:t>•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 charset="0"/>
                <a:cs typeface="Times New Roman" charset="0"/>
              </a:rPr>
              <a:t>stem cells are defined by capacities of self</a:t>
            </a:r>
            <a:r>
              <a:rPr lang="en-US" sz="2000" dirty="0">
                <a:latin typeface="Times New Roman" charset="0"/>
                <a:cs typeface="Times New Roman" charset="0"/>
              </a:rPr>
              <a:t>-</a:t>
            </a:r>
            <a:r>
              <a:rPr lang="en-US" sz="2000" dirty="0" smtClean="0">
                <a:latin typeface="Times New Roman" charset="0"/>
                <a:cs typeface="Times New Roman" charset="0"/>
              </a:rPr>
              <a:t>renewal</a:t>
            </a:r>
            <a:r>
              <a:rPr lang="en-US" sz="2000" dirty="0">
                <a:latin typeface="Times New Roman" charset="0"/>
                <a:cs typeface="Times New Roman" charset="0"/>
              </a:rPr>
              <a:t> </a:t>
            </a:r>
            <a:r>
              <a:rPr lang="en-US" sz="2000" dirty="0" smtClean="0">
                <a:latin typeface="Times New Roman" charset="0"/>
                <a:cs typeface="Times New Roman" charset="0"/>
              </a:rPr>
              <a:t>and differentiation; stem cells as entities are destroyed by the processes that define them </a:t>
            </a:r>
          </a:p>
          <a:p>
            <a:pPr>
              <a:spcBef>
                <a:spcPct val="20000"/>
              </a:spcBef>
            </a:pPr>
            <a:endParaRPr lang="en-US" sz="1200" dirty="0" smtClean="0">
              <a:latin typeface="Times New Roman" charset="0"/>
              <a:cs typeface="Times New Roman" charset="0"/>
            </a:endParaRPr>
          </a:p>
          <a:p>
            <a:pPr>
              <a:spcBef>
                <a:spcPct val="20000"/>
              </a:spcBef>
            </a:pPr>
            <a:r>
              <a:rPr lang="en-US" b="1" dirty="0" smtClean="0">
                <a:solidFill>
                  <a:srgbClr val="800000"/>
                </a:solidFill>
                <a:latin typeface="Times New Roman"/>
                <a:cs typeface="Times New Roman"/>
              </a:rPr>
              <a:t>•</a:t>
            </a:r>
            <a:r>
              <a:rPr lang="en-US" sz="2000" dirty="0" smtClean="0">
                <a:solidFill>
                  <a:srgbClr val="80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 charset="0"/>
                <a:cs typeface="Times New Roman" charset="0"/>
              </a:rPr>
              <a:t>‘</a:t>
            </a:r>
            <a:r>
              <a:rPr lang="en-US" sz="2000" dirty="0" err="1" smtClean="0">
                <a:latin typeface="Times New Roman" charset="0"/>
                <a:cs typeface="Times New Roman" charset="0"/>
              </a:rPr>
              <a:t>stemness</a:t>
            </a:r>
            <a:r>
              <a:rPr lang="en-US" sz="2000" dirty="0" smtClean="0">
                <a:latin typeface="Times New Roman" charset="0"/>
                <a:cs typeface="Times New Roman" charset="0"/>
              </a:rPr>
              <a:t>’ is context</a:t>
            </a:r>
            <a:r>
              <a:rPr lang="en-US" sz="2000" dirty="0">
                <a:latin typeface="Times New Roman" charset="0"/>
                <a:cs typeface="Times New Roman" charset="0"/>
              </a:rPr>
              <a:t>-</a:t>
            </a:r>
            <a:r>
              <a:rPr lang="en-US" sz="2000" dirty="0" smtClean="0">
                <a:latin typeface="Times New Roman" charset="0"/>
                <a:cs typeface="Times New Roman" charset="0"/>
              </a:rPr>
              <a:t>dependent; stem cell experiments manipulate cells’ sensitivity to environment</a:t>
            </a:r>
            <a:endParaRPr lang="en-US" sz="2000" dirty="0">
              <a:latin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0646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81"/>
          <p:cNvGrpSpPr>
            <a:grpSpLocks/>
          </p:cNvGrpSpPr>
          <p:nvPr/>
        </p:nvGrpSpPr>
        <p:grpSpPr bwMode="auto">
          <a:xfrm>
            <a:off x="1313614" y="2359349"/>
            <a:ext cx="2514600" cy="1609509"/>
            <a:chOff x="337" y="1735"/>
            <a:chExt cx="2032" cy="1239"/>
          </a:xfrm>
        </p:grpSpPr>
        <p:grpSp>
          <p:nvGrpSpPr>
            <p:cNvPr id="3" name="Group 1065"/>
            <p:cNvGrpSpPr>
              <a:grpSpLocks/>
            </p:cNvGrpSpPr>
            <p:nvPr/>
          </p:nvGrpSpPr>
          <p:grpSpPr bwMode="auto">
            <a:xfrm>
              <a:off x="1369" y="2608"/>
              <a:ext cx="448" cy="354"/>
              <a:chOff x="3457" y="3217"/>
              <a:chExt cx="448" cy="354"/>
            </a:xfrm>
          </p:grpSpPr>
          <p:sp>
            <p:nvSpPr>
              <p:cNvPr id="35" name="Line 2"/>
              <p:cNvSpPr>
                <a:spLocks noChangeShapeType="1"/>
              </p:cNvSpPr>
              <p:nvPr/>
            </p:nvSpPr>
            <p:spPr bwMode="auto">
              <a:xfrm flipH="1">
                <a:off x="3575" y="3217"/>
                <a:ext cx="112" cy="17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Line 3"/>
              <p:cNvSpPr>
                <a:spLocks noChangeShapeType="1"/>
              </p:cNvSpPr>
              <p:nvPr/>
            </p:nvSpPr>
            <p:spPr bwMode="auto">
              <a:xfrm>
                <a:off x="3757" y="3217"/>
                <a:ext cx="39" cy="17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Oval 5"/>
              <p:cNvSpPr>
                <a:spLocks noChangeArrowheads="1"/>
              </p:cNvSpPr>
              <p:nvPr/>
            </p:nvSpPr>
            <p:spPr bwMode="auto">
              <a:xfrm>
                <a:off x="3457" y="3412"/>
                <a:ext cx="148" cy="151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  <p:sp>
            <p:nvSpPr>
              <p:cNvPr id="38" name="Oval 5"/>
              <p:cNvSpPr>
                <a:spLocks noChangeArrowheads="1"/>
              </p:cNvSpPr>
              <p:nvPr/>
            </p:nvSpPr>
            <p:spPr bwMode="auto">
              <a:xfrm>
                <a:off x="3757" y="3420"/>
                <a:ext cx="148" cy="151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</p:grpSp>
        <p:grpSp>
          <p:nvGrpSpPr>
            <p:cNvPr id="4" name="Group 1040"/>
            <p:cNvGrpSpPr>
              <a:grpSpLocks/>
            </p:cNvGrpSpPr>
            <p:nvPr/>
          </p:nvGrpSpPr>
          <p:grpSpPr bwMode="auto">
            <a:xfrm>
              <a:off x="929" y="1735"/>
              <a:ext cx="889" cy="527"/>
              <a:chOff x="2204" y="1631"/>
              <a:chExt cx="1222" cy="738"/>
            </a:xfrm>
          </p:grpSpPr>
          <p:sp>
            <p:nvSpPr>
              <p:cNvPr id="30" name="Line 2"/>
              <p:cNvSpPr>
                <a:spLocks noChangeShapeType="1"/>
              </p:cNvSpPr>
              <p:nvPr/>
            </p:nvSpPr>
            <p:spPr bwMode="auto">
              <a:xfrm flipH="1">
                <a:off x="2407" y="1842"/>
                <a:ext cx="307" cy="31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Line 3"/>
              <p:cNvSpPr>
                <a:spLocks noChangeShapeType="1"/>
              </p:cNvSpPr>
              <p:nvPr/>
            </p:nvSpPr>
            <p:spPr bwMode="auto">
              <a:xfrm>
                <a:off x="2918" y="1842"/>
                <a:ext cx="307" cy="31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Oval 4"/>
              <p:cNvSpPr>
                <a:spLocks noChangeArrowheads="1"/>
              </p:cNvSpPr>
              <p:nvPr/>
            </p:nvSpPr>
            <p:spPr bwMode="auto">
              <a:xfrm>
                <a:off x="2715" y="1631"/>
                <a:ext cx="204" cy="211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  <p:sp>
            <p:nvSpPr>
              <p:cNvPr id="33" name="Oval 5"/>
              <p:cNvSpPr>
                <a:spLocks noChangeArrowheads="1"/>
              </p:cNvSpPr>
              <p:nvPr/>
            </p:nvSpPr>
            <p:spPr bwMode="auto">
              <a:xfrm>
                <a:off x="2204" y="2158"/>
                <a:ext cx="204" cy="211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  <p:sp>
            <p:nvSpPr>
              <p:cNvPr id="34" name="Oval 6"/>
              <p:cNvSpPr>
                <a:spLocks noChangeArrowheads="1"/>
              </p:cNvSpPr>
              <p:nvPr/>
            </p:nvSpPr>
            <p:spPr bwMode="auto">
              <a:xfrm>
                <a:off x="3222" y="2158"/>
                <a:ext cx="204" cy="210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</p:grpSp>
        <p:grpSp>
          <p:nvGrpSpPr>
            <p:cNvPr id="5" name="Group 1053"/>
            <p:cNvGrpSpPr>
              <a:grpSpLocks/>
            </p:cNvGrpSpPr>
            <p:nvPr/>
          </p:nvGrpSpPr>
          <p:grpSpPr bwMode="auto">
            <a:xfrm>
              <a:off x="561" y="2249"/>
              <a:ext cx="628" cy="371"/>
              <a:chOff x="561" y="2249"/>
              <a:chExt cx="628" cy="371"/>
            </a:xfrm>
          </p:grpSpPr>
          <p:sp>
            <p:nvSpPr>
              <p:cNvPr id="26" name="Line 2"/>
              <p:cNvSpPr>
                <a:spLocks noChangeShapeType="1"/>
              </p:cNvSpPr>
              <p:nvPr/>
            </p:nvSpPr>
            <p:spPr bwMode="auto">
              <a:xfrm flipH="1">
                <a:off x="709" y="2249"/>
                <a:ext cx="220" cy="193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Line 3"/>
              <p:cNvSpPr>
                <a:spLocks noChangeShapeType="1"/>
              </p:cNvSpPr>
              <p:nvPr/>
            </p:nvSpPr>
            <p:spPr bwMode="auto">
              <a:xfrm>
                <a:off x="1041" y="2266"/>
                <a:ext cx="39" cy="17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Oval 5"/>
              <p:cNvSpPr>
                <a:spLocks noChangeArrowheads="1"/>
              </p:cNvSpPr>
              <p:nvPr/>
            </p:nvSpPr>
            <p:spPr bwMode="auto">
              <a:xfrm>
                <a:off x="561" y="2461"/>
                <a:ext cx="148" cy="151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  <p:sp>
            <p:nvSpPr>
              <p:cNvPr id="29" name="Oval 5"/>
              <p:cNvSpPr>
                <a:spLocks noChangeArrowheads="1"/>
              </p:cNvSpPr>
              <p:nvPr/>
            </p:nvSpPr>
            <p:spPr bwMode="auto">
              <a:xfrm>
                <a:off x="1041" y="2469"/>
                <a:ext cx="148" cy="151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</p:grpSp>
        <p:grpSp>
          <p:nvGrpSpPr>
            <p:cNvPr id="6" name="Group 1054"/>
            <p:cNvGrpSpPr>
              <a:grpSpLocks/>
            </p:cNvGrpSpPr>
            <p:nvPr/>
          </p:nvGrpSpPr>
          <p:grpSpPr bwMode="auto">
            <a:xfrm flipH="1">
              <a:off x="1547" y="2245"/>
              <a:ext cx="628" cy="371"/>
              <a:chOff x="561" y="2249"/>
              <a:chExt cx="628" cy="371"/>
            </a:xfrm>
          </p:grpSpPr>
          <p:sp>
            <p:nvSpPr>
              <p:cNvPr id="22" name="Line 2"/>
              <p:cNvSpPr>
                <a:spLocks noChangeShapeType="1"/>
              </p:cNvSpPr>
              <p:nvPr/>
            </p:nvSpPr>
            <p:spPr bwMode="auto">
              <a:xfrm flipH="1">
                <a:off x="709" y="2249"/>
                <a:ext cx="220" cy="193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Line 3"/>
              <p:cNvSpPr>
                <a:spLocks noChangeShapeType="1"/>
              </p:cNvSpPr>
              <p:nvPr/>
            </p:nvSpPr>
            <p:spPr bwMode="auto">
              <a:xfrm>
                <a:off x="1041" y="2266"/>
                <a:ext cx="39" cy="17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Oval 5"/>
              <p:cNvSpPr>
                <a:spLocks noChangeArrowheads="1"/>
              </p:cNvSpPr>
              <p:nvPr/>
            </p:nvSpPr>
            <p:spPr bwMode="auto">
              <a:xfrm>
                <a:off x="561" y="2461"/>
                <a:ext cx="148" cy="151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  <p:sp>
            <p:nvSpPr>
              <p:cNvPr id="25" name="Oval 5"/>
              <p:cNvSpPr>
                <a:spLocks noChangeArrowheads="1"/>
              </p:cNvSpPr>
              <p:nvPr/>
            </p:nvSpPr>
            <p:spPr bwMode="auto">
              <a:xfrm>
                <a:off x="1041" y="2469"/>
                <a:ext cx="148" cy="151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</p:grpSp>
        <p:grpSp>
          <p:nvGrpSpPr>
            <p:cNvPr id="7" name="Group 1066"/>
            <p:cNvGrpSpPr>
              <a:grpSpLocks/>
            </p:cNvGrpSpPr>
            <p:nvPr/>
          </p:nvGrpSpPr>
          <p:grpSpPr bwMode="auto">
            <a:xfrm>
              <a:off x="337" y="2620"/>
              <a:ext cx="448" cy="354"/>
              <a:chOff x="3457" y="3217"/>
              <a:chExt cx="448" cy="354"/>
            </a:xfrm>
          </p:grpSpPr>
          <p:sp>
            <p:nvSpPr>
              <p:cNvPr id="18" name="Line 2"/>
              <p:cNvSpPr>
                <a:spLocks noChangeShapeType="1"/>
              </p:cNvSpPr>
              <p:nvPr/>
            </p:nvSpPr>
            <p:spPr bwMode="auto">
              <a:xfrm flipH="1">
                <a:off x="3575" y="3217"/>
                <a:ext cx="112" cy="17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Line 3"/>
              <p:cNvSpPr>
                <a:spLocks noChangeShapeType="1"/>
              </p:cNvSpPr>
              <p:nvPr/>
            </p:nvSpPr>
            <p:spPr bwMode="auto">
              <a:xfrm>
                <a:off x="3757" y="3217"/>
                <a:ext cx="39" cy="17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Oval 5"/>
              <p:cNvSpPr>
                <a:spLocks noChangeArrowheads="1"/>
              </p:cNvSpPr>
              <p:nvPr/>
            </p:nvSpPr>
            <p:spPr bwMode="auto">
              <a:xfrm>
                <a:off x="3457" y="3412"/>
                <a:ext cx="148" cy="151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  <p:sp>
            <p:nvSpPr>
              <p:cNvPr id="21" name="Oval 5"/>
              <p:cNvSpPr>
                <a:spLocks noChangeArrowheads="1"/>
              </p:cNvSpPr>
              <p:nvPr/>
            </p:nvSpPr>
            <p:spPr bwMode="auto">
              <a:xfrm>
                <a:off x="3757" y="3420"/>
                <a:ext cx="148" cy="151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</p:grpSp>
        <p:grpSp>
          <p:nvGrpSpPr>
            <p:cNvPr id="8" name="Group 1071"/>
            <p:cNvGrpSpPr>
              <a:grpSpLocks/>
            </p:cNvGrpSpPr>
            <p:nvPr/>
          </p:nvGrpSpPr>
          <p:grpSpPr bwMode="auto">
            <a:xfrm flipH="1">
              <a:off x="894" y="2606"/>
              <a:ext cx="448" cy="354"/>
              <a:chOff x="3457" y="3217"/>
              <a:chExt cx="448" cy="354"/>
            </a:xfrm>
          </p:grpSpPr>
          <p:sp>
            <p:nvSpPr>
              <p:cNvPr id="14" name="Line 2"/>
              <p:cNvSpPr>
                <a:spLocks noChangeShapeType="1"/>
              </p:cNvSpPr>
              <p:nvPr/>
            </p:nvSpPr>
            <p:spPr bwMode="auto">
              <a:xfrm flipH="1">
                <a:off x="3575" y="3217"/>
                <a:ext cx="112" cy="17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Line 3"/>
              <p:cNvSpPr>
                <a:spLocks noChangeShapeType="1"/>
              </p:cNvSpPr>
              <p:nvPr/>
            </p:nvSpPr>
            <p:spPr bwMode="auto">
              <a:xfrm>
                <a:off x="3757" y="3217"/>
                <a:ext cx="39" cy="17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Oval 5"/>
              <p:cNvSpPr>
                <a:spLocks noChangeArrowheads="1"/>
              </p:cNvSpPr>
              <p:nvPr/>
            </p:nvSpPr>
            <p:spPr bwMode="auto">
              <a:xfrm>
                <a:off x="3457" y="3412"/>
                <a:ext cx="148" cy="151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  <p:sp>
            <p:nvSpPr>
              <p:cNvPr id="17" name="Oval 5"/>
              <p:cNvSpPr>
                <a:spLocks noChangeArrowheads="1"/>
              </p:cNvSpPr>
              <p:nvPr/>
            </p:nvSpPr>
            <p:spPr bwMode="auto">
              <a:xfrm>
                <a:off x="3757" y="3420"/>
                <a:ext cx="148" cy="151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</p:grpSp>
        <p:grpSp>
          <p:nvGrpSpPr>
            <p:cNvPr id="9" name="Group 1076"/>
            <p:cNvGrpSpPr>
              <a:grpSpLocks/>
            </p:cNvGrpSpPr>
            <p:nvPr/>
          </p:nvGrpSpPr>
          <p:grpSpPr bwMode="auto">
            <a:xfrm flipH="1">
              <a:off x="1921" y="2612"/>
              <a:ext cx="448" cy="354"/>
              <a:chOff x="3457" y="3217"/>
              <a:chExt cx="448" cy="354"/>
            </a:xfrm>
          </p:grpSpPr>
          <p:sp>
            <p:nvSpPr>
              <p:cNvPr id="10" name="Line 2"/>
              <p:cNvSpPr>
                <a:spLocks noChangeShapeType="1"/>
              </p:cNvSpPr>
              <p:nvPr/>
            </p:nvSpPr>
            <p:spPr bwMode="auto">
              <a:xfrm flipH="1">
                <a:off x="3575" y="3217"/>
                <a:ext cx="112" cy="17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Line 3"/>
              <p:cNvSpPr>
                <a:spLocks noChangeShapeType="1"/>
              </p:cNvSpPr>
              <p:nvPr/>
            </p:nvSpPr>
            <p:spPr bwMode="auto">
              <a:xfrm>
                <a:off x="3757" y="3217"/>
                <a:ext cx="39" cy="17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Oval 5"/>
              <p:cNvSpPr>
                <a:spLocks noChangeArrowheads="1"/>
              </p:cNvSpPr>
              <p:nvPr/>
            </p:nvSpPr>
            <p:spPr bwMode="auto">
              <a:xfrm>
                <a:off x="3457" y="3412"/>
                <a:ext cx="148" cy="151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  <p:sp>
            <p:nvSpPr>
              <p:cNvPr id="13" name="Oval 5"/>
              <p:cNvSpPr>
                <a:spLocks noChangeArrowheads="1"/>
              </p:cNvSpPr>
              <p:nvPr/>
            </p:nvSpPr>
            <p:spPr bwMode="auto">
              <a:xfrm>
                <a:off x="3757" y="3420"/>
                <a:ext cx="148" cy="151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</p:grpSp>
      </p:grpSp>
      <p:sp>
        <p:nvSpPr>
          <p:cNvPr id="39" name="TextBox 38"/>
          <p:cNvSpPr txBox="1">
            <a:spLocks noChangeArrowheads="1"/>
          </p:cNvSpPr>
          <p:nvPr/>
        </p:nvSpPr>
        <p:spPr bwMode="auto">
          <a:xfrm>
            <a:off x="4751804" y="1966398"/>
            <a:ext cx="157861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Times New Roman" charset="0"/>
              </a:rPr>
              <a:t>s</a:t>
            </a:r>
            <a:r>
              <a:rPr lang="en-US" dirty="0" smtClean="0">
                <a:latin typeface="Times New Roman" charset="0"/>
              </a:rPr>
              <a:t>elf-renewal</a:t>
            </a:r>
            <a:endParaRPr lang="en-US" sz="1800" dirty="0">
              <a:latin typeface="Times New Roman" charset="0"/>
            </a:endParaRPr>
          </a:p>
        </p:txBody>
      </p:sp>
      <p:grpSp>
        <p:nvGrpSpPr>
          <p:cNvPr id="40" name="Group 1"/>
          <p:cNvGrpSpPr>
            <a:grpSpLocks/>
          </p:cNvGrpSpPr>
          <p:nvPr/>
        </p:nvGrpSpPr>
        <p:grpSpPr bwMode="auto">
          <a:xfrm>
            <a:off x="5079090" y="2349117"/>
            <a:ext cx="358056" cy="501428"/>
            <a:chOff x="5121" y="2524"/>
            <a:chExt cx="960" cy="1320"/>
          </a:xfrm>
        </p:grpSpPr>
        <p:sp>
          <p:nvSpPr>
            <p:cNvPr id="41" name="Oval 2"/>
            <p:cNvSpPr>
              <a:spLocks noChangeArrowheads="1"/>
            </p:cNvSpPr>
            <p:nvPr/>
          </p:nvSpPr>
          <p:spPr bwMode="auto">
            <a:xfrm>
              <a:off x="5361" y="3187"/>
              <a:ext cx="643" cy="65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sz="1700">
                <a:latin typeface="Calibri" charset="0"/>
              </a:endParaRPr>
            </a:p>
          </p:txBody>
        </p:sp>
        <p:sp>
          <p:nvSpPr>
            <p:cNvPr id="42" name="Oval 3"/>
            <p:cNvSpPr>
              <a:spLocks noChangeArrowheads="1"/>
            </p:cNvSpPr>
            <p:nvPr/>
          </p:nvSpPr>
          <p:spPr bwMode="auto">
            <a:xfrm>
              <a:off x="5121" y="2524"/>
              <a:ext cx="960" cy="840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700">
                <a:latin typeface="Calibri" charset="0"/>
              </a:endParaRPr>
            </a:p>
          </p:txBody>
        </p:sp>
        <p:sp>
          <p:nvSpPr>
            <p:cNvPr id="43" name="AutoShape 4"/>
            <p:cNvSpPr>
              <a:spLocks noChangeArrowheads="1"/>
            </p:cNvSpPr>
            <p:nvPr/>
          </p:nvSpPr>
          <p:spPr bwMode="auto">
            <a:xfrm rot="7597920">
              <a:off x="5121" y="3124"/>
              <a:ext cx="240" cy="240"/>
            </a:xfrm>
            <a:prstGeom prst="triangle">
              <a:avLst>
                <a:gd name="adj" fmla="val 50000"/>
              </a:avLst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700">
                <a:latin typeface="Calibri" charset="0"/>
              </a:endParaRPr>
            </a:p>
          </p:txBody>
        </p:sp>
      </p:grpSp>
      <p:sp>
        <p:nvSpPr>
          <p:cNvPr id="44" name="TextBox 7"/>
          <p:cNvSpPr txBox="1">
            <a:spLocks noChangeArrowheads="1"/>
          </p:cNvSpPr>
          <p:nvPr/>
        </p:nvSpPr>
        <p:spPr bwMode="auto">
          <a:xfrm>
            <a:off x="1684864" y="4210480"/>
            <a:ext cx="2682521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700" dirty="0">
                <a:latin typeface="Times New Roman" charset="0"/>
              </a:rPr>
              <a:t>cell </a:t>
            </a:r>
            <a:r>
              <a:rPr lang="en-US" sz="1700" dirty="0" smtClean="0">
                <a:latin typeface="Times New Roman" charset="0"/>
              </a:rPr>
              <a:t>generations  </a:t>
            </a:r>
            <a:endParaRPr lang="en-US" sz="1700" dirty="0">
              <a:latin typeface="Times New Roman" charset="0"/>
            </a:endParaRPr>
          </a:p>
        </p:txBody>
      </p:sp>
      <p:sp>
        <p:nvSpPr>
          <p:cNvPr id="45" name="Line 3"/>
          <p:cNvSpPr>
            <a:spLocks noChangeShapeType="1"/>
          </p:cNvSpPr>
          <p:nvPr/>
        </p:nvSpPr>
        <p:spPr bwMode="auto">
          <a:xfrm>
            <a:off x="5293551" y="2931268"/>
            <a:ext cx="0" cy="43020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TextBox 7"/>
          <p:cNvSpPr txBox="1">
            <a:spLocks noChangeArrowheads="1"/>
          </p:cNvSpPr>
          <p:nvPr/>
        </p:nvSpPr>
        <p:spPr bwMode="auto">
          <a:xfrm>
            <a:off x="5541580" y="3410856"/>
            <a:ext cx="1473252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700" dirty="0" smtClean="0">
                <a:latin typeface="Times New Roman" charset="0"/>
              </a:rPr>
              <a:t>differentiation</a:t>
            </a:r>
            <a:endParaRPr lang="en-US" sz="1700" dirty="0">
              <a:latin typeface="Times New Roman" charset="0"/>
            </a:endParaRPr>
          </a:p>
        </p:txBody>
      </p:sp>
      <p:sp>
        <p:nvSpPr>
          <p:cNvPr id="47" name="Oval 2"/>
          <p:cNvSpPr>
            <a:spLocks noChangeArrowheads="1"/>
          </p:cNvSpPr>
          <p:nvPr/>
        </p:nvSpPr>
        <p:spPr bwMode="auto">
          <a:xfrm>
            <a:off x="4467411" y="4202883"/>
            <a:ext cx="418664" cy="158596"/>
          </a:xfrm>
          <a:prstGeom prst="ellipse">
            <a:avLst/>
          </a:prstGeom>
          <a:solidFill>
            <a:srgbClr val="808080"/>
          </a:solidFill>
          <a:ln w="9525">
            <a:solidFill>
              <a:srgbClr val="80808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700">
              <a:latin typeface="Calibri" charset="0"/>
            </a:endParaRPr>
          </a:p>
        </p:txBody>
      </p:sp>
      <p:sp>
        <p:nvSpPr>
          <p:cNvPr id="48" name="Oval 8"/>
          <p:cNvSpPr>
            <a:spLocks noChangeArrowheads="1"/>
          </p:cNvSpPr>
          <p:nvPr/>
        </p:nvSpPr>
        <p:spPr bwMode="auto">
          <a:xfrm>
            <a:off x="5122915" y="4210480"/>
            <a:ext cx="418665" cy="159545"/>
          </a:xfrm>
          <a:prstGeom prst="ellipse">
            <a:avLst/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700">
              <a:latin typeface="Calibri" charset="0"/>
            </a:endParaRPr>
          </a:p>
        </p:txBody>
      </p:sp>
      <p:sp>
        <p:nvSpPr>
          <p:cNvPr id="49" name="Oval 8"/>
          <p:cNvSpPr>
            <a:spLocks noChangeArrowheads="1"/>
          </p:cNvSpPr>
          <p:nvPr/>
        </p:nvSpPr>
        <p:spPr bwMode="auto">
          <a:xfrm>
            <a:off x="5762567" y="4206681"/>
            <a:ext cx="418665" cy="159545"/>
          </a:xfrm>
          <a:prstGeom prst="ellipse">
            <a:avLst/>
          </a:prstGeom>
          <a:solidFill>
            <a:schemeClr val="tx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700">
              <a:latin typeface="Calibri" charset="0"/>
            </a:endParaRPr>
          </a:p>
        </p:txBody>
      </p:sp>
      <p:sp>
        <p:nvSpPr>
          <p:cNvPr id="50" name="Line 2"/>
          <p:cNvSpPr>
            <a:spLocks noChangeShapeType="1"/>
          </p:cNvSpPr>
          <p:nvPr/>
        </p:nvSpPr>
        <p:spPr bwMode="auto">
          <a:xfrm flipH="1">
            <a:off x="4935495" y="3751787"/>
            <a:ext cx="286258" cy="30009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Line 3"/>
          <p:cNvSpPr>
            <a:spLocks noChangeShapeType="1"/>
          </p:cNvSpPr>
          <p:nvPr/>
        </p:nvSpPr>
        <p:spPr bwMode="auto">
          <a:xfrm>
            <a:off x="5411970" y="3751787"/>
            <a:ext cx="286259" cy="30009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Oval 17"/>
          <p:cNvSpPr>
            <a:spLocks noChangeArrowheads="1"/>
          </p:cNvSpPr>
          <p:nvPr/>
        </p:nvSpPr>
        <p:spPr bwMode="auto">
          <a:xfrm>
            <a:off x="5186320" y="3429847"/>
            <a:ext cx="290921" cy="26780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700">
              <a:latin typeface="Calibri" charset="0"/>
            </a:endParaRPr>
          </a:p>
        </p:txBody>
      </p:sp>
      <p:sp>
        <p:nvSpPr>
          <p:cNvPr id="53" name="Line 3"/>
          <p:cNvSpPr>
            <a:spLocks noChangeShapeType="1"/>
          </p:cNvSpPr>
          <p:nvPr/>
        </p:nvSpPr>
        <p:spPr bwMode="auto">
          <a:xfrm>
            <a:off x="5308470" y="3798321"/>
            <a:ext cx="0" cy="29819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Title 1"/>
          <p:cNvSpPr txBox="1">
            <a:spLocks/>
          </p:cNvSpPr>
          <p:nvPr/>
        </p:nvSpPr>
        <p:spPr bwMode="auto">
          <a:xfrm>
            <a:off x="685800" y="799776"/>
            <a:ext cx="7772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defTabSz="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4000" b="1" dirty="0" err="1" smtClean="0">
                <a:latin typeface="Times New Roman" charset="0"/>
                <a:cs typeface="Times New Roman" charset="0"/>
              </a:rPr>
              <a:t>Substantivist</a:t>
            </a:r>
            <a:r>
              <a:rPr lang="en-US" sz="4000" b="1" dirty="0" smtClean="0">
                <a:latin typeface="Times New Roman" charset="0"/>
                <a:cs typeface="Times New Roman" charset="0"/>
              </a:rPr>
              <a:t> rebuttal</a:t>
            </a:r>
            <a:r>
              <a:rPr lang="en-US" sz="3600" b="1" dirty="0" smtClean="0">
                <a:latin typeface="Times New Roman" charset="0"/>
                <a:cs typeface="Times New Roman" charset="0"/>
              </a:rPr>
              <a:t>:</a:t>
            </a:r>
            <a:endParaRPr lang="en-US" sz="3600" b="1" dirty="0">
              <a:latin typeface="Times New Roman" charset="0"/>
              <a:cs typeface="Times New Roman" charset="0"/>
            </a:endParaRPr>
          </a:p>
        </p:txBody>
      </p:sp>
      <p:cxnSp>
        <p:nvCxnSpPr>
          <p:cNvPr id="55" name="Straight Connector 3"/>
          <p:cNvCxnSpPr>
            <a:cxnSpLocks noChangeShapeType="1"/>
          </p:cNvCxnSpPr>
          <p:nvPr/>
        </p:nvCxnSpPr>
        <p:spPr bwMode="auto">
          <a:xfrm>
            <a:off x="1105098" y="1771050"/>
            <a:ext cx="679963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6" name="Content Placeholder 2"/>
          <p:cNvSpPr txBox="1">
            <a:spLocks/>
          </p:cNvSpPr>
          <p:nvPr/>
        </p:nvSpPr>
        <p:spPr bwMode="auto">
          <a:xfrm>
            <a:off x="1049910" y="4981080"/>
            <a:ext cx="7484114" cy="1483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14350" indent="-514350" defTabSz="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defTabSz="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b="1" u="sng" dirty="0" smtClean="0">
                <a:solidFill>
                  <a:srgbClr val="800000"/>
                </a:solidFill>
                <a:latin typeface="Times New Roman"/>
                <a:cs typeface="Times New Roman"/>
              </a:rPr>
              <a:t>Objections:</a:t>
            </a:r>
            <a:endParaRPr lang="en-US" sz="2000" b="1" u="sng" dirty="0" smtClean="0">
              <a:solidFill>
                <a:srgbClr val="800000"/>
              </a:solidFill>
              <a:latin typeface="Times New Roman"/>
              <a:cs typeface="Times New Roman"/>
            </a:endParaRPr>
          </a:p>
          <a:p>
            <a:r>
              <a:rPr lang="en-US" b="1" dirty="0" smtClean="0">
                <a:solidFill>
                  <a:srgbClr val="800000"/>
                </a:solidFill>
                <a:latin typeface="Times New Roman"/>
                <a:cs typeface="Times New Roman"/>
              </a:rPr>
              <a:t>•</a:t>
            </a:r>
            <a:r>
              <a:rPr lang="en-US" sz="2000" dirty="0" smtClean="0">
                <a:latin typeface="Times New Roman"/>
                <a:cs typeface="Times New Roman"/>
              </a:rPr>
              <a:t> eliding stem cells’ context-dependence is misleading</a:t>
            </a:r>
          </a:p>
          <a:p>
            <a:pPr>
              <a:lnSpc>
                <a:spcPct val="120000"/>
              </a:lnSpc>
            </a:pPr>
            <a:r>
              <a:rPr lang="en-US" b="1" dirty="0" smtClean="0">
                <a:solidFill>
                  <a:srgbClr val="800000"/>
                </a:solidFill>
                <a:latin typeface="Times New Roman"/>
                <a:cs typeface="Times New Roman"/>
              </a:rPr>
              <a:t>• </a:t>
            </a:r>
            <a:r>
              <a:rPr lang="en-US" sz="2000" dirty="0" smtClean="0">
                <a:latin typeface="Times New Roman"/>
                <a:cs typeface="Times New Roman"/>
              </a:rPr>
              <a:t>cell-organism transformation also implicated; cells insufficient</a:t>
            </a:r>
            <a:endParaRPr lang="en-US" sz="2000" dirty="0">
              <a:latin typeface="Times New Roman"/>
              <a:cs typeface="Times New Roman"/>
            </a:endParaRPr>
          </a:p>
          <a:p>
            <a:pPr>
              <a:spcBef>
                <a:spcPct val="20000"/>
              </a:spcBef>
            </a:pPr>
            <a:endParaRPr lang="en-US" sz="1200" dirty="0">
              <a:latin typeface="Times New Roman" charset="0"/>
              <a:cs typeface="Times New Roman" charset="0"/>
            </a:endParaRPr>
          </a:p>
          <a:p>
            <a:pPr>
              <a:spcBef>
                <a:spcPct val="20000"/>
              </a:spcBef>
            </a:pPr>
            <a:endParaRPr lang="en-US" sz="1200" dirty="0">
              <a:latin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89171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21"/>
          <p:cNvCxnSpPr>
            <a:cxnSpLocks noChangeShapeType="1"/>
          </p:cNvCxnSpPr>
          <p:nvPr/>
        </p:nvCxnSpPr>
        <p:spPr bwMode="auto">
          <a:xfrm>
            <a:off x="376266" y="1638300"/>
            <a:ext cx="831233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66" name="Group 65"/>
          <p:cNvGrpSpPr/>
          <p:nvPr/>
        </p:nvGrpSpPr>
        <p:grpSpPr>
          <a:xfrm rot="16200000">
            <a:off x="3710540" y="2473392"/>
            <a:ext cx="1713821" cy="2020908"/>
            <a:chOff x="4898885" y="2659883"/>
            <a:chExt cx="1713821" cy="2020908"/>
          </a:xfrm>
        </p:grpSpPr>
        <p:sp>
          <p:nvSpPr>
            <p:cNvPr id="53" name="Oval 2"/>
            <p:cNvSpPr>
              <a:spLocks noChangeArrowheads="1"/>
            </p:cNvSpPr>
            <p:nvPr/>
          </p:nvSpPr>
          <p:spPr bwMode="auto">
            <a:xfrm>
              <a:off x="5600078" y="2911737"/>
              <a:ext cx="239823" cy="249574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sz="1700">
                <a:latin typeface="Calibri" charset="0"/>
              </a:endParaRPr>
            </a:p>
          </p:txBody>
        </p:sp>
        <p:sp>
          <p:nvSpPr>
            <p:cNvPr id="54" name="Oval 3"/>
            <p:cNvSpPr>
              <a:spLocks noChangeArrowheads="1"/>
            </p:cNvSpPr>
            <p:nvPr/>
          </p:nvSpPr>
          <p:spPr bwMode="auto">
            <a:xfrm>
              <a:off x="5510564" y="2659883"/>
              <a:ext cx="358056" cy="319091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700">
                <a:latin typeface="Calibri" charset="0"/>
              </a:endParaRPr>
            </a:p>
          </p:txBody>
        </p:sp>
        <p:sp>
          <p:nvSpPr>
            <p:cNvPr id="55" name="AutoShape 4"/>
            <p:cNvSpPr>
              <a:spLocks noChangeArrowheads="1"/>
            </p:cNvSpPr>
            <p:nvPr/>
          </p:nvSpPr>
          <p:spPr bwMode="auto">
            <a:xfrm rot="7597920">
              <a:off x="5509737" y="2888632"/>
              <a:ext cx="91169" cy="89514"/>
            </a:xfrm>
            <a:prstGeom prst="triangle">
              <a:avLst>
                <a:gd name="adj" fmla="val 50000"/>
              </a:avLst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700">
                <a:latin typeface="Calibri" charset="0"/>
              </a:endParaRPr>
            </a:p>
          </p:txBody>
        </p:sp>
        <p:sp>
          <p:nvSpPr>
            <p:cNvPr id="57" name="Line 3"/>
            <p:cNvSpPr>
              <a:spLocks noChangeShapeType="1"/>
            </p:cNvSpPr>
            <p:nvPr/>
          </p:nvSpPr>
          <p:spPr bwMode="auto">
            <a:xfrm>
              <a:off x="5725025" y="3242034"/>
              <a:ext cx="0" cy="43020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Oval 2"/>
            <p:cNvSpPr>
              <a:spLocks noChangeArrowheads="1"/>
            </p:cNvSpPr>
            <p:nvPr/>
          </p:nvSpPr>
          <p:spPr bwMode="auto">
            <a:xfrm>
              <a:off x="4898885" y="4513649"/>
              <a:ext cx="418664" cy="158596"/>
            </a:xfrm>
            <a:prstGeom prst="ellipse">
              <a:avLst/>
            </a:prstGeom>
            <a:solidFill>
              <a:srgbClr val="808080"/>
            </a:solidFill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sz="1700">
                <a:latin typeface="Calibri" charset="0"/>
              </a:endParaRPr>
            </a:p>
          </p:txBody>
        </p:sp>
        <p:sp>
          <p:nvSpPr>
            <p:cNvPr id="60" name="Oval 8"/>
            <p:cNvSpPr>
              <a:spLocks noChangeArrowheads="1"/>
            </p:cNvSpPr>
            <p:nvPr/>
          </p:nvSpPr>
          <p:spPr bwMode="auto">
            <a:xfrm>
              <a:off x="5554389" y="4521246"/>
              <a:ext cx="418665" cy="15954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sz="1700">
                <a:latin typeface="Calibri" charset="0"/>
              </a:endParaRPr>
            </a:p>
          </p:txBody>
        </p:sp>
        <p:sp>
          <p:nvSpPr>
            <p:cNvPr id="61" name="Oval 8"/>
            <p:cNvSpPr>
              <a:spLocks noChangeArrowheads="1"/>
            </p:cNvSpPr>
            <p:nvPr/>
          </p:nvSpPr>
          <p:spPr bwMode="auto">
            <a:xfrm>
              <a:off x="6194041" y="4517447"/>
              <a:ext cx="418665" cy="15954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sz="1700">
                <a:latin typeface="Calibri" charset="0"/>
              </a:endParaRPr>
            </a:p>
          </p:txBody>
        </p:sp>
        <p:sp>
          <p:nvSpPr>
            <p:cNvPr id="62" name="Line 2"/>
            <p:cNvSpPr>
              <a:spLocks noChangeShapeType="1"/>
            </p:cNvSpPr>
            <p:nvPr/>
          </p:nvSpPr>
          <p:spPr bwMode="auto">
            <a:xfrm flipH="1">
              <a:off x="5366969" y="4062553"/>
              <a:ext cx="286258" cy="30009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Line 3"/>
            <p:cNvSpPr>
              <a:spLocks noChangeShapeType="1"/>
            </p:cNvSpPr>
            <p:nvPr/>
          </p:nvSpPr>
          <p:spPr bwMode="auto">
            <a:xfrm>
              <a:off x="5843445" y="4062553"/>
              <a:ext cx="286259" cy="30009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Oval 17"/>
            <p:cNvSpPr>
              <a:spLocks noChangeArrowheads="1"/>
            </p:cNvSpPr>
            <p:nvPr/>
          </p:nvSpPr>
          <p:spPr bwMode="auto">
            <a:xfrm>
              <a:off x="5617795" y="3740613"/>
              <a:ext cx="290921" cy="267808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sz="1700">
                <a:latin typeface="Calibri" charset="0"/>
              </a:endParaRPr>
            </a:p>
          </p:txBody>
        </p:sp>
        <p:sp>
          <p:nvSpPr>
            <p:cNvPr id="65" name="Line 3"/>
            <p:cNvSpPr>
              <a:spLocks noChangeShapeType="1"/>
            </p:cNvSpPr>
            <p:nvPr/>
          </p:nvSpPr>
          <p:spPr bwMode="auto">
            <a:xfrm>
              <a:off x="5739944" y="4109087"/>
              <a:ext cx="0" cy="29819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cxnSp>
        <p:nvCxnSpPr>
          <p:cNvPr id="68" name="Straight Arrow Connector 67"/>
          <p:cNvCxnSpPr/>
          <p:nvPr/>
        </p:nvCxnSpPr>
        <p:spPr>
          <a:xfrm>
            <a:off x="2672383" y="3499024"/>
            <a:ext cx="662089" cy="1836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Hexagon 68"/>
          <p:cNvSpPr/>
          <p:nvPr/>
        </p:nvSpPr>
        <p:spPr>
          <a:xfrm>
            <a:off x="1226405" y="3089203"/>
            <a:ext cx="1335538" cy="787881"/>
          </a:xfrm>
          <a:prstGeom prst="hexagon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s</a:t>
            </a:r>
            <a:r>
              <a:rPr lang="en-US" sz="1400" dirty="0" smtClean="0"/>
              <a:t>ource organism</a:t>
            </a:r>
            <a:endParaRPr lang="en-US" sz="1400" dirty="0"/>
          </a:p>
        </p:txBody>
      </p:sp>
      <p:sp>
        <p:nvSpPr>
          <p:cNvPr id="75" name="TextBox 74"/>
          <p:cNvSpPr txBox="1"/>
          <p:nvPr/>
        </p:nvSpPr>
        <p:spPr>
          <a:xfrm>
            <a:off x="538989" y="4191175"/>
            <a:ext cx="262445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800000"/>
                </a:solidFill>
                <a:latin typeface="Times New Roman"/>
                <a:cs typeface="Times New Roman"/>
              </a:rPr>
              <a:t>Lineage</a:t>
            </a:r>
            <a:r>
              <a:rPr lang="en-US" dirty="0" smtClean="0">
                <a:latin typeface="Times New Roman"/>
                <a:cs typeface="Times New Roman"/>
              </a:rPr>
              <a:t>: </a:t>
            </a:r>
            <a:r>
              <a:rPr lang="en-US" dirty="0" smtClean="0">
                <a:latin typeface="Times New Roman"/>
                <a:cs typeface="Times New Roman"/>
              </a:rPr>
              <a:t>derived from 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source organism of </a:t>
            </a:r>
          </a:p>
          <a:p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1600" dirty="0" smtClean="0">
                <a:latin typeface="Times New Roman"/>
                <a:cs typeface="Times New Roman"/>
              </a:rPr>
              <a:t> </a:t>
            </a:r>
            <a:r>
              <a:rPr lang="en-US" sz="1600" dirty="0" smtClean="0">
                <a:solidFill>
                  <a:srgbClr val="800000"/>
                </a:solidFill>
                <a:latin typeface="Times New Roman"/>
                <a:cs typeface="Times New Roman"/>
              </a:rPr>
              <a:t>•</a:t>
            </a:r>
            <a:r>
              <a:rPr lang="en-US" sz="1600" dirty="0" smtClean="0">
                <a:latin typeface="Times New Roman"/>
                <a:cs typeface="Times New Roman"/>
              </a:rPr>
              <a:t> species </a:t>
            </a:r>
          </a:p>
          <a:p>
            <a:r>
              <a:rPr lang="en-US" sz="1600" dirty="0" smtClean="0">
                <a:latin typeface="Times New Roman"/>
                <a:cs typeface="Times New Roman"/>
              </a:rPr>
              <a:t>   </a:t>
            </a:r>
            <a:r>
              <a:rPr lang="en-US" sz="1600" dirty="0" smtClean="0">
                <a:solidFill>
                  <a:srgbClr val="800000"/>
                </a:solidFill>
                <a:latin typeface="Times New Roman"/>
                <a:cs typeface="Times New Roman"/>
              </a:rPr>
              <a:t>•</a:t>
            </a:r>
            <a:r>
              <a:rPr lang="en-US" sz="1600" dirty="0" smtClean="0">
                <a:latin typeface="Times New Roman"/>
                <a:cs typeface="Times New Roman"/>
              </a:rPr>
              <a:t> developmental stage </a:t>
            </a:r>
          </a:p>
          <a:p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smtClean="0">
                <a:latin typeface="Times New Roman"/>
                <a:cs typeface="Times New Roman"/>
              </a:rPr>
              <a:t>  </a:t>
            </a:r>
            <a:r>
              <a:rPr lang="en-US" sz="1600" dirty="0" smtClean="0">
                <a:solidFill>
                  <a:srgbClr val="800000"/>
                </a:solidFill>
                <a:latin typeface="Times New Roman"/>
                <a:cs typeface="Times New Roman"/>
              </a:rPr>
              <a:t>•</a:t>
            </a:r>
            <a:r>
              <a:rPr lang="en-US" sz="1600" dirty="0" smtClean="0">
                <a:latin typeface="Times New Roman"/>
                <a:cs typeface="Times New Roman"/>
              </a:rPr>
              <a:t> location 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5369743" y="2188573"/>
            <a:ext cx="3984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>
                <a:latin typeface="Times New Roman"/>
                <a:cs typeface="Times New Roman"/>
              </a:rPr>
              <a:t>p</a:t>
            </a:r>
            <a:endParaRPr lang="en-US" b="1" i="1" dirty="0">
              <a:latin typeface="Times New Roman"/>
              <a:cs typeface="Times New Roman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4594669" y="3737425"/>
            <a:ext cx="378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latin typeface="Times New Roman"/>
                <a:cs typeface="Times New Roman"/>
              </a:rPr>
              <a:t>a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4152562" y="2789465"/>
            <a:ext cx="378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latin typeface="Times New Roman"/>
                <a:cs typeface="Times New Roman"/>
              </a:rPr>
              <a:t>d</a:t>
            </a:r>
          </a:p>
        </p:txBody>
      </p:sp>
      <p:cxnSp>
        <p:nvCxnSpPr>
          <p:cNvPr id="82" name="Straight Connector 81"/>
          <p:cNvCxnSpPr/>
          <p:nvPr/>
        </p:nvCxnSpPr>
        <p:spPr>
          <a:xfrm flipV="1">
            <a:off x="3334472" y="3082325"/>
            <a:ext cx="2083888" cy="24273"/>
          </a:xfrm>
          <a:prstGeom prst="line">
            <a:avLst/>
          </a:prstGeom>
          <a:ln>
            <a:solidFill>
              <a:schemeClr val="tx1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20"/>
          <p:cNvSpPr>
            <a:spLocks noChangeArrowheads="1"/>
          </p:cNvSpPr>
          <p:nvPr/>
        </p:nvSpPr>
        <p:spPr bwMode="auto">
          <a:xfrm>
            <a:off x="376266" y="508780"/>
            <a:ext cx="831233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7" tIns="45707" rIns="91417" bIns="45707" anchor="ctr"/>
          <a:lstStyle/>
          <a:p>
            <a:pPr algn="ctr" defTabSz="917575" eaLnBrk="1" hangingPunct="1"/>
            <a:r>
              <a:rPr lang="en-US" sz="3600" b="1" dirty="0" smtClean="0">
                <a:solidFill>
                  <a:srgbClr val="000000"/>
                </a:solidFill>
                <a:latin typeface="Times New Roman" charset="0"/>
                <a:cs typeface="Arial" charset="0"/>
              </a:rPr>
              <a:t>Cell-organism relation: </a:t>
            </a:r>
            <a:endParaRPr lang="en-US" sz="1800" b="1" dirty="0">
              <a:solidFill>
                <a:srgbClr val="000000"/>
              </a:solidFill>
              <a:latin typeface="Times New Roman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53362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21"/>
          <p:cNvCxnSpPr>
            <a:cxnSpLocks noChangeShapeType="1"/>
          </p:cNvCxnSpPr>
          <p:nvPr/>
        </p:nvCxnSpPr>
        <p:spPr bwMode="auto">
          <a:xfrm>
            <a:off x="376266" y="1638300"/>
            <a:ext cx="831233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66" name="Group 65"/>
          <p:cNvGrpSpPr/>
          <p:nvPr/>
        </p:nvGrpSpPr>
        <p:grpSpPr>
          <a:xfrm rot="16200000">
            <a:off x="3710540" y="2473392"/>
            <a:ext cx="1713821" cy="2020908"/>
            <a:chOff x="4898885" y="2659883"/>
            <a:chExt cx="1713821" cy="2020908"/>
          </a:xfrm>
        </p:grpSpPr>
        <p:sp>
          <p:nvSpPr>
            <p:cNvPr id="53" name="Oval 2"/>
            <p:cNvSpPr>
              <a:spLocks noChangeArrowheads="1"/>
            </p:cNvSpPr>
            <p:nvPr/>
          </p:nvSpPr>
          <p:spPr bwMode="auto">
            <a:xfrm>
              <a:off x="5600078" y="2911737"/>
              <a:ext cx="239823" cy="249574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sz="1700">
                <a:latin typeface="Calibri" charset="0"/>
              </a:endParaRPr>
            </a:p>
          </p:txBody>
        </p:sp>
        <p:sp>
          <p:nvSpPr>
            <p:cNvPr id="54" name="Oval 3"/>
            <p:cNvSpPr>
              <a:spLocks noChangeArrowheads="1"/>
            </p:cNvSpPr>
            <p:nvPr/>
          </p:nvSpPr>
          <p:spPr bwMode="auto">
            <a:xfrm>
              <a:off x="5510564" y="2659883"/>
              <a:ext cx="358056" cy="319091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700">
                <a:latin typeface="Calibri" charset="0"/>
              </a:endParaRPr>
            </a:p>
          </p:txBody>
        </p:sp>
        <p:sp>
          <p:nvSpPr>
            <p:cNvPr id="55" name="AutoShape 4"/>
            <p:cNvSpPr>
              <a:spLocks noChangeArrowheads="1"/>
            </p:cNvSpPr>
            <p:nvPr/>
          </p:nvSpPr>
          <p:spPr bwMode="auto">
            <a:xfrm rot="7597920">
              <a:off x="5509737" y="2888632"/>
              <a:ext cx="91169" cy="89514"/>
            </a:xfrm>
            <a:prstGeom prst="triangle">
              <a:avLst>
                <a:gd name="adj" fmla="val 50000"/>
              </a:avLst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700">
                <a:latin typeface="Calibri" charset="0"/>
              </a:endParaRPr>
            </a:p>
          </p:txBody>
        </p:sp>
        <p:sp>
          <p:nvSpPr>
            <p:cNvPr id="57" name="Line 3"/>
            <p:cNvSpPr>
              <a:spLocks noChangeShapeType="1"/>
            </p:cNvSpPr>
            <p:nvPr/>
          </p:nvSpPr>
          <p:spPr bwMode="auto">
            <a:xfrm>
              <a:off x="5725025" y="3242034"/>
              <a:ext cx="0" cy="43020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Oval 2"/>
            <p:cNvSpPr>
              <a:spLocks noChangeArrowheads="1"/>
            </p:cNvSpPr>
            <p:nvPr/>
          </p:nvSpPr>
          <p:spPr bwMode="auto">
            <a:xfrm>
              <a:off x="4898885" y="4513649"/>
              <a:ext cx="418664" cy="158596"/>
            </a:xfrm>
            <a:prstGeom prst="ellipse">
              <a:avLst/>
            </a:prstGeom>
            <a:solidFill>
              <a:srgbClr val="808080"/>
            </a:solidFill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sz="1700">
                <a:latin typeface="Calibri" charset="0"/>
              </a:endParaRPr>
            </a:p>
          </p:txBody>
        </p:sp>
        <p:sp>
          <p:nvSpPr>
            <p:cNvPr id="60" name="Oval 8"/>
            <p:cNvSpPr>
              <a:spLocks noChangeArrowheads="1"/>
            </p:cNvSpPr>
            <p:nvPr/>
          </p:nvSpPr>
          <p:spPr bwMode="auto">
            <a:xfrm>
              <a:off x="5554389" y="4521246"/>
              <a:ext cx="418665" cy="15954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sz="1700">
                <a:latin typeface="Calibri" charset="0"/>
              </a:endParaRPr>
            </a:p>
          </p:txBody>
        </p:sp>
        <p:sp>
          <p:nvSpPr>
            <p:cNvPr id="61" name="Oval 8"/>
            <p:cNvSpPr>
              <a:spLocks noChangeArrowheads="1"/>
            </p:cNvSpPr>
            <p:nvPr/>
          </p:nvSpPr>
          <p:spPr bwMode="auto">
            <a:xfrm>
              <a:off x="6194041" y="4517447"/>
              <a:ext cx="418665" cy="15954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sz="1700">
                <a:latin typeface="Calibri" charset="0"/>
              </a:endParaRPr>
            </a:p>
          </p:txBody>
        </p:sp>
        <p:sp>
          <p:nvSpPr>
            <p:cNvPr id="62" name="Line 2"/>
            <p:cNvSpPr>
              <a:spLocks noChangeShapeType="1"/>
            </p:cNvSpPr>
            <p:nvPr/>
          </p:nvSpPr>
          <p:spPr bwMode="auto">
            <a:xfrm flipH="1">
              <a:off x="5366969" y="4062553"/>
              <a:ext cx="286258" cy="30009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Line 3"/>
            <p:cNvSpPr>
              <a:spLocks noChangeShapeType="1"/>
            </p:cNvSpPr>
            <p:nvPr/>
          </p:nvSpPr>
          <p:spPr bwMode="auto">
            <a:xfrm>
              <a:off x="5843445" y="4062553"/>
              <a:ext cx="286259" cy="30009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Oval 17"/>
            <p:cNvSpPr>
              <a:spLocks noChangeArrowheads="1"/>
            </p:cNvSpPr>
            <p:nvPr/>
          </p:nvSpPr>
          <p:spPr bwMode="auto">
            <a:xfrm>
              <a:off x="5617795" y="3740613"/>
              <a:ext cx="290921" cy="267808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sz="1700">
                <a:latin typeface="Calibri" charset="0"/>
              </a:endParaRPr>
            </a:p>
          </p:txBody>
        </p:sp>
        <p:sp>
          <p:nvSpPr>
            <p:cNvPr id="65" name="Line 3"/>
            <p:cNvSpPr>
              <a:spLocks noChangeShapeType="1"/>
            </p:cNvSpPr>
            <p:nvPr/>
          </p:nvSpPr>
          <p:spPr bwMode="auto">
            <a:xfrm>
              <a:off x="5739944" y="4109087"/>
              <a:ext cx="0" cy="29819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cxnSp>
        <p:nvCxnSpPr>
          <p:cNvPr id="68" name="Straight Arrow Connector 67"/>
          <p:cNvCxnSpPr/>
          <p:nvPr/>
        </p:nvCxnSpPr>
        <p:spPr>
          <a:xfrm>
            <a:off x="2672383" y="3499024"/>
            <a:ext cx="662089" cy="1836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Hexagon 68"/>
          <p:cNvSpPr/>
          <p:nvPr/>
        </p:nvSpPr>
        <p:spPr>
          <a:xfrm>
            <a:off x="1226405" y="3089203"/>
            <a:ext cx="1335538" cy="787881"/>
          </a:xfrm>
          <a:prstGeom prst="hexagon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s</a:t>
            </a:r>
            <a:r>
              <a:rPr lang="en-US" sz="1400" dirty="0" smtClean="0"/>
              <a:t>ource organism</a:t>
            </a:r>
            <a:endParaRPr lang="en-US" sz="1400" dirty="0"/>
          </a:p>
        </p:txBody>
      </p:sp>
      <p:sp>
        <p:nvSpPr>
          <p:cNvPr id="75" name="TextBox 74"/>
          <p:cNvSpPr txBox="1"/>
          <p:nvPr/>
        </p:nvSpPr>
        <p:spPr>
          <a:xfrm>
            <a:off x="538989" y="4191175"/>
            <a:ext cx="262445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800000"/>
                </a:solidFill>
                <a:latin typeface="Times New Roman"/>
                <a:cs typeface="Times New Roman"/>
              </a:rPr>
              <a:t>Lineage</a:t>
            </a:r>
            <a:r>
              <a:rPr lang="en-US" dirty="0" smtClean="0">
                <a:latin typeface="Times New Roman"/>
                <a:cs typeface="Times New Roman"/>
              </a:rPr>
              <a:t>: </a:t>
            </a:r>
            <a:r>
              <a:rPr lang="en-US" dirty="0" smtClean="0">
                <a:latin typeface="Times New Roman"/>
                <a:cs typeface="Times New Roman"/>
              </a:rPr>
              <a:t>derived from 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source organism of </a:t>
            </a:r>
          </a:p>
          <a:p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1600" dirty="0" smtClean="0">
                <a:latin typeface="Times New Roman"/>
                <a:cs typeface="Times New Roman"/>
              </a:rPr>
              <a:t> </a:t>
            </a:r>
            <a:r>
              <a:rPr lang="en-US" sz="1600" dirty="0" smtClean="0">
                <a:solidFill>
                  <a:srgbClr val="800000"/>
                </a:solidFill>
                <a:latin typeface="Times New Roman"/>
                <a:cs typeface="Times New Roman"/>
              </a:rPr>
              <a:t>•</a:t>
            </a:r>
            <a:r>
              <a:rPr lang="en-US" sz="1600" dirty="0" smtClean="0">
                <a:latin typeface="Times New Roman"/>
                <a:cs typeface="Times New Roman"/>
              </a:rPr>
              <a:t> species </a:t>
            </a:r>
          </a:p>
          <a:p>
            <a:r>
              <a:rPr lang="en-US" sz="1600" dirty="0" smtClean="0">
                <a:latin typeface="Times New Roman"/>
                <a:cs typeface="Times New Roman"/>
              </a:rPr>
              <a:t>   </a:t>
            </a:r>
            <a:r>
              <a:rPr lang="en-US" sz="1600" dirty="0" smtClean="0">
                <a:solidFill>
                  <a:srgbClr val="800000"/>
                </a:solidFill>
                <a:latin typeface="Times New Roman"/>
                <a:cs typeface="Times New Roman"/>
              </a:rPr>
              <a:t>•</a:t>
            </a:r>
            <a:r>
              <a:rPr lang="en-US" sz="1600" dirty="0" smtClean="0">
                <a:latin typeface="Times New Roman"/>
                <a:cs typeface="Times New Roman"/>
              </a:rPr>
              <a:t> developmental stage </a:t>
            </a:r>
          </a:p>
          <a:p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smtClean="0">
                <a:latin typeface="Times New Roman"/>
                <a:cs typeface="Times New Roman"/>
              </a:rPr>
              <a:t>  </a:t>
            </a:r>
            <a:r>
              <a:rPr lang="en-US" sz="1600" dirty="0" smtClean="0">
                <a:solidFill>
                  <a:srgbClr val="800000"/>
                </a:solidFill>
                <a:latin typeface="Times New Roman"/>
                <a:cs typeface="Times New Roman"/>
              </a:rPr>
              <a:t>•</a:t>
            </a:r>
            <a:r>
              <a:rPr lang="en-US" sz="1600" dirty="0" smtClean="0">
                <a:latin typeface="Times New Roman"/>
                <a:cs typeface="Times New Roman"/>
              </a:rPr>
              <a:t> location 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5369743" y="2188573"/>
            <a:ext cx="3984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>
                <a:latin typeface="Times New Roman"/>
                <a:cs typeface="Times New Roman"/>
              </a:rPr>
              <a:t>p</a:t>
            </a:r>
            <a:endParaRPr lang="en-US" b="1" i="1" dirty="0">
              <a:latin typeface="Times New Roman"/>
              <a:cs typeface="Times New Roman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4594669" y="3737425"/>
            <a:ext cx="378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latin typeface="Times New Roman"/>
                <a:cs typeface="Times New Roman"/>
              </a:rPr>
              <a:t>a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4152562" y="2789465"/>
            <a:ext cx="378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latin typeface="Times New Roman"/>
                <a:cs typeface="Times New Roman"/>
              </a:rPr>
              <a:t>d</a:t>
            </a:r>
          </a:p>
        </p:txBody>
      </p:sp>
      <p:cxnSp>
        <p:nvCxnSpPr>
          <p:cNvPr id="82" name="Straight Connector 81"/>
          <p:cNvCxnSpPr/>
          <p:nvPr/>
        </p:nvCxnSpPr>
        <p:spPr>
          <a:xfrm flipV="1">
            <a:off x="3334472" y="3082325"/>
            <a:ext cx="2083888" cy="24273"/>
          </a:xfrm>
          <a:prstGeom prst="line">
            <a:avLst/>
          </a:prstGeom>
          <a:ln>
            <a:solidFill>
              <a:schemeClr val="tx1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20"/>
          <p:cNvSpPr>
            <a:spLocks noChangeArrowheads="1"/>
          </p:cNvSpPr>
          <p:nvPr/>
        </p:nvSpPr>
        <p:spPr bwMode="auto">
          <a:xfrm>
            <a:off x="376266" y="508780"/>
            <a:ext cx="831233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7" tIns="45707" rIns="91417" bIns="45707" anchor="ctr"/>
          <a:lstStyle/>
          <a:p>
            <a:pPr algn="ctr" defTabSz="917575" eaLnBrk="1" hangingPunct="1"/>
            <a:r>
              <a:rPr lang="en-US" sz="3600" b="1" dirty="0" smtClean="0">
                <a:solidFill>
                  <a:srgbClr val="000000"/>
                </a:solidFill>
                <a:latin typeface="Times New Roman" charset="0"/>
                <a:cs typeface="Arial" charset="0"/>
              </a:rPr>
              <a:t>Cell-organism relation: </a:t>
            </a:r>
            <a:endParaRPr lang="en-US" sz="1800" b="1" dirty="0">
              <a:solidFill>
                <a:srgbClr val="000000"/>
              </a:solidFill>
              <a:latin typeface="Times New Roman" charset="0"/>
              <a:cs typeface="Arial" charset="0"/>
            </a:endParaRPr>
          </a:p>
        </p:txBody>
      </p:sp>
      <p:sp>
        <p:nvSpPr>
          <p:cNvPr id="24" name="Hexagon 23"/>
          <p:cNvSpPr/>
          <p:nvPr/>
        </p:nvSpPr>
        <p:spPr>
          <a:xfrm>
            <a:off x="6668647" y="3134210"/>
            <a:ext cx="1335538" cy="787881"/>
          </a:xfrm>
          <a:prstGeom prst="hexagon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developing organism</a:t>
            </a:r>
            <a:endParaRPr lang="en-US" sz="1400" dirty="0"/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5764620" y="2809274"/>
            <a:ext cx="662089" cy="18360"/>
          </a:xfrm>
          <a:prstGeom prst="straightConnector1">
            <a:avLst/>
          </a:prstGeom>
          <a:ln>
            <a:solidFill>
              <a:srgbClr val="000000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5778970" y="3500108"/>
            <a:ext cx="662089" cy="18360"/>
          </a:xfrm>
          <a:prstGeom prst="straightConnector1">
            <a:avLst/>
          </a:prstGeom>
          <a:ln>
            <a:solidFill>
              <a:srgbClr val="000000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5764620" y="4107550"/>
            <a:ext cx="662089" cy="18360"/>
          </a:xfrm>
          <a:prstGeom prst="straightConnector1">
            <a:avLst/>
          </a:prstGeom>
          <a:ln>
            <a:solidFill>
              <a:srgbClr val="000000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00759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52400" y="457200"/>
            <a:ext cx="86868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17" tIns="45707" rIns="91417" bIns="45707" anchor="ctr"/>
          <a:lstStyle/>
          <a:p>
            <a:pPr algn="ctr" defTabSz="917575"/>
            <a:r>
              <a:rPr lang="en-US" sz="3200" b="1" dirty="0" err="1" smtClean="0">
                <a:latin typeface="Times New Roman" charset="0"/>
                <a:cs typeface="Arial" charset="0"/>
              </a:rPr>
              <a:t>Pluripotency</a:t>
            </a:r>
            <a:r>
              <a:rPr lang="en-US" sz="3200" b="1" dirty="0" smtClean="0">
                <a:latin typeface="Times New Roman" charset="0"/>
                <a:cs typeface="Arial" charset="0"/>
              </a:rPr>
              <a:t> experiments: </a:t>
            </a:r>
            <a:endParaRPr lang="en-US" sz="3200" b="1" dirty="0">
              <a:solidFill>
                <a:srgbClr val="FF0000"/>
              </a:solidFill>
              <a:latin typeface="Times New Roman" charset="0"/>
              <a:cs typeface="Arial" charset="0"/>
            </a:endParaRPr>
          </a:p>
        </p:txBody>
      </p:sp>
      <p:cxnSp>
        <p:nvCxnSpPr>
          <p:cNvPr id="3" name="Straight Connector 2"/>
          <p:cNvCxnSpPr/>
          <p:nvPr/>
        </p:nvCxnSpPr>
        <p:spPr bwMode="auto">
          <a:xfrm>
            <a:off x="931670" y="1455342"/>
            <a:ext cx="7036624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8" name="TextBox 7"/>
          <p:cNvSpPr txBox="1"/>
          <p:nvPr/>
        </p:nvSpPr>
        <p:spPr>
          <a:xfrm>
            <a:off x="1576212" y="1587493"/>
            <a:ext cx="4477897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latin typeface="Times New Roman"/>
                <a:cs typeface="Times New Roman"/>
              </a:rPr>
              <a:t>	</a:t>
            </a:r>
            <a:r>
              <a:rPr lang="en-US" sz="2400" dirty="0">
                <a:solidFill>
                  <a:srgbClr val="800000"/>
                </a:solidFill>
                <a:latin typeface="Times New Roman"/>
                <a:cs typeface="Times New Roman"/>
              </a:rPr>
              <a:t>•</a:t>
            </a:r>
            <a:r>
              <a:rPr lang="en-US" sz="2400" b="1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embryoid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>
                <a:latin typeface="Times New Roman"/>
                <a:cs typeface="Times New Roman"/>
              </a:rPr>
              <a:t>bodies </a:t>
            </a:r>
            <a:endParaRPr lang="en-US" sz="2400" dirty="0" smtClean="0">
              <a:latin typeface="Times New Roman"/>
              <a:cs typeface="Times New Roman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latin typeface="Times New Roman"/>
                <a:cs typeface="Times New Roman"/>
              </a:rPr>
              <a:t>	</a:t>
            </a:r>
            <a:r>
              <a:rPr lang="en-US" sz="2400" dirty="0">
                <a:solidFill>
                  <a:srgbClr val="800000"/>
                </a:solidFill>
                <a:latin typeface="Times New Roman"/>
                <a:cs typeface="Times New Roman"/>
              </a:rPr>
              <a:t>•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teratomas</a:t>
            </a:r>
            <a:endParaRPr lang="en-US" sz="2400" dirty="0" smtClean="0">
              <a:latin typeface="Times New Roman"/>
              <a:cs typeface="Times New Roman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latin typeface="Times New Roman"/>
                <a:cs typeface="Times New Roman"/>
              </a:rPr>
              <a:t>	</a:t>
            </a:r>
            <a:r>
              <a:rPr lang="en-US" sz="2400" dirty="0">
                <a:solidFill>
                  <a:srgbClr val="800000"/>
                </a:solidFill>
                <a:latin typeface="Times New Roman"/>
                <a:cs typeface="Times New Roman"/>
              </a:rPr>
              <a:t>•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organoids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Times New Roman"/>
                <a:cs typeface="Times New Roman"/>
              </a:rPr>
              <a:t>	</a:t>
            </a:r>
            <a:r>
              <a:rPr lang="en-US" sz="2400" dirty="0">
                <a:solidFill>
                  <a:srgbClr val="800000"/>
                </a:solidFill>
                <a:latin typeface="Times New Roman"/>
                <a:cs typeface="Times New Roman"/>
              </a:rPr>
              <a:t>•</a:t>
            </a:r>
            <a:r>
              <a:rPr lang="en-US" sz="2400" dirty="0" smtClean="0">
                <a:latin typeface="Times New Roman"/>
                <a:cs typeface="Times New Roman"/>
              </a:rPr>
              <a:t> embryo-like structures</a:t>
            </a:r>
            <a:endParaRPr lang="en-US" sz="24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5371784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52400" y="457200"/>
            <a:ext cx="86868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17" tIns="45707" rIns="91417" bIns="45707" anchor="ctr"/>
          <a:lstStyle/>
          <a:p>
            <a:pPr algn="ctr" defTabSz="917575"/>
            <a:r>
              <a:rPr lang="en-US" sz="3200" b="1" dirty="0" err="1" smtClean="0">
                <a:latin typeface="Times New Roman" charset="0"/>
                <a:cs typeface="Arial" charset="0"/>
              </a:rPr>
              <a:t>Pluripotency</a:t>
            </a:r>
            <a:r>
              <a:rPr lang="en-US" sz="3200" b="1" dirty="0" smtClean="0">
                <a:latin typeface="Times New Roman" charset="0"/>
                <a:cs typeface="Arial" charset="0"/>
              </a:rPr>
              <a:t> experiments: </a:t>
            </a:r>
            <a:endParaRPr lang="en-US" sz="3200" b="1" dirty="0">
              <a:solidFill>
                <a:srgbClr val="FF0000"/>
              </a:solidFill>
              <a:latin typeface="Times New Roman" charset="0"/>
              <a:cs typeface="Arial" charset="0"/>
            </a:endParaRPr>
          </a:p>
        </p:txBody>
      </p:sp>
      <p:cxnSp>
        <p:nvCxnSpPr>
          <p:cNvPr id="3" name="Straight Connector 2"/>
          <p:cNvCxnSpPr/>
          <p:nvPr/>
        </p:nvCxnSpPr>
        <p:spPr bwMode="auto">
          <a:xfrm>
            <a:off x="931670" y="1455342"/>
            <a:ext cx="7036624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8" name="TextBox 7"/>
          <p:cNvSpPr txBox="1"/>
          <p:nvPr/>
        </p:nvSpPr>
        <p:spPr>
          <a:xfrm>
            <a:off x="1576212" y="1587493"/>
            <a:ext cx="4477897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latin typeface="Times New Roman"/>
                <a:cs typeface="Times New Roman"/>
              </a:rPr>
              <a:t>	</a:t>
            </a:r>
            <a:r>
              <a:rPr lang="en-US" sz="2400" dirty="0">
                <a:solidFill>
                  <a:srgbClr val="800000"/>
                </a:solidFill>
                <a:latin typeface="Times New Roman"/>
                <a:cs typeface="Times New Roman"/>
              </a:rPr>
              <a:t>•</a:t>
            </a:r>
            <a:r>
              <a:rPr lang="en-US" sz="2400" b="1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embryoid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>
                <a:latin typeface="Times New Roman"/>
                <a:cs typeface="Times New Roman"/>
              </a:rPr>
              <a:t>bodies </a:t>
            </a:r>
            <a:endParaRPr lang="en-US" sz="2400" dirty="0" smtClean="0">
              <a:latin typeface="Times New Roman"/>
              <a:cs typeface="Times New Roman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latin typeface="Times New Roman"/>
                <a:cs typeface="Times New Roman"/>
              </a:rPr>
              <a:t>	</a:t>
            </a:r>
            <a:r>
              <a:rPr lang="en-US" sz="2400" dirty="0">
                <a:solidFill>
                  <a:schemeClr val="bg1">
                    <a:lumMod val="65000"/>
                  </a:schemeClr>
                </a:solidFill>
                <a:latin typeface="Times New Roman"/>
                <a:cs typeface="Times New Roman"/>
              </a:rPr>
              <a:t>•</a:t>
            </a:r>
            <a:r>
              <a:rPr lang="en-US" sz="2400" dirty="0" smtClean="0">
                <a:solidFill>
                  <a:schemeClr val="bg1">
                    <a:lumMod val="6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solidFill>
                  <a:schemeClr val="bg1">
                    <a:lumMod val="65000"/>
                  </a:schemeClr>
                </a:solidFill>
                <a:latin typeface="Times New Roman"/>
                <a:cs typeface="Times New Roman"/>
              </a:rPr>
              <a:t>teratomas</a:t>
            </a:r>
            <a:endParaRPr lang="en-US" sz="2400" dirty="0" smtClean="0">
              <a:solidFill>
                <a:schemeClr val="bg1">
                  <a:lumMod val="65000"/>
                </a:schemeClr>
              </a:solidFill>
              <a:latin typeface="Times New Roman"/>
              <a:cs typeface="Times New Roman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  <a:latin typeface="Times New Roman"/>
                <a:cs typeface="Times New Roman"/>
              </a:rPr>
              <a:t>	•</a:t>
            </a:r>
            <a:r>
              <a:rPr lang="en-US" sz="2400" dirty="0" smtClean="0">
                <a:solidFill>
                  <a:schemeClr val="bg1">
                    <a:lumMod val="6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solidFill>
                  <a:schemeClr val="bg1">
                    <a:lumMod val="65000"/>
                  </a:schemeClr>
                </a:solidFill>
                <a:latin typeface="Times New Roman"/>
                <a:cs typeface="Times New Roman"/>
              </a:rPr>
              <a:t>organoids</a:t>
            </a:r>
            <a:r>
              <a:rPr lang="en-US" sz="2400" dirty="0" smtClean="0">
                <a:solidFill>
                  <a:schemeClr val="bg1">
                    <a:lumMod val="65000"/>
                  </a:schemeClr>
                </a:solidFill>
                <a:latin typeface="Times New Roman"/>
                <a:cs typeface="Times New Roman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  <a:latin typeface="Times New Roman"/>
                <a:cs typeface="Times New Roman"/>
              </a:rPr>
              <a:t>	•</a:t>
            </a:r>
            <a:r>
              <a:rPr lang="en-US" sz="2400" dirty="0" smtClean="0">
                <a:solidFill>
                  <a:schemeClr val="bg1">
                    <a:lumMod val="65000"/>
                  </a:schemeClr>
                </a:solidFill>
                <a:latin typeface="Times New Roman"/>
                <a:cs typeface="Times New Roman"/>
              </a:rPr>
              <a:t> embryo-like structures</a:t>
            </a:r>
            <a:endParaRPr lang="en-US" sz="2400" dirty="0">
              <a:solidFill>
                <a:schemeClr val="bg1">
                  <a:lumMod val="65000"/>
                </a:schemeClr>
              </a:solidFill>
              <a:latin typeface="Times New Roman"/>
              <a:cs typeface="Times New Roman"/>
            </a:endParaRPr>
          </a:p>
        </p:txBody>
      </p:sp>
      <p:pic>
        <p:nvPicPr>
          <p:cNvPr id="5" name="Picture 4" descr="MESC_EB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0648" y="1859228"/>
            <a:ext cx="1723573" cy="1723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365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52400" y="457200"/>
            <a:ext cx="86868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17" tIns="45707" rIns="91417" bIns="45707" anchor="ctr"/>
          <a:lstStyle/>
          <a:p>
            <a:pPr algn="ctr" defTabSz="917575"/>
            <a:r>
              <a:rPr lang="en-US" sz="3200" b="1" dirty="0" err="1" smtClean="0">
                <a:latin typeface="Times New Roman" charset="0"/>
                <a:cs typeface="Arial" charset="0"/>
              </a:rPr>
              <a:t>Teratomas</a:t>
            </a:r>
            <a:r>
              <a:rPr lang="en-US" sz="3200" b="1" dirty="0" smtClean="0">
                <a:latin typeface="Times New Roman" charset="0"/>
                <a:cs typeface="Arial" charset="0"/>
              </a:rPr>
              <a:t>: disorganized cell lineages</a:t>
            </a:r>
            <a:endParaRPr lang="en-US" sz="3200" b="1" dirty="0">
              <a:solidFill>
                <a:srgbClr val="FF0000"/>
              </a:solidFill>
              <a:latin typeface="Times New Roman" charset="0"/>
              <a:cs typeface="Arial" charset="0"/>
            </a:endParaRPr>
          </a:p>
        </p:txBody>
      </p:sp>
      <p:cxnSp>
        <p:nvCxnSpPr>
          <p:cNvPr id="3" name="Straight Connector 2"/>
          <p:cNvCxnSpPr/>
          <p:nvPr/>
        </p:nvCxnSpPr>
        <p:spPr bwMode="auto">
          <a:xfrm>
            <a:off x="931670" y="1455342"/>
            <a:ext cx="7036624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8" name="TextBox 7"/>
          <p:cNvSpPr txBox="1"/>
          <p:nvPr/>
        </p:nvSpPr>
        <p:spPr>
          <a:xfrm>
            <a:off x="1466468" y="1838371"/>
            <a:ext cx="632041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rgbClr val="800000"/>
                </a:solidFill>
                <a:latin typeface="Times New Roman"/>
                <a:cs typeface="Times New Roman"/>
              </a:rPr>
              <a:t>Teratocarcinomas</a:t>
            </a:r>
            <a:r>
              <a:rPr lang="en-US" sz="2400" dirty="0">
                <a:latin typeface="Times New Roman"/>
                <a:cs typeface="Times New Roman"/>
              </a:rPr>
              <a:t> “appear to recapitulate many of the events that occur during early embryonic development but in a disorganized manner” </a:t>
            </a:r>
            <a:r>
              <a:rPr lang="en-US" sz="2000" dirty="0">
                <a:latin typeface="Times New Roman"/>
                <a:cs typeface="Times New Roman"/>
              </a:rPr>
              <a:t>(Andrews 2002, 406)</a:t>
            </a:r>
            <a:r>
              <a:rPr lang="en-US" sz="2400" dirty="0">
                <a:latin typeface="Times New Roman"/>
                <a:cs typeface="Times New Roman"/>
              </a:rPr>
              <a:t>. 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</a:p>
        </p:txBody>
      </p:sp>
      <p:pic>
        <p:nvPicPr>
          <p:cNvPr id="5" name="Picture 4" descr="med-teratomas cop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337" y="3808661"/>
            <a:ext cx="1814557" cy="1427452"/>
          </a:xfrm>
          <a:prstGeom prst="rect">
            <a:avLst/>
          </a:prstGeom>
        </p:spPr>
      </p:pic>
      <p:pic>
        <p:nvPicPr>
          <p:cNvPr id="4" name="Picture 3" descr="su_2inva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4202" y="3869831"/>
            <a:ext cx="1444227" cy="1354363"/>
          </a:xfrm>
          <a:prstGeom prst="rect">
            <a:avLst/>
          </a:prstGeom>
        </p:spPr>
      </p:pic>
      <p:pic>
        <p:nvPicPr>
          <p:cNvPr id="7" name="Picture 8" descr="teratom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837" y="3869831"/>
            <a:ext cx="1347787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93198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rganoid_image201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70" y="1959166"/>
            <a:ext cx="4139592" cy="2994736"/>
          </a:xfrm>
          <a:prstGeom prst="rect">
            <a:avLst/>
          </a:prstGeom>
        </p:spPr>
      </p:pic>
      <p:pic>
        <p:nvPicPr>
          <p:cNvPr id="3" name="Picture 2" descr="Mini-brain-organoids-human-stem-cells-researchers-develop-treatments-brain-diseases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98"/>
          <a:stretch/>
        </p:blipFill>
        <p:spPr>
          <a:xfrm>
            <a:off x="5509858" y="1979483"/>
            <a:ext cx="2643800" cy="2974419"/>
          </a:xfrm>
          <a:prstGeom prst="rect">
            <a:avLst/>
          </a:prstGeom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52400" y="457200"/>
            <a:ext cx="86868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17" tIns="45707" rIns="91417" bIns="45707" anchor="ctr"/>
          <a:lstStyle/>
          <a:p>
            <a:pPr algn="ctr" defTabSz="917575"/>
            <a:r>
              <a:rPr lang="en-US" sz="4000" b="1" dirty="0" smtClean="0">
                <a:latin typeface="Times New Roman" charset="0"/>
                <a:cs typeface="Arial" charset="0"/>
              </a:rPr>
              <a:t>Stem cells to </a:t>
            </a:r>
            <a:r>
              <a:rPr lang="en-US" sz="4000" b="1" dirty="0" err="1" smtClean="0">
                <a:latin typeface="Times New Roman" charset="0"/>
                <a:cs typeface="Arial" charset="0"/>
              </a:rPr>
              <a:t>organoids</a:t>
            </a:r>
            <a:r>
              <a:rPr lang="en-US" sz="4000" b="1" dirty="0" smtClean="0">
                <a:latin typeface="Times New Roman" charset="0"/>
                <a:cs typeface="Arial" charset="0"/>
              </a:rPr>
              <a:t>:</a:t>
            </a:r>
            <a:endParaRPr lang="en-US" sz="4000" b="1" dirty="0">
              <a:solidFill>
                <a:srgbClr val="FF0000"/>
              </a:solidFill>
              <a:latin typeface="Times New Roman" charset="0"/>
              <a:cs typeface="Arial" charset="0"/>
            </a:endParaRPr>
          </a:p>
        </p:txBody>
      </p:sp>
      <p:cxnSp>
        <p:nvCxnSpPr>
          <p:cNvPr id="5" name="Straight Connector 4"/>
          <p:cNvCxnSpPr/>
          <p:nvPr/>
        </p:nvCxnSpPr>
        <p:spPr bwMode="auto">
          <a:xfrm>
            <a:off x="931670" y="1547000"/>
            <a:ext cx="7036624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6" name="TextBox 5"/>
          <p:cNvSpPr txBox="1"/>
          <p:nvPr/>
        </p:nvSpPr>
        <p:spPr>
          <a:xfrm>
            <a:off x="931670" y="5273346"/>
            <a:ext cx="74147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“a collection of organ-specific cell types that develops from stem cells or organ progenitors and self-organizes through cell sorting and spatially restricted lineage commitment in a manner similar to in vivo.” </a:t>
            </a:r>
            <a:r>
              <a:rPr lang="en-US" dirty="0">
                <a:latin typeface="Times New Roman"/>
                <a:cs typeface="Times New Roman"/>
              </a:rPr>
              <a:t>(Lancaster and </a:t>
            </a:r>
            <a:r>
              <a:rPr lang="en-US" dirty="0" err="1">
                <a:latin typeface="Times New Roman"/>
                <a:cs typeface="Times New Roman"/>
              </a:rPr>
              <a:t>Knoblich</a:t>
            </a:r>
            <a:r>
              <a:rPr lang="en-US" dirty="0">
                <a:latin typeface="Times New Roman"/>
                <a:cs typeface="Times New Roman"/>
              </a:rPr>
              <a:t> 2014, 283) </a:t>
            </a:r>
          </a:p>
        </p:txBody>
      </p:sp>
    </p:spTree>
    <p:extLst>
      <p:ext uri="{BB962C8B-B14F-4D97-AF65-F5344CB8AC3E}">
        <p14:creationId xmlns:p14="http://schemas.microsoft.com/office/powerpoint/2010/main" val="12828364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6293" y="1916528"/>
            <a:ext cx="2654735" cy="26547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8509" y="4865669"/>
            <a:ext cx="423673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Human embryonic stem cells (</a:t>
            </a:r>
            <a:r>
              <a:rPr lang="en-US" sz="2000" dirty="0" err="1">
                <a:latin typeface="Times New Roman"/>
                <a:cs typeface="Times New Roman"/>
              </a:rPr>
              <a:t>hESC</a:t>
            </a:r>
            <a:r>
              <a:rPr lang="en-US" sz="2000" dirty="0">
                <a:latin typeface="Times New Roman"/>
                <a:cs typeface="Times New Roman"/>
              </a:rPr>
              <a:t>) growing in micro-patterned cell culture</a:t>
            </a:r>
            <a:r>
              <a:rPr lang="en-US" sz="2000" dirty="0" smtClean="0">
                <a:latin typeface="Times New Roman"/>
                <a:cs typeface="Times New Roman"/>
              </a:rPr>
              <a:t>. </a:t>
            </a:r>
            <a:r>
              <a:rPr lang="en-US" dirty="0" smtClean="0">
                <a:latin typeface="Times New Roman"/>
                <a:cs typeface="Times New Roman"/>
              </a:rPr>
              <a:t>(</a:t>
            </a:r>
            <a:r>
              <a:rPr lang="en-US" dirty="0" err="1" smtClean="0">
                <a:latin typeface="Times New Roman"/>
                <a:cs typeface="Times New Roman"/>
              </a:rPr>
              <a:t>Warmflash</a:t>
            </a:r>
            <a:r>
              <a:rPr lang="en-US" dirty="0" smtClean="0">
                <a:latin typeface="Times New Roman"/>
                <a:cs typeface="Times New Roman"/>
              </a:rPr>
              <a:t> </a:t>
            </a:r>
            <a:r>
              <a:rPr lang="en-US" dirty="0">
                <a:latin typeface="Times New Roman"/>
                <a:cs typeface="Times New Roman"/>
              </a:rPr>
              <a:t>et al. 2014, 848, Figure </a:t>
            </a:r>
            <a:r>
              <a:rPr lang="en-US" dirty="0" smtClean="0">
                <a:latin typeface="Times New Roman"/>
                <a:cs typeface="Times New Roman"/>
              </a:rPr>
              <a:t>1b)</a:t>
            </a:r>
            <a:endParaRPr lang="en-US" dirty="0">
              <a:latin typeface="Times New Roman"/>
              <a:cs typeface="Times New Roman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biLevel thresh="2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76293" y="2618695"/>
            <a:ext cx="1643006" cy="1667168"/>
          </a:xfrm>
          <a:prstGeom prst="rect">
            <a:avLst/>
          </a:prstGeom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52400" y="457200"/>
            <a:ext cx="86868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17" tIns="45707" rIns="91417" bIns="45707" anchor="ctr"/>
          <a:lstStyle/>
          <a:p>
            <a:pPr algn="ctr" defTabSz="917575"/>
            <a:r>
              <a:rPr lang="en-US" sz="4000" b="1" dirty="0" smtClean="0">
                <a:latin typeface="Times New Roman" charset="0"/>
                <a:cs typeface="Arial" charset="0"/>
              </a:rPr>
              <a:t>Embryo-like structures:</a:t>
            </a:r>
            <a:endParaRPr lang="en-US" sz="4000" b="1" dirty="0">
              <a:solidFill>
                <a:srgbClr val="FF0000"/>
              </a:solidFill>
              <a:latin typeface="Times New Roman" charset="0"/>
              <a:cs typeface="Arial" charset="0"/>
            </a:endParaRPr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931670" y="1547000"/>
            <a:ext cx="7036624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3796" y="2038538"/>
            <a:ext cx="4057270" cy="18392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988867" y="3819229"/>
            <a:ext cx="239868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Times New Roman"/>
                <a:cs typeface="Times New Roman"/>
              </a:rPr>
              <a:t>Warmflash</a:t>
            </a:r>
            <a:r>
              <a:rPr lang="en-US" dirty="0">
                <a:latin typeface="Times New Roman"/>
                <a:cs typeface="Times New Roman"/>
              </a:rPr>
              <a:t> et al (2014, 848) Schematic of the results of 42 h of BMP4 treatment in </a:t>
            </a:r>
            <a:r>
              <a:rPr lang="en-US" dirty="0" smtClean="0">
                <a:latin typeface="Times New Roman"/>
                <a:cs typeface="Times New Roman"/>
              </a:rPr>
              <a:t>micro-patterned </a:t>
            </a:r>
            <a:r>
              <a:rPr lang="en-US" dirty="0">
                <a:latin typeface="Times New Roman"/>
                <a:cs typeface="Times New Roman"/>
              </a:rPr>
              <a:t>culture. TE, </a:t>
            </a:r>
            <a:r>
              <a:rPr lang="en-US" dirty="0" err="1">
                <a:latin typeface="Times New Roman"/>
                <a:cs typeface="Times New Roman"/>
              </a:rPr>
              <a:t>trophectoderm</a:t>
            </a:r>
            <a:r>
              <a:rPr lang="en-US" dirty="0">
                <a:latin typeface="Times New Roman"/>
                <a:cs typeface="Times New Roman"/>
              </a:rPr>
              <a:t>;  PS, primitive streak. </a:t>
            </a:r>
          </a:p>
        </p:txBody>
      </p:sp>
    </p:spTree>
    <p:extLst>
      <p:ext uri="{BB962C8B-B14F-4D97-AF65-F5344CB8AC3E}">
        <p14:creationId xmlns:p14="http://schemas.microsoft.com/office/powerpoint/2010/main" val="29656285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52400" y="457200"/>
            <a:ext cx="86868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17" tIns="45707" rIns="91417" bIns="45707" anchor="ctr"/>
          <a:lstStyle/>
          <a:p>
            <a:pPr algn="ctr" defTabSz="917575"/>
            <a:r>
              <a:rPr lang="en-US" sz="3200" b="1" dirty="0" err="1" smtClean="0">
                <a:latin typeface="Times New Roman" charset="0"/>
                <a:cs typeface="Arial" charset="0"/>
              </a:rPr>
              <a:t>Pluripotency</a:t>
            </a:r>
            <a:r>
              <a:rPr lang="en-US" sz="3200" b="1" dirty="0" smtClean="0">
                <a:latin typeface="Times New Roman" charset="0"/>
                <a:cs typeface="Arial" charset="0"/>
              </a:rPr>
              <a:t> experiments: </a:t>
            </a:r>
            <a:endParaRPr lang="en-US" sz="3200" b="1" dirty="0">
              <a:solidFill>
                <a:srgbClr val="FF0000"/>
              </a:solidFill>
              <a:latin typeface="Times New Roman" charset="0"/>
              <a:cs typeface="Arial" charset="0"/>
            </a:endParaRPr>
          </a:p>
        </p:txBody>
      </p:sp>
      <p:cxnSp>
        <p:nvCxnSpPr>
          <p:cNvPr id="3" name="Straight Connector 2"/>
          <p:cNvCxnSpPr/>
          <p:nvPr/>
        </p:nvCxnSpPr>
        <p:spPr bwMode="auto">
          <a:xfrm>
            <a:off x="931670" y="1455342"/>
            <a:ext cx="7036624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8" name="TextBox 7"/>
          <p:cNvSpPr txBox="1"/>
          <p:nvPr/>
        </p:nvSpPr>
        <p:spPr>
          <a:xfrm>
            <a:off x="1576212" y="1587493"/>
            <a:ext cx="4477897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A6A6A6"/>
                </a:solidFill>
                <a:latin typeface="Times New Roman"/>
                <a:cs typeface="Times New Roman"/>
              </a:rPr>
              <a:t>	</a:t>
            </a:r>
            <a:r>
              <a:rPr lang="en-US" sz="2400" dirty="0">
                <a:solidFill>
                  <a:srgbClr val="A6A6A6"/>
                </a:solidFill>
                <a:latin typeface="Times New Roman"/>
                <a:cs typeface="Times New Roman"/>
              </a:rPr>
              <a:t>•</a:t>
            </a:r>
            <a:r>
              <a:rPr lang="en-US" sz="2400" b="1" dirty="0" smtClean="0">
                <a:solidFill>
                  <a:srgbClr val="A6A6A6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solidFill>
                  <a:srgbClr val="A6A6A6"/>
                </a:solidFill>
                <a:latin typeface="Times New Roman"/>
                <a:cs typeface="Times New Roman"/>
              </a:rPr>
              <a:t>embryoid</a:t>
            </a:r>
            <a:r>
              <a:rPr lang="en-US" sz="2400" dirty="0" smtClean="0">
                <a:solidFill>
                  <a:srgbClr val="A6A6A6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>
                <a:solidFill>
                  <a:srgbClr val="A6A6A6"/>
                </a:solidFill>
                <a:latin typeface="Times New Roman"/>
                <a:cs typeface="Times New Roman"/>
              </a:rPr>
              <a:t>bodies </a:t>
            </a:r>
            <a:endParaRPr lang="en-US" sz="2400" dirty="0" smtClean="0">
              <a:solidFill>
                <a:srgbClr val="A6A6A6"/>
              </a:solidFill>
              <a:latin typeface="Times New Roman"/>
              <a:cs typeface="Times New Roman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A6A6A6"/>
                </a:solidFill>
                <a:latin typeface="Times New Roman"/>
                <a:cs typeface="Times New Roman"/>
              </a:rPr>
              <a:t>	•</a:t>
            </a:r>
            <a:r>
              <a:rPr lang="en-US" sz="2400" dirty="0" smtClean="0">
                <a:solidFill>
                  <a:srgbClr val="A6A6A6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solidFill>
                  <a:srgbClr val="A6A6A6"/>
                </a:solidFill>
                <a:latin typeface="Times New Roman"/>
                <a:cs typeface="Times New Roman"/>
              </a:rPr>
              <a:t>teratomas</a:t>
            </a:r>
            <a:endParaRPr lang="en-US" sz="2400" dirty="0" smtClean="0">
              <a:solidFill>
                <a:srgbClr val="A6A6A6"/>
              </a:solidFill>
              <a:latin typeface="Times New Roman"/>
              <a:cs typeface="Times New Roman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A6A6A6"/>
                </a:solidFill>
                <a:latin typeface="Times New Roman"/>
                <a:cs typeface="Times New Roman"/>
              </a:rPr>
              <a:t>	•</a:t>
            </a:r>
            <a:r>
              <a:rPr lang="en-US" sz="2400" dirty="0" smtClean="0">
                <a:solidFill>
                  <a:srgbClr val="A6A6A6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solidFill>
                  <a:srgbClr val="A6A6A6"/>
                </a:solidFill>
                <a:latin typeface="Times New Roman"/>
                <a:cs typeface="Times New Roman"/>
              </a:rPr>
              <a:t>organoids</a:t>
            </a:r>
            <a:r>
              <a:rPr lang="en-US" sz="2400" dirty="0" smtClean="0">
                <a:solidFill>
                  <a:srgbClr val="A6A6A6"/>
                </a:solidFill>
                <a:latin typeface="Times New Roman"/>
                <a:cs typeface="Times New Roman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A6A6A6"/>
                </a:solidFill>
                <a:latin typeface="Times New Roman"/>
                <a:cs typeface="Times New Roman"/>
              </a:rPr>
              <a:t>	•</a:t>
            </a:r>
            <a:r>
              <a:rPr lang="en-US" sz="2400" dirty="0" smtClean="0">
                <a:solidFill>
                  <a:srgbClr val="A6A6A6"/>
                </a:solidFill>
                <a:latin typeface="Times New Roman"/>
                <a:cs typeface="Times New Roman"/>
              </a:rPr>
              <a:t> embryo-like structures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Times New Roman"/>
                <a:cs typeface="Times New Roman"/>
              </a:rPr>
              <a:t>	</a:t>
            </a:r>
            <a:r>
              <a:rPr lang="en-US" sz="2400" dirty="0" smtClean="0">
                <a:solidFill>
                  <a:srgbClr val="800000"/>
                </a:solidFill>
                <a:latin typeface="Times New Roman"/>
                <a:cs typeface="Times New Roman"/>
              </a:rPr>
              <a:t>•</a:t>
            </a:r>
            <a:r>
              <a:rPr lang="en-US" sz="2400" dirty="0" smtClean="0">
                <a:latin typeface="Times New Roman"/>
                <a:cs typeface="Times New Roman"/>
              </a:rPr>
              <a:t> directed differentiation</a:t>
            </a:r>
            <a:endParaRPr lang="en-US" sz="2400" dirty="0">
              <a:latin typeface="Times New Roman"/>
              <a:cs typeface="Times New Roman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4990972" y="4156894"/>
            <a:ext cx="3025178" cy="2031225"/>
            <a:chOff x="4525442" y="4651036"/>
            <a:chExt cx="2379338" cy="1460694"/>
          </a:xfrm>
        </p:grpSpPr>
        <p:grpSp>
          <p:nvGrpSpPr>
            <p:cNvPr id="5" name="Group 67"/>
            <p:cNvGrpSpPr>
              <a:grpSpLocks/>
            </p:cNvGrpSpPr>
            <p:nvPr/>
          </p:nvGrpSpPr>
          <p:grpSpPr bwMode="auto">
            <a:xfrm>
              <a:off x="5793724" y="5286240"/>
              <a:ext cx="523296" cy="184770"/>
              <a:chOff x="3984" y="1511"/>
              <a:chExt cx="552" cy="201"/>
            </a:xfrm>
          </p:grpSpPr>
          <p:grpSp>
            <p:nvGrpSpPr>
              <p:cNvPr id="6" name="Group 5"/>
              <p:cNvGrpSpPr>
                <a:grpSpLocks/>
              </p:cNvGrpSpPr>
              <p:nvPr/>
            </p:nvGrpSpPr>
            <p:grpSpPr bwMode="auto">
              <a:xfrm>
                <a:off x="3987" y="1511"/>
                <a:ext cx="549" cy="92"/>
                <a:chOff x="3636" y="1631"/>
                <a:chExt cx="549" cy="92"/>
              </a:xfrm>
            </p:grpSpPr>
            <p:sp>
              <p:nvSpPr>
                <p:cNvPr id="28" name="Oval 87"/>
                <p:cNvSpPr>
                  <a:spLocks noChangeArrowheads="1"/>
                </p:cNvSpPr>
                <p:nvPr/>
              </p:nvSpPr>
              <p:spPr bwMode="auto">
                <a:xfrm>
                  <a:off x="3642" y="1637"/>
                  <a:ext cx="537" cy="80"/>
                </a:xfrm>
                <a:prstGeom prst="ellips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457200" eaLnBrk="1" hangingPunct="1"/>
                  <a:endParaRPr lang="en-US" sz="1800">
                    <a:latin typeface="Calibri" charset="0"/>
                  </a:endParaRPr>
                </a:p>
              </p:txBody>
            </p:sp>
            <p:sp>
              <p:nvSpPr>
                <p:cNvPr id="29" name="Oval 88"/>
                <p:cNvSpPr>
                  <a:spLocks noChangeArrowheads="1"/>
                </p:cNvSpPr>
                <p:nvPr/>
              </p:nvSpPr>
              <p:spPr bwMode="auto">
                <a:xfrm>
                  <a:off x="3636" y="1631"/>
                  <a:ext cx="549" cy="92"/>
                </a:xfrm>
                <a:prstGeom prst="ellips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defTabSz="457200" eaLnBrk="1" hangingPunct="1"/>
                  <a:endParaRPr lang="en-US" sz="1800">
                    <a:latin typeface="Calibri" charset="0"/>
                  </a:endParaRPr>
                </a:p>
              </p:txBody>
            </p:sp>
          </p:grpSp>
          <p:sp>
            <p:nvSpPr>
              <p:cNvPr id="7" name="Freeform 6"/>
              <p:cNvSpPr>
                <a:spLocks/>
              </p:cNvSpPr>
              <p:nvPr/>
            </p:nvSpPr>
            <p:spPr bwMode="auto">
              <a:xfrm>
                <a:off x="4527" y="1552"/>
                <a:ext cx="6" cy="113"/>
              </a:xfrm>
              <a:custGeom>
                <a:avLst/>
                <a:gdLst>
                  <a:gd name="T0" fmla="*/ 9525 w 6"/>
                  <a:gd name="T1" fmla="*/ 6350 h 113"/>
                  <a:gd name="T2" fmla="*/ 9525 w 6"/>
                  <a:gd name="T3" fmla="*/ 4762 h 113"/>
                  <a:gd name="T4" fmla="*/ 9525 w 6"/>
                  <a:gd name="T5" fmla="*/ 3175 h 113"/>
                  <a:gd name="T6" fmla="*/ 7938 w 6"/>
                  <a:gd name="T7" fmla="*/ 1587 h 113"/>
                  <a:gd name="T8" fmla="*/ 6350 w 6"/>
                  <a:gd name="T9" fmla="*/ 0 h 113"/>
                  <a:gd name="T10" fmla="*/ 4763 w 6"/>
                  <a:gd name="T11" fmla="*/ 0 h 113"/>
                  <a:gd name="T12" fmla="*/ 3175 w 6"/>
                  <a:gd name="T13" fmla="*/ 1587 h 113"/>
                  <a:gd name="T14" fmla="*/ 1588 w 6"/>
                  <a:gd name="T15" fmla="*/ 3175 h 113"/>
                  <a:gd name="T16" fmla="*/ 0 w 6"/>
                  <a:gd name="T17" fmla="*/ 4762 h 113"/>
                  <a:gd name="T18" fmla="*/ 0 w 6"/>
                  <a:gd name="T19" fmla="*/ 174625 h 113"/>
                  <a:gd name="T20" fmla="*/ 0 w 6"/>
                  <a:gd name="T21" fmla="*/ 176212 h 113"/>
                  <a:gd name="T22" fmla="*/ 1588 w 6"/>
                  <a:gd name="T23" fmla="*/ 177800 h 113"/>
                  <a:gd name="T24" fmla="*/ 3175 w 6"/>
                  <a:gd name="T25" fmla="*/ 179387 h 113"/>
                  <a:gd name="T26" fmla="*/ 4763 w 6"/>
                  <a:gd name="T27" fmla="*/ 179387 h 113"/>
                  <a:gd name="T28" fmla="*/ 6350 w 6"/>
                  <a:gd name="T29" fmla="*/ 179387 h 113"/>
                  <a:gd name="T30" fmla="*/ 7938 w 6"/>
                  <a:gd name="T31" fmla="*/ 179387 h 113"/>
                  <a:gd name="T32" fmla="*/ 9525 w 6"/>
                  <a:gd name="T33" fmla="*/ 177800 h 113"/>
                  <a:gd name="T34" fmla="*/ 9525 w 6"/>
                  <a:gd name="T35" fmla="*/ 176212 h 113"/>
                  <a:gd name="T36" fmla="*/ 9525 w 6"/>
                  <a:gd name="T37" fmla="*/ 6350 h 113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6"/>
                  <a:gd name="T58" fmla="*/ 0 h 113"/>
                  <a:gd name="T59" fmla="*/ 6 w 6"/>
                  <a:gd name="T60" fmla="*/ 113 h 113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6" h="113">
                    <a:moveTo>
                      <a:pt x="6" y="4"/>
                    </a:moveTo>
                    <a:lnTo>
                      <a:pt x="6" y="3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110"/>
                    </a:lnTo>
                    <a:lnTo>
                      <a:pt x="0" y="111"/>
                    </a:lnTo>
                    <a:lnTo>
                      <a:pt x="1" y="112"/>
                    </a:lnTo>
                    <a:lnTo>
                      <a:pt x="2" y="113"/>
                    </a:lnTo>
                    <a:lnTo>
                      <a:pt x="3" y="113"/>
                    </a:lnTo>
                    <a:lnTo>
                      <a:pt x="4" y="113"/>
                    </a:lnTo>
                    <a:lnTo>
                      <a:pt x="5" y="113"/>
                    </a:lnTo>
                    <a:lnTo>
                      <a:pt x="6" y="112"/>
                    </a:lnTo>
                    <a:lnTo>
                      <a:pt x="6" y="111"/>
                    </a:lnTo>
                    <a:lnTo>
                      <a:pt x="6" y="4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Freeform 8"/>
              <p:cNvSpPr>
                <a:spLocks/>
              </p:cNvSpPr>
              <p:nvPr/>
            </p:nvSpPr>
            <p:spPr bwMode="auto">
              <a:xfrm>
                <a:off x="3984" y="1552"/>
                <a:ext cx="6" cy="113"/>
              </a:xfrm>
              <a:custGeom>
                <a:avLst/>
                <a:gdLst>
                  <a:gd name="T0" fmla="*/ 9525 w 6"/>
                  <a:gd name="T1" fmla="*/ 6350 h 113"/>
                  <a:gd name="T2" fmla="*/ 9525 w 6"/>
                  <a:gd name="T3" fmla="*/ 4762 h 113"/>
                  <a:gd name="T4" fmla="*/ 9525 w 6"/>
                  <a:gd name="T5" fmla="*/ 3175 h 113"/>
                  <a:gd name="T6" fmla="*/ 7938 w 6"/>
                  <a:gd name="T7" fmla="*/ 1587 h 113"/>
                  <a:gd name="T8" fmla="*/ 6350 w 6"/>
                  <a:gd name="T9" fmla="*/ 0 h 113"/>
                  <a:gd name="T10" fmla="*/ 4763 w 6"/>
                  <a:gd name="T11" fmla="*/ 0 h 113"/>
                  <a:gd name="T12" fmla="*/ 3175 w 6"/>
                  <a:gd name="T13" fmla="*/ 1587 h 113"/>
                  <a:gd name="T14" fmla="*/ 1588 w 6"/>
                  <a:gd name="T15" fmla="*/ 3175 h 113"/>
                  <a:gd name="T16" fmla="*/ 0 w 6"/>
                  <a:gd name="T17" fmla="*/ 4762 h 113"/>
                  <a:gd name="T18" fmla="*/ 0 w 6"/>
                  <a:gd name="T19" fmla="*/ 174625 h 113"/>
                  <a:gd name="T20" fmla="*/ 0 w 6"/>
                  <a:gd name="T21" fmla="*/ 176212 h 113"/>
                  <a:gd name="T22" fmla="*/ 1588 w 6"/>
                  <a:gd name="T23" fmla="*/ 177800 h 113"/>
                  <a:gd name="T24" fmla="*/ 3175 w 6"/>
                  <a:gd name="T25" fmla="*/ 179387 h 113"/>
                  <a:gd name="T26" fmla="*/ 4763 w 6"/>
                  <a:gd name="T27" fmla="*/ 179387 h 113"/>
                  <a:gd name="T28" fmla="*/ 6350 w 6"/>
                  <a:gd name="T29" fmla="*/ 179387 h 113"/>
                  <a:gd name="T30" fmla="*/ 7938 w 6"/>
                  <a:gd name="T31" fmla="*/ 179387 h 113"/>
                  <a:gd name="T32" fmla="*/ 9525 w 6"/>
                  <a:gd name="T33" fmla="*/ 177800 h 113"/>
                  <a:gd name="T34" fmla="*/ 9525 w 6"/>
                  <a:gd name="T35" fmla="*/ 176212 h 113"/>
                  <a:gd name="T36" fmla="*/ 9525 w 6"/>
                  <a:gd name="T37" fmla="*/ 6350 h 113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6"/>
                  <a:gd name="T58" fmla="*/ 0 h 113"/>
                  <a:gd name="T59" fmla="*/ 6 w 6"/>
                  <a:gd name="T60" fmla="*/ 113 h 113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6" h="113">
                    <a:moveTo>
                      <a:pt x="6" y="4"/>
                    </a:moveTo>
                    <a:lnTo>
                      <a:pt x="6" y="3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110"/>
                    </a:lnTo>
                    <a:lnTo>
                      <a:pt x="0" y="111"/>
                    </a:lnTo>
                    <a:lnTo>
                      <a:pt x="1" y="112"/>
                    </a:lnTo>
                    <a:lnTo>
                      <a:pt x="2" y="113"/>
                    </a:lnTo>
                    <a:lnTo>
                      <a:pt x="3" y="113"/>
                    </a:lnTo>
                    <a:lnTo>
                      <a:pt x="4" y="113"/>
                    </a:lnTo>
                    <a:lnTo>
                      <a:pt x="5" y="113"/>
                    </a:lnTo>
                    <a:lnTo>
                      <a:pt x="6" y="112"/>
                    </a:lnTo>
                    <a:lnTo>
                      <a:pt x="6" y="111"/>
                    </a:lnTo>
                    <a:lnTo>
                      <a:pt x="6" y="4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0" name="Group 94"/>
              <p:cNvGrpSpPr>
                <a:grpSpLocks/>
              </p:cNvGrpSpPr>
              <p:nvPr/>
            </p:nvGrpSpPr>
            <p:grpSpPr bwMode="auto">
              <a:xfrm>
                <a:off x="4012" y="1619"/>
                <a:ext cx="499" cy="49"/>
                <a:chOff x="3661" y="1739"/>
                <a:chExt cx="499" cy="49"/>
              </a:xfrm>
            </p:grpSpPr>
            <p:sp>
              <p:nvSpPr>
                <p:cNvPr id="26" name="Rectangle 92"/>
                <p:cNvSpPr>
                  <a:spLocks noChangeArrowheads="1"/>
                </p:cNvSpPr>
                <p:nvPr/>
              </p:nvSpPr>
              <p:spPr bwMode="auto">
                <a:xfrm>
                  <a:off x="3667" y="1745"/>
                  <a:ext cx="487" cy="37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457200" eaLnBrk="1" hangingPunct="1"/>
                  <a:endParaRPr lang="en-US" sz="1800">
                    <a:latin typeface="Calibri" charset="0"/>
                  </a:endParaRPr>
                </a:p>
              </p:txBody>
            </p:sp>
            <p:sp>
              <p:nvSpPr>
                <p:cNvPr id="27" name="Rectangle 93"/>
                <p:cNvSpPr>
                  <a:spLocks noChangeArrowheads="1"/>
                </p:cNvSpPr>
                <p:nvPr/>
              </p:nvSpPr>
              <p:spPr bwMode="auto">
                <a:xfrm>
                  <a:off x="3661" y="1739"/>
                  <a:ext cx="499" cy="49"/>
                </a:xfrm>
                <a:prstGeom prst="rect">
                  <a:avLst/>
                </a:prstGeom>
                <a:noFill/>
                <a:ln w="9525">
                  <a:solidFill>
                    <a:srgbClr val="FFFFF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defTabSz="457200" eaLnBrk="1" hangingPunct="1"/>
                  <a:endParaRPr lang="en-US" sz="1800">
                    <a:latin typeface="Calibri" charset="0"/>
                  </a:endParaRPr>
                </a:p>
              </p:txBody>
            </p:sp>
          </p:grpSp>
          <p:grpSp>
            <p:nvGrpSpPr>
              <p:cNvPr id="11" name="Group 97"/>
              <p:cNvGrpSpPr>
                <a:grpSpLocks/>
              </p:cNvGrpSpPr>
              <p:nvPr/>
            </p:nvGrpSpPr>
            <p:grpSpPr bwMode="auto">
              <a:xfrm>
                <a:off x="3987" y="1619"/>
                <a:ext cx="549" cy="93"/>
                <a:chOff x="3636" y="1739"/>
                <a:chExt cx="549" cy="93"/>
              </a:xfrm>
            </p:grpSpPr>
            <p:sp>
              <p:nvSpPr>
                <p:cNvPr id="24" name="Oval 95"/>
                <p:cNvSpPr>
                  <a:spLocks noChangeArrowheads="1"/>
                </p:cNvSpPr>
                <p:nvPr/>
              </p:nvSpPr>
              <p:spPr bwMode="auto">
                <a:xfrm>
                  <a:off x="3642" y="1745"/>
                  <a:ext cx="537" cy="81"/>
                </a:xfrm>
                <a:prstGeom prst="ellipse">
                  <a:avLst/>
                </a:pr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457200" eaLnBrk="1" hangingPunct="1"/>
                  <a:endParaRPr lang="en-US" sz="1800">
                    <a:latin typeface="Calibri" charset="0"/>
                  </a:endParaRPr>
                </a:p>
              </p:txBody>
            </p:sp>
            <p:sp>
              <p:nvSpPr>
                <p:cNvPr id="25" name="Oval 96"/>
                <p:cNvSpPr>
                  <a:spLocks noChangeArrowheads="1"/>
                </p:cNvSpPr>
                <p:nvPr/>
              </p:nvSpPr>
              <p:spPr bwMode="auto">
                <a:xfrm>
                  <a:off x="3636" y="1739"/>
                  <a:ext cx="549" cy="93"/>
                </a:xfrm>
                <a:prstGeom prst="ellips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defTabSz="457200" eaLnBrk="1" hangingPunct="1"/>
                  <a:endParaRPr lang="en-US" sz="1800">
                    <a:latin typeface="Calibri" charset="0"/>
                  </a:endParaRPr>
                </a:p>
              </p:txBody>
            </p:sp>
          </p:grpSp>
          <p:grpSp>
            <p:nvGrpSpPr>
              <p:cNvPr id="12" name="Group 100"/>
              <p:cNvGrpSpPr>
                <a:grpSpLocks/>
              </p:cNvGrpSpPr>
              <p:nvPr/>
            </p:nvGrpSpPr>
            <p:grpSpPr bwMode="auto">
              <a:xfrm>
                <a:off x="4185" y="1641"/>
                <a:ext cx="104" cy="49"/>
                <a:chOff x="3834" y="1761"/>
                <a:chExt cx="104" cy="49"/>
              </a:xfrm>
            </p:grpSpPr>
            <p:sp>
              <p:nvSpPr>
                <p:cNvPr id="22" name="Oval 98"/>
                <p:cNvSpPr>
                  <a:spLocks noChangeArrowheads="1"/>
                </p:cNvSpPr>
                <p:nvPr/>
              </p:nvSpPr>
              <p:spPr bwMode="auto">
                <a:xfrm>
                  <a:off x="3840" y="1767"/>
                  <a:ext cx="92" cy="37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457200" eaLnBrk="1" hangingPunct="1"/>
                  <a:endParaRPr lang="en-US" sz="1800">
                    <a:latin typeface="Calibri" charset="0"/>
                  </a:endParaRPr>
                </a:p>
              </p:txBody>
            </p:sp>
            <p:sp>
              <p:nvSpPr>
                <p:cNvPr id="23" name="Oval 99"/>
                <p:cNvSpPr>
                  <a:spLocks noChangeArrowheads="1"/>
                </p:cNvSpPr>
                <p:nvPr/>
              </p:nvSpPr>
              <p:spPr bwMode="auto">
                <a:xfrm>
                  <a:off x="3834" y="1761"/>
                  <a:ext cx="104" cy="49"/>
                </a:xfrm>
                <a:prstGeom prst="ellips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defTabSz="457200" eaLnBrk="1" hangingPunct="1"/>
                  <a:endParaRPr lang="en-US" sz="1800">
                    <a:latin typeface="Calibri" charset="0"/>
                  </a:endParaRPr>
                </a:p>
              </p:txBody>
            </p:sp>
          </p:grpSp>
          <p:grpSp>
            <p:nvGrpSpPr>
              <p:cNvPr id="13" name="Group 103"/>
              <p:cNvGrpSpPr>
                <a:grpSpLocks/>
              </p:cNvGrpSpPr>
              <p:nvPr/>
            </p:nvGrpSpPr>
            <p:grpSpPr bwMode="auto">
              <a:xfrm>
                <a:off x="4307" y="1662"/>
                <a:ext cx="56" cy="28"/>
                <a:chOff x="3956" y="1782"/>
                <a:chExt cx="56" cy="28"/>
              </a:xfrm>
            </p:grpSpPr>
            <p:sp>
              <p:nvSpPr>
                <p:cNvPr id="20" name="Oval 101"/>
                <p:cNvSpPr>
                  <a:spLocks noChangeArrowheads="1"/>
                </p:cNvSpPr>
                <p:nvPr/>
              </p:nvSpPr>
              <p:spPr bwMode="auto">
                <a:xfrm>
                  <a:off x="3962" y="1788"/>
                  <a:ext cx="44" cy="16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457200" eaLnBrk="1" hangingPunct="1"/>
                  <a:endParaRPr lang="en-US" sz="1800">
                    <a:latin typeface="Calibri" charset="0"/>
                  </a:endParaRPr>
                </a:p>
              </p:txBody>
            </p:sp>
            <p:sp>
              <p:nvSpPr>
                <p:cNvPr id="21" name="Oval 102"/>
                <p:cNvSpPr>
                  <a:spLocks noChangeArrowheads="1"/>
                </p:cNvSpPr>
                <p:nvPr/>
              </p:nvSpPr>
              <p:spPr bwMode="auto">
                <a:xfrm>
                  <a:off x="3956" y="1782"/>
                  <a:ext cx="56" cy="28"/>
                </a:xfrm>
                <a:prstGeom prst="ellips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defTabSz="457200" eaLnBrk="1" hangingPunct="1"/>
                  <a:endParaRPr lang="en-US" sz="1800">
                    <a:latin typeface="Calibri" charset="0"/>
                  </a:endParaRPr>
                </a:p>
              </p:txBody>
            </p:sp>
          </p:grpSp>
          <p:grpSp>
            <p:nvGrpSpPr>
              <p:cNvPr id="14" name="Group 106"/>
              <p:cNvGrpSpPr>
                <a:grpSpLocks/>
              </p:cNvGrpSpPr>
              <p:nvPr/>
            </p:nvGrpSpPr>
            <p:grpSpPr bwMode="auto">
              <a:xfrm>
                <a:off x="4357" y="1641"/>
                <a:ext cx="55" cy="27"/>
                <a:chOff x="4006" y="1761"/>
                <a:chExt cx="55" cy="27"/>
              </a:xfrm>
            </p:grpSpPr>
            <p:sp>
              <p:nvSpPr>
                <p:cNvPr id="18" name="Oval 104"/>
                <p:cNvSpPr>
                  <a:spLocks noChangeArrowheads="1"/>
                </p:cNvSpPr>
                <p:nvPr/>
              </p:nvSpPr>
              <p:spPr bwMode="auto">
                <a:xfrm>
                  <a:off x="4012" y="1767"/>
                  <a:ext cx="43" cy="15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457200" eaLnBrk="1" hangingPunct="1"/>
                  <a:endParaRPr lang="en-US" sz="1800">
                    <a:latin typeface="Calibri" charset="0"/>
                  </a:endParaRPr>
                </a:p>
              </p:txBody>
            </p:sp>
            <p:sp>
              <p:nvSpPr>
                <p:cNvPr id="19" name="Oval 105"/>
                <p:cNvSpPr>
                  <a:spLocks noChangeArrowheads="1"/>
                </p:cNvSpPr>
                <p:nvPr/>
              </p:nvSpPr>
              <p:spPr bwMode="auto">
                <a:xfrm>
                  <a:off x="4006" y="1761"/>
                  <a:ext cx="55" cy="27"/>
                </a:xfrm>
                <a:prstGeom prst="ellips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defTabSz="457200" eaLnBrk="1" hangingPunct="1"/>
                  <a:endParaRPr lang="en-US" sz="1800">
                    <a:latin typeface="Calibri" charset="0"/>
                  </a:endParaRPr>
                </a:p>
              </p:txBody>
            </p:sp>
          </p:grpSp>
          <p:grpSp>
            <p:nvGrpSpPr>
              <p:cNvPr id="15" name="Group 109"/>
              <p:cNvGrpSpPr>
                <a:grpSpLocks/>
              </p:cNvGrpSpPr>
              <p:nvPr/>
            </p:nvGrpSpPr>
            <p:grpSpPr bwMode="auto">
              <a:xfrm>
                <a:off x="4111" y="1641"/>
                <a:ext cx="55" cy="27"/>
                <a:chOff x="3760" y="1761"/>
                <a:chExt cx="55" cy="27"/>
              </a:xfrm>
            </p:grpSpPr>
            <p:sp>
              <p:nvSpPr>
                <p:cNvPr id="16" name="Oval 107"/>
                <p:cNvSpPr>
                  <a:spLocks noChangeArrowheads="1"/>
                </p:cNvSpPr>
                <p:nvPr/>
              </p:nvSpPr>
              <p:spPr bwMode="auto">
                <a:xfrm>
                  <a:off x="3766" y="1767"/>
                  <a:ext cx="43" cy="15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457200" eaLnBrk="1" hangingPunct="1"/>
                  <a:endParaRPr lang="en-US" sz="1800">
                    <a:latin typeface="Calibri" charset="0"/>
                  </a:endParaRPr>
                </a:p>
              </p:txBody>
            </p:sp>
            <p:sp>
              <p:nvSpPr>
                <p:cNvPr id="17" name="Oval 108"/>
                <p:cNvSpPr>
                  <a:spLocks noChangeArrowheads="1"/>
                </p:cNvSpPr>
                <p:nvPr/>
              </p:nvSpPr>
              <p:spPr bwMode="auto">
                <a:xfrm>
                  <a:off x="3760" y="1761"/>
                  <a:ext cx="55" cy="27"/>
                </a:xfrm>
                <a:prstGeom prst="ellips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defTabSz="457200" eaLnBrk="1" hangingPunct="1"/>
                  <a:endParaRPr lang="en-US" sz="1800">
                    <a:latin typeface="Calibri" charset="0"/>
                  </a:endParaRPr>
                </a:p>
              </p:txBody>
            </p:sp>
          </p:grpSp>
        </p:grpSp>
        <p:grpSp>
          <p:nvGrpSpPr>
            <p:cNvPr id="30" name="Group 67"/>
            <p:cNvGrpSpPr>
              <a:grpSpLocks/>
            </p:cNvGrpSpPr>
            <p:nvPr/>
          </p:nvGrpSpPr>
          <p:grpSpPr bwMode="auto">
            <a:xfrm>
              <a:off x="5767180" y="4739284"/>
              <a:ext cx="523296" cy="184770"/>
              <a:chOff x="3984" y="1511"/>
              <a:chExt cx="552" cy="201"/>
            </a:xfrm>
          </p:grpSpPr>
          <p:grpSp>
            <p:nvGrpSpPr>
              <p:cNvPr id="31" name="Group 89"/>
              <p:cNvGrpSpPr>
                <a:grpSpLocks/>
              </p:cNvGrpSpPr>
              <p:nvPr/>
            </p:nvGrpSpPr>
            <p:grpSpPr bwMode="auto">
              <a:xfrm>
                <a:off x="3987" y="1511"/>
                <a:ext cx="549" cy="92"/>
                <a:chOff x="3636" y="1631"/>
                <a:chExt cx="549" cy="92"/>
              </a:xfrm>
            </p:grpSpPr>
            <p:sp>
              <p:nvSpPr>
                <p:cNvPr id="52" name="Oval 87"/>
                <p:cNvSpPr>
                  <a:spLocks noChangeArrowheads="1"/>
                </p:cNvSpPr>
                <p:nvPr/>
              </p:nvSpPr>
              <p:spPr bwMode="auto">
                <a:xfrm>
                  <a:off x="3642" y="1637"/>
                  <a:ext cx="537" cy="80"/>
                </a:xfrm>
                <a:prstGeom prst="ellips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457200" eaLnBrk="1" hangingPunct="1"/>
                  <a:endParaRPr lang="en-US" sz="1800">
                    <a:latin typeface="Calibri" charset="0"/>
                  </a:endParaRPr>
                </a:p>
              </p:txBody>
            </p:sp>
            <p:sp>
              <p:nvSpPr>
                <p:cNvPr id="53" name="Oval 88"/>
                <p:cNvSpPr>
                  <a:spLocks noChangeArrowheads="1"/>
                </p:cNvSpPr>
                <p:nvPr/>
              </p:nvSpPr>
              <p:spPr bwMode="auto">
                <a:xfrm>
                  <a:off x="3636" y="1631"/>
                  <a:ext cx="549" cy="92"/>
                </a:xfrm>
                <a:prstGeom prst="ellips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defTabSz="457200" eaLnBrk="1" hangingPunct="1"/>
                  <a:endParaRPr lang="en-US" sz="1800">
                    <a:latin typeface="Calibri" charset="0"/>
                  </a:endParaRPr>
                </a:p>
              </p:txBody>
            </p:sp>
          </p:grpSp>
          <p:sp>
            <p:nvSpPr>
              <p:cNvPr id="32" name="Freeform 90"/>
              <p:cNvSpPr>
                <a:spLocks/>
              </p:cNvSpPr>
              <p:nvPr/>
            </p:nvSpPr>
            <p:spPr bwMode="auto">
              <a:xfrm>
                <a:off x="4527" y="1552"/>
                <a:ext cx="6" cy="113"/>
              </a:xfrm>
              <a:custGeom>
                <a:avLst/>
                <a:gdLst>
                  <a:gd name="T0" fmla="*/ 9525 w 6"/>
                  <a:gd name="T1" fmla="*/ 6350 h 113"/>
                  <a:gd name="T2" fmla="*/ 9525 w 6"/>
                  <a:gd name="T3" fmla="*/ 4762 h 113"/>
                  <a:gd name="T4" fmla="*/ 9525 w 6"/>
                  <a:gd name="T5" fmla="*/ 3175 h 113"/>
                  <a:gd name="T6" fmla="*/ 7938 w 6"/>
                  <a:gd name="T7" fmla="*/ 1587 h 113"/>
                  <a:gd name="T8" fmla="*/ 6350 w 6"/>
                  <a:gd name="T9" fmla="*/ 0 h 113"/>
                  <a:gd name="T10" fmla="*/ 4763 w 6"/>
                  <a:gd name="T11" fmla="*/ 0 h 113"/>
                  <a:gd name="T12" fmla="*/ 3175 w 6"/>
                  <a:gd name="T13" fmla="*/ 1587 h 113"/>
                  <a:gd name="T14" fmla="*/ 1588 w 6"/>
                  <a:gd name="T15" fmla="*/ 3175 h 113"/>
                  <a:gd name="T16" fmla="*/ 0 w 6"/>
                  <a:gd name="T17" fmla="*/ 4762 h 113"/>
                  <a:gd name="T18" fmla="*/ 0 w 6"/>
                  <a:gd name="T19" fmla="*/ 174625 h 113"/>
                  <a:gd name="T20" fmla="*/ 0 w 6"/>
                  <a:gd name="T21" fmla="*/ 176212 h 113"/>
                  <a:gd name="T22" fmla="*/ 1588 w 6"/>
                  <a:gd name="T23" fmla="*/ 177800 h 113"/>
                  <a:gd name="T24" fmla="*/ 3175 w 6"/>
                  <a:gd name="T25" fmla="*/ 179387 h 113"/>
                  <a:gd name="T26" fmla="*/ 4763 w 6"/>
                  <a:gd name="T27" fmla="*/ 179387 h 113"/>
                  <a:gd name="T28" fmla="*/ 6350 w 6"/>
                  <a:gd name="T29" fmla="*/ 179387 h 113"/>
                  <a:gd name="T30" fmla="*/ 7938 w 6"/>
                  <a:gd name="T31" fmla="*/ 179387 h 113"/>
                  <a:gd name="T32" fmla="*/ 9525 w 6"/>
                  <a:gd name="T33" fmla="*/ 177800 h 113"/>
                  <a:gd name="T34" fmla="*/ 9525 w 6"/>
                  <a:gd name="T35" fmla="*/ 176212 h 113"/>
                  <a:gd name="T36" fmla="*/ 9525 w 6"/>
                  <a:gd name="T37" fmla="*/ 6350 h 113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6"/>
                  <a:gd name="T58" fmla="*/ 0 h 113"/>
                  <a:gd name="T59" fmla="*/ 6 w 6"/>
                  <a:gd name="T60" fmla="*/ 113 h 113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6" h="113">
                    <a:moveTo>
                      <a:pt x="6" y="4"/>
                    </a:moveTo>
                    <a:lnTo>
                      <a:pt x="6" y="3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110"/>
                    </a:lnTo>
                    <a:lnTo>
                      <a:pt x="0" y="111"/>
                    </a:lnTo>
                    <a:lnTo>
                      <a:pt x="1" y="112"/>
                    </a:lnTo>
                    <a:lnTo>
                      <a:pt x="2" y="113"/>
                    </a:lnTo>
                    <a:lnTo>
                      <a:pt x="3" y="113"/>
                    </a:lnTo>
                    <a:lnTo>
                      <a:pt x="4" y="113"/>
                    </a:lnTo>
                    <a:lnTo>
                      <a:pt x="5" y="113"/>
                    </a:lnTo>
                    <a:lnTo>
                      <a:pt x="6" y="112"/>
                    </a:lnTo>
                    <a:lnTo>
                      <a:pt x="6" y="111"/>
                    </a:lnTo>
                    <a:lnTo>
                      <a:pt x="6" y="4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91"/>
              <p:cNvSpPr>
                <a:spLocks/>
              </p:cNvSpPr>
              <p:nvPr/>
            </p:nvSpPr>
            <p:spPr bwMode="auto">
              <a:xfrm>
                <a:off x="3984" y="1552"/>
                <a:ext cx="6" cy="113"/>
              </a:xfrm>
              <a:custGeom>
                <a:avLst/>
                <a:gdLst>
                  <a:gd name="T0" fmla="*/ 9525 w 6"/>
                  <a:gd name="T1" fmla="*/ 6350 h 113"/>
                  <a:gd name="T2" fmla="*/ 9525 w 6"/>
                  <a:gd name="T3" fmla="*/ 4762 h 113"/>
                  <a:gd name="T4" fmla="*/ 9525 w 6"/>
                  <a:gd name="T5" fmla="*/ 3175 h 113"/>
                  <a:gd name="T6" fmla="*/ 7938 w 6"/>
                  <a:gd name="T7" fmla="*/ 1587 h 113"/>
                  <a:gd name="T8" fmla="*/ 6350 w 6"/>
                  <a:gd name="T9" fmla="*/ 0 h 113"/>
                  <a:gd name="T10" fmla="*/ 4763 w 6"/>
                  <a:gd name="T11" fmla="*/ 0 h 113"/>
                  <a:gd name="T12" fmla="*/ 3175 w 6"/>
                  <a:gd name="T13" fmla="*/ 1587 h 113"/>
                  <a:gd name="T14" fmla="*/ 1588 w 6"/>
                  <a:gd name="T15" fmla="*/ 3175 h 113"/>
                  <a:gd name="T16" fmla="*/ 0 w 6"/>
                  <a:gd name="T17" fmla="*/ 4762 h 113"/>
                  <a:gd name="T18" fmla="*/ 0 w 6"/>
                  <a:gd name="T19" fmla="*/ 174625 h 113"/>
                  <a:gd name="T20" fmla="*/ 0 w 6"/>
                  <a:gd name="T21" fmla="*/ 176212 h 113"/>
                  <a:gd name="T22" fmla="*/ 1588 w 6"/>
                  <a:gd name="T23" fmla="*/ 177800 h 113"/>
                  <a:gd name="T24" fmla="*/ 3175 w 6"/>
                  <a:gd name="T25" fmla="*/ 179387 h 113"/>
                  <a:gd name="T26" fmla="*/ 4763 w 6"/>
                  <a:gd name="T27" fmla="*/ 179387 h 113"/>
                  <a:gd name="T28" fmla="*/ 6350 w 6"/>
                  <a:gd name="T29" fmla="*/ 179387 h 113"/>
                  <a:gd name="T30" fmla="*/ 7938 w 6"/>
                  <a:gd name="T31" fmla="*/ 179387 h 113"/>
                  <a:gd name="T32" fmla="*/ 9525 w 6"/>
                  <a:gd name="T33" fmla="*/ 177800 h 113"/>
                  <a:gd name="T34" fmla="*/ 9525 w 6"/>
                  <a:gd name="T35" fmla="*/ 176212 h 113"/>
                  <a:gd name="T36" fmla="*/ 9525 w 6"/>
                  <a:gd name="T37" fmla="*/ 6350 h 113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6"/>
                  <a:gd name="T58" fmla="*/ 0 h 113"/>
                  <a:gd name="T59" fmla="*/ 6 w 6"/>
                  <a:gd name="T60" fmla="*/ 113 h 113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6" h="113">
                    <a:moveTo>
                      <a:pt x="6" y="4"/>
                    </a:moveTo>
                    <a:lnTo>
                      <a:pt x="6" y="3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110"/>
                    </a:lnTo>
                    <a:lnTo>
                      <a:pt x="0" y="111"/>
                    </a:lnTo>
                    <a:lnTo>
                      <a:pt x="1" y="112"/>
                    </a:lnTo>
                    <a:lnTo>
                      <a:pt x="2" y="113"/>
                    </a:lnTo>
                    <a:lnTo>
                      <a:pt x="3" y="113"/>
                    </a:lnTo>
                    <a:lnTo>
                      <a:pt x="4" y="113"/>
                    </a:lnTo>
                    <a:lnTo>
                      <a:pt x="5" y="113"/>
                    </a:lnTo>
                    <a:lnTo>
                      <a:pt x="6" y="112"/>
                    </a:lnTo>
                    <a:lnTo>
                      <a:pt x="6" y="111"/>
                    </a:lnTo>
                    <a:lnTo>
                      <a:pt x="6" y="4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34" name="Group 94"/>
              <p:cNvGrpSpPr>
                <a:grpSpLocks/>
              </p:cNvGrpSpPr>
              <p:nvPr/>
            </p:nvGrpSpPr>
            <p:grpSpPr bwMode="auto">
              <a:xfrm>
                <a:off x="4012" y="1619"/>
                <a:ext cx="499" cy="49"/>
                <a:chOff x="3661" y="1739"/>
                <a:chExt cx="499" cy="49"/>
              </a:xfrm>
            </p:grpSpPr>
            <p:sp>
              <p:nvSpPr>
                <p:cNvPr id="50" name="Rectangle 92"/>
                <p:cNvSpPr>
                  <a:spLocks noChangeArrowheads="1"/>
                </p:cNvSpPr>
                <p:nvPr/>
              </p:nvSpPr>
              <p:spPr bwMode="auto">
                <a:xfrm>
                  <a:off x="3667" y="1745"/>
                  <a:ext cx="487" cy="37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457200" eaLnBrk="1" hangingPunct="1"/>
                  <a:endParaRPr lang="en-US" sz="1800">
                    <a:latin typeface="Calibri" charset="0"/>
                  </a:endParaRPr>
                </a:p>
              </p:txBody>
            </p:sp>
            <p:sp>
              <p:nvSpPr>
                <p:cNvPr id="51" name="Rectangle 93"/>
                <p:cNvSpPr>
                  <a:spLocks noChangeArrowheads="1"/>
                </p:cNvSpPr>
                <p:nvPr/>
              </p:nvSpPr>
              <p:spPr bwMode="auto">
                <a:xfrm>
                  <a:off x="3661" y="1739"/>
                  <a:ext cx="499" cy="49"/>
                </a:xfrm>
                <a:prstGeom prst="rect">
                  <a:avLst/>
                </a:prstGeom>
                <a:noFill/>
                <a:ln w="9525">
                  <a:solidFill>
                    <a:srgbClr val="FFFFF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defTabSz="457200" eaLnBrk="1" hangingPunct="1"/>
                  <a:endParaRPr lang="en-US" sz="1800">
                    <a:latin typeface="Calibri" charset="0"/>
                  </a:endParaRPr>
                </a:p>
              </p:txBody>
            </p:sp>
          </p:grpSp>
          <p:grpSp>
            <p:nvGrpSpPr>
              <p:cNvPr id="35" name="Group 97"/>
              <p:cNvGrpSpPr>
                <a:grpSpLocks/>
              </p:cNvGrpSpPr>
              <p:nvPr/>
            </p:nvGrpSpPr>
            <p:grpSpPr bwMode="auto">
              <a:xfrm>
                <a:off x="3987" y="1619"/>
                <a:ext cx="549" cy="93"/>
                <a:chOff x="3636" y="1739"/>
                <a:chExt cx="549" cy="93"/>
              </a:xfrm>
            </p:grpSpPr>
            <p:sp>
              <p:nvSpPr>
                <p:cNvPr id="48" name="Oval 95"/>
                <p:cNvSpPr>
                  <a:spLocks noChangeArrowheads="1"/>
                </p:cNvSpPr>
                <p:nvPr/>
              </p:nvSpPr>
              <p:spPr bwMode="auto">
                <a:xfrm>
                  <a:off x="3642" y="1745"/>
                  <a:ext cx="537" cy="81"/>
                </a:xfrm>
                <a:prstGeom prst="ellipse">
                  <a:avLst/>
                </a:pr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457200" eaLnBrk="1" hangingPunct="1"/>
                  <a:endParaRPr lang="en-US" sz="1800">
                    <a:latin typeface="Calibri" charset="0"/>
                  </a:endParaRPr>
                </a:p>
              </p:txBody>
            </p:sp>
            <p:sp>
              <p:nvSpPr>
                <p:cNvPr id="49" name="Oval 96"/>
                <p:cNvSpPr>
                  <a:spLocks noChangeArrowheads="1"/>
                </p:cNvSpPr>
                <p:nvPr/>
              </p:nvSpPr>
              <p:spPr bwMode="auto">
                <a:xfrm>
                  <a:off x="3636" y="1739"/>
                  <a:ext cx="549" cy="93"/>
                </a:xfrm>
                <a:prstGeom prst="ellips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defTabSz="457200" eaLnBrk="1" hangingPunct="1"/>
                  <a:endParaRPr lang="en-US" sz="1800">
                    <a:latin typeface="Calibri" charset="0"/>
                  </a:endParaRPr>
                </a:p>
              </p:txBody>
            </p:sp>
          </p:grpSp>
          <p:grpSp>
            <p:nvGrpSpPr>
              <p:cNvPr id="36" name="Group 100"/>
              <p:cNvGrpSpPr>
                <a:grpSpLocks/>
              </p:cNvGrpSpPr>
              <p:nvPr/>
            </p:nvGrpSpPr>
            <p:grpSpPr bwMode="auto">
              <a:xfrm>
                <a:off x="4185" y="1641"/>
                <a:ext cx="104" cy="49"/>
                <a:chOff x="3834" y="1761"/>
                <a:chExt cx="104" cy="49"/>
              </a:xfrm>
            </p:grpSpPr>
            <p:sp>
              <p:nvSpPr>
                <p:cNvPr id="46" name="Oval 98"/>
                <p:cNvSpPr>
                  <a:spLocks noChangeArrowheads="1"/>
                </p:cNvSpPr>
                <p:nvPr/>
              </p:nvSpPr>
              <p:spPr bwMode="auto">
                <a:xfrm>
                  <a:off x="3840" y="1767"/>
                  <a:ext cx="92" cy="37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457200" eaLnBrk="1" hangingPunct="1"/>
                  <a:endParaRPr lang="en-US" sz="1800">
                    <a:latin typeface="Calibri" charset="0"/>
                  </a:endParaRPr>
                </a:p>
              </p:txBody>
            </p:sp>
            <p:sp>
              <p:nvSpPr>
                <p:cNvPr id="47" name="Oval 99"/>
                <p:cNvSpPr>
                  <a:spLocks noChangeArrowheads="1"/>
                </p:cNvSpPr>
                <p:nvPr/>
              </p:nvSpPr>
              <p:spPr bwMode="auto">
                <a:xfrm>
                  <a:off x="3834" y="1761"/>
                  <a:ext cx="104" cy="49"/>
                </a:xfrm>
                <a:prstGeom prst="ellips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defTabSz="457200" eaLnBrk="1" hangingPunct="1"/>
                  <a:endParaRPr lang="en-US" sz="1800">
                    <a:latin typeface="Calibri" charset="0"/>
                  </a:endParaRPr>
                </a:p>
              </p:txBody>
            </p:sp>
          </p:grpSp>
          <p:grpSp>
            <p:nvGrpSpPr>
              <p:cNvPr id="37" name="Group 103"/>
              <p:cNvGrpSpPr>
                <a:grpSpLocks/>
              </p:cNvGrpSpPr>
              <p:nvPr/>
            </p:nvGrpSpPr>
            <p:grpSpPr bwMode="auto">
              <a:xfrm>
                <a:off x="4307" y="1662"/>
                <a:ext cx="56" cy="28"/>
                <a:chOff x="3956" y="1782"/>
                <a:chExt cx="56" cy="28"/>
              </a:xfrm>
            </p:grpSpPr>
            <p:sp>
              <p:nvSpPr>
                <p:cNvPr id="44" name="Oval 101"/>
                <p:cNvSpPr>
                  <a:spLocks noChangeArrowheads="1"/>
                </p:cNvSpPr>
                <p:nvPr/>
              </p:nvSpPr>
              <p:spPr bwMode="auto">
                <a:xfrm>
                  <a:off x="3962" y="1788"/>
                  <a:ext cx="44" cy="16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457200" eaLnBrk="1" hangingPunct="1"/>
                  <a:endParaRPr lang="en-US" sz="1800">
                    <a:latin typeface="Calibri" charset="0"/>
                  </a:endParaRPr>
                </a:p>
              </p:txBody>
            </p:sp>
            <p:sp>
              <p:nvSpPr>
                <p:cNvPr id="45" name="Oval 102"/>
                <p:cNvSpPr>
                  <a:spLocks noChangeArrowheads="1"/>
                </p:cNvSpPr>
                <p:nvPr/>
              </p:nvSpPr>
              <p:spPr bwMode="auto">
                <a:xfrm>
                  <a:off x="3956" y="1782"/>
                  <a:ext cx="56" cy="28"/>
                </a:xfrm>
                <a:prstGeom prst="ellips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defTabSz="457200" eaLnBrk="1" hangingPunct="1"/>
                  <a:endParaRPr lang="en-US" sz="1800">
                    <a:latin typeface="Calibri" charset="0"/>
                  </a:endParaRPr>
                </a:p>
              </p:txBody>
            </p:sp>
          </p:grpSp>
          <p:grpSp>
            <p:nvGrpSpPr>
              <p:cNvPr id="38" name="Group 106"/>
              <p:cNvGrpSpPr>
                <a:grpSpLocks/>
              </p:cNvGrpSpPr>
              <p:nvPr/>
            </p:nvGrpSpPr>
            <p:grpSpPr bwMode="auto">
              <a:xfrm>
                <a:off x="4357" y="1641"/>
                <a:ext cx="55" cy="27"/>
                <a:chOff x="4006" y="1761"/>
                <a:chExt cx="55" cy="27"/>
              </a:xfrm>
            </p:grpSpPr>
            <p:sp>
              <p:nvSpPr>
                <p:cNvPr id="42" name="Oval 104"/>
                <p:cNvSpPr>
                  <a:spLocks noChangeArrowheads="1"/>
                </p:cNvSpPr>
                <p:nvPr/>
              </p:nvSpPr>
              <p:spPr bwMode="auto">
                <a:xfrm>
                  <a:off x="4012" y="1767"/>
                  <a:ext cx="43" cy="15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457200" eaLnBrk="1" hangingPunct="1"/>
                  <a:endParaRPr lang="en-US" sz="1800">
                    <a:latin typeface="Calibri" charset="0"/>
                  </a:endParaRPr>
                </a:p>
              </p:txBody>
            </p:sp>
            <p:sp>
              <p:nvSpPr>
                <p:cNvPr id="43" name="Oval 105"/>
                <p:cNvSpPr>
                  <a:spLocks noChangeArrowheads="1"/>
                </p:cNvSpPr>
                <p:nvPr/>
              </p:nvSpPr>
              <p:spPr bwMode="auto">
                <a:xfrm>
                  <a:off x="4006" y="1761"/>
                  <a:ext cx="55" cy="27"/>
                </a:xfrm>
                <a:prstGeom prst="ellips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defTabSz="457200" eaLnBrk="1" hangingPunct="1"/>
                  <a:endParaRPr lang="en-US" sz="1800">
                    <a:latin typeface="Calibri" charset="0"/>
                  </a:endParaRPr>
                </a:p>
              </p:txBody>
            </p:sp>
          </p:grpSp>
          <p:grpSp>
            <p:nvGrpSpPr>
              <p:cNvPr id="39" name="Group 109"/>
              <p:cNvGrpSpPr>
                <a:grpSpLocks/>
              </p:cNvGrpSpPr>
              <p:nvPr/>
            </p:nvGrpSpPr>
            <p:grpSpPr bwMode="auto">
              <a:xfrm>
                <a:off x="4111" y="1641"/>
                <a:ext cx="55" cy="27"/>
                <a:chOff x="3760" y="1761"/>
                <a:chExt cx="55" cy="27"/>
              </a:xfrm>
            </p:grpSpPr>
            <p:sp>
              <p:nvSpPr>
                <p:cNvPr id="40" name="Oval 107"/>
                <p:cNvSpPr>
                  <a:spLocks noChangeArrowheads="1"/>
                </p:cNvSpPr>
                <p:nvPr/>
              </p:nvSpPr>
              <p:spPr bwMode="auto">
                <a:xfrm>
                  <a:off x="3766" y="1767"/>
                  <a:ext cx="43" cy="15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457200" eaLnBrk="1" hangingPunct="1"/>
                  <a:endParaRPr lang="en-US" sz="1800">
                    <a:latin typeface="Calibri" charset="0"/>
                  </a:endParaRPr>
                </a:p>
              </p:txBody>
            </p:sp>
            <p:sp>
              <p:nvSpPr>
                <p:cNvPr id="41" name="Oval 108"/>
                <p:cNvSpPr>
                  <a:spLocks noChangeArrowheads="1"/>
                </p:cNvSpPr>
                <p:nvPr/>
              </p:nvSpPr>
              <p:spPr bwMode="auto">
                <a:xfrm>
                  <a:off x="3760" y="1761"/>
                  <a:ext cx="55" cy="27"/>
                </a:xfrm>
                <a:prstGeom prst="ellips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defTabSz="457200" eaLnBrk="1" hangingPunct="1"/>
                  <a:endParaRPr lang="en-US" sz="1800">
                    <a:latin typeface="Calibri" charset="0"/>
                  </a:endParaRPr>
                </a:p>
              </p:txBody>
            </p:sp>
          </p:grpSp>
        </p:grpSp>
        <p:grpSp>
          <p:nvGrpSpPr>
            <p:cNvPr id="54" name="Group 67"/>
            <p:cNvGrpSpPr>
              <a:grpSpLocks/>
            </p:cNvGrpSpPr>
            <p:nvPr/>
          </p:nvGrpSpPr>
          <p:grpSpPr bwMode="auto">
            <a:xfrm>
              <a:off x="5767180" y="5886512"/>
              <a:ext cx="523296" cy="184770"/>
              <a:chOff x="3984" y="1511"/>
              <a:chExt cx="552" cy="201"/>
            </a:xfrm>
          </p:grpSpPr>
          <p:grpSp>
            <p:nvGrpSpPr>
              <p:cNvPr id="55" name="Group 89"/>
              <p:cNvGrpSpPr>
                <a:grpSpLocks/>
              </p:cNvGrpSpPr>
              <p:nvPr/>
            </p:nvGrpSpPr>
            <p:grpSpPr bwMode="auto">
              <a:xfrm>
                <a:off x="3987" y="1511"/>
                <a:ext cx="549" cy="92"/>
                <a:chOff x="3636" y="1631"/>
                <a:chExt cx="549" cy="92"/>
              </a:xfrm>
            </p:grpSpPr>
            <p:sp>
              <p:nvSpPr>
                <p:cNvPr id="76" name="Oval 87"/>
                <p:cNvSpPr>
                  <a:spLocks noChangeArrowheads="1"/>
                </p:cNvSpPr>
                <p:nvPr/>
              </p:nvSpPr>
              <p:spPr bwMode="auto">
                <a:xfrm>
                  <a:off x="3642" y="1637"/>
                  <a:ext cx="537" cy="80"/>
                </a:xfrm>
                <a:prstGeom prst="ellips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457200" eaLnBrk="1" hangingPunct="1"/>
                  <a:endParaRPr lang="en-US" sz="1800">
                    <a:latin typeface="Calibri" charset="0"/>
                  </a:endParaRPr>
                </a:p>
              </p:txBody>
            </p:sp>
            <p:sp>
              <p:nvSpPr>
                <p:cNvPr id="77" name="Oval 88"/>
                <p:cNvSpPr>
                  <a:spLocks noChangeArrowheads="1"/>
                </p:cNvSpPr>
                <p:nvPr/>
              </p:nvSpPr>
              <p:spPr bwMode="auto">
                <a:xfrm>
                  <a:off x="3636" y="1631"/>
                  <a:ext cx="549" cy="92"/>
                </a:xfrm>
                <a:prstGeom prst="ellips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defTabSz="457200" eaLnBrk="1" hangingPunct="1"/>
                  <a:endParaRPr lang="en-US" sz="1800">
                    <a:latin typeface="Calibri" charset="0"/>
                  </a:endParaRPr>
                </a:p>
              </p:txBody>
            </p:sp>
          </p:grpSp>
          <p:sp>
            <p:nvSpPr>
              <p:cNvPr id="56" name="Freeform 90"/>
              <p:cNvSpPr>
                <a:spLocks/>
              </p:cNvSpPr>
              <p:nvPr/>
            </p:nvSpPr>
            <p:spPr bwMode="auto">
              <a:xfrm>
                <a:off x="4527" y="1552"/>
                <a:ext cx="6" cy="113"/>
              </a:xfrm>
              <a:custGeom>
                <a:avLst/>
                <a:gdLst>
                  <a:gd name="T0" fmla="*/ 9525 w 6"/>
                  <a:gd name="T1" fmla="*/ 6350 h 113"/>
                  <a:gd name="T2" fmla="*/ 9525 w 6"/>
                  <a:gd name="T3" fmla="*/ 4762 h 113"/>
                  <a:gd name="T4" fmla="*/ 9525 w 6"/>
                  <a:gd name="T5" fmla="*/ 3175 h 113"/>
                  <a:gd name="T6" fmla="*/ 7938 w 6"/>
                  <a:gd name="T7" fmla="*/ 1587 h 113"/>
                  <a:gd name="T8" fmla="*/ 6350 w 6"/>
                  <a:gd name="T9" fmla="*/ 0 h 113"/>
                  <a:gd name="T10" fmla="*/ 4763 w 6"/>
                  <a:gd name="T11" fmla="*/ 0 h 113"/>
                  <a:gd name="T12" fmla="*/ 3175 w 6"/>
                  <a:gd name="T13" fmla="*/ 1587 h 113"/>
                  <a:gd name="T14" fmla="*/ 1588 w 6"/>
                  <a:gd name="T15" fmla="*/ 3175 h 113"/>
                  <a:gd name="T16" fmla="*/ 0 w 6"/>
                  <a:gd name="T17" fmla="*/ 4762 h 113"/>
                  <a:gd name="T18" fmla="*/ 0 w 6"/>
                  <a:gd name="T19" fmla="*/ 174625 h 113"/>
                  <a:gd name="T20" fmla="*/ 0 w 6"/>
                  <a:gd name="T21" fmla="*/ 176212 h 113"/>
                  <a:gd name="T22" fmla="*/ 1588 w 6"/>
                  <a:gd name="T23" fmla="*/ 177800 h 113"/>
                  <a:gd name="T24" fmla="*/ 3175 w 6"/>
                  <a:gd name="T25" fmla="*/ 179387 h 113"/>
                  <a:gd name="T26" fmla="*/ 4763 w 6"/>
                  <a:gd name="T27" fmla="*/ 179387 h 113"/>
                  <a:gd name="T28" fmla="*/ 6350 w 6"/>
                  <a:gd name="T29" fmla="*/ 179387 h 113"/>
                  <a:gd name="T30" fmla="*/ 7938 w 6"/>
                  <a:gd name="T31" fmla="*/ 179387 h 113"/>
                  <a:gd name="T32" fmla="*/ 9525 w 6"/>
                  <a:gd name="T33" fmla="*/ 177800 h 113"/>
                  <a:gd name="T34" fmla="*/ 9525 w 6"/>
                  <a:gd name="T35" fmla="*/ 176212 h 113"/>
                  <a:gd name="T36" fmla="*/ 9525 w 6"/>
                  <a:gd name="T37" fmla="*/ 6350 h 113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6"/>
                  <a:gd name="T58" fmla="*/ 0 h 113"/>
                  <a:gd name="T59" fmla="*/ 6 w 6"/>
                  <a:gd name="T60" fmla="*/ 113 h 113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6" h="113">
                    <a:moveTo>
                      <a:pt x="6" y="4"/>
                    </a:moveTo>
                    <a:lnTo>
                      <a:pt x="6" y="3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110"/>
                    </a:lnTo>
                    <a:lnTo>
                      <a:pt x="0" y="111"/>
                    </a:lnTo>
                    <a:lnTo>
                      <a:pt x="1" y="112"/>
                    </a:lnTo>
                    <a:lnTo>
                      <a:pt x="2" y="113"/>
                    </a:lnTo>
                    <a:lnTo>
                      <a:pt x="3" y="113"/>
                    </a:lnTo>
                    <a:lnTo>
                      <a:pt x="4" y="113"/>
                    </a:lnTo>
                    <a:lnTo>
                      <a:pt x="5" y="113"/>
                    </a:lnTo>
                    <a:lnTo>
                      <a:pt x="6" y="112"/>
                    </a:lnTo>
                    <a:lnTo>
                      <a:pt x="6" y="111"/>
                    </a:lnTo>
                    <a:lnTo>
                      <a:pt x="6" y="4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" name="Freeform 91"/>
              <p:cNvSpPr>
                <a:spLocks/>
              </p:cNvSpPr>
              <p:nvPr/>
            </p:nvSpPr>
            <p:spPr bwMode="auto">
              <a:xfrm>
                <a:off x="3984" y="1552"/>
                <a:ext cx="6" cy="113"/>
              </a:xfrm>
              <a:custGeom>
                <a:avLst/>
                <a:gdLst>
                  <a:gd name="T0" fmla="*/ 9525 w 6"/>
                  <a:gd name="T1" fmla="*/ 6350 h 113"/>
                  <a:gd name="T2" fmla="*/ 9525 w 6"/>
                  <a:gd name="T3" fmla="*/ 4762 h 113"/>
                  <a:gd name="T4" fmla="*/ 9525 w 6"/>
                  <a:gd name="T5" fmla="*/ 3175 h 113"/>
                  <a:gd name="T6" fmla="*/ 7938 w 6"/>
                  <a:gd name="T7" fmla="*/ 1587 h 113"/>
                  <a:gd name="T8" fmla="*/ 6350 w 6"/>
                  <a:gd name="T9" fmla="*/ 0 h 113"/>
                  <a:gd name="T10" fmla="*/ 4763 w 6"/>
                  <a:gd name="T11" fmla="*/ 0 h 113"/>
                  <a:gd name="T12" fmla="*/ 3175 w 6"/>
                  <a:gd name="T13" fmla="*/ 1587 h 113"/>
                  <a:gd name="T14" fmla="*/ 1588 w 6"/>
                  <a:gd name="T15" fmla="*/ 3175 h 113"/>
                  <a:gd name="T16" fmla="*/ 0 w 6"/>
                  <a:gd name="T17" fmla="*/ 4762 h 113"/>
                  <a:gd name="T18" fmla="*/ 0 w 6"/>
                  <a:gd name="T19" fmla="*/ 174625 h 113"/>
                  <a:gd name="T20" fmla="*/ 0 w 6"/>
                  <a:gd name="T21" fmla="*/ 176212 h 113"/>
                  <a:gd name="T22" fmla="*/ 1588 w 6"/>
                  <a:gd name="T23" fmla="*/ 177800 h 113"/>
                  <a:gd name="T24" fmla="*/ 3175 w 6"/>
                  <a:gd name="T25" fmla="*/ 179387 h 113"/>
                  <a:gd name="T26" fmla="*/ 4763 w 6"/>
                  <a:gd name="T27" fmla="*/ 179387 h 113"/>
                  <a:gd name="T28" fmla="*/ 6350 w 6"/>
                  <a:gd name="T29" fmla="*/ 179387 h 113"/>
                  <a:gd name="T30" fmla="*/ 7938 w 6"/>
                  <a:gd name="T31" fmla="*/ 179387 h 113"/>
                  <a:gd name="T32" fmla="*/ 9525 w 6"/>
                  <a:gd name="T33" fmla="*/ 177800 h 113"/>
                  <a:gd name="T34" fmla="*/ 9525 w 6"/>
                  <a:gd name="T35" fmla="*/ 176212 h 113"/>
                  <a:gd name="T36" fmla="*/ 9525 w 6"/>
                  <a:gd name="T37" fmla="*/ 6350 h 113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6"/>
                  <a:gd name="T58" fmla="*/ 0 h 113"/>
                  <a:gd name="T59" fmla="*/ 6 w 6"/>
                  <a:gd name="T60" fmla="*/ 113 h 113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6" h="113">
                    <a:moveTo>
                      <a:pt x="6" y="4"/>
                    </a:moveTo>
                    <a:lnTo>
                      <a:pt x="6" y="3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110"/>
                    </a:lnTo>
                    <a:lnTo>
                      <a:pt x="0" y="111"/>
                    </a:lnTo>
                    <a:lnTo>
                      <a:pt x="1" y="112"/>
                    </a:lnTo>
                    <a:lnTo>
                      <a:pt x="2" y="113"/>
                    </a:lnTo>
                    <a:lnTo>
                      <a:pt x="3" y="113"/>
                    </a:lnTo>
                    <a:lnTo>
                      <a:pt x="4" y="113"/>
                    </a:lnTo>
                    <a:lnTo>
                      <a:pt x="5" y="113"/>
                    </a:lnTo>
                    <a:lnTo>
                      <a:pt x="6" y="112"/>
                    </a:lnTo>
                    <a:lnTo>
                      <a:pt x="6" y="111"/>
                    </a:lnTo>
                    <a:lnTo>
                      <a:pt x="6" y="4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58" name="Group 94"/>
              <p:cNvGrpSpPr>
                <a:grpSpLocks/>
              </p:cNvGrpSpPr>
              <p:nvPr/>
            </p:nvGrpSpPr>
            <p:grpSpPr bwMode="auto">
              <a:xfrm>
                <a:off x="4012" y="1619"/>
                <a:ext cx="499" cy="49"/>
                <a:chOff x="3661" y="1739"/>
                <a:chExt cx="499" cy="49"/>
              </a:xfrm>
            </p:grpSpPr>
            <p:sp>
              <p:nvSpPr>
                <p:cNvPr id="74" name="Rectangle 92"/>
                <p:cNvSpPr>
                  <a:spLocks noChangeArrowheads="1"/>
                </p:cNvSpPr>
                <p:nvPr/>
              </p:nvSpPr>
              <p:spPr bwMode="auto">
                <a:xfrm>
                  <a:off x="3667" y="1745"/>
                  <a:ext cx="487" cy="37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457200" eaLnBrk="1" hangingPunct="1"/>
                  <a:endParaRPr lang="en-US" sz="1800">
                    <a:latin typeface="Calibri" charset="0"/>
                  </a:endParaRPr>
                </a:p>
              </p:txBody>
            </p:sp>
            <p:sp>
              <p:nvSpPr>
                <p:cNvPr id="75" name="Rectangle 93"/>
                <p:cNvSpPr>
                  <a:spLocks noChangeArrowheads="1"/>
                </p:cNvSpPr>
                <p:nvPr/>
              </p:nvSpPr>
              <p:spPr bwMode="auto">
                <a:xfrm>
                  <a:off x="3661" y="1739"/>
                  <a:ext cx="499" cy="49"/>
                </a:xfrm>
                <a:prstGeom prst="rect">
                  <a:avLst/>
                </a:prstGeom>
                <a:noFill/>
                <a:ln w="9525">
                  <a:solidFill>
                    <a:srgbClr val="FFFFF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defTabSz="457200" eaLnBrk="1" hangingPunct="1"/>
                  <a:endParaRPr lang="en-US" sz="1800">
                    <a:latin typeface="Calibri" charset="0"/>
                  </a:endParaRPr>
                </a:p>
              </p:txBody>
            </p:sp>
          </p:grpSp>
          <p:grpSp>
            <p:nvGrpSpPr>
              <p:cNvPr id="59" name="Group 97"/>
              <p:cNvGrpSpPr>
                <a:grpSpLocks/>
              </p:cNvGrpSpPr>
              <p:nvPr/>
            </p:nvGrpSpPr>
            <p:grpSpPr bwMode="auto">
              <a:xfrm>
                <a:off x="3987" y="1607"/>
                <a:ext cx="549" cy="105"/>
                <a:chOff x="3636" y="1727"/>
                <a:chExt cx="549" cy="105"/>
              </a:xfrm>
            </p:grpSpPr>
            <p:sp>
              <p:nvSpPr>
                <p:cNvPr id="72" name="Oval 95"/>
                <p:cNvSpPr>
                  <a:spLocks noChangeArrowheads="1"/>
                </p:cNvSpPr>
                <p:nvPr/>
              </p:nvSpPr>
              <p:spPr bwMode="auto">
                <a:xfrm>
                  <a:off x="3642" y="1727"/>
                  <a:ext cx="537" cy="99"/>
                </a:xfrm>
                <a:prstGeom prst="ellipse">
                  <a:avLst/>
                </a:pr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457200" eaLnBrk="1" hangingPunct="1"/>
                  <a:endParaRPr lang="en-US" sz="1800">
                    <a:latin typeface="Calibri" charset="0"/>
                  </a:endParaRPr>
                </a:p>
              </p:txBody>
            </p:sp>
            <p:sp>
              <p:nvSpPr>
                <p:cNvPr id="73" name="Oval 96"/>
                <p:cNvSpPr>
                  <a:spLocks noChangeArrowheads="1"/>
                </p:cNvSpPr>
                <p:nvPr/>
              </p:nvSpPr>
              <p:spPr bwMode="auto">
                <a:xfrm>
                  <a:off x="3636" y="1739"/>
                  <a:ext cx="549" cy="93"/>
                </a:xfrm>
                <a:prstGeom prst="ellips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defTabSz="457200" eaLnBrk="1" hangingPunct="1"/>
                  <a:endParaRPr lang="en-US" sz="1800">
                    <a:latin typeface="Calibri" charset="0"/>
                  </a:endParaRPr>
                </a:p>
              </p:txBody>
            </p:sp>
          </p:grpSp>
          <p:grpSp>
            <p:nvGrpSpPr>
              <p:cNvPr id="60" name="Group 100"/>
              <p:cNvGrpSpPr>
                <a:grpSpLocks/>
              </p:cNvGrpSpPr>
              <p:nvPr/>
            </p:nvGrpSpPr>
            <p:grpSpPr bwMode="auto">
              <a:xfrm>
                <a:off x="4185" y="1641"/>
                <a:ext cx="104" cy="49"/>
                <a:chOff x="3834" y="1761"/>
                <a:chExt cx="104" cy="49"/>
              </a:xfrm>
            </p:grpSpPr>
            <p:sp>
              <p:nvSpPr>
                <p:cNvPr id="70" name="Oval 98"/>
                <p:cNvSpPr>
                  <a:spLocks noChangeArrowheads="1"/>
                </p:cNvSpPr>
                <p:nvPr/>
              </p:nvSpPr>
              <p:spPr bwMode="auto">
                <a:xfrm>
                  <a:off x="3840" y="1767"/>
                  <a:ext cx="92" cy="37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457200" eaLnBrk="1" hangingPunct="1"/>
                  <a:endParaRPr lang="en-US" sz="1800">
                    <a:latin typeface="Calibri" charset="0"/>
                  </a:endParaRPr>
                </a:p>
              </p:txBody>
            </p:sp>
            <p:sp>
              <p:nvSpPr>
                <p:cNvPr id="71" name="Oval 99"/>
                <p:cNvSpPr>
                  <a:spLocks noChangeArrowheads="1"/>
                </p:cNvSpPr>
                <p:nvPr/>
              </p:nvSpPr>
              <p:spPr bwMode="auto">
                <a:xfrm>
                  <a:off x="3834" y="1761"/>
                  <a:ext cx="104" cy="49"/>
                </a:xfrm>
                <a:prstGeom prst="ellips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defTabSz="457200" eaLnBrk="1" hangingPunct="1"/>
                  <a:endParaRPr lang="en-US" sz="1800">
                    <a:latin typeface="Calibri" charset="0"/>
                  </a:endParaRPr>
                </a:p>
              </p:txBody>
            </p:sp>
          </p:grpSp>
          <p:grpSp>
            <p:nvGrpSpPr>
              <p:cNvPr id="61" name="Group 103"/>
              <p:cNvGrpSpPr>
                <a:grpSpLocks/>
              </p:cNvGrpSpPr>
              <p:nvPr/>
            </p:nvGrpSpPr>
            <p:grpSpPr bwMode="auto">
              <a:xfrm>
                <a:off x="4307" y="1662"/>
                <a:ext cx="56" cy="28"/>
                <a:chOff x="3956" y="1782"/>
                <a:chExt cx="56" cy="28"/>
              </a:xfrm>
            </p:grpSpPr>
            <p:sp>
              <p:nvSpPr>
                <p:cNvPr id="68" name="Oval 101"/>
                <p:cNvSpPr>
                  <a:spLocks noChangeArrowheads="1"/>
                </p:cNvSpPr>
                <p:nvPr/>
              </p:nvSpPr>
              <p:spPr bwMode="auto">
                <a:xfrm>
                  <a:off x="3962" y="1788"/>
                  <a:ext cx="44" cy="16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457200" eaLnBrk="1" hangingPunct="1"/>
                  <a:endParaRPr lang="en-US" sz="1800">
                    <a:latin typeface="Calibri" charset="0"/>
                  </a:endParaRPr>
                </a:p>
              </p:txBody>
            </p:sp>
            <p:sp>
              <p:nvSpPr>
                <p:cNvPr id="69" name="Oval 102"/>
                <p:cNvSpPr>
                  <a:spLocks noChangeArrowheads="1"/>
                </p:cNvSpPr>
                <p:nvPr/>
              </p:nvSpPr>
              <p:spPr bwMode="auto">
                <a:xfrm>
                  <a:off x="3956" y="1782"/>
                  <a:ext cx="56" cy="28"/>
                </a:xfrm>
                <a:prstGeom prst="ellips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defTabSz="457200" eaLnBrk="1" hangingPunct="1"/>
                  <a:endParaRPr lang="en-US" sz="1800">
                    <a:latin typeface="Calibri" charset="0"/>
                  </a:endParaRPr>
                </a:p>
              </p:txBody>
            </p:sp>
          </p:grpSp>
          <p:grpSp>
            <p:nvGrpSpPr>
              <p:cNvPr id="62" name="Group 106"/>
              <p:cNvGrpSpPr>
                <a:grpSpLocks/>
              </p:cNvGrpSpPr>
              <p:nvPr/>
            </p:nvGrpSpPr>
            <p:grpSpPr bwMode="auto">
              <a:xfrm>
                <a:off x="4357" y="1641"/>
                <a:ext cx="55" cy="27"/>
                <a:chOff x="4006" y="1761"/>
                <a:chExt cx="55" cy="27"/>
              </a:xfrm>
            </p:grpSpPr>
            <p:sp>
              <p:nvSpPr>
                <p:cNvPr id="66" name="Oval 104"/>
                <p:cNvSpPr>
                  <a:spLocks noChangeArrowheads="1"/>
                </p:cNvSpPr>
                <p:nvPr/>
              </p:nvSpPr>
              <p:spPr bwMode="auto">
                <a:xfrm>
                  <a:off x="4012" y="1767"/>
                  <a:ext cx="43" cy="15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457200" eaLnBrk="1" hangingPunct="1"/>
                  <a:endParaRPr lang="en-US" sz="1800">
                    <a:latin typeface="Calibri" charset="0"/>
                  </a:endParaRPr>
                </a:p>
              </p:txBody>
            </p:sp>
            <p:sp>
              <p:nvSpPr>
                <p:cNvPr id="67" name="Oval 105"/>
                <p:cNvSpPr>
                  <a:spLocks noChangeArrowheads="1"/>
                </p:cNvSpPr>
                <p:nvPr/>
              </p:nvSpPr>
              <p:spPr bwMode="auto">
                <a:xfrm>
                  <a:off x="4006" y="1761"/>
                  <a:ext cx="55" cy="27"/>
                </a:xfrm>
                <a:prstGeom prst="ellips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defTabSz="457200" eaLnBrk="1" hangingPunct="1"/>
                  <a:endParaRPr lang="en-US" sz="1800">
                    <a:latin typeface="Calibri" charset="0"/>
                  </a:endParaRPr>
                </a:p>
              </p:txBody>
            </p:sp>
          </p:grpSp>
          <p:grpSp>
            <p:nvGrpSpPr>
              <p:cNvPr id="63" name="Group 109"/>
              <p:cNvGrpSpPr>
                <a:grpSpLocks/>
              </p:cNvGrpSpPr>
              <p:nvPr/>
            </p:nvGrpSpPr>
            <p:grpSpPr bwMode="auto">
              <a:xfrm>
                <a:off x="4111" y="1641"/>
                <a:ext cx="55" cy="27"/>
                <a:chOff x="3760" y="1761"/>
                <a:chExt cx="55" cy="27"/>
              </a:xfrm>
            </p:grpSpPr>
            <p:sp>
              <p:nvSpPr>
                <p:cNvPr id="64" name="Oval 107"/>
                <p:cNvSpPr>
                  <a:spLocks noChangeArrowheads="1"/>
                </p:cNvSpPr>
                <p:nvPr/>
              </p:nvSpPr>
              <p:spPr bwMode="auto">
                <a:xfrm>
                  <a:off x="3766" y="1767"/>
                  <a:ext cx="43" cy="15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457200" eaLnBrk="1" hangingPunct="1"/>
                  <a:endParaRPr lang="en-US" sz="1800">
                    <a:latin typeface="Calibri" charset="0"/>
                  </a:endParaRPr>
                </a:p>
              </p:txBody>
            </p:sp>
            <p:sp>
              <p:nvSpPr>
                <p:cNvPr id="65" name="Oval 108"/>
                <p:cNvSpPr>
                  <a:spLocks noChangeArrowheads="1"/>
                </p:cNvSpPr>
                <p:nvPr/>
              </p:nvSpPr>
              <p:spPr bwMode="auto">
                <a:xfrm>
                  <a:off x="3760" y="1761"/>
                  <a:ext cx="55" cy="27"/>
                </a:xfrm>
                <a:prstGeom prst="ellips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defTabSz="457200" eaLnBrk="1" hangingPunct="1"/>
                  <a:endParaRPr lang="en-US" sz="1800">
                    <a:latin typeface="Calibri" charset="0"/>
                  </a:endParaRPr>
                </a:p>
              </p:txBody>
            </p:sp>
          </p:grpSp>
        </p:grpSp>
        <p:pic>
          <p:nvPicPr>
            <p:cNvPr id="78" name="Picture 1032" descr="406361a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6495244" y="5224650"/>
              <a:ext cx="409536" cy="271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9" name="Picture 1034" descr="fibroblasts-tubulin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6565341" y="5772291"/>
              <a:ext cx="269342" cy="409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0" name="Picture 104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6518229" y="4582547"/>
              <a:ext cx="318062" cy="455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81" name="Straight Connector 80"/>
            <p:cNvCxnSpPr>
              <a:stCxn id="47" idx="0"/>
            </p:cNvCxnSpPr>
            <p:nvPr/>
          </p:nvCxnSpPr>
          <p:spPr bwMode="auto">
            <a:xfrm flipV="1">
              <a:off x="6007024" y="4695160"/>
              <a:ext cx="488220" cy="16362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82" name="Straight Connector 81"/>
            <p:cNvCxnSpPr/>
            <p:nvPr/>
          </p:nvCxnSpPr>
          <p:spPr bwMode="auto">
            <a:xfrm flipV="1">
              <a:off x="5994700" y="5237519"/>
              <a:ext cx="488220" cy="16362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83" name="Straight Connector 82"/>
            <p:cNvCxnSpPr/>
            <p:nvPr/>
          </p:nvCxnSpPr>
          <p:spPr bwMode="auto">
            <a:xfrm flipV="1">
              <a:off x="5994700" y="5855258"/>
              <a:ext cx="488220" cy="16362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84" name="Straight Connector 83"/>
            <p:cNvCxnSpPr/>
            <p:nvPr/>
          </p:nvCxnSpPr>
          <p:spPr bwMode="auto">
            <a:xfrm>
              <a:off x="6042100" y="4871656"/>
              <a:ext cx="453144" cy="6250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85" name="Straight Connector 84"/>
            <p:cNvCxnSpPr/>
            <p:nvPr/>
          </p:nvCxnSpPr>
          <p:spPr bwMode="auto">
            <a:xfrm>
              <a:off x="6040204" y="5426886"/>
              <a:ext cx="453144" cy="6250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86" name="Straight Connector 85"/>
            <p:cNvCxnSpPr/>
            <p:nvPr/>
          </p:nvCxnSpPr>
          <p:spPr bwMode="auto">
            <a:xfrm>
              <a:off x="6040204" y="6044624"/>
              <a:ext cx="453144" cy="6250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grpSp>
          <p:nvGrpSpPr>
            <p:cNvPr id="87" name="Group 41"/>
            <p:cNvGrpSpPr>
              <a:grpSpLocks/>
            </p:cNvGrpSpPr>
            <p:nvPr/>
          </p:nvGrpSpPr>
          <p:grpSpPr bwMode="auto">
            <a:xfrm>
              <a:off x="4528287" y="5306463"/>
              <a:ext cx="521400" cy="84571"/>
              <a:chOff x="2341" y="1870"/>
              <a:chExt cx="550" cy="92"/>
            </a:xfrm>
          </p:grpSpPr>
          <p:sp>
            <p:nvSpPr>
              <p:cNvPr id="88" name="Oval 39"/>
              <p:cNvSpPr>
                <a:spLocks noChangeArrowheads="1"/>
              </p:cNvSpPr>
              <p:nvPr/>
            </p:nvSpPr>
            <p:spPr bwMode="auto">
              <a:xfrm>
                <a:off x="2347" y="1876"/>
                <a:ext cx="538" cy="80"/>
              </a:xfrm>
              <a:prstGeom prst="ellips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  <p:sp>
            <p:nvSpPr>
              <p:cNvPr id="89" name="Oval 40"/>
              <p:cNvSpPr>
                <a:spLocks noChangeArrowheads="1"/>
              </p:cNvSpPr>
              <p:nvPr/>
            </p:nvSpPr>
            <p:spPr bwMode="auto">
              <a:xfrm>
                <a:off x="2341" y="1870"/>
                <a:ext cx="550" cy="92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</p:grpSp>
        <p:sp>
          <p:nvSpPr>
            <p:cNvPr id="90" name="Freeform 42"/>
            <p:cNvSpPr>
              <a:spLocks/>
            </p:cNvSpPr>
            <p:nvPr/>
          </p:nvSpPr>
          <p:spPr bwMode="auto">
            <a:xfrm>
              <a:off x="5041155" y="5344153"/>
              <a:ext cx="5688" cy="103875"/>
            </a:xfrm>
            <a:custGeom>
              <a:avLst/>
              <a:gdLst>
                <a:gd name="T0" fmla="*/ 2147483647 w 6"/>
                <a:gd name="T1" fmla="*/ 2147483647 h 113"/>
                <a:gd name="T2" fmla="*/ 2147483647 w 6"/>
                <a:gd name="T3" fmla="*/ 2147483647 h 113"/>
                <a:gd name="T4" fmla="*/ 2147483647 w 6"/>
                <a:gd name="T5" fmla="*/ 2147483647 h 113"/>
                <a:gd name="T6" fmla="*/ 2147483647 w 6"/>
                <a:gd name="T7" fmla="*/ 2147483647 h 113"/>
                <a:gd name="T8" fmla="*/ 2147483647 w 6"/>
                <a:gd name="T9" fmla="*/ 0 h 113"/>
                <a:gd name="T10" fmla="*/ 2147483647 w 6"/>
                <a:gd name="T11" fmla="*/ 0 h 113"/>
                <a:gd name="T12" fmla="*/ 2147483647 w 6"/>
                <a:gd name="T13" fmla="*/ 2147483647 h 113"/>
                <a:gd name="T14" fmla="*/ 2147483647 w 6"/>
                <a:gd name="T15" fmla="*/ 2147483647 h 113"/>
                <a:gd name="T16" fmla="*/ 0 w 6"/>
                <a:gd name="T17" fmla="*/ 2147483647 h 113"/>
                <a:gd name="T18" fmla="*/ 0 w 6"/>
                <a:gd name="T19" fmla="*/ 2147483647 h 113"/>
                <a:gd name="T20" fmla="*/ 0 w 6"/>
                <a:gd name="T21" fmla="*/ 2147483647 h 113"/>
                <a:gd name="T22" fmla="*/ 2147483647 w 6"/>
                <a:gd name="T23" fmla="*/ 2147483647 h 113"/>
                <a:gd name="T24" fmla="*/ 2147483647 w 6"/>
                <a:gd name="T25" fmla="*/ 2147483647 h 113"/>
                <a:gd name="T26" fmla="*/ 2147483647 w 6"/>
                <a:gd name="T27" fmla="*/ 2147483647 h 113"/>
                <a:gd name="T28" fmla="*/ 2147483647 w 6"/>
                <a:gd name="T29" fmla="*/ 2147483647 h 113"/>
                <a:gd name="T30" fmla="*/ 2147483647 w 6"/>
                <a:gd name="T31" fmla="*/ 2147483647 h 113"/>
                <a:gd name="T32" fmla="*/ 2147483647 w 6"/>
                <a:gd name="T33" fmla="*/ 2147483647 h 113"/>
                <a:gd name="T34" fmla="*/ 2147483647 w 6"/>
                <a:gd name="T35" fmla="*/ 2147483647 h 113"/>
                <a:gd name="T36" fmla="*/ 2147483647 w 6"/>
                <a:gd name="T37" fmla="*/ 2147483647 h 11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"/>
                <a:gd name="T58" fmla="*/ 0 h 113"/>
                <a:gd name="T59" fmla="*/ 6 w 6"/>
                <a:gd name="T60" fmla="*/ 113 h 11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" h="113">
                  <a:moveTo>
                    <a:pt x="6" y="4"/>
                  </a:moveTo>
                  <a:lnTo>
                    <a:pt x="6" y="3"/>
                  </a:lnTo>
                  <a:lnTo>
                    <a:pt x="6" y="2"/>
                  </a:lnTo>
                  <a:lnTo>
                    <a:pt x="5" y="1"/>
                  </a:lnTo>
                  <a:lnTo>
                    <a:pt x="4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110"/>
                  </a:lnTo>
                  <a:lnTo>
                    <a:pt x="0" y="111"/>
                  </a:lnTo>
                  <a:lnTo>
                    <a:pt x="1" y="112"/>
                  </a:lnTo>
                  <a:lnTo>
                    <a:pt x="2" y="113"/>
                  </a:lnTo>
                  <a:lnTo>
                    <a:pt x="3" y="113"/>
                  </a:lnTo>
                  <a:lnTo>
                    <a:pt x="4" y="113"/>
                  </a:lnTo>
                  <a:lnTo>
                    <a:pt x="5" y="113"/>
                  </a:lnTo>
                  <a:lnTo>
                    <a:pt x="6" y="112"/>
                  </a:lnTo>
                  <a:lnTo>
                    <a:pt x="6" y="111"/>
                  </a:lnTo>
                  <a:lnTo>
                    <a:pt x="6" y="4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1" name="Freeform 43"/>
            <p:cNvSpPr>
              <a:spLocks/>
            </p:cNvSpPr>
            <p:nvPr/>
          </p:nvSpPr>
          <p:spPr bwMode="auto">
            <a:xfrm>
              <a:off x="4525442" y="5344153"/>
              <a:ext cx="5688" cy="103875"/>
            </a:xfrm>
            <a:custGeom>
              <a:avLst/>
              <a:gdLst>
                <a:gd name="T0" fmla="*/ 2147483647 w 6"/>
                <a:gd name="T1" fmla="*/ 2147483647 h 113"/>
                <a:gd name="T2" fmla="*/ 2147483647 w 6"/>
                <a:gd name="T3" fmla="*/ 2147483647 h 113"/>
                <a:gd name="T4" fmla="*/ 2147483647 w 6"/>
                <a:gd name="T5" fmla="*/ 2147483647 h 113"/>
                <a:gd name="T6" fmla="*/ 2147483647 w 6"/>
                <a:gd name="T7" fmla="*/ 2147483647 h 113"/>
                <a:gd name="T8" fmla="*/ 2147483647 w 6"/>
                <a:gd name="T9" fmla="*/ 0 h 113"/>
                <a:gd name="T10" fmla="*/ 2147483647 w 6"/>
                <a:gd name="T11" fmla="*/ 0 h 113"/>
                <a:gd name="T12" fmla="*/ 2147483647 w 6"/>
                <a:gd name="T13" fmla="*/ 2147483647 h 113"/>
                <a:gd name="T14" fmla="*/ 2147483647 w 6"/>
                <a:gd name="T15" fmla="*/ 2147483647 h 113"/>
                <a:gd name="T16" fmla="*/ 0 w 6"/>
                <a:gd name="T17" fmla="*/ 2147483647 h 113"/>
                <a:gd name="T18" fmla="*/ 0 w 6"/>
                <a:gd name="T19" fmla="*/ 2147483647 h 113"/>
                <a:gd name="T20" fmla="*/ 0 w 6"/>
                <a:gd name="T21" fmla="*/ 2147483647 h 113"/>
                <a:gd name="T22" fmla="*/ 2147483647 w 6"/>
                <a:gd name="T23" fmla="*/ 2147483647 h 113"/>
                <a:gd name="T24" fmla="*/ 2147483647 w 6"/>
                <a:gd name="T25" fmla="*/ 2147483647 h 113"/>
                <a:gd name="T26" fmla="*/ 2147483647 w 6"/>
                <a:gd name="T27" fmla="*/ 2147483647 h 113"/>
                <a:gd name="T28" fmla="*/ 2147483647 w 6"/>
                <a:gd name="T29" fmla="*/ 2147483647 h 113"/>
                <a:gd name="T30" fmla="*/ 2147483647 w 6"/>
                <a:gd name="T31" fmla="*/ 2147483647 h 113"/>
                <a:gd name="T32" fmla="*/ 2147483647 w 6"/>
                <a:gd name="T33" fmla="*/ 2147483647 h 113"/>
                <a:gd name="T34" fmla="*/ 2147483647 w 6"/>
                <a:gd name="T35" fmla="*/ 2147483647 h 113"/>
                <a:gd name="T36" fmla="*/ 2147483647 w 6"/>
                <a:gd name="T37" fmla="*/ 2147483647 h 11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"/>
                <a:gd name="T58" fmla="*/ 0 h 113"/>
                <a:gd name="T59" fmla="*/ 6 w 6"/>
                <a:gd name="T60" fmla="*/ 113 h 11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" h="113">
                  <a:moveTo>
                    <a:pt x="6" y="4"/>
                  </a:moveTo>
                  <a:lnTo>
                    <a:pt x="6" y="3"/>
                  </a:lnTo>
                  <a:lnTo>
                    <a:pt x="6" y="2"/>
                  </a:lnTo>
                  <a:lnTo>
                    <a:pt x="5" y="1"/>
                  </a:lnTo>
                  <a:lnTo>
                    <a:pt x="4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110"/>
                  </a:lnTo>
                  <a:lnTo>
                    <a:pt x="0" y="111"/>
                  </a:lnTo>
                  <a:lnTo>
                    <a:pt x="1" y="112"/>
                  </a:lnTo>
                  <a:lnTo>
                    <a:pt x="2" y="113"/>
                  </a:lnTo>
                  <a:lnTo>
                    <a:pt x="3" y="113"/>
                  </a:lnTo>
                  <a:lnTo>
                    <a:pt x="4" y="113"/>
                  </a:lnTo>
                  <a:lnTo>
                    <a:pt x="5" y="113"/>
                  </a:lnTo>
                  <a:lnTo>
                    <a:pt x="6" y="112"/>
                  </a:lnTo>
                  <a:lnTo>
                    <a:pt x="6" y="111"/>
                  </a:lnTo>
                  <a:lnTo>
                    <a:pt x="6" y="4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92" name="Group 46"/>
            <p:cNvGrpSpPr>
              <a:grpSpLocks/>
            </p:cNvGrpSpPr>
            <p:nvPr/>
          </p:nvGrpSpPr>
          <p:grpSpPr bwMode="auto">
            <a:xfrm>
              <a:off x="4551986" y="5405743"/>
              <a:ext cx="474000" cy="45044"/>
              <a:chOff x="2366" y="1978"/>
              <a:chExt cx="500" cy="49"/>
            </a:xfrm>
          </p:grpSpPr>
          <p:sp>
            <p:nvSpPr>
              <p:cNvPr id="93" name="Rectangle 44"/>
              <p:cNvSpPr>
                <a:spLocks noChangeArrowheads="1"/>
              </p:cNvSpPr>
              <p:nvPr/>
            </p:nvSpPr>
            <p:spPr bwMode="auto">
              <a:xfrm>
                <a:off x="2372" y="1984"/>
                <a:ext cx="488" cy="3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  <p:sp>
            <p:nvSpPr>
              <p:cNvPr id="94" name="Rectangle 45"/>
              <p:cNvSpPr>
                <a:spLocks noChangeArrowheads="1"/>
              </p:cNvSpPr>
              <p:nvPr/>
            </p:nvSpPr>
            <p:spPr bwMode="auto">
              <a:xfrm>
                <a:off x="2366" y="1978"/>
                <a:ext cx="500" cy="49"/>
              </a:xfrm>
              <a:prstGeom prst="rect">
                <a:avLst/>
              </a:prstGeom>
              <a:noFill/>
              <a:ln w="9525">
                <a:solidFill>
                  <a:srgbClr val="FFFF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</p:grpSp>
        <p:grpSp>
          <p:nvGrpSpPr>
            <p:cNvPr id="95" name="Group 49"/>
            <p:cNvGrpSpPr>
              <a:grpSpLocks/>
            </p:cNvGrpSpPr>
            <p:nvPr/>
          </p:nvGrpSpPr>
          <p:grpSpPr bwMode="auto">
            <a:xfrm>
              <a:off x="4528287" y="5405743"/>
              <a:ext cx="521400" cy="85491"/>
              <a:chOff x="2341" y="1978"/>
              <a:chExt cx="550" cy="93"/>
            </a:xfrm>
          </p:grpSpPr>
          <p:sp>
            <p:nvSpPr>
              <p:cNvPr id="96" name="Oval 47"/>
              <p:cNvSpPr>
                <a:spLocks noChangeArrowheads="1"/>
              </p:cNvSpPr>
              <p:nvPr/>
            </p:nvSpPr>
            <p:spPr bwMode="auto">
              <a:xfrm>
                <a:off x="2347" y="1984"/>
                <a:ext cx="538" cy="81"/>
              </a:xfrm>
              <a:prstGeom prst="ellipse">
                <a:avLst/>
              </a:pr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  <p:sp>
            <p:nvSpPr>
              <p:cNvPr id="97" name="Oval 48"/>
              <p:cNvSpPr>
                <a:spLocks noChangeArrowheads="1"/>
              </p:cNvSpPr>
              <p:nvPr/>
            </p:nvSpPr>
            <p:spPr bwMode="auto">
              <a:xfrm>
                <a:off x="2341" y="1978"/>
                <a:ext cx="550" cy="93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</p:grpSp>
        <p:grpSp>
          <p:nvGrpSpPr>
            <p:cNvPr id="98" name="Group 52"/>
            <p:cNvGrpSpPr>
              <a:grpSpLocks/>
            </p:cNvGrpSpPr>
            <p:nvPr/>
          </p:nvGrpSpPr>
          <p:grpSpPr bwMode="auto">
            <a:xfrm>
              <a:off x="4715991" y="5425966"/>
              <a:ext cx="99540" cy="45044"/>
              <a:chOff x="2539" y="2000"/>
              <a:chExt cx="105" cy="49"/>
            </a:xfrm>
          </p:grpSpPr>
          <p:sp>
            <p:nvSpPr>
              <p:cNvPr id="99" name="Oval 50"/>
              <p:cNvSpPr>
                <a:spLocks noChangeArrowheads="1"/>
              </p:cNvSpPr>
              <p:nvPr/>
            </p:nvSpPr>
            <p:spPr bwMode="auto">
              <a:xfrm>
                <a:off x="2545" y="2006"/>
                <a:ext cx="93" cy="37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  <p:sp>
            <p:nvSpPr>
              <p:cNvPr id="100" name="Oval 51"/>
              <p:cNvSpPr>
                <a:spLocks noChangeArrowheads="1"/>
              </p:cNvSpPr>
              <p:nvPr/>
            </p:nvSpPr>
            <p:spPr bwMode="auto">
              <a:xfrm>
                <a:off x="2539" y="2000"/>
                <a:ext cx="105" cy="49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</p:grpSp>
        <p:grpSp>
          <p:nvGrpSpPr>
            <p:cNvPr id="101" name="Group 55"/>
            <p:cNvGrpSpPr>
              <a:grpSpLocks/>
            </p:cNvGrpSpPr>
            <p:nvPr/>
          </p:nvGrpSpPr>
          <p:grpSpPr bwMode="auto">
            <a:xfrm>
              <a:off x="4832595" y="5445271"/>
              <a:ext cx="53088" cy="25739"/>
              <a:chOff x="2662" y="2021"/>
              <a:chExt cx="56" cy="28"/>
            </a:xfrm>
          </p:grpSpPr>
          <p:sp>
            <p:nvSpPr>
              <p:cNvPr id="102" name="Oval 53"/>
              <p:cNvSpPr>
                <a:spLocks noChangeArrowheads="1"/>
              </p:cNvSpPr>
              <p:nvPr/>
            </p:nvSpPr>
            <p:spPr bwMode="auto">
              <a:xfrm>
                <a:off x="2668" y="2027"/>
                <a:ext cx="44" cy="1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  <p:sp>
            <p:nvSpPr>
              <p:cNvPr id="103" name="Oval 54"/>
              <p:cNvSpPr>
                <a:spLocks noChangeArrowheads="1"/>
              </p:cNvSpPr>
              <p:nvPr/>
            </p:nvSpPr>
            <p:spPr bwMode="auto">
              <a:xfrm>
                <a:off x="2662" y="2021"/>
                <a:ext cx="56" cy="28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</p:grpSp>
        <p:grpSp>
          <p:nvGrpSpPr>
            <p:cNvPr id="104" name="Group 58"/>
            <p:cNvGrpSpPr>
              <a:grpSpLocks/>
            </p:cNvGrpSpPr>
            <p:nvPr/>
          </p:nvGrpSpPr>
          <p:grpSpPr bwMode="auto">
            <a:xfrm>
              <a:off x="4879995" y="5425966"/>
              <a:ext cx="52140" cy="24820"/>
              <a:chOff x="2712" y="2000"/>
              <a:chExt cx="55" cy="27"/>
            </a:xfrm>
          </p:grpSpPr>
          <p:sp>
            <p:nvSpPr>
              <p:cNvPr id="105" name="Oval 56"/>
              <p:cNvSpPr>
                <a:spLocks noChangeArrowheads="1"/>
              </p:cNvSpPr>
              <p:nvPr/>
            </p:nvSpPr>
            <p:spPr bwMode="auto">
              <a:xfrm>
                <a:off x="2718" y="2006"/>
                <a:ext cx="43" cy="1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  <p:sp>
            <p:nvSpPr>
              <p:cNvPr id="106" name="Oval 57"/>
              <p:cNvSpPr>
                <a:spLocks noChangeArrowheads="1"/>
              </p:cNvSpPr>
              <p:nvPr/>
            </p:nvSpPr>
            <p:spPr bwMode="auto">
              <a:xfrm>
                <a:off x="2712" y="2000"/>
                <a:ext cx="55" cy="27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</p:grpSp>
        <p:grpSp>
          <p:nvGrpSpPr>
            <p:cNvPr id="107" name="Group 61"/>
            <p:cNvGrpSpPr>
              <a:grpSpLocks/>
            </p:cNvGrpSpPr>
            <p:nvPr/>
          </p:nvGrpSpPr>
          <p:grpSpPr bwMode="auto">
            <a:xfrm>
              <a:off x="4645839" y="5425966"/>
              <a:ext cx="52140" cy="24820"/>
              <a:chOff x="2465" y="2000"/>
              <a:chExt cx="55" cy="27"/>
            </a:xfrm>
          </p:grpSpPr>
          <p:sp>
            <p:nvSpPr>
              <p:cNvPr id="108" name="Oval 59"/>
              <p:cNvSpPr>
                <a:spLocks noChangeArrowheads="1"/>
              </p:cNvSpPr>
              <p:nvPr/>
            </p:nvSpPr>
            <p:spPr bwMode="auto">
              <a:xfrm>
                <a:off x="2471" y="2006"/>
                <a:ext cx="43" cy="1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  <p:sp>
            <p:nvSpPr>
              <p:cNvPr id="109" name="Oval 60"/>
              <p:cNvSpPr>
                <a:spLocks noChangeArrowheads="1"/>
              </p:cNvSpPr>
              <p:nvPr/>
            </p:nvSpPr>
            <p:spPr bwMode="auto">
              <a:xfrm>
                <a:off x="2465" y="2000"/>
                <a:ext cx="55" cy="27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</p:grpSp>
        <p:sp>
          <p:nvSpPr>
            <p:cNvPr id="110" name="Rectangle 113"/>
            <p:cNvSpPr>
              <a:spLocks noChangeArrowheads="1"/>
            </p:cNvSpPr>
            <p:nvPr/>
          </p:nvSpPr>
          <p:spPr bwMode="auto">
            <a:xfrm>
              <a:off x="4534649" y="5559879"/>
              <a:ext cx="359173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defTabSz="457200" eaLnBrk="1" hangingPunct="1"/>
              <a:r>
                <a:rPr lang="en-US" sz="1200" dirty="0" err="1" smtClean="0">
                  <a:solidFill>
                    <a:srgbClr val="000000"/>
                  </a:solidFill>
                  <a:latin typeface="Times New Roman" charset="0"/>
                </a:rPr>
                <a:t>hESC</a:t>
              </a:r>
              <a:endParaRPr lang="en-US" sz="1200" dirty="0">
                <a:solidFill>
                  <a:srgbClr val="000000"/>
                </a:solidFill>
                <a:latin typeface="Times New Roman" charset="0"/>
              </a:endParaRPr>
            </a:p>
          </p:txBody>
        </p:sp>
        <p:sp>
          <p:nvSpPr>
            <p:cNvPr id="111" name="Line 68"/>
            <p:cNvSpPr>
              <a:spLocks noChangeShapeType="1"/>
            </p:cNvSpPr>
            <p:nvPr/>
          </p:nvSpPr>
          <p:spPr bwMode="auto">
            <a:xfrm>
              <a:off x="5221275" y="5402066"/>
              <a:ext cx="40953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" name="Line 68"/>
            <p:cNvSpPr>
              <a:spLocks noChangeShapeType="1"/>
            </p:cNvSpPr>
            <p:nvPr/>
          </p:nvSpPr>
          <p:spPr bwMode="auto">
            <a:xfrm>
              <a:off x="5128231" y="5659158"/>
              <a:ext cx="405744" cy="26474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" name="Line 68"/>
            <p:cNvSpPr>
              <a:spLocks noChangeShapeType="1"/>
            </p:cNvSpPr>
            <p:nvPr/>
          </p:nvSpPr>
          <p:spPr bwMode="auto">
            <a:xfrm flipV="1">
              <a:off x="5077179" y="4916700"/>
              <a:ext cx="455040" cy="26474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65117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52400" y="457200"/>
            <a:ext cx="86868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17" tIns="45707" rIns="91417" bIns="45707" anchor="ctr"/>
          <a:lstStyle/>
          <a:p>
            <a:pPr algn="ctr" defTabSz="917575"/>
            <a:r>
              <a:rPr lang="en-US" sz="3200" b="1" dirty="0" smtClean="0">
                <a:latin typeface="Times New Roman" charset="0"/>
                <a:cs typeface="Arial" charset="0"/>
              </a:rPr>
              <a:t>Stem cells: developmental versatility </a:t>
            </a:r>
            <a:endParaRPr lang="en-US" sz="3200" b="1" dirty="0">
              <a:solidFill>
                <a:srgbClr val="FF0000"/>
              </a:solidFill>
              <a:latin typeface="Times New Roman" charset="0"/>
              <a:cs typeface="Arial" charset="0"/>
            </a:endParaRPr>
          </a:p>
        </p:txBody>
      </p:sp>
      <p:cxnSp>
        <p:nvCxnSpPr>
          <p:cNvPr id="5" name="Straight Connector 4"/>
          <p:cNvCxnSpPr/>
          <p:nvPr/>
        </p:nvCxnSpPr>
        <p:spPr bwMode="auto">
          <a:xfrm>
            <a:off x="931670" y="1455342"/>
            <a:ext cx="7409502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098996"/>
              </p:ext>
            </p:extLst>
          </p:nvPr>
        </p:nvGraphicFramePr>
        <p:xfrm>
          <a:off x="931670" y="1851718"/>
          <a:ext cx="7409502" cy="4216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9210"/>
                <a:gridCol w="2774948"/>
                <a:gridCol w="288534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</a:t>
                      </a:r>
                      <a:r>
                        <a:rPr lang="en-US" dirty="0" smtClean="0">
                          <a:latin typeface="Times New Roman"/>
                          <a:cs typeface="Times New Roman"/>
                        </a:rPr>
                        <a:t>Experiment</a:t>
                      </a:r>
                      <a:endParaRPr lang="en-US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/>
                          <a:cs typeface="Times New Roman"/>
                        </a:rPr>
                        <a:t>Mode of development</a:t>
                      </a:r>
                      <a:endParaRPr lang="en-US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/>
                          <a:cs typeface="Times New Roman"/>
                        </a:rPr>
                        <a:t>Aspect of organization</a:t>
                      </a:r>
                      <a:endParaRPr lang="en-US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/>
                          <a:cs typeface="Times New Roman"/>
                        </a:rPr>
                        <a:t>n/a</a:t>
                      </a:r>
                      <a:endParaRPr lang="en-US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/>
                          <a:cs typeface="Times New Roman"/>
                        </a:rPr>
                        <a:t>normal</a:t>
                      </a:r>
                      <a:endParaRPr lang="en-US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Times New Roman"/>
                        </a:rPr>
                        <a:t>all, complex, robust</a:t>
                      </a:r>
                      <a:r>
                        <a:rPr lang="en-US" dirty="0" smtClean="0">
                          <a:effectLst/>
                          <a:latin typeface="Times New Roman"/>
                          <a:cs typeface="Times New Roman"/>
                        </a:rPr>
                        <a:t> </a:t>
                      </a:r>
                      <a:endParaRPr lang="en-US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Times New Roman"/>
                          <a:cs typeface="Times New Roman"/>
                        </a:rPr>
                        <a:t>embryoid</a:t>
                      </a:r>
                      <a:r>
                        <a:rPr lang="en-US" baseline="0" dirty="0" smtClean="0">
                          <a:latin typeface="Times New Roman"/>
                          <a:cs typeface="Times New Roman"/>
                        </a:rPr>
                        <a:t> body</a:t>
                      </a:r>
                      <a:endParaRPr lang="en-US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/>
                          <a:cs typeface="Times New Roman"/>
                        </a:rPr>
                        <a:t>simplified</a:t>
                      </a:r>
                      <a:endParaRPr lang="en-US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Times New Roman"/>
                        </a:rPr>
                        <a:t>generic cell types, simple 3D structure</a:t>
                      </a:r>
                      <a:r>
                        <a:rPr lang="en-US" dirty="0" smtClean="0">
                          <a:effectLst/>
                          <a:latin typeface="Times New Roman"/>
                          <a:cs typeface="Times New Roman"/>
                        </a:rPr>
                        <a:t> </a:t>
                      </a:r>
                      <a:endParaRPr lang="en-US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Times New Roman"/>
                          <a:cs typeface="Times New Roman"/>
                        </a:rPr>
                        <a:t>teratoma</a:t>
                      </a:r>
                      <a:endParaRPr lang="en-US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/>
                          <a:cs typeface="Times New Roman"/>
                        </a:rPr>
                        <a:t>pathological</a:t>
                      </a:r>
                      <a:endParaRPr lang="en-US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Times New Roman"/>
                        </a:rPr>
                        <a:t>specialized cell types, 3D structure, non-robust</a:t>
                      </a:r>
                      <a:r>
                        <a:rPr lang="en-US" dirty="0" smtClean="0">
                          <a:effectLst/>
                          <a:latin typeface="Times New Roman"/>
                          <a:cs typeface="Times New Roman"/>
                        </a:rPr>
                        <a:t> </a:t>
                      </a:r>
                      <a:endParaRPr lang="en-US" dirty="0" smtClean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Times New Roman"/>
                          <a:cs typeface="Times New Roman"/>
                        </a:rPr>
                        <a:t>organoid</a:t>
                      </a:r>
                      <a:endParaRPr lang="en-US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/>
                          <a:cs typeface="Times New Roman"/>
                        </a:rPr>
                        <a:t>organ-like</a:t>
                      </a:r>
                      <a:endParaRPr lang="en-US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Times New Roman"/>
                        </a:rPr>
                        <a:t>specialized cell types, complex 3D structure, non-robust</a:t>
                      </a:r>
                      <a:r>
                        <a:rPr lang="en-US" dirty="0" smtClean="0">
                          <a:effectLst/>
                          <a:latin typeface="Times New Roman"/>
                          <a:cs typeface="Times New Roman"/>
                        </a:rPr>
                        <a:t> </a:t>
                      </a:r>
                      <a:endParaRPr lang="en-US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/>
                          <a:cs typeface="Times New Roman"/>
                        </a:rPr>
                        <a:t>embryo-like</a:t>
                      </a:r>
                      <a:r>
                        <a:rPr lang="en-US" baseline="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en-US" baseline="0" dirty="0" err="1" smtClean="0">
                          <a:latin typeface="Times New Roman"/>
                          <a:cs typeface="Times New Roman"/>
                        </a:rPr>
                        <a:t>strucrure</a:t>
                      </a:r>
                      <a:endParaRPr lang="en-US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/>
                          <a:cs typeface="Times New Roman"/>
                        </a:rPr>
                        <a:t>embryo-like</a:t>
                      </a:r>
                      <a:endParaRPr lang="en-US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Times New Roman"/>
                        </a:rPr>
                        <a:t>generic cell types, simple 2D structure, polarity</a:t>
                      </a:r>
                      <a:r>
                        <a:rPr lang="en-US" dirty="0" smtClean="0">
                          <a:effectLst/>
                          <a:latin typeface="Times New Roman"/>
                          <a:cs typeface="Times New Roman"/>
                        </a:rPr>
                        <a:t> </a:t>
                      </a:r>
                      <a:endParaRPr lang="en-US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/>
                          <a:cs typeface="Times New Roman"/>
                        </a:rPr>
                        <a:t>directed differentiation</a:t>
                      </a:r>
                      <a:endParaRPr lang="en-US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/>
                          <a:cs typeface="Times New Roman"/>
                        </a:rPr>
                        <a:t>cellular</a:t>
                      </a:r>
                      <a:endParaRPr lang="en-US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/>
                          <a:cs typeface="Times New Roman"/>
                        </a:rPr>
                        <a:t>specialized cell types</a:t>
                      </a:r>
                      <a:endParaRPr lang="en-US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661659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457200" y="533400"/>
            <a:ext cx="82296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17" tIns="45707" rIns="91417" bIns="45707" anchor="ctr"/>
          <a:lstStyle/>
          <a:p>
            <a:pPr algn="ctr"/>
            <a:r>
              <a:rPr lang="en-US" sz="3500" b="1" dirty="0" err="1" smtClean="0">
                <a:latin typeface="Times" charset="0"/>
              </a:rPr>
              <a:t>Enkapsis</a:t>
            </a:r>
            <a:r>
              <a:rPr lang="en-US" sz="3500" b="1" dirty="0" smtClean="0">
                <a:latin typeface="Times" charset="0"/>
              </a:rPr>
              <a:t>: a model of development</a:t>
            </a:r>
            <a:r>
              <a:rPr lang="en-US" sz="3500" b="1" dirty="0">
                <a:latin typeface="Times" charset="0"/>
              </a:rPr>
              <a:t>?</a:t>
            </a:r>
            <a:endParaRPr lang="en-US" sz="3100" b="1" dirty="0">
              <a:latin typeface="Times" charset="0"/>
            </a:endParaRPr>
          </a:p>
        </p:txBody>
      </p:sp>
      <p:sp>
        <p:nvSpPr>
          <p:cNvPr id="3" name="Line 4"/>
          <p:cNvSpPr>
            <a:spLocks noChangeShapeType="1"/>
          </p:cNvSpPr>
          <p:nvPr/>
        </p:nvSpPr>
        <p:spPr bwMode="auto">
          <a:xfrm>
            <a:off x="534988" y="1447800"/>
            <a:ext cx="8305800" cy="0"/>
          </a:xfrm>
          <a:prstGeom prst="line">
            <a:avLst/>
          </a:prstGeom>
          <a:noFill/>
          <a:ln w="28575">
            <a:solidFill>
              <a:srgbClr val="FDFDF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1126791" y="1630363"/>
            <a:ext cx="6112209" cy="3908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91417" tIns="45707" rIns="91417" bIns="45707">
            <a:spAutoFit/>
          </a:bodyPr>
          <a:lstStyle>
            <a:lvl1pPr marL="457200" indent="-457200" defTabSz="91757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915988" indent="-457200" defTabSz="91757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374775" indent="-457200" defTabSz="91757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827213" indent="-457200" defTabSz="91757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286000" indent="-457200" defTabSz="91757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743200" indent="-457200" defTabSz="9175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200400" indent="-457200" defTabSz="9175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657600" indent="-457200" defTabSz="9175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114800" indent="-457200" defTabSz="9175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b="1" dirty="0" smtClean="0">
                <a:solidFill>
                  <a:srgbClr val="800000"/>
                </a:solidFill>
                <a:latin typeface="Times New Roman"/>
                <a:cs typeface="Times New Roman"/>
              </a:rPr>
              <a:t>•</a:t>
            </a:r>
            <a:r>
              <a:rPr lang="en-US" sz="2000" dirty="0" smtClean="0">
                <a:latin typeface="Times New Roman"/>
                <a:cs typeface="Times New Roman"/>
              </a:rPr>
              <a:t> ‘</a:t>
            </a:r>
            <a:r>
              <a:rPr lang="en-US" sz="2000" dirty="0" err="1">
                <a:latin typeface="Times New Roman"/>
                <a:cs typeface="Times New Roman"/>
              </a:rPr>
              <a:t>enkapsis</a:t>
            </a:r>
            <a:r>
              <a:rPr lang="en-US" sz="2000" dirty="0">
                <a:latin typeface="Times New Roman"/>
                <a:cs typeface="Times New Roman"/>
              </a:rPr>
              <a:t>’ – from the Greek for ‘encapsulation.’ </a:t>
            </a:r>
            <a:endParaRPr lang="en-US" sz="2000" dirty="0" smtClean="0">
              <a:latin typeface="Times New Roman"/>
              <a:cs typeface="Times New Roman"/>
            </a:endParaRPr>
          </a:p>
          <a:p>
            <a:endParaRPr lang="en-US" sz="2000" dirty="0">
              <a:latin typeface="Times New Roman"/>
              <a:cs typeface="Times New Roman"/>
            </a:endParaRPr>
          </a:p>
          <a:p>
            <a:r>
              <a:rPr lang="en-US" sz="2000" b="1" dirty="0" err="1">
                <a:solidFill>
                  <a:srgbClr val="800000"/>
                </a:solidFill>
                <a:latin typeface="Times New Roman"/>
                <a:cs typeface="Times New Roman"/>
              </a:rPr>
              <a:t>e</a:t>
            </a:r>
            <a:r>
              <a:rPr lang="en-US" sz="2000" b="1" dirty="0" err="1" smtClean="0">
                <a:solidFill>
                  <a:srgbClr val="800000"/>
                </a:solidFill>
                <a:latin typeface="Times New Roman"/>
                <a:cs typeface="Times New Roman"/>
              </a:rPr>
              <a:t>nkaptic</a:t>
            </a:r>
            <a:r>
              <a:rPr lang="en-US" sz="2000" b="1" dirty="0" smtClean="0">
                <a:solidFill>
                  <a:srgbClr val="800000"/>
                </a:solidFill>
                <a:latin typeface="Times New Roman"/>
                <a:cs typeface="Times New Roman"/>
              </a:rPr>
              <a:t> system: </a:t>
            </a:r>
            <a:r>
              <a:rPr lang="en-US" sz="2000" dirty="0">
                <a:latin typeface="Times New Roman"/>
                <a:cs typeface="Times New Roman"/>
              </a:rPr>
              <a:t>comprised of multiple systems, ordered by complexity, such that systems of higher complexity encapsulate (“enclose”, “have imbedded in them”) systems of lower complexity.  </a:t>
            </a:r>
          </a:p>
          <a:p>
            <a:endParaRPr lang="en-US" sz="2000" dirty="0">
              <a:latin typeface="Times New Roman"/>
              <a:cs typeface="Times New Roman"/>
            </a:endParaRPr>
          </a:p>
          <a:p>
            <a:r>
              <a:rPr lang="en-US" b="1" dirty="0" smtClean="0">
                <a:solidFill>
                  <a:srgbClr val="800000"/>
                </a:solidFill>
                <a:latin typeface="Times New Roman" charset="0"/>
                <a:cs typeface="Arial" charset="0"/>
              </a:rPr>
              <a:t>•</a:t>
            </a:r>
            <a:r>
              <a:rPr lang="en-US" sz="2000" dirty="0" smtClean="0">
                <a:latin typeface="Times New Roman" charset="0"/>
                <a:cs typeface="Arial" charset="0"/>
              </a:rPr>
              <a:t>  </a:t>
            </a:r>
            <a:r>
              <a:rPr lang="en-US" sz="2000" dirty="0" smtClean="0">
                <a:latin typeface="Times New Roman"/>
                <a:cs typeface="Times New Roman"/>
              </a:rPr>
              <a:t>“</a:t>
            </a:r>
            <a:r>
              <a:rPr lang="en-US" sz="2000" dirty="0">
                <a:latin typeface="Times New Roman"/>
                <a:cs typeface="Times New Roman"/>
              </a:rPr>
              <a:t>the organism encapsulates its organs, organs encapsulate their parts, the parts encapsulate cells, cells encapsulate organelles…. The organism thus forms an </a:t>
            </a:r>
            <a:r>
              <a:rPr lang="en-US" sz="2000" dirty="0" err="1">
                <a:latin typeface="Times New Roman"/>
                <a:cs typeface="Times New Roman"/>
              </a:rPr>
              <a:t>enkaptic</a:t>
            </a:r>
            <a:r>
              <a:rPr lang="en-US" sz="2000" dirty="0">
                <a:latin typeface="Times New Roman"/>
                <a:cs typeface="Times New Roman"/>
              </a:rPr>
              <a:t> divisional hierarchy....” (</a:t>
            </a:r>
            <a:r>
              <a:rPr lang="en-US" sz="2000" dirty="0" err="1">
                <a:latin typeface="Times New Roman"/>
                <a:cs typeface="Times New Roman"/>
              </a:rPr>
              <a:t>Rieppel</a:t>
            </a:r>
            <a:r>
              <a:rPr lang="en-US" sz="2000" dirty="0">
                <a:latin typeface="Times New Roman"/>
                <a:cs typeface="Times New Roman"/>
              </a:rPr>
              <a:t> 2009, 313-314). </a:t>
            </a:r>
          </a:p>
        </p:txBody>
      </p:sp>
      <p:cxnSp>
        <p:nvCxnSpPr>
          <p:cNvPr id="17" name="Straight Connector 16"/>
          <p:cNvCxnSpPr/>
          <p:nvPr/>
        </p:nvCxnSpPr>
        <p:spPr bwMode="auto">
          <a:xfrm>
            <a:off x="914400" y="1447800"/>
            <a:ext cx="72390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0306381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4569" y="1652256"/>
            <a:ext cx="699943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800000"/>
                </a:solidFill>
                <a:latin typeface="Times New Roman"/>
                <a:cs typeface="Times New Roman"/>
              </a:rPr>
              <a:t>•</a:t>
            </a:r>
            <a:r>
              <a:rPr lang="en-US" sz="2000" dirty="0" smtClean="0">
                <a:latin typeface="Times New Roman"/>
                <a:cs typeface="Times New Roman"/>
              </a:rPr>
              <a:t> different layers </a:t>
            </a:r>
            <a:r>
              <a:rPr lang="en-US" sz="2000" dirty="0">
                <a:latin typeface="Times New Roman"/>
                <a:cs typeface="Times New Roman"/>
              </a:rPr>
              <a:t>(</a:t>
            </a:r>
            <a:r>
              <a:rPr lang="en-US" sz="2000" dirty="0" smtClean="0">
                <a:latin typeface="Times New Roman"/>
                <a:cs typeface="Times New Roman"/>
              </a:rPr>
              <a:t>strata) </a:t>
            </a:r>
            <a:r>
              <a:rPr lang="en-US" sz="2000" dirty="0">
                <a:latin typeface="Times New Roman"/>
                <a:cs typeface="Times New Roman"/>
              </a:rPr>
              <a:t>of the developmental </a:t>
            </a:r>
            <a:r>
              <a:rPr lang="en-US" sz="2000" dirty="0" smtClean="0">
                <a:latin typeface="Times New Roman"/>
                <a:cs typeface="Times New Roman"/>
              </a:rPr>
              <a:t>process </a:t>
            </a:r>
            <a:r>
              <a:rPr lang="en-US" sz="2000" dirty="0">
                <a:latin typeface="Times New Roman"/>
                <a:cs typeface="Times New Roman"/>
              </a:rPr>
              <a:t>related </a:t>
            </a:r>
            <a:r>
              <a:rPr lang="en-US" sz="2000" dirty="0" smtClean="0">
                <a:latin typeface="Times New Roman"/>
                <a:cs typeface="Times New Roman"/>
              </a:rPr>
              <a:t>by</a:t>
            </a:r>
          </a:p>
          <a:p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  </a:t>
            </a:r>
            <a:r>
              <a:rPr lang="en-US" sz="2000" dirty="0">
                <a:latin typeface="Times New Roman"/>
                <a:cs typeface="Times New Roman"/>
              </a:rPr>
              <a:t>‘boundary-</a:t>
            </a:r>
            <a:r>
              <a:rPr lang="en-US" sz="2000" dirty="0" smtClean="0">
                <a:latin typeface="Times New Roman"/>
                <a:cs typeface="Times New Roman"/>
              </a:rPr>
              <a:t>formation’  </a:t>
            </a:r>
          </a:p>
          <a:p>
            <a:endParaRPr lang="en-US" sz="1400" dirty="0">
              <a:latin typeface="Times New Roman"/>
              <a:cs typeface="Times New Roman"/>
            </a:endParaRPr>
          </a:p>
          <a:p>
            <a:r>
              <a:rPr lang="en-US" sz="2400" b="1" dirty="0">
                <a:solidFill>
                  <a:srgbClr val="800000"/>
                </a:solidFill>
                <a:latin typeface="Times New Roman"/>
                <a:cs typeface="Times New Roman"/>
              </a:rPr>
              <a:t>•</a:t>
            </a:r>
            <a:r>
              <a:rPr lang="en-US" sz="2000" dirty="0" smtClean="0">
                <a:latin typeface="Times New Roman"/>
                <a:cs typeface="Times New Roman"/>
              </a:rPr>
              <a:t> upper layer: distinguish </a:t>
            </a:r>
            <a:r>
              <a:rPr lang="en-US" sz="2000" dirty="0">
                <a:latin typeface="Times New Roman"/>
                <a:cs typeface="Times New Roman"/>
              </a:rPr>
              <a:t>entities involved in </a:t>
            </a:r>
            <a:r>
              <a:rPr lang="en-US" sz="2000" dirty="0" smtClean="0">
                <a:latin typeface="Times New Roman"/>
                <a:cs typeface="Times New Roman"/>
              </a:rPr>
              <a:t>development distinct</a:t>
            </a:r>
          </a:p>
          <a:p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  </a:t>
            </a:r>
            <a:r>
              <a:rPr lang="en-US" sz="2000" dirty="0">
                <a:latin typeface="Times New Roman"/>
                <a:cs typeface="Times New Roman"/>
              </a:rPr>
              <a:t>from their environment: cells, tissues, or </a:t>
            </a:r>
            <a:r>
              <a:rPr lang="en-US" sz="2000" dirty="0" smtClean="0">
                <a:latin typeface="Times New Roman"/>
                <a:cs typeface="Times New Roman"/>
              </a:rPr>
              <a:t>organs </a:t>
            </a:r>
          </a:p>
          <a:p>
            <a:endParaRPr lang="en-US" sz="1400" dirty="0">
              <a:latin typeface="Times New Roman"/>
              <a:cs typeface="Times New Roman"/>
            </a:endParaRPr>
          </a:p>
          <a:p>
            <a:r>
              <a:rPr lang="en-US" sz="2400" b="1" dirty="0" smtClean="0">
                <a:solidFill>
                  <a:srgbClr val="800000"/>
                </a:solidFill>
                <a:latin typeface="Times New Roman"/>
                <a:cs typeface="Times New Roman"/>
              </a:rPr>
              <a:t>•</a:t>
            </a:r>
            <a:r>
              <a:rPr lang="en-US" sz="2000" dirty="0" smtClean="0">
                <a:latin typeface="Times New Roman"/>
                <a:cs typeface="Times New Roman"/>
              </a:rPr>
              <a:t> lower layer: an </a:t>
            </a:r>
            <a:r>
              <a:rPr lang="en-US" sz="2000" dirty="0">
                <a:latin typeface="Times New Roman"/>
                <a:cs typeface="Times New Roman"/>
              </a:rPr>
              <a:t>interactive </a:t>
            </a:r>
            <a:r>
              <a:rPr lang="en-US" sz="2000" dirty="0" smtClean="0">
                <a:latin typeface="Times New Roman"/>
                <a:cs typeface="Times New Roman"/>
              </a:rPr>
              <a:t>network, </a:t>
            </a:r>
            <a:r>
              <a:rPr lang="en-US" sz="2000" dirty="0" err="1" smtClean="0">
                <a:latin typeface="Times New Roman"/>
                <a:cs typeface="Times New Roman"/>
              </a:rPr>
              <a:t>criss</a:t>
            </a:r>
            <a:r>
              <a:rPr lang="en-US" sz="2000" dirty="0" err="1">
                <a:latin typeface="Times New Roman"/>
                <a:cs typeface="Times New Roman"/>
              </a:rPr>
              <a:t>-</a:t>
            </a:r>
            <a:r>
              <a:rPr lang="en-US" sz="2000" dirty="0" err="1" smtClean="0">
                <a:latin typeface="Times New Roman"/>
                <a:cs typeface="Times New Roman"/>
              </a:rPr>
              <a:t>crossing</a:t>
            </a:r>
            <a:r>
              <a:rPr lang="en-US" sz="2000" dirty="0" smtClean="0">
                <a:latin typeface="Times New Roman"/>
                <a:cs typeface="Times New Roman"/>
              </a:rPr>
              <a:t> that boundary </a:t>
            </a:r>
            <a:endParaRPr lang="en-US" sz="2000" b="1" dirty="0">
              <a:latin typeface="Times New Roman"/>
              <a:cs typeface="Times New Roman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457200" y="533400"/>
            <a:ext cx="82296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17" tIns="45707" rIns="91417" bIns="45707" anchor="ctr"/>
          <a:lstStyle/>
          <a:p>
            <a:pPr algn="ctr"/>
            <a:r>
              <a:rPr lang="en-US" sz="3500" b="1" dirty="0" smtClean="0">
                <a:latin typeface="Times" charset="0"/>
              </a:rPr>
              <a:t>Multi-layered model of development</a:t>
            </a:r>
            <a:endParaRPr lang="en-US" sz="3100" b="1" dirty="0">
              <a:latin typeface="Times" charset="0"/>
            </a:endParaRPr>
          </a:p>
        </p:txBody>
      </p:sp>
      <p:cxnSp>
        <p:nvCxnSpPr>
          <p:cNvPr id="4" name="Straight Connector 3"/>
          <p:cNvCxnSpPr/>
          <p:nvPr/>
        </p:nvCxnSpPr>
        <p:spPr bwMode="auto">
          <a:xfrm>
            <a:off x="914400" y="1447800"/>
            <a:ext cx="72390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49004079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609600" y="381000"/>
            <a:ext cx="81534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7" tIns="45707" rIns="91417" bIns="45707" anchor="ctr"/>
          <a:lstStyle/>
          <a:p>
            <a:pPr algn="ctr" defTabSz="917575" eaLnBrk="1" hangingPunct="1"/>
            <a:r>
              <a:rPr lang="en-US" sz="3600" b="1" dirty="0" smtClean="0">
                <a:latin typeface="Times New Roman" charset="0"/>
                <a:cs typeface="Arial" charset="0"/>
              </a:rPr>
              <a:t>Example: </a:t>
            </a:r>
            <a:r>
              <a:rPr lang="en-US" sz="3600" b="1" dirty="0" err="1" smtClean="0">
                <a:latin typeface="Times New Roman" charset="0"/>
                <a:cs typeface="Arial" charset="0"/>
              </a:rPr>
              <a:t>organoids</a:t>
            </a:r>
            <a:endParaRPr lang="en-US" b="1" dirty="0">
              <a:solidFill>
                <a:srgbClr val="D70D17"/>
              </a:solidFill>
              <a:latin typeface="Times New Roman" charset="0"/>
              <a:cs typeface="Arial" charset="0"/>
            </a:endParaRPr>
          </a:p>
        </p:txBody>
      </p:sp>
      <p:sp>
        <p:nvSpPr>
          <p:cNvPr id="8" name="Line 17"/>
          <p:cNvSpPr>
            <a:spLocks noChangeShapeType="1"/>
          </p:cNvSpPr>
          <p:nvPr/>
        </p:nvSpPr>
        <p:spPr bwMode="auto">
          <a:xfrm>
            <a:off x="774700" y="1447800"/>
            <a:ext cx="79883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774700" y="1652256"/>
            <a:ext cx="3332849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800000"/>
                </a:solidFill>
                <a:latin typeface="Times New Roman"/>
                <a:cs typeface="Times New Roman"/>
              </a:rPr>
              <a:t>•</a:t>
            </a:r>
            <a:r>
              <a:rPr lang="en-US" sz="2000" dirty="0" smtClean="0">
                <a:latin typeface="Times New Roman"/>
                <a:cs typeface="Times New Roman"/>
              </a:rPr>
              <a:t> “self</a:t>
            </a:r>
            <a:r>
              <a:rPr lang="en-US" sz="2000" dirty="0">
                <a:latin typeface="Times New Roman"/>
                <a:cs typeface="Times New Roman"/>
              </a:rPr>
              <a:t>-organizes through cell sorting and spatially restricted lineage commitment in a manner similar to in </a:t>
            </a:r>
            <a:r>
              <a:rPr lang="en-US" sz="2000" dirty="0" smtClean="0">
                <a:latin typeface="Times New Roman"/>
                <a:cs typeface="Times New Roman"/>
              </a:rPr>
              <a:t>vivo”</a:t>
            </a:r>
          </a:p>
          <a:p>
            <a:endParaRPr lang="en-US" sz="1400" b="1" dirty="0">
              <a:latin typeface="Times New Roman"/>
              <a:cs typeface="Times New Roman"/>
            </a:endParaRPr>
          </a:p>
          <a:p>
            <a:r>
              <a:rPr lang="en-US" sz="2000" b="1" dirty="0" smtClean="0">
                <a:solidFill>
                  <a:srgbClr val="800000"/>
                </a:solidFill>
                <a:latin typeface="Times New Roman"/>
                <a:cs typeface="Times New Roman"/>
              </a:rPr>
              <a:t>cell sorting out: </a:t>
            </a:r>
            <a:r>
              <a:rPr lang="en-US" sz="2000" dirty="0">
                <a:latin typeface="Times New Roman"/>
                <a:cs typeface="Times New Roman"/>
              </a:rPr>
              <a:t>adhesion between matching surface molecules, leading to a thermodynamically stable pattern </a:t>
            </a:r>
            <a:endParaRPr lang="en-US" sz="2000" b="1" dirty="0" smtClean="0">
              <a:latin typeface="Times New Roman"/>
              <a:cs typeface="Times New Roman"/>
            </a:endParaRPr>
          </a:p>
          <a:p>
            <a:endParaRPr lang="en-US" sz="1400" b="1" dirty="0">
              <a:latin typeface="Times New Roman"/>
              <a:cs typeface="Times New Roman"/>
            </a:endParaRPr>
          </a:p>
          <a:p>
            <a:r>
              <a:rPr lang="en-US" sz="2000" b="1" dirty="0" smtClean="0">
                <a:solidFill>
                  <a:srgbClr val="800000"/>
                </a:solidFill>
                <a:latin typeface="Times New Roman"/>
                <a:cs typeface="Times New Roman"/>
              </a:rPr>
              <a:t>lineage commitment: </a:t>
            </a:r>
            <a:r>
              <a:rPr lang="en-US" sz="2000" dirty="0">
                <a:latin typeface="Times New Roman"/>
                <a:cs typeface="Times New Roman"/>
              </a:rPr>
              <a:t>shift from a stem cell state into a state with more restricted potential </a:t>
            </a:r>
            <a:endParaRPr lang="en-US" sz="2000" b="1" dirty="0">
              <a:latin typeface="Times New Roman"/>
              <a:cs typeface="Times New Roman"/>
            </a:endParaRPr>
          </a:p>
        </p:txBody>
      </p:sp>
      <p:pic>
        <p:nvPicPr>
          <p:cNvPr id="5" name="Picture 4" descr="Organoid_image201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9658" y="1861486"/>
            <a:ext cx="4139592" cy="299473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239659" y="5103673"/>
            <a:ext cx="452334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imposition of an artificial </a:t>
            </a:r>
            <a:r>
              <a:rPr lang="en-US" dirty="0" smtClean="0">
                <a:latin typeface="Times New Roman"/>
                <a:cs typeface="Times New Roman"/>
              </a:rPr>
              <a:t>boundary sets </a:t>
            </a:r>
            <a:r>
              <a:rPr lang="en-US" dirty="0">
                <a:latin typeface="Times New Roman"/>
                <a:cs typeface="Times New Roman"/>
              </a:rPr>
              <a:t>up interactions among cell surface molecules together with physical forces that ‘commit’ cells to develop along particular </a:t>
            </a:r>
            <a:r>
              <a:rPr lang="en-US" dirty="0" smtClean="0">
                <a:latin typeface="Times New Roman"/>
                <a:cs typeface="Times New Roman"/>
              </a:rPr>
              <a:t>pathways; scaffold </a:t>
            </a:r>
            <a:r>
              <a:rPr lang="en-US" dirty="0">
                <a:latin typeface="Times New Roman"/>
                <a:cs typeface="Times New Roman"/>
              </a:rPr>
              <a:t>constrains “cell fate” </a:t>
            </a:r>
          </a:p>
        </p:txBody>
      </p:sp>
    </p:spTree>
    <p:extLst>
      <p:ext uri="{BB962C8B-B14F-4D97-AF65-F5344CB8AC3E}">
        <p14:creationId xmlns:p14="http://schemas.microsoft.com/office/powerpoint/2010/main" val="118521707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52400" y="457200"/>
            <a:ext cx="86868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17" tIns="45707" rIns="91417" bIns="45707" anchor="ctr"/>
          <a:lstStyle/>
          <a:p>
            <a:pPr algn="ctr" defTabSz="917575"/>
            <a:r>
              <a:rPr lang="en-US" sz="3200" b="1" dirty="0" err="1" smtClean="0">
                <a:latin typeface="Times New Roman" charset="0"/>
                <a:cs typeface="Arial" charset="0"/>
              </a:rPr>
              <a:t>Pluripotency</a:t>
            </a:r>
            <a:r>
              <a:rPr lang="en-US" sz="3200" b="1" dirty="0" smtClean="0">
                <a:latin typeface="Times New Roman" charset="0"/>
                <a:cs typeface="Arial" charset="0"/>
              </a:rPr>
              <a:t> experiments: </a:t>
            </a:r>
            <a:endParaRPr lang="en-US" sz="3200" b="1" dirty="0">
              <a:solidFill>
                <a:srgbClr val="FF0000"/>
              </a:solidFill>
              <a:latin typeface="Times New Roman" charset="0"/>
              <a:cs typeface="Arial" charset="0"/>
            </a:endParaRPr>
          </a:p>
        </p:txBody>
      </p:sp>
      <p:cxnSp>
        <p:nvCxnSpPr>
          <p:cNvPr id="3" name="Straight Connector 2"/>
          <p:cNvCxnSpPr/>
          <p:nvPr/>
        </p:nvCxnSpPr>
        <p:spPr bwMode="auto">
          <a:xfrm>
            <a:off x="931670" y="1455342"/>
            <a:ext cx="7036624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8" name="TextBox 7"/>
          <p:cNvSpPr txBox="1"/>
          <p:nvPr/>
        </p:nvSpPr>
        <p:spPr>
          <a:xfrm>
            <a:off x="1576212" y="1587493"/>
            <a:ext cx="4477897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latin typeface="Times New Roman"/>
                <a:cs typeface="Times New Roman"/>
              </a:rPr>
              <a:t>	</a:t>
            </a:r>
            <a:r>
              <a:rPr lang="en-US" sz="2400" dirty="0">
                <a:solidFill>
                  <a:srgbClr val="800000"/>
                </a:solidFill>
                <a:latin typeface="Times New Roman"/>
                <a:cs typeface="Times New Roman"/>
              </a:rPr>
              <a:t>•</a:t>
            </a:r>
            <a:r>
              <a:rPr lang="en-US" sz="2400" b="1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embryoid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>
                <a:latin typeface="Times New Roman"/>
                <a:cs typeface="Times New Roman"/>
              </a:rPr>
              <a:t>bodies </a:t>
            </a:r>
            <a:endParaRPr lang="en-US" sz="2400" dirty="0" smtClean="0">
              <a:latin typeface="Times New Roman"/>
              <a:cs typeface="Times New Roman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latin typeface="Times New Roman"/>
                <a:cs typeface="Times New Roman"/>
              </a:rPr>
              <a:t>	</a:t>
            </a:r>
            <a:r>
              <a:rPr lang="en-US" sz="2400" dirty="0">
                <a:solidFill>
                  <a:srgbClr val="800000"/>
                </a:solidFill>
                <a:latin typeface="Times New Roman"/>
                <a:cs typeface="Times New Roman"/>
              </a:rPr>
              <a:t>•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teratomas</a:t>
            </a:r>
            <a:endParaRPr lang="en-US" sz="2400" dirty="0" smtClean="0">
              <a:latin typeface="Times New Roman"/>
              <a:cs typeface="Times New Roman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latin typeface="Times New Roman"/>
                <a:cs typeface="Times New Roman"/>
              </a:rPr>
              <a:t>	</a:t>
            </a:r>
            <a:r>
              <a:rPr lang="en-US" sz="2400" dirty="0">
                <a:solidFill>
                  <a:srgbClr val="800000"/>
                </a:solidFill>
                <a:latin typeface="Times New Roman"/>
                <a:cs typeface="Times New Roman"/>
              </a:rPr>
              <a:t>•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organoids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Times New Roman"/>
                <a:cs typeface="Times New Roman"/>
              </a:rPr>
              <a:t>	</a:t>
            </a:r>
            <a:r>
              <a:rPr lang="en-US" sz="2400" dirty="0">
                <a:solidFill>
                  <a:srgbClr val="800000"/>
                </a:solidFill>
                <a:latin typeface="Times New Roman"/>
                <a:cs typeface="Times New Roman"/>
              </a:rPr>
              <a:t>•</a:t>
            </a:r>
            <a:r>
              <a:rPr lang="en-US" sz="2400" dirty="0" smtClean="0">
                <a:latin typeface="Times New Roman"/>
                <a:cs typeface="Times New Roman"/>
              </a:rPr>
              <a:t> embryo-like structures</a:t>
            </a:r>
            <a:endParaRPr lang="en-US" sz="2400" dirty="0">
              <a:latin typeface="Times New Roman"/>
              <a:cs typeface="Times New Roman"/>
            </a:endParaRPr>
          </a:p>
        </p:txBody>
      </p:sp>
      <p:pic>
        <p:nvPicPr>
          <p:cNvPr id="5" name="Picture 4" descr="MESC_EB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0648" y="1859228"/>
            <a:ext cx="1723573" cy="1723573"/>
          </a:xfrm>
          <a:prstGeom prst="rect">
            <a:avLst/>
          </a:prstGeom>
        </p:spPr>
      </p:pic>
      <p:pic>
        <p:nvPicPr>
          <p:cNvPr id="6" name="Picture 8" descr="teratom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9771" y="3865040"/>
            <a:ext cx="1690359" cy="172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9146" y="4340514"/>
            <a:ext cx="1811484" cy="1811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47328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4569" y="1824448"/>
            <a:ext cx="699943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800000"/>
                </a:solidFill>
                <a:latin typeface="Times New Roman"/>
                <a:cs typeface="Times New Roman"/>
              </a:rPr>
              <a:t>•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cell: </a:t>
            </a:r>
            <a:r>
              <a:rPr lang="en-US" sz="2000" dirty="0" smtClean="0">
                <a:latin typeface="Times New Roman"/>
                <a:cs typeface="Times New Roman"/>
              </a:rPr>
              <a:t>individuated by bounding membrane </a:t>
            </a:r>
            <a:endParaRPr lang="en-US" sz="2000" dirty="0" smtClean="0">
              <a:latin typeface="Times New Roman"/>
              <a:cs typeface="Times New Roman"/>
            </a:endParaRPr>
          </a:p>
          <a:p>
            <a:endParaRPr lang="en-US" sz="1200" dirty="0">
              <a:latin typeface="Times New Roman"/>
              <a:cs typeface="Times New Roman"/>
            </a:endParaRPr>
          </a:p>
          <a:p>
            <a:r>
              <a:rPr lang="en-US" sz="2400" b="1" dirty="0" smtClean="0">
                <a:solidFill>
                  <a:srgbClr val="800000"/>
                </a:solidFill>
                <a:latin typeface="Times New Roman"/>
                <a:cs typeface="Times New Roman"/>
              </a:rPr>
              <a:t>•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lower layer </a:t>
            </a:r>
            <a:r>
              <a:rPr lang="en-US" sz="2000" dirty="0">
                <a:latin typeface="Times New Roman"/>
                <a:cs typeface="Times New Roman"/>
              </a:rPr>
              <a:t>: a network of </a:t>
            </a:r>
            <a:r>
              <a:rPr lang="en-US" sz="2000" dirty="0" smtClean="0">
                <a:latin typeface="Times New Roman"/>
                <a:cs typeface="Times New Roman"/>
              </a:rPr>
              <a:t>molecular biochemical, 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physical </a:t>
            </a:r>
            <a:endParaRPr lang="en-US" sz="2000" dirty="0" smtClean="0">
              <a:latin typeface="Times New Roman"/>
              <a:cs typeface="Times New Roman"/>
            </a:endParaRPr>
          </a:p>
          <a:p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  </a:t>
            </a:r>
            <a:r>
              <a:rPr lang="en-US" sz="2000" dirty="0" smtClean="0">
                <a:latin typeface="Times New Roman"/>
                <a:cs typeface="Times New Roman"/>
              </a:rPr>
              <a:t>interactions</a:t>
            </a:r>
          </a:p>
          <a:p>
            <a:endParaRPr lang="en-US" sz="1200" dirty="0">
              <a:latin typeface="Times New Roman"/>
              <a:cs typeface="Times New Roman"/>
            </a:endParaRPr>
          </a:p>
          <a:p>
            <a:r>
              <a:rPr lang="en-US" sz="2400" b="1" dirty="0" smtClean="0">
                <a:solidFill>
                  <a:srgbClr val="800000"/>
                </a:solidFill>
                <a:latin typeface="Times New Roman"/>
                <a:cs typeface="Times New Roman"/>
              </a:rPr>
              <a:t>•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a change imposed on that network (internal or </a:t>
            </a:r>
            <a:r>
              <a:rPr lang="en-US" sz="2000" dirty="0" smtClean="0">
                <a:latin typeface="Times New Roman"/>
                <a:cs typeface="Times New Roman"/>
              </a:rPr>
              <a:t>external</a:t>
            </a:r>
            <a:r>
              <a:rPr lang="en-US" sz="2000" dirty="0" smtClean="0">
                <a:latin typeface="Times New Roman"/>
                <a:cs typeface="Times New Roman"/>
              </a:rPr>
              <a:t>)</a:t>
            </a:r>
          </a:p>
          <a:p>
            <a:endParaRPr lang="en-US" sz="1200" b="1" dirty="0">
              <a:latin typeface="Times New Roman"/>
              <a:cs typeface="Times New Roman"/>
            </a:endParaRPr>
          </a:p>
          <a:p>
            <a:r>
              <a:rPr lang="en-US" sz="2400" b="1" dirty="0" smtClean="0">
                <a:solidFill>
                  <a:srgbClr val="800000"/>
                </a:solidFill>
                <a:latin typeface="Times New Roman"/>
                <a:cs typeface="Times New Roman"/>
              </a:rPr>
              <a:t>•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upper layer: </a:t>
            </a:r>
            <a:r>
              <a:rPr lang="en-US" sz="2000" dirty="0">
                <a:latin typeface="Times New Roman"/>
                <a:cs typeface="Times New Roman"/>
              </a:rPr>
              <a:t>a boundary distinguishes an individual </a:t>
            </a:r>
            <a:r>
              <a:rPr lang="en-US" sz="2000" dirty="0" smtClean="0">
                <a:latin typeface="Times New Roman"/>
                <a:cs typeface="Times New Roman"/>
              </a:rPr>
              <a:t>cell </a:t>
            </a:r>
            <a:r>
              <a:rPr lang="en-US" sz="2000" dirty="0" smtClean="0">
                <a:latin typeface="Times New Roman"/>
                <a:cs typeface="Times New Roman"/>
              </a:rPr>
              <a:t>from its</a:t>
            </a:r>
          </a:p>
          <a:p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environment </a:t>
            </a:r>
            <a:endParaRPr lang="en-US" sz="1400" dirty="0">
              <a:latin typeface="Times New Roman"/>
              <a:cs typeface="Times New Roman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457200" y="533400"/>
            <a:ext cx="82296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17" tIns="45707" rIns="91417" bIns="45707" anchor="ctr"/>
          <a:lstStyle/>
          <a:p>
            <a:pPr algn="ctr"/>
            <a:r>
              <a:rPr lang="en-US" sz="4000" b="1" dirty="0" smtClean="0">
                <a:latin typeface="Times" charset="0"/>
              </a:rPr>
              <a:t>Example: cells</a:t>
            </a:r>
            <a:endParaRPr lang="en-US" sz="4000" b="1" dirty="0">
              <a:latin typeface="Times" charset="0"/>
            </a:endParaRPr>
          </a:p>
        </p:txBody>
      </p:sp>
      <p:cxnSp>
        <p:nvCxnSpPr>
          <p:cNvPr id="4" name="Straight Connector 3"/>
          <p:cNvCxnSpPr/>
          <p:nvPr/>
        </p:nvCxnSpPr>
        <p:spPr bwMode="auto">
          <a:xfrm>
            <a:off x="914400" y="1598468"/>
            <a:ext cx="72390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8829" y="4563659"/>
            <a:ext cx="2113546" cy="1822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0314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52400" y="457200"/>
            <a:ext cx="86868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17" tIns="45707" rIns="91417" bIns="45707" anchor="ctr"/>
          <a:lstStyle/>
          <a:p>
            <a:pPr algn="ctr" defTabSz="917575"/>
            <a:r>
              <a:rPr lang="en-US" sz="3200" b="1" dirty="0" smtClean="0">
                <a:latin typeface="Times New Roman" charset="0"/>
                <a:cs typeface="Arial" charset="0"/>
              </a:rPr>
              <a:t>Boundary-formation</a:t>
            </a:r>
            <a:r>
              <a:rPr lang="en-US" sz="3200" b="1" dirty="0">
                <a:latin typeface="Times New Roman" charset="0"/>
                <a:cs typeface="Arial" charset="0"/>
              </a:rPr>
              <a:t> </a:t>
            </a:r>
            <a:r>
              <a:rPr lang="en-US" sz="3200" b="1" dirty="0" smtClean="0">
                <a:latin typeface="Times New Roman" charset="0"/>
                <a:cs typeface="Arial" charset="0"/>
              </a:rPr>
              <a:t>across layers: </a:t>
            </a:r>
            <a:endParaRPr lang="en-US" sz="3200" b="1" dirty="0">
              <a:solidFill>
                <a:srgbClr val="FF0000"/>
              </a:solidFill>
              <a:latin typeface="Times New Roman" charset="0"/>
              <a:cs typeface="Arial" charset="0"/>
            </a:endParaRPr>
          </a:p>
        </p:txBody>
      </p:sp>
      <p:cxnSp>
        <p:nvCxnSpPr>
          <p:cNvPr id="3" name="Straight Connector 2"/>
          <p:cNvCxnSpPr/>
          <p:nvPr/>
        </p:nvCxnSpPr>
        <p:spPr bwMode="auto">
          <a:xfrm>
            <a:off x="931670" y="1455342"/>
            <a:ext cx="7036624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8" name="TextBox 7"/>
          <p:cNvSpPr txBox="1"/>
          <p:nvPr/>
        </p:nvSpPr>
        <p:spPr>
          <a:xfrm>
            <a:off x="1066082" y="1587493"/>
            <a:ext cx="7149016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800000"/>
                </a:solidFill>
                <a:latin typeface="Times New Roman"/>
                <a:cs typeface="Times New Roman"/>
              </a:rPr>
              <a:t>•</a:t>
            </a:r>
            <a:r>
              <a:rPr lang="en-US" sz="2400" b="1" dirty="0" smtClean="0"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experiments aimed at characterizing stem </a:t>
            </a:r>
            <a:r>
              <a:rPr lang="en-US" sz="2000" dirty="0" smtClean="0">
                <a:latin typeface="Times New Roman"/>
                <a:cs typeface="Times New Roman"/>
              </a:rPr>
              <a:t>cell </a:t>
            </a:r>
            <a:r>
              <a:rPr lang="en-US" sz="2000" dirty="0">
                <a:latin typeface="Times New Roman"/>
                <a:cs typeface="Times New Roman"/>
              </a:rPr>
              <a:t>differentiation </a:t>
            </a:r>
            <a:endParaRPr lang="en-US" sz="2000" dirty="0" smtClean="0">
              <a:latin typeface="Times New Roman"/>
              <a:cs typeface="Times New Roman"/>
            </a:endParaRPr>
          </a:p>
          <a:p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  </a:t>
            </a:r>
            <a:r>
              <a:rPr lang="en-US" sz="2000" dirty="0" smtClean="0">
                <a:latin typeface="Times New Roman"/>
                <a:cs typeface="Times New Roman"/>
              </a:rPr>
              <a:t>potential </a:t>
            </a:r>
            <a:r>
              <a:rPr lang="en-US" sz="2000" dirty="0">
                <a:latin typeface="Times New Roman"/>
                <a:cs typeface="Times New Roman"/>
              </a:rPr>
              <a:t>specify the means of </a:t>
            </a:r>
            <a:r>
              <a:rPr lang="en-US" sz="2000" dirty="0" smtClean="0">
                <a:latin typeface="Times New Roman"/>
                <a:cs typeface="Times New Roman"/>
              </a:rPr>
              <a:t>encapsulation</a:t>
            </a:r>
            <a:endParaRPr lang="en-US" sz="2000" dirty="0" smtClean="0">
              <a:latin typeface="Times New Roman"/>
              <a:cs typeface="Times New Roman"/>
            </a:endParaRPr>
          </a:p>
          <a:p>
            <a:endParaRPr lang="en-US" sz="1400" dirty="0" smtClean="0">
              <a:latin typeface="Times New Roman"/>
              <a:cs typeface="Times New Roman"/>
            </a:endParaRPr>
          </a:p>
          <a:p>
            <a:r>
              <a:rPr lang="en-US" sz="2400" dirty="0" smtClean="0">
                <a:solidFill>
                  <a:srgbClr val="800000"/>
                </a:solidFill>
                <a:latin typeface="Times New Roman"/>
                <a:cs typeface="Times New Roman"/>
              </a:rPr>
              <a:t>•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a </a:t>
            </a:r>
            <a:r>
              <a:rPr lang="en-US" sz="2000" dirty="0" smtClean="0">
                <a:latin typeface="Times New Roman"/>
                <a:cs typeface="Times New Roman"/>
              </a:rPr>
              <a:t>new </a:t>
            </a:r>
            <a:r>
              <a:rPr lang="en-US" sz="2000" dirty="0">
                <a:latin typeface="Times New Roman"/>
                <a:cs typeface="Times New Roman"/>
              </a:rPr>
              <a:t>boundary distinguishes a higher-level </a:t>
            </a:r>
            <a:r>
              <a:rPr lang="en-US" sz="2000" dirty="0" smtClean="0">
                <a:latin typeface="Times New Roman"/>
                <a:cs typeface="Times New Roman"/>
              </a:rPr>
              <a:t>system (developing </a:t>
            </a:r>
          </a:p>
          <a:p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  </a:t>
            </a:r>
            <a:r>
              <a:rPr lang="en-US" sz="2000" dirty="0" smtClean="0">
                <a:latin typeface="Times New Roman"/>
                <a:cs typeface="Times New Roman"/>
              </a:rPr>
              <a:t>body) </a:t>
            </a:r>
            <a:r>
              <a:rPr lang="en-US" sz="2000" dirty="0">
                <a:latin typeface="Times New Roman"/>
                <a:cs typeface="Times New Roman"/>
              </a:rPr>
              <a:t>from its </a:t>
            </a:r>
            <a:r>
              <a:rPr lang="en-US" sz="2000" dirty="0" smtClean="0">
                <a:latin typeface="Times New Roman"/>
                <a:cs typeface="Times New Roman"/>
              </a:rPr>
              <a:t>environment</a:t>
            </a:r>
            <a:endParaRPr lang="en-US" sz="2000" dirty="0" smtClean="0">
              <a:latin typeface="Times New Roman"/>
              <a:cs typeface="Times New Roman"/>
            </a:endParaRPr>
          </a:p>
          <a:p>
            <a:endParaRPr lang="en-US" sz="1400" dirty="0">
              <a:latin typeface="Times New Roman"/>
              <a:cs typeface="Times New Roman"/>
            </a:endParaRPr>
          </a:p>
          <a:p>
            <a:r>
              <a:rPr lang="en-US" sz="2400" dirty="0" smtClean="0">
                <a:solidFill>
                  <a:srgbClr val="800000"/>
                </a:solidFill>
                <a:latin typeface="Times New Roman"/>
                <a:cs typeface="Times New Roman"/>
              </a:rPr>
              <a:t>•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layers of network models linked by boundary-relation</a:t>
            </a:r>
          </a:p>
          <a:p>
            <a:endParaRPr lang="en-US" sz="1400" dirty="0" smtClean="0">
              <a:solidFill>
                <a:srgbClr val="800000"/>
              </a:solidFill>
              <a:latin typeface="Times New Roman"/>
              <a:cs typeface="Times New Roman"/>
            </a:endParaRPr>
          </a:p>
          <a:p>
            <a:r>
              <a:rPr lang="en-US" sz="2400" dirty="0" smtClean="0">
                <a:solidFill>
                  <a:srgbClr val="800000"/>
                </a:solidFill>
                <a:latin typeface="Times New Roman"/>
                <a:cs typeface="Times New Roman"/>
              </a:rPr>
              <a:t>•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the </a:t>
            </a:r>
            <a:r>
              <a:rPr lang="en-US" sz="2000" dirty="0">
                <a:latin typeface="Times New Roman"/>
                <a:cs typeface="Times New Roman"/>
              </a:rPr>
              <a:t>role of the environment (a complex part of the </a:t>
            </a:r>
            <a:r>
              <a:rPr lang="en-US" sz="2000" dirty="0" smtClean="0">
                <a:latin typeface="Times New Roman"/>
                <a:cs typeface="Times New Roman"/>
              </a:rPr>
              <a:t>process</a:t>
            </a:r>
            <a:r>
              <a:rPr lang="en-US" sz="2000" dirty="0">
                <a:latin typeface="Times New Roman"/>
                <a:cs typeface="Times New Roman"/>
              </a:rPr>
              <a:t>) is </a:t>
            </a:r>
            <a:endParaRPr lang="en-US" sz="2000" dirty="0" smtClean="0">
              <a:latin typeface="Times New Roman"/>
              <a:cs typeface="Times New Roman"/>
            </a:endParaRPr>
          </a:p>
          <a:p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  </a:t>
            </a:r>
            <a:r>
              <a:rPr lang="en-US" sz="2000" dirty="0" smtClean="0">
                <a:latin typeface="Times New Roman"/>
                <a:cs typeface="Times New Roman"/>
              </a:rPr>
              <a:t>crucial </a:t>
            </a:r>
            <a:r>
              <a:rPr lang="en-US" sz="2000" dirty="0">
                <a:latin typeface="Times New Roman"/>
                <a:cs typeface="Times New Roman"/>
              </a:rPr>
              <a:t>at each </a:t>
            </a:r>
            <a:r>
              <a:rPr lang="en-US" sz="2000" dirty="0" smtClean="0">
                <a:latin typeface="Times New Roman"/>
                <a:cs typeface="Times New Roman"/>
              </a:rPr>
              <a:t>layer </a:t>
            </a:r>
            <a:endParaRPr lang="en-US" sz="20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0572382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1"/>
          <p:cNvSpPr txBox="1">
            <a:spLocks noChangeArrowheads="1"/>
          </p:cNvSpPr>
          <p:nvPr/>
        </p:nvSpPr>
        <p:spPr bwMode="auto">
          <a:xfrm>
            <a:off x="1008811" y="4571643"/>
            <a:ext cx="279980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biochemical </a:t>
            </a:r>
            <a:r>
              <a:rPr lang="en-US" dirty="0">
                <a:latin typeface="Times New Roman"/>
                <a:cs typeface="Times New Roman"/>
              </a:rPr>
              <a:t>factors</a:t>
            </a:r>
            <a:r>
              <a:rPr lang="en-US" dirty="0" smtClean="0">
                <a:latin typeface="Times New Roman"/>
                <a:cs typeface="Times New Roman"/>
              </a:rPr>
              <a:t>, </a:t>
            </a:r>
            <a:r>
              <a:rPr lang="en-US" dirty="0">
                <a:latin typeface="Times New Roman"/>
                <a:cs typeface="Times New Roman"/>
              </a:rPr>
              <a:t>extra-cellular </a:t>
            </a:r>
            <a:r>
              <a:rPr lang="en-US" dirty="0" smtClean="0">
                <a:latin typeface="Times New Roman"/>
                <a:cs typeface="Times New Roman"/>
              </a:rPr>
              <a:t>matrix, </a:t>
            </a:r>
            <a:r>
              <a:rPr lang="en-US" dirty="0">
                <a:latin typeface="Times New Roman"/>
                <a:cs typeface="Times New Roman"/>
              </a:rPr>
              <a:t>mechanical forces, oxygen levels, pH, </a:t>
            </a:r>
            <a:r>
              <a:rPr lang="en-US" dirty="0" smtClean="0">
                <a:latin typeface="Times New Roman"/>
                <a:cs typeface="Times New Roman"/>
              </a:rPr>
              <a:t>etc. </a:t>
            </a:r>
          </a:p>
        </p:txBody>
      </p:sp>
      <p:sp>
        <p:nvSpPr>
          <p:cNvPr id="4" name="Text Box 12"/>
          <p:cNvSpPr txBox="1">
            <a:spLocks noChangeArrowheads="1"/>
          </p:cNvSpPr>
          <p:nvPr/>
        </p:nvSpPr>
        <p:spPr bwMode="auto">
          <a:xfrm>
            <a:off x="2414365" y="3393924"/>
            <a:ext cx="133260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hlink"/>
                </a:solidFill>
                <a:latin typeface="Times New Roman" charset="0"/>
              </a:rPr>
              <a:t>c</a:t>
            </a:r>
            <a:r>
              <a:rPr lang="en-US" b="1" dirty="0" smtClean="0">
                <a:solidFill>
                  <a:schemeClr val="hlink"/>
                </a:solidFill>
                <a:latin typeface="Times New Roman" charset="0"/>
              </a:rPr>
              <a:t>ell lineage</a:t>
            </a:r>
            <a:endParaRPr lang="en-US" b="1" baseline="0" dirty="0">
              <a:solidFill>
                <a:schemeClr val="hlink"/>
              </a:solidFill>
              <a:latin typeface="Times New Roman" charset="0"/>
            </a:endParaRPr>
          </a:p>
        </p:txBody>
      </p:sp>
      <p:grpSp>
        <p:nvGrpSpPr>
          <p:cNvPr id="97" name="Group 96"/>
          <p:cNvGrpSpPr/>
          <p:nvPr/>
        </p:nvGrpSpPr>
        <p:grpSpPr>
          <a:xfrm>
            <a:off x="3901221" y="4666981"/>
            <a:ext cx="2342331" cy="986568"/>
            <a:chOff x="4209879" y="5374057"/>
            <a:chExt cx="2342331" cy="986568"/>
          </a:xfrm>
        </p:grpSpPr>
        <p:grpSp>
          <p:nvGrpSpPr>
            <p:cNvPr id="13" name="Group 21"/>
            <p:cNvGrpSpPr>
              <a:grpSpLocks/>
            </p:cNvGrpSpPr>
            <p:nvPr/>
          </p:nvGrpSpPr>
          <p:grpSpPr bwMode="auto">
            <a:xfrm>
              <a:off x="4209879" y="5549844"/>
              <a:ext cx="2189931" cy="810781"/>
              <a:chOff x="1200" y="3024"/>
              <a:chExt cx="1104" cy="960"/>
            </a:xfrm>
          </p:grpSpPr>
          <p:sp>
            <p:nvSpPr>
              <p:cNvPr id="20" name="Oval 22"/>
              <p:cNvSpPr>
                <a:spLocks noChangeArrowheads="1"/>
              </p:cNvSpPr>
              <p:nvPr/>
            </p:nvSpPr>
            <p:spPr bwMode="auto">
              <a:xfrm>
                <a:off x="1728" y="3072"/>
                <a:ext cx="48" cy="48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Oval 23"/>
              <p:cNvSpPr>
                <a:spLocks noChangeArrowheads="1"/>
              </p:cNvSpPr>
              <p:nvPr/>
            </p:nvSpPr>
            <p:spPr bwMode="auto">
              <a:xfrm>
                <a:off x="1824" y="3168"/>
                <a:ext cx="48" cy="48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Oval 24"/>
              <p:cNvSpPr>
                <a:spLocks noChangeArrowheads="1"/>
              </p:cNvSpPr>
              <p:nvPr/>
            </p:nvSpPr>
            <p:spPr bwMode="auto">
              <a:xfrm>
                <a:off x="1344" y="3840"/>
                <a:ext cx="48" cy="48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Oval 25"/>
              <p:cNvSpPr>
                <a:spLocks noChangeArrowheads="1"/>
              </p:cNvSpPr>
              <p:nvPr/>
            </p:nvSpPr>
            <p:spPr bwMode="auto">
              <a:xfrm>
                <a:off x="1296" y="3888"/>
                <a:ext cx="48" cy="48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Oval 26"/>
              <p:cNvSpPr>
                <a:spLocks noChangeArrowheads="1"/>
              </p:cNvSpPr>
              <p:nvPr/>
            </p:nvSpPr>
            <p:spPr bwMode="auto">
              <a:xfrm>
                <a:off x="1392" y="3888"/>
                <a:ext cx="48" cy="48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Oval 27"/>
              <p:cNvSpPr>
                <a:spLocks noChangeArrowheads="1"/>
              </p:cNvSpPr>
              <p:nvPr/>
            </p:nvSpPr>
            <p:spPr bwMode="auto">
              <a:xfrm>
                <a:off x="1344" y="3936"/>
                <a:ext cx="48" cy="48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Line 28"/>
              <p:cNvSpPr>
                <a:spLocks noChangeShapeType="1"/>
              </p:cNvSpPr>
              <p:nvPr/>
            </p:nvSpPr>
            <p:spPr bwMode="auto">
              <a:xfrm flipV="1">
                <a:off x="1344" y="3072"/>
                <a:ext cx="240" cy="76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" name="Line 29"/>
              <p:cNvSpPr>
                <a:spLocks noChangeShapeType="1"/>
              </p:cNvSpPr>
              <p:nvPr/>
            </p:nvSpPr>
            <p:spPr bwMode="auto">
              <a:xfrm>
                <a:off x="1728" y="3072"/>
                <a:ext cx="96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" name="Oval 30"/>
              <p:cNvSpPr>
                <a:spLocks noChangeArrowheads="1"/>
              </p:cNvSpPr>
              <p:nvPr/>
            </p:nvSpPr>
            <p:spPr bwMode="auto">
              <a:xfrm>
                <a:off x="1536" y="3888"/>
                <a:ext cx="48" cy="48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Line 31"/>
              <p:cNvSpPr>
                <a:spLocks noChangeShapeType="1"/>
              </p:cNvSpPr>
              <p:nvPr/>
            </p:nvSpPr>
            <p:spPr bwMode="auto">
              <a:xfrm>
                <a:off x="1440" y="3888"/>
                <a:ext cx="9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" name="Line 32"/>
              <p:cNvSpPr>
                <a:spLocks noChangeShapeType="1"/>
              </p:cNvSpPr>
              <p:nvPr/>
            </p:nvSpPr>
            <p:spPr bwMode="auto">
              <a:xfrm flipH="1">
                <a:off x="1344" y="3888"/>
                <a:ext cx="48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" name="Line 33"/>
              <p:cNvSpPr>
                <a:spLocks noChangeShapeType="1"/>
              </p:cNvSpPr>
              <p:nvPr/>
            </p:nvSpPr>
            <p:spPr bwMode="auto">
              <a:xfrm>
                <a:off x="1344" y="3888"/>
                <a:ext cx="0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" name="Oval 34"/>
              <p:cNvSpPr>
                <a:spLocks noChangeArrowheads="1"/>
              </p:cNvSpPr>
              <p:nvPr/>
            </p:nvSpPr>
            <p:spPr bwMode="auto">
              <a:xfrm>
                <a:off x="1536" y="3072"/>
                <a:ext cx="48" cy="48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Oval 35"/>
              <p:cNvSpPr>
                <a:spLocks noChangeArrowheads="1"/>
              </p:cNvSpPr>
              <p:nvPr/>
            </p:nvSpPr>
            <p:spPr bwMode="auto">
              <a:xfrm>
                <a:off x="1440" y="3168"/>
                <a:ext cx="48" cy="48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Oval 36"/>
              <p:cNvSpPr>
                <a:spLocks noChangeArrowheads="1"/>
              </p:cNvSpPr>
              <p:nvPr/>
            </p:nvSpPr>
            <p:spPr bwMode="auto">
              <a:xfrm>
                <a:off x="1200" y="3216"/>
                <a:ext cx="48" cy="48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Line 37"/>
              <p:cNvSpPr>
                <a:spLocks noChangeShapeType="1"/>
              </p:cNvSpPr>
              <p:nvPr/>
            </p:nvSpPr>
            <p:spPr bwMode="auto">
              <a:xfrm flipV="1">
                <a:off x="1200" y="3216"/>
                <a:ext cx="240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" name="Line 38"/>
              <p:cNvSpPr>
                <a:spLocks noChangeShapeType="1"/>
              </p:cNvSpPr>
              <p:nvPr/>
            </p:nvSpPr>
            <p:spPr bwMode="auto">
              <a:xfrm flipV="1">
                <a:off x="1200" y="3072"/>
                <a:ext cx="384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" name="Oval 39"/>
              <p:cNvSpPr>
                <a:spLocks noChangeArrowheads="1"/>
              </p:cNvSpPr>
              <p:nvPr/>
            </p:nvSpPr>
            <p:spPr bwMode="auto">
              <a:xfrm>
                <a:off x="1200" y="3312"/>
                <a:ext cx="48" cy="48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Line 40"/>
              <p:cNvSpPr>
                <a:spLocks noChangeShapeType="1"/>
              </p:cNvSpPr>
              <p:nvPr/>
            </p:nvSpPr>
            <p:spPr bwMode="auto">
              <a:xfrm>
                <a:off x="1200" y="3216"/>
                <a:ext cx="0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" name="Oval 41"/>
              <p:cNvSpPr>
                <a:spLocks noChangeArrowheads="1"/>
              </p:cNvSpPr>
              <p:nvPr/>
            </p:nvSpPr>
            <p:spPr bwMode="auto">
              <a:xfrm>
                <a:off x="2160" y="3504"/>
                <a:ext cx="48" cy="48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Oval 42"/>
              <p:cNvSpPr>
                <a:spLocks noChangeArrowheads="1"/>
              </p:cNvSpPr>
              <p:nvPr/>
            </p:nvSpPr>
            <p:spPr bwMode="auto">
              <a:xfrm>
                <a:off x="2256" y="3408"/>
                <a:ext cx="48" cy="48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Oval 43"/>
              <p:cNvSpPr>
                <a:spLocks noChangeArrowheads="1"/>
              </p:cNvSpPr>
              <p:nvPr/>
            </p:nvSpPr>
            <p:spPr bwMode="auto">
              <a:xfrm>
                <a:off x="2256" y="3504"/>
                <a:ext cx="48" cy="48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Oval 44"/>
              <p:cNvSpPr>
                <a:spLocks noChangeArrowheads="1"/>
              </p:cNvSpPr>
              <p:nvPr/>
            </p:nvSpPr>
            <p:spPr bwMode="auto">
              <a:xfrm>
                <a:off x="2208" y="3408"/>
                <a:ext cx="48" cy="48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Line 45"/>
              <p:cNvSpPr>
                <a:spLocks noChangeShapeType="1"/>
              </p:cNvSpPr>
              <p:nvPr/>
            </p:nvSpPr>
            <p:spPr bwMode="auto">
              <a:xfrm flipH="1">
                <a:off x="1536" y="3072"/>
                <a:ext cx="48" cy="86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" name="Line 46"/>
              <p:cNvSpPr>
                <a:spLocks noChangeShapeType="1"/>
              </p:cNvSpPr>
              <p:nvPr/>
            </p:nvSpPr>
            <p:spPr bwMode="auto">
              <a:xfrm>
                <a:off x="2208" y="3408"/>
                <a:ext cx="48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5" name="Line 47"/>
              <p:cNvSpPr>
                <a:spLocks noChangeShapeType="1"/>
              </p:cNvSpPr>
              <p:nvPr/>
            </p:nvSpPr>
            <p:spPr bwMode="auto">
              <a:xfrm flipV="1">
                <a:off x="2160" y="3408"/>
                <a:ext cx="144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6" name="Oval 48"/>
              <p:cNvSpPr>
                <a:spLocks noChangeArrowheads="1"/>
              </p:cNvSpPr>
              <p:nvPr/>
            </p:nvSpPr>
            <p:spPr bwMode="auto">
              <a:xfrm>
                <a:off x="1872" y="3840"/>
                <a:ext cx="48" cy="48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Oval 49"/>
              <p:cNvSpPr>
                <a:spLocks noChangeArrowheads="1"/>
              </p:cNvSpPr>
              <p:nvPr/>
            </p:nvSpPr>
            <p:spPr bwMode="auto">
              <a:xfrm>
                <a:off x="1920" y="3792"/>
                <a:ext cx="48" cy="48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Line 50"/>
              <p:cNvSpPr>
                <a:spLocks noChangeShapeType="1"/>
              </p:cNvSpPr>
              <p:nvPr/>
            </p:nvSpPr>
            <p:spPr bwMode="auto">
              <a:xfrm flipH="1" flipV="1">
                <a:off x="1824" y="3216"/>
                <a:ext cx="4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" name="Line 51"/>
              <p:cNvSpPr>
                <a:spLocks noChangeShapeType="1"/>
              </p:cNvSpPr>
              <p:nvPr/>
            </p:nvSpPr>
            <p:spPr bwMode="auto">
              <a:xfrm flipH="1" flipV="1">
                <a:off x="1584" y="3120"/>
                <a:ext cx="336" cy="7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0" name="Oval 52"/>
              <p:cNvSpPr>
                <a:spLocks noChangeArrowheads="1"/>
              </p:cNvSpPr>
              <p:nvPr/>
            </p:nvSpPr>
            <p:spPr bwMode="auto">
              <a:xfrm>
                <a:off x="2208" y="3024"/>
                <a:ext cx="48" cy="48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" name="Oval 53"/>
              <p:cNvSpPr>
                <a:spLocks noChangeArrowheads="1"/>
              </p:cNvSpPr>
              <p:nvPr/>
            </p:nvSpPr>
            <p:spPr bwMode="auto">
              <a:xfrm>
                <a:off x="2208" y="3120"/>
                <a:ext cx="48" cy="48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" name="Line 54"/>
              <p:cNvSpPr>
                <a:spLocks noChangeShapeType="1"/>
              </p:cNvSpPr>
              <p:nvPr/>
            </p:nvSpPr>
            <p:spPr bwMode="auto">
              <a:xfrm>
                <a:off x="2208" y="3024"/>
                <a:ext cx="0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" name="Line 55"/>
              <p:cNvSpPr>
                <a:spLocks noChangeShapeType="1"/>
              </p:cNvSpPr>
              <p:nvPr/>
            </p:nvSpPr>
            <p:spPr bwMode="auto">
              <a:xfrm flipV="1">
                <a:off x="1920" y="3120"/>
                <a:ext cx="288" cy="7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" name="Line 56"/>
              <p:cNvSpPr>
                <a:spLocks noChangeShapeType="1"/>
              </p:cNvSpPr>
              <p:nvPr/>
            </p:nvSpPr>
            <p:spPr bwMode="auto">
              <a:xfrm flipH="1" flipV="1">
                <a:off x="1872" y="3216"/>
                <a:ext cx="384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" name="Line 57"/>
              <p:cNvSpPr>
                <a:spLocks noChangeShapeType="1"/>
              </p:cNvSpPr>
              <p:nvPr/>
            </p:nvSpPr>
            <p:spPr bwMode="auto">
              <a:xfrm flipH="1" flipV="1">
                <a:off x="1536" y="3120"/>
                <a:ext cx="672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" name="Line 58"/>
              <p:cNvSpPr>
                <a:spLocks noChangeShapeType="1"/>
              </p:cNvSpPr>
              <p:nvPr/>
            </p:nvSpPr>
            <p:spPr bwMode="auto">
              <a:xfrm flipH="1" flipV="1">
                <a:off x="1440" y="3216"/>
                <a:ext cx="816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" name="Line 59"/>
              <p:cNvSpPr>
                <a:spLocks noChangeShapeType="1"/>
              </p:cNvSpPr>
              <p:nvPr/>
            </p:nvSpPr>
            <p:spPr bwMode="auto">
              <a:xfrm>
                <a:off x="1440" y="3168"/>
                <a:ext cx="76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8" name="Group 21"/>
            <p:cNvGrpSpPr>
              <a:grpSpLocks/>
            </p:cNvGrpSpPr>
            <p:nvPr/>
          </p:nvGrpSpPr>
          <p:grpSpPr bwMode="auto">
            <a:xfrm flipV="1">
              <a:off x="4362279" y="5374057"/>
              <a:ext cx="2189931" cy="810781"/>
              <a:chOff x="1200" y="3024"/>
              <a:chExt cx="1104" cy="960"/>
            </a:xfrm>
          </p:grpSpPr>
          <p:sp>
            <p:nvSpPr>
              <p:cNvPr id="59" name="Oval 22"/>
              <p:cNvSpPr>
                <a:spLocks noChangeArrowheads="1"/>
              </p:cNvSpPr>
              <p:nvPr/>
            </p:nvSpPr>
            <p:spPr bwMode="auto">
              <a:xfrm>
                <a:off x="1728" y="3072"/>
                <a:ext cx="48" cy="48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" name="Oval 23"/>
              <p:cNvSpPr>
                <a:spLocks noChangeArrowheads="1"/>
              </p:cNvSpPr>
              <p:nvPr/>
            </p:nvSpPr>
            <p:spPr bwMode="auto">
              <a:xfrm>
                <a:off x="1824" y="3168"/>
                <a:ext cx="48" cy="48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" name="Oval 24"/>
              <p:cNvSpPr>
                <a:spLocks noChangeArrowheads="1"/>
              </p:cNvSpPr>
              <p:nvPr/>
            </p:nvSpPr>
            <p:spPr bwMode="auto">
              <a:xfrm>
                <a:off x="1344" y="3840"/>
                <a:ext cx="48" cy="48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" name="Oval 25"/>
              <p:cNvSpPr>
                <a:spLocks noChangeArrowheads="1"/>
              </p:cNvSpPr>
              <p:nvPr/>
            </p:nvSpPr>
            <p:spPr bwMode="auto">
              <a:xfrm>
                <a:off x="1296" y="3888"/>
                <a:ext cx="48" cy="48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" name="Oval 26"/>
              <p:cNvSpPr>
                <a:spLocks noChangeArrowheads="1"/>
              </p:cNvSpPr>
              <p:nvPr/>
            </p:nvSpPr>
            <p:spPr bwMode="auto">
              <a:xfrm>
                <a:off x="1392" y="3888"/>
                <a:ext cx="48" cy="48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" name="Oval 27"/>
              <p:cNvSpPr>
                <a:spLocks noChangeArrowheads="1"/>
              </p:cNvSpPr>
              <p:nvPr/>
            </p:nvSpPr>
            <p:spPr bwMode="auto">
              <a:xfrm>
                <a:off x="1344" y="3936"/>
                <a:ext cx="48" cy="48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" name="Line 28"/>
              <p:cNvSpPr>
                <a:spLocks noChangeShapeType="1"/>
              </p:cNvSpPr>
              <p:nvPr/>
            </p:nvSpPr>
            <p:spPr bwMode="auto">
              <a:xfrm flipV="1">
                <a:off x="1344" y="3072"/>
                <a:ext cx="240" cy="76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" name="Line 29"/>
              <p:cNvSpPr>
                <a:spLocks noChangeShapeType="1"/>
              </p:cNvSpPr>
              <p:nvPr/>
            </p:nvSpPr>
            <p:spPr bwMode="auto">
              <a:xfrm>
                <a:off x="1728" y="3072"/>
                <a:ext cx="96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" name="Oval 30"/>
              <p:cNvSpPr>
                <a:spLocks noChangeArrowheads="1"/>
              </p:cNvSpPr>
              <p:nvPr/>
            </p:nvSpPr>
            <p:spPr bwMode="auto">
              <a:xfrm>
                <a:off x="1536" y="3888"/>
                <a:ext cx="48" cy="48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" name="Line 31"/>
              <p:cNvSpPr>
                <a:spLocks noChangeShapeType="1"/>
              </p:cNvSpPr>
              <p:nvPr/>
            </p:nvSpPr>
            <p:spPr bwMode="auto">
              <a:xfrm>
                <a:off x="1440" y="3888"/>
                <a:ext cx="9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9" name="Line 32"/>
              <p:cNvSpPr>
                <a:spLocks noChangeShapeType="1"/>
              </p:cNvSpPr>
              <p:nvPr/>
            </p:nvSpPr>
            <p:spPr bwMode="auto">
              <a:xfrm flipH="1">
                <a:off x="1344" y="3888"/>
                <a:ext cx="48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" name="Line 33"/>
              <p:cNvSpPr>
                <a:spLocks noChangeShapeType="1"/>
              </p:cNvSpPr>
              <p:nvPr/>
            </p:nvSpPr>
            <p:spPr bwMode="auto">
              <a:xfrm>
                <a:off x="1344" y="3888"/>
                <a:ext cx="0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" name="Oval 34"/>
              <p:cNvSpPr>
                <a:spLocks noChangeArrowheads="1"/>
              </p:cNvSpPr>
              <p:nvPr/>
            </p:nvSpPr>
            <p:spPr bwMode="auto">
              <a:xfrm>
                <a:off x="1536" y="3072"/>
                <a:ext cx="48" cy="48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" name="Oval 35"/>
              <p:cNvSpPr>
                <a:spLocks noChangeArrowheads="1"/>
              </p:cNvSpPr>
              <p:nvPr/>
            </p:nvSpPr>
            <p:spPr bwMode="auto">
              <a:xfrm>
                <a:off x="1440" y="3168"/>
                <a:ext cx="48" cy="48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" name="Oval 36"/>
              <p:cNvSpPr>
                <a:spLocks noChangeArrowheads="1"/>
              </p:cNvSpPr>
              <p:nvPr/>
            </p:nvSpPr>
            <p:spPr bwMode="auto">
              <a:xfrm>
                <a:off x="1200" y="3216"/>
                <a:ext cx="48" cy="48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4" name="Line 37"/>
              <p:cNvSpPr>
                <a:spLocks noChangeShapeType="1"/>
              </p:cNvSpPr>
              <p:nvPr/>
            </p:nvSpPr>
            <p:spPr bwMode="auto">
              <a:xfrm flipV="1">
                <a:off x="1200" y="3216"/>
                <a:ext cx="240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" name="Line 38"/>
              <p:cNvSpPr>
                <a:spLocks noChangeShapeType="1"/>
              </p:cNvSpPr>
              <p:nvPr/>
            </p:nvSpPr>
            <p:spPr bwMode="auto">
              <a:xfrm flipV="1">
                <a:off x="1200" y="3072"/>
                <a:ext cx="384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" name="Oval 39"/>
              <p:cNvSpPr>
                <a:spLocks noChangeArrowheads="1"/>
              </p:cNvSpPr>
              <p:nvPr/>
            </p:nvSpPr>
            <p:spPr bwMode="auto">
              <a:xfrm>
                <a:off x="1200" y="3312"/>
                <a:ext cx="48" cy="48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" name="Line 40"/>
              <p:cNvSpPr>
                <a:spLocks noChangeShapeType="1"/>
              </p:cNvSpPr>
              <p:nvPr/>
            </p:nvSpPr>
            <p:spPr bwMode="auto">
              <a:xfrm>
                <a:off x="1200" y="3216"/>
                <a:ext cx="0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" name="Oval 41"/>
              <p:cNvSpPr>
                <a:spLocks noChangeArrowheads="1"/>
              </p:cNvSpPr>
              <p:nvPr/>
            </p:nvSpPr>
            <p:spPr bwMode="auto">
              <a:xfrm>
                <a:off x="2160" y="3504"/>
                <a:ext cx="48" cy="48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9" name="Oval 42"/>
              <p:cNvSpPr>
                <a:spLocks noChangeArrowheads="1"/>
              </p:cNvSpPr>
              <p:nvPr/>
            </p:nvSpPr>
            <p:spPr bwMode="auto">
              <a:xfrm>
                <a:off x="2256" y="3408"/>
                <a:ext cx="48" cy="48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0" name="Oval 43"/>
              <p:cNvSpPr>
                <a:spLocks noChangeArrowheads="1"/>
              </p:cNvSpPr>
              <p:nvPr/>
            </p:nvSpPr>
            <p:spPr bwMode="auto">
              <a:xfrm>
                <a:off x="2256" y="3504"/>
                <a:ext cx="48" cy="48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1" name="Oval 44"/>
              <p:cNvSpPr>
                <a:spLocks noChangeArrowheads="1"/>
              </p:cNvSpPr>
              <p:nvPr/>
            </p:nvSpPr>
            <p:spPr bwMode="auto">
              <a:xfrm>
                <a:off x="2208" y="3408"/>
                <a:ext cx="48" cy="48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" name="Line 45"/>
              <p:cNvSpPr>
                <a:spLocks noChangeShapeType="1"/>
              </p:cNvSpPr>
              <p:nvPr/>
            </p:nvSpPr>
            <p:spPr bwMode="auto">
              <a:xfrm flipH="1">
                <a:off x="1536" y="3072"/>
                <a:ext cx="48" cy="86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3" name="Line 46"/>
              <p:cNvSpPr>
                <a:spLocks noChangeShapeType="1"/>
              </p:cNvSpPr>
              <p:nvPr/>
            </p:nvSpPr>
            <p:spPr bwMode="auto">
              <a:xfrm>
                <a:off x="2208" y="3408"/>
                <a:ext cx="48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4" name="Line 47"/>
              <p:cNvSpPr>
                <a:spLocks noChangeShapeType="1"/>
              </p:cNvSpPr>
              <p:nvPr/>
            </p:nvSpPr>
            <p:spPr bwMode="auto">
              <a:xfrm flipV="1">
                <a:off x="2160" y="3408"/>
                <a:ext cx="144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5" name="Oval 48"/>
              <p:cNvSpPr>
                <a:spLocks noChangeArrowheads="1"/>
              </p:cNvSpPr>
              <p:nvPr/>
            </p:nvSpPr>
            <p:spPr bwMode="auto">
              <a:xfrm>
                <a:off x="1872" y="3840"/>
                <a:ext cx="48" cy="48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6" name="Oval 49"/>
              <p:cNvSpPr>
                <a:spLocks noChangeArrowheads="1"/>
              </p:cNvSpPr>
              <p:nvPr/>
            </p:nvSpPr>
            <p:spPr bwMode="auto">
              <a:xfrm>
                <a:off x="1920" y="3792"/>
                <a:ext cx="48" cy="48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" name="Line 50"/>
              <p:cNvSpPr>
                <a:spLocks noChangeShapeType="1"/>
              </p:cNvSpPr>
              <p:nvPr/>
            </p:nvSpPr>
            <p:spPr bwMode="auto">
              <a:xfrm flipH="1" flipV="1">
                <a:off x="1824" y="3216"/>
                <a:ext cx="4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8" name="Line 51"/>
              <p:cNvSpPr>
                <a:spLocks noChangeShapeType="1"/>
              </p:cNvSpPr>
              <p:nvPr/>
            </p:nvSpPr>
            <p:spPr bwMode="auto">
              <a:xfrm flipH="1" flipV="1">
                <a:off x="1584" y="3120"/>
                <a:ext cx="336" cy="7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9" name="Oval 52"/>
              <p:cNvSpPr>
                <a:spLocks noChangeArrowheads="1"/>
              </p:cNvSpPr>
              <p:nvPr/>
            </p:nvSpPr>
            <p:spPr bwMode="auto">
              <a:xfrm>
                <a:off x="2208" y="3024"/>
                <a:ext cx="48" cy="48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" name="Oval 53"/>
              <p:cNvSpPr>
                <a:spLocks noChangeArrowheads="1"/>
              </p:cNvSpPr>
              <p:nvPr/>
            </p:nvSpPr>
            <p:spPr bwMode="auto">
              <a:xfrm>
                <a:off x="2208" y="3120"/>
                <a:ext cx="48" cy="48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1" name="Line 54"/>
              <p:cNvSpPr>
                <a:spLocks noChangeShapeType="1"/>
              </p:cNvSpPr>
              <p:nvPr/>
            </p:nvSpPr>
            <p:spPr bwMode="auto">
              <a:xfrm>
                <a:off x="2208" y="3024"/>
                <a:ext cx="0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" name="Line 55"/>
              <p:cNvSpPr>
                <a:spLocks noChangeShapeType="1"/>
              </p:cNvSpPr>
              <p:nvPr/>
            </p:nvSpPr>
            <p:spPr bwMode="auto">
              <a:xfrm flipV="1">
                <a:off x="1920" y="3120"/>
                <a:ext cx="288" cy="7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3" name="Line 56"/>
              <p:cNvSpPr>
                <a:spLocks noChangeShapeType="1"/>
              </p:cNvSpPr>
              <p:nvPr/>
            </p:nvSpPr>
            <p:spPr bwMode="auto">
              <a:xfrm flipH="1" flipV="1">
                <a:off x="1872" y="3216"/>
                <a:ext cx="384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4" name="Line 57"/>
              <p:cNvSpPr>
                <a:spLocks noChangeShapeType="1"/>
              </p:cNvSpPr>
              <p:nvPr/>
            </p:nvSpPr>
            <p:spPr bwMode="auto">
              <a:xfrm flipH="1" flipV="1">
                <a:off x="1536" y="3120"/>
                <a:ext cx="672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5" name="Line 58"/>
              <p:cNvSpPr>
                <a:spLocks noChangeShapeType="1"/>
              </p:cNvSpPr>
              <p:nvPr/>
            </p:nvSpPr>
            <p:spPr bwMode="auto">
              <a:xfrm flipH="1" flipV="1">
                <a:off x="1440" y="3216"/>
                <a:ext cx="816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6" name="Line 59"/>
              <p:cNvSpPr>
                <a:spLocks noChangeShapeType="1"/>
              </p:cNvSpPr>
              <p:nvPr/>
            </p:nvSpPr>
            <p:spPr bwMode="auto">
              <a:xfrm>
                <a:off x="1440" y="3168"/>
                <a:ext cx="76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99" name="Group 98"/>
          <p:cNvGrpSpPr/>
          <p:nvPr/>
        </p:nvGrpSpPr>
        <p:grpSpPr>
          <a:xfrm>
            <a:off x="3804921" y="2587880"/>
            <a:ext cx="2057773" cy="1960199"/>
            <a:chOff x="1665804" y="2781095"/>
            <a:chExt cx="1609510" cy="2514600"/>
          </a:xfrm>
        </p:grpSpPr>
        <p:grpSp>
          <p:nvGrpSpPr>
            <p:cNvPr id="100" name="Group 1065"/>
            <p:cNvGrpSpPr>
              <a:grpSpLocks/>
            </p:cNvGrpSpPr>
            <p:nvPr/>
          </p:nvGrpSpPr>
          <p:grpSpPr bwMode="auto">
            <a:xfrm rot="16200000">
              <a:off x="2752595" y="3511465"/>
              <a:ext cx="554400" cy="459860"/>
              <a:chOff x="3457" y="3217"/>
              <a:chExt cx="448" cy="354"/>
            </a:xfrm>
          </p:grpSpPr>
          <p:sp>
            <p:nvSpPr>
              <p:cNvPr id="132" name="Line 2"/>
              <p:cNvSpPr>
                <a:spLocks noChangeShapeType="1"/>
              </p:cNvSpPr>
              <p:nvPr/>
            </p:nvSpPr>
            <p:spPr bwMode="auto">
              <a:xfrm flipH="1">
                <a:off x="3575" y="3217"/>
                <a:ext cx="112" cy="17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" name="Line 3"/>
              <p:cNvSpPr>
                <a:spLocks noChangeShapeType="1"/>
              </p:cNvSpPr>
              <p:nvPr/>
            </p:nvSpPr>
            <p:spPr bwMode="auto">
              <a:xfrm>
                <a:off x="3757" y="3217"/>
                <a:ext cx="39" cy="17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" name="Oval 5"/>
              <p:cNvSpPr>
                <a:spLocks noChangeArrowheads="1"/>
              </p:cNvSpPr>
              <p:nvPr/>
            </p:nvSpPr>
            <p:spPr bwMode="auto">
              <a:xfrm>
                <a:off x="3457" y="3412"/>
                <a:ext cx="148" cy="151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  <p:sp>
            <p:nvSpPr>
              <p:cNvPr id="135" name="Oval 5"/>
              <p:cNvSpPr>
                <a:spLocks noChangeArrowheads="1"/>
              </p:cNvSpPr>
              <p:nvPr/>
            </p:nvSpPr>
            <p:spPr bwMode="auto">
              <a:xfrm>
                <a:off x="3757" y="3420"/>
                <a:ext cx="148" cy="151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</p:grpSp>
        <p:grpSp>
          <p:nvGrpSpPr>
            <p:cNvPr id="101" name="Group 1040"/>
            <p:cNvGrpSpPr>
              <a:grpSpLocks/>
            </p:cNvGrpSpPr>
            <p:nvPr/>
          </p:nvGrpSpPr>
          <p:grpSpPr bwMode="auto">
            <a:xfrm rot="16200000">
              <a:off x="1458032" y="3670729"/>
              <a:ext cx="1100138" cy="684593"/>
              <a:chOff x="2204" y="1631"/>
              <a:chExt cx="1222" cy="738"/>
            </a:xfrm>
          </p:grpSpPr>
          <p:sp>
            <p:nvSpPr>
              <p:cNvPr id="127" name="Line 2"/>
              <p:cNvSpPr>
                <a:spLocks noChangeShapeType="1"/>
              </p:cNvSpPr>
              <p:nvPr/>
            </p:nvSpPr>
            <p:spPr bwMode="auto">
              <a:xfrm flipH="1">
                <a:off x="2407" y="1842"/>
                <a:ext cx="307" cy="31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8" name="Line 3"/>
              <p:cNvSpPr>
                <a:spLocks noChangeShapeType="1"/>
              </p:cNvSpPr>
              <p:nvPr/>
            </p:nvSpPr>
            <p:spPr bwMode="auto">
              <a:xfrm>
                <a:off x="2918" y="1842"/>
                <a:ext cx="307" cy="31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9" name="Oval 4"/>
              <p:cNvSpPr>
                <a:spLocks noChangeArrowheads="1"/>
              </p:cNvSpPr>
              <p:nvPr/>
            </p:nvSpPr>
            <p:spPr bwMode="auto">
              <a:xfrm>
                <a:off x="2715" y="1631"/>
                <a:ext cx="204" cy="211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  <p:sp>
            <p:nvSpPr>
              <p:cNvPr id="130" name="Oval 5"/>
              <p:cNvSpPr>
                <a:spLocks noChangeArrowheads="1"/>
              </p:cNvSpPr>
              <p:nvPr/>
            </p:nvSpPr>
            <p:spPr bwMode="auto">
              <a:xfrm>
                <a:off x="2204" y="2158"/>
                <a:ext cx="204" cy="211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  <p:sp>
            <p:nvSpPr>
              <p:cNvPr id="131" name="Oval 6"/>
              <p:cNvSpPr>
                <a:spLocks noChangeArrowheads="1"/>
              </p:cNvSpPr>
              <p:nvPr/>
            </p:nvSpPr>
            <p:spPr bwMode="auto">
              <a:xfrm>
                <a:off x="3222" y="2158"/>
                <a:ext cx="204" cy="210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</p:grpSp>
        <p:grpSp>
          <p:nvGrpSpPr>
            <p:cNvPr id="102" name="Group 1053"/>
            <p:cNvGrpSpPr>
              <a:grpSpLocks/>
            </p:cNvGrpSpPr>
            <p:nvPr/>
          </p:nvGrpSpPr>
          <p:grpSpPr bwMode="auto">
            <a:xfrm rot="16200000">
              <a:off x="2185907" y="4388948"/>
              <a:ext cx="777150" cy="481943"/>
              <a:chOff x="561" y="2249"/>
              <a:chExt cx="628" cy="371"/>
            </a:xfrm>
          </p:grpSpPr>
          <p:sp>
            <p:nvSpPr>
              <p:cNvPr id="123" name="Line 2"/>
              <p:cNvSpPr>
                <a:spLocks noChangeShapeType="1"/>
              </p:cNvSpPr>
              <p:nvPr/>
            </p:nvSpPr>
            <p:spPr bwMode="auto">
              <a:xfrm flipH="1">
                <a:off x="709" y="2249"/>
                <a:ext cx="220" cy="193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4" name="Line 3"/>
              <p:cNvSpPr>
                <a:spLocks noChangeShapeType="1"/>
              </p:cNvSpPr>
              <p:nvPr/>
            </p:nvSpPr>
            <p:spPr bwMode="auto">
              <a:xfrm>
                <a:off x="1041" y="2266"/>
                <a:ext cx="39" cy="17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5" name="Oval 5"/>
              <p:cNvSpPr>
                <a:spLocks noChangeArrowheads="1"/>
              </p:cNvSpPr>
              <p:nvPr/>
            </p:nvSpPr>
            <p:spPr bwMode="auto">
              <a:xfrm>
                <a:off x="561" y="2461"/>
                <a:ext cx="148" cy="151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  <p:sp>
            <p:nvSpPr>
              <p:cNvPr id="126" name="Oval 5"/>
              <p:cNvSpPr>
                <a:spLocks noChangeArrowheads="1"/>
              </p:cNvSpPr>
              <p:nvPr/>
            </p:nvSpPr>
            <p:spPr bwMode="auto">
              <a:xfrm>
                <a:off x="1041" y="2469"/>
                <a:ext cx="148" cy="151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</p:grpSp>
        <p:grpSp>
          <p:nvGrpSpPr>
            <p:cNvPr id="103" name="Group 1054"/>
            <p:cNvGrpSpPr>
              <a:grpSpLocks/>
            </p:cNvGrpSpPr>
            <p:nvPr/>
          </p:nvGrpSpPr>
          <p:grpSpPr bwMode="auto">
            <a:xfrm rot="16200000" flipH="1">
              <a:off x="2180711" y="3168773"/>
              <a:ext cx="777150" cy="481943"/>
              <a:chOff x="561" y="2249"/>
              <a:chExt cx="628" cy="371"/>
            </a:xfrm>
          </p:grpSpPr>
          <p:sp>
            <p:nvSpPr>
              <p:cNvPr id="119" name="Line 2"/>
              <p:cNvSpPr>
                <a:spLocks noChangeShapeType="1"/>
              </p:cNvSpPr>
              <p:nvPr/>
            </p:nvSpPr>
            <p:spPr bwMode="auto">
              <a:xfrm flipH="1">
                <a:off x="709" y="2249"/>
                <a:ext cx="220" cy="193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0" name="Line 3"/>
              <p:cNvSpPr>
                <a:spLocks noChangeShapeType="1"/>
              </p:cNvSpPr>
              <p:nvPr/>
            </p:nvSpPr>
            <p:spPr bwMode="auto">
              <a:xfrm>
                <a:off x="1041" y="2266"/>
                <a:ext cx="39" cy="17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" name="Oval 5"/>
              <p:cNvSpPr>
                <a:spLocks noChangeArrowheads="1"/>
              </p:cNvSpPr>
              <p:nvPr/>
            </p:nvSpPr>
            <p:spPr bwMode="auto">
              <a:xfrm>
                <a:off x="561" y="2461"/>
                <a:ext cx="148" cy="151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  <p:sp>
            <p:nvSpPr>
              <p:cNvPr id="122" name="Oval 5"/>
              <p:cNvSpPr>
                <a:spLocks noChangeArrowheads="1"/>
              </p:cNvSpPr>
              <p:nvPr/>
            </p:nvSpPr>
            <p:spPr bwMode="auto">
              <a:xfrm>
                <a:off x="1041" y="2469"/>
                <a:ext cx="148" cy="151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</p:grpSp>
        <p:grpSp>
          <p:nvGrpSpPr>
            <p:cNvPr id="104" name="Group 1066"/>
            <p:cNvGrpSpPr>
              <a:grpSpLocks/>
            </p:cNvGrpSpPr>
            <p:nvPr/>
          </p:nvGrpSpPr>
          <p:grpSpPr bwMode="auto">
            <a:xfrm rot="16200000">
              <a:off x="2768184" y="4788565"/>
              <a:ext cx="554400" cy="459860"/>
              <a:chOff x="3457" y="3217"/>
              <a:chExt cx="448" cy="354"/>
            </a:xfrm>
          </p:grpSpPr>
          <p:sp>
            <p:nvSpPr>
              <p:cNvPr id="115" name="Line 2"/>
              <p:cNvSpPr>
                <a:spLocks noChangeShapeType="1"/>
              </p:cNvSpPr>
              <p:nvPr/>
            </p:nvSpPr>
            <p:spPr bwMode="auto">
              <a:xfrm flipH="1">
                <a:off x="3575" y="3217"/>
                <a:ext cx="112" cy="17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" name="Line 3"/>
              <p:cNvSpPr>
                <a:spLocks noChangeShapeType="1"/>
              </p:cNvSpPr>
              <p:nvPr/>
            </p:nvSpPr>
            <p:spPr bwMode="auto">
              <a:xfrm>
                <a:off x="3757" y="3217"/>
                <a:ext cx="39" cy="17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" name="Oval 5"/>
              <p:cNvSpPr>
                <a:spLocks noChangeArrowheads="1"/>
              </p:cNvSpPr>
              <p:nvPr/>
            </p:nvSpPr>
            <p:spPr bwMode="auto">
              <a:xfrm>
                <a:off x="3457" y="3412"/>
                <a:ext cx="148" cy="151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  <p:sp>
            <p:nvSpPr>
              <p:cNvPr id="118" name="Oval 5"/>
              <p:cNvSpPr>
                <a:spLocks noChangeArrowheads="1"/>
              </p:cNvSpPr>
              <p:nvPr/>
            </p:nvSpPr>
            <p:spPr bwMode="auto">
              <a:xfrm>
                <a:off x="3757" y="3420"/>
                <a:ext cx="148" cy="151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</p:grpSp>
        <p:grpSp>
          <p:nvGrpSpPr>
            <p:cNvPr id="105" name="Group 1071"/>
            <p:cNvGrpSpPr>
              <a:grpSpLocks/>
            </p:cNvGrpSpPr>
            <p:nvPr/>
          </p:nvGrpSpPr>
          <p:grpSpPr bwMode="auto">
            <a:xfrm rot="16200000" flipH="1">
              <a:off x="2749997" y="4099277"/>
              <a:ext cx="554400" cy="459860"/>
              <a:chOff x="3457" y="3217"/>
              <a:chExt cx="448" cy="354"/>
            </a:xfrm>
          </p:grpSpPr>
          <p:sp>
            <p:nvSpPr>
              <p:cNvPr id="111" name="Line 2"/>
              <p:cNvSpPr>
                <a:spLocks noChangeShapeType="1"/>
              </p:cNvSpPr>
              <p:nvPr/>
            </p:nvSpPr>
            <p:spPr bwMode="auto">
              <a:xfrm flipH="1">
                <a:off x="3575" y="3217"/>
                <a:ext cx="112" cy="17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" name="Line 3"/>
              <p:cNvSpPr>
                <a:spLocks noChangeShapeType="1"/>
              </p:cNvSpPr>
              <p:nvPr/>
            </p:nvSpPr>
            <p:spPr bwMode="auto">
              <a:xfrm>
                <a:off x="3757" y="3217"/>
                <a:ext cx="39" cy="17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" name="Oval 5"/>
              <p:cNvSpPr>
                <a:spLocks noChangeArrowheads="1"/>
              </p:cNvSpPr>
              <p:nvPr/>
            </p:nvSpPr>
            <p:spPr bwMode="auto">
              <a:xfrm>
                <a:off x="3457" y="3412"/>
                <a:ext cx="148" cy="151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  <p:sp>
            <p:nvSpPr>
              <p:cNvPr id="114" name="Oval 5"/>
              <p:cNvSpPr>
                <a:spLocks noChangeArrowheads="1"/>
              </p:cNvSpPr>
              <p:nvPr/>
            </p:nvSpPr>
            <p:spPr bwMode="auto">
              <a:xfrm>
                <a:off x="3757" y="3420"/>
                <a:ext cx="148" cy="151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</p:grpSp>
        <p:grpSp>
          <p:nvGrpSpPr>
            <p:cNvPr id="106" name="Group 1076"/>
            <p:cNvGrpSpPr>
              <a:grpSpLocks/>
            </p:cNvGrpSpPr>
            <p:nvPr/>
          </p:nvGrpSpPr>
          <p:grpSpPr bwMode="auto">
            <a:xfrm rot="16200000" flipH="1">
              <a:off x="2757791" y="2828365"/>
              <a:ext cx="554400" cy="459860"/>
              <a:chOff x="3457" y="3217"/>
              <a:chExt cx="448" cy="354"/>
            </a:xfrm>
          </p:grpSpPr>
          <p:sp>
            <p:nvSpPr>
              <p:cNvPr id="107" name="Line 2"/>
              <p:cNvSpPr>
                <a:spLocks noChangeShapeType="1"/>
              </p:cNvSpPr>
              <p:nvPr/>
            </p:nvSpPr>
            <p:spPr bwMode="auto">
              <a:xfrm flipH="1">
                <a:off x="3575" y="3217"/>
                <a:ext cx="112" cy="17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" name="Line 3"/>
              <p:cNvSpPr>
                <a:spLocks noChangeShapeType="1"/>
              </p:cNvSpPr>
              <p:nvPr/>
            </p:nvSpPr>
            <p:spPr bwMode="auto">
              <a:xfrm>
                <a:off x="3757" y="3217"/>
                <a:ext cx="39" cy="17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" name="Oval 5"/>
              <p:cNvSpPr>
                <a:spLocks noChangeArrowheads="1"/>
              </p:cNvSpPr>
              <p:nvPr/>
            </p:nvSpPr>
            <p:spPr bwMode="auto">
              <a:xfrm>
                <a:off x="3457" y="3412"/>
                <a:ext cx="148" cy="151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  <p:sp>
            <p:nvSpPr>
              <p:cNvPr id="110" name="Oval 5"/>
              <p:cNvSpPr>
                <a:spLocks noChangeArrowheads="1"/>
              </p:cNvSpPr>
              <p:nvPr/>
            </p:nvSpPr>
            <p:spPr bwMode="auto">
              <a:xfrm>
                <a:off x="3757" y="3420"/>
                <a:ext cx="148" cy="151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457200" eaLnBrk="1" hangingPunct="1"/>
                <a:endParaRPr lang="en-US" sz="1800">
                  <a:latin typeface="Calibri" charset="0"/>
                </a:endParaRPr>
              </a:p>
            </p:txBody>
          </p:sp>
        </p:grpSp>
      </p:grpSp>
      <p:cxnSp>
        <p:nvCxnSpPr>
          <p:cNvPr id="137" name="Straight Arrow Connector 136"/>
          <p:cNvCxnSpPr/>
          <p:nvPr/>
        </p:nvCxnSpPr>
        <p:spPr>
          <a:xfrm flipV="1">
            <a:off x="4091650" y="3965790"/>
            <a:ext cx="316482" cy="822808"/>
          </a:xfrm>
          <a:prstGeom prst="straightConnector1">
            <a:avLst/>
          </a:prstGeom>
          <a:ln>
            <a:solidFill>
              <a:srgbClr val="FF0000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Arrow Connector 137"/>
          <p:cNvCxnSpPr/>
          <p:nvPr/>
        </p:nvCxnSpPr>
        <p:spPr>
          <a:xfrm flipH="1" flipV="1">
            <a:off x="4703015" y="3946153"/>
            <a:ext cx="314315" cy="842445"/>
          </a:xfrm>
          <a:prstGeom prst="straightConnector1">
            <a:avLst/>
          </a:prstGeom>
          <a:ln>
            <a:solidFill>
              <a:srgbClr val="FF0000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7" name="Rectangle 4"/>
          <p:cNvSpPr>
            <a:spLocks noChangeArrowheads="1"/>
          </p:cNvSpPr>
          <p:nvPr/>
        </p:nvSpPr>
        <p:spPr bwMode="auto">
          <a:xfrm>
            <a:off x="609600" y="255559"/>
            <a:ext cx="81534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7" tIns="45707" rIns="91417" bIns="45707" anchor="ctr"/>
          <a:lstStyle/>
          <a:p>
            <a:pPr algn="ctr" defTabSz="917575" eaLnBrk="1" hangingPunct="1"/>
            <a:r>
              <a:rPr lang="en-US" sz="3600" b="1" dirty="0" smtClean="0">
                <a:latin typeface="Times New Roman" charset="0"/>
                <a:cs typeface="Arial" charset="0"/>
              </a:rPr>
              <a:t>Multi-layered model of development: </a:t>
            </a:r>
            <a:endParaRPr lang="en-US" b="1" dirty="0">
              <a:solidFill>
                <a:srgbClr val="D70D17"/>
              </a:solidFill>
              <a:latin typeface="Times New Roman" charset="0"/>
              <a:cs typeface="Arial" charset="0"/>
            </a:endParaRPr>
          </a:p>
        </p:txBody>
      </p:sp>
      <p:sp>
        <p:nvSpPr>
          <p:cNvPr id="148" name="Line 17"/>
          <p:cNvSpPr>
            <a:spLocks noChangeShapeType="1"/>
          </p:cNvSpPr>
          <p:nvPr/>
        </p:nvSpPr>
        <p:spPr bwMode="auto">
          <a:xfrm>
            <a:off x="774700" y="1322359"/>
            <a:ext cx="79883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" name="Text Box 13"/>
          <p:cNvSpPr txBox="1">
            <a:spLocks noChangeArrowheads="1"/>
          </p:cNvSpPr>
          <p:nvPr/>
        </p:nvSpPr>
        <p:spPr bwMode="auto">
          <a:xfrm>
            <a:off x="2578544" y="2038524"/>
            <a:ext cx="160832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D70D17"/>
                </a:solidFill>
                <a:latin typeface="Times New Roman" charset="0"/>
              </a:rPr>
              <a:t>t</a:t>
            </a:r>
            <a:r>
              <a:rPr lang="en-US" b="1" dirty="0" smtClean="0">
                <a:solidFill>
                  <a:srgbClr val="D70D17"/>
                </a:solidFill>
                <a:latin typeface="Times New Roman" charset="0"/>
              </a:rPr>
              <a:t>issues, organs</a:t>
            </a:r>
            <a:endParaRPr lang="en-US" baseline="0" dirty="0">
              <a:latin typeface="Times New Roman" charset="0"/>
            </a:endParaRPr>
          </a:p>
        </p:txBody>
      </p:sp>
      <p:sp>
        <p:nvSpPr>
          <p:cNvPr id="150" name="Oval 63"/>
          <p:cNvSpPr>
            <a:spLocks noChangeArrowheads="1"/>
          </p:cNvSpPr>
          <p:nvPr/>
        </p:nvSpPr>
        <p:spPr bwMode="auto">
          <a:xfrm>
            <a:off x="4841958" y="1892059"/>
            <a:ext cx="1595252" cy="288324"/>
          </a:xfrm>
          <a:prstGeom prst="ellipse">
            <a:avLst/>
          </a:prstGeom>
          <a:solidFill>
            <a:srgbClr val="C0504D">
              <a:alpha val="0"/>
            </a:srgbClr>
          </a:solidFill>
          <a:ln w="127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FF0000"/>
              </a:solidFill>
            </a:endParaRPr>
          </a:p>
        </p:txBody>
      </p:sp>
      <p:sp>
        <p:nvSpPr>
          <p:cNvPr id="151" name="Oval 64"/>
          <p:cNvSpPr>
            <a:spLocks noChangeArrowheads="1"/>
          </p:cNvSpPr>
          <p:nvPr/>
        </p:nvSpPr>
        <p:spPr bwMode="auto">
          <a:xfrm>
            <a:off x="4417647" y="2107860"/>
            <a:ext cx="668977" cy="230659"/>
          </a:xfrm>
          <a:prstGeom prst="ellipse">
            <a:avLst/>
          </a:prstGeom>
          <a:solidFill>
            <a:srgbClr val="C0504D">
              <a:alpha val="0"/>
            </a:srgbClr>
          </a:solidFill>
          <a:ln w="127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baseline="0">
              <a:solidFill>
                <a:srgbClr val="FF0000"/>
              </a:solidFill>
            </a:endParaRPr>
          </a:p>
        </p:txBody>
      </p:sp>
      <p:cxnSp>
        <p:nvCxnSpPr>
          <p:cNvPr id="152" name="Straight Arrow Connector 151"/>
          <p:cNvCxnSpPr>
            <a:endCxn id="151" idx="2"/>
          </p:cNvCxnSpPr>
          <p:nvPr/>
        </p:nvCxnSpPr>
        <p:spPr>
          <a:xfrm flipV="1">
            <a:off x="3909403" y="2223190"/>
            <a:ext cx="508244" cy="1212217"/>
          </a:xfrm>
          <a:prstGeom prst="straightConnector1">
            <a:avLst/>
          </a:prstGeom>
          <a:ln>
            <a:solidFill>
              <a:srgbClr val="FF0000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Arrow Connector 152"/>
          <p:cNvCxnSpPr/>
          <p:nvPr/>
        </p:nvCxnSpPr>
        <p:spPr>
          <a:xfrm flipH="1" flipV="1">
            <a:off x="5084065" y="2235847"/>
            <a:ext cx="546484" cy="470629"/>
          </a:xfrm>
          <a:prstGeom prst="straightConnector1">
            <a:avLst/>
          </a:prstGeom>
          <a:ln>
            <a:solidFill>
              <a:srgbClr val="FF0000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848842" y="6033651"/>
            <a:ext cx="55476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800000"/>
                </a:solidFill>
                <a:latin typeface="Times New Roman"/>
                <a:cs typeface="Times New Roman"/>
              </a:rPr>
              <a:t>•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at every stratum: importance </a:t>
            </a:r>
            <a:r>
              <a:rPr lang="en-US" sz="2000" dirty="0">
                <a:latin typeface="Times New Roman"/>
                <a:cs typeface="Times New Roman"/>
              </a:rPr>
              <a:t>of the environment </a:t>
            </a:r>
            <a:endParaRPr lang="en-US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0738517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17"/>
          <p:cNvSpPr>
            <a:spLocks noChangeShapeType="1"/>
          </p:cNvSpPr>
          <p:nvPr/>
        </p:nvSpPr>
        <p:spPr bwMode="auto">
          <a:xfrm>
            <a:off x="914400" y="1434318"/>
            <a:ext cx="73914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04800" y="304798"/>
            <a:ext cx="8458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7" tIns="45707" rIns="91417" bIns="45707" anchor="ctr"/>
          <a:lstStyle/>
          <a:p>
            <a:pPr algn="ctr" defTabSz="917575"/>
            <a:r>
              <a:rPr lang="en-US" sz="4000" b="1" dirty="0" smtClean="0">
                <a:latin typeface="Times" charset="0"/>
              </a:rPr>
              <a:t>Concluding summary:</a:t>
            </a:r>
            <a:endParaRPr lang="en-US" sz="3500" b="1" dirty="0">
              <a:solidFill>
                <a:srgbClr val="D70D17"/>
              </a:solidFill>
              <a:latin typeface="Times" charset="0"/>
            </a:endParaRPr>
          </a:p>
        </p:txBody>
      </p:sp>
      <p:sp>
        <p:nvSpPr>
          <p:cNvPr id="9" name="Text Box 40"/>
          <p:cNvSpPr txBox="1">
            <a:spLocks noChangeArrowheads="1"/>
          </p:cNvSpPr>
          <p:nvPr/>
        </p:nvSpPr>
        <p:spPr bwMode="auto">
          <a:xfrm>
            <a:off x="1139113" y="1648703"/>
            <a:ext cx="6860864" cy="4708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7" tIns="45707" rIns="91417" bIns="45707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defTabSz="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b="1" dirty="0" smtClean="0">
                <a:solidFill>
                  <a:srgbClr val="800000"/>
                </a:solidFill>
                <a:latin typeface="Times New Roman"/>
                <a:cs typeface="Times New Roman"/>
              </a:rPr>
              <a:t>• </a:t>
            </a:r>
            <a:r>
              <a:rPr lang="en-US" sz="2000" dirty="0" smtClean="0">
                <a:latin typeface="Times New Roman"/>
                <a:cs typeface="Times New Roman"/>
              </a:rPr>
              <a:t>stem cells are not a type of cell (traditional biological individual), but the starting points of lineage processes</a:t>
            </a:r>
            <a:endParaRPr lang="en-US" sz="2000" b="1" dirty="0" smtClean="0">
              <a:solidFill>
                <a:srgbClr val="800000"/>
              </a:solidFill>
              <a:latin typeface="Times New Roman"/>
              <a:cs typeface="Times New Roman"/>
            </a:endParaRPr>
          </a:p>
          <a:p>
            <a:endParaRPr lang="en-US" sz="1200" dirty="0">
              <a:latin typeface="Times New Roman"/>
              <a:cs typeface="Times New Roman"/>
            </a:endParaRPr>
          </a:p>
          <a:p>
            <a:r>
              <a:rPr lang="en-US" dirty="0" smtClean="0">
                <a:solidFill>
                  <a:srgbClr val="800000"/>
                </a:solidFill>
                <a:latin typeface="Times New Roman"/>
                <a:cs typeface="Times New Roman"/>
              </a:rPr>
              <a:t>•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stem cell</a:t>
            </a:r>
            <a:r>
              <a:rPr lang="en-US" sz="2000" dirty="0" smtClean="0">
                <a:latin typeface="Times New Roman"/>
                <a:cs typeface="Times New Roman"/>
              </a:rPr>
              <a:t>: a distinctive position within a generative process that </a:t>
            </a:r>
            <a:r>
              <a:rPr lang="en-US" sz="2000" dirty="0" smtClean="0">
                <a:latin typeface="Times New Roman"/>
                <a:cs typeface="Times New Roman"/>
              </a:rPr>
              <a:t>includes cell reproduction, differentiation, and the appearance of aspects of organismal organization (revealed by experiments that manipulate stem cell potential: </a:t>
            </a:r>
            <a:endParaRPr lang="en-US" sz="2000" dirty="0" smtClean="0">
              <a:latin typeface="Times New Roman"/>
              <a:cs typeface="Times New Roman"/>
            </a:endParaRPr>
          </a:p>
          <a:p>
            <a:endParaRPr lang="en-US" sz="1200" dirty="0">
              <a:latin typeface="Times New Roman"/>
              <a:cs typeface="Times New Roman"/>
            </a:endParaRPr>
          </a:p>
          <a:p>
            <a:r>
              <a:rPr lang="en-US" sz="2000" b="1" dirty="0">
                <a:solidFill>
                  <a:srgbClr val="800000"/>
                </a:solidFill>
                <a:latin typeface="Times New Roman"/>
                <a:cs typeface="Times New Roman"/>
              </a:rPr>
              <a:t>•</a:t>
            </a:r>
            <a:r>
              <a:rPr lang="en-US" sz="2000" b="1" dirty="0" smtClean="0">
                <a:solidFill>
                  <a:srgbClr val="80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the latter are </a:t>
            </a:r>
            <a:r>
              <a:rPr lang="en-US" sz="2000" dirty="0" smtClean="0">
                <a:latin typeface="Times New Roman"/>
                <a:cs typeface="Times New Roman"/>
              </a:rPr>
              <a:t>revealed </a:t>
            </a:r>
            <a:r>
              <a:rPr lang="en-US" sz="2000" dirty="0">
                <a:latin typeface="Times New Roman"/>
                <a:cs typeface="Times New Roman"/>
              </a:rPr>
              <a:t>by experiments that manipulate stem cell </a:t>
            </a:r>
            <a:r>
              <a:rPr lang="en-US" sz="2000" dirty="0" smtClean="0">
                <a:latin typeface="Times New Roman"/>
                <a:cs typeface="Times New Roman"/>
              </a:rPr>
              <a:t>potential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to produce </a:t>
            </a:r>
            <a:r>
              <a:rPr lang="en-US" sz="2000" dirty="0" err="1" smtClean="0">
                <a:latin typeface="Times New Roman"/>
                <a:cs typeface="Times New Roman"/>
              </a:rPr>
              <a:t>teratomas</a:t>
            </a:r>
            <a:r>
              <a:rPr lang="en-US" sz="2000" dirty="0" smtClean="0">
                <a:latin typeface="Times New Roman"/>
                <a:cs typeface="Times New Roman"/>
              </a:rPr>
              <a:t>, </a:t>
            </a:r>
            <a:r>
              <a:rPr lang="en-US" sz="2000" dirty="0" err="1" smtClean="0">
                <a:latin typeface="Times New Roman"/>
                <a:cs typeface="Times New Roman"/>
              </a:rPr>
              <a:t>embryoid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bodies, </a:t>
            </a:r>
            <a:r>
              <a:rPr lang="en-US" sz="2000" dirty="0" err="1">
                <a:latin typeface="Times New Roman"/>
                <a:cs typeface="Times New Roman"/>
              </a:rPr>
              <a:t>organoids</a:t>
            </a:r>
            <a:r>
              <a:rPr lang="en-US" sz="2000" dirty="0">
                <a:latin typeface="Times New Roman"/>
                <a:cs typeface="Times New Roman"/>
              </a:rPr>
              <a:t>, embryo-like </a:t>
            </a:r>
            <a:r>
              <a:rPr lang="en-US" sz="2000" dirty="0" smtClean="0">
                <a:latin typeface="Times New Roman"/>
                <a:cs typeface="Times New Roman"/>
              </a:rPr>
              <a:t>structures, </a:t>
            </a:r>
            <a:r>
              <a:rPr lang="en-US" sz="2000" dirty="0" smtClean="0">
                <a:latin typeface="Times New Roman"/>
                <a:cs typeface="Times New Roman"/>
              </a:rPr>
              <a:t>and results of </a:t>
            </a:r>
            <a:r>
              <a:rPr lang="en-US" sz="2000" dirty="0" smtClean="0">
                <a:latin typeface="Times New Roman"/>
                <a:cs typeface="Times New Roman"/>
              </a:rPr>
              <a:t>directed </a:t>
            </a:r>
            <a:r>
              <a:rPr lang="en-US" sz="2000" dirty="0">
                <a:latin typeface="Times New Roman"/>
                <a:cs typeface="Times New Roman"/>
              </a:rPr>
              <a:t>differentiation </a:t>
            </a:r>
            <a:r>
              <a:rPr lang="en-US" sz="2000" dirty="0" smtClean="0">
                <a:latin typeface="Times New Roman"/>
                <a:cs typeface="Times New Roman"/>
              </a:rPr>
              <a:t>experiments (developmental versatility)</a:t>
            </a:r>
            <a:endParaRPr lang="en-US" sz="2000" dirty="0" smtClean="0">
              <a:latin typeface="Times New Roman"/>
              <a:cs typeface="Times New Roman"/>
            </a:endParaRPr>
          </a:p>
          <a:p>
            <a:endParaRPr lang="en-US" sz="1200" dirty="0">
              <a:latin typeface="Times New Roman"/>
              <a:cs typeface="Times New Roman"/>
            </a:endParaRPr>
          </a:p>
          <a:p>
            <a:r>
              <a:rPr lang="en-US" sz="2000" b="1" dirty="0" smtClean="0">
                <a:solidFill>
                  <a:srgbClr val="800000"/>
                </a:solidFill>
                <a:latin typeface="Times New Roman"/>
                <a:cs typeface="Times New Roman"/>
              </a:rPr>
              <a:t>• </a:t>
            </a:r>
            <a:r>
              <a:rPr lang="en-US" sz="2000" dirty="0" smtClean="0">
                <a:latin typeface="Times New Roman"/>
                <a:cs typeface="Times New Roman"/>
              </a:rPr>
              <a:t>multi</a:t>
            </a:r>
            <a:r>
              <a:rPr lang="en-US" sz="2000" dirty="0">
                <a:latin typeface="Times New Roman"/>
                <a:cs typeface="Times New Roman"/>
              </a:rPr>
              <a:t>-layered model of development, spanning </a:t>
            </a:r>
            <a:r>
              <a:rPr lang="en-US" sz="2000" dirty="0" smtClean="0">
                <a:latin typeface="Times New Roman"/>
                <a:cs typeface="Times New Roman"/>
              </a:rPr>
              <a:t>levels (scales</a:t>
            </a:r>
            <a:r>
              <a:rPr lang="en-US" sz="2000" dirty="0">
                <a:latin typeface="Times New Roman"/>
                <a:cs typeface="Times New Roman"/>
              </a:rPr>
              <a:t>) 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of </a:t>
            </a:r>
            <a:r>
              <a:rPr lang="en-US" sz="2000" dirty="0">
                <a:latin typeface="Times New Roman"/>
                <a:cs typeface="Times New Roman"/>
              </a:rPr>
              <a:t>molecules, cells, tissues/organs, and organisms </a:t>
            </a:r>
            <a:r>
              <a:rPr lang="en-US" sz="2000" dirty="0" smtClean="0">
                <a:latin typeface="Times New Roman"/>
                <a:cs typeface="Times New Roman"/>
              </a:rPr>
              <a:t>via boundary-formation and ongoing lower-stratum interactions </a:t>
            </a:r>
            <a:endParaRPr lang="en-US" sz="2000" dirty="0" smtClean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7877557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233368" y="1314626"/>
            <a:ext cx="650924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7" tIns="45707" rIns="91417" bIns="45707" anchor="ctr"/>
          <a:lstStyle/>
          <a:p>
            <a:pPr algn="ctr" defTabSz="917575"/>
            <a:r>
              <a:rPr lang="en-US" sz="4400" b="1" dirty="0" smtClean="0">
                <a:latin typeface="Times" charset="0"/>
              </a:rPr>
              <a:t>Thanks!</a:t>
            </a:r>
            <a:endParaRPr lang="en-US" sz="4400" b="1" dirty="0">
              <a:latin typeface="Times" charset="0"/>
            </a:endParaRPr>
          </a:p>
        </p:txBody>
      </p:sp>
      <p:pic>
        <p:nvPicPr>
          <p:cNvPr id="5" name="Picture 4" descr="NSF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653" y="2974390"/>
            <a:ext cx="2109216" cy="2121408"/>
          </a:xfrm>
          <a:prstGeom prst="rect">
            <a:avLst/>
          </a:prstGeom>
        </p:spPr>
      </p:pic>
      <p:pic>
        <p:nvPicPr>
          <p:cNvPr id="6" name="Picture 5" descr="92b8dde4f03835a4345fe56759ac3ba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8781" y="3185088"/>
            <a:ext cx="2635517" cy="263551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913380" y="3649182"/>
            <a:ext cx="333216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The</a:t>
            </a:r>
          </a:p>
          <a:p>
            <a:pPr algn="ctr"/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Sterling M. </a:t>
            </a:r>
            <a:r>
              <a:rPr lang="en-US" sz="2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McMurrin</a:t>
            </a:r>
            <a:endParaRPr lang="en-US" sz="28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Foundation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Picture 8" descr="downloa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155" y="5248893"/>
            <a:ext cx="6578600" cy="123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6662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21756</TotalTime>
  <Words>2069</Words>
  <Application>Microsoft Macintosh PowerPoint</Application>
  <PresentationFormat>On-screen Show (4:3)</PresentationFormat>
  <Paragraphs>328</Paragraphs>
  <Slides>45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7" baseType="lpstr">
      <vt:lpstr>Office Theme</vt:lpstr>
      <vt:lpstr>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Melinda Fagan</dc:creator>
  <cp:lastModifiedBy>Melinda Fagan</cp:lastModifiedBy>
  <cp:revision>283</cp:revision>
  <cp:lastPrinted>2018-09-27T22:36:37Z</cp:lastPrinted>
  <dcterms:created xsi:type="dcterms:W3CDTF">2016-04-24T18:28:35Z</dcterms:created>
  <dcterms:modified xsi:type="dcterms:W3CDTF">2018-10-28T21:02:50Z</dcterms:modified>
</cp:coreProperties>
</file>