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93" r:id="rId2"/>
    <p:sldId id="265" r:id="rId3"/>
    <p:sldId id="263" r:id="rId4"/>
    <p:sldId id="262" r:id="rId5"/>
    <p:sldId id="304" r:id="rId6"/>
    <p:sldId id="274" r:id="rId7"/>
    <p:sldId id="264" r:id="rId8"/>
    <p:sldId id="273" r:id="rId9"/>
    <p:sldId id="297" r:id="rId10"/>
    <p:sldId id="266" r:id="rId11"/>
    <p:sldId id="275" r:id="rId12"/>
    <p:sldId id="276" r:id="rId13"/>
    <p:sldId id="258" r:id="rId14"/>
    <p:sldId id="277" r:id="rId15"/>
    <p:sldId id="260" r:id="rId16"/>
    <p:sldId id="259" r:id="rId17"/>
    <p:sldId id="278" r:id="rId18"/>
    <p:sldId id="279" r:id="rId19"/>
    <p:sldId id="261" r:id="rId20"/>
    <p:sldId id="281" r:id="rId21"/>
    <p:sldId id="282" r:id="rId22"/>
    <p:sldId id="267" r:id="rId23"/>
    <p:sldId id="285" r:id="rId24"/>
    <p:sldId id="283" r:id="rId25"/>
    <p:sldId id="286" r:id="rId26"/>
    <p:sldId id="272" r:id="rId27"/>
    <p:sldId id="287" r:id="rId28"/>
    <p:sldId id="288" r:id="rId29"/>
    <p:sldId id="268" r:id="rId30"/>
    <p:sldId id="289" r:id="rId31"/>
    <p:sldId id="290" r:id="rId32"/>
    <p:sldId id="270" r:id="rId33"/>
    <p:sldId id="291" r:id="rId34"/>
    <p:sldId id="269" r:id="rId35"/>
    <p:sldId id="294" r:id="rId36"/>
    <p:sldId id="257" r:id="rId37"/>
    <p:sldId id="295" r:id="rId38"/>
    <p:sldId id="296" r:id="rId39"/>
    <p:sldId id="303" r:id="rId40"/>
    <p:sldId id="298" r:id="rId41"/>
    <p:sldId id="299" r:id="rId42"/>
    <p:sldId id="300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E31B9-8B30-40A4-9829-315B9AFE9CE8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EAD85A-8C5D-45A2-AADB-636680771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00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</a:t>
            </a:r>
            <a:r>
              <a:rPr lang="en-US" dirty="0" smtClean="0"/>
              <a:t> comes from summation notation in mathematics</a:t>
            </a:r>
            <a:r>
              <a:rPr lang="en-US" baseline="0" dirty="0" smtClean="0"/>
              <a:t> – I, j, k, etc.  People are taught over and over with I and so it becomes convention!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AD85A-8C5D-45A2-AADB-636680771DE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38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507-9445-4F44-894A-143C497327AF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33D8-4439-4EDD-9573-FDB9CDF8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477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507-9445-4F44-894A-143C497327AF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33D8-4439-4EDD-9573-FDB9CDF8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20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507-9445-4F44-894A-143C497327AF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33D8-4439-4EDD-9573-FDB9CDF8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37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507-9445-4F44-894A-143C497327AF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33D8-4439-4EDD-9573-FDB9CDF8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817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507-9445-4F44-894A-143C497327AF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33D8-4439-4EDD-9573-FDB9CDF8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16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507-9445-4F44-894A-143C497327AF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33D8-4439-4EDD-9573-FDB9CDF8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24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507-9445-4F44-894A-143C497327AF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33D8-4439-4EDD-9573-FDB9CDF8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00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507-9445-4F44-894A-143C497327AF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33D8-4439-4EDD-9573-FDB9CDF8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17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507-9445-4F44-894A-143C497327AF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33D8-4439-4EDD-9573-FDB9CDF8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885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507-9445-4F44-894A-143C497327AF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33D8-4439-4EDD-9573-FDB9CDF8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79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507-9445-4F44-894A-143C497327AF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33D8-4439-4EDD-9573-FDB9CDF8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066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F5507-9445-4F44-894A-143C497327AF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333D8-4439-4EDD-9573-FDB9CDF8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955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v8doc.sas.com/sashtml/lrcon/zenid-63.ht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2.sas.com/proceedings/sugi30/242-30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support.sas.com/documentation/cdl/en/lrdict/64316/HTML/default/viewer.htm#a000245860.htm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support.sas.com/rnd/migration/planning/files/forward_drilldown.html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mailto:eq@bu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3033038"/>
          </a:xfrm>
          <a:prstGeom prst="rect">
            <a:avLst/>
          </a:prstGeom>
          <a:gradFill>
            <a:gsLst>
              <a:gs pos="0">
                <a:schemeClr val="tx1"/>
              </a:gs>
              <a:gs pos="57000">
                <a:schemeClr val="tx1">
                  <a:lumMod val="75000"/>
                  <a:lumOff val="2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831850" y="350196"/>
            <a:ext cx="10515600" cy="2558577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Data Manipulation in SAS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831850" y="3033038"/>
            <a:ext cx="10515600" cy="1500187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CTSI BERD Core Seminar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Emily K.Q. Sisson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June 15, 2017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61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Using SAS for analysis: Overview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Have data in some foreign format (Excel, CSV, SPSS, etc.)</a:t>
            </a:r>
          </a:p>
          <a:p>
            <a:r>
              <a:rPr lang="en-US" dirty="0" smtClean="0"/>
              <a:t>Import data into SAS</a:t>
            </a:r>
          </a:p>
          <a:p>
            <a:r>
              <a:rPr lang="en-US" dirty="0" smtClean="0"/>
              <a:t>Look at the data in SAS</a:t>
            </a:r>
          </a:p>
          <a:p>
            <a:r>
              <a:rPr lang="en-US" dirty="0" smtClean="0"/>
              <a:t>Transform the data </a:t>
            </a:r>
          </a:p>
          <a:p>
            <a:r>
              <a:rPr lang="en-US" dirty="0" smtClean="0"/>
              <a:t>Prepare data for analysis</a:t>
            </a:r>
          </a:p>
          <a:p>
            <a:r>
              <a:rPr lang="en-US" dirty="0" smtClean="0"/>
              <a:t>Choose SAS procedures</a:t>
            </a:r>
          </a:p>
          <a:p>
            <a:r>
              <a:rPr lang="en-US" dirty="0" smtClean="0"/>
              <a:t>(Confirm that SAS did what you think it did)</a:t>
            </a:r>
          </a:p>
          <a:p>
            <a:r>
              <a:rPr lang="en-US" dirty="0" smtClean="0"/>
              <a:t>Interpret results</a:t>
            </a:r>
          </a:p>
          <a:p>
            <a:r>
              <a:rPr lang="en-US" dirty="0" smtClean="0"/>
              <a:t>Store data</a:t>
            </a:r>
          </a:p>
          <a:p>
            <a:r>
              <a:rPr lang="en-US" dirty="0" smtClean="0"/>
              <a:t>Graph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40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Using SAS for analysis: Statement Rules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SAS statements must end with a semicolon (;)</a:t>
            </a:r>
          </a:p>
          <a:p>
            <a:r>
              <a:rPr lang="en-US" dirty="0" smtClean="0"/>
              <a:t>SAS </a:t>
            </a:r>
            <a:r>
              <a:rPr lang="en-US" dirty="0"/>
              <a:t>statements </a:t>
            </a:r>
            <a:r>
              <a:rPr lang="en-US" dirty="0" smtClean="0"/>
              <a:t>can begin </a:t>
            </a:r>
            <a:r>
              <a:rPr lang="en-US" dirty="0"/>
              <a:t>in any </a:t>
            </a:r>
            <a:r>
              <a:rPr lang="en-US" dirty="0" smtClean="0"/>
              <a:t>position on a line</a:t>
            </a:r>
            <a:endParaRPr lang="en-US" dirty="0"/>
          </a:p>
          <a:p>
            <a:r>
              <a:rPr lang="en-US" dirty="0" smtClean="0"/>
              <a:t>SAS </a:t>
            </a:r>
            <a:r>
              <a:rPr lang="en-US" dirty="0"/>
              <a:t>statements may consist of </a:t>
            </a:r>
            <a:r>
              <a:rPr lang="en-US" dirty="0" smtClean="0"/>
              <a:t>multiple lines </a:t>
            </a:r>
            <a:endParaRPr lang="en-US" dirty="0"/>
          </a:p>
          <a:p>
            <a:r>
              <a:rPr lang="en-US" dirty="0" smtClean="0"/>
              <a:t>Multiple </a:t>
            </a:r>
            <a:r>
              <a:rPr lang="en-US" dirty="0"/>
              <a:t>SAS statements may appear on a single </a:t>
            </a:r>
            <a:r>
              <a:rPr lang="en-US" dirty="0" smtClean="0"/>
              <a:t>line </a:t>
            </a:r>
            <a:endParaRPr lang="en-US" dirty="0"/>
          </a:p>
          <a:p>
            <a:r>
              <a:rPr lang="en-US" dirty="0" smtClean="0"/>
              <a:t>One </a:t>
            </a:r>
            <a:r>
              <a:rPr lang="en-US" dirty="0"/>
              <a:t>or more </a:t>
            </a:r>
            <a:r>
              <a:rPr lang="en-US" dirty="0" smtClean="0"/>
              <a:t>blank spaces </a:t>
            </a:r>
            <a:r>
              <a:rPr lang="en-US" dirty="0"/>
              <a:t>should </a:t>
            </a:r>
            <a:r>
              <a:rPr lang="en-US" dirty="0" smtClean="0"/>
              <a:t>exist between </a:t>
            </a:r>
            <a:r>
              <a:rPr lang="en-US" dirty="0"/>
              <a:t>items in </a:t>
            </a:r>
            <a:r>
              <a:rPr lang="en-US" dirty="0" smtClean="0"/>
              <a:t>SAS statements </a:t>
            </a:r>
          </a:p>
          <a:p>
            <a:pPr lvl="1"/>
            <a:r>
              <a:rPr lang="en-US" dirty="0" smtClean="0"/>
              <a:t>Unless, the </a:t>
            </a:r>
            <a:r>
              <a:rPr lang="en-US" dirty="0"/>
              <a:t>items are special characters such </a:t>
            </a:r>
            <a:r>
              <a:rPr lang="en-US" dirty="0" smtClean="0"/>
              <a:t>as =, +, or $, then blank space is </a:t>
            </a:r>
            <a:r>
              <a:rPr lang="en-US" dirty="0"/>
              <a:t>not </a:t>
            </a:r>
            <a:r>
              <a:rPr lang="en-US" dirty="0" smtClean="0"/>
              <a:t>necessary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1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Using SAS for analysis: Naming Conventions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Many </a:t>
            </a:r>
            <a:r>
              <a:rPr lang="en-US" dirty="0"/>
              <a:t>SAS names can be 32 characters long; </a:t>
            </a:r>
            <a:r>
              <a:rPr lang="en-US" dirty="0" smtClean="0"/>
              <a:t>some have a max length </a:t>
            </a:r>
            <a:r>
              <a:rPr lang="en-US" dirty="0"/>
              <a:t>of 8. </a:t>
            </a:r>
          </a:p>
          <a:p>
            <a:r>
              <a:rPr lang="en-US" dirty="0" smtClean="0"/>
              <a:t>The </a:t>
            </a:r>
            <a:r>
              <a:rPr lang="en-US" dirty="0"/>
              <a:t>first character must be a letter </a:t>
            </a:r>
            <a:r>
              <a:rPr lang="en-US" dirty="0" smtClean="0"/>
              <a:t>or underscore </a:t>
            </a:r>
            <a:r>
              <a:rPr lang="en-US" dirty="0"/>
              <a:t>(_). Subsequent characters can be letters, </a:t>
            </a:r>
            <a:r>
              <a:rPr lang="en-US" dirty="0" smtClean="0"/>
              <a:t>numbers, or </a:t>
            </a:r>
            <a:r>
              <a:rPr lang="en-US" dirty="0"/>
              <a:t>underscores.</a:t>
            </a:r>
          </a:p>
          <a:p>
            <a:r>
              <a:rPr lang="en-US" dirty="0" smtClean="0"/>
              <a:t>You </a:t>
            </a:r>
            <a:r>
              <a:rPr lang="en-US" dirty="0"/>
              <a:t>can use upper or </a:t>
            </a:r>
            <a:r>
              <a:rPr lang="en-US" dirty="0" smtClean="0"/>
              <a:t>lowercase. </a:t>
            </a:r>
          </a:p>
          <a:p>
            <a:r>
              <a:rPr lang="en-US" dirty="0" smtClean="0"/>
              <a:t>Blanks </a:t>
            </a:r>
            <a:r>
              <a:rPr lang="en-US" dirty="0"/>
              <a:t>cannot appear in SAS names.</a:t>
            </a:r>
          </a:p>
          <a:p>
            <a:r>
              <a:rPr lang="en-US" dirty="0" smtClean="0"/>
              <a:t>SAS </a:t>
            </a:r>
            <a:r>
              <a:rPr lang="en-US" dirty="0"/>
              <a:t>reserves a few names for automatic variables and </a:t>
            </a:r>
            <a:r>
              <a:rPr lang="en-US" dirty="0" smtClean="0"/>
              <a:t>variable </a:t>
            </a:r>
            <a:r>
              <a:rPr lang="en-US" dirty="0"/>
              <a:t>lists. For example, _N_ and _</a:t>
            </a:r>
            <a:r>
              <a:rPr lang="en-US" dirty="0" smtClean="0"/>
              <a:t>ERROR_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23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Using SAS for analysis : </a:t>
            </a:r>
            <a:r>
              <a:rPr lang="en-US" dirty="0" smtClean="0">
                <a:solidFill>
                  <a:schemeClr val="bg1"/>
                </a:solidFill>
              </a:rPr>
              <a:t>Name Literals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Name literals enable you to use special characters (including blanks) that are not otherwise allowed in SAS names</a:t>
            </a:r>
          </a:p>
          <a:p>
            <a:r>
              <a:rPr lang="en-US" dirty="0" smtClean="0"/>
              <a:t>A </a:t>
            </a:r>
            <a:r>
              <a:rPr lang="en-US" dirty="0"/>
              <a:t>SAS name literal </a:t>
            </a:r>
            <a:r>
              <a:rPr lang="en-US" dirty="0" smtClean="0"/>
              <a:t>is </a:t>
            </a:r>
            <a:r>
              <a:rPr lang="en-US" dirty="0"/>
              <a:t>expressed as a string within quotation marks, followed by the </a:t>
            </a:r>
            <a:r>
              <a:rPr lang="en-US" dirty="0" smtClean="0"/>
              <a:t>letter n</a:t>
            </a:r>
          </a:p>
          <a:p>
            <a:r>
              <a:rPr lang="en-US" dirty="0" smtClean="0"/>
              <a:t>When </a:t>
            </a:r>
            <a:r>
              <a:rPr lang="en-US" dirty="0"/>
              <a:t>the name literal </a:t>
            </a:r>
            <a:r>
              <a:rPr lang="en-US" dirty="0" smtClean="0"/>
              <a:t>contains </a:t>
            </a:r>
            <a:r>
              <a:rPr lang="en-US" dirty="0"/>
              <a:t>any </a:t>
            </a:r>
            <a:r>
              <a:rPr lang="en-US" dirty="0" smtClean="0"/>
              <a:t>character not </a:t>
            </a:r>
            <a:r>
              <a:rPr lang="en-US" dirty="0"/>
              <a:t>allowed when VALIDVARNAME=V7, then you must </a:t>
            </a:r>
            <a:r>
              <a:rPr lang="en-US" dirty="0" smtClean="0"/>
              <a:t>set the VALIDVARNAME=ANY</a:t>
            </a:r>
          </a:p>
          <a:p>
            <a:r>
              <a:rPr lang="en-US" dirty="0"/>
              <a:t>The following is an example of a VAR statement and a name literal:</a:t>
            </a:r>
          </a:p>
          <a:p>
            <a:pPr lvl="1"/>
            <a:r>
              <a:rPr lang="en-US" dirty="0" err="1"/>
              <a:t>var</a:t>
            </a:r>
            <a:r>
              <a:rPr lang="en-US" dirty="0"/>
              <a:t> 'a </a:t>
            </a:r>
            <a:r>
              <a:rPr lang="en-US" dirty="0" err="1"/>
              <a:t>b'n</a:t>
            </a:r>
            <a:r>
              <a:rPr lang="en-US" dirty="0"/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29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8900" y="1"/>
            <a:ext cx="114427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Using SAS for analysis: Overview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Have data in some foreign format (Excel, CSV, SPSS, </a:t>
            </a:r>
            <a:r>
              <a:rPr lang="en-US" b="1" dirty="0" err="1" smtClean="0"/>
              <a:t>etc</a:t>
            </a:r>
            <a:r>
              <a:rPr lang="en-US" b="1" dirty="0" smtClean="0"/>
              <a:t>)</a:t>
            </a:r>
          </a:p>
          <a:p>
            <a:r>
              <a:rPr lang="en-US" b="1" dirty="0" smtClean="0"/>
              <a:t>Import data into SAS</a:t>
            </a:r>
          </a:p>
          <a:p>
            <a:r>
              <a:rPr lang="en-US" b="1" dirty="0" smtClean="0"/>
              <a:t>Look at the data in SAS</a:t>
            </a:r>
          </a:p>
          <a:p>
            <a:r>
              <a:rPr lang="en-US" b="1" dirty="0" smtClean="0"/>
              <a:t>Transform the data </a:t>
            </a:r>
          </a:p>
          <a:p>
            <a:r>
              <a:rPr lang="en-US" b="1" dirty="0" smtClean="0"/>
              <a:t>Prepare data for analysis</a:t>
            </a:r>
          </a:p>
          <a:p>
            <a:r>
              <a:rPr lang="en-US" i="1" dirty="0" smtClean="0">
                <a:solidFill>
                  <a:schemeClr val="bg2">
                    <a:lumMod val="75000"/>
                  </a:schemeClr>
                </a:solidFill>
              </a:rPr>
              <a:t>Choose SAS procedures</a:t>
            </a:r>
          </a:p>
          <a:p>
            <a:r>
              <a:rPr lang="en-US" i="1" dirty="0" smtClean="0">
                <a:solidFill>
                  <a:schemeClr val="bg2">
                    <a:lumMod val="75000"/>
                  </a:schemeClr>
                </a:solidFill>
              </a:rPr>
              <a:t>(Confirm that SAS did what you think it did)</a:t>
            </a:r>
          </a:p>
          <a:p>
            <a:r>
              <a:rPr lang="en-US" i="1" dirty="0" smtClean="0">
                <a:solidFill>
                  <a:schemeClr val="bg2">
                    <a:lumMod val="75000"/>
                  </a:schemeClr>
                </a:solidFill>
              </a:rPr>
              <a:t>Interpret results</a:t>
            </a:r>
          </a:p>
          <a:p>
            <a:r>
              <a:rPr lang="en-US" b="1" dirty="0" smtClean="0"/>
              <a:t>Store data</a:t>
            </a:r>
          </a:p>
          <a:p>
            <a:r>
              <a:rPr lang="en-US" b="1" dirty="0" smtClean="0"/>
              <a:t>Graph data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716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1353800" cy="1690689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Importing Data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 Example using IMPORT Statement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650" y="2270125"/>
            <a:ext cx="10402256" cy="390683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915400" y="5245100"/>
            <a:ext cx="2286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Importing Data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Excel Example using IMPORT Statement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1900" b="1" dirty="0">
                <a:solidFill>
                  <a:srgbClr val="000080"/>
                </a:solidFill>
                <a:latin typeface="Courier New" panose="02070309020205020404" pitchFamily="49" charset="0"/>
              </a:rPr>
              <a:t>proc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900" b="1" dirty="0">
                <a:solidFill>
                  <a:srgbClr val="000080"/>
                </a:solidFill>
                <a:latin typeface="Courier New" panose="02070309020205020404" pitchFamily="49" charset="0"/>
              </a:rPr>
              <a:t>import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sz="1900" dirty="0" err="1">
                <a:solidFill>
                  <a:srgbClr val="0000FF"/>
                </a:solidFill>
                <a:latin typeface="Courier New" panose="02070309020205020404" pitchFamily="49" charset="0"/>
              </a:rPr>
              <a:t>datafile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en-US" sz="1900" dirty="0">
                <a:solidFill>
                  <a:srgbClr val="800080"/>
                </a:solidFill>
                <a:latin typeface="Courier New" panose="02070309020205020404" pitchFamily="49" charset="0"/>
              </a:rPr>
              <a:t>"c:\users\eq\desktop\example </a:t>
            </a:r>
            <a:r>
              <a:rPr lang="en-US" sz="1900" dirty="0" smtClean="0">
                <a:solidFill>
                  <a:srgbClr val="800080"/>
                </a:solidFill>
                <a:latin typeface="Courier New" panose="02070309020205020404" pitchFamily="49" charset="0"/>
              </a:rPr>
              <a:t>data.xls"</a:t>
            </a:r>
            <a:r>
              <a:rPr lang="en-US" sz="19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endParaRPr lang="en-US" sz="19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			  </a:t>
            </a:r>
            <a:r>
              <a:rPr lang="en-US" sz="1900" dirty="0">
                <a:solidFill>
                  <a:srgbClr val="0000FF"/>
                </a:solidFill>
                <a:latin typeface="Courier New" panose="02070309020205020404" pitchFamily="49" charset="0"/>
              </a:rPr>
              <a:t>out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en-US" sz="19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sz="1900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dbms</a:t>
            </a:r>
            <a:r>
              <a:rPr lang="en-US" sz="19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=excel   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replace;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			  </a:t>
            </a:r>
            <a:r>
              <a:rPr lang="en-US" sz="1900" dirty="0">
                <a:solidFill>
                  <a:srgbClr val="0000FF"/>
                </a:solidFill>
                <a:latin typeface="Courier New" panose="02070309020205020404" pitchFamily="49" charset="0"/>
              </a:rPr>
              <a:t>sheet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en-US" sz="1900" dirty="0">
                <a:solidFill>
                  <a:srgbClr val="800080"/>
                </a:solidFill>
                <a:latin typeface="Courier New" panose="02070309020205020404" pitchFamily="49" charset="0"/>
              </a:rPr>
              <a:t>"Sheet1$"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;  </a:t>
            </a:r>
            <a:r>
              <a:rPr lang="en-US" sz="1900" dirty="0" err="1">
                <a:solidFill>
                  <a:srgbClr val="0000FF"/>
                </a:solidFill>
                <a:latin typeface="Courier New" panose="02070309020205020404" pitchFamily="49" charset="0"/>
              </a:rPr>
              <a:t>getnames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=yes;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			  </a:t>
            </a:r>
            <a:r>
              <a:rPr lang="en-US" sz="1900" dirty="0">
                <a:solidFill>
                  <a:srgbClr val="0000FF"/>
                </a:solidFill>
                <a:latin typeface="Courier New" panose="02070309020205020404" pitchFamily="49" charset="0"/>
              </a:rPr>
              <a:t>mixed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=no;   		</a:t>
            </a:r>
            <a:r>
              <a:rPr lang="en-US" sz="1900" dirty="0" err="1">
                <a:solidFill>
                  <a:srgbClr val="0000FF"/>
                </a:solidFill>
                <a:latin typeface="Courier New" panose="02070309020205020404" pitchFamily="49" charset="0"/>
              </a:rPr>
              <a:t>scantext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=yes;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			  </a:t>
            </a:r>
            <a:r>
              <a:rPr lang="en-US" sz="1900" dirty="0" err="1">
                <a:solidFill>
                  <a:srgbClr val="0000FF"/>
                </a:solidFill>
                <a:latin typeface="Courier New" panose="02070309020205020404" pitchFamily="49" charset="0"/>
              </a:rPr>
              <a:t>usedate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=yes;   	</a:t>
            </a:r>
            <a:r>
              <a:rPr lang="en-US" sz="1900" dirty="0" err="1">
                <a:solidFill>
                  <a:srgbClr val="0000FF"/>
                </a:solidFill>
                <a:latin typeface="Courier New" panose="02070309020205020404" pitchFamily="49" charset="0"/>
              </a:rPr>
              <a:t>scantime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=yes;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			  </a:t>
            </a:r>
            <a:r>
              <a:rPr lang="en-US" sz="1900" dirty="0" err="1">
                <a:solidFill>
                  <a:srgbClr val="0000FF"/>
                </a:solidFill>
                <a:latin typeface="Courier New" panose="02070309020205020404" pitchFamily="49" charset="0"/>
              </a:rPr>
              <a:t>textsize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en-US" sz="1900" b="1" dirty="0">
                <a:solidFill>
                  <a:srgbClr val="008080"/>
                </a:solidFill>
                <a:latin typeface="Courier New" panose="02070309020205020404" pitchFamily="49" charset="0"/>
              </a:rPr>
              <a:t>32767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900" b="1" dirty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en-US" sz="19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84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Importing Data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Excel Example using IMPORT Statement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1900" b="1" dirty="0">
                <a:solidFill>
                  <a:srgbClr val="000080"/>
                </a:solidFill>
                <a:latin typeface="Courier New" panose="02070309020205020404" pitchFamily="49" charset="0"/>
              </a:rPr>
              <a:t>proc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900" b="1" dirty="0">
                <a:solidFill>
                  <a:srgbClr val="000080"/>
                </a:solidFill>
                <a:latin typeface="Courier New" panose="02070309020205020404" pitchFamily="49" charset="0"/>
              </a:rPr>
              <a:t>import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sz="1900" dirty="0" err="1">
                <a:solidFill>
                  <a:srgbClr val="0000FF"/>
                </a:solidFill>
                <a:latin typeface="Courier New" panose="02070309020205020404" pitchFamily="49" charset="0"/>
              </a:rPr>
              <a:t>datafile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en-US" sz="1900" dirty="0">
                <a:solidFill>
                  <a:srgbClr val="800080"/>
                </a:solidFill>
                <a:latin typeface="Courier New" panose="02070309020205020404" pitchFamily="49" charset="0"/>
              </a:rPr>
              <a:t>"c:\users\eq\desktop\example data.xlsx"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			  </a:t>
            </a:r>
            <a:r>
              <a:rPr lang="en-US" sz="1900" dirty="0">
                <a:solidFill>
                  <a:srgbClr val="0000FF"/>
                </a:solidFill>
                <a:latin typeface="Courier New" panose="02070309020205020404" pitchFamily="49" charset="0"/>
              </a:rPr>
              <a:t>out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en-US" sz="19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sz="1900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dbms</a:t>
            </a:r>
            <a:r>
              <a:rPr lang="en-US" sz="19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en-US" sz="19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xlsx</a:t>
            </a:r>
            <a:r>
              <a:rPr lang="en-US" sz="19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replace;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			</a:t>
            </a:r>
            <a:r>
              <a:rPr lang="en-US" sz="19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sz="1900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getnames</a:t>
            </a:r>
            <a:r>
              <a:rPr lang="en-US" sz="19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=yes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900" b="1" smtClean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en-US" sz="19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28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Viewing Data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 PRINT is an easy way to view your dataset</a:t>
            </a:r>
          </a:p>
          <a:p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proc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print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data</a:t>
            </a:r>
            <a:r>
              <a:rPr lang="en-U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en-US" sz="18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example_data</a:t>
            </a:r>
            <a:r>
              <a:rPr lang="en-U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800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obs</a:t>
            </a:r>
            <a:r>
              <a:rPr lang="en-U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en-US" sz="1800" b="1" dirty="0" smtClean="0">
                <a:solidFill>
                  <a:srgbClr val="008080"/>
                </a:solidFill>
                <a:latin typeface="Courier New" panose="02070309020205020404" pitchFamily="49" charset="0"/>
              </a:rPr>
              <a:t>10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524" y="2232024"/>
            <a:ext cx="7483315" cy="38258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915400" y="5245100"/>
            <a:ext cx="2286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11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5400"/>
            <a:ext cx="112141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Viewing Data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SAS Explorer is a good way to peruse datasets, too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45550" b="63291"/>
          <a:stretch/>
        </p:blipFill>
        <p:spPr>
          <a:xfrm>
            <a:off x="1046162" y="2590800"/>
            <a:ext cx="6176899" cy="3136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2455862"/>
            <a:ext cx="7385538" cy="25606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337" y="2986881"/>
            <a:ext cx="11363325" cy="26098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499600" y="5105399"/>
            <a:ext cx="152400" cy="114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6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Viewing Data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 CONTENTS can help you determine the status of your data elements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0080"/>
                </a:solidFill>
                <a:latin typeface="Courier New" panose="02070309020205020404" pitchFamily="49" charset="0"/>
              </a:rPr>
              <a:t>proc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000080"/>
                </a:solidFill>
                <a:latin typeface="Courier New" panose="02070309020205020404" pitchFamily="49" charset="0"/>
              </a:rPr>
              <a:t>contents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</a:rPr>
              <a:t>data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</a:t>
            </a:r>
            <a:r>
              <a:rPr lang="en-US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/>
              <a:t>Date </a:t>
            </a:r>
            <a:r>
              <a:rPr lang="en-US" dirty="0" smtClean="0"/>
              <a:t>stored as character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Survey question stored as </a:t>
            </a:r>
          </a:p>
          <a:p>
            <a:pPr marL="0" indent="0">
              <a:buNone/>
            </a:pPr>
            <a:r>
              <a:rPr lang="en-US" dirty="0" smtClean="0"/>
              <a:t>character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287" y="2196944"/>
            <a:ext cx="3992563" cy="4054785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2768600" y="3479800"/>
            <a:ext cx="3644900" cy="5214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658269" y="4224337"/>
            <a:ext cx="3644900" cy="698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53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Transforming Data: SAS Dates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SAS stores dates as a numeric value that represents the distance from January 1, 1960 (reference date)</a:t>
            </a:r>
          </a:p>
          <a:p>
            <a:pPr lvl="1"/>
            <a:r>
              <a:rPr lang="en-US" sz="1600" dirty="0" smtClean="0"/>
              <a:t>January 1, 1960 is stored as 0</a:t>
            </a:r>
          </a:p>
          <a:p>
            <a:pPr lvl="1"/>
            <a:r>
              <a:rPr lang="en-US" sz="1600" dirty="0" smtClean="0"/>
              <a:t>January 6, 1959 is stored as -360</a:t>
            </a:r>
          </a:p>
          <a:p>
            <a:pPr lvl="1"/>
            <a:r>
              <a:rPr lang="en-US" sz="1600" dirty="0" smtClean="0"/>
              <a:t>October 10, 1983 is stored as 8683</a:t>
            </a:r>
          </a:p>
          <a:p>
            <a:endParaRPr lang="en-US" dirty="0"/>
          </a:p>
          <a:p>
            <a:r>
              <a:rPr lang="en-US" dirty="0" smtClean="0"/>
              <a:t>When dates are stored this way, you can calculate differences in time</a:t>
            </a:r>
          </a:p>
          <a:p>
            <a:endParaRPr lang="en-US" dirty="0"/>
          </a:p>
          <a:p>
            <a:r>
              <a:rPr lang="en-US" dirty="0" smtClean="0"/>
              <a:t>SAS provides a good reference page for working with dates</a:t>
            </a:r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v8doc.sas.com/sashtml/lrcon/zenid-63.htm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50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Transforming Data: SAS Dates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DOB was stored as character – important to convert for calculations!</a:t>
            </a:r>
          </a:p>
          <a:p>
            <a:endParaRPr lang="en-US" dirty="0"/>
          </a:p>
          <a:p>
            <a:r>
              <a:rPr lang="en-US" dirty="0" smtClean="0"/>
              <a:t>SAS INPUT function allows you to convert a formatted character string to a numeric input: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1400" b="1" dirty="0">
                <a:solidFill>
                  <a:srgbClr val="000080"/>
                </a:solidFill>
                <a:latin typeface="Courier New" panose="02070309020205020404" pitchFamily="49" charset="0"/>
              </a:rPr>
              <a:t>data</a:t>
            </a:r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example_data_date</a:t>
            </a:r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FF"/>
                </a:solidFill>
                <a:latin typeface="Courier New" panose="02070309020205020404" pitchFamily="49" charset="0"/>
              </a:rPr>
              <a:t>set</a:t>
            </a:r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</a:t>
            </a:r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DOBnum</a:t>
            </a:r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= input(dob,</a:t>
            </a:r>
            <a:r>
              <a:rPr lang="en-US" sz="1400" dirty="0">
                <a:solidFill>
                  <a:srgbClr val="008080"/>
                </a:solidFill>
                <a:latin typeface="Courier New" panose="02070309020205020404" pitchFamily="49" charset="0"/>
              </a:rPr>
              <a:t>mmddyy10.</a:t>
            </a:r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FF"/>
                </a:solidFill>
                <a:latin typeface="Courier New" panose="02070309020205020404" pitchFamily="49" charset="0"/>
              </a:rPr>
              <a:t>format</a:t>
            </a:r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DOBnum</a:t>
            </a:r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urier New" panose="02070309020205020404" pitchFamily="49" charset="0"/>
              </a:rPr>
              <a:t>date9.</a:t>
            </a:r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367" y="3789362"/>
            <a:ext cx="7946795" cy="224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1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Transforming Data: Character to Numeric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INPUT function works the same way for numbers stored as character strings</a:t>
            </a:r>
          </a:p>
          <a:p>
            <a:r>
              <a:rPr lang="en-US" dirty="0" smtClean="0"/>
              <a:t>Alternatively, you can use multiplication (*) to convert:</a:t>
            </a:r>
          </a:p>
          <a:p>
            <a:pPr marL="0" indent="0">
              <a:buNone/>
            </a:pPr>
            <a:r>
              <a:rPr lang="en-US" sz="1600" dirty="0" smtClean="0"/>
              <a:t> </a:t>
            </a:r>
            <a:endParaRPr lang="en-US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data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example_data_conv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FF"/>
                </a:solidFill>
                <a:latin typeface="Courier New" panose="02070309020205020404" pitchFamily="49" charset="0"/>
              </a:rPr>
              <a:t>set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example_data_date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q1input = input(q1,</a:t>
            </a:r>
            <a:r>
              <a:rPr lang="en-US" sz="1600" b="1" dirty="0">
                <a:solidFill>
                  <a:srgbClr val="008080"/>
                </a:solidFill>
                <a:latin typeface="Courier New" panose="02070309020205020404" pitchFamily="49" charset="0"/>
              </a:rPr>
              <a:t>8.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q1multi = q1*</a:t>
            </a:r>
            <a:r>
              <a:rPr lang="en-US" sz="1600" b="1" dirty="0">
                <a:solidFill>
                  <a:srgbClr val="008080"/>
                </a:solidFill>
                <a:latin typeface="Courier New" panose="02070309020205020404" pitchFamily="49" charset="0"/>
              </a:rPr>
              <a:t>1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proc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print</a:t>
            </a:r>
            <a:r>
              <a:rPr lang="en-U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en-US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 err="1">
                <a:solidFill>
                  <a:srgbClr val="0000FF"/>
                </a:solidFill>
                <a:latin typeface="Courier New" panose="02070309020205020404" pitchFamily="49" charset="0"/>
              </a:rPr>
              <a:t>var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id 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visitnum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q1:;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674" y="3035300"/>
            <a:ext cx="3725811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31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Preparing Data: Arrays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Arrays can help simplify your program:</a:t>
            </a:r>
          </a:p>
          <a:p>
            <a:pPr lvl="1"/>
            <a:r>
              <a:rPr lang="en-US" dirty="0" smtClean="0"/>
              <a:t>Repetitive coding</a:t>
            </a:r>
          </a:p>
          <a:p>
            <a:pPr lvl="1"/>
            <a:r>
              <a:rPr lang="en-US" dirty="0" smtClean="0"/>
              <a:t>Define variables to be processed as a group</a:t>
            </a:r>
          </a:p>
          <a:p>
            <a:endParaRPr lang="en-US" dirty="0"/>
          </a:p>
          <a:p>
            <a:r>
              <a:rPr lang="en-US" dirty="0" smtClean="0"/>
              <a:t>Array statement syntax:</a:t>
            </a:r>
          </a:p>
          <a:p>
            <a:pPr marL="457200" lvl="1" indent="0">
              <a:buNone/>
            </a:pPr>
            <a:r>
              <a:rPr lang="en-US" sz="1800" dirty="0">
                <a:solidFill>
                  <a:srgbClr val="0000FF"/>
                </a:solidFill>
                <a:latin typeface="Courier New" panose="02070309020205020404" pitchFamily="49" charset="0"/>
              </a:rPr>
              <a:t>array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array_name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(n) &lt;$&gt; &lt;length&gt; </a:t>
            </a:r>
            <a:r>
              <a:rPr lang="en-U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array elements &lt;(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initial values</a:t>
            </a:r>
            <a:r>
              <a:rPr lang="en-U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)&gt;;</a:t>
            </a:r>
          </a:p>
          <a:p>
            <a:pPr marL="914400" lvl="2" indent="0">
              <a:buNone/>
            </a:pPr>
            <a:r>
              <a:rPr lang="en-US" sz="1400" i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&lt;&gt; Statements are optional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Great SUGI paper for further reference</a:t>
            </a:r>
          </a:p>
          <a:p>
            <a:pPr lvl="1"/>
            <a:r>
              <a:rPr lang="en-US" dirty="0" smtClean="0">
                <a:hlinkClick r:id="rId2"/>
              </a:rPr>
              <a:t>http://www2.sas.com/proceedings/sugi30/242-30.pdf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17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Preparing Data: Arrays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data – we have 5 questions (q1 – q5) that we would like to uniformly process</a:t>
            </a:r>
          </a:p>
          <a:p>
            <a:endParaRPr lang="en-US" dirty="0"/>
          </a:p>
          <a:p>
            <a:r>
              <a:rPr lang="en-US" dirty="0" smtClean="0"/>
              <a:t>Set up an array:</a:t>
            </a:r>
          </a:p>
          <a:p>
            <a:pPr marL="914400" lvl="2" indent="0">
              <a:buNone/>
            </a:pP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data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example_data_array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1371600" lvl="3" indent="0">
              <a:buNone/>
            </a:pP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set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example_data_conv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1371600" lvl="3" indent="0">
              <a:buNone/>
            </a:pP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array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quesA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b="1" dirty="0">
                <a:solidFill>
                  <a:srgbClr val="008080"/>
                </a:solidFill>
                <a:latin typeface="Courier New" panose="02070309020205020404" pitchFamily="49" charset="0"/>
              </a:rPr>
              <a:t>5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) q1 -- q5;</a:t>
            </a:r>
          </a:p>
          <a:p>
            <a:pPr marL="914400" lvl="2" indent="0">
              <a:buNone/>
            </a:pP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914400" lvl="2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6074" y="4864100"/>
            <a:ext cx="8858758" cy="131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02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Preparing Data: Arrays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Recall, we had to recode q1 into a numeric field:</a:t>
            </a:r>
          </a:p>
          <a:p>
            <a:endParaRPr lang="en-US" dirty="0" smtClean="0"/>
          </a:p>
          <a:p>
            <a:pPr marL="914400" lvl="2" indent="0">
              <a:buNone/>
            </a:pP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data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example_data_array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1371600" lvl="3" indent="0">
              <a:buNone/>
            </a:pP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set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example_data_conv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1371600" lvl="3" indent="0">
              <a:buNone/>
            </a:pP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array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quesA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b="1" dirty="0" smtClean="0">
                <a:solidFill>
                  <a:srgbClr val="008080"/>
                </a:solidFill>
                <a:latin typeface="Courier New" panose="02070309020205020404" pitchFamily="49" charset="0"/>
              </a:rPr>
              <a:t>5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) q1input q2 -- q5;</a:t>
            </a:r>
          </a:p>
          <a:p>
            <a:pPr marL="1371600" lvl="3" indent="0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array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quesB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b="1" dirty="0" smtClean="0">
                <a:solidFill>
                  <a:srgbClr val="008080"/>
                </a:solidFill>
                <a:latin typeface="Courier New" panose="02070309020205020404" pitchFamily="49" charset="0"/>
              </a:rPr>
              <a:t>5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)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q1input q2 q3 q4 q5;</a:t>
            </a:r>
          </a:p>
          <a:p>
            <a:pPr marL="1371600" lvl="3" indent="0">
              <a:buNone/>
            </a:pP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array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quesC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(*)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q1input q2 q3 q4 q5;</a:t>
            </a:r>
          </a:p>
          <a:p>
            <a:pPr marL="914400" lvl="2" indent="0">
              <a:buNone/>
            </a:pP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914400" lvl="2" indent="0">
              <a:buNone/>
            </a:pPr>
            <a:endParaRPr lang="en-US" dirty="0" smtClean="0"/>
          </a:p>
          <a:p>
            <a:pPr marL="914400" lvl="2" indent="0">
              <a:buNone/>
            </a:pPr>
            <a:r>
              <a:rPr lang="en-US" i="1" dirty="0" smtClean="0"/>
              <a:t>(These are all valid ways to define the same array.)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17650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Preparing Data: DO Loops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Using the previously established array, we can use a DO loop to apply the same code across all the variables!</a:t>
            </a:r>
          </a:p>
          <a:p>
            <a:endParaRPr lang="en-US" dirty="0"/>
          </a:p>
          <a:p>
            <a:r>
              <a:rPr lang="en-US" dirty="0" smtClean="0"/>
              <a:t>For our questionnaire, if a variable is missing we want to impute its value with the average score of the other items in the questionnaire – ONLY if 1 item is missing.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39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Preparing Data: DO Loops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b="1" dirty="0">
                <a:solidFill>
                  <a:srgbClr val="000080"/>
                </a:solidFill>
                <a:latin typeface="Courier New" panose="02070309020205020404" pitchFamily="49" charset="0"/>
              </a:rPr>
              <a:t>data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example_data_array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</a:rPr>
              <a:t>set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example_data_conv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endParaRPr lang="en-US" sz="20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</a:rPr>
              <a:t>array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quesA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</a:rPr>
              <a:t>5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) q1input q2 -- q5;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</a:rPr>
              <a:t>array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quesB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</a:rPr>
              <a:t>5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) q1input q2 q3 q4 q5;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</a:rPr>
              <a:t>array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quesC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(*) q1input q2 q3 q4 q5;</a:t>
            </a:r>
          </a:p>
          <a:p>
            <a:pPr marL="457200" lvl="1" indent="0">
              <a:buNone/>
            </a:pPr>
            <a:endParaRPr lang="en-US" sz="20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pl-PL" sz="20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pl-PL" sz="2000" dirty="0">
                <a:solidFill>
                  <a:srgbClr val="0000FF"/>
                </a:solidFill>
                <a:latin typeface="Courier New" panose="02070309020205020404" pitchFamily="49" charset="0"/>
              </a:rPr>
              <a:t>do</a:t>
            </a:r>
            <a:r>
              <a:rPr lang="pl-PL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i = </a:t>
            </a:r>
            <a:r>
              <a:rPr lang="pl-PL" sz="2000" b="1" dirty="0">
                <a:solidFill>
                  <a:srgbClr val="008080"/>
                </a:solidFill>
                <a:latin typeface="Courier New" panose="02070309020205020404" pitchFamily="49" charset="0"/>
              </a:rPr>
              <a:t>1</a:t>
            </a:r>
            <a:r>
              <a:rPr lang="pl-PL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0000FF"/>
                </a:solidFill>
                <a:latin typeface="Courier New" panose="02070309020205020404" pitchFamily="49" charset="0"/>
              </a:rPr>
              <a:t>to</a:t>
            </a:r>
            <a:r>
              <a:rPr lang="pl-PL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8080"/>
                </a:solidFill>
                <a:latin typeface="Courier New" panose="02070309020205020404" pitchFamily="49" charset="0"/>
              </a:rPr>
              <a:t>5</a:t>
            </a:r>
            <a:r>
              <a:rPr lang="pl-PL" sz="20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quesB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) = </a:t>
            </a:r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</a:rPr>
              <a:t>.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and n(of q1input q2 --q5) </a:t>
            </a:r>
            <a:r>
              <a:rPr 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ge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</a:rPr>
              <a:t>4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</a:rPr>
              <a:t>then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	   </a:t>
            </a:r>
            <a:r>
              <a:rPr lang="en-US" sz="20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quesB</a:t>
            </a:r>
            <a:r>
              <a:rPr lang="en-US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20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) = mean(of q1input q2 --q5);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US" sz="2000" b="1" dirty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09275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53975"/>
            <a:ext cx="11353800" cy="17446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Preparing Data: DO Loops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10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example_data_conv</a:t>
            </a:r>
            <a:r>
              <a:rPr lang="en-US" dirty="0" smtClean="0"/>
              <a:t>:			</a:t>
            </a:r>
            <a:r>
              <a:rPr lang="en-US" dirty="0" err="1" smtClean="0"/>
              <a:t>example_data_array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4037"/>
            <a:ext cx="3416300" cy="43733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798637"/>
            <a:ext cx="3471940" cy="437330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63900" y="2489200"/>
            <a:ext cx="304800" cy="317500"/>
          </a:xfrm>
          <a:prstGeom prst="rect">
            <a:avLst/>
          </a:prstGeom>
          <a:solidFill>
            <a:srgbClr val="FF0000">
              <a:alpha val="2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568700" y="3385344"/>
            <a:ext cx="304800" cy="317500"/>
          </a:xfrm>
          <a:prstGeom prst="rect">
            <a:avLst/>
          </a:prstGeom>
          <a:solidFill>
            <a:srgbClr val="FF0000">
              <a:alpha val="2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873500" y="3702844"/>
            <a:ext cx="279400" cy="317500"/>
          </a:xfrm>
          <a:prstGeom prst="rect">
            <a:avLst/>
          </a:prstGeom>
          <a:solidFill>
            <a:srgbClr val="FF0000">
              <a:alpha val="2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263900" y="5188744"/>
            <a:ext cx="279400" cy="317500"/>
          </a:xfrm>
          <a:prstGeom prst="rect">
            <a:avLst/>
          </a:prstGeom>
          <a:solidFill>
            <a:srgbClr val="FF0000">
              <a:alpha val="2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48100" y="5188744"/>
            <a:ext cx="279400" cy="317500"/>
          </a:xfrm>
          <a:prstGeom prst="rect">
            <a:avLst/>
          </a:prstGeom>
          <a:solidFill>
            <a:srgbClr val="FF0000">
              <a:alpha val="2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724900" y="2445544"/>
            <a:ext cx="304800" cy="317500"/>
          </a:xfrm>
          <a:prstGeom prst="rect">
            <a:avLst/>
          </a:prstGeom>
          <a:solidFill>
            <a:srgbClr val="FF0000">
              <a:alpha val="2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029700" y="3367088"/>
            <a:ext cx="393700" cy="317500"/>
          </a:xfrm>
          <a:prstGeom prst="rect">
            <a:avLst/>
          </a:prstGeom>
          <a:solidFill>
            <a:srgbClr val="FF0000">
              <a:alpha val="2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436100" y="3684588"/>
            <a:ext cx="279400" cy="317500"/>
          </a:xfrm>
          <a:prstGeom prst="rect">
            <a:avLst/>
          </a:prstGeom>
          <a:solidFill>
            <a:srgbClr val="FF0000">
              <a:alpha val="2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8724900" y="5170488"/>
            <a:ext cx="279400" cy="317500"/>
          </a:xfrm>
          <a:prstGeom prst="rect">
            <a:avLst/>
          </a:prstGeom>
          <a:solidFill>
            <a:srgbClr val="FF0000">
              <a:alpha val="2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9423400" y="5170488"/>
            <a:ext cx="279400" cy="317500"/>
          </a:xfrm>
          <a:prstGeom prst="rect">
            <a:avLst/>
          </a:prstGeom>
          <a:solidFill>
            <a:srgbClr val="FF0000">
              <a:alpha val="2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6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Preparing Data: Derived Variables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Creating a summary score of our questionnaire data </a:t>
            </a:r>
            <a:endParaRPr lang="en-US" dirty="0"/>
          </a:p>
          <a:p>
            <a:pPr lvl="1"/>
            <a:r>
              <a:rPr lang="en-US" dirty="0" smtClean="0"/>
              <a:t> sum of all items q1 – q5</a:t>
            </a:r>
          </a:p>
          <a:p>
            <a:endParaRPr lang="en-US" sz="2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0080"/>
                </a:solidFill>
                <a:latin typeface="Courier New" panose="02070309020205020404" pitchFamily="49" charset="0"/>
              </a:rPr>
              <a:t>data</a:t>
            </a:r>
            <a:r>
              <a:rPr lang="en-US" sz="2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example_summary</a:t>
            </a:r>
            <a:r>
              <a:rPr lang="en-US" sz="24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set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example_data_conv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summary_plus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q1input + q2 + q3 + q4 + q5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summary_sum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= sum(of q1input q2 q3 q4 q5);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sz="24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en-US" sz="24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en-US" sz="2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42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Preparing Data: Derived Variables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Creating a summary score of our questionnaire data </a:t>
            </a:r>
            <a:endParaRPr lang="en-US" dirty="0"/>
          </a:p>
          <a:p>
            <a:endParaRPr lang="en-US" sz="24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1"/>
            <a:r>
              <a:rPr lang="en-US" sz="2000" dirty="0" smtClean="0">
                <a:solidFill>
                  <a:srgbClr val="000000"/>
                </a:solidFill>
                <a:cs typeface="Courier New" panose="02070309020205020404" pitchFamily="49" charset="0"/>
              </a:rPr>
              <a:t>Using plus signs returns null values when 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cs typeface="Courier New" panose="02070309020205020404" pitchFamily="49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cs typeface="Courier New" panose="02070309020205020404" pitchFamily="49" charset="0"/>
              </a:rPr>
              <a:t>an item is null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  <a:cs typeface="Courier New" panose="02070309020205020404" pitchFamily="49" charset="0"/>
              </a:rPr>
              <a:t>Using sum function removes that problem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  <a:cs typeface="Courier New" panose="02070309020205020404" pitchFamily="49" charset="0"/>
              </a:rPr>
              <a:t>Be mindful creating summary scores with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cs typeface="Courier New" panose="02070309020205020404" pitchFamily="49" charset="0"/>
              </a:rPr>
              <a:t> 	missing data – imputation may be 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cs typeface="Courier New" panose="02070309020205020404" pitchFamily="49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cs typeface="Courier New" panose="02070309020205020404" pitchFamily="49" charset="0"/>
              </a:rPr>
              <a:t>necessary, or metric may be invalid</a:t>
            </a: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9460" y="2499845"/>
            <a:ext cx="4829175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0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Preparing Data: Derived Variables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Age w/ decimal places (i.e. I am 33.5 years old): </a:t>
            </a:r>
            <a:endParaRPr lang="en-US" sz="2200" dirty="0" smtClean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2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agedeci</a:t>
            </a:r>
            <a:r>
              <a:rPr lang="en-US" sz="2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2200" dirty="0">
                <a:solidFill>
                  <a:srgbClr val="000000"/>
                </a:solidFill>
                <a:latin typeface="Courier New" panose="02070309020205020404" pitchFamily="49" charset="0"/>
              </a:rPr>
              <a:t>= </a:t>
            </a:r>
            <a:r>
              <a:rPr lang="en-US" sz="2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round(((</a:t>
            </a:r>
            <a:r>
              <a:rPr lang="en-US" sz="2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visitdate-dobnum</a:t>
            </a:r>
            <a:r>
              <a:rPr lang="en-US" sz="2200" dirty="0">
                <a:solidFill>
                  <a:srgbClr val="000000"/>
                </a:solidFill>
                <a:latin typeface="Courier New" panose="02070309020205020404" pitchFamily="49" charset="0"/>
              </a:rPr>
              <a:t>) / </a:t>
            </a:r>
            <a:r>
              <a:rPr lang="en-US" sz="2200" b="1" dirty="0">
                <a:solidFill>
                  <a:srgbClr val="008080"/>
                </a:solidFill>
                <a:latin typeface="Courier New" panose="02070309020205020404" pitchFamily="49" charset="0"/>
              </a:rPr>
              <a:t>365</a:t>
            </a:r>
            <a:r>
              <a:rPr lang="en-US" sz="2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),0.1); </a:t>
            </a:r>
          </a:p>
          <a:p>
            <a:r>
              <a:rPr lang="en-US" dirty="0" smtClean="0"/>
              <a:t>Age </a:t>
            </a:r>
            <a:r>
              <a:rPr lang="en-US" dirty="0"/>
              <a:t>to the </a:t>
            </a:r>
            <a:r>
              <a:rPr lang="en-US" dirty="0" smtClean="0"/>
              <a:t>year (i.e. I am 33 years old):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2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agefloor</a:t>
            </a:r>
            <a:r>
              <a:rPr lang="en-US" sz="2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= floor</a:t>
            </a:r>
            <a:r>
              <a:rPr lang="en-US" sz="2200" dirty="0">
                <a:solidFill>
                  <a:srgbClr val="000000"/>
                </a:solidFill>
                <a:latin typeface="Courier New" panose="02070309020205020404" pitchFamily="49" charset="0"/>
              </a:rPr>
              <a:t>((</a:t>
            </a:r>
            <a:r>
              <a:rPr lang="en-US" sz="2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visitdate-dobnum</a:t>
            </a:r>
            <a:r>
              <a:rPr lang="en-US" sz="2200" dirty="0">
                <a:solidFill>
                  <a:srgbClr val="000000"/>
                </a:solidFill>
                <a:latin typeface="Courier New" panose="02070309020205020404" pitchFamily="49" charset="0"/>
              </a:rPr>
              <a:t>) / </a:t>
            </a:r>
            <a:r>
              <a:rPr lang="en-US" sz="2200" b="1" dirty="0">
                <a:solidFill>
                  <a:srgbClr val="008080"/>
                </a:solidFill>
                <a:latin typeface="Courier New" panose="02070309020205020404" pitchFamily="49" charset="0"/>
              </a:rPr>
              <a:t>365</a:t>
            </a:r>
            <a:r>
              <a:rPr lang="en-US" sz="2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); </a:t>
            </a:r>
            <a:endParaRPr lang="en-US" sz="22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/>
              <a:t>The above doesn’t account for leap years!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2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agecorrect</a:t>
            </a:r>
            <a:r>
              <a:rPr lang="en-US" sz="2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2200" dirty="0">
                <a:solidFill>
                  <a:srgbClr val="000000"/>
                </a:solidFill>
                <a:latin typeface="Courier New" panose="02070309020205020404" pitchFamily="49" charset="0"/>
              </a:rPr>
              <a:t>= floor ((</a:t>
            </a:r>
            <a:r>
              <a:rPr lang="en-US" sz="2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intck</a:t>
            </a:r>
            <a:r>
              <a:rPr lang="en-US" sz="2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2200" dirty="0">
                <a:solidFill>
                  <a:srgbClr val="800080"/>
                </a:solidFill>
                <a:latin typeface="Courier New" panose="02070309020205020404" pitchFamily="49" charset="0"/>
              </a:rPr>
              <a:t>'month'</a:t>
            </a:r>
            <a:r>
              <a:rPr lang="en-US" sz="22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en-US" sz="2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dobnum,visitdate</a:t>
            </a:r>
            <a:r>
              <a:rPr lang="en-US" sz="2200" dirty="0">
                <a:solidFill>
                  <a:srgbClr val="000000"/>
                </a:solidFill>
                <a:latin typeface="Courier New" panose="02070309020205020404" pitchFamily="49" charset="0"/>
              </a:rPr>
              <a:t>) - </a:t>
            </a:r>
            <a:r>
              <a:rPr lang="en-US" sz="2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		(</a:t>
            </a:r>
            <a:r>
              <a:rPr lang="en-US" sz="2200" dirty="0">
                <a:solidFill>
                  <a:srgbClr val="000000"/>
                </a:solidFill>
                <a:latin typeface="Courier New" panose="02070309020205020404" pitchFamily="49" charset="0"/>
              </a:rPr>
              <a:t>day(</a:t>
            </a:r>
            <a:r>
              <a:rPr lang="en-US" sz="2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visitdate</a:t>
            </a:r>
            <a:r>
              <a:rPr lang="en-US" sz="2200" dirty="0">
                <a:solidFill>
                  <a:srgbClr val="000000"/>
                </a:solidFill>
                <a:latin typeface="Courier New" panose="02070309020205020404" pitchFamily="49" charset="0"/>
              </a:rPr>
              <a:t>) &lt; day(</a:t>
            </a:r>
            <a:r>
              <a:rPr lang="en-US" sz="2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dobnum</a:t>
            </a:r>
            <a:r>
              <a:rPr lang="en-US" sz="2200" dirty="0">
                <a:solidFill>
                  <a:srgbClr val="000000"/>
                </a:solidFill>
                <a:latin typeface="Courier New" panose="02070309020205020404" pitchFamily="49" charset="0"/>
              </a:rPr>
              <a:t>))) / </a:t>
            </a:r>
            <a:r>
              <a:rPr lang="en-US" sz="2200" b="1" dirty="0">
                <a:solidFill>
                  <a:srgbClr val="008080"/>
                </a:solidFill>
                <a:latin typeface="Courier New" panose="02070309020205020404" pitchFamily="49" charset="0"/>
              </a:rPr>
              <a:t>12</a:t>
            </a:r>
            <a:r>
              <a:rPr lang="en-US" sz="2200" dirty="0">
                <a:solidFill>
                  <a:srgbClr val="000000"/>
                </a:solidFill>
                <a:latin typeface="Courier New" panose="02070309020205020404" pitchFamily="49" charset="0"/>
              </a:rPr>
              <a:t>); </a:t>
            </a:r>
          </a:p>
          <a:p>
            <a:pPr lvl="2"/>
            <a:r>
              <a:rPr lang="en-US" dirty="0" err="1" smtClean="0"/>
              <a:t>Intck</a:t>
            </a:r>
            <a:r>
              <a:rPr lang="en-US" dirty="0" smtClean="0"/>
              <a:t> returns the number of times the first day of a month is passed</a:t>
            </a:r>
          </a:p>
          <a:p>
            <a:pPr lvl="2"/>
            <a:r>
              <a:rPr lang="en-US" dirty="0" smtClean="0"/>
              <a:t>Logical test returns 0/1 for adjustment</a:t>
            </a:r>
          </a:p>
          <a:p>
            <a:pPr lvl="2"/>
            <a:r>
              <a:rPr lang="en-US" dirty="0" smtClean="0"/>
              <a:t>Divide by 12 months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51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779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Preparing Data: Derived Variables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SAS has so many functions for all kinds of purposes:</a:t>
            </a:r>
          </a:p>
          <a:p>
            <a:pPr lvl="1"/>
            <a:r>
              <a:rPr lang="en-US" dirty="0" smtClean="0"/>
              <a:t>Character String Matching/Manipulation</a:t>
            </a:r>
          </a:p>
          <a:p>
            <a:pPr lvl="1"/>
            <a:r>
              <a:rPr lang="en-US" dirty="0" smtClean="0"/>
              <a:t>Date/Time</a:t>
            </a:r>
          </a:p>
          <a:p>
            <a:pPr lvl="1"/>
            <a:r>
              <a:rPr lang="en-US" dirty="0" smtClean="0"/>
              <a:t>Descriptive Statistics</a:t>
            </a:r>
          </a:p>
          <a:p>
            <a:pPr lvl="1"/>
            <a:r>
              <a:rPr lang="en-US" dirty="0" smtClean="0"/>
              <a:t>Geographic</a:t>
            </a:r>
          </a:p>
          <a:p>
            <a:pPr lvl="1"/>
            <a:r>
              <a:rPr lang="en-US" dirty="0" smtClean="0"/>
              <a:t>Mathematical</a:t>
            </a:r>
          </a:p>
          <a:p>
            <a:pPr lvl="1"/>
            <a:r>
              <a:rPr lang="en-US" dirty="0" smtClean="0"/>
              <a:t>Random Numbers</a:t>
            </a:r>
          </a:p>
          <a:p>
            <a:pPr lvl="1"/>
            <a:r>
              <a:rPr lang="en-US" b="1" dirty="0" smtClean="0"/>
              <a:t>…and MORE!</a:t>
            </a:r>
          </a:p>
          <a:p>
            <a:r>
              <a:rPr lang="en-US" dirty="0" smtClean="0"/>
              <a:t>Full listing here:</a:t>
            </a:r>
          </a:p>
          <a:p>
            <a:pPr lvl="1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support.sas.com/documentation/cdl/en/lrdict/64316/HTML/default/viewer.htm#a000245860.htm</a:t>
            </a:r>
            <a:r>
              <a:rPr lang="en-US" dirty="0" smtClean="0"/>
              <a:t> </a:t>
            </a: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6781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Preparing Data: Merge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0822" y="4386777"/>
            <a:ext cx="1524000" cy="1219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910" y="1825625"/>
            <a:ext cx="3933825" cy="23050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590" y="3262827"/>
            <a:ext cx="4429125" cy="23431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382590" y="1633725"/>
            <a:ext cx="74586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0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sz="2000" b="1" dirty="0">
                <a:solidFill>
                  <a:srgbClr val="000080"/>
                </a:solidFill>
                <a:latin typeface="Courier New" panose="02070309020205020404" pitchFamily="49" charset="0"/>
              </a:rPr>
              <a:t>data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example_merge1;</a:t>
            </a:r>
          </a:p>
          <a:p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</a:rPr>
              <a:t>merge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random</a:t>
            </a:r>
          </a:p>
          <a:p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20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example_data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en-US" sz="2000" b="1" dirty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8394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Preparing Data: Merge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options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urier New" panose="02070309020205020404" pitchFamily="49" charset="0"/>
              </a:rPr>
              <a:t>mergenoby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=error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data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example_merge2;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merge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random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 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by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id;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506" y="2561386"/>
            <a:ext cx="4429125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9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Preparing Data: Merge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 smtClean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data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example_merge3;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merge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random (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in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=r)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 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(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in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=e);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by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id;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e;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3691" y="2490508"/>
            <a:ext cx="4530109" cy="266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Preparing Data: Retain Statement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RETAIN statement can be used to carry data points from one observation to the next</a:t>
            </a:r>
          </a:p>
          <a:p>
            <a:endParaRPr lang="en-US" dirty="0" smtClean="0"/>
          </a:p>
          <a:p>
            <a:r>
              <a:rPr lang="en-US" dirty="0" smtClean="0"/>
              <a:t>Particularly useful in assigning “baseline” values to future time points</a:t>
            </a:r>
          </a:p>
          <a:p>
            <a:endParaRPr lang="en-US" dirty="0" smtClean="0"/>
          </a:p>
          <a:p>
            <a:r>
              <a:rPr lang="en-US" dirty="0" smtClean="0"/>
              <a:t>Good overview paper:</a:t>
            </a:r>
          </a:p>
          <a:p>
            <a:pPr marL="0" indent="0">
              <a:buNone/>
            </a:pPr>
            <a:r>
              <a:rPr lang="en-US" dirty="0"/>
              <a:t>https://www.mwsug.org/proceedings/2009/stats/MWSUG-2009-D14.pdf</a:t>
            </a:r>
          </a:p>
        </p:txBody>
      </p:sp>
    </p:spTree>
    <p:extLst>
      <p:ext uri="{BB962C8B-B14F-4D97-AF65-F5344CB8AC3E}">
        <p14:creationId xmlns:p14="http://schemas.microsoft.com/office/powerpoint/2010/main" val="167354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Preparing Data: Retain Statement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proc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sort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data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example_data_conv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by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id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visitnum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 </a:t>
            </a:r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data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example_data_retain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set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example_data_conv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by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id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visitnum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retain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base_weight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first.id 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then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base_weight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weight_lbs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41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Preparing Data: Retain Statement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74168" y="1825624"/>
          <a:ext cx="8843664" cy="4351340"/>
        </p:xfrm>
        <a:graphic>
          <a:graphicData uri="http://schemas.openxmlformats.org/drawingml/2006/table">
            <a:tbl>
              <a:tblPr/>
              <a:tblGrid>
                <a:gridCol w="1473944"/>
                <a:gridCol w="1473944"/>
                <a:gridCol w="1473944"/>
                <a:gridCol w="1473944"/>
                <a:gridCol w="1473944"/>
                <a:gridCol w="1473944"/>
              </a:tblGrid>
              <a:tr h="310810"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Obs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ID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visitnum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visitdate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weight_lbs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base_weight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310810"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01JAN2015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310810"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01JAN2016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310810"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01JAN2017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185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310810"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02FEB2015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310810"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02FEB2016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310810"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02FEB2017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310810"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03MAR2015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310810"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03MAR2016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310810"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04APR2015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310810"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04APR2016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215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310810"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04APR2017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235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310810"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05MAY2015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195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195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310810"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05MAY2017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1198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195</a:t>
                      </a:r>
                    </a:p>
                  </a:txBody>
                  <a:tcPr marL="40053" marR="40053" marT="40053" marB="40053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50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Preparing Data: Transpose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Retain allowed us to move one observation to the next, but transpose can let us look at many observations side-by-side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proc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transpose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data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example_data_conv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out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example_data_transpose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by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id;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id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visitnum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dirty="0" err="1">
                <a:solidFill>
                  <a:srgbClr val="0000FF"/>
                </a:solidFill>
                <a:latin typeface="Courier New" panose="02070309020205020404" pitchFamily="49" charset="0"/>
              </a:rPr>
              <a:t>var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weight_lbs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quit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24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Preparing Data: Transpose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38199" y="2892584"/>
          <a:ext cx="10515603" cy="2217420"/>
        </p:xfrm>
        <a:graphic>
          <a:graphicData uri="http://schemas.openxmlformats.org/drawingml/2006/table">
            <a:tbl>
              <a:tblPr/>
              <a:tblGrid>
                <a:gridCol w="1502229"/>
                <a:gridCol w="1502229"/>
                <a:gridCol w="1502229"/>
                <a:gridCol w="1502229"/>
                <a:gridCol w="1502229"/>
                <a:gridCol w="1502229"/>
                <a:gridCol w="1502229"/>
              </a:tblGrid>
              <a:tr h="369570"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Obs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ID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_NAME_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_LABEL_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_0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_1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_2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369570"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weight_lbs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weight_lbs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185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369570"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weight_lbs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weight_lbs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369570"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weight_lbs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weight_lbs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369570"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weight_lbs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weight_lbs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215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235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369570"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weight_lbs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weight_lbs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195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1198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048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Storing Data: Permanent libraries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Once you’ve done all the manipulation to your sets, you will probably want to </a:t>
            </a:r>
            <a:r>
              <a:rPr lang="en-US" dirty="0" err="1" smtClean="0"/>
              <a:t>reaccess</a:t>
            </a:r>
            <a:r>
              <a:rPr lang="en-US" dirty="0" smtClean="0"/>
              <a:t> them again (and again and again!)</a:t>
            </a:r>
          </a:p>
          <a:p>
            <a:endParaRPr lang="en-US" dirty="0"/>
          </a:p>
          <a:p>
            <a:r>
              <a:rPr lang="en-US" dirty="0" smtClean="0"/>
              <a:t>SAS allows you to assign a permanent library to store data: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libname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libn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800080"/>
                </a:solidFill>
                <a:latin typeface="Courier New" panose="02070309020205020404" pitchFamily="49" charset="0"/>
              </a:rPr>
              <a:t>"c:\users\eq\desktop"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data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libn.example_permanent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	set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example_merge3;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47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Storing data: Labels and Formats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proc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format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library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libn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value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cascon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b="1" dirty="0">
                <a:solidFill>
                  <a:srgbClr val="008080"/>
                </a:solidFill>
                <a:latin typeface="Courier New" panose="020703090202050204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800080"/>
                </a:solidFill>
                <a:latin typeface="Courier New" panose="02070309020205020404" pitchFamily="49" charset="0"/>
              </a:rPr>
              <a:t>'Case'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b="1" dirty="0">
                <a:solidFill>
                  <a:srgbClr val="008080"/>
                </a:solidFill>
                <a:latin typeface="Courier New" panose="020703090202050204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800080"/>
                </a:solidFill>
                <a:latin typeface="Courier New" panose="02070309020205020404" pitchFamily="49" charset="0"/>
              </a:rPr>
              <a:t>'Control'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data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libn.example_permanent_labfmt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set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example_merge3;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label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case_control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800080"/>
                </a:solidFill>
                <a:latin typeface="Courier New" panose="02070309020205020404" pitchFamily="49" charset="0"/>
              </a:rPr>
              <a:t>"Case or Control Status</a:t>
            </a:r>
            <a:r>
              <a:rPr lang="en-US" dirty="0" smtClean="0">
                <a:solidFill>
                  <a:srgbClr val="800080"/>
                </a:solidFill>
                <a:latin typeface="Courier New" panose="02070309020205020404" pitchFamily="49" charset="0"/>
              </a:rPr>
              <a:t>"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format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case_control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urier New" panose="02070309020205020404" pitchFamily="49" charset="0"/>
              </a:rPr>
              <a:t>cascon</a:t>
            </a:r>
            <a:r>
              <a:rPr lang="en-US" dirty="0" smtClean="0">
                <a:solidFill>
                  <a:srgbClr val="008080"/>
                </a:solidFill>
                <a:latin typeface="Courier New" panose="02070309020205020404" pitchFamily="49" charset="0"/>
              </a:rPr>
              <a:t>.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54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Storing data: Labels and Formats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758" y="2400300"/>
            <a:ext cx="9242484" cy="267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62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Storing data: Labels and Formats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options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urier New" panose="02070309020205020404" pitchFamily="49" charset="0"/>
              </a:rPr>
              <a:t>fmtsearch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= (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libn.formats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) </a:t>
            </a:r>
            <a:r>
              <a:rPr lang="en-US" dirty="0" err="1">
                <a:solidFill>
                  <a:srgbClr val="0000FF"/>
                </a:solidFill>
                <a:latin typeface="Courier New" panose="02070309020205020404" pitchFamily="49" charset="0"/>
              </a:rPr>
              <a:t>nofmterr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data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libn.example_permanent_noerror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set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example_merge3;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label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case_control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800080"/>
                </a:solidFill>
                <a:latin typeface="Courier New" panose="02070309020205020404" pitchFamily="49" charset="0"/>
              </a:rPr>
              <a:t>"Case or Control Status"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format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case_control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urier New" panose="02070309020205020404" pitchFamily="49" charset="0"/>
              </a:rPr>
              <a:t>cascon</a:t>
            </a:r>
            <a:r>
              <a:rPr lang="en-US" dirty="0">
                <a:solidFill>
                  <a:srgbClr val="008080"/>
                </a:solidFill>
                <a:latin typeface="Courier New" panose="02070309020205020404" pitchFamily="49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07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Storing data: Labels and Formats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proc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</a:rPr>
              <a:t>print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data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libn.example_permanent_noerror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label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run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799" y="3670300"/>
            <a:ext cx="9604477" cy="250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2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Storing data: </a:t>
            </a:r>
            <a:r>
              <a:rPr lang="en-US" dirty="0" smtClean="0">
                <a:solidFill>
                  <a:schemeClr val="bg1"/>
                </a:solidFill>
              </a:rPr>
              <a:t>Compatibility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Sets and format libraries created with 9.3 are compatible with 9.4 by default 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SAS 9.4 created datasets won’t be compatible with SAS versions prior to 9.3 unless you specify the following option when creating the set in </a:t>
            </a:r>
            <a:r>
              <a:rPr lang="en-US" dirty="0" smtClean="0"/>
              <a:t>9.4: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options </a:t>
            </a:r>
            <a:r>
              <a:rPr lang="en-US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ExtendObsCounter</a:t>
            </a:r>
            <a:r>
              <a:rPr 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-no;</a:t>
            </a:r>
          </a:p>
          <a:p>
            <a:pPr lvl="1"/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u="sng" dirty="0">
                <a:hlinkClick r:id="rId2"/>
              </a:rPr>
              <a:t>http://support.sas.com/rnd/migration/planning/files/forward_drilldown.html</a:t>
            </a:r>
            <a:endParaRPr lang="en-US" dirty="0"/>
          </a:p>
          <a:p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3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Graph data: ODS Graphics Designer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Traditionally, graphing in SAS was code-driven and cumbersome.  Starting in 9.2, SAS introduced the ODS Graphics Designer: a point-and-click GUI that is a tool to generate GTL syntax</a:t>
            </a:r>
          </a:p>
          <a:p>
            <a:endParaRPr lang="en-US" dirty="0"/>
          </a:p>
          <a:p>
            <a:r>
              <a:rPr lang="en-US" dirty="0" smtClean="0"/>
              <a:t>In SAS, select Tools </a:t>
            </a:r>
            <a:r>
              <a:rPr lang="en-US" dirty="0" smtClean="0">
                <a:sym typeface="Wingdings" panose="05000000000000000000" pitchFamily="2" charset="2"/>
              </a:rPr>
              <a:t> ODS Graphics Designer (or type %</a:t>
            </a:r>
            <a:r>
              <a:rPr lang="en-US" dirty="0" err="1" smtClean="0">
                <a:sym typeface="Wingdings" panose="05000000000000000000" pitchFamily="2" charset="2"/>
              </a:rPr>
              <a:t>sgdesign</a:t>
            </a:r>
            <a:r>
              <a:rPr lang="en-US" dirty="0" smtClean="0">
                <a:sym typeface="Wingdings" panose="05000000000000000000" pitchFamily="2" charset="2"/>
              </a:rPr>
              <a:t>(); into editor)</a:t>
            </a:r>
            <a:endParaRPr lang="en-US" dirty="0" smtClean="0"/>
          </a:p>
          <a:p>
            <a:endParaRPr lang="en-US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 smtClean="0"/>
              <a:t>https</a:t>
            </a:r>
            <a:r>
              <a:rPr lang="en-US" dirty="0"/>
              <a:t>://support.sas.com/resources/papers/proceedings12/153-2012.pdf</a:t>
            </a:r>
          </a:p>
        </p:txBody>
      </p:sp>
    </p:spTree>
    <p:extLst>
      <p:ext uri="{BB962C8B-B14F-4D97-AF65-F5344CB8AC3E}">
        <p14:creationId xmlns:p14="http://schemas.microsoft.com/office/powerpoint/2010/main" val="352508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Graph data: ODS Graphics Designer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Demonstration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32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Contact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THANK YOU!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For questions, please contact:</a:t>
            </a:r>
          </a:p>
          <a:p>
            <a:pPr marL="0" indent="0">
              <a:buNone/>
            </a:pPr>
            <a:r>
              <a:rPr lang="en-US" dirty="0" smtClean="0"/>
              <a:t>Emily Sisson</a:t>
            </a:r>
          </a:p>
          <a:p>
            <a:pPr marL="0" indent="0">
              <a:buNone/>
            </a:pPr>
            <a:r>
              <a:rPr lang="en-US" dirty="0" smtClean="0"/>
              <a:t>Boston University SPH Data Coordinating Center</a:t>
            </a:r>
          </a:p>
          <a:p>
            <a:pPr marL="0" indent="0">
              <a:buNone/>
            </a:pPr>
            <a:r>
              <a:rPr lang="en-US" dirty="0" smtClean="0"/>
              <a:t>617-638-5869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eq@bu.edu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6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CC PPT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DCC PPT Template</Template>
  <TotalTime>1179</TotalTime>
  <Words>1573</Words>
  <Application>Microsoft Office PowerPoint</Application>
  <PresentationFormat>Widescreen</PresentationFormat>
  <Paragraphs>438</Paragraphs>
  <Slides>42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Arial</vt:lpstr>
      <vt:lpstr>Calibri</vt:lpstr>
      <vt:lpstr>Calibri Light</vt:lpstr>
      <vt:lpstr>Courier New</vt:lpstr>
      <vt:lpstr>Wingdings</vt:lpstr>
      <vt:lpstr>DCC PPT Template</vt:lpstr>
      <vt:lpstr>Data Manipulation in SAS</vt:lpstr>
      <vt:lpstr>Using SAS for analysis: Overview</vt:lpstr>
      <vt:lpstr>Using SAS for analysis: Statement Rules</vt:lpstr>
      <vt:lpstr>Using SAS for analysis: Naming Conventions</vt:lpstr>
      <vt:lpstr>Using SAS for analysis : Name Literals</vt:lpstr>
      <vt:lpstr>Using SAS for analysis: Overview</vt:lpstr>
      <vt:lpstr>Importing Data</vt:lpstr>
      <vt:lpstr>Importing Data</vt:lpstr>
      <vt:lpstr>Importing Data</vt:lpstr>
      <vt:lpstr>Viewing Data</vt:lpstr>
      <vt:lpstr>Viewing Data</vt:lpstr>
      <vt:lpstr>Viewing Data</vt:lpstr>
      <vt:lpstr>Transforming Data: SAS Dates</vt:lpstr>
      <vt:lpstr>Transforming Data: SAS Dates</vt:lpstr>
      <vt:lpstr>Transforming Data: Character to Numeric </vt:lpstr>
      <vt:lpstr>Preparing Data: Arrays</vt:lpstr>
      <vt:lpstr>Preparing Data: Arrays</vt:lpstr>
      <vt:lpstr>Preparing Data: Arrays</vt:lpstr>
      <vt:lpstr>Preparing Data: DO Loops</vt:lpstr>
      <vt:lpstr>Preparing Data: DO Loops</vt:lpstr>
      <vt:lpstr>Preparing Data: DO Loops</vt:lpstr>
      <vt:lpstr>Preparing Data: Derived Variables</vt:lpstr>
      <vt:lpstr>Preparing Data: Derived Variables</vt:lpstr>
      <vt:lpstr>Preparing Data: Derived Variables</vt:lpstr>
      <vt:lpstr>Preparing Data: Derived Variables</vt:lpstr>
      <vt:lpstr>Preparing Data: Merge</vt:lpstr>
      <vt:lpstr>Preparing Data: Merge</vt:lpstr>
      <vt:lpstr>Preparing Data: Merge</vt:lpstr>
      <vt:lpstr>Preparing Data: Retain Statement</vt:lpstr>
      <vt:lpstr>Preparing Data: Retain Statement</vt:lpstr>
      <vt:lpstr>Preparing Data: Retain Statement</vt:lpstr>
      <vt:lpstr>Preparing Data: Transpose</vt:lpstr>
      <vt:lpstr>Preparing Data: Transpose</vt:lpstr>
      <vt:lpstr>Storing Data: Permanent libraries</vt:lpstr>
      <vt:lpstr>Storing data: Labels and Formats</vt:lpstr>
      <vt:lpstr>Storing data: Labels and Formats</vt:lpstr>
      <vt:lpstr>Storing data: Labels and Formats</vt:lpstr>
      <vt:lpstr>Storing data: Labels and Formats</vt:lpstr>
      <vt:lpstr>Storing data: Compatibility</vt:lpstr>
      <vt:lpstr>Graph data: ODS Graphics Designer </vt:lpstr>
      <vt:lpstr>Graph data: ODS Graphics Designer </vt:lpstr>
      <vt:lpstr>Contact </vt:lpstr>
    </vt:vector>
  </TitlesOfParts>
  <Company>Boston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manipulation and preparation in SAS</dc:title>
  <dc:creator>Sisson, Emily Kate</dc:creator>
  <cp:lastModifiedBy>Sisson, Emily Kate</cp:lastModifiedBy>
  <cp:revision>41</cp:revision>
  <dcterms:created xsi:type="dcterms:W3CDTF">2017-04-11T15:13:38Z</dcterms:created>
  <dcterms:modified xsi:type="dcterms:W3CDTF">2017-06-13T18:07:30Z</dcterms:modified>
</cp:coreProperties>
</file>