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7432000" cy="493776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000"/>
    <a:srgbClr val="A94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>
        <p:scale>
          <a:sx n="40" d="100"/>
          <a:sy n="40" d="100"/>
        </p:scale>
        <p:origin x="58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8081014"/>
            <a:ext cx="23317200" cy="17190720"/>
          </a:xfrm>
        </p:spPr>
        <p:txBody>
          <a:bodyPr anchor="b"/>
          <a:lstStyle>
            <a:lvl1pPr algn="ctr">
              <a:defRPr sz="1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25934674"/>
            <a:ext cx="20574000" cy="11921486"/>
          </a:xfrm>
        </p:spPr>
        <p:txBody>
          <a:bodyPr/>
          <a:lstStyle>
            <a:lvl1pPr marL="0" indent="0" algn="ctr">
              <a:buNone/>
              <a:defRPr sz="7200"/>
            </a:lvl1pPr>
            <a:lvl2pPr marL="1371600" indent="0" algn="ctr">
              <a:buNone/>
              <a:defRPr sz="6000"/>
            </a:lvl2pPr>
            <a:lvl3pPr marL="2743200" indent="0" algn="ctr">
              <a:buNone/>
              <a:defRPr sz="5400"/>
            </a:lvl3pPr>
            <a:lvl4pPr marL="4114800" indent="0" algn="ctr">
              <a:buNone/>
              <a:defRPr sz="4800"/>
            </a:lvl4pPr>
            <a:lvl5pPr marL="5486400" indent="0" algn="ctr">
              <a:buNone/>
              <a:defRPr sz="4800"/>
            </a:lvl5pPr>
            <a:lvl6pPr marL="6858000" indent="0" algn="ctr">
              <a:buNone/>
              <a:defRPr sz="4800"/>
            </a:lvl6pPr>
            <a:lvl7pPr marL="8229600" indent="0" algn="ctr">
              <a:buNone/>
              <a:defRPr sz="4800"/>
            </a:lvl7pPr>
            <a:lvl8pPr marL="9601200" indent="0" algn="ctr">
              <a:buNone/>
              <a:defRPr sz="4800"/>
            </a:lvl8pPr>
            <a:lvl9pPr marL="10972800" indent="0" algn="ctr">
              <a:buNone/>
              <a:defRPr sz="4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2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6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64" y="12310125"/>
            <a:ext cx="23660100" cy="20539706"/>
          </a:xfrm>
        </p:spPr>
        <p:txBody>
          <a:bodyPr anchor="b"/>
          <a:lstStyle>
            <a:lvl1pPr>
              <a:defRPr sz="1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664" y="33044145"/>
            <a:ext cx="23660100" cy="10801346"/>
          </a:xfrm>
        </p:spPr>
        <p:txBody>
          <a:bodyPr/>
          <a:lstStyle>
            <a:lvl1pPr marL="0" indent="0">
              <a:buNone/>
              <a:defRPr sz="7200">
                <a:solidFill>
                  <a:schemeClr val="tx1"/>
                </a:solidFill>
              </a:defRPr>
            </a:lvl1pPr>
            <a:lvl2pPr marL="137160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2pPr>
            <a:lvl3pPr marL="274320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1148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54864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68580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82296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96012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09728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0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950" y="13144500"/>
            <a:ext cx="11658600" cy="313296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7450" y="13144500"/>
            <a:ext cx="11658600" cy="313296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3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628911"/>
            <a:ext cx="23660100" cy="95440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9526" y="12104374"/>
            <a:ext cx="11605020" cy="5932166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9526" y="18036540"/>
            <a:ext cx="11605020" cy="265290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887452" y="12104374"/>
            <a:ext cx="11662173" cy="5932166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887452" y="18036540"/>
            <a:ext cx="11662173" cy="265290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47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9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3291840"/>
            <a:ext cx="8847534" cy="11521440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2173" y="7109471"/>
            <a:ext cx="13887450" cy="35090100"/>
          </a:xfrm>
        </p:spPr>
        <p:txBody>
          <a:bodyPr/>
          <a:lstStyle>
            <a:lvl1pPr>
              <a:defRPr sz="9600"/>
            </a:lvl1pPr>
            <a:lvl2pPr>
              <a:defRPr sz="8400"/>
            </a:lvl2pPr>
            <a:lvl3pPr>
              <a:defRPr sz="72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4813280"/>
            <a:ext cx="8847534" cy="27443434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1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3291840"/>
            <a:ext cx="8847534" cy="11521440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62173" y="7109471"/>
            <a:ext cx="13887450" cy="35090100"/>
          </a:xfrm>
        </p:spPr>
        <p:txBody>
          <a:bodyPr anchor="t"/>
          <a:lstStyle>
            <a:lvl1pPr marL="0" indent="0">
              <a:buNone/>
              <a:defRPr sz="9600"/>
            </a:lvl1pPr>
            <a:lvl2pPr marL="1371600" indent="0">
              <a:buNone/>
              <a:defRPr sz="8400"/>
            </a:lvl2pPr>
            <a:lvl3pPr marL="2743200" indent="0">
              <a:buNone/>
              <a:defRPr sz="7200"/>
            </a:lvl3pPr>
            <a:lvl4pPr marL="4114800" indent="0">
              <a:buNone/>
              <a:defRPr sz="6000"/>
            </a:lvl4pPr>
            <a:lvl5pPr marL="5486400" indent="0">
              <a:buNone/>
              <a:defRPr sz="6000"/>
            </a:lvl5pPr>
            <a:lvl6pPr marL="6858000" indent="0">
              <a:buNone/>
              <a:defRPr sz="6000"/>
            </a:lvl6pPr>
            <a:lvl7pPr marL="8229600" indent="0">
              <a:buNone/>
              <a:defRPr sz="6000"/>
            </a:lvl7pPr>
            <a:lvl8pPr marL="9601200" indent="0">
              <a:buNone/>
              <a:defRPr sz="6000"/>
            </a:lvl8pPr>
            <a:lvl9pPr marL="10972800" indent="0">
              <a:buNone/>
              <a:defRPr sz="6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4813280"/>
            <a:ext cx="8847534" cy="27443434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0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631027" y="2628900"/>
            <a:ext cx="5915025" cy="4184523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85952" y="2628900"/>
            <a:ext cx="17402175" cy="418452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2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5950" y="2628911"/>
            <a:ext cx="23660100" cy="9544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5950" y="13144500"/>
            <a:ext cx="23660100" cy="31329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5950" y="45765731"/>
            <a:ext cx="6172200" cy="2628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59561-B4ED-413F-822F-0F07B049167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86850" y="45765731"/>
            <a:ext cx="9258300" cy="2628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73850" y="45765731"/>
            <a:ext cx="6172200" cy="2628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743200" rtl="0" eaLnBrk="1" latinLnBrk="0" hangingPunct="1">
        <a:lnSpc>
          <a:spcPct val="90000"/>
        </a:lnSpc>
        <a:spcBef>
          <a:spcPct val="0"/>
        </a:spcBef>
        <a:buNone/>
        <a:defRPr sz="1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2743200" rtl="0" eaLnBrk="1" latinLnBrk="0" hangingPunct="1">
        <a:lnSpc>
          <a:spcPct val="90000"/>
        </a:lnSpc>
        <a:spcBef>
          <a:spcPts val="30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71" y="1818129"/>
            <a:ext cx="3971972" cy="166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853118" y="1066389"/>
            <a:ext cx="3506689" cy="31679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366803" tIns="183401" rIns="366803" bIns="183401" rtlCol="0">
            <a:spAutoFit/>
          </a:bodyPr>
          <a:lstStyle/>
          <a:p>
            <a:r>
              <a:rPr lang="en-US" sz="3636" dirty="0"/>
              <a:t>Presenter’s </a:t>
            </a:r>
          </a:p>
          <a:p>
            <a:r>
              <a:rPr lang="en-US" sz="3636" dirty="0"/>
              <a:t>Photo and poster number (if applicable)</a:t>
            </a:r>
          </a:p>
        </p:txBody>
      </p:sp>
      <p:sp>
        <p:nvSpPr>
          <p:cNvPr id="11" name="AutoShape 2" descr="Image result for qr codes"/>
          <p:cNvSpPr>
            <a:spLocks noChangeAspect="1" noChangeArrowheads="1"/>
          </p:cNvSpPr>
          <p:nvPr/>
        </p:nvSpPr>
        <p:spPr bwMode="auto">
          <a:xfrm>
            <a:off x="618445" y="3407569"/>
            <a:ext cx="251926" cy="25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5578" tIns="37789" rIns="75578" bIns="37789" numCol="1" anchor="t" anchorCtr="0" compatLnSpc="1">
            <a:prstTxWarp prst="textNoShape">
              <a:avLst/>
            </a:prstTxWarp>
          </a:bodyPr>
          <a:lstStyle/>
          <a:p>
            <a:endParaRPr lang="en-US" sz="6498"/>
          </a:p>
        </p:txBody>
      </p:sp>
      <p:grpSp>
        <p:nvGrpSpPr>
          <p:cNvPr id="21" name="Group 20"/>
          <p:cNvGrpSpPr/>
          <p:nvPr/>
        </p:nvGrpSpPr>
        <p:grpSpPr>
          <a:xfrm>
            <a:off x="618444" y="14194760"/>
            <a:ext cx="12471913" cy="8520860"/>
            <a:chOff x="1520421" y="18519689"/>
            <a:chExt cx="12698053" cy="8707060"/>
          </a:xfrm>
        </p:grpSpPr>
        <p:sp>
          <p:nvSpPr>
            <p:cNvPr id="24" name="TextBox 23"/>
            <p:cNvSpPr txBox="1"/>
            <p:nvPr/>
          </p:nvSpPr>
          <p:spPr>
            <a:xfrm>
              <a:off x="1520421" y="20139841"/>
              <a:ext cx="12698053" cy="7086908"/>
            </a:xfrm>
            <a:prstGeom prst="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5E0000"/>
              </a:solidFill>
              <a:prstDash val="solid"/>
            </a:ln>
            <a:effectLst/>
          </p:spPr>
          <p:txBody>
            <a:bodyPr wrap="square" lIns="366803" tIns="183401" rIns="366803" bIns="183401" rtlCol="0">
              <a:noAutofit/>
            </a:bodyPr>
            <a:lstStyle/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  <a:p>
              <a:pPr defTabSz="3667896"/>
              <a:endParaRPr lang="en-US" sz="3306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07"/>
            <p:cNvSpPr>
              <a:spLocks noChangeArrowheads="1"/>
            </p:cNvSpPr>
            <p:nvPr/>
          </p:nvSpPr>
          <p:spPr bwMode="auto">
            <a:xfrm>
              <a:off x="1520421" y="18519689"/>
              <a:ext cx="12698053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100180" tIns="1100180" rIns="1100180" bIns="1100180" anchor="ctr"/>
            <a:lstStyle/>
            <a:p>
              <a:pPr algn="ctr" defTabSz="14658849"/>
              <a:r>
                <a:rPr lang="en-US" altLang="ja-JP" sz="6000" b="1" kern="0" dirty="0">
                  <a:solidFill>
                    <a:prstClr val="white"/>
                  </a:solidFill>
                  <a:cs typeface="Arial" charset="0"/>
                </a:rPr>
                <a:t>Materials &amp; Methods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8444" y="4970160"/>
            <a:ext cx="12471913" cy="8697714"/>
            <a:chOff x="1520421" y="5161648"/>
            <a:chExt cx="12677490" cy="8666141"/>
          </a:xfrm>
        </p:grpSpPr>
        <p:sp>
          <p:nvSpPr>
            <p:cNvPr id="27" name="Text Box 333"/>
            <p:cNvSpPr txBox="1">
              <a:spLocks noChangeArrowheads="1"/>
            </p:cNvSpPr>
            <p:nvPr/>
          </p:nvSpPr>
          <p:spPr bwMode="auto">
            <a:xfrm>
              <a:off x="1520421" y="6781800"/>
              <a:ext cx="12677490" cy="7045989"/>
            </a:xfrm>
            <a:prstGeom prst="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5E0000"/>
              </a:solidFill>
              <a:prstDash val="solid"/>
            </a:ln>
            <a:effectLst/>
          </p:spPr>
          <p:txBody>
            <a:bodyPr wrap="square" lIns="366727" tIns="183361" rIns="366727" bIns="183361">
              <a:noAutofit/>
            </a:bodyPr>
            <a:lstStyle>
              <a:lvl1pPr>
                <a:tabLst>
                  <a:tab pos="569913" algn="l"/>
                  <a:tab pos="635000" algn="l"/>
                </a:tabLst>
                <a:defRPr sz="124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1pPr>
              <a:lvl2pPr marL="742950" indent="-285750">
                <a:tabLst>
                  <a:tab pos="569913" algn="l"/>
                  <a:tab pos="635000" algn="l"/>
                </a:tabLst>
                <a:defRPr sz="113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2pPr>
              <a:lvl3pPr marL="1143000" indent="-228600">
                <a:tabLst>
                  <a:tab pos="569913" algn="l"/>
                  <a:tab pos="635000" algn="l"/>
                </a:tabLst>
                <a:defRPr sz="96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3pPr>
              <a:lvl4pPr marL="1600200" indent="-228600"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4pPr>
              <a:lvl5pPr marL="2057400" indent="-228600"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5pPr>
              <a:lvl6pPr marL="25146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6pPr>
              <a:lvl7pPr marL="29718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7pPr>
              <a:lvl8pPr marL="34290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8pPr>
              <a:lvl9pPr marL="38862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9pPr>
            </a:lstStyle>
            <a:p>
              <a:pPr marL="566815" indent="-566815" defTabSz="3667896">
                <a:buFont typeface="Arial" panose="020B0604020202020204" pitchFamily="34" charset="0"/>
                <a:buChar char="•"/>
                <a:tabLst>
                  <a:tab pos="471034" algn="l"/>
                  <a:tab pos="524829" algn="l"/>
                </a:tabLst>
              </a:pPr>
              <a:r>
                <a:rPr lang="en-US" altLang="en-US" sz="4400" kern="0" dirty="0">
                  <a:solidFill>
                    <a:prstClr val="black"/>
                  </a:solidFill>
                  <a:cs typeface="Arial" charset="0"/>
                </a:rPr>
                <a:t>Can be changed to </a:t>
              </a:r>
              <a:r>
                <a:rPr lang="en-US" altLang="en-US" sz="4400" kern="0" dirty="0" smtClean="0">
                  <a:solidFill>
                    <a:prstClr val="black"/>
                  </a:solidFill>
                  <a:cs typeface="Arial" charset="0"/>
                </a:rPr>
                <a:t>abstract, graphical abstract, objectives or aims</a:t>
              </a:r>
              <a:endParaRPr lang="en-US" altLang="en-US" sz="4400" kern="0" dirty="0">
                <a:solidFill>
                  <a:prstClr val="black"/>
                </a:solidFill>
                <a:cs typeface="Arial" charset="0"/>
              </a:endParaRPr>
            </a:p>
            <a:p>
              <a:pPr marL="566815" indent="-566815" defTabSz="3667896">
                <a:buFont typeface="Arial" panose="020B0604020202020204" pitchFamily="34" charset="0"/>
                <a:buChar char="•"/>
                <a:tabLst>
                  <a:tab pos="471034" algn="l"/>
                  <a:tab pos="524829" algn="l"/>
                </a:tabLst>
              </a:pPr>
              <a:r>
                <a:rPr lang="en-US" altLang="en-US" sz="4400" kern="0" dirty="0" smtClean="0">
                  <a:solidFill>
                    <a:prstClr val="black"/>
                  </a:solidFill>
                  <a:cs typeface="Arial" charset="0"/>
                </a:rPr>
                <a:t>Full abstracts </a:t>
              </a:r>
              <a:r>
                <a:rPr lang="en-US" altLang="en-US" sz="4400" kern="0" dirty="0">
                  <a:solidFill>
                    <a:prstClr val="black"/>
                  </a:solidFill>
                  <a:cs typeface="Arial" charset="0"/>
                </a:rPr>
                <a:t>are not required for Science Day or AADOCR posters</a:t>
              </a:r>
            </a:p>
            <a:p>
              <a:pPr defTabSz="3667896">
                <a:tabLst>
                  <a:tab pos="471034" algn="l"/>
                  <a:tab pos="524829" algn="l"/>
                </a:tabLst>
              </a:pPr>
              <a:endParaRPr lang="en-US" altLang="en-US" sz="3636" kern="0" dirty="0">
                <a:solidFill>
                  <a:prstClr val="black"/>
                </a:solidFill>
                <a:cs typeface="Arial" charset="0"/>
              </a:endParaRPr>
            </a:p>
            <a:p>
              <a:pPr defTabSz="3667896">
                <a:tabLst>
                  <a:tab pos="471034" algn="l"/>
                  <a:tab pos="524829" algn="l"/>
                </a:tabLst>
              </a:pPr>
              <a:endParaRPr lang="en-US" altLang="en-US" sz="4050" kern="0" dirty="0">
                <a:solidFill>
                  <a:prstClr val="black"/>
                </a:solidFill>
                <a:cs typeface="Arial" charset="0"/>
              </a:endParaRPr>
            </a:p>
            <a:p>
              <a:pPr defTabSz="3667896">
                <a:tabLst>
                  <a:tab pos="471034" algn="l"/>
                  <a:tab pos="524829" algn="l"/>
                </a:tabLst>
              </a:pPr>
              <a:endParaRPr lang="en-US" altLang="en-US" sz="4050" kern="0" dirty="0">
                <a:solidFill>
                  <a:prstClr val="black"/>
                </a:solidFill>
                <a:cs typeface="Arial" charset="0"/>
              </a:endParaRPr>
            </a:p>
            <a:p>
              <a:pPr defTabSz="3667896">
                <a:tabLst>
                  <a:tab pos="471034" algn="l"/>
                  <a:tab pos="524829" algn="l"/>
                </a:tabLst>
              </a:pPr>
              <a:endParaRPr lang="en-US" altLang="en-US" sz="4050" kern="0" dirty="0">
                <a:solidFill>
                  <a:prstClr val="black"/>
                </a:solidFill>
                <a:cs typeface="Arial" charset="0"/>
              </a:endParaRPr>
            </a:p>
            <a:p>
              <a:pPr defTabSz="3667896">
                <a:tabLst>
                  <a:tab pos="471034" algn="l"/>
                  <a:tab pos="524829" algn="l"/>
                </a:tabLst>
              </a:pPr>
              <a:endParaRPr lang="en-US" altLang="en-US" sz="4050" kern="0" dirty="0">
                <a:solidFill>
                  <a:prstClr val="black"/>
                </a:solidFill>
                <a:cs typeface="Arial" charset="0"/>
              </a:endParaRPr>
            </a:p>
            <a:p>
              <a:pPr defTabSz="3667896">
                <a:tabLst>
                  <a:tab pos="471034" algn="l"/>
                  <a:tab pos="524829" algn="l"/>
                </a:tabLst>
              </a:pPr>
              <a:endParaRPr lang="en-US" altLang="en-US" sz="4050" kern="0" dirty="0">
                <a:solidFill>
                  <a:prstClr val="black"/>
                </a:solidFill>
                <a:cs typeface="Arial" charset="0"/>
              </a:endParaRPr>
            </a:p>
            <a:p>
              <a:pPr defTabSz="3667896">
                <a:buFont typeface="Wingdings" pitchFamily="2" charset="2"/>
                <a:buChar char="v"/>
                <a:tabLst>
                  <a:tab pos="471034" algn="l"/>
                  <a:tab pos="524829" algn="l"/>
                </a:tabLst>
              </a:pPr>
              <a:endParaRPr lang="en-US" altLang="en-US" sz="4050" kern="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TextBox 207"/>
            <p:cNvSpPr>
              <a:spLocks noChangeArrowheads="1"/>
            </p:cNvSpPr>
            <p:nvPr/>
          </p:nvSpPr>
          <p:spPr bwMode="auto">
            <a:xfrm>
              <a:off x="1524001" y="5161648"/>
              <a:ext cx="12673910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100180" tIns="1100180" rIns="1100180" bIns="1100180" anchor="ctr"/>
            <a:lstStyle/>
            <a:p>
              <a:pPr algn="ctr" defTabSz="14658849"/>
              <a:r>
                <a:rPr lang="en-US" altLang="ja-JP" sz="6000" b="1" kern="0" dirty="0">
                  <a:solidFill>
                    <a:prstClr val="white"/>
                  </a:solidFill>
                  <a:cs typeface="Arial" charset="0"/>
                </a:rPr>
                <a:t>Introduction</a:t>
              </a:r>
            </a:p>
          </p:txBody>
        </p:sp>
      </p:grpSp>
      <p:sp>
        <p:nvSpPr>
          <p:cNvPr id="32" name="TextBox 207"/>
          <p:cNvSpPr>
            <a:spLocks noChangeAspect="1" noChangeArrowheads="1"/>
          </p:cNvSpPr>
          <p:nvPr/>
        </p:nvSpPr>
        <p:spPr bwMode="auto">
          <a:xfrm>
            <a:off x="5239962" y="516575"/>
            <a:ext cx="18547501" cy="4055425"/>
          </a:xfrm>
          <a:custGeom>
            <a:avLst/>
            <a:gdLst>
              <a:gd name="T0" fmla="*/ 2496393 w 11658600"/>
              <a:gd name="T1" fmla="*/ 5400 h 1408176"/>
              <a:gd name="T2" fmla="*/ 1248198 w 11658600"/>
              <a:gd name="T3" fmla="*/ 10799 h 1408176"/>
              <a:gd name="T4" fmla="*/ 0 w 11658600"/>
              <a:gd name="T5" fmla="*/ 5400 h 1408176"/>
              <a:gd name="T6" fmla="*/ 1248198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76200">
            <a:solidFill>
              <a:srgbClr val="5E0000"/>
            </a:solidFill>
            <a:miter lim="800000"/>
            <a:headEnd/>
            <a:tailEnd/>
          </a:ln>
          <a:effectLst>
            <a:softEdge rad="0"/>
          </a:effectLst>
        </p:spPr>
        <p:txBody>
          <a:bodyPr wrap="square" lIns="1100180" tIns="1100180" rIns="1100180" bIns="1100180" anchor="ctr"/>
          <a:lstStyle/>
          <a:p>
            <a:pPr algn="ctr" defTabSz="14658849"/>
            <a:r>
              <a:rPr lang="en-US" altLang="ja-JP" sz="7200" b="1" dirty="0" smtClean="0">
                <a:solidFill>
                  <a:prstClr val="white"/>
                </a:solidFill>
                <a:cs typeface="Arial" charset="0"/>
              </a:rPr>
              <a:t>Title </a:t>
            </a:r>
            <a:endParaRPr lang="en-US" altLang="ja-JP" sz="7200" b="1" dirty="0">
              <a:solidFill>
                <a:prstClr val="white"/>
              </a:solidFill>
              <a:cs typeface="Arial" charset="0"/>
            </a:endParaRPr>
          </a:p>
          <a:p>
            <a:pPr algn="ctr" defTabSz="14658849"/>
            <a:r>
              <a:rPr lang="en-US" altLang="ja-JP" sz="5400" b="1" dirty="0">
                <a:solidFill>
                  <a:prstClr val="white"/>
                </a:solidFill>
                <a:cs typeface="Arial" charset="0"/>
              </a:rPr>
              <a:t>Authors </a:t>
            </a:r>
          </a:p>
          <a:p>
            <a:pPr algn="ctr" defTabSz="14658849"/>
            <a:r>
              <a:rPr lang="en-US" altLang="ja-JP" sz="5400" b="1" dirty="0">
                <a:solidFill>
                  <a:prstClr val="white"/>
                </a:solidFill>
                <a:cs typeface="Arial" charset="0"/>
              </a:rPr>
              <a:t>Department of ….., Boston University Henry M. Goldman School of Dental Medicine, Boston, MA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3908504" y="4970160"/>
            <a:ext cx="12657221" cy="26136587"/>
            <a:chOff x="15160129" y="5161648"/>
            <a:chExt cx="18977470" cy="26136587"/>
          </a:xfrm>
        </p:grpSpPr>
        <p:sp>
          <p:nvSpPr>
            <p:cNvPr id="34" name="TextBox 33"/>
            <p:cNvSpPr txBox="1"/>
            <p:nvPr/>
          </p:nvSpPr>
          <p:spPr>
            <a:xfrm>
              <a:off x="15160129" y="6793830"/>
              <a:ext cx="18977469" cy="24504405"/>
            </a:xfrm>
            <a:prstGeom prst="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5E0000"/>
              </a:solidFill>
              <a:prstDash val="solid"/>
            </a:ln>
            <a:effectLst/>
          </p:spPr>
          <p:txBody>
            <a:bodyPr wrap="square" lIns="443786" tIns="221893" rIns="443786" bIns="221893" rtlCol="0">
              <a:noAutofit/>
            </a:bodyPr>
            <a:lstStyle/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207"/>
            <p:cNvSpPr>
              <a:spLocks noChangeArrowheads="1"/>
            </p:cNvSpPr>
            <p:nvPr/>
          </p:nvSpPr>
          <p:spPr bwMode="auto">
            <a:xfrm>
              <a:off x="15160130" y="5161648"/>
              <a:ext cx="18977469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marL="0" marR="0" lvl="0" indent="0" algn="ctr" defTabSz="177360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6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ＭＳ Ｐゴシック" panose="020B0600070205080204" pitchFamily="34" charset="-128"/>
                  <a:cs typeface="Arial" charset="0"/>
                </a:rPr>
                <a:t>Results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18444" y="23241013"/>
            <a:ext cx="12471913" cy="25559071"/>
            <a:chOff x="15160129" y="5161648"/>
            <a:chExt cx="18977470" cy="25559071"/>
          </a:xfrm>
        </p:grpSpPr>
        <p:sp>
          <p:nvSpPr>
            <p:cNvPr id="37" name="TextBox 36"/>
            <p:cNvSpPr txBox="1"/>
            <p:nvPr/>
          </p:nvSpPr>
          <p:spPr>
            <a:xfrm>
              <a:off x="15160129" y="6793831"/>
              <a:ext cx="18977468" cy="23926888"/>
            </a:xfrm>
            <a:prstGeom prst="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5E0000"/>
              </a:solidFill>
              <a:prstDash val="solid"/>
            </a:ln>
            <a:effectLst/>
          </p:spPr>
          <p:txBody>
            <a:bodyPr wrap="square" lIns="443786" tIns="221893" rIns="443786" bIns="221893" rtlCol="0">
              <a:noAutofit/>
            </a:bodyPr>
            <a:lstStyle/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TextBox 207"/>
            <p:cNvSpPr>
              <a:spLocks noChangeArrowheads="1"/>
            </p:cNvSpPr>
            <p:nvPr/>
          </p:nvSpPr>
          <p:spPr bwMode="auto">
            <a:xfrm>
              <a:off x="15160130" y="5161648"/>
              <a:ext cx="18977469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marL="0" marR="0" lvl="0" indent="0" algn="ctr" defTabSz="177360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6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ＭＳ Ｐゴシック" panose="020B0600070205080204" pitchFamily="34" charset="-128"/>
                  <a:cs typeface="Arial" charset="0"/>
                </a:rPr>
                <a:t>Results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3908504" y="44621423"/>
            <a:ext cx="12657219" cy="4178661"/>
            <a:chOff x="35857995" y="26417619"/>
            <a:chExt cx="14510204" cy="4178661"/>
          </a:xfrm>
        </p:grpSpPr>
        <p:sp>
          <p:nvSpPr>
            <p:cNvPr id="40" name="TextBox 39"/>
            <p:cNvSpPr txBox="1"/>
            <p:nvPr/>
          </p:nvSpPr>
          <p:spPr>
            <a:xfrm>
              <a:off x="35857995" y="28053813"/>
              <a:ext cx="14510204" cy="2542467"/>
            </a:xfrm>
            <a:prstGeom prst="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5E0000"/>
              </a:solidFill>
              <a:prstDash val="solid"/>
            </a:ln>
            <a:effectLst/>
          </p:spPr>
          <p:txBody>
            <a:bodyPr wrap="square" lIns="443786" tIns="221893" rIns="443786" bIns="221893" rtlCol="0">
              <a:noAutofit/>
            </a:bodyPr>
            <a:lstStyle/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Box 207"/>
            <p:cNvSpPr>
              <a:spLocks noChangeArrowheads="1"/>
            </p:cNvSpPr>
            <p:nvPr/>
          </p:nvSpPr>
          <p:spPr bwMode="auto">
            <a:xfrm>
              <a:off x="35857995" y="26417619"/>
              <a:ext cx="14510204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marL="0" marR="0" lvl="0" indent="0" algn="ctr" defTabSz="177360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6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ＭＳ Ｐゴシック" panose="020B0600070205080204" pitchFamily="34" charset="-128"/>
                  <a:cs typeface="Arial" charset="0"/>
                </a:rPr>
                <a:t>References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3908504" y="31662270"/>
            <a:ext cx="12657220" cy="12325181"/>
            <a:chOff x="36341738" y="5161648"/>
            <a:chExt cx="12673910" cy="12911602"/>
          </a:xfrm>
        </p:grpSpPr>
        <p:sp>
          <p:nvSpPr>
            <p:cNvPr id="43" name="TextBox 42"/>
            <p:cNvSpPr txBox="1"/>
            <p:nvPr/>
          </p:nvSpPr>
          <p:spPr>
            <a:xfrm>
              <a:off x="36343486" y="6858884"/>
              <a:ext cx="12672161" cy="11214366"/>
            </a:xfrm>
            <a:prstGeom prst="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5E0000"/>
              </a:solidFill>
              <a:prstDash val="solid"/>
            </a:ln>
            <a:effectLst/>
          </p:spPr>
          <p:txBody>
            <a:bodyPr wrap="square" lIns="443786" tIns="221893" rIns="443786" bIns="221893" rtlCol="0">
              <a:noAutofit/>
            </a:bodyPr>
            <a:lstStyle/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443785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TextBox 207"/>
            <p:cNvSpPr>
              <a:spLocks noChangeArrowheads="1"/>
            </p:cNvSpPr>
            <p:nvPr/>
          </p:nvSpPr>
          <p:spPr bwMode="auto">
            <a:xfrm>
              <a:off x="36341738" y="5161648"/>
              <a:ext cx="12673910" cy="1697237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marL="0" marR="0" lvl="0" indent="0" algn="ctr" defTabSz="177360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6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ＭＳ Ｐゴシック" panose="020B0600070205080204" pitchFamily="34" charset="-128"/>
                  <a:cs typeface="Arial" charset="0"/>
                </a:rPr>
                <a:t>Conclusions</a:t>
              </a:r>
            </a:p>
          </p:txBody>
        </p:sp>
      </p:grpSp>
      <p:sp>
        <p:nvSpPr>
          <p:cNvPr id="45" name="Rectangle 44"/>
          <p:cNvSpPr/>
          <p:nvPr/>
        </p:nvSpPr>
        <p:spPr>
          <a:xfrm>
            <a:off x="14583592" y="13809237"/>
            <a:ext cx="11163988" cy="1266023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 sz="4800" b="1" dirty="0" smtClean="0"/>
              <a:t>Formatting Guidelines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The </a:t>
            </a:r>
            <a:r>
              <a:rPr lang="en-US" sz="4800" dirty="0"/>
              <a:t>BU Logo in the top </a:t>
            </a:r>
            <a:r>
              <a:rPr lang="en-US" sz="4800" dirty="0" smtClean="0"/>
              <a:t>corner and the red header at the top are required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Section heading </a:t>
            </a:r>
            <a:r>
              <a:rPr lang="en-US" sz="4800" dirty="0"/>
              <a:t>colors and style formats of each section are recommended, but can be changed.  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Background color and layout remain the choice of the investigator</a:t>
            </a:r>
            <a:r>
              <a:rPr lang="en-US" sz="4800" dirty="0" smtClean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QR codes can be used if needed to communicate additional material, but should not replace sections entirely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The title should be at least 72 point font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Body text should be at least 24-36 point font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References can be much </a:t>
            </a:r>
            <a:r>
              <a:rPr lang="en-US" sz="4800" dirty="0" smtClean="0"/>
              <a:t>smaller font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1629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13451</TotalTime>
  <Words>147</Words>
  <Application>Microsoft Office PowerPoint</Application>
  <PresentationFormat>Custom</PresentationFormat>
  <Paragraphs>88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Authors  Department of …..  Boston University Henry M. Goldman  School of Dental Medicine  Boston, MA</dc:title>
  <dc:creator>Hourani, Afaf J</dc:creator>
  <cp:lastModifiedBy>Smaellie, Kendrick</cp:lastModifiedBy>
  <cp:revision>34</cp:revision>
  <cp:lastPrinted>2020-01-31T18:17:33Z</cp:lastPrinted>
  <dcterms:created xsi:type="dcterms:W3CDTF">2014-12-09T20:04:32Z</dcterms:created>
  <dcterms:modified xsi:type="dcterms:W3CDTF">2024-02-01T18:38:48Z</dcterms:modified>
</cp:coreProperties>
</file>