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694" r:id="rId2"/>
    <p:sldId id="727" r:id="rId3"/>
    <p:sldId id="691" r:id="rId4"/>
    <p:sldId id="724" r:id="rId5"/>
    <p:sldId id="720" r:id="rId6"/>
    <p:sldId id="730" r:id="rId7"/>
    <p:sldId id="651" r:id="rId8"/>
    <p:sldId id="638" r:id="rId9"/>
    <p:sldId id="693" r:id="rId10"/>
    <p:sldId id="729" r:id="rId11"/>
    <p:sldId id="654" r:id="rId12"/>
    <p:sldId id="642" r:id="rId13"/>
    <p:sldId id="692" r:id="rId14"/>
    <p:sldId id="719" r:id="rId15"/>
    <p:sldId id="731" r:id="rId16"/>
    <p:sldId id="700" r:id="rId17"/>
    <p:sldId id="723" r:id="rId18"/>
    <p:sldId id="644" r:id="rId19"/>
    <p:sldId id="630" r:id="rId20"/>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30"/>
    <p:restoredTop sz="87199"/>
  </p:normalViewPr>
  <p:slideViewPr>
    <p:cSldViewPr snapToGrid="0" snapToObjects="1" showGuides="1">
      <p:cViewPr varScale="1">
        <p:scale>
          <a:sx n="99" d="100"/>
          <a:sy n="99" d="100"/>
        </p:scale>
        <p:origin x="1120" y="184"/>
      </p:cViewPr>
      <p:guideLst>
        <p:guide orient="horz" pos="2136"/>
        <p:guide pos="3864"/>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1080EE-9F32-C241-9527-93F78B3BD5EA}" type="datetimeFigureOut">
              <a:rPr lang="en-US" smtClean="0"/>
              <a:t>5/15/22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BCFB8-FDC4-7745-A06A-CA111FB71B87}" type="slidenum">
              <a:rPr lang="en-US" smtClean="0"/>
              <a:t>‹#›</a:t>
            </a:fld>
            <a:endParaRPr lang="en-US" dirty="0"/>
          </a:p>
        </p:txBody>
      </p:sp>
    </p:spTree>
    <p:extLst>
      <p:ext uri="{BB962C8B-B14F-4D97-AF65-F5344CB8AC3E}">
        <p14:creationId xmlns:p14="http://schemas.microsoft.com/office/powerpoint/2010/main" val="2041101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minute session – including one paired discussion (5 minutes, plus 5 minutes to debrief)</a:t>
            </a:r>
          </a:p>
          <a:p>
            <a:endParaRPr lang="en-US" dirty="0"/>
          </a:p>
          <a:p>
            <a:r>
              <a:rPr lang="en-US" dirty="0"/>
              <a:t>8 quotes</a:t>
            </a:r>
          </a:p>
          <a:p>
            <a:endParaRPr lang="en-US" dirty="0"/>
          </a:p>
          <a:p>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1</a:t>
            </a:fld>
            <a:endParaRPr lang="en-US" dirty="0"/>
          </a:p>
        </p:txBody>
      </p:sp>
    </p:spTree>
    <p:extLst>
      <p:ext uri="{BB962C8B-B14F-4D97-AF65-F5344CB8AC3E}">
        <p14:creationId xmlns:p14="http://schemas.microsoft.com/office/powerpoint/2010/main" val="2845930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5"/>
          </p:nvPr>
        </p:nvSpPr>
        <p:spPr/>
        <p:txBody>
          <a:bodyPr/>
          <a:lstStyle/>
          <a:p>
            <a:fld id="{EF1B71A1-B78C-FE4C-8691-222FE9FF2451}" type="slidenum">
              <a:rPr lang="en-US" smtClean="0"/>
              <a:t>2</a:t>
            </a:fld>
            <a:endParaRPr lang="en-US" dirty="0"/>
          </a:p>
        </p:txBody>
      </p:sp>
    </p:spTree>
    <p:extLst>
      <p:ext uri="{BB962C8B-B14F-4D97-AF65-F5344CB8AC3E}">
        <p14:creationId xmlns:p14="http://schemas.microsoft.com/office/powerpoint/2010/main" val="239170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3</a:t>
            </a:fld>
            <a:endParaRPr lang="en-US" dirty="0"/>
          </a:p>
        </p:txBody>
      </p:sp>
    </p:spTree>
    <p:extLst>
      <p:ext uri="{BB962C8B-B14F-4D97-AF65-F5344CB8AC3E}">
        <p14:creationId xmlns:p14="http://schemas.microsoft.com/office/powerpoint/2010/main" val="1983628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4</a:t>
            </a:fld>
            <a:endParaRPr lang="en-US" dirty="0"/>
          </a:p>
        </p:txBody>
      </p:sp>
    </p:spTree>
    <p:extLst>
      <p:ext uri="{BB962C8B-B14F-4D97-AF65-F5344CB8AC3E}">
        <p14:creationId xmlns:p14="http://schemas.microsoft.com/office/powerpoint/2010/main" val="4266788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F3C84072-6B97-1941-9B71-9E2F929B4E34}" type="slidenum">
              <a:rPr lang="en-US" smtClean="0"/>
              <a:t>5</a:t>
            </a:fld>
            <a:endParaRPr lang="en-US" dirty="0"/>
          </a:p>
        </p:txBody>
      </p:sp>
    </p:spTree>
    <p:extLst>
      <p:ext uri="{BB962C8B-B14F-4D97-AF65-F5344CB8AC3E}">
        <p14:creationId xmlns:p14="http://schemas.microsoft.com/office/powerpoint/2010/main" val="2854778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F3C84072-6B97-1941-9B71-9E2F929B4E34}" type="slidenum">
              <a:rPr lang="en-US" smtClean="0"/>
              <a:t>6</a:t>
            </a:fld>
            <a:endParaRPr lang="en-US" dirty="0"/>
          </a:p>
        </p:txBody>
      </p:sp>
    </p:spTree>
    <p:extLst>
      <p:ext uri="{BB962C8B-B14F-4D97-AF65-F5344CB8AC3E}">
        <p14:creationId xmlns:p14="http://schemas.microsoft.com/office/powerpoint/2010/main" val="1043294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1B71A1-B78C-FE4C-8691-222FE9FF2451}" type="slidenum">
              <a:rPr lang="en-US" smtClean="0"/>
              <a:t>7</a:t>
            </a:fld>
            <a:endParaRPr lang="en-US" dirty="0"/>
          </a:p>
        </p:txBody>
      </p:sp>
    </p:spTree>
    <p:extLst>
      <p:ext uri="{BB962C8B-B14F-4D97-AF65-F5344CB8AC3E}">
        <p14:creationId xmlns:p14="http://schemas.microsoft.com/office/powerpoint/2010/main" val="850010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9</a:t>
            </a:fld>
            <a:endParaRPr lang="en-US" dirty="0"/>
          </a:p>
        </p:txBody>
      </p:sp>
    </p:spTree>
    <p:extLst>
      <p:ext uri="{BB962C8B-B14F-4D97-AF65-F5344CB8AC3E}">
        <p14:creationId xmlns:p14="http://schemas.microsoft.com/office/powerpoint/2010/main" val="3456867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10</a:t>
            </a:fld>
            <a:endParaRPr lang="en-US" dirty="0"/>
          </a:p>
        </p:txBody>
      </p:sp>
    </p:spTree>
    <p:extLst>
      <p:ext uri="{BB962C8B-B14F-4D97-AF65-F5344CB8AC3E}">
        <p14:creationId xmlns:p14="http://schemas.microsoft.com/office/powerpoint/2010/main" val="3607375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1B71A1-B78C-FE4C-8691-222FE9FF2451}" type="slidenum">
              <a:rPr lang="en-US" smtClean="0"/>
              <a:t>11</a:t>
            </a:fld>
            <a:endParaRPr lang="en-US" dirty="0"/>
          </a:p>
        </p:txBody>
      </p:sp>
    </p:spTree>
    <p:extLst>
      <p:ext uri="{BB962C8B-B14F-4D97-AF65-F5344CB8AC3E}">
        <p14:creationId xmlns:p14="http://schemas.microsoft.com/office/powerpoint/2010/main" val="910003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1B71A1-B78C-FE4C-8691-222FE9FF2451}" type="slidenum">
              <a:rPr lang="en-US" smtClean="0"/>
              <a:t>12</a:t>
            </a:fld>
            <a:endParaRPr lang="en-US" dirty="0"/>
          </a:p>
        </p:txBody>
      </p:sp>
    </p:spTree>
    <p:extLst>
      <p:ext uri="{BB962C8B-B14F-4D97-AF65-F5344CB8AC3E}">
        <p14:creationId xmlns:p14="http://schemas.microsoft.com/office/powerpoint/2010/main" val="1263933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5"/>
          </p:nvPr>
        </p:nvSpPr>
        <p:spPr/>
        <p:txBody>
          <a:bodyPr/>
          <a:lstStyle/>
          <a:p>
            <a:fld id="{EF1B71A1-B78C-FE4C-8691-222FE9FF2451}" type="slidenum">
              <a:rPr lang="en-US" smtClean="0"/>
              <a:t>13</a:t>
            </a:fld>
            <a:endParaRPr lang="en-US" dirty="0"/>
          </a:p>
        </p:txBody>
      </p:sp>
    </p:spTree>
    <p:extLst>
      <p:ext uri="{BB962C8B-B14F-4D97-AF65-F5344CB8AC3E}">
        <p14:creationId xmlns:p14="http://schemas.microsoft.com/office/powerpoint/2010/main" val="971511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5"/>
          </p:nvPr>
        </p:nvSpPr>
        <p:spPr/>
        <p:txBody>
          <a:bodyPr/>
          <a:lstStyle/>
          <a:p>
            <a:fld id="{EF1B71A1-B78C-FE4C-8691-222FE9FF2451}" type="slidenum">
              <a:rPr lang="en-US" smtClean="0"/>
              <a:t>14</a:t>
            </a:fld>
            <a:endParaRPr lang="en-US" dirty="0"/>
          </a:p>
        </p:txBody>
      </p:sp>
    </p:spTree>
    <p:extLst>
      <p:ext uri="{BB962C8B-B14F-4D97-AF65-F5344CB8AC3E}">
        <p14:creationId xmlns:p14="http://schemas.microsoft.com/office/powerpoint/2010/main" val="971511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5"/>
          </p:nvPr>
        </p:nvSpPr>
        <p:spPr/>
        <p:txBody>
          <a:bodyPr/>
          <a:lstStyle/>
          <a:p>
            <a:fld id="{EF1B71A1-B78C-FE4C-8691-222FE9FF2451}" type="slidenum">
              <a:rPr lang="en-US" smtClean="0"/>
              <a:t>15</a:t>
            </a:fld>
            <a:endParaRPr lang="en-US" dirty="0"/>
          </a:p>
        </p:txBody>
      </p:sp>
    </p:spTree>
    <p:extLst>
      <p:ext uri="{BB962C8B-B14F-4D97-AF65-F5344CB8AC3E}">
        <p14:creationId xmlns:p14="http://schemas.microsoft.com/office/powerpoint/2010/main" val="971511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16</a:t>
            </a:fld>
            <a:endParaRPr lang="en-US" dirty="0"/>
          </a:p>
        </p:txBody>
      </p:sp>
    </p:spTree>
    <p:extLst>
      <p:ext uri="{BB962C8B-B14F-4D97-AF65-F5344CB8AC3E}">
        <p14:creationId xmlns:p14="http://schemas.microsoft.com/office/powerpoint/2010/main" val="3393376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17</a:t>
            </a:fld>
            <a:endParaRPr lang="en-US" dirty="0"/>
          </a:p>
        </p:txBody>
      </p:sp>
    </p:spTree>
    <p:extLst>
      <p:ext uri="{BB962C8B-B14F-4D97-AF65-F5344CB8AC3E}">
        <p14:creationId xmlns:p14="http://schemas.microsoft.com/office/powerpoint/2010/main" val="3456867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18</a:t>
            </a:fld>
            <a:endParaRPr lang="en-US" dirty="0"/>
          </a:p>
        </p:txBody>
      </p:sp>
    </p:spTree>
    <p:extLst>
      <p:ext uri="{BB962C8B-B14F-4D97-AF65-F5344CB8AC3E}">
        <p14:creationId xmlns:p14="http://schemas.microsoft.com/office/powerpoint/2010/main" val="155123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6BCFB8-FDC4-7745-A06A-CA111FB71B87}" type="slidenum">
              <a:rPr lang="en-US" smtClean="0"/>
              <a:t>19</a:t>
            </a:fld>
            <a:endParaRPr lang="en-US" dirty="0"/>
          </a:p>
        </p:txBody>
      </p:sp>
    </p:spTree>
    <p:extLst>
      <p:ext uri="{BB962C8B-B14F-4D97-AF65-F5344CB8AC3E}">
        <p14:creationId xmlns:p14="http://schemas.microsoft.com/office/powerpoint/2010/main" val="2629503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8BAB-710E-E444-B480-664EB2871B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941D5E-809F-844E-8791-FF35916E5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F29DB4-C54F-574D-A6F0-0234F05CF417}"/>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5" name="Footer Placeholder 4">
            <a:extLst>
              <a:ext uri="{FF2B5EF4-FFF2-40B4-BE49-F238E27FC236}">
                <a16:creationId xmlns:a16="http://schemas.microsoft.com/office/drawing/2014/main" id="{B9A8B946-A8B4-354D-A096-57DBCDC7D6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26D9F8-2BFB-8342-8CDE-22EFFF966596}"/>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1888859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DF984-C4D2-3941-99AF-73AC5D0648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C8E250-F152-DE4C-8AB8-9E4E6BC18D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B22E02-C13E-BB4E-BCDE-6DF79C433819}"/>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5" name="Footer Placeholder 4">
            <a:extLst>
              <a:ext uri="{FF2B5EF4-FFF2-40B4-BE49-F238E27FC236}">
                <a16:creationId xmlns:a16="http://schemas.microsoft.com/office/drawing/2014/main" id="{5A2B611D-7B40-0B4B-9CE5-7CB448CD9C4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D75BE0-064F-694D-972D-96AE24D5E7F4}"/>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446516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411D9-6D8C-CE43-B840-2D850D87C1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0880C5-22B7-DB4C-88A1-74074ACA07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694DE-4EAB-274A-B44F-8CC74D589406}"/>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5" name="Footer Placeholder 4">
            <a:extLst>
              <a:ext uri="{FF2B5EF4-FFF2-40B4-BE49-F238E27FC236}">
                <a16:creationId xmlns:a16="http://schemas.microsoft.com/office/drawing/2014/main" id="{CEB467DF-2F6D-F04F-B943-5F74339B02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96F20E-BC8C-394F-A69A-562632E7E138}"/>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3132536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2ABAE-5C28-E442-B1C6-70E1E4D13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7D2ED0-E684-244E-A44C-D38D6976E9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AE1FFB-8197-A741-B500-E20A23093C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F3526C-8DD3-AF46-A15A-CD1342199484}"/>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6" name="Footer Placeholder 5">
            <a:extLst>
              <a:ext uri="{FF2B5EF4-FFF2-40B4-BE49-F238E27FC236}">
                <a16:creationId xmlns:a16="http://schemas.microsoft.com/office/drawing/2014/main" id="{58811DA6-5F60-B740-B234-1D60BB2A03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43B89E-4FD1-094D-93FF-9416D31BC0B9}"/>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4116742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DB609-518E-A14B-ABA3-46BC960F7B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9C9919-9E85-D44F-B3EF-9E41BAA6AF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305F7C-4922-2D43-8957-588D28398F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3CB1D9-1B22-5B42-ABBB-679C938610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514C84-2A22-5342-8697-BFFEA7D0CD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1BF2BD-2089-7C43-8B66-04D619628D4C}"/>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8" name="Footer Placeholder 7">
            <a:extLst>
              <a:ext uri="{FF2B5EF4-FFF2-40B4-BE49-F238E27FC236}">
                <a16:creationId xmlns:a16="http://schemas.microsoft.com/office/drawing/2014/main" id="{67C36FE9-267B-1E48-8361-EC3D193CF3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91A2F77-AA2E-614F-939B-467904A6A833}"/>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315577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6C600-7236-6548-8837-25FFE6ACDE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37BBC5-B605-B942-8B89-0D58EF121354}"/>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4" name="Footer Placeholder 3">
            <a:extLst>
              <a:ext uri="{FF2B5EF4-FFF2-40B4-BE49-F238E27FC236}">
                <a16:creationId xmlns:a16="http://schemas.microsoft.com/office/drawing/2014/main" id="{D9F96C65-15FB-B04B-AA1D-8CA744A5BB2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8B9EB73-8D1C-D943-A403-9339405E1421}"/>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530535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E5D793-1B41-2A45-84F7-9A5E5714EE6B}"/>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3" name="Footer Placeholder 2">
            <a:extLst>
              <a:ext uri="{FF2B5EF4-FFF2-40B4-BE49-F238E27FC236}">
                <a16:creationId xmlns:a16="http://schemas.microsoft.com/office/drawing/2014/main" id="{FE8EA3F8-D81E-B24F-B342-E0BDBE7110C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C8B6D1F-40FB-E846-AA31-4BC49E39D0B6}"/>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262023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44EA0-B6F7-CB48-871E-54F2A5EF5D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955241-AB47-8B43-A05E-598CEC222C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37721A-022E-E542-9093-086A8B1E81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483DA-DBDD-2E44-B011-7209C083220D}"/>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6" name="Footer Placeholder 5">
            <a:extLst>
              <a:ext uri="{FF2B5EF4-FFF2-40B4-BE49-F238E27FC236}">
                <a16:creationId xmlns:a16="http://schemas.microsoft.com/office/drawing/2014/main" id="{FEF80679-2C83-8241-95FD-F2044B703E9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2A03E95-9BBD-494D-9D16-703205934E39}"/>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1602431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F2AAE-DA13-3547-A607-DAE1718E48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1E8E5F-5602-A344-842F-028863F03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D53F2E-2B1B-D447-BBAC-544FD06296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2A60E0-A0AE-C04F-8414-DAD0995247E5}"/>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6" name="Footer Placeholder 5">
            <a:extLst>
              <a:ext uri="{FF2B5EF4-FFF2-40B4-BE49-F238E27FC236}">
                <a16:creationId xmlns:a16="http://schemas.microsoft.com/office/drawing/2014/main" id="{547597AB-D05F-2F48-B394-5D87E07A9D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8EBB26F-9E02-A840-9F28-D2253A62D7D4}"/>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3194449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C58E-54F1-314E-B423-FC7EF9C8B9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11E47C-3C4F-3A4D-95F4-A6E91852D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F978DC-60F2-064C-8DE0-5EE401FE7922}"/>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5" name="Footer Placeholder 4">
            <a:extLst>
              <a:ext uri="{FF2B5EF4-FFF2-40B4-BE49-F238E27FC236}">
                <a16:creationId xmlns:a16="http://schemas.microsoft.com/office/drawing/2014/main" id="{FCF7D35B-C099-C24E-AC94-8B2B7979895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E684E68-F9B1-7F49-A896-0E2CF249CE2E}"/>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217047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65495E-4B02-6540-A869-E4966F4052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42187D-26DC-3D4F-96A8-7E1591A586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0A14E8-46BE-C743-9EF0-BCA3E9DC2184}"/>
              </a:ext>
            </a:extLst>
          </p:cNvPr>
          <p:cNvSpPr>
            <a:spLocks noGrp="1"/>
          </p:cNvSpPr>
          <p:nvPr>
            <p:ph type="dt" sz="half" idx="10"/>
          </p:nvPr>
        </p:nvSpPr>
        <p:spPr/>
        <p:txBody>
          <a:bodyPr/>
          <a:lstStyle/>
          <a:p>
            <a:fld id="{E1081D5C-E134-EE4D-828D-71950CC1AE7D}" type="datetimeFigureOut">
              <a:rPr lang="en-US" smtClean="0"/>
              <a:t>5/15/22</a:t>
            </a:fld>
            <a:endParaRPr lang="en-US" dirty="0"/>
          </a:p>
        </p:txBody>
      </p:sp>
      <p:sp>
        <p:nvSpPr>
          <p:cNvPr id="5" name="Footer Placeholder 4">
            <a:extLst>
              <a:ext uri="{FF2B5EF4-FFF2-40B4-BE49-F238E27FC236}">
                <a16:creationId xmlns:a16="http://schemas.microsoft.com/office/drawing/2014/main" id="{E43CFC89-43B9-0543-8642-8CF8971A20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A3D955-F332-1B4C-ACA5-F93CAE028682}"/>
              </a:ext>
            </a:extLst>
          </p:cNvPr>
          <p:cNvSpPr>
            <a:spLocks noGrp="1"/>
          </p:cNvSpPr>
          <p:nvPr>
            <p:ph type="sldNum" sz="quarter" idx="12"/>
          </p:nvPr>
        </p:nvSpPr>
        <p:spPr/>
        <p:txBody>
          <a:bodyPr/>
          <a:lstStyle/>
          <a:p>
            <a:fld id="{0CCC90CB-C374-9343-B581-FE0DA512D158}" type="slidenum">
              <a:rPr lang="en-US" smtClean="0"/>
              <a:t>‹#›</a:t>
            </a:fld>
            <a:endParaRPr lang="en-US" dirty="0"/>
          </a:p>
        </p:txBody>
      </p:sp>
    </p:spTree>
    <p:extLst>
      <p:ext uri="{BB962C8B-B14F-4D97-AF65-F5344CB8AC3E}">
        <p14:creationId xmlns:p14="http://schemas.microsoft.com/office/powerpoint/2010/main" val="3302533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A25B7F-6FD8-BD4D-A2A0-846757EFF9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16B83D-C52A-074A-8731-4685DB008E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BFB369-0042-3145-A1BA-E029AD214E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081D5C-E134-EE4D-828D-71950CC1AE7D}" type="datetimeFigureOut">
              <a:rPr lang="en-US" smtClean="0"/>
              <a:t>5/15/22</a:t>
            </a:fld>
            <a:endParaRPr lang="en-US" dirty="0"/>
          </a:p>
        </p:txBody>
      </p:sp>
      <p:sp>
        <p:nvSpPr>
          <p:cNvPr id="5" name="Footer Placeholder 4">
            <a:extLst>
              <a:ext uri="{FF2B5EF4-FFF2-40B4-BE49-F238E27FC236}">
                <a16:creationId xmlns:a16="http://schemas.microsoft.com/office/drawing/2014/main" id="{3CD32396-CCFF-7B44-85E3-686F263C00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F1F23DA-AFE2-614B-9ACE-56D3D3BF7F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C90CB-C374-9343-B581-FE0DA512D158}" type="slidenum">
              <a:rPr lang="en-US" smtClean="0"/>
              <a:t>‹#›</a:t>
            </a:fld>
            <a:endParaRPr lang="en-US" dirty="0"/>
          </a:p>
        </p:txBody>
      </p:sp>
    </p:spTree>
    <p:extLst>
      <p:ext uri="{BB962C8B-B14F-4D97-AF65-F5344CB8AC3E}">
        <p14:creationId xmlns:p14="http://schemas.microsoft.com/office/powerpoint/2010/main" val="4169403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pfelten@elon.edu"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standing in a room&#10;&#10;Description automatically generated">
            <a:extLst>
              <a:ext uri="{FF2B5EF4-FFF2-40B4-BE49-F238E27FC236}">
                <a16:creationId xmlns:a16="http://schemas.microsoft.com/office/drawing/2014/main" id="{DA4C5288-6D40-B44E-BACD-3ED1EAA8A5D6}"/>
              </a:ext>
            </a:extLst>
          </p:cNvPr>
          <p:cNvPicPr>
            <a:picLocks noChangeAspect="1"/>
          </p:cNvPicPr>
          <p:nvPr/>
        </p:nvPicPr>
        <p:blipFill rotWithShape="1">
          <a:blip r:embed="rId3">
            <a:duotone>
              <a:prstClr val="black"/>
              <a:schemeClr val="tx2">
                <a:tint val="45000"/>
                <a:satMod val="400000"/>
              </a:schemeClr>
            </a:duotone>
            <a:alphaModFix/>
            <a:extLst>
              <a:ext uri="{BEBA8EAE-BF5A-486C-A8C5-ECC9F3942E4B}">
                <a14:imgProps xmlns:a14="http://schemas.microsoft.com/office/drawing/2010/main">
                  <a14:imgLayer r:embed="rId4">
                    <a14:imgEffect>
                      <a14:colorTemperature colorTemp="7200"/>
                    </a14:imgEffect>
                  </a14:imgLayer>
                </a14:imgProps>
              </a:ext>
            </a:extLst>
          </a:blip>
          <a:srcRect t="1901" b="13829"/>
          <a:stretch/>
        </p:blipFill>
        <p:spPr>
          <a:xfrm>
            <a:off x="20" y="689"/>
            <a:ext cx="12191980" cy="6857999"/>
          </a:xfrm>
          <a:prstGeom prst="rect">
            <a:avLst/>
          </a:prstGeom>
        </p:spPr>
      </p:pic>
      <p:sp>
        <p:nvSpPr>
          <p:cNvPr id="2" name="Title 1">
            <a:extLst>
              <a:ext uri="{FF2B5EF4-FFF2-40B4-BE49-F238E27FC236}">
                <a16:creationId xmlns:a16="http://schemas.microsoft.com/office/drawing/2014/main" id="{4615F061-43AC-8446-B48A-D2F5A57B43DD}"/>
              </a:ext>
            </a:extLst>
          </p:cNvPr>
          <p:cNvSpPr>
            <a:spLocks noGrp="1"/>
          </p:cNvSpPr>
          <p:nvPr>
            <p:ph type="ctrTitle"/>
          </p:nvPr>
        </p:nvSpPr>
        <p:spPr>
          <a:xfrm>
            <a:off x="1524000" y="623475"/>
            <a:ext cx="9144000" cy="2345635"/>
          </a:xfrm>
        </p:spPr>
        <p:txBody>
          <a:bodyPr>
            <a:normAutofit fontScale="90000"/>
          </a:bodyPr>
          <a:lstStyle/>
          <a:p>
            <a:r>
              <a:rPr lang="en-US" sz="5400" b="1" dirty="0">
                <a:solidFill>
                  <a:srgbClr val="FFFFFF"/>
                </a:solidFill>
              </a:rPr>
              <a:t>Relationship-Rich Education</a:t>
            </a:r>
            <a:br>
              <a:rPr lang="en-US" sz="5400" b="1" dirty="0">
                <a:solidFill>
                  <a:srgbClr val="FFFFFF"/>
                </a:solidFill>
              </a:rPr>
            </a:br>
            <a:r>
              <a:rPr lang="en-US" sz="4000" b="1" dirty="0">
                <a:solidFill>
                  <a:srgbClr val="FFFFFF"/>
                </a:solidFill>
              </a:rPr>
              <a:t>community and learning</a:t>
            </a:r>
            <a:br>
              <a:rPr lang="en-US" sz="4000" b="1" dirty="0">
                <a:solidFill>
                  <a:srgbClr val="FFFFFF"/>
                </a:solidFill>
              </a:rPr>
            </a:br>
            <a:r>
              <a:rPr lang="en-US" sz="4000" b="1" dirty="0">
                <a:solidFill>
                  <a:srgbClr val="FFFFFF"/>
                </a:solidFill>
              </a:rPr>
              <a:t>on the residential campus</a:t>
            </a:r>
            <a:br>
              <a:rPr lang="en-US" sz="5100" b="1" dirty="0">
                <a:solidFill>
                  <a:srgbClr val="FFFFFF"/>
                </a:solidFill>
              </a:rPr>
            </a:br>
            <a:endParaRPr lang="en-US" sz="5100" dirty="0">
              <a:solidFill>
                <a:srgbClr val="FFFFFF"/>
              </a:solidFill>
            </a:endParaRPr>
          </a:p>
        </p:txBody>
      </p:sp>
      <p:sp>
        <p:nvSpPr>
          <p:cNvPr id="3" name="Subtitle 2">
            <a:extLst>
              <a:ext uri="{FF2B5EF4-FFF2-40B4-BE49-F238E27FC236}">
                <a16:creationId xmlns:a16="http://schemas.microsoft.com/office/drawing/2014/main" id="{F0DA0788-666D-884D-AAAD-5D0A296DE971}"/>
              </a:ext>
            </a:extLst>
          </p:cNvPr>
          <p:cNvSpPr>
            <a:spLocks noGrp="1"/>
          </p:cNvSpPr>
          <p:nvPr>
            <p:ph type="subTitle" idx="1"/>
          </p:nvPr>
        </p:nvSpPr>
        <p:spPr>
          <a:xfrm>
            <a:off x="1524000" y="5544244"/>
            <a:ext cx="9144000" cy="1098395"/>
          </a:xfrm>
        </p:spPr>
        <p:txBody>
          <a:bodyPr>
            <a:normAutofit/>
          </a:bodyPr>
          <a:lstStyle/>
          <a:p>
            <a:pPr>
              <a:spcBef>
                <a:spcPts val="0"/>
              </a:spcBef>
            </a:pPr>
            <a:endParaRPr lang="en-US" dirty="0">
              <a:solidFill>
                <a:srgbClr val="FFFFFF"/>
              </a:solidFill>
              <a:latin typeface="+mj-lt"/>
            </a:endParaRPr>
          </a:p>
          <a:p>
            <a:pPr>
              <a:spcBef>
                <a:spcPts val="0"/>
              </a:spcBef>
            </a:pPr>
            <a:endParaRPr lang="en-US" dirty="0">
              <a:solidFill>
                <a:srgbClr val="FFFFFF"/>
              </a:solidFill>
              <a:latin typeface="+mj-lt"/>
            </a:endParaRPr>
          </a:p>
          <a:p>
            <a:pPr>
              <a:spcBef>
                <a:spcPts val="0"/>
              </a:spcBef>
            </a:pPr>
            <a:r>
              <a:rPr lang="en-US" dirty="0">
                <a:solidFill>
                  <a:srgbClr val="FFFFFF"/>
                </a:solidFill>
                <a:latin typeface="+mj-lt"/>
              </a:rPr>
              <a:t>Peter Felten  |  Center for Engaged Learning  |  Elon University</a:t>
            </a:r>
          </a:p>
          <a:p>
            <a:endParaRPr lang="en-US" dirty="0">
              <a:solidFill>
                <a:srgbClr val="FFFFFF"/>
              </a:solidFill>
            </a:endParaRPr>
          </a:p>
        </p:txBody>
      </p:sp>
      <p:sp>
        <p:nvSpPr>
          <p:cNvPr id="6" name="TextBox 5">
            <a:extLst>
              <a:ext uri="{FF2B5EF4-FFF2-40B4-BE49-F238E27FC236}">
                <a16:creationId xmlns:a16="http://schemas.microsoft.com/office/drawing/2014/main" id="{087DBEF3-FAFD-B34D-C922-F3DFB635131A}"/>
              </a:ext>
            </a:extLst>
          </p:cNvPr>
          <p:cNvSpPr txBox="1"/>
          <p:nvPr/>
        </p:nvSpPr>
        <p:spPr>
          <a:xfrm>
            <a:off x="-11240" y="-6876"/>
            <a:ext cx="2874363" cy="369332"/>
          </a:xfrm>
          <a:prstGeom prst="rect">
            <a:avLst/>
          </a:prstGeom>
          <a:solidFill>
            <a:schemeClr val="bg2"/>
          </a:solidFill>
          <a:ln>
            <a:noFill/>
          </a:ln>
        </p:spPr>
        <p:txBody>
          <a:bodyPr wrap="square">
            <a:spAutoFit/>
          </a:bodyPr>
          <a:lstStyle/>
          <a:p>
            <a:r>
              <a:rPr lang="en-US" dirty="0"/>
              <a:t>Photos by Martin Springborg</a:t>
            </a:r>
          </a:p>
        </p:txBody>
      </p:sp>
      <p:pic>
        <p:nvPicPr>
          <p:cNvPr id="5" name="Picture 4" descr="Application&#10;&#10;Description automatically generated with medium confidence">
            <a:extLst>
              <a:ext uri="{FF2B5EF4-FFF2-40B4-BE49-F238E27FC236}">
                <a16:creationId xmlns:a16="http://schemas.microsoft.com/office/drawing/2014/main" id="{2C1515AF-A252-353D-B251-6384E5821E89}"/>
              </a:ext>
            </a:extLst>
          </p:cNvPr>
          <p:cNvPicPr>
            <a:picLocks noChangeAspect="1"/>
          </p:cNvPicPr>
          <p:nvPr/>
        </p:nvPicPr>
        <p:blipFill rotWithShape="1">
          <a:blip r:embed="rId5"/>
          <a:srcRect b="17898"/>
          <a:stretch/>
        </p:blipFill>
        <p:spPr>
          <a:xfrm>
            <a:off x="9876375" y="0"/>
            <a:ext cx="2315605" cy="993464"/>
          </a:xfrm>
          <a:prstGeom prst="rect">
            <a:avLst/>
          </a:prstGeom>
        </p:spPr>
      </p:pic>
    </p:spTree>
    <p:extLst>
      <p:ext uri="{BB962C8B-B14F-4D97-AF65-F5344CB8AC3E}">
        <p14:creationId xmlns:p14="http://schemas.microsoft.com/office/powerpoint/2010/main" val="186208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t a table looking at papers&#10;&#10;Description automatically generated with low confidence">
            <a:extLst>
              <a:ext uri="{FF2B5EF4-FFF2-40B4-BE49-F238E27FC236}">
                <a16:creationId xmlns:a16="http://schemas.microsoft.com/office/drawing/2014/main" id="{C5F059AD-EA3A-B746-8A6E-027D65C029D8}"/>
              </a:ext>
            </a:extLst>
          </p:cNvPr>
          <p:cNvPicPr>
            <a:picLocks noChangeAspect="1"/>
          </p:cNvPicPr>
          <p:nvPr/>
        </p:nvPicPr>
        <p:blipFill>
          <a:blip r:embed="rId3">
            <a:alphaModFix amt="70000"/>
          </a:blip>
          <a:stretch>
            <a:fillRect/>
          </a:stretch>
        </p:blipFill>
        <p:spPr>
          <a:xfrm>
            <a:off x="0" y="-318965"/>
            <a:ext cx="12192000" cy="6858000"/>
          </a:xfrm>
          <a:prstGeom prst="rect">
            <a:avLst/>
          </a:prstGeom>
        </p:spPr>
      </p:pic>
      <p:sp>
        <p:nvSpPr>
          <p:cNvPr id="4" name="TextBox 3">
            <a:extLst>
              <a:ext uri="{FF2B5EF4-FFF2-40B4-BE49-F238E27FC236}">
                <a16:creationId xmlns:a16="http://schemas.microsoft.com/office/drawing/2014/main" id="{67AA351E-508C-3A4C-BF0A-01E19DD83632}"/>
              </a:ext>
            </a:extLst>
          </p:cNvPr>
          <p:cNvSpPr txBox="1"/>
          <p:nvPr/>
        </p:nvSpPr>
        <p:spPr>
          <a:xfrm>
            <a:off x="0" y="5678201"/>
            <a:ext cx="12405360" cy="1231106"/>
          </a:xfrm>
          <a:prstGeom prst="rect">
            <a:avLst/>
          </a:prstGeom>
          <a:solidFill>
            <a:schemeClr val="bg2"/>
          </a:solidFill>
        </p:spPr>
        <p:txBody>
          <a:bodyPr wrap="square" rtlCol="0">
            <a:spAutoFit/>
          </a:bodyPr>
          <a:lstStyle/>
          <a:p>
            <a:pPr algn="ctr"/>
            <a:r>
              <a:rPr lang="en-US" sz="2800" dirty="0"/>
              <a:t>Student-faculty/staff and student-student interactions are crucial for </a:t>
            </a:r>
          </a:p>
          <a:p>
            <a:pPr algn="ctr"/>
            <a:r>
              <a:rPr lang="en-US" sz="2800" dirty="0"/>
              <a:t>learning, well-being, and equity – on campus and online. </a:t>
            </a:r>
          </a:p>
          <a:p>
            <a:pPr algn="ctr"/>
            <a:r>
              <a:rPr lang="en-US" dirty="0"/>
              <a:t>(Mayhew et al., 2016; Baik et al., 2019; Gavassa et al., 2019)</a:t>
            </a:r>
          </a:p>
        </p:txBody>
      </p:sp>
    </p:spTree>
    <p:extLst>
      <p:ext uri="{BB962C8B-B14F-4D97-AF65-F5344CB8AC3E}">
        <p14:creationId xmlns:p14="http://schemas.microsoft.com/office/powerpoint/2010/main" val="1897753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80E2F7-2230-E345-837C-22E3F0D2E44C}"/>
              </a:ext>
            </a:extLst>
          </p:cNvPr>
          <p:cNvPicPr>
            <a:picLocks noChangeAspect="1"/>
          </p:cNvPicPr>
          <p:nvPr/>
        </p:nvPicPr>
        <p:blipFill>
          <a:blip r:embed="rId3">
            <a:alphaModFix amt="85000"/>
          </a:blip>
          <a:stretch>
            <a:fillRect/>
          </a:stretch>
        </p:blipFill>
        <p:spPr>
          <a:xfrm>
            <a:off x="-1" y="0"/>
            <a:ext cx="6096001" cy="6858000"/>
          </a:xfrm>
          <a:prstGeom prst="rect">
            <a:avLst/>
          </a:prstGeom>
        </p:spPr>
      </p:pic>
      <p:pic>
        <p:nvPicPr>
          <p:cNvPr id="10" name="Picture 9">
            <a:extLst>
              <a:ext uri="{FF2B5EF4-FFF2-40B4-BE49-F238E27FC236}">
                <a16:creationId xmlns:a16="http://schemas.microsoft.com/office/drawing/2014/main" id="{E4F8AE29-9C63-784E-8F50-ED36D974439C}"/>
              </a:ext>
            </a:extLst>
          </p:cNvPr>
          <p:cNvPicPr>
            <a:picLocks noChangeAspect="1"/>
          </p:cNvPicPr>
          <p:nvPr/>
        </p:nvPicPr>
        <p:blipFill>
          <a:blip r:embed="rId4"/>
          <a:stretch>
            <a:fillRect/>
          </a:stretch>
        </p:blipFill>
        <p:spPr>
          <a:xfrm>
            <a:off x="7405419" y="484094"/>
            <a:ext cx="3811054" cy="5889812"/>
          </a:xfrm>
          <a:prstGeom prst="rect">
            <a:avLst/>
          </a:prstGeom>
          <a:ln w="19050">
            <a:solidFill>
              <a:schemeClr val="tx1"/>
            </a:solidFill>
          </a:ln>
        </p:spPr>
      </p:pic>
    </p:spTree>
    <p:extLst>
      <p:ext uri="{BB962C8B-B14F-4D97-AF65-F5344CB8AC3E}">
        <p14:creationId xmlns:p14="http://schemas.microsoft.com/office/powerpoint/2010/main" val="2290796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indoor, wall, ceiling&#10;&#10;Description automatically generated">
            <a:extLst>
              <a:ext uri="{FF2B5EF4-FFF2-40B4-BE49-F238E27FC236}">
                <a16:creationId xmlns:a16="http://schemas.microsoft.com/office/drawing/2014/main" id="{C4BF0ADC-E28C-F94D-A369-A63F2AF21AC6}"/>
              </a:ext>
            </a:extLst>
          </p:cNvPr>
          <p:cNvPicPr>
            <a:picLocks noChangeAspect="1"/>
          </p:cNvPicPr>
          <p:nvPr/>
        </p:nvPicPr>
        <p:blipFill>
          <a:blip r:embed="rId3">
            <a:alphaModFix amt="85000"/>
          </a:blip>
          <a:stretch>
            <a:fillRect/>
          </a:stretch>
        </p:blipFill>
        <p:spPr>
          <a:xfrm>
            <a:off x="1455821" y="0"/>
            <a:ext cx="11446042" cy="6858000"/>
          </a:xfrm>
          <a:prstGeom prst="rect">
            <a:avLst/>
          </a:prstGeom>
        </p:spPr>
      </p:pic>
      <p:sp>
        <p:nvSpPr>
          <p:cNvPr id="2" name="Rectangle 1">
            <a:extLst>
              <a:ext uri="{FF2B5EF4-FFF2-40B4-BE49-F238E27FC236}">
                <a16:creationId xmlns:a16="http://schemas.microsoft.com/office/drawing/2014/main" id="{84245A62-5D31-0B42-86AE-41826334D89C}"/>
              </a:ext>
            </a:extLst>
          </p:cNvPr>
          <p:cNvSpPr/>
          <p:nvPr/>
        </p:nvSpPr>
        <p:spPr>
          <a:xfrm>
            <a:off x="1" y="0"/>
            <a:ext cx="4427620" cy="6863417"/>
          </a:xfrm>
          <a:prstGeom prst="rect">
            <a:avLst/>
          </a:prstGeom>
          <a:solidFill>
            <a:schemeClr val="bg2"/>
          </a:solidFill>
        </p:spPr>
        <p:txBody>
          <a:bodyPr wrap="square">
            <a:spAutoFit/>
          </a:bodyPr>
          <a:lstStyle/>
          <a:p>
            <a:pPr marL="457189" lvl="2" indent="-12465" algn="ctr">
              <a:spcBef>
                <a:spcPts val="0"/>
              </a:spcBef>
              <a:buSzPct val="25000"/>
              <a:buNone/>
            </a:pPr>
            <a:endParaRPr lang="en-US" b="1" dirty="0">
              <a:ea typeface="Geneva" charset="0"/>
              <a:cs typeface="Geneva" charset="0"/>
              <a:sym typeface="Cabin"/>
            </a:endParaRPr>
          </a:p>
          <a:p>
            <a:pPr marL="457189" lvl="2" indent="-12465" algn="ctr">
              <a:spcBef>
                <a:spcPts val="0"/>
              </a:spcBef>
              <a:buSzPct val="25000"/>
              <a:buNone/>
            </a:pPr>
            <a:endParaRPr lang="en-US" b="1" dirty="0">
              <a:ea typeface="Geneva" charset="0"/>
              <a:cs typeface="Geneva" charset="0"/>
              <a:sym typeface="Cabin"/>
            </a:endParaRPr>
          </a:p>
          <a:p>
            <a:pPr marL="238125" lvl="2" indent="-11113" algn="ctr">
              <a:spcBef>
                <a:spcPts val="0"/>
              </a:spcBef>
              <a:buSzPct val="25000"/>
              <a:buNone/>
            </a:pPr>
            <a:endParaRPr lang="en-US" sz="2800" b="1" dirty="0">
              <a:ea typeface="Geneva" charset="0"/>
              <a:cs typeface="Geneva" charset="0"/>
              <a:sym typeface="Cabin"/>
            </a:endParaRPr>
          </a:p>
          <a:p>
            <a:pPr marL="238125" lvl="2" indent="-11113" algn="ctr">
              <a:spcBef>
                <a:spcPts val="0"/>
              </a:spcBef>
              <a:buSzPct val="25000"/>
              <a:buNone/>
            </a:pPr>
            <a:r>
              <a:rPr lang="en-US" sz="2800" b="1" dirty="0">
                <a:ea typeface="Geneva" charset="0"/>
                <a:cs typeface="Geneva" charset="0"/>
                <a:sym typeface="Cabin"/>
              </a:rPr>
              <a:t>In pairs</a:t>
            </a:r>
          </a:p>
          <a:p>
            <a:pPr marL="238125" lvl="2" indent="-11113">
              <a:spcBef>
                <a:spcPts val="0"/>
              </a:spcBef>
              <a:buSzPct val="25000"/>
              <a:buNone/>
            </a:pPr>
            <a:endParaRPr lang="en-US" dirty="0">
              <a:ea typeface="Geneva" charset="0"/>
              <a:cs typeface="Geneva" charset="0"/>
              <a:sym typeface="Cabin"/>
            </a:endParaRPr>
          </a:p>
          <a:p>
            <a:pPr marL="238125" lvl="2" indent="-11113" algn="ctr">
              <a:spcBef>
                <a:spcPts val="0"/>
              </a:spcBef>
              <a:buSzPct val="25000"/>
              <a:buNone/>
            </a:pPr>
            <a:r>
              <a:rPr lang="en-US" sz="2800" dirty="0">
                <a:ea typeface="Geneva" charset="0"/>
                <a:cs typeface="Geneva" charset="0"/>
                <a:sym typeface="Cabin"/>
              </a:rPr>
              <a:t>Tell a (brief) story about one of your experiences with a significant (higher) educational relationship. </a:t>
            </a:r>
          </a:p>
          <a:p>
            <a:pPr marL="457189" lvl="2" indent="-12465" algn="ctr">
              <a:spcBef>
                <a:spcPts val="0"/>
              </a:spcBef>
              <a:buSzPct val="25000"/>
              <a:buNone/>
            </a:pPr>
            <a:endParaRPr lang="en-US" sz="2800" dirty="0">
              <a:ea typeface="Geneva" charset="0"/>
              <a:cs typeface="Geneva" charset="0"/>
              <a:sym typeface="Cabin"/>
            </a:endParaRPr>
          </a:p>
          <a:p>
            <a:pPr marL="179388" lvl="2" indent="-12700" algn="ctr">
              <a:spcBef>
                <a:spcPts val="0"/>
              </a:spcBef>
              <a:buSzPct val="25000"/>
              <a:buNone/>
            </a:pPr>
            <a:r>
              <a:rPr lang="en-US" sz="2800" dirty="0">
                <a:ea typeface="Geneva" charset="0"/>
                <a:cs typeface="Geneva" charset="0"/>
                <a:sym typeface="Cabin"/>
              </a:rPr>
              <a:t>What do those stories reveal about what enables – and what constrains – educational relationships?</a:t>
            </a:r>
            <a:endParaRPr lang="en-US" dirty="0">
              <a:ea typeface="Geneva" charset="0"/>
              <a:cs typeface="Geneva" charset="0"/>
              <a:sym typeface="Cabin"/>
            </a:endParaRPr>
          </a:p>
          <a:p>
            <a:pPr marL="457189" lvl="2" indent="-12465" algn="ctr">
              <a:spcBef>
                <a:spcPts val="0"/>
              </a:spcBef>
              <a:buSzPct val="25000"/>
              <a:buNone/>
            </a:pPr>
            <a:endParaRPr lang="en-US" dirty="0">
              <a:ea typeface="Geneva" charset="0"/>
              <a:cs typeface="Geneva" charset="0"/>
              <a:sym typeface="Cabin"/>
            </a:endParaRPr>
          </a:p>
          <a:p>
            <a:pPr marL="457189" lvl="2" indent="-12465" algn="ctr">
              <a:spcBef>
                <a:spcPts val="0"/>
              </a:spcBef>
              <a:buSzPct val="25000"/>
              <a:buNone/>
            </a:pPr>
            <a:endParaRPr lang="en-US" sz="2000" dirty="0"/>
          </a:p>
          <a:p>
            <a:pPr marL="457189" lvl="2" indent="-12465" algn="ctr">
              <a:spcBef>
                <a:spcPts val="0"/>
              </a:spcBef>
              <a:buSzPct val="25000"/>
              <a:buNone/>
            </a:pPr>
            <a:endParaRPr lang="en-US" sz="2000" dirty="0"/>
          </a:p>
          <a:p>
            <a:pPr marL="457189" lvl="2" indent="-12465" algn="ctr">
              <a:spcBef>
                <a:spcPts val="0"/>
              </a:spcBef>
              <a:buSzPct val="25000"/>
              <a:buNone/>
            </a:pPr>
            <a:endParaRPr lang="en-US" sz="2000" dirty="0"/>
          </a:p>
        </p:txBody>
      </p:sp>
    </p:spTree>
    <p:extLst>
      <p:ext uri="{BB962C8B-B14F-4D97-AF65-F5344CB8AC3E}">
        <p14:creationId xmlns:p14="http://schemas.microsoft.com/office/powerpoint/2010/main" val="527891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riting on a blackboard&#10;&#10;Description automatically generated">
            <a:extLst>
              <a:ext uri="{FF2B5EF4-FFF2-40B4-BE49-F238E27FC236}">
                <a16:creationId xmlns:a16="http://schemas.microsoft.com/office/drawing/2014/main" id="{05F3D154-3E20-FF46-A766-0FDEECEA2477}"/>
              </a:ext>
            </a:extLst>
          </p:cNvPr>
          <p:cNvPicPr>
            <a:picLocks noChangeAspect="1"/>
          </p:cNvPicPr>
          <p:nvPr/>
        </p:nvPicPr>
        <p:blipFill rotWithShape="1">
          <a:blip r:embed="rId3">
            <a:alphaModFix amt="70000"/>
          </a:blip>
          <a:srcRect t="7555" b="7555"/>
          <a:stretch/>
        </p:blipFill>
        <p:spPr>
          <a:xfrm>
            <a:off x="20" y="1282"/>
            <a:ext cx="12191980" cy="6856718"/>
          </a:xfrm>
          <a:prstGeom prst="rect">
            <a:avLst/>
          </a:prstGeom>
          <a:ln>
            <a:solidFill>
              <a:schemeClr val="bg1"/>
            </a:solidFill>
          </a:ln>
        </p:spPr>
      </p:pic>
      <p:sp>
        <p:nvSpPr>
          <p:cNvPr id="10" name="TextBox 9">
            <a:extLst>
              <a:ext uri="{FF2B5EF4-FFF2-40B4-BE49-F238E27FC236}">
                <a16:creationId xmlns:a16="http://schemas.microsoft.com/office/drawing/2014/main" id="{FB900F73-BBFC-5D48-A191-C755A2FC1FB4}"/>
              </a:ext>
            </a:extLst>
          </p:cNvPr>
          <p:cNvSpPr txBox="1"/>
          <p:nvPr/>
        </p:nvSpPr>
        <p:spPr>
          <a:xfrm>
            <a:off x="0" y="1501406"/>
            <a:ext cx="5959642" cy="5355312"/>
          </a:xfrm>
          <a:prstGeom prst="rect">
            <a:avLst/>
          </a:prstGeom>
          <a:solidFill>
            <a:schemeClr val="bg2"/>
          </a:solidFill>
          <a:ln w="76200">
            <a:noFill/>
          </a:ln>
        </p:spPr>
        <p:txBody>
          <a:bodyPr wrap="square" rtlCol="0">
            <a:spAutoFit/>
          </a:bodyPr>
          <a:lstStyle/>
          <a:p>
            <a:pPr algn="ctr"/>
            <a:endParaRPr lang="en-US" sz="1600" dirty="0"/>
          </a:p>
          <a:p>
            <a:pPr lvl="0" algn="ctr"/>
            <a:r>
              <a:rPr lang="en-US" sz="2800" dirty="0">
                <a:solidFill>
                  <a:schemeClr val="dk1"/>
                </a:solidFill>
              </a:rPr>
              <a:t>“When I moved into my dorm, I was thrilled to be at UW. But I kept thinking that as a wait-listed student I’m probably on the lower end academically here. Sitting in these large classrooms – Chemistry 142 had 500 students – I convinced myself that they’re all more successful than me. I was comparing myself to others and imagining all of their accomplishments. I was freaking out, to be honest.”</a:t>
            </a:r>
          </a:p>
          <a:p>
            <a:pPr lvl="0" algn="ctr"/>
            <a:r>
              <a:rPr lang="en-US" dirty="0">
                <a:solidFill>
                  <a:schemeClr val="dk1"/>
                </a:solidFill>
              </a:rPr>
              <a:t>(Gigi Gaultier, University of Washington)</a:t>
            </a:r>
          </a:p>
        </p:txBody>
      </p:sp>
    </p:spTree>
    <p:extLst>
      <p:ext uri="{BB962C8B-B14F-4D97-AF65-F5344CB8AC3E}">
        <p14:creationId xmlns:p14="http://schemas.microsoft.com/office/powerpoint/2010/main" val="63713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riting on a blackboard&#10;&#10;Description automatically generated">
            <a:extLst>
              <a:ext uri="{FF2B5EF4-FFF2-40B4-BE49-F238E27FC236}">
                <a16:creationId xmlns:a16="http://schemas.microsoft.com/office/drawing/2014/main" id="{05F3D154-3E20-FF46-A766-0FDEECEA2477}"/>
              </a:ext>
            </a:extLst>
          </p:cNvPr>
          <p:cNvPicPr>
            <a:picLocks noChangeAspect="1"/>
          </p:cNvPicPr>
          <p:nvPr/>
        </p:nvPicPr>
        <p:blipFill rotWithShape="1">
          <a:blip r:embed="rId3">
            <a:alphaModFix amt="70000"/>
          </a:blip>
          <a:srcRect t="7555" b="7555"/>
          <a:stretch/>
        </p:blipFill>
        <p:spPr>
          <a:xfrm>
            <a:off x="20" y="1282"/>
            <a:ext cx="12191980" cy="6856718"/>
          </a:xfrm>
          <a:prstGeom prst="rect">
            <a:avLst/>
          </a:prstGeom>
          <a:ln>
            <a:solidFill>
              <a:schemeClr val="bg1"/>
            </a:solidFill>
          </a:ln>
        </p:spPr>
      </p:pic>
      <p:sp>
        <p:nvSpPr>
          <p:cNvPr id="10" name="TextBox 9">
            <a:extLst>
              <a:ext uri="{FF2B5EF4-FFF2-40B4-BE49-F238E27FC236}">
                <a16:creationId xmlns:a16="http://schemas.microsoft.com/office/drawing/2014/main" id="{FB900F73-BBFC-5D48-A191-C755A2FC1FB4}"/>
              </a:ext>
            </a:extLst>
          </p:cNvPr>
          <p:cNvSpPr txBox="1"/>
          <p:nvPr/>
        </p:nvSpPr>
        <p:spPr>
          <a:xfrm>
            <a:off x="0" y="1501406"/>
            <a:ext cx="5959642" cy="5355312"/>
          </a:xfrm>
          <a:prstGeom prst="rect">
            <a:avLst/>
          </a:prstGeom>
          <a:solidFill>
            <a:schemeClr val="bg2"/>
          </a:solidFill>
          <a:ln w="76200">
            <a:noFill/>
          </a:ln>
        </p:spPr>
        <p:txBody>
          <a:bodyPr wrap="square" rtlCol="0">
            <a:spAutoFit/>
          </a:bodyPr>
          <a:lstStyle/>
          <a:p>
            <a:pPr algn="ctr"/>
            <a:endParaRPr lang="en-US" sz="1600" dirty="0"/>
          </a:p>
          <a:p>
            <a:pPr lvl="0" algn="ctr"/>
            <a:r>
              <a:rPr lang="en-US" sz="2800" dirty="0">
                <a:solidFill>
                  <a:schemeClr val="dk1"/>
                </a:solidFill>
              </a:rPr>
              <a:t>“When I moved into my dorm, I was thrilled to be at UW. But I kept thinking that as a wait-listed student I’m probably on the lower end academically here. Sitting in these large classrooms – Chemistry 142 had 500 students – I convinced myself that they’re all more successful than me. I was comparing myself to others and imagining all of their accomplishments. I was freaking out, to be honest.”</a:t>
            </a:r>
          </a:p>
          <a:p>
            <a:pPr lvl="0" algn="ctr"/>
            <a:r>
              <a:rPr lang="en-US" dirty="0">
                <a:solidFill>
                  <a:schemeClr val="dk1"/>
                </a:solidFill>
              </a:rPr>
              <a:t>(Gigi Gaultier, University of Washington)</a:t>
            </a:r>
          </a:p>
        </p:txBody>
      </p:sp>
      <p:sp>
        <p:nvSpPr>
          <p:cNvPr id="6" name="TextBox 5">
            <a:extLst>
              <a:ext uri="{FF2B5EF4-FFF2-40B4-BE49-F238E27FC236}">
                <a16:creationId xmlns:a16="http://schemas.microsoft.com/office/drawing/2014/main" id="{674D4F78-CCFF-9C48-A0B6-75A536035537}"/>
              </a:ext>
            </a:extLst>
          </p:cNvPr>
          <p:cNvSpPr txBox="1"/>
          <p:nvPr/>
        </p:nvSpPr>
        <p:spPr>
          <a:xfrm>
            <a:off x="6232358" y="0"/>
            <a:ext cx="5959622" cy="1231106"/>
          </a:xfrm>
          <a:prstGeom prst="rect">
            <a:avLst/>
          </a:prstGeom>
          <a:solidFill>
            <a:schemeClr val="bg2"/>
          </a:solidFill>
        </p:spPr>
        <p:txBody>
          <a:bodyPr wrap="square">
            <a:spAutoFit/>
          </a:bodyPr>
          <a:lstStyle/>
          <a:p>
            <a:pPr lvl="0" algn="ctr"/>
            <a:r>
              <a:rPr lang="en-US" sz="2800" dirty="0">
                <a:solidFill>
                  <a:schemeClr val="dk1"/>
                </a:solidFill>
              </a:rPr>
              <a:t>“This is not the kind of place where you ask for help.”</a:t>
            </a:r>
          </a:p>
          <a:p>
            <a:pPr lvl="0" algn="ctr"/>
            <a:r>
              <a:rPr lang="en-US" dirty="0">
                <a:solidFill>
                  <a:srgbClr val="000000"/>
                </a:solidFill>
                <a:ea typeface="Arial"/>
                <a:cs typeface="Arial"/>
                <a:sym typeface="Arial"/>
              </a:rPr>
              <a:t>(Undergraduate, University of Michigan)</a:t>
            </a:r>
          </a:p>
        </p:txBody>
      </p:sp>
    </p:spTree>
    <p:extLst>
      <p:ext uri="{BB962C8B-B14F-4D97-AF65-F5344CB8AC3E}">
        <p14:creationId xmlns:p14="http://schemas.microsoft.com/office/powerpoint/2010/main" val="239284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0EBA1C-509B-6F4E-AC88-306A8F6CD359}"/>
              </a:ext>
            </a:extLst>
          </p:cNvPr>
          <p:cNvPicPr>
            <a:picLocks noChangeAspect="1"/>
          </p:cNvPicPr>
          <p:nvPr/>
        </p:nvPicPr>
        <p:blipFill>
          <a:blip r:embed="rId3">
            <a:alphaModFix amt="70000"/>
          </a:blip>
          <a:stretch>
            <a:fillRect/>
          </a:stretch>
        </p:blipFill>
        <p:spPr>
          <a:xfrm>
            <a:off x="-443358" y="0"/>
            <a:ext cx="12192000" cy="6858000"/>
          </a:xfrm>
          <a:prstGeom prst="rect">
            <a:avLst/>
          </a:prstGeom>
        </p:spPr>
      </p:pic>
      <p:sp>
        <p:nvSpPr>
          <p:cNvPr id="4" name="TextBox 3">
            <a:extLst>
              <a:ext uri="{FF2B5EF4-FFF2-40B4-BE49-F238E27FC236}">
                <a16:creationId xmlns:a16="http://schemas.microsoft.com/office/drawing/2014/main" id="{67AA351E-508C-3A4C-BF0A-01E19DD83632}"/>
              </a:ext>
            </a:extLst>
          </p:cNvPr>
          <p:cNvSpPr txBox="1"/>
          <p:nvPr/>
        </p:nvSpPr>
        <p:spPr>
          <a:xfrm>
            <a:off x="5292436" y="0"/>
            <a:ext cx="6899564" cy="7048083"/>
          </a:xfrm>
          <a:prstGeom prst="rect">
            <a:avLst/>
          </a:prstGeom>
          <a:solidFill>
            <a:schemeClr val="bg2"/>
          </a:solidFill>
        </p:spPr>
        <p:txBody>
          <a:bodyPr wrap="square" rtlCol="0">
            <a:spAutoFit/>
          </a:bodyPr>
          <a:lstStyle/>
          <a:p>
            <a:pPr algn="ctr"/>
            <a:r>
              <a:rPr lang="en-US" sz="2800" dirty="0">
                <a:solidFill>
                  <a:schemeClr val="dk1"/>
                </a:solidFill>
              </a:rPr>
              <a:t>“</a:t>
            </a:r>
            <a:r>
              <a:rPr lang="en-US" sz="2800" dirty="0"/>
              <a:t>Coming to college was a difficult experience for me. There was the just being away from home part. And then there was race. I never felt like I was a student first. I was always Black first, and then a student. </a:t>
            </a:r>
          </a:p>
          <a:p>
            <a:pPr algn="ctr"/>
            <a:r>
              <a:rPr lang="en-US" sz="2800" dirty="0"/>
              <a:t>For example, during my junior year, I remember walking into class on the day after Tamir Rice was killed by police. I was distraught. I walked into class and sat there, and it seemed like no one else was fazed by it. The day went on as usual for other students. It was just so surreal to have all of this weight on me because of something that happened, and not feeling that reflected at all by the students and professors around me.”</a:t>
            </a:r>
            <a:endParaRPr lang="en-US" sz="2800" dirty="0">
              <a:solidFill>
                <a:schemeClr val="dk1"/>
              </a:solidFill>
            </a:endParaRPr>
          </a:p>
          <a:p>
            <a:pPr lvl="0" algn="ctr"/>
            <a:r>
              <a:rPr lang="en-US" dirty="0"/>
              <a:t>(Khadijah Seay, Bryn Mawr College)</a:t>
            </a:r>
          </a:p>
          <a:p>
            <a:pPr lvl="0" algn="ctr"/>
            <a:endParaRPr lang="en-US" sz="1400" i="1" dirty="0">
              <a:solidFill>
                <a:schemeClr val="dk1"/>
              </a:solidFill>
            </a:endParaRPr>
          </a:p>
        </p:txBody>
      </p:sp>
    </p:spTree>
    <p:extLst>
      <p:ext uri="{BB962C8B-B14F-4D97-AF65-F5344CB8AC3E}">
        <p14:creationId xmlns:p14="http://schemas.microsoft.com/office/powerpoint/2010/main" val="350887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sitting in a room&#10;&#10;Description automatically generated with low confidence">
            <a:extLst>
              <a:ext uri="{FF2B5EF4-FFF2-40B4-BE49-F238E27FC236}">
                <a16:creationId xmlns:a16="http://schemas.microsoft.com/office/drawing/2014/main" id="{52324893-8FE5-5190-CC02-2750167C6C6A}"/>
              </a:ext>
            </a:extLst>
          </p:cNvPr>
          <p:cNvPicPr>
            <a:picLocks noChangeAspect="1"/>
          </p:cNvPicPr>
          <p:nvPr/>
        </p:nvPicPr>
        <p:blipFill>
          <a:blip r:embed="rId2">
            <a:alphaModFix amt="85000"/>
          </a:blip>
          <a:stretch>
            <a:fillRect/>
          </a:stretch>
        </p:blipFill>
        <p:spPr>
          <a:xfrm>
            <a:off x="-1082399" y="0"/>
            <a:ext cx="10324866" cy="6858000"/>
          </a:xfrm>
          <a:prstGeom prst="rect">
            <a:avLst/>
          </a:prstGeom>
        </p:spPr>
      </p:pic>
      <p:sp>
        <p:nvSpPr>
          <p:cNvPr id="4" name="TextBox 3">
            <a:extLst>
              <a:ext uri="{FF2B5EF4-FFF2-40B4-BE49-F238E27FC236}">
                <a16:creationId xmlns:a16="http://schemas.microsoft.com/office/drawing/2014/main" id="{961892F4-CDB8-9744-8064-DB1289E358E8}"/>
              </a:ext>
            </a:extLst>
          </p:cNvPr>
          <p:cNvSpPr txBox="1"/>
          <p:nvPr/>
        </p:nvSpPr>
        <p:spPr>
          <a:xfrm>
            <a:off x="8543108" y="0"/>
            <a:ext cx="3712391" cy="7201972"/>
          </a:xfrm>
          <a:prstGeom prst="rect">
            <a:avLst/>
          </a:prstGeom>
          <a:solidFill>
            <a:schemeClr val="bg2"/>
          </a:solidFill>
          <a:ln>
            <a:noFill/>
          </a:ln>
        </p:spPr>
        <p:txBody>
          <a:bodyPr wrap="square" rtlCol="0">
            <a:spAutoFit/>
          </a:bodyPr>
          <a:lstStyle/>
          <a:p>
            <a:pPr algn="ctr"/>
            <a:endParaRPr lang="en-US" sz="2800" dirty="0"/>
          </a:p>
          <a:p>
            <a:pPr lvl="0" algn="ctr"/>
            <a:r>
              <a:rPr lang="en-US" sz="2800" dirty="0">
                <a:solidFill>
                  <a:schemeClr val="dk1"/>
                </a:solidFill>
              </a:rPr>
              <a:t>“Once students recognize that you care about them, about where they come from, about their goals and what they’re trying to accomplish, then you have a strong foundation for teaching and learning.”</a:t>
            </a:r>
          </a:p>
          <a:p>
            <a:pPr lvl="0" algn="ctr"/>
            <a:r>
              <a:rPr lang="en-US" dirty="0">
                <a:solidFill>
                  <a:schemeClr val="dk1"/>
                </a:solidFill>
              </a:rPr>
              <a:t>(Matthew Smith, California State University Dominguez Hills)</a:t>
            </a:r>
          </a:p>
          <a:p>
            <a:pPr algn="ctr"/>
            <a:endParaRPr lang="en-US" dirty="0"/>
          </a:p>
          <a:p>
            <a:pPr algn="ctr"/>
            <a:endParaRPr lang="en-US" dirty="0"/>
          </a:p>
          <a:p>
            <a:pPr algn="ctr"/>
            <a:r>
              <a:rPr lang="en-US" sz="2800" b="1" dirty="0"/>
              <a:t>Validation</a:t>
            </a:r>
          </a:p>
          <a:p>
            <a:pPr algn="ctr"/>
            <a:r>
              <a:rPr lang="en-US" dirty="0"/>
              <a:t>(Rendón, 1994)</a:t>
            </a:r>
          </a:p>
          <a:p>
            <a:pPr algn="ctr"/>
            <a:endParaRPr lang="en-US" dirty="0"/>
          </a:p>
          <a:p>
            <a:pPr algn="ctr"/>
            <a:endParaRPr lang="en-US" dirty="0"/>
          </a:p>
        </p:txBody>
      </p:sp>
      <p:sp>
        <p:nvSpPr>
          <p:cNvPr id="2" name="Rectangle 1">
            <a:extLst>
              <a:ext uri="{FF2B5EF4-FFF2-40B4-BE49-F238E27FC236}">
                <a16:creationId xmlns:a16="http://schemas.microsoft.com/office/drawing/2014/main" id="{48AC243E-8248-5E61-BFFB-9AF51C7A843C}"/>
              </a:ext>
            </a:extLst>
          </p:cNvPr>
          <p:cNvSpPr/>
          <p:nvPr/>
        </p:nvSpPr>
        <p:spPr>
          <a:xfrm>
            <a:off x="9418320" y="5760721"/>
            <a:ext cx="1920240" cy="91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079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200AD1-FBBD-9D43-907C-1A1F6D86F231}"/>
              </a:ext>
            </a:extLst>
          </p:cNvPr>
          <p:cNvSpPr/>
          <p:nvPr/>
        </p:nvSpPr>
        <p:spPr>
          <a:xfrm>
            <a:off x="-1" y="7538"/>
            <a:ext cx="12191999" cy="2954655"/>
          </a:xfrm>
          <a:prstGeom prst="rect">
            <a:avLst/>
          </a:prstGeom>
          <a:solidFill>
            <a:schemeClr val="bg2"/>
          </a:solidFill>
        </p:spPr>
        <p:txBody>
          <a:bodyPr wrap="square">
            <a:spAutoFit/>
          </a:bodyPr>
          <a:lstStyle/>
          <a:p>
            <a:r>
              <a:rPr lang="en-US" sz="2800" b="1" dirty="0"/>
              <a:t>Feedback that validates conveys</a:t>
            </a:r>
            <a:r>
              <a:rPr lang="en-US" sz="2800" dirty="0"/>
              <a:t>:</a:t>
            </a:r>
          </a:p>
          <a:p>
            <a:pPr marL="514350" indent="-514350">
              <a:buAutoNum type="arabicPeriod"/>
            </a:pPr>
            <a:r>
              <a:rPr lang="en-US" sz="2800" dirty="0"/>
              <a:t>High academic standards/expectations;</a:t>
            </a:r>
          </a:p>
          <a:p>
            <a:pPr marL="514350" indent="-514350">
              <a:buAutoNum type="arabicPeriod"/>
            </a:pPr>
            <a:r>
              <a:rPr lang="en-US" sz="2800" dirty="0"/>
              <a:t>Belief in the student’s capacity to meet those standards, even if their work does not do so right now;</a:t>
            </a:r>
          </a:p>
          <a:p>
            <a:pPr marL="514350" indent="-514350">
              <a:buAutoNum type="arabicPeriod"/>
            </a:pPr>
            <a:r>
              <a:rPr lang="en-US" sz="2800" dirty="0"/>
              <a:t>Specific guidance about how to improve;</a:t>
            </a:r>
          </a:p>
          <a:p>
            <a:pPr marL="514350" indent="-514350">
              <a:buAutoNum type="arabicPeriod"/>
            </a:pPr>
            <a:r>
              <a:rPr lang="en-US" sz="2800" dirty="0"/>
              <a:t>Availability of resources to support the student’s improvement.</a:t>
            </a:r>
          </a:p>
          <a:p>
            <a:pPr algn="ctr"/>
            <a:r>
              <a:rPr lang="en-US" dirty="0"/>
              <a:t>(Cole, 2008)</a:t>
            </a:r>
          </a:p>
        </p:txBody>
      </p:sp>
      <p:pic>
        <p:nvPicPr>
          <p:cNvPr id="6" name="Picture 5">
            <a:extLst>
              <a:ext uri="{FF2B5EF4-FFF2-40B4-BE49-F238E27FC236}">
                <a16:creationId xmlns:a16="http://schemas.microsoft.com/office/drawing/2014/main" id="{2FB43245-09FF-E74C-BBA7-2523EAEB2147}"/>
              </a:ext>
            </a:extLst>
          </p:cNvPr>
          <p:cNvPicPr>
            <a:picLocks noChangeAspect="1"/>
          </p:cNvPicPr>
          <p:nvPr/>
        </p:nvPicPr>
        <p:blipFill rotWithShape="1">
          <a:blip r:embed="rId3">
            <a:alphaModFix amt="70000"/>
          </a:blip>
          <a:srcRect t="17445"/>
          <a:stretch/>
        </p:blipFill>
        <p:spPr>
          <a:xfrm>
            <a:off x="1" y="2956263"/>
            <a:ext cx="12192000" cy="5661578"/>
          </a:xfrm>
          <a:prstGeom prst="rect">
            <a:avLst/>
          </a:prstGeom>
        </p:spPr>
      </p:pic>
    </p:spTree>
    <p:extLst>
      <p:ext uri="{BB962C8B-B14F-4D97-AF65-F5344CB8AC3E}">
        <p14:creationId xmlns:p14="http://schemas.microsoft.com/office/powerpoint/2010/main" val="1607556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earing glasses&#10;&#10;Description automatically generated with medium confidence">
            <a:extLst>
              <a:ext uri="{FF2B5EF4-FFF2-40B4-BE49-F238E27FC236}">
                <a16:creationId xmlns:a16="http://schemas.microsoft.com/office/drawing/2014/main" id="{02557711-A33E-D943-BD87-AA1C6B219FC7}"/>
              </a:ext>
            </a:extLst>
          </p:cNvPr>
          <p:cNvPicPr>
            <a:picLocks noGrp="1" noChangeAspect="1"/>
          </p:cNvPicPr>
          <p:nvPr>
            <p:ph idx="1"/>
          </p:nvPr>
        </p:nvPicPr>
        <p:blipFill rotWithShape="1">
          <a:blip r:embed="rId3">
            <a:alphaModFix amt="70000"/>
          </a:blip>
          <a:srcRect b="15746"/>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1A923065-5F29-5C4F-9550-DE71895934C5}"/>
              </a:ext>
            </a:extLst>
          </p:cNvPr>
          <p:cNvSpPr txBox="1"/>
          <p:nvPr/>
        </p:nvSpPr>
        <p:spPr>
          <a:xfrm>
            <a:off x="6918157" y="0"/>
            <a:ext cx="5271209" cy="7109639"/>
          </a:xfrm>
          <a:prstGeom prst="rect">
            <a:avLst/>
          </a:prstGeom>
          <a:solidFill>
            <a:schemeClr val="bg2"/>
          </a:solidFill>
        </p:spPr>
        <p:txBody>
          <a:bodyPr wrap="square">
            <a:spAutoFit/>
          </a:bodyPr>
          <a:lstStyle/>
          <a:p>
            <a:pPr algn="ctr"/>
            <a:endParaRPr lang="en-US" sz="2800" dirty="0"/>
          </a:p>
          <a:p>
            <a:pPr algn="ctr"/>
            <a:r>
              <a:rPr lang="en-US" sz="2800" dirty="0"/>
              <a:t>“On some papers, she would have this little paragraph in the comments saying, ‘You did this super well in your paper’ and that little bit of encouragement, even though I’m not face-to-face with this professor at all, made a world of difference to me. We’ve never met in person or even had a conversation, but she has made a huge difference in my education, which is kind of hard to imagine since we only ever interacted in writing.”</a:t>
            </a:r>
          </a:p>
          <a:p>
            <a:pPr algn="ctr"/>
            <a:r>
              <a:rPr lang="en-US" dirty="0"/>
              <a:t>(Nellie Bourne, Texas)</a:t>
            </a:r>
          </a:p>
          <a:p>
            <a:pPr lvl="0" algn="ctr"/>
            <a:endParaRPr lang="en-US" dirty="0">
              <a:solidFill>
                <a:schemeClr val="dk1"/>
              </a:solidFill>
            </a:endParaRPr>
          </a:p>
        </p:txBody>
      </p:sp>
    </p:spTree>
    <p:extLst>
      <p:ext uri="{BB962C8B-B14F-4D97-AF65-F5344CB8AC3E}">
        <p14:creationId xmlns:p14="http://schemas.microsoft.com/office/powerpoint/2010/main" val="41769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58EF98-849E-AA46-B895-C9DC42E8C04C}"/>
              </a:ext>
            </a:extLst>
          </p:cNvPr>
          <p:cNvPicPr>
            <a:picLocks noChangeAspect="1"/>
          </p:cNvPicPr>
          <p:nvPr/>
        </p:nvPicPr>
        <p:blipFill rotWithShape="1">
          <a:blip r:embed="rId3">
            <a:alphaModFix amt="50000"/>
          </a:blip>
          <a:srcRect l="4849" t="8117" b="19219"/>
          <a:stretch/>
        </p:blipFill>
        <p:spPr>
          <a:xfrm>
            <a:off x="0" y="0"/>
            <a:ext cx="12192000" cy="6858000"/>
          </a:xfrm>
          <a:prstGeom prst="rect">
            <a:avLst/>
          </a:prstGeom>
        </p:spPr>
      </p:pic>
      <p:sp>
        <p:nvSpPr>
          <p:cNvPr id="2" name="TextBox 1">
            <a:extLst>
              <a:ext uri="{FF2B5EF4-FFF2-40B4-BE49-F238E27FC236}">
                <a16:creationId xmlns:a16="http://schemas.microsoft.com/office/drawing/2014/main" id="{8A94AE28-94B1-AA43-8172-A9F295E047C4}"/>
              </a:ext>
            </a:extLst>
          </p:cNvPr>
          <p:cNvSpPr txBox="1"/>
          <p:nvPr/>
        </p:nvSpPr>
        <p:spPr>
          <a:xfrm>
            <a:off x="3111063" y="867132"/>
            <a:ext cx="9080937" cy="2800767"/>
          </a:xfrm>
          <a:prstGeom prst="rect">
            <a:avLst/>
          </a:prstGeom>
          <a:noFill/>
        </p:spPr>
        <p:txBody>
          <a:bodyPr wrap="square" rtlCol="0">
            <a:spAutoFit/>
          </a:bodyPr>
          <a:lstStyle/>
          <a:p>
            <a:pPr lvl="0" algn="ctr"/>
            <a:r>
              <a:rPr lang="en-US" sz="2800" dirty="0"/>
              <a:t>“Early in Calculus 2, we started getting into really difficult things and I suddenly began having these feelings like I didn't belong in this class -- that my education, what I was trying to achieve, wasn't possible and my goals were just obscenely farther away than I thought they were…. </a:t>
            </a:r>
          </a:p>
          <a:p>
            <a:pPr lvl="0"/>
            <a:endParaRPr lang="en-US" dirty="0">
              <a:solidFill>
                <a:srgbClr val="000000"/>
              </a:solidFill>
              <a:ea typeface="Arial"/>
              <a:cs typeface="Arial"/>
              <a:sym typeface="Arial"/>
            </a:endParaRPr>
          </a:p>
          <a:p>
            <a:pPr lvl="0" algn="ctr"/>
            <a:r>
              <a:rPr lang="en-US" dirty="0">
                <a:solidFill>
                  <a:srgbClr val="000000"/>
                </a:solidFill>
                <a:ea typeface="Arial"/>
                <a:cs typeface="Arial"/>
                <a:sym typeface="Arial"/>
              </a:rPr>
              <a:t>    (Joshua Rodriguez, Oakton Community College)</a:t>
            </a:r>
            <a:endParaRPr lang="en-US" dirty="0">
              <a:solidFill>
                <a:schemeClr val="dk1"/>
              </a:solidFill>
            </a:endParaRPr>
          </a:p>
        </p:txBody>
      </p:sp>
    </p:spTree>
    <p:extLst>
      <p:ext uri="{BB962C8B-B14F-4D97-AF65-F5344CB8AC3E}">
        <p14:creationId xmlns:p14="http://schemas.microsoft.com/office/powerpoint/2010/main" val="213019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58EF98-849E-AA46-B895-C9DC42E8C04C}"/>
              </a:ext>
            </a:extLst>
          </p:cNvPr>
          <p:cNvPicPr>
            <a:picLocks noChangeAspect="1"/>
          </p:cNvPicPr>
          <p:nvPr/>
        </p:nvPicPr>
        <p:blipFill rotWithShape="1">
          <a:blip r:embed="rId3">
            <a:alphaModFix amt="50000"/>
          </a:blip>
          <a:srcRect l="4849" t="8117" b="19219"/>
          <a:stretch/>
        </p:blipFill>
        <p:spPr>
          <a:xfrm>
            <a:off x="-15766" y="-11198"/>
            <a:ext cx="12192000" cy="6858000"/>
          </a:xfrm>
          <a:prstGeom prst="rect">
            <a:avLst/>
          </a:prstGeom>
        </p:spPr>
      </p:pic>
      <p:sp>
        <p:nvSpPr>
          <p:cNvPr id="2" name="TextBox 1">
            <a:extLst>
              <a:ext uri="{FF2B5EF4-FFF2-40B4-BE49-F238E27FC236}">
                <a16:creationId xmlns:a16="http://schemas.microsoft.com/office/drawing/2014/main" id="{8A94AE28-94B1-AA43-8172-A9F295E047C4}"/>
              </a:ext>
            </a:extLst>
          </p:cNvPr>
          <p:cNvSpPr txBox="1"/>
          <p:nvPr/>
        </p:nvSpPr>
        <p:spPr>
          <a:xfrm>
            <a:off x="2270232" y="147706"/>
            <a:ext cx="9979572" cy="4247317"/>
          </a:xfrm>
          <a:prstGeom prst="rect">
            <a:avLst/>
          </a:prstGeom>
          <a:noFill/>
        </p:spPr>
        <p:txBody>
          <a:bodyPr wrap="square" rtlCol="0">
            <a:spAutoFit/>
          </a:bodyPr>
          <a:lstStyle/>
          <a:p>
            <a:pPr lvl="0" algn="ctr"/>
            <a:r>
              <a:rPr lang="en-US" sz="2800" dirty="0"/>
              <a:t>I went to Professor Arco to say that I might have to drop out. He told me, ‘Joshua, I don't want you to do the homework tonight. I want you to look up imposter syndrome and read about it. Then come and talk to me.’ I did that, and I learned that it is extraordinarily common among students. </a:t>
            </a:r>
          </a:p>
          <a:p>
            <a:pPr lvl="0" algn="ctr"/>
            <a:r>
              <a:rPr lang="en-US" sz="2800" dirty="0"/>
              <a:t>That interaction bolstered my confidence to realize that I'm not alone in this, that everyone has these feelings. I went from contemplating dropping out to getting tutoring help – and then getting an A in the course.” </a:t>
            </a:r>
          </a:p>
          <a:p>
            <a:pPr lvl="0"/>
            <a:r>
              <a:rPr lang="en-US" dirty="0">
                <a:solidFill>
                  <a:srgbClr val="000000"/>
                </a:solidFill>
                <a:ea typeface="Arial"/>
                <a:cs typeface="Arial"/>
                <a:sym typeface="Arial"/>
              </a:rPr>
              <a:t>	(Joshua Rodriguez, Oakton Community College)</a:t>
            </a:r>
            <a:endParaRPr lang="en-US" dirty="0">
              <a:solidFill>
                <a:schemeClr val="dk1"/>
              </a:solidFill>
            </a:endParaRPr>
          </a:p>
        </p:txBody>
      </p:sp>
    </p:spTree>
    <p:extLst>
      <p:ext uri="{BB962C8B-B14F-4D97-AF65-F5344CB8AC3E}">
        <p14:creationId xmlns:p14="http://schemas.microsoft.com/office/powerpoint/2010/main" val="181964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8" descr="A group of people sitting around a table with laptops&#10;&#10;Description automatically generated with low confidence">
            <a:extLst>
              <a:ext uri="{FF2B5EF4-FFF2-40B4-BE49-F238E27FC236}">
                <a16:creationId xmlns:a16="http://schemas.microsoft.com/office/drawing/2014/main" id="{F0BCDE1A-7E36-D222-52DF-05CCC7E9052F}"/>
              </a:ext>
            </a:extLst>
          </p:cNvPr>
          <p:cNvPicPr>
            <a:picLocks noChangeAspect="1"/>
          </p:cNvPicPr>
          <p:nvPr/>
        </p:nvPicPr>
        <p:blipFill rotWithShape="1">
          <a:blip r:embed="rId3">
            <a:alphaModFix amt="70000"/>
          </a:blip>
          <a:srcRect t="5167" b="10579"/>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7AA351E-508C-3A4C-BF0A-01E19DD83632}"/>
              </a:ext>
            </a:extLst>
          </p:cNvPr>
          <p:cNvSpPr txBox="1"/>
          <p:nvPr/>
        </p:nvSpPr>
        <p:spPr>
          <a:xfrm>
            <a:off x="-213360" y="3741824"/>
            <a:ext cx="12405360" cy="4385816"/>
          </a:xfrm>
          <a:prstGeom prst="rect">
            <a:avLst/>
          </a:prstGeom>
          <a:solidFill>
            <a:schemeClr val="bg2"/>
          </a:solidFill>
        </p:spPr>
        <p:txBody>
          <a:bodyPr wrap="square" rtlCol="0">
            <a:spAutoFit/>
          </a:bodyPr>
          <a:lstStyle/>
          <a:p>
            <a:pPr marL="457189" lvl="2" indent="-12465" algn="ctr">
              <a:spcBef>
                <a:spcPts val="0"/>
              </a:spcBef>
              <a:buSzPct val="25000"/>
              <a:buNone/>
            </a:pPr>
            <a:r>
              <a:rPr lang="en-US" sz="2800" b="1" dirty="0"/>
              <a:t>Example</a:t>
            </a:r>
            <a:r>
              <a:rPr lang="en-US" sz="2800" b="1" dirty="0">
                <a:ea typeface="Geneva" charset="0"/>
                <a:cs typeface="Geneva" charset="0"/>
                <a:sym typeface="Cabin"/>
              </a:rPr>
              <a:t> 1: </a:t>
            </a:r>
            <a:r>
              <a:rPr lang="en-US" sz="2800" b="1" dirty="0"/>
              <a:t>Office Hours</a:t>
            </a:r>
          </a:p>
          <a:p>
            <a:pPr marL="457189" lvl="2" indent="-12465" algn="ctr">
              <a:spcBef>
                <a:spcPts val="0"/>
              </a:spcBef>
              <a:buSzPct val="25000"/>
              <a:buNone/>
            </a:pPr>
            <a:endParaRPr lang="en-US" sz="800" dirty="0"/>
          </a:p>
          <a:p>
            <a:pPr marL="457189" lvl="2" indent="-12465" algn="ctr">
              <a:spcBef>
                <a:spcPts val="0"/>
              </a:spcBef>
              <a:buSzPct val="25000"/>
              <a:buNone/>
            </a:pPr>
            <a:r>
              <a:rPr lang="en-US" sz="2800" dirty="0"/>
              <a:t>“I hold my office hours in a residence hall. Students don’t want to come see me one-on-one, so I encourage them to come with a roommate, a study partner, or on their own but expecting not to be alone. We meet in a prominent, comfortable place in a residence hall. A lot of informal relationships evolve in ‘conference room hours’ by having them interact with both me and their peers.”</a:t>
            </a:r>
          </a:p>
          <a:p>
            <a:pPr marL="457189" lvl="2" indent="-12465" algn="ctr">
              <a:spcBef>
                <a:spcPts val="0"/>
              </a:spcBef>
              <a:buSzPct val="25000"/>
              <a:buNone/>
            </a:pPr>
            <a:r>
              <a:rPr lang="en-US" dirty="0"/>
              <a:t>(Shaun Vacera, University of Iowa)</a:t>
            </a:r>
          </a:p>
          <a:p>
            <a:pPr algn="ctr">
              <a:spcBef>
                <a:spcPts val="1000"/>
              </a:spcBef>
            </a:pPr>
            <a:endParaRPr lang="en-US" sz="2000" dirty="0"/>
          </a:p>
          <a:p>
            <a:pPr algn="ctr">
              <a:spcBef>
                <a:spcPts val="1000"/>
              </a:spcBef>
            </a:pPr>
            <a:endParaRPr lang="en-US" sz="2000" dirty="0"/>
          </a:p>
          <a:p>
            <a:pPr algn="ctr">
              <a:spcBef>
                <a:spcPts val="1000"/>
              </a:spcBef>
            </a:pPr>
            <a:endParaRPr lang="en-US" sz="2000" dirty="0"/>
          </a:p>
        </p:txBody>
      </p:sp>
    </p:spTree>
    <p:extLst>
      <p:ext uri="{BB962C8B-B14F-4D97-AF65-F5344CB8AC3E}">
        <p14:creationId xmlns:p14="http://schemas.microsoft.com/office/powerpoint/2010/main" val="180887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talking to a group of people&#10;&#10;Description automatically generated with low confidence">
            <a:extLst>
              <a:ext uri="{FF2B5EF4-FFF2-40B4-BE49-F238E27FC236}">
                <a16:creationId xmlns:a16="http://schemas.microsoft.com/office/drawing/2014/main" id="{CE88E006-7EED-8045-85AF-B454E108E0F2}"/>
              </a:ext>
            </a:extLst>
          </p:cNvPr>
          <p:cNvPicPr>
            <a:picLocks noChangeAspect="1"/>
          </p:cNvPicPr>
          <p:nvPr/>
        </p:nvPicPr>
        <p:blipFill>
          <a:blip r:embed="rId3">
            <a:alphaModFix amt="85000"/>
          </a:blip>
          <a:stretch>
            <a:fillRect/>
          </a:stretch>
        </p:blipFill>
        <p:spPr>
          <a:xfrm>
            <a:off x="951244" y="0"/>
            <a:ext cx="11240756" cy="6858000"/>
          </a:xfrm>
          <a:prstGeom prst="rect">
            <a:avLst/>
          </a:prstGeom>
        </p:spPr>
      </p:pic>
      <p:sp>
        <p:nvSpPr>
          <p:cNvPr id="4" name="TextBox 3">
            <a:extLst>
              <a:ext uri="{FF2B5EF4-FFF2-40B4-BE49-F238E27FC236}">
                <a16:creationId xmlns:a16="http://schemas.microsoft.com/office/drawing/2014/main" id="{67AA351E-508C-3A4C-BF0A-01E19DD83632}"/>
              </a:ext>
            </a:extLst>
          </p:cNvPr>
          <p:cNvSpPr txBox="1"/>
          <p:nvPr/>
        </p:nvSpPr>
        <p:spPr>
          <a:xfrm>
            <a:off x="-1" y="0"/>
            <a:ext cx="6942221" cy="8207375"/>
          </a:xfrm>
          <a:prstGeom prst="rect">
            <a:avLst/>
          </a:prstGeom>
          <a:solidFill>
            <a:schemeClr val="bg2"/>
          </a:solidFill>
        </p:spPr>
        <p:txBody>
          <a:bodyPr wrap="square" rtlCol="0">
            <a:spAutoFit/>
          </a:bodyPr>
          <a:lstStyle/>
          <a:p>
            <a:pPr marL="457189" lvl="2" indent="-12465" algn="ctr">
              <a:spcBef>
                <a:spcPts val="0"/>
              </a:spcBef>
              <a:buSzPct val="25000"/>
              <a:buNone/>
            </a:pPr>
            <a:endParaRPr lang="en-US" sz="2800" dirty="0">
              <a:latin typeface="Gill Sans MT" panose="020B0502020104020203" pitchFamily="34" charset="77"/>
            </a:endParaRPr>
          </a:p>
          <a:p>
            <a:pPr marL="457189" lvl="2" indent="-12465" algn="ctr">
              <a:spcBef>
                <a:spcPts val="0"/>
              </a:spcBef>
              <a:buSzPct val="25000"/>
              <a:buNone/>
            </a:pPr>
            <a:endParaRPr lang="en-US" sz="2800" b="1" dirty="0">
              <a:latin typeface="Gill Sans MT" panose="020B0502020104020203" pitchFamily="34" charset="77"/>
            </a:endParaRPr>
          </a:p>
          <a:p>
            <a:pPr marL="457189" lvl="2" indent="-12465" algn="ctr">
              <a:spcBef>
                <a:spcPts val="0"/>
              </a:spcBef>
              <a:buSzPct val="25000"/>
              <a:buNone/>
            </a:pPr>
            <a:r>
              <a:rPr lang="en-US" sz="2800" b="1" dirty="0">
                <a:latin typeface="Gill Sans MT" panose="020B0502020104020203" pitchFamily="34" charset="77"/>
              </a:rPr>
              <a:t>Example</a:t>
            </a:r>
            <a:r>
              <a:rPr lang="en-US" sz="2800" b="1" dirty="0">
                <a:latin typeface="Gill Sans MT" panose="020B0502020104020203" pitchFamily="34" charset="77"/>
                <a:ea typeface="Geneva" charset="0"/>
                <a:cs typeface="Geneva" charset="0"/>
                <a:sym typeface="Cabin"/>
              </a:rPr>
              <a:t> 2: </a:t>
            </a:r>
            <a:r>
              <a:rPr lang="en-US" sz="2800" b="1" dirty="0">
                <a:latin typeface="Gill Sans MT" panose="020B0502020104020203" pitchFamily="34" charset="77"/>
              </a:rPr>
              <a:t>Problem-Solving Fellows</a:t>
            </a:r>
            <a:endParaRPr lang="en-US" sz="2800" dirty="0">
              <a:latin typeface="Gill Sans MT" panose="020B0502020104020203" pitchFamily="34" charset="77"/>
            </a:endParaRPr>
          </a:p>
          <a:p>
            <a:pPr marL="457189" lvl="2" indent="-12465" algn="ctr">
              <a:spcBef>
                <a:spcPts val="0"/>
              </a:spcBef>
              <a:buSzPct val="25000"/>
              <a:buNone/>
            </a:pPr>
            <a:endParaRPr lang="en-US" sz="2800" dirty="0">
              <a:latin typeface="Gill Sans MT" panose="020B0502020104020203" pitchFamily="34" charset="77"/>
            </a:endParaRPr>
          </a:p>
          <a:p>
            <a:pPr algn="ctr"/>
            <a:r>
              <a:rPr lang="en-US" sz="3200" dirty="0"/>
              <a:t>“I regularly hear Fellows say, ‘I wish I would </a:t>
            </a:r>
            <a:r>
              <a:rPr lang="en-US" sz="3200" dirty="0">
                <a:latin typeface="Calibri" panose="020F0502020204030204" pitchFamily="34" charset="0"/>
                <a:cs typeface="Calibri" panose="020F0502020204030204" pitchFamily="34" charset="0"/>
              </a:rPr>
              <a:t>have taken the Problem-Solving Fellows course and served </a:t>
            </a:r>
            <a:r>
              <a:rPr lang="en-US" sz="3200" dirty="0"/>
              <a:t>as a Fellow when I was a freshman. The things I’m helping my peers learn and do as a Fellow are things that I could have applied in my own courses from my first semester at Brown.”</a:t>
            </a:r>
          </a:p>
          <a:p>
            <a:pPr algn="ctr"/>
            <a:r>
              <a:rPr lang="en-US" dirty="0"/>
              <a:t>(Christina Smith, Brown University)</a:t>
            </a:r>
          </a:p>
          <a:p>
            <a:pPr marL="457189" lvl="2" indent="-12465" algn="ctr">
              <a:spcBef>
                <a:spcPts val="0"/>
              </a:spcBef>
              <a:buSzPct val="25000"/>
              <a:buNone/>
            </a:pPr>
            <a:r>
              <a:rPr lang="en-US" sz="2800" dirty="0">
                <a:latin typeface="Gill Sans MT" panose="020B0502020104020203" pitchFamily="34" charset="77"/>
              </a:rPr>
              <a:t> </a:t>
            </a:r>
          </a:p>
          <a:p>
            <a:pPr algn="ctr">
              <a:spcBef>
                <a:spcPts val="1000"/>
              </a:spcBef>
            </a:pPr>
            <a:endParaRPr lang="en-US" sz="2000" dirty="0">
              <a:latin typeface="Gill Sans MT" panose="020B0502020104020203" pitchFamily="34" charset="77"/>
            </a:endParaRPr>
          </a:p>
          <a:p>
            <a:pPr algn="ctr">
              <a:spcBef>
                <a:spcPts val="1000"/>
              </a:spcBef>
            </a:pPr>
            <a:endParaRPr lang="en-US" sz="2000" dirty="0">
              <a:latin typeface="Gill Sans MT" panose="020B0502020104020203" pitchFamily="34" charset="77"/>
            </a:endParaRPr>
          </a:p>
          <a:p>
            <a:pPr algn="ctr">
              <a:spcBef>
                <a:spcPts val="1000"/>
              </a:spcBef>
            </a:pPr>
            <a:endParaRPr lang="en-US" sz="2000" dirty="0">
              <a:latin typeface="Gill Sans MT" panose="020B0502020104020203" pitchFamily="34" charset="77"/>
            </a:endParaRPr>
          </a:p>
          <a:p>
            <a:pPr algn="ctr">
              <a:spcBef>
                <a:spcPts val="1000"/>
              </a:spcBef>
            </a:pPr>
            <a:endParaRPr lang="en-US" sz="2000" dirty="0">
              <a:latin typeface="Gill Sans MT" panose="020B0502020104020203" pitchFamily="34" charset="77"/>
            </a:endParaRPr>
          </a:p>
        </p:txBody>
      </p:sp>
    </p:spTree>
    <p:extLst>
      <p:ext uri="{BB962C8B-B14F-4D97-AF65-F5344CB8AC3E}">
        <p14:creationId xmlns:p14="http://schemas.microsoft.com/office/powerpoint/2010/main" val="79982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C5B3E7-1E94-571E-D5CC-09EC63316F90}"/>
              </a:ext>
            </a:extLst>
          </p:cNvPr>
          <p:cNvPicPr>
            <a:picLocks noChangeAspect="1"/>
          </p:cNvPicPr>
          <p:nvPr/>
        </p:nvPicPr>
        <p:blipFill>
          <a:blip r:embed="rId3">
            <a:alphaModFix amt="85000"/>
          </a:blip>
          <a:stretch>
            <a:fillRect/>
          </a:stretch>
        </p:blipFill>
        <p:spPr>
          <a:xfrm>
            <a:off x="1" y="-973658"/>
            <a:ext cx="12192000" cy="7831658"/>
          </a:xfrm>
          <a:prstGeom prst="rect">
            <a:avLst/>
          </a:prstGeom>
        </p:spPr>
      </p:pic>
      <p:sp>
        <p:nvSpPr>
          <p:cNvPr id="4" name="TextBox 3">
            <a:extLst>
              <a:ext uri="{FF2B5EF4-FFF2-40B4-BE49-F238E27FC236}">
                <a16:creationId xmlns:a16="http://schemas.microsoft.com/office/drawing/2014/main" id="{67AA351E-508C-3A4C-BF0A-01E19DD83632}"/>
              </a:ext>
            </a:extLst>
          </p:cNvPr>
          <p:cNvSpPr txBox="1"/>
          <p:nvPr/>
        </p:nvSpPr>
        <p:spPr>
          <a:xfrm>
            <a:off x="0" y="-492395"/>
            <a:ext cx="12191999" cy="2215991"/>
          </a:xfrm>
          <a:prstGeom prst="rect">
            <a:avLst/>
          </a:prstGeom>
          <a:solidFill>
            <a:schemeClr val="bg2"/>
          </a:solidFill>
        </p:spPr>
        <p:txBody>
          <a:bodyPr wrap="square" rtlCol="0">
            <a:spAutoFit/>
          </a:bodyPr>
          <a:lstStyle/>
          <a:p>
            <a:pPr marL="457189" lvl="2" indent="-12465" algn="ctr">
              <a:spcBef>
                <a:spcPts val="0"/>
              </a:spcBef>
              <a:buSzPct val="25000"/>
              <a:buNone/>
            </a:pPr>
            <a:endParaRPr lang="en-US" sz="2800" dirty="0">
              <a:latin typeface="Gill Sans MT" panose="020B0502020104020203" pitchFamily="34" charset="77"/>
            </a:endParaRPr>
          </a:p>
          <a:p>
            <a:pPr marL="457189" lvl="2" indent="-12465" algn="ctr">
              <a:spcBef>
                <a:spcPts val="0"/>
              </a:spcBef>
              <a:buSzPct val="25000"/>
              <a:buNone/>
            </a:pPr>
            <a:r>
              <a:rPr lang="en-US" sz="2800" b="1" dirty="0">
                <a:latin typeface="Gill Sans MT" panose="020B0502020104020203" pitchFamily="34" charset="77"/>
              </a:rPr>
              <a:t>Example</a:t>
            </a:r>
            <a:r>
              <a:rPr lang="en-US" sz="2800" b="1" dirty="0">
                <a:latin typeface="Gill Sans MT" panose="020B0502020104020203" pitchFamily="34" charset="77"/>
                <a:ea typeface="Geneva" charset="0"/>
                <a:cs typeface="Geneva" charset="0"/>
                <a:sym typeface="Cabin"/>
              </a:rPr>
              <a:t> 3: Informal Peer </a:t>
            </a:r>
            <a:r>
              <a:rPr lang="en-US" sz="2800" b="1" dirty="0">
                <a:latin typeface="Gill Sans MT" panose="020B0502020104020203" pitchFamily="34" charset="77"/>
              </a:rPr>
              <a:t>Course-Based Connections</a:t>
            </a:r>
          </a:p>
          <a:p>
            <a:pPr marL="457189" lvl="2" indent="-12465" algn="ctr">
              <a:spcBef>
                <a:spcPts val="0"/>
              </a:spcBef>
              <a:buSzPct val="25000"/>
              <a:buNone/>
            </a:pPr>
            <a:endParaRPr lang="en-US" dirty="0">
              <a:latin typeface="Gill Sans MT" panose="020B0502020104020203" pitchFamily="34" charset="77"/>
            </a:endParaRPr>
          </a:p>
          <a:p>
            <a:pPr marL="457189" lvl="2" indent="-12465" algn="ctr">
              <a:spcBef>
                <a:spcPts val="0"/>
              </a:spcBef>
              <a:buSzPct val="25000"/>
              <a:buNone/>
            </a:pPr>
            <a:r>
              <a:rPr lang="en-US" sz="2800" dirty="0">
                <a:latin typeface="Gill Sans MT" panose="020B0502020104020203" pitchFamily="34" charset="77"/>
              </a:rPr>
              <a:t>Online “study lounge” paired with student-set goals for average exam scores</a:t>
            </a:r>
          </a:p>
          <a:p>
            <a:pPr marL="457189" lvl="2" indent="-12465" algn="ctr">
              <a:buSzPct val="25000"/>
            </a:pPr>
            <a:endParaRPr lang="en-US" dirty="0">
              <a:latin typeface="Gill Sans MT" panose="020B0502020104020203" pitchFamily="34" charset="77"/>
            </a:endParaRPr>
          </a:p>
          <a:p>
            <a:pPr marL="457189" lvl="2" indent="-12465" algn="ctr">
              <a:buSzPct val="25000"/>
            </a:pPr>
            <a:r>
              <a:rPr lang="en-US" dirty="0">
                <a:latin typeface="Gill Sans MT" panose="020B0502020104020203" pitchFamily="34" charset="77"/>
              </a:rPr>
              <a:t>(Manda Williamson, University of Nebraska)</a:t>
            </a:r>
          </a:p>
        </p:txBody>
      </p:sp>
    </p:spTree>
    <p:extLst>
      <p:ext uri="{BB962C8B-B14F-4D97-AF65-F5344CB8AC3E}">
        <p14:creationId xmlns:p14="http://schemas.microsoft.com/office/powerpoint/2010/main" val="50170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ECA3BDC-F9FF-0947-BA77-A6EA8080E05C}"/>
              </a:ext>
            </a:extLst>
          </p:cNvPr>
          <p:cNvPicPr>
            <a:picLocks noChangeAspect="1"/>
          </p:cNvPicPr>
          <p:nvPr/>
        </p:nvPicPr>
        <p:blipFill>
          <a:blip r:embed="rId3">
            <a:alphaModFix amt="70000"/>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3FDABFF2-71E0-3648-9A5F-6441B281EC1D}"/>
              </a:ext>
            </a:extLst>
          </p:cNvPr>
          <p:cNvSpPr txBox="1"/>
          <p:nvPr/>
        </p:nvSpPr>
        <p:spPr>
          <a:xfrm>
            <a:off x="3325091" y="23269"/>
            <a:ext cx="8945739" cy="1323439"/>
          </a:xfrm>
          <a:prstGeom prst="rect">
            <a:avLst/>
          </a:prstGeom>
          <a:noFill/>
        </p:spPr>
        <p:txBody>
          <a:bodyPr wrap="square" rtlCol="0">
            <a:spAutoFit/>
          </a:bodyPr>
          <a:lstStyle/>
          <a:p>
            <a:pPr algn="ctr"/>
            <a:r>
              <a:rPr lang="en-US" sz="3200" dirty="0"/>
              <a:t>Keep doing what you already do to cultivate educational relationships.</a:t>
            </a:r>
          </a:p>
          <a:p>
            <a:endParaRPr lang="en-US" sz="1600" dirty="0"/>
          </a:p>
        </p:txBody>
      </p:sp>
    </p:spTree>
    <p:extLst>
      <p:ext uri="{BB962C8B-B14F-4D97-AF65-F5344CB8AC3E}">
        <p14:creationId xmlns:p14="http://schemas.microsoft.com/office/powerpoint/2010/main" val="327560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E4BF4A-96E8-D042-9E96-7892620A9F78}"/>
              </a:ext>
            </a:extLst>
          </p:cNvPr>
          <p:cNvPicPr>
            <a:picLocks noChangeAspect="1"/>
          </p:cNvPicPr>
          <p:nvPr/>
        </p:nvPicPr>
        <p:blipFill>
          <a:blip r:embed="rId3">
            <a:alphaModFix amt="85000"/>
          </a:blip>
          <a:stretch>
            <a:fillRect/>
          </a:stretch>
        </p:blipFill>
        <p:spPr>
          <a:xfrm>
            <a:off x="-1" y="1861636"/>
            <a:ext cx="12192000" cy="6858000"/>
          </a:xfrm>
          <a:prstGeom prst="rect">
            <a:avLst/>
          </a:prstGeom>
        </p:spPr>
      </p:pic>
      <p:sp>
        <p:nvSpPr>
          <p:cNvPr id="4" name="Rectangle 3">
            <a:extLst>
              <a:ext uri="{FF2B5EF4-FFF2-40B4-BE49-F238E27FC236}">
                <a16:creationId xmlns:a16="http://schemas.microsoft.com/office/drawing/2014/main" id="{48200AD1-FBBD-9D43-907C-1A1F6D86F231}"/>
              </a:ext>
            </a:extLst>
          </p:cNvPr>
          <p:cNvSpPr/>
          <p:nvPr/>
        </p:nvSpPr>
        <p:spPr>
          <a:xfrm>
            <a:off x="0" y="0"/>
            <a:ext cx="12191999" cy="3113673"/>
          </a:xfrm>
          <a:prstGeom prst="rect">
            <a:avLst/>
          </a:prstGeom>
          <a:solidFill>
            <a:schemeClr val="bg2"/>
          </a:solidFill>
        </p:spPr>
        <p:txBody>
          <a:bodyPr wrap="square">
            <a:spAutoFit/>
          </a:bodyPr>
          <a:lstStyle/>
          <a:p>
            <a:pPr algn="ctr">
              <a:spcBef>
                <a:spcPts val="1000"/>
              </a:spcBef>
            </a:pPr>
            <a:r>
              <a:rPr lang="en-US" sz="2800" dirty="0"/>
              <a:t>“Beyond the serious science we’re doing, there’s this whole other aspect of caring about each other’s lives. The faculty will make the time to ask, ‘How are your classes going?’ ‘What are you thinking about for next year?’ ‘What are you getting involved in outside of the lab?’ ‘Who do you want to be after you graduate?’ And then they would really listen and encourage me, even when I wasn’t sure if I knew what I was doing or where I was going.”</a:t>
            </a:r>
          </a:p>
          <a:p>
            <a:pPr algn="ctr">
              <a:spcBef>
                <a:spcPts val="1000"/>
              </a:spcBef>
            </a:pPr>
            <a:r>
              <a:rPr lang="en-US" sz="2000" dirty="0"/>
              <a:t>(Samantha Paskvan, University of Washington)</a:t>
            </a:r>
          </a:p>
        </p:txBody>
      </p:sp>
    </p:spTree>
    <p:extLst>
      <p:ext uri="{BB962C8B-B14F-4D97-AF65-F5344CB8AC3E}">
        <p14:creationId xmlns:p14="http://schemas.microsoft.com/office/powerpoint/2010/main" val="174019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D605EA-5510-E84F-9060-29303736EDFE}"/>
              </a:ext>
            </a:extLst>
          </p:cNvPr>
          <p:cNvPicPr>
            <a:picLocks noChangeAspect="1"/>
          </p:cNvPicPr>
          <p:nvPr/>
        </p:nvPicPr>
        <p:blipFill>
          <a:blip r:embed="rId3">
            <a:alphaModFix amt="70000"/>
          </a:blip>
          <a:stretch>
            <a:fillRect/>
          </a:stretch>
        </p:blipFill>
        <p:spPr>
          <a:xfrm>
            <a:off x="0" y="-19050"/>
            <a:ext cx="12192000" cy="6896100"/>
          </a:xfrm>
          <a:prstGeom prst="rect">
            <a:avLst/>
          </a:prstGeom>
        </p:spPr>
      </p:pic>
      <p:sp>
        <p:nvSpPr>
          <p:cNvPr id="3" name="Content Placeholder 2">
            <a:extLst>
              <a:ext uri="{FF2B5EF4-FFF2-40B4-BE49-F238E27FC236}">
                <a16:creationId xmlns:a16="http://schemas.microsoft.com/office/drawing/2014/main" id="{B7642D54-BDB5-2341-AF0F-59688D6E0273}"/>
              </a:ext>
            </a:extLst>
          </p:cNvPr>
          <p:cNvSpPr>
            <a:spLocks noGrp="1"/>
          </p:cNvSpPr>
          <p:nvPr>
            <p:ph idx="1"/>
          </p:nvPr>
        </p:nvSpPr>
        <p:spPr>
          <a:xfrm>
            <a:off x="3189238" y="5390309"/>
            <a:ext cx="6409016" cy="4351338"/>
          </a:xfrm>
        </p:spPr>
        <p:txBody>
          <a:bodyPr>
            <a:normAutofit/>
          </a:bodyPr>
          <a:lstStyle/>
          <a:p>
            <a:pPr marL="0" indent="0" algn="ctr">
              <a:buNone/>
            </a:pPr>
            <a:r>
              <a:rPr lang="en-US" sz="3200" dirty="0"/>
              <a:t>“It only takes meeting that one person who ignites a fire within you.”</a:t>
            </a:r>
          </a:p>
          <a:p>
            <a:pPr marL="0" indent="0" algn="ctr">
              <a:buNone/>
            </a:pPr>
            <a:r>
              <a:rPr lang="en-US" sz="1800" dirty="0"/>
              <a:t>(Tianna Guerra, Oakton Community College)</a:t>
            </a:r>
          </a:p>
          <a:p>
            <a:pPr marL="0" indent="0">
              <a:buNone/>
            </a:pPr>
            <a:endParaRPr lang="en-US" dirty="0"/>
          </a:p>
        </p:txBody>
      </p:sp>
    </p:spTree>
    <p:extLst>
      <p:ext uri="{BB962C8B-B14F-4D97-AF65-F5344CB8AC3E}">
        <p14:creationId xmlns:p14="http://schemas.microsoft.com/office/powerpoint/2010/main" val="460188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F1210B-2D08-2148-8437-1D27D6E4616A}"/>
              </a:ext>
            </a:extLst>
          </p:cNvPr>
          <p:cNvSpPr/>
          <p:nvPr/>
        </p:nvSpPr>
        <p:spPr>
          <a:xfrm>
            <a:off x="0" y="300792"/>
            <a:ext cx="8246087" cy="6514604"/>
          </a:xfrm>
          <a:prstGeom prst="rect">
            <a:avLst/>
          </a:prstGeom>
          <a:solidFill>
            <a:schemeClr val="bg2"/>
          </a:solidFill>
        </p:spPr>
        <p:txBody>
          <a:bodyPr wrap="square">
            <a:spAutoFit/>
          </a:bodyPr>
          <a:lstStyle/>
          <a:p>
            <a:pPr>
              <a:lnSpc>
                <a:spcPts val="1620"/>
              </a:lnSpc>
              <a:spcAft>
                <a:spcPts val="600"/>
              </a:spcAft>
            </a:pPr>
            <a:endParaRPr lang="en-US" sz="2200" dirty="0">
              <a:solidFill>
                <a:srgbClr val="000000"/>
              </a:solidFill>
              <a:ea typeface="Geneva" charset="0"/>
              <a:cs typeface="Geneva" charset="0"/>
            </a:endParaRPr>
          </a:p>
          <a:p>
            <a:pPr>
              <a:spcAft>
                <a:spcPts val="600"/>
              </a:spcAft>
            </a:pPr>
            <a:r>
              <a:rPr lang="en-US" sz="2200" dirty="0"/>
              <a:t>Baik, C., Larcombe, W., &amp; Brooker, A. (2019). How Universities Can 	Enhance Student Mental Well-Being. </a:t>
            </a:r>
            <a:r>
              <a:rPr lang="en-US" sz="2200" i="1" dirty="0"/>
              <a:t>Higher Education 	Research &amp; Development,</a:t>
            </a:r>
            <a:r>
              <a:rPr lang="en-US" sz="2200" dirty="0"/>
              <a:t> 38(4).</a:t>
            </a:r>
          </a:p>
          <a:p>
            <a:pPr>
              <a:spcAft>
                <a:spcPts val="600"/>
              </a:spcAft>
            </a:pPr>
            <a:r>
              <a:rPr lang="en-US" sz="2200" dirty="0"/>
              <a:t>Cole, D. (2008). Constructive Criticism: The Role of Student-Faculty 	Interactions on African American and Hispanic Students’ 	Educational Gains. </a:t>
            </a:r>
            <a:r>
              <a:rPr lang="en-US" sz="2200" i="1" dirty="0"/>
              <a:t>Journal of College Student Development</a:t>
            </a:r>
            <a:r>
              <a:rPr lang="en-US" sz="2200" dirty="0"/>
              <a:t>, 	49(6).</a:t>
            </a:r>
          </a:p>
          <a:p>
            <a:pPr>
              <a:spcAft>
                <a:spcPts val="600"/>
              </a:spcAft>
            </a:pPr>
            <a:r>
              <a:rPr lang="en-US" sz="2200" dirty="0">
                <a:solidFill>
                  <a:srgbClr val="000000"/>
                </a:solidFill>
                <a:ea typeface="Geneva" charset="0"/>
                <a:cs typeface="Geneva" charset="0"/>
              </a:rPr>
              <a:t>Gavassa, S., Benebentos, R., et al. (2019) Closing the Achievement Gap 	in a Large Introductory Course by Balancing Reduced In-Person 	Contact with Increased Course Structure. </a:t>
            </a:r>
            <a:r>
              <a:rPr lang="en-US" sz="2200" i="1" dirty="0">
                <a:solidFill>
                  <a:srgbClr val="000000"/>
                </a:solidFill>
                <a:ea typeface="Geneva" charset="0"/>
                <a:cs typeface="Geneva" charset="0"/>
              </a:rPr>
              <a:t>CBE—Life Sciences, 	</a:t>
            </a:r>
            <a:r>
              <a:rPr lang="en-US" sz="2200" dirty="0">
                <a:solidFill>
                  <a:srgbClr val="000000"/>
                </a:solidFill>
                <a:ea typeface="Geneva" charset="0"/>
                <a:cs typeface="Geneva" charset="0"/>
              </a:rPr>
              <a:t>18(1).</a:t>
            </a:r>
          </a:p>
          <a:p>
            <a:pPr>
              <a:spcAft>
                <a:spcPts val="600"/>
              </a:spcAft>
            </a:pPr>
            <a:r>
              <a:rPr lang="en-US" sz="2200" dirty="0"/>
              <a:t>Mayhew, M., Rockenbach, A., et al. (2016). </a:t>
            </a:r>
            <a:r>
              <a:rPr lang="en-US" sz="2200" i="1" dirty="0"/>
              <a:t>How College Affects 	Students</a:t>
            </a:r>
            <a:r>
              <a:rPr lang="en-US" sz="2200" dirty="0"/>
              <a:t>, </a:t>
            </a:r>
            <a:r>
              <a:rPr lang="en-US" sz="2200" i="1" dirty="0"/>
              <a:t>Volume 3 </a:t>
            </a:r>
            <a:r>
              <a:rPr lang="en-US" sz="2200" dirty="0"/>
              <a:t>(Jossey-Bass). </a:t>
            </a:r>
          </a:p>
          <a:p>
            <a:pPr>
              <a:spcAft>
                <a:spcPts val="600"/>
              </a:spcAft>
            </a:pPr>
            <a:r>
              <a:rPr lang="en-US" sz="2200" dirty="0"/>
              <a:t>Rendón, L. (1994). Validating Culturally Diverse Students: Toward a 	New Model of Learning and Student Development. </a:t>
            </a:r>
            <a:r>
              <a:rPr lang="en-US" sz="2200" i="1" dirty="0"/>
              <a:t>Innovative 	Higher Education</a:t>
            </a:r>
            <a:r>
              <a:rPr lang="en-US" sz="2200" dirty="0"/>
              <a:t>, 19.</a:t>
            </a:r>
          </a:p>
          <a:p>
            <a:pPr>
              <a:spcAft>
                <a:spcPts val="600"/>
              </a:spcAft>
            </a:pPr>
            <a:endParaRPr lang="en-US" sz="2200" dirty="0">
              <a:solidFill>
                <a:srgbClr val="000000"/>
              </a:solidFill>
              <a:ea typeface="Geneva" charset="0"/>
              <a:cs typeface="Geneva" charset="0"/>
            </a:endParaRPr>
          </a:p>
        </p:txBody>
      </p:sp>
      <p:sp>
        <p:nvSpPr>
          <p:cNvPr id="3" name="TextBox 2">
            <a:extLst>
              <a:ext uri="{FF2B5EF4-FFF2-40B4-BE49-F238E27FC236}">
                <a16:creationId xmlns:a16="http://schemas.microsoft.com/office/drawing/2014/main" id="{939CA9E5-379B-2F48-A2A1-272CB5DE61E5}"/>
              </a:ext>
            </a:extLst>
          </p:cNvPr>
          <p:cNvSpPr txBox="1"/>
          <p:nvPr/>
        </p:nvSpPr>
        <p:spPr>
          <a:xfrm>
            <a:off x="5288142" y="6395941"/>
            <a:ext cx="5915890" cy="523220"/>
          </a:xfrm>
          <a:prstGeom prst="rect">
            <a:avLst/>
          </a:prstGeom>
          <a:noFill/>
          <a:ln w="38100">
            <a:noFill/>
          </a:ln>
        </p:spPr>
        <p:txBody>
          <a:bodyPr wrap="square" rtlCol="0">
            <a:spAutoFit/>
          </a:bodyPr>
          <a:lstStyle/>
          <a:p>
            <a:pPr algn="ctr"/>
            <a:r>
              <a:rPr lang="en-US" sz="2800" dirty="0">
                <a:solidFill>
                  <a:schemeClr val="accent1"/>
                </a:solidFill>
                <a:latin typeface="Geneva" charset="0"/>
                <a:ea typeface="Geneva" charset="0"/>
                <a:cs typeface="Geneva" charset="0"/>
                <a:hlinkClick r:id="rId3"/>
              </a:rPr>
              <a:t>pfelten@elon.edu</a:t>
            </a:r>
            <a:r>
              <a:rPr lang="en-US" sz="2800">
                <a:solidFill>
                  <a:schemeClr val="accent1"/>
                </a:solidFill>
                <a:latin typeface="Geneva" charset="0"/>
                <a:ea typeface="Geneva" charset="0"/>
                <a:cs typeface="Geneva" charset="0"/>
              </a:rPr>
              <a:t>    @</a:t>
            </a:r>
            <a:r>
              <a:rPr lang="en-US" sz="2800" err="1">
                <a:solidFill>
                  <a:schemeClr val="accent1"/>
                </a:solidFill>
                <a:latin typeface="Geneva" charset="0"/>
                <a:ea typeface="Geneva" charset="0"/>
                <a:cs typeface="Geneva" charset="0"/>
              </a:rPr>
              <a:t>pfeltenNC</a:t>
            </a:r>
            <a:endParaRPr lang="en-US" sz="2800">
              <a:solidFill>
                <a:schemeClr val="accent1"/>
              </a:solidFill>
              <a:latin typeface="Geneva" charset="0"/>
              <a:ea typeface="Geneva" charset="0"/>
              <a:cs typeface="Geneva" charset="0"/>
            </a:endParaRPr>
          </a:p>
        </p:txBody>
      </p:sp>
      <p:pic>
        <p:nvPicPr>
          <p:cNvPr id="4" name="Picture 3">
            <a:extLst>
              <a:ext uri="{FF2B5EF4-FFF2-40B4-BE49-F238E27FC236}">
                <a16:creationId xmlns:a16="http://schemas.microsoft.com/office/drawing/2014/main" id="{01584801-4C06-FD44-BDBE-EC9B3AD4694F}"/>
              </a:ext>
            </a:extLst>
          </p:cNvPr>
          <p:cNvPicPr>
            <a:picLocks noChangeAspect="1"/>
          </p:cNvPicPr>
          <p:nvPr/>
        </p:nvPicPr>
        <p:blipFill>
          <a:blip r:embed="rId4"/>
          <a:stretch>
            <a:fillRect/>
          </a:stretch>
        </p:blipFill>
        <p:spPr>
          <a:xfrm>
            <a:off x="8246087" y="341300"/>
            <a:ext cx="3811054" cy="5889812"/>
          </a:xfrm>
          <a:prstGeom prst="rect">
            <a:avLst/>
          </a:prstGeom>
          <a:ln w="19050">
            <a:solidFill>
              <a:schemeClr val="tx1"/>
            </a:solidFill>
          </a:ln>
        </p:spPr>
      </p:pic>
    </p:spTree>
    <p:extLst>
      <p:ext uri="{BB962C8B-B14F-4D97-AF65-F5344CB8AC3E}">
        <p14:creationId xmlns:p14="http://schemas.microsoft.com/office/powerpoint/2010/main" val="2444789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7"/>
  <p:tag name="TPFULLVERSION" val="8.6.3.1"/>
  <p:tag name="PPTVERSION" val="16"/>
  <p:tag name="TPOS" val="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880</TotalTime>
  <Words>1375</Words>
  <Application>Microsoft Macintosh PowerPoint</Application>
  <PresentationFormat>Widescreen</PresentationFormat>
  <Paragraphs>106</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Geneva</vt:lpstr>
      <vt:lpstr>Gill Sans MT</vt:lpstr>
      <vt:lpstr>Office Theme</vt:lpstr>
      <vt:lpstr>Relationship-Rich Education community and learning on the residential campus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and Relationships  In (and Beyond) Our Courses </dc:title>
  <dc:creator>Peter Felten</dc:creator>
  <cp:lastModifiedBy>McCarthy, Maureen</cp:lastModifiedBy>
  <cp:revision>55</cp:revision>
  <dcterms:created xsi:type="dcterms:W3CDTF">2020-12-04T17:41:55Z</dcterms:created>
  <dcterms:modified xsi:type="dcterms:W3CDTF">2022-05-15T13:46:09Z</dcterms:modified>
</cp:coreProperties>
</file>