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notesSlides/notesSlide4.xml" ContentType="application/vnd.openxmlformats-officedocument.presentationml.notesSlide+xml"/>
  <Override PartName="/ppt/charts/chart4.xml" ContentType="application/vnd.openxmlformats-officedocument.drawingml.chart+xml"/>
  <Override PartName="/ppt/notesSlides/notesSlide5.xml" ContentType="application/vnd.openxmlformats-officedocument.presentationml.notesSlide+xml"/>
  <Override PartName="/ppt/charts/chart5.xml" ContentType="application/vnd.openxmlformats-officedocument.drawingml.chart+xml"/>
  <Override PartName="/ppt/notesSlides/notesSlide6.xml" ContentType="application/vnd.openxmlformats-officedocument.presentationml.notesSlide+xml"/>
  <Override PartName="/ppt/charts/chart6.xml" ContentType="application/vnd.openxmlformats-officedocument.drawingml.chart+xml"/>
  <Override PartName="/ppt/notesSlides/notesSlide7.xml" ContentType="application/vnd.openxmlformats-officedocument.presentationml.notesSlide+xml"/>
  <Override PartName="/ppt/charts/chart7.xml" ContentType="application/vnd.openxmlformats-officedocument.drawingml.chart+xml"/>
  <Override PartName="/ppt/notesSlides/notesSlide8.xml" ContentType="application/vnd.openxmlformats-officedocument.presentationml.notesSlide+xml"/>
  <Override PartName="/ppt/charts/chart8.xml" ContentType="application/vnd.openxmlformats-officedocument.drawingml.chart+xml"/>
  <Override PartName="/ppt/notesSlides/notesSlide9.xml" ContentType="application/vnd.openxmlformats-officedocument.presentationml.notesSlide+xml"/>
  <Override PartName="/ppt/charts/chart9.xml" ContentType="application/vnd.openxmlformats-officedocument.drawingml.chart+xml"/>
  <Override PartName="/ppt/notesSlides/notesSlide10.xml" ContentType="application/vnd.openxmlformats-officedocument.presentationml.notesSlide+xml"/>
  <Override PartName="/ppt/charts/chart10.xml" ContentType="application/vnd.openxmlformats-officedocument.drawingml.chart+xml"/>
  <Override PartName="/ppt/notesSlides/notesSlide11.xml" ContentType="application/vnd.openxmlformats-officedocument.presentationml.notesSlide+xml"/>
  <Override PartName="/ppt/charts/chart11.xml" ContentType="application/vnd.openxmlformats-officedocument.drawingml.chart+xml"/>
  <Override PartName="/ppt/notesSlides/notesSlide12.xml" ContentType="application/vnd.openxmlformats-officedocument.presentationml.notesSlide+xml"/>
  <Override PartName="/ppt/charts/chart12.xml" ContentType="application/vnd.openxmlformats-officedocument.drawingml.chart+xml"/>
  <Override PartName="/ppt/notesSlides/notesSlide13.xml" ContentType="application/vnd.openxmlformats-officedocument.presentationml.notesSlide+xml"/>
  <Override PartName="/ppt/charts/chart13.xml" ContentType="application/vnd.openxmlformats-officedocument.drawingml.chart+xml"/>
  <Override PartName="/ppt/notesSlides/notesSlide14.xml" ContentType="application/vnd.openxmlformats-officedocument.presentationml.notesSlide+xml"/>
  <Override PartName="/ppt/charts/chart14.xml" ContentType="application/vnd.openxmlformats-officedocument.drawingml.chart+xml"/>
  <Override PartName="/ppt/notesSlides/notesSlide15.xml" ContentType="application/vnd.openxmlformats-officedocument.presentationml.notesSlide+xml"/>
  <Override PartName="/ppt/charts/chart15.xml" ContentType="application/vnd.openxmlformats-officedocument.drawingml.chart+xml"/>
  <Override PartName="/ppt/notesSlides/notesSlide16.xml" ContentType="application/vnd.openxmlformats-officedocument.presentationml.notesSlide+xml"/>
  <Override PartName="/ppt/charts/chart16.xml" ContentType="application/vnd.openxmlformats-officedocument.drawingml.chart+xml"/>
  <Override PartName="/ppt/notesSlides/notesSlide17.xml" ContentType="application/vnd.openxmlformats-officedocument.presentationml.notesSlide+xml"/>
  <Override PartName="/ppt/charts/chart17.xml" ContentType="application/vnd.openxmlformats-officedocument.drawingml.chart+xml"/>
  <Override PartName="/ppt/notesSlides/notesSlide18.xml" ContentType="application/vnd.openxmlformats-officedocument.presentationml.notesSlide+xml"/>
  <Override PartName="/ppt/charts/chart18.xml" ContentType="application/vnd.openxmlformats-officedocument.drawingml.chart+xml"/>
  <Override PartName="/ppt/notesSlides/notesSlide19.xml" ContentType="application/vnd.openxmlformats-officedocument.presentationml.notesSlide+xml"/>
  <Override PartName="/ppt/charts/chart19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56" r:id="rId2"/>
    <p:sldId id="303" r:id="rId3"/>
    <p:sldId id="304" r:id="rId4"/>
    <p:sldId id="305" r:id="rId5"/>
    <p:sldId id="306" r:id="rId6"/>
    <p:sldId id="307" r:id="rId7"/>
    <p:sldId id="308" r:id="rId8"/>
    <p:sldId id="309" r:id="rId9"/>
    <p:sldId id="310" r:id="rId10"/>
    <p:sldId id="311" r:id="rId11"/>
    <p:sldId id="312" r:id="rId12"/>
    <p:sldId id="313" r:id="rId13"/>
    <p:sldId id="314" r:id="rId14"/>
    <p:sldId id="315" r:id="rId15"/>
    <p:sldId id="316" r:id="rId16"/>
    <p:sldId id="317" r:id="rId17"/>
    <p:sldId id="318" r:id="rId18"/>
    <p:sldId id="319" r:id="rId19"/>
    <p:sldId id="320" r:id="rId20"/>
    <p:sldId id="321" r:id="rId21"/>
  </p:sldIdLst>
  <p:sldSz cx="9144000" cy="6858000" type="screen4x3"/>
  <p:notesSz cx="6858000" cy="9144000"/>
  <p:defaultTextStyle>
    <a:defPPr>
      <a:defRPr lang="de-D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6" d="100"/>
          <a:sy n="66" d="100"/>
        </p:scale>
        <p:origin x="688" y="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Dropbox\HTW\EU%20ed%20Macro%20in%20Context\With%20Juan\Chapter%200\Chapter%200%20-%20Updated%20figures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Dropbox\HTW\EU%20ed%20Macro%20in%20Context\With%20Juan\Chapter%200\Chapter%200%20-%20Updated%20figures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D:\Dropbox\HTW\EU%20ed%20Macro%20in%20Context\With%20Juan\Chapter%200\Chapter%200%20-%20Updated%20figures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D:\Dropbox\HTW\EU%20ed%20Macro%20in%20Context\With%20Juan\Chapter%200\Chapter%200%20-%20Updated%20figures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D:\Dropbox\HTW\EU%20ed%20Macro%20in%20Context\With%20Juan\Chapter%200\Chapter%200%20-%20Updated%20figures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D:\Dropbox\HTW\EU%20ed%20Macro%20in%20Context\With%20Juan\Chapter%200\Chapter%200%20-%20Updated%20figures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D:\Dropbox\HTW\EU%20ed%20Macro%20in%20Context\With%20Juan\Chapter%200\Chapter%200%20-%20Updated%20figures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D:\Dropbox\HTW\EU%20ed%20Macro%20in%20Context\With%20Juan\Chapter%200\Chapter%200%20-%20Updated%20figures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D:\Dropbox\HTW\EU%20ed%20Macro%20in%20Context\With%20Juan\Chapter%200\Chapter%200%20-%20Updated%20figures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D:\Dropbox\HTW\EU%20ed%20Macro%20in%20Context\With%20Juan\Chapter%200\Chapter%200%20-%20Updated%20figures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Dropbox\HTW\EU%20ed%20Macro%20in%20Context\With%20Juan\Chapter%200\Chapter%200%20-%20Updated%20figures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Dropbox\HTW\EU%20ed%20Macro%20in%20Context\With%20Juan\Chapter%200\Chapter%200%20-%20Updated%20figures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D:\Dropbox\HTW\EU%20ed%20Macro%20in%20Context\With%20Juan\Chapter%200\Chapter%200%20-%20Updated%20figures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D:\Dropbox\HTW\EU%20ed%20Macro%20in%20Context\With%20Juan\Chapter%200\Chapter%200%20-%20Updated%20figures.xlsx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D:\Dropbox\HTW\EU%20ed%20Macro%20in%20Context\With%20Juan\Chapter%200\Chapter%200%20-%20Updated%20figures.xlsx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file:///D:\Dropbox\HTW\EU%20ed%20Macro%20in%20Context\With%20Juan\Chapter%200\Chapter%200%20-%20Updated%20figures.xlsx" TargetMode="Externa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oleObject" Target="file:///D:\Dropbox\HTW\EU%20ed%20Macro%20in%20Context\With%20Juan\Chapter%200\Chapter%200%20-%20Updated%20figures.xlsx" TargetMode="Externa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oleObject" Target="file:///D:\Dropbox\HTW\EU%20ed%20Macro%20in%20Context\With%20Juan\Chapter%200\Chapter%200%20-%20Updated%20figures.xlsx" TargetMode="Externa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oleObject" Target="file:///D:\Dropbox\HTW\EU%20ed%20Macro%20in%20Context\With%20Juan\Chapter%200\Chapter%200%20-%20Updated%20figure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7903702018207499"/>
          <c:y val="3.9832366664141701E-2"/>
          <c:w val="0.68838574522075302"/>
          <c:h val="0.79874377363357896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95B3D7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dPt>
            <c:idx val="7"/>
            <c:invertIfNegative val="0"/>
            <c:bubble3D val="0"/>
            <c:spPr>
              <a:solidFill>
                <a:srgbClr val="0000FF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Pt>
            <c:idx val="10"/>
            <c:invertIfNegative val="0"/>
            <c:bubble3D val="0"/>
          </c:dPt>
          <c:dLbls>
            <c:dLbl>
              <c:idx val="0"/>
              <c:layout/>
              <c:tx>
                <c:rich>
                  <a:bodyPr/>
                  <a:lstStyle/>
                  <a:p>
                    <a:pPr>
                      <a:defRPr sz="1150" b="0" i="0" u="none" strike="noStrike" baseline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defRPr>
                    </a:pPr>
                    <a:r>
                      <a:rPr lang="en-US"/>
                      <a:t>186th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pPr>
                      <a:defRPr sz="1150" b="0" i="0" u="none" strike="noStrike" baseline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defRPr>
                    </a:pPr>
                    <a:r>
                      <a:rPr lang="en-US"/>
                      <a:t>126th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pPr>
                      <a:defRPr sz="1150" b="0" i="0" u="none" strike="noStrike" baseline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defRPr>
                    </a:pPr>
                    <a:r>
                      <a:rPr lang="en-US"/>
                      <a:t>88th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pPr>
                      <a:defRPr sz="1150" b="0" i="0" u="none" strike="noStrike" baseline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defRPr>
                    </a:pPr>
                    <a:r>
                      <a:rPr lang="en-US"/>
                      <a:t>74th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pPr>
                      <a:defRPr sz="1150" b="0" i="0" u="none" strike="noStrike" baseline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defRPr>
                    </a:pPr>
                    <a:r>
                      <a:rPr lang="en-US"/>
                      <a:t>69th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pPr>
                      <a:defRPr sz="1150" b="0" i="0" u="none" strike="noStrike" baseline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defRPr>
                    </a:pPr>
                    <a:r>
                      <a:rPr lang="en-US"/>
                      <a:t>48th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pPr>
                      <a:defRPr sz="1150" b="0" i="0" u="none" strike="noStrike" baseline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defRPr>
                    </a:pPr>
                    <a:r>
                      <a:rPr lang="en-US"/>
                      <a:t>39th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pPr>
                      <a:defRPr sz="1150" b="0" i="0" u="none" strike="noStrike" baseline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defRPr>
                    </a:pPr>
                    <a:r>
                      <a:rPr lang="en-US"/>
                      <a:t>30th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/>
              <c:tx>
                <c:rich>
                  <a:bodyPr/>
                  <a:lstStyle/>
                  <a:p>
                    <a:pPr>
                      <a:defRPr sz="1150" b="0" i="0" u="none" strike="noStrike" baseline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defRPr>
                    </a:pPr>
                    <a:r>
                      <a:rPr lang="en-US"/>
                      <a:t>27th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/>
              <c:tx>
                <c:rich>
                  <a:bodyPr/>
                  <a:lstStyle/>
                  <a:p>
                    <a:pPr>
                      <a:defRPr sz="1150" b="0" i="0" u="none" strike="noStrike" baseline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defRPr>
                    </a:pPr>
                    <a:r>
                      <a:rPr lang="en-US"/>
                      <a:t>26th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/>
              <c:tx>
                <c:rich>
                  <a:bodyPr/>
                  <a:lstStyle/>
                  <a:p>
                    <a:pPr>
                      <a:defRPr sz="1150" b="0" i="0" u="none" strike="noStrike" baseline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defRPr>
                    </a:pPr>
                    <a:r>
                      <a:rPr lang="en-US"/>
                      <a:t>17th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/>
              <c:tx>
                <c:rich>
                  <a:bodyPr/>
                  <a:lstStyle/>
                  <a:p>
                    <a:pPr>
                      <a:defRPr sz="1150" b="0" i="0" u="none" strike="noStrike" baseline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defRPr>
                    </a:pPr>
                    <a:r>
                      <a:rPr lang="en-US"/>
                      <a:t>15th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2"/>
              <c:layout/>
              <c:tx>
                <c:rich>
                  <a:bodyPr/>
                  <a:lstStyle/>
                  <a:p>
                    <a:pPr>
                      <a:defRPr sz="1150" b="0" i="0" u="none" strike="noStrike" baseline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defRPr>
                    </a:pPr>
                    <a:r>
                      <a:rPr lang="en-US"/>
                      <a:t>11th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3"/>
              <c:layout/>
              <c:tx>
                <c:rich>
                  <a:bodyPr/>
                  <a:lstStyle/>
                  <a:p>
                    <a:pPr>
                      <a:defRPr sz="1150" b="0" i="0" u="none" strike="noStrike" baseline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defRPr>
                    </a:pPr>
                    <a:r>
                      <a:rPr lang="en-US"/>
                      <a:t>3rd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4"/>
              <c:layout/>
              <c:tx>
                <c:rich>
                  <a:bodyPr/>
                  <a:lstStyle/>
                  <a:p>
                    <a:pPr>
                      <a:defRPr sz="1150" b="0" i="0" u="none" strike="noStrike" baseline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defRPr>
                    </a:pPr>
                    <a:r>
                      <a:rPr lang="en-US"/>
                      <a:t>1st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 algn="ctr" rtl="0">
                  <a:defRPr sz="1150" b="0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de-DE"/>
              </a:p>
            </c:txPr>
            <c:dLblPos val="outEnd"/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Sheet3!$A$3:$A$17</c:f>
              <c:strCache>
                <c:ptCount val="15"/>
                <c:pt idx="0">
                  <c:v>Central African Republic</c:v>
                </c:pt>
                <c:pt idx="1">
                  <c:v>India</c:v>
                </c:pt>
                <c:pt idx="2">
                  <c:v>China</c:v>
                </c:pt>
                <c:pt idx="3">
                  <c:v>Brazil</c:v>
                </c:pt>
                <c:pt idx="4">
                  <c:v>Bulgaria</c:v>
                </c:pt>
                <c:pt idx="5">
                  <c:v>Poland</c:v>
                </c:pt>
                <c:pt idx="6">
                  <c:v>Spain</c:v>
                </c:pt>
                <c:pt idx="7">
                  <c:v>European Union</c:v>
                </c:pt>
                <c:pt idx="8">
                  <c:v>France</c:v>
                </c:pt>
                <c:pt idx="9">
                  <c:v>United Kingdom</c:v>
                </c:pt>
                <c:pt idx="10">
                  <c:v>Germany</c:v>
                </c:pt>
                <c:pt idx="11">
                  <c:v>Netherlands</c:v>
                </c:pt>
                <c:pt idx="12">
                  <c:v>United States</c:v>
                </c:pt>
                <c:pt idx="13">
                  <c:v>Luxembourg</c:v>
                </c:pt>
                <c:pt idx="14">
                  <c:v>Qatar</c:v>
                </c:pt>
              </c:strCache>
            </c:strRef>
          </c:cat>
          <c:val>
            <c:numRef>
              <c:f>Sheet3!$B$3:$B$17</c:f>
              <c:numCache>
                <c:formatCode>#,##0.00</c:formatCode>
                <c:ptCount val="15"/>
                <c:pt idx="0">
                  <c:v>0.59416443854148615</c:v>
                </c:pt>
                <c:pt idx="1">
                  <c:v>5.7007234733205747</c:v>
                </c:pt>
                <c:pt idx="2">
                  <c:v>13.206383574737703</c:v>
                </c:pt>
                <c:pt idx="3">
                  <c:v>15.893151469336798</c:v>
                </c:pt>
                <c:pt idx="4">
                  <c:v>17.2075582959637</c:v>
                </c:pt>
                <c:pt idx="5">
                  <c:v>25.261552148042881</c:v>
                </c:pt>
                <c:pt idx="6">
                  <c:v>33.628937085448982</c:v>
                </c:pt>
                <c:pt idx="7">
                  <c:v>36.922059256245127</c:v>
                </c:pt>
                <c:pt idx="8">
                  <c:v>39.327867675905807</c:v>
                </c:pt>
                <c:pt idx="9">
                  <c:v>40.233209814921139</c:v>
                </c:pt>
                <c:pt idx="10">
                  <c:v>46.400619237419008</c:v>
                </c:pt>
                <c:pt idx="11">
                  <c:v>48.253334142686626</c:v>
                </c:pt>
                <c:pt idx="12">
                  <c:v>54.6294951678912</c:v>
                </c:pt>
                <c:pt idx="13">
                  <c:v>98.459520042627602</c:v>
                </c:pt>
                <c:pt idx="14">
                  <c:v>140.649167700796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axId val="828583664"/>
        <c:axId val="828584208"/>
      </c:barChart>
      <c:catAx>
        <c:axId val="82858366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de-DE"/>
          </a:p>
        </c:txPr>
        <c:crossAx val="82858420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828584208"/>
        <c:scaling>
          <c:orientation val="minMax"/>
          <c:max val="15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5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de-DE"/>
                  <a:t>GDP per Capita, 2014 ($1,000)</a:t>
                </a:r>
              </a:p>
            </c:rich>
          </c:tx>
          <c:layout>
            <c:manualLayout>
              <c:xMode val="edge"/>
              <c:yMode val="edge"/>
              <c:x val="0.46883877486025599"/>
              <c:y val="0.911951457098791"/>
            </c:manualLayout>
          </c:layout>
          <c:overlay val="0"/>
          <c:spPr>
            <a:noFill/>
            <a:ln w="25400">
              <a:noFill/>
            </a:ln>
          </c:spPr>
        </c:title>
        <c:numFmt formatCode="#,##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5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de-DE"/>
          </a:p>
        </c:txPr>
        <c:crossAx val="828583664"/>
        <c:crosses val="autoZero"/>
        <c:crossBetween val="between"/>
      </c:valAx>
      <c:spPr>
        <a:noFill/>
        <a:ln w="12700">
          <a:solidFill>
            <a:srgbClr val="808080"/>
          </a:solidFill>
          <a:prstDash val="solid"/>
        </a:ln>
      </c:spPr>
    </c:plotArea>
    <c:plotVisOnly val="1"/>
    <c:dispBlanksAs val="gap"/>
    <c:showDLblsOverMax val="0"/>
  </c:chart>
  <c:spPr>
    <a:solidFill>
      <a:srgbClr val="FFFFFF"/>
    </a:solidFill>
    <a:ln w="9525">
      <a:noFill/>
    </a:ln>
  </c:spPr>
  <c:txPr>
    <a:bodyPr/>
    <a:lstStyle/>
    <a:p>
      <a:pPr>
        <a:defRPr sz="115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de-DE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7903702018207499"/>
          <c:y val="3.9832366664141701E-2"/>
          <c:w val="0.68838574522075302"/>
          <c:h val="0.79874377363357896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95B3D7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dPt>
            <c:idx val="4"/>
            <c:invertIfNegative val="0"/>
            <c:bubble3D val="0"/>
            <c:spPr>
              <a:solidFill>
                <a:srgbClr val="0000FF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5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Pt>
            <c:idx val="10"/>
            <c:invertIfNegative val="0"/>
            <c:bubble3D val="0"/>
          </c:dPt>
          <c:dPt>
            <c:idx val="11"/>
            <c:invertIfNegative val="0"/>
            <c:bubble3D val="0"/>
          </c:dPt>
          <c:dLbls>
            <c:dLbl>
              <c:idx val="0"/>
              <c:layout>
                <c:manualLayout>
                  <c:x val="-5.5401662049861002E-3"/>
                  <c:y val="0"/>
                </c:manualLayout>
              </c:layout>
              <c:tx>
                <c:rich>
                  <a:bodyPr/>
                  <a:lstStyle/>
                  <a:p>
                    <a:pPr>
                      <a:defRPr sz="1150" b="0" i="0" u="none" strike="noStrike" baseline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defRPr>
                    </a:pPr>
                    <a:r>
                      <a:rPr lang="en-US"/>
                      <a:t>190th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pPr>
                      <a:defRPr sz="1150" b="0" i="0" u="none" strike="noStrike" baseline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defRPr>
                    </a:pPr>
                    <a:r>
                      <a:rPr lang="en-US"/>
                      <a:t>188th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pPr>
                      <a:defRPr sz="1150" b="0" i="0" u="none" strike="noStrike" baseline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defRPr>
                    </a:pPr>
                    <a:r>
                      <a:rPr lang="en-US"/>
                      <a:t>176th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pPr>
                      <a:defRPr sz="1150" b="0" i="0" u="none" strike="noStrike" baseline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defRPr>
                    </a:pPr>
                    <a:r>
                      <a:rPr lang="en-US"/>
                      <a:t>170th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pPr>
                      <a:defRPr sz="1150" b="0" i="0" u="none" strike="noStrike" baseline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defRPr>
                    </a:pPr>
                    <a:r>
                      <a:rPr lang="en-US"/>
                      <a:t>163th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pPr>
                      <a:defRPr sz="1150" b="0" i="0" u="none" strike="noStrike" baseline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defRPr>
                    </a:pPr>
                    <a:r>
                      <a:rPr lang="en-US"/>
                      <a:t>159th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pPr>
                      <a:defRPr sz="1150" b="0" i="0" u="none" strike="noStrike" baseline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defRPr>
                    </a:pPr>
                    <a:r>
                      <a:rPr lang="en-US"/>
                      <a:t>158th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pPr>
                      <a:defRPr sz="1150" b="0" i="0" u="none" strike="noStrike" baseline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defRPr>
                    </a:pPr>
                    <a:r>
                      <a:rPr lang="en-US"/>
                      <a:t>154th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/>
              <c:tx>
                <c:rich>
                  <a:bodyPr/>
                  <a:lstStyle/>
                  <a:p>
                    <a:pPr>
                      <a:defRPr sz="1150" b="0" i="0" u="none" strike="noStrike" baseline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defRPr>
                    </a:pPr>
                    <a:r>
                      <a:rPr lang="en-US"/>
                      <a:t>105th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/>
              <c:tx>
                <c:rich>
                  <a:bodyPr/>
                  <a:lstStyle/>
                  <a:p>
                    <a:pPr>
                      <a:defRPr sz="1150" b="0" i="0" u="none" strike="noStrike" baseline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defRPr>
                    </a:pPr>
                    <a:r>
                      <a:rPr lang="en-US"/>
                      <a:t>100th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/>
              <c:tx>
                <c:rich>
                  <a:bodyPr/>
                  <a:lstStyle/>
                  <a:p>
                    <a:pPr>
                      <a:defRPr sz="1150" b="0" i="0" u="none" strike="noStrike" baseline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defRPr>
                    </a:pPr>
                    <a:r>
                      <a:rPr lang="en-US"/>
                      <a:t>93th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/>
              <c:tx>
                <c:rich>
                  <a:bodyPr/>
                  <a:lstStyle/>
                  <a:p>
                    <a:pPr>
                      <a:defRPr sz="1150" b="0" i="0" u="none" strike="noStrike" baseline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defRPr>
                    </a:pPr>
                    <a:r>
                      <a:rPr lang="en-US"/>
                      <a:t>58th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2"/>
              <c:layout/>
              <c:tx>
                <c:rich>
                  <a:bodyPr/>
                  <a:lstStyle/>
                  <a:p>
                    <a:pPr>
                      <a:defRPr sz="1150" b="0" i="0" u="none" strike="noStrike" baseline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defRPr>
                    </a:pPr>
                    <a:r>
                      <a:rPr lang="en-US"/>
                      <a:t>6th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3"/>
              <c:layout>
                <c:manualLayout>
                  <c:x val="-1.5100037750094401E-3"/>
                  <c:y val="-6.1479280843557397E-18"/>
                </c:manualLayout>
              </c:layout>
              <c:tx>
                <c:rich>
                  <a:bodyPr/>
                  <a:lstStyle/>
                  <a:p>
                    <a:pPr>
                      <a:defRPr sz="1150" b="0" i="0" u="none" strike="noStrike" baseline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defRPr>
                    </a:pPr>
                    <a:r>
                      <a:rPr lang="en-US"/>
                      <a:t>1st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 algn="ctr" rtl="0">
                  <a:defRPr sz="1150" b="0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de-D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Sheet3!$A$31:$A$44</c:f>
              <c:strCache>
                <c:ptCount val="14"/>
                <c:pt idx="0">
                  <c:v>Libya</c:v>
                </c:pt>
                <c:pt idx="1">
                  <c:v>Greece</c:v>
                </c:pt>
                <c:pt idx="2">
                  <c:v>Spain</c:v>
                </c:pt>
                <c:pt idx="3">
                  <c:v>France</c:v>
                </c:pt>
                <c:pt idx="4">
                  <c:v>European Union</c:v>
                </c:pt>
                <c:pt idx="5">
                  <c:v>United Kingdom</c:v>
                </c:pt>
                <c:pt idx="6">
                  <c:v>Germany</c:v>
                </c:pt>
                <c:pt idx="7">
                  <c:v>United States</c:v>
                </c:pt>
                <c:pt idx="8">
                  <c:v>Brazil</c:v>
                </c:pt>
                <c:pt idx="9">
                  <c:v>South Korea</c:v>
                </c:pt>
                <c:pt idx="10">
                  <c:v>Poland</c:v>
                </c:pt>
                <c:pt idx="11">
                  <c:v>Argentina</c:v>
                </c:pt>
                <c:pt idx="12">
                  <c:v>China</c:v>
                </c:pt>
                <c:pt idx="13">
                  <c:v>Qatar</c:v>
                </c:pt>
              </c:strCache>
            </c:strRef>
          </c:cat>
          <c:val>
            <c:numRef>
              <c:f>Sheet3!$B$31:$B$44</c:f>
              <c:numCache>
                <c:formatCode>0.00</c:formatCode>
                <c:ptCount val="14"/>
                <c:pt idx="0">
                  <c:v>-3.638260953154504</c:v>
                </c:pt>
                <c:pt idx="1">
                  <c:v>-2.0589662648050844</c:v>
                </c:pt>
                <c:pt idx="2">
                  <c:v>0.49416695045203518</c:v>
                </c:pt>
                <c:pt idx="3">
                  <c:v>0.85431214886169116</c:v>
                </c:pt>
                <c:pt idx="4">
                  <c:v>1.0568950451761427</c:v>
                </c:pt>
                <c:pt idx="5">
                  <c:v>1.306972546737839</c:v>
                </c:pt>
                <c:pt idx="6">
                  <c:v>1.327379756378555</c:v>
                </c:pt>
                <c:pt idx="7">
                  <c:v>1.4852673947055584</c:v>
                </c:pt>
                <c:pt idx="8">
                  <c:v>3.4417431918235986</c:v>
                </c:pt>
                <c:pt idx="9">
                  <c:v>3.6653330397166339</c:v>
                </c:pt>
                <c:pt idx="10">
                  <c:v>3.8212285128571777</c:v>
                </c:pt>
                <c:pt idx="11">
                  <c:v>5.0001192807522354</c:v>
                </c:pt>
                <c:pt idx="12">
                  <c:v>9.9555545675766854</c:v>
                </c:pt>
                <c:pt idx="13">
                  <c:v>12.542669807644046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axId val="828588016"/>
        <c:axId val="828591280"/>
      </c:barChart>
      <c:catAx>
        <c:axId val="82858801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low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de-DE"/>
          </a:p>
        </c:txPr>
        <c:crossAx val="828591280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828591280"/>
        <c:scaling>
          <c:orientation val="minMax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5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de-DE"/>
                  <a:t>GDP per capita growth, in % (2005-2014)</a:t>
                </a:r>
              </a:p>
            </c:rich>
          </c:tx>
          <c:layout>
            <c:manualLayout>
              <c:xMode val="edge"/>
              <c:yMode val="edge"/>
              <c:x val="0.46883877486025599"/>
              <c:y val="0.9119516159675750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5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de-DE"/>
          </a:p>
        </c:txPr>
        <c:crossAx val="828588016"/>
        <c:crosses val="autoZero"/>
        <c:crossBetween val="between"/>
      </c:valAx>
      <c:spPr>
        <a:noFill/>
        <a:ln w="12700">
          <a:solidFill>
            <a:srgbClr val="808080"/>
          </a:solidFill>
          <a:prstDash val="solid"/>
        </a:ln>
      </c:spPr>
    </c:plotArea>
    <c:plotVisOnly val="1"/>
    <c:dispBlanksAs val="gap"/>
    <c:showDLblsOverMax val="0"/>
  </c:chart>
  <c:spPr>
    <a:solidFill>
      <a:srgbClr val="FFFFFF"/>
    </a:solidFill>
    <a:ln w="9525">
      <a:noFill/>
    </a:ln>
  </c:spPr>
  <c:txPr>
    <a:bodyPr/>
    <a:lstStyle/>
    <a:p>
      <a:pPr>
        <a:defRPr sz="115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de-DE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7903702018207499"/>
          <c:y val="3.9832366664141701E-2"/>
          <c:w val="0.68838574522075302"/>
          <c:h val="0.79874377363357896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95B3D7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dPt>
            <c:idx val="4"/>
            <c:invertIfNegative val="0"/>
            <c:bubble3D val="0"/>
            <c:spPr>
              <a:solidFill>
                <a:srgbClr val="0000FF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Pt>
            <c:idx val="10"/>
            <c:invertIfNegative val="0"/>
            <c:bubble3D val="0"/>
          </c:dPt>
          <c:dLbls>
            <c:dLbl>
              <c:idx val="0"/>
              <c:layout/>
              <c:tx>
                <c:rich>
                  <a:bodyPr/>
                  <a:lstStyle/>
                  <a:p>
                    <a:pPr>
                      <a:defRPr sz="1150" b="0" i="0" u="none" strike="noStrike" baseline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defRPr>
                    </a:pPr>
                    <a:r>
                      <a:rPr lang="en-US"/>
                      <a:t>120th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pPr>
                      <a:defRPr sz="1150" b="0" i="0" u="none" strike="noStrike" baseline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defRPr>
                    </a:pPr>
                    <a:r>
                      <a:rPr lang="en-US"/>
                      <a:t>110th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pPr>
                      <a:defRPr sz="1150" b="0" i="0" u="none" strike="noStrike" baseline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defRPr>
                    </a:pPr>
                    <a:r>
                      <a:rPr lang="en-US"/>
                      <a:t>109th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pPr>
                      <a:defRPr sz="1150" b="0" i="0" u="none" strike="noStrike" baseline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defRPr>
                    </a:pPr>
                    <a:r>
                      <a:rPr lang="en-US"/>
                      <a:t>106th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pPr>
                      <a:defRPr sz="1150" b="0" i="0" u="none" strike="noStrike" baseline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defRPr>
                    </a:pPr>
                    <a:r>
                      <a:rPr lang="en-US"/>
                      <a:t>100th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pPr>
                      <a:defRPr sz="1150" b="0" i="0" u="none" strike="noStrike" baseline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defRPr>
                    </a:pPr>
                    <a:r>
                      <a:rPr lang="en-US"/>
                      <a:t>98th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pPr>
                      <a:defRPr sz="1150" b="0" i="0" u="none" strike="noStrike" baseline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defRPr>
                    </a:pPr>
                    <a:r>
                      <a:rPr lang="en-US"/>
                      <a:t>96th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pPr>
                      <a:defRPr sz="1150" b="0" i="0" u="none" strike="noStrike" baseline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defRPr>
                    </a:pPr>
                    <a:r>
                      <a:rPr lang="en-US"/>
                      <a:t>83th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/>
              <c:tx>
                <c:rich>
                  <a:bodyPr/>
                  <a:lstStyle/>
                  <a:p>
                    <a:pPr>
                      <a:defRPr sz="1150" b="0" i="0" u="none" strike="noStrike" baseline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defRPr>
                    </a:pPr>
                    <a:r>
                      <a:rPr lang="en-US"/>
                      <a:t>67th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/>
              <c:tx>
                <c:rich>
                  <a:bodyPr/>
                  <a:lstStyle/>
                  <a:p>
                    <a:pPr>
                      <a:defRPr sz="1150" b="0" i="0" u="none" strike="noStrike" baseline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defRPr>
                    </a:pPr>
                    <a:r>
                      <a:rPr lang="en-US"/>
                      <a:t>48th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/>
              <c:tx>
                <c:rich>
                  <a:bodyPr/>
                  <a:lstStyle/>
                  <a:p>
                    <a:pPr>
                      <a:defRPr sz="1150" b="0" i="0" u="none" strike="noStrike" baseline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defRPr>
                    </a:pPr>
                    <a:r>
                      <a:rPr lang="en-US"/>
                      <a:t>36th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/>
              <c:tx>
                <c:rich>
                  <a:bodyPr/>
                  <a:lstStyle/>
                  <a:p>
                    <a:pPr>
                      <a:defRPr sz="1150" b="0" i="0" u="none" strike="noStrike" baseline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defRPr>
                    </a:pPr>
                    <a:r>
                      <a:rPr lang="en-US"/>
                      <a:t>20th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2"/>
              <c:layout/>
              <c:tx>
                <c:rich>
                  <a:bodyPr/>
                  <a:lstStyle/>
                  <a:p>
                    <a:pPr>
                      <a:defRPr sz="1150" b="0" i="0" u="none" strike="noStrike" baseline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defRPr>
                    </a:pPr>
                    <a:r>
                      <a:rPr lang="en-US"/>
                      <a:t>19th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3"/>
              <c:layout/>
              <c:tx>
                <c:rich>
                  <a:bodyPr/>
                  <a:lstStyle/>
                  <a:p>
                    <a:pPr>
                      <a:defRPr sz="1150" b="0" i="0" u="none" strike="noStrike" baseline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defRPr>
                    </a:pPr>
                    <a:r>
                      <a:rPr lang="en-US"/>
                      <a:t>5th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 algn="ctr" rtl="0">
                  <a:defRPr sz="1150" b="0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de-D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Sheet3!$A$60:$A$73</c:f>
              <c:strCache>
                <c:ptCount val="14"/>
                <c:pt idx="0">
                  <c:v>United Kingdom</c:v>
                </c:pt>
                <c:pt idx="1">
                  <c:v>France</c:v>
                </c:pt>
                <c:pt idx="2">
                  <c:v>United States</c:v>
                </c:pt>
                <c:pt idx="3">
                  <c:v>Spain</c:v>
                </c:pt>
                <c:pt idx="4">
                  <c:v>European Union</c:v>
                </c:pt>
                <c:pt idx="5">
                  <c:v>Brazil</c:v>
                </c:pt>
                <c:pt idx="6">
                  <c:v>Congo, Dem. Rep.</c:v>
                </c:pt>
                <c:pt idx="7">
                  <c:v>Poland</c:v>
                </c:pt>
                <c:pt idx="8">
                  <c:v>Germany</c:v>
                </c:pt>
                <c:pt idx="9">
                  <c:v>Netherlands</c:v>
                </c:pt>
                <c:pt idx="10">
                  <c:v>South Korea</c:v>
                </c:pt>
                <c:pt idx="11">
                  <c:v>India</c:v>
                </c:pt>
                <c:pt idx="12">
                  <c:v>Norway</c:v>
                </c:pt>
                <c:pt idx="13">
                  <c:v>China</c:v>
                </c:pt>
              </c:strCache>
            </c:strRef>
          </c:cat>
          <c:val>
            <c:numRef>
              <c:f>Sheet3!$B$60:$B$73</c:f>
              <c:numCache>
                <c:formatCode>0.00</c:formatCode>
                <c:ptCount val="14"/>
                <c:pt idx="0">
                  <c:v>-0.90625816051618302</c:v>
                </c:pt>
                <c:pt idx="1">
                  <c:v>1.90282984386891</c:v>
                </c:pt>
                <c:pt idx="2">
                  <c:v>2.5415247355856398</c:v>
                </c:pt>
                <c:pt idx="3">
                  <c:v>2.9113453937025899</c:v>
                </c:pt>
                <c:pt idx="4">
                  <c:v>4.4085562176030528</c:v>
                </c:pt>
                <c:pt idx="5">
                  <c:v>4.7358894942326604</c:v>
                </c:pt>
                <c:pt idx="6">
                  <c:v>4.8591946090468197</c:v>
                </c:pt>
                <c:pt idx="7">
                  <c:v>6.8160334240660996</c:v>
                </c:pt>
                <c:pt idx="8">
                  <c:v>8.9782809700411992</c:v>
                </c:pt>
                <c:pt idx="9">
                  <c:v>12.237349524408801</c:v>
                </c:pt>
                <c:pt idx="10">
                  <c:v>15.2327887088158</c:v>
                </c:pt>
                <c:pt idx="11">
                  <c:v>21.1560054136514</c:v>
                </c:pt>
                <c:pt idx="12">
                  <c:v>21.381744049826001</c:v>
                </c:pt>
                <c:pt idx="13">
                  <c:v>36.572221463373999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axId val="828592368"/>
        <c:axId val="828598352"/>
      </c:barChart>
      <c:catAx>
        <c:axId val="82859236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low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de-DE"/>
          </a:p>
        </c:txPr>
        <c:crossAx val="828598352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828598352"/>
        <c:scaling>
          <c:orientation val="minMax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5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de-DE"/>
                  <a:t>Net national savings, 2014 (% of GNI)</a:t>
                </a:r>
              </a:p>
            </c:rich>
          </c:tx>
          <c:layout>
            <c:manualLayout>
              <c:xMode val="edge"/>
              <c:yMode val="edge"/>
              <c:x val="0.46883877486025599"/>
              <c:y val="0.9119516159675750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5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de-DE"/>
          </a:p>
        </c:txPr>
        <c:crossAx val="828592368"/>
        <c:crosses val="autoZero"/>
        <c:crossBetween val="between"/>
      </c:valAx>
      <c:spPr>
        <a:noFill/>
        <a:ln w="12700">
          <a:solidFill>
            <a:srgbClr val="808080"/>
          </a:solidFill>
          <a:prstDash val="solid"/>
        </a:ln>
      </c:spPr>
    </c:plotArea>
    <c:plotVisOnly val="1"/>
    <c:dispBlanksAs val="gap"/>
    <c:showDLblsOverMax val="0"/>
  </c:chart>
  <c:spPr>
    <a:solidFill>
      <a:srgbClr val="FFFFFF"/>
    </a:solidFill>
    <a:ln w="9525">
      <a:noFill/>
    </a:ln>
  </c:spPr>
  <c:txPr>
    <a:bodyPr/>
    <a:lstStyle/>
    <a:p>
      <a:pPr>
        <a:defRPr sz="115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de-DE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7903702018207499"/>
          <c:y val="3.9832366664141701E-2"/>
          <c:w val="0.68838574522075302"/>
          <c:h val="0.79874377363357896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95B3D7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  <c:spPr>
              <a:solidFill>
                <a:srgbClr val="0000FF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9"/>
            <c:invertIfNegative val="0"/>
            <c:bubble3D val="0"/>
          </c:dPt>
          <c:dPt>
            <c:idx val="10"/>
            <c:invertIfNegative val="0"/>
            <c:bubble3D val="0"/>
          </c:dPt>
          <c:dLbls>
            <c:dLbl>
              <c:idx val="0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185th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167th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100th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76th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56th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51th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39th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25th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24th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21th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17th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13th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2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2nd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3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1st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 w="25400">
                <a:noFill/>
              </a:ln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Sheet3!$A$87:$A$100</c:f>
              <c:strCache>
                <c:ptCount val="14"/>
                <c:pt idx="0">
                  <c:v>Saudi Arabia</c:v>
                </c:pt>
                <c:pt idx="1">
                  <c:v>Russia</c:v>
                </c:pt>
                <c:pt idx="2">
                  <c:v>China</c:v>
                </c:pt>
                <c:pt idx="3">
                  <c:v>Poland</c:v>
                </c:pt>
                <c:pt idx="4">
                  <c:v>Brazil</c:v>
                </c:pt>
                <c:pt idx="5">
                  <c:v>India</c:v>
                </c:pt>
                <c:pt idx="6">
                  <c:v>Germany</c:v>
                </c:pt>
                <c:pt idx="7">
                  <c:v>United Kingdom</c:v>
                </c:pt>
                <c:pt idx="8">
                  <c:v>European Union</c:v>
                </c:pt>
                <c:pt idx="9">
                  <c:v>France</c:v>
                </c:pt>
                <c:pt idx="10">
                  <c:v>Spain</c:v>
                </c:pt>
                <c:pt idx="11">
                  <c:v>United States</c:v>
                </c:pt>
                <c:pt idx="12">
                  <c:v>Greece</c:v>
                </c:pt>
                <c:pt idx="13">
                  <c:v>Japan</c:v>
                </c:pt>
              </c:strCache>
            </c:strRef>
          </c:cat>
          <c:val>
            <c:numRef>
              <c:f>Sheet3!$B$87:$B$100</c:f>
              <c:numCache>
                <c:formatCode>0.00</c:formatCode>
                <c:ptCount val="14"/>
                <c:pt idx="0">
                  <c:v>1.5669999999999999</c:v>
                </c:pt>
                <c:pt idx="1">
                  <c:v>16.334</c:v>
                </c:pt>
                <c:pt idx="2">
                  <c:v>41.12</c:v>
                </c:pt>
                <c:pt idx="3">
                  <c:v>50.436999999999998</c:v>
                </c:pt>
                <c:pt idx="4">
                  <c:v>63.314</c:v>
                </c:pt>
                <c:pt idx="5">
                  <c:v>66.353999999999999</c:v>
                </c:pt>
                <c:pt idx="6">
                  <c:v>74.917000000000002</c:v>
                </c:pt>
                <c:pt idx="7">
                  <c:v>88.167000000000002</c:v>
                </c:pt>
                <c:pt idx="8">
                  <c:v>88.180999999999997</c:v>
                </c:pt>
                <c:pt idx="9">
                  <c:v>95.561000000000007</c:v>
                </c:pt>
                <c:pt idx="10">
                  <c:v>99.287000000000006</c:v>
                </c:pt>
                <c:pt idx="11">
                  <c:v>104.97199999999999</c:v>
                </c:pt>
                <c:pt idx="12">
                  <c:v>178.39599999999999</c:v>
                </c:pt>
                <c:pt idx="13">
                  <c:v>249.07900000000001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axId val="908275584"/>
        <c:axId val="908259264"/>
      </c:barChart>
      <c:catAx>
        <c:axId val="90827558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low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de-DE"/>
          </a:p>
        </c:txPr>
        <c:crossAx val="908259264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908259264"/>
        <c:scaling>
          <c:orientation val="minMax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5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de-DE"/>
                  <a:t>General government gross debt, 2014 (as % of GDP)</a:t>
                </a:r>
              </a:p>
            </c:rich>
          </c:tx>
          <c:layout>
            <c:manualLayout>
              <c:xMode val="edge"/>
              <c:yMode val="edge"/>
              <c:x val="0.46883877486025599"/>
              <c:y val="0.9119516159675750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5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de-DE"/>
          </a:p>
        </c:txPr>
        <c:crossAx val="90827558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rgbClr val="FFFFFF"/>
    </a:solidFill>
    <a:ln w="9525">
      <a:noFill/>
    </a:ln>
  </c:spPr>
  <c:txPr>
    <a:bodyPr/>
    <a:lstStyle/>
    <a:p>
      <a:pPr>
        <a:defRPr sz="115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de-DE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7903702018207499"/>
          <c:y val="3.9832366664141701E-2"/>
          <c:w val="0.68838574522075302"/>
          <c:h val="0.79874377363357896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95B3D7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dPt>
            <c:idx val="6"/>
            <c:invertIfNegative val="0"/>
            <c:bubble3D val="0"/>
            <c:spPr>
              <a:solidFill>
                <a:srgbClr val="0000FF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Pt>
            <c:idx val="10"/>
            <c:invertIfNegative val="0"/>
            <c:bubble3D val="0"/>
          </c:dPt>
          <c:dLbls>
            <c:dLbl>
              <c:idx val="0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36th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34th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30th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28th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27th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22th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19th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17th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16th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8th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7th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6th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2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3rd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3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1st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 w="25400">
                <a:noFill/>
              </a:ln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Sheet3!$A$113:$A$126</c:f>
              <c:strCache>
                <c:ptCount val="14"/>
                <c:pt idx="0">
                  <c:v>Mexico</c:v>
                </c:pt>
                <c:pt idx="1">
                  <c:v>Poland</c:v>
                </c:pt>
                <c:pt idx="2">
                  <c:v>South Korea</c:v>
                </c:pt>
                <c:pt idx="3">
                  <c:v>Czech Republic</c:v>
                </c:pt>
                <c:pt idx="4">
                  <c:v>Greece</c:v>
                </c:pt>
                <c:pt idx="5">
                  <c:v>Japan</c:v>
                </c:pt>
                <c:pt idx="6">
                  <c:v>European Union</c:v>
                </c:pt>
                <c:pt idx="7">
                  <c:v>United Kingdom</c:v>
                </c:pt>
                <c:pt idx="8">
                  <c:v>Spain</c:v>
                </c:pt>
                <c:pt idx="9">
                  <c:v>Germany</c:v>
                </c:pt>
                <c:pt idx="10">
                  <c:v>France</c:v>
                </c:pt>
                <c:pt idx="11">
                  <c:v>Netherlands</c:v>
                </c:pt>
                <c:pt idx="12">
                  <c:v>United States</c:v>
                </c:pt>
                <c:pt idx="13">
                  <c:v>Luxemburg</c:v>
                </c:pt>
              </c:strCache>
            </c:strRef>
          </c:cat>
          <c:val>
            <c:numRef>
              <c:f>Sheet3!$B$113:$B$126</c:f>
              <c:numCache>
                <c:formatCode>0.00</c:formatCode>
                <c:ptCount val="14"/>
                <c:pt idx="0">
                  <c:v>18.488284</c:v>
                </c:pt>
                <c:pt idx="1">
                  <c:v>27.595514999999999</c:v>
                </c:pt>
                <c:pt idx="2">
                  <c:v>31.212418</c:v>
                </c:pt>
                <c:pt idx="3">
                  <c:v>32.125833999999998</c:v>
                </c:pt>
                <c:pt idx="4">
                  <c:v>32.950617000000001</c:v>
                </c:pt>
                <c:pt idx="5">
                  <c:v>39.394240000000003</c:v>
                </c:pt>
                <c:pt idx="6">
                  <c:v>46.696854999999999</c:v>
                </c:pt>
                <c:pt idx="7">
                  <c:v>47.439532</c:v>
                </c:pt>
                <c:pt idx="8">
                  <c:v>47.498027</c:v>
                </c:pt>
                <c:pt idx="9">
                  <c:v>58.921934999999998</c:v>
                </c:pt>
                <c:pt idx="10">
                  <c:v>59.880710999999998</c:v>
                </c:pt>
                <c:pt idx="11">
                  <c:v>60.628034</c:v>
                </c:pt>
                <c:pt idx="12">
                  <c:v>62.407271000000001</c:v>
                </c:pt>
                <c:pt idx="13">
                  <c:v>79.334969000000001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axId val="908275040"/>
        <c:axId val="908277760"/>
      </c:barChart>
      <c:catAx>
        <c:axId val="90827504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low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de-DE"/>
          </a:p>
        </c:txPr>
        <c:crossAx val="908277760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908277760"/>
        <c:scaling>
          <c:orientation val="minMax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5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de-DE"/>
                  <a:t>Labor Productivity, 2014 (GDP per Hour Worked in US dollar)</a:t>
                </a:r>
              </a:p>
            </c:rich>
          </c:tx>
          <c:layout>
            <c:manualLayout>
              <c:xMode val="edge"/>
              <c:yMode val="edge"/>
              <c:x val="0.46883877486025599"/>
              <c:y val="0.9119516159675750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5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de-DE"/>
          </a:p>
        </c:txPr>
        <c:crossAx val="90827504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rgbClr val="FFFFFF"/>
    </a:solidFill>
    <a:ln w="9525">
      <a:noFill/>
    </a:ln>
  </c:spPr>
  <c:txPr>
    <a:bodyPr/>
    <a:lstStyle/>
    <a:p>
      <a:pPr>
        <a:defRPr sz="115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de-DE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7903702018207499"/>
          <c:y val="3.9832366664141701E-2"/>
          <c:w val="0.68838574522075302"/>
          <c:h val="0.79874377363357896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95B3D7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Pt>
            <c:idx val="10"/>
            <c:invertIfNegative val="0"/>
            <c:bubble3D val="0"/>
          </c:dPt>
          <c:dLbls>
            <c:dLbl>
              <c:idx val="0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36th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34th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33th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32th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31th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29th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25th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21th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16th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14th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13th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5th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2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2nd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3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1st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 w="25400">
                <a:noFill/>
              </a:ln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Sheet3!$A$138:$A$151</c:f>
              <c:strCache>
                <c:ptCount val="14"/>
                <c:pt idx="0">
                  <c:v>Mexico</c:v>
                </c:pt>
                <c:pt idx="1">
                  <c:v>South Korea</c:v>
                </c:pt>
                <c:pt idx="2">
                  <c:v>Greece</c:v>
                </c:pt>
                <c:pt idx="3">
                  <c:v>Chile</c:v>
                </c:pt>
                <c:pt idx="4">
                  <c:v>Russian Federation</c:v>
                </c:pt>
                <c:pt idx="5">
                  <c:v>Poland</c:v>
                </c:pt>
                <c:pt idx="6">
                  <c:v>Portugal</c:v>
                </c:pt>
                <c:pt idx="7">
                  <c:v>United States</c:v>
                </c:pt>
                <c:pt idx="8">
                  <c:v>Japan</c:v>
                </c:pt>
                <c:pt idx="9">
                  <c:v>Spain</c:v>
                </c:pt>
                <c:pt idx="10">
                  <c:v>United Kingdom</c:v>
                </c:pt>
                <c:pt idx="11">
                  <c:v>France</c:v>
                </c:pt>
                <c:pt idx="12">
                  <c:v>Netherlands</c:v>
                </c:pt>
                <c:pt idx="13">
                  <c:v>Germany</c:v>
                </c:pt>
              </c:strCache>
            </c:strRef>
          </c:cat>
          <c:val>
            <c:numRef>
              <c:f>Sheet3!$B$138:$B$151</c:f>
              <c:numCache>
                <c:formatCode>#,##0</c:formatCode>
                <c:ptCount val="14"/>
                <c:pt idx="0">
                  <c:v>2228</c:v>
                </c:pt>
                <c:pt idx="1">
                  <c:v>2124</c:v>
                </c:pt>
                <c:pt idx="2">
                  <c:v>2042</c:v>
                </c:pt>
                <c:pt idx="3">
                  <c:v>1990</c:v>
                </c:pt>
                <c:pt idx="4">
                  <c:v>1985</c:v>
                </c:pt>
                <c:pt idx="5">
                  <c:v>1923</c:v>
                </c:pt>
                <c:pt idx="6">
                  <c:v>1857</c:v>
                </c:pt>
                <c:pt idx="7">
                  <c:v>1789</c:v>
                </c:pt>
                <c:pt idx="8">
                  <c:v>1729</c:v>
                </c:pt>
                <c:pt idx="9">
                  <c:v>1689</c:v>
                </c:pt>
                <c:pt idx="10">
                  <c:v>1677</c:v>
                </c:pt>
                <c:pt idx="11">
                  <c:v>1473</c:v>
                </c:pt>
                <c:pt idx="12">
                  <c:v>1425</c:v>
                </c:pt>
                <c:pt idx="13">
                  <c:v>1371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axId val="908279936"/>
        <c:axId val="908265248"/>
      </c:barChart>
      <c:catAx>
        <c:axId val="90827993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low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de-DE"/>
          </a:p>
        </c:txPr>
        <c:crossAx val="908265248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908265248"/>
        <c:scaling>
          <c:orientation val="minMax"/>
          <c:min val="130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5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de-DE"/>
                  <a:t>Average Annual Hours Worked, 2014</a:t>
                </a:r>
              </a:p>
            </c:rich>
          </c:tx>
          <c:layout>
            <c:manualLayout>
              <c:xMode val="edge"/>
              <c:yMode val="edge"/>
              <c:x val="0.46883882874015798"/>
              <c:y val="0.9119516159675750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5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de-DE"/>
          </a:p>
        </c:txPr>
        <c:crossAx val="90827993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rgbClr val="FFFFFF"/>
    </a:solidFill>
    <a:ln w="9525">
      <a:noFill/>
    </a:ln>
  </c:spPr>
  <c:txPr>
    <a:bodyPr/>
    <a:lstStyle/>
    <a:p>
      <a:pPr>
        <a:defRPr sz="115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de-DE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7903702018207499"/>
          <c:y val="3.9832366664141701E-2"/>
          <c:w val="0.68838574522075302"/>
          <c:h val="0.79874377363357896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95B3D7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dPt>
            <c:idx val="2"/>
            <c:invertIfNegative val="0"/>
            <c:bubble3D val="0"/>
            <c:spPr>
              <a:solidFill>
                <a:srgbClr val="0000FF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Pt>
            <c:idx val="10"/>
            <c:invertIfNegative val="0"/>
            <c:bubble3D val="0"/>
          </c:dPt>
          <c:dLbls>
            <c:dLbl>
              <c:idx val="0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203th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199th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152th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147th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142th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103th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98th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88th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86th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58th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53th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29th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2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26th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3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1st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 w="25400">
                <a:noFill/>
              </a:ln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Sheet3!$A$162:$A$175</c:f>
              <c:strCache>
                <c:ptCount val="14"/>
                <c:pt idx="0">
                  <c:v>Greece</c:v>
                </c:pt>
                <c:pt idx="1">
                  <c:v>Spain</c:v>
                </c:pt>
                <c:pt idx="2">
                  <c:v>European Union</c:v>
                </c:pt>
                <c:pt idx="3">
                  <c:v>France</c:v>
                </c:pt>
                <c:pt idx="4">
                  <c:v>Poland</c:v>
                </c:pt>
                <c:pt idx="5">
                  <c:v>Netherlands</c:v>
                </c:pt>
                <c:pt idx="6">
                  <c:v>Brazil</c:v>
                </c:pt>
                <c:pt idx="7">
                  <c:v>United Kingdom</c:v>
                </c:pt>
                <c:pt idx="8">
                  <c:v>United States</c:v>
                </c:pt>
                <c:pt idx="9">
                  <c:v>Germany</c:v>
                </c:pt>
                <c:pt idx="10">
                  <c:v>China</c:v>
                </c:pt>
                <c:pt idx="11">
                  <c:v>India</c:v>
                </c:pt>
                <c:pt idx="12">
                  <c:v>Norway</c:v>
                </c:pt>
                <c:pt idx="13">
                  <c:v>Qatar</c:v>
                </c:pt>
              </c:strCache>
            </c:strRef>
          </c:cat>
          <c:val>
            <c:numRef>
              <c:f>Sheet3!$B$162:$B$175</c:f>
              <c:numCache>
                <c:formatCode>0.00</c:formatCode>
                <c:ptCount val="14"/>
                <c:pt idx="0">
                  <c:v>26.299999237060501</c:v>
                </c:pt>
                <c:pt idx="1">
                  <c:v>24.700000762939499</c:v>
                </c:pt>
                <c:pt idx="2">
                  <c:v>10.207335967936139</c:v>
                </c:pt>
                <c:pt idx="3">
                  <c:v>9.8999996185302699</c:v>
                </c:pt>
                <c:pt idx="4">
                  <c:v>9.1999998092651403</c:v>
                </c:pt>
                <c:pt idx="5">
                  <c:v>6.9000000953674299</c:v>
                </c:pt>
                <c:pt idx="6">
                  <c:v>6.8000001907348597</c:v>
                </c:pt>
                <c:pt idx="7">
                  <c:v>6.3000001907348597</c:v>
                </c:pt>
                <c:pt idx="8">
                  <c:v>6.1999998092651403</c:v>
                </c:pt>
                <c:pt idx="9">
                  <c:v>5</c:v>
                </c:pt>
                <c:pt idx="10">
                  <c:v>4.6999998092651403</c:v>
                </c:pt>
                <c:pt idx="11">
                  <c:v>3.5999999046325701</c:v>
                </c:pt>
                <c:pt idx="12">
                  <c:v>3.4000000953674299</c:v>
                </c:pt>
                <c:pt idx="13">
                  <c:v>0.30000001192092901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axId val="908261984"/>
        <c:axId val="908283744"/>
      </c:barChart>
      <c:catAx>
        <c:axId val="90826198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low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de-DE"/>
          </a:p>
        </c:txPr>
        <c:crossAx val="908283744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908283744"/>
        <c:scaling>
          <c:orientation val="minMax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5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de-DE"/>
                  <a:t>Unemployment, 2014 (% of total labor force)</a:t>
                </a:r>
              </a:p>
            </c:rich>
          </c:tx>
          <c:layout>
            <c:manualLayout>
              <c:xMode val="edge"/>
              <c:yMode val="edge"/>
              <c:x val="0.46883873670720699"/>
              <c:y val="0.9119516159675750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5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de-DE"/>
          </a:p>
        </c:txPr>
        <c:crossAx val="90826198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rgbClr val="FFFFFF"/>
    </a:solidFill>
    <a:ln w="9525">
      <a:noFill/>
    </a:ln>
  </c:spPr>
  <c:txPr>
    <a:bodyPr/>
    <a:lstStyle/>
    <a:p>
      <a:pPr>
        <a:defRPr sz="115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de-DE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7903702018207499"/>
          <c:y val="3.9832366664141701E-2"/>
          <c:w val="0.68838574522075302"/>
          <c:h val="0.79874377363357896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95B3D7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dPt>
            <c:idx val="2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  <c:spPr>
              <a:solidFill>
                <a:srgbClr val="0000FF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10"/>
            <c:invertIfNegative val="0"/>
            <c:bubble3D val="0"/>
          </c:dPt>
          <c:dLbls>
            <c:dLbl>
              <c:idx val="0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189th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158th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146th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115th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63th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58th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43th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35th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31th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27th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12th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11th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2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9th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3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2nd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 w="25400">
                <a:noFill/>
              </a:ln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Sheet3!$A$187:$A$200</c:f>
              <c:strCache>
                <c:ptCount val="14"/>
                <c:pt idx="0">
                  <c:v>Venezuela</c:v>
                </c:pt>
                <c:pt idx="1">
                  <c:v>Russia</c:v>
                </c:pt>
                <c:pt idx="2">
                  <c:v>India</c:v>
                </c:pt>
                <c:pt idx="3">
                  <c:v>Brazil</c:v>
                </c:pt>
                <c:pt idx="4">
                  <c:v>China</c:v>
                </c:pt>
                <c:pt idx="5">
                  <c:v>United Kingdom</c:v>
                </c:pt>
                <c:pt idx="6">
                  <c:v>Poland</c:v>
                </c:pt>
                <c:pt idx="7">
                  <c:v>United States</c:v>
                </c:pt>
                <c:pt idx="8">
                  <c:v>Spain</c:v>
                </c:pt>
                <c:pt idx="9">
                  <c:v>European Union</c:v>
                </c:pt>
                <c:pt idx="10">
                  <c:v>Germany</c:v>
                </c:pt>
                <c:pt idx="11">
                  <c:v>Netherlands</c:v>
                </c:pt>
                <c:pt idx="12">
                  <c:v>France</c:v>
                </c:pt>
                <c:pt idx="13">
                  <c:v>Japan</c:v>
                </c:pt>
              </c:strCache>
            </c:strRef>
          </c:cat>
          <c:val>
            <c:numRef>
              <c:f>Sheet3!$B$187:$B$200</c:f>
              <c:numCache>
                <c:formatCode>#,##0.00</c:formatCode>
                <c:ptCount val="14"/>
                <c:pt idx="0">
                  <c:v>27.738820532608965</c:v>
                </c:pt>
                <c:pt idx="1">
                  <c:v>9.1748397503732768</c:v>
                </c:pt>
                <c:pt idx="2">
                  <c:v>7.9604663068381765</c:v>
                </c:pt>
                <c:pt idx="3">
                  <c:v>5.4824708281406398</c:v>
                </c:pt>
                <c:pt idx="4">
                  <c:v>2.908234800451015</c:v>
                </c:pt>
                <c:pt idx="5">
                  <c:v>2.7051060822954831</c:v>
                </c:pt>
                <c:pt idx="6">
                  <c:v>2.4653900759894043</c:v>
                </c:pt>
                <c:pt idx="7">
                  <c:v>2.2817963386864371</c:v>
                </c:pt>
                <c:pt idx="8">
                  <c:v>2.2068170686828203</c:v>
                </c:pt>
                <c:pt idx="9">
                  <c:v>2.1452498576257861</c:v>
                </c:pt>
                <c:pt idx="10">
                  <c:v>1.7101983372074914</c:v>
                </c:pt>
                <c:pt idx="11">
                  <c:v>1.699169688192792</c:v>
                </c:pt>
                <c:pt idx="12">
                  <c:v>1.6460366213364441</c:v>
                </c:pt>
                <c:pt idx="13">
                  <c:v>0.20622135553747256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axId val="908271776"/>
        <c:axId val="908272864"/>
      </c:barChart>
      <c:catAx>
        <c:axId val="90827177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low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de-DE"/>
          </a:p>
        </c:txPr>
        <c:crossAx val="908272864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908272864"/>
        <c:scaling>
          <c:orientation val="minMax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5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Inflation rate, 2005-2014 </a:t>
                </a:r>
                <a:r>
                  <a:rPr lang="en-US" b="0"/>
                  <a:t>(Lowest to Highest)</a:t>
                </a:r>
              </a:p>
            </c:rich>
          </c:tx>
          <c:layout>
            <c:manualLayout>
              <c:xMode val="edge"/>
              <c:yMode val="edge"/>
              <c:x val="0.26011311966285899"/>
              <c:y val="0.90637753168554502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5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de-DE"/>
          </a:p>
        </c:txPr>
        <c:crossAx val="90827177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rgbClr val="FFFFFF"/>
    </a:solidFill>
    <a:ln w="9525">
      <a:noFill/>
    </a:ln>
  </c:spPr>
  <c:txPr>
    <a:bodyPr/>
    <a:lstStyle/>
    <a:p>
      <a:pPr>
        <a:defRPr sz="115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de-DE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7903702018207499"/>
          <c:y val="3.9832366664141701E-2"/>
          <c:w val="0.68838574522075302"/>
          <c:h val="0.79874377363357896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95B3D7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dPt>
            <c:idx val="2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Pt>
            <c:idx val="10"/>
            <c:invertIfNegative val="0"/>
            <c:bubble3D val="0"/>
            <c:spPr>
              <a:solidFill>
                <a:srgbClr val="0000FF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Lbls>
            <c:dLbl>
              <c:idx val="0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191th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158th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94th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83th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77th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64th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47th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44th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26th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24th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23th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20th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2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10th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3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4th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 w="25400">
                <a:noFill/>
              </a:ln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Sheet3!$A$212:$A$225</c:f>
              <c:strCache>
                <c:ptCount val="14"/>
                <c:pt idx="0">
                  <c:v>Nigeria</c:v>
                </c:pt>
                <c:pt idx="1">
                  <c:v>India</c:v>
                </c:pt>
                <c:pt idx="2">
                  <c:v>China</c:v>
                </c:pt>
                <c:pt idx="3">
                  <c:v>United States</c:v>
                </c:pt>
                <c:pt idx="4">
                  <c:v>Brazil</c:v>
                </c:pt>
                <c:pt idx="5">
                  <c:v>United Kingdom</c:v>
                </c:pt>
                <c:pt idx="6">
                  <c:v>Spain</c:v>
                </c:pt>
                <c:pt idx="7">
                  <c:v>Poland</c:v>
                </c:pt>
                <c:pt idx="8">
                  <c:v>Netherlands</c:v>
                </c:pt>
                <c:pt idx="9">
                  <c:v>Germany</c:v>
                </c:pt>
                <c:pt idx="10">
                  <c:v>European Union</c:v>
                </c:pt>
                <c:pt idx="11">
                  <c:v>Greece</c:v>
                </c:pt>
                <c:pt idx="12">
                  <c:v>France</c:v>
                </c:pt>
                <c:pt idx="13">
                  <c:v>Kuwait</c:v>
                </c:pt>
              </c:strCache>
            </c:strRef>
          </c:cat>
          <c:val>
            <c:numRef>
              <c:f>Sheet3!$B$212:$B$225</c:f>
              <c:numCache>
                <c:formatCode>#,##0.00</c:formatCode>
                <c:ptCount val="14"/>
                <c:pt idx="0">
                  <c:v>10.522</c:v>
                </c:pt>
                <c:pt idx="1">
                  <c:v>19.716000000000001</c:v>
                </c:pt>
                <c:pt idx="2">
                  <c:v>28.341000000000001</c:v>
                </c:pt>
                <c:pt idx="3">
                  <c:v>31.437999999999999</c:v>
                </c:pt>
                <c:pt idx="4">
                  <c:v>33.064</c:v>
                </c:pt>
                <c:pt idx="5">
                  <c:v>35.387999999999998</c:v>
                </c:pt>
                <c:pt idx="6">
                  <c:v>38.584000000000003</c:v>
                </c:pt>
                <c:pt idx="7">
                  <c:v>38.840000000000003</c:v>
                </c:pt>
                <c:pt idx="8">
                  <c:v>43.893000000000001</c:v>
                </c:pt>
                <c:pt idx="9">
                  <c:v>44.573999999999998</c:v>
                </c:pt>
                <c:pt idx="10">
                  <c:v>44.722000000000001</c:v>
                </c:pt>
                <c:pt idx="11">
                  <c:v>45.994</c:v>
                </c:pt>
                <c:pt idx="12">
                  <c:v>53.582000000000001</c:v>
                </c:pt>
                <c:pt idx="13">
                  <c:v>68.481999999999999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axId val="908287552"/>
        <c:axId val="908276128"/>
      </c:barChart>
      <c:catAx>
        <c:axId val="90828755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low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de-DE"/>
          </a:p>
        </c:txPr>
        <c:crossAx val="908276128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908276128"/>
        <c:scaling>
          <c:orientation val="minMax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5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de-DE"/>
                  <a:t>General government revenue, 2014 (as % of GDP)</a:t>
                </a:r>
              </a:p>
            </c:rich>
          </c:tx>
          <c:layout>
            <c:manualLayout>
              <c:xMode val="edge"/>
              <c:yMode val="edge"/>
              <c:x val="0.46883873670720699"/>
              <c:y val="0.9119516159675750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5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de-DE"/>
          </a:p>
        </c:txPr>
        <c:crossAx val="90828755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rgbClr val="FFFFFF"/>
    </a:solidFill>
    <a:ln w="9525">
      <a:noFill/>
    </a:ln>
  </c:spPr>
  <c:txPr>
    <a:bodyPr/>
    <a:lstStyle/>
    <a:p>
      <a:pPr>
        <a:defRPr sz="115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de-DE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7903702018207499"/>
          <c:y val="3.9832366664141701E-2"/>
          <c:w val="0.68838574522075302"/>
          <c:h val="0.79874377363357896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95B3D7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dPt>
            <c:idx val="2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  <c:spPr>
              <a:solidFill>
                <a:srgbClr val="0000FF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10"/>
            <c:invertIfNegative val="0"/>
            <c:bubble3D val="0"/>
          </c:dPt>
          <c:dLbls>
            <c:dLbl>
              <c:idx val="0"/>
              <c:layout>
                <c:manualLayout>
                  <c:x val="-7.8467063086040192E-3"/>
                  <c:y val="0"/>
                </c:manualLayout>
              </c:layout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164th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82th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81th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80th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78th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74th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72th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55th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48th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46th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38th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26th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2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19th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3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1st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 w="25400">
                <a:noFill/>
              </a:ln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Sheet3!$A$237:$A$250</c:f>
              <c:strCache>
                <c:ptCount val="14"/>
                <c:pt idx="0">
                  <c:v>Liberia</c:v>
                </c:pt>
                <c:pt idx="1">
                  <c:v>United States</c:v>
                </c:pt>
                <c:pt idx="2">
                  <c:v>Brazil</c:v>
                </c:pt>
                <c:pt idx="3">
                  <c:v>Greece</c:v>
                </c:pt>
                <c:pt idx="4">
                  <c:v>India</c:v>
                </c:pt>
                <c:pt idx="5">
                  <c:v>United Kingdom</c:v>
                </c:pt>
                <c:pt idx="6">
                  <c:v>France</c:v>
                </c:pt>
                <c:pt idx="7">
                  <c:v>Poland</c:v>
                </c:pt>
                <c:pt idx="8">
                  <c:v>Spain</c:v>
                </c:pt>
                <c:pt idx="9">
                  <c:v>European Union</c:v>
                </c:pt>
                <c:pt idx="10">
                  <c:v>China</c:v>
                </c:pt>
                <c:pt idx="11">
                  <c:v>Germany</c:v>
                </c:pt>
                <c:pt idx="12">
                  <c:v>Netherlands</c:v>
                </c:pt>
                <c:pt idx="13">
                  <c:v>Macao SAR, China</c:v>
                </c:pt>
              </c:strCache>
            </c:strRef>
          </c:cat>
          <c:val>
            <c:numRef>
              <c:f>Sheet3!$B$237:$B$250</c:f>
              <c:numCache>
                <c:formatCode>0.00</c:formatCode>
                <c:ptCount val="14"/>
                <c:pt idx="0">
                  <c:v>-69.945355191256823</c:v>
                </c:pt>
                <c:pt idx="1">
                  <c:v>-3.0426545725931451</c:v>
                </c:pt>
                <c:pt idx="2">
                  <c:v>-2.7337880298418762</c:v>
                </c:pt>
                <c:pt idx="3">
                  <c:v>-2.5571676635749068</c:v>
                </c:pt>
                <c:pt idx="4">
                  <c:v>-2.3255436616277567</c:v>
                </c:pt>
                <c:pt idx="5">
                  <c:v>-1.9010822824218157</c:v>
                </c:pt>
                <c:pt idx="6">
                  <c:v>-1.8400909001809658</c:v>
                </c:pt>
                <c:pt idx="7">
                  <c:v>1.2848605983257559</c:v>
                </c:pt>
                <c:pt idx="8">
                  <c:v>2.4946213838411002</c:v>
                </c:pt>
                <c:pt idx="9">
                  <c:v>2.76</c:v>
                </c:pt>
                <c:pt idx="10">
                  <c:v>3.6982057182987527</c:v>
                </c:pt>
                <c:pt idx="11">
                  <c:v>6.7354106288477693</c:v>
                </c:pt>
                <c:pt idx="12">
                  <c:v>11.400033194019041</c:v>
                </c:pt>
                <c:pt idx="13">
                  <c:v>54.401160032565002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axId val="908262528"/>
        <c:axId val="908283200"/>
      </c:barChart>
      <c:catAx>
        <c:axId val="90826252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low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de-DE"/>
          </a:p>
        </c:txPr>
        <c:crossAx val="908283200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908283200"/>
        <c:scaling>
          <c:orientation val="minMax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5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de-DE"/>
                  <a:t>Trade Balance, 2014 (% of GDP)</a:t>
                </a:r>
              </a:p>
            </c:rich>
          </c:tx>
          <c:layout>
            <c:manualLayout>
              <c:xMode val="edge"/>
              <c:yMode val="edge"/>
              <c:x val="0.46883873670720699"/>
              <c:y val="0.9119516159675750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5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de-DE"/>
          </a:p>
        </c:txPr>
        <c:crossAx val="90826252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rgbClr val="FFFFFF"/>
    </a:solidFill>
    <a:ln w="9525">
      <a:noFill/>
    </a:ln>
  </c:spPr>
  <c:txPr>
    <a:bodyPr/>
    <a:lstStyle/>
    <a:p>
      <a:pPr>
        <a:defRPr sz="115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de-DE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7903702018207499"/>
          <c:y val="3.9832366664141701E-2"/>
          <c:w val="0.68838574522075302"/>
          <c:h val="0.79874377363357896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95B3D7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dPt>
            <c:idx val="2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  <c:spPr>
              <a:solidFill>
                <a:srgbClr val="0000FF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11"/>
            <c:invertIfNegative val="0"/>
            <c:bubble3D val="0"/>
          </c:dPt>
          <c:dLbls>
            <c:dLbl>
              <c:idx val="0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1st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11th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21th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29th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32th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33th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34th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43th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51th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103th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118th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121th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2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131th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3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146th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 w="25400">
                <a:noFill/>
              </a:ln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Sheet3!$A$262:$A$275</c:f>
              <c:strCache>
                <c:ptCount val="14"/>
                <c:pt idx="0">
                  <c:v>Iceland</c:v>
                </c:pt>
                <c:pt idx="1">
                  <c:v>Netherlands</c:v>
                </c:pt>
                <c:pt idx="2">
                  <c:v>France</c:v>
                </c:pt>
                <c:pt idx="3">
                  <c:v>Germany</c:v>
                </c:pt>
                <c:pt idx="4">
                  <c:v>Poland</c:v>
                </c:pt>
                <c:pt idx="5">
                  <c:v>European Union</c:v>
                </c:pt>
                <c:pt idx="6">
                  <c:v>United Kingdom</c:v>
                </c:pt>
                <c:pt idx="7">
                  <c:v>India</c:v>
                </c:pt>
                <c:pt idx="8">
                  <c:v>Spain</c:v>
                </c:pt>
                <c:pt idx="9">
                  <c:v>United States</c:v>
                </c:pt>
                <c:pt idx="10">
                  <c:v>China</c:v>
                </c:pt>
                <c:pt idx="11">
                  <c:v>Mexico</c:v>
                </c:pt>
                <c:pt idx="12">
                  <c:v>Brazil</c:v>
                </c:pt>
                <c:pt idx="13">
                  <c:v>Lesotho</c:v>
                </c:pt>
              </c:strCache>
            </c:strRef>
          </c:cat>
          <c:val>
            <c:numRef>
              <c:f>Sheet3!$B$262:$B$275</c:f>
              <c:numCache>
                <c:formatCode>General</c:formatCode>
                <c:ptCount val="14"/>
                <c:pt idx="0">
                  <c:v>0.22699999999999998</c:v>
                </c:pt>
                <c:pt idx="1">
                  <c:v>0.26200000000000001</c:v>
                </c:pt>
                <c:pt idx="2">
                  <c:v>0.29199999999999998</c:v>
                </c:pt>
                <c:pt idx="3">
                  <c:v>0.307</c:v>
                </c:pt>
                <c:pt idx="4">
                  <c:v>0.308</c:v>
                </c:pt>
                <c:pt idx="5">
                  <c:v>0.309</c:v>
                </c:pt>
                <c:pt idx="6">
                  <c:v>0.316</c:v>
                </c:pt>
                <c:pt idx="7">
                  <c:v>0.33600000000000002</c:v>
                </c:pt>
                <c:pt idx="8">
                  <c:v>0.34700000000000003</c:v>
                </c:pt>
                <c:pt idx="9">
                  <c:v>0.45</c:v>
                </c:pt>
                <c:pt idx="10">
                  <c:v>0.46899999999999997</c:v>
                </c:pt>
                <c:pt idx="11">
                  <c:v>0.48299999999999998</c:v>
                </c:pt>
                <c:pt idx="12">
                  <c:v>0.51900000000000002</c:v>
                </c:pt>
                <c:pt idx="13">
                  <c:v>0.63200000000000001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axId val="908260896"/>
        <c:axId val="908266336"/>
      </c:barChart>
      <c:catAx>
        <c:axId val="90826089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low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de-DE"/>
          </a:p>
        </c:txPr>
        <c:crossAx val="908266336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908266336"/>
        <c:scaling>
          <c:orientation val="minMax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5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de-DE"/>
                  <a:t>GINI Coefficient (Most Equal to Least Equal)</a:t>
                </a:r>
              </a:p>
            </c:rich>
          </c:tx>
          <c:layout>
            <c:manualLayout>
              <c:xMode val="edge"/>
              <c:yMode val="edge"/>
              <c:x val="0.46883873670720699"/>
              <c:y val="0.91195161596757501"/>
            </c:manualLayout>
          </c:layout>
          <c:overlay val="0"/>
          <c:spPr>
            <a:noFill/>
            <a:ln w="25400">
              <a:noFill/>
            </a:ln>
          </c:spPr>
        </c:title>
        <c:numFmt formatCode="0.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5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de-DE"/>
          </a:p>
        </c:txPr>
        <c:crossAx val="90826089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rgbClr val="FFFFFF"/>
    </a:solidFill>
    <a:ln w="9525">
      <a:noFill/>
    </a:ln>
  </c:spPr>
  <c:txPr>
    <a:bodyPr/>
    <a:lstStyle/>
    <a:p>
      <a:pPr>
        <a:defRPr sz="115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de-DE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7903702018207499"/>
          <c:y val="3.9832366664141701E-2"/>
          <c:w val="0.68838574522075302"/>
          <c:h val="0.79874377363357896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95B3D7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dPt>
            <c:idx val="2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Pt>
            <c:idx val="10"/>
            <c:invertIfNegative val="0"/>
            <c:bubble3D val="0"/>
          </c:dPt>
          <c:dLbls>
            <c:dLbl>
              <c:idx val="0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48th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36th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32th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27th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22th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20th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17th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15th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12th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9th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4th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3th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2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2nd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3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1st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 w="25400">
                <a:noFill/>
              </a:ln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Sheet3!$A$287:$A$300</c:f>
              <c:strCache>
                <c:ptCount val="14"/>
                <c:pt idx="0">
                  <c:v>Poland</c:v>
                </c:pt>
                <c:pt idx="1">
                  <c:v>Uruguay</c:v>
                </c:pt>
                <c:pt idx="2">
                  <c:v>Albania</c:v>
                </c:pt>
                <c:pt idx="3">
                  <c:v>Costa Rica</c:v>
                </c:pt>
                <c:pt idx="4">
                  <c:v>Mexico</c:v>
                </c:pt>
                <c:pt idx="5">
                  <c:v>Vietnam</c:v>
                </c:pt>
                <c:pt idx="6">
                  <c:v>El Salvador</c:v>
                </c:pt>
                <c:pt idx="7">
                  <c:v>Brazil</c:v>
                </c:pt>
                <c:pt idx="8">
                  <c:v>Colombia</c:v>
                </c:pt>
                <c:pt idx="9">
                  <c:v>Philippines</c:v>
                </c:pt>
                <c:pt idx="10">
                  <c:v>Uganda</c:v>
                </c:pt>
                <c:pt idx="11">
                  <c:v>Guinea</c:v>
                </c:pt>
                <c:pt idx="12">
                  <c:v>Haiti</c:v>
                </c:pt>
                <c:pt idx="13">
                  <c:v>Congo, Dem. Rep.</c:v>
                </c:pt>
              </c:strCache>
            </c:strRef>
          </c:cat>
          <c:val>
            <c:numRef>
              <c:f>Sheet3!$B$287:$B$300</c:f>
              <c:numCache>
                <c:formatCode>0.0</c:formatCode>
                <c:ptCount val="14"/>
                <c:pt idx="0">
                  <c:v>0.02</c:v>
                </c:pt>
                <c:pt idx="1">
                  <c:v>0.4</c:v>
                </c:pt>
                <c:pt idx="2">
                  <c:v>1.06</c:v>
                </c:pt>
                <c:pt idx="3">
                  <c:v>1.72</c:v>
                </c:pt>
                <c:pt idx="4">
                  <c:v>2.68</c:v>
                </c:pt>
                <c:pt idx="5">
                  <c:v>3.23</c:v>
                </c:pt>
                <c:pt idx="6">
                  <c:v>4.16</c:v>
                </c:pt>
                <c:pt idx="7">
                  <c:v>4.59</c:v>
                </c:pt>
                <c:pt idx="8">
                  <c:v>7.09</c:v>
                </c:pt>
                <c:pt idx="9">
                  <c:v>13.11</c:v>
                </c:pt>
                <c:pt idx="10">
                  <c:v>33.24</c:v>
                </c:pt>
                <c:pt idx="11">
                  <c:v>35.270000000000003</c:v>
                </c:pt>
                <c:pt idx="12">
                  <c:v>53.91</c:v>
                </c:pt>
                <c:pt idx="13">
                  <c:v>77.180000000000007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axId val="908263072"/>
        <c:axId val="908256544"/>
      </c:barChart>
      <c:catAx>
        <c:axId val="90826307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low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de-DE"/>
          </a:p>
        </c:txPr>
        <c:crossAx val="908256544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908256544"/>
        <c:scaling>
          <c:orientation val="minMax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5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de-DE" dirty="0"/>
                  <a:t>Population </a:t>
                </a:r>
                <a:r>
                  <a:rPr lang="de-DE" dirty="0" err="1"/>
                  <a:t>below</a:t>
                </a:r>
                <a:r>
                  <a:rPr lang="de-DE" dirty="0"/>
                  <a:t> $</a:t>
                </a:r>
                <a:r>
                  <a:rPr lang="de-DE" dirty="0" smtClean="0"/>
                  <a:t>1.90 </a:t>
                </a:r>
                <a:r>
                  <a:rPr lang="de-DE" dirty="0"/>
                  <a:t>per </a:t>
                </a:r>
                <a:r>
                  <a:rPr lang="de-DE" dirty="0" err="1"/>
                  <a:t>day</a:t>
                </a:r>
                <a:r>
                  <a:rPr lang="de-DE" dirty="0"/>
                  <a:t> </a:t>
                </a:r>
                <a:r>
                  <a:rPr lang="de-DE" dirty="0" err="1"/>
                  <a:t>Poverty</a:t>
                </a:r>
                <a:r>
                  <a:rPr lang="de-DE" dirty="0"/>
                  <a:t> Line</a:t>
                </a:r>
                <a:r>
                  <a:rPr lang="de-DE" baseline="0" dirty="0"/>
                  <a:t>, 2012 (</a:t>
                </a:r>
                <a:r>
                  <a:rPr lang="de-DE" baseline="0" dirty="0" err="1"/>
                  <a:t>percentage</a:t>
                </a:r>
                <a:r>
                  <a:rPr lang="de-DE" baseline="0" dirty="0"/>
                  <a:t>) </a:t>
                </a:r>
                <a:endParaRPr lang="de-DE" dirty="0"/>
              </a:p>
            </c:rich>
          </c:tx>
          <c:layout>
            <c:manualLayout>
              <c:xMode val="edge"/>
              <c:yMode val="edge"/>
              <c:x val="0.28269732550554499"/>
              <c:y val="0.91195170955389404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5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de-DE"/>
          </a:p>
        </c:txPr>
        <c:crossAx val="90826307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rgbClr val="FFFFFF"/>
    </a:solidFill>
    <a:ln w="9525">
      <a:noFill/>
    </a:ln>
  </c:spPr>
  <c:txPr>
    <a:bodyPr/>
    <a:lstStyle/>
    <a:p>
      <a:pPr>
        <a:defRPr sz="115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de-DE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7903702018207499"/>
          <c:y val="3.9832366664141701E-2"/>
          <c:w val="0.68838574522075302"/>
          <c:h val="0.79874377363357896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95B3D7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dPt>
            <c:idx val="2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Pt>
            <c:idx val="10"/>
            <c:invertIfNegative val="0"/>
            <c:bubble3D val="0"/>
          </c:dPt>
          <c:dLbls>
            <c:dLbl>
              <c:idx val="0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38th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37th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35th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30th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28th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23th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21th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13th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11th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7th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4th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3rd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2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2nd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3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1st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 w="25400">
                <a:noFill/>
              </a:ln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Sheet3!$A$312:$A$325</c:f>
              <c:strCache>
                <c:ptCount val="14"/>
                <c:pt idx="0">
                  <c:v>Russia</c:v>
                </c:pt>
                <c:pt idx="1">
                  <c:v>Israel</c:v>
                </c:pt>
                <c:pt idx="2">
                  <c:v>Poland</c:v>
                </c:pt>
                <c:pt idx="3">
                  <c:v>Spain</c:v>
                </c:pt>
                <c:pt idx="4">
                  <c:v>South Korea</c:v>
                </c:pt>
                <c:pt idx="5">
                  <c:v>United States</c:v>
                </c:pt>
                <c:pt idx="6">
                  <c:v>Japan</c:v>
                </c:pt>
                <c:pt idx="7">
                  <c:v>France</c:v>
                </c:pt>
                <c:pt idx="8">
                  <c:v>Germany</c:v>
                </c:pt>
                <c:pt idx="9">
                  <c:v>United Kingdom</c:v>
                </c:pt>
                <c:pt idx="10">
                  <c:v>Luxembourg</c:v>
                </c:pt>
                <c:pt idx="11">
                  <c:v>Norway</c:v>
                </c:pt>
                <c:pt idx="12">
                  <c:v>United Arab Emirates</c:v>
                </c:pt>
                <c:pt idx="13">
                  <c:v>Sweden</c:v>
                </c:pt>
              </c:strCache>
            </c:strRef>
          </c:cat>
          <c:val>
            <c:numRef>
              <c:f>Sheet3!$B$312:$B$325</c:f>
              <c:numCache>
                <c:formatCode>0.00</c:formatCode>
                <c:ptCount val="14"/>
                <c:pt idx="0">
                  <c:v>0.06</c:v>
                </c:pt>
                <c:pt idx="1">
                  <c:v>7.0000000000000007E-2</c:v>
                </c:pt>
                <c:pt idx="2">
                  <c:v>0.1</c:v>
                </c:pt>
                <c:pt idx="3">
                  <c:v>0.13</c:v>
                </c:pt>
                <c:pt idx="4">
                  <c:v>0.14000000000000001</c:v>
                </c:pt>
                <c:pt idx="5">
                  <c:v>0.17</c:v>
                </c:pt>
                <c:pt idx="6">
                  <c:v>0.22</c:v>
                </c:pt>
                <c:pt idx="7">
                  <c:v>0.37</c:v>
                </c:pt>
                <c:pt idx="8">
                  <c:v>0.52</c:v>
                </c:pt>
                <c:pt idx="9">
                  <c:v>0.71</c:v>
                </c:pt>
                <c:pt idx="10">
                  <c:v>0.93</c:v>
                </c:pt>
                <c:pt idx="11">
                  <c:v>1.05</c:v>
                </c:pt>
                <c:pt idx="12">
                  <c:v>1.0900000000000001</c:v>
                </c:pt>
                <c:pt idx="13">
                  <c:v>1.4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axId val="908264160"/>
        <c:axId val="908278304"/>
      </c:barChart>
      <c:catAx>
        <c:axId val="90826416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low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de-DE"/>
          </a:p>
        </c:txPr>
        <c:crossAx val="908278304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908278304"/>
        <c:scaling>
          <c:orientation val="minMax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5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de-DE"/>
                  <a:t>Official Development Assistance, 2015 (Percentage of GNI)</a:t>
                </a:r>
              </a:p>
            </c:rich>
          </c:tx>
          <c:layout>
            <c:manualLayout>
              <c:xMode val="edge"/>
              <c:yMode val="edge"/>
              <c:x val="0.28679235518095503"/>
              <c:y val="0.91195161596757501"/>
            </c:manualLayout>
          </c:layout>
          <c:overlay val="0"/>
          <c:spPr>
            <a:noFill/>
            <a:ln w="25400">
              <a:noFill/>
            </a:ln>
          </c:spPr>
        </c:title>
        <c:numFmt formatCode="0.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5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de-DE"/>
          </a:p>
        </c:txPr>
        <c:crossAx val="90826416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rgbClr val="FFFFFF"/>
    </a:solidFill>
    <a:ln w="9525">
      <a:noFill/>
    </a:ln>
  </c:spPr>
  <c:txPr>
    <a:bodyPr/>
    <a:lstStyle/>
    <a:p>
      <a:pPr>
        <a:defRPr sz="115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de-DE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7903702018207499"/>
          <c:y val="3.9832366664141701E-2"/>
          <c:w val="0.68838574522075302"/>
          <c:h val="0.79874377363357896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95B3D7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dPt>
            <c:idx val="2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  <c:spPr>
              <a:solidFill>
                <a:srgbClr val="0000FF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Pt>
            <c:idx val="10"/>
            <c:invertIfNegative val="0"/>
            <c:bubble3D val="0"/>
          </c:dPt>
          <c:dLbls>
            <c:dLbl>
              <c:idx val="0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202th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148th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98th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94th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78th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61th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39th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36th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25th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21th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18th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13th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2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9th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3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1st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 w="25400">
                <a:noFill/>
              </a:ln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Sheet3!$A$337:$A$350</c:f>
              <c:strCache>
                <c:ptCount val="14"/>
                <c:pt idx="0">
                  <c:v>Eritrea</c:v>
                </c:pt>
                <c:pt idx="1">
                  <c:v>India</c:v>
                </c:pt>
                <c:pt idx="2">
                  <c:v>Vietnam</c:v>
                </c:pt>
                <c:pt idx="3">
                  <c:v>China</c:v>
                </c:pt>
                <c:pt idx="4">
                  <c:v>Brazil</c:v>
                </c:pt>
                <c:pt idx="5">
                  <c:v>Poland</c:v>
                </c:pt>
                <c:pt idx="6">
                  <c:v>Spain</c:v>
                </c:pt>
                <c:pt idx="7">
                  <c:v>European Union</c:v>
                </c:pt>
                <c:pt idx="8">
                  <c:v>South Korea</c:v>
                </c:pt>
                <c:pt idx="9">
                  <c:v>Germany</c:v>
                </c:pt>
                <c:pt idx="10">
                  <c:v>United States</c:v>
                </c:pt>
                <c:pt idx="11">
                  <c:v>United Kingdom</c:v>
                </c:pt>
                <c:pt idx="12">
                  <c:v>Netherlands</c:v>
                </c:pt>
                <c:pt idx="13">
                  <c:v>Iceland</c:v>
                </c:pt>
              </c:strCache>
            </c:strRef>
          </c:cat>
          <c:val>
            <c:numRef>
              <c:f>Sheet3!$B$337:$B$350</c:f>
              <c:numCache>
                <c:formatCode>0.00</c:formatCode>
                <c:ptCount val="14"/>
                <c:pt idx="0">
                  <c:v>0.99</c:v>
                </c:pt>
                <c:pt idx="1">
                  <c:v>18</c:v>
                </c:pt>
                <c:pt idx="2">
                  <c:v>48.31</c:v>
                </c:pt>
                <c:pt idx="3">
                  <c:v>49.3</c:v>
                </c:pt>
                <c:pt idx="4">
                  <c:v>57.6</c:v>
                </c:pt>
                <c:pt idx="5">
                  <c:v>66.599999999999994</c:v>
                </c:pt>
                <c:pt idx="6">
                  <c:v>76.19</c:v>
                </c:pt>
                <c:pt idx="7">
                  <c:v>78.102147680094419</c:v>
                </c:pt>
                <c:pt idx="8">
                  <c:v>84.33</c:v>
                </c:pt>
                <c:pt idx="9">
                  <c:v>86.19</c:v>
                </c:pt>
                <c:pt idx="10">
                  <c:v>87.36</c:v>
                </c:pt>
                <c:pt idx="11">
                  <c:v>91.61</c:v>
                </c:pt>
                <c:pt idx="12">
                  <c:v>93.17</c:v>
                </c:pt>
                <c:pt idx="13">
                  <c:v>98.16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axId val="908267968"/>
        <c:axId val="908278848"/>
      </c:barChart>
      <c:catAx>
        <c:axId val="90826796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low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de-DE"/>
          </a:p>
        </c:txPr>
        <c:crossAx val="908278848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908278848"/>
        <c:scaling>
          <c:orientation val="minMax"/>
          <c:max val="10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5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de-DE"/>
                  <a:t>Internet users (per 100 people), 2014</a:t>
                </a:r>
              </a:p>
            </c:rich>
          </c:tx>
          <c:layout>
            <c:manualLayout>
              <c:xMode val="edge"/>
              <c:yMode val="edge"/>
              <c:x val="0.36055253656673197"/>
              <c:y val="0.9119516159675750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5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de-DE"/>
          </a:p>
        </c:txPr>
        <c:crossAx val="90826796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rgbClr val="FFFFFF"/>
    </a:solidFill>
    <a:ln w="9525">
      <a:noFill/>
    </a:ln>
  </c:spPr>
  <c:txPr>
    <a:bodyPr/>
    <a:lstStyle/>
    <a:p>
      <a:pPr>
        <a:defRPr sz="115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de-DE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7903702018207499"/>
          <c:y val="3.9832366664141701E-2"/>
          <c:w val="0.68838574522075302"/>
          <c:h val="0.79874377363357896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95B3D7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dPt>
            <c:idx val="2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Pt>
            <c:idx val="10"/>
            <c:invertIfNegative val="0"/>
            <c:bubble3D val="0"/>
          </c:dPt>
          <c:dLbls>
            <c:dLbl>
              <c:idx val="0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65th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59th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37th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30th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28th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26th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20th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15th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12th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9th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4th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3rd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2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2nd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3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1st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 w="25400">
                <a:noFill/>
              </a:ln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Sheet3!$A$362:$A$375</c:f>
              <c:strCache>
                <c:ptCount val="14"/>
                <c:pt idx="0">
                  <c:v>Peru</c:v>
                </c:pt>
                <c:pt idx="1">
                  <c:v>Brazil</c:v>
                </c:pt>
                <c:pt idx="2">
                  <c:v>Russian Federation</c:v>
                </c:pt>
                <c:pt idx="3">
                  <c:v>Spain</c:v>
                </c:pt>
                <c:pt idx="4">
                  <c:v>United States</c:v>
                </c:pt>
                <c:pt idx="5">
                  <c:v>France</c:v>
                </c:pt>
                <c:pt idx="6">
                  <c:v>United Kindom</c:v>
                </c:pt>
                <c:pt idx="7">
                  <c:v>Netherlands</c:v>
                </c:pt>
                <c:pt idx="8">
                  <c:v>Germany</c:v>
                </c:pt>
                <c:pt idx="9">
                  <c:v>Poland</c:v>
                </c:pt>
                <c:pt idx="10">
                  <c:v>Japan</c:v>
                </c:pt>
                <c:pt idx="11">
                  <c:v>Singapore</c:v>
                </c:pt>
                <c:pt idx="12">
                  <c:v>Hong Kong-China</c:v>
                </c:pt>
                <c:pt idx="13">
                  <c:v>Shanghai-China</c:v>
                </c:pt>
              </c:strCache>
            </c:strRef>
          </c:cat>
          <c:val>
            <c:numRef>
              <c:f>Sheet3!$B$362:$B$375</c:f>
              <c:numCache>
                <c:formatCode>0</c:formatCode>
                <c:ptCount val="14"/>
                <c:pt idx="0">
                  <c:v>373</c:v>
                </c:pt>
                <c:pt idx="1">
                  <c:v>405</c:v>
                </c:pt>
                <c:pt idx="2">
                  <c:v>486</c:v>
                </c:pt>
                <c:pt idx="3">
                  <c:v>496</c:v>
                </c:pt>
                <c:pt idx="4">
                  <c:v>497</c:v>
                </c:pt>
                <c:pt idx="5">
                  <c:v>499</c:v>
                </c:pt>
                <c:pt idx="6">
                  <c:v>514</c:v>
                </c:pt>
                <c:pt idx="7">
                  <c:v>522</c:v>
                </c:pt>
                <c:pt idx="8">
                  <c:v>524</c:v>
                </c:pt>
                <c:pt idx="9">
                  <c:v>526</c:v>
                </c:pt>
                <c:pt idx="10">
                  <c:v>547</c:v>
                </c:pt>
                <c:pt idx="11">
                  <c:v>551</c:v>
                </c:pt>
                <c:pt idx="12">
                  <c:v>555</c:v>
                </c:pt>
                <c:pt idx="13">
                  <c:v>580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axId val="908264704"/>
        <c:axId val="908279392"/>
      </c:barChart>
      <c:catAx>
        <c:axId val="90826470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low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de-DE"/>
          </a:p>
        </c:txPr>
        <c:crossAx val="908279392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908279392"/>
        <c:scaling>
          <c:orientation val="minMax"/>
          <c:min val="30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5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de-DE"/>
                  <a:t>Average PISA Science Test Score, 2012 (15-year-olds)</a:t>
                </a:r>
              </a:p>
            </c:rich>
          </c:tx>
          <c:layout>
            <c:manualLayout>
              <c:xMode val="edge"/>
              <c:yMode val="edge"/>
              <c:x val="0.27580680936009799"/>
              <c:y val="0.91195166112257398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5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de-DE"/>
          </a:p>
        </c:txPr>
        <c:crossAx val="90826470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rgbClr val="FFFFFF"/>
    </a:solidFill>
    <a:ln w="9525">
      <a:noFill/>
    </a:ln>
  </c:spPr>
  <c:txPr>
    <a:bodyPr/>
    <a:lstStyle/>
    <a:p>
      <a:pPr>
        <a:defRPr sz="115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de-DE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7903702018207499"/>
          <c:y val="3.9832366664141701E-2"/>
          <c:w val="0.68838574522075302"/>
          <c:h val="0.79874377363357896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95B3D7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dPt>
            <c:idx val="2"/>
            <c:invertIfNegative val="0"/>
            <c:bubble3D val="0"/>
          </c:dPt>
          <c:dPt>
            <c:idx val="6"/>
            <c:invertIfNegative val="0"/>
            <c:bubble3D val="0"/>
            <c:spPr>
              <a:solidFill>
                <a:srgbClr val="0000FF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Pt>
            <c:idx val="10"/>
            <c:invertIfNegative val="0"/>
            <c:bubble3D val="0"/>
          </c:dPt>
          <c:dLbls>
            <c:dLbl>
              <c:idx val="0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195th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138th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86th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64th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48th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40th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29th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26th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21th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18th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14th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11th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2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7th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3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1st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 w="25400">
                <a:noFill/>
              </a:ln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Sheet3!$A$387:$A$400</c:f>
              <c:strCache>
                <c:ptCount val="14"/>
                <c:pt idx="0">
                  <c:v>Swaziland</c:v>
                </c:pt>
                <c:pt idx="1">
                  <c:v>India</c:v>
                </c:pt>
                <c:pt idx="2">
                  <c:v>Brazil</c:v>
                </c:pt>
                <c:pt idx="3">
                  <c:v>China</c:v>
                </c:pt>
                <c:pt idx="4">
                  <c:v>Poland</c:v>
                </c:pt>
                <c:pt idx="5">
                  <c:v>United States</c:v>
                </c:pt>
                <c:pt idx="6">
                  <c:v>European Union</c:v>
                </c:pt>
                <c:pt idx="7">
                  <c:v>United Kingdom</c:v>
                </c:pt>
                <c:pt idx="8">
                  <c:v>Germany</c:v>
                </c:pt>
                <c:pt idx="9">
                  <c:v>Netherlands</c:v>
                </c:pt>
                <c:pt idx="10">
                  <c:v>South Korea</c:v>
                </c:pt>
                <c:pt idx="11">
                  <c:v>France</c:v>
                </c:pt>
                <c:pt idx="12">
                  <c:v>Spain</c:v>
                </c:pt>
                <c:pt idx="13">
                  <c:v>Hong Kong SAR, China</c:v>
                </c:pt>
              </c:strCache>
            </c:strRef>
          </c:cat>
          <c:val>
            <c:numRef>
              <c:f>Sheet3!$B$387:$B$400</c:f>
              <c:numCache>
                <c:formatCode>0</c:formatCode>
                <c:ptCount val="14"/>
                <c:pt idx="0">
                  <c:v>48.873951219512193</c:v>
                </c:pt>
                <c:pt idx="1">
                  <c:v>68.348560975609772</c:v>
                </c:pt>
                <c:pt idx="2">
                  <c:v>74.675878048780504</c:v>
                </c:pt>
                <c:pt idx="3">
                  <c:v>75.986341463414632</c:v>
                </c:pt>
                <c:pt idx="4">
                  <c:v>77.484756097560975</c:v>
                </c:pt>
                <c:pt idx="5">
                  <c:v>79.158365853658552</c:v>
                </c:pt>
                <c:pt idx="6">
                  <c:v>80.7</c:v>
                </c:pt>
                <c:pt idx="7">
                  <c:v>80.782121951219537</c:v>
                </c:pt>
                <c:pt idx="8">
                  <c:v>81.016853658536576</c:v>
                </c:pt>
                <c:pt idx="9">
                  <c:v>81.616341463414642</c:v>
                </c:pt>
                <c:pt idx="10">
                  <c:v>81.919902439024398</c:v>
                </c:pt>
                <c:pt idx="11">
                  <c:v>82.255780487804884</c:v>
                </c:pt>
                <c:pt idx="12">
                  <c:v>82.659268292682938</c:v>
                </c:pt>
                <c:pt idx="13">
                  <c:v>84.106707317073173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axId val="912752592"/>
        <c:axId val="912749328"/>
      </c:barChart>
      <c:catAx>
        <c:axId val="91275259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low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de-DE"/>
          </a:p>
        </c:txPr>
        <c:crossAx val="912749328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912749328"/>
        <c:scaling>
          <c:orientation val="minMax"/>
          <c:min val="4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5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de-DE"/>
                  <a:t>Life Expectancy at Birth, 2015</a:t>
                </a:r>
              </a:p>
            </c:rich>
          </c:tx>
          <c:layout>
            <c:manualLayout>
              <c:xMode val="edge"/>
              <c:yMode val="edge"/>
              <c:x val="0.46883873670720699"/>
              <c:y val="0.91195166112257398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5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de-DE"/>
          </a:p>
        </c:txPr>
        <c:crossAx val="91275259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rgbClr val="FFFFFF"/>
    </a:solidFill>
    <a:ln w="9525">
      <a:noFill/>
    </a:ln>
  </c:spPr>
  <c:txPr>
    <a:bodyPr/>
    <a:lstStyle/>
    <a:p>
      <a:pPr>
        <a:defRPr sz="115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de-DE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7903702018207499"/>
          <c:y val="3.9832366664141701E-2"/>
          <c:w val="0.68838574522075302"/>
          <c:h val="0.79874377363357896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95B3D7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dPt>
            <c:idx val="2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Pt>
            <c:idx val="10"/>
            <c:invertIfNegative val="0"/>
            <c:bubble3D val="0"/>
          </c:dPt>
          <c:dLbls>
            <c:dLbl>
              <c:idx val="0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60th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49th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47th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41th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35th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33th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28th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16th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15th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12th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9th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8th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2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6th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3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1st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 w="25400">
                <a:noFill/>
              </a:ln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Sheet3!$A$412:$A$425</c:f>
              <c:strCache>
                <c:ptCount val="14"/>
                <c:pt idx="0">
                  <c:v>Egypt</c:v>
                </c:pt>
                <c:pt idx="1">
                  <c:v>India</c:v>
                </c:pt>
                <c:pt idx="2">
                  <c:v>Russia</c:v>
                </c:pt>
                <c:pt idx="3">
                  <c:v>South Korea</c:v>
                </c:pt>
                <c:pt idx="4">
                  <c:v>Spain</c:v>
                </c:pt>
                <c:pt idx="5">
                  <c:v>Hong Kong</c:v>
                </c:pt>
                <c:pt idx="6">
                  <c:v>Poland</c:v>
                </c:pt>
                <c:pt idx="7">
                  <c:v>Germany</c:v>
                </c:pt>
                <c:pt idx="8">
                  <c:v>United States</c:v>
                </c:pt>
                <c:pt idx="9">
                  <c:v>Netherlands</c:v>
                </c:pt>
                <c:pt idx="10">
                  <c:v>Thailand</c:v>
                </c:pt>
                <c:pt idx="11">
                  <c:v>Uruguay</c:v>
                </c:pt>
                <c:pt idx="12">
                  <c:v>Brazil</c:v>
                </c:pt>
                <c:pt idx="13">
                  <c:v>Mexico</c:v>
                </c:pt>
              </c:strCache>
            </c:strRef>
          </c:cat>
          <c:val>
            <c:numRef>
              <c:f>Sheet3!$B$412:$B$425</c:f>
              <c:numCache>
                <c:formatCode>0.00</c:formatCode>
                <c:ptCount val="14"/>
                <c:pt idx="0">
                  <c:v>4.8499999999999996</c:v>
                </c:pt>
                <c:pt idx="1">
                  <c:v>6.11</c:v>
                </c:pt>
                <c:pt idx="2">
                  <c:v>6.17</c:v>
                </c:pt>
                <c:pt idx="3">
                  <c:v>6.51</c:v>
                </c:pt>
                <c:pt idx="4">
                  <c:v>6.79</c:v>
                </c:pt>
                <c:pt idx="5">
                  <c:v>6.85</c:v>
                </c:pt>
                <c:pt idx="6">
                  <c:v>7.09</c:v>
                </c:pt>
                <c:pt idx="7">
                  <c:v>7.36</c:v>
                </c:pt>
                <c:pt idx="8">
                  <c:v>7.37</c:v>
                </c:pt>
                <c:pt idx="9">
                  <c:v>7.49</c:v>
                </c:pt>
                <c:pt idx="10">
                  <c:v>7.57</c:v>
                </c:pt>
                <c:pt idx="11">
                  <c:v>7.6</c:v>
                </c:pt>
                <c:pt idx="12">
                  <c:v>7.84</c:v>
                </c:pt>
                <c:pt idx="13">
                  <c:v>8.51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axId val="912767280"/>
        <c:axId val="912745520"/>
      </c:barChart>
      <c:catAx>
        <c:axId val="91276728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low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de-DE"/>
          </a:p>
        </c:txPr>
        <c:crossAx val="912745520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912745520"/>
        <c:scaling>
          <c:orientation val="minMax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5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de-DE"/>
                  <a:t>Average Life Satisfaction, 2010–2014 Results (1 = Dissatisfied, 10 = Satisfied) </a:t>
                </a:r>
              </a:p>
            </c:rich>
          </c:tx>
          <c:layout>
            <c:manualLayout>
              <c:xMode val="edge"/>
              <c:yMode val="edge"/>
              <c:x val="0.21292028637265401"/>
              <c:y val="0.91195166112257398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5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de-DE"/>
          </a:p>
        </c:txPr>
        <c:crossAx val="91276728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rgbClr val="FFFFFF"/>
    </a:solidFill>
    <a:ln w="9525">
      <a:noFill/>
    </a:ln>
  </c:spPr>
  <c:txPr>
    <a:bodyPr/>
    <a:lstStyle/>
    <a:p>
      <a:pPr>
        <a:defRPr sz="115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de-DE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7864214992927899"/>
          <c:y val="3.97489945788468E-2"/>
          <c:w val="0.68882602545968896"/>
          <c:h val="0.79916399626944601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95B3D7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dPt>
            <c:idx val="5"/>
            <c:invertIfNegative val="0"/>
            <c:bubble3D val="0"/>
            <c:spPr>
              <a:solidFill>
                <a:srgbClr val="0000FF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8"/>
            <c:invertIfNegative val="0"/>
            <c:bubble3D val="0"/>
          </c:dPt>
          <c:dLbls>
            <c:dLbl>
              <c:idx val="0"/>
              <c:layout/>
              <c:tx>
                <c:rich>
                  <a:bodyPr/>
                  <a:lstStyle/>
                  <a:p>
                    <a:pPr>
                      <a:defRPr sz="1150" b="0" i="0" u="none" strike="noStrike" baseline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defRPr>
                    </a:pPr>
                    <a:r>
                      <a:rPr lang="en-US"/>
                      <a:t>153th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pPr>
                      <a:defRPr sz="1150" b="0" i="0" u="none" strike="noStrike" baseline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defRPr>
                    </a:pPr>
                    <a:r>
                      <a:rPr lang="en-US"/>
                      <a:t>125th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pPr>
                      <a:defRPr sz="1150" b="0" i="0" u="none" strike="noStrike" baseline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defRPr>
                    </a:pPr>
                    <a:r>
                      <a:rPr lang="en-US"/>
                      <a:t>70th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pPr>
                      <a:defRPr sz="1150" b="0" i="0" u="none" strike="noStrike" baseline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defRPr>
                    </a:pPr>
                    <a:r>
                      <a:rPr lang="en-US"/>
                      <a:t>65th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pPr>
                      <a:defRPr sz="1150" b="0" i="0" u="none" strike="noStrike" baseline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defRPr>
                    </a:pPr>
                    <a:r>
                      <a:rPr lang="en-US"/>
                      <a:t>51th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pPr>
                      <a:defRPr sz="1150" b="0" i="0" u="none" strike="noStrike" baseline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defRPr>
                    </a:pPr>
                    <a:r>
                      <a:rPr lang="en-US"/>
                      <a:t>45th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pPr>
                      <a:defRPr sz="1150" b="0" i="0" u="none" strike="noStrike" baseline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defRPr>
                    </a:pPr>
                    <a:r>
                      <a:rPr lang="en-US"/>
                      <a:t>51th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pPr>
                      <a:defRPr sz="1150" b="0" i="0" u="none" strike="noStrike" baseline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defRPr>
                    </a:pPr>
                    <a:r>
                      <a:rPr lang="en-US"/>
                      <a:t>44th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/>
              <c:tx>
                <c:rich>
                  <a:bodyPr/>
                  <a:lstStyle/>
                  <a:p>
                    <a:pPr>
                      <a:defRPr sz="1150" b="0" i="0" u="none" strike="noStrike" baseline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defRPr>
                    </a:pPr>
                    <a:r>
                      <a:rPr lang="en-US"/>
                      <a:t>35th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/>
              <c:tx>
                <c:rich>
                  <a:bodyPr/>
                  <a:lstStyle/>
                  <a:p>
                    <a:pPr>
                      <a:defRPr sz="1150" b="0" i="0" u="none" strike="noStrike" baseline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defRPr>
                    </a:pPr>
                    <a:r>
                      <a:rPr lang="en-US"/>
                      <a:t>27th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/>
              <c:tx>
                <c:rich>
                  <a:bodyPr/>
                  <a:lstStyle/>
                  <a:p>
                    <a:pPr>
                      <a:defRPr sz="1150" b="0" i="0" u="none" strike="noStrike" baseline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defRPr>
                    </a:pPr>
                    <a:r>
                      <a:rPr lang="en-US"/>
                      <a:t>18th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/>
              <c:tx>
                <c:rich>
                  <a:bodyPr/>
                  <a:lstStyle/>
                  <a:p>
                    <a:pPr>
                      <a:defRPr sz="1150" b="0" i="0" u="none" strike="noStrike" baseline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defRPr>
                    </a:pPr>
                    <a:r>
                      <a:rPr lang="en-US"/>
                      <a:t>11th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2"/>
              <c:layout/>
              <c:tx>
                <c:rich>
                  <a:bodyPr/>
                  <a:lstStyle/>
                  <a:p>
                    <a:pPr>
                      <a:defRPr sz="1150" b="0" i="0" u="none" strike="noStrike" baseline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defRPr>
                    </a:pPr>
                    <a:r>
                      <a:rPr lang="en-US"/>
                      <a:t>6th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3"/>
              <c:layout/>
              <c:tx>
                <c:rich>
                  <a:bodyPr/>
                  <a:lstStyle/>
                  <a:p>
                    <a:pPr>
                      <a:defRPr sz="1150" b="0" i="0" u="none" strike="noStrike" baseline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defRPr>
                    </a:pPr>
                    <a:r>
                      <a:rPr lang="en-US"/>
                      <a:t>1st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 algn="ctr" rtl="0">
                  <a:defRPr sz="1150" b="0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de-D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Sheet3!$A$437:$A$450</c:f>
              <c:strCache>
                <c:ptCount val="14"/>
                <c:pt idx="0">
                  <c:v>Zimbabwe</c:v>
                </c:pt>
                <c:pt idx="1">
                  <c:v>India</c:v>
                </c:pt>
                <c:pt idx="2">
                  <c:v>France</c:v>
                </c:pt>
                <c:pt idx="3">
                  <c:v>Spain</c:v>
                </c:pt>
                <c:pt idx="4">
                  <c:v>China</c:v>
                </c:pt>
                <c:pt idx="5">
                  <c:v>European Union</c:v>
                </c:pt>
                <c:pt idx="6">
                  <c:v>United Kingdom</c:v>
                </c:pt>
                <c:pt idx="7">
                  <c:v>Poland</c:v>
                </c:pt>
                <c:pt idx="8">
                  <c:v>Germany</c:v>
                </c:pt>
                <c:pt idx="9">
                  <c:v>Netherlands</c:v>
                </c:pt>
                <c:pt idx="10">
                  <c:v>Russian Federation</c:v>
                </c:pt>
                <c:pt idx="11">
                  <c:v>United States</c:v>
                </c:pt>
                <c:pt idx="12">
                  <c:v>Luxembourg</c:v>
                </c:pt>
                <c:pt idx="13">
                  <c:v>Qatar</c:v>
                </c:pt>
              </c:strCache>
            </c:strRef>
          </c:cat>
          <c:val>
            <c:numRef>
              <c:f>Sheet3!$B$437:$B$450</c:f>
              <c:numCache>
                <c:formatCode>0</c:formatCode>
                <c:ptCount val="14"/>
                <c:pt idx="0">
                  <c:v>0.69169789651667923</c:v>
                </c:pt>
                <c:pt idx="1">
                  <c:v>1.6628734828669069</c:v>
                </c:pt>
                <c:pt idx="2">
                  <c:v>5.1850434239279943</c:v>
                </c:pt>
                <c:pt idx="3">
                  <c:v>5.790764234250326</c:v>
                </c:pt>
                <c:pt idx="4">
                  <c:v>6.7103019908788584</c:v>
                </c:pt>
                <c:pt idx="5">
                  <c:v>7.0700539918790133</c:v>
                </c:pt>
                <c:pt idx="6">
                  <c:v>7.0857320860277753</c:v>
                </c:pt>
                <c:pt idx="7">
                  <c:v>8.335786705577334</c:v>
                </c:pt>
                <c:pt idx="8">
                  <c:v>8.9178328459294924</c:v>
                </c:pt>
                <c:pt idx="9">
                  <c:v>10.064489739876549</c:v>
                </c:pt>
                <c:pt idx="10">
                  <c:v>12.647328232506254</c:v>
                </c:pt>
                <c:pt idx="11">
                  <c:v>17.02021633840285</c:v>
                </c:pt>
                <c:pt idx="12">
                  <c:v>20.897811697569388</c:v>
                </c:pt>
                <c:pt idx="13">
                  <c:v>44.018926367022367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axId val="912747152"/>
        <c:axId val="912758576"/>
      </c:barChart>
      <c:catAx>
        <c:axId val="91274715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de-DE"/>
          </a:p>
        </c:txPr>
        <c:crossAx val="91275857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912758576"/>
        <c:scaling>
          <c:orientation val="minMax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5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de-DE"/>
                  <a:t>Carbon Dioxide Emissions per Capita, 2011 (metric tons per year)</a:t>
                </a:r>
              </a:p>
            </c:rich>
          </c:tx>
          <c:layout>
            <c:manualLayout>
              <c:xMode val="edge"/>
              <c:yMode val="edge"/>
              <c:x val="0.29561548145039901"/>
              <c:y val="0.9121346494367630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5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de-DE"/>
          </a:p>
        </c:txPr>
        <c:crossAx val="912747152"/>
        <c:crosses val="autoZero"/>
        <c:crossBetween val="between"/>
      </c:valAx>
      <c:spPr>
        <a:noFill/>
        <a:ln w="12700">
          <a:solidFill>
            <a:srgbClr val="808080"/>
          </a:solidFill>
          <a:prstDash val="solid"/>
        </a:ln>
      </c:spPr>
    </c:plotArea>
    <c:plotVisOnly val="1"/>
    <c:dispBlanksAs val="gap"/>
    <c:showDLblsOverMax val="0"/>
  </c:chart>
  <c:spPr>
    <a:solidFill>
      <a:srgbClr val="FFFFFF"/>
    </a:solidFill>
    <a:ln w="9525">
      <a:noFill/>
    </a:ln>
  </c:spPr>
  <c:txPr>
    <a:bodyPr/>
    <a:lstStyle/>
    <a:p>
      <a:pPr>
        <a:defRPr sz="115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de-DE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7864214992927899"/>
          <c:y val="3.97489945788468E-2"/>
          <c:w val="0.68882602545968896"/>
          <c:h val="0.79916399626944601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95B3D7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dPt>
            <c:idx val="6"/>
            <c:invertIfNegative val="0"/>
            <c:bubble3D val="0"/>
            <c:spPr>
              <a:solidFill>
                <a:srgbClr val="0000FF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8"/>
            <c:invertIfNegative val="0"/>
            <c:bubble3D val="0"/>
          </c:dPt>
          <c:dLbls>
            <c:dLbl>
              <c:idx val="0"/>
              <c:layout/>
              <c:tx>
                <c:rich>
                  <a:bodyPr/>
                  <a:lstStyle/>
                  <a:p>
                    <a:pPr>
                      <a:defRPr sz="1150" b="0" i="0" u="none" strike="noStrike" baseline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defRPr>
                    </a:pPr>
                    <a:r>
                      <a:rPr lang="en-US"/>
                      <a:t>218th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pPr>
                      <a:defRPr sz="1150" b="0" i="0" u="none" strike="noStrike" baseline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defRPr>
                    </a:pPr>
                    <a:r>
                      <a:rPr lang="en-US"/>
                      <a:t>172th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pPr>
                      <a:defRPr sz="1150" b="0" i="0" u="none" strike="noStrike" baseline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defRPr>
                    </a:pPr>
                    <a:r>
                      <a:rPr lang="en-US"/>
                      <a:t>170th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pPr>
                      <a:defRPr sz="1150" b="0" i="0" u="none" strike="noStrike" baseline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defRPr>
                    </a:pPr>
                    <a:r>
                      <a:rPr lang="en-US"/>
                      <a:t>165th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pPr>
                      <a:defRPr sz="1150" b="0" i="0" u="none" strike="noStrike" baseline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defRPr>
                    </a:pPr>
                    <a:r>
                      <a:rPr lang="en-US"/>
                      <a:t>159th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pPr>
                      <a:defRPr sz="1150" b="0" i="0" u="none" strike="noStrike" baseline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defRPr>
                    </a:pPr>
                    <a:r>
                      <a:rPr lang="en-US"/>
                      <a:t>136th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pPr>
                      <a:defRPr sz="1150" b="0" i="0" u="none" strike="noStrike" baseline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defRPr>
                    </a:pPr>
                    <a:r>
                      <a:rPr lang="en-US"/>
                      <a:t>127th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pPr>
                      <a:defRPr sz="1150" b="0" i="0" u="none" strike="noStrike" baseline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defRPr>
                    </a:pPr>
                    <a:r>
                      <a:rPr lang="en-US"/>
                      <a:t>118th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/>
              <c:tx>
                <c:rich>
                  <a:bodyPr/>
                  <a:lstStyle/>
                  <a:p>
                    <a:pPr>
                      <a:defRPr sz="1150" b="0" i="0" u="none" strike="noStrike" baseline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defRPr>
                    </a:pPr>
                    <a:r>
                      <a:rPr lang="en-US"/>
                      <a:t>106th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/>
              <c:tx>
                <c:rich>
                  <a:bodyPr/>
                  <a:lstStyle/>
                  <a:p>
                    <a:pPr>
                      <a:defRPr sz="1150" b="0" i="0" u="none" strike="noStrike" baseline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defRPr>
                    </a:pPr>
                    <a:r>
                      <a:rPr lang="en-US"/>
                      <a:t>99th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/>
              <c:tx>
                <c:rich>
                  <a:bodyPr/>
                  <a:lstStyle/>
                  <a:p>
                    <a:pPr>
                      <a:defRPr sz="1150" b="0" i="0" u="none" strike="noStrike" baseline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defRPr>
                    </a:pPr>
                    <a:r>
                      <a:rPr lang="en-US"/>
                      <a:t>95th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/>
              <c:tx>
                <c:rich>
                  <a:bodyPr/>
                  <a:lstStyle/>
                  <a:p>
                    <a:pPr>
                      <a:defRPr sz="1150" b="0" i="0" u="none" strike="noStrike" baseline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defRPr>
                    </a:pPr>
                    <a:r>
                      <a:rPr lang="en-US"/>
                      <a:t>93th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2"/>
              <c:layout/>
              <c:tx>
                <c:rich>
                  <a:bodyPr/>
                  <a:lstStyle/>
                  <a:p>
                    <a:pPr>
                      <a:defRPr sz="1150" b="0" i="0" u="none" strike="noStrike" baseline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defRPr>
                    </a:pPr>
                    <a:r>
                      <a:rPr lang="en-US"/>
                      <a:t>6th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3"/>
              <c:layout/>
              <c:tx>
                <c:rich>
                  <a:bodyPr/>
                  <a:lstStyle/>
                  <a:p>
                    <a:pPr>
                      <a:defRPr sz="1150" b="0" i="0" u="none" strike="noStrike" baseline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defRPr>
                    </a:pPr>
                    <a:r>
                      <a:rPr lang="en-US"/>
                      <a:t>2nd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 algn="ctr" rtl="0">
                  <a:defRPr sz="1150" b="0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de-D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Sheet3!$A$465:$A$478</c:f>
              <c:strCache>
                <c:ptCount val="14"/>
                <c:pt idx="0">
                  <c:v>Micronesia, Fed. Sts.</c:v>
                </c:pt>
                <c:pt idx="1">
                  <c:v>United States</c:v>
                </c:pt>
                <c:pt idx="2">
                  <c:v>United Kingdom</c:v>
                </c:pt>
                <c:pt idx="3">
                  <c:v>Cuba</c:v>
                </c:pt>
                <c:pt idx="4">
                  <c:v>Spain</c:v>
                </c:pt>
                <c:pt idx="5">
                  <c:v>France</c:v>
                </c:pt>
                <c:pt idx="6">
                  <c:v>European Union</c:v>
                </c:pt>
                <c:pt idx="7">
                  <c:v>Germany</c:v>
                </c:pt>
                <c:pt idx="8">
                  <c:v>Japan</c:v>
                </c:pt>
                <c:pt idx="9">
                  <c:v>Brazil</c:v>
                </c:pt>
                <c:pt idx="10">
                  <c:v>Netherlands</c:v>
                </c:pt>
                <c:pt idx="11">
                  <c:v>Poland</c:v>
                </c:pt>
                <c:pt idx="12">
                  <c:v>India</c:v>
                </c:pt>
                <c:pt idx="13">
                  <c:v>China</c:v>
                </c:pt>
              </c:strCache>
            </c:strRef>
          </c:cat>
          <c:val>
            <c:numRef>
              <c:f>Sheet3!$B$465:$B$478</c:f>
              <c:numCache>
                <c:formatCode>General</c:formatCode>
                <c:ptCount val="14"/>
                <c:pt idx="0">
                  <c:v>4.3631495638937299</c:v>
                </c:pt>
                <c:pt idx="1">
                  <c:v>10.7451115198953</c:v>
                </c:pt>
                <c:pt idx="2">
                  <c:v>10.805299201838199</c:v>
                </c:pt>
                <c:pt idx="3">
                  <c:v>10.9707184866906</c:v>
                </c:pt>
                <c:pt idx="4">
                  <c:v>11.6503924490038</c:v>
                </c:pt>
                <c:pt idx="5">
                  <c:v>14.022743486466601</c:v>
                </c:pt>
                <c:pt idx="6">
                  <c:v>14.435856620068137</c:v>
                </c:pt>
                <c:pt idx="7">
                  <c:v>15.345863426294899</c:v>
                </c:pt>
                <c:pt idx="8">
                  <c:v>16.030569159579699</c:v>
                </c:pt>
                <c:pt idx="9">
                  <c:v>16.4988640664765</c:v>
                </c:pt>
                <c:pt idx="10">
                  <c:v>16.8406562661172</c:v>
                </c:pt>
                <c:pt idx="11">
                  <c:v>16.981889881491099</c:v>
                </c:pt>
                <c:pt idx="12">
                  <c:v>46.681337361602303</c:v>
                </c:pt>
                <c:pt idx="13">
                  <c:v>54.3561520598887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axId val="912762384"/>
        <c:axId val="912748240"/>
      </c:barChart>
      <c:catAx>
        <c:axId val="91276238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de-DE"/>
          </a:p>
        </c:txPr>
        <c:crossAx val="91274824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912748240"/>
        <c:scaling>
          <c:orientation val="minMax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5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de-DE"/>
                  <a:t>Average National Particulate Matter Concentration, 2013 (Micrograms per Cubic Meter)</a:t>
                </a:r>
              </a:p>
            </c:rich>
          </c:tx>
          <c:layout>
            <c:manualLayout>
              <c:xMode val="edge"/>
              <c:yMode val="edge"/>
              <c:x val="0.13711327228297099"/>
              <c:y val="0.91462099235203298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5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de-DE"/>
          </a:p>
        </c:txPr>
        <c:crossAx val="912762384"/>
        <c:crosses val="autoZero"/>
        <c:crossBetween val="between"/>
      </c:valAx>
      <c:spPr>
        <a:noFill/>
        <a:ln w="12700">
          <a:solidFill>
            <a:srgbClr val="808080"/>
          </a:solidFill>
          <a:prstDash val="solid"/>
        </a:ln>
      </c:spPr>
    </c:plotArea>
    <c:plotVisOnly val="1"/>
    <c:dispBlanksAs val="gap"/>
    <c:showDLblsOverMax val="0"/>
  </c:chart>
  <c:spPr>
    <a:solidFill>
      <a:srgbClr val="FFFFFF"/>
    </a:solidFill>
    <a:ln w="9525">
      <a:noFill/>
    </a:ln>
  </c:spPr>
  <c:txPr>
    <a:bodyPr/>
    <a:lstStyle/>
    <a:p>
      <a:pPr>
        <a:defRPr sz="115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de-DE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D2ACC9-CC18-7A45-A105-BA15B3563238}" type="datetimeFigureOut">
              <a:rPr lang="de-DE" smtClean="0"/>
              <a:t>20.08.2017</a:t>
            </a:fld>
            <a:endParaRPr lang="en-US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CD3DB6-4B35-F345-AE89-1CAFB2DDF79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77101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DB57CF-2D84-744F-A145-FEE8653A38EC}" type="datetimeFigureOut">
              <a:rPr lang="de-DE" smtClean="0"/>
              <a:t>20.08.2017</a:t>
            </a:fld>
            <a:endParaRPr lang="en-US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CFEF2A-0E11-7940-B6B1-00C91A8AEAD0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45061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UNF p5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0EAFF6-AA22-4BAE-9804-64E4169B5B18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7177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UNF p6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0EAFF6-AA22-4BAE-9804-64E4169B5B18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5953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UNF p7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0EAFF6-AA22-4BAE-9804-64E4169B5B18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4030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UNF p8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0EAFF6-AA22-4BAE-9804-64E4169B5B18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7904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UNF p9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0EAFF6-AA22-4BAE-9804-64E4169B5B18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06660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UNF p10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0EAFF6-AA22-4BAE-9804-64E4169B5B18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3677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dirty="0" smtClean="0"/>
              <a:t>UNF p11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0EAFF6-AA22-4BAE-9804-64E4169B5B18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3165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dirty="0" smtClean="0"/>
              <a:t>UNF p12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0EAFF6-AA22-4BAE-9804-64E4169B5B18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3168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dirty="0" smtClean="0"/>
              <a:t>UNF p13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0EAFF6-AA22-4BAE-9804-64E4169B5B18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22194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dirty="0" smtClean="0"/>
              <a:t>UNF p14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0EAFF6-AA22-4BAE-9804-64E4169B5B18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30260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dirty="0" smtClean="0"/>
              <a:t>UNF p15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0EAFF6-AA22-4BAE-9804-64E4169B5B18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2963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dirty="0" smtClean="0"/>
              <a:t>UNF p16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0EAFF6-AA22-4BAE-9804-64E4169B5B18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745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dirty="0" smtClean="0"/>
              <a:t>UNF p17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0EAFF6-AA22-4BAE-9804-64E4169B5B18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24540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dirty="0" smtClean="0"/>
              <a:t>UNF p18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0EAFF6-AA22-4BAE-9804-64E4169B5B18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16884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dirty="0" smtClean="0"/>
              <a:t>UNF p19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0EAFF6-AA22-4BAE-9804-64E4169B5B18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78111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dirty="0" smtClean="0"/>
              <a:t>UNF p20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0EAFF6-AA22-4BAE-9804-64E4169B5B18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6434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dirty="0" smtClean="0"/>
              <a:t>UNF p21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0EAFF6-AA22-4BAE-9804-64E4169B5B18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86183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dirty="0" smtClean="0"/>
              <a:t>UNF p22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0EAFF6-AA22-4BAE-9804-64E4169B5B18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931798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smtClean="0"/>
              <a:t>UNF p23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0EAFF6-AA22-4BAE-9804-64E4169B5B18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4845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 10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799" y="4653136"/>
            <a:ext cx="7294611" cy="2204864"/>
          </a:xfrm>
        </p:spPr>
        <p:txBody>
          <a:bodyPr anchor="t" anchorCtr="0">
            <a:normAutofit/>
          </a:bodyPr>
          <a:lstStyle>
            <a:lvl1pPr>
              <a:defRPr sz="4800" b="1" baseline="0">
                <a:solidFill>
                  <a:schemeClr val="accent5">
                    <a:lumMod val="75000"/>
                  </a:schemeClr>
                </a:solidFill>
                <a:latin typeface="+mj-lt"/>
              </a:defRPr>
            </a:lvl1pPr>
          </a:lstStyle>
          <a:p>
            <a:r>
              <a:rPr lang="de-DE" smtClean="0"/>
              <a:t>Mastertitelformat bearbeiten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685799" y="3937581"/>
            <a:ext cx="6400800" cy="936103"/>
          </a:xfrm>
        </p:spPr>
        <p:txBody>
          <a:bodyPr/>
          <a:lstStyle>
            <a:lvl1pPr marL="0" indent="0" algn="l">
              <a:buNone/>
              <a:defRPr sz="2800" b="1" baseline="0">
                <a:solidFill>
                  <a:srgbClr val="E46C0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Master-Untertitelformat bearbeiten</a:t>
            </a:r>
            <a:endParaRPr lang="de-DE" dirty="0"/>
          </a:p>
        </p:txBody>
      </p:sp>
      <p:sp>
        <p:nvSpPr>
          <p:cNvPr id="7" name="Textfeld 6"/>
          <p:cNvSpPr txBox="1"/>
          <p:nvPr userDrawn="1"/>
        </p:nvSpPr>
        <p:spPr>
          <a:xfrm>
            <a:off x="4639582" y="1131735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866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de-DE" smtClean="0"/>
              <a:t>Mastertitelformat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340768"/>
            <a:ext cx="8363272" cy="4886971"/>
          </a:xfrm>
        </p:spPr>
        <p:txBody>
          <a:bodyPr/>
          <a:lstStyle>
            <a:lvl1pPr>
              <a:lnSpc>
                <a:spcPct val="100000"/>
              </a:lnSpc>
              <a:buClr>
                <a:schemeClr val="accent6">
                  <a:lumMod val="75000"/>
                </a:schemeClr>
              </a:buClr>
              <a:buSzPct val="80000"/>
              <a:defRPr sz="2800"/>
            </a:lvl1pPr>
            <a:lvl2pPr>
              <a:defRPr sz="2400"/>
            </a:lvl2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1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515096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rmAutofit/>
          </a:bodyPr>
          <a:lstStyle>
            <a:lvl1pPr>
              <a:defRPr sz="2800" b="1">
                <a:solidFill>
                  <a:srgbClr val="31859C"/>
                </a:solidFill>
              </a:defRPr>
            </a:lvl1pPr>
          </a:lstStyle>
          <a:p>
            <a:r>
              <a:rPr lang="de-DE" smtClean="0"/>
              <a:t>Mastertitelformat bearbeiten</a:t>
            </a:r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1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556792"/>
            <a:ext cx="8229600" cy="3649189"/>
          </a:xfrm>
        </p:spPr>
        <p:txBody>
          <a:bodyPr anchor="t" anchorCtr="1"/>
          <a:lstStyle>
            <a:lvl1pPr marL="0" indent="0" algn="l">
              <a:lnSpc>
                <a:spcPct val="120000"/>
              </a:lnSpc>
              <a:buFontTx/>
              <a:buNone/>
              <a:defRPr sz="2800" baseline="0">
                <a:solidFill>
                  <a:schemeClr val="accent6">
                    <a:lumMod val="75000"/>
                  </a:schemeClr>
                </a:solidFill>
                <a:latin typeface="+mn-lt"/>
                <a:cs typeface="Courier"/>
              </a:defRPr>
            </a:lvl1pPr>
          </a:lstStyle>
          <a:p>
            <a:pPr marL="0" indent="0">
              <a:lnSpc>
                <a:spcPct val="120000"/>
              </a:lnSpc>
              <a:buNone/>
            </a:pPr>
            <a:r>
              <a:rPr lang="en-US" dirty="0" smtClean="0"/>
              <a:t>Definition</a:t>
            </a:r>
          </a:p>
          <a:p>
            <a:pPr lvl="0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458427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/>
            </a:lvl1pPr>
          </a:lstStyle>
          <a:p>
            <a:r>
              <a:rPr lang="de-DE" smtClean="0"/>
              <a:t>Mastertitelformat bearbeiten</a:t>
            </a:r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1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7" name="Bildplatzhalter 6"/>
          <p:cNvSpPr>
            <a:spLocks noGrp="1"/>
          </p:cNvSpPr>
          <p:nvPr>
            <p:ph type="pic" sz="quarter" idx="13"/>
          </p:nvPr>
        </p:nvSpPr>
        <p:spPr>
          <a:xfrm>
            <a:off x="5444279" y="1722439"/>
            <a:ext cx="3699722" cy="4338636"/>
          </a:xfrm>
        </p:spPr>
        <p:txBody>
          <a:bodyPr/>
          <a:lstStyle/>
          <a:p>
            <a:r>
              <a:rPr lang="de-DE" smtClean="0"/>
              <a:t>Bild auf Platzhalter ziehen oder durch Klicken auf Symbol hinzufügen</a:t>
            </a:r>
            <a:endParaRPr lang="de-DE"/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4"/>
          </p:nvPr>
        </p:nvSpPr>
        <p:spPr>
          <a:xfrm>
            <a:off x="457200" y="1722438"/>
            <a:ext cx="4760913" cy="4338637"/>
          </a:xfrm>
        </p:spPr>
        <p:txBody>
          <a:bodyPr/>
          <a:lstStyle>
            <a:lvl1pPr>
              <a:lnSpc>
                <a:spcPct val="100000"/>
              </a:lnSpc>
              <a:buClrTx/>
              <a:defRPr sz="2800"/>
            </a:lvl1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813463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1</a:t>
            </a: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779909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1</a:t>
            </a:r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047471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1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439659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1</a:t>
            </a: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491172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1</a:t>
            </a: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535851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smtClean="0"/>
              <a:t>Bild auf Platzhalter ziehen oder durch Klicken auf Symbol hinzufügen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1</a:t>
            </a: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098774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1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430862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1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648289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0859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de-DE" dirty="0" smtClean="0"/>
              <a:t>Mastertitelformat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810776"/>
            <a:ext cx="8363272" cy="4416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Mastertextformat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219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968500" y="6356350"/>
            <a:ext cx="441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 smtClean="0"/>
              <a:t>Chapter 1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8DD67E-A379-844E-9AB1-95D2EC404AD8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66944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4" r:id="rId2"/>
    <p:sldLayoutId id="2147483661" r:id="rId3"/>
    <p:sldLayoutId id="2147483660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lnSpc>
          <a:spcPct val="150000"/>
        </a:lnSpc>
        <a:spcBef>
          <a:spcPct val="20000"/>
        </a:spcBef>
        <a:spcAft>
          <a:spcPts val="0"/>
        </a:spcAft>
        <a:buClrTx/>
        <a:buSzPct val="100000"/>
        <a:buFont typeface="Wingdings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lnSpc>
          <a:spcPct val="150000"/>
        </a:lnSpc>
        <a:spcBef>
          <a:spcPct val="20000"/>
        </a:spcBef>
        <a:spcAft>
          <a:spcPts val="0"/>
        </a:spcAft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799" y="4437246"/>
            <a:ext cx="3611881" cy="1925867"/>
          </a:xfrm>
        </p:spPr>
        <p:txBody>
          <a:bodyPr>
            <a:normAutofit/>
          </a:bodyPr>
          <a:lstStyle/>
          <a:p>
            <a:r>
              <a:rPr lang="en-US" sz="4000" dirty="0" smtClean="0"/>
              <a:t>Macro-economics and Well-Being</a:t>
            </a:r>
            <a:endParaRPr lang="en-US" sz="4000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685799" y="3840479"/>
            <a:ext cx="3611881" cy="1033205"/>
          </a:xfrm>
        </p:spPr>
        <p:txBody>
          <a:bodyPr/>
          <a:lstStyle/>
          <a:p>
            <a:r>
              <a:rPr lang="en-US" dirty="0" smtClean="0"/>
              <a:t>Chapter </a:t>
            </a:r>
            <a:r>
              <a:rPr lang="en-US" dirty="0" smtClean="0"/>
              <a:t>0</a:t>
            </a:r>
            <a:endParaRPr lang="en-US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6740" y="280709"/>
            <a:ext cx="4442460" cy="6303397"/>
          </a:xfrm>
          <a:prstGeom prst="rect">
            <a:avLst/>
          </a:prstGeom>
        </p:spPr>
      </p:pic>
      <p:sp>
        <p:nvSpPr>
          <p:cNvPr id="4" name="Textfeld 3"/>
          <p:cNvSpPr txBox="1"/>
          <p:nvPr/>
        </p:nvSpPr>
        <p:spPr>
          <a:xfrm>
            <a:off x="685799" y="6584106"/>
            <a:ext cx="46233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/>
              <a:t>© Dünhaupt, Dullien, Goodwin, Harris, Nelson, Roach, </a:t>
            </a:r>
            <a:r>
              <a:rPr lang="de-DE" sz="1400" dirty="0" err="1" smtClean="0"/>
              <a:t>Torras</a:t>
            </a:r>
            <a:endParaRPr lang="de-DE" sz="1400" dirty="0"/>
          </a:p>
        </p:txBody>
      </p:sp>
    </p:spTree>
    <p:extLst>
      <p:ext uri="{BB962C8B-B14F-4D97-AF65-F5344CB8AC3E}">
        <p14:creationId xmlns:p14="http://schemas.microsoft.com/office/powerpoint/2010/main" val="2933955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65704636"/>
              </p:ext>
            </p:extLst>
          </p:nvPr>
        </p:nvGraphicFramePr>
        <p:xfrm>
          <a:off x="415612" y="1340768"/>
          <a:ext cx="8404860" cy="4922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GDP per </a:t>
            </a:r>
            <a:r>
              <a:rPr lang="de-DE" dirty="0" err="1" smtClean="0"/>
              <a:t>capita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38282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78828102"/>
              </p:ext>
            </p:extLst>
          </p:nvPr>
        </p:nvGraphicFramePr>
        <p:xfrm>
          <a:off x="461010" y="1418243"/>
          <a:ext cx="8404860" cy="47320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GDP per </a:t>
            </a:r>
            <a:r>
              <a:rPr lang="de-DE" dirty="0" err="1" smtClean="0"/>
              <a:t>capita</a:t>
            </a:r>
            <a:r>
              <a:rPr lang="de-DE" dirty="0" smtClean="0"/>
              <a:t> </a:t>
            </a:r>
            <a:r>
              <a:rPr lang="de-DE" dirty="0" err="1" smtClean="0"/>
              <a:t>growth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1518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5947009"/>
              </p:ext>
            </p:extLst>
          </p:nvPr>
        </p:nvGraphicFramePr>
        <p:xfrm>
          <a:off x="480261" y="1340768"/>
          <a:ext cx="8404860" cy="4739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Net national </a:t>
            </a:r>
            <a:r>
              <a:rPr lang="de-DE" dirty="0" err="1" smtClean="0"/>
              <a:t>savings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5641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15048611"/>
              </p:ext>
            </p:extLst>
          </p:nvPr>
        </p:nvGraphicFramePr>
        <p:xfrm>
          <a:off x="480261" y="1391751"/>
          <a:ext cx="8404860" cy="4739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General </a:t>
            </a:r>
            <a:r>
              <a:rPr lang="de-DE" dirty="0" err="1" smtClean="0"/>
              <a:t>government</a:t>
            </a:r>
            <a:r>
              <a:rPr lang="de-DE" dirty="0" smtClean="0"/>
              <a:t> </a:t>
            </a:r>
            <a:r>
              <a:rPr lang="de-DE" dirty="0" err="1" smtClean="0"/>
              <a:t>gross</a:t>
            </a:r>
            <a:r>
              <a:rPr lang="de-DE" dirty="0" smtClean="0"/>
              <a:t> </a:t>
            </a:r>
            <a:r>
              <a:rPr lang="de-DE" dirty="0" err="1" smtClean="0"/>
              <a:t>debt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68763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3681414"/>
              </p:ext>
            </p:extLst>
          </p:nvPr>
        </p:nvGraphicFramePr>
        <p:xfrm>
          <a:off x="533199" y="1414433"/>
          <a:ext cx="8404860" cy="4739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Labor </a:t>
            </a:r>
            <a:r>
              <a:rPr lang="de-DE" dirty="0" err="1" smtClean="0"/>
              <a:t>productivity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47286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78455973"/>
              </p:ext>
            </p:extLst>
          </p:nvPr>
        </p:nvGraphicFramePr>
        <p:xfrm>
          <a:off x="605590" y="1340768"/>
          <a:ext cx="7528560" cy="47320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Average </a:t>
            </a:r>
            <a:r>
              <a:rPr lang="de-DE" dirty="0" err="1" smtClean="0"/>
              <a:t>annual</a:t>
            </a:r>
            <a:r>
              <a:rPr lang="de-DE" dirty="0" smtClean="0"/>
              <a:t> </a:t>
            </a:r>
            <a:r>
              <a:rPr lang="de-DE" dirty="0" err="1" smtClean="0"/>
              <a:t>hours</a:t>
            </a:r>
            <a:r>
              <a:rPr lang="de-DE" dirty="0" smtClean="0"/>
              <a:t> </a:t>
            </a:r>
            <a:r>
              <a:rPr lang="de-DE" dirty="0" err="1" smtClean="0"/>
              <a:t>worked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42305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94424882"/>
              </p:ext>
            </p:extLst>
          </p:nvPr>
        </p:nvGraphicFramePr>
        <p:xfrm>
          <a:off x="603585" y="1340768"/>
          <a:ext cx="7513320" cy="4739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Unemployment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0884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37050911"/>
              </p:ext>
            </p:extLst>
          </p:nvPr>
        </p:nvGraphicFramePr>
        <p:xfrm>
          <a:off x="483268" y="1340768"/>
          <a:ext cx="7513320" cy="47491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Inflation rate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38599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14751740"/>
              </p:ext>
            </p:extLst>
          </p:nvPr>
        </p:nvGraphicFramePr>
        <p:xfrm>
          <a:off x="473643" y="1340768"/>
          <a:ext cx="7513320" cy="4739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General </a:t>
            </a:r>
            <a:r>
              <a:rPr lang="de-DE" dirty="0" err="1" smtClean="0"/>
              <a:t>government</a:t>
            </a:r>
            <a:r>
              <a:rPr lang="de-DE" dirty="0" smtClean="0"/>
              <a:t> </a:t>
            </a:r>
            <a:r>
              <a:rPr lang="de-DE" dirty="0" err="1" smtClean="0"/>
              <a:t>revenue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47213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66110839"/>
              </p:ext>
            </p:extLst>
          </p:nvPr>
        </p:nvGraphicFramePr>
        <p:xfrm>
          <a:off x="565083" y="1340768"/>
          <a:ext cx="7513320" cy="4739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Trade </a:t>
            </a:r>
            <a:r>
              <a:rPr lang="de-DE" dirty="0" err="1" smtClean="0"/>
              <a:t>balance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49605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3088756"/>
              </p:ext>
            </p:extLst>
          </p:nvPr>
        </p:nvGraphicFramePr>
        <p:xfrm>
          <a:off x="469833" y="1340768"/>
          <a:ext cx="7520940" cy="4739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GINI </a:t>
            </a:r>
            <a:r>
              <a:rPr lang="de-DE" dirty="0" err="1" smtClean="0"/>
              <a:t>coefficient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25657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10722639"/>
              </p:ext>
            </p:extLst>
          </p:nvPr>
        </p:nvGraphicFramePr>
        <p:xfrm>
          <a:off x="457200" y="1340768"/>
          <a:ext cx="7513320" cy="4739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Population in absolute </a:t>
            </a:r>
            <a:r>
              <a:rPr lang="de-DE" dirty="0" err="1" smtClean="0"/>
              <a:t>poverty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95354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00210053"/>
              </p:ext>
            </p:extLst>
          </p:nvPr>
        </p:nvGraphicFramePr>
        <p:xfrm>
          <a:off x="526582" y="1405689"/>
          <a:ext cx="7513320" cy="4739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Official </a:t>
            </a:r>
            <a:r>
              <a:rPr lang="de-DE" dirty="0" err="1" smtClean="0"/>
              <a:t>development</a:t>
            </a:r>
            <a:r>
              <a:rPr lang="de-DE" dirty="0" smtClean="0"/>
              <a:t> </a:t>
            </a:r>
            <a:r>
              <a:rPr lang="de-DE" dirty="0" err="1" smtClean="0"/>
              <a:t>assistance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67584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71686395"/>
              </p:ext>
            </p:extLst>
          </p:nvPr>
        </p:nvGraphicFramePr>
        <p:xfrm>
          <a:off x="526582" y="1340768"/>
          <a:ext cx="7513320" cy="4739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Internet </a:t>
            </a:r>
            <a:r>
              <a:rPr lang="de-DE" dirty="0" err="1" smtClean="0"/>
              <a:t>users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10941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33560151"/>
              </p:ext>
            </p:extLst>
          </p:nvPr>
        </p:nvGraphicFramePr>
        <p:xfrm>
          <a:off x="457200" y="1340768"/>
          <a:ext cx="7513320" cy="47491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Average PISA </a:t>
            </a:r>
            <a:r>
              <a:rPr lang="de-DE" dirty="0" err="1" smtClean="0"/>
              <a:t>science</a:t>
            </a:r>
            <a:r>
              <a:rPr lang="de-DE" dirty="0" smtClean="0"/>
              <a:t> </a:t>
            </a:r>
            <a:r>
              <a:rPr lang="de-DE" dirty="0" err="1" smtClean="0"/>
              <a:t>test</a:t>
            </a:r>
            <a:r>
              <a:rPr lang="de-DE" dirty="0" smtClean="0"/>
              <a:t> score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59440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70863095"/>
              </p:ext>
            </p:extLst>
          </p:nvPr>
        </p:nvGraphicFramePr>
        <p:xfrm>
          <a:off x="457200" y="1340768"/>
          <a:ext cx="7513320" cy="47491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Life </a:t>
            </a:r>
            <a:r>
              <a:rPr lang="de-DE" dirty="0" err="1" smtClean="0"/>
              <a:t>expectancy</a:t>
            </a:r>
            <a:r>
              <a:rPr lang="de-DE" dirty="0" smtClean="0"/>
              <a:t> at </a:t>
            </a:r>
            <a:r>
              <a:rPr lang="de-DE" dirty="0" err="1" smtClean="0"/>
              <a:t>birth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03403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28100175"/>
              </p:ext>
            </p:extLst>
          </p:nvPr>
        </p:nvGraphicFramePr>
        <p:xfrm>
          <a:off x="457200" y="1340768"/>
          <a:ext cx="7513320" cy="47491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Average </a:t>
            </a:r>
            <a:r>
              <a:rPr lang="de-DE" dirty="0" err="1" smtClean="0"/>
              <a:t>life</a:t>
            </a:r>
            <a:r>
              <a:rPr lang="de-DE" dirty="0" smtClean="0"/>
              <a:t> </a:t>
            </a:r>
            <a:r>
              <a:rPr lang="de-DE" dirty="0" err="1" smtClean="0"/>
              <a:t>satisfication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5040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54609568"/>
              </p:ext>
            </p:extLst>
          </p:nvPr>
        </p:nvGraphicFramePr>
        <p:xfrm>
          <a:off x="477453" y="1245068"/>
          <a:ext cx="7505700" cy="53111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Carbon </a:t>
            </a:r>
            <a:r>
              <a:rPr lang="de-DE" dirty="0" err="1" smtClean="0"/>
              <a:t>dioxide</a:t>
            </a:r>
            <a:r>
              <a:rPr lang="de-DE" dirty="0" smtClean="0"/>
              <a:t> </a:t>
            </a:r>
            <a:r>
              <a:rPr lang="de-DE" dirty="0" err="1" smtClean="0"/>
              <a:t>emissions</a:t>
            </a:r>
            <a:r>
              <a:rPr lang="de-DE" dirty="0" smtClean="0"/>
              <a:t> per </a:t>
            </a:r>
            <a:r>
              <a:rPr lang="de-DE" dirty="0" err="1" smtClean="0"/>
              <a:t>capita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36419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68064295"/>
              </p:ext>
            </p:extLst>
          </p:nvPr>
        </p:nvGraphicFramePr>
        <p:xfrm>
          <a:off x="568893" y="1340768"/>
          <a:ext cx="7505700" cy="53111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Average national </a:t>
            </a:r>
            <a:r>
              <a:rPr lang="de-DE" dirty="0" err="1" smtClean="0"/>
              <a:t>particulate</a:t>
            </a:r>
            <a:r>
              <a:rPr lang="de-DE" dirty="0" smtClean="0"/>
              <a:t> matter </a:t>
            </a:r>
            <a:r>
              <a:rPr lang="de-DE" dirty="0" err="1" smtClean="0"/>
              <a:t>concentration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94966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acroeconomics in Context Buchvorlag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oreas">
      <a:majorFont>
        <a:latin typeface="Calibri"/>
        <a:ea typeface=""/>
        <a:cs typeface=""/>
        <a:font script="Jpan" typeface="ＭＳ ゴシック"/>
        <a:font script="Hans" typeface="宋体"/>
        <a:font script="Hant" typeface="新細明體"/>
      </a:majorFont>
      <a:minorFont>
        <a:latin typeface="Calibri"/>
        <a:ea typeface=""/>
        <a:cs typeface=""/>
        <a:font script="Jpan" typeface="ＭＳ ゴシック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effectLst/>
      </a:spPr>
      <a:bodyPr rtlCol="0" anchor="ctr"/>
      <a:lstStyle>
        <a:defPPr algn="ctr">
          <a:defRPr dirty="0">
            <a:solidFill>
              <a:schemeClr val="tx1"/>
            </a:solidFill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Macroeconomics in Context Buchvorlage.thmx</Template>
  <TotalTime>0</TotalTime>
  <Words>596</Words>
  <Application>Microsoft Office PowerPoint</Application>
  <PresentationFormat>Bildschirmpräsentation (4:3)</PresentationFormat>
  <Paragraphs>346</Paragraphs>
  <Slides>20</Slides>
  <Notes>19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20</vt:i4>
      </vt:variant>
    </vt:vector>
  </HeadingPairs>
  <TitlesOfParts>
    <vt:vector size="25" baseType="lpstr">
      <vt:lpstr>Arial</vt:lpstr>
      <vt:lpstr>Calibri</vt:lpstr>
      <vt:lpstr>Courier</vt:lpstr>
      <vt:lpstr>Wingdings</vt:lpstr>
      <vt:lpstr>Macroeconomics in Context Buchvorlage</vt:lpstr>
      <vt:lpstr>Macro-economics and Well-Being</vt:lpstr>
      <vt:lpstr>GDP per capita</vt:lpstr>
      <vt:lpstr>GDP per capita growth</vt:lpstr>
      <vt:lpstr>Net national savings</vt:lpstr>
      <vt:lpstr>General government gross debt</vt:lpstr>
      <vt:lpstr>Labor productivity</vt:lpstr>
      <vt:lpstr>Average annual hours worked</vt:lpstr>
      <vt:lpstr>Unemployment</vt:lpstr>
      <vt:lpstr>Inflation rate</vt:lpstr>
      <vt:lpstr>General government revenue</vt:lpstr>
      <vt:lpstr>Trade balance</vt:lpstr>
      <vt:lpstr>GINI coefficient</vt:lpstr>
      <vt:lpstr>Population in absolute poverty</vt:lpstr>
      <vt:lpstr>Official development assistance</vt:lpstr>
      <vt:lpstr>Internet users</vt:lpstr>
      <vt:lpstr>Average PISA science test score</vt:lpstr>
      <vt:lpstr>Life expectancy at birth</vt:lpstr>
      <vt:lpstr>Average life satisfication</vt:lpstr>
      <vt:lpstr>Carbon dioxide emissions per capita</vt:lpstr>
      <vt:lpstr>Average national particulate matter concentration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Economic Activity in Context</dc:title>
  <dc:creator>Petra</dc:creator>
  <cp:lastModifiedBy>Sebastian Dullien</cp:lastModifiedBy>
  <cp:revision>98</cp:revision>
  <dcterms:created xsi:type="dcterms:W3CDTF">2017-05-18T17:04:24Z</dcterms:created>
  <dcterms:modified xsi:type="dcterms:W3CDTF">2017-08-20T19:37:53Z</dcterms:modified>
</cp:coreProperties>
</file>