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305" r:id="rId3"/>
    <p:sldId id="289" r:id="rId4"/>
    <p:sldId id="290" r:id="rId5"/>
    <p:sldId id="291" r:id="rId6"/>
    <p:sldId id="292" r:id="rId7"/>
    <p:sldId id="282" r:id="rId8"/>
    <p:sldId id="293" r:id="rId9"/>
    <p:sldId id="294" r:id="rId10"/>
    <p:sldId id="295" r:id="rId11"/>
    <p:sldId id="296" r:id="rId12"/>
    <p:sldId id="300" r:id="rId13"/>
    <p:sldId id="301" r:id="rId14"/>
    <p:sldId id="302" r:id="rId15"/>
    <p:sldId id="304"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05F98FF-C2D7-4273-859D-727D46C9454F}" v="23" dt="2021-03-17T00:39:36.57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404" autoAdjust="0"/>
    <p:restoredTop sz="87423" autoAdjust="0"/>
  </p:normalViewPr>
  <p:slideViewPr>
    <p:cSldViewPr>
      <p:cViewPr varScale="1">
        <p:scale>
          <a:sx n="97" d="100"/>
          <a:sy n="97" d="100"/>
        </p:scale>
        <p:origin x="2264" y="19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nathan Harris" userId="6cf7cbc5d4cae217" providerId="LiveId" clId="{A05F98FF-C2D7-4273-859D-727D46C9454F}"/>
    <pc:docChg chg="custSel modSld">
      <pc:chgData name="Jonathan Harris" userId="6cf7cbc5d4cae217" providerId="LiveId" clId="{A05F98FF-C2D7-4273-859D-727D46C9454F}" dt="2021-03-17T00:40:12.237" v="1890" actId="20577"/>
      <pc:docMkLst>
        <pc:docMk/>
      </pc:docMkLst>
      <pc:sldChg chg="modNotesTx">
        <pc:chgData name="Jonathan Harris" userId="6cf7cbc5d4cae217" providerId="LiveId" clId="{A05F98FF-C2D7-4273-859D-727D46C9454F}" dt="2021-03-16T22:58:34.237" v="467" actId="6549"/>
        <pc:sldMkLst>
          <pc:docMk/>
          <pc:sldMk cId="3228094665" sldId="282"/>
        </pc:sldMkLst>
      </pc:sldChg>
      <pc:sldChg chg="modNotesTx">
        <pc:chgData name="Jonathan Harris" userId="6cf7cbc5d4cae217" providerId="LiveId" clId="{A05F98FF-C2D7-4273-859D-727D46C9454F}" dt="2021-03-16T22:45:28.956" v="5" actId="6549"/>
        <pc:sldMkLst>
          <pc:docMk/>
          <pc:sldMk cId="270385310" sldId="289"/>
        </pc:sldMkLst>
      </pc:sldChg>
      <pc:sldChg chg="modNotesTx">
        <pc:chgData name="Jonathan Harris" userId="6cf7cbc5d4cae217" providerId="LiveId" clId="{A05F98FF-C2D7-4273-859D-727D46C9454F}" dt="2021-03-16T22:47:45.359" v="7" actId="20577"/>
        <pc:sldMkLst>
          <pc:docMk/>
          <pc:sldMk cId="2977614772" sldId="290"/>
        </pc:sldMkLst>
      </pc:sldChg>
      <pc:sldChg chg="modNotesTx">
        <pc:chgData name="Jonathan Harris" userId="6cf7cbc5d4cae217" providerId="LiveId" clId="{A05F98FF-C2D7-4273-859D-727D46C9454F}" dt="2021-03-16T22:54:31.169" v="313" actId="6549"/>
        <pc:sldMkLst>
          <pc:docMk/>
          <pc:sldMk cId="920465263" sldId="291"/>
        </pc:sldMkLst>
      </pc:sldChg>
      <pc:sldChg chg="modNotesTx">
        <pc:chgData name="Jonathan Harris" userId="6cf7cbc5d4cae217" providerId="LiveId" clId="{A05F98FF-C2D7-4273-859D-727D46C9454F}" dt="2021-03-16T22:56:22.953" v="363" actId="20577"/>
        <pc:sldMkLst>
          <pc:docMk/>
          <pc:sldMk cId="1221814611" sldId="292"/>
        </pc:sldMkLst>
      </pc:sldChg>
      <pc:sldChg chg="modNotesTx">
        <pc:chgData name="Jonathan Harris" userId="6cf7cbc5d4cae217" providerId="LiveId" clId="{A05F98FF-C2D7-4273-859D-727D46C9454F}" dt="2021-03-16T23:01:29.830" v="607" actId="20577"/>
        <pc:sldMkLst>
          <pc:docMk/>
          <pc:sldMk cId="2495232436" sldId="293"/>
        </pc:sldMkLst>
      </pc:sldChg>
      <pc:sldChg chg="modNotesTx">
        <pc:chgData name="Jonathan Harris" userId="6cf7cbc5d4cae217" providerId="LiveId" clId="{A05F98FF-C2D7-4273-859D-727D46C9454F}" dt="2021-03-16T23:05:05.685" v="832" actId="20577"/>
        <pc:sldMkLst>
          <pc:docMk/>
          <pc:sldMk cId="594157366" sldId="294"/>
        </pc:sldMkLst>
      </pc:sldChg>
      <pc:sldChg chg="modNotesTx">
        <pc:chgData name="Jonathan Harris" userId="6cf7cbc5d4cae217" providerId="LiveId" clId="{A05F98FF-C2D7-4273-859D-727D46C9454F}" dt="2021-03-16T23:11:32.838" v="1085" actId="20577"/>
        <pc:sldMkLst>
          <pc:docMk/>
          <pc:sldMk cId="2363320228" sldId="295"/>
        </pc:sldMkLst>
      </pc:sldChg>
      <pc:sldChg chg="modNotesTx">
        <pc:chgData name="Jonathan Harris" userId="6cf7cbc5d4cae217" providerId="LiveId" clId="{A05F98FF-C2D7-4273-859D-727D46C9454F}" dt="2021-03-16T23:10:08.604" v="1084" actId="20577"/>
        <pc:sldMkLst>
          <pc:docMk/>
          <pc:sldMk cId="1986596274" sldId="296"/>
        </pc:sldMkLst>
      </pc:sldChg>
      <pc:sldChg chg="modSp mod modNotesTx">
        <pc:chgData name="Jonathan Harris" userId="6cf7cbc5d4cae217" providerId="LiveId" clId="{A05F98FF-C2D7-4273-859D-727D46C9454F}" dt="2021-03-16T23:21:13.789" v="1205" actId="255"/>
        <pc:sldMkLst>
          <pc:docMk/>
          <pc:sldMk cId="148117377" sldId="300"/>
        </pc:sldMkLst>
        <pc:spChg chg="mod">
          <ac:chgData name="Jonathan Harris" userId="6cf7cbc5d4cae217" providerId="LiveId" clId="{A05F98FF-C2D7-4273-859D-727D46C9454F}" dt="2021-03-16T23:21:13.789" v="1205" actId="255"/>
          <ac:spMkLst>
            <pc:docMk/>
            <pc:sldMk cId="148117377" sldId="300"/>
            <ac:spMk id="3" creationId="{00000000-0000-0000-0000-000000000000}"/>
          </ac:spMkLst>
        </pc:spChg>
        <pc:picChg chg="mod">
          <ac:chgData name="Jonathan Harris" userId="6cf7cbc5d4cae217" providerId="LiveId" clId="{A05F98FF-C2D7-4273-859D-727D46C9454F}" dt="2021-03-16T23:20:42.744" v="1202" actId="1076"/>
          <ac:picMkLst>
            <pc:docMk/>
            <pc:sldMk cId="148117377" sldId="300"/>
            <ac:picMk id="5" creationId="{E941C9A4-4A0B-4D97-A28B-A232E9BE8D5D}"/>
          </ac:picMkLst>
        </pc:picChg>
      </pc:sldChg>
      <pc:sldChg chg="modNotesTx">
        <pc:chgData name="Jonathan Harris" userId="6cf7cbc5d4cae217" providerId="LiveId" clId="{A05F98FF-C2D7-4273-859D-727D46C9454F}" dt="2021-03-16T23:25:28.315" v="1217" actId="6549"/>
        <pc:sldMkLst>
          <pc:docMk/>
          <pc:sldMk cId="1211684804" sldId="301"/>
        </pc:sldMkLst>
      </pc:sldChg>
      <pc:sldChg chg="modSp mod modNotesTx">
        <pc:chgData name="Jonathan Harris" userId="6cf7cbc5d4cae217" providerId="LiveId" clId="{A05F98FF-C2D7-4273-859D-727D46C9454F}" dt="2021-03-17T00:37:07.108" v="1833" actId="20577"/>
        <pc:sldMkLst>
          <pc:docMk/>
          <pc:sldMk cId="3816780775" sldId="302"/>
        </pc:sldMkLst>
        <pc:spChg chg="mod">
          <ac:chgData name="Jonathan Harris" userId="6cf7cbc5d4cae217" providerId="LiveId" clId="{A05F98FF-C2D7-4273-859D-727D46C9454F}" dt="2021-03-16T23:26:35.949" v="1220" actId="20577"/>
          <ac:spMkLst>
            <pc:docMk/>
            <pc:sldMk cId="3816780775" sldId="302"/>
            <ac:spMk id="2" creationId="{00000000-0000-0000-0000-000000000000}"/>
          </ac:spMkLst>
        </pc:spChg>
      </pc:sldChg>
      <pc:sldChg chg="modNotesTx">
        <pc:chgData name="Jonathan Harris" userId="6cf7cbc5d4cae217" providerId="LiveId" clId="{A05F98FF-C2D7-4273-859D-727D46C9454F}" dt="2021-03-17T00:40:12.237" v="1890" actId="20577"/>
        <pc:sldMkLst>
          <pc:docMk/>
          <pc:sldMk cId="2875062764" sldId="304"/>
        </pc:sldMkLst>
      </pc:sldChg>
      <pc:sldChg chg="modNotesTx">
        <pc:chgData name="Jonathan Harris" userId="6cf7cbc5d4cae217" providerId="LiveId" clId="{A05F98FF-C2D7-4273-859D-727D46C9454F}" dt="2021-03-16T22:42:21.806" v="4" actId="20577"/>
        <pc:sldMkLst>
          <pc:docMk/>
          <pc:sldMk cId="885415435" sldId="305"/>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7467303766516366"/>
          <c:y val="9.5123942840478273E-2"/>
          <c:w val="0.49765516401025472"/>
          <c:h val="0.79123599139975964"/>
        </c:manualLayout>
      </c:layout>
      <c:pieChart>
        <c:varyColors val="1"/>
        <c:ser>
          <c:idx val="0"/>
          <c:order val="0"/>
          <c:dPt>
            <c:idx val="0"/>
            <c:bubble3D val="0"/>
            <c:spPr>
              <a:solidFill>
                <a:schemeClr val="accent1">
                  <a:lumMod val="40000"/>
                  <a:lumOff val="60000"/>
                </a:schemeClr>
              </a:solidFill>
              <a:ln w="19050">
                <a:solidFill>
                  <a:schemeClr val="lt1"/>
                </a:solidFill>
              </a:ln>
              <a:effectLst/>
            </c:spPr>
            <c:extLst>
              <c:ext xmlns:c16="http://schemas.microsoft.com/office/drawing/2014/chart" uri="{C3380CC4-5D6E-409C-BE32-E72D297353CC}">
                <c16:uniqueId val="{00000001-A102-465F-85C8-9DE26FB98AC9}"/>
              </c:ext>
            </c:extLst>
          </c:dPt>
          <c:dPt>
            <c:idx val="1"/>
            <c:bubble3D val="0"/>
            <c:spPr>
              <a:pattFill prst="smGrid">
                <a:fgClr>
                  <a:schemeClr val="tx1"/>
                </a:fgClr>
                <a:bgClr>
                  <a:schemeClr val="bg1"/>
                </a:bgClr>
              </a:pattFill>
              <a:ln w="19050">
                <a:solidFill>
                  <a:schemeClr val="lt1"/>
                </a:solidFill>
              </a:ln>
              <a:effectLst/>
            </c:spPr>
            <c:extLst>
              <c:ext xmlns:c16="http://schemas.microsoft.com/office/drawing/2014/chart" uri="{C3380CC4-5D6E-409C-BE32-E72D297353CC}">
                <c16:uniqueId val="{00000003-A102-465F-85C8-9DE26FB98AC9}"/>
              </c:ext>
            </c:extLst>
          </c:dPt>
          <c:dPt>
            <c:idx val="2"/>
            <c:bubble3D val="0"/>
            <c:spPr>
              <a:solidFill>
                <a:schemeClr val="bg1">
                  <a:lumMod val="50000"/>
                </a:schemeClr>
              </a:solidFill>
              <a:ln w="19050">
                <a:solidFill>
                  <a:schemeClr val="lt1"/>
                </a:solidFill>
              </a:ln>
              <a:effectLst/>
            </c:spPr>
            <c:extLst>
              <c:ext xmlns:c16="http://schemas.microsoft.com/office/drawing/2014/chart" uri="{C3380CC4-5D6E-409C-BE32-E72D297353CC}">
                <c16:uniqueId val="{00000005-A102-465F-85C8-9DE26FB98AC9}"/>
              </c:ext>
            </c:extLst>
          </c:dPt>
          <c:dPt>
            <c:idx val="3"/>
            <c:bubble3D val="0"/>
            <c:spPr>
              <a:solidFill>
                <a:schemeClr val="accent1">
                  <a:lumMod val="75000"/>
                </a:schemeClr>
              </a:solidFill>
              <a:ln w="19050">
                <a:solidFill>
                  <a:schemeClr val="lt1"/>
                </a:solidFill>
              </a:ln>
              <a:effectLst/>
            </c:spPr>
            <c:extLst>
              <c:ext xmlns:c16="http://schemas.microsoft.com/office/drawing/2014/chart" uri="{C3380CC4-5D6E-409C-BE32-E72D297353CC}">
                <c16:uniqueId val="{00000007-A102-465F-85C8-9DE26FB98AC9}"/>
              </c:ext>
            </c:extLst>
          </c:dPt>
          <c:dPt>
            <c:idx val="4"/>
            <c:bubble3D val="0"/>
            <c:spPr>
              <a:solidFill>
                <a:schemeClr val="bg1">
                  <a:lumMod val="85000"/>
                </a:schemeClr>
              </a:solidFill>
              <a:ln w="19050">
                <a:solidFill>
                  <a:schemeClr val="lt1"/>
                </a:solidFill>
              </a:ln>
              <a:effectLst/>
            </c:spPr>
            <c:extLst>
              <c:ext xmlns:c16="http://schemas.microsoft.com/office/drawing/2014/chart" uri="{C3380CC4-5D6E-409C-BE32-E72D297353CC}">
                <c16:uniqueId val="{00000009-A102-465F-85C8-9DE26FB98AC9}"/>
              </c:ext>
            </c:extLst>
          </c:dPt>
          <c:dPt>
            <c:idx val="5"/>
            <c:bubble3D val="0"/>
            <c:spPr>
              <a:pattFill prst="pct20">
                <a:fgClr>
                  <a:schemeClr val="bg1">
                    <a:lumMod val="50000"/>
                  </a:schemeClr>
                </a:fgClr>
                <a:bgClr>
                  <a:schemeClr val="bg1"/>
                </a:bgClr>
              </a:pattFill>
              <a:ln w="19050">
                <a:solidFill>
                  <a:schemeClr val="lt1"/>
                </a:solidFill>
              </a:ln>
              <a:effectLst/>
            </c:spPr>
            <c:extLst>
              <c:ext xmlns:c16="http://schemas.microsoft.com/office/drawing/2014/chart" uri="{C3380CC4-5D6E-409C-BE32-E72D297353CC}">
                <c16:uniqueId val="{0000000B-A102-465F-85C8-9DE26FB98AC9}"/>
              </c:ext>
            </c:extLst>
          </c:dPt>
          <c:dPt>
            <c:idx val="6"/>
            <c:bubble3D val="0"/>
            <c:spPr>
              <a:solidFill>
                <a:schemeClr val="tx1"/>
              </a:solidFill>
              <a:ln w="19050">
                <a:solidFill>
                  <a:schemeClr val="lt1"/>
                </a:solidFill>
              </a:ln>
              <a:effectLst/>
            </c:spPr>
            <c:extLst>
              <c:ext xmlns:c16="http://schemas.microsoft.com/office/drawing/2014/chart" uri="{C3380CC4-5D6E-409C-BE32-E72D297353CC}">
                <c16:uniqueId val="{0000000D-A102-465F-85C8-9DE26FB98AC9}"/>
              </c:ext>
            </c:extLst>
          </c:dPt>
          <c:dLbls>
            <c:dLbl>
              <c:idx val="0"/>
              <c:layout>
                <c:manualLayout>
                  <c:x val="5.4298741279570552E-2"/>
                  <c:y val="0.11512195121951216"/>
                </c:manualLayout>
              </c:layout>
              <c:dLblPos val="bestFit"/>
              <c:showLegendKey val="0"/>
              <c:showVal val="0"/>
              <c:showCatName val="1"/>
              <c:showSerName val="0"/>
              <c:showPercent val="1"/>
              <c:showBubbleSize val="0"/>
              <c:separator> </c:separator>
              <c:extLst>
                <c:ext xmlns:c15="http://schemas.microsoft.com/office/drawing/2012/chart" uri="{CE6537A1-D6FC-4f65-9D91-7224C49458BB}">
                  <c15:layout>
                    <c:manualLayout>
                      <c:w val="0.10050790973526022"/>
                      <c:h val="7.2083272517764543E-2"/>
                    </c:manualLayout>
                  </c15:layout>
                </c:ext>
                <c:ext xmlns:c16="http://schemas.microsoft.com/office/drawing/2014/chart" uri="{C3380CC4-5D6E-409C-BE32-E72D297353CC}">
                  <c16:uniqueId val="{00000001-A102-465F-85C8-9DE26FB98AC9}"/>
                </c:ext>
              </c:extLst>
            </c:dLbl>
            <c:dLbl>
              <c:idx val="1"/>
              <c:layout>
                <c:manualLayout>
                  <c:x val="7.9185623541102285E-2"/>
                  <c:y val="-8.1951219512195139E-2"/>
                </c:manualLayout>
              </c:layout>
              <c:dLblPos val="bestFit"/>
              <c:showLegendKey val="0"/>
              <c:showVal val="0"/>
              <c:showCatName val="1"/>
              <c:showSerName val="0"/>
              <c:showPercent val="1"/>
              <c:showBubbleSize val="0"/>
              <c:separator> </c:separator>
              <c:extLst>
                <c:ext xmlns:c15="http://schemas.microsoft.com/office/drawing/2012/chart" uri="{CE6537A1-D6FC-4f65-9D91-7224C49458BB}">
                  <c15:layout>
                    <c:manualLayout>
                      <c:w val="0.18272743483939052"/>
                      <c:h val="7.4980910313040133E-2"/>
                    </c:manualLayout>
                  </c15:layout>
                </c:ext>
                <c:ext xmlns:c16="http://schemas.microsoft.com/office/drawing/2014/chart" uri="{C3380CC4-5D6E-409C-BE32-E72D297353CC}">
                  <c16:uniqueId val="{00000003-A102-465F-85C8-9DE26FB98AC9}"/>
                </c:ext>
              </c:extLst>
            </c:dLbl>
            <c:dLbl>
              <c:idx val="2"/>
              <c:dLblPos val="outEnd"/>
              <c:showLegendKey val="0"/>
              <c:showVal val="0"/>
              <c:showCatName val="1"/>
              <c:showSerName val="0"/>
              <c:showPercent val="1"/>
              <c:showBubbleSize val="0"/>
              <c:separator> </c:separator>
              <c:extLst>
                <c:ext xmlns:c15="http://schemas.microsoft.com/office/drawing/2012/chart" uri="{CE6537A1-D6FC-4f65-9D91-7224C49458BB}">
                  <c15:layout>
                    <c:manualLayout>
                      <c:w val="0.15195606084655658"/>
                      <c:h val="7.8523218743998466E-2"/>
                    </c:manualLayout>
                  </c15:layout>
                </c:ext>
                <c:ext xmlns:c16="http://schemas.microsoft.com/office/drawing/2014/chart" uri="{C3380CC4-5D6E-409C-BE32-E72D297353CC}">
                  <c16:uniqueId val="{00000005-A102-465F-85C8-9DE26FB98AC9}"/>
                </c:ext>
              </c:extLst>
            </c:dLbl>
            <c:dLbl>
              <c:idx val="3"/>
              <c:layout>
                <c:manualLayout>
                  <c:x val="-4.0723989155233752E-2"/>
                  <c:y val="7.4146341463414603E-2"/>
                </c:manualLayout>
              </c:layout>
              <c:dLblPos val="bestFit"/>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7-A102-465F-85C8-9DE26FB98AC9}"/>
                </c:ext>
              </c:extLst>
            </c:dLbl>
            <c:dLbl>
              <c:idx val="4"/>
              <c:layout>
                <c:manualLayout>
                  <c:x val="-9.9547529046126973E-2"/>
                  <c:y val="5.853658536585362E-2"/>
                </c:manualLayout>
              </c:layout>
              <c:dLblPos val="bestFit"/>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9-A102-465F-85C8-9DE26FB98AC9}"/>
                </c:ext>
              </c:extLst>
            </c:dLbl>
            <c:dLbl>
              <c:idx val="5"/>
              <c:layout>
                <c:manualLayout>
                  <c:x val="-0.11990952362374384"/>
                  <c:y val="3.9024390243902439E-2"/>
                </c:manualLayout>
              </c:layout>
              <c:dLblPos val="bestFit"/>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B-A102-465F-85C8-9DE26FB98AC9}"/>
                </c:ext>
              </c:extLst>
            </c:dLbl>
            <c:dLbl>
              <c:idx val="6"/>
              <c:layout>
                <c:manualLayout>
                  <c:x val="0.2511312664572749"/>
                  <c:y val="-5.8536585365853676E-3"/>
                </c:manualLayout>
              </c:layout>
              <c:dLblPos val="bestFit"/>
              <c:showLegendKey val="0"/>
              <c:showVal val="0"/>
              <c:showCatName val="1"/>
              <c:showSerName val="0"/>
              <c:showPercent val="1"/>
              <c:showBubbleSize val="0"/>
              <c:separator> </c:separator>
              <c:extLst>
                <c:ext xmlns:c15="http://schemas.microsoft.com/office/drawing/2012/chart" uri="{CE6537A1-D6FC-4f65-9D91-7224C49458BB}">
                  <c15:layout>
                    <c:manualLayout>
                      <c:w val="0.35724451441987293"/>
                      <c:h val="5.5468715191088917E-2"/>
                    </c:manualLayout>
                  </c15:layout>
                </c:ext>
                <c:ext xmlns:c16="http://schemas.microsoft.com/office/drawing/2014/chart" uri="{C3380CC4-5D6E-409C-BE32-E72D297353CC}">
                  <c16:uniqueId val="{0000000D-A102-465F-85C8-9DE26FB98AC9}"/>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2000" b="1" i="0" u="none" strike="noStrike" kern="1200" baseline="0">
                    <a:solidFill>
                      <a:schemeClr val="tx1"/>
                    </a:solidFill>
                    <a:latin typeface="+mn-lt"/>
                    <a:ea typeface="+mn-ea"/>
                    <a:cs typeface="+mn-cs"/>
                  </a:defRPr>
                </a:pPr>
                <a:endParaRPr lang="en-US"/>
              </a:p>
            </c:txPr>
            <c:dLblPos val="outEnd"/>
            <c:showLegendKey val="0"/>
            <c:showVal val="0"/>
            <c:showCatName val="1"/>
            <c:showSerName val="0"/>
            <c:showPercent val="1"/>
            <c:showBubbleSize val="0"/>
            <c:separator> </c:separator>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'Total energy supply (TES) by so'!$N$7:$N$13</c:f>
              <c:strCache>
                <c:ptCount val="7"/>
                <c:pt idx="0">
                  <c:v>Coal</c:v>
                </c:pt>
                <c:pt idx="1">
                  <c:v>Oil</c:v>
                </c:pt>
                <c:pt idx="2">
                  <c:v>Natural Gas</c:v>
                </c:pt>
                <c:pt idx="3">
                  <c:v>Nuclear</c:v>
                </c:pt>
                <c:pt idx="4">
                  <c:v>Hydropower</c:v>
                </c:pt>
                <c:pt idx="5">
                  <c:v>Biofuels and Waste</c:v>
                </c:pt>
                <c:pt idx="6">
                  <c:v>Wind, Solar, and Geothermal</c:v>
                </c:pt>
              </c:strCache>
            </c:strRef>
          </c:cat>
          <c:val>
            <c:numRef>
              <c:f>'Total energy supply (TES) by so'!$O$7:$O$13</c:f>
              <c:numCache>
                <c:formatCode>General</c:formatCode>
                <c:ptCount val="7"/>
                <c:pt idx="0">
                  <c:v>0.26879844902881872</c:v>
                </c:pt>
                <c:pt idx="1">
                  <c:v>0.31492533142982115</c:v>
                </c:pt>
                <c:pt idx="2">
                  <c:v>0.22840990508887207</c:v>
                </c:pt>
                <c:pt idx="3">
                  <c:v>4.9498272671955293E-2</c:v>
                </c:pt>
                <c:pt idx="4">
                  <c:v>2.537415520034253E-2</c:v>
                </c:pt>
                <c:pt idx="5">
                  <c:v>9.2938869513498626E-2</c:v>
                </c:pt>
                <c:pt idx="6">
                  <c:v>2.0055017066691577E-2</c:v>
                </c:pt>
              </c:numCache>
            </c:numRef>
          </c:val>
          <c:extLst>
            <c:ext xmlns:c16="http://schemas.microsoft.com/office/drawing/2014/chart" uri="{C3380CC4-5D6E-409C-BE32-E72D297353CC}">
              <c16:uniqueId val="{0000000E-A102-465F-85C8-9DE26FB98AC9}"/>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2400" b="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6FC736A-B8AE-4ABF-A909-B86B49CC5330}" type="datetimeFigureOut">
              <a:rPr lang="en-US" smtClean="0"/>
              <a:pPr/>
              <a:t>4/18/21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BC0F84E-72AC-477E-B2D6-F2D5AF2641E7}" type="slidenum">
              <a:rPr lang="en-US" smtClean="0"/>
              <a:pPr/>
              <a:t>‹#›</a:t>
            </a:fld>
            <a:endParaRPr lang="en-US"/>
          </a:p>
        </p:txBody>
      </p:sp>
    </p:spTree>
    <p:extLst>
      <p:ext uri="{BB962C8B-B14F-4D97-AF65-F5344CB8AC3E}">
        <p14:creationId xmlns:p14="http://schemas.microsoft.com/office/powerpoint/2010/main" val="8313241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BC0F84E-72AC-477E-B2D6-F2D5AF2641E7}" type="slidenum">
              <a:rPr lang="en-US" smtClean="0"/>
              <a:pPr/>
              <a:t>1</a:t>
            </a:fld>
            <a:endParaRPr lang="en-US"/>
          </a:p>
        </p:txBody>
      </p:sp>
    </p:spTree>
    <p:extLst>
      <p:ext uri="{BB962C8B-B14F-4D97-AF65-F5344CB8AC3E}">
        <p14:creationId xmlns:p14="http://schemas.microsoft.com/office/powerpoint/2010/main" val="32149852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Currently the world obtains over 80% of its energy from fossil fuels. While the amount of global energy obtained from wind and solar power has tripled in the last 10 years, these sources are still only a small percentage of total energy use</a:t>
            </a:r>
            <a:endParaRPr lang="en-US" dirty="0"/>
          </a:p>
        </p:txBody>
      </p:sp>
      <p:sp>
        <p:nvSpPr>
          <p:cNvPr id="4" name="Slide Number Placeholder 3"/>
          <p:cNvSpPr>
            <a:spLocks noGrp="1"/>
          </p:cNvSpPr>
          <p:nvPr>
            <p:ph type="sldNum" sz="quarter" idx="10"/>
          </p:nvPr>
        </p:nvSpPr>
        <p:spPr/>
        <p:txBody>
          <a:bodyPr/>
          <a:lstStyle/>
          <a:p>
            <a:fld id="{9E44FEF7-4755-4B18-8654-8E6E4FA09B8F}" type="slidenum">
              <a:rPr lang="en-US" smtClean="0"/>
              <a:pPr/>
              <a:t>2</a:t>
            </a:fld>
            <a:endParaRPr lang="en-US"/>
          </a:p>
        </p:txBody>
      </p:sp>
    </p:spTree>
    <p:extLst>
      <p:ext uri="{BB962C8B-B14F-4D97-AF65-F5344CB8AC3E}">
        <p14:creationId xmlns:p14="http://schemas.microsoft.com/office/powerpoint/2010/main" val="36065293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While the world’s consumption of renewable energy increased by a factor of 13 between 2000 and 2019, overall demand for fossil fuels is also increasing. During this same period, the global demand for oil increased by 30%, and demand for natural gas increased by 56%. </a:t>
            </a:r>
            <a:endParaRPr lang="en-US" dirty="0"/>
          </a:p>
        </p:txBody>
      </p:sp>
      <p:sp>
        <p:nvSpPr>
          <p:cNvPr id="4" name="Slide Number Placeholder 3"/>
          <p:cNvSpPr>
            <a:spLocks noGrp="1"/>
          </p:cNvSpPr>
          <p:nvPr>
            <p:ph type="sldNum" sz="quarter" idx="10"/>
          </p:nvPr>
        </p:nvSpPr>
        <p:spPr/>
        <p:txBody>
          <a:bodyPr/>
          <a:lstStyle/>
          <a:p>
            <a:fld id="{9E44FEF7-4755-4B18-8654-8E6E4FA09B8F}" type="slidenum">
              <a:rPr lang="en-US" smtClean="0"/>
              <a:pPr/>
              <a:t>3</a:t>
            </a:fld>
            <a:endParaRPr lang="en-US"/>
          </a:p>
        </p:txBody>
      </p:sp>
    </p:spTree>
    <p:extLst>
      <p:ext uri="{BB962C8B-B14F-4D97-AF65-F5344CB8AC3E}">
        <p14:creationId xmlns:p14="http://schemas.microsoft.com/office/powerpoint/2010/main" val="28851871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Most projections indicate that global energy demand will continue to increase. The U.S. Energy Information Administration (EIA) projects that the world’s energy demand will increase by 66% between 2020 and 2050. Most of this increase is expected to occur in low- and middle-income countries, with energy demand increasing by 71% in China, 116% in Africa, and 293% in India. </a:t>
            </a:r>
            <a:endParaRPr lang="en-US" dirty="0"/>
          </a:p>
        </p:txBody>
      </p:sp>
      <p:sp>
        <p:nvSpPr>
          <p:cNvPr id="4" name="Slide Number Placeholder 3"/>
          <p:cNvSpPr>
            <a:spLocks noGrp="1"/>
          </p:cNvSpPr>
          <p:nvPr>
            <p:ph type="sldNum" sz="quarter" idx="10"/>
          </p:nvPr>
        </p:nvSpPr>
        <p:spPr/>
        <p:txBody>
          <a:bodyPr/>
          <a:lstStyle/>
          <a:p>
            <a:fld id="{9E44FEF7-4755-4B18-8654-8E6E4FA09B8F}" type="slidenum">
              <a:rPr lang="en-US" smtClean="0"/>
              <a:pPr/>
              <a:t>4</a:t>
            </a:fld>
            <a:endParaRPr lang="en-US"/>
          </a:p>
        </p:txBody>
      </p:sp>
    </p:spTree>
    <p:extLst>
      <p:ext uri="{BB962C8B-B14F-4D97-AF65-F5344CB8AC3E}">
        <p14:creationId xmlns:p14="http://schemas.microsoft.com/office/powerpoint/2010/main" val="206760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The global disparity in energy consumption per capita is very large. U.S. per capita energy consumption is more than twice as much the European average, three times as much as Chinese per capita consumption, 10 times as much as in India, and 50 times as much as in Sub-Saharan Africa.</a:t>
            </a:r>
            <a:endParaRPr lang="en-US" dirty="0"/>
          </a:p>
        </p:txBody>
      </p:sp>
      <p:sp>
        <p:nvSpPr>
          <p:cNvPr id="4" name="Slide Number Placeholder 3"/>
          <p:cNvSpPr>
            <a:spLocks noGrp="1"/>
          </p:cNvSpPr>
          <p:nvPr>
            <p:ph type="sldNum" sz="quarter" idx="10"/>
          </p:nvPr>
        </p:nvSpPr>
        <p:spPr/>
        <p:txBody>
          <a:bodyPr/>
          <a:lstStyle/>
          <a:p>
            <a:fld id="{9E44FEF7-4755-4B18-8654-8E6E4FA09B8F}" type="slidenum">
              <a:rPr lang="en-US" smtClean="0"/>
              <a:pPr/>
              <a:t>5</a:t>
            </a:fld>
            <a:endParaRPr lang="en-US"/>
          </a:p>
        </p:txBody>
      </p:sp>
    </p:spTree>
    <p:extLst>
      <p:ext uri="{BB962C8B-B14F-4D97-AF65-F5344CB8AC3E}">
        <p14:creationId xmlns:p14="http://schemas.microsoft.com/office/powerpoint/2010/main" val="34887835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The price of oil tends to be volatile. In 2008-2012 oil prices rose to levels equaling those of the “oil crisis” of the late 1970s in constant dollar terms. But more recently the introduction of “unconventional” oil sources including hydraulic fracturing of rock and extraction from tar sands and oil shales has led to an increase in oil supply and falling prices. </a:t>
            </a:r>
          </a:p>
          <a:p>
            <a:endParaRPr lang="en-US" dirty="0"/>
          </a:p>
        </p:txBody>
      </p:sp>
      <p:sp>
        <p:nvSpPr>
          <p:cNvPr id="4" name="Slide Number Placeholder 3"/>
          <p:cNvSpPr>
            <a:spLocks noGrp="1"/>
          </p:cNvSpPr>
          <p:nvPr>
            <p:ph type="sldNum" sz="quarter" idx="10"/>
          </p:nvPr>
        </p:nvSpPr>
        <p:spPr/>
        <p:txBody>
          <a:bodyPr/>
          <a:lstStyle/>
          <a:p>
            <a:fld id="{9E44FEF7-4755-4B18-8654-8E6E4FA09B8F}" type="slidenum">
              <a:rPr lang="en-US" smtClean="0"/>
              <a:pPr/>
              <a:t>6</a:t>
            </a:fld>
            <a:endParaRPr lang="en-US"/>
          </a:p>
        </p:txBody>
      </p:sp>
    </p:spTree>
    <p:extLst>
      <p:ext uri="{BB962C8B-B14F-4D97-AF65-F5344CB8AC3E}">
        <p14:creationId xmlns:p14="http://schemas.microsoft.com/office/powerpoint/2010/main" val="480639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Local and global externality costs, measured in human life impacts and greenhouse gas emissions,  are highest for coal, followed by oil and natural gas. Externality costs for renewables are generally low.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6BC0F84E-72AC-477E-B2D6-F2D5AF2641E7}" type="slidenum">
              <a:rPr lang="en-US" smtClean="0"/>
              <a:pPr/>
              <a:t>7</a:t>
            </a:fld>
            <a:endParaRPr lang="en-US"/>
          </a:p>
        </p:txBody>
      </p:sp>
    </p:spTree>
    <p:extLst>
      <p:ext uri="{BB962C8B-B14F-4D97-AF65-F5344CB8AC3E}">
        <p14:creationId xmlns:p14="http://schemas.microsoft.com/office/powerpoint/2010/main" val="24319241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Coal is the world’s second-largest source of energy, behind only oil. Coal is primarily used to generate electricity – it provides over one-third of the world’s electricity, more than any other source. China is by far the world’s largest consumer of coal, with 52% of global demand in 2019.  India has recently become the second-largest coal consumer, while U.S. coal consumption has fallen. </a:t>
            </a:r>
            <a:endParaRPr lang="en-US" dirty="0"/>
          </a:p>
        </p:txBody>
      </p:sp>
      <p:sp>
        <p:nvSpPr>
          <p:cNvPr id="4" name="Slide Number Placeholder 3"/>
          <p:cNvSpPr>
            <a:spLocks noGrp="1"/>
          </p:cNvSpPr>
          <p:nvPr>
            <p:ph type="sldNum" sz="quarter" idx="10"/>
          </p:nvPr>
        </p:nvSpPr>
        <p:spPr/>
        <p:txBody>
          <a:bodyPr/>
          <a:lstStyle/>
          <a:p>
            <a:fld id="{9E44FEF7-4755-4B18-8654-8E6E4FA09B8F}" type="slidenum">
              <a:rPr lang="en-US" smtClean="0"/>
              <a:pPr/>
              <a:t>8</a:t>
            </a:fld>
            <a:endParaRPr lang="en-US"/>
          </a:p>
        </p:txBody>
      </p:sp>
    </p:spTree>
    <p:extLst>
      <p:ext uri="{BB962C8B-B14F-4D97-AF65-F5344CB8AC3E}">
        <p14:creationId xmlns:p14="http://schemas.microsoft.com/office/powerpoint/2010/main" val="33463522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 switch away from coal toward natural gas in the United States is shown in Figure 11.7. Up to about 2005 both coal and natural gas provided about one-quarter of the U.S.’s energy supply. But since 2005 a rapid increase in natural gas consumption has coincided with a reduction in coal consumption. Renewable energy use is also increasing rapidly, but from a relatively small base. </a:t>
            </a:r>
            <a:endParaRPr lang="en-US" dirty="0"/>
          </a:p>
        </p:txBody>
      </p:sp>
      <p:sp>
        <p:nvSpPr>
          <p:cNvPr id="4" name="Slide Number Placeholder 3"/>
          <p:cNvSpPr>
            <a:spLocks noGrp="1"/>
          </p:cNvSpPr>
          <p:nvPr>
            <p:ph type="sldNum" sz="quarter" idx="10"/>
          </p:nvPr>
        </p:nvSpPr>
        <p:spPr/>
        <p:txBody>
          <a:bodyPr/>
          <a:lstStyle/>
          <a:p>
            <a:fld id="{9E44FEF7-4755-4B18-8654-8E6E4FA09B8F}" type="slidenum">
              <a:rPr lang="en-US" smtClean="0"/>
              <a:pPr/>
              <a:t>9</a:t>
            </a:fld>
            <a:endParaRPr lang="en-US"/>
          </a:p>
        </p:txBody>
      </p:sp>
    </p:spTree>
    <p:extLst>
      <p:ext uri="{BB962C8B-B14F-4D97-AF65-F5344CB8AC3E}">
        <p14:creationId xmlns:p14="http://schemas.microsoft.com/office/powerpoint/2010/main" val="21838926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Wind energy prices have declined rapidly, to the point where wind is highly competitive in many areas, both in developed and developing countries. Wind energy capacity has increased more than 30 times since 2000.</a:t>
            </a:r>
            <a:endParaRPr lang="en-US" dirty="0"/>
          </a:p>
        </p:txBody>
      </p:sp>
      <p:sp>
        <p:nvSpPr>
          <p:cNvPr id="4" name="Slide Number Placeholder 3"/>
          <p:cNvSpPr>
            <a:spLocks noGrp="1"/>
          </p:cNvSpPr>
          <p:nvPr>
            <p:ph type="sldNum" sz="quarter" idx="10"/>
          </p:nvPr>
        </p:nvSpPr>
        <p:spPr/>
        <p:txBody>
          <a:bodyPr/>
          <a:lstStyle/>
          <a:p>
            <a:fld id="{9E44FEF7-4755-4B18-8654-8E6E4FA09B8F}" type="slidenum">
              <a:rPr lang="en-US" smtClean="0"/>
              <a:pPr/>
              <a:t>10</a:t>
            </a:fld>
            <a:endParaRPr lang="en-US"/>
          </a:p>
        </p:txBody>
      </p:sp>
    </p:spTree>
    <p:extLst>
      <p:ext uri="{BB962C8B-B14F-4D97-AF65-F5344CB8AC3E}">
        <p14:creationId xmlns:p14="http://schemas.microsoft.com/office/powerpoint/2010/main" val="17029242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The average costs of solar installed capacity has plummeted since about 2007, and solar capacity has increased exponentially.  Bloomberg Energy Finance foresees wind and solar accounting for 64 percent of new generating capacity to be installed over the next 25 years. </a:t>
            </a:r>
          </a:p>
          <a:p>
            <a:endParaRPr lang="en-US" dirty="0"/>
          </a:p>
        </p:txBody>
      </p:sp>
      <p:sp>
        <p:nvSpPr>
          <p:cNvPr id="4" name="Slide Number Placeholder 3"/>
          <p:cNvSpPr>
            <a:spLocks noGrp="1"/>
          </p:cNvSpPr>
          <p:nvPr>
            <p:ph type="sldNum" sz="quarter" idx="10"/>
          </p:nvPr>
        </p:nvSpPr>
        <p:spPr/>
        <p:txBody>
          <a:bodyPr/>
          <a:lstStyle/>
          <a:p>
            <a:fld id="{9E44FEF7-4755-4B18-8654-8E6E4FA09B8F}" type="slidenum">
              <a:rPr lang="en-US" smtClean="0"/>
              <a:pPr/>
              <a:t>11</a:t>
            </a:fld>
            <a:endParaRPr lang="en-US"/>
          </a:p>
        </p:txBody>
      </p:sp>
    </p:spTree>
    <p:extLst>
      <p:ext uri="{BB962C8B-B14F-4D97-AF65-F5344CB8AC3E}">
        <p14:creationId xmlns:p14="http://schemas.microsoft.com/office/powerpoint/2010/main" val="3886648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Utility-scale solar and wind energy is cheaper than new nuclear energy, and cheaper than new coal plants in most cases. On average, solar and wind energy is also cheaper than constructing new natural gas plants, and about equal to continuing to run existing natural gas and nuclear plants. Solar and wind energy are now, on average across the world, the two cheapest energy sources. </a:t>
            </a:r>
            <a:endParaRPr lang="en-US" dirty="0"/>
          </a:p>
        </p:txBody>
      </p:sp>
      <p:sp>
        <p:nvSpPr>
          <p:cNvPr id="4" name="Slide Number Placeholder 3"/>
          <p:cNvSpPr>
            <a:spLocks noGrp="1"/>
          </p:cNvSpPr>
          <p:nvPr>
            <p:ph type="sldNum" sz="quarter" idx="10"/>
          </p:nvPr>
        </p:nvSpPr>
        <p:spPr/>
        <p:txBody>
          <a:bodyPr/>
          <a:lstStyle/>
          <a:p>
            <a:fld id="{9E44FEF7-4755-4B18-8654-8E6E4FA09B8F}" type="slidenum">
              <a:rPr lang="en-US" smtClean="0"/>
              <a:pPr/>
              <a:t>12</a:t>
            </a:fld>
            <a:endParaRPr lang="en-US"/>
          </a:p>
        </p:txBody>
      </p:sp>
    </p:spTree>
    <p:extLst>
      <p:ext uri="{BB962C8B-B14F-4D97-AF65-F5344CB8AC3E}">
        <p14:creationId xmlns:p14="http://schemas.microsoft.com/office/powerpoint/2010/main" val="24894934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Externality costs are highest for coal and oil, primarily due to damage from local air pollution and carbon emissions. External costs are lowest for hydropower and wind energy. While the external costs of nuclear and solar energy are about the same, this study did not estimate any external costs from the long-term storage of nuclear wastes.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9E44FEF7-4755-4B18-8654-8E6E4FA09B8F}" type="slidenum">
              <a:rPr lang="en-US" smtClean="0"/>
              <a:pPr/>
              <a:t>13</a:t>
            </a:fld>
            <a:endParaRPr lang="en-US"/>
          </a:p>
        </p:txBody>
      </p:sp>
    </p:spTree>
    <p:extLst>
      <p:ext uri="{BB962C8B-B14F-4D97-AF65-F5344CB8AC3E}">
        <p14:creationId xmlns:p14="http://schemas.microsoft.com/office/powerpoint/2010/main" val="29043176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International Energy Agency’s projection based on current policies sees total global energy demand increasing by 20% between 2020 and 2040, with fossil fuel use remaining almost unchanged. In the “sustainable development” scenario global energy demand decreases by 10%, while renewable energy sources expand, leading to a reduction of 50% in fossil fuel use by 2040. </a:t>
            </a:r>
          </a:p>
        </p:txBody>
      </p:sp>
      <p:sp>
        <p:nvSpPr>
          <p:cNvPr id="4" name="Slide Number Placeholder 3"/>
          <p:cNvSpPr>
            <a:spLocks noGrp="1"/>
          </p:cNvSpPr>
          <p:nvPr>
            <p:ph type="sldNum" sz="quarter" idx="10"/>
          </p:nvPr>
        </p:nvSpPr>
        <p:spPr/>
        <p:txBody>
          <a:bodyPr/>
          <a:lstStyle/>
          <a:p>
            <a:fld id="{9E44FEF7-4755-4B18-8654-8E6E4FA09B8F}" type="slidenum">
              <a:rPr lang="en-US" smtClean="0"/>
              <a:pPr/>
              <a:t>14</a:t>
            </a:fld>
            <a:endParaRPr lang="en-US"/>
          </a:p>
        </p:txBody>
      </p:sp>
    </p:spTree>
    <p:extLst>
      <p:ext uri="{BB962C8B-B14F-4D97-AF65-F5344CB8AC3E}">
        <p14:creationId xmlns:p14="http://schemas.microsoft.com/office/powerpoint/2010/main" val="1644778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Overall energy taxes are highest in European countries. India, the United States, China, and Russia only have taxes on motor fuels, with no national carbon or electricity taxes.  In general, these taxes fall significantly short of full internalization of negative externalities.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9E44FEF7-4755-4B18-8654-8E6E4FA09B8F}" type="slidenum">
              <a:rPr lang="en-US" smtClean="0"/>
              <a:pPr/>
              <a:t>15</a:t>
            </a:fld>
            <a:endParaRPr lang="en-US"/>
          </a:p>
        </p:txBody>
      </p:sp>
    </p:spTree>
    <p:extLst>
      <p:ext uri="{BB962C8B-B14F-4D97-AF65-F5344CB8AC3E}">
        <p14:creationId xmlns:p14="http://schemas.microsoft.com/office/powerpoint/2010/main" val="23735025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B7F16D7-DCEB-436E-AFAB-D72D919D76D5}" type="datetimeFigureOut">
              <a:rPr lang="en-US" smtClean="0"/>
              <a:pPr/>
              <a:t>4/18/21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8E99FA-8B69-4F53-8CD2-9549A9736310}" type="slidenum">
              <a:rPr lang="en-US" smtClean="0"/>
              <a:pPr/>
              <a:t>‹#›</a:t>
            </a:fld>
            <a:endParaRPr lang="en-US"/>
          </a:p>
        </p:txBody>
      </p:sp>
    </p:spTree>
    <p:extLst>
      <p:ext uri="{BB962C8B-B14F-4D97-AF65-F5344CB8AC3E}">
        <p14:creationId xmlns:p14="http://schemas.microsoft.com/office/powerpoint/2010/main" val="9408414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B7F16D7-DCEB-436E-AFAB-D72D919D76D5}" type="datetimeFigureOut">
              <a:rPr lang="en-US" smtClean="0"/>
              <a:pPr/>
              <a:t>4/18/21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8E99FA-8B69-4F53-8CD2-9549A9736310}" type="slidenum">
              <a:rPr lang="en-US" smtClean="0"/>
              <a:pPr/>
              <a:t>‹#›</a:t>
            </a:fld>
            <a:endParaRPr lang="en-US"/>
          </a:p>
        </p:txBody>
      </p:sp>
    </p:spTree>
    <p:extLst>
      <p:ext uri="{BB962C8B-B14F-4D97-AF65-F5344CB8AC3E}">
        <p14:creationId xmlns:p14="http://schemas.microsoft.com/office/powerpoint/2010/main" val="33500484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B7F16D7-DCEB-436E-AFAB-D72D919D76D5}" type="datetimeFigureOut">
              <a:rPr lang="en-US" smtClean="0"/>
              <a:pPr/>
              <a:t>4/18/21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8E99FA-8B69-4F53-8CD2-9549A9736310}" type="slidenum">
              <a:rPr lang="en-US" smtClean="0"/>
              <a:pPr/>
              <a:t>‹#›</a:t>
            </a:fld>
            <a:endParaRPr lang="en-US"/>
          </a:p>
        </p:txBody>
      </p:sp>
    </p:spTree>
    <p:extLst>
      <p:ext uri="{BB962C8B-B14F-4D97-AF65-F5344CB8AC3E}">
        <p14:creationId xmlns:p14="http://schemas.microsoft.com/office/powerpoint/2010/main" val="16788977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B7F16D7-DCEB-436E-AFAB-D72D919D76D5}" type="datetimeFigureOut">
              <a:rPr lang="en-US" smtClean="0"/>
              <a:pPr/>
              <a:t>4/18/21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8E99FA-8B69-4F53-8CD2-9549A9736310}" type="slidenum">
              <a:rPr lang="en-US" smtClean="0"/>
              <a:pPr/>
              <a:t>‹#›</a:t>
            </a:fld>
            <a:endParaRPr lang="en-US"/>
          </a:p>
        </p:txBody>
      </p:sp>
    </p:spTree>
    <p:extLst>
      <p:ext uri="{BB962C8B-B14F-4D97-AF65-F5344CB8AC3E}">
        <p14:creationId xmlns:p14="http://schemas.microsoft.com/office/powerpoint/2010/main" val="10159110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B7F16D7-DCEB-436E-AFAB-D72D919D76D5}" type="datetimeFigureOut">
              <a:rPr lang="en-US" smtClean="0"/>
              <a:pPr/>
              <a:t>4/18/21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58E99FA-8B69-4F53-8CD2-9549A9736310}" type="slidenum">
              <a:rPr lang="en-US" smtClean="0"/>
              <a:pPr/>
              <a:t>‹#›</a:t>
            </a:fld>
            <a:endParaRPr lang="en-US"/>
          </a:p>
        </p:txBody>
      </p:sp>
    </p:spTree>
    <p:extLst>
      <p:ext uri="{BB962C8B-B14F-4D97-AF65-F5344CB8AC3E}">
        <p14:creationId xmlns:p14="http://schemas.microsoft.com/office/powerpoint/2010/main" val="26798767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B7F16D7-DCEB-436E-AFAB-D72D919D76D5}" type="datetimeFigureOut">
              <a:rPr lang="en-US" smtClean="0"/>
              <a:pPr/>
              <a:t>4/18/21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58E99FA-8B69-4F53-8CD2-9549A9736310}" type="slidenum">
              <a:rPr lang="en-US" smtClean="0"/>
              <a:pPr/>
              <a:t>‹#›</a:t>
            </a:fld>
            <a:endParaRPr lang="en-US"/>
          </a:p>
        </p:txBody>
      </p:sp>
    </p:spTree>
    <p:extLst>
      <p:ext uri="{BB962C8B-B14F-4D97-AF65-F5344CB8AC3E}">
        <p14:creationId xmlns:p14="http://schemas.microsoft.com/office/powerpoint/2010/main" val="21142166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7F16D7-DCEB-436E-AFAB-D72D919D76D5}" type="datetimeFigureOut">
              <a:rPr lang="en-US" smtClean="0"/>
              <a:pPr/>
              <a:t>4/18/21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58E99FA-8B69-4F53-8CD2-9549A9736310}" type="slidenum">
              <a:rPr lang="en-US" smtClean="0"/>
              <a:pPr/>
              <a:t>‹#›</a:t>
            </a:fld>
            <a:endParaRPr lang="en-US"/>
          </a:p>
        </p:txBody>
      </p:sp>
    </p:spTree>
    <p:extLst>
      <p:ext uri="{BB962C8B-B14F-4D97-AF65-F5344CB8AC3E}">
        <p14:creationId xmlns:p14="http://schemas.microsoft.com/office/powerpoint/2010/main" val="42906747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B7F16D7-DCEB-436E-AFAB-D72D919D76D5}" type="datetimeFigureOut">
              <a:rPr lang="en-US" smtClean="0"/>
              <a:pPr/>
              <a:t>4/18/21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8E99FA-8B69-4F53-8CD2-9549A9736310}" type="slidenum">
              <a:rPr lang="en-US" smtClean="0"/>
              <a:pPr/>
              <a:t>‹#›</a:t>
            </a:fld>
            <a:endParaRPr lang="en-US"/>
          </a:p>
        </p:txBody>
      </p:sp>
    </p:spTree>
    <p:extLst>
      <p:ext uri="{BB962C8B-B14F-4D97-AF65-F5344CB8AC3E}">
        <p14:creationId xmlns:p14="http://schemas.microsoft.com/office/powerpoint/2010/main" val="35924229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B7F16D7-DCEB-436E-AFAB-D72D919D76D5}" type="datetimeFigureOut">
              <a:rPr lang="en-US" smtClean="0"/>
              <a:pPr/>
              <a:t>4/18/21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8E99FA-8B69-4F53-8CD2-9549A9736310}" type="slidenum">
              <a:rPr lang="en-US" smtClean="0"/>
              <a:pPr/>
              <a:t>‹#›</a:t>
            </a:fld>
            <a:endParaRPr lang="en-US"/>
          </a:p>
        </p:txBody>
      </p:sp>
    </p:spTree>
    <p:extLst>
      <p:ext uri="{BB962C8B-B14F-4D97-AF65-F5344CB8AC3E}">
        <p14:creationId xmlns:p14="http://schemas.microsoft.com/office/powerpoint/2010/main" val="16140921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B7F16D7-DCEB-436E-AFAB-D72D919D76D5}" type="datetimeFigureOut">
              <a:rPr lang="en-US" smtClean="0"/>
              <a:pPr/>
              <a:t>4/18/21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8E99FA-8B69-4F53-8CD2-9549A9736310}" type="slidenum">
              <a:rPr lang="en-US" smtClean="0"/>
              <a:pPr/>
              <a:t>‹#›</a:t>
            </a:fld>
            <a:endParaRPr lang="en-US"/>
          </a:p>
        </p:txBody>
      </p:sp>
    </p:spTree>
    <p:extLst>
      <p:ext uri="{BB962C8B-B14F-4D97-AF65-F5344CB8AC3E}">
        <p14:creationId xmlns:p14="http://schemas.microsoft.com/office/powerpoint/2010/main" val="42334029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B7F16D7-DCEB-436E-AFAB-D72D919D76D5}" type="datetimeFigureOut">
              <a:rPr lang="en-US" smtClean="0"/>
              <a:pPr/>
              <a:t>4/18/21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8E99FA-8B69-4F53-8CD2-9549A9736310}" type="slidenum">
              <a:rPr lang="en-US" smtClean="0"/>
              <a:pPr/>
              <a:t>‹#›</a:t>
            </a:fld>
            <a:endParaRPr lang="en-US"/>
          </a:p>
        </p:txBody>
      </p:sp>
    </p:spTree>
    <p:extLst>
      <p:ext uri="{BB962C8B-B14F-4D97-AF65-F5344CB8AC3E}">
        <p14:creationId xmlns:p14="http://schemas.microsoft.com/office/powerpoint/2010/main" val="15410509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7F16D7-DCEB-436E-AFAB-D72D919D76D5}" type="datetimeFigureOut">
              <a:rPr lang="en-US" smtClean="0"/>
              <a:pPr/>
              <a:t>4/18/21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8E99FA-8B69-4F53-8CD2-9549A9736310}" type="slidenum">
              <a:rPr lang="en-US" smtClean="0"/>
              <a:pPr/>
              <a:t>‹#›</a:t>
            </a:fld>
            <a:endParaRPr lang="en-US"/>
          </a:p>
        </p:txBody>
      </p:sp>
    </p:spTree>
    <p:extLst>
      <p:ext uri="{BB962C8B-B14F-4D97-AF65-F5344CB8AC3E}">
        <p14:creationId xmlns:p14="http://schemas.microsoft.com/office/powerpoint/2010/main" val="20381748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304800" y="457200"/>
            <a:ext cx="8610600" cy="6019800"/>
          </a:xfrm>
          <a:prstGeom prst="rect">
            <a:avLst/>
          </a:prstGeom>
        </p:spPr>
        <p:txBody>
          <a:bodyPr>
            <a:normAutofit fontScale="975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900" b="1" i="0" u="none" strike="noStrike" kern="1200" cap="none" spc="0" normalizeH="0" baseline="0" noProof="0" dirty="0">
                <a:ln>
                  <a:noFill/>
                </a:ln>
                <a:solidFill>
                  <a:schemeClr val="tx1"/>
                </a:solidFill>
                <a:effectLst/>
                <a:uLnTx/>
                <a:uFillTx/>
                <a:latin typeface="Arial" pitchFamily="34" charset="0"/>
                <a:ea typeface="+mj-ea"/>
                <a:cs typeface="Arial" pitchFamily="34" charset="0"/>
              </a:rPr>
              <a:t>Environmental and Natural Resource Economics</a:t>
            </a:r>
            <a:br>
              <a:rPr kumimoji="0" lang="en-US" sz="2900" b="0" i="0" u="none" strike="noStrike" kern="1200" cap="none" spc="0" normalizeH="0" baseline="0" noProof="0" dirty="0">
                <a:ln>
                  <a:noFill/>
                </a:ln>
                <a:solidFill>
                  <a:schemeClr val="tx1"/>
                </a:solidFill>
                <a:effectLst/>
                <a:uLnTx/>
                <a:uFillTx/>
                <a:latin typeface="Arial" pitchFamily="34" charset="0"/>
                <a:ea typeface="+mj-ea"/>
                <a:cs typeface="Arial" pitchFamily="34" charset="0"/>
              </a:rPr>
            </a:br>
            <a:r>
              <a:rPr lang="en-US" sz="2900" i="1" dirty="0">
                <a:latin typeface="Arial" pitchFamily="34" charset="0"/>
                <a:ea typeface="+mj-ea"/>
                <a:cs typeface="Arial" pitchFamily="34" charset="0"/>
              </a:rPr>
              <a:t>5</a:t>
            </a:r>
            <a:r>
              <a:rPr lang="en-US" sz="2900" i="1" baseline="30000" dirty="0">
                <a:latin typeface="Arial" pitchFamily="34" charset="0"/>
                <a:ea typeface="+mj-ea"/>
                <a:cs typeface="Arial" pitchFamily="34" charset="0"/>
              </a:rPr>
              <a:t>th</a:t>
            </a:r>
            <a:r>
              <a:rPr kumimoji="0" lang="en-US" sz="2900" b="0" i="1" u="none" strike="noStrike" kern="1200" cap="none" spc="0" normalizeH="0" baseline="0" noProof="0" dirty="0">
                <a:ln>
                  <a:noFill/>
                </a:ln>
                <a:solidFill>
                  <a:schemeClr val="tx1"/>
                </a:solidFill>
                <a:effectLst/>
                <a:uLnTx/>
                <a:uFillTx/>
                <a:latin typeface="Arial" pitchFamily="34" charset="0"/>
                <a:ea typeface="+mj-ea"/>
                <a:cs typeface="Arial" pitchFamily="34" charset="0"/>
              </a:rPr>
              <a:t> ed.</a:t>
            </a:r>
            <a:br>
              <a:rPr kumimoji="0" lang="en-US" sz="2900" b="0" i="1" u="none" strike="noStrike" kern="1200" cap="none" spc="0" normalizeH="0" baseline="0" noProof="0" dirty="0">
                <a:ln>
                  <a:noFill/>
                </a:ln>
                <a:solidFill>
                  <a:schemeClr val="tx1"/>
                </a:solidFill>
                <a:effectLst/>
                <a:uLnTx/>
                <a:uFillTx/>
                <a:latin typeface="Arial" pitchFamily="34" charset="0"/>
                <a:ea typeface="+mj-ea"/>
                <a:cs typeface="Arial" pitchFamily="34" charset="0"/>
              </a:rPr>
            </a:br>
            <a:br>
              <a:rPr kumimoji="0" lang="en-US" sz="2800" b="0" i="1" u="none" strike="noStrike" kern="1200" cap="none" spc="0" normalizeH="0" baseline="0" noProof="0" dirty="0">
                <a:ln>
                  <a:noFill/>
                </a:ln>
                <a:solidFill>
                  <a:schemeClr val="tx1"/>
                </a:solidFill>
                <a:effectLst/>
                <a:uLnTx/>
                <a:uFillTx/>
                <a:latin typeface="Arial" pitchFamily="34" charset="0"/>
                <a:ea typeface="+mj-ea"/>
                <a:cs typeface="Arial" pitchFamily="34" charset="0"/>
              </a:rPr>
            </a:br>
            <a:r>
              <a:rPr kumimoji="0" lang="en-US" sz="2700" b="1" i="0" u="none" strike="noStrike" kern="1200" cap="none" spc="0" normalizeH="0" baseline="0" noProof="0" dirty="0">
                <a:ln>
                  <a:noFill/>
                </a:ln>
                <a:solidFill>
                  <a:schemeClr val="tx1"/>
                </a:solidFill>
                <a:effectLst/>
                <a:uLnTx/>
                <a:uFillTx/>
                <a:latin typeface="Arial" pitchFamily="34" charset="0"/>
                <a:ea typeface="+mj-ea"/>
                <a:cs typeface="Arial" pitchFamily="34" charset="0"/>
              </a:rPr>
              <a:t>Jonathan M. Harris</a:t>
            </a:r>
            <a:r>
              <a:rPr lang="en-US" sz="2700" b="1" dirty="0">
                <a:latin typeface="Arial" pitchFamily="34" charset="0"/>
                <a:ea typeface="+mj-ea"/>
                <a:cs typeface="Arial" pitchFamily="34" charset="0"/>
              </a:rPr>
              <a:t> and Brian Roach</a:t>
            </a:r>
            <a:br>
              <a:rPr kumimoji="0" lang="en-US" sz="2000" b="1" i="0" u="none" strike="noStrike" kern="1200" cap="none" spc="0" normalizeH="0" baseline="0" noProof="0" dirty="0">
                <a:ln>
                  <a:noFill/>
                </a:ln>
                <a:solidFill>
                  <a:schemeClr val="tx1"/>
                </a:solidFill>
                <a:effectLst/>
                <a:uLnTx/>
                <a:uFillTx/>
                <a:latin typeface="Arial" pitchFamily="34" charset="0"/>
                <a:ea typeface="+mj-ea"/>
                <a:cs typeface="Arial" pitchFamily="34" charset="0"/>
              </a:rPr>
            </a:br>
            <a:br>
              <a:rPr kumimoji="0" lang="en-US" sz="2200" b="1" i="0" u="none" strike="noStrike" kern="1200" cap="none" spc="0" normalizeH="0" baseline="0" noProof="0" dirty="0">
                <a:ln>
                  <a:noFill/>
                </a:ln>
                <a:solidFill>
                  <a:schemeClr val="tx1"/>
                </a:solidFill>
                <a:effectLst/>
                <a:uLnTx/>
                <a:uFillTx/>
                <a:latin typeface="Arial" pitchFamily="34" charset="0"/>
                <a:ea typeface="+mj-ea"/>
                <a:cs typeface="Arial" pitchFamily="34" charset="0"/>
              </a:rPr>
            </a:br>
            <a:endParaRPr kumimoji="0" lang="en-US" sz="2200" b="1" i="0" u="none" strike="noStrike" kern="1200" cap="none" spc="0" normalizeH="0" baseline="0" noProof="0" dirty="0">
              <a:ln>
                <a:noFill/>
              </a:ln>
              <a:solidFill>
                <a:schemeClr val="tx1"/>
              </a:solidFill>
              <a:effectLst/>
              <a:uLnTx/>
              <a:uFillTx/>
              <a:latin typeface="Arial" pitchFamily="34" charset="0"/>
              <a:ea typeface="+mj-ea"/>
              <a:cs typeface="Arial"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200" dirty="0">
              <a:latin typeface="Arial" pitchFamily="34" charset="0"/>
              <a:ea typeface="+mj-ea"/>
              <a:cs typeface="Arial"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200" dirty="0">
              <a:latin typeface="Arial" pitchFamily="34" charset="0"/>
              <a:ea typeface="+mj-ea"/>
              <a:cs typeface="Arial"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200" dirty="0">
              <a:latin typeface="Arial" pitchFamily="34" charset="0"/>
              <a:ea typeface="+mj-ea"/>
              <a:cs typeface="Arial"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200" dirty="0">
              <a:latin typeface="Arial" pitchFamily="34" charset="0"/>
              <a:ea typeface="+mj-ea"/>
              <a:cs typeface="Arial"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200" dirty="0">
              <a:latin typeface="Arial" pitchFamily="34" charset="0"/>
              <a:ea typeface="+mj-ea"/>
              <a:cs typeface="Arial"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2200" b="0" i="0" u="none" strike="noStrike" kern="1200" cap="none" spc="0" normalizeH="0" baseline="0" noProof="0" dirty="0">
              <a:ln>
                <a:noFill/>
              </a:ln>
              <a:solidFill>
                <a:schemeClr val="tx1"/>
              </a:solidFill>
              <a:effectLst/>
              <a:uLnTx/>
              <a:uFillTx/>
              <a:latin typeface="Arial" pitchFamily="34" charset="0"/>
              <a:ea typeface="+mj-ea"/>
              <a:cs typeface="Arial"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200" dirty="0">
              <a:latin typeface="Arial" pitchFamily="34" charset="0"/>
              <a:ea typeface="+mj-ea"/>
              <a:cs typeface="Arial"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2200" b="0" i="0" u="none" strike="noStrike" kern="1200" cap="none" spc="0" normalizeH="0" baseline="0" noProof="0" dirty="0">
              <a:ln>
                <a:noFill/>
              </a:ln>
              <a:solidFill>
                <a:schemeClr val="tx1"/>
              </a:solidFill>
              <a:effectLst/>
              <a:uLnTx/>
              <a:uFillTx/>
              <a:latin typeface="Arial" pitchFamily="34" charset="0"/>
              <a:ea typeface="+mj-ea"/>
              <a:cs typeface="Arial"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2200" b="0" i="0" u="none" strike="noStrike" kern="1200" cap="none" spc="0" normalizeH="0" baseline="0" noProof="0" dirty="0">
              <a:ln>
                <a:noFill/>
              </a:ln>
              <a:solidFill>
                <a:schemeClr val="tx1"/>
              </a:solidFill>
              <a:effectLst/>
              <a:uLnTx/>
              <a:uFillTx/>
              <a:latin typeface="Arial" pitchFamily="34" charset="0"/>
              <a:ea typeface="+mj-ea"/>
              <a:cs typeface="Arial"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200" dirty="0">
              <a:latin typeface="Arial" pitchFamily="34" charset="0"/>
              <a:ea typeface="+mj-ea"/>
              <a:cs typeface="Arial" pitchFamily="34" charset="0"/>
            </a:endParaRPr>
          </a:p>
          <a:p>
            <a:pPr algn="ctr">
              <a:spcBef>
                <a:spcPct val="0"/>
              </a:spcBef>
              <a:defRPr/>
            </a:pPr>
            <a:r>
              <a:rPr kumimoji="0" lang="en-US" sz="2500" b="1" i="0" u="none" strike="noStrike" kern="1200" cap="none" spc="0" normalizeH="0" baseline="0" noProof="0" dirty="0">
                <a:ln>
                  <a:noFill/>
                </a:ln>
                <a:solidFill>
                  <a:schemeClr val="tx1"/>
                </a:solidFill>
                <a:effectLst/>
                <a:uLnTx/>
                <a:uFillTx/>
                <a:latin typeface="Arial" pitchFamily="34" charset="0"/>
                <a:ea typeface="+mj-ea"/>
                <a:cs typeface="Arial" pitchFamily="34" charset="0"/>
              </a:rPr>
              <a:t>Chapter 11 – Energy: The Great Transition</a:t>
            </a:r>
            <a:endParaRPr lang="en-US" sz="2500" dirty="0">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1600" b="0" i="0" u="none" strike="noStrike" kern="1200" cap="none" spc="0" normalizeH="0" baseline="0" noProof="0" dirty="0">
              <a:ln>
                <a:noFill/>
              </a:ln>
              <a:solidFill>
                <a:schemeClr val="tx1"/>
              </a:solidFill>
              <a:effectLst/>
              <a:uLnTx/>
              <a:uFillTx/>
              <a:latin typeface="Arial" pitchFamily="34" charset="0"/>
              <a:ea typeface="+mj-ea"/>
              <a:cs typeface="Arial" pitchFamily="34" charset="0"/>
            </a:endParaRPr>
          </a:p>
        </p:txBody>
      </p:sp>
      <p:pic>
        <p:nvPicPr>
          <p:cNvPr id="3" name="Picture 2">
            <a:extLst>
              <a:ext uri="{FF2B5EF4-FFF2-40B4-BE49-F238E27FC236}">
                <a16:creationId xmlns:a16="http://schemas.microsoft.com/office/drawing/2014/main" id="{C4AF17DE-1F24-E343-B168-7F4D9EE36E96}"/>
              </a:ext>
            </a:extLst>
          </p:cNvPr>
          <p:cNvPicPr>
            <a:picLocks noChangeAspect="1"/>
          </p:cNvPicPr>
          <p:nvPr/>
        </p:nvPicPr>
        <p:blipFill rotWithShape="1">
          <a:blip r:embed="rId3"/>
          <a:srcRect l="55086" t="26973" r="19655" b="11264"/>
          <a:stretch/>
        </p:blipFill>
        <p:spPr>
          <a:xfrm>
            <a:off x="3341487" y="2362200"/>
            <a:ext cx="2461026" cy="3384960"/>
          </a:xfrm>
          <a:prstGeom prst="rect">
            <a:avLst/>
          </a:prstGeom>
        </p:spPr>
      </p:pic>
    </p:spTree>
    <p:extLst>
      <p:ext uri="{BB962C8B-B14F-4D97-AF65-F5344CB8AC3E}">
        <p14:creationId xmlns:p14="http://schemas.microsoft.com/office/powerpoint/2010/main" val="11452787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a:latin typeface="Arial" panose="020B0604020202020204" pitchFamily="34" charset="0"/>
                <a:cs typeface="Arial" panose="020B0604020202020204" pitchFamily="34" charset="0"/>
              </a:rPr>
              <a:t>Figure 11.1</a:t>
            </a:r>
            <a:r>
              <a:rPr lang="en-US" sz="2400" dirty="0">
                <a:latin typeface="Arial" panose="020B0604020202020204" pitchFamily="34" charset="0"/>
                <a:cs typeface="Arial" panose="020B0604020202020204" pitchFamily="34" charset="0"/>
              </a:rPr>
              <a:t> </a:t>
            </a:r>
            <a:r>
              <a:rPr lang="en-US" sz="2400" b="1" dirty="0">
                <a:latin typeface="Arial" panose="020B0604020202020204" pitchFamily="34" charset="0"/>
                <a:cs typeface="Arial" panose="020B0604020202020204" pitchFamily="34" charset="0"/>
              </a:rPr>
              <a:t>Global Energy Supplies by Source, 2018</a:t>
            </a:r>
            <a:br>
              <a:rPr lang="en-US" sz="2400" dirty="0"/>
            </a:br>
            <a:endParaRPr lang="en-US" sz="2400" dirty="0"/>
          </a:p>
        </p:txBody>
      </p:sp>
      <p:sp>
        <p:nvSpPr>
          <p:cNvPr id="3" name="TextBox 2"/>
          <p:cNvSpPr txBox="1"/>
          <p:nvPr/>
        </p:nvSpPr>
        <p:spPr>
          <a:xfrm>
            <a:off x="0" y="6534834"/>
            <a:ext cx="8610600" cy="307777"/>
          </a:xfrm>
          <a:prstGeom prst="rect">
            <a:avLst/>
          </a:prstGeom>
          <a:noFill/>
        </p:spPr>
        <p:txBody>
          <a:bodyPr wrap="square" rtlCol="0">
            <a:spAutoFit/>
          </a:bodyPr>
          <a:lstStyle/>
          <a:p>
            <a:r>
              <a:rPr lang="en-US" sz="1400" i="1" dirty="0">
                <a:latin typeface="Times New Roman" panose="02020603050405020304" pitchFamily="18" charset="0"/>
                <a:cs typeface="Times New Roman" panose="02020603050405020304" pitchFamily="18" charset="0"/>
              </a:rPr>
              <a:t>Source</a:t>
            </a:r>
            <a:r>
              <a:rPr lang="en-US" sz="1400" dirty="0">
                <a:latin typeface="Times New Roman" panose="02020603050405020304" pitchFamily="18" charset="0"/>
                <a:cs typeface="Times New Roman" panose="02020603050405020304" pitchFamily="18" charset="0"/>
              </a:rPr>
              <a:t>: </a:t>
            </a:r>
            <a:r>
              <a:rPr lang="en-GB" sz="1400" dirty="0">
                <a:effectLst/>
                <a:latin typeface="Times New Roman" panose="02020603050405020304" pitchFamily="18" charset="0"/>
                <a:ea typeface="Times New Roman" panose="02020603050405020304" pitchFamily="18" charset="0"/>
                <a:cs typeface="Times New Roman" panose="02020603050405020304" pitchFamily="18" charset="0"/>
              </a:rPr>
              <a:t>International Energy Agency, Data and Statistics, “Total Energy Supply by Source”.</a:t>
            </a:r>
            <a:endParaRPr lang="en-US" sz="1400" dirty="0">
              <a:latin typeface="Times New Roman" panose="02020603050405020304" pitchFamily="18" charset="0"/>
              <a:cs typeface="Times New Roman" panose="02020603050405020304" pitchFamily="18" charset="0"/>
            </a:endParaRPr>
          </a:p>
        </p:txBody>
      </p:sp>
      <p:sp>
        <p:nvSpPr>
          <p:cNvPr id="8" name="Title 1">
            <a:extLst>
              <a:ext uri="{FF2B5EF4-FFF2-40B4-BE49-F238E27FC236}">
                <a16:creationId xmlns:a16="http://schemas.microsoft.com/office/drawing/2014/main" id="{0FC80130-76DE-4D15-B4E1-50D501A754D3}"/>
              </a:ext>
            </a:extLst>
          </p:cNvPr>
          <p:cNvSpPr txBox="1">
            <a:spLocks/>
          </p:cNvSpPr>
          <p:nvPr/>
        </p:nvSpPr>
        <p:spPr>
          <a:xfrm>
            <a:off x="381000" y="914400"/>
            <a:ext cx="8229600" cy="51816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sz="2400" dirty="0"/>
          </a:p>
        </p:txBody>
      </p:sp>
      <p:graphicFrame>
        <p:nvGraphicFramePr>
          <p:cNvPr id="11" name="Chart 10">
            <a:extLst>
              <a:ext uri="{FF2B5EF4-FFF2-40B4-BE49-F238E27FC236}">
                <a16:creationId xmlns:a16="http://schemas.microsoft.com/office/drawing/2014/main" id="{9A9B8E78-87C6-4D72-8664-BB356D3197EF}"/>
              </a:ext>
            </a:extLst>
          </p:cNvPr>
          <p:cNvGraphicFramePr>
            <a:graphicFrameLocks/>
          </p:cNvGraphicFramePr>
          <p:nvPr>
            <p:extLst>
              <p:ext uri="{D42A27DB-BD31-4B8C-83A1-F6EECF244321}">
                <p14:modId xmlns:p14="http://schemas.microsoft.com/office/powerpoint/2010/main" val="533701278"/>
              </p:ext>
            </p:extLst>
          </p:nvPr>
        </p:nvGraphicFramePr>
        <p:xfrm>
          <a:off x="114300" y="1066800"/>
          <a:ext cx="8915400" cy="54864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854154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610600" cy="944562"/>
          </a:xfrm>
        </p:spPr>
        <p:txBody>
          <a:bodyPr>
            <a:noAutofit/>
          </a:bodyPr>
          <a:lstStyle/>
          <a:p>
            <a:r>
              <a:rPr lang="en-US" sz="2400" b="1" dirty="0">
                <a:latin typeface="Arial" panose="020B0604020202020204" pitchFamily="34" charset="0"/>
                <a:cs typeface="Arial" panose="020B0604020202020204" pitchFamily="34" charset="0"/>
              </a:rPr>
              <a:t>Figure 11.2</a:t>
            </a:r>
            <a:r>
              <a:rPr lang="en-US" sz="2400" dirty="0">
                <a:latin typeface="Arial" panose="020B0604020202020204" pitchFamily="34" charset="0"/>
                <a:cs typeface="Arial" panose="020B0604020202020204" pitchFamily="34" charset="0"/>
              </a:rPr>
              <a:t> </a:t>
            </a:r>
            <a:r>
              <a:rPr lang="en-US" sz="2400" b="1" dirty="0">
                <a:latin typeface="Arial" panose="020B0604020202020204" pitchFamily="34" charset="0"/>
                <a:cs typeface="Arial" panose="020B0604020202020204" pitchFamily="34" charset="0"/>
              </a:rPr>
              <a:t>Global Energy Demand by Source, 1965-2019</a:t>
            </a:r>
            <a:br>
              <a:rPr lang="en-US" sz="2400" dirty="0"/>
            </a:br>
            <a:endParaRPr lang="en-US" sz="2400" dirty="0"/>
          </a:p>
        </p:txBody>
      </p:sp>
      <p:sp>
        <p:nvSpPr>
          <p:cNvPr id="3" name="TextBox 2"/>
          <p:cNvSpPr txBox="1"/>
          <p:nvPr/>
        </p:nvSpPr>
        <p:spPr>
          <a:xfrm>
            <a:off x="0" y="6534834"/>
            <a:ext cx="8610600" cy="307777"/>
          </a:xfrm>
          <a:prstGeom prst="rect">
            <a:avLst/>
          </a:prstGeom>
          <a:noFill/>
        </p:spPr>
        <p:txBody>
          <a:bodyPr wrap="square" rtlCol="0">
            <a:spAutoFit/>
          </a:bodyPr>
          <a:lstStyle/>
          <a:p>
            <a:r>
              <a:rPr lang="en-US" sz="1400" i="1" dirty="0">
                <a:latin typeface="Times New Roman" panose="02020603050405020304" pitchFamily="18" charset="0"/>
                <a:cs typeface="Times New Roman" panose="02020603050405020304" pitchFamily="18" charset="0"/>
              </a:rPr>
              <a:t>Source</a:t>
            </a:r>
            <a:r>
              <a:rPr lang="en-US" sz="1400" dirty="0">
                <a:latin typeface="Times New Roman" panose="02020603050405020304" pitchFamily="18" charset="0"/>
                <a:cs typeface="Times New Roman" panose="02020603050405020304" pitchFamily="18" charset="0"/>
              </a:rPr>
              <a:t>: </a:t>
            </a:r>
            <a:r>
              <a:rPr lang="en-GB" sz="1400" dirty="0">
                <a:effectLst/>
                <a:latin typeface="Times New Roman" panose="02020603050405020304" pitchFamily="18" charset="0"/>
                <a:ea typeface="Times New Roman" panose="02020603050405020304" pitchFamily="18" charset="0"/>
              </a:rPr>
              <a:t>BP Statistical Review of World Energy, various editions</a:t>
            </a:r>
            <a:r>
              <a:rPr lang="en-GB" sz="14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400" dirty="0">
              <a:latin typeface="Times New Roman" panose="02020603050405020304" pitchFamily="18" charset="0"/>
              <a:cs typeface="Times New Roman" panose="02020603050405020304" pitchFamily="18" charset="0"/>
            </a:endParaRPr>
          </a:p>
        </p:txBody>
      </p:sp>
      <p:pic>
        <p:nvPicPr>
          <p:cNvPr id="8" name="Picture 7" descr="Chart&#10;&#10;Description automatically generated">
            <a:extLst>
              <a:ext uri="{FF2B5EF4-FFF2-40B4-BE49-F238E27FC236}">
                <a16:creationId xmlns:a16="http://schemas.microsoft.com/office/drawing/2014/main" id="{A6EF00ED-4549-4575-8BE8-0FA6AAE2C0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600" y="990600"/>
            <a:ext cx="8940800" cy="5029200"/>
          </a:xfrm>
          <a:prstGeom prst="rect">
            <a:avLst/>
          </a:prstGeom>
        </p:spPr>
      </p:pic>
    </p:spTree>
    <p:extLst>
      <p:ext uri="{BB962C8B-B14F-4D97-AF65-F5344CB8AC3E}">
        <p14:creationId xmlns:p14="http://schemas.microsoft.com/office/powerpoint/2010/main" val="2703853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610600" cy="944562"/>
          </a:xfrm>
        </p:spPr>
        <p:txBody>
          <a:bodyPr>
            <a:noAutofit/>
          </a:bodyPr>
          <a:lstStyle/>
          <a:p>
            <a:r>
              <a:rPr lang="en-US" sz="2400" b="1" dirty="0">
                <a:latin typeface="Arial" panose="020B0604020202020204" pitchFamily="34" charset="0"/>
                <a:cs typeface="Arial" panose="020B0604020202020204" pitchFamily="34" charset="0"/>
              </a:rPr>
              <a:t>Figure 11.3</a:t>
            </a:r>
            <a:r>
              <a:rPr lang="en-US" sz="2400" dirty="0">
                <a:latin typeface="Arial" panose="020B0604020202020204" pitchFamily="34" charset="0"/>
                <a:cs typeface="Arial" panose="020B0604020202020204" pitchFamily="34" charset="0"/>
              </a:rPr>
              <a:t> </a:t>
            </a:r>
            <a:r>
              <a:rPr lang="en-US" sz="2400" b="1" dirty="0">
                <a:latin typeface="Arial" panose="020B0604020202020204" pitchFamily="34" charset="0"/>
                <a:cs typeface="Arial" panose="020B0604020202020204" pitchFamily="34" charset="0"/>
              </a:rPr>
              <a:t>Projected Global Energy Demand 2020-2050, by Country/Region </a:t>
            </a:r>
            <a:br>
              <a:rPr lang="en-US" sz="2400" dirty="0"/>
            </a:br>
            <a:endParaRPr lang="en-US" sz="2400" dirty="0"/>
          </a:p>
        </p:txBody>
      </p:sp>
      <p:sp>
        <p:nvSpPr>
          <p:cNvPr id="3" name="TextBox 2"/>
          <p:cNvSpPr txBox="1"/>
          <p:nvPr/>
        </p:nvSpPr>
        <p:spPr>
          <a:xfrm>
            <a:off x="0" y="6534834"/>
            <a:ext cx="8610600" cy="307777"/>
          </a:xfrm>
          <a:prstGeom prst="rect">
            <a:avLst/>
          </a:prstGeom>
          <a:noFill/>
        </p:spPr>
        <p:txBody>
          <a:bodyPr wrap="square" rtlCol="0">
            <a:spAutoFit/>
          </a:bodyPr>
          <a:lstStyle/>
          <a:p>
            <a:r>
              <a:rPr lang="en-US" sz="1400" i="1" dirty="0">
                <a:latin typeface="Times New Roman" panose="02020603050405020304" pitchFamily="18" charset="0"/>
                <a:cs typeface="Times New Roman" panose="02020603050405020304" pitchFamily="18" charset="0"/>
              </a:rPr>
              <a:t>Source</a:t>
            </a:r>
            <a:r>
              <a:rPr lang="en-US" sz="1400" dirty="0">
                <a:latin typeface="Times New Roman" panose="02020603050405020304" pitchFamily="18" charset="0"/>
                <a:cs typeface="Times New Roman" panose="02020603050405020304" pitchFamily="18" charset="0"/>
              </a:rPr>
              <a:t>: </a:t>
            </a:r>
            <a:r>
              <a:rPr lang="en-GB" sz="1400" dirty="0">
                <a:effectLst/>
                <a:latin typeface="Times New Roman" panose="02020603050405020304" pitchFamily="18" charset="0"/>
                <a:ea typeface="Times New Roman" panose="02020603050405020304" pitchFamily="18" charset="0"/>
              </a:rPr>
              <a:t>U.S. EIA, 2020.</a:t>
            </a:r>
            <a:endParaRPr lang="en-US" sz="1400" dirty="0">
              <a:effectLst/>
              <a:latin typeface="Times New Roman" panose="02020603050405020304" pitchFamily="18" charset="0"/>
              <a:ea typeface="Times New Roman" panose="02020603050405020304" pitchFamily="18" charset="0"/>
            </a:endParaRPr>
          </a:p>
        </p:txBody>
      </p:sp>
      <p:pic>
        <p:nvPicPr>
          <p:cNvPr id="6" name="Picture 5" descr="Chart, bar chart&#10;&#10;Description automatically generated">
            <a:extLst>
              <a:ext uri="{FF2B5EF4-FFF2-40B4-BE49-F238E27FC236}">
                <a16:creationId xmlns:a16="http://schemas.microsoft.com/office/drawing/2014/main" id="{1D20EE33-5F80-43BD-8787-2F17BDC796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52500"/>
            <a:ext cx="9144000" cy="5143500"/>
          </a:xfrm>
          <a:prstGeom prst="rect">
            <a:avLst/>
          </a:prstGeom>
        </p:spPr>
      </p:pic>
    </p:spTree>
    <p:extLst>
      <p:ext uri="{BB962C8B-B14F-4D97-AF65-F5344CB8AC3E}">
        <p14:creationId xmlns:p14="http://schemas.microsoft.com/office/powerpoint/2010/main" val="29776147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610600" cy="944562"/>
          </a:xfrm>
        </p:spPr>
        <p:txBody>
          <a:bodyPr>
            <a:noAutofit/>
          </a:bodyPr>
          <a:lstStyle/>
          <a:p>
            <a:r>
              <a:rPr lang="en-US" sz="2400" b="1" dirty="0">
                <a:latin typeface="Arial" panose="020B0604020202020204" pitchFamily="34" charset="0"/>
                <a:cs typeface="Arial" panose="020B0604020202020204" pitchFamily="34" charset="0"/>
              </a:rPr>
              <a:t>Figure 11.4</a:t>
            </a:r>
            <a:r>
              <a:rPr lang="en-US" sz="2400" dirty="0">
                <a:latin typeface="Arial" panose="020B0604020202020204" pitchFamily="34" charset="0"/>
                <a:cs typeface="Arial" panose="020B0604020202020204" pitchFamily="34" charset="0"/>
              </a:rPr>
              <a:t> </a:t>
            </a:r>
            <a:r>
              <a:rPr lang="en-US" sz="2400" b="1" dirty="0">
                <a:latin typeface="Arial" panose="020B0604020202020204" pitchFamily="34" charset="0"/>
                <a:cs typeface="Arial" panose="020B0604020202020204" pitchFamily="34" charset="0"/>
              </a:rPr>
              <a:t>Annual Energy Consumption per Capita in Select Countries/Regions, 2019</a:t>
            </a:r>
            <a:br>
              <a:rPr lang="en-US" sz="2400" dirty="0"/>
            </a:br>
            <a:endParaRPr lang="en-US" sz="2400" dirty="0"/>
          </a:p>
        </p:txBody>
      </p:sp>
      <p:sp>
        <p:nvSpPr>
          <p:cNvPr id="3" name="TextBox 2"/>
          <p:cNvSpPr txBox="1"/>
          <p:nvPr/>
        </p:nvSpPr>
        <p:spPr>
          <a:xfrm>
            <a:off x="0" y="6534834"/>
            <a:ext cx="8610600" cy="307777"/>
          </a:xfrm>
          <a:prstGeom prst="rect">
            <a:avLst/>
          </a:prstGeom>
          <a:noFill/>
        </p:spPr>
        <p:txBody>
          <a:bodyPr wrap="square" rtlCol="0">
            <a:spAutoFit/>
          </a:bodyPr>
          <a:lstStyle/>
          <a:p>
            <a:r>
              <a:rPr lang="en-US" sz="1400" i="1" dirty="0">
                <a:latin typeface="Times New Roman" panose="02020603050405020304" pitchFamily="18" charset="0"/>
                <a:cs typeface="Times New Roman" panose="02020603050405020304" pitchFamily="18" charset="0"/>
              </a:rPr>
              <a:t>Source</a:t>
            </a:r>
            <a:r>
              <a:rPr lang="en-US" sz="1400" dirty="0">
                <a:latin typeface="Times New Roman" panose="02020603050405020304" pitchFamily="18" charset="0"/>
                <a:cs typeface="Times New Roman" panose="02020603050405020304" pitchFamily="18" charset="0"/>
              </a:rPr>
              <a:t>: </a:t>
            </a:r>
            <a:r>
              <a:rPr lang="en-GB" sz="1400" dirty="0">
                <a:effectLst/>
                <a:latin typeface="Times New Roman" panose="02020603050405020304" pitchFamily="18" charset="0"/>
                <a:ea typeface="Times New Roman" panose="02020603050405020304" pitchFamily="18" charset="0"/>
              </a:rPr>
              <a:t>BP Statistical Review of World Energy 2020.</a:t>
            </a:r>
            <a:endParaRPr lang="en-US" sz="1400" dirty="0">
              <a:effectLst/>
              <a:latin typeface="Times New Roman" panose="02020603050405020304" pitchFamily="18" charset="0"/>
              <a:ea typeface="Times New Roman" panose="02020603050405020304" pitchFamily="18" charset="0"/>
            </a:endParaRPr>
          </a:p>
        </p:txBody>
      </p:sp>
      <p:pic>
        <p:nvPicPr>
          <p:cNvPr id="8" name="Picture 7" descr="Chart, bar chart&#10;&#10;Description automatically generated">
            <a:extLst>
              <a:ext uri="{FF2B5EF4-FFF2-40B4-BE49-F238E27FC236}">
                <a16:creationId xmlns:a16="http://schemas.microsoft.com/office/drawing/2014/main" id="{4F823090-3C47-4616-98B1-58B6AD4D75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04900"/>
            <a:ext cx="9144000" cy="5143500"/>
          </a:xfrm>
          <a:prstGeom prst="rect">
            <a:avLst/>
          </a:prstGeom>
        </p:spPr>
      </p:pic>
    </p:spTree>
    <p:extLst>
      <p:ext uri="{BB962C8B-B14F-4D97-AF65-F5344CB8AC3E}">
        <p14:creationId xmlns:p14="http://schemas.microsoft.com/office/powerpoint/2010/main" val="9204652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915400" cy="944562"/>
          </a:xfrm>
        </p:spPr>
        <p:txBody>
          <a:bodyPr>
            <a:noAutofit/>
          </a:bodyPr>
          <a:lstStyle/>
          <a:p>
            <a:r>
              <a:rPr lang="en-US" sz="2400" b="1" dirty="0">
                <a:latin typeface="Arial" panose="020B0604020202020204" pitchFamily="34" charset="0"/>
                <a:cs typeface="Arial" panose="020B0604020202020204" pitchFamily="34" charset="0"/>
              </a:rPr>
              <a:t>Figure 11.5</a:t>
            </a:r>
            <a:r>
              <a:rPr lang="en-US" sz="2400" dirty="0">
                <a:latin typeface="Arial" panose="020B0604020202020204" pitchFamily="34" charset="0"/>
                <a:cs typeface="Arial" panose="020B0604020202020204" pitchFamily="34" charset="0"/>
              </a:rPr>
              <a:t> </a:t>
            </a:r>
            <a:r>
              <a:rPr lang="en-US" sz="2400" b="1" dirty="0">
                <a:latin typeface="Arial" panose="020B0604020202020204" pitchFamily="34" charset="0"/>
                <a:cs typeface="Arial" panose="020B0604020202020204" pitchFamily="34" charset="0"/>
              </a:rPr>
              <a:t>Crude Oil Prices in Constant Dollars, 1970-2020</a:t>
            </a:r>
            <a:br>
              <a:rPr lang="en-US" sz="2400" dirty="0"/>
            </a:br>
            <a:endParaRPr lang="en-US" sz="2400" dirty="0"/>
          </a:p>
        </p:txBody>
      </p:sp>
      <p:sp>
        <p:nvSpPr>
          <p:cNvPr id="3" name="TextBox 2"/>
          <p:cNvSpPr txBox="1"/>
          <p:nvPr/>
        </p:nvSpPr>
        <p:spPr>
          <a:xfrm>
            <a:off x="0" y="6349425"/>
            <a:ext cx="8610600" cy="523220"/>
          </a:xfrm>
          <a:prstGeom prst="rect">
            <a:avLst/>
          </a:prstGeom>
          <a:noFill/>
        </p:spPr>
        <p:txBody>
          <a:bodyPr wrap="square" rtlCol="0">
            <a:spAutoFit/>
          </a:bodyPr>
          <a:lstStyle/>
          <a:p>
            <a:r>
              <a:rPr lang="en-US" sz="1400" i="1" dirty="0">
                <a:latin typeface="Times New Roman" panose="02020603050405020304" pitchFamily="18" charset="0"/>
                <a:cs typeface="Times New Roman" panose="02020603050405020304" pitchFamily="18" charset="0"/>
              </a:rPr>
              <a:t>Source</a:t>
            </a:r>
            <a:r>
              <a:rPr lang="en-US" sz="1400" dirty="0">
                <a:latin typeface="Times New Roman" panose="02020603050405020304" pitchFamily="18" charset="0"/>
                <a:cs typeface="Times New Roman" panose="02020603050405020304" pitchFamily="18" charset="0"/>
              </a:rPr>
              <a:t>: </a:t>
            </a:r>
            <a:r>
              <a:rPr lang="en-US" sz="1400" dirty="0">
                <a:effectLst/>
                <a:latin typeface="Times New Roman" panose="02020603050405020304" pitchFamily="18" charset="0"/>
                <a:ea typeface="Times New Roman" panose="02020603050405020304" pitchFamily="18" charset="0"/>
              </a:rPr>
              <a:t>U.S. Energy Information Administration, Crude Oil Spot Prices; U.S. Bureau of Labor Statistics, Historical Consumer Price Index for All Urban Consumers.</a:t>
            </a:r>
          </a:p>
        </p:txBody>
      </p:sp>
      <p:pic>
        <p:nvPicPr>
          <p:cNvPr id="5" name="Picture 4" descr="Chart, line chart&#10;&#10;Description automatically generated">
            <a:extLst>
              <a:ext uri="{FF2B5EF4-FFF2-40B4-BE49-F238E27FC236}">
                <a16:creationId xmlns:a16="http://schemas.microsoft.com/office/drawing/2014/main" id="{678AD2CF-8A4F-437F-87D1-A6295A45F1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57250"/>
            <a:ext cx="9144000" cy="5143500"/>
          </a:xfrm>
          <a:prstGeom prst="rect">
            <a:avLst/>
          </a:prstGeom>
        </p:spPr>
      </p:pic>
    </p:spTree>
    <p:extLst>
      <p:ext uri="{BB962C8B-B14F-4D97-AF65-F5344CB8AC3E}">
        <p14:creationId xmlns:p14="http://schemas.microsoft.com/office/powerpoint/2010/main" val="12218146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534400" cy="1143000"/>
          </a:xfrm>
        </p:spPr>
        <p:txBody>
          <a:bodyPr>
            <a:noAutofit/>
          </a:bodyPr>
          <a:lstStyle/>
          <a:p>
            <a:r>
              <a:rPr lang="en-US" sz="2400" b="1" dirty="0">
                <a:latin typeface="Arial" panose="020B0604020202020204" pitchFamily="34" charset="0"/>
                <a:cs typeface="Arial" panose="020B0604020202020204" pitchFamily="34" charset="0"/>
              </a:rPr>
              <a:t>Table 11.1: Human Health Impacts and Greenhouse Gas Emissions of Various Energy Sources, per Unit of Energy</a:t>
            </a:r>
          </a:p>
        </p:txBody>
      </p:sp>
      <p:graphicFrame>
        <p:nvGraphicFramePr>
          <p:cNvPr id="4" name="Table 3">
            <a:extLst>
              <a:ext uri="{FF2B5EF4-FFF2-40B4-BE49-F238E27FC236}">
                <a16:creationId xmlns:a16="http://schemas.microsoft.com/office/drawing/2014/main" id="{6B4E2295-1EB8-41CD-A14E-1379AC5724C6}"/>
              </a:ext>
            </a:extLst>
          </p:cNvPr>
          <p:cNvGraphicFramePr>
            <a:graphicFrameLocks noGrp="1"/>
          </p:cNvGraphicFramePr>
          <p:nvPr>
            <p:extLst>
              <p:ext uri="{D42A27DB-BD31-4B8C-83A1-F6EECF244321}">
                <p14:modId xmlns:p14="http://schemas.microsoft.com/office/powerpoint/2010/main" val="955653102"/>
              </p:ext>
            </p:extLst>
          </p:nvPr>
        </p:nvGraphicFramePr>
        <p:xfrm>
          <a:off x="533400" y="1524000"/>
          <a:ext cx="8077200" cy="4648199"/>
        </p:xfrm>
        <a:graphic>
          <a:graphicData uri="http://schemas.openxmlformats.org/drawingml/2006/table">
            <a:tbl>
              <a:tblPr firstRow="1" firstCol="1" bandRow="1">
                <a:tableStyleId>{5C22544A-7EE6-4342-B048-85BDC9FD1C3A}</a:tableStyleId>
              </a:tblPr>
              <a:tblGrid>
                <a:gridCol w="1607915">
                  <a:extLst>
                    <a:ext uri="{9D8B030D-6E8A-4147-A177-3AD203B41FA5}">
                      <a16:colId xmlns:a16="http://schemas.microsoft.com/office/drawing/2014/main" val="2828997411"/>
                    </a:ext>
                  </a:extLst>
                </a:gridCol>
                <a:gridCol w="3305408">
                  <a:extLst>
                    <a:ext uri="{9D8B030D-6E8A-4147-A177-3AD203B41FA5}">
                      <a16:colId xmlns:a16="http://schemas.microsoft.com/office/drawing/2014/main" val="1418695011"/>
                    </a:ext>
                  </a:extLst>
                </a:gridCol>
                <a:gridCol w="3163877">
                  <a:extLst>
                    <a:ext uri="{9D8B030D-6E8A-4147-A177-3AD203B41FA5}">
                      <a16:colId xmlns:a16="http://schemas.microsoft.com/office/drawing/2014/main" val="1147357965"/>
                    </a:ext>
                  </a:extLst>
                </a:gridCol>
              </a:tblGrid>
              <a:tr h="1366863">
                <a:tc>
                  <a:txBody>
                    <a:bodyPr/>
                    <a:lstStyle/>
                    <a:p>
                      <a:pPr marL="0" marR="0" algn="l">
                        <a:lnSpc>
                          <a:spcPct val="150000"/>
                        </a:lnSpc>
                        <a:spcBef>
                          <a:spcPts val="0"/>
                        </a:spcBef>
                        <a:spcAft>
                          <a:spcPts val="0"/>
                        </a:spcAft>
                      </a:pPr>
                      <a:r>
                        <a:rPr lang="en-GB" sz="1800" b="1" dirty="0">
                          <a:effectLst/>
                        </a:rPr>
                        <a:t> </a:t>
                      </a:r>
                      <a:endParaRPr lang="en-US" sz="1800" b="1" dirty="0">
                        <a:effectLst/>
                      </a:endParaRPr>
                    </a:p>
                    <a:p>
                      <a:pPr marL="0" marR="0" algn="l">
                        <a:lnSpc>
                          <a:spcPct val="150000"/>
                        </a:lnSpc>
                        <a:spcBef>
                          <a:spcPts val="0"/>
                        </a:spcBef>
                        <a:spcAft>
                          <a:spcPts val="0"/>
                        </a:spcAft>
                      </a:pPr>
                      <a:r>
                        <a:rPr lang="en-GB" sz="1800" b="1" dirty="0">
                          <a:effectLst/>
                        </a:rPr>
                        <a:t>Energy Source</a:t>
                      </a:r>
                      <a:endParaRPr lang="en-US" sz="1800" b="1"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l">
                        <a:lnSpc>
                          <a:spcPct val="150000"/>
                        </a:lnSpc>
                        <a:spcBef>
                          <a:spcPts val="0"/>
                        </a:spcBef>
                        <a:spcAft>
                          <a:spcPts val="0"/>
                        </a:spcAft>
                      </a:pPr>
                      <a:r>
                        <a:rPr lang="en-GB" sz="1800" b="1" dirty="0">
                          <a:effectLst/>
                        </a:rPr>
                        <a:t>Human Deaths from Accidents and Air Pollution per Terrawatt of Energy </a:t>
                      </a:r>
                      <a:endParaRPr lang="en-US" sz="1800" b="1"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l">
                        <a:lnSpc>
                          <a:spcPct val="150000"/>
                        </a:lnSpc>
                        <a:spcBef>
                          <a:spcPts val="0"/>
                        </a:spcBef>
                        <a:spcAft>
                          <a:spcPts val="0"/>
                        </a:spcAft>
                      </a:pPr>
                      <a:r>
                        <a:rPr lang="en-GB" sz="1800" b="1" dirty="0">
                          <a:effectLst/>
                        </a:rPr>
                        <a:t>Greenhouse Gas Emissions per Gigawatt of Energy (Tons)</a:t>
                      </a:r>
                      <a:endParaRPr lang="en-US" sz="1800" b="1"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647340482"/>
                  </a:ext>
                </a:extLst>
              </a:tr>
              <a:tr h="410167">
                <a:tc>
                  <a:txBody>
                    <a:bodyPr/>
                    <a:lstStyle/>
                    <a:p>
                      <a:pPr marL="0" marR="0" algn="l">
                        <a:lnSpc>
                          <a:spcPct val="150000"/>
                        </a:lnSpc>
                        <a:spcBef>
                          <a:spcPts val="0"/>
                        </a:spcBef>
                        <a:spcAft>
                          <a:spcPts val="0"/>
                        </a:spcAft>
                      </a:pPr>
                      <a:r>
                        <a:rPr lang="en-GB" sz="1800" b="1">
                          <a:effectLst/>
                        </a:rPr>
                        <a:t>Coal</a:t>
                      </a:r>
                      <a:endParaRPr lang="en-US" sz="1800" b="1">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n-GB" sz="1800" b="1" dirty="0">
                          <a:effectLst/>
                        </a:rPr>
                        <a:t>24.6</a:t>
                      </a:r>
                      <a:endParaRPr lang="en-US" sz="1800" b="1"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n-GB" sz="1800" b="1">
                          <a:effectLst/>
                        </a:rPr>
                        <a:t>820</a:t>
                      </a:r>
                      <a:endParaRPr lang="en-US" sz="1800" b="1">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003409741"/>
                  </a:ext>
                </a:extLst>
              </a:tr>
              <a:tr h="410167">
                <a:tc>
                  <a:txBody>
                    <a:bodyPr/>
                    <a:lstStyle/>
                    <a:p>
                      <a:pPr marL="0" marR="0" algn="l">
                        <a:lnSpc>
                          <a:spcPct val="150000"/>
                        </a:lnSpc>
                        <a:spcBef>
                          <a:spcPts val="0"/>
                        </a:spcBef>
                        <a:spcAft>
                          <a:spcPts val="0"/>
                        </a:spcAft>
                      </a:pPr>
                      <a:r>
                        <a:rPr lang="en-GB" sz="1800" b="1">
                          <a:effectLst/>
                        </a:rPr>
                        <a:t>Oil</a:t>
                      </a:r>
                      <a:endParaRPr lang="en-US" sz="1800" b="1">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n-GB" sz="1800" b="1">
                          <a:effectLst/>
                        </a:rPr>
                        <a:t>18.4</a:t>
                      </a:r>
                      <a:endParaRPr lang="en-US" sz="1800" b="1">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n-GB" sz="1800" b="1">
                          <a:effectLst/>
                        </a:rPr>
                        <a:t>720</a:t>
                      </a:r>
                      <a:endParaRPr lang="en-US" sz="1800" b="1">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616692330"/>
                  </a:ext>
                </a:extLst>
              </a:tr>
              <a:tr h="410167">
                <a:tc>
                  <a:txBody>
                    <a:bodyPr/>
                    <a:lstStyle/>
                    <a:p>
                      <a:pPr marL="0" marR="0" algn="l">
                        <a:lnSpc>
                          <a:spcPct val="150000"/>
                        </a:lnSpc>
                        <a:spcBef>
                          <a:spcPts val="0"/>
                        </a:spcBef>
                        <a:spcAft>
                          <a:spcPts val="0"/>
                        </a:spcAft>
                      </a:pPr>
                      <a:r>
                        <a:rPr lang="en-GB" sz="1800" b="1">
                          <a:effectLst/>
                        </a:rPr>
                        <a:t>Natural Gas</a:t>
                      </a:r>
                      <a:endParaRPr lang="en-US" sz="1800" b="1">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n-GB" sz="1800" b="1" dirty="0">
                          <a:effectLst/>
                        </a:rPr>
                        <a:t>2.8</a:t>
                      </a:r>
                      <a:endParaRPr lang="en-US" sz="1800" b="1"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n-GB" sz="1800" b="1">
                          <a:effectLst/>
                        </a:rPr>
                        <a:t>490</a:t>
                      </a:r>
                      <a:endParaRPr lang="en-US" sz="1800" b="1">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706839016"/>
                  </a:ext>
                </a:extLst>
              </a:tr>
              <a:tr h="410167">
                <a:tc>
                  <a:txBody>
                    <a:bodyPr/>
                    <a:lstStyle/>
                    <a:p>
                      <a:pPr marL="0" marR="0" algn="l">
                        <a:lnSpc>
                          <a:spcPct val="150000"/>
                        </a:lnSpc>
                        <a:spcBef>
                          <a:spcPts val="0"/>
                        </a:spcBef>
                        <a:spcAft>
                          <a:spcPts val="0"/>
                        </a:spcAft>
                      </a:pPr>
                      <a:r>
                        <a:rPr lang="en-GB" sz="1800" b="1">
                          <a:effectLst/>
                        </a:rPr>
                        <a:t>Biomass</a:t>
                      </a:r>
                      <a:endParaRPr lang="en-US" sz="1800" b="1">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n-GB" sz="1800" b="1">
                          <a:effectLst/>
                        </a:rPr>
                        <a:t>4.6</a:t>
                      </a:r>
                      <a:endParaRPr lang="en-US" sz="1800" b="1">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n-GB" sz="1800" b="1" dirty="0">
                          <a:effectLst/>
                        </a:rPr>
                        <a:t>78-230</a:t>
                      </a:r>
                      <a:endParaRPr lang="en-US" sz="1800" b="1"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832647900"/>
                  </a:ext>
                </a:extLst>
              </a:tr>
              <a:tr h="410167">
                <a:tc>
                  <a:txBody>
                    <a:bodyPr/>
                    <a:lstStyle/>
                    <a:p>
                      <a:pPr marL="0" marR="0" algn="l">
                        <a:lnSpc>
                          <a:spcPct val="150000"/>
                        </a:lnSpc>
                        <a:spcBef>
                          <a:spcPts val="0"/>
                        </a:spcBef>
                        <a:spcAft>
                          <a:spcPts val="0"/>
                        </a:spcAft>
                      </a:pPr>
                      <a:r>
                        <a:rPr lang="en-GB" sz="1800" b="1">
                          <a:effectLst/>
                        </a:rPr>
                        <a:t>Nuclear</a:t>
                      </a:r>
                      <a:endParaRPr lang="en-US" sz="1800" b="1">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n-GB" sz="1800" b="1">
                          <a:effectLst/>
                        </a:rPr>
                        <a:t>0.07</a:t>
                      </a:r>
                      <a:endParaRPr lang="en-US" sz="1800" b="1">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n-GB" sz="1800" b="1" dirty="0">
                          <a:effectLst/>
                        </a:rPr>
                        <a:t>3</a:t>
                      </a:r>
                      <a:endParaRPr lang="en-US" sz="1800" b="1"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586327806"/>
                  </a:ext>
                </a:extLst>
              </a:tr>
              <a:tr h="410167">
                <a:tc>
                  <a:txBody>
                    <a:bodyPr/>
                    <a:lstStyle/>
                    <a:p>
                      <a:pPr marL="0" marR="0" algn="l">
                        <a:lnSpc>
                          <a:spcPct val="150000"/>
                        </a:lnSpc>
                        <a:spcBef>
                          <a:spcPts val="0"/>
                        </a:spcBef>
                        <a:spcAft>
                          <a:spcPts val="0"/>
                        </a:spcAft>
                      </a:pPr>
                      <a:r>
                        <a:rPr lang="en-GB" sz="1800" b="1">
                          <a:effectLst/>
                        </a:rPr>
                        <a:t>Hydropower</a:t>
                      </a:r>
                      <a:endParaRPr lang="en-US" sz="1800" b="1">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n-GB" sz="1800" b="1">
                          <a:effectLst/>
                        </a:rPr>
                        <a:t>0.02</a:t>
                      </a:r>
                      <a:endParaRPr lang="en-US" sz="1800" b="1">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n-GB" sz="1800" b="1" dirty="0">
                          <a:effectLst/>
                        </a:rPr>
                        <a:t>34</a:t>
                      </a:r>
                      <a:endParaRPr lang="en-US" sz="1800" b="1"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463485970"/>
                  </a:ext>
                </a:extLst>
              </a:tr>
              <a:tr h="410167">
                <a:tc>
                  <a:txBody>
                    <a:bodyPr/>
                    <a:lstStyle/>
                    <a:p>
                      <a:pPr marL="0" marR="0" algn="l">
                        <a:lnSpc>
                          <a:spcPct val="150000"/>
                        </a:lnSpc>
                        <a:spcBef>
                          <a:spcPts val="0"/>
                        </a:spcBef>
                        <a:spcAft>
                          <a:spcPts val="0"/>
                        </a:spcAft>
                      </a:pPr>
                      <a:r>
                        <a:rPr lang="en-GB" sz="1800" b="1">
                          <a:effectLst/>
                        </a:rPr>
                        <a:t>Wind</a:t>
                      </a:r>
                      <a:endParaRPr lang="en-US" sz="1800" b="1">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n-GB" sz="1800" b="1">
                          <a:effectLst/>
                        </a:rPr>
                        <a:t>0.04</a:t>
                      </a:r>
                      <a:endParaRPr lang="en-US" sz="1800" b="1">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n-GB" sz="1800" b="1" dirty="0">
                          <a:effectLst/>
                        </a:rPr>
                        <a:t>4</a:t>
                      </a:r>
                      <a:endParaRPr lang="en-US" sz="1800" b="1"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27431132"/>
                  </a:ext>
                </a:extLst>
              </a:tr>
              <a:tr h="410167">
                <a:tc>
                  <a:txBody>
                    <a:bodyPr/>
                    <a:lstStyle/>
                    <a:p>
                      <a:pPr marL="0" marR="0" algn="l">
                        <a:lnSpc>
                          <a:spcPct val="150000"/>
                        </a:lnSpc>
                        <a:spcBef>
                          <a:spcPts val="0"/>
                        </a:spcBef>
                        <a:spcAft>
                          <a:spcPts val="0"/>
                        </a:spcAft>
                      </a:pPr>
                      <a:r>
                        <a:rPr lang="en-GB" sz="1800" b="1">
                          <a:effectLst/>
                        </a:rPr>
                        <a:t>Solar</a:t>
                      </a:r>
                      <a:endParaRPr lang="en-US" sz="1800" b="1">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n-GB" sz="1800" b="1">
                          <a:effectLst/>
                        </a:rPr>
                        <a:t>0.02</a:t>
                      </a:r>
                      <a:endParaRPr lang="en-US" sz="1800" b="1">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n-GB" sz="1800" b="1" dirty="0">
                          <a:effectLst/>
                        </a:rPr>
                        <a:t>5</a:t>
                      </a:r>
                      <a:endParaRPr lang="en-US" sz="1800" b="1"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606591299"/>
                  </a:ext>
                </a:extLst>
              </a:tr>
            </a:tbl>
          </a:graphicData>
        </a:graphic>
      </p:graphicFrame>
      <p:sp>
        <p:nvSpPr>
          <p:cNvPr id="6" name="TextBox 5">
            <a:extLst>
              <a:ext uri="{FF2B5EF4-FFF2-40B4-BE49-F238E27FC236}">
                <a16:creationId xmlns:a16="http://schemas.microsoft.com/office/drawing/2014/main" id="{F34BCA65-BFE2-468E-985A-929E3172F255}"/>
              </a:ext>
            </a:extLst>
          </p:cNvPr>
          <p:cNvSpPr txBox="1"/>
          <p:nvPr/>
        </p:nvSpPr>
        <p:spPr>
          <a:xfrm>
            <a:off x="0" y="6550223"/>
            <a:ext cx="8610600" cy="307777"/>
          </a:xfrm>
          <a:prstGeom prst="rect">
            <a:avLst/>
          </a:prstGeom>
          <a:noFill/>
        </p:spPr>
        <p:txBody>
          <a:bodyPr wrap="square" rtlCol="0">
            <a:spAutoFit/>
          </a:bodyPr>
          <a:lstStyle/>
          <a:p>
            <a:r>
              <a:rPr lang="en-US" sz="1400" i="1" dirty="0">
                <a:latin typeface="Times New Roman" panose="02020603050405020304" pitchFamily="18" charset="0"/>
                <a:cs typeface="Times New Roman" panose="02020603050405020304" pitchFamily="18" charset="0"/>
              </a:rPr>
              <a:t>Source</a:t>
            </a:r>
            <a:r>
              <a:rPr lang="en-US" sz="1400" dirty="0">
                <a:latin typeface="Times New Roman" panose="02020603050405020304" pitchFamily="18" charset="0"/>
                <a:cs typeface="Times New Roman" panose="02020603050405020304" pitchFamily="18" charset="0"/>
              </a:rPr>
              <a:t>: </a:t>
            </a:r>
            <a:r>
              <a:rPr lang="en-GB" sz="1400" dirty="0">
                <a:effectLst/>
                <a:latin typeface="Times New Roman" panose="02020603050405020304" pitchFamily="18" charset="0"/>
                <a:ea typeface="Times New Roman" panose="02020603050405020304" pitchFamily="18" charset="0"/>
              </a:rPr>
              <a:t>Ritchie, 2020.</a:t>
            </a:r>
            <a:endParaRPr lang="en-US" sz="1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2280946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915400" cy="944562"/>
          </a:xfrm>
        </p:spPr>
        <p:txBody>
          <a:bodyPr>
            <a:noAutofit/>
          </a:bodyPr>
          <a:lstStyle/>
          <a:p>
            <a:r>
              <a:rPr lang="en-US" sz="2400" b="1" dirty="0">
                <a:latin typeface="Arial" panose="020B0604020202020204" pitchFamily="34" charset="0"/>
                <a:cs typeface="Arial" panose="020B0604020202020204" pitchFamily="34" charset="0"/>
              </a:rPr>
              <a:t>Figure 11.6</a:t>
            </a:r>
            <a:r>
              <a:rPr lang="en-US" sz="2400" dirty="0">
                <a:latin typeface="Arial" panose="020B0604020202020204" pitchFamily="34" charset="0"/>
                <a:cs typeface="Arial" panose="020B0604020202020204" pitchFamily="34" charset="0"/>
              </a:rPr>
              <a:t> </a:t>
            </a:r>
            <a:r>
              <a:rPr lang="en-US" sz="2400" b="1" dirty="0">
                <a:latin typeface="Arial" panose="020B0604020202020204" pitchFamily="34" charset="0"/>
                <a:cs typeface="Arial" panose="020B0604020202020204" pitchFamily="34" charset="0"/>
              </a:rPr>
              <a:t>Coal Consumption, Top Five Coal Consuming Countries, 1970-2019</a:t>
            </a:r>
            <a:br>
              <a:rPr lang="en-US" sz="2400" dirty="0"/>
            </a:br>
            <a:endParaRPr lang="en-US" sz="2400" dirty="0"/>
          </a:p>
        </p:txBody>
      </p:sp>
      <p:sp>
        <p:nvSpPr>
          <p:cNvPr id="3" name="TextBox 2"/>
          <p:cNvSpPr txBox="1"/>
          <p:nvPr/>
        </p:nvSpPr>
        <p:spPr>
          <a:xfrm>
            <a:off x="0" y="6550223"/>
            <a:ext cx="8610600" cy="307777"/>
          </a:xfrm>
          <a:prstGeom prst="rect">
            <a:avLst/>
          </a:prstGeom>
          <a:noFill/>
        </p:spPr>
        <p:txBody>
          <a:bodyPr wrap="square" rtlCol="0">
            <a:spAutoFit/>
          </a:bodyPr>
          <a:lstStyle/>
          <a:p>
            <a:r>
              <a:rPr lang="en-US" sz="1400" i="1" dirty="0">
                <a:latin typeface="Times New Roman" panose="02020603050405020304" pitchFamily="18" charset="0"/>
                <a:cs typeface="Times New Roman" panose="02020603050405020304" pitchFamily="18" charset="0"/>
              </a:rPr>
              <a:t>Source</a:t>
            </a:r>
            <a:r>
              <a:rPr lang="en-US" sz="1400" dirty="0">
                <a:latin typeface="Times New Roman" panose="02020603050405020304" pitchFamily="18" charset="0"/>
                <a:cs typeface="Times New Roman" panose="02020603050405020304" pitchFamily="18" charset="0"/>
              </a:rPr>
              <a:t>: </a:t>
            </a:r>
            <a:r>
              <a:rPr lang="en-GB" sz="1400" dirty="0">
                <a:effectLst/>
                <a:latin typeface="Times New Roman" panose="02020603050405020304" pitchFamily="18" charset="0"/>
                <a:ea typeface="Times New Roman" panose="02020603050405020304" pitchFamily="18" charset="0"/>
              </a:rPr>
              <a:t>BP, 2020b.</a:t>
            </a:r>
            <a:endParaRPr lang="en-US" sz="1400" dirty="0">
              <a:effectLst/>
              <a:latin typeface="Times New Roman" panose="02020603050405020304" pitchFamily="18" charset="0"/>
              <a:ea typeface="Times New Roman" panose="02020603050405020304" pitchFamily="18" charset="0"/>
            </a:endParaRPr>
          </a:p>
        </p:txBody>
      </p:sp>
      <p:pic>
        <p:nvPicPr>
          <p:cNvPr id="8" name="Picture 7" descr="Chart, line chart&#10;&#10;Description automatically generated">
            <a:extLst>
              <a:ext uri="{FF2B5EF4-FFF2-40B4-BE49-F238E27FC236}">
                <a16:creationId xmlns:a16="http://schemas.microsoft.com/office/drawing/2014/main" id="{9D0B8A73-ABDA-4184-A417-903CF58E19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66800"/>
            <a:ext cx="9144000" cy="5143500"/>
          </a:xfrm>
          <a:prstGeom prst="rect">
            <a:avLst/>
          </a:prstGeom>
        </p:spPr>
      </p:pic>
    </p:spTree>
    <p:extLst>
      <p:ext uri="{BB962C8B-B14F-4D97-AF65-F5344CB8AC3E}">
        <p14:creationId xmlns:p14="http://schemas.microsoft.com/office/powerpoint/2010/main" val="24952324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915400" cy="944562"/>
          </a:xfrm>
        </p:spPr>
        <p:txBody>
          <a:bodyPr>
            <a:noAutofit/>
          </a:bodyPr>
          <a:lstStyle/>
          <a:p>
            <a:r>
              <a:rPr lang="en-US" sz="2400" b="1" dirty="0">
                <a:latin typeface="Arial" panose="020B0604020202020204" pitchFamily="34" charset="0"/>
                <a:cs typeface="Arial" panose="020B0604020202020204" pitchFamily="34" charset="0"/>
              </a:rPr>
              <a:t>Figure 11.7</a:t>
            </a:r>
            <a:r>
              <a:rPr lang="en-US" sz="2400" dirty="0">
                <a:latin typeface="Arial" panose="020B0604020202020204" pitchFamily="34" charset="0"/>
                <a:cs typeface="Arial" panose="020B0604020202020204" pitchFamily="34" charset="0"/>
              </a:rPr>
              <a:t> </a:t>
            </a:r>
            <a:r>
              <a:rPr lang="en-US" sz="2400" b="1" dirty="0">
                <a:latin typeface="Arial" panose="020B0604020202020204" pitchFamily="34" charset="0"/>
                <a:cs typeface="Arial" panose="020B0604020202020204" pitchFamily="34" charset="0"/>
              </a:rPr>
              <a:t>Energy Consumption in the United States, by Source, 1980-2019</a:t>
            </a:r>
            <a:br>
              <a:rPr lang="en-US" sz="2400" dirty="0"/>
            </a:br>
            <a:endParaRPr lang="en-US" sz="2400" dirty="0"/>
          </a:p>
        </p:txBody>
      </p:sp>
      <p:sp>
        <p:nvSpPr>
          <p:cNvPr id="3" name="TextBox 2"/>
          <p:cNvSpPr txBox="1"/>
          <p:nvPr/>
        </p:nvSpPr>
        <p:spPr>
          <a:xfrm>
            <a:off x="0" y="6550223"/>
            <a:ext cx="8610600" cy="307777"/>
          </a:xfrm>
          <a:prstGeom prst="rect">
            <a:avLst/>
          </a:prstGeom>
          <a:noFill/>
        </p:spPr>
        <p:txBody>
          <a:bodyPr wrap="square" rtlCol="0">
            <a:spAutoFit/>
          </a:bodyPr>
          <a:lstStyle/>
          <a:p>
            <a:r>
              <a:rPr lang="en-US" sz="1400" i="1" dirty="0">
                <a:latin typeface="Times New Roman" panose="02020603050405020304" pitchFamily="18" charset="0"/>
                <a:cs typeface="Times New Roman" panose="02020603050405020304" pitchFamily="18" charset="0"/>
              </a:rPr>
              <a:t>Source</a:t>
            </a:r>
            <a:r>
              <a:rPr lang="en-US" sz="1400" dirty="0">
                <a:latin typeface="Times New Roman" panose="02020603050405020304" pitchFamily="18" charset="0"/>
                <a:cs typeface="Times New Roman" panose="02020603050405020304" pitchFamily="18" charset="0"/>
              </a:rPr>
              <a:t>: </a:t>
            </a:r>
            <a:r>
              <a:rPr lang="en-GB" sz="1400" dirty="0">
                <a:effectLst/>
                <a:latin typeface="Times New Roman" panose="02020603050405020304" pitchFamily="18" charset="0"/>
                <a:ea typeface="Times New Roman" panose="02020603050405020304" pitchFamily="18" charset="0"/>
              </a:rPr>
              <a:t>U.S. EIA, 2020b.</a:t>
            </a:r>
            <a:endParaRPr lang="en-US" sz="1400" dirty="0">
              <a:effectLst/>
              <a:latin typeface="Times New Roman" panose="02020603050405020304" pitchFamily="18" charset="0"/>
              <a:ea typeface="Times New Roman" panose="02020603050405020304" pitchFamily="18" charset="0"/>
            </a:endParaRPr>
          </a:p>
        </p:txBody>
      </p:sp>
      <p:pic>
        <p:nvPicPr>
          <p:cNvPr id="7" name="Picture 6" descr="Chart, line chart&#10;&#10;Description automatically generated">
            <a:extLst>
              <a:ext uri="{FF2B5EF4-FFF2-40B4-BE49-F238E27FC236}">
                <a16:creationId xmlns:a16="http://schemas.microsoft.com/office/drawing/2014/main" id="{2974BACE-926D-4DE2-87E5-535A19DA2A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8700"/>
            <a:ext cx="9144000" cy="5143500"/>
          </a:xfrm>
          <a:prstGeom prst="rect">
            <a:avLst/>
          </a:prstGeom>
        </p:spPr>
      </p:pic>
    </p:spTree>
    <p:extLst>
      <p:ext uri="{BB962C8B-B14F-4D97-AF65-F5344CB8AC3E}">
        <p14:creationId xmlns:p14="http://schemas.microsoft.com/office/powerpoint/2010/main" val="5941573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915400" cy="944562"/>
          </a:xfrm>
        </p:spPr>
        <p:txBody>
          <a:bodyPr>
            <a:noAutofit/>
          </a:bodyPr>
          <a:lstStyle/>
          <a:p>
            <a:r>
              <a:rPr lang="en-US" sz="2400" b="1" dirty="0">
                <a:latin typeface="Arial" panose="020B0604020202020204" pitchFamily="34" charset="0"/>
                <a:cs typeface="Arial" panose="020B0604020202020204" pitchFamily="34" charset="0"/>
              </a:rPr>
              <a:t>Figure 11.8</a:t>
            </a:r>
            <a:r>
              <a:rPr lang="en-US" sz="2400" dirty="0">
                <a:latin typeface="Arial" panose="020B0604020202020204" pitchFamily="34" charset="0"/>
                <a:cs typeface="Arial" panose="020B0604020202020204" pitchFamily="34" charset="0"/>
              </a:rPr>
              <a:t> </a:t>
            </a:r>
            <a:r>
              <a:rPr lang="en-US" sz="2400" b="1" dirty="0">
                <a:latin typeface="Arial" panose="020B0604020202020204" pitchFamily="34" charset="0"/>
                <a:cs typeface="Arial" panose="020B0604020202020204" pitchFamily="34" charset="0"/>
              </a:rPr>
              <a:t>Global Wind Energy Installed Capacity and Average Cost, 2000-2019</a:t>
            </a:r>
            <a:br>
              <a:rPr lang="en-US" sz="2400" dirty="0"/>
            </a:br>
            <a:endParaRPr lang="en-US" sz="2400" dirty="0"/>
          </a:p>
        </p:txBody>
      </p:sp>
      <p:sp>
        <p:nvSpPr>
          <p:cNvPr id="3" name="TextBox 2"/>
          <p:cNvSpPr txBox="1"/>
          <p:nvPr/>
        </p:nvSpPr>
        <p:spPr>
          <a:xfrm>
            <a:off x="0" y="6550223"/>
            <a:ext cx="8610600" cy="307777"/>
          </a:xfrm>
          <a:prstGeom prst="rect">
            <a:avLst/>
          </a:prstGeom>
          <a:noFill/>
        </p:spPr>
        <p:txBody>
          <a:bodyPr wrap="square" rtlCol="0">
            <a:spAutoFit/>
          </a:bodyPr>
          <a:lstStyle/>
          <a:p>
            <a:r>
              <a:rPr lang="en-US" sz="1400" i="1" dirty="0">
                <a:latin typeface="Times New Roman" panose="02020603050405020304" pitchFamily="18" charset="0"/>
                <a:cs typeface="Times New Roman" panose="02020603050405020304" pitchFamily="18" charset="0"/>
              </a:rPr>
              <a:t>Source</a:t>
            </a:r>
            <a:r>
              <a:rPr lang="en-US" sz="1400" dirty="0">
                <a:latin typeface="Times New Roman" panose="02020603050405020304" pitchFamily="18" charset="0"/>
                <a:cs typeface="Times New Roman" panose="02020603050405020304" pitchFamily="18" charset="0"/>
              </a:rPr>
              <a:t>: </a:t>
            </a:r>
            <a:r>
              <a:rPr lang="en-US" sz="1400" dirty="0">
                <a:effectLst/>
                <a:latin typeface="Times New Roman" panose="02020603050405020304" pitchFamily="18" charset="0"/>
                <a:ea typeface="Times New Roman" panose="02020603050405020304" pitchFamily="18" charset="0"/>
              </a:rPr>
              <a:t>Capacity data from BP, 2020b. Cost data from IRENA, 2019b.</a:t>
            </a:r>
          </a:p>
        </p:txBody>
      </p:sp>
      <p:pic>
        <p:nvPicPr>
          <p:cNvPr id="5" name="Picture 4" descr="Chart&#10;&#10;Description automatically generated">
            <a:extLst>
              <a:ext uri="{FF2B5EF4-FFF2-40B4-BE49-F238E27FC236}">
                <a16:creationId xmlns:a16="http://schemas.microsoft.com/office/drawing/2014/main" id="{B13ADF92-2323-45D6-BF0B-42E82CD18F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 y="900113"/>
            <a:ext cx="8991600" cy="5057775"/>
          </a:xfrm>
          <a:prstGeom prst="rect">
            <a:avLst/>
          </a:prstGeom>
        </p:spPr>
      </p:pic>
    </p:spTree>
    <p:extLst>
      <p:ext uri="{BB962C8B-B14F-4D97-AF65-F5344CB8AC3E}">
        <p14:creationId xmlns:p14="http://schemas.microsoft.com/office/powerpoint/2010/main" val="23633202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915400" cy="944562"/>
          </a:xfrm>
        </p:spPr>
        <p:txBody>
          <a:bodyPr>
            <a:noAutofit/>
          </a:bodyPr>
          <a:lstStyle/>
          <a:p>
            <a:r>
              <a:rPr lang="en-US" sz="2400" b="1" dirty="0">
                <a:latin typeface="Arial" panose="020B0604020202020204" pitchFamily="34" charset="0"/>
                <a:cs typeface="Arial" panose="020B0604020202020204" pitchFamily="34" charset="0"/>
              </a:rPr>
              <a:t>Figure 11.9</a:t>
            </a:r>
            <a:r>
              <a:rPr lang="en-US" sz="2400" dirty="0">
                <a:latin typeface="Arial" panose="020B0604020202020204" pitchFamily="34" charset="0"/>
                <a:cs typeface="Arial" panose="020B0604020202020204" pitchFamily="34" charset="0"/>
              </a:rPr>
              <a:t> </a:t>
            </a:r>
            <a:r>
              <a:rPr lang="en-US" sz="2400" b="1" dirty="0">
                <a:latin typeface="Arial" panose="020B0604020202020204" pitchFamily="34" charset="0"/>
                <a:cs typeface="Arial" panose="020B0604020202020204" pitchFamily="34" charset="0"/>
              </a:rPr>
              <a:t>Global Solar Energy Installed Capacity and Average Cost, 2000-2019</a:t>
            </a:r>
            <a:br>
              <a:rPr lang="en-US" sz="2400" dirty="0"/>
            </a:br>
            <a:endParaRPr lang="en-US" sz="2400" dirty="0"/>
          </a:p>
        </p:txBody>
      </p:sp>
      <p:sp>
        <p:nvSpPr>
          <p:cNvPr id="3" name="TextBox 2"/>
          <p:cNvSpPr txBox="1"/>
          <p:nvPr/>
        </p:nvSpPr>
        <p:spPr>
          <a:xfrm>
            <a:off x="0" y="6550223"/>
            <a:ext cx="8610600" cy="307777"/>
          </a:xfrm>
          <a:prstGeom prst="rect">
            <a:avLst/>
          </a:prstGeom>
          <a:noFill/>
        </p:spPr>
        <p:txBody>
          <a:bodyPr wrap="square" rtlCol="0">
            <a:spAutoFit/>
          </a:bodyPr>
          <a:lstStyle/>
          <a:p>
            <a:r>
              <a:rPr lang="en-US" sz="1400" i="1" dirty="0">
                <a:latin typeface="Times New Roman" panose="02020603050405020304" pitchFamily="18" charset="0"/>
                <a:cs typeface="Times New Roman" panose="02020603050405020304" pitchFamily="18" charset="0"/>
              </a:rPr>
              <a:t>Source</a:t>
            </a:r>
            <a:r>
              <a:rPr lang="en-US" sz="1400" dirty="0">
                <a:latin typeface="Times New Roman" panose="02020603050405020304" pitchFamily="18" charset="0"/>
                <a:cs typeface="Times New Roman" panose="02020603050405020304" pitchFamily="18" charset="0"/>
              </a:rPr>
              <a:t>: </a:t>
            </a:r>
            <a:r>
              <a:rPr lang="en-GB" sz="1400" dirty="0">
                <a:effectLst/>
                <a:latin typeface="Times New Roman" panose="02020603050405020304" pitchFamily="18" charset="0"/>
                <a:ea typeface="Times New Roman" panose="02020603050405020304" pitchFamily="18" charset="0"/>
              </a:rPr>
              <a:t>Capacity data from BP, 2020b. Cost data from Lazard, 2020 and Shahan, 2014.</a:t>
            </a:r>
            <a:endParaRPr lang="en-US" sz="1400" dirty="0">
              <a:effectLst/>
              <a:latin typeface="Times New Roman" panose="02020603050405020304" pitchFamily="18" charset="0"/>
              <a:ea typeface="Times New Roman" panose="02020603050405020304" pitchFamily="18" charset="0"/>
            </a:endParaRPr>
          </a:p>
        </p:txBody>
      </p:sp>
      <p:pic>
        <p:nvPicPr>
          <p:cNvPr id="8" name="Picture 7" descr="Chart, line chart&#10;&#10;Description automatically generated">
            <a:extLst>
              <a:ext uri="{FF2B5EF4-FFF2-40B4-BE49-F238E27FC236}">
                <a16:creationId xmlns:a16="http://schemas.microsoft.com/office/drawing/2014/main" id="{FCA1C657-5C6B-4B08-BD80-C9B7271C8E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04900"/>
            <a:ext cx="9144000" cy="5143500"/>
          </a:xfrm>
          <a:prstGeom prst="rect">
            <a:avLst/>
          </a:prstGeom>
        </p:spPr>
      </p:pic>
    </p:spTree>
    <p:extLst>
      <p:ext uri="{BB962C8B-B14F-4D97-AF65-F5344CB8AC3E}">
        <p14:creationId xmlns:p14="http://schemas.microsoft.com/office/powerpoint/2010/main" val="19865962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610600" cy="944562"/>
          </a:xfrm>
        </p:spPr>
        <p:txBody>
          <a:bodyPr>
            <a:noAutofit/>
          </a:bodyPr>
          <a:lstStyle/>
          <a:p>
            <a:r>
              <a:rPr lang="en-US" sz="2400" b="1" dirty="0">
                <a:latin typeface="Arial" panose="020B0604020202020204" pitchFamily="34" charset="0"/>
                <a:cs typeface="Arial" panose="020B0604020202020204" pitchFamily="34" charset="0"/>
              </a:rPr>
              <a:t>Figure 11.10</a:t>
            </a:r>
            <a:r>
              <a:rPr lang="en-US" sz="2400" dirty="0">
                <a:latin typeface="Arial" panose="020B0604020202020204" pitchFamily="34" charset="0"/>
                <a:cs typeface="Arial" panose="020B0604020202020204" pitchFamily="34" charset="0"/>
              </a:rPr>
              <a:t> </a:t>
            </a:r>
            <a:r>
              <a:rPr lang="en-US" sz="2400" b="1" dirty="0">
                <a:latin typeface="Arial" panose="020B0604020202020204" pitchFamily="34" charset="0"/>
                <a:cs typeface="Arial" panose="020B0604020202020204" pitchFamily="34" charset="0"/>
              </a:rPr>
              <a:t>Unsubsidized Levelized Cost of Different Energy Sources</a:t>
            </a:r>
            <a:br>
              <a:rPr lang="en-US" sz="2400" dirty="0"/>
            </a:br>
            <a:endParaRPr lang="en-US" sz="2400" dirty="0"/>
          </a:p>
        </p:txBody>
      </p:sp>
      <p:sp>
        <p:nvSpPr>
          <p:cNvPr id="3" name="TextBox 2"/>
          <p:cNvSpPr txBox="1"/>
          <p:nvPr/>
        </p:nvSpPr>
        <p:spPr>
          <a:xfrm>
            <a:off x="33528" y="6152475"/>
            <a:ext cx="9119616" cy="584775"/>
          </a:xfrm>
          <a:prstGeom prst="rect">
            <a:avLst/>
          </a:prstGeom>
          <a:noFill/>
        </p:spPr>
        <p:txBody>
          <a:bodyPr wrap="square" rtlCol="0">
            <a:spAutoFit/>
          </a:bodyPr>
          <a:lstStyle/>
          <a:p>
            <a:r>
              <a:rPr lang="en-US" sz="1600" i="1" dirty="0">
                <a:latin typeface="Times New Roman" panose="02020603050405020304" pitchFamily="18" charset="0"/>
                <a:cs typeface="Times New Roman" panose="02020603050405020304" pitchFamily="18" charset="0"/>
              </a:rPr>
              <a:t>Source</a:t>
            </a:r>
            <a:r>
              <a:rPr lang="en-US" sz="1600" dirty="0">
                <a:latin typeface="Times New Roman" panose="02020603050405020304" pitchFamily="18" charset="0"/>
                <a:cs typeface="Times New Roman" panose="02020603050405020304" pitchFamily="18" charset="0"/>
              </a:rPr>
              <a:t>: </a:t>
            </a:r>
            <a:r>
              <a:rPr lang="en-GB" sz="1600" dirty="0">
                <a:effectLst/>
                <a:latin typeface="Times New Roman" panose="02020603050405020304" pitchFamily="18" charset="0"/>
                <a:ea typeface="Times New Roman" panose="02020603050405020304" pitchFamily="18" charset="0"/>
              </a:rPr>
              <a:t>Lazard, 2020.</a:t>
            </a:r>
          </a:p>
          <a:p>
            <a:r>
              <a:rPr lang="en-GB" sz="1600" dirty="0">
                <a:latin typeface="Times New Roman" panose="02020603050405020304" pitchFamily="18" charset="0"/>
                <a:ea typeface="Times New Roman" panose="02020603050405020304" pitchFamily="18" charset="0"/>
              </a:rPr>
              <a:t>Note:</a:t>
            </a:r>
            <a:r>
              <a:rPr lang="en-GB" sz="1600" dirty="0">
                <a:effectLst/>
                <a:latin typeface="Times New Roman" panose="02020603050405020304" pitchFamily="18" charset="0"/>
                <a:ea typeface="Times New Roman" panose="02020603050405020304" pitchFamily="18" charset="0"/>
              </a:rPr>
              <a:t> Diamond markers indicate the midpoint of marginal operation costs for fully depreciated plants.</a:t>
            </a:r>
            <a:endParaRPr lang="en-US" sz="1600" dirty="0">
              <a:effectLst/>
              <a:latin typeface="Times New Roman" panose="02020603050405020304" pitchFamily="18" charset="0"/>
              <a:ea typeface="Times New Roman" panose="02020603050405020304" pitchFamily="18" charset="0"/>
            </a:endParaRPr>
          </a:p>
        </p:txBody>
      </p:sp>
      <p:pic>
        <p:nvPicPr>
          <p:cNvPr id="5" name="Picture 4" descr="Chart&#10;&#10;Description automatically generated">
            <a:extLst>
              <a:ext uri="{FF2B5EF4-FFF2-40B4-BE49-F238E27FC236}">
                <a16:creationId xmlns:a16="http://schemas.microsoft.com/office/drawing/2014/main" id="{E941C9A4-4A0B-4D97-A28B-A232E9BE8D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82662"/>
            <a:ext cx="9144000" cy="5143500"/>
          </a:xfrm>
          <a:prstGeom prst="rect">
            <a:avLst/>
          </a:prstGeom>
        </p:spPr>
      </p:pic>
    </p:spTree>
    <p:extLst>
      <p:ext uri="{BB962C8B-B14F-4D97-AF65-F5344CB8AC3E}">
        <p14:creationId xmlns:p14="http://schemas.microsoft.com/office/powerpoint/2010/main" val="1481173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610600" cy="944562"/>
          </a:xfrm>
        </p:spPr>
        <p:txBody>
          <a:bodyPr>
            <a:noAutofit/>
          </a:bodyPr>
          <a:lstStyle/>
          <a:p>
            <a:r>
              <a:rPr lang="en-US" sz="2400" b="1" dirty="0">
                <a:latin typeface="Arial" panose="020B0604020202020204" pitchFamily="34" charset="0"/>
                <a:cs typeface="Arial" panose="020B0604020202020204" pitchFamily="34" charset="0"/>
              </a:rPr>
              <a:t>Figure 11.11 External Costs of Electricity Generation, by Energy Source</a:t>
            </a:r>
            <a:br>
              <a:rPr lang="en-US" sz="2400" b="1" dirty="0">
                <a:latin typeface="Arial" panose="020B0604020202020204" pitchFamily="34" charset="0"/>
                <a:cs typeface="Arial" panose="020B0604020202020204" pitchFamily="34" charset="0"/>
              </a:rPr>
            </a:br>
            <a:endParaRPr lang="en-US" sz="2400" dirty="0"/>
          </a:p>
        </p:txBody>
      </p:sp>
      <p:sp>
        <p:nvSpPr>
          <p:cNvPr id="3" name="TextBox 2"/>
          <p:cNvSpPr txBox="1"/>
          <p:nvPr/>
        </p:nvSpPr>
        <p:spPr>
          <a:xfrm>
            <a:off x="0" y="6334780"/>
            <a:ext cx="8610600" cy="523220"/>
          </a:xfrm>
          <a:prstGeom prst="rect">
            <a:avLst/>
          </a:prstGeom>
          <a:noFill/>
        </p:spPr>
        <p:txBody>
          <a:bodyPr wrap="square" rtlCol="0">
            <a:spAutoFit/>
          </a:bodyPr>
          <a:lstStyle/>
          <a:p>
            <a:r>
              <a:rPr lang="en-US" sz="1400" i="1" dirty="0">
                <a:latin typeface="Times New Roman" panose="02020603050405020304" pitchFamily="18" charset="0"/>
                <a:cs typeface="Times New Roman" panose="02020603050405020304" pitchFamily="18" charset="0"/>
              </a:rPr>
              <a:t>Source</a:t>
            </a:r>
            <a:r>
              <a:rPr lang="en-US" sz="1400" dirty="0">
                <a:latin typeface="Times New Roman" panose="02020603050405020304" pitchFamily="18" charset="0"/>
                <a:cs typeface="Times New Roman" panose="02020603050405020304" pitchFamily="18" charset="0"/>
              </a:rPr>
              <a:t>: </a:t>
            </a:r>
            <a:r>
              <a:rPr lang="en-GB" sz="1400" dirty="0" err="1">
                <a:effectLst/>
                <a:latin typeface="Times New Roman" panose="02020603050405020304" pitchFamily="18" charset="0"/>
                <a:ea typeface="Times New Roman" panose="02020603050405020304" pitchFamily="18" charset="0"/>
              </a:rPr>
              <a:t>Trinomics</a:t>
            </a:r>
            <a:r>
              <a:rPr lang="en-GB" sz="1400" dirty="0">
                <a:effectLst/>
                <a:latin typeface="Times New Roman" panose="02020603050405020304" pitchFamily="18" charset="0"/>
                <a:ea typeface="Times New Roman" panose="02020603050405020304" pitchFamily="18" charset="0"/>
              </a:rPr>
              <a:t>, 2020.</a:t>
            </a:r>
          </a:p>
          <a:p>
            <a:r>
              <a:rPr lang="en-GB" sz="1400" dirty="0">
                <a:effectLst/>
                <a:latin typeface="Times New Roman" panose="02020603050405020304" pitchFamily="18" charset="0"/>
                <a:ea typeface="Times New Roman" panose="02020603050405020304" pitchFamily="18" charset="0"/>
              </a:rPr>
              <a:t>Note: Externality estimates are for the EU-27. Values in euros were converted to dollars.</a:t>
            </a:r>
            <a:endParaRPr lang="en-US" sz="1400" dirty="0">
              <a:effectLst/>
              <a:latin typeface="Times New Roman" panose="02020603050405020304" pitchFamily="18" charset="0"/>
              <a:ea typeface="Times New Roman" panose="02020603050405020304" pitchFamily="18" charset="0"/>
            </a:endParaRPr>
          </a:p>
        </p:txBody>
      </p:sp>
      <p:pic>
        <p:nvPicPr>
          <p:cNvPr id="6" name="Picture 5">
            <a:extLst>
              <a:ext uri="{FF2B5EF4-FFF2-40B4-BE49-F238E27FC236}">
                <a16:creationId xmlns:a16="http://schemas.microsoft.com/office/drawing/2014/main" id="{88650154-4570-4EB5-A3B3-5223825C0D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66800"/>
            <a:ext cx="9144000" cy="5143500"/>
          </a:xfrm>
          <a:prstGeom prst="rect">
            <a:avLst/>
          </a:prstGeom>
        </p:spPr>
      </p:pic>
    </p:spTree>
    <p:extLst>
      <p:ext uri="{BB962C8B-B14F-4D97-AF65-F5344CB8AC3E}">
        <p14:creationId xmlns:p14="http://schemas.microsoft.com/office/powerpoint/2010/main" val="12116848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610600" cy="944562"/>
          </a:xfrm>
        </p:spPr>
        <p:txBody>
          <a:bodyPr>
            <a:noAutofit/>
          </a:bodyPr>
          <a:lstStyle/>
          <a:p>
            <a:r>
              <a:rPr lang="en-US" sz="2400" b="1" dirty="0">
                <a:latin typeface="Arial" panose="020B0604020202020204" pitchFamily="34" charset="0"/>
                <a:cs typeface="Arial" panose="020B0604020202020204" pitchFamily="34" charset="0"/>
              </a:rPr>
              <a:t>Figure 11.12</a:t>
            </a:r>
            <a:r>
              <a:rPr lang="en-US" sz="2400" dirty="0">
                <a:latin typeface="Arial" panose="020B0604020202020204" pitchFamily="34" charset="0"/>
                <a:cs typeface="Arial" panose="020B0604020202020204" pitchFamily="34" charset="0"/>
              </a:rPr>
              <a:t> </a:t>
            </a:r>
            <a:r>
              <a:rPr lang="en-US" sz="2400" b="1" dirty="0">
                <a:latin typeface="Arial" panose="020B0604020202020204" pitchFamily="34" charset="0"/>
                <a:cs typeface="Arial" panose="020B0604020202020204" pitchFamily="34" charset="0"/>
              </a:rPr>
              <a:t>IEA Global Energy Mix, 2020 </a:t>
            </a:r>
            <a:br>
              <a:rPr lang="en-US" sz="2400" b="1" dirty="0">
                <a:latin typeface="Arial" panose="020B0604020202020204" pitchFamily="34" charset="0"/>
                <a:cs typeface="Arial" panose="020B0604020202020204" pitchFamily="34" charset="0"/>
              </a:rPr>
            </a:br>
            <a:r>
              <a:rPr lang="en-US" sz="2400" b="1" dirty="0">
                <a:latin typeface="Arial" panose="020B0604020202020204" pitchFamily="34" charset="0"/>
                <a:cs typeface="Arial" panose="020B0604020202020204" pitchFamily="34" charset="0"/>
              </a:rPr>
              <a:t>and Projections to 2040</a:t>
            </a:r>
            <a:br>
              <a:rPr lang="en-US" sz="2400" b="1" dirty="0">
                <a:latin typeface="Arial" panose="020B0604020202020204" pitchFamily="34" charset="0"/>
                <a:cs typeface="Arial" panose="020B0604020202020204" pitchFamily="34" charset="0"/>
              </a:rPr>
            </a:br>
            <a:endParaRPr lang="en-US" sz="2400" dirty="0"/>
          </a:p>
        </p:txBody>
      </p:sp>
      <p:sp>
        <p:nvSpPr>
          <p:cNvPr id="3" name="TextBox 2"/>
          <p:cNvSpPr txBox="1"/>
          <p:nvPr/>
        </p:nvSpPr>
        <p:spPr>
          <a:xfrm>
            <a:off x="0" y="6550223"/>
            <a:ext cx="8610600" cy="307777"/>
          </a:xfrm>
          <a:prstGeom prst="rect">
            <a:avLst/>
          </a:prstGeom>
          <a:noFill/>
        </p:spPr>
        <p:txBody>
          <a:bodyPr wrap="square" rtlCol="0">
            <a:spAutoFit/>
          </a:bodyPr>
          <a:lstStyle/>
          <a:p>
            <a:r>
              <a:rPr lang="en-US" sz="1400" i="1" dirty="0">
                <a:latin typeface="Times New Roman" panose="02020603050405020304" pitchFamily="18" charset="0"/>
                <a:cs typeface="Times New Roman" panose="02020603050405020304" pitchFamily="18" charset="0"/>
              </a:rPr>
              <a:t>Source</a:t>
            </a:r>
            <a:r>
              <a:rPr lang="en-US" sz="1400" dirty="0">
                <a:latin typeface="Times New Roman" panose="02020603050405020304" pitchFamily="18" charset="0"/>
                <a:cs typeface="Times New Roman" panose="02020603050405020304" pitchFamily="18" charset="0"/>
              </a:rPr>
              <a:t>: </a:t>
            </a:r>
            <a:r>
              <a:rPr lang="en-GB" sz="1400" dirty="0">
                <a:effectLst/>
                <a:latin typeface="Times New Roman" panose="02020603050405020304" pitchFamily="18" charset="0"/>
                <a:ea typeface="Times New Roman" panose="02020603050405020304" pitchFamily="18" charset="0"/>
              </a:rPr>
              <a:t>IEA, 2020a.</a:t>
            </a:r>
          </a:p>
        </p:txBody>
      </p:sp>
      <p:pic>
        <p:nvPicPr>
          <p:cNvPr id="8" name="Picture 7" descr="Chart, bar chart&#10;&#10;Description automatically generated">
            <a:extLst>
              <a:ext uri="{FF2B5EF4-FFF2-40B4-BE49-F238E27FC236}">
                <a16:creationId xmlns:a16="http://schemas.microsoft.com/office/drawing/2014/main" id="{F51482C9-050C-41BD-BC5C-217F44E225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04900"/>
            <a:ext cx="9144000" cy="5143500"/>
          </a:xfrm>
          <a:prstGeom prst="rect">
            <a:avLst/>
          </a:prstGeom>
        </p:spPr>
      </p:pic>
    </p:spTree>
    <p:extLst>
      <p:ext uri="{BB962C8B-B14F-4D97-AF65-F5344CB8AC3E}">
        <p14:creationId xmlns:p14="http://schemas.microsoft.com/office/powerpoint/2010/main" val="38167807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610600" cy="944562"/>
          </a:xfrm>
        </p:spPr>
        <p:txBody>
          <a:bodyPr>
            <a:noAutofit/>
          </a:bodyPr>
          <a:lstStyle/>
          <a:p>
            <a:r>
              <a:rPr lang="en-US" sz="2400" b="1" dirty="0">
                <a:latin typeface="Arial" panose="020B0604020202020204" pitchFamily="34" charset="0"/>
                <a:cs typeface="Arial" panose="020B0604020202020204" pitchFamily="34" charset="0"/>
              </a:rPr>
              <a:t>Figure 11.13 Energy Taxes, 2018, Select Countries</a:t>
            </a:r>
            <a:br>
              <a:rPr lang="en-US" sz="2400" b="1" dirty="0">
                <a:latin typeface="Arial" panose="020B0604020202020204" pitchFamily="34" charset="0"/>
                <a:cs typeface="Arial" panose="020B0604020202020204" pitchFamily="34" charset="0"/>
              </a:rPr>
            </a:br>
            <a:endParaRPr lang="en-US" sz="2400" dirty="0"/>
          </a:p>
        </p:txBody>
      </p:sp>
      <p:sp>
        <p:nvSpPr>
          <p:cNvPr id="3" name="TextBox 2"/>
          <p:cNvSpPr txBox="1"/>
          <p:nvPr/>
        </p:nvSpPr>
        <p:spPr>
          <a:xfrm>
            <a:off x="0" y="6334780"/>
            <a:ext cx="8610600" cy="523220"/>
          </a:xfrm>
          <a:prstGeom prst="rect">
            <a:avLst/>
          </a:prstGeom>
          <a:noFill/>
        </p:spPr>
        <p:txBody>
          <a:bodyPr wrap="square" rtlCol="0">
            <a:spAutoFit/>
          </a:bodyPr>
          <a:lstStyle/>
          <a:p>
            <a:r>
              <a:rPr lang="en-US" sz="1400" i="1" dirty="0">
                <a:latin typeface="Times New Roman" panose="02020603050405020304" pitchFamily="18" charset="0"/>
                <a:cs typeface="Times New Roman" panose="02020603050405020304" pitchFamily="18" charset="0"/>
              </a:rPr>
              <a:t>Source</a:t>
            </a:r>
            <a:r>
              <a:rPr lang="en-US" sz="1400" dirty="0">
                <a:latin typeface="Times New Roman" panose="02020603050405020304" pitchFamily="18" charset="0"/>
                <a:cs typeface="Times New Roman" panose="02020603050405020304" pitchFamily="18" charset="0"/>
              </a:rPr>
              <a:t>: </a:t>
            </a:r>
            <a:r>
              <a:rPr lang="en-GB" sz="1400" dirty="0">
                <a:effectLst/>
                <a:latin typeface="Times New Roman" panose="02020603050405020304" pitchFamily="18" charset="0"/>
                <a:ea typeface="Times New Roman" panose="02020603050405020304" pitchFamily="18" charset="0"/>
              </a:rPr>
              <a:t>OECD, 2019.</a:t>
            </a:r>
          </a:p>
          <a:p>
            <a:r>
              <a:rPr lang="en-GB" sz="1400" dirty="0">
                <a:latin typeface="Times New Roman" panose="02020603050405020304" pitchFamily="18" charset="0"/>
                <a:ea typeface="Times New Roman" panose="02020603050405020304" pitchFamily="18" charset="0"/>
              </a:rPr>
              <a:t>Note: </a:t>
            </a:r>
            <a:r>
              <a:rPr lang="en-GB" sz="1400" dirty="0">
                <a:effectLst/>
                <a:latin typeface="Times New Roman" panose="02020603050405020304" pitchFamily="18" charset="0"/>
                <a:ea typeface="Times New Roman" panose="02020603050405020304" pitchFamily="18" charset="0"/>
              </a:rPr>
              <a:t>One gigajoule contains the amount of energy in approximately 8 gallons of gasoline. </a:t>
            </a:r>
          </a:p>
        </p:txBody>
      </p:sp>
      <p:pic>
        <p:nvPicPr>
          <p:cNvPr id="6" name="Picture 5" descr="Chart, funnel chart&#10;&#10;Description automatically generated">
            <a:extLst>
              <a:ext uri="{FF2B5EF4-FFF2-40B4-BE49-F238E27FC236}">
                <a16:creationId xmlns:a16="http://schemas.microsoft.com/office/drawing/2014/main" id="{59D2D5DC-7CF4-494B-90AC-2366FCB092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57250"/>
            <a:ext cx="9144000" cy="5143500"/>
          </a:xfrm>
          <a:prstGeom prst="rect">
            <a:avLst/>
          </a:prstGeom>
        </p:spPr>
      </p:pic>
    </p:spTree>
    <p:extLst>
      <p:ext uri="{BB962C8B-B14F-4D97-AF65-F5344CB8AC3E}">
        <p14:creationId xmlns:p14="http://schemas.microsoft.com/office/powerpoint/2010/main" val="28750627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Organic</Template>
  <TotalTime>46370</TotalTime>
  <Words>1293</Words>
  <Application>Microsoft Macintosh PowerPoint</Application>
  <PresentationFormat>On-screen Show (4:3)</PresentationFormat>
  <Paragraphs>100</Paragraphs>
  <Slides>15</Slides>
  <Notes>15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Times New Roman</vt:lpstr>
      <vt:lpstr>Office Theme</vt:lpstr>
      <vt:lpstr>PowerPoint Presentation</vt:lpstr>
      <vt:lpstr>Figure 11.1 Global Energy Supplies by Source, 2018 </vt:lpstr>
      <vt:lpstr>Figure 11.2 Global Energy Demand by Source, 1965-2019 </vt:lpstr>
      <vt:lpstr>Figure 11.3 Projected Global Energy Demand 2020-2050, by Country/Region  </vt:lpstr>
      <vt:lpstr>Figure 11.4 Annual Energy Consumption per Capita in Select Countries/Regions, 2019 </vt:lpstr>
      <vt:lpstr>Figure 11.5 Crude Oil Prices in Constant Dollars, 1970-2020 </vt:lpstr>
      <vt:lpstr>Table 11.1: Human Health Impacts and Greenhouse Gas Emissions of Various Energy Sources, per Unit of Energy</vt:lpstr>
      <vt:lpstr>Figure 11.6 Coal Consumption, Top Five Coal Consuming Countries, 1970-2019 </vt:lpstr>
      <vt:lpstr>Figure 11.7 Energy Consumption in the United States, by Source, 1980-2019 </vt:lpstr>
      <vt:lpstr>Figure 11.8 Global Wind Energy Installed Capacity and Average Cost, 2000-2019 </vt:lpstr>
      <vt:lpstr>Figure 11.9 Global Solar Energy Installed Capacity and Average Cost, 2000-2019 </vt:lpstr>
      <vt:lpstr>Figure 11.10 Unsubsidized Levelized Cost of Different Energy Sources </vt:lpstr>
      <vt:lpstr>Figure 11.11 External Costs of Electricity Generation, by Energy Source </vt:lpstr>
      <vt:lpstr>Figure 11.12 IEA Global Energy Mix, 2020  and Projections to 2040 </vt:lpstr>
      <vt:lpstr>Figure 11.13 Energy Taxes, 2018, Select Countries </vt:lpstr>
    </vt:vector>
  </TitlesOfParts>
  <Company>Tufts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ENRE Chapter 19 Figures</dc:title>
  <dc:creator>GDAE Student Account 01</dc:creator>
  <cp:lastModifiedBy>Kronholm, Colin J</cp:lastModifiedBy>
  <cp:revision>989</cp:revision>
  <dcterms:created xsi:type="dcterms:W3CDTF">2013-01-27T22:39:30Z</dcterms:created>
  <dcterms:modified xsi:type="dcterms:W3CDTF">2021-04-18T16:23:58Z</dcterms:modified>
</cp:coreProperties>
</file>