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6"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an Harris" initials="JH" lastIdx="2" clrIdx="0">
    <p:extLst>
      <p:ext uri="{19B8F6BF-5375-455C-9EA6-DF929625EA0E}">
        <p15:presenceInfo xmlns:p15="http://schemas.microsoft.com/office/powerpoint/2012/main" userId="6cf7cbc5d4cae21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AF9614-85ED-40F9-8245-1097942FA681}" v="10" dt="2021-03-13T22:42:01.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1" autoAdjust="0"/>
    <p:restoredTop sz="87423" autoAdjust="0"/>
  </p:normalViewPr>
  <p:slideViewPr>
    <p:cSldViewPr>
      <p:cViewPr varScale="1">
        <p:scale>
          <a:sx n="97" d="100"/>
          <a:sy n="97" d="100"/>
        </p:scale>
        <p:origin x="209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ENRE\Chapter%202\Figure%202.1,%205E.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ENRE\Chapter%202\Figure%202.2,%205E.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ENRE\Chapter%202\Figure%202.3,%205E.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ENRE\Chapter%202\Figure%202.4,%205E.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C:\ENRE\Chapter%202\Figure%202.5,%205E.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ENRE\Chapter%202\Figure%202.6,%205E.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ENRE\Chapter%202\Figure%202.7,%205E.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ENRE\Chapter%202\Figure%202.8,%205E.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file:///C:\ENRE\Chapter%202\Figure%202.9,%205E.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695647419072628E-2"/>
          <c:y val="2.0347185768445609E-2"/>
          <c:w val="0.86411176727909011"/>
          <c:h val="0.79811577719451732"/>
        </c:manualLayout>
      </c:layout>
      <c:scatterChart>
        <c:scatterStyle val="smoothMarker"/>
        <c:varyColors val="0"/>
        <c:ser>
          <c:idx val="0"/>
          <c:order val="0"/>
          <c:tx>
            <c:strRef>
              <c:f>Sheet1!$C$18</c:f>
              <c:strCache>
                <c:ptCount val="1"/>
                <c:pt idx="0">
                  <c:v>Population</c:v>
                </c:pt>
              </c:strCache>
            </c:strRef>
          </c:tx>
          <c:spPr>
            <a:ln w="63500">
              <a:solidFill>
                <a:schemeClr val="tx1"/>
              </a:solidFill>
            </a:ln>
          </c:spPr>
          <c:marker>
            <c:symbol val="none"/>
          </c:marker>
          <c:xVal>
            <c:numRef>
              <c:f>Sheet1!$B$19:$B$77</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Sheet1!$C$19:$C$77</c:f>
              <c:numCache>
                <c:formatCode>0.00</c:formatCode>
                <c:ptCount val="59"/>
                <c:pt idx="0" formatCode="General">
                  <c:v>1</c:v>
                </c:pt>
                <c:pt idx="1">
                  <c:v>1.017199009417558</c:v>
                </c:pt>
                <c:pt idx="2">
                  <c:v>1.0382726952616073</c:v>
                </c:pt>
                <c:pt idx="3">
                  <c:v>1.0595244889750493</c:v>
                </c:pt>
                <c:pt idx="4">
                  <c:v>1.0812122944075326</c:v>
                </c:pt>
                <c:pt idx="5">
                  <c:v>1.1039344195978216</c:v>
                </c:pt>
                <c:pt idx="6">
                  <c:v>1.1265504960856652</c:v>
                </c:pt>
                <c:pt idx="7">
                  <c:v>1.1494188366823404</c:v>
                </c:pt>
                <c:pt idx="8">
                  <c:v>1.1736163651196214</c:v>
                </c:pt>
                <c:pt idx="9">
                  <c:v>1.1979897847810308</c:v>
                </c:pt>
                <c:pt idx="10">
                  <c:v>1.2230181194666521</c:v>
                </c:pt>
                <c:pt idx="11">
                  <c:v>1.2478116587157813</c:v>
                </c:pt>
                <c:pt idx="12">
                  <c:v>1.2722848179912314</c:v>
                </c:pt>
                <c:pt idx="13">
                  <c:v>1.2969931021781513</c:v>
                </c:pt>
                <c:pt idx="14">
                  <c:v>1.3212431227378447</c:v>
                </c:pt>
                <c:pt idx="15">
                  <c:v>1.3449372595486577</c:v>
                </c:pt>
                <c:pt idx="16">
                  <c:v>1.3686223335231009</c:v>
                </c:pt>
                <c:pt idx="17">
                  <c:v>1.3927450613926582</c:v>
                </c:pt>
                <c:pt idx="18">
                  <c:v>1.4173812935610028</c:v>
                </c:pt>
                <c:pt idx="19">
                  <c:v>1.4421401284374045</c:v>
                </c:pt>
                <c:pt idx="20">
                  <c:v>1.4673627877248281</c:v>
                </c:pt>
                <c:pt idx="21">
                  <c:v>1.4934775190352219</c:v>
                </c:pt>
                <c:pt idx="22">
                  <c:v>1.5197238486303573</c:v>
                </c:pt>
                <c:pt idx="23">
                  <c:v>1.5458707225967878</c:v>
                </c:pt>
                <c:pt idx="24">
                  <c:v>1.5726362667404725</c:v>
                </c:pt>
                <c:pt idx="25">
                  <c:v>1.6003512921349026</c:v>
                </c:pt>
                <c:pt idx="26">
                  <c:v>1.6287999296340225</c:v>
                </c:pt>
                <c:pt idx="27">
                  <c:v>1.6575371579702873</c:v>
                </c:pt>
                <c:pt idx="28">
                  <c:v>1.6862604745992826</c:v>
                </c:pt>
                <c:pt idx="29">
                  <c:v>1.7152555115818739</c:v>
                </c:pt>
                <c:pt idx="30">
                  <c:v>1.7433670159220571</c:v>
                </c:pt>
                <c:pt idx="31">
                  <c:v>1.7702939508166642</c:v>
                </c:pt>
                <c:pt idx="32">
                  <c:v>1.7974419582225079</c:v>
                </c:pt>
                <c:pt idx="33">
                  <c:v>1.8242737326853833</c:v>
                </c:pt>
                <c:pt idx="34">
                  <c:v>1.8514970118016703</c:v>
                </c:pt>
                <c:pt idx="35">
                  <c:v>1.8780768113398658</c:v>
                </c:pt>
                <c:pt idx="36">
                  <c:v>1.9047072525468269</c:v>
                </c:pt>
                <c:pt idx="37">
                  <c:v>1.9310273900607147</c:v>
                </c:pt>
                <c:pt idx="38">
                  <c:v>1.957036285820128</c:v>
                </c:pt>
                <c:pt idx="39">
                  <c:v>1.9826846898144175</c:v>
                </c:pt>
                <c:pt idx="40">
                  <c:v>2.0080363759221118</c:v>
                </c:pt>
                <c:pt idx="41">
                  <c:v>2.033191306006644</c:v>
                </c:pt>
                <c:pt idx="42">
                  <c:v>2.058334414308026</c:v>
                </c:pt>
                <c:pt idx="43">
                  <c:v>2.0835774912962881</c:v>
                </c:pt>
                <c:pt idx="44">
                  <c:v>2.1088640723035761</c:v>
                </c:pt>
                <c:pt idx="45">
                  <c:v>2.1342250311498447</c:v>
                </c:pt>
                <c:pt idx="46">
                  <c:v>2.1595800727684806</c:v>
                </c:pt>
                <c:pt idx="47">
                  <c:v>2.1853171445228994</c:v>
                </c:pt>
                <c:pt idx="48">
                  <c:v>2.2110957892610457</c:v>
                </c:pt>
                <c:pt idx="49">
                  <c:v>2.2369040159133164</c:v>
                </c:pt>
                <c:pt idx="50">
                  <c:v>2.2628757089438842</c:v>
                </c:pt>
                <c:pt idx="51">
                  <c:v>2.2884351741897491</c:v>
                </c:pt>
                <c:pt idx="52">
                  <c:v>2.3300319899408106</c:v>
                </c:pt>
                <c:pt idx="53">
                  <c:v>2.3575506911387509</c:v>
                </c:pt>
                <c:pt idx="54">
                  <c:v>2.385135061183731</c:v>
                </c:pt>
                <c:pt idx="55">
                  <c:v>2.412934115694521</c:v>
                </c:pt>
                <c:pt idx="56">
                  <c:v>2.4405161865630292</c:v>
                </c:pt>
                <c:pt idx="57">
                  <c:v>2.4675759924775731</c:v>
                </c:pt>
                <c:pt idx="58" formatCode="General">
                  <c:v>2.4941024343967069</c:v>
                </c:pt>
              </c:numCache>
            </c:numRef>
          </c:yVal>
          <c:smooth val="1"/>
          <c:extLst>
            <c:ext xmlns:c16="http://schemas.microsoft.com/office/drawing/2014/chart" uri="{C3380CC4-5D6E-409C-BE32-E72D297353CC}">
              <c16:uniqueId val="{00000000-653D-44C8-875C-331731849F0F}"/>
            </c:ext>
          </c:extLst>
        </c:ser>
        <c:ser>
          <c:idx val="1"/>
          <c:order val="1"/>
          <c:tx>
            <c:strRef>
              <c:f>Sheet1!$D$18</c:f>
              <c:strCache>
                <c:ptCount val="1"/>
                <c:pt idx="0">
                  <c:v>Food Production</c:v>
                </c:pt>
              </c:strCache>
            </c:strRef>
          </c:tx>
          <c:spPr>
            <a:ln w="63500">
              <a:solidFill>
                <a:srgbClr val="0070C0"/>
              </a:solidFill>
              <a:prstDash val="sysDash"/>
            </a:ln>
          </c:spPr>
          <c:marker>
            <c:symbol val="none"/>
          </c:marker>
          <c:xVal>
            <c:numRef>
              <c:f>Sheet1!$B$19:$B$77</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Sheet1!$D$19:$D$77</c:f>
              <c:numCache>
                <c:formatCode>0.00</c:formatCode>
                <c:ptCount val="59"/>
                <c:pt idx="0" formatCode="General">
                  <c:v>1</c:v>
                </c:pt>
                <c:pt idx="1">
                  <c:v>1.0299803866629309</c:v>
                </c:pt>
                <c:pt idx="2">
                  <c:v>1.0579994396189409</c:v>
                </c:pt>
                <c:pt idx="3">
                  <c:v>1.094144017932194</c:v>
                </c:pt>
                <c:pt idx="4">
                  <c:v>1.1157186887083217</c:v>
                </c:pt>
                <c:pt idx="5">
                  <c:v>1.1597086018492575</c:v>
                </c:pt>
                <c:pt idx="6">
                  <c:v>1.2034183244606333</c:v>
                </c:pt>
                <c:pt idx="7">
                  <c:v>1.2401232838330065</c:v>
                </c:pt>
                <c:pt idx="8">
                  <c:v>1.2454469038946485</c:v>
                </c:pt>
                <c:pt idx="9">
                  <c:v>1.2863547212104232</c:v>
                </c:pt>
                <c:pt idx="10">
                  <c:v>1.3124124404595126</c:v>
                </c:pt>
                <c:pt idx="11">
                  <c:v>1.3191370131689548</c:v>
                </c:pt>
                <c:pt idx="12">
                  <c:v>1.3858223592042591</c:v>
                </c:pt>
                <c:pt idx="13">
                  <c:v>1.3961894087979827</c:v>
                </c:pt>
                <c:pt idx="14">
                  <c:v>1.4281311291678342</c:v>
                </c:pt>
                <c:pt idx="15">
                  <c:v>1.4642757074810873</c:v>
                </c:pt>
                <c:pt idx="16">
                  <c:v>1.4976183804987393</c:v>
                </c:pt>
                <c:pt idx="17">
                  <c:v>1.5668254413000842</c:v>
                </c:pt>
                <c:pt idx="18">
                  <c:v>1.5889604931353321</c:v>
                </c:pt>
                <c:pt idx="19">
                  <c:v>1.5934435416082937</c:v>
                </c:pt>
                <c:pt idx="20">
                  <c:v>1.6419165032221912</c:v>
                </c:pt>
                <c:pt idx="21">
                  <c:v>1.6999159428411321</c:v>
                </c:pt>
                <c:pt idx="22">
                  <c:v>1.7060801344914542</c:v>
                </c:pt>
                <c:pt idx="23">
                  <c:v>1.7915382460072851</c:v>
                </c:pt>
                <c:pt idx="24">
                  <c:v>1.8217988231997759</c:v>
                </c:pt>
                <c:pt idx="25">
                  <c:v>1.8613056878677503</c:v>
                </c:pt>
                <c:pt idx="26">
                  <c:v>1.877836929111796</c:v>
                </c:pt>
                <c:pt idx="27">
                  <c:v>1.8980106472401232</c:v>
                </c:pt>
                <c:pt idx="28">
                  <c:v>1.9686186606892691</c:v>
                </c:pt>
                <c:pt idx="29">
                  <c:v>2.0179321938918466</c:v>
                </c:pt>
                <c:pt idx="30">
                  <c:v>2.0232558139534884</c:v>
                </c:pt>
                <c:pt idx="31">
                  <c:v>2.0764920145699075</c:v>
                </c:pt>
                <c:pt idx="32">
                  <c:v>2.094144017932194</c:v>
                </c:pt>
                <c:pt idx="33">
                  <c:v>2.1504623143737742</c:v>
                </c:pt>
                <c:pt idx="34">
                  <c:v>2.1916503222191093</c:v>
                </c:pt>
                <c:pt idx="35">
                  <c:v>2.2860745306808634</c:v>
                </c:pt>
                <c:pt idx="36">
                  <c:v>2.3224992995236762</c:v>
                </c:pt>
                <c:pt idx="37">
                  <c:v>2.3659288316054918</c:v>
                </c:pt>
                <c:pt idx="38">
                  <c:v>2.4396189408797984</c:v>
                </c:pt>
                <c:pt idx="39">
                  <c:v>2.4922947604370975</c:v>
                </c:pt>
                <c:pt idx="40">
                  <c:v>2.5233959092182685</c:v>
                </c:pt>
                <c:pt idx="41">
                  <c:v>2.5654244886522837</c:v>
                </c:pt>
                <c:pt idx="42">
                  <c:v>2.6343513589240684</c:v>
                </c:pt>
                <c:pt idx="43">
                  <c:v>2.743065284393388</c:v>
                </c:pt>
                <c:pt idx="44">
                  <c:v>2.7991033903054081</c:v>
                </c:pt>
                <c:pt idx="45">
                  <c:v>2.8635472121042311</c:v>
                </c:pt>
                <c:pt idx="46">
                  <c:v>2.9562902773886246</c:v>
                </c:pt>
                <c:pt idx="47">
                  <c:v>3.0742504903334269</c:v>
                </c:pt>
                <c:pt idx="48">
                  <c:v>3.1022695432894372</c:v>
                </c:pt>
                <c:pt idx="49">
                  <c:v>3.1765200336228641</c:v>
                </c:pt>
                <c:pt idx="50">
                  <c:v>3.285514149621743</c:v>
                </c:pt>
                <c:pt idx="51">
                  <c:v>3.3177360605211543</c:v>
                </c:pt>
                <c:pt idx="52">
                  <c:v>3.4432614177640799</c:v>
                </c:pt>
                <c:pt idx="53">
                  <c:v>3.5035023816195014</c:v>
                </c:pt>
                <c:pt idx="54">
                  <c:v>3.5407677220509952</c:v>
                </c:pt>
                <c:pt idx="55">
                  <c:v>3.5811151583076497</c:v>
                </c:pt>
                <c:pt idx="56">
                  <c:v>3.6667038105912027</c:v>
                </c:pt>
                <c:pt idx="57">
                  <c:v>3.704470859840292</c:v>
                </c:pt>
              </c:numCache>
            </c:numRef>
          </c:yVal>
          <c:smooth val="1"/>
          <c:extLst>
            <c:ext xmlns:c16="http://schemas.microsoft.com/office/drawing/2014/chart" uri="{C3380CC4-5D6E-409C-BE32-E72D297353CC}">
              <c16:uniqueId val="{00000001-653D-44C8-875C-331731849F0F}"/>
            </c:ext>
          </c:extLst>
        </c:ser>
        <c:ser>
          <c:idx val="2"/>
          <c:order val="2"/>
          <c:tx>
            <c:strRef>
              <c:f>Sheet1!$E$18</c:f>
              <c:strCache>
                <c:ptCount val="1"/>
                <c:pt idx="0">
                  <c:v>Gross World Product</c:v>
                </c:pt>
              </c:strCache>
            </c:strRef>
          </c:tx>
          <c:spPr>
            <a:ln w="63500">
              <a:solidFill>
                <a:srgbClr val="0070C0"/>
              </a:solidFill>
            </a:ln>
          </c:spPr>
          <c:marker>
            <c:symbol val="none"/>
          </c:marker>
          <c:xVal>
            <c:numRef>
              <c:f>Sheet1!$B$19:$B$77</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Sheet1!$E$19:$E$77</c:f>
              <c:numCache>
                <c:formatCode>0.00</c:formatCode>
                <c:ptCount val="59"/>
                <c:pt idx="0" formatCode="General">
                  <c:v>1</c:v>
                </c:pt>
                <c:pt idx="1">
                  <c:v>1.0555403569849364</c:v>
                </c:pt>
                <c:pt idx="2">
                  <c:v>1.112048197254806</c:v>
                </c:pt>
                <c:pt idx="3">
                  <c:v>1.1867196098758528</c:v>
                </c:pt>
                <c:pt idx="4">
                  <c:v>1.2522200132426748</c:v>
                </c:pt>
                <c:pt idx="5">
                  <c:v>1.324467638633118</c:v>
                </c:pt>
                <c:pt idx="6">
                  <c:v>1.3838950663876279</c:v>
                </c:pt>
                <c:pt idx="7">
                  <c:v>1.4712891199896325</c:v>
                </c:pt>
                <c:pt idx="8">
                  <c:v>1.5612816519852291</c:v>
                </c:pt>
                <c:pt idx="9">
                  <c:v>1.6164876701431208</c:v>
                </c:pt>
                <c:pt idx="10">
                  <c:v>1.6866877858941809</c:v>
                </c:pt>
                <c:pt idx="11">
                  <c:v>1.7832683519394223</c:v>
                </c:pt>
                <c:pt idx="12">
                  <c:v>1.8992782663433518</c:v>
                </c:pt>
                <c:pt idx="13">
                  <c:v>1.9371985669801797</c:v>
                </c:pt>
                <c:pt idx="14">
                  <c:v>1.9488794634905644</c:v>
                </c:pt>
                <c:pt idx="15">
                  <c:v>2.0516322991977405</c:v>
                </c:pt>
                <c:pt idx="16">
                  <c:v>2.1323565119506052</c:v>
                </c:pt>
                <c:pt idx="17">
                  <c:v>2.2152928017901674</c:v>
                </c:pt>
                <c:pt idx="18">
                  <c:v>2.306655612537964</c:v>
                </c:pt>
                <c:pt idx="19">
                  <c:v>2.3505792331055195</c:v>
                </c:pt>
                <c:pt idx="20">
                  <c:v>2.3957808007394168</c:v>
                </c:pt>
                <c:pt idx="21">
                  <c:v>2.4061161103245827</c:v>
                </c:pt>
                <c:pt idx="22">
                  <c:v>2.4641536638006154</c:v>
                </c:pt>
                <c:pt idx="23">
                  <c:v>2.5751783709250713</c:v>
                </c:pt>
                <c:pt idx="24">
                  <c:v>2.6708111992798673</c:v>
                </c:pt>
                <c:pt idx="25">
                  <c:v>2.7615161915171056</c:v>
                </c:pt>
                <c:pt idx="26">
                  <c:v>2.8637516947619273</c:v>
                </c:pt>
                <c:pt idx="27">
                  <c:v>2.9959839626705449</c:v>
                </c:pt>
                <c:pt idx="28">
                  <c:v>3.1061888862409641</c:v>
                </c:pt>
                <c:pt idx="29">
                  <c:v>3.196839020351069</c:v>
                </c:pt>
                <c:pt idx="30">
                  <c:v>3.2424593378224587</c:v>
                </c:pt>
                <c:pt idx="31">
                  <c:v>3.2997656400207052</c:v>
                </c:pt>
                <c:pt idx="32">
                  <c:v>3.3502378388216232</c:v>
                </c:pt>
                <c:pt idx="33">
                  <c:v>3.4507910532952093</c:v>
                </c:pt>
                <c:pt idx="34">
                  <c:v>3.556480093738557</c:v>
                </c:pt>
                <c:pt idx="35">
                  <c:v>3.6766457265559271</c:v>
                </c:pt>
                <c:pt idx="36">
                  <c:v>3.8120384675996215</c:v>
                </c:pt>
                <c:pt idx="37">
                  <c:v>3.9093758768112252</c:v>
                </c:pt>
                <c:pt idx="38">
                  <c:v>4.0361699982701627</c:v>
                </c:pt>
                <c:pt idx="39">
                  <c:v>4.2130972382068155</c:v>
                </c:pt>
                <c:pt idx="40">
                  <c:v>4.2952291545167993</c:v>
                </c:pt>
                <c:pt idx="41">
                  <c:v>4.3887098385513141</c:v>
                </c:pt>
                <c:pt idx="42">
                  <c:v>4.5184773892244001</c:v>
                </c:pt>
                <c:pt idx="43">
                  <c:v>4.717423936869193</c:v>
                </c:pt>
                <c:pt idx="44">
                  <c:v>4.9021075442826971</c:v>
                </c:pt>
                <c:pt idx="45">
                  <c:v>5.1167957650385789</c:v>
                </c:pt>
                <c:pt idx="46">
                  <c:v>5.3378033915734671</c:v>
                </c:pt>
                <c:pt idx="47">
                  <c:v>5.4365826749282133</c:v>
                </c:pt>
                <c:pt idx="48">
                  <c:v>5.3453063856628251</c:v>
                </c:pt>
                <c:pt idx="49">
                  <c:v>5.5750969933857073</c:v>
                </c:pt>
                <c:pt idx="50">
                  <c:v>5.749763687618449</c:v>
                </c:pt>
                <c:pt idx="51">
                  <c:v>5.8939467034777504</c:v>
                </c:pt>
                <c:pt idx="52">
                  <c:v>6.0503934114359081</c:v>
                </c:pt>
                <c:pt idx="53">
                  <c:v>6.2218122363447304</c:v>
                </c:pt>
                <c:pt idx="54">
                  <c:v>6.3996279557080724</c:v>
                </c:pt>
                <c:pt idx="55">
                  <c:v>6.5649965581577314</c:v>
                </c:pt>
                <c:pt idx="56">
                  <c:v>6.7743270378438583</c:v>
                </c:pt>
                <c:pt idx="57">
                  <c:v>6.9811241572284404</c:v>
                </c:pt>
                <c:pt idx="58" formatCode="General">
                  <c:v>7.1539069801198449</c:v>
                </c:pt>
              </c:numCache>
            </c:numRef>
          </c:yVal>
          <c:smooth val="1"/>
          <c:extLst>
            <c:ext xmlns:c16="http://schemas.microsoft.com/office/drawing/2014/chart" uri="{C3380CC4-5D6E-409C-BE32-E72D297353CC}">
              <c16:uniqueId val="{00000002-653D-44C8-875C-331731849F0F}"/>
            </c:ext>
          </c:extLst>
        </c:ser>
        <c:ser>
          <c:idx val="3"/>
          <c:order val="3"/>
          <c:tx>
            <c:strRef>
              <c:f>Sheet1!$F$18</c:f>
              <c:strCache>
                <c:ptCount val="1"/>
                <c:pt idx="0">
                  <c:v>Energy</c:v>
                </c:pt>
              </c:strCache>
            </c:strRef>
          </c:tx>
          <c:spPr>
            <a:ln w="63500">
              <a:solidFill>
                <a:schemeClr val="tx1"/>
              </a:solidFill>
              <a:prstDash val="sysDash"/>
            </a:ln>
          </c:spPr>
          <c:marker>
            <c:symbol val="none"/>
          </c:marker>
          <c:xVal>
            <c:numRef>
              <c:f>Sheet1!$B$19:$B$77</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Sheet1!$F$19:$F$77</c:f>
              <c:numCache>
                <c:formatCode>0.00</c:formatCode>
                <c:ptCount val="59"/>
                <c:pt idx="0" formatCode="General">
                  <c:v>1</c:v>
                </c:pt>
                <c:pt idx="1">
                  <c:v>1.0918115897227545</c:v>
                </c:pt>
                <c:pt idx="2">
                  <c:v>1.1836231794455092</c:v>
                </c:pt>
                <c:pt idx="3">
                  <c:v>1.2754347691682639</c:v>
                </c:pt>
                <c:pt idx="4">
                  <c:v>1.3672463588910182</c:v>
                </c:pt>
                <c:pt idx="5">
                  <c:v>1.4590667808975366</c:v>
                </c:pt>
                <c:pt idx="6">
                  <c:v>1.5508783706202913</c:v>
                </c:pt>
                <c:pt idx="7">
                  <c:v>1.6426899603430458</c:v>
                </c:pt>
                <c:pt idx="8">
                  <c:v>1.7345015500658005</c:v>
                </c:pt>
                <c:pt idx="9">
                  <c:v>1.8257832027627383</c:v>
                </c:pt>
                <c:pt idx="10">
                  <c:v>1.9031716730995134</c:v>
                </c:pt>
                <c:pt idx="11">
                  <c:v>2.0160305950309572</c:v>
                </c:pt>
                <c:pt idx="12">
                  <c:v>2.1076567067946756</c:v>
                </c:pt>
                <c:pt idx="13">
                  <c:v>2.1238286183658506</c:v>
                </c:pt>
                <c:pt idx="14">
                  <c:v>2.1440457159007607</c:v>
                </c:pt>
                <c:pt idx="15">
                  <c:v>2.2459526059653241</c:v>
                </c:pt>
                <c:pt idx="16">
                  <c:v>2.3125303609754373</c:v>
                </c:pt>
                <c:pt idx="17">
                  <c:v>2.4092527004707609</c:v>
                </c:pt>
                <c:pt idx="18">
                  <c:v>2.4995363051024104</c:v>
                </c:pt>
                <c:pt idx="19">
                  <c:v>2.603297974757333</c:v>
                </c:pt>
                <c:pt idx="20">
                  <c:v>2.5563455542699676</c:v>
                </c:pt>
                <c:pt idx="21">
                  <c:v>2.5478930587081905</c:v>
                </c:pt>
                <c:pt idx="22">
                  <c:v>2.5738953021082658</c:v>
                </c:pt>
                <c:pt idx="23">
                  <c:v>2.7168281502548113</c:v>
                </c:pt>
                <c:pt idx="24">
                  <c:v>2.7829907879280347</c:v>
                </c:pt>
                <c:pt idx="25">
                  <c:v>2.8734687028024832</c:v>
                </c:pt>
                <c:pt idx="26">
                  <c:v>2.9413359712420841</c:v>
                </c:pt>
                <c:pt idx="27">
                  <c:v>3.0554667420354877</c:v>
                </c:pt>
                <c:pt idx="28">
                  <c:v>3.114908011764602</c:v>
                </c:pt>
                <c:pt idx="29">
                  <c:v>3.1660204379046286</c:v>
                </c:pt>
                <c:pt idx="30">
                  <c:v>3.1201543883201879</c:v>
                </c:pt>
                <c:pt idx="31">
                  <c:v>3.1105095344503226</c:v>
                </c:pt>
                <c:pt idx="32">
                  <c:v>3.1189708622958636</c:v>
                </c:pt>
                <c:pt idx="33">
                  <c:v>3.172777134983793</c:v>
                </c:pt>
                <c:pt idx="34">
                  <c:v>3.2417926003126625</c:v>
                </c:pt>
                <c:pt idx="35">
                  <c:v>3.3237120322201714</c:v>
                </c:pt>
                <c:pt idx="36">
                  <c:v>3.3639342524796634</c:v>
                </c:pt>
                <c:pt idx="37">
                  <c:v>3.4050043719804628</c:v>
                </c:pt>
                <c:pt idx="38">
                  <c:v>3.4045539255085187</c:v>
                </c:pt>
                <c:pt idx="39">
                  <c:v>3.5232774838590011</c:v>
                </c:pt>
                <c:pt idx="40">
                  <c:v>3.573851140689448</c:v>
                </c:pt>
                <c:pt idx="41">
                  <c:v>3.5894754506672788</c:v>
                </c:pt>
                <c:pt idx="42">
                  <c:v>3.7289195467271972</c:v>
                </c:pt>
                <c:pt idx="43">
                  <c:v>3.925393699048763</c:v>
                </c:pt>
                <c:pt idx="44">
                  <c:v>4.0656503652149336</c:v>
                </c:pt>
                <c:pt idx="45">
                  <c:v>4.1716554349458139</c:v>
                </c:pt>
                <c:pt idx="46">
                  <c:v>4.247471758772666</c:v>
                </c:pt>
                <c:pt idx="47">
                  <c:v>4.3621236343081229</c:v>
                </c:pt>
                <c:pt idx="48">
                  <c:v>4.3464198337764195</c:v>
                </c:pt>
                <c:pt idx="49">
                  <c:v>4.5774282156137112</c:v>
                </c:pt>
                <c:pt idx="50">
                  <c:v>4.7159625864459773</c:v>
                </c:pt>
                <c:pt idx="51">
                  <c:v>4.8342445306082791</c:v>
                </c:pt>
                <c:pt idx="52">
                  <c:v>4.9007074659294654</c:v>
                </c:pt>
                <c:pt idx="53">
                  <c:v>4.9878467775412689</c:v>
                </c:pt>
                <c:pt idx="54">
                  <c:v>5.026426193020729</c:v>
                </c:pt>
                <c:pt idx="55">
                  <c:v>4.9875376476095417</c:v>
                </c:pt>
                <c:pt idx="56">
                  <c:v>5.095053037864</c:v>
                </c:pt>
                <c:pt idx="57">
                  <c:v>5.212239257734872</c:v>
                </c:pt>
                <c:pt idx="58" formatCode="General">
                  <c:v>5.2799983680854243</c:v>
                </c:pt>
              </c:numCache>
            </c:numRef>
          </c:yVal>
          <c:smooth val="1"/>
          <c:extLst>
            <c:ext xmlns:c16="http://schemas.microsoft.com/office/drawing/2014/chart" uri="{C3380CC4-5D6E-409C-BE32-E72D297353CC}">
              <c16:uniqueId val="{00000003-653D-44C8-875C-331731849F0F}"/>
            </c:ext>
          </c:extLst>
        </c:ser>
        <c:dLbls>
          <c:showLegendKey val="0"/>
          <c:showVal val="0"/>
          <c:showCatName val="0"/>
          <c:showSerName val="0"/>
          <c:showPercent val="0"/>
          <c:showBubbleSize val="0"/>
        </c:dLbls>
        <c:axId val="88838912"/>
        <c:axId val="88840448"/>
      </c:scatterChart>
      <c:valAx>
        <c:axId val="88838912"/>
        <c:scaling>
          <c:orientation val="minMax"/>
          <c:max val="2020"/>
          <c:min val="1960"/>
        </c:scaling>
        <c:delete val="0"/>
        <c:axPos val="b"/>
        <c:numFmt formatCode="General" sourceLinked="1"/>
        <c:majorTickMark val="out"/>
        <c:minorTickMark val="none"/>
        <c:tickLblPos val="nextTo"/>
        <c:txPr>
          <a:bodyPr rot="-2700000"/>
          <a:lstStyle/>
          <a:p>
            <a:pPr>
              <a:defRPr sz="1200" b="1"/>
            </a:pPr>
            <a:endParaRPr lang="en-US"/>
          </a:p>
        </c:txPr>
        <c:crossAx val="88840448"/>
        <c:crosses val="autoZero"/>
        <c:crossBetween val="midCat"/>
        <c:majorUnit val="5"/>
      </c:valAx>
      <c:valAx>
        <c:axId val="88840448"/>
        <c:scaling>
          <c:orientation val="minMax"/>
        </c:scaling>
        <c:delete val="0"/>
        <c:axPos val="l"/>
        <c:majorGridlines/>
        <c:title>
          <c:tx>
            <c:rich>
              <a:bodyPr rot="-5400000" vert="horz"/>
              <a:lstStyle/>
              <a:p>
                <a:pPr>
                  <a:defRPr sz="1600"/>
                </a:pPr>
                <a:r>
                  <a:rPr lang="en-US" sz="1600" dirty="0"/>
                  <a:t>Index (1961=1)</a:t>
                </a:r>
              </a:p>
            </c:rich>
          </c:tx>
          <c:layout>
            <c:manualLayout>
              <c:xMode val="edge"/>
              <c:yMode val="edge"/>
              <c:x val="8.3333333333333332E-3"/>
              <c:y val="0.22101706036745405"/>
            </c:manualLayout>
          </c:layout>
          <c:overlay val="0"/>
        </c:title>
        <c:numFmt formatCode="General" sourceLinked="1"/>
        <c:majorTickMark val="out"/>
        <c:minorTickMark val="none"/>
        <c:tickLblPos val="nextTo"/>
        <c:crossAx val="88838912"/>
        <c:crosses val="autoZero"/>
        <c:crossBetween val="midCat"/>
      </c:valAx>
    </c:plotArea>
    <c:legend>
      <c:legendPos val="b"/>
      <c:overlay val="0"/>
      <c:spPr>
        <a:ln>
          <a:solidFill>
            <a:schemeClr val="tx1"/>
          </a:solidFill>
        </a:ln>
      </c:spPr>
      <c:txPr>
        <a:bodyPr/>
        <a:lstStyle/>
        <a:p>
          <a:pPr>
            <a:defRPr sz="1100" b="1"/>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0708661417323"/>
          <c:y val="2.9606445027704872E-2"/>
          <c:w val="0.79230413385826781"/>
          <c:h val="0.83399198016914555"/>
        </c:manualLayout>
      </c:layout>
      <c:scatterChart>
        <c:scatterStyle val="smoothMarker"/>
        <c:varyColors val="0"/>
        <c:ser>
          <c:idx val="0"/>
          <c:order val="0"/>
          <c:tx>
            <c:strRef>
              <c:f>Data!$E$10</c:f>
              <c:strCache>
                <c:ptCount val="1"/>
                <c:pt idx="0">
                  <c:v>Low</c:v>
                </c:pt>
              </c:strCache>
            </c:strRef>
          </c:tx>
          <c:spPr>
            <a:ln w="63500" cap="rnd">
              <a:solidFill>
                <a:schemeClr val="accent1"/>
              </a:solidFill>
              <a:round/>
            </a:ln>
            <a:effectLst/>
          </c:spPr>
          <c:marker>
            <c:symbol val="none"/>
          </c:marker>
          <c:xVal>
            <c:numRef>
              <c:f>Data!$D$11:$D$69</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Data!$E$11:$E$69</c:f>
              <c:numCache>
                <c:formatCode>General</c:formatCode>
                <c:ptCount val="59"/>
                <c:pt idx="0">
                  <c:v>722.13662848578065</c:v>
                </c:pt>
                <c:pt idx="1">
                  <c:v>774.51992273353801</c:v>
                </c:pt>
                <c:pt idx="2">
                  <c:v>784.68331115099841</c:v>
                </c:pt>
                <c:pt idx="3">
                  <c:v>785.26185329244902</c:v>
                </c:pt>
                <c:pt idx="4">
                  <c:v>801.04253691752785</c:v>
                </c:pt>
                <c:pt idx="5">
                  <c:v>819.05765612993434</c:v>
                </c:pt>
                <c:pt idx="6">
                  <c:v>821.94875413557509</c:v>
                </c:pt>
                <c:pt idx="7">
                  <c:v>840.46929462668925</c:v>
                </c:pt>
                <c:pt idx="8">
                  <c:v>878.5065349452891</c:v>
                </c:pt>
                <c:pt idx="9">
                  <c:v>913.15921795851739</c:v>
                </c:pt>
                <c:pt idx="10">
                  <c:v>909.43543367885957</c:v>
                </c:pt>
                <c:pt idx="11">
                  <c:v>907.8325872475383</c:v>
                </c:pt>
                <c:pt idx="12">
                  <c:v>915.57986483377226</c:v>
                </c:pt>
                <c:pt idx="13">
                  <c:v>863.56244604841459</c:v>
                </c:pt>
                <c:pt idx="14">
                  <c:v>783.33446866907389</c:v>
                </c:pt>
                <c:pt idx="15">
                  <c:v>765.1109758490777</c:v>
                </c:pt>
                <c:pt idx="16">
                  <c:v>762.70909783766967</c:v>
                </c:pt>
                <c:pt idx="17">
                  <c:v>750.42210577571973</c:v>
                </c:pt>
                <c:pt idx="18">
                  <c:v>750.83701244657982</c:v>
                </c:pt>
                <c:pt idx="19">
                  <c:v>691.87342804773107</c:v>
                </c:pt>
                <c:pt idx="20">
                  <c:v>681.7556827390041</c:v>
                </c:pt>
                <c:pt idx="21">
                  <c:v>633.87231391790033</c:v>
                </c:pt>
                <c:pt idx="22">
                  <c:v>629.5028419160858</c:v>
                </c:pt>
                <c:pt idx="23">
                  <c:v>612.76214145674442</c:v>
                </c:pt>
                <c:pt idx="24">
                  <c:v>598.29787759327257</c:v>
                </c:pt>
                <c:pt idx="25">
                  <c:v>605.19611853508093</c:v>
                </c:pt>
                <c:pt idx="26">
                  <c:v>616.83849279163314</c:v>
                </c:pt>
                <c:pt idx="27">
                  <c:v>619.89704928786455</c:v>
                </c:pt>
                <c:pt idx="28">
                  <c:v>615.10530234577675</c:v>
                </c:pt>
                <c:pt idx="29">
                  <c:v>588.87469694049685</c:v>
                </c:pt>
                <c:pt idx="30">
                  <c:v>575.25734293409187</c:v>
                </c:pt>
                <c:pt idx="31">
                  <c:v>545.48654223736821</c:v>
                </c:pt>
                <c:pt idx="32">
                  <c:v>528.30187270009253</c:v>
                </c:pt>
                <c:pt idx="33">
                  <c:v>511.44519476170007</c:v>
                </c:pt>
                <c:pt idx="34">
                  <c:v>520.7120594735228</c:v>
                </c:pt>
                <c:pt idx="35">
                  <c:v>531.0112988770527</c:v>
                </c:pt>
                <c:pt idx="36">
                  <c:v>541.10244289995296</c:v>
                </c:pt>
                <c:pt idx="37">
                  <c:v>545.07283049412558</c:v>
                </c:pt>
                <c:pt idx="38">
                  <c:v>548.01211442689362</c:v>
                </c:pt>
                <c:pt idx="39">
                  <c:v>548.53594793225113</c:v>
                </c:pt>
                <c:pt idx="40">
                  <c:v>561.04033965821543</c:v>
                </c:pt>
                <c:pt idx="41">
                  <c:v>568.78221439708375</c:v>
                </c:pt>
                <c:pt idx="42">
                  <c:v>581.26070088834103</c:v>
                </c:pt>
                <c:pt idx="43">
                  <c:v>597.15484231190089</c:v>
                </c:pt>
                <c:pt idx="44">
                  <c:v>620.7768944707575</c:v>
                </c:pt>
                <c:pt idx="45">
                  <c:v>644.16172969787465</c:v>
                </c:pt>
                <c:pt idx="46">
                  <c:v>673.7340131350245</c:v>
                </c:pt>
                <c:pt idx="47">
                  <c:v>697.94983990632397</c:v>
                </c:pt>
                <c:pt idx="48">
                  <c:v>712.71223143804229</c:v>
                </c:pt>
                <c:pt idx="49">
                  <c:v>734.2035212189835</c:v>
                </c:pt>
                <c:pt idx="50">
                  <c:v>738.66034501463366</c:v>
                </c:pt>
                <c:pt idx="51">
                  <c:v>736.86057735803149</c:v>
                </c:pt>
                <c:pt idx="52">
                  <c:v>759.46900776957989</c:v>
                </c:pt>
                <c:pt idx="53">
                  <c:v>777.85264677888676</c:v>
                </c:pt>
                <c:pt idx="54">
                  <c:v>774.29456147700705</c:v>
                </c:pt>
                <c:pt idx="55">
                  <c:v>784.14198261648755</c:v>
                </c:pt>
                <c:pt idx="56">
                  <c:v>797.71685209411692</c:v>
                </c:pt>
                <c:pt idx="57">
                  <c:v>805.35891058945117</c:v>
                </c:pt>
                <c:pt idx="58">
                  <c:v>815.20267589859316</c:v>
                </c:pt>
              </c:numCache>
            </c:numRef>
          </c:yVal>
          <c:smooth val="1"/>
          <c:extLst>
            <c:ext xmlns:c16="http://schemas.microsoft.com/office/drawing/2014/chart" uri="{C3380CC4-5D6E-409C-BE32-E72D297353CC}">
              <c16:uniqueId val="{00000000-6D81-4633-825A-2D9B9C89F5B3}"/>
            </c:ext>
          </c:extLst>
        </c:ser>
        <c:ser>
          <c:idx val="1"/>
          <c:order val="1"/>
          <c:tx>
            <c:strRef>
              <c:f>Data!$F$10</c:f>
              <c:strCache>
                <c:ptCount val="1"/>
                <c:pt idx="0">
                  <c:v>Middle</c:v>
                </c:pt>
              </c:strCache>
            </c:strRef>
          </c:tx>
          <c:spPr>
            <a:ln w="63500" cap="rnd">
              <a:solidFill>
                <a:schemeClr val="tx1"/>
              </a:solidFill>
              <a:prstDash val="sysDash"/>
              <a:round/>
            </a:ln>
            <a:effectLst/>
          </c:spPr>
          <c:marker>
            <c:symbol val="none"/>
          </c:marker>
          <c:xVal>
            <c:numRef>
              <c:f>Data!$D$11:$D$69</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Data!$F$11:$F$69</c:f>
              <c:numCache>
                <c:formatCode>General</c:formatCode>
                <c:ptCount val="59"/>
                <c:pt idx="0">
                  <c:v>1024.5889120975248</c:v>
                </c:pt>
                <c:pt idx="1">
                  <c:v>1043.8010922803439</c:v>
                </c:pt>
                <c:pt idx="2">
                  <c:v>1069.2518002107181</c:v>
                </c:pt>
                <c:pt idx="3">
                  <c:v>1126.7632441886608</c:v>
                </c:pt>
                <c:pt idx="4">
                  <c:v>1162.9028622009685</c:v>
                </c:pt>
                <c:pt idx="5">
                  <c:v>1185.4129656932573</c:v>
                </c:pt>
                <c:pt idx="6">
                  <c:v>1201.7225450716883</c:v>
                </c:pt>
                <c:pt idx="7">
                  <c:v>1252.4320931633927</c:v>
                </c:pt>
                <c:pt idx="8">
                  <c:v>1317.6870584225112</c:v>
                </c:pt>
                <c:pt idx="9">
                  <c:v>1391.1699922462003</c:v>
                </c:pt>
                <c:pt idx="10">
                  <c:v>1445.6971671303509</c:v>
                </c:pt>
                <c:pt idx="11">
                  <c:v>1505.1593366204343</c:v>
                </c:pt>
                <c:pt idx="12">
                  <c:v>1582.1719049536416</c:v>
                </c:pt>
                <c:pt idx="13">
                  <c:v>1642.0684531510956</c:v>
                </c:pt>
                <c:pt idx="14">
                  <c:v>1673.6578864472885</c:v>
                </c:pt>
                <c:pt idx="15">
                  <c:v>1751.117640066379</c:v>
                </c:pt>
                <c:pt idx="16">
                  <c:v>1789.6443627119736</c:v>
                </c:pt>
                <c:pt idx="17">
                  <c:v>1806.6249980588027</c:v>
                </c:pt>
                <c:pt idx="18">
                  <c:v>1844.4731560321734</c:v>
                </c:pt>
                <c:pt idx="19">
                  <c:v>1878.7626717264502</c:v>
                </c:pt>
                <c:pt idx="20">
                  <c:v>1872.9636344738299</c:v>
                </c:pt>
                <c:pt idx="21">
                  <c:v>1884.1908163208736</c:v>
                </c:pt>
                <c:pt idx="22">
                  <c:v>1867.1921598073179</c:v>
                </c:pt>
                <c:pt idx="23">
                  <c:v>1911.2064252329412</c:v>
                </c:pt>
                <c:pt idx="24">
                  <c:v>1955.7219796780146</c:v>
                </c:pt>
                <c:pt idx="25">
                  <c:v>1995.9489402948284</c:v>
                </c:pt>
                <c:pt idx="26">
                  <c:v>2046.5646382051862</c:v>
                </c:pt>
                <c:pt idx="27">
                  <c:v>2082.8239831631354</c:v>
                </c:pt>
                <c:pt idx="28">
                  <c:v>2100.0570170360811</c:v>
                </c:pt>
                <c:pt idx="29">
                  <c:v>2105.3130424259971</c:v>
                </c:pt>
                <c:pt idx="30">
                  <c:v>2095.2725626314491</c:v>
                </c:pt>
                <c:pt idx="31">
                  <c:v>2078.1891948678681</c:v>
                </c:pt>
                <c:pt idx="32">
                  <c:v>2100.3138850257078</c:v>
                </c:pt>
                <c:pt idx="33">
                  <c:v>2116.3937953480768</c:v>
                </c:pt>
                <c:pt idx="34">
                  <c:v>2157.0994880629719</c:v>
                </c:pt>
                <c:pt idx="35">
                  <c:v>2227.5130805224185</c:v>
                </c:pt>
                <c:pt idx="36">
                  <c:v>2301.4514009949685</c:v>
                </c:pt>
                <c:pt idx="37">
                  <c:v>2313.5133965251812</c:v>
                </c:pt>
                <c:pt idx="38">
                  <c:v>2354.9840727512296</c:v>
                </c:pt>
                <c:pt idx="39">
                  <c:v>2453.8744899934491</c:v>
                </c:pt>
                <c:pt idx="40">
                  <c:v>2504.2383131604952</c:v>
                </c:pt>
                <c:pt idx="41">
                  <c:v>2578.4382036484444</c:v>
                </c:pt>
                <c:pt idx="42">
                  <c:v>2684.3198520806654</c:v>
                </c:pt>
                <c:pt idx="43">
                  <c:v>2856.2347545579864</c:v>
                </c:pt>
                <c:pt idx="44">
                  <c:v>3019.2750466894195</c:v>
                </c:pt>
                <c:pt idx="45">
                  <c:v>3218.9234004511341</c:v>
                </c:pt>
                <c:pt idx="46">
                  <c:v>3449.9208052523941</c:v>
                </c:pt>
                <c:pt idx="47">
                  <c:v>3598.600768958926</c:v>
                </c:pt>
                <c:pt idx="48">
                  <c:v>3639.7178403846933</c:v>
                </c:pt>
                <c:pt idx="49">
                  <c:v>3866.193845015257</c:v>
                </c:pt>
                <c:pt idx="50">
                  <c:v>4051.1572488449078</c:v>
                </c:pt>
                <c:pt idx="51">
                  <c:v>4211.7015222745358</c:v>
                </c:pt>
                <c:pt idx="52">
                  <c:v>4376.6759462005784</c:v>
                </c:pt>
                <c:pt idx="53">
                  <c:v>4519.5059094640201</c:v>
                </c:pt>
                <c:pt idx="54">
                  <c:v>4645.7184582044538</c:v>
                </c:pt>
                <c:pt idx="55">
                  <c:v>4791.323003278847</c:v>
                </c:pt>
                <c:pt idx="56">
                  <c:v>4972.3130764154148</c:v>
                </c:pt>
                <c:pt idx="57">
                  <c:v>5148.0861435478464</c:v>
                </c:pt>
                <c:pt idx="58">
                  <c:v>5296.5392788117206</c:v>
                </c:pt>
              </c:numCache>
            </c:numRef>
          </c:yVal>
          <c:smooth val="1"/>
          <c:extLst>
            <c:ext xmlns:c16="http://schemas.microsoft.com/office/drawing/2014/chart" uri="{C3380CC4-5D6E-409C-BE32-E72D297353CC}">
              <c16:uniqueId val="{00000001-6D81-4633-825A-2D9B9C89F5B3}"/>
            </c:ext>
          </c:extLst>
        </c:ser>
        <c:ser>
          <c:idx val="2"/>
          <c:order val="2"/>
          <c:tx>
            <c:strRef>
              <c:f>Data!$G$10</c:f>
              <c:strCache>
                <c:ptCount val="1"/>
                <c:pt idx="0">
                  <c:v>High</c:v>
                </c:pt>
              </c:strCache>
            </c:strRef>
          </c:tx>
          <c:spPr>
            <a:ln w="63500" cap="rnd">
              <a:solidFill>
                <a:srgbClr val="002060"/>
              </a:solidFill>
              <a:round/>
            </a:ln>
            <a:effectLst/>
          </c:spPr>
          <c:marker>
            <c:symbol val="none"/>
          </c:marker>
          <c:xVal>
            <c:numRef>
              <c:f>Data!$D$11:$D$69</c:f>
              <c:numCache>
                <c:formatCode>General</c:formatCode>
                <c:ptCount val="59"/>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numCache>
            </c:numRef>
          </c:xVal>
          <c:yVal>
            <c:numRef>
              <c:f>Data!$G$11:$G$69</c:f>
              <c:numCache>
                <c:formatCode>General</c:formatCode>
                <c:ptCount val="59"/>
                <c:pt idx="0">
                  <c:v>12003.346682934363</c:v>
                </c:pt>
                <c:pt idx="1">
                  <c:v>12540.569169266722</c:v>
                </c:pt>
                <c:pt idx="2">
                  <c:v>13062.328139356568</c:v>
                </c:pt>
                <c:pt idx="3">
                  <c:v>13746.353815007176</c:v>
                </c:pt>
                <c:pt idx="4">
                  <c:v>14331.321416706392</c:v>
                </c:pt>
                <c:pt idx="5">
                  <c:v>15030.117564110893</c:v>
                </c:pt>
                <c:pt idx="6">
                  <c:v>15578.632888635659</c:v>
                </c:pt>
                <c:pt idx="7">
                  <c:v>16411.766630654198</c:v>
                </c:pt>
                <c:pt idx="8">
                  <c:v>17177.047095791328</c:v>
                </c:pt>
                <c:pt idx="9">
                  <c:v>17463.56351838063</c:v>
                </c:pt>
                <c:pt idx="10">
                  <c:v>17963.508443284052</c:v>
                </c:pt>
                <c:pt idx="11">
                  <c:v>18777.84279217622</c:v>
                </c:pt>
                <c:pt idx="12">
                  <c:v>19787.299249075801</c:v>
                </c:pt>
                <c:pt idx="13">
                  <c:v>19822.39184762006</c:v>
                </c:pt>
                <c:pt idx="14">
                  <c:v>19613.658634384665</c:v>
                </c:pt>
                <c:pt idx="15">
                  <c:v>20422.44421752615</c:v>
                </c:pt>
                <c:pt idx="16">
                  <c:v>21039.740092027325</c:v>
                </c:pt>
                <c:pt idx="17">
                  <c:v>21725.828101138628</c:v>
                </c:pt>
                <c:pt idx="18">
                  <c:v>22433.291001101894</c:v>
                </c:pt>
                <c:pt idx="19">
                  <c:v>22582.082172254137</c:v>
                </c:pt>
                <c:pt idx="20">
                  <c:v>22841.401314624123</c:v>
                </c:pt>
                <c:pt idx="21">
                  <c:v>22655.120264652985</c:v>
                </c:pt>
                <c:pt idx="22">
                  <c:v>23103.634694584678</c:v>
                </c:pt>
                <c:pt idx="23">
                  <c:v>23993.069887123234</c:v>
                </c:pt>
                <c:pt idx="24">
                  <c:v>24687.142394763297</c:v>
                </c:pt>
                <c:pt idx="25">
                  <c:v>25311.481049842609</c:v>
                </c:pt>
                <c:pt idx="26">
                  <c:v>26019.589434110509</c:v>
                </c:pt>
                <c:pt idx="27">
                  <c:v>27085.006431743237</c:v>
                </c:pt>
                <c:pt idx="28">
                  <c:v>27935.614775294802</c:v>
                </c:pt>
                <c:pt idx="29">
                  <c:v>28596.473612213693</c:v>
                </c:pt>
                <c:pt idx="30">
                  <c:v>28784.628111994705</c:v>
                </c:pt>
                <c:pt idx="31">
                  <c:v>29199.720215914673</c:v>
                </c:pt>
                <c:pt idx="32">
                  <c:v>29326.351001941588</c:v>
                </c:pt>
                <c:pt idx="33">
                  <c:v>30043.724850658044</c:v>
                </c:pt>
                <c:pt idx="34">
                  <c:v>30650.216153107005</c:v>
                </c:pt>
                <c:pt idx="35">
                  <c:v>31350.961857464255</c:v>
                </c:pt>
                <c:pt idx="36">
                  <c:v>32185.111008250373</c:v>
                </c:pt>
                <c:pt idx="37">
                  <c:v>32851.923453020026</c:v>
                </c:pt>
                <c:pt idx="38">
                  <c:v>33712.111337637711</c:v>
                </c:pt>
                <c:pt idx="39">
                  <c:v>34858.492914454277</c:v>
                </c:pt>
                <c:pt idx="40">
                  <c:v>35172.906573365704</c:v>
                </c:pt>
                <c:pt idx="41">
                  <c:v>35493.276714877175</c:v>
                </c:pt>
                <c:pt idx="42">
                  <c:v>36044.627920780666</c:v>
                </c:pt>
                <c:pt idx="43">
                  <c:v>37003.676759482129</c:v>
                </c:pt>
                <c:pt idx="44">
                  <c:v>37810.636233581601</c:v>
                </c:pt>
                <c:pt idx="45">
                  <c:v>38718.016633070911</c:v>
                </c:pt>
                <c:pt idx="46">
                  <c:v>39510.624328026031</c:v>
                </c:pt>
                <c:pt idx="47">
                  <c:v>39363.920604289327</c:v>
                </c:pt>
                <c:pt idx="48">
                  <c:v>37785.412967087337</c:v>
                </c:pt>
                <c:pt idx="49">
                  <c:v>38650.144994460374</c:v>
                </c:pt>
                <c:pt idx="50">
                  <c:v>39191.521967635555</c:v>
                </c:pt>
                <c:pt idx="51">
                  <c:v>39470.808428928896</c:v>
                </c:pt>
                <c:pt idx="52">
                  <c:v>39816.912694470564</c:v>
                </c:pt>
                <c:pt idx="53">
                  <c:v>40387.414587332707</c:v>
                </c:pt>
                <c:pt idx="54">
                  <c:v>41098.324691106704</c:v>
                </c:pt>
                <c:pt idx="55">
                  <c:v>41568.910983521426</c:v>
                </c:pt>
                <c:pt idx="56">
                  <c:v>42350.459338968212</c:v>
                </c:pt>
                <c:pt idx="57">
                  <c:v>43088.76563522534</c:v>
                </c:pt>
                <c:pt idx="58">
                  <c:v>43623.590181964508</c:v>
                </c:pt>
              </c:numCache>
            </c:numRef>
          </c:yVal>
          <c:smooth val="1"/>
          <c:extLst>
            <c:ext xmlns:c16="http://schemas.microsoft.com/office/drawing/2014/chart" uri="{C3380CC4-5D6E-409C-BE32-E72D297353CC}">
              <c16:uniqueId val="{00000002-6D81-4633-825A-2D9B9C89F5B3}"/>
            </c:ext>
          </c:extLst>
        </c:ser>
        <c:dLbls>
          <c:showLegendKey val="0"/>
          <c:showVal val="0"/>
          <c:showCatName val="0"/>
          <c:showSerName val="0"/>
          <c:showPercent val="0"/>
          <c:showBubbleSize val="0"/>
        </c:dLbls>
        <c:axId val="585170032"/>
        <c:axId val="585170360"/>
      </c:scatterChart>
      <c:valAx>
        <c:axId val="585170032"/>
        <c:scaling>
          <c:orientation val="minMax"/>
          <c:max val="2020"/>
          <c:min val="1960"/>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585170360"/>
        <c:crosses val="autoZero"/>
        <c:crossBetween val="midCat"/>
      </c:valAx>
      <c:valAx>
        <c:axId val="585170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1" dirty="0">
                    <a:solidFill>
                      <a:schemeClr val="tx1"/>
                    </a:solidFill>
                  </a:rPr>
                  <a:t>GDP per Capita, 2010 US Dollars</a:t>
                </a:r>
              </a:p>
            </c:rich>
          </c:tx>
          <c:layout>
            <c:manualLayout>
              <c:xMode val="edge"/>
              <c:yMode val="edge"/>
              <c:x val="1.5277777777777777E-2"/>
              <c:y val="0.12816345873432489"/>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585170032"/>
        <c:crosses val="autoZero"/>
        <c:crossBetween val="midCat"/>
      </c:valAx>
      <c:spPr>
        <a:noFill/>
        <a:ln>
          <a:noFill/>
        </a:ln>
        <a:effectLst/>
      </c:spPr>
    </c:plotArea>
    <c:legend>
      <c:legendPos val="b"/>
      <c:layout>
        <c:manualLayout>
          <c:xMode val="edge"/>
          <c:yMode val="edge"/>
          <c:x val="0.34610958005249343"/>
          <c:y val="0.92407028288130655"/>
          <c:w val="0.41889195100612425"/>
          <c:h val="6.481860600758238E-2"/>
        </c:manualLayout>
      </c:layout>
      <c:overlay val="0"/>
      <c:spPr>
        <a:noFill/>
        <a:ln>
          <a:solidFill>
            <a:schemeClr val="tx1"/>
          </a:solid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Data!$C$11</c:f>
              <c:strCache>
                <c:ptCount val="1"/>
                <c:pt idx="0">
                  <c:v>Low</c:v>
                </c:pt>
              </c:strCache>
            </c:strRef>
          </c:tx>
          <c:spPr>
            <a:ln w="63500" cap="rnd">
              <a:solidFill>
                <a:schemeClr val="accent1"/>
              </a:solidFill>
              <a:round/>
            </a:ln>
            <a:effectLst/>
          </c:spPr>
          <c:marker>
            <c:symbol val="none"/>
          </c:marker>
          <c:xVal>
            <c:numRef>
              <c:f>Data!$B$12:$B$70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xVal>
          <c:yVal>
            <c:numRef>
              <c:f>Data!$C$12:$C$70</c:f>
              <c:numCache>
                <c:formatCode>General</c:formatCode>
                <c:ptCount val="59"/>
                <c:pt idx="0">
                  <c:v>3.9597452544202189E-2</c:v>
                </c:pt>
                <c:pt idx="1">
                  <c:v>4.3121916539135191E-2</c:v>
                </c:pt>
                <c:pt idx="2">
                  <c:v>4.7665886503223988E-2</c:v>
                </c:pt>
                <c:pt idx="3">
                  <c:v>5.0800910171076449E-2</c:v>
                </c:pt>
                <c:pt idx="4">
                  <c:v>5.5447747282817157E-2</c:v>
                </c:pt>
                <c:pt idx="5">
                  <c:v>6.576884717270351E-2</c:v>
                </c:pt>
                <c:pt idx="6">
                  <c:v>7.1733818346138387E-2</c:v>
                </c:pt>
                <c:pt idx="7">
                  <c:v>7.7615777992308774E-2</c:v>
                </c:pt>
                <c:pt idx="8">
                  <c:v>9.0031930713156308E-2</c:v>
                </c:pt>
                <c:pt idx="9">
                  <c:v>9.9740326473233248E-2</c:v>
                </c:pt>
                <c:pt idx="10">
                  <c:v>0.11023140234751831</c:v>
                </c:pt>
                <c:pt idx="11">
                  <c:v>0.15112841477982933</c:v>
                </c:pt>
                <c:pt idx="12">
                  <c:v>0.13015812182086836</c:v>
                </c:pt>
                <c:pt idx="13">
                  <c:v>0.13945936580436227</c:v>
                </c:pt>
                <c:pt idx="14">
                  <c:v>0.14682762708155422</c:v>
                </c:pt>
                <c:pt idx="15">
                  <c:v>0.15353970200036962</c:v>
                </c:pt>
                <c:pt idx="16">
                  <c:v>0.15757564339737232</c:v>
                </c:pt>
                <c:pt idx="17">
                  <c:v>0.16378174329286121</c:v>
                </c:pt>
                <c:pt idx="18">
                  <c:v>0.15881291044660029</c:v>
                </c:pt>
                <c:pt idx="19">
                  <c:v>0.17156110927650589</c:v>
                </c:pt>
                <c:pt idx="20">
                  <c:v>0.174624629925553</c:v>
                </c:pt>
                <c:pt idx="21">
                  <c:v>0.18007572021592191</c:v>
                </c:pt>
                <c:pt idx="22">
                  <c:v>0.17947882780559149</c:v>
                </c:pt>
                <c:pt idx="23">
                  <c:v>0.19458297283786102</c:v>
                </c:pt>
                <c:pt idx="24">
                  <c:v>0.20994010538179381</c:v>
                </c:pt>
                <c:pt idx="25">
                  <c:v>0.21804361161475705</c:v>
                </c:pt>
                <c:pt idx="26">
                  <c:v>0.23342841466777794</c:v>
                </c:pt>
                <c:pt idx="27">
                  <c:v>0.25980236275867102</c:v>
                </c:pt>
                <c:pt idx="28">
                  <c:v>0.29003437040242852</c:v>
                </c:pt>
                <c:pt idx="29">
                  <c:v>0.30044638767931886</c:v>
                </c:pt>
                <c:pt idx="30">
                  <c:v>0.20641013900811764</c:v>
                </c:pt>
                <c:pt idx="31">
                  <c:v>0.2106595386180862</c:v>
                </c:pt>
                <c:pt idx="32">
                  <c:v>0.19432998532619788</c:v>
                </c:pt>
                <c:pt idx="33">
                  <c:v>0.18390235592357818</c:v>
                </c:pt>
                <c:pt idx="34">
                  <c:v>0.1730644591346259</c:v>
                </c:pt>
                <c:pt idx="35">
                  <c:v>0.16583200490605871</c:v>
                </c:pt>
                <c:pt idx="36">
                  <c:v>0.15911399302847754</c:v>
                </c:pt>
                <c:pt idx="37">
                  <c:v>0.15637156137800098</c:v>
                </c:pt>
                <c:pt idx="38">
                  <c:v>0.1546466664364598</c:v>
                </c:pt>
                <c:pt idx="39">
                  <c:v>0.16476151089628652</c:v>
                </c:pt>
                <c:pt idx="40">
                  <c:v>0.16992106506352797</c:v>
                </c:pt>
                <c:pt idx="41">
                  <c:v>0.17382855733241392</c:v>
                </c:pt>
                <c:pt idx="42">
                  <c:v>0.16234817104386712</c:v>
                </c:pt>
                <c:pt idx="43">
                  <c:v>0.1849344598507576</c:v>
                </c:pt>
                <c:pt idx="44">
                  <c:v>0.18887221343440741</c:v>
                </c:pt>
                <c:pt idx="45">
                  <c:v>0.19297262158491302</c:v>
                </c:pt>
                <c:pt idx="46">
                  <c:v>0.20179757750292934</c:v>
                </c:pt>
                <c:pt idx="47">
                  <c:v>0.20766827256712192</c:v>
                </c:pt>
                <c:pt idx="48">
                  <c:v>0.222068875730383</c:v>
                </c:pt>
                <c:pt idx="49">
                  <c:v>0.2063519053748932</c:v>
                </c:pt>
                <c:pt idx="50">
                  <c:v>0.20530789001553934</c:v>
                </c:pt>
                <c:pt idx="51">
                  <c:v>0.19013562332579931</c:v>
                </c:pt>
                <c:pt idx="52">
                  <c:v>0.17790626949684654</c:v>
                </c:pt>
                <c:pt idx="53">
                  <c:v>0.17076674582171197</c:v>
                </c:pt>
                <c:pt idx="54">
                  <c:v>0.17894228870522572</c:v>
                </c:pt>
                <c:pt idx="55">
                  <c:v>0.16456564534257304</c:v>
                </c:pt>
                <c:pt idx="56">
                  <c:v>0.16820297365025197</c:v>
                </c:pt>
                <c:pt idx="57">
                  <c:v>0.17094468212075109</c:v>
                </c:pt>
                <c:pt idx="58">
                  <c:v>0.17607302258437363</c:v>
                </c:pt>
              </c:numCache>
            </c:numRef>
          </c:yVal>
          <c:smooth val="1"/>
          <c:extLst>
            <c:ext xmlns:c16="http://schemas.microsoft.com/office/drawing/2014/chart" uri="{C3380CC4-5D6E-409C-BE32-E72D297353CC}">
              <c16:uniqueId val="{00000000-CFA0-4839-9632-85DC5C90D579}"/>
            </c:ext>
          </c:extLst>
        </c:ser>
        <c:ser>
          <c:idx val="1"/>
          <c:order val="1"/>
          <c:tx>
            <c:strRef>
              <c:f>Data!$D$11</c:f>
              <c:strCache>
                <c:ptCount val="1"/>
                <c:pt idx="0">
                  <c:v>Lower Middle</c:v>
                </c:pt>
              </c:strCache>
            </c:strRef>
          </c:tx>
          <c:spPr>
            <a:ln w="63500" cap="rnd">
              <a:solidFill>
                <a:schemeClr val="tx1"/>
              </a:solidFill>
              <a:prstDash val="sysDash"/>
              <a:round/>
            </a:ln>
            <a:effectLst/>
          </c:spPr>
          <c:marker>
            <c:symbol val="none"/>
          </c:marker>
          <c:xVal>
            <c:numRef>
              <c:f>Data!$B$12:$B$70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xVal>
          <c:yVal>
            <c:numRef>
              <c:f>Data!$D$12:$D$70</c:f>
              <c:numCache>
                <c:formatCode>General</c:formatCode>
                <c:ptCount val="59"/>
                <c:pt idx="0">
                  <c:v>0.35786635808953526</c:v>
                </c:pt>
                <c:pt idx="1">
                  <c:v>0.38038837256780139</c:v>
                </c:pt>
                <c:pt idx="2">
                  <c:v>0.41758264807987133</c:v>
                </c:pt>
                <c:pt idx="3">
                  <c:v>0.45472734073996313</c:v>
                </c:pt>
                <c:pt idx="4">
                  <c:v>0.46923601544075177</c:v>
                </c:pt>
                <c:pt idx="5">
                  <c:v>0.51607802123280222</c:v>
                </c:pt>
                <c:pt idx="6">
                  <c:v>0.5407441148634291</c:v>
                </c:pt>
                <c:pt idx="7">
                  <c:v>0.53878581681483217</c:v>
                </c:pt>
                <c:pt idx="8">
                  <c:v>0.58304697919098514</c:v>
                </c:pt>
                <c:pt idx="9">
                  <c:v>0.60492068486342765</c:v>
                </c:pt>
                <c:pt idx="10">
                  <c:v>0.6855614643831095</c:v>
                </c:pt>
                <c:pt idx="11">
                  <c:v>0.72919365258681468</c:v>
                </c:pt>
                <c:pt idx="12">
                  <c:v>0.74669125403434555</c:v>
                </c:pt>
                <c:pt idx="13">
                  <c:v>0.80940459172677448</c:v>
                </c:pt>
                <c:pt idx="14">
                  <c:v>0.83284956444351821</c:v>
                </c:pt>
                <c:pt idx="15">
                  <c:v>0.86162541262717818</c:v>
                </c:pt>
                <c:pt idx="16">
                  <c:v>0.9070103830138827</c:v>
                </c:pt>
                <c:pt idx="17">
                  <c:v>0.94719140354002662</c:v>
                </c:pt>
                <c:pt idx="18">
                  <c:v>1.0022952489276398</c:v>
                </c:pt>
                <c:pt idx="19">
                  <c:v>1.0540446318615813</c:v>
                </c:pt>
                <c:pt idx="20">
                  <c:v>1.1337780889585867</c:v>
                </c:pt>
                <c:pt idx="21">
                  <c:v>1.1503509467026727</c:v>
                </c:pt>
                <c:pt idx="22">
                  <c:v>1.1751739688598435</c:v>
                </c:pt>
                <c:pt idx="23">
                  <c:v>1.2503320600515699</c:v>
                </c:pt>
                <c:pt idx="24">
                  <c:v>1.3148888410743955</c:v>
                </c:pt>
                <c:pt idx="25">
                  <c:v>1.4018751899631225</c:v>
                </c:pt>
                <c:pt idx="26">
                  <c:v>1.489592872107516</c:v>
                </c:pt>
                <c:pt idx="27">
                  <c:v>1.5663768198758869</c:v>
                </c:pt>
                <c:pt idx="28">
                  <c:v>1.6701596573389459</c:v>
                </c:pt>
                <c:pt idx="29">
                  <c:v>1.7067867608871452</c:v>
                </c:pt>
                <c:pt idx="30">
                  <c:v>1.7767348581418181</c:v>
                </c:pt>
                <c:pt idx="31">
                  <c:v>1.8673266242794559</c:v>
                </c:pt>
                <c:pt idx="32">
                  <c:v>1.9766989482862516</c:v>
                </c:pt>
                <c:pt idx="33">
                  <c:v>1.934419147660307</c:v>
                </c:pt>
                <c:pt idx="34">
                  <c:v>1.8724535139386846</c:v>
                </c:pt>
                <c:pt idx="35">
                  <c:v>1.9569104320075115</c:v>
                </c:pt>
                <c:pt idx="36">
                  <c:v>2.0266396478199589</c:v>
                </c:pt>
                <c:pt idx="37">
                  <c:v>2.0183296445049796</c:v>
                </c:pt>
                <c:pt idx="38">
                  <c:v>2.0728910872764961</c:v>
                </c:pt>
                <c:pt idx="39">
                  <c:v>2.1383772872745426</c:v>
                </c:pt>
                <c:pt idx="40">
                  <c:v>2.2370301554017469</c:v>
                </c:pt>
                <c:pt idx="41">
                  <c:v>2.2524986434787908</c:v>
                </c:pt>
                <c:pt idx="42">
                  <c:v>2.3064989959999989</c:v>
                </c:pt>
                <c:pt idx="43">
                  <c:v>2.4250494390000004</c:v>
                </c:pt>
                <c:pt idx="44">
                  <c:v>2.524293127</c:v>
                </c:pt>
                <c:pt idx="45">
                  <c:v>2.6400419820000001</c:v>
                </c:pt>
                <c:pt idx="46">
                  <c:v>2.7388016260000003</c:v>
                </c:pt>
                <c:pt idx="47">
                  <c:v>2.8882098739999997</c:v>
                </c:pt>
                <c:pt idx="48">
                  <c:v>3.0787911979999998</c:v>
                </c:pt>
                <c:pt idx="49">
                  <c:v>3.2002532390000007</c:v>
                </c:pt>
                <c:pt idx="50">
                  <c:v>3.3168931749999997</c:v>
                </c:pt>
                <c:pt idx="51">
                  <c:v>3.4991284070000006</c:v>
                </c:pt>
                <c:pt idx="52">
                  <c:v>3.7143446369999999</c:v>
                </c:pt>
                <c:pt idx="53">
                  <c:v>3.7362622960000005</c:v>
                </c:pt>
                <c:pt idx="54">
                  <c:v>3.9827176990000006</c:v>
                </c:pt>
                <c:pt idx="55">
                  <c:v>4.1014588260000009</c:v>
                </c:pt>
                <c:pt idx="56">
                  <c:v>4.2290484240000001</c:v>
                </c:pt>
                <c:pt idx="57">
                  <c:v>4.442570943258306</c:v>
                </c:pt>
                <c:pt idx="58">
                  <c:v>4.5980609262723471</c:v>
                </c:pt>
              </c:numCache>
            </c:numRef>
          </c:yVal>
          <c:smooth val="1"/>
          <c:extLst>
            <c:ext xmlns:c16="http://schemas.microsoft.com/office/drawing/2014/chart" uri="{C3380CC4-5D6E-409C-BE32-E72D297353CC}">
              <c16:uniqueId val="{00000001-CFA0-4839-9632-85DC5C90D579}"/>
            </c:ext>
          </c:extLst>
        </c:ser>
        <c:ser>
          <c:idx val="2"/>
          <c:order val="2"/>
          <c:tx>
            <c:strRef>
              <c:f>Data!$E$11</c:f>
              <c:strCache>
                <c:ptCount val="1"/>
                <c:pt idx="0">
                  <c:v>Upper Middle</c:v>
                </c:pt>
              </c:strCache>
            </c:strRef>
          </c:tx>
          <c:spPr>
            <a:ln w="63500" cap="rnd">
              <a:solidFill>
                <a:schemeClr val="bg1">
                  <a:lumMod val="75000"/>
                </a:schemeClr>
              </a:solidFill>
              <a:round/>
            </a:ln>
            <a:effectLst/>
          </c:spPr>
          <c:marker>
            <c:symbol val="none"/>
          </c:marker>
          <c:xVal>
            <c:numRef>
              <c:f>Data!$B$12:$B$70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xVal>
          <c:yVal>
            <c:numRef>
              <c:f>Data!$E$12:$E$70</c:f>
              <c:numCache>
                <c:formatCode>General</c:formatCode>
                <c:ptCount val="59"/>
                <c:pt idx="0">
                  <c:v>2.9143478589065599</c:v>
                </c:pt>
                <c:pt idx="1">
                  <c:v>2.7363221561225504</c:v>
                </c:pt>
                <c:pt idx="2">
                  <c:v>2.7221044010572104</c:v>
                </c:pt>
                <c:pt idx="3">
                  <c:v>2.8610194424322923</c:v>
                </c:pt>
                <c:pt idx="4">
                  <c:v>3.0324491167842145</c:v>
                </c:pt>
                <c:pt idx="5">
                  <c:v>3.2363026892721023</c:v>
                </c:pt>
                <c:pt idx="6">
                  <c:v>3.4523857403123084</c:v>
                </c:pt>
                <c:pt idx="7">
                  <c:v>3.513430563253781</c:v>
                </c:pt>
                <c:pt idx="8">
                  <c:v>3.6923083845433702</c:v>
                </c:pt>
                <c:pt idx="9">
                  <c:v>3.9696492881514436</c:v>
                </c:pt>
                <c:pt idx="10">
                  <c:v>4.3682316641299597</c:v>
                </c:pt>
                <c:pt idx="11">
                  <c:v>4.7054338927550852</c:v>
                </c:pt>
                <c:pt idx="12">
                  <c:v>4.9524257575122634</c:v>
                </c:pt>
                <c:pt idx="13">
                  <c:v>5.2140404489835781</c:v>
                </c:pt>
                <c:pt idx="14">
                  <c:v>5.4084565058188696</c:v>
                </c:pt>
                <c:pt idx="15">
                  <c:v>5.767878861287536</c:v>
                </c:pt>
                <c:pt idx="16">
                  <c:v>6.0518220881609777</c:v>
                </c:pt>
                <c:pt idx="17">
                  <c:v>6.3689543553768475</c:v>
                </c:pt>
                <c:pt idx="18">
                  <c:v>6.7360536242540876</c:v>
                </c:pt>
                <c:pt idx="19">
                  <c:v>6.8970794472300776</c:v>
                </c:pt>
                <c:pt idx="20">
                  <c:v>7.0113336949891796</c:v>
                </c:pt>
                <c:pt idx="21">
                  <c:v>6.9489282000198669</c:v>
                </c:pt>
                <c:pt idx="22">
                  <c:v>7.2620405418691654</c:v>
                </c:pt>
                <c:pt idx="23">
                  <c:v>7.425196649141478</c:v>
                </c:pt>
                <c:pt idx="24">
                  <c:v>7.6617213255672905</c:v>
                </c:pt>
                <c:pt idx="25">
                  <c:v>8.2079262191427791</c:v>
                </c:pt>
                <c:pt idx="26">
                  <c:v>8.3863690887266191</c:v>
                </c:pt>
                <c:pt idx="27">
                  <c:v>8.6046561645934112</c:v>
                </c:pt>
                <c:pt idx="28">
                  <c:v>8.9740040668945458</c:v>
                </c:pt>
                <c:pt idx="29">
                  <c:v>9.0341767083236384</c:v>
                </c:pt>
                <c:pt idx="30">
                  <c:v>8.7507108229314046</c:v>
                </c:pt>
                <c:pt idx="31">
                  <c:v>8.8352702834400727</c:v>
                </c:pt>
                <c:pt idx="32">
                  <c:v>7.4931398436977341</c:v>
                </c:pt>
                <c:pt idx="33">
                  <c:v>7.605117238188285</c:v>
                </c:pt>
                <c:pt idx="34">
                  <c:v>7.5984491949355748</c:v>
                </c:pt>
                <c:pt idx="35">
                  <c:v>7.8748926960696926</c:v>
                </c:pt>
                <c:pt idx="36">
                  <c:v>8.0753618105854876</c:v>
                </c:pt>
                <c:pt idx="37">
                  <c:v>8.092345405264</c:v>
                </c:pt>
                <c:pt idx="38">
                  <c:v>7.9345547180271918</c:v>
                </c:pt>
                <c:pt idx="39">
                  <c:v>8.0595325840143293</c:v>
                </c:pt>
                <c:pt idx="40">
                  <c:v>8.2310097250734948</c:v>
                </c:pt>
                <c:pt idx="41">
                  <c:v>8.4342153927383592</c:v>
                </c:pt>
                <c:pt idx="42">
                  <c:v>8.837624633373558</c:v>
                </c:pt>
                <c:pt idx="43">
                  <c:v>9.7574310422380748</c:v>
                </c:pt>
                <c:pt idx="44">
                  <c:v>10.651564746964238</c:v>
                </c:pt>
                <c:pt idx="45">
                  <c:v>11.436339591884259</c:v>
                </c:pt>
                <c:pt idx="46">
                  <c:v>12.267101982526832</c:v>
                </c:pt>
                <c:pt idx="47">
                  <c:v>12.527912269200346</c:v>
                </c:pt>
                <c:pt idx="48">
                  <c:v>13.677302512790336</c:v>
                </c:pt>
                <c:pt idx="49">
                  <c:v>13.53747447364732</c:v>
                </c:pt>
                <c:pt idx="50">
                  <c:v>15.001684641788032</c:v>
                </c:pt>
                <c:pt idx="51">
                  <c:v>16.23151938589616</c:v>
                </c:pt>
                <c:pt idx="52">
                  <c:v>16.702642811164264</c:v>
                </c:pt>
                <c:pt idx="53">
                  <c:v>16.846416589210481</c:v>
                </c:pt>
                <c:pt idx="54">
                  <c:v>16.932383092098672</c:v>
                </c:pt>
                <c:pt idx="55">
                  <c:v>16.83858745114512</c:v>
                </c:pt>
                <c:pt idx="56">
                  <c:v>16.71851377582324</c:v>
                </c:pt>
                <c:pt idx="57">
                  <c:v>17.076119207726155</c:v>
                </c:pt>
                <c:pt idx="58">
                  <c:v>17.57132666475021</c:v>
                </c:pt>
              </c:numCache>
            </c:numRef>
          </c:yVal>
          <c:smooth val="1"/>
          <c:extLst>
            <c:ext xmlns:c16="http://schemas.microsoft.com/office/drawing/2014/chart" uri="{C3380CC4-5D6E-409C-BE32-E72D297353CC}">
              <c16:uniqueId val="{00000002-CFA0-4839-9632-85DC5C90D579}"/>
            </c:ext>
          </c:extLst>
        </c:ser>
        <c:ser>
          <c:idx val="3"/>
          <c:order val="3"/>
          <c:tx>
            <c:strRef>
              <c:f>Data!$F$11</c:f>
              <c:strCache>
                <c:ptCount val="1"/>
                <c:pt idx="0">
                  <c:v>High</c:v>
                </c:pt>
              </c:strCache>
            </c:strRef>
          </c:tx>
          <c:spPr>
            <a:ln w="63500" cap="rnd">
              <a:solidFill>
                <a:srgbClr val="0070C0"/>
              </a:solidFill>
              <a:prstDash val="sysDash"/>
              <a:round/>
            </a:ln>
            <a:effectLst/>
          </c:spPr>
          <c:marker>
            <c:symbol val="none"/>
          </c:marker>
          <c:xVal>
            <c:numRef>
              <c:f>Data!$B$12:$B$70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xVal>
          <c:yVal>
            <c:numRef>
              <c:f>Data!$F$12:$F$70</c:f>
              <c:numCache>
                <c:formatCode>General</c:formatCode>
                <c:ptCount val="59"/>
                <c:pt idx="0">
                  <c:v>5.7773703883230603</c:v>
                </c:pt>
                <c:pt idx="1">
                  <c:v>5.9053782122807412</c:v>
                </c:pt>
                <c:pt idx="2">
                  <c:v>6.1869561236217034</c:v>
                </c:pt>
                <c:pt idx="3">
                  <c:v>6.5350145214644391</c:v>
                </c:pt>
                <c:pt idx="4">
                  <c:v>6.8662875569914918</c:v>
                </c:pt>
                <c:pt idx="5">
                  <c:v>7.1714068575412311</c:v>
                </c:pt>
                <c:pt idx="6">
                  <c:v>7.4866543617855434</c:v>
                </c:pt>
                <c:pt idx="7">
                  <c:v>7.8266082966267536</c:v>
                </c:pt>
                <c:pt idx="8">
                  <c:v>8.2452379867639518</c:v>
                </c:pt>
                <c:pt idx="9">
                  <c:v>8.7857540991317276</c:v>
                </c:pt>
                <c:pt idx="10">
                  <c:v>9.5511949355848351</c:v>
                </c:pt>
                <c:pt idx="11">
                  <c:v>9.7451823778108828</c:v>
                </c:pt>
                <c:pt idx="12">
                  <c:v>10.234578490366971</c:v>
                </c:pt>
                <c:pt idx="13">
                  <c:v>10.776875430789365</c:v>
                </c:pt>
                <c:pt idx="14">
                  <c:v>10.533945920993153</c:v>
                </c:pt>
                <c:pt idx="15">
                  <c:v>10.209720587038985</c:v>
                </c:pt>
                <c:pt idx="16">
                  <c:v>10.781583367025732</c:v>
                </c:pt>
                <c:pt idx="17">
                  <c:v>10.997153626502293</c:v>
                </c:pt>
                <c:pt idx="18">
                  <c:v>11.292488607395585</c:v>
                </c:pt>
                <c:pt idx="19">
                  <c:v>11.594300071007094</c:v>
                </c:pt>
                <c:pt idx="20">
                  <c:v>11.357703758913186</c:v>
                </c:pt>
                <c:pt idx="21">
                  <c:v>10.90888186899933</c:v>
                </c:pt>
                <c:pt idx="22">
                  <c:v>10.507172092309847</c:v>
                </c:pt>
                <c:pt idx="23">
                  <c:v>10.481421728025756</c:v>
                </c:pt>
                <c:pt idx="24">
                  <c:v>10.754146333411734</c:v>
                </c:pt>
                <c:pt idx="25">
                  <c:v>10.881125514492778</c:v>
                </c:pt>
                <c:pt idx="26">
                  <c:v>10.90848067095483</c:v>
                </c:pt>
                <c:pt idx="27">
                  <c:v>11.21364500393814</c:v>
                </c:pt>
                <c:pt idx="28">
                  <c:v>11.615678195377766</c:v>
                </c:pt>
                <c:pt idx="29">
                  <c:v>11.911725507492916</c:v>
                </c:pt>
                <c:pt idx="30">
                  <c:v>11.613737706876863</c:v>
                </c:pt>
                <c:pt idx="31">
                  <c:v>11.740695186959043</c:v>
                </c:pt>
                <c:pt idx="32">
                  <c:v>11.864898194307168</c:v>
                </c:pt>
                <c:pt idx="33">
                  <c:v>12.041597457645132</c:v>
                </c:pt>
                <c:pt idx="34">
                  <c:v>12.194281379055319</c:v>
                </c:pt>
                <c:pt idx="35">
                  <c:v>12.258033200289162</c:v>
                </c:pt>
                <c:pt idx="36">
                  <c:v>12.622573963648358</c:v>
                </c:pt>
                <c:pt idx="37">
                  <c:v>12.703774115941597</c:v>
                </c:pt>
                <c:pt idx="38">
                  <c:v>12.66712086110031</c:v>
                </c:pt>
                <c:pt idx="39">
                  <c:v>12.839086878776008</c:v>
                </c:pt>
                <c:pt idx="40">
                  <c:v>13.262712365549874</c:v>
                </c:pt>
                <c:pt idx="41">
                  <c:v>13.223938704849031</c:v>
                </c:pt>
                <c:pt idx="42">
                  <c:v>13.31044905899164</c:v>
                </c:pt>
                <c:pt idx="43">
                  <c:v>13.51022656981338</c:v>
                </c:pt>
                <c:pt idx="44">
                  <c:v>13.726735810060868</c:v>
                </c:pt>
                <c:pt idx="45">
                  <c:v>13.760173544751131</c:v>
                </c:pt>
                <c:pt idx="46">
                  <c:v>13.800439206802052</c:v>
                </c:pt>
                <c:pt idx="47">
                  <c:v>13.875575806810549</c:v>
                </c:pt>
                <c:pt idx="48">
                  <c:v>13.687132574698577</c:v>
                </c:pt>
                <c:pt idx="49">
                  <c:v>12.955610933725879</c:v>
                </c:pt>
                <c:pt idx="50">
                  <c:v>13.385297810574547</c:v>
                </c:pt>
                <c:pt idx="51">
                  <c:v>13.148467674716061</c:v>
                </c:pt>
                <c:pt idx="52">
                  <c:v>13.065658341608724</c:v>
                </c:pt>
                <c:pt idx="53">
                  <c:v>13.07138083713158</c:v>
                </c:pt>
                <c:pt idx="54">
                  <c:v>12.985385466350669</c:v>
                </c:pt>
                <c:pt idx="55">
                  <c:v>12.909420437535644</c:v>
                </c:pt>
                <c:pt idx="56">
                  <c:v>12.669524373765841</c:v>
                </c:pt>
                <c:pt idx="57">
                  <c:v>12.631515800644543</c:v>
                </c:pt>
                <c:pt idx="58">
                  <c:v>12.56835822164132</c:v>
                </c:pt>
              </c:numCache>
            </c:numRef>
          </c:yVal>
          <c:smooth val="1"/>
          <c:extLst>
            <c:ext xmlns:c16="http://schemas.microsoft.com/office/drawing/2014/chart" uri="{C3380CC4-5D6E-409C-BE32-E72D297353CC}">
              <c16:uniqueId val="{00000003-CFA0-4839-9632-85DC5C90D579}"/>
            </c:ext>
          </c:extLst>
        </c:ser>
        <c:ser>
          <c:idx val="4"/>
          <c:order val="4"/>
          <c:tx>
            <c:strRef>
              <c:f>Data!$G$11</c:f>
              <c:strCache>
                <c:ptCount val="1"/>
                <c:pt idx="0">
                  <c:v>World</c:v>
                </c:pt>
              </c:strCache>
            </c:strRef>
          </c:tx>
          <c:spPr>
            <a:ln w="63500" cap="rnd">
              <a:solidFill>
                <a:schemeClr val="tx1"/>
              </a:solidFill>
              <a:round/>
            </a:ln>
            <a:effectLst/>
          </c:spPr>
          <c:marker>
            <c:symbol val="none"/>
          </c:marker>
          <c:xVal>
            <c:numRef>
              <c:f>Data!$B$12:$B$70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xVal>
          <c:yVal>
            <c:numRef>
              <c:f>Data!$G$12:$G$70</c:f>
              <c:numCache>
                <c:formatCode>General</c:formatCode>
                <c:ptCount val="59"/>
                <c:pt idx="0">
                  <c:v>9.0891820578633578</c:v>
                </c:pt>
                <c:pt idx="1">
                  <c:v>9.0652106575102263</c:v>
                </c:pt>
                <c:pt idx="2">
                  <c:v>9.3743090592620089</c:v>
                </c:pt>
                <c:pt idx="3">
                  <c:v>9.9015622148077718</c:v>
                </c:pt>
                <c:pt idx="4">
                  <c:v>10.423420436499276</c:v>
                </c:pt>
                <c:pt idx="5">
                  <c:v>10.989556415218839</c:v>
                </c:pt>
                <c:pt idx="6">
                  <c:v>11.551518035307421</c:v>
                </c:pt>
                <c:pt idx="7">
                  <c:v>11.956440454687673</c:v>
                </c:pt>
                <c:pt idx="8">
                  <c:v>12.610625281211462</c:v>
                </c:pt>
                <c:pt idx="9">
                  <c:v>13.460064398619831</c:v>
                </c:pt>
                <c:pt idx="10">
                  <c:v>14.715219466445422</c:v>
                </c:pt>
                <c:pt idx="11">
                  <c:v>15.330938337932611</c:v>
                </c:pt>
                <c:pt idx="12">
                  <c:v>16.063853623734449</c:v>
                </c:pt>
                <c:pt idx="13">
                  <c:v>16.939779837304084</c:v>
                </c:pt>
                <c:pt idx="14">
                  <c:v>16.922079618337094</c:v>
                </c:pt>
                <c:pt idx="15">
                  <c:v>16.992764562954068</c:v>
                </c:pt>
                <c:pt idx="16">
                  <c:v>17.897991481597963</c:v>
                </c:pt>
                <c:pt idx="17">
                  <c:v>18.477081128712026</c:v>
                </c:pt>
                <c:pt idx="18">
                  <c:v>19.18965039102391</c:v>
                </c:pt>
                <c:pt idx="19">
                  <c:v>19.71698525937526</c:v>
                </c:pt>
                <c:pt idx="20">
                  <c:v>19.677440172786504</c:v>
                </c:pt>
                <c:pt idx="21">
                  <c:v>19.188236735937792</c:v>
                </c:pt>
                <c:pt idx="22">
                  <c:v>19.123865430844443</c:v>
                </c:pt>
                <c:pt idx="23">
                  <c:v>19.351533410056668</c:v>
                </c:pt>
                <c:pt idx="24">
                  <c:v>19.940696605435214</c:v>
                </c:pt>
                <c:pt idx="25">
                  <c:v>20.708970535213435</c:v>
                </c:pt>
                <c:pt idx="26">
                  <c:v>21.017871046456744</c:v>
                </c:pt>
                <c:pt idx="27">
                  <c:v>21.644480351166109</c:v>
                </c:pt>
                <c:pt idx="28">
                  <c:v>22.549876290013689</c:v>
                </c:pt>
                <c:pt idx="29">
                  <c:v>22.953135364383023</c:v>
                </c:pt>
                <c:pt idx="30">
                  <c:v>22.3475935269582</c:v>
                </c:pt>
                <c:pt idx="31">
                  <c:v>22.653951633296657</c:v>
                </c:pt>
                <c:pt idx="32">
                  <c:v>21.529066971617347</c:v>
                </c:pt>
                <c:pt idx="33">
                  <c:v>21.765036199417299</c:v>
                </c:pt>
                <c:pt idx="34">
                  <c:v>21.838248547064207</c:v>
                </c:pt>
                <c:pt idx="35">
                  <c:v>22.255668333272425</c:v>
                </c:pt>
                <c:pt idx="36">
                  <c:v>22.883689415082284</c:v>
                </c:pt>
                <c:pt idx="37">
                  <c:v>22.970820727088579</c:v>
                </c:pt>
                <c:pt idx="38">
                  <c:v>22.829213332840457</c:v>
                </c:pt>
                <c:pt idx="39">
                  <c:v>23.201758260961167</c:v>
                </c:pt>
                <c:pt idx="40">
                  <c:v>23.900673311088642</c:v>
                </c:pt>
                <c:pt idx="41">
                  <c:v>24.0844812983986</c:v>
                </c:pt>
                <c:pt idx="42">
                  <c:v>24.616920859409063</c:v>
                </c:pt>
                <c:pt idx="43">
                  <c:v>25.877641510902215</c:v>
                </c:pt>
                <c:pt idx="44">
                  <c:v>27.091465897459511</c:v>
                </c:pt>
                <c:pt idx="45">
                  <c:v>28.02952774022031</c:v>
                </c:pt>
                <c:pt idx="46">
                  <c:v>29.008140392831809</c:v>
                </c:pt>
                <c:pt idx="47">
                  <c:v>29.499366222578018</c:v>
                </c:pt>
                <c:pt idx="48">
                  <c:v>30.665295161219294</c:v>
                </c:pt>
                <c:pt idx="49">
                  <c:v>29.89969055174809</c:v>
                </c:pt>
                <c:pt idx="50">
                  <c:v>31.909183517378121</c:v>
                </c:pt>
                <c:pt idx="51">
                  <c:v>33.069251090938018</c:v>
                </c:pt>
                <c:pt idx="52">
                  <c:v>33.660552059269833</c:v>
                </c:pt>
                <c:pt idx="53">
                  <c:v>33.824826468163778</c:v>
                </c:pt>
                <c:pt idx="54">
                  <c:v>34.079428546154567</c:v>
                </c:pt>
                <c:pt idx="55">
                  <c:v>34.014032360023336</c:v>
                </c:pt>
                <c:pt idx="56">
                  <c:v>33.785289547239344</c:v>
                </c:pt>
                <c:pt idx="57">
                  <c:v>34.321150633749753</c:v>
                </c:pt>
                <c:pt idx="58">
                  <c:v>34.91381883524825</c:v>
                </c:pt>
              </c:numCache>
            </c:numRef>
          </c:yVal>
          <c:smooth val="1"/>
          <c:extLst>
            <c:ext xmlns:c16="http://schemas.microsoft.com/office/drawing/2014/chart" uri="{C3380CC4-5D6E-409C-BE32-E72D297353CC}">
              <c16:uniqueId val="{00000004-CFA0-4839-9632-85DC5C90D579}"/>
            </c:ext>
          </c:extLst>
        </c:ser>
        <c:dLbls>
          <c:showLegendKey val="0"/>
          <c:showVal val="0"/>
          <c:showCatName val="0"/>
          <c:showSerName val="0"/>
          <c:showPercent val="0"/>
          <c:showBubbleSize val="0"/>
        </c:dLbls>
        <c:axId val="95183024"/>
        <c:axId val="354285680"/>
      </c:scatterChart>
      <c:valAx>
        <c:axId val="95183024"/>
        <c:scaling>
          <c:orientation val="minMax"/>
          <c:max val="2020"/>
          <c:min val="196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54285680"/>
        <c:crosses val="autoZero"/>
        <c:crossBetween val="midCat"/>
      </c:valAx>
      <c:valAx>
        <c:axId val="354285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a:t>Million Tons of Carbon Dioxide</a:t>
                </a:r>
              </a:p>
            </c:rich>
          </c:tx>
          <c:layout>
            <c:manualLayout>
              <c:xMode val="edge"/>
              <c:yMode val="edge"/>
              <c:x val="4.1666666666666666E-3"/>
              <c:y val="0.1946682706328375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95183024"/>
        <c:crosses val="autoZero"/>
        <c:crossBetween val="midCat"/>
      </c:valAx>
      <c:spPr>
        <a:noFill/>
        <a:ln>
          <a:noFill/>
        </a:ln>
        <a:effectLst/>
      </c:spPr>
    </c:plotArea>
    <c:legend>
      <c:legendPos val="b"/>
      <c:overlay val="0"/>
      <c:spPr>
        <a:noFill/>
        <a:ln>
          <a:solidFill>
            <a:schemeClr val="tx1"/>
          </a:solid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Data!$F$3:$F$14</c:f>
              <c:strCache>
                <c:ptCount val="12"/>
                <c:pt idx="0">
                  <c:v>India</c:v>
                </c:pt>
                <c:pt idx="1">
                  <c:v>Saudi Arabia</c:v>
                </c:pt>
                <c:pt idx="2">
                  <c:v>Nigeria</c:v>
                </c:pt>
                <c:pt idx="3">
                  <c:v>China</c:v>
                </c:pt>
                <c:pt idx="4">
                  <c:v>Thailand</c:v>
                </c:pt>
                <c:pt idx="5">
                  <c:v>Mexico</c:v>
                </c:pt>
                <c:pt idx="6">
                  <c:v>Russia</c:v>
                </c:pt>
                <c:pt idx="7">
                  <c:v>Brazil</c:v>
                </c:pt>
                <c:pt idx="8">
                  <c:v>Germany</c:v>
                </c:pt>
                <c:pt idx="9">
                  <c:v>Australia</c:v>
                </c:pt>
                <c:pt idx="10">
                  <c:v>United States</c:v>
                </c:pt>
                <c:pt idx="11">
                  <c:v>Sweden</c:v>
                </c:pt>
              </c:strCache>
            </c:strRef>
          </c:cat>
          <c:val>
            <c:numRef>
              <c:f>Data!$G$3:$G$14</c:f>
              <c:numCache>
                <c:formatCode>General</c:formatCode>
                <c:ptCount val="12"/>
                <c:pt idx="0">
                  <c:v>90.87</c:v>
                </c:pt>
                <c:pt idx="1">
                  <c:v>87.95</c:v>
                </c:pt>
                <c:pt idx="2">
                  <c:v>71.8</c:v>
                </c:pt>
                <c:pt idx="3">
                  <c:v>52.66</c:v>
                </c:pt>
                <c:pt idx="4">
                  <c:v>26.56</c:v>
                </c:pt>
                <c:pt idx="5">
                  <c:v>20.92</c:v>
                </c:pt>
                <c:pt idx="6">
                  <c:v>16.16</c:v>
                </c:pt>
                <c:pt idx="7">
                  <c:v>12.71</c:v>
                </c:pt>
                <c:pt idx="8">
                  <c:v>12.03</c:v>
                </c:pt>
                <c:pt idx="9">
                  <c:v>8.5500000000000007</c:v>
                </c:pt>
                <c:pt idx="10">
                  <c:v>7.41</c:v>
                </c:pt>
                <c:pt idx="11">
                  <c:v>6.18</c:v>
                </c:pt>
              </c:numCache>
            </c:numRef>
          </c:val>
          <c:extLst>
            <c:ext xmlns:c16="http://schemas.microsoft.com/office/drawing/2014/chart" uri="{C3380CC4-5D6E-409C-BE32-E72D297353CC}">
              <c16:uniqueId val="{00000000-EBF4-4633-B31A-FB9902E567B3}"/>
            </c:ext>
          </c:extLst>
        </c:ser>
        <c:dLbls>
          <c:showLegendKey val="0"/>
          <c:showVal val="0"/>
          <c:showCatName val="0"/>
          <c:showSerName val="0"/>
          <c:showPercent val="0"/>
          <c:showBubbleSize val="0"/>
        </c:dLbls>
        <c:gapWidth val="59"/>
        <c:overlap val="-27"/>
        <c:axId val="435711104"/>
        <c:axId val="435710120"/>
      </c:barChart>
      <c:catAx>
        <c:axId val="43571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35710120"/>
        <c:crosses val="autoZero"/>
        <c:auto val="1"/>
        <c:lblAlgn val="ctr"/>
        <c:lblOffset val="100"/>
        <c:noMultiLvlLbl val="0"/>
      </c:catAx>
      <c:valAx>
        <c:axId val="435710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dirty="0"/>
                  <a:t>Average Annual Exposure (µg/m3)</a:t>
                </a:r>
              </a:p>
            </c:rich>
          </c:tx>
          <c:layout>
            <c:manualLayout>
              <c:xMode val="edge"/>
              <c:yMode val="edge"/>
              <c:x val="2.3756722231155423E-4"/>
              <c:y val="9.2808016242313565E-2"/>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435711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b="1"/>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42696790460643"/>
          <c:y val="4.9772883557911721E-2"/>
          <c:w val="0.79825226736100607"/>
          <c:h val="0.87169170221929293"/>
        </c:manualLayout>
      </c:layout>
      <c:scatterChart>
        <c:scatterStyle val="smoothMarker"/>
        <c:varyColors val="0"/>
        <c:ser>
          <c:idx val="0"/>
          <c:order val="0"/>
          <c:tx>
            <c:strRef>
              <c:f>Sheet1!$H$1</c:f>
              <c:strCache>
                <c:ptCount val="1"/>
                <c:pt idx="0">
                  <c:v>Sum</c:v>
                </c:pt>
              </c:strCache>
            </c:strRef>
          </c:tx>
          <c:spPr>
            <a:ln w="63500"/>
          </c:spPr>
          <c:marker>
            <c:symbol val="none"/>
          </c:marker>
          <c:xVal>
            <c:numRef>
              <c:f>Sheet1!$G$2:$G$40</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xVal>
          <c:yVal>
            <c:numRef>
              <c:f>Sheet1!$H$2:$H$40</c:f>
              <c:numCache>
                <c:formatCode>#,##0</c:formatCode>
                <c:ptCount val="39"/>
                <c:pt idx="0">
                  <c:v>767.84100000000001</c:v>
                </c:pt>
                <c:pt idx="1">
                  <c:v>770.75300000000004</c:v>
                </c:pt>
                <c:pt idx="2">
                  <c:v>736.41499999999996</c:v>
                </c:pt>
                <c:pt idx="3">
                  <c:v>806.20799999999997</c:v>
                </c:pt>
                <c:pt idx="4">
                  <c:v>892.37800000000004</c:v>
                </c:pt>
                <c:pt idx="5">
                  <c:v>917.29100000000005</c:v>
                </c:pt>
                <c:pt idx="6">
                  <c:v>976.04399999999998</c:v>
                </c:pt>
                <c:pt idx="7">
                  <c:v>1062.4580000000001</c:v>
                </c:pt>
                <c:pt idx="8">
                  <c:v>1074.4649999999999</c:v>
                </c:pt>
                <c:pt idx="9">
                  <c:v>962.74699999999996</c:v>
                </c:pt>
                <c:pt idx="10">
                  <c:v>658.32500000000005</c:v>
                </c:pt>
                <c:pt idx="11">
                  <c:v>604.85</c:v>
                </c:pt>
                <c:pt idx="12">
                  <c:v>525.54999999999995</c:v>
                </c:pt>
                <c:pt idx="13">
                  <c:v>425.81900000000002</c:v>
                </c:pt>
                <c:pt idx="14">
                  <c:v>233.42</c:v>
                </c:pt>
                <c:pt idx="15">
                  <c:v>145.61199999999999</c:v>
                </c:pt>
                <c:pt idx="16">
                  <c:v>79.718000000000004</c:v>
                </c:pt>
                <c:pt idx="17">
                  <c:v>56.517000000000003</c:v>
                </c:pt>
                <c:pt idx="18">
                  <c:v>51.579000000000001</c:v>
                </c:pt>
                <c:pt idx="19">
                  <c:v>41.691000000000003</c:v>
                </c:pt>
                <c:pt idx="20">
                  <c:v>36.124000000000002</c:v>
                </c:pt>
                <c:pt idx="21">
                  <c:v>30.488</c:v>
                </c:pt>
                <c:pt idx="22">
                  <c:v>28.646000000000001</c:v>
                </c:pt>
                <c:pt idx="23">
                  <c:v>16.652999999999999</c:v>
                </c:pt>
                <c:pt idx="24">
                  <c:v>12.095000000000001</c:v>
                </c:pt>
                <c:pt idx="25" formatCode="General">
                  <c:v>0</c:v>
                </c:pt>
                <c:pt idx="26" formatCode="General">
                  <c:v>0</c:v>
                </c:pt>
                <c:pt idx="27" formatCode="General">
                  <c:v>0</c:v>
                </c:pt>
                <c:pt idx="28" formatCode="General">
                  <c:v>0</c:v>
                </c:pt>
                <c:pt idx="29" formatCode="General">
                  <c:v>0</c:v>
                </c:pt>
                <c:pt idx="30" formatCode="General">
                  <c:v>0</c:v>
                </c:pt>
                <c:pt idx="31" formatCode="General">
                  <c:v>0</c:v>
                </c:pt>
                <c:pt idx="32" formatCode="General">
                  <c:v>0</c:v>
                </c:pt>
                <c:pt idx="33" formatCode="General">
                  <c:v>0</c:v>
                </c:pt>
                <c:pt idx="34" formatCode="General">
                  <c:v>0</c:v>
                </c:pt>
                <c:pt idx="35" formatCode="General">
                  <c:v>0</c:v>
                </c:pt>
                <c:pt idx="36" formatCode="General">
                  <c:v>0</c:v>
                </c:pt>
                <c:pt idx="37" formatCode="General">
                  <c:v>0</c:v>
                </c:pt>
                <c:pt idx="38" formatCode="General">
                  <c:v>0</c:v>
                </c:pt>
              </c:numCache>
            </c:numRef>
          </c:yVal>
          <c:smooth val="1"/>
          <c:extLst>
            <c:ext xmlns:c16="http://schemas.microsoft.com/office/drawing/2014/chart" uri="{C3380CC4-5D6E-409C-BE32-E72D297353CC}">
              <c16:uniqueId val="{00000000-F603-4199-B2FF-73FA2D5A1DEA}"/>
            </c:ext>
          </c:extLst>
        </c:ser>
        <c:dLbls>
          <c:showLegendKey val="0"/>
          <c:showVal val="0"/>
          <c:showCatName val="0"/>
          <c:showSerName val="0"/>
          <c:showPercent val="0"/>
          <c:showBubbleSize val="0"/>
        </c:dLbls>
        <c:axId val="77363456"/>
        <c:axId val="77361920"/>
      </c:scatterChart>
      <c:valAx>
        <c:axId val="77363456"/>
        <c:scaling>
          <c:orientation val="minMax"/>
          <c:max val="2020"/>
          <c:min val="1980"/>
        </c:scaling>
        <c:delete val="0"/>
        <c:axPos val="b"/>
        <c:numFmt formatCode="General" sourceLinked="1"/>
        <c:majorTickMark val="out"/>
        <c:minorTickMark val="none"/>
        <c:tickLblPos val="nextTo"/>
        <c:spPr>
          <a:ln w="22225"/>
        </c:spPr>
        <c:txPr>
          <a:bodyPr/>
          <a:lstStyle/>
          <a:p>
            <a:pPr>
              <a:defRPr sz="1600" b="1"/>
            </a:pPr>
            <a:endParaRPr lang="en-US"/>
          </a:p>
        </c:txPr>
        <c:crossAx val="77361920"/>
        <c:crosses val="autoZero"/>
        <c:crossBetween val="midCat"/>
      </c:valAx>
      <c:valAx>
        <c:axId val="77361920"/>
        <c:scaling>
          <c:orientation val="minMax"/>
          <c:max val="1200"/>
          <c:min val="0"/>
        </c:scaling>
        <c:delete val="0"/>
        <c:axPos val="l"/>
        <c:majorGridlines/>
        <c:title>
          <c:tx>
            <c:rich>
              <a:bodyPr rot="-5400000" vert="horz"/>
              <a:lstStyle/>
              <a:p>
                <a:pPr>
                  <a:defRPr sz="2400"/>
                </a:pPr>
                <a:r>
                  <a:rPr lang="en-US" sz="2400"/>
                  <a:t>Thousand Tons</a:t>
                </a:r>
              </a:p>
            </c:rich>
          </c:tx>
          <c:layout>
            <c:manualLayout>
              <c:xMode val="edge"/>
              <c:yMode val="edge"/>
              <c:x val="1.6666666666666666E-2"/>
              <c:y val="0.22015354330708661"/>
            </c:manualLayout>
          </c:layout>
          <c:overlay val="0"/>
        </c:title>
        <c:numFmt formatCode="#,##0" sourceLinked="1"/>
        <c:majorTickMark val="out"/>
        <c:minorTickMark val="none"/>
        <c:tickLblPos val="nextTo"/>
        <c:txPr>
          <a:bodyPr/>
          <a:lstStyle/>
          <a:p>
            <a:pPr>
              <a:defRPr sz="1600" b="1"/>
            </a:pPr>
            <a:endParaRPr lang="en-US"/>
          </a:p>
        </c:txPr>
        <c:crossAx val="77363456"/>
        <c:crosses val="autoZero"/>
        <c:crossBetween val="midCat"/>
      </c:valAx>
      <c:spPr>
        <a:ln w="6350">
          <a:solidFill>
            <a:schemeClr val="accent1">
              <a:shade val="95000"/>
              <a:satMod val="105000"/>
            </a:schemeClr>
          </a:solidFill>
        </a:ln>
      </c:spPr>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63500" cap="rnd">
              <a:solidFill>
                <a:schemeClr val="accent1"/>
              </a:solidFill>
              <a:round/>
            </a:ln>
            <a:effectLst/>
          </c:spPr>
          <c:marker>
            <c:symbol val="none"/>
          </c:marker>
          <c:xVal>
            <c:numRef>
              <c:f>Global!$E$2:$E$48</c:f>
              <c:numCache>
                <c:formatCode>General</c:formatCode>
                <c:ptCount val="4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numCache>
            </c:numRef>
          </c:xVal>
          <c:yVal>
            <c:numRef>
              <c:f>Global!$F$2:$F$48</c:f>
              <c:numCache>
                <c:formatCode>General</c:formatCode>
                <c:ptCount val="47"/>
                <c:pt idx="0">
                  <c:v>1</c:v>
                </c:pt>
                <c:pt idx="1">
                  <c:v>0.98944456999999997</c:v>
                </c:pt>
                <c:pt idx="2">
                  <c:v>0.97742782699999997</c:v>
                </c:pt>
                <c:pt idx="3">
                  <c:v>0.95901896799999997</c:v>
                </c:pt>
                <c:pt idx="4">
                  <c:v>0.939175659</c:v>
                </c:pt>
                <c:pt idx="5">
                  <c:v>0.93638584700000005</c:v>
                </c:pt>
                <c:pt idx="6">
                  <c:v>0.91523465299999995</c:v>
                </c:pt>
                <c:pt idx="7">
                  <c:v>0.89356246900000003</c:v>
                </c:pt>
                <c:pt idx="8">
                  <c:v>0.86608858799999999</c:v>
                </c:pt>
                <c:pt idx="9">
                  <c:v>0.84770605200000004</c:v>
                </c:pt>
                <c:pt idx="10">
                  <c:v>0.82528299599999999</c:v>
                </c:pt>
                <c:pt idx="11">
                  <c:v>0.80665446200000002</c:v>
                </c:pt>
                <c:pt idx="12">
                  <c:v>0.78286937499999998</c:v>
                </c:pt>
                <c:pt idx="13">
                  <c:v>0.75404406499999999</c:v>
                </c:pt>
                <c:pt idx="14">
                  <c:v>0.72051859399999996</c:v>
                </c:pt>
                <c:pt idx="15">
                  <c:v>0.70036248099999998</c:v>
                </c:pt>
                <c:pt idx="16">
                  <c:v>0.68296779900000004</c:v>
                </c:pt>
                <c:pt idx="17">
                  <c:v>0.65754583099999997</c:v>
                </c:pt>
                <c:pt idx="18">
                  <c:v>0.63167667199999999</c:v>
                </c:pt>
                <c:pt idx="19">
                  <c:v>0.62525620000000004</c:v>
                </c:pt>
                <c:pt idx="20">
                  <c:v>0.63159395200000001</c:v>
                </c:pt>
                <c:pt idx="21">
                  <c:v>0.61233987000000001</c:v>
                </c:pt>
                <c:pt idx="22">
                  <c:v>0.59816304499999995</c:v>
                </c:pt>
                <c:pt idx="23">
                  <c:v>0.59014326299999997</c:v>
                </c:pt>
                <c:pt idx="24">
                  <c:v>0.55755272700000003</c:v>
                </c:pt>
                <c:pt idx="25">
                  <c:v>0.54685423099999997</c:v>
                </c:pt>
                <c:pt idx="26">
                  <c:v>0.53071599599999997</c:v>
                </c:pt>
                <c:pt idx="27">
                  <c:v>0.51867577200000003</c:v>
                </c:pt>
                <c:pt idx="28">
                  <c:v>0.49895878900000001</c:v>
                </c:pt>
                <c:pt idx="29">
                  <c:v>0.48400603599999997</c:v>
                </c:pt>
                <c:pt idx="30">
                  <c:v>0.46826585399999998</c:v>
                </c:pt>
                <c:pt idx="31">
                  <c:v>0.45628874899999999</c:v>
                </c:pt>
                <c:pt idx="32">
                  <c:v>0.43596893599999997</c:v>
                </c:pt>
                <c:pt idx="33">
                  <c:v>0.43190540900000002</c:v>
                </c:pt>
                <c:pt idx="34">
                  <c:v>0.42692259599999999</c:v>
                </c:pt>
                <c:pt idx="35">
                  <c:v>0.40925698199999999</c:v>
                </c:pt>
                <c:pt idx="36">
                  <c:v>0.39303107300000001</c:v>
                </c:pt>
                <c:pt idx="37">
                  <c:v>0.38204324899999997</c:v>
                </c:pt>
                <c:pt idx="38">
                  <c:v>0.371025995</c:v>
                </c:pt>
                <c:pt idx="39">
                  <c:v>0.35934248200000002</c:v>
                </c:pt>
                <c:pt idx="40">
                  <c:v>0.35328879099999999</c:v>
                </c:pt>
                <c:pt idx="41">
                  <c:v>0.33412468699999998</c:v>
                </c:pt>
                <c:pt idx="42">
                  <c:v>0.32163714999999998</c:v>
                </c:pt>
                <c:pt idx="43">
                  <c:v>0.318036708</c:v>
                </c:pt>
                <c:pt idx="44">
                  <c:v>0.31668187199999998</c:v>
                </c:pt>
                <c:pt idx="45">
                  <c:v>0.32255898900000002</c:v>
                </c:pt>
                <c:pt idx="46">
                  <c:v>0.31858945900000002</c:v>
                </c:pt>
              </c:numCache>
            </c:numRef>
          </c:yVal>
          <c:smooth val="1"/>
          <c:extLst>
            <c:ext xmlns:c16="http://schemas.microsoft.com/office/drawing/2014/chart" uri="{C3380CC4-5D6E-409C-BE32-E72D297353CC}">
              <c16:uniqueId val="{00000000-7576-41AE-A79B-4A73903188DA}"/>
            </c:ext>
          </c:extLst>
        </c:ser>
        <c:dLbls>
          <c:showLegendKey val="0"/>
          <c:showVal val="0"/>
          <c:showCatName val="0"/>
          <c:showSerName val="0"/>
          <c:showPercent val="0"/>
          <c:showBubbleSize val="0"/>
        </c:dLbls>
        <c:axId val="345542144"/>
        <c:axId val="345540832"/>
      </c:scatterChart>
      <c:valAx>
        <c:axId val="345542144"/>
        <c:scaling>
          <c:orientation val="minMax"/>
          <c:max val="2020"/>
          <c:min val="197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345540832"/>
        <c:crosses val="autoZero"/>
        <c:crossBetween val="midCat"/>
      </c:valAx>
      <c:valAx>
        <c:axId val="345540832"/>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solidFill>
                      <a:schemeClr val="tx1"/>
                    </a:solidFill>
                  </a:rPr>
                  <a:t>Living Planet Index (1970=1)</a:t>
                </a:r>
              </a:p>
            </c:rich>
          </c:tx>
          <c:layout>
            <c:manualLayout>
              <c:xMode val="edge"/>
              <c:yMode val="edge"/>
              <c:x val="9.7222222222222224E-3"/>
              <c:y val="0.1351776027996500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455421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2663167104111984E-2"/>
          <c:y val="0.15221609798775154"/>
          <c:w val="0.95294444444444448"/>
          <c:h val="0.76783799941673958"/>
        </c:manualLayout>
      </c:layout>
      <c:barChart>
        <c:barDir val="bar"/>
        <c:grouping val="clustered"/>
        <c:varyColors val="0"/>
        <c:ser>
          <c:idx val="0"/>
          <c:order val="0"/>
          <c:tx>
            <c:strRef>
              <c:f>Sheet1!$C$1</c:f>
              <c:strCache>
                <c:ptCount val="1"/>
                <c:pt idx="0">
                  <c:v>1990-2000</c:v>
                </c:pt>
              </c:strCache>
            </c:strRef>
          </c:tx>
          <c:invertIfNegative val="0"/>
          <c:cat>
            <c:strRef>
              <c:f>Sheet1!$B$2:$B$6</c:f>
              <c:strCache>
                <c:ptCount val="3"/>
                <c:pt idx="0">
                  <c:v>Asia</c:v>
                </c:pt>
                <c:pt idx="1">
                  <c:v>Europe</c:v>
                </c:pt>
                <c:pt idx="2">
                  <c:v>North and Central America</c:v>
                </c:pt>
              </c:strCache>
            </c:strRef>
          </c:cat>
          <c:val>
            <c:numRef>
              <c:f>Sheet1!$C$2:$C$6</c:f>
              <c:numCache>
                <c:formatCode>General</c:formatCode>
                <c:ptCount val="5"/>
                <c:pt idx="0">
                  <c:v>0.2</c:v>
                </c:pt>
                <c:pt idx="1">
                  <c:v>0.8</c:v>
                </c:pt>
                <c:pt idx="2">
                  <c:v>-0.3</c:v>
                </c:pt>
                <c:pt idx="3">
                  <c:v>-4.0999999999999996</c:v>
                </c:pt>
                <c:pt idx="4">
                  <c:v>-3.3</c:v>
                </c:pt>
              </c:numCache>
            </c:numRef>
          </c:val>
          <c:extLst>
            <c:ext xmlns:c16="http://schemas.microsoft.com/office/drawing/2014/chart" uri="{C3380CC4-5D6E-409C-BE32-E72D297353CC}">
              <c16:uniqueId val="{00000000-35A3-4968-A138-EDFBF85AAD7A}"/>
            </c:ext>
          </c:extLst>
        </c:ser>
        <c:ser>
          <c:idx val="1"/>
          <c:order val="1"/>
          <c:tx>
            <c:strRef>
              <c:f>Sheet1!$D$1</c:f>
              <c:strCache>
                <c:ptCount val="1"/>
                <c:pt idx="0">
                  <c:v>2000-2010</c:v>
                </c:pt>
              </c:strCache>
            </c:strRef>
          </c:tx>
          <c:spPr>
            <a:solidFill>
              <a:schemeClr val="tx1"/>
            </a:solidFill>
          </c:spPr>
          <c:invertIfNegative val="0"/>
          <c:cat>
            <c:strRef>
              <c:f>Sheet1!$B$2:$B$6</c:f>
              <c:strCache>
                <c:ptCount val="3"/>
                <c:pt idx="0">
                  <c:v>Asia</c:v>
                </c:pt>
                <c:pt idx="1">
                  <c:v>Europe</c:v>
                </c:pt>
                <c:pt idx="2">
                  <c:v>North and Central America</c:v>
                </c:pt>
              </c:strCache>
            </c:strRef>
          </c:cat>
          <c:val>
            <c:numRef>
              <c:f>Sheet1!$D$2:$D$6</c:f>
              <c:numCache>
                <c:formatCode>General</c:formatCode>
                <c:ptCount val="5"/>
                <c:pt idx="0">
                  <c:v>2.4</c:v>
                </c:pt>
                <c:pt idx="1">
                  <c:v>1.2</c:v>
                </c:pt>
                <c:pt idx="2">
                  <c:v>0.2</c:v>
                </c:pt>
                <c:pt idx="3">
                  <c:v>-3.38</c:v>
                </c:pt>
                <c:pt idx="4">
                  <c:v>-3.4</c:v>
                </c:pt>
              </c:numCache>
            </c:numRef>
          </c:val>
          <c:extLst>
            <c:ext xmlns:c16="http://schemas.microsoft.com/office/drawing/2014/chart" uri="{C3380CC4-5D6E-409C-BE32-E72D297353CC}">
              <c16:uniqueId val="{00000001-35A3-4968-A138-EDFBF85AAD7A}"/>
            </c:ext>
          </c:extLst>
        </c:ser>
        <c:ser>
          <c:idx val="2"/>
          <c:order val="2"/>
          <c:tx>
            <c:strRef>
              <c:f>Sheet1!$E$1</c:f>
              <c:strCache>
                <c:ptCount val="1"/>
                <c:pt idx="0">
                  <c:v>2010-2020</c:v>
                </c:pt>
              </c:strCache>
            </c:strRef>
          </c:tx>
          <c:spPr>
            <a:solidFill>
              <a:schemeClr val="bg1">
                <a:lumMod val="75000"/>
              </a:schemeClr>
            </a:solidFill>
          </c:spPr>
          <c:invertIfNegative val="0"/>
          <c:cat>
            <c:strRef>
              <c:f>Sheet1!$B$2:$B$6</c:f>
              <c:strCache>
                <c:ptCount val="3"/>
                <c:pt idx="0">
                  <c:v>Asia</c:v>
                </c:pt>
                <c:pt idx="1">
                  <c:v>Europe</c:v>
                </c:pt>
                <c:pt idx="2">
                  <c:v>North and Central America</c:v>
                </c:pt>
              </c:strCache>
            </c:strRef>
          </c:cat>
          <c:val>
            <c:numRef>
              <c:f>Sheet1!$E$2:$E$6</c:f>
              <c:numCache>
                <c:formatCode>General</c:formatCode>
                <c:ptCount val="5"/>
                <c:pt idx="0">
                  <c:v>1.2</c:v>
                </c:pt>
                <c:pt idx="1">
                  <c:v>0.3</c:v>
                </c:pt>
                <c:pt idx="2">
                  <c:v>-0.1</c:v>
                </c:pt>
                <c:pt idx="3">
                  <c:v>-3.36</c:v>
                </c:pt>
                <c:pt idx="4">
                  <c:v>-3.9</c:v>
                </c:pt>
              </c:numCache>
            </c:numRef>
          </c:val>
          <c:extLst>
            <c:ext xmlns:c16="http://schemas.microsoft.com/office/drawing/2014/chart" uri="{C3380CC4-5D6E-409C-BE32-E72D297353CC}">
              <c16:uniqueId val="{00000002-35A3-4968-A138-EDFBF85AAD7A}"/>
            </c:ext>
          </c:extLst>
        </c:ser>
        <c:dLbls>
          <c:showLegendKey val="0"/>
          <c:showVal val="0"/>
          <c:showCatName val="0"/>
          <c:showSerName val="0"/>
          <c:showPercent val="0"/>
          <c:showBubbleSize val="0"/>
        </c:dLbls>
        <c:gapWidth val="150"/>
        <c:axId val="45831296"/>
        <c:axId val="45916160"/>
      </c:barChart>
      <c:catAx>
        <c:axId val="45831296"/>
        <c:scaling>
          <c:orientation val="maxMin"/>
        </c:scaling>
        <c:delete val="0"/>
        <c:axPos val="l"/>
        <c:numFmt formatCode="General" sourceLinked="1"/>
        <c:majorTickMark val="out"/>
        <c:minorTickMark val="none"/>
        <c:tickLblPos val="nextTo"/>
        <c:txPr>
          <a:bodyPr/>
          <a:lstStyle/>
          <a:p>
            <a:pPr>
              <a:defRPr sz="2000" b="1"/>
            </a:pPr>
            <a:endParaRPr lang="en-US"/>
          </a:p>
        </c:txPr>
        <c:crossAx val="45916160"/>
        <c:crosses val="autoZero"/>
        <c:auto val="0"/>
        <c:lblAlgn val="ctr"/>
        <c:lblOffset val="200"/>
        <c:tickLblSkip val="1"/>
        <c:noMultiLvlLbl val="0"/>
      </c:catAx>
      <c:valAx>
        <c:axId val="45916160"/>
        <c:scaling>
          <c:orientation val="minMax"/>
        </c:scaling>
        <c:delete val="0"/>
        <c:axPos val="t"/>
        <c:title>
          <c:tx>
            <c:rich>
              <a:bodyPr/>
              <a:lstStyle/>
              <a:p>
                <a:pPr>
                  <a:defRPr sz="2000"/>
                </a:pPr>
                <a:r>
                  <a:rPr lang="en-US" sz="2000"/>
                  <a:t>Net Change (million hectares per year)</a:t>
                </a:r>
              </a:p>
            </c:rich>
          </c:tx>
          <c:overlay val="0"/>
        </c:title>
        <c:numFmt formatCode="General" sourceLinked="1"/>
        <c:majorTickMark val="out"/>
        <c:minorTickMark val="none"/>
        <c:tickLblPos val="nextTo"/>
        <c:txPr>
          <a:bodyPr/>
          <a:lstStyle/>
          <a:p>
            <a:pPr>
              <a:defRPr sz="1600" b="1"/>
            </a:pPr>
            <a:endParaRPr lang="en-US"/>
          </a:p>
        </c:txPr>
        <c:crossAx val="45831296"/>
        <c:crosses val="autoZero"/>
        <c:crossBetween val="between"/>
      </c:valAx>
      <c:spPr>
        <a:ln>
          <a:solidFill>
            <a:schemeClr val="tx1"/>
          </a:solidFill>
        </a:ln>
      </c:spPr>
    </c:plotArea>
    <c:legend>
      <c:legendPos val="b"/>
      <c:overlay val="0"/>
      <c:spPr>
        <a:ln>
          <a:solidFill>
            <a:schemeClr val="tx1"/>
          </a:solidFill>
        </a:ln>
      </c:spPr>
      <c:txPr>
        <a:bodyPr/>
        <a:lstStyle/>
        <a:p>
          <a:pPr>
            <a:defRPr sz="1800" b="1"/>
          </a:pPr>
          <a:endParaRPr lang="en-US"/>
        </a:p>
      </c:txPr>
    </c:legend>
    <c:plotVisOnly val="1"/>
    <c:dispBlanksAs val="gap"/>
    <c:showDLblsOverMax val="0"/>
  </c:chart>
  <c:spPr>
    <a:ln>
      <a:noFill/>
    </a:ln>
  </c:spPr>
  <c:txPr>
    <a:bodyPr/>
    <a:lstStyle/>
    <a:p>
      <a:pPr>
        <a:defRPr sz="18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10553368328959"/>
          <c:y val="2.9606445027704872E-2"/>
          <c:w val="0.85461668853893258"/>
          <c:h val="0.83399198016914555"/>
        </c:manualLayout>
      </c:layout>
      <c:barChart>
        <c:barDir val="col"/>
        <c:grouping val="stacked"/>
        <c:varyColors val="0"/>
        <c:ser>
          <c:idx val="0"/>
          <c:order val="0"/>
          <c:tx>
            <c:strRef>
              <c:f>Sheet1!$A$2</c:f>
              <c:strCache>
                <c:ptCount val="1"/>
                <c:pt idx="0">
                  <c:v>Agriculture</c:v>
                </c:pt>
              </c:strCache>
            </c:strRef>
          </c:tx>
          <c:spPr>
            <a:solidFill>
              <a:schemeClr val="accent1">
                <a:lumMod val="75000"/>
              </a:schemeClr>
            </a:solidFill>
            <a:ln>
              <a:noFill/>
            </a:ln>
            <a:effectLst/>
          </c:spPr>
          <c:invertIfNegative val="0"/>
          <c:cat>
            <c:numRef>
              <c:f>Sheet1!$B$1:$D$1</c:f>
              <c:numCache>
                <c:formatCode>General</c:formatCode>
                <c:ptCount val="3"/>
                <c:pt idx="0">
                  <c:v>2014</c:v>
                </c:pt>
                <c:pt idx="1">
                  <c:v>2025</c:v>
                </c:pt>
                <c:pt idx="2">
                  <c:v>2040</c:v>
                </c:pt>
              </c:numCache>
            </c:numRef>
          </c:cat>
          <c:val>
            <c:numRef>
              <c:f>Sheet1!$B$2:$D$2</c:f>
              <c:numCache>
                <c:formatCode>General</c:formatCode>
                <c:ptCount val="3"/>
                <c:pt idx="0">
                  <c:v>2770</c:v>
                </c:pt>
                <c:pt idx="1">
                  <c:v>2810</c:v>
                </c:pt>
                <c:pt idx="2">
                  <c:v>2900</c:v>
                </c:pt>
              </c:numCache>
            </c:numRef>
          </c:val>
          <c:extLst>
            <c:ext xmlns:c16="http://schemas.microsoft.com/office/drawing/2014/chart" uri="{C3380CC4-5D6E-409C-BE32-E72D297353CC}">
              <c16:uniqueId val="{00000000-03C3-455C-B0ED-38D5D699C1FC}"/>
            </c:ext>
          </c:extLst>
        </c:ser>
        <c:ser>
          <c:idx val="1"/>
          <c:order val="1"/>
          <c:tx>
            <c:strRef>
              <c:f>Sheet1!$A$3</c:f>
              <c:strCache>
                <c:ptCount val="1"/>
                <c:pt idx="0">
                  <c:v>Municipal</c:v>
                </c:pt>
              </c:strCache>
            </c:strRef>
          </c:tx>
          <c:spPr>
            <a:solidFill>
              <a:schemeClr val="bg1">
                <a:lumMod val="85000"/>
              </a:schemeClr>
            </a:solidFill>
            <a:ln>
              <a:noFill/>
            </a:ln>
            <a:effectLst/>
          </c:spPr>
          <c:invertIfNegative val="0"/>
          <c:cat>
            <c:numRef>
              <c:f>Sheet1!$B$1:$D$1</c:f>
              <c:numCache>
                <c:formatCode>General</c:formatCode>
                <c:ptCount val="3"/>
                <c:pt idx="0">
                  <c:v>2014</c:v>
                </c:pt>
                <c:pt idx="1">
                  <c:v>2025</c:v>
                </c:pt>
                <c:pt idx="2">
                  <c:v>2040</c:v>
                </c:pt>
              </c:numCache>
            </c:numRef>
          </c:cat>
          <c:val>
            <c:numRef>
              <c:f>Sheet1!$B$3:$D$3</c:f>
              <c:numCache>
                <c:formatCode>General</c:formatCode>
                <c:ptCount val="3"/>
                <c:pt idx="0">
                  <c:v>460</c:v>
                </c:pt>
                <c:pt idx="1">
                  <c:v>560</c:v>
                </c:pt>
                <c:pt idx="2">
                  <c:v>690</c:v>
                </c:pt>
              </c:numCache>
            </c:numRef>
          </c:val>
          <c:extLst>
            <c:ext xmlns:c16="http://schemas.microsoft.com/office/drawing/2014/chart" uri="{C3380CC4-5D6E-409C-BE32-E72D297353CC}">
              <c16:uniqueId val="{00000001-03C3-455C-B0ED-38D5D699C1FC}"/>
            </c:ext>
          </c:extLst>
        </c:ser>
        <c:ser>
          <c:idx val="2"/>
          <c:order val="2"/>
          <c:tx>
            <c:strRef>
              <c:f>Sheet1!$A$4</c:f>
              <c:strCache>
                <c:ptCount val="1"/>
                <c:pt idx="0">
                  <c:v>Industry</c:v>
                </c:pt>
              </c:strCache>
            </c:strRef>
          </c:tx>
          <c:spPr>
            <a:solidFill>
              <a:schemeClr val="tx1"/>
            </a:solidFill>
            <a:ln>
              <a:noFill/>
            </a:ln>
            <a:effectLst/>
          </c:spPr>
          <c:invertIfNegative val="0"/>
          <c:cat>
            <c:numRef>
              <c:f>Sheet1!$B$1:$D$1</c:f>
              <c:numCache>
                <c:formatCode>General</c:formatCode>
                <c:ptCount val="3"/>
                <c:pt idx="0">
                  <c:v>2014</c:v>
                </c:pt>
                <c:pt idx="1">
                  <c:v>2025</c:v>
                </c:pt>
                <c:pt idx="2">
                  <c:v>2040</c:v>
                </c:pt>
              </c:numCache>
            </c:numRef>
          </c:cat>
          <c:val>
            <c:numRef>
              <c:f>Sheet1!$B$4:$D$4</c:f>
              <c:numCache>
                <c:formatCode>General</c:formatCode>
                <c:ptCount val="3"/>
                <c:pt idx="0">
                  <c:v>370</c:v>
                </c:pt>
                <c:pt idx="1">
                  <c:v>370</c:v>
                </c:pt>
                <c:pt idx="2">
                  <c:v>320</c:v>
                </c:pt>
              </c:numCache>
            </c:numRef>
          </c:val>
          <c:extLst>
            <c:ext xmlns:c16="http://schemas.microsoft.com/office/drawing/2014/chart" uri="{C3380CC4-5D6E-409C-BE32-E72D297353CC}">
              <c16:uniqueId val="{00000002-03C3-455C-B0ED-38D5D699C1FC}"/>
            </c:ext>
          </c:extLst>
        </c:ser>
        <c:ser>
          <c:idx val="3"/>
          <c:order val="3"/>
          <c:tx>
            <c:strRef>
              <c:f>Sheet1!$A$5</c:f>
              <c:strCache>
                <c:ptCount val="1"/>
                <c:pt idx="0">
                  <c:v>Energy </c:v>
                </c:pt>
              </c:strCache>
            </c:strRef>
          </c:tx>
          <c:spPr>
            <a:solidFill>
              <a:schemeClr val="accent1">
                <a:lumMod val="40000"/>
                <a:lumOff val="60000"/>
              </a:schemeClr>
            </a:solidFill>
            <a:ln>
              <a:noFill/>
            </a:ln>
            <a:effectLst/>
          </c:spPr>
          <c:invertIfNegative val="0"/>
          <c:cat>
            <c:numRef>
              <c:f>Sheet1!$B$1:$D$1</c:f>
              <c:numCache>
                <c:formatCode>General</c:formatCode>
                <c:ptCount val="3"/>
                <c:pt idx="0">
                  <c:v>2014</c:v>
                </c:pt>
                <c:pt idx="1">
                  <c:v>2025</c:v>
                </c:pt>
                <c:pt idx="2">
                  <c:v>2040</c:v>
                </c:pt>
              </c:numCache>
            </c:numRef>
          </c:cat>
          <c:val>
            <c:numRef>
              <c:f>Sheet1!$B$5:$D$5</c:f>
              <c:numCache>
                <c:formatCode>General</c:formatCode>
                <c:ptCount val="3"/>
                <c:pt idx="0">
                  <c:v>360</c:v>
                </c:pt>
                <c:pt idx="1">
                  <c:v>390</c:v>
                </c:pt>
                <c:pt idx="2">
                  <c:v>410</c:v>
                </c:pt>
              </c:numCache>
            </c:numRef>
          </c:val>
          <c:extLst>
            <c:ext xmlns:c16="http://schemas.microsoft.com/office/drawing/2014/chart" uri="{C3380CC4-5D6E-409C-BE32-E72D297353CC}">
              <c16:uniqueId val="{00000003-03C3-455C-B0ED-38D5D699C1FC}"/>
            </c:ext>
          </c:extLst>
        </c:ser>
        <c:dLbls>
          <c:showLegendKey val="0"/>
          <c:showVal val="0"/>
          <c:showCatName val="0"/>
          <c:showSerName val="0"/>
          <c:showPercent val="0"/>
          <c:showBubbleSize val="0"/>
        </c:dLbls>
        <c:gapWidth val="150"/>
        <c:overlap val="100"/>
        <c:axId val="445680040"/>
        <c:axId val="445674136"/>
      </c:barChart>
      <c:catAx>
        <c:axId val="44568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45674136"/>
        <c:crosses val="autoZero"/>
        <c:auto val="1"/>
        <c:lblAlgn val="ctr"/>
        <c:lblOffset val="100"/>
        <c:noMultiLvlLbl val="0"/>
      </c:catAx>
      <c:valAx>
        <c:axId val="445674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a:t>Billion Cubic Meters</a:t>
                </a:r>
              </a:p>
            </c:rich>
          </c:tx>
          <c:layout>
            <c:manualLayout>
              <c:xMode val="edge"/>
              <c:yMode val="edge"/>
              <c:x val="5.5555555555555558E-3"/>
              <c:y val="0.1836151939340915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45680040"/>
        <c:crosses val="autoZero"/>
        <c:crossBetween val="between"/>
      </c:valAx>
      <c:spPr>
        <a:noFill/>
        <a:ln>
          <a:solidFill>
            <a:schemeClr val="bg1">
              <a:lumMod val="75000"/>
            </a:schemeClr>
          </a:solidFill>
        </a:ln>
        <a:effectLst/>
      </c:spPr>
    </c:plotArea>
    <c:legend>
      <c:legendPos val="b"/>
      <c:overlay val="0"/>
      <c:spPr>
        <a:noFill/>
        <a:ln w="12700">
          <a:solidFill>
            <a:schemeClr val="tx1"/>
          </a:solid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World</c:v>
                </c:pt>
              </c:strCache>
            </c:strRef>
          </c:tx>
          <c:spPr>
            <a:ln w="6350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1990</c:v>
                </c:pt>
                <c:pt idx="1">
                  <c:v>2000</c:v>
                </c:pt>
                <c:pt idx="2">
                  <c:v>2010</c:v>
                </c:pt>
                <c:pt idx="3">
                  <c:v>2020</c:v>
                </c:pt>
                <c:pt idx="4">
                  <c:v>2030</c:v>
                </c:pt>
              </c:numCache>
            </c:numRef>
          </c:xVal>
          <c:yVal>
            <c:numRef>
              <c:f>Sheet1!$B$2:$B$6</c:f>
              <c:numCache>
                <c:formatCode>General</c:formatCode>
                <c:ptCount val="5"/>
                <c:pt idx="0">
                  <c:v>100</c:v>
                </c:pt>
                <c:pt idx="1">
                  <c:v>134</c:v>
                </c:pt>
                <c:pt idx="2">
                  <c:v>203</c:v>
                </c:pt>
                <c:pt idx="3">
                  <c:v>265</c:v>
                </c:pt>
                <c:pt idx="4">
                  <c:v>367</c:v>
                </c:pt>
              </c:numCache>
            </c:numRef>
          </c:yVal>
          <c:smooth val="1"/>
          <c:extLst>
            <c:ext xmlns:c16="http://schemas.microsoft.com/office/drawing/2014/chart" uri="{C3380CC4-5D6E-409C-BE32-E72D297353CC}">
              <c16:uniqueId val="{00000000-DECE-4929-9838-62B285C55A95}"/>
            </c:ext>
          </c:extLst>
        </c:ser>
        <c:dLbls>
          <c:showLegendKey val="0"/>
          <c:showVal val="0"/>
          <c:showCatName val="0"/>
          <c:showSerName val="0"/>
          <c:showPercent val="0"/>
          <c:showBubbleSize val="0"/>
        </c:dLbls>
        <c:axId val="543711312"/>
        <c:axId val="543711640"/>
      </c:scatterChart>
      <c:valAx>
        <c:axId val="543711312"/>
        <c:scaling>
          <c:orientation val="minMax"/>
          <c:max val="2030"/>
          <c:min val="1990"/>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43711640"/>
        <c:crosses val="autoZero"/>
        <c:crossBetween val="midCat"/>
        <c:majorUnit val="10"/>
      </c:valAx>
      <c:valAx>
        <c:axId val="5437116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a:t>Production Index (1990=100)</a:t>
                </a:r>
              </a:p>
            </c:rich>
          </c:tx>
          <c:layout>
            <c:manualLayout>
              <c:xMode val="edge"/>
              <c:yMode val="edge"/>
              <c:x val="8.3104662000137511E-3"/>
              <c:y val="0.11290901137357828"/>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43711312"/>
        <c:crosses val="autoZero"/>
        <c:crossBetween val="midCat"/>
      </c:valAx>
      <c:spPr>
        <a:noFill/>
        <a:ln>
          <a:solidFill>
            <a:schemeClr val="bg1">
              <a:lumMod val="75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0.62053</cdr:x>
      <cdr:y>0.626</cdr:y>
    </cdr:from>
    <cdr:to>
      <cdr:x>0.95768</cdr:x>
      <cdr:y>0.70538</cdr:y>
    </cdr:to>
    <cdr:sp macro="" textlink="">
      <cdr:nvSpPr>
        <cdr:cNvPr id="2" name="TextBox 1">
          <a:extLst xmlns:a="http://schemas.openxmlformats.org/drawingml/2006/main">
            <a:ext uri="{FF2B5EF4-FFF2-40B4-BE49-F238E27FC236}">
              <a16:creationId xmlns:a16="http://schemas.microsoft.com/office/drawing/2014/main" id="{FFEB12E5-811E-4192-9A8A-0171C43587D0}"/>
            </a:ext>
          </a:extLst>
        </cdr:cNvPr>
        <cdr:cNvSpPr txBox="1"/>
      </cdr:nvSpPr>
      <cdr:spPr>
        <a:xfrm xmlns:a="http://schemas.openxmlformats.org/drawingml/2006/main">
          <a:off x="5674126" y="4293096"/>
          <a:ext cx="3082900" cy="54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t>South America</a:t>
          </a:r>
        </a:p>
      </cdr:txBody>
    </cdr:sp>
  </cdr:relSizeAnchor>
  <cdr:relSizeAnchor xmlns:cdr="http://schemas.openxmlformats.org/drawingml/2006/chartDrawing">
    <cdr:from>
      <cdr:x>0.61971</cdr:x>
      <cdr:y>0.73548</cdr:y>
    </cdr:from>
    <cdr:to>
      <cdr:x>0.95687</cdr:x>
      <cdr:y>0.82662</cdr:y>
    </cdr:to>
    <cdr:sp macro="" textlink="">
      <cdr:nvSpPr>
        <cdr:cNvPr id="3" name="TextBox 1">
          <a:extLst xmlns:a="http://schemas.openxmlformats.org/drawingml/2006/main">
            <a:ext uri="{FF2B5EF4-FFF2-40B4-BE49-F238E27FC236}">
              <a16:creationId xmlns:a16="http://schemas.microsoft.com/office/drawing/2014/main" id="{14F5E0B9-1B6C-4793-A073-46C422EC40DA}"/>
            </a:ext>
          </a:extLst>
        </cdr:cNvPr>
        <cdr:cNvSpPr txBox="1"/>
      </cdr:nvSpPr>
      <cdr:spPr>
        <a:xfrm xmlns:a="http://schemas.openxmlformats.org/drawingml/2006/main">
          <a:off x="2882900" y="2203450"/>
          <a:ext cx="1568450" cy="2730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Africa</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65BB3FCB-D07B-405B-9B3B-1A82AFD25810}" type="datetimeFigureOut">
              <a:rPr lang="en-US"/>
              <a:pPr>
                <a:defRPr/>
              </a:pPr>
              <a:t>4/18/21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170663BA-7C8D-4DD3-BD9B-33EADED54613}" type="slidenum">
              <a:rPr lang="en-US"/>
              <a:pPr>
                <a:defRPr/>
              </a:pPr>
              <a:t>‹#›</a:t>
            </a:fld>
            <a:endParaRPr lang="en-US"/>
          </a:p>
        </p:txBody>
      </p:sp>
    </p:spTree>
    <p:extLst>
      <p:ext uri="{BB962C8B-B14F-4D97-AF65-F5344CB8AC3E}">
        <p14:creationId xmlns:p14="http://schemas.microsoft.com/office/powerpoint/2010/main" val="1790950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ceholder 1026"/>
          <p:cNvSpPr>
            <a:spLocks noGrp="1" noRot="1" noChangeAspect="1"/>
          </p:cNvSpPr>
          <p:nvPr>
            <p:ph type="sldImg"/>
          </p:nvPr>
        </p:nvSpPr>
        <p:spPr bwMode="auto">
          <a:noFill/>
          <a:ln>
            <a:solidFill>
              <a:srgbClr val="000000"/>
            </a:solidFill>
            <a:miter lim="800000"/>
            <a:headEnd/>
            <a:tailEnd/>
          </a:ln>
        </p:spPr>
      </p:sp>
      <p:sp>
        <p:nvSpPr>
          <p:cNvPr id="21507" name="Rectangle 1027"/>
          <p:cNvSpPr>
            <a:spLocks noGrp="1"/>
          </p:cNvSpPr>
          <p:nvPr>
            <p:ph type="body" idx="1"/>
          </p:nvPr>
        </p:nvSpPr>
        <p:spPr bwMode="auto">
          <a:noFill/>
        </p:spPr>
        <p:txBody>
          <a:bodyPr wrap="square" numCol="1" anchor="t" anchorCtr="0" compatLnSpc="1">
            <a:prstTxWarp prst="textNoShape">
              <a:avLst/>
            </a:prstTxWarp>
          </a:bodyPr>
          <a:lstStyle/>
          <a:p>
            <a:r>
              <a:rPr lang="en-US" altLang="en-US" dirty="0"/>
              <a:t>Current trends show almost continual growth in population, food production, energy use, and gross world product.  Population growth has slowed, and energy use has become somewhat more efficient, as shown by the energy trend line falling below that of gross world product starting in the 1980s.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Global inequality is substantial, and income growth has been primarily in high and middle income countries. Since growth has many environmental impacts, this pattern indicates that the issues of inequality and environmental sustainability are linked. </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3</a:t>
            </a:fld>
            <a:endParaRPr lang="en-US"/>
          </a:p>
        </p:txBody>
      </p:sp>
    </p:spTree>
    <p:extLst>
      <p:ext uri="{BB962C8B-B14F-4D97-AF65-F5344CB8AC3E}">
        <p14:creationId xmlns:p14="http://schemas.microsoft.com/office/powerpoint/2010/main" val="3158705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most rapid increase in emissions has been in upper middle-income countries, including China—up 180 percent since 1990. Emissions have also increased significantly in lower middle-income countries, about 120 percent since 1990, primarily as a result of emissions growth in India. As a result, CO</a:t>
            </a:r>
            <a:r>
              <a:rPr lang="en-US" altLang="en-US" baseline="-25000" dirty="0"/>
              <a:t>2</a:t>
            </a:r>
            <a:r>
              <a:rPr lang="en-US" altLang="en-US" dirty="0"/>
              <a:t> emissions from high-income countries now comprise less than half of the global total. </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4</a:t>
            </a:fld>
            <a:endParaRPr lang="en-US"/>
          </a:p>
        </p:txBody>
      </p:sp>
    </p:spTree>
    <p:extLst>
      <p:ext uri="{BB962C8B-B14F-4D97-AF65-F5344CB8AC3E}">
        <p14:creationId xmlns:p14="http://schemas.microsoft.com/office/powerpoint/2010/main" val="118443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Ground-level air pollution is severe in several major developing countries, including China and India.  Lower pollution levels in advanced economies reflect decades of environmental policy to control emissions. </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5</a:t>
            </a:fld>
            <a:endParaRPr lang="en-US"/>
          </a:p>
        </p:txBody>
      </p:sp>
    </p:spTree>
    <p:extLst>
      <p:ext uri="{BB962C8B-B14F-4D97-AF65-F5344CB8AC3E}">
        <p14:creationId xmlns:p14="http://schemas.microsoft.com/office/powerpoint/2010/main" val="1792443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Global production of CFCs declined dramatically after ratification of the Montreal Protocol. By 2005, CFC production had essentially ceased. Phase-outs of other ozone-</a:t>
            </a:r>
            <a:r>
              <a:rPr lang="en-US" altLang="en-US" dirty="0" err="1"/>
              <a:t>depeleting</a:t>
            </a:r>
            <a:r>
              <a:rPr lang="en-US" altLang="en-US" dirty="0"/>
              <a:t> substances (ODS)have also either been completed or are underway, although there is concern about treaty loopholes that allow continued production of some ODS.</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6</a:t>
            </a:fld>
            <a:endParaRPr lang="en-US"/>
          </a:p>
        </p:txBody>
      </p:sp>
    </p:spTree>
    <p:extLst>
      <p:ext uri="{BB962C8B-B14F-4D97-AF65-F5344CB8AC3E}">
        <p14:creationId xmlns:p14="http://schemas.microsoft.com/office/powerpoint/2010/main" val="2184491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ＭＳ Ｐゴシック" charset="-128"/>
                <a:cs typeface="ＭＳ Ｐゴシック" charset="-128"/>
              </a:rPr>
              <a:t>The Living Planet Index is based on the populations of over 4,000 vertebrate species, including mammals, birds, reptiles, and fish. The data indicate that the planet’s biodiversity has declined by 68% since 1970, with the largest losses in South America and Africa.</a:t>
            </a:r>
            <a:endParaRPr lang="en-US" dirty="0"/>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7</a:t>
            </a:fld>
            <a:endParaRPr lang="en-US"/>
          </a:p>
        </p:txBody>
      </p:sp>
    </p:spTree>
    <p:extLst>
      <p:ext uri="{BB962C8B-B14F-4D97-AF65-F5344CB8AC3E}">
        <p14:creationId xmlns:p14="http://schemas.microsoft.com/office/powerpoint/2010/main" val="2948322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Significant deforestation is occurring in Latin America (including the Amazon Forest in Brazil) and Africa. Reforestation in China, where an estimated 66 billion trees have been planted in recent decades, has led to a net increase in forested area in Asia.</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8</a:t>
            </a:fld>
            <a:endParaRPr lang="en-US"/>
          </a:p>
        </p:txBody>
      </p:sp>
    </p:spTree>
    <p:extLst>
      <p:ext uri="{BB962C8B-B14F-4D97-AF65-F5344CB8AC3E}">
        <p14:creationId xmlns:p14="http://schemas.microsoft.com/office/powerpoint/2010/main" val="3532077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Global water use increased by more than a factor of five during the twentieth century, and further increases are projected for future decades. Many countries are becoming increasingly dependent upon groundwater, which is essentially a nonrenewable resource. </a:t>
            </a: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9</a:t>
            </a:fld>
            <a:endParaRPr lang="en-US"/>
          </a:p>
        </p:txBody>
      </p:sp>
    </p:spTree>
    <p:extLst>
      <p:ext uri="{BB962C8B-B14F-4D97-AF65-F5344CB8AC3E}">
        <p14:creationId xmlns:p14="http://schemas.microsoft.com/office/powerpoint/2010/main" val="1254664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ＭＳ Ｐゴシック" charset="-128"/>
                <a:cs typeface="ＭＳ Ｐゴシック" charset="-128"/>
              </a:rPr>
              <a:t>The global chemicals industry has expanded significantly in recent decades. Prior to 2000, chemicals production took place primarily in developed nations. But since then, production has shifted to developing countries, with China now being the world’s largest producer.</a:t>
            </a:r>
            <a:r>
              <a:rPr lang="en-US" dirty="0">
                <a:effectLst/>
              </a:rPr>
              <a:t> </a:t>
            </a:r>
            <a:r>
              <a:rPr lang="en-GB" sz="1200" kern="1200" dirty="0">
                <a:solidFill>
                  <a:schemeClr val="tx1"/>
                </a:solidFill>
                <a:effectLst/>
                <a:latin typeface="+mn-lt"/>
                <a:ea typeface="ＭＳ Ｐゴシック" charset="-128"/>
                <a:cs typeface="ＭＳ Ｐゴシック" charset="-128"/>
              </a:rPr>
              <a:t>	</a:t>
            </a:r>
            <a:endParaRPr lang="en-US" sz="1200" kern="120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5"/>
          </p:nvPr>
        </p:nvSpPr>
        <p:spPr/>
        <p:txBody>
          <a:bodyPr/>
          <a:lstStyle/>
          <a:p>
            <a:pPr>
              <a:defRPr/>
            </a:pPr>
            <a:fld id="{170663BA-7C8D-4DD3-BD9B-33EADED54613}" type="slidenum">
              <a:rPr lang="en-US" smtClean="0"/>
              <a:pPr>
                <a:defRPr/>
              </a:pPr>
              <a:t>10</a:t>
            </a:fld>
            <a:endParaRPr lang="en-US"/>
          </a:p>
        </p:txBody>
      </p:sp>
    </p:spTree>
    <p:extLst>
      <p:ext uri="{BB962C8B-B14F-4D97-AF65-F5344CB8AC3E}">
        <p14:creationId xmlns:p14="http://schemas.microsoft.com/office/powerpoint/2010/main" val="111376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68DBEAE-6E7C-4895-961E-5DD82F4A6106}" type="datetimeFigureOut">
              <a:rPr lang="en-US"/>
              <a:pPr>
                <a:defRPr/>
              </a:pPr>
              <a:t>4/18/21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097FF7-D720-4A66-BBF7-40B432777A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7494BE4-409F-4FBE-87D8-0901D682C0DC}" type="datetimeFigureOut">
              <a:rPr lang="en-US"/>
              <a:pPr>
                <a:defRPr/>
              </a:pPr>
              <a:t>4/18/21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5DEF3A-23DB-4264-96A3-5782376CD63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632AFEA-67C1-49F5-B18E-728B9717E388}" type="datetimeFigureOut">
              <a:rPr lang="en-US"/>
              <a:pPr>
                <a:defRPr/>
              </a:pPr>
              <a:t>4/18/21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2CE43A-E7D7-4B6E-9D75-02E60D6ECEE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6C6E7E9-33C8-4A28-92AF-F64D9AA925B2}" type="datetimeFigureOut">
              <a:rPr lang="en-US"/>
              <a:pPr>
                <a:defRPr/>
              </a:pPr>
              <a:t>4/18/21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137FD6-72BB-4CE0-B2DE-EA651F75EF2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DAB1EF3-1433-4208-829A-B7657ABEEE3C}" type="datetimeFigureOut">
              <a:rPr lang="en-US"/>
              <a:pPr>
                <a:defRPr/>
              </a:pPr>
              <a:t>4/18/21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4C064A2-5555-48F9-91F3-CE4F43B310B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4097696-65C0-4C55-A9B4-44A1D6017FF5}" type="datetimeFigureOut">
              <a:rPr lang="en-US"/>
              <a:pPr>
                <a:defRPr/>
              </a:pPr>
              <a:t>4/18/21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C9D1BB0-99DD-4242-BD62-2A11C367A0A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B95C475-C8E8-4E04-820A-7E91002115C2}" type="datetimeFigureOut">
              <a:rPr lang="en-US"/>
              <a:pPr>
                <a:defRPr/>
              </a:pPr>
              <a:t>4/18/21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C036DCB-D559-44D4-B3F0-864D7EC393A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11F0046-5C98-444A-84F7-FA40E51F89BB}" type="datetimeFigureOut">
              <a:rPr lang="en-US"/>
              <a:pPr>
                <a:defRPr/>
              </a:pPr>
              <a:t>4/18/21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796DFC-3408-4B41-981A-D420006A349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417590-CB33-449B-9D8F-0D9382D87760}" type="datetimeFigureOut">
              <a:rPr lang="en-US"/>
              <a:pPr>
                <a:defRPr/>
              </a:pPr>
              <a:t>4/18/21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B1AAD3-AFD0-4118-A79B-99837F4A889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BED3549-4C3B-4E35-B94A-6ACC6CD7E4D3}" type="datetimeFigureOut">
              <a:rPr lang="en-US"/>
              <a:pPr>
                <a:defRPr/>
              </a:pPr>
              <a:t>4/18/21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2D431C-5F00-4D7C-A000-71207DDB304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B828CD-2F76-4AF7-A207-980CC00909B6}" type="datetimeFigureOut">
              <a:rPr lang="en-US"/>
              <a:pPr>
                <a:defRPr/>
              </a:pPr>
              <a:t>4/18/21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27FB27-9707-47D9-8FA7-E46751B14CF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521C48-FE9B-400D-84E6-AB3FE056FDD7}"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2406139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21C48-FE9B-400D-84E6-AB3FE056FDD7}"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1541426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521C48-FE9B-400D-84E6-AB3FE056FDD7}"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1789190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521C48-FE9B-400D-84E6-AB3FE056FDD7}"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1619521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521C48-FE9B-400D-84E6-AB3FE056FDD7}" type="datetimeFigureOut">
              <a:rPr lang="en-US" smtClean="0"/>
              <a:pPr/>
              <a:t>4/18/21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457002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521C48-FE9B-400D-84E6-AB3FE056FDD7}" type="datetimeFigureOut">
              <a:rPr lang="en-US" smtClean="0"/>
              <a:pPr/>
              <a:t>4/18/21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1572791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21C48-FE9B-400D-84E6-AB3FE056FDD7}" type="datetimeFigureOut">
              <a:rPr lang="en-US" smtClean="0"/>
              <a:pPr/>
              <a:t>4/18/21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4222131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521C48-FE9B-400D-84E6-AB3FE056FDD7}"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1742832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521C48-FE9B-400D-84E6-AB3FE056FDD7}"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209901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21C48-FE9B-400D-84E6-AB3FE056FDD7}"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2589972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21C48-FE9B-400D-84E6-AB3FE056FDD7}"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990AC-C342-4C46-BA51-C0570A5475C0}" type="slidenum">
              <a:rPr lang="en-US" smtClean="0"/>
              <a:pPr/>
              <a:t>‹#›</a:t>
            </a:fld>
            <a:endParaRPr lang="en-US"/>
          </a:p>
        </p:txBody>
      </p:sp>
    </p:spTree>
    <p:extLst>
      <p:ext uri="{BB962C8B-B14F-4D97-AF65-F5344CB8AC3E}">
        <p14:creationId xmlns:p14="http://schemas.microsoft.com/office/powerpoint/2010/main" val="3485533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B630100A-4186-4DDD-8F1D-849E7ACF5C9C}" type="datetimeFigureOut">
              <a:rPr lang="en-US"/>
              <a:pPr>
                <a:defRPr/>
              </a:pPr>
              <a:t>4/18/21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F90BF86E-C66E-4E43-BC8F-EF174011896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ＭＳ Ｐゴシック" charset="-128"/>
          <a:cs typeface="ＭＳ Ｐゴシック" charset="-128"/>
        </a:defRPr>
      </a:lvl1pPr>
      <a:lvl2pPr algn="ctr" rtl="0" fontAlgn="base">
        <a:spcBef>
          <a:spcPct val="0"/>
        </a:spcBef>
        <a:spcAft>
          <a:spcPct val="0"/>
        </a:spcAft>
        <a:defRPr sz="4400">
          <a:solidFill>
            <a:schemeClr val="tx1"/>
          </a:solidFill>
          <a:latin typeface="Calibri" charset="0"/>
          <a:ea typeface="ＭＳ Ｐゴシック" charset="-128"/>
          <a:cs typeface="ＭＳ Ｐゴシック" charset="-128"/>
        </a:defRPr>
      </a:lvl2pPr>
      <a:lvl3pPr algn="ctr" rtl="0" fontAlgn="base">
        <a:spcBef>
          <a:spcPct val="0"/>
        </a:spcBef>
        <a:spcAft>
          <a:spcPct val="0"/>
        </a:spcAft>
        <a:defRPr sz="4400">
          <a:solidFill>
            <a:schemeClr val="tx1"/>
          </a:solidFill>
          <a:latin typeface="Calibri" charset="0"/>
          <a:ea typeface="ＭＳ Ｐゴシック" charset="-128"/>
          <a:cs typeface="ＭＳ Ｐゴシック" charset="-128"/>
        </a:defRPr>
      </a:lvl3pPr>
      <a:lvl4pPr algn="ctr" rtl="0" fontAlgn="base">
        <a:spcBef>
          <a:spcPct val="0"/>
        </a:spcBef>
        <a:spcAft>
          <a:spcPct val="0"/>
        </a:spcAft>
        <a:defRPr sz="4400">
          <a:solidFill>
            <a:schemeClr val="tx1"/>
          </a:solidFill>
          <a:latin typeface="Calibri" charset="0"/>
          <a:ea typeface="ＭＳ Ｐゴシック" charset="-128"/>
          <a:cs typeface="ＭＳ Ｐゴシック" charset="-128"/>
        </a:defRPr>
      </a:lvl4pPr>
      <a:lvl5pPr algn="ctr" rtl="0" fontAlgn="base">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21C48-FE9B-400D-84E6-AB3FE056FDD7}" type="datetimeFigureOut">
              <a:rPr lang="en-US" smtClean="0"/>
              <a:pPr/>
              <a:t>4/18/21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990AC-C342-4C46-BA51-C0570A5475C0}" type="slidenum">
              <a:rPr lang="en-US" smtClean="0"/>
              <a:pPr/>
              <a:t>‹#›</a:t>
            </a:fld>
            <a:endParaRPr lang="en-US"/>
          </a:p>
        </p:txBody>
      </p:sp>
    </p:spTree>
    <p:extLst>
      <p:ext uri="{BB962C8B-B14F-4D97-AF65-F5344CB8AC3E}">
        <p14:creationId xmlns:p14="http://schemas.microsoft.com/office/powerpoint/2010/main" val="3504824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www.afeas.org/index.html"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tats.livingplanetindex.org/"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476672"/>
            <a:ext cx="8534400" cy="5976664"/>
          </a:xfrm>
          <a:prstGeom prst="rect">
            <a:avLst/>
          </a:prstGeom>
        </p:spPr>
        <p:txBody>
          <a:bodyPr>
            <a:normAutofit fontScale="8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Environmental and Natural Resource Economics</a:t>
            </a:r>
            <a:br>
              <a:rPr kumimoji="0" lang="en-US" sz="2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r>
              <a:rPr kumimoji="0" lang="en-US" sz="29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5</a:t>
            </a:r>
            <a:r>
              <a:rPr kumimoji="0" lang="en-US" sz="2900" b="1" i="1" u="none" strike="noStrike" kern="1200" cap="none" spc="0" normalizeH="0" baseline="30000" noProof="0" dirty="0">
                <a:ln>
                  <a:noFill/>
                </a:ln>
                <a:solidFill>
                  <a:prstClr val="black"/>
                </a:solidFill>
                <a:effectLst/>
                <a:uLnTx/>
                <a:uFillTx/>
                <a:latin typeface="Arial" pitchFamily="34" charset="0"/>
                <a:ea typeface="+mn-ea"/>
                <a:cs typeface="Arial" pitchFamily="34" charset="0"/>
              </a:rPr>
              <a:t>th</a:t>
            </a:r>
            <a:r>
              <a:rPr kumimoji="0" lang="en-US" sz="2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 ed.</a:t>
            </a:r>
            <a:br>
              <a:rPr kumimoji="0" lang="en-US" sz="18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br>
            <a:br>
              <a:rPr kumimoji="0" lang="en-US" sz="28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br>
            <a:r>
              <a:rPr kumimoji="0" lang="en-US" sz="29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Jonathan M. Harris and Brian Roach</a:t>
            </a:r>
            <a:br>
              <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br>
              <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solidFill>
                <a:prstClr val="black"/>
              </a:solidFill>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9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900" dirty="0">
              <a:solidFill>
                <a:prstClr val="black"/>
              </a:solidFill>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9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9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Chapter 2 – Resources, Environment, and Economic Development</a:t>
            </a:r>
            <a:endPar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pic>
        <p:nvPicPr>
          <p:cNvPr id="5" name="Picture 4">
            <a:extLst>
              <a:ext uri="{FF2B5EF4-FFF2-40B4-BE49-F238E27FC236}">
                <a16:creationId xmlns:a16="http://schemas.microsoft.com/office/drawing/2014/main" id="{7121A220-07E1-3C48-AA4A-ACCE286F21BA}"/>
              </a:ext>
            </a:extLst>
          </p:cNvPr>
          <p:cNvPicPr>
            <a:picLocks noChangeAspect="1"/>
          </p:cNvPicPr>
          <p:nvPr/>
        </p:nvPicPr>
        <p:blipFill rotWithShape="1">
          <a:blip r:embed="rId2"/>
          <a:srcRect l="55086" t="26973" r="19655" b="11264"/>
          <a:stretch/>
        </p:blipFill>
        <p:spPr>
          <a:xfrm>
            <a:off x="3341487" y="2132856"/>
            <a:ext cx="2461026" cy="3384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193989972"/>
              </p:ext>
            </p:extLst>
          </p:nvPr>
        </p:nvGraphicFramePr>
        <p:xfrm>
          <a:off x="755576" y="1124744"/>
          <a:ext cx="7236296" cy="5112568"/>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2">
            <a:extLst>
              <a:ext uri="{FF2B5EF4-FFF2-40B4-BE49-F238E27FC236}">
                <a16:creationId xmlns:a16="http://schemas.microsoft.com/office/drawing/2014/main" id="{F60FD1DF-95B8-4C50-9423-9A4DD4E155FF}"/>
              </a:ext>
            </a:extLst>
          </p:cNvPr>
          <p:cNvSpPr txBox="1">
            <a:spLocks/>
          </p:cNvSpPr>
          <p:nvPr/>
        </p:nvSpPr>
        <p:spPr>
          <a:xfrm>
            <a:off x="457200" y="228600"/>
            <a:ext cx="8229600" cy="1143000"/>
          </a:xfrm>
          <a:prstGeom prst="rect">
            <a:avLst/>
          </a:prstGeom>
        </p:spPr>
        <p:txBody>
          <a:bodyPr>
            <a:noAutofit/>
          </a:bodyPr>
          <a:lstStyle>
            <a:lvl1pPr algn="ctr" rtl="0" fontAlgn="base">
              <a:spcBef>
                <a:spcPct val="0"/>
              </a:spcBef>
              <a:spcAft>
                <a:spcPct val="0"/>
              </a:spcAft>
              <a:defRPr sz="4400" kern="1200">
                <a:solidFill>
                  <a:schemeClr val="tx1"/>
                </a:solidFill>
                <a:latin typeface="+mj-lt"/>
                <a:ea typeface="ＭＳ Ｐゴシック" charset="-128"/>
                <a:cs typeface="ＭＳ Ｐゴシック" charset="-128"/>
              </a:defRPr>
            </a:lvl1pPr>
            <a:lvl2pPr algn="ctr" rtl="0" fontAlgn="base">
              <a:spcBef>
                <a:spcPct val="0"/>
              </a:spcBef>
              <a:spcAft>
                <a:spcPct val="0"/>
              </a:spcAft>
              <a:defRPr sz="4400">
                <a:solidFill>
                  <a:schemeClr val="tx1"/>
                </a:solidFill>
                <a:latin typeface="Calibri" charset="0"/>
                <a:ea typeface="ＭＳ Ｐゴシック" charset="-128"/>
                <a:cs typeface="ＭＳ Ｐゴシック" charset="-128"/>
              </a:defRPr>
            </a:lvl2pPr>
            <a:lvl3pPr algn="ctr" rtl="0" fontAlgn="base">
              <a:spcBef>
                <a:spcPct val="0"/>
              </a:spcBef>
              <a:spcAft>
                <a:spcPct val="0"/>
              </a:spcAft>
              <a:defRPr sz="4400">
                <a:solidFill>
                  <a:schemeClr val="tx1"/>
                </a:solidFill>
                <a:latin typeface="Calibri" charset="0"/>
                <a:ea typeface="ＭＳ Ｐゴシック" charset="-128"/>
                <a:cs typeface="ＭＳ Ｐゴシック" charset="-128"/>
              </a:defRPr>
            </a:lvl3pPr>
            <a:lvl4pPr algn="ctr" rtl="0" fontAlgn="base">
              <a:spcBef>
                <a:spcPct val="0"/>
              </a:spcBef>
              <a:spcAft>
                <a:spcPct val="0"/>
              </a:spcAft>
              <a:defRPr sz="4400">
                <a:solidFill>
                  <a:schemeClr val="tx1"/>
                </a:solidFill>
                <a:latin typeface="Calibri" charset="0"/>
                <a:ea typeface="ＭＳ Ｐゴシック" charset="-128"/>
                <a:cs typeface="ＭＳ Ｐゴシック" charset="-128"/>
              </a:defRPr>
            </a:lvl4pPr>
            <a:lvl5pPr algn="ctr" rtl="0" fontAlgn="base">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a:lnSpc>
                <a:spcPct val="120000"/>
              </a:lnSpc>
              <a:spcBef>
                <a:spcPts val="0"/>
              </a:spcBef>
              <a:spcAft>
                <a:spcPts val="0"/>
              </a:spcAft>
            </a:pPr>
            <a:r>
              <a:rPr lang="en-US" sz="2400" b="1" dirty="0">
                <a:latin typeface="Arial" panose="020B0604020202020204" pitchFamily="34" charset="0"/>
                <a:cs typeface="Arial" panose="020B0604020202020204" pitchFamily="34" charset="0"/>
              </a:rPr>
              <a:t>Figure 2.1: Growth in Population, Food Production, </a:t>
            </a:r>
          </a:p>
          <a:p>
            <a:pPr>
              <a:lnSpc>
                <a:spcPct val="120000"/>
              </a:lnSpc>
              <a:spcBef>
                <a:spcPts val="0"/>
              </a:spcBef>
              <a:spcAft>
                <a:spcPts val="0"/>
              </a:spcAft>
            </a:pPr>
            <a:r>
              <a:rPr lang="en-US" sz="2400" b="1" dirty="0">
                <a:latin typeface="Arial" panose="020B0604020202020204" pitchFamily="34" charset="0"/>
                <a:cs typeface="Arial" panose="020B0604020202020204" pitchFamily="34" charset="0"/>
              </a:rPr>
              <a:t>Economic Production, and Energy Use, 1961-2019</a:t>
            </a:r>
            <a:br>
              <a:rPr lang="en-US" sz="2400" dirty="0"/>
            </a:br>
            <a:endParaRPr lang="en-US" sz="2400" dirty="0"/>
          </a:p>
        </p:txBody>
      </p:sp>
      <p:sp>
        <p:nvSpPr>
          <p:cNvPr id="3" name="Rectangle 2">
            <a:extLst>
              <a:ext uri="{FF2B5EF4-FFF2-40B4-BE49-F238E27FC236}">
                <a16:creationId xmlns:a16="http://schemas.microsoft.com/office/drawing/2014/main" id="{EFF47EAC-1C5D-43B3-8A51-41DFACEEC372}"/>
              </a:ext>
            </a:extLst>
          </p:cNvPr>
          <p:cNvSpPr/>
          <p:nvPr/>
        </p:nvSpPr>
        <p:spPr>
          <a:xfrm>
            <a:off x="606388" y="6211700"/>
            <a:ext cx="7931224" cy="600164"/>
          </a:xfrm>
          <a:prstGeom prst="rect">
            <a:avLst/>
          </a:prstGeom>
        </p:spPr>
        <p:txBody>
          <a:bodyPr wrap="square">
            <a:spAutoFit/>
          </a:bodyPr>
          <a:lstStyle/>
          <a:p>
            <a:pPr marL="0" marR="0">
              <a:spcBef>
                <a:spcPts val="100"/>
              </a:spcBef>
              <a:spcAft>
                <a:spcPts val="100"/>
              </a:spcAft>
            </a:pPr>
            <a:r>
              <a:rPr lang="en-GB" sz="1100" i="1" dirty="0">
                <a:latin typeface="Times" panose="02020603050405020304" pitchFamily="18" charset="0"/>
                <a:ea typeface="Times New Roman" panose="02020603050405020304" pitchFamily="18" charset="0"/>
                <a:cs typeface="Times New Roman" panose="02020603050405020304" pitchFamily="18" charset="0"/>
              </a:rPr>
              <a:t>Sources:</a:t>
            </a:r>
            <a:r>
              <a:rPr lang="en-GB" sz="1100" dirty="0">
                <a:latin typeface="Times" panose="02020603050405020304" pitchFamily="18" charset="0"/>
                <a:ea typeface="Times New Roman" panose="02020603050405020304" pitchFamily="18" charset="0"/>
                <a:cs typeface="Times New Roman" panose="02020603050405020304" pitchFamily="18" charset="0"/>
              </a:rPr>
              <a:t> Population, food production, and gross world product from the World Bank, World Development Indicators database; energy data from the U.S. Energy Information Administration, International Energy Statistics. Most recent food production data from FAO (FAOSTAT) and most recent energy data from BP (BP Statistical Review of World Energy).</a:t>
            </a:r>
            <a:endParaRPr lang="en-US" sz="11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8265EA9-DCDB-4A19-8684-CD2F91C7CA91}"/>
              </a:ext>
            </a:extLst>
          </p:cNvPr>
          <p:cNvGraphicFramePr>
            <a:graphicFrameLocks/>
          </p:cNvGraphicFramePr>
          <p:nvPr>
            <p:extLst>
              <p:ext uri="{D42A27DB-BD31-4B8C-83A1-F6EECF244321}">
                <p14:modId xmlns:p14="http://schemas.microsoft.com/office/powerpoint/2010/main" val="3452836974"/>
              </p:ext>
            </p:extLst>
          </p:nvPr>
        </p:nvGraphicFramePr>
        <p:xfrm>
          <a:off x="612576" y="932904"/>
          <a:ext cx="7919864" cy="4992192"/>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EB03B950-36A8-4F20-8C5A-941A73380DEB}"/>
              </a:ext>
            </a:extLst>
          </p:cNvPr>
          <p:cNvSpPr/>
          <p:nvPr/>
        </p:nvSpPr>
        <p:spPr>
          <a:xfrm>
            <a:off x="395536" y="160261"/>
            <a:ext cx="8352928" cy="830997"/>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Figure 2.2: Economic Growth, 1961-2019, by </a:t>
            </a:r>
          </a:p>
          <a:p>
            <a:pPr algn="ctr"/>
            <a:r>
              <a:rPr lang="en-US" sz="2400" b="1" dirty="0">
                <a:latin typeface="Arial" panose="020B0604020202020204" pitchFamily="34" charset="0"/>
                <a:cs typeface="Arial" panose="020B0604020202020204" pitchFamily="34" charset="0"/>
              </a:rPr>
              <a:t>Country Income Category</a:t>
            </a:r>
            <a:endParaRPr lang="en-US" sz="2400" dirty="0"/>
          </a:p>
        </p:txBody>
      </p:sp>
      <p:sp>
        <p:nvSpPr>
          <p:cNvPr id="4" name="Rectangle 3">
            <a:extLst>
              <a:ext uri="{FF2B5EF4-FFF2-40B4-BE49-F238E27FC236}">
                <a16:creationId xmlns:a16="http://schemas.microsoft.com/office/drawing/2014/main" id="{D5A087A4-B588-4463-B7EE-78AC94665389}"/>
              </a:ext>
            </a:extLst>
          </p:cNvPr>
          <p:cNvSpPr/>
          <p:nvPr/>
        </p:nvSpPr>
        <p:spPr>
          <a:xfrm>
            <a:off x="755576" y="6119336"/>
            <a:ext cx="6912768" cy="307777"/>
          </a:xfrm>
          <a:prstGeom prst="rect">
            <a:avLst/>
          </a:prstGeom>
        </p:spPr>
        <p:txBody>
          <a:bodyPr wrap="square">
            <a:spAutoFit/>
          </a:bodyPr>
          <a:lstStyle/>
          <a:p>
            <a:pPr marL="0" marR="0">
              <a:spcBef>
                <a:spcPts val="0"/>
              </a:spcBef>
              <a:spcAft>
                <a:spcPts val="0"/>
              </a:spcAft>
            </a:pPr>
            <a:r>
              <a:rPr lang="en-GB" sz="1400" i="1" dirty="0">
                <a:latin typeface="Times" panose="02020603050405020304" pitchFamily="18" charset="0"/>
                <a:ea typeface="Times New Roman" panose="02020603050405020304" pitchFamily="18" charset="0"/>
                <a:cs typeface="Times New Roman" panose="02020603050405020304" pitchFamily="18" charset="0"/>
              </a:rPr>
              <a:t>Source:</a:t>
            </a:r>
            <a:r>
              <a:rPr lang="en-GB" sz="1400" dirty="0">
                <a:latin typeface="Times" panose="02020603050405020304" pitchFamily="18" charset="0"/>
                <a:ea typeface="Times New Roman" panose="02020603050405020304" pitchFamily="18" charset="0"/>
                <a:cs typeface="Times New Roman" panose="02020603050405020304" pitchFamily="18" charset="0"/>
              </a:rPr>
              <a:t> World Bank, World Development Indicators database.</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1922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CE101EC-598D-4887-AE4E-9142C50BFD33}"/>
              </a:ext>
            </a:extLst>
          </p:cNvPr>
          <p:cNvGraphicFramePr>
            <a:graphicFrameLocks/>
          </p:cNvGraphicFramePr>
          <p:nvPr>
            <p:extLst>
              <p:ext uri="{D42A27DB-BD31-4B8C-83A1-F6EECF244321}">
                <p14:modId xmlns:p14="http://schemas.microsoft.com/office/powerpoint/2010/main" val="709203873"/>
              </p:ext>
            </p:extLst>
          </p:nvPr>
        </p:nvGraphicFramePr>
        <p:xfrm>
          <a:off x="611560" y="908720"/>
          <a:ext cx="7668344" cy="5301208"/>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A0793E11-A939-41CF-8F6D-9DCDC86386D6}"/>
              </a:ext>
            </a:extLst>
          </p:cNvPr>
          <p:cNvSpPr/>
          <p:nvPr/>
        </p:nvSpPr>
        <p:spPr>
          <a:xfrm>
            <a:off x="395536" y="186407"/>
            <a:ext cx="7884368" cy="830997"/>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Figure 2.3: Global Carbon Dioxide Emissions, </a:t>
            </a:r>
          </a:p>
          <a:p>
            <a:pPr algn="ctr"/>
            <a:r>
              <a:rPr lang="en-US" sz="2400" b="1" dirty="0">
                <a:latin typeface="Arial" panose="020B0604020202020204" pitchFamily="34" charset="0"/>
                <a:cs typeface="Arial" panose="020B0604020202020204" pitchFamily="34" charset="0"/>
              </a:rPr>
              <a:t>1960-2018, by Country Income Category</a:t>
            </a:r>
            <a:endParaRPr lang="en-US" sz="2400" dirty="0"/>
          </a:p>
        </p:txBody>
      </p:sp>
      <p:sp>
        <p:nvSpPr>
          <p:cNvPr id="4" name="Rectangle 3">
            <a:extLst>
              <a:ext uri="{FF2B5EF4-FFF2-40B4-BE49-F238E27FC236}">
                <a16:creationId xmlns:a16="http://schemas.microsoft.com/office/drawing/2014/main" id="{9156FF41-0D91-4E89-AEDF-0A4640C2453D}"/>
              </a:ext>
            </a:extLst>
          </p:cNvPr>
          <p:cNvSpPr/>
          <p:nvPr/>
        </p:nvSpPr>
        <p:spPr>
          <a:xfrm>
            <a:off x="611560" y="6209928"/>
            <a:ext cx="7884368" cy="461665"/>
          </a:xfrm>
          <a:prstGeom prst="rect">
            <a:avLst/>
          </a:prstGeom>
        </p:spPr>
        <p:txBody>
          <a:bodyPr wrap="square">
            <a:spAutoFit/>
          </a:bodyPr>
          <a:lstStyle/>
          <a:p>
            <a:pPr marL="0" marR="0">
              <a:spcBef>
                <a:spcPts val="100"/>
              </a:spcBef>
              <a:spcAft>
                <a:spcPts val="100"/>
              </a:spcAft>
            </a:pPr>
            <a:r>
              <a:rPr lang="en-GB" sz="1200" i="1" dirty="0">
                <a:latin typeface="Times" panose="02020603050405020304" pitchFamily="18" charset="0"/>
                <a:ea typeface="Times New Roman" panose="02020603050405020304" pitchFamily="18" charset="0"/>
                <a:cs typeface="Times New Roman" panose="02020603050405020304" pitchFamily="18" charset="0"/>
              </a:rPr>
              <a:t>Sources:</a:t>
            </a:r>
            <a:r>
              <a:rPr lang="en-GB" sz="1200" dirty="0">
                <a:latin typeface="Times" panose="02020603050405020304" pitchFamily="18" charset="0"/>
                <a:ea typeface="Times New Roman" panose="02020603050405020304" pitchFamily="18" charset="0"/>
                <a:cs typeface="Times New Roman" panose="02020603050405020304" pitchFamily="18" charset="0"/>
              </a:rPr>
              <a:t> World Bank, World Development Indicators database (for data up to 2016); global and national data for 2017 and 2018 from the International Energy Agency, with author’s estimated allocations into country income groups</a:t>
            </a:r>
            <a:r>
              <a:rPr lang="en-GB" sz="1000" dirty="0">
                <a:latin typeface="Times" panose="02020603050405020304" pitchFamily="18" charset="0"/>
                <a:ea typeface="Times New Roman" panose="02020603050405020304" pitchFamily="18" charset="0"/>
                <a:cs typeface="Times New Roman" panose="02020603050405020304" pitchFamily="18" charset="0"/>
              </a:rPr>
              <a:t>.</a:t>
            </a:r>
            <a:endParaRPr lang="en-US" sz="11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8790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0483B8D-7A9C-47AD-8CEC-176E4B3CF4E3}"/>
              </a:ext>
            </a:extLst>
          </p:cNvPr>
          <p:cNvGraphicFramePr>
            <a:graphicFrameLocks/>
          </p:cNvGraphicFramePr>
          <p:nvPr>
            <p:extLst>
              <p:ext uri="{D42A27DB-BD31-4B8C-83A1-F6EECF244321}">
                <p14:modId xmlns:p14="http://schemas.microsoft.com/office/powerpoint/2010/main" val="3698808950"/>
              </p:ext>
            </p:extLst>
          </p:nvPr>
        </p:nvGraphicFramePr>
        <p:xfrm>
          <a:off x="755576" y="1124744"/>
          <a:ext cx="7164288" cy="494116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860C3A87-711A-423C-B5A2-B62993B44B46}"/>
              </a:ext>
            </a:extLst>
          </p:cNvPr>
          <p:cNvSpPr/>
          <p:nvPr/>
        </p:nvSpPr>
        <p:spPr>
          <a:xfrm>
            <a:off x="395536" y="177825"/>
            <a:ext cx="7848872" cy="830997"/>
          </a:xfrm>
          <a:prstGeom prst="rect">
            <a:avLst/>
          </a:prstGeom>
        </p:spPr>
        <p:txBody>
          <a:bodyPr wrap="square">
            <a:spAutoFit/>
          </a:bodyPr>
          <a:lstStyle/>
          <a:p>
            <a:pPr marL="0" marR="0" algn="ctr">
              <a:spcBef>
                <a:spcPts val="100"/>
              </a:spcBef>
              <a:spcAft>
                <a:spcPts val="100"/>
              </a:spcAft>
            </a:pPr>
            <a:r>
              <a:rPr lang="en-GB" sz="2400" b="1" dirty="0">
                <a:latin typeface="Arial" panose="020B0604020202020204" pitchFamily="34" charset="0"/>
                <a:ea typeface="Times New Roman" panose="02020603050405020304" pitchFamily="18" charset="0"/>
                <a:cs typeface="Arial" panose="020B0604020202020204" pitchFamily="34" charset="0"/>
              </a:rPr>
              <a:t>Figure 2.4 Average Exposure to Particulate Matter Air Pollution, Selected Countries, 2017</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BABEF7C4-4F5D-4E81-8FD0-BB199F5D8F8F}"/>
              </a:ext>
            </a:extLst>
          </p:cNvPr>
          <p:cNvSpPr/>
          <p:nvPr/>
        </p:nvSpPr>
        <p:spPr>
          <a:xfrm>
            <a:off x="1259632" y="6181834"/>
            <a:ext cx="4651979" cy="457626"/>
          </a:xfrm>
          <a:prstGeom prst="rect">
            <a:avLst/>
          </a:prstGeom>
        </p:spPr>
        <p:txBody>
          <a:bodyPr wrap="none">
            <a:spAutoFit/>
          </a:bodyPr>
          <a:lstStyle/>
          <a:p>
            <a:pPr marL="0" marR="0">
              <a:lnSpc>
                <a:spcPct val="200000"/>
              </a:lnSpc>
              <a:spcBef>
                <a:spcPts val="100"/>
              </a:spcBef>
              <a:spcAft>
                <a:spcPts val="100"/>
              </a:spcAft>
            </a:pPr>
            <a:r>
              <a:rPr lang="en-GB" sz="1400" i="1" dirty="0">
                <a:latin typeface="Times" panose="02020603050405020304" pitchFamily="18" charset="0"/>
                <a:ea typeface="Times New Roman" panose="02020603050405020304" pitchFamily="18" charset="0"/>
                <a:cs typeface="Times New Roman" panose="02020603050405020304" pitchFamily="18" charset="0"/>
              </a:rPr>
              <a:t>Source:</a:t>
            </a:r>
            <a:r>
              <a:rPr lang="en-GB" sz="1400" dirty="0">
                <a:latin typeface="Times" panose="02020603050405020304" pitchFamily="18" charset="0"/>
                <a:ea typeface="Times New Roman" panose="02020603050405020304" pitchFamily="18" charset="0"/>
                <a:cs typeface="Times New Roman" panose="02020603050405020304" pitchFamily="18" charset="0"/>
              </a:rPr>
              <a:t> World Bank, World Development Indicators database</a:t>
            </a:r>
            <a:r>
              <a:rPr lang="en-GB" sz="1000" dirty="0">
                <a:latin typeface="Times" panose="02020603050405020304" pitchFamily="18" charset="0"/>
                <a:ea typeface="Times New Roman" panose="02020603050405020304" pitchFamily="18" charset="0"/>
                <a:cs typeface="Times New Roman" panose="02020603050405020304" pitchFamily="18" charset="0"/>
              </a:rPr>
              <a:t>.</a:t>
            </a:r>
            <a:endParaRPr lang="en-US" sz="11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6429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116797001"/>
              </p:ext>
            </p:extLst>
          </p:nvPr>
        </p:nvGraphicFramePr>
        <p:xfrm>
          <a:off x="467544" y="1096234"/>
          <a:ext cx="7769495" cy="5043228"/>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0D0FC223-4026-4421-B761-453595C3A8C8}"/>
              </a:ext>
            </a:extLst>
          </p:cNvPr>
          <p:cNvSpPr/>
          <p:nvPr/>
        </p:nvSpPr>
        <p:spPr>
          <a:xfrm>
            <a:off x="191780" y="49794"/>
            <a:ext cx="8321021" cy="1046440"/>
          </a:xfrm>
          <a:prstGeom prst="rect">
            <a:avLst/>
          </a:prstGeom>
        </p:spPr>
        <p:txBody>
          <a:bodyPr wrap="square">
            <a:spAutoFit/>
          </a:bodyPr>
          <a:lstStyle/>
          <a:p>
            <a:pPr algn="ctr"/>
            <a:r>
              <a:rPr lang="en-US" sz="3100" b="1" dirty="0">
                <a:solidFill>
                  <a:prstClr val="black"/>
                </a:solidFill>
                <a:latin typeface="Arial" panose="020B0604020202020204" pitchFamily="34" charset="0"/>
                <a:ea typeface="+mj-ea"/>
                <a:cs typeface="Arial" panose="020B0604020202020204" pitchFamily="34" charset="0"/>
              </a:rPr>
              <a:t>Figure 2.5: Global Production of Chlorofluorocarbons, 1980-2018</a:t>
            </a:r>
            <a:endParaRPr lang="en-US" dirty="0"/>
          </a:p>
        </p:txBody>
      </p:sp>
      <p:sp>
        <p:nvSpPr>
          <p:cNvPr id="4" name="Rectangle 3">
            <a:extLst>
              <a:ext uri="{FF2B5EF4-FFF2-40B4-BE49-F238E27FC236}">
                <a16:creationId xmlns:a16="http://schemas.microsoft.com/office/drawing/2014/main" id="{09023A6D-9D7D-4EC2-AF8E-9DC736D94EA9}"/>
              </a:ext>
            </a:extLst>
          </p:cNvPr>
          <p:cNvSpPr/>
          <p:nvPr/>
        </p:nvSpPr>
        <p:spPr>
          <a:xfrm>
            <a:off x="683567" y="6309320"/>
            <a:ext cx="8321021" cy="671979"/>
          </a:xfrm>
          <a:prstGeom prst="rect">
            <a:avLst/>
          </a:prstGeom>
        </p:spPr>
        <p:txBody>
          <a:bodyPr wrap="square">
            <a:spAutoFit/>
          </a:bodyPr>
          <a:lstStyle/>
          <a:p>
            <a:pPr marL="0" marR="0">
              <a:spcBef>
                <a:spcPts val="100"/>
              </a:spcBef>
              <a:spcAft>
                <a:spcPts val="100"/>
              </a:spcAft>
            </a:pPr>
            <a:r>
              <a:rPr lang="en-GB" sz="1200" i="1" dirty="0">
                <a:latin typeface="Times New Roman" panose="02020603050405020304" pitchFamily="18" charset="0"/>
                <a:ea typeface="Times New Roman" panose="02020603050405020304" pitchFamily="18" charset="0"/>
                <a:cs typeface="Times New Roman" panose="02020603050405020304" pitchFamily="18" charset="0"/>
              </a:rPr>
              <a:t>Sources</a:t>
            </a:r>
            <a:r>
              <a:rPr lang="en-GB" sz="1200" dirty="0">
                <a:latin typeface="Times New Roman" panose="02020603050405020304" pitchFamily="18" charset="0"/>
                <a:ea typeface="Times New Roman" panose="02020603050405020304" pitchFamily="18" charset="0"/>
                <a:cs typeface="Times New Roman" panose="02020603050405020304" pitchFamily="18" charset="0"/>
              </a:rPr>
              <a:t>: Alternative Fluorocarbons Environmental Acceptability Study, </a:t>
            </a:r>
            <a:r>
              <a:rPr lang="en-GB" sz="1200" u="sng" dirty="0">
                <a:latin typeface="Times New Roman" panose="02020603050405020304" pitchFamily="18" charset="0"/>
                <a:ea typeface="Times New Roman" panose="02020603050405020304" pitchFamily="18" charset="0"/>
                <a:cs typeface="Times New Roman" panose="02020603050405020304" pitchFamily="18" charset="0"/>
                <a:hlinkClick r:id="rId4"/>
              </a:rPr>
              <a:t>www.afeas.org/index.html</a:t>
            </a:r>
            <a:r>
              <a:rPr lang="en-GB" sz="1200" dirty="0">
                <a:latin typeface="Times New Roman" panose="02020603050405020304" pitchFamily="18" charset="0"/>
                <a:ea typeface="Times New Roman" panose="02020603050405020304" pitchFamily="18" charset="0"/>
                <a:cs typeface="Times New Roman" panose="02020603050405020304" pitchFamily="18" charset="0"/>
              </a:rPr>
              <a:t>;</a:t>
            </a:r>
            <a:r>
              <a:rPr lang="en-GB" sz="1200" b="1" dirty="0">
                <a:latin typeface="Times New Roman" panose="02020603050405020304" pitchFamily="18" charset="0"/>
                <a:ea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Domonoske, Camila. 2018. “Banned Ozone-Depleting Chemical Is Still Being Produced Somewhere, Scientists Say.” NPR, May 17, 2018.</a:t>
            </a:r>
            <a:endParaRPr lang="en-US" sz="1200" dirty="0">
              <a:latin typeface="Times New Roman" panose="02020603050405020304" pitchFamily="18" charset="0"/>
              <a:cs typeface="Times New Roman" panose="02020603050405020304" pitchFamily="18" charset="0"/>
            </a:endParaRPr>
          </a:p>
          <a:p>
            <a:pPr marL="0" marR="0">
              <a:spcBef>
                <a:spcPts val="100"/>
              </a:spcBef>
              <a:spcAft>
                <a:spcPts val="100"/>
              </a:spcAft>
            </a:pPr>
            <a:r>
              <a:rPr lang="en-GB" sz="1200" dirty="0">
                <a:latin typeface="Times"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344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1744B6D-A154-414F-A344-64C19EA79AEF}"/>
              </a:ext>
            </a:extLst>
          </p:cNvPr>
          <p:cNvGraphicFramePr>
            <a:graphicFrameLocks/>
          </p:cNvGraphicFramePr>
          <p:nvPr>
            <p:extLst>
              <p:ext uri="{D42A27DB-BD31-4B8C-83A1-F6EECF244321}">
                <p14:modId xmlns:p14="http://schemas.microsoft.com/office/powerpoint/2010/main" val="2267384584"/>
              </p:ext>
            </p:extLst>
          </p:nvPr>
        </p:nvGraphicFramePr>
        <p:xfrm>
          <a:off x="1403648" y="994420"/>
          <a:ext cx="6588224" cy="486916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B94016A6-A247-4A20-9B96-5246021D5920}"/>
              </a:ext>
            </a:extLst>
          </p:cNvPr>
          <p:cNvSpPr/>
          <p:nvPr/>
        </p:nvSpPr>
        <p:spPr>
          <a:xfrm>
            <a:off x="1187624" y="192370"/>
            <a:ext cx="6167073" cy="716350"/>
          </a:xfrm>
          <a:prstGeom prst="rect">
            <a:avLst/>
          </a:prstGeom>
        </p:spPr>
        <p:txBody>
          <a:bodyPr wrap="none">
            <a:spAutoFit/>
          </a:bodyPr>
          <a:lstStyle/>
          <a:p>
            <a:pPr marL="0" marR="0" indent="0" algn="just">
              <a:lnSpc>
                <a:spcPct val="200000"/>
              </a:lnSpc>
              <a:spcBef>
                <a:spcPts val="100"/>
              </a:spcBef>
              <a:spcAft>
                <a:spcPts val="100"/>
              </a:spcAft>
            </a:pPr>
            <a:r>
              <a:rPr lang="en-GB" sz="2400" b="1" dirty="0">
                <a:latin typeface="Arial" panose="020B0604020202020204" pitchFamily="34" charset="0"/>
                <a:ea typeface="Times New Roman" panose="02020603050405020304" pitchFamily="18" charset="0"/>
                <a:cs typeface="Arial" panose="020B0604020202020204" pitchFamily="34" charset="0"/>
              </a:rPr>
              <a:t>Figure 2.6 Living Planet Index, 1970-2016</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9DEBD81A-3DE6-47A2-8269-E9B343BA6905}"/>
              </a:ext>
            </a:extLst>
          </p:cNvPr>
          <p:cNvSpPr/>
          <p:nvPr/>
        </p:nvSpPr>
        <p:spPr>
          <a:xfrm>
            <a:off x="899592" y="5949280"/>
            <a:ext cx="6226063" cy="457626"/>
          </a:xfrm>
          <a:prstGeom prst="rect">
            <a:avLst/>
          </a:prstGeom>
        </p:spPr>
        <p:txBody>
          <a:bodyPr wrap="none">
            <a:spAutoFit/>
          </a:bodyPr>
          <a:lstStyle/>
          <a:p>
            <a:pPr>
              <a:lnSpc>
                <a:spcPct val="200000"/>
              </a:lnSpc>
              <a:spcBef>
                <a:spcPts val="100"/>
              </a:spcBef>
              <a:spcAft>
                <a:spcPts val="100"/>
              </a:spcAft>
            </a:pPr>
            <a:r>
              <a:rPr lang="en-GB" sz="1400" i="1" dirty="0">
                <a:latin typeface="Times" panose="02020603050405020304" pitchFamily="18" charset="0"/>
                <a:ea typeface="Times New Roman" panose="02020603050405020304" pitchFamily="18" charset="0"/>
                <a:cs typeface="Times New Roman" panose="02020603050405020304" pitchFamily="18" charset="0"/>
              </a:rPr>
              <a:t>Source:</a:t>
            </a:r>
            <a:r>
              <a:rPr lang="en-GB" sz="1400" dirty="0">
                <a:latin typeface="Times" panose="02020603050405020304" pitchFamily="18" charset="0"/>
                <a:ea typeface="Times New Roman" panose="02020603050405020304" pitchFamily="18" charset="0"/>
                <a:cs typeface="Times New Roman" panose="02020603050405020304" pitchFamily="18" charset="0"/>
              </a:rPr>
              <a:t> Zoological Society of London and WWF, </a:t>
            </a:r>
            <a:r>
              <a:rPr lang="en-GB" sz="1400" u="sng" dirty="0">
                <a:latin typeface="Times" panose="02020603050405020304" pitchFamily="18" charset="0"/>
                <a:ea typeface="Times New Roman" panose="02020603050405020304" pitchFamily="18" charset="0"/>
                <a:cs typeface="Times New Roman" panose="02020603050405020304" pitchFamily="18" charset="0"/>
                <a:hlinkClick r:id="rId4"/>
              </a:rPr>
              <a:t>http://stats.livingplanetindex.org/</a:t>
            </a:r>
            <a:r>
              <a:rPr lang="en-GB" sz="1400" dirty="0">
                <a:latin typeface="Times" panose="02020603050405020304" pitchFamily="18" charset="0"/>
                <a:ea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2569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593409677"/>
              </p:ext>
            </p:extLst>
          </p:nvPr>
        </p:nvGraphicFramePr>
        <p:xfrm>
          <a:off x="1043608" y="908720"/>
          <a:ext cx="7056784" cy="5328592"/>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5E5E3F85-7983-40E6-B473-803520D62113}"/>
              </a:ext>
            </a:extLst>
          </p:cNvPr>
          <p:cNvSpPr/>
          <p:nvPr/>
        </p:nvSpPr>
        <p:spPr>
          <a:xfrm>
            <a:off x="539552" y="-28801"/>
            <a:ext cx="8280920" cy="954107"/>
          </a:xfrm>
          <a:prstGeom prst="rect">
            <a:avLst/>
          </a:prstGeom>
        </p:spPr>
        <p:txBody>
          <a:bodyPr wrap="square">
            <a:spAutoFit/>
          </a:bodyPr>
          <a:lstStyle/>
          <a:p>
            <a:pPr algn="ctr"/>
            <a:r>
              <a:rPr lang="en-US" sz="2800" b="1" dirty="0">
                <a:solidFill>
                  <a:prstClr val="black"/>
                </a:solidFill>
                <a:latin typeface="Arial" panose="020B0604020202020204" pitchFamily="34" charset="0"/>
                <a:ea typeface="+mj-ea"/>
                <a:cs typeface="Arial" panose="020B0604020202020204" pitchFamily="34" charset="0"/>
              </a:rPr>
              <a:t>Figure 2.7: Net Change in Forest Area, by Region and Time Period</a:t>
            </a:r>
            <a:endParaRPr lang="en-US" sz="2800" dirty="0"/>
          </a:p>
        </p:txBody>
      </p:sp>
      <p:sp>
        <p:nvSpPr>
          <p:cNvPr id="4" name="Rectangle 3">
            <a:extLst>
              <a:ext uri="{FF2B5EF4-FFF2-40B4-BE49-F238E27FC236}">
                <a16:creationId xmlns:a16="http://schemas.microsoft.com/office/drawing/2014/main" id="{34925F01-4CFA-48DE-9DAC-C0F3184CA60A}"/>
              </a:ext>
            </a:extLst>
          </p:cNvPr>
          <p:cNvSpPr/>
          <p:nvPr/>
        </p:nvSpPr>
        <p:spPr>
          <a:xfrm>
            <a:off x="323528" y="6217840"/>
            <a:ext cx="9145016" cy="492443"/>
          </a:xfrm>
          <a:prstGeom prst="rect">
            <a:avLst/>
          </a:prstGeom>
        </p:spPr>
        <p:txBody>
          <a:bodyPr wrap="square">
            <a:spAutoFit/>
          </a:bodyPr>
          <a:lstStyle/>
          <a:p>
            <a:pPr marL="0" marR="0">
              <a:spcBef>
                <a:spcPts val="0"/>
              </a:spcBef>
              <a:spcAft>
                <a:spcPts val="0"/>
              </a:spcAft>
            </a:pPr>
            <a:r>
              <a:rPr lang="en-GB" sz="1300" i="1" dirty="0">
                <a:latin typeface="Times New Roman" panose="02020603050405020304" pitchFamily="18" charset="0"/>
                <a:ea typeface="Times New Roman" panose="02020603050405020304" pitchFamily="18" charset="0"/>
              </a:rPr>
              <a:t>Source: </a:t>
            </a:r>
            <a:r>
              <a:rPr lang="en-GB" sz="1300" dirty="0">
                <a:latin typeface="Times New Roman" panose="02020603050405020304" pitchFamily="18" charset="0"/>
                <a:ea typeface="Times New Roman" panose="02020603050405020304" pitchFamily="18" charset="0"/>
              </a:rPr>
              <a:t>Food and Agriculture Organization of the United Nations (FAO),2020. </a:t>
            </a:r>
            <a:r>
              <a:rPr lang="en-GB" sz="1300" i="1" dirty="0">
                <a:latin typeface="Times New Roman" panose="02020603050405020304" pitchFamily="18" charset="0"/>
                <a:ea typeface="Times New Roman" panose="02020603050405020304" pitchFamily="18" charset="0"/>
              </a:rPr>
              <a:t>Global Forest Resources Assessment 2020: </a:t>
            </a:r>
          </a:p>
          <a:p>
            <a:pPr marL="0" marR="0">
              <a:spcBef>
                <a:spcPts val="0"/>
              </a:spcBef>
              <a:spcAft>
                <a:spcPts val="0"/>
              </a:spcAft>
            </a:pPr>
            <a:r>
              <a:rPr lang="en-GB" sz="1300" i="1" dirty="0">
                <a:latin typeface="Times New Roman" panose="02020603050405020304" pitchFamily="18" charset="0"/>
                <a:ea typeface="Times New Roman" panose="02020603050405020304" pitchFamily="18" charset="0"/>
              </a:rPr>
              <a:t>Key Findings.</a:t>
            </a:r>
            <a:endParaRPr lang="en-US" sz="1300" dirty="0"/>
          </a:p>
        </p:txBody>
      </p:sp>
    </p:spTree>
    <p:extLst>
      <p:ext uri="{BB962C8B-B14F-4D97-AF65-F5344CB8AC3E}">
        <p14:creationId xmlns:p14="http://schemas.microsoft.com/office/powerpoint/2010/main" val="3700762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B110762-6ED3-4FE6-9090-5DCC417966AB}"/>
              </a:ext>
            </a:extLst>
          </p:cNvPr>
          <p:cNvGraphicFramePr>
            <a:graphicFrameLocks/>
          </p:cNvGraphicFramePr>
          <p:nvPr>
            <p:extLst>
              <p:ext uri="{D42A27DB-BD31-4B8C-83A1-F6EECF244321}">
                <p14:modId xmlns:p14="http://schemas.microsoft.com/office/powerpoint/2010/main" val="2080413678"/>
              </p:ext>
            </p:extLst>
          </p:nvPr>
        </p:nvGraphicFramePr>
        <p:xfrm>
          <a:off x="971600" y="958416"/>
          <a:ext cx="7416824" cy="5062872"/>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57780AE7-AD18-4068-ACF2-DB6F86550A37}"/>
              </a:ext>
            </a:extLst>
          </p:cNvPr>
          <p:cNvSpPr/>
          <p:nvPr/>
        </p:nvSpPr>
        <p:spPr>
          <a:xfrm>
            <a:off x="971600" y="189113"/>
            <a:ext cx="7200800" cy="830997"/>
          </a:xfrm>
          <a:prstGeom prst="rect">
            <a:avLst/>
          </a:prstGeom>
        </p:spPr>
        <p:txBody>
          <a:bodyPr wrap="square">
            <a:spAutoFit/>
          </a:bodyPr>
          <a:lstStyle/>
          <a:p>
            <a:pPr marL="0" marR="0" indent="0" algn="ctr">
              <a:spcBef>
                <a:spcPts val="100"/>
              </a:spcBef>
              <a:spcAft>
                <a:spcPts val="100"/>
              </a:spcAft>
            </a:pPr>
            <a:r>
              <a:rPr lang="en-GB" sz="2400" b="1" dirty="0">
                <a:latin typeface="Arial" panose="020B0604020202020204" pitchFamily="34" charset="0"/>
                <a:ea typeface="Times New Roman" panose="02020603050405020304" pitchFamily="18" charset="0"/>
                <a:cs typeface="Arial" panose="020B0604020202020204" pitchFamily="34" charset="0"/>
              </a:rPr>
              <a:t>Figure 2.8 World Water Withdrawals, Actual and Projected, by Sector</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83B4A809-7FAD-4E95-8676-D0422CF1795F}"/>
              </a:ext>
            </a:extLst>
          </p:cNvPr>
          <p:cNvSpPr/>
          <p:nvPr/>
        </p:nvSpPr>
        <p:spPr>
          <a:xfrm>
            <a:off x="777705" y="6207222"/>
            <a:ext cx="7848872" cy="523220"/>
          </a:xfrm>
          <a:prstGeom prst="rect">
            <a:avLst/>
          </a:prstGeom>
        </p:spPr>
        <p:txBody>
          <a:bodyPr wrap="square">
            <a:spAutoFit/>
          </a:bodyPr>
          <a:lstStyle/>
          <a:p>
            <a:r>
              <a:rPr lang="en-GB" sz="1400" i="1" dirty="0">
                <a:latin typeface="Times New Roman" panose="02020603050405020304" pitchFamily="18" charset="0"/>
                <a:ea typeface="Times New Roman" panose="02020603050405020304" pitchFamily="18" charset="0"/>
              </a:rPr>
              <a:t>Source: </a:t>
            </a:r>
            <a:r>
              <a:rPr lang="en-GB" sz="1400" dirty="0">
                <a:latin typeface="Times New Roman" panose="02020603050405020304" pitchFamily="18" charset="0"/>
                <a:ea typeface="Times New Roman" panose="02020603050405020304" pitchFamily="18" charset="0"/>
              </a:rPr>
              <a:t>International Energy Agency (IEA) and Organisation for Economic Co-operation and Development (OECD), </a:t>
            </a:r>
            <a:r>
              <a:rPr lang="en-GB" sz="1400" i="1" dirty="0">
                <a:latin typeface="Times New Roman" panose="02020603050405020304" pitchFamily="18" charset="0"/>
                <a:ea typeface="Times New Roman" panose="02020603050405020304" pitchFamily="18" charset="0"/>
              </a:rPr>
              <a:t>Water-Energy Nexus</a:t>
            </a:r>
            <a:r>
              <a:rPr lang="en-GB" sz="1400" dirty="0">
                <a:latin typeface="Times New Roman" panose="02020603050405020304" pitchFamily="18" charset="0"/>
                <a:ea typeface="Times New Roman" panose="02020603050405020304" pitchFamily="18" charset="0"/>
              </a:rPr>
              <a:t>, excerpt from the </a:t>
            </a:r>
            <a:r>
              <a:rPr lang="en-GB" sz="1400" i="1" dirty="0">
                <a:latin typeface="Times New Roman" panose="02020603050405020304" pitchFamily="18" charset="0"/>
                <a:ea typeface="Times New Roman" panose="02020603050405020304" pitchFamily="18" charset="0"/>
              </a:rPr>
              <a:t>World Energy Outlook 2016.</a:t>
            </a:r>
            <a:endParaRPr lang="en-US" sz="1400" dirty="0"/>
          </a:p>
        </p:txBody>
      </p:sp>
    </p:spTree>
    <p:extLst>
      <p:ext uri="{BB962C8B-B14F-4D97-AF65-F5344CB8AC3E}">
        <p14:creationId xmlns:p14="http://schemas.microsoft.com/office/powerpoint/2010/main" val="429139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992A34D-08AA-435E-A508-FF5119847C24}"/>
              </a:ext>
            </a:extLst>
          </p:cNvPr>
          <p:cNvGraphicFramePr>
            <a:graphicFrameLocks/>
          </p:cNvGraphicFramePr>
          <p:nvPr>
            <p:extLst>
              <p:ext uri="{D42A27DB-BD31-4B8C-83A1-F6EECF244321}">
                <p14:modId xmlns:p14="http://schemas.microsoft.com/office/powerpoint/2010/main" val="3047863098"/>
              </p:ext>
            </p:extLst>
          </p:nvPr>
        </p:nvGraphicFramePr>
        <p:xfrm>
          <a:off x="881844" y="1066428"/>
          <a:ext cx="7380311" cy="47251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A4E459AE-A21E-4961-9E57-7497BEB76B9E}"/>
              </a:ext>
            </a:extLst>
          </p:cNvPr>
          <p:cNvSpPr/>
          <p:nvPr/>
        </p:nvSpPr>
        <p:spPr>
          <a:xfrm>
            <a:off x="792089" y="291729"/>
            <a:ext cx="7668343" cy="830997"/>
          </a:xfrm>
          <a:prstGeom prst="rect">
            <a:avLst/>
          </a:prstGeom>
        </p:spPr>
        <p:txBody>
          <a:bodyPr wrap="square">
            <a:spAutoFit/>
          </a:bodyPr>
          <a:lstStyle/>
          <a:p>
            <a:pPr marL="0" marR="0" algn="ctr">
              <a:spcBef>
                <a:spcPts val="100"/>
              </a:spcBef>
              <a:spcAft>
                <a:spcPts val="100"/>
              </a:spcAft>
            </a:pPr>
            <a:r>
              <a:rPr lang="en-GB" sz="2400" b="1" dirty="0">
                <a:latin typeface="Arial" panose="020B0604020202020204" pitchFamily="34" charset="0"/>
                <a:ea typeface="Times New Roman" panose="02020603050405020304" pitchFamily="18" charset="0"/>
                <a:cs typeface="Arial" panose="020B0604020202020204" pitchFamily="34" charset="0"/>
              </a:rPr>
              <a:t>Figure 2.9 Growth of Global Chemicals Production, 1990–2019, with projection to 2030</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5B87D500-0284-48D6-8088-C15895FB8C50}"/>
              </a:ext>
            </a:extLst>
          </p:cNvPr>
          <p:cNvSpPr/>
          <p:nvPr/>
        </p:nvSpPr>
        <p:spPr>
          <a:xfrm>
            <a:off x="611560" y="5949280"/>
            <a:ext cx="8424936" cy="923330"/>
          </a:xfrm>
          <a:prstGeom prst="rect">
            <a:avLst/>
          </a:prstGeom>
        </p:spPr>
        <p:txBody>
          <a:bodyPr wrap="square">
            <a:spAutoFit/>
          </a:bodyPr>
          <a:lstStyle/>
          <a:p>
            <a:pPr marL="0" marR="0">
              <a:spcBef>
                <a:spcPts val="0"/>
              </a:spcBef>
              <a:spcAft>
                <a:spcPts val="0"/>
              </a:spcAft>
            </a:pPr>
            <a:r>
              <a:rPr lang="en-GB" sz="1400" i="1" dirty="0">
                <a:latin typeface="Times New Roman" panose="02020603050405020304" pitchFamily="18" charset="0"/>
                <a:ea typeface="Times New Roman" panose="02020603050405020304" pitchFamily="18" charset="0"/>
              </a:rPr>
              <a:t>Source: </a:t>
            </a:r>
            <a:r>
              <a:rPr lang="en-GB" sz="1400" dirty="0">
                <a:latin typeface="Times New Roman" panose="02020603050405020304" pitchFamily="18" charset="0"/>
                <a:ea typeface="Times New Roman" panose="02020603050405020304" pitchFamily="18" charset="0"/>
              </a:rPr>
              <a:t>UN Environment. 2019c. </a:t>
            </a:r>
            <a:r>
              <a:rPr lang="en-GB" sz="1400" i="1" dirty="0">
                <a:latin typeface="Times New Roman" panose="02020603050405020304" pitchFamily="18" charset="0"/>
                <a:ea typeface="Times New Roman" panose="02020603050405020304" pitchFamily="18" charset="0"/>
              </a:rPr>
              <a:t>Global Chemicals Outlook II: From Legacies to Innovative Solutions.</a:t>
            </a:r>
          </a:p>
          <a:p>
            <a:pPr>
              <a:spcBef>
                <a:spcPts val="0"/>
              </a:spcBef>
              <a:spcAft>
                <a:spcPts val="0"/>
              </a:spcAft>
            </a:pPr>
            <a:r>
              <a:rPr lang="en-GB" sz="1400" i="1" dirty="0">
                <a:latin typeface="Times New Roman" panose="02020603050405020304" pitchFamily="18" charset="0"/>
                <a:cs typeface="Times New Roman" panose="02020603050405020304" pitchFamily="18" charset="0"/>
              </a:rPr>
              <a:t>Note:</a:t>
            </a:r>
            <a:r>
              <a:rPr lang="en-GB" sz="1400" dirty="0">
                <a:latin typeface="Times New Roman" panose="02020603050405020304" pitchFamily="18" charset="0"/>
                <a:cs typeface="Times New Roman" panose="02020603050405020304" pitchFamily="18" charset="0"/>
              </a:rPr>
              <a:t> Chart based on global production of basic petrochemical building blocks, including ethylene, propylene, butadiene, benzene, toluene and xylenes.</a:t>
            </a:r>
            <a:endParaRPr lang="en-US" sz="1400" dirty="0">
              <a:latin typeface="Times New Roman" panose="02020603050405020304" pitchFamily="18" charset="0"/>
              <a:cs typeface="Times New Roman" panose="02020603050405020304" pitchFamily="18" charset="0"/>
            </a:endParaRPr>
          </a:p>
          <a:p>
            <a:pPr marL="0" marR="0">
              <a:spcBef>
                <a:spcPts val="0"/>
              </a:spcBef>
              <a:spcAft>
                <a:spcPts val="0"/>
              </a:spcAft>
            </a:pPr>
            <a:endParaRPr lang="en-US"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71869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3155</TotalTime>
  <Words>911</Words>
  <Application>Microsoft Macintosh PowerPoint</Application>
  <PresentationFormat>On-screen Show (4:3)</PresentationFormat>
  <Paragraphs>66</Paragraphs>
  <Slides>10</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Tufts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Figures</dc:title>
  <dc:creator>Adrian Williamson</dc:creator>
  <cp:lastModifiedBy>Kronholm, Colin J</cp:lastModifiedBy>
  <cp:revision>57</cp:revision>
  <dcterms:created xsi:type="dcterms:W3CDTF">2012-09-04T20:13:20Z</dcterms:created>
  <dcterms:modified xsi:type="dcterms:W3CDTF">2021-04-18T16:22:14Z</dcterms:modified>
</cp:coreProperties>
</file>