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20" r:id="rId5"/>
    <p:sldMasterId id="2147483732" r:id="rId6"/>
    <p:sldMasterId id="2147483744" r:id="rId7"/>
  </p:sldMasterIdLst>
  <p:notesMasterIdLst>
    <p:notesMasterId r:id="rId38"/>
  </p:notesMasterIdLst>
  <p:sldIdLst>
    <p:sldId id="256" r:id="rId8"/>
    <p:sldId id="473" r:id="rId9"/>
    <p:sldId id="474" r:id="rId10"/>
    <p:sldId id="472" r:id="rId11"/>
    <p:sldId id="475" r:id="rId12"/>
    <p:sldId id="467" r:id="rId13"/>
    <p:sldId id="466" r:id="rId14"/>
    <p:sldId id="435" r:id="rId15"/>
    <p:sldId id="436" r:id="rId16"/>
    <p:sldId id="293" r:id="rId17"/>
    <p:sldId id="406" r:id="rId18"/>
    <p:sldId id="452" r:id="rId19"/>
    <p:sldId id="464" r:id="rId20"/>
    <p:sldId id="448" r:id="rId21"/>
    <p:sldId id="459" r:id="rId22"/>
    <p:sldId id="446" r:id="rId23"/>
    <p:sldId id="468" r:id="rId24"/>
    <p:sldId id="469" r:id="rId25"/>
    <p:sldId id="470" r:id="rId26"/>
    <p:sldId id="266" r:id="rId27"/>
    <p:sldId id="261" r:id="rId28"/>
    <p:sldId id="262" r:id="rId29"/>
    <p:sldId id="259" r:id="rId30"/>
    <p:sldId id="260" r:id="rId31"/>
    <p:sldId id="471" r:id="rId32"/>
    <p:sldId id="257" r:id="rId33"/>
    <p:sldId id="476" r:id="rId34"/>
    <p:sldId id="477" r:id="rId35"/>
    <p:sldId id="478" r:id="rId36"/>
    <p:sldId id="479" r:id="rId37"/>
  </p:sldIdLst>
  <p:sldSz cx="9144000" cy="6858000" type="screen4x3"/>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12" autoAdjust="0"/>
    <p:restoredTop sz="94660"/>
  </p:normalViewPr>
  <p:slideViewPr>
    <p:cSldViewPr snapToGrid="0">
      <p:cViewPr varScale="1">
        <p:scale>
          <a:sx n="62" d="100"/>
          <a:sy n="62" d="100"/>
        </p:scale>
        <p:origin x="1755"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Harris" userId="6cf7cbc5d4cae217" providerId="LiveId" clId="{4AADFCFB-C6B8-4D38-91B2-D37626A77B0B}"/>
    <pc:docChg chg="modSld">
      <pc:chgData name="Jonathan Harris" userId="6cf7cbc5d4cae217" providerId="LiveId" clId="{4AADFCFB-C6B8-4D38-91B2-D37626A77B0B}" dt="2024-10-21T23:51:25.381" v="1" actId="1076"/>
      <pc:docMkLst>
        <pc:docMk/>
      </pc:docMkLst>
      <pc:sldChg chg="modSp mod">
        <pc:chgData name="Jonathan Harris" userId="6cf7cbc5d4cae217" providerId="LiveId" clId="{4AADFCFB-C6B8-4D38-91B2-D37626A77B0B}" dt="2024-10-21T23:51:25.381" v="1" actId="1076"/>
        <pc:sldMkLst>
          <pc:docMk/>
          <pc:sldMk cId="3386721075" sldId="257"/>
        </pc:sldMkLst>
        <pc:picChg chg="mod">
          <ac:chgData name="Jonathan Harris" userId="6cf7cbc5d4cae217" providerId="LiveId" clId="{4AADFCFB-C6B8-4D38-91B2-D37626A77B0B}" dt="2024-10-21T23:51:25.381" v="1" actId="1076"/>
          <ac:picMkLst>
            <pc:docMk/>
            <pc:sldMk cId="3386721075" sldId="257"/>
            <ac:picMk id="3" creationId="{E474B3DF-3346-3E92-DBA8-E423A0B179C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brian\Downloads\P_Data_Extract_From_World_Development_Indicators%20(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153642559385952E-2"/>
          <c:y val="5.7147866132960863E-2"/>
          <c:w val="0.87551511943360016"/>
          <c:h val="0.76938080782367724"/>
        </c:manualLayout>
      </c:layout>
      <c:areaChart>
        <c:grouping val="stacked"/>
        <c:varyColors val="0"/>
        <c:ser>
          <c:idx val="0"/>
          <c:order val="0"/>
          <c:tx>
            <c:strRef>
              <c:f>Sheet1!$B$1</c:f>
              <c:strCache>
                <c:ptCount val="1"/>
                <c:pt idx="0">
                  <c:v>More Developed Countries</c:v>
                </c:pt>
              </c:strCache>
            </c:strRef>
          </c:tx>
          <c:spPr>
            <a:solidFill>
              <a:schemeClr val="accent1"/>
            </a:solidFill>
            <a:ln>
              <a:noFill/>
            </a:ln>
            <a:effectLst/>
          </c:spPr>
          <c:cat>
            <c:strRef>
              <c:f>Sheet1!$A$2:$A$37</c:f>
              <c:strCache>
                <c:ptCount val="36"/>
                <c:pt idx="0">
                  <c:v>1750</c:v>
                </c:pt>
                <c:pt idx="1">
                  <c:v>1760</c:v>
                </c:pt>
                <c:pt idx="2">
                  <c:v>1770</c:v>
                </c:pt>
                <c:pt idx="3">
                  <c:v>1780</c:v>
                </c:pt>
                <c:pt idx="4">
                  <c:v>1790</c:v>
                </c:pt>
                <c:pt idx="5">
                  <c:v>1800</c:v>
                </c:pt>
                <c:pt idx="6">
                  <c:v>1810</c:v>
                </c:pt>
                <c:pt idx="7">
                  <c:v>1820</c:v>
                </c:pt>
                <c:pt idx="8">
                  <c:v>1830</c:v>
                </c:pt>
                <c:pt idx="9">
                  <c:v>1840</c:v>
                </c:pt>
                <c:pt idx="10">
                  <c:v>1850</c:v>
                </c:pt>
                <c:pt idx="11">
                  <c:v>1860</c:v>
                </c:pt>
                <c:pt idx="12">
                  <c:v>1870</c:v>
                </c:pt>
                <c:pt idx="13">
                  <c:v>1880</c:v>
                </c:pt>
                <c:pt idx="14">
                  <c:v>1890</c:v>
                </c:pt>
                <c:pt idx="15">
                  <c:v>1900</c:v>
                </c:pt>
                <c:pt idx="16">
                  <c:v>1910</c:v>
                </c:pt>
                <c:pt idx="17">
                  <c:v>1920</c:v>
                </c:pt>
                <c:pt idx="18">
                  <c:v>1930</c:v>
                </c:pt>
                <c:pt idx="19">
                  <c:v>1940</c:v>
                </c:pt>
                <c:pt idx="20">
                  <c:v>1950</c:v>
                </c:pt>
                <c:pt idx="21">
                  <c:v>1960</c:v>
                </c:pt>
                <c:pt idx="22">
                  <c:v>1970</c:v>
                </c:pt>
                <c:pt idx="23">
                  <c:v>1980</c:v>
                </c:pt>
                <c:pt idx="24">
                  <c:v>1990</c:v>
                </c:pt>
                <c:pt idx="25">
                  <c:v>2000</c:v>
                </c:pt>
                <c:pt idx="26">
                  <c:v>2010</c:v>
                </c:pt>
                <c:pt idx="27">
                  <c:v>2020</c:v>
                </c:pt>
                <c:pt idx="28">
                  <c:v>2030</c:v>
                </c:pt>
                <c:pt idx="29">
                  <c:v>2040</c:v>
                </c:pt>
                <c:pt idx="30">
                  <c:v>2050</c:v>
                </c:pt>
                <c:pt idx="31">
                  <c:v>2060</c:v>
                </c:pt>
                <c:pt idx="32">
                  <c:v>2070</c:v>
                </c:pt>
                <c:pt idx="33">
                  <c:v>2080</c:v>
                </c:pt>
                <c:pt idx="34">
                  <c:v>2090</c:v>
                </c:pt>
                <c:pt idx="35">
                  <c:v>2100</c:v>
                </c:pt>
              </c:strCache>
            </c:strRef>
          </c:cat>
          <c:val>
            <c:numRef>
              <c:f>Sheet1!$B$2:$B$37</c:f>
              <c:numCache>
                <c:formatCode>0.000000000</c:formatCode>
                <c:ptCount val="36"/>
                <c:pt idx="0">
                  <c:v>0.16500000000000001</c:v>
                </c:pt>
                <c:pt idx="1">
                  <c:v>0.17399999999999999</c:v>
                </c:pt>
                <c:pt idx="2">
                  <c:v>0.183</c:v>
                </c:pt>
                <c:pt idx="3">
                  <c:v>0.192</c:v>
                </c:pt>
                <c:pt idx="4">
                  <c:v>0.20100000000000001</c:v>
                </c:pt>
                <c:pt idx="5">
                  <c:v>0.21</c:v>
                </c:pt>
                <c:pt idx="6">
                  <c:v>0.22839999999999999</c:v>
                </c:pt>
                <c:pt idx="7">
                  <c:v>0.24680000000000002</c:v>
                </c:pt>
                <c:pt idx="8">
                  <c:v>0.26519999999999999</c:v>
                </c:pt>
                <c:pt idx="9">
                  <c:v>0.28360000000000002</c:v>
                </c:pt>
                <c:pt idx="10">
                  <c:v>0.30199999999999999</c:v>
                </c:pt>
                <c:pt idx="11">
                  <c:v>0.33960000000000001</c:v>
                </c:pt>
                <c:pt idx="12">
                  <c:v>0.37719999999999998</c:v>
                </c:pt>
                <c:pt idx="13">
                  <c:v>0.4148</c:v>
                </c:pt>
                <c:pt idx="14">
                  <c:v>0.45239999999999997</c:v>
                </c:pt>
                <c:pt idx="15">
                  <c:v>0.49</c:v>
                </c:pt>
                <c:pt idx="16">
                  <c:v>0.54194000000000009</c:v>
                </c:pt>
                <c:pt idx="17">
                  <c:v>0.59938499999999995</c:v>
                </c:pt>
                <c:pt idx="18">
                  <c:v>0.66291900000000004</c:v>
                </c:pt>
                <c:pt idx="19">
                  <c:v>0.73318799999999995</c:v>
                </c:pt>
                <c:pt idx="20">
                  <c:v>0.81481891299999998</c:v>
                </c:pt>
                <c:pt idx="21">
                  <c:v>0.91634441200000005</c:v>
                </c:pt>
                <c:pt idx="22">
                  <c:v>1.00845191</c:v>
                </c:pt>
                <c:pt idx="23">
                  <c:v>1.0831256010000001</c:v>
                </c:pt>
                <c:pt idx="24">
                  <c:v>1.1455076799999999</c:v>
                </c:pt>
                <c:pt idx="25">
                  <c:v>1.1883594070000001</c:v>
                </c:pt>
                <c:pt idx="26">
                  <c:v>1.234767516</c:v>
                </c:pt>
                <c:pt idx="27">
                  <c:v>1.273304261</c:v>
                </c:pt>
                <c:pt idx="28">
                  <c:v>1.2890431410000001</c:v>
                </c:pt>
                <c:pt idx="29">
                  <c:v>1.2845140859999999</c:v>
                </c:pt>
                <c:pt idx="30">
                  <c:v>1.272993069</c:v>
                </c:pt>
                <c:pt idx="31">
                  <c:v>1.2508253060000001</c:v>
                </c:pt>
                <c:pt idx="32">
                  <c:v>1.228916648</c:v>
                </c:pt>
                <c:pt idx="33">
                  <c:v>1.2133448819999999</c:v>
                </c:pt>
                <c:pt idx="34">
                  <c:v>1.2025358529999999</c:v>
                </c:pt>
                <c:pt idx="35">
                  <c:v>1.1930186359999999</c:v>
                </c:pt>
              </c:numCache>
            </c:numRef>
          </c:val>
          <c:extLst>
            <c:ext xmlns:c16="http://schemas.microsoft.com/office/drawing/2014/chart" uri="{C3380CC4-5D6E-409C-BE32-E72D297353CC}">
              <c16:uniqueId val="{00000000-3935-0D4E-9B93-95BF4FD2390D}"/>
            </c:ext>
          </c:extLst>
        </c:ser>
        <c:ser>
          <c:idx val="1"/>
          <c:order val="1"/>
          <c:tx>
            <c:strRef>
              <c:f>Sheet1!$C$1</c:f>
              <c:strCache>
                <c:ptCount val="1"/>
                <c:pt idx="0">
                  <c:v>Less Developed Countries</c:v>
                </c:pt>
              </c:strCache>
            </c:strRef>
          </c:tx>
          <c:spPr>
            <a:solidFill>
              <a:schemeClr val="tx2">
                <a:lumMod val="20000"/>
                <a:lumOff val="80000"/>
              </a:schemeClr>
            </a:solidFill>
            <a:ln>
              <a:noFill/>
            </a:ln>
            <a:effectLst/>
          </c:spPr>
          <c:cat>
            <c:strRef>
              <c:f>Sheet1!$A$2:$A$37</c:f>
              <c:strCache>
                <c:ptCount val="36"/>
                <c:pt idx="0">
                  <c:v>1750</c:v>
                </c:pt>
                <c:pt idx="1">
                  <c:v>1760</c:v>
                </c:pt>
                <c:pt idx="2">
                  <c:v>1770</c:v>
                </c:pt>
                <c:pt idx="3">
                  <c:v>1780</c:v>
                </c:pt>
                <c:pt idx="4">
                  <c:v>1790</c:v>
                </c:pt>
                <c:pt idx="5">
                  <c:v>1800</c:v>
                </c:pt>
                <c:pt idx="6">
                  <c:v>1810</c:v>
                </c:pt>
                <c:pt idx="7">
                  <c:v>1820</c:v>
                </c:pt>
                <c:pt idx="8">
                  <c:v>1830</c:v>
                </c:pt>
                <c:pt idx="9">
                  <c:v>1840</c:v>
                </c:pt>
                <c:pt idx="10">
                  <c:v>1850</c:v>
                </c:pt>
                <c:pt idx="11">
                  <c:v>1860</c:v>
                </c:pt>
                <c:pt idx="12">
                  <c:v>1870</c:v>
                </c:pt>
                <c:pt idx="13">
                  <c:v>1880</c:v>
                </c:pt>
                <c:pt idx="14">
                  <c:v>1890</c:v>
                </c:pt>
                <c:pt idx="15">
                  <c:v>1900</c:v>
                </c:pt>
                <c:pt idx="16">
                  <c:v>1910</c:v>
                </c:pt>
                <c:pt idx="17">
                  <c:v>1920</c:v>
                </c:pt>
                <c:pt idx="18">
                  <c:v>1930</c:v>
                </c:pt>
                <c:pt idx="19">
                  <c:v>1940</c:v>
                </c:pt>
                <c:pt idx="20">
                  <c:v>1950</c:v>
                </c:pt>
                <c:pt idx="21">
                  <c:v>1960</c:v>
                </c:pt>
                <c:pt idx="22">
                  <c:v>1970</c:v>
                </c:pt>
                <c:pt idx="23">
                  <c:v>1980</c:v>
                </c:pt>
                <c:pt idx="24">
                  <c:v>1990</c:v>
                </c:pt>
                <c:pt idx="25">
                  <c:v>2000</c:v>
                </c:pt>
                <c:pt idx="26">
                  <c:v>2010</c:v>
                </c:pt>
                <c:pt idx="27">
                  <c:v>2020</c:v>
                </c:pt>
                <c:pt idx="28">
                  <c:v>2030</c:v>
                </c:pt>
                <c:pt idx="29">
                  <c:v>2040</c:v>
                </c:pt>
                <c:pt idx="30">
                  <c:v>2050</c:v>
                </c:pt>
                <c:pt idx="31">
                  <c:v>2060</c:v>
                </c:pt>
                <c:pt idx="32">
                  <c:v>2070</c:v>
                </c:pt>
                <c:pt idx="33">
                  <c:v>2080</c:v>
                </c:pt>
                <c:pt idx="34">
                  <c:v>2090</c:v>
                </c:pt>
                <c:pt idx="35">
                  <c:v>2100</c:v>
                </c:pt>
              </c:strCache>
            </c:strRef>
          </c:cat>
          <c:val>
            <c:numRef>
              <c:f>Sheet1!$C$2:$C$37</c:f>
              <c:numCache>
                <c:formatCode>0.000000000</c:formatCode>
                <c:ptCount val="36"/>
                <c:pt idx="0">
                  <c:v>0.626</c:v>
                </c:pt>
                <c:pt idx="1">
                  <c:v>0.65439999999999998</c:v>
                </c:pt>
                <c:pt idx="2">
                  <c:v>0.68279999999999996</c:v>
                </c:pt>
                <c:pt idx="3">
                  <c:v>0.71120000000000005</c:v>
                </c:pt>
                <c:pt idx="4">
                  <c:v>0.73960000000000004</c:v>
                </c:pt>
                <c:pt idx="5">
                  <c:v>0.76800000000000002</c:v>
                </c:pt>
                <c:pt idx="6">
                  <c:v>0.80640000000000001</c:v>
                </c:pt>
                <c:pt idx="7">
                  <c:v>0.8448</c:v>
                </c:pt>
                <c:pt idx="8">
                  <c:v>0.8832000000000001</c:v>
                </c:pt>
                <c:pt idx="9">
                  <c:v>0.92159999999999997</c:v>
                </c:pt>
                <c:pt idx="10">
                  <c:v>0.96</c:v>
                </c:pt>
                <c:pt idx="11">
                  <c:v>1</c:v>
                </c:pt>
                <c:pt idx="12">
                  <c:v>1.04</c:v>
                </c:pt>
                <c:pt idx="13">
                  <c:v>1.08</c:v>
                </c:pt>
                <c:pt idx="14">
                  <c:v>1.1200000000000001</c:v>
                </c:pt>
                <c:pt idx="15">
                  <c:v>1.1599999999999999</c:v>
                </c:pt>
                <c:pt idx="16">
                  <c:v>1.28226</c:v>
                </c:pt>
                <c:pt idx="17">
                  <c:v>1.3990150000000001</c:v>
                </c:pt>
                <c:pt idx="18">
                  <c:v>1.5096810000000001</c:v>
                </c:pt>
                <c:pt idx="19">
                  <c:v>1.613612</c:v>
                </c:pt>
                <c:pt idx="20">
                  <c:v>1.7216121049999999</c:v>
                </c:pt>
                <c:pt idx="21">
                  <c:v>2.1186053029999998</c:v>
                </c:pt>
                <c:pt idx="22">
                  <c:v>2.6919851320000001</c:v>
                </c:pt>
                <c:pt idx="23">
                  <c:v>3.3748778650000002</c:v>
                </c:pt>
                <c:pt idx="24">
                  <c:v>4.1817233610000004</c:v>
                </c:pt>
                <c:pt idx="25">
                  <c:v>4.9551343990000003</c:v>
                </c:pt>
                <c:pt idx="26">
                  <c:v>5.722056072</c:v>
                </c:pt>
                <c:pt idx="27">
                  <c:v>6.5214944680000002</c:v>
                </c:pt>
                <c:pt idx="28">
                  <c:v>7.2800817699999998</c:v>
                </c:pt>
                <c:pt idx="29">
                  <c:v>7.8926761160000005</c:v>
                </c:pt>
                <c:pt idx="30">
                  <c:v>8.391385519</c:v>
                </c:pt>
                <c:pt idx="31">
                  <c:v>8.7384069859999993</c:v>
                </c:pt>
                <c:pt idx="32">
                  <c:v>8.9603253110000001</c:v>
                </c:pt>
                <c:pt idx="33">
                  <c:v>9.069733145999999</c:v>
                </c:pt>
                <c:pt idx="34">
                  <c:v>9.0690292180000007</c:v>
                </c:pt>
                <c:pt idx="35">
                  <c:v>8.987142115000001</c:v>
                </c:pt>
              </c:numCache>
            </c:numRef>
          </c:val>
          <c:extLst>
            <c:ext xmlns:c16="http://schemas.microsoft.com/office/drawing/2014/chart" uri="{C3380CC4-5D6E-409C-BE32-E72D297353CC}">
              <c16:uniqueId val="{00000001-3935-0D4E-9B93-95BF4FD2390D}"/>
            </c:ext>
          </c:extLst>
        </c:ser>
        <c:dLbls>
          <c:showLegendKey val="0"/>
          <c:showVal val="0"/>
          <c:showCatName val="0"/>
          <c:showSerName val="0"/>
          <c:showPercent val="0"/>
          <c:showBubbleSize val="0"/>
        </c:dLbls>
        <c:axId val="1373693392"/>
        <c:axId val="1015222544"/>
      </c:areaChart>
      <c:dateAx>
        <c:axId val="1373693392"/>
        <c:scaling>
          <c:orientation val="minMax"/>
        </c:scaling>
        <c:delete val="0"/>
        <c:axPos val="b"/>
        <c:majorGridlines>
          <c:spPr>
            <a:ln w="6350" cap="flat" cmpd="sng" algn="ctr">
              <a:solidFill>
                <a:schemeClr val="bg2">
                  <a:lumMod val="90000"/>
                </a:schemeClr>
              </a:solidFill>
              <a:round/>
            </a:ln>
            <a:effectLst/>
          </c:spPr>
        </c:majorGridlines>
        <c:numFmt formatCode="m/d/yyyy" sourceLinked="0"/>
        <c:majorTickMark val="out"/>
        <c:minorTickMark val="out"/>
        <c:tickLblPos val="low"/>
        <c:spPr>
          <a:noFill/>
          <a:ln w="9525" cap="flat" cmpd="sng" algn="ctr">
            <a:solidFill>
              <a:schemeClr val="tx1"/>
            </a:solidFill>
            <a:round/>
          </a:ln>
          <a:effectLst/>
        </c:spPr>
        <c:txPr>
          <a:bodyPr rot="-2700000" spcFirstLastPara="1" vertOverflow="ellipsis" wrap="square" anchor="ctr" anchorCtr="1"/>
          <a:lstStyle/>
          <a:p>
            <a:pPr>
              <a:defRPr sz="13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015222544"/>
        <c:crosses val="autoZero"/>
        <c:auto val="0"/>
        <c:lblOffset val="100"/>
        <c:baseTimeUnit val="days"/>
        <c:minorUnit val="1"/>
      </c:dateAx>
      <c:valAx>
        <c:axId val="1015222544"/>
        <c:scaling>
          <c:orientation val="minMax"/>
        </c:scaling>
        <c:delete val="0"/>
        <c:axPos val="l"/>
        <c:majorGridlines>
          <c:spPr>
            <a:ln w="6350" cap="flat" cmpd="sng" algn="ctr">
              <a:solidFill>
                <a:schemeClr val="bg2">
                  <a:lumMod val="9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r>
                  <a:rPr lang="en-US" sz="2000" b="1" dirty="0">
                    <a:solidFill>
                      <a:schemeClr val="bg2">
                        <a:lumMod val="10000"/>
                      </a:schemeClr>
                    </a:solidFill>
                  </a:rPr>
                  <a:t>Population (Billions)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crossAx val="1373693392"/>
        <c:crosses val="autoZero"/>
        <c:crossBetween val="midCat"/>
        <c:majorUnit val="1"/>
      </c:valAx>
      <c:spPr>
        <a:noFill/>
        <a:ln w="6350">
          <a:solidFill>
            <a:schemeClr val="tx1"/>
          </a:solidFill>
        </a:ln>
        <a:effectLst/>
      </c:spPr>
    </c:plotArea>
    <c:legend>
      <c:legendPos val="b"/>
      <c:layout>
        <c:manualLayout>
          <c:xMode val="edge"/>
          <c:yMode val="edge"/>
          <c:x val="7.9435749050024138E-2"/>
          <c:y val="0.9009646719178146"/>
          <c:w val="0.87756701218035527"/>
          <c:h val="9.903530422143667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noFill/>
            <a:ln>
              <a:noFill/>
            </a:ln>
          </c:spPr>
          <c:invertIfNegative val="0"/>
          <c:cat>
            <c:strRef>
              <c:f>Sheet1!$A$2:$A$10</c:f>
              <c:strCache>
                <c:ptCount val="9"/>
                <c:pt idx="0">
                  <c:v>Coral reefs</c:v>
                </c:pt>
                <c:pt idx="1">
                  <c:v>Alpine glaciers</c:v>
                </c:pt>
                <c:pt idx="2">
                  <c:v>Greenland ice sheet</c:v>
                </c:pt>
                <c:pt idx="3">
                  <c:v>West Antarctic ice sheet</c:v>
                </c:pt>
                <c:pt idx="4">
                  <c:v>Amazon rainforest</c:v>
                </c:pt>
                <c:pt idx="5">
                  <c:v>Boreal forests</c:v>
                </c:pt>
                <c:pt idx="6">
                  <c:v>Thermohaline circulation</c:v>
                </c:pt>
                <c:pt idx="7">
                  <c:v>East Antarctic ice sheet</c:v>
                </c:pt>
                <c:pt idx="8">
                  <c:v>Permafrost</c:v>
                </c:pt>
              </c:strCache>
            </c:strRef>
          </c:cat>
          <c:val>
            <c:numRef>
              <c:f>Sheet1!$B$2:$B$10</c:f>
              <c:numCache>
                <c:formatCode>General</c:formatCode>
                <c:ptCount val="9"/>
                <c:pt idx="0">
                  <c:v>1.2</c:v>
                </c:pt>
                <c:pt idx="1">
                  <c:v>1</c:v>
                </c:pt>
                <c:pt idx="2">
                  <c:v>1</c:v>
                </c:pt>
                <c:pt idx="3">
                  <c:v>1</c:v>
                </c:pt>
                <c:pt idx="4">
                  <c:v>3.7</c:v>
                </c:pt>
                <c:pt idx="5">
                  <c:v>3.7</c:v>
                </c:pt>
                <c:pt idx="6">
                  <c:v>3.7</c:v>
                </c:pt>
                <c:pt idx="7">
                  <c:v>4.5</c:v>
                </c:pt>
                <c:pt idx="8">
                  <c:v>4.8</c:v>
                </c:pt>
              </c:numCache>
            </c:numRef>
          </c:val>
          <c:extLst>
            <c:ext xmlns:c16="http://schemas.microsoft.com/office/drawing/2014/chart" uri="{C3380CC4-5D6E-409C-BE32-E72D297353CC}">
              <c16:uniqueId val="{00000000-BDD2-4B6F-91EB-2A5420C8B283}"/>
            </c:ext>
          </c:extLst>
        </c:ser>
        <c:ser>
          <c:idx val="1"/>
          <c:order val="1"/>
          <c:spPr>
            <a:gradFill flip="none" rotWithShape="1">
              <a:gsLst>
                <a:gs pos="0">
                  <a:schemeClr val="tx2">
                    <a:lumMod val="75000"/>
                  </a:schemeClr>
                </a:gs>
                <a:gs pos="50000">
                  <a:schemeClr val="accent1">
                    <a:tint val="44500"/>
                    <a:satMod val="160000"/>
                  </a:schemeClr>
                </a:gs>
                <a:gs pos="100000">
                  <a:schemeClr val="accent1">
                    <a:tint val="23500"/>
                    <a:satMod val="160000"/>
                  </a:schemeClr>
                </a:gs>
              </a:gsLst>
              <a:lin ang="10800000" scaled="1"/>
              <a:tileRect/>
            </a:gradFill>
            <a:ln>
              <a:noFill/>
            </a:ln>
          </c:spPr>
          <c:invertIfNegative val="0"/>
          <c:dPt>
            <c:idx val="1"/>
            <c:invertIfNegative val="0"/>
            <c:bubble3D val="0"/>
            <c:spPr>
              <a:gradFill flip="none" rotWithShape="1">
                <a:gsLst>
                  <a:gs pos="0">
                    <a:schemeClr val="tx2">
                      <a:lumMod val="75000"/>
                    </a:schemeClr>
                  </a:gs>
                  <a:gs pos="69000">
                    <a:schemeClr val="accent1">
                      <a:tint val="44500"/>
                      <a:satMod val="160000"/>
                    </a:schemeClr>
                  </a:gs>
                  <a:gs pos="100000">
                    <a:schemeClr val="accent1">
                      <a:tint val="23500"/>
                      <a:satMod val="160000"/>
                    </a:schemeClr>
                  </a:gs>
                </a:gsLst>
                <a:lin ang="10800000" scaled="1"/>
                <a:tileRect/>
              </a:gradFill>
              <a:ln>
                <a:noFill/>
              </a:ln>
            </c:spPr>
            <c:extLst>
              <c:ext xmlns:c16="http://schemas.microsoft.com/office/drawing/2014/chart" uri="{C3380CC4-5D6E-409C-BE32-E72D297353CC}">
                <c16:uniqueId val="{00000002-BDD2-4B6F-91EB-2A5420C8B283}"/>
              </c:ext>
            </c:extLst>
          </c:dPt>
          <c:dPt>
            <c:idx val="2"/>
            <c:invertIfNegative val="0"/>
            <c:bubble3D val="0"/>
            <c:spPr>
              <a:gradFill flip="none" rotWithShape="1">
                <a:gsLst>
                  <a:gs pos="0">
                    <a:schemeClr val="tx2">
                      <a:lumMod val="75000"/>
                    </a:schemeClr>
                  </a:gs>
                  <a:gs pos="78000">
                    <a:schemeClr val="accent1">
                      <a:tint val="44500"/>
                      <a:satMod val="160000"/>
                    </a:schemeClr>
                  </a:gs>
                  <a:gs pos="100000">
                    <a:schemeClr val="accent1">
                      <a:tint val="23500"/>
                      <a:satMod val="160000"/>
                    </a:schemeClr>
                  </a:gs>
                </a:gsLst>
                <a:lin ang="10800000" scaled="1"/>
                <a:tileRect/>
              </a:gradFill>
              <a:ln>
                <a:noFill/>
              </a:ln>
            </c:spPr>
            <c:extLst>
              <c:ext xmlns:c16="http://schemas.microsoft.com/office/drawing/2014/chart" uri="{C3380CC4-5D6E-409C-BE32-E72D297353CC}">
                <c16:uniqueId val="{00000004-BDD2-4B6F-91EB-2A5420C8B283}"/>
              </c:ext>
            </c:extLst>
          </c:dPt>
          <c:dPt>
            <c:idx val="3"/>
            <c:invertIfNegative val="0"/>
            <c:bubble3D val="0"/>
            <c:spPr>
              <a:gradFill flip="none" rotWithShape="1">
                <a:gsLst>
                  <a:gs pos="0">
                    <a:schemeClr val="tx2">
                      <a:lumMod val="75000"/>
                    </a:schemeClr>
                  </a:gs>
                  <a:gs pos="31000">
                    <a:schemeClr val="accent1">
                      <a:tint val="44500"/>
                      <a:satMod val="160000"/>
                    </a:schemeClr>
                  </a:gs>
                  <a:gs pos="100000">
                    <a:schemeClr val="accent1">
                      <a:tint val="23500"/>
                      <a:satMod val="160000"/>
                    </a:schemeClr>
                  </a:gs>
                </a:gsLst>
                <a:lin ang="10800000" scaled="1"/>
                <a:tileRect/>
              </a:gradFill>
              <a:ln>
                <a:noFill/>
              </a:ln>
            </c:spPr>
            <c:extLst>
              <c:ext xmlns:c16="http://schemas.microsoft.com/office/drawing/2014/chart" uri="{C3380CC4-5D6E-409C-BE32-E72D297353CC}">
                <c16:uniqueId val="{00000006-BDD2-4B6F-91EB-2A5420C8B283}"/>
              </c:ext>
            </c:extLst>
          </c:dPt>
          <c:dPt>
            <c:idx val="5"/>
            <c:invertIfNegative val="0"/>
            <c:bubble3D val="0"/>
            <c:spPr>
              <a:gradFill flip="none" rotWithShape="1">
                <a:gsLst>
                  <a:gs pos="0">
                    <a:schemeClr val="tx2">
                      <a:lumMod val="75000"/>
                    </a:schemeClr>
                  </a:gs>
                  <a:gs pos="93000">
                    <a:srgbClr val="E1E8F6"/>
                  </a:gs>
                  <a:gs pos="48000">
                    <a:schemeClr val="accent1">
                      <a:tint val="44500"/>
                      <a:satMod val="160000"/>
                    </a:schemeClr>
                  </a:gs>
                  <a:gs pos="100000">
                    <a:schemeClr val="bg1"/>
                  </a:gs>
                </a:gsLst>
                <a:lin ang="10800000" scaled="1"/>
                <a:tileRect/>
              </a:gradFill>
              <a:ln>
                <a:noFill/>
              </a:ln>
            </c:spPr>
            <c:extLst>
              <c:ext xmlns:c16="http://schemas.microsoft.com/office/drawing/2014/chart" uri="{C3380CC4-5D6E-409C-BE32-E72D297353CC}">
                <c16:uniqueId val="{00000008-BDD2-4B6F-91EB-2A5420C8B283}"/>
              </c:ext>
            </c:extLst>
          </c:dPt>
          <c:dPt>
            <c:idx val="6"/>
            <c:invertIfNegative val="0"/>
            <c:bubble3D val="0"/>
            <c:spPr>
              <a:gradFill flip="none" rotWithShape="1">
                <a:gsLst>
                  <a:gs pos="0">
                    <a:schemeClr val="tx2">
                      <a:lumMod val="75000"/>
                    </a:schemeClr>
                  </a:gs>
                  <a:gs pos="43000">
                    <a:schemeClr val="accent1">
                      <a:tint val="44500"/>
                      <a:satMod val="160000"/>
                    </a:schemeClr>
                  </a:gs>
                  <a:gs pos="94000">
                    <a:srgbClr val="E1E8F6"/>
                  </a:gs>
                  <a:gs pos="100000">
                    <a:schemeClr val="bg1"/>
                  </a:gs>
                </a:gsLst>
                <a:lin ang="10800000" scaled="1"/>
                <a:tileRect/>
              </a:gradFill>
              <a:ln>
                <a:noFill/>
              </a:ln>
            </c:spPr>
            <c:extLst>
              <c:ext xmlns:c16="http://schemas.microsoft.com/office/drawing/2014/chart" uri="{C3380CC4-5D6E-409C-BE32-E72D297353CC}">
                <c16:uniqueId val="{0000000A-BDD2-4B6F-91EB-2A5420C8B283}"/>
              </c:ext>
            </c:extLst>
          </c:dPt>
          <c:dPt>
            <c:idx val="7"/>
            <c:invertIfNegative val="0"/>
            <c:bubble3D val="0"/>
            <c:spPr>
              <a:gradFill flip="none" rotWithShape="1">
                <a:gsLst>
                  <a:gs pos="0">
                    <a:schemeClr val="tx2">
                      <a:lumMod val="20000"/>
                      <a:lumOff val="80000"/>
                    </a:schemeClr>
                  </a:gs>
                  <a:gs pos="6000">
                    <a:schemeClr val="accent1">
                      <a:tint val="44500"/>
                      <a:satMod val="160000"/>
                    </a:schemeClr>
                  </a:gs>
                  <a:gs pos="100000">
                    <a:schemeClr val="bg1"/>
                  </a:gs>
                </a:gsLst>
                <a:lin ang="10800000" scaled="1"/>
                <a:tileRect/>
              </a:gradFill>
              <a:ln>
                <a:noFill/>
              </a:ln>
            </c:spPr>
            <c:extLst>
              <c:ext xmlns:c16="http://schemas.microsoft.com/office/drawing/2014/chart" uri="{C3380CC4-5D6E-409C-BE32-E72D297353CC}">
                <c16:uniqueId val="{0000000C-BDD2-4B6F-91EB-2A5420C8B283}"/>
              </c:ext>
            </c:extLst>
          </c:dPt>
          <c:dPt>
            <c:idx val="8"/>
            <c:invertIfNegative val="0"/>
            <c:bubble3D val="0"/>
            <c:spPr>
              <a:gradFill flip="none" rotWithShape="1">
                <a:gsLst>
                  <a:gs pos="0">
                    <a:schemeClr val="tx2">
                      <a:lumMod val="40000"/>
                      <a:lumOff val="60000"/>
                    </a:schemeClr>
                  </a:gs>
                  <a:gs pos="24000">
                    <a:schemeClr val="accent1">
                      <a:tint val="44500"/>
                      <a:satMod val="160000"/>
                    </a:schemeClr>
                  </a:gs>
                  <a:gs pos="100000">
                    <a:schemeClr val="bg1"/>
                  </a:gs>
                </a:gsLst>
                <a:lin ang="10800000" scaled="1"/>
                <a:tileRect/>
              </a:gradFill>
              <a:ln>
                <a:noFill/>
              </a:ln>
            </c:spPr>
            <c:extLst>
              <c:ext xmlns:c16="http://schemas.microsoft.com/office/drawing/2014/chart" uri="{C3380CC4-5D6E-409C-BE32-E72D297353CC}">
                <c16:uniqueId val="{0000000E-BDD2-4B6F-91EB-2A5420C8B283}"/>
              </c:ext>
            </c:extLst>
          </c:dPt>
          <c:cat>
            <c:strRef>
              <c:f>Sheet1!$A$2:$A$10</c:f>
              <c:strCache>
                <c:ptCount val="9"/>
                <c:pt idx="0">
                  <c:v>Coral reefs</c:v>
                </c:pt>
                <c:pt idx="1">
                  <c:v>Alpine glaciers</c:v>
                </c:pt>
                <c:pt idx="2">
                  <c:v>Greenland ice sheet</c:v>
                </c:pt>
                <c:pt idx="3">
                  <c:v>West Antarctic ice sheet</c:v>
                </c:pt>
                <c:pt idx="4">
                  <c:v>Amazon rainforest</c:v>
                </c:pt>
                <c:pt idx="5">
                  <c:v>Boreal forests</c:v>
                </c:pt>
                <c:pt idx="6">
                  <c:v>Thermohaline circulation</c:v>
                </c:pt>
                <c:pt idx="7">
                  <c:v>East Antarctic ice sheet</c:v>
                </c:pt>
                <c:pt idx="8">
                  <c:v>Permafrost</c:v>
                </c:pt>
              </c:strCache>
            </c:strRef>
          </c:cat>
          <c:val>
            <c:numRef>
              <c:f>Sheet1!$C$2:$C$10</c:f>
              <c:numCache>
                <c:formatCode>General</c:formatCode>
                <c:ptCount val="9"/>
                <c:pt idx="0">
                  <c:v>0.6</c:v>
                </c:pt>
                <c:pt idx="1">
                  <c:v>1.7</c:v>
                </c:pt>
                <c:pt idx="2">
                  <c:v>2.2000000000000002</c:v>
                </c:pt>
                <c:pt idx="3">
                  <c:v>4.7</c:v>
                </c:pt>
                <c:pt idx="4">
                  <c:v>0.8</c:v>
                </c:pt>
                <c:pt idx="5">
                  <c:v>2</c:v>
                </c:pt>
                <c:pt idx="6">
                  <c:v>2</c:v>
                </c:pt>
                <c:pt idx="7">
                  <c:v>3.5</c:v>
                </c:pt>
                <c:pt idx="8">
                  <c:v>3.2</c:v>
                </c:pt>
              </c:numCache>
            </c:numRef>
          </c:val>
          <c:extLst>
            <c:ext xmlns:c16="http://schemas.microsoft.com/office/drawing/2014/chart" uri="{C3380CC4-5D6E-409C-BE32-E72D297353CC}">
              <c16:uniqueId val="{0000000F-BDD2-4B6F-91EB-2A5420C8B283}"/>
            </c:ext>
          </c:extLst>
        </c:ser>
        <c:dLbls>
          <c:showLegendKey val="0"/>
          <c:showVal val="0"/>
          <c:showCatName val="0"/>
          <c:showSerName val="0"/>
          <c:showPercent val="0"/>
          <c:showBubbleSize val="0"/>
        </c:dLbls>
        <c:gapWidth val="40"/>
        <c:overlap val="100"/>
        <c:axId val="444092544"/>
        <c:axId val="444091760"/>
      </c:barChart>
      <c:catAx>
        <c:axId val="444092544"/>
        <c:scaling>
          <c:orientation val="minMax"/>
        </c:scaling>
        <c:delete val="0"/>
        <c:axPos val="l"/>
        <c:numFmt formatCode="General" sourceLinked="0"/>
        <c:majorTickMark val="out"/>
        <c:minorTickMark val="none"/>
        <c:tickLblPos val="nextTo"/>
        <c:txPr>
          <a:bodyPr/>
          <a:lstStyle/>
          <a:p>
            <a:pPr>
              <a:defRPr sz="1600"/>
            </a:pPr>
            <a:endParaRPr lang="en-US"/>
          </a:p>
        </c:txPr>
        <c:crossAx val="444091760"/>
        <c:crosses val="autoZero"/>
        <c:auto val="1"/>
        <c:lblAlgn val="ctr"/>
        <c:lblOffset val="100"/>
        <c:noMultiLvlLbl val="0"/>
      </c:catAx>
      <c:valAx>
        <c:axId val="444091760"/>
        <c:scaling>
          <c:orientation val="minMax"/>
          <c:max val="8"/>
        </c:scaling>
        <c:delete val="0"/>
        <c:axPos val="b"/>
        <c:majorGridlines/>
        <c:title>
          <c:tx>
            <c:rich>
              <a:bodyPr/>
              <a:lstStyle/>
              <a:p>
                <a:pPr>
                  <a:defRPr sz="1600"/>
                </a:pPr>
                <a:r>
                  <a:rPr lang="en-US" sz="1600" dirty="0"/>
                  <a:t>Temperature Increase (°C)</a:t>
                </a:r>
              </a:p>
            </c:rich>
          </c:tx>
          <c:overlay val="0"/>
        </c:title>
        <c:numFmt formatCode="General" sourceLinked="1"/>
        <c:majorTickMark val="out"/>
        <c:minorTickMark val="none"/>
        <c:tickLblPos val="nextTo"/>
        <c:txPr>
          <a:bodyPr/>
          <a:lstStyle/>
          <a:p>
            <a:pPr>
              <a:defRPr sz="1600"/>
            </a:pPr>
            <a:endParaRPr lang="en-US"/>
          </a:p>
        </c:txPr>
        <c:crossAx val="444092544"/>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b="1" dirty="0"/>
              <a:t>Carbon Emissions (kg) per USD of GDP, PPP (2020)</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30CE-45D5-B47A-87FF723AFAC5}"/>
              </c:ext>
            </c:extLst>
          </c:dPt>
          <c:cat>
            <c:strRef>
              <c:f>Data!$A$2:$A$17</c:f>
              <c:strCache>
                <c:ptCount val="16"/>
                <c:pt idx="0">
                  <c:v>Libya</c:v>
                </c:pt>
                <c:pt idx="1">
                  <c:v>South Africa</c:v>
                </c:pt>
                <c:pt idx="2">
                  <c:v>Kuwait</c:v>
                </c:pt>
                <c:pt idx="3">
                  <c:v>China</c:v>
                </c:pt>
                <c:pt idx="4">
                  <c:v>Saudi Arabia</c:v>
                </c:pt>
                <c:pt idx="5">
                  <c:v>Russian Federation</c:v>
                </c:pt>
                <c:pt idx="6">
                  <c:v>Canada</c:v>
                </c:pt>
                <c:pt idx="7">
                  <c:v>India</c:v>
                </c:pt>
                <c:pt idx="8">
                  <c:v>United States</c:v>
                </c:pt>
                <c:pt idx="9">
                  <c:v>Thailand</c:v>
                </c:pt>
                <c:pt idx="10">
                  <c:v>Mexico</c:v>
                </c:pt>
                <c:pt idx="11">
                  <c:v>Germany</c:v>
                </c:pt>
                <c:pt idx="12">
                  <c:v>Brazil</c:v>
                </c:pt>
                <c:pt idx="13">
                  <c:v>Costa Rica</c:v>
                </c:pt>
                <c:pt idx="14">
                  <c:v>Sweden</c:v>
                </c:pt>
                <c:pt idx="15">
                  <c:v>Rwanda</c:v>
                </c:pt>
              </c:strCache>
            </c:strRef>
          </c:cat>
          <c:val>
            <c:numRef>
              <c:f>Data!$B$2:$B$17</c:f>
              <c:numCache>
                <c:formatCode>General</c:formatCode>
                <c:ptCount val="16"/>
                <c:pt idx="0">
                  <c:v>0.92099314381027708</c:v>
                </c:pt>
                <c:pt idx="1">
                  <c:v>0.48914903473874127</c:v>
                </c:pt>
                <c:pt idx="2">
                  <c:v>0.4447013135925873</c:v>
                </c:pt>
                <c:pt idx="3">
                  <c:v>0.41182046140911333</c:v>
                </c:pt>
                <c:pt idx="4">
                  <c:v>0.31431863931039816</c:v>
                </c:pt>
                <c:pt idx="5">
                  <c:v>0.29814953412738926</c:v>
                </c:pt>
                <c:pt idx="6">
                  <c:v>0.2551237741140418</c:v>
                </c:pt>
                <c:pt idx="7">
                  <c:v>0.21205291739852136</c:v>
                </c:pt>
                <c:pt idx="8">
                  <c:v>0.19374104793059774</c:v>
                </c:pt>
                <c:pt idx="9">
                  <c:v>0.18568637128252113</c:v>
                </c:pt>
                <c:pt idx="10">
                  <c:v>0.15130410263881724</c:v>
                </c:pt>
                <c:pt idx="11">
                  <c:v>0.12078847001612258</c:v>
                </c:pt>
                <c:pt idx="12">
                  <c:v>0.11454302901000105</c:v>
                </c:pt>
                <c:pt idx="13">
                  <c:v>6.1566085868828252E-2</c:v>
                </c:pt>
                <c:pt idx="14">
                  <c:v>5.3991663167801095E-2</c:v>
                </c:pt>
                <c:pt idx="15">
                  <c:v>4.2003606826964579E-2</c:v>
                </c:pt>
              </c:numCache>
            </c:numRef>
          </c:val>
          <c:extLst>
            <c:ext xmlns:c16="http://schemas.microsoft.com/office/drawing/2014/chart" uri="{C3380CC4-5D6E-409C-BE32-E72D297353CC}">
              <c16:uniqueId val="{00000000-30CE-45D5-B47A-87FF723AFAC5}"/>
            </c:ext>
          </c:extLst>
        </c:ser>
        <c:dLbls>
          <c:showLegendKey val="0"/>
          <c:showVal val="0"/>
          <c:showCatName val="0"/>
          <c:showSerName val="0"/>
          <c:showPercent val="0"/>
          <c:showBubbleSize val="0"/>
        </c:dLbls>
        <c:gapWidth val="75"/>
        <c:overlap val="-27"/>
        <c:axId val="61403535"/>
        <c:axId val="61399695"/>
      </c:barChart>
      <c:catAx>
        <c:axId val="6140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1399695"/>
        <c:crosses val="autoZero"/>
        <c:auto val="1"/>
        <c:lblAlgn val="ctr"/>
        <c:lblOffset val="100"/>
        <c:noMultiLvlLbl val="0"/>
      </c:catAx>
      <c:valAx>
        <c:axId val="613996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dirty="0"/>
                  <a:t>kg CO</a:t>
                </a:r>
                <a:r>
                  <a:rPr lang="en-US" b="1" baseline="-25000" dirty="0"/>
                  <a:t>2</a:t>
                </a:r>
                <a:r>
                  <a:rPr lang="en-US" b="1" dirty="0"/>
                  <a:t> / US$ GDP</a:t>
                </a:r>
              </a:p>
            </c:rich>
          </c:tx>
          <c:layout>
            <c:manualLayout>
              <c:xMode val="edge"/>
              <c:yMode val="edge"/>
              <c:x val="0"/>
              <c:y val="0.24551309083362829"/>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1403535"/>
        <c:crosses val="autoZero"/>
        <c:crossBetween val="between"/>
      </c:valAx>
      <c:spPr>
        <a:noFill/>
        <a:ln>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567"/>
          </a:xfrm>
          <a:prstGeom prst="rect">
            <a:avLst/>
          </a:prstGeom>
        </p:spPr>
        <p:txBody>
          <a:bodyPr vert="horz" lIns="91440" tIns="45720" rIns="91440" bIns="45720" rtlCol="0"/>
          <a:lstStyle>
            <a:lvl1pPr algn="r">
              <a:defRPr sz="1200"/>
            </a:lvl1pPr>
          </a:lstStyle>
          <a:p>
            <a:fld id="{5980DCAA-3FEC-4ABC-B079-E5A4188A7C05}" type="datetimeFigureOut">
              <a:rPr lang="en-US" smtClean="0"/>
              <a:t>10/21/2024</a:t>
            </a:fld>
            <a:endParaRPr lang="en-US"/>
          </a:p>
        </p:txBody>
      </p:sp>
      <p:sp>
        <p:nvSpPr>
          <p:cNvPr id="4" name="Slide Image Placeholder 3"/>
          <p:cNvSpPr>
            <a:spLocks noGrp="1" noRot="1" noChangeAspect="1"/>
          </p:cNvSpPr>
          <p:nvPr>
            <p:ph type="sldImg" idx="2"/>
          </p:nvPr>
        </p:nvSpPr>
        <p:spPr>
          <a:xfrm>
            <a:off x="1349375" y="1154113"/>
            <a:ext cx="4159250" cy="31194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6389"/>
            <a:ext cx="5486400" cy="363795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2971800" cy="4635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3566"/>
          </a:xfrm>
          <a:prstGeom prst="rect">
            <a:avLst/>
          </a:prstGeom>
        </p:spPr>
        <p:txBody>
          <a:bodyPr vert="horz" lIns="91440" tIns="45720" rIns="91440" bIns="45720" rtlCol="0" anchor="b"/>
          <a:lstStyle>
            <a:lvl1pPr algn="r">
              <a:defRPr sz="1200"/>
            </a:lvl1pPr>
          </a:lstStyle>
          <a:p>
            <a:fld id="{256AB255-2562-442C-904D-FFD783745755}" type="slidenum">
              <a:rPr lang="en-US" smtClean="0"/>
              <a:t>‹#›</a:t>
            </a:fld>
            <a:endParaRPr lang="en-US"/>
          </a:p>
        </p:txBody>
      </p:sp>
    </p:spTree>
    <p:extLst>
      <p:ext uri="{BB962C8B-B14F-4D97-AF65-F5344CB8AC3E}">
        <p14:creationId xmlns:p14="http://schemas.microsoft.com/office/powerpoint/2010/main" val="2733358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227BE68-2CE8-B350-E961-46B5DF7F4D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6A55791-D701-138E-E671-CB28F56C51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 discussed in Chapter 1, the economic system needs to be viewed in the context of the finite global ecosystem. The global ecosystem prvides the economic system both with source and sink functions: inputs of resources and energy, and absorption of waste outputs. The economy is thus an open system, while the global ecosystem is closed except for inflow of solar energy and outflow of waste heat.</a:t>
            </a:r>
          </a:p>
        </p:txBody>
      </p:sp>
      <p:sp>
        <p:nvSpPr>
          <p:cNvPr id="5124" name="Slide Number Placeholder 3">
            <a:extLst>
              <a:ext uri="{FF2B5EF4-FFF2-40B4-BE49-F238E27FC236}">
                <a16:creationId xmlns:a16="http://schemas.microsoft.com/office/drawing/2014/main" id="{89728A69-2278-22AD-104F-BE53B00EF4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5EF4AD-700C-4535-AFF7-E1E243B8166F}" type="slidenum">
              <a:rPr lang="en-US" altLang="en-US" smtClean="0"/>
              <a:pPr>
                <a:spcBef>
                  <a:spcPct val="0"/>
                </a:spcBef>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069801D-16F7-AC4B-594B-979604E6FC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0D92BBA-A850-6C7E-2E2C-27CC2AE4B1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 the economic system grows, it presses up against the limits of the global ecosystem.  Energy and resource demands are greater, and flows of pollution and wastes are greater. Recycling can reduce the net impact of input and waste flows, but energy cannot be recycled. </a:t>
            </a:r>
          </a:p>
        </p:txBody>
      </p:sp>
      <p:sp>
        <p:nvSpPr>
          <p:cNvPr id="7172" name="Slide Number Placeholder 3">
            <a:extLst>
              <a:ext uri="{FF2B5EF4-FFF2-40B4-BE49-F238E27FC236}">
                <a16:creationId xmlns:a16="http://schemas.microsoft.com/office/drawing/2014/main" id="{D50DAD31-EAED-E53C-781C-BA69A9B124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0E4ADF-BFF5-4C8F-BF80-8ABE7226D6D4}" type="slidenum">
              <a:rPr lang="en-US" altLang="en-US" smtClean="0"/>
              <a:pPr>
                <a:spcBef>
                  <a:spcPct val="0"/>
                </a:spcBef>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202B3898-B14C-802F-5EF3-49A34E982F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7730553A-462D-C189-91A6-1673F15780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latin typeface="Times New Roman" panose="02020603050405020304" pitchFamily="18" charset="0"/>
                <a:cs typeface="Times New Roman" panose="02020603050405020304" pitchFamily="18" charset="0"/>
              </a:rPr>
              <a:t>Note:</a:t>
            </a:r>
            <a:r>
              <a:rPr lang="en-US" altLang="en-US" dirty="0">
                <a:latin typeface="Times New Roman" panose="02020603050405020304" pitchFamily="18" charset="0"/>
                <a:cs typeface="Times New Roman" panose="02020603050405020304" pitchFamily="18" charset="0"/>
              </a:rPr>
              <a:t> The inner (pale blue) shading represents the proposed “safe operating space” for nine planetary systems. The dark blue wedges represent an estimate of the current position for each system. The boundaries in three systems (rate of biodiversity loss, climate change and human interference with the nitrogen cycle), have already been exceeded and two others (ocean acidification and phosphorous cycle) were close to limits as of 2009.</a:t>
            </a:r>
          </a:p>
        </p:txBody>
      </p:sp>
      <p:sp>
        <p:nvSpPr>
          <p:cNvPr id="9220" name="Slide Number Placeholder 3">
            <a:extLst>
              <a:ext uri="{FF2B5EF4-FFF2-40B4-BE49-F238E27FC236}">
                <a16:creationId xmlns:a16="http://schemas.microsoft.com/office/drawing/2014/main" id="{524AB43C-E955-BFD2-B8FE-B47FA91843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BFCF39-1886-4BBF-8DA4-6CA0CE40811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47DD035-D568-7A46-2470-4B5FF90FE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31CADAD-B91E-C462-9333-4E9583E5E4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At the global level, humanity’s ecological footprint is 1.64 times greater than the available land on the planet (as indicated by the total global footprint exceeding the “1 earth” level around 1970.) About 60 percent of humanity’s total ecological footprint is attributed to carbon emissions, and another 20 percent is related to the growing of crops. </a:t>
            </a:r>
          </a:p>
        </p:txBody>
      </p:sp>
      <p:sp>
        <p:nvSpPr>
          <p:cNvPr id="13316" name="Slide Number Placeholder 3">
            <a:extLst>
              <a:ext uri="{FF2B5EF4-FFF2-40B4-BE49-F238E27FC236}">
                <a16:creationId xmlns:a16="http://schemas.microsoft.com/office/drawing/2014/main" id="{33099876-B1C8-463D-A1D5-803CA05FA2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FD5D62-C833-478A-878F-1606D011E47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rPr>
              <a:t>Figure 15.1</a:t>
            </a:r>
          </a:p>
          <a:p>
            <a:r>
              <a:rPr lang="en-US" dirty="0"/>
              <a:t>Note: Peak LDC in 2084; Peak MDC in 2030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1F6ED-B6A8-FD4D-87B9-04921B3C6D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1174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lgn="l">
              <a:lnSpc>
                <a:spcPct val="200000"/>
              </a:lnSpc>
              <a:spcBef>
                <a:spcPts val="1200"/>
              </a:spcBef>
              <a:spcAft>
                <a:spcPts val="1200"/>
              </a:spcAft>
            </a:pPr>
            <a:r>
              <a:rPr lang="en-US" altLang="en-US" sz="1800" dirty="0"/>
              <a:t>Current per capita carbon emissions show a huge disparity across nations. U.S. per capita emissions are more than twice those of the European Union, while developing nations generally have much lower emissions per person. Some developing nations, such as China and South Africa, have reached per capita emissions levels similar to those of developed nations.</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4FEF7-4755-4B18-8654-8E6E4FA09B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908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A6C07D-F8B9-443C-9FFD-0D08845F196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166784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6C07D-F8B9-443C-9FFD-0D08845F196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56991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6C07D-F8B9-443C-9FFD-0D08845F196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1841745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16CBD54-2385-4A0A-A2FE-AF2C0A84EED0}" type="slidenum">
              <a:rPr lang="en-US"/>
              <a:pPr/>
              <a:t>‹#›</a:t>
            </a:fld>
            <a:endParaRPr lang="en-US"/>
          </a:p>
        </p:txBody>
      </p:sp>
    </p:spTree>
    <p:extLst>
      <p:ext uri="{BB962C8B-B14F-4D97-AF65-F5344CB8AC3E}">
        <p14:creationId xmlns:p14="http://schemas.microsoft.com/office/powerpoint/2010/main" val="2120100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A28B65-4807-4E61-8190-9E86DFE074A8}" type="slidenum">
              <a:rPr lang="en-US"/>
              <a:pPr/>
              <a:t>‹#›</a:t>
            </a:fld>
            <a:endParaRPr lang="en-US"/>
          </a:p>
        </p:txBody>
      </p:sp>
    </p:spTree>
    <p:extLst>
      <p:ext uri="{BB962C8B-B14F-4D97-AF65-F5344CB8AC3E}">
        <p14:creationId xmlns:p14="http://schemas.microsoft.com/office/powerpoint/2010/main" val="2732610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121B51-6FAD-4BFE-85DD-EBA8B7EF5726}" type="slidenum">
              <a:rPr lang="en-US"/>
              <a:pPr/>
              <a:t>‹#›</a:t>
            </a:fld>
            <a:endParaRPr lang="en-US"/>
          </a:p>
        </p:txBody>
      </p:sp>
    </p:spTree>
    <p:extLst>
      <p:ext uri="{BB962C8B-B14F-4D97-AF65-F5344CB8AC3E}">
        <p14:creationId xmlns:p14="http://schemas.microsoft.com/office/powerpoint/2010/main" val="3054458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E5BBEF-9C31-4C88-B9C1-A59CBC22EAD9}" type="slidenum">
              <a:rPr lang="en-US"/>
              <a:pPr/>
              <a:t>‹#›</a:t>
            </a:fld>
            <a:endParaRPr lang="en-US"/>
          </a:p>
        </p:txBody>
      </p:sp>
    </p:spTree>
    <p:extLst>
      <p:ext uri="{BB962C8B-B14F-4D97-AF65-F5344CB8AC3E}">
        <p14:creationId xmlns:p14="http://schemas.microsoft.com/office/powerpoint/2010/main" val="911233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2446D51-0FFD-473D-8F73-A2D3648C197F}" type="slidenum">
              <a:rPr lang="en-US"/>
              <a:pPr/>
              <a:t>‹#›</a:t>
            </a:fld>
            <a:endParaRPr lang="en-US"/>
          </a:p>
        </p:txBody>
      </p:sp>
    </p:spTree>
    <p:extLst>
      <p:ext uri="{BB962C8B-B14F-4D97-AF65-F5344CB8AC3E}">
        <p14:creationId xmlns:p14="http://schemas.microsoft.com/office/powerpoint/2010/main" val="3148107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1897370-9A26-4ADF-AF24-B9542AAA55EE}" type="slidenum">
              <a:rPr lang="en-US"/>
              <a:pPr/>
              <a:t>‹#›</a:t>
            </a:fld>
            <a:endParaRPr lang="en-US"/>
          </a:p>
        </p:txBody>
      </p:sp>
    </p:spTree>
    <p:extLst>
      <p:ext uri="{BB962C8B-B14F-4D97-AF65-F5344CB8AC3E}">
        <p14:creationId xmlns:p14="http://schemas.microsoft.com/office/powerpoint/2010/main" val="2930623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D3FBC45-EC73-4134-9097-AFC5551F8F84}" type="slidenum">
              <a:rPr lang="en-US"/>
              <a:pPr/>
              <a:t>‹#›</a:t>
            </a:fld>
            <a:endParaRPr lang="en-US"/>
          </a:p>
        </p:txBody>
      </p:sp>
    </p:spTree>
    <p:extLst>
      <p:ext uri="{BB962C8B-B14F-4D97-AF65-F5344CB8AC3E}">
        <p14:creationId xmlns:p14="http://schemas.microsoft.com/office/powerpoint/2010/main" val="2119609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82CA99-BAB0-43BB-97BB-BB6930C1A6F7}" type="slidenum">
              <a:rPr lang="en-US"/>
              <a:pPr/>
              <a:t>‹#›</a:t>
            </a:fld>
            <a:endParaRPr lang="en-US"/>
          </a:p>
        </p:txBody>
      </p:sp>
    </p:spTree>
    <p:extLst>
      <p:ext uri="{BB962C8B-B14F-4D97-AF65-F5344CB8AC3E}">
        <p14:creationId xmlns:p14="http://schemas.microsoft.com/office/powerpoint/2010/main" val="339966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A6C07D-F8B9-443C-9FFD-0D08845F196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1903118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B13F76-D8CB-419C-B7C2-ED6D10D2E37D}" type="slidenum">
              <a:rPr lang="en-US"/>
              <a:pPr/>
              <a:t>‹#›</a:t>
            </a:fld>
            <a:endParaRPr lang="en-US"/>
          </a:p>
        </p:txBody>
      </p:sp>
    </p:spTree>
    <p:extLst>
      <p:ext uri="{BB962C8B-B14F-4D97-AF65-F5344CB8AC3E}">
        <p14:creationId xmlns:p14="http://schemas.microsoft.com/office/powerpoint/2010/main" val="948981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EE2197-16F3-4EA2-8C97-6EB503776CC6}" type="slidenum">
              <a:rPr lang="en-US"/>
              <a:pPr/>
              <a:t>‹#›</a:t>
            </a:fld>
            <a:endParaRPr lang="en-US"/>
          </a:p>
        </p:txBody>
      </p:sp>
    </p:spTree>
    <p:extLst>
      <p:ext uri="{BB962C8B-B14F-4D97-AF65-F5344CB8AC3E}">
        <p14:creationId xmlns:p14="http://schemas.microsoft.com/office/powerpoint/2010/main" val="2939949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9F6C01-7AF8-4B0E-A55F-964E333FFEE5}" type="slidenum">
              <a:rPr lang="en-US"/>
              <a:pPr/>
              <a:t>‹#›</a:t>
            </a:fld>
            <a:endParaRPr lang="en-US"/>
          </a:p>
        </p:txBody>
      </p:sp>
    </p:spTree>
    <p:extLst>
      <p:ext uri="{BB962C8B-B14F-4D97-AF65-F5344CB8AC3E}">
        <p14:creationId xmlns:p14="http://schemas.microsoft.com/office/powerpoint/2010/main" val="1285108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1405699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2778972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50180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3270897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4051768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402663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947037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A6C07D-F8B9-443C-9FFD-0D08845F196D}"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431228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1019818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1473438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3424302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6307DB-D9AD-4156-80D1-55C1E815574C}"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9CC4-36DC-4C8E-ADBC-6B9C2BA062E4}" type="slidenum">
              <a:rPr lang="en-US" smtClean="0"/>
              <a:pPr/>
              <a:t>‹#›</a:t>
            </a:fld>
            <a:endParaRPr lang="en-US"/>
          </a:p>
        </p:txBody>
      </p:sp>
    </p:spTree>
    <p:extLst>
      <p:ext uri="{BB962C8B-B14F-4D97-AF65-F5344CB8AC3E}">
        <p14:creationId xmlns:p14="http://schemas.microsoft.com/office/powerpoint/2010/main" val="603048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2A23-5CF6-5E73-8FA8-EBB3E486A92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CA4EEB6-327D-55D5-91F1-1936EFFC4CF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C8AF8EF-BAD5-3607-E7C2-B00E7B4B7F18}"/>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5" name="Footer Placeholder 4">
            <a:extLst>
              <a:ext uri="{FF2B5EF4-FFF2-40B4-BE49-F238E27FC236}">
                <a16:creationId xmlns:a16="http://schemas.microsoft.com/office/drawing/2014/main" id="{C6F14FFD-58BA-6E7E-91AE-B692E345A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31F0B-808C-F8AC-37F8-D4D9942F596D}"/>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3149662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DAF07-5714-FE4D-3F67-405FDA030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C46D76-4ABE-9FED-ACBA-0C37309847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A1000A-3B5B-C9FC-41AB-C7EF6895493F}"/>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5" name="Footer Placeholder 4">
            <a:extLst>
              <a:ext uri="{FF2B5EF4-FFF2-40B4-BE49-F238E27FC236}">
                <a16:creationId xmlns:a16="http://schemas.microsoft.com/office/drawing/2014/main" id="{05F73FAC-4F19-98AA-1FBA-67CAFF1F13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257618-6833-A611-73D1-7F2F392C8CB2}"/>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3223125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71AEF-64C5-3775-6508-F81761DE84D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59DE1A1-50C0-14FF-5C31-4E15A42D45CB}"/>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3DBC14-8746-8439-EA40-BBB6EA5A0789}"/>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5" name="Footer Placeholder 4">
            <a:extLst>
              <a:ext uri="{FF2B5EF4-FFF2-40B4-BE49-F238E27FC236}">
                <a16:creationId xmlns:a16="http://schemas.microsoft.com/office/drawing/2014/main" id="{AEE85D81-DC26-B0A2-74C7-DD5DEDEF4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80DB2-B3B2-B560-AA3E-AA7A8E396F31}"/>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20587703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5794-FBE8-07DC-82DB-62D9A35E7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A8AF57-A474-07E3-BF12-1E3C8B053B7B}"/>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15B550-10DA-BE40-1E52-E599687C1D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871C3D-F15A-9159-1C4A-135342B796BA}"/>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6" name="Footer Placeholder 5">
            <a:extLst>
              <a:ext uri="{FF2B5EF4-FFF2-40B4-BE49-F238E27FC236}">
                <a16:creationId xmlns:a16="http://schemas.microsoft.com/office/drawing/2014/main" id="{5C4909D4-F594-3083-6F1A-001C49F25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759DD-614F-467E-CB3C-A36DBBBACC40}"/>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3168506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044D-5BCA-9FD8-559F-8D0579856CF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B2EC95-B95C-46A6-87BF-83E6D33CCDA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93397B0-4D08-803B-DF6E-DEE4781AB50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1186BF-6464-4AB9-18BE-8E061FC31AD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2F3E83C-D419-ED22-A0CA-73521756659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91B94-EB63-9610-6FF7-07DA5908025E}"/>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8" name="Footer Placeholder 7">
            <a:extLst>
              <a:ext uri="{FF2B5EF4-FFF2-40B4-BE49-F238E27FC236}">
                <a16:creationId xmlns:a16="http://schemas.microsoft.com/office/drawing/2014/main" id="{49B45EAA-C7F1-8694-B829-47CB88702E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3F57EC-778E-4179-CFA1-BAE723B83F6D}"/>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11088768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3FF3-084A-F02B-DA72-513A332378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88C1A2-E84C-B407-6C7C-523884CCD36B}"/>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4" name="Footer Placeholder 3">
            <a:extLst>
              <a:ext uri="{FF2B5EF4-FFF2-40B4-BE49-F238E27FC236}">
                <a16:creationId xmlns:a16="http://schemas.microsoft.com/office/drawing/2014/main" id="{03023920-D201-A4BA-EF1E-77248D4FD6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7EC52-3ED4-7D4B-3573-68641903A8F1}"/>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275125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A6C07D-F8B9-443C-9FFD-0D08845F196D}"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3837394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64246-81F6-5C6B-051F-6CE2F5A86E26}"/>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3" name="Footer Placeholder 2">
            <a:extLst>
              <a:ext uri="{FF2B5EF4-FFF2-40B4-BE49-F238E27FC236}">
                <a16:creationId xmlns:a16="http://schemas.microsoft.com/office/drawing/2014/main" id="{B02F8B53-A4D3-9B6A-106B-9191ABA2E6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F62797-07DA-DEEB-53DA-A1A3D8A75DC8}"/>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3379140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C6056-4792-A045-F9FD-40D6A67BAE9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6351B46-93B3-22C8-9B80-75F6E42FA76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A816EA-CB51-2084-5611-39D4945282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7E5A14-D52C-F9A3-6357-60AD414D17F2}"/>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6" name="Footer Placeholder 5">
            <a:extLst>
              <a:ext uri="{FF2B5EF4-FFF2-40B4-BE49-F238E27FC236}">
                <a16:creationId xmlns:a16="http://schemas.microsoft.com/office/drawing/2014/main" id="{9A981765-CEFB-0C84-634A-528BD4554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81F3A8-D76B-0D70-494F-EC61F4A2DC5B}"/>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1624599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A978-BA92-E276-6C92-28489B97A7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D66B6B2-D352-0C95-BCAD-DD8753E6C28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468E689-C32E-CC40-6FC3-4BFC9A3A87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A69DAC-781B-E275-73C9-1E41A3EF516C}"/>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6" name="Footer Placeholder 5">
            <a:extLst>
              <a:ext uri="{FF2B5EF4-FFF2-40B4-BE49-F238E27FC236}">
                <a16:creationId xmlns:a16="http://schemas.microsoft.com/office/drawing/2014/main" id="{19215C50-A86D-CCCA-71EA-1947F8207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5DA6A3-EB6A-CF3E-EFC4-BF0F7BF82CBA}"/>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12070459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3FF1-88CF-1B4D-D437-5CB5223906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00F19C-5468-3D6B-5A61-CEB8B3E534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FEB10-0397-7DBB-6F89-B62CCD83B4E5}"/>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5" name="Footer Placeholder 4">
            <a:extLst>
              <a:ext uri="{FF2B5EF4-FFF2-40B4-BE49-F238E27FC236}">
                <a16:creationId xmlns:a16="http://schemas.microsoft.com/office/drawing/2014/main" id="{60CC784D-59C3-A857-CF81-3DA678306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8B802-2E40-B40B-B392-E19FCEC76065}"/>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3023015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6A850-9CC5-6EB6-D28D-3D349DEA079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55EFC6-F6C1-B85B-C12E-050689E2DCD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B3CCD-FCF9-A918-D5A4-ACC3AE6374C2}"/>
              </a:ext>
            </a:extLst>
          </p:cNvPr>
          <p:cNvSpPr>
            <a:spLocks noGrp="1"/>
          </p:cNvSpPr>
          <p:nvPr>
            <p:ph type="dt" sz="half" idx="10"/>
          </p:nvPr>
        </p:nvSpPr>
        <p:spPr/>
        <p:txBody>
          <a:bodyPr/>
          <a:lstStyle/>
          <a:p>
            <a:fld id="{AC53CA11-FCB5-894B-A71E-0C6D27CC95C6}" type="datetimeFigureOut">
              <a:rPr lang="en-US" smtClean="0"/>
              <a:t>10/21/2024</a:t>
            </a:fld>
            <a:endParaRPr lang="en-US"/>
          </a:p>
        </p:txBody>
      </p:sp>
      <p:sp>
        <p:nvSpPr>
          <p:cNvPr id="5" name="Footer Placeholder 4">
            <a:extLst>
              <a:ext uri="{FF2B5EF4-FFF2-40B4-BE49-F238E27FC236}">
                <a16:creationId xmlns:a16="http://schemas.microsoft.com/office/drawing/2014/main" id="{B9321478-1564-2B90-7F80-77465EA617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CB02A-8F48-2E2E-8564-231D0279A772}"/>
              </a:ext>
            </a:extLst>
          </p:cNvPr>
          <p:cNvSpPr>
            <a:spLocks noGrp="1"/>
          </p:cNvSpPr>
          <p:nvPr>
            <p:ph type="sldNum" sz="quarter" idx="12"/>
          </p:nvPr>
        </p:nvSpPr>
        <p:spPr/>
        <p:txBody>
          <a:bodyPr/>
          <a:lstStyle/>
          <a:p>
            <a:fld id="{C576A041-7EBB-CC42-A70D-EC9656EFD958}" type="slidenum">
              <a:rPr lang="en-US" smtClean="0"/>
              <a:t>‹#›</a:t>
            </a:fld>
            <a:endParaRPr lang="en-US"/>
          </a:p>
        </p:txBody>
      </p:sp>
    </p:spTree>
    <p:extLst>
      <p:ext uri="{BB962C8B-B14F-4D97-AF65-F5344CB8AC3E}">
        <p14:creationId xmlns:p14="http://schemas.microsoft.com/office/powerpoint/2010/main" val="1915096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31272530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38962424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40402495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3300911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224420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A6C07D-F8B9-443C-9FFD-0D08845F196D}"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19382941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3649584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3721470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38384054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2068106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40506765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7F16D7-DCEB-436E-AFAB-D72D919D76D5}" type="datetimeFigureOut">
              <a:rPr lang="en-US" smtClean="0"/>
              <a:pPr/>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E99FA-8B69-4F53-8CD2-9549A9736310}" type="slidenum">
              <a:rPr lang="en-US" smtClean="0"/>
              <a:pPr/>
              <a:t>‹#›</a:t>
            </a:fld>
            <a:endParaRPr lang="en-US"/>
          </a:p>
        </p:txBody>
      </p:sp>
    </p:spTree>
    <p:extLst>
      <p:ext uri="{BB962C8B-B14F-4D97-AF65-F5344CB8AC3E}">
        <p14:creationId xmlns:p14="http://schemas.microsoft.com/office/powerpoint/2010/main" val="20762274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2458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811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266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46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A6C07D-F8B9-443C-9FFD-0D08845F196D}"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41674239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527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9894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5593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764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680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0740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6F3C9D-7B64-4CDA-94B4-2E3AA3AB8BD5}" type="datetimeFigureOut">
              <a:rPr lang="en-US" smtClean="0">
                <a:solidFill>
                  <a:prstClr val="black">
                    <a:tint val="75000"/>
                  </a:prstClr>
                </a:solidFill>
              </a:rPr>
              <a:pPr/>
              <a:t>10/21/2024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3A70CA8-BB74-4A52-A1D0-EB6BD2B657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1635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B1DE2A7-FDBB-80FB-CACF-DACD797180B9}"/>
              </a:ext>
            </a:extLst>
          </p:cNvPr>
          <p:cNvSpPr>
            <a:spLocks noGrp="1"/>
          </p:cNvSpPr>
          <p:nvPr>
            <p:ph type="dt" sz="half" idx="10"/>
          </p:nvPr>
        </p:nvSpPr>
        <p:spPr/>
        <p:txBody>
          <a:bodyPr/>
          <a:lstStyle>
            <a:lvl1pPr>
              <a:defRPr/>
            </a:lvl1pPr>
          </a:lstStyle>
          <a:p>
            <a:pPr>
              <a:defRPr/>
            </a:pPr>
            <a:fld id="{3B1D5D8C-D324-4D12-A3E8-6AA98AEF3CE2}" type="datetimeFigureOut">
              <a:rPr lang="en-US"/>
              <a:pPr>
                <a:defRPr/>
              </a:pPr>
              <a:t>10/21/2024</a:t>
            </a:fld>
            <a:endParaRPr lang="en-US"/>
          </a:p>
        </p:txBody>
      </p:sp>
      <p:sp>
        <p:nvSpPr>
          <p:cNvPr id="5" name="Footer Placeholder 4">
            <a:extLst>
              <a:ext uri="{FF2B5EF4-FFF2-40B4-BE49-F238E27FC236}">
                <a16:creationId xmlns:a16="http://schemas.microsoft.com/office/drawing/2014/main" id="{CA2A9D3E-C638-2A51-127E-DE4C07C08F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06312A-C5D3-BC72-5C5D-9889E362B9D2}"/>
              </a:ext>
            </a:extLst>
          </p:cNvPr>
          <p:cNvSpPr>
            <a:spLocks noGrp="1"/>
          </p:cNvSpPr>
          <p:nvPr>
            <p:ph type="sldNum" sz="quarter" idx="12"/>
          </p:nvPr>
        </p:nvSpPr>
        <p:spPr/>
        <p:txBody>
          <a:bodyPr/>
          <a:lstStyle>
            <a:lvl1pPr>
              <a:defRPr/>
            </a:lvl1pPr>
          </a:lstStyle>
          <a:p>
            <a:pPr>
              <a:defRPr/>
            </a:pPr>
            <a:fld id="{D5F021A8-292E-4707-AA51-EF35E1FEC38F}" type="slidenum">
              <a:rPr lang="en-US" altLang="en-US"/>
              <a:pPr>
                <a:defRPr/>
              </a:pPr>
              <a:t>‹#›</a:t>
            </a:fld>
            <a:endParaRPr lang="en-US" altLang="en-US"/>
          </a:p>
        </p:txBody>
      </p:sp>
    </p:spTree>
    <p:extLst>
      <p:ext uri="{BB962C8B-B14F-4D97-AF65-F5344CB8AC3E}">
        <p14:creationId xmlns:p14="http://schemas.microsoft.com/office/powerpoint/2010/main" val="10719576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803A3-9CC3-5FA6-16B8-E9B27A80EFA9}"/>
              </a:ext>
            </a:extLst>
          </p:cNvPr>
          <p:cNvSpPr>
            <a:spLocks noGrp="1"/>
          </p:cNvSpPr>
          <p:nvPr>
            <p:ph type="dt" sz="half" idx="10"/>
          </p:nvPr>
        </p:nvSpPr>
        <p:spPr/>
        <p:txBody>
          <a:bodyPr/>
          <a:lstStyle>
            <a:lvl1pPr>
              <a:defRPr/>
            </a:lvl1pPr>
          </a:lstStyle>
          <a:p>
            <a:pPr>
              <a:defRPr/>
            </a:pPr>
            <a:fld id="{65CD58BB-C1E5-4181-82F0-9492864E4A78}" type="datetimeFigureOut">
              <a:rPr lang="en-US"/>
              <a:pPr>
                <a:defRPr/>
              </a:pPr>
              <a:t>10/21/2024</a:t>
            </a:fld>
            <a:endParaRPr lang="en-US"/>
          </a:p>
        </p:txBody>
      </p:sp>
      <p:sp>
        <p:nvSpPr>
          <p:cNvPr id="5" name="Footer Placeholder 4">
            <a:extLst>
              <a:ext uri="{FF2B5EF4-FFF2-40B4-BE49-F238E27FC236}">
                <a16:creationId xmlns:a16="http://schemas.microsoft.com/office/drawing/2014/main" id="{688E5031-7F98-ADB8-AB80-6ADFF1BAF7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6029D9-9C87-D607-F2C0-8B03ADA179C1}"/>
              </a:ext>
            </a:extLst>
          </p:cNvPr>
          <p:cNvSpPr>
            <a:spLocks noGrp="1"/>
          </p:cNvSpPr>
          <p:nvPr>
            <p:ph type="sldNum" sz="quarter" idx="12"/>
          </p:nvPr>
        </p:nvSpPr>
        <p:spPr/>
        <p:txBody>
          <a:bodyPr/>
          <a:lstStyle>
            <a:lvl1pPr>
              <a:defRPr/>
            </a:lvl1pPr>
          </a:lstStyle>
          <a:p>
            <a:pPr>
              <a:defRPr/>
            </a:pPr>
            <a:fld id="{1A3C49B7-8519-4852-AE15-FE24077411CC}" type="slidenum">
              <a:rPr lang="en-US" altLang="en-US"/>
              <a:pPr>
                <a:defRPr/>
              </a:pPr>
              <a:t>‹#›</a:t>
            </a:fld>
            <a:endParaRPr lang="en-US" altLang="en-US"/>
          </a:p>
        </p:txBody>
      </p:sp>
    </p:spTree>
    <p:extLst>
      <p:ext uri="{BB962C8B-B14F-4D97-AF65-F5344CB8AC3E}">
        <p14:creationId xmlns:p14="http://schemas.microsoft.com/office/powerpoint/2010/main" val="5888339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221B0E-3372-A812-18BF-E1CA7D38A68E}"/>
              </a:ext>
            </a:extLst>
          </p:cNvPr>
          <p:cNvSpPr>
            <a:spLocks noGrp="1"/>
          </p:cNvSpPr>
          <p:nvPr>
            <p:ph type="dt" sz="half" idx="10"/>
          </p:nvPr>
        </p:nvSpPr>
        <p:spPr/>
        <p:txBody>
          <a:bodyPr/>
          <a:lstStyle>
            <a:lvl1pPr>
              <a:defRPr/>
            </a:lvl1pPr>
          </a:lstStyle>
          <a:p>
            <a:pPr>
              <a:defRPr/>
            </a:pPr>
            <a:fld id="{D84B1751-1251-4593-9963-FF7527C59C0B}" type="datetimeFigureOut">
              <a:rPr lang="en-US"/>
              <a:pPr>
                <a:defRPr/>
              </a:pPr>
              <a:t>10/21/2024</a:t>
            </a:fld>
            <a:endParaRPr lang="en-US"/>
          </a:p>
        </p:txBody>
      </p:sp>
      <p:sp>
        <p:nvSpPr>
          <p:cNvPr id="5" name="Footer Placeholder 4">
            <a:extLst>
              <a:ext uri="{FF2B5EF4-FFF2-40B4-BE49-F238E27FC236}">
                <a16:creationId xmlns:a16="http://schemas.microsoft.com/office/drawing/2014/main" id="{97A4356C-F8CF-AB95-B9EA-392FF6A850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5C9319-8C55-933A-F95F-8776DED70F2F}"/>
              </a:ext>
            </a:extLst>
          </p:cNvPr>
          <p:cNvSpPr>
            <a:spLocks noGrp="1"/>
          </p:cNvSpPr>
          <p:nvPr>
            <p:ph type="sldNum" sz="quarter" idx="12"/>
          </p:nvPr>
        </p:nvSpPr>
        <p:spPr/>
        <p:txBody>
          <a:bodyPr/>
          <a:lstStyle>
            <a:lvl1pPr>
              <a:defRPr/>
            </a:lvl1pPr>
          </a:lstStyle>
          <a:p>
            <a:pPr>
              <a:defRPr/>
            </a:pPr>
            <a:fld id="{893D8ED5-71FD-41F0-A1C3-0E3A1C182995}" type="slidenum">
              <a:rPr lang="en-US" altLang="en-US"/>
              <a:pPr>
                <a:defRPr/>
              </a:pPr>
              <a:t>‹#›</a:t>
            </a:fld>
            <a:endParaRPr lang="en-US" altLang="en-US"/>
          </a:p>
        </p:txBody>
      </p:sp>
    </p:spTree>
    <p:extLst>
      <p:ext uri="{BB962C8B-B14F-4D97-AF65-F5344CB8AC3E}">
        <p14:creationId xmlns:p14="http://schemas.microsoft.com/office/powerpoint/2010/main" val="157176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6C07D-F8B9-443C-9FFD-0D08845F196D}"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24120638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C98F6E9-01FE-BA0B-FE65-FE90720D0785}"/>
              </a:ext>
            </a:extLst>
          </p:cNvPr>
          <p:cNvSpPr>
            <a:spLocks noGrp="1"/>
          </p:cNvSpPr>
          <p:nvPr>
            <p:ph type="dt" sz="half" idx="10"/>
          </p:nvPr>
        </p:nvSpPr>
        <p:spPr/>
        <p:txBody>
          <a:bodyPr/>
          <a:lstStyle>
            <a:lvl1pPr>
              <a:defRPr/>
            </a:lvl1pPr>
          </a:lstStyle>
          <a:p>
            <a:pPr>
              <a:defRPr/>
            </a:pPr>
            <a:fld id="{5509DFDA-3C82-4376-9CEF-EC765055A81B}" type="datetimeFigureOut">
              <a:rPr lang="en-US"/>
              <a:pPr>
                <a:defRPr/>
              </a:pPr>
              <a:t>10/21/2024</a:t>
            </a:fld>
            <a:endParaRPr lang="en-US"/>
          </a:p>
        </p:txBody>
      </p:sp>
      <p:sp>
        <p:nvSpPr>
          <p:cNvPr id="6" name="Footer Placeholder 4">
            <a:extLst>
              <a:ext uri="{FF2B5EF4-FFF2-40B4-BE49-F238E27FC236}">
                <a16:creationId xmlns:a16="http://schemas.microsoft.com/office/drawing/2014/main" id="{9DCF6D33-C1A1-2EE5-79DA-273DE8EE2DC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4ED759-C6A1-BDEA-D687-31E9308AAF8F}"/>
              </a:ext>
            </a:extLst>
          </p:cNvPr>
          <p:cNvSpPr>
            <a:spLocks noGrp="1"/>
          </p:cNvSpPr>
          <p:nvPr>
            <p:ph type="sldNum" sz="quarter" idx="12"/>
          </p:nvPr>
        </p:nvSpPr>
        <p:spPr/>
        <p:txBody>
          <a:bodyPr/>
          <a:lstStyle>
            <a:lvl1pPr>
              <a:defRPr/>
            </a:lvl1pPr>
          </a:lstStyle>
          <a:p>
            <a:pPr>
              <a:defRPr/>
            </a:pPr>
            <a:fld id="{EEA7122B-3298-4006-9D6F-B1D601CFA0AD}" type="slidenum">
              <a:rPr lang="en-US" altLang="en-US"/>
              <a:pPr>
                <a:defRPr/>
              </a:pPr>
              <a:t>‹#›</a:t>
            </a:fld>
            <a:endParaRPr lang="en-US" altLang="en-US"/>
          </a:p>
        </p:txBody>
      </p:sp>
    </p:spTree>
    <p:extLst>
      <p:ext uri="{BB962C8B-B14F-4D97-AF65-F5344CB8AC3E}">
        <p14:creationId xmlns:p14="http://schemas.microsoft.com/office/powerpoint/2010/main" val="7407608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E1E1309-48E2-9498-DCB2-572BCD1897A2}"/>
              </a:ext>
            </a:extLst>
          </p:cNvPr>
          <p:cNvSpPr>
            <a:spLocks noGrp="1"/>
          </p:cNvSpPr>
          <p:nvPr>
            <p:ph type="dt" sz="half" idx="10"/>
          </p:nvPr>
        </p:nvSpPr>
        <p:spPr/>
        <p:txBody>
          <a:bodyPr/>
          <a:lstStyle>
            <a:lvl1pPr>
              <a:defRPr/>
            </a:lvl1pPr>
          </a:lstStyle>
          <a:p>
            <a:pPr>
              <a:defRPr/>
            </a:pPr>
            <a:fld id="{96A0F8EB-634B-43F8-83CD-756DE34E4563}" type="datetimeFigureOut">
              <a:rPr lang="en-US"/>
              <a:pPr>
                <a:defRPr/>
              </a:pPr>
              <a:t>10/21/2024</a:t>
            </a:fld>
            <a:endParaRPr lang="en-US"/>
          </a:p>
        </p:txBody>
      </p:sp>
      <p:sp>
        <p:nvSpPr>
          <p:cNvPr id="8" name="Footer Placeholder 4">
            <a:extLst>
              <a:ext uri="{FF2B5EF4-FFF2-40B4-BE49-F238E27FC236}">
                <a16:creationId xmlns:a16="http://schemas.microsoft.com/office/drawing/2014/main" id="{00C9A9A9-F484-C45E-14B3-B971ED7EC1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4FC407E-8811-4217-0E7F-2887069F1FFC}"/>
              </a:ext>
            </a:extLst>
          </p:cNvPr>
          <p:cNvSpPr>
            <a:spLocks noGrp="1"/>
          </p:cNvSpPr>
          <p:nvPr>
            <p:ph type="sldNum" sz="quarter" idx="12"/>
          </p:nvPr>
        </p:nvSpPr>
        <p:spPr/>
        <p:txBody>
          <a:bodyPr/>
          <a:lstStyle>
            <a:lvl1pPr>
              <a:defRPr/>
            </a:lvl1pPr>
          </a:lstStyle>
          <a:p>
            <a:pPr>
              <a:defRPr/>
            </a:pPr>
            <a:fld id="{7AB66395-F75C-421F-8CEA-6ED84F8BC060}" type="slidenum">
              <a:rPr lang="en-US" altLang="en-US"/>
              <a:pPr>
                <a:defRPr/>
              </a:pPr>
              <a:t>‹#›</a:t>
            </a:fld>
            <a:endParaRPr lang="en-US" altLang="en-US"/>
          </a:p>
        </p:txBody>
      </p:sp>
    </p:spTree>
    <p:extLst>
      <p:ext uri="{BB962C8B-B14F-4D97-AF65-F5344CB8AC3E}">
        <p14:creationId xmlns:p14="http://schemas.microsoft.com/office/powerpoint/2010/main" val="14184159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49F696-647C-27EC-F00E-E511B5D16FE7}"/>
              </a:ext>
            </a:extLst>
          </p:cNvPr>
          <p:cNvSpPr>
            <a:spLocks noGrp="1"/>
          </p:cNvSpPr>
          <p:nvPr>
            <p:ph type="dt" sz="half" idx="10"/>
          </p:nvPr>
        </p:nvSpPr>
        <p:spPr/>
        <p:txBody>
          <a:bodyPr/>
          <a:lstStyle>
            <a:lvl1pPr>
              <a:defRPr/>
            </a:lvl1pPr>
          </a:lstStyle>
          <a:p>
            <a:pPr>
              <a:defRPr/>
            </a:pPr>
            <a:fld id="{03646237-FF1C-4755-8C95-35545E2F6DDE}" type="datetimeFigureOut">
              <a:rPr lang="en-US"/>
              <a:pPr>
                <a:defRPr/>
              </a:pPr>
              <a:t>10/21/2024</a:t>
            </a:fld>
            <a:endParaRPr lang="en-US"/>
          </a:p>
        </p:txBody>
      </p:sp>
      <p:sp>
        <p:nvSpPr>
          <p:cNvPr id="4" name="Footer Placeholder 4">
            <a:extLst>
              <a:ext uri="{FF2B5EF4-FFF2-40B4-BE49-F238E27FC236}">
                <a16:creationId xmlns:a16="http://schemas.microsoft.com/office/drawing/2014/main" id="{082A4CE1-B584-67B9-7DC6-576599327F3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84D7DF4-D47B-7061-EE23-BDA19DBA10ED}"/>
              </a:ext>
            </a:extLst>
          </p:cNvPr>
          <p:cNvSpPr>
            <a:spLocks noGrp="1"/>
          </p:cNvSpPr>
          <p:nvPr>
            <p:ph type="sldNum" sz="quarter" idx="12"/>
          </p:nvPr>
        </p:nvSpPr>
        <p:spPr/>
        <p:txBody>
          <a:bodyPr/>
          <a:lstStyle>
            <a:lvl1pPr>
              <a:defRPr/>
            </a:lvl1pPr>
          </a:lstStyle>
          <a:p>
            <a:pPr>
              <a:defRPr/>
            </a:pPr>
            <a:fld id="{2D65C60D-9B61-48E1-824C-18FC051B2772}" type="slidenum">
              <a:rPr lang="en-US" altLang="en-US"/>
              <a:pPr>
                <a:defRPr/>
              </a:pPr>
              <a:t>‹#›</a:t>
            </a:fld>
            <a:endParaRPr lang="en-US" altLang="en-US"/>
          </a:p>
        </p:txBody>
      </p:sp>
    </p:spTree>
    <p:extLst>
      <p:ext uri="{BB962C8B-B14F-4D97-AF65-F5344CB8AC3E}">
        <p14:creationId xmlns:p14="http://schemas.microsoft.com/office/powerpoint/2010/main" val="19300149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81D58B-179E-3E6F-0520-33089F9011A5}"/>
              </a:ext>
            </a:extLst>
          </p:cNvPr>
          <p:cNvSpPr>
            <a:spLocks noGrp="1"/>
          </p:cNvSpPr>
          <p:nvPr>
            <p:ph type="dt" sz="half" idx="10"/>
          </p:nvPr>
        </p:nvSpPr>
        <p:spPr/>
        <p:txBody>
          <a:bodyPr/>
          <a:lstStyle>
            <a:lvl1pPr>
              <a:defRPr/>
            </a:lvl1pPr>
          </a:lstStyle>
          <a:p>
            <a:pPr>
              <a:defRPr/>
            </a:pPr>
            <a:fld id="{031121CA-C3BA-4553-A80B-9A2302DC99F0}" type="datetimeFigureOut">
              <a:rPr lang="en-US"/>
              <a:pPr>
                <a:defRPr/>
              </a:pPr>
              <a:t>10/21/2024</a:t>
            </a:fld>
            <a:endParaRPr lang="en-US"/>
          </a:p>
        </p:txBody>
      </p:sp>
      <p:sp>
        <p:nvSpPr>
          <p:cNvPr id="3" name="Footer Placeholder 4">
            <a:extLst>
              <a:ext uri="{FF2B5EF4-FFF2-40B4-BE49-F238E27FC236}">
                <a16:creationId xmlns:a16="http://schemas.microsoft.com/office/drawing/2014/main" id="{4FC8AA76-A64F-EC82-34BD-3E0546AF19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6286ED-0433-2E4C-32C4-BDAE14954D1B}"/>
              </a:ext>
            </a:extLst>
          </p:cNvPr>
          <p:cNvSpPr>
            <a:spLocks noGrp="1"/>
          </p:cNvSpPr>
          <p:nvPr>
            <p:ph type="sldNum" sz="quarter" idx="12"/>
          </p:nvPr>
        </p:nvSpPr>
        <p:spPr/>
        <p:txBody>
          <a:bodyPr/>
          <a:lstStyle>
            <a:lvl1pPr>
              <a:defRPr/>
            </a:lvl1pPr>
          </a:lstStyle>
          <a:p>
            <a:pPr>
              <a:defRPr/>
            </a:pPr>
            <a:fld id="{BA5CB4E3-A3A1-4F23-B69C-B1D8507D08FD}" type="slidenum">
              <a:rPr lang="en-US" altLang="en-US"/>
              <a:pPr>
                <a:defRPr/>
              </a:pPr>
              <a:t>‹#›</a:t>
            </a:fld>
            <a:endParaRPr lang="en-US" altLang="en-US"/>
          </a:p>
        </p:txBody>
      </p:sp>
    </p:spTree>
    <p:extLst>
      <p:ext uri="{BB962C8B-B14F-4D97-AF65-F5344CB8AC3E}">
        <p14:creationId xmlns:p14="http://schemas.microsoft.com/office/powerpoint/2010/main" val="22878863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5317B1C-7DE1-933E-D221-A7B184250AB1}"/>
              </a:ext>
            </a:extLst>
          </p:cNvPr>
          <p:cNvSpPr>
            <a:spLocks noGrp="1"/>
          </p:cNvSpPr>
          <p:nvPr>
            <p:ph type="dt" sz="half" idx="10"/>
          </p:nvPr>
        </p:nvSpPr>
        <p:spPr/>
        <p:txBody>
          <a:bodyPr/>
          <a:lstStyle>
            <a:lvl1pPr>
              <a:defRPr/>
            </a:lvl1pPr>
          </a:lstStyle>
          <a:p>
            <a:pPr>
              <a:defRPr/>
            </a:pPr>
            <a:fld id="{7C963DC2-0DE5-4D4B-B13D-DFB623DEBB86}" type="datetimeFigureOut">
              <a:rPr lang="en-US"/>
              <a:pPr>
                <a:defRPr/>
              </a:pPr>
              <a:t>10/21/2024</a:t>
            </a:fld>
            <a:endParaRPr lang="en-US"/>
          </a:p>
        </p:txBody>
      </p:sp>
      <p:sp>
        <p:nvSpPr>
          <p:cNvPr id="6" name="Footer Placeholder 4">
            <a:extLst>
              <a:ext uri="{FF2B5EF4-FFF2-40B4-BE49-F238E27FC236}">
                <a16:creationId xmlns:a16="http://schemas.microsoft.com/office/drawing/2014/main" id="{B8A243BA-4DF6-B4CC-0096-E401E4D133B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7ECE6F-03E5-A268-149F-C5EF745C3933}"/>
              </a:ext>
            </a:extLst>
          </p:cNvPr>
          <p:cNvSpPr>
            <a:spLocks noGrp="1"/>
          </p:cNvSpPr>
          <p:nvPr>
            <p:ph type="sldNum" sz="quarter" idx="12"/>
          </p:nvPr>
        </p:nvSpPr>
        <p:spPr/>
        <p:txBody>
          <a:bodyPr/>
          <a:lstStyle>
            <a:lvl1pPr>
              <a:defRPr/>
            </a:lvl1pPr>
          </a:lstStyle>
          <a:p>
            <a:pPr>
              <a:defRPr/>
            </a:pPr>
            <a:fld id="{53CB8A67-89DD-4544-A9E6-B1EBD3252339}" type="slidenum">
              <a:rPr lang="en-US" altLang="en-US"/>
              <a:pPr>
                <a:defRPr/>
              </a:pPr>
              <a:t>‹#›</a:t>
            </a:fld>
            <a:endParaRPr lang="en-US" altLang="en-US"/>
          </a:p>
        </p:txBody>
      </p:sp>
    </p:spTree>
    <p:extLst>
      <p:ext uri="{BB962C8B-B14F-4D97-AF65-F5344CB8AC3E}">
        <p14:creationId xmlns:p14="http://schemas.microsoft.com/office/powerpoint/2010/main" val="4208346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B59DA13-AFC5-CF35-7D61-283598C9C88D}"/>
              </a:ext>
            </a:extLst>
          </p:cNvPr>
          <p:cNvSpPr>
            <a:spLocks noGrp="1"/>
          </p:cNvSpPr>
          <p:nvPr>
            <p:ph type="dt" sz="half" idx="10"/>
          </p:nvPr>
        </p:nvSpPr>
        <p:spPr/>
        <p:txBody>
          <a:bodyPr/>
          <a:lstStyle>
            <a:lvl1pPr>
              <a:defRPr/>
            </a:lvl1pPr>
          </a:lstStyle>
          <a:p>
            <a:pPr>
              <a:defRPr/>
            </a:pPr>
            <a:fld id="{ACB3EEFE-7840-4691-BA41-E33934F9CBC4}" type="datetimeFigureOut">
              <a:rPr lang="en-US"/>
              <a:pPr>
                <a:defRPr/>
              </a:pPr>
              <a:t>10/21/2024</a:t>
            </a:fld>
            <a:endParaRPr lang="en-US"/>
          </a:p>
        </p:txBody>
      </p:sp>
      <p:sp>
        <p:nvSpPr>
          <p:cNvPr id="6" name="Footer Placeholder 4">
            <a:extLst>
              <a:ext uri="{FF2B5EF4-FFF2-40B4-BE49-F238E27FC236}">
                <a16:creationId xmlns:a16="http://schemas.microsoft.com/office/drawing/2014/main" id="{026ADB67-4D95-3174-5B00-4C11BC10646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DA06D9A-3F4E-99DE-83AB-025B16941FA2}"/>
              </a:ext>
            </a:extLst>
          </p:cNvPr>
          <p:cNvSpPr>
            <a:spLocks noGrp="1"/>
          </p:cNvSpPr>
          <p:nvPr>
            <p:ph type="sldNum" sz="quarter" idx="12"/>
          </p:nvPr>
        </p:nvSpPr>
        <p:spPr/>
        <p:txBody>
          <a:bodyPr/>
          <a:lstStyle>
            <a:lvl1pPr>
              <a:defRPr/>
            </a:lvl1pPr>
          </a:lstStyle>
          <a:p>
            <a:pPr>
              <a:defRPr/>
            </a:pPr>
            <a:fld id="{9961B607-D51E-47BF-B472-A8682C8A331F}" type="slidenum">
              <a:rPr lang="en-US" altLang="en-US"/>
              <a:pPr>
                <a:defRPr/>
              </a:pPr>
              <a:t>‹#›</a:t>
            </a:fld>
            <a:endParaRPr lang="en-US" altLang="en-US"/>
          </a:p>
        </p:txBody>
      </p:sp>
    </p:spTree>
    <p:extLst>
      <p:ext uri="{BB962C8B-B14F-4D97-AF65-F5344CB8AC3E}">
        <p14:creationId xmlns:p14="http://schemas.microsoft.com/office/powerpoint/2010/main" val="29673859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F58BD-0947-02B7-AFDF-B8F6FF3F3F56}"/>
              </a:ext>
            </a:extLst>
          </p:cNvPr>
          <p:cNvSpPr>
            <a:spLocks noGrp="1"/>
          </p:cNvSpPr>
          <p:nvPr>
            <p:ph type="dt" sz="half" idx="10"/>
          </p:nvPr>
        </p:nvSpPr>
        <p:spPr/>
        <p:txBody>
          <a:bodyPr/>
          <a:lstStyle>
            <a:lvl1pPr>
              <a:defRPr/>
            </a:lvl1pPr>
          </a:lstStyle>
          <a:p>
            <a:pPr>
              <a:defRPr/>
            </a:pPr>
            <a:fld id="{58531FFE-3BBB-4303-96A9-93902FA39C3F}" type="datetimeFigureOut">
              <a:rPr lang="en-US"/>
              <a:pPr>
                <a:defRPr/>
              </a:pPr>
              <a:t>10/21/2024</a:t>
            </a:fld>
            <a:endParaRPr lang="en-US"/>
          </a:p>
        </p:txBody>
      </p:sp>
      <p:sp>
        <p:nvSpPr>
          <p:cNvPr id="5" name="Footer Placeholder 4">
            <a:extLst>
              <a:ext uri="{FF2B5EF4-FFF2-40B4-BE49-F238E27FC236}">
                <a16:creationId xmlns:a16="http://schemas.microsoft.com/office/drawing/2014/main" id="{20C78A08-E61C-D542-4EE9-C7843D40AA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71A37A-92F7-70DA-7A34-682335855B03}"/>
              </a:ext>
            </a:extLst>
          </p:cNvPr>
          <p:cNvSpPr>
            <a:spLocks noGrp="1"/>
          </p:cNvSpPr>
          <p:nvPr>
            <p:ph type="sldNum" sz="quarter" idx="12"/>
          </p:nvPr>
        </p:nvSpPr>
        <p:spPr/>
        <p:txBody>
          <a:bodyPr/>
          <a:lstStyle>
            <a:lvl1pPr>
              <a:defRPr/>
            </a:lvl1pPr>
          </a:lstStyle>
          <a:p>
            <a:pPr>
              <a:defRPr/>
            </a:pPr>
            <a:fld id="{2A346684-9648-49C1-8E1E-3B86A03E63A0}" type="slidenum">
              <a:rPr lang="en-US" altLang="en-US"/>
              <a:pPr>
                <a:defRPr/>
              </a:pPr>
              <a:t>‹#›</a:t>
            </a:fld>
            <a:endParaRPr lang="en-US" altLang="en-US"/>
          </a:p>
        </p:txBody>
      </p:sp>
    </p:spTree>
    <p:extLst>
      <p:ext uri="{BB962C8B-B14F-4D97-AF65-F5344CB8AC3E}">
        <p14:creationId xmlns:p14="http://schemas.microsoft.com/office/powerpoint/2010/main" val="3032699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C21475-3423-357E-CC23-B7269AF2ED82}"/>
              </a:ext>
            </a:extLst>
          </p:cNvPr>
          <p:cNvSpPr>
            <a:spLocks noGrp="1"/>
          </p:cNvSpPr>
          <p:nvPr>
            <p:ph type="dt" sz="half" idx="10"/>
          </p:nvPr>
        </p:nvSpPr>
        <p:spPr/>
        <p:txBody>
          <a:bodyPr/>
          <a:lstStyle>
            <a:lvl1pPr>
              <a:defRPr/>
            </a:lvl1pPr>
          </a:lstStyle>
          <a:p>
            <a:pPr>
              <a:defRPr/>
            </a:pPr>
            <a:fld id="{59193E41-19F2-4962-813A-08BCDCD8A13B}" type="datetimeFigureOut">
              <a:rPr lang="en-US"/>
              <a:pPr>
                <a:defRPr/>
              </a:pPr>
              <a:t>10/21/2024</a:t>
            </a:fld>
            <a:endParaRPr lang="en-US"/>
          </a:p>
        </p:txBody>
      </p:sp>
      <p:sp>
        <p:nvSpPr>
          <p:cNvPr id="5" name="Footer Placeholder 4">
            <a:extLst>
              <a:ext uri="{FF2B5EF4-FFF2-40B4-BE49-F238E27FC236}">
                <a16:creationId xmlns:a16="http://schemas.microsoft.com/office/drawing/2014/main" id="{26684000-9BA7-6A8C-E1C2-0A0655862A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876A0C6-D892-AFFF-138D-68C040A36127}"/>
              </a:ext>
            </a:extLst>
          </p:cNvPr>
          <p:cNvSpPr>
            <a:spLocks noGrp="1"/>
          </p:cNvSpPr>
          <p:nvPr>
            <p:ph type="sldNum" sz="quarter" idx="12"/>
          </p:nvPr>
        </p:nvSpPr>
        <p:spPr/>
        <p:txBody>
          <a:bodyPr/>
          <a:lstStyle>
            <a:lvl1pPr>
              <a:defRPr/>
            </a:lvl1pPr>
          </a:lstStyle>
          <a:p>
            <a:pPr>
              <a:defRPr/>
            </a:pPr>
            <a:fld id="{060A6CB8-031F-445E-9D16-BB662A48BDF6}" type="slidenum">
              <a:rPr lang="en-US" altLang="en-US"/>
              <a:pPr>
                <a:defRPr/>
              </a:pPr>
              <a:t>‹#›</a:t>
            </a:fld>
            <a:endParaRPr lang="en-US" altLang="en-US"/>
          </a:p>
        </p:txBody>
      </p:sp>
    </p:spTree>
    <p:extLst>
      <p:ext uri="{BB962C8B-B14F-4D97-AF65-F5344CB8AC3E}">
        <p14:creationId xmlns:p14="http://schemas.microsoft.com/office/powerpoint/2010/main" val="385702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A6C07D-F8B9-443C-9FFD-0D08845F196D}"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243106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A6C07D-F8B9-443C-9FFD-0D08845F196D}"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8A2B5-CE6D-4489-AF52-83BD901461B3}" type="slidenum">
              <a:rPr lang="en-US" smtClean="0"/>
              <a:t>‹#›</a:t>
            </a:fld>
            <a:endParaRPr lang="en-US"/>
          </a:p>
        </p:txBody>
      </p:sp>
    </p:spTree>
    <p:extLst>
      <p:ext uri="{BB962C8B-B14F-4D97-AF65-F5344CB8AC3E}">
        <p14:creationId xmlns:p14="http://schemas.microsoft.com/office/powerpoint/2010/main" val="1458351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BA6C07D-F8B9-443C-9FFD-0D08845F196D}" type="datetimeFigureOut">
              <a:rPr lang="en-US" smtClean="0"/>
              <a:t>10/21/2024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C8A2B5-CE6D-4489-AF52-83BD901461B3}" type="slidenum">
              <a:rPr lang="en-US" smtClean="0"/>
              <a:t>‹#›</a:t>
            </a:fld>
            <a:endParaRPr lang="en-US"/>
          </a:p>
        </p:txBody>
      </p:sp>
    </p:spTree>
    <p:extLst>
      <p:ext uri="{BB962C8B-B14F-4D97-AF65-F5344CB8AC3E}">
        <p14:creationId xmlns:p14="http://schemas.microsoft.com/office/powerpoint/2010/main" val="3439141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A5D58C1-1389-48AB-B8C8-580791E2064F}" type="slidenum">
              <a:rPr lang="en-US"/>
              <a:pPr/>
              <a:t>‹#›</a:t>
            </a:fld>
            <a:endParaRPr lang="en-US"/>
          </a:p>
        </p:txBody>
      </p:sp>
    </p:spTree>
    <p:extLst>
      <p:ext uri="{BB962C8B-B14F-4D97-AF65-F5344CB8AC3E}">
        <p14:creationId xmlns:p14="http://schemas.microsoft.com/office/powerpoint/2010/main" val="22332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307DB-D9AD-4156-80D1-55C1E815574C}"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99CC4-36DC-4C8E-ADBC-6B9C2BA062E4}" type="slidenum">
              <a:rPr lang="en-US" smtClean="0"/>
              <a:pPr/>
              <a:t>‹#›</a:t>
            </a:fld>
            <a:endParaRPr lang="en-US"/>
          </a:p>
        </p:txBody>
      </p:sp>
    </p:spTree>
    <p:extLst>
      <p:ext uri="{BB962C8B-B14F-4D97-AF65-F5344CB8AC3E}">
        <p14:creationId xmlns:p14="http://schemas.microsoft.com/office/powerpoint/2010/main" val="4175621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7F81BE-6289-680B-F554-8DEFE64E376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BCA24A-33E2-51CC-3213-6714C361C7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41D82-4ED6-17CA-0AE4-B8266982447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AC53CA11-FCB5-894B-A71E-0C6D27CC95C6}" type="datetimeFigureOut">
              <a:rPr lang="en-US" smtClean="0"/>
              <a:t>10/21/2024</a:t>
            </a:fld>
            <a:endParaRPr lang="en-US"/>
          </a:p>
        </p:txBody>
      </p:sp>
      <p:sp>
        <p:nvSpPr>
          <p:cNvPr id="5" name="Footer Placeholder 4">
            <a:extLst>
              <a:ext uri="{FF2B5EF4-FFF2-40B4-BE49-F238E27FC236}">
                <a16:creationId xmlns:a16="http://schemas.microsoft.com/office/drawing/2014/main" id="{9EC6C7F1-0780-7B3D-1F1D-203DED7BEBD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2A441C5-B300-5AE1-AAE4-FA16D9CB5F0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576A041-7EBB-CC42-A70D-EC9656EFD958}" type="slidenum">
              <a:rPr lang="en-US" smtClean="0"/>
              <a:t>‹#›</a:t>
            </a:fld>
            <a:endParaRPr lang="en-US"/>
          </a:p>
        </p:txBody>
      </p:sp>
    </p:spTree>
    <p:extLst>
      <p:ext uri="{BB962C8B-B14F-4D97-AF65-F5344CB8AC3E}">
        <p14:creationId xmlns:p14="http://schemas.microsoft.com/office/powerpoint/2010/main" val="16177201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16D7-DCEB-436E-AFAB-D72D919D76D5}" type="datetimeFigureOut">
              <a:rPr lang="en-US" smtClean="0"/>
              <a:pPr/>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E99FA-8B69-4F53-8CD2-9549A9736310}" type="slidenum">
              <a:rPr lang="en-US" smtClean="0"/>
              <a:pPr/>
              <a:t>‹#›</a:t>
            </a:fld>
            <a:endParaRPr lang="en-US"/>
          </a:p>
        </p:txBody>
      </p:sp>
    </p:spTree>
    <p:extLst>
      <p:ext uri="{BB962C8B-B14F-4D97-AF65-F5344CB8AC3E}">
        <p14:creationId xmlns:p14="http://schemas.microsoft.com/office/powerpoint/2010/main" val="266131408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06F3C9D-7B64-4CDA-94B4-2E3AA3AB8BD5}" type="datetimeFigureOut">
              <a:rPr lang="en-US" smtClean="0">
                <a:solidFill>
                  <a:prstClr val="black">
                    <a:tint val="75000"/>
                  </a:prstClr>
                </a:solidFill>
                <a:latin typeface="Calibri"/>
              </a:rPr>
              <a:pPr fontAlgn="auto">
                <a:spcBef>
                  <a:spcPts val="0"/>
                </a:spcBef>
                <a:spcAft>
                  <a:spcPts val="0"/>
                </a:spcAft>
              </a:pPr>
              <a:t>10/21/2024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3A70CA8-BB74-4A52-A1D0-EB6BD2B657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658924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4E856C5-9E65-6A49-AD5E-E2FB8E826FE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1FC402A-0502-5DC2-0783-48B3FE7CC1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A4F3C1-BCE8-DC37-0D15-ED7B5E55310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0011677-8D49-4BB1-8EC3-0709CAF97ABC}" type="datetimeFigureOut">
              <a:rPr lang="en-US"/>
              <a:pPr>
                <a:defRPr/>
              </a:pPr>
              <a:t>10/21/2024</a:t>
            </a:fld>
            <a:endParaRPr lang="en-US"/>
          </a:p>
        </p:txBody>
      </p:sp>
      <p:sp>
        <p:nvSpPr>
          <p:cNvPr id="5" name="Footer Placeholder 4">
            <a:extLst>
              <a:ext uri="{FF2B5EF4-FFF2-40B4-BE49-F238E27FC236}">
                <a16:creationId xmlns:a16="http://schemas.microsoft.com/office/drawing/2014/main" id="{C0C80AF8-EA9E-41C6-69B3-F56C6123046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E009906-9C98-DF5D-BC5D-BA25E6EA70E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72D0725-E396-4F73-89EB-DC8C280CA968}" type="slidenum">
              <a:rPr lang="en-US" altLang="en-US"/>
              <a:pPr>
                <a:defRPr/>
              </a:pPr>
              <a:t>‹#›</a:t>
            </a:fld>
            <a:endParaRPr lang="en-US" altLang="en-US"/>
          </a:p>
        </p:txBody>
      </p:sp>
    </p:spTree>
    <p:extLst>
      <p:ext uri="{BB962C8B-B14F-4D97-AF65-F5344CB8AC3E}">
        <p14:creationId xmlns:p14="http://schemas.microsoft.com/office/powerpoint/2010/main" val="1008475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ian.roach@tufts.edu" TargetMode="External"/><Relationship Id="rId2" Type="http://schemas.openxmlformats.org/officeDocument/2006/relationships/hyperlink" Target="mailto:Jonathan.harris@tufts.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2.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hyperlink" Target="https://web.stanford.edu/group/efmh/jacobson/Articles/I/CountriesWWS.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hyperlink" Target="https://www.freeingenergy.com/why-does-the-cost-of-renewable-energy-continue-to-get-cheaper-and-cheap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hyperlink" Target="https://rameznaam.com/2020/05/14/solars-future-is-insanely-cheap-202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weforum.org/agenda/2021/12/jobs-renewable-energy-fossil-fuels/" TargetMode="External"/><Relationship Id="rId2" Type="http://schemas.openxmlformats.org/officeDocument/2006/relationships/hyperlink" Target="https://www.wri.org/research/green-jobs-advantage-how-climate-friendly-investments-are-better-job-creators?auHash=xUbfj6MM4_7TYo371Hb0k9899iRb_jv1j22av_GD1D0"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hyperlink" Target="https://www.iea.org/reports/world-energy-employment-2023/executive-summary"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cbsnews.com/boston/news/what-is-show-your-stripes-day-graphic-climate-change-global-temperature/" TargetMode="External"/><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hyperlink" Target="https://www.weforum.org/agenda/2022/11/global-co2-emissions-fossil-fuels-hit-record-202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DFE333-C7D1-22E3-4AF5-A7DA62047416}"/>
              </a:ext>
            </a:extLst>
          </p:cNvPr>
          <p:cNvSpPr txBox="1"/>
          <p:nvPr/>
        </p:nvSpPr>
        <p:spPr>
          <a:xfrm>
            <a:off x="742950" y="445770"/>
            <a:ext cx="7440930" cy="6763390"/>
          </a:xfrm>
          <a:prstGeom prst="rect">
            <a:avLst/>
          </a:prstGeom>
          <a:noFill/>
        </p:spPr>
        <p:txBody>
          <a:bodyPr wrap="square">
            <a:spAutoFit/>
          </a:bodyPr>
          <a:lstStyle/>
          <a:p>
            <a:pPr marL="0" marR="0" algn="ctr">
              <a:spcBef>
                <a:spcPts val="0"/>
              </a:spcBef>
            </a:pP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pPr>
            <a:r>
              <a:rPr lang="en-US" sz="3200" b="1" dirty="0">
                <a:effectLst/>
                <a:latin typeface="Calibri" panose="020F0502020204030204" pitchFamily="34" charset="0"/>
                <a:ea typeface="Calibri" panose="020F0502020204030204" pitchFamily="34" charset="0"/>
                <a:cs typeface="Calibri" panose="020F0502020204030204" pitchFamily="34" charset="0"/>
              </a:rPr>
              <a:t>Ecological Economics, Energy, and Climate:</a:t>
            </a:r>
          </a:p>
          <a:p>
            <a:pPr marL="0" marR="0" algn="ctr">
              <a:spcBef>
                <a:spcPts val="0"/>
              </a:spcBef>
            </a:pPr>
            <a:r>
              <a:rPr lang="en-US" sz="3200" b="1" dirty="0">
                <a:latin typeface="Calibri" panose="020F0502020204030204" pitchFamily="34" charset="0"/>
                <a:ea typeface="Calibri" panose="020F0502020204030204" pitchFamily="34" charset="0"/>
                <a:cs typeface="Calibri" panose="020F0502020204030204" pitchFamily="34" charset="0"/>
              </a:rPr>
              <a:t>New Paradigms for the Future</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by Jonathan Harris and Brian Roach</a:t>
            </a:r>
          </a:p>
          <a:p>
            <a:pPr marL="0" marR="0" algn="ctr">
              <a:spcBef>
                <a:spcPts val="0"/>
              </a:spcBef>
              <a:spcAft>
                <a:spcPts val="0"/>
              </a:spcAft>
            </a:pPr>
            <a:r>
              <a:rPr lang="en-US" sz="2400" b="1"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2"/>
              </a:rPr>
              <a:t>j</a:t>
            </a:r>
            <a:r>
              <a:rPr lang="en-US" sz="24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onathan.harris@tufts.edu</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hlinkClick r:id="rId3"/>
              </a:rPr>
              <a:t>brian.roach@tufts.edu</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050" b="1" dirty="0">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050" b="1" dirty="0">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050" b="1" dirty="0">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050" b="1" dirty="0">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050" b="1" dirty="0">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050" b="1" dirty="0">
              <a:latin typeface="Calibri" panose="020F0502020204030204" pitchFamily="34" charset="0"/>
              <a:ea typeface="Calibri" panose="020F0502020204030204" pitchFamily="34" charset="0"/>
              <a:cs typeface="Calibri" panose="020F0502020204030204" pitchFamily="34" charset="0"/>
            </a:endParaRPr>
          </a:p>
          <a:p>
            <a:pPr algn="ctr"/>
            <a:endParaRPr lang="en-US" sz="1050" b="1" kern="100" dirty="0">
              <a:solidFill>
                <a:srgbClr val="444444"/>
              </a:solidFill>
              <a:effectLst/>
              <a:highlight>
                <a:srgbClr val="FFFFFF"/>
              </a:highlight>
              <a:latin typeface="Aptos" panose="020B0004020202020204" pitchFamily="34" charset="0"/>
              <a:ea typeface="Aptos" panose="020B0004020202020204" pitchFamily="34" charset="0"/>
              <a:cs typeface="Open Sans" panose="020B0606030504020204" pitchFamily="34" charset="0"/>
            </a:endParaRPr>
          </a:p>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Nelson </a:t>
            </a:r>
            <a:r>
              <a:rPr lang="en-US" sz="2400" b="1" dirty="0">
                <a:latin typeface="Calibri" panose="020F0502020204030204" pitchFamily="34" charset="0"/>
                <a:ea typeface="Calibri" panose="020F0502020204030204" pitchFamily="34" charset="0"/>
                <a:cs typeface="Calibri" panose="020F0502020204030204" pitchFamily="34" charset="0"/>
              </a:rPr>
              <a:t>M</a:t>
            </a:r>
            <a:r>
              <a:rPr lang="en-US" sz="2400" b="1" dirty="0">
                <a:effectLst/>
                <a:latin typeface="Calibri" panose="020F0502020204030204" pitchFamily="34" charset="0"/>
                <a:ea typeface="Calibri" panose="020F0502020204030204" pitchFamily="34" charset="0"/>
                <a:cs typeface="Calibri" panose="020F0502020204030204" pitchFamily="34" charset="0"/>
              </a:rPr>
              <a:t>andela University</a:t>
            </a:r>
          </a:p>
          <a:p>
            <a:pPr marL="0" marR="0" algn="ctr">
              <a:spcBef>
                <a:spcPts val="0"/>
              </a:spcBef>
              <a:spcAft>
                <a:spcPts val="0"/>
              </a:spcAft>
            </a:pPr>
            <a:r>
              <a:rPr lang="en-US" sz="2400" b="1" dirty="0">
                <a:latin typeface="Calibri" panose="020F0502020204030204" pitchFamily="34" charset="0"/>
                <a:ea typeface="Calibri" panose="020F0502020204030204" pitchFamily="34" charset="0"/>
                <a:cs typeface="Calibri" panose="020F0502020204030204" pitchFamily="34" charset="0"/>
              </a:rPr>
              <a:t>October 22, 2024</a:t>
            </a:r>
          </a:p>
          <a:p>
            <a:pPr marL="0" marR="0" algn="ctr">
              <a:spcBef>
                <a:spcPts val="0"/>
              </a:spcBef>
              <a:spcAft>
                <a:spcPts val="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1517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944562"/>
          </a:xfrm>
        </p:spPr>
        <p:txBody>
          <a:bodyPr>
            <a:noAutofit/>
          </a:bodyPr>
          <a:lstStyle/>
          <a:p>
            <a:r>
              <a:rPr lang="en-US" sz="2400" b="1" dirty="0">
                <a:latin typeface="Arial" panose="020B0604020202020204" pitchFamily="34" charset="0"/>
                <a:cs typeface="Arial" panose="020B0604020202020204" pitchFamily="34" charset="0"/>
              </a:rPr>
              <a:t>Per-Capita Carbon Dioxide Emissions,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by Country</a:t>
            </a:r>
            <a:br>
              <a:rPr lang="en-US" sz="2400" dirty="0"/>
            </a:br>
            <a:endParaRPr lang="en-US" sz="2400" dirty="0"/>
          </a:p>
        </p:txBody>
      </p:sp>
      <p:sp>
        <p:nvSpPr>
          <p:cNvPr id="3" name="TextBox 2"/>
          <p:cNvSpPr txBox="1"/>
          <p:nvPr/>
        </p:nvSpPr>
        <p:spPr>
          <a:xfrm>
            <a:off x="0" y="6534834"/>
            <a:ext cx="86106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European Commission EDGAR Database for Global Atmospheric Research, 2020 (data for 2017 emissions).</a:t>
            </a:r>
          </a:p>
        </p:txBody>
      </p:sp>
      <p:pic>
        <p:nvPicPr>
          <p:cNvPr id="5" name="Picture 4" descr="A picture containing application&#10;&#10;Description automatically generated">
            <a:extLst>
              <a:ext uri="{FF2B5EF4-FFF2-40B4-BE49-F238E27FC236}">
                <a16:creationId xmlns:a16="http://schemas.microsoft.com/office/drawing/2014/main" id="{A0148B70-8B7F-4137-B952-4888266D6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8949"/>
            <a:ext cx="9144000" cy="4784651"/>
          </a:xfrm>
          <a:prstGeom prst="rect">
            <a:avLst/>
          </a:prstGeom>
        </p:spPr>
      </p:pic>
    </p:spTree>
    <p:extLst>
      <p:ext uri="{BB962C8B-B14F-4D97-AF65-F5344CB8AC3E}">
        <p14:creationId xmlns:p14="http://schemas.microsoft.com/office/powerpoint/2010/main" val="2745030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228600" y="1226839"/>
          <a:ext cx="8077200" cy="573593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3962400" y="1143000"/>
            <a:ext cx="0" cy="4953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953000" y="4572000"/>
            <a:ext cx="990600" cy="381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(20 feet)</a:t>
            </a:r>
          </a:p>
        </p:txBody>
      </p:sp>
      <p:sp>
        <p:nvSpPr>
          <p:cNvPr id="9" name="TextBox 8"/>
          <p:cNvSpPr txBox="1"/>
          <p:nvPr/>
        </p:nvSpPr>
        <p:spPr>
          <a:xfrm>
            <a:off x="6629400" y="4050268"/>
            <a:ext cx="9906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(50 feet)</a:t>
            </a:r>
          </a:p>
        </p:txBody>
      </p:sp>
      <p:sp>
        <p:nvSpPr>
          <p:cNvPr id="10" name="TextBox 9"/>
          <p:cNvSpPr txBox="1"/>
          <p:nvPr/>
        </p:nvSpPr>
        <p:spPr>
          <a:xfrm>
            <a:off x="4191000" y="1992868"/>
            <a:ext cx="11430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(150 feet)</a:t>
            </a:r>
          </a:p>
        </p:txBody>
      </p:sp>
      <p:pic>
        <p:nvPicPr>
          <p:cNvPr id="23" name="Picture 4" descr="Earth"/>
          <p:cNvPicPr>
            <a:picLocks noChangeAspect="1" noChangeArrowheads="1"/>
          </p:cNvPicPr>
          <p:nvPr/>
        </p:nvPicPr>
        <p:blipFill>
          <a:blip r:embed="rId3" cstate="print"/>
          <a:srcRect/>
          <a:stretch>
            <a:fillRect/>
          </a:stretch>
        </p:blipFill>
        <p:spPr bwMode="auto">
          <a:xfrm>
            <a:off x="7853363" y="0"/>
            <a:ext cx="1290637" cy="1295400"/>
          </a:xfrm>
          <a:prstGeom prst="rect">
            <a:avLst/>
          </a:prstGeom>
          <a:noFill/>
        </p:spPr>
      </p:pic>
      <p:sp>
        <p:nvSpPr>
          <p:cNvPr id="24" name="AutoShape 5"/>
          <p:cNvSpPr>
            <a:spLocks noChangeArrowheads="1"/>
          </p:cNvSpPr>
          <p:nvPr/>
        </p:nvSpPr>
        <p:spPr bwMode="auto">
          <a:xfrm>
            <a:off x="7010400" y="152400"/>
            <a:ext cx="838200" cy="1066800"/>
          </a:xfrm>
          <a:prstGeom prst="flowChartDelay">
            <a:avLst/>
          </a:prstGeom>
          <a:solidFill>
            <a:srgbClr val="FF0066"/>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5" name="AutoShape 6"/>
          <p:cNvSpPr>
            <a:spLocks noChangeArrowheads="1"/>
          </p:cNvSpPr>
          <p:nvPr/>
        </p:nvSpPr>
        <p:spPr bwMode="auto">
          <a:xfrm>
            <a:off x="6705600" y="152400"/>
            <a:ext cx="838200" cy="1066800"/>
          </a:xfrm>
          <a:prstGeom prst="flowChartDelay">
            <a:avLst/>
          </a:prstGeom>
          <a:solidFill>
            <a:srgbClr val="FF3399"/>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6" name="AutoShape 7"/>
          <p:cNvSpPr>
            <a:spLocks noChangeArrowheads="1"/>
          </p:cNvSpPr>
          <p:nvPr/>
        </p:nvSpPr>
        <p:spPr bwMode="auto">
          <a:xfrm>
            <a:off x="6400800" y="152400"/>
            <a:ext cx="838200" cy="1066800"/>
          </a:xfrm>
          <a:prstGeom prst="flowChartDelay">
            <a:avLst/>
          </a:prstGeom>
          <a:solidFill>
            <a:srgbClr val="FF66C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7" name="AutoShape 8"/>
          <p:cNvSpPr>
            <a:spLocks noChangeArrowheads="1"/>
          </p:cNvSpPr>
          <p:nvPr/>
        </p:nvSpPr>
        <p:spPr bwMode="auto">
          <a:xfrm>
            <a:off x="6096000" y="152400"/>
            <a:ext cx="838200" cy="1066800"/>
          </a:xfrm>
          <a:prstGeom prst="flowChartDelay">
            <a:avLst/>
          </a:prstGeom>
          <a:solidFill>
            <a:srgbClr val="CC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8" name="AutoShape 9"/>
          <p:cNvSpPr>
            <a:spLocks noChangeArrowheads="1"/>
          </p:cNvSpPr>
          <p:nvPr/>
        </p:nvSpPr>
        <p:spPr bwMode="auto">
          <a:xfrm>
            <a:off x="5791200" y="152400"/>
            <a:ext cx="838200" cy="1066800"/>
          </a:xfrm>
          <a:prstGeom prst="flowChartDelay">
            <a:avLst/>
          </a:prstGeom>
          <a:solidFill>
            <a:srgbClr val="99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29" name="AutoShape 10"/>
          <p:cNvSpPr>
            <a:spLocks noChangeArrowheads="1"/>
          </p:cNvSpPr>
          <p:nvPr/>
        </p:nvSpPr>
        <p:spPr bwMode="auto">
          <a:xfrm>
            <a:off x="5486400" y="152400"/>
            <a:ext cx="838200" cy="1066800"/>
          </a:xfrm>
          <a:prstGeom prst="flowChartDelay">
            <a:avLst/>
          </a:prstGeom>
          <a:solidFill>
            <a:srgbClr val="66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0" name="AutoShape 11"/>
          <p:cNvSpPr>
            <a:spLocks noChangeArrowheads="1"/>
          </p:cNvSpPr>
          <p:nvPr/>
        </p:nvSpPr>
        <p:spPr bwMode="auto">
          <a:xfrm>
            <a:off x="5181600" y="152400"/>
            <a:ext cx="838200" cy="1066800"/>
          </a:xfrm>
          <a:prstGeom prst="flowChartDelay">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1" name="Rectangle 12"/>
          <p:cNvSpPr>
            <a:spLocks noChangeArrowheads="1"/>
          </p:cNvSpPr>
          <p:nvPr/>
        </p:nvSpPr>
        <p:spPr bwMode="auto">
          <a:xfrm>
            <a:off x="0" y="149225"/>
            <a:ext cx="5334000" cy="1069975"/>
          </a:xfrm>
          <a:prstGeom prst="rect">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
        <p:nvSpPr>
          <p:cNvPr id="32" name="Text Box 13"/>
          <p:cNvSpPr txBox="1">
            <a:spLocks noChangeArrowheads="1"/>
          </p:cNvSpPr>
          <p:nvPr/>
        </p:nvSpPr>
        <p:spPr bwMode="auto">
          <a:xfrm>
            <a:off x="914400" y="457200"/>
            <a:ext cx="4038600" cy="46166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mn-ea"/>
                <a:cs typeface="+mn-cs"/>
              </a:rPr>
              <a:t>Why the 2°C Target?</a:t>
            </a:r>
          </a:p>
        </p:txBody>
      </p:sp>
    </p:spTree>
    <p:extLst>
      <p:ext uri="{BB962C8B-B14F-4D97-AF65-F5344CB8AC3E}">
        <p14:creationId xmlns:p14="http://schemas.microsoft.com/office/powerpoint/2010/main" val="725768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arth">
            <a:extLst>
              <a:ext uri="{FF2B5EF4-FFF2-40B4-BE49-F238E27FC236}">
                <a16:creationId xmlns:a16="http://schemas.microsoft.com/office/drawing/2014/main" id="{384B849D-9A60-46CD-8929-598CA3D15C52}"/>
              </a:ext>
            </a:extLst>
          </p:cNvPr>
          <p:cNvPicPr>
            <a:picLocks noChangeAspect="1" noChangeArrowheads="1"/>
          </p:cNvPicPr>
          <p:nvPr/>
        </p:nvPicPr>
        <p:blipFill>
          <a:blip r:embed="rId2" cstate="print"/>
          <a:srcRect/>
          <a:stretch>
            <a:fillRect/>
          </a:stretch>
        </p:blipFill>
        <p:spPr bwMode="auto">
          <a:xfrm>
            <a:off x="7853363" y="0"/>
            <a:ext cx="1290637" cy="1295400"/>
          </a:xfrm>
          <a:prstGeom prst="rect">
            <a:avLst/>
          </a:prstGeom>
          <a:noFill/>
        </p:spPr>
      </p:pic>
      <p:sp>
        <p:nvSpPr>
          <p:cNvPr id="6" name="AutoShape 5">
            <a:extLst>
              <a:ext uri="{FF2B5EF4-FFF2-40B4-BE49-F238E27FC236}">
                <a16:creationId xmlns:a16="http://schemas.microsoft.com/office/drawing/2014/main" id="{2C631C5D-31BD-477C-89AC-B4EEBA7E1309}"/>
              </a:ext>
            </a:extLst>
          </p:cNvPr>
          <p:cNvSpPr>
            <a:spLocks noChangeArrowheads="1"/>
          </p:cNvSpPr>
          <p:nvPr/>
        </p:nvSpPr>
        <p:spPr bwMode="auto">
          <a:xfrm>
            <a:off x="7010400" y="152400"/>
            <a:ext cx="838200" cy="1066800"/>
          </a:xfrm>
          <a:prstGeom prst="flowChartDelay">
            <a:avLst/>
          </a:prstGeom>
          <a:solidFill>
            <a:srgbClr val="FF0066"/>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AutoShape 6">
            <a:extLst>
              <a:ext uri="{FF2B5EF4-FFF2-40B4-BE49-F238E27FC236}">
                <a16:creationId xmlns:a16="http://schemas.microsoft.com/office/drawing/2014/main" id="{F898F38E-BA8A-4BA5-B3AC-9DA948E8AB1F}"/>
              </a:ext>
            </a:extLst>
          </p:cNvPr>
          <p:cNvSpPr>
            <a:spLocks noChangeArrowheads="1"/>
          </p:cNvSpPr>
          <p:nvPr/>
        </p:nvSpPr>
        <p:spPr bwMode="auto">
          <a:xfrm>
            <a:off x="6705600" y="152400"/>
            <a:ext cx="838200" cy="1066800"/>
          </a:xfrm>
          <a:prstGeom prst="flowChartDelay">
            <a:avLst/>
          </a:prstGeom>
          <a:solidFill>
            <a:srgbClr val="FF3399"/>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AutoShape 7">
            <a:extLst>
              <a:ext uri="{FF2B5EF4-FFF2-40B4-BE49-F238E27FC236}">
                <a16:creationId xmlns:a16="http://schemas.microsoft.com/office/drawing/2014/main" id="{B5BC959F-6BA6-47C4-BB89-4F7B268D2056}"/>
              </a:ext>
            </a:extLst>
          </p:cNvPr>
          <p:cNvSpPr>
            <a:spLocks noChangeArrowheads="1"/>
          </p:cNvSpPr>
          <p:nvPr/>
        </p:nvSpPr>
        <p:spPr bwMode="auto">
          <a:xfrm>
            <a:off x="6400800" y="152400"/>
            <a:ext cx="838200" cy="1066800"/>
          </a:xfrm>
          <a:prstGeom prst="flowChartDelay">
            <a:avLst/>
          </a:prstGeom>
          <a:solidFill>
            <a:srgbClr val="FF66C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AutoShape 8">
            <a:extLst>
              <a:ext uri="{FF2B5EF4-FFF2-40B4-BE49-F238E27FC236}">
                <a16:creationId xmlns:a16="http://schemas.microsoft.com/office/drawing/2014/main" id="{7FFE3B9C-D365-46B3-BCAA-D0AAA1171FDE}"/>
              </a:ext>
            </a:extLst>
          </p:cNvPr>
          <p:cNvSpPr>
            <a:spLocks noChangeArrowheads="1"/>
          </p:cNvSpPr>
          <p:nvPr/>
        </p:nvSpPr>
        <p:spPr bwMode="auto">
          <a:xfrm>
            <a:off x="6096000" y="152400"/>
            <a:ext cx="838200" cy="1066800"/>
          </a:xfrm>
          <a:prstGeom prst="flowChartDelay">
            <a:avLst/>
          </a:prstGeom>
          <a:solidFill>
            <a:srgbClr val="CC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 name="AutoShape 9">
            <a:extLst>
              <a:ext uri="{FF2B5EF4-FFF2-40B4-BE49-F238E27FC236}">
                <a16:creationId xmlns:a16="http://schemas.microsoft.com/office/drawing/2014/main" id="{4239350D-C84A-49C9-A32E-54BDAE1C4B40}"/>
              </a:ext>
            </a:extLst>
          </p:cNvPr>
          <p:cNvSpPr>
            <a:spLocks noChangeArrowheads="1"/>
          </p:cNvSpPr>
          <p:nvPr/>
        </p:nvSpPr>
        <p:spPr bwMode="auto">
          <a:xfrm>
            <a:off x="5791200" y="152400"/>
            <a:ext cx="838200" cy="1066800"/>
          </a:xfrm>
          <a:prstGeom prst="flowChartDelay">
            <a:avLst/>
          </a:prstGeom>
          <a:solidFill>
            <a:srgbClr val="99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AutoShape 10">
            <a:extLst>
              <a:ext uri="{FF2B5EF4-FFF2-40B4-BE49-F238E27FC236}">
                <a16:creationId xmlns:a16="http://schemas.microsoft.com/office/drawing/2014/main" id="{82893F36-CA7E-41C7-BD58-B753A2CD576E}"/>
              </a:ext>
            </a:extLst>
          </p:cNvPr>
          <p:cNvSpPr>
            <a:spLocks noChangeArrowheads="1"/>
          </p:cNvSpPr>
          <p:nvPr/>
        </p:nvSpPr>
        <p:spPr bwMode="auto">
          <a:xfrm>
            <a:off x="5486400" y="152400"/>
            <a:ext cx="838200" cy="1066800"/>
          </a:xfrm>
          <a:prstGeom prst="flowChartDelay">
            <a:avLst/>
          </a:prstGeom>
          <a:solidFill>
            <a:srgbClr val="66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2" name="AutoShape 11">
            <a:extLst>
              <a:ext uri="{FF2B5EF4-FFF2-40B4-BE49-F238E27FC236}">
                <a16:creationId xmlns:a16="http://schemas.microsoft.com/office/drawing/2014/main" id="{0936CF60-B93C-411D-9ACC-230EFB33BC31}"/>
              </a:ext>
            </a:extLst>
          </p:cNvPr>
          <p:cNvSpPr>
            <a:spLocks noChangeArrowheads="1"/>
          </p:cNvSpPr>
          <p:nvPr/>
        </p:nvSpPr>
        <p:spPr bwMode="auto">
          <a:xfrm>
            <a:off x="5181600" y="152400"/>
            <a:ext cx="838200" cy="1066800"/>
          </a:xfrm>
          <a:prstGeom prst="flowChartDelay">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 name="Rectangle 12">
            <a:extLst>
              <a:ext uri="{FF2B5EF4-FFF2-40B4-BE49-F238E27FC236}">
                <a16:creationId xmlns:a16="http://schemas.microsoft.com/office/drawing/2014/main" id="{F772E7C0-1FB8-4560-A456-08AD05ECA94F}"/>
              </a:ext>
            </a:extLst>
          </p:cNvPr>
          <p:cNvSpPr>
            <a:spLocks noChangeArrowheads="1"/>
          </p:cNvSpPr>
          <p:nvPr/>
        </p:nvSpPr>
        <p:spPr bwMode="auto">
          <a:xfrm>
            <a:off x="0" y="149225"/>
            <a:ext cx="5334000" cy="1069975"/>
          </a:xfrm>
          <a:prstGeom prst="rect">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 name="Text Box 13">
            <a:extLst>
              <a:ext uri="{FF2B5EF4-FFF2-40B4-BE49-F238E27FC236}">
                <a16:creationId xmlns:a16="http://schemas.microsoft.com/office/drawing/2014/main" id="{E390A96D-7E84-412B-BF80-9564EC70B1C5}"/>
              </a:ext>
            </a:extLst>
          </p:cNvPr>
          <p:cNvSpPr txBox="1">
            <a:spLocks noChangeArrowheads="1"/>
          </p:cNvSpPr>
          <p:nvPr/>
        </p:nvSpPr>
        <p:spPr bwMode="auto">
          <a:xfrm>
            <a:off x="457200" y="381000"/>
            <a:ext cx="4953000" cy="46166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rPr>
              <a:t>Energy Efficiency</a:t>
            </a:r>
          </a:p>
        </p:txBody>
      </p:sp>
      <p:sp>
        <p:nvSpPr>
          <p:cNvPr id="15" name="TextBox 14">
            <a:extLst>
              <a:ext uri="{FF2B5EF4-FFF2-40B4-BE49-F238E27FC236}">
                <a16:creationId xmlns:a16="http://schemas.microsoft.com/office/drawing/2014/main" id="{2C0E7CE6-E10B-469F-9F74-B49FDB189347}"/>
              </a:ext>
            </a:extLst>
          </p:cNvPr>
          <p:cNvSpPr txBox="1"/>
          <p:nvPr/>
        </p:nvSpPr>
        <p:spPr>
          <a:xfrm>
            <a:off x="613411" y="5342514"/>
            <a:ext cx="8103870" cy="923330"/>
          </a:xfrm>
          <a:prstGeom prst="rect">
            <a:avLst/>
          </a:prstGeom>
          <a:solidFill>
            <a:schemeClr val="accent2">
              <a:lumMod val="20000"/>
              <a:lumOff val="80000"/>
            </a:schemeClr>
          </a:solidFill>
          <a:ln w="31750">
            <a:solidFill>
              <a:srgbClr val="E6AB18"/>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rgbClr val="000000"/>
                </a:solidFill>
                <a:effectLst/>
                <a:uLnTx/>
                <a:uFillTx/>
                <a:latin typeface="Arial" pitchFamily="34" charset="0"/>
                <a:ea typeface="+mn-ea"/>
                <a:cs typeface="+mn-cs"/>
              </a:rPr>
              <a:t>Energy efficiency can reduce emissions even more than switching to renewable energy: </a:t>
            </a:r>
            <a:r>
              <a:rPr lang="en-US" b="1" dirty="0">
                <a:solidFill>
                  <a:srgbClr val="000000"/>
                </a:solidFill>
                <a:latin typeface="Arial" pitchFamily="34" charset="0"/>
              </a:rPr>
              <a:t>“Lower the ceiling” and “raise the floor” to squeeze out carbon emissions</a:t>
            </a:r>
            <a:r>
              <a:rPr kumimoji="0" lang="en-US" b="1" i="0" u="none" strike="noStrike" kern="1200" cap="none" spc="0" normalizeH="0" baseline="0" noProof="0" dirty="0">
                <a:ln>
                  <a:noFill/>
                </a:ln>
                <a:solidFill>
                  <a:srgbClr val="000000"/>
                </a:solidFill>
                <a:effectLst/>
                <a:uLnTx/>
                <a:uFillTx/>
                <a:latin typeface="Arial" pitchFamily="34" charset="0"/>
                <a:ea typeface="+mn-ea"/>
                <a:cs typeface="+mn-cs"/>
              </a:rPr>
              <a:t>.</a:t>
            </a:r>
            <a:endParaRPr kumimoji="0" lang="en-US"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6" name="TextBox 15">
            <a:extLst>
              <a:ext uri="{FF2B5EF4-FFF2-40B4-BE49-F238E27FC236}">
                <a16:creationId xmlns:a16="http://schemas.microsoft.com/office/drawing/2014/main" id="{F8C73036-C172-40FF-8A62-9ECCF526E039}"/>
              </a:ext>
            </a:extLst>
          </p:cNvPr>
          <p:cNvSpPr txBox="1"/>
          <p:nvPr/>
        </p:nvSpPr>
        <p:spPr>
          <a:xfrm>
            <a:off x="0" y="6519446"/>
            <a:ext cx="75438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mn-cs"/>
              </a:rPr>
              <a:t>	Source: International Energy Agency, “Energy Efficiency 2018”.</a:t>
            </a:r>
          </a:p>
        </p:txBody>
      </p:sp>
      <p:pic>
        <p:nvPicPr>
          <p:cNvPr id="18" name="Picture 17">
            <a:extLst>
              <a:ext uri="{FF2B5EF4-FFF2-40B4-BE49-F238E27FC236}">
                <a16:creationId xmlns:a16="http://schemas.microsoft.com/office/drawing/2014/main" id="{670E97F1-A8F7-4324-B548-6B378E569F76}"/>
              </a:ext>
            </a:extLst>
          </p:cNvPr>
          <p:cNvPicPr>
            <a:picLocks noChangeAspect="1"/>
          </p:cNvPicPr>
          <p:nvPr/>
        </p:nvPicPr>
        <p:blipFill rotWithShape="1">
          <a:blip r:embed="rId3"/>
          <a:srcRect l="25001" t="30510" r="25833" b="30971"/>
          <a:stretch/>
        </p:blipFill>
        <p:spPr>
          <a:xfrm>
            <a:off x="-1" y="1215855"/>
            <a:ext cx="9191423" cy="4050459"/>
          </a:xfrm>
          <a:prstGeom prst="rect">
            <a:avLst/>
          </a:prstGeom>
        </p:spPr>
      </p:pic>
    </p:spTree>
    <p:extLst>
      <p:ext uri="{BB962C8B-B14F-4D97-AF65-F5344CB8AC3E}">
        <p14:creationId xmlns:p14="http://schemas.microsoft.com/office/powerpoint/2010/main" val="122870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98F96-5A5F-07F4-73AC-3F768949329E}"/>
              </a:ext>
            </a:extLst>
          </p:cNvPr>
          <p:cNvPicPr>
            <a:picLocks noChangeAspect="1"/>
          </p:cNvPicPr>
          <p:nvPr/>
        </p:nvPicPr>
        <p:blipFill rotWithShape="1">
          <a:blip r:embed="rId2"/>
          <a:srcRect l="22500" t="23333" r="24167" b="20370"/>
          <a:stretch/>
        </p:blipFill>
        <p:spPr>
          <a:xfrm>
            <a:off x="152399" y="1142999"/>
            <a:ext cx="8481309" cy="5035779"/>
          </a:xfrm>
          <a:prstGeom prst="rect">
            <a:avLst/>
          </a:prstGeom>
        </p:spPr>
      </p:pic>
      <p:pic>
        <p:nvPicPr>
          <p:cNvPr id="5" name="Picture 4" descr="Earth">
            <a:extLst>
              <a:ext uri="{FF2B5EF4-FFF2-40B4-BE49-F238E27FC236}">
                <a16:creationId xmlns:a16="http://schemas.microsoft.com/office/drawing/2014/main" id="{682D0AA4-008A-5935-EF98-5D4BDA8C9593}"/>
              </a:ext>
            </a:extLst>
          </p:cNvPr>
          <p:cNvPicPr>
            <a:picLocks noChangeAspect="1" noChangeArrowheads="1"/>
          </p:cNvPicPr>
          <p:nvPr/>
        </p:nvPicPr>
        <p:blipFill>
          <a:blip r:embed="rId3" cstate="print"/>
          <a:srcRect/>
          <a:stretch>
            <a:fillRect/>
          </a:stretch>
        </p:blipFill>
        <p:spPr bwMode="auto">
          <a:xfrm>
            <a:off x="7853363" y="0"/>
            <a:ext cx="1290637" cy="1295400"/>
          </a:xfrm>
          <a:prstGeom prst="rect">
            <a:avLst/>
          </a:prstGeom>
          <a:noFill/>
        </p:spPr>
      </p:pic>
      <p:sp>
        <p:nvSpPr>
          <p:cNvPr id="6" name="AutoShape 5">
            <a:extLst>
              <a:ext uri="{FF2B5EF4-FFF2-40B4-BE49-F238E27FC236}">
                <a16:creationId xmlns:a16="http://schemas.microsoft.com/office/drawing/2014/main" id="{A6D1D0C6-95D7-7A0D-CD2C-24732C2D62C2}"/>
              </a:ext>
            </a:extLst>
          </p:cNvPr>
          <p:cNvSpPr>
            <a:spLocks noChangeArrowheads="1"/>
          </p:cNvSpPr>
          <p:nvPr/>
        </p:nvSpPr>
        <p:spPr bwMode="auto">
          <a:xfrm>
            <a:off x="7010400" y="152400"/>
            <a:ext cx="838200" cy="1066800"/>
          </a:xfrm>
          <a:prstGeom prst="flowChartDelay">
            <a:avLst/>
          </a:prstGeom>
          <a:solidFill>
            <a:srgbClr val="FF0066"/>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AutoShape 6">
            <a:extLst>
              <a:ext uri="{FF2B5EF4-FFF2-40B4-BE49-F238E27FC236}">
                <a16:creationId xmlns:a16="http://schemas.microsoft.com/office/drawing/2014/main" id="{704D294D-F93A-4320-D7CD-BB6365FCAFEF}"/>
              </a:ext>
            </a:extLst>
          </p:cNvPr>
          <p:cNvSpPr>
            <a:spLocks noChangeArrowheads="1"/>
          </p:cNvSpPr>
          <p:nvPr/>
        </p:nvSpPr>
        <p:spPr bwMode="auto">
          <a:xfrm>
            <a:off x="6705600" y="152400"/>
            <a:ext cx="838200" cy="1066800"/>
          </a:xfrm>
          <a:prstGeom prst="flowChartDelay">
            <a:avLst/>
          </a:prstGeom>
          <a:solidFill>
            <a:srgbClr val="FF3399"/>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AutoShape 7">
            <a:extLst>
              <a:ext uri="{FF2B5EF4-FFF2-40B4-BE49-F238E27FC236}">
                <a16:creationId xmlns:a16="http://schemas.microsoft.com/office/drawing/2014/main" id="{3F03FCB5-E9B3-FC2C-590F-583A97F18A31}"/>
              </a:ext>
            </a:extLst>
          </p:cNvPr>
          <p:cNvSpPr>
            <a:spLocks noChangeArrowheads="1"/>
          </p:cNvSpPr>
          <p:nvPr/>
        </p:nvSpPr>
        <p:spPr bwMode="auto">
          <a:xfrm>
            <a:off x="6400800" y="152400"/>
            <a:ext cx="838200" cy="1066800"/>
          </a:xfrm>
          <a:prstGeom prst="flowChartDelay">
            <a:avLst/>
          </a:prstGeom>
          <a:solidFill>
            <a:srgbClr val="FF66C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AutoShape 8">
            <a:extLst>
              <a:ext uri="{FF2B5EF4-FFF2-40B4-BE49-F238E27FC236}">
                <a16:creationId xmlns:a16="http://schemas.microsoft.com/office/drawing/2014/main" id="{BBF6F867-A94B-4869-B660-3409A919E1E0}"/>
              </a:ext>
            </a:extLst>
          </p:cNvPr>
          <p:cNvSpPr>
            <a:spLocks noChangeArrowheads="1"/>
          </p:cNvSpPr>
          <p:nvPr/>
        </p:nvSpPr>
        <p:spPr bwMode="auto">
          <a:xfrm>
            <a:off x="6096000" y="152400"/>
            <a:ext cx="838200" cy="1066800"/>
          </a:xfrm>
          <a:prstGeom prst="flowChartDelay">
            <a:avLst/>
          </a:prstGeom>
          <a:solidFill>
            <a:srgbClr val="CC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 name="AutoShape 9">
            <a:extLst>
              <a:ext uri="{FF2B5EF4-FFF2-40B4-BE49-F238E27FC236}">
                <a16:creationId xmlns:a16="http://schemas.microsoft.com/office/drawing/2014/main" id="{6ACBC456-6E44-BEF1-01FE-7DF7CA201F92}"/>
              </a:ext>
            </a:extLst>
          </p:cNvPr>
          <p:cNvSpPr>
            <a:spLocks noChangeArrowheads="1"/>
          </p:cNvSpPr>
          <p:nvPr/>
        </p:nvSpPr>
        <p:spPr bwMode="auto">
          <a:xfrm>
            <a:off x="5791200" y="152400"/>
            <a:ext cx="838200" cy="1066800"/>
          </a:xfrm>
          <a:prstGeom prst="flowChartDelay">
            <a:avLst/>
          </a:prstGeom>
          <a:solidFill>
            <a:srgbClr val="99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AutoShape 10">
            <a:extLst>
              <a:ext uri="{FF2B5EF4-FFF2-40B4-BE49-F238E27FC236}">
                <a16:creationId xmlns:a16="http://schemas.microsoft.com/office/drawing/2014/main" id="{D52D9B79-5BCC-B58F-CA22-473AABA04ACA}"/>
              </a:ext>
            </a:extLst>
          </p:cNvPr>
          <p:cNvSpPr>
            <a:spLocks noChangeArrowheads="1"/>
          </p:cNvSpPr>
          <p:nvPr/>
        </p:nvSpPr>
        <p:spPr bwMode="auto">
          <a:xfrm>
            <a:off x="5486400" y="152400"/>
            <a:ext cx="838200" cy="1066800"/>
          </a:xfrm>
          <a:prstGeom prst="flowChartDelay">
            <a:avLst/>
          </a:prstGeom>
          <a:solidFill>
            <a:srgbClr val="66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2" name="AutoShape 11">
            <a:extLst>
              <a:ext uri="{FF2B5EF4-FFF2-40B4-BE49-F238E27FC236}">
                <a16:creationId xmlns:a16="http://schemas.microsoft.com/office/drawing/2014/main" id="{A6E3BB80-E09A-8BFA-433A-8AFA3ED54977}"/>
              </a:ext>
            </a:extLst>
          </p:cNvPr>
          <p:cNvSpPr>
            <a:spLocks noChangeArrowheads="1"/>
          </p:cNvSpPr>
          <p:nvPr/>
        </p:nvSpPr>
        <p:spPr bwMode="auto">
          <a:xfrm>
            <a:off x="5181600" y="152400"/>
            <a:ext cx="838200" cy="1066800"/>
          </a:xfrm>
          <a:prstGeom prst="flowChartDelay">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 name="Rectangle 12">
            <a:extLst>
              <a:ext uri="{FF2B5EF4-FFF2-40B4-BE49-F238E27FC236}">
                <a16:creationId xmlns:a16="http://schemas.microsoft.com/office/drawing/2014/main" id="{0E04BD07-274A-0C2E-63FD-0E42629B6D79}"/>
              </a:ext>
            </a:extLst>
          </p:cNvPr>
          <p:cNvSpPr>
            <a:spLocks noChangeArrowheads="1"/>
          </p:cNvSpPr>
          <p:nvPr/>
        </p:nvSpPr>
        <p:spPr bwMode="auto">
          <a:xfrm>
            <a:off x="0" y="149225"/>
            <a:ext cx="5334000" cy="1069975"/>
          </a:xfrm>
          <a:prstGeom prst="rect">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 name="Text Box 13">
            <a:extLst>
              <a:ext uri="{FF2B5EF4-FFF2-40B4-BE49-F238E27FC236}">
                <a16:creationId xmlns:a16="http://schemas.microsoft.com/office/drawing/2014/main" id="{411AEB8E-E24E-F024-5D66-080885C8EBBC}"/>
              </a:ext>
            </a:extLst>
          </p:cNvPr>
          <p:cNvSpPr txBox="1">
            <a:spLocks noChangeArrowheads="1"/>
          </p:cNvSpPr>
          <p:nvPr/>
        </p:nvSpPr>
        <p:spPr bwMode="auto">
          <a:xfrm>
            <a:off x="247989" y="416867"/>
            <a:ext cx="5540829" cy="46166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rPr>
              <a:t>A Global Transition</a:t>
            </a:r>
          </a:p>
        </p:txBody>
      </p:sp>
      <p:sp>
        <p:nvSpPr>
          <p:cNvPr id="15" name="TextBox 14">
            <a:extLst>
              <a:ext uri="{FF2B5EF4-FFF2-40B4-BE49-F238E27FC236}">
                <a16:creationId xmlns:a16="http://schemas.microsoft.com/office/drawing/2014/main" id="{868B302C-92EC-0F96-7203-98BA7745600C}"/>
              </a:ext>
            </a:extLst>
          </p:cNvPr>
          <p:cNvSpPr txBox="1"/>
          <p:nvPr/>
        </p:nvSpPr>
        <p:spPr>
          <a:xfrm>
            <a:off x="0" y="6519446"/>
            <a:ext cx="9115732"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mn-cs"/>
              </a:rPr>
              <a:t>Source: </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mn-cs"/>
                <a:hlinkClick r:id="rId4"/>
              </a:rPr>
              <a:t>https://web.stanford.edu/group/efmh/jacobson/Articles/I/CountriesWWS.pdf</a:t>
            </a:r>
            <a:r>
              <a:rPr kumimoji="0" lang="en-US" sz="1600" b="0" i="0" u="none" strike="noStrike" kern="1200" cap="none" spc="0" normalizeH="0" baseline="0" noProof="0" dirty="0">
                <a:ln>
                  <a:noFill/>
                </a:ln>
                <a:solidFill>
                  <a:srgbClr val="000000"/>
                </a:solidFill>
                <a:effectLst/>
                <a:uLnTx/>
                <a:uFillTx/>
                <a:latin typeface="Arial" pitchFamily="34" charset="0"/>
                <a:ea typeface="+mn-ea"/>
                <a:cs typeface="+mn-cs"/>
              </a:rPr>
              <a:t>. </a:t>
            </a:r>
          </a:p>
        </p:txBody>
      </p:sp>
    </p:spTree>
    <p:extLst>
      <p:ext uri="{BB962C8B-B14F-4D97-AF65-F5344CB8AC3E}">
        <p14:creationId xmlns:p14="http://schemas.microsoft.com/office/powerpoint/2010/main" val="177323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212B5E-0725-4F27-B8BC-3F4EBBBE4CD8}"/>
              </a:ext>
            </a:extLst>
          </p:cNvPr>
          <p:cNvPicPr>
            <a:picLocks noChangeAspect="1"/>
          </p:cNvPicPr>
          <p:nvPr/>
        </p:nvPicPr>
        <p:blipFill rotWithShape="1">
          <a:blip r:embed="rId2"/>
          <a:srcRect l="5000" t="14445" r="35833" b="24815"/>
          <a:stretch/>
        </p:blipFill>
        <p:spPr>
          <a:xfrm>
            <a:off x="317922" y="1371601"/>
            <a:ext cx="8521278" cy="4920738"/>
          </a:xfrm>
          <a:prstGeom prst="rect">
            <a:avLst/>
          </a:prstGeom>
        </p:spPr>
      </p:pic>
      <p:pic>
        <p:nvPicPr>
          <p:cNvPr id="5" name="Picture 4" descr="Earth">
            <a:extLst>
              <a:ext uri="{FF2B5EF4-FFF2-40B4-BE49-F238E27FC236}">
                <a16:creationId xmlns:a16="http://schemas.microsoft.com/office/drawing/2014/main" id="{F1E343BE-4582-4B53-8B18-0958DCE35AB8}"/>
              </a:ext>
            </a:extLst>
          </p:cNvPr>
          <p:cNvPicPr>
            <a:picLocks noChangeAspect="1" noChangeArrowheads="1"/>
          </p:cNvPicPr>
          <p:nvPr/>
        </p:nvPicPr>
        <p:blipFill>
          <a:blip r:embed="rId3" cstate="print"/>
          <a:srcRect/>
          <a:stretch>
            <a:fillRect/>
          </a:stretch>
        </p:blipFill>
        <p:spPr bwMode="auto">
          <a:xfrm>
            <a:off x="7853363" y="0"/>
            <a:ext cx="1290637" cy="1295400"/>
          </a:xfrm>
          <a:prstGeom prst="rect">
            <a:avLst/>
          </a:prstGeom>
          <a:noFill/>
        </p:spPr>
      </p:pic>
      <p:sp>
        <p:nvSpPr>
          <p:cNvPr id="6" name="AutoShape 5">
            <a:extLst>
              <a:ext uri="{FF2B5EF4-FFF2-40B4-BE49-F238E27FC236}">
                <a16:creationId xmlns:a16="http://schemas.microsoft.com/office/drawing/2014/main" id="{D8FF3199-4CE3-43B0-9E5B-D5C9F6D6F61C}"/>
              </a:ext>
            </a:extLst>
          </p:cNvPr>
          <p:cNvSpPr>
            <a:spLocks noChangeArrowheads="1"/>
          </p:cNvSpPr>
          <p:nvPr/>
        </p:nvSpPr>
        <p:spPr bwMode="auto">
          <a:xfrm>
            <a:off x="7010400" y="152400"/>
            <a:ext cx="838200" cy="1066800"/>
          </a:xfrm>
          <a:prstGeom prst="flowChartDelay">
            <a:avLst/>
          </a:prstGeom>
          <a:solidFill>
            <a:srgbClr val="FF0066"/>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AutoShape 6">
            <a:extLst>
              <a:ext uri="{FF2B5EF4-FFF2-40B4-BE49-F238E27FC236}">
                <a16:creationId xmlns:a16="http://schemas.microsoft.com/office/drawing/2014/main" id="{A9399180-4F95-4C3B-9DFA-BF99013275CB}"/>
              </a:ext>
            </a:extLst>
          </p:cNvPr>
          <p:cNvSpPr>
            <a:spLocks noChangeArrowheads="1"/>
          </p:cNvSpPr>
          <p:nvPr/>
        </p:nvSpPr>
        <p:spPr bwMode="auto">
          <a:xfrm>
            <a:off x="6705600" y="152400"/>
            <a:ext cx="838200" cy="1066800"/>
          </a:xfrm>
          <a:prstGeom prst="flowChartDelay">
            <a:avLst/>
          </a:prstGeom>
          <a:solidFill>
            <a:srgbClr val="FF3399"/>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AutoShape 7">
            <a:extLst>
              <a:ext uri="{FF2B5EF4-FFF2-40B4-BE49-F238E27FC236}">
                <a16:creationId xmlns:a16="http://schemas.microsoft.com/office/drawing/2014/main" id="{E54109CA-2FB0-4269-AE82-FE273DF189A7}"/>
              </a:ext>
            </a:extLst>
          </p:cNvPr>
          <p:cNvSpPr>
            <a:spLocks noChangeArrowheads="1"/>
          </p:cNvSpPr>
          <p:nvPr/>
        </p:nvSpPr>
        <p:spPr bwMode="auto">
          <a:xfrm>
            <a:off x="6400800" y="152400"/>
            <a:ext cx="838200" cy="1066800"/>
          </a:xfrm>
          <a:prstGeom prst="flowChartDelay">
            <a:avLst/>
          </a:prstGeom>
          <a:solidFill>
            <a:srgbClr val="FF66C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AutoShape 8">
            <a:extLst>
              <a:ext uri="{FF2B5EF4-FFF2-40B4-BE49-F238E27FC236}">
                <a16:creationId xmlns:a16="http://schemas.microsoft.com/office/drawing/2014/main" id="{21E6B2AF-9A24-49F1-9DD4-6028297E3093}"/>
              </a:ext>
            </a:extLst>
          </p:cNvPr>
          <p:cNvSpPr>
            <a:spLocks noChangeArrowheads="1"/>
          </p:cNvSpPr>
          <p:nvPr/>
        </p:nvSpPr>
        <p:spPr bwMode="auto">
          <a:xfrm>
            <a:off x="6096000" y="152400"/>
            <a:ext cx="838200" cy="1066800"/>
          </a:xfrm>
          <a:prstGeom prst="flowChartDelay">
            <a:avLst/>
          </a:prstGeom>
          <a:solidFill>
            <a:srgbClr val="CC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 name="AutoShape 9">
            <a:extLst>
              <a:ext uri="{FF2B5EF4-FFF2-40B4-BE49-F238E27FC236}">
                <a16:creationId xmlns:a16="http://schemas.microsoft.com/office/drawing/2014/main" id="{C6BA1B60-C7B6-4A8D-96C3-3FE060309257}"/>
              </a:ext>
            </a:extLst>
          </p:cNvPr>
          <p:cNvSpPr>
            <a:spLocks noChangeArrowheads="1"/>
          </p:cNvSpPr>
          <p:nvPr/>
        </p:nvSpPr>
        <p:spPr bwMode="auto">
          <a:xfrm>
            <a:off x="5791200" y="152400"/>
            <a:ext cx="838200" cy="1066800"/>
          </a:xfrm>
          <a:prstGeom prst="flowChartDelay">
            <a:avLst/>
          </a:prstGeom>
          <a:solidFill>
            <a:srgbClr val="99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AutoShape 10">
            <a:extLst>
              <a:ext uri="{FF2B5EF4-FFF2-40B4-BE49-F238E27FC236}">
                <a16:creationId xmlns:a16="http://schemas.microsoft.com/office/drawing/2014/main" id="{02B44A5E-F032-4111-A046-31DAAF693C58}"/>
              </a:ext>
            </a:extLst>
          </p:cNvPr>
          <p:cNvSpPr>
            <a:spLocks noChangeArrowheads="1"/>
          </p:cNvSpPr>
          <p:nvPr/>
        </p:nvSpPr>
        <p:spPr bwMode="auto">
          <a:xfrm>
            <a:off x="5486400" y="152400"/>
            <a:ext cx="838200" cy="1066800"/>
          </a:xfrm>
          <a:prstGeom prst="flowChartDelay">
            <a:avLst/>
          </a:prstGeom>
          <a:solidFill>
            <a:srgbClr val="66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2" name="AutoShape 11">
            <a:extLst>
              <a:ext uri="{FF2B5EF4-FFF2-40B4-BE49-F238E27FC236}">
                <a16:creationId xmlns:a16="http://schemas.microsoft.com/office/drawing/2014/main" id="{BD720B91-5EB7-40E7-B558-B2EE07252EC9}"/>
              </a:ext>
            </a:extLst>
          </p:cNvPr>
          <p:cNvSpPr>
            <a:spLocks noChangeArrowheads="1"/>
          </p:cNvSpPr>
          <p:nvPr/>
        </p:nvSpPr>
        <p:spPr bwMode="auto">
          <a:xfrm>
            <a:off x="5181600" y="152400"/>
            <a:ext cx="838200" cy="1066800"/>
          </a:xfrm>
          <a:prstGeom prst="flowChartDelay">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 name="Rectangle 12">
            <a:extLst>
              <a:ext uri="{FF2B5EF4-FFF2-40B4-BE49-F238E27FC236}">
                <a16:creationId xmlns:a16="http://schemas.microsoft.com/office/drawing/2014/main" id="{AE55FC50-3DDC-45F2-B3B5-EC58924DE071}"/>
              </a:ext>
            </a:extLst>
          </p:cNvPr>
          <p:cNvSpPr>
            <a:spLocks noChangeArrowheads="1"/>
          </p:cNvSpPr>
          <p:nvPr/>
        </p:nvSpPr>
        <p:spPr bwMode="auto">
          <a:xfrm>
            <a:off x="0" y="149225"/>
            <a:ext cx="5334000" cy="1069975"/>
          </a:xfrm>
          <a:prstGeom prst="rect">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 name="Text Box 13">
            <a:extLst>
              <a:ext uri="{FF2B5EF4-FFF2-40B4-BE49-F238E27FC236}">
                <a16:creationId xmlns:a16="http://schemas.microsoft.com/office/drawing/2014/main" id="{38A95007-F7AF-47F1-A251-48AA8D0BD9B1}"/>
              </a:ext>
            </a:extLst>
          </p:cNvPr>
          <p:cNvSpPr txBox="1">
            <a:spLocks noChangeArrowheads="1"/>
          </p:cNvSpPr>
          <p:nvPr/>
        </p:nvSpPr>
        <p:spPr bwMode="auto">
          <a:xfrm>
            <a:off x="150019" y="437990"/>
            <a:ext cx="5334000" cy="49244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 pitchFamily="34" charset="0"/>
                <a:ea typeface="+mn-ea"/>
                <a:cs typeface="+mn-cs"/>
              </a:rPr>
              <a:t>Declining Cost of Solar Energy</a:t>
            </a:r>
          </a:p>
        </p:txBody>
      </p:sp>
      <p:sp>
        <p:nvSpPr>
          <p:cNvPr id="15" name="TextBox 14">
            <a:extLst>
              <a:ext uri="{FF2B5EF4-FFF2-40B4-BE49-F238E27FC236}">
                <a16:creationId xmlns:a16="http://schemas.microsoft.com/office/drawing/2014/main" id="{490ABDDA-337A-4540-97FE-5AAE95046A5E}"/>
              </a:ext>
            </a:extLst>
          </p:cNvPr>
          <p:cNvSpPr txBox="1"/>
          <p:nvPr/>
        </p:nvSpPr>
        <p:spPr>
          <a:xfrm>
            <a:off x="0" y="6324600"/>
            <a:ext cx="9144000"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mn-cs"/>
              </a:rPr>
              <a:t>Source: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mn-cs"/>
                <a:hlinkClick r:id="rId4"/>
              </a:rPr>
              <a:t>https://www.freeingenergy.com/why-does-the-cost-of-renewable-energy-continue-to-get-cheaper-and-cheaper/</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mn-cs"/>
              </a:rPr>
              <a:t> </a:t>
            </a:r>
          </a:p>
        </p:txBody>
      </p:sp>
    </p:spTree>
    <p:extLst>
      <p:ext uri="{BB962C8B-B14F-4D97-AF65-F5344CB8AC3E}">
        <p14:creationId xmlns:p14="http://schemas.microsoft.com/office/powerpoint/2010/main" val="396788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42A943-6E2F-DECA-24E2-90EA2854C9D1}"/>
              </a:ext>
            </a:extLst>
          </p:cNvPr>
          <p:cNvPicPr>
            <a:picLocks noChangeAspect="1"/>
          </p:cNvPicPr>
          <p:nvPr/>
        </p:nvPicPr>
        <p:blipFill rotWithShape="1">
          <a:blip r:embed="rId2"/>
          <a:srcRect l="4166" t="17407" r="34166" b="20370"/>
          <a:stretch/>
        </p:blipFill>
        <p:spPr>
          <a:xfrm>
            <a:off x="-55616" y="1222376"/>
            <a:ext cx="8742416" cy="5028084"/>
          </a:xfrm>
          <a:prstGeom prst="rect">
            <a:avLst/>
          </a:prstGeom>
        </p:spPr>
      </p:pic>
      <p:pic>
        <p:nvPicPr>
          <p:cNvPr id="5" name="Picture 4" descr="Earth">
            <a:extLst>
              <a:ext uri="{FF2B5EF4-FFF2-40B4-BE49-F238E27FC236}">
                <a16:creationId xmlns:a16="http://schemas.microsoft.com/office/drawing/2014/main" id="{02EF67C3-9B01-0A46-7604-E820EF771029}"/>
              </a:ext>
            </a:extLst>
          </p:cNvPr>
          <p:cNvPicPr>
            <a:picLocks noChangeAspect="1" noChangeArrowheads="1"/>
          </p:cNvPicPr>
          <p:nvPr/>
        </p:nvPicPr>
        <p:blipFill>
          <a:blip r:embed="rId3" cstate="print"/>
          <a:srcRect/>
          <a:stretch>
            <a:fillRect/>
          </a:stretch>
        </p:blipFill>
        <p:spPr bwMode="auto">
          <a:xfrm>
            <a:off x="7853363" y="0"/>
            <a:ext cx="1290637" cy="1295400"/>
          </a:xfrm>
          <a:prstGeom prst="rect">
            <a:avLst/>
          </a:prstGeom>
          <a:noFill/>
        </p:spPr>
      </p:pic>
      <p:sp>
        <p:nvSpPr>
          <p:cNvPr id="6" name="AutoShape 5">
            <a:extLst>
              <a:ext uri="{FF2B5EF4-FFF2-40B4-BE49-F238E27FC236}">
                <a16:creationId xmlns:a16="http://schemas.microsoft.com/office/drawing/2014/main" id="{A3A086D6-45A3-9D35-B004-8779B677B04A}"/>
              </a:ext>
            </a:extLst>
          </p:cNvPr>
          <p:cNvSpPr>
            <a:spLocks noChangeArrowheads="1"/>
          </p:cNvSpPr>
          <p:nvPr/>
        </p:nvSpPr>
        <p:spPr bwMode="auto">
          <a:xfrm>
            <a:off x="7010400" y="152400"/>
            <a:ext cx="838200" cy="1066800"/>
          </a:xfrm>
          <a:prstGeom prst="flowChartDelay">
            <a:avLst/>
          </a:prstGeom>
          <a:solidFill>
            <a:srgbClr val="FF0066"/>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7" name="AutoShape 6">
            <a:extLst>
              <a:ext uri="{FF2B5EF4-FFF2-40B4-BE49-F238E27FC236}">
                <a16:creationId xmlns:a16="http://schemas.microsoft.com/office/drawing/2014/main" id="{A2084852-53EF-D04A-79C7-68D9678716D8}"/>
              </a:ext>
            </a:extLst>
          </p:cNvPr>
          <p:cNvSpPr>
            <a:spLocks noChangeArrowheads="1"/>
          </p:cNvSpPr>
          <p:nvPr/>
        </p:nvSpPr>
        <p:spPr bwMode="auto">
          <a:xfrm>
            <a:off x="6705600" y="152400"/>
            <a:ext cx="838200" cy="1066800"/>
          </a:xfrm>
          <a:prstGeom prst="flowChartDelay">
            <a:avLst/>
          </a:prstGeom>
          <a:solidFill>
            <a:srgbClr val="FF3399"/>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AutoShape 7">
            <a:extLst>
              <a:ext uri="{FF2B5EF4-FFF2-40B4-BE49-F238E27FC236}">
                <a16:creationId xmlns:a16="http://schemas.microsoft.com/office/drawing/2014/main" id="{8A842B70-EC7F-F031-EB52-F72443EA1130}"/>
              </a:ext>
            </a:extLst>
          </p:cNvPr>
          <p:cNvSpPr>
            <a:spLocks noChangeArrowheads="1"/>
          </p:cNvSpPr>
          <p:nvPr/>
        </p:nvSpPr>
        <p:spPr bwMode="auto">
          <a:xfrm>
            <a:off x="6400800" y="152400"/>
            <a:ext cx="838200" cy="1066800"/>
          </a:xfrm>
          <a:prstGeom prst="flowChartDelay">
            <a:avLst/>
          </a:prstGeom>
          <a:solidFill>
            <a:srgbClr val="FF66C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9" name="AutoShape 8">
            <a:extLst>
              <a:ext uri="{FF2B5EF4-FFF2-40B4-BE49-F238E27FC236}">
                <a16:creationId xmlns:a16="http://schemas.microsoft.com/office/drawing/2014/main" id="{AC48CD00-E1EC-5962-8C01-3FC3410295E2}"/>
              </a:ext>
            </a:extLst>
          </p:cNvPr>
          <p:cNvSpPr>
            <a:spLocks noChangeArrowheads="1"/>
          </p:cNvSpPr>
          <p:nvPr/>
        </p:nvSpPr>
        <p:spPr bwMode="auto">
          <a:xfrm>
            <a:off x="6096000" y="152400"/>
            <a:ext cx="838200" cy="1066800"/>
          </a:xfrm>
          <a:prstGeom prst="flowChartDelay">
            <a:avLst/>
          </a:prstGeom>
          <a:solidFill>
            <a:srgbClr val="CC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0" name="AutoShape 9">
            <a:extLst>
              <a:ext uri="{FF2B5EF4-FFF2-40B4-BE49-F238E27FC236}">
                <a16:creationId xmlns:a16="http://schemas.microsoft.com/office/drawing/2014/main" id="{57FB7FC6-6C41-0811-0763-B741810311C5}"/>
              </a:ext>
            </a:extLst>
          </p:cNvPr>
          <p:cNvSpPr>
            <a:spLocks noChangeArrowheads="1"/>
          </p:cNvSpPr>
          <p:nvPr/>
        </p:nvSpPr>
        <p:spPr bwMode="auto">
          <a:xfrm>
            <a:off x="5791200" y="152400"/>
            <a:ext cx="838200" cy="1066800"/>
          </a:xfrm>
          <a:prstGeom prst="flowChartDelay">
            <a:avLst/>
          </a:prstGeom>
          <a:solidFill>
            <a:srgbClr val="99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AutoShape 10">
            <a:extLst>
              <a:ext uri="{FF2B5EF4-FFF2-40B4-BE49-F238E27FC236}">
                <a16:creationId xmlns:a16="http://schemas.microsoft.com/office/drawing/2014/main" id="{C577B570-C75C-FF67-E442-4AD204EFCED1}"/>
              </a:ext>
            </a:extLst>
          </p:cNvPr>
          <p:cNvSpPr>
            <a:spLocks noChangeArrowheads="1"/>
          </p:cNvSpPr>
          <p:nvPr/>
        </p:nvSpPr>
        <p:spPr bwMode="auto">
          <a:xfrm>
            <a:off x="5486400" y="152400"/>
            <a:ext cx="838200" cy="1066800"/>
          </a:xfrm>
          <a:prstGeom prst="flowChartDelay">
            <a:avLst/>
          </a:prstGeom>
          <a:solidFill>
            <a:srgbClr val="66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2" name="AutoShape 11">
            <a:extLst>
              <a:ext uri="{FF2B5EF4-FFF2-40B4-BE49-F238E27FC236}">
                <a16:creationId xmlns:a16="http://schemas.microsoft.com/office/drawing/2014/main" id="{35A70784-DCB4-B537-F524-BFDFE1A22896}"/>
              </a:ext>
            </a:extLst>
          </p:cNvPr>
          <p:cNvSpPr>
            <a:spLocks noChangeArrowheads="1"/>
          </p:cNvSpPr>
          <p:nvPr/>
        </p:nvSpPr>
        <p:spPr bwMode="auto">
          <a:xfrm>
            <a:off x="5181600" y="152400"/>
            <a:ext cx="838200" cy="1066800"/>
          </a:xfrm>
          <a:prstGeom prst="flowChartDelay">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 name="Rectangle 12">
            <a:extLst>
              <a:ext uri="{FF2B5EF4-FFF2-40B4-BE49-F238E27FC236}">
                <a16:creationId xmlns:a16="http://schemas.microsoft.com/office/drawing/2014/main" id="{41E91AB3-0517-89F2-1CF0-C4C615ECEEA8}"/>
              </a:ext>
            </a:extLst>
          </p:cNvPr>
          <p:cNvSpPr>
            <a:spLocks noChangeArrowheads="1"/>
          </p:cNvSpPr>
          <p:nvPr/>
        </p:nvSpPr>
        <p:spPr bwMode="auto">
          <a:xfrm>
            <a:off x="0" y="149225"/>
            <a:ext cx="5334000" cy="1069975"/>
          </a:xfrm>
          <a:prstGeom prst="rect">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 name="Text Box 13">
            <a:extLst>
              <a:ext uri="{FF2B5EF4-FFF2-40B4-BE49-F238E27FC236}">
                <a16:creationId xmlns:a16="http://schemas.microsoft.com/office/drawing/2014/main" id="{51ABA00C-DA81-29C4-112D-E652125DAF3F}"/>
              </a:ext>
            </a:extLst>
          </p:cNvPr>
          <p:cNvSpPr txBox="1">
            <a:spLocks noChangeArrowheads="1"/>
          </p:cNvSpPr>
          <p:nvPr/>
        </p:nvSpPr>
        <p:spPr bwMode="auto">
          <a:xfrm>
            <a:off x="150019" y="437990"/>
            <a:ext cx="5334000" cy="492443"/>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 pitchFamily="34" charset="0"/>
                <a:ea typeface="+mn-ea"/>
                <a:cs typeface="+mn-cs"/>
              </a:rPr>
              <a:t>Declining Cost of Solar Energy</a:t>
            </a:r>
          </a:p>
        </p:txBody>
      </p:sp>
      <p:sp>
        <p:nvSpPr>
          <p:cNvPr id="15" name="TextBox 14">
            <a:extLst>
              <a:ext uri="{FF2B5EF4-FFF2-40B4-BE49-F238E27FC236}">
                <a16:creationId xmlns:a16="http://schemas.microsoft.com/office/drawing/2014/main" id="{2A1B1B1C-3F6D-F8AA-5C22-8ABFAF71CFC5}"/>
              </a:ext>
            </a:extLst>
          </p:cNvPr>
          <p:cNvSpPr txBox="1"/>
          <p:nvPr/>
        </p:nvSpPr>
        <p:spPr>
          <a:xfrm>
            <a:off x="0" y="6550223"/>
            <a:ext cx="91440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mn-cs"/>
              </a:rPr>
              <a:t>Source: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mn-cs"/>
                <a:hlinkClick r:id="rId4"/>
              </a:rPr>
              <a:t>https://rameznaam.com/2020/05/14/solars-future-is-insanely-cheap-2020/</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mn-cs"/>
              </a:rPr>
              <a:t>.   </a:t>
            </a:r>
          </a:p>
        </p:txBody>
      </p:sp>
    </p:spTree>
    <p:extLst>
      <p:ext uri="{BB962C8B-B14F-4D97-AF65-F5344CB8AC3E}">
        <p14:creationId xmlns:p14="http://schemas.microsoft.com/office/powerpoint/2010/main" val="1713853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341317-2C71-49A1-9989-A20DAE6116B8}"/>
              </a:ext>
            </a:extLst>
          </p:cNvPr>
          <p:cNvPicPr>
            <a:picLocks noChangeAspect="1"/>
          </p:cNvPicPr>
          <p:nvPr/>
        </p:nvPicPr>
        <p:blipFill rotWithShape="1">
          <a:blip r:embed="rId2"/>
          <a:srcRect t="44483" r="65833" b="27778"/>
          <a:stretch/>
        </p:blipFill>
        <p:spPr>
          <a:xfrm>
            <a:off x="-32657" y="1851220"/>
            <a:ext cx="2725744" cy="1244815"/>
          </a:xfrm>
          <a:prstGeom prst="rect">
            <a:avLst/>
          </a:prstGeom>
        </p:spPr>
      </p:pic>
      <p:pic>
        <p:nvPicPr>
          <p:cNvPr id="3" name="Picture 2">
            <a:extLst>
              <a:ext uri="{FF2B5EF4-FFF2-40B4-BE49-F238E27FC236}">
                <a16:creationId xmlns:a16="http://schemas.microsoft.com/office/drawing/2014/main" id="{AEEF1D14-BF46-49AE-8D7F-8AA5ACAB2057}"/>
              </a:ext>
            </a:extLst>
          </p:cNvPr>
          <p:cNvPicPr>
            <a:picLocks noChangeAspect="1"/>
          </p:cNvPicPr>
          <p:nvPr/>
        </p:nvPicPr>
        <p:blipFill rotWithShape="1">
          <a:blip r:embed="rId3"/>
          <a:srcRect l="3333" t="29058" r="10833" b="51482"/>
          <a:stretch/>
        </p:blipFill>
        <p:spPr>
          <a:xfrm>
            <a:off x="213360" y="1293006"/>
            <a:ext cx="5123330" cy="653352"/>
          </a:xfrm>
          <a:prstGeom prst="rect">
            <a:avLst/>
          </a:prstGeom>
        </p:spPr>
      </p:pic>
      <p:sp>
        <p:nvSpPr>
          <p:cNvPr id="4" name="Rectangle 3">
            <a:extLst>
              <a:ext uri="{FF2B5EF4-FFF2-40B4-BE49-F238E27FC236}">
                <a16:creationId xmlns:a16="http://schemas.microsoft.com/office/drawing/2014/main" id="{3F4886E7-DA53-4251-9191-5AF7C86309B5}"/>
              </a:ext>
            </a:extLst>
          </p:cNvPr>
          <p:cNvSpPr/>
          <p:nvPr/>
        </p:nvSpPr>
        <p:spPr>
          <a:xfrm>
            <a:off x="213360" y="1293005"/>
            <a:ext cx="5273040" cy="1768003"/>
          </a:xfrm>
          <a:prstGeom prst="rect">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14BFCCB7-9989-4CCE-8023-204DD31078C8}"/>
              </a:ext>
            </a:extLst>
          </p:cNvPr>
          <p:cNvPicPr>
            <a:picLocks noChangeAspect="1"/>
          </p:cNvPicPr>
          <p:nvPr/>
        </p:nvPicPr>
        <p:blipFill rotWithShape="1">
          <a:blip r:embed="rId4"/>
          <a:srcRect l="19167" t="35185" r="20833" b="27778"/>
          <a:stretch/>
        </p:blipFill>
        <p:spPr>
          <a:xfrm>
            <a:off x="126953" y="3191452"/>
            <a:ext cx="4662198" cy="1618819"/>
          </a:xfrm>
          <a:prstGeom prst="rect">
            <a:avLst/>
          </a:prstGeom>
          <a:ln>
            <a:solidFill>
              <a:srgbClr val="0000FF"/>
            </a:solidFill>
          </a:ln>
        </p:spPr>
      </p:pic>
      <p:pic>
        <p:nvPicPr>
          <p:cNvPr id="12" name="Picture 11">
            <a:extLst>
              <a:ext uri="{FF2B5EF4-FFF2-40B4-BE49-F238E27FC236}">
                <a16:creationId xmlns:a16="http://schemas.microsoft.com/office/drawing/2014/main" id="{C1F2A01C-0350-439C-850A-42CFF519B6F7}"/>
              </a:ext>
            </a:extLst>
          </p:cNvPr>
          <p:cNvPicPr>
            <a:picLocks noChangeAspect="1"/>
          </p:cNvPicPr>
          <p:nvPr/>
        </p:nvPicPr>
        <p:blipFill rotWithShape="1">
          <a:blip r:embed="rId5"/>
          <a:srcRect l="9167" t="42593" r="40000" b="23333"/>
          <a:stretch/>
        </p:blipFill>
        <p:spPr>
          <a:xfrm>
            <a:off x="76200" y="4975742"/>
            <a:ext cx="4173190" cy="1573498"/>
          </a:xfrm>
          <a:prstGeom prst="rect">
            <a:avLst/>
          </a:prstGeom>
          <a:ln>
            <a:solidFill>
              <a:srgbClr val="0000FF"/>
            </a:solidFill>
          </a:ln>
        </p:spPr>
      </p:pic>
      <p:pic>
        <p:nvPicPr>
          <p:cNvPr id="14" name="Picture 5" descr="Earth">
            <a:extLst>
              <a:ext uri="{FF2B5EF4-FFF2-40B4-BE49-F238E27FC236}">
                <a16:creationId xmlns:a16="http://schemas.microsoft.com/office/drawing/2014/main" id="{675F98B5-BE88-4DB3-9B3E-9AF209157EC6}"/>
              </a:ext>
            </a:extLst>
          </p:cNvPr>
          <p:cNvPicPr>
            <a:picLocks noChangeAspect="1" noChangeArrowheads="1"/>
          </p:cNvPicPr>
          <p:nvPr/>
        </p:nvPicPr>
        <p:blipFill>
          <a:blip r:embed="rId6" cstate="print"/>
          <a:srcRect/>
          <a:stretch>
            <a:fillRect/>
          </a:stretch>
        </p:blipFill>
        <p:spPr bwMode="auto">
          <a:xfrm>
            <a:off x="7853363" y="0"/>
            <a:ext cx="1290637" cy="1295400"/>
          </a:xfrm>
          <a:prstGeom prst="rect">
            <a:avLst/>
          </a:prstGeom>
          <a:noFill/>
        </p:spPr>
      </p:pic>
      <p:sp>
        <p:nvSpPr>
          <p:cNvPr id="15" name="AutoShape 6">
            <a:extLst>
              <a:ext uri="{FF2B5EF4-FFF2-40B4-BE49-F238E27FC236}">
                <a16:creationId xmlns:a16="http://schemas.microsoft.com/office/drawing/2014/main" id="{123335E0-1444-4355-B68C-6D69282D59E1}"/>
              </a:ext>
            </a:extLst>
          </p:cNvPr>
          <p:cNvSpPr>
            <a:spLocks noChangeArrowheads="1"/>
          </p:cNvSpPr>
          <p:nvPr/>
        </p:nvSpPr>
        <p:spPr bwMode="auto">
          <a:xfrm>
            <a:off x="7010400" y="152400"/>
            <a:ext cx="838200" cy="1066800"/>
          </a:xfrm>
          <a:prstGeom prst="flowChartDelay">
            <a:avLst/>
          </a:prstGeom>
          <a:solidFill>
            <a:srgbClr val="FF0066"/>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6" name="AutoShape 7">
            <a:extLst>
              <a:ext uri="{FF2B5EF4-FFF2-40B4-BE49-F238E27FC236}">
                <a16:creationId xmlns:a16="http://schemas.microsoft.com/office/drawing/2014/main" id="{EF839C4F-8DEE-475A-A4A6-0F21CB1CBAC5}"/>
              </a:ext>
            </a:extLst>
          </p:cNvPr>
          <p:cNvSpPr>
            <a:spLocks noChangeArrowheads="1"/>
          </p:cNvSpPr>
          <p:nvPr/>
        </p:nvSpPr>
        <p:spPr bwMode="auto">
          <a:xfrm>
            <a:off x="6705600" y="152400"/>
            <a:ext cx="838200" cy="1066800"/>
          </a:xfrm>
          <a:prstGeom prst="flowChartDelay">
            <a:avLst/>
          </a:prstGeom>
          <a:solidFill>
            <a:srgbClr val="FF3399"/>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7" name="AutoShape 8">
            <a:extLst>
              <a:ext uri="{FF2B5EF4-FFF2-40B4-BE49-F238E27FC236}">
                <a16:creationId xmlns:a16="http://schemas.microsoft.com/office/drawing/2014/main" id="{F13323D4-F636-4F78-941A-9CB0766EFB63}"/>
              </a:ext>
            </a:extLst>
          </p:cNvPr>
          <p:cNvSpPr>
            <a:spLocks noChangeArrowheads="1"/>
          </p:cNvSpPr>
          <p:nvPr/>
        </p:nvSpPr>
        <p:spPr bwMode="auto">
          <a:xfrm>
            <a:off x="6400800" y="152400"/>
            <a:ext cx="838200" cy="1066800"/>
          </a:xfrm>
          <a:prstGeom prst="flowChartDelay">
            <a:avLst/>
          </a:prstGeom>
          <a:solidFill>
            <a:srgbClr val="FF66C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8" name="AutoShape 9">
            <a:extLst>
              <a:ext uri="{FF2B5EF4-FFF2-40B4-BE49-F238E27FC236}">
                <a16:creationId xmlns:a16="http://schemas.microsoft.com/office/drawing/2014/main" id="{01840DD4-66C5-4C63-B08A-F95591976306}"/>
              </a:ext>
            </a:extLst>
          </p:cNvPr>
          <p:cNvSpPr>
            <a:spLocks noChangeArrowheads="1"/>
          </p:cNvSpPr>
          <p:nvPr/>
        </p:nvSpPr>
        <p:spPr bwMode="auto">
          <a:xfrm>
            <a:off x="6096000" y="152400"/>
            <a:ext cx="838200" cy="1066800"/>
          </a:xfrm>
          <a:prstGeom prst="flowChartDelay">
            <a:avLst/>
          </a:prstGeom>
          <a:solidFill>
            <a:srgbClr val="CC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9" name="AutoShape 10">
            <a:extLst>
              <a:ext uri="{FF2B5EF4-FFF2-40B4-BE49-F238E27FC236}">
                <a16:creationId xmlns:a16="http://schemas.microsoft.com/office/drawing/2014/main" id="{28E29D84-15FD-4F28-B73C-798B9A49EA9D}"/>
              </a:ext>
            </a:extLst>
          </p:cNvPr>
          <p:cNvSpPr>
            <a:spLocks noChangeArrowheads="1"/>
          </p:cNvSpPr>
          <p:nvPr/>
        </p:nvSpPr>
        <p:spPr bwMode="auto">
          <a:xfrm>
            <a:off x="5791200" y="152400"/>
            <a:ext cx="838200" cy="1066800"/>
          </a:xfrm>
          <a:prstGeom prst="flowChartDelay">
            <a:avLst/>
          </a:prstGeom>
          <a:solidFill>
            <a:srgbClr val="99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 name="AutoShape 11">
            <a:extLst>
              <a:ext uri="{FF2B5EF4-FFF2-40B4-BE49-F238E27FC236}">
                <a16:creationId xmlns:a16="http://schemas.microsoft.com/office/drawing/2014/main" id="{4D7B2709-613B-4DD0-B17B-72BEF78178B1}"/>
              </a:ext>
            </a:extLst>
          </p:cNvPr>
          <p:cNvSpPr>
            <a:spLocks noChangeArrowheads="1"/>
          </p:cNvSpPr>
          <p:nvPr/>
        </p:nvSpPr>
        <p:spPr bwMode="auto">
          <a:xfrm>
            <a:off x="5486400" y="152400"/>
            <a:ext cx="838200" cy="1066800"/>
          </a:xfrm>
          <a:prstGeom prst="flowChartDelay">
            <a:avLst/>
          </a:prstGeom>
          <a:solidFill>
            <a:srgbClr val="66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1" name="AutoShape 12">
            <a:extLst>
              <a:ext uri="{FF2B5EF4-FFF2-40B4-BE49-F238E27FC236}">
                <a16:creationId xmlns:a16="http://schemas.microsoft.com/office/drawing/2014/main" id="{EEEBDF7A-0959-463A-90D9-28FF375CF2B1}"/>
              </a:ext>
            </a:extLst>
          </p:cNvPr>
          <p:cNvSpPr>
            <a:spLocks noChangeArrowheads="1"/>
          </p:cNvSpPr>
          <p:nvPr/>
        </p:nvSpPr>
        <p:spPr bwMode="auto">
          <a:xfrm>
            <a:off x="5181600" y="152400"/>
            <a:ext cx="838200" cy="1066800"/>
          </a:xfrm>
          <a:prstGeom prst="flowChartDelay">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2" name="Rectangle 13">
            <a:extLst>
              <a:ext uri="{FF2B5EF4-FFF2-40B4-BE49-F238E27FC236}">
                <a16:creationId xmlns:a16="http://schemas.microsoft.com/office/drawing/2014/main" id="{67BA140D-AED0-41C4-8026-253A41C4673D}"/>
              </a:ext>
            </a:extLst>
          </p:cNvPr>
          <p:cNvSpPr>
            <a:spLocks noChangeArrowheads="1"/>
          </p:cNvSpPr>
          <p:nvPr/>
        </p:nvSpPr>
        <p:spPr bwMode="auto">
          <a:xfrm>
            <a:off x="-33393" y="152400"/>
            <a:ext cx="5334000" cy="1069975"/>
          </a:xfrm>
          <a:prstGeom prst="rect">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8" name="TextBox 7">
            <a:extLst>
              <a:ext uri="{FF2B5EF4-FFF2-40B4-BE49-F238E27FC236}">
                <a16:creationId xmlns:a16="http://schemas.microsoft.com/office/drawing/2014/main" id="{4BD28D77-7882-4DBA-BBE4-27810A0EC5E1}"/>
              </a:ext>
            </a:extLst>
          </p:cNvPr>
          <p:cNvSpPr txBox="1"/>
          <p:nvPr/>
        </p:nvSpPr>
        <p:spPr>
          <a:xfrm>
            <a:off x="-76200" y="381000"/>
            <a:ext cx="76200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A Clean, Cheap Energy Future</a:t>
            </a:r>
          </a:p>
        </p:txBody>
      </p:sp>
      <p:pic>
        <p:nvPicPr>
          <p:cNvPr id="7" name="Picture 6">
            <a:extLst>
              <a:ext uri="{FF2B5EF4-FFF2-40B4-BE49-F238E27FC236}">
                <a16:creationId xmlns:a16="http://schemas.microsoft.com/office/drawing/2014/main" id="{A81843DF-A079-4A8E-B7E9-1906ED6991A8}"/>
              </a:ext>
            </a:extLst>
          </p:cNvPr>
          <p:cNvPicPr>
            <a:picLocks noChangeAspect="1"/>
          </p:cNvPicPr>
          <p:nvPr/>
        </p:nvPicPr>
        <p:blipFill rotWithShape="1">
          <a:blip r:embed="rId7"/>
          <a:srcRect l="6668" t="9892" r="22499" b="50989"/>
          <a:stretch/>
        </p:blipFill>
        <p:spPr>
          <a:xfrm>
            <a:off x="3782785" y="1719523"/>
            <a:ext cx="4855029" cy="1508208"/>
          </a:xfrm>
          <a:prstGeom prst="rect">
            <a:avLst/>
          </a:prstGeom>
          <a:ln>
            <a:solidFill>
              <a:srgbClr val="0070C0"/>
            </a:solidFill>
          </a:ln>
        </p:spPr>
      </p:pic>
      <p:pic>
        <p:nvPicPr>
          <p:cNvPr id="27" name="Picture 26">
            <a:extLst>
              <a:ext uri="{FF2B5EF4-FFF2-40B4-BE49-F238E27FC236}">
                <a16:creationId xmlns:a16="http://schemas.microsoft.com/office/drawing/2014/main" id="{4043C059-6D02-4DC4-8270-889DB71E5088}"/>
              </a:ext>
            </a:extLst>
          </p:cNvPr>
          <p:cNvPicPr>
            <a:picLocks noChangeAspect="1"/>
          </p:cNvPicPr>
          <p:nvPr/>
        </p:nvPicPr>
        <p:blipFill rotWithShape="1">
          <a:blip r:embed="rId8"/>
          <a:srcRect l="4167" t="11420" r="33333" b="47037"/>
          <a:stretch/>
        </p:blipFill>
        <p:spPr>
          <a:xfrm>
            <a:off x="4249390" y="3323148"/>
            <a:ext cx="4173190" cy="1560298"/>
          </a:xfrm>
          <a:prstGeom prst="rect">
            <a:avLst/>
          </a:prstGeom>
          <a:ln>
            <a:solidFill>
              <a:srgbClr val="0070C0"/>
            </a:solidFill>
          </a:ln>
        </p:spPr>
      </p:pic>
      <p:pic>
        <p:nvPicPr>
          <p:cNvPr id="10" name="Picture 9">
            <a:extLst>
              <a:ext uri="{FF2B5EF4-FFF2-40B4-BE49-F238E27FC236}">
                <a16:creationId xmlns:a16="http://schemas.microsoft.com/office/drawing/2014/main" id="{B8E3B04F-4DB9-84CF-C956-BA10BB5A9913}"/>
              </a:ext>
            </a:extLst>
          </p:cNvPr>
          <p:cNvPicPr>
            <a:picLocks noChangeAspect="1"/>
          </p:cNvPicPr>
          <p:nvPr/>
        </p:nvPicPr>
        <p:blipFill rotWithShape="1">
          <a:blip r:embed="rId9"/>
          <a:srcRect t="11481" r="32097" b="74680"/>
          <a:stretch/>
        </p:blipFill>
        <p:spPr>
          <a:xfrm>
            <a:off x="4372595" y="5029200"/>
            <a:ext cx="4673922" cy="535793"/>
          </a:xfrm>
          <a:prstGeom prst="rect">
            <a:avLst/>
          </a:prstGeom>
        </p:spPr>
      </p:pic>
      <p:pic>
        <p:nvPicPr>
          <p:cNvPr id="23" name="Picture 22">
            <a:extLst>
              <a:ext uri="{FF2B5EF4-FFF2-40B4-BE49-F238E27FC236}">
                <a16:creationId xmlns:a16="http://schemas.microsoft.com/office/drawing/2014/main" id="{FC6ED834-7BD2-AFC6-1AF9-2F30E48C1A51}"/>
              </a:ext>
            </a:extLst>
          </p:cNvPr>
          <p:cNvPicPr>
            <a:picLocks noChangeAspect="1"/>
          </p:cNvPicPr>
          <p:nvPr/>
        </p:nvPicPr>
        <p:blipFill rotWithShape="1">
          <a:blip r:embed="rId10"/>
          <a:srcRect l="535" t="28090" r="35009" b="50000"/>
          <a:stretch/>
        </p:blipFill>
        <p:spPr>
          <a:xfrm>
            <a:off x="4372595" y="5680158"/>
            <a:ext cx="4673922" cy="893681"/>
          </a:xfrm>
          <a:prstGeom prst="rect">
            <a:avLst/>
          </a:prstGeom>
        </p:spPr>
      </p:pic>
      <p:sp>
        <p:nvSpPr>
          <p:cNvPr id="26" name="Rectangle 25">
            <a:extLst>
              <a:ext uri="{FF2B5EF4-FFF2-40B4-BE49-F238E27FC236}">
                <a16:creationId xmlns:a16="http://schemas.microsoft.com/office/drawing/2014/main" id="{F96CDFF1-226C-AF21-66D7-2F33ED54A3BE}"/>
              </a:ext>
            </a:extLst>
          </p:cNvPr>
          <p:cNvSpPr/>
          <p:nvPr/>
        </p:nvSpPr>
        <p:spPr>
          <a:xfrm>
            <a:off x="4372595" y="4975742"/>
            <a:ext cx="4673922" cy="157349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3515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24FF89-86AD-15D1-FB2D-FBE4C6B18225}"/>
              </a:ext>
            </a:extLst>
          </p:cNvPr>
          <p:cNvPicPr>
            <a:picLocks noChangeAspect="1"/>
          </p:cNvPicPr>
          <p:nvPr/>
        </p:nvPicPr>
        <p:blipFill>
          <a:blip r:embed="rId2"/>
          <a:stretch>
            <a:fillRect/>
          </a:stretch>
        </p:blipFill>
        <p:spPr>
          <a:xfrm>
            <a:off x="199091" y="431796"/>
            <a:ext cx="5183063" cy="2708910"/>
          </a:xfrm>
          <a:prstGeom prst="rect">
            <a:avLst/>
          </a:prstGeom>
          <a:ln>
            <a:solidFill>
              <a:schemeClr val="tx1"/>
            </a:solidFill>
          </a:ln>
        </p:spPr>
      </p:pic>
      <p:pic>
        <p:nvPicPr>
          <p:cNvPr id="4" name="Picture 3">
            <a:extLst>
              <a:ext uri="{FF2B5EF4-FFF2-40B4-BE49-F238E27FC236}">
                <a16:creationId xmlns:a16="http://schemas.microsoft.com/office/drawing/2014/main" id="{B32EDDBE-B397-E08C-EDC8-3C4B74BD5AF6}"/>
              </a:ext>
            </a:extLst>
          </p:cNvPr>
          <p:cNvPicPr>
            <a:picLocks noChangeAspect="1"/>
          </p:cNvPicPr>
          <p:nvPr/>
        </p:nvPicPr>
        <p:blipFill>
          <a:blip r:embed="rId3"/>
          <a:stretch>
            <a:fillRect/>
          </a:stretch>
        </p:blipFill>
        <p:spPr>
          <a:xfrm>
            <a:off x="190094" y="3355993"/>
            <a:ext cx="5253295" cy="2781917"/>
          </a:xfrm>
          <a:prstGeom prst="rect">
            <a:avLst/>
          </a:prstGeom>
          <a:ln>
            <a:solidFill>
              <a:schemeClr val="tx1"/>
            </a:solidFill>
          </a:ln>
        </p:spPr>
      </p:pic>
      <p:sp>
        <p:nvSpPr>
          <p:cNvPr id="5" name="TextBox 4">
            <a:extLst>
              <a:ext uri="{FF2B5EF4-FFF2-40B4-BE49-F238E27FC236}">
                <a16:creationId xmlns:a16="http://schemas.microsoft.com/office/drawing/2014/main" id="{3E745AAB-E9F3-56A6-A2EB-15348BC89E5F}"/>
              </a:ext>
            </a:extLst>
          </p:cNvPr>
          <p:cNvSpPr txBox="1"/>
          <p:nvPr/>
        </p:nvSpPr>
        <p:spPr>
          <a:xfrm>
            <a:off x="5601106" y="2171210"/>
            <a:ext cx="3352800" cy="1938992"/>
          </a:xfrm>
          <a:prstGeom prst="rect">
            <a:avLst/>
          </a:prstGeom>
          <a:solidFill>
            <a:schemeClr val="bg1">
              <a:lumMod val="85000"/>
            </a:schemeClr>
          </a:solidFill>
          <a:ln w="38100">
            <a:solidFill>
              <a:schemeClr val="tx2">
                <a:lumMod val="50000"/>
                <a:lumOff val="50000"/>
              </a:schemeClr>
            </a:solidFill>
          </a:ln>
        </p:spPr>
        <p:txBody>
          <a:bodyPr wrap="square" rtlCol="0">
            <a:spAutoFit/>
          </a:bodyPr>
          <a:lstStyle/>
          <a:p>
            <a:pPr defTabSz="685800"/>
            <a:r>
              <a:rPr lang="en-US" sz="2400" dirty="0">
                <a:solidFill>
                  <a:prstClr val="black"/>
                </a:solidFill>
                <a:latin typeface="Aptos" panose="02110004020202020204"/>
              </a:rPr>
              <a:t>South Africa’s energy mix, and particularly its electricity generation, are heavily dependent upon coal.</a:t>
            </a:r>
          </a:p>
        </p:txBody>
      </p:sp>
      <p:sp>
        <p:nvSpPr>
          <p:cNvPr id="6" name="TextBox 5">
            <a:extLst>
              <a:ext uri="{FF2B5EF4-FFF2-40B4-BE49-F238E27FC236}">
                <a16:creationId xmlns:a16="http://schemas.microsoft.com/office/drawing/2014/main" id="{79076743-64D8-1029-5A91-0096E311D93D}"/>
              </a:ext>
            </a:extLst>
          </p:cNvPr>
          <p:cNvSpPr txBox="1"/>
          <p:nvPr/>
        </p:nvSpPr>
        <p:spPr>
          <a:xfrm>
            <a:off x="5207001" y="6214697"/>
            <a:ext cx="3536950" cy="276999"/>
          </a:xfrm>
          <a:prstGeom prst="rect">
            <a:avLst/>
          </a:prstGeom>
          <a:noFill/>
        </p:spPr>
        <p:txBody>
          <a:bodyPr wrap="square" rtlCol="0">
            <a:spAutoFit/>
          </a:bodyPr>
          <a:lstStyle/>
          <a:p>
            <a:pPr defTabSz="685800"/>
            <a:r>
              <a:rPr lang="en-US" sz="1200" dirty="0">
                <a:solidFill>
                  <a:prstClr val="black"/>
                </a:solidFill>
                <a:latin typeface="Aptos" panose="02110004020202020204"/>
              </a:rPr>
              <a:t>Source: International Energy Agency, South Africa.</a:t>
            </a:r>
          </a:p>
        </p:txBody>
      </p:sp>
    </p:spTree>
    <p:extLst>
      <p:ext uri="{BB962C8B-B14F-4D97-AF65-F5344CB8AC3E}">
        <p14:creationId xmlns:p14="http://schemas.microsoft.com/office/powerpoint/2010/main" val="243280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4E680B8-DB7F-22B9-30DB-E07AD3E9749B}"/>
              </a:ext>
            </a:extLst>
          </p:cNvPr>
          <p:cNvGraphicFramePr>
            <a:graphicFrameLocks/>
          </p:cNvGraphicFramePr>
          <p:nvPr>
            <p:extLst>
              <p:ext uri="{D42A27DB-BD31-4B8C-83A1-F6EECF244321}">
                <p14:modId xmlns:p14="http://schemas.microsoft.com/office/powerpoint/2010/main" val="2285942857"/>
              </p:ext>
            </p:extLst>
          </p:nvPr>
        </p:nvGraphicFramePr>
        <p:xfrm>
          <a:off x="-19047" y="673910"/>
          <a:ext cx="9144000" cy="507054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7A5F8E57-CB2E-4A37-69E4-8D093073C49E}"/>
              </a:ext>
            </a:extLst>
          </p:cNvPr>
          <p:cNvSpPr txBox="1"/>
          <p:nvPr/>
        </p:nvSpPr>
        <p:spPr>
          <a:xfrm>
            <a:off x="2362200" y="1606060"/>
            <a:ext cx="5892800" cy="830997"/>
          </a:xfrm>
          <a:prstGeom prst="rect">
            <a:avLst/>
          </a:prstGeom>
          <a:solidFill>
            <a:schemeClr val="bg1">
              <a:lumMod val="85000"/>
            </a:schemeClr>
          </a:solidFill>
          <a:ln w="38100">
            <a:solidFill>
              <a:schemeClr val="tx2">
                <a:lumMod val="50000"/>
                <a:lumOff val="50000"/>
              </a:schemeClr>
            </a:solidFill>
          </a:ln>
        </p:spPr>
        <p:txBody>
          <a:bodyPr wrap="square" rtlCol="0">
            <a:spAutoFit/>
          </a:bodyPr>
          <a:lstStyle/>
          <a:p>
            <a:pPr defTabSz="685800"/>
            <a:r>
              <a:rPr lang="en-US" sz="2400" dirty="0">
                <a:solidFill>
                  <a:prstClr val="black"/>
                </a:solidFill>
                <a:latin typeface="Aptos" panose="02110004020202020204"/>
              </a:rPr>
              <a:t>South Africa’s economy is the most carbon intensive in the world except for Libya.</a:t>
            </a:r>
          </a:p>
        </p:txBody>
      </p:sp>
      <p:sp>
        <p:nvSpPr>
          <p:cNvPr id="4" name="TextBox 3">
            <a:extLst>
              <a:ext uri="{FF2B5EF4-FFF2-40B4-BE49-F238E27FC236}">
                <a16:creationId xmlns:a16="http://schemas.microsoft.com/office/drawing/2014/main" id="{4EDE7C28-6B0D-2078-54E5-1E5609AD9FCC}"/>
              </a:ext>
            </a:extLst>
          </p:cNvPr>
          <p:cNvSpPr txBox="1"/>
          <p:nvPr/>
        </p:nvSpPr>
        <p:spPr>
          <a:xfrm>
            <a:off x="4034790" y="5744452"/>
            <a:ext cx="5090163" cy="584775"/>
          </a:xfrm>
          <a:prstGeom prst="rect">
            <a:avLst/>
          </a:prstGeom>
          <a:noFill/>
        </p:spPr>
        <p:txBody>
          <a:bodyPr wrap="square" rtlCol="0">
            <a:spAutoFit/>
          </a:bodyPr>
          <a:lstStyle/>
          <a:p>
            <a:pPr defTabSz="685800"/>
            <a:r>
              <a:rPr lang="en-US" sz="1600" dirty="0">
                <a:solidFill>
                  <a:prstClr val="black"/>
                </a:solidFill>
                <a:latin typeface="Aptos" panose="02110004020202020204"/>
              </a:rPr>
              <a:t>Source: World Bank, World Development Indicators database.</a:t>
            </a:r>
          </a:p>
        </p:txBody>
      </p:sp>
    </p:spTree>
    <p:extLst>
      <p:ext uri="{BB962C8B-B14F-4D97-AF65-F5344CB8AC3E}">
        <p14:creationId xmlns:p14="http://schemas.microsoft.com/office/powerpoint/2010/main" val="30704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9A0192-811E-CE41-A338-A5068CEED7AA}"/>
              </a:ext>
            </a:extLst>
          </p:cNvPr>
          <p:cNvPicPr>
            <a:picLocks noChangeAspect="1"/>
          </p:cNvPicPr>
          <p:nvPr/>
        </p:nvPicPr>
        <p:blipFill>
          <a:blip r:embed="rId2"/>
          <a:srcRect b="3163"/>
          <a:stretch/>
        </p:blipFill>
        <p:spPr>
          <a:xfrm>
            <a:off x="211923" y="2280355"/>
            <a:ext cx="8720153" cy="3747911"/>
          </a:xfrm>
          <a:prstGeom prst="rect">
            <a:avLst/>
          </a:prstGeom>
        </p:spPr>
      </p:pic>
      <p:sp>
        <p:nvSpPr>
          <p:cNvPr id="6" name="TextBox 5">
            <a:extLst>
              <a:ext uri="{FF2B5EF4-FFF2-40B4-BE49-F238E27FC236}">
                <a16:creationId xmlns:a16="http://schemas.microsoft.com/office/drawing/2014/main" id="{FFCB24E1-6383-8146-F2CE-FFB6899645CE}"/>
              </a:ext>
            </a:extLst>
          </p:cNvPr>
          <p:cNvSpPr txBox="1"/>
          <p:nvPr/>
        </p:nvSpPr>
        <p:spPr>
          <a:xfrm>
            <a:off x="1539672" y="351439"/>
            <a:ext cx="6064655" cy="1569660"/>
          </a:xfrm>
          <a:prstGeom prst="rect">
            <a:avLst/>
          </a:prstGeom>
          <a:solidFill>
            <a:schemeClr val="bg1">
              <a:lumMod val="85000"/>
            </a:schemeClr>
          </a:solidFill>
          <a:ln w="38100">
            <a:solidFill>
              <a:schemeClr val="tx2">
                <a:lumMod val="50000"/>
                <a:lumOff val="50000"/>
              </a:schemeClr>
            </a:solidFill>
          </a:ln>
        </p:spPr>
        <p:txBody>
          <a:bodyPr wrap="square" rtlCol="0">
            <a:spAutoFit/>
          </a:bodyPr>
          <a:lstStyle/>
          <a:p>
            <a:pPr defTabSz="685800"/>
            <a:r>
              <a:rPr lang="en-US" sz="2400" dirty="0">
                <a:solidFill>
                  <a:prstClr val="black"/>
                </a:solidFill>
                <a:latin typeface="Aptos" panose="02110004020202020204"/>
              </a:rPr>
              <a:t>Climate Action Tracker rates South Africa’s climate policies “insufficient” while its target is “almost sufficient”.</a:t>
            </a:r>
          </a:p>
          <a:p>
            <a:pPr defTabSz="685800"/>
            <a:r>
              <a:rPr lang="en-US" sz="2400" dirty="0">
                <a:solidFill>
                  <a:prstClr val="black"/>
                </a:solidFill>
                <a:latin typeface="Aptos" panose="02110004020202020204"/>
              </a:rPr>
              <a:t>NDC = Nationally Determined Contribution</a:t>
            </a:r>
          </a:p>
        </p:txBody>
      </p:sp>
    </p:spTree>
    <p:extLst>
      <p:ext uri="{BB962C8B-B14F-4D97-AF65-F5344CB8AC3E}">
        <p14:creationId xmlns:p14="http://schemas.microsoft.com/office/powerpoint/2010/main" val="315122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9EF1AC46-BFCF-5DA7-126A-AC93FC1D9519}"/>
              </a:ext>
            </a:extLst>
          </p:cNvPr>
          <p:cNvSpPr/>
          <p:nvPr/>
        </p:nvSpPr>
        <p:spPr>
          <a:xfrm>
            <a:off x="952500" y="1223963"/>
            <a:ext cx="6794500" cy="4267200"/>
          </a:xfrm>
          <a:prstGeom prst="ellipse">
            <a:avLst/>
          </a:prstGeom>
          <a:solidFill>
            <a:schemeClr val="tx2">
              <a:lumMod val="20000"/>
              <a:lumOff val="80000"/>
            </a:schemeClr>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20" name="Straight Arrow Connector 19">
            <a:extLst>
              <a:ext uri="{FF2B5EF4-FFF2-40B4-BE49-F238E27FC236}">
                <a16:creationId xmlns:a16="http://schemas.microsoft.com/office/drawing/2014/main" id="{B097BFA5-91B5-FDA7-42E8-7C366520CF3A}"/>
              </a:ext>
            </a:extLst>
          </p:cNvPr>
          <p:cNvCxnSpPr/>
          <p:nvPr/>
        </p:nvCxnSpPr>
        <p:spPr>
          <a:xfrm>
            <a:off x="6307138" y="3494088"/>
            <a:ext cx="488950"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25C4966-17AE-6606-3FA0-22586823E368}"/>
              </a:ext>
            </a:extLst>
          </p:cNvPr>
          <p:cNvCxnSpPr/>
          <p:nvPr/>
        </p:nvCxnSpPr>
        <p:spPr>
          <a:xfrm>
            <a:off x="6324600" y="2971800"/>
            <a:ext cx="488950"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EEF84F1-6232-85BC-A939-90F0941CE336}"/>
              </a:ext>
            </a:extLst>
          </p:cNvPr>
          <p:cNvSpPr/>
          <p:nvPr/>
        </p:nvSpPr>
        <p:spPr>
          <a:xfrm>
            <a:off x="3195638" y="2784475"/>
            <a:ext cx="2214562" cy="11017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noFill/>
            </a:endParaRPr>
          </a:p>
        </p:txBody>
      </p:sp>
      <p:sp>
        <p:nvSpPr>
          <p:cNvPr id="4102" name="TextBox 4">
            <a:extLst>
              <a:ext uri="{FF2B5EF4-FFF2-40B4-BE49-F238E27FC236}">
                <a16:creationId xmlns:a16="http://schemas.microsoft.com/office/drawing/2014/main" id="{99844F44-33ED-C74C-8894-A768444BEB7B}"/>
              </a:ext>
            </a:extLst>
          </p:cNvPr>
          <p:cNvSpPr txBox="1">
            <a:spLocks noChangeArrowheads="1"/>
          </p:cNvSpPr>
          <p:nvPr/>
        </p:nvSpPr>
        <p:spPr bwMode="auto">
          <a:xfrm>
            <a:off x="3022600" y="1752600"/>
            <a:ext cx="284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Arial" panose="020B0604020202020204" pitchFamily="34" charset="0"/>
              </a:rPr>
              <a:t>Finite Global Ecosystem</a:t>
            </a:r>
          </a:p>
        </p:txBody>
      </p:sp>
      <p:sp>
        <p:nvSpPr>
          <p:cNvPr id="4103" name="TextBox 5">
            <a:extLst>
              <a:ext uri="{FF2B5EF4-FFF2-40B4-BE49-F238E27FC236}">
                <a16:creationId xmlns:a16="http://schemas.microsoft.com/office/drawing/2014/main" id="{F8594423-B460-8618-E57D-1CCAC0EADC40}"/>
              </a:ext>
            </a:extLst>
          </p:cNvPr>
          <p:cNvSpPr txBox="1">
            <a:spLocks noChangeArrowheads="1"/>
          </p:cNvSpPr>
          <p:nvPr/>
        </p:nvSpPr>
        <p:spPr bwMode="auto">
          <a:xfrm>
            <a:off x="3503613" y="2889250"/>
            <a:ext cx="16002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latin typeface="Arial" panose="020B0604020202020204" pitchFamily="34" charset="0"/>
              </a:rPr>
              <a:t>Growing Economic Subsystem</a:t>
            </a:r>
          </a:p>
          <a:p>
            <a:pPr algn="ctr" eaLnBrk="1" hangingPunct="1">
              <a:spcBef>
                <a:spcPct val="0"/>
              </a:spcBef>
              <a:buFontTx/>
              <a:buNone/>
            </a:pPr>
            <a:endParaRPr lang="en-US" altLang="en-US" sz="1600">
              <a:latin typeface="Arial" panose="020B0604020202020204" pitchFamily="34" charset="0"/>
            </a:endParaRPr>
          </a:p>
        </p:txBody>
      </p:sp>
      <p:sp>
        <p:nvSpPr>
          <p:cNvPr id="7" name="TextBox 6">
            <a:extLst>
              <a:ext uri="{FF2B5EF4-FFF2-40B4-BE49-F238E27FC236}">
                <a16:creationId xmlns:a16="http://schemas.microsoft.com/office/drawing/2014/main" id="{F2F9D06B-5739-A3BE-CAAE-88F4BC71B3CE}"/>
              </a:ext>
            </a:extLst>
          </p:cNvPr>
          <p:cNvSpPr txBox="1"/>
          <p:nvPr/>
        </p:nvSpPr>
        <p:spPr>
          <a:xfrm>
            <a:off x="190500" y="1039813"/>
            <a:ext cx="873125" cy="584200"/>
          </a:xfrm>
          <a:prstGeom prst="rect">
            <a:avLst/>
          </a:prstGeom>
          <a:solidFill>
            <a:schemeClr val="tx2">
              <a:lumMod val="20000"/>
              <a:lumOff val="80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600" b="1" dirty="0"/>
              <a:t>Solar Energy</a:t>
            </a:r>
          </a:p>
        </p:txBody>
      </p:sp>
      <p:sp>
        <p:nvSpPr>
          <p:cNvPr id="8" name="TextBox 7">
            <a:extLst>
              <a:ext uri="{FF2B5EF4-FFF2-40B4-BE49-F238E27FC236}">
                <a16:creationId xmlns:a16="http://schemas.microsoft.com/office/drawing/2014/main" id="{B9F7879F-1A5A-387E-55D8-813A8918697E}"/>
              </a:ext>
            </a:extLst>
          </p:cNvPr>
          <p:cNvSpPr txBox="1"/>
          <p:nvPr/>
        </p:nvSpPr>
        <p:spPr>
          <a:xfrm>
            <a:off x="6884988" y="4918075"/>
            <a:ext cx="873125" cy="584200"/>
          </a:xfrm>
          <a:prstGeom prst="rect">
            <a:avLst/>
          </a:prstGeom>
          <a:solidFill>
            <a:schemeClr val="tx2">
              <a:lumMod val="20000"/>
              <a:lumOff val="80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600" b="1" dirty="0"/>
              <a:t>Waste Heat</a:t>
            </a:r>
          </a:p>
        </p:txBody>
      </p:sp>
      <p:sp>
        <p:nvSpPr>
          <p:cNvPr id="9" name="TextBox 8">
            <a:extLst>
              <a:ext uri="{FF2B5EF4-FFF2-40B4-BE49-F238E27FC236}">
                <a16:creationId xmlns:a16="http://schemas.microsoft.com/office/drawing/2014/main" id="{6C758F26-4C3E-7577-B2B0-C3BF3B4E7E34}"/>
              </a:ext>
            </a:extLst>
          </p:cNvPr>
          <p:cNvSpPr txBox="1"/>
          <p:nvPr/>
        </p:nvSpPr>
        <p:spPr>
          <a:xfrm>
            <a:off x="4083050" y="3910013"/>
            <a:ext cx="1066800" cy="584200"/>
          </a:xfrm>
          <a:prstGeom prst="rect">
            <a:avLst/>
          </a:prstGeom>
          <a:solidFill>
            <a:schemeClr val="bg1">
              <a:lumMod val="75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600" dirty="0"/>
              <a:t>Recycled Matter</a:t>
            </a:r>
          </a:p>
        </p:txBody>
      </p:sp>
      <p:sp>
        <p:nvSpPr>
          <p:cNvPr id="10" name="TextBox 9">
            <a:extLst>
              <a:ext uri="{FF2B5EF4-FFF2-40B4-BE49-F238E27FC236}">
                <a16:creationId xmlns:a16="http://schemas.microsoft.com/office/drawing/2014/main" id="{8FBBE0BB-8671-21FA-A555-F7151A7F54A1}"/>
              </a:ext>
            </a:extLst>
          </p:cNvPr>
          <p:cNvSpPr txBox="1"/>
          <p:nvPr/>
        </p:nvSpPr>
        <p:spPr>
          <a:xfrm>
            <a:off x="5410200" y="2854325"/>
            <a:ext cx="914400" cy="307975"/>
          </a:xfrm>
          <a:prstGeom prst="rect">
            <a:avLst/>
          </a:prstGeom>
          <a:solidFill>
            <a:schemeClr val="bg1">
              <a:lumMod val="75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400" b="1" dirty="0"/>
              <a:t>Energy</a:t>
            </a:r>
          </a:p>
        </p:txBody>
      </p:sp>
      <p:sp>
        <p:nvSpPr>
          <p:cNvPr id="11" name="TextBox 10">
            <a:extLst>
              <a:ext uri="{FF2B5EF4-FFF2-40B4-BE49-F238E27FC236}">
                <a16:creationId xmlns:a16="http://schemas.microsoft.com/office/drawing/2014/main" id="{6DCB0E13-9DE0-71BE-97CD-2FCC3F6F7DEF}"/>
              </a:ext>
            </a:extLst>
          </p:cNvPr>
          <p:cNvSpPr txBox="1"/>
          <p:nvPr/>
        </p:nvSpPr>
        <p:spPr>
          <a:xfrm>
            <a:off x="5410200" y="3376613"/>
            <a:ext cx="896938" cy="307975"/>
          </a:xfrm>
          <a:prstGeom prst="rect">
            <a:avLst/>
          </a:prstGeom>
          <a:solidFill>
            <a:schemeClr val="bg1">
              <a:lumMod val="75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400" b="1"/>
              <a:t>Wastes</a:t>
            </a:r>
            <a:endParaRPr lang="en-US" sz="1400" b="1" dirty="0"/>
          </a:p>
        </p:txBody>
      </p:sp>
      <p:sp>
        <p:nvSpPr>
          <p:cNvPr id="12" name="TextBox 11">
            <a:extLst>
              <a:ext uri="{FF2B5EF4-FFF2-40B4-BE49-F238E27FC236}">
                <a16:creationId xmlns:a16="http://schemas.microsoft.com/office/drawing/2014/main" id="{6340888B-517D-760D-3128-4587913CFE4B}"/>
              </a:ext>
            </a:extLst>
          </p:cNvPr>
          <p:cNvSpPr txBox="1"/>
          <p:nvPr/>
        </p:nvSpPr>
        <p:spPr>
          <a:xfrm>
            <a:off x="1739900" y="2857500"/>
            <a:ext cx="1006475" cy="307975"/>
          </a:xfrm>
          <a:prstGeom prst="rect">
            <a:avLst/>
          </a:prstGeom>
          <a:solidFill>
            <a:schemeClr val="bg1">
              <a:lumMod val="75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400" b="1" dirty="0"/>
              <a:t>Energy</a:t>
            </a:r>
          </a:p>
        </p:txBody>
      </p:sp>
      <p:sp>
        <p:nvSpPr>
          <p:cNvPr id="13" name="TextBox 12">
            <a:extLst>
              <a:ext uri="{FF2B5EF4-FFF2-40B4-BE49-F238E27FC236}">
                <a16:creationId xmlns:a16="http://schemas.microsoft.com/office/drawing/2014/main" id="{3A226E91-C49E-1F55-37BF-076A83BF9FEC}"/>
              </a:ext>
            </a:extLst>
          </p:cNvPr>
          <p:cNvSpPr txBox="1"/>
          <p:nvPr/>
        </p:nvSpPr>
        <p:spPr>
          <a:xfrm>
            <a:off x="1739900" y="3427413"/>
            <a:ext cx="1028700" cy="276225"/>
          </a:xfrm>
          <a:prstGeom prst="rect">
            <a:avLst/>
          </a:prstGeom>
          <a:solidFill>
            <a:schemeClr val="bg1">
              <a:lumMod val="75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200" b="1" dirty="0"/>
              <a:t>Resources</a:t>
            </a:r>
          </a:p>
        </p:txBody>
      </p:sp>
      <p:sp>
        <p:nvSpPr>
          <p:cNvPr id="4111" name="TextBox 13">
            <a:extLst>
              <a:ext uri="{FF2B5EF4-FFF2-40B4-BE49-F238E27FC236}">
                <a16:creationId xmlns:a16="http://schemas.microsoft.com/office/drawing/2014/main" id="{92D2CE8D-AA13-58F9-C6B6-54D29B676893}"/>
              </a:ext>
            </a:extLst>
          </p:cNvPr>
          <p:cNvSpPr txBox="1">
            <a:spLocks noChangeArrowheads="1"/>
          </p:cNvSpPr>
          <p:nvPr/>
        </p:nvSpPr>
        <p:spPr bwMode="auto">
          <a:xfrm rot="-5400000">
            <a:off x="596900" y="29083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latin typeface="Arial" panose="020B0604020202020204" pitchFamily="34" charset="0"/>
              </a:rPr>
              <a:t>Source Functions</a:t>
            </a:r>
          </a:p>
        </p:txBody>
      </p:sp>
      <p:sp>
        <p:nvSpPr>
          <p:cNvPr id="4112" name="TextBox 14">
            <a:extLst>
              <a:ext uri="{FF2B5EF4-FFF2-40B4-BE49-F238E27FC236}">
                <a16:creationId xmlns:a16="http://schemas.microsoft.com/office/drawing/2014/main" id="{3F1E952B-E454-A237-1483-43728DEA61D7}"/>
              </a:ext>
            </a:extLst>
          </p:cNvPr>
          <p:cNvSpPr txBox="1">
            <a:spLocks noChangeArrowheads="1"/>
          </p:cNvSpPr>
          <p:nvPr/>
        </p:nvSpPr>
        <p:spPr bwMode="auto">
          <a:xfrm rot="-5400000">
            <a:off x="6616700" y="29845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latin typeface="Arial" panose="020B0604020202020204" pitchFamily="34" charset="0"/>
              </a:rPr>
              <a:t>Sink Functions</a:t>
            </a:r>
          </a:p>
        </p:txBody>
      </p:sp>
      <p:cxnSp>
        <p:nvCxnSpPr>
          <p:cNvPr id="26" name="Straight Arrow Connector 25">
            <a:extLst>
              <a:ext uri="{FF2B5EF4-FFF2-40B4-BE49-F238E27FC236}">
                <a16:creationId xmlns:a16="http://schemas.microsoft.com/office/drawing/2014/main" id="{696217E3-1091-D166-6A91-A41CDADB132D}"/>
              </a:ext>
            </a:extLst>
          </p:cNvPr>
          <p:cNvCxnSpPr/>
          <p:nvPr/>
        </p:nvCxnSpPr>
        <p:spPr>
          <a:xfrm>
            <a:off x="1112838" y="1511300"/>
            <a:ext cx="679450" cy="4064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C187117-9689-9197-192F-44335622B0AF}"/>
              </a:ext>
            </a:extLst>
          </p:cNvPr>
          <p:cNvCxnSpPr/>
          <p:nvPr/>
        </p:nvCxnSpPr>
        <p:spPr>
          <a:xfrm>
            <a:off x="7854950" y="5613400"/>
            <a:ext cx="679450" cy="4064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0C949DC-854F-7A57-2A07-CB5AA4B224D2}"/>
              </a:ext>
            </a:extLst>
          </p:cNvPr>
          <p:cNvCxnSpPr/>
          <p:nvPr/>
        </p:nvCxnSpPr>
        <p:spPr>
          <a:xfrm>
            <a:off x="2779713" y="3554413"/>
            <a:ext cx="485775"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53331CE-9785-086E-5CF1-C4C060E1AF4D}"/>
              </a:ext>
            </a:extLst>
          </p:cNvPr>
          <p:cNvCxnSpPr/>
          <p:nvPr/>
        </p:nvCxnSpPr>
        <p:spPr>
          <a:xfrm>
            <a:off x="2746375" y="3009900"/>
            <a:ext cx="485775"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7AA49DE7-AC04-72D4-BB34-8A9716647C56}"/>
              </a:ext>
            </a:extLst>
          </p:cNvPr>
          <p:cNvSpPr/>
          <p:nvPr/>
        </p:nvSpPr>
        <p:spPr>
          <a:xfrm rot="980782" flipV="1">
            <a:off x="1906588" y="1684338"/>
            <a:ext cx="3498850" cy="2695575"/>
          </a:xfrm>
          <a:prstGeom prst="arc">
            <a:avLst>
              <a:gd name="adj1" fmla="val 13847543"/>
              <a:gd name="adj2" fmla="val 18096463"/>
            </a:avLst>
          </a:prstGeom>
          <a:ln w="44450">
            <a:solidFill>
              <a:schemeClr val="tx1"/>
            </a:solidFill>
            <a:headEnd type="stealth" w="lg" len="lg"/>
            <a:tailEnd w="lg"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A0240251-DABB-CA01-2B22-C3F37A2FB766}"/>
              </a:ext>
            </a:extLst>
          </p:cNvPr>
          <p:cNvSpPr>
            <a:spLocks noGrp="1"/>
          </p:cNvSpPr>
          <p:nvPr>
            <p:ph type="title"/>
          </p:nvPr>
        </p:nvSpPr>
        <p:spPr>
          <a:xfrm>
            <a:off x="533400" y="503237"/>
            <a:ext cx="8197850" cy="1490395"/>
          </a:xfrm>
        </p:spPr>
        <p:txBody>
          <a:bodyPr rtlCol="0">
            <a:normAutofit fontScale="90000"/>
          </a:bodyPr>
          <a:lstStyle/>
          <a:p>
            <a:pPr eaLnBrk="1" fontAlgn="auto" hangingPunct="1">
              <a:spcAft>
                <a:spcPts val="0"/>
              </a:spcAft>
              <a:defRPr/>
            </a:pPr>
            <a:r>
              <a:rPr lang="en-US" sz="3100" b="1" dirty="0">
                <a:latin typeface="Arial" panose="020B0604020202020204" pitchFamily="34" charset="0"/>
                <a:cs typeface="Arial" panose="020B0604020202020204" pitchFamily="34" charset="0"/>
              </a:rPr>
              <a:t>The Economic Subsystem Relative to the Global Ecosystem (Small Scale)</a:t>
            </a:r>
            <a:br>
              <a:rPr lang="en-US" dirty="0"/>
            </a:br>
            <a:r>
              <a:rPr lang="en-US" b="1" dirty="0"/>
              <a:t> </a:t>
            </a:r>
            <a:br>
              <a:rPr lang="en-US" dirty="0"/>
            </a:br>
            <a:endParaRPr lang="en-US" dirty="0"/>
          </a:p>
        </p:txBody>
      </p:sp>
      <p:sp>
        <p:nvSpPr>
          <p:cNvPr id="4119" name="TextBox 2">
            <a:extLst>
              <a:ext uri="{FF2B5EF4-FFF2-40B4-BE49-F238E27FC236}">
                <a16:creationId xmlns:a16="http://schemas.microsoft.com/office/drawing/2014/main" id="{77F14A55-925A-6BCE-5F33-33BEFDB2EBA4}"/>
              </a:ext>
            </a:extLst>
          </p:cNvPr>
          <p:cNvSpPr txBox="1">
            <a:spLocks noChangeArrowheads="1"/>
          </p:cNvSpPr>
          <p:nvPr/>
        </p:nvSpPr>
        <p:spPr bwMode="auto">
          <a:xfrm>
            <a:off x="128588" y="6238875"/>
            <a:ext cx="3352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i="1">
                <a:latin typeface="Times New Roman" panose="02020603050405020304" pitchFamily="18" charset="0"/>
                <a:cs typeface="Times New Roman" panose="02020603050405020304" pitchFamily="18" charset="0"/>
              </a:rPr>
              <a:t>Source: </a:t>
            </a:r>
            <a:r>
              <a:rPr lang="en-US" altLang="en-US" sz="1200">
                <a:latin typeface="Times New Roman" panose="02020603050405020304" pitchFamily="18" charset="0"/>
                <a:cs typeface="Times New Roman" panose="02020603050405020304" pitchFamily="18" charset="0"/>
              </a:rPr>
              <a:t>Goodland, Daly, and El Serafy, 1992, p. 5.</a:t>
            </a:r>
          </a:p>
          <a:p>
            <a:pPr eaLnBrk="1" hangingPunct="1">
              <a:spcBef>
                <a:spcPct val="0"/>
              </a:spcBef>
              <a:buFontTx/>
              <a:buNone/>
            </a:pPr>
            <a:endParaRPr lang="en-US" altLang="en-US"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714BEEB-2433-100A-92D1-846B68D6EB94}"/>
              </a:ext>
            </a:extLst>
          </p:cNvPr>
          <p:cNvSpPr txBox="1"/>
          <p:nvPr/>
        </p:nvSpPr>
        <p:spPr>
          <a:xfrm>
            <a:off x="228600" y="6300794"/>
            <a:ext cx="8915400" cy="338554"/>
          </a:xfrm>
          <a:prstGeom prst="rect">
            <a:avLst/>
          </a:prstGeom>
          <a:noFill/>
        </p:spPr>
        <p:txBody>
          <a:bodyPr wrap="square" rtlCol="0">
            <a:spAutoFit/>
          </a:bodyPr>
          <a:lstStyle/>
          <a:p>
            <a:pPr defTabSz="685800"/>
            <a:r>
              <a:rPr lang="en-US" sz="1600" dirty="0">
                <a:solidFill>
                  <a:prstClr val="black"/>
                </a:solidFill>
                <a:latin typeface="Aptos" panose="02110004020202020204"/>
              </a:rPr>
              <a:t>Sources: Climate Action Tracker, South Africa; Our World in Data, South Africa: CO</a:t>
            </a:r>
            <a:r>
              <a:rPr lang="en-US" sz="1600" baseline="-25000" dirty="0">
                <a:solidFill>
                  <a:prstClr val="black"/>
                </a:solidFill>
                <a:latin typeface="Aptos" panose="02110004020202020204"/>
              </a:rPr>
              <a:t>2</a:t>
            </a:r>
            <a:r>
              <a:rPr lang="en-US" sz="1600" dirty="0">
                <a:solidFill>
                  <a:prstClr val="black"/>
                </a:solidFill>
                <a:latin typeface="Aptos" panose="02110004020202020204"/>
              </a:rPr>
              <a:t> Country Profile. </a:t>
            </a:r>
          </a:p>
        </p:txBody>
      </p:sp>
      <p:pic>
        <p:nvPicPr>
          <p:cNvPr id="8" name="Picture 7">
            <a:extLst>
              <a:ext uri="{FF2B5EF4-FFF2-40B4-BE49-F238E27FC236}">
                <a16:creationId xmlns:a16="http://schemas.microsoft.com/office/drawing/2014/main" id="{47B5D60A-7704-1340-D6BF-844EE88F1605}"/>
              </a:ext>
            </a:extLst>
          </p:cNvPr>
          <p:cNvPicPr>
            <a:picLocks noChangeAspect="1"/>
          </p:cNvPicPr>
          <p:nvPr/>
        </p:nvPicPr>
        <p:blipFill>
          <a:blip r:embed="rId2"/>
          <a:stretch>
            <a:fillRect/>
          </a:stretch>
        </p:blipFill>
        <p:spPr>
          <a:xfrm>
            <a:off x="1154430" y="1605399"/>
            <a:ext cx="7006590" cy="4513856"/>
          </a:xfrm>
          <a:prstGeom prst="rect">
            <a:avLst/>
          </a:prstGeom>
          <a:ln>
            <a:solidFill>
              <a:schemeClr val="tx2">
                <a:lumMod val="50000"/>
                <a:lumOff val="50000"/>
              </a:schemeClr>
            </a:solidFill>
          </a:ln>
        </p:spPr>
      </p:pic>
      <p:sp>
        <p:nvSpPr>
          <p:cNvPr id="9" name="TextBox 8">
            <a:extLst>
              <a:ext uri="{FF2B5EF4-FFF2-40B4-BE49-F238E27FC236}">
                <a16:creationId xmlns:a16="http://schemas.microsoft.com/office/drawing/2014/main" id="{7D05BFBC-63E1-EAC2-D8AD-0296A111832B}"/>
              </a:ext>
            </a:extLst>
          </p:cNvPr>
          <p:cNvSpPr txBox="1"/>
          <p:nvPr/>
        </p:nvSpPr>
        <p:spPr>
          <a:xfrm>
            <a:off x="1444040" y="218652"/>
            <a:ext cx="6064655" cy="1200329"/>
          </a:xfrm>
          <a:prstGeom prst="rect">
            <a:avLst/>
          </a:prstGeom>
          <a:solidFill>
            <a:schemeClr val="bg1">
              <a:lumMod val="85000"/>
            </a:schemeClr>
          </a:solidFill>
          <a:ln w="38100">
            <a:solidFill>
              <a:schemeClr val="tx2">
                <a:lumMod val="50000"/>
                <a:lumOff val="50000"/>
              </a:schemeClr>
            </a:solidFill>
          </a:ln>
        </p:spPr>
        <p:txBody>
          <a:bodyPr wrap="square" rtlCol="0">
            <a:spAutoFit/>
          </a:bodyPr>
          <a:lstStyle/>
          <a:p>
            <a:pPr defTabSz="685800"/>
            <a:r>
              <a:rPr lang="en-US" sz="2400" dirty="0">
                <a:solidFill>
                  <a:prstClr val="black"/>
                </a:solidFill>
                <a:latin typeface="Aptos" panose="02110004020202020204"/>
              </a:rPr>
              <a:t>South Africa is already close to meeting its 2030 NDC target of 367-437 MtCO2e – 2022 emissions are down 13% compared to 2010.</a:t>
            </a:r>
          </a:p>
        </p:txBody>
      </p:sp>
    </p:spTree>
    <p:extLst>
      <p:ext uri="{BB962C8B-B14F-4D97-AF65-F5344CB8AC3E}">
        <p14:creationId xmlns:p14="http://schemas.microsoft.com/office/powerpoint/2010/main" val="61354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23284F-8257-175C-444C-30EE12F0AF2A}"/>
              </a:ext>
            </a:extLst>
          </p:cNvPr>
          <p:cNvPicPr>
            <a:picLocks noChangeAspect="1"/>
          </p:cNvPicPr>
          <p:nvPr/>
        </p:nvPicPr>
        <p:blipFill>
          <a:blip r:embed="rId2"/>
          <a:stretch>
            <a:fillRect/>
          </a:stretch>
        </p:blipFill>
        <p:spPr>
          <a:xfrm>
            <a:off x="283513" y="411609"/>
            <a:ext cx="8623420" cy="5389637"/>
          </a:xfrm>
          <a:prstGeom prst="rect">
            <a:avLst/>
          </a:prstGeom>
        </p:spPr>
      </p:pic>
      <p:sp>
        <p:nvSpPr>
          <p:cNvPr id="4" name="TextBox 3">
            <a:extLst>
              <a:ext uri="{FF2B5EF4-FFF2-40B4-BE49-F238E27FC236}">
                <a16:creationId xmlns:a16="http://schemas.microsoft.com/office/drawing/2014/main" id="{D0BBD203-9F91-FEB2-AF87-B75A442F0E9D}"/>
              </a:ext>
            </a:extLst>
          </p:cNvPr>
          <p:cNvSpPr txBox="1"/>
          <p:nvPr/>
        </p:nvSpPr>
        <p:spPr>
          <a:xfrm>
            <a:off x="2052539" y="6107836"/>
            <a:ext cx="4324350" cy="338554"/>
          </a:xfrm>
          <a:prstGeom prst="rect">
            <a:avLst/>
          </a:prstGeom>
          <a:noFill/>
        </p:spPr>
        <p:txBody>
          <a:bodyPr wrap="square" rtlCol="0">
            <a:spAutoFit/>
          </a:bodyPr>
          <a:lstStyle/>
          <a:p>
            <a:pPr defTabSz="685800"/>
            <a:r>
              <a:rPr lang="en-US" sz="1600" dirty="0">
                <a:solidFill>
                  <a:prstClr val="black"/>
                </a:solidFill>
                <a:latin typeface="Aptos" panose="02110004020202020204"/>
              </a:rPr>
              <a:t>Source: Renewables Now, October 19, 2016.</a:t>
            </a:r>
          </a:p>
        </p:txBody>
      </p:sp>
    </p:spTree>
    <p:extLst>
      <p:ext uri="{BB962C8B-B14F-4D97-AF65-F5344CB8AC3E}">
        <p14:creationId xmlns:p14="http://schemas.microsoft.com/office/powerpoint/2010/main" val="1810910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3689A9-70E2-AA31-F0A4-0599D45EE574}"/>
              </a:ext>
            </a:extLst>
          </p:cNvPr>
          <p:cNvPicPr>
            <a:picLocks noChangeAspect="1"/>
          </p:cNvPicPr>
          <p:nvPr/>
        </p:nvPicPr>
        <p:blipFill>
          <a:blip r:embed="rId2"/>
          <a:srcRect l="5401" t="39433" r="10837" b="5532"/>
          <a:stretch/>
        </p:blipFill>
        <p:spPr>
          <a:xfrm>
            <a:off x="131325" y="2119675"/>
            <a:ext cx="3654362" cy="2223725"/>
          </a:xfrm>
          <a:prstGeom prst="rect">
            <a:avLst/>
          </a:prstGeom>
        </p:spPr>
      </p:pic>
      <p:pic>
        <p:nvPicPr>
          <p:cNvPr id="4" name="Picture 3">
            <a:extLst>
              <a:ext uri="{FF2B5EF4-FFF2-40B4-BE49-F238E27FC236}">
                <a16:creationId xmlns:a16="http://schemas.microsoft.com/office/drawing/2014/main" id="{5F4F9EA9-719B-952C-BEC6-BC81AC03EC42}"/>
              </a:ext>
            </a:extLst>
          </p:cNvPr>
          <p:cNvPicPr>
            <a:picLocks noChangeAspect="1"/>
          </p:cNvPicPr>
          <p:nvPr/>
        </p:nvPicPr>
        <p:blipFill>
          <a:blip r:embed="rId2"/>
          <a:srcRect r="70148" b="83783"/>
          <a:stretch/>
        </p:blipFill>
        <p:spPr>
          <a:xfrm>
            <a:off x="-242955" y="857251"/>
            <a:ext cx="2176328" cy="834146"/>
          </a:xfrm>
          <a:prstGeom prst="rect">
            <a:avLst/>
          </a:prstGeom>
        </p:spPr>
      </p:pic>
      <p:sp>
        <p:nvSpPr>
          <p:cNvPr id="6" name="TextBox 5">
            <a:extLst>
              <a:ext uri="{FF2B5EF4-FFF2-40B4-BE49-F238E27FC236}">
                <a16:creationId xmlns:a16="http://schemas.microsoft.com/office/drawing/2014/main" id="{6EF49B3D-1D5B-8CB4-156D-4F22DF13C0A3}"/>
              </a:ext>
            </a:extLst>
          </p:cNvPr>
          <p:cNvSpPr txBox="1"/>
          <p:nvPr/>
        </p:nvSpPr>
        <p:spPr>
          <a:xfrm>
            <a:off x="3785687" y="413106"/>
            <a:ext cx="5091119" cy="1323439"/>
          </a:xfrm>
          <a:prstGeom prst="rect">
            <a:avLst/>
          </a:prstGeom>
          <a:noFill/>
        </p:spPr>
        <p:txBody>
          <a:bodyPr wrap="square">
            <a:spAutoFit/>
          </a:bodyPr>
          <a:lstStyle/>
          <a:p>
            <a:pPr defTabSz="685800"/>
            <a:r>
              <a:rPr lang="en-US" sz="2000" dirty="0">
                <a:solidFill>
                  <a:srgbClr val="000000"/>
                </a:solidFill>
                <a:latin typeface="Campton"/>
              </a:rPr>
              <a:t>South Africa's fossil fuel subsidies tripled between 2018 and 2023, hitting ZAR 118 billion (USD 7.5 billion), up from ZAR 39 billion (USD 2.9 billion) 5 years earlier.</a:t>
            </a:r>
            <a:endParaRPr lang="en-US" sz="2000" dirty="0">
              <a:solidFill>
                <a:prstClr val="black"/>
              </a:solidFill>
              <a:latin typeface="Aptos" panose="02110004020202020204"/>
            </a:endParaRPr>
          </a:p>
        </p:txBody>
      </p:sp>
      <p:sp>
        <p:nvSpPr>
          <p:cNvPr id="8" name="TextBox 7">
            <a:extLst>
              <a:ext uri="{FF2B5EF4-FFF2-40B4-BE49-F238E27FC236}">
                <a16:creationId xmlns:a16="http://schemas.microsoft.com/office/drawing/2014/main" id="{B42E53B0-7C86-273D-9C58-DB2FFEBC8999}"/>
              </a:ext>
            </a:extLst>
          </p:cNvPr>
          <p:cNvSpPr txBox="1"/>
          <p:nvPr/>
        </p:nvSpPr>
        <p:spPr>
          <a:xfrm>
            <a:off x="3785687" y="1859023"/>
            <a:ext cx="4775201" cy="1600438"/>
          </a:xfrm>
          <a:prstGeom prst="rect">
            <a:avLst/>
          </a:prstGeom>
          <a:noFill/>
        </p:spPr>
        <p:txBody>
          <a:bodyPr wrap="square">
            <a:spAutoFit/>
          </a:bodyPr>
          <a:lstStyle/>
          <a:p>
            <a:pPr defTabSz="685800"/>
            <a:r>
              <a:rPr lang="en-US" sz="2000" dirty="0">
                <a:solidFill>
                  <a:srgbClr val="000000"/>
                </a:solidFill>
                <a:latin typeface="Campton"/>
              </a:rPr>
              <a:t>The largest share of fossil fuel subsidies in South Africa in 2023 went to oil and gas consumption, carbon tax exemptions, and the electricity sector. </a:t>
            </a:r>
          </a:p>
          <a:p>
            <a:pPr defTabSz="685800"/>
            <a:endParaRPr lang="en-US" dirty="0">
              <a:solidFill>
                <a:prstClr val="black"/>
              </a:solidFill>
              <a:latin typeface="Aptos" panose="02110004020202020204"/>
            </a:endParaRPr>
          </a:p>
        </p:txBody>
      </p:sp>
      <p:sp>
        <p:nvSpPr>
          <p:cNvPr id="10" name="TextBox 9">
            <a:extLst>
              <a:ext uri="{FF2B5EF4-FFF2-40B4-BE49-F238E27FC236}">
                <a16:creationId xmlns:a16="http://schemas.microsoft.com/office/drawing/2014/main" id="{B71AB888-FEF7-F24E-073C-67CD815826D8}"/>
              </a:ext>
            </a:extLst>
          </p:cNvPr>
          <p:cNvSpPr txBox="1"/>
          <p:nvPr/>
        </p:nvSpPr>
        <p:spPr>
          <a:xfrm>
            <a:off x="3785687" y="3231537"/>
            <a:ext cx="4775200" cy="3477875"/>
          </a:xfrm>
          <a:prstGeom prst="rect">
            <a:avLst/>
          </a:prstGeom>
          <a:noFill/>
        </p:spPr>
        <p:txBody>
          <a:bodyPr wrap="square">
            <a:spAutoFit/>
          </a:bodyPr>
          <a:lstStyle/>
          <a:p>
            <a:pPr defTabSz="685800" fontAlgn="base"/>
            <a:r>
              <a:rPr lang="en-US" sz="2000" dirty="0">
                <a:solidFill>
                  <a:srgbClr val="000000"/>
                </a:solidFill>
                <a:latin typeface="Campton"/>
              </a:rPr>
              <a:t>"Soaring fossil fuel subsidies in South Africa mean the country is still locked into dependence on economically volatile fuels, with ill-targeted consumer subsidies failing to protect the poorest families,"</a:t>
            </a:r>
          </a:p>
          <a:p>
            <a:pPr defTabSz="685800" fontAlgn="base"/>
            <a:endParaRPr lang="en-US" sz="2000" dirty="0">
              <a:solidFill>
                <a:srgbClr val="000000"/>
              </a:solidFill>
              <a:latin typeface="Campton"/>
            </a:endParaRPr>
          </a:p>
          <a:p>
            <a:pPr defTabSz="685800" fontAlgn="base"/>
            <a:r>
              <a:rPr lang="en-US" sz="2000" dirty="0">
                <a:solidFill>
                  <a:srgbClr val="000000"/>
                </a:solidFill>
                <a:latin typeface="Campton"/>
              </a:rPr>
              <a:t>"Carbon tax exemptions for big emitters like Eskom, as well as current plans to expand gas-generated power, are undermining South Africa’s commitments to shift away from fossil fuels.”</a:t>
            </a:r>
          </a:p>
        </p:txBody>
      </p:sp>
    </p:spTree>
    <p:extLst>
      <p:ext uri="{BB962C8B-B14F-4D97-AF65-F5344CB8AC3E}">
        <p14:creationId xmlns:p14="http://schemas.microsoft.com/office/powerpoint/2010/main" val="3703965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cost of coal energy on the South African economy">
            <a:extLst>
              <a:ext uri="{FF2B5EF4-FFF2-40B4-BE49-F238E27FC236}">
                <a16:creationId xmlns:a16="http://schemas.microsoft.com/office/drawing/2014/main" id="{56322B17-99D2-5401-D536-AD8CCE7B6D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7518"/>
          <a:stretch/>
        </p:blipFill>
        <p:spPr bwMode="auto">
          <a:xfrm>
            <a:off x="80010" y="324867"/>
            <a:ext cx="3399817" cy="106093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cost of coal energy on the South African economy">
            <a:extLst>
              <a:ext uri="{FF2B5EF4-FFF2-40B4-BE49-F238E27FC236}">
                <a16:creationId xmlns:a16="http://schemas.microsoft.com/office/drawing/2014/main" id="{83DAA3DB-0870-DFB2-6E6F-DCDAFBE6F6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643"/>
          <a:stretch/>
        </p:blipFill>
        <p:spPr bwMode="auto">
          <a:xfrm>
            <a:off x="-1" y="1872486"/>
            <a:ext cx="3699321" cy="4494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lar investment">
            <a:extLst>
              <a:ext uri="{FF2B5EF4-FFF2-40B4-BE49-F238E27FC236}">
                <a16:creationId xmlns:a16="http://schemas.microsoft.com/office/drawing/2014/main" id="{6D518EDE-E90C-EB5F-BB37-7CDF1AFD0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218" y="2592644"/>
            <a:ext cx="5192943" cy="32709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147D7B-24ED-1A63-3220-D0C6A46F93AC}"/>
              </a:ext>
            </a:extLst>
          </p:cNvPr>
          <p:cNvSpPr txBox="1"/>
          <p:nvPr/>
        </p:nvSpPr>
        <p:spPr>
          <a:xfrm>
            <a:off x="3796218" y="324867"/>
            <a:ext cx="4539575" cy="1569660"/>
          </a:xfrm>
          <a:prstGeom prst="rect">
            <a:avLst/>
          </a:prstGeom>
          <a:solidFill>
            <a:schemeClr val="bg1">
              <a:lumMod val="85000"/>
            </a:schemeClr>
          </a:solidFill>
          <a:ln w="38100">
            <a:solidFill>
              <a:schemeClr val="tx2">
                <a:lumMod val="50000"/>
                <a:lumOff val="50000"/>
              </a:schemeClr>
            </a:solidFill>
          </a:ln>
        </p:spPr>
        <p:txBody>
          <a:bodyPr wrap="square" rtlCol="0">
            <a:spAutoFit/>
          </a:bodyPr>
          <a:lstStyle/>
          <a:p>
            <a:pPr defTabSz="685800"/>
            <a:r>
              <a:rPr lang="en-US" sz="2400" dirty="0">
                <a:solidFill>
                  <a:prstClr val="black"/>
                </a:solidFill>
                <a:latin typeface="Aptos" panose="02110004020202020204"/>
              </a:rPr>
              <a:t>South Africa’s transition from coal to renewables is underway, benefitting from low-cost solar panels from China.</a:t>
            </a:r>
          </a:p>
        </p:txBody>
      </p:sp>
      <p:sp>
        <p:nvSpPr>
          <p:cNvPr id="4" name="TextBox 3">
            <a:extLst>
              <a:ext uri="{FF2B5EF4-FFF2-40B4-BE49-F238E27FC236}">
                <a16:creationId xmlns:a16="http://schemas.microsoft.com/office/drawing/2014/main" id="{191259DE-BAE4-0A61-3E6B-A514E5D9AFF6}"/>
              </a:ext>
            </a:extLst>
          </p:cNvPr>
          <p:cNvSpPr txBox="1"/>
          <p:nvPr/>
        </p:nvSpPr>
        <p:spPr>
          <a:xfrm>
            <a:off x="3796218" y="5687300"/>
            <a:ext cx="5328736" cy="369332"/>
          </a:xfrm>
          <a:prstGeom prst="rect">
            <a:avLst/>
          </a:prstGeom>
          <a:noFill/>
        </p:spPr>
        <p:txBody>
          <a:bodyPr wrap="square" rtlCol="0">
            <a:spAutoFit/>
          </a:bodyPr>
          <a:lstStyle/>
          <a:p>
            <a:pPr defTabSz="685800"/>
            <a:r>
              <a:rPr lang="en-US" sz="900" dirty="0">
                <a:solidFill>
                  <a:prstClr val="black"/>
                </a:solidFill>
                <a:latin typeface="Aptos" panose="02110004020202020204"/>
              </a:rPr>
              <a:t>Sources: “</a:t>
            </a:r>
            <a:r>
              <a:rPr lang="en-US" sz="900" dirty="0">
                <a:solidFill>
                  <a:srgbClr val="454547"/>
                </a:solidFill>
                <a:latin typeface="Assistant" panose="020F0502020204030204" pitchFamily="2" charset="-79"/>
                <a:cs typeface="Assistant" panose="020F0502020204030204" pitchFamily="2" charset="-79"/>
              </a:rPr>
              <a:t>The Cost of Coal Energy on the South African Economy,” Green Economy Journal, December 23, 2021; “</a:t>
            </a:r>
            <a:r>
              <a:rPr lang="en-US" sz="900" dirty="0">
                <a:solidFill>
                  <a:srgbClr val="474747"/>
                </a:solidFill>
                <a:latin typeface="BBG CJK"/>
              </a:rPr>
              <a:t>Coal Declines Amid Solar Boom in South Africa, in Five Charts,” </a:t>
            </a:r>
            <a:r>
              <a:rPr lang="en-US" sz="900" dirty="0">
                <a:solidFill>
                  <a:srgbClr val="454547"/>
                </a:solidFill>
                <a:latin typeface="Assistant" panose="020F0502020204030204" pitchFamily="2" charset="-79"/>
                <a:cs typeface="Assistant" panose="020F0502020204030204" pitchFamily="2" charset="-79"/>
              </a:rPr>
              <a:t>Bloomberg NEF, November 17, 2023.</a:t>
            </a:r>
            <a:endParaRPr lang="en-US" sz="900" dirty="0">
              <a:solidFill>
                <a:prstClr val="black"/>
              </a:solidFill>
              <a:latin typeface="Aptos" panose="02110004020202020204"/>
            </a:endParaRPr>
          </a:p>
        </p:txBody>
      </p:sp>
    </p:spTree>
    <p:extLst>
      <p:ext uri="{BB962C8B-B14F-4D97-AF65-F5344CB8AC3E}">
        <p14:creationId xmlns:p14="http://schemas.microsoft.com/office/powerpoint/2010/main" val="4018119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879F05-231B-C907-CFA7-4C1D5D22888B}"/>
              </a:ext>
            </a:extLst>
          </p:cNvPr>
          <p:cNvSpPr txBox="1"/>
          <p:nvPr/>
        </p:nvSpPr>
        <p:spPr>
          <a:xfrm>
            <a:off x="2436048" y="6326169"/>
            <a:ext cx="5328736" cy="523220"/>
          </a:xfrm>
          <a:prstGeom prst="rect">
            <a:avLst/>
          </a:prstGeom>
          <a:noFill/>
        </p:spPr>
        <p:txBody>
          <a:bodyPr wrap="square" rtlCol="0">
            <a:spAutoFit/>
          </a:bodyPr>
          <a:lstStyle/>
          <a:p>
            <a:pPr defTabSz="685800"/>
            <a:r>
              <a:rPr lang="en-US" sz="1400" dirty="0">
                <a:solidFill>
                  <a:prstClr val="black"/>
                </a:solidFill>
                <a:latin typeface="Aptos" panose="02110004020202020204"/>
              </a:rPr>
              <a:t>Source: </a:t>
            </a:r>
            <a:r>
              <a:rPr lang="en-US" sz="1400" dirty="0">
                <a:solidFill>
                  <a:srgbClr val="454547"/>
                </a:solidFill>
                <a:latin typeface="Assistant" panose="020F0502020204030204" pitchFamily="2" charset="-79"/>
                <a:cs typeface="Assistant" panose="020F0502020204030204" pitchFamily="2" charset="-79"/>
              </a:rPr>
              <a:t>“</a:t>
            </a:r>
            <a:r>
              <a:rPr lang="en-US" sz="1400" dirty="0">
                <a:solidFill>
                  <a:srgbClr val="474747"/>
                </a:solidFill>
                <a:latin typeface="BBG CJK"/>
              </a:rPr>
              <a:t>Coal Declines Amid Solar Boom in South Africa, in Five Charts,” </a:t>
            </a:r>
            <a:r>
              <a:rPr lang="en-US" sz="1400" dirty="0">
                <a:solidFill>
                  <a:srgbClr val="454547"/>
                </a:solidFill>
                <a:latin typeface="Assistant" panose="020F0502020204030204" pitchFamily="2" charset="-79"/>
                <a:cs typeface="Assistant" panose="020F0502020204030204" pitchFamily="2" charset="-79"/>
              </a:rPr>
              <a:t>Bloomberg NEF, November 17, 2023.</a:t>
            </a:r>
            <a:endParaRPr lang="en-US" sz="1400" dirty="0">
              <a:solidFill>
                <a:prstClr val="black"/>
              </a:solidFill>
              <a:latin typeface="Aptos" panose="02110004020202020204"/>
            </a:endParaRPr>
          </a:p>
        </p:txBody>
      </p:sp>
      <p:pic>
        <p:nvPicPr>
          <p:cNvPr id="2050" name="Picture 2" descr="Coal outputs">
            <a:extLst>
              <a:ext uri="{FF2B5EF4-FFF2-40B4-BE49-F238E27FC236}">
                <a16:creationId xmlns:a16="http://schemas.microsoft.com/office/drawing/2014/main" id="{773AFDE6-499C-5B8C-584E-12736B36C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580" y="1392500"/>
            <a:ext cx="6892290" cy="49336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D618F6-A7F8-BC36-65D1-82AC5C06B248}"/>
              </a:ext>
            </a:extLst>
          </p:cNvPr>
          <p:cNvSpPr txBox="1"/>
          <p:nvPr/>
        </p:nvSpPr>
        <p:spPr>
          <a:xfrm>
            <a:off x="567853" y="416415"/>
            <a:ext cx="8008293" cy="830997"/>
          </a:xfrm>
          <a:prstGeom prst="rect">
            <a:avLst/>
          </a:prstGeom>
          <a:solidFill>
            <a:schemeClr val="bg1">
              <a:lumMod val="85000"/>
            </a:schemeClr>
          </a:solidFill>
          <a:ln w="38100">
            <a:solidFill>
              <a:schemeClr val="tx2">
                <a:lumMod val="50000"/>
                <a:lumOff val="50000"/>
              </a:schemeClr>
            </a:solidFill>
          </a:ln>
        </p:spPr>
        <p:txBody>
          <a:bodyPr wrap="square" rtlCol="0">
            <a:spAutoFit/>
          </a:bodyPr>
          <a:lstStyle/>
          <a:p>
            <a:pPr defTabSz="685800"/>
            <a:r>
              <a:rPr lang="en-US" sz="2400" dirty="0">
                <a:solidFill>
                  <a:prstClr val="black"/>
                </a:solidFill>
                <a:latin typeface="Aptos" panose="02110004020202020204"/>
              </a:rPr>
              <a:t>South Africa can obtain about two-thirds of its power from solar and wind by 2040 under an energy transition scenario.</a:t>
            </a:r>
          </a:p>
        </p:txBody>
      </p:sp>
    </p:spTree>
    <p:extLst>
      <p:ext uri="{BB962C8B-B14F-4D97-AF65-F5344CB8AC3E}">
        <p14:creationId xmlns:p14="http://schemas.microsoft.com/office/powerpoint/2010/main" val="139742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DB53CB-191D-9D31-B04E-28261F9643DC}"/>
              </a:ext>
            </a:extLst>
          </p:cNvPr>
          <p:cNvSpPr txBox="1"/>
          <p:nvPr/>
        </p:nvSpPr>
        <p:spPr>
          <a:xfrm>
            <a:off x="1861953" y="1088313"/>
            <a:ext cx="6458893" cy="830997"/>
          </a:xfrm>
          <a:prstGeom prst="rect">
            <a:avLst/>
          </a:prstGeom>
          <a:solidFill>
            <a:schemeClr val="bg1">
              <a:lumMod val="85000"/>
            </a:schemeClr>
          </a:solidFill>
          <a:ln w="38100">
            <a:solidFill>
              <a:schemeClr val="tx2">
                <a:lumMod val="50000"/>
                <a:lumOff val="50000"/>
              </a:schemeClr>
            </a:solidFill>
          </a:ln>
        </p:spPr>
        <p:txBody>
          <a:bodyPr wrap="square" rtlCol="0">
            <a:spAutoFit/>
          </a:bodyPr>
          <a:lstStyle/>
          <a:p>
            <a:pPr defTabSz="685800"/>
            <a:r>
              <a:rPr lang="en-US" sz="2400" dirty="0">
                <a:solidFill>
                  <a:prstClr val="black"/>
                </a:solidFill>
                <a:latin typeface="Aptos" panose="02110004020202020204"/>
              </a:rPr>
              <a:t>South Africa’s Just Transition Framework was adopted in May 2022.</a:t>
            </a:r>
          </a:p>
        </p:txBody>
      </p:sp>
      <p:sp>
        <p:nvSpPr>
          <p:cNvPr id="7" name="TextBox 6">
            <a:extLst>
              <a:ext uri="{FF2B5EF4-FFF2-40B4-BE49-F238E27FC236}">
                <a16:creationId xmlns:a16="http://schemas.microsoft.com/office/drawing/2014/main" id="{CBA8CF19-C68C-65C4-855D-CC8503FF8B5E}"/>
              </a:ext>
            </a:extLst>
          </p:cNvPr>
          <p:cNvSpPr txBox="1"/>
          <p:nvPr/>
        </p:nvSpPr>
        <p:spPr>
          <a:xfrm>
            <a:off x="1466850" y="2146807"/>
            <a:ext cx="7315200" cy="4093428"/>
          </a:xfrm>
          <a:prstGeom prst="rect">
            <a:avLst/>
          </a:prstGeom>
          <a:noFill/>
          <a:ln>
            <a:solidFill>
              <a:schemeClr val="tx2">
                <a:lumMod val="50000"/>
                <a:lumOff val="50000"/>
              </a:schemeClr>
            </a:solidFill>
          </a:ln>
        </p:spPr>
        <p:txBody>
          <a:bodyPr wrap="square">
            <a:spAutoFit/>
          </a:bodyPr>
          <a:lstStyle/>
          <a:p>
            <a:pPr defTabSz="685800"/>
            <a:r>
              <a:rPr lang="en-US" sz="2000" dirty="0">
                <a:solidFill>
                  <a:prstClr val="black"/>
                </a:solidFill>
                <a:latin typeface="Aptos" panose="02110004020202020204"/>
              </a:rPr>
              <a:t>A just transition aims to achieve a quality life for all South Africans, in the context of increasing the ability to adapt to the adverse impacts of climate, fostering climate resilience, and reaching net-zero greenhouse gas emissions by 2050, in line with best available science. </a:t>
            </a:r>
          </a:p>
          <a:p>
            <a:pPr defTabSz="685800"/>
            <a:endParaRPr lang="en-US" sz="2000" dirty="0">
              <a:solidFill>
                <a:prstClr val="black"/>
              </a:solidFill>
              <a:latin typeface="Aptos" panose="02110004020202020204"/>
            </a:endParaRPr>
          </a:p>
          <a:p>
            <a:pPr defTabSz="685800"/>
            <a:r>
              <a:rPr lang="en-US" sz="2000" dirty="0">
                <a:solidFill>
                  <a:prstClr val="black"/>
                </a:solidFill>
                <a:latin typeface="Aptos" panose="02110004020202020204"/>
              </a:rPr>
              <a:t>A just transition contributes to the goals of decent work for all, social inclusion, and the eradication of poverty.</a:t>
            </a:r>
          </a:p>
          <a:p>
            <a:pPr defTabSz="685800"/>
            <a:endParaRPr lang="en-US" sz="2000" dirty="0">
              <a:solidFill>
                <a:prstClr val="black"/>
              </a:solidFill>
              <a:latin typeface="Aptos" panose="02110004020202020204"/>
            </a:endParaRPr>
          </a:p>
          <a:p>
            <a:pPr defTabSz="685800"/>
            <a:r>
              <a:rPr lang="en-US" sz="2000" dirty="0">
                <a:solidFill>
                  <a:prstClr val="black"/>
                </a:solidFill>
                <a:latin typeface="Aptos" panose="02110004020202020204"/>
              </a:rPr>
              <a:t>A just transition puts people at the </a:t>
            </a:r>
            <a:r>
              <a:rPr lang="en-US" sz="2000" dirty="0" err="1">
                <a:solidFill>
                  <a:prstClr val="black"/>
                </a:solidFill>
                <a:latin typeface="Aptos" panose="02110004020202020204"/>
              </a:rPr>
              <a:t>centre</a:t>
            </a:r>
            <a:r>
              <a:rPr lang="en-US" sz="2000" dirty="0">
                <a:solidFill>
                  <a:prstClr val="black"/>
                </a:solidFill>
                <a:latin typeface="Aptos" panose="02110004020202020204"/>
              </a:rPr>
              <a:t> of decision making, especially those most impacted, the poor, women, people with disabilities, and the youth—empowering and equipping them for new opportunities of the future.</a:t>
            </a:r>
          </a:p>
        </p:txBody>
      </p:sp>
      <p:sp>
        <p:nvSpPr>
          <p:cNvPr id="10" name="TextBox 9">
            <a:extLst>
              <a:ext uri="{FF2B5EF4-FFF2-40B4-BE49-F238E27FC236}">
                <a16:creationId xmlns:a16="http://schemas.microsoft.com/office/drawing/2014/main" id="{FB20FF17-3777-C3D7-ADE4-661D86813DE8}"/>
              </a:ext>
            </a:extLst>
          </p:cNvPr>
          <p:cNvSpPr txBox="1"/>
          <p:nvPr/>
        </p:nvSpPr>
        <p:spPr>
          <a:xfrm>
            <a:off x="228600" y="6467732"/>
            <a:ext cx="8721090" cy="307777"/>
          </a:xfrm>
          <a:prstGeom prst="rect">
            <a:avLst/>
          </a:prstGeom>
          <a:noFill/>
        </p:spPr>
        <p:txBody>
          <a:bodyPr wrap="square" rtlCol="0">
            <a:spAutoFit/>
          </a:bodyPr>
          <a:lstStyle/>
          <a:p>
            <a:pPr defTabSz="685800"/>
            <a:r>
              <a:rPr lang="en-US" sz="1400" dirty="0">
                <a:solidFill>
                  <a:prstClr val="black"/>
                </a:solidFill>
                <a:latin typeface="Aptos" panose="02110004020202020204"/>
              </a:rPr>
              <a:t>Source: </a:t>
            </a:r>
            <a:r>
              <a:rPr lang="en-US" sz="1400" dirty="0">
                <a:solidFill>
                  <a:srgbClr val="454547"/>
                </a:solidFill>
                <a:latin typeface="Assistant" panose="020F0502020204030204" pitchFamily="2" charset="-79"/>
                <a:cs typeface="Assistant" panose="020F0502020204030204" pitchFamily="2" charset="-79"/>
              </a:rPr>
              <a:t>“A Framework for a Just Transition in South Africa,” Presidential Climate Commission Report, June 2022.</a:t>
            </a:r>
            <a:endParaRPr lang="en-US" sz="1400" dirty="0">
              <a:solidFill>
                <a:prstClr val="black"/>
              </a:solidFill>
              <a:latin typeface="Aptos" panose="02110004020202020204"/>
            </a:endParaRPr>
          </a:p>
        </p:txBody>
      </p:sp>
      <p:pic>
        <p:nvPicPr>
          <p:cNvPr id="1026" name="Picture 2" descr="A Framework for a Just Transition in South Africa">
            <a:extLst>
              <a:ext uri="{FF2B5EF4-FFF2-40B4-BE49-F238E27FC236}">
                <a16:creationId xmlns:a16="http://schemas.microsoft.com/office/drawing/2014/main" id="{20E80D9D-F01F-2FCB-E411-0769C92C3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1"/>
            <a:ext cx="1433888" cy="202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76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the global renewable energy generation&#10;&#10;Description automatically generated">
            <a:extLst>
              <a:ext uri="{FF2B5EF4-FFF2-40B4-BE49-F238E27FC236}">
                <a16:creationId xmlns:a16="http://schemas.microsoft.com/office/drawing/2014/main" id="{E474B3DF-3346-3E92-DBA8-E423A0B17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04" y="205740"/>
            <a:ext cx="6921625" cy="6446520"/>
          </a:xfrm>
          <a:prstGeom prst="rect">
            <a:avLst/>
          </a:prstGeom>
        </p:spPr>
      </p:pic>
    </p:spTree>
    <p:extLst>
      <p:ext uri="{BB962C8B-B14F-4D97-AF65-F5344CB8AC3E}">
        <p14:creationId xmlns:p14="http://schemas.microsoft.com/office/powerpoint/2010/main" val="3386721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solar energy&#10;&#10;Description automatically generated">
            <a:extLst>
              <a:ext uri="{FF2B5EF4-FFF2-40B4-BE49-F238E27FC236}">
                <a16:creationId xmlns:a16="http://schemas.microsoft.com/office/drawing/2014/main" id="{311E5293-0F56-1D06-CB26-030FA62BE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219411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3EB43A-A232-2CE3-3889-CA1F182191E4}"/>
              </a:ext>
            </a:extLst>
          </p:cNvPr>
          <p:cNvSpPr txBox="1"/>
          <p:nvPr/>
        </p:nvSpPr>
        <p:spPr>
          <a:xfrm>
            <a:off x="742950" y="765810"/>
            <a:ext cx="7612380" cy="5816977"/>
          </a:xfrm>
          <a:prstGeom prst="rect">
            <a:avLst/>
          </a:prstGeom>
          <a:noFill/>
        </p:spPr>
        <p:txBody>
          <a:bodyPr wrap="square">
            <a:spAutoFit/>
          </a:bodyPr>
          <a:lstStyle/>
          <a:p>
            <a:pPr marL="0" marR="0">
              <a:spcBef>
                <a:spcPts val="0"/>
              </a:spcBef>
              <a:spcAft>
                <a:spcPts val="0"/>
              </a:spcAft>
            </a:pPr>
            <a:r>
              <a:rPr lang="en-US" sz="2000" dirty="0">
                <a:effectLst/>
                <a:latin typeface="Aptos" panose="020B0004020202020204" pitchFamily="34" charset="0"/>
                <a:ea typeface="Aptos" panose="020B0004020202020204" pitchFamily="34" charset="0"/>
                <a:cs typeface="Aptos" panose="020B0004020202020204" pitchFamily="34" charset="0"/>
              </a:rPr>
              <a:t> </a:t>
            </a:r>
          </a:p>
          <a:p>
            <a:pPr marL="0" marR="0">
              <a:spcBef>
                <a:spcPts val="0"/>
              </a:spcBef>
              <a:spcAft>
                <a:spcPts val="0"/>
              </a:spcAft>
            </a:pPr>
            <a:r>
              <a:rPr lang="en-US" sz="2000" b="1" dirty="0">
                <a:effectLst/>
                <a:latin typeface="Aptos" panose="020B0004020202020204" pitchFamily="34" charset="0"/>
                <a:ea typeface="Aptos" panose="020B0004020202020204" pitchFamily="34" charset="0"/>
                <a:cs typeface="Aptos" panose="020B0004020202020204" pitchFamily="34" charset="0"/>
              </a:rPr>
              <a:t>Dollar-for-dollar, clean energy and other green investments generally create more jobs in the near term than unsustainable investments, according to a</a:t>
            </a:r>
            <a:r>
              <a:rPr lang="en-US" sz="2000" b="1"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 new analysis</a:t>
            </a:r>
            <a:r>
              <a:rPr lang="en-US" sz="2000" b="1" dirty="0">
                <a:effectLst/>
                <a:latin typeface="Aptos" panose="020B0004020202020204" pitchFamily="34" charset="0"/>
                <a:ea typeface="Aptos" panose="020B0004020202020204" pitchFamily="34" charset="0"/>
                <a:cs typeface="Aptos" panose="020B0004020202020204" pitchFamily="34" charset="0"/>
              </a:rPr>
              <a:t> of studies from around the world published by World Resources Institute, the International Trade Union Confederation and the New Climate Economy.</a:t>
            </a:r>
          </a:p>
          <a:p>
            <a:pPr marL="0" marR="0">
              <a:spcBef>
                <a:spcPts val="0"/>
              </a:spcBef>
              <a:spcAft>
                <a:spcPts val="0"/>
              </a:spcAft>
            </a:pPr>
            <a:endParaRPr lang="en-US" sz="20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1" dirty="0">
                <a:effectLst/>
                <a:latin typeface="Aptos" panose="020B0004020202020204" pitchFamily="34" charset="0"/>
                <a:ea typeface="Times New Roman" panose="02020603050405020304" pitchFamily="18" charset="0"/>
                <a:cs typeface="Aptos" panose="020B0004020202020204" pitchFamily="34" charset="0"/>
              </a:rPr>
              <a:t>Investing in solar photovoltaic energy creates an average of 1.5 times as many jobs as investing the same amount of money in fossil fuels.</a:t>
            </a:r>
            <a:endParaRPr lang="en-US" sz="20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1" dirty="0">
                <a:effectLst/>
                <a:latin typeface="Aptos" panose="020B0004020202020204" pitchFamily="34" charset="0"/>
                <a:ea typeface="Times New Roman" panose="02020603050405020304" pitchFamily="18" charset="0"/>
                <a:cs typeface="Aptos" panose="020B0004020202020204" pitchFamily="34" charset="0"/>
              </a:rPr>
              <a:t>Ecosystem restoration creates 3.7 times as many jobs as oil and gas production per dollar.</a:t>
            </a:r>
            <a:endParaRPr lang="en-US" sz="2000" b="1"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b="1" dirty="0">
                <a:effectLst/>
                <a:latin typeface="Aptos" panose="020B0004020202020204" pitchFamily="34" charset="0"/>
                <a:ea typeface="Times New Roman" panose="02020603050405020304" pitchFamily="18" charset="0"/>
                <a:cs typeface="Aptos" panose="020B0004020202020204" pitchFamily="34" charset="0"/>
              </a:rPr>
              <a:t>Building efficiency retrofits create 2.8 times as many jobs as fossil fuels per dollar.</a:t>
            </a:r>
          </a:p>
          <a:p>
            <a:pPr marR="0" lvl="0">
              <a:spcBef>
                <a:spcPts val="0"/>
              </a:spcBef>
              <a:spcAft>
                <a:spcPts val="0"/>
              </a:spcAft>
              <a:buSzPts val="1000"/>
              <a:tabLst>
                <a:tab pos="457200" algn="l"/>
              </a:tabLst>
            </a:pPr>
            <a:endParaRPr lang="en-US" b="1" dirty="0">
              <a:effectLst/>
              <a:latin typeface="Aptos" panose="020B0004020202020204" pitchFamily="34" charset="0"/>
              <a:ea typeface="Aptos" panose="020B0004020202020204" pitchFamily="34" charset="0"/>
              <a:cs typeface="Aptos" panose="020B0004020202020204" pitchFamily="34" charset="0"/>
            </a:endParaRPr>
          </a:p>
          <a:p>
            <a:pPr>
              <a:buSzPts val="1000"/>
              <a:tabLst>
                <a:tab pos="457200" algn="l"/>
              </a:tabLst>
            </a:pPr>
            <a:r>
              <a:rPr lang="en-US" sz="18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Job creation rates between renewable and non-renewable industries | World Economic Forum</a:t>
            </a:r>
            <a:endParaRPr lang="en-US" sz="1600" dirty="0">
              <a:effectLst/>
              <a:latin typeface="Aptos" panose="020B0004020202020204" pitchFamily="34" charset="0"/>
              <a:ea typeface="Aptos" panose="020B0004020202020204" pitchFamily="34" charset="0"/>
              <a:cs typeface="Aptos" panose="020B0004020202020204" pitchFamily="34" charset="0"/>
            </a:endParaRPr>
          </a:p>
          <a:p>
            <a:pPr marR="0" lvl="0">
              <a:spcBef>
                <a:spcPts val="0"/>
              </a:spcBef>
              <a:spcAft>
                <a:spcPts val="0"/>
              </a:spcAft>
              <a:buSzPts val="1000"/>
              <a:tabLst>
                <a:tab pos="457200" algn="l"/>
              </a:tabLst>
            </a:pPr>
            <a:endParaRPr lang="en-US" b="1"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Title 3">
            <a:extLst>
              <a:ext uri="{FF2B5EF4-FFF2-40B4-BE49-F238E27FC236}">
                <a16:creationId xmlns:a16="http://schemas.microsoft.com/office/drawing/2014/main" id="{C9FF1456-6D30-F672-8968-33266C2BDBCA}"/>
              </a:ext>
            </a:extLst>
          </p:cNvPr>
          <p:cNvSpPr>
            <a:spLocks noGrp="1"/>
          </p:cNvSpPr>
          <p:nvPr>
            <p:ph type="title"/>
          </p:nvPr>
        </p:nvSpPr>
        <p:spPr>
          <a:xfrm>
            <a:off x="514350" y="-114934"/>
            <a:ext cx="7886700" cy="1325563"/>
          </a:xfrm>
        </p:spPr>
        <p:txBody>
          <a:bodyPr>
            <a:normAutofit/>
          </a:bodyPr>
          <a:lstStyle/>
          <a:p>
            <a:pPr algn="ctr"/>
            <a:r>
              <a:rPr lang="en-US" sz="3600" b="1" dirty="0">
                <a:latin typeface="+mn-lt"/>
              </a:rPr>
              <a:t>Renewable Energy Job Creation</a:t>
            </a:r>
          </a:p>
        </p:txBody>
      </p:sp>
    </p:spTree>
    <p:extLst>
      <p:ext uri="{BB962C8B-B14F-4D97-AF65-F5344CB8AC3E}">
        <p14:creationId xmlns:p14="http://schemas.microsoft.com/office/powerpoint/2010/main" val="33849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81D0D-CAB6-4F84-2EBD-F0DD101A89C0}"/>
              </a:ext>
            </a:extLst>
          </p:cNvPr>
          <p:cNvSpPr>
            <a:spLocks noGrp="1"/>
          </p:cNvSpPr>
          <p:nvPr>
            <p:ph type="title"/>
          </p:nvPr>
        </p:nvSpPr>
        <p:spPr>
          <a:xfrm>
            <a:off x="628650" y="170816"/>
            <a:ext cx="7886700" cy="1325563"/>
          </a:xfrm>
        </p:spPr>
        <p:txBody>
          <a:bodyPr>
            <a:normAutofit/>
          </a:bodyPr>
          <a:lstStyle/>
          <a:p>
            <a:pPr algn="ctr"/>
            <a:r>
              <a:rPr lang="en-US" sz="3600" b="1" dirty="0"/>
              <a:t>Clean Energy Jobs Growth</a:t>
            </a:r>
          </a:p>
        </p:txBody>
      </p:sp>
      <p:sp>
        <p:nvSpPr>
          <p:cNvPr id="4" name="TextBox 3">
            <a:extLst>
              <a:ext uri="{FF2B5EF4-FFF2-40B4-BE49-F238E27FC236}">
                <a16:creationId xmlns:a16="http://schemas.microsoft.com/office/drawing/2014/main" id="{9917F67F-6A35-1FC6-950A-9641AA934549}"/>
              </a:ext>
            </a:extLst>
          </p:cNvPr>
          <p:cNvSpPr txBox="1"/>
          <p:nvPr/>
        </p:nvSpPr>
        <p:spPr>
          <a:xfrm>
            <a:off x="982980" y="1496379"/>
            <a:ext cx="6960870" cy="4154984"/>
          </a:xfrm>
          <a:prstGeom prst="rect">
            <a:avLst/>
          </a:prstGeom>
          <a:noFill/>
        </p:spPr>
        <p:txBody>
          <a:bodyPr wrap="square">
            <a:spAutoFit/>
          </a:bodyPr>
          <a:lstStyle/>
          <a:p>
            <a:r>
              <a:rPr lang="en-US" sz="2400" b="1" dirty="0">
                <a:effectLst/>
                <a:latin typeface="Aptos" panose="020B0004020202020204" pitchFamily="34" charset="0"/>
                <a:ea typeface="Aptos" panose="020B0004020202020204" pitchFamily="34" charset="0"/>
                <a:cs typeface="Aptos" panose="020B0004020202020204" pitchFamily="34" charset="0"/>
              </a:rPr>
              <a:t>Energy employment reached nearly 67 million in 2022 — growing by 3.4 million over pre-pandemic levels. Clean energy sectors added 4.7 million jobs globally over the same period and stand at 35 million, while fossil fuels jobs recovered more slowly after layoffs in 2020 and remain around 1.3 million below pre-pandemic employment levels, at 32 million. </a:t>
            </a:r>
          </a:p>
          <a:p>
            <a:endParaRPr lang="en-US" sz="2400" b="1" dirty="0">
              <a:latin typeface="Aptos" panose="020B0004020202020204" pitchFamily="34" charset="0"/>
              <a:ea typeface="Aptos" panose="020B0004020202020204" pitchFamily="34" charset="0"/>
              <a:cs typeface="Aptos" panose="020B0004020202020204" pitchFamily="34" charset="0"/>
            </a:endParaRPr>
          </a:p>
          <a:p>
            <a:r>
              <a:rPr lang="en-US" sz="2400" b="1" dirty="0">
                <a:effectLst/>
                <a:latin typeface="Aptos" panose="020B0004020202020204" pitchFamily="34" charset="0"/>
                <a:ea typeface="Aptos" panose="020B0004020202020204" pitchFamily="34" charset="0"/>
                <a:cs typeface="Aptos" panose="020B0004020202020204" pitchFamily="34" charset="0"/>
              </a:rPr>
              <a:t>As a result, clean energy employment surpassed that of fossil fuels in 2021. </a:t>
            </a:r>
            <a:endParaRPr lang="en-US" sz="2400" b="1" dirty="0"/>
          </a:p>
        </p:txBody>
      </p:sp>
    </p:spTree>
    <p:extLst>
      <p:ext uri="{BB962C8B-B14F-4D97-AF65-F5344CB8AC3E}">
        <p14:creationId xmlns:p14="http://schemas.microsoft.com/office/powerpoint/2010/main" val="303300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FDCDF66B-9D48-B1C1-0975-30E91301CA46}"/>
              </a:ext>
            </a:extLst>
          </p:cNvPr>
          <p:cNvSpPr/>
          <p:nvPr/>
        </p:nvSpPr>
        <p:spPr>
          <a:xfrm>
            <a:off x="939800" y="1195388"/>
            <a:ext cx="6794500" cy="4267200"/>
          </a:xfrm>
          <a:prstGeom prst="ellipse">
            <a:avLst/>
          </a:prstGeom>
          <a:solidFill>
            <a:schemeClr val="tx2">
              <a:lumMod val="20000"/>
              <a:lumOff val="80000"/>
            </a:schemeClr>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48" name="Straight Arrow Connector 47">
            <a:extLst>
              <a:ext uri="{FF2B5EF4-FFF2-40B4-BE49-F238E27FC236}">
                <a16:creationId xmlns:a16="http://schemas.microsoft.com/office/drawing/2014/main" id="{8B4B24A0-9890-8962-8EC0-7DB3455F4835}"/>
              </a:ext>
            </a:extLst>
          </p:cNvPr>
          <p:cNvCxnSpPr/>
          <p:nvPr/>
        </p:nvCxnSpPr>
        <p:spPr>
          <a:xfrm>
            <a:off x="6572250" y="3581400"/>
            <a:ext cx="488950"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6C24F64-4310-CAEA-9833-91D48F8680F7}"/>
              </a:ext>
            </a:extLst>
          </p:cNvPr>
          <p:cNvCxnSpPr/>
          <p:nvPr/>
        </p:nvCxnSpPr>
        <p:spPr>
          <a:xfrm>
            <a:off x="6572250" y="2971800"/>
            <a:ext cx="488950"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C8CC30E2-157F-AD19-3DF1-58E4D2C4D911}"/>
              </a:ext>
            </a:extLst>
          </p:cNvPr>
          <p:cNvSpPr/>
          <p:nvPr/>
        </p:nvSpPr>
        <p:spPr>
          <a:xfrm>
            <a:off x="2886075" y="1562100"/>
            <a:ext cx="3211513" cy="331787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noFill/>
            </a:endParaRPr>
          </a:p>
        </p:txBody>
      </p:sp>
      <p:sp>
        <p:nvSpPr>
          <p:cNvPr id="6150" name="TextBox 50">
            <a:extLst>
              <a:ext uri="{FF2B5EF4-FFF2-40B4-BE49-F238E27FC236}">
                <a16:creationId xmlns:a16="http://schemas.microsoft.com/office/drawing/2014/main" id="{9C7C0E29-F1F9-0351-C477-E3C66F9938BF}"/>
              </a:ext>
            </a:extLst>
          </p:cNvPr>
          <p:cNvSpPr txBox="1">
            <a:spLocks noChangeArrowheads="1"/>
          </p:cNvSpPr>
          <p:nvPr/>
        </p:nvSpPr>
        <p:spPr bwMode="auto">
          <a:xfrm>
            <a:off x="3073400" y="1281113"/>
            <a:ext cx="284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latin typeface="Arial" panose="020B0604020202020204" pitchFamily="34" charset="0"/>
              </a:rPr>
              <a:t>Finite Global Ecosystem</a:t>
            </a:r>
          </a:p>
        </p:txBody>
      </p:sp>
      <p:sp>
        <p:nvSpPr>
          <p:cNvPr id="6151" name="TextBox 51">
            <a:extLst>
              <a:ext uri="{FF2B5EF4-FFF2-40B4-BE49-F238E27FC236}">
                <a16:creationId xmlns:a16="http://schemas.microsoft.com/office/drawing/2014/main" id="{10ACAA30-7E4F-DC43-C7C4-BFB122038902}"/>
              </a:ext>
            </a:extLst>
          </p:cNvPr>
          <p:cNvSpPr txBox="1">
            <a:spLocks noChangeArrowheads="1"/>
          </p:cNvSpPr>
          <p:nvPr/>
        </p:nvSpPr>
        <p:spPr bwMode="auto">
          <a:xfrm>
            <a:off x="3270250" y="2486025"/>
            <a:ext cx="2132013"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latin typeface="Arial" panose="020B0604020202020204" pitchFamily="34" charset="0"/>
              </a:rPr>
              <a:t>Growing Economic Subsystem</a:t>
            </a:r>
          </a:p>
          <a:p>
            <a:pPr algn="ctr" eaLnBrk="1" hangingPunct="1">
              <a:spcBef>
                <a:spcPct val="0"/>
              </a:spcBef>
              <a:buFontTx/>
              <a:buNone/>
            </a:pPr>
            <a:endParaRPr lang="en-US" altLang="en-US" sz="1600">
              <a:latin typeface="Arial" panose="020B0604020202020204" pitchFamily="34" charset="0"/>
            </a:endParaRPr>
          </a:p>
        </p:txBody>
      </p:sp>
      <p:sp>
        <p:nvSpPr>
          <p:cNvPr id="53" name="TextBox 52">
            <a:extLst>
              <a:ext uri="{FF2B5EF4-FFF2-40B4-BE49-F238E27FC236}">
                <a16:creationId xmlns:a16="http://schemas.microsoft.com/office/drawing/2014/main" id="{787E5EE7-EEC3-A881-F52C-9175DFE33598}"/>
              </a:ext>
            </a:extLst>
          </p:cNvPr>
          <p:cNvSpPr txBox="1"/>
          <p:nvPr/>
        </p:nvSpPr>
        <p:spPr>
          <a:xfrm>
            <a:off x="165100" y="654050"/>
            <a:ext cx="873125" cy="585788"/>
          </a:xfrm>
          <a:prstGeom prst="rect">
            <a:avLst/>
          </a:prstGeom>
          <a:solidFill>
            <a:schemeClr val="tx2">
              <a:lumMod val="20000"/>
              <a:lumOff val="80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600" b="1" dirty="0"/>
              <a:t>Solar Energy</a:t>
            </a:r>
          </a:p>
        </p:txBody>
      </p:sp>
      <p:sp>
        <p:nvSpPr>
          <p:cNvPr id="54" name="TextBox 53">
            <a:extLst>
              <a:ext uri="{FF2B5EF4-FFF2-40B4-BE49-F238E27FC236}">
                <a16:creationId xmlns:a16="http://schemas.microsoft.com/office/drawing/2014/main" id="{AFB9CE25-086B-6FC4-7DE3-3BE1223198D9}"/>
              </a:ext>
            </a:extLst>
          </p:cNvPr>
          <p:cNvSpPr txBox="1"/>
          <p:nvPr/>
        </p:nvSpPr>
        <p:spPr>
          <a:xfrm>
            <a:off x="6961188" y="4918075"/>
            <a:ext cx="873125" cy="584200"/>
          </a:xfrm>
          <a:prstGeom prst="rect">
            <a:avLst/>
          </a:prstGeom>
          <a:solidFill>
            <a:schemeClr val="tx2">
              <a:lumMod val="20000"/>
              <a:lumOff val="80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600" b="1" dirty="0"/>
              <a:t>Waste Heat</a:t>
            </a:r>
          </a:p>
        </p:txBody>
      </p:sp>
      <p:sp>
        <p:nvSpPr>
          <p:cNvPr id="55" name="TextBox 54">
            <a:extLst>
              <a:ext uri="{FF2B5EF4-FFF2-40B4-BE49-F238E27FC236}">
                <a16:creationId xmlns:a16="http://schemas.microsoft.com/office/drawing/2014/main" id="{4FC17377-F353-EDED-1FB2-65DE4D31C359}"/>
              </a:ext>
            </a:extLst>
          </p:cNvPr>
          <p:cNvSpPr txBox="1"/>
          <p:nvPr/>
        </p:nvSpPr>
        <p:spPr>
          <a:xfrm>
            <a:off x="3883025" y="4821238"/>
            <a:ext cx="1066800" cy="584200"/>
          </a:xfrm>
          <a:prstGeom prst="rect">
            <a:avLst/>
          </a:prstGeom>
          <a:solidFill>
            <a:schemeClr val="bg1">
              <a:lumMod val="75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600" dirty="0"/>
              <a:t>Recycled Matter</a:t>
            </a:r>
          </a:p>
        </p:txBody>
      </p:sp>
      <p:sp>
        <p:nvSpPr>
          <p:cNvPr id="56" name="TextBox 55">
            <a:extLst>
              <a:ext uri="{FF2B5EF4-FFF2-40B4-BE49-F238E27FC236}">
                <a16:creationId xmlns:a16="http://schemas.microsoft.com/office/drawing/2014/main" id="{C69A1E35-C74C-7371-BF86-D477D5B8963C}"/>
              </a:ext>
            </a:extLst>
          </p:cNvPr>
          <p:cNvSpPr txBox="1"/>
          <p:nvPr/>
        </p:nvSpPr>
        <p:spPr>
          <a:xfrm>
            <a:off x="5486400" y="2784475"/>
            <a:ext cx="1222375" cy="338138"/>
          </a:xfrm>
          <a:prstGeom prst="rect">
            <a:avLst/>
          </a:prstGeom>
          <a:solidFill>
            <a:schemeClr val="bg1">
              <a:lumMod val="75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600" b="1" dirty="0"/>
              <a:t>Energy</a:t>
            </a:r>
          </a:p>
        </p:txBody>
      </p:sp>
      <p:sp>
        <p:nvSpPr>
          <p:cNvPr id="57" name="TextBox 56">
            <a:extLst>
              <a:ext uri="{FF2B5EF4-FFF2-40B4-BE49-F238E27FC236}">
                <a16:creationId xmlns:a16="http://schemas.microsoft.com/office/drawing/2014/main" id="{080C29F5-BAFE-0C3D-3D60-7EDA1B716505}"/>
              </a:ext>
            </a:extLst>
          </p:cNvPr>
          <p:cNvSpPr txBox="1"/>
          <p:nvPr/>
        </p:nvSpPr>
        <p:spPr>
          <a:xfrm>
            <a:off x="5486400" y="3394075"/>
            <a:ext cx="1222375" cy="338138"/>
          </a:xfrm>
          <a:prstGeom prst="rect">
            <a:avLst/>
          </a:prstGeom>
          <a:solidFill>
            <a:schemeClr val="bg1">
              <a:lumMod val="75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600" b="1" dirty="0"/>
              <a:t>Waste</a:t>
            </a:r>
          </a:p>
        </p:txBody>
      </p:sp>
      <p:sp>
        <p:nvSpPr>
          <p:cNvPr id="58" name="TextBox 57">
            <a:extLst>
              <a:ext uri="{FF2B5EF4-FFF2-40B4-BE49-F238E27FC236}">
                <a16:creationId xmlns:a16="http://schemas.microsoft.com/office/drawing/2014/main" id="{F3E6E960-8FEB-80A9-541E-E345DC18B84D}"/>
              </a:ext>
            </a:extLst>
          </p:cNvPr>
          <p:cNvSpPr txBox="1"/>
          <p:nvPr/>
        </p:nvSpPr>
        <p:spPr>
          <a:xfrm>
            <a:off x="1524000" y="2784475"/>
            <a:ext cx="1222375" cy="338138"/>
          </a:xfrm>
          <a:prstGeom prst="rect">
            <a:avLst/>
          </a:prstGeom>
          <a:solidFill>
            <a:schemeClr val="bg1">
              <a:lumMod val="75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600" b="1" dirty="0"/>
              <a:t>Energy</a:t>
            </a:r>
          </a:p>
        </p:txBody>
      </p:sp>
      <p:sp>
        <p:nvSpPr>
          <p:cNvPr id="59" name="TextBox 58">
            <a:extLst>
              <a:ext uri="{FF2B5EF4-FFF2-40B4-BE49-F238E27FC236}">
                <a16:creationId xmlns:a16="http://schemas.microsoft.com/office/drawing/2014/main" id="{432C42C2-192E-C024-32F7-F70C8CD7231C}"/>
              </a:ext>
            </a:extLst>
          </p:cNvPr>
          <p:cNvSpPr txBox="1"/>
          <p:nvPr/>
        </p:nvSpPr>
        <p:spPr>
          <a:xfrm>
            <a:off x="1524000" y="3394075"/>
            <a:ext cx="1244600" cy="338138"/>
          </a:xfrm>
          <a:prstGeom prst="rect">
            <a:avLst/>
          </a:prstGeom>
          <a:solidFill>
            <a:schemeClr val="bg1">
              <a:lumMod val="75000"/>
            </a:schemeClr>
          </a:solidFill>
          <a:ln w="22225">
            <a:solidFill>
              <a:schemeClr val="tx2"/>
            </a:solidFill>
          </a:ln>
        </p:spPr>
        <p:txBody>
          <a:bodyPr anchor="ctr">
            <a:spAutoFit/>
          </a:bodyPr>
          <a:lstStyle/>
          <a:p>
            <a:pPr algn="ctr" eaLnBrk="1" fontAlgn="auto" hangingPunct="1">
              <a:spcBef>
                <a:spcPts val="0"/>
              </a:spcBef>
              <a:spcAft>
                <a:spcPts val="0"/>
              </a:spcAft>
              <a:defRPr/>
            </a:pPr>
            <a:r>
              <a:rPr lang="en-US" sz="1600" b="1" dirty="0"/>
              <a:t>Resources</a:t>
            </a:r>
          </a:p>
        </p:txBody>
      </p:sp>
      <p:sp>
        <p:nvSpPr>
          <p:cNvPr id="6159" name="TextBox 59">
            <a:extLst>
              <a:ext uri="{FF2B5EF4-FFF2-40B4-BE49-F238E27FC236}">
                <a16:creationId xmlns:a16="http://schemas.microsoft.com/office/drawing/2014/main" id="{B49176B0-250F-5EED-798F-B866DC6E1DCD}"/>
              </a:ext>
            </a:extLst>
          </p:cNvPr>
          <p:cNvSpPr txBox="1">
            <a:spLocks noChangeArrowheads="1"/>
          </p:cNvSpPr>
          <p:nvPr/>
        </p:nvSpPr>
        <p:spPr bwMode="auto">
          <a:xfrm rot="-5400000">
            <a:off x="622300" y="2984500"/>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latin typeface="Arial" panose="020B0604020202020204" pitchFamily="34" charset="0"/>
              </a:rPr>
              <a:t>Source Functions</a:t>
            </a:r>
          </a:p>
        </p:txBody>
      </p:sp>
      <p:sp>
        <p:nvSpPr>
          <p:cNvPr id="6160" name="TextBox 60">
            <a:extLst>
              <a:ext uri="{FF2B5EF4-FFF2-40B4-BE49-F238E27FC236}">
                <a16:creationId xmlns:a16="http://schemas.microsoft.com/office/drawing/2014/main" id="{60F673FC-1C75-05E2-E884-A37C707209E8}"/>
              </a:ext>
            </a:extLst>
          </p:cNvPr>
          <p:cNvSpPr txBox="1">
            <a:spLocks noChangeArrowheads="1"/>
          </p:cNvSpPr>
          <p:nvPr/>
        </p:nvSpPr>
        <p:spPr bwMode="auto">
          <a:xfrm rot="-5400000">
            <a:off x="6643688" y="2949575"/>
            <a:ext cx="1219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latin typeface="Arial" panose="020B0604020202020204" pitchFamily="34" charset="0"/>
              </a:rPr>
              <a:t>Sink</a:t>
            </a:r>
            <a:r>
              <a:rPr lang="en-US" altLang="en-US" sz="1600">
                <a:latin typeface="Arial" panose="020B0604020202020204" pitchFamily="34" charset="0"/>
              </a:rPr>
              <a:t> </a:t>
            </a:r>
            <a:r>
              <a:rPr lang="en-US" altLang="en-US" sz="1600" b="1">
                <a:latin typeface="Arial" panose="020B0604020202020204" pitchFamily="34" charset="0"/>
              </a:rPr>
              <a:t>Functions</a:t>
            </a:r>
          </a:p>
        </p:txBody>
      </p:sp>
      <p:cxnSp>
        <p:nvCxnSpPr>
          <p:cNvPr id="62" name="Straight Arrow Connector 61">
            <a:extLst>
              <a:ext uri="{FF2B5EF4-FFF2-40B4-BE49-F238E27FC236}">
                <a16:creationId xmlns:a16="http://schemas.microsoft.com/office/drawing/2014/main" id="{9B77D057-E39D-3B0D-B742-35C5622826C0}"/>
              </a:ext>
            </a:extLst>
          </p:cNvPr>
          <p:cNvCxnSpPr/>
          <p:nvPr/>
        </p:nvCxnSpPr>
        <p:spPr>
          <a:xfrm>
            <a:off x="1136650" y="1244600"/>
            <a:ext cx="679450" cy="4064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0AE409D4-877E-A153-4A97-CED83DCB7B9A}"/>
              </a:ext>
            </a:extLst>
          </p:cNvPr>
          <p:cNvCxnSpPr/>
          <p:nvPr/>
        </p:nvCxnSpPr>
        <p:spPr>
          <a:xfrm>
            <a:off x="7931150" y="5613400"/>
            <a:ext cx="679450" cy="4064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1DB8A6A8-8222-86CC-8CA0-76A2650AB2BE}"/>
              </a:ext>
            </a:extLst>
          </p:cNvPr>
          <p:cNvCxnSpPr/>
          <p:nvPr/>
        </p:nvCxnSpPr>
        <p:spPr>
          <a:xfrm>
            <a:off x="2709863" y="3581400"/>
            <a:ext cx="485775"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C113301-37F4-CDA4-2398-7B5C421D9B86}"/>
              </a:ext>
            </a:extLst>
          </p:cNvPr>
          <p:cNvCxnSpPr/>
          <p:nvPr/>
        </p:nvCxnSpPr>
        <p:spPr>
          <a:xfrm>
            <a:off x="2709863" y="2971800"/>
            <a:ext cx="485775" cy="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6" name="Arc 65">
            <a:extLst>
              <a:ext uri="{FF2B5EF4-FFF2-40B4-BE49-F238E27FC236}">
                <a16:creationId xmlns:a16="http://schemas.microsoft.com/office/drawing/2014/main" id="{B73E481C-8F24-8F9F-171A-8BE369D823D7}"/>
              </a:ext>
            </a:extLst>
          </p:cNvPr>
          <p:cNvSpPr/>
          <p:nvPr/>
        </p:nvSpPr>
        <p:spPr>
          <a:xfrm rot="1319451" flipV="1">
            <a:off x="2147888" y="3055938"/>
            <a:ext cx="2292350" cy="2120900"/>
          </a:xfrm>
          <a:prstGeom prst="arc">
            <a:avLst>
              <a:gd name="adj1" fmla="val 13079464"/>
              <a:gd name="adj2" fmla="val 19150961"/>
            </a:avLst>
          </a:prstGeom>
          <a:ln w="44450">
            <a:solidFill>
              <a:schemeClr val="tx1"/>
            </a:solidFill>
            <a:headEnd type="stealth" w="lg" len="lg"/>
            <a:tailEnd w="lg" len="med"/>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p>
        </p:txBody>
      </p:sp>
      <p:sp>
        <p:nvSpPr>
          <p:cNvPr id="2" name="Title 1">
            <a:extLst>
              <a:ext uri="{FF2B5EF4-FFF2-40B4-BE49-F238E27FC236}">
                <a16:creationId xmlns:a16="http://schemas.microsoft.com/office/drawing/2014/main" id="{7064F464-2C1A-7ED8-2AAC-82791A4E8A05}"/>
              </a:ext>
            </a:extLst>
          </p:cNvPr>
          <p:cNvSpPr>
            <a:spLocks noGrp="1"/>
          </p:cNvSpPr>
          <p:nvPr>
            <p:ph type="title"/>
          </p:nvPr>
        </p:nvSpPr>
        <p:spPr>
          <a:xfrm>
            <a:off x="457200" y="357188"/>
            <a:ext cx="8229600" cy="1143000"/>
          </a:xfrm>
        </p:spPr>
        <p:txBody>
          <a:bodyPr rtlCol="0">
            <a:normAutofit fontScale="90000"/>
          </a:bodyPr>
          <a:lstStyle/>
          <a:p>
            <a:pPr eaLnBrk="1" fontAlgn="auto" hangingPunct="1">
              <a:spcAft>
                <a:spcPts val="0"/>
              </a:spcAft>
              <a:defRPr/>
            </a:pPr>
            <a:r>
              <a:rPr lang="en-US" sz="3100" b="1" dirty="0">
                <a:latin typeface="Arial" panose="020B0604020202020204" pitchFamily="34" charset="0"/>
                <a:cs typeface="Arial" panose="020B0604020202020204" pitchFamily="34" charset="0"/>
              </a:rPr>
              <a:t>The Economic Subsystem Relative to the Global Ecosystem (Large Scale)</a:t>
            </a:r>
            <a:br>
              <a:rPr lang="en-US" dirty="0"/>
            </a:br>
            <a:endParaRPr lang="en-US" dirty="0"/>
          </a:p>
        </p:txBody>
      </p:sp>
      <p:sp>
        <p:nvSpPr>
          <p:cNvPr id="6167" name="TextBox 2">
            <a:extLst>
              <a:ext uri="{FF2B5EF4-FFF2-40B4-BE49-F238E27FC236}">
                <a16:creationId xmlns:a16="http://schemas.microsoft.com/office/drawing/2014/main" id="{072A92B2-CF31-727F-BD31-F32606FCE63A}"/>
              </a:ext>
            </a:extLst>
          </p:cNvPr>
          <p:cNvSpPr txBox="1">
            <a:spLocks noChangeArrowheads="1"/>
          </p:cNvSpPr>
          <p:nvPr/>
        </p:nvSpPr>
        <p:spPr bwMode="auto">
          <a:xfrm>
            <a:off x="228600" y="6205538"/>
            <a:ext cx="3505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i="1">
                <a:latin typeface="Times New Roman" panose="02020603050405020304" pitchFamily="18" charset="0"/>
                <a:cs typeface="Times New Roman" panose="02020603050405020304" pitchFamily="18" charset="0"/>
              </a:rPr>
              <a:t>Source: </a:t>
            </a:r>
            <a:r>
              <a:rPr lang="en-US" altLang="en-US" sz="1200">
                <a:latin typeface="Times New Roman" panose="02020603050405020304" pitchFamily="18" charset="0"/>
                <a:cs typeface="Times New Roman" panose="02020603050405020304" pitchFamily="18" charset="0"/>
              </a:rPr>
              <a:t>Goodland, Daly, and El Serafy, 1992, p. 5.</a:t>
            </a:r>
          </a:p>
          <a:p>
            <a:pPr eaLnBrk="1" hangingPunct="1">
              <a:spcBef>
                <a:spcPct val="0"/>
              </a:spcBef>
              <a:buFontTx/>
              <a:buNone/>
            </a:pPr>
            <a:endParaRPr lang="en-US" altLang="en-US"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BBBF-A8A6-FB81-2ED3-8EC3272A28E9}"/>
              </a:ext>
            </a:extLst>
          </p:cNvPr>
          <p:cNvSpPr>
            <a:spLocks noGrp="1"/>
          </p:cNvSpPr>
          <p:nvPr>
            <p:ph type="title"/>
          </p:nvPr>
        </p:nvSpPr>
        <p:spPr>
          <a:xfrm>
            <a:off x="628650" y="-114934"/>
            <a:ext cx="7886700" cy="1325563"/>
          </a:xfrm>
        </p:spPr>
        <p:txBody>
          <a:bodyPr/>
          <a:lstStyle/>
          <a:p>
            <a:pPr algn="ctr"/>
            <a:r>
              <a:rPr lang="en-US" b="1" dirty="0"/>
              <a:t>Energy Jobs Transition</a:t>
            </a:r>
          </a:p>
        </p:txBody>
      </p:sp>
      <p:sp>
        <p:nvSpPr>
          <p:cNvPr id="4" name="TextBox 3">
            <a:extLst>
              <a:ext uri="{FF2B5EF4-FFF2-40B4-BE49-F238E27FC236}">
                <a16:creationId xmlns:a16="http://schemas.microsoft.com/office/drawing/2014/main" id="{9B9778C6-6478-2F86-60DC-196CC34731F2}"/>
              </a:ext>
            </a:extLst>
          </p:cNvPr>
          <p:cNvSpPr txBox="1"/>
          <p:nvPr/>
        </p:nvSpPr>
        <p:spPr>
          <a:xfrm>
            <a:off x="891540" y="970925"/>
            <a:ext cx="7120890" cy="2554545"/>
          </a:xfrm>
          <a:prstGeom prst="rect">
            <a:avLst/>
          </a:prstGeom>
          <a:noFill/>
        </p:spPr>
        <p:txBody>
          <a:bodyPr wrap="square">
            <a:spAutoFit/>
          </a:bodyPr>
          <a:lstStyle/>
          <a:p>
            <a:r>
              <a:rPr lang="en-US" sz="2000" b="1" dirty="0">
                <a:effectLst/>
                <a:latin typeface="Aptos" panose="020B0004020202020204" pitchFamily="34" charset="0"/>
                <a:ea typeface="Aptos" panose="020B0004020202020204" pitchFamily="34" charset="0"/>
                <a:cs typeface="Aptos" panose="020B0004020202020204" pitchFamily="34" charset="0"/>
              </a:rPr>
              <a:t>Many fossil fuel workers have the skills and specialisations needed to fill clean energy roles. </a:t>
            </a:r>
            <a:r>
              <a:rPr lang="en-US" sz="2000" dirty="0">
                <a:effectLst/>
                <a:latin typeface="Aptos" panose="020B0004020202020204" pitchFamily="34" charset="0"/>
                <a:ea typeface="Aptos" panose="020B0004020202020204" pitchFamily="34" charset="0"/>
                <a:cs typeface="Aptos" panose="020B0004020202020204" pitchFamily="34" charset="0"/>
              </a:rPr>
              <a:t>About half of workers in fossil fuel sectors have skills demanded by growing clean energy sectors. Many of these workers could switch into new roles with around four weeks of dedicated training, such as 1.2 million workers who could shift from fossil fuel heating to heat pumps and 4 million workers who could shift from internal combustion engine (ICE) manufacturing to EVs.</a:t>
            </a:r>
            <a:endParaRPr lang="en-US" sz="2000" dirty="0"/>
          </a:p>
        </p:txBody>
      </p:sp>
      <p:sp>
        <p:nvSpPr>
          <p:cNvPr id="6" name="TextBox 5">
            <a:extLst>
              <a:ext uri="{FF2B5EF4-FFF2-40B4-BE49-F238E27FC236}">
                <a16:creationId xmlns:a16="http://schemas.microsoft.com/office/drawing/2014/main" id="{D861F064-B0B7-53AF-30B5-510A032DF7E9}"/>
              </a:ext>
            </a:extLst>
          </p:cNvPr>
          <p:cNvSpPr txBox="1"/>
          <p:nvPr/>
        </p:nvSpPr>
        <p:spPr>
          <a:xfrm>
            <a:off x="891540" y="3855750"/>
            <a:ext cx="7498080" cy="2215991"/>
          </a:xfrm>
          <a:prstGeom prst="rect">
            <a:avLst/>
          </a:prstGeom>
          <a:noFill/>
        </p:spPr>
        <p:txBody>
          <a:bodyPr wrap="square">
            <a:spAutoFit/>
          </a:bodyPr>
          <a:lstStyle/>
          <a:p>
            <a:pPr marL="0" marR="0">
              <a:spcBef>
                <a:spcPts val="0"/>
              </a:spcBef>
              <a:spcAft>
                <a:spcPts val="0"/>
              </a:spcAft>
            </a:pPr>
            <a:r>
              <a:rPr lang="en-US" sz="2000" b="1" dirty="0">
                <a:effectLst/>
                <a:latin typeface="Aptos" panose="020B0004020202020204" pitchFamily="34" charset="0"/>
                <a:ea typeface="Aptos" panose="020B0004020202020204" pitchFamily="34" charset="0"/>
                <a:cs typeface="Aptos" panose="020B0004020202020204" pitchFamily="34" charset="0"/>
              </a:rPr>
              <a:t>Transition risk is particularly acute for coal miners in emerging and developing countries.</a:t>
            </a:r>
            <a:r>
              <a:rPr lang="en-US" sz="2000" dirty="0">
                <a:effectLst/>
                <a:latin typeface="Aptos" panose="020B0004020202020204" pitchFamily="34" charset="0"/>
                <a:ea typeface="Aptos" panose="020B0004020202020204" pitchFamily="34" charset="0"/>
                <a:cs typeface="Aptos" panose="020B0004020202020204" pitchFamily="34" charset="0"/>
              </a:rPr>
              <a:t> Many coal producing regions have already successfully managed coal transitions, generating important policy lessons for other regions. Targeted reskilling and community support policies for declining coal regions can help transfer these workers to other sectors, like critical minerals. </a:t>
            </a:r>
          </a:p>
          <a:p>
            <a:pPr marL="0" marR="0">
              <a:spcBef>
                <a:spcPts val="0"/>
              </a:spcBef>
              <a:spcAft>
                <a:spcPts val="0"/>
              </a:spcAft>
            </a:pPr>
            <a:r>
              <a:rPr lang="en-US" dirty="0">
                <a:effectLst/>
                <a:latin typeface="Aptos" panose="020B0004020202020204" pitchFamily="34" charset="0"/>
                <a:ea typeface="Aptos" panose="020B0004020202020204" pitchFamily="34" charset="0"/>
                <a:cs typeface="Aptos" panose="020B0004020202020204" pitchFamily="34" charset="0"/>
              </a:rPr>
              <a:t> </a:t>
            </a:r>
          </a:p>
        </p:txBody>
      </p:sp>
      <p:sp>
        <p:nvSpPr>
          <p:cNvPr id="8" name="TextBox 7">
            <a:extLst>
              <a:ext uri="{FF2B5EF4-FFF2-40B4-BE49-F238E27FC236}">
                <a16:creationId xmlns:a16="http://schemas.microsoft.com/office/drawing/2014/main" id="{734E2B2F-DD73-4A2D-95DF-9E67B1652152}"/>
              </a:ext>
            </a:extLst>
          </p:cNvPr>
          <p:cNvSpPr txBox="1"/>
          <p:nvPr/>
        </p:nvSpPr>
        <p:spPr>
          <a:xfrm>
            <a:off x="971550" y="5985925"/>
            <a:ext cx="6960870" cy="369332"/>
          </a:xfrm>
          <a:prstGeom prst="rect">
            <a:avLst/>
          </a:prstGeom>
          <a:noFill/>
        </p:spPr>
        <p:txBody>
          <a:bodyPr wrap="square">
            <a:spAutoFit/>
          </a:bodyPr>
          <a:lstStyle/>
          <a:p>
            <a:pPr marL="0" marR="0">
              <a:spcBef>
                <a:spcPts val="0"/>
              </a:spcBef>
              <a:spcAft>
                <a:spcPts val="0"/>
              </a:spcAft>
            </a:pPr>
            <a:r>
              <a:rPr lang="en-US"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2"/>
              </a:rPr>
              <a:t>Executive summary – World Energy Employment 2023 – Analysis - IEA</a:t>
            </a:r>
            <a:endParaRPr lang="en-US"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22673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2B17F94-9085-F538-8A6F-E9D1F4BAF90E}"/>
              </a:ext>
            </a:extLst>
          </p:cNvPr>
          <p:cNvSpPr/>
          <p:nvPr/>
        </p:nvSpPr>
        <p:spPr>
          <a:xfrm>
            <a:off x="3733800" y="2514600"/>
            <a:ext cx="1828800" cy="1828800"/>
          </a:xfrm>
          <a:prstGeom prst="ellipse">
            <a:avLst/>
          </a:prstGeom>
          <a:solidFill>
            <a:schemeClr val="tx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Pie 15">
            <a:extLst>
              <a:ext uri="{FF2B5EF4-FFF2-40B4-BE49-F238E27FC236}">
                <a16:creationId xmlns:a16="http://schemas.microsoft.com/office/drawing/2014/main" id="{F7BC78D1-C9A0-60A2-9F90-B85AB3085E37}"/>
              </a:ext>
            </a:extLst>
          </p:cNvPr>
          <p:cNvSpPr/>
          <p:nvPr/>
        </p:nvSpPr>
        <p:spPr>
          <a:xfrm rot="21069099">
            <a:off x="1563688" y="328613"/>
            <a:ext cx="6175375" cy="6175375"/>
          </a:xfrm>
          <a:prstGeom prst="pie">
            <a:avLst>
              <a:gd name="adj1" fmla="val 1208100"/>
              <a:gd name="adj2" fmla="val 2410819"/>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
            <a:extLst>
              <a:ext uri="{FF2B5EF4-FFF2-40B4-BE49-F238E27FC236}">
                <a16:creationId xmlns:a16="http://schemas.microsoft.com/office/drawing/2014/main" id="{889CC711-769D-871B-6478-9DB7AFE70540}"/>
              </a:ext>
            </a:extLst>
          </p:cNvPr>
          <p:cNvSpPr/>
          <p:nvPr/>
        </p:nvSpPr>
        <p:spPr>
          <a:xfrm>
            <a:off x="4648200" y="3421063"/>
            <a:ext cx="15875" cy="2293937"/>
          </a:xfrm>
          <a:custGeom>
            <a:avLst/>
            <a:gdLst>
              <a:gd name="connsiteX0" fmla="*/ 0 w 15240"/>
              <a:gd name="connsiteY0" fmla="*/ 0 h 2293620"/>
              <a:gd name="connsiteX1" fmla="*/ 15240 w 15240"/>
              <a:gd name="connsiteY1" fmla="*/ 2293620 h 2293620"/>
            </a:gdLst>
            <a:ahLst/>
            <a:cxnLst>
              <a:cxn ang="0">
                <a:pos x="connsiteX0" y="connsiteY0"/>
              </a:cxn>
              <a:cxn ang="0">
                <a:pos x="connsiteX1" y="connsiteY1"/>
              </a:cxn>
            </a:cxnLst>
            <a:rect l="l" t="t" r="r" b="b"/>
            <a:pathLst>
              <a:path w="15240" h="2293620">
                <a:moveTo>
                  <a:pt x="0" y="0"/>
                </a:moveTo>
                <a:lnTo>
                  <a:pt x="15240" y="229362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a:extLst>
              <a:ext uri="{FF2B5EF4-FFF2-40B4-BE49-F238E27FC236}">
                <a16:creationId xmlns:a16="http://schemas.microsoft.com/office/drawing/2014/main" id="{D224CC21-B3B3-4AC5-B388-4FB0A57FE049}"/>
              </a:ext>
            </a:extLst>
          </p:cNvPr>
          <p:cNvSpPr/>
          <p:nvPr/>
        </p:nvSpPr>
        <p:spPr>
          <a:xfrm>
            <a:off x="4656138" y="3421063"/>
            <a:ext cx="1431925" cy="1790700"/>
          </a:xfrm>
          <a:custGeom>
            <a:avLst/>
            <a:gdLst>
              <a:gd name="connsiteX0" fmla="*/ 0 w 1432560"/>
              <a:gd name="connsiteY0" fmla="*/ 0 h 1790700"/>
              <a:gd name="connsiteX1" fmla="*/ 1432560 w 1432560"/>
              <a:gd name="connsiteY1" fmla="*/ 1790700 h 1790700"/>
            </a:gdLst>
            <a:ahLst/>
            <a:cxnLst>
              <a:cxn ang="0">
                <a:pos x="connsiteX0" y="connsiteY0"/>
              </a:cxn>
              <a:cxn ang="0">
                <a:pos x="connsiteX1" y="connsiteY1"/>
              </a:cxn>
            </a:cxnLst>
            <a:rect l="l" t="t" r="r" b="b"/>
            <a:pathLst>
              <a:path w="1432560" h="1790700">
                <a:moveTo>
                  <a:pt x="0" y="0"/>
                </a:moveTo>
                <a:lnTo>
                  <a:pt x="1432560" y="179070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1">
            <a:extLst>
              <a:ext uri="{FF2B5EF4-FFF2-40B4-BE49-F238E27FC236}">
                <a16:creationId xmlns:a16="http://schemas.microsoft.com/office/drawing/2014/main" id="{CCDDBAA7-5028-C7A4-D114-7532AD3A1545}"/>
              </a:ext>
            </a:extLst>
          </p:cNvPr>
          <p:cNvSpPr/>
          <p:nvPr/>
        </p:nvSpPr>
        <p:spPr>
          <a:xfrm>
            <a:off x="4640263" y="2270125"/>
            <a:ext cx="1989137" cy="1150938"/>
          </a:xfrm>
          <a:custGeom>
            <a:avLst/>
            <a:gdLst>
              <a:gd name="connsiteX0" fmla="*/ 0 w 1988820"/>
              <a:gd name="connsiteY0" fmla="*/ 1150620 h 1150620"/>
              <a:gd name="connsiteX1" fmla="*/ 1988820 w 1988820"/>
              <a:gd name="connsiteY1" fmla="*/ 0 h 1150620"/>
            </a:gdLst>
            <a:ahLst/>
            <a:cxnLst>
              <a:cxn ang="0">
                <a:pos x="connsiteX0" y="connsiteY0"/>
              </a:cxn>
              <a:cxn ang="0">
                <a:pos x="connsiteX1" y="connsiteY1"/>
              </a:cxn>
            </a:cxnLst>
            <a:rect l="l" t="t" r="r" b="b"/>
            <a:pathLst>
              <a:path w="1988820" h="1150620">
                <a:moveTo>
                  <a:pt x="0" y="1150620"/>
                </a:moveTo>
                <a:lnTo>
                  <a:pt x="198882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2">
            <a:extLst>
              <a:ext uri="{FF2B5EF4-FFF2-40B4-BE49-F238E27FC236}">
                <a16:creationId xmlns:a16="http://schemas.microsoft.com/office/drawing/2014/main" id="{96A582D3-F858-CE41-111F-DABBDA31A9EC}"/>
              </a:ext>
            </a:extLst>
          </p:cNvPr>
          <p:cNvSpPr/>
          <p:nvPr/>
        </p:nvSpPr>
        <p:spPr>
          <a:xfrm>
            <a:off x="4640263" y="1265238"/>
            <a:ext cx="785812" cy="2163762"/>
          </a:xfrm>
          <a:custGeom>
            <a:avLst/>
            <a:gdLst>
              <a:gd name="connsiteX0" fmla="*/ 0 w 784860"/>
              <a:gd name="connsiteY0" fmla="*/ 2164080 h 2164080"/>
              <a:gd name="connsiteX1" fmla="*/ 784860 w 784860"/>
              <a:gd name="connsiteY1" fmla="*/ 0 h 2164080"/>
            </a:gdLst>
            <a:ahLst/>
            <a:cxnLst>
              <a:cxn ang="0">
                <a:pos x="connsiteX0" y="connsiteY0"/>
              </a:cxn>
              <a:cxn ang="0">
                <a:pos x="connsiteX1" y="connsiteY1"/>
              </a:cxn>
            </a:cxnLst>
            <a:rect l="l" t="t" r="r" b="b"/>
            <a:pathLst>
              <a:path w="784860" h="2164080">
                <a:moveTo>
                  <a:pt x="0" y="2164080"/>
                </a:moveTo>
                <a:lnTo>
                  <a:pt x="78486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4">
            <a:extLst>
              <a:ext uri="{FF2B5EF4-FFF2-40B4-BE49-F238E27FC236}">
                <a16:creationId xmlns:a16="http://schemas.microsoft.com/office/drawing/2014/main" id="{59842374-18D8-91F3-5B0C-67463DAA8998}"/>
              </a:ext>
            </a:extLst>
          </p:cNvPr>
          <p:cNvSpPr/>
          <p:nvPr/>
        </p:nvSpPr>
        <p:spPr>
          <a:xfrm>
            <a:off x="2682875" y="2263775"/>
            <a:ext cx="1949450" cy="1165225"/>
          </a:xfrm>
          <a:custGeom>
            <a:avLst/>
            <a:gdLst>
              <a:gd name="connsiteX0" fmla="*/ 1950720 w 1950720"/>
              <a:gd name="connsiteY0" fmla="*/ 1165860 h 1165860"/>
              <a:gd name="connsiteX1" fmla="*/ 0 w 1950720"/>
              <a:gd name="connsiteY1" fmla="*/ 0 h 1165860"/>
            </a:gdLst>
            <a:ahLst/>
            <a:cxnLst>
              <a:cxn ang="0">
                <a:pos x="connsiteX0" y="connsiteY0"/>
              </a:cxn>
              <a:cxn ang="0">
                <a:pos x="connsiteX1" y="connsiteY1"/>
              </a:cxn>
            </a:cxnLst>
            <a:rect l="l" t="t" r="r" b="b"/>
            <a:pathLst>
              <a:path w="1950720" h="1165860">
                <a:moveTo>
                  <a:pt x="1950720" y="1165860"/>
                </a:move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val 16">
            <a:extLst>
              <a:ext uri="{FF2B5EF4-FFF2-40B4-BE49-F238E27FC236}">
                <a16:creationId xmlns:a16="http://schemas.microsoft.com/office/drawing/2014/main" id="{F0DD07ED-4E37-6E4F-24FC-1E7F270DDAD4}"/>
              </a:ext>
            </a:extLst>
          </p:cNvPr>
          <p:cNvSpPr/>
          <p:nvPr/>
        </p:nvSpPr>
        <p:spPr>
          <a:xfrm>
            <a:off x="4608513" y="3392488"/>
            <a:ext cx="46037" cy="460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02" name="TextBox 17">
            <a:extLst>
              <a:ext uri="{FF2B5EF4-FFF2-40B4-BE49-F238E27FC236}">
                <a16:creationId xmlns:a16="http://schemas.microsoft.com/office/drawing/2014/main" id="{A4AC2C1B-EA49-DD0D-CA2C-EF2B9A895A53}"/>
              </a:ext>
            </a:extLst>
          </p:cNvPr>
          <p:cNvSpPr txBox="1">
            <a:spLocks noChangeArrowheads="1"/>
          </p:cNvSpPr>
          <p:nvPr/>
        </p:nvSpPr>
        <p:spPr bwMode="auto">
          <a:xfrm>
            <a:off x="1905000" y="1219200"/>
            <a:ext cx="1676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Chemical pollution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yet quantified</a:t>
            </a:r>
          </a:p>
        </p:txBody>
      </p:sp>
      <p:sp>
        <p:nvSpPr>
          <p:cNvPr id="8203" name="TextBox 18">
            <a:extLst>
              <a:ext uri="{FF2B5EF4-FFF2-40B4-BE49-F238E27FC236}">
                <a16:creationId xmlns:a16="http://schemas.microsoft.com/office/drawing/2014/main" id="{51B52E1F-0ABE-0DE9-70BE-34FAAF7E8857}"/>
              </a:ext>
            </a:extLst>
          </p:cNvPr>
          <p:cNvSpPr txBox="1">
            <a:spLocks noChangeArrowheads="1"/>
          </p:cNvSpPr>
          <p:nvPr/>
        </p:nvSpPr>
        <p:spPr bwMode="auto">
          <a:xfrm>
            <a:off x="3962400" y="8382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a:t>
            </a:r>
            <a:endParaRPr kumimoji="0" lang="en-US" altLang="en-US"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04" name="TextBox 19">
            <a:extLst>
              <a:ext uri="{FF2B5EF4-FFF2-40B4-BE49-F238E27FC236}">
                <a16:creationId xmlns:a16="http://schemas.microsoft.com/office/drawing/2014/main" id="{3349F86F-32D4-EE3D-4BBB-00FC786C872D}"/>
              </a:ext>
            </a:extLst>
          </p:cNvPr>
          <p:cNvSpPr txBox="1">
            <a:spLocks noChangeArrowheads="1"/>
          </p:cNvSpPr>
          <p:nvPr/>
        </p:nvSpPr>
        <p:spPr bwMode="auto">
          <a:xfrm>
            <a:off x="6172200" y="13716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Ocean</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acidification</a:t>
            </a:r>
            <a:endParaRPr kumimoji="0" lang="en-US" altLang="en-US"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205" name="TextBox 20">
            <a:extLst>
              <a:ext uri="{FF2B5EF4-FFF2-40B4-BE49-F238E27FC236}">
                <a16:creationId xmlns:a16="http://schemas.microsoft.com/office/drawing/2014/main" id="{ECCF4229-442C-D096-2221-6A54F793692D}"/>
              </a:ext>
            </a:extLst>
          </p:cNvPr>
          <p:cNvSpPr txBox="1">
            <a:spLocks noChangeArrowheads="1"/>
          </p:cNvSpPr>
          <p:nvPr/>
        </p:nvSpPr>
        <p:spPr bwMode="auto">
          <a:xfrm>
            <a:off x="6934200" y="2743200"/>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Stratospheric ozone depletion</a:t>
            </a:r>
          </a:p>
        </p:txBody>
      </p:sp>
      <p:sp>
        <p:nvSpPr>
          <p:cNvPr id="8206" name="TextBox 21">
            <a:extLst>
              <a:ext uri="{FF2B5EF4-FFF2-40B4-BE49-F238E27FC236}">
                <a16:creationId xmlns:a16="http://schemas.microsoft.com/office/drawing/2014/main" id="{10C7EEB9-D4C3-254A-B017-DA443981A334}"/>
              </a:ext>
            </a:extLst>
          </p:cNvPr>
          <p:cNvSpPr txBox="1">
            <a:spLocks noChangeArrowheads="1"/>
          </p:cNvSpPr>
          <p:nvPr/>
        </p:nvSpPr>
        <p:spPr bwMode="auto">
          <a:xfrm>
            <a:off x="7543800" y="4267200"/>
            <a:ext cx="1676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Nitrogen cycle (biogeochemical flow boundary)</a:t>
            </a:r>
          </a:p>
        </p:txBody>
      </p:sp>
      <p:sp>
        <p:nvSpPr>
          <p:cNvPr id="8207" name="TextBox 22">
            <a:extLst>
              <a:ext uri="{FF2B5EF4-FFF2-40B4-BE49-F238E27FC236}">
                <a16:creationId xmlns:a16="http://schemas.microsoft.com/office/drawing/2014/main" id="{D799AE3B-30E7-94FE-CFDA-CB07955D4FB2}"/>
              </a:ext>
            </a:extLst>
          </p:cNvPr>
          <p:cNvSpPr txBox="1">
            <a:spLocks noChangeArrowheads="1"/>
          </p:cNvSpPr>
          <p:nvPr/>
        </p:nvSpPr>
        <p:spPr bwMode="auto">
          <a:xfrm>
            <a:off x="6275388" y="5145088"/>
            <a:ext cx="1676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Phosphorus cycle (biogeochemical flow boundary)</a:t>
            </a:r>
          </a:p>
        </p:txBody>
      </p:sp>
      <p:sp>
        <p:nvSpPr>
          <p:cNvPr id="8208" name="TextBox 23">
            <a:extLst>
              <a:ext uri="{FF2B5EF4-FFF2-40B4-BE49-F238E27FC236}">
                <a16:creationId xmlns:a16="http://schemas.microsoft.com/office/drawing/2014/main" id="{901B189F-A21E-AB2D-6E38-6FF0CB001F5A}"/>
              </a:ext>
            </a:extLst>
          </p:cNvPr>
          <p:cNvSpPr txBox="1">
            <a:spLocks noChangeArrowheads="1"/>
          </p:cNvSpPr>
          <p:nvPr/>
        </p:nvSpPr>
        <p:spPr bwMode="auto">
          <a:xfrm>
            <a:off x="4724400" y="5819775"/>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 freshwater use</a:t>
            </a:r>
          </a:p>
        </p:txBody>
      </p:sp>
      <p:sp>
        <p:nvSpPr>
          <p:cNvPr id="8209" name="TextBox 24">
            <a:extLst>
              <a:ext uri="{FF2B5EF4-FFF2-40B4-BE49-F238E27FC236}">
                <a16:creationId xmlns:a16="http://schemas.microsoft.com/office/drawing/2014/main" id="{E196B9AC-A29C-A770-4C34-23EB1B108BD4}"/>
              </a:ext>
            </a:extLst>
          </p:cNvPr>
          <p:cNvSpPr txBox="1">
            <a:spLocks noChangeArrowheads="1"/>
          </p:cNvSpPr>
          <p:nvPr/>
        </p:nvSpPr>
        <p:spPr bwMode="auto">
          <a:xfrm>
            <a:off x="2819400" y="5819775"/>
            <a:ext cx="167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Land system change</a:t>
            </a:r>
          </a:p>
        </p:txBody>
      </p:sp>
      <p:sp>
        <p:nvSpPr>
          <p:cNvPr id="8210" name="TextBox 25">
            <a:extLst>
              <a:ext uri="{FF2B5EF4-FFF2-40B4-BE49-F238E27FC236}">
                <a16:creationId xmlns:a16="http://schemas.microsoft.com/office/drawing/2014/main" id="{BAE66E04-84FA-4F75-4B2F-BCFC20F2A61E}"/>
              </a:ext>
            </a:extLst>
          </p:cNvPr>
          <p:cNvSpPr txBox="1">
            <a:spLocks noChangeArrowheads="1"/>
          </p:cNvSpPr>
          <p:nvPr/>
        </p:nvSpPr>
        <p:spPr bwMode="auto">
          <a:xfrm>
            <a:off x="838200" y="52578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Biodiversity loss</a:t>
            </a:r>
          </a:p>
        </p:txBody>
      </p:sp>
      <p:sp>
        <p:nvSpPr>
          <p:cNvPr id="8211" name="TextBox 26">
            <a:extLst>
              <a:ext uri="{FF2B5EF4-FFF2-40B4-BE49-F238E27FC236}">
                <a16:creationId xmlns:a16="http://schemas.microsoft.com/office/drawing/2014/main" id="{E9F7606D-6A76-E1AF-40DE-89F508C29EF3}"/>
              </a:ext>
            </a:extLst>
          </p:cNvPr>
          <p:cNvSpPr txBox="1">
            <a:spLocks noChangeArrowheads="1"/>
          </p:cNvSpPr>
          <p:nvPr/>
        </p:nvSpPr>
        <p:spPr bwMode="auto">
          <a:xfrm>
            <a:off x="789305" y="2590511"/>
            <a:ext cx="1676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Atmospheric aerosol loading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yet quantified</a:t>
            </a:r>
          </a:p>
        </p:txBody>
      </p:sp>
      <p:sp>
        <p:nvSpPr>
          <p:cNvPr id="28" name="Pie 27">
            <a:extLst>
              <a:ext uri="{FF2B5EF4-FFF2-40B4-BE49-F238E27FC236}">
                <a16:creationId xmlns:a16="http://schemas.microsoft.com/office/drawing/2014/main" id="{8357CB87-C679-43FA-286D-648AA8C8D2FD}"/>
              </a:ext>
            </a:extLst>
          </p:cNvPr>
          <p:cNvSpPr/>
          <p:nvPr/>
        </p:nvSpPr>
        <p:spPr>
          <a:xfrm rot="333180">
            <a:off x="3794125" y="2560638"/>
            <a:ext cx="1693863" cy="1692275"/>
          </a:xfrm>
          <a:prstGeom prst="pie">
            <a:avLst>
              <a:gd name="adj1" fmla="val 1576117"/>
              <a:gd name="adj2" fmla="val 26997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Pie 28">
            <a:extLst>
              <a:ext uri="{FF2B5EF4-FFF2-40B4-BE49-F238E27FC236}">
                <a16:creationId xmlns:a16="http://schemas.microsoft.com/office/drawing/2014/main" id="{2D4DD494-6B20-D4A6-3F46-57B065033EA0}"/>
              </a:ext>
            </a:extLst>
          </p:cNvPr>
          <p:cNvSpPr/>
          <p:nvPr/>
        </p:nvSpPr>
        <p:spPr>
          <a:xfrm rot="2716407">
            <a:off x="4068763" y="2830513"/>
            <a:ext cx="1158875" cy="1158875"/>
          </a:xfrm>
          <a:prstGeom prst="pie">
            <a:avLst>
              <a:gd name="adj1" fmla="val 383889"/>
              <a:gd name="adj2" fmla="val 26997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Pie 29">
            <a:extLst>
              <a:ext uri="{FF2B5EF4-FFF2-40B4-BE49-F238E27FC236}">
                <a16:creationId xmlns:a16="http://schemas.microsoft.com/office/drawing/2014/main" id="{F4100A32-3CBB-015C-15A8-1675F6E6F855}"/>
              </a:ext>
            </a:extLst>
          </p:cNvPr>
          <p:cNvSpPr/>
          <p:nvPr/>
        </p:nvSpPr>
        <p:spPr>
          <a:xfrm rot="5063875">
            <a:off x="4051300" y="2835275"/>
            <a:ext cx="1193800" cy="1193800"/>
          </a:xfrm>
          <a:prstGeom prst="pie">
            <a:avLst>
              <a:gd name="adj1" fmla="val 383889"/>
              <a:gd name="adj2" fmla="val 26997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Pie 30">
            <a:extLst>
              <a:ext uri="{FF2B5EF4-FFF2-40B4-BE49-F238E27FC236}">
                <a16:creationId xmlns:a16="http://schemas.microsoft.com/office/drawing/2014/main" id="{684820B8-2EFE-6996-5419-530195185F98}"/>
              </a:ext>
            </a:extLst>
          </p:cNvPr>
          <p:cNvSpPr/>
          <p:nvPr/>
        </p:nvSpPr>
        <p:spPr>
          <a:xfrm rot="19708076">
            <a:off x="4089400" y="2870200"/>
            <a:ext cx="1079500" cy="1079500"/>
          </a:xfrm>
          <a:prstGeom prst="pie">
            <a:avLst>
              <a:gd name="adj1" fmla="val 157397"/>
              <a:gd name="adj2" fmla="val 2510287"/>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Pie 31">
            <a:extLst>
              <a:ext uri="{FF2B5EF4-FFF2-40B4-BE49-F238E27FC236}">
                <a16:creationId xmlns:a16="http://schemas.microsoft.com/office/drawing/2014/main" id="{9F29CB47-F782-E581-2D7D-2CF8211A8C9E}"/>
              </a:ext>
            </a:extLst>
          </p:cNvPr>
          <p:cNvSpPr/>
          <p:nvPr/>
        </p:nvSpPr>
        <p:spPr>
          <a:xfrm rot="17263907">
            <a:off x="4018757" y="2763044"/>
            <a:ext cx="1268412" cy="1263650"/>
          </a:xfrm>
          <a:prstGeom prst="pie">
            <a:avLst>
              <a:gd name="adj1" fmla="val 127174"/>
              <a:gd name="adj2" fmla="val 2552758"/>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Pie 32">
            <a:extLst>
              <a:ext uri="{FF2B5EF4-FFF2-40B4-BE49-F238E27FC236}">
                <a16:creationId xmlns:a16="http://schemas.microsoft.com/office/drawing/2014/main" id="{FDADCF50-E5CE-73E1-4A75-2D772A7D9780}"/>
              </a:ext>
            </a:extLst>
          </p:cNvPr>
          <p:cNvSpPr/>
          <p:nvPr/>
        </p:nvSpPr>
        <p:spPr>
          <a:xfrm rot="14635293">
            <a:off x="3328194" y="2075656"/>
            <a:ext cx="2630488" cy="2632075"/>
          </a:xfrm>
          <a:prstGeom prst="pie">
            <a:avLst>
              <a:gd name="adj1" fmla="val 357225"/>
              <a:gd name="adj2" fmla="val 2770145"/>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3">
            <a:extLst>
              <a:ext uri="{FF2B5EF4-FFF2-40B4-BE49-F238E27FC236}">
                <a16:creationId xmlns:a16="http://schemas.microsoft.com/office/drawing/2014/main" id="{D4C053F4-291A-5AFB-8985-5145EEE927F4}"/>
              </a:ext>
            </a:extLst>
          </p:cNvPr>
          <p:cNvSpPr/>
          <p:nvPr/>
        </p:nvSpPr>
        <p:spPr>
          <a:xfrm>
            <a:off x="3886200" y="1273175"/>
            <a:ext cx="762000" cy="2155825"/>
          </a:xfrm>
          <a:custGeom>
            <a:avLst/>
            <a:gdLst>
              <a:gd name="connsiteX0" fmla="*/ 746760 w 746760"/>
              <a:gd name="connsiteY0" fmla="*/ 2148840 h 2148840"/>
              <a:gd name="connsiteX1" fmla="*/ 0 w 746760"/>
              <a:gd name="connsiteY1" fmla="*/ 0 h 2148840"/>
            </a:gdLst>
            <a:ahLst/>
            <a:cxnLst>
              <a:cxn ang="0">
                <a:pos x="connsiteX0" y="connsiteY0"/>
              </a:cxn>
              <a:cxn ang="0">
                <a:pos x="connsiteX1" y="connsiteY1"/>
              </a:cxn>
            </a:cxnLst>
            <a:rect l="l" t="t" r="r" b="b"/>
            <a:pathLst>
              <a:path w="746760" h="2148840">
                <a:moveTo>
                  <a:pt x="746760" y="2148840"/>
                </a:moveTo>
                <a:lnTo>
                  <a:pt x="0" y="0"/>
                </a:ln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Pie 2">
            <a:extLst>
              <a:ext uri="{FF2B5EF4-FFF2-40B4-BE49-F238E27FC236}">
                <a16:creationId xmlns:a16="http://schemas.microsoft.com/office/drawing/2014/main" id="{34C557B2-CA99-E4F0-B763-413F1724DC6D}"/>
              </a:ext>
            </a:extLst>
          </p:cNvPr>
          <p:cNvSpPr/>
          <p:nvPr/>
        </p:nvSpPr>
        <p:spPr>
          <a:xfrm rot="7112148">
            <a:off x="1510507" y="272256"/>
            <a:ext cx="6275388" cy="6302375"/>
          </a:xfrm>
          <a:prstGeom prst="pie">
            <a:avLst>
              <a:gd name="adj1" fmla="val 633735"/>
              <a:gd name="adj2" fmla="val 30074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Oval 34">
            <a:extLst>
              <a:ext uri="{FF2B5EF4-FFF2-40B4-BE49-F238E27FC236}">
                <a16:creationId xmlns:a16="http://schemas.microsoft.com/office/drawing/2014/main" id="{45A93FFC-1B6D-9F69-4CF6-89DBB4B0CD87}"/>
              </a:ext>
            </a:extLst>
          </p:cNvPr>
          <p:cNvSpPr/>
          <p:nvPr/>
        </p:nvSpPr>
        <p:spPr>
          <a:xfrm>
            <a:off x="3733800" y="2514600"/>
            <a:ext cx="1828800" cy="18288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18BAECDE-9A14-4707-28C6-038320A103D5}"/>
              </a:ext>
            </a:extLst>
          </p:cNvPr>
          <p:cNvSpPr/>
          <p:nvPr/>
        </p:nvSpPr>
        <p:spPr>
          <a:xfrm>
            <a:off x="3276600" y="2065338"/>
            <a:ext cx="2743200" cy="2743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18B8FD81-793C-21AD-306A-7D028F29ACB2}"/>
              </a:ext>
            </a:extLst>
          </p:cNvPr>
          <p:cNvSpPr/>
          <p:nvPr/>
        </p:nvSpPr>
        <p:spPr>
          <a:xfrm>
            <a:off x="4170363" y="2935288"/>
            <a:ext cx="958850" cy="96043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Oval 5">
            <a:extLst>
              <a:ext uri="{FF2B5EF4-FFF2-40B4-BE49-F238E27FC236}">
                <a16:creationId xmlns:a16="http://schemas.microsoft.com/office/drawing/2014/main" id="{C42982E5-0904-2904-A366-6A9A0E199DB8}"/>
              </a:ext>
            </a:extLst>
          </p:cNvPr>
          <p:cNvSpPr/>
          <p:nvPr/>
        </p:nvSpPr>
        <p:spPr>
          <a:xfrm>
            <a:off x="2822575" y="1600200"/>
            <a:ext cx="3675063" cy="367665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Oval 4">
            <a:extLst>
              <a:ext uri="{FF2B5EF4-FFF2-40B4-BE49-F238E27FC236}">
                <a16:creationId xmlns:a16="http://schemas.microsoft.com/office/drawing/2014/main" id="{591EA104-7723-D480-D5FD-F81ACAE605D9}"/>
              </a:ext>
            </a:extLst>
          </p:cNvPr>
          <p:cNvSpPr/>
          <p:nvPr/>
        </p:nvSpPr>
        <p:spPr>
          <a:xfrm>
            <a:off x="2362200" y="1143000"/>
            <a:ext cx="4572000" cy="4572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225" name="Rectangle 1">
            <a:extLst>
              <a:ext uri="{FF2B5EF4-FFF2-40B4-BE49-F238E27FC236}">
                <a16:creationId xmlns:a16="http://schemas.microsoft.com/office/drawing/2014/main" id="{042E573F-C3DD-B35D-C955-1DE6263B96E7}"/>
              </a:ext>
            </a:extLst>
          </p:cNvPr>
          <p:cNvSpPr>
            <a:spLocks noChangeArrowheads="1"/>
          </p:cNvSpPr>
          <p:nvPr/>
        </p:nvSpPr>
        <p:spPr bwMode="auto">
          <a:xfrm>
            <a:off x="1679575" y="165100"/>
            <a:ext cx="5967413"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Planetary Boundaries</a:t>
            </a:r>
            <a:r>
              <a:rPr kumimoji="0" lang="en-US" alt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a:extLst>
              <a:ext uri="{FF2B5EF4-FFF2-40B4-BE49-F238E27FC236}">
                <a16:creationId xmlns:a16="http://schemas.microsoft.com/office/drawing/2014/main" id="{346FD948-B391-8917-BDE8-8520EE0B0CA0}"/>
              </a:ext>
            </a:extLst>
          </p:cNvPr>
          <p:cNvSpPr txBox="1"/>
          <p:nvPr/>
        </p:nvSpPr>
        <p:spPr>
          <a:xfrm>
            <a:off x="125730" y="6233484"/>
            <a:ext cx="8892540" cy="1284967"/>
          </a:xfrm>
          <a:prstGeom prst="rect">
            <a:avLst/>
          </a:prstGeom>
          <a:noFill/>
        </p:spPr>
        <p:txBody>
          <a:bodyPr wrap="square">
            <a:spAutoFit/>
          </a:bodyPr>
          <a:lstStyle/>
          <a:p>
            <a:pPr defTabSz="914400">
              <a:defRPr/>
            </a:pPr>
            <a:r>
              <a:rPr kumimoji="0" lang="en-US" sz="1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Rockström et al, 2009.</a:t>
            </a:r>
            <a:r>
              <a:rPr lang="en-US" altLang="en-US" sz="1050" i="1" dirty="0">
                <a:latin typeface="Times New Roman" panose="02020603050405020304" pitchFamily="18" charset="0"/>
                <a:cs typeface="Times New Roman" panose="02020603050405020304" pitchFamily="18" charset="0"/>
              </a:rPr>
              <a:t> Note:</a:t>
            </a:r>
            <a:r>
              <a:rPr lang="en-US" altLang="en-US" sz="1050" dirty="0">
                <a:latin typeface="Times New Roman" panose="02020603050405020304" pitchFamily="18" charset="0"/>
                <a:cs typeface="Times New Roman" panose="02020603050405020304" pitchFamily="18" charset="0"/>
              </a:rPr>
              <a:t> The inner (pale blue) shading represents the proposed “safe operating space” for nine planetary systems. The dark blue wedges represent an estimate of the current position for each system. The boundaries in three systems (rate of biodiversity loss, climate change and human interference with the nitrogen cycle), have already been exceeded and two others (ocean acidification and phosphorous cycle) were close to limits as of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67AF2E-1B24-E733-1877-B1CC8CB554EE}"/>
              </a:ext>
            </a:extLst>
          </p:cNvPr>
          <p:cNvSpPr>
            <a:spLocks noGrp="1"/>
          </p:cNvSpPr>
          <p:nvPr>
            <p:ph type="title"/>
          </p:nvPr>
        </p:nvSpPr>
        <p:spPr>
          <a:xfrm>
            <a:off x="457200" y="57328"/>
            <a:ext cx="8229600" cy="1143000"/>
          </a:xfrm>
        </p:spPr>
        <p:txBody>
          <a:bodyPr rtlCol="0">
            <a:normAutofit fontScale="90000"/>
          </a:bodyPr>
          <a:lstStyle/>
          <a:p>
            <a:pPr eaLnBrk="1" fontAlgn="auto" hangingPunct="1">
              <a:spcAft>
                <a:spcPts val="0"/>
              </a:spcAft>
              <a:defRPr/>
            </a:pPr>
            <a:r>
              <a:rPr lang="en-US" dirty="0"/>
              <a:t> </a:t>
            </a:r>
            <a:br>
              <a:rPr lang="en-US" dirty="0"/>
            </a:br>
            <a:r>
              <a:rPr lang="en-US" sz="2700" b="1" dirty="0">
                <a:latin typeface="Arial" panose="020B0604020202020204" pitchFamily="34" charset="0"/>
                <a:cs typeface="Arial" panose="020B0604020202020204" pitchFamily="34" charset="0"/>
              </a:rPr>
              <a:t>Global Ecological Footprint, by Impact Type</a:t>
            </a:r>
            <a:br>
              <a:rPr lang="en-US" dirty="0"/>
            </a:br>
            <a:r>
              <a:rPr lang="en-US" b="1" dirty="0"/>
              <a:t> </a:t>
            </a:r>
            <a:br>
              <a:rPr lang="en-US" dirty="0"/>
            </a:br>
            <a:endParaRPr lang="en-US" dirty="0"/>
          </a:p>
        </p:txBody>
      </p:sp>
      <p:sp>
        <p:nvSpPr>
          <p:cNvPr id="12292" name="TextBox 4">
            <a:extLst>
              <a:ext uri="{FF2B5EF4-FFF2-40B4-BE49-F238E27FC236}">
                <a16:creationId xmlns:a16="http://schemas.microsoft.com/office/drawing/2014/main" id="{76C0F695-9308-396E-1F7F-25A4017EA9F8}"/>
              </a:ext>
            </a:extLst>
          </p:cNvPr>
          <p:cNvSpPr txBox="1">
            <a:spLocks noChangeArrowheads="1"/>
          </p:cNvSpPr>
          <p:nvPr/>
        </p:nvSpPr>
        <p:spPr bwMode="auto">
          <a:xfrm>
            <a:off x="375761" y="5600344"/>
            <a:ext cx="854487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0" i="1"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Source</a:t>
            </a:r>
            <a:r>
              <a:rPr kumimoji="0" lang="en-US" altLang="en-US" sz="22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 Global Footprint Network, 2016.</a:t>
            </a:r>
            <a:r>
              <a:rPr lang="en-US" altLang="en-US" sz="2200" dirty="0">
                <a:latin typeface="+mn-lt"/>
              </a:rPr>
              <a:t> By 2017, humanity’s ecological footprint was 1.64 times greater than the available land on the planet. </a:t>
            </a:r>
            <a:endParaRPr kumimoji="0" lang="en-US" altLang="en-US" sz="22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pic>
        <p:nvPicPr>
          <p:cNvPr id="12293" name="Picture 4">
            <a:extLst>
              <a:ext uri="{FF2B5EF4-FFF2-40B4-BE49-F238E27FC236}">
                <a16:creationId xmlns:a16="http://schemas.microsoft.com/office/drawing/2014/main" id="{1E023ECA-7B4E-E7ED-F68E-9517E361A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25272"/>
            <a:ext cx="68580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C00CDA84-C29F-1C4B-0205-7DB56260400E}"/>
              </a:ext>
            </a:extLst>
          </p:cNvPr>
          <p:cNvCxnSpPr>
            <a:cxnSpLocks/>
          </p:cNvCxnSpPr>
          <p:nvPr/>
        </p:nvCxnSpPr>
        <p:spPr>
          <a:xfrm>
            <a:off x="1905000" y="3048000"/>
            <a:ext cx="58674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a:extLst>
              <a:ext uri="{FF2B5EF4-FFF2-40B4-BE49-F238E27FC236}">
                <a16:creationId xmlns:a16="http://schemas.microsoft.com/office/drawing/2014/main" id="{1FCA8843-F597-D756-23B2-CF0028D1AF35}"/>
              </a:ext>
            </a:extLst>
          </p:cNvPr>
          <p:cNvGraphicFramePr>
            <a:graphicFrameLocks/>
          </p:cNvGraphicFramePr>
          <p:nvPr>
            <p:extLst>
              <p:ext uri="{D42A27DB-BD31-4B8C-83A1-F6EECF244321}">
                <p14:modId xmlns:p14="http://schemas.microsoft.com/office/powerpoint/2010/main" val="1258546536"/>
              </p:ext>
            </p:extLst>
          </p:nvPr>
        </p:nvGraphicFramePr>
        <p:xfrm>
          <a:off x="478931" y="775365"/>
          <a:ext cx="7603208" cy="56025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FBA93AC-8601-1D5B-41DB-0BCC57DBCEFD}"/>
              </a:ext>
            </a:extLst>
          </p:cNvPr>
          <p:cNvSpPr txBox="1"/>
          <p:nvPr/>
        </p:nvSpPr>
        <p:spPr>
          <a:xfrm>
            <a:off x="1623060" y="171492"/>
            <a:ext cx="6137910" cy="461665"/>
          </a:xfrm>
          <a:prstGeom prst="rect">
            <a:avLst/>
          </a:prstGeom>
          <a:noFill/>
        </p:spPr>
        <p:txBody>
          <a:bodyPr wrap="square" rtlCol="0">
            <a:spAutoFit/>
          </a:bodyPr>
          <a:lstStyle/>
          <a:p>
            <a:r>
              <a:rPr lang="en-US" sz="2400" b="1" dirty="0"/>
              <a:t>Global Population Growth with 2080 peak</a:t>
            </a:r>
          </a:p>
        </p:txBody>
      </p:sp>
      <p:sp>
        <p:nvSpPr>
          <p:cNvPr id="4" name="TextBox 3">
            <a:extLst>
              <a:ext uri="{FF2B5EF4-FFF2-40B4-BE49-F238E27FC236}">
                <a16:creationId xmlns:a16="http://schemas.microsoft.com/office/drawing/2014/main" id="{9AB9F6C3-BBE6-1900-6DB0-675CC05183D8}"/>
              </a:ext>
            </a:extLst>
          </p:cNvPr>
          <p:cNvSpPr txBox="1"/>
          <p:nvPr/>
        </p:nvSpPr>
        <p:spPr>
          <a:xfrm>
            <a:off x="1554480" y="6377940"/>
            <a:ext cx="6206490" cy="646331"/>
          </a:xfrm>
          <a:prstGeom prst="rect">
            <a:avLst/>
          </a:prstGeom>
          <a:noFill/>
        </p:spPr>
        <p:txBody>
          <a:bodyPr wrap="square" rtlCol="0">
            <a:spAutoFit/>
          </a:bodyPr>
          <a:lstStyle/>
          <a:p>
            <a:r>
              <a:rPr lang="en-GB" i="1" dirty="0">
                <a:effectLst/>
                <a:latin typeface="Calibri" panose="020F0502020204030204" pitchFamily="34" charset="0"/>
                <a:ea typeface="Calibri" panose="020F0502020204030204" pitchFamily="34" charset="0"/>
                <a:cs typeface="Calibri" panose="020F0502020204030204" pitchFamily="34" charset="0"/>
              </a:rPr>
              <a:t>Source</a:t>
            </a:r>
            <a:r>
              <a:rPr lang="en-GB" dirty="0">
                <a:effectLst/>
                <a:latin typeface="Calibri" panose="020F0502020204030204" pitchFamily="34" charset="0"/>
                <a:ea typeface="Calibri" panose="020F0502020204030204" pitchFamily="34" charset="0"/>
                <a:cs typeface="Calibri" panose="020F0502020204030204" pitchFamily="34" charset="0"/>
              </a:rPr>
              <a:t>: United Nations, </a:t>
            </a:r>
            <a:r>
              <a:rPr lang="en-GB" i="1" dirty="0">
                <a:effectLst/>
                <a:latin typeface="Calibri" panose="020F0502020204030204" pitchFamily="34" charset="0"/>
                <a:ea typeface="Calibri" panose="020F0502020204030204" pitchFamily="34" charset="0"/>
                <a:cs typeface="Calibri" panose="020F0502020204030204" pitchFamily="34" charset="0"/>
              </a:rPr>
              <a:t>World Population Prospects 2024</a:t>
            </a:r>
            <a:r>
              <a:rPr lang="en-GB" dirty="0">
                <a:effectLst/>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56867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F47369-5408-9639-5872-0A33140A2E34}"/>
              </a:ext>
            </a:extLst>
          </p:cNvPr>
          <p:cNvSpPr/>
          <p:nvPr/>
        </p:nvSpPr>
        <p:spPr>
          <a:xfrm>
            <a:off x="925271" y="4984427"/>
            <a:ext cx="7451716" cy="1760848"/>
          </a:xfrm>
          <a:prstGeom prst="rect">
            <a:avLst/>
          </a:prstGeom>
          <a:solidFill>
            <a:schemeClr val="accent5">
              <a:lumMod val="9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FBEFB1F5-04C9-055E-58E9-E61B39A63281}"/>
              </a:ext>
            </a:extLst>
          </p:cNvPr>
          <p:cNvPicPr>
            <a:picLocks noChangeAspect="1"/>
          </p:cNvPicPr>
          <p:nvPr/>
        </p:nvPicPr>
        <p:blipFill rotWithShape="1">
          <a:blip r:embed="rId2"/>
          <a:srcRect l="4165" t="10000" r="17501" b="81707"/>
          <a:stretch/>
        </p:blipFill>
        <p:spPr>
          <a:xfrm>
            <a:off x="-1" y="-10886"/>
            <a:ext cx="9139547" cy="544286"/>
          </a:xfrm>
          <a:prstGeom prst="rect">
            <a:avLst/>
          </a:prstGeom>
        </p:spPr>
      </p:pic>
      <p:pic>
        <p:nvPicPr>
          <p:cNvPr id="5" name="Picture 4">
            <a:extLst>
              <a:ext uri="{FF2B5EF4-FFF2-40B4-BE49-F238E27FC236}">
                <a16:creationId xmlns:a16="http://schemas.microsoft.com/office/drawing/2014/main" id="{5AC1401C-1561-B935-08EC-E5629CA63DFC}"/>
              </a:ext>
            </a:extLst>
          </p:cNvPr>
          <p:cNvPicPr>
            <a:picLocks noChangeAspect="1"/>
          </p:cNvPicPr>
          <p:nvPr/>
        </p:nvPicPr>
        <p:blipFill rotWithShape="1">
          <a:blip r:embed="rId2"/>
          <a:srcRect l="1666" t="36666" r="15833" b="24815"/>
          <a:stretch/>
        </p:blipFill>
        <p:spPr>
          <a:xfrm>
            <a:off x="-32658" y="587828"/>
            <a:ext cx="9367574" cy="2460171"/>
          </a:xfrm>
          <a:prstGeom prst="rect">
            <a:avLst/>
          </a:prstGeom>
        </p:spPr>
      </p:pic>
      <p:sp>
        <p:nvSpPr>
          <p:cNvPr id="7" name="TextBox 6">
            <a:extLst>
              <a:ext uri="{FF2B5EF4-FFF2-40B4-BE49-F238E27FC236}">
                <a16:creationId xmlns:a16="http://schemas.microsoft.com/office/drawing/2014/main" id="{33B09216-C9B8-24CC-4D7A-54C0BCDC7FE3}"/>
              </a:ext>
            </a:extLst>
          </p:cNvPr>
          <p:cNvSpPr txBox="1"/>
          <p:nvPr/>
        </p:nvSpPr>
        <p:spPr>
          <a:xfrm>
            <a:off x="152400" y="3045435"/>
            <a:ext cx="8987146" cy="193899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“The remaining carbon budget for a 50% likelihood to limit global warming to 1.5, 1.7, and 2 ◦C has, respectively, reduced to 105 GtC, 200 GtC, and 335 GtC from the beginning of 2023, equivalent to 9, 18, and 30 years, assuming 2022 emissions levels.”</a:t>
            </a:r>
          </a:p>
        </p:txBody>
      </p:sp>
      <p:sp>
        <p:nvSpPr>
          <p:cNvPr id="13" name="TextBox 12">
            <a:extLst>
              <a:ext uri="{FF2B5EF4-FFF2-40B4-BE49-F238E27FC236}">
                <a16:creationId xmlns:a16="http://schemas.microsoft.com/office/drawing/2014/main" id="{5823FAAD-782F-695D-55F7-1B6AD7DEEA66}"/>
              </a:ext>
            </a:extLst>
          </p:cNvPr>
          <p:cNvSpPr txBox="1"/>
          <p:nvPr/>
        </p:nvSpPr>
        <p:spPr>
          <a:xfrm>
            <a:off x="1518039" y="5114059"/>
            <a:ext cx="5749289" cy="132343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oudy-old-style"/>
                <a:ea typeface="+mn-ea"/>
                <a:cs typeface="+mn-cs"/>
              </a:rPr>
              <a:t>“Climate change is not a pass/fail course. There is no chance that the world will avoid the effects of warming—we’re already experiencing them—but neither is there any point at which we are doomed.”</a:t>
            </a:r>
            <a:endParaRPr kumimoji="0" lang="en-US" sz="20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4" name="TextBox 13">
            <a:extLst>
              <a:ext uri="{FF2B5EF4-FFF2-40B4-BE49-F238E27FC236}">
                <a16:creationId xmlns:a16="http://schemas.microsoft.com/office/drawing/2014/main" id="{99F20ED0-80A0-22B9-B0AC-9E140E14E4BF}"/>
              </a:ext>
            </a:extLst>
          </p:cNvPr>
          <p:cNvSpPr txBox="1"/>
          <p:nvPr/>
        </p:nvSpPr>
        <p:spPr>
          <a:xfrm>
            <a:off x="5105400" y="6415682"/>
            <a:ext cx="4323857" cy="4001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goudy-old-style"/>
                <a:ea typeface="+mn-ea"/>
                <a:cs typeface="+mn-cs"/>
              </a:rPr>
              <a:t>- Sarah Kaplan, Aug. 9, 2022</a:t>
            </a:r>
            <a:endParaRPr kumimoji="0" lang="en-US" sz="20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2303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arth">
            <a:extLst>
              <a:ext uri="{FF2B5EF4-FFF2-40B4-BE49-F238E27FC236}">
                <a16:creationId xmlns:a16="http://schemas.microsoft.com/office/drawing/2014/main" id="{3EB350FA-348A-4AAC-AE5E-2C0351EC9C40}"/>
              </a:ext>
            </a:extLst>
          </p:cNvPr>
          <p:cNvPicPr>
            <a:picLocks noChangeAspect="1" noChangeArrowheads="1"/>
          </p:cNvPicPr>
          <p:nvPr/>
        </p:nvPicPr>
        <p:blipFill>
          <a:blip r:embed="rId2" cstate="print"/>
          <a:srcRect/>
          <a:stretch>
            <a:fillRect/>
          </a:stretch>
        </p:blipFill>
        <p:spPr bwMode="auto">
          <a:xfrm>
            <a:off x="7853363" y="0"/>
            <a:ext cx="1290637" cy="1295400"/>
          </a:xfrm>
          <a:prstGeom prst="rect">
            <a:avLst/>
          </a:prstGeom>
          <a:noFill/>
        </p:spPr>
      </p:pic>
      <p:sp>
        <p:nvSpPr>
          <p:cNvPr id="3" name="AutoShape 6">
            <a:extLst>
              <a:ext uri="{FF2B5EF4-FFF2-40B4-BE49-F238E27FC236}">
                <a16:creationId xmlns:a16="http://schemas.microsoft.com/office/drawing/2014/main" id="{B9586F44-4228-4192-A564-F806C004FA21}"/>
              </a:ext>
            </a:extLst>
          </p:cNvPr>
          <p:cNvSpPr>
            <a:spLocks noChangeArrowheads="1"/>
          </p:cNvSpPr>
          <p:nvPr/>
        </p:nvSpPr>
        <p:spPr bwMode="auto">
          <a:xfrm>
            <a:off x="7010400" y="152400"/>
            <a:ext cx="838200" cy="1066800"/>
          </a:xfrm>
          <a:prstGeom prst="flowChartDelay">
            <a:avLst/>
          </a:prstGeom>
          <a:solidFill>
            <a:srgbClr val="FF0066"/>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4" name="AutoShape 7">
            <a:extLst>
              <a:ext uri="{FF2B5EF4-FFF2-40B4-BE49-F238E27FC236}">
                <a16:creationId xmlns:a16="http://schemas.microsoft.com/office/drawing/2014/main" id="{2E4A336D-A4DA-4828-9435-E3A900D4318A}"/>
              </a:ext>
            </a:extLst>
          </p:cNvPr>
          <p:cNvSpPr>
            <a:spLocks noChangeArrowheads="1"/>
          </p:cNvSpPr>
          <p:nvPr/>
        </p:nvSpPr>
        <p:spPr bwMode="auto">
          <a:xfrm>
            <a:off x="6705600" y="152400"/>
            <a:ext cx="838200" cy="1066800"/>
          </a:xfrm>
          <a:prstGeom prst="flowChartDelay">
            <a:avLst/>
          </a:prstGeom>
          <a:solidFill>
            <a:srgbClr val="FF3399"/>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AutoShape 8">
            <a:extLst>
              <a:ext uri="{FF2B5EF4-FFF2-40B4-BE49-F238E27FC236}">
                <a16:creationId xmlns:a16="http://schemas.microsoft.com/office/drawing/2014/main" id="{0994DCEE-895B-413E-B363-7D29CB85D479}"/>
              </a:ext>
            </a:extLst>
          </p:cNvPr>
          <p:cNvSpPr>
            <a:spLocks noChangeArrowheads="1"/>
          </p:cNvSpPr>
          <p:nvPr/>
        </p:nvSpPr>
        <p:spPr bwMode="auto">
          <a:xfrm>
            <a:off x="6400800" y="152400"/>
            <a:ext cx="838200" cy="1066800"/>
          </a:xfrm>
          <a:prstGeom prst="flowChartDelay">
            <a:avLst/>
          </a:prstGeom>
          <a:solidFill>
            <a:srgbClr val="FF66C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AutoShape 9">
            <a:extLst>
              <a:ext uri="{FF2B5EF4-FFF2-40B4-BE49-F238E27FC236}">
                <a16:creationId xmlns:a16="http://schemas.microsoft.com/office/drawing/2014/main" id="{2CE14F19-A0AF-48F3-9F5F-863C8F294782}"/>
              </a:ext>
            </a:extLst>
          </p:cNvPr>
          <p:cNvSpPr>
            <a:spLocks noChangeArrowheads="1"/>
          </p:cNvSpPr>
          <p:nvPr/>
        </p:nvSpPr>
        <p:spPr bwMode="auto">
          <a:xfrm>
            <a:off x="6096000" y="152400"/>
            <a:ext cx="838200" cy="1066800"/>
          </a:xfrm>
          <a:prstGeom prst="flowChartDelay">
            <a:avLst/>
          </a:prstGeom>
          <a:solidFill>
            <a:srgbClr val="CC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AutoShape 10">
            <a:extLst>
              <a:ext uri="{FF2B5EF4-FFF2-40B4-BE49-F238E27FC236}">
                <a16:creationId xmlns:a16="http://schemas.microsoft.com/office/drawing/2014/main" id="{3FD5BEF8-124B-4FBA-A004-F354B5E57E03}"/>
              </a:ext>
            </a:extLst>
          </p:cNvPr>
          <p:cNvSpPr>
            <a:spLocks noChangeArrowheads="1"/>
          </p:cNvSpPr>
          <p:nvPr/>
        </p:nvSpPr>
        <p:spPr bwMode="auto">
          <a:xfrm>
            <a:off x="5791200" y="152400"/>
            <a:ext cx="838200" cy="1066800"/>
          </a:xfrm>
          <a:prstGeom prst="flowChartDelay">
            <a:avLst/>
          </a:prstGeom>
          <a:solidFill>
            <a:srgbClr val="99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8" name="AutoShape 11">
            <a:extLst>
              <a:ext uri="{FF2B5EF4-FFF2-40B4-BE49-F238E27FC236}">
                <a16:creationId xmlns:a16="http://schemas.microsoft.com/office/drawing/2014/main" id="{1C685B55-4E93-4E67-A055-FF3E8DD36435}"/>
              </a:ext>
            </a:extLst>
          </p:cNvPr>
          <p:cNvSpPr>
            <a:spLocks noChangeArrowheads="1"/>
          </p:cNvSpPr>
          <p:nvPr/>
        </p:nvSpPr>
        <p:spPr bwMode="auto">
          <a:xfrm>
            <a:off x="5486400" y="152400"/>
            <a:ext cx="838200" cy="1066800"/>
          </a:xfrm>
          <a:prstGeom prst="flowChartDelay">
            <a:avLst/>
          </a:prstGeom>
          <a:solidFill>
            <a:srgbClr val="66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9" name="AutoShape 12">
            <a:extLst>
              <a:ext uri="{FF2B5EF4-FFF2-40B4-BE49-F238E27FC236}">
                <a16:creationId xmlns:a16="http://schemas.microsoft.com/office/drawing/2014/main" id="{F8E940F6-967B-4E24-A981-58F411C48284}"/>
              </a:ext>
            </a:extLst>
          </p:cNvPr>
          <p:cNvSpPr>
            <a:spLocks noChangeArrowheads="1"/>
          </p:cNvSpPr>
          <p:nvPr/>
        </p:nvSpPr>
        <p:spPr bwMode="auto">
          <a:xfrm>
            <a:off x="5181600" y="152400"/>
            <a:ext cx="838200" cy="1066800"/>
          </a:xfrm>
          <a:prstGeom prst="flowChartDelay">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 name="Rectangle 13">
            <a:extLst>
              <a:ext uri="{FF2B5EF4-FFF2-40B4-BE49-F238E27FC236}">
                <a16:creationId xmlns:a16="http://schemas.microsoft.com/office/drawing/2014/main" id="{84AEE67B-9762-4EC8-860C-BE633AD6B012}"/>
              </a:ext>
            </a:extLst>
          </p:cNvPr>
          <p:cNvSpPr>
            <a:spLocks noChangeArrowheads="1"/>
          </p:cNvSpPr>
          <p:nvPr/>
        </p:nvSpPr>
        <p:spPr bwMode="auto">
          <a:xfrm>
            <a:off x="0" y="149225"/>
            <a:ext cx="5334000" cy="1069975"/>
          </a:xfrm>
          <a:prstGeom prst="rect">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1" name="Text Box 14">
            <a:extLst>
              <a:ext uri="{FF2B5EF4-FFF2-40B4-BE49-F238E27FC236}">
                <a16:creationId xmlns:a16="http://schemas.microsoft.com/office/drawing/2014/main" id="{40B388B3-C7B0-4730-9C19-72B3B1AEFC20}"/>
              </a:ext>
            </a:extLst>
          </p:cNvPr>
          <p:cNvSpPr txBox="1">
            <a:spLocks noChangeArrowheads="1"/>
          </p:cNvSpPr>
          <p:nvPr/>
        </p:nvSpPr>
        <p:spPr bwMode="auto">
          <a:xfrm>
            <a:off x="457200" y="457200"/>
            <a:ext cx="5257800" cy="45720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rPr>
              <a:t>Temperature Patterns</a:t>
            </a:r>
          </a:p>
        </p:txBody>
      </p:sp>
      <p:sp>
        <p:nvSpPr>
          <p:cNvPr id="12" name="Rectangle 11">
            <a:extLst>
              <a:ext uri="{FF2B5EF4-FFF2-40B4-BE49-F238E27FC236}">
                <a16:creationId xmlns:a16="http://schemas.microsoft.com/office/drawing/2014/main" id="{8A1A34DF-8337-4E85-AF14-8AB2EFBDC349}"/>
              </a:ext>
            </a:extLst>
          </p:cNvPr>
          <p:cNvSpPr/>
          <p:nvPr/>
        </p:nvSpPr>
        <p:spPr>
          <a:xfrm>
            <a:off x="0" y="6530962"/>
            <a:ext cx="9144000"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Sources: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hlinkClick r:id="rId3"/>
              </a:rPr>
              <a:t>https://www.cbsnews.com/boston/news/what-is-show-your-stripes-day-graphic-climate-change-global-temperature/</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 </a:t>
            </a:r>
          </a:p>
        </p:txBody>
      </p:sp>
      <p:sp>
        <p:nvSpPr>
          <p:cNvPr id="15" name="TextBox 14">
            <a:extLst>
              <a:ext uri="{FF2B5EF4-FFF2-40B4-BE49-F238E27FC236}">
                <a16:creationId xmlns:a16="http://schemas.microsoft.com/office/drawing/2014/main" id="{E8C36EA7-6A71-45E3-BE6F-C487F9006533}"/>
              </a:ext>
            </a:extLst>
          </p:cNvPr>
          <p:cNvSpPr txBox="1"/>
          <p:nvPr/>
        </p:nvSpPr>
        <p:spPr>
          <a:xfrm>
            <a:off x="152400" y="5475591"/>
            <a:ext cx="8839200" cy="892552"/>
          </a:xfrm>
          <a:prstGeom prst="rect">
            <a:avLst/>
          </a:prstGeom>
          <a:solidFill>
            <a:schemeClr val="accent2">
              <a:lumMod val="20000"/>
              <a:lumOff val="80000"/>
            </a:schemeClr>
          </a:solidFill>
          <a:ln w="31750">
            <a:solidFill>
              <a:srgbClr val="E6AB18"/>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Arial" pitchFamily="34" charset="0"/>
                <a:ea typeface="+mn-ea"/>
                <a:cs typeface="+mn-cs"/>
              </a:rPr>
              <a:t>As of 2022, 46 straight years where global average temperatures have been above the 20</a:t>
            </a:r>
            <a:r>
              <a:rPr kumimoji="0" lang="en-US" sz="2600" b="1" i="0" u="none" strike="noStrike" kern="1200" cap="none" spc="0" normalizeH="0" baseline="30000" noProof="0" dirty="0">
                <a:ln>
                  <a:noFill/>
                </a:ln>
                <a:solidFill>
                  <a:srgbClr val="000000"/>
                </a:solidFill>
                <a:effectLst/>
                <a:uLnTx/>
                <a:uFillTx/>
                <a:latin typeface="Arial" pitchFamily="34" charset="0"/>
                <a:ea typeface="+mn-ea"/>
                <a:cs typeface="+mn-cs"/>
              </a:rPr>
              <a:t>th</a:t>
            </a:r>
            <a:r>
              <a:rPr kumimoji="0" lang="en-US" sz="2600" b="1" i="0" u="none" strike="noStrike" kern="1200" cap="none" spc="0" normalizeH="0" baseline="0" noProof="0" dirty="0">
                <a:ln>
                  <a:noFill/>
                </a:ln>
                <a:solidFill>
                  <a:srgbClr val="000000"/>
                </a:solidFill>
                <a:effectLst/>
                <a:uLnTx/>
                <a:uFillTx/>
                <a:latin typeface="Arial" pitchFamily="34" charset="0"/>
                <a:ea typeface="+mn-ea"/>
                <a:cs typeface="+mn-cs"/>
              </a:rPr>
              <a:t> century mean!</a:t>
            </a:r>
          </a:p>
        </p:txBody>
      </p:sp>
      <p:pic>
        <p:nvPicPr>
          <p:cNvPr id="1026" name="Picture 2">
            <a:extLst>
              <a:ext uri="{FF2B5EF4-FFF2-40B4-BE49-F238E27FC236}">
                <a16:creationId xmlns:a16="http://schemas.microsoft.com/office/drawing/2014/main" id="{2F47BC0E-6CEB-A7EF-3417-C4AFDF9FD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602" y="1447800"/>
            <a:ext cx="6738597" cy="379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2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shows global CO2 emissions from fossil fuels, divided into emissions from China, India, United States, European Union ">
            <a:extLst>
              <a:ext uri="{FF2B5EF4-FFF2-40B4-BE49-F238E27FC236}">
                <a16:creationId xmlns:a16="http://schemas.microsoft.com/office/drawing/2014/main" id="{B8FB4103-D3F6-49EF-211E-27668E7B6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2816"/>
            <a:ext cx="8696504" cy="54151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Earth">
            <a:extLst>
              <a:ext uri="{FF2B5EF4-FFF2-40B4-BE49-F238E27FC236}">
                <a16:creationId xmlns:a16="http://schemas.microsoft.com/office/drawing/2014/main" id="{51C75AD9-75FF-4B26-9659-E8E959C48280}"/>
              </a:ext>
            </a:extLst>
          </p:cNvPr>
          <p:cNvPicPr>
            <a:picLocks noChangeAspect="1" noChangeArrowheads="1"/>
          </p:cNvPicPr>
          <p:nvPr/>
        </p:nvPicPr>
        <p:blipFill>
          <a:blip r:embed="rId3" cstate="print"/>
          <a:srcRect/>
          <a:stretch>
            <a:fillRect/>
          </a:stretch>
        </p:blipFill>
        <p:spPr bwMode="auto">
          <a:xfrm>
            <a:off x="7853363" y="0"/>
            <a:ext cx="1290637" cy="1295400"/>
          </a:xfrm>
          <a:prstGeom prst="rect">
            <a:avLst/>
          </a:prstGeom>
          <a:noFill/>
        </p:spPr>
      </p:pic>
      <p:sp>
        <p:nvSpPr>
          <p:cNvPr id="4" name="AutoShape 5">
            <a:extLst>
              <a:ext uri="{FF2B5EF4-FFF2-40B4-BE49-F238E27FC236}">
                <a16:creationId xmlns:a16="http://schemas.microsoft.com/office/drawing/2014/main" id="{F0E30FCE-BEAD-445F-B4F1-163F906742C9}"/>
              </a:ext>
            </a:extLst>
          </p:cNvPr>
          <p:cNvSpPr>
            <a:spLocks noChangeArrowheads="1"/>
          </p:cNvSpPr>
          <p:nvPr/>
        </p:nvSpPr>
        <p:spPr bwMode="auto">
          <a:xfrm>
            <a:off x="7010400" y="152400"/>
            <a:ext cx="838200" cy="1066800"/>
          </a:xfrm>
          <a:prstGeom prst="flowChartDelay">
            <a:avLst/>
          </a:prstGeom>
          <a:solidFill>
            <a:srgbClr val="FF0066"/>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5" name="AutoShape 6">
            <a:extLst>
              <a:ext uri="{FF2B5EF4-FFF2-40B4-BE49-F238E27FC236}">
                <a16:creationId xmlns:a16="http://schemas.microsoft.com/office/drawing/2014/main" id="{1E631226-DD42-400B-8258-A21549CD13E9}"/>
              </a:ext>
            </a:extLst>
          </p:cNvPr>
          <p:cNvSpPr>
            <a:spLocks noChangeArrowheads="1"/>
          </p:cNvSpPr>
          <p:nvPr/>
        </p:nvSpPr>
        <p:spPr bwMode="auto">
          <a:xfrm>
            <a:off x="6705600" y="152400"/>
            <a:ext cx="838200" cy="1066800"/>
          </a:xfrm>
          <a:prstGeom prst="flowChartDelay">
            <a:avLst/>
          </a:prstGeom>
          <a:solidFill>
            <a:srgbClr val="FF3399"/>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AutoShape 7">
            <a:extLst>
              <a:ext uri="{FF2B5EF4-FFF2-40B4-BE49-F238E27FC236}">
                <a16:creationId xmlns:a16="http://schemas.microsoft.com/office/drawing/2014/main" id="{F1CB855F-64B2-41E8-B6D0-BA2C8D32281E}"/>
              </a:ext>
            </a:extLst>
          </p:cNvPr>
          <p:cNvSpPr>
            <a:spLocks noChangeArrowheads="1"/>
          </p:cNvSpPr>
          <p:nvPr/>
        </p:nvSpPr>
        <p:spPr bwMode="auto">
          <a:xfrm>
            <a:off x="6400800" y="152400"/>
            <a:ext cx="838200" cy="1066800"/>
          </a:xfrm>
          <a:prstGeom prst="flowChartDelay">
            <a:avLst/>
          </a:prstGeom>
          <a:solidFill>
            <a:srgbClr val="FF66C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AutoShape 8">
            <a:extLst>
              <a:ext uri="{FF2B5EF4-FFF2-40B4-BE49-F238E27FC236}">
                <a16:creationId xmlns:a16="http://schemas.microsoft.com/office/drawing/2014/main" id="{4B6BC940-B1DD-42A4-ADBF-7F175BBF942F}"/>
              </a:ext>
            </a:extLst>
          </p:cNvPr>
          <p:cNvSpPr>
            <a:spLocks noChangeArrowheads="1"/>
          </p:cNvSpPr>
          <p:nvPr/>
        </p:nvSpPr>
        <p:spPr bwMode="auto">
          <a:xfrm>
            <a:off x="6096000" y="152400"/>
            <a:ext cx="838200" cy="1066800"/>
          </a:xfrm>
          <a:prstGeom prst="flowChartDelay">
            <a:avLst/>
          </a:prstGeom>
          <a:solidFill>
            <a:srgbClr val="CC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8" name="AutoShape 9">
            <a:extLst>
              <a:ext uri="{FF2B5EF4-FFF2-40B4-BE49-F238E27FC236}">
                <a16:creationId xmlns:a16="http://schemas.microsoft.com/office/drawing/2014/main" id="{8F4D5C43-73AA-4B55-9518-169DDBA1CF9C}"/>
              </a:ext>
            </a:extLst>
          </p:cNvPr>
          <p:cNvSpPr>
            <a:spLocks noChangeArrowheads="1"/>
          </p:cNvSpPr>
          <p:nvPr/>
        </p:nvSpPr>
        <p:spPr bwMode="auto">
          <a:xfrm>
            <a:off x="5791200" y="152400"/>
            <a:ext cx="838200" cy="1066800"/>
          </a:xfrm>
          <a:prstGeom prst="flowChartDelay">
            <a:avLst/>
          </a:prstGeom>
          <a:solidFill>
            <a:srgbClr val="99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9" name="AutoShape 10">
            <a:extLst>
              <a:ext uri="{FF2B5EF4-FFF2-40B4-BE49-F238E27FC236}">
                <a16:creationId xmlns:a16="http://schemas.microsoft.com/office/drawing/2014/main" id="{A0280191-4B1E-4F6C-88D5-6B41DE7088D3}"/>
              </a:ext>
            </a:extLst>
          </p:cNvPr>
          <p:cNvSpPr>
            <a:spLocks noChangeArrowheads="1"/>
          </p:cNvSpPr>
          <p:nvPr/>
        </p:nvSpPr>
        <p:spPr bwMode="auto">
          <a:xfrm>
            <a:off x="5486400" y="152400"/>
            <a:ext cx="838200" cy="1066800"/>
          </a:xfrm>
          <a:prstGeom prst="flowChartDelay">
            <a:avLst/>
          </a:prstGeom>
          <a:solidFill>
            <a:srgbClr val="6699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 name="AutoShape 11">
            <a:extLst>
              <a:ext uri="{FF2B5EF4-FFF2-40B4-BE49-F238E27FC236}">
                <a16:creationId xmlns:a16="http://schemas.microsoft.com/office/drawing/2014/main" id="{FA5DC8B0-CBE7-4C94-8D1D-C44D3C993E1B}"/>
              </a:ext>
            </a:extLst>
          </p:cNvPr>
          <p:cNvSpPr>
            <a:spLocks noChangeArrowheads="1"/>
          </p:cNvSpPr>
          <p:nvPr/>
        </p:nvSpPr>
        <p:spPr bwMode="auto">
          <a:xfrm>
            <a:off x="5181600" y="152400"/>
            <a:ext cx="838200" cy="1066800"/>
          </a:xfrm>
          <a:prstGeom prst="flowChartDelay">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1" name="Rectangle 12">
            <a:extLst>
              <a:ext uri="{FF2B5EF4-FFF2-40B4-BE49-F238E27FC236}">
                <a16:creationId xmlns:a16="http://schemas.microsoft.com/office/drawing/2014/main" id="{D1AF15EB-2BD8-43C8-A908-28B4D390B3CC}"/>
              </a:ext>
            </a:extLst>
          </p:cNvPr>
          <p:cNvSpPr>
            <a:spLocks noChangeArrowheads="1"/>
          </p:cNvSpPr>
          <p:nvPr/>
        </p:nvSpPr>
        <p:spPr bwMode="auto">
          <a:xfrm>
            <a:off x="0" y="149225"/>
            <a:ext cx="5334000" cy="1069975"/>
          </a:xfrm>
          <a:prstGeom prst="rect">
            <a:avLst/>
          </a:prstGeom>
          <a:solidFill>
            <a:srgbClr val="66CCFF"/>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2" name="Text Box 13">
            <a:extLst>
              <a:ext uri="{FF2B5EF4-FFF2-40B4-BE49-F238E27FC236}">
                <a16:creationId xmlns:a16="http://schemas.microsoft.com/office/drawing/2014/main" id="{70AAB625-8FAE-4094-BC1F-1D7E71A604D9}"/>
              </a:ext>
            </a:extLst>
          </p:cNvPr>
          <p:cNvSpPr txBox="1">
            <a:spLocks noChangeArrowheads="1"/>
          </p:cNvSpPr>
          <p:nvPr/>
        </p:nvSpPr>
        <p:spPr bwMode="auto">
          <a:xfrm>
            <a:off x="-76200" y="381000"/>
            <a:ext cx="5791200" cy="584775"/>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Global Carbon Emissions</a:t>
            </a:r>
          </a:p>
        </p:txBody>
      </p:sp>
      <p:sp>
        <p:nvSpPr>
          <p:cNvPr id="13" name="TextBox 12">
            <a:extLst>
              <a:ext uri="{FF2B5EF4-FFF2-40B4-BE49-F238E27FC236}">
                <a16:creationId xmlns:a16="http://schemas.microsoft.com/office/drawing/2014/main" id="{D6C15C67-F467-4D22-B253-4A2829715655}"/>
              </a:ext>
            </a:extLst>
          </p:cNvPr>
          <p:cNvSpPr txBox="1"/>
          <p:nvPr/>
        </p:nvSpPr>
        <p:spPr>
          <a:xfrm>
            <a:off x="0" y="6537458"/>
            <a:ext cx="929640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Source: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hlinkClick r:id="rId4"/>
              </a:rPr>
              <a:t>https://www.weforum.org/agenda/2022/11/global-co2-emissions-fossil-fuels-hit-record-2022</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 </a:t>
            </a:r>
          </a:p>
        </p:txBody>
      </p:sp>
      <p:sp>
        <p:nvSpPr>
          <p:cNvPr id="14" name="TextBox 13">
            <a:extLst>
              <a:ext uri="{FF2B5EF4-FFF2-40B4-BE49-F238E27FC236}">
                <a16:creationId xmlns:a16="http://schemas.microsoft.com/office/drawing/2014/main" id="{E1BBC2A3-3AED-40CD-B533-C8F0AE153137}"/>
              </a:ext>
            </a:extLst>
          </p:cNvPr>
          <p:cNvSpPr txBox="1"/>
          <p:nvPr/>
        </p:nvSpPr>
        <p:spPr>
          <a:xfrm>
            <a:off x="1382485" y="2286000"/>
            <a:ext cx="4702629" cy="1323439"/>
          </a:xfrm>
          <a:prstGeom prst="rect">
            <a:avLst/>
          </a:prstGeom>
          <a:solidFill>
            <a:srgbClr val="D3D7F1"/>
          </a:solidFill>
          <a:ln w="38100">
            <a:solidFill>
              <a:srgbClr val="FFC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itchFamily="34" charset="0"/>
                <a:ea typeface="+mn-ea"/>
                <a:cs typeface="+mn-cs"/>
              </a:rPr>
              <a:t>Global carbon emissions fell by a record 7% in 2020 due to the COVID-19 pandemic. However, emissions rose by 6% in 2021 and 1% in 2022.</a:t>
            </a:r>
          </a:p>
        </p:txBody>
      </p:sp>
    </p:spTree>
    <p:extLst>
      <p:ext uri="{BB962C8B-B14F-4D97-AF65-F5344CB8AC3E}">
        <p14:creationId xmlns:p14="http://schemas.microsoft.com/office/powerpoint/2010/main" val="263020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417</TotalTime>
  <Words>1927</Words>
  <Application>Microsoft Office PowerPoint</Application>
  <PresentationFormat>On-screen Show (4:3)</PresentationFormat>
  <Paragraphs>154</Paragraphs>
  <Slides>30</Slides>
  <Notes>6</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30</vt:i4>
      </vt:variant>
    </vt:vector>
  </HeadingPairs>
  <TitlesOfParts>
    <vt:vector size="47" baseType="lpstr">
      <vt:lpstr>Aptos</vt:lpstr>
      <vt:lpstr>Aptos Display</vt:lpstr>
      <vt:lpstr>Arial</vt:lpstr>
      <vt:lpstr>Assistant</vt:lpstr>
      <vt:lpstr>BBG CJK</vt:lpstr>
      <vt:lpstr>Calibri</vt:lpstr>
      <vt:lpstr>Campton</vt:lpstr>
      <vt:lpstr>goudy-old-style</vt:lpstr>
      <vt:lpstr>Symbol</vt:lpstr>
      <vt:lpstr>Times New Roman</vt:lpstr>
      <vt:lpstr>Office Theme</vt:lpstr>
      <vt:lpstr>Default Design</vt:lpstr>
      <vt:lpstr>1_Office Theme</vt:lpstr>
      <vt:lpstr>3_Office Theme</vt:lpstr>
      <vt:lpstr>4_Office Theme</vt:lpstr>
      <vt:lpstr>5_Office Theme</vt:lpstr>
      <vt:lpstr>2_Office Theme</vt:lpstr>
      <vt:lpstr>PowerPoint Presentation</vt:lpstr>
      <vt:lpstr>The Economic Subsystem Relative to the Global Ecosystem (Small Scale)   </vt:lpstr>
      <vt:lpstr>The Economic Subsystem Relative to the Global Ecosystem (Large Scale) </vt:lpstr>
      <vt:lpstr>PowerPoint Presentation</vt:lpstr>
      <vt:lpstr>  Global Ecological Footprint, by Impact Type   </vt:lpstr>
      <vt:lpstr>PowerPoint Presentation</vt:lpstr>
      <vt:lpstr>PowerPoint Presentation</vt:lpstr>
      <vt:lpstr>PowerPoint Presentation</vt:lpstr>
      <vt:lpstr>PowerPoint Presentation</vt:lpstr>
      <vt:lpstr>Per-Capita Carbon Dioxide Emissions,  by Country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Renewable Energy Job Creation</vt:lpstr>
      <vt:lpstr>Clean Energy Jobs Growth</vt:lpstr>
      <vt:lpstr>Energy Jobs Transition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GDAE</dc:creator>
  <cp:lastModifiedBy>Jonathan Harris</cp:lastModifiedBy>
  <cp:revision>2</cp:revision>
  <cp:lastPrinted>2024-10-21T19:38:07Z</cp:lastPrinted>
  <dcterms:created xsi:type="dcterms:W3CDTF">2024-10-21T14:36:10Z</dcterms:created>
  <dcterms:modified xsi:type="dcterms:W3CDTF">2024-10-21T23:51:31Z</dcterms:modified>
</cp:coreProperties>
</file>