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notesMasterIdLst>
    <p:notesMasterId r:id="rId47"/>
  </p:notesMasterIdLst>
  <p:sldIdLst>
    <p:sldId id="286" r:id="rId2"/>
    <p:sldId id="287" r:id="rId3"/>
    <p:sldId id="292" r:id="rId4"/>
    <p:sldId id="288" r:id="rId5"/>
    <p:sldId id="293" r:id="rId6"/>
    <p:sldId id="289" r:id="rId7"/>
    <p:sldId id="290" r:id="rId8"/>
    <p:sldId id="291" r:id="rId9"/>
    <p:sldId id="295" r:id="rId10"/>
    <p:sldId id="309" r:id="rId11"/>
    <p:sldId id="310" r:id="rId12"/>
    <p:sldId id="296" r:id="rId13"/>
    <p:sldId id="282" r:id="rId14"/>
    <p:sldId id="301" r:id="rId15"/>
    <p:sldId id="284" r:id="rId16"/>
    <p:sldId id="297"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70" r:id="rId30"/>
    <p:sldId id="271" r:id="rId31"/>
    <p:sldId id="294" r:id="rId32"/>
    <p:sldId id="256" r:id="rId33"/>
    <p:sldId id="302" r:id="rId34"/>
    <p:sldId id="303" r:id="rId35"/>
    <p:sldId id="304" r:id="rId36"/>
    <p:sldId id="305" r:id="rId37"/>
    <p:sldId id="306" r:id="rId38"/>
    <p:sldId id="298" r:id="rId39"/>
    <p:sldId id="307" r:id="rId40"/>
    <p:sldId id="308" r:id="rId41"/>
    <p:sldId id="279" r:id="rId42"/>
    <p:sldId id="280" r:id="rId43"/>
    <p:sldId id="281" r:id="rId44"/>
    <p:sldId id="312" r:id="rId45"/>
    <p:sldId id="311" r:id="rId46"/>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44" autoAdjust="0"/>
    <p:restoredTop sz="94694"/>
  </p:normalViewPr>
  <p:slideViewPr>
    <p:cSldViewPr>
      <p:cViewPr varScale="1">
        <p:scale>
          <a:sx n="121" d="100"/>
          <a:sy n="121" d="100"/>
        </p:scale>
        <p:origin x="976" y="176"/>
      </p:cViewPr>
      <p:guideLst>
        <p:guide orient="horz" pos="288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B80AF9-4D2E-C245-AB5F-AD025A3A2F75}" type="doc">
      <dgm:prSet loTypeId="urn:microsoft.com/office/officeart/2005/8/layout/hProcess9" loCatId="process" qsTypeId="urn:microsoft.com/office/officeart/2005/8/quickstyle/simple4" qsCatId="simple" csTypeId="urn:microsoft.com/office/officeart/2005/8/colors/accent1_2" csCatId="accent1" phldr="1"/>
      <dgm:spPr/>
    </dgm:pt>
    <dgm:pt modelId="{97585542-0732-3146-A6EC-B75F603AA8D0}">
      <dgm:prSet phldrT="[Text]"/>
      <dgm:spPr>
        <a:solidFill>
          <a:srgbClr val="3459BA"/>
        </a:solidFill>
      </dgm:spPr>
      <dgm:t>
        <a:bodyPr/>
        <a:lstStyle/>
        <a:p>
          <a:r>
            <a:rPr lang="en-US" dirty="0"/>
            <a:t>2 Required Core Courses</a:t>
          </a:r>
        </a:p>
      </dgm:t>
    </dgm:pt>
    <dgm:pt modelId="{342A3E9E-D508-7E42-8768-41CD76ECF675}" type="parTrans" cxnId="{DCAA3981-51E1-1543-B339-C7132C7EF5D5}">
      <dgm:prSet/>
      <dgm:spPr/>
      <dgm:t>
        <a:bodyPr/>
        <a:lstStyle/>
        <a:p>
          <a:endParaRPr lang="en-US"/>
        </a:p>
      </dgm:t>
    </dgm:pt>
    <dgm:pt modelId="{7B95E296-E987-334A-9CE2-438A2B17EA9F}" type="sibTrans" cxnId="{DCAA3981-51E1-1543-B339-C7132C7EF5D5}">
      <dgm:prSet/>
      <dgm:spPr/>
      <dgm:t>
        <a:bodyPr/>
        <a:lstStyle/>
        <a:p>
          <a:endParaRPr lang="en-US"/>
        </a:p>
      </dgm:t>
    </dgm:pt>
    <dgm:pt modelId="{1E2DE049-F145-E74A-86A5-B241BD19428D}">
      <dgm:prSet phldrT="[Text]"/>
      <dgm:spPr>
        <a:solidFill>
          <a:srgbClr val="3459BA"/>
        </a:solidFill>
      </dgm:spPr>
      <dgm:t>
        <a:bodyPr/>
        <a:lstStyle/>
        <a:p>
          <a:r>
            <a:rPr lang="en-US" dirty="0"/>
            <a:t>1 Elective</a:t>
          </a:r>
        </a:p>
      </dgm:t>
    </dgm:pt>
    <dgm:pt modelId="{F579AB3E-D2CB-804A-915E-C7463B6C7354}" type="parTrans" cxnId="{F2AE5647-5BEE-C447-901D-4EDC189A29C0}">
      <dgm:prSet/>
      <dgm:spPr/>
      <dgm:t>
        <a:bodyPr/>
        <a:lstStyle/>
        <a:p>
          <a:endParaRPr lang="en-US"/>
        </a:p>
      </dgm:t>
    </dgm:pt>
    <dgm:pt modelId="{314A58EF-E555-7642-B8C8-EA8CA65BED94}" type="sibTrans" cxnId="{F2AE5647-5BEE-C447-901D-4EDC189A29C0}">
      <dgm:prSet/>
      <dgm:spPr/>
      <dgm:t>
        <a:bodyPr/>
        <a:lstStyle/>
        <a:p>
          <a:endParaRPr lang="en-US"/>
        </a:p>
      </dgm:t>
    </dgm:pt>
    <dgm:pt modelId="{14622064-27E1-E440-96D6-61AF8B7E4DB1}">
      <dgm:prSet phldrT="[Text]"/>
      <dgm:spPr>
        <a:solidFill>
          <a:srgbClr val="3459BA"/>
        </a:solidFill>
      </dgm:spPr>
      <dgm:t>
        <a:bodyPr/>
        <a:lstStyle/>
        <a:p>
          <a:r>
            <a:rPr lang="en-US" dirty="0"/>
            <a:t>Experiential Component</a:t>
          </a:r>
        </a:p>
      </dgm:t>
    </dgm:pt>
    <dgm:pt modelId="{B0C95DDC-D896-9C41-B524-2F4969A914CD}" type="parTrans" cxnId="{144257E5-8D8D-6349-B126-49CF06F7C898}">
      <dgm:prSet/>
      <dgm:spPr/>
      <dgm:t>
        <a:bodyPr/>
        <a:lstStyle/>
        <a:p>
          <a:endParaRPr lang="en-US"/>
        </a:p>
      </dgm:t>
    </dgm:pt>
    <dgm:pt modelId="{BC442C1E-F024-2A41-B8A2-F582EF8659DD}" type="sibTrans" cxnId="{144257E5-8D8D-6349-B126-49CF06F7C898}">
      <dgm:prSet/>
      <dgm:spPr/>
      <dgm:t>
        <a:bodyPr/>
        <a:lstStyle/>
        <a:p>
          <a:endParaRPr lang="en-US"/>
        </a:p>
      </dgm:t>
    </dgm:pt>
    <dgm:pt modelId="{635985D0-0C18-2F4B-A3EF-BBC211349916}" type="pres">
      <dgm:prSet presAssocID="{C2B80AF9-4D2E-C245-AB5F-AD025A3A2F75}" presName="CompostProcess" presStyleCnt="0">
        <dgm:presLayoutVars>
          <dgm:dir/>
          <dgm:resizeHandles val="exact"/>
        </dgm:presLayoutVars>
      </dgm:prSet>
      <dgm:spPr/>
    </dgm:pt>
    <dgm:pt modelId="{139306D2-FD0C-5644-9475-495B185E0B68}" type="pres">
      <dgm:prSet presAssocID="{C2B80AF9-4D2E-C245-AB5F-AD025A3A2F75}" presName="arrow" presStyleLbl="bgShp" presStyleIdx="0" presStyleCnt="1"/>
      <dgm:spPr>
        <a:solidFill>
          <a:schemeClr val="accent1">
            <a:lumMod val="75000"/>
          </a:schemeClr>
        </a:solidFill>
      </dgm:spPr>
    </dgm:pt>
    <dgm:pt modelId="{A9933F09-BBB3-E14D-9893-77CD78CE40EE}" type="pres">
      <dgm:prSet presAssocID="{C2B80AF9-4D2E-C245-AB5F-AD025A3A2F75}" presName="linearProcess" presStyleCnt="0"/>
      <dgm:spPr/>
    </dgm:pt>
    <dgm:pt modelId="{74298E17-C3D2-2C47-A270-64BC3927A2F9}" type="pres">
      <dgm:prSet presAssocID="{97585542-0732-3146-A6EC-B75F603AA8D0}" presName="textNode" presStyleLbl="node1" presStyleIdx="0" presStyleCnt="3">
        <dgm:presLayoutVars>
          <dgm:bulletEnabled val="1"/>
        </dgm:presLayoutVars>
      </dgm:prSet>
      <dgm:spPr/>
    </dgm:pt>
    <dgm:pt modelId="{F932BBE8-A1C1-BE40-A197-7966A6628A69}" type="pres">
      <dgm:prSet presAssocID="{7B95E296-E987-334A-9CE2-438A2B17EA9F}" presName="sibTrans" presStyleCnt="0"/>
      <dgm:spPr/>
    </dgm:pt>
    <dgm:pt modelId="{CAD1B043-7A4B-E847-A916-3950C1E29C67}" type="pres">
      <dgm:prSet presAssocID="{1E2DE049-F145-E74A-86A5-B241BD19428D}" presName="textNode" presStyleLbl="node1" presStyleIdx="1" presStyleCnt="3">
        <dgm:presLayoutVars>
          <dgm:bulletEnabled val="1"/>
        </dgm:presLayoutVars>
      </dgm:prSet>
      <dgm:spPr/>
    </dgm:pt>
    <dgm:pt modelId="{360FB5AD-E6FE-8A44-8632-CD5CF3C3CF27}" type="pres">
      <dgm:prSet presAssocID="{314A58EF-E555-7642-B8C8-EA8CA65BED94}" presName="sibTrans" presStyleCnt="0"/>
      <dgm:spPr/>
    </dgm:pt>
    <dgm:pt modelId="{6227D35A-D5AD-0645-BE7C-191A02CF5B75}" type="pres">
      <dgm:prSet presAssocID="{14622064-27E1-E440-96D6-61AF8B7E4DB1}" presName="textNode" presStyleLbl="node1" presStyleIdx="2" presStyleCnt="3">
        <dgm:presLayoutVars>
          <dgm:bulletEnabled val="1"/>
        </dgm:presLayoutVars>
      </dgm:prSet>
      <dgm:spPr/>
    </dgm:pt>
  </dgm:ptLst>
  <dgm:cxnLst>
    <dgm:cxn modelId="{3082630F-0C65-944C-ACDA-F7E49807A7C3}" type="presOf" srcId="{14622064-27E1-E440-96D6-61AF8B7E4DB1}" destId="{6227D35A-D5AD-0645-BE7C-191A02CF5B75}" srcOrd="0" destOrd="0" presId="urn:microsoft.com/office/officeart/2005/8/layout/hProcess9"/>
    <dgm:cxn modelId="{F2AE5647-5BEE-C447-901D-4EDC189A29C0}" srcId="{C2B80AF9-4D2E-C245-AB5F-AD025A3A2F75}" destId="{1E2DE049-F145-E74A-86A5-B241BD19428D}" srcOrd="1" destOrd="0" parTransId="{F579AB3E-D2CB-804A-915E-C7463B6C7354}" sibTransId="{314A58EF-E555-7642-B8C8-EA8CA65BED94}"/>
    <dgm:cxn modelId="{DCAA3981-51E1-1543-B339-C7132C7EF5D5}" srcId="{C2B80AF9-4D2E-C245-AB5F-AD025A3A2F75}" destId="{97585542-0732-3146-A6EC-B75F603AA8D0}" srcOrd="0" destOrd="0" parTransId="{342A3E9E-D508-7E42-8768-41CD76ECF675}" sibTransId="{7B95E296-E987-334A-9CE2-438A2B17EA9F}"/>
    <dgm:cxn modelId="{9F21549B-62AE-3C41-9098-B5A3002E738D}" type="presOf" srcId="{1E2DE049-F145-E74A-86A5-B241BD19428D}" destId="{CAD1B043-7A4B-E847-A916-3950C1E29C67}" srcOrd="0" destOrd="0" presId="urn:microsoft.com/office/officeart/2005/8/layout/hProcess9"/>
    <dgm:cxn modelId="{02AB0AAF-EE1B-7F49-BAEA-CF95B01AC66A}" type="presOf" srcId="{C2B80AF9-4D2E-C245-AB5F-AD025A3A2F75}" destId="{635985D0-0C18-2F4B-A3EF-BBC211349916}" srcOrd="0" destOrd="0" presId="urn:microsoft.com/office/officeart/2005/8/layout/hProcess9"/>
    <dgm:cxn modelId="{41DA7FD1-27A2-EC46-87A7-041F05151EC5}" type="presOf" srcId="{97585542-0732-3146-A6EC-B75F603AA8D0}" destId="{74298E17-C3D2-2C47-A270-64BC3927A2F9}" srcOrd="0" destOrd="0" presId="urn:microsoft.com/office/officeart/2005/8/layout/hProcess9"/>
    <dgm:cxn modelId="{144257E5-8D8D-6349-B126-49CF06F7C898}" srcId="{C2B80AF9-4D2E-C245-AB5F-AD025A3A2F75}" destId="{14622064-27E1-E440-96D6-61AF8B7E4DB1}" srcOrd="2" destOrd="0" parTransId="{B0C95DDC-D896-9C41-B524-2F4969A914CD}" sibTransId="{BC442C1E-F024-2A41-B8A2-F582EF8659DD}"/>
    <dgm:cxn modelId="{24A26741-A5D2-BC4A-B9CB-36C7D5C1CE7D}" type="presParOf" srcId="{635985D0-0C18-2F4B-A3EF-BBC211349916}" destId="{139306D2-FD0C-5644-9475-495B185E0B68}" srcOrd="0" destOrd="0" presId="urn:microsoft.com/office/officeart/2005/8/layout/hProcess9"/>
    <dgm:cxn modelId="{C3B85906-7D3E-D34B-8988-403DCC8A75FC}" type="presParOf" srcId="{635985D0-0C18-2F4B-A3EF-BBC211349916}" destId="{A9933F09-BBB3-E14D-9893-77CD78CE40EE}" srcOrd="1" destOrd="0" presId="urn:microsoft.com/office/officeart/2005/8/layout/hProcess9"/>
    <dgm:cxn modelId="{D3FC2A8F-87C2-F244-8570-21A55010FD48}" type="presParOf" srcId="{A9933F09-BBB3-E14D-9893-77CD78CE40EE}" destId="{74298E17-C3D2-2C47-A270-64BC3927A2F9}" srcOrd="0" destOrd="0" presId="urn:microsoft.com/office/officeart/2005/8/layout/hProcess9"/>
    <dgm:cxn modelId="{E30CC8ED-C67A-5249-BF2D-9314B90D969E}" type="presParOf" srcId="{A9933F09-BBB3-E14D-9893-77CD78CE40EE}" destId="{F932BBE8-A1C1-BE40-A197-7966A6628A69}" srcOrd="1" destOrd="0" presId="urn:microsoft.com/office/officeart/2005/8/layout/hProcess9"/>
    <dgm:cxn modelId="{46004D7E-3E67-A545-8ED5-D573F072C78A}" type="presParOf" srcId="{A9933F09-BBB3-E14D-9893-77CD78CE40EE}" destId="{CAD1B043-7A4B-E847-A916-3950C1E29C67}" srcOrd="2" destOrd="0" presId="urn:microsoft.com/office/officeart/2005/8/layout/hProcess9"/>
    <dgm:cxn modelId="{82ED9ACC-D714-2D41-A5C0-12A2E9BC4971}" type="presParOf" srcId="{A9933F09-BBB3-E14D-9893-77CD78CE40EE}" destId="{360FB5AD-E6FE-8A44-8632-CD5CF3C3CF27}" srcOrd="3" destOrd="0" presId="urn:microsoft.com/office/officeart/2005/8/layout/hProcess9"/>
    <dgm:cxn modelId="{9A1D25D6-D922-A741-92ED-ADE2F354A464}" type="presParOf" srcId="{A9933F09-BBB3-E14D-9893-77CD78CE40EE}" destId="{6227D35A-D5AD-0645-BE7C-191A02CF5B75}"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9306D2-FD0C-5644-9475-495B185E0B68}">
      <dsp:nvSpPr>
        <dsp:cNvPr id="0" name=""/>
        <dsp:cNvSpPr/>
      </dsp:nvSpPr>
      <dsp:spPr>
        <a:xfrm>
          <a:off x="480060" y="0"/>
          <a:ext cx="5440680" cy="2286000"/>
        </a:xfrm>
        <a:prstGeom prst="rightArrow">
          <a:avLst/>
        </a:prstGeom>
        <a:solidFill>
          <a:schemeClr val="accent1">
            <a:lumMod val="75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74298E17-C3D2-2C47-A270-64BC3927A2F9}">
      <dsp:nvSpPr>
        <dsp:cNvPr id="0" name=""/>
        <dsp:cNvSpPr/>
      </dsp:nvSpPr>
      <dsp:spPr>
        <a:xfrm>
          <a:off x="6875" y="685799"/>
          <a:ext cx="2060257" cy="914400"/>
        </a:xfrm>
        <a:prstGeom prst="roundRect">
          <a:avLst/>
        </a:prstGeom>
        <a:solidFill>
          <a:srgbClr val="3459BA"/>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2 Required Core Courses</a:t>
          </a:r>
        </a:p>
      </dsp:txBody>
      <dsp:txXfrm>
        <a:off x="51512" y="730436"/>
        <a:ext cx="1970983" cy="825126"/>
      </dsp:txXfrm>
    </dsp:sp>
    <dsp:sp modelId="{CAD1B043-7A4B-E847-A916-3950C1E29C67}">
      <dsp:nvSpPr>
        <dsp:cNvPr id="0" name=""/>
        <dsp:cNvSpPr/>
      </dsp:nvSpPr>
      <dsp:spPr>
        <a:xfrm>
          <a:off x="2170271" y="685799"/>
          <a:ext cx="2060257" cy="914400"/>
        </a:xfrm>
        <a:prstGeom prst="roundRect">
          <a:avLst/>
        </a:prstGeom>
        <a:solidFill>
          <a:srgbClr val="3459BA"/>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1 Elective</a:t>
          </a:r>
        </a:p>
      </dsp:txBody>
      <dsp:txXfrm>
        <a:off x="2214908" y="730436"/>
        <a:ext cx="1970983" cy="825126"/>
      </dsp:txXfrm>
    </dsp:sp>
    <dsp:sp modelId="{6227D35A-D5AD-0645-BE7C-191A02CF5B75}">
      <dsp:nvSpPr>
        <dsp:cNvPr id="0" name=""/>
        <dsp:cNvSpPr/>
      </dsp:nvSpPr>
      <dsp:spPr>
        <a:xfrm>
          <a:off x="4333666" y="685799"/>
          <a:ext cx="2060257" cy="914400"/>
        </a:xfrm>
        <a:prstGeom prst="roundRect">
          <a:avLst/>
        </a:prstGeom>
        <a:solidFill>
          <a:srgbClr val="3459BA"/>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Experiential Component</a:t>
          </a:r>
        </a:p>
      </dsp:txBody>
      <dsp:txXfrm>
        <a:off x="4378303" y="730436"/>
        <a:ext cx="1970983" cy="82512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CD255A3-5579-45B6-95B1-D1B372A12DC7}" type="datetimeFigureOut">
              <a:rPr lang="en-US" smtClean="0"/>
              <a:t>10/16/23</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9295430-363D-430D-8778-478D607D0942}" type="slidenum">
              <a:rPr lang="en-US" smtClean="0"/>
              <a:t>‹#›</a:t>
            </a:fld>
            <a:endParaRPr lang="en-US"/>
          </a:p>
        </p:txBody>
      </p:sp>
    </p:spTree>
    <p:extLst>
      <p:ext uri="{BB962C8B-B14F-4D97-AF65-F5344CB8AC3E}">
        <p14:creationId xmlns:p14="http://schemas.microsoft.com/office/powerpoint/2010/main" val="598855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2281C13-F7DF-495C-B3D7-7E41634B7F6B}" type="slidenum">
              <a:rPr lang="en-US" smtClean="0"/>
              <a:pPr>
                <a:defRPr/>
              </a:pPr>
              <a:t>13</a:t>
            </a:fld>
            <a:endParaRPr lang="en-US"/>
          </a:p>
        </p:txBody>
      </p:sp>
    </p:spTree>
    <p:extLst>
      <p:ext uri="{BB962C8B-B14F-4D97-AF65-F5344CB8AC3E}">
        <p14:creationId xmlns:p14="http://schemas.microsoft.com/office/powerpoint/2010/main" val="1836604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55cf4556e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55cf4556e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9903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E4E4E"/>
                </a:solidFill>
                <a:effectLst/>
                <a:latin typeface="Benton-Sans"/>
              </a:rPr>
              <a:t>Research of matter on an atomic and molecular scale is expanding in virtually all areas of engineering. The Nanotechnology concentration is designed for undergraduate engineering students to obtain foundational knowledge of the effects and applications of nanotechnology and position them for future careers in the nanotechnology field. The required courses will provide an introduction to nanotechnology, and examine how engineering works on scales as small as millionths of a millimeter. Students will explore the foundations of quantum mechanics, atomic structure and the physics of molecules and solids. The multi-disciplinary elective courses will include different approaches to biomedical engineering on the cellular and sub-cellular level; behavior of materials at atomic levels; micro-electrical mechanical devices and systems (MEMS); and photonics and fiber-optic communication. As nanotechnology expands in all fields of engineering, students entering the work force with a strong knowledge base position themselves to be future leaders the nanotechnology industry.</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F45AF49-64E1-410C-A408-CECB4E5FEFB1}" type="slidenum">
              <a:rPr lang="en-US" smtClean="0"/>
              <a:t>35</a:t>
            </a:fld>
            <a:endParaRPr lang="en-US"/>
          </a:p>
        </p:txBody>
      </p:sp>
    </p:spTree>
    <p:extLst>
      <p:ext uri="{BB962C8B-B14F-4D97-AF65-F5344CB8AC3E}">
        <p14:creationId xmlns:p14="http://schemas.microsoft.com/office/powerpoint/2010/main" val="3804174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E4E4E"/>
                </a:solidFill>
                <a:effectLst/>
                <a:latin typeface="Benton-Sans"/>
              </a:rPr>
              <a:t>* Students cannot receive credit toward the concentration for both CAS </a:t>
            </a:r>
            <a:r>
              <a:rPr lang="en-US" b="0" i="0" dirty="0" err="1">
                <a:solidFill>
                  <a:srgbClr val="4E4E4E"/>
                </a:solidFill>
                <a:effectLst/>
                <a:latin typeface="Benton-Sans"/>
              </a:rPr>
              <a:t>PY</a:t>
            </a:r>
            <a:r>
              <a:rPr lang="en-US" b="0" i="0" dirty="0">
                <a:solidFill>
                  <a:srgbClr val="4E4E4E"/>
                </a:solidFill>
                <a:effectLst/>
                <a:latin typeface="Benton-Sans"/>
              </a:rPr>
              <a:t> 313/314 and ENG EK 424.</a:t>
            </a:r>
            <a:endParaRPr lang="en-US" dirty="0"/>
          </a:p>
        </p:txBody>
      </p:sp>
      <p:sp>
        <p:nvSpPr>
          <p:cNvPr id="4" name="Slide Number Placeholder 3"/>
          <p:cNvSpPr>
            <a:spLocks noGrp="1"/>
          </p:cNvSpPr>
          <p:nvPr>
            <p:ph type="sldNum" sz="quarter" idx="5"/>
          </p:nvPr>
        </p:nvSpPr>
        <p:spPr/>
        <p:txBody>
          <a:bodyPr/>
          <a:lstStyle/>
          <a:p>
            <a:fld id="{5F45AF49-64E1-410C-A408-CECB4E5FEFB1}" type="slidenum">
              <a:rPr lang="en-US" smtClean="0"/>
              <a:t>36</a:t>
            </a:fld>
            <a:endParaRPr lang="en-US"/>
          </a:p>
        </p:txBody>
      </p:sp>
    </p:spTree>
    <p:extLst>
      <p:ext uri="{BB962C8B-B14F-4D97-AF65-F5344CB8AC3E}">
        <p14:creationId xmlns:p14="http://schemas.microsoft.com/office/powerpoint/2010/main" val="4264001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images are taken from student’s experiential components to show a cross section of what nano looks like at BU</a:t>
            </a:r>
          </a:p>
        </p:txBody>
      </p:sp>
      <p:sp>
        <p:nvSpPr>
          <p:cNvPr id="4" name="Slide Number Placeholder 3"/>
          <p:cNvSpPr>
            <a:spLocks noGrp="1"/>
          </p:cNvSpPr>
          <p:nvPr>
            <p:ph type="sldNum" sz="quarter" idx="5"/>
          </p:nvPr>
        </p:nvSpPr>
        <p:spPr/>
        <p:txBody>
          <a:bodyPr/>
          <a:lstStyle/>
          <a:p>
            <a:fld id="{5F45AF49-64E1-410C-A408-CECB4E5FEFB1}" type="slidenum">
              <a:rPr lang="en-US" smtClean="0"/>
              <a:t>37</a:t>
            </a:fld>
            <a:endParaRPr lang="en-US"/>
          </a:p>
        </p:txBody>
      </p:sp>
    </p:spTree>
    <p:extLst>
      <p:ext uri="{BB962C8B-B14F-4D97-AF65-F5344CB8AC3E}">
        <p14:creationId xmlns:p14="http://schemas.microsoft.com/office/powerpoint/2010/main" val="1171457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03AE40-EFEB-46FD-97F5-C374162E06EB}" type="slidenum">
              <a:rPr lang="en-US" smtClean="0"/>
              <a:t>43</a:t>
            </a:fld>
            <a:endParaRPr lang="en-US"/>
          </a:p>
        </p:txBody>
      </p:sp>
    </p:spTree>
    <p:extLst>
      <p:ext uri="{BB962C8B-B14F-4D97-AF65-F5344CB8AC3E}">
        <p14:creationId xmlns:p14="http://schemas.microsoft.com/office/powerpoint/2010/main" val="39830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257175" indent="0" algn="ctr">
              <a:buNone/>
              <a:defRPr/>
            </a:lvl2pPr>
            <a:lvl3pPr marL="514350" indent="0" algn="ctr">
              <a:buNone/>
              <a:defRPr/>
            </a:lvl3pPr>
            <a:lvl4pPr marL="771525" indent="0" algn="ctr">
              <a:buNone/>
              <a:defRPr/>
            </a:lvl4pPr>
            <a:lvl5pPr marL="1028700" indent="0" algn="ctr">
              <a:buNone/>
              <a:defRPr/>
            </a:lvl5pPr>
            <a:lvl6pPr marL="1285875" indent="0" algn="ctr">
              <a:buNone/>
              <a:defRPr/>
            </a:lvl6pPr>
            <a:lvl7pPr marL="1543050" indent="0" algn="ctr">
              <a:buNone/>
              <a:defRPr/>
            </a:lvl7pPr>
            <a:lvl8pPr marL="1800225" indent="0" algn="ctr">
              <a:buNone/>
              <a:defRPr/>
            </a:lvl8pPr>
            <a:lvl9pPr marL="2057400" indent="0" algn="ctr">
              <a:buNone/>
              <a:defRPr/>
            </a:lvl9pPr>
          </a:lstStyle>
          <a:p>
            <a:r>
              <a:rPr lang="en-US"/>
              <a:t>Click to edit Master subtitle style</a:t>
            </a:r>
          </a:p>
        </p:txBody>
      </p:sp>
    </p:spTree>
    <p:extLst>
      <p:ext uri="{BB962C8B-B14F-4D97-AF65-F5344CB8AC3E}">
        <p14:creationId xmlns:p14="http://schemas.microsoft.com/office/powerpoint/2010/main" val="46774990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705293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225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125"/>
            </a:lvl1pPr>
            <a:lvl2pPr marL="257175" indent="0">
              <a:buNone/>
              <a:defRPr sz="1013"/>
            </a:lvl2pPr>
            <a:lvl3pPr marL="514350" indent="0">
              <a:buNone/>
              <a:defRPr sz="900"/>
            </a:lvl3pPr>
            <a:lvl4pPr marL="771525" indent="0">
              <a:buNone/>
              <a:defRPr sz="788"/>
            </a:lvl4pPr>
            <a:lvl5pPr marL="1028700" indent="0">
              <a:buNone/>
              <a:defRPr sz="788"/>
            </a:lvl5pPr>
            <a:lvl6pPr marL="1285875" indent="0">
              <a:buNone/>
              <a:defRPr sz="788"/>
            </a:lvl6pPr>
            <a:lvl7pPr marL="1543050" indent="0">
              <a:buNone/>
              <a:defRPr sz="788"/>
            </a:lvl7pPr>
            <a:lvl8pPr marL="1800225" indent="0">
              <a:buNone/>
              <a:defRPr sz="788"/>
            </a:lvl8pPr>
            <a:lvl9pPr marL="2057400" indent="0">
              <a:buNone/>
              <a:defRPr sz="788"/>
            </a:lvl9pPr>
          </a:lstStyle>
          <a:p>
            <a:pPr lvl="0"/>
            <a:r>
              <a:rPr lang="en-US"/>
              <a:t>Click to edit Master text styles</a:t>
            </a:r>
          </a:p>
        </p:txBody>
      </p:sp>
    </p:spTree>
    <p:extLst>
      <p:ext uri="{BB962C8B-B14F-4D97-AF65-F5344CB8AC3E}">
        <p14:creationId xmlns:p14="http://schemas.microsoft.com/office/powerpoint/2010/main" val="122878612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253529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547130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296989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84118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125" b="1"/>
            </a:lvl1pPr>
          </a:lstStyle>
          <a:p>
            <a:r>
              <a:rPr lang="en-US"/>
              <a:t>Click to edit Master title style</a:t>
            </a:r>
          </a:p>
        </p:txBody>
      </p:sp>
      <p:sp>
        <p:nvSpPr>
          <p:cNvPr id="3" name="Content Placeholder 2"/>
          <p:cNvSpPr>
            <a:spLocks noGrp="1"/>
          </p:cNvSpPr>
          <p:nvPr>
            <p:ph idx="1"/>
          </p:nvPr>
        </p:nvSpPr>
        <p:spPr>
          <a:xfrm>
            <a:off x="4766733" y="273059"/>
            <a:ext cx="6815667"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Tree>
    <p:extLst>
      <p:ext uri="{BB962C8B-B14F-4D97-AF65-F5344CB8AC3E}">
        <p14:creationId xmlns:p14="http://schemas.microsoft.com/office/powerpoint/2010/main" val="164656675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12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Tree>
    <p:extLst>
      <p:ext uri="{BB962C8B-B14F-4D97-AF65-F5344CB8AC3E}">
        <p14:creationId xmlns:p14="http://schemas.microsoft.com/office/powerpoint/2010/main" val="277851672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349162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7"/>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13502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871200" cy="639762"/>
          </a:xfrm>
        </p:spPr>
        <p:txBody>
          <a:bodyPr/>
          <a:lstStyle/>
          <a:p>
            <a:r>
              <a:rPr lang="en-US"/>
              <a:t>Click to edit Master title style</a:t>
            </a:r>
          </a:p>
        </p:txBody>
      </p:sp>
      <p:sp>
        <p:nvSpPr>
          <p:cNvPr id="3" name="Text Placeholder 2"/>
          <p:cNvSpPr>
            <a:spLocks noGrp="1"/>
          </p:cNvSpPr>
          <p:nvPr>
            <p:ph type="body" sz="half" idx="1"/>
          </p:nvPr>
        </p:nvSpPr>
        <p:spPr>
          <a:xfrm>
            <a:off x="609600" y="1600200"/>
            <a:ext cx="10972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3938597"/>
            <a:ext cx="10972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559328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609600" y="1600206"/>
            <a:ext cx="109728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2" name="Rectangle 4"/>
          <p:cNvSpPr>
            <a:spLocks noGrp="1" noChangeArrowheads="1"/>
          </p:cNvSpPr>
          <p:nvPr>
            <p:ph type="title"/>
          </p:nvPr>
        </p:nvSpPr>
        <p:spPr bwMode="auto">
          <a:xfrm>
            <a:off x="609600" y="274638"/>
            <a:ext cx="10871200" cy="639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 name="Text Box 3"/>
          <p:cNvSpPr txBox="1">
            <a:spLocks noChangeArrowheads="1"/>
          </p:cNvSpPr>
          <p:nvPr userDrawn="1"/>
        </p:nvSpPr>
        <p:spPr bwMode="auto">
          <a:xfrm>
            <a:off x="1256165" y="6388890"/>
            <a:ext cx="2339103"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3200">
                <a:solidFill>
                  <a:schemeClr val="tx1"/>
                </a:solidFill>
                <a:latin typeface="Arial" charset="0"/>
                <a:ea typeface="Osaka" pitchFamily="-64" charset="-128"/>
              </a:defRPr>
            </a:lvl1pPr>
            <a:lvl2pPr marL="742950" indent="-285750" eaLnBrk="0" hangingPunct="0">
              <a:defRPr sz="3200">
                <a:solidFill>
                  <a:schemeClr val="tx1"/>
                </a:solidFill>
                <a:latin typeface="Arial" charset="0"/>
                <a:ea typeface="Osaka" pitchFamily="-64" charset="-128"/>
              </a:defRPr>
            </a:lvl2pPr>
            <a:lvl3pPr marL="1143000" indent="-228600" eaLnBrk="0" hangingPunct="0">
              <a:defRPr sz="3200">
                <a:solidFill>
                  <a:schemeClr val="tx1"/>
                </a:solidFill>
                <a:latin typeface="Arial" charset="0"/>
                <a:ea typeface="Osaka" pitchFamily="-64" charset="-128"/>
              </a:defRPr>
            </a:lvl3pPr>
            <a:lvl4pPr marL="1600200" indent="-228600" eaLnBrk="0" hangingPunct="0">
              <a:defRPr sz="3200">
                <a:solidFill>
                  <a:schemeClr val="tx1"/>
                </a:solidFill>
                <a:latin typeface="Arial" charset="0"/>
                <a:ea typeface="Osaka" pitchFamily="-64" charset="-128"/>
              </a:defRPr>
            </a:lvl4pPr>
            <a:lvl5pPr marL="2057400" indent="-228600" eaLnBrk="0" hangingPunct="0">
              <a:defRPr sz="3200">
                <a:solidFill>
                  <a:schemeClr val="tx1"/>
                </a:solidFill>
                <a:latin typeface="Arial" charset="0"/>
                <a:ea typeface="Osaka" pitchFamily="-64" charset="-128"/>
              </a:defRPr>
            </a:lvl5pPr>
            <a:lvl6pPr marL="2514600" indent="-228600" eaLnBrk="0" fontAlgn="base" hangingPunct="0">
              <a:lnSpc>
                <a:spcPct val="90000"/>
              </a:lnSpc>
              <a:spcBef>
                <a:spcPct val="20000"/>
              </a:spcBef>
              <a:spcAft>
                <a:spcPct val="0"/>
              </a:spcAft>
              <a:buChar char="•"/>
              <a:defRPr sz="3200">
                <a:solidFill>
                  <a:schemeClr val="tx1"/>
                </a:solidFill>
                <a:latin typeface="Arial" charset="0"/>
                <a:ea typeface="Osaka" pitchFamily="-64" charset="-128"/>
              </a:defRPr>
            </a:lvl6pPr>
            <a:lvl7pPr marL="2971800" indent="-228600" eaLnBrk="0" fontAlgn="base" hangingPunct="0">
              <a:lnSpc>
                <a:spcPct val="90000"/>
              </a:lnSpc>
              <a:spcBef>
                <a:spcPct val="20000"/>
              </a:spcBef>
              <a:spcAft>
                <a:spcPct val="0"/>
              </a:spcAft>
              <a:buChar char="•"/>
              <a:defRPr sz="3200">
                <a:solidFill>
                  <a:schemeClr val="tx1"/>
                </a:solidFill>
                <a:latin typeface="Arial" charset="0"/>
                <a:ea typeface="Osaka" pitchFamily="-64" charset="-128"/>
              </a:defRPr>
            </a:lvl7pPr>
            <a:lvl8pPr marL="3429000" indent="-228600" eaLnBrk="0" fontAlgn="base" hangingPunct="0">
              <a:lnSpc>
                <a:spcPct val="90000"/>
              </a:lnSpc>
              <a:spcBef>
                <a:spcPct val="20000"/>
              </a:spcBef>
              <a:spcAft>
                <a:spcPct val="0"/>
              </a:spcAft>
              <a:buChar char="•"/>
              <a:defRPr sz="3200">
                <a:solidFill>
                  <a:schemeClr val="tx1"/>
                </a:solidFill>
                <a:latin typeface="Arial" charset="0"/>
                <a:ea typeface="Osaka" pitchFamily="-64" charset="-128"/>
              </a:defRPr>
            </a:lvl8pPr>
            <a:lvl9pPr marL="3886200" indent="-228600" eaLnBrk="0" fontAlgn="base" hangingPunct="0">
              <a:lnSpc>
                <a:spcPct val="90000"/>
              </a:lnSpc>
              <a:spcBef>
                <a:spcPct val="20000"/>
              </a:spcBef>
              <a:spcAft>
                <a:spcPct val="0"/>
              </a:spcAft>
              <a:buChar char="•"/>
              <a:defRPr sz="3200">
                <a:solidFill>
                  <a:schemeClr val="tx1"/>
                </a:solidFill>
                <a:latin typeface="Arial" charset="0"/>
                <a:ea typeface="Osaka" pitchFamily="-64" charset="-128"/>
              </a:defRPr>
            </a:lvl9pPr>
          </a:lstStyle>
          <a:p>
            <a:pPr fontAlgn="base">
              <a:spcBef>
                <a:spcPct val="0"/>
              </a:spcBef>
              <a:spcAft>
                <a:spcPct val="0"/>
              </a:spcAft>
              <a:defRPr/>
            </a:pPr>
            <a:r>
              <a:rPr lang="en-US" sz="1400" dirty="0">
                <a:solidFill>
                  <a:srgbClr val="000000"/>
                </a:solidFill>
                <a:latin typeface="Times" pitchFamily="18" charset="0"/>
                <a:cs typeface="Arial" charset="0"/>
              </a:rPr>
              <a:t>College</a:t>
            </a:r>
            <a:r>
              <a:rPr lang="en-US" sz="1400" dirty="0">
                <a:solidFill>
                  <a:srgbClr val="F2F2F2"/>
                </a:solidFill>
                <a:latin typeface="Times" pitchFamily="18" charset="0"/>
                <a:cs typeface="Arial" charset="0"/>
              </a:rPr>
              <a:t> </a:t>
            </a:r>
            <a:r>
              <a:rPr lang="en-US" sz="1400" dirty="0">
                <a:solidFill>
                  <a:srgbClr val="000000"/>
                </a:solidFill>
                <a:latin typeface="Times" pitchFamily="18" charset="0"/>
                <a:cs typeface="Arial" charset="0"/>
              </a:rPr>
              <a:t>of Engineering</a:t>
            </a:r>
          </a:p>
        </p:txBody>
      </p:sp>
      <p:pic>
        <p:nvPicPr>
          <p:cNvPr id="14" name="Picture 6"/>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81429" y="6273178"/>
            <a:ext cx="1074736" cy="4796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03637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ransition/>
  <p:txStyles>
    <p:titleStyle>
      <a:lvl1pPr algn="l" rtl="0" eaLnBrk="0" fontAlgn="base" hangingPunct="0">
        <a:spcBef>
          <a:spcPct val="0"/>
        </a:spcBef>
        <a:spcAft>
          <a:spcPct val="0"/>
        </a:spcAft>
        <a:defRPr sz="2250">
          <a:solidFill>
            <a:schemeClr val="tx1"/>
          </a:solidFill>
          <a:latin typeface="+mj-lt"/>
          <a:ea typeface="ＭＳ Ｐゴシック" pitchFamily="34" charset="-128"/>
          <a:cs typeface="ＭＳ Ｐゴシック" charset="0"/>
        </a:defRPr>
      </a:lvl1pPr>
      <a:lvl2pPr algn="l" rtl="0" eaLnBrk="0" fontAlgn="base" hangingPunct="0">
        <a:spcBef>
          <a:spcPct val="0"/>
        </a:spcBef>
        <a:spcAft>
          <a:spcPct val="0"/>
        </a:spcAft>
        <a:defRPr sz="2250">
          <a:solidFill>
            <a:schemeClr val="tx1"/>
          </a:solidFill>
          <a:latin typeface="Arial" charset="0"/>
          <a:ea typeface="ＭＳ Ｐゴシック" pitchFamily="34" charset="-128"/>
          <a:cs typeface="ＭＳ Ｐゴシック" charset="0"/>
        </a:defRPr>
      </a:lvl2pPr>
      <a:lvl3pPr algn="l" rtl="0" eaLnBrk="0" fontAlgn="base" hangingPunct="0">
        <a:spcBef>
          <a:spcPct val="0"/>
        </a:spcBef>
        <a:spcAft>
          <a:spcPct val="0"/>
        </a:spcAft>
        <a:defRPr sz="2250">
          <a:solidFill>
            <a:schemeClr val="tx1"/>
          </a:solidFill>
          <a:latin typeface="Arial" charset="0"/>
          <a:ea typeface="ＭＳ Ｐゴシック" pitchFamily="34" charset="-128"/>
          <a:cs typeface="ＭＳ Ｐゴシック" charset="0"/>
        </a:defRPr>
      </a:lvl3pPr>
      <a:lvl4pPr algn="l" rtl="0" eaLnBrk="0" fontAlgn="base" hangingPunct="0">
        <a:spcBef>
          <a:spcPct val="0"/>
        </a:spcBef>
        <a:spcAft>
          <a:spcPct val="0"/>
        </a:spcAft>
        <a:defRPr sz="2250">
          <a:solidFill>
            <a:schemeClr val="tx1"/>
          </a:solidFill>
          <a:latin typeface="Arial" charset="0"/>
          <a:ea typeface="ＭＳ Ｐゴシック" pitchFamily="34" charset="-128"/>
          <a:cs typeface="ＭＳ Ｐゴシック" charset="0"/>
        </a:defRPr>
      </a:lvl4pPr>
      <a:lvl5pPr algn="l" rtl="0" eaLnBrk="0" fontAlgn="base" hangingPunct="0">
        <a:spcBef>
          <a:spcPct val="0"/>
        </a:spcBef>
        <a:spcAft>
          <a:spcPct val="0"/>
        </a:spcAft>
        <a:defRPr sz="2250">
          <a:solidFill>
            <a:schemeClr val="tx1"/>
          </a:solidFill>
          <a:latin typeface="Arial" charset="0"/>
          <a:ea typeface="ＭＳ Ｐゴシック" pitchFamily="34" charset="-128"/>
          <a:cs typeface="ＭＳ Ｐゴシック" charset="0"/>
        </a:defRPr>
      </a:lvl5pPr>
      <a:lvl6pPr marL="257175" algn="l" rtl="0" fontAlgn="base">
        <a:spcBef>
          <a:spcPct val="0"/>
        </a:spcBef>
        <a:spcAft>
          <a:spcPct val="0"/>
        </a:spcAft>
        <a:defRPr sz="2250">
          <a:solidFill>
            <a:schemeClr val="tx1"/>
          </a:solidFill>
          <a:latin typeface="Arial" charset="0"/>
        </a:defRPr>
      </a:lvl6pPr>
      <a:lvl7pPr marL="514350" algn="l" rtl="0" fontAlgn="base">
        <a:spcBef>
          <a:spcPct val="0"/>
        </a:spcBef>
        <a:spcAft>
          <a:spcPct val="0"/>
        </a:spcAft>
        <a:defRPr sz="2250">
          <a:solidFill>
            <a:schemeClr val="tx1"/>
          </a:solidFill>
          <a:latin typeface="Arial" charset="0"/>
        </a:defRPr>
      </a:lvl7pPr>
      <a:lvl8pPr marL="771525" algn="l" rtl="0" fontAlgn="base">
        <a:spcBef>
          <a:spcPct val="0"/>
        </a:spcBef>
        <a:spcAft>
          <a:spcPct val="0"/>
        </a:spcAft>
        <a:defRPr sz="2250">
          <a:solidFill>
            <a:schemeClr val="tx1"/>
          </a:solidFill>
          <a:latin typeface="Arial" charset="0"/>
        </a:defRPr>
      </a:lvl8pPr>
      <a:lvl9pPr marL="1028700" algn="l" rtl="0" fontAlgn="base">
        <a:spcBef>
          <a:spcPct val="0"/>
        </a:spcBef>
        <a:spcAft>
          <a:spcPct val="0"/>
        </a:spcAft>
        <a:defRPr sz="2250">
          <a:solidFill>
            <a:schemeClr val="tx1"/>
          </a:solidFill>
          <a:latin typeface="Arial" charset="0"/>
        </a:defRPr>
      </a:lvl9pPr>
    </p:titleStyle>
    <p:bodyStyle>
      <a:lvl1pPr marL="192881" indent="-192881" algn="l" rtl="0" eaLnBrk="0" fontAlgn="base" hangingPunct="0">
        <a:spcBef>
          <a:spcPct val="20000"/>
        </a:spcBef>
        <a:spcAft>
          <a:spcPct val="0"/>
        </a:spcAft>
        <a:buChar char="•"/>
        <a:defRPr sz="1800">
          <a:solidFill>
            <a:schemeClr val="tx1"/>
          </a:solidFill>
          <a:latin typeface="+mn-lt"/>
          <a:ea typeface="ＭＳ Ｐゴシック" pitchFamily="34" charset="-128"/>
          <a:cs typeface="ＭＳ Ｐゴシック" charset="0"/>
        </a:defRPr>
      </a:lvl1pPr>
      <a:lvl2pPr marL="417910" indent="-160735" algn="l" rtl="0" eaLnBrk="0" fontAlgn="base" hangingPunct="0">
        <a:spcBef>
          <a:spcPct val="20000"/>
        </a:spcBef>
        <a:spcAft>
          <a:spcPct val="0"/>
        </a:spcAft>
        <a:buChar char="–"/>
        <a:defRPr sz="1575">
          <a:solidFill>
            <a:schemeClr val="tx1"/>
          </a:solidFill>
          <a:latin typeface="+mn-lt"/>
          <a:ea typeface="ＭＳ Ｐゴシック" pitchFamily="34" charset="-128"/>
        </a:defRPr>
      </a:lvl2pPr>
      <a:lvl3pPr marL="642938" indent="-128588" algn="l" rtl="0" eaLnBrk="0" fontAlgn="base" hangingPunct="0">
        <a:spcBef>
          <a:spcPct val="20000"/>
        </a:spcBef>
        <a:spcAft>
          <a:spcPct val="0"/>
        </a:spcAft>
        <a:buChar char="•"/>
        <a:defRPr sz="1350">
          <a:solidFill>
            <a:schemeClr val="tx1"/>
          </a:solidFill>
          <a:latin typeface="+mn-lt"/>
          <a:ea typeface="ＭＳ Ｐゴシック" pitchFamily="34" charset="-128"/>
        </a:defRPr>
      </a:lvl3pPr>
      <a:lvl4pPr marL="900113" indent="-128588" algn="l" rtl="0" eaLnBrk="0" fontAlgn="base" hangingPunct="0">
        <a:spcBef>
          <a:spcPct val="20000"/>
        </a:spcBef>
        <a:spcAft>
          <a:spcPct val="0"/>
        </a:spcAft>
        <a:buChar char="–"/>
        <a:defRPr sz="1125">
          <a:solidFill>
            <a:schemeClr val="tx1"/>
          </a:solidFill>
          <a:latin typeface="+mn-lt"/>
          <a:ea typeface="ＭＳ Ｐゴシック" pitchFamily="34" charset="-128"/>
        </a:defRPr>
      </a:lvl4pPr>
      <a:lvl5pPr marL="1157288" indent="-128588" algn="l" rtl="0" eaLnBrk="0" fontAlgn="base" hangingPunct="0">
        <a:spcBef>
          <a:spcPct val="20000"/>
        </a:spcBef>
        <a:spcAft>
          <a:spcPct val="0"/>
        </a:spcAft>
        <a:buChar char="»"/>
        <a:defRPr sz="1125">
          <a:solidFill>
            <a:schemeClr val="tx1"/>
          </a:solidFill>
          <a:latin typeface="+mn-lt"/>
          <a:ea typeface="ＭＳ Ｐゴシック" pitchFamily="34" charset="-128"/>
        </a:defRPr>
      </a:lvl5pPr>
      <a:lvl6pPr marL="1414463" indent="-128588" algn="l" rtl="0" fontAlgn="base">
        <a:spcBef>
          <a:spcPct val="20000"/>
        </a:spcBef>
        <a:spcAft>
          <a:spcPct val="0"/>
        </a:spcAft>
        <a:buChar char="»"/>
        <a:defRPr sz="1125">
          <a:solidFill>
            <a:schemeClr val="tx1"/>
          </a:solidFill>
          <a:latin typeface="+mn-lt"/>
        </a:defRPr>
      </a:lvl6pPr>
      <a:lvl7pPr marL="1671638" indent="-128588" algn="l" rtl="0" fontAlgn="base">
        <a:spcBef>
          <a:spcPct val="20000"/>
        </a:spcBef>
        <a:spcAft>
          <a:spcPct val="0"/>
        </a:spcAft>
        <a:buChar char="»"/>
        <a:defRPr sz="1125">
          <a:solidFill>
            <a:schemeClr val="tx1"/>
          </a:solidFill>
          <a:latin typeface="+mn-lt"/>
        </a:defRPr>
      </a:lvl7pPr>
      <a:lvl8pPr marL="1928813" indent="-128588" algn="l" rtl="0" fontAlgn="base">
        <a:spcBef>
          <a:spcPct val="20000"/>
        </a:spcBef>
        <a:spcAft>
          <a:spcPct val="0"/>
        </a:spcAft>
        <a:buChar char="»"/>
        <a:defRPr sz="1125">
          <a:solidFill>
            <a:schemeClr val="tx1"/>
          </a:solidFill>
          <a:latin typeface="+mn-lt"/>
        </a:defRPr>
      </a:lvl8pPr>
      <a:lvl9pPr marL="2185988" indent="-128588" algn="l" rtl="0" fontAlgn="base">
        <a:spcBef>
          <a:spcPct val="20000"/>
        </a:spcBef>
        <a:spcAft>
          <a:spcPct val="0"/>
        </a:spcAft>
        <a:buChar char="»"/>
        <a:defRPr sz="1125">
          <a:solidFill>
            <a:schemeClr val="tx1"/>
          </a:solidFill>
          <a:latin typeface="+mn-lt"/>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mailto:nagem@bu.edu"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mailto:upal@bu.edu"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perkins@bu.edu"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mailto:tdcl@bu.edu"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pi@bu.edu"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robocup.org/" TargetMode="Externa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6.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g"/><Relationship Id="rId9" Type="http://schemas.openxmlformats.org/officeDocument/2006/relationships/image" Target="../media/image29.jpeg"/></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mailto:brownka@bu.edu"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jpeg"/><Relationship Id="rId18" Type="http://schemas.openxmlformats.org/officeDocument/2006/relationships/image" Target="../media/image63.png"/><Relationship Id="rId3" Type="http://schemas.openxmlformats.org/officeDocument/2006/relationships/image" Target="../media/image48.png"/><Relationship Id="rId21" Type="http://schemas.openxmlformats.org/officeDocument/2006/relationships/image" Target="../media/image66.png"/><Relationship Id="rId7" Type="http://schemas.openxmlformats.org/officeDocument/2006/relationships/image" Target="../media/image52.png"/><Relationship Id="rId12" Type="http://schemas.openxmlformats.org/officeDocument/2006/relationships/image" Target="../media/image57.jpeg"/><Relationship Id="rId17" Type="http://schemas.openxmlformats.org/officeDocument/2006/relationships/image" Target="../media/image62.png"/><Relationship Id="rId2" Type="http://schemas.openxmlformats.org/officeDocument/2006/relationships/notesSlide" Target="../notesSlides/notesSlide5.xml"/><Relationship Id="rId16" Type="http://schemas.openxmlformats.org/officeDocument/2006/relationships/image" Target="../media/image61.png"/><Relationship Id="rId20"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23" Type="http://schemas.openxmlformats.org/officeDocument/2006/relationships/image" Target="../media/image68.jpeg"/><Relationship Id="rId10" Type="http://schemas.openxmlformats.org/officeDocument/2006/relationships/image" Target="../media/image55.png"/><Relationship Id="rId19" Type="http://schemas.openxmlformats.org/officeDocument/2006/relationships/image" Target="../media/image64.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67.jpeg"/></Relationships>
</file>

<file path=ppt/slides/_rels/slide38.xml.rels><?xml version="1.0" encoding="UTF-8" standalone="yes"?>
<Relationships xmlns="http://schemas.openxmlformats.org/package/2006/relationships"><Relationship Id="rId2" Type="http://schemas.openxmlformats.org/officeDocument/2006/relationships/hyperlink" Target="mailto:tron@bu.edu"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2.xml"/><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bot hand with a white and black glove&#10;&#10;Description automatically generated with medium confidence">
            <a:extLst>
              <a:ext uri="{FF2B5EF4-FFF2-40B4-BE49-F238E27FC236}">
                <a16:creationId xmlns:a16="http://schemas.microsoft.com/office/drawing/2014/main" id="{17682FC4-E1A7-F7CF-639E-1DCA0E92B2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27552" y="4578715"/>
            <a:ext cx="3498485" cy="1973355"/>
          </a:xfrm>
          <a:prstGeom prst="rect">
            <a:avLst/>
          </a:prstGeom>
        </p:spPr>
      </p:pic>
      <p:pic>
        <p:nvPicPr>
          <p:cNvPr id="5" name="Picture 4" descr="A picture containing indoor&#10;&#10;Description automatically generated">
            <a:extLst>
              <a:ext uri="{FF2B5EF4-FFF2-40B4-BE49-F238E27FC236}">
                <a16:creationId xmlns:a16="http://schemas.microsoft.com/office/drawing/2014/main" id="{DE187AD5-4021-F44E-AD53-AD53BADC69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65962" y="502259"/>
            <a:ext cx="3460075" cy="1899841"/>
          </a:xfrm>
          <a:prstGeom prst="rect">
            <a:avLst/>
          </a:prstGeom>
          <a:effectLst>
            <a:softEdge rad="76200"/>
          </a:effectLst>
        </p:spPr>
      </p:pic>
      <p:pic>
        <p:nvPicPr>
          <p:cNvPr id="7" name="Picture 6" descr="A picture containing sky, outdoor, windmill, outdoor object&#10;&#10;Description automatically generated">
            <a:extLst>
              <a:ext uri="{FF2B5EF4-FFF2-40B4-BE49-F238E27FC236}">
                <a16:creationId xmlns:a16="http://schemas.microsoft.com/office/drawing/2014/main" id="{7544AB73-BF4B-0947-9BC8-2ED674E5592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007172" y="488066"/>
            <a:ext cx="3460075" cy="1899840"/>
          </a:xfrm>
          <a:prstGeom prst="rect">
            <a:avLst/>
          </a:prstGeom>
          <a:effectLst>
            <a:softEdge rad="76200"/>
          </a:effectLst>
        </p:spPr>
      </p:pic>
      <p:pic>
        <p:nvPicPr>
          <p:cNvPr id="9" name="Picture 8">
            <a:extLst>
              <a:ext uri="{FF2B5EF4-FFF2-40B4-BE49-F238E27FC236}">
                <a16:creationId xmlns:a16="http://schemas.microsoft.com/office/drawing/2014/main" id="{AB8BBDCC-5899-754A-8AC0-7DDD5E060B9E}"/>
              </a:ext>
              <a:ext uri="{C183D7F6-B498-43B3-948B-1728B52AA6E4}">
                <adec:decorative xmlns:adec="http://schemas.microsoft.com/office/drawing/2017/decorative" val="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03816" y="488066"/>
            <a:ext cx="3460075" cy="1899840"/>
          </a:xfrm>
          <a:prstGeom prst="rect">
            <a:avLst/>
          </a:prstGeom>
          <a:effectLst>
            <a:softEdge rad="86452"/>
          </a:effectLst>
        </p:spPr>
      </p:pic>
      <p:pic>
        <p:nvPicPr>
          <p:cNvPr id="11" name="Picture 10" descr="A picture containing indoor, building, black, cage&#10;&#10;Description automatically generated">
            <a:extLst>
              <a:ext uri="{FF2B5EF4-FFF2-40B4-BE49-F238E27FC236}">
                <a16:creationId xmlns:a16="http://schemas.microsoft.com/office/drawing/2014/main" id="{47ED704A-C9FD-CC45-BF2C-E016C7D98BD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007172" y="2456944"/>
            <a:ext cx="3460075" cy="1899842"/>
          </a:xfrm>
          <a:prstGeom prst="rect">
            <a:avLst/>
          </a:prstGeom>
          <a:effectLst>
            <a:softEdge rad="76200"/>
          </a:effectLst>
        </p:spPr>
      </p:pic>
      <p:pic>
        <p:nvPicPr>
          <p:cNvPr id="15" name="Picture 14" descr="A picture containing text&#10;&#10;Description automatically generated">
            <a:extLst>
              <a:ext uri="{FF2B5EF4-FFF2-40B4-BE49-F238E27FC236}">
                <a16:creationId xmlns:a16="http://schemas.microsoft.com/office/drawing/2014/main" id="{A3CAC122-8A42-3D43-8F83-C0144EF3602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365961" y="2451786"/>
            <a:ext cx="3460076" cy="1905000"/>
          </a:xfrm>
          <a:prstGeom prst="rect">
            <a:avLst/>
          </a:prstGeom>
          <a:effectLst>
            <a:softEdge rad="76200"/>
          </a:effectLst>
        </p:spPr>
      </p:pic>
      <p:pic>
        <p:nvPicPr>
          <p:cNvPr id="17" name="Picture 16" descr="A group of men looking at a map&#10;&#10;Description automatically generated with medium confidence">
            <a:extLst>
              <a:ext uri="{FF2B5EF4-FFF2-40B4-BE49-F238E27FC236}">
                <a16:creationId xmlns:a16="http://schemas.microsoft.com/office/drawing/2014/main" id="{7D77EF7D-5D29-5D40-AAE3-56BACD61783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03815" y="2451786"/>
            <a:ext cx="3460075" cy="1905000"/>
          </a:xfrm>
          <a:prstGeom prst="rect">
            <a:avLst/>
          </a:prstGeom>
          <a:solidFill>
            <a:schemeClr val="bg1">
              <a:alpha val="85000"/>
            </a:schemeClr>
          </a:solidFill>
          <a:effectLst>
            <a:softEdge rad="76200"/>
          </a:effectLst>
        </p:spPr>
      </p:pic>
      <p:sp>
        <p:nvSpPr>
          <p:cNvPr id="20" name="TextBox 19">
            <a:extLst>
              <a:ext uri="{FF2B5EF4-FFF2-40B4-BE49-F238E27FC236}">
                <a16:creationId xmlns:a16="http://schemas.microsoft.com/office/drawing/2014/main" id="{C1DD2928-E9BE-964A-A740-658C5D1E183C}"/>
              </a:ext>
            </a:extLst>
          </p:cNvPr>
          <p:cNvSpPr txBox="1"/>
          <p:nvPr/>
        </p:nvSpPr>
        <p:spPr>
          <a:xfrm>
            <a:off x="1654863" y="3925671"/>
            <a:ext cx="2454775" cy="369332"/>
          </a:xfrm>
          <a:prstGeom prst="rect">
            <a:avLst/>
          </a:prstGeom>
          <a:solidFill>
            <a:schemeClr val="bg1">
              <a:alpha val="85000"/>
            </a:schemeClr>
          </a:solidFill>
          <a:effectLst>
            <a:softEdge rad="25400"/>
          </a:effectLst>
        </p:spPr>
        <p:txBody>
          <a:bodyPr wrap="none" rtlCol="0">
            <a:spAutoFit/>
          </a:bodyPr>
          <a:lstStyle/>
          <a:p>
            <a:r>
              <a:rPr lang="en-US" b="1" dirty="0">
                <a:solidFill>
                  <a:srgbClr val="0070C0"/>
                </a:solidFill>
                <a:latin typeface="Garamond" panose="02020404030301010803" pitchFamily="18" charset="0"/>
              </a:rPr>
              <a:t>Technology Innovation</a:t>
            </a:r>
          </a:p>
        </p:txBody>
      </p:sp>
      <p:sp>
        <p:nvSpPr>
          <p:cNvPr id="21" name="TextBox 20">
            <a:extLst>
              <a:ext uri="{FF2B5EF4-FFF2-40B4-BE49-F238E27FC236}">
                <a16:creationId xmlns:a16="http://schemas.microsoft.com/office/drawing/2014/main" id="{3117EA85-F256-384A-867E-05623508EF13}"/>
              </a:ext>
            </a:extLst>
          </p:cNvPr>
          <p:cNvSpPr txBox="1"/>
          <p:nvPr/>
        </p:nvSpPr>
        <p:spPr>
          <a:xfrm>
            <a:off x="1183370" y="1964704"/>
            <a:ext cx="2938625" cy="369332"/>
          </a:xfrm>
          <a:prstGeom prst="rect">
            <a:avLst/>
          </a:prstGeom>
          <a:solidFill>
            <a:schemeClr val="bg1">
              <a:alpha val="85000"/>
            </a:schemeClr>
          </a:solidFill>
          <a:effectLst>
            <a:softEdge rad="25400"/>
          </a:effectLst>
        </p:spPr>
        <p:txBody>
          <a:bodyPr wrap="none" rtlCol="0">
            <a:spAutoFit/>
          </a:bodyPr>
          <a:lstStyle/>
          <a:p>
            <a:r>
              <a:rPr lang="en-US" b="1" dirty="0">
                <a:solidFill>
                  <a:srgbClr val="0070C0"/>
                </a:solidFill>
                <a:latin typeface="Garamond" panose="02020404030301010803" pitchFamily="18" charset="0"/>
              </a:rPr>
              <a:t>Manufacturing Engineering</a:t>
            </a:r>
          </a:p>
        </p:txBody>
      </p:sp>
      <p:sp>
        <p:nvSpPr>
          <p:cNvPr id="22" name="TextBox 21">
            <a:extLst>
              <a:ext uri="{FF2B5EF4-FFF2-40B4-BE49-F238E27FC236}">
                <a16:creationId xmlns:a16="http://schemas.microsoft.com/office/drawing/2014/main" id="{222EF71C-11E2-3144-ABAE-520F1072D8E3}"/>
              </a:ext>
            </a:extLst>
          </p:cNvPr>
          <p:cNvSpPr txBox="1"/>
          <p:nvPr/>
        </p:nvSpPr>
        <p:spPr>
          <a:xfrm>
            <a:off x="4929397" y="1990084"/>
            <a:ext cx="2487219" cy="369332"/>
          </a:xfrm>
          <a:prstGeom prst="rect">
            <a:avLst/>
          </a:prstGeom>
          <a:solidFill>
            <a:schemeClr val="bg1">
              <a:alpha val="85000"/>
            </a:schemeClr>
          </a:solidFill>
          <a:effectLst>
            <a:softEdge rad="25400"/>
          </a:effectLst>
        </p:spPr>
        <p:txBody>
          <a:bodyPr wrap="none" rtlCol="0">
            <a:spAutoFit/>
          </a:bodyPr>
          <a:lstStyle/>
          <a:p>
            <a:r>
              <a:rPr lang="en-US" b="1" dirty="0">
                <a:solidFill>
                  <a:srgbClr val="0070C0"/>
                </a:solidFill>
                <a:latin typeface="Garamond" panose="02020404030301010803" pitchFamily="18" charset="0"/>
              </a:rPr>
              <a:t>Aerospace Engineering</a:t>
            </a:r>
          </a:p>
        </p:txBody>
      </p:sp>
      <p:sp>
        <p:nvSpPr>
          <p:cNvPr id="23" name="TextBox 22">
            <a:extLst>
              <a:ext uri="{FF2B5EF4-FFF2-40B4-BE49-F238E27FC236}">
                <a16:creationId xmlns:a16="http://schemas.microsoft.com/office/drawing/2014/main" id="{1A82AED6-0A53-7043-B6EE-CD56A2F19EF2}"/>
              </a:ext>
            </a:extLst>
          </p:cNvPr>
          <p:cNvSpPr txBox="1"/>
          <p:nvPr/>
        </p:nvSpPr>
        <p:spPr>
          <a:xfrm>
            <a:off x="8052822" y="1990084"/>
            <a:ext cx="2714269" cy="369332"/>
          </a:xfrm>
          <a:prstGeom prst="rect">
            <a:avLst/>
          </a:prstGeom>
          <a:solidFill>
            <a:schemeClr val="bg1">
              <a:alpha val="85000"/>
            </a:schemeClr>
          </a:solidFill>
          <a:effectLst>
            <a:softEdge rad="25400"/>
          </a:effectLst>
        </p:spPr>
        <p:txBody>
          <a:bodyPr wrap="none" rtlCol="0">
            <a:spAutoFit/>
          </a:bodyPr>
          <a:lstStyle/>
          <a:p>
            <a:r>
              <a:rPr lang="en-US" b="1" dirty="0">
                <a:solidFill>
                  <a:srgbClr val="0070C0"/>
                </a:solidFill>
                <a:latin typeface="Garamond" panose="02020404030301010803" pitchFamily="18" charset="0"/>
              </a:rPr>
              <a:t>Energy and Sustainability</a:t>
            </a:r>
          </a:p>
        </p:txBody>
      </p:sp>
      <p:sp>
        <p:nvSpPr>
          <p:cNvPr id="24" name="TextBox 23">
            <a:extLst>
              <a:ext uri="{FF2B5EF4-FFF2-40B4-BE49-F238E27FC236}">
                <a16:creationId xmlns:a16="http://schemas.microsoft.com/office/drawing/2014/main" id="{27293FEE-F510-7546-B856-3DC85901E4E1}"/>
              </a:ext>
            </a:extLst>
          </p:cNvPr>
          <p:cNvSpPr txBox="1"/>
          <p:nvPr/>
        </p:nvSpPr>
        <p:spPr>
          <a:xfrm>
            <a:off x="5209765" y="3962740"/>
            <a:ext cx="1823448" cy="369332"/>
          </a:xfrm>
          <a:prstGeom prst="rect">
            <a:avLst/>
          </a:prstGeom>
          <a:solidFill>
            <a:schemeClr val="bg1">
              <a:alpha val="85000"/>
            </a:schemeClr>
          </a:solidFill>
          <a:effectLst>
            <a:softEdge rad="25400"/>
          </a:effectLst>
        </p:spPr>
        <p:txBody>
          <a:bodyPr wrap="none" rtlCol="0">
            <a:spAutoFit/>
          </a:bodyPr>
          <a:lstStyle/>
          <a:p>
            <a:r>
              <a:rPr lang="en-US" b="1" dirty="0">
                <a:solidFill>
                  <a:srgbClr val="0070C0"/>
                </a:solidFill>
                <a:latin typeface="Garamond" panose="02020404030301010803" pitchFamily="18" charset="0"/>
              </a:rPr>
              <a:t>Nanotechnology</a:t>
            </a:r>
          </a:p>
        </p:txBody>
      </p:sp>
      <p:sp>
        <p:nvSpPr>
          <p:cNvPr id="25" name="TextBox 24">
            <a:extLst>
              <a:ext uri="{FF2B5EF4-FFF2-40B4-BE49-F238E27FC236}">
                <a16:creationId xmlns:a16="http://schemas.microsoft.com/office/drawing/2014/main" id="{8E6FF8B5-276B-E745-AC50-66318547C60E}"/>
              </a:ext>
            </a:extLst>
          </p:cNvPr>
          <p:cNvSpPr txBox="1"/>
          <p:nvPr/>
        </p:nvSpPr>
        <p:spPr>
          <a:xfrm>
            <a:off x="8052822" y="3946607"/>
            <a:ext cx="2007153" cy="369332"/>
          </a:xfrm>
          <a:prstGeom prst="rect">
            <a:avLst/>
          </a:prstGeom>
          <a:solidFill>
            <a:schemeClr val="bg1">
              <a:alpha val="85000"/>
            </a:schemeClr>
          </a:solidFill>
          <a:effectLst>
            <a:softEdge rad="25400"/>
          </a:effectLst>
        </p:spPr>
        <p:txBody>
          <a:bodyPr wrap="none" rtlCol="0">
            <a:spAutoFit/>
          </a:bodyPr>
          <a:lstStyle/>
          <a:p>
            <a:r>
              <a:rPr lang="en-US" b="1" dirty="0">
                <a:solidFill>
                  <a:srgbClr val="0070C0"/>
                </a:solidFill>
                <a:latin typeface="Garamond" panose="02020404030301010803" pitchFamily="18" charset="0"/>
              </a:rPr>
              <a:t>Machine Learning</a:t>
            </a:r>
          </a:p>
        </p:txBody>
      </p:sp>
      <p:sp>
        <p:nvSpPr>
          <p:cNvPr id="26" name="TextBox 25">
            <a:extLst>
              <a:ext uri="{FF2B5EF4-FFF2-40B4-BE49-F238E27FC236}">
                <a16:creationId xmlns:a16="http://schemas.microsoft.com/office/drawing/2014/main" id="{BD64D591-EDAE-F748-AEF3-D3003FCA2666}"/>
              </a:ext>
            </a:extLst>
          </p:cNvPr>
          <p:cNvSpPr txBox="1"/>
          <p:nvPr/>
        </p:nvSpPr>
        <p:spPr>
          <a:xfrm>
            <a:off x="5027596" y="6139355"/>
            <a:ext cx="2098395" cy="369332"/>
          </a:xfrm>
          <a:prstGeom prst="rect">
            <a:avLst/>
          </a:prstGeom>
          <a:solidFill>
            <a:schemeClr val="bg1">
              <a:alpha val="85000"/>
            </a:schemeClr>
          </a:solidFill>
          <a:effectLst>
            <a:softEdge rad="25400"/>
          </a:effectLst>
        </p:spPr>
        <p:txBody>
          <a:bodyPr wrap="none" rtlCol="0">
            <a:spAutoFit/>
          </a:bodyPr>
          <a:lstStyle/>
          <a:p>
            <a:r>
              <a:rPr lang="en-US" b="1" dirty="0">
                <a:solidFill>
                  <a:srgbClr val="0070C0"/>
                </a:solidFill>
                <a:latin typeface="Garamond" panose="02020404030301010803" pitchFamily="18" charset="0"/>
              </a:rPr>
              <a:t>Robotics (Pending)</a:t>
            </a:r>
          </a:p>
        </p:txBody>
      </p:sp>
      <p:sp>
        <p:nvSpPr>
          <p:cNvPr id="29" name="TextBox 28">
            <a:extLst>
              <a:ext uri="{FF2B5EF4-FFF2-40B4-BE49-F238E27FC236}">
                <a16:creationId xmlns:a16="http://schemas.microsoft.com/office/drawing/2014/main" id="{12BAD661-349C-074A-A0F0-57D67B5D63A3}"/>
              </a:ext>
            </a:extLst>
          </p:cNvPr>
          <p:cNvSpPr txBox="1"/>
          <p:nvPr/>
        </p:nvSpPr>
        <p:spPr>
          <a:xfrm>
            <a:off x="1183370" y="46529"/>
            <a:ext cx="9278385" cy="430887"/>
          </a:xfrm>
          <a:prstGeom prst="rect">
            <a:avLst/>
          </a:prstGeom>
          <a:noFill/>
        </p:spPr>
        <p:txBody>
          <a:bodyPr wrap="square" rtlCol="0">
            <a:spAutoFit/>
          </a:bodyPr>
          <a:lstStyle/>
          <a:p>
            <a:pPr algn="ctr"/>
            <a:r>
              <a:rPr lang="en-US" sz="2200" b="1" dirty="0">
                <a:solidFill>
                  <a:srgbClr val="C00000"/>
                </a:solidFill>
              </a:rPr>
              <a:t>Undergraduate Concentrations Information Session</a:t>
            </a:r>
          </a:p>
        </p:txBody>
      </p:sp>
      <p:sp>
        <p:nvSpPr>
          <p:cNvPr id="30" name="TextBox 29">
            <a:extLst>
              <a:ext uri="{FF2B5EF4-FFF2-40B4-BE49-F238E27FC236}">
                <a16:creationId xmlns:a16="http://schemas.microsoft.com/office/drawing/2014/main" id="{317A9BC2-117C-3544-9CA1-1DE6D5D4FFDB}"/>
              </a:ext>
            </a:extLst>
          </p:cNvPr>
          <p:cNvSpPr txBox="1"/>
          <p:nvPr/>
        </p:nvSpPr>
        <p:spPr>
          <a:xfrm>
            <a:off x="751570" y="4821351"/>
            <a:ext cx="3064737" cy="769441"/>
          </a:xfrm>
          <a:prstGeom prst="rect">
            <a:avLst/>
          </a:prstGeom>
          <a:noFill/>
        </p:spPr>
        <p:txBody>
          <a:bodyPr wrap="square" rtlCol="0">
            <a:spAutoFit/>
          </a:bodyPr>
          <a:lstStyle/>
          <a:p>
            <a:pPr algn="ctr"/>
            <a:r>
              <a:rPr lang="en-US" sz="2200" dirty="0">
                <a:solidFill>
                  <a:srgbClr val="C00000"/>
                </a:solidFill>
              </a:rPr>
              <a:t>Oct. 13, Friday</a:t>
            </a:r>
          </a:p>
          <a:p>
            <a:pPr algn="ctr"/>
            <a:r>
              <a:rPr lang="en-US" sz="2200" dirty="0">
                <a:solidFill>
                  <a:srgbClr val="C00000"/>
                </a:solidFill>
              </a:rPr>
              <a:t>3:30pm-4:30pm</a:t>
            </a:r>
          </a:p>
        </p:txBody>
      </p:sp>
    </p:spTree>
    <p:extLst>
      <p:ext uri="{BB962C8B-B14F-4D97-AF65-F5344CB8AC3E}">
        <p14:creationId xmlns:p14="http://schemas.microsoft.com/office/powerpoint/2010/main" val="135469023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9BEF4-E707-F84E-923E-392A1FD2B64B}"/>
              </a:ext>
            </a:extLst>
          </p:cNvPr>
          <p:cNvSpPr>
            <a:spLocks noGrp="1"/>
          </p:cNvSpPr>
          <p:nvPr>
            <p:ph type="title"/>
          </p:nvPr>
        </p:nvSpPr>
        <p:spPr>
          <a:xfrm>
            <a:off x="152400" y="0"/>
            <a:ext cx="10871200" cy="639762"/>
          </a:xfrm>
        </p:spPr>
        <p:txBody>
          <a:bodyPr/>
          <a:lstStyle/>
          <a:p>
            <a:r>
              <a:rPr lang="en-US" sz="3600" dirty="0"/>
              <a:t>Structure and Timeline For Concentrations</a:t>
            </a:r>
          </a:p>
        </p:txBody>
      </p:sp>
      <p:sp>
        <p:nvSpPr>
          <p:cNvPr id="3" name="Content Placeholder 2">
            <a:extLst>
              <a:ext uri="{FF2B5EF4-FFF2-40B4-BE49-F238E27FC236}">
                <a16:creationId xmlns:a16="http://schemas.microsoft.com/office/drawing/2014/main" id="{5FAE4F2F-D032-9140-BB3F-41B083958BC2}"/>
              </a:ext>
            </a:extLst>
          </p:cNvPr>
          <p:cNvSpPr>
            <a:spLocks noGrp="1"/>
          </p:cNvSpPr>
          <p:nvPr>
            <p:ph idx="1"/>
          </p:nvPr>
        </p:nvSpPr>
        <p:spPr>
          <a:xfrm>
            <a:off x="609600" y="1066800"/>
            <a:ext cx="10972800" cy="4525963"/>
          </a:xfrm>
        </p:spPr>
        <p:txBody>
          <a:bodyPr>
            <a:normAutofit fontScale="92500" lnSpcReduction="20000"/>
          </a:bodyPr>
          <a:lstStyle/>
          <a:p>
            <a:r>
              <a:rPr lang="en-US" sz="2400" dirty="0"/>
              <a:t>Three Courses (12 credits)</a:t>
            </a:r>
          </a:p>
          <a:p>
            <a:endParaRPr lang="en-US" sz="2400" dirty="0"/>
          </a:p>
          <a:p>
            <a:r>
              <a:rPr lang="en-US" sz="2400" dirty="0"/>
              <a:t>Topical</a:t>
            </a:r>
          </a:p>
          <a:p>
            <a:pPr marL="0" indent="0">
              <a:buNone/>
            </a:pPr>
            <a:endParaRPr lang="en-US" sz="2400" dirty="0"/>
          </a:p>
          <a:p>
            <a:r>
              <a:rPr lang="en-US" sz="2400" dirty="0"/>
              <a:t>Declare the concentration (by May 1 junior year)</a:t>
            </a:r>
          </a:p>
          <a:p>
            <a:pPr marL="0" indent="0">
              <a:buNone/>
            </a:pPr>
            <a:endParaRPr lang="en-US" sz="2400" dirty="0"/>
          </a:p>
          <a:p>
            <a:pPr lvl="1"/>
            <a:r>
              <a:rPr lang="en-US" sz="1800" dirty="0"/>
              <a:t>Concentrations typically may </a:t>
            </a:r>
            <a:r>
              <a:rPr lang="en-US" sz="1800" b="1" dirty="0"/>
              <a:t>one or more required courses </a:t>
            </a:r>
            <a:r>
              <a:rPr lang="en-US" sz="1800" dirty="0">
                <a:sym typeface="Wingdings" pitchFamily="2" charset="2"/>
              </a:rPr>
              <a:t> Check concentration webpage</a:t>
            </a:r>
            <a:endParaRPr lang="en-US" sz="1800" dirty="0"/>
          </a:p>
          <a:p>
            <a:pPr lvl="1"/>
            <a:r>
              <a:rPr lang="en-US" sz="1800" b="1" dirty="0"/>
              <a:t>One or more </a:t>
            </a:r>
            <a:r>
              <a:rPr lang="en-US" sz="1800" dirty="0"/>
              <a:t>courses are typically </a:t>
            </a:r>
            <a:r>
              <a:rPr lang="en-US" sz="1800" b="1" dirty="0"/>
              <a:t>required *before* doing experience – </a:t>
            </a:r>
            <a:r>
              <a:rPr lang="en-US" sz="1800" dirty="0"/>
              <a:t>plan ahead!</a:t>
            </a:r>
          </a:p>
          <a:p>
            <a:pPr marL="457200" lvl="1" indent="0">
              <a:buNone/>
            </a:pPr>
            <a:endParaRPr lang="en-US" sz="1800" dirty="0"/>
          </a:p>
          <a:p>
            <a:r>
              <a:rPr lang="en-US" sz="2400" dirty="0"/>
              <a:t>Experiential Component: Internship, lab experience, directed study, senior design</a:t>
            </a:r>
          </a:p>
          <a:p>
            <a:endParaRPr lang="en-US" sz="2400" dirty="0"/>
          </a:p>
          <a:p>
            <a:pPr lvl="1"/>
            <a:r>
              <a:rPr lang="en-US" sz="1800" dirty="0"/>
              <a:t>Submit proposal </a:t>
            </a:r>
            <a:r>
              <a:rPr lang="en-US" sz="1800" b="1" dirty="0"/>
              <a:t>*before</a:t>
            </a:r>
            <a:r>
              <a:rPr lang="en-US" sz="1800" dirty="0"/>
              <a:t>* starting the experience</a:t>
            </a:r>
          </a:p>
          <a:p>
            <a:pPr lvl="2"/>
            <a:r>
              <a:rPr lang="en-US" sz="1600" dirty="0"/>
              <a:t>Submit by Fall of Senior year (specific dates vary)</a:t>
            </a:r>
          </a:p>
          <a:p>
            <a:pPr lvl="2"/>
            <a:r>
              <a:rPr lang="en-US" sz="1600" dirty="0"/>
              <a:t>Complete by Spring of Senior year (specific dates vary)</a:t>
            </a:r>
          </a:p>
        </p:txBody>
      </p:sp>
    </p:spTree>
    <p:extLst>
      <p:ext uri="{BB962C8B-B14F-4D97-AF65-F5344CB8AC3E}">
        <p14:creationId xmlns:p14="http://schemas.microsoft.com/office/powerpoint/2010/main" val="194488076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DC2771-4037-1EDD-2AD0-69ACE15DB3A5}"/>
              </a:ext>
            </a:extLst>
          </p:cNvPr>
          <p:cNvSpPr txBox="1"/>
          <p:nvPr/>
        </p:nvSpPr>
        <p:spPr>
          <a:xfrm>
            <a:off x="457200" y="1219200"/>
            <a:ext cx="10668000" cy="5183086"/>
          </a:xfrm>
          <a:prstGeom prst="rect">
            <a:avLst/>
          </a:prstGeom>
          <a:noFill/>
        </p:spPr>
        <p:txBody>
          <a:bodyPr wrap="square" rtlCol="0">
            <a:spAutoFit/>
          </a:bodyPr>
          <a:lstStyle/>
          <a:p>
            <a:pPr marL="971550" marR="0" lvl="1" indent="-514350">
              <a:lnSpc>
                <a:spcPct val="150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Aerospace Engineering (Ray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Nagem</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971550" marR="0" lvl="1" indent="-514350">
              <a:lnSpc>
                <a:spcPct val="150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Energy Tech. and Sustainability (</a:t>
            </a:r>
            <a:r>
              <a:rPr lang="en-US" sz="2800" dirty="0">
                <a:latin typeface="Calibri" panose="020F0502020204030204" pitchFamily="34" charset="0"/>
                <a:ea typeface="Calibri" panose="020F0502020204030204" pitchFamily="34" charset="0"/>
                <a:cs typeface="Times New Roman" panose="02020603050405020304" pitchFamily="18" charset="0"/>
              </a:rPr>
              <a:t>Joerg Werner</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971550" marR="0" lvl="1" indent="-514350">
              <a:lnSpc>
                <a:spcPct val="150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Manufacturing Engineering (Jim Perkins)</a:t>
            </a:r>
          </a:p>
          <a:p>
            <a:pPr marL="971550" marR="0" lvl="1" indent="-514350">
              <a:lnSpc>
                <a:spcPct val="150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Technology Innovation (Tom Little)</a:t>
            </a:r>
          </a:p>
          <a:p>
            <a:pPr marL="971550" marR="0" lvl="1" indent="-514350">
              <a:lnSpc>
                <a:spcPct val="150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Machine Learning (Prakash Ishwar)</a:t>
            </a:r>
          </a:p>
          <a:p>
            <a:pPr marL="971550" lvl="1" indent="-514350">
              <a:lnSpc>
                <a:spcPct val="150000"/>
              </a:lnSpc>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Nanotechnology (Anna Swan)</a:t>
            </a:r>
          </a:p>
          <a:p>
            <a:pPr marL="971550" marR="0" lvl="1" indent="-514350">
              <a:lnSpc>
                <a:spcPct val="150000"/>
              </a:lnSpc>
              <a:spcBef>
                <a:spcPts val="0"/>
              </a:spcBef>
              <a:spcAft>
                <a:spcPts val="0"/>
              </a:spcAft>
              <a:buFont typeface="+mj-lt"/>
              <a:buAutoNum type="arabi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Robotics (Roberto Tron)</a:t>
            </a:r>
          </a:p>
          <a:p>
            <a:pPr>
              <a:lnSpc>
                <a:spcPct val="150000"/>
              </a:lnSpc>
            </a:pPr>
            <a:endParaRPr lang="en-US" sz="2800" dirty="0"/>
          </a:p>
        </p:txBody>
      </p:sp>
      <p:sp>
        <p:nvSpPr>
          <p:cNvPr id="3" name="TextBox 2">
            <a:extLst>
              <a:ext uri="{FF2B5EF4-FFF2-40B4-BE49-F238E27FC236}">
                <a16:creationId xmlns:a16="http://schemas.microsoft.com/office/drawing/2014/main" id="{02D1CAD1-E22B-8668-8271-B03B0204063C}"/>
              </a:ext>
            </a:extLst>
          </p:cNvPr>
          <p:cNvSpPr txBox="1"/>
          <p:nvPr/>
        </p:nvSpPr>
        <p:spPr>
          <a:xfrm>
            <a:off x="0" y="25400"/>
            <a:ext cx="6998839" cy="646331"/>
          </a:xfrm>
          <a:prstGeom prst="rect">
            <a:avLst/>
          </a:prstGeom>
          <a:noFill/>
        </p:spPr>
        <p:txBody>
          <a:bodyPr wrap="none" rtlCol="0">
            <a:spAutoFit/>
          </a:bodyPr>
          <a:lstStyle/>
          <a:p>
            <a:r>
              <a:rPr lang="en-US" sz="3600" dirty="0"/>
              <a:t>Concentration Topics: 5 min each</a:t>
            </a:r>
          </a:p>
        </p:txBody>
      </p:sp>
    </p:spTree>
    <p:extLst>
      <p:ext uri="{BB962C8B-B14F-4D97-AF65-F5344CB8AC3E}">
        <p14:creationId xmlns:p14="http://schemas.microsoft.com/office/powerpoint/2010/main" val="193455939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7899"/>
            <a:ext cx="9144000" cy="1935163"/>
          </a:xfrm>
        </p:spPr>
        <p:txBody>
          <a:bodyPr/>
          <a:lstStyle/>
          <a:p>
            <a:pPr algn="ctr"/>
            <a:r>
              <a:rPr lang="en-US" sz="3600" dirty="0"/>
              <a:t>Aerospace Engineering</a:t>
            </a:r>
          </a:p>
        </p:txBody>
      </p:sp>
      <p:sp>
        <p:nvSpPr>
          <p:cNvPr id="3" name="Subtitle 2"/>
          <p:cNvSpPr>
            <a:spLocks noGrp="1"/>
          </p:cNvSpPr>
          <p:nvPr>
            <p:ph type="subTitle" idx="1"/>
          </p:nvPr>
        </p:nvSpPr>
        <p:spPr>
          <a:xfrm>
            <a:off x="1054100" y="3157538"/>
            <a:ext cx="10083800" cy="1655762"/>
          </a:xfrm>
        </p:spPr>
        <p:txBody>
          <a:bodyPr>
            <a:normAutofit/>
          </a:bodyPr>
          <a:lstStyle/>
          <a:p>
            <a:r>
              <a:rPr lang="en-US" dirty="0"/>
              <a:t>Contact</a:t>
            </a:r>
          </a:p>
          <a:p>
            <a:r>
              <a:rPr lang="en-US" dirty="0"/>
              <a:t>Concentration Coordinator: Prof. </a:t>
            </a:r>
            <a:r>
              <a:rPr lang="en-US" dirty="0" err="1"/>
              <a:t>Nagem</a:t>
            </a:r>
            <a:r>
              <a:rPr lang="en-US" dirty="0"/>
              <a:t> (</a:t>
            </a:r>
            <a:r>
              <a:rPr lang="en-US" dirty="0">
                <a:hlinkClick r:id="rId2"/>
              </a:rPr>
              <a:t>nagem@bu.edu</a:t>
            </a:r>
            <a:r>
              <a:rPr lang="en-US" dirty="0"/>
              <a:t>)</a:t>
            </a:r>
          </a:p>
          <a:p>
            <a:endParaRPr lang="en-US" dirty="0"/>
          </a:p>
        </p:txBody>
      </p:sp>
    </p:spTree>
    <p:extLst>
      <p:ext uri="{BB962C8B-B14F-4D97-AF65-F5344CB8AC3E}">
        <p14:creationId xmlns:p14="http://schemas.microsoft.com/office/powerpoint/2010/main" val="107417874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7899"/>
            <a:ext cx="9144000" cy="1935163"/>
          </a:xfrm>
        </p:spPr>
        <p:txBody>
          <a:bodyPr/>
          <a:lstStyle/>
          <a:p>
            <a:pPr algn="ctr"/>
            <a:r>
              <a:rPr lang="en-US" sz="3600" dirty="0"/>
              <a:t>Energy Technology and Sustainability</a:t>
            </a:r>
          </a:p>
        </p:txBody>
      </p:sp>
      <p:sp>
        <p:nvSpPr>
          <p:cNvPr id="3" name="Subtitle 2"/>
          <p:cNvSpPr>
            <a:spLocks noGrp="1"/>
          </p:cNvSpPr>
          <p:nvPr>
            <p:ph type="subTitle" idx="1"/>
          </p:nvPr>
        </p:nvSpPr>
        <p:spPr>
          <a:xfrm>
            <a:off x="1054100" y="3157538"/>
            <a:ext cx="10083800" cy="1655762"/>
          </a:xfrm>
        </p:spPr>
        <p:txBody>
          <a:bodyPr>
            <a:normAutofit/>
          </a:bodyPr>
          <a:lstStyle/>
          <a:p>
            <a:r>
              <a:rPr lang="en-US" dirty="0"/>
              <a:t>Contact</a:t>
            </a:r>
          </a:p>
          <a:p>
            <a:r>
              <a:rPr lang="en-US" dirty="0"/>
              <a:t>Concentration Coordinator: Prof. Uday Pal (</a:t>
            </a:r>
            <a:r>
              <a:rPr lang="en-US" dirty="0">
                <a:hlinkClick r:id="rId2"/>
              </a:rPr>
              <a:t>upal@bu.edu)</a:t>
            </a:r>
            <a:endParaRPr lang="en-US" dirty="0"/>
          </a:p>
          <a:p>
            <a:endParaRPr lang="en-US" dirty="0"/>
          </a:p>
        </p:txBody>
      </p:sp>
    </p:spTree>
    <p:extLst>
      <p:ext uri="{BB962C8B-B14F-4D97-AF65-F5344CB8AC3E}">
        <p14:creationId xmlns:p14="http://schemas.microsoft.com/office/powerpoint/2010/main" val="43633642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0"/>
            <a:ext cx="10871200" cy="639762"/>
          </a:xfrm>
        </p:spPr>
        <p:txBody>
          <a:bodyPr/>
          <a:lstStyle/>
          <a:p>
            <a:r>
              <a:rPr lang="en-US" sz="3600" dirty="0"/>
              <a:t>Energy Technology and Sustainability</a:t>
            </a:r>
          </a:p>
        </p:txBody>
      </p:sp>
      <p:sp>
        <p:nvSpPr>
          <p:cNvPr id="3" name="Content Placeholder 2"/>
          <p:cNvSpPr>
            <a:spLocks noGrp="1"/>
          </p:cNvSpPr>
          <p:nvPr>
            <p:ph idx="1"/>
          </p:nvPr>
        </p:nvSpPr>
        <p:spPr>
          <a:xfrm>
            <a:off x="723900" y="1371600"/>
            <a:ext cx="10833100" cy="4572000"/>
          </a:xfrm>
        </p:spPr>
        <p:txBody>
          <a:bodyPr>
            <a:normAutofit/>
          </a:bodyPr>
          <a:lstStyle/>
          <a:p>
            <a:pPr marL="0" indent="0">
              <a:lnSpc>
                <a:spcPct val="110000"/>
              </a:lnSpc>
              <a:buNone/>
            </a:pPr>
            <a:r>
              <a:rPr lang="en-US" sz="2800" dirty="0"/>
              <a:t>Engineering breakthroughs in energy and the environment will shape our future society. </a:t>
            </a:r>
          </a:p>
          <a:p>
            <a:pPr marL="0" indent="0">
              <a:lnSpc>
                <a:spcPct val="110000"/>
              </a:lnSpc>
              <a:buNone/>
            </a:pPr>
            <a:endParaRPr lang="en-US" sz="2800" dirty="0"/>
          </a:p>
          <a:p>
            <a:pPr marL="0" indent="0">
              <a:lnSpc>
                <a:spcPct val="110000"/>
              </a:lnSpc>
              <a:buNone/>
            </a:pPr>
            <a:r>
              <a:rPr lang="en-US" sz="2800" dirty="0"/>
              <a:t>The Energy Technologies and Sustainability concentration is designed for undergraduate engineering students to acquire an understanding of the various energy generation, storage, conversion, and consuming technologies and their environmental impacts and put them in a position to pursue a career in green technology.</a:t>
            </a:r>
          </a:p>
        </p:txBody>
      </p:sp>
    </p:spTree>
    <p:extLst>
      <p:ext uri="{BB962C8B-B14F-4D97-AF65-F5344CB8AC3E}">
        <p14:creationId xmlns:p14="http://schemas.microsoft.com/office/powerpoint/2010/main" val="421442923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25400"/>
            <a:ext cx="10972800" cy="706437"/>
          </a:xfrm>
        </p:spPr>
        <p:txBody>
          <a:bodyPr/>
          <a:lstStyle/>
          <a:p>
            <a:r>
              <a:rPr lang="en-US" sz="3600" dirty="0"/>
              <a:t>Energy Technology and Sustainability</a:t>
            </a:r>
          </a:p>
        </p:txBody>
      </p:sp>
      <p:sp>
        <p:nvSpPr>
          <p:cNvPr id="3" name="Text Placeholder 2"/>
          <p:cNvSpPr>
            <a:spLocks noGrp="1"/>
          </p:cNvSpPr>
          <p:nvPr>
            <p:ph type="body" idx="1"/>
          </p:nvPr>
        </p:nvSpPr>
        <p:spPr>
          <a:xfrm>
            <a:off x="546630" y="1135858"/>
            <a:ext cx="5485870" cy="823912"/>
          </a:xfrm>
        </p:spPr>
        <p:txBody>
          <a:bodyPr>
            <a:normAutofit/>
          </a:bodyPr>
          <a:lstStyle/>
          <a:p>
            <a:r>
              <a:rPr lang="en-US" sz="1600" dirty="0"/>
              <a:t>Restricted Elective </a:t>
            </a:r>
          </a:p>
          <a:p>
            <a:r>
              <a:rPr lang="en-US" sz="1600" dirty="0"/>
              <a:t>(at least one but both can be taken)</a:t>
            </a:r>
          </a:p>
        </p:txBody>
      </p:sp>
      <p:sp>
        <p:nvSpPr>
          <p:cNvPr id="4" name="Content Placeholder 3"/>
          <p:cNvSpPr>
            <a:spLocks noGrp="1"/>
          </p:cNvSpPr>
          <p:nvPr>
            <p:ph sz="half" idx="2"/>
          </p:nvPr>
        </p:nvSpPr>
        <p:spPr>
          <a:xfrm>
            <a:off x="472547" y="2033189"/>
            <a:ext cx="5386917" cy="1395811"/>
          </a:xfrm>
        </p:spPr>
        <p:txBody>
          <a:bodyPr/>
          <a:lstStyle/>
          <a:p>
            <a:r>
              <a:rPr lang="en-US" dirty="0"/>
              <a:t>ENG EK 408 – Introduction to Clean Energy and Storage Technologies</a:t>
            </a:r>
          </a:p>
          <a:p>
            <a:r>
              <a:rPr lang="en-US" dirty="0"/>
              <a:t>ENG EC 417 – Electric Energy Systems: Adapting to Renewable Resources</a:t>
            </a:r>
          </a:p>
          <a:p>
            <a:endParaRPr lang="en-US" dirty="0"/>
          </a:p>
        </p:txBody>
      </p:sp>
      <p:sp>
        <p:nvSpPr>
          <p:cNvPr id="5" name="Text Placeholder 4"/>
          <p:cNvSpPr>
            <a:spLocks noGrp="1"/>
          </p:cNvSpPr>
          <p:nvPr>
            <p:ph type="body" sz="quarter" idx="3"/>
          </p:nvPr>
        </p:nvSpPr>
        <p:spPr>
          <a:xfrm>
            <a:off x="6172200" y="1688307"/>
            <a:ext cx="5626100" cy="544512"/>
          </a:xfrm>
        </p:spPr>
        <p:txBody>
          <a:bodyPr>
            <a:noAutofit/>
          </a:bodyPr>
          <a:lstStyle/>
          <a:p>
            <a:r>
              <a:rPr lang="en-US" sz="1800" dirty="0"/>
              <a:t>Additional Courses: (Choose remaining courses from the list below; no more than one CAS EE course or EK 335)</a:t>
            </a:r>
          </a:p>
        </p:txBody>
      </p:sp>
      <p:sp>
        <p:nvSpPr>
          <p:cNvPr id="6" name="Content Placeholder 5"/>
          <p:cNvSpPr>
            <a:spLocks noGrp="1"/>
          </p:cNvSpPr>
          <p:nvPr>
            <p:ph sz="quarter" idx="4"/>
          </p:nvPr>
        </p:nvSpPr>
        <p:spPr>
          <a:xfrm>
            <a:off x="6172200" y="2235994"/>
            <a:ext cx="5778500" cy="4022725"/>
          </a:xfrm>
        </p:spPr>
        <p:txBody>
          <a:bodyPr>
            <a:normAutofit/>
          </a:bodyPr>
          <a:lstStyle/>
          <a:p>
            <a:r>
              <a:rPr lang="en-US" dirty="0"/>
              <a:t>*CAS EE 250 – The Fate of Nations: Climate, Resources and Institutions</a:t>
            </a:r>
          </a:p>
          <a:p>
            <a:r>
              <a:rPr lang="en-US" dirty="0"/>
              <a:t>*CAS EE 304 / IR 304 – Environmentally Sustainable Development</a:t>
            </a:r>
          </a:p>
          <a:p>
            <a:r>
              <a:rPr lang="en-US" dirty="0"/>
              <a:t>*CAS EE 309 – Intermediate Environmental Analysis and Policy</a:t>
            </a:r>
          </a:p>
          <a:p>
            <a:r>
              <a:rPr lang="en-US" dirty="0"/>
              <a:t>*CAS EE 545 – Methods of Environmental Policy Analysis</a:t>
            </a:r>
          </a:p>
          <a:p>
            <a:r>
              <a:rPr lang="en-US" dirty="0"/>
              <a:t>ENG EK 335 – Introduction to Environmental Engineering</a:t>
            </a:r>
          </a:p>
          <a:p>
            <a:r>
              <a:rPr lang="en-US" dirty="0"/>
              <a:t>ENG ME 533 – Energy Conversion</a:t>
            </a:r>
          </a:p>
          <a:p>
            <a:r>
              <a:rPr lang="en-US" dirty="0"/>
              <a:t>ENG ME 535 / MS 535– Green Manufacturing</a:t>
            </a:r>
          </a:p>
          <a:p>
            <a:r>
              <a:rPr lang="en-US" dirty="0"/>
              <a:t>ENG EC 543 / ME 543 / SE 543 – Sustainable Power Systems: Planning, Operation and Markets</a:t>
            </a:r>
          </a:p>
          <a:p>
            <a:r>
              <a:rPr lang="en-US" dirty="0"/>
              <a:t>ENG ME 545 / MS 545 – Electrochemistry of Fuel Cells and Batteries</a:t>
            </a:r>
          </a:p>
          <a:p>
            <a:r>
              <a:rPr lang="en-US" dirty="0"/>
              <a:t>ENG EK 546 – Assessment of Sustainable Energy Technologies</a:t>
            </a:r>
          </a:p>
          <a:p>
            <a:r>
              <a:rPr lang="en-US" dirty="0"/>
              <a:t>ENG EC 573 / MS 573 – Solar Energy Systems</a:t>
            </a:r>
          </a:p>
          <a:p>
            <a:r>
              <a:rPr lang="en-US" dirty="0"/>
              <a:t>ENG EC 583 – Power Electronics for Energy Systems</a:t>
            </a:r>
          </a:p>
          <a:p>
            <a:r>
              <a:rPr lang="en-US" dirty="0"/>
              <a:t>*QST SI 453 – Strategies for Environmental Sustainability</a:t>
            </a:r>
          </a:p>
          <a:p>
            <a:endParaRPr lang="en-US" dirty="0"/>
          </a:p>
        </p:txBody>
      </p:sp>
    </p:spTree>
    <p:extLst>
      <p:ext uri="{BB962C8B-B14F-4D97-AF65-F5344CB8AC3E}">
        <p14:creationId xmlns:p14="http://schemas.microsoft.com/office/powerpoint/2010/main" val="138761196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275"/>
            <a:ext cx="10871200" cy="639762"/>
          </a:xfrm>
        </p:spPr>
        <p:txBody>
          <a:bodyPr/>
          <a:lstStyle/>
          <a:p>
            <a:r>
              <a:rPr lang="en-US" sz="3600" dirty="0"/>
              <a:t>Experiential Component</a:t>
            </a:r>
          </a:p>
        </p:txBody>
      </p:sp>
      <p:sp>
        <p:nvSpPr>
          <p:cNvPr id="3" name="Content Placeholder 2"/>
          <p:cNvSpPr>
            <a:spLocks noGrp="1"/>
          </p:cNvSpPr>
          <p:nvPr>
            <p:ph idx="1"/>
          </p:nvPr>
        </p:nvSpPr>
        <p:spPr>
          <a:xfrm>
            <a:off x="838200" y="990600"/>
            <a:ext cx="10960100" cy="4351338"/>
          </a:xfrm>
        </p:spPr>
        <p:txBody>
          <a:bodyPr>
            <a:normAutofit/>
          </a:bodyPr>
          <a:lstStyle/>
          <a:p>
            <a:pPr marL="0" indent="0">
              <a:buNone/>
            </a:pPr>
            <a:r>
              <a:rPr lang="en-US" dirty="0"/>
              <a:t>A senior design project, laboratory research, industrial internship or a directed study can satisfy this requirement. </a:t>
            </a:r>
          </a:p>
          <a:p>
            <a:pPr marL="0" indent="0">
              <a:buNone/>
            </a:pPr>
            <a:endParaRPr lang="en-US" dirty="0"/>
          </a:p>
          <a:p>
            <a:pPr marL="0" indent="0">
              <a:buNone/>
            </a:pPr>
            <a:r>
              <a:rPr lang="en-US" b="1" dirty="0"/>
              <a:t>Prior to proposing an experiential component, you must have completed one ET Concentration allowed courses </a:t>
            </a:r>
          </a:p>
          <a:p>
            <a:pPr marL="0" indent="0">
              <a:buNone/>
            </a:pPr>
            <a:endParaRPr lang="en-US" dirty="0"/>
          </a:p>
          <a:p>
            <a:pPr marL="0" indent="0">
              <a:buNone/>
            </a:pPr>
            <a:r>
              <a:rPr lang="en-US" dirty="0"/>
              <a:t>Experiential Component Approval form must be submitted to the Undergraduate Records Office. It must be approved by the Concentration coordinator before you start your experiential component.</a:t>
            </a:r>
          </a:p>
          <a:p>
            <a:pPr marL="0" indent="0">
              <a:buNone/>
            </a:pPr>
            <a:endParaRPr lang="en-US" dirty="0"/>
          </a:p>
          <a:p>
            <a:pPr marL="0" indent="0">
              <a:buNone/>
            </a:pPr>
            <a:r>
              <a:rPr lang="en-US" dirty="0"/>
              <a:t>After completion, a written summary of the experiential component must also be submitted for approval using the Experiential Component Approval form.</a:t>
            </a:r>
          </a:p>
        </p:txBody>
      </p:sp>
    </p:spTree>
    <p:extLst>
      <p:ext uri="{BB962C8B-B14F-4D97-AF65-F5344CB8AC3E}">
        <p14:creationId xmlns:p14="http://schemas.microsoft.com/office/powerpoint/2010/main" val="154521925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7899"/>
            <a:ext cx="9144000" cy="1935163"/>
          </a:xfrm>
        </p:spPr>
        <p:txBody>
          <a:bodyPr/>
          <a:lstStyle/>
          <a:p>
            <a:pPr algn="ctr"/>
            <a:r>
              <a:rPr lang="en-US" sz="3600" dirty="0"/>
              <a:t>Manufacturing Engineering</a:t>
            </a:r>
          </a:p>
        </p:txBody>
      </p:sp>
      <p:sp>
        <p:nvSpPr>
          <p:cNvPr id="3" name="Subtitle 2"/>
          <p:cNvSpPr>
            <a:spLocks noGrp="1"/>
          </p:cNvSpPr>
          <p:nvPr>
            <p:ph type="subTitle" idx="1"/>
          </p:nvPr>
        </p:nvSpPr>
        <p:spPr>
          <a:xfrm>
            <a:off x="1054100" y="3157538"/>
            <a:ext cx="10083800" cy="1655762"/>
          </a:xfrm>
        </p:spPr>
        <p:txBody>
          <a:bodyPr>
            <a:normAutofit/>
          </a:bodyPr>
          <a:lstStyle/>
          <a:p>
            <a:r>
              <a:rPr lang="en-US" dirty="0"/>
              <a:t>Contact</a:t>
            </a:r>
          </a:p>
          <a:p>
            <a:r>
              <a:rPr lang="en-US" dirty="0"/>
              <a:t>Concentration Coordinator: Prof. Perkins (</a:t>
            </a:r>
            <a:r>
              <a:rPr lang="en-US" dirty="0">
                <a:hlinkClick r:id="rId2"/>
              </a:rPr>
              <a:t>perkins@bu.edu</a:t>
            </a:r>
            <a:r>
              <a:rPr lang="en-US" dirty="0"/>
              <a:t>) </a:t>
            </a:r>
          </a:p>
          <a:p>
            <a:endParaRPr lang="en-US" dirty="0"/>
          </a:p>
        </p:txBody>
      </p:sp>
    </p:spTree>
    <p:extLst>
      <p:ext uri="{BB962C8B-B14F-4D97-AF65-F5344CB8AC3E}">
        <p14:creationId xmlns:p14="http://schemas.microsoft.com/office/powerpoint/2010/main" val="545848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a factory&#10;&#10;Description automatically generated">
            <a:extLst>
              <a:ext uri="{FF2B5EF4-FFF2-40B4-BE49-F238E27FC236}">
                <a16:creationId xmlns:a16="http://schemas.microsoft.com/office/drawing/2014/main" id="{C6375DF2-5584-8A6B-C4AE-1ED13F154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19200" y="152400"/>
            <a:ext cx="10220125" cy="6172200"/>
          </a:xfrm>
          <a:prstGeom prst="rect">
            <a:avLst/>
          </a:prstGeom>
        </p:spPr>
      </p:pic>
    </p:spTree>
    <p:extLst>
      <p:ext uri="{BB962C8B-B14F-4D97-AF65-F5344CB8AC3E}">
        <p14:creationId xmlns:p14="http://schemas.microsoft.com/office/powerpoint/2010/main" val="409702277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ist of a company&#10;&#10;Description automatically generated with medium confidence">
            <a:extLst>
              <a:ext uri="{FF2B5EF4-FFF2-40B4-BE49-F238E27FC236}">
                <a16:creationId xmlns:a16="http://schemas.microsoft.com/office/drawing/2014/main" id="{6E920CEA-22C7-A652-A6C8-F57928A517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14500" y="304800"/>
            <a:ext cx="8763000" cy="6042275"/>
          </a:xfrm>
          <a:prstGeom prst="rect">
            <a:avLst/>
          </a:prstGeom>
        </p:spPr>
      </p:pic>
    </p:spTree>
    <p:extLst>
      <p:ext uri="{BB962C8B-B14F-4D97-AF65-F5344CB8AC3E}">
        <p14:creationId xmlns:p14="http://schemas.microsoft.com/office/powerpoint/2010/main" val="333339940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7899"/>
            <a:ext cx="9144000" cy="1935163"/>
          </a:xfrm>
        </p:spPr>
        <p:txBody>
          <a:bodyPr/>
          <a:lstStyle/>
          <a:p>
            <a:pPr algn="ctr"/>
            <a:r>
              <a:rPr lang="en-US" sz="3600" dirty="0"/>
              <a:t>Technology Innovation</a:t>
            </a:r>
          </a:p>
        </p:txBody>
      </p:sp>
      <p:sp>
        <p:nvSpPr>
          <p:cNvPr id="3" name="Subtitle 2"/>
          <p:cNvSpPr>
            <a:spLocks noGrp="1"/>
          </p:cNvSpPr>
          <p:nvPr>
            <p:ph type="subTitle" idx="1"/>
          </p:nvPr>
        </p:nvSpPr>
        <p:spPr>
          <a:xfrm>
            <a:off x="1054100" y="3157538"/>
            <a:ext cx="10083800" cy="1655762"/>
          </a:xfrm>
        </p:spPr>
        <p:txBody>
          <a:bodyPr>
            <a:normAutofit/>
          </a:bodyPr>
          <a:lstStyle/>
          <a:p>
            <a:r>
              <a:rPr lang="en-US" dirty="0"/>
              <a:t>Contact</a:t>
            </a:r>
          </a:p>
          <a:p>
            <a:r>
              <a:rPr lang="en-US" dirty="0"/>
              <a:t>Concentration Coordinator: Prof. Thomas Little (</a:t>
            </a:r>
            <a:r>
              <a:rPr lang="en-US" dirty="0">
                <a:hlinkClick r:id="rId2"/>
              </a:rPr>
              <a:t>tdcl@bu.edu</a:t>
            </a:r>
            <a:r>
              <a:rPr lang="en-US" dirty="0"/>
              <a:t>)  </a:t>
            </a:r>
          </a:p>
          <a:p>
            <a:endParaRPr lang="en-US" dirty="0"/>
          </a:p>
        </p:txBody>
      </p:sp>
    </p:spTree>
    <p:extLst>
      <p:ext uri="{BB962C8B-B14F-4D97-AF65-F5344CB8AC3E}">
        <p14:creationId xmlns:p14="http://schemas.microsoft.com/office/powerpoint/2010/main" val="39853654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147"/>
            <a:ext cx="8229600" cy="626680"/>
          </a:xfrm>
        </p:spPr>
        <p:txBody>
          <a:bodyPr>
            <a:noAutofit/>
          </a:bodyPr>
          <a:lstStyle/>
          <a:p>
            <a:r>
              <a:rPr lang="en-US" sz="3600" dirty="0"/>
              <a:t>Tech Innovation Concentration (TIC)</a:t>
            </a:r>
          </a:p>
        </p:txBody>
      </p:sp>
      <p:sp>
        <p:nvSpPr>
          <p:cNvPr id="5" name="TextBox 4"/>
          <p:cNvSpPr txBox="1"/>
          <p:nvPr/>
        </p:nvSpPr>
        <p:spPr>
          <a:xfrm>
            <a:off x="630361" y="3886201"/>
            <a:ext cx="1524001" cy="64633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600" dirty="0"/>
              <a:t>SI 480</a:t>
            </a:r>
          </a:p>
        </p:txBody>
      </p:sp>
      <p:sp>
        <p:nvSpPr>
          <p:cNvPr id="7" name="TextBox 6"/>
          <p:cNvSpPr txBox="1"/>
          <p:nvPr/>
        </p:nvSpPr>
        <p:spPr>
          <a:xfrm>
            <a:off x="2154362" y="3810000"/>
            <a:ext cx="4104198" cy="830997"/>
          </a:xfrm>
          <a:prstGeom prst="rect">
            <a:avLst/>
          </a:prstGeom>
          <a:noFill/>
        </p:spPr>
        <p:txBody>
          <a:bodyPr wrap="square" rtlCol="0">
            <a:spAutoFit/>
          </a:bodyPr>
          <a:lstStyle/>
          <a:p>
            <a:r>
              <a:rPr lang="en-US" sz="2400" dirty="0"/>
              <a:t>The Business of Technology Innovation</a:t>
            </a:r>
          </a:p>
        </p:txBody>
      </p:sp>
      <p:sp>
        <p:nvSpPr>
          <p:cNvPr id="8" name="TextBox 7"/>
          <p:cNvSpPr txBox="1"/>
          <p:nvPr/>
        </p:nvSpPr>
        <p:spPr>
          <a:xfrm>
            <a:off x="630362" y="4800601"/>
            <a:ext cx="1524000" cy="64633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600" dirty="0"/>
              <a:t>SI 482</a:t>
            </a:r>
          </a:p>
        </p:txBody>
      </p:sp>
      <p:sp>
        <p:nvSpPr>
          <p:cNvPr id="9" name="TextBox 8"/>
          <p:cNvSpPr txBox="1"/>
          <p:nvPr/>
        </p:nvSpPr>
        <p:spPr>
          <a:xfrm>
            <a:off x="2154362" y="4708267"/>
            <a:ext cx="3657158" cy="830997"/>
          </a:xfrm>
          <a:prstGeom prst="rect">
            <a:avLst/>
          </a:prstGeom>
          <a:noFill/>
        </p:spPr>
        <p:txBody>
          <a:bodyPr wrap="square" rtlCol="0">
            <a:spAutoFit/>
          </a:bodyPr>
          <a:lstStyle/>
          <a:p>
            <a:r>
              <a:rPr lang="en-US" sz="2400" dirty="0"/>
              <a:t>Technology and its Commercialization</a:t>
            </a:r>
          </a:p>
        </p:txBody>
      </p:sp>
      <p:graphicFrame>
        <p:nvGraphicFramePr>
          <p:cNvPr id="22" name="Diagram 21"/>
          <p:cNvGraphicFramePr/>
          <p:nvPr/>
        </p:nvGraphicFramePr>
        <p:xfrm>
          <a:off x="249362" y="1143000"/>
          <a:ext cx="6400800"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611562" y="2895601"/>
            <a:ext cx="1828800" cy="646331"/>
          </a:xfrm>
          <a:prstGeom prst="rect">
            <a:avLst/>
          </a:prstGeom>
          <a:noFill/>
        </p:spPr>
        <p:txBody>
          <a:bodyPr wrap="square" rtlCol="0">
            <a:spAutoFit/>
          </a:bodyPr>
          <a:lstStyle/>
          <a:p>
            <a:pPr algn="ctr"/>
            <a:r>
              <a:rPr lang="en-US" dirty="0"/>
              <a:t>ENG and Questrom</a:t>
            </a:r>
          </a:p>
        </p:txBody>
      </p:sp>
      <p:sp>
        <p:nvSpPr>
          <p:cNvPr id="6" name="Right Arrow 5"/>
          <p:cNvSpPr/>
          <p:nvPr/>
        </p:nvSpPr>
        <p:spPr bwMode="auto">
          <a:xfrm rot="5400000">
            <a:off x="897062" y="3162300"/>
            <a:ext cx="838200" cy="457200"/>
          </a:xfrm>
          <a:prstGeom prst="righ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900">
              <a:effectLst>
                <a:outerShdw blurRad="38100" dist="38100" dir="2700000" algn="tl">
                  <a:srgbClr val="000000">
                    <a:alpha val="43137"/>
                  </a:srgbClr>
                </a:outerShdw>
              </a:effectLst>
              <a:latin typeface="Tahoma" charset="0"/>
              <a:ea typeface="ＭＳ Ｐゴシック" charset="0"/>
            </a:endParaRPr>
          </a:p>
        </p:txBody>
      </p:sp>
      <p:pic>
        <p:nvPicPr>
          <p:cNvPr id="14" name="Google Shape;107;p15">
            <a:extLst>
              <a:ext uri="{FF2B5EF4-FFF2-40B4-BE49-F238E27FC236}">
                <a16:creationId xmlns:a16="http://schemas.microsoft.com/office/drawing/2014/main" id="{21E5A6E8-4212-8C42-B685-3AB6B3F56383}"/>
              </a:ext>
            </a:extLst>
          </p:cNvPr>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751640" y="1460606"/>
            <a:ext cx="3685056" cy="3820897"/>
          </a:xfrm>
          <a:prstGeom prst="rect">
            <a:avLst/>
          </a:prstGeom>
          <a:noFill/>
          <a:ln>
            <a:noFill/>
          </a:ln>
        </p:spPr>
      </p:pic>
    </p:spTree>
    <p:extLst>
      <p:ext uri="{BB962C8B-B14F-4D97-AF65-F5344CB8AC3E}">
        <p14:creationId xmlns:p14="http://schemas.microsoft.com/office/powerpoint/2010/main" val="396088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p:bldP spid="3" grpId="0"/>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txBox="1">
            <a:spLocks noGrp="1"/>
          </p:cNvSpPr>
          <p:nvPr>
            <p:ph type="title"/>
          </p:nvPr>
        </p:nvSpPr>
        <p:spPr>
          <a:xfrm>
            <a:off x="38100" y="26334"/>
            <a:ext cx="11360800" cy="810400"/>
          </a:xfrm>
          <a:prstGeom prst="rect">
            <a:avLst/>
          </a:prstGeom>
        </p:spPr>
        <p:txBody>
          <a:bodyPr spcFirstLastPara="1" vert="horz" wrap="square" lIns="121900" tIns="121900" rIns="121900" bIns="121900" numCol="1" anchor="t" anchorCtr="0" compatLnSpc="1">
            <a:prstTxWarp prst="textNoShape">
              <a:avLst/>
            </a:prstTxWarp>
            <a:noAutofit/>
          </a:bodyPr>
          <a:lstStyle/>
          <a:p>
            <a:r>
              <a:rPr lang="en" sz="3600" dirty="0"/>
              <a:t>Start with a problem: Geese</a:t>
            </a:r>
            <a:endParaRPr sz="3600" dirty="0"/>
          </a:p>
        </p:txBody>
      </p:sp>
      <p:pic>
        <p:nvPicPr>
          <p:cNvPr id="107" name="Google Shape;107;p1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34679" y="1117128"/>
            <a:ext cx="4913408" cy="5094529"/>
          </a:xfrm>
          <a:prstGeom prst="rect">
            <a:avLst/>
          </a:prstGeom>
          <a:noFill/>
          <a:ln>
            <a:noFill/>
          </a:ln>
        </p:spPr>
      </p:pic>
      <p:cxnSp>
        <p:nvCxnSpPr>
          <p:cNvPr id="108" name="Google Shape;108;p15"/>
          <p:cNvCxnSpPr/>
          <p:nvPr/>
        </p:nvCxnSpPr>
        <p:spPr>
          <a:xfrm rot="10800000" flipH="1">
            <a:off x="5638500" y="1764533"/>
            <a:ext cx="1862000" cy="564000"/>
          </a:xfrm>
          <a:prstGeom prst="straightConnector1">
            <a:avLst/>
          </a:prstGeom>
          <a:noFill/>
          <a:ln w="9525" cap="flat" cmpd="sng">
            <a:solidFill>
              <a:schemeClr val="dk2"/>
            </a:solidFill>
            <a:prstDash val="solid"/>
            <a:round/>
            <a:headEnd type="none" w="med" len="med"/>
            <a:tailEnd type="triangle" w="med" len="med"/>
          </a:ln>
        </p:spPr>
      </p:cxnSp>
      <p:sp>
        <p:nvSpPr>
          <p:cNvPr id="109" name="Google Shape;109;p15"/>
          <p:cNvSpPr txBox="1"/>
          <p:nvPr/>
        </p:nvSpPr>
        <p:spPr>
          <a:xfrm>
            <a:off x="7840714" y="1137600"/>
            <a:ext cx="3881600" cy="1062000"/>
          </a:xfrm>
          <a:prstGeom prst="rect">
            <a:avLst/>
          </a:prstGeom>
          <a:noFill/>
          <a:ln>
            <a:noFill/>
          </a:ln>
        </p:spPr>
        <p:txBody>
          <a:bodyPr spcFirstLastPara="1" wrap="square" lIns="121900" tIns="121900" rIns="121900" bIns="121900" anchor="t" anchorCtr="0">
            <a:noAutofit/>
          </a:bodyPr>
          <a:lstStyle/>
          <a:p>
            <a:r>
              <a:rPr lang="en" dirty="0">
                <a:latin typeface="Roboto"/>
                <a:ea typeface="Roboto"/>
                <a:cs typeface="Roboto"/>
                <a:sym typeface="Roboto"/>
              </a:rPr>
              <a:t>They destroy soccer fields by constant grazing and feces</a:t>
            </a:r>
            <a:endParaRPr dirty="0">
              <a:latin typeface="Roboto"/>
              <a:ea typeface="Roboto"/>
              <a:cs typeface="Roboto"/>
              <a:sym typeface="Roboto"/>
            </a:endParaRPr>
          </a:p>
          <a:p>
            <a:r>
              <a:rPr lang="en" b="1" dirty="0">
                <a:latin typeface="Roboto"/>
                <a:ea typeface="Roboto"/>
                <a:cs typeface="Roboto"/>
                <a:sym typeface="Wingdings" pitchFamily="2" charset="2"/>
              </a:rPr>
              <a:t></a:t>
            </a:r>
            <a:r>
              <a:rPr lang="en" b="1" dirty="0">
                <a:latin typeface="Roboto"/>
                <a:ea typeface="Roboto"/>
                <a:cs typeface="Roboto"/>
                <a:sym typeface="Roboto"/>
              </a:rPr>
              <a:t> causes a need for more spending on field maintenance </a:t>
            </a:r>
            <a:endParaRPr b="1" dirty="0">
              <a:latin typeface="Roboto"/>
              <a:ea typeface="Roboto"/>
              <a:cs typeface="Roboto"/>
              <a:sym typeface="Roboto"/>
            </a:endParaRPr>
          </a:p>
        </p:txBody>
      </p:sp>
      <p:cxnSp>
        <p:nvCxnSpPr>
          <p:cNvPr id="110" name="Google Shape;110;p15"/>
          <p:cNvCxnSpPr>
            <a:endCxn id="111" idx="1"/>
          </p:cNvCxnSpPr>
          <p:nvPr/>
        </p:nvCxnSpPr>
        <p:spPr>
          <a:xfrm rot="10800000" flipH="1">
            <a:off x="5678000" y="2887967"/>
            <a:ext cx="2173600" cy="607600"/>
          </a:xfrm>
          <a:prstGeom prst="straightConnector1">
            <a:avLst/>
          </a:prstGeom>
          <a:noFill/>
          <a:ln w="9525" cap="flat" cmpd="sng">
            <a:solidFill>
              <a:schemeClr val="dk2"/>
            </a:solidFill>
            <a:prstDash val="solid"/>
            <a:round/>
            <a:headEnd type="none" w="med" len="med"/>
            <a:tailEnd type="triangle" w="med" len="med"/>
          </a:ln>
        </p:spPr>
      </p:cxnSp>
      <p:sp>
        <p:nvSpPr>
          <p:cNvPr id="111" name="Google Shape;111;p15"/>
          <p:cNvSpPr txBox="1"/>
          <p:nvPr/>
        </p:nvSpPr>
        <p:spPr>
          <a:xfrm>
            <a:off x="7851600" y="2482767"/>
            <a:ext cx="3881600" cy="810400"/>
          </a:xfrm>
          <a:prstGeom prst="rect">
            <a:avLst/>
          </a:prstGeom>
          <a:noFill/>
          <a:ln>
            <a:noFill/>
          </a:ln>
        </p:spPr>
        <p:txBody>
          <a:bodyPr spcFirstLastPara="1" wrap="square" lIns="121900" tIns="121900" rIns="121900" bIns="121900" anchor="t" anchorCtr="0">
            <a:noAutofit/>
          </a:bodyPr>
          <a:lstStyle/>
          <a:p>
            <a:r>
              <a:rPr lang="en" dirty="0">
                <a:latin typeface="Roboto"/>
                <a:ea typeface="Roboto"/>
                <a:cs typeface="Roboto"/>
                <a:sym typeface="Roboto"/>
              </a:rPr>
              <a:t>They are very territorial so they might try to fight back if provoked</a:t>
            </a:r>
            <a:endParaRPr dirty="0">
              <a:latin typeface="Roboto"/>
              <a:ea typeface="Roboto"/>
              <a:cs typeface="Roboto"/>
              <a:sym typeface="Roboto"/>
            </a:endParaRPr>
          </a:p>
          <a:p>
            <a:r>
              <a:rPr lang="en" b="1" dirty="0">
                <a:latin typeface="Roboto"/>
                <a:ea typeface="Roboto"/>
                <a:cs typeface="Roboto"/>
                <a:sym typeface="Wingdings" pitchFamily="2" charset="2"/>
              </a:rPr>
              <a:t></a:t>
            </a:r>
            <a:r>
              <a:rPr lang="en" b="1" dirty="0">
                <a:latin typeface="Roboto"/>
                <a:ea typeface="Roboto"/>
                <a:cs typeface="Roboto"/>
                <a:sym typeface="Roboto"/>
              </a:rPr>
              <a:t> might be dangerous to manually ward of geese</a:t>
            </a:r>
            <a:r>
              <a:rPr lang="en" dirty="0">
                <a:latin typeface="Roboto"/>
                <a:ea typeface="Roboto"/>
                <a:cs typeface="Roboto"/>
                <a:sym typeface="Roboto"/>
              </a:rPr>
              <a:t> </a:t>
            </a:r>
            <a:endParaRPr dirty="0">
              <a:latin typeface="Roboto"/>
              <a:ea typeface="Roboto"/>
              <a:cs typeface="Roboto"/>
              <a:sym typeface="Roboto"/>
            </a:endParaRPr>
          </a:p>
        </p:txBody>
      </p:sp>
      <p:cxnSp>
        <p:nvCxnSpPr>
          <p:cNvPr id="112" name="Google Shape;112;p15"/>
          <p:cNvCxnSpPr/>
          <p:nvPr/>
        </p:nvCxnSpPr>
        <p:spPr>
          <a:xfrm>
            <a:off x="5730300" y="4793767"/>
            <a:ext cx="1844400" cy="572800"/>
          </a:xfrm>
          <a:prstGeom prst="straightConnector1">
            <a:avLst/>
          </a:prstGeom>
          <a:noFill/>
          <a:ln w="9525" cap="flat" cmpd="sng">
            <a:solidFill>
              <a:schemeClr val="dk2"/>
            </a:solidFill>
            <a:prstDash val="solid"/>
            <a:round/>
            <a:headEnd type="none" w="med" len="med"/>
            <a:tailEnd type="triangle" w="med" len="med"/>
          </a:ln>
        </p:spPr>
      </p:cxnSp>
      <p:sp>
        <p:nvSpPr>
          <p:cNvPr id="113" name="Google Shape;113;p15"/>
          <p:cNvSpPr txBox="1"/>
          <p:nvPr/>
        </p:nvSpPr>
        <p:spPr>
          <a:xfrm>
            <a:off x="7851600" y="5159333"/>
            <a:ext cx="4340400" cy="810400"/>
          </a:xfrm>
          <a:prstGeom prst="rect">
            <a:avLst/>
          </a:prstGeom>
          <a:noFill/>
          <a:ln>
            <a:noFill/>
          </a:ln>
        </p:spPr>
        <p:txBody>
          <a:bodyPr spcFirstLastPara="1" wrap="square" lIns="121900" tIns="121900" rIns="121900" bIns="121900" anchor="t" anchorCtr="0">
            <a:noAutofit/>
          </a:bodyPr>
          <a:lstStyle/>
          <a:p>
            <a:r>
              <a:rPr lang="en" dirty="0">
                <a:latin typeface="Roboto"/>
                <a:ea typeface="Roboto"/>
                <a:cs typeface="Roboto"/>
                <a:sym typeface="Roboto"/>
              </a:rPr>
              <a:t>They reproduce and spread very quickly</a:t>
            </a:r>
            <a:endParaRPr dirty="0">
              <a:latin typeface="Roboto"/>
              <a:ea typeface="Roboto"/>
              <a:cs typeface="Roboto"/>
              <a:sym typeface="Roboto"/>
            </a:endParaRPr>
          </a:p>
          <a:p>
            <a:r>
              <a:rPr lang="en" b="1" dirty="0">
                <a:latin typeface="Roboto"/>
                <a:ea typeface="Roboto"/>
                <a:cs typeface="Roboto"/>
                <a:sym typeface="Wingdings" pitchFamily="2" charset="2"/>
              </a:rPr>
              <a:t></a:t>
            </a:r>
            <a:r>
              <a:rPr lang="en" b="1" dirty="0">
                <a:latin typeface="Roboto"/>
                <a:ea typeface="Roboto"/>
                <a:cs typeface="Roboto"/>
                <a:sym typeface="Roboto"/>
              </a:rPr>
              <a:t> the problem will only get worse if it is not dealt with right now</a:t>
            </a:r>
            <a:endParaRPr b="1" dirty="0">
              <a:latin typeface="Roboto"/>
              <a:ea typeface="Roboto"/>
              <a:cs typeface="Roboto"/>
              <a:sym typeface="Roboto"/>
            </a:endParaRPr>
          </a:p>
        </p:txBody>
      </p:sp>
      <p:sp>
        <p:nvSpPr>
          <p:cNvPr id="114" name="Google Shape;114;p15"/>
          <p:cNvSpPr txBox="1"/>
          <p:nvPr/>
        </p:nvSpPr>
        <p:spPr>
          <a:xfrm>
            <a:off x="7851600" y="3796433"/>
            <a:ext cx="4000000" cy="1062000"/>
          </a:xfrm>
          <a:prstGeom prst="rect">
            <a:avLst/>
          </a:prstGeom>
          <a:noFill/>
          <a:ln>
            <a:noFill/>
          </a:ln>
        </p:spPr>
        <p:txBody>
          <a:bodyPr spcFirstLastPara="1" wrap="square" lIns="121900" tIns="121900" rIns="121900" bIns="121900" anchor="t" anchorCtr="0">
            <a:noAutofit/>
          </a:bodyPr>
          <a:lstStyle/>
          <a:p>
            <a:r>
              <a:rPr lang="en" dirty="0">
                <a:latin typeface="Roboto"/>
                <a:ea typeface="Roboto"/>
                <a:cs typeface="Roboto"/>
                <a:sym typeface="Roboto"/>
              </a:rPr>
              <a:t>Geese are around most of the year other than the winter </a:t>
            </a:r>
            <a:endParaRPr dirty="0">
              <a:latin typeface="Roboto"/>
              <a:ea typeface="Roboto"/>
              <a:cs typeface="Roboto"/>
              <a:sym typeface="Roboto"/>
            </a:endParaRPr>
          </a:p>
          <a:p>
            <a:r>
              <a:rPr lang="en" b="1" dirty="0">
                <a:latin typeface="Roboto"/>
                <a:ea typeface="Roboto"/>
                <a:cs typeface="Roboto"/>
                <a:sym typeface="Wingdings" pitchFamily="2" charset="2"/>
              </a:rPr>
              <a:t></a:t>
            </a:r>
            <a:r>
              <a:rPr lang="en" b="1" dirty="0">
                <a:latin typeface="Roboto"/>
                <a:ea typeface="Roboto"/>
                <a:cs typeface="Roboto"/>
                <a:sym typeface="Roboto"/>
              </a:rPr>
              <a:t> they will continuously be a problem</a:t>
            </a:r>
            <a:endParaRPr b="1" dirty="0">
              <a:latin typeface="Roboto"/>
              <a:ea typeface="Roboto"/>
              <a:cs typeface="Roboto"/>
              <a:sym typeface="Roboto"/>
            </a:endParaRPr>
          </a:p>
        </p:txBody>
      </p:sp>
      <p:cxnSp>
        <p:nvCxnSpPr>
          <p:cNvPr id="115" name="Google Shape;115;p15"/>
          <p:cNvCxnSpPr>
            <a:endCxn id="114" idx="1"/>
          </p:cNvCxnSpPr>
          <p:nvPr/>
        </p:nvCxnSpPr>
        <p:spPr>
          <a:xfrm>
            <a:off x="5849200" y="3962633"/>
            <a:ext cx="2002400" cy="364800"/>
          </a:xfrm>
          <a:prstGeom prst="straightConnector1">
            <a:avLst/>
          </a:prstGeom>
          <a:noFill/>
          <a:ln w="9525" cap="flat" cmpd="sng">
            <a:solidFill>
              <a:schemeClr val="dk2"/>
            </a:solidFill>
            <a:prstDash val="solid"/>
            <a:round/>
            <a:headEnd type="none" w="med" len="med"/>
            <a:tailEnd type="triangle" w="med" len="med"/>
          </a:ln>
        </p:spPr>
      </p:cxnSp>
      <p:sp>
        <p:nvSpPr>
          <p:cNvPr id="3" name="TextBox 2">
            <a:extLst>
              <a:ext uri="{FF2B5EF4-FFF2-40B4-BE49-F238E27FC236}">
                <a16:creationId xmlns:a16="http://schemas.microsoft.com/office/drawing/2014/main" id="{4C0ECC8F-38C6-E0D5-3915-B2EDD2637945}"/>
              </a:ext>
            </a:extLst>
          </p:cNvPr>
          <p:cNvSpPr txBox="1"/>
          <p:nvPr/>
        </p:nvSpPr>
        <p:spPr>
          <a:xfrm>
            <a:off x="3429000" y="6432190"/>
            <a:ext cx="5515292" cy="369332"/>
          </a:xfrm>
          <a:prstGeom prst="rect">
            <a:avLst/>
          </a:prstGeom>
          <a:noFill/>
        </p:spPr>
        <p:txBody>
          <a:bodyPr wrap="none" rtlCol="0">
            <a:spAutoFit/>
          </a:bodyPr>
          <a:lstStyle/>
          <a:p>
            <a:r>
              <a:rPr lang="en-US" dirty="0"/>
              <a:t>From Matthew </a:t>
            </a:r>
            <a:r>
              <a:rPr lang="en-US" dirty="0" err="1"/>
              <a:t>Hormis</a:t>
            </a:r>
            <a:r>
              <a:rPr lang="en-US" dirty="0"/>
              <a:t>, TIC with Senior Design 2019</a:t>
            </a:r>
          </a:p>
        </p:txBody>
      </p:sp>
    </p:spTree>
  </p:cSld>
  <p:clrMapOvr>
    <a:masterClrMapping/>
  </p:clrMapOvr>
  <mc:AlternateContent xmlns:mc="http://schemas.openxmlformats.org/markup-compatibility/2006" xmlns:p14="http://schemas.microsoft.com/office/powerpoint/2010/main">
    <mc:Choice Requires="p14">
      <p:transition spd="slow" p14:dur="2000" advTm="30312"/>
    </mc:Choice>
    <mc:Fallback xmlns="">
      <p:transition spd="slow" advTm="303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1" grpId="0"/>
      <p:bldP spid="113" grpId="0"/>
      <p:bldP spid="1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7A87B-F380-AC5F-B459-39C684929C43}"/>
              </a:ext>
            </a:extLst>
          </p:cNvPr>
          <p:cNvSpPr>
            <a:spLocks noGrp="1"/>
          </p:cNvSpPr>
          <p:nvPr>
            <p:ph type="title"/>
          </p:nvPr>
        </p:nvSpPr>
        <p:spPr>
          <a:xfrm>
            <a:off x="0" y="0"/>
            <a:ext cx="10871200" cy="639762"/>
          </a:xfrm>
        </p:spPr>
        <p:txBody>
          <a:bodyPr/>
          <a:lstStyle/>
          <a:p>
            <a:r>
              <a:rPr lang="en-US" sz="3600" dirty="0"/>
              <a:t>TIC Experience Requirements</a:t>
            </a:r>
          </a:p>
        </p:txBody>
      </p:sp>
      <p:sp>
        <p:nvSpPr>
          <p:cNvPr id="3" name="Content Placeholder 2">
            <a:extLst>
              <a:ext uri="{FF2B5EF4-FFF2-40B4-BE49-F238E27FC236}">
                <a16:creationId xmlns:a16="http://schemas.microsoft.com/office/drawing/2014/main" id="{A0AD17DD-8A63-76B9-4FEF-5DF89616CB2A}"/>
              </a:ext>
            </a:extLst>
          </p:cNvPr>
          <p:cNvSpPr>
            <a:spLocks noGrp="1"/>
          </p:cNvSpPr>
          <p:nvPr>
            <p:ph idx="1"/>
          </p:nvPr>
        </p:nvSpPr>
        <p:spPr>
          <a:xfrm>
            <a:off x="609600" y="1066801"/>
            <a:ext cx="10972800" cy="5059368"/>
          </a:xfrm>
        </p:spPr>
        <p:txBody>
          <a:bodyPr/>
          <a:lstStyle/>
          <a:p>
            <a:pPr marL="742950" marR="8890" lvl="1" indent="-285750" algn="just">
              <a:lnSpc>
                <a:spcPct val="105000"/>
              </a:lnSpc>
              <a:spcBef>
                <a:spcPts val="0"/>
              </a:spcBef>
              <a:spcAft>
                <a:spcPts val="240"/>
              </a:spcAft>
              <a:buFont typeface="+mj-lt"/>
              <a:buAutoNum type="alphaLcPeriod"/>
            </a:pPr>
            <a:r>
              <a:rPr lang="en-US" sz="2400" b="1" dirty="0">
                <a:effectLst/>
                <a:latin typeface="Arial" panose="020B0604020202020204" pitchFamily="34" charset="0"/>
                <a:ea typeface="Calibri" panose="020F0502020204030204" pitchFamily="34" charset="0"/>
                <a:cs typeface="Times New Roman" panose="02020603050405020304" pitchFamily="18" charset="0"/>
              </a:rPr>
              <a:t>Customer needs gathering and analysis</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a:latin typeface="Arial" panose="020B0604020202020204" pitchFamily="34" charset="0"/>
                <a:ea typeface="Calibri" panose="020F0502020204030204" pitchFamily="34" charset="0"/>
                <a:cs typeface="Times New Roman" panose="02020603050405020304" pitchFamily="18" charset="0"/>
              </a:rPr>
              <a:t>D</a:t>
            </a:r>
            <a:r>
              <a:rPr lang="en-US" sz="2400" dirty="0">
                <a:effectLst/>
                <a:latin typeface="Arial" panose="020B0604020202020204" pitchFamily="34" charset="0"/>
                <a:ea typeface="Calibri" panose="020F0502020204030204" pitchFamily="34" charset="0"/>
                <a:cs typeface="Times New Roman" panose="02020603050405020304" pitchFamily="18" charset="0"/>
              </a:rPr>
              <a:t>iscuss needs with 3-5 end-users or potential purchasers of the target innovation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8890" lvl="1" indent="-285750" algn="just">
              <a:lnSpc>
                <a:spcPct val="105000"/>
              </a:lnSpc>
              <a:spcBef>
                <a:spcPts val="0"/>
              </a:spcBef>
              <a:spcAft>
                <a:spcPts val="240"/>
              </a:spcAft>
              <a:buFont typeface="+mj-lt"/>
              <a:buAutoNum type="alphaLcPeriod"/>
            </a:pPr>
            <a:r>
              <a:rPr lang="en-US" sz="2400" b="1" dirty="0">
                <a:effectLst/>
                <a:latin typeface="Arial" panose="020B0604020202020204" pitchFamily="34" charset="0"/>
                <a:ea typeface="Calibri" panose="020F0502020204030204" pitchFamily="34" charset="0"/>
                <a:cs typeface="Times New Roman" panose="02020603050405020304" pitchFamily="18" charset="0"/>
              </a:rPr>
              <a:t>Market study and analysis</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r>
              <a:rPr lang="en-US" sz="2400" dirty="0">
                <a:latin typeface="Arial" panose="020B0604020202020204" pitchFamily="34" charset="0"/>
                <a:ea typeface="Calibri" panose="020F0502020204030204" pitchFamily="34" charset="0"/>
                <a:cs typeface="Times New Roman" panose="02020603050405020304" pitchFamily="18" charset="0"/>
              </a:rPr>
              <a:t>I</a:t>
            </a:r>
            <a:r>
              <a:rPr lang="en-US" sz="2400" dirty="0">
                <a:effectLst/>
                <a:latin typeface="Arial" panose="020B0604020202020204" pitchFamily="34" charset="0"/>
                <a:ea typeface="Calibri" panose="020F0502020204030204" pitchFamily="34" charset="0"/>
                <a:cs typeface="Times New Roman" panose="02020603050405020304" pitchFamily="18" charset="0"/>
              </a:rPr>
              <a:t>dentify the commercial landscape for the product and will identify 1-2 target markets for investigation. This includes establishing the size of the market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8890" lvl="1" indent="-285750" algn="just">
              <a:lnSpc>
                <a:spcPct val="105000"/>
              </a:lnSpc>
              <a:spcBef>
                <a:spcPts val="0"/>
              </a:spcBef>
              <a:spcAft>
                <a:spcPts val="240"/>
              </a:spcAft>
              <a:buFont typeface="+mj-lt"/>
              <a:buAutoNum type="alphaLcPeriod"/>
            </a:pPr>
            <a:r>
              <a:rPr lang="en-US" sz="2400" b="1" dirty="0">
                <a:effectLst/>
                <a:latin typeface="Arial" panose="020B0604020202020204" pitchFamily="34" charset="0"/>
                <a:ea typeface="Calibri" panose="020F0502020204030204" pitchFamily="34" charset="0"/>
                <a:cs typeface="Times New Roman" panose="02020603050405020304" pitchFamily="18" charset="0"/>
              </a:rPr>
              <a:t>Value quantification (not cost).</a:t>
            </a:r>
            <a:r>
              <a:rPr lang="en-US" sz="2400" dirty="0">
                <a:effectLst/>
                <a:latin typeface="Arial" panose="020B0604020202020204" pitchFamily="34" charset="0"/>
                <a:ea typeface="Calibri" panose="020F0502020204030204" pitchFamily="34" charset="0"/>
                <a:cs typeface="Times New Roman" panose="02020603050405020304" pitchFamily="18" charset="0"/>
              </a:rPr>
              <a:t> Estimate the value provided by the proposed work products and services and their relationship to pricing and the competitive marketplace.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8890" lvl="1" indent="-285750" algn="just">
              <a:lnSpc>
                <a:spcPct val="105000"/>
              </a:lnSpc>
              <a:spcBef>
                <a:spcPts val="0"/>
              </a:spcBef>
              <a:spcAft>
                <a:spcPts val="240"/>
              </a:spcAft>
              <a:buFont typeface="+mj-lt"/>
              <a:buAutoNum type="alphaLcPeriod"/>
            </a:pPr>
            <a:r>
              <a:rPr lang="en-US" sz="2400" b="1" dirty="0">
                <a:effectLst/>
                <a:latin typeface="Arial" panose="020B0604020202020204" pitchFamily="34" charset="0"/>
                <a:ea typeface="Calibri" panose="020F0502020204030204" pitchFamily="34" charset="0"/>
                <a:cs typeface="Times New Roman" panose="02020603050405020304" pitchFamily="18" charset="0"/>
              </a:rPr>
              <a:t>Lean Canvas</a:t>
            </a:r>
            <a:r>
              <a:rPr lang="en-US" sz="2400" dirty="0">
                <a:effectLst/>
                <a:latin typeface="Arial" panose="020B0604020202020204" pitchFamily="34" charset="0"/>
                <a:ea typeface="Calibri" panose="020F0502020204030204" pitchFamily="34" charset="0"/>
                <a:cs typeface="Times New Roman" panose="02020603050405020304" pitchFamily="18" charset="0"/>
              </a:rPr>
              <a:t>. Create and populate a Lean Canvas describing the innovation and business landscape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8890" lvl="1" indent="-285750" algn="just">
              <a:lnSpc>
                <a:spcPct val="105000"/>
              </a:lnSpc>
              <a:spcBef>
                <a:spcPts val="0"/>
              </a:spcBef>
              <a:spcAft>
                <a:spcPts val="240"/>
              </a:spcAft>
              <a:buFont typeface="+mj-lt"/>
              <a:buAutoNum type="alphaLcPeriod"/>
            </a:pPr>
            <a:r>
              <a:rPr lang="en-US" sz="2400" b="1" dirty="0">
                <a:effectLst/>
                <a:latin typeface="Arial" panose="020B0604020202020204" pitchFamily="34" charset="0"/>
                <a:ea typeface="Calibri" panose="020F0502020204030204" pitchFamily="34" charset="0"/>
                <a:cs typeface="Times New Roman" panose="02020603050405020304" pitchFamily="18" charset="0"/>
              </a:rPr>
              <a:t>Financial forecast.</a:t>
            </a:r>
            <a:r>
              <a:rPr lang="en-US" sz="2400" dirty="0">
                <a:effectLst/>
                <a:latin typeface="Arial" panose="020B0604020202020204" pitchFamily="34" charset="0"/>
                <a:ea typeface="Calibri" panose="020F0502020204030204" pitchFamily="34" charset="0"/>
                <a:cs typeface="Times New Roman" panose="02020603050405020304" pitchFamily="18" charset="0"/>
              </a:rPr>
              <a:t> Create a financial forecast of 3-5 years for the commercialization of the innovation.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200" dirty="0"/>
          </a:p>
        </p:txBody>
      </p:sp>
    </p:spTree>
    <p:extLst>
      <p:ext uri="{BB962C8B-B14F-4D97-AF65-F5344CB8AC3E}">
        <p14:creationId xmlns:p14="http://schemas.microsoft.com/office/powerpoint/2010/main" val="380506283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7899"/>
            <a:ext cx="9144000" cy="1935163"/>
          </a:xfrm>
        </p:spPr>
        <p:txBody>
          <a:bodyPr/>
          <a:lstStyle/>
          <a:p>
            <a:pPr algn="ctr"/>
            <a:r>
              <a:rPr lang="en-US" sz="3600" dirty="0"/>
              <a:t>Machine Learning</a:t>
            </a:r>
          </a:p>
        </p:txBody>
      </p:sp>
      <p:sp>
        <p:nvSpPr>
          <p:cNvPr id="3" name="Subtitle 2"/>
          <p:cNvSpPr>
            <a:spLocks noGrp="1"/>
          </p:cNvSpPr>
          <p:nvPr>
            <p:ph type="subTitle" idx="1"/>
          </p:nvPr>
        </p:nvSpPr>
        <p:spPr>
          <a:xfrm>
            <a:off x="1054100" y="3157538"/>
            <a:ext cx="10083800" cy="1655762"/>
          </a:xfrm>
        </p:spPr>
        <p:txBody>
          <a:bodyPr>
            <a:normAutofit/>
          </a:bodyPr>
          <a:lstStyle/>
          <a:p>
            <a:r>
              <a:rPr lang="en-US" dirty="0"/>
              <a:t>Contact</a:t>
            </a:r>
          </a:p>
          <a:p>
            <a:r>
              <a:rPr lang="en-US" dirty="0"/>
              <a:t>Concentration Coordinator: Prof. Prakash Ishwar (</a:t>
            </a:r>
            <a:r>
              <a:rPr lang="en-US" dirty="0">
                <a:hlinkClick r:id="rId2"/>
              </a:rPr>
              <a:t>pi@bu.edu</a:t>
            </a:r>
            <a:r>
              <a:rPr lang="en-US" dirty="0"/>
              <a:t>)</a:t>
            </a:r>
          </a:p>
        </p:txBody>
      </p:sp>
    </p:spTree>
    <p:extLst>
      <p:ext uri="{BB962C8B-B14F-4D97-AF65-F5344CB8AC3E}">
        <p14:creationId xmlns:p14="http://schemas.microsoft.com/office/powerpoint/2010/main" val="389497885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0"/>
            <a:ext cx="8303260" cy="566822"/>
          </a:xfrm>
          <a:prstGeom prst="rect">
            <a:avLst/>
          </a:prstGeom>
        </p:spPr>
        <p:txBody>
          <a:bodyPr vert="horz" wrap="square" lIns="0" tIns="12700" rIns="0" bIns="0" rtlCol="0">
            <a:spAutoFit/>
          </a:bodyPr>
          <a:lstStyle/>
          <a:p>
            <a:pPr marL="12700">
              <a:spcBef>
                <a:spcPts val="100"/>
              </a:spcBef>
            </a:pPr>
            <a:r>
              <a:rPr sz="3600" dirty="0"/>
              <a:t>Machine Learning</a:t>
            </a:r>
            <a:r>
              <a:rPr sz="3600" spc="-120" dirty="0"/>
              <a:t> </a:t>
            </a:r>
            <a:r>
              <a:rPr sz="3600" dirty="0"/>
              <a:t>(ML)</a:t>
            </a:r>
            <a:r>
              <a:rPr lang="en-US" sz="3600" dirty="0"/>
              <a:t> Concentration</a:t>
            </a:r>
            <a:endParaRPr sz="3600" dirty="0"/>
          </a:p>
        </p:txBody>
      </p:sp>
      <p:sp>
        <p:nvSpPr>
          <p:cNvPr id="3" name="object 3"/>
          <p:cNvSpPr txBox="1"/>
          <p:nvPr/>
        </p:nvSpPr>
        <p:spPr>
          <a:xfrm>
            <a:off x="876300" y="1447800"/>
            <a:ext cx="10439400" cy="4465325"/>
          </a:xfrm>
          <a:prstGeom prst="rect">
            <a:avLst/>
          </a:prstGeom>
        </p:spPr>
        <p:txBody>
          <a:bodyPr vert="horz" wrap="square" lIns="0" tIns="88900" rIns="0" bIns="0" rtlCol="0">
            <a:spAutoFit/>
          </a:bodyPr>
          <a:lstStyle/>
          <a:p>
            <a:pPr marL="355600" indent="-342900">
              <a:spcBef>
                <a:spcPts val="700"/>
              </a:spcBef>
              <a:buClr>
                <a:srgbClr val="2575B4"/>
              </a:buClr>
              <a:buFont typeface="Wingdings"/>
              <a:buChar char=""/>
              <a:tabLst>
                <a:tab pos="354965" algn="l"/>
                <a:tab pos="355600" algn="l"/>
              </a:tabLst>
            </a:pPr>
            <a:r>
              <a:rPr sz="3200" dirty="0">
                <a:solidFill>
                  <a:srgbClr val="006FC0"/>
                </a:solidFill>
                <a:latin typeface="Arial"/>
                <a:cs typeface="Arial"/>
              </a:rPr>
              <a:t>Era </a:t>
            </a:r>
            <a:r>
              <a:rPr sz="3200" spc="-5" dirty="0">
                <a:solidFill>
                  <a:srgbClr val="006FC0"/>
                </a:solidFill>
                <a:latin typeface="Arial"/>
                <a:cs typeface="Arial"/>
              </a:rPr>
              <a:t>of </a:t>
            </a:r>
            <a:r>
              <a:rPr sz="3200" dirty="0">
                <a:solidFill>
                  <a:srgbClr val="006FC0"/>
                </a:solidFill>
                <a:latin typeface="Arial"/>
                <a:cs typeface="Arial"/>
              </a:rPr>
              <a:t>“BIG” </a:t>
            </a:r>
            <a:r>
              <a:rPr sz="3200" spc="-5" dirty="0">
                <a:solidFill>
                  <a:srgbClr val="006FC0"/>
                </a:solidFill>
                <a:latin typeface="Arial"/>
                <a:cs typeface="Arial"/>
              </a:rPr>
              <a:t>data</a:t>
            </a:r>
            <a:r>
              <a:rPr sz="3200" spc="-35" dirty="0">
                <a:solidFill>
                  <a:srgbClr val="006FC0"/>
                </a:solidFill>
                <a:latin typeface="Arial"/>
                <a:cs typeface="Arial"/>
              </a:rPr>
              <a:t> </a:t>
            </a:r>
            <a:r>
              <a:rPr sz="3200" spc="-5" dirty="0">
                <a:solidFill>
                  <a:srgbClr val="006FC0"/>
                </a:solidFill>
                <a:latin typeface="Arial"/>
                <a:cs typeface="Arial"/>
              </a:rPr>
              <a:t>deluge:</a:t>
            </a:r>
            <a:endParaRPr sz="3200" dirty="0">
              <a:latin typeface="Arial"/>
              <a:cs typeface="Arial"/>
            </a:endParaRPr>
          </a:p>
          <a:p>
            <a:pPr marL="755650" lvl="1" indent="-285750">
              <a:spcBef>
                <a:spcPts val="450"/>
              </a:spcBef>
              <a:buClr>
                <a:srgbClr val="2575B4"/>
              </a:buClr>
              <a:buFont typeface="Wingdings"/>
              <a:buChar char=""/>
              <a:tabLst>
                <a:tab pos="755015" algn="l"/>
                <a:tab pos="755650" algn="l"/>
              </a:tabLst>
            </a:pPr>
            <a:r>
              <a:rPr sz="2400" dirty="0">
                <a:latin typeface="Arial"/>
                <a:cs typeface="Arial"/>
              </a:rPr>
              <a:t>Almost </a:t>
            </a:r>
            <a:r>
              <a:rPr sz="2400" spc="-5" dirty="0">
                <a:latin typeface="Arial"/>
                <a:cs typeface="Arial"/>
              </a:rPr>
              <a:t>2 billion</a:t>
            </a:r>
            <a:r>
              <a:rPr sz="2400" spc="-10" dirty="0">
                <a:latin typeface="Arial"/>
                <a:cs typeface="Arial"/>
              </a:rPr>
              <a:t> </a:t>
            </a:r>
            <a:r>
              <a:rPr sz="2400" dirty="0">
                <a:latin typeface="Arial"/>
                <a:cs typeface="Arial"/>
              </a:rPr>
              <a:t>websites</a:t>
            </a:r>
          </a:p>
          <a:p>
            <a:pPr marL="755650" lvl="1" indent="-285750">
              <a:spcBef>
                <a:spcPts val="430"/>
              </a:spcBef>
              <a:buClr>
                <a:srgbClr val="2575B4"/>
              </a:buClr>
              <a:buFont typeface="Wingdings"/>
              <a:buChar char=""/>
              <a:tabLst>
                <a:tab pos="755015" algn="l"/>
                <a:tab pos="755650" algn="l"/>
              </a:tabLst>
            </a:pPr>
            <a:r>
              <a:rPr sz="2400" spc="-5" dirty="0">
                <a:latin typeface="Arial"/>
                <a:cs typeface="Arial"/>
              </a:rPr>
              <a:t>8+ hours </a:t>
            </a:r>
            <a:r>
              <a:rPr sz="2400" dirty="0">
                <a:latin typeface="Arial"/>
                <a:cs typeface="Arial"/>
              </a:rPr>
              <a:t>of </a:t>
            </a:r>
            <a:r>
              <a:rPr sz="2400" spc="-5" dirty="0">
                <a:latin typeface="Arial"/>
                <a:cs typeface="Arial"/>
              </a:rPr>
              <a:t>video uploaded </a:t>
            </a:r>
            <a:r>
              <a:rPr sz="2400" dirty="0">
                <a:latin typeface="Arial"/>
                <a:cs typeface="Arial"/>
              </a:rPr>
              <a:t>to </a:t>
            </a:r>
            <a:r>
              <a:rPr sz="2400" spc="-5" dirty="0">
                <a:latin typeface="Arial"/>
                <a:cs typeface="Arial"/>
              </a:rPr>
              <a:t>YouTube every</a:t>
            </a:r>
            <a:r>
              <a:rPr sz="2400" spc="-15" dirty="0">
                <a:latin typeface="Arial"/>
                <a:cs typeface="Arial"/>
              </a:rPr>
              <a:t> </a:t>
            </a:r>
            <a:r>
              <a:rPr sz="2400" spc="-5" dirty="0">
                <a:latin typeface="Arial"/>
                <a:cs typeface="Arial"/>
              </a:rPr>
              <a:t>second</a:t>
            </a:r>
            <a:endParaRPr sz="2400" dirty="0">
              <a:latin typeface="Arial"/>
              <a:cs typeface="Arial"/>
            </a:endParaRPr>
          </a:p>
          <a:p>
            <a:pPr marL="755650" lvl="1" indent="-285750">
              <a:spcBef>
                <a:spcPts val="434"/>
              </a:spcBef>
              <a:buClr>
                <a:srgbClr val="2575B4"/>
              </a:buClr>
              <a:buFont typeface="Wingdings"/>
              <a:buChar char=""/>
              <a:tabLst>
                <a:tab pos="755015" algn="l"/>
                <a:tab pos="755650" algn="l"/>
              </a:tabLst>
            </a:pPr>
            <a:r>
              <a:rPr sz="2400" dirty="0">
                <a:latin typeface="Arial"/>
                <a:cs typeface="Arial"/>
              </a:rPr>
              <a:t>Walmart handles </a:t>
            </a:r>
            <a:r>
              <a:rPr sz="2400" spc="-5" dirty="0">
                <a:latin typeface="Arial"/>
                <a:cs typeface="Arial"/>
              </a:rPr>
              <a:t>1 </a:t>
            </a:r>
            <a:r>
              <a:rPr sz="2400" dirty="0">
                <a:latin typeface="Arial"/>
                <a:cs typeface="Arial"/>
              </a:rPr>
              <a:t>million+ </a:t>
            </a:r>
            <a:r>
              <a:rPr sz="2400" spc="-5" dirty="0">
                <a:latin typeface="Arial"/>
                <a:cs typeface="Arial"/>
              </a:rPr>
              <a:t>transactions per</a:t>
            </a:r>
            <a:r>
              <a:rPr sz="2400" spc="-20" dirty="0">
                <a:latin typeface="Arial"/>
                <a:cs typeface="Arial"/>
              </a:rPr>
              <a:t> </a:t>
            </a:r>
            <a:r>
              <a:rPr sz="2400" spc="-5" dirty="0">
                <a:latin typeface="Arial"/>
                <a:cs typeface="Arial"/>
              </a:rPr>
              <a:t>hour</a:t>
            </a:r>
            <a:endParaRPr sz="2400" dirty="0">
              <a:latin typeface="Arial"/>
              <a:cs typeface="Arial"/>
            </a:endParaRPr>
          </a:p>
          <a:p>
            <a:pPr marL="755650" marR="5080" lvl="1" indent="-285750">
              <a:spcBef>
                <a:spcPts val="430"/>
              </a:spcBef>
              <a:buClr>
                <a:srgbClr val="2575B4"/>
              </a:buClr>
              <a:buFont typeface="Wingdings"/>
              <a:buChar char=""/>
              <a:tabLst>
                <a:tab pos="755015" algn="l"/>
                <a:tab pos="755650" algn="l"/>
              </a:tabLst>
            </a:pPr>
            <a:r>
              <a:rPr sz="2400" spc="-5" dirty="0">
                <a:latin typeface="Arial"/>
                <a:cs typeface="Arial"/>
              </a:rPr>
              <a:t>Genomes </a:t>
            </a:r>
            <a:r>
              <a:rPr sz="2400" dirty="0">
                <a:latin typeface="Arial"/>
                <a:cs typeface="Arial"/>
              </a:rPr>
              <a:t>of </a:t>
            </a:r>
            <a:r>
              <a:rPr sz="2400" spc="-5" dirty="0">
                <a:latin typeface="Arial"/>
                <a:cs typeface="Arial"/>
              </a:rPr>
              <a:t>1000s </a:t>
            </a:r>
            <a:r>
              <a:rPr sz="2400" dirty="0">
                <a:latin typeface="Arial"/>
                <a:cs typeface="Arial"/>
              </a:rPr>
              <a:t>people </a:t>
            </a:r>
            <a:r>
              <a:rPr sz="2400" spc="-5" dirty="0">
                <a:latin typeface="Arial"/>
                <a:cs typeface="Arial"/>
              </a:rPr>
              <a:t>sequenced, each </a:t>
            </a:r>
            <a:r>
              <a:rPr sz="2400" dirty="0">
                <a:latin typeface="Arial"/>
                <a:cs typeface="Arial"/>
              </a:rPr>
              <a:t>3.8 billion </a:t>
            </a:r>
            <a:r>
              <a:rPr sz="2400" spc="-5" dirty="0">
                <a:latin typeface="Arial"/>
                <a:cs typeface="Arial"/>
              </a:rPr>
              <a:t>base pairs  long…</a:t>
            </a:r>
            <a:endParaRPr sz="3200" dirty="0">
              <a:latin typeface="Arial"/>
              <a:cs typeface="Arial"/>
            </a:endParaRPr>
          </a:p>
          <a:p>
            <a:pPr marL="355600" indent="-342900">
              <a:spcBef>
                <a:spcPts val="1714"/>
              </a:spcBef>
              <a:buClr>
                <a:srgbClr val="2575B4"/>
              </a:buClr>
              <a:buFont typeface="Wingdings"/>
              <a:buChar char=""/>
              <a:tabLst>
                <a:tab pos="354965" algn="l"/>
                <a:tab pos="355600" algn="l"/>
              </a:tabLst>
            </a:pPr>
            <a:r>
              <a:rPr sz="3200" spc="-5" dirty="0">
                <a:latin typeface="Arial"/>
                <a:cs typeface="Arial"/>
              </a:rPr>
              <a:t>Surpasses human ability </a:t>
            </a:r>
            <a:r>
              <a:rPr sz="3200" dirty="0">
                <a:latin typeface="Arial"/>
                <a:cs typeface="Arial"/>
              </a:rPr>
              <a:t>to </a:t>
            </a:r>
            <a:r>
              <a:rPr sz="3200" spc="-5" dirty="0">
                <a:latin typeface="Arial"/>
                <a:cs typeface="Arial"/>
              </a:rPr>
              <a:t>observe and</a:t>
            </a:r>
            <a:r>
              <a:rPr sz="3200" spc="75" dirty="0">
                <a:latin typeface="Arial"/>
                <a:cs typeface="Arial"/>
              </a:rPr>
              <a:t> </a:t>
            </a:r>
            <a:r>
              <a:rPr sz="3200" spc="-5" dirty="0">
                <a:latin typeface="Arial"/>
                <a:cs typeface="Arial"/>
              </a:rPr>
              <a:t>analyze</a:t>
            </a:r>
            <a:endParaRPr sz="3200" dirty="0">
              <a:latin typeface="Arial"/>
              <a:cs typeface="Arial"/>
            </a:endParaRPr>
          </a:p>
          <a:p>
            <a:pPr>
              <a:spcBef>
                <a:spcPts val="5"/>
              </a:spcBef>
              <a:buClr>
                <a:srgbClr val="2575B4"/>
              </a:buClr>
              <a:buFont typeface="Wingdings"/>
              <a:buChar char=""/>
            </a:pPr>
            <a:endParaRPr sz="4000" dirty="0">
              <a:latin typeface="Arial"/>
              <a:cs typeface="Arial"/>
            </a:endParaRPr>
          </a:p>
          <a:p>
            <a:pPr marL="355600" indent="-342900">
              <a:spcBef>
                <a:spcPts val="5"/>
              </a:spcBef>
              <a:buClr>
                <a:srgbClr val="2575B4"/>
              </a:buClr>
              <a:buChar char=""/>
              <a:tabLst>
                <a:tab pos="354965" algn="l"/>
                <a:tab pos="355600" algn="l"/>
              </a:tabLst>
            </a:pPr>
            <a:r>
              <a:rPr sz="3200" spc="-5" dirty="0">
                <a:latin typeface="Wingdings"/>
                <a:cs typeface="Wingdings"/>
              </a:rPr>
              <a:t></a:t>
            </a:r>
            <a:r>
              <a:rPr sz="3200" spc="-5" dirty="0">
                <a:latin typeface="Arial"/>
                <a:cs typeface="Arial"/>
              </a:rPr>
              <a:t>Need automated</a:t>
            </a:r>
            <a:r>
              <a:rPr sz="3200" spc="25" dirty="0">
                <a:latin typeface="Arial"/>
                <a:cs typeface="Arial"/>
              </a:rPr>
              <a:t> </a:t>
            </a:r>
            <a:r>
              <a:rPr sz="3200" spc="-5" dirty="0">
                <a:latin typeface="Arial"/>
                <a:cs typeface="Arial"/>
              </a:rPr>
              <a:t>methods</a:t>
            </a:r>
            <a:endParaRPr sz="3200" dirty="0">
              <a:latin typeface="Arial"/>
              <a:cs typeface="Aria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609600" y="1676400"/>
            <a:ext cx="10972799" cy="3213700"/>
          </a:xfrm>
          <a:prstGeom prst="rect">
            <a:avLst/>
          </a:prstGeom>
        </p:spPr>
        <p:txBody>
          <a:bodyPr vert="horz" wrap="square" lIns="0" tIns="12700" rIns="0" bIns="0" rtlCol="0">
            <a:spAutoFit/>
          </a:bodyPr>
          <a:lstStyle/>
          <a:p>
            <a:pPr marL="927100" lvl="1" indent="-457200">
              <a:buClr>
                <a:srgbClr val="2575B4"/>
              </a:buClr>
              <a:buFont typeface="Arial" panose="020B0604020202020204" pitchFamily="34" charset="0"/>
              <a:buChar char="•"/>
              <a:tabLst>
                <a:tab pos="755015" algn="l"/>
                <a:tab pos="755650" algn="l"/>
              </a:tabLst>
            </a:pPr>
            <a:r>
              <a:rPr lang="en-US" sz="3200" spc="-5" dirty="0">
                <a:latin typeface="Arial"/>
                <a:cs typeface="Arial"/>
              </a:rPr>
              <a:t>L</a:t>
            </a:r>
            <a:r>
              <a:rPr sz="3200" spc="-5" dirty="0">
                <a:latin typeface="Arial"/>
                <a:cs typeface="Arial"/>
              </a:rPr>
              <a:t>earn latent patterns from observed</a:t>
            </a:r>
            <a:r>
              <a:rPr sz="3200" spc="-25" dirty="0">
                <a:latin typeface="Arial"/>
                <a:cs typeface="Arial"/>
              </a:rPr>
              <a:t> </a:t>
            </a:r>
            <a:r>
              <a:rPr sz="3200" spc="-5" dirty="0">
                <a:latin typeface="Arial"/>
                <a:cs typeface="Arial"/>
              </a:rPr>
              <a:t>data</a:t>
            </a:r>
            <a:endParaRPr sz="3200" dirty="0">
              <a:latin typeface="Arial"/>
              <a:cs typeface="Arial"/>
            </a:endParaRPr>
          </a:p>
          <a:p>
            <a:pPr marL="1028700" lvl="1" indent="-571500">
              <a:spcBef>
                <a:spcPts val="25"/>
              </a:spcBef>
              <a:buClr>
                <a:srgbClr val="2575B4"/>
              </a:buClr>
              <a:buFont typeface="Arial" panose="020B0604020202020204" pitchFamily="34" charset="0"/>
              <a:buChar char="•"/>
            </a:pPr>
            <a:endParaRPr sz="4000" dirty="0">
              <a:latin typeface="Arial"/>
              <a:cs typeface="Arial"/>
            </a:endParaRPr>
          </a:p>
          <a:p>
            <a:pPr marL="927100" lvl="1" indent="-457200">
              <a:buClr>
                <a:srgbClr val="2575B4"/>
              </a:buClr>
              <a:buFont typeface="Arial" panose="020B0604020202020204" pitchFamily="34" charset="0"/>
              <a:buChar char="•"/>
              <a:tabLst>
                <a:tab pos="755015" algn="l"/>
                <a:tab pos="755650" algn="l"/>
              </a:tabLst>
            </a:pPr>
            <a:r>
              <a:rPr lang="en-US" sz="3200" spc="-5" dirty="0">
                <a:latin typeface="Arial"/>
                <a:cs typeface="Arial"/>
              </a:rPr>
              <a:t>M</a:t>
            </a:r>
            <a:r>
              <a:rPr sz="3200" spc="-5" dirty="0">
                <a:latin typeface="Arial"/>
                <a:cs typeface="Arial"/>
              </a:rPr>
              <a:t>ake predictions of expected behavior on unobserved</a:t>
            </a:r>
            <a:r>
              <a:rPr sz="3200" spc="65" dirty="0">
                <a:latin typeface="Arial"/>
                <a:cs typeface="Arial"/>
              </a:rPr>
              <a:t> </a:t>
            </a:r>
            <a:r>
              <a:rPr sz="3200" spc="-5" dirty="0">
                <a:latin typeface="Arial"/>
                <a:cs typeface="Arial"/>
              </a:rPr>
              <a:t>data</a:t>
            </a:r>
            <a:endParaRPr sz="3200" dirty="0">
              <a:latin typeface="Arial"/>
              <a:cs typeface="Arial"/>
            </a:endParaRPr>
          </a:p>
          <a:p>
            <a:pPr marL="1028700" lvl="1" indent="-571500">
              <a:spcBef>
                <a:spcPts val="25"/>
              </a:spcBef>
              <a:buClr>
                <a:srgbClr val="2575B4"/>
              </a:buClr>
              <a:buFont typeface="Arial" panose="020B0604020202020204" pitchFamily="34" charset="0"/>
              <a:buChar char="•"/>
            </a:pPr>
            <a:endParaRPr sz="4000" dirty="0">
              <a:latin typeface="Arial"/>
              <a:cs typeface="Arial"/>
            </a:endParaRPr>
          </a:p>
          <a:p>
            <a:pPr marL="927100" lvl="1" indent="-457200">
              <a:buClr>
                <a:srgbClr val="2575B4"/>
              </a:buClr>
              <a:buFont typeface="Arial" panose="020B0604020202020204" pitchFamily="34" charset="0"/>
              <a:buChar char="•"/>
              <a:tabLst>
                <a:tab pos="755015" algn="l"/>
                <a:tab pos="755650" algn="l"/>
              </a:tabLst>
            </a:pPr>
            <a:r>
              <a:rPr lang="en-US" sz="3200" spc="-5" dirty="0">
                <a:latin typeface="Arial"/>
                <a:cs typeface="Arial"/>
              </a:rPr>
              <a:t>S</a:t>
            </a:r>
            <a:r>
              <a:rPr sz="3200" spc="-5" dirty="0">
                <a:latin typeface="Arial"/>
                <a:cs typeface="Arial"/>
              </a:rPr>
              <a:t>ynthesize realistic new</a:t>
            </a:r>
            <a:r>
              <a:rPr sz="3200" spc="5" dirty="0">
                <a:latin typeface="Arial"/>
                <a:cs typeface="Arial"/>
              </a:rPr>
              <a:t> </a:t>
            </a:r>
            <a:r>
              <a:rPr sz="3200" spc="-5" dirty="0">
                <a:latin typeface="Arial"/>
                <a:cs typeface="Arial"/>
              </a:rPr>
              <a:t>data</a:t>
            </a:r>
            <a:endParaRPr sz="3200" dirty="0">
              <a:latin typeface="Arial"/>
              <a:cs typeface="Arial"/>
            </a:endParaRPr>
          </a:p>
        </p:txBody>
      </p:sp>
      <p:sp>
        <p:nvSpPr>
          <p:cNvPr id="6" name="TextBox 5">
            <a:extLst>
              <a:ext uri="{FF2B5EF4-FFF2-40B4-BE49-F238E27FC236}">
                <a16:creationId xmlns:a16="http://schemas.microsoft.com/office/drawing/2014/main" id="{4D36CDB6-AFE7-BF1C-1184-E85F49C61C9C}"/>
              </a:ext>
            </a:extLst>
          </p:cNvPr>
          <p:cNvSpPr txBox="1"/>
          <p:nvPr/>
        </p:nvSpPr>
        <p:spPr>
          <a:xfrm>
            <a:off x="12700" y="0"/>
            <a:ext cx="11811000" cy="646331"/>
          </a:xfrm>
          <a:prstGeom prst="rect">
            <a:avLst/>
          </a:prstGeom>
          <a:noFill/>
        </p:spPr>
        <p:txBody>
          <a:bodyPr wrap="square" rtlCol="0">
            <a:spAutoFit/>
          </a:bodyPr>
          <a:lstStyle/>
          <a:p>
            <a:pPr marL="12700">
              <a:spcBef>
                <a:spcPts val="2920"/>
              </a:spcBef>
              <a:buClr>
                <a:srgbClr val="2575B4"/>
              </a:buClr>
              <a:tabLst>
                <a:tab pos="354965" algn="l"/>
                <a:tab pos="355600" algn="l"/>
              </a:tabLst>
            </a:pPr>
            <a:r>
              <a:rPr lang="en-US" sz="3600" spc="-5" dirty="0">
                <a:solidFill>
                  <a:srgbClr val="006FC0"/>
                </a:solidFill>
                <a:latin typeface="Arial"/>
                <a:cs typeface="Arial"/>
              </a:rPr>
              <a:t>ML </a:t>
            </a:r>
            <a:r>
              <a:rPr lang="en-US" sz="3600" dirty="0">
                <a:latin typeface="Arial"/>
                <a:cs typeface="Arial"/>
              </a:rPr>
              <a:t>= </a:t>
            </a:r>
            <a:r>
              <a:rPr lang="en-US" sz="3600" spc="-5" dirty="0">
                <a:latin typeface="Arial"/>
                <a:cs typeface="Arial"/>
              </a:rPr>
              <a:t>algorithms + automated </a:t>
            </a:r>
            <a:r>
              <a:rPr lang="en-US" sz="3600" dirty="0">
                <a:latin typeface="Arial"/>
                <a:cs typeface="Arial"/>
              </a:rPr>
              <a:t>systems </a:t>
            </a:r>
            <a:r>
              <a:rPr lang="en-US" sz="3600" spc="-5" dirty="0">
                <a:latin typeface="Arial"/>
                <a:cs typeface="Arial"/>
              </a:rPr>
              <a:t>that</a:t>
            </a:r>
            <a:r>
              <a:rPr lang="en-US" sz="3600" spc="30" dirty="0">
                <a:latin typeface="Arial"/>
                <a:cs typeface="Arial"/>
              </a:rPr>
              <a:t> </a:t>
            </a:r>
            <a:r>
              <a:rPr lang="en-US" sz="3600" spc="-5" dirty="0">
                <a:latin typeface="Arial"/>
                <a:cs typeface="Arial"/>
              </a:rPr>
              <a:t>can:</a:t>
            </a:r>
            <a:endParaRPr lang="en-US" sz="3600" dirty="0">
              <a:latin typeface="Arial"/>
              <a:cs typeface="Arial"/>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79823" y="1790700"/>
            <a:ext cx="4335779" cy="33147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p:nvPr/>
        </p:nvSpPr>
        <p:spPr>
          <a:xfrm>
            <a:off x="7195823" y="5304285"/>
            <a:ext cx="2159635" cy="259045"/>
          </a:xfrm>
          <a:prstGeom prst="rect">
            <a:avLst/>
          </a:prstGeom>
        </p:spPr>
        <p:txBody>
          <a:bodyPr vert="horz" wrap="square" lIns="0" tIns="12700" rIns="0" bIns="0" rtlCol="0">
            <a:spAutoFit/>
          </a:bodyPr>
          <a:lstStyle/>
          <a:p>
            <a:pPr marL="12700">
              <a:spcBef>
                <a:spcPts val="100"/>
              </a:spcBef>
            </a:pPr>
            <a:r>
              <a:rPr sz="1600" u="sng" dirty="0">
                <a:solidFill>
                  <a:srgbClr val="009999"/>
                </a:solidFill>
                <a:uFill>
                  <a:solidFill>
                    <a:srgbClr val="009999"/>
                  </a:solidFill>
                </a:uFill>
                <a:latin typeface="Arial"/>
                <a:cs typeface="Arial"/>
                <a:hlinkClick r:id="rId3"/>
              </a:rPr>
              <a:t>ht</a:t>
            </a:r>
            <a:r>
              <a:rPr sz="1600" u="sng" spc="-5" dirty="0">
                <a:solidFill>
                  <a:srgbClr val="009999"/>
                </a:solidFill>
                <a:uFill>
                  <a:solidFill>
                    <a:srgbClr val="009999"/>
                  </a:solidFill>
                </a:uFill>
                <a:latin typeface="Arial"/>
                <a:cs typeface="Arial"/>
                <a:hlinkClick r:id="rId3"/>
              </a:rPr>
              <a:t>t</a:t>
            </a:r>
            <a:r>
              <a:rPr sz="1600" u="sng" dirty="0">
                <a:solidFill>
                  <a:srgbClr val="009999"/>
                </a:solidFill>
                <a:uFill>
                  <a:solidFill>
                    <a:srgbClr val="009999"/>
                  </a:solidFill>
                </a:uFill>
                <a:latin typeface="Arial"/>
                <a:cs typeface="Arial"/>
                <a:hlinkClick r:id="rId3"/>
              </a:rPr>
              <a:t>p:</a:t>
            </a:r>
            <a:r>
              <a:rPr sz="1600" u="sng" spc="-5" dirty="0">
                <a:solidFill>
                  <a:srgbClr val="009999"/>
                </a:solidFill>
                <a:uFill>
                  <a:solidFill>
                    <a:srgbClr val="009999"/>
                  </a:solidFill>
                </a:uFill>
                <a:latin typeface="Arial"/>
                <a:cs typeface="Arial"/>
                <a:hlinkClick r:id="rId3"/>
              </a:rPr>
              <a:t>/</a:t>
            </a:r>
            <a:r>
              <a:rPr sz="1600" u="sng" dirty="0">
                <a:solidFill>
                  <a:srgbClr val="009999"/>
                </a:solidFill>
                <a:uFill>
                  <a:solidFill>
                    <a:srgbClr val="009999"/>
                  </a:solidFill>
                </a:uFill>
                <a:latin typeface="Arial"/>
                <a:cs typeface="Arial"/>
                <a:hlinkClick r:id="rId3"/>
              </a:rPr>
              <a:t>/ww</a:t>
            </a:r>
            <a:r>
              <a:rPr sz="1600" u="sng" spc="-90" dirty="0">
                <a:solidFill>
                  <a:srgbClr val="009999"/>
                </a:solidFill>
                <a:uFill>
                  <a:solidFill>
                    <a:srgbClr val="009999"/>
                  </a:solidFill>
                </a:uFill>
                <a:latin typeface="Arial"/>
                <a:cs typeface="Arial"/>
                <a:hlinkClick r:id="rId3"/>
              </a:rPr>
              <a:t>w</a:t>
            </a:r>
            <a:r>
              <a:rPr sz="1600" u="sng" dirty="0">
                <a:solidFill>
                  <a:srgbClr val="009999"/>
                </a:solidFill>
                <a:uFill>
                  <a:solidFill>
                    <a:srgbClr val="009999"/>
                  </a:solidFill>
                </a:uFill>
                <a:latin typeface="Arial"/>
                <a:cs typeface="Arial"/>
                <a:hlinkClick r:id="rId3"/>
              </a:rPr>
              <a:t>.ro</a:t>
            </a:r>
            <a:r>
              <a:rPr sz="1600" u="sng" spc="-10" dirty="0">
                <a:solidFill>
                  <a:srgbClr val="009999"/>
                </a:solidFill>
                <a:uFill>
                  <a:solidFill>
                    <a:srgbClr val="009999"/>
                  </a:solidFill>
                </a:uFill>
                <a:latin typeface="Arial"/>
                <a:cs typeface="Arial"/>
                <a:hlinkClick r:id="rId3"/>
              </a:rPr>
              <a:t>b</a:t>
            </a:r>
            <a:r>
              <a:rPr sz="1600" u="sng" dirty="0">
                <a:solidFill>
                  <a:srgbClr val="009999"/>
                </a:solidFill>
                <a:uFill>
                  <a:solidFill>
                    <a:srgbClr val="009999"/>
                  </a:solidFill>
                </a:uFill>
                <a:latin typeface="Arial"/>
                <a:cs typeface="Arial"/>
                <a:hlinkClick r:id="rId3"/>
              </a:rPr>
              <a:t>ocu</a:t>
            </a:r>
            <a:r>
              <a:rPr sz="1600" u="sng" spc="-5" dirty="0">
                <a:solidFill>
                  <a:srgbClr val="009999"/>
                </a:solidFill>
                <a:uFill>
                  <a:solidFill>
                    <a:srgbClr val="009999"/>
                  </a:solidFill>
                </a:uFill>
                <a:latin typeface="Arial"/>
                <a:cs typeface="Arial"/>
                <a:hlinkClick r:id="rId3"/>
              </a:rPr>
              <a:t>p</a:t>
            </a:r>
            <a:r>
              <a:rPr sz="1600" u="sng" dirty="0">
                <a:solidFill>
                  <a:srgbClr val="009999"/>
                </a:solidFill>
                <a:uFill>
                  <a:solidFill>
                    <a:srgbClr val="009999"/>
                  </a:solidFill>
                </a:uFill>
                <a:latin typeface="Arial"/>
                <a:cs typeface="Arial"/>
                <a:hlinkClick r:id="rId3"/>
              </a:rPr>
              <a:t>.or</a:t>
            </a:r>
            <a:r>
              <a:rPr sz="1600" u="sng" spc="-10" dirty="0">
                <a:solidFill>
                  <a:srgbClr val="009999"/>
                </a:solidFill>
                <a:uFill>
                  <a:solidFill>
                    <a:srgbClr val="009999"/>
                  </a:solidFill>
                </a:uFill>
                <a:latin typeface="Arial"/>
                <a:cs typeface="Arial"/>
                <a:hlinkClick r:id="rId3"/>
              </a:rPr>
              <a:t>g</a:t>
            </a:r>
            <a:r>
              <a:rPr sz="1600" u="sng" dirty="0">
                <a:solidFill>
                  <a:srgbClr val="009999"/>
                </a:solidFill>
                <a:uFill>
                  <a:solidFill>
                    <a:srgbClr val="009999"/>
                  </a:solidFill>
                </a:uFill>
                <a:latin typeface="Arial"/>
                <a:cs typeface="Arial"/>
                <a:hlinkClick r:id="rId3"/>
              </a:rPr>
              <a:t>/</a:t>
            </a:r>
            <a:endParaRPr sz="1600">
              <a:latin typeface="Arial"/>
              <a:cs typeface="Arial"/>
            </a:endParaRPr>
          </a:p>
        </p:txBody>
      </p:sp>
      <p:sp>
        <p:nvSpPr>
          <p:cNvPr id="4" name="object 4"/>
          <p:cNvSpPr/>
          <p:nvPr/>
        </p:nvSpPr>
        <p:spPr>
          <a:xfrm>
            <a:off x="1905003" y="1882901"/>
            <a:ext cx="3953255" cy="3222498"/>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txBox="1"/>
          <p:nvPr/>
        </p:nvSpPr>
        <p:spPr>
          <a:xfrm>
            <a:off x="2639570" y="5285235"/>
            <a:ext cx="2332355" cy="259045"/>
          </a:xfrm>
          <a:prstGeom prst="rect">
            <a:avLst/>
          </a:prstGeom>
        </p:spPr>
        <p:txBody>
          <a:bodyPr vert="horz" wrap="square" lIns="0" tIns="12700" rIns="0" bIns="0" rtlCol="0">
            <a:spAutoFit/>
          </a:bodyPr>
          <a:lstStyle/>
          <a:p>
            <a:pPr marL="12700">
              <a:spcBef>
                <a:spcPts val="100"/>
              </a:spcBef>
            </a:pPr>
            <a:r>
              <a:rPr sz="1600" spc="-30" dirty="0">
                <a:latin typeface="Arial"/>
                <a:cs typeface="Arial"/>
              </a:rPr>
              <a:t>NASA’s </a:t>
            </a:r>
            <a:r>
              <a:rPr sz="1600" spc="-5" dirty="0">
                <a:latin typeface="Arial"/>
                <a:cs typeface="Arial"/>
              </a:rPr>
              <a:t>Mars Spirit Rover</a:t>
            </a:r>
            <a:endParaRPr sz="1600">
              <a:latin typeface="Arial"/>
              <a:cs typeface="Arial"/>
            </a:endParaRPr>
          </a:p>
        </p:txBody>
      </p:sp>
      <p:sp>
        <p:nvSpPr>
          <p:cNvPr id="6" name="object 6"/>
          <p:cNvSpPr txBox="1"/>
          <p:nvPr/>
        </p:nvSpPr>
        <p:spPr>
          <a:xfrm>
            <a:off x="9147050" y="6495799"/>
            <a:ext cx="1433195" cy="300355"/>
          </a:xfrm>
          <a:prstGeom prst="rect">
            <a:avLst/>
          </a:prstGeom>
        </p:spPr>
        <p:txBody>
          <a:bodyPr vert="horz" wrap="square" lIns="0" tIns="12700" rIns="0" bIns="0" rtlCol="0">
            <a:spAutoFit/>
          </a:bodyPr>
          <a:lstStyle/>
          <a:p>
            <a:pPr marL="12700">
              <a:spcBef>
                <a:spcPts val="100"/>
              </a:spcBef>
            </a:pPr>
            <a:r>
              <a:rPr spc="-5" dirty="0">
                <a:latin typeface="Calibri"/>
                <a:cs typeface="Calibri"/>
              </a:rPr>
              <a:t>slide by S.</a:t>
            </a:r>
            <a:r>
              <a:rPr spc="-70" dirty="0">
                <a:latin typeface="Calibri"/>
                <a:cs typeface="Calibri"/>
              </a:rPr>
              <a:t> </a:t>
            </a:r>
            <a:r>
              <a:rPr spc="-5" dirty="0">
                <a:latin typeface="Calibri"/>
                <a:cs typeface="Calibri"/>
              </a:rPr>
              <a:t>Seitz</a:t>
            </a:r>
            <a:endParaRPr dirty="0">
              <a:latin typeface="Calibri"/>
              <a:cs typeface="Calibri"/>
            </a:endParaRPr>
          </a:p>
        </p:txBody>
      </p:sp>
      <p:sp>
        <p:nvSpPr>
          <p:cNvPr id="7" name="object 7"/>
          <p:cNvSpPr txBox="1">
            <a:spLocks noGrp="1"/>
          </p:cNvSpPr>
          <p:nvPr>
            <p:ph type="title"/>
          </p:nvPr>
        </p:nvSpPr>
        <p:spPr>
          <a:xfrm>
            <a:off x="2284605" y="289541"/>
            <a:ext cx="6862445" cy="1127125"/>
          </a:xfrm>
          <a:prstGeom prst="rect">
            <a:avLst/>
          </a:prstGeom>
        </p:spPr>
        <p:txBody>
          <a:bodyPr vert="horz" wrap="square" lIns="0" tIns="13335" rIns="0" bIns="0" rtlCol="0">
            <a:spAutoFit/>
          </a:bodyPr>
          <a:lstStyle/>
          <a:p>
            <a:pPr marL="12700" algn="ctr">
              <a:spcBef>
                <a:spcPts val="105"/>
              </a:spcBef>
            </a:pPr>
            <a:r>
              <a:rPr sz="4000" dirty="0"/>
              <a:t>Machine Learning in Real</a:t>
            </a:r>
            <a:r>
              <a:rPr sz="4000" spc="-45" dirty="0"/>
              <a:t> </a:t>
            </a:r>
            <a:r>
              <a:rPr sz="4000" spc="-10" dirty="0"/>
              <a:t>Life</a:t>
            </a:r>
            <a:r>
              <a:rPr sz="3200" spc="-10" dirty="0"/>
              <a:t>:</a:t>
            </a:r>
            <a:endParaRPr sz="3200" dirty="0"/>
          </a:p>
          <a:p>
            <a:pPr marL="12700" algn="ctr">
              <a:spcBef>
                <a:spcPts val="25"/>
              </a:spcBef>
            </a:pPr>
            <a:r>
              <a:rPr sz="3200" spc="-5" dirty="0"/>
              <a:t>Robotics</a:t>
            </a:r>
            <a:endParaRPr sz="3200"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239000" y="1905000"/>
            <a:ext cx="4343400" cy="325755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14400" y="1905000"/>
            <a:ext cx="6365748" cy="3248406"/>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057400" y="199761"/>
            <a:ext cx="6862445" cy="629018"/>
          </a:xfrm>
          <a:prstGeom prst="rect">
            <a:avLst/>
          </a:prstGeom>
        </p:spPr>
        <p:txBody>
          <a:bodyPr vert="horz" wrap="square" lIns="0" tIns="13335" rIns="0" bIns="0" rtlCol="0">
            <a:spAutoFit/>
          </a:bodyPr>
          <a:lstStyle/>
          <a:p>
            <a:pPr marL="12700">
              <a:spcBef>
                <a:spcPts val="105"/>
              </a:spcBef>
            </a:pPr>
            <a:r>
              <a:rPr sz="4000" dirty="0"/>
              <a:t>Machine Learning in Real</a:t>
            </a:r>
            <a:r>
              <a:rPr sz="4000" spc="-45" dirty="0"/>
              <a:t> </a:t>
            </a:r>
            <a:r>
              <a:rPr sz="4000" spc="-10" dirty="0"/>
              <a:t>Life</a:t>
            </a:r>
            <a:r>
              <a:rPr sz="3200" spc="-10" dirty="0"/>
              <a:t>:</a:t>
            </a:r>
            <a:endParaRPr sz="3200" dirty="0"/>
          </a:p>
        </p:txBody>
      </p:sp>
      <p:sp>
        <p:nvSpPr>
          <p:cNvPr id="5" name="TextBox 4">
            <a:extLst>
              <a:ext uri="{FF2B5EF4-FFF2-40B4-BE49-F238E27FC236}">
                <a16:creationId xmlns:a16="http://schemas.microsoft.com/office/drawing/2014/main" id="{9BEE316F-A227-61CF-F091-EC420D65FC4E}"/>
              </a:ext>
            </a:extLst>
          </p:cNvPr>
          <p:cNvSpPr txBox="1"/>
          <p:nvPr/>
        </p:nvSpPr>
        <p:spPr>
          <a:xfrm>
            <a:off x="4267200" y="988396"/>
            <a:ext cx="2257349" cy="584775"/>
          </a:xfrm>
          <a:prstGeom prst="rect">
            <a:avLst/>
          </a:prstGeom>
          <a:noFill/>
        </p:spPr>
        <p:txBody>
          <a:bodyPr wrap="none" rtlCol="0">
            <a:spAutoFit/>
          </a:bodyPr>
          <a:lstStyle/>
          <a:p>
            <a:r>
              <a:rPr lang="en-US" sz="3200" dirty="0"/>
              <a:t>Smart Cars</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3805" y="187182"/>
            <a:ext cx="6862445" cy="629018"/>
          </a:xfrm>
          <a:prstGeom prst="rect">
            <a:avLst/>
          </a:prstGeom>
        </p:spPr>
        <p:txBody>
          <a:bodyPr vert="horz" wrap="square" lIns="0" tIns="13335" rIns="0" bIns="0" rtlCol="0">
            <a:spAutoFit/>
          </a:bodyPr>
          <a:lstStyle/>
          <a:p>
            <a:pPr marL="12700">
              <a:spcBef>
                <a:spcPts val="105"/>
              </a:spcBef>
            </a:pPr>
            <a:r>
              <a:rPr sz="4000" dirty="0"/>
              <a:t>Machine Learning in Real</a:t>
            </a:r>
            <a:r>
              <a:rPr sz="4000" spc="-45" dirty="0"/>
              <a:t> </a:t>
            </a:r>
            <a:r>
              <a:rPr sz="4000" spc="-10" dirty="0"/>
              <a:t>Life</a:t>
            </a:r>
            <a:r>
              <a:rPr sz="3200" spc="-10" dirty="0"/>
              <a:t>:</a:t>
            </a:r>
            <a:endParaRPr sz="3200" dirty="0"/>
          </a:p>
        </p:txBody>
      </p:sp>
      <p:sp>
        <p:nvSpPr>
          <p:cNvPr id="3" name="object 3"/>
          <p:cNvSpPr/>
          <p:nvPr/>
        </p:nvSpPr>
        <p:spPr>
          <a:xfrm>
            <a:off x="2468880" y="1752600"/>
            <a:ext cx="7254240" cy="4267200"/>
          </a:xfrm>
          <a:prstGeom prst="rect">
            <a:avLst/>
          </a:prstGeom>
          <a:blipFill>
            <a:blip r:embed="rId2" cstate="print"/>
            <a:stretch>
              <a:fillRect/>
            </a:stretch>
          </a:blipFill>
        </p:spPr>
        <p:txBody>
          <a:bodyPr wrap="square" lIns="0" tIns="0" rIns="0" bIns="0" rtlCol="0"/>
          <a:lstStyle/>
          <a:p>
            <a:endParaRPr/>
          </a:p>
        </p:txBody>
      </p:sp>
      <p:sp>
        <p:nvSpPr>
          <p:cNvPr id="5" name="TextBox 4">
            <a:extLst>
              <a:ext uri="{FF2B5EF4-FFF2-40B4-BE49-F238E27FC236}">
                <a16:creationId xmlns:a16="http://schemas.microsoft.com/office/drawing/2014/main" id="{A2574495-3CC3-0CAF-EEAB-7CB4715F440C}"/>
              </a:ext>
            </a:extLst>
          </p:cNvPr>
          <p:cNvSpPr txBox="1"/>
          <p:nvPr/>
        </p:nvSpPr>
        <p:spPr>
          <a:xfrm>
            <a:off x="3020992" y="974445"/>
            <a:ext cx="6099858" cy="461665"/>
          </a:xfrm>
          <a:prstGeom prst="rect">
            <a:avLst/>
          </a:prstGeom>
          <a:noFill/>
        </p:spPr>
        <p:txBody>
          <a:bodyPr wrap="square">
            <a:spAutoFit/>
          </a:bodyPr>
          <a:lstStyle/>
          <a:p>
            <a:pPr algn="ctr"/>
            <a:r>
              <a:rPr lang="en-US" sz="2400" spc="-5" dirty="0"/>
              <a:t>Face Tagging in Social</a:t>
            </a:r>
            <a:r>
              <a:rPr lang="en-US" sz="2400" spc="-20" dirty="0"/>
              <a:t> </a:t>
            </a:r>
            <a:r>
              <a:rPr lang="en-US" sz="2400" spc="-5" dirty="0"/>
              <a:t>Media</a:t>
            </a:r>
            <a:endParaRPr lang="en-US" sz="2400"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864687" y="2575357"/>
            <a:ext cx="4435253" cy="1798663"/>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2242822" y="452630"/>
            <a:ext cx="6862445" cy="1127125"/>
          </a:xfrm>
          <a:prstGeom prst="rect">
            <a:avLst/>
          </a:prstGeom>
        </p:spPr>
        <p:txBody>
          <a:bodyPr vert="horz" wrap="square" lIns="0" tIns="13335" rIns="0" bIns="0" rtlCol="0">
            <a:spAutoFit/>
          </a:bodyPr>
          <a:lstStyle/>
          <a:p>
            <a:pPr marL="12700">
              <a:spcBef>
                <a:spcPts val="105"/>
              </a:spcBef>
            </a:pPr>
            <a:r>
              <a:rPr sz="4000" dirty="0"/>
              <a:t>Machine Learning in Real</a:t>
            </a:r>
            <a:r>
              <a:rPr sz="4000" spc="-70" dirty="0"/>
              <a:t> </a:t>
            </a:r>
            <a:r>
              <a:rPr sz="4000" spc="-5" dirty="0"/>
              <a:t>Life</a:t>
            </a:r>
            <a:r>
              <a:rPr sz="3200" spc="-5" dirty="0"/>
              <a:t>:</a:t>
            </a:r>
            <a:endParaRPr sz="3200" dirty="0"/>
          </a:p>
          <a:p>
            <a:pPr marL="12700" algn="ctr">
              <a:spcBef>
                <a:spcPts val="25"/>
              </a:spcBef>
            </a:pPr>
            <a:r>
              <a:rPr sz="3200" spc="-5" dirty="0"/>
              <a:t>Handwriting Recognition</a:t>
            </a:r>
            <a:endParaRPr sz="3200" dirty="0"/>
          </a:p>
        </p:txBody>
      </p:sp>
      <p:sp>
        <p:nvSpPr>
          <p:cNvPr id="4" name="object 4"/>
          <p:cNvSpPr txBox="1"/>
          <p:nvPr/>
        </p:nvSpPr>
        <p:spPr>
          <a:xfrm>
            <a:off x="8308850" y="6375402"/>
            <a:ext cx="1873885" cy="278765"/>
          </a:xfrm>
          <a:prstGeom prst="rect">
            <a:avLst/>
          </a:prstGeom>
        </p:spPr>
        <p:txBody>
          <a:bodyPr vert="horz" wrap="square" lIns="0" tIns="0" rIns="0" bIns="0" rtlCol="0">
            <a:spAutoFit/>
          </a:bodyPr>
          <a:lstStyle/>
          <a:p>
            <a:pPr marL="12700">
              <a:lnSpc>
                <a:spcPts val="2065"/>
              </a:lnSpc>
            </a:pPr>
            <a:r>
              <a:rPr spc="-5" dirty="0">
                <a:solidFill>
                  <a:srgbClr val="7E7E7E"/>
                </a:solidFill>
                <a:latin typeface="Times New Roman"/>
                <a:cs typeface="Times New Roman"/>
              </a:rPr>
              <a:t>Figure </a:t>
            </a:r>
            <a:r>
              <a:rPr dirty="0">
                <a:solidFill>
                  <a:srgbClr val="7E7E7E"/>
                </a:solidFill>
                <a:latin typeface="Times New Roman"/>
                <a:cs typeface="Times New Roman"/>
              </a:rPr>
              <a:t>from</a:t>
            </a:r>
            <a:r>
              <a:rPr spc="-80" dirty="0">
                <a:solidFill>
                  <a:srgbClr val="7E7E7E"/>
                </a:solidFill>
                <a:latin typeface="Times New Roman"/>
                <a:cs typeface="Times New Roman"/>
              </a:rPr>
              <a:t> </a:t>
            </a:r>
            <a:r>
              <a:rPr spc="-5" dirty="0">
                <a:solidFill>
                  <a:srgbClr val="7E7E7E"/>
                </a:solidFill>
                <a:latin typeface="Times New Roman"/>
                <a:cs typeface="Times New Roman"/>
              </a:rPr>
              <a:t>J.Corso</a:t>
            </a:r>
            <a:endParaRPr>
              <a:latin typeface="Times New Roman"/>
              <a:cs typeface="Times New Roman"/>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42800" y="1782441"/>
            <a:ext cx="6129861" cy="4190453"/>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2242822" y="452630"/>
            <a:ext cx="6862445" cy="1127125"/>
          </a:xfrm>
          <a:prstGeom prst="rect">
            <a:avLst/>
          </a:prstGeom>
        </p:spPr>
        <p:txBody>
          <a:bodyPr vert="horz" wrap="square" lIns="0" tIns="13335" rIns="0" bIns="0" rtlCol="0">
            <a:spAutoFit/>
          </a:bodyPr>
          <a:lstStyle/>
          <a:p>
            <a:pPr marL="12700">
              <a:spcBef>
                <a:spcPts val="105"/>
              </a:spcBef>
            </a:pPr>
            <a:r>
              <a:rPr sz="4000" dirty="0"/>
              <a:t>Machine Learning in Real</a:t>
            </a:r>
            <a:r>
              <a:rPr sz="4000" spc="-70" dirty="0"/>
              <a:t> </a:t>
            </a:r>
            <a:r>
              <a:rPr sz="4000" spc="-5" dirty="0"/>
              <a:t>Life</a:t>
            </a:r>
            <a:r>
              <a:rPr sz="3200" spc="-5" dirty="0"/>
              <a:t>:</a:t>
            </a:r>
            <a:endParaRPr sz="3200" dirty="0"/>
          </a:p>
          <a:p>
            <a:pPr marL="12700" algn="ctr">
              <a:spcBef>
                <a:spcPts val="25"/>
              </a:spcBef>
            </a:pPr>
            <a:r>
              <a:rPr sz="3200" spc="-5" dirty="0"/>
              <a:t>Biometrics</a:t>
            </a:r>
            <a:endParaRPr sz="3200" dirty="0"/>
          </a:p>
        </p:txBody>
      </p:sp>
      <p:sp>
        <p:nvSpPr>
          <p:cNvPr id="4" name="object 4"/>
          <p:cNvSpPr txBox="1"/>
          <p:nvPr/>
        </p:nvSpPr>
        <p:spPr>
          <a:xfrm>
            <a:off x="8308850" y="6375402"/>
            <a:ext cx="1873885" cy="278765"/>
          </a:xfrm>
          <a:prstGeom prst="rect">
            <a:avLst/>
          </a:prstGeom>
        </p:spPr>
        <p:txBody>
          <a:bodyPr vert="horz" wrap="square" lIns="0" tIns="0" rIns="0" bIns="0" rtlCol="0">
            <a:spAutoFit/>
          </a:bodyPr>
          <a:lstStyle/>
          <a:p>
            <a:pPr marL="12700">
              <a:lnSpc>
                <a:spcPts val="2065"/>
              </a:lnSpc>
            </a:pPr>
            <a:r>
              <a:rPr spc="-5" dirty="0">
                <a:solidFill>
                  <a:srgbClr val="7E7E7E"/>
                </a:solidFill>
                <a:latin typeface="Times New Roman"/>
                <a:cs typeface="Times New Roman"/>
              </a:rPr>
              <a:t>Figure </a:t>
            </a:r>
            <a:r>
              <a:rPr dirty="0">
                <a:solidFill>
                  <a:srgbClr val="7E7E7E"/>
                </a:solidFill>
                <a:latin typeface="Times New Roman"/>
                <a:cs typeface="Times New Roman"/>
              </a:rPr>
              <a:t>from</a:t>
            </a:r>
            <a:r>
              <a:rPr spc="-80" dirty="0">
                <a:solidFill>
                  <a:srgbClr val="7E7E7E"/>
                </a:solidFill>
                <a:latin typeface="Times New Roman"/>
                <a:cs typeface="Times New Roman"/>
              </a:rPr>
              <a:t> </a:t>
            </a:r>
            <a:r>
              <a:rPr spc="-5" dirty="0">
                <a:solidFill>
                  <a:srgbClr val="7E7E7E"/>
                </a:solidFill>
                <a:latin typeface="Times New Roman"/>
                <a:cs typeface="Times New Roman"/>
              </a:rPr>
              <a:t>J.Corso</a:t>
            </a:r>
            <a:endParaRPr>
              <a:latin typeface="Times New Roman"/>
              <a:cs typeface="Times New Roman"/>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77323" y="2150508"/>
            <a:ext cx="5637353" cy="4212194"/>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2242822" y="452630"/>
            <a:ext cx="6862445" cy="1127125"/>
          </a:xfrm>
          <a:prstGeom prst="rect">
            <a:avLst/>
          </a:prstGeom>
        </p:spPr>
        <p:txBody>
          <a:bodyPr vert="horz" wrap="square" lIns="0" tIns="13335" rIns="0" bIns="0" rtlCol="0">
            <a:spAutoFit/>
          </a:bodyPr>
          <a:lstStyle/>
          <a:p>
            <a:pPr marL="12700">
              <a:spcBef>
                <a:spcPts val="105"/>
              </a:spcBef>
            </a:pPr>
            <a:r>
              <a:rPr sz="4000" dirty="0"/>
              <a:t>Machine Learning in Real</a:t>
            </a:r>
            <a:r>
              <a:rPr sz="4000" spc="-70" dirty="0"/>
              <a:t> </a:t>
            </a:r>
            <a:r>
              <a:rPr sz="4000" spc="-5" dirty="0"/>
              <a:t>Life</a:t>
            </a:r>
            <a:r>
              <a:rPr sz="3200" spc="-5" dirty="0"/>
              <a:t>:</a:t>
            </a:r>
            <a:endParaRPr sz="3200" dirty="0"/>
          </a:p>
          <a:p>
            <a:pPr marL="12700" algn="ctr">
              <a:spcBef>
                <a:spcPts val="25"/>
              </a:spcBef>
            </a:pPr>
            <a:r>
              <a:rPr sz="3200" spc="-5" dirty="0"/>
              <a:t>Computational Finance</a:t>
            </a:r>
            <a:endParaRPr sz="3200" dirty="0"/>
          </a:p>
        </p:txBody>
      </p:sp>
      <p:sp>
        <p:nvSpPr>
          <p:cNvPr id="4" name="object 4"/>
          <p:cNvSpPr txBox="1"/>
          <p:nvPr/>
        </p:nvSpPr>
        <p:spPr>
          <a:xfrm>
            <a:off x="8308850" y="6375402"/>
            <a:ext cx="1873885" cy="278765"/>
          </a:xfrm>
          <a:prstGeom prst="rect">
            <a:avLst/>
          </a:prstGeom>
        </p:spPr>
        <p:txBody>
          <a:bodyPr vert="horz" wrap="square" lIns="0" tIns="0" rIns="0" bIns="0" rtlCol="0">
            <a:spAutoFit/>
          </a:bodyPr>
          <a:lstStyle/>
          <a:p>
            <a:pPr marL="12700">
              <a:lnSpc>
                <a:spcPts val="2065"/>
              </a:lnSpc>
            </a:pPr>
            <a:r>
              <a:rPr spc="-5" dirty="0">
                <a:solidFill>
                  <a:srgbClr val="7E7E7E"/>
                </a:solidFill>
                <a:latin typeface="Times New Roman"/>
                <a:cs typeface="Times New Roman"/>
              </a:rPr>
              <a:t>Figure </a:t>
            </a:r>
            <a:r>
              <a:rPr dirty="0">
                <a:solidFill>
                  <a:srgbClr val="7E7E7E"/>
                </a:solidFill>
                <a:latin typeface="Times New Roman"/>
                <a:cs typeface="Times New Roman"/>
              </a:rPr>
              <a:t>from</a:t>
            </a:r>
            <a:r>
              <a:rPr spc="-80" dirty="0">
                <a:solidFill>
                  <a:srgbClr val="7E7E7E"/>
                </a:solidFill>
                <a:latin typeface="Times New Roman"/>
                <a:cs typeface="Times New Roman"/>
              </a:rPr>
              <a:t> </a:t>
            </a:r>
            <a:r>
              <a:rPr spc="-5" dirty="0">
                <a:solidFill>
                  <a:srgbClr val="7E7E7E"/>
                </a:solidFill>
                <a:latin typeface="Times New Roman"/>
                <a:cs typeface="Times New Roman"/>
              </a:rPr>
              <a:t>J.Corso</a:t>
            </a:r>
            <a:endParaRPr>
              <a:latin typeface="Times New Roman"/>
              <a:cs typeface="Times New Roman"/>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33800" y="1941320"/>
            <a:ext cx="4511802" cy="447675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2242822" y="452630"/>
            <a:ext cx="6862445" cy="1127125"/>
          </a:xfrm>
          <a:prstGeom prst="rect">
            <a:avLst/>
          </a:prstGeom>
        </p:spPr>
        <p:txBody>
          <a:bodyPr vert="horz" wrap="square" lIns="0" tIns="13335" rIns="0" bIns="0" rtlCol="0">
            <a:spAutoFit/>
          </a:bodyPr>
          <a:lstStyle/>
          <a:p>
            <a:pPr marL="12700">
              <a:spcBef>
                <a:spcPts val="105"/>
              </a:spcBef>
            </a:pPr>
            <a:r>
              <a:rPr sz="4000" dirty="0"/>
              <a:t>Machine Learning in Real</a:t>
            </a:r>
            <a:r>
              <a:rPr sz="4000" spc="-70" dirty="0"/>
              <a:t> </a:t>
            </a:r>
            <a:r>
              <a:rPr sz="4000" spc="-5" dirty="0"/>
              <a:t>Life</a:t>
            </a:r>
            <a:r>
              <a:rPr sz="3200" spc="-5" dirty="0"/>
              <a:t>:</a:t>
            </a:r>
            <a:endParaRPr sz="3200" dirty="0"/>
          </a:p>
          <a:p>
            <a:pPr marL="12700" algn="ctr">
              <a:spcBef>
                <a:spcPts val="25"/>
              </a:spcBef>
            </a:pPr>
            <a:r>
              <a:rPr sz="3200" spc="-5" dirty="0"/>
              <a:t>Gene Expression</a:t>
            </a:r>
            <a:r>
              <a:rPr sz="3200" spc="-200" dirty="0"/>
              <a:t> </a:t>
            </a:r>
            <a:r>
              <a:rPr sz="3200" spc="-5" dirty="0"/>
              <a:t>Analysis</a:t>
            </a:r>
            <a:endParaRPr sz="3200"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52441" y="1953005"/>
            <a:ext cx="2085593" cy="2687574"/>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6567678" y="3887726"/>
            <a:ext cx="1590294" cy="205282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649729" y="1953005"/>
            <a:ext cx="1349502" cy="2090166"/>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2999232" y="1953005"/>
            <a:ext cx="1594866" cy="238887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8484872" y="1974345"/>
            <a:ext cx="2034539" cy="1981199"/>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8098538" y="3868676"/>
            <a:ext cx="2443733" cy="2071877"/>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1667255" y="3992879"/>
            <a:ext cx="1377696" cy="1950720"/>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4594098" y="1953005"/>
            <a:ext cx="1983486" cy="1860042"/>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2999235" y="3880868"/>
            <a:ext cx="1827275" cy="2062733"/>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p:nvPr/>
        </p:nvSpPr>
        <p:spPr>
          <a:xfrm>
            <a:off x="4816605" y="3843528"/>
            <a:ext cx="1764029" cy="2100072"/>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txBox="1">
            <a:spLocks noGrp="1"/>
          </p:cNvSpPr>
          <p:nvPr>
            <p:ph type="title"/>
          </p:nvPr>
        </p:nvSpPr>
        <p:spPr>
          <a:xfrm>
            <a:off x="2245616" y="475491"/>
            <a:ext cx="6862445" cy="1127125"/>
          </a:xfrm>
          <a:prstGeom prst="rect">
            <a:avLst/>
          </a:prstGeom>
        </p:spPr>
        <p:txBody>
          <a:bodyPr vert="horz" wrap="square" lIns="0" tIns="13335" rIns="0" bIns="0" rtlCol="0">
            <a:spAutoFit/>
          </a:bodyPr>
          <a:lstStyle/>
          <a:p>
            <a:pPr marL="12700">
              <a:spcBef>
                <a:spcPts val="105"/>
              </a:spcBef>
            </a:pPr>
            <a:r>
              <a:rPr sz="4000" dirty="0"/>
              <a:t>Machine Learning in Real</a:t>
            </a:r>
            <a:r>
              <a:rPr sz="4000" spc="-45" dirty="0"/>
              <a:t> </a:t>
            </a:r>
            <a:r>
              <a:rPr sz="4000" spc="-10" dirty="0"/>
              <a:t>Life</a:t>
            </a:r>
            <a:r>
              <a:rPr sz="3200" spc="-10" dirty="0"/>
              <a:t>:</a:t>
            </a:r>
            <a:endParaRPr sz="3200" dirty="0"/>
          </a:p>
          <a:p>
            <a:pPr marL="12700" algn="ctr">
              <a:spcBef>
                <a:spcPts val="25"/>
              </a:spcBef>
            </a:pPr>
            <a:r>
              <a:rPr sz="3200" spc="-5" dirty="0"/>
              <a:t>Scientific Data</a:t>
            </a:r>
            <a:endParaRPr sz="3200"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38500" y="2590800"/>
            <a:ext cx="5638800" cy="243840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2232913" y="475491"/>
            <a:ext cx="6894830" cy="1127125"/>
          </a:xfrm>
          <a:prstGeom prst="rect">
            <a:avLst/>
          </a:prstGeom>
        </p:spPr>
        <p:txBody>
          <a:bodyPr vert="horz" wrap="square" lIns="0" tIns="13335" rIns="0" bIns="0" rtlCol="0">
            <a:spAutoFit/>
          </a:bodyPr>
          <a:lstStyle/>
          <a:p>
            <a:pPr marL="12700">
              <a:spcBef>
                <a:spcPts val="105"/>
              </a:spcBef>
            </a:pPr>
            <a:r>
              <a:rPr sz="4000" dirty="0"/>
              <a:t>Machine Learning in Real</a:t>
            </a:r>
            <a:r>
              <a:rPr sz="4000" spc="-60" dirty="0"/>
              <a:t> </a:t>
            </a:r>
            <a:r>
              <a:rPr sz="4000" dirty="0"/>
              <a:t>Life:</a:t>
            </a:r>
          </a:p>
          <a:p>
            <a:pPr marL="12700" algn="ctr">
              <a:spcBef>
                <a:spcPts val="25"/>
              </a:spcBef>
            </a:pPr>
            <a:r>
              <a:rPr sz="3200" spc="-5" dirty="0"/>
              <a:t>3D Face</a:t>
            </a:r>
            <a:r>
              <a:rPr sz="3200" spc="-10" dirty="0"/>
              <a:t> </a:t>
            </a:r>
            <a:r>
              <a:rPr sz="3200" spc="-5" dirty="0"/>
              <a:t>Reconstruction</a:t>
            </a:r>
            <a:endParaRPr sz="32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882646" y="0"/>
            <a:ext cx="6426708" cy="685799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44623" y="6029708"/>
            <a:ext cx="3084830" cy="523875"/>
          </a:xfrm>
          <a:custGeom>
            <a:avLst/>
            <a:gdLst/>
            <a:ahLst/>
            <a:cxnLst/>
            <a:rect l="l" t="t" r="r" b="b"/>
            <a:pathLst>
              <a:path w="3084829" h="523875">
                <a:moveTo>
                  <a:pt x="0" y="523494"/>
                </a:moveTo>
                <a:lnTo>
                  <a:pt x="3084576" y="523494"/>
                </a:lnTo>
                <a:lnTo>
                  <a:pt x="3084576" y="0"/>
                </a:lnTo>
                <a:lnTo>
                  <a:pt x="0" y="0"/>
                </a:lnTo>
                <a:lnTo>
                  <a:pt x="0" y="523494"/>
                </a:lnTo>
                <a:close/>
              </a:path>
            </a:pathLst>
          </a:custGeom>
          <a:solidFill>
            <a:srgbClr val="FFFFFF"/>
          </a:solidFill>
        </p:spPr>
        <p:txBody>
          <a:bodyPr wrap="square" lIns="0" tIns="0" rIns="0" bIns="0" rtlCol="0"/>
          <a:lstStyle/>
          <a:p>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0"/>
            <a:ext cx="6477000" cy="566822"/>
          </a:xfrm>
          <a:prstGeom prst="rect">
            <a:avLst/>
          </a:prstGeom>
        </p:spPr>
        <p:txBody>
          <a:bodyPr vert="horz" wrap="square" lIns="0" tIns="12700" rIns="0" bIns="0" rtlCol="0">
            <a:spAutoFit/>
          </a:bodyPr>
          <a:lstStyle/>
          <a:p>
            <a:pPr marL="12700">
              <a:spcBef>
                <a:spcPts val="100"/>
              </a:spcBef>
            </a:pPr>
            <a:r>
              <a:rPr sz="3600" dirty="0"/>
              <a:t>Goals</a:t>
            </a:r>
            <a:r>
              <a:rPr lang="en-US" sz="3600" dirty="0"/>
              <a:t> of Concentration</a:t>
            </a:r>
            <a:endParaRPr sz="3600" dirty="0"/>
          </a:p>
        </p:txBody>
      </p:sp>
      <p:sp>
        <p:nvSpPr>
          <p:cNvPr id="3" name="object 3"/>
          <p:cNvSpPr txBox="1"/>
          <p:nvPr/>
        </p:nvSpPr>
        <p:spPr>
          <a:xfrm>
            <a:off x="762000" y="1143000"/>
            <a:ext cx="8938260" cy="4998804"/>
          </a:xfrm>
          <a:prstGeom prst="rect">
            <a:avLst/>
          </a:prstGeom>
        </p:spPr>
        <p:txBody>
          <a:bodyPr vert="horz" wrap="square" lIns="0" tIns="12700" rIns="0" bIns="0" rtlCol="0">
            <a:spAutoFit/>
          </a:bodyPr>
          <a:lstStyle/>
          <a:p>
            <a:pPr marL="12700">
              <a:spcBef>
                <a:spcPts val="100"/>
              </a:spcBef>
            </a:pPr>
            <a:r>
              <a:rPr sz="2800" spc="-5" dirty="0">
                <a:latin typeface="Arial"/>
                <a:cs typeface="Arial"/>
              </a:rPr>
              <a:t>Equip </a:t>
            </a:r>
            <a:r>
              <a:rPr sz="2800" dirty="0">
                <a:latin typeface="Arial"/>
                <a:cs typeface="Arial"/>
              </a:rPr>
              <a:t>students </a:t>
            </a:r>
            <a:r>
              <a:rPr sz="2800" spc="-5" dirty="0">
                <a:latin typeface="Arial"/>
                <a:cs typeface="Arial"/>
              </a:rPr>
              <a:t>with skills</a:t>
            </a:r>
            <a:r>
              <a:rPr sz="2800" spc="10" dirty="0">
                <a:latin typeface="Arial"/>
                <a:cs typeface="Arial"/>
              </a:rPr>
              <a:t> </a:t>
            </a:r>
            <a:r>
              <a:rPr sz="2800" spc="-5" dirty="0">
                <a:latin typeface="Arial"/>
                <a:cs typeface="Arial"/>
              </a:rPr>
              <a:t>in:</a:t>
            </a:r>
            <a:endParaRPr sz="2800" dirty="0">
              <a:latin typeface="Arial"/>
              <a:cs typeface="Arial"/>
            </a:endParaRPr>
          </a:p>
          <a:p>
            <a:pPr>
              <a:spcBef>
                <a:spcPts val="35"/>
              </a:spcBef>
            </a:pPr>
            <a:endParaRPr sz="3200" dirty="0">
              <a:latin typeface="Arial"/>
              <a:cs typeface="Arial"/>
            </a:endParaRPr>
          </a:p>
          <a:p>
            <a:pPr marL="926465" marR="429895" indent="-457200">
              <a:buClr>
                <a:srgbClr val="2575B4"/>
              </a:buClr>
              <a:buAutoNum type="arabicPeriod"/>
              <a:tabLst>
                <a:tab pos="926465" algn="l"/>
                <a:tab pos="927100" algn="l"/>
              </a:tabLst>
            </a:pPr>
            <a:r>
              <a:rPr sz="2400" b="1" spc="-5" dirty="0">
                <a:latin typeface="Arial"/>
                <a:cs typeface="Arial"/>
              </a:rPr>
              <a:t>ML algorithms: </a:t>
            </a:r>
            <a:r>
              <a:rPr sz="2400" spc="-5" dirty="0">
                <a:latin typeface="Arial"/>
                <a:cs typeface="Arial"/>
              </a:rPr>
              <a:t>select, adapt, optimize, design, apply  various ML algorithms and assess their</a:t>
            </a:r>
            <a:r>
              <a:rPr sz="2400" spc="55" dirty="0">
                <a:latin typeface="Arial"/>
                <a:cs typeface="Arial"/>
              </a:rPr>
              <a:t> </a:t>
            </a:r>
            <a:r>
              <a:rPr sz="2400" spc="-5" dirty="0">
                <a:latin typeface="Arial"/>
                <a:cs typeface="Arial"/>
              </a:rPr>
              <a:t>performance.</a:t>
            </a:r>
            <a:endParaRPr sz="2400" dirty="0">
              <a:latin typeface="Arial"/>
              <a:cs typeface="Arial"/>
            </a:endParaRPr>
          </a:p>
          <a:p>
            <a:pPr>
              <a:spcBef>
                <a:spcPts val="25"/>
              </a:spcBef>
              <a:buClr>
                <a:srgbClr val="2575B4"/>
              </a:buClr>
              <a:buFont typeface="Arial"/>
              <a:buAutoNum type="arabicPeriod"/>
            </a:pPr>
            <a:endParaRPr sz="3200" dirty="0">
              <a:latin typeface="Arial"/>
              <a:cs typeface="Arial"/>
            </a:endParaRPr>
          </a:p>
          <a:p>
            <a:pPr marL="926465" marR="5080" indent="-457200">
              <a:buClr>
                <a:srgbClr val="2575B4"/>
              </a:buClr>
              <a:buAutoNum type="arabicPeriod"/>
              <a:tabLst>
                <a:tab pos="926465" algn="l"/>
                <a:tab pos="927100" algn="l"/>
              </a:tabLst>
            </a:pPr>
            <a:r>
              <a:rPr sz="2400" b="1" spc="-5" dirty="0">
                <a:latin typeface="Arial"/>
                <a:cs typeface="Arial"/>
              </a:rPr>
              <a:t>ML software or hardware tools: </a:t>
            </a:r>
            <a:r>
              <a:rPr sz="2400" spc="-5" dirty="0">
                <a:latin typeface="Arial"/>
                <a:cs typeface="Arial"/>
              </a:rPr>
              <a:t>gain familiarity with and  apply various tools in</a:t>
            </a:r>
            <a:r>
              <a:rPr sz="2400" spc="5" dirty="0">
                <a:latin typeface="Arial"/>
                <a:cs typeface="Arial"/>
              </a:rPr>
              <a:t> </a:t>
            </a:r>
            <a:r>
              <a:rPr sz="2400" spc="-5" dirty="0">
                <a:latin typeface="Arial"/>
                <a:cs typeface="Arial"/>
              </a:rPr>
              <a:t>applications.</a:t>
            </a:r>
            <a:endParaRPr sz="2400" dirty="0">
              <a:latin typeface="Arial"/>
              <a:cs typeface="Arial"/>
            </a:endParaRPr>
          </a:p>
          <a:p>
            <a:pPr>
              <a:spcBef>
                <a:spcPts val="25"/>
              </a:spcBef>
              <a:buClr>
                <a:srgbClr val="2575B4"/>
              </a:buClr>
              <a:buFont typeface="Arial"/>
              <a:buAutoNum type="arabicPeriod"/>
            </a:pPr>
            <a:endParaRPr sz="3200" dirty="0">
              <a:latin typeface="Arial"/>
              <a:cs typeface="Arial"/>
            </a:endParaRPr>
          </a:p>
          <a:p>
            <a:pPr marL="927100" indent="-457200">
              <a:buClr>
                <a:srgbClr val="2575B4"/>
              </a:buClr>
              <a:buAutoNum type="arabicPeriod"/>
              <a:tabLst>
                <a:tab pos="926465" algn="l"/>
                <a:tab pos="927100" algn="l"/>
              </a:tabLst>
            </a:pPr>
            <a:r>
              <a:rPr sz="2400" b="1" spc="-5" dirty="0">
                <a:latin typeface="Arial"/>
                <a:cs typeface="Arial"/>
              </a:rPr>
              <a:t>Data: </a:t>
            </a:r>
            <a:r>
              <a:rPr sz="2400" spc="-5" dirty="0">
                <a:latin typeface="Arial"/>
                <a:cs typeface="Arial"/>
              </a:rPr>
              <a:t>curate, visualize, analyze data of various</a:t>
            </a:r>
            <a:r>
              <a:rPr sz="2400" spc="40" dirty="0">
                <a:latin typeface="Arial"/>
                <a:cs typeface="Arial"/>
              </a:rPr>
              <a:t> </a:t>
            </a:r>
            <a:r>
              <a:rPr sz="2400" spc="-5" dirty="0">
                <a:latin typeface="Arial"/>
                <a:cs typeface="Arial"/>
              </a:rPr>
              <a:t>types</a:t>
            </a:r>
            <a:endParaRPr sz="2400" dirty="0">
              <a:latin typeface="Arial"/>
              <a:cs typeface="Arial"/>
            </a:endParaRPr>
          </a:p>
          <a:p>
            <a:pPr>
              <a:spcBef>
                <a:spcPts val="25"/>
              </a:spcBef>
              <a:buClr>
                <a:srgbClr val="2575B4"/>
              </a:buClr>
              <a:buFont typeface="Arial"/>
              <a:buAutoNum type="arabicPeriod"/>
            </a:pPr>
            <a:endParaRPr sz="3200" dirty="0">
              <a:latin typeface="Arial"/>
              <a:cs typeface="Arial"/>
            </a:endParaRPr>
          </a:p>
          <a:p>
            <a:pPr marL="926465" marR="483234" indent="-457200">
              <a:buClr>
                <a:srgbClr val="2575B4"/>
              </a:buClr>
              <a:buAutoNum type="arabicPeriod"/>
              <a:tabLst>
                <a:tab pos="926465" algn="l"/>
                <a:tab pos="927100" algn="l"/>
              </a:tabLst>
            </a:pPr>
            <a:r>
              <a:rPr sz="2400" b="1" spc="-5" dirty="0">
                <a:latin typeface="Arial"/>
                <a:cs typeface="Arial"/>
              </a:rPr>
              <a:t>Communication: </a:t>
            </a:r>
            <a:r>
              <a:rPr sz="2400" spc="-5" dirty="0">
                <a:latin typeface="Arial"/>
                <a:cs typeface="Arial"/>
              </a:rPr>
              <a:t>read and explain methods from ML  literature</a:t>
            </a:r>
            <a:endParaRPr sz="2400" dirty="0">
              <a:latin typeface="Arial"/>
              <a:cs typeface="Arial"/>
            </a:endParaRPr>
          </a:p>
        </p:txBody>
      </p:sp>
      <p:sp>
        <p:nvSpPr>
          <p:cNvPr id="4" name="object 4"/>
          <p:cNvSpPr txBox="1"/>
          <p:nvPr/>
        </p:nvSpPr>
        <p:spPr>
          <a:xfrm>
            <a:off x="2212343" y="28447"/>
            <a:ext cx="3232785" cy="197490"/>
          </a:xfrm>
          <a:prstGeom prst="rect">
            <a:avLst/>
          </a:prstGeom>
        </p:spPr>
        <p:txBody>
          <a:bodyPr vert="horz" wrap="square" lIns="0" tIns="12700" rIns="0" bIns="0" rtlCol="0">
            <a:spAutoFit/>
          </a:bodyPr>
          <a:lstStyle/>
          <a:p>
            <a:pPr marL="12700">
              <a:spcBef>
                <a:spcPts val="100"/>
              </a:spcBef>
            </a:pPr>
            <a:r>
              <a:rPr sz="1200" spc="-5" dirty="0">
                <a:solidFill>
                  <a:srgbClr val="FFFFFF"/>
                </a:solidFill>
                <a:latin typeface="Arial"/>
                <a:cs typeface="Arial"/>
              </a:rPr>
              <a:t>Engineering Concentration in Machine</a:t>
            </a:r>
            <a:r>
              <a:rPr sz="1200" spc="-15" dirty="0">
                <a:solidFill>
                  <a:srgbClr val="FFFFFF"/>
                </a:solidFill>
                <a:latin typeface="Arial"/>
                <a:cs typeface="Arial"/>
              </a:rPr>
              <a:t> </a:t>
            </a:r>
            <a:r>
              <a:rPr sz="1200" spc="-5" dirty="0">
                <a:solidFill>
                  <a:srgbClr val="FFFFFF"/>
                </a:solidFill>
                <a:latin typeface="Arial"/>
                <a:cs typeface="Arial"/>
              </a:rPr>
              <a:t>Learning</a:t>
            </a:r>
            <a:endParaRPr sz="1200">
              <a:latin typeface="Arial"/>
              <a:cs typeface="Aria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25400"/>
            <a:ext cx="3686178" cy="566822"/>
          </a:xfrm>
          <a:prstGeom prst="rect">
            <a:avLst/>
          </a:prstGeom>
        </p:spPr>
        <p:txBody>
          <a:bodyPr vert="horz" wrap="square" lIns="0" tIns="12700" rIns="0" bIns="0" rtlCol="0">
            <a:spAutoFit/>
          </a:bodyPr>
          <a:lstStyle/>
          <a:p>
            <a:pPr marL="12700">
              <a:spcBef>
                <a:spcPts val="100"/>
              </a:spcBef>
            </a:pPr>
            <a:r>
              <a:rPr sz="3600" spc="-5" dirty="0"/>
              <a:t>Overview</a:t>
            </a:r>
          </a:p>
        </p:txBody>
      </p:sp>
      <p:sp>
        <p:nvSpPr>
          <p:cNvPr id="3" name="object 3"/>
          <p:cNvSpPr txBox="1"/>
          <p:nvPr/>
        </p:nvSpPr>
        <p:spPr>
          <a:xfrm>
            <a:off x="762000" y="1170939"/>
            <a:ext cx="10744200" cy="4582160"/>
          </a:xfrm>
          <a:prstGeom prst="rect">
            <a:avLst/>
          </a:prstGeom>
        </p:spPr>
        <p:txBody>
          <a:bodyPr vert="horz" wrap="square" lIns="0" tIns="85725" rIns="0" bIns="0" rtlCol="0">
            <a:spAutoFit/>
          </a:bodyPr>
          <a:lstStyle/>
          <a:p>
            <a:pPr marL="355600" indent="-342900">
              <a:spcBef>
                <a:spcPts val="675"/>
              </a:spcBef>
              <a:buClr>
                <a:srgbClr val="2575B4"/>
              </a:buClr>
              <a:buFont typeface="Wingdings"/>
              <a:buChar char=""/>
              <a:tabLst>
                <a:tab pos="354965" algn="l"/>
                <a:tab pos="355600" algn="l"/>
              </a:tabLst>
            </a:pPr>
            <a:r>
              <a:rPr sz="2400" b="1" spc="-5" dirty="0">
                <a:latin typeface="Arial"/>
                <a:cs typeface="Arial"/>
              </a:rPr>
              <a:t>Concentration</a:t>
            </a:r>
            <a:r>
              <a:rPr sz="2400" b="1" dirty="0">
                <a:latin typeface="Arial"/>
                <a:cs typeface="Arial"/>
              </a:rPr>
              <a:t> </a:t>
            </a:r>
            <a:r>
              <a:rPr sz="2400" b="1" spc="-5" dirty="0">
                <a:latin typeface="Arial"/>
                <a:cs typeface="Arial"/>
              </a:rPr>
              <a:t>Declaration</a:t>
            </a:r>
            <a:endParaRPr sz="2400" dirty="0">
              <a:latin typeface="Arial"/>
              <a:cs typeface="Arial"/>
            </a:endParaRPr>
          </a:p>
          <a:p>
            <a:pPr marL="355600" indent="-342900">
              <a:spcBef>
                <a:spcPts val="575"/>
              </a:spcBef>
              <a:buClr>
                <a:srgbClr val="2575B4"/>
              </a:buClr>
              <a:buFont typeface="Wingdings"/>
              <a:buChar char=""/>
              <a:tabLst>
                <a:tab pos="354965" algn="l"/>
                <a:tab pos="355600" algn="l"/>
              </a:tabLst>
            </a:pPr>
            <a:r>
              <a:rPr sz="2400" b="1" spc="-5" dirty="0">
                <a:latin typeface="Arial"/>
                <a:cs typeface="Arial"/>
              </a:rPr>
              <a:t>Coursework </a:t>
            </a:r>
            <a:r>
              <a:rPr sz="2400" b="1" spc="-5" dirty="0">
                <a:latin typeface="Wingdings"/>
                <a:cs typeface="Wingdings"/>
              </a:rPr>
              <a:t></a:t>
            </a:r>
            <a:r>
              <a:rPr sz="2400" b="1" spc="-5" dirty="0">
                <a:latin typeface="Times New Roman"/>
                <a:cs typeface="Times New Roman"/>
              </a:rPr>
              <a:t> </a:t>
            </a:r>
            <a:r>
              <a:rPr sz="2400" b="1" spc="-5" dirty="0">
                <a:solidFill>
                  <a:srgbClr val="FF0000"/>
                </a:solidFill>
                <a:latin typeface="Arial"/>
                <a:cs typeface="Arial"/>
              </a:rPr>
              <a:t>Math-heavy </a:t>
            </a:r>
            <a:r>
              <a:rPr sz="1600" dirty="0">
                <a:latin typeface="Arial"/>
                <a:cs typeface="Arial"/>
              </a:rPr>
              <a:t>(</a:t>
            </a:r>
            <a:r>
              <a:rPr sz="1600" b="1" dirty="0">
                <a:latin typeface="Arial"/>
                <a:cs typeface="Arial"/>
              </a:rPr>
              <a:t>Prereq. </a:t>
            </a:r>
            <a:r>
              <a:rPr sz="1600" b="1" spc="-5" dirty="0">
                <a:latin typeface="Arial"/>
                <a:cs typeface="Arial"/>
              </a:rPr>
              <a:t>EK102, EK125, MA225,</a:t>
            </a:r>
            <a:r>
              <a:rPr sz="1600" b="1" spc="140" dirty="0">
                <a:latin typeface="Arial"/>
                <a:cs typeface="Arial"/>
              </a:rPr>
              <a:t> </a:t>
            </a:r>
            <a:r>
              <a:rPr sz="1600" b="1" dirty="0">
                <a:latin typeface="Arial"/>
                <a:cs typeface="Arial"/>
              </a:rPr>
              <a:t>EK381)</a:t>
            </a:r>
            <a:endParaRPr sz="1600" dirty="0">
              <a:latin typeface="Arial"/>
              <a:cs typeface="Arial"/>
            </a:endParaRPr>
          </a:p>
          <a:p>
            <a:pPr marL="755650" lvl="1" indent="-285750">
              <a:spcBef>
                <a:spcPts val="450"/>
              </a:spcBef>
              <a:buClr>
                <a:srgbClr val="2575B4"/>
              </a:buClr>
              <a:buFont typeface="Wingdings"/>
              <a:buChar char=""/>
              <a:tabLst>
                <a:tab pos="755015" algn="l"/>
                <a:tab pos="755650" algn="l"/>
              </a:tabLst>
            </a:pPr>
            <a:r>
              <a:rPr b="1" spc="-5" dirty="0">
                <a:latin typeface="Arial"/>
                <a:cs typeface="Arial"/>
              </a:rPr>
              <a:t>1 Required overview course </a:t>
            </a:r>
            <a:r>
              <a:rPr spc="-5" dirty="0">
                <a:latin typeface="Arial"/>
                <a:cs typeface="Arial"/>
              </a:rPr>
              <a:t>(2</a:t>
            </a:r>
            <a:r>
              <a:rPr spc="20" dirty="0">
                <a:latin typeface="Arial"/>
                <a:cs typeface="Arial"/>
              </a:rPr>
              <a:t> </a:t>
            </a:r>
            <a:r>
              <a:rPr dirty="0">
                <a:latin typeface="Arial"/>
                <a:cs typeface="Arial"/>
              </a:rPr>
              <a:t>choices):</a:t>
            </a:r>
          </a:p>
          <a:p>
            <a:pPr marL="1155700" lvl="2" indent="-228600">
              <a:spcBef>
                <a:spcPts val="430"/>
              </a:spcBef>
              <a:buClr>
                <a:srgbClr val="2575B4"/>
              </a:buClr>
              <a:buFont typeface="Wingdings"/>
              <a:buChar char=""/>
              <a:tabLst>
                <a:tab pos="1155700" algn="l"/>
              </a:tabLst>
            </a:pPr>
            <a:r>
              <a:rPr b="1" dirty="0">
                <a:latin typeface="Arial"/>
                <a:cs typeface="Arial"/>
              </a:rPr>
              <a:t>ENG </a:t>
            </a:r>
            <a:r>
              <a:rPr b="1" spc="-5" dirty="0">
                <a:latin typeface="Arial"/>
                <a:cs typeface="Arial"/>
              </a:rPr>
              <a:t>EC 414: </a:t>
            </a:r>
            <a:r>
              <a:rPr spc="-5" dirty="0">
                <a:latin typeface="Arial"/>
                <a:cs typeface="Arial"/>
              </a:rPr>
              <a:t>Introduction to Machine</a:t>
            </a:r>
            <a:r>
              <a:rPr spc="15" dirty="0">
                <a:latin typeface="Arial"/>
                <a:cs typeface="Arial"/>
              </a:rPr>
              <a:t> </a:t>
            </a:r>
            <a:r>
              <a:rPr spc="-5" dirty="0">
                <a:latin typeface="Arial"/>
                <a:cs typeface="Arial"/>
              </a:rPr>
              <a:t>Learning</a:t>
            </a:r>
            <a:endParaRPr dirty="0">
              <a:latin typeface="Arial"/>
              <a:cs typeface="Arial"/>
            </a:endParaRPr>
          </a:p>
          <a:p>
            <a:pPr marL="1155700" lvl="2" indent="-228600">
              <a:spcBef>
                <a:spcPts val="434"/>
              </a:spcBef>
              <a:buClr>
                <a:srgbClr val="2575B4"/>
              </a:buClr>
              <a:buFont typeface="Wingdings"/>
              <a:buChar char=""/>
              <a:tabLst>
                <a:tab pos="1155700" algn="l"/>
              </a:tabLst>
            </a:pPr>
            <a:r>
              <a:rPr b="1" dirty="0">
                <a:latin typeface="Arial"/>
                <a:cs typeface="Arial"/>
              </a:rPr>
              <a:t>ENG </a:t>
            </a:r>
            <a:r>
              <a:rPr b="1" spc="-5" dirty="0">
                <a:latin typeface="Arial"/>
                <a:cs typeface="Arial"/>
              </a:rPr>
              <a:t>EC 503: </a:t>
            </a:r>
            <a:r>
              <a:rPr spc="-5" dirty="0">
                <a:latin typeface="Arial"/>
                <a:cs typeface="Arial"/>
              </a:rPr>
              <a:t>Learning </a:t>
            </a:r>
            <a:r>
              <a:rPr dirty="0">
                <a:latin typeface="Arial"/>
                <a:cs typeface="Arial"/>
              </a:rPr>
              <a:t>from </a:t>
            </a:r>
            <a:r>
              <a:rPr spc="-5" dirty="0">
                <a:latin typeface="Arial"/>
                <a:cs typeface="Arial"/>
              </a:rPr>
              <a:t>Data</a:t>
            </a:r>
            <a:endParaRPr dirty="0">
              <a:latin typeface="Arial"/>
              <a:cs typeface="Arial"/>
            </a:endParaRPr>
          </a:p>
          <a:p>
            <a:pPr marL="285115" marR="1706880" lvl="1" indent="-285115" algn="r">
              <a:spcBef>
                <a:spcPts val="430"/>
              </a:spcBef>
              <a:buClr>
                <a:srgbClr val="2575B4"/>
              </a:buClr>
              <a:buFont typeface="Wingdings"/>
              <a:buChar char=""/>
              <a:tabLst>
                <a:tab pos="285115" algn="l"/>
                <a:tab pos="755650" algn="l"/>
              </a:tabLst>
            </a:pPr>
            <a:r>
              <a:rPr b="1" spc="-5" dirty="0">
                <a:latin typeface="Arial"/>
                <a:cs typeface="Arial"/>
              </a:rPr>
              <a:t>2 Elective depth courses </a:t>
            </a:r>
            <a:r>
              <a:rPr spc="-5" dirty="0">
                <a:latin typeface="Arial"/>
                <a:cs typeface="Arial"/>
              </a:rPr>
              <a:t>(24 choices across 3</a:t>
            </a:r>
            <a:r>
              <a:rPr spc="85" dirty="0">
                <a:latin typeface="Arial"/>
                <a:cs typeface="Arial"/>
              </a:rPr>
              <a:t> </a:t>
            </a:r>
            <a:r>
              <a:rPr dirty="0">
                <a:latin typeface="Arial"/>
                <a:cs typeface="Arial"/>
              </a:rPr>
              <a:t>pillars):</a:t>
            </a:r>
          </a:p>
          <a:p>
            <a:pPr marL="228600" marR="1661160" lvl="2" indent="-228600" algn="r">
              <a:spcBef>
                <a:spcPts val="434"/>
              </a:spcBef>
              <a:buClr>
                <a:srgbClr val="2575B4"/>
              </a:buClr>
              <a:buFont typeface="Wingdings"/>
              <a:buChar char=""/>
              <a:tabLst>
                <a:tab pos="228600" algn="l"/>
              </a:tabLst>
            </a:pPr>
            <a:r>
              <a:rPr b="1" spc="-5" dirty="0">
                <a:latin typeface="Arial"/>
                <a:cs typeface="Arial"/>
              </a:rPr>
              <a:t>Pillar </a:t>
            </a:r>
            <a:r>
              <a:rPr b="1" dirty="0">
                <a:latin typeface="Arial"/>
                <a:cs typeface="Arial"/>
              </a:rPr>
              <a:t>I: </a:t>
            </a:r>
            <a:r>
              <a:rPr dirty="0">
                <a:latin typeface="Arial"/>
                <a:cs typeface="Arial"/>
              </a:rPr>
              <a:t>Models, </a:t>
            </a:r>
            <a:r>
              <a:rPr spc="-5" dirty="0">
                <a:latin typeface="Arial"/>
                <a:cs typeface="Arial"/>
              </a:rPr>
              <a:t>Learning, and Inference (6</a:t>
            </a:r>
            <a:r>
              <a:rPr spc="60" dirty="0">
                <a:latin typeface="Arial"/>
                <a:cs typeface="Arial"/>
              </a:rPr>
              <a:t> </a:t>
            </a:r>
            <a:r>
              <a:rPr spc="-5" dirty="0">
                <a:latin typeface="Arial"/>
                <a:cs typeface="Arial"/>
              </a:rPr>
              <a:t>choices)</a:t>
            </a:r>
            <a:endParaRPr dirty="0">
              <a:latin typeface="Arial"/>
              <a:cs typeface="Arial"/>
            </a:endParaRPr>
          </a:p>
          <a:p>
            <a:pPr marL="1155700" lvl="2" indent="-228600">
              <a:spcBef>
                <a:spcPts val="430"/>
              </a:spcBef>
              <a:buClr>
                <a:srgbClr val="2575B4"/>
              </a:buClr>
              <a:buFont typeface="Wingdings"/>
              <a:buChar char=""/>
              <a:tabLst>
                <a:tab pos="1155700" algn="l"/>
              </a:tabLst>
            </a:pPr>
            <a:r>
              <a:rPr b="1" spc="-5" dirty="0">
                <a:latin typeface="Arial"/>
                <a:cs typeface="Arial"/>
              </a:rPr>
              <a:t>Pillar </a:t>
            </a:r>
            <a:r>
              <a:rPr b="1" dirty="0">
                <a:latin typeface="Arial"/>
                <a:cs typeface="Arial"/>
              </a:rPr>
              <a:t>II: </a:t>
            </a:r>
            <a:r>
              <a:rPr dirty="0">
                <a:latin typeface="Arial"/>
                <a:cs typeface="Arial"/>
              </a:rPr>
              <a:t>Optimization, Algorithms, and Programming (6</a:t>
            </a:r>
            <a:r>
              <a:rPr spc="-65" dirty="0">
                <a:latin typeface="Arial"/>
                <a:cs typeface="Arial"/>
              </a:rPr>
              <a:t> </a:t>
            </a:r>
            <a:r>
              <a:rPr dirty="0">
                <a:latin typeface="Arial"/>
                <a:cs typeface="Arial"/>
              </a:rPr>
              <a:t>choices)</a:t>
            </a:r>
          </a:p>
          <a:p>
            <a:pPr marL="1155700" lvl="2" indent="-228600">
              <a:spcBef>
                <a:spcPts val="434"/>
              </a:spcBef>
              <a:buClr>
                <a:srgbClr val="2575B4"/>
              </a:buClr>
              <a:buFont typeface="Wingdings"/>
              <a:buChar char=""/>
              <a:tabLst>
                <a:tab pos="1155700" algn="l"/>
              </a:tabLst>
            </a:pPr>
            <a:r>
              <a:rPr b="1" spc="-5" dirty="0">
                <a:latin typeface="Arial"/>
                <a:cs typeface="Arial"/>
              </a:rPr>
              <a:t>Pillar </a:t>
            </a:r>
            <a:r>
              <a:rPr b="1" dirty="0">
                <a:latin typeface="Arial"/>
                <a:cs typeface="Arial"/>
              </a:rPr>
              <a:t>III: </a:t>
            </a:r>
            <a:r>
              <a:rPr dirty="0">
                <a:latin typeface="Arial"/>
                <a:cs typeface="Arial"/>
              </a:rPr>
              <a:t>Applications </a:t>
            </a:r>
            <a:r>
              <a:rPr spc="-5" dirty="0">
                <a:latin typeface="Arial"/>
                <a:cs typeface="Arial"/>
              </a:rPr>
              <a:t>(12</a:t>
            </a:r>
            <a:r>
              <a:rPr spc="-15" dirty="0">
                <a:latin typeface="Arial"/>
                <a:cs typeface="Arial"/>
              </a:rPr>
              <a:t> </a:t>
            </a:r>
            <a:r>
              <a:rPr dirty="0">
                <a:latin typeface="Arial"/>
                <a:cs typeface="Arial"/>
              </a:rPr>
              <a:t>choices)</a:t>
            </a:r>
          </a:p>
          <a:p>
            <a:pPr marL="355600" indent="-342900">
              <a:spcBef>
                <a:spcPts val="555"/>
              </a:spcBef>
              <a:buClr>
                <a:srgbClr val="2575B4"/>
              </a:buClr>
              <a:buFont typeface="Wingdings"/>
              <a:buChar char=""/>
              <a:tabLst>
                <a:tab pos="354965" algn="l"/>
                <a:tab pos="355600" algn="l"/>
              </a:tabLst>
            </a:pPr>
            <a:r>
              <a:rPr sz="2400" b="1" spc="-5" dirty="0">
                <a:latin typeface="Arial"/>
                <a:cs typeface="Arial"/>
              </a:rPr>
              <a:t>Experiential</a:t>
            </a:r>
            <a:r>
              <a:rPr sz="2400" b="1" spc="-15" dirty="0">
                <a:latin typeface="Arial"/>
                <a:cs typeface="Arial"/>
              </a:rPr>
              <a:t> </a:t>
            </a:r>
            <a:r>
              <a:rPr sz="2400" b="1" spc="-5" dirty="0">
                <a:latin typeface="Arial"/>
                <a:cs typeface="Arial"/>
              </a:rPr>
              <a:t>component</a:t>
            </a:r>
            <a:endParaRPr sz="2400" dirty="0">
              <a:latin typeface="Arial"/>
              <a:cs typeface="Arial"/>
            </a:endParaRPr>
          </a:p>
          <a:p>
            <a:pPr marL="755650" lvl="1" indent="-285750">
              <a:spcBef>
                <a:spcPts val="455"/>
              </a:spcBef>
              <a:buClr>
                <a:srgbClr val="2575B4"/>
              </a:buClr>
              <a:buFont typeface="Wingdings"/>
              <a:buChar char=""/>
              <a:tabLst>
                <a:tab pos="755015" algn="l"/>
                <a:tab pos="755650" algn="l"/>
              </a:tabLst>
            </a:pPr>
            <a:r>
              <a:rPr b="1" spc="-5" dirty="0">
                <a:latin typeface="Arial"/>
                <a:cs typeface="Arial"/>
              </a:rPr>
              <a:t>Proposal </a:t>
            </a:r>
            <a:r>
              <a:rPr b="1" dirty="0">
                <a:latin typeface="Arial"/>
                <a:cs typeface="Arial"/>
              </a:rPr>
              <a:t>+ </a:t>
            </a:r>
            <a:r>
              <a:rPr b="1" spc="-5" dirty="0">
                <a:latin typeface="Arial"/>
                <a:cs typeface="Arial"/>
              </a:rPr>
              <a:t>Report </a:t>
            </a:r>
            <a:r>
              <a:rPr b="1" dirty="0">
                <a:latin typeface="Arial"/>
                <a:cs typeface="Arial"/>
              </a:rPr>
              <a:t>+ </a:t>
            </a:r>
            <a:r>
              <a:rPr b="1" spc="-5" dirty="0">
                <a:latin typeface="Arial"/>
                <a:cs typeface="Arial"/>
              </a:rPr>
              <a:t>Self-Recorded </a:t>
            </a:r>
            <a:r>
              <a:rPr b="1" dirty="0">
                <a:latin typeface="Arial"/>
                <a:cs typeface="Arial"/>
              </a:rPr>
              <a:t>Video </a:t>
            </a:r>
            <a:r>
              <a:rPr b="1" spc="-5" dirty="0">
                <a:latin typeface="Arial"/>
                <a:cs typeface="Arial"/>
              </a:rPr>
              <a:t>Presentation </a:t>
            </a:r>
            <a:r>
              <a:rPr b="1" dirty="0">
                <a:latin typeface="Arial"/>
                <a:cs typeface="Arial"/>
              </a:rPr>
              <a:t>+</a:t>
            </a:r>
            <a:r>
              <a:rPr b="1" spc="55" dirty="0">
                <a:latin typeface="Arial"/>
                <a:cs typeface="Arial"/>
              </a:rPr>
              <a:t> </a:t>
            </a:r>
            <a:r>
              <a:rPr b="1" spc="-5" dirty="0">
                <a:latin typeface="Arial"/>
                <a:cs typeface="Arial"/>
              </a:rPr>
              <a:t>Slides</a:t>
            </a:r>
            <a:endParaRPr dirty="0">
              <a:latin typeface="Arial"/>
              <a:cs typeface="Arial"/>
            </a:endParaRPr>
          </a:p>
          <a:p>
            <a:pPr marL="755650" marR="106680" lvl="1" indent="-285750">
              <a:spcBef>
                <a:spcPts val="430"/>
              </a:spcBef>
              <a:buClr>
                <a:srgbClr val="2575B4"/>
              </a:buClr>
              <a:buFont typeface="Wingdings"/>
              <a:buChar char=""/>
              <a:tabLst>
                <a:tab pos="755015" algn="l"/>
                <a:tab pos="755650" algn="l"/>
              </a:tabLst>
            </a:pPr>
            <a:r>
              <a:rPr b="1" spc="-5" dirty="0">
                <a:latin typeface="Arial"/>
                <a:cs typeface="Arial"/>
              </a:rPr>
              <a:t>Options: </a:t>
            </a:r>
            <a:r>
              <a:rPr spc="-5" dirty="0">
                <a:latin typeface="Arial"/>
                <a:cs typeface="Arial"/>
              </a:rPr>
              <a:t>laboratory research, directed </a:t>
            </a:r>
            <a:r>
              <a:rPr dirty="0">
                <a:latin typeface="Arial"/>
                <a:cs typeface="Arial"/>
              </a:rPr>
              <a:t>study, </a:t>
            </a:r>
            <a:r>
              <a:rPr spc="-5" dirty="0">
                <a:latin typeface="Arial"/>
                <a:cs typeface="Arial"/>
              </a:rPr>
              <a:t>internships, senior design  project, </a:t>
            </a:r>
            <a:r>
              <a:rPr dirty="0">
                <a:latin typeface="Arial"/>
                <a:cs typeface="Arial"/>
              </a:rPr>
              <a:t>experiential </a:t>
            </a:r>
            <a:r>
              <a:rPr spc="-5" dirty="0">
                <a:latin typeface="Arial"/>
                <a:cs typeface="Arial"/>
              </a:rPr>
              <a:t>course </a:t>
            </a:r>
            <a:r>
              <a:rPr dirty="0">
                <a:latin typeface="Arial"/>
                <a:cs typeface="Arial"/>
              </a:rPr>
              <a:t>project, </a:t>
            </a:r>
            <a:r>
              <a:rPr spc="-5" dirty="0">
                <a:latin typeface="Arial"/>
                <a:cs typeface="Arial"/>
              </a:rPr>
              <a:t>and</a:t>
            </a:r>
            <a:r>
              <a:rPr spc="-40" dirty="0">
                <a:latin typeface="Arial"/>
                <a:cs typeface="Arial"/>
              </a:rPr>
              <a:t> </a:t>
            </a:r>
            <a:r>
              <a:rPr dirty="0">
                <a:latin typeface="Arial"/>
                <a:cs typeface="Arial"/>
              </a:rPr>
              <a:t>others.</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7899"/>
            <a:ext cx="9144000" cy="1935163"/>
          </a:xfrm>
        </p:spPr>
        <p:txBody>
          <a:bodyPr/>
          <a:lstStyle/>
          <a:p>
            <a:pPr algn="ctr"/>
            <a:r>
              <a:rPr lang="en-US" sz="3600" dirty="0"/>
              <a:t>Nanotechnology</a:t>
            </a:r>
          </a:p>
        </p:txBody>
      </p:sp>
      <p:sp>
        <p:nvSpPr>
          <p:cNvPr id="3" name="Subtitle 2"/>
          <p:cNvSpPr>
            <a:spLocks noGrp="1"/>
          </p:cNvSpPr>
          <p:nvPr>
            <p:ph type="subTitle" idx="1"/>
          </p:nvPr>
        </p:nvSpPr>
        <p:spPr>
          <a:xfrm>
            <a:off x="1054100" y="3157538"/>
            <a:ext cx="10083800" cy="1655762"/>
          </a:xfrm>
        </p:spPr>
        <p:txBody>
          <a:bodyPr>
            <a:normAutofit/>
          </a:bodyPr>
          <a:lstStyle/>
          <a:p>
            <a:r>
              <a:rPr lang="en-US" dirty="0"/>
              <a:t>Contact</a:t>
            </a:r>
          </a:p>
          <a:p>
            <a:r>
              <a:rPr lang="en-US" dirty="0"/>
              <a:t>Concentration Coordinator: Prof. Keith Brown (</a:t>
            </a:r>
            <a:r>
              <a:rPr lang="en-US" dirty="0">
                <a:hlinkClick r:id="rId2"/>
              </a:rPr>
              <a:t>brownka@bu.edu</a:t>
            </a:r>
            <a:r>
              <a:rPr lang="en-US" dirty="0"/>
              <a:t>) </a:t>
            </a:r>
          </a:p>
          <a:p>
            <a:endParaRPr lang="en-US" dirty="0"/>
          </a:p>
        </p:txBody>
      </p:sp>
    </p:spTree>
    <p:extLst>
      <p:ext uri="{BB962C8B-B14F-4D97-AF65-F5344CB8AC3E}">
        <p14:creationId xmlns:p14="http://schemas.microsoft.com/office/powerpoint/2010/main" val="67767876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CE894F-6BC9-97BF-2DA4-3CF8E8A40CC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3"/>
          <a:stretch/>
        </p:blipFill>
        <p:spPr>
          <a:xfrm>
            <a:off x="0" y="0"/>
            <a:ext cx="12192000" cy="6858000"/>
          </a:xfrm>
          <a:prstGeom prst="rect">
            <a:avLst/>
          </a:prstGeom>
        </p:spPr>
      </p:pic>
      <p:sp>
        <p:nvSpPr>
          <p:cNvPr id="2" name="Title 1">
            <a:extLst>
              <a:ext uri="{FF2B5EF4-FFF2-40B4-BE49-F238E27FC236}">
                <a16:creationId xmlns:a16="http://schemas.microsoft.com/office/drawing/2014/main" id="{DBF6AB36-321B-4540-640A-D88DBCDCC35B}"/>
              </a:ext>
            </a:extLst>
          </p:cNvPr>
          <p:cNvSpPr>
            <a:spLocks noGrp="1"/>
          </p:cNvSpPr>
          <p:nvPr>
            <p:ph type="ctrTitle"/>
          </p:nvPr>
        </p:nvSpPr>
        <p:spPr>
          <a:xfrm>
            <a:off x="3048000" y="0"/>
            <a:ext cx="9144000" cy="2387600"/>
          </a:xfrm>
        </p:spPr>
        <p:txBody>
          <a:bodyPr/>
          <a:lstStyle/>
          <a:p>
            <a:pPr algn="r"/>
            <a:r>
              <a:rPr lang="en-US" dirty="0">
                <a:solidFill>
                  <a:schemeClr val="bg1"/>
                </a:solidFill>
              </a:rPr>
              <a:t>Nanotechnology Concentration</a:t>
            </a:r>
          </a:p>
        </p:txBody>
      </p:sp>
      <p:sp>
        <p:nvSpPr>
          <p:cNvPr id="3" name="Subtitle 2">
            <a:extLst>
              <a:ext uri="{FF2B5EF4-FFF2-40B4-BE49-F238E27FC236}">
                <a16:creationId xmlns:a16="http://schemas.microsoft.com/office/drawing/2014/main" id="{42B1A3BA-34F0-533E-1230-00FDF6008B02}"/>
              </a:ext>
            </a:extLst>
          </p:cNvPr>
          <p:cNvSpPr>
            <a:spLocks noGrp="1"/>
          </p:cNvSpPr>
          <p:nvPr>
            <p:ph type="subTitle" idx="1"/>
          </p:nvPr>
        </p:nvSpPr>
        <p:spPr>
          <a:xfrm>
            <a:off x="3048000" y="2573338"/>
            <a:ext cx="9144000" cy="1655762"/>
          </a:xfrm>
        </p:spPr>
        <p:txBody>
          <a:bodyPr/>
          <a:lstStyle/>
          <a:p>
            <a:pPr algn="r"/>
            <a:r>
              <a:rPr lang="en-US" dirty="0">
                <a:solidFill>
                  <a:schemeClr val="bg1"/>
                </a:solidFill>
              </a:rPr>
              <a:t>Anna Swan</a:t>
            </a:r>
          </a:p>
          <a:p>
            <a:pPr algn="r"/>
            <a:r>
              <a:rPr lang="en-US" dirty="0">
                <a:solidFill>
                  <a:schemeClr val="bg1"/>
                </a:solidFill>
              </a:rPr>
              <a:t>10/13/2023</a:t>
            </a:r>
          </a:p>
        </p:txBody>
      </p:sp>
      <p:sp>
        <p:nvSpPr>
          <p:cNvPr id="5" name="Rectangle 4"/>
          <p:cNvSpPr/>
          <p:nvPr/>
        </p:nvSpPr>
        <p:spPr>
          <a:xfrm>
            <a:off x="6691918" y="3939278"/>
            <a:ext cx="5871938" cy="2308324"/>
          </a:xfrm>
          <a:prstGeom prst="rect">
            <a:avLst/>
          </a:prstGeom>
        </p:spPr>
        <p:txBody>
          <a:bodyPr wrap="square">
            <a:spAutoFit/>
          </a:bodyPr>
          <a:lstStyle/>
          <a:p>
            <a:r>
              <a:rPr lang="en-US" sz="4800" dirty="0">
                <a:solidFill>
                  <a:srgbClr val="FFFF00"/>
                </a:solidFill>
              </a:rPr>
              <a:t>Nanotechnology: Where Things Get Interesting</a:t>
            </a:r>
          </a:p>
        </p:txBody>
      </p:sp>
    </p:spTree>
    <p:extLst>
      <p:ext uri="{BB962C8B-B14F-4D97-AF65-F5344CB8AC3E}">
        <p14:creationId xmlns:p14="http://schemas.microsoft.com/office/powerpoint/2010/main" val="269993197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913250" cy="914400"/>
          </a:xfrm>
        </p:spPr>
        <p:txBody>
          <a:bodyPr>
            <a:normAutofit/>
          </a:bodyPr>
          <a:lstStyle/>
          <a:p>
            <a:r>
              <a:rPr lang="en-US" sz="3600" dirty="0"/>
              <a:t>2023 Chemistry Nobel Prize</a:t>
            </a:r>
          </a:p>
        </p:txBody>
      </p:sp>
      <p:sp>
        <p:nvSpPr>
          <p:cNvPr id="3" name="Content Placeholder 2"/>
          <p:cNvSpPr>
            <a:spLocks noGrp="1"/>
          </p:cNvSpPr>
          <p:nvPr>
            <p:ph idx="1"/>
          </p:nvPr>
        </p:nvSpPr>
        <p:spPr/>
        <p:txBody>
          <a:bodyPr/>
          <a:lstStyle/>
          <a:p>
            <a:r>
              <a:rPr lang="en-US" dirty="0"/>
              <a:t>Quantum dots!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14153" y="2387575"/>
            <a:ext cx="4666681" cy="1795472"/>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2765" y="4482578"/>
            <a:ext cx="4313633" cy="1223388"/>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56787" y="1866797"/>
            <a:ext cx="3994136" cy="4608619"/>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43479" y="4905116"/>
            <a:ext cx="1475515" cy="1647163"/>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88676" y="2706507"/>
            <a:ext cx="1305849" cy="1620897"/>
          </a:xfrm>
          <a:prstGeom prst="rect">
            <a:avLst/>
          </a:prstGeom>
        </p:spPr>
      </p:pic>
      <p:sp>
        <p:nvSpPr>
          <p:cNvPr id="11" name="TextBox 10"/>
          <p:cNvSpPr txBox="1"/>
          <p:nvPr/>
        </p:nvSpPr>
        <p:spPr>
          <a:xfrm>
            <a:off x="9807165" y="2208520"/>
            <a:ext cx="1885453" cy="369332"/>
          </a:xfrm>
          <a:prstGeom prst="rect">
            <a:avLst/>
          </a:prstGeom>
          <a:noFill/>
        </p:spPr>
        <p:txBody>
          <a:bodyPr wrap="none" rtlCol="0">
            <a:spAutoFit/>
          </a:bodyPr>
          <a:lstStyle/>
          <a:p>
            <a:r>
              <a:rPr lang="en-US" dirty="0" err="1"/>
              <a:t>Brus</a:t>
            </a:r>
            <a:r>
              <a:rPr lang="en-US" dirty="0"/>
              <a:t> (Columbia U)</a:t>
            </a:r>
          </a:p>
        </p:txBody>
      </p:sp>
      <p:sp>
        <p:nvSpPr>
          <p:cNvPr id="12" name="TextBox 11"/>
          <p:cNvSpPr txBox="1"/>
          <p:nvPr/>
        </p:nvSpPr>
        <p:spPr>
          <a:xfrm>
            <a:off x="10264209" y="4541834"/>
            <a:ext cx="1554785" cy="369332"/>
          </a:xfrm>
          <a:prstGeom prst="rect">
            <a:avLst/>
          </a:prstGeom>
          <a:noFill/>
        </p:spPr>
        <p:txBody>
          <a:bodyPr wrap="none" rtlCol="0">
            <a:spAutoFit/>
          </a:bodyPr>
          <a:lstStyle/>
          <a:p>
            <a:r>
              <a:rPr lang="en-US" dirty="0" err="1"/>
              <a:t>Bawendi</a:t>
            </a:r>
            <a:r>
              <a:rPr lang="en-US" dirty="0"/>
              <a:t> (MIT)</a:t>
            </a:r>
          </a:p>
        </p:txBody>
      </p:sp>
      <p:grpSp>
        <p:nvGrpSpPr>
          <p:cNvPr id="15" name="Group 14"/>
          <p:cNvGrpSpPr/>
          <p:nvPr/>
        </p:nvGrpSpPr>
        <p:grpSpPr>
          <a:xfrm>
            <a:off x="10264209" y="389220"/>
            <a:ext cx="1536948" cy="1674619"/>
            <a:chOff x="4267535" y="558702"/>
            <a:chExt cx="2455813" cy="2606529"/>
          </a:xfrm>
        </p:grpSpPr>
        <p:sp>
          <p:nvSpPr>
            <p:cNvPr id="8" name="Rectangle 7"/>
            <p:cNvSpPr/>
            <p:nvPr/>
          </p:nvSpPr>
          <p:spPr>
            <a:xfrm>
              <a:off x="4267535" y="558702"/>
              <a:ext cx="2434584" cy="260652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289875" y="868537"/>
              <a:ext cx="2433473" cy="1986856"/>
            </a:xfrm>
            <a:prstGeom prst="rect">
              <a:avLst/>
            </a:prstGeom>
          </p:spPr>
        </p:pic>
      </p:grpSp>
      <p:sp>
        <p:nvSpPr>
          <p:cNvPr id="14" name="TextBox 13"/>
          <p:cNvSpPr txBox="1"/>
          <p:nvPr/>
        </p:nvSpPr>
        <p:spPr>
          <a:xfrm>
            <a:off x="8485900" y="507258"/>
            <a:ext cx="1765023" cy="1200329"/>
          </a:xfrm>
          <a:prstGeom prst="rect">
            <a:avLst/>
          </a:prstGeom>
          <a:noFill/>
        </p:spPr>
        <p:txBody>
          <a:bodyPr wrap="square" rtlCol="0">
            <a:spAutoFit/>
          </a:bodyPr>
          <a:lstStyle/>
          <a:p>
            <a:r>
              <a:rPr lang="en-US" dirty="0" err="1"/>
              <a:t>Ekimov</a:t>
            </a:r>
            <a:r>
              <a:rPr lang="en-US" dirty="0"/>
              <a:t> (Nanocrystals Technology </a:t>
            </a:r>
            <a:r>
              <a:rPr lang="en-US" dirty="0" err="1"/>
              <a:t>Inc</a:t>
            </a:r>
            <a:r>
              <a:rPr lang="en-US" dirty="0"/>
              <a:t>)</a:t>
            </a:r>
          </a:p>
        </p:txBody>
      </p:sp>
    </p:spTree>
    <p:extLst>
      <p:ext uri="{BB962C8B-B14F-4D97-AF65-F5344CB8AC3E}">
        <p14:creationId xmlns:p14="http://schemas.microsoft.com/office/powerpoint/2010/main" val="264809393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924800" cy="681037"/>
          </a:xfrm>
        </p:spPr>
        <p:txBody>
          <a:bodyPr>
            <a:noAutofit/>
          </a:bodyPr>
          <a:lstStyle/>
          <a:p>
            <a:r>
              <a:rPr lang="en-US" sz="3600" dirty="0"/>
              <a:t>Quantum dot application areas</a:t>
            </a:r>
          </a:p>
        </p:txBody>
      </p:sp>
      <p:sp>
        <p:nvSpPr>
          <p:cNvPr id="3" name="Content Placeholder 2"/>
          <p:cNvSpPr>
            <a:spLocks noGrp="1"/>
          </p:cNvSpPr>
          <p:nvPr>
            <p:ph idx="1"/>
          </p:nvPr>
        </p:nvSpPr>
        <p:spPr>
          <a:xfrm>
            <a:off x="838200" y="1353257"/>
            <a:ext cx="4355592" cy="4823706"/>
          </a:xfrm>
        </p:spPr>
        <p:txBody>
          <a:bodyPr>
            <a:normAutofit/>
          </a:bodyPr>
          <a:lstStyle/>
          <a:p>
            <a:r>
              <a:rPr lang="en-US" sz="2400" dirty="0"/>
              <a:t>Cell biology research, microscopy, and medical imaging</a:t>
            </a:r>
          </a:p>
          <a:p>
            <a:r>
              <a:rPr lang="en-US" sz="2400" dirty="0"/>
              <a:t>Displays (QD TVs)</a:t>
            </a:r>
          </a:p>
          <a:p>
            <a:r>
              <a:rPr lang="en-US" sz="2400" dirty="0"/>
              <a:t>Solar cells</a:t>
            </a:r>
          </a:p>
          <a:p>
            <a:r>
              <a:rPr lang="en-US" sz="2400" dirty="0"/>
              <a:t>Lasers and LEDs</a:t>
            </a:r>
          </a:p>
          <a:p>
            <a:r>
              <a:rPr lang="en-US" sz="2400" dirty="0"/>
              <a:t>Photodetectors</a:t>
            </a:r>
          </a:p>
          <a:p>
            <a:r>
              <a:rPr lang="en-US" sz="2400" dirty="0"/>
              <a:t>Single-photon sources</a:t>
            </a:r>
          </a:p>
          <a:p>
            <a:r>
              <a:rPr lang="en-US" sz="2400" dirty="0"/>
              <a:t>Quantum computing</a:t>
            </a:r>
          </a:p>
          <a:p>
            <a:r>
              <a:rPr lang="en-US" sz="2400" dirty="0"/>
              <a:t>… </a:t>
            </a:r>
          </a:p>
        </p:txBody>
      </p:sp>
      <p:pic>
        <p:nvPicPr>
          <p:cNvPr id="7" name="Picture 6"/>
          <p:cNvPicPr>
            <a:picLocks noChangeAspect="1"/>
          </p:cNvPicPr>
          <p:nvPr/>
        </p:nvPicPr>
        <p:blipFill>
          <a:blip r:embed="rId2"/>
          <a:stretch>
            <a:fillRect/>
          </a:stretch>
        </p:blipFill>
        <p:spPr>
          <a:xfrm>
            <a:off x="5415539" y="1353257"/>
            <a:ext cx="6497317" cy="4970010"/>
          </a:xfrm>
          <a:prstGeom prst="rect">
            <a:avLst/>
          </a:prstGeom>
        </p:spPr>
      </p:pic>
    </p:spTree>
    <p:extLst>
      <p:ext uri="{BB962C8B-B14F-4D97-AF65-F5344CB8AC3E}">
        <p14:creationId xmlns:p14="http://schemas.microsoft.com/office/powerpoint/2010/main" val="89778200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aster, Greener, Cheaper, More Secure: Yazicigil's GRAND Project Pushes  Forward with New Funding | College of Engineer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92850" y="2643552"/>
            <a:ext cx="2492929" cy="22597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4"/>
          <a:stretch>
            <a:fillRect/>
          </a:stretch>
        </p:blipFill>
        <p:spPr>
          <a:xfrm>
            <a:off x="4272023" y="881002"/>
            <a:ext cx="4696480" cy="1038370"/>
          </a:xfrm>
          <a:prstGeom prst="rect">
            <a:avLst/>
          </a:prstGeom>
        </p:spPr>
      </p:pic>
      <p:pic>
        <p:nvPicPr>
          <p:cNvPr id="13" name="Picture 1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657149" y="4548808"/>
            <a:ext cx="3383280" cy="2250043"/>
          </a:xfrm>
          <a:prstGeom prst="rect">
            <a:avLst/>
          </a:prstGeom>
        </p:spPr>
      </p:pic>
      <p:pic>
        <p:nvPicPr>
          <p:cNvPr id="11" name="Picture 10"/>
          <p:cNvPicPr>
            <a:picLocks noChangeAspect="1"/>
          </p:cNvPicPr>
          <p:nvPr/>
        </p:nvPicPr>
        <p:blipFill>
          <a:blip r:embed="rId6"/>
          <a:stretch>
            <a:fillRect/>
          </a:stretch>
        </p:blipFill>
        <p:spPr>
          <a:xfrm>
            <a:off x="-2553685" y="866124"/>
            <a:ext cx="6477904" cy="1714739"/>
          </a:xfrm>
          <a:prstGeom prst="rect">
            <a:avLst/>
          </a:prstGeom>
        </p:spPr>
      </p:pic>
      <p:pic>
        <p:nvPicPr>
          <p:cNvPr id="12" name="Pictur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102" y="3754255"/>
            <a:ext cx="6118789" cy="2852032"/>
          </a:xfrm>
          <a:prstGeom prst="rect">
            <a:avLst/>
          </a:prstGeom>
        </p:spPr>
      </p:pic>
      <p:sp>
        <p:nvSpPr>
          <p:cNvPr id="2" name="Title 1">
            <a:extLst>
              <a:ext uri="{FF2B5EF4-FFF2-40B4-BE49-F238E27FC236}">
                <a16:creationId xmlns:a16="http://schemas.microsoft.com/office/drawing/2014/main" id="{50672AB9-2EBD-4F32-FF45-D24C769ADF61}"/>
              </a:ext>
            </a:extLst>
          </p:cNvPr>
          <p:cNvSpPr>
            <a:spLocks noGrp="1"/>
          </p:cNvSpPr>
          <p:nvPr>
            <p:ph type="title"/>
          </p:nvPr>
        </p:nvSpPr>
        <p:spPr>
          <a:xfrm>
            <a:off x="0" y="20837"/>
            <a:ext cx="10871200" cy="639762"/>
          </a:xfrm>
        </p:spPr>
        <p:txBody>
          <a:bodyPr/>
          <a:lstStyle/>
          <a:p>
            <a:r>
              <a:rPr lang="en-US" sz="3600" dirty="0"/>
              <a:t>Nanotechnology is Everywhere</a:t>
            </a:r>
          </a:p>
        </p:txBody>
      </p:sp>
      <p:sp>
        <p:nvSpPr>
          <p:cNvPr id="4" name="Oval 3">
            <a:extLst>
              <a:ext uri="{FF2B5EF4-FFF2-40B4-BE49-F238E27FC236}">
                <a16:creationId xmlns:a16="http://schemas.microsoft.com/office/drawing/2014/main" id="{25577459-3CCA-78F0-785D-AF4D287D63D8}"/>
              </a:ext>
            </a:extLst>
          </p:cNvPr>
          <p:cNvSpPr/>
          <p:nvPr/>
        </p:nvSpPr>
        <p:spPr>
          <a:xfrm>
            <a:off x="3518452" y="904461"/>
            <a:ext cx="4512366" cy="3478696"/>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06478E0-5283-DE63-FE51-4D64BF767F19}"/>
              </a:ext>
            </a:extLst>
          </p:cNvPr>
          <p:cNvSpPr/>
          <p:nvPr/>
        </p:nvSpPr>
        <p:spPr>
          <a:xfrm>
            <a:off x="2702292" y="2854227"/>
            <a:ext cx="4512366" cy="3478696"/>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5C845F3-EBDA-BC85-596F-8A5CD58E6571}"/>
              </a:ext>
            </a:extLst>
          </p:cNvPr>
          <p:cNvSpPr/>
          <p:nvPr/>
        </p:nvSpPr>
        <p:spPr>
          <a:xfrm>
            <a:off x="4439478" y="2819400"/>
            <a:ext cx="4512366" cy="3478696"/>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91BDA0D-A5CD-E364-F7D8-1807FDE17D0D}"/>
              </a:ext>
            </a:extLst>
          </p:cNvPr>
          <p:cNvSpPr txBox="1"/>
          <p:nvPr/>
        </p:nvSpPr>
        <p:spPr>
          <a:xfrm>
            <a:off x="4753169" y="2058777"/>
            <a:ext cx="1460656" cy="584775"/>
          </a:xfrm>
          <a:prstGeom prst="rect">
            <a:avLst/>
          </a:prstGeom>
          <a:noFill/>
        </p:spPr>
        <p:txBody>
          <a:bodyPr wrap="none" rtlCol="0">
            <a:spAutoFit/>
          </a:bodyPr>
          <a:lstStyle/>
          <a:p>
            <a:r>
              <a:rPr lang="en-US" sz="3200" dirty="0" err="1"/>
              <a:t>MechE</a:t>
            </a:r>
            <a:endParaRPr lang="en-US" sz="3200" dirty="0"/>
          </a:p>
        </p:txBody>
      </p:sp>
      <p:sp>
        <p:nvSpPr>
          <p:cNvPr id="8" name="TextBox 7">
            <a:extLst>
              <a:ext uri="{FF2B5EF4-FFF2-40B4-BE49-F238E27FC236}">
                <a16:creationId xmlns:a16="http://schemas.microsoft.com/office/drawing/2014/main" id="{29C04880-8CB5-9428-151E-D5BAD7FA23BB}"/>
              </a:ext>
            </a:extLst>
          </p:cNvPr>
          <p:cNvSpPr txBox="1"/>
          <p:nvPr/>
        </p:nvSpPr>
        <p:spPr>
          <a:xfrm>
            <a:off x="3153540" y="4026101"/>
            <a:ext cx="1074333" cy="584775"/>
          </a:xfrm>
          <a:prstGeom prst="rect">
            <a:avLst/>
          </a:prstGeom>
          <a:noFill/>
        </p:spPr>
        <p:txBody>
          <a:bodyPr wrap="none" rtlCol="0">
            <a:spAutoFit/>
          </a:bodyPr>
          <a:lstStyle/>
          <a:p>
            <a:r>
              <a:rPr lang="en-US" sz="3200" dirty="0"/>
              <a:t>BME</a:t>
            </a:r>
          </a:p>
        </p:txBody>
      </p:sp>
      <p:sp>
        <p:nvSpPr>
          <p:cNvPr id="9" name="TextBox 8">
            <a:extLst>
              <a:ext uri="{FF2B5EF4-FFF2-40B4-BE49-F238E27FC236}">
                <a16:creationId xmlns:a16="http://schemas.microsoft.com/office/drawing/2014/main" id="{B8F4BD8C-431A-B6D3-02F9-3CBB36A9D348}"/>
              </a:ext>
            </a:extLst>
          </p:cNvPr>
          <p:cNvSpPr txBox="1"/>
          <p:nvPr/>
        </p:nvSpPr>
        <p:spPr>
          <a:xfrm>
            <a:off x="7004610" y="5132741"/>
            <a:ext cx="1029449" cy="584775"/>
          </a:xfrm>
          <a:prstGeom prst="rect">
            <a:avLst/>
          </a:prstGeom>
          <a:noFill/>
        </p:spPr>
        <p:txBody>
          <a:bodyPr wrap="none" rtlCol="0">
            <a:spAutoFit/>
          </a:bodyPr>
          <a:lstStyle/>
          <a:p>
            <a:r>
              <a:rPr lang="en-US" sz="3200" dirty="0" err="1"/>
              <a:t>ECE</a:t>
            </a:r>
            <a:endParaRPr lang="en-US" sz="3200" dirty="0"/>
          </a:p>
        </p:txBody>
      </p:sp>
      <p:sp>
        <p:nvSpPr>
          <p:cNvPr id="10" name="TextBox 9">
            <a:extLst>
              <a:ext uri="{FF2B5EF4-FFF2-40B4-BE49-F238E27FC236}">
                <a16:creationId xmlns:a16="http://schemas.microsoft.com/office/drawing/2014/main" id="{572B5A86-4651-82F7-7A23-666C493133FE}"/>
              </a:ext>
            </a:extLst>
          </p:cNvPr>
          <p:cNvSpPr txBox="1"/>
          <p:nvPr/>
        </p:nvSpPr>
        <p:spPr>
          <a:xfrm>
            <a:off x="5118653" y="3429001"/>
            <a:ext cx="1095172" cy="584775"/>
          </a:xfrm>
          <a:prstGeom prst="rect">
            <a:avLst/>
          </a:prstGeom>
          <a:noFill/>
        </p:spPr>
        <p:txBody>
          <a:bodyPr wrap="none" rtlCol="0">
            <a:spAutoFit/>
          </a:bodyPr>
          <a:lstStyle/>
          <a:p>
            <a:r>
              <a:rPr lang="en-US" sz="3200" dirty="0"/>
              <a:t>nano</a:t>
            </a:r>
          </a:p>
        </p:txBody>
      </p:sp>
      <p:pic>
        <p:nvPicPr>
          <p:cNvPr id="3" name="Picture 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285814" y="206520"/>
            <a:ext cx="1811011" cy="3033945"/>
          </a:xfrm>
          <a:prstGeom prst="rect">
            <a:avLst/>
          </a:prstGeom>
        </p:spPr>
      </p:pic>
      <p:sp>
        <p:nvSpPr>
          <p:cNvPr id="14" name="TextBox 13"/>
          <p:cNvSpPr txBox="1"/>
          <p:nvPr/>
        </p:nvSpPr>
        <p:spPr>
          <a:xfrm>
            <a:off x="10479157" y="4179476"/>
            <a:ext cx="1697901" cy="369332"/>
          </a:xfrm>
          <a:prstGeom prst="rect">
            <a:avLst/>
          </a:prstGeom>
          <a:noFill/>
        </p:spPr>
        <p:txBody>
          <a:bodyPr wrap="none" rtlCol="0">
            <a:spAutoFit/>
          </a:bodyPr>
          <a:lstStyle/>
          <a:p>
            <a:r>
              <a:rPr lang="en-US" dirty="0"/>
              <a:t>Metamaterials </a:t>
            </a:r>
          </a:p>
        </p:txBody>
      </p:sp>
      <p:sp>
        <p:nvSpPr>
          <p:cNvPr id="15" name="TextBox 14"/>
          <p:cNvSpPr txBox="1"/>
          <p:nvPr/>
        </p:nvSpPr>
        <p:spPr>
          <a:xfrm>
            <a:off x="10366024" y="1299414"/>
            <a:ext cx="1674405" cy="646331"/>
          </a:xfrm>
          <a:prstGeom prst="rect">
            <a:avLst/>
          </a:prstGeom>
          <a:noFill/>
        </p:spPr>
        <p:txBody>
          <a:bodyPr wrap="square" rtlCol="0">
            <a:spAutoFit/>
          </a:bodyPr>
          <a:lstStyle/>
          <a:p>
            <a:r>
              <a:rPr lang="en-US" dirty="0"/>
              <a:t>Tensile nano-structures</a:t>
            </a:r>
          </a:p>
        </p:txBody>
      </p:sp>
      <p:sp>
        <p:nvSpPr>
          <p:cNvPr id="17" name="Rectangle 16"/>
          <p:cNvSpPr/>
          <p:nvPr/>
        </p:nvSpPr>
        <p:spPr>
          <a:xfrm>
            <a:off x="8375027" y="5946986"/>
            <a:ext cx="3621504" cy="369332"/>
          </a:xfrm>
          <a:prstGeom prst="rect">
            <a:avLst/>
          </a:prstGeom>
        </p:spPr>
        <p:txBody>
          <a:bodyPr wrap="none">
            <a:spAutoFit/>
          </a:bodyPr>
          <a:lstStyle/>
          <a:p>
            <a:r>
              <a:rPr lang="en-US" dirty="0">
                <a:solidFill>
                  <a:schemeClr val="accent4">
                    <a:lumMod val="60000"/>
                    <a:lumOff val="40000"/>
                  </a:schemeClr>
                </a:solidFill>
                <a:latin typeface="Google Sans"/>
              </a:rPr>
              <a:t>extreme control over optical fields</a:t>
            </a:r>
            <a:endParaRPr lang="en-US" dirty="0">
              <a:solidFill>
                <a:schemeClr val="accent4">
                  <a:lumMod val="60000"/>
                  <a:lumOff val="40000"/>
                </a:schemeClr>
              </a:solidFill>
            </a:endParaRPr>
          </a:p>
        </p:txBody>
      </p:sp>
      <p:sp>
        <p:nvSpPr>
          <p:cNvPr id="19" name="TextBox 18"/>
          <p:cNvSpPr txBox="1"/>
          <p:nvPr/>
        </p:nvSpPr>
        <p:spPr>
          <a:xfrm>
            <a:off x="1556538" y="2529543"/>
            <a:ext cx="1674405" cy="646331"/>
          </a:xfrm>
          <a:prstGeom prst="rect">
            <a:avLst/>
          </a:prstGeom>
          <a:noFill/>
        </p:spPr>
        <p:txBody>
          <a:bodyPr wrap="square" rtlCol="0">
            <a:spAutoFit/>
          </a:bodyPr>
          <a:lstStyle/>
          <a:p>
            <a:r>
              <a:rPr lang="en-US" dirty="0"/>
              <a:t>Nano needle drug delivery</a:t>
            </a:r>
          </a:p>
        </p:txBody>
      </p:sp>
    </p:spTree>
    <p:extLst>
      <p:ext uri="{BB962C8B-B14F-4D97-AF65-F5344CB8AC3E}">
        <p14:creationId xmlns:p14="http://schemas.microsoft.com/office/powerpoint/2010/main" val="214523191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9E20C-C256-578C-C08F-0D1DD7017B5A}"/>
              </a:ext>
            </a:extLst>
          </p:cNvPr>
          <p:cNvSpPr>
            <a:spLocks noGrp="1"/>
          </p:cNvSpPr>
          <p:nvPr>
            <p:ph type="title"/>
          </p:nvPr>
        </p:nvSpPr>
        <p:spPr>
          <a:xfrm>
            <a:off x="12700" y="0"/>
            <a:ext cx="7835900" cy="609599"/>
          </a:xfrm>
        </p:spPr>
        <p:txBody>
          <a:bodyPr>
            <a:noAutofit/>
          </a:bodyPr>
          <a:lstStyle/>
          <a:p>
            <a:r>
              <a:rPr lang="en-US" sz="3600" dirty="0"/>
              <a:t>The Logistics of the Concentration</a:t>
            </a:r>
          </a:p>
        </p:txBody>
      </p:sp>
      <p:sp>
        <p:nvSpPr>
          <p:cNvPr id="3" name="Content Placeholder 2">
            <a:extLst>
              <a:ext uri="{FF2B5EF4-FFF2-40B4-BE49-F238E27FC236}">
                <a16:creationId xmlns:a16="http://schemas.microsoft.com/office/drawing/2014/main" id="{C7493D2C-3BB4-3DF4-923B-D636D384CCE7}"/>
              </a:ext>
            </a:extLst>
          </p:cNvPr>
          <p:cNvSpPr>
            <a:spLocks noGrp="1"/>
          </p:cNvSpPr>
          <p:nvPr>
            <p:ph idx="1"/>
          </p:nvPr>
        </p:nvSpPr>
        <p:spPr>
          <a:xfrm>
            <a:off x="6533272" y="762000"/>
            <a:ext cx="5323450" cy="6474314"/>
          </a:xfrm>
        </p:spPr>
        <p:txBody>
          <a:bodyPr>
            <a:normAutofit/>
          </a:bodyPr>
          <a:lstStyle/>
          <a:p>
            <a:pPr lvl="1">
              <a:lnSpc>
                <a:spcPct val="100000"/>
              </a:lnSpc>
            </a:pPr>
            <a:r>
              <a:rPr lang="en-US" sz="1200" b="1" dirty="0">
                <a:solidFill>
                  <a:srgbClr val="C00000"/>
                </a:solidFill>
                <a:latin typeface="+mj-lt"/>
              </a:rPr>
              <a:t>*CAS PY 313 / 314 – Waves and Modern Physics</a:t>
            </a:r>
          </a:p>
          <a:p>
            <a:pPr lvl="1">
              <a:lnSpc>
                <a:spcPct val="100000"/>
              </a:lnSpc>
            </a:pPr>
            <a:r>
              <a:rPr lang="en-US" sz="1200" b="1" dirty="0">
                <a:solidFill>
                  <a:srgbClr val="C00000"/>
                </a:solidFill>
                <a:latin typeface="+mj-lt"/>
              </a:rPr>
              <a:t>*ENG EK 424 – Thermodynamics and Statistical Mechanics</a:t>
            </a:r>
          </a:p>
          <a:p>
            <a:pPr lvl="1">
              <a:lnSpc>
                <a:spcPct val="100000"/>
              </a:lnSpc>
            </a:pPr>
            <a:endParaRPr lang="en-US" sz="1200" b="1" dirty="0">
              <a:latin typeface="+mj-lt"/>
            </a:endParaRPr>
          </a:p>
          <a:p>
            <a:pPr lvl="1">
              <a:lnSpc>
                <a:spcPct val="100000"/>
              </a:lnSpc>
            </a:pPr>
            <a:r>
              <a:rPr lang="en-US" sz="1200" b="1" dirty="0"/>
              <a:t>CAS PY 543 – Introduction to Solid State Physics</a:t>
            </a:r>
            <a:endParaRPr lang="en-US" sz="1200" b="1" dirty="0">
              <a:latin typeface="+mj-lt"/>
            </a:endParaRPr>
          </a:p>
          <a:p>
            <a:pPr lvl="1">
              <a:lnSpc>
                <a:spcPct val="100000"/>
              </a:lnSpc>
            </a:pPr>
            <a:r>
              <a:rPr lang="en-US" sz="1200" b="1" dirty="0">
                <a:latin typeface="+mj-lt"/>
              </a:rPr>
              <a:t>ENG EK 481 – Fundamentals of Nanomaterials and Nanotechnology</a:t>
            </a:r>
          </a:p>
          <a:p>
            <a:pPr lvl="1">
              <a:lnSpc>
                <a:spcPct val="100000"/>
              </a:lnSpc>
            </a:pPr>
            <a:r>
              <a:rPr lang="en-US" sz="1200" b="1" dirty="0">
                <a:solidFill>
                  <a:schemeClr val="accent6">
                    <a:lumMod val="75000"/>
                  </a:schemeClr>
                </a:solidFill>
                <a:latin typeface="+mj-lt"/>
              </a:rPr>
              <a:t>ENG BE 437 – Nanometer Scale Processes in Living Systems</a:t>
            </a:r>
          </a:p>
          <a:p>
            <a:pPr lvl="1">
              <a:lnSpc>
                <a:spcPct val="100000"/>
              </a:lnSpc>
            </a:pPr>
            <a:r>
              <a:rPr lang="en-US" sz="1200" b="1" dirty="0">
                <a:solidFill>
                  <a:schemeClr val="accent6">
                    <a:lumMod val="75000"/>
                  </a:schemeClr>
                </a:solidFill>
                <a:latin typeface="+mj-lt"/>
              </a:rPr>
              <a:t>ENG BE 505 – Molecular Bioengineering I</a:t>
            </a:r>
          </a:p>
          <a:p>
            <a:pPr lvl="1">
              <a:lnSpc>
                <a:spcPct val="100000"/>
              </a:lnSpc>
            </a:pPr>
            <a:r>
              <a:rPr lang="en-US" sz="1200" b="1" dirty="0">
                <a:solidFill>
                  <a:schemeClr val="accent6">
                    <a:lumMod val="75000"/>
                  </a:schemeClr>
                </a:solidFill>
                <a:latin typeface="+mj-lt"/>
              </a:rPr>
              <a:t>ENG BE 517 – Optical </a:t>
            </a:r>
            <a:r>
              <a:rPr lang="en-US" sz="1200" b="1" dirty="0" err="1">
                <a:solidFill>
                  <a:schemeClr val="accent6">
                    <a:lumMod val="75000"/>
                  </a:schemeClr>
                </a:solidFill>
                <a:latin typeface="+mj-lt"/>
              </a:rPr>
              <a:t>Microsopy</a:t>
            </a:r>
            <a:r>
              <a:rPr lang="en-US" sz="1200" b="1" dirty="0">
                <a:solidFill>
                  <a:schemeClr val="accent6">
                    <a:lumMod val="75000"/>
                  </a:schemeClr>
                </a:solidFill>
                <a:latin typeface="+mj-lt"/>
              </a:rPr>
              <a:t> of Biological Materials</a:t>
            </a:r>
          </a:p>
          <a:p>
            <a:pPr lvl="1">
              <a:lnSpc>
                <a:spcPct val="100000"/>
              </a:lnSpc>
            </a:pPr>
            <a:r>
              <a:rPr lang="en-US" sz="1200" b="1" dirty="0">
                <a:solidFill>
                  <a:schemeClr val="accent6">
                    <a:lumMod val="75000"/>
                  </a:schemeClr>
                </a:solidFill>
                <a:latin typeface="+mj-lt"/>
              </a:rPr>
              <a:t>ENG BE 526 – Fundamentals of Biomaterials</a:t>
            </a:r>
          </a:p>
          <a:p>
            <a:pPr lvl="1">
              <a:lnSpc>
                <a:spcPct val="100000"/>
              </a:lnSpc>
            </a:pPr>
            <a:r>
              <a:rPr lang="en-US" sz="1200" b="1" dirty="0">
                <a:solidFill>
                  <a:schemeClr val="accent6">
                    <a:lumMod val="75000"/>
                  </a:schemeClr>
                </a:solidFill>
                <a:latin typeface="+mj-lt"/>
              </a:rPr>
              <a:t>ENG BE/EC 555 / EC 555 – Introduction to Biomedical Optics</a:t>
            </a:r>
          </a:p>
          <a:p>
            <a:pPr lvl="1">
              <a:lnSpc>
                <a:spcPct val="100000"/>
              </a:lnSpc>
            </a:pPr>
            <a:r>
              <a:rPr lang="en-US" sz="1200" b="1" dirty="0">
                <a:solidFill>
                  <a:schemeClr val="accent5">
                    <a:lumMod val="75000"/>
                  </a:schemeClr>
                </a:solidFill>
                <a:latin typeface="+mj-lt"/>
              </a:rPr>
              <a:t>ENG EC 471 – Physics of Semiconductor Devices</a:t>
            </a:r>
          </a:p>
          <a:p>
            <a:pPr lvl="1">
              <a:lnSpc>
                <a:spcPct val="100000"/>
              </a:lnSpc>
            </a:pPr>
            <a:r>
              <a:rPr lang="en-US" sz="1200" b="1" dirty="0">
                <a:solidFill>
                  <a:schemeClr val="accent5">
                    <a:lumMod val="75000"/>
                  </a:schemeClr>
                </a:solidFill>
                <a:latin typeface="+mj-lt"/>
              </a:rPr>
              <a:t>ENG EC 560 – Introduction to Photonics</a:t>
            </a:r>
          </a:p>
          <a:p>
            <a:pPr lvl="1">
              <a:lnSpc>
                <a:spcPct val="100000"/>
              </a:lnSpc>
            </a:pPr>
            <a:r>
              <a:rPr lang="en-US" sz="1200" b="1" dirty="0">
                <a:solidFill>
                  <a:schemeClr val="accent5">
                    <a:lumMod val="75000"/>
                  </a:schemeClr>
                </a:solidFill>
                <a:latin typeface="+mj-lt"/>
              </a:rPr>
              <a:t>ENG EC 571 – Digital VLSI Circuit Design</a:t>
            </a:r>
          </a:p>
          <a:p>
            <a:pPr lvl="1">
              <a:lnSpc>
                <a:spcPct val="100000"/>
              </a:lnSpc>
            </a:pPr>
            <a:r>
              <a:rPr lang="en-US" sz="1200" b="1" dirty="0">
                <a:solidFill>
                  <a:schemeClr val="accent5">
                    <a:lumMod val="75000"/>
                  </a:schemeClr>
                </a:solidFill>
                <a:latin typeface="+mj-lt"/>
              </a:rPr>
              <a:t>ENG EC/MS 574 – Physics of Semiconductor Materials</a:t>
            </a:r>
          </a:p>
          <a:p>
            <a:pPr lvl="1">
              <a:lnSpc>
                <a:spcPct val="100000"/>
              </a:lnSpc>
            </a:pPr>
            <a:r>
              <a:rPr lang="en-US" sz="1200" b="1" dirty="0">
                <a:solidFill>
                  <a:schemeClr val="accent5">
                    <a:lumMod val="75000"/>
                  </a:schemeClr>
                </a:solidFill>
                <a:latin typeface="+mj-lt"/>
              </a:rPr>
              <a:t>ENG EC/MS 577 / MS 577 –Properties of Materials</a:t>
            </a:r>
          </a:p>
          <a:p>
            <a:pPr lvl="1">
              <a:lnSpc>
                <a:spcPct val="100000"/>
              </a:lnSpc>
            </a:pPr>
            <a:r>
              <a:rPr lang="en-US" sz="1200" b="1" dirty="0">
                <a:solidFill>
                  <a:schemeClr val="accent5">
                    <a:lumMod val="75000"/>
                  </a:schemeClr>
                </a:solidFill>
                <a:latin typeface="+mj-lt"/>
              </a:rPr>
              <a:t>ENG EC 578 – Fabrication Technology for Integrated Circuits</a:t>
            </a:r>
          </a:p>
          <a:p>
            <a:pPr lvl="1">
              <a:lnSpc>
                <a:spcPct val="100000"/>
              </a:lnSpc>
            </a:pPr>
            <a:r>
              <a:rPr lang="en-US" sz="1200" b="1" dirty="0">
                <a:solidFill>
                  <a:srgbClr val="7030A0"/>
                </a:solidFill>
                <a:latin typeface="+mj-lt"/>
              </a:rPr>
              <a:t>ENG ME 506  – Engineering Device Applications: From Physics to Design</a:t>
            </a:r>
          </a:p>
          <a:p>
            <a:pPr lvl="1">
              <a:lnSpc>
                <a:spcPct val="100000"/>
              </a:lnSpc>
            </a:pPr>
            <a:r>
              <a:rPr lang="en-US" sz="1200" b="1" dirty="0">
                <a:solidFill>
                  <a:srgbClr val="7030A0"/>
                </a:solidFill>
                <a:latin typeface="+mj-lt"/>
              </a:rPr>
              <a:t>ENG ME 526 / MS 526 – Simulation of Physical Processes</a:t>
            </a:r>
          </a:p>
          <a:p>
            <a:pPr lvl="1">
              <a:lnSpc>
                <a:spcPct val="100000"/>
              </a:lnSpc>
            </a:pPr>
            <a:r>
              <a:rPr lang="en-US" sz="1200" b="1" dirty="0">
                <a:solidFill>
                  <a:srgbClr val="7030A0"/>
                </a:solidFill>
                <a:latin typeface="+mj-lt"/>
              </a:rPr>
              <a:t>ENG ME 555 / MS 555 – Fabrication and Materials</a:t>
            </a:r>
          </a:p>
          <a:p>
            <a:pPr lvl="1">
              <a:lnSpc>
                <a:spcPct val="100000"/>
              </a:lnSpc>
            </a:pPr>
            <a:r>
              <a:rPr lang="en-US" sz="1200" b="1" dirty="0">
                <a:solidFill>
                  <a:srgbClr val="7030A0"/>
                </a:solidFill>
                <a:latin typeface="+mj-lt"/>
              </a:rPr>
              <a:t>ENG ME 576 / MS 576 – Nanomanufacturing and Hierarchical Materials</a:t>
            </a:r>
          </a:p>
          <a:p>
            <a:pPr lvl="1">
              <a:lnSpc>
                <a:spcPct val="100000"/>
              </a:lnSpc>
            </a:pPr>
            <a:r>
              <a:rPr lang="en-US" sz="1200" b="1" dirty="0">
                <a:solidFill>
                  <a:srgbClr val="7030A0"/>
                </a:solidFill>
                <a:latin typeface="+mj-lt"/>
              </a:rPr>
              <a:t>ENG ME 579 / EC 579 – Nano/Microelectronic Device Technology</a:t>
            </a:r>
          </a:p>
          <a:p>
            <a:pPr lvl="1">
              <a:lnSpc>
                <a:spcPct val="100000"/>
              </a:lnSpc>
            </a:pPr>
            <a:r>
              <a:rPr lang="en-US" sz="1200" b="1" dirty="0">
                <a:latin typeface="+mj-lt"/>
              </a:rPr>
              <a:t>GRS CH 629 – DNA Nanotechnology</a:t>
            </a:r>
          </a:p>
        </p:txBody>
      </p:sp>
      <p:sp>
        <p:nvSpPr>
          <p:cNvPr id="4" name="TextBox 3"/>
          <p:cNvSpPr txBox="1"/>
          <p:nvPr/>
        </p:nvSpPr>
        <p:spPr>
          <a:xfrm>
            <a:off x="373965" y="1702192"/>
            <a:ext cx="4586067" cy="5170646"/>
          </a:xfrm>
          <a:prstGeom prst="rect">
            <a:avLst/>
          </a:prstGeom>
          <a:noFill/>
        </p:spPr>
        <p:txBody>
          <a:bodyPr wrap="square" rtlCol="0">
            <a:spAutoFit/>
          </a:bodyPr>
          <a:lstStyle/>
          <a:p>
            <a:pPr marL="457200" indent="-457200">
              <a:lnSpc>
                <a:spcPct val="100000"/>
              </a:lnSpc>
              <a:buFont typeface="Arial" panose="020B0604020202020204" pitchFamily="34" charset="0"/>
              <a:buChar char="•"/>
            </a:pPr>
            <a:r>
              <a:rPr lang="en-US" sz="2400" b="1" dirty="0"/>
              <a:t>First take one of these:</a:t>
            </a:r>
          </a:p>
          <a:p>
            <a:pPr>
              <a:lnSpc>
                <a:spcPct val="100000"/>
              </a:lnSpc>
            </a:pPr>
            <a:endParaRPr lang="en-US" sz="2800" b="1" dirty="0"/>
          </a:p>
          <a:p>
            <a:pPr marL="800100" lvl="1" indent="-342900">
              <a:lnSpc>
                <a:spcPct val="100000"/>
              </a:lnSpc>
              <a:buFont typeface="Arial" panose="020B0604020202020204" pitchFamily="34" charset="0"/>
              <a:buChar char="•"/>
            </a:pPr>
            <a:r>
              <a:rPr lang="en-US" sz="2000" dirty="0"/>
              <a:t>ENG EK 481 – Fundamentals of Nanomaterials and Nanotechnology</a:t>
            </a:r>
          </a:p>
          <a:p>
            <a:pPr lvl="1">
              <a:lnSpc>
                <a:spcPct val="100000"/>
              </a:lnSpc>
            </a:pPr>
            <a:endParaRPr lang="en-US" sz="2000" dirty="0"/>
          </a:p>
          <a:p>
            <a:pPr marL="800100" lvl="1" indent="-342900">
              <a:lnSpc>
                <a:spcPct val="100000"/>
              </a:lnSpc>
              <a:buFont typeface="Arial" panose="020B0604020202020204" pitchFamily="34" charset="0"/>
              <a:buChar char="•"/>
            </a:pPr>
            <a:r>
              <a:rPr lang="en-US" sz="2000" dirty="0"/>
              <a:t>ENG BE 437 – Nanometer Scale Processes in Living Systems</a:t>
            </a:r>
          </a:p>
          <a:p>
            <a:pPr marL="800100" lvl="1" indent="-342900">
              <a:lnSpc>
                <a:spcPct val="100000"/>
              </a:lnSpc>
              <a:buFont typeface="Arial" panose="020B0604020202020204" pitchFamily="34" charset="0"/>
              <a:buChar char="•"/>
            </a:pPr>
            <a:endParaRPr lang="en-US" sz="2000" b="1" dirty="0"/>
          </a:p>
          <a:p>
            <a:pPr marL="342900" indent="-342900">
              <a:buFont typeface="Arial" panose="020B0604020202020204" pitchFamily="34" charset="0"/>
              <a:buChar char="•"/>
            </a:pPr>
            <a:r>
              <a:rPr lang="en-US" sz="2400" b="1" dirty="0"/>
              <a:t>Then take two of these</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Experiential component</a:t>
            </a:r>
          </a:p>
          <a:p>
            <a:endParaRPr lang="en-US" sz="2400" b="1" dirty="0"/>
          </a:p>
          <a:p>
            <a:endParaRPr lang="en-US" dirty="0"/>
          </a:p>
        </p:txBody>
      </p:sp>
      <p:sp>
        <p:nvSpPr>
          <p:cNvPr id="5" name="Right Arrow 4"/>
          <p:cNvSpPr/>
          <p:nvPr/>
        </p:nvSpPr>
        <p:spPr>
          <a:xfrm rot="19443371">
            <a:off x="3985203" y="4164086"/>
            <a:ext cx="2287282" cy="5486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Brace 5"/>
          <p:cNvSpPr/>
          <p:nvPr/>
        </p:nvSpPr>
        <p:spPr>
          <a:xfrm>
            <a:off x="6364460" y="838201"/>
            <a:ext cx="493540" cy="5410200"/>
          </a:xfrm>
          <a:prstGeom prst="leftBrace">
            <a:avLst/>
          </a:pr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0286097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EEDD0AF2-2BE4-8C11-B938-67C7F7908BF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27130" y="5069055"/>
            <a:ext cx="2429252" cy="1788945"/>
          </a:xfrm>
          <a:prstGeom prst="rect">
            <a:avLst/>
          </a:prstGeom>
        </p:spPr>
      </p:pic>
      <p:sp>
        <p:nvSpPr>
          <p:cNvPr id="2" name="Title 1">
            <a:extLst>
              <a:ext uri="{FF2B5EF4-FFF2-40B4-BE49-F238E27FC236}">
                <a16:creationId xmlns:a16="http://schemas.microsoft.com/office/drawing/2014/main" id="{90E3946D-B259-A558-9E78-BE461054FAB6}"/>
              </a:ext>
            </a:extLst>
          </p:cNvPr>
          <p:cNvSpPr>
            <a:spLocks noGrp="1"/>
          </p:cNvSpPr>
          <p:nvPr>
            <p:ph type="title"/>
          </p:nvPr>
        </p:nvSpPr>
        <p:spPr>
          <a:xfrm>
            <a:off x="0" y="1"/>
            <a:ext cx="6353175" cy="1142999"/>
          </a:xfrm>
        </p:spPr>
        <p:txBody>
          <a:bodyPr>
            <a:normAutofit fontScale="90000"/>
          </a:bodyPr>
          <a:lstStyle/>
          <a:p>
            <a:r>
              <a:rPr lang="en-US" sz="2800" dirty="0"/>
              <a:t>Experiential Components:</a:t>
            </a:r>
            <a:br>
              <a:rPr lang="en-US" sz="2800" dirty="0"/>
            </a:br>
            <a:r>
              <a:rPr lang="en-US" sz="2800" dirty="0"/>
              <a:t>Biotech, Electronics, NEMS/MEMS</a:t>
            </a:r>
            <a:br>
              <a:rPr lang="en-US" sz="2800" dirty="0"/>
            </a:br>
            <a:r>
              <a:rPr lang="en-US" sz="1800" b="1" i="0" dirty="0">
                <a:solidFill>
                  <a:srgbClr val="4E4E4E"/>
                </a:solidFill>
                <a:effectLst/>
              </a:rPr>
              <a:t>Prior to proposing an experiential component, the student must have completed ENG EK 481 or BE 437</a:t>
            </a:r>
            <a:endParaRPr lang="en-US" sz="2800" dirty="0"/>
          </a:p>
        </p:txBody>
      </p:sp>
      <p:pic>
        <p:nvPicPr>
          <p:cNvPr id="5" name="Picture 4">
            <a:extLst>
              <a:ext uri="{FF2B5EF4-FFF2-40B4-BE49-F238E27FC236}">
                <a16:creationId xmlns:a16="http://schemas.microsoft.com/office/drawing/2014/main" id="{16819CEF-CA69-0C91-5329-2AC0BE8803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47496" y="5253361"/>
            <a:ext cx="1989348" cy="801605"/>
          </a:xfrm>
          <a:prstGeom prst="rect">
            <a:avLst/>
          </a:prstGeom>
        </p:spPr>
      </p:pic>
      <p:pic>
        <p:nvPicPr>
          <p:cNvPr id="7" name="Picture 6">
            <a:extLst>
              <a:ext uri="{FF2B5EF4-FFF2-40B4-BE49-F238E27FC236}">
                <a16:creationId xmlns:a16="http://schemas.microsoft.com/office/drawing/2014/main" id="{B77D2FC9-659B-8154-5E7A-A2E96A4B52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43195" y="1710615"/>
            <a:ext cx="2424365" cy="674521"/>
          </a:xfrm>
          <a:prstGeom prst="rect">
            <a:avLst/>
          </a:prstGeom>
        </p:spPr>
      </p:pic>
      <p:pic>
        <p:nvPicPr>
          <p:cNvPr id="9" name="Picture 8">
            <a:extLst>
              <a:ext uri="{FF2B5EF4-FFF2-40B4-BE49-F238E27FC236}">
                <a16:creationId xmlns:a16="http://schemas.microsoft.com/office/drawing/2014/main" id="{CD3E7D77-6FB8-B09F-0151-F89727C6527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27058" y="6062938"/>
            <a:ext cx="2904733" cy="795062"/>
          </a:xfrm>
          <a:prstGeom prst="rect">
            <a:avLst/>
          </a:prstGeom>
        </p:spPr>
      </p:pic>
      <p:pic>
        <p:nvPicPr>
          <p:cNvPr id="11" name="Picture 10">
            <a:extLst>
              <a:ext uri="{FF2B5EF4-FFF2-40B4-BE49-F238E27FC236}">
                <a16:creationId xmlns:a16="http://schemas.microsoft.com/office/drawing/2014/main" id="{B8708784-474A-E23D-4C8A-380C8F9956B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71027" y="2918258"/>
            <a:ext cx="1818274" cy="1246397"/>
          </a:xfrm>
          <a:prstGeom prst="rect">
            <a:avLst/>
          </a:prstGeom>
        </p:spPr>
      </p:pic>
      <p:pic>
        <p:nvPicPr>
          <p:cNvPr id="13" name="Picture 12">
            <a:extLst>
              <a:ext uri="{FF2B5EF4-FFF2-40B4-BE49-F238E27FC236}">
                <a16:creationId xmlns:a16="http://schemas.microsoft.com/office/drawing/2014/main" id="{E5D598DF-FB05-9B41-B4DD-A597D4FBA02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27714" y="4343730"/>
            <a:ext cx="1349042" cy="1246397"/>
          </a:xfrm>
          <a:prstGeom prst="rect">
            <a:avLst/>
          </a:prstGeom>
        </p:spPr>
      </p:pic>
      <p:pic>
        <p:nvPicPr>
          <p:cNvPr id="15" name="Picture 14">
            <a:extLst>
              <a:ext uri="{FF2B5EF4-FFF2-40B4-BE49-F238E27FC236}">
                <a16:creationId xmlns:a16="http://schemas.microsoft.com/office/drawing/2014/main" id="{C88252EE-BBA0-A03E-5AB9-35802919186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49197" y="2664090"/>
            <a:ext cx="1573881" cy="1500565"/>
          </a:xfrm>
          <a:prstGeom prst="rect">
            <a:avLst/>
          </a:prstGeom>
        </p:spPr>
      </p:pic>
      <p:pic>
        <p:nvPicPr>
          <p:cNvPr id="17" name="Picture 16">
            <a:extLst>
              <a:ext uri="{FF2B5EF4-FFF2-40B4-BE49-F238E27FC236}">
                <a16:creationId xmlns:a16="http://schemas.microsoft.com/office/drawing/2014/main" id="{A9A783D8-29AE-8D1A-8731-6B302A61AF1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491742" y="4907756"/>
            <a:ext cx="2399925" cy="1950244"/>
          </a:xfrm>
          <a:prstGeom prst="rect">
            <a:avLst/>
          </a:prstGeom>
        </p:spPr>
      </p:pic>
      <p:pic>
        <p:nvPicPr>
          <p:cNvPr id="19" name="Picture 18">
            <a:extLst>
              <a:ext uri="{FF2B5EF4-FFF2-40B4-BE49-F238E27FC236}">
                <a16:creationId xmlns:a16="http://schemas.microsoft.com/office/drawing/2014/main" id="{432D2B8E-7DEA-361D-1523-EC949754BC8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0" y="1383134"/>
            <a:ext cx="3626771" cy="1437023"/>
          </a:xfrm>
          <a:prstGeom prst="rect">
            <a:avLst/>
          </a:prstGeom>
        </p:spPr>
      </p:pic>
      <p:pic>
        <p:nvPicPr>
          <p:cNvPr id="21" name="Picture 20">
            <a:extLst>
              <a:ext uri="{FF2B5EF4-FFF2-40B4-BE49-F238E27FC236}">
                <a16:creationId xmlns:a16="http://schemas.microsoft.com/office/drawing/2014/main" id="{7EC346E2-7DF5-9F74-F368-AB5D371A346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135744" y="1584013"/>
            <a:ext cx="1798722" cy="1094874"/>
          </a:xfrm>
          <a:prstGeom prst="rect">
            <a:avLst/>
          </a:prstGeom>
        </p:spPr>
      </p:pic>
      <p:pic>
        <p:nvPicPr>
          <p:cNvPr id="23" name="Picture 22">
            <a:extLst>
              <a:ext uri="{FF2B5EF4-FFF2-40B4-BE49-F238E27FC236}">
                <a16:creationId xmlns:a16="http://schemas.microsoft.com/office/drawing/2014/main" id="{7A07DF2F-70DA-995E-98D1-82B732789AE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0" y="3178125"/>
            <a:ext cx="2654092" cy="796716"/>
          </a:xfrm>
          <a:prstGeom prst="rect">
            <a:avLst/>
          </a:prstGeom>
        </p:spPr>
      </p:pic>
      <p:pic>
        <p:nvPicPr>
          <p:cNvPr id="25" name="Picture 24">
            <a:extLst>
              <a:ext uri="{FF2B5EF4-FFF2-40B4-BE49-F238E27FC236}">
                <a16:creationId xmlns:a16="http://schemas.microsoft.com/office/drawing/2014/main" id="{58885488-EF7E-FF05-7B19-CC1F18A84ECB}"/>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789444" y="3226937"/>
            <a:ext cx="1539666" cy="1525004"/>
          </a:xfrm>
          <a:prstGeom prst="rect">
            <a:avLst/>
          </a:prstGeom>
        </p:spPr>
      </p:pic>
      <p:pic>
        <p:nvPicPr>
          <p:cNvPr id="27" name="Picture 26">
            <a:extLst>
              <a:ext uri="{FF2B5EF4-FFF2-40B4-BE49-F238E27FC236}">
                <a16:creationId xmlns:a16="http://schemas.microsoft.com/office/drawing/2014/main" id="{5BFF75A5-843A-1E2A-04D9-432A08D3C26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862029" y="1097571"/>
            <a:ext cx="2868066" cy="1696602"/>
          </a:xfrm>
          <a:prstGeom prst="rect">
            <a:avLst/>
          </a:prstGeom>
        </p:spPr>
      </p:pic>
      <p:pic>
        <p:nvPicPr>
          <p:cNvPr id="29" name="Picture 28">
            <a:extLst>
              <a:ext uri="{FF2B5EF4-FFF2-40B4-BE49-F238E27FC236}">
                <a16:creationId xmlns:a16="http://schemas.microsoft.com/office/drawing/2014/main" id="{F909B241-FB0B-F0CC-8D51-6581872B0B85}"/>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488955" y="0"/>
            <a:ext cx="2240103" cy="1542365"/>
          </a:xfrm>
          <a:prstGeom prst="rect">
            <a:avLst/>
          </a:prstGeom>
        </p:spPr>
      </p:pic>
      <p:pic>
        <p:nvPicPr>
          <p:cNvPr id="31" name="Picture 30">
            <a:extLst>
              <a:ext uri="{FF2B5EF4-FFF2-40B4-BE49-F238E27FC236}">
                <a16:creationId xmlns:a16="http://schemas.microsoft.com/office/drawing/2014/main" id="{BAED9BD1-BE16-DBB9-6F99-8481894E6AC5}"/>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0568243" y="2612325"/>
            <a:ext cx="1202406" cy="2341271"/>
          </a:xfrm>
          <a:prstGeom prst="rect">
            <a:avLst/>
          </a:prstGeom>
        </p:spPr>
      </p:pic>
      <p:pic>
        <p:nvPicPr>
          <p:cNvPr id="35" name="Picture 34">
            <a:extLst>
              <a:ext uri="{FF2B5EF4-FFF2-40B4-BE49-F238E27FC236}">
                <a16:creationId xmlns:a16="http://schemas.microsoft.com/office/drawing/2014/main" id="{80ADA37B-F179-4DBB-3D83-57100D79A8FF}"/>
              </a:ext>
            </a:extLst>
          </p:cNvPr>
          <p:cNvPicPr>
            <a:picLocks noChangeAspect="1"/>
          </p:cNvPicPr>
          <p:nvPr/>
        </p:nvPicPr>
        <p:blipFill>
          <a:blip r:embed="rId18"/>
          <a:stretch>
            <a:fillRect/>
          </a:stretch>
        </p:blipFill>
        <p:spPr>
          <a:xfrm>
            <a:off x="7436719" y="137958"/>
            <a:ext cx="1323977" cy="1371600"/>
          </a:xfrm>
          <a:prstGeom prst="rect">
            <a:avLst/>
          </a:prstGeom>
        </p:spPr>
      </p:pic>
      <p:pic>
        <p:nvPicPr>
          <p:cNvPr id="37" name="Picture 36">
            <a:extLst>
              <a:ext uri="{FF2B5EF4-FFF2-40B4-BE49-F238E27FC236}">
                <a16:creationId xmlns:a16="http://schemas.microsoft.com/office/drawing/2014/main" id="{F9543314-FAA3-FD7A-48AB-DD2DFA51CDF7}"/>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9131080" y="2766462"/>
            <a:ext cx="1481013" cy="2091992"/>
          </a:xfrm>
          <a:prstGeom prst="rect">
            <a:avLst/>
          </a:prstGeom>
        </p:spPr>
      </p:pic>
      <p:pic>
        <p:nvPicPr>
          <p:cNvPr id="39" name="Picture 38">
            <a:extLst>
              <a:ext uri="{FF2B5EF4-FFF2-40B4-BE49-F238E27FC236}">
                <a16:creationId xmlns:a16="http://schemas.microsoft.com/office/drawing/2014/main" id="{3BC1A993-17A1-54F3-FCEA-3E9D243E4944}"/>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10445396" y="5225465"/>
            <a:ext cx="1647200" cy="1632535"/>
          </a:xfrm>
          <a:prstGeom prst="rect">
            <a:avLst/>
          </a:prstGeom>
        </p:spPr>
      </p:pic>
      <p:pic>
        <p:nvPicPr>
          <p:cNvPr id="41" name="Picture 40">
            <a:extLst>
              <a:ext uri="{FF2B5EF4-FFF2-40B4-BE49-F238E27FC236}">
                <a16:creationId xmlns:a16="http://schemas.microsoft.com/office/drawing/2014/main" id="{1B78AD6B-1F90-7A8D-DE30-CC881019482C}"/>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5004155" y="4284855"/>
            <a:ext cx="2918035" cy="791829"/>
          </a:xfrm>
          <a:prstGeom prst="rect">
            <a:avLst/>
          </a:prstGeom>
        </p:spPr>
      </p:pic>
      <p:pic>
        <p:nvPicPr>
          <p:cNvPr id="43" name="Picture 42">
            <a:extLst>
              <a:ext uri="{FF2B5EF4-FFF2-40B4-BE49-F238E27FC236}">
                <a16:creationId xmlns:a16="http://schemas.microsoft.com/office/drawing/2014/main" id="{2C99F6F0-CA67-49B9-6CF3-024DE73D1F4D}"/>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0" y="5675145"/>
            <a:ext cx="2297281" cy="1182855"/>
          </a:xfrm>
          <a:prstGeom prst="rect">
            <a:avLst/>
          </a:prstGeom>
        </p:spPr>
      </p:pic>
      <p:pic>
        <p:nvPicPr>
          <p:cNvPr id="45" name="Picture 44">
            <a:extLst>
              <a:ext uri="{FF2B5EF4-FFF2-40B4-BE49-F238E27FC236}">
                <a16:creationId xmlns:a16="http://schemas.microsoft.com/office/drawing/2014/main" id="{E61B2CC3-9098-4869-5627-9C086573ED77}"/>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0" y="4196846"/>
            <a:ext cx="1143753" cy="1383256"/>
          </a:xfrm>
          <a:prstGeom prst="rect">
            <a:avLst/>
          </a:prstGeom>
        </p:spPr>
      </p:pic>
      <p:sp>
        <p:nvSpPr>
          <p:cNvPr id="3" name="Rectangle 2"/>
          <p:cNvSpPr/>
          <p:nvPr/>
        </p:nvSpPr>
        <p:spPr>
          <a:xfrm>
            <a:off x="2442454" y="3647179"/>
            <a:ext cx="6688626" cy="707886"/>
          </a:xfrm>
          <a:prstGeom prst="rect">
            <a:avLst/>
          </a:prstGeom>
          <a:solidFill>
            <a:srgbClr val="FFC000"/>
          </a:solidFill>
        </p:spPr>
        <p:txBody>
          <a:bodyPr wrap="none">
            <a:spAutoFit/>
          </a:bodyPr>
          <a:lstStyle/>
          <a:p>
            <a:r>
              <a:rPr lang="en-US" sz="4000" dirty="0"/>
              <a:t>https://www.bu.edu/nano-bu/</a:t>
            </a:r>
          </a:p>
        </p:txBody>
      </p:sp>
    </p:spTree>
    <p:extLst>
      <p:ext uri="{BB962C8B-B14F-4D97-AF65-F5344CB8AC3E}">
        <p14:creationId xmlns:p14="http://schemas.microsoft.com/office/powerpoint/2010/main" val="41404200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7899"/>
            <a:ext cx="9144000" cy="1935163"/>
          </a:xfrm>
        </p:spPr>
        <p:txBody>
          <a:bodyPr/>
          <a:lstStyle/>
          <a:p>
            <a:pPr algn="ctr"/>
            <a:r>
              <a:rPr lang="en-US" sz="3600" dirty="0"/>
              <a:t>Robotics </a:t>
            </a:r>
          </a:p>
        </p:txBody>
      </p:sp>
      <p:sp>
        <p:nvSpPr>
          <p:cNvPr id="3" name="Subtitle 2"/>
          <p:cNvSpPr>
            <a:spLocks noGrp="1"/>
          </p:cNvSpPr>
          <p:nvPr>
            <p:ph type="subTitle" idx="1"/>
          </p:nvPr>
        </p:nvSpPr>
        <p:spPr>
          <a:xfrm>
            <a:off x="1054100" y="3157538"/>
            <a:ext cx="10083800" cy="1655762"/>
          </a:xfrm>
        </p:spPr>
        <p:txBody>
          <a:bodyPr>
            <a:normAutofit/>
          </a:bodyPr>
          <a:lstStyle/>
          <a:p>
            <a:r>
              <a:rPr lang="en-US" dirty="0"/>
              <a:t>Contact</a:t>
            </a:r>
          </a:p>
          <a:p>
            <a:r>
              <a:rPr lang="en-US" dirty="0"/>
              <a:t>Concentration Coordinator: Prof. Roberto Tron(</a:t>
            </a:r>
            <a:r>
              <a:rPr lang="en-US" dirty="0">
                <a:hlinkClick r:id="rId2"/>
              </a:rPr>
              <a:t>tron@bu.edu</a:t>
            </a:r>
            <a:r>
              <a:rPr lang="en-US" dirty="0"/>
              <a:t>)</a:t>
            </a:r>
          </a:p>
          <a:p>
            <a:endParaRPr lang="en-US" dirty="0"/>
          </a:p>
        </p:txBody>
      </p:sp>
      <p:sp>
        <p:nvSpPr>
          <p:cNvPr id="4" name="TextBox 3">
            <a:extLst>
              <a:ext uri="{FF2B5EF4-FFF2-40B4-BE49-F238E27FC236}">
                <a16:creationId xmlns:a16="http://schemas.microsoft.com/office/drawing/2014/main" id="{F5157611-8F9B-D73A-8ED9-D3D56614B1E3}"/>
              </a:ext>
            </a:extLst>
          </p:cNvPr>
          <p:cNvSpPr txBox="1"/>
          <p:nvPr/>
        </p:nvSpPr>
        <p:spPr>
          <a:xfrm>
            <a:off x="4079422" y="5031923"/>
            <a:ext cx="4378122" cy="369332"/>
          </a:xfrm>
          <a:prstGeom prst="rect">
            <a:avLst/>
          </a:prstGeom>
          <a:noFill/>
        </p:spPr>
        <p:txBody>
          <a:bodyPr wrap="none" rtlCol="0">
            <a:spAutoFit/>
          </a:bodyPr>
          <a:lstStyle/>
          <a:p>
            <a:r>
              <a:rPr lang="en-US" b="1" dirty="0"/>
              <a:t>Not yet approved</a:t>
            </a:r>
            <a:r>
              <a:rPr lang="en-US" dirty="0"/>
              <a:t>: expected by fall 2024</a:t>
            </a:r>
          </a:p>
        </p:txBody>
      </p:sp>
    </p:spTree>
    <p:extLst>
      <p:ext uri="{BB962C8B-B14F-4D97-AF65-F5344CB8AC3E}">
        <p14:creationId xmlns:p14="http://schemas.microsoft.com/office/powerpoint/2010/main" val="201602750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0" y="1"/>
            <a:ext cx="9144000" cy="4755777"/>
          </a:xfrm>
          <a:prstGeom prst="rect">
            <a:avLst/>
          </a:prstGeom>
        </p:spPr>
      </p:pic>
      <p:sp>
        <p:nvSpPr>
          <p:cNvPr id="8" name="Rectangle 7"/>
          <p:cNvSpPr/>
          <p:nvPr/>
        </p:nvSpPr>
        <p:spPr bwMode="auto">
          <a:xfrm>
            <a:off x="1524000" y="3848100"/>
            <a:ext cx="9144000" cy="2971800"/>
          </a:xfrm>
          <a:prstGeom prst="rect">
            <a:avLst/>
          </a:prstGeom>
          <a:solidFill>
            <a:srgbClr val="43434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Arial" charset="0"/>
              <a:ea typeface="ＭＳ Ｐゴシック" charset="-128"/>
              <a:cs typeface="ＭＳ Ｐゴシック" charset="-128"/>
            </a:endParaRPr>
          </a:p>
        </p:txBody>
      </p:sp>
      <p:cxnSp>
        <p:nvCxnSpPr>
          <p:cNvPr id="11" name="Straight Connector 10"/>
          <p:cNvCxnSpPr/>
          <p:nvPr/>
        </p:nvCxnSpPr>
        <p:spPr bwMode="auto">
          <a:xfrm>
            <a:off x="4038600" y="5334000"/>
            <a:ext cx="41148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2" name="TextBox 1"/>
          <p:cNvSpPr txBox="1"/>
          <p:nvPr/>
        </p:nvSpPr>
        <p:spPr>
          <a:xfrm>
            <a:off x="1593666" y="4149012"/>
            <a:ext cx="9901646" cy="861774"/>
          </a:xfrm>
          <a:prstGeom prst="rect">
            <a:avLst/>
          </a:prstGeom>
          <a:noFill/>
        </p:spPr>
        <p:txBody>
          <a:bodyPr wrap="square" rtlCol="0">
            <a:spAutoFit/>
          </a:bodyPr>
          <a:lstStyle/>
          <a:p>
            <a:pPr algn="ctr"/>
            <a:r>
              <a:rPr lang="en-US" sz="5000" b="1" dirty="0">
                <a:solidFill>
                  <a:schemeClr val="bg1"/>
                </a:solidFill>
                <a:latin typeface="Tw Cen MT" panose="020B0602020104020603" pitchFamily="34" charset="0"/>
              </a:rPr>
              <a:t>Concentration in Robotics</a:t>
            </a:r>
          </a:p>
        </p:txBody>
      </p:sp>
    </p:spTree>
    <p:extLst>
      <p:ext uri="{BB962C8B-B14F-4D97-AF65-F5344CB8AC3E}">
        <p14:creationId xmlns:p14="http://schemas.microsoft.com/office/powerpoint/2010/main" val="192759074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52426DD-D24B-DB4C-AEFB-F88E3D6623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67364" y="3838579"/>
            <a:ext cx="4758268" cy="2676526"/>
          </a:xfrm>
          <a:prstGeom prst="rect">
            <a:avLst/>
          </a:prstGeom>
        </p:spPr>
      </p:pic>
      <p:sp>
        <p:nvSpPr>
          <p:cNvPr id="2" name="Title 1"/>
          <p:cNvSpPr>
            <a:spLocks noGrp="1"/>
          </p:cNvSpPr>
          <p:nvPr>
            <p:ph type="title"/>
          </p:nvPr>
        </p:nvSpPr>
        <p:spPr/>
        <p:txBody>
          <a:bodyPr/>
          <a:lstStyle/>
          <a:p>
            <a:pPr algn="ctr"/>
            <a:r>
              <a:rPr lang="en-US" sz="3600" b="1" dirty="0">
                <a:solidFill>
                  <a:schemeClr val="accent2"/>
                </a:solidFill>
                <a:latin typeface="Tw Cen MT" panose="020B0602020104020603" pitchFamily="34" charset="0"/>
              </a:rPr>
              <a:t>Motivation</a:t>
            </a:r>
          </a:p>
        </p:txBody>
      </p:sp>
      <p:sp>
        <p:nvSpPr>
          <p:cNvPr id="3" name="Content Placeholder 2"/>
          <p:cNvSpPr>
            <a:spLocks noGrp="1"/>
          </p:cNvSpPr>
          <p:nvPr>
            <p:ph idx="1"/>
          </p:nvPr>
        </p:nvSpPr>
        <p:spPr>
          <a:xfrm>
            <a:off x="2152650" y="1825625"/>
            <a:ext cx="7886700" cy="4351338"/>
          </a:xfrm>
        </p:spPr>
        <p:txBody>
          <a:bodyPr>
            <a:normAutofit/>
          </a:bodyPr>
          <a:lstStyle/>
          <a:p>
            <a:r>
              <a:rPr lang="en-US" sz="2400" dirty="0"/>
              <a:t>Prepare for jobs in a rapidly expanding field </a:t>
            </a:r>
          </a:p>
          <a:p>
            <a:r>
              <a:rPr lang="en-US" sz="2400" dirty="0"/>
              <a:t>Builds upon the fundamentals from the undergraduate engineering curriculum</a:t>
            </a:r>
          </a:p>
          <a:p>
            <a:r>
              <a:rPr lang="en-US" sz="2400" dirty="0"/>
              <a:t>Focus on a specific subset of </a:t>
            </a:r>
          </a:p>
          <a:p>
            <a:pPr lvl="1"/>
            <a:r>
              <a:rPr lang="en-US" sz="1800" dirty="0"/>
              <a:t>Planning, Control</a:t>
            </a:r>
          </a:p>
          <a:p>
            <a:pPr lvl="1"/>
            <a:r>
              <a:rPr lang="en-US" sz="1800" dirty="0"/>
              <a:t>Perception</a:t>
            </a:r>
          </a:p>
          <a:p>
            <a:pPr lvl="1"/>
            <a:r>
              <a:rPr lang="en-US" sz="1800" dirty="0"/>
              <a:t>Machine Learning</a:t>
            </a:r>
          </a:p>
          <a:p>
            <a:pPr lvl="1"/>
            <a:r>
              <a:rPr lang="en-US" sz="1800" dirty="0"/>
              <a:t>Computation</a:t>
            </a:r>
          </a:p>
          <a:p>
            <a:pPr lvl="1"/>
            <a:r>
              <a:rPr lang="en-US" sz="1800" dirty="0"/>
              <a:t>Design</a:t>
            </a:r>
          </a:p>
        </p:txBody>
      </p:sp>
      <p:sp>
        <p:nvSpPr>
          <p:cNvPr id="4" name="Rectangle 3"/>
          <p:cNvSpPr/>
          <p:nvPr/>
        </p:nvSpPr>
        <p:spPr>
          <a:xfrm>
            <a:off x="2407920" y="1405439"/>
            <a:ext cx="7376160" cy="45719"/>
          </a:xfrm>
          <a:prstGeom prst="rect">
            <a:avLst/>
          </a:prstGeom>
          <a:solidFill>
            <a:schemeClr val="accent6">
              <a:lumMod val="60000"/>
              <a:lumOff val="40000"/>
            </a:schemeClr>
          </a:solidFill>
          <a:ln w="31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C8E60AB6-9370-8A4F-93B6-1FB879F19522}"/>
              </a:ext>
            </a:extLst>
          </p:cNvPr>
          <p:cNvGrpSpPr/>
          <p:nvPr/>
        </p:nvGrpSpPr>
        <p:grpSpPr>
          <a:xfrm>
            <a:off x="4924427" y="3657599"/>
            <a:ext cx="5200650" cy="2014537"/>
            <a:chOff x="3186113" y="3729038"/>
            <a:chExt cx="5200650" cy="1885950"/>
          </a:xfrm>
        </p:grpSpPr>
        <p:sp>
          <p:nvSpPr>
            <p:cNvPr id="5" name="Right Brace 4">
              <a:extLst>
                <a:ext uri="{FF2B5EF4-FFF2-40B4-BE49-F238E27FC236}">
                  <a16:creationId xmlns:a16="http://schemas.microsoft.com/office/drawing/2014/main" id="{DA535114-3B33-8140-B3E3-9A23D6D26167}"/>
                </a:ext>
              </a:extLst>
            </p:cNvPr>
            <p:cNvSpPr/>
            <p:nvPr/>
          </p:nvSpPr>
          <p:spPr>
            <a:xfrm>
              <a:off x="3186113" y="3729038"/>
              <a:ext cx="657225" cy="1885950"/>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ounded Rectangle 5">
              <a:extLst>
                <a:ext uri="{FF2B5EF4-FFF2-40B4-BE49-F238E27FC236}">
                  <a16:creationId xmlns:a16="http://schemas.microsoft.com/office/drawing/2014/main" id="{871A38A0-7B07-F84C-BC98-368B21D5AD48}"/>
                </a:ext>
              </a:extLst>
            </p:cNvPr>
            <p:cNvSpPr/>
            <p:nvPr/>
          </p:nvSpPr>
          <p:spPr>
            <a:xfrm>
              <a:off x="4014787" y="4001294"/>
              <a:ext cx="4371976" cy="1313656"/>
            </a:xfrm>
            <a:prstGeom prst="roundRect">
              <a:avLst/>
            </a:prstGeom>
            <a:ln w="762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Every ENG major is relevant</a:t>
              </a:r>
            </a:p>
            <a:p>
              <a:pPr algn="ctr"/>
              <a:r>
                <a:rPr lang="en-US" sz="2800" dirty="0"/>
                <a:t>(ME, EE, CE, BME)</a:t>
              </a:r>
            </a:p>
          </p:txBody>
        </p:sp>
      </p:grpSp>
    </p:spTree>
    <p:extLst>
      <p:ext uri="{BB962C8B-B14F-4D97-AF65-F5344CB8AC3E}">
        <p14:creationId xmlns:p14="http://schemas.microsoft.com/office/powerpoint/2010/main" val="17834699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solidFill>
                  <a:schemeClr val="accent2"/>
                </a:solidFill>
                <a:latin typeface="Tw Cen MT" panose="020B0602020104020603" pitchFamily="34" charset="0"/>
              </a:rPr>
              <a:t>Disclaimer</a:t>
            </a:r>
          </a:p>
        </p:txBody>
      </p:sp>
      <p:sp>
        <p:nvSpPr>
          <p:cNvPr id="3" name="Content Placeholder 2"/>
          <p:cNvSpPr>
            <a:spLocks noGrp="1"/>
          </p:cNvSpPr>
          <p:nvPr>
            <p:ph idx="1"/>
          </p:nvPr>
        </p:nvSpPr>
        <p:spPr/>
        <p:txBody>
          <a:bodyPr anchor="ctr">
            <a:normAutofit/>
          </a:bodyPr>
          <a:lstStyle/>
          <a:p>
            <a:pPr marL="0" indent="0" algn="ctr">
              <a:spcAft>
                <a:spcPts val="3000"/>
              </a:spcAft>
              <a:buNone/>
            </a:pPr>
            <a:r>
              <a:rPr lang="en-US" sz="4400" dirty="0"/>
              <a:t>The concentration </a:t>
            </a:r>
            <a:br>
              <a:rPr lang="en-US" sz="4400" dirty="0"/>
            </a:br>
            <a:r>
              <a:rPr lang="en-US" sz="4400" dirty="0"/>
              <a:t>has not been approved yet</a:t>
            </a:r>
          </a:p>
          <a:p>
            <a:pPr marL="0" indent="0" algn="ctr">
              <a:spcAft>
                <a:spcPts val="3000"/>
              </a:spcAft>
              <a:buNone/>
            </a:pPr>
            <a:r>
              <a:rPr lang="en-US" sz="4400" dirty="0"/>
              <a:t>But you can still take</a:t>
            </a:r>
            <a:br>
              <a:rPr lang="en-US" sz="4400" dirty="0"/>
            </a:br>
            <a:r>
              <a:rPr lang="en-US" sz="4400" dirty="0"/>
              <a:t>the relevant classes</a:t>
            </a:r>
          </a:p>
        </p:txBody>
      </p:sp>
      <p:sp>
        <p:nvSpPr>
          <p:cNvPr id="4" name="Rectangle 3"/>
          <p:cNvSpPr/>
          <p:nvPr/>
        </p:nvSpPr>
        <p:spPr>
          <a:xfrm>
            <a:off x="2407920" y="1405439"/>
            <a:ext cx="7376160" cy="45719"/>
          </a:xfrm>
          <a:prstGeom prst="rect">
            <a:avLst/>
          </a:prstGeom>
          <a:solidFill>
            <a:schemeClr val="accent6">
              <a:lumMod val="60000"/>
              <a:lumOff val="40000"/>
            </a:schemeClr>
          </a:solidFill>
          <a:ln w="31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06081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solidFill>
                  <a:schemeClr val="accent2"/>
                </a:solidFill>
                <a:latin typeface="Tw Cen MT" panose="020B0602020104020603" pitchFamily="34" charset="0"/>
              </a:rPr>
              <a:t>Requirements</a:t>
            </a:r>
          </a:p>
        </p:txBody>
      </p:sp>
      <p:sp>
        <p:nvSpPr>
          <p:cNvPr id="4" name="Rectangle 3"/>
          <p:cNvSpPr/>
          <p:nvPr/>
        </p:nvSpPr>
        <p:spPr>
          <a:xfrm>
            <a:off x="2407920" y="1405439"/>
            <a:ext cx="7376160" cy="45719"/>
          </a:xfrm>
          <a:prstGeom prst="rect">
            <a:avLst/>
          </a:prstGeom>
          <a:solidFill>
            <a:schemeClr val="accent6">
              <a:lumMod val="60000"/>
              <a:lumOff val="40000"/>
            </a:schemeClr>
          </a:solidFill>
          <a:ln w="31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C1D97896-D180-9249-A629-65FB0945F357}"/>
              </a:ext>
            </a:extLst>
          </p:cNvPr>
          <p:cNvSpPr>
            <a:spLocks noGrp="1"/>
          </p:cNvSpPr>
          <p:nvPr>
            <p:ph idx="1"/>
          </p:nvPr>
        </p:nvSpPr>
        <p:spPr>
          <a:xfrm>
            <a:off x="2362201" y="1684945"/>
            <a:ext cx="5133975" cy="3944330"/>
          </a:xfrm>
        </p:spPr>
        <p:txBody>
          <a:bodyPr>
            <a:normAutofit/>
          </a:bodyPr>
          <a:lstStyle/>
          <a:p>
            <a:r>
              <a:rPr lang="en-US" sz="2400" dirty="0"/>
              <a:t>ME416 Introduction to Robotics </a:t>
            </a:r>
            <a:endParaRPr lang="en-US" sz="2800" dirty="0"/>
          </a:p>
          <a:p>
            <a:r>
              <a:rPr lang="en-US" sz="2400" dirty="0"/>
              <a:t>Experiential component </a:t>
            </a:r>
          </a:p>
          <a:p>
            <a:pPr marL="457200" lvl="1" indent="0">
              <a:buNone/>
            </a:pPr>
            <a:r>
              <a:rPr lang="en-US" sz="1800" dirty="0"/>
              <a:t>(similar to other concentrations)</a:t>
            </a:r>
          </a:p>
          <a:p>
            <a:pPr lvl="1"/>
            <a:r>
              <a:rPr lang="en-US" sz="1800" dirty="0"/>
              <a:t>Research</a:t>
            </a:r>
          </a:p>
          <a:p>
            <a:pPr lvl="1"/>
            <a:r>
              <a:rPr lang="en-US" sz="1800" dirty="0"/>
              <a:t>Internship</a:t>
            </a:r>
          </a:p>
          <a:p>
            <a:pPr lvl="1"/>
            <a:r>
              <a:rPr lang="en-US" sz="1800" dirty="0"/>
              <a:t>Senior design</a:t>
            </a:r>
          </a:p>
          <a:p>
            <a:pPr marL="0" indent="0">
              <a:buNone/>
            </a:pPr>
            <a:endParaRPr lang="en-US" sz="2400" dirty="0"/>
          </a:p>
          <a:p>
            <a:pPr marL="0" indent="0">
              <a:buNone/>
            </a:pPr>
            <a:endParaRPr lang="en-US" sz="2400" dirty="0"/>
          </a:p>
          <a:p>
            <a:pPr marL="0" indent="0">
              <a:buNone/>
            </a:pPr>
            <a:endParaRPr lang="en-US" sz="2400" dirty="0"/>
          </a:p>
        </p:txBody>
      </p:sp>
      <p:pic>
        <p:nvPicPr>
          <p:cNvPr id="14" name="Picture 13">
            <a:extLst>
              <a:ext uri="{FF2B5EF4-FFF2-40B4-BE49-F238E27FC236}">
                <a16:creationId xmlns:a16="http://schemas.microsoft.com/office/drawing/2014/main" id="{D36A9F06-8A9D-A142-9F47-83A45545DCC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94213" y="4440298"/>
            <a:ext cx="2778457" cy="1852304"/>
          </a:xfrm>
          <a:prstGeom prst="rect">
            <a:avLst/>
          </a:prstGeom>
        </p:spPr>
      </p:pic>
      <p:pic>
        <p:nvPicPr>
          <p:cNvPr id="16" name="Picture 15">
            <a:extLst>
              <a:ext uri="{FF2B5EF4-FFF2-40B4-BE49-F238E27FC236}">
                <a16:creationId xmlns:a16="http://schemas.microsoft.com/office/drawing/2014/main" id="{9DA2A103-4A6A-F847-B99A-7B34AC77AEB6}"/>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8522" b="94265" l="11141" r="100000">
                        <a14:foregroundMark x1="76705" y1="77060" x2="81431" y2="79160"/>
                        <a14:foregroundMark x1="59453" y1="19952" x2="62154" y2="20679"/>
                        <a14:foregroundMark x1="51384" y1="91236" x2="56280" y2="92407"/>
                        <a14:foregroundMark x1="57090" y1="91801" x2="60095" y2="90509"/>
                        <a14:foregroundMark x1="61816" y1="88813" x2="64686" y2="85945"/>
                        <a14:foregroundMark x1="65631" y1="84451" x2="66880" y2="81987"/>
                        <a14:foregroundMark x1="67826" y1="72900" x2="67995" y2="78756"/>
                        <a14:foregroundMark x1="67826" y1="71204" x2="68940" y2="72900"/>
                        <a14:foregroundMark x1="66577" y1="81422" x2="68298" y2="78756"/>
                        <a14:foregroundMark x1="90918" y1="34330" x2="93923" y2="37157"/>
                        <a14:foregroundMark x1="95341" y1="40186" x2="95814" y2="42649"/>
                        <a14:foregroundMark x1="14990" y1="8562" x2="21506" y2="9733"/>
                        <a14:foregroundMark x1="56921" y1="92407" x2="61985" y2="89742"/>
                        <a14:foregroundMark x1="63707" y1="87278" x2="65766" y2="84451"/>
                        <a14:foregroundMark x1="66104" y1="84249" x2="67049" y2="80856"/>
                        <a14:foregroundMark x1="28460" y1="60985" x2="29710" y2="60985"/>
                        <a14:foregroundMark x1="68636" y1="75363" x2="68163" y2="78958"/>
                        <a14:foregroundMark x1="71641" y1="70436" x2="75118" y2="74798"/>
                        <a14:foregroundMark x1="68467" y1="73667" x2="68771" y2="76696"/>
                        <a14:foregroundMark x1="68872" y1="72981" x2="68737" y2="74919"/>
                        <a14:backgroundMark x1="26063" y1="49435" x2="26401" y2="47536"/>
                        <a14:backgroundMark x1="26874" y1="57593" x2="25456" y2="55129"/>
                        <a14:backgroundMark x1="29878" y1="42811" x2="31296" y2="42246"/>
                        <a14:backgroundMark x1="55165" y1="87076" x2="57394" y2="85218"/>
                        <a14:backgroundMark x1="61681" y1="81785" x2="62762" y2="80291"/>
                        <a14:backgroundMark x1="63234" y1="73465" x2="64821" y2="72900"/>
                        <a14:backgroundMark x1="51688" y1="83320" x2="52026" y2="81624"/>
                        <a14:backgroundMark x1="85381" y1="33360" x2="87137" y2="34128"/>
                        <a14:backgroundMark x1="74646" y1="70840" x2="78123" y2="71971"/>
                        <a14:backgroundMark x1="71641" y1="75929" x2="70527" y2="73465"/>
                        <a14:backgroundMark x1="85246" y1="66640" x2="88251" y2="66478"/>
                        <a14:backgroundMark x1="90142" y1="36955" x2="92809" y2="40347"/>
                        <a14:backgroundMark x1="73059" y1="69669" x2="75726" y2="70840"/>
                        <a14:backgroundMark x1="69581" y1="70840" x2="70527" y2="73667"/>
                      </a14:backgroundRemoval>
                    </a14:imgEffect>
                  </a14:imgLayer>
                </a14:imgProps>
              </a:ext>
              <a:ext uri="{28A0092B-C50C-407E-A947-70E740481C1C}">
                <a14:useLocalDpi xmlns:a14="http://schemas.microsoft.com/office/drawing/2010/main"/>
              </a:ext>
            </a:extLst>
          </a:blip>
          <a:srcRect/>
          <a:stretch/>
        </p:blipFill>
        <p:spPr>
          <a:xfrm>
            <a:off x="7421812" y="1684945"/>
            <a:ext cx="2535650" cy="212000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3337682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solidFill>
                  <a:schemeClr val="accent2"/>
                </a:solidFill>
                <a:latin typeface="Tw Cen MT" panose="020B0602020104020603" pitchFamily="34" charset="0"/>
              </a:rPr>
              <a:t>DRAFT Requirements</a:t>
            </a:r>
          </a:p>
        </p:txBody>
      </p:sp>
      <p:sp>
        <p:nvSpPr>
          <p:cNvPr id="4" name="Rectangle 3"/>
          <p:cNvSpPr/>
          <p:nvPr/>
        </p:nvSpPr>
        <p:spPr>
          <a:xfrm>
            <a:off x="2357120" y="991577"/>
            <a:ext cx="7376160" cy="45719"/>
          </a:xfrm>
          <a:prstGeom prst="rect">
            <a:avLst/>
          </a:prstGeom>
          <a:solidFill>
            <a:schemeClr val="accent6">
              <a:lumMod val="60000"/>
              <a:lumOff val="40000"/>
            </a:schemeClr>
          </a:solidFill>
          <a:ln w="31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C1D97896-D180-9249-A629-65FB0945F357}"/>
              </a:ext>
            </a:extLst>
          </p:cNvPr>
          <p:cNvSpPr>
            <a:spLocks noGrp="1"/>
          </p:cNvSpPr>
          <p:nvPr>
            <p:ph idx="1"/>
          </p:nvPr>
        </p:nvSpPr>
        <p:spPr>
          <a:xfrm>
            <a:off x="2338478" y="1107754"/>
            <a:ext cx="10515600" cy="529618"/>
          </a:xfrm>
        </p:spPr>
        <p:txBody>
          <a:bodyPr>
            <a:normAutofit/>
          </a:bodyPr>
          <a:lstStyle/>
          <a:p>
            <a:r>
              <a:rPr lang="en-US" dirty="0"/>
              <a:t>Two courses among</a:t>
            </a:r>
          </a:p>
          <a:p>
            <a:pPr marL="0" indent="0">
              <a:buNone/>
            </a:pPr>
            <a:endParaRPr lang="en-US" dirty="0"/>
          </a:p>
          <a:p>
            <a:pPr marL="0" indent="0">
              <a:buNone/>
            </a:pPr>
            <a:endParaRPr lang="en-US" dirty="0"/>
          </a:p>
          <a:p>
            <a:pPr marL="0" indent="0">
              <a:buNone/>
            </a:pPr>
            <a:endParaRPr lang="en-US" dirty="0"/>
          </a:p>
        </p:txBody>
      </p:sp>
      <p:sp>
        <p:nvSpPr>
          <p:cNvPr id="11" name="Content Placeholder 2">
            <a:extLst>
              <a:ext uri="{FF2B5EF4-FFF2-40B4-BE49-F238E27FC236}">
                <a16:creationId xmlns:a16="http://schemas.microsoft.com/office/drawing/2014/main" id="{9CEF8DCA-FD9A-EF45-A5D9-1761BF9944FF}"/>
              </a:ext>
            </a:extLst>
          </p:cNvPr>
          <p:cNvSpPr txBox="1">
            <a:spLocks/>
          </p:cNvSpPr>
          <p:nvPr/>
        </p:nvSpPr>
        <p:spPr>
          <a:xfrm>
            <a:off x="2409823" y="1979343"/>
            <a:ext cx="3840480" cy="2420316"/>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ENG ME 404 Dynamics and Control of Mechanical Systems</a:t>
            </a:r>
            <a:br>
              <a:rPr lang="en-US" sz="1600" dirty="0"/>
            </a:br>
            <a:r>
              <a:rPr lang="en-US" sz="1600" dirty="0"/>
              <a:t>ENG BE 404 Modern Control in Biomedical Engineering</a:t>
            </a:r>
          </a:p>
          <a:p>
            <a:pPr marL="0" indent="0">
              <a:buNone/>
            </a:pPr>
            <a:r>
              <a:rPr lang="en-US" sz="1600" dirty="0"/>
              <a:t>ENG ME 570 Robot Motion Planning</a:t>
            </a:r>
          </a:p>
          <a:p>
            <a:pPr marL="0" indent="0">
              <a:buNone/>
            </a:pPr>
            <a:r>
              <a:rPr lang="en-US" sz="1600" dirty="0"/>
              <a:t>ENG EC 518 Robot Learning</a:t>
            </a:r>
          </a:p>
          <a:p>
            <a:pPr marL="0" indent="0">
              <a:buNone/>
            </a:pPr>
            <a:r>
              <a:rPr lang="en-US" sz="1600" dirty="0"/>
              <a:t>CAS CS 585 Image and Video Computing</a:t>
            </a:r>
          </a:p>
          <a:p>
            <a:pPr marL="0" indent="0">
              <a:buNone/>
            </a:pPr>
            <a:endParaRPr lang="en-US" sz="1600" dirty="0"/>
          </a:p>
          <a:p>
            <a:pPr marL="0" indent="0">
              <a:buNone/>
            </a:pPr>
            <a:endParaRPr lang="en-US" sz="1600" dirty="0"/>
          </a:p>
        </p:txBody>
      </p:sp>
      <p:sp>
        <p:nvSpPr>
          <p:cNvPr id="12" name="Content Placeholder 2">
            <a:extLst>
              <a:ext uri="{FF2B5EF4-FFF2-40B4-BE49-F238E27FC236}">
                <a16:creationId xmlns:a16="http://schemas.microsoft.com/office/drawing/2014/main" id="{9F0FB018-0EDB-CB4E-9124-F29A9EF5559C}"/>
              </a:ext>
            </a:extLst>
          </p:cNvPr>
          <p:cNvSpPr txBox="1">
            <a:spLocks/>
          </p:cNvSpPr>
          <p:nvPr/>
        </p:nvSpPr>
        <p:spPr>
          <a:xfrm>
            <a:off x="6416185" y="1979343"/>
            <a:ext cx="3852832" cy="30203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ENG EC 444 Smart and Connected Systems</a:t>
            </a:r>
          </a:p>
          <a:p>
            <a:pPr marL="0" indent="0">
              <a:buNone/>
            </a:pPr>
            <a:r>
              <a:rPr lang="en-US" sz="1600" dirty="0"/>
              <a:t>ENG EC 535 Introduction to Embedded Systems</a:t>
            </a:r>
          </a:p>
          <a:p>
            <a:pPr marL="0" indent="0">
              <a:buNone/>
            </a:pPr>
            <a:r>
              <a:rPr lang="en-US" sz="1600" dirty="0"/>
              <a:t>ENG EC 545 Cyber-Physical Systems</a:t>
            </a:r>
          </a:p>
          <a:p>
            <a:pPr marL="0" indent="0">
              <a:buNone/>
            </a:pPr>
            <a:r>
              <a:rPr lang="en-US" sz="1600" dirty="0"/>
              <a:t>ENG ME 568 Soft Robotic Technologies </a:t>
            </a:r>
          </a:p>
          <a:p>
            <a:pPr marL="0" indent="0">
              <a:buNone/>
            </a:pPr>
            <a:r>
              <a:rPr lang="en-US" sz="1600" dirty="0"/>
              <a:t>ENG ME 571 Medical Robotics </a:t>
            </a:r>
          </a:p>
        </p:txBody>
      </p:sp>
      <p:sp>
        <p:nvSpPr>
          <p:cNvPr id="7" name="Content Placeholder 2">
            <a:extLst>
              <a:ext uri="{FF2B5EF4-FFF2-40B4-BE49-F238E27FC236}">
                <a16:creationId xmlns:a16="http://schemas.microsoft.com/office/drawing/2014/main" id="{93E48AA3-D6A2-A645-9175-25EC12F261DE}"/>
              </a:ext>
            </a:extLst>
          </p:cNvPr>
          <p:cNvSpPr txBox="1">
            <a:spLocks/>
          </p:cNvSpPr>
          <p:nvPr/>
        </p:nvSpPr>
        <p:spPr>
          <a:xfrm>
            <a:off x="2423627" y="4410471"/>
            <a:ext cx="3840480" cy="14216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ENG EC 523 Deep Learning</a:t>
            </a:r>
          </a:p>
          <a:p>
            <a:pPr marL="0" indent="0">
              <a:buNone/>
            </a:pPr>
            <a:r>
              <a:rPr lang="en-US" sz="1600" dirty="0"/>
              <a:t>ENG EC 414 Intro to Machine Learning</a:t>
            </a:r>
          </a:p>
        </p:txBody>
      </p:sp>
      <p:sp>
        <p:nvSpPr>
          <p:cNvPr id="8" name="Content Placeholder 2">
            <a:extLst>
              <a:ext uri="{FF2B5EF4-FFF2-40B4-BE49-F238E27FC236}">
                <a16:creationId xmlns:a16="http://schemas.microsoft.com/office/drawing/2014/main" id="{1555B44C-F637-4940-A31E-2B96B050263C}"/>
              </a:ext>
            </a:extLst>
          </p:cNvPr>
          <p:cNvSpPr txBox="1">
            <a:spLocks/>
          </p:cNvSpPr>
          <p:nvPr/>
        </p:nvSpPr>
        <p:spPr>
          <a:xfrm>
            <a:off x="6429640" y="4516024"/>
            <a:ext cx="3843337" cy="14216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ENG EC 503 Introduction to Learning from Data </a:t>
            </a:r>
          </a:p>
          <a:p>
            <a:pPr marL="0" indent="0">
              <a:buNone/>
            </a:pPr>
            <a:r>
              <a:rPr lang="en-US" sz="1600" dirty="0"/>
              <a:t>ENG CAS CS 542 Principles of Machine Learning</a:t>
            </a:r>
          </a:p>
        </p:txBody>
      </p:sp>
      <p:grpSp>
        <p:nvGrpSpPr>
          <p:cNvPr id="5" name="Group 4">
            <a:extLst>
              <a:ext uri="{FF2B5EF4-FFF2-40B4-BE49-F238E27FC236}">
                <a16:creationId xmlns:a16="http://schemas.microsoft.com/office/drawing/2014/main" id="{1778244A-AA55-544F-8AD9-62FE955BB113}"/>
              </a:ext>
            </a:extLst>
          </p:cNvPr>
          <p:cNvGrpSpPr/>
          <p:nvPr/>
        </p:nvGrpSpPr>
        <p:grpSpPr>
          <a:xfrm>
            <a:off x="1891097" y="1790745"/>
            <a:ext cx="4509703" cy="1897853"/>
            <a:chOff x="333760" y="2131160"/>
            <a:chExt cx="4509703" cy="2326541"/>
          </a:xfrm>
        </p:grpSpPr>
        <p:sp>
          <p:nvSpPr>
            <p:cNvPr id="9" name="Rounded Rectangle 8">
              <a:extLst>
                <a:ext uri="{FF2B5EF4-FFF2-40B4-BE49-F238E27FC236}">
                  <a16:creationId xmlns:a16="http://schemas.microsoft.com/office/drawing/2014/main" id="{9BD792EB-6BCF-6C4E-8606-74D9F5FA11B4}"/>
                </a:ext>
              </a:extLst>
            </p:cNvPr>
            <p:cNvSpPr/>
            <p:nvPr/>
          </p:nvSpPr>
          <p:spPr>
            <a:xfrm>
              <a:off x="701991" y="2131160"/>
              <a:ext cx="4141472" cy="2326539"/>
            </a:xfrm>
            <a:prstGeom prst="roundRect">
              <a:avLst>
                <a:gd name="adj" fmla="val 9298"/>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dirty="0"/>
            </a:p>
          </p:txBody>
        </p:sp>
        <p:sp>
          <p:nvSpPr>
            <p:cNvPr id="3" name="TextBox 2">
              <a:extLst>
                <a:ext uri="{FF2B5EF4-FFF2-40B4-BE49-F238E27FC236}">
                  <a16:creationId xmlns:a16="http://schemas.microsoft.com/office/drawing/2014/main" id="{87839E60-76C9-DD4D-AFC0-6C5BA6490F7D}"/>
                </a:ext>
              </a:extLst>
            </p:cNvPr>
            <p:cNvSpPr txBox="1"/>
            <p:nvPr/>
          </p:nvSpPr>
          <p:spPr>
            <a:xfrm rot="16200000">
              <a:off x="-675621" y="3140542"/>
              <a:ext cx="2326540" cy="307777"/>
            </a:xfrm>
            <a:prstGeom prst="rect">
              <a:avLst/>
            </a:prstGeom>
            <a:noFill/>
            <a:ln>
              <a:noFill/>
            </a:ln>
          </p:spPr>
          <p:txBody>
            <a:bodyPr wrap="square" rtlCol="0">
              <a:spAutoFit/>
            </a:bodyPr>
            <a:lstStyle/>
            <a:p>
              <a:r>
                <a:rPr lang="en-US" sz="1400" dirty="0"/>
                <a:t>Planning  &amp; Control</a:t>
              </a:r>
              <a:endParaRPr lang="en-US" sz="1200" dirty="0"/>
            </a:p>
          </p:txBody>
        </p:sp>
      </p:grpSp>
      <p:grpSp>
        <p:nvGrpSpPr>
          <p:cNvPr id="14" name="Group 13">
            <a:extLst>
              <a:ext uri="{FF2B5EF4-FFF2-40B4-BE49-F238E27FC236}">
                <a16:creationId xmlns:a16="http://schemas.microsoft.com/office/drawing/2014/main" id="{9F59B28A-79D3-C240-A9E3-7A17C215833D}"/>
              </a:ext>
            </a:extLst>
          </p:cNvPr>
          <p:cNvGrpSpPr/>
          <p:nvPr/>
        </p:nvGrpSpPr>
        <p:grpSpPr>
          <a:xfrm>
            <a:off x="1875708" y="3294750"/>
            <a:ext cx="4525091" cy="1434035"/>
            <a:chOff x="318372" y="2131160"/>
            <a:chExt cx="4525091" cy="2326541"/>
          </a:xfrm>
        </p:grpSpPr>
        <p:sp>
          <p:nvSpPr>
            <p:cNvPr id="15" name="Rounded Rectangle 14">
              <a:extLst>
                <a:ext uri="{FF2B5EF4-FFF2-40B4-BE49-F238E27FC236}">
                  <a16:creationId xmlns:a16="http://schemas.microsoft.com/office/drawing/2014/main" id="{13FA4B5C-8080-144A-AF2A-C1F70D1A17F5}"/>
                </a:ext>
              </a:extLst>
            </p:cNvPr>
            <p:cNvSpPr/>
            <p:nvPr/>
          </p:nvSpPr>
          <p:spPr>
            <a:xfrm>
              <a:off x="701991" y="2131160"/>
              <a:ext cx="4141472" cy="2326539"/>
            </a:xfrm>
            <a:prstGeom prst="roundRect">
              <a:avLst>
                <a:gd name="adj" fmla="val 9298"/>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dirty="0"/>
            </a:p>
          </p:txBody>
        </p:sp>
        <p:sp>
          <p:nvSpPr>
            <p:cNvPr id="16" name="TextBox 15">
              <a:extLst>
                <a:ext uri="{FF2B5EF4-FFF2-40B4-BE49-F238E27FC236}">
                  <a16:creationId xmlns:a16="http://schemas.microsoft.com/office/drawing/2014/main" id="{887D34CE-980D-364F-B079-BF6374431B7C}"/>
                </a:ext>
              </a:extLst>
            </p:cNvPr>
            <p:cNvSpPr txBox="1"/>
            <p:nvPr/>
          </p:nvSpPr>
          <p:spPr>
            <a:xfrm rot="16200000">
              <a:off x="-675621" y="3125154"/>
              <a:ext cx="2326540" cy="338554"/>
            </a:xfrm>
            <a:prstGeom prst="rect">
              <a:avLst/>
            </a:prstGeom>
            <a:noFill/>
            <a:ln>
              <a:noFill/>
            </a:ln>
          </p:spPr>
          <p:txBody>
            <a:bodyPr wrap="square" rtlCol="0">
              <a:spAutoFit/>
            </a:bodyPr>
            <a:lstStyle/>
            <a:p>
              <a:r>
                <a:rPr lang="en-US" sz="1600" dirty="0"/>
                <a:t>Perception</a:t>
              </a:r>
              <a:endParaRPr lang="en-US" sz="1400" dirty="0"/>
            </a:p>
          </p:txBody>
        </p:sp>
      </p:grpSp>
      <p:grpSp>
        <p:nvGrpSpPr>
          <p:cNvPr id="17" name="Group 16">
            <a:extLst>
              <a:ext uri="{FF2B5EF4-FFF2-40B4-BE49-F238E27FC236}">
                <a16:creationId xmlns:a16="http://schemas.microsoft.com/office/drawing/2014/main" id="{5D8E5E9D-4B0F-CE49-8FD5-5DD86BF4B941}"/>
              </a:ext>
            </a:extLst>
          </p:cNvPr>
          <p:cNvGrpSpPr/>
          <p:nvPr/>
        </p:nvGrpSpPr>
        <p:grpSpPr>
          <a:xfrm>
            <a:off x="1875709" y="4375414"/>
            <a:ext cx="8530002" cy="1349383"/>
            <a:chOff x="318372" y="2340507"/>
            <a:chExt cx="8482727" cy="2117197"/>
          </a:xfrm>
        </p:grpSpPr>
        <p:sp>
          <p:nvSpPr>
            <p:cNvPr id="18" name="Rounded Rectangle 17">
              <a:extLst>
                <a:ext uri="{FF2B5EF4-FFF2-40B4-BE49-F238E27FC236}">
                  <a16:creationId xmlns:a16="http://schemas.microsoft.com/office/drawing/2014/main" id="{1B41A55A-6585-154F-AC9F-7FC086714C53}"/>
                </a:ext>
              </a:extLst>
            </p:cNvPr>
            <p:cNvSpPr/>
            <p:nvPr/>
          </p:nvSpPr>
          <p:spPr>
            <a:xfrm>
              <a:off x="701990" y="2340507"/>
              <a:ext cx="8099109" cy="2117193"/>
            </a:xfrm>
            <a:prstGeom prst="roundRect">
              <a:avLst>
                <a:gd name="adj" fmla="val 9298"/>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dirty="0"/>
            </a:p>
          </p:txBody>
        </p:sp>
        <p:sp>
          <p:nvSpPr>
            <p:cNvPr id="19" name="TextBox 18">
              <a:extLst>
                <a:ext uri="{FF2B5EF4-FFF2-40B4-BE49-F238E27FC236}">
                  <a16:creationId xmlns:a16="http://schemas.microsoft.com/office/drawing/2014/main" id="{5C9E918C-DC1B-704A-A5CE-0989327D0175}"/>
                </a:ext>
              </a:extLst>
            </p:cNvPr>
            <p:cNvSpPr txBox="1"/>
            <p:nvPr/>
          </p:nvSpPr>
          <p:spPr>
            <a:xfrm rot="16200000">
              <a:off x="-570948" y="3229830"/>
              <a:ext cx="2117194" cy="338554"/>
            </a:xfrm>
            <a:prstGeom prst="rect">
              <a:avLst/>
            </a:prstGeom>
            <a:noFill/>
            <a:ln>
              <a:noFill/>
            </a:ln>
          </p:spPr>
          <p:txBody>
            <a:bodyPr wrap="square" rtlCol="0">
              <a:spAutoFit/>
            </a:bodyPr>
            <a:lstStyle/>
            <a:p>
              <a:r>
                <a:rPr lang="en-US" sz="1600" dirty="0"/>
                <a:t>ML</a:t>
              </a:r>
              <a:endParaRPr lang="en-US" sz="1400" dirty="0"/>
            </a:p>
          </p:txBody>
        </p:sp>
      </p:grpSp>
      <p:grpSp>
        <p:nvGrpSpPr>
          <p:cNvPr id="21" name="Group 20">
            <a:extLst>
              <a:ext uri="{FF2B5EF4-FFF2-40B4-BE49-F238E27FC236}">
                <a16:creationId xmlns:a16="http://schemas.microsoft.com/office/drawing/2014/main" id="{DB541B38-C47E-FB4B-A54C-116A445D861A}"/>
              </a:ext>
            </a:extLst>
          </p:cNvPr>
          <p:cNvGrpSpPr/>
          <p:nvPr/>
        </p:nvGrpSpPr>
        <p:grpSpPr>
          <a:xfrm>
            <a:off x="6400799" y="1784162"/>
            <a:ext cx="4336466" cy="1633484"/>
            <a:chOff x="4666770" y="2340508"/>
            <a:chExt cx="4520303" cy="2596431"/>
          </a:xfrm>
        </p:grpSpPr>
        <p:sp>
          <p:nvSpPr>
            <p:cNvPr id="22" name="Rounded Rectangle 21">
              <a:extLst>
                <a:ext uri="{FF2B5EF4-FFF2-40B4-BE49-F238E27FC236}">
                  <a16:creationId xmlns:a16="http://schemas.microsoft.com/office/drawing/2014/main" id="{36CAB753-51EF-8C4C-BB7D-4C6932653FA5}"/>
                </a:ext>
              </a:extLst>
            </p:cNvPr>
            <p:cNvSpPr/>
            <p:nvPr/>
          </p:nvSpPr>
          <p:spPr>
            <a:xfrm>
              <a:off x="4666770" y="2340508"/>
              <a:ext cx="4141473" cy="2596431"/>
            </a:xfrm>
            <a:prstGeom prst="roundRect">
              <a:avLst>
                <a:gd name="adj" fmla="val 9298"/>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dirty="0"/>
            </a:p>
          </p:txBody>
        </p:sp>
        <p:sp>
          <p:nvSpPr>
            <p:cNvPr id="23" name="TextBox 22">
              <a:extLst>
                <a:ext uri="{FF2B5EF4-FFF2-40B4-BE49-F238E27FC236}">
                  <a16:creationId xmlns:a16="http://schemas.microsoft.com/office/drawing/2014/main" id="{B5B9F5E4-7674-DC4B-A3FF-45A82473FC2A}"/>
                </a:ext>
              </a:extLst>
            </p:cNvPr>
            <p:cNvSpPr txBox="1"/>
            <p:nvPr/>
          </p:nvSpPr>
          <p:spPr>
            <a:xfrm rot="5400000">
              <a:off x="7719580" y="3469447"/>
              <a:ext cx="2596431" cy="338554"/>
            </a:xfrm>
            <a:prstGeom prst="rect">
              <a:avLst/>
            </a:prstGeom>
            <a:noFill/>
            <a:ln>
              <a:noFill/>
            </a:ln>
          </p:spPr>
          <p:txBody>
            <a:bodyPr wrap="square" rtlCol="0">
              <a:spAutoFit/>
            </a:bodyPr>
            <a:lstStyle/>
            <a:p>
              <a:r>
                <a:rPr lang="en-US" sz="1600" dirty="0"/>
                <a:t>Computation</a:t>
              </a:r>
              <a:endParaRPr lang="en-US" sz="1400" dirty="0"/>
            </a:p>
          </p:txBody>
        </p:sp>
      </p:grpSp>
      <p:grpSp>
        <p:nvGrpSpPr>
          <p:cNvPr id="24" name="Group 23">
            <a:extLst>
              <a:ext uri="{FF2B5EF4-FFF2-40B4-BE49-F238E27FC236}">
                <a16:creationId xmlns:a16="http://schemas.microsoft.com/office/drawing/2014/main" id="{8199586E-3121-B641-B4F5-A1BDFDF39F97}"/>
              </a:ext>
            </a:extLst>
          </p:cNvPr>
          <p:cNvGrpSpPr/>
          <p:nvPr/>
        </p:nvGrpSpPr>
        <p:grpSpPr>
          <a:xfrm>
            <a:off x="6416186" y="3124200"/>
            <a:ext cx="4321078" cy="1604585"/>
            <a:chOff x="4666770" y="2340508"/>
            <a:chExt cx="4520302" cy="2596431"/>
          </a:xfrm>
        </p:grpSpPr>
        <p:sp>
          <p:nvSpPr>
            <p:cNvPr id="25" name="Rounded Rectangle 24">
              <a:extLst>
                <a:ext uri="{FF2B5EF4-FFF2-40B4-BE49-F238E27FC236}">
                  <a16:creationId xmlns:a16="http://schemas.microsoft.com/office/drawing/2014/main" id="{EDABE67A-C7F9-DF4C-A3B4-FD1792087FCE}"/>
                </a:ext>
              </a:extLst>
            </p:cNvPr>
            <p:cNvSpPr/>
            <p:nvPr/>
          </p:nvSpPr>
          <p:spPr>
            <a:xfrm>
              <a:off x="4666770" y="2340508"/>
              <a:ext cx="4141473" cy="2024630"/>
            </a:xfrm>
            <a:prstGeom prst="roundRect">
              <a:avLst>
                <a:gd name="adj" fmla="val 9298"/>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dirty="0"/>
            </a:p>
          </p:txBody>
        </p:sp>
        <p:sp>
          <p:nvSpPr>
            <p:cNvPr id="26" name="TextBox 25">
              <a:extLst>
                <a:ext uri="{FF2B5EF4-FFF2-40B4-BE49-F238E27FC236}">
                  <a16:creationId xmlns:a16="http://schemas.microsoft.com/office/drawing/2014/main" id="{BB56C5FE-B673-EB4A-ABA2-458F933FA1E4}"/>
                </a:ext>
              </a:extLst>
            </p:cNvPr>
            <p:cNvSpPr txBox="1"/>
            <p:nvPr/>
          </p:nvSpPr>
          <p:spPr>
            <a:xfrm rot="5400000">
              <a:off x="7719579" y="3469447"/>
              <a:ext cx="2596431" cy="338554"/>
            </a:xfrm>
            <a:prstGeom prst="rect">
              <a:avLst/>
            </a:prstGeom>
            <a:noFill/>
            <a:ln>
              <a:noFill/>
            </a:ln>
          </p:spPr>
          <p:txBody>
            <a:bodyPr wrap="square" rtlCol="0">
              <a:spAutoFit/>
            </a:bodyPr>
            <a:lstStyle/>
            <a:p>
              <a:r>
                <a:rPr lang="en-US" sz="1600" dirty="0"/>
                <a:t>Design</a:t>
              </a:r>
              <a:endParaRPr lang="en-US" sz="1400" dirty="0"/>
            </a:p>
          </p:txBody>
        </p:sp>
      </p:grpSp>
    </p:spTree>
    <p:extLst>
      <p:ext uri="{BB962C8B-B14F-4D97-AF65-F5344CB8AC3E}">
        <p14:creationId xmlns:p14="http://schemas.microsoft.com/office/powerpoint/2010/main" val="32685732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CEB5BDF-CF91-A854-B7C1-A75BE0C80E0A}"/>
              </a:ext>
            </a:extLst>
          </p:cNvPr>
          <p:cNvSpPr txBox="1"/>
          <p:nvPr/>
        </p:nvSpPr>
        <p:spPr>
          <a:xfrm>
            <a:off x="5462653" y="3075057"/>
            <a:ext cx="1266693" cy="707886"/>
          </a:xfrm>
          <a:prstGeom prst="rect">
            <a:avLst/>
          </a:prstGeom>
          <a:noFill/>
        </p:spPr>
        <p:txBody>
          <a:bodyPr wrap="none" rtlCol="0">
            <a:spAutoFit/>
          </a:bodyPr>
          <a:lstStyle/>
          <a:p>
            <a:r>
              <a:rPr lang="en-US" sz="4000" b="1" dirty="0"/>
              <a:t>END</a:t>
            </a:r>
          </a:p>
        </p:txBody>
      </p:sp>
    </p:spTree>
    <p:extLst>
      <p:ext uri="{BB962C8B-B14F-4D97-AF65-F5344CB8AC3E}">
        <p14:creationId xmlns:p14="http://schemas.microsoft.com/office/powerpoint/2010/main" val="350258694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23719E-BA5D-1C5D-CC10-E6A8D791F28E}"/>
              </a:ext>
            </a:extLst>
          </p:cNvPr>
          <p:cNvSpPr>
            <a:spLocks noGrp="1"/>
          </p:cNvSpPr>
          <p:nvPr>
            <p:ph idx="4294967295"/>
          </p:nvPr>
        </p:nvSpPr>
        <p:spPr>
          <a:xfrm>
            <a:off x="1524000" y="1447800"/>
            <a:ext cx="8686800" cy="4525963"/>
          </a:xfrm>
        </p:spPr>
        <p:txBody>
          <a:bodyPr/>
          <a:lstStyle/>
          <a:p>
            <a:pPr marL="0" indent="0" algn="ctr">
              <a:buNone/>
            </a:pPr>
            <a:r>
              <a:rPr lang="en-US" sz="4400" dirty="0"/>
              <a:t>Faculty/coordinators are available for small group discussion and Q&amp;A</a:t>
            </a:r>
          </a:p>
          <a:p>
            <a:pPr marL="0" indent="0" algn="ctr">
              <a:buNone/>
            </a:pPr>
            <a:endParaRPr lang="en-US" sz="4400" dirty="0"/>
          </a:p>
          <a:p>
            <a:pPr marL="0" indent="0" algn="ctr">
              <a:buNone/>
            </a:pPr>
            <a:r>
              <a:rPr lang="en-US" sz="4400" dirty="0"/>
              <a:t>Or contact them by email</a:t>
            </a:r>
          </a:p>
        </p:txBody>
      </p:sp>
      <p:sp>
        <p:nvSpPr>
          <p:cNvPr id="4" name="TextBox 3">
            <a:extLst>
              <a:ext uri="{FF2B5EF4-FFF2-40B4-BE49-F238E27FC236}">
                <a16:creationId xmlns:a16="http://schemas.microsoft.com/office/drawing/2014/main" id="{DB7C2000-4F6D-55B6-DF2A-E620290211D1}"/>
              </a:ext>
            </a:extLst>
          </p:cNvPr>
          <p:cNvSpPr txBox="1"/>
          <p:nvPr/>
        </p:nvSpPr>
        <p:spPr>
          <a:xfrm>
            <a:off x="3619500" y="228600"/>
            <a:ext cx="4495800" cy="646331"/>
          </a:xfrm>
          <a:prstGeom prst="rect">
            <a:avLst/>
          </a:prstGeom>
          <a:noFill/>
        </p:spPr>
        <p:txBody>
          <a:bodyPr wrap="square" rtlCol="0">
            <a:spAutoFit/>
          </a:bodyPr>
          <a:lstStyle/>
          <a:p>
            <a:pPr algn="ctr"/>
            <a:r>
              <a:rPr lang="en-US" sz="3600" b="1" dirty="0">
                <a:solidFill>
                  <a:srgbClr val="C00000"/>
                </a:solidFill>
              </a:rPr>
              <a:t> Informal Part</a:t>
            </a:r>
          </a:p>
        </p:txBody>
      </p:sp>
    </p:spTree>
    <p:extLst>
      <p:ext uri="{BB962C8B-B14F-4D97-AF65-F5344CB8AC3E}">
        <p14:creationId xmlns:p14="http://schemas.microsoft.com/office/powerpoint/2010/main" val="1869395933"/>
      </p:ext>
    </p:extLst>
  </p:cSld>
  <p:clrMapOvr>
    <a:masterClrMapping/>
  </p:clrMapOvr>
  <p:transition/>
</p:sld>
</file>

<file path=ppt/theme/theme1.xml><?xml version="1.0" encoding="utf-8"?>
<a:theme xmlns:a="http://schemas.openxmlformats.org/drawingml/2006/main" name="50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Tx/>
          <a:buSzTx/>
          <a:buFontTx/>
          <a:buChar char="•"/>
          <a:tabLst/>
          <a:defRPr kumimoji="0" lang="en-US"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Tx/>
          <a:buSzTx/>
          <a:buFontTx/>
          <a:buChar char="•"/>
          <a:tabLst/>
          <a:defRPr kumimoji="0" lang="en-US" sz="3200" b="0" i="0" u="none" strike="noStrike" cap="none" normalizeH="0" baseline="0" smtClean="0">
            <a:ln>
              <a:noFill/>
            </a:ln>
            <a:solidFill>
              <a:schemeClr val="tx1"/>
            </a:solidFill>
            <a:effectLst/>
            <a:latin typeface="Arial"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TotalTime>
  <Words>2037</Words>
  <Application>Microsoft Macintosh PowerPoint</Application>
  <PresentationFormat>Widescreen</PresentationFormat>
  <Paragraphs>292</Paragraphs>
  <Slides>45</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45</vt:i4>
      </vt:variant>
    </vt:vector>
  </HeadingPairs>
  <TitlesOfParts>
    <vt:vector size="57" baseType="lpstr">
      <vt:lpstr>Arial</vt:lpstr>
      <vt:lpstr>Benton-Sans</vt:lpstr>
      <vt:lpstr>Calibri</vt:lpstr>
      <vt:lpstr>Garamond</vt:lpstr>
      <vt:lpstr>Google Sans</vt:lpstr>
      <vt:lpstr>Roboto</vt:lpstr>
      <vt:lpstr>Tahoma</vt:lpstr>
      <vt:lpstr>Times</vt:lpstr>
      <vt:lpstr>Times New Roman</vt:lpstr>
      <vt:lpstr>Tw Cen MT</vt:lpstr>
      <vt:lpstr>Wingdings</vt:lpstr>
      <vt:lpstr>50_Default Design</vt:lpstr>
      <vt:lpstr>PowerPoint Presentation</vt:lpstr>
      <vt:lpstr>Structure and Timeline For Concentrations</vt:lpstr>
      <vt:lpstr>PowerPoint Presentation</vt:lpstr>
      <vt:lpstr>Aerospace Engineering</vt:lpstr>
      <vt:lpstr>Energy Technology and Sustainability</vt:lpstr>
      <vt:lpstr>Energy Technology and Sustainability</vt:lpstr>
      <vt:lpstr>Energy Technology and Sustainability</vt:lpstr>
      <vt:lpstr>Experiential Component</vt:lpstr>
      <vt:lpstr>Manufacturing Engineering</vt:lpstr>
      <vt:lpstr>PowerPoint Presentation</vt:lpstr>
      <vt:lpstr>PowerPoint Presentation</vt:lpstr>
      <vt:lpstr>Technology Innovation</vt:lpstr>
      <vt:lpstr>Tech Innovation Concentration (TIC)</vt:lpstr>
      <vt:lpstr>Start with a problem: Geese</vt:lpstr>
      <vt:lpstr>TIC Experience Requirements</vt:lpstr>
      <vt:lpstr>Machine Learning</vt:lpstr>
      <vt:lpstr>Machine Learning (ML) Concentration</vt:lpstr>
      <vt:lpstr>PowerPoint Presentation</vt:lpstr>
      <vt:lpstr>Machine Learning in Real Life: Robotics</vt:lpstr>
      <vt:lpstr>Machine Learning in Real Life:</vt:lpstr>
      <vt:lpstr>Machine Learning in Real Life:</vt:lpstr>
      <vt:lpstr>Machine Learning in Real Life: Handwriting Recognition</vt:lpstr>
      <vt:lpstr>Machine Learning in Real Life: Biometrics</vt:lpstr>
      <vt:lpstr>Machine Learning in Real Life: Computational Finance</vt:lpstr>
      <vt:lpstr>Machine Learning in Real Life: Gene Expression Analysis</vt:lpstr>
      <vt:lpstr>Machine Learning in Real Life: Scientific Data</vt:lpstr>
      <vt:lpstr>Machine Learning in Real Life: 3D Face Reconstruction</vt:lpstr>
      <vt:lpstr>PowerPoint Presentation</vt:lpstr>
      <vt:lpstr>Goals of Concentration</vt:lpstr>
      <vt:lpstr>Overview</vt:lpstr>
      <vt:lpstr>Nanotechnology</vt:lpstr>
      <vt:lpstr>Nanotechnology Concentration</vt:lpstr>
      <vt:lpstr>2023 Chemistry Nobel Prize</vt:lpstr>
      <vt:lpstr>Quantum dot application areas</vt:lpstr>
      <vt:lpstr>Nanotechnology is Everywhere</vt:lpstr>
      <vt:lpstr>The Logistics of the Concentration</vt:lpstr>
      <vt:lpstr>Experiential Components: Biotech, Electronics, NEMS/MEMS Prior to proposing an experiential component, the student must have completed ENG EK 481 or BE 437</vt:lpstr>
      <vt:lpstr>Robotics </vt:lpstr>
      <vt:lpstr>PowerPoint Presentation</vt:lpstr>
      <vt:lpstr>Motivation</vt:lpstr>
      <vt:lpstr>Disclaimer</vt:lpstr>
      <vt:lpstr>Requirements</vt:lpstr>
      <vt:lpstr>DRAFT Requirements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 PowerPoint Presentation</dc:title>
  <dc:creator>Boston University Department of Electrical &amp; Computer Engineering</dc:creator>
  <cp:lastModifiedBy>Little, Thomas</cp:lastModifiedBy>
  <cp:revision>20</cp:revision>
  <cp:lastPrinted>2023-10-16T19:57:57Z</cp:lastPrinted>
  <dcterms:created xsi:type="dcterms:W3CDTF">2022-10-13T13:50:32Z</dcterms:created>
  <dcterms:modified xsi:type="dcterms:W3CDTF">2023-10-16T19:58:01Z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2022-10-12T00:00:00Z</vt:filetime>
  </property>
  <property fmtid="{D5CDD505-2E9C-101B-9397-08002B2CF9AE}" pid="3" name="Creator">
    <vt:lpwstr>Microsoft® PowerPoint® 2016</vt:lpwstr>
  </property>
  <property fmtid="{D5CDD505-2E9C-101B-9397-08002B2CF9AE}" pid="4" name="LastSaved">
    <vt:filetime>2022-10-13T00:00:00Z</vt:filetime>
  </property>
</Properties>
</file>