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embeddings/oleObject1.bin" ContentType="application/vnd.openxmlformats-officedocument.oleObject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embeddings/oleObject2.bin" ContentType="application/vnd.openxmlformats-officedocument.oleObject"/>
  <Override PartName="/ppt/tags/tag6.xml" ContentType="application/vnd.openxmlformats-officedocument.presentationml.tags+xml"/>
  <Override PartName="/ppt/embeddings/oleObject3.bin" ContentType="application/vnd.openxmlformats-officedocument.oleObject"/>
  <Override PartName="/ppt/tags/tag7.xml" ContentType="application/vnd.openxmlformats-officedocument.presentationml.tags+xml"/>
  <Override PartName="/ppt/embeddings/oleObject4.bin" ContentType="application/vnd.openxmlformats-officedocument.oleObject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embeddings/oleObject5.bin" ContentType="application/vnd.openxmlformats-officedocument.oleObject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embeddings/oleObject6.bin" ContentType="application/vnd.openxmlformats-officedocument.oleObject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embeddings/oleObject7.bin" ContentType="application/vnd.openxmlformats-officedocument.oleObject"/>
  <Override PartName="/ppt/tags/tag14.xml" ContentType="application/vnd.openxmlformats-officedocument.presentationml.tags+xml"/>
  <Override PartName="/ppt/embeddings/oleObject8.bin" ContentType="application/vnd.openxmlformats-officedocument.oleObject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embeddings/oleObject9.bin" ContentType="application/vnd.openxmlformats-officedocument.oleObject"/>
  <Override PartName="/ppt/tags/tag17.xml" ContentType="application/vnd.openxmlformats-officedocument.presentationml.tags+xml"/>
  <Override PartName="/ppt/embeddings/oleObject10.bin" ContentType="application/vnd.openxmlformats-officedocument.oleObject"/>
  <Override PartName="/ppt/theme/theme6.xml" ContentType="application/vnd.openxmlformats-officedocument.theme+xml"/>
  <Override PartName="/ppt/theme/theme7.xml" ContentType="application/vnd.openxmlformats-officedocument.them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embeddings/oleObject11.bin" ContentType="application/vnd.openxmlformats-officedocument.oleObject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2.xml" ContentType="application/vnd.openxmlformats-officedocument.presentationml.notesSlide+xml"/>
  <Override PartName="/ppt/embeddings/oleObject12.bin" ContentType="application/vnd.openxmlformats-officedocument.oleObject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embeddings/oleObject13.bin" ContentType="application/vnd.openxmlformats-officedocument.oleObject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embeddings/oleObject14.bin" ContentType="application/vnd.openxmlformats-officedocument.oleObject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embeddings/oleObject15.bin" ContentType="application/vnd.openxmlformats-officedocument.oleObject"/>
  <Override PartName="/ppt/charts/chart1.xml" ContentType="application/vnd.openxmlformats-officedocument.drawingml.chart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embeddings/oleObject16.bin" ContentType="application/vnd.openxmlformats-officedocument.oleObject"/>
  <Override PartName="/ppt/charts/chart2.xml" ContentType="application/vnd.openxmlformats-officedocument.drawingml.chart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embeddings/oleObject17.bin" ContentType="application/vnd.openxmlformats-officedocument.oleObject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embeddings/oleObject18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89" r:id="rId1"/>
    <p:sldMasterId id="2147483804" r:id="rId2"/>
    <p:sldMasterId id="2147483817" r:id="rId3"/>
    <p:sldMasterId id="2147483822" r:id="rId4"/>
    <p:sldMasterId id="2147483829" r:id="rId5"/>
  </p:sldMasterIdLst>
  <p:notesMasterIdLst>
    <p:notesMasterId r:id="rId14"/>
  </p:notesMasterIdLst>
  <p:handoutMasterIdLst>
    <p:handoutMasterId r:id="rId15"/>
  </p:handoutMasterIdLst>
  <p:sldIdLst>
    <p:sldId id="909" r:id="rId6"/>
    <p:sldId id="1107" r:id="rId7"/>
    <p:sldId id="1111" r:id="rId8"/>
    <p:sldId id="1103" r:id="rId9"/>
    <p:sldId id="1104" r:id="rId10"/>
    <p:sldId id="1105" r:id="rId11"/>
    <p:sldId id="1106" r:id="rId12"/>
    <p:sldId id="1113" r:id="rId13"/>
  </p:sldIdLst>
  <p:sldSz cx="9144000" cy="6858000" type="screen4x3"/>
  <p:notesSz cx="7019925" cy="9305925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F56"/>
    <a:srgbClr val="FFFFFF"/>
    <a:srgbClr val="FFCCFF"/>
    <a:srgbClr val="00B050"/>
    <a:srgbClr val="EBF3FD"/>
    <a:srgbClr val="F5F9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52" autoAdjust="0"/>
    <p:restoredTop sz="95799" autoAdjust="0"/>
  </p:normalViewPr>
  <p:slideViewPr>
    <p:cSldViewPr snapToGrid="0">
      <p:cViewPr varScale="1">
        <p:scale>
          <a:sx n="89" d="100"/>
          <a:sy n="89" d="100"/>
        </p:scale>
        <p:origin x="-127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tags" Target="tags/tag1.xml"/><Relationship Id="rId18" Type="http://schemas.openxmlformats.org/officeDocument/2006/relationships/commentAuthors" Target="commentAuthors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32788559754852"/>
          <c:y val="0.079980129160457"/>
          <c:w val="0.97344228804903"/>
          <c:h val="0.894187779433681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rgbClr val="C0C0C0"/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0.0"/>
                  <c:y val="-0.48683556880278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5"/>
              <c:layout>
                <c:manualLayout>
                  <c:x val="0.0"/>
                  <c:y val="-0.065076999503229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Sheet1!$A$1:$F$1</c:f>
              <c:numCache>
                <c:formatCode>General</c:formatCode>
                <c:ptCount val="6"/>
                <c:pt idx="0">
                  <c:v>53.0</c:v>
                </c:pt>
                <c:pt idx="1">
                  <c:v>22.0</c:v>
                </c:pt>
                <c:pt idx="2">
                  <c:v>11.0</c:v>
                </c:pt>
                <c:pt idx="3">
                  <c:v>6.0</c:v>
                </c:pt>
                <c:pt idx="4">
                  <c:v>3.0</c:v>
                </c:pt>
                <c:pt idx="5">
                  <c:v>3.0</c:v>
                </c:pt>
              </c:numCache>
            </c:numRef>
          </c:val>
        </c:ser>
        <c:ser>
          <c:idx val="1"/>
          <c:order val="1"/>
          <c:spPr>
            <a:solidFill>
              <a:srgbClr val="F2C731"/>
            </a:solidFill>
            <a:ln>
              <a:noFill/>
            </a:ln>
          </c:spPr>
          <c:invertIfNegative val="0"/>
          <c:dPt>
            <c:idx val="3"/>
            <c:invertIfNegative val="0"/>
            <c:bubble3D val="0"/>
            <c:spPr>
              <a:solidFill>
                <a:srgbClr val="C0C0C0"/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rgbClr val="C0C0C0"/>
              </a:solidFill>
              <a:ln>
                <a:noFill/>
              </a:ln>
            </c:spPr>
          </c:dPt>
          <c:dLbls>
            <c:dLbl>
              <c:idx val="1"/>
              <c:layout>
                <c:manualLayout>
                  <c:x val="0.0"/>
                  <c:y val="-0.0014903129657228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layout>
                <c:manualLayout>
                  <c:x val="0.0"/>
                  <c:y val="-0.00198708395429707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3"/>
              <c:layout>
                <c:manualLayout>
                  <c:x val="0.0"/>
                  <c:y val="-0.0014903129657228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4"/>
              <c:layout>
                <c:manualLayout>
                  <c:x val="0.0"/>
                  <c:y val="-0.0014903129657228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Sheet1!$A$2:$F$2</c:f>
              <c:numCache>
                <c:formatCode>General</c:formatCode>
                <c:ptCount val="6"/>
                <c:pt idx="1">
                  <c:v>31.0</c:v>
                </c:pt>
                <c:pt idx="2">
                  <c:v>11.0</c:v>
                </c:pt>
                <c:pt idx="3">
                  <c:v>5.0</c:v>
                </c:pt>
                <c:pt idx="4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2043912168"/>
        <c:axId val="-2043907752"/>
      </c:barChart>
      <c:catAx>
        <c:axId val="-204391216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2043907752"/>
        <c:crosses val="min"/>
        <c:auto val="0"/>
        <c:lblAlgn val="ctr"/>
        <c:lblOffset val="100"/>
        <c:noMultiLvlLbl val="0"/>
      </c:catAx>
      <c:valAx>
        <c:axId val="-2043907752"/>
        <c:scaling>
          <c:orientation val="minMax"/>
          <c:max val="53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04391216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53618906942393"/>
          <c:y val="0.079980129160457"/>
          <c:w val="0.969276218611522"/>
          <c:h val="0.894187779433681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rgbClr val="F2C731"/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0.0"/>
                  <c:y val="-0.48683556880278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3"/>
              <c:layout>
                <c:manualLayout>
                  <c:x val="0.0"/>
                  <c:y val="-0.11177347242921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Sheet1!$A$1:$D$1</c:f>
              <c:numCache>
                <c:formatCode>General</c:formatCode>
                <c:ptCount val="4"/>
                <c:pt idx="0">
                  <c:v>31.0</c:v>
                </c:pt>
                <c:pt idx="1">
                  <c:v>14.0</c:v>
                </c:pt>
                <c:pt idx="2">
                  <c:v>5.0</c:v>
                </c:pt>
                <c:pt idx="3">
                  <c:v>5.0</c:v>
                </c:pt>
              </c:numCache>
            </c:numRef>
          </c:val>
        </c:ser>
        <c:ser>
          <c:idx val="1"/>
          <c:order val="1"/>
          <c:spPr>
            <a:solidFill>
              <a:srgbClr val="F2C731"/>
            </a:solidFill>
            <a:ln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D6D7D9"/>
              </a:solidFill>
              <a:ln>
                <a:noFill/>
              </a:ln>
            </c:spPr>
          </c:dPt>
          <c:dLbls>
            <c:dLbl>
              <c:idx val="1"/>
              <c:layout>
                <c:manualLayout>
                  <c:x val="0.0"/>
                  <c:y val="-0.00198708395429707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layout>
                <c:manualLayout>
                  <c:x val="0.0"/>
                  <c:y val="-0.0014903129657228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Sheet1!$A$2:$D$2</c:f>
              <c:numCache>
                <c:formatCode>General</c:formatCode>
                <c:ptCount val="4"/>
                <c:pt idx="1">
                  <c:v>17.0</c:v>
                </c:pt>
                <c:pt idx="2">
                  <c:v>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2045056840"/>
        <c:axId val="-2045053320"/>
      </c:barChart>
      <c:catAx>
        <c:axId val="-204505684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2045053320"/>
        <c:crosses val="min"/>
        <c:auto val="0"/>
        <c:lblAlgn val="ctr"/>
        <c:lblOffset val="100"/>
        <c:noMultiLvlLbl val="0"/>
      </c:catAx>
      <c:valAx>
        <c:axId val="-2045053320"/>
        <c:scaling>
          <c:orientation val="minMax"/>
          <c:max val="31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04505684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BDF68F-A62F-4300-A857-530149FFC6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16AB788-2050-4D9A-9472-08A0C8038A47}" type="pres">
      <dgm:prSet presAssocID="{09BDF68F-A62F-4300-A857-530149FFC6AF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109443C-66E5-4EF2-AAD9-A22792454809}" type="presOf" srcId="{09BDF68F-A62F-4300-A857-530149FFC6AF}" destId="{716AB788-2050-4D9A-9472-08A0C8038A47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3042603" cy="465615"/>
          </a:xfrm>
          <a:prstGeom prst="rect">
            <a:avLst/>
          </a:prstGeom>
        </p:spPr>
        <p:txBody>
          <a:bodyPr vert="horz" lIns="91852" tIns="45924" rIns="91852" bIns="459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5738" y="3"/>
            <a:ext cx="3042603" cy="465615"/>
          </a:xfrm>
          <a:prstGeom prst="rect">
            <a:avLst/>
          </a:prstGeom>
        </p:spPr>
        <p:txBody>
          <a:bodyPr vert="horz" lIns="91852" tIns="45924" rIns="91852" bIns="459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74459E1-DABA-4A93-984B-D2FAAC611687}" type="datetimeFigureOut">
              <a:rPr lang="en-US"/>
              <a:pPr>
                <a:defRPr/>
              </a:pPr>
              <a:t>10/15/19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8838724"/>
            <a:ext cx="3042603" cy="465615"/>
          </a:xfrm>
          <a:prstGeom prst="rect">
            <a:avLst/>
          </a:prstGeom>
        </p:spPr>
        <p:txBody>
          <a:bodyPr vert="horz" lIns="91852" tIns="45924" rIns="91852" bIns="459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5738" y="8838724"/>
            <a:ext cx="3042603" cy="465615"/>
          </a:xfrm>
          <a:prstGeom prst="rect">
            <a:avLst/>
          </a:prstGeom>
        </p:spPr>
        <p:txBody>
          <a:bodyPr vert="horz" lIns="91852" tIns="45924" rIns="91852" bIns="459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46B86B9-183D-4F1A-AF20-62FD2E693A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559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3042603" cy="465615"/>
          </a:xfrm>
          <a:prstGeom prst="rect">
            <a:avLst/>
          </a:prstGeom>
        </p:spPr>
        <p:txBody>
          <a:bodyPr vert="horz" lIns="93597" tIns="46798" rIns="93597" bIns="4679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5738" y="3"/>
            <a:ext cx="3042603" cy="465615"/>
          </a:xfrm>
          <a:prstGeom prst="rect">
            <a:avLst/>
          </a:prstGeom>
        </p:spPr>
        <p:txBody>
          <a:bodyPr vert="horz" lIns="93597" tIns="46798" rIns="93597" bIns="4679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24D4654-CB86-4A77-846A-FA22C3A32683}" type="datetimeFigureOut">
              <a:rPr lang="en-US"/>
              <a:pPr>
                <a:defRPr/>
              </a:pPr>
              <a:t>10/15/19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4550" cy="34909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97" tIns="46798" rIns="93597" bIns="4679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9" y="4420956"/>
            <a:ext cx="5614668" cy="4187349"/>
          </a:xfrm>
          <a:prstGeom prst="rect">
            <a:avLst/>
          </a:prstGeom>
        </p:spPr>
        <p:txBody>
          <a:bodyPr vert="horz" lIns="93597" tIns="46798" rIns="93597" bIns="46798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8838724"/>
            <a:ext cx="3042603" cy="465615"/>
          </a:xfrm>
          <a:prstGeom prst="rect">
            <a:avLst/>
          </a:prstGeom>
        </p:spPr>
        <p:txBody>
          <a:bodyPr vert="horz" lIns="93597" tIns="46798" rIns="93597" bIns="4679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5738" y="8838724"/>
            <a:ext cx="3042603" cy="465615"/>
          </a:xfrm>
          <a:prstGeom prst="rect">
            <a:avLst/>
          </a:prstGeom>
        </p:spPr>
        <p:txBody>
          <a:bodyPr vert="horz" lIns="93597" tIns="46798" rIns="93597" bIns="4679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17E9CAF-CA78-4668-B94D-278349315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553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68470" y="5000450"/>
            <a:ext cx="5982139" cy="24647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2902FC-13A1-4E02-8055-5D86C0003CE5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206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7E9CAF-CA78-4668-B94D-278349315C58}" type="slidenum">
              <a:rPr lang="en-US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1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emf"/><Relationship Id="rId3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emf"/><Relationship Id="rId3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1.emf"/><Relationship Id="rId1" Type="http://schemas.openxmlformats.org/officeDocument/2006/relationships/vmlDrawing" Target="../drawings/vmlDrawing3.vml"/><Relationship Id="rId2" Type="http://schemas.openxmlformats.org/officeDocument/2006/relationships/tags" Target="../tags/tag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1.emf"/><Relationship Id="rId1" Type="http://schemas.openxmlformats.org/officeDocument/2006/relationships/vmlDrawing" Target="../drawings/vmlDrawing4.vml"/><Relationship Id="rId2" Type="http://schemas.openxmlformats.org/officeDocument/2006/relationships/tags" Target="../tags/tag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emf"/><Relationship Id="rId3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4" Type="http://schemas.openxmlformats.org/officeDocument/2006/relationships/slideMaster" Target="../slideMasters/slideMaster3.xml"/><Relationship Id="rId5" Type="http://schemas.openxmlformats.org/officeDocument/2006/relationships/oleObject" Target="../embeddings/oleObject6.bin"/><Relationship Id="rId6" Type="http://schemas.openxmlformats.org/officeDocument/2006/relationships/image" Target="../media/image1.emf"/><Relationship Id="rId1" Type="http://schemas.openxmlformats.org/officeDocument/2006/relationships/vmlDrawing" Target="../drawings/vmlDrawing6.vml"/><Relationship Id="rId2" Type="http://schemas.openxmlformats.org/officeDocument/2006/relationships/tags" Target="../tags/tag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8.png"/><Relationship Id="rId3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6.emf"/><Relationship Id="rId3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1.emf"/><Relationship Id="rId1" Type="http://schemas.openxmlformats.org/officeDocument/2006/relationships/vmlDrawing" Target="../drawings/vmlDrawing8.vml"/><Relationship Id="rId2" Type="http://schemas.openxmlformats.org/officeDocument/2006/relationships/tags" Target="../tags/tag1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8.png"/><Relationship Id="rId3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6.emf"/><Relationship Id="rId3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7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1.emf"/><Relationship Id="rId1" Type="http://schemas.openxmlformats.org/officeDocument/2006/relationships/vmlDrawing" Target="../drawings/vmlDrawing10.vml"/><Relationship Id="rId2" Type="http://schemas.openxmlformats.org/officeDocument/2006/relationships/tags" Target="../tags/tag1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-1" y="6428097"/>
            <a:ext cx="9144000" cy="4299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9048" y="2370667"/>
            <a:ext cx="5605780" cy="1139296"/>
          </a:xfrm>
        </p:spPr>
        <p:txBody>
          <a:bodyPr anchor="b"/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69048" y="3602038"/>
            <a:ext cx="5605780" cy="102414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8" y="31739"/>
            <a:ext cx="2736607" cy="63722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048" y="1030024"/>
            <a:ext cx="2383541" cy="10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2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0" y="1565490"/>
            <a:ext cx="9064869" cy="337638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5007161"/>
            <a:ext cx="9144000" cy="14582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54773" y="5055140"/>
            <a:ext cx="5605780" cy="569648"/>
          </a:xfrm>
        </p:spPr>
        <p:txBody>
          <a:bodyPr anchor="b"/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54773" y="5716863"/>
            <a:ext cx="5605780" cy="49929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-1" y="6428097"/>
            <a:ext cx="9144000" cy="4299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96" y="344481"/>
            <a:ext cx="2383541" cy="10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432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-33489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BottomPlaceholder"/>
          <p:cNvSpPr>
            <a:spLocks noChangeArrowheads="1"/>
          </p:cNvSpPr>
          <p:nvPr userDrawn="1"/>
        </p:nvSpPr>
        <p:spPr bwMode="auto">
          <a:xfrm>
            <a:off x="0" y="2283840"/>
            <a:ext cx="2238620" cy="41877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32">
              <a:solidFill>
                <a:srgbClr val="000000"/>
              </a:solidFill>
              <a:cs typeface="+mn-cs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605875" y="3105356"/>
            <a:ext cx="5036084" cy="502445"/>
          </a:xfrm>
        </p:spPr>
        <p:txBody>
          <a:bodyPr anchor="t"/>
          <a:lstStyle>
            <a:lvl1pPr>
              <a:defRPr sz="2400" b="1"/>
            </a:lvl1pPr>
          </a:lstStyle>
          <a:p>
            <a:pPr lvl="0"/>
            <a:r>
              <a:rPr lang="en-US" noProof="0" dirty="0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605875" y="3711729"/>
            <a:ext cx="5036084" cy="369332"/>
          </a:xfrm>
        </p:spPr>
        <p:txBody>
          <a:bodyPr>
            <a:sp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grpSp>
        <p:nvGrpSpPr>
          <p:cNvPr id="13513" name="McK Title Elements"/>
          <p:cNvGrpSpPr>
            <a:grpSpLocks/>
          </p:cNvGrpSpPr>
          <p:nvPr/>
        </p:nvGrpSpPr>
        <p:grpSpPr bwMode="auto">
          <a:xfrm>
            <a:off x="1" y="1"/>
            <a:ext cx="9140760" cy="6859620"/>
            <a:chOff x="0" y="0"/>
            <a:chExt cx="5643" cy="4235"/>
          </a:xfrm>
        </p:grpSpPr>
        <p:sp>
          <p:nvSpPr>
            <p:cNvPr id="13332" name="McK Document type" hidden="1"/>
            <p:cNvSpPr txBox="1">
              <a:spLocks noChangeArrowheads="1"/>
            </p:cNvSpPr>
            <p:nvPr userDrawn="1"/>
          </p:nvSpPr>
          <p:spPr bwMode="auto">
            <a:xfrm>
              <a:off x="1663" y="3104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r>
                <a:rPr lang="en-US" sz="1428">
                  <a:solidFill>
                    <a:srgbClr val="000000"/>
                  </a:solidFill>
                  <a:cs typeface="+mn-cs"/>
                </a:rPr>
                <a:t>Document type</a:t>
              </a:r>
            </a:p>
          </p:txBody>
        </p:sp>
        <p:sp>
          <p:nvSpPr>
            <p:cNvPr id="13333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75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sz="1428">
                  <a:solidFill>
                    <a:srgbClr val="000000"/>
                  </a:solidFill>
                  <a:cs typeface="+mn-cs"/>
                </a:rPr>
                <a:t>Date</a:t>
              </a:r>
            </a:p>
          </p:txBody>
        </p:sp>
        <p:sp>
          <p:nvSpPr>
            <p:cNvPr id="13352" name="McK Disclaimer" hidden="1"/>
            <p:cNvSpPr>
              <a:spLocks noChangeArrowheads="1"/>
            </p:cNvSpPr>
            <p:nvPr userDrawn="1"/>
          </p:nvSpPr>
          <p:spPr bwMode="auto">
            <a:xfrm>
              <a:off x="1663" y="3713"/>
              <a:ext cx="2777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21202" eaLnBrk="0" hangingPunct="0"/>
              <a:r>
                <a:rPr lang="en-US" sz="816">
                  <a:solidFill>
                    <a:srgbClr val="000000"/>
                  </a:solidFill>
                  <a:cs typeface="+mn-cs"/>
                </a:rPr>
                <a:t>CONFIDENTIAL AND PROPRIETARY</a:t>
              </a:r>
            </a:p>
            <a:p>
              <a:pPr defTabSz="821202" eaLnBrk="0" hangingPunct="0"/>
              <a:r>
                <a:rPr lang="en-US" sz="816">
                  <a:solidFill>
                    <a:srgbClr val="000000"/>
                  </a:solidFill>
                  <a:cs typeface="+mn-cs"/>
                </a:rPr>
                <a:t>Any use of this material without specific permission of McKinsey &amp; Company is strictly prohibited</a:t>
              </a:r>
            </a:p>
          </p:txBody>
        </p:sp>
        <p:sp>
          <p:nvSpPr>
            <p:cNvPr id="13474" name="TitleBottomPlaceholder" hidden="1"/>
            <p:cNvSpPr>
              <a:spLocks noChangeArrowheads="1"/>
            </p:cNvSpPr>
            <p:nvPr userDrawn="1"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3475" name="TitleTopPlaceholder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3477" name="Rectangle 1189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>
                <a:solidFill>
                  <a:srgbClr val="000000"/>
                </a:solidFill>
                <a:cs typeface="+mn-cs"/>
              </a:endParaRPr>
            </a:p>
          </p:txBody>
        </p:sp>
      </p:grpSp>
      <p:pic>
        <p:nvPicPr>
          <p:cNvPr id="13507" name="TitleBottomBarBW" hidden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60" y="6574545"/>
            <a:ext cx="1670055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TopPlaceholder"/>
          <p:cNvSpPr>
            <a:spLocks noChangeArrowheads="1"/>
          </p:cNvSpPr>
          <p:nvPr userDrawn="1"/>
        </p:nvSpPr>
        <p:spPr bwMode="auto">
          <a:xfrm>
            <a:off x="0" y="1"/>
            <a:ext cx="2238620" cy="2283840"/>
          </a:xfrm>
          <a:prstGeom prst="rect">
            <a:avLst/>
          </a:prstGeom>
          <a:solidFill>
            <a:srgbClr val="F8BF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32">
              <a:solidFill>
                <a:srgbClr val="000000"/>
              </a:solidFill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" y="6428097"/>
            <a:ext cx="9144000" cy="4299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795" y="1184667"/>
            <a:ext cx="2383541" cy="10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186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29" y="1142357"/>
            <a:ext cx="8754413" cy="5175176"/>
          </a:xfrm>
        </p:spPr>
        <p:txBody>
          <a:bodyPr>
            <a:noAutofit/>
          </a:bodyPr>
          <a:lstStyle>
            <a:lvl1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2763" indent="-168275">
              <a:buClr>
                <a:schemeClr val="tx2"/>
              </a:buClr>
              <a:buFont typeface="Arial" panose="020B0604020202020204" pitchFamily="34" charset="0"/>
              <a:buChar char="̶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7713" indent="-227013">
              <a:buClr>
                <a:schemeClr val="tx2"/>
              </a:buClr>
              <a:buSzPct val="120000"/>
              <a:buFont typeface="Arial" panose="020B0604020202020204" pitchFamily="34" charset="0"/>
              <a:buChar char="▫"/>
              <a:tabLst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73829" y="155576"/>
            <a:ext cx="8752621" cy="6349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274298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989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29" y="1142357"/>
            <a:ext cx="8754413" cy="5175176"/>
          </a:xfrm>
        </p:spPr>
        <p:txBody>
          <a:bodyPr>
            <a:noAutofit/>
          </a:bodyPr>
          <a:lstStyle>
            <a:lvl1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2763" indent="-168275">
              <a:buClr>
                <a:schemeClr val="tx2"/>
              </a:buClr>
              <a:buFont typeface="Arial" panose="020B0604020202020204" pitchFamily="34" charset="0"/>
              <a:buChar char="̶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7713" indent="-227013">
              <a:buClr>
                <a:schemeClr val="tx2"/>
              </a:buClr>
              <a:buSzPct val="120000"/>
              <a:buFont typeface="Arial" panose="020B0604020202020204" pitchFamily="34" charset="0"/>
              <a:buChar char="▫"/>
              <a:tabLst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09552" y="6660156"/>
            <a:ext cx="7069929" cy="18977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73829" y="155576"/>
            <a:ext cx="8752621" cy="6349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274298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1392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itleBottomPlaceholder"/>
          <p:cNvSpPr>
            <a:spLocks noChangeArrowheads="1"/>
          </p:cNvSpPr>
          <p:nvPr userDrawn="1"/>
        </p:nvSpPr>
        <p:spPr bwMode="auto">
          <a:xfrm>
            <a:off x="0" y="2283840"/>
            <a:ext cx="2238620" cy="4187763"/>
          </a:xfrm>
          <a:prstGeom prst="rect">
            <a:avLst/>
          </a:prstGeom>
          <a:solidFill>
            <a:srgbClr val="6283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32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-1" y="6471603"/>
            <a:ext cx="9144000" cy="386397"/>
          </a:xfrm>
          <a:prstGeom prst="rect">
            <a:avLst/>
          </a:prstGeom>
          <a:solidFill>
            <a:srgbClr val="0043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693795" y="3105356"/>
            <a:ext cx="5036084" cy="502445"/>
          </a:xfrm>
        </p:spPr>
        <p:txBody>
          <a:bodyPr anchor="t"/>
          <a:lstStyle>
            <a:lvl1pPr>
              <a:defRPr sz="2400" b="1"/>
            </a:lvl1pPr>
          </a:lstStyle>
          <a:p>
            <a:pPr lvl="0"/>
            <a:r>
              <a:rPr lang="en-US" noProof="0" dirty="0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693795" y="3711729"/>
            <a:ext cx="5036084" cy="369332"/>
          </a:xfrm>
        </p:spPr>
        <p:txBody>
          <a:bodyPr>
            <a:sp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grpSp>
        <p:nvGrpSpPr>
          <p:cNvPr id="13513" name="McK Title Elements"/>
          <p:cNvGrpSpPr>
            <a:grpSpLocks/>
          </p:cNvGrpSpPr>
          <p:nvPr/>
        </p:nvGrpSpPr>
        <p:grpSpPr bwMode="auto">
          <a:xfrm>
            <a:off x="1" y="1"/>
            <a:ext cx="9140760" cy="6859620"/>
            <a:chOff x="0" y="0"/>
            <a:chExt cx="5643" cy="4235"/>
          </a:xfrm>
        </p:grpSpPr>
        <p:sp>
          <p:nvSpPr>
            <p:cNvPr id="13332" name="McK Document type" hidden="1"/>
            <p:cNvSpPr txBox="1">
              <a:spLocks noChangeArrowheads="1"/>
            </p:cNvSpPr>
            <p:nvPr userDrawn="1"/>
          </p:nvSpPr>
          <p:spPr bwMode="auto">
            <a:xfrm>
              <a:off x="1663" y="3104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r>
                <a:rPr lang="en-US" sz="1428">
                  <a:solidFill>
                    <a:srgbClr val="000000"/>
                  </a:solidFill>
                </a:rPr>
                <a:t>Document type</a:t>
              </a:r>
            </a:p>
          </p:txBody>
        </p:sp>
        <p:sp>
          <p:nvSpPr>
            <p:cNvPr id="13333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75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sz="1428">
                  <a:solidFill>
                    <a:srgbClr val="000000"/>
                  </a:solidFill>
                </a:rPr>
                <a:t>Date</a:t>
              </a:r>
            </a:p>
          </p:txBody>
        </p:sp>
        <p:sp>
          <p:nvSpPr>
            <p:cNvPr id="13352" name="McK Disclaimer" hidden="1"/>
            <p:cNvSpPr>
              <a:spLocks noChangeArrowheads="1"/>
            </p:cNvSpPr>
            <p:nvPr userDrawn="1"/>
          </p:nvSpPr>
          <p:spPr bwMode="auto">
            <a:xfrm>
              <a:off x="1663" y="3713"/>
              <a:ext cx="2777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21202" eaLnBrk="0" hangingPunct="0"/>
              <a:r>
                <a:rPr lang="en-US" sz="816">
                  <a:solidFill>
                    <a:srgbClr val="000000"/>
                  </a:solidFill>
                </a:rPr>
                <a:t>CONFIDENTIAL AND PROPRIETARY</a:t>
              </a:r>
            </a:p>
            <a:p>
              <a:pPr defTabSz="821202" eaLnBrk="0" hangingPunct="0"/>
              <a:r>
                <a:rPr lang="en-US" sz="816">
                  <a:solidFill>
                    <a:srgbClr val="000000"/>
                  </a:solidFill>
                </a:rPr>
                <a:t>Any use of this material without specific permission of McKinsey &amp; Company is strictly prohibited</a:t>
              </a:r>
            </a:p>
          </p:txBody>
        </p:sp>
        <p:sp>
          <p:nvSpPr>
            <p:cNvPr id="13474" name="TitleBottomPlaceholder" hidden="1"/>
            <p:cNvSpPr>
              <a:spLocks noChangeArrowheads="1"/>
            </p:cNvSpPr>
            <p:nvPr userDrawn="1"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>
                <a:solidFill>
                  <a:srgbClr val="000000"/>
                </a:solidFill>
              </a:endParaRPr>
            </a:p>
          </p:txBody>
        </p:sp>
        <p:sp>
          <p:nvSpPr>
            <p:cNvPr id="13475" name="TitleTopPlaceholder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>
                <a:solidFill>
                  <a:srgbClr val="000000"/>
                </a:solidFill>
              </a:endParaRPr>
            </a:p>
          </p:txBody>
        </p:sp>
        <p:sp>
          <p:nvSpPr>
            <p:cNvPr id="13477" name="Rectangle 1189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>
                <a:solidFill>
                  <a:srgbClr val="000000"/>
                </a:solidFill>
              </a:endParaRPr>
            </a:p>
          </p:txBody>
        </p:sp>
      </p:grpSp>
      <p:pic>
        <p:nvPicPr>
          <p:cNvPr id="13507" name="TitleBottomBarBW" hidden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60" y="6574545"/>
            <a:ext cx="1670055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TopPlaceholder"/>
          <p:cNvSpPr>
            <a:spLocks noChangeArrowheads="1"/>
          </p:cNvSpPr>
          <p:nvPr userDrawn="1"/>
        </p:nvSpPr>
        <p:spPr bwMode="auto">
          <a:xfrm>
            <a:off x="0" y="1"/>
            <a:ext cx="2238620" cy="2283840"/>
          </a:xfrm>
          <a:prstGeom prst="rect">
            <a:avLst/>
          </a:prstGeom>
          <a:solidFill>
            <a:srgbClr val="F8BF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32">
              <a:solidFill>
                <a:srgbClr val="00000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795" y="1504987"/>
            <a:ext cx="2873416" cy="81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0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1" y="6471603"/>
            <a:ext cx="9144000" cy="38639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29" y="1142357"/>
            <a:ext cx="8754413" cy="528875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2763" indent="-168275">
              <a:buFont typeface="Arial" panose="020B0604020202020204" pitchFamily="34" charset="0"/>
              <a:buChar char="̶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7713" indent="-227013">
              <a:buSzPct val="120000"/>
              <a:buFont typeface="Arial" panose="020B0604020202020204" pitchFamily="34" charset="0"/>
              <a:buChar char="▫"/>
              <a:tabLst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294" y="6483211"/>
            <a:ext cx="727706" cy="3747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4DC141F-F311-8E40-92CD-06AB2D9F992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09552" y="6596785"/>
            <a:ext cx="7069929" cy="18977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73829" y="155576"/>
            <a:ext cx="8752621" cy="6349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21" y="6543027"/>
            <a:ext cx="1182687" cy="271437"/>
          </a:xfrm>
          <a:prstGeom prst="rect">
            <a:avLst/>
          </a:prstGeom>
        </p:spPr>
      </p:pic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282765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0536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2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294" y="6483211"/>
            <a:ext cx="727706" cy="3747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4DC141F-F311-8E40-92CD-06AB2D9F992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318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294" y="6483211"/>
            <a:ext cx="727706" cy="3747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4DC141F-F311-8E40-92CD-06AB2D9F992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60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29" y="1142357"/>
            <a:ext cx="8754413" cy="528875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2763" indent="-168275">
              <a:buFont typeface="Arial" panose="020B0604020202020204" pitchFamily="34" charset="0"/>
              <a:buChar char="̶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7713" indent="-227013">
              <a:buSzPct val="120000"/>
              <a:buFont typeface="Arial" panose="020B0604020202020204" pitchFamily="34" charset="0"/>
              <a:buChar char="▫"/>
              <a:tabLst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09552" y="6596785"/>
            <a:ext cx="7069929" cy="18977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73829" y="155576"/>
            <a:ext cx="8752621" cy="6349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274298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294" y="6483211"/>
            <a:ext cx="727706" cy="3747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4DC141F-F311-8E40-92CD-06AB2D9F992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65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2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9" y="267111"/>
            <a:ext cx="7814110" cy="298327"/>
          </a:xfrm>
        </p:spPr>
        <p:txBody>
          <a:bodyPr/>
          <a:lstStyle>
            <a:lvl1pPr>
              <a:defRPr sz="193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605678" y="6566446"/>
            <a:ext cx="427089" cy="1554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8168A5-B914-4420-B683-FDA65463E86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r>
              <a:rPr lang="en-US" smtClean="0">
                <a:solidFill>
                  <a:srgbClr val="FFFFFF"/>
                </a:solidFill>
              </a:rPr>
              <a:t> 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885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-1" y="1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" name="TitleBottomPlaceholder"/>
          <p:cNvSpPr>
            <a:spLocks noChangeArrowheads="1"/>
          </p:cNvSpPr>
          <p:nvPr userDrawn="1"/>
        </p:nvSpPr>
        <p:spPr bwMode="auto">
          <a:xfrm>
            <a:off x="0" y="2283841"/>
            <a:ext cx="2238620" cy="4187762"/>
          </a:xfrm>
          <a:prstGeom prst="rect">
            <a:avLst/>
          </a:prstGeom>
          <a:solidFill>
            <a:srgbClr val="6283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31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-1" y="6471604"/>
            <a:ext cx="9144000" cy="386397"/>
          </a:xfrm>
          <a:prstGeom prst="rect">
            <a:avLst/>
          </a:prstGeom>
          <a:solidFill>
            <a:srgbClr val="0043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693795" y="3105357"/>
            <a:ext cx="5036084" cy="502445"/>
          </a:xfrm>
        </p:spPr>
        <p:txBody>
          <a:bodyPr anchor="t"/>
          <a:lstStyle>
            <a:lvl1pPr>
              <a:defRPr sz="2400" b="1"/>
            </a:lvl1pPr>
          </a:lstStyle>
          <a:p>
            <a:pPr lvl="0"/>
            <a:r>
              <a:rPr lang="en-US" noProof="0" dirty="0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693795" y="3711729"/>
            <a:ext cx="5036084" cy="369332"/>
          </a:xfrm>
        </p:spPr>
        <p:txBody>
          <a:bodyPr>
            <a:sp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grpSp>
        <p:nvGrpSpPr>
          <p:cNvPr id="13513" name="McK Title Elements"/>
          <p:cNvGrpSpPr>
            <a:grpSpLocks/>
          </p:cNvGrpSpPr>
          <p:nvPr/>
        </p:nvGrpSpPr>
        <p:grpSpPr bwMode="auto">
          <a:xfrm>
            <a:off x="2" y="2"/>
            <a:ext cx="9140760" cy="6859620"/>
            <a:chOff x="0" y="0"/>
            <a:chExt cx="5643" cy="4235"/>
          </a:xfrm>
        </p:grpSpPr>
        <p:sp>
          <p:nvSpPr>
            <p:cNvPr id="13332" name="McK Document type" hidden="1"/>
            <p:cNvSpPr txBox="1">
              <a:spLocks noChangeArrowheads="1"/>
            </p:cNvSpPr>
            <p:nvPr userDrawn="1"/>
          </p:nvSpPr>
          <p:spPr bwMode="auto">
            <a:xfrm>
              <a:off x="1663" y="3104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r>
                <a:rPr lang="en-US" sz="1427">
                  <a:solidFill>
                    <a:srgbClr val="000000"/>
                  </a:solidFill>
                </a:rPr>
                <a:t>Document type</a:t>
              </a:r>
            </a:p>
          </p:txBody>
        </p:sp>
        <p:sp>
          <p:nvSpPr>
            <p:cNvPr id="13333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75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sz="1427">
                  <a:solidFill>
                    <a:srgbClr val="000000"/>
                  </a:solidFill>
                </a:rPr>
                <a:t>Date</a:t>
              </a:r>
            </a:p>
          </p:txBody>
        </p:sp>
        <p:sp>
          <p:nvSpPr>
            <p:cNvPr id="13352" name="McK Disclaimer" hidden="1"/>
            <p:cNvSpPr>
              <a:spLocks noChangeArrowheads="1"/>
            </p:cNvSpPr>
            <p:nvPr userDrawn="1"/>
          </p:nvSpPr>
          <p:spPr bwMode="auto">
            <a:xfrm>
              <a:off x="1663" y="3713"/>
              <a:ext cx="2777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21115" eaLnBrk="0" hangingPunct="0"/>
              <a:r>
                <a:rPr lang="en-US" sz="816">
                  <a:solidFill>
                    <a:srgbClr val="000000"/>
                  </a:solidFill>
                </a:rPr>
                <a:t>CONFIDENTIAL AND PROPRIETARY</a:t>
              </a:r>
            </a:p>
            <a:p>
              <a:pPr defTabSz="821115" eaLnBrk="0" hangingPunct="0"/>
              <a:r>
                <a:rPr lang="en-US" sz="816">
                  <a:solidFill>
                    <a:srgbClr val="000000"/>
                  </a:solidFill>
                </a:rPr>
                <a:t>Any use of this material without specific permission of McKinsey &amp; Company is strictly prohibited</a:t>
              </a:r>
            </a:p>
          </p:txBody>
        </p:sp>
        <p:sp>
          <p:nvSpPr>
            <p:cNvPr id="13474" name="TitleBottomPlaceholder" hidden="1"/>
            <p:cNvSpPr>
              <a:spLocks noChangeArrowheads="1"/>
            </p:cNvSpPr>
            <p:nvPr userDrawn="1"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1">
                <a:solidFill>
                  <a:srgbClr val="000000"/>
                </a:solidFill>
              </a:endParaRPr>
            </a:p>
          </p:txBody>
        </p:sp>
        <p:sp>
          <p:nvSpPr>
            <p:cNvPr id="13475" name="TitleTopPlaceholder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1">
                <a:solidFill>
                  <a:srgbClr val="000000"/>
                </a:solidFill>
              </a:endParaRPr>
            </a:p>
          </p:txBody>
        </p:sp>
        <p:sp>
          <p:nvSpPr>
            <p:cNvPr id="13477" name="Rectangle 1189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1">
                <a:solidFill>
                  <a:srgbClr val="000000"/>
                </a:solidFill>
              </a:endParaRPr>
            </a:p>
          </p:txBody>
        </p:sp>
      </p:grpSp>
      <p:pic>
        <p:nvPicPr>
          <p:cNvPr id="13507" name="TitleBottomBarBW" hidden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61" y="6574546"/>
            <a:ext cx="1670055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TopPlaceholder"/>
          <p:cNvSpPr>
            <a:spLocks noChangeArrowheads="1"/>
          </p:cNvSpPr>
          <p:nvPr userDrawn="1"/>
        </p:nvSpPr>
        <p:spPr bwMode="auto">
          <a:xfrm>
            <a:off x="0" y="2"/>
            <a:ext cx="2238620" cy="2283840"/>
          </a:xfrm>
          <a:prstGeom prst="rect">
            <a:avLst/>
          </a:prstGeom>
          <a:solidFill>
            <a:srgbClr val="F8BF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31">
              <a:solidFill>
                <a:srgbClr val="00000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795" y="1504987"/>
            <a:ext cx="2873416" cy="81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04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1" y="6471604"/>
            <a:ext cx="9144000" cy="38639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30" y="1142357"/>
            <a:ext cx="8754413" cy="528875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2709" indent="-168258">
              <a:buFont typeface="Arial" panose="020B0604020202020204" pitchFamily="34" charset="0"/>
              <a:buChar char="̶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7634" indent="-226989">
              <a:buSzPct val="120000"/>
              <a:buFont typeface="Arial" panose="020B0604020202020204" pitchFamily="34" charset="0"/>
              <a:buChar char="▫"/>
              <a:tabLst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295" y="6483212"/>
            <a:ext cx="727706" cy="3747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4DC141F-F311-8E40-92CD-06AB2D9F992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09553" y="6596785"/>
            <a:ext cx="7069929" cy="18977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73830" y="155576"/>
            <a:ext cx="8752621" cy="6349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7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21" y="6543028"/>
            <a:ext cx="1182687" cy="271437"/>
          </a:xfrm>
          <a:prstGeom prst="rect">
            <a:avLst/>
          </a:prstGeom>
        </p:spPr>
      </p:pic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7054386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282766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6817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30" y="1142357"/>
            <a:ext cx="8754413" cy="528875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2709" indent="-168258">
              <a:buFont typeface="Arial" panose="020B0604020202020204" pitchFamily="34" charset="0"/>
              <a:buChar char="̶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7634" indent="-226989">
              <a:buSzPct val="120000"/>
              <a:buFont typeface="Arial" panose="020B0604020202020204" pitchFamily="34" charset="0"/>
              <a:buChar char="▫"/>
              <a:tabLst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09553" y="6596785"/>
            <a:ext cx="7069929" cy="18977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73830" y="155576"/>
            <a:ext cx="8752621" cy="6349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7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7054386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274299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295" y="6483212"/>
            <a:ext cx="727706" cy="3747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4DC141F-F311-8E40-92CD-06AB2D9F992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222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29" y="1142357"/>
            <a:ext cx="8754413" cy="5175176"/>
          </a:xfrm>
        </p:spPr>
        <p:txBody>
          <a:bodyPr>
            <a:noAutofit/>
          </a:bodyPr>
          <a:lstStyle>
            <a:lvl1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2763" indent="-168275">
              <a:buClr>
                <a:schemeClr val="tx2"/>
              </a:buClr>
              <a:buFont typeface="Arial" panose="020B0604020202020204" pitchFamily="34" charset="0"/>
              <a:buChar char="̶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7713" indent="-227013">
              <a:buClr>
                <a:schemeClr val="tx2"/>
              </a:buClr>
              <a:buSzPct val="120000"/>
              <a:buFont typeface="Arial" panose="020B0604020202020204" pitchFamily="34" charset="0"/>
              <a:buChar char="▫"/>
              <a:tabLst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73829" y="155576"/>
            <a:ext cx="8752621" cy="6349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21" y="6543027"/>
            <a:ext cx="1182687" cy="271437"/>
          </a:xfrm>
          <a:prstGeom prst="rect">
            <a:avLst/>
          </a:prstGeom>
        </p:spPr>
      </p:pic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274298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5731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1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2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1939" b="1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9" y="267111"/>
            <a:ext cx="7814110" cy="298327"/>
          </a:xfrm>
        </p:spPr>
        <p:txBody>
          <a:bodyPr/>
          <a:lstStyle>
            <a:lvl1pPr>
              <a:defRPr sz="193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605678" y="6566446"/>
            <a:ext cx="427089" cy="1554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8168A5-B914-4420-B683-FDA65463E86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r>
              <a:rPr lang="en-US" dirty="0" smtClean="0">
                <a:solidFill>
                  <a:srgbClr val="FFFFFF"/>
                </a:solidFill>
              </a:rPr>
              <a:t>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0772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-1" y="6471603"/>
            <a:ext cx="9144000" cy="38639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54773" y="2370667"/>
            <a:ext cx="5605780" cy="1139296"/>
          </a:xfrm>
        </p:spPr>
        <p:txBody>
          <a:bodyPr anchor="b"/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54773" y="3602038"/>
            <a:ext cx="5605780" cy="102414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773" y="297657"/>
            <a:ext cx="2873416" cy="8116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8" y="22214"/>
            <a:ext cx="2752646" cy="640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936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-1" y="6471603"/>
            <a:ext cx="9144000" cy="38639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26" y="640553"/>
            <a:ext cx="2873416" cy="8116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0" y="1565490"/>
            <a:ext cx="9064869" cy="337638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5007161"/>
            <a:ext cx="9144000" cy="14582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54773" y="5055140"/>
            <a:ext cx="5605780" cy="569648"/>
          </a:xfrm>
        </p:spPr>
        <p:txBody>
          <a:bodyPr anchor="b"/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54773" y="5716863"/>
            <a:ext cx="5605780" cy="49929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320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itleBottomPlaceholder"/>
          <p:cNvSpPr>
            <a:spLocks noChangeArrowheads="1"/>
          </p:cNvSpPr>
          <p:nvPr userDrawn="1"/>
        </p:nvSpPr>
        <p:spPr bwMode="auto">
          <a:xfrm>
            <a:off x="0" y="2283840"/>
            <a:ext cx="2238620" cy="41877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32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-1" y="6471603"/>
            <a:ext cx="9144000" cy="38639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693795" y="3105356"/>
            <a:ext cx="5036084" cy="502445"/>
          </a:xfrm>
        </p:spPr>
        <p:txBody>
          <a:bodyPr anchor="t"/>
          <a:lstStyle>
            <a:lvl1pPr>
              <a:defRPr sz="2400" b="1"/>
            </a:lvl1pPr>
          </a:lstStyle>
          <a:p>
            <a:pPr lvl="0"/>
            <a:r>
              <a:rPr lang="en-US" noProof="0" dirty="0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693795" y="3711729"/>
            <a:ext cx="5036084" cy="369332"/>
          </a:xfrm>
        </p:spPr>
        <p:txBody>
          <a:bodyPr>
            <a:sp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grpSp>
        <p:nvGrpSpPr>
          <p:cNvPr id="13513" name="McK Title Elements"/>
          <p:cNvGrpSpPr>
            <a:grpSpLocks/>
          </p:cNvGrpSpPr>
          <p:nvPr/>
        </p:nvGrpSpPr>
        <p:grpSpPr bwMode="auto">
          <a:xfrm>
            <a:off x="1" y="1"/>
            <a:ext cx="9140760" cy="6859620"/>
            <a:chOff x="0" y="0"/>
            <a:chExt cx="5643" cy="4235"/>
          </a:xfrm>
        </p:grpSpPr>
        <p:sp>
          <p:nvSpPr>
            <p:cNvPr id="13332" name="McK Document type" hidden="1"/>
            <p:cNvSpPr txBox="1">
              <a:spLocks noChangeArrowheads="1"/>
            </p:cNvSpPr>
            <p:nvPr userDrawn="1"/>
          </p:nvSpPr>
          <p:spPr bwMode="auto">
            <a:xfrm>
              <a:off x="1663" y="3104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r>
                <a:rPr lang="en-US" sz="1428">
                  <a:solidFill>
                    <a:srgbClr val="000000"/>
                  </a:solidFill>
                </a:rPr>
                <a:t>Document type</a:t>
              </a:r>
            </a:p>
          </p:txBody>
        </p:sp>
        <p:sp>
          <p:nvSpPr>
            <p:cNvPr id="13333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75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sz="1428">
                  <a:solidFill>
                    <a:srgbClr val="000000"/>
                  </a:solidFill>
                </a:rPr>
                <a:t>Date</a:t>
              </a:r>
            </a:p>
          </p:txBody>
        </p:sp>
        <p:sp>
          <p:nvSpPr>
            <p:cNvPr id="13352" name="McK Disclaimer" hidden="1"/>
            <p:cNvSpPr>
              <a:spLocks noChangeArrowheads="1"/>
            </p:cNvSpPr>
            <p:nvPr userDrawn="1"/>
          </p:nvSpPr>
          <p:spPr bwMode="auto">
            <a:xfrm>
              <a:off x="1663" y="3713"/>
              <a:ext cx="2777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21202" eaLnBrk="0" hangingPunct="0"/>
              <a:r>
                <a:rPr lang="en-US" sz="816">
                  <a:solidFill>
                    <a:srgbClr val="000000"/>
                  </a:solidFill>
                </a:rPr>
                <a:t>CONFIDENTIAL AND PROPRIETARY</a:t>
              </a:r>
            </a:p>
            <a:p>
              <a:pPr defTabSz="821202" eaLnBrk="0" hangingPunct="0"/>
              <a:r>
                <a:rPr lang="en-US" sz="816">
                  <a:solidFill>
                    <a:srgbClr val="000000"/>
                  </a:solidFill>
                </a:rPr>
                <a:t>Any use of this material without specific permission of McKinsey &amp; Company is strictly prohibited</a:t>
              </a:r>
            </a:p>
          </p:txBody>
        </p:sp>
        <p:sp>
          <p:nvSpPr>
            <p:cNvPr id="13474" name="TitleBottomPlaceholder" hidden="1"/>
            <p:cNvSpPr>
              <a:spLocks noChangeArrowheads="1"/>
            </p:cNvSpPr>
            <p:nvPr userDrawn="1"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>
                <a:solidFill>
                  <a:srgbClr val="000000"/>
                </a:solidFill>
              </a:endParaRPr>
            </a:p>
          </p:txBody>
        </p:sp>
        <p:sp>
          <p:nvSpPr>
            <p:cNvPr id="13475" name="TitleTopPlaceholder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>
                <a:solidFill>
                  <a:srgbClr val="000000"/>
                </a:solidFill>
              </a:endParaRPr>
            </a:p>
          </p:txBody>
        </p:sp>
        <p:sp>
          <p:nvSpPr>
            <p:cNvPr id="13477" name="Rectangle 1189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>
                <a:solidFill>
                  <a:srgbClr val="000000"/>
                </a:solidFill>
              </a:endParaRPr>
            </a:p>
          </p:txBody>
        </p:sp>
      </p:grpSp>
      <p:pic>
        <p:nvPicPr>
          <p:cNvPr id="13507" name="TitleBottomBarBW" hidden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60" y="6574545"/>
            <a:ext cx="1670055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TopPlaceholder"/>
          <p:cNvSpPr>
            <a:spLocks noChangeArrowheads="1"/>
          </p:cNvSpPr>
          <p:nvPr userDrawn="1"/>
        </p:nvSpPr>
        <p:spPr bwMode="auto">
          <a:xfrm>
            <a:off x="0" y="1"/>
            <a:ext cx="2238620" cy="2283840"/>
          </a:xfrm>
          <a:prstGeom prst="rect">
            <a:avLst/>
          </a:prstGeom>
          <a:solidFill>
            <a:srgbClr val="F8BF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32">
              <a:solidFill>
                <a:srgbClr val="00000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795" y="1504987"/>
            <a:ext cx="2873416" cy="81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19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1" y="6471603"/>
            <a:ext cx="9144000" cy="38639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29" y="1142357"/>
            <a:ext cx="8754413" cy="528875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2763" indent="-168275">
              <a:buFont typeface="Arial" panose="020B0604020202020204" pitchFamily="34" charset="0"/>
              <a:buChar char="̶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7713" indent="-227013">
              <a:buSzPct val="120000"/>
              <a:buFont typeface="Arial" panose="020B0604020202020204" pitchFamily="34" charset="0"/>
              <a:buChar char="▫"/>
              <a:tabLst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294" y="6483211"/>
            <a:ext cx="727706" cy="374789"/>
          </a:xfrm>
        </p:spPr>
        <p:txBody>
          <a:bodyPr/>
          <a:lstStyle>
            <a:lvl1pPr algn="r">
              <a:defRPr sz="9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4DC141F-F311-8E40-92CD-06AB2D9F992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09552" y="6596785"/>
            <a:ext cx="7069929" cy="18977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73829" y="155576"/>
            <a:ext cx="8752621" cy="6349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21" y="6543027"/>
            <a:ext cx="1182687" cy="271437"/>
          </a:xfrm>
          <a:prstGeom prst="rect">
            <a:avLst/>
          </a:prstGeom>
        </p:spPr>
      </p:pic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274298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2811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82870-DBB6-41DC-BAC3-6C69A1721D9E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871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 with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29" y="1142357"/>
            <a:ext cx="8754413" cy="5175176"/>
          </a:xfrm>
        </p:spPr>
        <p:txBody>
          <a:bodyPr>
            <a:noAutofit/>
          </a:bodyPr>
          <a:lstStyle>
            <a:lvl1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2763" indent="-168275">
              <a:buClr>
                <a:schemeClr val="tx2"/>
              </a:buClr>
              <a:buFont typeface="Arial" panose="020B0604020202020204" pitchFamily="34" charset="0"/>
              <a:buChar char="̶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7713" indent="-227013">
              <a:buClr>
                <a:schemeClr val="tx2"/>
              </a:buClr>
              <a:buSzPct val="120000"/>
              <a:buFont typeface="Arial" panose="020B0604020202020204" pitchFamily="34" charset="0"/>
              <a:buChar char="▫"/>
              <a:tabLst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73829" y="155576"/>
            <a:ext cx="8752621" cy="6349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274298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2821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-1" y="6471603"/>
            <a:ext cx="9144000" cy="38639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54773" y="2370667"/>
            <a:ext cx="5605780" cy="1139296"/>
          </a:xfrm>
        </p:spPr>
        <p:txBody>
          <a:bodyPr anchor="b"/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54773" y="3602038"/>
            <a:ext cx="5605780" cy="102414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773" y="297657"/>
            <a:ext cx="2873416" cy="8116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8" y="22214"/>
            <a:ext cx="2752646" cy="640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763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-1" y="6471603"/>
            <a:ext cx="9144000" cy="38639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26" y="640553"/>
            <a:ext cx="2873416" cy="8116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0" y="1565490"/>
            <a:ext cx="9064869" cy="337638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5007161"/>
            <a:ext cx="9144000" cy="14582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54773" y="5055140"/>
            <a:ext cx="5605780" cy="569648"/>
          </a:xfrm>
        </p:spPr>
        <p:txBody>
          <a:bodyPr anchor="b"/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54773" y="5716863"/>
            <a:ext cx="5605780" cy="49929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263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itleBottomPlaceholder"/>
          <p:cNvSpPr>
            <a:spLocks noChangeArrowheads="1"/>
          </p:cNvSpPr>
          <p:nvPr userDrawn="1"/>
        </p:nvSpPr>
        <p:spPr bwMode="auto">
          <a:xfrm>
            <a:off x="0" y="2283840"/>
            <a:ext cx="2238620" cy="41877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32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-1" y="6471603"/>
            <a:ext cx="9144000" cy="38639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693795" y="3105356"/>
            <a:ext cx="5036084" cy="502445"/>
          </a:xfrm>
        </p:spPr>
        <p:txBody>
          <a:bodyPr anchor="t"/>
          <a:lstStyle>
            <a:lvl1pPr>
              <a:defRPr sz="2400" b="1"/>
            </a:lvl1pPr>
          </a:lstStyle>
          <a:p>
            <a:pPr lvl="0"/>
            <a:r>
              <a:rPr lang="en-US" noProof="0" dirty="0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693795" y="3711729"/>
            <a:ext cx="5036084" cy="369332"/>
          </a:xfrm>
        </p:spPr>
        <p:txBody>
          <a:bodyPr>
            <a:sp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grpSp>
        <p:nvGrpSpPr>
          <p:cNvPr id="13513" name="McK Title Elements"/>
          <p:cNvGrpSpPr>
            <a:grpSpLocks/>
          </p:cNvGrpSpPr>
          <p:nvPr/>
        </p:nvGrpSpPr>
        <p:grpSpPr bwMode="auto">
          <a:xfrm>
            <a:off x="1" y="1"/>
            <a:ext cx="9140760" cy="6859620"/>
            <a:chOff x="0" y="0"/>
            <a:chExt cx="5643" cy="4235"/>
          </a:xfrm>
        </p:grpSpPr>
        <p:sp>
          <p:nvSpPr>
            <p:cNvPr id="13332" name="McK Document type" hidden="1"/>
            <p:cNvSpPr txBox="1">
              <a:spLocks noChangeArrowheads="1"/>
            </p:cNvSpPr>
            <p:nvPr userDrawn="1"/>
          </p:nvSpPr>
          <p:spPr bwMode="auto">
            <a:xfrm>
              <a:off x="1663" y="3104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r>
                <a:rPr lang="en-US" sz="1428">
                  <a:solidFill>
                    <a:srgbClr val="000000"/>
                  </a:solidFill>
                </a:rPr>
                <a:t>Document type</a:t>
              </a:r>
            </a:p>
          </p:txBody>
        </p:sp>
        <p:sp>
          <p:nvSpPr>
            <p:cNvPr id="13333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75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sz="1428">
                  <a:solidFill>
                    <a:srgbClr val="000000"/>
                  </a:solidFill>
                </a:rPr>
                <a:t>Date</a:t>
              </a:r>
            </a:p>
          </p:txBody>
        </p:sp>
        <p:sp>
          <p:nvSpPr>
            <p:cNvPr id="13352" name="McK Disclaimer" hidden="1"/>
            <p:cNvSpPr>
              <a:spLocks noChangeArrowheads="1"/>
            </p:cNvSpPr>
            <p:nvPr userDrawn="1"/>
          </p:nvSpPr>
          <p:spPr bwMode="auto">
            <a:xfrm>
              <a:off x="1663" y="3713"/>
              <a:ext cx="2777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21202" eaLnBrk="0" hangingPunct="0"/>
              <a:r>
                <a:rPr lang="en-US" sz="816">
                  <a:solidFill>
                    <a:srgbClr val="000000"/>
                  </a:solidFill>
                </a:rPr>
                <a:t>CONFIDENTIAL AND PROPRIETARY</a:t>
              </a:r>
            </a:p>
            <a:p>
              <a:pPr defTabSz="821202" eaLnBrk="0" hangingPunct="0"/>
              <a:r>
                <a:rPr lang="en-US" sz="816">
                  <a:solidFill>
                    <a:srgbClr val="000000"/>
                  </a:solidFill>
                </a:rPr>
                <a:t>Any use of this material without specific permission of McKinsey &amp; Company is strictly prohibited</a:t>
              </a:r>
            </a:p>
          </p:txBody>
        </p:sp>
        <p:sp>
          <p:nvSpPr>
            <p:cNvPr id="13474" name="TitleBottomPlaceholder" hidden="1"/>
            <p:cNvSpPr>
              <a:spLocks noChangeArrowheads="1"/>
            </p:cNvSpPr>
            <p:nvPr userDrawn="1"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>
                <a:solidFill>
                  <a:srgbClr val="000000"/>
                </a:solidFill>
              </a:endParaRPr>
            </a:p>
          </p:txBody>
        </p:sp>
        <p:sp>
          <p:nvSpPr>
            <p:cNvPr id="13475" name="TitleTopPlaceholder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>
                <a:solidFill>
                  <a:srgbClr val="000000"/>
                </a:solidFill>
              </a:endParaRPr>
            </a:p>
          </p:txBody>
        </p:sp>
        <p:sp>
          <p:nvSpPr>
            <p:cNvPr id="13477" name="Rectangle 1189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>
                <a:solidFill>
                  <a:srgbClr val="000000"/>
                </a:solidFill>
              </a:endParaRPr>
            </a:p>
          </p:txBody>
        </p:sp>
      </p:grpSp>
      <p:pic>
        <p:nvPicPr>
          <p:cNvPr id="13507" name="TitleBottomBarBW" hidden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60" y="6574545"/>
            <a:ext cx="1670055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TopPlaceholder"/>
          <p:cNvSpPr>
            <a:spLocks noChangeArrowheads="1"/>
          </p:cNvSpPr>
          <p:nvPr userDrawn="1"/>
        </p:nvSpPr>
        <p:spPr bwMode="auto">
          <a:xfrm>
            <a:off x="0" y="1"/>
            <a:ext cx="2238620" cy="2283840"/>
          </a:xfrm>
          <a:prstGeom prst="rect">
            <a:avLst/>
          </a:prstGeom>
          <a:solidFill>
            <a:srgbClr val="F8BF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32">
              <a:solidFill>
                <a:srgbClr val="00000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795" y="1504987"/>
            <a:ext cx="2873416" cy="81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25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1" y="6471603"/>
            <a:ext cx="9144000" cy="38639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29" y="1142357"/>
            <a:ext cx="8754413" cy="528875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2763" indent="-168275">
              <a:buFont typeface="Arial" panose="020B0604020202020204" pitchFamily="34" charset="0"/>
              <a:buChar char="̶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7713" indent="-227013">
              <a:buSzPct val="120000"/>
              <a:buFont typeface="Arial" panose="020B0604020202020204" pitchFamily="34" charset="0"/>
              <a:buChar char="▫"/>
              <a:tabLst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294" y="6483211"/>
            <a:ext cx="727706" cy="374789"/>
          </a:xfrm>
        </p:spPr>
        <p:txBody>
          <a:bodyPr/>
          <a:lstStyle>
            <a:lvl1pPr algn="r">
              <a:defRPr sz="9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4DC141F-F311-8E40-92CD-06AB2D9F992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09552" y="6596785"/>
            <a:ext cx="7069929" cy="18977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73829" y="155576"/>
            <a:ext cx="8752621" cy="6349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21" y="6543027"/>
            <a:ext cx="1182687" cy="271437"/>
          </a:xfrm>
          <a:prstGeom prst="rect">
            <a:avLst/>
          </a:prstGeom>
        </p:spPr>
      </p:pic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274298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2200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82870-DBB6-41DC-BAC3-6C69A1721D9E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95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29" y="1142357"/>
            <a:ext cx="8754413" cy="5175176"/>
          </a:xfrm>
        </p:spPr>
        <p:txBody>
          <a:bodyPr>
            <a:noAutofit/>
          </a:bodyPr>
          <a:lstStyle>
            <a:lvl1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2763" indent="-168275">
              <a:buClr>
                <a:schemeClr val="tx2"/>
              </a:buClr>
              <a:buFont typeface="Arial" panose="020B0604020202020204" pitchFamily="34" charset="0"/>
              <a:buChar char="̶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7713" indent="-227013">
              <a:buClr>
                <a:schemeClr val="tx2"/>
              </a:buClr>
              <a:buSzPct val="120000"/>
              <a:buFont typeface="Arial" panose="020B0604020202020204" pitchFamily="34" charset="0"/>
              <a:buChar char="▫"/>
              <a:tabLst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73829" y="155576"/>
            <a:ext cx="8752621" cy="6349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21" y="6543027"/>
            <a:ext cx="1182687" cy="271437"/>
          </a:xfrm>
          <a:prstGeom prst="rect">
            <a:avLst/>
          </a:prstGeom>
        </p:spPr>
      </p:pic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274298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5345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8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emf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vmlDrawing" Target="../drawings/vmlDrawing1.vml"/><Relationship Id="rId8" Type="http://schemas.openxmlformats.org/officeDocument/2006/relationships/tags" Target="../tags/tag2.xml"/><Relationship Id="rId9" Type="http://schemas.openxmlformats.org/officeDocument/2006/relationships/tags" Target="../tags/tag3.xml"/><Relationship Id="rId10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.bin"/><Relationship Id="rId12" Type="http://schemas.openxmlformats.org/officeDocument/2006/relationships/image" Target="../media/image1.emf"/><Relationship Id="rId13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slideLayout" Target="../slideLayouts/slideLayout7.xml"/><Relationship Id="rId3" Type="http://schemas.openxmlformats.org/officeDocument/2006/relationships/slideLayout" Target="../slideLayouts/slideLayout8.xml"/><Relationship Id="rId4" Type="http://schemas.openxmlformats.org/officeDocument/2006/relationships/slideLayout" Target="../slideLayouts/slideLayout9.xml"/><Relationship Id="rId5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1.xml"/><Relationship Id="rId7" Type="http://schemas.openxmlformats.org/officeDocument/2006/relationships/theme" Target="../theme/theme2.xml"/><Relationship Id="rId8" Type="http://schemas.openxmlformats.org/officeDocument/2006/relationships/vmlDrawing" Target="../drawings/vmlDrawing2.vml"/><Relationship Id="rId9" Type="http://schemas.openxmlformats.org/officeDocument/2006/relationships/tags" Target="../tags/tag4.xml"/><Relationship Id="rId10" Type="http://schemas.openxmlformats.org/officeDocument/2006/relationships/tags" Target="../tags/tag5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emf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theme" Target="../theme/theme3.xml"/><Relationship Id="rId7" Type="http://schemas.openxmlformats.org/officeDocument/2006/relationships/vmlDrawing" Target="../drawings/vmlDrawing5.v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oleObject" Target="../embeddings/oleObject5.bin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.bin"/><Relationship Id="rId12" Type="http://schemas.openxmlformats.org/officeDocument/2006/relationships/image" Target="../media/image1.emf"/><Relationship Id="rId13" Type="http://schemas.openxmlformats.org/officeDocument/2006/relationships/image" Target="../media/image7.png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theme" Target="../theme/theme4.xml"/><Relationship Id="rId8" Type="http://schemas.openxmlformats.org/officeDocument/2006/relationships/vmlDrawing" Target="../drawings/vmlDrawing7.vml"/><Relationship Id="rId9" Type="http://schemas.openxmlformats.org/officeDocument/2006/relationships/tags" Target="../tags/tag12.xml"/><Relationship Id="rId10" Type="http://schemas.openxmlformats.org/officeDocument/2006/relationships/tags" Target="../tags/tag1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tags" Target="../tags/tag16.xml"/><Relationship Id="rId12" Type="http://schemas.openxmlformats.org/officeDocument/2006/relationships/oleObject" Target="../embeddings/oleObject9.bin"/><Relationship Id="rId13" Type="http://schemas.openxmlformats.org/officeDocument/2006/relationships/image" Target="../media/image1.emf"/><Relationship Id="rId14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theme" Target="../theme/theme5.xml"/><Relationship Id="rId9" Type="http://schemas.openxmlformats.org/officeDocument/2006/relationships/vmlDrawing" Target="../drawings/vmlDrawing9.vml"/><Relationship Id="rId10" Type="http://schemas.openxmlformats.org/officeDocument/2006/relationships/tags" Target="../tags/tag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711200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7"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1900" b="1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-1" y="6428097"/>
            <a:ext cx="9144000" cy="4299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5621" y="155576"/>
            <a:ext cx="8749303" cy="634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622" y="1146379"/>
            <a:ext cx="8749302" cy="52133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8274298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8510955" y="6536954"/>
            <a:ext cx="6330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r">
              <a:buFont typeface="Wingdings" panose="05000000000000000000" pitchFamily="2" charset="2"/>
              <a:buNone/>
            </a:pPr>
            <a:fld id="{875E1BC9-AFED-45F7-883E-56D4DC3C457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Wingdings" panose="05000000000000000000" pitchFamily="2" charset="2"/>
                <a:buNone/>
              </a:pPr>
              <a:t>‹#›</a:t>
            </a:fld>
            <a:endParaRPr lang="en-US" sz="90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619" y="6480094"/>
            <a:ext cx="744364" cy="31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24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4" r:id="rId2"/>
    <p:sldLayoutId id="2147483788" r:id="rId3"/>
    <p:sldLayoutId id="2147483793" r:id="rId4"/>
    <p:sldLayoutId id="2147483795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9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̶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39775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̶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̶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9455396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0" name="think-cell Slide" r:id="rId11" imgW="270" imgH="270" progId="TCLayout.ActiveDocument.1">
                  <p:embed/>
                </p:oleObj>
              </mc:Choice>
              <mc:Fallback>
                <p:oleObj name="think-cell Slide" r:id="rId11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 userDrawn="1">
            <p:custDataLst>
              <p:tags r:id="rId10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1900" b="1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-1" y="6471603"/>
            <a:ext cx="9144000" cy="38639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5621" y="155576"/>
            <a:ext cx="7684109" cy="634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622" y="1146379"/>
            <a:ext cx="8749302" cy="52133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21" y="6543027"/>
            <a:ext cx="1182687" cy="271437"/>
          </a:xfrm>
          <a:prstGeom prst="rect">
            <a:avLst/>
          </a:prstGeom>
        </p:spPr>
      </p:pic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8282765" y="878505"/>
            <a:ext cx="869703" cy="77748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054385" y="648223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1412774-AFAD-4B29-9583-F0D2D5ED937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954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9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̶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3977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̶"/>
        <a:tabLst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̶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156019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4"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1900" b="1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-1" y="6471604"/>
            <a:ext cx="9144000" cy="38639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5621" y="155576"/>
            <a:ext cx="7684109" cy="634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622" y="1146379"/>
            <a:ext cx="8749302" cy="52133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21" y="6543028"/>
            <a:ext cx="1182687" cy="271437"/>
          </a:xfrm>
          <a:prstGeom prst="rect">
            <a:avLst/>
          </a:prstGeom>
        </p:spPr>
      </p:pic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7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7054386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8282766" y="878505"/>
            <a:ext cx="869703" cy="77748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054385" y="648223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1412774-AFAD-4B29-9583-F0D2D5ED937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569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1" r:id="rId3"/>
    <p:sldLayoutId id="2147483838" r:id="rId4"/>
    <p:sldLayoutId id="2147483839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303" rtl="0" eaLnBrk="1" latinLnBrk="0" hangingPunct="1">
        <a:lnSpc>
          <a:spcPct val="90000"/>
        </a:lnSpc>
        <a:spcBef>
          <a:spcPct val="0"/>
        </a:spcBef>
        <a:buNone/>
        <a:defRPr sz="19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76" indent="-228576" algn="l" defTabSz="914303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295" indent="-171432" algn="l" defTabSz="9143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̶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39697" indent="-225402" algn="l" defTabSz="914303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42879" indent="-228576" algn="l" defTabSz="9143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̶"/>
        <a:tabLst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71455" indent="-228576" algn="l" defTabSz="9143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̶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333" indent="-228576" algn="l" defTabSz="9143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85" indent="-228576" algn="l" defTabSz="9143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37" indent="-228576" algn="l" defTabSz="9143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88" indent="-228576" algn="l" defTabSz="9143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23421164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5" name="think-cell Slide" r:id="rId11" imgW="270" imgH="270" progId="TCLayout.ActiveDocument.1">
                  <p:embed/>
                </p:oleObj>
              </mc:Choice>
              <mc:Fallback>
                <p:oleObj name="think-cell Slide" r:id="rId11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hidden="1"/>
          <p:cNvSpPr/>
          <p:nvPr userDrawn="1">
            <p:custDataLst>
              <p:tags r:id="rId10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1900" b="1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-1" y="6471603"/>
            <a:ext cx="9144000" cy="38639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5621" y="155576"/>
            <a:ext cx="8749303" cy="634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622" y="1146379"/>
            <a:ext cx="8749302" cy="52133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6788" y="6483555"/>
            <a:ext cx="557211" cy="390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A9482870-DBB6-41DC-BAC3-6C69A1721D9E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21" y="6543027"/>
            <a:ext cx="1182687" cy="271437"/>
          </a:xfrm>
          <a:prstGeom prst="rect">
            <a:avLst/>
          </a:prstGeom>
        </p:spPr>
      </p:pic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8274298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813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9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̶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3977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̶"/>
        <a:tabLst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̶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39875237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3" name="think-cell Slide" r:id="rId12" imgW="270" imgH="270" progId="TCLayout.ActiveDocument.1">
                  <p:embed/>
                </p:oleObj>
              </mc:Choice>
              <mc:Fallback>
                <p:oleObj name="think-cell Slide" r:id="rId12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hidden="1"/>
          <p:cNvSpPr/>
          <p:nvPr userDrawn="1">
            <p:custDataLst>
              <p:tags r:id="rId1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1900" b="1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-1" y="6471603"/>
            <a:ext cx="9144000" cy="38639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5621" y="155576"/>
            <a:ext cx="8749303" cy="634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622" y="1146379"/>
            <a:ext cx="8749302" cy="52133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6788" y="6483555"/>
            <a:ext cx="557211" cy="390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A9482870-DBB6-41DC-BAC3-6C69A1721D9E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21" y="6543027"/>
            <a:ext cx="1182687" cy="271437"/>
          </a:xfrm>
          <a:prstGeom prst="rect">
            <a:avLst/>
          </a:prstGeom>
        </p:spPr>
      </p:pic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8274298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840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7" r:id="rId7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9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̶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3977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̶"/>
        <a:tabLst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̶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1.xml"/><Relationship Id="rId6" Type="http://schemas.openxmlformats.org/officeDocument/2006/relationships/oleObject" Target="../embeddings/oleObject11.bin"/><Relationship Id="rId7" Type="http://schemas.openxmlformats.org/officeDocument/2006/relationships/image" Target="../media/image1.emf"/><Relationship Id="rId1" Type="http://schemas.openxmlformats.org/officeDocument/2006/relationships/vmlDrawing" Target="../drawings/vmlDrawing11.vml"/><Relationship Id="rId2" Type="http://schemas.openxmlformats.org/officeDocument/2006/relationships/tags" Target="../tags/tag18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1.xml"/><Relationship Id="rId12" Type="http://schemas.microsoft.com/office/2007/relationships/diagramDrawing" Target="../diagrams/drawing1.xml"/><Relationship Id="rId1" Type="http://schemas.openxmlformats.org/officeDocument/2006/relationships/vmlDrawing" Target="../drawings/vmlDrawing12.v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slideLayout" Target="../slideLayouts/slideLayout14.xml"/><Relationship Id="rId5" Type="http://schemas.openxmlformats.org/officeDocument/2006/relationships/notesSlide" Target="../notesSlides/notesSlide2.xml"/><Relationship Id="rId6" Type="http://schemas.openxmlformats.org/officeDocument/2006/relationships/oleObject" Target="../embeddings/oleObject12.bin"/><Relationship Id="rId7" Type="http://schemas.openxmlformats.org/officeDocument/2006/relationships/image" Target="../media/image1.emf"/><Relationship Id="rId8" Type="http://schemas.openxmlformats.org/officeDocument/2006/relationships/diagramData" Target="../diagrams/data1.xml"/><Relationship Id="rId9" Type="http://schemas.openxmlformats.org/officeDocument/2006/relationships/diagramLayout" Target="../diagrams/layout1.xml"/><Relationship Id="rId10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4" Type="http://schemas.openxmlformats.org/officeDocument/2006/relationships/slideLayout" Target="../slideLayouts/slideLayout16.xml"/><Relationship Id="rId5" Type="http://schemas.openxmlformats.org/officeDocument/2006/relationships/oleObject" Target="../embeddings/oleObject13.bin"/><Relationship Id="rId6" Type="http://schemas.openxmlformats.org/officeDocument/2006/relationships/image" Target="../media/image1.emf"/><Relationship Id="rId1" Type="http://schemas.openxmlformats.org/officeDocument/2006/relationships/vmlDrawing" Target="../drawings/vmlDrawing13.vml"/><Relationship Id="rId2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4" Type="http://schemas.openxmlformats.org/officeDocument/2006/relationships/slideLayout" Target="../slideLayouts/slideLayout14.xml"/><Relationship Id="rId5" Type="http://schemas.openxmlformats.org/officeDocument/2006/relationships/oleObject" Target="../embeddings/oleObject14.bin"/><Relationship Id="rId6" Type="http://schemas.openxmlformats.org/officeDocument/2006/relationships/image" Target="../media/image1.emf"/><Relationship Id="rId1" Type="http://schemas.openxmlformats.org/officeDocument/2006/relationships/vmlDrawing" Target="../drawings/vmlDrawing14.vml"/><Relationship Id="rId2" Type="http://schemas.openxmlformats.org/officeDocument/2006/relationships/tags" Target="../tags/tag24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Layout" Target="../slideLayouts/slideLayout15.xml"/><Relationship Id="rId17" Type="http://schemas.openxmlformats.org/officeDocument/2006/relationships/oleObject" Target="../embeddings/oleObject15.bin"/><Relationship Id="rId18" Type="http://schemas.openxmlformats.org/officeDocument/2006/relationships/image" Target="../media/image1.emf"/><Relationship Id="rId19" Type="http://schemas.openxmlformats.org/officeDocument/2006/relationships/chart" Target="../charts/chart1.xml"/><Relationship Id="rId1" Type="http://schemas.openxmlformats.org/officeDocument/2006/relationships/vmlDrawing" Target="../drawings/vmlDrawing15.v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tags" Target="../tags/tag31.xml"/><Relationship Id="rId8" Type="http://schemas.openxmlformats.org/officeDocument/2006/relationships/tags" Target="../tags/tag32.xml"/><Relationship Id="rId9" Type="http://schemas.openxmlformats.org/officeDocument/2006/relationships/tags" Target="../tags/tag33.xml"/><Relationship Id="rId10" Type="http://schemas.openxmlformats.org/officeDocument/2006/relationships/tags" Target="../tags/tag34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tags" Target="../tags/tag49.xml"/><Relationship Id="rId12" Type="http://schemas.openxmlformats.org/officeDocument/2006/relationships/slideLayout" Target="../slideLayouts/slideLayout15.xml"/><Relationship Id="rId13" Type="http://schemas.openxmlformats.org/officeDocument/2006/relationships/oleObject" Target="../embeddings/oleObject16.bin"/><Relationship Id="rId14" Type="http://schemas.openxmlformats.org/officeDocument/2006/relationships/image" Target="../media/image1.emf"/><Relationship Id="rId15" Type="http://schemas.openxmlformats.org/officeDocument/2006/relationships/chart" Target="../charts/chart2.xml"/><Relationship Id="rId1" Type="http://schemas.openxmlformats.org/officeDocument/2006/relationships/vmlDrawing" Target="../drawings/vmlDrawing16.v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tags" Target="../tags/tag47.xml"/><Relationship Id="rId10" Type="http://schemas.openxmlformats.org/officeDocument/2006/relationships/tags" Target="../tags/tag4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4" Type="http://schemas.openxmlformats.org/officeDocument/2006/relationships/slideLayout" Target="../slideLayouts/slideLayout16.xml"/><Relationship Id="rId5" Type="http://schemas.openxmlformats.org/officeDocument/2006/relationships/oleObject" Target="../embeddings/oleObject17.bin"/><Relationship Id="rId6" Type="http://schemas.openxmlformats.org/officeDocument/2006/relationships/image" Target="../media/image1.emf"/><Relationship Id="rId1" Type="http://schemas.openxmlformats.org/officeDocument/2006/relationships/vmlDrawing" Target="../drawings/vmlDrawing17.vml"/><Relationship Id="rId2" Type="http://schemas.openxmlformats.org/officeDocument/2006/relationships/tags" Target="../tags/tag5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4" Type="http://schemas.openxmlformats.org/officeDocument/2006/relationships/slideLayout" Target="../slideLayouts/slideLayout16.xml"/><Relationship Id="rId5" Type="http://schemas.openxmlformats.org/officeDocument/2006/relationships/oleObject" Target="../embeddings/oleObject18.bin"/><Relationship Id="rId6" Type="http://schemas.openxmlformats.org/officeDocument/2006/relationships/image" Target="../media/image1.emf"/><Relationship Id="rId1" Type="http://schemas.openxmlformats.org/officeDocument/2006/relationships/vmlDrawing" Target="../drawings/vmlDrawing18.vml"/><Relationship Id="rId2" Type="http://schemas.openxmlformats.org/officeDocument/2006/relationships/tags" Target="../tags/tag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88932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8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b="1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2774" y="2830149"/>
            <a:ext cx="5036084" cy="502445"/>
          </a:xfrm>
        </p:spPr>
        <p:txBody>
          <a:bodyPr/>
          <a:lstStyle/>
          <a:p>
            <a:r>
              <a:rPr lang="en-US" dirty="0" smtClean="0"/>
              <a:t>Enhancing Depression Management in Primary Care: Preliminary Results of Depression Care Management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1800" dirty="0">
                <a:solidFill>
                  <a:schemeClr val="accent4"/>
                </a:solidFill>
              </a:rPr>
              <a:t>C</a:t>
            </a:r>
            <a:r>
              <a:rPr lang="en-US" sz="1800" dirty="0" smtClean="0">
                <a:solidFill>
                  <a:schemeClr val="accent4"/>
                </a:solidFill>
              </a:rPr>
              <a:t>ara Fuchs, PhD, MPH</a:t>
            </a:r>
            <a:br>
              <a:rPr lang="en-US" sz="1800" dirty="0" smtClean="0">
                <a:solidFill>
                  <a:schemeClr val="accent4"/>
                </a:solidFill>
              </a:rPr>
            </a:br>
            <a:r>
              <a:rPr lang="en-US" sz="1800" dirty="0" smtClean="0">
                <a:solidFill>
                  <a:schemeClr val="accent4"/>
                </a:solidFill>
              </a:rPr>
              <a:t>Director, Integrated </a:t>
            </a:r>
            <a:r>
              <a:rPr lang="en-US" sz="1800" smtClean="0">
                <a:solidFill>
                  <a:schemeClr val="accent4"/>
                </a:solidFill>
              </a:rPr>
              <a:t>Behavioral Health</a:t>
            </a:r>
            <a:br>
              <a:rPr lang="en-US" sz="1800" smtClean="0">
                <a:solidFill>
                  <a:schemeClr val="accent4"/>
                </a:solidFill>
              </a:rPr>
            </a:br>
            <a:r>
              <a:rPr lang="en-US" sz="1800" dirty="0" smtClean="0">
                <a:solidFill>
                  <a:schemeClr val="accent4"/>
                </a:solidFill>
              </a:rPr>
              <a:t/>
            </a:r>
            <a:br>
              <a:rPr lang="en-US" sz="1800" dirty="0" smtClean="0">
                <a:solidFill>
                  <a:schemeClr val="accent4"/>
                </a:solidFill>
              </a:rPr>
            </a:br>
            <a:r>
              <a:rPr lang="en-US" sz="1800" dirty="0" smtClean="0">
                <a:solidFill>
                  <a:schemeClr val="accent4"/>
                </a:solidFill>
              </a:rPr>
              <a:t>October 15, 2019</a:t>
            </a:r>
            <a:endParaRPr lang="en-US" sz="1800" dirty="0">
              <a:solidFill>
                <a:schemeClr val="accent4"/>
              </a:solidFill>
            </a:endParaRP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693795" y="4473729"/>
            <a:ext cx="5036084" cy="313932"/>
          </a:xfrm>
        </p:spPr>
        <p:txBody>
          <a:bodyPr/>
          <a:lstStyle/>
          <a:p>
            <a:r>
              <a:rPr lang="en-US" sz="16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712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205019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1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1900" b="1" dirty="0">
              <a:solidFill>
                <a:srgbClr val="FFFFF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/>
          </p:nvPr>
        </p:nvGraphicFramePr>
        <p:xfrm>
          <a:off x="402419" y="1358495"/>
          <a:ext cx="8798353" cy="5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C141F-F311-8E40-92CD-06AB2D9F992D}" type="slidenum">
              <a:rPr lang="en-US" smtClean="0">
                <a:solidFill>
                  <a:srgbClr val="FFFFFF"/>
                </a:solidFill>
              </a:rPr>
              <a:pPr/>
              <a:t>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3829" y="155576"/>
            <a:ext cx="8900403" cy="634999"/>
          </a:xfrm>
        </p:spPr>
        <p:txBody>
          <a:bodyPr/>
          <a:lstStyle/>
          <a:p>
            <a:r>
              <a:rPr lang="en-US" dirty="0" err="1" smtClean="0"/>
              <a:t>ACO</a:t>
            </a:r>
            <a:r>
              <a:rPr lang="en-US" dirty="0" smtClean="0"/>
              <a:t> priorities highlight the need for an emphasis on depression screening and treatment in General Internal Medicine and other primary care practices 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53213" y="1197543"/>
            <a:ext cx="1648654" cy="12287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FFFFFF"/>
                </a:solidFill>
              </a:rPr>
              <a:t>Clinical importance of depression </a:t>
            </a:r>
            <a:endParaRPr lang="en-US" sz="1600" b="1" dirty="0">
              <a:solidFill>
                <a:srgbClr val="FFFF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831105" y="2645280"/>
            <a:ext cx="7163609" cy="11815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780828" y="4539662"/>
            <a:ext cx="7264167" cy="19319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7995" y="4944933"/>
            <a:ext cx="1682833" cy="10952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FFFFFF"/>
                </a:solidFill>
              </a:rPr>
              <a:t>Quality Metric:  Depression remission and response*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878109" y="1153208"/>
            <a:ext cx="7069603" cy="15097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977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tabLst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b="1" dirty="0" smtClean="0">
                <a:solidFill>
                  <a:srgbClr val="00437B"/>
                </a:solidFill>
              </a:rPr>
              <a:t>Depression is the predominant behavioral health need of ACO patients</a:t>
            </a:r>
            <a:r>
              <a:rPr lang="en-US" dirty="0" smtClean="0">
                <a:solidFill>
                  <a:srgbClr val="000000"/>
                </a:solidFill>
              </a:rPr>
              <a:t>—75% of those with a behavioral health need have a diagnosis of Major Depression</a:t>
            </a:r>
            <a:endParaRPr lang="en-US" dirty="0">
              <a:solidFill>
                <a:srgbClr val="000000"/>
              </a:solidFill>
            </a:endParaRPr>
          </a:p>
          <a:p>
            <a:pPr marL="171450" indent="-171450"/>
            <a:r>
              <a:rPr lang="en-US" b="1" dirty="0"/>
              <a:t>Individuals with depression </a:t>
            </a:r>
            <a:r>
              <a:rPr lang="en-US" b="1" dirty="0">
                <a:solidFill>
                  <a:schemeClr val="accent4"/>
                </a:solidFill>
              </a:rPr>
              <a:t>are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en-US" b="1" dirty="0">
                <a:solidFill>
                  <a:schemeClr val="accent4"/>
                </a:solidFill>
              </a:rPr>
              <a:t>more likely to use acute services, less likely to adhere to treatment regimens</a:t>
            </a:r>
            <a:r>
              <a:rPr lang="en-US" dirty="0">
                <a:solidFill>
                  <a:schemeClr val="tx1"/>
                </a:solidFill>
              </a:rPr>
              <a:t>, and incur higher annual Medicaid </a:t>
            </a:r>
            <a:r>
              <a:rPr lang="en-US" dirty="0" err="1">
                <a:solidFill>
                  <a:schemeClr val="tx1"/>
                </a:solidFill>
              </a:rPr>
              <a:t>costs</a:t>
            </a:r>
            <a:r>
              <a:rPr lang="en-US" baseline="30000" dirty="0" err="1">
                <a:solidFill>
                  <a:schemeClr val="tx1"/>
                </a:solidFill>
              </a:rPr>
              <a:t>1</a:t>
            </a:r>
            <a:endParaRPr lang="en-US" baseline="30000" dirty="0">
              <a:solidFill>
                <a:schemeClr val="tx1"/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1801867" y="3215982"/>
            <a:ext cx="7069603" cy="15097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977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tabLst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801867" y="5034504"/>
            <a:ext cx="7069603" cy="11573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977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tabLst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0818" y="2928050"/>
            <a:ext cx="1721049" cy="13134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FFFFFF"/>
                </a:solidFill>
              </a:rPr>
              <a:t>Quality Metric:  Depression screening and follow up* 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05551" y="3007683"/>
            <a:ext cx="763944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# </a:t>
            </a:r>
            <a:r>
              <a:rPr lang="en-US" sz="1600" dirty="0"/>
              <a:t>of members </a:t>
            </a:r>
            <a:r>
              <a:rPr lang="en-US" sz="1600" dirty="0" smtClean="0"/>
              <a:t>age 12-64 with arrived outpatient visit </a:t>
            </a:r>
            <a:r>
              <a:rPr lang="en-US" sz="1600" b="1" dirty="0" smtClean="0">
                <a:solidFill>
                  <a:schemeClr val="tx2"/>
                </a:solidFill>
              </a:rPr>
              <a:t>screened </a:t>
            </a:r>
            <a:r>
              <a:rPr lang="en-US" sz="1600" b="1" dirty="0">
                <a:solidFill>
                  <a:schemeClr val="tx2"/>
                </a:solidFill>
              </a:rPr>
              <a:t>for </a:t>
            </a:r>
            <a:r>
              <a:rPr lang="en-US" sz="1600" b="1" dirty="0" smtClean="0">
                <a:solidFill>
                  <a:schemeClr val="tx2"/>
                </a:solidFill>
              </a:rPr>
              <a:t>depression with a validated tool</a:t>
            </a:r>
            <a:r>
              <a:rPr lang="en-US" sz="1600" dirty="0" smtClean="0">
                <a:solidFill>
                  <a:schemeClr val="tx2"/>
                </a:solidFill>
              </a:rPr>
              <a:t>, </a:t>
            </a:r>
            <a:r>
              <a:rPr lang="en-US" sz="1600" b="1" dirty="0" smtClean="0">
                <a:solidFill>
                  <a:schemeClr val="tx2"/>
                </a:solidFill>
              </a:rPr>
              <a:t>and</a:t>
            </a: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600" b="1" dirty="0" smtClean="0">
                <a:solidFill>
                  <a:schemeClr val="tx2"/>
                </a:solidFill>
              </a:rPr>
              <a:t>if initial screening is positive</a:t>
            </a:r>
            <a:r>
              <a:rPr lang="en-US" sz="1600" b="1" dirty="0">
                <a:solidFill>
                  <a:schemeClr val="tx2"/>
                </a:solidFill>
              </a:rPr>
              <a:t>, receive a follow up plan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smtClean="0"/>
              <a:t>documented in </a:t>
            </a:r>
            <a:r>
              <a:rPr lang="en-US" sz="1600" dirty="0" err="1" smtClean="0"/>
              <a:t>EMR</a:t>
            </a:r>
            <a:r>
              <a:rPr lang="en-US" sz="1600" dirty="0" smtClean="0"/>
              <a:t> on </a:t>
            </a:r>
            <a:r>
              <a:rPr lang="en-US" sz="1600" dirty="0"/>
              <a:t>the same date of positive screen</a:t>
            </a:r>
          </a:p>
        </p:txBody>
      </p:sp>
      <p:sp>
        <p:nvSpPr>
          <p:cNvPr id="9" name="Rectangle 8"/>
          <p:cNvSpPr/>
          <p:nvPr/>
        </p:nvSpPr>
        <p:spPr>
          <a:xfrm>
            <a:off x="1831105" y="4743273"/>
            <a:ext cx="72431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% of members </a:t>
            </a:r>
            <a:r>
              <a:rPr lang="en-US" sz="1600" dirty="0" smtClean="0"/>
              <a:t>age 12-64 with </a:t>
            </a:r>
            <a:r>
              <a:rPr lang="en-US" sz="1600" b="1" dirty="0" smtClean="0">
                <a:solidFill>
                  <a:schemeClr val="accent4"/>
                </a:solidFill>
              </a:rPr>
              <a:t>diagnosis of depression </a:t>
            </a:r>
            <a:r>
              <a:rPr lang="en-US" sz="1600" dirty="0" smtClean="0"/>
              <a:t>(initial </a:t>
            </a:r>
            <a:r>
              <a:rPr lang="en-US" sz="1600" dirty="0" err="1" smtClean="0"/>
              <a:t>PHQ</a:t>
            </a:r>
            <a:r>
              <a:rPr lang="en-US" sz="1600" dirty="0" smtClean="0"/>
              <a:t>-9 score &gt;9)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 smtClean="0">
                <a:solidFill>
                  <a:schemeClr val="accent4"/>
                </a:solidFill>
              </a:rPr>
              <a:t>that </a:t>
            </a:r>
            <a:r>
              <a:rPr lang="en-US" sz="1600" b="1" dirty="0">
                <a:solidFill>
                  <a:schemeClr val="accent4"/>
                </a:solidFill>
              </a:rPr>
              <a:t>achieve remission</a:t>
            </a:r>
            <a:r>
              <a:rPr lang="en-US" sz="1600" b="1" dirty="0"/>
              <a:t> </a:t>
            </a:r>
            <a:r>
              <a:rPr lang="en-US" sz="1600" dirty="0"/>
              <a:t>(</a:t>
            </a:r>
            <a:r>
              <a:rPr lang="en-US" sz="1600" dirty="0" err="1"/>
              <a:t>PHQ9</a:t>
            </a:r>
            <a:r>
              <a:rPr lang="en-US" sz="1600" dirty="0"/>
              <a:t> &lt;6) </a:t>
            </a:r>
            <a:r>
              <a:rPr lang="en-US" sz="1600" b="1" dirty="0">
                <a:solidFill>
                  <a:schemeClr val="accent4"/>
                </a:solidFill>
              </a:rPr>
              <a:t>or response </a:t>
            </a:r>
            <a:r>
              <a:rPr lang="en-US" sz="1600" dirty="0"/>
              <a:t>(reduction of elevated </a:t>
            </a:r>
            <a:r>
              <a:rPr lang="en-US" sz="1600" dirty="0" err="1"/>
              <a:t>PHQ</a:t>
            </a:r>
            <a:r>
              <a:rPr lang="en-US" sz="1600" dirty="0"/>
              <a:t>-9 score by 50</a:t>
            </a:r>
            <a:r>
              <a:rPr lang="en-US" sz="1600" dirty="0" smtClean="0"/>
              <a:t>%)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 smtClean="0">
                <a:solidFill>
                  <a:schemeClr val="accent4"/>
                </a:solidFill>
              </a:rPr>
              <a:t>Based on documented </a:t>
            </a:r>
            <a:r>
              <a:rPr lang="en-US" sz="1600" b="1" dirty="0" err="1" smtClean="0">
                <a:solidFill>
                  <a:schemeClr val="accent4"/>
                </a:solidFill>
              </a:rPr>
              <a:t>PHQ</a:t>
            </a:r>
            <a:r>
              <a:rPr lang="en-US" sz="1600" b="1" dirty="0" smtClean="0">
                <a:solidFill>
                  <a:schemeClr val="accent4"/>
                </a:solidFill>
              </a:rPr>
              <a:t>-9</a:t>
            </a:r>
            <a:r>
              <a:rPr lang="en-US" sz="1600" b="1" dirty="0" smtClean="0"/>
              <a:t> </a:t>
            </a:r>
            <a:r>
              <a:rPr lang="en-US" sz="1600" dirty="0" smtClean="0"/>
              <a:t>score between 4-8 months after initial </a:t>
            </a:r>
            <a:r>
              <a:rPr lang="en-US" sz="1600" dirty="0" err="1" smtClean="0"/>
              <a:t>PHQ</a:t>
            </a:r>
            <a:r>
              <a:rPr lang="en-US" sz="1600" dirty="0" smtClean="0"/>
              <a:t>-9 score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453387"/>
            <a:ext cx="7289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aseline="30000" dirty="0" err="1">
                <a:solidFill>
                  <a:schemeClr val="bg1"/>
                </a:solidFill>
              </a:rPr>
              <a:t>1</a:t>
            </a:r>
            <a:r>
              <a:rPr lang="en-US" sz="800" dirty="0" err="1">
                <a:solidFill>
                  <a:schemeClr val="bg1"/>
                </a:solidFill>
              </a:rPr>
              <a:t>Greenberg</a:t>
            </a:r>
            <a:r>
              <a:rPr lang="en-US" sz="800" dirty="0">
                <a:solidFill>
                  <a:schemeClr val="bg1"/>
                </a:solidFill>
              </a:rPr>
              <a:t>, P, et al. (2003). The economic burden of depression in the United States: How did it change between 1990 and 2000? </a:t>
            </a:r>
            <a:r>
              <a:rPr lang="en-US" sz="800" i="1" dirty="0">
                <a:solidFill>
                  <a:schemeClr val="bg1"/>
                </a:solidFill>
              </a:rPr>
              <a:t>Journal of Clinical Psychiatry, 64(12),</a:t>
            </a:r>
            <a:r>
              <a:rPr lang="en-US" sz="800" dirty="0">
                <a:solidFill>
                  <a:schemeClr val="bg1"/>
                </a:solidFill>
              </a:rPr>
              <a:t> 1465-1475.</a:t>
            </a:r>
          </a:p>
          <a:p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*metrics and targets not yet finalized by State; projected to be pay for performance in January 2020</a:t>
            </a:r>
          </a:p>
        </p:txBody>
      </p:sp>
    </p:spTree>
    <p:extLst>
      <p:ext uri="{BB962C8B-B14F-4D97-AF65-F5344CB8AC3E}">
        <p14:creationId xmlns:p14="http://schemas.microsoft.com/office/powerpoint/2010/main" val="1991690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70778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1900" b="1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91" y="379784"/>
            <a:ext cx="7814110" cy="298327"/>
          </a:xfrm>
        </p:spPr>
        <p:txBody>
          <a:bodyPr/>
          <a:lstStyle/>
          <a:p>
            <a:r>
              <a:rPr lang="en-US" sz="1900" dirty="0" smtClean="0"/>
              <a:t>We have implemented an </a:t>
            </a:r>
            <a:r>
              <a:rPr lang="en-US" sz="1900" dirty="0"/>
              <a:t>evidence-based* </a:t>
            </a:r>
            <a:r>
              <a:rPr lang="en-US" sz="1900" dirty="0" smtClean="0"/>
              <a:t>telephonic depression care management pilot program in General Internal Medicine</a:t>
            </a:r>
            <a:endParaRPr lang="en-US" sz="19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82870-DBB6-41DC-BAC3-6C69A1721D9E}" type="slidenum">
              <a:rPr lang="en-US" smtClean="0">
                <a:solidFill>
                  <a:srgbClr val="FFFFFF"/>
                </a:solidFill>
              </a:rPr>
              <a:pPr/>
              <a:t>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2006" y="1774608"/>
            <a:ext cx="3947782" cy="452431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en-US" sz="1600" b="1" dirty="0" smtClean="0">
                <a:solidFill>
                  <a:srgbClr val="0043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Evidence-based, population–based</a:t>
            </a:r>
            <a:r>
              <a:rPr lang="en-US" sz="1600" b="1" dirty="0">
                <a:solidFill>
                  <a:srgbClr val="0043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systematic approach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screening, treatment, and monitoring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(using PHQ-9) of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with depression</a:t>
            </a:r>
          </a:p>
          <a:p>
            <a:pPr lvl="1"/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600" b="1" dirty="0">
                <a:solidFill>
                  <a:srgbClr val="0043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Stepped care </a:t>
            </a:r>
            <a:r>
              <a:rPr lang="en-US" sz="1600" b="1" dirty="0" smtClean="0">
                <a:solidFill>
                  <a:srgbClr val="0043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r>
              <a:rPr lang="en-US" sz="1600" dirty="0" smtClean="0">
                <a:solidFill>
                  <a:srgbClr val="0043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1600" dirty="0">
              <a:solidFill>
                <a:srgbClr val="0043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b="1" dirty="0" smtClean="0">
                <a:solidFill>
                  <a:srgbClr val="0043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Telephonic, </a:t>
            </a:r>
            <a:r>
              <a:rPr lang="en-US" sz="1600" b="1" dirty="0" err="1" smtClean="0">
                <a:solidFill>
                  <a:srgbClr val="0043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protocolized</a:t>
            </a:r>
            <a:r>
              <a:rPr lang="en-US" sz="1600" b="1" dirty="0" smtClean="0">
                <a:solidFill>
                  <a:srgbClr val="0043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clinical intervention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sz="1600" dirty="0" smtClean="0">
                <a:solidFill>
                  <a:srgbClr val="0043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low risk of harm to self/others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b="1" dirty="0" smtClean="0">
                <a:solidFill>
                  <a:srgbClr val="0043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Triage </a:t>
            </a:r>
            <a:r>
              <a:rPr lang="en-US" sz="1600" b="1" dirty="0">
                <a:solidFill>
                  <a:srgbClr val="0043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higher intensity care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clinically indicated</a:t>
            </a:r>
          </a:p>
          <a:p>
            <a:pPr lvl="1"/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600" b="1" dirty="0">
                <a:solidFill>
                  <a:srgbClr val="0043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 </a:t>
            </a:r>
            <a:r>
              <a:rPr lang="en-US" sz="1600" b="1" dirty="0" smtClean="0">
                <a:solidFill>
                  <a:srgbClr val="0043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team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depression care manager (social work clinician), consulting psychiatrist/psychologist, and primary care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provider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2006" y="1143052"/>
            <a:ext cx="3947782" cy="6315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FFFF"/>
                </a:solidFill>
              </a:rPr>
              <a:t>Evidence-based Depression Care Management model*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8775" y="1774608"/>
            <a:ext cx="3947782" cy="452431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en-US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Filled vacant social work clinician roles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with hybrid position, with </a:t>
            </a:r>
            <a:r>
              <a:rPr lang="en-US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split time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between telephonic depression care management and traditional scheduled visits</a:t>
            </a:r>
          </a:p>
          <a:p>
            <a:pPr lvl="1"/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Utilized consulting psychiatrist and psychologist time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during weekly case consultation meeting; consulting clinicians do not see the patient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Educated primary care providers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on program; designed to support PCPs with </a:t>
            </a:r>
            <a:r>
              <a:rPr lang="en-US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 added administrative burden</a:t>
            </a:r>
          </a:p>
          <a:p>
            <a:pPr lvl="1"/>
            <a:endParaRPr lang="en-US" sz="16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</a:t>
            </a:r>
            <a:r>
              <a:rPr lang="en-US" sz="1600" b="1" dirty="0" err="1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IBH</a:t>
            </a:r>
            <a:r>
              <a:rPr lang="en-US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champion</a:t>
            </a:r>
            <a:endParaRPr lang="en-US" sz="16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58775" y="1143052"/>
            <a:ext cx="3947782" cy="6315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FFFF"/>
                </a:solidFill>
              </a:rPr>
              <a:t>How we integrated into our </a:t>
            </a:r>
            <a:r>
              <a:rPr lang="en-US" sz="1600" b="1" dirty="0" err="1" smtClean="0">
                <a:solidFill>
                  <a:srgbClr val="FFFFFF"/>
                </a:solidFill>
              </a:rPr>
              <a:t>BH</a:t>
            </a:r>
            <a:r>
              <a:rPr lang="en-US" sz="1600" b="1" dirty="0" smtClean="0">
                <a:solidFill>
                  <a:srgbClr val="FFFFFF"/>
                </a:solidFill>
              </a:rPr>
              <a:t> model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10" name="Isosceles Triangle 9"/>
          <p:cNvSpPr/>
          <p:nvPr/>
        </p:nvSpPr>
        <p:spPr>
          <a:xfrm rot="5400000">
            <a:off x="2353279" y="3670697"/>
            <a:ext cx="4278095" cy="48591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891" y="6590581"/>
            <a:ext cx="44552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Unutzer</a:t>
            </a:r>
            <a:r>
              <a:rPr lang="en-US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 et al, JAMA 2000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1056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02729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5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1900" b="1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C141F-F311-8E40-92CD-06AB2D9F992D}" type="slidenum">
              <a:rPr lang="en-US" smtClean="0">
                <a:solidFill>
                  <a:srgbClr val="FFFFFF"/>
                </a:solidFill>
              </a:rPr>
              <a:pPr/>
              <a:t>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Depression </a:t>
            </a:r>
            <a:r>
              <a:rPr lang="en-US" dirty="0"/>
              <a:t>Care Manager works closely with </a:t>
            </a:r>
            <a:r>
              <a:rPr lang="en-US" dirty="0" smtClean="0"/>
              <a:t>clinical care team </a:t>
            </a:r>
            <a:r>
              <a:rPr lang="en-US" dirty="0"/>
              <a:t>to </a:t>
            </a:r>
            <a:r>
              <a:rPr lang="en-US" dirty="0" smtClean="0"/>
              <a:t>ensure patients’ </a:t>
            </a:r>
            <a:r>
              <a:rPr lang="en-US" dirty="0"/>
              <a:t>symptoms are </a:t>
            </a:r>
            <a:r>
              <a:rPr lang="en-US" dirty="0" smtClean="0"/>
              <a:t>improving and facilitate care transitions if needed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7373" y="1141673"/>
            <a:ext cx="2545952" cy="5639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Depression Care Manager</a:t>
            </a:r>
            <a:endParaRPr lang="en-US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47373" y="1795004"/>
            <a:ext cx="2545952" cy="33239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Targeted </a:t>
            </a:r>
            <a:r>
              <a:rPr lang="en-US" sz="14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telephonic brief clinical intervention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Tracking of progress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using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PHQ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-9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Support anti-depressant </a:t>
            </a:r>
            <a:r>
              <a:rPr lang="en-US" sz="1400" b="1" dirty="0" smtClean="0">
                <a:solidFill>
                  <a:schemeClr val="accent4"/>
                </a:solidFill>
              </a:rPr>
              <a:t>medication adherence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chemeClr val="accent4"/>
                </a:solidFill>
              </a:rPr>
              <a:t>Facilitate </a:t>
            </a:r>
            <a:r>
              <a:rPr lang="en-US" sz="1400" b="1" dirty="0">
                <a:solidFill>
                  <a:schemeClr val="accent4"/>
                </a:solidFill>
              </a:rPr>
              <a:t>treatment change </a:t>
            </a:r>
            <a:r>
              <a:rPr lang="en-US" sz="1400" dirty="0"/>
              <a:t>or referral if </a:t>
            </a:r>
            <a:r>
              <a:rPr lang="en-US" sz="1400" dirty="0" smtClean="0"/>
              <a:t>needed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Relapse </a:t>
            </a:r>
            <a:r>
              <a:rPr lang="en-US" sz="1400" dirty="0" smtClean="0"/>
              <a:t>prevention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/>
          </a:p>
        </p:txBody>
      </p:sp>
      <p:sp>
        <p:nvSpPr>
          <p:cNvPr id="22" name="Rectangle 21"/>
          <p:cNvSpPr/>
          <p:nvPr/>
        </p:nvSpPr>
        <p:spPr>
          <a:xfrm>
            <a:off x="3219661" y="1141673"/>
            <a:ext cx="2545952" cy="5639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Consulting Psychiatrist and Psychologist</a:t>
            </a:r>
            <a:endParaRPr lang="en-US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219661" y="1796286"/>
            <a:ext cx="2545952" cy="33239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Caseload consultation for care manager and </a:t>
            </a:r>
            <a:r>
              <a:rPr lang="en-US" sz="1400" dirty="0" smtClean="0"/>
              <a:t>PCP; </a:t>
            </a:r>
            <a:r>
              <a:rPr lang="en-US" sz="1400" b="1" dirty="0" smtClean="0">
                <a:solidFill>
                  <a:schemeClr val="accent4"/>
                </a:solidFill>
              </a:rPr>
              <a:t>does not usually see patients face to face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chemeClr val="accent4"/>
                </a:solidFill>
              </a:rPr>
              <a:t>Diagnostic consultation </a:t>
            </a:r>
            <a:r>
              <a:rPr lang="en-US" sz="1400" dirty="0"/>
              <a:t>on difficult </a:t>
            </a:r>
            <a:r>
              <a:rPr lang="en-US" sz="1400" dirty="0" smtClean="0"/>
              <a:t>cases, with face to face visit for most at-risk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chemeClr val="accent4"/>
                </a:solidFill>
              </a:rPr>
              <a:t>Recommendations for additional treatment / referral </a:t>
            </a:r>
            <a:r>
              <a:rPr lang="en-US" sz="1400" dirty="0"/>
              <a:t>according to evidence-based </a:t>
            </a:r>
            <a:r>
              <a:rPr lang="en-US" sz="1400" dirty="0" smtClean="0"/>
              <a:t>guidelines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87969" y="1141673"/>
            <a:ext cx="2545952" cy="5639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smtClean="0"/>
              <a:t>Primary Care Provider</a:t>
            </a:r>
            <a:endParaRPr 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087969" y="1795004"/>
            <a:ext cx="2545952" cy="33239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chemeClr val="accent4"/>
                </a:solidFill>
              </a:rPr>
              <a:t>Co-manage depression </a:t>
            </a:r>
            <a:r>
              <a:rPr lang="en-US" sz="1400" dirty="0"/>
              <a:t>with </a:t>
            </a:r>
            <a:r>
              <a:rPr lang="en-US" sz="1400" dirty="0" err="1"/>
              <a:t>IBH</a:t>
            </a:r>
            <a:r>
              <a:rPr lang="en-US" sz="1400" dirty="0"/>
              <a:t> clinician:  </a:t>
            </a:r>
            <a:r>
              <a:rPr lang="en-US" sz="1400" dirty="0" smtClean="0"/>
              <a:t>Care </a:t>
            </a:r>
            <a:r>
              <a:rPr lang="en-US" sz="1400" dirty="0"/>
              <a:t>planning, treatment </a:t>
            </a:r>
            <a:r>
              <a:rPr lang="en-US" sz="1400" dirty="0" smtClean="0"/>
              <a:t>changes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chemeClr val="accent4"/>
                </a:solidFill>
              </a:rPr>
              <a:t>Transition to primary </a:t>
            </a:r>
            <a:r>
              <a:rPr lang="en-US" sz="1400" b="1" dirty="0" smtClean="0">
                <a:solidFill>
                  <a:schemeClr val="accent4"/>
                </a:solidFill>
              </a:rPr>
              <a:t>care management </a:t>
            </a:r>
            <a:r>
              <a:rPr lang="en-US" sz="1400" dirty="0"/>
              <a:t>once patient is </a:t>
            </a:r>
            <a:r>
              <a:rPr lang="en-US" sz="1400" dirty="0" smtClean="0"/>
              <a:t>stable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smtClean="0"/>
              <a:t>Refer back to Depression Care Manager if patient relapses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 smtClean="0"/>
          </a:p>
          <a:p>
            <a:endParaRPr lang="en-US" sz="14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363" y="5530150"/>
            <a:ext cx="8286548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identified through monthly report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PHQ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-9 score &gt;9, diagnosis of depression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Managed primarily </a:t>
            </a:r>
            <a:r>
              <a:rPr lang="en-US" sz="14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Excel in pilot phase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Building flowsheet and reporting </a:t>
            </a:r>
            <a:r>
              <a:rPr lang="en-US" sz="14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options in </a:t>
            </a:r>
            <a:r>
              <a:rPr lang="en-US" sz="1400" b="1" dirty="0" err="1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EMR</a:t>
            </a:r>
            <a:endParaRPr lang="en-US" sz="1400" b="1" dirty="0" smtClean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790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403031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7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1900" b="1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38572" y="1310708"/>
            <a:ext cx="7047781" cy="457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§"/>
            </a:pPr>
            <a:endParaRPr lang="en-US" sz="1400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Patients have responded positively to outreach and have actively engaged in Depression Care Management</a:t>
            </a:r>
            <a:endParaRPr lang="en-US" dirty="0"/>
          </a:p>
        </p:txBody>
      </p:sp>
      <p:cxnSp>
        <p:nvCxnSpPr>
          <p:cNvPr id="15" name="Straight Connector 14"/>
          <p:cNvCxnSpPr/>
          <p:nvPr>
            <p:custDataLst>
              <p:tags r:id="rId4"/>
            </p:custDataLst>
          </p:nvPr>
        </p:nvCxnSpPr>
        <p:spPr bwMode="auto">
          <a:xfrm>
            <a:off x="1997075" y="1993900"/>
            <a:ext cx="44767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>
            <p:custDataLst>
              <p:tags r:id="rId5"/>
            </p:custDataLst>
          </p:nvPr>
        </p:nvCxnSpPr>
        <p:spPr bwMode="auto">
          <a:xfrm>
            <a:off x="3006725" y="3665538"/>
            <a:ext cx="44767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>
            <p:custDataLst>
              <p:tags r:id="rId6"/>
            </p:custDataLst>
          </p:nvPr>
        </p:nvCxnSpPr>
        <p:spPr bwMode="auto">
          <a:xfrm>
            <a:off x="4014788" y="4257675"/>
            <a:ext cx="44767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>
            <p:custDataLst>
              <p:tags r:id="rId7"/>
            </p:custDataLst>
          </p:nvPr>
        </p:nvCxnSpPr>
        <p:spPr bwMode="auto">
          <a:xfrm>
            <a:off x="5022850" y="4527550"/>
            <a:ext cx="44767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>
            <p:custDataLst>
              <p:tags r:id="rId8"/>
            </p:custDataLst>
          </p:nvPr>
        </p:nvCxnSpPr>
        <p:spPr bwMode="auto">
          <a:xfrm>
            <a:off x="6032500" y="4689475"/>
            <a:ext cx="44767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Chart 22"/>
          <p:cNvGraphicFramePr/>
          <p:nvPr>
            <p:custDataLst>
              <p:tags r:id="rId9"/>
            </p:custDataLst>
            <p:extLst/>
          </p:nvPr>
        </p:nvGraphicFramePr>
        <p:xfrm>
          <a:off x="1130300" y="1738313"/>
          <a:ext cx="6216650" cy="3195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12" name="Text Placeholder 2"/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1281113" y="4910138"/>
            <a:ext cx="8699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977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tabLst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en-US" altLang="en-US" sz="1400" dirty="0" smtClean="0"/>
              <a:t>Total candidates</a:t>
            </a:r>
            <a:endParaRPr lang="en-US" sz="1400" dirty="0">
              <a:latin typeface="+mn-lt"/>
              <a:sym typeface="+mn-lt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4367213" y="4910138"/>
            <a:ext cx="7508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977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tabLst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9D768F4D-726C-46B4-B7A1-094F4632BDA7}" type="datetime'''Cou''''''ld'' ''''''n''''ot'''''''' r''eac''''''''h'''''">
              <a:rPr lang="en-US" altLang="en-US" sz="1400" smtClean="0"/>
              <a:pPr marL="0" indent="0" algn="ctr">
                <a:spcBef>
                  <a:spcPct val="0"/>
                </a:spcBef>
                <a:buNone/>
              </a:pPr>
              <a:t>Could not reach</a:t>
            </a:fld>
            <a:r>
              <a:rPr lang="en-US" altLang="en-US" sz="1400" dirty="0" smtClean="0"/>
              <a:t/>
            </a:r>
            <a:br>
              <a:rPr lang="en-US" altLang="en-US" sz="1400" dirty="0" smtClean="0"/>
            </a:br>
            <a:endParaRPr lang="en-US" sz="1400" dirty="0">
              <a:latin typeface="+mn-lt"/>
              <a:sym typeface="+mn-lt"/>
            </a:endParaRPr>
          </a:p>
        </p:txBody>
      </p:sp>
      <p:sp>
        <p:nvSpPr>
          <p:cNvPr id="46" name="Text Placeholder 2"/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3308350" y="4910138"/>
            <a:ext cx="8509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977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tabLst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B20B6EC2-6527-4B3D-AF0A-44F649254207}" type="datetime'C''''''h''o''''se t''a''''''lk'' the''ra''''''''''''''''''py'">
              <a:rPr lang="en-US" altLang="en-US" sz="1400" smtClean="0"/>
              <a:pPr marL="0" indent="0" algn="ctr">
                <a:spcBef>
                  <a:spcPct val="0"/>
                </a:spcBef>
                <a:buNone/>
              </a:pPr>
              <a:t>Chose talk therapy</a:t>
            </a:fld>
            <a:endParaRPr lang="en-US" sz="1400" dirty="0">
              <a:latin typeface="+mn-lt"/>
              <a:sym typeface="+mn-lt"/>
            </a:endParaRPr>
          </a:p>
        </p:txBody>
      </p:sp>
      <p:sp>
        <p:nvSpPr>
          <p:cNvPr id="13" name="Text Placeholder 2"/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2268538" y="4910138"/>
            <a:ext cx="91598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977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tabLst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A632A595-9C10-418D-9344-9F0286E27821}" type="datetime'Actively engaged i''''n depr''es''sion'''' ca''''re'' mgm''t'">
              <a:rPr lang="en-US" altLang="en-US" sz="1400" smtClean="0"/>
              <a:pPr marL="0" indent="0" algn="ctr">
                <a:spcBef>
                  <a:spcPct val="0"/>
                </a:spcBef>
                <a:buNone/>
              </a:pPr>
              <a:t>Actively engaged in depression care mgmt</a:t>
            </a:fld>
            <a:r>
              <a:rPr lang="en-US" altLang="en-US" sz="1400" baseline="30000" dirty="0" smtClean="0"/>
              <a:t>1</a:t>
            </a:r>
            <a:endParaRPr lang="en-US" sz="1400" baseline="30000" dirty="0">
              <a:latin typeface="+mn-lt"/>
              <a:sym typeface="+mn-lt"/>
            </a:endParaRPr>
          </a:p>
        </p:txBody>
      </p:sp>
      <p:sp>
        <p:nvSpPr>
          <p:cNvPr id="28" name="Text Placeholder 2"/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6403975" y="4910138"/>
            <a:ext cx="7127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977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tabLst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AE66E8FD-131F-4831-A944-597A99C824D5}" type="datetime'L''o''''''st'''''''''''''''''' ''''t''''o fol''''''low ''up'">
              <a:rPr lang="en-US" altLang="en-US" sz="1400" smtClean="0"/>
              <a:pPr marL="0" indent="0" algn="ctr">
                <a:spcBef>
                  <a:spcPct val="0"/>
                </a:spcBef>
                <a:buNone/>
              </a:pPr>
              <a:t>Lost to follow up</a:t>
            </a:fld>
            <a:endParaRPr lang="en-US" sz="1400" dirty="0">
              <a:latin typeface="+mn-lt"/>
              <a:sym typeface="+mn-lt"/>
            </a:endParaRPr>
          </a:p>
        </p:txBody>
      </p:sp>
      <p:sp>
        <p:nvSpPr>
          <p:cNvPr id="29" name="Text Placeholder 2"/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5286375" y="4910138"/>
            <a:ext cx="93027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977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tabLst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9D532DF3-A9F8-4B1A-B190-40199BEA8EA3}" type="datetime'D''''''''''''ecl''''in''ed al''l'''''' t''''r''''eatm''en''t'">
              <a:rPr lang="en-US" altLang="en-US" sz="1400" smtClean="0"/>
              <a:pPr marL="0" indent="0" algn="ctr">
                <a:spcBef>
                  <a:spcPct val="0"/>
                </a:spcBef>
                <a:buNone/>
              </a:pPr>
              <a:t>Declined all treatment</a:t>
            </a:fld>
            <a:endParaRPr lang="en-US" sz="1400" dirty="0">
              <a:latin typeface="+mn-lt"/>
              <a:sym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136650" y="1380204"/>
            <a:ext cx="4557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Process metrics:  Outreach and engagement</a:t>
            </a:r>
          </a:p>
        </p:txBody>
      </p:sp>
      <p:sp>
        <p:nvSpPr>
          <p:cNvPr id="74" name="Rounded Rectangular Callout 73"/>
          <p:cNvSpPr/>
          <p:nvPr/>
        </p:nvSpPr>
        <p:spPr>
          <a:xfrm>
            <a:off x="3260340" y="2370934"/>
            <a:ext cx="4234969" cy="600867"/>
          </a:xfrm>
          <a:prstGeom prst="wedgeRoundRectCallout">
            <a:avLst>
              <a:gd name="adj1" fmla="val -52197"/>
              <a:gd name="adj2" fmla="val 158265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58% engaged in depression care management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79% engaged in some form of treatment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3829" y="6576445"/>
            <a:ext cx="5805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30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en-US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least two telephonic encounters over at least four weeks</a:t>
            </a:r>
          </a:p>
        </p:txBody>
      </p:sp>
    </p:spTree>
    <p:extLst>
      <p:ext uri="{BB962C8B-B14F-4D97-AF65-F5344CB8AC3E}">
        <p14:creationId xmlns:p14="http://schemas.microsoft.com/office/powerpoint/2010/main" val="1776289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2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88266" y="1249363"/>
            <a:ext cx="5995358" cy="457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§"/>
            </a:pPr>
            <a:endParaRPr lang="en-US" sz="1400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results are promising, with 45% of patients achieving a clinically significant reduction in their depressive symptoms</a:t>
            </a:r>
            <a:endParaRPr lang="en-US" dirty="0"/>
          </a:p>
        </p:txBody>
      </p:sp>
      <p:cxnSp>
        <p:nvCxnSpPr>
          <p:cNvPr id="16" name="Straight Connector 15"/>
          <p:cNvCxnSpPr/>
          <p:nvPr>
            <p:custDataLst>
              <p:tags r:id="rId4"/>
            </p:custDataLst>
          </p:nvPr>
        </p:nvCxnSpPr>
        <p:spPr bwMode="auto">
          <a:xfrm>
            <a:off x="2741613" y="3535363"/>
            <a:ext cx="57785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>
            <p:custDataLst>
              <p:tags r:id="rId5"/>
            </p:custDataLst>
          </p:nvPr>
        </p:nvCxnSpPr>
        <p:spPr bwMode="auto">
          <a:xfrm>
            <a:off x="1438275" y="1968500"/>
            <a:ext cx="57785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>
            <p:custDataLst>
              <p:tags r:id="rId6"/>
            </p:custDataLst>
          </p:nvPr>
        </p:nvCxnSpPr>
        <p:spPr bwMode="auto">
          <a:xfrm>
            <a:off x="4043363" y="4365625"/>
            <a:ext cx="57785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Chart 22"/>
          <p:cNvGraphicFramePr/>
          <p:nvPr>
            <p:custDataLst>
              <p:tags r:id="rId7"/>
            </p:custDataLst>
            <p:extLst/>
          </p:nvPr>
        </p:nvGraphicFramePr>
        <p:xfrm>
          <a:off x="342900" y="1712913"/>
          <a:ext cx="5373688" cy="3195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24" name="Text Placeholder 2"/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4435475" y="4884738"/>
            <a:ext cx="10953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977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tabLst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24F4A714-F132-4D62-9134-D9E6B1BF7E97}" type="datetime'''Rem''ission:  Las''t PH''Q-''9'''' sco''r''e ''''under ''5'">
              <a:rPr lang="en-US" altLang="en-US" sz="1400" smtClean="0"/>
              <a:pPr marL="0" indent="0" algn="ctr">
                <a:spcBef>
                  <a:spcPct val="0"/>
                </a:spcBef>
                <a:buNone/>
              </a:pPr>
              <a:t>Remission:  Last PHQ-9 score under 5</a:t>
            </a:fld>
            <a:endParaRPr lang="en-US" sz="1400" dirty="0">
              <a:latin typeface="+mn-lt"/>
              <a:sym typeface="+mn-lt"/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725489" y="4884738"/>
            <a:ext cx="70167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977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tabLst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9514A838-7E30-4C81-BF33-BF5DF376FB3F}" type="datetime'''''''''A''''''''ct''i''v''e''''''ly'' ''''eng''a''''''''ged'">
              <a:rPr lang="en-US" altLang="en-US" sz="1400" smtClean="0"/>
              <a:pPr marL="0" indent="0" algn="ctr">
                <a:spcBef>
                  <a:spcPct val="0"/>
                </a:spcBef>
                <a:buNone/>
              </a:pPr>
              <a:t>Actively engaged</a:t>
            </a:fld>
            <a:endParaRPr lang="en-US" sz="1400" dirty="0">
              <a:latin typeface="+mn-lt"/>
              <a:sym typeface="+mn-lt"/>
            </a:endParaRPr>
          </a:p>
        </p:txBody>
      </p:sp>
      <p:sp>
        <p:nvSpPr>
          <p:cNvPr id="13" name="Text Placeholder 2"/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1854200" y="4884738"/>
            <a:ext cx="10477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977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tabLst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121E49E7-7B84-4DED-9302-0B2B0530BDF0}" type="datetime'No remission or res''ponse y''et; cont''inue interventio''n'">
              <a:rPr lang="en-US" altLang="en-US" sz="1400" smtClean="0"/>
              <a:pPr marL="0" indent="0" algn="ctr">
                <a:spcBef>
                  <a:spcPct val="0"/>
                </a:spcBef>
                <a:buNone/>
              </a:pPr>
              <a:t>No remission or response yet; continue intervention</a:t>
            </a:fld>
            <a:endParaRPr lang="en-US" sz="1400" dirty="0">
              <a:latin typeface="+mn-lt"/>
              <a:sym typeface="+mn-lt"/>
            </a:endParaRPr>
          </a:p>
        </p:txBody>
      </p:sp>
      <p:sp>
        <p:nvSpPr>
          <p:cNvPr id="46" name="Text Placeholder 2"/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3162300" y="4884738"/>
            <a:ext cx="10382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977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tabLst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̶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0C3D1254-09E7-4CDA-8F2F-C1396D411B77}" type="datetime'Re''sponse:  at least 50% re''ducti''''on ''i''n PHQ-9 score'">
              <a:rPr lang="en-US" altLang="en-US" sz="1400" smtClean="0"/>
              <a:pPr marL="0" indent="0" algn="ctr">
                <a:spcBef>
                  <a:spcPct val="0"/>
                </a:spcBef>
                <a:buNone/>
              </a:pPr>
              <a:t>Response:  at least 50% reduction in PHQ-9 score</a:t>
            </a:fld>
            <a:endParaRPr lang="en-US" sz="1400" dirty="0">
              <a:latin typeface="+mn-lt"/>
              <a:sym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84608" y="1352550"/>
            <a:ext cx="4557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Early outcome metrics:  Response and remission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29408" y="2196535"/>
            <a:ext cx="2059108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linically significant reduction in </a:t>
            </a:r>
            <a:r>
              <a:rPr lang="en-US" sz="1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PHQ</a:t>
            </a:r>
            <a:r>
              <a:rPr lang="en-US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-9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Average initial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PHQ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-9:  16.4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Average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PHQ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-9 change:  -6.7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Results are similar to randomized control trial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en-US" sz="1400" baseline="30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4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891" y="6590581"/>
            <a:ext cx="44552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30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Unutzer</a:t>
            </a:r>
            <a:r>
              <a:rPr lang="en-US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 et al, JAMA 2000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1656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5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1900" b="1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70" y="314018"/>
            <a:ext cx="7814110" cy="298327"/>
          </a:xfrm>
        </p:spPr>
        <p:txBody>
          <a:bodyPr/>
          <a:lstStyle/>
          <a:p>
            <a:r>
              <a:rPr lang="en-US" sz="1900" dirty="0"/>
              <a:t>Patients engaged in the program report significant improvement in ability to manage </a:t>
            </a:r>
            <a:r>
              <a:rPr lang="en-US" sz="1900" dirty="0" smtClean="0"/>
              <a:t>symptoms and engage in care</a:t>
            </a:r>
            <a:endParaRPr lang="en-US" sz="19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168A5-B914-4420-B683-FDA65463E86F}" type="slidenum">
              <a:rPr lang="en-US" smtClean="0">
                <a:solidFill>
                  <a:srgbClr val="FFFFFF"/>
                </a:solidFill>
              </a:rPr>
              <a:pPr/>
              <a:t>7</a:t>
            </a:fld>
            <a:r>
              <a:rPr lang="en-US" smtClean="0">
                <a:solidFill>
                  <a:srgbClr val="FFFFFF"/>
                </a:solidFill>
              </a:rPr>
              <a:t>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3870" y="1138843"/>
            <a:ext cx="1599512" cy="138222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Patient history 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7455" y="1136068"/>
            <a:ext cx="6719454" cy="181588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52 year old male, </a:t>
            </a:r>
            <a:r>
              <a:rPr lang="en-US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obesity (BMI=52), chronic back pain, pre-diabetic</a:t>
            </a:r>
          </a:p>
          <a:p>
            <a:endParaRPr lang="en-US" sz="14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Spanish speaking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with limited English proficiency</a:t>
            </a: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Multiple referrals to behavioral health clinicians, </a:t>
            </a:r>
            <a:r>
              <a:rPr lang="en-US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no-showed 100% of behavioral health appointments over 3 years</a:t>
            </a:r>
          </a:p>
          <a:p>
            <a:endParaRPr lang="en-US" sz="14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Depression diagnosis,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with initial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PHQ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-9 score of 12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3870" y="3343130"/>
            <a:ext cx="1599512" cy="111697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Telephonic intervention  (4 months)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7455" y="3320885"/>
            <a:ext cx="6719454" cy="11695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Worked with consulting Psychiatrist and PCP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to change medications</a:t>
            </a: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Supported patient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with pain management, clinical therapy techniques</a:t>
            </a: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Encouraged </a:t>
            </a:r>
            <a:r>
              <a:rPr lang="en-US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medication adherence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73870" y="5209221"/>
            <a:ext cx="1599512" cy="116036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Outcomes to date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47455" y="5132912"/>
            <a:ext cx="6719454" cy="11695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Achieved depression remission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PHQ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-9 of 5)</a:t>
            </a:r>
          </a:p>
          <a:p>
            <a:pPr marL="228600" indent="-228600">
              <a:buFont typeface="Wingdings" panose="05000000000000000000" pitchFamily="2" charset="2"/>
              <a:buChar char="§"/>
            </a:pP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Working with PCP and BMC Food Pantry to </a:t>
            </a:r>
            <a:r>
              <a:rPr lang="en-US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 pre-diabetes</a:t>
            </a:r>
          </a:p>
          <a:p>
            <a:pPr marL="228600" indent="-228600">
              <a:buFont typeface="Wingdings" panose="05000000000000000000" pitchFamily="2" charset="2"/>
              <a:buChar char="§"/>
            </a:pP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Reports </a:t>
            </a:r>
            <a:r>
              <a:rPr lang="en-US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physical activity and ability to cope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with back pain</a:t>
            </a:r>
          </a:p>
        </p:txBody>
      </p:sp>
      <p:sp>
        <p:nvSpPr>
          <p:cNvPr id="18" name="Down Arrow 17"/>
          <p:cNvSpPr/>
          <p:nvPr/>
        </p:nvSpPr>
        <p:spPr>
          <a:xfrm>
            <a:off x="785004" y="2631057"/>
            <a:ext cx="241539" cy="650740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785003" y="4528896"/>
            <a:ext cx="241539" cy="650740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2147455" y="3062377"/>
            <a:ext cx="6458223" cy="0"/>
          </a:xfrm>
          <a:prstGeom prst="line">
            <a:avLst/>
          </a:prstGeom>
          <a:ln w="28575">
            <a:solidFill>
              <a:schemeClr val="accent3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147455" y="4854266"/>
            <a:ext cx="6458223" cy="0"/>
          </a:xfrm>
          <a:prstGeom prst="line">
            <a:avLst/>
          </a:prstGeom>
          <a:ln w="28575">
            <a:solidFill>
              <a:schemeClr val="accent3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190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392268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3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1939" b="1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Challenges and lessons learned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168A5-B914-4420-B683-FDA65463E86F}" type="slidenum">
              <a:rPr lang="en-US" smtClean="0">
                <a:solidFill>
                  <a:srgbClr val="FFFFFF"/>
                </a:solidFill>
              </a:rPr>
              <a:pPr/>
              <a:t>8</a:t>
            </a:fld>
            <a:r>
              <a:rPr lang="en-US" smtClean="0">
                <a:solidFill>
                  <a:srgbClr val="FFFFFF"/>
                </a:solidFill>
              </a:rPr>
              <a:t>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034" y="1147313"/>
            <a:ext cx="876443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 of workforce development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of care managers:  </a:t>
            </a:r>
          </a:p>
          <a:p>
            <a:pPr marL="742950" lvl="1" indent="-285750">
              <a:buFont typeface="Arial" panose="020B0604020202020204" pitchFamily="34" charset="0"/>
              <a:buChar char="─"/>
            </a:pPr>
            <a:r>
              <a:rPr lang="en-US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 and support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on population-based, stepped care model  </a:t>
            </a:r>
          </a:p>
          <a:p>
            <a:pPr marL="742950" lvl="1" indent="-285750">
              <a:buFont typeface="Arial" panose="020B0604020202020204" pitchFamily="34" charset="0"/>
              <a:buChar char="─"/>
            </a:pPr>
            <a:r>
              <a:rPr lang="en-US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 and flexibility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required with varying levels of PCP experience in managing depression</a:t>
            </a:r>
          </a:p>
          <a:p>
            <a:pPr marL="742950" lvl="1" indent="-285750">
              <a:buFont typeface="Arial" panose="020B0604020202020204" pitchFamily="34" charset="0"/>
              <a:buChar char="─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“We are engaging patients that would otherwise fall through the cracks”</a:t>
            </a:r>
          </a:p>
          <a:p>
            <a:pPr marL="228600" indent="-228600">
              <a:buFont typeface="Wingdings" panose="05000000000000000000" pitchFamily="2" charset="2"/>
              <a:buChar char="§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Managing PCP expectations and engaging PCPs</a:t>
            </a:r>
          </a:p>
          <a:p>
            <a:pPr marL="742950" lvl="1" indent="-285750">
              <a:buFont typeface="Arial" panose="020B0604020202020204" pitchFamily="34" charset="0"/>
              <a:buChar char="─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 of  relationships between PCP and Care Managers takes time, is critical to success</a:t>
            </a:r>
          </a:p>
          <a:p>
            <a:pPr marL="742950" lvl="1" indent="-285750">
              <a:buFont typeface="Arial" panose="020B0604020202020204" pitchFamily="34" charset="0"/>
              <a:buChar char="─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Ease of effective communications (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in person, etc.) facilitates adaptation of model</a:t>
            </a:r>
          </a:p>
          <a:p>
            <a:pPr marL="742950" lvl="1" indent="-285750">
              <a:buFont typeface="Arial" panose="020B0604020202020204" pitchFamily="34" charset="0"/>
              <a:buChar char="─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PCPs initially given an opt-out option only as a way to set program up for success</a:t>
            </a:r>
          </a:p>
          <a:p>
            <a:pPr marL="742950" lvl="1" indent="-285750">
              <a:buFont typeface="Arial" panose="020B0604020202020204" pitchFamily="34" charset="0"/>
              <a:buChar char="─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Administrative/operational considerations</a:t>
            </a:r>
          </a:p>
          <a:p>
            <a:pPr marL="742950" lvl="1" indent="-285750">
              <a:buFont typeface="Arial" panose="020B0604020202020204" pitchFamily="34" charset="0"/>
              <a:buChar char="─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Clinic and departmental </a:t>
            </a:r>
            <a:r>
              <a:rPr lang="en-US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leadership support </a:t>
            </a:r>
          </a:p>
          <a:p>
            <a:pPr marL="742950" lvl="1" indent="-285750">
              <a:buFont typeface="Arial" panose="020B0604020202020204" pitchFamily="34" charset="0"/>
              <a:buChar char="─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Tracking of clinical outcomes and patient management can be </a:t>
            </a:r>
            <a:r>
              <a:rPr lang="en-US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managed manually in pilot phase using Excel</a:t>
            </a:r>
          </a:p>
          <a:p>
            <a:pPr marL="742950" lvl="1" indent="-285750">
              <a:buFont typeface="Arial" panose="020B0604020202020204" pitchFamily="34" charset="0"/>
              <a:buChar char="─"/>
            </a:pPr>
            <a:r>
              <a:rPr lang="en-US" sz="16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p-front investment of operational staff time</a:t>
            </a:r>
            <a:r>
              <a:rPr lang="en-US" sz="160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for protocols, training, data management, etc.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─"/>
            </a:pP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─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739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_66OVgzXHIAR2POcQH_R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g8LfZBI0OiOPr2636ICt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SSDxEOxEYktT5daIOdtK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xyM3xtnnRlF2LSI1zf7W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5o6PDX__q8jwi1hsTUMZ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6ffkO4Cn4I0IcTaW5idA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5QjIFlGtNS6NCfFgE6rx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D39CU.XFLYzTBNdehxp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JXnacPjUhaPPafhoaaby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vzfAWKK.4llsYNf0NDMN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NbNYlPUAUJ2u_4SsWtWt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dFdFX265oO9dfuOfsmjT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KHFmV6hLvdjKnAOMuwh.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dLMflO_9Es_y8t24aF.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S8Ov_9u7HDlGyjUjj7jP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KoS8fLGvZmUmT0mVnMC0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5SPf2BSdyrG627iSJpz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P2aCrE3HrgaEWoAP5WmP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qV6Px9XkjmQxSDQeA2cR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X5dmHeCDmSBts1GwYxF5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4j1_gas98.bSmvOjv2Lq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9vJUkrZW82DnZHIIbrXB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u1WYuRs6E6D..ydJ3zt3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NbNYlPUAUJ2u_4SsWtWt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KHFmV6hLvdjKnAOMuwh.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dFdFX265oO9dfuOfsmjT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dLMflO_9Es_y8t24aF.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ob4XsxfW2Rl4Sl0Rh3mL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qV6Px9XkjmQxSDQeA2cR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P2aCrE3HrgaEWoAP5WmP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4j1_gas98.bSmvOjv2Lq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X5dmHeCDmSBts1GwYxF5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DNRv33aSg_lbW5vQhEc4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7m7NApwyX9hEmrVeLkPnQ"/>
</p:tagLst>
</file>

<file path=ppt/theme/theme1.xml><?xml version="1.0" encoding="utf-8"?>
<a:theme xmlns:a="http://schemas.openxmlformats.org/drawingml/2006/main" name="Office Theme">
  <a:themeElements>
    <a:clrScheme name="BMC Health System">
      <a:dk1>
        <a:srgbClr val="000000"/>
      </a:dk1>
      <a:lt1>
        <a:srgbClr val="FFFFFF"/>
      </a:lt1>
      <a:dk2>
        <a:srgbClr val="00437B"/>
      </a:dk2>
      <a:lt2>
        <a:srgbClr val="FFFFFF"/>
      </a:lt2>
      <a:accent1>
        <a:srgbClr val="D4E2F8"/>
      </a:accent1>
      <a:accent2>
        <a:srgbClr val="9DBCED"/>
      </a:accent2>
      <a:accent3>
        <a:srgbClr val="FFFFFF"/>
      </a:accent3>
      <a:accent4>
        <a:srgbClr val="00437B"/>
      </a:accent4>
      <a:accent5>
        <a:srgbClr val="B3E0FF"/>
      </a:accent5>
      <a:accent6>
        <a:srgbClr val="6283C2"/>
      </a:accent6>
      <a:hlink>
        <a:srgbClr val="6283C2"/>
      </a:hlink>
      <a:folHlink>
        <a:srgbClr val="9DBCE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28600" indent="-228600">
          <a:buFont typeface="Wingdings" panose="05000000000000000000" pitchFamily="2" charset="2"/>
          <a:buChar char="§"/>
          <a:defRPr sz="16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BMC Health System">
      <a:dk1>
        <a:srgbClr val="000000"/>
      </a:dk1>
      <a:lt1>
        <a:srgbClr val="FFFFFF"/>
      </a:lt1>
      <a:dk2>
        <a:srgbClr val="00437B"/>
      </a:dk2>
      <a:lt2>
        <a:srgbClr val="FFFFFF"/>
      </a:lt2>
      <a:accent1>
        <a:srgbClr val="D4E2F8"/>
      </a:accent1>
      <a:accent2>
        <a:srgbClr val="9DBCED"/>
      </a:accent2>
      <a:accent3>
        <a:srgbClr val="FFFFFF"/>
      </a:accent3>
      <a:accent4>
        <a:srgbClr val="00437B"/>
      </a:accent4>
      <a:accent5>
        <a:srgbClr val="B3E0FF"/>
      </a:accent5>
      <a:accent6>
        <a:srgbClr val="6283C2"/>
      </a:accent6>
      <a:hlink>
        <a:srgbClr val="6283C2"/>
      </a:hlink>
      <a:folHlink>
        <a:srgbClr val="9DBCE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28600" indent="-228600">
          <a:buFont typeface="Wingdings" panose="05000000000000000000" pitchFamily="2" charset="2"/>
          <a:buChar char="§"/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BMC Health System">
      <a:dk1>
        <a:srgbClr val="000000"/>
      </a:dk1>
      <a:lt1>
        <a:srgbClr val="FFFFFF"/>
      </a:lt1>
      <a:dk2>
        <a:srgbClr val="00437B"/>
      </a:dk2>
      <a:lt2>
        <a:srgbClr val="FFFFFF"/>
      </a:lt2>
      <a:accent1>
        <a:srgbClr val="D4E2F8"/>
      </a:accent1>
      <a:accent2>
        <a:srgbClr val="9DBCED"/>
      </a:accent2>
      <a:accent3>
        <a:srgbClr val="FFFFFF"/>
      </a:accent3>
      <a:accent4>
        <a:srgbClr val="00437B"/>
      </a:accent4>
      <a:accent5>
        <a:srgbClr val="B3E0FF"/>
      </a:accent5>
      <a:accent6>
        <a:srgbClr val="6283C2"/>
      </a:accent6>
      <a:hlink>
        <a:srgbClr val="6283C2"/>
      </a:hlink>
      <a:folHlink>
        <a:srgbClr val="9DBCE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28600" indent="-228600">
          <a:buFont typeface="Wingdings" panose="05000000000000000000" pitchFamily="2" charset="2"/>
          <a:buChar char="§"/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BMC Health System">
      <a:dk1>
        <a:srgbClr val="000000"/>
      </a:dk1>
      <a:lt1>
        <a:srgbClr val="FFFFFF"/>
      </a:lt1>
      <a:dk2>
        <a:srgbClr val="00437B"/>
      </a:dk2>
      <a:lt2>
        <a:srgbClr val="FFFFFF"/>
      </a:lt2>
      <a:accent1>
        <a:srgbClr val="D4E2F8"/>
      </a:accent1>
      <a:accent2>
        <a:srgbClr val="9DBCED"/>
      </a:accent2>
      <a:accent3>
        <a:srgbClr val="FFFFFF"/>
      </a:accent3>
      <a:accent4>
        <a:srgbClr val="00437B"/>
      </a:accent4>
      <a:accent5>
        <a:srgbClr val="B3E0FF"/>
      </a:accent5>
      <a:accent6>
        <a:srgbClr val="6283C2"/>
      </a:accent6>
      <a:hlink>
        <a:srgbClr val="6283C2"/>
      </a:hlink>
      <a:folHlink>
        <a:srgbClr val="9DBCE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28600" indent="-228600">
          <a:buFont typeface="Wingdings" panose="05000000000000000000" pitchFamily="2" charset="2"/>
          <a:buChar char="§"/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BMC System Template 090617 [Read-Only]" id="{38BFD2EB-35B1-4D73-A38F-B516C76E0F91}" vid="{8F04BFBC-BA68-4F13-9739-77DC68E69670}"/>
    </a:ext>
  </a:extLst>
</a:theme>
</file>

<file path=ppt/theme/theme5.xml><?xml version="1.0" encoding="utf-8"?>
<a:theme xmlns:a="http://schemas.openxmlformats.org/drawingml/2006/main" name="4_Office Theme">
  <a:themeElements>
    <a:clrScheme name="BMC Health System">
      <a:dk1>
        <a:srgbClr val="000000"/>
      </a:dk1>
      <a:lt1>
        <a:srgbClr val="FFFFFF"/>
      </a:lt1>
      <a:dk2>
        <a:srgbClr val="00437B"/>
      </a:dk2>
      <a:lt2>
        <a:srgbClr val="FFFFFF"/>
      </a:lt2>
      <a:accent1>
        <a:srgbClr val="D4E2F8"/>
      </a:accent1>
      <a:accent2>
        <a:srgbClr val="9DBCED"/>
      </a:accent2>
      <a:accent3>
        <a:srgbClr val="FFFFFF"/>
      </a:accent3>
      <a:accent4>
        <a:srgbClr val="00437B"/>
      </a:accent4>
      <a:accent5>
        <a:srgbClr val="B3E0FF"/>
      </a:accent5>
      <a:accent6>
        <a:srgbClr val="6283C2"/>
      </a:accent6>
      <a:hlink>
        <a:srgbClr val="6283C2"/>
      </a:hlink>
      <a:folHlink>
        <a:srgbClr val="9DBCE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28600" indent="-228600">
          <a:buFont typeface="Wingdings" panose="05000000000000000000" pitchFamily="2" charset="2"/>
          <a:buChar char="§"/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BMC System Template 090617 [Read-Only]" id="{38BFD2EB-35B1-4D73-A38F-B516C76E0F91}" vid="{8F04BFBC-BA68-4F13-9739-77DC68E69670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1001</Words>
  <Application>Microsoft Macintosh PowerPoint</Application>
  <PresentationFormat>On-screen Show (4:3)</PresentationFormat>
  <Paragraphs>140</Paragraphs>
  <Slides>8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Office Theme</vt:lpstr>
      <vt:lpstr>1_Office Theme</vt:lpstr>
      <vt:lpstr>2_Office Theme</vt:lpstr>
      <vt:lpstr>3_Office Theme</vt:lpstr>
      <vt:lpstr>4_Office Theme</vt:lpstr>
      <vt:lpstr>think-cell Slide</vt:lpstr>
      <vt:lpstr>Enhancing Depression Management in Primary Care: Preliminary Results of Depression Care Management    Cara Fuchs, PhD, MPH Director, Integrated Behavioral Health  October 15, 2019</vt:lpstr>
      <vt:lpstr>ACO priorities highlight the need for an emphasis on depression screening and treatment in General Internal Medicine and other primary care practices </vt:lpstr>
      <vt:lpstr>We have implemented an evidence-based* telephonic depression care management pilot program in General Internal Medicine</vt:lpstr>
      <vt:lpstr>Depression Care Manager works closely with clinical care team to ensure patients’ symptoms are improving and facilitate care transitions if needed</vt:lpstr>
      <vt:lpstr>Patients have responded positively to outreach and have actively engaged in Depression Care Management</vt:lpstr>
      <vt:lpstr>Early results are promising, with 45% of patients achieving a clinically significant reduction in their depressive symptoms</vt:lpstr>
      <vt:lpstr>Patients engaged in the program report significant improvement in ability to manage symptoms and engage in care</vt:lpstr>
      <vt:lpstr>Challenges and lessons learned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2018-12-13T16:54:43Z</dcterms:created>
  <dcterms:modified xsi:type="dcterms:W3CDTF">2019-10-15T13:59:46Z</dcterms:modified>
</cp:coreProperties>
</file>