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870" r:id="rId2"/>
  </p:sldMasterIdLst>
  <p:sldIdLst>
    <p:sldId id="257" r:id="rId3"/>
    <p:sldId id="303" r:id="rId4"/>
    <p:sldId id="301" r:id="rId5"/>
    <p:sldId id="302" r:id="rId6"/>
    <p:sldId id="305" r:id="rId7"/>
    <p:sldId id="304" r:id="rId8"/>
    <p:sldId id="306" r:id="rId9"/>
    <p:sldId id="307" r:id="rId10"/>
    <p:sldId id="308" r:id="rId11"/>
    <p:sldId id="265" r:id="rId12"/>
    <p:sldId id="258" r:id="rId13"/>
    <p:sldId id="261" r:id="rId14"/>
    <p:sldId id="260" r:id="rId15"/>
    <p:sldId id="266" r:id="rId16"/>
    <p:sldId id="309" r:id="rId17"/>
    <p:sldId id="259" r:id="rId18"/>
    <p:sldId id="310" r:id="rId19"/>
    <p:sldId id="312" r:id="rId20"/>
    <p:sldId id="315" r:id="rId21"/>
    <p:sldId id="311" r:id="rId22"/>
    <p:sldId id="313" r:id="rId23"/>
    <p:sldId id="31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558B884-EA91-4162-A4DB-EC3E518CB740}">
          <p14:sldIdLst>
            <p14:sldId id="257"/>
            <p14:sldId id="303"/>
            <p14:sldId id="301"/>
            <p14:sldId id="302"/>
            <p14:sldId id="305"/>
            <p14:sldId id="304"/>
            <p14:sldId id="306"/>
            <p14:sldId id="307"/>
            <p14:sldId id="308"/>
          </p14:sldIdLst>
        </p14:section>
        <p14:section name="Untitled Section" id="{DAEDD577-CD7E-47EF-870B-632CBE5F9842}">
          <p14:sldIdLst>
            <p14:sldId id="265"/>
            <p14:sldId id="258"/>
            <p14:sldId id="261"/>
            <p14:sldId id="260"/>
            <p14:sldId id="266"/>
            <p14:sldId id="309"/>
            <p14:sldId id="259"/>
            <p14:sldId id="310"/>
            <p14:sldId id="312"/>
            <p14:sldId id="315"/>
            <p14:sldId id="311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B6EA"/>
    <a:srgbClr val="A4B3DC"/>
    <a:srgbClr val="E7E7F5"/>
    <a:srgbClr val="CDCDE9"/>
    <a:srgbClr val="000000"/>
    <a:srgbClr val="D4CEE8"/>
    <a:srgbClr val="CCD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372B1-2755-4905-BDA4-210ABF677259}" v="1" dt="2019-11-18T14:27:09.943"/>
    <p1510:client id="{D210544F-A65C-4DFD-8F1C-4F931E4FAE12}" v="5" dt="2019-11-18T14:34:13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7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Zea" userId="46f8fb2a83a7001d" providerId="LiveId" clId="{746372B1-2755-4905-BDA4-210ABF677259}"/>
    <pc:docChg chg="undo custSel delSld modSld sldOrd modSection">
      <pc:chgData name="Ana Zea" userId="46f8fb2a83a7001d" providerId="LiveId" clId="{746372B1-2755-4905-BDA4-210ABF677259}" dt="2019-11-18T14:28:49.558" v="337"/>
      <pc:docMkLst>
        <pc:docMk/>
      </pc:docMkLst>
      <pc:sldChg chg="modSp">
        <pc:chgData name="Ana Zea" userId="46f8fb2a83a7001d" providerId="LiveId" clId="{746372B1-2755-4905-BDA4-210ABF677259}" dt="2019-11-18T14:27:35.285" v="330" actId="1076"/>
        <pc:sldMkLst>
          <pc:docMk/>
          <pc:sldMk cId="3623345092" sldId="257"/>
        </pc:sldMkLst>
        <pc:spChg chg="mod">
          <ac:chgData name="Ana Zea" userId="46f8fb2a83a7001d" providerId="LiveId" clId="{746372B1-2755-4905-BDA4-210ABF677259}" dt="2019-11-18T14:25:16.924" v="82" actId="20577"/>
          <ac:spMkLst>
            <pc:docMk/>
            <pc:sldMk cId="3623345092" sldId="257"/>
            <ac:spMk id="2" creationId="{00000000-0000-0000-0000-000000000000}"/>
          </ac:spMkLst>
        </pc:spChg>
        <pc:spChg chg="mod">
          <ac:chgData name="Ana Zea" userId="46f8fb2a83a7001d" providerId="LiveId" clId="{746372B1-2755-4905-BDA4-210ABF677259}" dt="2019-11-18T14:27:35.285" v="330" actId="1076"/>
          <ac:spMkLst>
            <pc:docMk/>
            <pc:sldMk cId="3623345092" sldId="257"/>
            <ac:spMk id="3" creationId="{00000000-0000-0000-0000-000000000000}"/>
          </ac:spMkLst>
        </pc:spChg>
      </pc:sldChg>
      <pc:sldChg chg="ord">
        <pc:chgData name="Ana Zea" userId="46f8fb2a83a7001d" providerId="LiveId" clId="{746372B1-2755-4905-BDA4-210ABF677259}" dt="2019-11-18T14:28:39.762" v="335"/>
        <pc:sldMkLst>
          <pc:docMk/>
          <pc:sldMk cId="2881850567" sldId="258"/>
        </pc:sldMkLst>
      </pc:sldChg>
      <pc:sldChg chg="ord">
        <pc:chgData name="Ana Zea" userId="46f8fb2a83a7001d" providerId="LiveId" clId="{746372B1-2755-4905-BDA4-210ABF677259}" dt="2019-11-18T14:28:32.006" v="333"/>
        <pc:sldMkLst>
          <pc:docMk/>
          <pc:sldMk cId="889132472" sldId="259"/>
        </pc:sldMkLst>
      </pc:sldChg>
      <pc:sldChg chg="ord">
        <pc:chgData name="Ana Zea" userId="46f8fb2a83a7001d" providerId="LiveId" clId="{746372B1-2755-4905-BDA4-210ABF677259}" dt="2019-11-18T14:28:49.558" v="337"/>
        <pc:sldMkLst>
          <pc:docMk/>
          <pc:sldMk cId="3942091512" sldId="265"/>
        </pc:sldMkLst>
      </pc:sldChg>
      <pc:sldChg chg="modSp">
        <pc:chgData name="Ana Zea" userId="46f8fb2a83a7001d" providerId="LiveId" clId="{746372B1-2755-4905-BDA4-210ABF677259}" dt="2019-11-18T14:27:10.005" v="293" actId="27636"/>
        <pc:sldMkLst>
          <pc:docMk/>
          <pc:sldMk cId="3677664217" sldId="266"/>
        </pc:sldMkLst>
        <pc:spChg chg="mod">
          <ac:chgData name="Ana Zea" userId="46f8fb2a83a7001d" providerId="LiveId" clId="{746372B1-2755-4905-BDA4-210ABF677259}" dt="2019-11-18T14:27:10.005" v="293" actId="27636"/>
          <ac:spMkLst>
            <pc:docMk/>
            <pc:sldMk cId="3677664217" sldId="266"/>
            <ac:spMk id="4" creationId="{00000000-0000-0000-0000-000000000000}"/>
          </ac:spMkLst>
        </pc:spChg>
      </pc:sldChg>
      <pc:sldChg chg="del">
        <pc:chgData name="Ana Zea" userId="46f8fb2a83a7001d" providerId="LiveId" clId="{746372B1-2755-4905-BDA4-210ABF677259}" dt="2019-11-18T14:27:39.488" v="331" actId="2696"/>
        <pc:sldMkLst>
          <pc:docMk/>
          <pc:sldMk cId="512784627" sldId="284"/>
        </pc:sldMkLst>
      </pc:sldChg>
    </pc:docChg>
  </pc:docChgLst>
  <pc:docChgLst>
    <pc:chgData name="Ana Zea" userId="46f8fb2a83a7001d" providerId="Windows Live" clId="Web-{D210544F-A65C-4DFD-8F1C-4F931E4FAE12}"/>
    <pc:docChg chg="addSld modSld modSection">
      <pc:chgData name="Ana Zea" userId="46f8fb2a83a7001d" providerId="Windows Live" clId="Web-{D210544F-A65C-4DFD-8F1C-4F931E4FAE12}" dt="2019-11-18T14:34:13.634" v="3"/>
      <pc:docMkLst>
        <pc:docMk/>
      </pc:docMkLst>
      <pc:sldChg chg="addSp delSp modSp new">
        <pc:chgData name="Ana Zea" userId="46f8fb2a83a7001d" providerId="Windows Live" clId="Web-{D210544F-A65C-4DFD-8F1C-4F931E4FAE12}" dt="2019-11-18T14:34:13.634" v="3"/>
        <pc:sldMkLst>
          <pc:docMk/>
          <pc:sldMk cId="1426575705" sldId="300"/>
        </pc:sldMkLst>
        <pc:picChg chg="add del mod">
          <ac:chgData name="Ana Zea" userId="46f8fb2a83a7001d" providerId="Windows Live" clId="Web-{D210544F-A65C-4DFD-8F1C-4F931E4FAE12}" dt="2019-11-18T14:34:13.634" v="3"/>
          <ac:picMkLst>
            <pc:docMk/>
            <pc:sldMk cId="1426575705" sldId="300"/>
            <ac:picMk id="2" creationId="{3D9FB540-CED9-44BA-8A49-FB991CAD931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6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7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21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2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1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4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0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3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0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82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02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88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76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78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1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13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15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09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1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5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9A383-6DFF-4751-9821-C1A6ADEFE88E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C5264-4624-4705-B7B7-B89AB2C77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OzM4UQxP67Q" TargetMode="Externa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how-to/fluoride-varnish-training-for-health-care-professionals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ilesforlifeoralhealth.org/buildcontent.aspx?tut=555&amp;pagekey=101563&amp;cbreceipt=0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906" y="916590"/>
            <a:ext cx="11688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Oral Health for Pediatric and Geriatric Patients </a:t>
            </a:r>
          </a:p>
          <a:p>
            <a:pPr algn="ctr"/>
            <a:r>
              <a:rPr lang="en-US" sz="3600" dirty="0"/>
              <a:t>BMC Family Medicine Department</a:t>
            </a:r>
          </a:p>
          <a:p>
            <a:pPr algn="ctr"/>
            <a:r>
              <a:rPr lang="en-US" sz="36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411" y="4713062"/>
            <a:ext cx="118135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Ana Zea, DDS</a:t>
            </a:r>
          </a:p>
          <a:p>
            <a:r>
              <a:rPr lang="en-US" sz="2800" dirty="0"/>
              <a:t>Clinical Assistant Professor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Director of Community-Based Education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Departments of General Medicine and Health Policy &amp; Health Services Research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Global and Population Health      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Boston University Henry M. Goldman School of dental Medicine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4" y="5647521"/>
            <a:ext cx="1657350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334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873" y="301993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Why is oral health important for children</a:t>
            </a: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5989319" y="2367092"/>
            <a:ext cx="5105400" cy="25995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Children’s nutrition</a:t>
            </a:r>
          </a:p>
          <a:p>
            <a:r>
              <a:rPr lang="en-US" smtClean="0"/>
              <a:t>Development of speech</a:t>
            </a:r>
          </a:p>
          <a:p>
            <a:r>
              <a:rPr lang="en-US" smtClean="0"/>
              <a:t>Growth</a:t>
            </a:r>
          </a:p>
          <a:p>
            <a:r>
              <a:rPr lang="en-US" smtClean="0"/>
              <a:t>Confidence and self-esteem</a:t>
            </a:r>
          </a:p>
          <a:p>
            <a:r>
              <a:rPr lang="en-US" smtClean="0"/>
              <a:t>General health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426" y="2367092"/>
            <a:ext cx="5039274" cy="206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0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3774" y="828563"/>
            <a:ext cx="10351752" cy="819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DID YOU KNOW…</a:t>
            </a:r>
            <a:endParaRPr kumimoji="0" lang="en-US" sz="40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58344" y="2037782"/>
            <a:ext cx="11662611" cy="329461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all" spc="0" normalizeH="0" baseline="0" noProof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 in every 13 children have hay fever (respiratory allergies) (7.7)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all" spc="0" normalizeH="0" baseline="0" noProof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 in every 7 children have skin allergies (13.5%)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all" spc="0" normalizeH="0" baseline="0" noProof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 in every 12 children have asthma (8.4%)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all" spc="0" normalizeH="0" baseline="0" noProof="0" smtClean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500" b="0" i="0" u="none" strike="noStrike" kern="1200" cap="all" spc="0" normalizeH="0" baseline="0" noProof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 in every </a:t>
            </a:r>
            <a:r>
              <a:rPr kumimoji="0" lang="en-US" sz="6500" b="0" i="0" u="sng" strike="noStrike" kern="1200" cap="all" spc="0" normalizeH="0" baseline="0" noProof="0" smtClean="0">
                <a:ln>
                  <a:noFill/>
                </a:ln>
                <a:solidFill>
                  <a:srgbClr val="6953B7">
                    <a:lumMod val="75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4</a:t>
            </a:r>
            <a:r>
              <a:rPr kumimoji="0" lang="en-US" sz="6500" b="0" i="0" u="none" strike="noStrike" kern="1200" cap="all" spc="0" normalizeH="0" baseline="0" noProof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children have dental decay*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300" b="0" i="0" u="none" strike="noStrike" kern="1200" cap="all" spc="0" normalizeH="0" baseline="0" noProof="0" smtClean="0">
              <a:ln>
                <a:noFill/>
              </a:ln>
              <a:solidFill>
                <a:srgbClr val="6953B7">
                  <a:lumMod val="75000"/>
                </a:srgb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all" spc="0" normalizeH="0" baseline="0" noProof="0" smtClean="0">
                <a:ln>
                  <a:noFill/>
                </a:ln>
                <a:solidFill>
                  <a:srgbClr val="6953B7">
                    <a:lumMod val="75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*Cavities or caries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all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4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819005"/>
          </a:xfrm>
        </p:spPr>
        <p:txBody>
          <a:bodyPr>
            <a:normAutofit fontScale="90000"/>
          </a:bodyPr>
          <a:lstStyle/>
          <a:p>
            <a:r>
              <a:rPr lang="en-US" dirty="0"/>
              <a:t>DID YOU KNOW…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4110" y="1578544"/>
            <a:ext cx="9776845" cy="308971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5400" dirty="0"/>
          </a:p>
          <a:p>
            <a:r>
              <a:rPr lang="en-US" sz="5400" dirty="0">
                <a:solidFill>
                  <a:schemeClr val="accent3">
                    <a:lumMod val="75000"/>
                  </a:schemeClr>
                </a:solidFill>
              </a:rPr>
              <a:t>Caries is 100% preventable?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5644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9065" r="-96"/>
          <a:stretch/>
        </p:blipFill>
        <p:spPr>
          <a:xfrm>
            <a:off x="1425858" y="1328287"/>
            <a:ext cx="9609022" cy="431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153" y="1111451"/>
            <a:ext cx="7138737" cy="475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196" y="535005"/>
            <a:ext cx="7732295" cy="515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440" y="2191407"/>
            <a:ext cx="3187842" cy="3187842"/>
          </a:xfrm>
          <a:prstGeom prst="rect">
            <a:avLst/>
          </a:prstGeom>
        </p:spPr>
      </p:pic>
      <p:sp>
        <p:nvSpPr>
          <p:cNvPr id="3" name="Text Placeholder 2"/>
          <p:cNvSpPr txBox="1">
            <a:spLocks/>
          </p:cNvSpPr>
          <p:nvPr/>
        </p:nvSpPr>
        <p:spPr>
          <a:xfrm>
            <a:off x="542250" y="314841"/>
            <a:ext cx="10643384" cy="20268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Never too early to find a dental home!!!</a:t>
            </a:r>
          </a:p>
          <a:p>
            <a:pPr algn="ctr"/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542250" y="2191407"/>
            <a:ext cx="11313994" cy="23305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 smtClean="0"/>
              <a:t>As early as first tooth, no later than 12 months</a:t>
            </a:r>
          </a:p>
          <a:p>
            <a:pPr marL="342900" indent="-342900"/>
            <a:r>
              <a:rPr lang="en-US" dirty="0" smtClean="0"/>
              <a:t>Infants and young children have higher risk</a:t>
            </a:r>
          </a:p>
          <a:p>
            <a:pPr marL="342900" indent="-342900"/>
            <a:r>
              <a:rPr lang="en-US" dirty="0" smtClean="0"/>
              <a:t>Counseling about nutrition, hygiene and habits</a:t>
            </a:r>
          </a:p>
          <a:p>
            <a:pPr marL="342900" indent="-342900"/>
            <a:r>
              <a:rPr lang="en-US" dirty="0" smtClean="0"/>
              <a:t>Become comfortable with examination</a:t>
            </a:r>
          </a:p>
          <a:p>
            <a:pPr marL="342900" indent="-342900"/>
            <a:r>
              <a:rPr lang="en-US" dirty="0" smtClean="0"/>
              <a:t>Early diagnosis and treatment of caries</a:t>
            </a:r>
          </a:p>
          <a:p>
            <a:pPr marL="342900" indent="-342900"/>
            <a:r>
              <a:rPr lang="en-US" dirty="0" smtClean="0"/>
              <a:t>Fluoride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5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7005" y="3839111"/>
            <a:ext cx="3193995" cy="2629518"/>
          </a:xfrm>
          <a:solidFill>
            <a:srgbClr val="E7E7F5">
              <a:alpha val="74902"/>
            </a:srgbClr>
          </a:solidFill>
          <a:effectLst>
            <a:softEdge rad="31750"/>
          </a:effectLst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Diet</a:t>
            </a:r>
          </a:p>
          <a:p>
            <a:r>
              <a:rPr lang="en-US" sz="3200" dirty="0">
                <a:latin typeface="+mj-lt"/>
              </a:rPr>
              <a:t>Hygiene</a:t>
            </a:r>
          </a:p>
          <a:p>
            <a:r>
              <a:rPr lang="en-US" sz="3200" dirty="0">
                <a:latin typeface="+mj-lt"/>
              </a:rPr>
              <a:t>Fluoride</a:t>
            </a:r>
          </a:p>
          <a:p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Early Diagnosis</a:t>
            </a:r>
          </a:p>
          <a:p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87680" y="128948"/>
            <a:ext cx="11380666" cy="1039603"/>
          </a:xfrm>
        </p:spPr>
        <p:txBody>
          <a:bodyPr>
            <a:normAutofit/>
          </a:bodyPr>
          <a:lstStyle/>
          <a:p>
            <a:pPr algn="r"/>
            <a:r>
              <a:rPr lang="en-US" sz="5400" b="1" dirty="0"/>
              <a:t> Prevention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024" y="1374193"/>
            <a:ext cx="2704443" cy="151448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158" y="999504"/>
            <a:ext cx="1581430" cy="198306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843" y="3076455"/>
            <a:ext cx="2898771" cy="152419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005" y="1374193"/>
            <a:ext cx="3193995" cy="212545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7859" y="4788423"/>
            <a:ext cx="2102287" cy="179948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0512" y="4788423"/>
            <a:ext cx="2581275" cy="177165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42091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587" y="1842715"/>
            <a:ext cx="4729656" cy="3760050"/>
          </a:xfrm>
          <a:solidFill>
            <a:srgbClr val="E7E7F5">
              <a:alpha val="74902"/>
            </a:srgbClr>
          </a:solidFill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en-US" sz="4000" dirty="0">
                <a:latin typeface="+mj-lt"/>
              </a:rPr>
              <a:t>Chronic</a:t>
            </a:r>
          </a:p>
          <a:p>
            <a:r>
              <a:rPr lang="en-US" sz="4000" dirty="0">
                <a:latin typeface="+mj-lt"/>
              </a:rPr>
              <a:t>Multi-Factorial</a:t>
            </a:r>
          </a:p>
          <a:p>
            <a:r>
              <a:rPr lang="en-US" sz="4000" dirty="0">
                <a:latin typeface="+mj-lt"/>
              </a:rPr>
              <a:t>Aggressive</a:t>
            </a:r>
          </a:p>
          <a:p>
            <a:r>
              <a:rPr lang="en-US" sz="4000" dirty="0">
                <a:latin typeface="+mj-lt"/>
              </a:rPr>
              <a:t>Rapidly Progressing</a:t>
            </a:r>
          </a:p>
          <a:p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PREVENTABLE</a:t>
            </a:r>
          </a:p>
        </p:txBody>
      </p:sp>
      <p:pic>
        <p:nvPicPr>
          <p:cNvPr id="5" name="Content Placeholder 4" descr="nursing caries modera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7"/>
          <a:stretch>
            <a:fillRect/>
          </a:stretch>
        </p:blipFill>
        <p:spPr bwMode="auto">
          <a:xfrm>
            <a:off x="6220965" y="1697392"/>
            <a:ext cx="3553657" cy="188976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6134" cy="926347"/>
          </a:xfrm>
        </p:spPr>
        <p:txBody>
          <a:bodyPr>
            <a:normAutofit/>
          </a:bodyPr>
          <a:lstStyle/>
          <a:p>
            <a:pPr algn="r"/>
            <a:r>
              <a:rPr lang="en-US" sz="5400" b="1" dirty="0"/>
              <a:t>Early Childhood Caries</a:t>
            </a:r>
          </a:p>
        </p:txBody>
      </p:sp>
      <p:pic>
        <p:nvPicPr>
          <p:cNvPr id="10" name="Picture 9" descr="D1_Untitled_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66" y="3722740"/>
            <a:ext cx="3553656" cy="202376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85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47" r="13187"/>
          <a:stretch/>
        </p:blipFill>
        <p:spPr>
          <a:xfrm>
            <a:off x="705803" y="1341120"/>
            <a:ext cx="5786437" cy="478440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Picture 2" descr="youngest patient ca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3" b="12500"/>
          <a:stretch>
            <a:fillRect/>
          </a:stretch>
        </p:blipFill>
        <p:spPr bwMode="auto">
          <a:xfrm>
            <a:off x="6826052" y="1767840"/>
            <a:ext cx="4847787" cy="353484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794760" y="1905000"/>
            <a:ext cx="23469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794760" y="2286000"/>
            <a:ext cx="2392680" cy="15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794760" y="3026979"/>
            <a:ext cx="2527212" cy="57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1935" b="51871"/>
          <a:stretch/>
        </p:blipFill>
        <p:spPr>
          <a:xfrm>
            <a:off x="181134" y="260132"/>
            <a:ext cx="7709507" cy="350209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45" t="54430" r="52130" b="-1329"/>
          <a:stretch/>
        </p:blipFill>
        <p:spPr>
          <a:xfrm>
            <a:off x="7890641" y="3074276"/>
            <a:ext cx="4175234" cy="3492062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39696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>
          <a:xfrm>
            <a:off x="914400" y="464228"/>
            <a:ext cx="10515600" cy="13255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/>
              <a:t> </a:t>
            </a:r>
          </a:p>
          <a:p>
            <a:pPr algn="r"/>
            <a:r>
              <a:rPr lang="en-US" sz="5400" b="1" dirty="0"/>
              <a:t>Medical-Dental Integration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17" y="2770575"/>
            <a:ext cx="10595766" cy="13168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7766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77" y="149918"/>
            <a:ext cx="11926613" cy="830997"/>
          </a:xfrm>
          <a:prstGeom prst="rect">
            <a:avLst/>
          </a:prstGeom>
          <a:solidFill>
            <a:srgbClr val="96B6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ASK </a:t>
            </a:r>
          </a:p>
          <a:p>
            <a:pPr algn="ctr"/>
            <a:r>
              <a:rPr lang="en-US" sz="2400" dirty="0" smtClean="0"/>
              <a:t>About oral health risk factors and symptoms of oral disease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002220" y="1072055"/>
            <a:ext cx="8397492" cy="56323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If your child is 1 or older, when did your child last see a dentist?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Within the past 6 Months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It has been longer than 6 Months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Never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r>
              <a:rPr lang="en-US" dirty="0" smtClean="0"/>
              <a:t>If the patient has seen a dentist before, what dentist did they see?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A dentist at _____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Other Dentist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r>
              <a:rPr lang="en-US" dirty="0" smtClean="0"/>
              <a:t>Has the parent or caregiver for the child (all day) had any cavities in the last 12 months?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Yes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No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r>
              <a:rPr lang="en-US" dirty="0" smtClean="0"/>
              <a:t>Does your child fall asleep or take naps with a bottle containing juice or milk?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Yes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No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For provider to complete: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High Risk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Low Risk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166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8" y="352864"/>
            <a:ext cx="11903306" cy="609523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889132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2775" y="5419725"/>
            <a:ext cx="5132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https://www.youtube.com/watch?v=OzM4UQxP67Q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5" y="1085849"/>
            <a:ext cx="7205198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240" y="1962781"/>
            <a:ext cx="3187842" cy="3187842"/>
          </a:xfrm>
          <a:prstGeom prst="rect">
            <a:avLst/>
          </a:prstGeom>
        </p:spPr>
      </p:pic>
      <p:sp>
        <p:nvSpPr>
          <p:cNvPr id="3" name="Text Placeholder 2"/>
          <p:cNvSpPr txBox="1">
            <a:spLocks/>
          </p:cNvSpPr>
          <p:nvPr/>
        </p:nvSpPr>
        <p:spPr>
          <a:xfrm>
            <a:off x="542250" y="314841"/>
            <a:ext cx="10643384" cy="20268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BMC Dental Pediatrics</a:t>
            </a:r>
          </a:p>
          <a:p>
            <a:pPr marL="0" indent="0" algn="ctr">
              <a:buNone/>
            </a:pPr>
            <a:r>
              <a:rPr lang="en-US" sz="2800" dirty="0" err="1" smtClean="0">
                <a:solidFill>
                  <a:schemeClr val="accent3">
                    <a:lumMod val="75000"/>
                  </a:schemeClr>
                </a:solidFill>
              </a:rPr>
              <a:t>Yawkee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Building 7</a:t>
            </a:r>
            <a:r>
              <a:rPr lang="en-US" sz="2800" baseline="30000" dirty="0" smtClean="0">
                <a:solidFill>
                  <a:schemeClr val="accent3">
                    <a:lumMod val="75000"/>
                  </a:schemeClr>
                </a:solidFill>
              </a:rPr>
              <a:t>th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Floor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68481" y="2505732"/>
            <a:ext cx="6322894" cy="23305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 smtClean="0"/>
              <a:t>Referral Through EPIC</a:t>
            </a:r>
          </a:p>
          <a:p>
            <a:pPr marL="342900" indent="-342900"/>
            <a:r>
              <a:rPr lang="en-US" dirty="0" smtClean="0"/>
              <a:t>Page On-Call Resident through EPIC</a:t>
            </a:r>
          </a:p>
          <a:p>
            <a:pPr marL="342900" indent="-342900"/>
            <a:r>
              <a:rPr lang="en-US" dirty="0" smtClean="0"/>
              <a:t>Emergency Room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57475" y="5419725"/>
            <a:ext cx="594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850 Harrison Ave 6th Floor, Boston, MA 02118(617) 414-4837</a:t>
            </a:r>
          </a:p>
        </p:txBody>
      </p:sp>
    </p:spTree>
    <p:extLst>
      <p:ext uri="{BB962C8B-B14F-4D97-AF65-F5344CB8AC3E}">
        <p14:creationId xmlns:p14="http://schemas.microsoft.com/office/powerpoint/2010/main" val="76329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926" y="-17434"/>
            <a:ext cx="5162550" cy="687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8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180974"/>
            <a:ext cx="8120227" cy="5743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90775" y="6105525"/>
            <a:ext cx="822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https://www.mass.gov/how-to/fluoride-varnish-training-for-health-care-professionals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0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612" y="139808"/>
            <a:ext cx="5948363" cy="5879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8300" y="6162675"/>
            <a:ext cx="953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https://www.smilesforlifeoralhealth.org/buildcontent.aspx?tut=555&amp;pagekey=101563&amp;cbreceipt=0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181225"/>
            <a:ext cx="48197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/>
              <a:t>Thank you!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5303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3686</TotalTime>
  <Words>346</Words>
  <Application>Microsoft Office PowerPoint</Application>
  <PresentationFormat>Widescreen</PresentationFormat>
  <Paragraphs>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Tw Cen MT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DID YOU KNOW…</vt:lpstr>
      <vt:lpstr>PowerPoint Presentation</vt:lpstr>
      <vt:lpstr>PowerPoint Presentation</vt:lpstr>
      <vt:lpstr>PowerPoint Presentation</vt:lpstr>
      <vt:lpstr>PowerPoint Presentation</vt:lpstr>
      <vt:lpstr> Prevention</vt:lpstr>
      <vt:lpstr>Early Childhood Caries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 Dental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Zea, Ana M</dc:creator>
  <cp:lastModifiedBy>Zea, Ana M</cp:lastModifiedBy>
  <cp:revision>93</cp:revision>
  <cp:lastPrinted>2019-03-28T16:09:24Z</cp:lastPrinted>
  <dcterms:created xsi:type="dcterms:W3CDTF">2019-03-27T01:26:33Z</dcterms:created>
  <dcterms:modified xsi:type="dcterms:W3CDTF">2019-11-18T21:11:03Z</dcterms:modified>
</cp:coreProperties>
</file>