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86" r:id="rId3"/>
    <p:sldId id="288" r:id="rId4"/>
    <p:sldId id="266" r:id="rId5"/>
    <p:sldId id="343" r:id="rId6"/>
    <p:sldId id="336" r:id="rId7"/>
    <p:sldId id="327" r:id="rId8"/>
    <p:sldId id="282" r:id="rId9"/>
    <p:sldId id="264" r:id="rId10"/>
    <p:sldId id="319" r:id="rId11"/>
    <p:sldId id="306" r:id="rId12"/>
    <p:sldId id="297" r:id="rId13"/>
    <p:sldId id="344" r:id="rId14"/>
    <p:sldId id="293" r:id="rId15"/>
    <p:sldId id="294" r:id="rId16"/>
    <p:sldId id="324" r:id="rId17"/>
    <p:sldId id="331" r:id="rId18"/>
    <p:sldId id="332" r:id="rId19"/>
    <p:sldId id="337" r:id="rId20"/>
    <p:sldId id="334" r:id="rId21"/>
    <p:sldId id="325" r:id="rId22"/>
    <p:sldId id="333" r:id="rId23"/>
    <p:sldId id="338" r:id="rId24"/>
    <p:sldId id="326" r:id="rId25"/>
    <p:sldId id="330" r:id="rId26"/>
    <p:sldId id="335" r:id="rId27"/>
    <p:sldId id="328" r:id="rId28"/>
    <p:sldId id="275" r:id="rId29"/>
    <p:sldId id="329" r:id="rId30"/>
    <p:sldId id="302" r:id="rId31"/>
    <p:sldId id="323" r:id="rId32"/>
    <p:sldId id="340" r:id="rId33"/>
    <p:sldId id="342" r:id="rId34"/>
    <p:sldId id="339" r:id="rId35"/>
    <p:sldId id="292" r:id="rId36"/>
    <p:sldId id="34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/>
    <p:restoredTop sz="93248"/>
  </p:normalViewPr>
  <p:slideViewPr>
    <p:cSldViewPr snapToGrid="0" snapToObjects="1">
      <p:cViewPr>
        <p:scale>
          <a:sx n="120" d="100"/>
          <a:sy n="120" d="100"/>
        </p:scale>
        <p:origin x="8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8F2CE9-3235-4B53-AB69-6174E99168CD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C46EF2C-4801-4D00-8A1A-342A9FA857CE}">
      <dgm:prSet/>
      <dgm:spPr/>
      <dgm:t>
        <a:bodyPr/>
        <a:lstStyle/>
        <a:p>
          <a:r>
            <a:rPr lang="en-US"/>
            <a:t>Update understanding of clinical presentation of COVID-19</a:t>
          </a:r>
        </a:p>
      </dgm:t>
    </dgm:pt>
    <dgm:pt modelId="{4CE0CF70-D310-40C5-A802-BDE7014F8A74}" type="parTrans" cxnId="{6C8254F3-1D9E-4552-B9CD-208CF03789DC}">
      <dgm:prSet/>
      <dgm:spPr/>
      <dgm:t>
        <a:bodyPr/>
        <a:lstStyle/>
        <a:p>
          <a:endParaRPr lang="en-US"/>
        </a:p>
      </dgm:t>
    </dgm:pt>
    <dgm:pt modelId="{B831718D-3749-410A-A162-1F231586A1BE}" type="sibTrans" cxnId="{6C8254F3-1D9E-4552-B9CD-208CF03789DC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06E38BC-E58F-41A6-A63B-6A1BE8E8D693}">
      <dgm:prSet/>
      <dgm:spPr/>
      <dgm:t>
        <a:bodyPr/>
        <a:lstStyle/>
        <a:p>
          <a:r>
            <a:rPr lang="en-US"/>
            <a:t>Review the evidence for and against agents used to treat COVID-19</a:t>
          </a:r>
        </a:p>
      </dgm:t>
    </dgm:pt>
    <dgm:pt modelId="{4A87194E-E7E9-4815-B588-5F6B57EE041F}" type="parTrans" cxnId="{49A66E1E-E430-49DF-9B9B-584122C3868F}">
      <dgm:prSet/>
      <dgm:spPr/>
      <dgm:t>
        <a:bodyPr/>
        <a:lstStyle/>
        <a:p>
          <a:endParaRPr lang="en-US"/>
        </a:p>
      </dgm:t>
    </dgm:pt>
    <dgm:pt modelId="{4D209601-A0AA-4DD9-925B-B5A71B9A3CE5}" type="sibTrans" cxnId="{49A66E1E-E430-49DF-9B9B-584122C3868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FA8887E-59CB-4187-9FCF-B897B8296C94}">
      <dgm:prSet/>
      <dgm:spPr/>
      <dgm:t>
        <a:bodyPr/>
        <a:lstStyle/>
        <a:p>
          <a:r>
            <a:rPr lang="en-US"/>
            <a:t>Highlight complications and long-term sequalae of COVID-19 infection </a:t>
          </a:r>
        </a:p>
      </dgm:t>
    </dgm:pt>
    <dgm:pt modelId="{9F02AE30-05A4-4190-BAD5-CA20EB544DFB}" type="parTrans" cxnId="{1B86BEFE-20A8-45FA-9624-7AF68E121E2D}">
      <dgm:prSet/>
      <dgm:spPr/>
      <dgm:t>
        <a:bodyPr/>
        <a:lstStyle/>
        <a:p>
          <a:endParaRPr lang="en-US"/>
        </a:p>
      </dgm:t>
    </dgm:pt>
    <dgm:pt modelId="{5039DC8C-3538-4326-ACC4-4ABA5C14BDDE}" type="sibTrans" cxnId="{1B86BEFE-20A8-45FA-9624-7AF68E121E2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A7B7F2BD-EA37-4F58-B998-D6B19CF81581}">
      <dgm:prSet/>
      <dgm:spPr/>
      <dgm:t>
        <a:bodyPr/>
        <a:lstStyle/>
        <a:p>
          <a:r>
            <a:rPr lang="en-US"/>
            <a:t>Provide an overview of vaccines currently in development for COVID-19</a:t>
          </a:r>
        </a:p>
      </dgm:t>
    </dgm:pt>
    <dgm:pt modelId="{BA217C52-CB0C-4A39-86CD-B861EE7DE3E1}" type="parTrans" cxnId="{4387467F-688B-42C9-92BA-1082CA65B487}">
      <dgm:prSet/>
      <dgm:spPr/>
      <dgm:t>
        <a:bodyPr/>
        <a:lstStyle/>
        <a:p>
          <a:endParaRPr lang="en-US"/>
        </a:p>
      </dgm:t>
    </dgm:pt>
    <dgm:pt modelId="{D02B2C2A-3ECE-48F7-95A1-65B703345E3B}" type="sibTrans" cxnId="{4387467F-688B-42C9-92BA-1082CA65B487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9F15E004-EFF4-7F40-A040-EF2391D89AF7}" type="pres">
      <dgm:prSet presAssocID="{8B8F2CE9-3235-4B53-AB69-6174E99168CD}" presName="Name0" presStyleCnt="0">
        <dgm:presLayoutVars>
          <dgm:animLvl val="lvl"/>
          <dgm:resizeHandles val="exact"/>
        </dgm:presLayoutVars>
      </dgm:prSet>
      <dgm:spPr/>
    </dgm:pt>
    <dgm:pt modelId="{607CF0F2-D57A-C84A-80BC-52E74B83EE33}" type="pres">
      <dgm:prSet presAssocID="{9C46EF2C-4801-4D00-8A1A-342A9FA857CE}" presName="compositeNode" presStyleCnt="0">
        <dgm:presLayoutVars>
          <dgm:bulletEnabled val="1"/>
        </dgm:presLayoutVars>
      </dgm:prSet>
      <dgm:spPr/>
    </dgm:pt>
    <dgm:pt modelId="{AF31F2E8-4B4D-3E48-A44B-48E01EA08677}" type="pres">
      <dgm:prSet presAssocID="{9C46EF2C-4801-4D00-8A1A-342A9FA857CE}" presName="bgRect" presStyleLbl="bgAccFollowNode1" presStyleIdx="0" presStyleCnt="4"/>
      <dgm:spPr/>
    </dgm:pt>
    <dgm:pt modelId="{AA47C8AB-E72B-0046-A297-9159ABD15374}" type="pres">
      <dgm:prSet presAssocID="{B831718D-3749-410A-A162-1F231586A1BE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349C0954-017B-A248-BB2F-C63AF14C0059}" type="pres">
      <dgm:prSet presAssocID="{9C46EF2C-4801-4D00-8A1A-342A9FA857CE}" presName="bottomLine" presStyleLbl="alignNode1" presStyleIdx="1" presStyleCnt="8">
        <dgm:presLayoutVars/>
      </dgm:prSet>
      <dgm:spPr/>
    </dgm:pt>
    <dgm:pt modelId="{19E94CBE-F3CD-9248-A152-1773A001A201}" type="pres">
      <dgm:prSet presAssocID="{9C46EF2C-4801-4D00-8A1A-342A9FA857CE}" presName="nodeText" presStyleLbl="bgAccFollowNode1" presStyleIdx="0" presStyleCnt="4">
        <dgm:presLayoutVars>
          <dgm:bulletEnabled val="1"/>
        </dgm:presLayoutVars>
      </dgm:prSet>
      <dgm:spPr/>
    </dgm:pt>
    <dgm:pt modelId="{5B4A82FD-9267-7441-AB87-C6D9FB72549E}" type="pres">
      <dgm:prSet presAssocID="{B831718D-3749-410A-A162-1F231586A1BE}" presName="sibTrans" presStyleCnt="0"/>
      <dgm:spPr/>
    </dgm:pt>
    <dgm:pt modelId="{234DB50A-3FF2-2E4E-954B-6797D3B460A4}" type="pres">
      <dgm:prSet presAssocID="{B06E38BC-E58F-41A6-A63B-6A1BE8E8D693}" presName="compositeNode" presStyleCnt="0">
        <dgm:presLayoutVars>
          <dgm:bulletEnabled val="1"/>
        </dgm:presLayoutVars>
      </dgm:prSet>
      <dgm:spPr/>
    </dgm:pt>
    <dgm:pt modelId="{9B179123-75E5-DF42-9168-04F7EB757B5B}" type="pres">
      <dgm:prSet presAssocID="{B06E38BC-E58F-41A6-A63B-6A1BE8E8D693}" presName="bgRect" presStyleLbl="bgAccFollowNode1" presStyleIdx="1" presStyleCnt="4"/>
      <dgm:spPr/>
    </dgm:pt>
    <dgm:pt modelId="{66AADB32-E237-BD48-8160-CF373CE68748}" type="pres">
      <dgm:prSet presAssocID="{4D209601-A0AA-4DD9-925B-B5A71B9A3CE5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64386144-EDD3-714A-96EE-3612BE9BF9F3}" type="pres">
      <dgm:prSet presAssocID="{B06E38BC-E58F-41A6-A63B-6A1BE8E8D693}" presName="bottomLine" presStyleLbl="alignNode1" presStyleIdx="3" presStyleCnt="8">
        <dgm:presLayoutVars/>
      </dgm:prSet>
      <dgm:spPr/>
    </dgm:pt>
    <dgm:pt modelId="{56CDC5A7-062F-6D4C-A931-746ADD66323F}" type="pres">
      <dgm:prSet presAssocID="{B06E38BC-E58F-41A6-A63B-6A1BE8E8D693}" presName="nodeText" presStyleLbl="bgAccFollowNode1" presStyleIdx="1" presStyleCnt="4">
        <dgm:presLayoutVars>
          <dgm:bulletEnabled val="1"/>
        </dgm:presLayoutVars>
      </dgm:prSet>
      <dgm:spPr/>
    </dgm:pt>
    <dgm:pt modelId="{03784D7C-507C-F94D-AB42-418169D8A59F}" type="pres">
      <dgm:prSet presAssocID="{4D209601-A0AA-4DD9-925B-B5A71B9A3CE5}" presName="sibTrans" presStyleCnt="0"/>
      <dgm:spPr/>
    </dgm:pt>
    <dgm:pt modelId="{A8965BB3-8144-F642-A101-B617FCDBA9F5}" type="pres">
      <dgm:prSet presAssocID="{6FA8887E-59CB-4187-9FCF-B897B8296C94}" presName="compositeNode" presStyleCnt="0">
        <dgm:presLayoutVars>
          <dgm:bulletEnabled val="1"/>
        </dgm:presLayoutVars>
      </dgm:prSet>
      <dgm:spPr/>
    </dgm:pt>
    <dgm:pt modelId="{9143F43A-D57C-6F4C-A5A4-632B678F9F6E}" type="pres">
      <dgm:prSet presAssocID="{6FA8887E-59CB-4187-9FCF-B897B8296C94}" presName="bgRect" presStyleLbl="bgAccFollowNode1" presStyleIdx="2" presStyleCnt="4"/>
      <dgm:spPr/>
    </dgm:pt>
    <dgm:pt modelId="{FF4E32F8-32A2-BC41-B5AB-FD2E34EEDB05}" type="pres">
      <dgm:prSet presAssocID="{5039DC8C-3538-4326-ACC4-4ABA5C14BDDE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EDEBE80F-4B9A-7449-9681-1E721EE52CD4}" type="pres">
      <dgm:prSet presAssocID="{6FA8887E-59CB-4187-9FCF-B897B8296C94}" presName="bottomLine" presStyleLbl="alignNode1" presStyleIdx="5" presStyleCnt="8">
        <dgm:presLayoutVars/>
      </dgm:prSet>
      <dgm:spPr/>
    </dgm:pt>
    <dgm:pt modelId="{29D560E7-4882-4747-A401-F86F9DB7D48C}" type="pres">
      <dgm:prSet presAssocID="{6FA8887E-59CB-4187-9FCF-B897B8296C94}" presName="nodeText" presStyleLbl="bgAccFollowNode1" presStyleIdx="2" presStyleCnt="4">
        <dgm:presLayoutVars>
          <dgm:bulletEnabled val="1"/>
        </dgm:presLayoutVars>
      </dgm:prSet>
      <dgm:spPr/>
    </dgm:pt>
    <dgm:pt modelId="{1908E9C4-99A3-8646-A85C-2C6C3095418A}" type="pres">
      <dgm:prSet presAssocID="{5039DC8C-3538-4326-ACC4-4ABA5C14BDDE}" presName="sibTrans" presStyleCnt="0"/>
      <dgm:spPr/>
    </dgm:pt>
    <dgm:pt modelId="{79F0CF92-293E-2340-BEAD-B011D30F8A41}" type="pres">
      <dgm:prSet presAssocID="{A7B7F2BD-EA37-4F58-B998-D6B19CF81581}" presName="compositeNode" presStyleCnt="0">
        <dgm:presLayoutVars>
          <dgm:bulletEnabled val="1"/>
        </dgm:presLayoutVars>
      </dgm:prSet>
      <dgm:spPr/>
    </dgm:pt>
    <dgm:pt modelId="{06E4865D-1FED-8744-9E95-F98E6F8B5D56}" type="pres">
      <dgm:prSet presAssocID="{A7B7F2BD-EA37-4F58-B998-D6B19CF81581}" presName="bgRect" presStyleLbl="bgAccFollowNode1" presStyleIdx="3" presStyleCnt="4"/>
      <dgm:spPr/>
    </dgm:pt>
    <dgm:pt modelId="{0C059D3B-AAD5-3C41-A54B-7F419133B6A9}" type="pres">
      <dgm:prSet presAssocID="{D02B2C2A-3ECE-48F7-95A1-65B703345E3B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3970D7B8-26BE-DA42-AADC-2232173C1FFF}" type="pres">
      <dgm:prSet presAssocID="{A7B7F2BD-EA37-4F58-B998-D6B19CF81581}" presName="bottomLine" presStyleLbl="alignNode1" presStyleIdx="7" presStyleCnt="8">
        <dgm:presLayoutVars/>
      </dgm:prSet>
      <dgm:spPr/>
    </dgm:pt>
    <dgm:pt modelId="{3E57F164-7639-0846-9004-2461812236C3}" type="pres">
      <dgm:prSet presAssocID="{A7B7F2BD-EA37-4F58-B998-D6B19CF81581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E7067200-5C66-1742-AF00-84842174692D}" type="presOf" srcId="{D02B2C2A-3ECE-48F7-95A1-65B703345E3B}" destId="{0C059D3B-AAD5-3C41-A54B-7F419133B6A9}" srcOrd="0" destOrd="0" presId="urn:microsoft.com/office/officeart/2016/7/layout/BasicLinearProcessNumbered"/>
    <dgm:cxn modelId="{49A66E1E-E430-49DF-9B9B-584122C3868F}" srcId="{8B8F2CE9-3235-4B53-AB69-6174E99168CD}" destId="{B06E38BC-E58F-41A6-A63B-6A1BE8E8D693}" srcOrd="1" destOrd="0" parTransId="{4A87194E-E7E9-4815-B588-5F6B57EE041F}" sibTransId="{4D209601-A0AA-4DD9-925B-B5A71B9A3CE5}"/>
    <dgm:cxn modelId="{D7DC6246-6D62-2E4D-A1DB-4765D0FE12E5}" type="presOf" srcId="{9C46EF2C-4801-4D00-8A1A-342A9FA857CE}" destId="{AF31F2E8-4B4D-3E48-A44B-48E01EA08677}" srcOrd="0" destOrd="0" presId="urn:microsoft.com/office/officeart/2016/7/layout/BasicLinearProcessNumbered"/>
    <dgm:cxn modelId="{90D65247-2AF4-974D-A9F5-87B5248B09E3}" type="presOf" srcId="{6FA8887E-59CB-4187-9FCF-B897B8296C94}" destId="{29D560E7-4882-4747-A401-F86F9DB7D48C}" srcOrd="1" destOrd="0" presId="urn:microsoft.com/office/officeart/2016/7/layout/BasicLinearProcessNumbered"/>
    <dgm:cxn modelId="{CE7A334B-AA28-784A-9DB5-8177D8DED808}" type="presOf" srcId="{A7B7F2BD-EA37-4F58-B998-D6B19CF81581}" destId="{06E4865D-1FED-8744-9E95-F98E6F8B5D56}" srcOrd="0" destOrd="0" presId="urn:microsoft.com/office/officeart/2016/7/layout/BasicLinearProcessNumbered"/>
    <dgm:cxn modelId="{CD716C64-EAC9-AB4B-A780-6290FBEB6CC3}" type="presOf" srcId="{6FA8887E-59CB-4187-9FCF-B897B8296C94}" destId="{9143F43A-D57C-6F4C-A5A4-632B678F9F6E}" srcOrd="0" destOrd="0" presId="urn:microsoft.com/office/officeart/2016/7/layout/BasicLinearProcessNumbered"/>
    <dgm:cxn modelId="{14FDF869-5833-0B4E-AC2C-4E947650ED89}" type="presOf" srcId="{A7B7F2BD-EA37-4F58-B998-D6B19CF81581}" destId="{3E57F164-7639-0846-9004-2461812236C3}" srcOrd="1" destOrd="0" presId="urn:microsoft.com/office/officeart/2016/7/layout/BasicLinearProcessNumbered"/>
    <dgm:cxn modelId="{0CCAD572-862A-374B-83D0-C8B3C7F66E48}" type="presOf" srcId="{B06E38BC-E58F-41A6-A63B-6A1BE8E8D693}" destId="{9B179123-75E5-DF42-9168-04F7EB757B5B}" srcOrd="0" destOrd="0" presId="urn:microsoft.com/office/officeart/2016/7/layout/BasicLinearProcessNumbered"/>
    <dgm:cxn modelId="{82A6DF74-3BFF-D440-B3E4-CAC95F71FB3C}" type="presOf" srcId="{4D209601-A0AA-4DD9-925B-B5A71B9A3CE5}" destId="{66AADB32-E237-BD48-8160-CF373CE68748}" srcOrd="0" destOrd="0" presId="urn:microsoft.com/office/officeart/2016/7/layout/BasicLinearProcessNumbered"/>
    <dgm:cxn modelId="{BC4BFC74-494B-6F42-B291-4725D8DFB1F0}" type="presOf" srcId="{B06E38BC-E58F-41A6-A63B-6A1BE8E8D693}" destId="{56CDC5A7-062F-6D4C-A931-746ADD66323F}" srcOrd="1" destOrd="0" presId="urn:microsoft.com/office/officeart/2016/7/layout/BasicLinearProcessNumbered"/>
    <dgm:cxn modelId="{4387467F-688B-42C9-92BA-1082CA65B487}" srcId="{8B8F2CE9-3235-4B53-AB69-6174E99168CD}" destId="{A7B7F2BD-EA37-4F58-B998-D6B19CF81581}" srcOrd="3" destOrd="0" parTransId="{BA217C52-CB0C-4A39-86CD-B861EE7DE3E1}" sibTransId="{D02B2C2A-3ECE-48F7-95A1-65B703345E3B}"/>
    <dgm:cxn modelId="{8018D492-50FD-2D4B-90DB-3797F4186B1A}" type="presOf" srcId="{9C46EF2C-4801-4D00-8A1A-342A9FA857CE}" destId="{19E94CBE-F3CD-9248-A152-1773A001A201}" srcOrd="1" destOrd="0" presId="urn:microsoft.com/office/officeart/2016/7/layout/BasicLinearProcessNumbered"/>
    <dgm:cxn modelId="{642C70BB-C7A8-DD4D-B65E-AB7E3831075A}" type="presOf" srcId="{8B8F2CE9-3235-4B53-AB69-6174E99168CD}" destId="{9F15E004-EFF4-7F40-A040-EF2391D89AF7}" srcOrd="0" destOrd="0" presId="urn:microsoft.com/office/officeart/2016/7/layout/BasicLinearProcessNumbered"/>
    <dgm:cxn modelId="{6C8254F3-1D9E-4552-B9CD-208CF03789DC}" srcId="{8B8F2CE9-3235-4B53-AB69-6174E99168CD}" destId="{9C46EF2C-4801-4D00-8A1A-342A9FA857CE}" srcOrd="0" destOrd="0" parTransId="{4CE0CF70-D310-40C5-A802-BDE7014F8A74}" sibTransId="{B831718D-3749-410A-A162-1F231586A1BE}"/>
    <dgm:cxn modelId="{56BD75F4-4FA5-0546-BFA3-D1E36ED3583B}" type="presOf" srcId="{5039DC8C-3538-4326-ACC4-4ABA5C14BDDE}" destId="{FF4E32F8-32A2-BC41-B5AB-FD2E34EEDB05}" srcOrd="0" destOrd="0" presId="urn:microsoft.com/office/officeart/2016/7/layout/BasicLinearProcessNumbered"/>
    <dgm:cxn modelId="{AC011FF8-E493-1A43-896E-C94845600C46}" type="presOf" srcId="{B831718D-3749-410A-A162-1F231586A1BE}" destId="{AA47C8AB-E72B-0046-A297-9159ABD15374}" srcOrd="0" destOrd="0" presId="urn:microsoft.com/office/officeart/2016/7/layout/BasicLinearProcessNumbered"/>
    <dgm:cxn modelId="{1B86BEFE-20A8-45FA-9624-7AF68E121E2D}" srcId="{8B8F2CE9-3235-4B53-AB69-6174E99168CD}" destId="{6FA8887E-59CB-4187-9FCF-B897B8296C94}" srcOrd="2" destOrd="0" parTransId="{9F02AE30-05A4-4190-BAD5-CA20EB544DFB}" sibTransId="{5039DC8C-3538-4326-ACC4-4ABA5C14BDDE}"/>
    <dgm:cxn modelId="{69033E0D-9A6A-C643-A9BF-7CC2AD772B9A}" type="presParOf" srcId="{9F15E004-EFF4-7F40-A040-EF2391D89AF7}" destId="{607CF0F2-D57A-C84A-80BC-52E74B83EE33}" srcOrd="0" destOrd="0" presId="urn:microsoft.com/office/officeart/2016/7/layout/BasicLinearProcessNumbered"/>
    <dgm:cxn modelId="{3CF830AB-F7D3-8F45-9F08-7B4A69D1A3C7}" type="presParOf" srcId="{607CF0F2-D57A-C84A-80BC-52E74B83EE33}" destId="{AF31F2E8-4B4D-3E48-A44B-48E01EA08677}" srcOrd="0" destOrd="0" presId="urn:microsoft.com/office/officeart/2016/7/layout/BasicLinearProcessNumbered"/>
    <dgm:cxn modelId="{1EE2DC8C-49C2-D04D-83A2-7EBC6E618680}" type="presParOf" srcId="{607CF0F2-D57A-C84A-80BC-52E74B83EE33}" destId="{AA47C8AB-E72B-0046-A297-9159ABD15374}" srcOrd="1" destOrd="0" presId="urn:microsoft.com/office/officeart/2016/7/layout/BasicLinearProcessNumbered"/>
    <dgm:cxn modelId="{36D1685C-9755-A649-908F-91B3512EEF7D}" type="presParOf" srcId="{607CF0F2-D57A-C84A-80BC-52E74B83EE33}" destId="{349C0954-017B-A248-BB2F-C63AF14C0059}" srcOrd="2" destOrd="0" presId="urn:microsoft.com/office/officeart/2016/7/layout/BasicLinearProcessNumbered"/>
    <dgm:cxn modelId="{724EEF89-C1E7-D246-8E28-15DBDE19CCE0}" type="presParOf" srcId="{607CF0F2-D57A-C84A-80BC-52E74B83EE33}" destId="{19E94CBE-F3CD-9248-A152-1773A001A201}" srcOrd="3" destOrd="0" presId="urn:microsoft.com/office/officeart/2016/7/layout/BasicLinearProcessNumbered"/>
    <dgm:cxn modelId="{D9F15915-9AB3-884A-9468-A12931FD78BA}" type="presParOf" srcId="{9F15E004-EFF4-7F40-A040-EF2391D89AF7}" destId="{5B4A82FD-9267-7441-AB87-C6D9FB72549E}" srcOrd="1" destOrd="0" presId="urn:microsoft.com/office/officeart/2016/7/layout/BasicLinearProcessNumbered"/>
    <dgm:cxn modelId="{65F69F64-7B23-E84B-BB3C-CB02164401E9}" type="presParOf" srcId="{9F15E004-EFF4-7F40-A040-EF2391D89AF7}" destId="{234DB50A-3FF2-2E4E-954B-6797D3B460A4}" srcOrd="2" destOrd="0" presId="urn:microsoft.com/office/officeart/2016/7/layout/BasicLinearProcessNumbered"/>
    <dgm:cxn modelId="{243A065B-E6C8-2C4C-8D04-80D56ED08113}" type="presParOf" srcId="{234DB50A-3FF2-2E4E-954B-6797D3B460A4}" destId="{9B179123-75E5-DF42-9168-04F7EB757B5B}" srcOrd="0" destOrd="0" presId="urn:microsoft.com/office/officeart/2016/7/layout/BasicLinearProcessNumbered"/>
    <dgm:cxn modelId="{77572D2D-C3B5-F847-9684-DA2DADD7011E}" type="presParOf" srcId="{234DB50A-3FF2-2E4E-954B-6797D3B460A4}" destId="{66AADB32-E237-BD48-8160-CF373CE68748}" srcOrd="1" destOrd="0" presId="urn:microsoft.com/office/officeart/2016/7/layout/BasicLinearProcessNumbered"/>
    <dgm:cxn modelId="{ED030B4D-6400-A74A-A8ED-E0CF1FA2FB32}" type="presParOf" srcId="{234DB50A-3FF2-2E4E-954B-6797D3B460A4}" destId="{64386144-EDD3-714A-96EE-3612BE9BF9F3}" srcOrd="2" destOrd="0" presId="urn:microsoft.com/office/officeart/2016/7/layout/BasicLinearProcessNumbered"/>
    <dgm:cxn modelId="{750F200A-D13E-B044-A790-FB3187D3F8CE}" type="presParOf" srcId="{234DB50A-3FF2-2E4E-954B-6797D3B460A4}" destId="{56CDC5A7-062F-6D4C-A931-746ADD66323F}" srcOrd="3" destOrd="0" presId="urn:microsoft.com/office/officeart/2016/7/layout/BasicLinearProcessNumbered"/>
    <dgm:cxn modelId="{48AD9FB4-D196-254E-911D-9780C52764EB}" type="presParOf" srcId="{9F15E004-EFF4-7F40-A040-EF2391D89AF7}" destId="{03784D7C-507C-F94D-AB42-418169D8A59F}" srcOrd="3" destOrd="0" presId="urn:microsoft.com/office/officeart/2016/7/layout/BasicLinearProcessNumbered"/>
    <dgm:cxn modelId="{0E211924-151B-2845-AAA1-4A65F36E7158}" type="presParOf" srcId="{9F15E004-EFF4-7F40-A040-EF2391D89AF7}" destId="{A8965BB3-8144-F642-A101-B617FCDBA9F5}" srcOrd="4" destOrd="0" presId="urn:microsoft.com/office/officeart/2016/7/layout/BasicLinearProcessNumbered"/>
    <dgm:cxn modelId="{E414D558-A388-0A42-BB54-C5ABC6D40D5C}" type="presParOf" srcId="{A8965BB3-8144-F642-A101-B617FCDBA9F5}" destId="{9143F43A-D57C-6F4C-A5A4-632B678F9F6E}" srcOrd="0" destOrd="0" presId="urn:microsoft.com/office/officeart/2016/7/layout/BasicLinearProcessNumbered"/>
    <dgm:cxn modelId="{B3AF6073-3E87-E644-9A84-0A33B58776F8}" type="presParOf" srcId="{A8965BB3-8144-F642-A101-B617FCDBA9F5}" destId="{FF4E32F8-32A2-BC41-B5AB-FD2E34EEDB05}" srcOrd="1" destOrd="0" presId="urn:microsoft.com/office/officeart/2016/7/layout/BasicLinearProcessNumbered"/>
    <dgm:cxn modelId="{686A3315-8817-F848-B0C2-46E77CB737E3}" type="presParOf" srcId="{A8965BB3-8144-F642-A101-B617FCDBA9F5}" destId="{EDEBE80F-4B9A-7449-9681-1E721EE52CD4}" srcOrd="2" destOrd="0" presId="urn:microsoft.com/office/officeart/2016/7/layout/BasicLinearProcessNumbered"/>
    <dgm:cxn modelId="{C0D7A2A7-B99A-0D4B-84AF-EF53F78AA54A}" type="presParOf" srcId="{A8965BB3-8144-F642-A101-B617FCDBA9F5}" destId="{29D560E7-4882-4747-A401-F86F9DB7D48C}" srcOrd="3" destOrd="0" presId="urn:microsoft.com/office/officeart/2016/7/layout/BasicLinearProcessNumbered"/>
    <dgm:cxn modelId="{686E6BD0-9AF2-A948-BFAC-F96A7EE2DFD8}" type="presParOf" srcId="{9F15E004-EFF4-7F40-A040-EF2391D89AF7}" destId="{1908E9C4-99A3-8646-A85C-2C6C3095418A}" srcOrd="5" destOrd="0" presId="urn:microsoft.com/office/officeart/2016/7/layout/BasicLinearProcessNumbered"/>
    <dgm:cxn modelId="{7CD110F5-951A-EC4C-983A-68ECBA86D55D}" type="presParOf" srcId="{9F15E004-EFF4-7F40-A040-EF2391D89AF7}" destId="{79F0CF92-293E-2340-BEAD-B011D30F8A41}" srcOrd="6" destOrd="0" presId="urn:microsoft.com/office/officeart/2016/7/layout/BasicLinearProcessNumbered"/>
    <dgm:cxn modelId="{8D98B363-6360-B047-A4D3-EDFF4355D7D0}" type="presParOf" srcId="{79F0CF92-293E-2340-BEAD-B011D30F8A41}" destId="{06E4865D-1FED-8744-9E95-F98E6F8B5D56}" srcOrd="0" destOrd="0" presId="urn:microsoft.com/office/officeart/2016/7/layout/BasicLinearProcessNumbered"/>
    <dgm:cxn modelId="{C5F42150-31DF-F945-BF50-0D5DD6DCFF94}" type="presParOf" srcId="{79F0CF92-293E-2340-BEAD-B011D30F8A41}" destId="{0C059D3B-AAD5-3C41-A54B-7F419133B6A9}" srcOrd="1" destOrd="0" presId="urn:microsoft.com/office/officeart/2016/7/layout/BasicLinearProcessNumbered"/>
    <dgm:cxn modelId="{775B553A-FD3A-7D4E-A26B-84E2DBA04ADA}" type="presParOf" srcId="{79F0CF92-293E-2340-BEAD-B011D30F8A41}" destId="{3970D7B8-26BE-DA42-AADC-2232173C1FFF}" srcOrd="2" destOrd="0" presId="urn:microsoft.com/office/officeart/2016/7/layout/BasicLinearProcessNumbered"/>
    <dgm:cxn modelId="{0DF41EA1-F9F2-E540-9D2B-47A04D539A91}" type="presParOf" srcId="{79F0CF92-293E-2340-BEAD-B011D30F8A41}" destId="{3E57F164-7639-0846-9004-2461812236C3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1F2E8-4B4D-3E48-A44B-48E01EA08677}">
      <dsp:nvSpPr>
        <dsp:cNvPr id="0" name=""/>
        <dsp:cNvSpPr/>
      </dsp:nvSpPr>
      <dsp:spPr>
        <a:xfrm>
          <a:off x="3006" y="0"/>
          <a:ext cx="2385020" cy="310774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945" tIns="330200" rIns="185945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Update understanding of clinical presentation of COVID-19</a:t>
          </a:r>
        </a:p>
      </dsp:txBody>
      <dsp:txXfrm>
        <a:off x="3006" y="1180944"/>
        <a:ext cx="2385020" cy="1864648"/>
      </dsp:txXfrm>
    </dsp:sp>
    <dsp:sp modelId="{AA47C8AB-E72B-0046-A297-9159ABD15374}">
      <dsp:nvSpPr>
        <dsp:cNvPr id="0" name=""/>
        <dsp:cNvSpPr/>
      </dsp:nvSpPr>
      <dsp:spPr>
        <a:xfrm>
          <a:off x="729354" y="310774"/>
          <a:ext cx="932324" cy="9323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88" tIns="12700" rIns="72688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1</a:t>
          </a:r>
        </a:p>
      </dsp:txBody>
      <dsp:txXfrm>
        <a:off x="865890" y="447310"/>
        <a:ext cx="659252" cy="659252"/>
      </dsp:txXfrm>
    </dsp:sp>
    <dsp:sp modelId="{349C0954-017B-A248-BB2F-C63AF14C0059}">
      <dsp:nvSpPr>
        <dsp:cNvPr id="0" name=""/>
        <dsp:cNvSpPr/>
      </dsp:nvSpPr>
      <dsp:spPr>
        <a:xfrm>
          <a:off x="3006" y="3107676"/>
          <a:ext cx="2385020" cy="72"/>
        </a:xfrm>
        <a:prstGeom prst="rect">
          <a:avLst/>
        </a:prstGeom>
        <a:solidFill>
          <a:schemeClr val="accent2">
            <a:hueOff val="-1478841"/>
            <a:satOff val="6551"/>
            <a:lumOff val="-2409"/>
            <a:alphaOff val="0"/>
          </a:schemeClr>
        </a:solidFill>
        <a:ln w="12700" cap="flat" cmpd="sng" algn="ctr">
          <a:solidFill>
            <a:schemeClr val="accent2">
              <a:hueOff val="-1478841"/>
              <a:satOff val="6551"/>
              <a:lumOff val="-24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79123-75E5-DF42-9168-04F7EB757B5B}">
      <dsp:nvSpPr>
        <dsp:cNvPr id="0" name=""/>
        <dsp:cNvSpPr/>
      </dsp:nvSpPr>
      <dsp:spPr>
        <a:xfrm>
          <a:off x="2626528" y="0"/>
          <a:ext cx="2385020" cy="3107748"/>
        </a:xfrm>
        <a:prstGeom prst="rect">
          <a:avLst/>
        </a:prstGeom>
        <a:solidFill>
          <a:schemeClr val="accent2">
            <a:tint val="40000"/>
            <a:alpha val="90000"/>
            <a:hueOff val="-3648662"/>
            <a:satOff val="10440"/>
            <a:lumOff val="-69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648662"/>
              <a:satOff val="10440"/>
              <a:lumOff val="-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945" tIns="330200" rIns="185945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Review the evidence for and against agents used to treat COVID-19</a:t>
          </a:r>
        </a:p>
      </dsp:txBody>
      <dsp:txXfrm>
        <a:off x="2626528" y="1180944"/>
        <a:ext cx="2385020" cy="1864648"/>
      </dsp:txXfrm>
    </dsp:sp>
    <dsp:sp modelId="{66AADB32-E237-BD48-8160-CF373CE68748}">
      <dsp:nvSpPr>
        <dsp:cNvPr id="0" name=""/>
        <dsp:cNvSpPr/>
      </dsp:nvSpPr>
      <dsp:spPr>
        <a:xfrm>
          <a:off x="3352876" y="310774"/>
          <a:ext cx="932324" cy="932324"/>
        </a:xfrm>
        <a:prstGeom prst="ellipse">
          <a:avLst/>
        </a:prstGeom>
        <a:solidFill>
          <a:schemeClr val="accent2">
            <a:hueOff val="-2957682"/>
            <a:satOff val="13103"/>
            <a:lumOff val="-4818"/>
            <a:alphaOff val="0"/>
          </a:schemeClr>
        </a:solidFill>
        <a:ln w="12700" cap="flat" cmpd="sng" algn="ctr">
          <a:solidFill>
            <a:schemeClr val="accent2">
              <a:hueOff val="-2957682"/>
              <a:satOff val="13103"/>
              <a:lumOff val="-48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88" tIns="12700" rIns="72688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2</a:t>
          </a:r>
        </a:p>
      </dsp:txBody>
      <dsp:txXfrm>
        <a:off x="3489412" y="447310"/>
        <a:ext cx="659252" cy="659252"/>
      </dsp:txXfrm>
    </dsp:sp>
    <dsp:sp modelId="{64386144-EDD3-714A-96EE-3612BE9BF9F3}">
      <dsp:nvSpPr>
        <dsp:cNvPr id="0" name=""/>
        <dsp:cNvSpPr/>
      </dsp:nvSpPr>
      <dsp:spPr>
        <a:xfrm>
          <a:off x="2626528" y="3107676"/>
          <a:ext cx="2385020" cy="72"/>
        </a:xfrm>
        <a:prstGeom prst="rect">
          <a:avLst/>
        </a:prstGeom>
        <a:solidFill>
          <a:schemeClr val="accent2">
            <a:hueOff val="-4436523"/>
            <a:satOff val="19654"/>
            <a:lumOff val="-7227"/>
            <a:alphaOff val="0"/>
          </a:schemeClr>
        </a:solidFill>
        <a:ln w="12700" cap="flat" cmpd="sng" algn="ctr">
          <a:solidFill>
            <a:schemeClr val="accent2">
              <a:hueOff val="-4436523"/>
              <a:satOff val="19654"/>
              <a:lumOff val="-72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3F43A-D57C-6F4C-A5A4-632B678F9F6E}">
      <dsp:nvSpPr>
        <dsp:cNvPr id="0" name=""/>
        <dsp:cNvSpPr/>
      </dsp:nvSpPr>
      <dsp:spPr>
        <a:xfrm>
          <a:off x="5250051" y="0"/>
          <a:ext cx="2385020" cy="3107748"/>
        </a:xfrm>
        <a:prstGeom prst="rect">
          <a:avLst/>
        </a:prstGeom>
        <a:solidFill>
          <a:schemeClr val="accent2">
            <a:tint val="40000"/>
            <a:alpha val="90000"/>
            <a:hueOff val="-7297324"/>
            <a:satOff val="20881"/>
            <a:lumOff val="-138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7297324"/>
              <a:satOff val="20881"/>
              <a:lumOff val="-13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945" tIns="330200" rIns="185945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Highlight complications and long-term sequalae of COVID-19 infection </a:t>
          </a:r>
        </a:p>
      </dsp:txBody>
      <dsp:txXfrm>
        <a:off x="5250051" y="1180944"/>
        <a:ext cx="2385020" cy="1864648"/>
      </dsp:txXfrm>
    </dsp:sp>
    <dsp:sp modelId="{FF4E32F8-32A2-BC41-B5AB-FD2E34EEDB05}">
      <dsp:nvSpPr>
        <dsp:cNvPr id="0" name=""/>
        <dsp:cNvSpPr/>
      </dsp:nvSpPr>
      <dsp:spPr>
        <a:xfrm>
          <a:off x="5976398" y="310774"/>
          <a:ext cx="932324" cy="932324"/>
        </a:xfrm>
        <a:prstGeom prst="ellipse">
          <a:avLst/>
        </a:prstGeom>
        <a:solidFill>
          <a:schemeClr val="accent2">
            <a:hueOff val="-5915365"/>
            <a:satOff val="26205"/>
            <a:lumOff val="-9637"/>
            <a:alphaOff val="0"/>
          </a:schemeClr>
        </a:solidFill>
        <a:ln w="12700" cap="flat" cmpd="sng" algn="ctr">
          <a:solidFill>
            <a:schemeClr val="accent2">
              <a:hueOff val="-5915365"/>
              <a:satOff val="26205"/>
              <a:lumOff val="-9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88" tIns="12700" rIns="72688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3</a:t>
          </a:r>
        </a:p>
      </dsp:txBody>
      <dsp:txXfrm>
        <a:off x="6112934" y="447310"/>
        <a:ext cx="659252" cy="659252"/>
      </dsp:txXfrm>
    </dsp:sp>
    <dsp:sp modelId="{EDEBE80F-4B9A-7449-9681-1E721EE52CD4}">
      <dsp:nvSpPr>
        <dsp:cNvPr id="0" name=""/>
        <dsp:cNvSpPr/>
      </dsp:nvSpPr>
      <dsp:spPr>
        <a:xfrm>
          <a:off x="5250051" y="3107676"/>
          <a:ext cx="2385020" cy="72"/>
        </a:xfrm>
        <a:prstGeom prst="rect">
          <a:avLst/>
        </a:prstGeom>
        <a:solidFill>
          <a:schemeClr val="accent2">
            <a:hueOff val="-7394206"/>
            <a:satOff val="32756"/>
            <a:lumOff val="-12046"/>
            <a:alphaOff val="0"/>
          </a:schemeClr>
        </a:solidFill>
        <a:ln w="12700" cap="flat" cmpd="sng" algn="ctr">
          <a:solidFill>
            <a:schemeClr val="accent2">
              <a:hueOff val="-7394206"/>
              <a:satOff val="32756"/>
              <a:lumOff val="-12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4865D-1FED-8744-9E95-F98E6F8B5D56}">
      <dsp:nvSpPr>
        <dsp:cNvPr id="0" name=""/>
        <dsp:cNvSpPr/>
      </dsp:nvSpPr>
      <dsp:spPr>
        <a:xfrm>
          <a:off x="7873573" y="0"/>
          <a:ext cx="2385020" cy="3107748"/>
        </a:xfrm>
        <a:prstGeom prst="rect">
          <a:avLst/>
        </a:prstGeom>
        <a:solidFill>
          <a:schemeClr val="accent2">
            <a:tint val="40000"/>
            <a:alpha val="90000"/>
            <a:hueOff val="-10945986"/>
            <a:satOff val="31321"/>
            <a:lumOff val="-208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0945986"/>
              <a:satOff val="31321"/>
              <a:lumOff val="-20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945" tIns="330200" rIns="185945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Provide an overview of vaccines currently in development for COVID-19</a:t>
          </a:r>
        </a:p>
      </dsp:txBody>
      <dsp:txXfrm>
        <a:off x="7873573" y="1180944"/>
        <a:ext cx="2385020" cy="1864648"/>
      </dsp:txXfrm>
    </dsp:sp>
    <dsp:sp modelId="{0C059D3B-AAD5-3C41-A54B-7F419133B6A9}">
      <dsp:nvSpPr>
        <dsp:cNvPr id="0" name=""/>
        <dsp:cNvSpPr/>
      </dsp:nvSpPr>
      <dsp:spPr>
        <a:xfrm>
          <a:off x="8599921" y="310774"/>
          <a:ext cx="932324" cy="932324"/>
        </a:xfrm>
        <a:prstGeom prst="ellipse">
          <a:avLst/>
        </a:prstGeom>
        <a:solidFill>
          <a:schemeClr val="accent2">
            <a:hueOff val="-8873047"/>
            <a:satOff val="39308"/>
            <a:lumOff val="-14455"/>
            <a:alphaOff val="0"/>
          </a:schemeClr>
        </a:solidFill>
        <a:ln w="12700" cap="flat" cmpd="sng" algn="ctr">
          <a:solidFill>
            <a:schemeClr val="accent2">
              <a:hueOff val="-8873047"/>
              <a:satOff val="39308"/>
              <a:lumOff val="-144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88" tIns="12700" rIns="72688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4</a:t>
          </a:r>
        </a:p>
      </dsp:txBody>
      <dsp:txXfrm>
        <a:off x="8736457" y="447310"/>
        <a:ext cx="659252" cy="659252"/>
      </dsp:txXfrm>
    </dsp:sp>
    <dsp:sp modelId="{3970D7B8-26BE-DA42-AADC-2232173C1FFF}">
      <dsp:nvSpPr>
        <dsp:cNvPr id="0" name=""/>
        <dsp:cNvSpPr/>
      </dsp:nvSpPr>
      <dsp:spPr>
        <a:xfrm>
          <a:off x="7873573" y="3107676"/>
          <a:ext cx="2385020" cy="72"/>
        </a:xfrm>
        <a:prstGeom prst="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accent2">
              <a:hueOff val="-10351888"/>
              <a:satOff val="45859"/>
              <a:lumOff val="-168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90C98-72DB-8143-B30F-2293A44F677A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5D385-5841-144C-A210-4A8716A2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0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0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20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1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96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3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bias in studies because reduction in CRP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9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G6PD testing</a:t>
            </a:r>
          </a:p>
          <a:p>
            <a:r>
              <a:rPr lang="en-US" dirty="0"/>
              <a:t>QTc monitoring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D385-5841-144C-A210-4A8716A25FE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2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23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8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82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6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3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5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3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6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6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7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5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7A7D93E-5D51-4446-96AB-67BA21B49B80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62C6AE6-A3BC-3546-9519-37B08904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6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6BE6-4D0B-D649-9C8E-4F75A94F47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Updates on COVID-19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8BB4D9-3AFB-EA47-921F-E5F280C1A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091000"/>
            <a:ext cx="6801612" cy="237234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600" dirty="0"/>
              <a:t>Family Medicine Grand Rounds</a:t>
            </a:r>
          </a:p>
          <a:p>
            <a:r>
              <a:rPr lang="en-US" sz="2600" dirty="0"/>
              <a:t>December 1, 2020</a:t>
            </a:r>
          </a:p>
          <a:p>
            <a:r>
              <a:rPr lang="en-US" sz="2600" dirty="0"/>
              <a:t>Kirsten </a:t>
            </a:r>
            <a:r>
              <a:rPr lang="en-US" sz="2600" dirty="0" err="1"/>
              <a:t>Austad</a:t>
            </a:r>
            <a:r>
              <a:rPr lang="en-US" sz="2600" dirty="0"/>
              <a:t> MD, MPH</a:t>
            </a:r>
          </a:p>
        </p:txBody>
      </p:sp>
      <p:pic>
        <p:nvPicPr>
          <p:cNvPr id="5" name="Picture 4" descr="A close up of a blue background&#10;&#10;Description automatically generated">
            <a:extLst>
              <a:ext uri="{FF2B5EF4-FFF2-40B4-BE49-F238E27FC236}">
                <a16:creationId xmlns:a16="http://schemas.microsoft.com/office/drawing/2014/main" id="{57049F0C-C673-4245-8EFB-7C8A97FA5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206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9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866C9-8BAD-FE4B-BA95-14841FD5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74383"/>
            <a:ext cx="7729728" cy="1188720"/>
          </a:xfrm>
        </p:spPr>
        <p:txBody>
          <a:bodyPr/>
          <a:lstStyle/>
          <a:p>
            <a:r>
              <a:rPr lang="en-US" dirty="0"/>
              <a:t>Conflict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2462A-0D81-ED4F-A50E-94CF17AC2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3" y="1863480"/>
            <a:ext cx="10515600" cy="755529"/>
          </a:xfrm>
        </p:spPr>
        <p:txBody>
          <a:bodyPr>
            <a:normAutofit/>
          </a:bodyPr>
          <a:lstStyle/>
          <a:p>
            <a:r>
              <a:rPr lang="en-US" sz="2800" dirty="0"/>
              <a:t>I have no relevant disclosures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801931-3426-0440-AA30-B3F1D454E9CB}"/>
              </a:ext>
            </a:extLst>
          </p:cNvPr>
          <p:cNvSpPr txBox="1">
            <a:spLocks/>
          </p:cNvSpPr>
          <p:nvPr/>
        </p:nvSpPr>
        <p:spPr>
          <a:xfrm>
            <a:off x="838200" y="3584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AB1B57-281C-4447-8B69-892AD205754A}"/>
              </a:ext>
            </a:extLst>
          </p:cNvPr>
          <p:cNvSpPr txBox="1">
            <a:spLocks/>
          </p:cNvSpPr>
          <p:nvPr/>
        </p:nvSpPr>
        <p:spPr>
          <a:xfrm>
            <a:off x="838200" y="4744374"/>
            <a:ext cx="10515600" cy="142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lot of what I told your earlier in 2020 is untrue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3376C95-3FBF-D24F-A7C4-373F27B12583}"/>
              </a:ext>
            </a:extLst>
          </p:cNvPr>
          <p:cNvSpPr txBox="1">
            <a:spLocks/>
          </p:cNvSpPr>
          <p:nvPr/>
        </p:nvSpPr>
        <p:spPr bwMode="black">
          <a:xfrm>
            <a:off x="2115389" y="3184207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Disclaimer</a:t>
            </a:r>
          </a:p>
        </p:txBody>
      </p:sp>
    </p:spTree>
    <p:extLst>
      <p:ext uri="{BB962C8B-B14F-4D97-AF65-F5344CB8AC3E}">
        <p14:creationId xmlns:p14="http://schemas.microsoft.com/office/powerpoint/2010/main" val="349294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5765A-5F42-E544-BD73-80B3A885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/>
              <a:t>Learning goals</a:t>
            </a:r>
            <a:endParaRPr lang="en-US" dirty="0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0FD1BBB3-87D8-4AC2-8816-78B8DBD771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339959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4191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75F5-739D-0E47-B3CD-28B33B30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7614"/>
            <a:ext cx="7729728" cy="1188720"/>
          </a:xfrm>
        </p:spPr>
        <p:txBody>
          <a:bodyPr/>
          <a:lstStyle/>
          <a:p>
            <a:r>
              <a:rPr lang="en-US" dirty="0"/>
              <a:t>Epidemiology</a:t>
            </a:r>
          </a:p>
        </p:txBody>
      </p:sp>
      <p:pic>
        <p:nvPicPr>
          <p:cNvPr id="5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D322BC80-61B6-BB46-AB01-59746EF9D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544" r="83151"/>
          <a:stretch/>
        </p:blipFill>
        <p:spPr>
          <a:xfrm>
            <a:off x="588073" y="2053359"/>
            <a:ext cx="1240727" cy="296052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93C54A-F9B0-3144-8B79-657BEBD3B7B7}"/>
              </a:ext>
            </a:extLst>
          </p:cNvPr>
          <p:cNvSpPr/>
          <p:nvPr/>
        </p:nvSpPr>
        <p:spPr>
          <a:xfrm>
            <a:off x="1434832" y="6311054"/>
            <a:ext cx="3576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coronavirus.jhu.edu</a:t>
            </a:r>
            <a:r>
              <a:rPr lang="en-US" dirty="0"/>
              <a:t>/</a:t>
            </a:r>
            <a:r>
              <a:rPr lang="en-US" dirty="0" err="1"/>
              <a:t>map.html</a:t>
            </a:r>
            <a:endParaRPr lang="en-US" dirty="0"/>
          </a:p>
        </p:txBody>
      </p:sp>
      <p:pic>
        <p:nvPicPr>
          <p:cNvPr id="7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7E64BEA5-7129-534D-9455-0DB8DFA736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174" t="7385" r="14663" b="35949"/>
          <a:stretch/>
        </p:blipFill>
        <p:spPr>
          <a:xfrm>
            <a:off x="1828800" y="2053359"/>
            <a:ext cx="1231875" cy="2143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F1E382-81ED-444D-8B77-0A77360079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92" t="731" r="84004" b="-731"/>
          <a:stretch/>
        </p:blipFill>
        <p:spPr>
          <a:xfrm>
            <a:off x="3710180" y="2053359"/>
            <a:ext cx="1182443" cy="3315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8358F6-4A4C-544C-9C99-01DFC07121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953" r="14453" b="40818"/>
          <a:stretch/>
        </p:blipFill>
        <p:spPr>
          <a:xfrm>
            <a:off x="4892623" y="2053359"/>
            <a:ext cx="1335820" cy="26719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AB4429-B81E-2144-BB5B-A1610FD82854}"/>
              </a:ext>
            </a:extLst>
          </p:cNvPr>
          <p:cNvSpPr txBox="1"/>
          <p:nvPr/>
        </p:nvSpPr>
        <p:spPr>
          <a:xfrm>
            <a:off x="831795" y="5368465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March 17, 2020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00F826-CA04-1C4A-9B6B-5E14CB5D2AF5}"/>
              </a:ext>
            </a:extLst>
          </p:cNvPr>
          <p:cNvSpPr txBox="1"/>
          <p:nvPr/>
        </p:nvSpPr>
        <p:spPr>
          <a:xfrm>
            <a:off x="4082215" y="5480465"/>
            <a:ext cx="2039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November 25, 2020</a:t>
            </a:r>
          </a:p>
        </p:txBody>
      </p:sp>
      <p:pic>
        <p:nvPicPr>
          <p:cNvPr id="16" name="Picture 15" descr="Map&#10;&#10;Description automatically generated">
            <a:extLst>
              <a:ext uri="{FF2B5EF4-FFF2-40B4-BE49-F238E27FC236}">
                <a16:creationId xmlns:a16="http://schemas.microsoft.com/office/drawing/2014/main" id="{77E5BD9E-3CBE-5E43-908E-B4EF93534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9198" y="2092383"/>
            <a:ext cx="5252872" cy="283939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DCA5FA9-F578-E24E-9F1F-E61357B6F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8080" y="4159831"/>
            <a:ext cx="1273920" cy="165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47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14BB-E333-1E49-842D-55C22F050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9486"/>
            <a:ext cx="7729728" cy="1188720"/>
          </a:xfrm>
        </p:spPr>
        <p:txBody>
          <a:bodyPr/>
          <a:lstStyle/>
          <a:p>
            <a:r>
              <a:rPr lang="en-US" dirty="0"/>
              <a:t>Differences from spring surge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E1FA0-8120-A24A-A2A1-B00D7143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584" y="2696564"/>
            <a:ext cx="5131816" cy="3101983"/>
          </a:xfrm>
        </p:spPr>
        <p:txBody>
          <a:bodyPr/>
          <a:lstStyle/>
          <a:p>
            <a:r>
              <a:rPr lang="en-US" dirty="0"/>
              <a:t>Lower mortality rate</a:t>
            </a:r>
          </a:p>
          <a:p>
            <a:pPr lvl="1"/>
            <a:r>
              <a:rPr lang="en-US" dirty="0"/>
              <a:t>Confirmed reasons: more infections are among younger people</a:t>
            </a:r>
          </a:p>
          <a:p>
            <a:pPr lvl="1"/>
            <a:r>
              <a:rPr lang="en-US" dirty="0"/>
              <a:t>Speculated reasons</a:t>
            </a:r>
          </a:p>
          <a:p>
            <a:pPr lvl="2"/>
            <a:r>
              <a:rPr lang="en-US" dirty="0"/>
              <a:t>Lower viral inoculates due to better masking</a:t>
            </a:r>
          </a:p>
          <a:p>
            <a:pPr lvl="2"/>
            <a:r>
              <a:rPr lang="en-US" dirty="0"/>
              <a:t>Partial immunity</a:t>
            </a:r>
          </a:p>
          <a:p>
            <a:pPr lvl="2"/>
            <a:r>
              <a:rPr lang="en-US" dirty="0"/>
              <a:t>Better treatments available (vs fewer harmful treatments?)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D7F7F0FC-5DD6-3745-80F6-BB8AEB153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383" y="3151581"/>
            <a:ext cx="6085033" cy="3432810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6ECB8851-BB8F-7448-8D48-628FAD077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989" y="2270759"/>
            <a:ext cx="5665820" cy="85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13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B675E-6BF4-8742-A701-5F24F44F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78892"/>
            <a:ext cx="7729728" cy="1188720"/>
          </a:xfrm>
        </p:spPr>
        <p:txBody>
          <a:bodyPr/>
          <a:lstStyle/>
          <a:p>
            <a:r>
              <a:rPr lang="en-US" dirty="0"/>
              <a:t>BMC projections</a:t>
            </a:r>
          </a:p>
        </p:txBody>
      </p:sp>
      <p:pic>
        <p:nvPicPr>
          <p:cNvPr id="9" name="Content Placeholder 8" descr="Chart, line chart&#10;&#10;Description automatically generated">
            <a:extLst>
              <a:ext uri="{FF2B5EF4-FFF2-40B4-BE49-F238E27FC236}">
                <a16:creationId xmlns:a16="http://schemas.microsoft.com/office/drawing/2014/main" id="{22A178FE-35B4-BE4A-9544-A01552BAC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321" y="2095349"/>
            <a:ext cx="11801357" cy="4483759"/>
          </a:xfrm>
        </p:spPr>
      </p:pic>
    </p:spTree>
    <p:extLst>
      <p:ext uri="{BB962C8B-B14F-4D97-AF65-F5344CB8AC3E}">
        <p14:creationId xmlns:p14="http://schemas.microsoft.com/office/powerpoint/2010/main" val="2357383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98D80-105D-B04D-922A-C28D37DFF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50963"/>
            <a:ext cx="7729728" cy="1188720"/>
          </a:xfrm>
        </p:spPr>
        <p:txBody>
          <a:bodyPr/>
          <a:lstStyle/>
          <a:p>
            <a:r>
              <a:rPr lang="en-US" dirty="0"/>
              <a:t>Testing for 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6D751-4772-7D46-88BE-704AD8762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99" y="2176872"/>
            <a:ext cx="5767501" cy="3101983"/>
          </a:xfrm>
        </p:spPr>
        <p:txBody>
          <a:bodyPr/>
          <a:lstStyle/>
          <a:p>
            <a:r>
              <a:rPr lang="en-US" dirty="0"/>
              <a:t>NAAT tests for COVID-19 have estimated false negative rate 2-29%</a:t>
            </a:r>
            <a:r>
              <a:rPr lang="en-US" i="1" baseline="30000" dirty="0"/>
              <a:t>3</a:t>
            </a:r>
          </a:p>
          <a:p>
            <a:pPr lvl="1"/>
            <a:r>
              <a:rPr lang="en-US" dirty="0"/>
              <a:t>Factors that influence it include quality of specimen, </a:t>
            </a:r>
          </a:p>
          <a:p>
            <a:r>
              <a:rPr lang="en-US" dirty="0"/>
              <a:t>IDSA recommends nasopharyngeal, mid-turbinate, or nasal specimens over oropharyngeal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CAF21D-9771-9D4C-B90D-BCEA684EDB26}"/>
              </a:ext>
            </a:extLst>
          </p:cNvPr>
          <p:cNvSpPr/>
          <p:nvPr/>
        </p:nvSpPr>
        <p:spPr>
          <a:xfrm>
            <a:off x="146182" y="5491374"/>
            <a:ext cx="70414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COVID-19 diagnostics in context. </a:t>
            </a:r>
            <a:r>
              <a:rPr lang="en-US" sz="1000" dirty="0" err="1"/>
              <a:t>Weissleder</a:t>
            </a:r>
            <a:r>
              <a:rPr lang="en-US" sz="1000" dirty="0"/>
              <a:t> R, Lee H, Ko J, </a:t>
            </a:r>
            <a:r>
              <a:rPr lang="en-US" sz="1000" dirty="0" err="1"/>
              <a:t>Pittet</a:t>
            </a:r>
            <a:r>
              <a:rPr lang="en-US" sz="1000" dirty="0"/>
              <a:t> MJ Sci </a:t>
            </a:r>
            <a:r>
              <a:rPr lang="en-US" sz="1000" dirty="0" err="1"/>
              <a:t>Transl</a:t>
            </a:r>
            <a:r>
              <a:rPr lang="en-US" sz="1000" dirty="0"/>
              <a:t> Med. 2020;12(546) </a:t>
            </a:r>
          </a:p>
          <a:p>
            <a:r>
              <a:rPr lang="en-US" sz="1000" dirty="0"/>
              <a:t>Occurrence and Timing of Subsequent SARS-CoV-2 RT-PCR Positivity Among Initially Negative Patients.  Long DR, </a:t>
            </a:r>
            <a:r>
              <a:rPr lang="en-US" sz="1000" dirty="0" err="1"/>
              <a:t>Gombar</a:t>
            </a:r>
            <a:r>
              <a:rPr lang="en-US" sz="1000" dirty="0"/>
              <a:t> S, Hogan CA, </a:t>
            </a:r>
            <a:r>
              <a:rPr lang="en-US" sz="1000" dirty="0" err="1"/>
              <a:t>Greninger</a:t>
            </a:r>
            <a:r>
              <a:rPr lang="en-US" sz="1000" dirty="0"/>
              <a:t> AL, O'Reilly-Shah V, Bryson-Cahn C, Stevens B, </a:t>
            </a:r>
            <a:r>
              <a:rPr lang="en-US" sz="1000" dirty="0" err="1"/>
              <a:t>Rustagi</a:t>
            </a:r>
            <a:r>
              <a:rPr lang="en-US" sz="1000" dirty="0"/>
              <a:t> A, Jerome KR, Kong CS, Zehnder J, Shah NH, Weiss NS, Pinsky BA, Sunshine J Clin Infect Dis. 2020</a:t>
            </a:r>
          </a:p>
          <a:p>
            <a:r>
              <a:rPr lang="en-US" sz="1000" i="1" baseline="30000" dirty="0"/>
              <a:t>3</a:t>
            </a:r>
            <a:r>
              <a:rPr lang="en-US" sz="1000" i="1" dirty="0"/>
              <a:t>Arevalo-Rodriguez I, Buitrago-Garcia D, Simancas-</a:t>
            </a:r>
            <a:r>
              <a:rPr lang="en-US" sz="1000" i="1" dirty="0" err="1"/>
              <a:t>Racines</a:t>
            </a:r>
            <a:r>
              <a:rPr lang="en-US" sz="1000" i="1" dirty="0"/>
              <a:t> D, et al. False-negative results of initial RT-PCR assays for covid-19: a systematic review. </a:t>
            </a:r>
            <a:r>
              <a:rPr lang="en-US" sz="1000" i="1" dirty="0" err="1"/>
              <a:t>medRxiv</a:t>
            </a:r>
            <a:r>
              <a:rPr lang="en-US" sz="1000" i="1" dirty="0"/>
              <a:t> </a:t>
            </a:r>
            <a:endParaRPr lang="en-US" sz="1000" dirty="0">
              <a:effectLst/>
            </a:endParaRPr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75A37E7B-772D-894B-A935-7F8BC6479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372" y="2612198"/>
            <a:ext cx="3866978" cy="4193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BEFC4-EA55-344A-AC88-192685DF7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299" y="1752202"/>
            <a:ext cx="5169125" cy="85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80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CD21E19-1492-F84A-BE70-4AAB383521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1"/>
          <a:stretch/>
        </p:blipFill>
        <p:spPr>
          <a:xfrm>
            <a:off x="178423" y="2120994"/>
            <a:ext cx="6693527" cy="4737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DF3A93-D0D4-334A-8187-E5E4056DF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36" y="365125"/>
            <a:ext cx="9241727" cy="1188720"/>
          </a:xfrm>
        </p:spPr>
        <p:txBody>
          <a:bodyPr/>
          <a:lstStyle/>
          <a:p>
            <a:r>
              <a:rPr lang="en-US" dirty="0"/>
              <a:t>Risk Factors for Serious COVID Infection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60063-2BC7-DD46-B933-D08DB3706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373" y="2395251"/>
            <a:ext cx="5517839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Other</a:t>
            </a:r>
          </a:p>
          <a:p>
            <a:r>
              <a:rPr lang="en-US" sz="2000" dirty="0"/>
              <a:t>Blood group: highest risk of infection in blood group A, lowest in blood group O</a:t>
            </a:r>
          </a:p>
          <a:p>
            <a:r>
              <a:rPr lang="en-US" sz="2000" dirty="0"/>
              <a:t>Pregnancy: increased risk of ICU admission, intubation, ECMO, and death</a:t>
            </a:r>
          </a:p>
          <a:p>
            <a:r>
              <a:rPr lang="en-US" sz="2000" dirty="0"/>
              <a:t>Non-white</a:t>
            </a:r>
          </a:p>
          <a:p>
            <a:r>
              <a:rPr lang="en-US" sz="2000" dirty="0"/>
              <a:t>Socioeconomic disadvantage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1CF57CC-E64F-7A4B-A334-879097C59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67988"/>
            <a:ext cx="4499443" cy="72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3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FB265-A839-3A46-94E5-281B4E7E6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800" y="199771"/>
            <a:ext cx="7729728" cy="1188720"/>
          </a:xfrm>
        </p:spPr>
        <p:txBody>
          <a:bodyPr/>
          <a:lstStyle/>
          <a:p>
            <a:r>
              <a:rPr lang="en-US" dirty="0"/>
              <a:t>Clinical Presentation: Symptoms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7D46FEEE-0C32-F140-935B-625F54F76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88" y="1540129"/>
            <a:ext cx="4318000" cy="5118100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39D0E2E-A1CD-1B45-97E4-A45AFE30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96" y="2078402"/>
            <a:ext cx="5747587" cy="929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3D905B-0574-4E44-965F-48F0839FD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096" y="3850592"/>
            <a:ext cx="5980135" cy="4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3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B43D2-9918-FD42-B50E-2EB163F41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4617"/>
            <a:ext cx="7729728" cy="1188720"/>
          </a:xfrm>
        </p:spPr>
        <p:txBody>
          <a:bodyPr/>
          <a:lstStyle/>
          <a:p>
            <a:r>
              <a:rPr lang="en-US" dirty="0"/>
              <a:t>Clinical presentation: US </a:t>
            </a:r>
            <a:r>
              <a:rPr lang="en-US" dirty="0" err="1"/>
              <a:t>COhort</a:t>
            </a:r>
            <a:endParaRPr lang="en-US" dirty="0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58C7E4E-B27D-DA4F-9815-FFDFE358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4" y="1749933"/>
            <a:ext cx="4991984" cy="4743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432989-8FF6-D842-BA3A-83906891B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888" y="3800019"/>
            <a:ext cx="6186045" cy="6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91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0CC98-F23A-6B4E-8B0F-738A4624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8320"/>
            <a:ext cx="7729728" cy="1188720"/>
          </a:xfrm>
        </p:spPr>
        <p:txBody>
          <a:bodyPr/>
          <a:lstStyle/>
          <a:p>
            <a:r>
              <a:rPr lang="en-US" dirty="0"/>
              <a:t>Atypical presentation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926FF5-9A0B-2945-94B5-08BD272ED523}"/>
              </a:ext>
            </a:extLst>
          </p:cNvPr>
          <p:cNvSpPr txBox="1">
            <a:spLocks/>
          </p:cNvSpPr>
          <p:nvPr/>
        </p:nvSpPr>
        <p:spPr>
          <a:xfrm>
            <a:off x="368888" y="2106900"/>
            <a:ext cx="37244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Neurologic</a:t>
            </a:r>
          </a:p>
          <a:p>
            <a:pPr lvl="1"/>
            <a:r>
              <a:rPr lang="en-US" dirty="0"/>
              <a:t>Encephalopathy, agitation/confusion</a:t>
            </a:r>
          </a:p>
          <a:p>
            <a:pPr lvl="1"/>
            <a:r>
              <a:rPr lang="en-US" dirty="0"/>
              <a:t>Corticospinal tracts</a:t>
            </a:r>
          </a:p>
          <a:p>
            <a:pPr lvl="1"/>
            <a:r>
              <a:rPr lang="en-US" dirty="0"/>
              <a:t>Motor/sensory deficits, ataxia</a:t>
            </a:r>
          </a:p>
          <a:p>
            <a:pPr lvl="1"/>
            <a:r>
              <a:rPr lang="en-US" dirty="0"/>
              <a:t>Seizures </a:t>
            </a:r>
          </a:p>
          <a:p>
            <a:pPr lvl="1"/>
            <a:r>
              <a:rPr lang="en-US" dirty="0"/>
              <a:t>Acute stroke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B40E842-9CCB-3C4E-AEA4-D0180E6C55A3}"/>
              </a:ext>
            </a:extLst>
          </p:cNvPr>
          <p:cNvSpPr txBox="1">
            <a:spLocks/>
          </p:cNvSpPr>
          <p:nvPr/>
        </p:nvSpPr>
        <p:spPr>
          <a:xfrm>
            <a:off x="309562" y="4409706"/>
            <a:ext cx="3724496" cy="208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Dermatologic</a:t>
            </a:r>
          </a:p>
          <a:p>
            <a:pPr lvl="1"/>
            <a:r>
              <a:rPr lang="en-US" dirty="0"/>
              <a:t>Chilblains</a:t>
            </a:r>
          </a:p>
        </p:txBody>
      </p:sp>
      <p:pic>
        <p:nvPicPr>
          <p:cNvPr id="10" name="Picture 9" descr="A close up of a hand&#10;&#10;Description automatically generated">
            <a:extLst>
              <a:ext uri="{FF2B5EF4-FFF2-40B4-BE49-F238E27FC236}">
                <a16:creationId xmlns:a16="http://schemas.microsoft.com/office/drawing/2014/main" id="{7C467C2B-6DE9-DC4F-9A82-1ABF2DFF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52" y="4409706"/>
            <a:ext cx="2995612" cy="2089138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F8705F1D-EAD7-3F48-8B74-0A6B74765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847" y="1404192"/>
            <a:ext cx="6731173" cy="4259507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D5718011-F344-0749-AA6E-740A08107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974" y="5606547"/>
            <a:ext cx="2518553" cy="10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81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EB50A1B-8B02-6E47-97CD-4BE3DCC87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442" y="1231341"/>
            <a:ext cx="9420506" cy="5239350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5F4178-BB3E-9848-84B6-1258984AE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409" y="138546"/>
            <a:ext cx="5204293" cy="131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13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F2592-F015-1F48-9083-EC289D26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should be admitted?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5909F-7686-CB47-A9FE-283A3D3BF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959" y="2467923"/>
            <a:ext cx="9571004" cy="372022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u="sng" dirty="0"/>
              <a:t>Working Draft of BMC ED Admission Guidelines</a:t>
            </a:r>
          </a:p>
          <a:p>
            <a:r>
              <a:rPr lang="en-US" dirty="0"/>
              <a:t>Medical</a:t>
            </a:r>
          </a:p>
          <a:p>
            <a:pPr lvl="1"/>
            <a:r>
              <a:rPr lang="en-US" dirty="0"/>
              <a:t>Any dyspnea* or RR &gt; 30</a:t>
            </a:r>
          </a:p>
          <a:p>
            <a:pPr lvl="1"/>
            <a:r>
              <a:rPr lang="en-US" dirty="0"/>
              <a:t>Any </a:t>
            </a:r>
            <a:r>
              <a:rPr lang="en-US" dirty="0" err="1"/>
              <a:t>pt</a:t>
            </a:r>
            <a:r>
              <a:rPr lang="en-US" dirty="0"/>
              <a:t> with O2 sat &lt; 94% on RA or PaO2/FiO2 &lt; 300 mmHg</a:t>
            </a:r>
          </a:p>
          <a:p>
            <a:pPr lvl="1"/>
            <a:r>
              <a:rPr lang="en-US" dirty="0"/>
              <a:t>Clinical concern for risk of outpatient failure based on high-risk status</a:t>
            </a:r>
          </a:p>
          <a:p>
            <a:pPr lvl="2"/>
            <a:r>
              <a:rPr lang="en-US" dirty="0"/>
              <a:t>Age &gt; 65, serious CV disease, COPD or other pulmonary </a:t>
            </a:r>
            <a:r>
              <a:rPr lang="en-US" dirty="0" err="1"/>
              <a:t>dz</a:t>
            </a:r>
            <a:r>
              <a:rPr lang="en-US" dirty="0"/>
              <a:t>, DM, malignancy, BMI &gt; 30, CKD, immunocompromised (solid organ transplant, recipient of immunosuppression, pregnancy, sickle cell disease), </a:t>
            </a:r>
            <a:r>
              <a:rPr lang="en-US" i="1" dirty="0"/>
              <a:t>asthma (moderate to severe), CVA</a:t>
            </a:r>
          </a:p>
          <a:p>
            <a:r>
              <a:rPr lang="en-US" dirty="0"/>
              <a:t>Social </a:t>
            </a:r>
          </a:p>
          <a:p>
            <a:pPr lvl="1"/>
            <a:r>
              <a:rPr lang="en-US" dirty="0"/>
              <a:t>Have reliable phone number and follow-up</a:t>
            </a:r>
          </a:p>
          <a:p>
            <a:pPr lvl="1"/>
            <a:r>
              <a:rPr lang="en-US" dirty="0"/>
              <a:t>Ability to follow self-isolation recommendations</a:t>
            </a:r>
          </a:p>
          <a:p>
            <a:pPr lvl="1"/>
            <a:r>
              <a:rPr lang="en-US" dirty="0"/>
              <a:t>No household members who are pregnant, immunosuppressed, or have hx ESRD</a:t>
            </a:r>
          </a:p>
        </p:txBody>
      </p:sp>
    </p:spTree>
    <p:extLst>
      <p:ext uri="{BB962C8B-B14F-4D97-AF65-F5344CB8AC3E}">
        <p14:creationId xmlns:p14="http://schemas.microsoft.com/office/powerpoint/2010/main" val="2282417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A43B-0CE0-E946-A1FF-4DC0A5774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418" y="637912"/>
            <a:ext cx="7027164" cy="1188720"/>
          </a:xfrm>
        </p:spPr>
        <p:txBody>
          <a:bodyPr/>
          <a:lstStyle/>
          <a:p>
            <a:r>
              <a:rPr lang="en-US" dirty="0"/>
              <a:t>Treatment: IDSA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9D2DC-9ABD-B146-8D60-B9E7B3F90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609470"/>
            <a:ext cx="11187113" cy="310198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Hydroxychloroquine (+/- azithromycin): </a:t>
            </a:r>
            <a:r>
              <a:rPr lang="en-US" dirty="0"/>
              <a:t>NOT recommended</a:t>
            </a:r>
          </a:p>
          <a:p>
            <a:r>
              <a:rPr lang="en-US" b="1" dirty="0" err="1"/>
              <a:t>Remdesivir</a:t>
            </a:r>
            <a:r>
              <a:rPr lang="en-US" b="1" dirty="0"/>
              <a:t>: </a:t>
            </a:r>
            <a:r>
              <a:rPr lang="en-US" dirty="0"/>
              <a:t>recommended only for severe disease (hospitalized patients with  saturation &lt; 94% on RA)</a:t>
            </a:r>
          </a:p>
          <a:p>
            <a:pPr lvl="1"/>
            <a:r>
              <a:rPr lang="en-US" dirty="0"/>
              <a:t>Limitations: use with caution in GFR &lt; 30 (removed by dialysis)</a:t>
            </a:r>
          </a:p>
          <a:p>
            <a:pPr lvl="1"/>
            <a:r>
              <a:rPr lang="en-US" dirty="0"/>
              <a:t>Side effects: nausea/vomiting, elevation AST/ALT</a:t>
            </a:r>
          </a:p>
          <a:p>
            <a:r>
              <a:rPr lang="en-US" b="1" dirty="0"/>
              <a:t>Dexamethasone: </a:t>
            </a:r>
            <a:r>
              <a:rPr lang="en-US" dirty="0"/>
              <a:t>recommended only for severe disease (hospitalized patients with  saturation &lt; 94% on RA)</a:t>
            </a:r>
          </a:p>
          <a:p>
            <a:r>
              <a:rPr lang="en-US" b="1" dirty="0"/>
              <a:t>Biologics: </a:t>
            </a:r>
            <a:r>
              <a:rPr lang="en-US" dirty="0"/>
              <a:t>research purposes only</a:t>
            </a:r>
          </a:p>
          <a:p>
            <a:pPr lvl="1"/>
            <a:r>
              <a:rPr lang="en-US" dirty="0"/>
              <a:t>IL-1 inhibitors (Anakinra)</a:t>
            </a:r>
          </a:p>
          <a:p>
            <a:pPr lvl="1"/>
            <a:r>
              <a:rPr lang="en-US" dirty="0"/>
              <a:t>IL-6 inhibitors (tocilizumab, </a:t>
            </a:r>
            <a:r>
              <a:rPr lang="en-US" dirty="0" err="1"/>
              <a:t>sarilumab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Jak-kinase </a:t>
            </a:r>
            <a:r>
              <a:rPr lang="en-US" dirty="0" err="1"/>
              <a:t>inhibtors</a:t>
            </a:r>
            <a:r>
              <a:rPr lang="en-US" dirty="0"/>
              <a:t> (</a:t>
            </a:r>
            <a:r>
              <a:rPr lang="en-US" dirty="0" err="1"/>
              <a:t>baricitinib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Spike protein neutralizing antibodies (</a:t>
            </a:r>
            <a:r>
              <a:rPr lang="en-US" dirty="0" err="1"/>
              <a:t>bamlanivimab</a:t>
            </a:r>
            <a:r>
              <a:rPr lang="en-US" dirty="0"/>
              <a:t>)</a:t>
            </a:r>
          </a:p>
          <a:p>
            <a:r>
              <a:rPr lang="en-US" b="1" dirty="0"/>
              <a:t>Convalescent plasma: </a:t>
            </a:r>
            <a:r>
              <a:rPr lang="en-US" dirty="0"/>
              <a:t>research purposes only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F2CCE-AB9C-D349-95A8-76C6556E0CE7}"/>
              </a:ext>
            </a:extLst>
          </p:cNvPr>
          <p:cNvSpPr/>
          <p:nvPr/>
        </p:nvSpPr>
        <p:spPr>
          <a:xfrm>
            <a:off x="2040158" y="6340402"/>
            <a:ext cx="9609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Source: https://</a:t>
            </a:r>
            <a:r>
              <a:rPr lang="en-US" sz="1400" dirty="0" err="1"/>
              <a:t>www.idsociety.org</a:t>
            </a:r>
            <a:r>
              <a:rPr lang="en-US" sz="1400" dirty="0"/>
              <a:t>/practice-guideline/covid-19-guideline-treatment-and-management/#toc-10</a:t>
            </a:r>
          </a:p>
        </p:txBody>
      </p:sp>
    </p:spTree>
    <p:extLst>
      <p:ext uri="{BB962C8B-B14F-4D97-AF65-F5344CB8AC3E}">
        <p14:creationId xmlns:p14="http://schemas.microsoft.com/office/powerpoint/2010/main" val="2891642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FF13A-2F7C-1948-A956-6BC3391A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64604"/>
            <a:ext cx="7729728" cy="1188720"/>
          </a:xfrm>
        </p:spPr>
        <p:txBody>
          <a:bodyPr/>
          <a:lstStyle/>
          <a:p>
            <a:r>
              <a:rPr lang="en-US" dirty="0"/>
              <a:t>Hydroxychloroquine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1DF1611D-AC7B-9545-88FD-45D33F9C0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4410" y="1638300"/>
            <a:ext cx="8383179" cy="5091113"/>
          </a:xfrm>
        </p:spPr>
      </p:pic>
    </p:spTree>
    <p:extLst>
      <p:ext uri="{BB962C8B-B14F-4D97-AF65-F5344CB8AC3E}">
        <p14:creationId xmlns:p14="http://schemas.microsoft.com/office/powerpoint/2010/main" val="3414100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CBCAA-025B-8D4D-96A0-9F45C183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0342"/>
            <a:ext cx="7729728" cy="1188720"/>
          </a:xfrm>
        </p:spPr>
        <p:txBody>
          <a:bodyPr/>
          <a:lstStyle/>
          <a:p>
            <a:r>
              <a:rPr lang="en-US" dirty="0" err="1"/>
              <a:t>Remdesivir</a:t>
            </a:r>
            <a:r>
              <a:rPr lang="en-US" dirty="0"/>
              <a:t> (1)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37281A59-2F6B-7745-9C8D-D60DD74BE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" y="1796225"/>
            <a:ext cx="7353897" cy="4774996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81D96B67-618C-2345-A9C8-B1E50CAC5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221" y="5706674"/>
            <a:ext cx="3865562" cy="115132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1A5825D-7AE4-0E4F-811E-546947E05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364" y="2339368"/>
            <a:ext cx="41910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87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2FFAE-679C-FF4E-94A6-A862A5D2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9712"/>
            <a:ext cx="7729728" cy="1188720"/>
          </a:xfrm>
        </p:spPr>
        <p:txBody>
          <a:bodyPr/>
          <a:lstStyle/>
          <a:p>
            <a:r>
              <a:rPr lang="en-US" dirty="0" err="1"/>
              <a:t>Remdesivir</a:t>
            </a:r>
            <a:r>
              <a:rPr lang="en-US" dirty="0"/>
              <a:t>: Non-severe disease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44A51823-071F-D04F-80C1-E59FA623F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1724025"/>
            <a:ext cx="8211355" cy="48342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304C3F-A91A-DE45-B947-676D6AFF5DB7}"/>
              </a:ext>
            </a:extLst>
          </p:cNvPr>
          <p:cNvSpPr/>
          <p:nvPr/>
        </p:nvSpPr>
        <p:spPr>
          <a:xfrm>
            <a:off x="7761767" y="4846895"/>
            <a:ext cx="606056" cy="7336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64861-612C-0740-A19B-45CE0A6E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14" y="178880"/>
            <a:ext cx="7729728" cy="1188720"/>
          </a:xfrm>
        </p:spPr>
        <p:txBody>
          <a:bodyPr/>
          <a:lstStyle/>
          <a:p>
            <a:r>
              <a:rPr lang="en-US" dirty="0" err="1"/>
              <a:t>Resmdesivir</a:t>
            </a:r>
            <a:r>
              <a:rPr lang="en-US" dirty="0"/>
              <a:t>: severe disease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B6ADF192-E9C5-0640-B6E8-BD3337FF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110" y="1440370"/>
            <a:ext cx="8643936" cy="5238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9124DB-0653-274C-AE71-155B08C305AE}"/>
              </a:ext>
            </a:extLst>
          </p:cNvPr>
          <p:cNvSpPr/>
          <p:nvPr/>
        </p:nvSpPr>
        <p:spPr>
          <a:xfrm>
            <a:off x="7814929" y="3774558"/>
            <a:ext cx="648586" cy="8718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2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FDD8-C44D-9B45-BF5A-A66E76D53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baricitinib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52D46-F03B-914F-889A-9DE25EC4B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823" y="2666619"/>
            <a:ext cx="9960864" cy="4362831"/>
          </a:xfrm>
        </p:spPr>
        <p:txBody>
          <a:bodyPr>
            <a:normAutofit/>
          </a:bodyPr>
          <a:lstStyle/>
          <a:p>
            <a:r>
              <a:rPr lang="en-US" dirty="0"/>
              <a:t>ACTT-2: double-blind placebo controlled RCT for use of </a:t>
            </a:r>
            <a:r>
              <a:rPr lang="en-US" dirty="0" err="1"/>
              <a:t>baricitinib</a:t>
            </a:r>
            <a:r>
              <a:rPr lang="en-US" dirty="0"/>
              <a:t> in combination with </a:t>
            </a:r>
            <a:r>
              <a:rPr lang="en-US" dirty="0" err="1"/>
              <a:t>remdesivir</a:t>
            </a:r>
            <a:endParaRPr lang="en-US" dirty="0"/>
          </a:p>
          <a:p>
            <a:pPr lvl="1"/>
            <a:r>
              <a:rPr lang="en-US" dirty="0"/>
              <a:t>Reduced recovery time by 1 day within 29 day after initiating </a:t>
            </a:r>
            <a:r>
              <a:rPr lang="en-US" dirty="0" err="1"/>
              <a:t>treatmnted</a:t>
            </a:r>
            <a:r>
              <a:rPr lang="en-US" dirty="0"/>
              <a:t> (vs placebo)</a:t>
            </a:r>
          </a:p>
          <a:p>
            <a:pPr lvl="1"/>
            <a:r>
              <a:rPr lang="en-US" dirty="0"/>
              <a:t>7 days vs 8 days, p=0.047 (CI 1.00-1.1)</a:t>
            </a:r>
          </a:p>
          <a:p>
            <a:pPr lvl="1"/>
            <a:r>
              <a:rPr lang="en-US" dirty="0"/>
              <a:t>Mortality rate by date 29: 4.7% intervention group vs 7.1% placebo group (non-significant) </a:t>
            </a:r>
          </a:p>
          <a:p>
            <a:pPr lvl="1"/>
            <a:r>
              <a:rPr lang="en-US" dirty="0" err="1"/>
              <a:t>Baricitinib</a:t>
            </a:r>
            <a:r>
              <a:rPr lang="en-US" dirty="0"/>
              <a:t> increases risk of thrombosis</a:t>
            </a:r>
          </a:p>
          <a:p>
            <a:pPr lvl="1"/>
            <a:r>
              <a:rPr lang="en-US" dirty="0"/>
              <a:t>FDA approved for Emergency Use Authorization on 11/19/2020</a:t>
            </a:r>
          </a:p>
          <a:p>
            <a:pPr lvl="1"/>
            <a:r>
              <a:rPr lang="en-US" dirty="0"/>
              <a:t>Not currently recommended given relative safety of dexamethasone</a:t>
            </a:r>
          </a:p>
        </p:txBody>
      </p:sp>
    </p:spTree>
    <p:extLst>
      <p:ext uri="{BB962C8B-B14F-4D97-AF65-F5344CB8AC3E}">
        <p14:creationId xmlns:p14="http://schemas.microsoft.com/office/powerpoint/2010/main" val="3954892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C085F-F0F0-FB49-AB5A-91309627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0342"/>
            <a:ext cx="7729728" cy="1188720"/>
          </a:xfrm>
        </p:spPr>
        <p:txBody>
          <a:bodyPr/>
          <a:lstStyle/>
          <a:p>
            <a:r>
              <a:rPr lang="en-US" dirty="0"/>
              <a:t>Dexamethasone: critically ill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E312441E-AC4F-E94F-8E66-42DE6A7CE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18" y="1881187"/>
            <a:ext cx="10324379" cy="47625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78245A-E179-0249-B0C8-6E6A932C9434}"/>
              </a:ext>
            </a:extLst>
          </p:cNvPr>
          <p:cNvSpPr/>
          <p:nvPr/>
        </p:nvSpPr>
        <p:spPr>
          <a:xfrm>
            <a:off x="8314659" y="3429000"/>
            <a:ext cx="659219" cy="940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19CE1F-2D17-924D-BAB4-6365F4B37397}"/>
              </a:ext>
            </a:extLst>
          </p:cNvPr>
          <p:cNvSpPr/>
          <p:nvPr/>
        </p:nvSpPr>
        <p:spPr>
          <a:xfrm>
            <a:off x="8314659" y="4654638"/>
            <a:ext cx="659219" cy="940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40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952D7-CDC3-3F47-BB6B-C2E119D41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899" y="523613"/>
            <a:ext cx="8470202" cy="1188720"/>
          </a:xfrm>
        </p:spPr>
        <p:txBody>
          <a:bodyPr/>
          <a:lstStyle/>
          <a:p>
            <a:r>
              <a:rPr lang="en-US" dirty="0"/>
              <a:t>Dexamethasone: non-severe disease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EE1E4E46-04EA-C042-A3CD-DC07959ED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189" y="2014538"/>
            <a:ext cx="10477621" cy="4511675"/>
          </a:xfrm>
        </p:spPr>
      </p:pic>
    </p:spTree>
    <p:extLst>
      <p:ext uri="{BB962C8B-B14F-4D97-AF65-F5344CB8AC3E}">
        <p14:creationId xmlns:p14="http://schemas.microsoft.com/office/powerpoint/2010/main" val="3545030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A959-66F4-5641-8DF4-ED75F8025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369" y="536067"/>
            <a:ext cx="9256014" cy="1188720"/>
          </a:xfrm>
        </p:spPr>
        <p:txBody>
          <a:bodyPr/>
          <a:lstStyle/>
          <a:p>
            <a:r>
              <a:rPr lang="en-US" dirty="0"/>
              <a:t>Dexamethasone: No oxygen requirement</a:t>
            </a:r>
          </a:p>
        </p:txBody>
      </p:sp>
      <p:pic>
        <p:nvPicPr>
          <p:cNvPr id="5" name="Content Placeholder 4" descr="Calendar&#10;&#10;Description automatically generated">
            <a:extLst>
              <a:ext uri="{FF2B5EF4-FFF2-40B4-BE49-F238E27FC236}">
                <a16:creationId xmlns:a16="http://schemas.microsoft.com/office/drawing/2014/main" id="{5D66C230-A985-9643-A61D-C10252814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8875" y="2157413"/>
            <a:ext cx="10305002" cy="3754811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6260B6-1DD9-5A46-A250-7B71411DC1C4}"/>
              </a:ext>
            </a:extLst>
          </p:cNvPr>
          <p:cNvSpPr/>
          <p:nvPr/>
        </p:nvSpPr>
        <p:spPr>
          <a:xfrm>
            <a:off x="8346557" y="3726711"/>
            <a:ext cx="659219" cy="940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02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28433BB2-ED52-B149-8061-282B5C55D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0863" y="545944"/>
            <a:ext cx="5666300" cy="5788816"/>
          </a:xfr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B12800C-4218-4048-BCA1-19B5B33F6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26" y="2533461"/>
            <a:ext cx="5000625" cy="18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8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0947E-2E34-5C4F-8C18-A19071D6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50317"/>
            <a:ext cx="7729728" cy="1188720"/>
          </a:xfrm>
        </p:spPr>
        <p:txBody>
          <a:bodyPr/>
          <a:lstStyle/>
          <a:p>
            <a:r>
              <a:rPr lang="en-US" dirty="0"/>
              <a:t>tocilizumab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1F615D-91F3-5F4F-9430-F5D503EF81C1}"/>
              </a:ext>
            </a:extLst>
          </p:cNvPr>
          <p:cNvSpPr/>
          <p:nvPr/>
        </p:nvSpPr>
        <p:spPr>
          <a:xfrm>
            <a:off x="2619375" y="6550223"/>
            <a:ext cx="9313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www.idsociety.org</a:t>
            </a:r>
            <a:r>
              <a:rPr lang="en-US" sz="1400" dirty="0"/>
              <a:t>/practice-guideline/covid-19-guideline-treatment-and-management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73700374-41E6-124E-A89B-09255BE74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1697424"/>
            <a:ext cx="9715500" cy="45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10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4B5C-9451-AF4B-A508-138D815E5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Bamlanivimab</a:t>
            </a:r>
            <a:endParaRPr lang="en-US" dirty="0"/>
          </a:p>
        </p:txBody>
      </p:sp>
      <p:pic>
        <p:nvPicPr>
          <p:cNvPr id="9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E6188938-235D-B84D-BE6F-A3F32E759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762"/>
          <a:stretch/>
        </p:blipFill>
        <p:spPr>
          <a:xfrm>
            <a:off x="1129215" y="2428563"/>
            <a:ext cx="9933570" cy="3715062"/>
          </a:xfrm>
        </p:spPr>
      </p:pic>
    </p:spTree>
    <p:extLst>
      <p:ext uri="{BB962C8B-B14F-4D97-AF65-F5344CB8AC3E}">
        <p14:creationId xmlns:p14="http://schemas.microsoft.com/office/powerpoint/2010/main" val="1848231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1049-B96D-8F48-B81A-27E2976B2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50317"/>
            <a:ext cx="7729728" cy="1188720"/>
          </a:xfrm>
        </p:spPr>
        <p:txBody>
          <a:bodyPr/>
          <a:lstStyle/>
          <a:p>
            <a:r>
              <a:rPr lang="en-US" dirty="0"/>
              <a:t>Convalescent plasma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4684ED1A-98F3-7341-8AAD-A5E4B596A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894" y="1646895"/>
            <a:ext cx="9485331" cy="509223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2C3233-6E84-0348-B30A-D2E27C244342}"/>
              </a:ext>
            </a:extLst>
          </p:cNvPr>
          <p:cNvSpPr/>
          <p:nvPr/>
        </p:nvSpPr>
        <p:spPr>
          <a:xfrm>
            <a:off x="6517756" y="3179135"/>
            <a:ext cx="659219" cy="7974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69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6D319F34-B6FC-ED45-8A8A-CB745FE69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083"/>
          <a:stretch/>
        </p:blipFill>
        <p:spPr>
          <a:xfrm>
            <a:off x="387432" y="183241"/>
            <a:ext cx="7596189" cy="64441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D9A254-B953-E340-99B6-BD12AF94F632}"/>
              </a:ext>
            </a:extLst>
          </p:cNvPr>
          <p:cNvSpPr/>
          <p:nvPr/>
        </p:nvSpPr>
        <p:spPr>
          <a:xfrm>
            <a:off x="6547726" y="655022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https://www.covid19treatmentguidelines.nih.gov/therapeutic-management/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7548E62-4A9F-654F-BA34-9151C4B66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74"/>
          <a:stretch/>
        </p:blipFill>
        <p:spPr>
          <a:xfrm>
            <a:off x="8258498" y="4586288"/>
            <a:ext cx="3546070" cy="8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15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B5245-E260-2A43-8A9E-E125B573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C13CFCF2-1740-0941-8F30-5B558329C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44" y="143298"/>
            <a:ext cx="11785992" cy="658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13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F138-EC36-8F48-836B-75E77EC5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hypercoagulability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601C-3790-334E-A392-6FF31132C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Elevated D-dimer correlates with risk of VTE and mortality</a:t>
            </a:r>
          </a:p>
          <a:p>
            <a:r>
              <a:rPr lang="en-US" dirty="0" err="1"/>
              <a:t>Antiphospholipids</a:t>
            </a:r>
            <a:r>
              <a:rPr lang="en-US" dirty="0"/>
              <a:t> may be present</a:t>
            </a:r>
          </a:p>
          <a:p>
            <a:r>
              <a:rPr lang="en-US" dirty="0"/>
              <a:t>Cumulative incidence of thrombosis 31% (</a:t>
            </a:r>
            <a:r>
              <a:rPr lang="en-US" dirty="0" err="1"/>
              <a:t>Klok</a:t>
            </a:r>
            <a:r>
              <a:rPr lang="en-US" dirty="0"/>
              <a:t> et al 2020 </a:t>
            </a:r>
            <a:r>
              <a:rPr lang="en-US" i="1" dirty="0"/>
              <a:t>Thrombosis Research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45BE48A-A626-3846-B481-BD9EF47E3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67" y="4064540"/>
            <a:ext cx="5591033" cy="2416957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B92305-6DDC-4E4B-9CC0-EB6FF2538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791" y="4757503"/>
            <a:ext cx="6098209" cy="110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86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FA6421-CB64-3642-873D-EA172ECCD97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94669" y="180975"/>
            <a:ext cx="8602662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99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DB85-D8BC-FF41-B74E-8AE86C967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59958"/>
            <a:ext cx="7729728" cy="1188720"/>
          </a:xfrm>
        </p:spPr>
        <p:txBody>
          <a:bodyPr/>
          <a:lstStyle/>
          <a:p>
            <a:r>
              <a:rPr lang="en-US" dirty="0"/>
              <a:t>Post-</a:t>
            </a:r>
            <a:r>
              <a:rPr lang="en-US" dirty="0" err="1"/>
              <a:t>covid</a:t>
            </a:r>
            <a:r>
              <a:rPr lang="en-US" dirty="0"/>
              <a:t> syndrome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C0FAD7-D3DF-8C41-9F0E-1029A1061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153412"/>
            <a:ext cx="5465064" cy="4304538"/>
          </a:xfrm>
        </p:spPr>
        <p:txBody>
          <a:bodyPr>
            <a:normAutofit/>
          </a:bodyPr>
          <a:lstStyle/>
          <a:p>
            <a:r>
              <a:rPr lang="en-US" dirty="0"/>
              <a:t>About 10% of patients have persistent symptoms post-COVID infection</a:t>
            </a:r>
          </a:p>
          <a:p>
            <a:r>
              <a:rPr lang="en-US" dirty="0"/>
              <a:t>Most common symptoms include fatigue, cough, dyspnea, arthralgias, chest pain</a:t>
            </a:r>
          </a:p>
          <a:p>
            <a:r>
              <a:rPr lang="en-US" dirty="0"/>
              <a:t>More common in older patients and those with multiple medical comorbidities</a:t>
            </a:r>
          </a:p>
          <a:p>
            <a:pPr lvl="1"/>
            <a:r>
              <a:rPr lang="en-US" dirty="0"/>
              <a:t>57% of patients with &gt; 3 chronic conditions reported they had not yet returned to baseline health status (median interview time  16 days post-confirmed positive) </a:t>
            </a:r>
          </a:p>
        </p:txBody>
      </p:sp>
      <p:pic>
        <p:nvPicPr>
          <p:cNvPr id="10" name="Picture 9" descr="Chart, bar chart&#10;&#10;Description automatically generated">
            <a:extLst>
              <a:ext uri="{FF2B5EF4-FFF2-40B4-BE49-F238E27FC236}">
                <a16:creationId xmlns:a16="http://schemas.microsoft.com/office/drawing/2014/main" id="{2E1E33CA-856B-CD44-AAEC-81CE82B1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685" y="3426676"/>
            <a:ext cx="5334000" cy="3321050"/>
          </a:xfrm>
          <a:prstGeom prst="rect">
            <a:avLst/>
          </a:prstGeom>
        </p:spPr>
      </p:pic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DAB01BC-9750-6D46-802F-520E66D50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939" y="1892292"/>
            <a:ext cx="4382125" cy="153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06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8058-DF05-9B46-A345-D69F373C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5164"/>
            <a:ext cx="7729728" cy="1188720"/>
          </a:xfrm>
        </p:spPr>
        <p:txBody>
          <a:bodyPr/>
          <a:lstStyle/>
          <a:p>
            <a:r>
              <a:rPr lang="en-US" dirty="0"/>
              <a:t>Post-</a:t>
            </a:r>
            <a:r>
              <a:rPr lang="en-US" dirty="0" err="1"/>
              <a:t>covid</a:t>
            </a:r>
            <a:r>
              <a:rPr lang="en-US" dirty="0"/>
              <a:t> syndrome (2)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A237D3D9-627B-3A49-875C-79BC8B823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939" y="1559052"/>
            <a:ext cx="9124822" cy="5185764"/>
          </a:xfrm>
        </p:spPr>
      </p:pic>
    </p:spTree>
    <p:extLst>
      <p:ext uri="{BB962C8B-B14F-4D97-AF65-F5344CB8AC3E}">
        <p14:creationId xmlns:p14="http://schemas.microsoft.com/office/powerpoint/2010/main" val="4240113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8E39-3CBD-3048-8DB0-C15A56EC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964692"/>
            <a:ext cx="8555927" cy="1188720"/>
          </a:xfrm>
        </p:spPr>
        <p:txBody>
          <a:bodyPr/>
          <a:lstStyle/>
          <a:p>
            <a:r>
              <a:rPr lang="en-US" dirty="0"/>
              <a:t>Multisystem inflammatory syndrome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F6B68D2-39C6-B240-B11B-6A6C5F9C5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5382" y="2266950"/>
            <a:ext cx="6249779" cy="4405313"/>
          </a:xfr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A9B5A57-6607-C141-81A7-FBCC30456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9" y="2266950"/>
            <a:ext cx="3516313" cy="126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34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054A-C371-D54B-8231-6856ED07C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6042"/>
            <a:ext cx="7729728" cy="1188720"/>
          </a:xfrm>
        </p:spPr>
        <p:txBody>
          <a:bodyPr/>
          <a:lstStyle/>
          <a:p>
            <a:r>
              <a:rPr lang="en-US" dirty="0"/>
              <a:t>Covid-19 vaccines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4655C8D-58AA-9E45-93D6-F4BF8F5C2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9884" y="1647694"/>
            <a:ext cx="4994404" cy="4874264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A7A9F92-5FE8-1248-9ECE-E9D10762E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920"/>
          <a:stretch/>
        </p:blipFill>
        <p:spPr>
          <a:xfrm>
            <a:off x="419099" y="1647694"/>
            <a:ext cx="2698527" cy="1895606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DB85E3DA-D8D5-6844-AB83-343831698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9" y="3720216"/>
            <a:ext cx="2818551" cy="28875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63E88E-1017-8D4B-82ED-1412F376F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983" y="2595497"/>
            <a:ext cx="2963567" cy="28875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8CCCC5-A554-3745-ABCB-CC967BE5D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3767" y="6109310"/>
            <a:ext cx="2540000" cy="444500"/>
          </a:xfrm>
          <a:prstGeom prst="rect">
            <a:avLst/>
          </a:pr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412B233-592E-8B43-B362-2376700C4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3274" y="5742143"/>
            <a:ext cx="2818551" cy="36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93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A0BB9-AC41-2843-BB2E-EEE8A44D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B48B8-A98E-A248-93CB-ACD0F7E1F940}"/>
              </a:ext>
            </a:extLst>
          </p:cNvPr>
          <p:cNvSpPr txBox="1">
            <a:spLocks/>
          </p:cNvSpPr>
          <p:nvPr/>
        </p:nvSpPr>
        <p:spPr>
          <a:xfrm>
            <a:off x="722454" y="2834551"/>
            <a:ext cx="10515600" cy="2046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All of you for helping BMC care for COVID and non-COVID patients alike </a:t>
            </a:r>
          </a:p>
          <a:p>
            <a:r>
              <a:rPr lang="en-US" dirty="0"/>
              <a:t>DFM leadership</a:t>
            </a:r>
          </a:p>
          <a:p>
            <a:r>
              <a:rPr lang="en-US" dirty="0"/>
              <a:t>Hospitalist Medicine Group, General Internal Medicine, and residents/fellows who have joined inpatient COVID teams</a:t>
            </a:r>
          </a:p>
        </p:txBody>
      </p:sp>
    </p:spTree>
    <p:extLst>
      <p:ext uri="{BB962C8B-B14F-4D97-AF65-F5344CB8AC3E}">
        <p14:creationId xmlns:p14="http://schemas.microsoft.com/office/powerpoint/2010/main" val="413251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A4FE5F-A2C8-9A40-8C2E-74A1AF479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36367"/>
            <a:ext cx="7729728" cy="1188720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4833608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889</Words>
  <Application>Microsoft Macintosh PowerPoint</Application>
  <PresentationFormat>Widescreen</PresentationFormat>
  <Paragraphs>126</Paragraphs>
  <Slides>36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Gill Sans MT</vt:lpstr>
      <vt:lpstr>Parcel</vt:lpstr>
      <vt:lpstr>Clinical Updates on COVID-19</vt:lpstr>
      <vt:lpstr>Conflict of Interest</vt:lpstr>
      <vt:lpstr>Learning goals</vt:lpstr>
      <vt:lpstr>Epidemiology</vt:lpstr>
      <vt:lpstr>Differences from spring surge</vt:lpstr>
      <vt:lpstr>BMC projections</vt:lpstr>
      <vt:lpstr>Testing for COVID-19</vt:lpstr>
      <vt:lpstr>Risk Factors for Serious COVID Infection</vt:lpstr>
      <vt:lpstr>Clinical Presentation: Symptoms</vt:lpstr>
      <vt:lpstr>Clinical presentation: US COhort</vt:lpstr>
      <vt:lpstr>Atypical presentation</vt:lpstr>
      <vt:lpstr>PowerPoint Presentation</vt:lpstr>
      <vt:lpstr>Who should be admitted?</vt:lpstr>
      <vt:lpstr>Treatment: IDSA Guidelines</vt:lpstr>
      <vt:lpstr>Hydroxychloroquine</vt:lpstr>
      <vt:lpstr>Remdesivir (1)</vt:lpstr>
      <vt:lpstr>Remdesivir: Non-severe disease</vt:lpstr>
      <vt:lpstr>Resmdesivir: severe disease</vt:lpstr>
      <vt:lpstr>baricitinib</vt:lpstr>
      <vt:lpstr>Dexamethasone: critically ill</vt:lpstr>
      <vt:lpstr>Dexamethasone: non-severe disease</vt:lpstr>
      <vt:lpstr>Dexamethasone: No oxygen requirement</vt:lpstr>
      <vt:lpstr>PowerPoint Presentation</vt:lpstr>
      <vt:lpstr>tocilizumab</vt:lpstr>
      <vt:lpstr>Bamlanivimab</vt:lpstr>
      <vt:lpstr>Convalescent plasma</vt:lpstr>
      <vt:lpstr>PowerPoint Presentation</vt:lpstr>
      <vt:lpstr>PowerPoint Presentation</vt:lpstr>
      <vt:lpstr>hypercoagulability</vt:lpstr>
      <vt:lpstr>PowerPoint Presentation</vt:lpstr>
      <vt:lpstr>Post-covid syndrome</vt:lpstr>
      <vt:lpstr>Post-covid syndrome (2)</vt:lpstr>
      <vt:lpstr>Multisystem inflammatory syndrome</vt:lpstr>
      <vt:lpstr>Covid-19 vaccines</vt:lpstr>
      <vt:lpstr>Thank you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Updates on COVID-19</dc:title>
  <dc:creator>Austad, Kirsten E.</dc:creator>
  <cp:lastModifiedBy>Austad, Kirsten E.</cp:lastModifiedBy>
  <cp:revision>5</cp:revision>
  <dcterms:created xsi:type="dcterms:W3CDTF">2020-11-25T19:49:52Z</dcterms:created>
  <dcterms:modified xsi:type="dcterms:W3CDTF">2020-11-30T17:48:51Z</dcterms:modified>
</cp:coreProperties>
</file>