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315" r:id="rId3"/>
    <p:sldId id="316" r:id="rId4"/>
    <p:sldId id="257" r:id="rId5"/>
    <p:sldId id="314" r:id="rId6"/>
    <p:sldId id="317" r:id="rId7"/>
    <p:sldId id="260" r:id="rId8"/>
    <p:sldId id="303" r:id="rId9"/>
    <p:sldId id="259" r:id="rId10"/>
    <p:sldId id="318" r:id="rId11"/>
    <p:sldId id="261" r:id="rId12"/>
    <p:sldId id="262" r:id="rId13"/>
    <p:sldId id="263" r:id="rId14"/>
    <p:sldId id="288" r:id="rId15"/>
    <p:sldId id="319" r:id="rId16"/>
    <p:sldId id="292" r:id="rId17"/>
    <p:sldId id="265" r:id="rId18"/>
    <p:sldId id="266" r:id="rId19"/>
    <p:sldId id="293" r:id="rId20"/>
    <p:sldId id="320" r:id="rId21"/>
    <p:sldId id="294" r:id="rId22"/>
    <p:sldId id="287" r:id="rId23"/>
    <p:sldId id="321" r:id="rId24"/>
    <p:sldId id="322" r:id="rId25"/>
    <p:sldId id="286" r:id="rId26"/>
    <p:sldId id="295" r:id="rId27"/>
    <p:sldId id="274" r:id="rId28"/>
    <p:sldId id="289" r:id="rId29"/>
    <p:sldId id="270" r:id="rId30"/>
    <p:sldId id="310" r:id="rId31"/>
    <p:sldId id="290" r:id="rId32"/>
    <p:sldId id="311" r:id="rId33"/>
    <p:sldId id="312" r:id="rId34"/>
    <p:sldId id="277" r:id="rId35"/>
    <p:sldId id="278" r:id="rId36"/>
    <p:sldId id="279" r:id="rId37"/>
    <p:sldId id="280" r:id="rId38"/>
    <p:sldId id="281" r:id="rId39"/>
    <p:sldId id="285" r:id="rId40"/>
    <p:sldId id="299" r:id="rId41"/>
    <p:sldId id="32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47"/>
    <p:restoredTop sz="56334"/>
  </p:normalViewPr>
  <p:slideViewPr>
    <p:cSldViewPr snapToGrid="0" snapToObjects="1">
      <p:cViewPr varScale="1">
        <p:scale>
          <a:sx n="54" d="100"/>
          <a:sy n="54" d="100"/>
        </p:scale>
        <p:origin x="1688"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92AFAA-8E1A-374B-84B2-990E741D7E44}" type="datetimeFigureOut">
              <a:rPr lang="en-US" smtClean="0"/>
              <a:t>12/18/20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6429C-AB2E-424F-A80E-48E941145BD8}" type="slidenum">
              <a:rPr lang="en-US" smtClean="0"/>
              <a:t>‹#›</a:t>
            </a:fld>
            <a:endParaRPr lang="en-US"/>
          </a:p>
        </p:txBody>
      </p:sp>
    </p:spTree>
    <p:extLst>
      <p:ext uri="{BB962C8B-B14F-4D97-AF65-F5344CB8AC3E}">
        <p14:creationId xmlns:p14="http://schemas.microsoft.com/office/powerpoint/2010/main" val="351019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1</a:t>
            </a:fld>
            <a:endParaRPr lang="en-US"/>
          </a:p>
        </p:txBody>
      </p:sp>
    </p:spTree>
    <p:extLst>
      <p:ext uri="{BB962C8B-B14F-4D97-AF65-F5344CB8AC3E}">
        <p14:creationId xmlns:p14="http://schemas.microsoft.com/office/powerpoint/2010/main" val="174624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review article showed on this slide is from last year is from Dr. Sheila Crow, and is really a useful review, and will likely be helpful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1C86429C-AB2E-424F-A80E-48E941145BD8}" type="slidenum">
              <a:rPr lang="en-US" smtClean="0"/>
              <a:t>3</a:t>
            </a:fld>
            <a:endParaRPr lang="en-US"/>
          </a:p>
        </p:txBody>
      </p:sp>
    </p:spTree>
    <p:extLst>
      <p:ext uri="{BB962C8B-B14F-4D97-AF65-F5344CB8AC3E}">
        <p14:creationId xmlns:p14="http://schemas.microsoft.com/office/powerpoint/2010/main" val="2686942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Lets talk about the organism itself, is a spiral shaped bacteria, it has flagella, so it is motile, and it is not invasive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First isolated in 1983, and the fox that discovered this relationship between Helicobacter, and ulcer disease won a Nobel Prize for the work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first isolation of </a:t>
            </a:r>
            <a:r>
              <a:rPr lang="en-US" sz="1200" b="0" i="1" kern="1200" dirty="0">
                <a:solidFill>
                  <a:schemeClr val="tx1"/>
                </a:solidFill>
                <a:effectLst/>
                <a:latin typeface="+mn-lt"/>
                <a:ea typeface="+mn-ea"/>
                <a:cs typeface="+mn-cs"/>
              </a:rPr>
              <a:t>H. pylori</a:t>
            </a:r>
            <a:r>
              <a:rPr lang="en-US" sz="1200" b="0" i="0" kern="1200" dirty="0">
                <a:solidFill>
                  <a:schemeClr val="tx1"/>
                </a:solidFill>
                <a:effectLst/>
                <a:latin typeface="+mn-lt"/>
                <a:ea typeface="+mn-ea"/>
                <a:cs typeface="+mn-cs"/>
              </a:rPr>
              <a:t> in pure culture and recognition of its association with gastritis and peptic ulcer disease led to the awarding of the Nobel Prize in Medicine in 2005 to Barry Marshall and Robin Warren, two physicians in Australia.”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is a slow growing organism, gram negative rod, and does have a curve appearance, it is catalase +, and oxidase +, and something that is really important to know is that it is urease +, and that means that it has the ability to make urease which can break down urea, into carbon dioxide, and ammonia, and this then increase the </a:t>
            </a:r>
            <a:r>
              <a:rPr lang="en-US" sz="1200" b="0" i="0" kern="1200" dirty="0" err="1">
                <a:solidFill>
                  <a:schemeClr val="tx1"/>
                </a:solidFill>
                <a:effectLst/>
                <a:latin typeface="+mn-lt"/>
                <a:ea typeface="+mn-ea"/>
                <a:cs typeface="+mn-cs"/>
              </a:rPr>
              <a:t>ph</a:t>
            </a:r>
            <a:r>
              <a:rPr lang="en-US" sz="1200" b="0" i="0" kern="1200" dirty="0">
                <a:solidFill>
                  <a:schemeClr val="tx1"/>
                </a:solidFill>
                <a:effectLst/>
                <a:latin typeface="+mn-lt"/>
                <a:ea typeface="+mn-ea"/>
                <a:cs typeface="+mn-cs"/>
              </a:rPr>
              <a:t> around the bacteria, which allow </a:t>
            </a:r>
            <a:r>
              <a:rPr lang="en-US" sz="1200" b="0" i="0" kern="1200" dirty="0" err="1">
                <a:solidFill>
                  <a:schemeClr val="tx1"/>
                </a:solidFill>
                <a:effectLst/>
                <a:latin typeface="+mn-lt"/>
                <a:ea typeface="+mn-ea"/>
                <a:cs typeface="+mn-cs"/>
              </a:rPr>
              <a:t>hims</a:t>
            </a:r>
            <a:r>
              <a:rPr lang="en-US" sz="1200" b="0" i="0" kern="1200" dirty="0">
                <a:solidFill>
                  <a:schemeClr val="tx1"/>
                </a:solidFill>
                <a:effectLst/>
                <a:latin typeface="+mn-lt"/>
                <a:ea typeface="+mn-ea"/>
                <a:cs typeface="+mn-cs"/>
              </a:rPr>
              <a:t> to survive in an acidic environment, helps it to colonize the stomach, and we take advantage of that, by using the production of carbon dioxide for example as a way to diagnose this with a breath test for example</a:t>
            </a:r>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4</a:t>
            </a:fld>
            <a:endParaRPr lang="en-US"/>
          </a:p>
        </p:txBody>
      </p:sp>
    </p:spTree>
    <p:extLst>
      <p:ext uri="{BB962C8B-B14F-4D97-AF65-F5344CB8AC3E}">
        <p14:creationId xmlns:p14="http://schemas.microsoft.com/office/powerpoint/2010/main" val="345718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a question</a:t>
            </a:r>
          </a:p>
          <a:p>
            <a:endParaRPr lang="en-US" dirty="0"/>
          </a:p>
          <a:p>
            <a:r>
              <a:rPr lang="en-US" dirty="0"/>
              <a:t>Answer B</a:t>
            </a:r>
          </a:p>
          <a:p>
            <a:endParaRPr lang="en-US" dirty="0"/>
          </a:p>
          <a:p>
            <a:r>
              <a:rPr lang="en-US" dirty="0"/>
              <a:t>h pylori produce gastritis</a:t>
            </a:r>
          </a:p>
        </p:txBody>
      </p:sp>
      <p:sp>
        <p:nvSpPr>
          <p:cNvPr id="4" name="Slide Number Placeholder 3"/>
          <p:cNvSpPr>
            <a:spLocks noGrp="1"/>
          </p:cNvSpPr>
          <p:nvPr>
            <p:ph type="sldNum" sz="quarter" idx="5"/>
          </p:nvPr>
        </p:nvSpPr>
        <p:spPr/>
        <p:txBody>
          <a:bodyPr/>
          <a:lstStyle/>
          <a:p>
            <a:fld id="{1C86429C-AB2E-424F-A80E-48E941145BD8}" type="slidenum">
              <a:rPr lang="en-US" smtClean="0"/>
              <a:t>5</a:t>
            </a:fld>
            <a:endParaRPr lang="en-US"/>
          </a:p>
        </p:txBody>
      </p:sp>
    </p:spTree>
    <p:extLst>
      <p:ext uri="{BB962C8B-B14F-4D97-AF65-F5344CB8AC3E}">
        <p14:creationId xmlns:p14="http://schemas.microsoft.com/office/powerpoint/2010/main" val="3306188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 tell you the most correct answer is B</a:t>
            </a:r>
          </a:p>
          <a:p>
            <a:r>
              <a:rPr lang="en-US" dirty="0"/>
              <a:t>We will go over that</a:t>
            </a:r>
          </a:p>
        </p:txBody>
      </p:sp>
      <p:sp>
        <p:nvSpPr>
          <p:cNvPr id="4" name="Slide Number Placeholder 3"/>
          <p:cNvSpPr>
            <a:spLocks noGrp="1"/>
          </p:cNvSpPr>
          <p:nvPr>
            <p:ph type="sldNum" sz="quarter" idx="5"/>
          </p:nvPr>
        </p:nvSpPr>
        <p:spPr/>
        <p:txBody>
          <a:bodyPr/>
          <a:lstStyle/>
          <a:p>
            <a:fld id="{1C86429C-AB2E-424F-A80E-48E941145BD8}" type="slidenum">
              <a:rPr lang="en-US" smtClean="0"/>
              <a:t>6</a:t>
            </a:fld>
            <a:endParaRPr lang="en-US"/>
          </a:p>
        </p:txBody>
      </p:sp>
    </p:spTree>
    <p:extLst>
      <p:ext uri="{BB962C8B-B14F-4D97-AF65-F5344CB8AC3E}">
        <p14:creationId xmlns:p14="http://schemas.microsoft.com/office/powerpoint/2010/main" val="138833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has some key points about helicobacter pylori</a:t>
            </a:r>
          </a:p>
          <a:p>
            <a:r>
              <a:rPr lang="en-US" dirty="0"/>
              <a:t>First of all, humans are the only natural host for </a:t>
            </a:r>
            <a:r>
              <a:rPr lang="en-US" i="1" dirty="0"/>
              <a:t>this organism</a:t>
            </a:r>
          </a:p>
          <a:p>
            <a:r>
              <a:rPr lang="en-US" i="1" dirty="0"/>
              <a:t>Is very common, </a:t>
            </a:r>
            <a:r>
              <a:rPr lang="en-US" i="1" dirty="0" err="1"/>
              <a:t>hp</a:t>
            </a:r>
            <a:r>
              <a:rPr lang="en-US" i="1" dirty="0"/>
              <a:t> </a:t>
            </a:r>
            <a:r>
              <a:rPr lang="en-US" dirty="0"/>
              <a:t>Infects half the world’s population, although in US is only around ~20-40%</a:t>
            </a:r>
          </a:p>
          <a:p>
            <a:r>
              <a:rPr lang="en-US" dirty="0"/>
              <a:t>And certain race ethnicities are more likely to be infected than others</a:t>
            </a:r>
          </a:p>
          <a:p>
            <a:r>
              <a:rPr lang="en-US" dirty="0"/>
              <a:t>African American, Hispanics, native </a:t>
            </a:r>
            <a:r>
              <a:rPr lang="en-US" dirty="0" err="1"/>
              <a:t>americans</a:t>
            </a:r>
            <a:r>
              <a:rPr lang="en-US" dirty="0"/>
              <a:t> for example have higher rates of colonization or infection with h. pylori </a:t>
            </a:r>
          </a:p>
          <a:p>
            <a:r>
              <a:rPr lang="en-US" dirty="0"/>
              <a:t>This is a leading cause of chronic infections in humans, similar in that regard to dental caries</a:t>
            </a:r>
          </a:p>
          <a:p>
            <a:endParaRPr lang="en-US" dirty="0"/>
          </a:p>
          <a:p>
            <a:r>
              <a:rPr lang="en-US" dirty="0"/>
              <a:t>THE majority of people  who are infected with h pylori are asymptomatic but very interesting </a:t>
            </a:r>
            <a:r>
              <a:rPr lang="en-US" dirty="0">
                <a:solidFill>
                  <a:srgbClr val="FF0000"/>
                </a:solidFill>
              </a:rPr>
              <a:t>all</a:t>
            </a:r>
            <a:r>
              <a:rPr lang="en-US" dirty="0"/>
              <a:t> have chronic active gastritis, and that is an important point. Which is why the answer to that question, is that you see </a:t>
            </a:r>
            <a:r>
              <a:rPr lang="en-US" dirty="0" err="1"/>
              <a:t>gastritis,if</a:t>
            </a:r>
            <a:r>
              <a:rPr lang="en-US" dirty="0"/>
              <a:t> you tested positive and saw organism</a:t>
            </a:r>
          </a:p>
          <a:p>
            <a:r>
              <a:rPr lang="en-US" dirty="0"/>
              <a:t>Severity of gastritis varies depending on the particular strain of </a:t>
            </a:r>
            <a:r>
              <a:rPr lang="en-US" i="1" dirty="0"/>
              <a:t>Helicobacter pylori</a:t>
            </a:r>
            <a:r>
              <a:rPr lang="en-US" dirty="0"/>
              <a:t> strain &amp; the host factors</a:t>
            </a:r>
          </a:p>
          <a:p>
            <a:endParaRPr lang="en-US" dirty="0"/>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7</a:t>
            </a:fld>
            <a:endParaRPr lang="en-US"/>
          </a:p>
        </p:txBody>
      </p:sp>
    </p:spTree>
    <p:extLst>
      <p:ext uri="{BB962C8B-B14F-4D97-AF65-F5344CB8AC3E}">
        <p14:creationId xmlns:p14="http://schemas.microsoft.com/office/powerpoint/2010/main" val="1688764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8</a:t>
            </a:fld>
            <a:endParaRPr lang="en-US"/>
          </a:p>
        </p:txBody>
      </p:sp>
    </p:spTree>
    <p:extLst>
      <p:ext uri="{BB962C8B-B14F-4D97-AF65-F5344CB8AC3E}">
        <p14:creationId xmlns:p14="http://schemas.microsoft.com/office/powerpoint/2010/main" val="3053754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t>
            </a:r>
          </a:p>
        </p:txBody>
      </p:sp>
      <p:sp>
        <p:nvSpPr>
          <p:cNvPr id="4" name="Slide Number Placeholder 3"/>
          <p:cNvSpPr>
            <a:spLocks noGrp="1"/>
          </p:cNvSpPr>
          <p:nvPr>
            <p:ph type="sldNum" sz="quarter" idx="5"/>
          </p:nvPr>
        </p:nvSpPr>
        <p:spPr/>
        <p:txBody>
          <a:bodyPr/>
          <a:lstStyle/>
          <a:p>
            <a:fld id="{1C86429C-AB2E-424F-A80E-48E941145BD8}" type="slidenum">
              <a:rPr lang="en-US" smtClean="0"/>
              <a:t>9</a:t>
            </a:fld>
            <a:endParaRPr lang="en-US"/>
          </a:p>
        </p:txBody>
      </p:sp>
    </p:spTree>
    <p:extLst>
      <p:ext uri="{BB962C8B-B14F-4D97-AF65-F5344CB8AC3E}">
        <p14:creationId xmlns:p14="http://schemas.microsoft.com/office/powerpoint/2010/main" val="1160075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t>
            </a:r>
          </a:p>
        </p:txBody>
      </p:sp>
      <p:sp>
        <p:nvSpPr>
          <p:cNvPr id="4" name="Slide Number Placeholder 3"/>
          <p:cNvSpPr>
            <a:spLocks noGrp="1"/>
          </p:cNvSpPr>
          <p:nvPr>
            <p:ph type="sldNum" sz="quarter" idx="5"/>
          </p:nvPr>
        </p:nvSpPr>
        <p:spPr/>
        <p:txBody>
          <a:bodyPr/>
          <a:lstStyle/>
          <a:p>
            <a:fld id="{1C86429C-AB2E-424F-A80E-48E941145BD8}" type="slidenum">
              <a:rPr lang="en-US" smtClean="0"/>
              <a:t>10</a:t>
            </a:fld>
            <a:endParaRPr lang="en-US"/>
          </a:p>
        </p:txBody>
      </p:sp>
    </p:spTree>
    <p:extLst>
      <p:ext uri="{BB962C8B-B14F-4D97-AF65-F5344CB8AC3E}">
        <p14:creationId xmlns:p14="http://schemas.microsoft.com/office/powerpoint/2010/main" val="790157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Lets talk about transmission, so we do not know totally known exactly how </a:t>
            </a:r>
            <a:r>
              <a:rPr lang="en-US" sz="1200" b="0" i="0" kern="1200" dirty="0" err="1">
                <a:solidFill>
                  <a:schemeClr val="tx1"/>
                </a:solidFill>
                <a:effectLst/>
                <a:latin typeface="+mn-lt"/>
                <a:ea typeface="+mn-ea"/>
                <a:cs typeface="+mn-cs"/>
              </a:rPr>
              <a:t>hp</a:t>
            </a:r>
            <a:r>
              <a:rPr lang="en-US" sz="1200" b="0" i="0" kern="1200" dirty="0">
                <a:solidFill>
                  <a:schemeClr val="tx1"/>
                </a:solidFill>
                <a:effectLst/>
                <a:latin typeface="+mn-lt"/>
                <a:ea typeface="+mn-ea"/>
                <a:cs typeface="+mn-cs"/>
              </a:rPr>
              <a:t> is transmitted</a:t>
            </a:r>
          </a:p>
          <a:p>
            <a:r>
              <a:rPr lang="en-US" dirty="0"/>
              <a:t>But it sure does appear to be </a:t>
            </a:r>
            <a:r>
              <a:rPr lang="en-US" dirty="0">
                <a:solidFill>
                  <a:srgbClr val="FF0000"/>
                </a:solidFill>
              </a:rPr>
              <a:t>fecal-oral or oral-oral, and there is evidence of </a:t>
            </a:r>
            <a:r>
              <a:rPr lang="en-US" dirty="0"/>
              <a:t>Intra-familial spread- (person to person, especially mother-to-child)</a:t>
            </a:r>
          </a:p>
          <a:p>
            <a:r>
              <a:rPr lang="en-US" dirty="0"/>
              <a:t>Low socioeconomic status, poor sanitation, crowding associated are all associated with increase transmission</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11</a:t>
            </a:fld>
            <a:endParaRPr lang="en-US"/>
          </a:p>
        </p:txBody>
      </p:sp>
    </p:spTree>
    <p:extLst>
      <p:ext uri="{BB962C8B-B14F-4D97-AF65-F5344CB8AC3E}">
        <p14:creationId xmlns:p14="http://schemas.microsoft.com/office/powerpoint/2010/main" val="2567729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diseases are associated with </a:t>
            </a:r>
            <a:r>
              <a:rPr lang="en-US" dirty="0" err="1"/>
              <a:t>hp</a:t>
            </a:r>
            <a:r>
              <a:rPr lang="en-US" dirty="0"/>
              <a:t> infection</a:t>
            </a:r>
          </a:p>
          <a:p>
            <a:endParaRPr lang="en-US" dirty="0"/>
          </a:p>
          <a:p>
            <a:r>
              <a:rPr lang="en-US" dirty="0"/>
              <a:t>First and foremost is asymptomatic gastritis</a:t>
            </a:r>
          </a:p>
          <a:p>
            <a:r>
              <a:rPr lang="en-US" dirty="0"/>
              <a:t>Second is peptic ulcer disease, duodenum, and stomach</a:t>
            </a:r>
          </a:p>
          <a:p>
            <a:r>
              <a:rPr lang="en-US" dirty="0"/>
              <a:t>Gastric cancer is also, but is less common.</a:t>
            </a:r>
          </a:p>
          <a:p>
            <a:r>
              <a:rPr lang="en-US" dirty="0"/>
              <a:t>Far less common but still strongly associated with </a:t>
            </a:r>
            <a:r>
              <a:rPr lang="en-US" dirty="0" err="1"/>
              <a:t>Hp</a:t>
            </a:r>
            <a:r>
              <a:rPr lang="en-US" dirty="0"/>
              <a:t> infection, </a:t>
            </a:r>
          </a:p>
        </p:txBody>
      </p:sp>
      <p:sp>
        <p:nvSpPr>
          <p:cNvPr id="4" name="Slide Number Placeholder 3"/>
          <p:cNvSpPr>
            <a:spLocks noGrp="1"/>
          </p:cNvSpPr>
          <p:nvPr>
            <p:ph type="sldNum" sz="quarter" idx="5"/>
          </p:nvPr>
        </p:nvSpPr>
        <p:spPr/>
        <p:txBody>
          <a:bodyPr/>
          <a:lstStyle/>
          <a:p>
            <a:fld id="{1C86429C-AB2E-424F-A80E-48E941145BD8}" type="slidenum">
              <a:rPr lang="en-US" smtClean="0"/>
              <a:t>12</a:t>
            </a:fld>
            <a:endParaRPr lang="en-US"/>
          </a:p>
        </p:txBody>
      </p:sp>
    </p:spTree>
    <p:extLst>
      <p:ext uri="{BB962C8B-B14F-4D97-AF65-F5344CB8AC3E}">
        <p14:creationId xmlns:p14="http://schemas.microsoft.com/office/powerpoint/2010/main" val="1366429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 before, </a:t>
            </a:r>
            <a:r>
              <a:rPr lang="en-US" dirty="0" err="1"/>
              <a:t>hp</a:t>
            </a:r>
            <a:r>
              <a:rPr lang="en-US" dirty="0"/>
              <a:t> is the number 1 cause of chronic gastritis</a:t>
            </a:r>
          </a:p>
          <a:p>
            <a:r>
              <a:rPr lang="en-US" dirty="0"/>
              <a:t>If you diagnosed </a:t>
            </a:r>
            <a:r>
              <a:rPr lang="en-US" dirty="0" err="1"/>
              <a:t>pUD</a:t>
            </a:r>
            <a:r>
              <a:rPr lang="en-US" dirty="0"/>
              <a:t>, and DU, </a:t>
            </a:r>
            <a:r>
              <a:rPr lang="en-US" dirty="0" err="1"/>
              <a:t>hp</a:t>
            </a:r>
            <a:r>
              <a:rPr lang="en-US" dirty="0"/>
              <a:t> is associated with those quite frequently</a:t>
            </a:r>
          </a:p>
          <a:p>
            <a:r>
              <a:rPr lang="en-US" dirty="0"/>
              <a:t>Malt lymphoma have an associated upwards that is 98% with </a:t>
            </a:r>
            <a:r>
              <a:rPr lang="en-US" dirty="0" err="1"/>
              <a:t>hp</a:t>
            </a:r>
            <a:endParaRPr lang="en-US" dirty="0"/>
          </a:p>
          <a:p>
            <a:r>
              <a:rPr lang="en-US" dirty="0"/>
              <a:t>And gastric cancer somewhere between 60-90%</a:t>
            </a:r>
          </a:p>
          <a:p>
            <a:endParaRPr lang="en-US" dirty="0"/>
          </a:p>
          <a:p>
            <a:r>
              <a:rPr lang="en-US" dirty="0"/>
              <a:t>There are a collection of maladies that maybe associated with </a:t>
            </a:r>
            <a:r>
              <a:rPr lang="en-US" dirty="0" err="1"/>
              <a:t>Hp</a:t>
            </a:r>
            <a:r>
              <a:rPr lang="en-US" dirty="0"/>
              <a:t> and that are clearly not</a:t>
            </a:r>
          </a:p>
          <a:p>
            <a:r>
              <a:rPr lang="en-US" dirty="0">
                <a:solidFill>
                  <a:srgbClr val="FF0000"/>
                </a:solidFill>
              </a:rPr>
              <a:t>Iron deficiency anemia, B12 deficiency, ITP, are all associated with </a:t>
            </a:r>
            <a:r>
              <a:rPr lang="en-US" dirty="0" err="1">
                <a:solidFill>
                  <a:srgbClr val="FF0000"/>
                </a:solidFill>
              </a:rPr>
              <a:t>Hp</a:t>
            </a:r>
            <a:r>
              <a:rPr lang="en-US" dirty="0">
                <a:solidFill>
                  <a:srgbClr val="FF0000"/>
                </a:solidFill>
              </a:rPr>
              <a:t> infection, but whether those are casual or not is not entirely clear</a:t>
            </a:r>
          </a:p>
          <a:p>
            <a:r>
              <a:rPr lang="en-US" dirty="0">
                <a:solidFill>
                  <a:srgbClr val="FF0000"/>
                </a:solidFill>
              </a:rPr>
              <a:t>The other thing to know is that </a:t>
            </a:r>
            <a:r>
              <a:rPr lang="en-US" dirty="0">
                <a:solidFill>
                  <a:schemeClr val="accent6"/>
                </a:solidFill>
              </a:rPr>
              <a:t>eradication </a:t>
            </a:r>
            <a:r>
              <a:rPr lang="en-US" i="1" dirty="0">
                <a:solidFill>
                  <a:schemeClr val="accent6"/>
                </a:solidFill>
              </a:rPr>
              <a:t>Helicobacter pylori</a:t>
            </a:r>
            <a:r>
              <a:rPr lang="en-US" dirty="0">
                <a:solidFill>
                  <a:schemeClr val="accent6"/>
                </a:solidFill>
              </a:rPr>
              <a:t> that is not affect GERD, and that is important; </a:t>
            </a:r>
          </a:p>
          <a:p>
            <a:r>
              <a:rPr lang="en-US" dirty="0">
                <a:solidFill>
                  <a:schemeClr val="accent6"/>
                </a:solidFill>
              </a:rPr>
              <a:t>In addition there is some evidence that been infected with </a:t>
            </a:r>
            <a:r>
              <a:rPr lang="en-US" i="1" dirty="0">
                <a:solidFill>
                  <a:schemeClr val="accent6"/>
                </a:solidFill>
              </a:rPr>
              <a:t>Helicobacter pylori </a:t>
            </a:r>
            <a:r>
              <a:rPr lang="en-US" dirty="0">
                <a:solidFill>
                  <a:schemeClr val="accent6"/>
                </a:solidFill>
              </a:rPr>
              <a:t>possibly reduces risk for Barrett’s esophagus/esophageal CA</a:t>
            </a:r>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13</a:t>
            </a:fld>
            <a:endParaRPr lang="en-US"/>
          </a:p>
        </p:txBody>
      </p:sp>
    </p:spTree>
    <p:extLst>
      <p:ext uri="{BB962C8B-B14F-4D97-AF65-F5344CB8AC3E}">
        <p14:creationId xmlns:p14="http://schemas.microsoft.com/office/powerpoint/2010/main" val="3153064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a:t>
            </a:r>
            <a:r>
              <a:rPr lang="en-US" baseline="0"/>
              <a:t> E, </a:t>
            </a:r>
            <a:r>
              <a:rPr lang="en-US"/>
              <a:t>D/C PPI for 2 weeks then HP stool antigen EIA</a:t>
            </a:r>
          </a:p>
          <a:p>
            <a:endParaRPr lang="en-US"/>
          </a:p>
        </p:txBody>
      </p:sp>
      <p:sp>
        <p:nvSpPr>
          <p:cNvPr id="4" name="Slide Number Placeholder 3"/>
          <p:cNvSpPr>
            <a:spLocks noGrp="1"/>
          </p:cNvSpPr>
          <p:nvPr>
            <p:ph type="sldNum" sz="quarter" idx="10"/>
          </p:nvPr>
        </p:nvSpPr>
        <p:spPr/>
        <p:txBody>
          <a:bodyPr/>
          <a:lstStyle/>
          <a:p>
            <a:fld id="{1C86429C-AB2E-424F-A80E-48E941145BD8}" type="slidenum">
              <a:rPr lang="en-US" smtClean="0"/>
              <a:t>14</a:t>
            </a:fld>
            <a:endParaRPr lang="en-US"/>
          </a:p>
        </p:txBody>
      </p:sp>
    </p:spTree>
    <p:extLst>
      <p:ext uri="{BB962C8B-B14F-4D97-AF65-F5344CB8AC3E}">
        <p14:creationId xmlns:p14="http://schemas.microsoft.com/office/powerpoint/2010/main" val="1282281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Answer</a:t>
            </a:r>
            <a:r>
              <a:rPr lang="en-US" baseline="0" dirty="0"/>
              <a:t> E, </a:t>
            </a:r>
            <a:r>
              <a:rPr lang="en-US" dirty="0"/>
              <a:t>D/C PPI for 2 weeks then HP stool antigen EIA</a:t>
            </a:r>
          </a:p>
        </p:txBody>
      </p:sp>
      <p:sp>
        <p:nvSpPr>
          <p:cNvPr id="4" name="Slide Number Placeholder 3"/>
          <p:cNvSpPr>
            <a:spLocks noGrp="1"/>
          </p:cNvSpPr>
          <p:nvPr>
            <p:ph type="sldNum" sz="quarter" idx="10"/>
          </p:nvPr>
        </p:nvSpPr>
        <p:spPr/>
        <p:txBody>
          <a:bodyPr/>
          <a:lstStyle/>
          <a:p>
            <a:fld id="{1C86429C-AB2E-424F-A80E-48E941145BD8}" type="slidenum">
              <a:rPr lang="en-US" smtClean="0"/>
              <a:t>15</a:t>
            </a:fld>
            <a:endParaRPr lang="en-US"/>
          </a:p>
        </p:txBody>
      </p:sp>
    </p:spTree>
    <p:extLst>
      <p:ext uri="{BB962C8B-B14F-4D97-AF65-F5344CB8AC3E}">
        <p14:creationId xmlns:p14="http://schemas.microsoft.com/office/powerpoint/2010/main" val="3468630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diagnostic</a:t>
            </a:r>
          </a:p>
          <a:p>
            <a:r>
              <a:rPr lang="en-US" dirty="0"/>
              <a:t>Right now there are two main diagnostics test that are use commonly</a:t>
            </a:r>
          </a:p>
          <a:p>
            <a:r>
              <a:rPr lang="en-US" dirty="0"/>
              <a:t>One is the urea breath test, which takes advantage of the ability of urease produce by </a:t>
            </a:r>
            <a:r>
              <a:rPr lang="en-US" dirty="0" err="1"/>
              <a:t>Hp</a:t>
            </a:r>
            <a:r>
              <a:rPr lang="en-US" dirty="0"/>
              <a:t> to cleave radiolabeled urea, into carbon monoxide that is </a:t>
            </a:r>
            <a:r>
              <a:rPr lang="en-US" dirty="0" err="1"/>
              <a:t>stil</a:t>
            </a:r>
            <a:r>
              <a:rPr lang="en-US" dirty="0"/>
              <a:t> radiolabeled, and this can be detected in the breath</a:t>
            </a:r>
          </a:p>
          <a:p>
            <a:r>
              <a:rPr lang="en-US" dirty="0"/>
              <a:t>Stool ag that use a monoclonal ab is also very sensitive, and specific but this can detect both life and death</a:t>
            </a:r>
          </a:p>
          <a:p>
            <a:r>
              <a:rPr lang="en-US" dirty="0"/>
              <a:t>Serology testing really does not have an important role, other than just epidemiology, because just detect exposure, and not necessarily active infection. </a:t>
            </a:r>
          </a:p>
          <a:p>
            <a:endParaRPr lang="en-US" dirty="0"/>
          </a:p>
          <a:p>
            <a:r>
              <a:rPr lang="en-US" dirty="0"/>
              <a:t>Urease test on </a:t>
            </a:r>
            <a:r>
              <a:rPr lang="en-US" dirty="0" err="1"/>
              <a:t>bx</a:t>
            </a:r>
            <a:r>
              <a:rPr lang="en-US" dirty="0"/>
              <a:t> are also quite sensitive and specific, if someone gets </a:t>
            </a:r>
            <a:r>
              <a:rPr lang="en-US" dirty="0" err="1"/>
              <a:t>bx</a:t>
            </a:r>
            <a:r>
              <a:rPr lang="en-US" dirty="0"/>
              <a:t> should get more than one done, 2-5</a:t>
            </a:r>
          </a:p>
          <a:p>
            <a:r>
              <a:rPr lang="en-US" dirty="0"/>
              <a:t>Histology is very </a:t>
            </a:r>
            <a:r>
              <a:rPr lang="en-US" dirty="0" err="1"/>
              <a:t>sensi</a:t>
            </a:r>
            <a:r>
              <a:rPr lang="en-US" dirty="0"/>
              <a:t>/spec</a:t>
            </a:r>
          </a:p>
          <a:p>
            <a:r>
              <a:rPr lang="en-US" dirty="0"/>
              <a:t>Culture poorly sensitive, highly specific </a:t>
            </a:r>
          </a:p>
        </p:txBody>
      </p:sp>
      <p:sp>
        <p:nvSpPr>
          <p:cNvPr id="4" name="Slide Number Placeholder 3"/>
          <p:cNvSpPr>
            <a:spLocks noGrp="1"/>
          </p:cNvSpPr>
          <p:nvPr>
            <p:ph type="sldNum" sz="quarter" idx="5"/>
          </p:nvPr>
        </p:nvSpPr>
        <p:spPr/>
        <p:txBody>
          <a:bodyPr/>
          <a:lstStyle/>
          <a:p>
            <a:fld id="{1C86429C-AB2E-424F-A80E-48E941145BD8}" type="slidenum">
              <a:rPr lang="en-US" smtClean="0"/>
              <a:t>16</a:t>
            </a:fld>
            <a:endParaRPr lang="en-US"/>
          </a:p>
        </p:txBody>
      </p:sp>
    </p:spTree>
    <p:extLst>
      <p:ext uri="{BB962C8B-B14F-4D97-AF65-F5344CB8AC3E}">
        <p14:creationId xmlns:p14="http://schemas.microsoft.com/office/powerpoint/2010/main" val="3030131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So in terms of initial dx, if someone is under 60, and does not have alarm symptoms they can be tested with a UBT, and if positive then they can get treated </a:t>
            </a:r>
          </a:p>
          <a:p>
            <a:pPr fontAlgn="base"/>
            <a:r>
              <a:rPr lang="en-US" dirty="0"/>
              <a:t>For older adults, where cancer, and others causes of ulcer disease maybe important to rule out other causes of dyspepsia, is recommended EGD</a:t>
            </a:r>
          </a:p>
          <a:p>
            <a:pPr fontAlgn="base"/>
            <a:r>
              <a:rPr lang="en-US" dirty="0"/>
              <a:t>The listed ones are not typical for </a:t>
            </a:r>
            <a:r>
              <a:rPr lang="en-US" dirty="0" err="1"/>
              <a:t>h.pylori</a:t>
            </a:r>
            <a:endParaRPr lang="en-US" dirty="0"/>
          </a:p>
        </p:txBody>
      </p:sp>
      <p:sp>
        <p:nvSpPr>
          <p:cNvPr id="4" name="Slide Number Placeholder 3"/>
          <p:cNvSpPr>
            <a:spLocks noGrp="1"/>
          </p:cNvSpPr>
          <p:nvPr>
            <p:ph type="sldNum" sz="quarter" idx="10"/>
          </p:nvPr>
        </p:nvSpPr>
        <p:spPr/>
        <p:txBody>
          <a:bodyPr/>
          <a:lstStyle/>
          <a:p>
            <a:fld id="{1C86429C-AB2E-424F-A80E-48E941145BD8}" type="slidenum">
              <a:rPr lang="en-US" smtClean="0"/>
              <a:t>18</a:t>
            </a:fld>
            <a:endParaRPr lang="en-US"/>
          </a:p>
        </p:txBody>
      </p:sp>
    </p:spTree>
    <p:extLst>
      <p:ext uri="{BB962C8B-B14F-4D97-AF65-F5344CB8AC3E}">
        <p14:creationId xmlns:p14="http://schemas.microsoft.com/office/powerpoint/2010/main" val="339967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a:t>
            </a:r>
          </a:p>
        </p:txBody>
      </p:sp>
      <p:sp>
        <p:nvSpPr>
          <p:cNvPr id="4" name="Slide Number Placeholder 3"/>
          <p:cNvSpPr>
            <a:spLocks noGrp="1"/>
          </p:cNvSpPr>
          <p:nvPr>
            <p:ph type="sldNum" sz="quarter" idx="5"/>
          </p:nvPr>
        </p:nvSpPr>
        <p:spPr/>
        <p:txBody>
          <a:bodyPr/>
          <a:lstStyle/>
          <a:p>
            <a:fld id="{1C86429C-AB2E-424F-A80E-48E941145BD8}" type="slidenum">
              <a:rPr lang="en-US" smtClean="0"/>
              <a:t>19</a:t>
            </a:fld>
            <a:endParaRPr lang="en-US"/>
          </a:p>
        </p:txBody>
      </p:sp>
    </p:spTree>
    <p:extLst>
      <p:ext uri="{BB962C8B-B14F-4D97-AF65-F5344CB8AC3E}">
        <p14:creationId xmlns:p14="http://schemas.microsoft.com/office/powerpoint/2010/main" val="1338404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a:t>
            </a:r>
          </a:p>
        </p:txBody>
      </p:sp>
      <p:sp>
        <p:nvSpPr>
          <p:cNvPr id="4" name="Slide Number Placeholder 3"/>
          <p:cNvSpPr>
            <a:spLocks noGrp="1"/>
          </p:cNvSpPr>
          <p:nvPr>
            <p:ph type="sldNum" sz="quarter" idx="5"/>
          </p:nvPr>
        </p:nvSpPr>
        <p:spPr/>
        <p:txBody>
          <a:bodyPr/>
          <a:lstStyle/>
          <a:p>
            <a:fld id="{1C86429C-AB2E-424F-A80E-48E941145BD8}" type="slidenum">
              <a:rPr lang="en-US" smtClean="0"/>
              <a:t>20</a:t>
            </a:fld>
            <a:endParaRPr lang="en-US"/>
          </a:p>
        </p:txBody>
      </p:sp>
    </p:spTree>
    <p:extLst>
      <p:ext uri="{BB962C8B-B14F-4D97-AF65-F5344CB8AC3E}">
        <p14:creationId xmlns:p14="http://schemas.microsoft.com/office/powerpoint/2010/main" val="1955600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21</a:t>
            </a:fld>
            <a:endParaRPr lang="en-US"/>
          </a:p>
        </p:txBody>
      </p:sp>
    </p:spTree>
    <p:extLst>
      <p:ext uri="{BB962C8B-B14F-4D97-AF65-F5344CB8AC3E}">
        <p14:creationId xmlns:p14="http://schemas.microsoft.com/office/powerpoint/2010/main" val="785584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Bismuth Subsalicylate +TCN+ </a:t>
            </a:r>
            <a:r>
              <a:rPr lang="en-US" dirty="0" err="1"/>
              <a:t>Metronidazole+PPI</a:t>
            </a:r>
            <a:endParaRPr lang="en-US" dirty="0"/>
          </a:p>
        </p:txBody>
      </p:sp>
      <p:sp>
        <p:nvSpPr>
          <p:cNvPr id="4" name="Slide Number Placeholder 3"/>
          <p:cNvSpPr>
            <a:spLocks noGrp="1"/>
          </p:cNvSpPr>
          <p:nvPr>
            <p:ph type="sldNum" sz="quarter" idx="10"/>
          </p:nvPr>
        </p:nvSpPr>
        <p:spPr/>
        <p:txBody>
          <a:bodyPr/>
          <a:lstStyle/>
          <a:p>
            <a:fld id="{1C86429C-AB2E-424F-A80E-48E941145BD8}" type="slidenum">
              <a:rPr lang="en-US" smtClean="0"/>
              <a:t>22</a:t>
            </a:fld>
            <a:endParaRPr lang="en-US"/>
          </a:p>
        </p:txBody>
      </p:sp>
    </p:spTree>
    <p:extLst>
      <p:ext uri="{BB962C8B-B14F-4D97-AF65-F5344CB8AC3E}">
        <p14:creationId xmlns:p14="http://schemas.microsoft.com/office/powerpoint/2010/main" val="2037871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Bismuth Subsalicylate +TCN+ </a:t>
            </a:r>
            <a:r>
              <a:rPr lang="en-US" dirty="0" err="1"/>
              <a:t>Metronidazole+PPI</a:t>
            </a:r>
            <a:endParaRPr lang="en-US" dirty="0"/>
          </a:p>
        </p:txBody>
      </p:sp>
      <p:sp>
        <p:nvSpPr>
          <p:cNvPr id="4" name="Slide Number Placeholder 3"/>
          <p:cNvSpPr>
            <a:spLocks noGrp="1"/>
          </p:cNvSpPr>
          <p:nvPr>
            <p:ph type="sldNum" sz="quarter" idx="10"/>
          </p:nvPr>
        </p:nvSpPr>
        <p:spPr/>
        <p:txBody>
          <a:bodyPr/>
          <a:lstStyle/>
          <a:p>
            <a:fld id="{1C86429C-AB2E-424F-A80E-48E941145BD8}" type="slidenum">
              <a:rPr lang="en-US" smtClean="0"/>
              <a:t>23</a:t>
            </a:fld>
            <a:endParaRPr lang="en-US"/>
          </a:p>
        </p:txBody>
      </p:sp>
    </p:spTree>
    <p:extLst>
      <p:ext uri="{BB962C8B-B14F-4D97-AF65-F5344CB8AC3E}">
        <p14:creationId xmlns:p14="http://schemas.microsoft.com/office/powerpoint/2010/main" val="3963047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a:t>
            </a:r>
            <a:r>
              <a:rPr lang="en-US" baseline="0" dirty="0"/>
              <a:t> C</a:t>
            </a:r>
            <a:endParaRPr lang="en-US" dirty="0"/>
          </a:p>
        </p:txBody>
      </p:sp>
      <p:sp>
        <p:nvSpPr>
          <p:cNvPr id="4" name="Slide Number Placeholder 3"/>
          <p:cNvSpPr>
            <a:spLocks noGrp="1"/>
          </p:cNvSpPr>
          <p:nvPr>
            <p:ph type="sldNum" sz="quarter" idx="10"/>
          </p:nvPr>
        </p:nvSpPr>
        <p:spPr/>
        <p:txBody>
          <a:bodyPr/>
          <a:lstStyle/>
          <a:p>
            <a:fld id="{762964CC-7D1A-9340-8983-6199527D1503}" type="slidenum">
              <a:rPr lang="en-US" smtClean="0"/>
              <a:t>24</a:t>
            </a:fld>
            <a:endParaRPr lang="en-US"/>
          </a:p>
        </p:txBody>
      </p:sp>
    </p:spTree>
    <p:extLst>
      <p:ext uri="{BB962C8B-B14F-4D97-AF65-F5344CB8AC3E}">
        <p14:creationId xmlns:p14="http://schemas.microsoft.com/office/powerpoint/2010/main" val="2104244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a:t>
            </a:r>
            <a:r>
              <a:rPr lang="en-US" baseline="0" dirty="0"/>
              <a:t> C</a:t>
            </a:r>
            <a:endParaRPr lang="en-US" dirty="0"/>
          </a:p>
        </p:txBody>
      </p:sp>
      <p:sp>
        <p:nvSpPr>
          <p:cNvPr id="4" name="Slide Number Placeholder 3"/>
          <p:cNvSpPr>
            <a:spLocks noGrp="1"/>
          </p:cNvSpPr>
          <p:nvPr>
            <p:ph type="sldNum" sz="quarter" idx="10"/>
          </p:nvPr>
        </p:nvSpPr>
        <p:spPr/>
        <p:txBody>
          <a:bodyPr/>
          <a:lstStyle/>
          <a:p>
            <a:fld id="{762964CC-7D1A-9340-8983-6199527D1503}" type="slidenum">
              <a:rPr lang="en-US" smtClean="0"/>
              <a:t>25</a:t>
            </a:fld>
            <a:endParaRPr lang="en-US"/>
          </a:p>
        </p:txBody>
      </p:sp>
    </p:spTree>
    <p:extLst>
      <p:ext uri="{BB962C8B-B14F-4D97-AF65-F5344CB8AC3E}">
        <p14:creationId xmlns:p14="http://schemas.microsoft.com/office/powerpoint/2010/main" val="447494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Clarithromycin resistance in </a:t>
            </a:r>
            <a:r>
              <a:rPr lang="en-US" i="1" dirty="0"/>
              <a:t>Helicobacter pylori</a:t>
            </a:r>
            <a:r>
              <a:rPr lang="en-US" dirty="0"/>
              <a:t> is common worldwide, but is really common in Eastern Europe</a:t>
            </a:r>
          </a:p>
          <a:p>
            <a:r>
              <a:rPr lang="en-US" dirty="0"/>
              <a:t>Also we got this </a:t>
            </a:r>
            <a:r>
              <a:rPr lang="en-US" dirty="0" err="1"/>
              <a:t>hx</a:t>
            </a:r>
            <a:r>
              <a:rPr lang="en-US" dirty="0"/>
              <a:t> of repeated exposure to amoxicillin and that could increase risk for resistant </a:t>
            </a:r>
            <a:r>
              <a:rPr lang="en-US" i="1" dirty="0"/>
              <a:t>Helicobacter pylori</a:t>
            </a:r>
            <a:r>
              <a:rPr lang="en-US" dirty="0"/>
              <a:t> </a:t>
            </a:r>
          </a:p>
          <a:p>
            <a:r>
              <a:rPr lang="en-US" dirty="0"/>
              <a:t>Tetracycline is better than doxycycline for eradication of </a:t>
            </a:r>
            <a:r>
              <a:rPr lang="en-US" dirty="0" err="1"/>
              <a:t>hp</a:t>
            </a:r>
            <a:endParaRPr lang="en-US" dirty="0"/>
          </a:p>
          <a:p>
            <a:r>
              <a:rPr lang="en-US" dirty="0"/>
              <a:t>Test of cure should be done at least 4 weeks after therapy is completed</a:t>
            </a:r>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26</a:t>
            </a:fld>
            <a:endParaRPr lang="en-US"/>
          </a:p>
        </p:txBody>
      </p:sp>
    </p:spTree>
    <p:extLst>
      <p:ext uri="{BB962C8B-B14F-4D97-AF65-F5344CB8AC3E}">
        <p14:creationId xmlns:p14="http://schemas.microsoft.com/office/powerpoint/2010/main" val="1074910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slides talks about who should be treated for </a:t>
            </a:r>
            <a:r>
              <a:rPr lang="en-US" dirty="0" err="1"/>
              <a:t>hp</a:t>
            </a:r>
            <a:r>
              <a:rPr lang="en-US" dirty="0"/>
              <a:t> and I get this from a consensus conferences published a couples of years ago. </a:t>
            </a:r>
          </a:p>
          <a:p>
            <a:r>
              <a:rPr lang="en-US" dirty="0"/>
              <a:t>Couple of quotes from this</a:t>
            </a:r>
          </a:p>
          <a:p>
            <a:endParaRPr lang="en-US" dirty="0"/>
          </a:p>
          <a:p>
            <a:endParaRPr lang="en-US" dirty="0"/>
          </a:p>
          <a:p>
            <a:r>
              <a:rPr lang="en-US" dirty="0"/>
              <a:t>“We recommend that all patients with active H. pylori infection be treated”</a:t>
            </a:r>
          </a:p>
          <a:p>
            <a:r>
              <a:rPr lang="en-US" dirty="0"/>
              <a:t>“infection causes chronic progressive damage to the gastric mucosa that in 20%-25% of individuals will result in life threatening clinical outcomes such as peptic ulcer or gastric cancer”</a:t>
            </a:r>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27</a:t>
            </a:fld>
            <a:endParaRPr lang="en-US"/>
          </a:p>
        </p:txBody>
      </p:sp>
    </p:spTree>
    <p:extLst>
      <p:ext uri="{BB962C8B-B14F-4D97-AF65-F5344CB8AC3E}">
        <p14:creationId xmlns:p14="http://schemas.microsoft.com/office/powerpoint/2010/main" val="228912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question is not which </a:t>
            </a:r>
            <a:r>
              <a:rPr lang="en-US" sz="1200" b="0" i="0" kern="1200" dirty="0" err="1">
                <a:solidFill>
                  <a:schemeClr val="tx1"/>
                </a:solidFill>
                <a:effectLst/>
                <a:latin typeface="+mn-lt"/>
                <a:ea typeface="+mn-ea"/>
                <a:cs typeface="+mn-cs"/>
              </a:rPr>
              <a:t>Hp</a:t>
            </a:r>
            <a:r>
              <a:rPr lang="en-US" sz="1200" b="0" i="0" kern="1200" dirty="0">
                <a:solidFill>
                  <a:schemeClr val="tx1"/>
                </a:solidFill>
                <a:effectLst/>
                <a:latin typeface="+mn-lt"/>
                <a:ea typeface="+mn-ea"/>
                <a:cs typeface="+mn-cs"/>
              </a:rPr>
              <a:t> patient should be treated, but really in whom should we look for infection</a:t>
            </a:r>
          </a:p>
          <a:p>
            <a:r>
              <a:rPr lang="en-US" dirty="0"/>
              <a:t>PUD (Active/prior </a:t>
            </a:r>
            <a:r>
              <a:rPr lang="en-US" dirty="0" err="1"/>
              <a:t>Hx</a:t>
            </a:r>
            <a:r>
              <a:rPr lang="en-US" dirty="0"/>
              <a:t>)</a:t>
            </a:r>
          </a:p>
          <a:p>
            <a:r>
              <a:rPr lang="en-US" dirty="0"/>
              <a:t>MALT lymphoma</a:t>
            </a:r>
          </a:p>
          <a:p>
            <a:r>
              <a:rPr lang="en-US" dirty="0"/>
              <a:t>Atrophic gastritis</a:t>
            </a:r>
          </a:p>
          <a:p>
            <a:r>
              <a:rPr lang="en-US" dirty="0"/>
              <a:t>After gastric CA resection</a:t>
            </a:r>
          </a:p>
          <a:p>
            <a:r>
              <a:rPr lang="en-US" dirty="0"/>
              <a:t>1</a:t>
            </a:r>
            <a:r>
              <a:rPr lang="en-US" baseline="30000" dirty="0"/>
              <a:t>st</a:t>
            </a:r>
            <a:r>
              <a:rPr lang="en-US" dirty="0"/>
              <a:t> degree relative with gastric Ca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Softer </a:t>
            </a:r>
          </a:p>
          <a:p>
            <a:pPr marL="0" indent="0" algn="ctr">
              <a:buNone/>
            </a:pPr>
            <a:r>
              <a:rPr lang="en-US" b="1" u="sng" dirty="0"/>
              <a:t>Consider</a:t>
            </a:r>
          </a:p>
          <a:p>
            <a:r>
              <a:rPr lang="en-US" dirty="0"/>
              <a:t>Non-ulcer dyspepsia*</a:t>
            </a:r>
          </a:p>
          <a:p>
            <a:r>
              <a:rPr lang="en-US" dirty="0"/>
              <a:t>Use of NSAIDs/ASA</a:t>
            </a:r>
          </a:p>
          <a:p>
            <a:r>
              <a:rPr lang="en-US" dirty="0"/>
              <a:t>Long term PPI use</a:t>
            </a:r>
          </a:p>
          <a:p>
            <a:r>
              <a:rPr lang="en-US" dirty="0"/>
              <a:t>Fe deficiency anemia (unexplained)</a:t>
            </a:r>
          </a:p>
          <a:p>
            <a:r>
              <a:rPr lang="en-US" dirty="0"/>
              <a:t>ITP (low evidence base)</a:t>
            </a:r>
          </a:p>
          <a:p>
            <a:r>
              <a:rPr lang="en-US" dirty="0"/>
              <a:t>Live in high gastric cancer  region</a:t>
            </a:r>
          </a:p>
          <a:p>
            <a:r>
              <a:rPr lang="en-US" b="1" dirty="0"/>
              <a:t>Asymptomatic Infection **</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C86429C-AB2E-424F-A80E-48E941145BD8}" type="slidenum">
              <a:rPr lang="en-US" smtClean="0"/>
              <a:t>28</a:t>
            </a:fld>
            <a:endParaRPr lang="en-US"/>
          </a:p>
        </p:txBody>
      </p:sp>
    </p:spTree>
    <p:extLst>
      <p:ext uri="{BB962C8B-B14F-4D97-AF65-F5344CB8AC3E}">
        <p14:creationId xmlns:p14="http://schemas.microsoft.com/office/powerpoint/2010/main" val="3650535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want to use a regimen with &gt;90% rate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Omeprazole 40mg BID or equivalent, esomeprazole, rabeprazole, pharmacokinetics unaffected by CYP2C19 status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Prevention of Treatment Failures: Think about resistance </a:t>
            </a:r>
            <a:endParaRPr lang="en-US" b="1" dirty="0">
              <a:effectLst/>
            </a:endParaRPr>
          </a:p>
          <a:p>
            <a:r>
              <a:rPr lang="en-US" sz="1200" kern="1200" dirty="0">
                <a:solidFill>
                  <a:schemeClr val="tx1"/>
                </a:solidFill>
                <a:effectLst/>
                <a:latin typeface="+mn-lt"/>
                <a:ea typeface="+mn-ea"/>
                <a:cs typeface="+mn-cs"/>
              </a:rPr>
              <a:t>– Especially to clarithromycin, metronidazole, and levofloxacin </a:t>
            </a:r>
            <a:endParaRPr lang="en-US" dirty="0">
              <a:effectLst/>
            </a:endParaRPr>
          </a:p>
          <a:p>
            <a:r>
              <a:rPr lang="en-US" sz="1200" kern="1200" dirty="0">
                <a:solidFill>
                  <a:schemeClr val="tx1"/>
                </a:solidFill>
                <a:effectLst/>
                <a:latin typeface="+mn-lt"/>
                <a:ea typeface="+mn-ea"/>
                <a:cs typeface="+mn-cs"/>
              </a:rPr>
              <a:t>• Explain regimen &amp; reinforce compliance </a:t>
            </a:r>
            <a:endParaRPr lang="en-US" dirty="0">
              <a:effectLst/>
            </a:endParaRPr>
          </a:p>
          <a:p>
            <a:r>
              <a:rPr lang="en-US" sz="1200" kern="1200" dirty="0">
                <a:solidFill>
                  <a:schemeClr val="tx1"/>
                </a:solidFill>
                <a:effectLst/>
                <a:latin typeface="+mn-lt"/>
                <a:ea typeface="+mn-ea"/>
                <a:cs typeface="+mn-cs"/>
              </a:rPr>
              <a:t>– Write it out for them, especially quad therapy </a:t>
            </a:r>
            <a:endParaRPr lang="en-US" dirty="0">
              <a:effectLst/>
            </a:endParaRPr>
          </a:p>
          <a:p>
            <a:r>
              <a:rPr lang="en-US" sz="1200" kern="1200" dirty="0">
                <a:solidFill>
                  <a:schemeClr val="tx1"/>
                </a:solidFill>
                <a:effectLst/>
                <a:latin typeface="+mn-lt"/>
                <a:ea typeface="+mn-ea"/>
                <a:cs typeface="+mn-cs"/>
              </a:rPr>
              <a:t>– Discuss side effects, and encourage patients to call before stopping it prematurely </a:t>
            </a:r>
            <a:endParaRPr lang="en-US" dirty="0">
              <a:effectLst/>
            </a:endParaRPr>
          </a:p>
          <a:p>
            <a:r>
              <a:rPr lang="en-US" sz="1200" kern="1200" dirty="0">
                <a:solidFill>
                  <a:schemeClr val="tx1"/>
                </a:solidFill>
                <a:effectLst/>
                <a:latin typeface="+mn-lt"/>
                <a:ea typeface="+mn-ea"/>
                <a:cs typeface="+mn-cs"/>
              </a:rPr>
              <a:t>• Consider sensitivity testing – after 2, 3, or 4 failed regimens? </a:t>
            </a:r>
            <a:endParaRPr lang="en-US" dirty="0">
              <a:effectLst/>
            </a:endParaRPr>
          </a:p>
          <a:p>
            <a:r>
              <a:rPr lang="en-US" sz="1200" kern="1200" dirty="0">
                <a:solidFill>
                  <a:schemeClr val="tx1"/>
                </a:solidFill>
                <a:effectLst/>
                <a:latin typeface="+mn-lt"/>
                <a:ea typeface="+mn-ea"/>
                <a:cs typeface="+mn-cs"/>
              </a:rPr>
              <a:t>– Increasingly available via commercial labs </a:t>
            </a:r>
            <a:endParaRPr lang="en-US" dirty="0">
              <a:effectLst/>
            </a:endParaRPr>
          </a:p>
        </p:txBody>
      </p:sp>
      <p:sp>
        <p:nvSpPr>
          <p:cNvPr id="4" name="Slide Number Placeholder 3"/>
          <p:cNvSpPr>
            <a:spLocks noGrp="1"/>
          </p:cNvSpPr>
          <p:nvPr>
            <p:ph type="sldNum" sz="quarter" idx="5"/>
          </p:nvPr>
        </p:nvSpPr>
        <p:spPr/>
        <p:txBody>
          <a:bodyPr/>
          <a:lstStyle/>
          <a:p>
            <a:fld id="{1C86429C-AB2E-424F-A80E-48E941145BD8}" type="slidenum">
              <a:rPr lang="en-US" smtClean="0"/>
              <a:t>29</a:t>
            </a:fld>
            <a:endParaRPr lang="en-US"/>
          </a:p>
        </p:txBody>
      </p:sp>
    </p:spTree>
    <p:extLst>
      <p:ext uri="{BB962C8B-B14F-4D97-AF65-F5344CB8AC3E}">
        <p14:creationId xmlns:p14="http://schemas.microsoft.com/office/powerpoint/2010/main" val="3642655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table, which I pulled from the review on the NEJM, is worth your self reviewing, it has a lot of different cocktails</a:t>
            </a:r>
          </a:p>
          <a:p>
            <a:r>
              <a:rPr lang="en-US" sz="1200" b="0" i="0" kern="1200" dirty="0">
                <a:solidFill>
                  <a:schemeClr val="tx1"/>
                </a:solidFill>
                <a:effectLst/>
                <a:latin typeface="+mn-lt"/>
                <a:ea typeface="+mn-ea"/>
                <a:cs typeface="+mn-cs"/>
              </a:rPr>
              <a:t>But I think you need to know the main two</a:t>
            </a:r>
          </a:p>
          <a:p>
            <a:r>
              <a:rPr lang="en-US" sz="1200" b="0" i="0" kern="1200" dirty="0">
                <a:solidFill>
                  <a:schemeClr val="tx1"/>
                </a:solidFill>
                <a:effectLst/>
                <a:latin typeface="+mn-lt"/>
                <a:ea typeface="+mn-ea"/>
                <a:cs typeface="+mn-cs"/>
              </a:rPr>
              <a:t>The first one is macrolide based triple therapy, unless someone I allergic to penicillin, or know of has high level of clarithromycin resistance in the area, or are know to be resistant</a:t>
            </a:r>
          </a:p>
          <a:p>
            <a:r>
              <a:rPr lang="en-US" sz="1200" b="0" i="0" kern="1200" dirty="0">
                <a:solidFill>
                  <a:schemeClr val="tx1"/>
                </a:solidFill>
                <a:effectLst/>
                <a:latin typeface="+mn-lt"/>
                <a:ea typeface="+mn-ea"/>
                <a:cs typeface="+mn-cs"/>
              </a:rPr>
              <a:t>The second quadruple bismuth base cocktail, as a bismuth, tetracycline, PPI, nitroimidazole (which is metronidazole)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Treatment consists of a combination of antimicrobials and often includes an agent to diminish gastric acidity.</a:t>
            </a:r>
          </a:p>
          <a:p>
            <a:r>
              <a:rPr lang="en-US" sz="1200" b="0" i="0" kern="1200" dirty="0">
                <a:solidFill>
                  <a:schemeClr val="tx1"/>
                </a:solidFill>
                <a:effectLst/>
                <a:latin typeface="+mn-lt"/>
                <a:ea typeface="+mn-ea"/>
                <a:cs typeface="+mn-cs"/>
              </a:rPr>
              <a:t>Macrolide based triple therapy</a:t>
            </a:r>
          </a:p>
          <a:p>
            <a:r>
              <a:rPr lang="en-US" sz="1200" b="0" i="0" kern="1200" dirty="0">
                <a:solidFill>
                  <a:schemeClr val="tx1"/>
                </a:solidFill>
                <a:effectLst/>
                <a:latin typeface="+mn-lt"/>
                <a:ea typeface="+mn-ea"/>
                <a:cs typeface="+mn-cs"/>
              </a:rPr>
              <a:t>Quadruple, bismuth based quadruple therapy</a:t>
            </a:r>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31</a:t>
            </a:fld>
            <a:endParaRPr lang="en-US"/>
          </a:p>
        </p:txBody>
      </p:sp>
    </p:spTree>
    <p:extLst>
      <p:ext uri="{BB962C8B-B14F-4D97-AF65-F5344CB8AC3E}">
        <p14:creationId xmlns:p14="http://schemas.microsoft.com/office/powerpoint/2010/main" val="3064070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Limited information on </a:t>
            </a:r>
            <a:r>
              <a:rPr lang="en-US" sz="1200" i="1" kern="1200" dirty="0">
                <a:solidFill>
                  <a:schemeClr val="tx1"/>
                </a:solidFill>
                <a:effectLst/>
                <a:latin typeface="+mn-lt"/>
                <a:ea typeface="+mn-ea"/>
                <a:cs typeface="+mn-cs"/>
              </a:rPr>
              <a:t>H. pylori </a:t>
            </a:r>
            <a:r>
              <a:rPr lang="en-US" sz="1200" kern="1200" dirty="0">
                <a:solidFill>
                  <a:schemeClr val="tx1"/>
                </a:solidFill>
                <a:effectLst/>
                <a:latin typeface="+mn-lt"/>
                <a:ea typeface="+mn-ea"/>
                <a:cs typeface="+mn-cs"/>
              </a:rPr>
              <a:t>resistance in the US assume clarithromycin resistance is &gt; 15% unless local resistance is known </a:t>
            </a:r>
          </a:p>
          <a:p>
            <a:r>
              <a:rPr lang="en-US" sz="1200" kern="1200" dirty="0">
                <a:solidFill>
                  <a:schemeClr val="tx1"/>
                </a:solidFill>
                <a:effectLst/>
                <a:latin typeface="+mn-lt"/>
                <a:ea typeface="+mn-ea"/>
                <a:cs typeface="+mn-cs"/>
              </a:rPr>
              <a:t>Macrolide use is common and patients don’t remember if they have taken it in their lives </a:t>
            </a:r>
          </a:p>
          <a:p>
            <a:r>
              <a:rPr lang="en-US" sz="1200" kern="1200" dirty="0">
                <a:solidFill>
                  <a:schemeClr val="tx1"/>
                </a:solidFill>
                <a:effectLst/>
                <a:latin typeface="+mn-lt"/>
                <a:ea typeface="+mn-ea"/>
                <a:cs typeface="+mn-cs"/>
              </a:rPr>
              <a:t>Generally avoid “triple therapy” </a:t>
            </a:r>
          </a:p>
          <a:p>
            <a:r>
              <a:rPr lang="en-US" sz="1200" kern="1200" dirty="0">
                <a:solidFill>
                  <a:schemeClr val="tx1"/>
                </a:solidFill>
                <a:effectLst/>
                <a:latin typeface="+mn-lt"/>
                <a:ea typeface="+mn-ea"/>
                <a:cs typeface="+mn-cs"/>
              </a:rPr>
              <a:t>Bismuth “quad therapy” increasingly used as 1st line </a:t>
            </a:r>
          </a:p>
        </p:txBody>
      </p:sp>
      <p:sp>
        <p:nvSpPr>
          <p:cNvPr id="4" name="Slide Number Placeholder 3"/>
          <p:cNvSpPr>
            <a:spLocks noGrp="1"/>
          </p:cNvSpPr>
          <p:nvPr>
            <p:ph type="sldNum" sz="quarter" idx="5"/>
          </p:nvPr>
        </p:nvSpPr>
        <p:spPr/>
        <p:txBody>
          <a:bodyPr/>
          <a:lstStyle/>
          <a:p>
            <a:fld id="{1C86429C-AB2E-424F-A80E-48E941145BD8}" type="slidenum">
              <a:rPr lang="en-US" smtClean="0"/>
              <a:t>32</a:t>
            </a:fld>
            <a:endParaRPr lang="en-US"/>
          </a:p>
        </p:txBody>
      </p:sp>
    </p:spTree>
    <p:extLst>
      <p:ext uri="{BB962C8B-B14F-4D97-AF65-F5344CB8AC3E}">
        <p14:creationId xmlns:p14="http://schemas.microsoft.com/office/powerpoint/2010/main" val="3397118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Consider Penicillin Allergy Testing:</a:t>
            </a:r>
          </a:p>
          <a:p>
            <a:r>
              <a:rPr lang="en-US" sz="1200" kern="1200" dirty="0">
                <a:solidFill>
                  <a:schemeClr val="tx1"/>
                </a:solidFill>
                <a:effectLst/>
                <a:latin typeface="+mn-lt"/>
                <a:ea typeface="+mn-ea"/>
                <a:cs typeface="+mn-cs"/>
              </a:rPr>
              <a:t>Most patients with a history of penicillin (PCN) allergy do not have true PCN hypersensitivity </a:t>
            </a:r>
          </a:p>
          <a:p>
            <a:r>
              <a:rPr lang="en-US" sz="1200" kern="1200" dirty="0">
                <a:solidFill>
                  <a:schemeClr val="tx1"/>
                </a:solidFill>
                <a:effectLst/>
                <a:latin typeface="+mn-lt"/>
                <a:ea typeface="+mn-ea"/>
                <a:cs typeface="+mn-cs"/>
              </a:rPr>
              <a:t>– 5-10% of US population report PCN allergy90% have negative skin testing and can tolerate PCN </a:t>
            </a:r>
          </a:p>
          <a:p>
            <a:r>
              <a:rPr lang="en-US" sz="1200" kern="1200" dirty="0">
                <a:solidFill>
                  <a:schemeClr val="tx1"/>
                </a:solidFill>
                <a:effectLst/>
                <a:latin typeface="+mn-lt"/>
                <a:ea typeface="+mn-ea"/>
                <a:cs typeface="+mn-cs"/>
              </a:rPr>
              <a:t>Consider referral for allergy testing after failure of a first-line treatment to see if an amoxicillin-containing regimen can be given </a:t>
            </a:r>
          </a:p>
          <a:p>
            <a:endParaRPr lang="en-US" dirty="0">
              <a:effectLst/>
            </a:endParaRPr>
          </a:p>
        </p:txBody>
      </p:sp>
      <p:sp>
        <p:nvSpPr>
          <p:cNvPr id="4" name="Slide Number Placeholder 3"/>
          <p:cNvSpPr>
            <a:spLocks noGrp="1"/>
          </p:cNvSpPr>
          <p:nvPr>
            <p:ph type="sldNum" sz="quarter" idx="5"/>
          </p:nvPr>
        </p:nvSpPr>
        <p:spPr/>
        <p:txBody>
          <a:bodyPr/>
          <a:lstStyle/>
          <a:p>
            <a:fld id="{1C86429C-AB2E-424F-A80E-48E941145BD8}" type="slidenum">
              <a:rPr lang="en-US" smtClean="0"/>
              <a:t>33</a:t>
            </a:fld>
            <a:endParaRPr lang="en-US"/>
          </a:p>
        </p:txBody>
      </p:sp>
    </p:spTree>
    <p:extLst>
      <p:ext uri="{BB962C8B-B14F-4D97-AF65-F5344CB8AC3E}">
        <p14:creationId xmlns:p14="http://schemas.microsoft.com/office/powerpoint/2010/main" val="3122850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terms of antimicrobial resistance, is really the macrolides, metronidazole, and fluoroquinolones that are gaining resistance world wide</a:t>
            </a:r>
          </a:p>
          <a:p>
            <a:r>
              <a:rPr lang="en-US" sz="1200" kern="1200" dirty="0">
                <a:solidFill>
                  <a:schemeClr val="tx1"/>
                </a:solidFill>
                <a:effectLst/>
                <a:latin typeface="+mn-lt"/>
                <a:ea typeface="+mn-ea"/>
                <a:cs typeface="+mn-cs"/>
              </a:rPr>
              <a:t>Amoxicillin, tetracycline remain low, but the combination of just those two drugs does not really work.</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general: </a:t>
            </a:r>
          </a:p>
          <a:p>
            <a:pPr lvl="1"/>
            <a:r>
              <a:rPr lang="en-US" sz="1200" kern="1200" dirty="0">
                <a:solidFill>
                  <a:schemeClr val="tx1"/>
                </a:solidFill>
                <a:effectLst/>
                <a:latin typeface="+mn-lt"/>
                <a:ea typeface="+mn-ea"/>
                <a:cs typeface="+mn-cs"/>
              </a:rPr>
              <a:t>–  Clarithromycin, metronidazole, and fluoroquinolones should not be used again due to concern for resistance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Amoxicillin and tetracycline can often be reused as resistance is rare </a:t>
            </a:r>
          </a:p>
          <a:p>
            <a:pPr lvl="1"/>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 increasing proportion of strains show resistance to antibiotics. Knowledge of antimicrobial susceptibility allows optimization of treatment regimens.</a:t>
            </a:r>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34</a:t>
            </a:fld>
            <a:endParaRPr lang="en-US"/>
          </a:p>
        </p:txBody>
      </p:sp>
    </p:spTree>
    <p:extLst>
      <p:ext uri="{BB962C8B-B14F-4D97-AF65-F5344CB8AC3E}">
        <p14:creationId xmlns:p14="http://schemas.microsoft.com/office/powerpoint/2010/main" val="31941944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Prevention of Treatment Failures </a:t>
            </a:r>
          </a:p>
          <a:p>
            <a:r>
              <a:rPr lang="en-US" sz="1200" kern="1200" dirty="0">
                <a:solidFill>
                  <a:schemeClr val="tx1"/>
                </a:solidFill>
                <a:effectLst/>
                <a:latin typeface="+mn-lt"/>
                <a:ea typeface="+mn-ea"/>
                <a:cs typeface="+mn-cs"/>
              </a:rPr>
              <a:t>Think about resistance </a:t>
            </a:r>
            <a:endParaRPr lang="en-US" dirty="0">
              <a:effectLst/>
            </a:endParaRPr>
          </a:p>
          <a:p>
            <a:r>
              <a:rPr lang="en-US" sz="1200" kern="1200" dirty="0">
                <a:solidFill>
                  <a:schemeClr val="tx1"/>
                </a:solidFill>
                <a:effectLst/>
                <a:latin typeface="+mn-lt"/>
                <a:ea typeface="+mn-ea"/>
                <a:cs typeface="+mn-cs"/>
              </a:rPr>
              <a:t>– Especially to clarithromycin, metronidazole, and levofloxacin </a:t>
            </a:r>
            <a:endParaRPr lang="en-US" dirty="0">
              <a:effectLst/>
            </a:endParaRPr>
          </a:p>
          <a:p>
            <a:r>
              <a:rPr lang="en-US" sz="1200" kern="1200" dirty="0">
                <a:solidFill>
                  <a:schemeClr val="tx1"/>
                </a:solidFill>
                <a:effectLst/>
                <a:latin typeface="+mn-lt"/>
                <a:ea typeface="+mn-ea"/>
                <a:cs typeface="+mn-cs"/>
              </a:rPr>
              <a:t>• Explain regimen &amp; reinforce compliance </a:t>
            </a:r>
            <a:endParaRPr lang="en-US" dirty="0">
              <a:effectLst/>
            </a:endParaRPr>
          </a:p>
          <a:p>
            <a:r>
              <a:rPr lang="en-US" sz="1200" kern="1200" dirty="0">
                <a:solidFill>
                  <a:schemeClr val="tx1"/>
                </a:solidFill>
                <a:effectLst/>
                <a:latin typeface="+mn-lt"/>
                <a:ea typeface="+mn-ea"/>
                <a:cs typeface="+mn-cs"/>
              </a:rPr>
              <a:t>– Write it out for them, especially quad therapy </a:t>
            </a:r>
            <a:endParaRPr lang="en-US" dirty="0">
              <a:effectLst/>
            </a:endParaRPr>
          </a:p>
          <a:p>
            <a:r>
              <a:rPr lang="en-US" sz="1200" kern="1200" dirty="0">
                <a:solidFill>
                  <a:schemeClr val="tx1"/>
                </a:solidFill>
                <a:effectLst/>
                <a:latin typeface="+mn-lt"/>
                <a:ea typeface="+mn-ea"/>
                <a:cs typeface="+mn-cs"/>
              </a:rPr>
              <a:t>– Discuss side effects, and encourage patients to call before stopping it prematurely </a:t>
            </a:r>
            <a:endParaRPr lang="en-US" dirty="0">
              <a:effectLst/>
            </a:endParaRPr>
          </a:p>
          <a:p>
            <a:r>
              <a:rPr lang="en-US" sz="1200" kern="1200" dirty="0">
                <a:solidFill>
                  <a:schemeClr val="tx1"/>
                </a:solidFill>
                <a:effectLst/>
                <a:latin typeface="+mn-lt"/>
                <a:ea typeface="+mn-ea"/>
                <a:cs typeface="+mn-cs"/>
              </a:rPr>
              <a:t>• Consider sensitivity testing – after 2, 3, or 4 failed regimens? </a:t>
            </a:r>
            <a:endParaRPr lang="en-US" dirty="0">
              <a:effectLst/>
            </a:endParaRPr>
          </a:p>
          <a:p>
            <a:r>
              <a:rPr lang="en-US" sz="1200" kern="1200" dirty="0">
                <a:solidFill>
                  <a:schemeClr val="tx1"/>
                </a:solidFill>
                <a:effectLst/>
                <a:latin typeface="+mn-lt"/>
                <a:ea typeface="+mn-ea"/>
                <a:cs typeface="+mn-cs"/>
              </a:rPr>
              <a:t>– Increasingly available via commercial labs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35</a:t>
            </a:fld>
            <a:endParaRPr lang="en-US"/>
          </a:p>
        </p:txBody>
      </p:sp>
    </p:spTree>
    <p:extLst>
      <p:ext uri="{BB962C8B-B14F-4D97-AF65-F5344CB8AC3E}">
        <p14:creationId xmlns:p14="http://schemas.microsoft.com/office/powerpoint/2010/main" val="2907715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36</a:t>
            </a:fld>
            <a:endParaRPr lang="en-US"/>
          </a:p>
        </p:txBody>
      </p:sp>
    </p:spTree>
    <p:extLst>
      <p:ext uri="{BB962C8B-B14F-4D97-AF65-F5344CB8AC3E}">
        <p14:creationId xmlns:p14="http://schemas.microsoft.com/office/powerpoint/2010/main" val="1245933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86429C-AB2E-424F-A80E-48E941145BD8}" type="slidenum">
              <a:rPr lang="en-US" smtClean="0"/>
              <a:t>38</a:t>
            </a:fld>
            <a:endParaRPr lang="en-US"/>
          </a:p>
        </p:txBody>
      </p:sp>
    </p:spTree>
    <p:extLst>
      <p:ext uri="{BB962C8B-B14F-4D97-AF65-F5344CB8AC3E}">
        <p14:creationId xmlns:p14="http://schemas.microsoft.com/office/powerpoint/2010/main" val="194705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643B8E4-8D76-CD42-B81F-58B87BD0ABB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74343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43B8E4-8D76-CD42-B81F-58B87BD0ABB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67163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43B8E4-8D76-CD42-B81F-58B87BD0ABB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811182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43B8E4-8D76-CD42-B81F-58B87BD0ABBE}" type="datetimeFigureOut">
              <a:rPr lang="en-US" smtClean="0"/>
              <a:t>12/18/20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2103417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43B8E4-8D76-CD42-B81F-58B87BD0ABBE}" type="datetimeFigureOut">
              <a:rPr lang="en-US" smtClean="0"/>
              <a:t>12/18/20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266108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43B8E4-8D76-CD42-B81F-58B87BD0ABBE}" type="datetimeFigureOut">
              <a:rPr lang="en-US" smtClean="0"/>
              <a:t>12/18/20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43040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3B8E4-8D76-CD42-B81F-58B87BD0ABBE}" type="datetimeFigureOut">
              <a:rPr lang="en-US" smtClean="0"/>
              <a:t>12/18/20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882554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43B8E4-8D76-CD42-B81F-58B87BD0ABBE}" type="datetimeFigureOut">
              <a:rPr lang="en-US" smtClean="0"/>
              <a:t>12/18/20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213700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43B8E4-8D76-CD42-B81F-58B87BD0ABBE}" type="datetimeFigureOut">
              <a:rPr lang="en-US" smtClean="0"/>
              <a:t>12/18/20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185810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43B8E4-8D76-CD42-B81F-58B87BD0ABB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432917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43B8E4-8D76-CD42-B81F-58B87BD0ABB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0AEE-3E95-9740-9BBD-DA0092575EC2}" type="slidenum">
              <a:rPr lang="en-US" smtClean="0"/>
              <a:t>‹#›</a:t>
            </a:fld>
            <a:endParaRPr lang="en-US"/>
          </a:p>
        </p:txBody>
      </p:sp>
    </p:spTree>
    <p:extLst>
      <p:ext uri="{BB962C8B-B14F-4D97-AF65-F5344CB8AC3E}">
        <p14:creationId xmlns:p14="http://schemas.microsoft.com/office/powerpoint/2010/main" val="37775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3B8E4-8D76-CD42-B81F-58B87BD0ABBE}" type="datetimeFigureOut">
              <a:rPr lang="en-US" smtClean="0"/>
              <a:t>12/18/20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40AEE-3E95-9740-9BBD-DA0092575EC2}" type="slidenum">
              <a:rPr lang="en-US" smtClean="0"/>
              <a:t>‹#›</a:t>
            </a:fld>
            <a:endParaRPr lang="en-US"/>
          </a:p>
        </p:txBody>
      </p:sp>
    </p:spTree>
    <p:extLst>
      <p:ext uri="{BB962C8B-B14F-4D97-AF65-F5344CB8AC3E}">
        <p14:creationId xmlns:p14="http://schemas.microsoft.com/office/powerpoint/2010/main" val="1802472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929296" y="1264824"/>
            <a:ext cx="9144000" cy="2387600"/>
          </a:xfrm>
        </p:spPr>
        <p:txBody>
          <a:bodyPr/>
          <a:lstStyle/>
          <a:p>
            <a:r>
              <a:rPr lang="en-US" b="1" i="1" dirty="0"/>
              <a:t>Helicobacter Pylori </a:t>
            </a:r>
            <a:r>
              <a:rPr lang="en-US" b="1" dirty="0"/>
              <a:t>Infection</a:t>
            </a:r>
          </a:p>
        </p:txBody>
      </p:sp>
      <p:sp>
        <p:nvSpPr>
          <p:cNvPr id="3" name="Subtitle 2"/>
          <p:cNvSpPr>
            <a:spLocks noGrp="1"/>
          </p:cNvSpPr>
          <p:nvPr>
            <p:ph type="subTitle" idx="1"/>
          </p:nvPr>
        </p:nvSpPr>
        <p:spPr>
          <a:xfrm>
            <a:off x="1929296" y="3744499"/>
            <a:ext cx="9144000" cy="1655762"/>
          </a:xfrm>
        </p:spPr>
        <p:txBody>
          <a:bodyPr/>
          <a:lstStyle/>
          <a:p>
            <a:r>
              <a:rPr lang="en-US" dirty="0"/>
              <a:t>Jaime Gallegos, MD</a:t>
            </a:r>
          </a:p>
          <a:p>
            <a:r>
              <a:rPr lang="en-US" dirty="0"/>
              <a:t>Infectious Disease </a:t>
            </a:r>
          </a:p>
        </p:txBody>
      </p:sp>
    </p:spTree>
    <p:extLst>
      <p:ext uri="{BB962C8B-B14F-4D97-AF65-F5344CB8AC3E}">
        <p14:creationId xmlns:p14="http://schemas.microsoft.com/office/powerpoint/2010/main" val="104003744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5CE8-D516-5640-9EB0-D99D006307BC}"/>
              </a:ext>
            </a:extLst>
          </p:cNvPr>
          <p:cNvSpPr>
            <a:spLocks noGrp="1"/>
          </p:cNvSpPr>
          <p:nvPr>
            <p:ph type="title"/>
          </p:nvPr>
        </p:nvSpPr>
        <p:spPr/>
        <p:txBody>
          <a:bodyPr/>
          <a:lstStyle/>
          <a:p>
            <a:r>
              <a:rPr lang="en-US" b="1" dirty="0"/>
              <a:t>Disclosures</a:t>
            </a:r>
          </a:p>
        </p:txBody>
      </p:sp>
      <p:sp>
        <p:nvSpPr>
          <p:cNvPr id="3" name="Content Placeholder 2">
            <a:extLst>
              <a:ext uri="{FF2B5EF4-FFF2-40B4-BE49-F238E27FC236}">
                <a16:creationId xmlns:a16="http://schemas.microsoft.com/office/drawing/2014/main" id="{CD89C668-5B3A-604D-8063-4F56ECDE5273}"/>
              </a:ext>
            </a:extLst>
          </p:cNvPr>
          <p:cNvSpPr>
            <a:spLocks noGrp="1"/>
          </p:cNvSpPr>
          <p:nvPr>
            <p:ph idx="1"/>
          </p:nvPr>
        </p:nvSpPr>
        <p:spPr/>
        <p:txBody>
          <a:bodyPr/>
          <a:lstStyle/>
          <a:p>
            <a:r>
              <a:rPr lang="en-US" dirty="0"/>
              <a:t>I Have no disclosures to report</a:t>
            </a:r>
          </a:p>
          <a:p>
            <a:endParaRPr lang="en-US" dirty="0"/>
          </a:p>
        </p:txBody>
      </p:sp>
    </p:spTree>
    <p:extLst>
      <p:ext uri="{BB962C8B-B14F-4D97-AF65-F5344CB8AC3E}">
        <p14:creationId xmlns:p14="http://schemas.microsoft.com/office/powerpoint/2010/main" val="2812708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1"/>
            <a:ext cx="10515600" cy="1325563"/>
          </a:xfrm>
        </p:spPr>
        <p:txBody>
          <a:bodyPr/>
          <a:lstStyle/>
          <a:p>
            <a:r>
              <a:rPr lang="en-US" b="1" i="1" dirty="0"/>
              <a:t>Helicobacter pylori</a:t>
            </a:r>
          </a:p>
        </p:txBody>
      </p:sp>
      <p:pic>
        <p:nvPicPr>
          <p:cNvPr id="10" name="Picture 9">
            <a:extLst>
              <a:ext uri="{FF2B5EF4-FFF2-40B4-BE49-F238E27FC236}">
                <a16:creationId xmlns:a16="http://schemas.microsoft.com/office/drawing/2014/main" id="{9FF2943F-3374-294A-A6E0-F2F4D2BCCBC0}"/>
              </a:ext>
            </a:extLst>
          </p:cNvPr>
          <p:cNvPicPr>
            <a:picLocks noChangeAspect="1"/>
          </p:cNvPicPr>
          <p:nvPr/>
        </p:nvPicPr>
        <p:blipFill>
          <a:blip r:embed="rId3"/>
          <a:stretch>
            <a:fillRect/>
          </a:stretch>
        </p:blipFill>
        <p:spPr>
          <a:xfrm>
            <a:off x="2120900" y="1023144"/>
            <a:ext cx="7950200" cy="4927600"/>
          </a:xfrm>
          <a:prstGeom prst="rect">
            <a:avLst/>
          </a:prstGeom>
        </p:spPr>
      </p:pic>
      <p:sp>
        <p:nvSpPr>
          <p:cNvPr id="11" name="TextBox 10">
            <a:extLst>
              <a:ext uri="{FF2B5EF4-FFF2-40B4-BE49-F238E27FC236}">
                <a16:creationId xmlns:a16="http://schemas.microsoft.com/office/drawing/2014/main" id="{62029D9B-732E-3344-B4D8-E5BC3DE7B036}"/>
              </a:ext>
            </a:extLst>
          </p:cNvPr>
          <p:cNvSpPr txBox="1"/>
          <p:nvPr/>
        </p:nvSpPr>
        <p:spPr>
          <a:xfrm>
            <a:off x="2093191" y="5950744"/>
            <a:ext cx="4599080" cy="369332"/>
          </a:xfrm>
          <a:prstGeom prst="rect">
            <a:avLst/>
          </a:prstGeom>
          <a:noFill/>
        </p:spPr>
        <p:txBody>
          <a:bodyPr wrap="none" rtlCol="0">
            <a:spAutoFit/>
          </a:bodyPr>
          <a:lstStyle/>
          <a:p>
            <a:r>
              <a:rPr lang="en-US" b="1" dirty="0"/>
              <a:t>Recent review N </a:t>
            </a:r>
            <a:r>
              <a:rPr lang="en-US" b="1" dirty="0" err="1"/>
              <a:t>Eng</a:t>
            </a:r>
            <a:r>
              <a:rPr lang="en-US" b="1" dirty="0"/>
              <a:t> J Med 2019; 380: 1158-65</a:t>
            </a:r>
          </a:p>
        </p:txBody>
      </p:sp>
    </p:spTree>
    <p:extLst>
      <p:ext uri="{BB962C8B-B14F-4D97-AF65-F5344CB8AC3E}">
        <p14:creationId xmlns:p14="http://schemas.microsoft.com/office/powerpoint/2010/main" val="420174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Microbiology: </a:t>
            </a:r>
            <a:r>
              <a:rPr lang="en-US" b="1" i="1" dirty="0"/>
              <a:t>Helicobacter pylori</a:t>
            </a:r>
          </a:p>
        </p:txBody>
      </p:sp>
      <p:sp>
        <p:nvSpPr>
          <p:cNvPr id="3" name="Content Placeholder 2"/>
          <p:cNvSpPr>
            <a:spLocks noGrp="1"/>
          </p:cNvSpPr>
          <p:nvPr>
            <p:ph idx="1"/>
          </p:nvPr>
        </p:nvSpPr>
        <p:spPr>
          <a:xfrm>
            <a:off x="838200" y="1690688"/>
            <a:ext cx="4273062" cy="2060697"/>
          </a:xfrm>
        </p:spPr>
        <p:txBody>
          <a:bodyPr/>
          <a:lstStyle/>
          <a:p>
            <a:pPr marL="0" indent="0">
              <a:buNone/>
            </a:pPr>
            <a:r>
              <a:rPr lang="en-US" b="1" dirty="0"/>
              <a:t>Gastric Mucosa</a:t>
            </a:r>
          </a:p>
          <a:p>
            <a:r>
              <a:rPr lang="en-US" dirty="0"/>
              <a:t>Spiral-shaped</a:t>
            </a:r>
          </a:p>
          <a:p>
            <a:r>
              <a:rPr lang="en-US" dirty="0"/>
              <a:t>Flagellated</a:t>
            </a:r>
          </a:p>
          <a:p>
            <a:r>
              <a:rPr lang="en-US" dirty="0"/>
              <a:t>Non-Invasive</a:t>
            </a:r>
          </a:p>
          <a:p>
            <a:endParaRPr lang="en-US" dirty="0"/>
          </a:p>
        </p:txBody>
      </p:sp>
      <p:sp>
        <p:nvSpPr>
          <p:cNvPr id="4" name="Content Placeholder 2"/>
          <p:cNvSpPr txBox="1">
            <a:spLocks/>
          </p:cNvSpPr>
          <p:nvPr/>
        </p:nvSpPr>
        <p:spPr>
          <a:xfrm>
            <a:off x="6096000" y="1690688"/>
            <a:ext cx="5772150" cy="44947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b="1" dirty="0"/>
              <a:t>Agar</a:t>
            </a:r>
          </a:p>
          <a:p>
            <a:r>
              <a:rPr lang="en-US" dirty="0"/>
              <a:t>Slow-growing (3-7 days)</a:t>
            </a:r>
          </a:p>
          <a:p>
            <a:r>
              <a:rPr lang="en-US" dirty="0"/>
              <a:t>Gram negative rod</a:t>
            </a:r>
          </a:p>
          <a:p>
            <a:r>
              <a:rPr lang="en-US" dirty="0"/>
              <a:t>Microaerophilic (5%O</a:t>
            </a:r>
            <a:r>
              <a:rPr lang="en-US" baseline="-25000" dirty="0"/>
              <a:t>2</a:t>
            </a:r>
            <a:r>
              <a:rPr lang="en-US" dirty="0"/>
              <a:t>)</a:t>
            </a:r>
          </a:p>
          <a:p>
            <a:pPr lvl="1"/>
            <a:r>
              <a:rPr lang="en-US" dirty="0"/>
              <a:t>Catalase +</a:t>
            </a:r>
          </a:p>
          <a:p>
            <a:pPr lvl="1"/>
            <a:r>
              <a:rPr lang="en-US" dirty="0"/>
              <a:t>Oxidase +</a:t>
            </a:r>
          </a:p>
          <a:p>
            <a:pPr lvl="1"/>
            <a:r>
              <a:rPr lang="en-US" dirty="0">
                <a:solidFill>
                  <a:srgbClr val="FF0000"/>
                </a:solidFill>
              </a:rPr>
              <a:t>Urease +                 </a:t>
            </a:r>
            <a:r>
              <a:rPr lang="en-US" dirty="0">
                <a:sym typeface="Wingdings"/>
              </a:rPr>
              <a:t> 	</a:t>
            </a:r>
            <a:r>
              <a:rPr lang="en-US" dirty="0">
                <a:solidFill>
                  <a:schemeClr val="accent6"/>
                </a:solidFill>
                <a:sym typeface="Wingdings"/>
              </a:rPr>
              <a:t>Survival</a:t>
            </a:r>
          </a:p>
          <a:p>
            <a:pPr marL="457200" lvl="1" indent="0">
              <a:buNone/>
            </a:pPr>
            <a:r>
              <a:rPr lang="en-US" sz="2000" dirty="0"/>
              <a:t>Urea</a:t>
            </a:r>
            <a:r>
              <a:rPr lang="en-US" sz="2000" dirty="0">
                <a:sym typeface="Wingdings"/>
              </a:rPr>
              <a:t>CO</a:t>
            </a:r>
            <a:r>
              <a:rPr lang="en-US" sz="2000" baseline="-25000" dirty="0">
                <a:sym typeface="Wingdings"/>
              </a:rPr>
              <a:t>2</a:t>
            </a:r>
            <a:r>
              <a:rPr lang="en-US" sz="2000" dirty="0">
                <a:sym typeface="Wingdings"/>
              </a:rPr>
              <a:t>+NH</a:t>
            </a:r>
            <a:r>
              <a:rPr lang="en-US" sz="2000" baseline="-25000" dirty="0">
                <a:sym typeface="Wingdings"/>
              </a:rPr>
              <a:t>3</a:t>
            </a:r>
            <a:r>
              <a:rPr lang="en-US" sz="2000" dirty="0">
                <a:sym typeface="Wingdings"/>
              </a:rPr>
              <a:t>↑pH	</a:t>
            </a:r>
            <a:r>
              <a:rPr lang="en-US" sz="2000" dirty="0">
                <a:solidFill>
                  <a:schemeClr val="accent6"/>
                </a:solidFill>
                <a:sym typeface="Wingdings"/>
              </a:rPr>
              <a:t>Colonization</a:t>
            </a:r>
          </a:p>
          <a:p>
            <a:pPr marL="457200" lvl="1" indent="0">
              <a:buNone/>
            </a:pPr>
            <a:r>
              <a:rPr lang="en-US" sz="2000" dirty="0">
                <a:solidFill>
                  <a:schemeClr val="accent6"/>
                </a:solidFill>
                <a:sym typeface="Wingdings"/>
              </a:rPr>
              <a:t>				Diagnostic testing</a:t>
            </a:r>
          </a:p>
        </p:txBody>
      </p:sp>
      <p:pic>
        <p:nvPicPr>
          <p:cNvPr id="8" name="Picture 7"/>
          <p:cNvPicPr>
            <a:picLocks noChangeAspect="1"/>
          </p:cNvPicPr>
          <p:nvPr/>
        </p:nvPicPr>
        <p:blipFill>
          <a:blip r:embed="rId3"/>
          <a:stretch>
            <a:fillRect/>
          </a:stretch>
        </p:blipFill>
        <p:spPr>
          <a:xfrm>
            <a:off x="1694473" y="3751384"/>
            <a:ext cx="908050" cy="1719499"/>
          </a:xfrm>
          <a:prstGeom prst="rect">
            <a:avLst/>
          </a:prstGeom>
        </p:spPr>
      </p:pic>
      <p:sp>
        <p:nvSpPr>
          <p:cNvPr id="9" name="Content Placeholder 2"/>
          <p:cNvSpPr txBox="1">
            <a:spLocks/>
          </p:cNvSpPr>
          <p:nvPr/>
        </p:nvSpPr>
        <p:spPr>
          <a:xfrm>
            <a:off x="838200" y="5524377"/>
            <a:ext cx="2990850" cy="103034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First isolated in 1982</a:t>
            </a:r>
          </a:p>
          <a:p>
            <a:pPr marL="0" indent="0">
              <a:buFont typeface="Arial"/>
              <a:buNone/>
            </a:pPr>
            <a:r>
              <a:rPr lang="en-US" dirty="0"/>
              <a:t>Nobel Prize </a:t>
            </a:r>
          </a:p>
          <a:p>
            <a:pPr marL="0" indent="0">
              <a:buFont typeface="Arial"/>
              <a:buNone/>
            </a:pPr>
            <a:r>
              <a:rPr lang="en-US" dirty="0"/>
              <a:t>(Marshall &amp; Warren, 2005)</a:t>
            </a:r>
          </a:p>
        </p:txBody>
      </p:sp>
      <p:sp>
        <p:nvSpPr>
          <p:cNvPr id="5" name="TextBox 4">
            <a:extLst>
              <a:ext uri="{FF2B5EF4-FFF2-40B4-BE49-F238E27FC236}">
                <a16:creationId xmlns:a16="http://schemas.microsoft.com/office/drawing/2014/main" id="{7109EA29-8BC9-1F43-BCC9-7B4A65129A33}"/>
              </a:ext>
            </a:extLst>
          </p:cNvPr>
          <p:cNvSpPr txBox="1"/>
          <p:nvPr/>
        </p:nvSpPr>
        <p:spPr>
          <a:xfrm>
            <a:off x="8248650" y="6185393"/>
            <a:ext cx="3943350" cy="369332"/>
          </a:xfrm>
          <a:prstGeom prst="rect">
            <a:avLst/>
          </a:prstGeom>
          <a:noFill/>
        </p:spPr>
        <p:txBody>
          <a:bodyPr wrap="square" rtlCol="0">
            <a:spAutoFit/>
          </a:bodyPr>
          <a:lstStyle/>
          <a:p>
            <a:r>
              <a:rPr lang="en-US" dirty="0"/>
              <a:t>2010. NEJM. McColl. H. pylori infection</a:t>
            </a:r>
          </a:p>
        </p:txBody>
      </p:sp>
    </p:spTree>
    <p:extLst>
      <p:ext uri="{BB962C8B-B14F-4D97-AF65-F5344CB8AC3E}">
        <p14:creationId xmlns:p14="http://schemas.microsoft.com/office/powerpoint/2010/main" val="44067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a:t>
            </a:r>
          </a:p>
        </p:txBody>
      </p:sp>
      <p:sp>
        <p:nvSpPr>
          <p:cNvPr id="3" name="Content Placeholder 2"/>
          <p:cNvSpPr>
            <a:spLocks noGrp="1"/>
          </p:cNvSpPr>
          <p:nvPr>
            <p:ph idx="1"/>
          </p:nvPr>
        </p:nvSpPr>
        <p:spPr/>
        <p:txBody>
          <a:bodyPr/>
          <a:lstStyle/>
          <a:p>
            <a:r>
              <a:rPr lang="en-US" dirty="0"/>
              <a:t>A young woman undergoes upper endoscopy for unexplained nausea, and vomiting. </a:t>
            </a:r>
          </a:p>
          <a:p>
            <a:pPr lvl="1"/>
            <a:r>
              <a:rPr lang="en-US" dirty="0"/>
              <a:t>The stomach appears </a:t>
            </a:r>
            <a:r>
              <a:rPr lang="en-US" b="1" dirty="0"/>
              <a:t>normal</a:t>
            </a:r>
            <a:r>
              <a:rPr lang="en-US" dirty="0"/>
              <a:t>. </a:t>
            </a:r>
          </a:p>
          <a:p>
            <a:pPr lvl="1"/>
            <a:r>
              <a:rPr lang="en-US" dirty="0"/>
              <a:t>Surveillance gastric biopsies are taken and the gastric biopsies urease test is </a:t>
            </a:r>
            <a:r>
              <a:rPr lang="en-US" b="1" dirty="0"/>
              <a:t>positive</a:t>
            </a:r>
            <a:r>
              <a:rPr lang="en-US" dirty="0"/>
              <a:t>. The biopsies are most likely to show:</a:t>
            </a:r>
          </a:p>
          <a:p>
            <a:pPr marL="914400" lvl="1" indent="-457200">
              <a:buFont typeface="+mj-lt"/>
              <a:buAutoNum type="alphaUcPeriod"/>
            </a:pPr>
            <a:r>
              <a:rPr lang="en-US" i="1" dirty="0"/>
              <a:t>Helicobacter pylori</a:t>
            </a:r>
            <a:r>
              <a:rPr lang="en-US" dirty="0"/>
              <a:t> organism, but no gastric or esophageal inflammation</a:t>
            </a:r>
          </a:p>
          <a:p>
            <a:pPr marL="914400" lvl="1" indent="-457200">
              <a:buFont typeface="+mj-lt"/>
              <a:buAutoNum type="alphaUcPeriod"/>
            </a:pPr>
            <a:r>
              <a:rPr lang="en-US" i="1" dirty="0"/>
              <a:t>Helicobacter pylori</a:t>
            </a:r>
            <a:r>
              <a:rPr lang="en-US" dirty="0"/>
              <a:t> organism plus gastric inflammation (gastritis)</a:t>
            </a:r>
          </a:p>
          <a:p>
            <a:pPr marL="914400" lvl="1" indent="-457200">
              <a:buFont typeface="+mj-lt"/>
              <a:buAutoNum type="alphaUcPeriod"/>
            </a:pPr>
            <a:r>
              <a:rPr lang="en-US" i="1" dirty="0"/>
              <a:t>Helicobacter pylori</a:t>
            </a:r>
            <a:r>
              <a:rPr lang="en-US" dirty="0"/>
              <a:t> organisms plus esophagitis</a:t>
            </a:r>
          </a:p>
          <a:p>
            <a:pPr marL="914400" lvl="1" indent="-457200">
              <a:buFont typeface="+mj-lt"/>
              <a:buAutoNum type="alphaUcPeriod"/>
            </a:pPr>
            <a:r>
              <a:rPr lang="en-US" dirty="0"/>
              <a:t>Neither </a:t>
            </a:r>
            <a:r>
              <a:rPr lang="en-US" i="1" dirty="0"/>
              <a:t>Helicobacter pylori</a:t>
            </a:r>
            <a:r>
              <a:rPr lang="en-US" dirty="0"/>
              <a:t> organisms, nor inflammation because the urease test is often false positive with a normal endoscopy</a:t>
            </a:r>
          </a:p>
        </p:txBody>
      </p:sp>
    </p:spTree>
    <p:extLst>
      <p:ext uri="{BB962C8B-B14F-4D97-AF65-F5344CB8AC3E}">
        <p14:creationId xmlns:p14="http://schemas.microsoft.com/office/powerpoint/2010/main" val="155103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a:t>
            </a:r>
          </a:p>
        </p:txBody>
      </p:sp>
      <p:sp>
        <p:nvSpPr>
          <p:cNvPr id="3" name="Content Placeholder 2"/>
          <p:cNvSpPr>
            <a:spLocks noGrp="1"/>
          </p:cNvSpPr>
          <p:nvPr>
            <p:ph idx="1"/>
          </p:nvPr>
        </p:nvSpPr>
        <p:spPr/>
        <p:txBody>
          <a:bodyPr/>
          <a:lstStyle/>
          <a:p>
            <a:r>
              <a:rPr lang="en-US" dirty="0"/>
              <a:t>A young woman undergoes upper endoscopy for unexplained nausea, and vomiting. </a:t>
            </a:r>
          </a:p>
          <a:p>
            <a:pPr lvl="1"/>
            <a:r>
              <a:rPr lang="en-US" dirty="0"/>
              <a:t>The stomach appears </a:t>
            </a:r>
            <a:r>
              <a:rPr lang="en-US" b="1" dirty="0"/>
              <a:t>normal</a:t>
            </a:r>
            <a:r>
              <a:rPr lang="en-US" dirty="0"/>
              <a:t>. </a:t>
            </a:r>
          </a:p>
          <a:p>
            <a:pPr lvl="1"/>
            <a:r>
              <a:rPr lang="en-US" dirty="0"/>
              <a:t>Surveillance gastric biopsies are taken and the gastric biopsies urease test is </a:t>
            </a:r>
            <a:r>
              <a:rPr lang="en-US" b="1" dirty="0"/>
              <a:t>positive</a:t>
            </a:r>
            <a:r>
              <a:rPr lang="en-US" dirty="0"/>
              <a:t>. The biopsies are most likely to show:</a:t>
            </a:r>
          </a:p>
          <a:p>
            <a:pPr marL="914400" lvl="1" indent="-457200">
              <a:buFont typeface="+mj-lt"/>
              <a:buAutoNum type="alphaUcPeriod"/>
            </a:pPr>
            <a:r>
              <a:rPr lang="en-US" i="1" dirty="0"/>
              <a:t>Helicobacter pylori</a:t>
            </a:r>
            <a:r>
              <a:rPr lang="en-US" dirty="0"/>
              <a:t> organism, but no gastric or esophageal inflammation</a:t>
            </a:r>
          </a:p>
          <a:p>
            <a:pPr marL="914400" lvl="1" indent="-457200">
              <a:buFont typeface="+mj-lt"/>
              <a:buAutoNum type="alphaUcPeriod"/>
            </a:pPr>
            <a:r>
              <a:rPr lang="en-US" b="1" i="1" dirty="0">
                <a:solidFill>
                  <a:srgbClr val="FF0000"/>
                </a:solidFill>
              </a:rPr>
              <a:t>Helicobacter pylori</a:t>
            </a:r>
            <a:r>
              <a:rPr lang="en-US" b="1" dirty="0">
                <a:solidFill>
                  <a:srgbClr val="FF0000"/>
                </a:solidFill>
              </a:rPr>
              <a:t> organism plus gastric inflammation (gastritis)</a:t>
            </a:r>
          </a:p>
          <a:p>
            <a:pPr marL="914400" lvl="1" indent="-457200">
              <a:buFont typeface="+mj-lt"/>
              <a:buAutoNum type="alphaUcPeriod"/>
            </a:pPr>
            <a:r>
              <a:rPr lang="en-US" i="1" dirty="0"/>
              <a:t>Helicobacter pylori</a:t>
            </a:r>
            <a:r>
              <a:rPr lang="en-US" dirty="0"/>
              <a:t> organisms plus esophagitis</a:t>
            </a:r>
          </a:p>
          <a:p>
            <a:pPr marL="914400" lvl="1" indent="-457200">
              <a:buFont typeface="+mj-lt"/>
              <a:buAutoNum type="alphaUcPeriod"/>
            </a:pPr>
            <a:r>
              <a:rPr lang="en-US" dirty="0"/>
              <a:t>Neither </a:t>
            </a:r>
            <a:r>
              <a:rPr lang="en-US" i="1" dirty="0"/>
              <a:t>Helicobacter pylori</a:t>
            </a:r>
            <a:r>
              <a:rPr lang="en-US" dirty="0"/>
              <a:t> organisms, nor inflammation because the urease test is often false positive with a normal endoscopy</a:t>
            </a:r>
          </a:p>
        </p:txBody>
      </p:sp>
    </p:spTree>
    <p:extLst>
      <p:ext uri="{BB962C8B-B14F-4D97-AF65-F5344CB8AC3E}">
        <p14:creationId xmlns:p14="http://schemas.microsoft.com/office/powerpoint/2010/main" val="1314652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Helicobacter pylori: </a:t>
            </a:r>
            <a:r>
              <a:rPr lang="en-US" b="1" dirty="0"/>
              <a:t>Key points</a:t>
            </a:r>
            <a:endParaRPr lang="en-US" b="1" i="1" dirty="0"/>
          </a:p>
        </p:txBody>
      </p:sp>
      <p:sp>
        <p:nvSpPr>
          <p:cNvPr id="3" name="Content Placeholder 2"/>
          <p:cNvSpPr>
            <a:spLocks noGrp="1"/>
          </p:cNvSpPr>
          <p:nvPr>
            <p:ph idx="1"/>
          </p:nvPr>
        </p:nvSpPr>
        <p:spPr>
          <a:xfrm>
            <a:off x="838200" y="1825625"/>
            <a:ext cx="7883769" cy="4351338"/>
          </a:xfrm>
        </p:spPr>
        <p:txBody>
          <a:bodyPr>
            <a:normAutofit fontScale="92500" lnSpcReduction="20000"/>
          </a:bodyPr>
          <a:lstStyle/>
          <a:p>
            <a:r>
              <a:rPr lang="en-US" dirty="0"/>
              <a:t>Humans are the only natural </a:t>
            </a:r>
            <a:r>
              <a:rPr lang="en-US" i="1" dirty="0"/>
              <a:t>Helicobacter pylori </a:t>
            </a:r>
            <a:r>
              <a:rPr lang="en-US" dirty="0"/>
              <a:t>host</a:t>
            </a:r>
          </a:p>
          <a:p>
            <a:r>
              <a:rPr lang="en-US" dirty="0"/>
              <a:t>Infects&gt;50% of the world’s population </a:t>
            </a:r>
          </a:p>
          <a:p>
            <a:pPr lvl="1"/>
            <a:r>
              <a:rPr lang="en-US" dirty="0"/>
              <a:t>US ~20-40%*</a:t>
            </a:r>
          </a:p>
          <a:p>
            <a:r>
              <a:rPr lang="en-US" dirty="0"/>
              <a:t>A leading chronic infections in humans, similar to dental caries</a:t>
            </a:r>
          </a:p>
          <a:p>
            <a:r>
              <a:rPr lang="en-US" dirty="0"/>
              <a:t>Majority are asymptomatic but </a:t>
            </a:r>
            <a:r>
              <a:rPr lang="en-US" dirty="0">
                <a:solidFill>
                  <a:srgbClr val="FF0000"/>
                </a:solidFill>
              </a:rPr>
              <a:t>all</a:t>
            </a:r>
            <a:r>
              <a:rPr lang="en-US" dirty="0"/>
              <a:t> have chronic active gastritis</a:t>
            </a:r>
          </a:p>
          <a:p>
            <a:r>
              <a:rPr lang="en-US" dirty="0"/>
              <a:t>Severity of gastritis varies depending on the </a:t>
            </a:r>
            <a:r>
              <a:rPr lang="en-US" i="1" dirty="0"/>
              <a:t>Helicobacter pylori</a:t>
            </a:r>
            <a:r>
              <a:rPr lang="en-US" dirty="0"/>
              <a:t> strain &amp; the host</a:t>
            </a:r>
          </a:p>
          <a:p>
            <a:endParaRPr lang="en-US" dirty="0"/>
          </a:p>
          <a:p>
            <a:pPr marL="0" indent="0">
              <a:buNone/>
            </a:pPr>
            <a:r>
              <a:rPr lang="en-US" dirty="0"/>
              <a:t>*At greater risk, African Americans, Hispanics, Native Americans</a:t>
            </a:r>
          </a:p>
        </p:txBody>
      </p:sp>
      <p:pic>
        <p:nvPicPr>
          <p:cNvPr id="4" name="Picture 3"/>
          <p:cNvPicPr>
            <a:picLocks noChangeAspect="1"/>
          </p:cNvPicPr>
          <p:nvPr/>
        </p:nvPicPr>
        <p:blipFill>
          <a:blip r:embed="rId3"/>
          <a:stretch>
            <a:fillRect/>
          </a:stretch>
        </p:blipFill>
        <p:spPr>
          <a:xfrm>
            <a:off x="8904165" y="1825625"/>
            <a:ext cx="3170854" cy="2582252"/>
          </a:xfrm>
          <a:prstGeom prst="rect">
            <a:avLst/>
          </a:prstGeom>
        </p:spPr>
      </p:pic>
      <p:sp>
        <p:nvSpPr>
          <p:cNvPr id="6" name="Rectangle 5">
            <a:extLst>
              <a:ext uri="{FF2B5EF4-FFF2-40B4-BE49-F238E27FC236}">
                <a16:creationId xmlns:a16="http://schemas.microsoft.com/office/drawing/2014/main" id="{F8E26238-D298-2E4B-93CA-F6DDE730F0DA}"/>
              </a:ext>
            </a:extLst>
          </p:cNvPr>
          <p:cNvSpPr/>
          <p:nvPr/>
        </p:nvSpPr>
        <p:spPr>
          <a:xfrm>
            <a:off x="7339263" y="5934670"/>
            <a:ext cx="5525508" cy="923330"/>
          </a:xfrm>
          <a:prstGeom prst="rect">
            <a:avLst/>
          </a:prstGeom>
        </p:spPr>
        <p:txBody>
          <a:bodyPr wrap="square">
            <a:spAutoFit/>
          </a:bodyPr>
          <a:lstStyle/>
          <a:p>
            <a:r>
              <a:rPr lang="en-US" dirty="0"/>
              <a:t>2019. NEJM. Crowe. H. pylori infection</a:t>
            </a:r>
          </a:p>
          <a:p>
            <a:r>
              <a:rPr lang="en-US" dirty="0"/>
              <a:t>2010. NEJM. McColl. H. pylori infection</a:t>
            </a:r>
          </a:p>
          <a:p>
            <a:r>
              <a:rPr lang="en-US" dirty="0"/>
              <a:t>2017. Gut. Ho. Cumulative burden of inflammation</a:t>
            </a:r>
          </a:p>
        </p:txBody>
      </p:sp>
    </p:spTree>
    <p:extLst>
      <p:ext uri="{BB962C8B-B14F-4D97-AF65-F5344CB8AC3E}">
        <p14:creationId xmlns:p14="http://schemas.microsoft.com/office/powerpoint/2010/main" val="1486358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733EE-18E5-774F-A317-797887166D97}"/>
              </a:ext>
            </a:extLst>
          </p:cNvPr>
          <p:cNvSpPr>
            <a:spLocks noGrp="1"/>
          </p:cNvSpPr>
          <p:nvPr>
            <p:ph type="title"/>
          </p:nvPr>
        </p:nvSpPr>
        <p:spPr/>
        <p:txBody>
          <a:bodyPr/>
          <a:lstStyle/>
          <a:p>
            <a:r>
              <a:rPr lang="en-US" b="1" dirty="0"/>
              <a:t>Epidemiology</a:t>
            </a:r>
          </a:p>
        </p:txBody>
      </p:sp>
      <p:pic>
        <p:nvPicPr>
          <p:cNvPr id="4" name="Picture 3">
            <a:extLst>
              <a:ext uri="{FF2B5EF4-FFF2-40B4-BE49-F238E27FC236}">
                <a16:creationId xmlns:a16="http://schemas.microsoft.com/office/drawing/2014/main" id="{E7A74BB5-347F-BA45-9BEC-F8AB22ED2BBD}"/>
              </a:ext>
            </a:extLst>
          </p:cNvPr>
          <p:cNvPicPr>
            <a:picLocks noChangeAspect="1"/>
          </p:cNvPicPr>
          <p:nvPr/>
        </p:nvPicPr>
        <p:blipFill>
          <a:blip r:embed="rId3"/>
          <a:stretch>
            <a:fillRect/>
          </a:stretch>
        </p:blipFill>
        <p:spPr>
          <a:xfrm>
            <a:off x="2513496" y="1804194"/>
            <a:ext cx="6807200" cy="4940300"/>
          </a:xfrm>
          <a:prstGeom prst="rect">
            <a:avLst/>
          </a:prstGeom>
        </p:spPr>
      </p:pic>
      <p:sp>
        <p:nvSpPr>
          <p:cNvPr id="5" name="TextBox 4">
            <a:extLst>
              <a:ext uri="{FF2B5EF4-FFF2-40B4-BE49-F238E27FC236}">
                <a16:creationId xmlns:a16="http://schemas.microsoft.com/office/drawing/2014/main" id="{80FF158F-F86F-504C-8AF2-A684830A8366}"/>
              </a:ext>
            </a:extLst>
          </p:cNvPr>
          <p:cNvSpPr txBox="1"/>
          <p:nvPr/>
        </p:nvSpPr>
        <p:spPr>
          <a:xfrm>
            <a:off x="838200" y="1434862"/>
            <a:ext cx="7742504" cy="369332"/>
          </a:xfrm>
          <a:prstGeom prst="rect">
            <a:avLst/>
          </a:prstGeom>
          <a:noFill/>
        </p:spPr>
        <p:txBody>
          <a:bodyPr wrap="none" rtlCol="0">
            <a:spAutoFit/>
          </a:bodyPr>
          <a:lstStyle/>
          <a:p>
            <a:r>
              <a:rPr lang="en-US" dirty="0"/>
              <a:t>Updated global prevalence of </a:t>
            </a:r>
            <a:r>
              <a:rPr lang="en-US" i="1" dirty="0"/>
              <a:t>H. pylori </a:t>
            </a:r>
            <a:r>
              <a:rPr lang="en-US" dirty="0"/>
              <a:t>infection: Prevalence of </a:t>
            </a:r>
            <a:r>
              <a:rPr lang="en-US" i="1" dirty="0"/>
              <a:t>H. pylori</a:t>
            </a:r>
            <a:r>
              <a:rPr lang="en-US" dirty="0"/>
              <a:t> in adults</a:t>
            </a:r>
          </a:p>
        </p:txBody>
      </p:sp>
      <p:sp>
        <p:nvSpPr>
          <p:cNvPr id="3" name="Rectangle 2">
            <a:extLst>
              <a:ext uri="{FF2B5EF4-FFF2-40B4-BE49-F238E27FC236}">
                <a16:creationId xmlns:a16="http://schemas.microsoft.com/office/drawing/2014/main" id="{D18A1BA8-7185-5544-AA5C-31A482FD34E2}"/>
              </a:ext>
            </a:extLst>
          </p:cNvPr>
          <p:cNvSpPr/>
          <p:nvPr/>
        </p:nvSpPr>
        <p:spPr>
          <a:xfrm>
            <a:off x="534350" y="6488668"/>
            <a:ext cx="11660372" cy="369332"/>
          </a:xfrm>
          <a:prstGeom prst="rect">
            <a:avLst/>
          </a:prstGeom>
        </p:spPr>
        <p:txBody>
          <a:bodyPr wrap="none">
            <a:spAutoFit/>
          </a:bodyPr>
          <a:lstStyle/>
          <a:p>
            <a:r>
              <a:rPr lang="en-US" dirty="0"/>
              <a:t>2020. Gut. </a:t>
            </a:r>
            <a:r>
              <a:rPr lang="en-US" dirty="0" err="1"/>
              <a:t>Liou</a:t>
            </a:r>
            <a:r>
              <a:rPr lang="en-US" dirty="0"/>
              <a:t>. Screening and eradication of </a:t>
            </a:r>
            <a:r>
              <a:rPr lang="en-US" i="1" dirty="0"/>
              <a:t>Helicobacter pylori </a:t>
            </a:r>
            <a:r>
              <a:rPr lang="en-US" dirty="0"/>
              <a:t>for gastric cancer prevention: The Taipei global consensus </a:t>
            </a:r>
          </a:p>
        </p:txBody>
      </p:sp>
    </p:spTree>
    <p:extLst>
      <p:ext uri="{BB962C8B-B14F-4D97-AF65-F5344CB8AC3E}">
        <p14:creationId xmlns:p14="http://schemas.microsoft.com/office/powerpoint/2010/main" val="178165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p>
        </p:txBody>
      </p:sp>
      <p:sp>
        <p:nvSpPr>
          <p:cNvPr id="3" name="Content Placeholder 2"/>
          <p:cNvSpPr>
            <a:spLocks noGrp="1"/>
          </p:cNvSpPr>
          <p:nvPr>
            <p:ph idx="1"/>
          </p:nvPr>
        </p:nvSpPr>
        <p:spPr/>
        <p:txBody>
          <a:bodyPr/>
          <a:lstStyle/>
          <a:p>
            <a:pPr marL="0" indent="0">
              <a:buNone/>
            </a:pPr>
            <a:r>
              <a:rPr lang="en-US" dirty="0"/>
              <a:t>What is the most likely source for humans to acquire </a:t>
            </a:r>
            <a:r>
              <a:rPr lang="en-US" i="1" dirty="0"/>
              <a:t>H. pylori </a:t>
            </a:r>
            <a:r>
              <a:rPr lang="en-US" dirty="0"/>
              <a:t>infection?</a:t>
            </a:r>
          </a:p>
          <a:p>
            <a:pPr marL="514350" indent="-514350">
              <a:buFont typeface="+mj-lt"/>
              <a:buAutoNum type="alphaUcPeriod"/>
            </a:pPr>
            <a:r>
              <a:rPr lang="en-US" dirty="0" err="1"/>
              <a:t>Perinatally</a:t>
            </a:r>
            <a:r>
              <a:rPr lang="en-US" dirty="0"/>
              <a:t> from mother</a:t>
            </a:r>
          </a:p>
          <a:p>
            <a:pPr marL="514350" indent="-514350">
              <a:buFont typeface="+mj-lt"/>
              <a:buAutoNum type="alphaUcPeriod"/>
            </a:pPr>
            <a:r>
              <a:rPr lang="en-US" dirty="0"/>
              <a:t>Ingestion of raw vegetables</a:t>
            </a:r>
          </a:p>
          <a:p>
            <a:pPr marL="514350" indent="-514350">
              <a:buFont typeface="+mj-lt"/>
              <a:buAutoNum type="alphaUcPeriod"/>
            </a:pPr>
            <a:r>
              <a:rPr lang="en-US" dirty="0"/>
              <a:t>Ingestion of undercooked meat</a:t>
            </a:r>
          </a:p>
          <a:p>
            <a:pPr marL="514350" indent="-514350">
              <a:buFont typeface="+mj-lt"/>
              <a:buAutoNum type="alphaUcPeriod"/>
            </a:pPr>
            <a:r>
              <a:rPr lang="en-US" dirty="0"/>
              <a:t>Ingested tap water from a municipal source</a:t>
            </a:r>
          </a:p>
          <a:p>
            <a:pPr marL="514350" indent="-514350">
              <a:buFont typeface="+mj-lt"/>
              <a:buAutoNum type="alphaUcPeriod"/>
            </a:pPr>
            <a:r>
              <a:rPr lang="en-US" dirty="0"/>
              <a:t>Contact with infected secretions from another human</a:t>
            </a:r>
          </a:p>
        </p:txBody>
      </p:sp>
    </p:spTree>
    <p:extLst>
      <p:ext uri="{BB962C8B-B14F-4D97-AF65-F5344CB8AC3E}">
        <p14:creationId xmlns:p14="http://schemas.microsoft.com/office/powerpoint/2010/main" val="162293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p>
        </p:txBody>
      </p:sp>
      <p:sp>
        <p:nvSpPr>
          <p:cNvPr id="3" name="Content Placeholder 2"/>
          <p:cNvSpPr>
            <a:spLocks noGrp="1"/>
          </p:cNvSpPr>
          <p:nvPr>
            <p:ph idx="1"/>
          </p:nvPr>
        </p:nvSpPr>
        <p:spPr/>
        <p:txBody>
          <a:bodyPr/>
          <a:lstStyle/>
          <a:p>
            <a:pPr marL="0" indent="0">
              <a:buNone/>
            </a:pPr>
            <a:r>
              <a:rPr lang="en-US" dirty="0"/>
              <a:t>What is the most likely source for humans to acquire </a:t>
            </a:r>
            <a:r>
              <a:rPr lang="en-US" i="1" dirty="0"/>
              <a:t>H. pylori </a:t>
            </a:r>
            <a:r>
              <a:rPr lang="en-US" dirty="0"/>
              <a:t>infection?</a:t>
            </a:r>
          </a:p>
          <a:p>
            <a:pPr marL="514350" indent="-514350">
              <a:buFont typeface="+mj-lt"/>
              <a:buAutoNum type="alphaUcPeriod"/>
            </a:pPr>
            <a:r>
              <a:rPr lang="en-US" dirty="0" err="1"/>
              <a:t>Perinatally</a:t>
            </a:r>
            <a:r>
              <a:rPr lang="en-US" dirty="0"/>
              <a:t> from mother</a:t>
            </a:r>
          </a:p>
          <a:p>
            <a:pPr marL="514350" indent="-514350">
              <a:buFont typeface="+mj-lt"/>
              <a:buAutoNum type="alphaUcPeriod"/>
            </a:pPr>
            <a:r>
              <a:rPr lang="en-US" dirty="0"/>
              <a:t>Ingestion of raw vegetables</a:t>
            </a:r>
          </a:p>
          <a:p>
            <a:pPr marL="514350" indent="-514350">
              <a:buFont typeface="+mj-lt"/>
              <a:buAutoNum type="alphaUcPeriod"/>
            </a:pPr>
            <a:r>
              <a:rPr lang="en-US" dirty="0"/>
              <a:t>Ingestion of undercooked meat</a:t>
            </a:r>
          </a:p>
          <a:p>
            <a:pPr marL="514350" indent="-514350">
              <a:buFont typeface="+mj-lt"/>
              <a:buAutoNum type="alphaUcPeriod"/>
            </a:pPr>
            <a:r>
              <a:rPr lang="en-US" dirty="0"/>
              <a:t>Ingested tap water from a municipal source</a:t>
            </a:r>
          </a:p>
          <a:p>
            <a:pPr marL="514350" indent="-514350">
              <a:buFont typeface="+mj-lt"/>
              <a:buAutoNum type="alphaUcPeriod"/>
            </a:pPr>
            <a:r>
              <a:rPr lang="en-US" b="1" dirty="0">
                <a:solidFill>
                  <a:srgbClr val="FF0000"/>
                </a:solidFill>
              </a:rPr>
              <a:t>Contact with infected secretions from another human</a:t>
            </a:r>
          </a:p>
        </p:txBody>
      </p:sp>
    </p:spTree>
    <p:extLst>
      <p:ext uri="{BB962C8B-B14F-4D97-AF65-F5344CB8AC3E}">
        <p14:creationId xmlns:p14="http://schemas.microsoft.com/office/powerpoint/2010/main" val="447965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Transmission of </a:t>
            </a:r>
            <a:r>
              <a:rPr lang="en-US" b="1" i="1" dirty="0"/>
              <a:t>Helicobacter pylori</a:t>
            </a:r>
            <a:endParaRPr lang="en-US" b="1" dirty="0"/>
          </a:p>
        </p:txBody>
      </p:sp>
      <p:sp>
        <p:nvSpPr>
          <p:cNvPr id="3" name="Content Placeholder 2"/>
          <p:cNvSpPr>
            <a:spLocks noGrp="1"/>
          </p:cNvSpPr>
          <p:nvPr>
            <p:ph idx="1"/>
          </p:nvPr>
        </p:nvSpPr>
        <p:spPr/>
        <p:txBody>
          <a:bodyPr/>
          <a:lstStyle/>
          <a:p>
            <a:r>
              <a:rPr lang="en-US" dirty="0"/>
              <a:t>Exact route of transmission is not known</a:t>
            </a:r>
          </a:p>
          <a:p>
            <a:r>
              <a:rPr lang="en-US" dirty="0"/>
              <a:t>Likely </a:t>
            </a:r>
            <a:r>
              <a:rPr lang="en-US" dirty="0">
                <a:solidFill>
                  <a:srgbClr val="FF0000"/>
                </a:solidFill>
              </a:rPr>
              <a:t>fecal-oral or oral-oral</a:t>
            </a:r>
          </a:p>
          <a:p>
            <a:r>
              <a:rPr lang="en-US" dirty="0"/>
              <a:t>Intra-familial spread- (person to person, especially mother-to-child)</a:t>
            </a:r>
          </a:p>
          <a:p>
            <a:r>
              <a:rPr lang="en-US" dirty="0"/>
              <a:t>Low socioeconomic status, poor sanitation, crowding associated with increase transmission</a:t>
            </a:r>
          </a:p>
        </p:txBody>
      </p:sp>
      <p:sp>
        <p:nvSpPr>
          <p:cNvPr id="4" name="TextBox 3"/>
          <p:cNvSpPr txBox="1"/>
          <p:nvPr/>
        </p:nvSpPr>
        <p:spPr>
          <a:xfrm>
            <a:off x="6393664" y="5942568"/>
            <a:ext cx="5062220" cy="923330"/>
          </a:xfrm>
          <a:prstGeom prst="rect">
            <a:avLst/>
          </a:prstGeom>
          <a:noFill/>
        </p:spPr>
        <p:txBody>
          <a:bodyPr wrap="none" rtlCol="0">
            <a:spAutoFit/>
          </a:bodyPr>
          <a:lstStyle/>
          <a:p>
            <a:r>
              <a:rPr lang="en-US" dirty="0"/>
              <a:t>1999. JAMA. </a:t>
            </a:r>
            <a:r>
              <a:rPr lang="en-US" dirty="0" err="1"/>
              <a:t>Parsonnet</a:t>
            </a:r>
            <a:r>
              <a:rPr lang="en-US" dirty="0"/>
              <a:t>. Fecal &amp; Oral </a:t>
            </a:r>
            <a:r>
              <a:rPr lang="en-US" dirty="0" err="1"/>
              <a:t>sheeding</a:t>
            </a:r>
            <a:r>
              <a:rPr lang="en-US" dirty="0"/>
              <a:t> of </a:t>
            </a:r>
            <a:r>
              <a:rPr lang="en-US" dirty="0" err="1"/>
              <a:t>Hp</a:t>
            </a:r>
            <a:endParaRPr lang="en-US" dirty="0"/>
          </a:p>
          <a:p>
            <a:r>
              <a:rPr lang="en-US" dirty="0"/>
              <a:t>2019. NEJM. Crowe. H. pylori infection</a:t>
            </a:r>
          </a:p>
          <a:p>
            <a:r>
              <a:rPr lang="en-US" dirty="0"/>
              <a:t>Up-to-date  (2020)</a:t>
            </a:r>
          </a:p>
        </p:txBody>
      </p:sp>
    </p:spTree>
    <p:extLst>
      <p:ext uri="{BB962C8B-B14F-4D97-AF65-F5344CB8AC3E}">
        <p14:creationId xmlns:p14="http://schemas.microsoft.com/office/powerpoint/2010/main" val="1689527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Disease paths for </a:t>
            </a:r>
            <a:r>
              <a:rPr lang="en-US" b="1" i="1" dirty="0"/>
              <a:t>Helicobacter pylori </a:t>
            </a:r>
            <a:r>
              <a:rPr lang="en-US" b="1" dirty="0"/>
              <a:t>infection</a:t>
            </a:r>
          </a:p>
        </p:txBody>
      </p:sp>
      <p:sp>
        <p:nvSpPr>
          <p:cNvPr id="3" name="Content Placeholder 2"/>
          <p:cNvSpPr>
            <a:spLocks noGrp="1"/>
          </p:cNvSpPr>
          <p:nvPr>
            <p:ph idx="1"/>
          </p:nvPr>
        </p:nvSpPr>
        <p:spPr/>
        <p:txBody>
          <a:bodyPr/>
          <a:lstStyle/>
          <a:p>
            <a:r>
              <a:rPr lang="en-US" dirty="0"/>
              <a:t>Asymptomatic gastritis 		85-90%</a:t>
            </a:r>
          </a:p>
          <a:p>
            <a:r>
              <a:rPr lang="en-US" dirty="0"/>
              <a:t>Peptic ulcer (DU, GU) 		1-10%</a:t>
            </a:r>
          </a:p>
          <a:p>
            <a:r>
              <a:rPr lang="en-US" dirty="0"/>
              <a:t>Gastric cancer 			0.1-3%</a:t>
            </a:r>
          </a:p>
          <a:p>
            <a:r>
              <a:rPr lang="en-US" dirty="0"/>
              <a:t>MALT lymphoma 			&lt;0.01%</a:t>
            </a:r>
          </a:p>
          <a:p>
            <a:endParaRPr lang="en-US" dirty="0"/>
          </a:p>
          <a:p>
            <a:pPr marL="0" indent="0">
              <a:buNone/>
            </a:pPr>
            <a:r>
              <a:rPr lang="en-US" dirty="0"/>
              <a:t>DU, duodenal ulcer</a:t>
            </a:r>
          </a:p>
          <a:p>
            <a:pPr marL="0" indent="0">
              <a:buNone/>
            </a:pPr>
            <a:r>
              <a:rPr lang="en-US" dirty="0"/>
              <a:t>GU, gastric ulcer</a:t>
            </a:r>
          </a:p>
          <a:p>
            <a:pPr marL="0" indent="0">
              <a:buNone/>
            </a:pPr>
            <a:r>
              <a:rPr lang="en-US" dirty="0"/>
              <a:t>MALT, mucosal-associated lymphoid tissue</a:t>
            </a:r>
          </a:p>
        </p:txBody>
      </p:sp>
      <p:sp>
        <p:nvSpPr>
          <p:cNvPr id="4" name="TextBox 3"/>
          <p:cNvSpPr txBox="1"/>
          <p:nvPr/>
        </p:nvSpPr>
        <p:spPr>
          <a:xfrm>
            <a:off x="7200900" y="6176963"/>
            <a:ext cx="5257800" cy="923330"/>
          </a:xfrm>
          <a:prstGeom prst="rect">
            <a:avLst/>
          </a:prstGeom>
          <a:noFill/>
        </p:spPr>
        <p:txBody>
          <a:bodyPr wrap="square" rtlCol="0">
            <a:spAutoFit/>
          </a:bodyPr>
          <a:lstStyle/>
          <a:p>
            <a:r>
              <a:rPr lang="en-US" dirty="0"/>
              <a:t>2002, NEJM. Helicobacter pylori Infection</a:t>
            </a:r>
          </a:p>
          <a:p>
            <a:r>
              <a:rPr lang="en-US" dirty="0"/>
              <a:t>2017. Gut. Ho. Cumulative burden of inflammation</a:t>
            </a:r>
          </a:p>
          <a:p>
            <a:endParaRPr lang="en-US" dirty="0"/>
          </a:p>
        </p:txBody>
      </p:sp>
    </p:spTree>
    <p:extLst>
      <p:ext uri="{BB962C8B-B14F-4D97-AF65-F5344CB8AC3E}">
        <p14:creationId xmlns:p14="http://schemas.microsoft.com/office/powerpoint/2010/main" val="1859306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Helicobacter pylori</a:t>
            </a:r>
            <a:r>
              <a:rPr lang="en-US" b="1" dirty="0"/>
              <a:t>; disease associations</a:t>
            </a:r>
          </a:p>
        </p:txBody>
      </p:sp>
      <p:sp>
        <p:nvSpPr>
          <p:cNvPr id="3" name="Content Placeholder 2"/>
          <p:cNvSpPr>
            <a:spLocks noGrp="1"/>
          </p:cNvSpPr>
          <p:nvPr>
            <p:ph idx="1"/>
          </p:nvPr>
        </p:nvSpPr>
        <p:spPr/>
        <p:txBody>
          <a:bodyPr>
            <a:normAutofit fontScale="85000" lnSpcReduction="20000"/>
          </a:bodyPr>
          <a:lstStyle/>
          <a:p>
            <a:r>
              <a:rPr lang="en-US" dirty="0"/>
              <a:t>#1 cause chronic gastritis</a:t>
            </a:r>
          </a:p>
          <a:p>
            <a:r>
              <a:rPr lang="en-US" dirty="0"/>
              <a:t>PUD: 95% DU, 70% GU</a:t>
            </a:r>
          </a:p>
          <a:p>
            <a:r>
              <a:rPr lang="en-US" dirty="0"/>
              <a:t>MALT lymphomas (72-98%)</a:t>
            </a:r>
          </a:p>
          <a:p>
            <a:r>
              <a:rPr lang="en-US" dirty="0"/>
              <a:t>Gastric cancer (60-90%)*</a:t>
            </a:r>
          </a:p>
          <a:p>
            <a:r>
              <a:rPr lang="en-US" dirty="0">
                <a:solidFill>
                  <a:srgbClr val="FF0000"/>
                </a:solidFill>
              </a:rPr>
              <a:t>Iron deficiency anemia, B12 deficiency, ITP</a:t>
            </a:r>
          </a:p>
          <a:p>
            <a:r>
              <a:rPr lang="en-US" dirty="0">
                <a:solidFill>
                  <a:schemeClr val="accent6"/>
                </a:solidFill>
              </a:rPr>
              <a:t>Eradication </a:t>
            </a:r>
            <a:r>
              <a:rPr lang="en-US" i="1" dirty="0">
                <a:solidFill>
                  <a:schemeClr val="accent6"/>
                </a:solidFill>
              </a:rPr>
              <a:t>Helicobacter pylori</a:t>
            </a:r>
            <a:r>
              <a:rPr lang="en-US" dirty="0">
                <a:solidFill>
                  <a:schemeClr val="accent6"/>
                </a:solidFill>
              </a:rPr>
              <a:t> neither causes nor exacerbates GERD</a:t>
            </a:r>
          </a:p>
          <a:p>
            <a:pPr lvl="1"/>
            <a:r>
              <a:rPr lang="en-US" i="1" dirty="0">
                <a:solidFill>
                  <a:schemeClr val="accent6"/>
                </a:solidFill>
              </a:rPr>
              <a:t>Helicobacter pylori </a:t>
            </a:r>
            <a:r>
              <a:rPr lang="en-US" dirty="0">
                <a:solidFill>
                  <a:schemeClr val="accent6"/>
                </a:solidFill>
              </a:rPr>
              <a:t>possibly reduces risk for Barrett’s esophagus/esophageal CA</a:t>
            </a:r>
          </a:p>
          <a:p>
            <a:endParaRPr lang="en-US" dirty="0">
              <a:solidFill>
                <a:schemeClr val="accent6"/>
              </a:solidFill>
            </a:endParaRPr>
          </a:p>
          <a:p>
            <a:r>
              <a:rPr lang="en-US" i="1" dirty="0">
                <a:solidFill>
                  <a:srgbClr val="FF0000"/>
                </a:solidFill>
              </a:rPr>
              <a:t>Helicobacter Pylori </a:t>
            </a:r>
            <a:r>
              <a:rPr lang="en-US" dirty="0">
                <a:solidFill>
                  <a:srgbClr val="FF0000"/>
                </a:solidFill>
              </a:rPr>
              <a:t>is classified by WHO as a Class 1 carcinogen</a:t>
            </a:r>
          </a:p>
          <a:p>
            <a:r>
              <a:rPr lang="en-US" dirty="0">
                <a:solidFill>
                  <a:srgbClr val="FF0000"/>
                </a:solidFill>
              </a:rPr>
              <a:t>MALT: Mucosal-associated lymphoid tissue</a:t>
            </a:r>
          </a:p>
          <a:p>
            <a:pPr marL="0" indent="0">
              <a:buNone/>
            </a:pPr>
            <a:r>
              <a:rPr lang="en-US" dirty="0">
                <a:solidFill>
                  <a:srgbClr val="FF0000"/>
                </a:solidFill>
              </a:rPr>
              <a:t>* all gastric cancer</a:t>
            </a:r>
          </a:p>
          <a:p>
            <a:endParaRPr lang="en-US" dirty="0"/>
          </a:p>
        </p:txBody>
      </p:sp>
      <p:sp>
        <p:nvSpPr>
          <p:cNvPr id="4" name="TextBox 3"/>
          <p:cNvSpPr txBox="1"/>
          <p:nvPr/>
        </p:nvSpPr>
        <p:spPr>
          <a:xfrm>
            <a:off x="7212688" y="6176963"/>
            <a:ext cx="3623171" cy="646331"/>
          </a:xfrm>
          <a:prstGeom prst="rect">
            <a:avLst/>
          </a:prstGeom>
          <a:noFill/>
        </p:spPr>
        <p:txBody>
          <a:bodyPr wrap="none" rtlCol="0">
            <a:spAutoFit/>
          </a:bodyPr>
          <a:lstStyle/>
          <a:p>
            <a:r>
              <a:rPr lang="en-US" dirty="0"/>
              <a:t>2017, GUT, Maastricht V. </a:t>
            </a:r>
          </a:p>
          <a:p>
            <a:r>
              <a:rPr lang="en-US" dirty="0"/>
              <a:t>2020, </a:t>
            </a:r>
            <a:r>
              <a:rPr lang="en-US" dirty="0" err="1"/>
              <a:t>Infec</a:t>
            </a:r>
            <a:r>
              <a:rPr lang="en-US" dirty="0"/>
              <a:t> Drug Resist,  </a:t>
            </a:r>
            <a:r>
              <a:rPr lang="en-US" dirty="0" err="1"/>
              <a:t>Kasahun</a:t>
            </a:r>
            <a:r>
              <a:rPr lang="en-US" dirty="0"/>
              <a:t> GG</a:t>
            </a:r>
          </a:p>
        </p:txBody>
      </p:sp>
      <p:sp>
        <p:nvSpPr>
          <p:cNvPr id="5" name="Right Brace 4"/>
          <p:cNvSpPr/>
          <p:nvPr/>
        </p:nvSpPr>
        <p:spPr>
          <a:xfrm>
            <a:off x="5083818" y="1825625"/>
            <a:ext cx="294601" cy="1426586"/>
          </a:xfrm>
          <a:prstGeom prst="rightBrace">
            <a:avLst/>
          </a:prstGeom>
          <a:ln w="38100" cmpd="sng"/>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5666415" y="2277308"/>
            <a:ext cx="3957622" cy="523220"/>
          </a:xfrm>
          <a:prstGeom prst="rect">
            <a:avLst/>
          </a:prstGeom>
          <a:noFill/>
        </p:spPr>
        <p:txBody>
          <a:bodyPr wrap="none" rtlCol="0">
            <a:spAutoFit/>
          </a:bodyPr>
          <a:lstStyle/>
          <a:p>
            <a:r>
              <a:rPr lang="en-US" sz="2800" dirty="0"/>
              <a:t>Helicobacter pylori Causal</a:t>
            </a:r>
          </a:p>
        </p:txBody>
      </p:sp>
    </p:spTree>
    <p:extLst>
      <p:ext uri="{BB962C8B-B14F-4D97-AF65-F5344CB8AC3E}">
        <p14:creationId xmlns:p14="http://schemas.microsoft.com/office/powerpoint/2010/main" val="133507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p>
        </p:txBody>
      </p:sp>
      <p:sp>
        <p:nvSpPr>
          <p:cNvPr id="3" name="Content Placeholder 2"/>
          <p:cNvSpPr>
            <a:spLocks noGrp="1"/>
          </p:cNvSpPr>
          <p:nvPr>
            <p:ph idx="1"/>
          </p:nvPr>
        </p:nvSpPr>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A 25 year old African American woman complains of 6 weeks of symptoms consistent with dyspepsia unrelieved by current use of antacids &amp; OTC PPI. </a:t>
            </a:r>
          </a:p>
          <a:p>
            <a:pPr marL="0" marR="0" lvl="0" indent="0" defTabSz="914400" eaLnBrk="1" fontAlgn="auto" latinLnBrk="0" hangingPunct="1">
              <a:lnSpc>
                <a:spcPct val="100000"/>
              </a:lnSpc>
              <a:spcBef>
                <a:spcPts val="0"/>
              </a:spcBef>
              <a:spcAft>
                <a:spcPts val="0"/>
              </a:spcAft>
              <a:buClrTx/>
              <a:buSzTx/>
              <a:buFontTx/>
              <a:buNone/>
              <a:tabLst/>
              <a:defRPr/>
            </a:pPr>
            <a:r>
              <a:rPr lang="en-US" dirty="0"/>
              <a:t>The best approach to the diagnosis is of </a:t>
            </a:r>
            <a:r>
              <a:rPr lang="en-US" i="1" dirty="0"/>
              <a:t>H. pylori </a:t>
            </a:r>
            <a:r>
              <a:rPr lang="en-US" dirty="0"/>
              <a:t>infection in this patient is:</a:t>
            </a:r>
          </a:p>
          <a:p>
            <a:pPr marL="514350" lvl="0" indent="-514350">
              <a:lnSpc>
                <a:spcPct val="100000"/>
              </a:lnSpc>
              <a:spcBef>
                <a:spcPts val="0"/>
              </a:spcBef>
              <a:buFont typeface="+mj-lt"/>
              <a:buAutoNum type="alphaUcPeriod"/>
              <a:defRPr/>
            </a:pPr>
            <a:r>
              <a:rPr lang="en-US" dirty="0"/>
              <a:t>Immediate </a:t>
            </a:r>
            <a:r>
              <a:rPr lang="en-US" i="1" dirty="0"/>
              <a:t>H. pylori</a:t>
            </a:r>
            <a:r>
              <a:rPr lang="en-US" dirty="0"/>
              <a:t> serology</a:t>
            </a:r>
          </a:p>
          <a:p>
            <a:pPr marL="514350" lvl="0" indent="-514350">
              <a:lnSpc>
                <a:spcPct val="100000"/>
              </a:lnSpc>
              <a:spcBef>
                <a:spcPts val="0"/>
              </a:spcBef>
              <a:buFont typeface="+mj-lt"/>
              <a:buAutoNum type="alphaUcPeriod"/>
              <a:defRPr/>
            </a:pPr>
            <a:r>
              <a:rPr lang="en-US" dirty="0"/>
              <a:t>Immediate </a:t>
            </a:r>
            <a:r>
              <a:rPr lang="en-US" i="1" dirty="0"/>
              <a:t>H. pylori</a:t>
            </a:r>
            <a:r>
              <a:rPr lang="en-US" dirty="0"/>
              <a:t> stool antigen</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Endoscopy with rapid urease test (RUT)</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Immediate 13C Urea breath test</a:t>
            </a:r>
          </a:p>
          <a:p>
            <a:pPr marL="514350" lvl="0" indent="-514350">
              <a:lnSpc>
                <a:spcPct val="100000"/>
              </a:lnSpc>
              <a:spcBef>
                <a:spcPts val="0"/>
              </a:spcBef>
              <a:buFont typeface="+mj-lt"/>
              <a:buAutoNum type="alphaUcPeriod"/>
              <a:defRPr/>
            </a:pPr>
            <a:r>
              <a:rPr lang="en-US" dirty="0"/>
              <a:t>D/C PPI for 2 weeks then </a:t>
            </a:r>
            <a:r>
              <a:rPr lang="en-US" i="1" dirty="0"/>
              <a:t>H. pylori</a:t>
            </a:r>
            <a:r>
              <a:rPr lang="en-US" dirty="0"/>
              <a:t> stool antigen EIA</a:t>
            </a:r>
          </a:p>
        </p:txBody>
      </p:sp>
    </p:spTree>
    <p:extLst>
      <p:ext uri="{BB962C8B-B14F-4D97-AF65-F5344CB8AC3E}">
        <p14:creationId xmlns:p14="http://schemas.microsoft.com/office/powerpoint/2010/main" val="194148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p>
        </p:txBody>
      </p:sp>
      <p:sp>
        <p:nvSpPr>
          <p:cNvPr id="3" name="Content Placeholder 2"/>
          <p:cNvSpPr>
            <a:spLocks noGrp="1"/>
          </p:cNvSpPr>
          <p:nvPr>
            <p:ph idx="1"/>
          </p:nvPr>
        </p:nvSpPr>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A 25 year old African American woman complains of 6 weeks of symptoms consistent with dyspepsia unrelieved by current use of antacids &amp; OTC PPI. </a:t>
            </a:r>
          </a:p>
          <a:p>
            <a:pPr marL="0" marR="0" lvl="0" indent="0" defTabSz="914400" eaLnBrk="1" fontAlgn="auto" latinLnBrk="0" hangingPunct="1">
              <a:lnSpc>
                <a:spcPct val="100000"/>
              </a:lnSpc>
              <a:spcBef>
                <a:spcPts val="0"/>
              </a:spcBef>
              <a:spcAft>
                <a:spcPts val="0"/>
              </a:spcAft>
              <a:buClrTx/>
              <a:buSzTx/>
              <a:buFontTx/>
              <a:buNone/>
              <a:tabLst/>
              <a:defRPr/>
            </a:pPr>
            <a:r>
              <a:rPr lang="en-US" dirty="0"/>
              <a:t>The best approach to the diagnosis is of </a:t>
            </a:r>
            <a:r>
              <a:rPr lang="en-US" i="1" dirty="0"/>
              <a:t>H. pylori </a:t>
            </a:r>
            <a:r>
              <a:rPr lang="en-US" dirty="0"/>
              <a:t>infection in this patient is:</a:t>
            </a:r>
          </a:p>
          <a:p>
            <a:pPr marL="514350" lvl="0" indent="-514350">
              <a:lnSpc>
                <a:spcPct val="100000"/>
              </a:lnSpc>
              <a:spcBef>
                <a:spcPts val="0"/>
              </a:spcBef>
              <a:buFont typeface="+mj-lt"/>
              <a:buAutoNum type="alphaUcPeriod"/>
              <a:defRPr/>
            </a:pPr>
            <a:r>
              <a:rPr lang="en-US" dirty="0"/>
              <a:t>Immediate </a:t>
            </a:r>
            <a:r>
              <a:rPr lang="en-US" i="1" dirty="0"/>
              <a:t>H. pylori</a:t>
            </a:r>
            <a:r>
              <a:rPr lang="en-US" dirty="0"/>
              <a:t> serology</a:t>
            </a:r>
          </a:p>
          <a:p>
            <a:pPr marL="514350" lvl="0" indent="-514350">
              <a:lnSpc>
                <a:spcPct val="100000"/>
              </a:lnSpc>
              <a:spcBef>
                <a:spcPts val="0"/>
              </a:spcBef>
              <a:buFont typeface="+mj-lt"/>
              <a:buAutoNum type="alphaUcPeriod"/>
              <a:defRPr/>
            </a:pPr>
            <a:r>
              <a:rPr lang="en-US" dirty="0"/>
              <a:t>Immediate </a:t>
            </a:r>
            <a:r>
              <a:rPr lang="en-US" i="1" dirty="0"/>
              <a:t>H. pylori</a:t>
            </a:r>
            <a:r>
              <a:rPr lang="en-US" dirty="0"/>
              <a:t> stool antigen</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Endoscopy with rapid urease test (RUT)</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Immediate 13C Urea breath test</a:t>
            </a:r>
          </a:p>
          <a:p>
            <a:pPr marL="514350" lvl="0" indent="-514350">
              <a:lnSpc>
                <a:spcPct val="100000"/>
              </a:lnSpc>
              <a:spcBef>
                <a:spcPts val="0"/>
              </a:spcBef>
              <a:buFont typeface="+mj-lt"/>
              <a:buAutoNum type="alphaUcPeriod"/>
              <a:defRPr/>
            </a:pPr>
            <a:r>
              <a:rPr lang="en-US" b="1" dirty="0">
                <a:solidFill>
                  <a:srgbClr val="FF0000"/>
                </a:solidFill>
              </a:rPr>
              <a:t>D/C PPI for 2 weeks then </a:t>
            </a:r>
            <a:r>
              <a:rPr lang="en-US" b="1" i="1" dirty="0">
                <a:solidFill>
                  <a:srgbClr val="FF0000"/>
                </a:solidFill>
              </a:rPr>
              <a:t>H. pylori</a:t>
            </a:r>
            <a:r>
              <a:rPr lang="en-US" b="1" dirty="0">
                <a:solidFill>
                  <a:srgbClr val="FF0000"/>
                </a:solidFill>
              </a:rPr>
              <a:t> stool antigen EIA</a:t>
            </a:r>
          </a:p>
        </p:txBody>
      </p:sp>
    </p:spTree>
    <p:extLst>
      <p:ext uri="{BB962C8B-B14F-4D97-AF65-F5344CB8AC3E}">
        <p14:creationId xmlns:p14="http://schemas.microsoft.com/office/powerpoint/2010/main" val="1415121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5A8F4-98B8-884A-83E1-7C0E35918065}"/>
              </a:ext>
            </a:extLst>
          </p:cNvPr>
          <p:cNvSpPr>
            <a:spLocks noGrp="1"/>
          </p:cNvSpPr>
          <p:nvPr>
            <p:ph type="title"/>
          </p:nvPr>
        </p:nvSpPr>
        <p:spPr>
          <a:xfrm>
            <a:off x="838200" y="365126"/>
            <a:ext cx="10515600" cy="704550"/>
          </a:xfrm>
        </p:spPr>
        <p:txBody>
          <a:bodyPr/>
          <a:lstStyle/>
          <a:p>
            <a:r>
              <a:rPr lang="en-US" b="1" dirty="0"/>
              <a:t>Diagnosis of</a:t>
            </a:r>
            <a:r>
              <a:rPr lang="en-US" b="1" i="1" dirty="0"/>
              <a:t> Helicobacter pylori </a:t>
            </a:r>
            <a:r>
              <a:rPr lang="en-US" b="1" dirty="0"/>
              <a:t>Infection </a:t>
            </a:r>
          </a:p>
        </p:txBody>
      </p:sp>
      <p:graphicFrame>
        <p:nvGraphicFramePr>
          <p:cNvPr id="6" name="Content Placeholder 3">
            <a:extLst>
              <a:ext uri="{FF2B5EF4-FFF2-40B4-BE49-F238E27FC236}">
                <a16:creationId xmlns:a16="http://schemas.microsoft.com/office/drawing/2014/main" id="{03B0081D-CB6F-6948-81F1-76E7360A27FE}"/>
              </a:ext>
            </a:extLst>
          </p:cNvPr>
          <p:cNvGraphicFramePr>
            <a:graphicFrameLocks/>
          </p:cNvGraphicFramePr>
          <p:nvPr>
            <p:extLst>
              <p:ext uri="{D42A27DB-BD31-4B8C-83A1-F6EECF244321}">
                <p14:modId xmlns:p14="http://schemas.microsoft.com/office/powerpoint/2010/main" val="3901793901"/>
              </p:ext>
            </p:extLst>
          </p:nvPr>
        </p:nvGraphicFramePr>
        <p:xfrm>
          <a:off x="1911826" y="1144422"/>
          <a:ext cx="8241824" cy="2233425"/>
        </p:xfrm>
        <a:graphic>
          <a:graphicData uri="http://schemas.openxmlformats.org/drawingml/2006/table">
            <a:tbl>
              <a:tblPr firstRow="1" bandRow="1">
                <a:tableStyleId>{5C22544A-7EE6-4342-B048-85BDC9FD1C3A}</a:tableStyleId>
              </a:tblPr>
              <a:tblGrid>
                <a:gridCol w="2397021">
                  <a:extLst>
                    <a:ext uri="{9D8B030D-6E8A-4147-A177-3AD203B41FA5}">
                      <a16:colId xmlns:a16="http://schemas.microsoft.com/office/drawing/2014/main" val="1599326682"/>
                    </a:ext>
                  </a:extLst>
                </a:gridCol>
                <a:gridCol w="2323755">
                  <a:extLst>
                    <a:ext uri="{9D8B030D-6E8A-4147-A177-3AD203B41FA5}">
                      <a16:colId xmlns:a16="http://schemas.microsoft.com/office/drawing/2014/main" val="2423964515"/>
                    </a:ext>
                  </a:extLst>
                </a:gridCol>
                <a:gridCol w="1197293">
                  <a:extLst>
                    <a:ext uri="{9D8B030D-6E8A-4147-A177-3AD203B41FA5}">
                      <a16:colId xmlns:a16="http://schemas.microsoft.com/office/drawing/2014/main" val="3946884109"/>
                    </a:ext>
                  </a:extLst>
                </a:gridCol>
                <a:gridCol w="2323755">
                  <a:extLst>
                    <a:ext uri="{9D8B030D-6E8A-4147-A177-3AD203B41FA5}">
                      <a16:colId xmlns:a16="http://schemas.microsoft.com/office/drawing/2014/main" val="3543943576"/>
                    </a:ext>
                  </a:extLst>
                </a:gridCol>
              </a:tblGrid>
              <a:tr h="614307">
                <a:tc>
                  <a:txBody>
                    <a:bodyPr/>
                    <a:lstStyle/>
                    <a:p>
                      <a:r>
                        <a:rPr lang="en-US" dirty="0"/>
                        <a:t>Non Invasive (global)</a:t>
                      </a:r>
                    </a:p>
                  </a:txBody>
                  <a:tcPr/>
                </a:tc>
                <a:tc>
                  <a:txBody>
                    <a:bodyPr/>
                    <a:lstStyle/>
                    <a:p>
                      <a:r>
                        <a:rPr lang="en-US" dirty="0"/>
                        <a:t>Sensitivity</a:t>
                      </a:r>
                    </a:p>
                  </a:txBody>
                  <a:tcPr/>
                </a:tc>
                <a:tc>
                  <a:txBody>
                    <a:bodyPr/>
                    <a:lstStyle/>
                    <a:p>
                      <a:r>
                        <a:rPr lang="en-US" dirty="0"/>
                        <a:t>Specificity</a:t>
                      </a:r>
                    </a:p>
                  </a:txBody>
                  <a:tcPr/>
                </a:tc>
                <a:tc>
                  <a:txBody>
                    <a:bodyPr/>
                    <a:lstStyle/>
                    <a:p>
                      <a:endParaRPr lang="en-US" dirty="0"/>
                    </a:p>
                  </a:txBody>
                  <a:tcPr/>
                </a:tc>
                <a:extLst>
                  <a:ext uri="{0D108BD9-81ED-4DB2-BD59-A6C34878D82A}">
                    <a16:rowId xmlns:a16="http://schemas.microsoft.com/office/drawing/2014/main" val="490397622"/>
                  </a:ext>
                </a:extLst>
              </a:tr>
              <a:tr h="613278">
                <a:tc>
                  <a:txBody>
                    <a:bodyPr/>
                    <a:lstStyle/>
                    <a:p>
                      <a:r>
                        <a:rPr lang="en-US" dirty="0"/>
                        <a:t>Urea Breath Test (</a:t>
                      </a:r>
                      <a:r>
                        <a:rPr lang="en-US" baseline="30000" dirty="0"/>
                        <a:t>13</a:t>
                      </a:r>
                      <a:r>
                        <a:rPr lang="en-US" dirty="0"/>
                        <a:t>C)</a:t>
                      </a:r>
                    </a:p>
                  </a:txBody>
                  <a:tcPr/>
                </a:tc>
                <a:tc>
                  <a:txBody>
                    <a:bodyPr/>
                    <a:lstStyle/>
                    <a:p>
                      <a:pPr algn="ctr"/>
                      <a:r>
                        <a:rPr lang="en-US" dirty="0"/>
                        <a:t>&gt; 90-&gt;95%</a:t>
                      </a:r>
                    </a:p>
                  </a:txBody>
                  <a:tcPr/>
                </a:tc>
                <a:tc>
                  <a:txBody>
                    <a:bodyPr/>
                    <a:lstStyle/>
                    <a:p>
                      <a:pPr algn="ctr"/>
                      <a:r>
                        <a:rPr lang="en-US" dirty="0"/>
                        <a:t>&gt; 90-95%</a:t>
                      </a:r>
                    </a:p>
                  </a:txBody>
                  <a:tcPr/>
                </a:tc>
                <a:tc>
                  <a:txBody>
                    <a:bodyPr/>
                    <a:lstStyle/>
                    <a:p>
                      <a:r>
                        <a:rPr lang="en-US" dirty="0"/>
                        <a:t>Live </a:t>
                      </a:r>
                      <a:r>
                        <a:rPr lang="en-US" i="1" dirty="0"/>
                        <a:t>H. pylori </a:t>
                      </a:r>
                      <a:endParaRPr lang="en-US" dirty="0"/>
                    </a:p>
                  </a:txBody>
                  <a:tcPr/>
                </a:tc>
                <a:extLst>
                  <a:ext uri="{0D108BD9-81ED-4DB2-BD59-A6C34878D82A}">
                    <a16:rowId xmlns:a16="http://schemas.microsoft.com/office/drawing/2014/main" val="782696936"/>
                  </a:ext>
                </a:extLst>
              </a:tr>
              <a:tr h="615184">
                <a:tc>
                  <a:txBody>
                    <a:bodyPr/>
                    <a:lstStyle/>
                    <a:p>
                      <a:r>
                        <a:rPr lang="en-US" dirty="0"/>
                        <a:t>Stool Antigen (monoclonal)</a:t>
                      </a:r>
                    </a:p>
                  </a:txBody>
                  <a:tcPr/>
                </a:tc>
                <a:tc>
                  <a:txBody>
                    <a:bodyPr/>
                    <a:lstStyle/>
                    <a:p>
                      <a:pPr algn="ctr"/>
                      <a:r>
                        <a:rPr lang="en-US" dirty="0"/>
                        <a:t>&gt; 90-95%</a:t>
                      </a:r>
                    </a:p>
                  </a:txBody>
                  <a:tcPr/>
                </a:tc>
                <a:tc>
                  <a:txBody>
                    <a:bodyPr/>
                    <a:lstStyle/>
                    <a:p>
                      <a:pPr algn="ctr"/>
                      <a:r>
                        <a:rPr lang="en-US" dirty="0"/>
                        <a:t>&gt; 90-95%</a:t>
                      </a:r>
                    </a:p>
                  </a:txBody>
                  <a:tcPr/>
                </a:tc>
                <a:tc>
                  <a:txBody>
                    <a:bodyPr/>
                    <a:lstStyle/>
                    <a:p>
                      <a:r>
                        <a:rPr lang="en-US" dirty="0"/>
                        <a:t>Live &amp; dead </a:t>
                      </a:r>
                      <a:r>
                        <a:rPr lang="en-US" i="1" dirty="0"/>
                        <a:t>H. pylori </a:t>
                      </a:r>
                      <a:endParaRPr lang="en-US" dirty="0"/>
                    </a:p>
                  </a:txBody>
                  <a:tcPr/>
                </a:tc>
                <a:extLst>
                  <a:ext uri="{0D108BD9-81ED-4DB2-BD59-A6C34878D82A}">
                    <a16:rowId xmlns:a16="http://schemas.microsoft.com/office/drawing/2014/main" val="3247478416"/>
                  </a:ext>
                </a:extLst>
              </a:tr>
              <a:tr h="355909">
                <a:tc>
                  <a:txBody>
                    <a:bodyPr/>
                    <a:lstStyle/>
                    <a:p>
                      <a:r>
                        <a:rPr lang="en-US" dirty="0"/>
                        <a:t>Serology</a:t>
                      </a:r>
                    </a:p>
                  </a:txBody>
                  <a:tcPr/>
                </a:tc>
                <a:tc>
                  <a:txBody>
                    <a:bodyPr/>
                    <a:lstStyle/>
                    <a:p>
                      <a:pPr algn="ctr"/>
                      <a:r>
                        <a:rPr lang="en-US" dirty="0"/>
                        <a:t>85%</a:t>
                      </a:r>
                    </a:p>
                  </a:txBody>
                  <a:tcPr/>
                </a:tc>
                <a:tc>
                  <a:txBody>
                    <a:bodyPr/>
                    <a:lstStyle/>
                    <a:p>
                      <a:pPr algn="ctr"/>
                      <a:r>
                        <a:rPr lang="en-US" dirty="0"/>
                        <a:t>79%</a:t>
                      </a:r>
                    </a:p>
                  </a:txBody>
                  <a:tcPr/>
                </a:tc>
                <a:tc>
                  <a:txBody>
                    <a:bodyPr/>
                    <a:lstStyle/>
                    <a:p>
                      <a:r>
                        <a:rPr lang="en-US" dirty="0"/>
                        <a:t>Detects Exposure</a:t>
                      </a:r>
                    </a:p>
                  </a:txBody>
                  <a:tcPr/>
                </a:tc>
                <a:extLst>
                  <a:ext uri="{0D108BD9-81ED-4DB2-BD59-A6C34878D82A}">
                    <a16:rowId xmlns:a16="http://schemas.microsoft.com/office/drawing/2014/main" val="292741304"/>
                  </a:ext>
                </a:extLst>
              </a:tr>
            </a:tbl>
          </a:graphicData>
        </a:graphic>
      </p:graphicFrame>
      <p:graphicFrame>
        <p:nvGraphicFramePr>
          <p:cNvPr id="9" name="Content Placeholder 3">
            <a:extLst>
              <a:ext uri="{FF2B5EF4-FFF2-40B4-BE49-F238E27FC236}">
                <a16:creationId xmlns:a16="http://schemas.microsoft.com/office/drawing/2014/main" id="{E10651FE-DC5C-B24A-9D76-8CAE1437A570}"/>
              </a:ext>
            </a:extLst>
          </p:cNvPr>
          <p:cNvGraphicFramePr>
            <a:graphicFrameLocks/>
          </p:cNvGraphicFramePr>
          <p:nvPr>
            <p:extLst>
              <p:ext uri="{D42A27DB-BD31-4B8C-83A1-F6EECF244321}">
                <p14:modId xmlns:p14="http://schemas.microsoft.com/office/powerpoint/2010/main" val="4120721586"/>
              </p:ext>
            </p:extLst>
          </p:nvPr>
        </p:nvGraphicFramePr>
        <p:xfrm>
          <a:off x="1911826" y="3577401"/>
          <a:ext cx="8241824" cy="2234302"/>
        </p:xfrm>
        <a:graphic>
          <a:graphicData uri="http://schemas.openxmlformats.org/drawingml/2006/table">
            <a:tbl>
              <a:tblPr firstRow="1" bandRow="1">
                <a:tableStyleId>{5C22544A-7EE6-4342-B048-85BDC9FD1C3A}</a:tableStyleId>
              </a:tblPr>
              <a:tblGrid>
                <a:gridCol w="2397021">
                  <a:extLst>
                    <a:ext uri="{9D8B030D-6E8A-4147-A177-3AD203B41FA5}">
                      <a16:colId xmlns:a16="http://schemas.microsoft.com/office/drawing/2014/main" val="1599326682"/>
                    </a:ext>
                  </a:extLst>
                </a:gridCol>
                <a:gridCol w="2323755">
                  <a:extLst>
                    <a:ext uri="{9D8B030D-6E8A-4147-A177-3AD203B41FA5}">
                      <a16:colId xmlns:a16="http://schemas.microsoft.com/office/drawing/2014/main" val="2423964515"/>
                    </a:ext>
                  </a:extLst>
                </a:gridCol>
                <a:gridCol w="1197293">
                  <a:extLst>
                    <a:ext uri="{9D8B030D-6E8A-4147-A177-3AD203B41FA5}">
                      <a16:colId xmlns:a16="http://schemas.microsoft.com/office/drawing/2014/main" val="3946884109"/>
                    </a:ext>
                  </a:extLst>
                </a:gridCol>
                <a:gridCol w="2323755">
                  <a:extLst>
                    <a:ext uri="{9D8B030D-6E8A-4147-A177-3AD203B41FA5}">
                      <a16:colId xmlns:a16="http://schemas.microsoft.com/office/drawing/2014/main" val="3543943576"/>
                    </a:ext>
                  </a:extLst>
                </a:gridCol>
              </a:tblGrid>
              <a:tr h="614307">
                <a:tc>
                  <a:txBody>
                    <a:bodyPr/>
                    <a:lstStyle/>
                    <a:p>
                      <a:r>
                        <a:rPr lang="en-US" dirty="0"/>
                        <a:t>Biopsy-based (sampling error)</a:t>
                      </a:r>
                    </a:p>
                  </a:txBody>
                  <a:tcPr/>
                </a:tc>
                <a:tc>
                  <a:txBody>
                    <a:bodyPr/>
                    <a:lstStyle/>
                    <a:p>
                      <a:r>
                        <a:rPr lang="en-US" dirty="0"/>
                        <a:t>Sensitivity</a:t>
                      </a:r>
                    </a:p>
                  </a:txBody>
                  <a:tcPr/>
                </a:tc>
                <a:tc>
                  <a:txBody>
                    <a:bodyPr/>
                    <a:lstStyle/>
                    <a:p>
                      <a:r>
                        <a:rPr lang="en-US" dirty="0"/>
                        <a:t>Specificity</a:t>
                      </a:r>
                    </a:p>
                  </a:txBody>
                  <a:tcPr/>
                </a:tc>
                <a:tc>
                  <a:txBody>
                    <a:bodyPr/>
                    <a:lstStyle/>
                    <a:p>
                      <a:endParaRPr lang="en-US" dirty="0"/>
                    </a:p>
                  </a:txBody>
                  <a:tcPr/>
                </a:tc>
                <a:extLst>
                  <a:ext uri="{0D108BD9-81ED-4DB2-BD59-A6C34878D82A}">
                    <a16:rowId xmlns:a16="http://schemas.microsoft.com/office/drawing/2014/main" val="490397622"/>
                  </a:ext>
                </a:extLst>
              </a:tr>
              <a:tr h="613278">
                <a:tc>
                  <a:txBody>
                    <a:bodyPr/>
                    <a:lstStyle/>
                    <a:p>
                      <a:r>
                        <a:rPr lang="en-US" dirty="0"/>
                        <a:t>Urease test</a:t>
                      </a:r>
                    </a:p>
                  </a:txBody>
                  <a:tcPr/>
                </a:tc>
                <a:tc>
                  <a:txBody>
                    <a:bodyPr/>
                    <a:lstStyle/>
                    <a:p>
                      <a:pPr algn="ctr"/>
                      <a:r>
                        <a:rPr lang="en-US" dirty="0"/>
                        <a:t>90%</a:t>
                      </a:r>
                    </a:p>
                  </a:txBody>
                  <a:tcPr/>
                </a:tc>
                <a:tc>
                  <a:txBody>
                    <a:bodyPr/>
                    <a:lstStyle/>
                    <a:p>
                      <a:pPr algn="ctr"/>
                      <a:r>
                        <a:rPr lang="en-US" dirty="0"/>
                        <a:t>95%</a:t>
                      </a:r>
                    </a:p>
                  </a:txBody>
                  <a:tcPr/>
                </a:tc>
                <a:tc>
                  <a:txBody>
                    <a:bodyPr/>
                    <a:lstStyle/>
                    <a:p>
                      <a:r>
                        <a:rPr lang="en-US" dirty="0"/>
                        <a:t>2-5 </a:t>
                      </a:r>
                      <a:r>
                        <a:rPr lang="en-US" dirty="0" err="1"/>
                        <a:t>Bx</a:t>
                      </a:r>
                      <a:r>
                        <a:rPr lang="en-US" dirty="0"/>
                        <a:t> recommended </a:t>
                      </a:r>
                    </a:p>
                  </a:txBody>
                  <a:tcPr/>
                </a:tc>
                <a:extLst>
                  <a:ext uri="{0D108BD9-81ED-4DB2-BD59-A6C34878D82A}">
                    <a16:rowId xmlns:a16="http://schemas.microsoft.com/office/drawing/2014/main" val="782696936"/>
                  </a:ext>
                </a:extLst>
              </a:tr>
              <a:tr h="615184">
                <a:tc>
                  <a:txBody>
                    <a:bodyPr/>
                    <a:lstStyle/>
                    <a:p>
                      <a:r>
                        <a:rPr lang="en-US" dirty="0"/>
                        <a:t>Histology</a:t>
                      </a:r>
                    </a:p>
                  </a:txBody>
                  <a:tcPr/>
                </a:tc>
                <a:tc>
                  <a:txBody>
                    <a:bodyPr/>
                    <a:lstStyle/>
                    <a:p>
                      <a:pPr algn="ctr"/>
                      <a:r>
                        <a:rPr lang="en-US" dirty="0"/>
                        <a:t>90-95%</a:t>
                      </a:r>
                    </a:p>
                  </a:txBody>
                  <a:tcPr/>
                </a:tc>
                <a:tc>
                  <a:txBody>
                    <a:bodyPr/>
                    <a:lstStyle/>
                    <a:p>
                      <a:pPr algn="ctr"/>
                      <a:r>
                        <a:rPr lang="en-US" dirty="0"/>
                        <a:t>95-98%</a:t>
                      </a:r>
                    </a:p>
                  </a:txBody>
                  <a:tcPr/>
                </a:tc>
                <a:tc>
                  <a:txBody>
                    <a:bodyPr/>
                    <a:lstStyle/>
                    <a:p>
                      <a:endParaRPr lang="en-US" dirty="0"/>
                    </a:p>
                  </a:txBody>
                  <a:tcPr/>
                </a:tc>
                <a:extLst>
                  <a:ext uri="{0D108BD9-81ED-4DB2-BD59-A6C34878D82A}">
                    <a16:rowId xmlns:a16="http://schemas.microsoft.com/office/drawing/2014/main" val="3247478416"/>
                  </a:ext>
                </a:extLst>
              </a:tr>
              <a:tr h="355909">
                <a:tc>
                  <a:txBody>
                    <a:bodyPr/>
                    <a:lstStyle/>
                    <a:p>
                      <a:r>
                        <a:rPr lang="en-US" dirty="0"/>
                        <a:t>Culture</a:t>
                      </a:r>
                    </a:p>
                  </a:txBody>
                  <a:tcPr/>
                </a:tc>
                <a:tc>
                  <a:txBody>
                    <a:bodyPr/>
                    <a:lstStyle/>
                    <a:p>
                      <a:pPr algn="ctr"/>
                      <a:r>
                        <a:rPr lang="en-US" dirty="0"/>
                        <a:t>73%</a:t>
                      </a:r>
                    </a:p>
                  </a:txBody>
                  <a:tcPr/>
                </a:tc>
                <a:tc>
                  <a:txBody>
                    <a:bodyPr/>
                    <a:lstStyle/>
                    <a:p>
                      <a:pPr algn="ctr"/>
                      <a:r>
                        <a:rPr lang="en-US" dirty="0"/>
                        <a:t>100%</a:t>
                      </a:r>
                    </a:p>
                  </a:txBody>
                  <a:tcPr/>
                </a:tc>
                <a:tc>
                  <a:txBody>
                    <a:bodyPr/>
                    <a:lstStyle/>
                    <a:p>
                      <a:r>
                        <a:rPr lang="en-US" dirty="0"/>
                        <a:t>Difficult</a:t>
                      </a:r>
                    </a:p>
                  </a:txBody>
                  <a:tcPr/>
                </a:tc>
                <a:extLst>
                  <a:ext uri="{0D108BD9-81ED-4DB2-BD59-A6C34878D82A}">
                    <a16:rowId xmlns:a16="http://schemas.microsoft.com/office/drawing/2014/main" val="292741304"/>
                  </a:ext>
                </a:extLst>
              </a:tr>
            </a:tbl>
          </a:graphicData>
        </a:graphic>
      </p:graphicFrame>
      <p:sp>
        <p:nvSpPr>
          <p:cNvPr id="10" name="Content Placeholder 2">
            <a:extLst>
              <a:ext uri="{FF2B5EF4-FFF2-40B4-BE49-F238E27FC236}">
                <a16:creationId xmlns:a16="http://schemas.microsoft.com/office/drawing/2014/main" id="{F1CD8E7F-5794-5945-942D-09D07D54791D}"/>
              </a:ext>
            </a:extLst>
          </p:cNvPr>
          <p:cNvSpPr>
            <a:spLocks noGrp="1"/>
          </p:cNvSpPr>
          <p:nvPr>
            <p:ph idx="1"/>
          </p:nvPr>
        </p:nvSpPr>
        <p:spPr>
          <a:xfrm>
            <a:off x="0" y="6038850"/>
            <a:ext cx="4076700" cy="819150"/>
          </a:xfrm>
        </p:spPr>
        <p:txBody>
          <a:bodyPr>
            <a:normAutofit fontScale="47500" lnSpcReduction="20000"/>
          </a:bodyPr>
          <a:lstStyle/>
          <a:p>
            <a:pPr marL="0" indent="0">
              <a:buNone/>
            </a:pPr>
            <a:r>
              <a:rPr lang="en-US" dirty="0"/>
              <a:t>UBT considered “best test”</a:t>
            </a:r>
          </a:p>
          <a:p>
            <a:pPr marL="0" indent="0">
              <a:buNone/>
            </a:pPr>
            <a:r>
              <a:rPr lang="en-US" dirty="0"/>
              <a:t>Use only monoclonal stool Ag tests</a:t>
            </a:r>
          </a:p>
          <a:p>
            <a:pPr marL="0" indent="0">
              <a:buNone/>
            </a:pPr>
            <a:r>
              <a:rPr lang="en-US" dirty="0"/>
              <a:t>Histology requires 104 organism to visualize</a:t>
            </a:r>
          </a:p>
        </p:txBody>
      </p:sp>
      <p:sp>
        <p:nvSpPr>
          <p:cNvPr id="7" name="TextBox 6"/>
          <p:cNvSpPr txBox="1"/>
          <p:nvPr/>
        </p:nvSpPr>
        <p:spPr>
          <a:xfrm>
            <a:off x="8216645" y="6404610"/>
            <a:ext cx="1937005" cy="369332"/>
          </a:xfrm>
          <a:prstGeom prst="rect">
            <a:avLst/>
          </a:prstGeom>
          <a:noFill/>
        </p:spPr>
        <p:txBody>
          <a:bodyPr wrap="none" rtlCol="0">
            <a:spAutoFit/>
          </a:bodyPr>
          <a:lstStyle/>
          <a:p>
            <a:r>
              <a:rPr lang="en-US" dirty="0"/>
              <a:t>2012, BMJ, Braden</a:t>
            </a:r>
          </a:p>
        </p:txBody>
      </p:sp>
    </p:spTree>
    <p:extLst>
      <p:ext uri="{BB962C8B-B14F-4D97-AF65-F5344CB8AC3E}">
        <p14:creationId xmlns:p14="http://schemas.microsoft.com/office/powerpoint/2010/main" val="646073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Limitations for </a:t>
            </a:r>
            <a:r>
              <a:rPr lang="en-US" b="1" i="1" dirty="0"/>
              <a:t>Helicobacter pylori</a:t>
            </a:r>
          </a:p>
        </p:txBody>
      </p:sp>
      <p:sp>
        <p:nvSpPr>
          <p:cNvPr id="3" name="Content Placeholder 2"/>
          <p:cNvSpPr>
            <a:spLocks noGrp="1"/>
          </p:cNvSpPr>
          <p:nvPr>
            <p:ph idx="1"/>
          </p:nvPr>
        </p:nvSpPr>
        <p:spPr>
          <a:xfrm>
            <a:off x="838200" y="3617780"/>
            <a:ext cx="10515600" cy="2897050"/>
          </a:xfrm>
        </p:spPr>
        <p:txBody>
          <a:bodyPr>
            <a:normAutofit lnSpcReduction="10000"/>
          </a:bodyPr>
          <a:lstStyle/>
          <a:p>
            <a:pPr marL="0" indent="0">
              <a:buNone/>
            </a:pPr>
            <a:r>
              <a:rPr lang="en-US" b="1" dirty="0"/>
              <a:t>False negatives</a:t>
            </a:r>
            <a:r>
              <a:rPr lang="en-US" dirty="0"/>
              <a:t> due to decrease </a:t>
            </a:r>
            <a:r>
              <a:rPr lang="en-US" i="1" dirty="0"/>
              <a:t>Helicobacter pylori</a:t>
            </a:r>
            <a:r>
              <a:rPr lang="en-US" dirty="0"/>
              <a:t>  burden</a:t>
            </a:r>
          </a:p>
          <a:p>
            <a:pPr marL="0" indent="0">
              <a:buNone/>
            </a:pPr>
            <a:r>
              <a:rPr lang="en-US" dirty="0"/>
              <a:t>Recommend delay diagnostic testing until:</a:t>
            </a:r>
          </a:p>
          <a:p>
            <a:r>
              <a:rPr lang="en-US" dirty="0">
                <a:solidFill>
                  <a:srgbClr val="FF0000"/>
                </a:solidFill>
              </a:rPr>
              <a:t>PPI stopped for 2-4 weeks </a:t>
            </a:r>
            <a:r>
              <a:rPr lang="en-US" dirty="0"/>
              <a:t>(OTC antacids &amp; H2RA do not affect UBT/SA testing)</a:t>
            </a:r>
          </a:p>
          <a:p>
            <a:r>
              <a:rPr lang="en-US" dirty="0">
                <a:solidFill>
                  <a:srgbClr val="FF0000"/>
                </a:solidFill>
              </a:rPr>
              <a:t>Antibiotics, bismuth stopped for 4 weeks</a:t>
            </a:r>
          </a:p>
          <a:p>
            <a:r>
              <a:rPr lang="en-US" dirty="0">
                <a:solidFill>
                  <a:srgbClr val="FF0000"/>
                </a:solidFill>
              </a:rPr>
              <a:t>Bleeding stopped for 4-8 weeks</a:t>
            </a:r>
          </a:p>
          <a:p>
            <a:endParaRPr lang="en-US" dirty="0"/>
          </a:p>
        </p:txBody>
      </p:sp>
      <p:sp>
        <p:nvSpPr>
          <p:cNvPr id="4" name="TextBox 3"/>
          <p:cNvSpPr txBox="1"/>
          <p:nvPr/>
        </p:nvSpPr>
        <p:spPr>
          <a:xfrm>
            <a:off x="8158369" y="6191665"/>
            <a:ext cx="3781292" cy="646331"/>
          </a:xfrm>
          <a:prstGeom prst="rect">
            <a:avLst/>
          </a:prstGeom>
          <a:noFill/>
        </p:spPr>
        <p:txBody>
          <a:bodyPr wrap="none" rtlCol="0">
            <a:spAutoFit/>
          </a:bodyPr>
          <a:lstStyle/>
          <a:p>
            <a:r>
              <a:rPr lang="en-US" dirty="0"/>
              <a:t>2019. NEJM. Crowe. H. pylori infection</a:t>
            </a:r>
          </a:p>
          <a:p>
            <a:r>
              <a:rPr lang="en-US" dirty="0"/>
              <a:t>Up-to-date. 2018</a:t>
            </a:r>
          </a:p>
        </p:txBody>
      </p:sp>
      <p:sp>
        <p:nvSpPr>
          <p:cNvPr id="5" name="Content Placeholder 2">
            <a:extLst>
              <a:ext uri="{FF2B5EF4-FFF2-40B4-BE49-F238E27FC236}">
                <a16:creationId xmlns:a16="http://schemas.microsoft.com/office/drawing/2014/main" id="{7AB0AE73-6A0B-2541-84A5-3EADD5E6C577}"/>
              </a:ext>
            </a:extLst>
          </p:cNvPr>
          <p:cNvSpPr txBox="1">
            <a:spLocks/>
          </p:cNvSpPr>
          <p:nvPr/>
        </p:nvSpPr>
        <p:spPr>
          <a:xfrm>
            <a:off x="2882347" y="1491946"/>
            <a:ext cx="1808923" cy="21069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PPI</a:t>
            </a:r>
          </a:p>
          <a:p>
            <a:pPr marL="0" indent="0">
              <a:buFont typeface="Arial"/>
              <a:buNone/>
            </a:pPr>
            <a:r>
              <a:rPr lang="en-US" dirty="0"/>
              <a:t>Antibiotics</a:t>
            </a:r>
          </a:p>
          <a:p>
            <a:pPr marL="0" indent="0">
              <a:buFont typeface="Arial"/>
              <a:buNone/>
            </a:pPr>
            <a:r>
              <a:rPr lang="en-US" dirty="0"/>
              <a:t>Bismuth</a:t>
            </a:r>
          </a:p>
          <a:p>
            <a:pPr marL="0" indent="0">
              <a:buFont typeface="Arial"/>
              <a:buNone/>
            </a:pPr>
            <a:r>
              <a:rPr lang="en-US" dirty="0"/>
              <a:t>Bleeding</a:t>
            </a:r>
          </a:p>
        </p:txBody>
      </p:sp>
      <p:sp>
        <p:nvSpPr>
          <p:cNvPr id="6" name="Right Brace 5">
            <a:extLst>
              <a:ext uri="{FF2B5EF4-FFF2-40B4-BE49-F238E27FC236}">
                <a16:creationId xmlns:a16="http://schemas.microsoft.com/office/drawing/2014/main" id="{3E5A38C0-25A3-5E43-B862-9643E5A21B2B}"/>
              </a:ext>
            </a:extLst>
          </p:cNvPr>
          <p:cNvSpPr/>
          <p:nvPr/>
        </p:nvSpPr>
        <p:spPr>
          <a:xfrm>
            <a:off x="4393096" y="1491947"/>
            <a:ext cx="397113" cy="1947444"/>
          </a:xfrm>
          <a:prstGeom prst="rightBrace">
            <a:avLst>
              <a:gd name="adj1" fmla="val 8333"/>
              <a:gd name="adj2" fmla="val 51729"/>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a:extLst>
              <a:ext uri="{FF2B5EF4-FFF2-40B4-BE49-F238E27FC236}">
                <a16:creationId xmlns:a16="http://schemas.microsoft.com/office/drawing/2014/main" id="{00057C3C-4591-C542-8BB8-9DCC2176600F}"/>
              </a:ext>
            </a:extLst>
          </p:cNvPr>
          <p:cNvSpPr txBox="1"/>
          <p:nvPr/>
        </p:nvSpPr>
        <p:spPr>
          <a:xfrm>
            <a:off x="5312418" y="1998327"/>
            <a:ext cx="4158126" cy="954107"/>
          </a:xfrm>
          <a:prstGeom prst="rect">
            <a:avLst/>
          </a:prstGeom>
          <a:noFill/>
        </p:spPr>
        <p:txBody>
          <a:bodyPr wrap="none" rtlCol="0">
            <a:spAutoFit/>
          </a:bodyPr>
          <a:lstStyle/>
          <a:p>
            <a:r>
              <a:rPr lang="en-US" sz="2800" dirty="0">
                <a:solidFill>
                  <a:srgbClr val="FF0000"/>
                </a:solidFill>
              </a:rPr>
              <a:t>Interfere with </a:t>
            </a:r>
          </a:p>
          <a:p>
            <a:r>
              <a:rPr lang="en-US" sz="2800" dirty="0">
                <a:solidFill>
                  <a:srgbClr val="FF0000"/>
                </a:solidFill>
              </a:rPr>
              <a:t>All </a:t>
            </a:r>
            <a:r>
              <a:rPr lang="en-US" sz="2800" i="1" dirty="0">
                <a:solidFill>
                  <a:srgbClr val="FF0000"/>
                </a:solidFill>
              </a:rPr>
              <a:t>Helicobacter pylori </a:t>
            </a:r>
            <a:r>
              <a:rPr lang="en-US" sz="2800" dirty="0">
                <a:solidFill>
                  <a:srgbClr val="FF0000"/>
                </a:solidFill>
              </a:rPr>
              <a:t>tests</a:t>
            </a:r>
          </a:p>
        </p:txBody>
      </p:sp>
    </p:spTree>
    <p:extLst>
      <p:ext uri="{BB962C8B-B14F-4D97-AF65-F5344CB8AC3E}">
        <p14:creationId xmlns:p14="http://schemas.microsoft.com/office/powerpoint/2010/main" val="540931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Initial Diagnosis of </a:t>
            </a:r>
            <a:r>
              <a:rPr lang="en-US" b="1" i="1" dirty="0"/>
              <a:t>H. pylori </a:t>
            </a:r>
            <a:r>
              <a:rPr lang="en-US" b="1" dirty="0"/>
              <a:t>with Dyspepsia</a:t>
            </a:r>
          </a:p>
        </p:txBody>
      </p:sp>
      <p:sp>
        <p:nvSpPr>
          <p:cNvPr id="3" name="Content Placeholder 2"/>
          <p:cNvSpPr>
            <a:spLocks noGrp="1"/>
          </p:cNvSpPr>
          <p:nvPr>
            <p:ph idx="1"/>
          </p:nvPr>
        </p:nvSpPr>
        <p:spPr>
          <a:xfrm>
            <a:off x="838200" y="1825625"/>
            <a:ext cx="4743450" cy="4351338"/>
          </a:xfrm>
        </p:spPr>
        <p:txBody>
          <a:bodyPr/>
          <a:lstStyle/>
          <a:p>
            <a:r>
              <a:rPr lang="en-US" dirty="0"/>
              <a:t>Urea breath test (UBT)</a:t>
            </a:r>
          </a:p>
          <a:p>
            <a:pPr lvl="1"/>
            <a:r>
              <a:rPr lang="en-US" dirty="0"/>
              <a:t>Test and treat in younger population (</a:t>
            </a:r>
            <a:r>
              <a:rPr lang="en-US" dirty="0">
                <a:solidFill>
                  <a:srgbClr val="FF0000"/>
                </a:solidFill>
              </a:rPr>
              <a:t>&lt;60yo</a:t>
            </a:r>
            <a:r>
              <a:rPr lang="en-US" dirty="0"/>
              <a:t>)</a:t>
            </a:r>
          </a:p>
          <a:p>
            <a:r>
              <a:rPr lang="en-US" dirty="0"/>
              <a:t>Stool antigen test (SAT)</a:t>
            </a:r>
          </a:p>
          <a:p>
            <a:endParaRPr lang="en-US" dirty="0"/>
          </a:p>
          <a:p>
            <a:pPr marL="457200" lvl="1" indent="0">
              <a:buNone/>
            </a:pPr>
            <a:endParaRPr lang="en-US" dirty="0"/>
          </a:p>
        </p:txBody>
      </p:sp>
      <p:sp>
        <p:nvSpPr>
          <p:cNvPr id="4" name="Content Placeholder 2"/>
          <p:cNvSpPr txBox="1">
            <a:spLocks/>
          </p:cNvSpPr>
          <p:nvPr/>
        </p:nvSpPr>
        <p:spPr>
          <a:xfrm>
            <a:off x="6261652" y="1825625"/>
            <a:ext cx="509214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Endoscopy mandatory if &gt;60 </a:t>
            </a:r>
            <a:r>
              <a:rPr lang="en-US" dirty="0" err="1"/>
              <a:t>yo</a:t>
            </a:r>
            <a:r>
              <a:rPr lang="en-US" dirty="0"/>
              <a:t> or “Alarm symptoms or signs”:</a:t>
            </a:r>
          </a:p>
          <a:p>
            <a:pPr lvl="1"/>
            <a:r>
              <a:rPr lang="en-US" dirty="0"/>
              <a:t>Unexplained iron-def anemia</a:t>
            </a:r>
          </a:p>
          <a:p>
            <a:pPr lvl="1"/>
            <a:r>
              <a:rPr lang="en-US" dirty="0"/>
              <a:t>GI bleeding</a:t>
            </a:r>
          </a:p>
          <a:p>
            <a:pPr lvl="1"/>
            <a:r>
              <a:rPr lang="en-US" dirty="0"/>
              <a:t>Unintended weight loss</a:t>
            </a:r>
          </a:p>
          <a:p>
            <a:pPr lvl="1"/>
            <a:r>
              <a:rPr lang="en-US" dirty="0"/>
              <a:t>Palpable mass</a:t>
            </a:r>
          </a:p>
          <a:p>
            <a:pPr lvl="1"/>
            <a:r>
              <a:rPr lang="en-US" dirty="0"/>
              <a:t>Severe abdominal pain</a:t>
            </a:r>
          </a:p>
          <a:p>
            <a:pPr lvl="1"/>
            <a:r>
              <a:rPr lang="en-US" dirty="0"/>
              <a:t>Persistent vomiting</a:t>
            </a:r>
          </a:p>
          <a:p>
            <a:pPr lvl="1"/>
            <a:r>
              <a:rPr lang="en-US" dirty="0"/>
              <a:t>Progressive dysphonia/odynophagia</a:t>
            </a:r>
          </a:p>
        </p:txBody>
      </p:sp>
      <p:sp>
        <p:nvSpPr>
          <p:cNvPr id="6" name="TextBox 5"/>
          <p:cNvSpPr txBox="1"/>
          <p:nvPr/>
        </p:nvSpPr>
        <p:spPr>
          <a:xfrm>
            <a:off x="8158369" y="6191665"/>
            <a:ext cx="3781292" cy="646331"/>
          </a:xfrm>
          <a:prstGeom prst="rect">
            <a:avLst/>
          </a:prstGeom>
          <a:noFill/>
        </p:spPr>
        <p:txBody>
          <a:bodyPr wrap="none" rtlCol="0">
            <a:spAutoFit/>
          </a:bodyPr>
          <a:lstStyle/>
          <a:p>
            <a:r>
              <a:rPr lang="en-US" dirty="0"/>
              <a:t>2019. NEJM. Crowe. H. pylori infection</a:t>
            </a:r>
          </a:p>
          <a:p>
            <a:r>
              <a:rPr lang="en-US" dirty="0"/>
              <a:t>Up-to-date. 2018</a:t>
            </a:r>
          </a:p>
        </p:txBody>
      </p:sp>
    </p:spTree>
    <p:extLst>
      <p:ext uri="{BB962C8B-B14F-4D97-AF65-F5344CB8AC3E}">
        <p14:creationId xmlns:p14="http://schemas.microsoft.com/office/powerpoint/2010/main" val="1132299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04A5-67B8-4A4C-92DC-5D31596AF618}"/>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32FA607B-D987-D24A-9C1B-F6124AA68784}"/>
              </a:ext>
            </a:extLst>
          </p:cNvPr>
          <p:cNvSpPr>
            <a:spLocks noGrp="1"/>
          </p:cNvSpPr>
          <p:nvPr>
            <p:ph idx="1"/>
          </p:nvPr>
        </p:nvSpPr>
        <p:spPr/>
        <p:txBody>
          <a:bodyPr/>
          <a:lstStyle/>
          <a:p>
            <a:r>
              <a:rPr lang="en-US" dirty="0"/>
              <a:t>Which of the following is the most appropriate next step for evaluating a 29 year old previously healthy but overweight male patient with typical retrosternal heartburn symptoms?</a:t>
            </a:r>
          </a:p>
          <a:p>
            <a:pPr marL="914400" lvl="1" indent="-457200">
              <a:buFont typeface="+mj-lt"/>
              <a:buAutoNum type="alphaUcPeriod"/>
            </a:pPr>
            <a:r>
              <a:rPr lang="en-US" dirty="0"/>
              <a:t>Stool antigen test for </a:t>
            </a:r>
            <a:r>
              <a:rPr lang="en-US" i="1" dirty="0"/>
              <a:t>H. pylori</a:t>
            </a:r>
          </a:p>
          <a:p>
            <a:pPr marL="914400" lvl="1" indent="-457200">
              <a:buFont typeface="+mj-lt"/>
              <a:buAutoNum type="alphaUcPeriod"/>
            </a:pPr>
            <a:r>
              <a:rPr lang="en-US" dirty="0"/>
              <a:t>Urea breath test for </a:t>
            </a:r>
            <a:r>
              <a:rPr lang="en-US" i="1" dirty="0"/>
              <a:t>H. pylori</a:t>
            </a:r>
          </a:p>
          <a:p>
            <a:pPr marL="914400" lvl="1" indent="-457200">
              <a:buFont typeface="+mj-lt"/>
              <a:buAutoNum type="alphaUcPeriod"/>
            </a:pPr>
            <a:r>
              <a:rPr lang="en-US" dirty="0"/>
              <a:t>No testing for </a:t>
            </a:r>
            <a:r>
              <a:rPr lang="en-US" i="1" dirty="0"/>
              <a:t>H. pylori</a:t>
            </a:r>
          </a:p>
          <a:p>
            <a:pPr marL="914400" lvl="1" indent="-457200">
              <a:buFont typeface="+mj-lt"/>
              <a:buAutoNum type="alphaUcPeriod"/>
            </a:pPr>
            <a:r>
              <a:rPr lang="en-US" dirty="0"/>
              <a:t>Serological testing for </a:t>
            </a:r>
            <a:r>
              <a:rPr lang="en-US" i="1" dirty="0"/>
              <a:t>H. pylori</a:t>
            </a:r>
          </a:p>
          <a:p>
            <a:pPr marL="914400" lvl="1" indent="-457200">
              <a:buFont typeface="+mj-lt"/>
              <a:buAutoNum type="alphaUcPeriod"/>
            </a:pPr>
            <a:r>
              <a:rPr lang="en-US" dirty="0"/>
              <a:t>Empiric therapy for </a:t>
            </a:r>
            <a:r>
              <a:rPr lang="en-US" i="1" dirty="0"/>
              <a:t>H. pylori </a:t>
            </a:r>
            <a:r>
              <a:rPr lang="en-US" dirty="0"/>
              <a:t>regardless of testing</a:t>
            </a:r>
          </a:p>
        </p:txBody>
      </p:sp>
    </p:spTree>
    <p:extLst>
      <p:ext uri="{BB962C8B-B14F-4D97-AF65-F5344CB8AC3E}">
        <p14:creationId xmlns:p14="http://schemas.microsoft.com/office/powerpoint/2010/main" val="2210718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04A5-67B8-4A4C-92DC-5D31596AF618}"/>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32FA607B-D987-D24A-9C1B-F6124AA68784}"/>
              </a:ext>
            </a:extLst>
          </p:cNvPr>
          <p:cNvSpPr>
            <a:spLocks noGrp="1"/>
          </p:cNvSpPr>
          <p:nvPr>
            <p:ph idx="1"/>
          </p:nvPr>
        </p:nvSpPr>
        <p:spPr/>
        <p:txBody>
          <a:bodyPr/>
          <a:lstStyle/>
          <a:p>
            <a:r>
              <a:rPr lang="en-US" dirty="0"/>
              <a:t>Which of the following is the most appropriate next step for evaluating a 29 year old previously healthy but overweight male patient with typical retrosternal heartburn symptoms?</a:t>
            </a:r>
          </a:p>
          <a:p>
            <a:pPr marL="914400" lvl="1" indent="-457200">
              <a:buFont typeface="+mj-lt"/>
              <a:buAutoNum type="alphaUcPeriod"/>
            </a:pPr>
            <a:r>
              <a:rPr lang="en-US" dirty="0"/>
              <a:t>Stool antigen test for </a:t>
            </a:r>
            <a:r>
              <a:rPr lang="en-US" i="1" dirty="0"/>
              <a:t>H. pylori</a:t>
            </a:r>
          </a:p>
          <a:p>
            <a:pPr marL="914400" lvl="1" indent="-457200">
              <a:buFont typeface="+mj-lt"/>
              <a:buAutoNum type="alphaUcPeriod"/>
            </a:pPr>
            <a:r>
              <a:rPr lang="en-US" dirty="0"/>
              <a:t>Urea breath test for </a:t>
            </a:r>
            <a:r>
              <a:rPr lang="en-US" i="1" dirty="0"/>
              <a:t>H. pylori</a:t>
            </a:r>
          </a:p>
          <a:p>
            <a:pPr marL="914400" lvl="1" indent="-457200">
              <a:buFont typeface="+mj-lt"/>
              <a:buAutoNum type="alphaUcPeriod"/>
            </a:pPr>
            <a:r>
              <a:rPr lang="en-US" b="1" dirty="0">
                <a:solidFill>
                  <a:srgbClr val="FF0000"/>
                </a:solidFill>
              </a:rPr>
              <a:t>No testing for </a:t>
            </a:r>
            <a:r>
              <a:rPr lang="en-US" b="1" i="1" dirty="0">
                <a:solidFill>
                  <a:srgbClr val="FF0000"/>
                </a:solidFill>
              </a:rPr>
              <a:t>H. pylori</a:t>
            </a:r>
          </a:p>
          <a:p>
            <a:pPr marL="914400" lvl="1" indent="-457200">
              <a:buFont typeface="+mj-lt"/>
              <a:buAutoNum type="alphaUcPeriod"/>
            </a:pPr>
            <a:r>
              <a:rPr lang="en-US" dirty="0"/>
              <a:t>Serological testing for </a:t>
            </a:r>
            <a:r>
              <a:rPr lang="en-US" i="1" dirty="0"/>
              <a:t>H. pylori</a:t>
            </a:r>
          </a:p>
          <a:p>
            <a:pPr marL="914400" lvl="1" indent="-457200">
              <a:buFont typeface="+mj-lt"/>
              <a:buAutoNum type="alphaUcPeriod"/>
            </a:pPr>
            <a:r>
              <a:rPr lang="en-US" dirty="0"/>
              <a:t>Empiric therapy for </a:t>
            </a:r>
            <a:r>
              <a:rPr lang="en-US" i="1" dirty="0"/>
              <a:t>H. pylori </a:t>
            </a:r>
            <a:r>
              <a:rPr lang="en-US" dirty="0"/>
              <a:t>regardless of testing</a:t>
            </a:r>
          </a:p>
        </p:txBody>
      </p:sp>
    </p:spTree>
    <p:extLst>
      <p:ext uri="{BB962C8B-B14F-4D97-AF65-F5344CB8AC3E}">
        <p14:creationId xmlns:p14="http://schemas.microsoft.com/office/powerpoint/2010/main" val="3248432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04A5-67B8-4A4C-92DC-5D31596AF618}"/>
              </a:ext>
            </a:extLst>
          </p:cNvPr>
          <p:cNvSpPr>
            <a:spLocks noGrp="1"/>
          </p:cNvSpPr>
          <p:nvPr>
            <p:ph type="title"/>
          </p:nvPr>
        </p:nvSpPr>
        <p:spPr/>
        <p:txBody>
          <a:bodyPr/>
          <a:lstStyle/>
          <a:p>
            <a:r>
              <a:rPr lang="en-US" b="1" dirty="0"/>
              <a:t>Explanation</a:t>
            </a:r>
          </a:p>
        </p:txBody>
      </p:sp>
      <p:sp>
        <p:nvSpPr>
          <p:cNvPr id="3" name="Content Placeholder 2">
            <a:extLst>
              <a:ext uri="{FF2B5EF4-FFF2-40B4-BE49-F238E27FC236}">
                <a16:creationId xmlns:a16="http://schemas.microsoft.com/office/drawing/2014/main" id="{32FA607B-D987-D24A-9C1B-F6124AA68784}"/>
              </a:ext>
            </a:extLst>
          </p:cNvPr>
          <p:cNvSpPr>
            <a:spLocks noGrp="1"/>
          </p:cNvSpPr>
          <p:nvPr>
            <p:ph idx="1"/>
          </p:nvPr>
        </p:nvSpPr>
        <p:spPr/>
        <p:txBody>
          <a:bodyPr/>
          <a:lstStyle/>
          <a:p>
            <a:r>
              <a:rPr lang="en-US" i="1" dirty="0"/>
              <a:t>H. pylori </a:t>
            </a:r>
            <a:r>
              <a:rPr lang="en-US" dirty="0"/>
              <a:t>is not implicated as an etiological factor in gastroesophageal reflux disease</a:t>
            </a:r>
          </a:p>
          <a:p>
            <a:r>
              <a:rPr lang="en-US" dirty="0"/>
              <a:t>Treatment for (eradication of </a:t>
            </a:r>
            <a:r>
              <a:rPr lang="en-US" i="1" dirty="0"/>
              <a:t>H. pylori) </a:t>
            </a:r>
            <a:r>
              <a:rPr lang="en-US" dirty="0"/>
              <a:t>can increase the risk for Barret’s esophagus and esophageal adenocarcinoma</a:t>
            </a:r>
          </a:p>
          <a:p>
            <a:r>
              <a:rPr lang="en-US" dirty="0"/>
              <a:t>Serology is not recommended test for </a:t>
            </a:r>
            <a:r>
              <a:rPr lang="en-US" i="1" dirty="0"/>
              <a:t>H. pylori </a:t>
            </a:r>
            <a:r>
              <a:rPr lang="en-US" dirty="0"/>
              <a:t>anymore</a:t>
            </a:r>
          </a:p>
        </p:txBody>
      </p:sp>
      <p:sp>
        <p:nvSpPr>
          <p:cNvPr id="5" name="TextBox 4">
            <a:extLst>
              <a:ext uri="{FF2B5EF4-FFF2-40B4-BE49-F238E27FC236}">
                <a16:creationId xmlns:a16="http://schemas.microsoft.com/office/drawing/2014/main" id="{1A6611FB-8A33-2549-BDCF-0B77F429B978}"/>
              </a:ext>
            </a:extLst>
          </p:cNvPr>
          <p:cNvSpPr txBox="1"/>
          <p:nvPr/>
        </p:nvSpPr>
        <p:spPr>
          <a:xfrm>
            <a:off x="8483334" y="6127234"/>
            <a:ext cx="2870466" cy="369332"/>
          </a:xfrm>
          <a:prstGeom prst="rect">
            <a:avLst/>
          </a:prstGeom>
          <a:noFill/>
        </p:spPr>
        <p:txBody>
          <a:bodyPr wrap="none" rtlCol="0">
            <a:spAutoFit/>
          </a:bodyPr>
          <a:lstStyle/>
          <a:p>
            <a:r>
              <a:rPr lang="en-US" dirty="0"/>
              <a:t>2018, AJM, Siddique O, et al.</a:t>
            </a:r>
          </a:p>
        </p:txBody>
      </p:sp>
    </p:spTree>
    <p:extLst>
      <p:ext uri="{BB962C8B-B14F-4D97-AF65-F5344CB8AC3E}">
        <p14:creationId xmlns:p14="http://schemas.microsoft.com/office/powerpoint/2010/main" val="1262576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A 23 year old Eastern European woman presents with persistent epigastric discomfort diagnosed as </a:t>
            </a:r>
            <a:r>
              <a:rPr lang="en-US" i="1" dirty="0"/>
              <a:t>Helicobacter pylori</a:t>
            </a:r>
            <a:r>
              <a:rPr lang="en-US" dirty="0"/>
              <a:t> + gastritis by endoscopy. Fecal </a:t>
            </a:r>
            <a:r>
              <a:rPr lang="en-US" i="1" dirty="0"/>
              <a:t>Helicobacter pylori</a:t>
            </a:r>
            <a:r>
              <a:rPr lang="en-US" dirty="0"/>
              <a:t> antigen is also positive. As a child, she was treated repeatedly with </a:t>
            </a:r>
            <a:r>
              <a:rPr lang="en-US" b="1" dirty="0"/>
              <a:t>Penicillin/Amoxicillin</a:t>
            </a:r>
            <a:r>
              <a:rPr lang="en-US" dirty="0"/>
              <a:t> for recurrent tonsillitis.</a:t>
            </a:r>
          </a:p>
          <a:p>
            <a:pPr marL="0" indent="0">
              <a:buNone/>
            </a:pPr>
            <a:r>
              <a:rPr lang="en-US" dirty="0"/>
              <a:t>What do you recommend for therapy?</a:t>
            </a:r>
          </a:p>
          <a:p>
            <a:pPr marL="514350" indent="-514350">
              <a:buFont typeface="+mj-lt"/>
              <a:buAutoNum type="alphaUcPeriod"/>
            </a:pPr>
            <a:r>
              <a:rPr lang="en-US" dirty="0"/>
              <a:t>Clarithromycin+ Amoxicillin + PPI</a:t>
            </a:r>
          </a:p>
          <a:p>
            <a:pPr marL="514350" indent="-514350">
              <a:buFont typeface="+mj-lt"/>
              <a:buAutoNum type="alphaUcPeriod"/>
            </a:pPr>
            <a:r>
              <a:rPr lang="en-US" dirty="0"/>
              <a:t>Metronidazole+ erythromycin + PPI</a:t>
            </a:r>
          </a:p>
          <a:p>
            <a:pPr marL="514350" indent="-514350">
              <a:buFont typeface="+mj-lt"/>
              <a:buAutoNum type="alphaUcPeriod"/>
            </a:pPr>
            <a:r>
              <a:rPr lang="en-US" dirty="0"/>
              <a:t>Bismuth subsalicylate +TCN+ metronidazole +PPI</a:t>
            </a:r>
          </a:p>
          <a:p>
            <a:pPr marL="514350" indent="-514350">
              <a:buFont typeface="+mj-lt"/>
              <a:buAutoNum type="alphaUcPeriod"/>
            </a:pPr>
            <a:r>
              <a:rPr lang="en-US" dirty="0"/>
              <a:t>Metronidazole +Amoxicillin + PPI</a:t>
            </a:r>
          </a:p>
          <a:p>
            <a:pPr marL="514350" indent="-514350">
              <a:buFont typeface="+mj-lt"/>
              <a:buAutoNum type="alphaUcPeriod"/>
            </a:pPr>
            <a:r>
              <a:rPr lang="en-US" dirty="0"/>
              <a:t>PPI Therapy alone given her age</a:t>
            </a:r>
          </a:p>
        </p:txBody>
      </p:sp>
    </p:spTree>
    <p:extLst>
      <p:ext uri="{BB962C8B-B14F-4D97-AF65-F5344CB8AC3E}">
        <p14:creationId xmlns:p14="http://schemas.microsoft.com/office/powerpoint/2010/main" val="2112343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A 23 year old Eastern European woman presents with persistent epigastric discomfort diagnosed as </a:t>
            </a:r>
            <a:r>
              <a:rPr lang="en-US" i="1" dirty="0"/>
              <a:t>Helicobacter pylori</a:t>
            </a:r>
            <a:r>
              <a:rPr lang="en-US" dirty="0"/>
              <a:t> + gastritis by endoscopy. Fecal </a:t>
            </a:r>
            <a:r>
              <a:rPr lang="en-US" i="1" dirty="0"/>
              <a:t>Helicobacter pylori</a:t>
            </a:r>
            <a:r>
              <a:rPr lang="en-US" dirty="0"/>
              <a:t> antigen is also positive. As a child, she was treated repeatedly with </a:t>
            </a:r>
            <a:r>
              <a:rPr lang="en-US" b="1" dirty="0"/>
              <a:t>Penicillin/Amoxicillin</a:t>
            </a:r>
            <a:r>
              <a:rPr lang="en-US" dirty="0"/>
              <a:t> for recurrent tonsillitis.</a:t>
            </a:r>
          </a:p>
          <a:p>
            <a:pPr marL="0" indent="0">
              <a:buNone/>
            </a:pPr>
            <a:r>
              <a:rPr lang="en-US" dirty="0"/>
              <a:t>What do you recommend for therapy?</a:t>
            </a:r>
          </a:p>
          <a:p>
            <a:pPr marL="514350" indent="-514350">
              <a:buFont typeface="+mj-lt"/>
              <a:buAutoNum type="alphaUcPeriod"/>
            </a:pPr>
            <a:r>
              <a:rPr lang="en-US" dirty="0"/>
              <a:t>Clarithromycin+ Amoxicillin + PPI</a:t>
            </a:r>
          </a:p>
          <a:p>
            <a:pPr marL="514350" indent="-514350">
              <a:buFont typeface="+mj-lt"/>
              <a:buAutoNum type="alphaUcPeriod"/>
            </a:pPr>
            <a:r>
              <a:rPr lang="en-US" dirty="0"/>
              <a:t>Metronidazole+ erythromycin + PPI</a:t>
            </a:r>
          </a:p>
          <a:p>
            <a:pPr marL="514350" indent="-514350">
              <a:buFont typeface="+mj-lt"/>
              <a:buAutoNum type="alphaUcPeriod"/>
            </a:pPr>
            <a:r>
              <a:rPr lang="en-US" b="1" dirty="0">
                <a:solidFill>
                  <a:srgbClr val="FF0000"/>
                </a:solidFill>
              </a:rPr>
              <a:t>Bismuth subsalicylate +TCN+ metronidazole +PPI</a:t>
            </a:r>
          </a:p>
          <a:p>
            <a:pPr marL="514350" indent="-514350">
              <a:buFont typeface="+mj-lt"/>
              <a:buAutoNum type="alphaUcPeriod"/>
            </a:pPr>
            <a:r>
              <a:rPr lang="en-US" dirty="0"/>
              <a:t>Metronidazole +Amoxicillin + PPI</a:t>
            </a:r>
          </a:p>
          <a:p>
            <a:pPr marL="514350" indent="-514350">
              <a:buFont typeface="+mj-lt"/>
              <a:buAutoNum type="alphaUcPeriod"/>
            </a:pPr>
            <a:r>
              <a:rPr lang="en-US" dirty="0"/>
              <a:t>PPI Therapy alone given her age</a:t>
            </a:r>
          </a:p>
        </p:txBody>
      </p:sp>
    </p:spTree>
    <p:extLst>
      <p:ext uri="{BB962C8B-B14F-4D97-AF65-F5344CB8AC3E}">
        <p14:creationId xmlns:p14="http://schemas.microsoft.com/office/powerpoint/2010/main" val="3369013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p>
        </p:txBody>
      </p:sp>
      <p:sp>
        <p:nvSpPr>
          <p:cNvPr id="3" name="Content Placeholder 2"/>
          <p:cNvSpPr>
            <a:spLocks noGrp="1"/>
          </p:cNvSpPr>
          <p:nvPr>
            <p:ph idx="1"/>
          </p:nvPr>
        </p:nvSpPr>
        <p:spPr/>
        <p:txBody>
          <a:bodyPr/>
          <a:lstStyle/>
          <a:p>
            <a:pPr marL="0" lvl="0" indent="0">
              <a:lnSpc>
                <a:spcPct val="100000"/>
              </a:lnSpc>
              <a:spcBef>
                <a:spcPts val="0"/>
              </a:spcBef>
              <a:buNone/>
              <a:defRPr/>
            </a:pPr>
            <a:r>
              <a:rPr lang="en-US" dirty="0"/>
              <a:t>After treatment of this patient for </a:t>
            </a:r>
            <a:r>
              <a:rPr lang="en-US" i="1" dirty="0"/>
              <a:t>Helicobacter pylori</a:t>
            </a:r>
            <a:r>
              <a:rPr lang="en-US" dirty="0"/>
              <a:t> gastritis, the </a:t>
            </a:r>
            <a:r>
              <a:rPr lang="en-US" i="1" dirty="0"/>
              <a:t>Helicobacter pylori</a:t>
            </a:r>
            <a:r>
              <a:rPr lang="en-US" dirty="0"/>
              <a:t> stool antigen test should repeated: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On the final day of </a:t>
            </a:r>
            <a:r>
              <a:rPr lang="en-US" i="1" dirty="0"/>
              <a:t>H. pylori</a:t>
            </a:r>
            <a:r>
              <a:rPr lang="en-US" dirty="0"/>
              <a:t> therapy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Two weeks after completion of </a:t>
            </a:r>
            <a:r>
              <a:rPr lang="en-US" i="1" dirty="0"/>
              <a:t>H. pylori</a:t>
            </a:r>
            <a:r>
              <a:rPr lang="en-US" dirty="0"/>
              <a:t> therapy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Eight weeks after completion of </a:t>
            </a:r>
            <a:r>
              <a:rPr lang="en-US" i="1" dirty="0"/>
              <a:t>H. pylori</a:t>
            </a:r>
            <a:r>
              <a:rPr lang="en-US" dirty="0"/>
              <a:t> therapy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The test should not be repeated to assess cure</a:t>
            </a:r>
          </a:p>
        </p:txBody>
      </p:sp>
    </p:spTree>
    <p:extLst>
      <p:ext uri="{BB962C8B-B14F-4D97-AF65-F5344CB8AC3E}">
        <p14:creationId xmlns:p14="http://schemas.microsoft.com/office/powerpoint/2010/main" val="551653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a:t>
            </a:r>
          </a:p>
        </p:txBody>
      </p:sp>
      <p:sp>
        <p:nvSpPr>
          <p:cNvPr id="3" name="Content Placeholder 2"/>
          <p:cNvSpPr>
            <a:spLocks noGrp="1"/>
          </p:cNvSpPr>
          <p:nvPr>
            <p:ph idx="1"/>
          </p:nvPr>
        </p:nvSpPr>
        <p:spPr/>
        <p:txBody>
          <a:bodyPr/>
          <a:lstStyle/>
          <a:p>
            <a:pPr marL="0" lvl="0" indent="0">
              <a:lnSpc>
                <a:spcPct val="100000"/>
              </a:lnSpc>
              <a:spcBef>
                <a:spcPts val="0"/>
              </a:spcBef>
              <a:buNone/>
              <a:defRPr/>
            </a:pPr>
            <a:r>
              <a:rPr lang="en-US" dirty="0"/>
              <a:t>After treatment of this patient for </a:t>
            </a:r>
            <a:r>
              <a:rPr lang="en-US" i="1" dirty="0"/>
              <a:t>Helicobacter pylori</a:t>
            </a:r>
            <a:r>
              <a:rPr lang="en-US" dirty="0"/>
              <a:t> gastritis, the </a:t>
            </a:r>
            <a:r>
              <a:rPr lang="en-US" i="1" dirty="0"/>
              <a:t>Helicobacter pylori</a:t>
            </a:r>
            <a:r>
              <a:rPr lang="en-US" dirty="0"/>
              <a:t> stool antigen test should repeated:</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On the final day of </a:t>
            </a:r>
            <a:r>
              <a:rPr lang="en-US" i="1" dirty="0"/>
              <a:t>H. pylori</a:t>
            </a:r>
            <a:r>
              <a:rPr lang="en-US" dirty="0"/>
              <a:t> therapy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Two weeks after completion of </a:t>
            </a:r>
            <a:r>
              <a:rPr lang="en-US" i="1" dirty="0"/>
              <a:t>H. pylori</a:t>
            </a:r>
            <a:r>
              <a:rPr lang="en-US" dirty="0"/>
              <a:t> therapy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b="1" dirty="0">
                <a:solidFill>
                  <a:srgbClr val="FF0000"/>
                </a:solidFill>
              </a:rPr>
              <a:t>Eight weeks after completion of </a:t>
            </a:r>
            <a:r>
              <a:rPr lang="en-US" b="1" i="1" dirty="0">
                <a:solidFill>
                  <a:srgbClr val="FF0000"/>
                </a:solidFill>
              </a:rPr>
              <a:t>H. pylori</a:t>
            </a:r>
            <a:r>
              <a:rPr lang="en-US" b="1" dirty="0">
                <a:solidFill>
                  <a:srgbClr val="FF0000"/>
                </a:solidFill>
              </a:rPr>
              <a:t> therapy</a:t>
            </a:r>
          </a:p>
          <a:p>
            <a:pPr marL="514350" marR="0" lvl="0" indent="-514350" defTabSz="914400" eaLnBrk="1" fontAlgn="auto" latinLnBrk="0" hangingPunct="1">
              <a:lnSpc>
                <a:spcPct val="100000"/>
              </a:lnSpc>
              <a:spcBef>
                <a:spcPts val="0"/>
              </a:spcBef>
              <a:spcAft>
                <a:spcPts val="0"/>
              </a:spcAft>
              <a:buClrTx/>
              <a:buSzTx/>
              <a:buFont typeface="+mj-lt"/>
              <a:buAutoNum type="alphaUcPeriod"/>
              <a:tabLst/>
              <a:defRPr/>
            </a:pPr>
            <a:r>
              <a:rPr lang="en-US" dirty="0"/>
              <a:t>The test should not be repeated to assess cure</a:t>
            </a:r>
          </a:p>
        </p:txBody>
      </p:sp>
    </p:spTree>
    <p:extLst>
      <p:ext uri="{BB962C8B-B14F-4D97-AF65-F5344CB8AC3E}">
        <p14:creationId xmlns:p14="http://schemas.microsoft.com/office/powerpoint/2010/main" val="1162117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F9C9-71E6-304A-9C92-B4B39B02805B}"/>
              </a:ext>
            </a:extLst>
          </p:cNvPr>
          <p:cNvSpPr>
            <a:spLocks noGrp="1"/>
          </p:cNvSpPr>
          <p:nvPr>
            <p:ph type="title"/>
          </p:nvPr>
        </p:nvSpPr>
        <p:spPr/>
        <p:txBody>
          <a:bodyPr/>
          <a:lstStyle/>
          <a:p>
            <a:r>
              <a:rPr lang="en-US" b="1" dirty="0"/>
              <a:t>Questions:  explanation</a:t>
            </a:r>
          </a:p>
        </p:txBody>
      </p:sp>
      <p:sp>
        <p:nvSpPr>
          <p:cNvPr id="3" name="Content Placeholder 2">
            <a:extLst>
              <a:ext uri="{FF2B5EF4-FFF2-40B4-BE49-F238E27FC236}">
                <a16:creationId xmlns:a16="http://schemas.microsoft.com/office/drawing/2014/main" id="{429374F4-790D-D345-B25C-169CD8C514E3}"/>
              </a:ext>
            </a:extLst>
          </p:cNvPr>
          <p:cNvSpPr>
            <a:spLocks noGrp="1"/>
          </p:cNvSpPr>
          <p:nvPr>
            <p:ph idx="1"/>
          </p:nvPr>
        </p:nvSpPr>
        <p:spPr/>
        <p:txBody>
          <a:bodyPr/>
          <a:lstStyle/>
          <a:p>
            <a:r>
              <a:rPr lang="en-US" dirty="0"/>
              <a:t>Clarithromycin resistance in </a:t>
            </a:r>
            <a:r>
              <a:rPr lang="en-US" i="1" dirty="0"/>
              <a:t>Helicobacter pylori</a:t>
            </a:r>
            <a:r>
              <a:rPr lang="en-US" dirty="0"/>
              <a:t> is really common in Eastern Europe</a:t>
            </a:r>
          </a:p>
          <a:p>
            <a:r>
              <a:rPr lang="en-US" dirty="0"/>
              <a:t>Repeated exposure to amoxicillin could increase risk for resistant </a:t>
            </a:r>
            <a:r>
              <a:rPr lang="en-US" i="1" dirty="0"/>
              <a:t>Helicobacter pylori</a:t>
            </a:r>
            <a:r>
              <a:rPr lang="en-US" dirty="0"/>
              <a:t> </a:t>
            </a:r>
          </a:p>
          <a:p>
            <a:r>
              <a:rPr lang="en-US" dirty="0"/>
              <a:t>Tetracycline is better than doxycycline</a:t>
            </a:r>
          </a:p>
          <a:p>
            <a:r>
              <a:rPr lang="en-US" dirty="0"/>
              <a:t>Test of cure should be done at least 4 weeks after therapy is completed</a:t>
            </a:r>
          </a:p>
        </p:txBody>
      </p:sp>
      <p:sp>
        <p:nvSpPr>
          <p:cNvPr id="4" name="Rectangle 3">
            <a:extLst>
              <a:ext uri="{FF2B5EF4-FFF2-40B4-BE49-F238E27FC236}">
                <a16:creationId xmlns:a16="http://schemas.microsoft.com/office/drawing/2014/main" id="{5F83FEB1-D133-E748-BAEA-55909AEC75E1}"/>
              </a:ext>
            </a:extLst>
          </p:cNvPr>
          <p:cNvSpPr/>
          <p:nvPr/>
        </p:nvSpPr>
        <p:spPr>
          <a:xfrm>
            <a:off x="7769352" y="5992297"/>
            <a:ext cx="3781292" cy="369332"/>
          </a:xfrm>
          <a:prstGeom prst="rect">
            <a:avLst/>
          </a:prstGeom>
        </p:spPr>
        <p:txBody>
          <a:bodyPr wrap="none">
            <a:spAutoFit/>
          </a:bodyPr>
          <a:lstStyle/>
          <a:p>
            <a:r>
              <a:rPr lang="en-US" dirty="0"/>
              <a:t>2019. NEJM. Crowe. H. pylori infection</a:t>
            </a:r>
          </a:p>
        </p:txBody>
      </p:sp>
    </p:spTree>
    <p:extLst>
      <p:ext uri="{BB962C8B-B14F-4D97-AF65-F5344CB8AC3E}">
        <p14:creationId xmlns:p14="http://schemas.microsoft.com/office/powerpoint/2010/main" val="1223991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 should be treated for H. Pylori infection?</a:t>
            </a:r>
          </a:p>
        </p:txBody>
      </p:sp>
      <p:sp>
        <p:nvSpPr>
          <p:cNvPr id="6" name="TextBox 5"/>
          <p:cNvSpPr txBox="1"/>
          <p:nvPr/>
        </p:nvSpPr>
        <p:spPr>
          <a:xfrm>
            <a:off x="7764531" y="6257156"/>
            <a:ext cx="3894069" cy="369332"/>
          </a:xfrm>
          <a:prstGeom prst="rect">
            <a:avLst/>
          </a:prstGeom>
          <a:noFill/>
        </p:spPr>
        <p:txBody>
          <a:bodyPr wrap="square" rtlCol="0">
            <a:spAutoFit/>
          </a:bodyPr>
          <a:lstStyle/>
          <a:p>
            <a:r>
              <a:rPr lang="en-US" dirty="0"/>
              <a:t>2018. </a:t>
            </a:r>
            <a:r>
              <a:rPr lang="en-US" dirty="0" err="1"/>
              <a:t>Clin</a:t>
            </a:r>
            <a:r>
              <a:rPr lang="en-US" dirty="0"/>
              <a:t> </a:t>
            </a:r>
            <a:r>
              <a:rPr lang="en-US" dirty="0" err="1"/>
              <a:t>Gastroenterol</a:t>
            </a:r>
            <a:r>
              <a:rPr lang="en-US" dirty="0"/>
              <a:t>. El-</a:t>
            </a:r>
            <a:r>
              <a:rPr lang="en-US" dirty="0" err="1"/>
              <a:t>Sarag</a:t>
            </a:r>
            <a:r>
              <a:rPr lang="en-US" dirty="0"/>
              <a:t> HB</a:t>
            </a:r>
          </a:p>
        </p:txBody>
      </p:sp>
      <p:sp>
        <p:nvSpPr>
          <p:cNvPr id="8" name="Content Placeholder 7">
            <a:extLst>
              <a:ext uri="{FF2B5EF4-FFF2-40B4-BE49-F238E27FC236}">
                <a16:creationId xmlns:a16="http://schemas.microsoft.com/office/drawing/2014/main" id="{8F8F5DE7-0FD5-644E-8E4D-F5202F34A48D}"/>
              </a:ext>
            </a:extLst>
          </p:cNvPr>
          <p:cNvSpPr>
            <a:spLocks noGrp="1"/>
          </p:cNvSpPr>
          <p:nvPr>
            <p:ph idx="1"/>
          </p:nvPr>
        </p:nvSpPr>
        <p:spPr>
          <a:xfrm>
            <a:off x="838200" y="3035096"/>
            <a:ext cx="10293626" cy="3226556"/>
          </a:xfrm>
        </p:spPr>
        <p:txBody>
          <a:bodyPr>
            <a:normAutofit/>
          </a:bodyPr>
          <a:lstStyle/>
          <a:p>
            <a:r>
              <a:rPr lang="en-US" dirty="0"/>
              <a:t>“We recommend that all patients with active H. pylori infection be treated”</a:t>
            </a:r>
          </a:p>
          <a:p>
            <a:r>
              <a:rPr lang="en-US" dirty="0"/>
              <a:t>“infection causes chronic progressive damage to the gastric mucosa that in 20%-25% of individuals will result in life threatening clinical outcomes such as peptic ulcer or gastric cancer”</a:t>
            </a:r>
          </a:p>
        </p:txBody>
      </p:sp>
      <p:pic>
        <p:nvPicPr>
          <p:cNvPr id="3" name="Picture 2"/>
          <p:cNvPicPr>
            <a:picLocks noChangeAspect="1"/>
          </p:cNvPicPr>
          <p:nvPr/>
        </p:nvPicPr>
        <p:blipFill>
          <a:blip r:embed="rId3"/>
          <a:stretch>
            <a:fillRect/>
          </a:stretch>
        </p:blipFill>
        <p:spPr>
          <a:xfrm>
            <a:off x="3248025" y="1494126"/>
            <a:ext cx="5695950" cy="1209675"/>
          </a:xfrm>
          <a:prstGeom prst="rect">
            <a:avLst/>
          </a:prstGeom>
        </p:spPr>
      </p:pic>
    </p:spTree>
    <p:extLst>
      <p:ext uri="{BB962C8B-B14F-4D97-AF65-F5344CB8AC3E}">
        <p14:creationId xmlns:p14="http://schemas.microsoft.com/office/powerpoint/2010/main" val="1785681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 should be tested &amp; treated for </a:t>
            </a:r>
            <a:r>
              <a:rPr lang="en-US" b="1" i="1" dirty="0"/>
              <a:t>H. pylori </a:t>
            </a:r>
            <a:r>
              <a:rPr lang="en-US" b="1" dirty="0"/>
              <a:t>infection?</a:t>
            </a:r>
          </a:p>
        </p:txBody>
      </p:sp>
      <p:sp>
        <p:nvSpPr>
          <p:cNvPr id="3" name="Content Placeholder 2"/>
          <p:cNvSpPr>
            <a:spLocks noGrp="1"/>
          </p:cNvSpPr>
          <p:nvPr>
            <p:ph idx="1"/>
          </p:nvPr>
        </p:nvSpPr>
        <p:spPr>
          <a:xfrm>
            <a:off x="762000" y="1797050"/>
            <a:ext cx="4933950" cy="3041650"/>
          </a:xfrm>
        </p:spPr>
        <p:txBody>
          <a:bodyPr/>
          <a:lstStyle/>
          <a:p>
            <a:pPr marL="0" indent="0" algn="ctr">
              <a:buNone/>
            </a:pPr>
            <a:r>
              <a:rPr lang="en-US" b="1" u="sng" dirty="0"/>
              <a:t>Established Indications</a:t>
            </a:r>
          </a:p>
          <a:p>
            <a:r>
              <a:rPr lang="en-US" dirty="0"/>
              <a:t>PUD (Active/prior </a:t>
            </a:r>
            <a:r>
              <a:rPr lang="en-US" dirty="0" err="1"/>
              <a:t>Hx</a:t>
            </a:r>
            <a:r>
              <a:rPr lang="en-US" dirty="0"/>
              <a:t>)</a:t>
            </a:r>
          </a:p>
          <a:p>
            <a:r>
              <a:rPr lang="en-US" dirty="0"/>
              <a:t>MALT lymphoma</a:t>
            </a:r>
          </a:p>
          <a:p>
            <a:r>
              <a:rPr lang="en-US" dirty="0"/>
              <a:t>Atrophic gastritis</a:t>
            </a:r>
          </a:p>
          <a:p>
            <a:r>
              <a:rPr lang="en-US" dirty="0"/>
              <a:t>After gastric CA resection</a:t>
            </a:r>
          </a:p>
          <a:p>
            <a:r>
              <a:rPr lang="en-US" dirty="0"/>
              <a:t>1</a:t>
            </a:r>
            <a:r>
              <a:rPr lang="en-US" baseline="30000" dirty="0"/>
              <a:t>st</a:t>
            </a:r>
            <a:r>
              <a:rPr lang="en-US" dirty="0"/>
              <a:t> degree relative/gastric Ca</a:t>
            </a:r>
          </a:p>
          <a:p>
            <a:endParaRPr lang="en-US" dirty="0"/>
          </a:p>
          <a:p>
            <a:endParaRPr lang="en-US" dirty="0"/>
          </a:p>
        </p:txBody>
      </p:sp>
      <p:sp>
        <p:nvSpPr>
          <p:cNvPr id="4" name="Content Placeholder 2"/>
          <p:cNvSpPr txBox="1">
            <a:spLocks/>
          </p:cNvSpPr>
          <p:nvPr/>
        </p:nvSpPr>
        <p:spPr>
          <a:xfrm>
            <a:off x="6019800" y="1825625"/>
            <a:ext cx="5657850" cy="40243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b="1" u="sng" dirty="0"/>
              <a:t>Consider</a:t>
            </a:r>
          </a:p>
          <a:p>
            <a:r>
              <a:rPr lang="en-US" dirty="0"/>
              <a:t>Non-ulcer dyspepsia*</a:t>
            </a:r>
          </a:p>
          <a:p>
            <a:r>
              <a:rPr lang="en-US" dirty="0"/>
              <a:t>Use of NSAIDs/ASA</a:t>
            </a:r>
          </a:p>
          <a:p>
            <a:r>
              <a:rPr lang="en-US" dirty="0"/>
              <a:t>Long term PPI use</a:t>
            </a:r>
          </a:p>
          <a:p>
            <a:r>
              <a:rPr lang="en-US" dirty="0"/>
              <a:t>Fe deficiency anemia (unexplained)</a:t>
            </a:r>
          </a:p>
          <a:p>
            <a:r>
              <a:rPr lang="en-US" dirty="0"/>
              <a:t>ITP (low evidence base)</a:t>
            </a:r>
          </a:p>
          <a:p>
            <a:r>
              <a:rPr lang="en-US" dirty="0"/>
              <a:t>Live in high gastric cancer  region</a:t>
            </a:r>
          </a:p>
          <a:p>
            <a:r>
              <a:rPr lang="en-US" b="1" dirty="0"/>
              <a:t>Asymptomatic Infection **</a:t>
            </a:r>
          </a:p>
        </p:txBody>
      </p:sp>
      <p:sp>
        <p:nvSpPr>
          <p:cNvPr id="5" name="Content Placeholder 2"/>
          <p:cNvSpPr txBox="1">
            <a:spLocks/>
          </p:cNvSpPr>
          <p:nvPr/>
        </p:nvSpPr>
        <p:spPr>
          <a:xfrm>
            <a:off x="247650" y="5556359"/>
            <a:ext cx="11430000" cy="857032"/>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rgbClr val="FF0000"/>
                </a:solidFill>
              </a:rPr>
              <a:t>*   Estimate~10% respond</a:t>
            </a:r>
          </a:p>
          <a:p>
            <a:pPr marL="0" indent="0">
              <a:buNone/>
            </a:pPr>
            <a:r>
              <a:rPr lang="en-US" dirty="0">
                <a:solidFill>
                  <a:srgbClr val="FF0000"/>
                </a:solidFill>
              </a:rPr>
              <a:t>** Goal: eradicate </a:t>
            </a:r>
            <a:r>
              <a:rPr lang="en-US" b="1" dirty="0">
                <a:solidFill>
                  <a:srgbClr val="FF0000"/>
                </a:solidFill>
              </a:rPr>
              <a:t>prior to</a:t>
            </a:r>
            <a:r>
              <a:rPr lang="en-US" dirty="0">
                <a:solidFill>
                  <a:srgbClr val="FF0000"/>
                </a:solidFill>
              </a:rPr>
              <a:t> atrophy or metaplasia. Treatment reverses atrophy but not metaplasia.</a:t>
            </a:r>
          </a:p>
        </p:txBody>
      </p:sp>
      <p:sp>
        <p:nvSpPr>
          <p:cNvPr id="7" name="TextBox 6">
            <a:extLst>
              <a:ext uri="{FF2B5EF4-FFF2-40B4-BE49-F238E27FC236}">
                <a16:creationId xmlns:a16="http://schemas.microsoft.com/office/drawing/2014/main" id="{9AEE78EA-9A63-2749-B7D0-043F4FBFEE24}"/>
              </a:ext>
            </a:extLst>
          </p:cNvPr>
          <p:cNvSpPr txBox="1"/>
          <p:nvPr/>
        </p:nvSpPr>
        <p:spPr>
          <a:xfrm>
            <a:off x="7572508" y="6244431"/>
            <a:ext cx="3781292" cy="646331"/>
          </a:xfrm>
          <a:prstGeom prst="rect">
            <a:avLst/>
          </a:prstGeom>
          <a:noFill/>
        </p:spPr>
        <p:txBody>
          <a:bodyPr wrap="none" rtlCol="0">
            <a:spAutoFit/>
          </a:bodyPr>
          <a:lstStyle/>
          <a:p>
            <a:r>
              <a:rPr lang="en-US" dirty="0"/>
              <a:t>2019. NEJM. Crowe. H. pylori infection</a:t>
            </a:r>
          </a:p>
          <a:p>
            <a:r>
              <a:rPr lang="en-US" dirty="0"/>
              <a:t>2019. Am J </a:t>
            </a:r>
            <a:r>
              <a:rPr lang="en-US" dirty="0" err="1"/>
              <a:t>Gast</a:t>
            </a:r>
            <a:r>
              <a:rPr lang="en-US" dirty="0"/>
              <a:t>. </a:t>
            </a:r>
            <a:r>
              <a:rPr lang="en-US" dirty="0" err="1"/>
              <a:t>Chey</a:t>
            </a:r>
            <a:r>
              <a:rPr lang="en-US" dirty="0"/>
              <a:t> w</a:t>
            </a:r>
          </a:p>
        </p:txBody>
      </p:sp>
    </p:spTree>
    <p:extLst>
      <p:ext uri="{BB962C8B-B14F-4D97-AF65-F5344CB8AC3E}">
        <p14:creationId xmlns:p14="http://schemas.microsoft.com/office/powerpoint/2010/main" val="3011309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0"/>
            <a:ext cx="11601450" cy="1325563"/>
          </a:xfrm>
        </p:spPr>
        <p:txBody>
          <a:bodyPr>
            <a:normAutofit fontScale="90000"/>
          </a:bodyPr>
          <a:lstStyle/>
          <a:p>
            <a:pPr algn="ctr"/>
            <a:r>
              <a:rPr lang="en-US" b="1" dirty="0"/>
              <a:t>Principles of </a:t>
            </a:r>
            <a:r>
              <a:rPr lang="en-US" b="1" i="1" dirty="0"/>
              <a:t>Helicobacter pylori</a:t>
            </a:r>
            <a:r>
              <a:rPr lang="en-US" b="1" dirty="0"/>
              <a:t> Therapy</a:t>
            </a:r>
            <a:br>
              <a:rPr lang="en-US" b="1" dirty="0"/>
            </a:br>
            <a:r>
              <a:rPr lang="en-US" b="1" dirty="0">
                <a:solidFill>
                  <a:srgbClr val="FF0000"/>
                </a:solidFill>
              </a:rPr>
              <a:t>Goal: To use a regimen with &gt;90% therapeutic success</a:t>
            </a:r>
          </a:p>
        </p:txBody>
      </p:sp>
      <p:sp>
        <p:nvSpPr>
          <p:cNvPr id="3" name="Content Placeholder 2"/>
          <p:cNvSpPr>
            <a:spLocks noGrp="1"/>
          </p:cNvSpPr>
          <p:nvPr>
            <p:ph idx="1"/>
          </p:nvPr>
        </p:nvSpPr>
        <p:spPr>
          <a:xfrm>
            <a:off x="838200" y="1452324"/>
            <a:ext cx="11182350" cy="4351338"/>
          </a:xfrm>
        </p:spPr>
        <p:txBody>
          <a:bodyPr>
            <a:normAutofit fontScale="62500" lnSpcReduction="20000"/>
          </a:bodyPr>
          <a:lstStyle/>
          <a:p>
            <a:pPr marL="514350" indent="-514350">
              <a:buFont typeface="+mj-lt"/>
              <a:buAutoNum type="arabicPeriod"/>
            </a:pPr>
            <a:r>
              <a:rPr lang="en-US" dirty="0"/>
              <a:t>Ask about antibiotics exposure history (clarithromycin/Metronidazole/fluoroquinolones)</a:t>
            </a:r>
          </a:p>
          <a:p>
            <a:pPr marL="514350" indent="-514350">
              <a:buAutoNum type="arabicPeriod" startAt="2"/>
            </a:pPr>
            <a:r>
              <a:rPr lang="en-US" dirty="0"/>
              <a:t>Discuss adherence</a:t>
            </a:r>
          </a:p>
          <a:p>
            <a:pPr marL="514350" indent="-514350">
              <a:buAutoNum type="arabicPeriod" startAt="2"/>
            </a:pPr>
            <a:r>
              <a:rPr lang="en-US" dirty="0"/>
              <a:t>Use high dose PPI ( BID dose; increase gastric pH&gt;4-5)</a:t>
            </a:r>
          </a:p>
          <a:p>
            <a:pPr marL="514350" indent="-514350">
              <a:buAutoNum type="arabicPeriod" startAt="2"/>
            </a:pPr>
            <a:r>
              <a:rPr lang="en-US" dirty="0"/>
              <a:t>Longer (</a:t>
            </a:r>
            <a:r>
              <a:rPr lang="en-US" b="1" dirty="0"/>
              <a:t>14 days</a:t>
            </a:r>
            <a:r>
              <a:rPr lang="en-US" dirty="0"/>
              <a:t>) rather than shorter treatment courses</a:t>
            </a:r>
          </a:p>
          <a:p>
            <a:pPr marL="514350" indent="-514350">
              <a:buAutoNum type="arabicPeriod" startAt="2"/>
            </a:pPr>
            <a:r>
              <a:rPr lang="en-US" dirty="0"/>
              <a:t>Combination drug therapy</a:t>
            </a:r>
          </a:p>
          <a:p>
            <a:pPr marL="514350" indent="-514350">
              <a:buAutoNum type="arabicPeriod" startAt="2"/>
            </a:pPr>
            <a:r>
              <a:rPr lang="en-US" dirty="0"/>
              <a:t>Consider antibiotics resistance patterns &amp; testing*</a:t>
            </a:r>
          </a:p>
          <a:p>
            <a:pPr marL="514350" indent="-514350">
              <a:buAutoNum type="arabicPeriod" startAt="2"/>
            </a:pPr>
            <a:endParaRPr lang="en-US" dirty="0"/>
          </a:p>
          <a:p>
            <a:pPr marL="0" indent="0">
              <a:buNone/>
            </a:pPr>
            <a:r>
              <a:rPr lang="en-US" dirty="0">
                <a:solidFill>
                  <a:srgbClr val="FF0000"/>
                </a:solidFill>
              </a:rPr>
              <a:t>Outcome is determined: </a:t>
            </a:r>
          </a:p>
          <a:p>
            <a:r>
              <a:rPr lang="en-US" i="1" dirty="0">
                <a:solidFill>
                  <a:srgbClr val="FF0000"/>
                </a:solidFill>
              </a:rPr>
              <a:t>Helicobacter pylori</a:t>
            </a:r>
            <a:r>
              <a:rPr lang="en-US" dirty="0">
                <a:solidFill>
                  <a:srgbClr val="FF0000"/>
                </a:solidFill>
              </a:rPr>
              <a:t> antibiotic sensitivity</a:t>
            </a:r>
          </a:p>
          <a:p>
            <a:r>
              <a:rPr lang="en-US" dirty="0">
                <a:solidFill>
                  <a:srgbClr val="FF0000"/>
                </a:solidFill>
              </a:rPr>
              <a:t>Drug dosing</a:t>
            </a:r>
          </a:p>
          <a:p>
            <a:r>
              <a:rPr lang="en-US" dirty="0">
                <a:solidFill>
                  <a:srgbClr val="FF0000"/>
                </a:solidFill>
              </a:rPr>
              <a:t>Treatment duration</a:t>
            </a:r>
          </a:p>
          <a:p>
            <a:r>
              <a:rPr lang="en-US" dirty="0">
                <a:solidFill>
                  <a:srgbClr val="FF0000"/>
                </a:solidFill>
              </a:rPr>
              <a:t>Treatment compliance</a:t>
            </a:r>
          </a:p>
          <a:p>
            <a:r>
              <a:rPr lang="en-US" dirty="0">
                <a:solidFill>
                  <a:srgbClr val="FF0000"/>
                </a:solidFill>
              </a:rPr>
              <a:t>Smoking inhibits therapeutic responses. </a:t>
            </a:r>
          </a:p>
          <a:p>
            <a:pPr marL="514350" indent="-514350">
              <a:buFont typeface="+mj-lt"/>
              <a:buAutoNum type="arabicPeriod"/>
            </a:pPr>
            <a:endParaRPr lang="en-US" dirty="0"/>
          </a:p>
        </p:txBody>
      </p:sp>
      <p:sp>
        <p:nvSpPr>
          <p:cNvPr id="4" name="TextBox 3"/>
          <p:cNvSpPr txBox="1"/>
          <p:nvPr/>
        </p:nvSpPr>
        <p:spPr>
          <a:xfrm>
            <a:off x="838200" y="5930424"/>
            <a:ext cx="4527971" cy="369332"/>
          </a:xfrm>
          <a:prstGeom prst="rect">
            <a:avLst/>
          </a:prstGeom>
          <a:noFill/>
        </p:spPr>
        <p:txBody>
          <a:bodyPr wrap="none" rtlCol="0">
            <a:spAutoFit/>
          </a:bodyPr>
          <a:lstStyle/>
          <a:p>
            <a:r>
              <a:rPr lang="en-US" dirty="0"/>
              <a:t>* Clarithromycin, metronidazole, levofloxacin</a:t>
            </a:r>
          </a:p>
        </p:txBody>
      </p:sp>
      <p:sp>
        <p:nvSpPr>
          <p:cNvPr id="5" name="TextBox 4"/>
          <p:cNvSpPr txBox="1"/>
          <p:nvPr/>
        </p:nvSpPr>
        <p:spPr>
          <a:xfrm>
            <a:off x="8494392" y="6299756"/>
            <a:ext cx="3526158" cy="369332"/>
          </a:xfrm>
          <a:prstGeom prst="rect">
            <a:avLst/>
          </a:prstGeom>
          <a:noFill/>
        </p:spPr>
        <p:txBody>
          <a:bodyPr wrap="none" rtlCol="0">
            <a:spAutoFit/>
          </a:bodyPr>
          <a:lstStyle/>
          <a:p>
            <a:r>
              <a:rPr lang="en-US" dirty="0"/>
              <a:t>2016. Gastroenterology. </a:t>
            </a:r>
            <a:r>
              <a:rPr lang="en-US" dirty="0" err="1"/>
              <a:t>Fallone</a:t>
            </a:r>
            <a:r>
              <a:rPr lang="en-US" dirty="0"/>
              <a:t>  CA</a:t>
            </a:r>
          </a:p>
        </p:txBody>
      </p:sp>
    </p:spTree>
    <p:extLst>
      <p:ext uri="{BB962C8B-B14F-4D97-AF65-F5344CB8AC3E}">
        <p14:creationId xmlns:p14="http://schemas.microsoft.com/office/powerpoint/2010/main" val="3356141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C359F4-D347-6740-B5A2-5819BD5F14C4}"/>
              </a:ext>
            </a:extLst>
          </p:cNvPr>
          <p:cNvPicPr>
            <a:picLocks noChangeAspect="1"/>
          </p:cNvPicPr>
          <p:nvPr/>
        </p:nvPicPr>
        <p:blipFill>
          <a:blip r:embed="rId2"/>
          <a:stretch>
            <a:fillRect/>
          </a:stretch>
        </p:blipFill>
        <p:spPr>
          <a:xfrm>
            <a:off x="1575881" y="2164652"/>
            <a:ext cx="9457988" cy="4693348"/>
          </a:xfrm>
          <a:prstGeom prst="rect">
            <a:avLst/>
          </a:prstGeom>
        </p:spPr>
      </p:pic>
      <p:pic>
        <p:nvPicPr>
          <p:cNvPr id="5" name="Picture 4">
            <a:extLst>
              <a:ext uri="{FF2B5EF4-FFF2-40B4-BE49-F238E27FC236}">
                <a16:creationId xmlns:a16="http://schemas.microsoft.com/office/drawing/2014/main" id="{551B8D8F-678B-614A-88B8-8BA3FE32E493}"/>
              </a:ext>
            </a:extLst>
          </p:cNvPr>
          <p:cNvPicPr>
            <a:picLocks noChangeAspect="1"/>
          </p:cNvPicPr>
          <p:nvPr/>
        </p:nvPicPr>
        <p:blipFill>
          <a:blip r:embed="rId3"/>
          <a:stretch>
            <a:fillRect/>
          </a:stretch>
        </p:blipFill>
        <p:spPr>
          <a:xfrm>
            <a:off x="548667" y="31052"/>
            <a:ext cx="10121900" cy="2133600"/>
          </a:xfrm>
          <a:prstGeom prst="rect">
            <a:avLst/>
          </a:prstGeom>
        </p:spPr>
      </p:pic>
    </p:spTree>
    <p:extLst>
      <p:ext uri="{BB962C8B-B14F-4D97-AF65-F5344CB8AC3E}">
        <p14:creationId xmlns:p14="http://schemas.microsoft.com/office/powerpoint/2010/main" val="3701843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482E07-962C-0F46-8E67-40932E55789A}"/>
              </a:ext>
            </a:extLst>
          </p:cNvPr>
          <p:cNvPicPr>
            <a:picLocks noChangeAspect="1"/>
          </p:cNvPicPr>
          <p:nvPr/>
        </p:nvPicPr>
        <p:blipFill>
          <a:blip r:embed="rId3"/>
          <a:stretch>
            <a:fillRect/>
          </a:stretch>
        </p:blipFill>
        <p:spPr>
          <a:xfrm>
            <a:off x="874643" y="365125"/>
            <a:ext cx="9800954" cy="5804783"/>
          </a:xfrm>
          <a:prstGeom prst="rect">
            <a:avLst/>
          </a:prstGeom>
        </p:spPr>
      </p:pic>
      <p:sp>
        <p:nvSpPr>
          <p:cNvPr id="5" name="TextBox 4">
            <a:extLst>
              <a:ext uri="{FF2B5EF4-FFF2-40B4-BE49-F238E27FC236}">
                <a16:creationId xmlns:a16="http://schemas.microsoft.com/office/drawing/2014/main" id="{4D9997D2-5105-474B-AEC6-38392A45841A}"/>
              </a:ext>
            </a:extLst>
          </p:cNvPr>
          <p:cNvSpPr txBox="1"/>
          <p:nvPr/>
        </p:nvSpPr>
        <p:spPr>
          <a:xfrm>
            <a:off x="812152" y="6169908"/>
            <a:ext cx="7395614" cy="646331"/>
          </a:xfrm>
          <a:prstGeom prst="rect">
            <a:avLst/>
          </a:prstGeom>
          <a:noFill/>
        </p:spPr>
        <p:txBody>
          <a:bodyPr wrap="none" rtlCol="0">
            <a:spAutoFit/>
          </a:bodyPr>
          <a:lstStyle/>
          <a:p>
            <a:r>
              <a:rPr lang="en-US" b="1" dirty="0"/>
              <a:t>Evidence-based treatment regimens for H. pylori infection in North America</a:t>
            </a:r>
          </a:p>
          <a:p>
            <a:r>
              <a:rPr lang="en-US" b="1" dirty="0"/>
              <a:t>Listed in Recommend order</a:t>
            </a:r>
          </a:p>
        </p:txBody>
      </p:sp>
      <p:sp>
        <p:nvSpPr>
          <p:cNvPr id="7" name="TextBox 6">
            <a:extLst>
              <a:ext uri="{FF2B5EF4-FFF2-40B4-BE49-F238E27FC236}">
                <a16:creationId xmlns:a16="http://schemas.microsoft.com/office/drawing/2014/main" id="{94D55927-69CC-AC48-8228-5418D8D37778}"/>
              </a:ext>
            </a:extLst>
          </p:cNvPr>
          <p:cNvSpPr txBox="1"/>
          <p:nvPr/>
        </p:nvSpPr>
        <p:spPr>
          <a:xfrm>
            <a:off x="8410708" y="6169908"/>
            <a:ext cx="3781292" cy="646331"/>
          </a:xfrm>
          <a:prstGeom prst="rect">
            <a:avLst/>
          </a:prstGeom>
          <a:noFill/>
        </p:spPr>
        <p:txBody>
          <a:bodyPr wrap="none" rtlCol="0">
            <a:spAutoFit/>
          </a:bodyPr>
          <a:lstStyle/>
          <a:p>
            <a:r>
              <a:rPr lang="en-US" dirty="0"/>
              <a:t>2019. NEJM. Crowe. H. pylori infection</a:t>
            </a:r>
          </a:p>
          <a:p>
            <a:r>
              <a:rPr lang="en-US" dirty="0"/>
              <a:t>2019. Am J </a:t>
            </a:r>
            <a:r>
              <a:rPr lang="en-US" dirty="0" err="1"/>
              <a:t>Gast</a:t>
            </a:r>
            <a:r>
              <a:rPr lang="en-US" dirty="0"/>
              <a:t>. </a:t>
            </a:r>
            <a:r>
              <a:rPr lang="en-US" dirty="0" err="1"/>
              <a:t>Chey</a:t>
            </a:r>
            <a:r>
              <a:rPr lang="en-US" dirty="0"/>
              <a:t> w</a:t>
            </a:r>
          </a:p>
        </p:txBody>
      </p:sp>
      <p:sp>
        <p:nvSpPr>
          <p:cNvPr id="8" name="Left Brace 7">
            <a:extLst>
              <a:ext uri="{FF2B5EF4-FFF2-40B4-BE49-F238E27FC236}">
                <a16:creationId xmlns:a16="http://schemas.microsoft.com/office/drawing/2014/main" id="{94D09A5C-99DC-744E-9606-A65C71D82E84}"/>
              </a:ext>
            </a:extLst>
          </p:cNvPr>
          <p:cNvSpPr/>
          <p:nvPr/>
        </p:nvSpPr>
        <p:spPr>
          <a:xfrm>
            <a:off x="213690" y="1374881"/>
            <a:ext cx="660953" cy="1715284"/>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438292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FA4958-DB88-CF49-B97B-C61B7AA6C83C}"/>
              </a:ext>
            </a:extLst>
          </p:cNvPr>
          <p:cNvPicPr>
            <a:picLocks noChangeAspect="1"/>
          </p:cNvPicPr>
          <p:nvPr/>
        </p:nvPicPr>
        <p:blipFill>
          <a:blip r:embed="rId3"/>
          <a:stretch>
            <a:fillRect/>
          </a:stretch>
        </p:blipFill>
        <p:spPr>
          <a:xfrm>
            <a:off x="1035050" y="0"/>
            <a:ext cx="10121900" cy="2133600"/>
          </a:xfrm>
          <a:prstGeom prst="rect">
            <a:avLst/>
          </a:prstGeom>
        </p:spPr>
      </p:pic>
      <p:pic>
        <p:nvPicPr>
          <p:cNvPr id="5" name="Picture 4">
            <a:extLst>
              <a:ext uri="{FF2B5EF4-FFF2-40B4-BE49-F238E27FC236}">
                <a16:creationId xmlns:a16="http://schemas.microsoft.com/office/drawing/2014/main" id="{BC891878-71A4-D94B-97C3-452BFB151554}"/>
              </a:ext>
            </a:extLst>
          </p:cNvPr>
          <p:cNvPicPr>
            <a:picLocks noChangeAspect="1"/>
          </p:cNvPicPr>
          <p:nvPr/>
        </p:nvPicPr>
        <p:blipFill>
          <a:blip r:embed="rId4"/>
          <a:stretch>
            <a:fillRect/>
          </a:stretch>
        </p:blipFill>
        <p:spPr>
          <a:xfrm>
            <a:off x="1712068" y="1861285"/>
            <a:ext cx="7951551" cy="4996715"/>
          </a:xfrm>
          <a:prstGeom prst="rect">
            <a:avLst/>
          </a:prstGeom>
        </p:spPr>
      </p:pic>
    </p:spTree>
    <p:extLst>
      <p:ext uri="{BB962C8B-B14F-4D97-AF65-F5344CB8AC3E}">
        <p14:creationId xmlns:p14="http://schemas.microsoft.com/office/powerpoint/2010/main" val="189674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D610-C226-FB47-AA76-505B1656253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3150DFC-D53D-8B43-B52F-FE061F506BB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7117953-4923-9643-B242-BF84BAEC07CB}"/>
              </a:ext>
            </a:extLst>
          </p:cNvPr>
          <p:cNvPicPr>
            <a:picLocks noChangeAspect="1"/>
          </p:cNvPicPr>
          <p:nvPr/>
        </p:nvPicPr>
        <p:blipFill>
          <a:blip r:embed="rId3"/>
          <a:stretch>
            <a:fillRect/>
          </a:stretch>
        </p:blipFill>
        <p:spPr>
          <a:xfrm>
            <a:off x="2919713" y="1758157"/>
            <a:ext cx="6352571" cy="4994210"/>
          </a:xfrm>
          <a:prstGeom prst="rect">
            <a:avLst/>
          </a:prstGeom>
        </p:spPr>
      </p:pic>
      <p:pic>
        <p:nvPicPr>
          <p:cNvPr id="5" name="Picture 4">
            <a:extLst>
              <a:ext uri="{FF2B5EF4-FFF2-40B4-BE49-F238E27FC236}">
                <a16:creationId xmlns:a16="http://schemas.microsoft.com/office/drawing/2014/main" id="{AAB1B125-9447-F94C-86D7-41F532B9E6B5}"/>
              </a:ext>
            </a:extLst>
          </p:cNvPr>
          <p:cNvPicPr>
            <a:picLocks noChangeAspect="1"/>
          </p:cNvPicPr>
          <p:nvPr/>
        </p:nvPicPr>
        <p:blipFill>
          <a:blip r:embed="rId4"/>
          <a:stretch>
            <a:fillRect/>
          </a:stretch>
        </p:blipFill>
        <p:spPr>
          <a:xfrm>
            <a:off x="2159934" y="198221"/>
            <a:ext cx="7872127" cy="1659369"/>
          </a:xfrm>
          <a:prstGeom prst="rect">
            <a:avLst/>
          </a:prstGeom>
        </p:spPr>
      </p:pic>
    </p:spTree>
    <p:extLst>
      <p:ext uri="{BB962C8B-B14F-4D97-AF65-F5344CB8AC3E}">
        <p14:creationId xmlns:p14="http://schemas.microsoft.com/office/powerpoint/2010/main" val="3006652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 Pylori &amp; Antimicrobial Resistance</a:t>
            </a:r>
          </a:p>
        </p:txBody>
      </p:sp>
      <p:sp>
        <p:nvSpPr>
          <p:cNvPr id="3" name="Content Placeholder 2"/>
          <p:cNvSpPr>
            <a:spLocks noGrp="1"/>
          </p:cNvSpPr>
          <p:nvPr>
            <p:ph idx="1"/>
          </p:nvPr>
        </p:nvSpPr>
        <p:spPr/>
        <p:txBody>
          <a:bodyPr>
            <a:normAutofit fontScale="85000" lnSpcReduction="20000"/>
          </a:bodyPr>
          <a:lstStyle/>
          <a:p>
            <a:r>
              <a:rPr lang="en-US" dirty="0"/>
              <a:t>Amoxicillin				Low (&lt;5-10%)</a:t>
            </a:r>
          </a:p>
          <a:p>
            <a:r>
              <a:rPr lang="en-US" dirty="0"/>
              <a:t>Tetracycline				Low (&lt;5-10%)</a:t>
            </a:r>
          </a:p>
          <a:p>
            <a:r>
              <a:rPr lang="en-US" dirty="0"/>
              <a:t>Clarithromycin			</a:t>
            </a:r>
            <a:r>
              <a:rPr lang="en-US" b="1" dirty="0"/>
              <a:t>High</a:t>
            </a:r>
            <a:r>
              <a:rPr lang="en-US" dirty="0"/>
              <a:t> (10-50%)</a:t>
            </a:r>
          </a:p>
          <a:p>
            <a:r>
              <a:rPr lang="en-US" dirty="0"/>
              <a:t>Metronidazole			</a:t>
            </a:r>
            <a:r>
              <a:rPr lang="en-US" b="1" dirty="0"/>
              <a:t>High</a:t>
            </a:r>
            <a:r>
              <a:rPr lang="en-US" dirty="0"/>
              <a:t> (10-80%)*</a:t>
            </a:r>
          </a:p>
          <a:p>
            <a:r>
              <a:rPr lang="en-US" dirty="0"/>
              <a:t>Levofloxacin				</a:t>
            </a:r>
            <a:r>
              <a:rPr lang="en-US" b="1" dirty="0"/>
              <a:t>High</a:t>
            </a:r>
            <a:r>
              <a:rPr lang="en-US" dirty="0"/>
              <a:t>? (5-30%)</a:t>
            </a:r>
          </a:p>
          <a:p>
            <a:pPr marL="0" indent="0">
              <a:buNone/>
            </a:pPr>
            <a:r>
              <a:rPr lang="en-US" dirty="0"/>
              <a:t>Query antibiotic history: clarithromycin, quinolones &amp; metronidazole</a:t>
            </a:r>
          </a:p>
          <a:p>
            <a:pPr marL="0" indent="0">
              <a:buNone/>
            </a:pPr>
            <a:r>
              <a:rPr lang="en-US" dirty="0"/>
              <a:t>Rates of resistance shows substantial </a:t>
            </a:r>
            <a:r>
              <a:rPr lang="en-US" b="1" dirty="0"/>
              <a:t>geographic</a:t>
            </a:r>
            <a:r>
              <a:rPr lang="en-US" dirty="0"/>
              <a:t> differences.</a:t>
            </a:r>
          </a:p>
          <a:p>
            <a:pPr marL="0" indent="0">
              <a:buNone/>
            </a:pPr>
            <a:r>
              <a:rPr lang="en-US" dirty="0"/>
              <a:t>Prior, even distant, antibiotic history can inform likelihood of Helicobacter pylori antibiotics resistance.</a:t>
            </a:r>
          </a:p>
          <a:p>
            <a:pPr marL="0" indent="0">
              <a:buNone/>
            </a:pPr>
            <a:r>
              <a:rPr lang="en-US" dirty="0"/>
              <a:t>* Nitroimidazole resistance may be overcome by increased dosing (&gt;1500 mg/day)</a:t>
            </a:r>
          </a:p>
          <a:p>
            <a:pPr marL="0" indent="0">
              <a:buNone/>
            </a:pPr>
            <a:r>
              <a:rPr lang="en-US" dirty="0">
                <a:solidFill>
                  <a:srgbClr val="FF0000"/>
                </a:solidFill>
              </a:rPr>
              <a:t>NOTE</a:t>
            </a:r>
            <a:r>
              <a:rPr lang="en-US" dirty="0"/>
              <a:t>: treatment with </a:t>
            </a:r>
            <a:r>
              <a:rPr lang="en-US" dirty="0" err="1"/>
              <a:t>amoxicillin&amp;tetracycline</a:t>
            </a:r>
            <a:r>
              <a:rPr lang="en-US" dirty="0"/>
              <a:t> yields low responses rates.</a:t>
            </a:r>
          </a:p>
        </p:txBody>
      </p:sp>
      <p:sp>
        <p:nvSpPr>
          <p:cNvPr id="5" name="TextBox 4"/>
          <p:cNvSpPr txBox="1"/>
          <p:nvPr/>
        </p:nvSpPr>
        <p:spPr>
          <a:xfrm>
            <a:off x="6866155" y="6028885"/>
            <a:ext cx="3696525" cy="923330"/>
          </a:xfrm>
          <a:prstGeom prst="rect">
            <a:avLst/>
          </a:prstGeom>
          <a:noFill/>
        </p:spPr>
        <p:txBody>
          <a:bodyPr wrap="none" rtlCol="0">
            <a:spAutoFit/>
          </a:bodyPr>
          <a:lstStyle/>
          <a:p>
            <a:r>
              <a:rPr lang="en-US" dirty="0"/>
              <a:t>2016, Aliment Pharmacology Therapy</a:t>
            </a:r>
          </a:p>
          <a:p>
            <a:r>
              <a:rPr lang="en-US" dirty="0"/>
              <a:t>2017, Gut, Maastricht V.</a:t>
            </a:r>
          </a:p>
          <a:p>
            <a:r>
              <a:rPr lang="en-US" dirty="0"/>
              <a:t>2020, </a:t>
            </a:r>
            <a:r>
              <a:rPr lang="en-US" dirty="0" err="1"/>
              <a:t>Infec</a:t>
            </a:r>
            <a:r>
              <a:rPr lang="en-US" dirty="0"/>
              <a:t> Drug Resist,  </a:t>
            </a:r>
            <a:r>
              <a:rPr lang="en-US" dirty="0" err="1"/>
              <a:t>Kasahun</a:t>
            </a:r>
            <a:r>
              <a:rPr lang="en-US" dirty="0"/>
              <a:t> GG</a:t>
            </a:r>
          </a:p>
        </p:txBody>
      </p:sp>
    </p:spTree>
    <p:extLst>
      <p:ext uri="{BB962C8B-B14F-4D97-AF65-F5344CB8AC3E}">
        <p14:creationId xmlns:p14="http://schemas.microsoft.com/office/powerpoint/2010/main" val="1460408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Management Issue:  </a:t>
            </a:r>
            <a:br>
              <a:rPr lang="en-US" b="1" dirty="0"/>
            </a:br>
            <a:r>
              <a:rPr lang="en-US" b="1" dirty="0">
                <a:solidFill>
                  <a:srgbClr val="FF0000"/>
                </a:solidFill>
              </a:rPr>
              <a:t>Test of Cure for</a:t>
            </a:r>
            <a:r>
              <a:rPr lang="en-US" b="1" dirty="0"/>
              <a:t> </a:t>
            </a:r>
            <a:r>
              <a:rPr lang="en-US" b="1" i="1" dirty="0"/>
              <a:t>H. pylori </a:t>
            </a:r>
            <a:r>
              <a:rPr lang="en-US" b="1" dirty="0"/>
              <a:t>Infection</a:t>
            </a:r>
          </a:p>
        </p:txBody>
      </p:sp>
      <p:sp>
        <p:nvSpPr>
          <p:cNvPr id="3" name="Content Placeholder 2"/>
          <p:cNvSpPr>
            <a:spLocks noGrp="1"/>
          </p:cNvSpPr>
          <p:nvPr>
            <p:ph idx="1"/>
          </p:nvPr>
        </p:nvSpPr>
        <p:spPr>
          <a:xfrm>
            <a:off x="838200" y="1825625"/>
            <a:ext cx="10515600" cy="3613883"/>
          </a:xfrm>
        </p:spPr>
        <p:txBody>
          <a:bodyPr>
            <a:normAutofit/>
          </a:bodyPr>
          <a:lstStyle/>
          <a:p>
            <a:r>
              <a:rPr lang="en-US" dirty="0"/>
              <a:t>Stool antigen test		Perform &gt; 4 weeks post-</a:t>
            </a:r>
            <a:r>
              <a:rPr lang="en-US" dirty="0" err="1"/>
              <a:t>rx</a:t>
            </a:r>
            <a:r>
              <a:rPr lang="en-US" dirty="0"/>
              <a:t> *</a:t>
            </a:r>
          </a:p>
          <a:p>
            <a:r>
              <a:rPr lang="en-US" dirty="0"/>
              <a:t>Urea breath test			Perform &gt; 4 weeks post-</a:t>
            </a:r>
            <a:r>
              <a:rPr lang="en-US" dirty="0" err="1"/>
              <a:t>rx</a:t>
            </a:r>
            <a:endParaRPr lang="en-US" dirty="0"/>
          </a:p>
          <a:p>
            <a:pPr marL="457200" lvl="1" indent="0">
              <a:buNone/>
            </a:pPr>
            <a:r>
              <a:rPr lang="en-US" dirty="0"/>
              <a:t>Some recommend testing 6-8 weeks post-</a:t>
            </a:r>
            <a:r>
              <a:rPr lang="en-US" dirty="0" err="1"/>
              <a:t>rx</a:t>
            </a:r>
            <a:endParaRPr lang="en-US" dirty="0"/>
          </a:p>
          <a:p>
            <a:pPr marL="457200" lvl="1" indent="0">
              <a:buNone/>
            </a:pPr>
            <a:endParaRPr lang="en-US" dirty="0"/>
          </a:p>
          <a:p>
            <a:pPr marL="457200" lvl="1" indent="0">
              <a:buNone/>
            </a:pPr>
            <a:r>
              <a:rPr lang="en-US" dirty="0"/>
              <a:t>	Endoscopy required if gastric ulcer, for example</a:t>
            </a:r>
          </a:p>
          <a:p>
            <a:pPr marL="457200" lvl="1" indent="0">
              <a:buNone/>
            </a:pPr>
            <a:endParaRPr lang="en-US" dirty="0"/>
          </a:p>
          <a:p>
            <a:pPr marL="457200" lvl="1" indent="0">
              <a:buNone/>
            </a:pPr>
            <a:endParaRPr lang="en-US" dirty="0"/>
          </a:p>
          <a:p>
            <a:pPr marL="457200" lvl="1" indent="0">
              <a:buNone/>
            </a:pPr>
            <a:r>
              <a:rPr lang="en-US" dirty="0"/>
              <a:t>* FDA-Approved</a:t>
            </a:r>
          </a:p>
        </p:txBody>
      </p:sp>
      <p:sp>
        <p:nvSpPr>
          <p:cNvPr id="6" name="TextBox 5"/>
          <p:cNvSpPr txBox="1"/>
          <p:nvPr/>
        </p:nvSpPr>
        <p:spPr>
          <a:xfrm>
            <a:off x="9071393" y="6028565"/>
            <a:ext cx="2447593" cy="369332"/>
          </a:xfrm>
          <a:prstGeom prst="rect">
            <a:avLst/>
          </a:prstGeom>
          <a:noFill/>
        </p:spPr>
        <p:txBody>
          <a:bodyPr wrap="none" rtlCol="0">
            <a:spAutoFit/>
          </a:bodyPr>
          <a:lstStyle/>
          <a:p>
            <a:r>
              <a:rPr lang="en-US" dirty="0"/>
              <a:t>2017, Gut, Maastricht V.</a:t>
            </a:r>
          </a:p>
        </p:txBody>
      </p:sp>
    </p:spTree>
    <p:extLst>
      <p:ext uri="{BB962C8B-B14F-4D97-AF65-F5344CB8AC3E}">
        <p14:creationId xmlns:p14="http://schemas.microsoft.com/office/powerpoint/2010/main" val="1495074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Takeaways</a:t>
            </a:r>
          </a:p>
        </p:txBody>
      </p:sp>
      <p:sp>
        <p:nvSpPr>
          <p:cNvPr id="3" name="Content Placeholder 2"/>
          <p:cNvSpPr>
            <a:spLocks noGrp="1"/>
          </p:cNvSpPr>
          <p:nvPr>
            <p:ph idx="1"/>
          </p:nvPr>
        </p:nvSpPr>
        <p:spPr/>
        <p:txBody>
          <a:bodyPr/>
          <a:lstStyle/>
          <a:p>
            <a:pPr marL="0" indent="0">
              <a:buNone/>
            </a:pPr>
            <a:r>
              <a:rPr lang="en-US" b="1" dirty="0"/>
              <a:t>How to diagnose</a:t>
            </a:r>
          </a:p>
          <a:p>
            <a:r>
              <a:rPr lang="en-US" dirty="0"/>
              <a:t>In most: Stool </a:t>
            </a:r>
            <a:r>
              <a:rPr lang="en-US" i="1" dirty="0"/>
              <a:t>Helicobacter pylori</a:t>
            </a:r>
            <a:r>
              <a:rPr lang="en-US" dirty="0"/>
              <a:t> antigen test, UBT</a:t>
            </a:r>
          </a:p>
          <a:p>
            <a:r>
              <a:rPr lang="en-US" dirty="0"/>
              <a:t>If &gt;60 years old or alarm symptoms or signs, then endoscopy is mandatory </a:t>
            </a:r>
          </a:p>
        </p:txBody>
      </p:sp>
    </p:spTree>
    <p:extLst>
      <p:ext uri="{BB962C8B-B14F-4D97-AF65-F5344CB8AC3E}">
        <p14:creationId xmlns:p14="http://schemas.microsoft.com/office/powerpoint/2010/main" val="15068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Takeaways</a:t>
            </a:r>
          </a:p>
        </p:txBody>
      </p:sp>
      <p:sp>
        <p:nvSpPr>
          <p:cNvPr id="3" name="Content Placeholder 2"/>
          <p:cNvSpPr>
            <a:spLocks noGrp="1"/>
          </p:cNvSpPr>
          <p:nvPr>
            <p:ph idx="1"/>
          </p:nvPr>
        </p:nvSpPr>
        <p:spPr/>
        <p:txBody>
          <a:bodyPr/>
          <a:lstStyle/>
          <a:p>
            <a:pPr marL="0" indent="0">
              <a:buNone/>
            </a:pPr>
            <a:r>
              <a:rPr lang="en-US" b="1" dirty="0"/>
              <a:t>How to treat:</a:t>
            </a:r>
          </a:p>
          <a:p>
            <a:r>
              <a:rPr lang="en-US" dirty="0"/>
              <a:t>Triple or quadruple therapy</a:t>
            </a:r>
          </a:p>
          <a:p>
            <a:r>
              <a:rPr lang="en-US" dirty="0"/>
              <a:t>Increasing emphasis on antibiotic resistance testing</a:t>
            </a:r>
          </a:p>
          <a:p>
            <a:pPr lvl="1"/>
            <a:r>
              <a:rPr lang="en-US" dirty="0"/>
              <a:t>Fecal or biopsy genotypic testing for clarithromycin resistance</a:t>
            </a:r>
          </a:p>
          <a:p>
            <a:pPr lvl="1"/>
            <a:r>
              <a:rPr lang="en-US" dirty="0"/>
              <a:t>MIC testing for clarithromycin, nitroimidazole, FQ resistance</a:t>
            </a:r>
          </a:p>
        </p:txBody>
      </p:sp>
    </p:spTree>
    <p:extLst>
      <p:ext uri="{BB962C8B-B14F-4D97-AF65-F5344CB8AC3E}">
        <p14:creationId xmlns:p14="http://schemas.microsoft.com/office/powerpoint/2010/main" val="2006760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takeaways</a:t>
            </a:r>
          </a:p>
        </p:txBody>
      </p:sp>
      <p:sp>
        <p:nvSpPr>
          <p:cNvPr id="3" name="Content Placeholder 2"/>
          <p:cNvSpPr>
            <a:spLocks noGrp="1"/>
          </p:cNvSpPr>
          <p:nvPr>
            <p:ph idx="1"/>
          </p:nvPr>
        </p:nvSpPr>
        <p:spPr/>
        <p:txBody>
          <a:bodyPr/>
          <a:lstStyle/>
          <a:p>
            <a:pPr marL="0" indent="0">
              <a:buNone/>
            </a:pPr>
            <a:r>
              <a:rPr lang="en-US" b="1" dirty="0"/>
              <a:t>How to follow</a:t>
            </a:r>
          </a:p>
          <a:p>
            <a:r>
              <a:rPr lang="en-US" dirty="0"/>
              <a:t>TOC mandatory (Stool </a:t>
            </a:r>
            <a:r>
              <a:rPr lang="en-US" dirty="0" err="1"/>
              <a:t>Hp</a:t>
            </a:r>
            <a:r>
              <a:rPr lang="en-US" dirty="0"/>
              <a:t> antigen test, UBT)</a:t>
            </a:r>
          </a:p>
          <a:p>
            <a:r>
              <a:rPr lang="en-US" dirty="0"/>
              <a:t>At least 4 weeks after completion of therapy</a:t>
            </a:r>
          </a:p>
        </p:txBody>
      </p:sp>
    </p:spTree>
    <p:extLst>
      <p:ext uri="{BB962C8B-B14F-4D97-AF65-F5344CB8AC3E}">
        <p14:creationId xmlns:p14="http://schemas.microsoft.com/office/powerpoint/2010/main" val="1386795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Common Treatment Questions</a:t>
            </a:r>
          </a:p>
        </p:txBody>
      </p:sp>
      <p:sp>
        <p:nvSpPr>
          <p:cNvPr id="3" name="Content Placeholder 2"/>
          <p:cNvSpPr>
            <a:spLocks noGrp="1"/>
          </p:cNvSpPr>
          <p:nvPr>
            <p:ph idx="1"/>
          </p:nvPr>
        </p:nvSpPr>
        <p:spPr/>
        <p:txBody>
          <a:bodyPr/>
          <a:lstStyle/>
          <a:p>
            <a:pPr marL="514350" indent="-514350">
              <a:buFont typeface="+mj-lt"/>
              <a:buAutoNum type="arabicPeriod"/>
            </a:pPr>
            <a:r>
              <a:rPr lang="en-US" dirty="0"/>
              <a:t>Substitute doxycycline for tetracycline: Probably Not</a:t>
            </a:r>
          </a:p>
          <a:p>
            <a:pPr marL="514350" indent="-514350">
              <a:buFont typeface="+mj-lt"/>
              <a:buAutoNum type="arabicPeriod"/>
            </a:pPr>
            <a:r>
              <a:rPr lang="en-US" dirty="0"/>
              <a:t>Substitute Azithromycin for clarithromycin: probably not</a:t>
            </a:r>
          </a:p>
          <a:p>
            <a:pPr marL="514350" indent="-514350">
              <a:buFont typeface="+mj-lt"/>
              <a:buAutoNum type="arabicPeriod"/>
            </a:pPr>
            <a:r>
              <a:rPr lang="en-US" dirty="0"/>
              <a:t>PCN allergic patient:</a:t>
            </a:r>
          </a:p>
          <a:p>
            <a:pPr lvl="1"/>
            <a:r>
              <a:rPr lang="en-US" dirty="0" err="1"/>
              <a:t>Clarithro</a:t>
            </a:r>
            <a:r>
              <a:rPr lang="en-US" dirty="0"/>
              <a:t>/Metro/PPI (Low </a:t>
            </a:r>
            <a:r>
              <a:rPr lang="en-US" dirty="0" err="1"/>
              <a:t>clarithro</a:t>
            </a:r>
            <a:r>
              <a:rPr lang="en-US" dirty="0"/>
              <a:t> resistance)</a:t>
            </a:r>
          </a:p>
          <a:p>
            <a:pPr lvl="1"/>
            <a:r>
              <a:rPr lang="en-US" dirty="0"/>
              <a:t>Quadruple Therapy (High </a:t>
            </a:r>
            <a:r>
              <a:rPr lang="en-US" dirty="0" err="1"/>
              <a:t>clarithro</a:t>
            </a:r>
            <a:r>
              <a:rPr lang="en-US" dirty="0"/>
              <a:t> resistance</a:t>
            </a:r>
          </a:p>
          <a:p>
            <a:pPr lvl="1"/>
            <a:r>
              <a:rPr lang="en-US" dirty="0"/>
              <a:t>Levofloxacin/Clarithromycin/PPI (second line)</a:t>
            </a:r>
          </a:p>
          <a:p>
            <a:pPr marL="514350" indent="-514350">
              <a:buFont typeface="+mj-lt"/>
              <a:buAutoNum type="arabicPeriod"/>
            </a:pPr>
            <a:r>
              <a:rPr lang="en-US" dirty="0"/>
              <a:t>HIV </a:t>
            </a:r>
            <a:r>
              <a:rPr lang="mr-IN" dirty="0"/>
              <a:t>–</a:t>
            </a:r>
            <a:r>
              <a:rPr lang="en-US" dirty="0"/>
              <a:t>infected patient on protease inhibitors</a:t>
            </a:r>
          </a:p>
          <a:p>
            <a:pPr lvl="1"/>
            <a:r>
              <a:rPr lang="en-US" dirty="0"/>
              <a:t>Dose adjust clarithromycin</a:t>
            </a:r>
          </a:p>
          <a:p>
            <a:pPr lvl="1"/>
            <a:r>
              <a:rPr lang="en-US" dirty="0"/>
              <a:t>Quadruple therapy</a:t>
            </a:r>
          </a:p>
        </p:txBody>
      </p:sp>
    </p:spTree>
    <p:extLst>
      <p:ext uri="{BB962C8B-B14F-4D97-AF65-F5344CB8AC3E}">
        <p14:creationId xmlns:p14="http://schemas.microsoft.com/office/powerpoint/2010/main" val="1167052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CA962-16F1-AE47-9096-62DE2C4FB1B6}"/>
              </a:ext>
            </a:extLst>
          </p:cNvPr>
          <p:cNvSpPr>
            <a:spLocks noGrp="1"/>
          </p:cNvSpPr>
          <p:nvPr>
            <p:ph type="title"/>
          </p:nvPr>
        </p:nvSpPr>
        <p:spPr/>
        <p:txBody>
          <a:bodyPr/>
          <a:lstStyle/>
          <a:p>
            <a:r>
              <a:rPr lang="en-US" b="1" dirty="0"/>
              <a:t>Tetracyclines</a:t>
            </a:r>
          </a:p>
        </p:txBody>
      </p:sp>
      <p:sp>
        <p:nvSpPr>
          <p:cNvPr id="3" name="Content Placeholder 2">
            <a:extLst>
              <a:ext uri="{FF2B5EF4-FFF2-40B4-BE49-F238E27FC236}">
                <a16:creationId xmlns:a16="http://schemas.microsoft.com/office/drawing/2014/main" id="{34BCA3F0-9D2E-AF4F-821E-0D7A71ABF0CB}"/>
              </a:ext>
            </a:extLst>
          </p:cNvPr>
          <p:cNvSpPr>
            <a:spLocks noGrp="1"/>
          </p:cNvSpPr>
          <p:nvPr>
            <p:ph idx="1"/>
          </p:nvPr>
        </p:nvSpPr>
        <p:spPr/>
        <p:txBody>
          <a:bodyPr/>
          <a:lstStyle/>
          <a:p>
            <a:r>
              <a:rPr lang="en-US" dirty="0"/>
              <a:t>Food may reduce absorption by 50%</a:t>
            </a:r>
          </a:p>
          <a:p>
            <a:r>
              <a:rPr lang="en-US" dirty="0"/>
              <a:t>Should not be administered concurrently with foods or drugs containing divalent or trivalent cations (i.e. antacids, sucralfate, </a:t>
            </a:r>
            <a:r>
              <a:rPr lang="en-US" dirty="0" err="1"/>
              <a:t>didanosine</a:t>
            </a:r>
            <a:r>
              <a:rPr lang="en-US" dirty="0"/>
              <a:t>, multivitamins)</a:t>
            </a:r>
          </a:p>
          <a:p>
            <a:pPr lvl="1"/>
            <a:r>
              <a:rPr lang="en-US" dirty="0"/>
              <a:t>Separate administration from </a:t>
            </a:r>
            <a:r>
              <a:rPr lang="en-US" dirty="0" err="1"/>
              <a:t>bismuthol</a:t>
            </a:r>
            <a:r>
              <a:rPr lang="en-US" dirty="0"/>
              <a:t> by two hours</a:t>
            </a:r>
          </a:p>
          <a:p>
            <a:r>
              <a:rPr lang="en-US" dirty="0"/>
              <a:t>Chronic ethanol ingestion</a:t>
            </a:r>
          </a:p>
          <a:p>
            <a:r>
              <a:rPr lang="en-US" dirty="0"/>
              <a:t>Diuretics, oral anticoagulants, oral contraceptives</a:t>
            </a:r>
          </a:p>
        </p:txBody>
      </p:sp>
    </p:spTree>
    <p:extLst>
      <p:ext uri="{BB962C8B-B14F-4D97-AF65-F5344CB8AC3E}">
        <p14:creationId xmlns:p14="http://schemas.microsoft.com/office/powerpoint/2010/main" val="2726283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331F-7CCD-7648-A7C0-BB841CFA1485}"/>
              </a:ext>
            </a:extLst>
          </p:cNvPr>
          <p:cNvSpPr>
            <a:spLocks noGrp="1"/>
          </p:cNvSpPr>
          <p:nvPr>
            <p:ph type="title"/>
          </p:nvPr>
        </p:nvSpPr>
        <p:spPr/>
        <p:txBody>
          <a:bodyPr/>
          <a:lstStyle/>
          <a:p>
            <a:r>
              <a:rPr lang="en-US" dirty="0"/>
              <a:t>Thanks </a:t>
            </a:r>
          </a:p>
        </p:txBody>
      </p:sp>
      <p:sp>
        <p:nvSpPr>
          <p:cNvPr id="3" name="Content Placeholder 2">
            <a:extLst>
              <a:ext uri="{FF2B5EF4-FFF2-40B4-BE49-F238E27FC236}">
                <a16:creationId xmlns:a16="http://schemas.microsoft.com/office/drawing/2014/main" id="{46A6398C-48F7-7B43-815D-8A60D63351C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315028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18329</TotalTime>
  <Words>4012</Words>
  <Application>Microsoft Macintosh PowerPoint</Application>
  <PresentationFormat>Widescreen</PresentationFormat>
  <Paragraphs>503</Paragraphs>
  <Slides>41</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Mangal</vt:lpstr>
      <vt:lpstr>Wingdings</vt:lpstr>
      <vt:lpstr>Office Theme</vt:lpstr>
      <vt:lpstr>Helicobacter Pylori Infection</vt:lpstr>
      <vt:lpstr>Disclosures</vt:lpstr>
      <vt:lpstr>Helicobacter pylori</vt:lpstr>
      <vt:lpstr>Microbiology: Helicobacter pylori</vt:lpstr>
      <vt:lpstr>Question </vt:lpstr>
      <vt:lpstr>Question </vt:lpstr>
      <vt:lpstr>Helicobacter pylori: Key points</vt:lpstr>
      <vt:lpstr>Epidemiology</vt:lpstr>
      <vt:lpstr>Question</vt:lpstr>
      <vt:lpstr>Question</vt:lpstr>
      <vt:lpstr>Transmission of Helicobacter pylori</vt:lpstr>
      <vt:lpstr>Disease paths for Helicobacter pylori infection</vt:lpstr>
      <vt:lpstr>Helicobacter pylori; disease associations</vt:lpstr>
      <vt:lpstr>Question</vt:lpstr>
      <vt:lpstr>Question</vt:lpstr>
      <vt:lpstr>Diagnosis of Helicobacter pylori Infection </vt:lpstr>
      <vt:lpstr>Testing Limitations for Helicobacter pylori</vt:lpstr>
      <vt:lpstr>Initial Diagnosis of H. pylori with Dyspepsia</vt:lpstr>
      <vt:lpstr>Question</vt:lpstr>
      <vt:lpstr>Question</vt:lpstr>
      <vt:lpstr>Explanation</vt:lpstr>
      <vt:lpstr>Question </vt:lpstr>
      <vt:lpstr>Question </vt:lpstr>
      <vt:lpstr>Question</vt:lpstr>
      <vt:lpstr>Question</vt:lpstr>
      <vt:lpstr>Questions:  explanation</vt:lpstr>
      <vt:lpstr>Who should be treated for H. Pylori infection?</vt:lpstr>
      <vt:lpstr>Who should be tested &amp; treated for H. pylori infection?</vt:lpstr>
      <vt:lpstr>Principles of Helicobacter pylori Therapy Goal: To use a regimen with &gt;90% therapeutic success</vt:lpstr>
      <vt:lpstr>PowerPoint Presentation</vt:lpstr>
      <vt:lpstr>PowerPoint Presentation</vt:lpstr>
      <vt:lpstr>PowerPoint Presentation</vt:lpstr>
      <vt:lpstr>PowerPoint Presentation</vt:lpstr>
      <vt:lpstr>H. Pylori &amp; Antimicrobial Resistance</vt:lpstr>
      <vt:lpstr>Management Issue:   Test of Cure for H. pylori Infection</vt:lpstr>
      <vt:lpstr>Key Takeaways</vt:lpstr>
      <vt:lpstr>Key Takeaways</vt:lpstr>
      <vt:lpstr>Key takeaways</vt:lpstr>
      <vt:lpstr>Common Treatment Questions</vt:lpstr>
      <vt:lpstr>Tetracyclines</vt:lpstr>
      <vt:lpstr>Thanks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Helicobacter Pylori</dc:title>
  <dc:creator>Jaime Gallegos</dc:creator>
  <cp:lastModifiedBy>Microsoft Office User</cp:lastModifiedBy>
  <cp:revision>143</cp:revision>
  <dcterms:created xsi:type="dcterms:W3CDTF">2018-09-25T03:28:59Z</dcterms:created>
  <dcterms:modified xsi:type="dcterms:W3CDTF">2020-12-18T14:41:43Z</dcterms:modified>
</cp:coreProperties>
</file>