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6" r:id="rId3"/>
  </p:sldMasterIdLst>
  <p:notesMasterIdLst>
    <p:notesMasterId r:id="rId41"/>
  </p:notesMasterIdLst>
  <p:sldIdLst>
    <p:sldId id="645" r:id="rId4"/>
    <p:sldId id="256" r:id="rId5"/>
    <p:sldId id="603" r:id="rId6"/>
    <p:sldId id="604" r:id="rId7"/>
    <p:sldId id="625" r:id="rId8"/>
    <p:sldId id="626" r:id="rId9"/>
    <p:sldId id="655" r:id="rId10"/>
    <p:sldId id="629" r:id="rId11"/>
    <p:sldId id="628" r:id="rId12"/>
    <p:sldId id="630" r:id="rId13"/>
    <p:sldId id="631" r:id="rId14"/>
    <p:sldId id="652" r:id="rId15"/>
    <p:sldId id="632" r:id="rId16"/>
    <p:sldId id="653" r:id="rId17"/>
    <p:sldId id="654" r:id="rId18"/>
    <p:sldId id="633" r:id="rId19"/>
    <p:sldId id="651" r:id="rId20"/>
    <p:sldId id="634" r:id="rId21"/>
    <p:sldId id="637" r:id="rId22"/>
    <p:sldId id="638" r:id="rId23"/>
    <p:sldId id="642" r:id="rId24"/>
    <p:sldId id="639" r:id="rId25"/>
    <p:sldId id="640" r:id="rId26"/>
    <p:sldId id="641" r:id="rId27"/>
    <p:sldId id="647" r:id="rId28"/>
    <p:sldId id="646" r:id="rId29"/>
    <p:sldId id="636" r:id="rId30"/>
    <p:sldId id="644" r:id="rId31"/>
    <p:sldId id="650" r:id="rId32"/>
    <p:sldId id="267" r:id="rId33"/>
    <p:sldId id="623" r:id="rId34"/>
    <p:sldId id="614" r:id="rId35"/>
    <p:sldId id="613" r:id="rId36"/>
    <p:sldId id="611" r:id="rId37"/>
    <p:sldId id="612" r:id="rId38"/>
    <p:sldId id="586" r:id="rId39"/>
    <p:sldId id="60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8"/>
    <p:restoredTop sz="84592"/>
  </p:normalViewPr>
  <p:slideViewPr>
    <p:cSldViewPr snapToGrid="0" snapToObjects="1">
      <p:cViewPr varScale="1">
        <p:scale>
          <a:sx n="94" d="100"/>
          <a:sy n="94" d="100"/>
        </p:scale>
        <p:origin x="1160" y="184"/>
      </p:cViewPr>
      <p:guideLst/>
    </p:cSldViewPr>
  </p:slideViewPr>
  <p:notesTextViewPr>
    <p:cViewPr>
      <p:scale>
        <a:sx n="1" d="1"/>
        <a:sy n="1" d="1"/>
      </p:scale>
      <p:origin x="0" y="0"/>
    </p:cViewPr>
  </p:notesTextViewPr>
  <p:sorterViewPr>
    <p:cViewPr>
      <p:scale>
        <a:sx n="166" d="100"/>
        <a:sy n="1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1952FE-A6AF-3140-9D49-9F5E56C45C2F}" type="datetimeFigureOut">
              <a:rPr lang="en-US" smtClean="0"/>
              <a:t>1/17/22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D6853-B7AB-4D43-AF2A-1497845E7711}" type="slidenum">
              <a:rPr lang="en-US" smtClean="0"/>
              <a:t>‹#›</a:t>
            </a:fld>
            <a:endParaRPr lang="en-US"/>
          </a:p>
        </p:txBody>
      </p:sp>
    </p:spTree>
    <p:extLst>
      <p:ext uri="{BB962C8B-B14F-4D97-AF65-F5344CB8AC3E}">
        <p14:creationId xmlns:p14="http://schemas.microsoft.com/office/powerpoint/2010/main" val="3666437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coronavirus/2019-ncov/need-extra-precautions/people-with-medical-conditions.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6853-B7AB-4D43-AF2A-1497845E7711}" type="slidenum">
              <a:rPr lang="en-US" smtClean="0"/>
              <a:t>6</a:t>
            </a:fld>
            <a:endParaRPr lang="en-US"/>
          </a:p>
        </p:txBody>
      </p:sp>
    </p:spTree>
    <p:extLst>
      <p:ext uri="{BB962C8B-B14F-4D97-AF65-F5344CB8AC3E}">
        <p14:creationId xmlns:p14="http://schemas.microsoft.com/office/powerpoint/2010/main" val="3074358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6853-B7AB-4D43-AF2A-1497845E7711}" type="slidenum">
              <a:rPr lang="en-US" smtClean="0"/>
              <a:t>13</a:t>
            </a:fld>
            <a:endParaRPr lang="en-US"/>
          </a:p>
        </p:txBody>
      </p:sp>
    </p:spTree>
    <p:extLst>
      <p:ext uri="{BB962C8B-B14F-4D97-AF65-F5344CB8AC3E}">
        <p14:creationId xmlns:p14="http://schemas.microsoft.com/office/powerpoint/2010/main" val="198291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www.fda.gov</a:t>
            </a:r>
            <a:r>
              <a:rPr lang="en-US" dirty="0"/>
              <a:t>/media/155054/download (accessed 1/18/22)</a:t>
            </a:r>
          </a:p>
          <a:p>
            <a:endParaRPr lang="en-US" dirty="0"/>
          </a:p>
          <a:p>
            <a:r>
              <a:rPr lang="en-US" dirty="0"/>
              <a:t>Study pop</a:t>
            </a:r>
          </a:p>
          <a:p>
            <a:r>
              <a:rPr lang="en-US" dirty="0"/>
              <a:t>AA 6%</a:t>
            </a:r>
          </a:p>
          <a:p>
            <a:r>
              <a:rPr lang="en-US" dirty="0"/>
              <a:t>Latinx 50%</a:t>
            </a:r>
          </a:p>
        </p:txBody>
      </p:sp>
      <p:sp>
        <p:nvSpPr>
          <p:cNvPr id="4" name="Slide Number Placeholder 3"/>
          <p:cNvSpPr>
            <a:spLocks noGrp="1"/>
          </p:cNvSpPr>
          <p:nvPr>
            <p:ph type="sldNum" sz="quarter" idx="5"/>
          </p:nvPr>
        </p:nvSpPr>
        <p:spPr/>
        <p:txBody>
          <a:bodyPr/>
          <a:lstStyle/>
          <a:p>
            <a:fld id="{146D6853-B7AB-4D43-AF2A-1497845E7711}" type="slidenum">
              <a:rPr lang="en-US" smtClean="0"/>
              <a:t>16</a:t>
            </a:fld>
            <a:endParaRPr lang="en-US"/>
          </a:p>
        </p:txBody>
      </p:sp>
    </p:spTree>
    <p:extLst>
      <p:ext uri="{BB962C8B-B14F-4D97-AF65-F5344CB8AC3E}">
        <p14:creationId xmlns:p14="http://schemas.microsoft.com/office/powerpoint/2010/main" val="43982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PINETREE trial</a:t>
            </a:r>
          </a:p>
          <a:p>
            <a:r>
              <a:rPr lang="en-US" dirty="0"/>
              <a:t>Stopped early for admin reasons</a:t>
            </a:r>
          </a:p>
        </p:txBody>
      </p:sp>
      <p:sp>
        <p:nvSpPr>
          <p:cNvPr id="4" name="Slide Number Placeholder 3"/>
          <p:cNvSpPr>
            <a:spLocks noGrp="1"/>
          </p:cNvSpPr>
          <p:nvPr>
            <p:ph type="sldNum" sz="quarter" idx="5"/>
          </p:nvPr>
        </p:nvSpPr>
        <p:spPr/>
        <p:txBody>
          <a:bodyPr/>
          <a:lstStyle/>
          <a:p>
            <a:fld id="{146D6853-B7AB-4D43-AF2A-1497845E7711}" type="slidenum">
              <a:rPr lang="en-US" smtClean="0"/>
              <a:t>17</a:t>
            </a:fld>
            <a:endParaRPr lang="en-US"/>
          </a:p>
        </p:txBody>
      </p:sp>
    </p:spTree>
    <p:extLst>
      <p:ext uri="{BB962C8B-B14F-4D97-AF65-F5344CB8AC3E}">
        <p14:creationId xmlns:p14="http://schemas.microsoft.com/office/powerpoint/2010/main" val="3244017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6853-B7AB-4D43-AF2A-1497845E7711}" type="slidenum">
              <a:rPr lang="en-US" smtClean="0"/>
              <a:t>19</a:t>
            </a:fld>
            <a:endParaRPr lang="en-US"/>
          </a:p>
        </p:txBody>
      </p:sp>
    </p:spTree>
    <p:extLst>
      <p:ext uri="{BB962C8B-B14F-4D97-AF65-F5344CB8AC3E}">
        <p14:creationId xmlns:p14="http://schemas.microsoft.com/office/powerpoint/2010/main" val="1545739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data  </a:t>
            </a:r>
            <a:r>
              <a:rPr lang="en-US" dirty="0" err="1"/>
              <a:t>speficially</a:t>
            </a:r>
            <a:r>
              <a:rPr lang="en-US" dirty="0"/>
              <a:t> looked at reference age group </a:t>
            </a:r>
          </a:p>
          <a:p>
            <a:endParaRPr lang="en-US" dirty="0"/>
          </a:p>
          <a:p>
            <a:r>
              <a:rPr lang="en-US" dirty="0"/>
              <a:t>https://</a:t>
            </a:r>
            <a:r>
              <a:rPr lang="en-US" dirty="0" err="1"/>
              <a:t>covid.cdc.gov</a:t>
            </a:r>
            <a:r>
              <a:rPr lang="en-US" dirty="0"/>
              <a:t>/covid-data-tracker/#demographics (accessed 1/17/22)</a:t>
            </a:r>
          </a:p>
          <a:p>
            <a:endParaRPr lang="en-US" dirty="0"/>
          </a:p>
          <a:p>
            <a:r>
              <a:rPr lang="en-US" dirty="0"/>
              <a:t>18-20 </a:t>
            </a:r>
            <a:r>
              <a:rPr lang="en-US" dirty="0" err="1"/>
              <a:t>yo</a:t>
            </a:r>
            <a:r>
              <a:rPr lang="en-US" dirty="0"/>
              <a:t>  5526 deaths / 11,021,235 cases  = 0.0005014 rate or 5/10,000 or 1:1994 (1 in 2000)</a:t>
            </a:r>
          </a:p>
        </p:txBody>
      </p:sp>
      <p:sp>
        <p:nvSpPr>
          <p:cNvPr id="4" name="Slide Number Placeholder 3"/>
          <p:cNvSpPr>
            <a:spLocks noGrp="1"/>
          </p:cNvSpPr>
          <p:nvPr>
            <p:ph type="sldNum" sz="quarter" idx="5"/>
          </p:nvPr>
        </p:nvSpPr>
        <p:spPr/>
        <p:txBody>
          <a:bodyPr/>
          <a:lstStyle/>
          <a:p>
            <a:fld id="{146D6853-B7AB-4D43-AF2A-1497845E7711}" type="slidenum">
              <a:rPr lang="en-US" smtClean="0"/>
              <a:t>20</a:t>
            </a:fld>
            <a:endParaRPr lang="en-US"/>
          </a:p>
        </p:txBody>
      </p:sp>
    </p:spTree>
    <p:extLst>
      <p:ext uri="{BB962C8B-B14F-4D97-AF65-F5344CB8AC3E}">
        <p14:creationId xmlns:p14="http://schemas.microsoft.com/office/powerpoint/2010/main" val="1088677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6853-B7AB-4D43-AF2A-1497845E7711}" type="slidenum">
              <a:rPr lang="en-US" smtClean="0"/>
              <a:t>22</a:t>
            </a:fld>
            <a:endParaRPr lang="en-US"/>
          </a:p>
        </p:txBody>
      </p:sp>
    </p:spTree>
    <p:extLst>
      <p:ext uri="{BB962C8B-B14F-4D97-AF65-F5344CB8AC3E}">
        <p14:creationId xmlns:p14="http://schemas.microsoft.com/office/powerpoint/2010/main" val="2159781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covid.cdc.gov</a:t>
            </a:r>
            <a:r>
              <a:rPr lang="en-US" dirty="0"/>
              <a:t>/covid-data-tracker/#</a:t>
            </a:r>
            <a:r>
              <a:rPr lang="en-US" dirty="0" err="1"/>
              <a:t>demographicsovertime</a:t>
            </a:r>
            <a:r>
              <a:rPr lang="en-US" dirty="0"/>
              <a:t> (accessed 1/17/22)</a:t>
            </a:r>
          </a:p>
        </p:txBody>
      </p:sp>
      <p:sp>
        <p:nvSpPr>
          <p:cNvPr id="4" name="Slide Number Placeholder 3"/>
          <p:cNvSpPr>
            <a:spLocks noGrp="1"/>
          </p:cNvSpPr>
          <p:nvPr>
            <p:ph type="sldNum" sz="quarter" idx="5"/>
          </p:nvPr>
        </p:nvSpPr>
        <p:spPr/>
        <p:txBody>
          <a:bodyPr/>
          <a:lstStyle/>
          <a:p>
            <a:fld id="{146D6853-B7AB-4D43-AF2A-1497845E7711}" type="slidenum">
              <a:rPr lang="en-US" smtClean="0"/>
              <a:t>25</a:t>
            </a:fld>
            <a:endParaRPr lang="en-US"/>
          </a:p>
        </p:txBody>
      </p:sp>
    </p:spTree>
    <p:extLst>
      <p:ext uri="{BB962C8B-B14F-4D97-AF65-F5344CB8AC3E}">
        <p14:creationId xmlns:p14="http://schemas.microsoft.com/office/powerpoint/2010/main" val="2432826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covid.cdc.gov</a:t>
            </a:r>
            <a:r>
              <a:rPr lang="en-US" dirty="0"/>
              <a:t>/covid-data-tracker/#</a:t>
            </a:r>
            <a:r>
              <a:rPr lang="en-US" dirty="0" err="1"/>
              <a:t>demographicsovertime</a:t>
            </a:r>
            <a:r>
              <a:rPr lang="en-US" dirty="0"/>
              <a:t> (Accessed 1/17/22)</a:t>
            </a:r>
          </a:p>
        </p:txBody>
      </p:sp>
      <p:sp>
        <p:nvSpPr>
          <p:cNvPr id="4" name="Slide Number Placeholder 3"/>
          <p:cNvSpPr>
            <a:spLocks noGrp="1"/>
          </p:cNvSpPr>
          <p:nvPr>
            <p:ph type="sldNum" sz="quarter" idx="5"/>
          </p:nvPr>
        </p:nvSpPr>
        <p:spPr/>
        <p:txBody>
          <a:bodyPr/>
          <a:lstStyle/>
          <a:p>
            <a:fld id="{146D6853-B7AB-4D43-AF2A-1497845E7711}" type="slidenum">
              <a:rPr lang="en-US" smtClean="0"/>
              <a:t>26</a:t>
            </a:fld>
            <a:endParaRPr lang="en-US"/>
          </a:p>
        </p:txBody>
      </p:sp>
    </p:spTree>
    <p:extLst>
      <p:ext uri="{BB962C8B-B14F-4D97-AF65-F5344CB8AC3E}">
        <p14:creationId xmlns:p14="http://schemas.microsoft.com/office/powerpoint/2010/main" val="2241652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*Clinical risk factors include cancer, cardiovascular disease, chronic kidney disease, chronic lung disease, diabetes, immunocompromising conditions or receipt of immunosuppressive medications, obesity (body mass index ≥30), pregnancy, and sickle cell disease. For additional information on medical conditions and other factors that are associated with increased risk for progression to severe COVID-19, see the CDC webpage </a:t>
            </a:r>
            <a:r>
              <a:rPr lang="en-US" sz="1200" u="sng" dirty="0">
                <a:hlinkClick r:id="rId3"/>
              </a:rPr>
              <a:t>People With Certain Medical Conditions</a:t>
            </a:r>
            <a:r>
              <a:rPr lang="en-US" sz="1200" dirty="0"/>
              <a:t>. </a:t>
            </a:r>
            <a:r>
              <a:rPr lang="en-US" sz="1200" b="1" dirty="0"/>
              <a:t>The likelihood of developing severe COVID-19 increases when a person has multiple high-risk conditions or comorbidities. Medical conditions or other factors (e.g., social determinants of health)not listed may also be associated with high risk for progression to severe COVID-19. </a:t>
            </a:r>
            <a:r>
              <a:rPr lang="en-US" sz="1200" b="1" dirty="0" err="1"/>
              <a:t>Sotrovimab</a:t>
            </a:r>
            <a:r>
              <a:rPr lang="en-US" sz="1200" b="1" dirty="0"/>
              <a:t> and </a:t>
            </a:r>
            <a:r>
              <a:rPr lang="en-US" sz="1200" b="1" dirty="0" err="1"/>
              <a:t>nirmatrelvir</a:t>
            </a:r>
            <a:r>
              <a:rPr lang="en-US" sz="1200" b="1" dirty="0"/>
              <a:t>/ritonavir may be considered for patients with multiple high-risk conditions or comorbidities and factors that are not listed in the EUAs. The decision to use </a:t>
            </a:r>
            <a:r>
              <a:rPr lang="en-US" sz="1200" b="1" dirty="0" err="1"/>
              <a:t>mAb</a:t>
            </a:r>
            <a:r>
              <a:rPr lang="en-US" sz="1200" b="1" dirty="0"/>
              <a:t> or antivirals for a patient should be based on an individualized assessment of risks and benefits. Use of </a:t>
            </a:r>
            <a:r>
              <a:rPr lang="en-US" sz="1200" b="1" dirty="0" err="1"/>
              <a:t>mAb</a:t>
            </a:r>
            <a:r>
              <a:rPr lang="en-US" sz="1200" b="1" dirty="0"/>
              <a:t> or antivirals that departs from tiering recommendations is permissible if based on clinical judgement.</a:t>
            </a:r>
            <a:endParaRPr lang="en-US" sz="1200" dirty="0"/>
          </a:p>
          <a:p>
            <a:pPr marL="0" indent="0">
              <a:buNone/>
            </a:pPr>
            <a:r>
              <a:rPr lang="en-US" sz="1200" dirty="0"/>
              <a:t> </a:t>
            </a:r>
          </a:p>
          <a:p>
            <a:pPr marL="0" indent="0">
              <a:buNone/>
            </a:pPr>
            <a:r>
              <a:rPr lang="en-US" sz="1200" dirty="0"/>
              <a:t>**Vaccinated individuals who have not received a COVID-19 vaccine booster dose are at higher risk for severe disease.</a:t>
            </a:r>
          </a:p>
          <a:p>
            <a:pPr marL="0" indent="0">
              <a:buNone/>
            </a:pPr>
            <a:r>
              <a:rPr lang="en-US" sz="1200" dirty="0"/>
              <a:t> </a:t>
            </a:r>
          </a:p>
          <a:p>
            <a:pPr marL="0" indent="0">
              <a:buNone/>
            </a:pPr>
            <a:r>
              <a:rPr lang="en-US" sz="1200" dirty="0"/>
              <a:t>***</a:t>
            </a:r>
            <a:r>
              <a:rPr lang="en-US" sz="1200" dirty="0" err="1"/>
              <a:t>Remdesivir</a:t>
            </a:r>
            <a:r>
              <a:rPr lang="en-US" sz="1200" dirty="0"/>
              <a:t> may be used within seven days of symptom onset.</a:t>
            </a:r>
          </a:p>
          <a:p>
            <a:pPr marL="0" indent="0">
              <a:buNone/>
            </a:pPr>
            <a:r>
              <a:rPr lang="en-US" sz="1200" dirty="0"/>
              <a:t> </a:t>
            </a:r>
          </a:p>
          <a:p>
            <a:pPr marL="0" indent="0">
              <a:buNone/>
            </a:pPr>
            <a:r>
              <a:rPr lang="en-US" sz="1200" dirty="0"/>
              <a:t>****While supplies of </a:t>
            </a:r>
            <a:r>
              <a:rPr lang="en-US" sz="1200" dirty="0" err="1"/>
              <a:t>sotrovimab</a:t>
            </a:r>
            <a:r>
              <a:rPr lang="en-US" sz="1200" dirty="0"/>
              <a:t> and </a:t>
            </a:r>
            <a:r>
              <a:rPr lang="en-US" sz="1200" dirty="0" err="1"/>
              <a:t>nirmatrelvir</a:t>
            </a:r>
            <a:r>
              <a:rPr lang="en-US" sz="1200" dirty="0"/>
              <a:t>/ritonavir are constrained, pregnant individuals (vaccinated or unvaccinated) should be treated with </a:t>
            </a:r>
            <a:r>
              <a:rPr lang="en-US" sz="1200" dirty="0" err="1"/>
              <a:t>remdesivir</a:t>
            </a:r>
            <a:r>
              <a:rPr lang="en-US" sz="1200" dirty="0"/>
              <a:t> to prevent severe COVID-19. </a:t>
            </a:r>
            <a:r>
              <a:rPr lang="en-US" sz="1200" dirty="0" err="1"/>
              <a:t>Molnupiravir</a:t>
            </a:r>
            <a:r>
              <a:rPr lang="en-US" sz="1200" dirty="0"/>
              <a:t> is contraindicated during pregnancy. </a:t>
            </a:r>
          </a:p>
          <a:p>
            <a:endParaRPr lang="en-US" dirty="0"/>
          </a:p>
        </p:txBody>
      </p:sp>
      <p:sp>
        <p:nvSpPr>
          <p:cNvPr id="4" name="Slide Number Placeholder 3"/>
          <p:cNvSpPr>
            <a:spLocks noGrp="1"/>
          </p:cNvSpPr>
          <p:nvPr>
            <p:ph type="sldNum" sz="quarter" idx="5"/>
          </p:nvPr>
        </p:nvSpPr>
        <p:spPr/>
        <p:txBody>
          <a:bodyPr/>
          <a:lstStyle/>
          <a:p>
            <a:fld id="{146D6853-B7AB-4D43-AF2A-1497845E7711}" type="slidenum">
              <a:rPr lang="en-US" smtClean="0"/>
              <a:t>27</a:t>
            </a:fld>
            <a:endParaRPr lang="en-US"/>
          </a:p>
        </p:txBody>
      </p:sp>
    </p:spTree>
    <p:extLst>
      <p:ext uri="{BB962C8B-B14F-4D97-AF65-F5344CB8AC3E}">
        <p14:creationId xmlns:p14="http://schemas.microsoft.com/office/powerpoint/2010/main" val="2921625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6853-B7AB-4D43-AF2A-1497845E7711}" type="slidenum">
              <a:rPr lang="en-US" smtClean="0"/>
              <a:t>28</a:t>
            </a:fld>
            <a:endParaRPr lang="en-US"/>
          </a:p>
        </p:txBody>
      </p:sp>
    </p:spTree>
    <p:extLst>
      <p:ext uri="{BB962C8B-B14F-4D97-AF65-F5344CB8AC3E}">
        <p14:creationId xmlns:p14="http://schemas.microsoft.com/office/powerpoint/2010/main" val="131039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F8E2-781D-AE4E-9110-B92A352005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A08E0D-EBE2-CE40-9FCB-42609CFB0B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F7E537-02E6-7F4A-A2DE-E20A9666D7AB}"/>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5" name="Footer Placeholder 4">
            <a:extLst>
              <a:ext uri="{FF2B5EF4-FFF2-40B4-BE49-F238E27FC236}">
                <a16:creationId xmlns:a16="http://schemas.microsoft.com/office/drawing/2014/main" id="{F3C59BD8-9202-0A4F-910D-BBFE92097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37D95-5B0E-F744-9DB4-044D1B8AD7C7}"/>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19443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F3EF6-5A15-ED4C-9074-37F4345C42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1E4E3-1824-BD42-9374-9D0AA9DB98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CC7227-186A-E646-8AFF-4FF51B7D6DF7}"/>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5" name="Footer Placeholder 4">
            <a:extLst>
              <a:ext uri="{FF2B5EF4-FFF2-40B4-BE49-F238E27FC236}">
                <a16:creationId xmlns:a16="http://schemas.microsoft.com/office/drawing/2014/main" id="{4DCF1570-706A-A241-87D7-DF9B0BBC2C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DC6E2-CCE1-BA42-91AD-D080D3282B66}"/>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2510679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991B3-6785-E143-84DB-962E5FC0A7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8399D2-F7B8-5D49-BEE9-A55031BC00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4F27D8-9F70-C049-A04E-D53D4648347B}"/>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5" name="Footer Placeholder 4">
            <a:extLst>
              <a:ext uri="{FF2B5EF4-FFF2-40B4-BE49-F238E27FC236}">
                <a16:creationId xmlns:a16="http://schemas.microsoft.com/office/drawing/2014/main" id="{3E21AAEB-82B7-3A4F-BA9F-CC34F12A6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B3E8F-C97B-064C-AFED-35D608FEC088}"/>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3071687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AA9F-8F1A-5B4D-B7EC-A7C84AC77A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C78C8-BA2D-A849-A1D7-8FAE91B18D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F944E9-A39D-4B4C-990E-2E20B9FC84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B9014A-C896-0B4F-9DDF-08A07C26728B}"/>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6" name="Footer Placeholder 5">
            <a:extLst>
              <a:ext uri="{FF2B5EF4-FFF2-40B4-BE49-F238E27FC236}">
                <a16:creationId xmlns:a16="http://schemas.microsoft.com/office/drawing/2014/main" id="{AB1D744D-AE23-964D-896C-90126607B2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98E475-53C6-7841-A34A-9DAA308E464A}"/>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3297332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C8DB-7240-A44B-8D3E-FFCD01B240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50051C-0B9D-4D4F-AC9B-12C9C9B52A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2C1C87-E417-6345-A744-79D844B959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4ACF77-286E-4346-AF8B-C5ADD930C8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657381-1760-C94C-8C24-E91E00DF3D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BCF40F-B54D-8D49-8179-7D60836E191C}"/>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8" name="Footer Placeholder 7">
            <a:extLst>
              <a:ext uri="{FF2B5EF4-FFF2-40B4-BE49-F238E27FC236}">
                <a16:creationId xmlns:a16="http://schemas.microsoft.com/office/drawing/2014/main" id="{4447D7F1-3D44-724A-AA15-9A36A78135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B409B9-D4F9-FF47-89D2-4B9279457A22}"/>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45229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38EA2-E00D-0644-A19D-B9C6B2530C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A18C72-E3A4-C54B-8402-6F1450A10F0F}"/>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4" name="Footer Placeholder 3">
            <a:extLst>
              <a:ext uri="{FF2B5EF4-FFF2-40B4-BE49-F238E27FC236}">
                <a16:creationId xmlns:a16="http://schemas.microsoft.com/office/drawing/2014/main" id="{23B9CE73-7732-1C46-A5E6-8DD76517AF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606387-1006-1C4F-AFC1-BDA198A9D139}"/>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3962678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B76A92-1251-8C41-A559-098FCA2267E4}"/>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3" name="Footer Placeholder 2">
            <a:extLst>
              <a:ext uri="{FF2B5EF4-FFF2-40B4-BE49-F238E27FC236}">
                <a16:creationId xmlns:a16="http://schemas.microsoft.com/office/drawing/2014/main" id="{9E40AF46-20A3-1249-AFC2-E77250EC0A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581726-267C-9F4A-AF59-2CB899149B93}"/>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1957353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A0E8-2BBE-C446-96B5-A496AE3733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AB9AD5-C1AF-3744-9759-FCE5AF0363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4B8A88-ADCF-1C42-93EE-693792CE9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EB109-624D-E446-BA68-DA831F6162AD}"/>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6" name="Footer Placeholder 5">
            <a:extLst>
              <a:ext uri="{FF2B5EF4-FFF2-40B4-BE49-F238E27FC236}">
                <a16:creationId xmlns:a16="http://schemas.microsoft.com/office/drawing/2014/main" id="{7604ED7C-AD9B-7347-A2D9-77DAEF5095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70BA39-C7EC-0343-A4CF-13CF3A79559E}"/>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331171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5EB3A-7EB4-1B48-B645-B6D9C3C651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0D2199-16C0-0640-A0A8-D0000C809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EF708-CB29-F54E-BC7B-0A1115DEBD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D50AF0-D1A5-6E4E-93AD-73117D26A320}"/>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6" name="Footer Placeholder 5">
            <a:extLst>
              <a:ext uri="{FF2B5EF4-FFF2-40B4-BE49-F238E27FC236}">
                <a16:creationId xmlns:a16="http://schemas.microsoft.com/office/drawing/2014/main" id="{FDA05E02-16D9-5E46-BD55-44A8344111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1A46F4-939E-0640-8E15-3C195923F1D0}"/>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2713134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BD8E-A86D-2741-B0D1-6F7027C46D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E9D4DE-ADDE-7B4B-B851-E5E68EFCDC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7E58A8-349D-C744-9D4C-F08FDCE53ED8}"/>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5" name="Footer Placeholder 4">
            <a:extLst>
              <a:ext uri="{FF2B5EF4-FFF2-40B4-BE49-F238E27FC236}">
                <a16:creationId xmlns:a16="http://schemas.microsoft.com/office/drawing/2014/main" id="{5D86DF07-85A4-6445-AE99-16FC68CE8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3D0C2-FD62-424C-B544-E3A0F703739E}"/>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2352656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E4C9E3-CA95-6248-86C7-C6B8357CE4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C3421E-9172-624E-9436-954F3C71BE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D70EB-E37A-774B-916E-975CDCC0DEA5}"/>
              </a:ext>
            </a:extLst>
          </p:cNvPr>
          <p:cNvSpPr>
            <a:spLocks noGrp="1"/>
          </p:cNvSpPr>
          <p:nvPr>
            <p:ph type="dt" sz="half" idx="10"/>
          </p:nvPr>
        </p:nvSpPr>
        <p:spPr/>
        <p:txBody>
          <a:bodyPr/>
          <a:lstStyle/>
          <a:p>
            <a:fld id="{3B44D5FB-45CE-6A4D-87FC-BFB529F686D1}" type="datetimeFigureOut">
              <a:rPr lang="en-US" smtClean="0"/>
              <a:t>1/17/22</a:t>
            </a:fld>
            <a:endParaRPr lang="en-US"/>
          </a:p>
        </p:txBody>
      </p:sp>
      <p:sp>
        <p:nvSpPr>
          <p:cNvPr id="5" name="Footer Placeholder 4">
            <a:extLst>
              <a:ext uri="{FF2B5EF4-FFF2-40B4-BE49-F238E27FC236}">
                <a16:creationId xmlns:a16="http://schemas.microsoft.com/office/drawing/2014/main" id="{0F93402C-D0D6-2748-B379-E7BF5D526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6809D-A581-3E43-9768-62259460796A}"/>
              </a:ext>
            </a:extLst>
          </p:cNvPr>
          <p:cNvSpPr>
            <a:spLocks noGrp="1"/>
          </p:cNvSpPr>
          <p:nvPr>
            <p:ph type="sldNum" sz="quarter" idx="12"/>
          </p:nvPr>
        </p:nvSpPr>
        <p:spPr/>
        <p:txBody>
          <a:bodyPr/>
          <a:lstStyle/>
          <a:p>
            <a:fld id="{1EF24B8E-5177-E043-A6D7-62E59720146D}" type="slidenum">
              <a:rPr lang="en-US" smtClean="0"/>
              <a:t>‹#›</a:t>
            </a:fld>
            <a:endParaRPr lang="en-US"/>
          </a:p>
        </p:txBody>
      </p:sp>
    </p:spTree>
    <p:extLst>
      <p:ext uri="{BB962C8B-B14F-4D97-AF65-F5344CB8AC3E}">
        <p14:creationId xmlns:p14="http://schemas.microsoft.com/office/powerpoint/2010/main" val="1579081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Option 3">
    <p:spTree>
      <p:nvGrpSpPr>
        <p:cNvPr id="1" name=""/>
        <p:cNvGrpSpPr/>
        <p:nvPr/>
      </p:nvGrpSpPr>
      <p:grpSpPr>
        <a:xfrm>
          <a:off x="0" y="0"/>
          <a:ext cx="0" cy="0"/>
          <a:chOff x="0" y="0"/>
          <a:chExt cx="0" cy="0"/>
        </a:xfrm>
      </p:grpSpPr>
      <p:sp>
        <p:nvSpPr>
          <p:cNvPr id="17" name="Rectangle 16"/>
          <p:cNvSpPr/>
          <p:nvPr/>
        </p:nvSpPr>
        <p:spPr>
          <a:xfrm>
            <a:off x="-4465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BottomPlaceholder"/>
          <p:cNvSpPr>
            <a:spLocks noChangeArrowheads="1"/>
          </p:cNvSpPr>
          <p:nvPr/>
        </p:nvSpPr>
        <p:spPr bwMode="auto">
          <a:xfrm>
            <a:off x="0" y="2283841"/>
            <a:ext cx="2984827" cy="4187763"/>
          </a:xfrm>
          <a:prstGeom prst="rect">
            <a:avLst/>
          </a:prstGeom>
          <a:solidFill>
            <a:schemeClr val="accent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3314" name="Rectangle 1026"/>
          <p:cNvSpPr>
            <a:spLocks noGrp="1" noChangeArrowheads="1"/>
          </p:cNvSpPr>
          <p:nvPr>
            <p:ph type="ctrTitle"/>
          </p:nvPr>
        </p:nvSpPr>
        <p:spPr>
          <a:xfrm>
            <a:off x="3474500" y="3105357"/>
            <a:ext cx="6714779" cy="502445"/>
          </a:xfrm>
        </p:spPr>
        <p:txBody>
          <a:bodyPr anchor="t"/>
          <a:lstStyle>
            <a:lvl1pPr>
              <a:defRPr sz="2400" b="1"/>
            </a:lvl1pPr>
          </a:lstStyle>
          <a:p>
            <a:pPr lvl="0"/>
            <a:r>
              <a:rPr lang="en-US" noProof="0"/>
              <a:t>Click to edit Master title style</a:t>
            </a:r>
            <a:endParaRPr lang="en-US" noProof="0" dirty="0"/>
          </a:p>
        </p:txBody>
      </p:sp>
      <p:sp>
        <p:nvSpPr>
          <p:cNvPr id="13315" name="Rectangle 1027"/>
          <p:cNvSpPr>
            <a:spLocks noGrp="1" noChangeArrowheads="1"/>
          </p:cNvSpPr>
          <p:nvPr>
            <p:ph type="subTitle" idx="1"/>
          </p:nvPr>
        </p:nvSpPr>
        <p:spPr>
          <a:xfrm>
            <a:off x="3474500" y="3711729"/>
            <a:ext cx="6714779" cy="369332"/>
          </a:xfrm>
        </p:spPr>
        <p:txBody>
          <a:bodyPr>
            <a:spAutoFit/>
          </a:bodyPr>
          <a:lstStyle>
            <a:lvl1pPr marL="0" indent="0">
              <a:buNone/>
              <a:defRPr sz="2000"/>
            </a:lvl1pPr>
          </a:lstStyle>
          <a:p>
            <a:pPr lvl="0"/>
            <a:r>
              <a:rPr lang="en-US" noProof="0"/>
              <a:t>Click to edit Master subtitle style</a:t>
            </a:r>
            <a:endParaRPr lang="en-US" noProof="0" dirty="0"/>
          </a:p>
        </p:txBody>
      </p:sp>
      <p:grpSp>
        <p:nvGrpSpPr>
          <p:cNvPr id="13513" name="McK Title Elements"/>
          <p:cNvGrpSpPr>
            <a:grpSpLocks/>
          </p:cNvGrpSpPr>
          <p:nvPr/>
        </p:nvGrpSpPr>
        <p:grpSpPr bwMode="auto">
          <a:xfrm>
            <a:off x="1" y="1"/>
            <a:ext cx="12187680" cy="6859620"/>
            <a:chOff x="0" y="0"/>
            <a:chExt cx="5643" cy="4235"/>
          </a:xfrm>
        </p:grpSpPr>
        <p:sp>
          <p:nvSpPr>
            <p:cNvPr id="13332" name="McK Document type" hidden="1"/>
            <p:cNvSpPr txBox="1">
              <a:spLocks noChangeArrowheads="1"/>
            </p:cNvSpPr>
            <p:nvPr/>
          </p:nvSpPr>
          <p:spPr bwMode="auto">
            <a:xfrm>
              <a:off x="1663" y="3104"/>
              <a:ext cx="3109"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r>
                <a:rPr lang="en-US" sz="1428" dirty="0">
                  <a:solidFill>
                    <a:srgbClr val="000000"/>
                  </a:solidFill>
                  <a:cs typeface="+mn-cs"/>
                </a:rPr>
                <a:t>Document type</a:t>
              </a:r>
            </a:p>
          </p:txBody>
        </p:sp>
        <p:sp>
          <p:nvSpPr>
            <p:cNvPr id="13333" name="McK Date" hidden="1"/>
            <p:cNvSpPr txBox="1">
              <a:spLocks noChangeArrowheads="1"/>
            </p:cNvSpPr>
            <p:nvPr/>
          </p:nvSpPr>
          <p:spPr bwMode="auto">
            <a:xfrm>
              <a:off x="1663" y="3275"/>
              <a:ext cx="3109" cy="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p>
              <a:r>
                <a:rPr lang="en-US" sz="1428" dirty="0">
                  <a:solidFill>
                    <a:srgbClr val="000000"/>
                  </a:solidFill>
                  <a:cs typeface="+mn-cs"/>
                </a:rPr>
                <a:t>Date</a:t>
              </a:r>
            </a:p>
          </p:txBody>
        </p:sp>
        <p:sp>
          <p:nvSpPr>
            <p:cNvPr id="13352" name="McK Disclaimer" hidden="1"/>
            <p:cNvSpPr>
              <a:spLocks noChangeArrowheads="1"/>
            </p:cNvSpPr>
            <p:nvPr/>
          </p:nvSpPr>
          <p:spPr bwMode="auto">
            <a:xfrm>
              <a:off x="1663" y="3713"/>
              <a:ext cx="2777" cy="1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pPr defTabSz="821202" eaLnBrk="0" hangingPunct="0"/>
              <a:r>
                <a:rPr lang="en-US" sz="816" dirty="0">
                  <a:solidFill>
                    <a:srgbClr val="000000"/>
                  </a:solidFill>
                  <a:cs typeface="+mn-cs"/>
                </a:rPr>
                <a:t>CONFIDENTIAL AND PROPRIETARY</a:t>
              </a:r>
            </a:p>
            <a:p>
              <a:pPr defTabSz="821202" eaLnBrk="0" hangingPunct="0"/>
              <a:r>
                <a:rPr lang="en-US" sz="816" dirty="0">
                  <a:solidFill>
                    <a:srgbClr val="000000"/>
                  </a:solidFill>
                  <a:cs typeface="+mn-cs"/>
                </a:rPr>
                <a:t>Any use of this material without specific permission of McKinsey &amp; Company is strictly prohibited</a:t>
              </a:r>
            </a:p>
          </p:txBody>
        </p:sp>
        <p:sp>
          <p:nvSpPr>
            <p:cNvPr id="13474"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3475"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3477"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grpSp>
      <p:pic>
        <p:nvPicPr>
          <p:cNvPr id="13507"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0081" y="6574546"/>
            <a:ext cx="2226740" cy="1959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itleTopPlaceholder"/>
          <p:cNvSpPr>
            <a:spLocks noChangeArrowheads="1"/>
          </p:cNvSpPr>
          <p:nvPr/>
        </p:nvSpPr>
        <p:spPr bwMode="auto">
          <a:xfrm>
            <a:off x="0" y="1"/>
            <a:ext cx="2984827" cy="2283840"/>
          </a:xfrm>
          <a:prstGeom prst="rect">
            <a:avLst/>
          </a:prstGeom>
          <a:solidFill>
            <a:srgbClr val="F8BF5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1727" y="1504987"/>
            <a:ext cx="3831221" cy="811676"/>
          </a:xfrm>
          <a:prstGeom prst="rect">
            <a:avLst/>
          </a:prstGeom>
        </p:spPr>
      </p:pic>
      <p:sp>
        <p:nvSpPr>
          <p:cNvPr id="18" name="Rectangle 17"/>
          <p:cNvSpPr/>
          <p:nvPr/>
        </p:nvSpPr>
        <p:spPr>
          <a:xfrm>
            <a:off x="-1" y="6428097"/>
            <a:ext cx="12192000" cy="42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10187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519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3" name="Content Placeholder 2"/>
          <p:cNvSpPr>
            <a:spLocks noGrp="1"/>
          </p:cNvSpPr>
          <p:nvPr>
            <p:ph idx="1"/>
          </p:nvPr>
        </p:nvSpPr>
        <p:spPr>
          <a:xfrm>
            <a:off x="231773" y="1142357"/>
            <a:ext cx="11672551" cy="5175176"/>
          </a:xfrm>
        </p:spPr>
        <p:txBody>
          <a:bodyPr>
            <a:noAutofit/>
          </a:bodyPr>
          <a:lstStyle>
            <a:lvl1pPr>
              <a:buClr>
                <a:schemeClr val="tx2"/>
              </a:buClr>
              <a:defRPr sz="1600">
                <a:solidFill>
                  <a:schemeClr val="tx1"/>
                </a:solidFill>
                <a:latin typeface="Arial" panose="020B0604020202020204" pitchFamily="34" charset="0"/>
                <a:cs typeface="Arial" panose="020B0604020202020204" pitchFamily="34" charset="0"/>
              </a:defRPr>
            </a:lvl1pPr>
            <a:lvl2pPr marL="512763" indent="-168275">
              <a:buClr>
                <a:schemeClr val="tx2"/>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747713" indent="-227013">
              <a:buClr>
                <a:schemeClr val="tx2"/>
              </a:buClr>
              <a:buSzPct val="120000"/>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3pPr>
            <a:lvl4pPr>
              <a:buClr>
                <a:schemeClr val="tx2"/>
              </a:buClr>
              <a:defRPr sz="1600">
                <a:solidFill>
                  <a:schemeClr val="tx1"/>
                </a:solidFill>
                <a:latin typeface="Arial" panose="020B0604020202020204" pitchFamily="34" charset="0"/>
                <a:cs typeface="Arial" panose="020B0604020202020204" pitchFamily="34" charset="0"/>
              </a:defRPr>
            </a:lvl4pPr>
            <a:lvl5pPr>
              <a:buClr>
                <a:schemeClr val="tx2"/>
              </a:buClr>
              <a:defRPr sz="16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11"/>
          </p:nvPr>
        </p:nvSpPr>
        <p:spPr>
          <a:xfrm>
            <a:off x="279403" y="6660156"/>
            <a:ext cx="9426572" cy="189778"/>
          </a:xfrm>
          <a:prstGeom prst="rect">
            <a:avLst/>
          </a:prstGeom>
        </p:spPr>
        <p:txBody>
          <a:bodyPr anchor="b"/>
          <a:lstStyle>
            <a:lvl1pPr marL="0" indent="0">
              <a:spcBef>
                <a:spcPts val="0"/>
              </a:spcBef>
              <a:buNone/>
              <a:defRPr sz="800">
                <a:solidFill>
                  <a:schemeClr val="bg2"/>
                </a:solidFill>
              </a:defRPr>
            </a:lvl1pPr>
          </a:lstStyle>
          <a:p>
            <a:pPr lvl="0"/>
            <a:r>
              <a:rPr lang="en-US"/>
              <a:t>Click to edit Master text styles</a:t>
            </a:r>
          </a:p>
        </p:txBody>
      </p:sp>
      <p:sp>
        <p:nvSpPr>
          <p:cNvPr id="14" name="Title 13"/>
          <p:cNvSpPr>
            <a:spLocks noGrp="1"/>
          </p:cNvSpPr>
          <p:nvPr>
            <p:ph type="title"/>
          </p:nvPr>
        </p:nvSpPr>
        <p:spPr>
          <a:xfrm>
            <a:off x="231773" y="155577"/>
            <a:ext cx="11670161" cy="634999"/>
          </a:xfrm>
        </p:spPr>
        <p:txBody>
          <a:bodyPr/>
          <a:lstStyle>
            <a:lvl1pPr>
              <a:defRPr>
                <a:solidFill>
                  <a:schemeClr val="tx2"/>
                </a:solidFill>
              </a:defRPr>
            </a:lvl1pPr>
          </a:lstStyle>
          <a:p>
            <a:r>
              <a:rPr lang="en-US"/>
              <a:t>Click to edit Master title style</a:t>
            </a:r>
            <a:endParaRPr lang="en-US" dirty="0"/>
          </a:p>
        </p:txBody>
      </p:sp>
      <p:sp>
        <p:nvSpPr>
          <p:cNvPr id="11" name="Rectangle 10"/>
          <p:cNvSpPr>
            <a:spLocks noChangeArrowheads="1"/>
          </p:cNvSpPr>
          <p:nvPr/>
        </p:nvSpPr>
        <p:spPr bwMode="auto">
          <a:xfrm>
            <a:off x="1" y="878505"/>
            <a:ext cx="12198479" cy="77748"/>
          </a:xfrm>
          <a:prstGeom prst="rect">
            <a:avLst/>
          </a:prstGeom>
          <a:solidFill>
            <a:schemeClr val="accent6"/>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9" name="Rectangle 8"/>
          <p:cNvSpPr>
            <a:spLocks noChangeArrowheads="1"/>
          </p:cNvSpPr>
          <p:nvPr/>
        </p:nvSpPr>
        <p:spPr bwMode="auto">
          <a:xfrm>
            <a:off x="7294262" y="878505"/>
            <a:ext cx="2924861" cy="77748"/>
          </a:xfrm>
          <a:prstGeom prst="rect">
            <a:avLst/>
          </a:prstGeom>
          <a:solidFill>
            <a:srgbClr val="F8BF56"/>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10" name="Rectangle 9"/>
          <p:cNvSpPr>
            <a:spLocks noChangeArrowheads="1"/>
          </p:cNvSpPr>
          <p:nvPr/>
        </p:nvSpPr>
        <p:spPr bwMode="auto">
          <a:xfrm>
            <a:off x="11006448" y="878505"/>
            <a:ext cx="1185552" cy="77748"/>
          </a:xfrm>
          <a:prstGeom prst="rect">
            <a:avLst/>
          </a:prstGeom>
          <a:solidFill>
            <a:schemeClr val="accent6"/>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18" name="Rectangle 17"/>
          <p:cNvSpPr>
            <a:spLocks noChangeArrowheads="1"/>
          </p:cNvSpPr>
          <p:nvPr/>
        </p:nvSpPr>
        <p:spPr bwMode="auto">
          <a:xfrm>
            <a:off x="9405847" y="878505"/>
            <a:ext cx="1626551" cy="77748"/>
          </a:xfrm>
          <a:prstGeom prst="rect">
            <a:avLst/>
          </a:prstGeom>
          <a:solidFill>
            <a:schemeClr val="tx2"/>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19" name="Rectangle 18"/>
          <p:cNvSpPr>
            <a:spLocks noChangeArrowheads="1"/>
          </p:cNvSpPr>
          <p:nvPr/>
        </p:nvSpPr>
        <p:spPr bwMode="auto">
          <a:xfrm>
            <a:off x="11032398" y="878505"/>
            <a:ext cx="1159604" cy="77748"/>
          </a:xfrm>
          <a:prstGeom prst="rect">
            <a:avLst/>
          </a:prstGeom>
          <a:solidFill>
            <a:schemeClr val="bg1">
              <a:lumMod val="85000"/>
            </a:schemeClr>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Tree>
    <p:extLst>
      <p:ext uri="{BB962C8B-B14F-4D97-AF65-F5344CB8AC3E}">
        <p14:creationId xmlns:p14="http://schemas.microsoft.com/office/powerpoint/2010/main" val="1227690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6214"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78150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xfrm>
            <a:off x="11626851" y="6565901"/>
            <a:ext cx="264583" cy="155575"/>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charset="0"/>
                <a:ea typeface="+mn-ea"/>
              </a:defRPr>
            </a:lvl1pPr>
          </a:lstStyle>
          <a:p>
            <a:fld id="{51517DBE-D2AA-449C-B8EF-40A4578FB2B2}" type="slidenum">
              <a:rPr lang="en-US" smtClean="0"/>
              <a:t>‹#›</a:t>
            </a:fld>
            <a:endParaRPr lang="en-US"/>
          </a:p>
        </p:txBody>
      </p:sp>
    </p:spTree>
    <p:extLst>
      <p:ext uri="{BB962C8B-B14F-4D97-AF65-F5344CB8AC3E}">
        <p14:creationId xmlns:p14="http://schemas.microsoft.com/office/powerpoint/2010/main" val="1758340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314" name="Rectangle 1026"/>
          <p:cNvSpPr>
            <a:spLocks noGrp="1" noChangeArrowheads="1"/>
          </p:cNvSpPr>
          <p:nvPr>
            <p:ph type="ctrTitle"/>
          </p:nvPr>
        </p:nvSpPr>
        <p:spPr>
          <a:xfrm>
            <a:off x="3591728" y="2176938"/>
            <a:ext cx="6714778" cy="502445"/>
          </a:xfrm>
        </p:spPr>
        <p:txBody>
          <a:bodyPr anchor="t"/>
          <a:lstStyle>
            <a:lvl1pPr>
              <a:defRPr sz="3265" b="0"/>
            </a:lvl1pPr>
          </a:lstStyle>
          <a:p>
            <a:pPr lvl="0"/>
            <a:r>
              <a:rPr lang="en-US" noProof="0" dirty="0"/>
              <a:t>Click to edit Master title</a:t>
            </a:r>
          </a:p>
        </p:txBody>
      </p:sp>
      <p:sp>
        <p:nvSpPr>
          <p:cNvPr id="13315" name="Rectangle 1027"/>
          <p:cNvSpPr>
            <a:spLocks noGrp="1" noChangeArrowheads="1"/>
          </p:cNvSpPr>
          <p:nvPr>
            <p:ph type="subTitle" idx="1"/>
          </p:nvPr>
        </p:nvSpPr>
        <p:spPr>
          <a:xfrm>
            <a:off x="3591728" y="4574759"/>
            <a:ext cx="6714778" cy="219740"/>
          </a:xfrm>
        </p:spPr>
        <p:txBody>
          <a:bodyPr>
            <a:spAutoFit/>
          </a:bodyPr>
          <a:lstStyle>
            <a:lvl1pPr>
              <a:defRPr sz="1428"/>
            </a:lvl1pPr>
          </a:lstStyle>
          <a:p>
            <a:pPr lvl="0"/>
            <a:r>
              <a:rPr lang="en-US" noProof="0" dirty="0"/>
              <a:t>Click to edit Master subtitle style</a:t>
            </a:r>
          </a:p>
        </p:txBody>
      </p:sp>
      <p:grpSp>
        <p:nvGrpSpPr>
          <p:cNvPr id="13513" name="McK Title Elements"/>
          <p:cNvGrpSpPr>
            <a:grpSpLocks/>
          </p:cNvGrpSpPr>
          <p:nvPr/>
        </p:nvGrpSpPr>
        <p:grpSpPr bwMode="auto">
          <a:xfrm>
            <a:off x="1" y="1"/>
            <a:ext cx="12187680" cy="6859620"/>
            <a:chOff x="0" y="0"/>
            <a:chExt cx="5643" cy="4235"/>
          </a:xfrm>
        </p:grpSpPr>
        <p:sp>
          <p:nvSpPr>
            <p:cNvPr id="13332" name="McK Document type" hidden="1"/>
            <p:cNvSpPr txBox="1">
              <a:spLocks noChangeArrowheads="1"/>
            </p:cNvSpPr>
            <p:nvPr userDrawn="1"/>
          </p:nvSpPr>
          <p:spPr bwMode="auto">
            <a:xfrm>
              <a:off x="1663" y="3104"/>
              <a:ext cx="3109"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r>
                <a:rPr lang="en-US" sz="1428" dirty="0"/>
                <a:t>Document type</a:t>
              </a:r>
            </a:p>
          </p:txBody>
        </p:sp>
        <p:sp>
          <p:nvSpPr>
            <p:cNvPr id="13333" name="McK Date" hidden="1"/>
            <p:cNvSpPr txBox="1">
              <a:spLocks noChangeArrowheads="1"/>
            </p:cNvSpPr>
            <p:nvPr userDrawn="1"/>
          </p:nvSpPr>
          <p:spPr bwMode="auto">
            <a:xfrm>
              <a:off x="1663" y="3275"/>
              <a:ext cx="3109"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sz="1428" dirty="0"/>
                <a:t>Date</a:t>
              </a:r>
            </a:p>
          </p:txBody>
        </p:sp>
        <p:sp>
          <p:nvSpPr>
            <p:cNvPr id="13352" name="McK Disclaimer" hidden="1"/>
            <p:cNvSpPr>
              <a:spLocks noChangeArrowheads="1"/>
            </p:cNvSpPr>
            <p:nvPr userDrawn="1"/>
          </p:nvSpPr>
          <p:spPr bwMode="auto">
            <a:xfrm>
              <a:off x="1663" y="3713"/>
              <a:ext cx="2777"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1202" eaLnBrk="0" hangingPunct="0"/>
              <a:r>
                <a:rPr lang="en-US" sz="816" dirty="0"/>
                <a:t>CONFIDENTIAL AND PROPRIETARY</a:t>
              </a:r>
            </a:p>
            <a:p>
              <a:pPr defTabSz="821202" eaLnBrk="0" hangingPunct="0"/>
              <a:r>
                <a:rPr lang="en-US" sz="816" dirty="0"/>
                <a:t>Any use of this material without specific permission of McKinsey &amp; Company is strictly prohibited</a:t>
              </a:r>
            </a:p>
          </p:txBody>
        </p:sp>
        <p:sp>
          <p:nvSpPr>
            <p:cNvPr id="13474"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37" dirty="0"/>
            </a:p>
          </p:txBody>
        </p:sp>
        <p:sp>
          <p:nvSpPr>
            <p:cNvPr id="13475"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37" dirty="0"/>
            </a:p>
          </p:txBody>
        </p:sp>
        <p:sp>
          <p:nvSpPr>
            <p:cNvPr id="13477"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37" dirty="0"/>
            </a:p>
          </p:txBody>
        </p:sp>
      </p:grpSp>
      <p:pic>
        <p:nvPicPr>
          <p:cNvPr id="13507"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0080" y="6574545"/>
            <a:ext cx="2226740"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BottomPlaceholder"/>
          <p:cNvSpPr>
            <a:spLocks noChangeArrowheads="1"/>
          </p:cNvSpPr>
          <p:nvPr userDrawn="1"/>
        </p:nvSpPr>
        <p:spPr bwMode="auto">
          <a:xfrm>
            <a:off x="1" y="2283840"/>
            <a:ext cx="2984826" cy="4575781"/>
          </a:xfrm>
          <a:prstGeom prst="rect">
            <a:avLst/>
          </a:prstGeom>
          <a:solidFill>
            <a:schemeClr val="accent6">
              <a:lumMod val="50000"/>
            </a:schemeClr>
          </a:solidFill>
          <a:ln>
            <a:noFill/>
          </a:ln>
          <a:effectLst/>
        </p:spPr>
        <p:txBody>
          <a:bodyPr wrap="none" anchor="ctr"/>
          <a:lstStyle/>
          <a:p>
            <a:endParaRPr lang="en-US" sz="1837" dirty="0"/>
          </a:p>
        </p:txBody>
      </p:sp>
      <p:sp>
        <p:nvSpPr>
          <p:cNvPr id="13" name="TitleTopPlaceholder"/>
          <p:cNvSpPr>
            <a:spLocks noChangeArrowheads="1"/>
          </p:cNvSpPr>
          <p:nvPr userDrawn="1"/>
        </p:nvSpPr>
        <p:spPr bwMode="auto">
          <a:xfrm>
            <a:off x="1" y="1"/>
            <a:ext cx="2984826" cy="2283840"/>
          </a:xfrm>
          <a:prstGeom prst="rect">
            <a:avLst/>
          </a:prstGeom>
          <a:solidFill>
            <a:srgbClr val="359B9D"/>
          </a:solidFill>
          <a:ln>
            <a:noFill/>
          </a:ln>
          <a:effectLst/>
        </p:spPr>
        <p:txBody>
          <a:bodyPr wrap="none" anchor="ctr"/>
          <a:lstStyle/>
          <a:p>
            <a:endParaRPr lang="en-US" sz="1837" dirty="0"/>
          </a:p>
        </p:txBody>
      </p:sp>
      <p:sp>
        <p:nvSpPr>
          <p:cNvPr id="5" name="Text Placeholder 4"/>
          <p:cNvSpPr>
            <a:spLocks noGrp="1"/>
          </p:cNvSpPr>
          <p:nvPr>
            <p:ph type="body" sz="quarter" idx="10"/>
          </p:nvPr>
        </p:nvSpPr>
        <p:spPr>
          <a:xfrm>
            <a:off x="3591728" y="5034168"/>
            <a:ext cx="6714778" cy="217046"/>
          </a:xfrm>
        </p:spPr>
        <p:txBody>
          <a:bodyPr/>
          <a:lstStyle>
            <a:lvl1pPr>
              <a:defRPr sz="1428"/>
            </a:lvl1pPr>
          </a:lstStyle>
          <a:p>
            <a:pPr lvl="0"/>
            <a:r>
              <a:rPr lang="en-US" dirty="0"/>
              <a:t>Click to edit Master text styles</a:t>
            </a:r>
          </a:p>
        </p:txBody>
      </p:sp>
      <p:pic>
        <p:nvPicPr>
          <p:cNvPr id="2" name="Picture 1"/>
          <p:cNvPicPr>
            <a:picLocks noChangeAspect="1"/>
          </p:cNvPicPr>
          <p:nvPr userDrawn="1"/>
        </p:nvPicPr>
        <p:blipFill>
          <a:blip r:embed="rId3"/>
          <a:stretch>
            <a:fillRect/>
          </a:stretch>
        </p:blipFill>
        <p:spPr>
          <a:xfrm>
            <a:off x="2984827" y="272758"/>
            <a:ext cx="4023657" cy="953900"/>
          </a:xfrm>
          <a:prstGeom prst="rect">
            <a:avLst/>
          </a:prstGeom>
        </p:spPr>
      </p:pic>
    </p:spTree>
    <p:extLst>
      <p:ext uri="{BB962C8B-B14F-4D97-AF65-F5344CB8AC3E}">
        <p14:creationId xmlns:p14="http://schemas.microsoft.com/office/powerpoint/2010/main" val="826521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1986" y="267074"/>
            <a:ext cx="10418814" cy="298415"/>
          </a:xfrm>
        </p:spPr>
        <p:txBody>
          <a:bodyPr/>
          <a:lstStyle/>
          <a:p>
            <a:r>
              <a:rPr lang="en-US"/>
              <a:t>Click to edit Master title style</a:t>
            </a:r>
          </a:p>
        </p:txBody>
      </p:sp>
      <p:sp>
        <p:nvSpPr>
          <p:cNvPr id="3" name="Content Placeholder 2"/>
          <p:cNvSpPr>
            <a:spLocks noGrp="1"/>
          </p:cNvSpPr>
          <p:nvPr>
            <p:ph idx="1"/>
          </p:nvPr>
        </p:nvSpPr>
        <p:spPr>
          <a:xfrm>
            <a:off x="552850" y="1132612"/>
            <a:ext cx="10755564" cy="12472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6264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vmlDrawing" Target="../drawings/vmlDrawing1.vml"/><Relationship Id="rId5" Type="http://schemas.openxmlformats.org/officeDocument/2006/relationships/theme" Target="../theme/theme2.xml"/><Relationship Id="rId10"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8EFA45-6731-0448-A566-8DF75565D0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51529E-E735-4A4B-935F-67CE3E1351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06B6FD-1F97-C54E-B47E-25781161F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4D5FB-45CE-6A4D-87FC-BFB529F686D1}" type="datetimeFigureOut">
              <a:rPr lang="en-US" smtClean="0"/>
              <a:t>1/17/22</a:t>
            </a:fld>
            <a:endParaRPr lang="en-US"/>
          </a:p>
        </p:txBody>
      </p:sp>
      <p:sp>
        <p:nvSpPr>
          <p:cNvPr id="5" name="Footer Placeholder 4">
            <a:extLst>
              <a:ext uri="{FF2B5EF4-FFF2-40B4-BE49-F238E27FC236}">
                <a16:creationId xmlns:a16="http://schemas.microsoft.com/office/drawing/2014/main" id="{D430EAA1-2D52-144E-A533-18A791F38B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376FD4-54AB-2142-B5E4-489DE736B8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24B8E-5177-E043-A6D7-62E59720146D}" type="slidenum">
              <a:rPr lang="en-US" smtClean="0"/>
              <a:t>‹#›</a:t>
            </a:fld>
            <a:endParaRPr lang="en-US"/>
          </a:p>
        </p:txBody>
      </p:sp>
    </p:spTree>
    <p:extLst>
      <p:ext uri="{BB962C8B-B14F-4D97-AF65-F5344CB8AC3E}">
        <p14:creationId xmlns:p14="http://schemas.microsoft.com/office/powerpoint/2010/main" val="801834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7"/>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4166" name="think-cell Slide" r:id="rId8" imgW="270" imgH="270" progId="TCLayout.ActiveDocument.1">
                  <p:embed/>
                </p:oleObj>
              </mc:Choice>
              <mc:Fallback>
                <p:oleObj name="think-cell Slide" r:id="rId8" imgW="270" imgH="270" progId="TCLayout.ActiveDocument.1">
                  <p:embed/>
                  <p:pic>
                    <p:nvPicPr>
                      <p:cNvPr id="6" name="Object 5" hidden="1"/>
                      <p:cNvPicPr/>
                      <p:nvPr/>
                    </p:nvPicPr>
                    <p:blipFill>
                      <a:blip r:embed="rId9"/>
                      <a:stretch>
                        <a:fillRect/>
                      </a:stretch>
                    </p:blipFill>
                    <p:spPr>
                      <a:xfrm>
                        <a:off x="2118" y="1589"/>
                        <a:ext cx="2116" cy="1587"/>
                      </a:xfrm>
                      <a:prstGeom prst="rect">
                        <a:avLst/>
                      </a:prstGeom>
                    </p:spPr>
                  </p:pic>
                </p:oleObj>
              </mc:Fallback>
            </mc:AlternateContent>
          </a:graphicData>
        </a:graphic>
      </p:graphicFrame>
      <p:sp>
        <p:nvSpPr>
          <p:cNvPr id="5" name="Rectangle 4"/>
          <p:cNvSpPr/>
          <p:nvPr/>
        </p:nvSpPr>
        <p:spPr>
          <a:xfrm>
            <a:off x="-1" y="6428097"/>
            <a:ext cx="12192000" cy="42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34162" y="155577"/>
            <a:ext cx="11665737" cy="63499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234163" y="1146379"/>
            <a:ext cx="11665736" cy="5213324"/>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a:spLocks noChangeArrowheads="1"/>
          </p:cNvSpPr>
          <p:nvPr/>
        </p:nvSpPr>
        <p:spPr bwMode="auto">
          <a:xfrm>
            <a:off x="1" y="878505"/>
            <a:ext cx="12198479" cy="77748"/>
          </a:xfrm>
          <a:prstGeom prst="rect">
            <a:avLst/>
          </a:prstGeom>
          <a:solidFill>
            <a:srgbClr val="6283C2"/>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922429" y="6543028"/>
            <a:ext cx="1576916" cy="271437"/>
          </a:xfrm>
          <a:prstGeom prst="rect">
            <a:avLst/>
          </a:prstGeom>
        </p:spPr>
      </p:pic>
      <p:sp>
        <p:nvSpPr>
          <p:cNvPr id="9" name="Rectangle 8"/>
          <p:cNvSpPr>
            <a:spLocks noChangeArrowheads="1"/>
          </p:cNvSpPr>
          <p:nvPr/>
        </p:nvSpPr>
        <p:spPr bwMode="auto">
          <a:xfrm>
            <a:off x="7294262" y="878505"/>
            <a:ext cx="2924861" cy="77748"/>
          </a:xfrm>
          <a:prstGeom prst="rect">
            <a:avLst/>
          </a:prstGeom>
          <a:solidFill>
            <a:srgbClr val="F8BF56"/>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10" name="Rectangle 9"/>
          <p:cNvSpPr>
            <a:spLocks noChangeArrowheads="1"/>
          </p:cNvSpPr>
          <p:nvPr/>
        </p:nvSpPr>
        <p:spPr bwMode="auto">
          <a:xfrm>
            <a:off x="11006448" y="878505"/>
            <a:ext cx="1185552" cy="77748"/>
          </a:xfrm>
          <a:prstGeom prst="rect">
            <a:avLst/>
          </a:prstGeom>
          <a:solidFill>
            <a:schemeClr val="accent6"/>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11" name="Rectangle 10"/>
          <p:cNvSpPr>
            <a:spLocks noChangeArrowheads="1"/>
          </p:cNvSpPr>
          <p:nvPr/>
        </p:nvSpPr>
        <p:spPr bwMode="auto">
          <a:xfrm>
            <a:off x="9405847" y="878505"/>
            <a:ext cx="1626551" cy="77748"/>
          </a:xfrm>
          <a:prstGeom prst="rect">
            <a:avLst/>
          </a:prstGeom>
          <a:solidFill>
            <a:schemeClr val="tx2"/>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12" name="Rectangle 11"/>
          <p:cNvSpPr>
            <a:spLocks noChangeArrowheads="1"/>
          </p:cNvSpPr>
          <p:nvPr/>
        </p:nvSpPr>
        <p:spPr bwMode="auto">
          <a:xfrm>
            <a:off x="11032398" y="878505"/>
            <a:ext cx="1159604" cy="77748"/>
          </a:xfrm>
          <a:prstGeom prst="rect">
            <a:avLst/>
          </a:prstGeom>
          <a:solidFill>
            <a:srgbClr val="D9D9D9"/>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sz="1800" dirty="0">
              <a:solidFill>
                <a:srgbClr val="FFFFFF"/>
              </a:solidFill>
              <a:latin typeface="Arial"/>
              <a:cs typeface="+mn-cs"/>
            </a:endParaRPr>
          </a:p>
        </p:txBody>
      </p:sp>
      <p:sp>
        <p:nvSpPr>
          <p:cNvPr id="4" name="TextBox 3"/>
          <p:cNvSpPr txBox="1"/>
          <p:nvPr/>
        </p:nvSpPr>
        <p:spPr>
          <a:xfrm>
            <a:off x="11347940" y="6536954"/>
            <a:ext cx="844061" cy="230832"/>
          </a:xfrm>
          <a:prstGeom prst="rect">
            <a:avLst/>
          </a:prstGeom>
          <a:noFill/>
        </p:spPr>
        <p:txBody>
          <a:bodyPr wrap="square" rtlCol="0">
            <a:spAutoFit/>
          </a:bodyPr>
          <a:lstStyle/>
          <a:p>
            <a:pPr marL="0" indent="0" algn="r">
              <a:buFont typeface="Wingdings" panose="05000000000000000000" pitchFamily="2" charset="2"/>
              <a:buNone/>
            </a:pPr>
            <a:fld id="{875E1BC9-AFED-45F7-883E-56D4DC3C4571}" type="slidenum">
              <a:rPr lang="en-US" sz="900" smtClean="0">
                <a:solidFill>
                  <a:schemeClr val="bg1"/>
                </a:solidFill>
                <a:latin typeface="Arial" panose="020B0604020202020204" pitchFamily="34" charset="0"/>
                <a:cs typeface="Arial" panose="020B0604020202020204" pitchFamily="34" charset="0"/>
              </a:rPr>
              <a:pPr marL="0" indent="0" algn="r">
                <a:buFont typeface="Wingdings" panose="05000000000000000000" pitchFamily="2" charset="2"/>
                <a:buNone/>
              </a:pPr>
              <a:t>‹#›</a:t>
            </a:fld>
            <a:endParaRPr lang="en-US" sz="900" dirty="0" err="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78651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1pPr>
      <a:lvl2pPr marL="514350" indent="-17145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739775" indent="-225425" algn="l" defTabSz="914400" rtl="0" eaLnBrk="1" latinLnBrk="0" hangingPunct="1">
        <a:lnSpc>
          <a:spcPct val="90000"/>
        </a:lnSpc>
        <a:spcBef>
          <a:spcPts val="500"/>
        </a:spcBef>
        <a:buClr>
          <a:schemeClr val="tx2"/>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3pPr>
      <a:lvl4pPr marL="1143000" indent="-228600" algn="l" defTabSz="914400" rtl="0" eaLnBrk="1" latinLnBrk="0" hangingPunct="1">
        <a:lnSpc>
          <a:spcPct val="90000"/>
        </a:lnSpc>
        <a:spcBef>
          <a:spcPts val="500"/>
        </a:spcBef>
        <a:buClr>
          <a:schemeClr val="tx2"/>
        </a:buClr>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cK 2. Slide Title"/>
          <p:cNvSpPr>
            <a:spLocks noGrp="1" noChangeArrowheads="1"/>
          </p:cNvSpPr>
          <p:nvPr>
            <p:ph type="title"/>
          </p:nvPr>
        </p:nvSpPr>
        <p:spPr bwMode="auto">
          <a:xfrm>
            <a:off x="161985" y="267068"/>
            <a:ext cx="10418814" cy="29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t>Click to edit Master title style</a:t>
            </a:r>
          </a:p>
        </p:txBody>
      </p:sp>
      <p:sp>
        <p:nvSpPr>
          <p:cNvPr id="1076" name="McK 1. On-page tracker" hidden="1"/>
          <p:cNvSpPr>
            <a:spLocks noChangeArrowheads="1"/>
          </p:cNvSpPr>
          <p:nvPr/>
        </p:nvSpPr>
        <p:spPr bwMode="auto">
          <a:xfrm>
            <a:off x="161986" y="27536"/>
            <a:ext cx="876843" cy="21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28" dirty="0">
                <a:solidFill>
                  <a:srgbClr val="808080"/>
                </a:solidFill>
              </a:rPr>
              <a:t>TRACKER</a:t>
            </a:r>
          </a:p>
        </p:txBody>
      </p:sp>
      <p:sp>
        <p:nvSpPr>
          <p:cNvPr id="1032" name="McK 3. Unit of measure" hidden="1"/>
          <p:cNvSpPr txBox="1">
            <a:spLocks noChangeArrowheads="1"/>
          </p:cNvSpPr>
          <p:nvPr/>
        </p:nvSpPr>
        <p:spPr bwMode="auto">
          <a:xfrm>
            <a:off x="161985" y="542615"/>
            <a:ext cx="4973989"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428" dirty="0">
                <a:solidFill>
                  <a:srgbClr val="808080"/>
                </a:solidFill>
              </a:rPr>
              <a:t>Unit of measure</a:t>
            </a:r>
          </a:p>
        </p:txBody>
      </p:sp>
      <p:grpSp>
        <p:nvGrpSpPr>
          <p:cNvPr id="1337" name="McK Slide Elements"/>
          <p:cNvGrpSpPr>
            <a:grpSpLocks/>
          </p:cNvGrpSpPr>
          <p:nvPr/>
        </p:nvGrpSpPr>
        <p:grpSpPr bwMode="auto">
          <a:xfrm>
            <a:off x="161985" y="6198769"/>
            <a:ext cx="11630454" cy="526418"/>
            <a:chOff x="75" y="3827"/>
            <a:chExt cx="5385" cy="325"/>
          </a:xfrm>
        </p:grpSpPr>
        <p:sp>
          <p:nvSpPr>
            <p:cNvPr id="1151" name="McK 4. Footnote" hidden="1"/>
            <p:cNvSpPr txBox="1">
              <a:spLocks noChangeArrowheads="1"/>
            </p:cNvSpPr>
            <p:nvPr userDrawn="1"/>
          </p:nvSpPr>
          <p:spPr bwMode="auto">
            <a:xfrm>
              <a:off x="75" y="3827"/>
              <a:ext cx="5385" cy="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020" dirty="0"/>
                <a:t>1 Footnote</a:t>
              </a:r>
            </a:p>
          </p:txBody>
        </p:sp>
        <p:sp>
          <p:nvSpPr>
            <p:cNvPr id="1154" name="McK 5. Source" hidden="1"/>
            <p:cNvSpPr>
              <a:spLocks noChangeArrowheads="1"/>
            </p:cNvSpPr>
            <p:nvPr userDrawn="1"/>
          </p:nvSpPr>
          <p:spPr bwMode="auto">
            <a:xfrm>
              <a:off x="75" y="4053"/>
              <a:ext cx="4323" cy="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21975" indent="-621975" defTabSz="913526">
                <a:tabLst>
                  <a:tab pos="625214" algn="l"/>
                </a:tabLst>
              </a:pPr>
              <a:r>
                <a:rPr lang="en-US" sz="1020" dirty="0">
                  <a:solidFill>
                    <a:srgbClr val="000000"/>
                  </a:solidFill>
                </a:rPr>
                <a:t>SOURCE: Source</a:t>
              </a:r>
            </a:p>
          </p:txBody>
        </p:sp>
      </p:grpSp>
      <p:grpSp>
        <p:nvGrpSpPr>
          <p:cNvPr id="1303" name="ACET" hidden="1"/>
          <p:cNvGrpSpPr>
            <a:grpSpLocks/>
          </p:cNvGrpSpPr>
          <p:nvPr/>
        </p:nvGrpSpPr>
        <p:grpSpPr bwMode="auto">
          <a:xfrm>
            <a:off x="1976207" y="1072271"/>
            <a:ext cx="5801189" cy="596066"/>
            <a:chOff x="915" y="662"/>
            <a:chExt cx="2686" cy="368"/>
          </a:xfrm>
        </p:grpSpPr>
        <p:cxnSp>
          <p:nvCxnSpPr>
            <p:cNvPr id="1273" name="AutoShape 249" hidden="1"/>
            <p:cNvCxnSpPr>
              <a:cxnSpLocks noChangeShapeType="1"/>
              <a:stCxn id="1274" idx="4"/>
              <a:endCxn id="1274"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74" name="AutoShape 250" hidden="1"/>
            <p:cNvSpPr>
              <a:spLocks noChangeArrowheads="1"/>
            </p:cNvSpPr>
            <p:nvPr/>
          </p:nvSpPr>
          <p:spPr bwMode="auto">
            <a:xfrm>
              <a:off x="915" y="662"/>
              <a:ext cx="2686" cy="368"/>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837" b="1" dirty="0"/>
                <a:t>Title</a:t>
              </a:r>
            </a:p>
            <a:p>
              <a:r>
                <a:rPr lang="en-US" sz="1837" dirty="0">
                  <a:solidFill>
                    <a:srgbClr val="808080"/>
                  </a:solidFill>
                </a:rPr>
                <a:t>Unit of measure</a:t>
              </a:r>
            </a:p>
          </p:txBody>
        </p:sp>
      </p:grpSp>
      <p:sp>
        <p:nvSpPr>
          <p:cNvPr id="1310" name="Rectangle 286"/>
          <p:cNvSpPr>
            <a:spLocks noGrp="1" noChangeArrowheads="1"/>
          </p:cNvSpPr>
          <p:nvPr>
            <p:ph type="body" idx="1"/>
          </p:nvPr>
        </p:nvSpPr>
        <p:spPr bwMode="auto">
          <a:xfrm>
            <a:off x="1976207" y="1990667"/>
            <a:ext cx="5853024" cy="1247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19" name="doc id"/>
          <p:cNvSpPr>
            <a:spLocks noChangeArrowheads="1"/>
          </p:cNvSpPr>
          <p:nvPr/>
        </p:nvSpPr>
        <p:spPr bwMode="auto">
          <a:xfrm>
            <a:off x="10995478" y="37255"/>
            <a:ext cx="894152"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913526"/>
            <a:endParaRPr lang="en-US" sz="816" dirty="0">
              <a:solidFill>
                <a:srgbClr val="000000"/>
              </a:solidFill>
            </a:endParaRPr>
          </a:p>
        </p:txBody>
      </p:sp>
      <p:sp>
        <p:nvSpPr>
          <p:cNvPr id="2" name="TextBox 1"/>
          <p:cNvSpPr txBox="1"/>
          <p:nvPr userDrawn="1"/>
        </p:nvSpPr>
        <p:spPr>
          <a:xfrm>
            <a:off x="11545542" y="6475037"/>
            <a:ext cx="652452" cy="254363"/>
          </a:xfrm>
          <a:prstGeom prst="rect">
            <a:avLst/>
          </a:prstGeom>
          <a:noFill/>
        </p:spPr>
        <p:txBody>
          <a:bodyPr wrap="square" rtlCol="0">
            <a:spAutoFit/>
          </a:bodyPr>
          <a:lstStyle/>
          <a:p>
            <a:fld id="{2B734D13-B759-433C-86B2-2F4C1D8E39DE}" type="slidenum">
              <a:rPr lang="en-US" sz="1020" smtClean="0"/>
              <a:t>‹#›</a:t>
            </a:fld>
            <a:endParaRPr lang="en-US" sz="1020" dirty="0"/>
          </a:p>
        </p:txBody>
      </p:sp>
      <p:pic>
        <p:nvPicPr>
          <p:cNvPr id="15" name="Picture 14"/>
          <p:cNvPicPr>
            <a:picLocks noChangeAspect="1"/>
          </p:cNvPicPr>
          <p:nvPr userDrawn="1"/>
        </p:nvPicPr>
        <p:blipFill>
          <a:blip r:embed="rId4"/>
          <a:stretch>
            <a:fillRect/>
          </a:stretch>
        </p:blipFill>
        <p:spPr>
          <a:xfrm>
            <a:off x="9248683" y="6251866"/>
            <a:ext cx="2342564" cy="555359"/>
          </a:xfrm>
          <a:prstGeom prst="rect">
            <a:avLst/>
          </a:prstGeom>
        </p:spPr>
      </p:pic>
      <p:sp>
        <p:nvSpPr>
          <p:cNvPr id="18" name="Rectangle 17"/>
          <p:cNvSpPr>
            <a:spLocks noChangeArrowheads="1"/>
          </p:cNvSpPr>
          <p:nvPr userDrawn="1"/>
        </p:nvSpPr>
        <p:spPr bwMode="auto">
          <a:xfrm>
            <a:off x="2813093" y="841951"/>
            <a:ext cx="9378907" cy="46648"/>
          </a:xfrm>
          <a:prstGeom prst="rect">
            <a:avLst/>
          </a:prstGeom>
          <a:solidFill>
            <a:schemeClr val="accent6">
              <a:lumMod val="50000"/>
            </a:schemeClr>
          </a:solidFill>
          <a:ln>
            <a:noFill/>
          </a:ln>
        </p:spPr>
        <p:txBody>
          <a:bodyPr lIns="91431" tIns="45716" rIns="91431" bIns="45716" anchor="ctr"/>
          <a:lstStyle/>
          <a:p>
            <a:pPr algn="ctr" fontAlgn="auto">
              <a:spcBef>
                <a:spcPts val="0"/>
              </a:spcBef>
              <a:spcAft>
                <a:spcPts val="0"/>
              </a:spcAft>
              <a:defRPr/>
            </a:pPr>
            <a:endParaRPr lang="en-US" sz="1837" dirty="0">
              <a:solidFill>
                <a:schemeClr val="lt1"/>
              </a:solidFill>
              <a:latin typeface="+mn-lt"/>
            </a:endParaRPr>
          </a:p>
        </p:txBody>
      </p:sp>
      <p:sp>
        <p:nvSpPr>
          <p:cNvPr id="17" name="Rectangle 16"/>
          <p:cNvSpPr>
            <a:spLocks noChangeArrowheads="1"/>
          </p:cNvSpPr>
          <p:nvPr userDrawn="1"/>
        </p:nvSpPr>
        <p:spPr bwMode="auto">
          <a:xfrm>
            <a:off x="0" y="843381"/>
            <a:ext cx="2813093" cy="46648"/>
          </a:xfrm>
          <a:prstGeom prst="rect">
            <a:avLst/>
          </a:prstGeom>
          <a:solidFill>
            <a:srgbClr val="359B9D"/>
          </a:solidFill>
          <a:ln>
            <a:noFill/>
          </a:ln>
        </p:spPr>
        <p:txBody>
          <a:bodyPr lIns="91431" tIns="45716" rIns="91431" bIns="45716" anchor="ctr"/>
          <a:lstStyle/>
          <a:p>
            <a:pPr algn="ctr" fontAlgn="auto">
              <a:spcBef>
                <a:spcPts val="0"/>
              </a:spcBef>
              <a:spcAft>
                <a:spcPts val="0"/>
              </a:spcAft>
              <a:defRPr/>
            </a:pPr>
            <a:endParaRPr lang="en-US" sz="1837" dirty="0">
              <a:solidFill>
                <a:schemeClr val="lt1"/>
              </a:solidFill>
              <a:latin typeface="+mn-lt"/>
            </a:endParaRPr>
          </a:p>
        </p:txBody>
      </p:sp>
    </p:spTree>
    <p:extLst>
      <p:ext uri="{BB962C8B-B14F-4D97-AF65-F5344CB8AC3E}">
        <p14:creationId xmlns:p14="http://schemas.microsoft.com/office/powerpoint/2010/main" val="1254736051"/>
      </p:ext>
    </p:extLst>
  </p:cSld>
  <p:clrMap bg1="lt1" tx1="dk1" bg2="lt2" tx2="dk2" accent1="accent1" accent2="accent2" accent3="accent3" accent4="accent4" accent5="accent5" accent6="accent6" hlink="hlink" folHlink="folHlink"/>
  <p:sldLayoutIdLst>
    <p:sldLayoutId id="2147483667" r:id="rId1"/>
    <p:sldLayoutId id="2147483668" r:id="rId2"/>
  </p:sldLayoutIdLst>
  <p:hf hdr="0" ftr="0" dt="0"/>
  <p:txStyles>
    <p:titleStyle>
      <a:lvl1pPr algn="l" defTabSz="913526" rtl="0" fontAlgn="base">
        <a:spcBef>
          <a:spcPct val="0"/>
        </a:spcBef>
        <a:spcAft>
          <a:spcPct val="0"/>
        </a:spcAft>
        <a:defRPr sz="1939" b="1">
          <a:solidFill>
            <a:schemeClr val="tx2"/>
          </a:solidFill>
          <a:latin typeface="+mj-lt"/>
          <a:ea typeface="+mj-ea"/>
          <a:cs typeface="+mj-cs"/>
        </a:defRPr>
      </a:lvl1pPr>
      <a:lvl2pPr algn="l" defTabSz="913526" rtl="0" fontAlgn="base">
        <a:spcBef>
          <a:spcPct val="0"/>
        </a:spcBef>
        <a:spcAft>
          <a:spcPct val="0"/>
        </a:spcAft>
        <a:defRPr sz="1939" b="1">
          <a:solidFill>
            <a:schemeClr val="tx2"/>
          </a:solidFill>
          <a:latin typeface="Arial" charset="0"/>
        </a:defRPr>
      </a:lvl2pPr>
      <a:lvl3pPr algn="l" defTabSz="913526" rtl="0" fontAlgn="base">
        <a:spcBef>
          <a:spcPct val="0"/>
        </a:spcBef>
        <a:spcAft>
          <a:spcPct val="0"/>
        </a:spcAft>
        <a:defRPr sz="1939" b="1">
          <a:solidFill>
            <a:schemeClr val="tx2"/>
          </a:solidFill>
          <a:latin typeface="Arial" charset="0"/>
        </a:defRPr>
      </a:lvl3pPr>
      <a:lvl4pPr algn="l" defTabSz="913526" rtl="0" fontAlgn="base">
        <a:spcBef>
          <a:spcPct val="0"/>
        </a:spcBef>
        <a:spcAft>
          <a:spcPct val="0"/>
        </a:spcAft>
        <a:defRPr sz="1939" b="1">
          <a:solidFill>
            <a:schemeClr val="tx2"/>
          </a:solidFill>
          <a:latin typeface="Arial" charset="0"/>
        </a:defRPr>
      </a:lvl4pPr>
      <a:lvl5pPr algn="l" defTabSz="913526" rtl="0" fontAlgn="base">
        <a:spcBef>
          <a:spcPct val="0"/>
        </a:spcBef>
        <a:spcAft>
          <a:spcPct val="0"/>
        </a:spcAft>
        <a:defRPr sz="1939" b="1">
          <a:solidFill>
            <a:schemeClr val="tx2"/>
          </a:solidFill>
          <a:latin typeface="Arial" charset="0"/>
        </a:defRPr>
      </a:lvl5pPr>
      <a:lvl6pPr marL="466481" algn="l" defTabSz="913526" rtl="0" fontAlgn="base">
        <a:spcBef>
          <a:spcPct val="0"/>
        </a:spcBef>
        <a:spcAft>
          <a:spcPct val="0"/>
        </a:spcAft>
        <a:defRPr sz="1939" b="1">
          <a:solidFill>
            <a:schemeClr val="tx2"/>
          </a:solidFill>
          <a:latin typeface="Arial" charset="0"/>
        </a:defRPr>
      </a:lvl6pPr>
      <a:lvl7pPr marL="932962" algn="l" defTabSz="913526" rtl="0" fontAlgn="base">
        <a:spcBef>
          <a:spcPct val="0"/>
        </a:spcBef>
        <a:spcAft>
          <a:spcPct val="0"/>
        </a:spcAft>
        <a:defRPr sz="1939" b="1">
          <a:solidFill>
            <a:schemeClr val="tx2"/>
          </a:solidFill>
          <a:latin typeface="Arial" charset="0"/>
        </a:defRPr>
      </a:lvl7pPr>
      <a:lvl8pPr marL="1399443" algn="l" defTabSz="913526" rtl="0" fontAlgn="base">
        <a:spcBef>
          <a:spcPct val="0"/>
        </a:spcBef>
        <a:spcAft>
          <a:spcPct val="0"/>
        </a:spcAft>
        <a:defRPr sz="1939" b="1">
          <a:solidFill>
            <a:schemeClr val="tx2"/>
          </a:solidFill>
          <a:latin typeface="Arial" charset="0"/>
        </a:defRPr>
      </a:lvl8pPr>
      <a:lvl9pPr marL="1865925" algn="l" defTabSz="913526" rtl="0" fontAlgn="base">
        <a:spcBef>
          <a:spcPct val="0"/>
        </a:spcBef>
        <a:spcAft>
          <a:spcPct val="0"/>
        </a:spcAft>
        <a:defRPr sz="1939" b="1">
          <a:solidFill>
            <a:schemeClr val="tx2"/>
          </a:solidFill>
          <a:latin typeface="Arial" charset="0"/>
        </a:defRPr>
      </a:lvl9pPr>
    </p:titleStyle>
    <p:bodyStyle>
      <a:lvl1pPr algn="l" defTabSz="913526" rtl="0" fontAlgn="base">
        <a:spcBef>
          <a:spcPct val="0"/>
        </a:spcBef>
        <a:spcAft>
          <a:spcPct val="0"/>
        </a:spcAft>
        <a:buClr>
          <a:schemeClr val="tx2"/>
        </a:buClr>
        <a:defRPr sz="1632">
          <a:solidFill>
            <a:schemeClr val="tx1"/>
          </a:solidFill>
          <a:latin typeface="+mn-lt"/>
          <a:ea typeface="+mn-ea"/>
          <a:cs typeface="+mn-cs"/>
        </a:defRPr>
      </a:lvl1pPr>
      <a:lvl2pPr marL="197607" indent="-195987" algn="l" defTabSz="913526" rtl="0" fontAlgn="base">
        <a:spcBef>
          <a:spcPct val="0"/>
        </a:spcBef>
        <a:spcAft>
          <a:spcPct val="0"/>
        </a:spcAft>
        <a:buClr>
          <a:schemeClr val="tx2"/>
        </a:buClr>
        <a:buSzPct val="125000"/>
        <a:buFont typeface="Arial" charset="0"/>
        <a:buChar char="▪"/>
        <a:defRPr sz="1632">
          <a:solidFill>
            <a:schemeClr val="tx1"/>
          </a:solidFill>
          <a:latin typeface="+mn-lt"/>
        </a:defRPr>
      </a:lvl2pPr>
      <a:lvl3pPr marL="466481" indent="-267255" algn="l" defTabSz="913526" rtl="0" fontAlgn="base">
        <a:spcBef>
          <a:spcPct val="0"/>
        </a:spcBef>
        <a:spcAft>
          <a:spcPct val="0"/>
        </a:spcAft>
        <a:buClr>
          <a:schemeClr val="tx2"/>
        </a:buClr>
        <a:buSzPct val="120000"/>
        <a:buFont typeface="Arial" charset="0"/>
        <a:buChar char="–"/>
        <a:defRPr sz="1632">
          <a:solidFill>
            <a:schemeClr val="tx1"/>
          </a:solidFill>
          <a:latin typeface="+mn-lt"/>
        </a:defRPr>
      </a:lvl3pPr>
      <a:lvl4pPr marL="626835" indent="-158733" algn="l" defTabSz="913526" rtl="0" fontAlgn="base">
        <a:spcBef>
          <a:spcPct val="0"/>
        </a:spcBef>
        <a:spcAft>
          <a:spcPct val="0"/>
        </a:spcAft>
        <a:buClr>
          <a:schemeClr val="tx2"/>
        </a:buClr>
        <a:buSzPct val="120000"/>
        <a:buFont typeface="Arial" charset="0"/>
        <a:buChar char="▫"/>
        <a:defRPr sz="1632">
          <a:solidFill>
            <a:schemeClr val="tx1"/>
          </a:solidFill>
          <a:latin typeface="+mn-lt"/>
        </a:defRPr>
      </a:lvl4pPr>
      <a:lvl5pPr marL="761271" indent="-132818" algn="l" defTabSz="913526" rtl="0" fontAlgn="base">
        <a:spcBef>
          <a:spcPct val="0"/>
        </a:spcBef>
        <a:spcAft>
          <a:spcPct val="0"/>
        </a:spcAft>
        <a:buClr>
          <a:schemeClr val="tx2"/>
        </a:buClr>
        <a:buSzPct val="89000"/>
        <a:buFont typeface="Arial" charset="0"/>
        <a:buChar char="-"/>
        <a:defRPr sz="1632">
          <a:solidFill>
            <a:schemeClr val="tx1"/>
          </a:solidFill>
          <a:latin typeface="+mn-lt"/>
        </a:defRPr>
      </a:lvl5pPr>
      <a:lvl6pPr marL="1227752" indent="-132818" algn="l" defTabSz="913526" rtl="0" fontAlgn="base">
        <a:spcBef>
          <a:spcPct val="0"/>
        </a:spcBef>
        <a:spcAft>
          <a:spcPct val="0"/>
        </a:spcAft>
        <a:buClr>
          <a:schemeClr val="tx2"/>
        </a:buClr>
        <a:buSzPct val="89000"/>
        <a:buFont typeface="Arial" charset="0"/>
        <a:buChar char="-"/>
        <a:defRPr sz="1632">
          <a:solidFill>
            <a:schemeClr val="tx1"/>
          </a:solidFill>
          <a:latin typeface="+mn-lt"/>
        </a:defRPr>
      </a:lvl6pPr>
      <a:lvl7pPr marL="1694234" indent="-132818" algn="l" defTabSz="913526" rtl="0" fontAlgn="base">
        <a:spcBef>
          <a:spcPct val="0"/>
        </a:spcBef>
        <a:spcAft>
          <a:spcPct val="0"/>
        </a:spcAft>
        <a:buClr>
          <a:schemeClr val="tx2"/>
        </a:buClr>
        <a:buSzPct val="89000"/>
        <a:buFont typeface="Arial" charset="0"/>
        <a:buChar char="-"/>
        <a:defRPr sz="1632">
          <a:solidFill>
            <a:schemeClr val="tx1"/>
          </a:solidFill>
          <a:latin typeface="+mn-lt"/>
        </a:defRPr>
      </a:lvl7pPr>
      <a:lvl8pPr marL="2160715" indent="-132818" algn="l" defTabSz="913526" rtl="0" fontAlgn="base">
        <a:spcBef>
          <a:spcPct val="0"/>
        </a:spcBef>
        <a:spcAft>
          <a:spcPct val="0"/>
        </a:spcAft>
        <a:buClr>
          <a:schemeClr val="tx2"/>
        </a:buClr>
        <a:buSzPct val="89000"/>
        <a:buFont typeface="Arial" charset="0"/>
        <a:buChar char="-"/>
        <a:defRPr sz="1632">
          <a:solidFill>
            <a:schemeClr val="tx1"/>
          </a:solidFill>
          <a:latin typeface="+mn-lt"/>
        </a:defRPr>
      </a:lvl8pPr>
      <a:lvl9pPr marL="2627196" indent="-132818" algn="l" defTabSz="913526" rtl="0" fontAlgn="base">
        <a:spcBef>
          <a:spcPct val="0"/>
        </a:spcBef>
        <a:spcAft>
          <a:spcPct val="0"/>
        </a:spcAft>
        <a:buClr>
          <a:schemeClr val="tx2"/>
        </a:buClr>
        <a:buSzPct val="89000"/>
        <a:buFont typeface="Arial" charset="0"/>
        <a:buChar char="-"/>
        <a:defRPr sz="1632">
          <a:solidFill>
            <a:schemeClr val="tx1"/>
          </a:solidFill>
          <a:latin typeface="+mn-lt"/>
        </a:defRPr>
      </a:lvl9pPr>
    </p:bodyStyle>
    <p:otherStyle>
      <a:defPPr>
        <a:defRPr lang="en-US"/>
      </a:defPPr>
      <a:lvl1pPr marL="0" algn="l" defTabSz="932962" rtl="0" eaLnBrk="1" latinLnBrk="0" hangingPunct="1">
        <a:defRPr sz="1837" kern="1200">
          <a:solidFill>
            <a:schemeClr val="tx1"/>
          </a:solidFill>
          <a:latin typeface="+mn-lt"/>
          <a:ea typeface="+mn-ea"/>
          <a:cs typeface="+mn-cs"/>
        </a:defRPr>
      </a:lvl1pPr>
      <a:lvl2pPr marL="466481" algn="l" defTabSz="932962" rtl="0" eaLnBrk="1" latinLnBrk="0" hangingPunct="1">
        <a:defRPr sz="1837" kern="1200">
          <a:solidFill>
            <a:schemeClr val="tx1"/>
          </a:solidFill>
          <a:latin typeface="+mn-lt"/>
          <a:ea typeface="+mn-ea"/>
          <a:cs typeface="+mn-cs"/>
        </a:defRPr>
      </a:lvl2pPr>
      <a:lvl3pPr marL="932962" algn="l" defTabSz="932962" rtl="0" eaLnBrk="1" latinLnBrk="0" hangingPunct="1">
        <a:defRPr sz="1837" kern="1200">
          <a:solidFill>
            <a:schemeClr val="tx1"/>
          </a:solidFill>
          <a:latin typeface="+mn-lt"/>
          <a:ea typeface="+mn-ea"/>
          <a:cs typeface="+mn-cs"/>
        </a:defRPr>
      </a:lvl3pPr>
      <a:lvl4pPr marL="1399443" algn="l" defTabSz="932962" rtl="0" eaLnBrk="1" latinLnBrk="0" hangingPunct="1">
        <a:defRPr sz="1837" kern="1200">
          <a:solidFill>
            <a:schemeClr val="tx1"/>
          </a:solidFill>
          <a:latin typeface="+mn-lt"/>
          <a:ea typeface="+mn-ea"/>
          <a:cs typeface="+mn-cs"/>
        </a:defRPr>
      </a:lvl4pPr>
      <a:lvl5pPr marL="1865925" algn="l" defTabSz="932962" rtl="0" eaLnBrk="1" latinLnBrk="0" hangingPunct="1">
        <a:defRPr sz="1837" kern="1200">
          <a:solidFill>
            <a:schemeClr val="tx1"/>
          </a:solidFill>
          <a:latin typeface="+mn-lt"/>
          <a:ea typeface="+mn-ea"/>
          <a:cs typeface="+mn-cs"/>
        </a:defRPr>
      </a:lvl5pPr>
      <a:lvl6pPr marL="2332406" algn="l" defTabSz="932962" rtl="0" eaLnBrk="1" latinLnBrk="0" hangingPunct="1">
        <a:defRPr sz="1837" kern="1200">
          <a:solidFill>
            <a:schemeClr val="tx1"/>
          </a:solidFill>
          <a:latin typeface="+mn-lt"/>
          <a:ea typeface="+mn-ea"/>
          <a:cs typeface="+mn-cs"/>
        </a:defRPr>
      </a:lvl6pPr>
      <a:lvl7pPr marL="2798887" algn="l" defTabSz="932962" rtl="0" eaLnBrk="1" latinLnBrk="0" hangingPunct="1">
        <a:defRPr sz="1837" kern="1200">
          <a:solidFill>
            <a:schemeClr val="tx1"/>
          </a:solidFill>
          <a:latin typeface="+mn-lt"/>
          <a:ea typeface="+mn-ea"/>
          <a:cs typeface="+mn-cs"/>
        </a:defRPr>
      </a:lvl7pPr>
      <a:lvl8pPr marL="3265368" algn="l" defTabSz="932962" rtl="0" eaLnBrk="1" latinLnBrk="0" hangingPunct="1">
        <a:defRPr sz="1837" kern="1200">
          <a:solidFill>
            <a:schemeClr val="tx1"/>
          </a:solidFill>
          <a:latin typeface="+mn-lt"/>
          <a:ea typeface="+mn-ea"/>
          <a:cs typeface="+mn-cs"/>
        </a:defRPr>
      </a:lvl8pPr>
      <a:lvl9pPr marL="3731849" algn="l" defTabSz="932962" rtl="0" eaLnBrk="1" latinLnBrk="0" hangingPunct="1">
        <a:defRPr sz="183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mwra.com/biobot/biobotdata.htm" TargetMode="External"/><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mwra.com/biobot/biobotdata.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cience.org/doi/pdf/10.1126/science.acx9605"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pfizer.com/news/press-release/press-release-detail/pfizer-announces-additional-phase-23-study-resul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ovid19-druginteractions.org/" TargetMode="External"/><Relationship Id="rId5" Type="http://schemas.openxmlformats.org/officeDocument/2006/relationships/hyperlink" Target="https://www.fda.gov/media/155050/download" TargetMode="External"/><Relationship Id="rId4" Type="http://schemas.openxmlformats.org/officeDocument/2006/relationships/hyperlink" Target="https://www.science.org/doi/pdf/10.1126/science.acx9605"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nejm.org/doi/full/10.1056/NEJMoa211604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ejm.org/doi/full/10.1056/NEJMoa2116044"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fda.gov/media/155054/download" TargetMode="External"/><Relationship Id="rId4" Type="http://schemas.openxmlformats.org/officeDocument/2006/relationships/hyperlink" Target="https://www.science.org/doi/pdf/10.1126/science.acx960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nejm.org/doi/full/10.1056/NEJMoa2116846"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nytimes.com/interactive/2021/us/covid-cases.html"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nytimes.com/interactive/2021/us/covid-cases.html"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nytimes.com/interactive/2021/us/covid-cases.html"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covid.cdc.gov/covid-data-tracker/#covidnet-hospitalizations-vaccination"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https://www.flickr.com/photos/gsfc/6083128930" TargetMode="External"/><Relationship Id="rId2" Type="http://schemas.openxmlformats.org/officeDocument/2006/relationships/image" Target="../media/image22.jpg"/><Relationship Id="rId1" Type="http://schemas.openxmlformats.org/officeDocument/2006/relationships/slideLayout" Target="../slideLayouts/slideLayout8.xml"/><Relationship Id="rId5" Type="http://schemas.openxmlformats.org/officeDocument/2006/relationships/hyperlink" Target="https://www.idsociety.org/globalassets/covid-19-real-time-learning-network/media/1-8-22-clinician-call.pdf" TargetMode="External"/><Relationship Id="rId4" Type="http://schemas.openxmlformats.org/officeDocument/2006/relationships/hyperlink" Target="https://creativecommons.org/licenses/by/3.0/"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cdc.gov/coronavirus/2019-ncov/php/contact-tracing/contact-tracing-plan/contact-tracing.html"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3C6F0AF-78DB-BB4C-BE9C-65D0169BC14A}"/>
              </a:ext>
            </a:extLst>
          </p:cNvPr>
          <p:cNvGraphicFramePr>
            <a:graphicFrameLocks noGrp="1"/>
          </p:cNvGraphicFramePr>
          <p:nvPr>
            <p:ph idx="1"/>
            <p:extLst>
              <p:ext uri="{D42A27DB-BD31-4B8C-83A1-F6EECF244321}">
                <p14:modId xmlns:p14="http://schemas.microsoft.com/office/powerpoint/2010/main" val="3221732063"/>
              </p:ext>
            </p:extLst>
          </p:nvPr>
        </p:nvGraphicFramePr>
        <p:xfrm>
          <a:off x="286603" y="720903"/>
          <a:ext cx="11320120" cy="5671376"/>
        </p:xfrm>
        <a:graphic>
          <a:graphicData uri="http://schemas.openxmlformats.org/drawingml/2006/table">
            <a:tbl>
              <a:tblPr/>
              <a:tblGrid>
                <a:gridCol w="5644355">
                  <a:extLst>
                    <a:ext uri="{9D8B030D-6E8A-4147-A177-3AD203B41FA5}">
                      <a16:colId xmlns:a16="http://schemas.microsoft.com/office/drawing/2014/main" val="3160257613"/>
                    </a:ext>
                  </a:extLst>
                </a:gridCol>
                <a:gridCol w="2718278">
                  <a:extLst>
                    <a:ext uri="{9D8B030D-6E8A-4147-A177-3AD203B41FA5}">
                      <a16:colId xmlns:a16="http://schemas.microsoft.com/office/drawing/2014/main" val="2833088749"/>
                    </a:ext>
                  </a:extLst>
                </a:gridCol>
                <a:gridCol w="1304774">
                  <a:extLst>
                    <a:ext uri="{9D8B030D-6E8A-4147-A177-3AD203B41FA5}">
                      <a16:colId xmlns:a16="http://schemas.microsoft.com/office/drawing/2014/main" val="481551273"/>
                    </a:ext>
                  </a:extLst>
                </a:gridCol>
                <a:gridCol w="1652713">
                  <a:extLst>
                    <a:ext uri="{9D8B030D-6E8A-4147-A177-3AD203B41FA5}">
                      <a16:colId xmlns:a16="http://schemas.microsoft.com/office/drawing/2014/main" val="1970195172"/>
                    </a:ext>
                  </a:extLst>
                </a:gridCol>
              </a:tblGrid>
              <a:tr h="141491">
                <a:tc>
                  <a:txBody>
                    <a:bodyPr/>
                    <a:lstStyle/>
                    <a:p>
                      <a:r>
                        <a:rPr lang="en-US" sz="700" b="1">
                          <a:effectLst/>
                        </a:rPr>
                        <a:t>Topic</a:t>
                      </a:r>
                      <a:endParaRPr lang="en-US" sz="700">
                        <a:effectLst/>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700" b="1" dirty="0">
                          <a:effectLst/>
                        </a:rPr>
                        <a:t>Person</a:t>
                      </a:r>
                      <a:endParaRPr lang="en-US" sz="700" dirty="0">
                        <a:effectLst/>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700" b="1">
                          <a:effectLst/>
                        </a:rPr>
                        <a:t>Time</a:t>
                      </a:r>
                      <a:endParaRPr lang="en-US" sz="700">
                        <a:effectLst/>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700" b="1">
                          <a:effectLst/>
                        </a:rPr>
                        <a:t>format</a:t>
                      </a:r>
                      <a:endParaRPr lang="en-US" sz="700">
                        <a:effectLst/>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7605747"/>
                  </a:ext>
                </a:extLst>
              </a:tr>
              <a:tr h="1760075">
                <a:tc>
                  <a:txBody>
                    <a:bodyPr/>
                    <a:lstStyle/>
                    <a:p>
                      <a:r>
                        <a:rPr lang="en-US" sz="1400" dirty="0">
                          <a:effectLst/>
                        </a:rPr>
                        <a:t>Current Data</a:t>
                      </a:r>
                    </a:p>
                    <a:p>
                      <a:endParaRPr lang="en-US" sz="1400" dirty="0">
                        <a:effectLst/>
                      </a:endParaRPr>
                    </a:p>
                    <a:p>
                      <a:r>
                        <a:rPr lang="en-US" sz="1400" dirty="0" err="1">
                          <a:effectLst/>
                        </a:rPr>
                        <a:t>mAb</a:t>
                      </a:r>
                      <a:r>
                        <a:rPr lang="en-US" sz="1400" dirty="0">
                          <a:effectLst/>
                        </a:rPr>
                        <a:t> Therapies &amp; BMC system</a:t>
                      </a:r>
                    </a:p>
                    <a:p>
                      <a:endParaRPr lang="en-US" sz="1400" dirty="0">
                        <a:effectLst/>
                      </a:endParaRPr>
                    </a:p>
                    <a:p>
                      <a:r>
                        <a:rPr lang="en-US" sz="1400" dirty="0">
                          <a:effectLst/>
                        </a:rPr>
                        <a:t>oral antivirals &amp;</a:t>
                      </a:r>
                    </a:p>
                    <a:p>
                      <a:endParaRPr lang="en-US" sz="1400" dirty="0">
                        <a:effectLst/>
                      </a:endParaRPr>
                    </a:p>
                    <a:p>
                      <a:r>
                        <a:rPr lang="en-US" sz="1400" dirty="0">
                          <a:effectLst/>
                        </a:rPr>
                        <a:t>Risk stratification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Charlie</a:t>
                      </a:r>
                    </a:p>
                    <a:p>
                      <a:endParaRPr lang="en-US" sz="1400" dirty="0">
                        <a:effectLst/>
                      </a:endParaRPr>
                    </a:p>
                    <a:p>
                      <a:r>
                        <a:rPr lang="en-US" sz="1400" dirty="0">
                          <a:effectLst/>
                        </a:rPr>
                        <a:t>Jai </a:t>
                      </a:r>
                      <a:r>
                        <a:rPr lang="en-US" sz="1400" dirty="0" err="1">
                          <a:effectLst/>
                        </a:rPr>
                        <a:t>Marthe</a:t>
                      </a:r>
                      <a:endParaRPr lang="en-US" sz="1400" dirty="0">
                        <a:effectLst/>
                      </a:endParaRPr>
                    </a:p>
                    <a:p>
                      <a:endParaRPr lang="en-US" sz="1400" dirty="0">
                        <a:effectLst/>
                      </a:endParaRPr>
                    </a:p>
                    <a:p>
                      <a:r>
                        <a:rPr lang="en-US" sz="1400" dirty="0">
                          <a:effectLst/>
                        </a:rPr>
                        <a:t>Charlie </a:t>
                      </a:r>
                    </a:p>
                    <a:p>
                      <a:endParaRPr lang="en-US" sz="1400" dirty="0">
                        <a:effectLst/>
                      </a:endParaRPr>
                    </a:p>
                    <a:p>
                      <a:r>
                        <a:rPr lang="en-US" sz="1400" dirty="0">
                          <a:effectLst/>
                        </a:rPr>
                        <a:t>Charlie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5 min</a:t>
                      </a:r>
                    </a:p>
                    <a:p>
                      <a:endParaRPr lang="en-US" sz="1400" dirty="0">
                        <a:effectLst/>
                      </a:endParaRPr>
                    </a:p>
                    <a:p>
                      <a:r>
                        <a:rPr lang="en-US" sz="1400" dirty="0">
                          <a:effectLst/>
                        </a:rPr>
                        <a:t>5-10 min</a:t>
                      </a:r>
                      <a:br>
                        <a:rPr lang="en-US" sz="1400" dirty="0">
                          <a:effectLst/>
                        </a:rPr>
                      </a:br>
                      <a:endParaRPr lang="en-US" sz="1400" dirty="0">
                        <a:effectLst/>
                      </a:endParaRPr>
                    </a:p>
                    <a:p>
                      <a:endParaRPr lang="en-US" sz="1400" dirty="0">
                        <a:effectLst/>
                      </a:endParaRPr>
                    </a:p>
                    <a:p>
                      <a:r>
                        <a:rPr lang="en-US" sz="1400" dirty="0">
                          <a:effectLst/>
                        </a:rPr>
                        <a:t>10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Lecture/case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970798"/>
                  </a:ext>
                </a:extLst>
              </a:tr>
              <a:tr h="274822">
                <a:tc>
                  <a:txBody>
                    <a:bodyPr/>
                    <a:lstStyle/>
                    <a:p>
                      <a:r>
                        <a:rPr lang="en-US" sz="1400">
                          <a:effectLst/>
                        </a:rPr>
                        <a:t>Vaccinations</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(Charlie)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5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Panel + slide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3731688"/>
                  </a:ext>
                </a:extLst>
              </a:tr>
              <a:tr h="1374105">
                <a:tc>
                  <a:txBody>
                    <a:bodyPr/>
                    <a:lstStyle/>
                    <a:p>
                      <a:r>
                        <a:rPr lang="en-US" sz="1400">
                          <a:effectLst/>
                        </a:rPr>
                        <a:t>Testing &amp; follow up</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err="1">
                          <a:effectLst/>
                        </a:rPr>
                        <a:t>Cheralyn</a:t>
                      </a:r>
                      <a:r>
                        <a:rPr lang="en-US" sz="1400" dirty="0">
                          <a:effectLst/>
                        </a:rPr>
                        <a:t> SBCHC </a:t>
                      </a:r>
                    </a:p>
                    <a:p>
                      <a:endParaRPr lang="en-US" sz="1400" dirty="0">
                        <a:effectLst/>
                      </a:endParaRPr>
                    </a:p>
                    <a:p>
                      <a:r>
                        <a:rPr lang="en-US" sz="1400" dirty="0">
                          <a:effectLst/>
                        </a:rPr>
                        <a:t>Ian H</a:t>
                      </a:r>
                    </a:p>
                    <a:p>
                      <a:r>
                        <a:rPr lang="en-US" sz="1400" dirty="0">
                          <a:effectLst/>
                        </a:rPr>
                        <a:t>Codman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5 min</a:t>
                      </a:r>
                      <a:br>
                        <a:rPr lang="en-US" sz="1400" dirty="0">
                          <a:effectLst/>
                        </a:rPr>
                      </a:br>
                      <a:endParaRPr lang="en-US" sz="1400" dirty="0">
                        <a:effectLst/>
                      </a:endParaRPr>
                    </a:p>
                    <a:p>
                      <a:r>
                        <a:rPr lang="en-US" sz="1400" dirty="0">
                          <a:effectLst/>
                        </a:rPr>
                        <a:t>5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Panel + slides (if desired)</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5494520"/>
                  </a:ext>
                </a:extLst>
              </a:tr>
              <a:tr h="1146765">
                <a:tc>
                  <a:txBody>
                    <a:bodyPr/>
                    <a:lstStyle/>
                    <a:p>
                      <a:r>
                        <a:rPr lang="en-US" sz="1400" dirty="0">
                          <a:effectLst/>
                        </a:rPr>
                        <a:t>Outpatient care – ILI clinics </a:t>
                      </a:r>
                    </a:p>
                    <a:p>
                      <a:endParaRPr lang="en-US" sz="1400" dirty="0">
                        <a:effectLst/>
                      </a:endParaRPr>
                    </a:p>
                    <a:p>
                      <a:r>
                        <a:rPr lang="en-US" sz="1400" dirty="0">
                          <a:effectLst/>
                        </a:rPr>
                        <a:t>Access and TH and</a:t>
                      </a:r>
                    </a:p>
                    <a:p>
                      <a:endParaRPr lang="en-US" sz="1400" dirty="0">
                        <a:effectLst/>
                      </a:endParaRPr>
                    </a:p>
                    <a:p>
                      <a:r>
                        <a:rPr lang="en-US" sz="1400" dirty="0">
                          <a:effectLst/>
                        </a:rPr>
                        <a:t>Employee health</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Jaime </a:t>
                      </a:r>
                    </a:p>
                    <a:p>
                      <a:endParaRPr lang="en-US" sz="1400" dirty="0">
                        <a:effectLst/>
                      </a:endParaRPr>
                    </a:p>
                    <a:p>
                      <a:r>
                        <a:rPr lang="en-US" sz="1400" dirty="0">
                          <a:effectLst/>
                        </a:rPr>
                        <a:t>(Charlie)</a:t>
                      </a:r>
                    </a:p>
                    <a:p>
                      <a:endParaRPr lang="en-US" sz="1400" dirty="0">
                        <a:effectLst/>
                      </a:endParaRPr>
                    </a:p>
                    <a:p>
                      <a:r>
                        <a:rPr lang="en-US" sz="1400" dirty="0">
                          <a:effectLst/>
                        </a:rPr>
                        <a:t>(+/- Jason Worcester)</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5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Panel + slide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1643794"/>
                  </a:ext>
                </a:extLst>
              </a:tr>
              <a:tr h="274822">
                <a:tc>
                  <a:txBody>
                    <a:bodyPr/>
                    <a:lstStyle/>
                    <a:p>
                      <a:r>
                        <a:rPr lang="en-US" sz="1400">
                          <a:effectLst/>
                        </a:rPr>
                        <a:t>Triage and ED considerations</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Charlie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3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Panel + slide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1058019"/>
                  </a:ext>
                </a:extLst>
              </a:tr>
              <a:tr h="274822">
                <a:tc>
                  <a:txBody>
                    <a:bodyPr/>
                    <a:lstStyle/>
                    <a:p>
                      <a:r>
                        <a:rPr lang="en-US" sz="1400">
                          <a:effectLst/>
                        </a:rPr>
                        <a:t>Inpatient</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Kirsten A.</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5-7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rPr>
                        <a:t>Panel + slide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3196494"/>
                  </a:ext>
                </a:extLst>
              </a:tr>
              <a:tr h="424474">
                <a:tc>
                  <a:txBody>
                    <a:bodyPr/>
                    <a:lstStyle/>
                    <a:p>
                      <a:pPr rtl="0"/>
                      <a:r>
                        <a:rPr lang="en-US" sz="1400" dirty="0">
                          <a:effectLst/>
                        </a:rPr>
                        <a:t>Wrap up &amp; Q/A</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Charlie</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a:effectLst/>
                        </a:rPr>
                        <a:t>&lt;2 min</a:t>
                      </a: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400" dirty="0"/>
                    </a:p>
                  </a:txBody>
                  <a:tcPr marL="34534" marR="34534" marT="17267" marB="17267">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3245711454"/>
                  </a:ext>
                </a:extLst>
              </a:tr>
            </a:tbl>
          </a:graphicData>
        </a:graphic>
      </p:graphicFrame>
      <p:sp>
        <p:nvSpPr>
          <p:cNvPr id="5" name="Rectangle 1">
            <a:extLst>
              <a:ext uri="{FF2B5EF4-FFF2-40B4-BE49-F238E27FC236}">
                <a16:creationId xmlns:a16="http://schemas.microsoft.com/office/drawing/2014/main" id="{5A7D12E2-9007-7343-A3D3-3F494ECF3071}"/>
              </a:ext>
            </a:extLst>
          </p:cNvPr>
          <p:cNvSpPr>
            <a:spLocks noChangeArrowheads="1"/>
          </p:cNvSpPr>
          <p:nvPr/>
        </p:nvSpPr>
        <p:spPr bwMode="auto">
          <a:xfrm>
            <a:off x="-22150367" y="-225679"/>
            <a:ext cx="570531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13879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5E8E-66CE-4543-AC98-A8A164A6BF27}"/>
              </a:ext>
            </a:extLst>
          </p:cNvPr>
          <p:cNvSpPr>
            <a:spLocks noGrp="1"/>
          </p:cNvSpPr>
          <p:nvPr>
            <p:ph type="ctrTitle"/>
          </p:nvPr>
        </p:nvSpPr>
        <p:spPr>
          <a:xfrm>
            <a:off x="477672" y="574723"/>
            <a:ext cx="11423175" cy="3342184"/>
          </a:xfrm>
        </p:spPr>
        <p:txBody>
          <a:bodyPr>
            <a:normAutofit/>
          </a:bodyPr>
          <a:lstStyle/>
          <a:p>
            <a:r>
              <a:rPr lang="en-US" sz="6700" b="1" dirty="0"/>
              <a:t>Caring for Communities in a pandemic </a:t>
            </a:r>
            <a:br>
              <a:rPr lang="en-US" sz="6700" b="1" dirty="0"/>
            </a:br>
            <a:r>
              <a:rPr lang="en-US" sz="4900" i="1" dirty="0"/>
              <a:t>COVID-19 Update #4:</a:t>
            </a:r>
            <a:br>
              <a:rPr lang="en-US" sz="4900" i="1" dirty="0"/>
            </a:br>
            <a:r>
              <a:rPr lang="en-US" sz="4900" i="1" dirty="0"/>
              <a:t>treatments and challenges</a:t>
            </a:r>
          </a:p>
        </p:txBody>
      </p:sp>
      <p:sp>
        <p:nvSpPr>
          <p:cNvPr id="3" name="Subtitle 2">
            <a:extLst>
              <a:ext uri="{FF2B5EF4-FFF2-40B4-BE49-F238E27FC236}">
                <a16:creationId xmlns:a16="http://schemas.microsoft.com/office/drawing/2014/main" id="{F8E3180B-8A1A-5B4F-B949-7F47E5C38E71}"/>
              </a:ext>
            </a:extLst>
          </p:cNvPr>
          <p:cNvSpPr>
            <a:spLocks noGrp="1"/>
          </p:cNvSpPr>
          <p:nvPr>
            <p:ph type="subTitle" idx="1"/>
          </p:nvPr>
        </p:nvSpPr>
        <p:spPr>
          <a:xfrm>
            <a:off x="1524000" y="3602038"/>
            <a:ext cx="9144000" cy="2935240"/>
          </a:xfrm>
        </p:spPr>
        <p:txBody>
          <a:bodyPr>
            <a:normAutofit fontScale="92500" lnSpcReduction="10000"/>
          </a:bodyPr>
          <a:lstStyle/>
          <a:p>
            <a:endParaRPr lang="en-US" dirty="0"/>
          </a:p>
          <a:p>
            <a:endParaRPr lang="en-US" dirty="0"/>
          </a:p>
          <a:p>
            <a:r>
              <a:rPr lang="en-US" dirty="0"/>
              <a:t>Charles Telfer Williams, MD; Kirsten </a:t>
            </a:r>
            <a:r>
              <a:rPr lang="en-US" dirty="0" err="1"/>
              <a:t>Austad</a:t>
            </a:r>
            <a:r>
              <a:rPr lang="en-US" dirty="0"/>
              <a:t>, MD; Jai </a:t>
            </a:r>
            <a:r>
              <a:rPr lang="en-US" dirty="0" err="1"/>
              <a:t>Marthe</a:t>
            </a:r>
            <a:r>
              <a:rPr lang="en-US" dirty="0"/>
              <a:t>, MD; Jason Worcester, MD; </a:t>
            </a:r>
            <a:r>
              <a:rPr lang="en-US" dirty="0" err="1"/>
              <a:t>Cheralyn</a:t>
            </a:r>
            <a:r>
              <a:rPr lang="en-US" dirty="0"/>
              <a:t> Johnson, NP; Ian Huntington, MD; Jaime Gallegos, MD; Aimee </a:t>
            </a:r>
            <a:r>
              <a:rPr lang="en-US" dirty="0" err="1"/>
              <a:t>Williams,MD</a:t>
            </a:r>
            <a:endParaRPr lang="en-US" dirty="0"/>
          </a:p>
          <a:p>
            <a:endParaRPr lang="en-US" dirty="0"/>
          </a:p>
          <a:p>
            <a:r>
              <a:rPr lang="en-US" dirty="0"/>
              <a:t>BU Family Medicine Grand Rounds</a:t>
            </a:r>
          </a:p>
          <a:p>
            <a:r>
              <a:rPr lang="en-US" dirty="0"/>
              <a:t>1/18/2022</a:t>
            </a:r>
          </a:p>
        </p:txBody>
      </p:sp>
    </p:spTree>
    <p:extLst>
      <p:ext uri="{BB962C8B-B14F-4D97-AF65-F5344CB8AC3E}">
        <p14:creationId xmlns:p14="http://schemas.microsoft.com/office/powerpoint/2010/main" val="3659597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2261-C9B7-7547-8CB5-04FD78C47BC3}"/>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C3ADA121-F33C-9249-B9EE-184E8C58CCB4}"/>
              </a:ext>
            </a:extLst>
          </p:cNvPr>
          <p:cNvSpPr>
            <a:spLocks noGrp="1"/>
          </p:cNvSpPr>
          <p:nvPr>
            <p:ph idx="1"/>
          </p:nvPr>
        </p:nvSpPr>
        <p:spPr/>
        <p:txBody>
          <a:bodyPr>
            <a:normAutofit/>
          </a:bodyPr>
          <a:lstStyle/>
          <a:p>
            <a:pPr marL="0" indent="0">
              <a:buNone/>
            </a:pPr>
            <a:r>
              <a:rPr lang="en-US" dirty="0"/>
              <a:t>At the end of the presentation, you will be able to:</a:t>
            </a:r>
          </a:p>
          <a:p>
            <a:pPr marL="514350" indent="-514350">
              <a:buFont typeface="+mj-lt"/>
              <a:buAutoNum type="arabicPeriod"/>
            </a:pPr>
            <a:r>
              <a:rPr lang="en-US" dirty="0"/>
              <a:t>State current Community data on COVID19 and Omicron variant</a:t>
            </a:r>
          </a:p>
          <a:p>
            <a:pPr marL="514350" indent="-514350">
              <a:buFont typeface="+mj-lt"/>
              <a:buAutoNum type="arabicPeriod"/>
            </a:pPr>
            <a:r>
              <a:rPr lang="en-US" dirty="0"/>
              <a:t>Discuss current COVID ambulatory Treatments</a:t>
            </a:r>
          </a:p>
          <a:p>
            <a:pPr marL="514350" indent="-514350">
              <a:buFont typeface="+mj-lt"/>
              <a:buAutoNum type="arabicPeriod"/>
            </a:pPr>
            <a:r>
              <a:rPr lang="en-US" dirty="0"/>
              <a:t>Describe the effectiveness of COVID-19 Vaccines</a:t>
            </a:r>
          </a:p>
          <a:p>
            <a:pPr marL="514350" indent="-514350">
              <a:buFont typeface="+mj-lt"/>
              <a:buAutoNum type="arabicPeriod"/>
            </a:pPr>
            <a:r>
              <a:rPr lang="en-US" dirty="0"/>
              <a:t>Articulate current challenges, adaptations / best practices for COVID-19 care for: testing, ambulatory care, healthcare workers &amp; management of hospitalized patients</a:t>
            </a:r>
          </a:p>
        </p:txBody>
      </p:sp>
    </p:spTree>
    <p:extLst>
      <p:ext uri="{BB962C8B-B14F-4D97-AF65-F5344CB8AC3E}">
        <p14:creationId xmlns:p14="http://schemas.microsoft.com/office/powerpoint/2010/main" val="2321920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E51E7-9094-9640-A51F-EEC13DFE1AA8}"/>
              </a:ext>
            </a:extLst>
          </p:cNvPr>
          <p:cNvSpPr>
            <a:spLocks noGrp="1"/>
          </p:cNvSpPr>
          <p:nvPr>
            <p:ph type="title"/>
          </p:nvPr>
        </p:nvSpPr>
        <p:spPr>
          <a:xfrm>
            <a:off x="9088245" y="365126"/>
            <a:ext cx="2800814" cy="3063874"/>
          </a:xfrm>
        </p:spPr>
        <p:txBody>
          <a:bodyPr>
            <a:normAutofit/>
          </a:bodyPr>
          <a:lstStyle/>
          <a:p>
            <a:pPr algn="r"/>
            <a:r>
              <a:rPr lang="en-US" dirty="0"/>
              <a:t>Novel Monitoring approaches</a:t>
            </a:r>
          </a:p>
        </p:txBody>
      </p:sp>
      <p:pic>
        <p:nvPicPr>
          <p:cNvPr id="5" name="Content Placeholder 4">
            <a:extLst>
              <a:ext uri="{FF2B5EF4-FFF2-40B4-BE49-F238E27FC236}">
                <a16:creationId xmlns:a16="http://schemas.microsoft.com/office/drawing/2014/main" id="{7E7AC692-FA91-3C43-BB88-1723F543E5BE}"/>
              </a:ext>
            </a:extLst>
          </p:cNvPr>
          <p:cNvPicPr>
            <a:picLocks noGrp="1" noChangeAspect="1"/>
          </p:cNvPicPr>
          <p:nvPr>
            <p:ph idx="1"/>
          </p:nvPr>
        </p:nvPicPr>
        <p:blipFill>
          <a:blip r:embed="rId2"/>
          <a:stretch>
            <a:fillRect/>
          </a:stretch>
        </p:blipFill>
        <p:spPr>
          <a:xfrm>
            <a:off x="-225543" y="168735"/>
            <a:ext cx="9162842" cy="6777007"/>
          </a:xfrm>
          <a:prstGeom prst="rect">
            <a:avLst/>
          </a:prstGeom>
        </p:spPr>
      </p:pic>
      <p:sp>
        <p:nvSpPr>
          <p:cNvPr id="4" name="TextBox 3">
            <a:extLst>
              <a:ext uri="{FF2B5EF4-FFF2-40B4-BE49-F238E27FC236}">
                <a16:creationId xmlns:a16="http://schemas.microsoft.com/office/drawing/2014/main" id="{96CD1A39-D4E9-0B43-8BE9-7F8910F8FC46}"/>
              </a:ext>
            </a:extLst>
          </p:cNvPr>
          <p:cNvSpPr txBox="1"/>
          <p:nvPr/>
        </p:nvSpPr>
        <p:spPr>
          <a:xfrm>
            <a:off x="9230092" y="5102941"/>
            <a:ext cx="2658967" cy="923330"/>
          </a:xfrm>
          <a:prstGeom prst="rect">
            <a:avLst/>
          </a:prstGeom>
          <a:noFill/>
        </p:spPr>
        <p:txBody>
          <a:bodyPr wrap="square" rtlCol="0">
            <a:spAutoFit/>
          </a:bodyPr>
          <a:lstStyle/>
          <a:p>
            <a:r>
              <a:rPr lang="en-US" dirty="0">
                <a:hlinkClick r:id="rId3"/>
              </a:rPr>
              <a:t>https://www.mwra.com/biobot/biobotdata.htm</a:t>
            </a:r>
            <a:r>
              <a:rPr lang="en-US" dirty="0"/>
              <a:t> (accessed 11/30/2020)</a:t>
            </a:r>
          </a:p>
        </p:txBody>
      </p:sp>
    </p:spTree>
    <p:extLst>
      <p:ext uri="{BB962C8B-B14F-4D97-AF65-F5344CB8AC3E}">
        <p14:creationId xmlns:p14="http://schemas.microsoft.com/office/powerpoint/2010/main" val="3404413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E51E7-9094-9640-A51F-EEC13DFE1AA8}"/>
              </a:ext>
            </a:extLst>
          </p:cNvPr>
          <p:cNvSpPr>
            <a:spLocks noGrp="1"/>
          </p:cNvSpPr>
          <p:nvPr>
            <p:ph type="title"/>
          </p:nvPr>
        </p:nvSpPr>
        <p:spPr>
          <a:xfrm>
            <a:off x="8731045" y="365125"/>
            <a:ext cx="3158014" cy="3631687"/>
          </a:xfrm>
        </p:spPr>
        <p:txBody>
          <a:bodyPr>
            <a:normAutofit/>
          </a:bodyPr>
          <a:lstStyle/>
          <a:p>
            <a:pPr algn="r"/>
            <a:r>
              <a:rPr lang="en-US" dirty="0"/>
              <a:t>Effluent Monitoring –</a:t>
            </a:r>
            <a:r>
              <a:rPr lang="en-US" i="1" dirty="0"/>
              <a:t>tried and true</a:t>
            </a:r>
          </a:p>
        </p:txBody>
      </p:sp>
      <p:sp>
        <p:nvSpPr>
          <p:cNvPr id="4" name="TextBox 3">
            <a:extLst>
              <a:ext uri="{FF2B5EF4-FFF2-40B4-BE49-F238E27FC236}">
                <a16:creationId xmlns:a16="http://schemas.microsoft.com/office/drawing/2014/main" id="{96CD1A39-D4E9-0B43-8BE9-7F8910F8FC46}"/>
              </a:ext>
            </a:extLst>
          </p:cNvPr>
          <p:cNvSpPr txBox="1"/>
          <p:nvPr/>
        </p:nvSpPr>
        <p:spPr>
          <a:xfrm>
            <a:off x="9230092" y="5102941"/>
            <a:ext cx="2658967" cy="923330"/>
          </a:xfrm>
          <a:prstGeom prst="rect">
            <a:avLst/>
          </a:prstGeom>
          <a:noFill/>
        </p:spPr>
        <p:txBody>
          <a:bodyPr wrap="square" rtlCol="0">
            <a:spAutoFit/>
          </a:bodyPr>
          <a:lstStyle/>
          <a:p>
            <a:r>
              <a:rPr lang="en-US" dirty="0">
                <a:hlinkClick r:id="rId2"/>
              </a:rPr>
              <a:t>https://www.mwra.com/biobot/biobotdata.htm</a:t>
            </a:r>
            <a:r>
              <a:rPr lang="en-US" dirty="0"/>
              <a:t> (accessed 1/17/2022)</a:t>
            </a:r>
          </a:p>
        </p:txBody>
      </p:sp>
      <p:pic>
        <p:nvPicPr>
          <p:cNvPr id="7" name="Content Placeholder 6">
            <a:extLst>
              <a:ext uri="{FF2B5EF4-FFF2-40B4-BE49-F238E27FC236}">
                <a16:creationId xmlns:a16="http://schemas.microsoft.com/office/drawing/2014/main" id="{B60180B9-D233-F347-B325-50717E8B710C}"/>
              </a:ext>
            </a:extLst>
          </p:cNvPr>
          <p:cNvPicPr>
            <a:picLocks noGrp="1" noChangeAspect="1"/>
          </p:cNvPicPr>
          <p:nvPr>
            <p:ph idx="1"/>
          </p:nvPr>
        </p:nvPicPr>
        <p:blipFill>
          <a:blip r:embed="rId3"/>
          <a:stretch>
            <a:fillRect/>
          </a:stretch>
        </p:blipFill>
        <p:spPr>
          <a:xfrm>
            <a:off x="0" y="65819"/>
            <a:ext cx="8269290" cy="6726362"/>
          </a:xfrm>
          <a:prstGeom prst="rect">
            <a:avLst/>
          </a:prstGeom>
        </p:spPr>
      </p:pic>
    </p:spTree>
    <p:extLst>
      <p:ext uri="{BB962C8B-B14F-4D97-AF65-F5344CB8AC3E}">
        <p14:creationId xmlns:p14="http://schemas.microsoft.com/office/powerpoint/2010/main" val="3685084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E5927-3CA8-484E-A9DC-C6C96AA2C729}"/>
              </a:ext>
            </a:extLst>
          </p:cNvPr>
          <p:cNvSpPr>
            <a:spLocks noGrp="1"/>
          </p:cNvSpPr>
          <p:nvPr>
            <p:ph type="title"/>
          </p:nvPr>
        </p:nvSpPr>
        <p:spPr/>
        <p:txBody>
          <a:bodyPr/>
          <a:lstStyle/>
          <a:p>
            <a:r>
              <a:rPr lang="en-US" dirty="0"/>
              <a:t>Case definitions – from NIH guidelines</a:t>
            </a:r>
          </a:p>
        </p:txBody>
      </p:sp>
      <p:sp>
        <p:nvSpPr>
          <p:cNvPr id="3" name="Content Placeholder 2">
            <a:extLst>
              <a:ext uri="{FF2B5EF4-FFF2-40B4-BE49-F238E27FC236}">
                <a16:creationId xmlns:a16="http://schemas.microsoft.com/office/drawing/2014/main" id="{5ED2A980-79A8-A248-8C7B-861FCCFC0578}"/>
              </a:ext>
            </a:extLst>
          </p:cNvPr>
          <p:cNvSpPr>
            <a:spLocks noGrp="1"/>
          </p:cNvSpPr>
          <p:nvPr>
            <p:ph idx="1"/>
          </p:nvPr>
        </p:nvSpPr>
        <p:spPr/>
        <p:txBody>
          <a:bodyPr>
            <a:normAutofit fontScale="77500" lnSpcReduction="20000"/>
          </a:bodyPr>
          <a:lstStyle/>
          <a:p>
            <a:r>
              <a:rPr lang="en-US" i="1" dirty="0"/>
              <a:t>Asymptomatic or </a:t>
            </a:r>
            <a:r>
              <a:rPr lang="en-US" i="1" dirty="0" err="1"/>
              <a:t>Presymptomatic</a:t>
            </a:r>
            <a:r>
              <a:rPr lang="en-US" i="1" dirty="0"/>
              <a:t> Infection:</a:t>
            </a:r>
            <a:r>
              <a:rPr lang="en-US" dirty="0"/>
              <a:t> Individuals who test positive for SARS-CoV-2 using a virologic test (i.e., a nucleic acid amplification test [NAAT] or an antigen test) but who have no symptoms that are consistent with COVID-19.</a:t>
            </a:r>
          </a:p>
          <a:p>
            <a:r>
              <a:rPr lang="en-US" i="1" dirty="0"/>
              <a:t>Mild Illness:</a:t>
            </a:r>
            <a:r>
              <a:rPr lang="en-US" dirty="0"/>
              <a:t> Individuals who have any of the various signs and symptoms of COVID-19 (e.g., fever, cough, sore throat, malaise, headache, muscle pain, nausea, vomiting, diarrhea, loss of taste and smell) but who do not have shortness of breath, dyspnea, or abnormal chest imaging.</a:t>
            </a:r>
          </a:p>
          <a:p>
            <a:r>
              <a:rPr lang="en-US" i="1" dirty="0"/>
              <a:t>Moderate Illness:</a:t>
            </a:r>
            <a:r>
              <a:rPr lang="en-US" dirty="0"/>
              <a:t> Individuals who show evidence of lower respiratory disease during clinical assessment or imaging and who have an oxygen saturation (SpO</a:t>
            </a:r>
            <a:r>
              <a:rPr lang="en-US" baseline="-25000" dirty="0"/>
              <a:t>2</a:t>
            </a:r>
            <a:r>
              <a:rPr lang="en-US" dirty="0"/>
              <a:t>) ≥94% on room air at sea level.</a:t>
            </a:r>
          </a:p>
          <a:p>
            <a:r>
              <a:rPr lang="en-US" i="1" dirty="0"/>
              <a:t>Severe Illness: </a:t>
            </a:r>
            <a:r>
              <a:rPr lang="en-US" dirty="0"/>
              <a:t>Individuals who have SpO</a:t>
            </a:r>
            <a:r>
              <a:rPr lang="en-US" baseline="-25000" dirty="0"/>
              <a:t>2</a:t>
            </a:r>
            <a:r>
              <a:rPr lang="en-US" dirty="0"/>
              <a:t> &lt;94% on room air at sea level, a ratio of arterial partial pressure of oxygen to fraction of inspired oxygen (PaO</a:t>
            </a:r>
            <a:r>
              <a:rPr lang="en-US" baseline="-25000" dirty="0"/>
              <a:t>2</a:t>
            </a:r>
            <a:r>
              <a:rPr lang="en-US" dirty="0"/>
              <a:t>/FiO</a:t>
            </a:r>
            <a:r>
              <a:rPr lang="en-US" baseline="-25000" dirty="0"/>
              <a:t>2</a:t>
            </a:r>
            <a:r>
              <a:rPr lang="en-US" dirty="0"/>
              <a:t>) &lt;300 mm Hg, a respiratory rate &gt;30 breaths/min, or lung infiltrates &gt;50%.</a:t>
            </a:r>
          </a:p>
          <a:p>
            <a:r>
              <a:rPr lang="en-US" i="1" dirty="0"/>
              <a:t>Critical Illness:</a:t>
            </a:r>
            <a:r>
              <a:rPr lang="en-US" dirty="0"/>
              <a:t> Individuals who have respiratory failure, septic shock, and/or multiple organ dysfunction.</a:t>
            </a:r>
          </a:p>
        </p:txBody>
      </p:sp>
      <p:sp>
        <p:nvSpPr>
          <p:cNvPr id="4" name="TextBox 3">
            <a:extLst>
              <a:ext uri="{FF2B5EF4-FFF2-40B4-BE49-F238E27FC236}">
                <a16:creationId xmlns:a16="http://schemas.microsoft.com/office/drawing/2014/main" id="{9B9214A6-50B2-9143-B6B3-C18E5859EAD3}"/>
              </a:ext>
            </a:extLst>
          </p:cNvPr>
          <p:cNvSpPr txBox="1"/>
          <p:nvPr/>
        </p:nvSpPr>
        <p:spPr>
          <a:xfrm>
            <a:off x="1323833" y="6346209"/>
            <a:ext cx="7543540" cy="369332"/>
          </a:xfrm>
          <a:prstGeom prst="rect">
            <a:avLst/>
          </a:prstGeom>
          <a:noFill/>
        </p:spPr>
        <p:txBody>
          <a:bodyPr wrap="none" rtlCol="0">
            <a:spAutoFit/>
          </a:bodyPr>
          <a:lstStyle/>
          <a:p>
            <a:r>
              <a:rPr lang="en-US" dirty="0"/>
              <a:t>https://www.covid19treatmentguidelines.nih.gov/overview/clinical-spectrum/</a:t>
            </a:r>
          </a:p>
        </p:txBody>
      </p:sp>
    </p:spTree>
    <p:extLst>
      <p:ext uri="{BB962C8B-B14F-4D97-AF65-F5344CB8AC3E}">
        <p14:creationId xmlns:p14="http://schemas.microsoft.com/office/powerpoint/2010/main" val="3548933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379-7E67-A84A-97A7-41B8F1F2FFC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C2316BD-8E34-BF4A-BEB5-BB0011FFF508}"/>
              </a:ext>
            </a:extLst>
          </p:cNvPr>
          <p:cNvPicPr>
            <a:picLocks noGrp="1" noChangeAspect="1"/>
          </p:cNvPicPr>
          <p:nvPr>
            <p:ph idx="1"/>
          </p:nvPr>
        </p:nvPicPr>
        <p:blipFill>
          <a:blip r:embed="rId2"/>
          <a:stretch>
            <a:fillRect/>
          </a:stretch>
        </p:blipFill>
        <p:spPr>
          <a:xfrm>
            <a:off x="2287188" y="1825625"/>
            <a:ext cx="7617623" cy="4351338"/>
          </a:xfrm>
          <a:prstGeom prst="rect">
            <a:avLst/>
          </a:prstGeom>
        </p:spPr>
      </p:pic>
    </p:spTree>
    <p:extLst>
      <p:ext uri="{BB962C8B-B14F-4D97-AF65-F5344CB8AC3E}">
        <p14:creationId xmlns:p14="http://schemas.microsoft.com/office/powerpoint/2010/main" val="4220679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B7C1-C45B-4749-BA2E-96763CAA39A0}"/>
              </a:ext>
            </a:extLst>
          </p:cNvPr>
          <p:cNvSpPr>
            <a:spLocks noGrp="1"/>
          </p:cNvSpPr>
          <p:nvPr>
            <p:ph type="title"/>
          </p:nvPr>
        </p:nvSpPr>
        <p:spPr/>
        <p:txBody>
          <a:bodyPr/>
          <a:lstStyle/>
          <a:p>
            <a:r>
              <a:rPr lang="en-US" dirty="0"/>
              <a:t>Monoclonal Ab</a:t>
            </a:r>
          </a:p>
        </p:txBody>
      </p:sp>
      <p:pic>
        <p:nvPicPr>
          <p:cNvPr id="4" name="Content Placeholder 3">
            <a:extLst>
              <a:ext uri="{FF2B5EF4-FFF2-40B4-BE49-F238E27FC236}">
                <a16:creationId xmlns:a16="http://schemas.microsoft.com/office/drawing/2014/main" id="{983CADCA-345F-8B44-B4E7-A7B519985154}"/>
              </a:ext>
            </a:extLst>
          </p:cNvPr>
          <p:cNvPicPr>
            <a:picLocks noGrp="1" noChangeAspect="1"/>
          </p:cNvPicPr>
          <p:nvPr>
            <p:ph idx="1"/>
          </p:nvPr>
        </p:nvPicPr>
        <p:blipFill>
          <a:blip r:embed="rId2"/>
          <a:stretch>
            <a:fillRect/>
          </a:stretch>
        </p:blipFill>
        <p:spPr>
          <a:xfrm>
            <a:off x="8369300" y="1474468"/>
            <a:ext cx="2984500" cy="2324100"/>
          </a:xfrm>
          <a:prstGeom prst="rect">
            <a:avLst/>
          </a:prstGeom>
        </p:spPr>
      </p:pic>
      <p:sp>
        <p:nvSpPr>
          <p:cNvPr id="5" name="TextBox 4">
            <a:extLst>
              <a:ext uri="{FF2B5EF4-FFF2-40B4-BE49-F238E27FC236}">
                <a16:creationId xmlns:a16="http://schemas.microsoft.com/office/drawing/2014/main" id="{7DF5DEFC-949A-7043-8CB8-CDCD8DCCDC23}"/>
              </a:ext>
            </a:extLst>
          </p:cNvPr>
          <p:cNvSpPr txBox="1"/>
          <p:nvPr/>
        </p:nvSpPr>
        <p:spPr>
          <a:xfrm>
            <a:off x="7845937" y="4907911"/>
            <a:ext cx="4031226" cy="646331"/>
          </a:xfrm>
          <a:prstGeom prst="rect">
            <a:avLst/>
          </a:prstGeom>
          <a:noFill/>
        </p:spPr>
        <p:txBody>
          <a:bodyPr wrap="square" rtlCol="0">
            <a:spAutoFit/>
          </a:bodyPr>
          <a:lstStyle/>
          <a:p>
            <a:r>
              <a:rPr lang="en-US" dirty="0">
                <a:hlinkClick r:id="rId3"/>
              </a:rPr>
              <a:t>https://www.science.org/doi/pdf/10.1126/science.acx9605</a:t>
            </a:r>
            <a:r>
              <a:rPr lang="en-US" dirty="0"/>
              <a:t> (accessed 1/17/22)</a:t>
            </a:r>
          </a:p>
        </p:txBody>
      </p:sp>
    </p:spTree>
    <p:extLst>
      <p:ext uri="{BB962C8B-B14F-4D97-AF65-F5344CB8AC3E}">
        <p14:creationId xmlns:p14="http://schemas.microsoft.com/office/powerpoint/2010/main" val="247346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604A-C413-0B42-BF38-713C74D44B98}"/>
              </a:ext>
            </a:extLst>
          </p:cNvPr>
          <p:cNvSpPr>
            <a:spLocks noGrp="1"/>
          </p:cNvSpPr>
          <p:nvPr>
            <p:ph type="title"/>
          </p:nvPr>
        </p:nvSpPr>
        <p:spPr/>
        <p:txBody>
          <a:bodyPr/>
          <a:lstStyle/>
          <a:p>
            <a:r>
              <a:rPr lang="en-US" dirty="0" err="1"/>
              <a:t>Sotrovimab</a:t>
            </a:r>
            <a:r>
              <a:rPr lang="en-US" dirty="0"/>
              <a:t> – (IV) - post-exposure</a:t>
            </a:r>
          </a:p>
        </p:txBody>
      </p:sp>
      <p:pic>
        <p:nvPicPr>
          <p:cNvPr id="4" name="Content Placeholder 3">
            <a:extLst>
              <a:ext uri="{FF2B5EF4-FFF2-40B4-BE49-F238E27FC236}">
                <a16:creationId xmlns:a16="http://schemas.microsoft.com/office/drawing/2014/main" id="{02BB6777-B830-E948-9F81-D7AF621ED7E3}"/>
              </a:ext>
            </a:extLst>
          </p:cNvPr>
          <p:cNvPicPr>
            <a:picLocks noGrp="1" noChangeAspect="1"/>
          </p:cNvPicPr>
          <p:nvPr>
            <p:ph idx="1"/>
          </p:nvPr>
        </p:nvPicPr>
        <p:blipFill>
          <a:blip r:embed="rId2"/>
          <a:stretch>
            <a:fillRect/>
          </a:stretch>
        </p:blipFill>
        <p:spPr>
          <a:xfrm>
            <a:off x="2178079" y="1825625"/>
            <a:ext cx="7835841" cy="4351338"/>
          </a:xfrm>
          <a:prstGeom prst="rect">
            <a:avLst/>
          </a:prstGeom>
        </p:spPr>
      </p:pic>
    </p:spTree>
    <p:extLst>
      <p:ext uri="{BB962C8B-B14F-4D97-AF65-F5344CB8AC3E}">
        <p14:creationId xmlns:p14="http://schemas.microsoft.com/office/powerpoint/2010/main" val="3025473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313CA-B7AA-C54C-BAD8-61632DCE645E}"/>
              </a:ext>
            </a:extLst>
          </p:cNvPr>
          <p:cNvSpPr>
            <a:spLocks noGrp="1"/>
          </p:cNvSpPr>
          <p:nvPr>
            <p:ph type="title"/>
          </p:nvPr>
        </p:nvSpPr>
        <p:spPr/>
        <p:txBody>
          <a:bodyPr/>
          <a:lstStyle/>
          <a:p>
            <a:r>
              <a:rPr lang="en-US" dirty="0" err="1"/>
              <a:t>Tixa</a:t>
            </a:r>
            <a:r>
              <a:rPr lang="en-US" dirty="0"/>
              <a:t>/</a:t>
            </a:r>
            <a:r>
              <a:rPr lang="en-US" dirty="0" err="1"/>
              <a:t>Cliga</a:t>
            </a:r>
            <a:r>
              <a:rPr lang="en-US" dirty="0"/>
              <a:t> (IM)</a:t>
            </a:r>
          </a:p>
        </p:txBody>
      </p:sp>
      <p:sp>
        <p:nvSpPr>
          <p:cNvPr id="3" name="Content Placeholder 2">
            <a:extLst>
              <a:ext uri="{FF2B5EF4-FFF2-40B4-BE49-F238E27FC236}">
                <a16:creationId xmlns:a16="http://schemas.microsoft.com/office/drawing/2014/main" id="{4C746E9D-1B79-0D48-ACFE-B60EA85013E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09310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2A94-6B82-B942-AAB8-1003D0EFA862}"/>
              </a:ext>
            </a:extLst>
          </p:cNvPr>
          <p:cNvSpPr>
            <a:spLocks noGrp="1"/>
          </p:cNvSpPr>
          <p:nvPr>
            <p:ph type="title"/>
          </p:nvPr>
        </p:nvSpPr>
        <p:spPr/>
        <p:txBody>
          <a:bodyPr/>
          <a:lstStyle/>
          <a:p>
            <a:r>
              <a:rPr lang="en-US" dirty="0"/>
              <a:t>Antivirals</a:t>
            </a:r>
          </a:p>
        </p:txBody>
      </p:sp>
      <p:sp>
        <p:nvSpPr>
          <p:cNvPr id="3" name="Content Placeholder 2">
            <a:extLst>
              <a:ext uri="{FF2B5EF4-FFF2-40B4-BE49-F238E27FC236}">
                <a16:creationId xmlns:a16="http://schemas.microsoft.com/office/drawing/2014/main" id="{FD90D305-5B4E-D041-B086-13A1AD996D27}"/>
              </a:ext>
            </a:extLst>
          </p:cNvPr>
          <p:cNvSpPr>
            <a:spLocks noGrp="1"/>
          </p:cNvSpPr>
          <p:nvPr>
            <p:ph idx="1"/>
          </p:nvPr>
        </p:nvSpPr>
        <p:spPr/>
        <p:txBody>
          <a:bodyPr/>
          <a:lstStyle/>
          <a:p>
            <a:r>
              <a:rPr lang="en-US" dirty="0" err="1"/>
              <a:t>Nirmatrelvir</a:t>
            </a:r>
            <a:r>
              <a:rPr lang="en-US" dirty="0"/>
              <a:t> w/ ritonavir (oral)</a:t>
            </a:r>
          </a:p>
          <a:p>
            <a:r>
              <a:rPr lang="en-US" dirty="0" err="1"/>
              <a:t>Molnupiravir</a:t>
            </a:r>
            <a:r>
              <a:rPr lang="en-US" dirty="0"/>
              <a:t> (oral)</a:t>
            </a:r>
          </a:p>
          <a:p>
            <a:r>
              <a:rPr lang="en-US" dirty="0" err="1"/>
              <a:t>Remdesivir</a:t>
            </a:r>
            <a:r>
              <a:rPr lang="en-US" dirty="0"/>
              <a:t> (IV)</a:t>
            </a:r>
          </a:p>
        </p:txBody>
      </p:sp>
    </p:spTree>
    <p:extLst>
      <p:ext uri="{BB962C8B-B14F-4D97-AF65-F5344CB8AC3E}">
        <p14:creationId xmlns:p14="http://schemas.microsoft.com/office/powerpoint/2010/main" val="1596344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D3E4D-AD74-8240-9682-87C007B890F6}"/>
              </a:ext>
            </a:extLst>
          </p:cNvPr>
          <p:cNvSpPr>
            <a:spLocks noGrp="1"/>
          </p:cNvSpPr>
          <p:nvPr>
            <p:ph type="title"/>
          </p:nvPr>
        </p:nvSpPr>
        <p:spPr/>
        <p:txBody>
          <a:bodyPr/>
          <a:lstStyle/>
          <a:p>
            <a:r>
              <a:rPr lang="en-US" dirty="0"/>
              <a:t>EPIC-HR trial :: </a:t>
            </a:r>
            <a:r>
              <a:rPr lang="en-US" dirty="0" err="1"/>
              <a:t>Nirmatrelvir</a:t>
            </a:r>
            <a:r>
              <a:rPr lang="en-US" dirty="0"/>
              <a:t> w/ ritonavir</a:t>
            </a:r>
          </a:p>
        </p:txBody>
      </p:sp>
      <p:graphicFrame>
        <p:nvGraphicFramePr>
          <p:cNvPr id="4" name="Table 4">
            <a:extLst>
              <a:ext uri="{FF2B5EF4-FFF2-40B4-BE49-F238E27FC236}">
                <a16:creationId xmlns:a16="http://schemas.microsoft.com/office/drawing/2014/main" id="{D5E154C3-B187-E143-8A44-0B19BCAF3A41}"/>
              </a:ext>
            </a:extLst>
          </p:cNvPr>
          <p:cNvGraphicFramePr>
            <a:graphicFrameLocks noGrp="1"/>
          </p:cNvGraphicFramePr>
          <p:nvPr>
            <p:ph idx="1"/>
            <p:extLst>
              <p:ext uri="{D42A27DB-BD31-4B8C-83A1-F6EECF244321}">
                <p14:modId xmlns:p14="http://schemas.microsoft.com/office/powerpoint/2010/main" val="662699188"/>
              </p:ext>
            </p:extLst>
          </p:nvPr>
        </p:nvGraphicFramePr>
        <p:xfrm>
          <a:off x="838200" y="1825625"/>
          <a:ext cx="10515600" cy="1752600"/>
        </p:xfrm>
        <a:graphic>
          <a:graphicData uri="http://schemas.openxmlformats.org/drawingml/2006/table">
            <a:tbl>
              <a:tblPr firstRow="1" bandRow="1">
                <a:tableStyleId>{5C22544A-7EE6-4342-B048-85BDC9FD1C3A}</a:tableStyleId>
              </a:tblPr>
              <a:tblGrid>
                <a:gridCol w="1314450">
                  <a:extLst>
                    <a:ext uri="{9D8B030D-6E8A-4147-A177-3AD203B41FA5}">
                      <a16:colId xmlns:a16="http://schemas.microsoft.com/office/drawing/2014/main" val="3273016380"/>
                    </a:ext>
                  </a:extLst>
                </a:gridCol>
                <a:gridCol w="1655075">
                  <a:extLst>
                    <a:ext uri="{9D8B030D-6E8A-4147-A177-3AD203B41FA5}">
                      <a16:colId xmlns:a16="http://schemas.microsoft.com/office/drawing/2014/main" val="2082253702"/>
                    </a:ext>
                  </a:extLst>
                </a:gridCol>
                <a:gridCol w="973825">
                  <a:extLst>
                    <a:ext uri="{9D8B030D-6E8A-4147-A177-3AD203B41FA5}">
                      <a16:colId xmlns:a16="http://schemas.microsoft.com/office/drawing/2014/main" val="1648476150"/>
                    </a:ext>
                  </a:extLst>
                </a:gridCol>
                <a:gridCol w="1314450">
                  <a:extLst>
                    <a:ext uri="{9D8B030D-6E8A-4147-A177-3AD203B41FA5}">
                      <a16:colId xmlns:a16="http://schemas.microsoft.com/office/drawing/2014/main" val="4168587977"/>
                    </a:ext>
                  </a:extLst>
                </a:gridCol>
                <a:gridCol w="1314450">
                  <a:extLst>
                    <a:ext uri="{9D8B030D-6E8A-4147-A177-3AD203B41FA5}">
                      <a16:colId xmlns:a16="http://schemas.microsoft.com/office/drawing/2014/main" val="490619122"/>
                    </a:ext>
                  </a:extLst>
                </a:gridCol>
                <a:gridCol w="1314450">
                  <a:extLst>
                    <a:ext uri="{9D8B030D-6E8A-4147-A177-3AD203B41FA5}">
                      <a16:colId xmlns:a16="http://schemas.microsoft.com/office/drawing/2014/main" val="1106357193"/>
                    </a:ext>
                  </a:extLst>
                </a:gridCol>
                <a:gridCol w="1314450">
                  <a:extLst>
                    <a:ext uri="{9D8B030D-6E8A-4147-A177-3AD203B41FA5}">
                      <a16:colId xmlns:a16="http://schemas.microsoft.com/office/drawing/2014/main" val="1251267913"/>
                    </a:ext>
                  </a:extLst>
                </a:gridCol>
                <a:gridCol w="1314450">
                  <a:extLst>
                    <a:ext uri="{9D8B030D-6E8A-4147-A177-3AD203B41FA5}">
                      <a16:colId xmlns:a16="http://schemas.microsoft.com/office/drawing/2014/main" val="3810653538"/>
                    </a:ext>
                  </a:extLst>
                </a:gridCol>
              </a:tblGrid>
              <a:tr h="370840">
                <a:tc>
                  <a:txBody>
                    <a:bodyPr/>
                    <a:lstStyle/>
                    <a:p>
                      <a:endParaRPr lang="en-US" dirty="0"/>
                    </a:p>
                  </a:txBody>
                  <a:tcPr/>
                </a:tc>
                <a:tc>
                  <a:txBody>
                    <a:bodyPr/>
                    <a:lstStyle/>
                    <a:p>
                      <a:pPr algn="ctr"/>
                      <a:r>
                        <a:rPr lang="en-US" dirty="0"/>
                        <a:t>Hospitalization or death</a:t>
                      </a:r>
                    </a:p>
                  </a:txBody>
                  <a:tcPr/>
                </a:tc>
                <a:tc>
                  <a:txBody>
                    <a:bodyPr/>
                    <a:lstStyle/>
                    <a:p>
                      <a:pPr algn="ctr"/>
                      <a:r>
                        <a:rPr lang="en-US" dirty="0"/>
                        <a:t>Death</a:t>
                      </a:r>
                    </a:p>
                  </a:txBody>
                  <a:tcPr/>
                </a:tc>
                <a:tc>
                  <a:txBody>
                    <a:bodyPr/>
                    <a:lstStyle/>
                    <a:p>
                      <a:pPr algn="ctr"/>
                      <a:r>
                        <a:rPr lang="en-US" dirty="0"/>
                        <a:t>ARR</a:t>
                      </a:r>
                    </a:p>
                  </a:txBody>
                  <a:tcPr/>
                </a:tc>
                <a:tc>
                  <a:txBody>
                    <a:bodyPr/>
                    <a:lstStyle/>
                    <a:p>
                      <a:pPr algn="ctr"/>
                      <a:r>
                        <a:rPr lang="en-US" dirty="0"/>
                        <a:t>RRR</a:t>
                      </a:r>
                    </a:p>
                  </a:txBody>
                  <a:tcPr/>
                </a:tc>
                <a:tc>
                  <a:txBody>
                    <a:bodyPr/>
                    <a:lstStyle/>
                    <a:p>
                      <a:pPr algn="ctr"/>
                      <a:r>
                        <a:rPr lang="en-US" dirty="0"/>
                        <a:t>Adverse events (AE)</a:t>
                      </a:r>
                    </a:p>
                  </a:txBody>
                  <a:tcPr/>
                </a:tc>
                <a:tc>
                  <a:txBody>
                    <a:bodyPr/>
                    <a:lstStyle/>
                    <a:p>
                      <a:pPr algn="ctr"/>
                      <a:r>
                        <a:rPr lang="en-US" dirty="0"/>
                        <a:t>Serious AE</a:t>
                      </a:r>
                    </a:p>
                  </a:txBody>
                  <a:tcPr/>
                </a:tc>
                <a:tc>
                  <a:txBody>
                    <a:bodyPr/>
                    <a:lstStyle/>
                    <a:p>
                      <a:pPr algn="ctr"/>
                      <a:r>
                        <a:rPr lang="en-US" dirty="0"/>
                        <a:t>Drug stopped</a:t>
                      </a:r>
                    </a:p>
                  </a:txBody>
                  <a:tcPr/>
                </a:tc>
                <a:extLst>
                  <a:ext uri="{0D108BD9-81ED-4DB2-BD59-A6C34878D82A}">
                    <a16:rowId xmlns:a16="http://schemas.microsoft.com/office/drawing/2014/main" val="1758679981"/>
                  </a:ext>
                </a:extLst>
              </a:tr>
              <a:tr h="370840">
                <a:tc>
                  <a:txBody>
                    <a:bodyPr/>
                    <a:lstStyle/>
                    <a:p>
                      <a:r>
                        <a:rPr lang="en-US" dirty="0"/>
                        <a:t>NTV + </a:t>
                      </a:r>
                      <a:r>
                        <a:rPr lang="en-US" dirty="0" err="1"/>
                        <a:t>rtv</a:t>
                      </a:r>
                      <a:endParaRPr lang="en-US" dirty="0"/>
                    </a:p>
                  </a:txBody>
                  <a:tcPr/>
                </a:tc>
                <a:tc>
                  <a:txBody>
                    <a:bodyPr/>
                    <a:lstStyle/>
                    <a:p>
                      <a:pPr algn="ctr"/>
                      <a:r>
                        <a:rPr lang="en-US" dirty="0"/>
                        <a:t>8/1039 (0.8%)</a:t>
                      </a:r>
                    </a:p>
                  </a:txBody>
                  <a:tcPr/>
                </a:tc>
                <a:tc>
                  <a:txBody>
                    <a:bodyPr/>
                    <a:lstStyle/>
                    <a:p>
                      <a:pPr algn="ctr"/>
                      <a:r>
                        <a:rPr lang="en-US" dirty="0"/>
                        <a:t>0</a:t>
                      </a:r>
                    </a:p>
                  </a:txBody>
                  <a:tcPr/>
                </a:tc>
                <a:tc rowSpan="2">
                  <a:txBody>
                    <a:bodyPr/>
                    <a:lstStyle/>
                    <a:p>
                      <a:pPr algn="ctr"/>
                      <a:r>
                        <a:rPr lang="en-US" dirty="0"/>
                        <a:t>5.5%</a:t>
                      </a:r>
                    </a:p>
                    <a:p>
                      <a:pPr algn="ctr"/>
                      <a:r>
                        <a:rPr lang="en-US" dirty="0"/>
                        <a:t>NNT= 18</a:t>
                      </a:r>
                    </a:p>
                  </a:txBody>
                  <a:tcPr anchor="ctr"/>
                </a:tc>
                <a:tc rowSpan="2">
                  <a:txBody>
                    <a:bodyPr/>
                    <a:lstStyle/>
                    <a:p>
                      <a:pPr algn="ctr"/>
                      <a:r>
                        <a:rPr lang="en-US" dirty="0"/>
                        <a:t>88%</a:t>
                      </a:r>
                    </a:p>
                  </a:txBody>
                  <a:tcPr anchor="ctr"/>
                </a:tc>
                <a:tc>
                  <a:txBody>
                    <a:bodyPr/>
                    <a:lstStyle/>
                    <a:p>
                      <a:pPr algn="ctr"/>
                      <a:r>
                        <a:rPr lang="en-US" dirty="0"/>
                        <a:t>23%</a:t>
                      </a:r>
                    </a:p>
                  </a:txBody>
                  <a:tcPr anchor="ctr"/>
                </a:tc>
                <a:tc>
                  <a:txBody>
                    <a:bodyPr/>
                    <a:lstStyle/>
                    <a:p>
                      <a:pPr algn="ctr"/>
                      <a:r>
                        <a:rPr lang="en-US" dirty="0"/>
                        <a:t>1.6%</a:t>
                      </a:r>
                    </a:p>
                  </a:txBody>
                  <a:tcPr anchor="ctr"/>
                </a:tc>
                <a:tc>
                  <a:txBody>
                    <a:bodyPr/>
                    <a:lstStyle/>
                    <a:p>
                      <a:pPr algn="ctr"/>
                      <a:r>
                        <a:rPr lang="en-US" dirty="0"/>
                        <a:t>2.1%</a:t>
                      </a:r>
                    </a:p>
                  </a:txBody>
                  <a:tcPr anchor="ctr"/>
                </a:tc>
                <a:extLst>
                  <a:ext uri="{0D108BD9-81ED-4DB2-BD59-A6C34878D82A}">
                    <a16:rowId xmlns:a16="http://schemas.microsoft.com/office/drawing/2014/main" val="1037667071"/>
                  </a:ext>
                </a:extLst>
              </a:tr>
              <a:tr h="370840">
                <a:tc>
                  <a:txBody>
                    <a:bodyPr/>
                    <a:lstStyle/>
                    <a:p>
                      <a:r>
                        <a:rPr lang="en-US" dirty="0"/>
                        <a:t>placebo</a:t>
                      </a:r>
                    </a:p>
                  </a:txBody>
                  <a:tcPr/>
                </a:tc>
                <a:tc>
                  <a:txBody>
                    <a:bodyPr/>
                    <a:lstStyle/>
                    <a:p>
                      <a:pPr algn="ctr"/>
                      <a:r>
                        <a:rPr lang="en-US" dirty="0"/>
                        <a:t>66/1046 (6.3%)</a:t>
                      </a:r>
                    </a:p>
                  </a:txBody>
                  <a:tcPr/>
                </a:tc>
                <a:tc>
                  <a:txBody>
                    <a:bodyPr/>
                    <a:lstStyle/>
                    <a:p>
                      <a:pPr algn="ctr"/>
                      <a:r>
                        <a:rPr lang="en-US" dirty="0"/>
                        <a:t>12</a:t>
                      </a:r>
                    </a:p>
                  </a:txBody>
                  <a:tcPr/>
                </a:tc>
                <a:tc vMerge="1">
                  <a:txBody>
                    <a:bodyPr/>
                    <a:lstStyle/>
                    <a:p>
                      <a:endParaRPr lang="en-US" dirty="0"/>
                    </a:p>
                  </a:txBody>
                  <a:tcPr/>
                </a:tc>
                <a:tc vMerge="1">
                  <a:txBody>
                    <a:bodyPr/>
                    <a:lstStyle/>
                    <a:p>
                      <a:endParaRPr lang="en-US" dirty="0"/>
                    </a:p>
                  </a:txBody>
                  <a:tcPr/>
                </a:tc>
                <a:tc>
                  <a:txBody>
                    <a:bodyPr/>
                    <a:lstStyle/>
                    <a:p>
                      <a:pPr algn="ctr"/>
                      <a:r>
                        <a:rPr lang="en-US" dirty="0"/>
                        <a:t>24%</a:t>
                      </a:r>
                    </a:p>
                  </a:txBody>
                  <a:tcPr anchor="ctr"/>
                </a:tc>
                <a:tc>
                  <a:txBody>
                    <a:bodyPr/>
                    <a:lstStyle/>
                    <a:p>
                      <a:pPr algn="ctr"/>
                      <a:r>
                        <a:rPr lang="en-US" dirty="0"/>
                        <a:t>6.6%</a:t>
                      </a:r>
                    </a:p>
                  </a:txBody>
                  <a:tcPr anchor="ctr"/>
                </a:tc>
                <a:tc>
                  <a:txBody>
                    <a:bodyPr/>
                    <a:lstStyle/>
                    <a:p>
                      <a:pPr algn="ctr"/>
                      <a:r>
                        <a:rPr lang="en-US" dirty="0"/>
                        <a:t>4.2%</a:t>
                      </a:r>
                    </a:p>
                  </a:txBody>
                  <a:tcPr anchor="ctr"/>
                </a:tc>
                <a:extLst>
                  <a:ext uri="{0D108BD9-81ED-4DB2-BD59-A6C34878D82A}">
                    <a16:rowId xmlns:a16="http://schemas.microsoft.com/office/drawing/2014/main" val="2957861789"/>
                  </a:ext>
                </a:extLst>
              </a:tr>
              <a:tr h="370840">
                <a:tc>
                  <a:txBody>
                    <a:bodyPr/>
                    <a:lstStyle/>
                    <a:p>
                      <a:endParaRPr lang="en-US"/>
                    </a:p>
                  </a:txBody>
                  <a:tcPr/>
                </a:tc>
                <a:tc>
                  <a:txBody>
                    <a:bodyPr/>
                    <a:lstStyle/>
                    <a:p>
                      <a:r>
                        <a:rPr lang="en-US" dirty="0"/>
                        <a:t>n = 2246</a:t>
                      </a:r>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662238137"/>
                  </a:ext>
                </a:extLst>
              </a:tr>
            </a:tbl>
          </a:graphicData>
        </a:graphic>
      </p:graphicFrame>
      <p:sp>
        <p:nvSpPr>
          <p:cNvPr id="5" name="TextBox 4">
            <a:extLst>
              <a:ext uri="{FF2B5EF4-FFF2-40B4-BE49-F238E27FC236}">
                <a16:creationId xmlns:a16="http://schemas.microsoft.com/office/drawing/2014/main" id="{ECB8F1AB-BD44-1F4D-BF79-2D86D8704E64}"/>
              </a:ext>
            </a:extLst>
          </p:cNvPr>
          <p:cNvSpPr txBox="1"/>
          <p:nvPr/>
        </p:nvSpPr>
        <p:spPr>
          <a:xfrm>
            <a:off x="838200" y="6100548"/>
            <a:ext cx="10243782" cy="646331"/>
          </a:xfrm>
          <a:prstGeom prst="rect">
            <a:avLst/>
          </a:prstGeom>
          <a:noFill/>
        </p:spPr>
        <p:txBody>
          <a:bodyPr wrap="square" rtlCol="0">
            <a:spAutoFit/>
          </a:bodyPr>
          <a:lstStyle/>
          <a:p>
            <a:r>
              <a:rPr lang="en-US" dirty="0">
                <a:hlinkClick r:id="rId2"/>
              </a:rPr>
              <a:t>https://www.pfizer.com/news/press-release/press-release-detail/pfizer-announces-additional-phase-23-study-results</a:t>
            </a:r>
            <a:r>
              <a:rPr lang="en-US" dirty="0"/>
              <a:t> (accessed 1/18/22)</a:t>
            </a:r>
          </a:p>
        </p:txBody>
      </p:sp>
      <p:sp>
        <p:nvSpPr>
          <p:cNvPr id="6" name="TextBox 5">
            <a:extLst>
              <a:ext uri="{FF2B5EF4-FFF2-40B4-BE49-F238E27FC236}">
                <a16:creationId xmlns:a16="http://schemas.microsoft.com/office/drawing/2014/main" id="{CF151B62-A8E8-ED49-8C42-FCB520556442}"/>
              </a:ext>
            </a:extLst>
          </p:cNvPr>
          <p:cNvSpPr txBox="1"/>
          <p:nvPr/>
        </p:nvSpPr>
        <p:spPr>
          <a:xfrm>
            <a:off x="955343" y="3944203"/>
            <a:ext cx="3884012" cy="1477328"/>
          </a:xfrm>
          <a:prstGeom prst="rect">
            <a:avLst/>
          </a:prstGeom>
          <a:noFill/>
        </p:spPr>
        <p:txBody>
          <a:bodyPr wrap="none" rtlCol="0">
            <a:spAutoFit/>
          </a:bodyPr>
          <a:lstStyle/>
          <a:p>
            <a:r>
              <a:rPr lang="en-US" dirty="0"/>
              <a:t>Study population:</a:t>
            </a:r>
          </a:p>
          <a:p>
            <a:pPr marL="285750" indent="-285750">
              <a:buFont typeface="Arial" panose="020B0604020202020204" pitchFamily="34" charset="0"/>
              <a:buChar char="•"/>
            </a:pPr>
            <a:r>
              <a:rPr lang="en-US" dirty="0"/>
              <a:t>Unvaccinated</a:t>
            </a:r>
          </a:p>
          <a:p>
            <a:pPr marL="285750" indent="-285750">
              <a:buFont typeface="Arial" panose="020B0604020202020204" pitchFamily="34" charset="0"/>
              <a:buChar char="•"/>
            </a:pPr>
            <a:r>
              <a:rPr lang="en-US" dirty="0"/>
              <a:t>Non-hospitalized (mild to moderate)</a:t>
            </a:r>
          </a:p>
          <a:p>
            <a:pPr marL="285750" indent="-285750">
              <a:buFont typeface="Arial" panose="020B0604020202020204" pitchFamily="34" charset="0"/>
              <a:buChar char="•"/>
            </a:pPr>
            <a:r>
              <a:rPr lang="en-US" dirty="0"/>
              <a:t>No oxygen requirement</a:t>
            </a:r>
          </a:p>
          <a:p>
            <a:pPr marL="285750" indent="-285750">
              <a:buFont typeface="Arial" panose="020B0604020202020204" pitchFamily="34" charset="0"/>
              <a:buChar char="•"/>
            </a:pPr>
            <a:r>
              <a:rPr lang="en-US" dirty="0"/>
              <a:t>0-5 days or Positive test</a:t>
            </a:r>
          </a:p>
        </p:txBody>
      </p:sp>
    </p:spTree>
    <p:extLst>
      <p:ext uri="{BB962C8B-B14F-4D97-AF65-F5344CB8AC3E}">
        <p14:creationId xmlns:p14="http://schemas.microsoft.com/office/powerpoint/2010/main" val="1463253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0CFA-5166-BB45-9FA3-3A3A911ADC3E}"/>
              </a:ext>
            </a:extLst>
          </p:cNvPr>
          <p:cNvSpPr>
            <a:spLocks noGrp="1"/>
          </p:cNvSpPr>
          <p:nvPr>
            <p:ph type="title"/>
          </p:nvPr>
        </p:nvSpPr>
        <p:spPr/>
        <p:txBody>
          <a:bodyPr/>
          <a:lstStyle/>
          <a:p>
            <a:r>
              <a:rPr lang="en-US" dirty="0" err="1"/>
              <a:t>Nirmatrelvir</a:t>
            </a:r>
            <a:endParaRPr lang="en-US" dirty="0"/>
          </a:p>
        </p:txBody>
      </p:sp>
      <p:pic>
        <p:nvPicPr>
          <p:cNvPr id="4" name="Content Placeholder 3">
            <a:extLst>
              <a:ext uri="{FF2B5EF4-FFF2-40B4-BE49-F238E27FC236}">
                <a16:creationId xmlns:a16="http://schemas.microsoft.com/office/drawing/2014/main" id="{DF6EC148-1185-4043-AA65-41A592C7C1F0}"/>
              </a:ext>
            </a:extLst>
          </p:cNvPr>
          <p:cNvPicPr>
            <a:picLocks noGrp="1" noChangeAspect="1"/>
          </p:cNvPicPr>
          <p:nvPr>
            <p:ph idx="1"/>
          </p:nvPr>
        </p:nvPicPr>
        <p:blipFill>
          <a:blip r:embed="rId3"/>
          <a:stretch>
            <a:fillRect/>
          </a:stretch>
        </p:blipFill>
        <p:spPr>
          <a:xfrm>
            <a:off x="95357" y="1502886"/>
            <a:ext cx="5281861" cy="2804709"/>
          </a:xfrm>
          <a:prstGeom prst="rect">
            <a:avLst/>
          </a:prstGeom>
        </p:spPr>
      </p:pic>
      <p:sp>
        <p:nvSpPr>
          <p:cNvPr id="5" name="TextBox 4">
            <a:extLst>
              <a:ext uri="{FF2B5EF4-FFF2-40B4-BE49-F238E27FC236}">
                <a16:creationId xmlns:a16="http://schemas.microsoft.com/office/drawing/2014/main" id="{3A835528-521F-5C49-8B1B-3A09A5D9C602}"/>
              </a:ext>
            </a:extLst>
          </p:cNvPr>
          <p:cNvSpPr txBox="1"/>
          <p:nvPr/>
        </p:nvSpPr>
        <p:spPr>
          <a:xfrm>
            <a:off x="390853" y="4494538"/>
            <a:ext cx="4690868" cy="646331"/>
          </a:xfrm>
          <a:prstGeom prst="rect">
            <a:avLst/>
          </a:prstGeom>
          <a:noFill/>
        </p:spPr>
        <p:txBody>
          <a:bodyPr wrap="square" rtlCol="0">
            <a:spAutoFit/>
          </a:bodyPr>
          <a:lstStyle/>
          <a:p>
            <a:r>
              <a:rPr lang="en-US" dirty="0">
                <a:hlinkClick r:id="rId4"/>
              </a:rPr>
              <a:t>https://www.science.org/doi/pdf/10.1126/science.acx9605</a:t>
            </a:r>
            <a:r>
              <a:rPr lang="en-US" dirty="0"/>
              <a:t> (accessed 1/17/22)</a:t>
            </a:r>
          </a:p>
        </p:txBody>
      </p:sp>
      <p:sp>
        <p:nvSpPr>
          <p:cNvPr id="6" name="Rectangle 5">
            <a:extLst>
              <a:ext uri="{FF2B5EF4-FFF2-40B4-BE49-F238E27FC236}">
                <a16:creationId xmlns:a16="http://schemas.microsoft.com/office/drawing/2014/main" id="{A18E9BFD-56E0-604C-BA6C-9163B72C4D74}"/>
              </a:ext>
            </a:extLst>
          </p:cNvPr>
          <p:cNvSpPr/>
          <p:nvPr/>
        </p:nvSpPr>
        <p:spPr>
          <a:xfrm>
            <a:off x="3671247" y="2523103"/>
            <a:ext cx="1460311" cy="76427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rPr>
              <a:t>Nirmatrelvir</a:t>
            </a:r>
            <a:r>
              <a:rPr lang="en-US" dirty="0">
                <a:solidFill>
                  <a:schemeClr val="bg1"/>
                </a:solidFill>
              </a:rPr>
              <a:t> w/ritonavir</a:t>
            </a:r>
          </a:p>
        </p:txBody>
      </p:sp>
      <p:sp>
        <p:nvSpPr>
          <p:cNvPr id="7" name="TextBox 6">
            <a:extLst>
              <a:ext uri="{FF2B5EF4-FFF2-40B4-BE49-F238E27FC236}">
                <a16:creationId xmlns:a16="http://schemas.microsoft.com/office/drawing/2014/main" id="{F52CC8CC-45E5-9E42-9CAF-F39762B8472E}"/>
              </a:ext>
            </a:extLst>
          </p:cNvPr>
          <p:cNvSpPr txBox="1"/>
          <p:nvPr/>
        </p:nvSpPr>
        <p:spPr>
          <a:xfrm>
            <a:off x="5472752" y="504968"/>
            <a:ext cx="6309994" cy="5909310"/>
          </a:xfrm>
          <a:prstGeom prst="rect">
            <a:avLst/>
          </a:prstGeom>
          <a:noFill/>
        </p:spPr>
        <p:txBody>
          <a:bodyPr wrap="square" rtlCol="0">
            <a:spAutoFit/>
          </a:bodyPr>
          <a:lstStyle/>
          <a:p>
            <a:r>
              <a:rPr lang="en-US" dirty="0"/>
              <a:t>Evidence – EPIC-HR trial</a:t>
            </a:r>
          </a:p>
          <a:p>
            <a:endParaRPr lang="en-US" dirty="0"/>
          </a:p>
          <a:p>
            <a:r>
              <a:rPr lang="en-US" dirty="0"/>
              <a:t>Therapy considerations – DRUG INTERACTIONS:</a:t>
            </a:r>
          </a:p>
          <a:p>
            <a:r>
              <a:rPr lang="en-US" dirty="0">
                <a:hlinkClick r:id="rId5"/>
              </a:rPr>
              <a:t>EUA Fact sheet</a:t>
            </a:r>
            <a:endParaRPr lang="en-US" dirty="0"/>
          </a:p>
          <a:p>
            <a:r>
              <a:rPr lang="en-US" dirty="0">
                <a:hlinkClick r:id="rId6"/>
              </a:rPr>
              <a:t>Drug interaction checker</a:t>
            </a:r>
            <a:endParaRPr lang="en-US" dirty="0"/>
          </a:p>
          <a:p>
            <a:endParaRPr lang="en-US" dirty="0"/>
          </a:p>
          <a:p>
            <a:r>
              <a:rPr lang="en-US" dirty="0"/>
              <a:t>Treatment pop: age &gt;12 (and &gt;40kg), high risk, + test 0-5 days of </a:t>
            </a:r>
            <a:r>
              <a:rPr lang="en-US" dirty="0" err="1"/>
              <a:t>sx</a:t>
            </a:r>
            <a:r>
              <a:rPr lang="en-US" dirty="0"/>
              <a:t>, not hospitalized, no new O2 requirement.</a:t>
            </a:r>
          </a:p>
          <a:p>
            <a:endParaRPr lang="en-US" dirty="0"/>
          </a:p>
          <a:p>
            <a:r>
              <a:rPr lang="en-US" dirty="0"/>
              <a:t>Dosing:</a:t>
            </a:r>
          </a:p>
          <a:p>
            <a:pPr marL="285750" indent="-285750">
              <a:buFont typeface="Arial" panose="020B0604020202020204" pitchFamily="34" charset="0"/>
              <a:buChar char="•"/>
            </a:pPr>
            <a:r>
              <a:rPr lang="en-US" i="1" dirty="0"/>
              <a:t>GFR &gt;60 </a:t>
            </a:r>
            <a:r>
              <a:rPr lang="en-US" dirty="0"/>
              <a:t>:: NTV 300mg (150mg two tablets) + </a:t>
            </a:r>
            <a:r>
              <a:rPr lang="en-US" dirty="0" err="1"/>
              <a:t>rtv</a:t>
            </a:r>
            <a:r>
              <a:rPr lang="en-US" dirty="0"/>
              <a:t> 100mg one tablet BID for 5 days (with or without food)</a:t>
            </a:r>
          </a:p>
          <a:p>
            <a:pPr marL="285750" indent="-285750">
              <a:buFont typeface="Arial" panose="020B0604020202020204" pitchFamily="34" charset="0"/>
              <a:buChar char="•"/>
            </a:pPr>
            <a:r>
              <a:rPr lang="en-US" i="1" dirty="0"/>
              <a:t>GFR 30-60 </a:t>
            </a:r>
            <a:r>
              <a:rPr lang="en-US" dirty="0"/>
              <a:t>:: NTV 150mg one tablet + </a:t>
            </a:r>
            <a:r>
              <a:rPr lang="en-US" dirty="0" err="1"/>
              <a:t>rtv</a:t>
            </a:r>
            <a:r>
              <a:rPr lang="en-US" dirty="0"/>
              <a:t> 100mg one tablet BID for 5 days (with or without food)</a:t>
            </a:r>
          </a:p>
          <a:p>
            <a:pPr marL="285750" indent="-285750">
              <a:buFont typeface="Arial" panose="020B0604020202020204" pitchFamily="34" charset="0"/>
              <a:buChar char="•"/>
            </a:pPr>
            <a:r>
              <a:rPr lang="en-US" i="1" dirty="0"/>
              <a:t>GFR &lt; 30 </a:t>
            </a:r>
            <a:r>
              <a:rPr lang="en-US" dirty="0"/>
              <a:t>:: contraindicated</a:t>
            </a:r>
          </a:p>
          <a:p>
            <a:endParaRPr lang="en-US" dirty="0"/>
          </a:p>
          <a:p>
            <a:r>
              <a:rPr lang="en-US" b="1" dirty="0"/>
              <a:t>Side effects </a:t>
            </a:r>
            <a:r>
              <a:rPr lang="en-US" dirty="0"/>
              <a:t>(NTV/</a:t>
            </a:r>
            <a:r>
              <a:rPr lang="en-US" dirty="0" err="1"/>
              <a:t>rtv</a:t>
            </a:r>
            <a:r>
              <a:rPr lang="en-US" dirty="0"/>
              <a:t> v placebo)</a:t>
            </a:r>
          </a:p>
          <a:p>
            <a:pPr marL="285750" indent="-285750">
              <a:buFont typeface="Arial" panose="020B0604020202020204" pitchFamily="34" charset="0"/>
              <a:buChar char="•"/>
            </a:pPr>
            <a:r>
              <a:rPr lang="en-US" dirty="0"/>
              <a:t>Dysgeusia (6% v 1%)</a:t>
            </a:r>
          </a:p>
          <a:p>
            <a:pPr marL="285750" indent="-285750">
              <a:buFont typeface="Arial" panose="020B0604020202020204" pitchFamily="34" charset="0"/>
              <a:buChar char="•"/>
            </a:pPr>
            <a:r>
              <a:rPr lang="en-US" dirty="0"/>
              <a:t>Diarrhea (3% v 2%)</a:t>
            </a:r>
          </a:p>
          <a:p>
            <a:pPr marL="285750" indent="-285750">
              <a:buFont typeface="Arial" panose="020B0604020202020204" pitchFamily="34" charset="0"/>
              <a:buChar char="•"/>
            </a:pPr>
            <a:r>
              <a:rPr lang="en-US" dirty="0"/>
              <a:t>HTN (1% v &lt;1%)</a:t>
            </a:r>
          </a:p>
          <a:p>
            <a:pPr marL="285750" indent="-285750">
              <a:buFont typeface="Arial" panose="020B0604020202020204" pitchFamily="34" charset="0"/>
              <a:buChar char="•"/>
            </a:pPr>
            <a:r>
              <a:rPr lang="en-US" dirty="0"/>
              <a:t>Myalgia (1% v &lt;1%)</a:t>
            </a:r>
          </a:p>
        </p:txBody>
      </p:sp>
    </p:spTree>
    <p:extLst>
      <p:ext uri="{BB962C8B-B14F-4D97-AF65-F5344CB8AC3E}">
        <p14:creationId xmlns:p14="http://schemas.microsoft.com/office/powerpoint/2010/main" val="162441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D3E4D-AD74-8240-9682-87C007B890F6}"/>
              </a:ext>
            </a:extLst>
          </p:cNvPr>
          <p:cNvSpPr>
            <a:spLocks noGrp="1"/>
          </p:cNvSpPr>
          <p:nvPr>
            <p:ph type="title"/>
          </p:nvPr>
        </p:nvSpPr>
        <p:spPr>
          <a:xfrm>
            <a:off x="237698" y="189250"/>
            <a:ext cx="7445991" cy="1325563"/>
          </a:xfrm>
        </p:spPr>
        <p:txBody>
          <a:bodyPr/>
          <a:lstStyle/>
          <a:p>
            <a:r>
              <a:rPr lang="en-US" dirty="0" err="1"/>
              <a:t>MOVe</a:t>
            </a:r>
            <a:r>
              <a:rPr lang="en-US" dirty="0"/>
              <a:t>-OUT trial :: </a:t>
            </a:r>
            <a:r>
              <a:rPr lang="en-US" dirty="0" err="1"/>
              <a:t>Molnupiravir</a:t>
            </a:r>
            <a:endParaRPr lang="en-US" dirty="0"/>
          </a:p>
        </p:txBody>
      </p:sp>
      <p:graphicFrame>
        <p:nvGraphicFramePr>
          <p:cNvPr id="4" name="Table 4">
            <a:extLst>
              <a:ext uri="{FF2B5EF4-FFF2-40B4-BE49-F238E27FC236}">
                <a16:creationId xmlns:a16="http://schemas.microsoft.com/office/drawing/2014/main" id="{D5E154C3-B187-E143-8A44-0B19BCAF3A41}"/>
              </a:ext>
            </a:extLst>
          </p:cNvPr>
          <p:cNvGraphicFramePr>
            <a:graphicFrameLocks noGrp="1"/>
          </p:cNvGraphicFramePr>
          <p:nvPr>
            <p:ph idx="1"/>
            <p:extLst>
              <p:ext uri="{D42A27DB-BD31-4B8C-83A1-F6EECF244321}">
                <p14:modId xmlns:p14="http://schemas.microsoft.com/office/powerpoint/2010/main" val="185753545"/>
              </p:ext>
            </p:extLst>
          </p:nvPr>
        </p:nvGraphicFramePr>
        <p:xfrm>
          <a:off x="237698" y="1354050"/>
          <a:ext cx="5630839" cy="2290566"/>
        </p:xfrm>
        <a:graphic>
          <a:graphicData uri="http://schemas.openxmlformats.org/drawingml/2006/table">
            <a:tbl>
              <a:tblPr firstRow="1" bandRow="1">
                <a:tableStyleId>{5C22544A-7EE6-4342-B048-85BDC9FD1C3A}</a:tableStyleId>
              </a:tblPr>
              <a:tblGrid>
                <a:gridCol w="1072487">
                  <a:extLst>
                    <a:ext uri="{9D8B030D-6E8A-4147-A177-3AD203B41FA5}">
                      <a16:colId xmlns:a16="http://schemas.microsoft.com/office/drawing/2014/main" val="3273016380"/>
                    </a:ext>
                  </a:extLst>
                </a:gridCol>
                <a:gridCol w="1616837">
                  <a:extLst>
                    <a:ext uri="{9D8B030D-6E8A-4147-A177-3AD203B41FA5}">
                      <a16:colId xmlns:a16="http://schemas.microsoft.com/office/drawing/2014/main" val="2082253702"/>
                    </a:ext>
                  </a:extLst>
                </a:gridCol>
                <a:gridCol w="881936">
                  <a:extLst>
                    <a:ext uri="{9D8B030D-6E8A-4147-A177-3AD203B41FA5}">
                      <a16:colId xmlns:a16="http://schemas.microsoft.com/office/drawing/2014/main" val="1648476150"/>
                    </a:ext>
                  </a:extLst>
                </a:gridCol>
                <a:gridCol w="940463">
                  <a:extLst>
                    <a:ext uri="{9D8B030D-6E8A-4147-A177-3AD203B41FA5}">
                      <a16:colId xmlns:a16="http://schemas.microsoft.com/office/drawing/2014/main" val="4168587977"/>
                    </a:ext>
                  </a:extLst>
                </a:gridCol>
                <a:gridCol w="1119116">
                  <a:extLst>
                    <a:ext uri="{9D8B030D-6E8A-4147-A177-3AD203B41FA5}">
                      <a16:colId xmlns:a16="http://schemas.microsoft.com/office/drawing/2014/main" val="490619122"/>
                    </a:ext>
                  </a:extLst>
                </a:gridCol>
              </a:tblGrid>
              <a:tr h="639193">
                <a:tc>
                  <a:txBody>
                    <a:bodyPr/>
                    <a:lstStyle/>
                    <a:p>
                      <a:endParaRPr lang="en-US" dirty="0"/>
                    </a:p>
                  </a:txBody>
                  <a:tcPr/>
                </a:tc>
                <a:tc>
                  <a:txBody>
                    <a:bodyPr/>
                    <a:lstStyle/>
                    <a:p>
                      <a:pPr algn="ctr"/>
                      <a:r>
                        <a:rPr lang="en-US" dirty="0"/>
                        <a:t>Hospitalization or death</a:t>
                      </a:r>
                    </a:p>
                  </a:txBody>
                  <a:tcPr/>
                </a:tc>
                <a:tc>
                  <a:txBody>
                    <a:bodyPr/>
                    <a:lstStyle/>
                    <a:p>
                      <a:pPr algn="ctr"/>
                      <a:r>
                        <a:rPr lang="en-US" dirty="0"/>
                        <a:t>Death</a:t>
                      </a:r>
                    </a:p>
                  </a:txBody>
                  <a:tcPr/>
                </a:tc>
                <a:tc>
                  <a:txBody>
                    <a:bodyPr/>
                    <a:lstStyle/>
                    <a:p>
                      <a:pPr algn="ctr"/>
                      <a:r>
                        <a:rPr lang="en-US" dirty="0"/>
                        <a:t>ARR</a:t>
                      </a:r>
                    </a:p>
                  </a:txBody>
                  <a:tcPr/>
                </a:tc>
                <a:tc>
                  <a:txBody>
                    <a:bodyPr/>
                    <a:lstStyle/>
                    <a:p>
                      <a:pPr algn="ctr"/>
                      <a:r>
                        <a:rPr lang="en-US" dirty="0"/>
                        <a:t>RRR</a:t>
                      </a:r>
                    </a:p>
                  </a:txBody>
                  <a:tcPr/>
                </a:tc>
                <a:extLst>
                  <a:ext uri="{0D108BD9-81ED-4DB2-BD59-A6C34878D82A}">
                    <a16:rowId xmlns:a16="http://schemas.microsoft.com/office/drawing/2014/main" val="1758679981"/>
                  </a:ext>
                </a:extLst>
              </a:tr>
              <a:tr h="639193">
                <a:tc>
                  <a:txBody>
                    <a:bodyPr/>
                    <a:lstStyle/>
                    <a:p>
                      <a:r>
                        <a:rPr lang="en-US" dirty="0"/>
                        <a:t>Drug (710)</a:t>
                      </a:r>
                    </a:p>
                  </a:txBody>
                  <a:tcPr/>
                </a:tc>
                <a:tc>
                  <a:txBody>
                    <a:bodyPr/>
                    <a:lstStyle/>
                    <a:p>
                      <a:pPr algn="ctr"/>
                      <a:r>
                        <a:rPr lang="en-US" dirty="0"/>
                        <a:t>48/709</a:t>
                      </a:r>
                    </a:p>
                    <a:p>
                      <a:pPr algn="ctr"/>
                      <a:r>
                        <a:rPr lang="en-US" dirty="0"/>
                        <a:t>(6.8%)</a:t>
                      </a:r>
                    </a:p>
                  </a:txBody>
                  <a:tcPr/>
                </a:tc>
                <a:tc>
                  <a:txBody>
                    <a:bodyPr/>
                    <a:lstStyle/>
                    <a:p>
                      <a:pPr algn="ctr"/>
                      <a:r>
                        <a:rPr lang="en-US" dirty="0"/>
                        <a:t>1</a:t>
                      </a:r>
                    </a:p>
                  </a:txBody>
                  <a:tcPr/>
                </a:tc>
                <a:tc rowSpan="2">
                  <a:txBody>
                    <a:bodyPr/>
                    <a:lstStyle/>
                    <a:p>
                      <a:pPr algn="ctr"/>
                      <a:r>
                        <a:rPr lang="en-US" dirty="0"/>
                        <a:t>3.0%</a:t>
                      </a:r>
                    </a:p>
                    <a:p>
                      <a:pPr algn="ctr"/>
                      <a:endParaRPr lang="en-US" dirty="0"/>
                    </a:p>
                    <a:p>
                      <a:pPr algn="ctr"/>
                      <a:r>
                        <a:rPr lang="en-US" dirty="0"/>
                        <a:t>NNT= 31</a:t>
                      </a:r>
                    </a:p>
                  </a:txBody>
                  <a:tcPr anchor="ctr"/>
                </a:tc>
                <a:tc rowSpan="2">
                  <a:txBody>
                    <a:bodyPr/>
                    <a:lstStyle/>
                    <a:p>
                      <a:pPr algn="ctr"/>
                      <a:r>
                        <a:rPr lang="en-US" dirty="0"/>
                        <a:t>30%</a:t>
                      </a:r>
                    </a:p>
                  </a:txBody>
                  <a:tcPr anchor="ctr"/>
                </a:tc>
                <a:extLst>
                  <a:ext uri="{0D108BD9-81ED-4DB2-BD59-A6C34878D82A}">
                    <a16:rowId xmlns:a16="http://schemas.microsoft.com/office/drawing/2014/main" val="1037667071"/>
                  </a:ext>
                </a:extLst>
              </a:tr>
              <a:tr h="639193">
                <a:tc>
                  <a:txBody>
                    <a:bodyPr/>
                    <a:lstStyle/>
                    <a:p>
                      <a:r>
                        <a:rPr lang="en-US" dirty="0"/>
                        <a:t>Placebo (701)</a:t>
                      </a:r>
                    </a:p>
                  </a:txBody>
                  <a:tcPr/>
                </a:tc>
                <a:tc>
                  <a:txBody>
                    <a:bodyPr/>
                    <a:lstStyle/>
                    <a:p>
                      <a:pPr algn="ctr"/>
                      <a:r>
                        <a:rPr lang="en-US" dirty="0"/>
                        <a:t>68/699</a:t>
                      </a:r>
                    </a:p>
                    <a:p>
                      <a:pPr algn="ctr"/>
                      <a:r>
                        <a:rPr lang="en-US" dirty="0"/>
                        <a:t>(9.7%)</a:t>
                      </a:r>
                    </a:p>
                  </a:txBody>
                  <a:tcPr/>
                </a:tc>
                <a:tc>
                  <a:txBody>
                    <a:bodyPr/>
                    <a:lstStyle/>
                    <a:p>
                      <a:pPr algn="ctr"/>
                      <a:r>
                        <a:rPr lang="en-US" dirty="0"/>
                        <a:t>9</a:t>
                      </a: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2957861789"/>
                  </a:ext>
                </a:extLst>
              </a:tr>
              <a:tr h="370326">
                <a:tc>
                  <a:txBody>
                    <a:bodyPr/>
                    <a:lstStyle/>
                    <a:p>
                      <a:endParaRPr lang="en-US"/>
                    </a:p>
                  </a:txBody>
                  <a:tcPr/>
                </a:tc>
                <a:tc>
                  <a:txBody>
                    <a:bodyPr/>
                    <a:lstStyle/>
                    <a:p>
                      <a:r>
                        <a:rPr lang="en-US" dirty="0"/>
                        <a:t>n = 1411</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662238137"/>
                  </a:ext>
                </a:extLst>
              </a:tr>
            </a:tbl>
          </a:graphicData>
        </a:graphic>
      </p:graphicFrame>
      <p:sp>
        <p:nvSpPr>
          <p:cNvPr id="5" name="TextBox 4">
            <a:extLst>
              <a:ext uri="{FF2B5EF4-FFF2-40B4-BE49-F238E27FC236}">
                <a16:creationId xmlns:a16="http://schemas.microsoft.com/office/drawing/2014/main" id="{ECB8F1AB-BD44-1F4D-BF79-2D86D8704E64}"/>
              </a:ext>
            </a:extLst>
          </p:cNvPr>
          <p:cNvSpPr txBox="1"/>
          <p:nvPr/>
        </p:nvSpPr>
        <p:spPr>
          <a:xfrm>
            <a:off x="388831" y="5974216"/>
            <a:ext cx="4484427" cy="646331"/>
          </a:xfrm>
          <a:prstGeom prst="rect">
            <a:avLst/>
          </a:prstGeom>
          <a:noFill/>
        </p:spPr>
        <p:txBody>
          <a:bodyPr wrap="square" rtlCol="0">
            <a:spAutoFit/>
          </a:bodyPr>
          <a:lstStyle/>
          <a:p>
            <a:r>
              <a:rPr lang="en-US" dirty="0">
                <a:hlinkClick r:id="rId2"/>
              </a:rPr>
              <a:t>https://www.nejm.org/doi/full/10.1056/NEJMoa2116044</a:t>
            </a:r>
            <a:r>
              <a:rPr lang="en-US" dirty="0"/>
              <a:t> (accessed 1/18/22)</a:t>
            </a:r>
          </a:p>
        </p:txBody>
      </p:sp>
      <p:sp>
        <p:nvSpPr>
          <p:cNvPr id="6" name="TextBox 5">
            <a:extLst>
              <a:ext uri="{FF2B5EF4-FFF2-40B4-BE49-F238E27FC236}">
                <a16:creationId xmlns:a16="http://schemas.microsoft.com/office/drawing/2014/main" id="{CF151B62-A8E8-ED49-8C42-FCB520556442}"/>
              </a:ext>
            </a:extLst>
          </p:cNvPr>
          <p:cNvSpPr txBox="1"/>
          <p:nvPr/>
        </p:nvSpPr>
        <p:spPr>
          <a:xfrm>
            <a:off x="388831" y="3932253"/>
            <a:ext cx="3884012" cy="1754326"/>
          </a:xfrm>
          <a:prstGeom prst="rect">
            <a:avLst/>
          </a:prstGeom>
          <a:noFill/>
        </p:spPr>
        <p:txBody>
          <a:bodyPr wrap="none" rtlCol="0">
            <a:spAutoFit/>
          </a:bodyPr>
          <a:lstStyle/>
          <a:p>
            <a:r>
              <a:rPr lang="en-US" dirty="0"/>
              <a:t>Study population:</a:t>
            </a:r>
          </a:p>
          <a:p>
            <a:pPr marL="285750" indent="-285750">
              <a:buFont typeface="Arial" panose="020B0604020202020204" pitchFamily="34" charset="0"/>
              <a:buChar char="•"/>
            </a:pPr>
            <a:r>
              <a:rPr lang="en-US" dirty="0"/>
              <a:t>Unvaccinated</a:t>
            </a:r>
          </a:p>
          <a:p>
            <a:pPr marL="285750" indent="-285750">
              <a:buFont typeface="Arial" panose="020B0604020202020204" pitchFamily="34" charset="0"/>
              <a:buChar char="•"/>
            </a:pPr>
            <a:r>
              <a:rPr lang="en-US" dirty="0"/>
              <a:t>Non-hospitalized (mild to moderate)</a:t>
            </a:r>
          </a:p>
          <a:p>
            <a:pPr marL="285750" indent="-285750">
              <a:buFont typeface="Arial" panose="020B0604020202020204" pitchFamily="34" charset="0"/>
              <a:buChar char="•"/>
            </a:pPr>
            <a:r>
              <a:rPr lang="en-US" dirty="0"/>
              <a:t>No oxygen requirement</a:t>
            </a:r>
          </a:p>
          <a:p>
            <a:pPr marL="285750" indent="-285750">
              <a:buFont typeface="Arial" panose="020B0604020202020204" pitchFamily="34" charset="0"/>
              <a:buChar char="•"/>
            </a:pPr>
            <a:r>
              <a:rPr lang="en-US" dirty="0"/>
              <a:t>0-5 days or Positive test</a:t>
            </a:r>
          </a:p>
          <a:p>
            <a:pPr marL="285750" indent="-285750">
              <a:buFont typeface="Arial" panose="020B0604020202020204" pitchFamily="34" charset="0"/>
              <a:buChar char="•"/>
            </a:pPr>
            <a:r>
              <a:rPr lang="en-US" dirty="0"/>
              <a:t>High risk &gt;17y</a:t>
            </a:r>
          </a:p>
        </p:txBody>
      </p:sp>
      <p:pic>
        <p:nvPicPr>
          <p:cNvPr id="11266" name="Picture 2">
            <a:extLst>
              <a:ext uri="{FF2B5EF4-FFF2-40B4-BE49-F238E27FC236}">
                <a16:creationId xmlns:a16="http://schemas.microsoft.com/office/drawing/2014/main" id="{B415053D-E068-DE43-8D23-29A6D27BB8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2201" y="2358476"/>
            <a:ext cx="5952101" cy="4262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99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9EBC3-1EB2-B54B-865C-200E71ED1BB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CF21592-0993-BD44-A51F-29597537AAEC}"/>
              </a:ext>
            </a:extLst>
          </p:cNvPr>
          <p:cNvPicPr>
            <a:picLocks noGrp="1" noChangeAspect="1"/>
          </p:cNvPicPr>
          <p:nvPr>
            <p:ph idx="1"/>
          </p:nvPr>
        </p:nvPicPr>
        <p:blipFill>
          <a:blip r:embed="rId2"/>
          <a:stretch>
            <a:fillRect/>
          </a:stretch>
        </p:blipFill>
        <p:spPr>
          <a:xfrm>
            <a:off x="2810567" y="188144"/>
            <a:ext cx="9016354" cy="6256901"/>
          </a:xfrm>
          <a:prstGeom prst="rect">
            <a:avLst/>
          </a:prstGeom>
        </p:spPr>
      </p:pic>
      <p:sp>
        <p:nvSpPr>
          <p:cNvPr id="5" name="TextBox 4">
            <a:extLst>
              <a:ext uri="{FF2B5EF4-FFF2-40B4-BE49-F238E27FC236}">
                <a16:creationId xmlns:a16="http://schemas.microsoft.com/office/drawing/2014/main" id="{11D50CF7-CE80-584D-AB89-6C9EC512265C}"/>
              </a:ext>
            </a:extLst>
          </p:cNvPr>
          <p:cNvSpPr txBox="1"/>
          <p:nvPr/>
        </p:nvSpPr>
        <p:spPr>
          <a:xfrm>
            <a:off x="365079" y="6437360"/>
            <a:ext cx="8675682" cy="369332"/>
          </a:xfrm>
          <a:prstGeom prst="rect">
            <a:avLst/>
          </a:prstGeom>
          <a:noFill/>
        </p:spPr>
        <p:txBody>
          <a:bodyPr wrap="square" rtlCol="0">
            <a:spAutoFit/>
          </a:bodyPr>
          <a:lstStyle/>
          <a:p>
            <a:r>
              <a:rPr lang="en-US" dirty="0">
                <a:hlinkClick r:id="rId3"/>
              </a:rPr>
              <a:t>https://www.nejm.org/doi/full/10.1056/NEJMoa2116044</a:t>
            </a:r>
            <a:r>
              <a:rPr lang="en-US" dirty="0"/>
              <a:t> (accessed 1/18/22)</a:t>
            </a:r>
          </a:p>
        </p:txBody>
      </p:sp>
    </p:spTree>
    <p:extLst>
      <p:ext uri="{BB962C8B-B14F-4D97-AF65-F5344CB8AC3E}">
        <p14:creationId xmlns:p14="http://schemas.microsoft.com/office/powerpoint/2010/main" val="689251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71F10-A1FB-AC48-9A94-134E0746DF2D}"/>
              </a:ext>
            </a:extLst>
          </p:cNvPr>
          <p:cNvSpPr>
            <a:spLocks noGrp="1"/>
          </p:cNvSpPr>
          <p:nvPr>
            <p:ph type="title"/>
          </p:nvPr>
        </p:nvSpPr>
        <p:spPr/>
        <p:txBody>
          <a:bodyPr/>
          <a:lstStyle/>
          <a:p>
            <a:r>
              <a:rPr lang="en-US" dirty="0" err="1"/>
              <a:t>molnupiravir</a:t>
            </a:r>
            <a:endParaRPr lang="en-US" dirty="0"/>
          </a:p>
        </p:txBody>
      </p:sp>
      <p:pic>
        <p:nvPicPr>
          <p:cNvPr id="5" name="Content Placeholder 4">
            <a:extLst>
              <a:ext uri="{FF2B5EF4-FFF2-40B4-BE49-F238E27FC236}">
                <a16:creationId xmlns:a16="http://schemas.microsoft.com/office/drawing/2014/main" id="{F26E5C25-4DAA-BF48-A008-237D968BB4BF}"/>
              </a:ext>
            </a:extLst>
          </p:cNvPr>
          <p:cNvPicPr>
            <a:picLocks noGrp="1" noChangeAspect="1"/>
          </p:cNvPicPr>
          <p:nvPr>
            <p:ph idx="1"/>
          </p:nvPr>
        </p:nvPicPr>
        <p:blipFill>
          <a:blip r:embed="rId3"/>
          <a:stretch>
            <a:fillRect/>
          </a:stretch>
        </p:blipFill>
        <p:spPr>
          <a:xfrm>
            <a:off x="105750" y="1295988"/>
            <a:ext cx="5144808" cy="3770082"/>
          </a:xfrm>
          <a:prstGeom prst="rect">
            <a:avLst/>
          </a:prstGeom>
        </p:spPr>
      </p:pic>
      <p:sp>
        <p:nvSpPr>
          <p:cNvPr id="4" name="TextBox 3">
            <a:extLst>
              <a:ext uri="{FF2B5EF4-FFF2-40B4-BE49-F238E27FC236}">
                <a16:creationId xmlns:a16="http://schemas.microsoft.com/office/drawing/2014/main" id="{CE8FF9A7-78B3-F04B-8D94-2D3A70F58289}"/>
              </a:ext>
            </a:extLst>
          </p:cNvPr>
          <p:cNvSpPr txBox="1"/>
          <p:nvPr/>
        </p:nvSpPr>
        <p:spPr>
          <a:xfrm>
            <a:off x="404418" y="5066070"/>
            <a:ext cx="4017457" cy="646331"/>
          </a:xfrm>
          <a:prstGeom prst="rect">
            <a:avLst/>
          </a:prstGeom>
          <a:noFill/>
        </p:spPr>
        <p:txBody>
          <a:bodyPr wrap="square" rtlCol="0">
            <a:spAutoFit/>
          </a:bodyPr>
          <a:lstStyle/>
          <a:p>
            <a:r>
              <a:rPr lang="en-US" dirty="0">
                <a:hlinkClick r:id="rId4"/>
              </a:rPr>
              <a:t>https://www.science.org/doi/pdf/10.1126/science.acx9605</a:t>
            </a:r>
            <a:r>
              <a:rPr lang="en-US" dirty="0"/>
              <a:t> (accessed 1/17/22)</a:t>
            </a:r>
          </a:p>
        </p:txBody>
      </p:sp>
      <p:sp>
        <p:nvSpPr>
          <p:cNvPr id="6" name="Rectangle 5">
            <a:extLst>
              <a:ext uri="{FF2B5EF4-FFF2-40B4-BE49-F238E27FC236}">
                <a16:creationId xmlns:a16="http://schemas.microsoft.com/office/drawing/2014/main" id="{61F68864-154A-474B-A694-7EE12C09F093}"/>
              </a:ext>
            </a:extLst>
          </p:cNvPr>
          <p:cNvSpPr/>
          <p:nvPr/>
        </p:nvSpPr>
        <p:spPr>
          <a:xfrm>
            <a:off x="3305178" y="4517409"/>
            <a:ext cx="802798" cy="36849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BB32653-D1E6-A245-B50E-F69165C5EBB7}"/>
              </a:ext>
            </a:extLst>
          </p:cNvPr>
          <p:cNvSpPr txBox="1"/>
          <p:nvPr/>
        </p:nvSpPr>
        <p:spPr>
          <a:xfrm>
            <a:off x="5472752" y="504968"/>
            <a:ext cx="6309994" cy="5355312"/>
          </a:xfrm>
          <a:prstGeom prst="rect">
            <a:avLst/>
          </a:prstGeom>
          <a:noFill/>
        </p:spPr>
        <p:txBody>
          <a:bodyPr wrap="square" rtlCol="0">
            <a:spAutoFit/>
          </a:bodyPr>
          <a:lstStyle/>
          <a:p>
            <a:r>
              <a:rPr lang="en-US" dirty="0"/>
              <a:t>Evidence – </a:t>
            </a:r>
          </a:p>
          <a:p>
            <a:endParaRPr lang="en-US" dirty="0"/>
          </a:p>
          <a:p>
            <a:r>
              <a:rPr lang="en-US" dirty="0"/>
              <a:t>Therapy considerations – mutagen risk:</a:t>
            </a:r>
          </a:p>
          <a:p>
            <a:r>
              <a:rPr lang="en-US" dirty="0">
                <a:hlinkClick r:id="rId5"/>
              </a:rPr>
              <a:t>EUA Fact sheet</a:t>
            </a:r>
            <a:endParaRPr lang="en-US" dirty="0"/>
          </a:p>
          <a:p>
            <a:r>
              <a:rPr lang="en-US" dirty="0"/>
              <a:t>Reproductive concerns: contraception for 3 months</a:t>
            </a:r>
          </a:p>
          <a:p>
            <a:r>
              <a:rPr lang="en-US" dirty="0"/>
              <a:t>Breast feeding (can start 4 days after stopping medicine)</a:t>
            </a:r>
          </a:p>
          <a:p>
            <a:endParaRPr lang="en-US" dirty="0"/>
          </a:p>
          <a:p>
            <a:r>
              <a:rPr lang="en-US" dirty="0"/>
              <a:t>Treatment pop: </a:t>
            </a:r>
          </a:p>
          <a:p>
            <a:r>
              <a:rPr lang="en-US" dirty="0"/>
              <a:t>age &gt;17, high risk, + test 0-5 days of </a:t>
            </a:r>
            <a:r>
              <a:rPr lang="en-US" dirty="0" err="1"/>
              <a:t>sx</a:t>
            </a:r>
            <a:r>
              <a:rPr lang="en-US" dirty="0"/>
              <a:t>, not hospitalized, no new O2 requirement.  Not in pregnancy</a:t>
            </a:r>
          </a:p>
          <a:p>
            <a:r>
              <a:rPr lang="en-US" dirty="0"/>
              <a:t>When other treatment not available</a:t>
            </a:r>
          </a:p>
          <a:p>
            <a:endParaRPr lang="en-US" dirty="0"/>
          </a:p>
          <a:p>
            <a:r>
              <a:rPr lang="en-US" dirty="0"/>
              <a:t>Dosing:  </a:t>
            </a:r>
          </a:p>
          <a:p>
            <a:pPr marL="285750" indent="-285750">
              <a:buFont typeface="Arial" panose="020B0604020202020204" pitchFamily="34" charset="0"/>
              <a:buChar char="•"/>
            </a:pPr>
            <a:r>
              <a:rPr lang="en-US" dirty="0" err="1"/>
              <a:t>Molnupiravir</a:t>
            </a:r>
            <a:r>
              <a:rPr lang="en-US" dirty="0"/>
              <a:t> 800mg (200mg four tablets) every 12h for 5 days</a:t>
            </a:r>
          </a:p>
          <a:p>
            <a:endParaRPr lang="en-US" dirty="0"/>
          </a:p>
          <a:p>
            <a:r>
              <a:rPr lang="en-US" b="1" dirty="0"/>
              <a:t>Side effects </a:t>
            </a:r>
            <a:r>
              <a:rPr lang="en-US" dirty="0"/>
              <a:t>(drug v placebo)</a:t>
            </a:r>
          </a:p>
          <a:p>
            <a:pPr marL="285750" indent="-285750">
              <a:buFont typeface="Arial" panose="020B0604020202020204" pitchFamily="34" charset="0"/>
              <a:buChar char="•"/>
            </a:pPr>
            <a:r>
              <a:rPr lang="en-US" dirty="0"/>
              <a:t>Diarrhea (2% v 2%)</a:t>
            </a:r>
          </a:p>
          <a:p>
            <a:pPr marL="285750" indent="-285750">
              <a:buFont typeface="Arial" panose="020B0604020202020204" pitchFamily="34" charset="0"/>
              <a:buChar char="•"/>
            </a:pPr>
            <a:r>
              <a:rPr lang="en-US" dirty="0"/>
              <a:t>Nausea (1% v 1%)</a:t>
            </a:r>
          </a:p>
          <a:p>
            <a:pPr marL="285750" indent="-285750">
              <a:buFont typeface="Arial" panose="020B0604020202020204" pitchFamily="34" charset="0"/>
              <a:buChar char="•"/>
            </a:pPr>
            <a:r>
              <a:rPr lang="en-US" dirty="0"/>
              <a:t>Dizziness (1% v 1%)</a:t>
            </a:r>
          </a:p>
        </p:txBody>
      </p:sp>
    </p:spTree>
    <p:extLst>
      <p:ext uri="{BB962C8B-B14F-4D97-AF65-F5344CB8AC3E}">
        <p14:creationId xmlns:p14="http://schemas.microsoft.com/office/powerpoint/2010/main" val="1046624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5CB67-03F8-5942-A82A-DE1573E763E3}"/>
              </a:ext>
            </a:extLst>
          </p:cNvPr>
          <p:cNvSpPr>
            <a:spLocks noGrp="1"/>
          </p:cNvSpPr>
          <p:nvPr>
            <p:ph type="title"/>
          </p:nvPr>
        </p:nvSpPr>
        <p:spPr/>
        <p:txBody>
          <a:bodyPr/>
          <a:lstStyle/>
          <a:p>
            <a:r>
              <a:rPr lang="en-US" dirty="0" err="1"/>
              <a:t>remdesivir</a:t>
            </a:r>
            <a:endParaRPr lang="en-US" dirty="0"/>
          </a:p>
        </p:txBody>
      </p:sp>
      <p:pic>
        <p:nvPicPr>
          <p:cNvPr id="5" name="Content Placeholder 4">
            <a:extLst>
              <a:ext uri="{FF2B5EF4-FFF2-40B4-BE49-F238E27FC236}">
                <a16:creationId xmlns:a16="http://schemas.microsoft.com/office/drawing/2014/main" id="{A68F4CFE-8736-054E-A611-AD388F70EA10}"/>
              </a:ext>
            </a:extLst>
          </p:cNvPr>
          <p:cNvPicPr>
            <a:picLocks noGrp="1" noChangeAspect="1"/>
          </p:cNvPicPr>
          <p:nvPr>
            <p:ph idx="1"/>
          </p:nvPr>
        </p:nvPicPr>
        <p:blipFill>
          <a:blip r:embed="rId3"/>
          <a:stretch>
            <a:fillRect/>
          </a:stretch>
        </p:blipFill>
        <p:spPr>
          <a:xfrm>
            <a:off x="695427" y="1503285"/>
            <a:ext cx="7556500" cy="4229100"/>
          </a:xfrm>
          <a:prstGeom prst="rect">
            <a:avLst/>
          </a:prstGeom>
        </p:spPr>
      </p:pic>
      <p:sp>
        <p:nvSpPr>
          <p:cNvPr id="4" name="TextBox 3">
            <a:extLst>
              <a:ext uri="{FF2B5EF4-FFF2-40B4-BE49-F238E27FC236}">
                <a16:creationId xmlns:a16="http://schemas.microsoft.com/office/drawing/2014/main" id="{5B2FD920-FB9E-D545-A845-D55DA36D136B}"/>
              </a:ext>
            </a:extLst>
          </p:cNvPr>
          <p:cNvSpPr txBox="1"/>
          <p:nvPr/>
        </p:nvSpPr>
        <p:spPr>
          <a:xfrm>
            <a:off x="532263" y="6492875"/>
            <a:ext cx="7444667" cy="369332"/>
          </a:xfrm>
          <a:prstGeom prst="rect">
            <a:avLst/>
          </a:prstGeom>
          <a:noFill/>
        </p:spPr>
        <p:txBody>
          <a:bodyPr wrap="none" rtlCol="0">
            <a:spAutoFit/>
          </a:bodyPr>
          <a:lstStyle/>
          <a:p>
            <a:r>
              <a:rPr lang="en-US" dirty="0">
                <a:hlinkClick r:id="rId4"/>
              </a:rPr>
              <a:t>https://www.nejm.org/doi/full/10.1056/NEJMoa2116846</a:t>
            </a:r>
            <a:r>
              <a:rPr lang="en-US" dirty="0"/>
              <a:t> (accessed 1/17/22)</a:t>
            </a:r>
          </a:p>
        </p:txBody>
      </p:sp>
      <p:sp>
        <p:nvSpPr>
          <p:cNvPr id="6" name="TextBox 5">
            <a:extLst>
              <a:ext uri="{FF2B5EF4-FFF2-40B4-BE49-F238E27FC236}">
                <a16:creationId xmlns:a16="http://schemas.microsoft.com/office/drawing/2014/main" id="{1854FE50-2984-EB40-8E05-5A5D7B275A7B}"/>
              </a:ext>
            </a:extLst>
          </p:cNvPr>
          <p:cNvSpPr txBox="1"/>
          <p:nvPr/>
        </p:nvSpPr>
        <p:spPr>
          <a:xfrm flipH="1">
            <a:off x="8848092" y="1326305"/>
            <a:ext cx="3098101" cy="4893647"/>
          </a:xfrm>
          <a:prstGeom prst="rect">
            <a:avLst/>
          </a:prstGeom>
          <a:noFill/>
        </p:spPr>
        <p:txBody>
          <a:bodyPr wrap="square" rtlCol="0">
            <a:spAutoFit/>
          </a:bodyPr>
          <a:lstStyle/>
          <a:p>
            <a:r>
              <a:rPr lang="en-US" sz="2400" dirty="0"/>
              <a:t>Inhibits RNA polymerase – chain termination</a:t>
            </a:r>
          </a:p>
          <a:p>
            <a:endParaRPr lang="en-US" sz="2400" dirty="0"/>
          </a:p>
          <a:p>
            <a:r>
              <a:rPr lang="en-US" sz="2400" dirty="0"/>
              <a:t>Trial (n = 562)</a:t>
            </a:r>
          </a:p>
          <a:p>
            <a:r>
              <a:rPr lang="en-US" sz="2400" dirty="0"/>
              <a:t>Placebo 15/227 (5.3%)</a:t>
            </a:r>
          </a:p>
          <a:p>
            <a:r>
              <a:rPr lang="en-US" sz="2400" dirty="0"/>
              <a:t>Rx 2/226 (0.7%)</a:t>
            </a:r>
          </a:p>
          <a:p>
            <a:endParaRPr lang="en-US" sz="2400" dirty="0"/>
          </a:p>
          <a:p>
            <a:r>
              <a:rPr lang="en-US" sz="2400" dirty="0"/>
              <a:t>RRR =  in 87% decrease hospitalization</a:t>
            </a:r>
          </a:p>
          <a:p>
            <a:endParaRPr lang="en-US" sz="2400" dirty="0"/>
          </a:p>
          <a:p>
            <a:r>
              <a:rPr lang="en-US" sz="2400" dirty="0"/>
              <a:t>No deaths in either group</a:t>
            </a:r>
          </a:p>
        </p:txBody>
      </p:sp>
    </p:spTree>
    <p:extLst>
      <p:ext uri="{BB962C8B-B14F-4D97-AF65-F5344CB8AC3E}">
        <p14:creationId xmlns:p14="http://schemas.microsoft.com/office/powerpoint/2010/main" val="1474238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F60A-F0AF-C84B-A5F9-0B3357CF2A1C}"/>
              </a:ext>
            </a:extLst>
          </p:cNvPr>
          <p:cNvSpPr>
            <a:spLocks noGrp="1"/>
          </p:cNvSpPr>
          <p:nvPr>
            <p:ph type="title"/>
          </p:nvPr>
        </p:nvSpPr>
        <p:spPr/>
        <p:txBody>
          <a:bodyPr/>
          <a:lstStyle/>
          <a:p>
            <a:r>
              <a:rPr lang="en-US" dirty="0"/>
              <a:t>Clinical Risks for hospitalization and death</a:t>
            </a:r>
          </a:p>
        </p:txBody>
      </p:sp>
      <p:sp>
        <p:nvSpPr>
          <p:cNvPr id="3" name="Content Placeholder 2">
            <a:extLst>
              <a:ext uri="{FF2B5EF4-FFF2-40B4-BE49-F238E27FC236}">
                <a16:creationId xmlns:a16="http://schemas.microsoft.com/office/drawing/2014/main" id="{2D378423-5CB0-3046-A67C-99E21A6C953E}"/>
              </a:ext>
            </a:extLst>
          </p:cNvPr>
          <p:cNvSpPr>
            <a:spLocks noGrp="1"/>
          </p:cNvSpPr>
          <p:nvPr>
            <p:ph idx="1"/>
          </p:nvPr>
        </p:nvSpPr>
        <p:spPr/>
        <p:txBody>
          <a:bodyPr/>
          <a:lstStyle/>
          <a:p>
            <a:r>
              <a:rPr lang="en-US" dirty="0"/>
              <a:t>Immunocompromised (high)</a:t>
            </a:r>
          </a:p>
          <a:p>
            <a:r>
              <a:rPr lang="en-US" dirty="0"/>
              <a:t>Age (the older the higher)</a:t>
            </a:r>
          </a:p>
          <a:p>
            <a:r>
              <a:rPr lang="en-US" dirty="0"/>
              <a:t>Unvaccinated</a:t>
            </a:r>
          </a:p>
          <a:p>
            <a:r>
              <a:rPr lang="en-US" dirty="0"/>
              <a:t>Other risk factors (1-2x)</a:t>
            </a:r>
          </a:p>
        </p:txBody>
      </p:sp>
    </p:spTree>
    <p:extLst>
      <p:ext uri="{BB962C8B-B14F-4D97-AF65-F5344CB8AC3E}">
        <p14:creationId xmlns:p14="http://schemas.microsoft.com/office/powerpoint/2010/main" val="3010465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8D510-567A-F64D-8CD5-188E7633F58F}"/>
              </a:ext>
            </a:extLst>
          </p:cNvPr>
          <p:cNvSpPr>
            <a:spLocks noGrp="1"/>
          </p:cNvSpPr>
          <p:nvPr>
            <p:ph type="title"/>
          </p:nvPr>
        </p:nvSpPr>
        <p:spPr>
          <a:xfrm>
            <a:off x="838200" y="365125"/>
            <a:ext cx="10515600" cy="576571"/>
          </a:xfrm>
        </p:spPr>
        <p:txBody>
          <a:bodyPr>
            <a:normAutofit fontScale="90000"/>
          </a:bodyPr>
          <a:lstStyle/>
          <a:p>
            <a:r>
              <a:rPr lang="en-US" dirty="0"/>
              <a:t>Risk of Hospitalization and Death pre-vaccination CDC 11/30/2020</a:t>
            </a:r>
          </a:p>
        </p:txBody>
      </p:sp>
      <p:graphicFrame>
        <p:nvGraphicFramePr>
          <p:cNvPr id="4" name="Content Placeholder 3">
            <a:extLst>
              <a:ext uri="{FF2B5EF4-FFF2-40B4-BE49-F238E27FC236}">
                <a16:creationId xmlns:a16="http://schemas.microsoft.com/office/drawing/2014/main" id="{03017265-98B9-A34D-BB6C-A5D8944CE0BD}"/>
              </a:ext>
            </a:extLst>
          </p:cNvPr>
          <p:cNvGraphicFramePr>
            <a:graphicFrameLocks noGrp="1"/>
          </p:cNvGraphicFramePr>
          <p:nvPr>
            <p:ph idx="1"/>
            <p:extLst>
              <p:ext uri="{D42A27DB-BD31-4B8C-83A1-F6EECF244321}">
                <p14:modId xmlns:p14="http://schemas.microsoft.com/office/powerpoint/2010/main" val="1053203945"/>
              </p:ext>
            </p:extLst>
          </p:nvPr>
        </p:nvGraphicFramePr>
        <p:xfrm>
          <a:off x="1626725" y="1181197"/>
          <a:ext cx="8539317" cy="4916592"/>
        </p:xfrm>
        <a:graphic>
          <a:graphicData uri="http://schemas.openxmlformats.org/drawingml/2006/table">
            <a:tbl>
              <a:tblPr>
                <a:tableStyleId>{5C22544A-7EE6-4342-B048-85BDC9FD1C3A}</a:tableStyleId>
              </a:tblPr>
              <a:tblGrid>
                <a:gridCol w="3382004">
                  <a:extLst>
                    <a:ext uri="{9D8B030D-6E8A-4147-A177-3AD203B41FA5}">
                      <a16:colId xmlns:a16="http://schemas.microsoft.com/office/drawing/2014/main" val="4217947615"/>
                    </a:ext>
                  </a:extLst>
                </a:gridCol>
                <a:gridCol w="1550332">
                  <a:extLst>
                    <a:ext uri="{9D8B030D-6E8A-4147-A177-3AD203B41FA5}">
                      <a16:colId xmlns:a16="http://schemas.microsoft.com/office/drawing/2014/main" val="1838341204"/>
                    </a:ext>
                  </a:extLst>
                </a:gridCol>
                <a:gridCol w="2147412">
                  <a:extLst>
                    <a:ext uri="{9D8B030D-6E8A-4147-A177-3AD203B41FA5}">
                      <a16:colId xmlns:a16="http://schemas.microsoft.com/office/drawing/2014/main" val="233509951"/>
                    </a:ext>
                  </a:extLst>
                </a:gridCol>
                <a:gridCol w="1459569">
                  <a:extLst>
                    <a:ext uri="{9D8B030D-6E8A-4147-A177-3AD203B41FA5}">
                      <a16:colId xmlns:a16="http://schemas.microsoft.com/office/drawing/2014/main" val="2130036037"/>
                    </a:ext>
                  </a:extLst>
                </a:gridCol>
              </a:tblGrid>
              <a:tr h="455240">
                <a:tc>
                  <a:txBody>
                    <a:bodyPr/>
                    <a:lstStyle/>
                    <a:p>
                      <a:pPr algn="ctr" fontAlgn="b"/>
                      <a:r>
                        <a:rPr lang="en-US" sz="2000" u="none" strike="noStrike" dirty="0">
                          <a:effectLst/>
                        </a:rPr>
                        <a:t>Cohort by age and risk of : </a:t>
                      </a:r>
                      <a:endParaRPr lang="en-US" sz="2000" b="1"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a:effectLst/>
                        </a:rPr>
                        <a:t>Infection</a:t>
                      </a:r>
                      <a:endParaRPr lang="en-US" sz="2000" b="1"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a:effectLst/>
                        </a:rPr>
                        <a:t>Hospitalization</a:t>
                      </a:r>
                      <a:endParaRPr lang="en-US" sz="2000" b="1"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a:effectLst/>
                        </a:rPr>
                        <a:t>Death</a:t>
                      </a:r>
                      <a:endParaRPr lang="en-US" sz="2000" b="1" i="0" u="none" strike="noStrike">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511959232"/>
                  </a:ext>
                </a:extLst>
              </a:tr>
              <a:tr h="455240">
                <a:tc>
                  <a:txBody>
                    <a:bodyPr/>
                    <a:lstStyle/>
                    <a:p>
                      <a:pPr algn="ctr" fontAlgn="b"/>
                      <a:r>
                        <a:rPr lang="en-US" sz="2000" u="none" strike="noStrike" dirty="0">
                          <a:effectLst/>
                        </a:rPr>
                        <a:t>0-4 years</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a:effectLst/>
                        </a:rPr>
                        <a:t>   4x lower</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a:effectLst/>
                        </a:rPr>
                        <a:t>   9x lower</a:t>
                      </a:r>
                      <a:endParaRPr lang="en-US" sz="2000" b="0" i="0" u="none" strike="noStrike">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4292939910"/>
                  </a:ext>
                </a:extLst>
              </a:tr>
              <a:tr h="455240">
                <a:tc>
                  <a:txBody>
                    <a:bodyPr/>
                    <a:lstStyle/>
                    <a:p>
                      <a:pPr algn="ctr" fontAlgn="b"/>
                      <a:r>
                        <a:rPr lang="en-US" sz="2000" u="none" strike="noStrike" dirty="0">
                          <a:effectLst/>
                        </a:rPr>
                        <a:t>5-17 years</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dirty="0">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a:effectLst/>
                        </a:rPr>
                        <a:t>   9x lower</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a:effectLst/>
                        </a:rPr>
                        <a:t>  16x lower</a:t>
                      </a:r>
                      <a:endParaRPr lang="en-US" sz="2000" b="0" i="0" u="none" strike="noStrike">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2842634781"/>
                  </a:ext>
                </a:extLst>
              </a:tr>
              <a:tr h="819432">
                <a:tc>
                  <a:txBody>
                    <a:bodyPr/>
                    <a:lstStyle/>
                    <a:p>
                      <a:pPr algn="ctr" fontAlgn="b"/>
                      <a:r>
                        <a:rPr lang="en-US" sz="2000" u="none" strike="noStrike" dirty="0">
                          <a:effectLst/>
                        </a:rPr>
                        <a:t>18-29 years</a:t>
                      </a:r>
                      <a:endParaRPr lang="en-US" sz="2000" b="0" i="0" u="none" strike="noStrike" dirty="0">
                        <a:solidFill>
                          <a:srgbClr val="000000"/>
                        </a:solidFill>
                        <a:effectLst/>
                        <a:latin typeface="Calibri" panose="020F0502020204030204" pitchFamily="34" charset="0"/>
                      </a:endParaRPr>
                    </a:p>
                  </a:txBody>
                  <a:tcPr marL="0" marR="0" marT="0" marB="0" anchor="b">
                    <a:solidFill>
                      <a:schemeClr val="tx2">
                        <a:lumMod val="20000"/>
                        <a:lumOff val="80000"/>
                      </a:schemeClr>
                    </a:solidFill>
                  </a:tcPr>
                </a:tc>
                <a:tc>
                  <a:txBody>
                    <a:bodyPr/>
                    <a:lstStyle/>
                    <a:p>
                      <a:pPr algn="ctr" fontAlgn="b"/>
                      <a:endParaRPr lang="en-US" sz="2000" b="0" i="0" u="none" strike="noStrike" dirty="0">
                        <a:solidFill>
                          <a:srgbClr val="000000"/>
                        </a:solidFill>
                        <a:effectLst/>
                        <a:latin typeface="Helvetica Neue" panose="02000503000000020004" pitchFamily="2" charset="0"/>
                      </a:endParaRPr>
                    </a:p>
                  </a:txBody>
                  <a:tcPr marL="0" marR="0" marT="0" marB="0" anchor="b">
                    <a:solidFill>
                      <a:schemeClr val="tx2">
                        <a:lumMod val="20000"/>
                        <a:lumOff val="80000"/>
                      </a:schemeClr>
                    </a:solidFill>
                  </a:tcPr>
                </a:tc>
                <a:tc>
                  <a:txBody>
                    <a:bodyPr/>
                    <a:lstStyle/>
                    <a:p>
                      <a:pPr algn="ctr" fontAlgn="b"/>
                      <a:r>
                        <a:rPr lang="en-US" sz="2000" u="none" strike="noStrike" dirty="0">
                          <a:effectLst/>
                        </a:rPr>
                        <a:t>    Comparison Group</a:t>
                      </a:r>
                      <a:endParaRPr lang="en-US" sz="2000" b="0" i="0" u="none" strike="noStrike" dirty="0">
                        <a:solidFill>
                          <a:srgbClr val="000000"/>
                        </a:solidFill>
                        <a:effectLst/>
                        <a:latin typeface="Calibri" panose="020F0502020204030204" pitchFamily="34" charset="0"/>
                      </a:endParaRPr>
                    </a:p>
                  </a:txBody>
                  <a:tcPr marL="0" marR="0" marT="0" marB="0" anchor="b">
                    <a:solidFill>
                      <a:schemeClr val="tx2">
                        <a:lumMod val="20000"/>
                        <a:lumOff val="80000"/>
                      </a:schemeClr>
                    </a:solidFill>
                  </a:tcPr>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0" marR="0" marT="0" marB="0" anchor="b">
                    <a:solidFill>
                      <a:schemeClr val="tx2">
                        <a:lumMod val="20000"/>
                        <a:lumOff val="80000"/>
                      </a:schemeClr>
                    </a:solidFill>
                  </a:tcPr>
                </a:tc>
                <a:extLst>
                  <a:ext uri="{0D108BD9-81ED-4DB2-BD59-A6C34878D82A}">
                    <a16:rowId xmlns:a16="http://schemas.microsoft.com/office/drawing/2014/main" val="1706583344"/>
                  </a:ext>
                </a:extLst>
              </a:tr>
              <a:tr h="455240">
                <a:tc>
                  <a:txBody>
                    <a:bodyPr/>
                    <a:lstStyle/>
                    <a:p>
                      <a:pPr algn="ctr" fontAlgn="b"/>
                      <a:r>
                        <a:rPr lang="en-US" sz="2000" u="none" strike="noStrike" dirty="0">
                          <a:effectLst/>
                        </a:rPr>
                        <a:t>30-39 years</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dirty="0">
                          <a:effectLst/>
                        </a:rPr>
                        <a:t>   2x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dirty="0">
                          <a:effectLst/>
                        </a:rPr>
                        <a:t>   4x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746489723"/>
                  </a:ext>
                </a:extLst>
              </a:tr>
              <a:tr h="455240">
                <a:tc>
                  <a:txBody>
                    <a:bodyPr/>
                    <a:lstStyle/>
                    <a:p>
                      <a:pPr algn="ctr" fontAlgn="b"/>
                      <a:r>
                        <a:rPr lang="en-US" sz="2000" u="none" strike="noStrike">
                          <a:effectLst/>
                        </a:rPr>
                        <a:t>40-49 years</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dirty="0">
                          <a:effectLst/>
                        </a:rPr>
                        <a:t>   3x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dirty="0">
                          <a:effectLst/>
                        </a:rPr>
                        <a:t>  10x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201594375"/>
                  </a:ext>
                </a:extLst>
              </a:tr>
              <a:tr h="455240">
                <a:tc>
                  <a:txBody>
                    <a:bodyPr/>
                    <a:lstStyle/>
                    <a:p>
                      <a:pPr algn="ctr" fontAlgn="b"/>
                      <a:r>
                        <a:rPr lang="en-US" sz="2000" u="none" strike="noStrike">
                          <a:effectLst/>
                        </a:rPr>
                        <a:t>50-64 years</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dirty="0">
                          <a:effectLst/>
                        </a:rPr>
                        <a:t>   4x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dirty="0">
                          <a:effectLst/>
                        </a:rPr>
                        <a:t>  30x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930856929"/>
                  </a:ext>
                </a:extLst>
              </a:tr>
              <a:tr h="455240">
                <a:tc>
                  <a:txBody>
                    <a:bodyPr/>
                    <a:lstStyle/>
                    <a:p>
                      <a:pPr algn="ctr" fontAlgn="b"/>
                      <a:r>
                        <a:rPr lang="en-US" sz="2000" u="none" strike="noStrike">
                          <a:effectLst/>
                        </a:rPr>
                        <a:t>65-74 years</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dirty="0">
                          <a:effectLst/>
                        </a:rPr>
                        <a:t>   5x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dirty="0">
                          <a:effectLst/>
                        </a:rPr>
                        <a:t>  90x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938516653"/>
                  </a:ext>
                </a:extLst>
              </a:tr>
              <a:tr h="455240">
                <a:tc>
                  <a:txBody>
                    <a:bodyPr/>
                    <a:lstStyle/>
                    <a:p>
                      <a:pPr algn="ctr" fontAlgn="b"/>
                      <a:r>
                        <a:rPr lang="en-US" sz="2000" u="none" strike="noStrike">
                          <a:effectLst/>
                        </a:rPr>
                        <a:t>75-84 years</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a:effectLst/>
                        </a:rPr>
                        <a:t>   8x higher</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dirty="0">
                          <a:effectLst/>
                        </a:rPr>
                        <a:t>  220x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244800780"/>
                  </a:ext>
                </a:extLst>
              </a:tr>
              <a:tr h="455240">
                <a:tc>
                  <a:txBody>
                    <a:bodyPr/>
                    <a:lstStyle/>
                    <a:p>
                      <a:pPr algn="ctr" fontAlgn="b"/>
                      <a:r>
                        <a:rPr lang="en-US" sz="2000" u="none" strike="noStrike">
                          <a:effectLst/>
                        </a:rPr>
                        <a:t>85+ years</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endParaRPr lang="en-US" sz="2000" b="0" i="0" u="none" strike="noStrike">
                        <a:solidFill>
                          <a:srgbClr val="000000"/>
                        </a:solidFill>
                        <a:effectLst/>
                        <a:latin typeface="Helvetica Neue" panose="02000503000000020004" pitchFamily="2" charset="0"/>
                      </a:endParaRPr>
                    </a:p>
                  </a:txBody>
                  <a:tcPr marL="0" marR="0" marT="0" marB="0" anchor="b">
                    <a:noFill/>
                  </a:tcPr>
                </a:tc>
                <a:tc>
                  <a:txBody>
                    <a:bodyPr/>
                    <a:lstStyle/>
                    <a:p>
                      <a:pPr algn="ctr" fontAlgn="b"/>
                      <a:r>
                        <a:rPr lang="en-US" sz="2000" u="none" strike="noStrike">
                          <a:effectLst/>
                        </a:rPr>
                        <a:t> 13x higher</a:t>
                      </a:r>
                      <a:endParaRPr lang="en-US" sz="2000" b="0" i="0" u="none" strike="noStrike">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u="none" strike="noStrike" dirty="0">
                          <a:effectLst/>
                        </a:rPr>
                        <a:t>  630x higher</a:t>
                      </a:r>
                      <a:endParaRPr lang="en-US" sz="20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4043438506"/>
                  </a:ext>
                </a:extLst>
              </a:tr>
            </a:tbl>
          </a:graphicData>
        </a:graphic>
      </p:graphicFrame>
      <p:graphicFrame>
        <p:nvGraphicFramePr>
          <p:cNvPr id="6" name="Table 5">
            <a:extLst>
              <a:ext uri="{FF2B5EF4-FFF2-40B4-BE49-F238E27FC236}">
                <a16:creationId xmlns:a16="http://schemas.microsoft.com/office/drawing/2014/main" id="{A4140E18-8D01-B442-AD97-171261342766}"/>
              </a:ext>
            </a:extLst>
          </p:cNvPr>
          <p:cNvGraphicFramePr>
            <a:graphicFrameLocks noGrp="1"/>
          </p:cNvGraphicFramePr>
          <p:nvPr>
            <p:extLst>
              <p:ext uri="{D42A27DB-BD31-4B8C-83A1-F6EECF244321}">
                <p14:modId xmlns:p14="http://schemas.microsoft.com/office/powerpoint/2010/main" val="494351565"/>
              </p:ext>
            </p:extLst>
          </p:nvPr>
        </p:nvGraphicFramePr>
        <p:xfrm>
          <a:off x="1012450" y="6309995"/>
          <a:ext cx="10710977" cy="213360"/>
        </p:xfrm>
        <a:graphic>
          <a:graphicData uri="http://schemas.openxmlformats.org/drawingml/2006/table">
            <a:tbl>
              <a:tblPr>
                <a:tableStyleId>{5C22544A-7EE6-4342-B048-85BDC9FD1C3A}</a:tableStyleId>
              </a:tblPr>
              <a:tblGrid>
                <a:gridCol w="10710977">
                  <a:extLst>
                    <a:ext uri="{9D8B030D-6E8A-4147-A177-3AD203B41FA5}">
                      <a16:colId xmlns:a16="http://schemas.microsoft.com/office/drawing/2014/main" val="61112964"/>
                    </a:ext>
                  </a:extLst>
                </a:gridCol>
              </a:tblGrid>
              <a:tr h="203200">
                <a:tc>
                  <a:txBody>
                    <a:bodyPr/>
                    <a:lstStyle/>
                    <a:p>
                      <a:pPr algn="l" fontAlgn="b"/>
                      <a:r>
                        <a:rPr lang="en-US" sz="1400" u="none" strike="noStrike" dirty="0">
                          <a:effectLst/>
                        </a:rPr>
                        <a:t>CDC ref accessed 11/3/20 https://</a:t>
                      </a:r>
                      <a:r>
                        <a:rPr lang="en-US" sz="1400" u="none" strike="noStrike" dirty="0" err="1">
                          <a:effectLst/>
                        </a:rPr>
                        <a:t>www.cdc.gov</a:t>
                      </a:r>
                      <a:r>
                        <a:rPr lang="en-US" sz="1400" u="none" strike="noStrike" dirty="0">
                          <a:effectLst/>
                        </a:rPr>
                        <a:t>/coronavirus/2019-ncov/covid-data/investigations-discovery/hospitalization-death-by-</a:t>
                      </a:r>
                      <a:r>
                        <a:rPr lang="en-US" sz="1400" u="none" strike="noStrike" dirty="0" err="1">
                          <a:effectLst/>
                        </a:rPr>
                        <a:t>age.html</a:t>
                      </a:r>
                      <a:endParaRPr lang="en-US" sz="14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1927206796"/>
                  </a:ext>
                </a:extLst>
              </a:tr>
            </a:tbl>
          </a:graphicData>
        </a:graphic>
      </p:graphicFrame>
    </p:spTree>
    <p:extLst>
      <p:ext uri="{BB962C8B-B14F-4D97-AF65-F5344CB8AC3E}">
        <p14:creationId xmlns:p14="http://schemas.microsoft.com/office/powerpoint/2010/main" val="1074629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8D510-567A-F64D-8CD5-188E7633F58F}"/>
              </a:ext>
            </a:extLst>
          </p:cNvPr>
          <p:cNvSpPr>
            <a:spLocks noGrp="1"/>
          </p:cNvSpPr>
          <p:nvPr>
            <p:ph type="title"/>
          </p:nvPr>
        </p:nvSpPr>
        <p:spPr>
          <a:xfrm>
            <a:off x="615527" y="169612"/>
            <a:ext cx="10710977" cy="1181197"/>
          </a:xfrm>
        </p:spPr>
        <p:txBody>
          <a:bodyPr>
            <a:normAutofit/>
          </a:bodyPr>
          <a:lstStyle/>
          <a:p>
            <a:pPr algn="ctr"/>
            <a:r>
              <a:rPr lang="en-US" dirty="0"/>
              <a:t>Risk of Hospitalization and Death </a:t>
            </a:r>
            <a:br>
              <a:rPr lang="en-US" dirty="0"/>
            </a:br>
            <a:r>
              <a:rPr lang="en-US" sz="2700" dirty="0"/>
              <a:t>(partial vax) CDC 11/22/2021</a:t>
            </a:r>
          </a:p>
        </p:txBody>
      </p:sp>
      <p:graphicFrame>
        <p:nvGraphicFramePr>
          <p:cNvPr id="4" name="Content Placeholder 3">
            <a:extLst>
              <a:ext uri="{FF2B5EF4-FFF2-40B4-BE49-F238E27FC236}">
                <a16:creationId xmlns:a16="http://schemas.microsoft.com/office/drawing/2014/main" id="{03017265-98B9-A34D-BB6C-A5D8944CE0BD}"/>
              </a:ext>
            </a:extLst>
          </p:cNvPr>
          <p:cNvGraphicFramePr>
            <a:graphicFrameLocks noGrp="1"/>
          </p:cNvGraphicFramePr>
          <p:nvPr>
            <p:ph idx="1"/>
            <p:extLst>
              <p:ext uri="{D42A27DB-BD31-4B8C-83A1-F6EECF244321}">
                <p14:modId xmlns:p14="http://schemas.microsoft.com/office/powerpoint/2010/main" val="3605788890"/>
              </p:ext>
            </p:extLst>
          </p:nvPr>
        </p:nvGraphicFramePr>
        <p:xfrm>
          <a:off x="1155510" y="1350809"/>
          <a:ext cx="9880979" cy="4916592"/>
        </p:xfrm>
        <a:graphic>
          <a:graphicData uri="http://schemas.openxmlformats.org/drawingml/2006/table">
            <a:tbl>
              <a:tblPr>
                <a:tableStyleId>{5C22544A-7EE6-4342-B048-85BDC9FD1C3A}</a:tableStyleId>
              </a:tblPr>
              <a:tblGrid>
                <a:gridCol w="3387171">
                  <a:extLst>
                    <a:ext uri="{9D8B030D-6E8A-4147-A177-3AD203B41FA5}">
                      <a16:colId xmlns:a16="http://schemas.microsoft.com/office/drawing/2014/main" val="4217947615"/>
                    </a:ext>
                  </a:extLst>
                </a:gridCol>
                <a:gridCol w="2320113">
                  <a:extLst>
                    <a:ext uri="{9D8B030D-6E8A-4147-A177-3AD203B41FA5}">
                      <a16:colId xmlns:a16="http://schemas.microsoft.com/office/drawing/2014/main" val="1838341204"/>
                    </a:ext>
                  </a:extLst>
                </a:gridCol>
                <a:gridCol w="2484805">
                  <a:extLst>
                    <a:ext uri="{9D8B030D-6E8A-4147-A177-3AD203B41FA5}">
                      <a16:colId xmlns:a16="http://schemas.microsoft.com/office/drawing/2014/main" val="233509951"/>
                    </a:ext>
                  </a:extLst>
                </a:gridCol>
                <a:gridCol w="1688890">
                  <a:extLst>
                    <a:ext uri="{9D8B030D-6E8A-4147-A177-3AD203B41FA5}">
                      <a16:colId xmlns:a16="http://schemas.microsoft.com/office/drawing/2014/main" val="2130036037"/>
                    </a:ext>
                  </a:extLst>
                </a:gridCol>
              </a:tblGrid>
              <a:tr h="455240">
                <a:tc>
                  <a:txBody>
                    <a:bodyPr/>
                    <a:lstStyle/>
                    <a:p>
                      <a:pPr algn="ctr" fontAlgn="b"/>
                      <a:r>
                        <a:rPr lang="en-US" sz="2000" b="1" i="0" u="none" strike="noStrike">
                          <a:solidFill>
                            <a:srgbClr val="000000"/>
                          </a:solidFill>
                          <a:effectLst/>
                          <a:latin typeface="Calibri" panose="020F0502020204030204" pitchFamily="34" charset="0"/>
                        </a:rPr>
                        <a:t>Cohort by age and risk of : </a:t>
                      </a:r>
                    </a:p>
                  </a:txBody>
                  <a:tcPr marL="0" marR="0" marT="0" marB="0" anchor="b">
                    <a:noFill/>
                  </a:tcPr>
                </a:tc>
                <a:tc>
                  <a:txBody>
                    <a:bodyPr/>
                    <a:lstStyle/>
                    <a:p>
                      <a:pPr algn="ctr" fontAlgn="b"/>
                      <a:r>
                        <a:rPr lang="en-US" sz="2000" b="1" i="0" u="none" strike="noStrike">
                          <a:solidFill>
                            <a:srgbClr val="000000"/>
                          </a:solidFill>
                          <a:effectLst/>
                          <a:latin typeface="Calibri" panose="020F0502020204030204" pitchFamily="34" charset="0"/>
                        </a:rPr>
                        <a:t>Infection</a:t>
                      </a:r>
                    </a:p>
                  </a:txBody>
                  <a:tcPr marL="0" marR="0" marT="0" marB="0" anchor="b">
                    <a:noFill/>
                  </a:tcPr>
                </a:tc>
                <a:tc>
                  <a:txBody>
                    <a:bodyPr/>
                    <a:lstStyle/>
                    <a:p>
                      <a:pPr algn="ctr" fontAlgn="b"/>
                      <a:r>
                        <a:rPr lang="en-US" sz="2000" b="1" i="0" u="none" strike="noStrike">
                          <a:solidFill>
                            <a:srgbClr val="000000"/>
                          </a:solidFill>
                          <a:effectLst/>
                          <a:latin typeface="Calibri" panose="020F0502020204030204" pitchFamily="34" charset="0"/>
                        </a:rPr>
                        <a:t>Hospitalization</a:t>
                      </a:r>
                    </a:p>
                  </a:txBody>
                  <a:tcPr marL="0" marR="0" marT="0" marB="0" anchor="b">
                    <a:noFill/>
                  </a:tcPr>
                </a:tc>
                <a:tc>
                  <a:txBody>
                    <a:bodyPr/>
                    <a:lstStyle/>
                    <a:p>
                      <a:pPr algn="ctr" fontAlgn="b"/>
                      <a:r>
                        <a:rPr lang="en-US" sz="2000" b="1" i="0" u="none" strike="noStrike">
                          <a:solidFill>
                            <a:srgbClr val="000000"/>
                          </a:solidFill>
                          <a:effectLst/>
                          <a:latin typeface="Calibri" panose="020F0502020204030204" pitchFamily="34" charset="0"/>
                        </a:rPr>
                        <a:t>Death</a:t>
                      </a:r>
                    </a:p>
                  </a:txBody>
                  <a:tcPr marL="0" marR="0" marT="0" marB="0" anchor="b">
                    <a:noFill/>
                  </a:tcPr>
                </a:tc>
                <a:extLst>
                  <a:ext uri="{0D108BD9-81ED-4DB2-BD59-A6C34878D82A}">
                    <a16:rowId xmlns:a16="http://schemas.microsoft.com/office/drawing/2014/main" val="3511959232"/>
                  </a:ext>
                </a:extLst>
              </a:tr>
              <a:tr h="455240">
                <a:tc>
                  <a:txBody>
                    <a:bodyPr/>
                    <a:lstStyle/>
                    <a:p>
                      <a:pPr algn="ctr" fontAlgn="b"/>
                      <a:r>
                        <a:rPr lang="en-US" sz="2000" b="0" i="0" u="none" strike="noStrike" dirty="0">
                          <a:solidFill>
                            <a:srgbClr val="000000"/>
                          </a:solidFill>
                          <a:effectLst/>
                          <a:latin typeface="Helvetica Neue" panose="02000503000000020004" pitchFamily="2" charset="0"/>
                        </a:rPr>
                        <a:t>0-4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&lt;1x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&lt;1x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&lt;1x</a:t>
                      </a:r>
                    </a:p>
                  </a:txBody>
                  <a:tcPr marL="0" marR="0" marT="0" marB="0" anchor="b">
                    <a:noFill/>
                  </a:tcPr>
                </a:tc>
                <a:extLst>
                  <a:ext uri="{0D108BD9-81ED-4DB2-BD59-A6C34878D82A}">
                    <a16:rowId xmlns:a16="http://schemas.microsoft.com/office/drawing/2014/main" val="4292939910"/>
                  </a:ext>
                </a:extLst>
              </a:tr>
              <a:tr h="455240">
                <a:tc>
                  <a:txBody>
                    <a:bodyPr/>
                    <a:lstStyle/>
                    <a:p>
                      <a:pPr algn="ctr" fontAlgn="b"/>
                      <a:r>
                        <a:rPr lang="en-US" sz="2000" b="0" i="0" u="none" strike="noStrike">
                          <a:solidFill>
                            <a:srgbClr val="000000"/>
                          </a:solidFill>
                          <a:effectLst/>
                          <a:latin typeface="Helvetica Neue" panose="02000503000000020004" pitchFamily="2" charset="0"/>
                        </a:rPr>
                        <a:t>5-17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&lt;1x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&lt;1x</a:t>
                      </a:r>
                    </a:p>
                  </a:txBody>
                  <a:tcPr marL="0" marR="0" marT="0" marB="0" anchor="b">
                    <a:noFill/>
                  </a:tcPr>
                </a:tc>
                <a:extLst>
                  <a:ext uri="{0D108BD9-81ED-4DB2-BD59-A6C34878D82A}">
                    <a16:rowId xmlns:a16="http://schemas.microsoft.com/office/drawing/2014/main" val="2842634781"/>
                  </a:ext>
                </a:extLst>
              </a:tr>
              <a:tr h="819432">
                <a:tc>
                  <a:txBody>
                    <a:bodyPr/>
                    <a:lstStyle/>
                    <a:p>
                      <a:pPr algn="ctr" fontAlgn="b"/>
                      <a:r>
                        <a:rPr lang="en-US" sz="2000" b="0" i="0" u="none" strike="noStrike" dirty="0">
                          <a:solidFill>
                            <a:srgbClr val="000000"/>
                          </a:solidFill>
                          <a:effectLst/>
                          <a:latin typeface="Helvetica Neue" panose="02000503000000020004" pitchFamily="2" charset="0"/>
                        </a:rPr>
                        <a:t>18-29 years old</a:t>
                      </a:r>
                    </a:p>
                  </a:txBody>
                  <a:tcPr marL="0" marR="0" marT="0" marB="0" anchor="ctr">
                    <a:solidFill>
                      <a:schemeClr val="tx2">
                        <a:lumMod val="20000"/>
                        <a:lumOff val="80000"/>
                      </a:schemeClr>
                    </a:solidFill>
                  </a:tcPr>
                </a:tc>
                <a:tc>
                  <a:txBody>
                    <a:bodyPr/>
                    <a:lstStyle/>
                    <a:p>
                      <a:pPr algn="ctr" fontAlgn="b"/>
                      <a:r>
                        <a:rPr lang="en-US" sz="2000" b="0" i="0" u="none" strike="noStrike" dirty="0">
                          <a:solidFill>
                            <a:srgbClr val="000000"/>
                          </a:solidFill>
                          <a:effectLst/>
                          <a:latin typeface="Helvetica Neue" panose="02000503000000020004" pitchFamily="2" charset="0"/>
                        </a:rPr>
                        <a:t>Reference group</a:t>
                      </a:r>
                    </a:p>
                  </a:txBody>
                  <a:tcPr marL="0" marR="0" marT="0" marB="0" anchor="ctr">
                    <a:solidFill>
                      <a:schemeClr val="tx2">
                        <a:lumMod val="20000"/>
                        <a:lumOff val="80000"/>
                      </a:schemeClr>
                    </a:solidFill>
                  </a:tcPr>
                </a:tc>
                <a:tc>
                  <a:txBody>
                    <a:bodyPr/>
                    <a:lstStyle/>
                    <a:p>
                      <a:pPr algn="ctr" fontAlgn="b"/>
                      <a:r>
                        <a:rPr lang="en-US" sz="2000" b="0" i="0" u="none" strike="noStrike" dirty="0">
                          <a:solidFill>
                            <a:srgbClr val="000000"/>
                          </a:solidFill>
                          <a:effectLst/>
                          <a:latin typeface="Helvetica Neue" panose="02000503000000020004" pitchFamily="2" charset="0"/>
                        </a:rPr>
                        <a:t>Reference group</a:t>
                      </a:r>
                    </a:p>
                  </a:txBody>
                  <a:tcPr marL="0" marR="0" marT="0" marB="0" anchor="ctr">
                    <a:solidFill>
                      <a:schemeClr val="tx2">
                        <a:lumMod val="20000"/>
                        <a:lumOff val="80000"/>
                      </a:schemeClr>
                    </a:solidFill>
                  </a:tcPr>
                </a:tc>
                <a:tc>
                  <a:txBody>
                    <a:bodyPr/>
                    <a:lstStyle/>
                    <a:p>
                      <a:pPr algn="ctr" fontAlgn="b"/>
                      <a:r>
                        <a:rPr lang="en-US" sz="2000" b="0" i="0" u="none" strike="noStrike" dirty="0">
                          <a:solidFill>
                            <a:srgbClr val="000000"/>
                          </a:solidFill>
                          <a:effectLst/>
                          <a:latin typeface="Helvetica Neue" panose="02000503000000020004" pitchFamily="2" charset="0"/>
                        </a:rPr>
                        <a:t>Reference group</a:t>
                      </a:r>
                    </a:p>
                  </a:txBody>
                  <a:tcPr marL="0" marR="0" marT="0" marB="0" anchor="ctr">
                    <a:solidFill>
                      <a:schemeClr val="tx2">
                        <a:lumMod val="20000"/>
                        <a:lumOff val="80000"/>
                      </a:schemeClr>
                    </a:solidFill>
                  </a:tcPr>
                </a:tc>
                <a:extLst>
                  <a:ext uri="{0D108BD9-81ED-4DB2-BD59-A6C34878D82A}">
                    <a16:rowId xmlns:a16="http://schemas.microsoft.com/office/drawing/2014/main" val="1706583344"/>
                  </a:ext>
                </a:extLst>
              </a:tr>
              <a:tr h="455240">
                <a:tc>
                  <a:txBody>
                    <a:bodyPr/>
                    <a:lstStyle/>
                    <a:p>
                      <a:pPr algn="ctr" fontAlgn="b"/>
                      <a:r>
                        <a:rPr lang="en-US" sz="2000" b="0" i="0" u="none" strike="noStrike">
                          <a:solidFill>
                            <a:srgbClr val="000000"/>
                          </a:solidFill>
                          <a:effectLst/>
                          <a:latin typeface="Helvetica Neue" panose="02000503000000020004" pitchFamily="2" charset="0"/>
                        </a:rPr>
                        <a:t>30-39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2x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4x</a:t>
                      </a:r>
                    </a:p>
                  </a:txBody>
                  <a:tcPr marL="0" marR="0" marT="0" marB="0" anchor="b">
                    <a:noFill/>
                  </a:tcPr>
                </a:tc>
                <a:extLst>
                  <a:ext uri="{0D108BD9-81ED-4DB2-BD59-A6C34878D82A}">
                    <a16:rowId xmlns:a16="http://schemas.microsoft.com/office/drawing/2014/main" val="3746489723"/>
                  </a:ext>
                </a:extLst>
              </a:tr>
              <a:tr h="455240">
                <a:tc>
                  <a:txBody>
                    <a:bodyPr/>
                    <a:lstStyle/>
                    <a:p>
                      <a:pPr algn="ctr" fontAlgn="b"/>
                      <a:r>
                        <a:rPr lang="en-US" sz="2000" b="0" i="0" u="none" strike="noStrike">
                          <a:solidFill>
                            <a:srgbClr val="000000"/>
                          </a:solidFill>
                          <a:effectLst/>
                          <a:latin typeface="Helvetica Neue" panose="02000503000000020004" pitchFamily="2" charset="0"/>
                        </a:rPr>
                        <a:t>40-49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2x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10x</a:t>
                      </a:r>
                    </a:p>
                  </a:txBody>
                  <a:tcPr marL="0" marR="0" marT="0" marB="0" anchor="b">
                    <a:noFill/>
                  </a:tcPr>
                </a:tc>
                <a:extLst>
                  <a:ext uri="{0D108BD9-81ED-4DB2-BD59-A6C34878D82A}">
                    <a16:rowId xmlns:a16="http://schemas.microsoft.com/office/drawing/2014/main" val="3201594375"/>
                  </a:ext>
                </a:extLst>
              </a:tr>
              <a:tr h="455240">
                <a:tc>
                  <a:txBody>
                    <a:bodyPr/>
                    <a:lstStyle/>
                    <a:p>
                      <a:pPr algn="ctr" fontAlgn="b"/>
                      <a:r>
                        <a:rPr lang="en-US" sz="2000" b="0" i="0" u="none" strike="noStrike">
                          <a:solidFill>
                            <a:srgbClr val="000000"/>
                          </a:solidFill>
                          <a:effectLst/>
                          <a:latin typeface="Helvetica Neue" panose="02000503000000020004" pitchFamily="2" charset="0"/>
                        </a:rPr>
                        <a:t>50-64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4x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25x</a:t>
                      </a:r>
                    </a:p>
                  </a:txBody>
                  <a:tcPr marL="0" marR="0" marT="0" marB="0" anchor="b">
                    <a:noFill/>
                  </a:tcPr>
                </a:tc>
                <a:extLst>
                  <a:ext uri="{0D108BD9-81ED-4DB2-BD59-A6C34878D82A}">
                    <a16:rowId xmlns:a16="http://schemas.microsoft.com/office/drawing/2014/main" val="3930856929"/>
                  </a:ext>
                </a:extLst>
              </a:tr>
              <a:tr h="455240">
                <a:tc>
                  <a:txBody>
                    <a:bodyPr/>
                    <a:lstStyle/>
                    <a:p>
                      <a:pPr algn="ctr" fontAlgn="b"/>
                      <a:r>
                        <a:rPr lang="en-US" sz="2000" b="0" i="0" u="none" strike="noStrike">
                          <a:solidFill>
                            <a:srgbClr val="000000"/>
                          </a:solidFill>
                          <a:effectLst/>
                          <a:latin typeface="Helvetica Neue" panose="02000503000000020004" pitchFamily="2" charset="0"/>
                        </a:rPr>
                        <a:t>65-74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5x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65x</a:t>
                      </a:r>
                    </a:p>
                  </a:txBody>
                  <a:tcPr marL="0" marR="0" marT="0" marB="0" anchor="b">
                    <a:noFill/>
                  </a:tcPr>
                </a:tc>
                <a:extLst>
                  <a:ext uri="{0D108BD9-81ED-4DB2-BD59-A6C34878D82A}">
                    <a16:rowId xmlns:a16="http://schemas.microsoft.com/office/drawing/2014/main" val="3938516653"/>
                  </a:ext>
                </a:extLst>
              </a:tr>
              <a:tr h="455240">
                <a:tc>
                  <a:txBody>
                    <a:bodyPr/>
                    <a:lstStyle/>
                    <a:p>
                      <a:pPr algn="ctr" fontAlgn="b"/>
                      <a:r>
                        <a:rPr lang="en-US" sz="2000" b="0" i="0" u="none" strike="noStrike">
                          <a:solidFill>
                            <a:srgbClr val="000000"/>
                          </a:solidFill>
                          <a:effectLst/>
                          <a:latin typeface="Helvetica Neue" panose="02000503000000020004" pitchFamily="2" charset="0"/>
                        </a:rPr>
                        <a:t>75-84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8x</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150x</a:t>
                      </a:r>
                    </a:p>
                  </a:txBody>
                  <a:tcPr marL="0" marR="0" marT="0" marB="0" anchor="b">
                    <a:noFill/>
                  </a:tcPr>
                </a:tc>
                <a:extLst>
                  <a:ext uri="{0D108BD9-81ED-4DB2-BD59-A6C34878D82A}">
                    <a16:rowId xmlns:a16="http://schemas.microsoft.com/office/drawing/2014/main" val="3244800780"/>
                  </a:ext>
                </a:extLst>
              </a:tr>
              <a:tr h="455240">
                <a:tc>
                  <a:txBody>
                    <a:bodyPr/>
                    <a:lstStyle/>
                    <a:p>
                      <a:pPr algn="ctr" fontAlgn="b"/>
                      <a:r>
                        <a:rPr lang="en-US" sz="2000" b="0" i="0" u="none" strike="noStrike">
                          <a:solidFill>
                            <a:srgbClr val="000000"/>
                          </a:solidFill>
                          <a:effectLst/>
                          <a:latin typeface="Helvetica Neue" panose="02000503000000020004" pitchFamily="2" charset="0"/>
                        </a:rPr>
                        <a:t>85+ years old</a:t>
                      </a:r>
                    </a:p>
                  </a:txBody>
                  <a:tcPr marL="0" marR="0" marT="0" marB="0" anchor="b">
                    <a:noFill/>
                  </a:tcPr>
                </a:tc>
                <a:tc>
                  <a:txBody>
                    <a:bodyPr/>
                    <a:lstStyle/>
                    <a:p>
                      <a:pPr algn="ctr" fontAlgn="b"/>
                      <a:r>
                        <a:rPr lang="en-US" sz="2000" b="0" i="0" u="none" strike="noStrike">
                          <a:solidFill>
                            <a:srgbClr val="000000"/>
                          </a:solidFill>
                          <a:effectLst/>
                          <a:latin typeface="Helvetica Neue" panose="02000503000000020004" pitchFamily="2" charset="0"/>
                        </a:rPr>
                        <a:t>1x</a:t>
                      </a:r>
                    </a:p>
                  </a:txBody>
                  <a:tcPr marL="0" marR="0" marT="0" marB="0" anchor="b">
                    <a:noFill/>
                  </a:tcPr>
                </a:tc>
                <a:tc>
                  <a:txBody>
                    <a:bodyPr/>
                    <a:lstStyle/>
                    <a:p>
                      <a:pPr algn="ctr" fontAlgn="b"/>
                      <a:r>
                        <a:rPr lang="en-US" sz="2000" b="0" i="0" u="none" strike="noStrike" dirty="0">
                          <a:solidFill>
                            <a:srgbClr val="000000"/>
                          </a:solidFill>
                          <a:effectLst/>
                          <a:latin typeface="Helvetica Neue" panose="02000503000000020004" pitchFamily="2" charset="0"/>
                        </a:rPr>
                        <a:t>10x</a:t>
                      </a:r>
                    </a:p>
                  </a:txBody>
                  <a:tcPr marL="0" marR="0" marT="0" marB="0" anchor="b">
                    <a:noFill/>
                  </a:tcPr>
                </a:tc>
                <a:tc>
                  <a:txBody>
                    <a:bodyPr/>
                    <a:lstStyle/>
                    <a:p>
                      <a:pPr algn="ctr" fontAlgn="b"/>
                      <a:r>
                        <a:rPr lang="en-US" sz="2000" b="0" i="0" u="none" strike="noStrike" dirty="0">
                          <a:solidFill>
                            <a:srgbClr val="000000"/>
                          </a:solidFill>
                          <a:effectLst/>
                          <a:latin typeface="Helvetica Neue" panose="02000503000000020004" pitchFamily="2" charset="0"/>
                        </a:rPr>
                        <a:t>370x</a:t>
                      </a:r>
                    </a:p>
                  </a:txBody>
                  <a:tcPr marL="0" marR="0" marT="0" marB="0" anchor="b">
                    <a:noFill/>
                  </a:tcPr>
                </a:tc>
                <a:extLst>
                  <a:ext uri="{0D108BD9-81ED-4DB2-BD59-A6C34878D82A}">
                    <a16:rowId xmlns:a16="http://schemas.microsoft.com/office/drawing/2014/main" val="4043438506"/>
                  </a:ext>
                </a:extLst>
              </a:tr>
            </a:tbl>
          </a:graphicData>
        </a:graphic>
      </p:graphicFrame>
      <p:graphicFrame>
        <p:nvGraphicFramePr>
          <p:cNvPr id="6" name="Table 5">
            <a:extLst>
              <a:ext uri="{FF2B5EF4-FFF2-40B4-BE49-F238E27FC236}">
                <a16:creationId xmlns:a16="http://schemas.microsoft.com/office/drawing/2014/main" id="{A4140E18-8D01-B442-AD97-171261342766}"/>
              </a:ext>
            </a:extLst>
          </p:cNvPr>
          <p:cNvGraphicFramePr>
            <a:graphicFrameLocks noGrp="1"/>
          </p:cNvGraphicFramePr>
          <p:nvPr>
            <p:extLst>
              <p:ext uri="{D42A27DB-BD31-4B8C-83A1-F6EECF244321}">
                <p14:modId xmlns:p14="http://schemas.microsoft.com/office/powerpoint/2010/main" val="1163290420"/>
              </p:ext>
            </p:extLst>
          </p:nvPr>
        </p:nvGraphicFramePr>
        <p:xfrm>
          <a:off x="740510" y="6475028"/>
          <a:ext cx="10710977" cy="213360"/>
        </p:xfrm>
        <a:graphic>
          <a:graphicData uri="http://schemas.openxmlformats.org/drawingml/2006/table">
            <a:tbl>
              <a:tblPr>
                <a:tableStyleId>{5C22544A-7EE6-4342-B048-85BDC9FD1C3A}</a:tableStyleId>
              </a:tblPr>
              <a:tblGrid>
                <a:gridCol w="10710977">
                  <a:extLst>
                    <a:ext uri="{9D8B030D-6E8A-4147-A177-3AD203B41FA5}">
                      <a16:colId xmlns:a16="http://schemas.microsoft.com/office/drawing/2014/main" val="61112964"/>
                    </a:ext>
                  </a:extLst>
                </a:gridCol>
              </a:tblGrid>
              <a:tr h="203200">
                <a:tc>
                  <a:txBody>
                    <a:bodyPr/>
                    <a:lstStyle/>
                    <a:p>
                      <a:pPr algn="l" fontAlgn="b"/>
                      <a:r>
                        <a:rPr lang="en-US" sz="1400" u="none" strike="noStrike" dirty="0">
                          <a:effectLst/>
                        </a:rPr>
                        <a:t>CDC ref accessed 11/3/20 https://</a:t>
                      </a:r>
                      <a:r>
                        <a:rPr lang="en-US" sz="1400" u="none" strike="noStrike" dirty="0" err="1">
                          <a:effectLst/>
                        </a:rPr>
                        <a:t>www.cdc.gov</a:t>
                      </a:r>
                      <a:r>
                        <a:rPr lang="en-US" sz="1400" u="none" strike="noStrike" dirty="0">
                          <a:effectLst/>
                        </a:rPr>
                        <a:t>/coronavirus/2019-ncov/covid-data/investigations-discovery/hospitalization-death-by-</a:t>
                      </a:r>
                      <a:r>
                        <a:rPr lang="en-US" sz="1400" u="none" strike="noStrike" dirty="0" err="1">
                          <a:effectLst/>
                        </a:rPr>
                        <a:t>age.html</a:t>
                      </a:r>
                      <a:endParaRPr lang="en-US" sz="1400" b="0" i="0" u="none" strike="noStrike"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1927206796"/>
                  </a:ext>
                </a:extLst>
              </a:tr>
            </a:tbl>
          </a:graphicData>
        </a:graphic>
      </p:graphicFrame>
    </p:spTree>
    <p:extLst>
      <p:ext uri="{BB962C8B-B14F-4D97-AF65-F5344CB8AC3E}">
        <p14:creationId xmlns:p14="http://schemas.microsoft.com/office/powerpoint/2010/main" val="466756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92872F-38A3-AB41-8868-605BCA384F95}"/>
              </a:ext>
            </a:extLst>
          </p:cNvPr>
          <p:cNvPicPr>
            <a:picLocks noChangeAspect="1"/>
          </p:cNvPicPr>
          <p:nvPr/>
        </p:nvPicPr>
        <p:blipFill>
          <a:blip r:embed="rId2"/>
          <a:stretch>
            <a:fillRect/>
          </a:stretch>
        </p:blipFill>
        <p:spPr>
          <a:xfrm>
            <a:off x="2184400" y="1352550"/>
            <a:ext cx="7823200" cy="4152900"/>
          </a:xfrm>
          <a:prstGeom prst="rect">
            <a:avLst/>
          </a:prstGeom>
        </p:spPr>
      </p:pic>
      <p:sp>
        <p:nvSpPr>
          <p:cNvPr id="3" name="TextBox 2">
            <a:extLst>
              <a:ext uri="{FF2B5EF4-FFF2-40B4-BE49-F238E27FC236}">
                <a16:creationId xmlns:a16="http://schemas.microsoft.com/office/drawing/2014/main" id="{68494509-AFE5-304F-83CB-B518DDDB3A33}"/>
              </a:ext>
            </a:extLst>
          </p:cNvPr>
          <p:cNvSpPr txBox="1"/>
          <p:nvPr/>
        </p:nvSpPr>
        <p:spPr>
          <a:xfrm>
            <a:off x="2020529" y="6120581"/>
            <a:ext cx="8086637" cy="369332"/>
          </a:xfrm>
          <a:prstGeom prst="rect">
            <a:avLst/>
          </a:prstGeom>
          <a:noFill/>
        </p:spPr>
        <p:txBody>
          <a:bodyPr wrap="none" rtlCol="0">
            <a:spAutoFit/>
          </a:bodyPr>
          <a:lstStyle/>
          <a:p>
            <a:r>
              <a:rPr lang="en-US" dirty="0">
                <a:hlinkClick r:id="rId3"/>
              </a:rPr>
              <a:t>https://www.nytimes.com/interactive/2021/us/covid-cases.html</a:t>
            </a:r>
            <a:r>
              <a:rPr lang="en-US" dirty="0"/>
              <a:t> (accessed 1/17/22)</a:t>
            </a:r>
          </a:p>
        </p:txBody>
      </p:sp>
    </p:spTree>
    <p:extLst>
      <p:ext uri="{BB962C8B-B14F-4D97-AF65-F5344CB8AC3E}">
        <p14:creationId xmlns:p14="http://schemas.microsoft.com/office/powerpoint/2010/main" val="3837025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94509-AFE5-304F-83CB-B518DDDB3A33}"/>
              </a:ext>
            </a:extLst>
          </p:cNvPr>
          <p:cNvSpPr txBox="1"/>
          <p:nvPr/>
        </p:nvSpPr>
        <p:spPr>
          <a:xfrm>
            <a:off x="2020528" y="6488668"/>
            <a:ext cx="8086637" cy="369332"/>
          </a:xfrm>
          <a:prstGeom prst="rect">
            <a:avLst/>
          </a:prstGeom>
          <a:noFill/>
        </p:spPr>
        <p:txBody>
          <a:bodyPr wrap="none" rtlCol="0">
            <a:spAutoFit/>
          </a:bodyPr>
          <a:lstStyle/>
          <a:p>
            <a:r>
              <a:rPr lang="en-US" dirty="0">
                <a:hlinkClick r:id="rId3"/>
              </a:rPr>
              <a:t>https://www.nytimes.com/interactive/2021/us/covid-cases.html</a:t>
            </a:r>
            <a:r>
              <a:rPr lang="en-US" dirty="0"/>
              <a:t> (accessed 1/17/22)</a:t>
            </a:r>
          </a:p>
        </p:txBody>
      </p:sp>
      <p:pic>
        <p:nvPicPr>
          <p:cNvPr id="4" name="Picture 3">
            <a:extLst>
              <a:ext uri="{FF2B5EF4-FFF2-40B4-BE49-F238E27FC236}">
                <a16:creationId xmlns:a16="http://schemas.microsoft.com/office/drawing/2014/main" id="{19AD9352-DEEC-3C40-B942-A7EF4F8E90F7}"/>
              </a:ext>
            </a:extLst>
          </p:cNvPr>
          <p:cNvPicPr>
            <a:picLocks noChangeAspect="1"/>
          </p:cNvPicPr>
          <p:nvPr/>
        </p:nvPicPr>
        <p:blipFill>
          <a:blip r:embed="rId4"/>
          <a:stretch>
            <a:fillRect/>
          </a:stretch>
        </p:blipFill>
        <p:spPr>
          <a:xfrm>
            <a:off x="-32153" y="127994"/>
            <a:ext cx="12192000" cy="5977216"/>
          </a:xfrm>
          <a:prstGeom prst="rect">
            <a:avLst/>
          </a:prstGeom>
        </p:spPr>
      </p:pic>
    </p:spTree>
    <p:extLst>
      <p:ext uri="{BB962C8B-B14F-4D97-AF65-F5344CB8AC3E}">
        <p14:creationId xmlns:p14="http://schemas.microsoft.com/office/powerpoint/2010/main" val="3837854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94509-AFE5-304F-83CB-B518DDDB3A33}"/>
              </a:ext>
            </a:extLst>
          </p:cNvPr>
          <p:cNvSpPr txBox="1"/>
          <p:nvPr/>
        </p:nvSpPr>
        <p:spPr>
          <a:xfrm>
            <a:off x="2020529" y="6120581"/>
            <a:ext cx="8086637" cy="369332"/>
          </a:xfrm>
          <a:prstGeom prst="rect">
            <a:avLst/>
          </a:prstGeom>
          <a:noFill/>
        </p:spPr>
        <p:txBody>
          <a:bodyPr wrap="none" rtlCol="0">
            <a:spAutoFit/>
          </a:bodyPr>
          <a:lstStyle/>
          <a:p>
            <a:r>
              <a:rPr lang="en-US" dirty="0">
                <a:hlinkClick r:id="rId2"/>
              </a:rPr>
              <a:t>https://www.nytimes.com/interactive/2021/us/covid-cases.html</a:t>
            </a:r>
            <a:r>
              <a:rPr lang="en-US" dirty="0"/>
              <a:t> (accessed 1/17/22)</a:t>
            </a:r>
          </a:p>
        </p:txBody>
      </p:sp>
      <p:pic>
        <p:nvPicPr>
          <p:cNvPr id="4" name="Picture 3">
            <a:extLst>
              <a:ext uri="{FF2B5EF4-FFF2-40B4-BE49-F238E27FC236}">
                <a16:creationId xmlns:a16="http://schemas.microsoft.com/office/drawing/2014/main" id="{B019B835-1BD0-0A4E-9AD6-8EDACFB01AAE}"/>
              </a:ext>
            </a:extLst>
          </p:cNvPr>
          <p:cNvPicPr>
            <a:picLocks noChangeAspect="1"/>
          </p:cNvPicPr>
          <p:nvPr/>
        </p:nvPicPr>
        <p:blipFill>
          <a:blip r:embed="rId3"/>
          <a:stretch>
            <a:fillRect/>
          </a:stretch>
        </p:blipFill>
        <p:spPr>
          <a:xfrm>
            <a:off x="2241550" y="1187450"/>
            <a:ext cx="7708900" cy="4483100"/>
          </a:xfrm>
          <a:prstGeom prst="rect">
            <a:avLst/>
          </a:prstGeom>
        </p:spPr>
      </p:pic>
    </p:spTree>
    <p:extLst>
      <p:ext uri="{BB962C8B-B14F-4D97-AF65-F5344CB8AC3E}">
        <p14:creationId xmlns:p14="http://schemas.microsoft.com/office/powerpoint/2010/main" val="2347784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B3CBB3-5F23-C54E-84C2-00B4D010CC5D}"/>
              </a:ext>
            </a:extLst>
          </p:cNvPr>
          <p:cNvPicPr>
            <a:picLocks noChangeAspect="1"/>
          </p:cNvPicPr>
          <p:nvPr/>
        </p:nvPicPr>
        <p:blipFill>
          <a:blip r:embed="rId2"/>
          <a:stretch>
            <a:fillRect/>
          </a:stretch>
        </p:blipFill>
        <p:spPr>
          <a:xfrm>
            <a:off x="0" y="322913"/>
            <a:ext cx="12192000" cy="6212173"/>
          </a:xfrm>
          <a:prstGeom prst="rect">
            <a:avLst/>
          </a:prstGeom>
        </p:spPr>
      </p:pic>
      <p:sp>
        <p:nvSpPr>
          <p:cNvPr id="3" name="TextBox 2">
            <a:extLst>
              <a:ext uri="{FF2B5EF4-FFF2-40B4-BE49-F238E27FC236}">
                <a16:creationId xmlns:a16="http://schemas.microsoft.com/office/drawing/2014/main" id="{B1E7C2DE-B98A-8947-B43C-24821F9022A6}"/>
              </a:ext>
            </a:extLst>
          </p:cNvPr>
          <p:cNvSpPr txBox="1"/>
          <p:nvPr/>
        </p:nvSpPr>
        <p:spPr>
          <a:xfrm>
            <a:off x="291666" y="6350420"/>
            <a:ext cx="9474132" cy="369332"/>
          </a:xfrm>
          <a:prstGeom prst="rect">
            <a:avLst/>
          </a:prstGeom>
          <a:noFill/>
        </p:spPr>
        <p:txBody>
          <a:bodyPr wrap="none" rtlCol="0">
            <a:spAutoFit/>
          </a:bodyPr>
          <a:lstStyle/>
          <a:p>
            <a:r>
              <a:rPr lang="en-US" dirty="0">
                <a:hlinkClick r:id="rId3"/>
              </a:rPr>
              <a:t>https://covid.cdc.gov/covid-data-tracker/#covidnet-hospitalizations-vaccination</a:t>
            </a:r>
            <a:r>
              <a:rPr lang="en-US" dirty="0"/>
              <a:t> (accessed 1/17/22)</a:t>
            </a:r>
          </a:p>
        </p:txBody>
      </p:sp>
    </p:spTree>
    <p:extLst>
      <p:ext uri="{BB962C8B-B14F-4D97-AF65-F5344CB8AC3E}">
        <p14:creationId xmlns:p14="http://schemas.microsoft.com/office/powerpoint/2010/main" val="2948412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68F93B-1DC9-0A42-ACC9-37EE6390C476}"/>
              </a:ext>
            </a:extLst>
          </p:cNvPr>
          <p:cNvPicPr>
            <a:picLocks noChangeAspect="1"/>
          </p:cNvPicPr>
          <p:nvPr/>
        </p:nvPicPr>
        <p:blipFill>
          <a:blip r:embed="rId3"/>
          <a:stretch>
            <a:fillRect/>
          </a:stretch>
        </p:blipFill>
        <p:spPr>
          <a:xfrm>
            <a:off x="1010747" y="0"/>
            <a:ext cx="10170505" cy="6858000"/>
          </a:xfrm>
          <a:prstGeom prst="rect">
            <a:avLst/>
          </a:prstGeom>
        </p:spPr>
      </p:pic>
      <p:sp>
        <p:nvSpPr>
          <p:cNvPr id="3" name="TextBox 2">
            <a:extLst>
              <a:ext uri="{FF2B5EF4-FFF2-40B4-BE49-F238E27FC236}">
                <a16:creationId xmlns:a16="http://schemas.microsoft.com/office/drawing/2014/main" id="{C3E76F4F-56E9-8046-BD23-F201A2D41D3B}"/>
              </a:ext>
            </a:extLst>
          </p:cNvPr>
          <p:cNvSpPr txBox="1"/>
          <p:nvPr/>
        </p:nvSpPr>
        <p:spPr>
          <a:xfrm>
            <a:off x="575187" y="6400800"/>
            <a:ext cx="8182496" cy="369332"/>
          </a:xfrm>
          <a:prstGeom prst="rect">
            <a:avLst/>
          </a:prstGeom>
          <a:solidFill>
            <a:schemeClr val="bg1"/>
          </a:solidFill>
        </p:spPr>
        <p:txBody>
          <a:bodyPr wrap="none" rtlCol="0">
            <a:spAutoFit/>
          </a:bodyPr>
          <a:lstStyle/>
          <a:p>
            <a:r>
              <a:rPr lang="en-US" dirty="0"/>
              <a:t>https://</a:t>
            </a:r>
            <a:r>
              <a:rPr lang="en-US" dirty="0" err="1"/>
              <a:t>covid.cdc.gov</a:t>
            </a:r>
            <a:r>
              <a:rPr lang="en-US" dirty="0"/>
              <a:t>/covid-data-tracker/#</a:t>
            </a:r>
            <a:r>
              <a:rPr lang="en-US" dirty="0" err="1"/>
              <a:t>demographicsovertime</a:t>
            </a:r>
            <a:r>
              <a:rPr lang="en-US" dirty="0"/>
              <a:t> (accessed 1/17/22)</a:t>
            </a:r>
          </a:p>
        </p:txBody>
      </p:sp>
    </p:spTree>
    <p:extLst>
      <p:ext uri="{BB962C8B-B14F-4D97-AF65-F5344CB8AC3E}">
        <p14:creationId xmlns:p14="http://schemas.microsoft.com/office/powerpoint/2010/main" val="1704463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331E89-FEC4-2140-B1D8-F6EE3B39803C}"/>
              </a:ext>
            </a:extLst>
          </p:cNvPr>
          <p:cNvPicPr>
            <a:picLocks noChangeAspect="1"/>
          </p:cNvPicPr>
          <p:nvPr/>
        </p:nvPicPr>
        <p:blipFill>
          <a:blip r:embed="rId3"/>
          <a:stretch>
            <a:fillRect/>
          </a:stretch>
        </p:blipFill>
        <p:spPr>
          <a:xfrm>
            <a:off x="932270" y="0"/>
            <a:ext cx="10327460" cy="6858000"/>
          </a:xfrm>
          <a:prstGeom prst="rect">
            <a:avLst/>
          </a:prstGeom>
        </p:spPr>
      </p:pic>
      <p:sp>
        <p:nvSpPr>
          <p:cNvPr id="3" name="TextBox 2">
            <a:extLst>
              <a:ext uri="{FF2B5EF4-FFF2-40B4-BE49-F238E27FC236}">
                <a16:creationId xmlns:a16="http://schemas.microsoft.com/office/drawing/2014/main" id="{008B2F4C-8A2D-224A-9562-9D4C890B66D6}"/>
              </a:ext>
            </a:extLst>
          </p:cNvPr>
          <p:cNvSpPr txBox="1"/>
          <p:nvPr/>
        </p:nvSpPr>
        <p:spPr>
          <a:xfrm>
            <a:off x="663677" y="6504039"/>
            <a:ext cx="8204938" cy="369332"/>
          </a:xfrm>
          <a:prstGeom prst="rect">
            <a:avLst/>
          </a:prstGeom>
          <a:solidFill>
            <a:schemeClr val="bg1"/>
          </a:solidFill>
        </p:spPr>
        <p:txBody>
          <a:bodyPr wrap="none" rtlCol="0">
            <a:spAutoFit/>
          </a:bodyPr>
          <a:lstStyle/>
          <a:p>
            <a:r>
              <a:rPr lang="en-US" dirty="0"/>
              <a:t>https://</a:t>
            </a:r>
            <a:r>
              <a:rPr lang="en-US" dirty="0" err="1"/>
              <a:t>covid.cdc.gov</a:t>
            </a:r>
            <a:r>
              <a:rPr lang="en-US" dirty="0"/>
              <a:t>/covid-data-tracker/#</a:t>
            </a:r>
            <a:r>
              <a:rPr lang="en-US" dirty="0" err="1"/>
              <a:t>demographicsovertime</a:t>
            </a:r>
            <a:r>
              <a:rPr lang="en-US" dirty="0"/>
              <a:t> (Accessed 1/17/22)</a:t>
            </a:r>
          </a:p>
        </p:txBody>
      </p:sp>
    </p:spTree>
    <p:extLst>
      <p:ext uri="{BB962C8B-B14F-4D97-AF65-F5344CB8AC3E}">
        <p14:creationId xmlns:p14="http://schemas.microsoft.com/office/powerpoint/2010/main" val="3732285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1D4F908D-E64F-CC4D-91E8-E7090AD31202}"/>
              </a:ext>
            </a:extLst>
          </p:cNvPr>
          <p:cNvGraphicFramePr>
            <a:graphicFrameLocks noGrp="1"/>
          </p:cNvGraphicFramePr>
          <p:nvPr>
            <p:extLst>
              <p:ext uri="{D42A27DB-BD31-4B8C-83A1-F6EECF244321}">
                <p14:modId xmlns:p14="http://schemas.microsoft.com/office/powerpoint/2010/main" val="1318713943"/>
              </p:ext>
            </p:extLst>
          </p:nvPr>
        </p:nvGraphicFramePr>
        <p:xfrm>
          <a:off x="354842" y="730659"/>
          <a:ext cx="11464120" cy="5928759"/>
        </p:xfrm>
        <a:graphic>
          <a:graphicData uri="http://schemas.openxmlformats.org/drawingml/2006/table">
            <a:tbl>
              <a:tblPr firstRow="1" bandRow="1">
                <a:tableStyleId>{5C22544A-7EE6-4342-B048-85BDC9FD1C3A}</a:tableStyleId>
              </a:tblPr>
              <a:tblGrid>
                <a:gridCol w="941695">
                  <a:extLst>
                    <a:ext uri="{9D8B030D-6E8A-4147-A177-3AD203B41FA5}">
                      <a16:colId xmlns:a16="http://schemas.microsoft.com/office/drawing/2014/main" val="3657283562"/>
                    </a:ext>
                  </a:extLst>
                </a:gridCol>
                <a:gridCol w="4421875">
                  <a:extLst>
                    <a:ext uri="{9D8B030D-6E8A-4147-A177-3AD203B41FA5}">
                      <a16:colId xmlns:a16="http://schemas.microsoft.com/office/drawing/2014/main" val="2726959754"/>
                    </a:ext>
                  </a:extLst>
                </a:gridCol>
                <a:gridCol w="3425588">
                  <a:extLst>
                    <a:ext uri="{9D8B030D-6E8A-4147-A177-3AD203B41FA5}">
                      <a16:colId xmlns:a16="http://schemas.microsoft.com/office/drawing/2014/main" val="3593436183"/>
                    </a:ext>
                  </a:extLst>
                </a:gridCol>
                <a:gridCol w="2674962">
                  <a:extLst>
                    <a:ext uri="{9D8B030D-6E8A-4147-A177-3AD203B41FA5}">
                      <a16:colId xmlns:a16="http://schemas.microsoft.com/office/drawing/2014/main" val="3403897668"/>
                    </a:ext>
                  </a:extLst>
                </a:gridCol>
              </a:tblGrid>
              <a:tr h="0">
                <a:tc>
                  <a:txBody>
                    <a:bodyPr/>
                    <a:lstStyle/>
                    <a:p>
                      <a:pPr marL="0" marR="0" algn="ctr">
                        <a:spcBef>
                          <a:spcPts val="0"/>
                        </a:spcBef>
                        <a:spcAft>
                          <a:spcPts val="0"/>
                        </a:spcAft>
                      </a:pPr>
                      <a:r>
                        <a:rPr lang="en-US" sz="2000" dirty="0">
                          <a:effectLst/>
                        </a:rPr>
                        <a:t>Tier</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a:txBody>
                    <a:bodyPr/>
                    <a:lstStyle/>
                    <a:p>
                      <a:pPr marL="0" marR="0" algn="ctr">
                        <a:spcBef>
                          <a:spcPts val="0"/>
                        </a:spcBef>
                        <a:spcAft>
                          <a:spcPts val="0"/>
                        </a:spcAft>
                      </a:pPr>
                      <a:r>
                        <a:rPr lang="en-US" sz="2000" dirty="0">
                          <a:effectLst/>
                        </a:rPr>
                        <a:t>Patient characteristics*</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a:txBody>
                    <a:bodyPr/>
                    <a:lstStyle/>
                    <a:p>
                      <a:pPr marL="0" marR="0" algn="ctr">
                        <a:spcBef>
                          <a:spcPts val="0"/>
                        </a:spcBef>
                        <a:spcAft>
                          <a:spcPts val="0"/>
                        </a:spcAft>
                      </a:pPr>
                      <a:r>
                        <a:rPr lang="en-US" sz="2000" dirty="0">
                          <a:effectLst/>
                        </a:rPr>
                        <a:t>Within 5 days of symptom onset***</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a:txBody>
                    <a:bodyPr/>
                    <a:lstStyle/>
                    <a:p>
                      <a:pPr marL="0" marR="0" algn="ctr">
                        <a:spcBef>
                          <a:spcPts val="0"/>
                        </a:spcBef>
                        <a:spcAft>
                          <a:spcPts val="0"/>
                        </a:spcAft>
                      </a:pPr>
                      <a:r>
                        <a:rPr lang="en-US" sz="2000" dirty="0">
                          <a:effectLst/>
                        </a:rPr>
                        <a:t>Between 5 – 10 days of symptom onset</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extLst>
                  <a:ext uri="{0D108BD9-81ED-4DB2-BD59-A6C34878D82A}">
                    <a16:rowId xmlns:a16="http://schemas.microsoft.com/office/drawing/2014/main" val="2061499729"/>
                  </a:ext>
                </a:extLst>
              </a:tr>
              <a:tr h="492893">
                <a:tc rowSpan="3">
                  <a:txBody>
                    <a:bodyPr/>
                    <a:lstStyle/>
                    <a:p>
                      <a:pPr marL="0" marR="0" algn="ctr">
                        <a:spcBef>
                          <a:spcPts val="0"/>
                        </a:spcBef>
                        <a:spcAft>
                          <a:spcPts val="0"/>
                        </a:spcAft>
                      </a:pPr>
                      <a:r>
                        <a:rPr lang="en-US" sz="2000" dirty="0">
                          <a:ln>
                            <a:noFill/>
                          </a:ln>
                          <a:solidFill>
                            <a:schemeClr val="bg1"/>
                          </a:solidFill>
                          <a:effectLst/>
                          <a:latin typeface="+mn-lt"/>
                          <a:ea typeface="Times New Roman" panose="02020603050405020304" pitchFamily="18" charset="0"/>
                        </a:rPr>
                        <a:t>1</a:t>
                      </a:r>
                    </a:p>
                  </a:txBody>
                  <a:tcPr marL="60118" marR="60118" marT="0" marB="0" anchor="ctr">
                    <a:solidFill>
                      <a:srgbClr val="FF0000"/>
                    </a:solidFill>
                  </a:tcPr>
                </a:tc>
                <a:tc>
                  <a:txBody>
                    <a:bodyPr/>
                    <a:lstStyle/>
                    <a:p>
                      <a:pPr marL="0" marR="0">
                        <a:spcBef>
                          <a:spcPts val="0"/>
                        </a:spcBef>
                        <a:spcAft>
                          <a:spcPts val="0"/>
                        </a:spcAft>
                      </a:pPr>
                      <a:r>
                        <a:rPr lang="en-US" sz="2000">
                          <a:effectLst/>
                        </a:rPr>
                        <a:t>Moderate to severe immunosuppression</a:t>
                      </a:r>
                      <a:endParaRPr lang="en-US" sz="2000">
                        <a:effectLst/>
                        <a:latin typeface="Times New Roman" panose="02020603050405020304" pitchFamily="18" charset="0"/>
                        <a:ea typeface="Times New Roman" panose="02020603050405020304" pitchFamily="18" charset="0"/>
                      </a:endParaRPr>
                    </a:p>
                  </a:txBody>
                  <a:tcPr marL="60118" marR="60118" marT="0" marB="0" anchor="ct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Monoclonal antibody or </a:t>
                      </a:r>
                      <a:r>
                        <a:rPr lang="en-US" sz="1800" dirty="0" err="1">
                          <a:effectLst/>
                        </a:rPr>
                        <a:t>remdesivir</a:t>
                      </a:r>
                      <a:r>
                        <a:rPr lang="en-US" sz="1800" dirty="0">
                          <a:effectLst/>
                        </a:rPr>
                        <a:t> or </a:t>
                      </a:r>
                      <a:r>
                        <a:rPr lang="en-US" sz="1800" dirty="0" err="1">
                          <a:effectLst/>
                        </a:rPr>
                        <a:t>nirmatrelvir</a:t>
                      </a:r>
                      <a:r>
                        <a:rPr lang="en-US" sz="1800" dirty="0">
                          <a:effectLst/>
                        </a:rPr>
                        <a:t>/ritonavir.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If these therapies are not available, </a:t>
                      </a:r>
                      <a:r>
                        <a:rPr lang="en-US" sz="1800" dirty="0" err="1">
                          <a:effectLst/>
                        </a:rPr>
                        <a:t>molnupiravir</a:t>
                      </a:r>
                      <a:r>
                        <a:rPr lang="en-US" sz="1800" dirty="0">
                          <a:effectLst/>
                        </a:rPr>
                        <a:t> may be used.</a:t>
                      </a:r>
                      <a:endParaRPr lang="en-US" sz="2400" dirty="0">
                        <a:effectLst/>
                        <a:latin typeface="Times New Roman" panose="02020603050405020304" pitchFamily="18" charset="0"/>
                        <a:ea typeface="Times New Roman" panose="02020603050405020304" pitchFamily="18" charset="0"/>
                      </a:endParaRPr>
                    </a:p>
                  </a:txBody>
                  <a:tcPr anchor="ctr"/>
                </a:tc>
                <a:tc rowSpan="9">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Monoclonal antibody</a:t>
                      </a:r>
                      <a:endParaRPr lang="en-US" sz="2400" dirty="0">
                        <a:effectLst/>
                        <a:latin typeface="Times New Roman" panose="02020603050405020304" pitchFamily="18" charset="0"/>
                        <a:ea typeface="Times New Roman" panose="02020603050405020304" pitchFamily="18" charset="0"/>
                      </a:endParaRPr>
                    </a:p>
                  </a:txBody>
                  <a:tcPr anchor="ctr"/>
                </a:tc>
                <a:extLst>
                  <a:ext uri="{0D108BD9-81ED-4DB2-BD59-A6C34878D82A}">
                    <a16:rowId xmlns:a16="http://schemas.microsoft.com/office/drawing/2014/main" val="1597098428"/>
                  </a:ext>
                </a:extLst>
              </a:tr>
              <a:tr h="492893">
                <a:tc vMerge="1">
                  <a:txBody>
                    <a:bodyPr/>
                    <a:lstStyle/>
                    <a:p>
                      <a:endParaRPr lang="en-US" sz="2000" dirty="0"/>
                    </a:p>
                  </a:txBody>
                  <a:tcPr/>
                </a:tc>
                <a:tc>
                  <a:txBody>
                    <a:bodyPr/>
                    <a:lstStyle/>
                    <a:p>
                      <a:pPr marL="0" marR="0">
                        <a:spcBef>
                          <a:spcPts val="0"/>
                        </a:spcBef>
                        <a:spcAft>
                          <a:spcPts val="0"/>
                        </a:spcAft>
                      </a:pPr>
                      <a:r>
                        <a:rPr lang="en-US" sz="2000">
                          <a:effectLst/>
                        </a:rPr>
                        <a:t>Not fully vaccinated and age ≥ 75 years</a:t>
                      </a:r>
                      <a:endParaRPr lang="en-US" sz="200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567543846"/>
                  </a:ext>
                </a:extLst>
              </a:tr>
              <a:tr h="492893">
                <a:tc vMerge="1">
                  <a:txBody>
                    <a:bodyPr/>
                    <a:lstStyle/>
                    <a:p>
                      <a:endParaRPr lang="en-US" sz="2000" dirty="0"/>
                    </a:p>
                  </a:txBody>
                  <a:tcPr/>
                </a:tc>
                <a:tc>
                  <a:txBody>
                    <a:bodyPr/>
                    <a:lstStyle/>
                    <a:p>
                      <a:pPr marL="0" marR="0">
                        <a:spcBef>
                          <a:spcPts val="0"/>
                        </a:spcBef>
                        <a:spcAft>
                          <a:spcPts val="0"/>
                        </a:spcAft>
                      </a:pPr>
                      <a:r>
                        <a:rPr lang="en-US" sz="2000" dirty="0">
                          <a:effectLst/>
                        </a:rPr>
                        <a:t>Not fully vaccinated and age ≥ 65 years plus additional risk factor</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613386386"/>
                  </a:ext>
                </a:extLst>
              </a:tr>
              <a:tr h="492893">
                <a:tc rowSpan="2">
                  <a:txBody>
                    <a:bodyPr/>
                    <a:lstStyle/>
                    <a:p>
                      <a:pPr algn="ctr"/>
                      <a:r>
                        <a:rPr lang="en-US" sz="2000" dirty="0"/>
                        <a:t>2</a:t>
                      </a:r>
                    </a:p>
                  </a:txBody>
                  <a:tcPr anchor="ctr">
                    <a:solidFill>
                      <a:srgbClr val="FFC000"/>
                    </a:solidFill>
                  </a:tcPr>
                </a:tc>
                <a:tc>
                  <a:txBody>
                    <a:bodyPr/>
                    <a:lstStyle/>
                    <a:p>
                      <a:pPr marL="0" marR="0">
                        <a:spcBef>
                          <a:spcPts val="0"/>
                        </a:spcBef>
                        <a:spcAft>
                          <a:spcPts val="0"/>
                        </a:spcAft>
                      </a:pPr>
                      <a:r>
                        <a:rPr lang="en-US" sz="2000" dirty="0">
                          <a:effectLst/>
                        </a:rPr>
                        <a:t>Not fully vaccinated and age ≥ 65</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row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effectLst/>
                        </a:rPr>
                        <a:t>Remdesivir</a:t>
                      </a:r>
                      <a:r>
                        <a:rPr lang="en-US" sz="1800"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If </a:t>
                      </a:r>
                      <a:r>
                        <a:rPr lang="en-US" sz="1800" dirty="0" err="1">
                          <a:effectLst/>
                        </a:rPr>
                        <a:t>remdesivir</a:t>
                      </a:r>
                      <a:r>
                        <a:rPr lang="en-US" sz="1800" dirty="0">
                          <a:effectLst/>
                        </a:rPr>
                        <a:t> not available, </a:t>
                      </a:r>
                      <a:r>
                        <a:rPr lang="en-US" sz="1800" dirty="0" err="1">
                          <a:effectLst/>
                        </a:rPr>
                        <a:t>molnupiravir</a:t>
                      </a:r>
                      <a:r>
                        <a:rPr lang="en-US" sz="1800" dirty="0">
                          <a:effectLst/>
                        </a:rPr>
                        <a:t> may be used****</a:t>
                      </a:r>
                      <a:endParaRPr lang="en-US" sz="2400" dirty="0">
                        <a:effectLst/>
                        <a:latin typeface="Times New Roman" panose="02020603050405020304" pitchFamily="18" charset="0"/>
                        <a:ea typeface="Times New Roman" panose="02020603050405020304" pitchFamily="18" charset="0"/>
                      </a:endParaRPr>
                    </a:p>
                    <a:p>
                      <a:endParaRPr lang="en-US" dirty="0"/>
                    </a:p>
                  </a:txBody>
                  <a:tcPr anchor="ctr"/>
                </a:tc>
                <a:tc vMerge="1">
                  <a:txBody>
                    <a:bodyPr/>
                    <a:lstStyle/>
                    <a:p>
                      <a:endParaRPr lang="en-US" dirty="0"/>
                    </a:p>
                  </a:txBody>
                  <a:tcPr/>
                </a:tc>
                <a:extLst>
                  <a:ext uri="{0D108BD9-81ED-4DB2-BD59-A6C34878D82A}">
                    <a16:rowId xmlns:a16="http://schemas.microsoft.com/office/drawing/2014/main" val="387561137"/>
                  </a:ext>
                </a:extLst>
              </a:tr>
              <a:tr h="492893">
                <a:tc vMerge="1">
                  <a:txBody>
                    <a:bodyPr/>
                    <a:lstStyle/>
                    <a:p>
                      <a:endParaRPr lang="en-US" sz="2000" dirty="0"/>
                    </a:p>
                  </a:txBody>
                  <a:tcPr/>
                </a:tc>
                <a:tc>
                  <a:txBody>
                    <a:bodyPr/>
                    <a:lstStyle/>
                    <a:p>
                      <a:pPr marL="0" marR="0">
                        <a:spcBef>
                          <a:spcPts val="0"/>
                        </a:spcBef>
                        <a:spcAft>
                          <a:spcPts val="0"/>
                        </a:spcAft>
                      </a:pPr>
                      <a:r>
                        <a:rPr lang="en-US" sz="2000">
                          <a:effectLst/>
                        </a:rPr>
                        <a:t>Not fully vaccinated and age &lt; 65 plus additional risk factor</a:t>
                      </a:r>
                      <a:endParaRPr lang="en-US" sz="200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2844356088"/>
                  </a:ext>
                </a:extLst>
              </a:tr>
              <a:tr h="492893">
                <a:tc rowSpan="2">
                  <a:txBody>
                    <a:bodyPr/>
                    <a:lstStyle/>
                    <a:p>
                      <a:pPr algn="ctr"/>
                      <a:r>
                        <a:rPr lang="en-US" sz="2000" dirty="0"/>
                        <a:t>3</a:t>
                      </a:r>
                    </a:p>
                  </a:txBody>
                  <a:tcPr anchor="ctr">
                    <a:solidFill>
                      <a:srgbClr val="FFFF00"/>
                    </a:solidFill>
                  </a:tcPr>
                </a:tc>
                <a:tc>
                  <a:txBody>
                    <a:bodyPr/>
                    <a:lstStyle/>
                    <a:p>
                      <a:pPr marL="0" marR="0">
                        <a:spcBef>
                          <a:spcPts val="0"/>
                        </a:spcBef>
                        <a:spcAft>
                          <a:spcPts val="0"/>
                        </a:spcAft>
                      </a:pPr>
                      <a:r>
                        <a:rPr lang="en-US" sz="2000" dirty="0">
                          <a:effectLst/>
                        </a:rPr>
                        <a:t>Vaccinated** and age ≥ 75 </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86689809"/>
                  </a:ext>
                </a:extLst>
              </a:tr>
              <a:tr h="492893">
                <a:tc vMerge="1">
                  <a:txBody>
                    <a:bodyPr/>
                    <a:lstStyle/>
                    <a:p>
                      <a:endParaRPr lang="en-US" sz="2000" dirty="0"/>
                    </a:p>
                  </a:txBody>
                  <a:tcPr/>
                </a:tc>
                <a:tc>
                  <a:txBody>
                    <a:bodyPr/>
                    <a:lstStyle/>
                    <a:p>
                      <a:pPr marL="0" marR="0">
                        <a:spcBef>
                          <a:spcPts val="0"/>
                        </a:spcBef>
                        <a:spcAft>
                          <a:spcPts val="0"/>
                        </a:spcAft>
                      </a:pPr>
                      <a:r>
                        <a:rPr lang="en-US" sz="2000">
                          <a:effectLst/>
                        </a:rPr>
                        <a:t>Vaccinated and age ≥ 65 years plus additional risk factor</a:t>
                      </a:r>
                      <a:endParaRPr lang="en-US" sz="200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651821185"/>
                  </a:ext>
                </a:extLst>
              </a:tr>
              <a:tr h="492893">
                <a:tc rowSpan="2">
                  <a:txBody>
                    <a:bodyPr/>
                    <a:lstStyle/>
                    <a:p>
                      <a:pPr algn="ctr"/>
                      <a:r>
                        <a:rPr lang="en-US" sz="2000" dirty="0"/>
                        <a:t>4</a:t>
                      </a:r>
                    </a:p>
                  </a:txBody>
                  <a:tcPr anchor="ctr"/>
                </a:tc>
                <a:tc>
                  <a:txBody>
                    <a:bodyPr/>
                    <a:lstStyle/>
                    <a:p>
                      <a:pPr marL="0" marR="0">
                        <a:spcBef>
                          <a:spcPts val="0"/>
                        </a:spcBef>
                        <a:spcAft>
                          <a:spcPts val="0"/>
                        </a:spcAft>
                      </a:pPr>
                      <a:r>
                        <a:rPr lang="en-US" sz="2000" dirty="0">
                          <a:effectLst/>
                        </a:rPr>
                        <a:t> and age ≥ 65 years</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644060116"/>
                  </a:ext>
                </a:extLst>
              </a:tr>
              <a:tr h="492893">
                <a:tc vMerge="1">
                  <a:txBody>
                    <a:bodyPr/>
                    <a:lstStyle/>
                    <a:p>
                      <a:endParaRPr lang="en-US" sz="2000" dirty="0"/>
                    </a:p>
                  </a:txBody>
                  <a:tcPr anchor="ctr"/>
                </a:tc>
                <a:tc>
                  <a:txBody>
                    <a:bodyPr/>
                    <a:lstStyle/>
                    <a:p>
                      <a:pPr marL="0" marR="0">
                        <a:spcBef>
                          <a:spcPts val="0"/>
                        </a:spcBef>
                        <a:spcAft>
                          <a:spcPts val="0"/>
                        </a:spcAft>
                      </a:pPr>
                      <a:r>
                        <a:rPr lang="en-US" sz="2000" dirty="0">
                          <a:effectLst/>
                        </a:rPr>
                        <a:t>Vaccinated and age &lt; 65 plus additional risk factor</a:t>
                      </a:r>
                      <a:endParaRPr lang="en-US" sz="2000" dirty="0">
                        <a:effectLst/>
                        <a:latin typeface="Times New Roman" panose="02020603050405020304" pitchFamily="18" charset="0"/>
                        <a:ea typeface="Times New Roman" panose="02020603050405020304" pitchFamily="18" charset="0"/>
                      </a:endParaRPr>
                    </a:p>
                  </a:txBody>
                  <a:tcPr marL="60118" marR="60118" marT="0" marB="0"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2618380191"/>
                  </a:ext>
                </a:extLst>
              </a:tr>
            </a:tbl>
          </a:graphicData>
        </a:graphic>
      </p:graphicFrame>
      <p:sp>
        <p:nvSpPr>
          <p:cNvPr id="3" name="TextBox 2">
            <a:extLst>
              <a:ext uri="{FF2B5EF4-FFF2-40B4-BE49-F238E27FC236}">
                <a16:creationId xmlns:a16="http://schemas.microsoft.com/office/drawing/2014/main" id="{3FB1C0F6-9F64-BC4E-9550-1ACE7D9117C9}"/>
              </a:ext>
            </a:extLst>
          </p:cNvPr>
          <p:cNvSpPr txBox="1"/>
          <p:nvPr/>
        </p:nvSpPr>
        <p:spPr>
          <a:xfrm>
            <a:off x="600501" y="95534"/>
            <a:ext cx="9718318" cy="646331"/>
          </a:xfrm>
          <a:prstGeom prst="rect">
            <a:avLst/>
          </a:prstGeom>
          <a:noFill/>
        </p:spPr>
        <p:txBody>
          <a:bodyPr wrap="square" rtlCol="0">
            <a:spAutoFit/>
          </a:bodyPr>
          <a:lstStyle/>
          <a:p>
            <a:r>
              <a:rPr lang="en-US" b="1" dirty="0"/>
              <a:t>Clinical Guidance on Therapeutics for COVID-19  [Mass DPH] </a:t>
            </a:r>
            <a:endParaRPr lang="en-US" dirty="0"/>
          </a:p>
          <a:p>
            <a:r>
              <a:rPr lang="en-US" b="1" i="1" dirty="0"/>
              <a:t>Issued January 12, 2022</a:t>
            </a:r>
            <a:endParaRPr lang="en-US" dirty="0"/>
          </a:p>
        </p:txBody>
      </p:sp>
    </p:spTree>
    <p:extLst>
      <p:ext uri="{BB962C8B-B14F-4D97-AF65-F5344CB8AC3E}">
        <p14:creationId xmlns:p14="http://schemas.microsoft.com/office/powerpoint/2010/main" val="3413675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F0D3-83B2-5741-8BA7-C096572ED1D1}"/>
              </a:ext>
            </a:extLst>
          </p:cNvPr>
          <p:cNvSpPr>
            <a:spLocks noGrp="1"/>
          </p:cNvSpPr>
          <p:nvPr>
            <p:ph type="title"/>
          </p:nvPr>
        </p:nvSpPr>
        <p:spPr/>
        <p:txBody>
          <a:bodyPr/>
          <a:lstStyle/>
          <a:p>
            <a:r>
              <a:rPr lang="en-US" dirty="0"/>
              <a:t>Treatment summary</a:t>
            </a:r>
          </a:p>
        </p:txBody>
      </p:sp>
      <p:graphicFrame>
        <p:nvGraphicFramePr>
          <p:cNvPr id="4" name="Table 4">
            <a:extLst>
              <a:ext uri="{FF2B5EF4-FFF2-40B4-BE49-F238E27FC236}">
                <a16:creationId xmlns:a16="http://schemas.microsoft.com/office/drawing/2014/main" id="{07407CBD-DADF-8C4F-B5D3-ECBB7E30ACDA}"/>
              </a:ext>
            </a:extLst>
          </p:cNvPr>
          <p:cNvGraphicFramePr>
            <a:graphicFrameLocks noGrp="1"/>
          </p:cNvGraphicFramePr>
          <p:nvPr>
            <p:ph idx="1"/>
            <p:extLst>
              <p:ext uri="{D42A27DB-BD31-4B8C-83A1-F6EECF244321}">
                <p14:modId xmlns:p14="http://schemas.microsoft.com/office/powerpoint/2010/main" val="3713426213"/>
              </p:ext>
            </p:extLst>
          </p:nvPr>
        </p:nvGraphicFramePr>
        <p:xfrm>
          <a:off x="436728" y="1433015"/>
          <a:ext cx="11382232" cy="5059860"/>
        </p:xfrm>
        <a:graphic>
          <a:graphicData uri="http://schemas.openxmlformats.org/drawingml/2006/table">
            <a:tbl>
              <a:tblPr firstRow="1" bandRow="1">
                <a:tableStyleId>{5C22544A-7EE6-4342-B048-85BDC9FD1C3A}</a:tableStyleId>
              </a:tblPr>
              <a:tblGrid>
                <a:gridCol w="1937982">
                  <a:extLst>
                    <a:ext uri="{9D8B030D-6E8A-4147-A177-3AD203B41FA5}">
                      <a16:colId xmlns:a16="http://schemas.microsoft.com/office/drawing/2014/main" val="612024167"/>
                    </a:ext>
                  </a:extLst>
                </a:gridCol>
                <a:gridCol w="2000128">
                  <a:extLst>
                    <a:ext uri="{9D8B030D-6E8A-4147-A177-3AD203B41FA5}">
                      <a16:colId xmlns:a16="http://schemas.microsoft.com/office/drawing/2014/main" val="1226052209"/>
                    </a:ext>
                  </a:extLst>
                </a:gridCol>
                <a:gridCol w="2703372">
                  <a:extLst>
                    <a:ext uri="{9D8B030D-6E8A-4147-A177-3AD203B41FA5}">
                      <a16:colId xmlns:a16="http://schemas.microsoft.com/office/drawing/2014/main" val="1807439978"/>
                    </a:ext>
                  </a:extLst>
                </a:gridCol>
                <a:gridCol w="2201106">
                  <a:extLst>
                    <a:ext uri="{9D8B030D-6E8A-4147-A177-3AD203B41FA5}">
                      <a16:colId xmlns:a16="http://schemas.microsoft.com/office/drawing/2014/main" val="613913140"/>
                    </a:ext>
                  </a:extLst>
                </a:gridCol>
                <a:gridCol w="2539644">
                  <a:extLst>
                    <a:ext uri="{9D8B030D-6E8A-4147-A177-3AD203B41FA5}">
                      <a16:colId xmlns:a16="http://schemas.microsoft.com/office/drawing/2014/main" val="2791410396"/>
                    </a:ext>
                  </a:extLst>
                </a:gridCol>
              </a:tblGrid>
              <a:tr h="417839">
                <a:tc>
                  <a:txBody>
                    <a:bodyPr/>
                    <a:lstStyle/>
                    <a:p>
                      <a:endParaRPr lang="en-US" sz="2000" dirty="0"/>
                    </a:p>
                  </a:txBody>
                  <a:tcPr/>
                </a:tc>
                <a:tc>
                  <a:txBody>
                    <a:bodyPr/>
                    <a:lstStyle/>
                    <a:p>
                      <a:pPr algn="ctr"/>
                      <a:r>
                        <a:rPr lang="en-US" sz="2000" dirty="0" err="1"/>
                        <a:t>sotrovimab</a:t>
                      </a:r>
                      <a:endParaRPr lang="en-US" sz="20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err="1">
                          <a:effectLst/>
                        </a:rPr>
                        <a:t>nirmatrelvir</a:t>
                      </a:r>
                      <a:r>
                        <a:rPr lang="en-US" sz="2000" dirty="0">
                          <a:effectLst/>
                        </a:rPr>
                        <a:t>/ritonavir</a:t>
                      </a:r>
                      <a:endParaRPr lang="en-US" sz="20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err="1">
                          <a:effectLst/>
                        </a:rPr>
                        <a:t>remdesivir</a:t>
                      </a:r>
                      <a:r>
                        <a:rPr lang="en-US" sz="2000" dirty="0">
                          <a:effectLst/>
                        </a:rPr>
                        <a:t> </a:t>
                      </a:r>
                      <a:endParaRPr lang="en-US" sz="2000" dirty="0"/>
                    </a:p>
                  </a:txBody>
                  <a:tcPr anchor="ctr"/>
                </a:tc>
                <a:tc>
                  <a:txBody>
                    <a:bodyPr/>
                    <a:lstStyle/>
                    <a:p>
                      <a:pPr algn="ctr"/>
                      <a:r>
                        <a:rPr lang="en-US" sz="2000" dirty="0" err="1"/>
                        <a:t>molnupivir</a:t>
                      </a:r>
                      <a:endParaRPr lang="en-US" sz="2000" dirty="0"/>
                    </a:p>
                  </a:txBody>
                  <a:tcPr anchor="ctr"/>
                </a:tc>
                <a:extLst>
                  <a:ext uri="{0D108BD9-81ED-4DB2-BD59-A6C34878D82A}">
                    <a16:rowId xmlns:a16="http://schemas.microsoft.com/office/drawing/2014/main" val="2090782560"/>
                  </a:ext>
                </a:extLst>
              </a:tr>
              <a:tr h="721202">
                <a:tc>
                  <a:txBody>
                    <a:bodyPr/>
                    <a:lstStyle/>
                    <a:p>
                      <a:r>
                        <a:rPr lang="en-US" sz="2000" dirty="0"/>
                        <a:t>NNT (ARR)</a:t>
                      </a:r>
                    </a:p>
                  </a:txBody>
                  <a:tcPr/>
                </a:tc>
                <a:tc>
                  <a:txBody>
                    <a:bodyPr/>
                    <a:lstStyle/>
                    <a:p>
                      <a:pPr algn="ctr"/>
                      <a:r>
                        <a:rPr lang="en-US" sz="2000" b="1" dirty="0"/>
                        <a:t>17</a:t>
                      </a:r>
                      <a:r>
                        <a:rPr lang="en-US" sz="2000" dirty="0"/>
                        <a:t> </a:t>
                      </a:r>
                    </a:p>
                    <a:p>
                      <a:pPr algn="ctr"/>
                      <a:r>
                        <a:rPr lang="en-US" sz="2000" dirty="0"/>
                        <a:t>(7% -&gt;1%)</a:t>
                      </a:r>
                    </a:p>
                  </a:txBody>
                  <a:tcPr/>
                </a:tc>
                <a:tc>
                  <a:txBody>
                    <a:bodyPr/>
                    <a:lstStyle/>
                    <a:p>
                      <a:pPr algn="ctr"/>
                      <a:r>
                        <a:rPr lang="en-US" sz="2000" b="1" dirty="0"/>
                        <a:t>18 </a:t>
                      </a:r>
                    </a:p>
                    <a:p>
                      <a:pPr algn="ctr"/>
                      <a:r>
                        <a:rPr lang="en-US" sz="2000" u="none" dirty="0"/>
                        <a:t>(6.3% -&gt; 0.8%)</a:t>
                      </a:r>
                    </a:p>
                  </a:txBody>
                  <a:tcPr/>
                </a:tc>
                <a:tc>
                  <a:txBody>
                    <a:bodyPr/>
                    <a:lstStyle/>
                    <a:p>
                      <a:pPr algn="ctr"/>
                      <a:r>
                        <a:rPr lang="en-US" sz="2000" b="1" dirty="0"/>
                        <a:t>22</a:t>
                      </a:r>
                      <a:r>
                        <a:rPr lang="en-US" sz="2000" dirty="0"/>
                        <a:t> </a:t>
                      </a:r>
                    </a:p>
                    <a:p>
                      <a:pPr algn="ctr"/>
                      <a:r>
                        <a:rPr lang="en-US" sz="2000" dirty="0"/>
                        <a:t>(5.3% -&gt; 0.7%)</a:t>
                      </a:r>
                    </a:p>
                  </a:txBody>
                  <a:tcPr anchor="ctr"/>
                </a:tc>
                <a:tc>
                  <a:txBody>
                    <a:bodyPr/>
                    <a:lstStyle/>
                    <a:p>
                      <a:pPr algn="ctr"/>
                      <a:r>
                        <a:rPr lang="en-US" sz="2000" b="1" dirty="0"/>
                        <a:t>31 </a:t>
                      </a:r>
                    </a:p>
                    <a:p>
                      <a:pPr algn="ctr"/>
                      <a:r>
                        <a:rPr lang="en-US" sz="2000" dirty="0"/>
                        <a:t>(9.7% -&gt; 6.8%)</a:t>
                      </a:r>
                    </a:p>
                  </a:txBody>
                  <a:tcPr/>
                </a:tc>
                <a:extLst>
                  <a:ext uri="{0D108BD9-81ED-4DB2-BD59-A6C34878D82A}">
                    <a16:rowId xmlns:a16="http://schemas.microsoft.com/office/drawing/2014/main" val="1432353368"/>
                  </a:ext>
                </a:extLst>
              </a:tr>
              <a:tr h="721202">
                <a:tc>
                  <a:txBody>
                    <a:bodyPr/>
                    <a:lstStyle/>
                    <a:p>
                      <a:r>
                        <a:rPr lang="en-US" sz="2000" dirty="0"/>
                        <a:t>Relative Risk reduction</a:t>
                      </a:r>
                    </a:p>
                  </a:txBody>
                  <a:tcPr/>
                </a:tc>
                <a:tc>
                  <a:txBody>
                    <a:bodyPr/>
                    <a:lstStyle/>
                    <a:p>
                      <a:pPr algn="ctr"/>
                      <a:r>
                        <a:rPr lang="en-US" sz="2000" dirty="0"/>
                        <a:t>85%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88%</a:t>
                      </a:r>
                    </a:p>
                  </a:txBody>
                  <a:tcPr anchor="ctr"/>
                </a:tc>
                <a:tc>
                  <a:txBody>
                    <a:bodyPr/>
                    <a:lstStyle/>
                    <a:p>
                      <a:pPr algn="ctr"/>
                      <a:r>
                        <a:rPr lang="en-US" sz="2000" dirty="0"/>
                        <a:t>87%</a:t>
                      </a:r>
                    </a:p>
                  </a:txBody>
                  <a:tcPr anchor="ctr"/>
                </a:tc>
                <a:tc>
                  <a:txBody>
                    <a:bodyPr/>
                    <a:lstStyle/>
                    <a:p>
                      <a:pPr algn="ctr"/>
                      <a:r>
                        <a:rPr lang="en-US" sz="2000" dirty="0"/>
                        <a:t>30%</a:t>
                      </a:r>
                    </a:p>
                  </a:txBody>
                  <a:tcPr anchor="ctr"/>
                </a:tc>
                <a:extLst>
                  <a:ext uri="{0D108BD9-81ED-4DB2-BD59-A6C34878D82A}">
                    <a16:rowId xmlns:a16="http://schemas.microsoft.com/office/drawing/2014/main" val="2272290625"/>
                  </a:ext>
                </a:extLst>
              </a:tr>
              <a:tr h="1030288">
                <a:tc>
                  <a:txBody>
                    <a:bodyPr/>
                    <a:lstStyle/>
                    <a:p>
                      <a:r>
                        <a:rPr lang="en-US" sz="2000" dirty="0"/>
                        <a:t>Pregnancy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Monoclonals usually in pregnancy</a:t>
                      </a:r>
                    </a:p>
                  </a:txBody>
                  <a:tcPr>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ritonavir safe in pregnancy</a:t>
                      </a:r>
                    </a:p>
                  </a:txBody>
                  <a:tcPr>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Studied in pregnancy</a:t>
                      </a:r>
                    </a:p>
                  </a:txBody>
                  <a:tcPr>
                    <a:solidFill>
                      <a:srgbClr val="92D050"/>
                    </a:solidFill>
                  </a:tcPr>
                </a:tc>
                <a:tc>
                  <a:txBody>
                    <a:bodyPr/>
                    <a:lstStyle/>
                    <a:p>
                      <a:pPr algn="ctr"/>
                      <a:r>
                        <a:rPr lang="en-US" sz="2000" b="1" dirty="0">
                          <a:solidFill>
                            <a:srgbClr val="FF0000"/>
                          </a:solidFill>
                        </a:rPr>
                        <a:t>No</a:t>
                      </a:r>
                    </a:p>
                  </a:txBody>
                  <a:tcPr/>
                </a:tc>
                <a:extLst>
                  <a:ext uri="{0D108BD9-81ED-4DB2-BD59-A6C34878D82A}">
                    <a16:rowId xmlns:a16="http://schemas.microsoft.com/office/drawing/2014/main" val="2999397819"/>
                  </a:ext>
                </a:extLst>
              </a:tr>
              <a:tr h="417839">
                <a:tc>
                  <a:txBody>
                    <a:bodyPr/>
                    <a:lstStyle/>
                    <a:p>
                      <a:r>
                        <a:rPr lang="en-US" sz="2000" dirty="0"/>
                        <a:t>Administration</a:t>
                      </a:r>
                    </a:p>
                  </a:txBody>
                  <a:tcPr/>
                </a:tc>
                <a:tc>
                  <a:txBody>
                    <a:bodyPr/>
                    <a:lstStyle/>
                    <a:p>
                      <a:pPr algn="ctr"/>
                      <a:r>
                        <a:rPr lang="en-US" sz="2000" dirty="0"/>
                        <a:t>IV x 1 dose</a:t>
                      </a:r>
                    </a:p>
                  </a:txBody>
                  <a:tcPr/>
                </a:tc>
                <a:tc>
                  <a:txBody>
                    <a:bodyPr/>
                    <a:lstStyle/>
                    <a:p>
                      <a:pPr algn="ctr"/>
                      <a:r>
                        <a:rPr lang="en-US" sz="2000" dirty="0"/>
                        <a:t>Oral x 5 days</a:t>
                      </a:r>
                    </a:p>
                  </a:txBody>
                  <a:tcPr>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IV x 3 days</a:t>
                      </a:r>
                    </a:p>
                  </a:txBody>
                  <a:tcPr/>
                </a:tc>
                <a:tc>
                  <a:txBody>
                    <a:bodyPr/>
                    <a:lstStyle/>
                    <a:p>
                      <a:pPr algn="ctr"/>
                      <a:r>
                        <a:rPr lang="en-US" sz="2000" dirty="0"/>
                        <a:t>Oral x 5 days</a:t>
                      </a:r>
                    </a:p>
                  </a:txBody>
                  <a:tcPr>
                    <a:solidFill>
                      <a:srgbClr val="92D050"/>
                    </a:solidFill>
                  </a:tcPr>
                </a:tc>
                <a:extLst>
                  <a:ext uri="{0D108BD9-81ED-4DB2-BD59-A6C34878D82A}">
                    <a16:rowId xmlns:a16="http://schemas.microsoft.com/office/drawing/2014/main" val="2261506982"/>
                  </a:ext>
                </a:extLst>
              </a:tr>
              <a:tr h="721202">
                <a:tc>
                  <a:txBody>
                    <a:bodyPr/>
                    <a:lstStyle/>
                    <a:p>
                      <a:r>
                        <a:rPr lang="en-US" sz="2000" dirty="0"/>
                        <a:t>Drug interactions</a:t>
                      </a:r>
                    </a:p>
                  </a:txBody>
                  <a:tcPr/>
                </a:tc>
                <a:tc>
                  <a:txBody>
                    <a:bodyPr/>
                    <a:lstStyle/>
                    <a:p>
                      <a:pPr algn="ctr"/>
                      <a:r>
                        <a:rPr lang="en-US" sz="2000" dirty="0"/>
                        <a:t>Few</a:t>
                      </a:r>
                    </a:p>
                  </a:txBody>
                  <a:tcPr/>
                </a:tc>
                <a:tc>
                  <a:txBody>
                    <a:bodyPr/>
                    <a:lstStyle/>
                    <a:p>
                      <a:pPr algn="ctr"/>
                      <a:r>
                        <a:rPr lang="en-US" sz="2000" dirty="0">
                          <a:solidFill>
                            <a:srgbClr val="FF0000"/>
                          </a:solidFill>
                        </a:rPr>
                        <a:t>Many</a:t>
                      </a:r>
                    </a:p>
                  </a:txBody>
                  <a:tcPr/>
                </a:tc>
                <a:tc>
                  <a:txBody>
                    <a:bodyPr/>
                    <a:lstStyle/>
                    <a:p>
                      <a:pPr algn="ctr"/>
                      <a:r>
                        <a:rPr lang="en-US" sz="2000" dirty="0"/>
                        <a:t>Few</a:t>
                      </a:r>
                    </a:p>
                  </a:txBody>
                  <a:tcPr/>
                </a:tc>
                <a:tc>
                  <a:txBody>
                    <a:bodyPr/>
                    <a:lstStyle/>
                    <a:p>
                      <a:pPr algn="ctr"/>
                      <a:r>
                        <a:rPr lang="en-US" sz="2000" dirty="0"/>
                        <a:t>Few</a:t>
                      </a:r>
                    </a:p>
                  </a:txBody>
                  <a:tcPr/>
                </a:tc>
                <a:extLst>
                  <a:ext uri="{0D108BD9-81ED-4DB2-BD59-A6C34878D82A}">
                    <a16:rowId xmlns:a16="http://schemas.microsoft.com/office/drawing/2014/main" val="3703528669"/>
                  </a:ext>
                </a:extLst>
              </a:tr>
              <a:tr h="1030288">
                <a:tc>
                  <a:txBody>
                    <a:bodyPr/>
                    <a:lstStyle/>
                    <a:p>
                      <a:r>
                        <a:rPr lang="en-US" sz="2000" dirty="0"/>
                        <a:t>Side effects</a:t>
                      </a:r>
                    </a:p>
                  </a:txBody>
                  <a:tcPr/>
                </a:tc>
                <a:tc>
                  <a:txBody>
                    <a:bodyPr/>
                    <a:lstStyle/>
                    <a:p>
                      <a:pPr algn="ctr"/>
                      <a:r>
                        <a:rPr lang="en-US" sz="2000" dirty="0"/>
                        <a:t>Infusion</a:t>
                      </a:r>
                    </a:p>
                  </a:txBody>
                  <a:tcPr/>
                </a:tc>
                <a:tc>
                  <a:txBody>
                    <a:bodyPr/>
                    <a:lstStyle/>
                    <a:p>
                      <a:pPr algn="ctr"/>
                      <a:r>
                        <a:rPr lang="en-US" sz="2000" dirty="0"/>
                        <a:t>GI</a:t>
                      </a:r>
                    </a:p>
                  </a:txBody>
                  <a:tcPr/>
                </a:tc>
                <a:tc>
                  <a:txBody>
                    <a:bodyPr/>
                    <a:lstStyle/>
                    <a:p>
                      <a:pPr algn="ct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mutagen - reproductive warning; cancer caution</a:t>
                      </a:r>
                    </a:p>
                  </a:txBody>
                  <a:tcPr/>
                </a:tc>
                <a:extLst>
                  <a:ext uri="{0D108BD9-81ED-4DB2-BD59-A6C34878D82A}">
                    <a16:rowId xmlns:a16="http://schemas.microsoft.com/office/drawing/2014/main" val="1879039211"/>
                  </a:ext>
                </a:extLst>
              </a:tr>
            </a:tbl>
          </a:graphicData>
        </a:graphic>
      </p:graphicFrame>
    </p:spTree>
    <p:extLst>
      <p:ext uri="{BB962C8B-B14F-4D97-AF65-F5344CB8AC3E}">
        <p14:creationId xmlns:p14="http://schemas.microsoft.com/office/powerpoint/2010/main" val="90267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B868-F89D-2842-BA32-F01EA007EE51}"/>
              </a:ext>
            </a:extLst>
          </p:cNvPr>
          <p:cNvSpPr>
            <a:spLocks noGrp="1"/>
          </p:cNvSpPr>
          <p:nvPr>
            <p:ph type="title"/>
          </p:nvPr>
        </p:nvSpPr>
        <p:spPr/>
        <p:txBody>
          <a:bodyPr>
            <a:normAutofit fontScale="90000"/>
          </a:bodyPr>
          <a:lstStyle/>
          <a:p>
            <a:r>
              <a:rPr lang="en-US" sz="5300" b="1" dirty="0"/>
              <a:t>Panel Discussion</a:t>
            </a:r>
            <a:br>
              <a:rPr lang="en-US" sz="4800" b="1" dirty="0"/>
            </a:br>
            <a:r>
              <a:rPr lang="en-US" sz="2000" b="1" dirty="0"/>
              <a:t>-</a:t>
            </a:r>
            <a:endParaRPr lang="en-US" sz="4800" b="1" dirty="0"/>
          </a:p>
        </p:txBody>
      </p:sp>
      <p:graphicFrame>
        <p:nvGraphicFramePr>
          <p:cNvPr id="5" name="Table 5">
            <a:extLst>
              <a:ext uri="{FF2B5EF4-FFF2-40B4-BE49-F238E27FC236}">
                <a16:creationId xmlns:a16="http://schemas.microsoft.com/office/drawing/2014/main" id="{9A49C4D8-84E4-874C-A55E-8FF069696A81}"/>
              </a:ext>
            </a:extLst>
          </p:cNvPr>
          <p:cNvGraphicFramePr>
            <a:graphicFrameLocks noGrp="1"/>
          </p:cNvGraphicFramePr>
          <p:nvPr>
            <p:ph idx="1"/>
            <p:extLst>
              <p:ext uri="{D42A27DB-BD31-4B8C-83A1-F6EECF244321}">
                <p14:modId xmlns:p14="http://schemas.microsoft.com/office/powerpoint/2010/main" val="3428484160"/>
              </p:ext>
            </p:extLst>
          </p:nvPr>
        </p:nvGraphicFramePr>
        <p:xfrm>
          <a:off x="5183188" y="987425"/>
          <a:ext cx="6473566" cy="3672840"/>
        </p:xfrm>
        <a:graphic>
          <a:graphicData uri="http://schemas.openxmlformats.org/drawingml/2006/table">
            <a:tbl>
              <a:tblPr firstRow="1" bandRow="1">
                <a:tableStyleId>{5C22544A-7EE6-4342-B048-85BDC9FD1C3A}</a:tableStyleId>
              </a:tblPr>
              <a:tblGrid>
                <a:gridCol w="2965641">
                  <a:extLst>
                    <a:ext uri="{9D8B030D-6E8A-4147-A177-3AD203B41FA5}">
                      <a16:colId xmlns:a16="http://schemas.microsoft.com/office/drawing/2014/main" val="3420171813"/>
                    </a:ext>
                  </a:extLst>
                </a:gridCol>
                <a:gridCol w="3507925">
                  <a:extLst>
                    <a:ext uri="{9D8B030D-6E8A-4147-A177-3AD203B41FA5}">
                      <a16:colId xmlns:a16="http://schemas.microsoft.com/office/drawing/2014/main" val="1133642816"/>
                    </a:ext>
                  </a:extLst>
                </a:gridCol>
              </a:tblGrid>
              <a:tr h="370840">
                <a:tc>
                  <a:txBody>
                    <a:bodyPr/>
                    <a:lstStyle/>
                    <a:p>
                      <a:r>
                        <a:rPr lang="en-US" sz="2400" dirty="0"/>
                        <a:t>Realm</a:t>
                      </a:r>
                    </a:p>
                  </a:txBody>
                  <a:tcPr/>
                </a:tc>
                <a:tc>
                  <a:txBody>
                    <a:bodyPr/>
                    <a:lstStyle/>
                    <a:p>
                      <a:r>
                        <a:rPr lang="en-US" sz="2400" dirty="0"/>
                        <a:t>Panelists </a:t>
                      </a:r>
                    </a:p>
                  </a:txBody>
                  <a:tcPr/>
                </a:tc>
                <a:extLst>
                  <a:ext uri="{0D108BD9-81ED-4DB2-BD59-A6C34878D82A}">
                    <a16:rowId xmlns:a16="http://schemas.microsoft.com/office/drawing/2014/main" val="2476882096"/>
                  </a:ext>
                </a:extLst>
              </a:tr>
              <a:tr h="370840">
                <a:tc>
                  <a:txBody>
                    <a:bodyPr/>
                    <a:lstStyle/>
                    <a:p>
                      <a:r>
                        <a:rPr lang="en-US" sz="2400" dirty="0">
                          <a:effectLst/>
                        </a:rPr>
                        <a:t>Vaccines</a:t>
                      </a:r>
                    </a:p>
                  </a:txBody>
                  <a:tcPr marL="68580" marR="68580" marT="0" marB="0"/>
                </a:tc>
                <a:tc rowSpan="6">
                  <a:txBody>
                    <a:bodyPr/>
                    <a:lstStyle/>
                    <a:p>
                      <a:r>
                        <a:rPr lang="en-US" sz="2400" dirty="0"/>
                        <a:t>Charlie Williams (EB)</a:t>
                      </a:r>
                    </a:p>
                    <a:p>
                      <a:r>
                        <a:rPr lang="en-US" sz="2400" dirty="0" err="1"/>
                        <a:t>Cheralyn</a:t>
                      </a:r>
                      <a:r>
                        <a:rPr lang="en-US" sz="2400" dirty="0"/>
                        <a:t> Johnson (SB)</a:t>
                      </a:r>
                    </a:p>
                    <a:p>
                      <a:r>
                        <a:rPr lang="en-US" sz="2400" dirty="0"/>
                        <a:t>Ian Huntington (Codman)</a:t>
                      </a:r>
                    </a:p>
                    <a:p>
                      <a:r>
                        <a:rPr lang="en-US" sz="2400" dirty="0"/>
                        <a:t>Jaime Gallegos (EB)</a:t>
                      </a:r>
                    </a:p>
                    <a:p>
                      <a:r>
                        <a:rPr lang="en-US" sz="2400" dirty="0"/>
                        <a:t>Jason Worcester (BMC)</a:t>
                      </a:r>
                    </a:p>
                    <a:p>
                      <a:r>
                        <a:rPr lang="en-US" sz="2400" dirty="0"/>
                        <a:t>Aimee Williams (Mattapan)</a:t>
                      </a:r>
                    </a:p>
                    <a:p>
                      <a:r>
                        <a:rPr lang="en-US" sz="2400" dirty="0"/>
                        <a:t>Kirsten </a:t>
                      </a:r>
                      <a:r>
                        <a:rPr lang="en-US" sz="2400" dirty="0" err="1"/>
                        <a:t>Austad</a:t>
                      </a:r>
                      <a:r>
                        <a:rPr lang="en-US" sz="2400" dirty="0"/>
                        <a:t> (BHN/FM)</a:t>
                      </a:r>
                    </a:p>
                  </a:txBody>
                  <a:tcPr/>
                </a:tc>
                <a:extLst>
                  <a:ext uri="{0D108BD9-81ED-4DB2-BD59-A6C34878D82A}">
                    <a16:rowId xmlns:a16="http://schemas.microsoft.com/office/drawing/2014/main" val="789737131"/>
                  </a:ext>
                </a:extLst>
              </a:tr>
              <a:tr h="370840">
                <a:tc>
                  <a:txBody>
                    <a:bodyPr/>
                    <a:lstStyle/>
                    <a:p>
                      <a:r>
                        <a:rPr lang="en-US" sz="2400" dirty="0">
                          <a:effectLst/>
                        </a:rPr>
                        <a:t>Testing &amp; follow up</a:t>
                      </a:r>
                    </a:p>
                  </a:txBody>
                  <a:tcPr marL="68580" marR="68580" marT="0" marB="0"/>
                </a:tc>
                <a:tc vMerge="1">
                  <a:txBody>
                    <a:bodyPr/>
                    <a:lstStyle/>
                    <a:p>
                      <a:r>
                        <a:rPr lang="en-US" sz="2400" dirty="0" err="1"/>
                        <a:t>Cheralyn</a:t>
                      </a:r>
                      <a:r>
                        <a:rPr lang="en-US" sz="2400" dirty="0"/>
                        <a:t> Johnson (SB)</a:t>
                      </a:r>
                    </a:p>
                  </a:txBody>
                  <a:tcPr/>
                </a:tc>
                <a:extLst>
                  <a:ext uri="{0D108BD9-81ED-4DB2-BD59-A6C34878D82A}">
                    <a16:rowId xmlns:a16="http://schemas.microsoft.com/office/drawing/2014/main" val="3731488823"/>
                  </a:ext>
                </a:extLst>
              </a:tr>
              <a:tr h="370840">
                <a:tc>
                  <a:txBody>
                    <a:bodyPr/>
                    <a:lstStyle/>
                    <a:p>
                      <a:r>
                        <a:rPr lang="en-US" sz="2400" dirty="0">
                          <a:effectLst/>
                        </a:rPr>
                        <a:t>ILI clinics </a:t>
                      </a:r>
                    </a:p>
                  </a:txBody>
                  <a:tcPr marL="68580" marR="68580" marT="0" marB="0"/>
                </a:tc>
                <a:tc vMerge="1">
                  <a:txBody>
                    <a:bodyPr/>
                    <a:lstStyle/>
                    <a:p>
                      <a:r>
                        <a:rPr lang="en-US" sz="2400" dirty="0"/>
                        <a:t>Jaime Gallegos (EB)</a:t>
                      </a:r>
                    </a:p>
                  </a:txBody>
                  <a:tcPr/>
                </a:tc>
                <a:extLst>
                  <a:ext uri="{0D108BD9-81ED-4DB2-BD59-A6C34878D82A}">
                    <a16:rowId xmlns:a16="http://schemas.microsoft.com/office/drawing/2014/main" val="18881927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rPr>
                        <a:t>Healthcare workers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rPr>
                        <a:t>(employee health)</a:t>
                      </a:r>
                    </a:p>
                  </a:txBody>
                  <a:tcPr/>
                </a:tc>
                <a:tc vMerge="1">
                  <a:txBody>
                    <a:bodyPr/>
                    <a:lstStyle/>
                    <a:p>
                      <a:r>
                        <a:rPr lang="en-US" sz="2400" dirty="0"/>
                        <a:t>Jason Worcester (BMC)</a:t>
                      </a:r>
                    </a:p>
                  </a:txBody>
                  <a:tcPr/>
                </a:tc>
                <a:extLst>
                  <a:ext uri="{0D108BD9-81ED-4DB2-BD59-A6C34878D82A}">
                    <a16:rowId xmlns:a16="http://schemas.microsoft.com/office/drawing/2014/main" val="6532889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rPr>
                        <a:t>Access and Telehealth</a:t>
                      </a:r>
                    </a:p>
                    <a:p>
                      <a:endParaRPr lang="en-US" sz="2400" dirty="0"/>
                    </a:p>
                  </a:txBody>
                  <a:tcPr/>
                </a:tc>
                <a:tc vMerge="1">
                  <a:txBody>
                    <a:bodyPr/>
                    <a:lstStyle/>
                    <a:p>
                      <a:r>
                        <a:rPr lang="en-US" sz="2400" dirty="0"/>
                        <a:t>Aimee Williams (Mattapan)</a:t>
                      </a:r>
                    </a:p>
                  </a:txBody>
                  <a:tcPr/>
                </a:tc>
                <a:extLst>
                  <a:ext uri="{0D108BD9-81ED-4DB2-BD59-A6C34878D82A}">
                    <a16:rowId xmlns:a16="http://schemas.microsoft.com/office/drawing/2014/main" val="2626197023"/>
                  </a:ext>
                </a:extLst>
              </a:tr>
              <a:tr h="370840">
                <a:tc>
                  <a:txBody>
                    <a:bodyPr/>
                    <a:lstStyle/>
                    <a:p>
                      <a:r>
                        <a:rPr lang="en-US" sz="2400" dirty="0"/>
                        <a:t>Hospitalized Patients</a:t>
                      </a:r>
                    </a:p>
                  </a:txBody>
                  <a:tcPr/>
                </a:tc>
                <a:tc vMerge="1">
                  <a:txBody>
                    <a:bodyPr/>
                    <a:lstStyle/>
                    <a:p>
                      <a:r>
                        <a:rPr lang="en-US" sz="2400" dirty="0"/>
                        <a:t>Kirsten </a:t>
                      </a:r>
                      <a:r>
                        <a:rPr lang="en-US" sz="2400" dirty="0" err="1"/>
                        <a:t>Austad</a:t>
                      </a:r>
                      <a:r>
                        <a:rPr lang="en-US" sz="2400" dirty="0"/>
                        <a:t> (BHN/FM)</a:t>
                      </a:r>
                    </a:p>
                  </a:txBody>
                  <a:tcPr/>
                </a:tc>
                <a:extLst>
                  <a:ext uri="{0D108BD9-81ED-4DB2-BD59-A6C34878D82A}">
                    <a16:rowId xmlns:a16="http://schemas.microsoft.com/office/drawing/2014/main" val="1367387245"/>
                  </a:ext>
                </a:extLst>
              </a:tr>
            </a:tbl>
          </a:graphicData>
        </a:graphic>
      </p:graphicFrame>
      <p:sp>
        <p:nvSpPr>
          <p:cNvPr id="4" name="Text Placeholder 3">
            <a:extLst>
              <a:ext uri="{FF2B5EF4-FFF2-40B4-BE49-F238E27FC236}">
                <a16:creationId xmlns:a16="http://schemas.microsoft.com/office/drawing/2014/main" id="{F981C50F-E91B-5741-836D-B9F79B353D3E}"/>
              </a:ext>
            </a:extLst>
          </p:cNvPr>
          <p:cNvSpPr>
            <a:spLocks noGrp="1"/>
          </p:cNvSpPr>
          <p:nvPr>
            <p:ph type="body" sz="half" idx="2"/>
          </p:nvPr>
        </p:nvSpPr>
        <p:spPr/>
        <p:txBody>
          <a:bodyPr/>
          <a:lstStyle/>
          <a:p>
            <a:r>
              <a:rPr lang="en-US" sz="2400" dirty="0"/>
              <a:t>Please speak to the following questions in your realm of activity:</a:t>
            </a:r>
          </a:p>
          <a:p>
            <a:pPr marL="457200" indent="-457200">
              <a:buFont typeface="+mj-lt"/>
              <a:buAutoNum type="arabicPeriod"/>
            </a:pPr>
            <a:r>
              <a:rPr lang="en-US" sz="2400" dirty="0"/>
              <a:t>What has been learned in the last year?</a:t>
            </a:r>
          </a:p>
          <a:p>
            <a:pPr marL="457200" indent="-457200">
              <a:buFont typeface="+mj-lt"/>
              <a:buAutoNum type="arabicPeriod"/>
            </a:pPr>
            <a:r>
              <a:rPr lang="en-US" sz="2400" dirty="0"/>
              <a:t>What are the current challenges and adaptations/best practices?</a:t>
            </a:r>
          </a:p>
          <a:p>
            <a:pPr marL="457200" indent="-457200">
              <a:buFont typeface="+mj-lt"/>
              <a:buAutoNum type="arabicPeriod"/>
            </a:pPr>
            <a:r>
              <a:rPr lang="en-US" sz="2400" dirty="0"/>
              <a:t>What about equity?</a:t>
            </a:r>
          </a:p>
          <a:p>
            <a:pPr marL="457200" indent="-457200">
              <a:buFont typeface="+mj-lt"/>
              <a:buAutoNum type="arabicPeriod"/>
            </a:pPr>
            <a:endParaRPr lang="en-US" sz="2400" dirty="0"/>
          </a:p>
          <a:p>
            <a:endParaRPr lang="en-US" dirty="0"/>
          </a:p>
        </p:txBody>
      </p:sp>
    </p:spTree>
    <p:extLst>
      <p:ext uri="{BB962C8B-B14F-4D97-AF65-F5344CB8AC3E}">
        <p14:creationId xmlns:p14="http://schemas.microsoft.com/office/powerpoint/2010/main" val="1581817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2FB1-1DFB-D649-87C9-BD9FDEB2E5F8}"/>
              </a:ext>
            </a:extLst>
          </p:cNvPr>
          <p:cNvSpPr>
            <a:spLocks noGrp="1"/>
          </p:cNvSpPr>
          <p:nvPr>
            <p:ph type="title"/>
          </p:nvPr>
        </p:nvSpPr>
        <p:spPr>
          <a:xfrm>
            <a:off x="648929" y="629266"/>
            <a:ext cx="3651467" cy="1676603"/>
          </a:xfrm>
        </p:spPr>
        <p:txBody>
          <a:bodyPr vert="horz" lIns="91440" tIns="45720" rIns="91440" bIns="45720" rtlCol="0" anchor="ctr">
            <a:normAutofit/>
          </a:bodyPr>
          <a:lstStyle/>
          <a:p>
            <a:r>
              <a:rPr lang="en-US" sz="4400" dirty="0"/>
              <a:t>Thank you</a:t>
            </a:r>
          </a:p>
        </p:txBody>
      </p:sp>
      <p:sp>
        <p:nvSpPr>
          <p:cNvPr id="4" name="Text Placeholder 3">
            <a:extLst>
              <a:ext uri="{FF2B5EF4-FFF2-40B4-BE49-F238E27FC236}">
                <a16:creationId xmlns:a16="http://schemas.microsoft.com/office/drawing/2014/main" id="{C92D5487-0336-7645-898C-BAA392E71025}"/>
              </a:ext>
            </a:extLst>
          </p:cNvPr>
          <p:cNvSpPr>
            <a:spLocks noGrp="1"/>
          </p:cNvSpPr>
          <p:nvPr>
            <p:ph type="body" sz="half" idx="2"/>
          </p:nvPr>
        </p:nvSpPr>
        <p:spPr>
          <a:xfrm>
            <a:off x="177421" y="2438400"/>
            <a:ext cx="4122976" cy="3785419"/>
          </a:xfrm>
        </p:spPr>
        <p:txBody>
          <a:bodyPr vert="horz" lIns="91440" tIns="45720" rIns="91440" bIns="45720" rtlCol="0">
            <a:normAutofit/>
          </a:bodyPr>
          <a:lstStyle/>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pic>
        <p:nvPicPr>
          <p:cNvPr id="6" name="Content Placeholder 5" descr="A picture containing table, sitting, green, couple&#10;&#10;Description automatically generated">
            <a:extLst>
              <a:ext uri="{FF2B5EF4-FFF2-40B4-BE49-F238E27FC236}">
                <a16:creationId xmlns:a16="http://schemas.microsoft.com/office/drawing/2014/main" id="{AD43121C-CBDD-0240-942C-5E1D786CA290}"/>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t="6085" r="-2" b="3114"/>
          <a:stretch/>
        </p:blipFill>
        <p:spPr>
          <a:xfrm>
            <a:off x="4639056" y="10"/>
            <a:ext cx="7552944" cy="6857990"/>
          </a:xfrm>
          <a:prstGeom prst="rect">
            <a:avLst/>
          </a:prstGeom>
          <a:effectLst/>
        </p:spPr>
      </p:pic>
      <p:sp>
        <p:nvSpPr>
          <p:cNvPr id="7" name="TextBox 6">
            <a:extLst>
              <a:ext uri="{FF2B5EF4-FFF2-40B4-BE49-F238E27FC236}">
                <a16:creationId xmlns:a16="http://schemas.microsoft.com/office/drawing/2014/main" id="{06D871D7-4653-6E4B-9D89-62A665486EC0}"/>
              </a:ext>
            </a:extLst>
          </p:cNvPr>
          <p:cNvSpPr txBox="1"/>
          <p:nvPr/>
        </p:nvSpPr>
        <p:spPr>
          <a:xfrm>
            <a:off x="10005184" y="6657945"/>
            <a:ext cx="218681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s://www.flickr.com/photos/gsfc/608312893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3" name="TextBox 2">
            <a:extLst>
              <a:ext uri="{FF2B5EF4-FFF2-40B4-BE49-F238E27FC236}">
                <a16:creationId xmlns:a16="http://schemas.microsoft.com/office/drawing/2014/main" id="{4C5E36F1-F037-264A-BCEC-C0C40EC10163}"/>
              </a:ext>
            </a:extLst>
          </p:cNvPr>
          <p:cNvSpPr txBox="1"/>
          <p:nvPr/>
        </p:nvSpPr>
        <p:spPr>
          <a:xfrm>
            <a:off x="310272" y="2784363"/>
            <a:ext cx="3967316" cy="1477328"/>
          </a:xfrm>
          <a:prstGeom prst="rect">
            <a:avLst/>
          </a:prstGeom>
          <a:noFill/>
        </p:spPr>
        <p:txBody>
          <a:bodyPr wrap="square" rtlCol="0">
            <a:spAutoFit/>
          </a:bodyPr>
          <a:lstStyle/>
          <a:p>
            <a:r>
              <a:rPr lang="en-US" dirty="0"/>
              <a:t>CDC / IDSA weekly</a:t>
            </a:r>
          </a:p>
          <a:p>
            <a:endParaRPr lang="en-US" dirty="0"/>
          </a:p>
          <a:p>
            <a:r>
              <a:rPr lang="en-US" dirty="0">
                <a:hlinkClick r:id="rId5"/>
              </a:rPr>
              <a:t>https://www.idsociety.org/globalassets/covid-19-real-time-learning-network/media/1-8-22-clinician-call.pdf</a:t>
            </a:r>
            <a:endParaRPr lang="en-US" dirty="0"/>
          </a:p>
        </p:txBody>
      </p:sp>
    </p:spTree>
    <p:extLst>
      <p:ext uri="{BB962C8B-B14F-4D97-AF65-F5344CB8AC3E}">
        <p14:creationId xmlns:p14="http://schemas.microsoft.com/office/powerpoint/2010/main" val="2399008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991A14-FB99-D94C-AE9C-9822BC864CA8}"/>
              </a:ext>
            </a:extLst>
          </p:cNvPr>
          <p:cNvPicPr>
            <a:picLocks noChangeAspect="1"/>
          </p:cNvPicPr>
          <p:nvPr/>
        </p:nvPicPr>
        <p:blipFill>
          <a:blip r:embed="rId2"/>
          <a:stretch>
            <a:fillRect/>
          </a:stretch>
        </p:blipFill>
        <p:spPr>
          <a:xfrm>
            <a:off x="3199140" y="0"/>
            <a:ext cx="8992860" cy="6858000"/>
          </a:xfrm>
          <a:prstGeom prst="rect">
            <a:avLst/>
          </a:prstGeom>
        </p:spPr>
      </p:pic>
      <p:sp>
        <p:nvSpPr>
          <p:cNvPr id="3" name="TextBox 2">
            <a:extLst>
              <a:ext uri="{FF2B5EF4-FFF2-40B4-BE49-F238E27FC236}">
                <a16:creationId xmlns:a16="http://schemas.microsoft.com/office/drawing/2014/main" id="{ADB380C7-D944-A642-8C47-4923B3D7FA5C}"/>
              </a:ext>
            </a:extLst>
          </p:cNvPr>
          <p:cNvSpPr txBox="1"/>
          <p:nvPr/>
        </p:nvSpPr>
        <p:spPr>
          <a:xfrm>
            <a:off x="412955" y="5338917"/>
            <a:ext cx="2256503" cy="1384995"/>
          </a:xfrm>
          <a:prstGeom prst="rect">
            <a:avLst/>
          </a:prstGeom>
          <a:noFill/>
        </p:spPr>
        <p:txBody>
          <a:bodyPr wrap="square" rtlCol="0">
            <a:spAutoFit/>
          </a:bodyPr>
          <a:lstStyle/>
          <a:p>
            <a:r>
              <a:rPr lang="en-US" sz="1400" dirty="0">
                <a:hlinkClick r:id="rId3"/>
              </a:rPr>
              <a:t>https://www.cdc.gov/coronavirus/2019-ncov/php/contact-tracing/contact-tracing-plan/contact-tracing.html</a:t>
            </a:r>
            <a:r>
              <a:rPr lang="en-US" sz="1400" dirty="0"/>
              <a:t> (accessed 12/1/2020)</a:t>
            </a:r>
          </a:p>
        </p:txBody>
      </p:sp>
    </p:spTree>
    <p:extLst>
      <p:ext uri="{BB962C8B-B14F-4D97-AF65-F5344CB8AC3E}">
        <p14:creationId xmlns:p14="http://schemas.microsoft.com/office/powerpoint/2010/main" val="2972446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7598B-A387-A440-ADC5-898E8CA8F8E9}"/>
              </a:ext>
            </a:extLst>
          </p:cNvPr>
          <p:cNvSpPr>
            <a:spLocks noGrp="1"/>
          </p:cNvSpPr>
          <p:nvPr>
            <p:ph type="title"/>
          </p:nvPr>
        </p:nvSpPr>
        <p:spPr/>
        <p:txBody>
          <a:bodyPr/>
          <a:lstStyle/>
          <a:p>
            <a:r>
              <a:rPr lang="en-US" dirty="0"/>
              <a:t>Contact Tracing</a:t>
            </a:r>
          </a:p>
        </p:txBody>
      </p:sp>
      <p:sp>
        <p:nvSpPr>
          <p:cNvPr id="3" name="Content Placeholder 2">
            <a:extLst>
              <a:ext uri="{FF2B5EF4-FFF2-40B4-BE49-F238E27FC236}">
                <a16:creationId xmlns:a16="http://schemas.microsoft.com/office/drawing/2014/main" id="{5E5011B5-B5DB-DE4E-A99A-15646A7B0C56}"/>
              </a:ext>
            </a:extLst>
          </p:cNvPr>
          <p:cNvSpPr>
            <a:spLocks noGrp="1"/>
          </p:cNvSpPr>
          <p:nvPr>
            <p:ph sz="half" idx="1"/>
          </p:nvPr>
        </p:nvSpPr>
        <p:spPr/>
        <p:txBody>
          <a:bodyPr/>
          <a:lstStyle/>
          <a:p>
            <a:pPr marL="0" indent="0">
              <a:buNone/>
            </a:pPr>
            <a:r>
              <a:rPr lang="en-US" u="sng" dirty="0"/>
              <a:t>Steps in tracing contacts</a:t>
            </a:r>
          </a:p>
          <a:p>
            <a:r>
              <a:rPr lang="en-US" dirty="0"/>
              <a:t>Reach Cases</a:t>
            </a:r>
          </a:p>
          <a:p>
            <a:r>
              <a:rPr lang="en-US" dirty="0"/>
              <a:t>Collect Contacts</a:t>
            </a:r>
          </a:p>
          <a:p>
            <a:r>
              <a:rPr lang="en-US" dirty="0"/>
              <a:t>Reach Contacts</a:t>
            </a:r>
          </a:p>
          <a:p>
            <a:r>
              <a:rPr lang="en-US" dirty="0"/>
              <a:t>Quarantine Contacts</a:t>
            </a:r>
          </a:p>
        </p:txBody>
      </p:sp>
      <p:sp>
        <p:nvSpPr>
          <p:cNvPr id="4" name="Content Placeholder 3">
            <a:extLst>
              <a:ext uri="{FF2B5EF4-FFF2-40B4-BE49-F238E27FC236}">
                <a16:creationId xmlns:a16="http://schemas.microsoft.com/office/drawing/2014/main" id="{29D16CC0-3A2B-7144-B3BD-AA9BF18EF214}"/>
              </a:ext>
            </a:extLst>
          </p:cNvPr>
          <p:cNvSpPr>
            <a:spLocks noGrp="1"/>
          </p:cNvSpPr>
          <p:nvPr>
            <p:ph sz="half" idx="2"/>
          </p:nvPr>
        </p:nvSpPr>
        <p:spPr/>
        <p:txBody>
          <a:bodyPr/>
          <a:lstStyle/>
          <a:p>
            <a:pPr marL="0" indent="0">
              <a:buNone/>
            </a:pPr>
            <a:r>
              <a:rPr lang="en-US" u="sng" dirty="0"/>
              <a:t>Primary Care’s role</a:t>
            </a:r>
          </a:p>
          <a:p>
            <a:pPr marL="0" indent="0">
              <a:buNone/>
            </a:pPr>
            <a:r>
              <a:rPr lang="en-US" dirty="0"/>
              <a:t>Education, Testing &amp; Care</a:t>
            </a:r>
          </a:p>
          <a:p>
            <a:r>
              <a:rPr lang="en-US" dirty="0"/>
              <a:t>Test liberally and inform people to expect a call</a:t>
            </a:r>
          </a:p>
          <a:p>
            <a:r>
              <a:rPr lang="en-US" dirty="0"/>
              <a:t>Ask people to write down names of close contacts</a:t>
            </a:r>
          </a:p>
          <a:p>
            <a:r>
              <a:rPr lang="en-US" dirty="0"/>
              <a:t>Explain quarantine behaviors</a:t>
            </a:r>
          </a:p>
          <a:p>
            <a:r>
              <a:rPr lang="en-US" dirty="0"/>
              <a:t>Advocate for payment (sick time)</a:t>
            </a:r>
          </a:p>
        </p:txBody>
      </p:sp>
    </p:spTree>
    <p:extLst>
      <p:ext uri="{BB962C8B-B14F-4D97-AF65-F5344CB8AC3E}">
        <p14:creationId xmlns:p14="http://schemas.microsoft.com/office/powerpoint/2010/main" val="3778094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990E5-A898-B549-AF65-2F3598FA7140}"/>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31FEB17D-2D0F-4F48-A66C-A65E024ADB26}"/>
              </a:ext>
            </a:extLst>
          </p:cNvPr>
          <p:cNvPicPr>
            <a:picLocks noGrp="1" noChangeAspect="1"/>
          </p:cNvPicPr>
          <p:nvPr>
            <p:ph idx="1"/>
          </p:nvPr>
        </p:nvPicPr>
        <p:blipFill>
          <a:blip r:embed="rId2"/>
          <a:stretch>
            <a:fillRect/>
          </a:stretch>
        </p:blipFill>
        <p:spPr>
          <a:xfrm>
            <a:off x="1122210" y="70077"/>
            <a:ext cx="9947579" cy="6717846"/>
          </a:xfrm>
          <a:prstGeom prst="rect">
            <a:avLst/>
          </a:prstGeom>
        </p:spPr>
      </p:pic>
    </p:spTree>
    <p:extLst>
      <p:ext uri="{BB962C8B-B14F-4D97-AF65-F5344CB8AC3E}">
        <p14:creationId xmlns:p14="http://schemas.microsoft.com/office/powerpoint/2010/main" val="655164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F12F703-72D3-634D-AF97-210C24CCCE42}"/>
              </a:ext>
            </a:extLst>
          </p:cNvPr>
          <p:cNvPicPr>
            <a:picLocks noGrp="1" noChangeAspect="1"/>
          </p:cNvPicPr>
          <p:nvPr>
            <p:ph idx="1"/>
          </p:nvPr>
        </p:nvPicPr>
        <p:blipFill>
          <a:blip r:embed="rId2"/>
          <a:stretch>
            <a:fillRect/>
          </a:stretch>
        </p:blipFill>
        <p:spPr>
          <a:xfrm>
            <a:off x="125942" y="1457151"/>
            <a:ext cx="12066058" cy="5035724"/>
          </a:xfrm>
          <a:prstGeom prst="rect">
            <a:avLst/>
          </a:prstGeom>
        </p:spPr>
      </p:pic>
      <p:graphicFrame>
        <p:nvGraphicFramePr>
          <p:cNvPr id="5" name="Table 4">
            <a:extLst>
              <a:ext uri="{FF2B5EF4-FFF2-40B4-BE49-F238E27FC236}">
                <a16:creationId xmlns:a16="http://schemas.microsoft.com/office/drawing/2014/main" id="{92A69405-2024-584C-BF30-10EF790E412E}"/>
              </a:ext>
            </a:extLst>
          </p:cNvPr>
          <p:cNvGraphicFramePr>
            <a:graphicFrameLocks noGrp="1"/>
          </p:cNvGraphicFramePr>
          <p:nvPr>
            <p:extLst>
              <p:ext uri="{D42A27DB-BD31-4B8C-83A1-F6EECF244321}">
                <p14:modId xmlns:p14="http://schemas.microsoft.com/office/powerpoint/2010/main" val="46763777"/>
              </p:ext>
            </p:extLst>
          </p:nvPr>
        </p:nvGraphicFramePr>
        <p:xfrm>
          <a:off x="838200" y="479502"/>
          <a:ext cx="11160512" cy="371611"/>
        </p:xfrm>
        <a:graphic>
          <a:graphicData uri="http://schemas.openxmlformats.org/drawingml/2006/table">
            <a:tbl>
              <a:tblPr>
                <a:tableStyleId>{5C22544A-7EE6-4342-B048-85BDC9FD1C3A}</a:tableStyleId>
              </a:tblPr>
              <a:tblGrid>
                <a:gridCol w="11160512">
                  <a:extLst>
                    <a:ext uri="{9D8B030D-6E8A-4147-A177-3AD203B41FA5}">
                      <a16:colId xmlns:a16="http://schemas.microsoft.com/office/drawing/2014/main" val="1698739255"/>
                    </a:ext>
                  </a:extLst>
                </a:gridCol>
              </a:tblGrid>
              <a:tr h="335438">
                <a:tc>
                  <a:txBody>
                    <a:bodyPr/>
                    <a:lstStyle/>
                    <a:p>
                      <a:pPr algn="ctr" fontAlgn="ctr"/>
                      <a:r>
                        <a:rPr lang="en-US" sz="2400" b="1" u="none" strike="noStrike" dirty="0">
                          <a:effectLst/>
                        </a:rPr>
                        <a:t>Outreach Frequency Guide for follow up on COVID19 patients (known or suspected)</a:t>
                      </a:r>
                      <a:endParaRPr lang="en-US" sz="2400" b="1" i="0" u="none" strike="noStrike" dirty="0">
                        <a:solidFill>
                          <a:srgbClr val="000000"/>
                        </a:solidFill>
                        <a:effectLst/>
                        <a:latin typeface="Calibri" panose="020F0502020204030204" pitchFamily="34" charset="0"/>
                      </a:endParaRPr>
                    </a:p>
                  </a:txBody>
                  <a:tcPr marL="5851" marR="5851" marT="5851" marB="0" anchor="ctr">
                    <a:noFill/>
                  </a:tcPr>
                </a:tc>
                <a:extLst>
                  <a:ext uri="{0D108BD9-81ED-4DB2-BD59-A6C34878D82A}">
                    <a16:rowId xmlns:a16="http://schemas.microsoft.com/office/drawing/2014/main" val="2259588029"/>
                  </a:ext>
                </a:extLst>
              </a:tr>
            </a:tbl>
          </a:graphicData>
        </a:graphic>
      </p:graphicFrame>
    </p:spTree>
    <p:extLst>
      <p:ext uri="{BB962C8B-B14F-4D97-AF65-F5344CB8AC3E}">
        <p14:creationId xmlns:p14="http://schemas.microsoft.com/office/powerpoint/2010/main" val="2195643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EC7F-01FE-C14B-8166-49BABC18A024}"/>
              </a:ext>
            </a:extLst>
          </p:cNvPr>
          <p:cNvSpPr>
            <a:spLocks noGrp="1"/>
          </p:cNvSpPr>
          <p:nvPr>
            <p:ph type="title"/>
          </p:nvPr>
        </p:nvSpPr>
        <p:spPr>
          <a:xfrm>
            <a:off x="593802" y="376276"/>
            <a:ext cx="11004395" cy="1325563"/>
          </a:xfrm>
        </p:spPr>
        <p:txBody>
          <a:bodyPr>
            <a:normAutofit/>
          </a:bodyPr>
          <a:lstStyle/>
          <a:p>
            <a:pPr algn="ctr"/>
            <a:r>
              <a:rPr lang="en-US" dirty="0"/>
              <a:t>CDC - Symptom-based strategy to end isolation</a:t>
            </a:r>
          </a:p>
        </p:txBody>
      </p:sp>
      <p:sp>
        <p:nvSpPr>
          <p:cNvPr id="3" name="Content Placeholder 2">
            <a:extLst>
              <a:ext uri="{FF2B5EF4-FFF2-40B4-BE49-F238E27FC236}">
                <a16:creationId xmlns:a16="http://schemas.microsoft.com/office/drawing/2014/main" id="{676764B4-A40E-EB4E-AA50-E2EDD9C30B4B}"/>
              </a:ext>
            </a:extLst>
          </p:cNvPr>
          <p:cNvSpPr>
            <a:spLocks noGrp="1"/>
          </p:cNvSpPr>
          <p:nvPr>
            <p:ph idx="1"/>
          </p:nvPr>
        </p:nvSpPr>
        <p:spPr>
          <a:xfrm>
            <a:off x="838200" y="1393902"/>
            <a:ext cx="10515600" cy="4783061"/>
          </a:xfrm>
        </p:spPr>
        <p:txBody>
          <a:bodyPr>
            <a:noAutofit/>
          </a:bodyPr>
          <a:lstStyle/>
          <a:p>
            <a:pPr marL="0" indent="0">
              <a:buNone/>
            </a:pPr>
            <a:r>
              <a:rPr lang="en-US" sz="1600" dirty="0"/>
              <a:t>Accumulating evidence supports ending isolation and precautions for persons with COVID-19 using a symptom-based strategy. Specifically, researchers have reported that people with mild to moderate COVID-19 remain infectious no longer than 10 days after their symptoms began, and those with more severe illness or those who are severely immunocompromised remain infectious no longer than 20 days after their symptoms began. Therefore, CDC has updated the recommendations for discontinuing home isolation as follows:</a:t>
            </a:r>
          </a:p>
          <a:p>
            <a:pPr marL="0" indent="0">
              <a:buNone/>
            </a:pPr>
            <a:r>
              <a:rPr lang="en-US" sz="1600" b="1" dirty="0"/>
              <a:t>Mild to Moderate Disease </a:t>
            </a:r>
            <a:r>
              <a:rPr lang="en-US" sz="1600" dirty="0"/>
              <a:t>- Persons with COVID-19 who have symptoms and were directed to care for themselves at home may discontinue isolation under the following conditions:</a:t>
            </a:r>
          </a:p>
          <a:p>
            <a:pPr marL="0" indent="0">
              <a:buNone/>
            </a:pPr>
            <a:r>
              <a:rPr lang="en-US" sz="1600" dirty="0"/>
              <a:t>1) At least 10 days* have passed since symptom onset and</a:t>
            </a:r>
          </a:p>
          <a:p>
            <a:pPr marL="0" indent="0">
              <a:buNone/>
            </a:pPr>
            <a:r>
              <a:rPr lang="en-US" sz="1600" dirty="0"/>
              <a:t>2) At least 24 hours have passed since resolution of fever without the use of fever-reducing medications and</a:t>
            </a:r>
          </a:p>
          <a:p>
            <a:pPr marL="0" indent="0">
              <a:buNone/>
            </a:pPr>
            <a:r>
              <a:rPr lang="en-US" sz="1600" dirty="0"/>
              <a:t>3) Other symptoms have improved.</a:t>
            </a:r>
          </a:p>
          <a:p>
            <a:pPr marL="0" indent="0">
              <a:buNone/>
            </a:pPr>
            <a:r>
              <a:rPr lang="en-US" sz="1600" b="1" dirty="0"/>
              <a:t>Severe Disease </a:t>
            </a:r>
            <a:r>
              <a:rPr lang="en-US" sz="1600" dirty="0"/>
              <a:t>- A limited number of persons with severe illness may produce replication-competent virus beyond 10 days, that may warrant extending duration of isolation for up to 20 days after symptom onset. Consider consultation with infection control experts. See Discontinuation of Transmission-Based Precautions and Disposition of Patients with COVID-19 in Healthcare Settings (Interim Guidance).</a:t>
            </a:r>
          </a:p>
          <a:p>
            <a:pPr marL="0" indent="0">
              <a:buNone/>
            </a:pPr>
            <a:r>
              <a:rPr lang="en-US" sz="1600" b="1" dirty="0"/>
              <a:t>Never Symptomatic </a:t>
            </a:r>
            <a:r>
              <a:rPr lang="en-US" sz="1600" dirty="0"/>
              <a:t>- Persons infected with SARS-CoV-2 who never develop COVID-19 symptoms may discontinue isolation and other precautions 10 days after the date of their first positive RT-PCR test for SARS-CoV-2 RNA.</a:t>
            </a:r>
          </a:p>
          <a:p>
            <a:pPr marL="0" indent="0">
              <a:buNone/>
            </a:pPr>
            <a:r>
              <a:rPr lang="en-US" sz="1600" i="1" dirty="0"/>
              <a:t>CDC ref accessed 11/3/20 https://</a:t>
            </a:r>
            <a:r>
              <a:rPr lang="en-US" sz="1600" i="1" dirty="0" err="1"/>
              <a:t>www.cdc.gov</a:t>
            </a:r>
            <a:r>
              <a:rPr lang="en-US" sz="1600" i="1" dirty="0"/>
              <a:t>/coronavirus/2019-ncov/hcp/disposition-in-home-</a:t>
            </a:r>
            <a:r>
              <a:rPr lang="en-US" sz="1600" i="1" dirty="0" err="1"/>
              <a:t>patients.html</a:t>
            </a:r>
            <a:endParaRPr lang="en-US" sz="1600" i="1" dirty="0"/>
          </a:p>
        </p:txBody>
      </p:sp>
    </p:spTree>
    <p:extLst>
      <p:ext uri="{BB962C8B-B14F-4D97-AF65-F5344CB8AC3E}">
        <p14:creationId xmlns:p14="http://schemas.microsoft.com/office/powerpoint/2010/main" val="246512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in – External Support Person “Buddy System”</a:t>
            </a:r>
          </a:p>
        </p:txBody>
      </p:sp>
      <p:sp>
        <p:nvSpPr>
          <p:cNvPr id="11" name="Rectangle 10"/>
          <p:cNvSpPr/>
          <p:nvPr/>
        </p:nvSpPr>
        <p:spPr>
          <a:xfrm>
            <a:off x="1809653" y="1578998"/>
            <a:ext cx="8532967" cy="3843246"/>
          </a:xfrm>
          <a:prstGeom prst="rect">
            <a:avLst/>
          </a:prstGeom>
        </p:spPr>
        <p:txBody>
          <a:bodyPr wrap="square">
            <a:spAutoFit/>
          </a:bodyPr>
          <a:lstStyle/>
          <a:p>
            <a:pPr marL="233241" defTabSz="932962" fontAlgn="base"/>
            <a:r>
              <a:rPr lang="en-US" sz="2041" dirty="0">
                <a:solidFill>
                  <a:srgbClr val="000000"/>
                </a:solidFill>
                <a:latin typeface="Arial"/>
                <a:ea typeface="Calibri" panose="020F0502020204030204" pitchFamily="34" charset="0"/>
                <a:cs typeface="Times New Roman" panose="02020603050405020304" pitchFamily="18" charset="0"/>
              </a:rPr>
              <a:t>Ideally all people, but especially those with high risk factors should have a “buddy” who is </a:t>
            </a:r>
            <a:r>
              <a:rPr lang="en-US" sz="2041" b="1" dirty="0">
                <a:solidFill>
                  <a:srgbClr val="000000"/>
                </a:solidFill>
                <a:latin typeface="Arial"/>
                <a:ea typeface="Calibri" panose="020F0502020204030204" pitchFamily="34" charset="0"/>
                <a:cs typeface="Times New Roman" panose="02020603050405020304" pitchFamily="18" charset="0"/>
              </a:rPr>
              <a:t>not in the same household </a:t>
            </a:r>
            <a:r>
              <a:rPr lang="en-US" sz="2041" u="sng" dirty="0">
                <a:solidFill>
                  <a:srgbClr val="000000"/>
                </a:solidFill>
                <a:latin typeface="Arial"/>
                <a:ea typeface="Calibri" panose="020F0502020204030204" pitchFamily="34" charset="0"/>
                <a:cs typeface="Times New Roman" panose="02020603050405020304" pitchFamily="18" charset="0"/>
              </a:rPr>
              <a:t>and</a:t>
            </a:r>
            <a:r>
              <a:rPr lang="en-US" sz="2041" dirty="0">
                <a:solidFill>
                  <a:srgbClr val="000000"/>
                </a:solidFill>
                <a:latin typeface="Arial"/>
                <a:ea typeface="Calibri" panose="020F0502020204030204" pitchFamily="34" charset="0"/>
                <a:cs typeface="Times New Roman" panose="02020603050405020304" pitchFamily="18" charset="0"/>
              </a:rPr>
              <a:t> </a:t>
            </a:r>
            <a:r>
              <a:rPr lang="en-US" sz="2041" b="1" dirty="0">
                <a:solidFill>
                  <a:srgbClr val="000000"/>
                </a:solidFill>
                <a:latin typeface="Arial"/>
                <a:ea typeface="Calibri" panose="020F0502020204030204" pitchFamily="34" charset="0"/>
                <a:cs typeface="Times New Roman" panose="02020603050405020304" pitchFamily="18" charset="0"/>
              </a:rPr>
              <a:t>well</a:t>
            </a:r>
            <a:r>
              <a:rPr lang="en-US" sz="2041" dirty="0">
                <a:solidFill>
                  <a:srgbClr val="000000"/>
                </a:solidFill>
                <a:latin typeface="Arial"/>
                <a:ea typeface="Calibri" panose="020F0502020204030204" pitchFamily="34" charset="0"/>
                <a:cs typeface="Times New Roman" panose="02020603050405020304" pitchFamily="18" charset="0"/>
              </a:rPr>
              <a:t> enough to support them by:</a:t>
            </a:r>
          </a:p>
          <a:p>
            <a:pPr marL="1224513" lvl="2" indent="-291551" defTabSz="932962" fontAlgn="base">
              <a:buFont typeface="+mj-lt"/>
              <a:buAutoNum type="alphaLcPeriod"/>
            </a:pPr>
            <a:r>
              <a:rPr lang="en-US" sz="2041" dirty="0">
                <a:solidFill>
                  <a:srgbClr val="000000"/>
                </a:solidFill>
                <a:latin typeface="Arial"/>
                <a:ea typeface="Calibri" panose="020F0502020204030204" pitchFamily="34" charset="0"/>
                <a:cs typeface="Times New Roman" panose="02020603050405020304" pitchFamily="18" charset="0"/>
              </a:rPr>
              <a:t>Helping with daily logistics: (help bring food, get prescriptions, drive them if needed)</a:t>
            </a:r>
          </a:p>
          <a:p>
            <a:pPr marL="1224513" lvl="2" indent="-291551" defTabSz="932962" fontAlgn="base">
              <a:buFont typeface="+mj-lt"/>
              <a:buAutoNum type="alphaLcPeriod"/>
            </a:pPr>
            <a:r>
              <a:rPr lang="en-US" sz="2041" dirty="0">
                <a:solidFill>
                  <a:srgbClr val="000000"/>
                </a:solidFill>
                <a:latin typeface="Arial"/>
                <a:ea typeface="Calibri" panose="020F0502020204030204" pitchFamily="34" charset="0"/>
                <a:cs typeface="Times New Roman" panose="02020603050405020304" pitchFamily="18" charset="0"/>
              </a:rPr>
              <a:t>Checking in: Call/text 2-4 times a day (low risk 2x, high risk 3-4x)</a:t>
            </a:r>
          </a:p>
          <a:p>
            <a:pPr marL="1224513" lvl="2" indent="-291551" defTabSz="932962" fontAlgn="base">
              <a:buFont typeface="+mj-lt"/>
              <a:buAutoNum type="alphaLcPeriod"/>
            </a:pPr>
            <a:r>
              <a:rPr lang="en-US" sz="2041" dirty="0">
                <a:solidFill>
                  <a:srgbClr val="000000"/>
                </a:solidFill>
                <a:latin typeface="Arial"/>
                <a:ea typeface="Calibri" panose="020F0502020204030204" pitchFamily="34" charset="0"/>
                <a:cs typeface="Times New Roman" panose="02020603050405020304" pitchFamily="18" charset="0"/>
              </a:rPr>
              <a:t>Reviewing self-monitoring:</a:t>
            </a:r>
          </a:p>
          <a:p>
            <a:pPr marL="1690994" lvl="3" indent="-291551" defTabSz="932962" fontAlgn="base">
              <a:buSzPct val="150000"/>
              <a:buFont typeface="Arial" panose="020B0604020202020204" pitchFamily="34" charset="0"/>
              <a:buChar char="•"/>
            </a:pPr>
            <a:r>
              <a:rPr lang="en-US" sz="2041" dirty="0">
                <a:solidFill>
                  <a:srgbClr val="000000"/>
                </a:solidFill>
                <a:latin typeface="Arial"/>
                <a:ea typeface="Calibri" panose="020F0502020204030204" pitchFamily="34" charset="0"/>
                <a:cs typeface="Wingdings" panose="05000000000000000000" pitchFamily="2" charset="2"/>
              </a:rPr>
              <a:t>Check temperature 2-3 times daily</a:t>
            </a:r>
          </a:p>
          <a:p>
            <a:pPr marL="1690994" lvl="3" indent="-291551" defTabSz="932962" fontAlgn="base">
              <a:buSzPct val="150000"/>
              <a:buFont typeface="Arial" panose="020B0604020202020204" pitchFamily="34" charset="0"/>
              <a:buChar char="•"/>
            </a:pPr>
            <a:r>
              <a:rPr lang="en-US" sz="2041" dirty="0">
                <a:solidFill>
                  <a:srgbClr val="000000"/>
                </a:solidFill>
                <a:latin typeface="Arial"/>
                <a:ea typeface="Calibri" panose="020F0502020204030204" pitchFamily="34" charset="0"/>
                <a:cs typeface="Wingdings" panose="05000000000000000000" pitchFamily="2" charset="2"/>
              </a:rPr>
              <a:t>Worsening symptoms call or go to ED</a:t>
            </a:r>
          </a:p>
          <a:p>
            <a:pPr marL="1690994" lvl="3" indent="-291551" defTabSz="932962" fontAlgn="base">
              <a:buSzPct val="150000"/>
              <a:buFont typeface="Arial" panose="020B0604020202020204" pitchFamily="34" charset="0"/>
              <a:buChar char="•"/>
            </a:pPr>
            <a:r>
              <a:rPr lang="en-US" sz="2041" dirty="0">
                <a:solidFill>
                  <a:srgbClr val="000000"/>
                </a:solidFill>
                <a:latin typeface="Arial"/>
                <a:ea typeface="Calibri" panose="020F0502020204030204" pitchFamily="34" charset="0"/>
                <a:cs typeface="Wingdings" panose="05000000000000000000" pitchFamily="2" charset="2"/>
              </a:rPr>
              <a:t>Breathing trouble call or go to ED</a:t>
            </a:r>
          </a:p>
          <a:p>
            <a:pPr defTabSz="932962" fontAlgn="base"/>
            <a:r>
              <a:rPr lang="en-US" sz="1428" dirty="0">
                <a:solidFill>
                  <a:srgbClr val="000000"/>
                </a:solidFill>
                <a:latin typeface="Arial"/>
                <a:ea typeface="Calibri" panose="020F0502020204030204" pitchFamily="34" charset="0"/>
                <a:cs typeface="Times New Roman" panose="02020603050405020304" pitchFamily="18" charset="0"/>
              </a:rPr>
              <a:t> </a:t>
            </a:r>
          </a:p>
        </p:txBody>
      </p:sp>
      <p:sp>
        <p:nvSpPr>
          <p:cNvPr id="12" name="Rectangle 11"/>
          <p:cNvSpPr/>
          <p:nvPr/>
        </p:nvSpPr>
        <p:spPr>
          <a:xfrm>
            <a:off x="1809652" y="1132612"/>
            <a:ext cx="4996972" cy="478762"/>
          </a:xfrm>
          <a:prstGeom prst="rect">
            <a:avLst/>
          </a:prstGeom>
        </p:spPr>
        <p:txBody>
          <a:bodyPr wrap="none">
            <a:spAutoFit/>
          </a:bodyPr>
          <a:lstStyle/>
          <a:p>
            <a:pPr defTabSz="932962" fontAlgn="base"/>
            <a:r>
              <a:rPr lang="en-US" sz="2449" b="1" dirty="0">
                <a:solidFill>
                  <a:srgbClr val="000000"/>
                </a:solidFill>
                <a:latin typeface="Arial"/>
                <a:ea typeface="Calibri" panose="020F0502020204030204" pitchFamily="34" charset="0"/>
                <a:cs typeface="Times New Roman" panose="02020603050405020304" pitchFamily="18" charset="0"/>
              </a:rPr>
              <a:t>Do you have a support person?</a:t>
            </a:r>
            <a:endParaRPr lang="en-US" sz="2449"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8983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12781-EE80-E041-B50C-F687FEA63906}"/>
              </a:ext>
            </a:extLst>
          </p:cNvPr>
          <p:cNvSpPr>
            <a:spLocks noGrp="1"/>
          </p:cNvSpPr>
          <p:nvPr>
            <p:ph type="title"/>
          </p:nvPr>
        </p:nvSpPr>
        <p:spPr/>
        <p:txBody>
          <a:bodyPr/>
          <a:lstStyle/>
          <a:p>
            <a:r>
              <a:rPr lang="en-US" dirty="0"/>
              <a:t>COVID19 Outreach – part 4 - Patient Education</a:t>
            </a:r>
          </a:p>
        </p:txBody>
      </p:sp>
      <p:sp>
        <p:nvSpPr>
          <p:cNvPr id="3" name="Content Placeholder 2">
            <a:extLst>
              <a:ext uri="{FF2B5EF4-FFF2-40B4-BE49-F238E27FC236}">
                <a16:creationId xmlns:a16="http://schemas.microsoft.com/office/drawing/2014/main" id="{8CCF19B8-F041-D84F-9B93-43C8ACB3C307}"/>
              </a:ext>
            </a:extLst>
          </p:cNvPr>
          <p:cNvSpPr>
            <a:spLocks noGrp="1"/>
          </p:cNvSpPr>
          <p:nvPr>
            <p:ph idx="1"/>
          </p:nvPr>
        </p:nvSpPr>
        <p:spPr>
          <a:xfrm>
            <a:off x="828674" y="1132612"/>
            <a:ext cx="10418813" cy="3216015"/>
          </a:xfrm>
        </p:spPr>
        <p:txBody>
          <a:bodyPr/>
          <a:lstStyle/>
          <a:p>
            <a:pPr>
              <a:spcAft>
                <a:spcPts val="612"/>
              </a:spcAft>
            </a:pPr>
            <a:r>
              <a:rPr lang="en-US" sz="1837" b="1" kern="1200" dirty="0">
                <a:solidFill>
                  <a:schemeClr val="tx2"/>
                </a:solidFill>
                <a:latin typeface="+mj-lt"/>
                <a:ea typeface="+mj-ea"/>
                <a:cs typeface="+mj-cs"/>
              </a:rPr>
              <a:t>Education</a:t>
            </a:r>
            <a:endParaRPr lang="en-US" dirty="0"/>
          </a:p>
          <a:p>
            <a:pPr>
              <a:spcAft>
                <a:spcPts val="612"/>
              </a:spcAft>
            </a:pPr>
            <a:r>
              <a:rPr lang="en-US" sz="1800" dirty="0"/>
              <a:t>Review with patient at end of each call: </a:t>
            </a:r>
          </a:p>
          <a:p>
            <a:pPr marL="291551" indent="-291551">
              <a:buFont typeface="Arial" panose="020B0604020202020204" pitchFamily="34" charset="0"/>
              <a:buChar char="•"/>
            </a:pPr>
            <a:r>
              <a:rPr lang="en-US" sz="1800" dirty="0"/>
              <a:t>Isolation practices and quarantine (household members who are not sick, 14 days) </a:t>
            </a:r>
          </a:p>
          <a:p>
            <a:pPr marL="291551" indent="-291551">
              <a:buFont typeface="Arial" panose="020B0604020202020204" pitchFamily="34" charset="0"/>
              <a:buChar char="•"/>
            </a:pPr>
            <a:r>
              <a:rPr lang="en-US" sz="1800" dirty="0"/>
              <a:t>Call if symptoms worsening (if at high risk call early)</a:t>
            </a:r>
          </a:p>
          <a:p>
            <a:pPr marL="291551" indent="-291551">
              <a:buFont typeface="Arial" panose="020B0604020202020204" pitchFamily="34" charset="0"/>
              <a:buChar char="•"/>
            </a:pPr>
            <a:r>
              <a:rPr lang="en-US" sz="1800" dirty="0"/>
              <a:t>Home symptom check, support person, isolation ending parameters (in follow-up guide)</a:t>
            </a:r>
          </a:p>
          <a:p>
            <a:pPr marL="291551" indent="-291551">
              <a:buFont typeface="Arial" panose="020B0604020202020204" pitchFamily="34" charset="0"/>
              <a:buChar char="•"/>
            </a:pPr>
            <a:endParaRPr lang="en-US" sz="1800" dirty="0"/>
          </a:p>
          <a:p>
            <a:r>
              <a:rPr lang="en-US" sz="1800" dirty="0"/>
              <a:t>Use “teach back” technique to ensure understanding for key points</a:t>
            </a:r>
          </a:p>
          <a:p>
            <a:endParaRPr lang="en-US" sz="1800" dirty="0"/>
          </a:p>
          <a:p>
            <a:endParaRPr lang="en-US" sz="1800" dirty="0"/>
          </a:p>
          <a:p>
            <a:endParaRPr lang="en-US" sz="1800" dirty="0"/>
          </a:p>
          <a:p>
            <a:r>
              <a:rPr lang="en-US" sz="1800" dirty="0"/>
              <a:t>At the end of call, for clarity, review basic message again with “Teach Them 3”.</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63805313"/>
              </p:ext>
            </p:extLst>
          </p:nvPr>
        </p:nvGraphicFramePr>
        <p:xfrm>
          <a:off x="944513" y="4404049"/>
          <a:ext cx="7968624" cy="1517974"/>
        </p:xfrm>
        <a:graphic>
          <a:graphicData uri="http://schemas.openxmlformats.org/drawingml/2006/table">
            <a:tbl>
              <a:tblPr firstRow="1" bandRow="1">
                <a:tableStyleId>{46F890A9-2807-4EBB-B81D-B2AA78EC7F39}</a:tableStyleId>
              </a:tblPr>
              <a:tblGrid>
                <a:gridCol w="387484">
                  <a:extLst>
                    <a:ext uri="{9D8B030D-6E8A-4147-A177-3AD203B41FA5}">
                      <a16:colId xmlns:a16="http://schemas.microsoft.com/office/drawing/2014/main" val="20000"/>
                    </a:ext>
                  </a:extLst>
                </a:gridCol>
                <a:gridCol w="3281351">
                  <a:extLst>
                    <a:ext uri="{9D8B030D-6E8A-4147-A177-3AD203B41FA5}">
                      <a16:colId xmlns:a16="http://schemas.microsoft.com/office/drawing/2014/main" val="20001"/>
                    </a:ext>
                  </a:extLst>
                </a:gridCol>
                <a:gridCol w="351555">
                  <a:extLst>
                    <a:ext uri="{9D8B030D-6E8A-4147-A177-3AD203B41FA5}">
                      <a16:colId xmlns:a16="http://schemas.microsoft.com/office/drawing/2014/main" val="20002"/>
                    </a:ext>
                  </a:extLst>
                </a:gridCol>
                <a:gridCol w="3948234">
                  <a:extLst>
                    <a:ext uri="{9D8B030D-6E8A-4147-A177-3AD203B41FA5}">
                      <a16:colId xmlns:a16="http://schemas.microsoft.com/office/drawing/2014/main" val="20003"/>
                    </a:ext>
                  </a:extLst>
                </a:gridCol>
              </a:tblGrid>
              <a:tr h="378956">
                <a:tc gridSpan="4">
                  <a:txBody>
                    <a:bodyPr/>
                    <a:lstStyle/>
                    <a:p>
                      <a:r>
                        <a:rPr lang="en-US" sz="1900" dirty="0"/>
                        <a:t>Teach Them 3*</a:t>
                      </a:r>
                    </a:p>
                  </a:txBody>
                  <a:tcPr marL="93297" marR="93297" marT="46649" marB="46649">
                    <a:lnB w="12700" cap="flat" cmpd="sng" algn="ctr">
                      <a:solidFill>
                        <a:schemeClr val="tx1"/>
                      </a:solidFill>
                      <a:prstDash val="sysDot"/>
                      <a:round/>
                      <a:headEnd type="none" w="med" len="med"/>
                      <a:tailEnd type="none" w="med" len="med"/>
                    </a:lnB>
                    <a:solidFill>
                      <a:srgbClr val="002060"/>
                    </a:solidFill>
                  </a:tcPr>
                </a:tc>
                <a:tc hMerge="1">
                  <a:txBody>
                    <a:bodyPr/>
                    <a:lstStyle/>
                    <a:p>
                      <a:endParaRPr lang="en-US" dirty="0"/>
                    </a:p>
                  </a:txBody>
                  <a:tcPr>
                    <a:solidFill>
                      <a:srgbClr val="002060"/>
                    </a:solidFill>
                  </a:tcPr>
                </a:tc>
                <a:tc hMerge="1">
                  <a:txBody>
                    <a:bodyPr/>
                    <a:lstStyle/>
                    <a:p>
                      <a:endParaRPr lang="en-US" dirty="0"/>
                    </a:p>
                  </a:txBody>
                  <a:tcPr>
                    <a:solidFill>
                      <a:srgbClr val="002060"/>
                    </a:solidFill>
                  </a:tcPr>
                </a:tc>
                <a:tc hMerge="1">
                  <a:txBody>
                    <a:bodyPr/>
                    <a:lstStyle/>
                    <a:p>
                      <a:endParaRPr lang="en-US" dirty="0"/>
                    </a:p>
                  </a:txBody>
                  <a:tcPr>
                    <a:solidFill>
                      <a:srgbClr val="002060"/>
                    </a:solidFill>
                  </a:tcPr>
                </a:tc>
                <a:extLst>
                  <a:ext uri="{0D108BD9-81ED-4DB2-BD59-A6C34878D82A}">
                    <a16:rowId xmlns:a16="http://schemas.microsoft.com/office/drawing/2014/main" val="10000"/>
                  </a:ext>
                </a:extLst>
              </a:tr>
              <a:tr h="378372">
                <a:tc>
                  <a:txBody>
                    <a:bodyPr/>
                    <a:lstStyle/>
                    <a:p>
                      <a:r>
                        <a:rPr lang="en-US" sz="1600" dirty="0"/>
                        <a:t>Q</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What is your diagnosis?</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A</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COVID19 suspected or test positive</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378372">
                <a:tc>
                  <a:txBody>
                    <a:bodyPr/>
                    <a:lstStyle/>
                    <a:p>
                      <a:r>
                        <a:rPr lang="en-US" sz="1600" dirty="0"/>
                        <a:t>Q</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What to do about it?</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A</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Isolate and call if worsening</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378372">
                <a:tc>
                  <a:txBody>
                    <a:bodyPr/>
                    <a:lstStyle/>
                    <a:p>
                      <a:r>
                        <a:rPr lang="en-US" sz="1600" dirty="0"/>
                        <a:t>Q</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Why is it important to do this?</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A</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tc>
                  <a:txBody>
                    <a:bodyPr/>
                    <a:lstStyle/>
                    <a:p>
                      <a:r>
                        <a:rPr lang="en-US" sz="1600" dirty="0"/>
                        <a:t>Keep your family and other safe</a:t>
                      </a:r>
                    </a:p>
                  </a:txBody>
                  <a:tcPr marL="93297" marR="93297" marT="46649" marB="46649">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bl>
          </a:graphicData>
        </a:graphic>
      </p:graphicFrame>
      <p:sp>
        <p:nvSpPr>
          <p:cNvPr id="5" name="Content Placeholder 2">
            <a:extLst>
              <a:ext uri="{FF2B5EF4-FFF2-40B4-BE49-F238E27FC236}">
                <a16:creationId xmlns:a16="http://schemas.microsoft.com/office/drawing/2014/main" id="{8CCF19B8-F041-D84F-9B93-43C8ACB3C307}"/>
              </a:ext>
            </a:extLst>
          </p:cNvPr>
          <p:cNvSpPr txBox="1">
            <a:spLocks/>
          </p:cNvSpPr>
          <p:nvPr/>
        </p:nvSpPr>
        <p:spPr bwMode="auto">
          <a:xfrm>
            <a:off x="1938883" y="5977446"/>
            <a:ext cx="8066197" cy="27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r>
              <a:rPr lang="en-US" sz="1400" kern="0" dirty="0"/>
              <a:t>*This is the reverse of the “Ask Me 3” patient tool used in health literacy</a:t>
            </a:r>
          </a:p>
        </p:txBody>
      </p:sp>
    </p:spTree>
    <p:extLst>
      <p:ext uri="{BB962C8B-B14F-4D97-AF65-F5344CB8AC3E}">
        <p14:creationId xmlns:p14="http://schemas.microsoft.com/office/powerpoint/2010/main" val="25266003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BMC Health System">
      <a:dk1>
        <a:srgbClr val="000000"/>
      </a:dk1>
      <a:lt1>
        <a:srgbClr val="FFFFFF"/>
      </a:lt1>
      <a:dk2>
        <a:srgbClr val="00437B"/>
      </a:dk2>
      <a:lt2>
        <a:srgbClr val="FFFFFF"/>
      </a:lt2>
      <a:accent1>
        <a:srgbClr val="D4E2F8"/>
      </a:accent1>
      <a:accent2>
        <a:srgbClr val="9DBCED"/>
      </a:accent2>
      <a:accent3>
        <a:srgbClr val="FFFFFF"/>
      </a:accent3>
      <a:accent4>
        <a:srgbClr val="00437B"/>
      </a:accent4>
      <a:accent5>
        <a:srgbClr val="B3E0FF"/>
      </a:accent5>
      <a:accent6>
        <a:srgbClr val="6283C2"/>
      </a:accent6>
      <a:hlink>
        <a:srgbClr val="6283C2"/>
      </a:hlink>
      <a:folHlink>
        <a:srgbClr val="9DBCE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marL="228600" indent="-228600">
          <a:buFont typeface="Wingdings" panose="05000000000000000000" pitchFamily="2" charset="2"/>
          <a:buChar char="§"/>
          <a:defRPr sz="16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Theme1" id="{98E40131-7169-465C-86CA-E8CD95623AD8}" vid="{4FF2D0F6-BCB2-4B9B-9587-1729381B4995}"/>
    </a:ext>
  </a:extLst>
</a:theme>
</file>

<file path=ppt/theme/theme3.xml><?xml version="1.0" encoding="utf-8"?>
<a:theme xmlns:a="http://schemas.openxmlformats.org/drawingml/2006/main" name="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6309</TotalTime>
  <Words>2819</Words>
  <Application>Microsoft Macintosh PowerPoint</Application>
  <PresentationFormat>Widescreen</PresentationFormat>
  <Paragraphs>473</Paragraphs>
  <Slides>37</Slides>
  <Notes>11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37</vt:i4>
      </vt:variant>
    </vt:vector>
  </HeadingPairs>
  <TitlesOfParts>
    <vt:vector size="47" baseType="lpstr">
      <vt:lpstr>Arial</vt:lpstr>
      <vt:lpstr>Calibri</vt:lpstr>
      <vt:lpstr>Calibri Light</vt:lpstr>
      <vt:lpstr>Helvetica Neue</vt:lpstr>
      <vt:lpstr>Times New Roman</vt:lpstr>
      <vt:lpstr>Wingdings</vt:lpstr>
      <vt:lpstr>Office Theme</vt:lpstr>
      <vt:lpstr>Theme1</vt:lpstr>
      <vt:lpstr>blank</vt:lpstr>
      <vt:lpstr>think-cell Slide</vt:lpstr>
      <vt:lpstr>PowerPoint Presentation</vt:lpstr>
      <vt:lpstr>Caring for Communities in a pandemic  COVID-19 Update #4: treatments and challenges</vt:lpstr>
      <vt:lpstr>Objectives</vt:lpstr>
      <vt:lpstr>Novel Monitoring approaches</vt:lpstr>
      <vt:lpstr>Effluent Monitoring –tried and true</vt:lpstr>
      <vt:lpstr>Case definitions – from NIH guidelines</vt:lpstr>
      <vt:lpstr>PowerPoint Presentation</vt:lpstr>
      <vt:lpstr>Monoclonal Ab</vt:lpstr>
      <vt:lpstr>Sotrovimab – (IV) - post-exposure</vt:lpstr>
      <vt:lpstr>Tixa/Cliga (IM)</vt:lpstr>
      <vt:lpstr>Antivirals</vt:lpstr>
      <vt:lpstr>EPIC-HR trial :: Nirmatrelvir w/ ritonavir</vt:lpstr>
      <vt:lpstr>Nirmatrelvir</vt:lpstr>
      <vt:lpstr>MOVe-OUT trial :: Molnupiravir</vt:lpstr>
      <vt:lpstr>PowerPoint Presentation</vt:lpstr>
      <vt:lpstr>molnupiravir</vt:lpstr>
      <vt:lpstr>remdesivir</vt:lpstr>
      <vt:lpstr>Clinical Risks for hospitalization and death</vt:lpstr>
      <vt:lpstr>Risk of Hospitalization and Death pre-vaccination CDC 11/30/2020</vt:lpstr>
      <vt:lpstr>Risk of Hospitalization and Death  (partial vax) CDC 11/22/2021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 summary</vt:lpstr>
      <vt:lpstr>Panel Discussion -</vt:lpstr>
      <vt:lpstr>Thank you</vt:lpstr>
      <vt:lpstr>PowerPoint Presentation</vt:lpstr>
      <vt:lpstr>Contact Tracing</vt:lpstr>
      <vt:lpstr>PowerPoint Presentation</vt:lpstr>
      <vt:lpstr>PowerPoint Presentation</vt:lpstr>
      <vt:lpstr>CDC - Symptom-based strategy to end isolation</vt:lpstr>
      <vt:lpstr>Check in – External Support Person “Buddy System”</vt:lpstr>
      <vt:lpstr>COVID19 Outreach – part 4 - Patient Education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Caring for a community with COVID19:   Initial ambulatory strategies and tools for clinical care</dc:title>
  <dc:creator>Forrest Wiliams</dc:creator>
  <cp:lastModifiedBy>Forrest Wiliams</cp:lastModifiedBy>
  <cp:revision>75</cp:revision>
  <dcterms:created xsi:type="dcterms:W3CDTF">2020-04-06T21:18:46Z</dcterms:created>
  <dcterms:modified xsi:type="dcterms:W3CDTF">2022-01-18T15:41:46Z</dcterms:modified>
</cp:coreProperties>
</file>