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3" r:id="rId1"/>
  </p:sldMasterIdLst>
  <p:notesMasterIdLst>
    <p:notesMasterId r:id="rId22"/>
  </p:notesMasterIdLst>
  <p:handoutMasterIdLst>
    <p:handoutMasterId r:id="rId23"/>
  </p:handoutMasterIdLst>
  <p:sldIdLst>
    <p:sldId id="322" r:id="rId2"/>
    <p:sldId id="324" r:id="rId3"/>
    <p:sldId id="325" r:id="rId4"/>
    <p:sldId id="323" r:id="rId5"/>
    <p:sldId id="344" r:id="rId6"/>
    <p:sldId id="327" r:id="rId7"/>
    <p:sldId id="330" r:id="rId8"/>
    <p:sldId id="331" r:id="rId9"/>
    <p:sldId id="333" r:id="rId10"/>
    <p:sldId id="332" r:id="rId11"/>
    <p:sldId id="334" r:id="rId12"/>
    <p:sldId id="329" r:id="rId13"/>
    <p:sldId id="336" r:id="rId14"/>
    <p:sldId id="338" r:id="rId15"/>
    <p:sldId id="319" r:id="rId16"/>
    <p:sldId id="339" r:id="rId17"/>
    <p:sldId id="340" r:id="rId18"/>
    <p:sldId id="341" r:id="rId19"/>
    <p:sldId id="342" r:id="rId20"/>
    <p:sldId id="343" r:id="rId21"/>
  </p:sldIdLst>
  <p:sldSz cx="9144000" cy="6858000" type="screen4x3"/>
  <p:notesSz cx="6994525" cy="9280525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Myriad Web Pro" panose="020B0503030403090204" charset="0"/>
      <p:regular r:id="rId28"/>
      <p:bold r:id="rId29"/>
      <p: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95AD"/>
    <a:srgbClr val="42C4DD"/>
    <a:srgbClr val="42C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867" autoAdjust="0"/>
  </p:normalViewPr>
  <p:slideViewPr>
    <p:cSldViewPr>
      <p:cViewPr varScale="1">
        <p:scale>
          <a:sx n="61" d="100"/>
          <a:sy n="61" d="100"/>
        </p:scale>
        <p:origin x="-1416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053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2400" y="0"/>
            <a:ext cx="303053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61905F-3905-4CD1-B9BC-F0A65F7FEAE5}" type="datetimeFigureOut">
              <a:rPr lang="en-US" smtClean="0"/>
              <a:pPr/>
              <a:t>12/4/2014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5388"/>
            <a:ext cx="303053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2400" y="8815388"/>
            <a:ext cx="303053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7FFD59-5C75-4924-8AE7-61AF8B877B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9524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053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2400" y="0"/>
            <a:ext cx="303053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766F2-7A9F-4116-9AD7-156CF65B8DEF}" type="datetimeFigureOut">
              <a:rPr lang="en-US" smtClean="0"/>
              <a:pPr/>
              <a:t>12/4/2014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6338" y="695325"/>
            <a:ext cx="4641850" cy="3481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08488"/>
            <a:ext cx="5594350" cy="4176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5388"/>
            <a:ext cx="303053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2400" y="8815388"/>
            <a:ext cx="303053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71B194-AB2B-4DE7-AC78-E412C2FF4D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610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66800" y="3886200"/>
            <a:ext cx="70866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Presenters Name – Myriad Pro, Bold, 28pt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4419600"/>
            <a:ext cx="64008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2000" baseline="0"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z="1800" dirty="0" smtClean="0"/>
              <a:t>Title of Presenter –Myriad Pro, 18pt</a:t>
            </a:r>
          </a:p>
          <a:p>
            <a:pPr lvl="0"/>
            <a:endParaRPr lang="en-US" sz="1800" dirty="0" smtClean="0"/>
          </a:p>
          <a:p>
            <a:pPr lvl="0"/>
            <a:r>
              <a:rPr lang="en-US" sz="1800" dirty="0" smtClean="0"/>
              <a:t>Title of Event</a:t>
            </a:r>
          </a:p>
          <a:p>
            <a:pPr lvl="0"/>
            <a:r>
              <a:rPr lang="en-US" sz="1800" dirty="0" smtClean="0"/>
              <a:t>Date of Event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981200"/>
            <a:ext cx="82296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3600" b="1" baseline="0">
                <a:solidFill>
                  <a:srgbClr val="FFFF00"/>
                </a:solidFill>
                <a:effectLst/>
              </a:defRPr>
            </a:lvl1pPr>
          </a:lstStyle>
          <a:p>
            <a:r>
              <a:rPr lang="en-US" dirty="0" smtClean="0"/>
              <a:t>Title of Presentation – Myriad Pro</a:t>
            </a:r>
            <a:br>
              <a:rPr lang="en-US" dirty="0" smtClean="0"/>
            </a:br>
            <a:r>
              <a:rPr lang="en-US" dirty="0" smtClean="0"/>
              <a:t> Bold, Shadow 36pt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2273808" y="6252115"/>
            <a:ext cx="381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120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Office of Surveillance, Epidemiology, and Laboratory Services</a:t>
            </a:r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2286000" y="6449568"/>
            <a:ext cx="38603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120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Scientific Education and Professional Development Program Office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3600" b="1" baseline="0">
                <a:solidFill>
                  <a:srgbClr val="FFFF00"/>
                </a:solidFill>
                <a:effectLst/>
              </a:defRPr>
            </a:lvl1pPr>
          </a:lstStyle>
          <a:p>
            <a:r>
              <a:rPr lang="en-US" dirty="0" smtClean="0"/>
              <a:t>Headline – Myriad Pro, Bold, Shadow, 36pt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1"/>
            <a:ext cx="8229600" cy="4191000"/>
          </a:xfrm>
          <a:prstGeom prst="rect">
            <a:avLst/>
          </a:prstGeom>
        </p:spPr>
        <p:txBody>
          <a:bodyPr/>
          <a:lstStyle>
            <a:lvl1pPr>
              <a:buClr>
                <a:srgbClr val="FFFF00"/>
              </a:buClr>
              <a:buSzPct val="70000"/>
              <a:buFont typeface="Wingdings" pitchFamily="2" charset="2"/>
              <a:buChar char="q"/>
              <a:defRPr sz="3000" b="1" baseline="0">
                <a:solidFill>
                  <a:schemeClr val="bg2"/>
                </a:solidFill>
              </a:defRPr>
            </a:lvl1pPr>
            <a:lvl2pPr>
              <a:buClr>
                <a:srgbClr val="FFFF00"/>
              </a:buClr>
              <a:buSzPct val="100000"/>
              <a:buFont typeface="Wingdings" pitchFamily="2" charset="2"/>
              <a:buChar char="§"/>
              <a:defRPr sz="2800">
                <a:solidFill>
                  <a:schemeClr val="bg2"/>
                </a:solidFill>
              </a:defRPr>
            </a:lvl2pPr>
            <a:lvl3pPr>
              <a:buClr>
                <a:srgbClr val="FFFF00"/>
              </a:buClr>
              <a:buSzPct val="10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3pPr>
            <a:lvl4pPr>
              <a:buClr>
                <a:srgbClr val="FFFF00"/>
              </a:buClr>
              <a:buSzPct val="70000"/>
              <a:buFont typeface="Courier New" pitchFamily="49" charset="0"/>
              <a:buChar char="o"/>
              <a:defRPr sz="2400" baseline="0">
                <a:solidFill>
                  <a:schemeClr val="bg2"/>
                </a:solidFill>
              </a:defRPr>
            </a:lvl4pPr>
            <a:lvl5pPr>
              <a:buClr>
                <a:srgbClr val="FFFF00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First level – Myriad Pro, Bold, 30pt</a:t>
            </a:r>
          </a:p>
          <a:p>
            <a:pPr lvl="1"/>
            <a:r>
              <a:rPr lang="en-US" dirty="0" smtClean="0"/>
              <a:t>Second level – Myriad Pro, 28pt</a:t>
            </a:r>
          </a:p>
          <a:p>
            <a:pPr lvl="2"/>
            <a:r>
              <a:rPr lang="en-US" dirty="0" smtClean="0"/>
              <a:t>Third level – Myriad Pro, 24pt	</a:t>
            </a:r>
          </a:p>
          <a:p>
            <a:pPr lvl="3"/>
            <a:r>
              <a:rPr lang="en-US" dirty="0" smtClean="0"/>
              <a:t>Fourth level – Myriad Pro, 24pt</a:t>
            </a:r>
          </a:p>
          <a:p>
            <a:pPr lvl="4"/>
            <a:r>
              <a:rPr lang="en-US" dirty="0" smtClean="0"/>
              <a:t>Fifth level – Myriad Pro, 24pt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791200"/>
            <a:ext cx="8229600" cy="6096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1100"/>
              </a:lnSpc>
              <a:buNone/>
              <a:defRPr sz="1100" baseline="0"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*Citations and references – Myriad Pro, 11pt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3600" b="1" baseline="0">
                <a:solidFill>
                  <a:srgbClr val="FFFF00"/>
                </a:solidFill>
                <a:effectLst/>
              </a:defRPr>
            </a:lvl1pPr>
          </a:lstStyle>
          <a:p>
            <a:r>
              <a:rPr lang="en-US" dirty="0" smtClean="0"/>
              <a:t>Headline – Myriad Pro, Bold, Shadow, 36pt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1"/>
            <a:ext cx="8229600" cy="4191000"/>
          </a:xfrm>
          <a:prstGeom prst="rect">
            <a:avLst/>
          </a:prstGeom>
        </p:spPr>
        <p:txBody>
          <a:bodyPr/>
          <a:lstStyle>
            <a:lvl1pPr>
              <a:buClr>
                <a:srgbClr val="FFFF00"/>
              </a:buClr>
              <a:buSzPct val="70000"/>
              <a:buFont typeface="Wingdings" pitchFamily="2" charset="2"/>
              <a:buChar char="q"/>
              <a:defRPr sz="3000" b="1" baseline="0">
                <a:solidFill>
                  <a:schemeClr val="bg2"/>
                </a:solidFill>
              </a:defRPr>
            </a:lvl1pPr>
            <a:lvl2pPr>
              <a:buClr>
                <a:srgbClr val="FFFF00"/>
              </a:buClr>
              <a:buSzPct val="100000"/>
              <a:buFont typeface="Wingdings" pitchFamily="2" charset="2"/>
              <a:buChar char="§"/>
              <a:defRPr sz="2800">
                <a:solidFill>
                  <a:schemeClr val="bg2"/>
                </a:solidFill>
              </a:defRPr>
            </a:lvl2pPr>
            <a:lvl3pPr>
              <a:buClr>
                <a:srgbClr val="FFFF00"/>
              </a:buClr>
              <a:buSzPct val="10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3pPr>
            <a:lvl4pPr>
              <a:buClr>
                <a:srgbClr val="FFFF00"/>
              </a:buClr>
              <a:buSzPct val="70000"/>
              <a:buFont typeface="Courier New" pitchFamily="49" charset="0"/>
              <a:buChar char="o"/>
              <a:defRPr sz="2400" baseline="0">
                <a:solidFill>
                  <a:schemeClr val="bg2"/>
                </a:solidFill>
              </a:defRPr>
            </a:lvl4pPr>
            <a:lvl5pPr>
              <a:buClr>
                <a:srgbClr val="FFFF00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First level – Myriad Pro, Bold, 30pt</a:t>
            </a:r>
          </a:p>
          <a:p>
            <a:pPr lvl="1"/>
            <a:r>
              <a:rPr lang="en-US" dirty="0" smtClean="0"/>
              <a:t>Second level – Myriad Pro, 28pt</a:t>
            </a:r>
          </a:p>
          <a:p>
            <a:pPr lvl="2"/>
            <a:r>
              <a:rPr lang="en-US" dirty="0" smtClean="0"/>
              <a:t>Third level – Myriad Pro, 24pt	</a:t>
            </a:r>
          </a:p>
          <a:p>
            <a:pPr lvl="3"/>
            <a:r>
              <a:rPr lang="en-US" dirty="0" smtClean="0"/>
              <a:t>Fourth level – Myriad Pro, 24pt</a:t>
            </a:r>
          </a:p>
          <a:p>
            <a:pPr lvl="4"/>
            <a:r>
              <a:rPr lang="en-US" dirty="0" smtClean="0"/>
              <a:t>Fifth level – Myriad Pro, 24pt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791200"/>
            <a:ext cx="8229600" cy="6096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1100"/>
              </a:lnSpc>
              <a:buNone/>
              <a:defRPr sz="1100" baseline="0"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*Citations and references – Myriad Pro, 11pt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3800"/>
              </a:lnSpc>
              <a:defRPr sz="3600" b="1" cap="all" baseline="0">
                <a:solidFill>
                  <a:srgbClr val="FFFF00"/>
                </a:solidFill>
                <a:effectLst/>
              </a:defRPr>
            </a:lvl1pPr>
          </a:lstStyle>
          <a:p>
            <a:r>
              <a:rPr lang="en-US" dirty="0" smtClean="0"/>
              <a:t>Section Header</a:t>
            </a:r>
            <a:br>
              <a:rPr lang="en-US" dirty="0" smtClean="0"/>
            </a:br>
            <a:r>
              <a:rPr lang="en-US" dirty="0" smtClean="0"/>
              <a:t>Myriad Pro, bold, shadow, 36pt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Subhead – Myriad Pro, 20pt</a:t>
            </a: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3000" b="1" baseline="0">
                <a:solidFill>
                  <a:srgbClr val="FFFF00"/>
                </a:solidFill>
                <a:effectLst/>
              </a:defRPr>
            </a:lvl1pPr>
          </a:lstStyle>
          <a:p>
            <a:r>
              <a:rPr lang="en-US" dirty="0" smtClean="0"/>
              <a:t>Header – MP, bold, 30pt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273051"/>
            <a:ext cx="5111750" cy="5518150"/>
          </a:xfrm>
          <a:prstGeom prst="rect">
            <a:avLst/>
          </a:prstGeom>
        </p:spPr>
        <p:txBody>
          <a:bodyPr anchor="ctr" anchorCtr="0"/>
          <a:lstStyle>
            <a:lvl1pPr>
              <a:buClr>
                <a:srgbClr val="FFFF00"/>
              </a:buClr>
              <a:buSzPct val="70000"/>
              <a:buFont typeface="Wingdings" pitchFamily="2" charset="2"/>
              <a:buChar char="q"/>
              <a:defRPr sz="3000" b="1">
                <a:solidFill>
                  <a:schemeClr val="bg2"/>
                </a:solidFill>
              </a:defRPr>
            </a:lvl1pPr>
            <a:lvl2pPr>
              <a:buClr>
                <a:srgbClr val="FFFF00"/>
              </a:buClr>
              <a:buSzPct val="100000"/>
              <a:buFont typeface="Wingdings" pitchFamily="2" charset="2"/>
              <a:buChar char="§"/>
              <a:defRPr sz="2800">
                <a:solidFill>
                  <a:schemeClr val="bg2"/>
                </a:solidFill>
              </a:defRPr>
            </a:lvl2pPr>
            <a:lvl3pPr>
              <a:buClr>
                <a:srgbClr val="FFFF00"/>
              </a:buClr>
              <a:buSzPct val="10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3pPr>
            <a:lvl4pPr>
              <a:buClr>
                <a:srgbClr val="FFFF00"/>
              </a:buClr>
              <a:buSzPct val="70000"/>
              <a:buFont typeface="Courier New" pitchFamily="49" charset="0"/>
              <a:buChar char="o"/>
              <a:defRPr sz="2400">
                <a:solidFill>
                  <a:schemeClr val="bg2"/>
                </a:solidFill>
              </a:defRPr>
            </a:lvl4pPr>
            <a:lvl5pPr>
              <a:buClr>
                <a:srgbClr val="FFFF00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First level – Myriad Pro, bold, 30pt</a:t>
            </a:r>
          </a:p>
          <a:p>
            <a:pPr lvl="1"/>
            <a:r>
              <a:rPr lang="en-US" dirty="0" smtClean="0"/>
              <a:t>Second level – Myriad Pro, 28pt</a:t>
            </a:r>
          </a:p>
          <a:p>
            <a:pPr lvl="2"/>
            <a:r>
              <a:rPr lang="en-US" dirty="0" smtClean="0"/>
              <a:t>Third level – Myriad Pro, 24pt	</a:t>
            </a:r>
          </a:p>
          <a:p>
            <a:pPr lvl="3"/>
            <a:r>
              <a:rPr lang="en-US" dirty="0" smtClean="0"/>
              <a:t>Fourth level – Myriad Pro, 24pt</a:t>
            </a:r>
          </a:p>
          <a:p>
            <a:pPr lvl="4"/>
            <a:r>
              <a:rPr lang="en-US" dirty="0" smtClean="0"/>
              <a:t>Fifth level – Myriad Pro, 24pt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1"/>
            <a:ext cx="3008313" cy="43560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Paragraph of type</a:t>
            </a:r>
          </a:p>
          <a:p>
            <a:pPr lvl="0"/>
            <a:r>
              <a:rPr lang="en-US" dirty="0" smtClean="0"/>
              <a:t>Myriad Pro, 14pt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791200"/>
            <a:ext cx="8229600" cy="6096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1100"/>
              </a:lnSpc>
              <a:buNone/>
              <a:defRPr sz="1100" baseline="0"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*Citations and references – Myriad Pro, 11pt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solidFill>
                  <a:srgbClr val="FFFF00"/>
                </a:solidFill>
                <a:effectLst/>
              </a:defRPr>
            </a:lvl1pPr>
          </a:lstStyle>
          <a:p>
            <a:r>
              <a:rPr lang="en-US" dirty="0" smtClean="0"/>
              <a:t>Photo Title – Myriad Pro, Bold, Shadow, 20pt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ln w="25400">
            <a:solidFill>
              <a:schemeClr val="bg2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Caption or credits for photo – Myriad Pro, 14pt</a:t>
            </a:r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1981200"/>
            <a:ext cx="6400800" cy="2057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Closing– Myriad Pro, Bold, 28pt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371600" y="4343400"/>
            <a:ext cx="64008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300" b="1" dirty="0" smtClean="0">
                <a:solidFill>
                  <a:schemeClr val="tx2"/>
                </a:solidFill>
              </a:rPr>
              <a:t>For more information please contact: </a:t>
            </a:r>
            <a:r>
              <a:rPr lang="en-US" sz="1300" b="1" dirty="0" smtClean="0">
                <a:solidFill>
                  <a:srgbClr val="FFFF00"/>
                </a:solidFill>
              </a:rPr>
              <a:t>Epidemic Intelligence Service Program</a:t>
            </a:r>
          </a:p>
          <a:p>
            <a:pPr lvl="0"/>
            <a:r>
              <a:rPr lang="en-US" sz="1200" b="0" dirty="0" smtClean="0">
                <a:solidFill>
                  <a:schemeClr val="tx2"/>
                </a:solidFill>
              </a:rPr>
              <a:t>Centers for Disease Control and Prevention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371600" y="4706034"/>
            <a:ext cx="5943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dirty="0" smtClean="0">
                <a:solidFill>
                  <a:schemeClr val="tx2"/>
                </a:solidFill>
              </a:rPr>
              <a:t>1600 Clifton Road NE, Mailstop E-92, Atlanta, GA 30333</a:t>
            </a:r>
          </a:p>
          <a:p>
            <a:pPr lvl="0"/>
            <a:r>
              <a:rPr lang="en-US" sz="1200" dirty="0" smtClean="0">
                <a:solidFill>
                  <a:schemeClr val="tx2"/>
                </a:solidFill>
              </a:rPr>
              <a:t>Telephone, 404-498-6110 </a:t>
            </a:r>
            <a:r>
              <a:rPr lang="en-US" sz="1200" baseline="0" dirty="0" smtClean="0">
                <a:solidFill>
                  <a:schemeClr val="tx2"/>
                </a:solidFill>
              </a:rPr>
              <a:t>  FAX</a:t>
            </a:r>
            <a:r>
              <a:rPr lang="en-US" sz="1200" dirty="0" smtClean="0">
                <a:solidFill>
                  <a:schemeClr val="tx2"/>
                </a:solidFill>
              </a:rPr>
              <a:t>: </a:t>
            </a:r>
            <a:r>
              <a:rPr lang="en-US" sz="1200" baseline="0" dirty="0" smtClean="0">
                <a:solidFill>
                  <a:schemeClr val="tx2"/>
                </a:solidFill>
              </a:rPr>
              <a:t> 404-498-6535</a:t>
            </a:r>
            <a:endParaRPr lang="en-US" sz="1200" dirty="0" smtClean="0">
              <a:solidFill>
                <a:schemeClr val="tx2"/>
              </a:solidFill>
            </a:endParaRPr>
          </a:p>
          <a:p>
            <a:pPr lvl="0"/>
            <a:r>
              <a:rPr lang="en-US" sz="1200" dirty="0" smtClean="0">
                <a:solidFill>
                  <a:schemeClr val="tx2"/>
                </a:solidFill>
              </a:rPr>
              <a:t>E-mail:  EIS@cdc.gov 	Web: www.cdc.gov/EIS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371600" y="5421868"/>
            <a:ext cx="5943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900" dirty="0" smtClean="0">
                <a:solidFill>
                  <a:schemeClr val="tx2"/>
                </a:solidFill>
              </a:rPr>
              <a:t>The findings</a:t>
            </a:r>
            <a:r>
              <a:rPr lang="en-US" sz="900" baseline="0" dirty="0" smtClean="0">
                <a:solidFill>
                  <a:schemeClr val="tx2"/>
                </a:solidFill>
              </a:rPr>
              <a:t> and conclusions in this report are those of the authors and do not necessarily represent the official position of the Centers for Disease Control and Prevention.</a:t>
            </a:r>
            <a:endParaRPr lang="en-US" sz="900" dirty="0" smtClean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2273808" y="6252115"/>
            <a:ext cx="381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120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Office of Surveillance, Epidemiology, and Laboratory Services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2286000" y="6449568"/>
            <a:ext cx="38603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120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Scientific Education and Professional Development Program Office</a:t>
            </a:r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864" y="603718"/>
            <a:ext cx="7905750" cy="537882"/>
          </a:xfrm>
          <a:prstGeom prst="rect">
            <a:avLst/>
          </a:prstGeom>
        </p:spPr>
        <p:txBody>
          <a:bodyPr lIns="82058" tIns="41029" rIns="82058" bIns="4102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295" y="1763527"/>
            <a:ext cx="7793182" cy="4115360"/>
          </a:xfrm>
          <a:prstGeom prst="rect">
            <a:avLst/>
          </a:prstGeom>
        </p:spPr>
        <p:txBody>
          <a:bodyPr lIns="82058" tIns="41029" rIns="82058" bIns="41029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98" r:id="rId3"/>
    <p:sldLayoutId id="2147483686" r:id="rId4"/>
    <p:sldLayoutId id="2147483688" r:id="rId5"/>
    <p:sldLayoutId id="2147483689" r:id="rId6"/>
    <p:sldLayoutId id="2147483690" r:id="rId7"/>
    <p:sldLayoutId id="2147483699" r:id="rId8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0"/>
          <p:cNvSpPr>
            <a:spLocks noGrp="1"/>
          </p:cNvSpPr>
          <p:nvPr>
            <p:ph type="title"/>
          </p:nvPr>
        </p:nvSpPr>
        <p:spPr>
          <a:xfrm>
            <a:off x="400050" y="2209800"/>
            <a:ext cx="8229600" cy="1676400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Opportunities for MPH </a:t>
            </a:r>
            <a:r>
              <a:rPr lang="en-US" dirty="0" smtClean="0"/>
              <a:t>Students</a:t>
            </a:r>
            <a:r>
              <a:rPr lang="en-US" dirty="0"/>
              <a:t/>
            </a:r>
            <a:br>
              <a:rPr lang="en-US" dirty="0"/>
            </a:br>
            <a:r>
              <a:rPr lang="en-US" sz="2800" dirty="0" smtClean="0"/>
              <a:t>Centers for Disease Control </a:t>
            </a:r>
            <a:br>
              <a:rPr lang="en-US" sz="2800" dirty="0" smtClean="0"/>
            </a:br>
            <a:r>
              <a:rPr lang="en-US" sz="2800" dirty="0" smtClean="0"/>
              <a:t>and Prevention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sz="2800" dirty="0"/>
          </a:p>
        </p:txBody>
      </p:sp>
      <p:sp>
        <p:nvSpPr>
          <p:cNvPr id="6" name="Subtitle 11"/>
          <p:cNvSpPr txBox="1">
            <a:spLocks/>
          </p:cNvSpPr>
          <p:nvPr/>
        </p:nvSpPr>
        <p:spPr>
          <a:xfrm>
            <a:off x="685800" y="2971800"/>
            <a:ext cx="6858000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FFF00"/>
              </a:buClr>
              <a:buSzPct val="70000"/>
              <a:buFont typeface="Wingdings" pitchFamily="2" charset="2"/>
              <a:buChar char="q"/>
              <a:defRPr sz="30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FFF00"/>
              </a:buClr>
              <a:buSzPct val="100000"/>
              <a:buFont typeface="Wingdings" pitchFamily="2" charset="2"/>
              <a:buChar char="§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FFF00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FFF00"/>
              </a:buClr>
              <a:buSzPct val="70000"/>
              <a:buFont typeface="Courier New" pitchFamily="49" charset="0"/>
              <a:buChar char="o"/>
              <a:defRPr sz="24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FFF00"/>
              </a:buClr>
              <a:buSzPct val="70000"/>
              <a:buFont typeface="Arial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	Stephen Ko, MD, MA, MPH, MDIV</a:t>
            </a:r>
            <a:endParaRPr lang="en-US" dirty="0"/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2362200" y="3429000"/>
            <a:ext cx="4343400" cy="721093"/>
          </a:xfrm>
        </p:spPr>
        <p:txBody>
          <a:bodyPr/>
          <a:lstStyle/>
          <a:p>
            <a:pPr algn="ctr"/>
            <a:r>
              <a:rPr lang="en-US" sz="1600" dirty="0" smtClean="0"/>
              <a:t>Research Assistant Professor of Global Health</a:t>
            </a:r>
          </a:p>
          <a:p>
            <a:pPr algn="ctr"/>
            <a:r>
              <a:rPr lang="en-US" sz="1600" dirty="0" smtClean="0"/>
              <a:t>Center for Global Health and Development </a:t>
            </a:r>
          </a:p>
          <a:p>
            <a:pPr algn="ctr"/>
            <a:r>
              <a:rPr lang="en-US" sz="1600" dirty="0" smtClean="0"/>
              <a:t>Boston University </a:t>
            </a:r>
            <a:endParaRPr lang="en-US" sz="1600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896351"/>
            <a:ext cx="3061969" cy="1373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http://blog.healthpowerforminorities.com/wp-content/uploads/2014/10/CDC-logo-4inc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896351"/>
            <a:ext cx="2914650" cy="1373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06828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CDC’s Mission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Protecting America from health, safety, and security threats, both foreign and in the U.S. </a:t>
            </a:r>
          </a:p>
          <a:p>
            <a:pPr lvl="1"/>
            <a:r>
              <a:rPr lang="en-US" dirty="0" smtClean="0"/>
              <a:t>Diseases: </a:t>
            </a:r>
          </a:p>
          <a:p>
            <a:pPr lvl="2"/>
            <a:r>
              <a:rPr lang="en-US" dirty="0" smtClean="0"/>
              <a:t>Acute of chronic</a:t>
            </a:r>
          </a:p>
          <a:p>
            <a:pPr lvl="2"/>
            <a:r>
              <a:rPr lang="en-US" dirty="0" smtClean="0"/>
              <a:t>Curable or preventable </a:t>
            </a:r>
          </a:p>
          <a:p>
            <a:pPr lvl="2"/>
            <a:r>
              <a:rPr lang="en-US" dirty="0" smtClean="0"/>
              <a:t>Human error or deliberate attack 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572000"/>
            <a:ext cx="2286000" cy="1556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496455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245"/>
            <a:ext cx="8229600" cy="1143000"/>
          </a:xfrm>
        </p:spPr>
        <p:txBody>
          <a:bodyPr/>
          <a:lstStyle/>
          <a:p>
            <a:r>
              <a:rPr lang="en-US" dirty="0" smtClean="0"/>
              <a:t>CDC’s Role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191000"/>
          </a:xfrm>
        </p:spPr>
        <p:txBody>
          <a:bodyPr/>
          <a:lstStyle/>
          <a:p>
            <a:r>
              <a:rPr lang="en-US" dirty="0" smtClean="0"/>
              <a:t>Detecting and responding to new and emerging health threats </a:t>
            </a:r>
          </a:p>
          <a:p>
            <a:r>
              <a:rPr lang="en-US" dirty="0" smtClean="0"/>
              <a:t>Tackling the biggest health problems causing death and disability for Americans</a:t>
            </a:r>
          </a:p>
          <a:p>
            <a:r>
              <a:rPr lang="en-US" dirty="0" smtClean="0"/>
              <a:t>Putting science and advanced technology into action to prevent disease </a:t>
            </a:r>
          </a:p>
          <a:p>
            <a:r>
              <a:rPr lang="en-US" dirty="0" smtClean="0"/>
              <a:t>Promoting healthy and safe behaviors, communities, and environment </a:t>
            </a:r>
          </a:p>
          <a:p>
            <a:r>
              <a:rPr lang="en-US" dirty="0" smtClean="0"/>
              <a:t>Developing leaders and training the public health workforce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4380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66810"/>
            <a:ext cx="8305800" cy="6033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0498341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Center for Global Health 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8034338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603791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40772"/>
            <a:ext cx="7662807" cy="5531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218517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Internships and Practicums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Typical Requirements</a:t>
            </a:r>
          </a:p>
          <a:p>
            <a:pPr lvl="1"/>
            <a:r>
              <a:rPr lang="en-US" dirty="0" smtClean="0"/>
              <a:t>Enrolled as a full-time student in public health graduate program </a:t>
            </a:r>
          </a:p>
          <a:p>
            <a:pPr lvl="1"/>
            <a:r>
              <a:rPr lang="en-US" dirty="0" smtClean="0"/>
              <a:t>Have at least 3.0 GPA on 4.0 scale </a:t>
            </a:r>
          </a:p>
          <a:p>
            <a:pPr lvl="1"/>
            <a:r>
              <a:rPr lang="en-US" dirty="0" smtClean="0"/>
              <a:t>Ability to commit to the length of practicum or internship </a:t>
            </a:r>
          </a:p>
          <a:p>
            <a:pPr lvl="1"/>
            <a:r>
              <a:rPr lang="en-US" dirty="0" smtClean="0"/>
              <a:t>US Citizen or Permanent Resident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932784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Ferguson Emerging Infectious Disease Fellowship Program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CDC-funded, 9 week summer program </a:t>
            </a:r>
          </a:p>
          <a:p>
            <a:pPr lvl="1"/>
            <a:r>
              <a:rPr lang="en-US" dirty="0" smtClean="0"/>
              <a:t>Provides educational and professional development opportunities in infectious disease and health disparities research </a:t>
            </a:r>
          </a:p>
          <a:p>
            <a:r>
              <a:rPr lang="en-US" dirty="0" smtClean="0"/>
              <a:t>Orientation: 1 week in Baltimore, MD (Kennedy Krieger Institute)</a:t>
            </a:r>
          </a:p>
          <a:p>
            <a:r>
              <a:rPr lang="en-US" dirty="0" smtClean="0"/>
              <a:t>Mentored Research: 8 weeks at CDC, Kennedy Krieger, Maryland DHMH, Bloomberg SPH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84950415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Ferguson Emerging Infectious Disease Fellowship Program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Dates:  May-July </a:t>
            </a:r>
          </a:p>
          <a:p>
            <a:r>
              <a:rPr lang="en-US" dirty="0" smtClean="0"/>
              <a:t>Benefits</a:t>
            </a:r>
          </a:p>
          <a:p>
            <a:pPr lvl="1"/>
            <a:r>
              <a:rPr lang="en-US" dirty="0" smtClean="0"/>
              <a:t>$4,000 Stipend </a:t>
            </a:r>
          </a:p>
          <a:p>
            <a:pPr lvl="1"/>
            <a:r>
              <a:rPr lang="en-US" dirty="0" smtClean="0"/>
              <a:t>Housing and Round Trip travel </a:t>
            </a:r>
            <a:r>
              <a:rPr lang="en-US" dirty="0" smtClean="0"/>
              <a:t>(out of state)</a:t>
            </a:r>
            <a:endParaRPr lang="en-US" dirty="0" smtClean="0"/>
          </a:p>
          <a:p>
            <a:pPr lvl="1"/>
            <a:r>
              <a:rPr lang="en-US" dirty="0" smtClean="0"/>
              <a:t>Membership to APHA</a:t>
            </a:r>
          </a:p>
          <a:p>
            <a:pPr lvl="1"/>
            <a:r>
              <a:rPr lang="en-US" dirty="0" smtClean="0"/>
              <a:t>Sponsorship to present at national scientific meeting </a:t>
            </a:r>
          </a:p>
          <a:p>
            <a:r>
              <a:rPr lang="en-US" dirty="0" smtClean="0"/>
              <a:t>Application Deadline:  January 31, 2015 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93583733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CDC Graduate Environmental </a:t>
            </a:r>
            <a:br>
              <a:rPr lang="en-US" dirty="0" smtClean="0"/>
            </a:br>
            <a:r>
              <a:rPr lang="en-US" dirty="0" smtClean="0"/>
              <a:t>Health Internship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CDC funded, 10 week summer internship </a:t>
            </a:r>
          </a:p>
          <a:p>
            <a:pPr lvl="1"/>
            <a:r>
              <a:rPr lang="en-US" dirty="0" smtClean="0"/>
              <a:t>Providing educational and professional development experiences for those interested in environmental health </a:t>
            </a:r>
          </a:p>
          <a:p>
            <a:r>
              <a:rPr lang="en-US" dirty="0" smtClean="0"/>
              <a:t>Orientation: 1 week in Atlanta </a:t>
            </a:r>
          </a:p>
          <a:p>
            <a:r>
              <a:rPr lang="en-US" dirty="0" smtClean="0"/>
              <a:t>Mentored Research: 9 weeks at NCEH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647771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CDC Graduate Environmental </a:t>
            </a:r>
            <a:br>
              <a:rPr lang="en-US" dirty="0" smtClean="0"/>
            </a:br>
            <a:r>
              <a:rPr lang="en-US" dirty="0" smtClean="0"/>
              <a:t>Health Internship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Dates:  June 10</a:t>
            </a:r>
            <a:r>
              <a:rPr lang="en-US" baseline="30000" dirty="0" smtClean="0"/>
              <a:t>th</a:t>
            </a:r>
            <a:r>
              <a:rPr lang="en-US" dirty="0" smtClean="0"/>
              <a:t> to August 15</a:t>
            </a:r>
            <a:r>
              <a:rPr lang="en-US" baseline="30000" dirty="0" smtClean="0"/>
              <a:t>th</a:t>
            </a:r>
            <a:r>
              <a:rPr lang="en-US" dirty="0"/>
              <a:t> </a:t>
            </a:r>
            <a:r>
              <a:rPr lang="en-US" dirty="0" smtClean="0"/>
              <a:t>(2015) </a:t>
            </a:r>
          </a:p>
          <a:p>
            <a:r>
              <a:rPr lang="en-US" dirty="0" smtClean="0"/>
              <a:t>Benefits</a:t>
            </a:r>
          </a:p>
          <a:p>
            <a:pPr lvl="1"/>
            <a:r>
              <a:rPr lang="en-US" dirty="0" smtClean="0"/>
              <a:t>$780/week stipend </a:t>
            </a:r>
          </a:p>
          <a:p>
            <a:pPr lvl="1"/>
            <a:r>
              <a:rPr lang="en-US" dirty="0" smtClean="0"/>
              <a:t>Attend Field trips with other interns</a:t>
            </a:r>
          </a:p>
          <a:p>
            <a:pPr lvl="1"/>
            <a:r>
              <a:rPr lang="en-US" dirty="0" smtClean="0"/>
              <a:t>Potential to travel to local meetings and conferences on environmental health topics </a:t>
            </a:r>
          </a:p>
          <a:p>
            <a:r>
              <a:rPr lang="en-US" dirty="0" smtClean="0"/>
              <a:t>Application Deadline:  February 25, 2015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174643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CDC Public </a:t>
            </a:r>
            <a:r>
              <a:rPr lang="en-US" sz="3600" b="1" dirty="0">
                <a:solidFill>
                  <a:srgbClr val="FFFF00"/>
                </a:solidFill>
              </a:rPr>
              <a:t>Health </a:t>
            </a:r>
            <a:r>
              <a:rPr lang="en-US" sz="3600" b="1" dirty="0" smtClean="0">
                <a:solidFill>
                  <a:srgbClr val="FFFF00"/>
                </a:solidFill>
              </a:rPr>
              <a:t>Jobs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56205"/>
            <a:ext cx="8382000" cy="5935195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600" b="1" dirty="0" smtClean="0">
                <a:solidFill>
                  <a:schemeClr val="bg2"/>
                </a:solidFill>
              </a:rPr>
              <a:t>Public Health Advisor </a:t>
            </a:r>
          </a:p>
          <a:p>
            <a:pPr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600" b="1" dirty="0" smtClean="0">
                <a:solidFill>
                  <a:schemeClr val="bg2"/>
                </a:solidFill>
              </a:rPr>
              <a:t>Epidemiologist </a:t>
            </a:r>
          </a:p>
          <a:p>
            <a:pPr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600" b="1" dirty="0" smtClean="0">
                <a:solidFill>
                  <a:schemeClr val="bg2"/>
                </a:solidFill>
              </a:rPr>
              <a:t>Health Scientist </a:t>
            </a:r>
          </a:p>
          <a:p>
            <a:pPr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600" b="1" dirty="0" smtClean="0">
                <a:solidFill>
                  <a:schemeClr val="bg2"/>
                </a:solidFill>
              </a:rPr>
              <a:t>Health Policy Analyst</a:t>
            </a:r>
          </a:p>
          <a:p>
            <a:pPr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600" b="1" dirty="0" smtClean="0">
                <a:solidFill>
                  <a:schemeClr val="bg2"/>
                </a:solidFill>
              </a:rPr>
              <a:t>Quality Assurance Specialist </a:t>
            </a:r>
            <a:endParaRPr lang="en-US" sz="26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42557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CDC Career Training Fellowships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56205"/>
            <a:ext cx="8382000" cy="5935195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600" b="1" dirty="0" smtClean="0">
                <a:solidFill>
                  <a:schemeClr val="bg2"/>
                </a:solidFill>
              </a:rPr>
              <a:t>Typical Requirements 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Graduation from Accredited MPH program 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US Citizen or Permanent Residence 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Stellar Academic Record 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Interpersonal Skills 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Strong Letters of Recommendation 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endParaRPr lang="en-US" sz="22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76206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CDC Career Training Fellowships</a:t>
            </a:r>
            <a:endParaRPr lang="en-US" sz="3600" b="1" dirty="0">
              <a:solidFill>
                <a:srgbClr val="FFFF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12896"/>
            <a:ext cx="6262688" cy="5177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838977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err="1" smtClean="0">
                <a:solidFill>
                  <a:srgbClr val="FFFF00"/>
                </a:solidFill>
              </a:rPr>
              <a:t>Rosenfield</a:t>
            </a:r>
            <a:r>
              <a:rPr lang="en-US" sz="3600" b="1" dirty="0" smtClean="0">
                <a:solidFill>
                  <a:srgbClr val="FFFF00"/>
                </a:solidFill>
              </a:rPr>
              <a:t> Global Health Fellowship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56205"/>
            <a:ext cx="8382000" cy="5935195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600" b="1" dirty="0" smtClean="0">
                <a:solidFill>
                  <a:schemeClr val="bg2"/>
                </a:solidFill>
              </a:rPr>
              <a:t>What? 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1-2 years of practical, first-hand </a:t>
            </a:r>
          </a:p>
          <a:p>
            <a:pPr marL="457200" lvl="1" indent="0">
              <a:lnSpc>
                <a:spcPct val="90000"/>
              </a:lnSpc>
              <a:buClr>
                <a:srgbClr val="FFFF00"/>
              </a:buClr>
              <a:buSzPct val="70000"/>
              <a:buNone/>
            </a:pPr>
            <a:r>
              <a:rPr lang="en-US" sz="2200" b="1" dirty="0" smtClean="0">
                <a:solidFill>
                  <a:schemeClr val="bg2"/>
                </a:solidFill>
              </a:rPr>
              <a:t>global health experience </a:t>
            </a:r>
          </a:p>
          <a:p>
            <a:pPr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600" b="1" dirty="0" smtClean="0">
                <a:solidFill>
                  <a:schemeClr val="bg2"/>
                </a:solidFill>
              </a:rPr>
              <a:t>Where? 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CDC Atlanta HQ 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50+ foreign countries (CDC presence) </a:t>
            </a:r>
            <a:endParaRPr lang="en-US" sz="2200" b="1" dirty="0">
              <a:solidFill>
                <a:schemeClr val="bg2"/>
              </a:solidFill>
            </a:endParaRPr>
          </a:p>
          <a:p>
            <a:pPr>
              <a:lnSpc>
                <a:spcPct val="90000"/>
              </a:lnSpc>
              <a:spcBef>
                <a:spcPct val="40000"/>
              </a:spcBef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600" b="1" dirty="0" smtClean="0">
                <a:solidFill>
                  <a:schemeClr val="bg2"/>
                </a:solidFill>
              </a:rPr>
              <a:t>Requirements: </a:t>
            </a:r>
          </a:p>
          <a:p>
            <a:pPr lvl="1">
              <a:lnSpc>
                <a:spcPct val="90000"/>
              </a:lnSpc>
              <a:spcBef>
                <a:spcPct val="40000"/>
              </a:spcBef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Strong </a:t>
            </a:r>
            <a:r>
              <a:rPr lang="en-US" sz="2200" b="1" dirty="0">
                <a:solidFill>
                  <a:schemeClr val="bg2"/>
                </a:solidFill>
              </a:rPr>
              <a:t>interest in a career in </a:t>
            </a:r>
            <a:r>
              <a:rPr lang="en-US" sz="2200" b="1" dirty="0" smtClean="0">
                <a:solidFill>
                  <a:schemeClr val="bg2"/>
                </a:solidFill>
              </a:rPr>
              <a:t>global public health </a:t>
            </a:r>
            <a:endParaRPr lang="en-US" sz="2200" b="1" dirty="0">
              <a:solidFill>
                <a:schemeClr val="bg2"/>
              </a:solidFill>
            </a:endParaRPr>
          </a:p>
          <a:p>
            <a:pPr lvl="1">
              <a:lnSpc>
                <a:spcPct val="90000"/>
              </a:lnSpc>
              <a:spcBef>
                <a:spcPct val="40000"/>
              </a:spcBef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US Citizen or Permanent Resident </a:t>
            </a:r>
          </a:p>
          <a:p>
            <a:pPr lvl="1">
              <a:lnSpc>
                <a:spcPct val="90000"/>
              </a:lnSpc>
              <a:spcBef>
                <a:spcPct val="40000"/>
              </a:spcBef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Graduate from accredited MPH program   </a:t>
            </a:r>
          </a:p>
          <a:p>
            <a:pPr lvl="1">
              <a:lnSpc>
                <a:spcPct val="90000"/>
              </a:lnSpc>
              <a:spcBef>
                <a:spcPct val="40000"/>
              </a:spcBef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Willingness to relocate at fellow’s expense </a:t>
            </a:r>
          </a:p>
          <a:p>
            <a:pPr lvl="1">
              <a:lnSpc>
                <a:spcPct val="90000"/>
              </a:lnSpc>
              <a:spcBef>
                <a:spcPct val="40000"/>
              </a:spcBef>
              <a:buClr>
                <a:srgbClr val="FFFF00"/>
              </a:buClr>
              <a:buSzPct val="70000"/>
              <a:buFont typeface="Wingdings" pitchFamily="2" charset="2"/>
              <a:buChar char="q"/>
            </a:pPr>
            <a:endParaRPr lang="en-US" sz="2600" b="1" dirty="0">
              <a:solidFill>
                <a:schemeClr val="bg2"/>
              </a:solidFill>
            </a:endParaRPr>
          </a:p>
          <a:p>
            <a:pPr>
              <a:lnSpc>
                <a:spcPct val="90000"/>
              </a:lnSpc>
              <a:buClr>
                <a:srgbClr val="FFFF00"/>
              </a:buClr>
              <a:buSzPct val="150000"/>
              <a:buFontTx/>
              <a:buChar char="•"/>
            </a:pPr>
            <a:endParaRPr lang="en-US" sz="2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262743"/>
            <a:ext cx="315207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074096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FFFF00"/>
                </a:solidFill>
              </a:rPr>
              <a:t>Public Health </a:t>
            </a:r>
            <a:r>
              <a:rPr lang="en-US" sz="3600" b="1" dirty="0" smtClean="0">
                <a:solidFill>
                  <a:srgbClr val="FFFF00"/>
                </a:solidFill>
              </a:rPr>
              <a:t>Associate Program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8382000" cy="5935195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600" b="1" dirty="0" smtClean="0">
                <a:solidFill>
                  <a:schemeClr val="bg2"/>
                </a:solidFill>
              </a:rPr>
              <a:t>What? 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2 year field training and service </a:t>
            </a:r>
          </a:p>
          <a:p>
            <a:pPr marL="457200" lvl="1" indent="0">
              <a:lnSpc>
                <a:spcPct val="90000"/>
              </a:lnSpc>
              <a:buClr>
                <a:srgbClr val="FFFF00"/>
              </a:buClr>
              <a:buSzPct val="70000"/>
              <a:buNone/>
            </a:pPr>
            <a:r>
              <a:rPr lang="en-US" sz="2200" b="1" dirty="0" smtClean="0">
                <a:solidFill>
                  <a:schemeClr val="bg2"/>
                </a:solidFill>
              </a:rPr>
              <a:t>program </a:t>
            </a:r>
          </a:p>
          <a:p>
            <a:pPr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600" b="1" dirty="0" smtClean="0">
                <a:solidFill>
                  <a:schemeClr val="bg2"/>
                </a:solidFill>
              </a:rPr>
              <a:t>Where? 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2 field assignments (1 year each) to state, local, territorial public health agencies (or CDC Quarantine Stations) in the US </a:t>
            </a:r>
          </a:p>
          <a:p>
            <a:pPr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600" b="1" dirty="0" smtClean="0">
                <a:solidFill>
                  <a:schemeClr val="bg2"/>
                </a:solidFill>
              </a:rPr>
              <a:t>Requirements </a:t>
            </a:r>
          </a:p>
          <a:p>
            <a:pPr lvl="1">
              <a:lnSpc>
                <a:spcPct val="90000"/>
              </a:lnSpc>
              <a:spcBef>
                <a:spcPct val="40000"/>
              </a:spcBef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Strong interest in public health career</a:t>
            </a:r>
          </a:p>
          <a:p>
            <a:pPr lvl="1">
              <a:lnSpc>
                <a:spcPct val="90000"/>
              </a:lnSpc>
              <a:spcBef>
                <a:spcPct val="40000"/>
              </a:spcBef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US Citizen or Permanent Resident </a:t>
            </a:r>
          </a:p>
          <a:p>
            <a:pPr lvl="1">
              <a:lnSpc>
                <a:spcPct val="90000"/>
              </a:lnSpc>
              <a:spcBef>
                <a:spcPct val="40000"/>
              </a:spcBef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Graduate from accredited MPH program  </a:t>
            </a:r>
          </a:p>
          <a:p>
            <a:pPr lvl="1">
              <a:lnSpc>
                <a:spcPct val="90000"/>
              </a:lnSpc>
              <a:spcBef>
                <a:spcPct val="40000"/>
              </a:spcBef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Willingness to relocate at associate’s expense </a:t>
            </a:r>
            <a:endParaRPr lang="en-US" sz="2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219200"/>
            <a:ext cx="2891926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863203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905750" cy="537882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CDC/CSTE Fellowship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8382000" cy="5935195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600" b="1" dirty="0" smtClean="0">
                <a:solidFill>
                  <a:schemeClr val="bg2"/>
                </a:solidFill>
              </a:rPr>
              <a:t>What? 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2 year field training program to train graduates in applied epidemiology  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Program Areas: Chronic Disease, Environmental Health, Infectious Disease, Injury, Maternal/Child Health, Occupational Health, Oral Health, Substance Abuse</a:t>
            </a:r>
            <a:endParaRPr lang="en-US" sz="2200" b="1" dirty="0" smtClean="0">
              <a:solidFill>
                <a:schemeClr val="bg2"/>
              </a:solidFill>
            </a:endParaRPr>
          </a:p>
          <a:p>
            <a:pPr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600" b="1" dirty="0" smtClean="0">
                <a:solidFill>
                  <a:schemeClr val="bg2"/>
                </a:solidFill>
              </a:rPr>
              <a:t>Where? 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Field assignments at state or local public health agency </a:t>
            </a:r>
          </a:p>
          <a:p>
            <a:pPr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600" b="1" dirty="0" smtClean="0">
                <a:solidFill>
                  <a:schemeClr val="bg2"/>
                </a:solidFill>
              </a:rPr>
              <a:t>Requirements </a:t>
            </a:r>
          </a:p>
          <a:p>
            <a:pPr lvl="1">
              <a:lnSpc>
                <a:spcPct val="90000"/>
              </a:lnSpc>
              <a:spcBef>
                <a:spcPct val="40000"/>
              </a:spcBef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Strong interest in applied epidemiology and desire for long term career at state or local level </a:t>
            </a:r>
          </a:p>
          <a:p>
            <a:pPr lvl="1">
              <a:lnSpc>
                <a:spcPct val="90000"/>
              </a:lnSpc>
              <a:spcBef>
                <a:spcPct val="40000"/>
              </a:spcBef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Graduate from accredited MPH program </a:t>
            </a:r>
          </a:p>
          <a:p>
            <a:pPr lvl="1">
              <a:lnSpc>
                <a:spcPct val="90000"/>
              </a:lnSpc>
              <a:spcBef>
                <a:spcPct val="40000"/>
              </a:spcBef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US Citizen or Permanent Resident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914399"/>
            <a:ext cx="2133600" cy="1123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767868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905750" cy="537882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CDC Evaluation Fellowship 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8382000" cy="5935195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600" b="1" dirty="0" smtClean="0">
                <a:solidFill>
                  <a:schemeClr val="bg2"/>
                </a:solidFill>
              </a:rPr>
              <a:t>What? 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1 </a:t>
            </a:r>
            <a:r>
              <a:rPr lang="en-US" sz="2200" b="1" dirty="0" smtClean="0">
                <a:solidFill>
                  <a:schemeClr val="bg2"/>
                </a:solidFill>
              </a:rPr>
              <a:t>year field training program in program evaluation and improvement (likelihood for 2</a:t>
            </a:r>
            <a:r>
              <a:rPr lang="en-US" sz="2200" b="1" baseline="30000" dirty="0" smtClean="0">
                <a:solidFill>
                  <a:schemeClr val="bg2"/>
                </a:solidFill>
              </a:rPr>
              <a:t>nd</a:t>
            </a:r>
            <a:r>
              <a:rPr lang="en-US" sz="2200" b="1" dirty="0" smtClean="0">
                <a:solidFill>
                  <a:schemeClr val="bg2"/>
                </a:solidFill>
              </a:rPr>
              <a:t> year renewal)  </a:t>
            </a:r>
          </a:p>
          <a:p>
            <a:pPr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600" b="1" dirty="0" smtClean="0">
                <a:solidFill>
                  <a:schemeClr val="bg2"/>
                </a:solidFill>
              </a:rPr>
              <a:t>Where? 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CDC HQ under CDC’s Chief Evaluation Officer  </a:t>
            </a:r>
          </a:p>
          <a:p>
            <a:pPr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600" b="1" dirty="0" smtClean="0">
                <a:solidFill>
                  <a:schemeClr val="bg2"/>
                </a:solidFill>
              </a:rPr>
              <a:t>Requirements </a:t>
            </a:r>
          </a:p>
          <a:p>
            <a:pPr lvl="1">
              <a:lnSpc>
                <a:spcPct val="90000"/>
              </a:lnSpc>
              <a:spcBef>
                <a:spcPct val="40000"/>
              </a:spcBef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Strong interest in program evaluation and improvement </a:t>
            </a:r>
          </a:p>
          <a:p>
            <a:pPr lvl="1">
              <a:lnSpc>
                <a:spcPct val="90000"/>
              </a:lnSpc>
              <a:spcBef>
                <a:spcPct val="40000"/>
              </a:spcBef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US Citizen  </a:t>
            </a:r>
          </a:p>
          <a:p>
            <a:pPr lvl="1">
              <a:lnSpc>
                <a:spcPct val="90000"/>
              </a:lnSpc>
              <a:spcBef>
                <a:spcPct val="40000"/>
              </a:spcBef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Graduate Degree </a:t>
            </a:r>
            <a:r>
              <a:rPr lang="en-US" sz="2200" b="1" dirty="0">
                <a:solidFill>
                  <a:schemeClr val="bg2"/>
                </a:solidFill>
              </a:rPr>
              <a:t>(</a:t>
            </a:r>
            <a:r>
              <a:rPr lang="en-US" sz="2200" b="1" dirty="0" smtClean="0">
                <a:solidFill>
                  <a:schemeClr val="bg2"/>
                </a:solidFill>
              </a:rPr>
              <a:t>strong record of applied evaluation projects) </a:t>
            </a:r>
          </a:p>
        </p:txBody>
      </p:sp>
    </p:spTree>
    <p:extLst>
      <p:ext uri="{BB962C8B-B14F-4D97-AF65-F5344CB8AC3E}">
        <p14:creationId xmlns:p14="http://schemas.microsoft.com/office/powerpoint/2010/main" val="361502480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905750" cy="537882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CDC ORISE Research </a:t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b="1" dirty="0" smtClean="0">
                <a:solidFill>
                  <a:srgbClr val="FFFF00"/>
                </a:solidFill>
              </a:rPr>
              <a:t>Participation Programs 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8382000" cy="5935195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600" b="1" dirty="0" smtClean="0">
                <a:solidFill>
                  <a:schemeClr val="bg2"/>
                </a:solidFill>
              </a:rPr>
              <a:t>What? 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1 year research participation </a:t>
            </a:r>
            <a:r>
              <a:rPr lang="en-US" sz="2200" b="1" dirty="0" smtClean="0">
                <a:solidFill>
                  <a:schemeClr val="bg2"/>
                </a:solidFill>
              </a:rPr>
              <a:t>programs (up to 4 years renewable)  </a:t>
            </a:r>
          </a:p>
          <a:p>
            <a:pPr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600" b="1" dirty="0" smtClean="0">
                <a:solidFill>
                  <a:schemeClr val="bg2"/>
                </a:solidFill>
              </a:rPr>
              <a:t>Where? 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CDC HQ, CDC field offices   </a:t>
            </a:r>
          </a:p>
          <a:p>
            <a:pPr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600" b="1" dirty="0" smtClean="0">
                <a:solidFill>
                  <a:schemeClr val="bg2"/>
                </a:solidFill>
              </a:rPr>
              <a:t>Requirements </a:t>
            </a:r>
          </a:p>
          <a:p>
            <a:pPr lvl="1">
              <a:lnSpc>
                <a:spcPct val="90000"/>
              </a:lnSpc>
              <a:spcBef>
                <a:spcPct val="40000"/>
              </a:spcBef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Strong interest in applied research </a:t>
            </a:r>
          </a:p>
          <a:p>
            <a:pPr lvl="1">
              <a:lnSpc>
                <a:spcPct val="90000"/>
              </a:lnSpc>
              <a:spcBef>
                <a:spcPct val="40000"/>
              </a:spcBef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Current enrollment in accredited college or university </a:t>
            </a:r>
          </a:p>
          <a:p>
            <a:pPr lvl="1">
              <a:lnSpc>
                <a:spcPct val="90000"/>
              </a:lnSpc>
              <a:spcBef>
                <a:spcPct val="40000"/>
              </a:spcBef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Graduate degree within 5 years of start date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5334000"/>
            <a:ext cx="354330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112169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905750" cy="537882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CDC ORISE Research </a:t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b="1" dirty="0" smtClean="0">
                <a:solidFill>
                  <a:srgbClr val="FFFF00"/>
                </a:solidFill>
              </a:rPr>
              <a:t>Participation Programs 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8382000" cy="5935195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600" b="1" dirty="0" smtClean="0">
                <a:solidFill>
                  <a:schemeClr val="bg2"/>
                </a:solidFill>
              </a:rPr>
              <a:t>Current Openings </a:t>
            </a:r>
            <a:r>
              <a:rPr lang="en-US" sz="2600" b="1" dirty="0" smtClean="0">
                <a:solidFill>
                  <a:schemeClr val="bg2"/>
                </a:solidFill>
              </a:rPr>
              <a:t> 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Public Health Analyst Fellowship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Sexual and Reproductive Health Capacity Fellowship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Environmental Epidemiology Fellowship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Computational Exposure Assessment Fellowship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Tobacco Surveillance Fellowship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Behavioral Economics-Nutrition and Obesity Fellowship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2"/>
                </a:solidFill>
              </a:rPr>
              <a:t>Public Health Informatics Fellowship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SzPct val="70000"/>
              <a:buFont typeface="Wingdings" pitchFamily="2" charset="2"/>
              <a:buChar char="q"/>
            </a:pPr>
            <a:endParaRPr lang="en-US" sz="2200" b="1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58088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ELS_PPT_dark(DHH)">
  <a:themeElements>
    <a:clrScheme name="OSELS Dark PPT Colors">
      <a:dk1>
        <a:srgbClr val="FFC000"/>
      </a:dk1>
      <a:lt1>
        <a:srgbClr val="0F56DC"/>
      </a:lt1>
      <a:dk2>
        <a:srgbClr val="FFFFFF"/>
      </a:dk2>
      <a:lt2>
        <a:srgbClr val="FFFFFF"/>
      </a:lt2>
      <a:accent1>
        <a:srgbClr val="9E302D"/>
      </a:accent1>
      <a:accent2>
        <a:srgbClr val="5B8F22"/>
      </a:accent2>
      <a:accent3>
        <a:srgbClr val="532E60"/>
      </a:accent3>
      <a:accent4>
        <a:srgbClr val="FDC82F"/>
      </a:accent4>
      <a:accent5>
        <a:srgbClr val="0CC6DE"/>
      </a:accent5>
      <a:accent6>
        <a:srgbClr val="002060"/>
      </a:accent6>
      <a:hlink>
        <a:srgbClr val="FFC000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OSELS_PPT_dark(DHH)</Template>
  <TotalTime>4095</TotalTime>
  <Words>684</Words>
  <Application>Microsoft Office PowerPoint</Application>
  <PresentationFormat>On-screen Show (4:3)</PresentationFormat>
  <Paragraphs>123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Myriad Web Pro</vt:lpstr>
      <vt:lpstr>Courier New</vt:lpstr>
      <vt:lpstr>Wingdings</vt:lpstr>
      <vt:lpstr>OSELS_PPT_dark(DHH)</vt:lpstr>
      <vt:lpstr>    Opportunities for MPH Students Centers for Disease Control  and Prevention    </vt:lpstr>
      <vt:lpstr>CDC’s Mission </vt:lpstr>
      <vt:lpstr>CDC’s Role</vt:lpstr>
      <vt:lpstr>PowerPoint Presentation</vt:lpstr>
      <vt:lpstr>Center for Global Health </vt:lpstr>
      <vt:lpstr>PowerPoint Presentation</vt:lpstr>
      <vt:lpstr>Internships and Practicums </vt:lpstr>
      <vt:lpstr>Ferguson Emerging Infectious Disease Fellowship Program </vt:lpstr>
      <vt:lpstr>Ferguson Emerging Infectious Disease Fellowship Program </vt:lpstr>
      <vt:lpstr>CDC Graduate Environmental  Health Internship</vt:lpstr>
      <vt:lpstr>CDC Graduate Environmental  Health Internship</vt:lpstr>
      <vt:lpstr>CDC Public Health Jobs</vt:lpstr>
      <vt:lpstr>CDC Career Training Fellowships</vt:lpstr>
      <vt:lpstr>CDC Career Training Fellowships</vt:lpstr>
      <vt:lpstr>Rosenfield Global Health Fellowship</vt:lpstr>
      <vt:lpstr>Public Health Associate Program </vt:lpstr>
      <vt:lpstr>CDC/CSTE Fellowship</vt:lpstr>
      <vt:lpstr>CDC Evaluation Fellowship </vt:lpstr>
      <vt:lpstr>CDC ORISE Research  Participation Programs </vt:lpstr>
      <vt:lpstr>CDC ORISE Research  Participation Programs </vt:lpstr>
    </vt:vector>
  </TitlesOfParts>
  <Company>CDC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Circuitous Route to Becoming a ”Disease Detective”</dc:title>
  <dc:creator>Douglas Hamilton</dc:creator>
  <cp:lastModifiedBy>Ko, Stephen Chii-Ming</cp:lastModifiedBy>
  <cp:revision>149</cp:revision>
  <dcterms:created xsi:type="dcterms:W3CDTF">2010-06-21T17:39:19Z</dcterms:created>
  <dcterms:modified xsi:type="dcterms:W3CDTF">2014-12-04T16:54:32Z</dcterms:modified>
</cp:coreProperties>
</file>