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gif" ContentType="image/gif"/>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 id="2147483672" r:id="rId2"/>
  </p:sldMasterIdLst>
  <p:notesMasterIdLst>
    <p:notesMasterId r:id="rId56"/>
  </p:notesMasterIdLst>
  <p:handoutMasterIdLst>
    <p:handoutMasterId r:id="rId57"/>
  </p:handoutMasterIdLst>
  <p:sldIdLst>
    <p:sldId id="396" r:id="rId3"/>
    <p:sldId id="397" r:id="rId4"/>
    <p:sldId id="398" r:id="rId5"/>
    <p:sldId id="399" r:id="rId6"/>
    <p:sldId id="400" r:id="rId7"/>
    <p:sldId id="423" r:id="rId8"/>
    <p:sldId id="416" r:id="rId9"/>
    <p:sldId id="409" r:id="rId10"/>
    <p:sldId id="421" r:id="rId11"/>
    <p:sldId id="436" r:id="rId12"/>
    <p:sldId id="437" r:id="rId13"/>
    <p:sldId id="420" r:id="rId14"/>
    <p:sldId id="418" r:id="rId15"/>
    <p:sldId id="429" r:id="rId16"/>
    <p:sldId id="430" r:id="rId17"/>
    <p:sldId id="431" r:id="rId18"/>
    <p:sldId id="441" r:id="rId19"/>
    <p:sldId id="403" r:id="rId20"/>
    <p:sldId id="425" r:id="rId21"/>
    <p:sldId id="414" r:id="rId22"/>
    <p:sldId id="424" r:id="rId23"/>
    <p:sldId id="432" r:id="rId24"/>
    <p:sldId id="427" r:id="rId25"/>
    <p:sldId id="428" r:id="rId26"/>
    <p:sldId id="435" r:id="rId27"/>
    <p:sldId id="439" r:id="rId28"/>
    <p:sldId id="387" r:id="rId29"/>
    <p:sldId id="433" r:id="rId30"/>
    <p:sldId id="440" r:id="rId31"/>
    <p:sldId id="311" r:id="rId32"/>
    <p:sldId id="334" r:id="rId33"/>
    <p:sldId id="392" r:id="rId34"/>
    <p:sldId id="333" r:id="rId35"/>
    <p:sldId id="310" r:id="rId36"/>
    <p:sldId id="315" r:id="rId37"/>
    <p:sldId id="318" r:id="rId38"/>
    <p:sldId id="394" r:id="rId39"/>
    <p:sldId id="288" r:id="rId40"/>
    <p:sldId id="306" r:id="rId41"/>
    <p:sldId id="291" r:id="rId42"/>
    <p:sldId id="293" r:id="rId43"/>
    <p:sldId id="413" r:id="rId44"/>
    <p:sldId id="395" r:id="rId45"/>
    <p:sldId id="321" r:id="rId46"/>
    <p:sldId id="320" r:id="rId47"/>
    <p:sldId id="389" r:id="rId48"/>
    <p:sldId id="360" r:id="rId49"/>
    <p:sldId id="361" r:id="rId50"/>
    <p:sldId id="393" r:id="rId51"/>
    <p:sldId id="272" r:id="rId52"/>
    <p:sldId id="263" r:id="rId53"/>
    <p:sldId id="304" r:id="rId54"/>
    <p:sldId id="305" r:id="rId55"/>
  </p:sldIdLst>
  <p:sldSz cx="12192000" cy="6858000"/>
  <p:notesSz cx="7010400" cy="92964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orbett, David" initials="CD" lastIdx="4" clrIdx="0">
    <p:extLst/>
  </p:cmAuthor>
  <p:cmAuthor id="2" name="Braxton, Nickie" initials="BN" lastIdx="26" clrIdx="1">
    <p:extLst/>
  </p:cmAuthor>
  <p:cmAuthor id="3" name="Diane Lindquist" initials="DL" lastIdx="1" clrIdx="2">
    <p:extLst/>
  </p:cmAuthor>
  <p:cmAuthor id="4" name="Ennever, John" initials="EJ" lastIdx="10" clrIdx="3">
    <p:extLst>
      <p:ext uri="{19B8F6BF-5375-455C-9EA6-DF929625EA0E}">
        <p15:presenceInfo xmlns:p15="http://schemas.microsoft.com/office/powerpoint/2012/main" userId="S-1-5-21-848115496-1524922173-1168901340-62445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8989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051" autoAdjust="0"/>
    <p:restoredTop sz="95846" autoAdjust="0"/>
  </p:normalViewPr>
  <p:slideViewPr>
    <p:cSldViewPr snapToGrid="0">
      <p:cViewPr varScale="1">
        <p:scale>
          <a:sx n="66" d="100"/>
          <a:sy n="66" d="100"/>
        </p:scale>
        <p:origin x="208" y="1184"/>
      </p:cViewPr>
      <p:guideLst/>
    </p:cSldViewPr>
  </p:slideViewPr>
  <p:outlineViewPr>
    <p:cViewPr>
      <p:scale>
        <a:sx n="33" d="100"/>
        <a:sy n="33" d="100"/>
      </p:scale>
      <p:origin x="0" y="-23768"/>
    </p:cViewPr>
  </p:outlineViewPr>
  <p:notesTextViewPr>
    <p:cViewPr>
      <p:scale>
        <a:sx n="1" d="1"/>
        <a:sy n="1" d="1"/>
      </p:scale>
      <p:origin x="0" y="0"/>
    </p:cViewPr>
  </p:notesTextViewPr>
  <p:sorterViewPr>
    <p:cViewPr varScale="1">
      <p:scale>
        <a:sx n="1" d="1"/>
        <a:sy n="1" d="1"/>
      </p:scale>
      <p:origin x="0" y="0"/>
    </p:cViewPr>
  </p:sorterViewPr>
  <p:notesViewPr>
    <p:cSldViewPr snapToGrid="0">
      <p:cViewPr varScale="1">
        <p:scale>
          <a:sx n="35" d="100"/>
          <a:sy n="35" d="100"/>
        </p:scale>
        <p:origin x="2058" y="45"/>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commentAuthors" Target="commentAuthors.xml"/><Relationship Id="rId5" Type="http://schemas.openxmlformats.org/officeDocument/2006/relationships/slide" Target="slides/slide3.xml"/><Relationship Id="rId61" Type="http://schemas.openxmlformats.org/officeDocument/2006/relationships/theme" Target="theme/theme1.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notesMaster" Target="notesMasters/notesMaster1.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presProps" Target="presProp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handoutMaster" Target="handoutMasters/handoutMaster1.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s>
</file>

<file path=ppt/diagrams/_rels/data1.xml.rels><?xml version="1.0" encoding="UTF-8" standalone="yes"?>
<Relationships xmlns="http://schemas.openxmlformats.org/package/2006/relationships"><Relationship Id="rId2" Type="http://schemas.openxmlformats.org/officeDocument/2006/relationships/hyperlink" Target="mailto:privacy@bmc.org" TargetMode="External"/><Relationship Id="rId1" Type="http://schemas.openxmlformats.org/officeDocument/2006/relationships/hyperlink" Target="mailto:irt@bu.edu" TargetMode="External"/></Relationships>
</file>

<file path=ppt/diagrams/_rels/drawing1.xml.rels><?xml version="1.0" encoding="UTF-8" standalone="yes"?>
<Relationships xmlns="http://schemas.openxmlformats.org/package/2006/relationships"><Relationship Id="rId2" Type="http://schemas.openxmlformats.org/officeDocument/2006/relationships/hyperlink" Target="mailto:privacy@bmc.org" TargetMode="External"/><Relationship Id="rId1" Type="http://schemas.openxmlformats.org/officeDocument/2006/relationships/hyperlink" Target="mailto:irt@bu.edu" TargetMode="Externa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9BF21B9-1306-8540-B5E9-16184C0CFAE0}" type="doc">
      <dgm:prSet loTypeId="urn:microsoft.com/office/officeart/2005/8/layout/vList2" loCatId="list" qsTypeId="urn:microsoft.com/office/officeart/2005/8/quickstyle/simple4" qsCatId="simple" csTypeId="urn:microsoft.com/office/officeart/2005/8/colors/accent1_2" csCatId="accent1" phldr="1"/>
      <dgm:spPr/>
      <dgm:t>
        <a:bodyPr/>
        <a:lstStyle/>
        <a:p>
          <a:endParaRPr lang="en-US"/>
        </a:p>
      </dgm:t>
    </dgm:pt>
    <dgm:pt modelId="{823F5464-B1FE-0248-9F53-C60FB9EEE76B}">
      <dgm:prSet custT="1"/>
      <dgm:spPr>
        <a:solidFill>
          <a:schemeClr val="accent5"/>
        </a:solidFill>
        <a:ln w="76200">
          <a:solidFill>
            <a:srgbClr val="FF0000"/>
          </a:solidFill>
        </a:ln>
      </dgm:spPr>
      <dgm:t>
        <a:bodyPr/>
        <a:lstStyle/>
        <a:p>
          <a:pPr rtl="0"/>
          <a:r>
            <a:rPr lang="en-US" sz="2000" i="1" dirty="0">
              <a:solidFill>
                <a:schemeClr val="tx1"/>
              </a:solidFill>
            </a:rPr>
            <a:t>Please note that any external reporting to governmental agencies or individuals whose data has been breached is handled by BMC/BU HIPAA Officers and other offices.  Your responsibility is to report any suspected security incidents to </a:t>
          </a:r>
          <a:r>
            <a:rPr lang="en-US" sz="2000" i="1" dirty="0">
              <a:solidFill>
                <a:schemeClr val="tx1"/>
              </a:solidFill>
              <a:hlinkClick xmlns:r="http://schemas.openxmlformats.org/officeDocument/2006/relationships" r:id="rId1"/>
            </a:rPr>
            <a:t>irt@bu.edu</a:t>
          </a:r>
          <a:r>
            <a:rPr lang="en-US" sz="2000" i="1" dirty="0">
              <a:solidFill>
                <a:schemeClr val="tx1"/>
              </a:solidFill>
            </a:rPr>
            <a:t> or </a:t>
          </a:r>
          <a:r>
            <a:rPr lang="en-US" sz="2000" i="1" dirty="0">
              <a:solidFill>
                <a:schemeClr val="tx1"/>
              </a:solidFill>
              <a:hlinkClick xmlns:r="http://schemas.openxmlformats.org/officeDocument/2006/relationships" r:id="rId2"/>
            </a:rPr>
            <a:t>privacy@bmc.org</a:t>
          </a:r>
          <a:r>
            <a:rPr lang="en-US" sz="2000" i="1" dirty="0">
              <a:solidFill>
                <a:schemeClr val="tx1"/>
              </a:solidFill>
            </a:rPr>
            <a:t> and assist as requested in any investigation</a:t>
          </a:r>
          <a:r>
            <a:rPr lang="en-US" sz="1700" dirty="0">
              <a:solidFill>
                <a:schemeClr val="tx1"/>
              </a:solidFill>
            </a:rPr>
            <a:t>.</a:t>
          </a:r>
        </a:p>
      </dgm:t>
    </dgm:pt>
    <dgm:pt modelId="{87E4F89A-B182-6B4B-8A60-663263F571AD}" type="parTrans" cxnId="{D213CAB1-DCA0-894A-89BB-BEE70BFE2C1E}">
      <dgm:prSet/>
      <dgm:spPr/>
      <dgm:t>
        <a:bodyPr/>
        <a:lstStyle/>
        <a:p>
          <a:endParaRPr lang="en-US"/>
        </a:p>
      </dgm:t>
    </dgm:pt>
    <dgm:pt modelId="{B4ACE2F2-E0A2-F543-8DAA-695042B01B6C}" type="sibTrans" cxnId="{D213CAB1-DCA0-894A-89BB-BEE70BFE2C1E}">
      <dgm:prSet/>
      <dgm:spPr/>
      <dgm:t>
        <a:bodyPr/>
        <a:lstStyle/>
        <a:p>
          <a:endParaRPr lang="en-US"/>
        </a:p>
      </dgm:t>
    </dgm:pt>
    <dgm:pt modelId="{7CBC3C90-0F62-7648-B665-106485437BF1}">
      <dgm:prSet custT="1"/>
      <dgm:spPr>
        <a:solidFill>
          <a:schemeClr val="accent1"/>
        </a:solidFill>
        <a:ln>
          <a:solidFill>
            <a:srgbClr val="FF0000"/>
          </a:solidFill>
        </a:ln>
      </dgm:spPr>
      <dgm:t>
        <a:bodyPr/>
        <a:lstStyle/>
        <a:p>
          <a:pPr rtl="0"/>
          <a:r>
            <a:rPr lang="en-US" sz="2400" dirty="0">
              <a:solidFill>
                <a:schemeClr val="tx1"/>
              </a:solidFill>
            </a:rPr>
            <a:t>BMC/BU may be able to prevent or minimize damage</a:t>
          </a:r>
        </a:p>
      </dgm:t>
    </dgm:pt>
    <dgm:pt modelId="{2624EF6E-0BCE-3E4B-B6D3-2AD8BC90AE6D}" type="parTrans" cxnId="{18ADD457-2F02-5445-9533-DB366C3A4EBB}">
      <dgm:prSet/>
      <dgm:spPr/>
      <dgm:t>
        <a:bodyPr/>
        <a:lstStyle/>
        <a:p>
          <a:endParaRPr lang="en-US"/>
        </a:p>
      </dgm:t>
    </dgm:pt>
    <dgm:pt modelId="{EF34FB62-7194-DB4C-AD7D-BB5AFCDC1644}" type="sibTrans" cxnId="{18ADD457-2F02-5445-9533-DB366C3A4EBB}">
      <dgm:prSet/>
      <dgm:spPr/>
      <dgm:t>
        <a:bodyPr/>
        <a:lstStyle/>
        <a:p>
          <a:endParaRPr lang="en-US"/>
        </a:p>
      </dgm:t>
    </dgm:pt>
    <dgm:pt modelId="{64B15843-B3B4-7048-8175-EC19D130166B}">
      <dgm:prSet custT="1"/>
      <dgm:spPr>
        <a:solidFill>
          <a:schemeClr val="accent1"/>
        </a:solidFill>
        <a:ln>
          <a:solidFill>
            <a:srgbClr val="FF0000"/>
          </a:solidFill>
        </a:ln>
      </dgm:spPr>
      <dgm:t>
        <a:bodyPr/>
        <a:lstStyle/>
        <a:p>
          <a:pPr rtl="0"/>
          <a:r>
            <a:rPr lang="en-US" sz="2400" dirty="0">
              <a:solidFill>
                <a:schemeClr val="tx1"/>
              </a:solidFill>
            </a:rPr>
            <a:t>BMC/BU may have an obligation to report the incident to individuals, the IRB, or state and federal authorities</a:t>
          </a:r>
        </a:p>
      </dgm:t>
    </dgm:pt>
    <dgm:pt modelId="{0C46C75B-3BC2-6D48-BE38-8C8EF169B16F}" type="parTrans" cxnId="{69B2C254-C9CB-C146-A0C1-1C4028281E66}">
      <dgm:prSet/>
      <dgm:spPr/>
      <dgm:t>
        <a:bodyPr/>
        <a:lstStyle/>
        <a:p>
          <a:endParaRPr lang="en-US"/>
        </a:p>
      </dgm:t>
    </dgm:pt>
    <dgm:pt modelId="{51E9C24A-B4BF-E64C-A238-C5E762D0178B}" type="sibTrans" cxnId="{69B2C254-C9CB-C146-A0C1-1C4028281E66}">
      <dgm:prSet/>
      <dgm:spPr/>
      <dgm:t>
        <a:bodyPr/>
        <a:lstStyle/>
        <a:p>
          <a:endParaRPr lang="en-US"/>
        </a:p>
      </dgm:t>
    </dgm:pt>
    <dgm:pt modelId="{BDCBE73C-645C-524A-88E5-DD1CCF3A7245}" type="pres">
      <dgm:prSet presAssocID="{19BF21B9-1306-8540-B5E9-16184C0CFAE0}" presName="linear" presStyleCnt="0">
        <dgm:presLayoutVars>
          <dgm:animLvl val="lvl"/>
          <dgm:resizeHandles val="exact"/>
        </dgm:presLayoutVars>
      </dgm:prSet>
      <dgm:spPr/>
    </dgm:pt>
    <dgm:pt modelId="{3D9C917F-BB1E-A441-B19D-ECE0EDF7B1FC}" type="pres">
      <dgm:prSet presAssocID="{823F5464-B1FE-0248-9F53-C60FB9EEE76B}" presName="parentText" presStyleLbl="node1" presStyleIdx="0" presStyleCnt="3" custScaleY="157452" custLinFactY="288531" custLinFactNeighborX="-673" custLinFactNeighborY="300000">
        <dgm:presLayoutVars>
          <dgm:chMax val="0"/>
          <dgm:bulletEnabled val="1"/>
        </dgm:presLayoutVars>
      </dgm:prSet>
      <dgm:spPr/>
    </dgm:pt>
    <dgm:pt modelId="{B3F0106B-6FBD-AC4D-8072-54766090904B}" type="pres">
      <dgm:prSet presAssocID="{B4ACE2F2-E0A2-F543-8DAA-695042B01B6C}" presName="spacer" presStyleCnt="0"/>
      <dgm:spPr/>
    </dgm:pt>
    <dgm:pt modelId="{B2597826-DA11-2045-9B20-10C171609E62}" type="pres">
      <dgm:prSet presAssocID="{64B15843-B3B4-7048-8175-EC19D130166B}" presName="parentText" presStyleLbl="node1" presStyleIdx="1" presStyleCnt="3" custLinFactY="-165094" custLinFactNeighborY="-200000">
        <dgm:presLayoutVars>
          <dgm:chMax val="0"/>
          <dgm:bulletEnabled val="1"/>
        </dgm:presLayoutVars>
      </dgm:prSet>
      <dgm:spPr/>
    </dgm:pt>
    <dgm:pt modelId="{11941634-5721-B14A-8743-D814CB7B600F}" type="pres">
      <dgm:prSet presAssocID="{51E9C24A-B4BF-E64C-A238-C5E762D0178B}" presName="spacer" presStyleCnt="0"/>
      <dgm:spPr/>
    </dgm:pt>
    <dgm:pt modelId="{714A54F9-0425-0B4C-A23C-E9298FB22FE6}" type="pres">
      <dgm:prSet presAssocID="{7CBC3C90-0F62-7648-B665-106485437BF1}" presName="parentText" presStyleLbl="node1" presStyleIdx="2" presStyleCnt="3" custLinFactY="-158803" custLinFactNeighborY="-200000">
        <dgm:presLayoutVars>
          <dgm:chMax val="0"/>
          <dgm:bulletEnabled val="1"/>
        </dgm:presLayoutVars>
      </dgm:prSet>
      <dgm:spPr/>
    </dgm:pt>
  </dgm:ptLst>
  <dgm:cxnLst>
    <dgm:cxn modelId="{CCC36B05-0DE4-C34B-893D-B4A065B7AD92}" type="presOf" srcId="{64B15843-B3B4-7048-8175-EC19D130166B}" destId="{B2597826-DA11-2045-9B20-10C171609E62}" srcOrd="0" destOrd="0" presId="urn:microsoft.com/office/officeart/2005/8/layout/vList2"/>
    <dgm:cxn modelId="{69B2C254-C9CB-C146-A0C1-1C4028281E66}" srcId="{19BF21B9-1306-8540-B5E9-16184C0CFAE0}" destId="{64B15843-B3B4-7048-8175-EC19D130166B}" srcOrd="1" destOrd="0" parTransId="{0C46C75B-3BC2-6D48-BE38-8C8EF169B16F}" sibTransId="{51E9C24A-B4BF-E64C-A238-C5E762D0178B}"/>
    <dgm:cxn modelId="{18ADD457-2F02-5445-9533-DB366C3A4EBB}" srcId="{19BF21B9-1306-8540-B5E9-16184C0CFAE0}" destId="{7CBC3C90-0F62-7648-B665-106485437BF1}" srcOrd="2" destOrd="0" parTransId="{2624EF6E-0BCE-3E4B-B6D3-2AD8BC90AE6D}" sibTransId="{EF34FB62-7194-DB4C-AD7D-BB5AFCDC1644}"/>
    <dgm:cxn modelId="{3BDC377B-E0C4-D545-A086-15E93D2C6AB4}" type="presOf" srcId="{823F5464-B1FE-0248-9F53-C60FB9EEE76B}" destId="{3D9C917F-BB1E-A441-B19D-ECE0EDF7B1FC}" srcOrd="0" destOrd="0" presId="urn:microsoft.com/office/officeart/2005/8/layout/vList2"/>
    <dgm:cxn modelId="{D213CAB1-DCA0-894A-89BB-BEE70BFE2C1E}" srcId="{19BF21B9-1306-8540-B5E9-16184C0CFAE0}" destId="{823F5464-B1FE-0248-9F53-C60FB9EEE76B}" srcOrd="0" destOrd="0" parTransId="{87E4F89A-B182-6B4B-8A60-663263F571AD}" sibTransId="{B4ACE2F2-E0A2-F543-8DAA-695042B01B6C}"/>
    <dgm:cxn modelId="{B417B1E8-27D4-FB4F-8640-F4B0E204BE5B}" type="presOf" srcId="{7CBC3C90-0F62-7648-B665-106485437BF1}" destId="{714A54F9-0425-0B4C-A23C-E9298FB22FE6}" srcOrd="0" destOrd="0" presId="urn:microsoft.com/office/officeart/2005/8/layout/vList2"/>
    <dgm:cxn modelId="{095A67EC-887A-5A4F-A16E-734A323EAE4C}" type="presOf" srcId="{19BF21B9-1306-8540-B5E9-16184C0CFAE0}" destId="{BDCBE73C-645C-524A-88E5-DD1CCF3A7245}" srcOrd="0" destOrd="0" presId="urn:microsoft.com/office/officeart/2005/8/layout/vList2"/>
    <dgm:cxn modelId="{E07E5D19-5BF0-A74A-87CF-B1D2A598E55A}" type="presParOf" srcId="{BDCBE73C-645C-524A-88E5-DD1CCF3A7245}" destId="{3D9C917F-BB1E-A441-B19D-ECE0EDF7B1FC}" srcOrd="0" destOrd="0" presId="urn:microsoft.com/office/officeart/2005/8/layout/vList2"/>
    <dgm:cxn modelId="{2CE841D6-7610-714B-A042-226ED57BBFE3}" type="presParOf" srcId="{BDCBE73C-645C-524A-88E5-DD1CCF3A7245}" destId="{B3F0106B-6FBD-AC4D-8072-54766090904B}" srcOrd="1" destOrd="0" presId="urn:microsoft.com/office/officeart/2005/8/layout/vList2"/>
    <dgm:cxn modelId="{689442A4-5226-BE44-A0F9-3723A29F2498}" type="presParOf" srcId="{BDCBE73C-645C-524A-88E5-DD1CCF3A7245}" destId="{B2597826-DA11-2045-9B20-10C171609E62}" srcOrd="2" destOrd="0" presId="urn:microsoft.com/office/officeart/2005/8/layout/vList2"/>
    <dgm:cxn modelId="{5C660C16-F558-4C40-BB43-00E5AED729D7}" type="presParOf" srcId="{BDCBE73C-645C-524A-88E5-DD1CCF3A7245}" destId="{11941634-5721-B14A-8743-D814CB7B600F}" srcOrd="3" destOrd="0" presId="urn:microsoft.com/office/officeart/2005/8/layout/vList2"/>
    <dgm:cxn modelId="{E424E3DB-448E-5741-90BA-1992395EA4A6}" type="presParOf" srcId="{BDCBE73C-645C-524A-88E5-DD1CCF3A7245}" destId="{714A54F9-0425-0B4C-A23C-E9298FB22FE6}"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D9C917F-BB1E-A441-B19D-ECE0EDF7B1FC}">
      <dsp:nvSpPr>
        <dsp:cNvPr id="0" name=""/>
        <dsp:cNvSpPr/>
      </dsp:nvSpPr>
      <dsp:spPr>
        <a:xfrm>
          <a:off x="0" y="2141955"/>
          <a:ext cx="10566400" cy="1668044"/>
        </a:xfrm>
        <a:prstGeom prst="roundRect">
          <a:avLst/>
        </a:prstGeom>
        <a:solidFill>
          <a:schemeClr val="accent5"/>
        </a:solidFill>
        <a:ln w="76200">
          <a:solidFill>
            <a:srgbClr val="FF0000"/>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rtl="0">
            <a:lnSpc>
              <a:spcPct val="90000"/>
            </a:lnSpc>
            <a:spcBef>
              <a:spcPct val="0"/>
            </a:spcBef>
            <a:spcAft>
              <a:spcPct val="35000"/>
            </a:spcAft>
            <a:buNone/>
          </a:pPr>
          <a:r>
            <a:rPr lang="en-US" sz="2000" i="1" kern="1200" dirty="0">
              <a:solidFill>
                <a:schemeClr val="tx1"/>
              </a:solidFill>
            </a:rPr>
            <a:t>Please note that any external reporting to governmental agencies or individuals whose data has been breached is handled by BMC/BU HIPAA Officers and other offices.  Your responsibility is to report any suspected security incidents to </a:t>
          </a:r>
          <a:r>
            <a:rPr lang="en-US" sz="2000" i="1" kern="1200" dirty="0">
              <a:solidFill>
                <a:schemeClr val="tx1"/>
              </a:solidFill>
              <a:hlinkClick xmlns:r="http://schemas.openxmlformats.org/officeDocument/2006/relationships" r:id="rId1"/>
            </a:rPr>
            <a:t>irt@bu.edu</a:t>
          </a:r>
          <a:r>
            <a:rPr lang="en-US" sz="2000" i="1" kern="1200" dirty="0">
              <a:solidFill>
                <a:schemeClr val="tx1"/>
              </a:solidFill>
            </a:rPr>
            <a:t> or </a:t>
          </a:r>
          <a:r>
            <a:rPr lang="en-US" sz="2000" i="1" kern="1200" dirty="0">
              <a:solidFill>
                <a:schemeClr val="tx1"/>
              </a:solidFill>
              <a:hlinkClick xmlns:r="http://schemas.openxmlformats.org/officeDocument/2006/relationships" r:id="rId2"/>
            </a:rPr>
            <a:t>privacy@bmc.org</a:t>
          </a:r>
          <a:r>
            <a:rPr lang="en-US" sz="2000" i="1" kern="1200" dirty="0">
              <a:solidFill>
                <a:schemeClr val="tx1"/>
              </a:solidFill>
            </a:rPr>
            <a:t> and assist as requested in any investigation</a:t>
          </a:r>
          <a:r>
            <a:rPr lang="en-US" sz="1700" kern="1200" dirty="0">
              <a:solidFill>
                <a:schemeClr val="tx1"/>
              </a:solidFill>
            </a:rPr>
            <a:t>.</a:t>
          </a:r>
        </a:p>
      </dsp:txBody>
      <dsp:txXfrm>
        <a:off x="81427" y="2223382"/>
        <a:ext cx="10403546" cy="1505190"/>
      </dsp:txXfrm>
    </dsp:sp>
    <dsp:sp modelId="{B2597826-DA11-2045-9B20-10C171609E62}">
      <dsp:nvSpPr>
        <dsp:cNvPr id="0" name=""/>
        <dsp:cNvSpPr/>
      </dsp:nvSpPr>
      <dsp:spPr>
        <a:xfrm>
          <a:off x="0" y="0"/>
          <a:ext cx="10566400" cy="1059398"/>
        </a:xfrm>
        <a:prstGeom prst="roundRect">
          <a:avLst/>
        </a:prstGeom>
        <a:solidFill>
          <a:schemeClr val="accent1"/>
        </a:solidFill>
        <a:ln>
          <a:solidFill>
            <a:srgbClr val="FF0000"/>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rtl="0">
            <a:lnSpc>
              <a:spcPct val="90000"/>
            </a:lnSpc>
            <a:spcBef>
              <a:spcPct val="0"/>
            </a:spcBef>
            <a:spcAft>
              <a:spcPct val="35000"/>
            </a:spcAft>
            <a:buNone/>
          </a:pPr>
          <a:r>
            <a:rPr lang="en-US" sz="2400" kern="1200" dirty="0">
              <a:solidFill>
                <a:schemeClr val="tx1"/>
              </a:solidFill>
            </a:rPr>
            <a:t>BMC/BU may have an obligation to report the incident to individuals, the IRB, or state and federal authorities</a:t>
          </a:r>
        </a:p>
      </dsp:txBody>
      <dsp:txXfrm>
        <a:off x="51716" y="51716"/>
        <a:ext cx="10462968" cy="955966"/>
      </dsp:txXfrm>
    </dsp:sp>
    <dsp:sp modelId="{714A54F9-0425-0B4C-A23C-E9298FB22FE6}">
      <dsp:nvSpPr>
        <dsp:cNvPr id="0" name=""/>
        <dsp:cNvSpPr/>
      </dsp:nvSpPr>
      <dsp:spPr>
        <a:xfrm>
          <a:off x="0" y="1045978"/>
          <a:ext cx="10566400" cy="1059398"/>
        </a:xfrm>
        <a:prstGeom prst="roundRect">
          <a:avLst/>
        </a:prstGeom>
        <a:solidFill>
          <a:schemeClr val="accent1"/>
        </a:solidFill>
        <a:ln>
          <a:solidFill>
            <a:srgbClr val="FF0000"/>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rtl="0">
            <a:lnSpc>
              <a:spcPct val="90000"/>
            </a:lnSpc>
            <a:spcBef>
              <a:spcPct val="0"/>
            </a:spcBef>
            <a:spcAft>
              <a:spcPct val="35000"/>
            </a:spcAft>
            <a:buNone/>
          </a:pPr>
          <a:r>
            <a:rPr lang="en-US" sz="2400" kern="1200" dirty="0">
              <a:solidFill>
                <a:schemeClr val="tx1"/>
              </a:solidFill>
            </a:rPr>
            <a:t>BMC/BU may be able to prevent or minimize damage</a:t>
          </a:r>
        </a:p>
      </dsp:txBody>
      <dsp:txXfrm>
        <a:off x="51716" y="1097694"/>
        <a:ext cx="10462968" cy="955966"/>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21F457B5-8E7E-43D5-AF01-23A69470CDC7}" type="datetimeFigureOut">
              <a:rPr lang="en-US" smtClean="0"/>
              <a:t>3/28/18</a:t>
            </a:fld>
            <a:endParaRPr lang="en-US" dirty="0"/>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03B71336-A103-4889-9546-81DE040881B3}" type="slidenum">
              <a:rPr lang="en-US" smtClean="0"/>
              <a:t>‹#›</a:t>
            </a:fld>
            <a:endParaRPr lang="en-US" dirty="0"/>
          </a:p>
        </p:txBody>
      </p:sp>
    </p:spTree>
    <p:extLst>
      <p:ext uri="{BB962C8B-B14F-4D97-AF65-F5344CB8AC3E}">
        <p14:creationId xmlns:p14="http://schemas.microsoft.com/office/powerpoint/2010/main" val="38018196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F89FEFEE-1710-4303-A72F-F4C3B2E686DD}" type="datetimeFigureOut">
              <a:rPr lang="en-US" smtClean="0"/>
              <a:t>3/28/18</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1E48FE6E-4E00-4150-A357-875DA84FB01D}" type="slidenum">
              <a:rPr lang="en-US" smtClean="0"/>
              <a:t>‹#›</a:t>
            </a:fld>
            <a:endParaRPr lang="en-US" dirty="0"/>
          </a:p>
        </p:txBody>
      </p:sp>
    </p:spTree>
    <p:extLst>
      <p:ext uri="{BB962C8B-B14F-4D97-AF65-F5344CB8AC3E}">
        <p14:creationId xmlns:p14="http://schemas.microsoft.com/office/powerpoint/2010/main" val="10181875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E48FE6E-4E00-4150-A357-875DA84FB01D}" type="slidenum">
              <a:rPr lang="en-US" smtClean="0"/>
              <a:t>1</a:t>
            </a:fld>
            <a:endParaRPr lang="en-US" dirty="0"/>
          </a:p>
        </p:txBody>
      </p:sp>
    </p:spTree>
    <p:extLst>
      <p:ext uri="{BB962C8B-B14F-4D97-AF65-F5344CB8AC3E}">
        <p14:creationId xmlns:p14="http://schemas.microsoft.com/office/powerpoint/2010/main" val="704615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E48FE6E-4E00-4150-A357-875DA84FB01D}" type="slidenum">
              <a:rPr lang="en-US" smtClean="0"/>
              <a:t>2</a:t>
            </a:fld>
            <a:endParaRPr lang="en-US" dirty="0"/>
          </a:p>
        </p:txBody>
      </p:sp>
    </p:spTree>
    <p:extLst>
      <p:ext uri="{BB962C8B-B14F-4D97-AF65-F5344CB8AC3E}">
        <p14:creationId xmlns:p14="http://schemas.microsoft.com/office/powerpoint/2010/main" val="40439467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E48FE6E-4E00-4150-A357-875DA84FB01D}" type="slidenum">
              <a:rPr lang="en-US" smtClean="0"/>
              <a:t>3</a:t>
            </a:fld>
            <a:endParaRPr lang="en-US" dirty="0"/>
          </a:p>
        </p:txBody>
      </p:sp>
    </p:spTree>
    <p:extLst>
      <p:ext uri="{BB962C8B-B14F-4D97-AF65-F5344CB8AC3E}">
        <p14:creationId xmlns:p14="http://schemas.microsoft.com/office/powerpoint/2010/main" val="11548994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E48FE6E-4E00-4150-A357-875DA84FB01D}" type="slidenum">
              <a:rPr lang="en-US" smtClean="0"/>
              <a:t>5</a:t>
            </a:fld>
            <a:endParaRPr lang="en-US" dirty="0"/>
          </a:p>
        </p:txBody>
      </p:sp>
    </p:spTree>
    <p:extLst>
      <p:ext uri="{BB962C8B-B14F-4D97-AF65-F5344CB8AC3E}">
        <p14:creationId xmlns:p14="http://schemas.microsoft.com/office/powerpoint/2010/main" val="24393781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E48FE6E-4E00-4150-A357-875DA84FB01D}" type="slidenum">
              <a:rPr lang="en-US" smtClean="0"/>
              <a:t>13</a:t>
            </a:fld>
            <a:endParaRPr lang="en-US" dirty="0"/>
          </a:p>
        </p:txBody>
      </p:sp>
    </p:spTree>
    <p:extLst>
      <p:ext uri="{BB962C8B-B14F-4D97-AF65-F5344CB8AC3E}">
        <p14:creationId xmlns:p14="http://schemas.microsoft.com/office/powerpoint/2010/main" val="17134608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48FE6E-4E00-4150-A357-875DA84FB01D}" type="slidenum">
              <a:rPr lang="en-US" smtClean="0"/>
              <a:t>45</a:t>
            </a:fld>
            <a:endParaRPr lang="en-US" dirty="0"/>
          </a:p>
        </p:txBody>
      </p:sp>
    </p:spTree>
    <p:extLst>
      <p:ext uri="{BB962C8B-B14F-4D97-AF65-F5344CB8AC3E}">
        <p14:creationId xmlns:p14="http://schemas.microsoft.com/office/powerpoint/2010/main" val="41745192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E48FE6E-4E00-4150-A357-875DA84FB01D}" type="slidenum">
              <a:rPr lang="en-US" smtClean="0"/>
              <a:t>53</a:t>
            </a:fld>
            <a:endParaRPr lang="en-US" dirty="0"/>
          </a:p>
        </p:txBody>
      </p:sp>
    </p:spTree>
    <p:extLst>
      <p:ext uri="{BB962C8B-B14F-4D97-AF65-F5344CB8AC3E}">
        <p14:creationId xmlns:p14="http://schemas.microsoft.com/office/powerpoint/2010/main" val="159459608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12Bar_slide_REVb.png%20%20%20%20%20%20%20%20%20%20%20%20%20%20%20%20%20%20%20%20%20%20%20%20%20%20%20%20%20%20%20%20%20%20%20%20%20%20%20%20%20%20%20%20%2000001FAB%13FireWirePlus%20117%20GB%20%20%20%20%20%20%20%20%20%20%20%20B9F54734:" TargetMode="External"/><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7"/>
          <p:cNvSpPr>
            <a:spLocks noChangeArrowheads="1"/>
          </p:cNvSpPr>
          <p:nvPr/>
        </p:nvSpPr>
        <p:spPr bwMode="auto">
          <a:xfrm>
            <a:off x="0" y="5638800"/>
            <a:ext cx="12192000" cy="1295400"/>
          </a:xfrm>
          <a:prstGeom prst="rect">
            <a:avLst/>
          </a:prstGeom>
          <a:solidFill>
            <a:srgbClr val="0362A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endParaRPr lang="en-US" altLang="en-US" sz="1800" dirty="0"/>
          </a:p>
        </p:txBody>
      </p:sp>
      <p:sp>
        <p:nvSpPr>
          <p:cNvPr id="5" name="Line 10"/>
          <p:cNvSpPr>
            <a:spLocks noChangeShapeType="1"/>
          </p:cNvSpPr>
          <p:nvPr/>
        </p:nvSpPr>
        <p:spPr bwMode="auto">
          <a:xfrm>
            <a:off x="0" y="5638800"/>
            <a:ext cx="12192000" cy="0"/>
          </a:xfrm>
          <a:prstGeom prst="line">
            <a:avLst/>
          </a:prstGeom>
          <a:noFill/>
          <a:ln w="6350">
            <a:solidFill>
              <a:srgbClr val="4D4D4D"/>
            </a:solidFill>
            <a:round/>
            <a:headEnd/>
            <a:tailEnd/>
          </a:ln>
          <a:extLst>
            <a:ext uri="{909E8E84-426E-40DD-AFC4-6F175D3DCCD1}">
              <a14:hiddenFill xmlns:a14="http://schemas.microsoft.com/office/drawing/2010/main">
                <a:noFill/>
              </a14:hiddenFill>
            </a:ext>
          </a:extLst>
        </p:spPr>
        <p:txBody>
          <a:bodyPr wrap="none" anchor="ctr"/>
          <a:lstStyle/>
          <a:p>
            <a:endParaRPr lang="en-US" sz="1800" dirty="0"/>
          </a:p>
        </p:txBody>
      </p:sp>
      <p:pic>
        <p:nvPicPr>
          <p:cNvPr id="6" name="Picture 1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84801" y="6019801"/>
            <a:ext cx="1291167" cy="43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p:cNvSpPr>
            <a:spLocks noChangeArrowheads="1"/>
          </p:cNvSpPr>
          <p:nvPr/>
        </p:nvSpPr>
        <p:spPr bwMode="auto">
          <a:xfrm>
            <a:off x="0" y="5638800"/>
            <a:ext cx="12192000" cy="1295400"/>
          </a:xfrm>
          <a:prstGeom prst="rect">
            <a:avLst/>
          </a:prstGeom>
          <a:solidFill>
            <a:srgbClr val="0362A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endParaRPr lang="en-US" altLang="en-US" sz="1800" dirty="0"/>
          </a:p>
        </p:txBody>
      </p:sp>
      <p:sp>
        <p:nvSpPr>
          <p:cNvPr id="8" name="Line 10"/>
          <p:cNvSpPr>
            <a:spLocks noChangeShapeType="1"/>
          </p:cNvSpPr>
          <p:nvPr/>
        </p:nvSpPr>
        <p:spPr bwMode="auto">
          <a:xfrm>
            <a:off x="0" y="5638800"/>
            <a:ext cx="12192000" cy="0"/>
          </a:xfrm>
          <a:prstGeom prst="line">
            <a:avLst/>
          </a:prstGeom>
          <a:noFill/>
          <a:ln w="6350">
            <a:solidFill>
              <a:srgbClr val="4D4D4D"/>
            </a:solidFill>
            <a:round/>
            <a:headEnd/>
            <a:tailEnd/>
          </a:ln>
          <a:extLst>
            <a:ext uri="{909E8E84-426E-40DD-AFC4-6F175D3DCCD1}">
              <a14:hiddenFill xmlns:a14="http://schemas.microsoft.com/office/drawing/2010/main">
                <a:noFill/>
              </a14:hiddenFill>
            </a:ext>
          </a:extLst>
        </p:spPr>
        <p:txBody>
          <a:bodyPr wrap="none" anchor="ctr"/>
          <a:lstStyle/>
          <a:p>
            <a:endParaRPr lang="en-US" sz="1800" dirty="0"/>
          </a:p>
        </p:txBody>
      </p:sp>
      <p:pic>
        <p:nvPicPr>
          <p:cNvPr id="9" name="Picture 1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75513" y="5985610"/>
            <a:ext cx="1291167" cy="43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4" name="Rectangle 2"/>
          <p:cNvSpPr>
            <a:spLocks noGrp="1" noChangeArrowheads="1"/>
          </p:cNvSpPr>
          <p:nvPr>
            <p:ph type="ctrTitle"/>
          </p:nvPr>
        </p:nvSpPr>
        <p:spPr>
          <a:xfrm>
            <a:off x="914400" y="1600200"/>
            <a:ext cx="10363200" cy="1143000"/>
          </a:xfrm>
        </p:spPr>
        <p:txBody>
          <a:bodyPr anchor="ctr"/>
          <a:lstStyle>
            <a:lvl1pPr algn="ctr">
              <a:defRPr b="1" i="0">
                <a:solidFill>
                  <a:schemeClr val="tx1"/>
                </a:solidFill>
                <a:latin typeface="Helvetica"/>
                <a:cs typeface="Stag Semibold"/>
              </a:defRPr>
            </a:lvl1pPr>
          </a:lstStyle>
          <a:p>
            <a:r>
              <a:rPr lang="en-US" dirty="0"/>
              <a:t>Click to edit Master title style</a:t>
            </a:r>
          </a:p>
        </p:txBody>
      </p:sp>
      <p:sp>
        <p:nvSpPr>
          <p:cNvPr id="3075" name="Rectangle 3"/>
          <p:cNvSpPr>
            <a:spLocks noGrp="1" noChangeArrowheads="1"/>
          </p:cNvSpPr>
          <p:nvPr>
            <p:ph type="subTitle" idx="1"/>
          </p:nvPr>
        </p:nvSpPr>
        <p:spPr>
          <a:xfrm>
            <a:off x="1828800" y="3200400"/>
            <a:ext cx="8534400" cy="1752600"/>
          </a:xfrm>
        </p:spPr>
        <p:txBody>
          <a:bodyPr/>
          <a:lstStyle>
            <a:lvl1pPr marL="0" indent="0" algn="ctr">
              <a:buFont typeface="Wingdings" charset="2"/>
              <a:buNone/>
              <a:defRPr b="1" i="0">
                <a:solidFill>
                  <a:srgbClr val="0362A6"/>
                </a:solidFill>
                <a:latin typeface="Helvetica"/>
                <a:cs typeface="Whitney Semibold"/>
              </a:defRPr>
            </a:lvl1pPr>
          </a:lstStyle>
          <a:p>
            <a:r>
              <a:rPr lang="en-US" dirty="0"/>
              <a:t>Click to edit Master subtitle style</a:t>
            </a:r>
          </a:p>
        </p:txBody>
      </p:sp>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919962" y="5913803"/>
            <a:ext cx="1110422" cy="578588"/>
          </a:xfrm>
          <a:prstGeom prst="rect">
            <a:avLst/>
          </a:prstGeom>
        </p:spPr>
      </p:pic>
    </p:spTree>
    <p:extLst>
      <p:ext uri="{BB962C8B-B14F-4D97-AF65-F5344CB8AC3E}">
        <p14:creationId xmlns:p14="http://schemas.microsoft.com/office/powerpoint/2010/main" val="2572425409"/>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n-lt"/>
              </a:defRPr>
            </a:lvl1pPr>
          </a:lstStyle>
          <a:p>
            <a:r>
              <a:rPr lang="en-US" dirty="0"/>
              <a:t>Click to edit Master title style</a:t>
            </a:r>
          </a:p>
        </p:txBody>
      </p:sp>
      <p:sp>
        <p:nvSpPr>
          <p:cNvPr id="3" name="Content Placeholder 2"/>
          <p:cNvSpPr>
            <a:spLocks noGrp="1"/>
          </p:cNvSpPr>
          <p:nvPr>
            <p:ph idx="1"/>
          </p:nvPr>
        </p:nvSpPr>
        <p:spPr/>
        <p:txBody>
          <a:bodyPr/>
          <a:lstStyle>
            <a:lvl1pPr>
              <a:defRPr>
                <a:latin typeface="+mn-lt"/>
              </a:defRPr>
            </a:lvl1pPr>
            <a:lvl2pPr>
              <a:defRPr sz="2000">
                <a:latin typeface="+mn-lt"/>
              </a:defRPr>
            </a:lvl2pPr>
            <a:lvl3pPr>
              <a:defRPr sz="1800">
                <a:latin typeface="+mn-lt"/>
              </a:defRPr>
            </a:lvl3pPr>
            <a:lvl4pPr>
              <a:defRPr sz="1600">
                <a:latin typeface="+mn-lt"/>
              </a:defRPr>
            </a:lvl4pPr>
            <a:lvl5pPr>
              <a:defRPr sz="1400">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5"/>
          <p:cNvSpPr>
            <a:spLocks noGrp="1" noChangeArrowheads="1"/>
          </p:cNvSpPr>
          <p:nvPr>
            <p:ph type="ftr" sz="quarter" idx="10"/>
          </p:nvPr>
        </p:nvSpPr>
        <p:spPr>
          <a:ln/>
        </p:spPr>
        <p:txBody>
          <a:bodyPr/>
          <a:lstStyle>
            <a:lvl1pPr>
              <a:defRPr/>
            </a:lvl1pPr>
          </a:lstStyle>
          <a:p>
            <a:endParaRPr lang="en-US" dirty="0"/>
          </a:p>
        </p:txBody>
      </p:sp>
      <p:sp>
        <p:nvSpPr>
          <p:cNvPr id="5" name="Rectangle 6"/>
          <p:cNvSpPr>
            <a:spLocks noGrp="1" noChangeArrowheads="1"/>
          </p:cNvSpPr>
          <p:nvPr>
            <p:ph type="sldNum" sz="quarter" idx="11"/>
          </p:nvPr>
        </p:nvSpPr>
        <p:spPr>
          <a:ln/>
        </p:spPr>
        <p:txBody>
          <a:bodyPr/>
          <a:lstStyle>
            <a:lvl1pPr>
              <a:defRPr/>
            </a:lvl1pPr>
          </a:lstStyle>
          <a:p>
            <a:fld id="{86FD128F-CE2A-40EB-8FB7-099DF770C3D2}" type="slidenum">
              <a:rPr lang="en-US" smtClean="0"/>
              <a:t>‹#›</a:t>
            </a:fld>
            <a:endParaRPr lang="en-US" dirty="0"/>
          </a:p>
        </p:txBody>
      </p:sp>
      <p:sp>
        <p:nvSpPr>
          <p:cNvPr id="6" name="Rectangle 18"/>
          <p:cNvSpPr>
            <a:spLocks noGrp="1" noChangeArrowheads="1"/>
          </p:cNvSpPr>
          <p:nvPr>
            <p:ph type="dt" sz="half" idx="12"/>
          </p:nvPr>
        </p:nvSpPr>
        <p:spPr>
          <a:ln/>
        </p:spPr>
        <p:txBody>
          <a:bodyPr/>
          <a:lstStyle>
            <a:lvl1pPr>
              <a:defRPr/>
            </a:lvl1pPr>
          </a:lstStyle>
          <a:p>
            <a:fld id="{738DEE41-7B20-4839-A1B6-CAB27C27F6AB}" type="datetime1">
              <a:rPr lang="en-US" smtClean="0"/>
              <a:t>3/28/18</a:t>
            </a:fld>
            <a:endParaRPr lang="en-US"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332880" y="5903913"/>
            <a:ext cx="1268964" cy="661197"/>
          </a:xfrm>
          <a:prstGeom prst="rect">
            <a:avLst/>
          </a:prstGeom>
        </p:spPr>
      </p:pic>
    </p:spTree>
    <p:extLst>
      <p:ext uri="{BB962C8B-B14F-4D97-AF65-F5344CB8AC3E}">
        <p14:creationId xmlns:p14="http://schemas.microsoft.com/office/powerpoint/2010/main" val="21407984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Edit Master text styles</a:t>
            </a:r>
          </a:p>
        </p:txBody>
      </p:sp>
      <p:sp>
        <p:nvSpPr>
          <p:cNvPr id="4" name="Rectangle 5"/>
          <p:cNvSpPr>
            <a:spLocks noGrp="1" noChangeArrowheads="1"/>
          </p:cNvSpPr>
          <p:nvPr>
            <p:ph type="ftr" sz="quarter" idx="10"/>
          </p:nvPr>
        </p:nvSpPr>
        <p:spPr>
          <a:ln/>
        </p:spPr>
        <p:txBody>
          <a:bodyPr/>
          <a:lstStyle>
            <a:lvl1pPr>
              <a:defRPr/>
            </a:lvl1pPr>
          </a:lstStyle>
          <a:p>
            <a:endParaRPr lang="en-US" dirty="0"/>
          </a:p>
        </p:txBody>
      </p:sp>
      <p:sp>
        <p:nvSpPr>
          <p:cNvPr id="5" name="Rectangle 6"/>
          <p:cNvSpPr>
            <a:spLocks noGrp="1" noChangeArrowheads="1"/>
          </p:cNvSpPr>
          <p:nvPr>
            <p:ph type="sldNum" sz="quarter" idx="11"/>
          </p:nvPr>
        </p:nvSpPr>
        <p:spPr>
          <a:ln/>
        </p:spPr>
        <p:txBody>
          <a:bodyPr/>
          <a:lstStyle>
            <a:lvl1pPr>
              <a:defRPr/>
            </a:lvl1pPr>
          </a:lstStyle>
          <a:p>
            <a:fld id="{86FD128F-CE2A-40EB-8FB7-099DF770C3D2}" type="slidenum">
              <a:rPr lang="en-US" smtClean="0"/>
              <a:t>‹#›</a:t>
            </a:fld>
            <a:endParaRPr lang="en-US" dirty="0"/>
          </a:p>
        </p:txBody>
      </p:sp>
      <p:sp>
        <p:nvSpPr>
          <p:cNvPr id="6" name="Rectangle 18"/>
          <p:cNvSpPr>
            <a:spLocks noGrp="1" noChangeArrowheads="1"/>
          </p:cNvSpPr>
          <p:nvPr>
            <p:ph type="dt" sz="half" idx="12"/>
          </p:nvPr>
        </p:nvSpPr>
        <p:spPr>
          <a:ln/>
        </p:spPr>
        <p:txBody>
          <a:bodyPr/>
          <a:lstStyle>
            <a:lvl1pPr>
              <a:defRPr/>
            </a:lvl1pPr>
          </a:lstStyle>
          <a:p>
            <a:fld id="{3ABA611D-4EBF-472D-8147-1AAC3762B77B}" type="datetime1">
              <a:rPr lang="en-US" smtClean="0"/>
              <a:t>3/28/18</a:t>
            </a:fld>
            <a:endParaRPr lang="en-US" dirty="0"/>
          </a:p>
        </p:txBody>
      </p:sp>
    </p:spTree>
    <p:extLst>
      <p:ext uri="{BB962C8B-B14F-4D97-AF65-F5344CB8AC3E}">
        <p14:creationId xmlns:p14="http://schemas.microsoft.com/office/powerpoint/2010/main" val="39942261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12800" y="1828800"/>
            <a:ext cx="5181600" cy="3886200"/>
          </a:xfrm>
        </p:spPr>
        <p:txBody>
          <a:bodyPr/>
          <a:lstStyle>
            <a:lvl1pPr>
              <a:defRPr sz="2400"/>
            </a:lvl1pPr>
            <a:lvl2pPr>
              <a:defRPr sz="2000"/>
            </a:lvl2pPr>
            <a:lvl3pPr>
              <a:defRPr sz="1800"/>
            </a:lvl3pPr>
            <a:lvl4pPr>
              <a:defRPr sz="1600"/>
            </a:lvl4pPr>
            <a:lvl5pPr>
              <a:defRPr sz="14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828800"/>
            <a:ext cx="5181600" cy="3886200"/>
          </a:xfrm>
        </p:spPr>
        <p:txBody>
          <a:bodyPr/>
          <a:lstStyle>
            <a:lvl1pPr>
              <a:defRPr sz="2400"/>
            </a:lvl1pPr>
            <a:lvl2pPr>
              <a:defRPr sz="2000"/>
            </a:lvl2pPr>
            <a:lvl3pPr>
              <a:defRPr sz="1800"/>
            </a:lvl3pPr>
            <a:lvl4pPr>
              <a:defRPr sz="1600"/>
            </a:lvl4pPr>
            <a:lvl5pPr>
              <a:defRPr sz="14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a:spLocks noGrp="1" noChangeArrowheads="1"/>
          </p:cNvSpPr>
          <p:nvPr>
            <p:ph type="ftr" sz="quarter" idx="10"/>
          </p:nvPr>
        </p:nvSpPr>
        <p:spPr>
          <a:ln/>
        </p:spPr>
        <p:txBody>
          <a:bodyPr/>
          <a:lstStyle>
            <a:lvl1pPr>
              <a:defRPr/>
            </a:lvl1pPr>
          </a:lstStyle>
          <a:p>
            <a:endParaRPr lang="en-US" dirty="0"/>
          </a:p>
        </p:txBody>
      </p:sp>
      <p:sp>
        <p:nvSpPr>
          <p:cNvPr id="6" name="Rectangle 6"/>
          <p:cNvSpPr>
            <a:spLocks noGrp="1" noChangeArrowheads="1"/>
          </p:cNvSpPr>
          <p:nvPr>
            <p:ph type="sldNum" sz="quarter" idx="11"/>
          </p:nvPr>
        </p:nvSpPr>
        <p:spPr>
          <a:ln/>
        </p:spPr>
        <p:txBody>
          <a:bodyPr/>
          <a:lstStyle>
            <a:lvl1pPr>
              <a:defRPr/>
            </a:lvl1pPr>
          </a:lstStyle>
          <a:p>
            <a:fld id="{86FD128F-CE2A-40EB-8FB7-099DF770C3D2}" type="slidenum">
              <a:rPr lang="en-US" smtClean="0"/>
              <a:t>‹#›</a:t>
            </a:fld>
            <a:endParaRPr lang="en-US" dirty="0"/>
          </a:p>
        </p:txBody>
      </p:sp>
      <p:sp>
        <p:nvSpPr>
          <p:cNvPr id="7" name="Rectangle 18"/>
          <p:cNvSpPr>
            <a:spLocks noGrp="1" noChangeArrowheads="1"/>
          </p:cNvSpPr>
          <p:nvPr>
            <p:ph type="dt" sz="half" idx="12"/>
          </p:nvPr>
        </p:nvSpPr>
        <p:spPr>
          <a:ln/>
        </p:spPr>
        <p:txBody>
          <a:bodyPr/>
          <a:lstStyle>
            <a:lvl1pPr>
              <a:defRPr/>
            </a:lvl1pPr>
          </a:lstStyle>
          <a:p>
            <a:fld id="{21575B55-BD3D-4A25-A957-EFEF66E95E67}" type="datetime1">
              <a:rPr lang="en-US" smtClean="0"/>
              <a:t>3/28/18</a:t>
            </a:fld>
            <a:endParaRPr lang="en-US" dirty="0"/>
          </a:p>
        </p:txBody>
      </p:sp>
    </p:spTree>
    <p:extLst>
      <p:ext uri="{BB962C8B-B14F-4D97-AF65-F5344CB8AC3E}">
        <p14:creationId xmlns:p14="http://schemas.microsoft.com/office/powerpoint/2010/main" val="39778148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630175"/>
            <a:ext cx="10972800" cy="69804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447858"/>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09600" y="2258935"/>
            <a:ext cx="5386917" cy="38672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447858"/>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93368" y="2258935"/>
            <a:ext cx="5389033" cy="38672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5"/>
          <p:cNvSpPr>
            <a:spLocks noGrp="1" noChangeArrowheads="1"/>
          </p:cNvSpPr>
          <p:nvPr>
            <p:ph type="ftr" sz="quarter" idx="10"/>
          </p:nvPr>
        </p:nvSpPr>
        <p:spPr>
          <a:ln/>
        </p:spPr>
        <p:txBody>
          <a:bodyPr/>
          <a:lstStyle>
            <a:lvl1pPr>
              <a:defRPr/>
            </a:lvl1pPr>
          </a:lstStyle>
          <a:p>
            <a:endParaRPr lang="en-US" dirty="0"/>
          </a:p>
        </p:txBody>
      </p:sp>
      <p:sp>
        <p:nvSpPr>
          <p:cNvPr id="8" name="Rectangle 6"/>
          <p:cNvSpPr>
            <a:spLocks noGrp="1" noChangeArrowheads="1"/>
          </p:cNvSpPr>
          <p:nvPr>
            <p:ph type="sldNum" sz="quarter" idx="11"/>
          </p:nvPr>
        </p:nvSpPr>
        <p:spPr>
          <a:ln/>
        </p:spPr>
        <p:txBody>
          <a:bodyPr/>
          <a:lstStyle>
            <a:lvl1pPr>
              <a:defRPr/>
            </a:lvl1pPr>
          </a:lstStyle>
          <a:p>
            <a:fld id="{86FD128F-CE2A-40EB-8FB7-099DF770C3D2}" type="slidenum">
              <a:rPr lang="en-US" smtClean="0"/>
              <a:t>‹#›</a:t>
            </a:fld>
            <a:endParaRPr lang="en-US" dirty="0"/>
          </a:p>
        </p:txBody>
      </p:sp>
      <p:sp>
        <p:nvSpPr>
          <p:cNvPr id="9" name="Rectangle 18"/>
          <p:cNvSpPr>
            <a:spLocks noGrp="1" noChangeArrowheads="1"/>
          </p:cNvSpPr>
          <p:nvPr>
            <p:ph type="dt" sz="half" idx="12"/>
          </p:nvPr>
        </p:nvSpPr>
        <p:spPr>
          <a:ln/>
        </p:spPr>
        <p:txBody>
          <a:bodyPr/>
          <a:lstStyle>
            <a:lvl1pPr>
              <a:defRPr/>
            </a:lvl1pPr>
          </a:lstStyle>
          <a:p>
            <a:fld id="{D2172CAA-59B4-48F3-A23F-0251588A21C0}" type="datetime1">
              <a:rPr lang="en-US" smtClean="0"/>
              <a:t>3/28/18</a:t>
            </a:fld>
            <a:endParaRPr lang="en-US" dirty="0"/>
          </a:p>
        </p:txBody>
      </p:sp>
    </p:spTree>
    <p:extLst>
      <p:ext uri="{BB962C8B-B14F-4D97-AF65-F5344CB8AC3E}">
        <p14:creationId xmlns:p14="http://schemas.microsoft.com/office/powerpoint/2010/main" val="20060921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5"/>
          <p:cNvSpPr>
            <a:spLocks noGrp="1" noChangeArrowheads="1"/>
          </p:cNvSpPr>
          <p:nvPr>
            <p:ph type="ftr" sz="quarter" idx="10"/>
          </p:nvPr>
        </p:nvSpPr>
        <p:spPr>
          <a:ln/>
        </p:spPr>
        <p:txBody>
          <a:bodyPr/>
          <a:lstStyle>
            <a:lvl1pPr>
              <a:defRPr/>
            </a:lvl1pPr>
          </a:lstStyle>
          <a:p>
            <a:endParaRPr lang="en-US" dirty="0"/>
          </a:p>
        </p:txBody>
      </p:sp>
      <p:sp>
        <p:nvSpPr>
          <p:cNvPr id="4" name="Rectangle 6"/>
          <p:cNvSpPr>
            <a:spLocks noGrp="1" noChangeArrowheads="1"/>
          </p:cNvSpPr>
          <p:nvPr>
            <p:ph type="sldNum" sz="quarter" idx="11"/>
          </p:nvPr>
        </p:nvSpPr>
        <p:spPr>
          <a:ln/>
        </p:spPr>
        <p:txBody>
          <a:bodyPr/>
          <a:lstStyle>
            <a:lvl1pPr>
              <a:defRPr/>
            </a:lvl1pPr>
          </a:lstStyle>
          <a:p>
            <a:fld id="{86FD128F-CE2A-40EB-8FB7-099DF770C3D2}" type="slidenum">
              <a:rPr lang="en-US" smtClean="0"/>
              <a:t>‹#›</a:t>
            </a:fld>
            <a:endParaRPr lang="en-US" dirty="0"/>
          </a:p>
        </p:txBody>
      </p:sp>
      <p:sp>
        <p:nvSpPr>
          <p:cNvPr id="5" name="Rectangle 18"/>
          <p:cNvSpPr>
            <a:spLocks noGrp="1" noChangeArrowheads="1"/>
          </p:cNvSpPr>
          <p:nvPr>
            <p:ph type="dt" sz="half" idx="12"/>
          </p:nvPr>
        </p:nvSpPr>
        <p:spPr>
          <a:ln/>
        </p:spPr>
        <p:txBody>
          <a:bodyPr/>
          <a:lstStyle>
            <a:lvl1pPr>
              <a:defRPr/>
            </a:lvl1pPr>
          </a:lstStyle>
          <a:p>
            <a:fld id="{B6E6CECC-009A-4BD8-AF5B-696530432D84}" type="datetime1">
              <a:rPr lang="en-US" smtClean="0"/>
              <a:t>3/28/18</a:t>
            </a:fld>
            <a:endParaRPr lang="en-US" dirty="0"/>
          </a:p>
        </p:txBody>
      </p:sp>
    </p:spTree>
    <p:extLst>
      <p:ext uri="{BB962C8B-B14F-4D97-AF65-F5344CB8AC3E}">
        <p14:creationId xmlns:p14="http://schemas.microsoft.com/office/powerpoint/2010/main" val="621027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ln/>
        </p:spPr>
        <p:txBody>
          <a:bodyPr/>
          <a:lstStyle>
            <a:lvl1pPr>
              <a:defRPr/>
            </a:lvl1pPr>
          </a:lstStyle>
          <a:p>
            <a:endParaRPr lang="en-US" dirty="0"/>
          </a:p>
        </p:txBody>
      </p:sp>
      <p:sp>
        <p:nvSpPr>
          <p:cNvPr id="3" name="Rectangle 6"/>
          <p:cNvSpPr>
            <a:spLocks noGrp="1" noChangeArrowheads="1"/>
          </p:cNvSpPr>
          <p:nvPr>
            <p:ph type="sldNum" sz="quarter" idx="11"/>
          </p:nvPr>
        </p:nvSpPr>
        <p:spPr>
          <a:ln/>
        </p:spPr>
        <p:txBody>
          <a:bodyPr/>
          <a:lstStyle>
            <a:lvl1pPr>
              <a:defRPr/>
            </a:lvl1pPr>
          </a:lstStyle>
          <a:p>
            <a:fld id="{86FD128F-CE2A-40EB-8FB7-099DF770C3D2}" type="slidenum">
              <a:rPr lang="en-US" smtClean="0"/>
              <a:t>‹#›</a:t>
            </a:fld>
            <a:endParaRPr lang="en-US" dirty="0"/>
          </a:p>
        </p:txBody>
      </p:sp>
      <p:sp>
        <p:nvSpPr>
          <p:cNvPr id="4" name="Rectangle 18"/>
          <p:cNvSpPr>
            <a:spLocks noGrp="1" noChangeArrowheads="1"/>
          </p:cNvSpPr>
          <p:nvPr>
            <p:ph type="dt" sz="half" idx="12"/>
          </p:nvPr>
        </p:nvSpPr>
        <p:spPr>
          <a:ln/>
        </p:spPr>
        <p:txBody>
          <a:bodyPr/>
          <a:lstStyle>
            <a:lvl1pPr>
              <a:defRPr/>
            </a:lvl1pPr>
          </a:lstStyle>
          <a:p>
            <a:fld id="{DECDE416-94B5-43FD-A92D-F7A0368B05E2}" type="datetime1">
              <a:rPr lang="en-US" smtClean="0"/>
              <a:t>3/28/18</a:t>
            </a:fld>
            <a:endParaRPr lang="en-US" dirty="0"/>
          </a:p>
        </p:txBody>
      </p:sp>
    </p:spTree>
    <p:extLst>
      <p:ext uri="{BB962C8B-B14F-4D97-AF65-F5344CB8AC3E}">
        <p14:creationId xmlns:p14="http://schemas.microsoft.com/office/powerpoint/2010/main" val="1086404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609600"/>
            <a:ext cx="4011084" cy="82550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75200" y="609601"/>
            <a:ext cx="6815667" cy="52578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524001"/>
            <a:ext cx="4011084" cy="43434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Rectangle 5"/>
          <p:cNvSpPr>
            <a:spLocks noGrp="1" noChangeArrowheads="1"/>
          </p:cNvSpPr>
          <p:nvPr>
            <p:ph type="ftr" sz="quarter" idx="10"/>
          </p:nvPr>
        </p:nvSpPr>
        <p:spPr>
          <a:ln/>
        </p:spPr>
        <p:txBody>
          <a:bodyPr/>
          <a:lstStyle>
            <a:lvl1pPr>
              <a:defRPr/>
            </a:lvl1pPr>
          </a:lstStyle>
          <a:p>
            <a:endParaRPr lang="en-US" dirty="0"/>
          </a:p>
        </p:txBody>
      </p:sp>
      <p:sp>
        <p:nvSpPr>
          <p:cNvPr id="6" name="Rectangle 6"/>
          <p:cNvSpPr>
            <a:spLocks noGrp="1" noChangeArrowheads="1"/>
          </p:cNvSpPr>
          <p:nvPr>
            <p:ph type="sldNum" sz="quarter" idx="11"/>
          </p:nvPr>
        </p:nvSpPr>
        <p:spPr>
          <a:ln/>
        </p:spPr>
        <p:txBody>
          <a:bodyPr/>
          <a:lstStyle>
            <a:lvl1pPr>
              <a:defRPr/>
            </a:lvl1pPr>
          </a:lstStyle>
          <a:p>
            <a:fld id="{86FD128F-CE2A-40EB-8FB7-099DF770C3D2}" type="slidenum">
              <a:rPr lang="en-US" smtClean="0"/>
              <a:t>‹#›</a:t>
            </a:fld>
            <a:endParaRPr lang="en-US" dirty="0"/>
          </a:p>
        </p:txBody>
      </p:sp>
      <p:sp>
        <p:nvSpPr>
          <p:cNvPr id="7" name="Rectangle 18"/>
          <p:cNvSpPr>
            <a:spLocks noGrp="1" noChangeArrowheads="1"/>
          </p:cNvSpPr>
          <p:nvPr>
            <p:ph type="dt" sz="half" idx="12"/>
          </p:nvPr>
        </p:nvSpPr>
        <p:spPr>
          <a:ln/>
        </p:spPr>
        <p:txBody>
          <a:bodyPr/>
          <a:lstStyle>
            <a:lvl1pPr>
              <a:defRPr/>
            </a:lvl1pPr>
          </a:lstStyle>
          <a:p>
            <a:fld id="{1E854C0E-0119-4563-95D4-BC7D37B52AC3}" type="datetime1">
              <a:rPr lang="en-US" smtClean="0"/>
              <a:t>3/28/18</a:t>
            </a:fld>
            <a:endParaRPr lang="en-US" dirty="0"/>
          </a:p>
        </p:txBody>
      </p:sp>
    </p:spTree>
    <p:extLst>
      <p:ext uri="{BB962C8B-B14F-4D97-AF65-F5344CB8AC3E}">
        <p14:creationId xmlns:p14="http://schemas.microsoft.com/office/powerpoint/2010/main" val="2854172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Rectangle 5"/>
          <p:cNvSpPr>
            <a:spLocks noGrp="1" noChangeArrowheads="1"/>
          </p:cNvSpPr>
          <p:nvPr>
            <p:ph type="ftr" sz="quarter" idx="10"/>
          </p:nvPr>
        </p:nvSpPr>
        <p:spPr>
          <a:ln/>
        </p:spPr>
        <p:txBody>
          <a:bodyPr/>
          <a:lstStyle>
            <a:lvl1pPr>
              <a:defRPr/>
            </a:lvl1pPr>
          </a:lstStyle>
          <a:p>
            <a:endParaRPr lang="en-US" dirty="0"/>
          </a:p>
        </p:txBody>
      </p:sp>
      <p:sp>
        <p:nvSpPr>
          <p:cNvPr id="6" name="Rectangle 6"/>
          <p:cNvSpPr>
            <a:spLocks noGrp="1" noChangeArrowheads="1"/>
          </p:cNvSpPr>
          <p:nvPr>
            <p:ph type="sldNum" sz="quarter" idx="11"/>
          </p:nvPr>
        </p:nvSpPr>
        <p:spPr>
          <a:ln/>
        </p:spPr>
        <p:txBody>
          <a:bodyPr/>
          <a:lstStyle>
            <a:lvl1pPr>
              <a:defRPr/>
            </a:lvl1pPr>
          </a:lstStyle>
          <a:p>
            <a:fld id="{86FD128F-CE2A-40EB-8FB7-099DF770C3D2}" type="slidenum">
              <a:rPr lang="en-US" smtClean="0"/>
              <a:t>‹#›</a:t>
            </a:fld>
            <a:endParaRPr lang="en-US" dirty="0"/>
          </a:p>
        </p:txBody>
      </p:sp>
      <p:sp>
        <p:nvSpPr>
          <p:cNvPr id="7" name="Rectangle 18"/>
          <p:cNvSpPr>
            <a:spLocks noGrp="1" noChangeArrowheads="1"/>
          </p:cNvSpPr>
          <p:nvPr>
            <p:ph type="dt" sz="half" idx="12"/>
          </p:nvPr>
        </p:nvSpPr>
        <p:spPr>
          <a:ln/>
        </p:spPr>
        <p:txBody>
          <a:bodyPr/>
          <a:lstStyle>
            <a:lvl1pPr>
              <a:defRPr/>
            </a:lvl1pPr>
          </a:lstStyle>
          <a:p>
            <a:fld id="{D78A625C-7BF6-4FC8-B94A-B9DC49AE669C}" type="datetime1">
              <a:rPr lang="en-US" smtClean="0"/>
              <a:t>3/28/18</a:t>
            </a:fld>
            <a:endParaRPr lang="en-US" dirty="0"/>
          </a:p>
        </p:txBody>
      </p:sp>
    </p:spTree>
    <p:extLst>
      <p:ext uri="{BB962C8B-B14F-4D97-AF65-F5344CB8AC3E}">
        <p14:creationId xmlns:p14="http://schemas.microsoft.com/office/powerpoint/2010/main" val="3390346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lvl2pPr>
              <a:defRPr sz="2000"/>
            </a:lvl2pPr>
            <a:lvl3pPr>
              <a:defRPr sz="1800"/>
            </a:lvl3pPr>
            <a:lvl4pPr>
              <a:defRPr sz="1600"/>
            </a:lvl4pPr>
            <a:lvl5pPr>
              <a:defRPr sz="14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ftr" sz="quarter" idx="10"/>
          </p:nvPr>
        </p:nvSpPr>
        <p:spPr>
          <a:ln/>
        </p:spPr>
        <p:txBody>
          <a:bodyPr/>
          <a:lstStyle>
            <a:lvl1pPr>
              <a:defRPr/>
            </a:lvl1pPr>
          </a:lstStyle>
          <a:p>
            <a:endParaRPr lang="en-US" dirty="0"/>
          </a:p>
        </p:txBody>
      </p:sp>
      <p:sp>
        <p:nvSpPr>
          <p:cNvPr id="5" name="Rectangle 6"/>
          <p:cNvSpPr>
            <a:spLocks noGrp="1" noChangeArrowheads="1"/>
          </p:cNvSpPr>
          <p:nvPr>
            <p:ph type="sldNum" sz="quarter" idx="11"/>
          </p:nvPr>
        </p:nvSpPr>
        <p:spPr>
          <a:ln/>
        </p:spPr>
        <p:txBody>
          <a:bodyPr/>
          <a:lstStyle>
            <a:lvl1pPr>
              <a:defRPr/>
            </a:lvl1pPr>
          </a:lstStyle>
          <a:p>
            <a:fld id="{86FD128F-CE2A-40EB-8FB7-099DF770C3D2}" type="slidenum">
              <a:rPr lang="en-US" smtClean="0"/>
              <a:t>‹#›</a:t>
            </a:fld>
            <a:endParaRPr lang="en-US" dirty="0"/>
          </a:p>
        </p:txBody>
      </p:sp>
      <p:sp>
        <p:nvSpPr>
          <p:cNvPr id="6" name="Rectangle 18"/>
          <p:cNvSpPr>
            <a:spLocks noGrp="1" noChangeArrowheads="1"/>
          </p:cNvSpPr>
          <p:nvPr>
            <p:ph type="dt" sz="half" idx="12"/>
          </p:nvPr>
        </p:nvSpPr>
        <p:spPr>
          <a:ln/>
        </p:spPr>
        <p:txBody>
          <a:bodyPr/>
          <a:lstStyle>
            <a:lvl1pPr>
              <a:defRPr/>
            </a:lvl1pPr>
          </a:lstStyle>
          <a:p>
            <a:fld id="{50CE6E61-F47F-483A-85D6-81DFFBC8D682}" type="datetime1">
              <a:rPr lang="en-US" smtClean="0"/>
              <a:t>3/28/18</a:t>
            </a:fld>
            <a:endParaRPr lang="en-US" dirty="0"/>
          </a:p>
        </p:txBody>
      </p:sp>
    </p:spTree>
    <p:extLst>
      <p:ext uri="{BB962C8B-B14F-4D97-AF65-F5344CB8AC3E}">
        <p14:creationId xmlns:p14="http://schemas.microsoft.com/office/powerpoint/2010/main" val="31320749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37600" y="762000"/>
            <a:ext cx="2641600" cy="4953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12800" y="762000"/>
            <a:ext cx="7721600" cy="4953000"/>
          </a:xfrm>
        </p:spPr>
        <p:txBody>
          <a:bodyPr vert="eaVert"/>
          <a:lstStyle>
            <a:lvl2pPr>
              <a:defRPr sz="2000"/>
            </a:lvl2pPr>
            <a:lvl3pPr>
              <a:defRPr sz="1800"/>
            </a:lvl3pPr>
            <a:lvl4pPr>
              <a:defRPr sz="1600"/>
            </a:lvl4pPr>
            <a:lvl5pPr>
              <a:defRPr sz="14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ftr" sz="quarter" idx="10"/>
          </p:nvPr>
        </p:nvSpPr>
        <p:spPr>
          <a:ln/>
        </p:spPr>
        <p:txBody>
          <a:bodyPr/>
          <a:lstStyle>
            <a:lvl1pPr>
              <a:defRPr/>
            </a:lvl1pPr>
          </a:lstStyle>
          <a:p>
            <a:endParaRPr lang="en-US" dirty="0"/>
          </a:p>
        </p:txBody>
      </p:sp>
      <p:sp>
        <p:nvSpPr>
          <p:cNvPr id="5" name="Rectangle 6"/>
          <p:cNvSpPr>
            <a:spLocks noGrp="1" noChangeArrowheads="1"/>
          </p:cNvSpPr>
          <p:nvPr>
            <p:ph type="sldNum" sz="quarter" idx="11"/>
          </p:nvPr>
        </p:nvSpPr>
        <p:spPr>
          <a:ln/>
        </p:spPr>
        <p:txBody>
          <a:bodyPr/>
          <a:lstStyle>
            <a:lvl1pPr>
              <a:defRPr/>
            </a:lvl1pPr>
          </a:lstStyle>
          <a:p>
            <a:fld id="{86FD128F-CE2A-40EB-8FB7-099DF770C3D2}" type="slidenum">
              <a:rPr lang="en-US" smtClean="0"/>
              <a:t>‹#›</a:t>
            </a:fld>
            <a:endParaRPr lang="en-US" dirty="0"/>
          </a:p>
        </p:txBody>
      </p:sp>
      <p:sp>
        <p:nvSpPr>
          <p:cNvPr id="6" name="Rectangle 18"/>
          <p:cNvSpPr>
            <a:spLocks noGrp="1" noChangeArrowheads="1"/>
          </p:cNvSpPr>
          <p:nvPr>
            <p:ph type="dt" sz="half" idx="12"/>
          </p:nvPr>
        </p:nvSpPr>
        <p:spPr>
          <a:ln/>
        </p:spPr>
        <p:txBody>
          <a:bodyPr/>
          <a:lstStyle>
            <a:lvl1pPr>
              <a:defRPr/>
            </a:lvl1pPr>
          </a:lstStyle>
          <a:p>
            <a:fld id="{0886F3A5-7190-4ED2-83E2-7EE7A36DD279}" type="datetime1">
              <a:rPr lang="en-US" smtClean="0"/>
              <a:t>3/28/18</a:t>
            </a:fld>
            <a:endParaRPr lang="en-US" dirty="0"/>
          </a:p>
        </p:txBody>
      </p:sp>
    </p:spTree>
    <p:extLst>
      <p:ext uri="{BB962C8B-B14F-4D97-AF65-F5344CB8AC3E}">
        <p14:creationId xmlns:p14="http://schemas.microsoft.com/office/powerpoint/2010/main" val="39179888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2" descr="Bar_slide_REVb.png                                             00001FABFireWirePlus 117 GB            B9F54734:"/>
          <p:cNvPicPr>
            <a:picLocks noChangeAspect="1" noChangeArrowheads="1"/>
          </p:cNvPicPr>
          <p:nvPr/>
        </p:nvPicPr>
        <p:blipFill>
          <a:blip r:link="rId2">
            <a:extLst>
              <a:ext uri="{28A0092B-C50C-407E-A947-70E740481C1C}">
                <a14:useLocalDpi xmlns:a14="http://schemas.microsoft.com/office/drawing/2010/main" val="0"/>
              </a:ext>
            </a:extLst>
          </a:blip>
          <a:srcRect/>
          <a:stretch>
            <a:fillRect/>
          </a:stretch>
        </p:blipFill>
        <p:spPr bwMode="auto">
          <a:xfrm>
            <a:off x="0" y="-112713"/>
            <a:ext cx="12192000" cy="1476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Box 3"/>
          <p:cNvSpPr txBox="1">
            <a:spLocks noChangeArrowheads="1"/>
          </p:cNvSpPr>
          <p:nvPr/>
        </p:nvSpPr>
        <p:spPr bwMode="auto">
          <a:xfrm>
            <a:off x="728134" y="411163"/>
            <a:ext cx="5323417" cy="3598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2058" tIns="41029" rIns="82058" bIns="41029">
            <a:spAutoFit/>
          </a:bodyPr>
          <a:lstStyle>
            <a:lvl1pPr>
              <a:defRPr>
                <a:solidFill>
                  <a:schemeClr val="tx1"/>
                </a:solidFill>
                <a:latin typeface="Arial" charset="0"/>
              </a:defRPr>
            </a:lvl1pPr>
            <a:lvl2pPr marL="409575">
              <a:defRPr>
                <a:solidFill>
                  <a:schemeClr val="tx1"/>
                </a:solidFill>
                <a:latin typeface="Arial" charset="0"/>
              </a:defRPr>
            </a:lvl2pPr>
            <a:lvl3pPr marL="820738">
              <a:defRPr>
                <a:solidFill>
                  <a:schemeClr val="tx1"/>
                </a:solidFill>
                <a:latin typeface="Arial" charset="0"/>
              </a:defRPr>
            </a:lvl3pPr>
            <a:lvl4pPr marL="1230313">
              <a:defRPr>
                <a:solidFill>
                  <a:schemeClr val="tx1"/>
                </a:solidFill>
                <a:latin typeface="Arial" charset="0"/>
              </a:defRPr>
            </a:lvl4pPr>
            <a:lvl5pPr marL="1641475">
              <a:defRPr>
                <a:solidFill>
                  <a:schemeClr val="tx1"/>
                </a:solidFill>
                <a:latin typeface="Arial" charset="0"/>
              </a:defRPr>
            </a:lvl5pPr>
            <a:lvl6pPr marL="2098675" fontAlgn="base">
              <a:spcBef>
                <a:spcPct val="0"/>
              </a:spcBef>
              <a:spcAft>
                <a:spcPct val="0"/>
              </a:spcAft>
              <a:defRPr>
                <a:solidFill>
                  <a:schemeClr val="tx1"/>
                </a:solidFill>
                <a:latin typeface="Arial" charset="0"/>
              </a:defRPr>
            </a:lvl6pPr>
            <a:lvl7pPr marL="2555875" fontAlgn="base">
              <a:spcBef>
                <a:spcPct val="0"/>
              </a:spcBef>
              <a:spcAft>
                <a:spcPct val="0"/>
              </a:spcAft>
              <a:defRPr>
                <a:solidFill>
                  <a:schemeClr val="tx1"/>
                </a:solidFill>
                <a:latin typeface="Arial" charset="0"/>
              </a:defRPr>
            </a:lvl7pPr>
            <a:lvl8pPr marL="3013075" fontAlgn="base">
              <a:spcBef>
                <a:spcPct val="0"/>
              </a:spcBef>
              <a:spcAft>
                <a:spcPct val="0"/>
              </a:spcAft>
              <a:defRPr>
                <a:solidFill>
                  <a:schemeClr val="tx1"/>
                </a:solidFill>
                <a:latin typeface="Arial" charset="0"/>
              </a:defRPr>
            </a:lvl8pPr>
            <a:lvl9pPr marL="3470275" fontAlgn="base">
              <a:spcBef>
                <a:spcPct val="0"/>
              </a:spcBef>
              <a:spcAft>
                <a:spcPct val="0"/>
              </a:spcAft>
              <a:defRPr>
                <a:solidFill>
                  <a:schemeClr val="tx1"/>
                </a:solidFill>
                <a:latin typeface="Arial" charset="0"/>
              </a:defRPr>
            </a:lvl9pPr>
          </a:lstStyle>
          <a:p>
            <a:pPr>
              <a:spcBef>
                <a:spcPct val="50000"/>
              </a:spcBef>
              <a:defRPr/>
            </a:pPr>
            <a:endParaRPr lang="en-US" b="1" i="1" dirty="0">
              <a:solidFill>
                <a:schemeClr val="tx2"/>
              </a:solidFill>
            </a:endParaRPr>
          </a:p>
        </p:txBody>
      </p:sp>
      <p:sp>
        <p:nvSpPr>
          <p:cNvPr id="11268" name="Rectangle 4"/>
          <p:cNvSpPr>
            <a:spLocks noGrp="1" noChangeArrowheads="1"/>
          </p:cNvSpPr>
          <p:nvPr>
            <p:ph type="ctrTitle"/>
          </p:nvPr>
        </p:nvSpPr>
        <p:spPr>
          <a:xfrm>
            <a:off x="914400" y="2130426"/>
            <a:ext cx="10363200" cy="1470025"/>
          </a:xfrm>
        </p:spPr>
        <p:txBody>
          <a:bodyPr/>
          <a:lstStyle>
            <a:lvl1pPr>
              <a:defRPr/>
            </a:lvl1pPr>
          </a:lstStyle>
          <a:p>
            <a:pPr lvl="0"/>
            <a:r>
              <a:rPr lang="en-US" noProof="0"/>
              <a:t>Click to edit Master title style</a:t>
            </a:r>
          </a:p>
        </p:txBody>
      </p:sp>
      <p:sp>
        <p:nvSpPr>
          <p:cNvPr id="11269" name="Rectangle 5"/>
          <p:cNvSpPr>
            <a:spLocks noGrp="1" noChangeArrowheads="1"/>
          </p:cNvSpPr>
          <p:nvPr>
            <p:ph type="subTitle" idx="1"/>
          </p:nvPr>
        </p:nvSpPr>
        <p:spPr>
          <a:xfrm>
            <a:off x="1828800" y="3886200"/>
            <a:ext cx="8534400" cy="1752600"/>
          </a:xfrm>
        </p:spPr>
        <p:txBody>
          <a:bodyPr/>
          <a:lstStyle>
            <a:lvl1pPr marL="0" indent="0" algn="ctr">
              <a:buFont typeface="Wingdings" pitchFamily="2" charset="2"/>
              <a:buNone/>
              <a:defRPr/>
            </a:lvl1pPr>
          </a:lstStyle>
          <a:p>
            <a:pPr lvl="0"/>
            <a:r>
              <a:rPr lang="en-US" noProof="0"/>
              <a:t>Click to edit Master subtitle style</a:t>
            </a:r>
          </a:p>
        </p:txBody>
      </p:sp>
    </p:spTree>
    <p:extLst>
      <p:ext uri="{BB962C8B-B14F-4D97-AF65-F5344CB8AC3E}">
        <p14:creationId xmlns:p14="http://schemas.microsoft.com/office/powerpoint/2010/main" val="524653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ln/>
        </p:spPr>
        <p:txBody>
          <a:bodyPr/>
          <a:lstStyle>
            <a:lvl1pPr>
              <a:defRPr/>
            </a:lvl1pPr>
          </a:lstStyle>
          <a:p>
            <a:pPr>
              <a:defRPr/>
            </a:pPr>
            <a:r>
              <a:rPr lang="en-US" altLang="en-US" dirty="0"/>
              <a:t>-</a:t>
            </a:r>
            <a:fld id="{4DC091EF-FDD0-4492-8DB2-A903106942BB}" type="slidenum">
              <a:rPr lang="en-US" altLang="en-US"/>
              <a:pPr>
                <a:defRPr/>
              </a:pPr>
              <a:t>‹#›</a:t>
            </a:fld>
            <a:r>
              <a:rPr lang="en-US" altLang="en-US" dirty="0"/>
              <a:t>-</a:t>
            </a:r>
          </a:p>
        </p:txBody>
      </p:sp>
    </p:spTree>
    <p:extLst>
      <p:ext uri="{BB962C8B-B14F-4D97-AF65-F5344CB8AC3E}">
        <p14:creationId xmlns:p14="http://schemas.microsoft.com/office/powerpoint/2010/main" val="30350134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Edit Master text styles</a:t>
            </a:r>
          </a:p>
        </p:txBody>
      </p:sp>
      <p:sp>
        <p:nvSpPr>
          <p:cNvPr id="4" name="Rectangle 6"/>
          <p:cNvSpPr>
            <a:spLocks noGrp="1" noChangeArrowheads="1"/>
          </p:cNvSpPr>
          <p:nvPr>
            <p:ph type="sldNum" sz="quarter" idx="10"/>
          </p:nvPr>
        </p:nvSpPr>
        <p:spPr>
          <a:ln/>
        </p:spPr>
        <p:txBody>
          <a:bodyPr/>
          <a:lstStyle>
            <a:lvl1pPr>
              <a:defRPr/>
            </a:lvl1pPr>
          </a:lstStyle>
          <a:p>
            <a:pPr>
              <a:defRPr/>
            </a:pPr>
            <a:r>
              <a:rPr lang="en-US" altLang="en-US" dirty="0"/>
              <a:t>-</a:t>
            </a:r>
            <a:fld id="{EA0C0165-B54A-4CF0-92C4-DB112E1E47C6}" type="slidenum">
              <a:rPr lang="en-US" altLang="en-US"/>
              <a:pPr>
                <a:defRPr/>
              </a:pPr>
              <a:t>‹#›</a:t>
            </a:fld>
            <a:r>
              <a:rPr lang="en-US" altLang="en-US" dirty="0"/>
              <a:t>-</a:t>
            </a:r>
          </a:p>
        </p:txBody>
      </p:sp>
    </p:spTree>
    <p:extLst>
      <p:ext uri="{BB962C8B-B14F-4D97-AF65-F5344CB8AC3E}">
        <p14:creationId xmlns:p14="http://schemas.microsoft.com/office/powerpoint/2010/main" val="46762070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71500" y="1357313"/>
            <a:ext cx="5480051" cy="44434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4751" y="1357313"/>
            <a:ext cx="5482167" cy="44434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6"/>
          <p:cNvSpPr>
            <a:spLocks noGrp="1" noChangeArrowheads="1"/>
          </p:cNvSpPr>
          <p:nvPr>
            <p:ph type="sldNum" sz="quarter" idx="10"/>
          </p:nvPr>
        </p:nvSpPr>
        <p:spPr>
          <a:ln/>
        </p:spPr>
        <p:txBody>
          <a:bodyPr/>
          <a:lstStyle>
            <a:lvl1pPr>
              <a:defRPr/>
            </a:lvl1pPr>
          </a:lstStyle>
          <a:p>
            <a:pPr>
              <a:defRPr/>
            </a:pPr>
            <a:r>
              <a:rPr lang="en-US" altLang="en-US" dirty="0"/>
              <a:t>-</a:t>
            </a:r>
            <a:fld id="{CFFB659B-B1AB-4BDD-A7DD-536AC4C69E84}" type="slidenum">
              <a:rPr lang="en-US" altLang="en-US"/>
              <a:pPr>
                <a:defRPr/>
              </a:pPr>
              <a:t>‹#›</a:t>
            </a:fld>
            <a:r>
              <a:rPr lang="en-US" altLang="en-US" dirty="0"/>
              <a:t>-</a:t>
            </a:r>
          </a:p>
        </p:txBody>
      </p:sp>
    </p:spTree>
    <p:extLst>
      <p:ext uri="{BB962C8B-B14F-4D97-AF65-F5344CB8AC3E}">
        <p14:creationId xmlns:p14="http://schemas.microsoft.com/office/powerpoint/2010/main" val="24560326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p:cNvSpPr>
            <a:spLocks noGrp="1" noChangeArrowheads="1"/>
          </p:cNvSpPr>
          <p:nvPr>
            <p:ph type="sldNum" sz="quarter" idx="10"/>
          </p:nvPr>
        </p:nvSpPr>
        <p:spPr>
          <a:ln/>
        </p:spPr>
        <p:txBody>
          <a:bodyPr/>
          <a:lstStyle>
            <a:lvl1pPr>
              <a:defRPr/>
            </a:lvl1pPr>
          </a:lstStyle>
          <a:p>
            <a:pPr>
              <a:defRPr/>
            </a:pPr>
            <a:r>
              <a:rPr lang="en-US" altLang="en-US" dirty="0"/>
              <a:t>-</a:t>
            </a:r>
            <a:fld id="{0C8C6E31-C650-4EBD-80DA-1411E276E88C}" type="slidenum">
              <a:rPr lang="en-US" altLang="en-US"/>
              <a:pPr>
                <a:defRPr/>
              </a:pPr>
              <a:t>‹#›</a:t>
            </a:fld>
            <a:r>
              <a:rPr lang="en-US" altLang="en-US" dirty="0"/>
              <a:t>-</a:t>
            </a:r>
          </a:p>
        </p:txBody>
      </p:sp>
    </p:spTree>
    <p:extLst>
      <p:ext uri="{BB962C8B-B14F-4D97-AF65-F5344CB8AC3E}">
        <p14:creationId xmlns:p14="http://schemas.microsoft.com/office/powerpoint/2010/main" val="137766760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6"/>
          <p:cNvSpPr>
            <a:spLocks noGrp="1" noChangeArrowheads="1"/>
          </p:cNvSpPr>
          <p:nvPr>
            <p:ph type="sldNum" sz="quarter" idx="10"/>
          </p:nvPr>
        </p:nvSpPr>
        <p:spPr>
          <a:ln/>
        </p:spPr>
        <p:txBody>
          <a:bodyPr/>
          <a:lstStyle>
            <a:lvl1pPr>
              <a:defRPr/>
            </a:lvl1pPr>
          </a:lstStyle>
          <a:p>
            <a:pPr>
              <a:defRPr/>
            </a:pPr>
            <a:r>
              <a:rPr lang="en-US" altLang="en-US" dirty="0"/>
              <a:t>-</a:t>
            </a:r>
            <a:fld id="{5776CE73-41DF-4310-A622-00166FA265B7}" type="slidenum">
              <a:rPr lang="en-US" altLang="en-US"/>
              <a:pPr>
                <a:defRPr/>
              </a:pPr>
              <a:t>‹#›</a:t>
            </a:fld>
            <a:r>
              <a:rPr lang="en-US" altLang="en-US" dirty="0"/>
              <a:t>-</a:t>
            </a:r>
          </a:p>
        </p:txBody>
      </p:sp>
    </p:spTree>
    <p:extLst>
      <p:ext uri="{BB962C8B-B14F-4D97-AF65-F5344CB8AC3E}">
        <p14:creationId xmlns:p14="http://schemas.microsoft.com/office/powerpoint/2010/main" val="256046401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ln/>
        </p:spPr>
        <p:txBody>
          <a:bodyPr/>
          <a:lstStyle>
            <a:lvl1pPr>
              <a:defRPr/>
            </a:lvl1pPr>
          </a:lstStyle>
          <a:p>
            <a:pPr>
              <a:defRPr/>
            </a:pPr>
            <a:r>
              <a:rPr lang="en-US" altLang="en-US" dirty="0"/>
              <a:t>-</a:t>
            </a:r>
            <a:fld id="{78AA7F0D-BCAC-4AA4-AAEE-F960B0D4660E}" type="slidenum">
              <a:rPr lang="en-US" altLang="en-US"/>
              <a:pPr>
                <a:defRPr/>
              </a:pPr>
              <a:t>‹#›</a:t>
            </a:fld>
            <a:r>
              <a:rPr lang="en-US" altLang="en-US" dirty="0"/>
              <a:t>-</a:t>
            </a:r>
          </a:p>
        </p:txBody>
      </p:sp>
    </p:spTree>
    <p:extLst>
      <p:ext uri="{BB962C8B-B14F-4D97-AF65-F5344CB8AC3E}">
        <p14:creationId xmlns:p14="http://schemas.microsoft.com/office/powerpoint/2010/main" val="46538945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r>
              <a:rPr lang="en-US" altLang="en-US" dirty="0"/>
              <a:t>-</a:t>
            </a:r>
            <a:fld id="{CF4C8021-7108-45D3-88DD-1C31F3F2604C}" type="slidenum">
              <a:rPr lang="en-US" altLang="en-US"/>
              <a:pPr>
                <a:defRPr/>
              </a:pPr>
              <a:t>‹#›</a:t>
            </a:fld>
            <a:r>
              <a:rPr lang="en-US" altLang="en-US" dirty="0"/>
              <a:t>-</a:t>
            </a:r>
          </a:p>
        </p:txBody>
      </p:sp>
    </p:spTree>
    <p:extLst>
      <p:ext uri="{BB962C8B-B14F-4D97-AF65-F5344CB8AC3E}">
        <p14:creationId xmlns:p14="http://schemas.microsoft.com/office/powerpoint/2010/main" val="203761740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r>
              <a:rPr lang="en-US" altLang="en-US" dirty="0"/>
              <a:t>-</a:t>
            </a:r>
            <a:fld id="{23ED2152-DD19-4B7A-9828-2E2BC3E812E8}" type="slidenum">
              <a:rPr lang="en-US" altLang="en-US"/>
              <a:pPr>
                <a:defRPr/>
              </a:pPr>
              <a:t>‹#›</a:t>
            </a:fld>
            <a:r>
              <a:rPr lang="en-US" altLang="en-US" dirty="0"/>
              <a:t>-</a:t>
            </a:r>
          </a:p>
        </p:txBody>
      </p:sp>
    </p:spTree>
    <p:extLst>
      <p:ext uri="{BB962C8B-B14F-4D97-AF65-F5344CB8AC3E}">
        <p14:creationId xmlns:p14="http://schemas.microsoft.com/office/powerpoint/2010/main" val="406929391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ln/>
        </p:spPr>
        <p:txBody>
          <a:bodyPr/>
          <a:lstStyle>
            <a:lvl1pPr>
              <a:defRPr/>
            </a:lvl1pPr>
          </a:lstStyle>
          <a:p>
            <a:pPr>
              <a:defRPr/>
            </a:pPr>
            <a:r>
              <a:rPr lang="en-US" altLang="en-US" dirty="0"/>
              <a:t>-</a:t>
            </a:r>
            <a:fld id="{229B7185-9022-49CC-9046-735D7754D0AB}" type="slidenum">
              <a:rPr lang="en-US" altLang="en-US"/>
              <a:pPr>
                <a:defRPr/>
              </a:pPr>
              <a:t>‹#›</a:t>
            </a:fld>
            <a:r>
              <a:rPr lang="en-US" altLang="en-US" dirty="0"/>
              <a:t>-</a:t>
            </a:r>
          </a:p>
        </p:txBody>
      </p:sp>
    </p:spTree>
    <p:extLst>
      <p:ext uri="{BB962C8B-B14F-4D97-AF65-F5344CB8AC3E}">
        <p14:creationId xmlns:p14="http://schemas.microsoft.com/office/powerpoint/2010/main" val="112352172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17517" y="217489"/>
            <a:ext cx="2819400" cy="558323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5085" y="217489"/>
            <a:ext cx="8259233" cy="558323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ln/>
        </p:spPr>
        <p:txBody>
          <a:bodyPr/>
          <a:lstStyle>
            <a:lvl1pPr>
              <a:defRPr/>
            </a:lvl1pPr>
          </a:lstStyle>
          <a:p>
            <a:pPr>
              <a:defRPr/>
            </a:pPr>
            <a:r>
              <a:rPr lang="en-US" altLang="en-US" dirty="0"/>
              <a:t>-</a:t>
            </a:r>
            <a:fld id="{07991955-9755-4CC8-90CC-107635593D4F}" type="slidenum">
              <a:rPr lang="en-US" altLang="en-US"/>
              <a:pPr>
                <a:defRPr/>
              </a:pPr>
              <a:t>‹#›</a:t>
            </a:fld>
            <a:r>
              <a:rPr lang="en-US" altLang="en-US" dirty="0"/>
              <a:t>-</a:t>
            </a:r>
          </a:p>
        </p:txBody>
      </p:sp>
    </p:spTree>
    <p:extLst>
      <p:ext uri="{BB962C8B-B14F-4D97-AF65-F5344CB8AC3E}">
        <p14:creationId xmlns:p14="http://schemas.microsoft.com/office/powerpoint/2010/main" val="22051196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3.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4.emf"/><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12Bar_slide_REVb.png%20%20%20%20%20%20%20%20%20%20%20%20%20%20%20%20%20%20%20%20%20%20%20%20%20%20%20%20%20%20%20%20%20%20%20%20%20%20%20%20%20%20%20%20%2000001FAB%13FireWirePlus%20117%20GB%20%20%20%20%20%20%20%20%20%20%20%20B9F54734:" TargetMode="Externa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10"/>
          <p:cNvSpPr>
            <a:spLocks noChangeArrowheads="1"/>
          </p:cNvSpPr>
          <p:nvPr/>
        </p:nvSpPr>
        <p:spPr bwMode="auto">
          <a:xfrm>
            <a:off x="0" y="-42863"/>
            <a:ext cx="12192000" cy="347663"/>
          </a:xfrm>
          <a:prstGeom prst="rect">
            <a:avLst/>
          </a:prstGeom>
          <a:solidFill>
            <a:srgbClr val="0362A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endParaRPr lang="en-US" altLang="en-US" sz="1800" dirty="0"/>
          </a:p>
        </p:txBody>
      </p:sp>
      <p:sp>
        <p:nvSpPr>
          <p:cNvPr id="2051" name="Rectangle 2"/>
          <p:cNvSpPr>
            <a:spLocks noGrp="1" noChangeArrowheads="1"/>
          </p:cNvSpPr>
          <p:nvPr>
            <p:ph type="title"/>
          </p:nvPr>
        </p:nvSpPr>
        <p:spPr bwMode="auto">
          <a:xfrm>
            <a:off x="812800" y="762000"/>
            <a:ext cx="10566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This is the title of this slide.</a:t>
            </a:r>
          </a:p>
        </p:txBody>
      </p:sp>
      <p:sp>
        <p:nvSpPr>
          <p:cNvPr id="2052" name="Rectangle 3"/>
          <p:cNvSpPr>
            <a:spLocks noGrp="1" noChangeArrowheads="1"/>
          </p:cNvSpPr>
          <p:nvPr>
            <p:ph type="body" idx="1"/>
          </p:nvPr>
        </p:nvSpPr>
        <p:spPr bwMode="auto">
          <a:xfrm>
            <a:off x="812800" y="1828800"/>
            <a:ext cx="10566400"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29" name="Rectangle 5"/>
          <p:cNvSpPr>
            <a:spLocks noGrp="1" noChangeArrowheads="1"/>
          </p:cNvSpPr>
          <p:nvPr>
            <p:ph type="ftr" sz="quarter" idx="3"/>
          </p:nvPr>
        </p:nvSpPr>
        <p:spPr bwMode="auto">
          <a:xfrm>
            <a:off x="812800" y="0"/>
            <a:ext cx="6807200" cy="30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0" i="0">
                <a:solidFill>
                  <a:schemeClr val="bg1"/>
                </a:solidFill>
                <a:latin typeface="Helvetica"/>
                <a:ea typeface="Osaka" pitchFamily="-64" charset="-128"/>
                <a:cs typeface="Whitney Book"/>
              </a:defRPr>
            </a:lvl1pPr>
          </a:lstStyle>
          <a:p>
            <a:endParaRPr lang="en-US" dirty="0"/>
          </a:p>
        </p:txBody>
      </p:sp>
      <p:sp>
        <p:nvSpPr>
          <p:cNvPr id="1030" name="Rectangle 6"/>
          <p:cNvSpPr>
            <a:spLocks noGrp="1" noChangeArrowheads="1"/>
          </p:cNvSpPr>
          <p:nvPr>
            <p:ph type="sldNum" sz="quarter" idx="4"/>
          </p:nvPr>
        </p:nvSpPr>
        <p:spPr bwMode="auto">
          <a:xfrm>
            <a:off x="9448800" y="5903913"/>
            <a:ext cx="1930400" cy="685800"/>
          </a:xfrm>
          <a:prstGeom prst="rect">
            <a:avLst/>
          </a:prstGeom>
          <a:noFill/>
          <a:ln w="9525">
            <a:noFill/>
            <a:miter lim="800000"/>
            <a:headEnd/>
            <a:tailEnd/>
          </a:ln>
          <a:effectLst/>
        </p:spPr>
        <p:txBody>
          <a:bodyPr vert="horz" wrap="none" lIns="91440" tIns="0" rIns="91440" bIns="0" numCol="1" anchor="t" anchorCtr="0" compatLnSpc="1">
            <a:prstTxWarp prst="textNoShape">
              <a:avLst/>
            </a:prstTxWarp>
          </a:bodyPr>
          <a:lstStyle>
            <a:lvl1pPr algn="r">
              <a:defRPr sz="4400" b="1">
                <a:solidFill>
                  <a:srgbClr val="D9D9D9"/>
                </a:solidFill>
                <a:latin typeface="Arial" charset="0"/>
              </a:defRPr>
            </a:lvl1pPr>
          </a:lstStyle>
          <a:p>
            <a:fld id="{86FD128F-CE2A-40EB-8FB7-099DF770C3D2}" type="slidenum">
              <a:rPr lang="en-US" smtClean="0"/>
              <a:t>‹#›</a:t>
            </a:fld>
            <a:endParaRPr lang="en-US" dirty="0"/>
          </a:p>
        </p:txBody>
      </p:sp>
      <p:sp>
        <p:nvSpPr>
          <p:cNvPr id="1042" name="Rectangle 18"/>
          <p:cNvSpPr>
            <a:spLocks noGrp="1" noChangeArrowheads="1"/>
          </p:cNvSpPr>
          <p:nvPr>
            <p:ph type="dt" sz="half" idx="2"/>
          </p:nvPr>
        </p:nvSpPr>
        <p:spPr bwMode="auto">
          <a:xfrm>
            <a:off x="8839200" y="0"/>
            <a:ext cx="2540000" cy="30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0" i="0">
                <a:solidFill>
                  <a:srgbClr val="50A0E0"/>
                </a:solidFill>
                <a:latin typeface="Helvetica"/>
                <a:cs typeface="Whitney Book"/>
              </a:defRPr>
            </a:lvl1pPr>
          </a:lstStyle>
          <a:p>
            <a:fld id="{B017FDAB-7FBC-4D69-9D7E-836EFF3CB9F7}" type="datetime1">
              <a:rPr lang="en-US" smtClean="0"/>
              <a:t>3/28/18</a:t>
            </a:fld>
            <a:endParaRPr lang="en-US" dirty="0"/>
          </a:p>
        </p:txBody>
      </p:sp>
      <p:pic>
        <p:nvPicPr>
          <p:cNvPr id="2056" name="Picture 19"/>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812801" y="6019801"/>
            <a:ext cx="1291167" cy="43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8021033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dt="0"/>
  <p:txStyles>
    <p:titleStyle>
      <a:lvl1pPr algn="l" rtl="0" eaLnBrk="1" fontAlgn="base" hangingPunct="1">
        <a:spcBef>
          <a:spcPct val="0"/>
        </a:spcBef>
        <a:spcAft>
          <a:spcPct val="0"/>
        </a:spcAft>
        <a:defRPr sz="3600" b="1">
          <a:solidFill>
            <a:schemeClr val="tx1"/>
          </a:solidFill>
          <a:latin typeface="Arial" panose="020B0604020202020204" pitchFamily="34" charset="0"/>
          <a:ea typeface="Arial" panose="020B0604020202020204" pitchFamily="34" charset="0"/>
          <a:cs typeface="Arial" panose="020B0604020202020204" pitchFamily="34" charset="0"/>
        </a:defRPr>
      </a:lvl1pPr>
      <a:lvl2pPr algn="l" rtl="0" eaLnBrk="1" fontAlgn="base" hangingPunct="1">
        <a:spcBef>
          <a:spcPct val="0"/>
        </a:spcBef>
        <a:spcAft>
          <a:spcPct val="0"/>
        </a:spcAft>
        <a:defRPr sz="3600" b="1">
          <a:solidFill>
            <a:schemeClr val="tx1"/>
          </a:solidFill>
          <a:latin typeface="Helvetica" panose="020B0604020202020204" pitchFamily="34" charset="0"/>
          <a:ea typeface="Stag Semibold"/>
          <a:cs typeface="Stag Semibold"/>
        </a:defRPr>
      </a:lvl2pPr>
      <a:lvl3pPr algn="l" rtl="0" eaLnBrk="1" fontAlgn="base" hangingPunct="1">
        <a:spcBef>
          <a:spcPct val="0"/>
        </a:spcBef>
        <a:spcAft>
          <a:spcPct val="0"/>
        </a:spcAft>
        <a:defRPr sz="3600" b="1">
          <a:solidFill>
            <a:schemeClr val="tx1"/>
          </a:solidFill>
          <a:latin typeface="Helvetica" panose="020B0604020202020204" pitchFamily="34" charset="0"/>
          <a:ea typeface="Stag Semibold"/>
          <a:cs typeface="Stag Semibold"/>
        </a:defRPr>
      </a:lvl3pPr>
      <a:lvl4pPr algn="l" rtl="0" eaLnBrk="1" fontAlgn="base" hangingPunct="1">
        <a:spcBef>
          <a:spcPct val="0"/>
        </a:spcBef>
        <a:spcAft>
          <a:spcPct val="0"/>
        </a:spcAft>
        <a:defRPr sz="3600" b="1">
          <a:solidFill>
            <a:schemeClr val="tx1"/>
          </a:solidFill>
          <a:latin typeface="Helvetica" panose="020B0604020202020204" pitchFamily="34" charset="0"/>
          <a:ea typeface="Stag Semibold"/>
          <a:cs typeface="Stag Semibold"/>
        </a:defRPr>
      </a:lvl4pPr>
      <a:lvl5pPr algn="l" rtl="0" eaLnBrk="1" fontAlgn="base" hangingPunct="1">
        <a:spcBef>
          <a:spcPct val="0"/>
        </a:spcBef>
        <a:spcAft>
          <a:spcPct val="0"/>
        </a:spcAft>
        <a:defRPr sz="3600" b="1">
          <a:solidFill>
            <a:schemeClr val="tx1"/>
          </a:solidFill>
          <a:latin typeface="Helvetica" panose="020B0604020202020204" pitchFamily="34" charset="0"/>
          <a:ea typeface="Stag Semibold"/>
          <a:cs typeface="Stag Semibold"/>
        </a:defRPr>
      </a:lvl5pPr>
      <a:lvl6pPr marL="457200"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6pPr>
      <a:lvl7pPr marL="914400"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7pPr>
      <a:lvl8pPr marL="1371600"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8pPr>
      <a:lvl9pPr marL="1828800"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9pPr>
    </p:titleStyle>
    <p:bodyStyle>
      <a:lvl1pPr marL="342900" indent="-342900" algn="l" rtl="0" eaLnBrk="1" fontAlgn="base" hangingPunct="1">
        <a:spcBef>
          <a:spcPct val="20000"/>
        </a:spcBef>
        <a:spcAft>
          <a:spcPct val="0"/>
        </a:spcAft>
        <a:buClr>
          <a:srgbClr val="2675B4"/>
        </a:buClr>
        <a:buFont typeface="Arial" panose="020B0604020202020204" pitchFamily="34" charset="0"/>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1pPr>
      <a:lvl2pPr marL="742950" indent="-285750" algn="l" rtl="0" eaLnBrk="1" fontAlgn="base" hangingPunct="1">
        <a:spcBef>
          <a:spcPct val="20000"/>
        </a:spcBef>
        <a:spcAft>
          <a:spcPct val="0"/>
        </a:spcAft>
        <a:buClr>
          <a:srgbClr val="2675B4"/>
        </a:buClr>
        <a:buFont typeface="Arial" panose="020B0604020202020204" pitchFamily="34" charset="0"/>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lgn="l" rtl="0" eaLnBrk="1" fontAlgn="base" hangingPunct="1">
        <a:spcBef>
          <a:spcPct val="20000"/>
        </a:spcBef>
        <a:spcAft>
          <a:spcPct val="0"/>
        </a:spcAft>
        <a:buClr>
          <a:srgbClr val="2675B4"/>
        </a:buClr>
        <a:buFont typeface="Arial" panose="020B0604020202020204" pitchFamily="34" charset="0"/>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lgn="l" rtl="0" eaLnBrk="1" fontAlgn="base" hangingPunct="1">
        <a:spcBef>
          <a:spcPct val="20000"/>
        </a:spcBef>
        <a:spcAft>
          <a:spcPct val="0"/>
        </a:spcAft>
        <a:buClr>
          <a:srgbClr val="2675B4"/>
        </a:buClr>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lgn="l" rtl="0" eaLnBrk="1" fontAlgn="base" hangingPunct="1">
        <a:spcBef>
          <a:spcPct val="20000"/>
        </a:spcBef>
        <a:spcAft>
          <a:spcPct val="0"/>
        </a:spcAft>
        <a:buClr>
          <a:srgbClr val="2675B4"/>
        </a:buClr>
        <a:buFont typeface="Arial" panose="020B0604020202020204" pitchFamily="34" charset="0"/>
        <a:buChar char="•"/>
        <a:defRPr sz="14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algn="l" rtl="0" eaLnBrk="1" fontAlgn="base" hangingPunct="1">
        <a:spcBef>
          <a:spcPct val="20000"/>
        </a:spcBef>
        <a:spcAft>
          <a:spcPct val="0"/>
        </a:spcAft>
        <a:buClr>
          <a:srgbClr val="2675B4"/>
        </a:buClr>
        <a:buFont typeface="Wingdings" charset="2"/>
        <a:buChar char="§"/>
        <a:defRPr>
          <a:solidFill>
            <a:schemeClr val="tx1"/>
          </a:solidFill>
          <a:latin typeface="+mn-lt"/>
          <a:ea typeface="+mn-ea"/>
          <a:cs typeface="+mn-cs"/>
        </a:defRPr>
      </a:lvl6pPr>
      <a:lvl7pPr marL="2971800" indent="-228600" algn="l" rtl="0" eaLnBrk="1" fontAlgn="base" hangingPunct="1">
        <a:spcBef>
          <a:spcPct val="20000"/>
        </a:spcBef>
        <a:spcAft>
          <a:spcPct val="0"/>
        </a:spcAft>
        <a:buClr>
          <a:srgbClr val="2675B4"/>
        </a:buClr>
        <a:buFont typeface="Wingdings" charset="2"/>
        <a:buChar char="§"/>
        <a:defRPr>
          <a:solidFill>
            <a:schemeClr val="tx1"/>
          </a:solidFill>
          <a:latin typeface="+mn-lt"/>
          <a:ea typeface="+mn-ea"/>
          <a:cs typeface="+mn-cs"/>
        </a:defRPr>
      </a:lvl7pPr>
      <a:lvl8pPr marL="3429000" indent="-228600" algn="l" rtl="0" eaLnBrk="1" fontAlgn="base" hangingPunct="1">
        <a:spcBef>
          <a:spcPct val="20000"/>
        </a:spcBef>
        <a:spcAft>
          <a:spcPct val="0"/>
        </a:spcAft>
        <a:buClr>
          <a:srgbClr val="2675B4"/>
        </a:buClr>
        <a:buFont typeface="Wingdings" charset="2"/>
        <a:buChar char="§"/>
        <a:defRPr>
          <a:solidFill>
            <a:schemeClr val="tx1"/>
          </a:solidFill>
          <a:latin typeface="+mn-lt"/>
          <a:ea typeface="+mn-ea"/>
          <a:cs typeface="+mn-cs"/>
        </a:defRPr>
      </a:lvl8pPr>
      <a:lvl9pPr marL="3886200" indent="-228600" algn="l" rtl="0" eaLnBrk="1" fontAlgn="base" hangingPunct="1">
        <a:spcBef>
          <a:spcPct val="20000"/>
        </a:spcBef>
        <a:spcAft>
          <a:spcPct val="0"/>
        </a:spcAft>
        <a:buClr>
          <a:srgbClr val="2675B4"/>
        </a:buClr>
        <a:buFont typeface="Wingdings" charset="2"/>
        <a:buChar char="§"/>
        <a:defRPr>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2" descr="Bar_slide_REVb.png                                             00001FABFireWirePlus 117 GB            B9F54734:"/>
          <p:cNvPicPr>
            <a:picLocks noChangeAspect="1" noChangeArrowheads="1"/>
          </p:cNvPicPr>
          <p:nvPr/>
        </p:nvPicPr>
        <p:blipFill>
          <a:blip r:embed="rId13" r:link="rId14">
            <a:extLst>
              <a:ext uri="{28A0092B-C50C-407E-A947-70E740481C1C}">
                <a14:useLocalDpi xmlns:a14="http://schemas.microsoft.com/office/drawing/2010/main" val="0"/>
              </a:ext>
            </a:extLst>
          </a:blip>
          <a:srcRect/>
          <a:stretch>
            <a:fillRect/>
          </a:stretch>
        </p:blipFill>
        <p:spPr bwMode="auto">
          <a:xfrm>
            <a:off x="0" y="-112713"/>
            <a:ext cx="12192000" cy="1476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3" name="Text Box 3"/>
          <p:cNvSpPr txBox="1">
            <a:spLocks noChangeArrowheads="1"/>
          </p:cNvSpPr>
          <p:nvPr/>
        </p:nvSpPr>
        <p:spPr bwMode="auto">
          <a:xfrm>
            <a:off x="728134" y="411163"/>
            <a:ext cx="5323417" cy="3598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2058" tIns="41029" rIns="82058" bIns="41029">
            <a:spAutoFit/>
          </a:bodyPr>
          <a:lstStyle>
            <a:lvl1pPr>
              <a:defRPr>
                <a:solidFill>
                  <a:schemeClr val="tx1"/>
                </a:solidFill>
                <a:latin typeface="Arial" charset="0"/>
              </a:defRPr>
            </a:lvl1pPr>
            <a:lvl2pPr marL="409575">
              <a:defRPr>
                <a:solidFill>
                  <a:schemeClr val="tx1"/>
                </a:solidFill>
                <a:latin typeface="Arial" charset="0"/>
              </a:defRPr>
            </a:lvl2pPr>
            <a:lvl3pPr marL="820738">
              <a:defRPr>
                <a:solidFill>
                  <a:schemeClr val="tx1"/>
                </a:solidFill>
                <a:latin typeface="Arial" charset="0"/>
              </a:defRPr>
            </a:lvl3pPr>
            <a:lvl4pPr marL="1230313">
              <a:defRPr>
                <a:solidFill>
                  <a:schemeClr val="tx1"/>
                </a:solidFill>
                <a:latin typeface="Arial" charset="0"/>
              </a:defRPr>
            </a:lvl4pPr>
            <a:lvl5pPr marL="1641475">
              <a:defRPr>
                <a:solidFill>
                  <a:schemeClr val="tx1"/>
                </a:solidFill>
                <a:latin typeface="Arial" charset="0"/>
              </a:defRPr>
            </a:lvl5pPr>
            <a:lvl6pPr marL="2098675" fontAlgn="base">
              <a:spcBef>
                <a:spcPct val="0"/>
              </a:spcBef>
              <a:spcAft>
                <a:spcPct val="0"/>
              </a:spcAft>
              <a:defRPr>
                <a:solidFill>
                  <a:schemeClr val="tx1"/>
                </a:solidFill>
                <a:latin typeface="Arial" charset="0"/>
              </a:defRPr>
            </a:lvl6pPr>
            <a:lvl7pPr marL="2555875" fontAlgn="base">
              <a:spcBef>
                <a:spcPct val="0"/>
              </a:spcBef>
              <a:spcAft>
                <a:spcPct val="0"/>
              </a:spcAft>
              <a:defRPr>
                <a:solidFill>
                  <a:schemeClr val="tx1"/>
                </a:solidFill>
                <a:latin typeface="Arial" charset="0"/>
              </a:defRPr>
            </a:lvl7pPr>
            <a:lvl8pPr marL="3013075" fontAlgn="base">
              <a:spcBef>
                <a:spcPct val="0"/>
              </a:spcBef>
              <a:spcAft>
                <a:spcPct val="0"/>
              </a:spcAft>
              <a:defRPr>
                <a:solidFill>
                  <a:schemeClr val="tx1"/>
                </a:solidFill>
                <a:latin typeface="Arial" charset="0"/>
              </a:defRPr>
            </a:lvl8pPr>
            <a:lvl9pPr marL="3470275" fontAlgn="base">
              <a:spcBef>
                <a:spcPct val="0"/>
              </a:spcBef>
              <a:spcAft>
                <a:spcPct val="0"/>
              </a:spcAft>
              <a:defRPr>
                <a:solidFill>
                  <a:schemeClr val="tx1"/>
                </a:solidFill>
                <a:latin typeface="Arial" charset="0"/>
              </a:defRPr>
            </a:lvl9pPr>
          </a:lstStyle>
          <a:p>
            <a:pPr>
              <a:spcBef>
                <a:spcPct val="50000"/>
              </a:spcBef>
              <a:defRPr/>
            </a:pPr>
            <a:endParaRPr lang="en-US" b="1" i="1" dirty="0">
              <a:solidFill>
                <a:schemeClr val="tx2"/>
              </a:solidFill>
            </a:endParaRPr>
          </a:p>
        </p:txBody>
      </p:sp>
      <p:sp>
        <p:nvSpPr>
          <p:cNvPr id="1028" name="Rectangle 4"/>
          <p:cNvSpPr>
            <a:spLocks noGrp="1" noChangeArrowheads="1"/>
          </p:cNvSpPr>
          <p:nvPr>
            <p:ph type="title"/>
          </p:nvPr>
        </p:nvSpPr>
        <p:spPr bwMode="auto">
          <a:xfrm>
            <a:off x="455084" y="217489"/>
            <a:ext cx="10310283" cy="638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2058" tIns="41029" rIns="82058" bIns="41029" numCol="1" anchor="ctr" anchorCtr="0" compatLnSpc="1">
            <a:prstTxWarp prst="textNoShape">
              <a:avLst/>
            </a:prstTxWarp>
          </a:bodyPr>
          <a:lstStyle/>
          <a:p>
            <a:pPr lvl="0"/>
            <a:r>
              <a:rPr lang="en-US" altLang="en-US" dirty="0"/>
              <a:t>Click to edit Master title style</a:t>
            </a:r>
          </a:p>
        </p:txBody>
      </p:sp>
      <p:sp>
        <p:nvSpPr>
          <p:cNvPr id="1029" name="Rectangle 5"/>
          <p:cNvSpPr>
            <a:spLocks noGrp="1" noChangeArrowheads="1"/>
          </p:cNvSpPr>
          <p:nvPr>
            <p:ph type="body" idx="1"/>
          </p:nvPr>
        </p:nvSpPr>
        <p:spPr bwMode="auto">
          <a:xfrm>
            <a:off x="571501" y="1357313"/>
            <a:ext cx="11165417" cy="4443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2058" tIns="41029" rIns="82058" bIns="4102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p:txBody>
      </p:sp>
      <p:sp>
        <p:nvSpPr>
          <p:cNvPr id="10246" name="Rectangle 6"/>
          <p:cNvSpPr>
            <a:spLocks noGrp="1" noChangeArrowheads="1"/>
          </p:cNvSpPr>
          <p:nvPr>
            <p:ph type="sldNum" sz="quarter" idx="4"/>
          </p:nvPr>
        </p:nvSpPr>
        <p:spPr bwMode="auto">
          <a:xfrm>
            <a:off x="5933017" y="6400800"/>
            <a:ext cx="328083" cy="222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defTabSz="1019175" eaLnBrk="0" hangingPunct="0">
              <a:defRPr sz="1000"/>
            </a:lvl1pPr>
          </a:lstStyle>
          <a:p>
            <a:pPr>
              <a:defRPr/>
            </a:pPr>
            <a:r>
              <a:rPr lang="en-US" altLang="en-US" dirty="0"/>
              <a:t>-</a:t>
            </a:r>
            <a:fld id="{1D0E2C31-8FDD-45CE-AF6B-25AB005358E0}" type="slidenum">
              <a:rPr lang="en-US" altLang="en-US"/>
              <a:pPr>
                <a:defRPr/>
              </a:pPr>
              <a:t>‹#›</a:t>
            </a:fld>
            <a:r>
              <a:rPr lang="en-US" altLang="en-US" dirty="0"/>
              <a:t>-</a:t>
            </a:r>
          </a:p>
        </p:txBody>
      </p:sp>
      <p:pic>
        <p:nvPicPr>
          <p:cNvPr id="1031" name="Picture 7"/>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10464801" y="6218238"/>
            <a:ext cx="1595967" cy="538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rgbClr val="FFFF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4705059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dt="0"/>
  <p:txStyles>
    <p:titleStyle>
      <a:lvl1pPr algn="l" rtl="0" eaLnBrk="1" fontAlgn="base" hangingPunct="1">
        <a:spcBef>
          <a:spcPct val="0"/>
        </a:spcBef>
        <a:spcAft>
          <a:spcPct val="0"/>
        </a:spcAft>
        <a:defRPr>
          <a:solidFill>
            <a:srgbClr val="003366"/>
          </a:solidFill>
          <a:latin typeface="+mj-lt"/>
          <a:ea typeface="+mj-ea"/>
          <a:cs typeface="+mj-cs"/>
        </a:defRPr>
      </a:lvl1pPr>
      <a:lvl2pPr algn="l" rtl="0" eaLnBrk="1" fontAlgn="base" hangingPunct="1">
        <a:spcBef>
          <a:spcPct val="0"/>
        </a:spcBef>
        <a:spcAft>
          <a:spcPct val="0"/>
        </a:spcAft>
        <a:defRPr>
          <a:solidFill>
            <a:srgbClr val="003366"/>
          </a:solidFill>
          <a:latin typeface="Arial Black" pitchFamily="34" charset="0"/>
        </a:defRPr>
      </a:lvl2pPr>
      <a:lvl3pPr algn="l" rtl="0" eaLnBrk="1" fontAlgn="base" hangingPunct="1">
        <a:spcBef>
          <a:spcPct val="0"/>
        </a:spcBef>
        <a:spcAft>
          <a:spcPct val="0"/>
        </a:spcAft>
        <a:defRPr>
          <a:solidFill>
            <a:srgbClr val="003366"/>
          </a:solidFill>
          <a:latin typeface="Arial Black" pitchFamily="34" charset="0"/>
        </a:defRPr>
      </a:lvl3pPr>
      <a:lvl4pPr algn="l" rtl="0" eaLnBrk="1" fontAlgn="base" hangingPunct="1">
        <a:spcBef>
          <a:spcPct val="0"/>
        </a:spcBef>
        <a:spcAft>
          <a:spcPct val="0"/>
        </a:spcAft>
        <a:defRPr>
          <a:solidFill>
            <a:srgbClr val="003366"/>
          </a:solidFill>
          <a:latin typeface="Arial Black" pitchFamily="34" charset="0"/>
        </a:defRPr>
      </a:lvl4pPr>
      <a:lvl5pPr algn="l" rtl="0" eaLnBrk="1" fontAlgn="base" hangingPunct="1">
        <a:spcBef>
          <a:spcPct val="0"/>
        </a:spcBef>
        <a:spcAft>
          <a:spcPct val="0"/>
        </a:spcAft>
        <a:defRPr>
          <a:solidFill>
            <a:srgbClr val="003366"/>
          </a:solidFill>
          <a:latin typeface="Arial Black" pitchFamily="34" charset="0"/>
        </a:defRPr>
      </a:lvl5pPr>
      <a:lvl6pPr marL="457200" algn="l" rtl="0" eaLnBrk="1" fontAlgn="base" hangingPunct="1">
        <a:spcBef>
          <a:spcPct val="0"/>
        </a:spcBef>
        <a:spcAft>
          <a:spcPct val="0"/>
        </a:spcAft>
        <a:defRPr>
          <a:solidFill>
            <a:srgbClr val="003366"/>
          </a:solidFill>
          <a:latin typeface="Arial Black" pitchFamily="34" charset="0"/>
        </a:defRPr>
      </a:lvl6pPr>
      <a:lvl7pPr marL="914400" algn="l" rtl="0" eaLnBrk="1" fontAlgn="base" hangingPunct="1">
        <a:spcBef>
          <a:spcPct val="0"/>
        </a:spcBef>
        <a:spcAft>
          <a:spcPct val="0"/>
        </a:spcAft>
        <a:defRPr>
          <a:solidFill>
            <a:srgbClr val="003366"/>
          </a:solidFill>
          <a:latin typeface="Arial Black" pitchFamily="34" charset="0"/>
        </a:defRPr>
      </a:lvl7pPr>
      <a:lvl8pPr marL="1371600" algn="l" rtl="0" eaLnBrk="1" fontAlgn="base" hangingPunct="1">
        <a:spcBef>
          <a:spcPct val="0"/>
        </a:spcBef>
        <a:spcAft>
          <a:spcPct val="0"/>
        </a:spcAft>
        <a:defRPr>
          <a:solidFill>
            <a:srgbClr val="003366"/>
          </a:solidFill>
          <a:latin typeface="Arial Black" pitchFamily="34" charset="0"/>
        </a:defRPr>
      </a:lvl8pPr>
      <a:lvl9pPr marL="1828800" algn="l" rtl="0" eaLnBrk="1" fontAlgn="base" hangingPunct="1">
        <a:spcBef>
          <a:spcPct val="0"/>
        </a:spcBef>
        <a:spcAft>
          <a:spcPct val="0"/>
        </a:spcAft>
        <a:defRPr>
          <a:solidFill>
            <a:srgbClr val="003366"/>
          </a:solidFill>
          <a:latin typeface="Arial Black" pitchFamily="34" charset="0"/>
        </a:defRPr>
      </a:lvl9pPr>
    </p:titleStyle>
    <p:bodyStyle>
      <a:lvl1pPr marL="212725" indent="-212725" algn="l" rtl="0" eaLnBrk="1" fontAlgn="base" hangingPunct="1">
        <a:spcBef>
          <a:spcPct val="20000"/>
        </a:spcBef>
        <a:spcAft>
          <a:spcPct val="0"/>
        </a:spcAft>
        <a:buFont typeface="Wingdings" panose="05000000000000000000" pitchFamily="2" charset="2"/>
        <a:buChar char="§"/>
        <a:defRPr sz="1600">
          <a:solidFill>
            <a:srgbClr val="003366"/>
          </a:solidFill>
          <a:latin typeface="+mn-lt"/>
          <a:ea typeface="+mn-ea"/>
          <a:cs typeface="+mn-cs"/>
        </a:defRPr>
      </a:lvl1pPr>
      <a:lvl2pPr marL="622300" indent="-212725" algn="l" rtl="0" eaLnBrk="1" fontAlgn="base" hangingPunct="1">
        <a:spcBef>
          <a:spcPct val="20000"/>
        </a:spcBef>
        <a:spcAft>
          <a:spcPct val="0"/>
        </a:spcAft>
        <a:buSzPct val="80000"/>
        <a:buFont typeface="Arial" panose="020B0604020202020204" pitchFamily="34" charset="0"/>
        <a:buChar char="–"/>
        <a:defRPr sz="1400">
          <a:solidFill>
            <a:srgbClr val="003366"/>
          </a:solidFill>
          <a:latin typeface="+mn-lt"/>
        </a:defRPr>
      </a:lvl2pPr>
      <a:lvl3pPr marL="1143000" indent="-228600" algn="l" rtl="0" eaLnBrk="1" fontAlgn="base" hangingPunct="1">
        <a:spcBef>
          <a:spcPct val="20000"/>
        </a:spcBef>
        <a:spcAft>
          <a:spcPct val="0"/>
        </a:spcAft>
        <a:buChar char="•"/>
        <a:defRPr sz="1300">
          <a:solidFill>
            <a:srgbClr val="003366"/>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hyperlink" Target="mailto:sean.nabi@bmc.org"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hyperlink" Target="http://www.bu.edu/policies/information-security-home/data-protection-standards/" TargetMode="Externa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internal.bmc.org/policy/" TargetMode="External"/><Relationship Id="rId2" Type="http://schemas.openxmlformats.org/officeDocument/2006/relationships/hyperlink" Target="http://www.bu.edu/policies/information-security-home/data-protection-standards/minimum-security-standards/" TargetMode="Externa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hyperlink" Target="http://www.bumc.bu.edu/it/support/bumc-it/request/" TargetMode="External"/><Relationship Id="rId2" Type="http://schemas.openxmlformats.org/officeDocument/2006/relationships/hyperlink" Target="http://www.bu.edu/tech/support/information-security/securing-your-devices/" TargetMode="External"/><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hyperlink" Target="https://bmc.service-now.com/" TargetMode="External"/></Relationships>
</file>

<file path=ppt/slides/_rels/slide40.xml.rels><?xml version="1.0" encoding="UTF-8" standalone="yes"?>
<Relationships xmlns="http://schemas.openxmlformats.org/package/2006/relationships"><Relationship Id="rId2" Type="http://schemas.openxmlformats.org/officeDocument/2006/relationships/hyperlink" Target="http://www.bu.edu/tech/about/security-resources/bestpractice/passwords/" TargetMode="Externa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hyperlink" Target="http://www.bu.edu/tech/support/storage-options/" TargetMode="External"/><Relationship Id="rId2" Type="http://schemas.openxmlformats.org/officeDocument/2006/relationships/hyperlink" Target="http://www.bu.edu/ctsi/tools/" TargetMode="Externa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8" Type="http://schemas.openxmlformats.org/officeDocument/2006/relationships/hyperlink" Target="https://support.office.com/en-US/article/Password-protect-a-document-8F4AFC43-62F9-4A3A-BBE1-45477D99FA68" TargetMode="External"/><Relationship Id="rId3" Type="http://schemas.openxmlformats.org/officeDocument/2006/relationships/hyperlink" Target="http://www.bu.edu/tech/services/cccs/email/datamotion/using/" TargetMode="External"/><Relationship Id="rId7" Type="http://schemas.openxmlformats.org/officeDocument/2006/relationships/hyperlink" Target="mailto:yyy@bmc.org)" TargetMode="External"/><Relationship Id="rId2" Type="http://schemas.openxmlformats.org/officeDocument/2006/relationships/hyperlink" Target="mailto:xxx@bu.edu" TargetMode="External"/><Relationship Id="rId1" Type="http://schemas.openxmlformats.org/officeDocument/2006/relationships/slideLayout" Target="../slideLayouts/slideLayout5.xml"/><Relationship Id="rId6" Type="http://schemas.openxmlformats.org/officeDocument/2006/relationships/hyperlink" Target="mailto:xxx@bmc.org" TargetMode="External"/><Relationship Id="rId5" Type="http://schemas.openxmlformats.org/officeDocument/2006/relationships/hyperlink" Target="mailto:yyy@bmc.org" TargetMode="External"/><Relationship Id="rId4" Type="http://schemas.openxmlformats.org/officeDocument/2006/relationships/hyperlink" Target="mailto:yyy@bu.edu)" TargetMode="External"/><Relationship Id="rId9" Type="http://schemas.openxmlformats.org/officeDocument/2006/relationships/hyperlink" Target="https://support.office.com/en-US/article/Protect-an-Excel-file-7359d4ae-7213-4ac2-b058-f75e9311b599?ui=en-US&amp;rs=en-US&amp;ad=US" TargetMode="External"/></Relationships>
</file>

<file path=ppt/slides/_rels/slide44.xml.rels><?xml version="1.0" encoding="UTF-8" standalone="yes"?>
<Relationships xmlns="http://schemas.openxmlformats.org/package/2006/relationships"><Relationship Id="rId3" Type="http://schemas.openxmlformats.org/officeDocument/2006/relationships/hyperlink" Target="mailto:abuse@bu.edu" TargetMode="External"/><Relationship Id="rId2" Type="http://schemas.openxmlformats.org/officeDocument/2006/relationships/image" Target="../media/image6.tiff"/><Relationship Id="rId1" Type="http://schemas.openxmlformats.org/officeDocument/2006/relationships/slideLayout" Target="../slideLayouts/slideLayout2.xml"/><Relationship Id="rId5" Type="http://schemas.openxmlformats.org/officeDocument/2006/relationships/hyperlink" Target="mailto:DG-Spam-attack@bmc.org" TargetMode="External"/><Relationship Id="rId4" Type="http://schemas.openxmlformats.org/officeDocument/2006/relationships/hyperlink" Target="http://www.bu.edu/tech/services/cccs/email/unwanted-email/how-to-fight-phishing/" TargetMode="External"/></Relationships>
</file>

<file path=ppt/slides/_rels/slide45.xml.rels><?xml version="1.0" encoding="UTF-8" standalone="yes"?>
<Relationships xmlns="http://schemas.openxmlformats.org/package/2006/relationships"><Relationship Id="rId3" Type="http://schemas.openxmlformats.org/officeDocument/2006/relationships/hyperlink" Target="http://www.bu.edu/tech/support/information-security/security-for-everyone/how-to-fight-phishing/"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46.xml.rels><?xml version="1.0" encoding="UTF-8" standalone="yes"?>
<Relationships xmlns="http://schemas.openxmlformats.org/package/2006/relationships"><Relationship Id="rId3" Type="http://schemas.openxmlformats.org/officeDocument/2006/relationships/hyperlink" Target="https://portal.bmc.org/" TargetMode="External"/><Relationship Id="rId2" Type="http://schemas.openxmlformats.org/officeDocument/2006/relationships/hyperlink" Target="https://mybmc.org/" TargetMode="External"/><Relationship Id="rId1" Type="http://schemas.openxmlformats.org/officeDocument/2006/relationships/slideLayout" Target="../slideLayouts/slideLayout2.xml"/><Relationship Id="rId4" Type="http://schemas.openxmlformats.org/officeDocument/2006/relationships/hyperlink" Target="vpn.bu.edu" TargetMode="Externa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hyperlink" Target="mailto:privacy@bmc.org" TargetMode="External"/><Relationship Id="rId2" Type="http://schemas.openxmlformats.org/officeDocument/2006/relationships/hyperlink" Target="mailto:irt@bu.edu" TargetMode="External"/><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8" Type="http://schemas.openxmlformats.org/officeDocument/2006/relationships/hyperlink" Target="mailto:dlindq@bu.edu" TargetMode="External"/><Relationship Id="rId3" Type="http://schemas.openxmlformats.org/officeDocument/2006/relationships/hyperlink" Target="http://www.bu.edu/hipaa" TargetMode="External"/><Relationship Id="rId7" Type="http://schemas.openxmlformats.org/officeDocument/2006/relationships/hyperlink" Target="mailto:corbettd@bu.edu"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hyperlink" Target="mailto:privacy@bmc.org" TargetMode="External"/><Relationship Id="rId5" Type="http://schemas.openxmlformats.org/officeDocument/2006/relationships/hyperlink" Target="http://internal.bmc.org/policy/" TargetMode="External"/><Relationship Id="rId10" Type="http://schemas.openxmlformats.org/officeDocument/2006/relationships/hyperlink" Target="https://privacyruleandresearch.nih.gov/clin_research.asp" TargetMode="External"/><Relationship Id="rId4" Type="http://schemas.openxmlformats.org/officeDocument/2006/relationships/hyperlink" Target="http://www.bu.edu/policies/information-security-home/data-protection-standards/" TargetMode="External"/><Relationship Id="rId9" Type="http://schemas.openxmlformats.org/officeDocument/2006/relationships/hyperlink" Target="mailto:hipaa@bu.ed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914399" y="396241"/>
            <a:ext cx="10363200" cy="2744524"/>
          </a:xfrm>
        </p:spPr>
        <p:txBody>
          <a:bodyPr/>
          <a:lstStyle/>
          <a:p>
            <a:br>
              <a:rPr lang="en-US" sz="4400" dirty="0">
                <a:latin typeface="+mn-lt"/>
              </a:rPr>
            </a:br>
            <a:br>
              <a:rPr lang="en-US" sz="4400" dirty="0">
                <a:latin typeface="+mn-lt"/>
              </a:rPr>
            </a:br>
            <a:r>
              <a:rPr lang="en-US" sz="4400" dirty="0">
                <a:latin typeface="+mn-lt"/>
              </a:rPr>
              <a:t>HIPAA and </a:t>
            </a:r>
            <a:br>
              <a:rPr lang="en-US" sz="4400" dirty="0">
                <a:latin typeface="+mn-lt"/>
              </a:rPr>
            </a:br>
            <a:r>
              <a:rPr lang="en-US" sz="4400" dirty="0">
                <a:latin typeface="+mn-lt"/>
              </a:rPr>
              <a:t>RESEARCH DATA SECURITY </a:t>
            </a:r>
            <a:br>
              <a:rPr lang="en-US" sz="4400" dirty="0">
                <a:latin typeface="+mn-lt"/>
              </a:rPr>
            </a:br>
            <a:endParaRPr lang="en-US" sz="4400" dirty="0">
              <a:latin typeface="+mn-lt"/>
            </a:endParaRPr>
          </a:p>
        </p:txBody>
      </p:sp>
      <p:sp>
        <p:nvSpPr>
          <p:cNvPr id="5" name="Subtitle 4"/>
          <p:cNvSpPr>
            <a:spLocks noGrp="1"/>
          </p:cNvSpPr>
          <p:nvPr>
            <p:ph type="subTitle" idx="1"/>
          </p:nvPr>
        </p:nvSpPr>
        <p:spPr>
          <a:xfrm>
            <a:off x="1257992" y="3048000"/>
            <a:ext cx="9676015" cy="2438707"/>
          </a:xfrm>
        </p:spPr>
        <p:txBody>
          <a:bodyPr>
            <a:normAutofit fontScale="62500" lnSpcReduction="20000"/>
          </a:bodyPr>
          <a:lstStyle/>
          <a:p>
            <a:endParaRPr lang="en-US" dirty="0">
              <a:latin typeface="+mn-lt"/>
            </a:endParaRPr>
          </a:p>
          <a:p>
            <a:endParaRPr lang="en-US" sz="3400" dirty="0">
              <a:latin typeface="+mn-lt"/>
            </a:endParaRPr>
          </a:p>
          <a:p>
            <a:r>
              <a:rPr lang="en-US" sz="3400" dirty="0">
                <a:latin typeface="+mn-lt"/>
              </a:rPr>
              <a:t>For Boston Medical Center </a:t>
            </a:r>
          </a:p>
          <a:p>
            <a:r>
              <a:rPr lang="en-US" sz="3400" dirty="0">
                <a:latin typeface="+mn-lt"/>
              </a:rPr>
              <a:t>and Boston University Medical Campus</a:t>
            </a:r>
          </a:p>
          <a:p>
            <a:r>
              <a:rPr lang="en-US" sz="3400" dirty="0">
                <a:latin typeface="+mn-lt"/>
              </a:rPr>
              <a:t>Researchers</a:t>
            </a:r>
          </a:p>
          <a:p>
            <a:endParaRPr lang="en-US" dirty="0">
              <a:latin typeface="+mn-lt"/>
            </a:endParaRPr>
          </a:p>
          <a:p>
            <a:endParaRPr lang="en-US" dirty="0">
              <a:latin typeface="+mn-lt"/>
            </a:endParaRPr>
          </a:p>
          <a:p>
            <a:pPr algn="r"/>
            <a:r>
              <a:rPr lang="en-US" b="0" dirty="0">
                <a:latin typeface="+mn-lt"/>
              </a:rPr>
              <a:t>April 2018</a:t>
            </a:r>
          </a:p>
        </p:txBody>
      </p:sp>
    </p:spTree>
    <p:extLst>
      <p:ext uri="{BB962C8B-B14F-4D97-AF65-F5344CB8AC3E}">
        <p14:creationId xmlns:p14="http://schemas.microsoft.com/office/powerpoint/2010/main" val="3008952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lvl="0" indent="0">
              <a:buNone/>
            </a:pPr>
            <a:r>
              <a:rPr lang="en-US" dirty="0">
                <a:latin typeface="+mn-lt"/>
              </a:rPr>
              <a:t>What BU Medical Campus and BMC researchers </a:t>
            </a:r>
            <a:br>
              <a:rPr lang="en-US" dirty="0">
                <a:latin typeface="+mn-lt"/>
              </a:rPr>
            </a:br>
            <a:r>
              <a:rPr lang="en-US" dirty="0">
                <a:latin typeface="+mn-lt"/>
              </a:rPr>
              <a:t>need to know about HIPAA:</a:t>
            </a:r>
          </a:p>
        </p:txBody>
      </p:sp>
      <p:sp>
        <p:nvSpPr>
          <p:cNvPr id="3" name="Content Placeholder 2"/>
          <p:cNvSpPr>
            <a:spLocks noGrp="1"/>
          </p:cNvSpPr>
          <p:nvPr>
            <p:ph idx="1"/>
          </p:nvPr>
        </p:nvSpPr>
        <p:spPr/>
        <p:txBody>
          <a:bodyPr/>
          <a:lstStyle/>
          <a:p>
            <a:pPr marL="0" lvl="0" indent="0" algn="ctr">
              <a:buNone/>
            </a:pPr>
            <a:endParaRPr lang="en-US" dirty="0">
              <a:latin typeface="+mn-lt"/>
            </a:endParaRPr>
          </a:p>
          <a:p>
            <a:pPr marL="0" lvl="0" indent="0" algn="ctr">
              <a:buNone/>
            </a:pPr>
            <a:r>
              <a:rPr lang="en-US" dirty="0">
                <a:latin typeface="+mn-lt"/>
              </a:rPr>
              <a:t>What data does HIPAA protect? How can researchers access and use HIPAA data to recruit subjects and conduct research?</a:t>
            </a:r>
          </a:p>
          <a:p>
            <a:pPr marL="0" lvl="0" indent="0" algn="ctr">
              <a:buNone/>
            </a:pPr>
            <a:endParaRPr lang="en-US" dirty="0">
              <a:latin typeface="+mn-lt"/>
            </a:endParaRPr>
          </a:p>
          <a:p>
            <a:pPr marL="0" indent="0" algn="ctr">
              <a:buNone/>
            </a:pPr>
            <a:r>
              <a:rPr lang="en-US" dirty="0">
                <a:latin typeface="+mn-lt"/>
              </a:rPr>
              <a:t>What are researchers required to do to keep personally identifiable health data used in research SECURE--whether covered by HIPAA or not</a:t>
            </a:r>
          </a:p>
          <a:p>
            <a:pPr marL="0" indent="0" algn="ctr">
              <a:buNone/>
            </a:pPr>
            <a:endParaRPr lang="en-US" dirty="0">
              <a:latin typeface="+mn-lt"/>
            </a:endParaRPr>
          </a:p>
          <a:p>
            <a:pPr marL="0" indent="0" algn="ctr">
              <a:buNone/>
            </a:pPr>
            <a:r>
              <a:rPr lang="en-US" dirty="0">
                <a:latin typeface="+mn-lt"/>
              </a:rPr>
              <a:t>How to report a possible breach of research data</a:t>
            </a:r>
          </a:p>
          <a:p>
            <a:pPr lvl="0"/>
            <a:endParaRPr lang="en-US" dirty="0">
              <a:latin typeface="+mn-lt"/>
            </a:endParaRPr>
          </a:p>
          <a:p>
            <a:endParaRPr lang="en-US" dirty="0">
              <a:latin typeface="+mn-lt"/>
            </a:endParaRPr>
          </a:p>
        </p:txBody>
      </p:sp>
      <p:sp>
        <p:nvSpPr>
          <p:cNvPr id="4" name="Footer Placeholder 3"/>
          <p:cNvSpPr>
            <a:spLocks noGrp="1"/>
          </p:cNvSpPr>
          <p:nvPr>
            <p:ph type="ftr" sz="quarter" idx="10"/>
          </p:nvPr>
        </p:nvSpPr>
        <p:spPr/>
        <p:txBody>
          <a:bodyPr/>
          <a:lstStyle/>
          <a:p>
            <a:r>
              <a:rPr lang="en-US" dirty="0"/>
              <a:t>  </a:t>
            </a:r>
          </a:p>
        </p:txBody>
      </p:sp>
      <p:sp>
        <p:nvSpPr>
          <p:cNvPr id="5" name="Slide Number Placeholder 4"/>
          <p:cNvSpPr>
            <a:spLocks noGrp="1"/>
          </p:cNvSpPr>
          <p:nvPr>
            <p:ph type="sldNum" sz="quarter" idx="11"/>
          </p:nvPr>
        </p:nvSpPr>
        <p:spPr/>
        <p:txBody>
          <a:bodyPr/>
          <a:lstStyle/>
          <a:p>
            <a:fld id="{86FD128F-CE2A-40EB-8FB7-099DF770C3D2}" type="slidenum">
              <a:rPr lang="en-US" smtClean="0"/>
              <a:t>2</a:t>
            </a:fld>
            <a:endParaRPr lang="en-US" dirty="0"/>
          </a:p>
        </p:txBody>
      </p:sp>
      <p:sp>
        <p:nvSpPr>
          <p:cNvPr id="6" name="Straight Connector 5"/>
          <p:cNvSpPr/>
          <p:nvPr/>
        </p:nvSpPr>
        <p:spPr>
          <a:xfrm flipV="1">
            <a:off x="3418070" y="4531655"/>
            <a:ext cx="5355860" cy="11574"/>
          </a:xfrm>
          <a:prstGeom prst="line">
            <a:avLst/>
          </a:prstGeom>
          <a:ln>
            <a:solidFill>
              <a:srgbClr val="FF0000"/>
            </a:solidFill>
          </a:ln>
        </p:spPr>
        <p:style>
          <a:lnRef idx="2">
            <a:scrgbClr r="0" g="0" b="0"/>
          </a:lnRef>
          <a:fillRef idx="1">
            <a:schemeClr val="accent1">
              <a:hueOff val="0"/>
              <a:satOff val="0"/>
              <a:lumOff val="0"/>
              <a:alphaOff val="0"/>
            </a:schemeClr>
          </a:fillRef>
          <a:effectRef idx="1">
            <a:schemeClr val="accent1">
              <a:hueOff val="0"/>
              <a:satOff val="0"/>
              <a:lumOff val="0"/>
              <a:alphaOff val="0"/>
            </a:schemeClr>
          </a:effectRef>
          <a:fontRef idx="minor">
            <a:schemeClr val="tx1">
              <a:hueOff val="0"/>
              <a:satOff val="0"/>
              <a:lumOff val="0"/>
              <a:alphaOff val="0"/>
            </a:schemeClr>
          </a:fontRef>
        </p:style>
      </p:sp>
      <p:sp>
        <p:nvSpPr>
          <p:cNvPr id="7" name="Straight Connector 6"/>
          <p:cNvSpPr/>
          <p:nvPr/>
        </p:nvSpPr>
        <p:spPr>
          <a:xfrm flipV="1">
            <a:off x="3418070" y="3324915"/>
            <a:ext cx="5355860" cy="11574"/>
          </a:xfrm>
          <a:prstGeom prst="line">
            <a:avLst/>
          </a:prstGeom>
          <a:ln>
            <a:solidFill>
              <a:srgbClr val="FF0000"/>
            </a:solidFill>
          </a:ln>
        </p:spPr>
        <p:style>
          <a:lnRef idx="2">
            <a:scrgbClr r="0" g="0" b="0"/>
          </a:lnRef>
          <a:fillRef idx="1">
            <a:schemeClr val="accent1">
              <a:hueOff val="0"/>
              <a:satOff val="0"/>
              <a:lumOff val="0"/>
              <a:alphaOff val="0"/>
            </a:schemeClr>
          </a:fillRef>
          <a:effectRef idx="1">
            <a:schemeClr val="accent1">
              <a:hueOff val="0"/>
              <a:satOff val="0"/>
              <a:lumOff val="0"/>
              <a:alphaOff val="0"/>
            </a:schemeClr>
          </a:effectRef>
          <a:fontRef idx="minor">
            <a:schemeClr val="tx1">
              <a:hueOff val="0"/>
              <a:satOff val="0"/>
              <a:lumOff val="0"/>
              <a:alphaOff val="0"/>
            </a:schemeClr>
          </a:fontRef>
        </p:style>
      </p:sp>
    </p:spTree>
    <p:extLst>
      <p:ext uri="{BB962C8B-B14F-4D97-AF65-F5344CB8AC3E}">
        <p14:creationId xmlns:p14="http://schemas.microsoft.com/office/powerpoint/2010/main" val="19704827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n-lt"/>
              </a:rPr>
              <a:t>Definitions</a:t>
            </a:r>
          </a:p>
        </p:txBody>
      </p:sp>
      <p:sp>
        <p:nvSpPr>
          <p:cNvPr id="3" name="Content Placeholder 2"/>
          <p:cNvSpPr>
            <a:spLocks noGrp="1"/>
          </p:cNvSpPr>
          <p:nvPr>
            <p:ph idx="1"/>
          </p:nvPr>
        </p:nvSpPr>
        <p:spPr/>
        <p:txBody>
          <a:bodyPr/>
          <a:lstStyle/>
          <a:p>
            <a:pPr lvl="0"/>
            <a:r>
              <a:rPr lang="en-US" b="1" dirty="0">
                <a:solidFill>
                  <a:srgbClr val="C00000"/>
                </a:solidFill>
                <a:latin typeface="+mn-lt"/>
              </a:rPr>
              <a:t>HIPAA</a:t>
            </a:r>
            <a:r>
              <a:rPr lang="en-US" dirty="0">
                <a:latin typeface="+mn-lt"/>
              </a:rPr>
              <a:t>:  The Health Insurance Portability and Accountability Act of 1996 (HIPAA).  The regulations implementing the law contain Privacy, Security, and Breach Notification Rules </a:t>
            </a:r>
          </a:p>
          <a:p>
            <a:pPr lvl="0"/>
            <a:r>
              <a:rPr lang="en-US" b="1" dirty="0">
                <a:solidFill>
                  <a:srgbClr val="C00000"/>
                </a:solidFill>
                <a:latin typeface="+mn-lt"/>
              </a:rPr>
              <a:t>Covered Entity</a:t>
            </a:r>
            <a:r>
              <a:rPr lang="en-US" dirty="0">
                <a:solidFill>
                  <a:srgbClr val="C00000"/>
                </a:solidFill>
                <a:latin typeface="+mn-lt"/>
              </a:rPr>
              <a:t>: </a:t>
            </a:r>
            <a:r>
              <a:rPr lang="en-US" dirty="0">
                <a:latin typeface="+mn-lt"/>
              </a:rPr>
              <a:t>HIPAA applies to Covered Entities: most commonly, health insurance plan and healthcare providers that bill electronically. BMC is a Covered Entity</a:t>
            </a:r>
          </a:p>
          <a:p>
            <a:pPr lvl="0"/>
            <a:r>
              <a:rPr lang="en-US" b="1" dirty="0">
                <a:solidFill>
                  <a:srgbClr val="C00000"/>
                </a:solidFill>
                <a:latin typeface="+mn-lt"/>
              </a:rPr>
              <a:t>Covered Component</a:t>
            </a:r>
            <a:r>
              <a:rPr lang="en-US" dirty="0">
                <a:solidFill>
                  <a:srgbClr val="C00000"/>
                </a:solidFill>
                <a:latin typeface="+mn-lt"/>
              </a:rPr>
              <a:t>:  </a:t>
            </a:r>
            <a:r>
              <a:rPr lang="en-US" dirty="0">
                <a:latin typeface="+mn-lt"/>
              </a:rPr>
              <a:t>Same as a Covered Entity, but is a healthcare component of an entity that does more than healthcare (a Hybrid Entity with designated Covered Components).  BU is a Hybrid Entity.</a:t>
            </a:r>
          </a:p>
          <a:p>
            <a:pPr lvl="0"/>
            <a:endParaRPr lang="en-US" sz="2000" dirty="0">
              <a:latin typeface="+mn-lt"/>
            </a:endParaRPr>
          </a:p>
        </p:txBody>
      </p:sp>
      <p:sp>
        <p:nvSpPr>
          <p:cNvPr id="4" name="Footer Placeholder 3"/>
          <p:cNvSpPr>
            <a:spLocks noGrp="1"/>
          </p:cNvSpPr>
          <p:nvPr>
            <p:ph type="ftr" sz="quarter" idx="10"/>
          </p:nvPr>
        </p:nvSpPr>
        <p:spPr/>
        <p:txBody>
          <a:bodyPr/>
          <a:lstStyle/>
          <a:p>
            <a:r>
              <a:rPr lang="en-US" dirty="0"/>
              <a:t>  </a:t>
            </a:r>
          </a:p>
        </p:txBody>
      </p:sp>
      <p:sp>
        <p:nvSpPr>
          <p:cNvPr id="5" name="Slide Number Placeholder 4"/>
          <p:cNvSpPr>
            <a:spLocks noGrp="1"/>
          </p:cNvSpPr>
          <p:nvPr>
            <p:ph type="sldNum" sz="quarter" idx="11"/>
          </p:nvPr>
        </p:nvSpPr>
        <p:spPr/>
        <p:txBody>
          <a:bodyPr/>
          <a:lstStyle/>
          <a:p>
            <a:fld id="{86FD128F-CE2A-40EB-8FB7-099DF770C3D2}" type="slidenum">
              <a:rPr lang="en-US" smtClean="0"/>
              <a:t>3</a:t>
            </a:fld>
            <a:endParaRPr lang="en-US" dirty="0"/>
          </a:p>
        </p:txBody>
      </p:sp>
    </p:spTree>
    <p:extLst>
      <p:ext uri="{BB962C8B-B14F-4D97-AF65-F5344CB8AC3E}">
        <p14:creationId xmlns:p14="http://schemas.microsoft.com/office/powerpoint/2010/main" val="15579059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n-lt"/>
              </a:rPr>
              <a:t>What Data Does HIPAA Protect?</a:t>
            </a:r>
          </a:p>
        </p:txBody>
      </p:sp>
      <p:sp>
        <p:nvSpPr>
          <p:cNvPr id="3" name="Content Placeholder 2"/>
          <p:cNvSpPr>
            <a:spLocks noGrp="1"/>
          </p:cNvSpPr>
          <p:nvPr>
            <p:ph idx="1"/>
          </p:nvPr>
        </p:nvSpPr>
        <p:spPr>
          <a:xfrm>
            <a:off x="812800" y="1701209"/>
            <a:ext cx="10840484" cy="4013791"/>
          </a:xfrm>
        </p:spPr>
        <p:txBody>
          <a:bodyPr/>
          <a:lstStyle/>
          <a:p>
            <a:pPr marL="0" indent="0">
              <a:buNone/>
            </a:pPr>
            <a:r>
              <a:rPr lang="en-US" dirty="0">
                <a:latin typeface="+mn-lt"/>
              </a:rPr>
              <a:t>HIPAA protects Protected Health Information (PHI), which is data: </a:t>
            </a:r>
          </a:p>
          <a:p>
            <a:pPr lvl="1"/>
            <a:r>
              <a:rPr lang="en-US" dirty="0">
                <a:latin typeface="+mn-lt"/>
              </a:rPr>
              <a:t>about the past, present, or future physical or mental health and/or information about payment for health care services, </a:t>
            </a:r>
          </a:p>
          <a:p>
            <a:pPr lvl="1"/>
            <a:r>
              <a:rPr lang="en-US" dirty="0">
                <a:latin typeface="+mn-lt"/>
              </a:rPr>
              <a:t>that may identify individuals, AND</a:t>
            </a:r>
          </a:p>
          <a:p>
            <a:pPr lvl="1"/>
            <a:r>
              <a:rPr lang="en-US" dirty="0">
                <a:latin typeface="+mn-lt"/>
              </a:rPr>
              <a:t>was created or received by a Covered Entity (e.g., BMC).  </a:t>
            </a:r>
          </a:p>
          <a:p>
            <a:pPr marL="0" indent="0">
              <a:buNone/>
            </a:pPr>
            <a:r>
              <a:rPr lang="en-US" dirty="0">
                <a:latin typeface="+mn-lt"/>
              </a:rPr>
              <a:t>For example:</a:t>
            </a:r>
          </a:p>
          <a:p>
            <a:pPr lvl="1"/>
            <a:r>
              <a:rPr lang="en-US" dirty="0">
                <a:latin typeface="+mn-lt"/>
              </a:rPr>
              <a:t>Patient demographics, including name and contact information</a:t>
            </a:r>
          </a:p>
          <a:p>
            <a:pPr lvl="1"/>
            <a:r>
              <a:rPr lang="en-US" dirty="0">
                <a:latin typeface="+mn-lt"/>
              </a:rPr>
              <a:t>Medical records</a:t>
            </a:r>
          </a:p>
          <a:p>
            <a:pPr lvl="1"/>
            <a:r>
              <a:rPr lang="en-US" dirty="0">
                <a:latin typeface="+mn-lt"/>
              </a:rPr>
              <a:t>Lab results, images, </a:t>
            </a:r>
          </a:p>
          <a:p>
            <a:pPr lvl="1"/>
            <a:r>
              <a:rPr lang="en-US" dirty="0">
                <a:latin typeface="+mn-lt"/>
              </a:rPr>
              <a:t>Billing information</a:t>
            </a:r>
          </a:p>
          <a:p>
            <a:endParaRPr lang="en-US" dirty="0">
              <a:latin typeface="+mn-lt"/>
            </a:endParaRPr>
          </a:p>
          <a:p>
            <a:endParaRPr lang="en-US" dirty="0">
              <a:latin typeface="+mn-lt"/>
            </a:endParaRPr>
          </a:p>
        </p:txBody>
      </p:sp>
      <p:sp>
        <p:nvSpPr>
          <p:cNvPr id="4" name="Footer Placeholder 3"/>
          <p:cNvSpPr>
            <a:spLocks noGrp="1"/>
          </p:cNvSpPr>
          <p:nvPr>
            <p:ph type="ftr" sz="quarter" idx="10"/>
          </p:nvPr>
        </p:nvSpPr>
        <p:spPr/>
        <p:txBody>
          <a:bodyPr/>
          <a:lstStyle/>
          <a:p>
            <a:r>
              <a:rPr lang="en-US" dirty="0"/>
              <a:t>  </a:t>
            </a:r>
          </a:p>
        </p:txBody>
      </p:sp>
      <p:sp>
        <p:nvSpPr>
          <p:cNvPr id="5" name="Slide Number Placeholder 4"/>
          <p:cNvSpPr>
            <a:spLocks noGrp="1"/>
          </p:cNvSpPr>
          <p:nvPr>
            <p:ph type="sldNum" sz="quarter" idx="11"/>
          </p:nvPr>
        </p:nvSpPr>
        <p:spPr/>
        <p:txBody>
          <a:bodyPr/>
          <a:lstStyle/>
          <a:p>
            <a:fld id="{86FD128F-CE2A-40EB-8FB7-099DF770C3D2}" type="slidenum">
              <a:rPr lang="en-US" smtClean="0"/>
              <a:t>4</a:t>
            </a:fld>
            <a:endParaRPr lang="en-US" dirty="0"/>
          </a:p>
        </p:txBody>
      </p:sp>
    </p:spTree>
    <p:extLst>
      <p:ext uri="{BB962C8B-B14F-4D97-AF65-F5344CB8AC3E}">
        <p14:creationId xmlns:p14="http://schemas.microsoft.com/office/powerpoint/2010/main" val="16041059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n-lt"/>
              </a:rPr>
              <a:t>HIPAA and Research at BMC and BU</a:t>
            </a:r>
          </a:p>
        </p:txBody>
      </p:sp>
      <p:sp>
        <p:nvSpPr>
          <p:cNvPr id="6" name="Text Placeholder 5"/>
          <p:cNvSpPr>
            <a:spLocks noGrp="1"/>
          </p:cNvSpPr>
          <p:nvPr>
            <p:ph type="body" idx="1"/>
          </p:nvPr>
        </p:nvSpPr>
        <p:spPr/>
        <p:txBody>
          <a:bodyPr/>
          <a:lstStyle/>
          <a:p>
            <a:pPr algn="ctr"/>
            <a:r>
              <a:rPr lang="en-US" sz="3200" dirty="0">
                <a:latin typeface="+mn-lt"/>
              </a:rPr>
              <a:t>BU</a:t>
            </a:r>
          </a:p>
        </p:txBody>
      </p:sp>
      <p:sp>
        <p:nvSpPr>
          <p:cNvPr id="3" name="Content Placeholder 2"/>
          <p:cNvSpPr>
            <a:spLocks noGrp="1"/>
          </p:cNvSpPr>
          <p:nvPr>
            <p:ph sz="half" idx="2"/>
          </p:nvPr>
        </p:nvSpPr>
        <p:spPr>
          <a:xfrm>
            <a:off x="609600" y="2087620"/>
            <a:ext cx="5386917" cy="4038543"/>
          </a:xfrm>
          <a:ln w="19050">
            <a:solidFill>
              <a:srgbClr val="C00000"/>
            </a:solidFill>
          </a:ln>
        </p:spPr>
        <p:txBody>
          <a:bodyPr/>
          <a:lstStyle/>
          <a:p>
            <a:pPr>
              <a:tabLst>
                <a:tab pos="3200400" algn="l"/>
              </a:tabLst>
            </a:pPr>
            <a:r>
              <a:rPr lang="en-US" sz="2000" dirty="0">
                <a:latin typeface="+mn-lt"/>
              </a:rPr>
              <a:t>BU is a Hybrid Entity</a:t>
            </a:r>
          </a:p>
          <a:p>
            <a:pPr>
              <a:tabLst>
                <a:tab pos="3200400" algn="l"/>
              </a:tabLst>
            </a:pPr>
            <a:endParaRPr lang="en-US" sz="2000" dirty="0">
              <a:latin typeface="+mn-lt"/>
            </a:endParaRPr>
          </a:p>
          <a:p>
            <a:pPr>
              <a:tabLst>
                <a:tab pos="3200400" algn="l"/>
              </a:tabLst>
            </a:pPr>
            <a:r>
              <a:rPr lang="en-US" sz="2000" dirty="0">
                <a:latin typeface="+mn-lt"/>
              </a:rPr>
              <a:t>BU’s Covered Components, subject to HIPAA, are the GSDM Dental Treatment Centers; BU Rehabilitation Services; Sargent Choice Nutrition; and the Danielsen Institute.  </a:t>
            </a:r>
          </a:p>
          <a:p>
            <a:pPr>
              <a:tabLst>
                <a:tab pos="3200400" algn="l"/>
              </a:tabLst>
            </a:pPr>
            <a:endParaRPr lang="en-US" sz="2000" dirty="0">
              <a:latin typeface="+mn-lt"/>
            </a:endParaRPr>
          </a:p>
          <a:p>
            <a:pPr>
              <a:tabLst>
                <a:tab pos="3200400" algn="l"/>
              </a:tabLst>
            </a:pPr>
            <a:r>
              <a:rPr lang="en-US" sz="2000" dirty="0">
                <a:latin typeface="+mn-lt"/>
              </a:rPr>
              <a:t>BU’s professional schools (BUSM, </a:t>
            </a:r>
            <a:r>
              <a:rPr lang="en-US" sz="2000" dirty="0" err="1">
                <a:latin typeface="+mn-lt"/>
              </a:rPr>
              <a:t>SPH</a:t>
            </a:r>
            <a:r>
              <a:rPr lang="en-US" sz="2000" dirty="0">
                <a:latin typeface="+mn-lt"/>
              </a:rPr>
              <a:t>) are not Covered Components.  PHI disclosed to them for research purposes (pursuant to a Waiver or Authorization) is not PHI </a:t>
            </a:r>
          </a:p>
          <a:p>
            <a:endParaRPr lang="en-US" dirty="0">
              <a:latin typeface="+mn-lt"/>
            </a:endParaRPr>
          </a:p>
          <a:p>
            <a:endParaRPr lang="en-US" dirty="0">
              <a:latin typeface="+mn-lt"/>
            </a:endParaRPr>
          </a:p>
        </p:txBody>
      </p:sp>
      <p:sp>
        <p:nvSpPr>
          <p:cNvPr id="7" name="Text Placeholder 6"/>
          <p:cNvSpPr>
            <a:spLocks noGrp="1"/>
          </p:cNvSpPr>
          <p:nvPr>
            <p:ph type="body" sz="quarter" idx="3"/>
          </p:nvPr>
        </p:nvSpPr>
        <p:spPr/>
        <p:txBody>
          <a:bodyPr/>
          <a:lstStyle/>
          <a:p>
            <a:pPr algn="ctr"/>
            <a:r>
              <a:rPr lang="en-US" sz="3200" dirty="0">
                <a:latin typeface="+mn-lt"/>
              </a:rPr>
              <a:t>BMC</a:t>
            </a:r>
          </a:p>
        </p:txBody>
      </p:sp>
      <p:sp>
        <p:nvSpPr>
          <p:cNvPr id="8" name="Content Placeholder 7"/>
          <p:cNvSpPr>
            <a:spLocks noGrp="1"/>
          </p:cNvSpPr>
          <p:nvPr>
            <p:ph sz="quarter" idx="4"/>
          </p:nvPr>
        </p:nvSpPr>
        <p:spPr>
          <a:xfrm>
            <a:off x="6193368" y="2087620"/>
            <a:ext cx="5389033" cy="4038543"/>
          </a:xfrm>
          <a:ln w="19050">
            <a:solidFill>
              <a:srgbClr val="C00000"/>
            </a:solidFill>
          </a:ln>
        </p:spPr>
        <p:txBody>
          <a:bodyPr/>
          <a:lstStyle/>
          <a:p>
            <a:r>
              <a:rPr lang="en-US" sz="2000" dirty="0">
                <a:latin typeface="+mn-lt"/>
              </a:rPr>
              <a:t>BMC is not a Hybrid Entity.</a:t>
            </a:r>
          </a:p>
          <a:p>
            <a:endParaRPr lang="en-US" sz="2000" dirty="0">
              <a:latin typeface="+mn-lt"/>
            </a:endParaRPr>
          </a:p>
          <a:p>
            <a:r>
              <a:rPr lang="en-US" sz="2000" dirty="0">
                <a:latin typeface="+mn-lt"/>
              </a:rPr>
              <a:t>BMC is a Covered Component under HIPAA.  </a:t>
            </a:r>
          </a:p>
          <a:p>
            <a:endParaRPr lang="en-US" sz="2000" dirty="0">
              <a:latin typeface="+mn-lt"/>
            </a:endParaRPr>
          </a:p>
          <a:p>
            <a:endParaRPr lang="en-US" sz="2000" dirty="0">
              <a:latin typeface="+mn-lt"/>
            </a:endParaRPr>
          </a:p>
          <a:p>
            <a:endParaRPr lang="en-US" sz="2000" dirty="0">
              <a:latin typeface="+mn-lt"/>
            </a:endParaRPr>
          </a:p>
          <a:p>
            <a:r>
              <a:rPr lang="en-US" sz="2000" dirty="0">
                <a:latin typeface="+mn-lt"/>
              </a:rPr>
              <a:t>Whether you are caring for patients at BMC, doing research at BMC, or doing anything else with patient demographic or medical information</a:t>
            </a:r>
            <a:r>
              <a:rPr lang="en-US" sz="2000" strike="sngStrike" dirty="0">
                <a:solidFill>
                  <a:srgbClr val="FF0000"/>
                </a:solidFill>
                <a:latin typeface="+mn-lt"/>
              </a:rPr>
              <a:t> </a:t>
            </a:r>
            <a:r>
              <a:rPr lang="en-US" sz="2000" dirty="0">
                <a:latin typeface="+mn-lt"/>
              </a:rPr>
              <a:t>at BMC, it is PHI subject to HIPAA</a:t>
            </a:r>
          </a:p>
          <a:p>
            <a:endParaRPr lang="en-US" dirty="0">
              <a:latin typeface="+mn-lt"/>
            </a:endParaRPr>
          </a:p>
          <a:p>
            <a:endParaRPr lang="en-US" dirty="0">
              <a:latin typeface="+mn-lt"/>
            </a:endParaRPr>
          </a:p>
        </p:txBody>
      </p:sp>
      <p:sp>
        <p:nvSpPr>
          <p:cNvPr id="4" name="Footer Placeholder 3"/>
          <p:cNvSpPr>
            <a:spLocks noGrp="1"/>
          </p:cNvSpPr>
          <p:nvPr>
            <p:ph type="ftr" sz="quarter"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86FD128F-CE2A-40EB-8FB7-099DF770C3D2}" type="slidenum">
              <a:rPr lang="en-US" smtClean="0"/>
              <a:t>5</a:t>
            </a:fld>
            <a:endParaRPr lang="en-US" dirty="0"/>
          </a:p>
        </p:txBody>
      </p:sp>
    </p:spTree>
    <p:extLst>
      <p:ext uri="{BB962C8B-B14F-4D97-AF65-F5344CB8AC3E}">
        <p14:creationId xmlns:p14="http://schemas.microsoft.com/office/powerpoint/2010/main" val="6996358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n-lt"/>
              </a:rPr>
              <a:t>Patient Demographics, Contact Info</a:t>
            </a:r>
          </a:p>
        </p:txBody>
      </p:sp>
      <p:sp>
        <p:nvSpPr>
          <p:cNvPr id="3" name="Content Placeholder 2"/>
          <p:cNvSpPr>
            <a:spLocks noGrp="1"/>
          </p:cNvSpPr>
          <p:nvPr>
            <p:ph idx="1"/>
          </p:nvPr>
        </p:nvSpPr>
        <p:spPr/>
        <p:txBody>
          <a:bodyPr/>
          <a:lstStyle/>
          <a:p>
            <a:r>
              <a:rPr lang="en-US" dirty="0">
                <a:latin typeface="+mn-lt"/>
              </a:rPr>
              <a:t>Data can be PHI even if there is no information about specific health matters</a:t>
            </a:r>
          </a:p>
          <a:p>
            <a:r>
              <a:rPr lang="en-US" dirty="0">
                <a:latin typeface="+mn-lt"/>
              </a:rPr>
              <a:t>That means contact information held by a Covered Entity (BMC) cannot be used for recruiting unless you have a HIPAA Authorization or an IRB HIPAA Waiver</a:t>
            </a:r>
          </a:p>
          <a:p>
            <a:r>
              <a:rPr lang="en-US" dirty="0">
                <a:latin typeface="+mn-lt"/>
              </a:rPr>
              <a:t>What about just the name of a patient?</a:t>
            </a:r>
          </a:p>
          <a:p>
            <a:pPr lvl="1"/>
            <a:r>
              <a:rPr lang="en-US" dirty="0">
                <a:latin typeface="+mn-lt"/>
              </a:rPr>
              <a:t>In May 2017, Memorial Hermann Health System disclosed the name of a patient who attempted to use an (allegedly) false identification card to obtain services.</a:t>
            </a:r>
          </a:p>
          <a:p>
            <a:pPr lvl="1"/>
            <a:r>
              <a:rPr lang="en-US" dirty="0">
                <a:latin typeface="+mn-lt"/>
              </a:rPr>
              <a:t>No health information was disclosed about the patient, just the fact that she was a patient of the hospital</a:t>
            </a:r>
          </a:p>
          <a:p>
            <a:pPr lvl="1"/>
            <a:r>
              <a:rPr lang="en-US" dirty="0">
                <a:latin typeface="+mn-lt"/>
              </a:rPr>
              <a:t>Still, the System paid </a:t>
            </a:r>
            <a:r>
              <a:rPr lang="en-US" b="1" i="1" u="sng" dirty="0">
                <a:latin typeface="+mn-lt"/>
              </a:rPr>
              <a:t>$2.4 million </a:t>
            </a:r>
            <a:r>
              <a:rPr lang="en-US" dirty="0">
                <a:latin typeface="+mn-lt"/>
              </a:rPr>
              <a:t>to the U.S. Department of Health and Human Services and adopted a comprehensive corrective action plan</a:t>
            </a:r>
          </a:p>
        </p:txBody>
      </p:sp>
      <p:sp>
        <p:nvSpPr>
          <p:cNvPr id="4" name="Footer Placeholder 3"/>
          <p:cNvSpPr>
            <a:spLocks noGrp="1"/>
          </p:cNvSpPr>
          <p:nvPr>
            <p:ph type="ftr" sz="quarter"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86FD128F-CE2A-40EB-8FB7-099DF770C3D2}" type="slidenum">
              <a:rPr lang="en-US" smtClean="0"/>
              <a:t>6</a:t>
            </a:fld>
            <a:endParaRPr lang="en-US" dirty="0"/>
          </a:p>
        </p:txBody>
      </p:sp>
    </p:spTree>
    <p:extLst>
      <p:ext uri="{BB962C8B-B14F-4D97-AF65-F5344CB8AC3E}">
        <p14:creationId xmlns:p14="http://schemas.microsoft.com/office/powerpoint/2010/main" val="39490495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n-lt"/>
              </a:rPr>
              <a:t>But My Research Data is “De-identified” </a:t>
            </a:r>
            <a:br>
              <a:rPr lang="en-US" dirty="0">
                <a:latin typeface="+mn-lt"/>
              </a:rPr>
            </a:br>
            <a:r>
              <a:rPr lang="en-US" dirty="0">
                <a:latin typeface="+mn-lt"/>
              </a:rPr>
              <a:t>--Isn’t it?</a:t>
            </a:r>
          </a:p>
        </p:txBody>
      </p:sp>
      <p:sp>
        <p:nvSpPr>
          <p:cNvPr id="3" name="Content Placeholder 2"/>
          <p:cNvSpPr>
            <a:spLocks noGrp="1"/>
          </p:cNvSpPr>
          <p:nvPr>
            <p:ph idx="1"/>
          </p:nvPr>
        </p:nvSpPr>
        <p:spPr/>
        <p:txBody>
          <a:bodyPr/>
          <a:lstStyle/>
          <a:p>
            <a:endParaRPr lang="en-US" dirty="0">
              <a:latin typeface="+mn-lt"/>
            </a:endParaRPr>
          </a:p>
          <a:p>
            <a:r>
              <a:rPr lang="en-US" dirty="0">
                <a:latin typeface="+mn-lt"/>
              </a:rPr>
              <a:t>Data that is de-identified </a:t>
            </a:r>
            <a:r>
              <a:rPr lang="en-US" i="1" u="sng" dirty="0">
                <a:latin typeface="+mn-lt"/>
              </a:rPr>
              <a:t>in the manner defined by HIPAA as </a:t>
            </a:r>
            <a:r>
              <a:rPr lang="en-US" i="1" dirty="0">
                <a:latin typeface="+mn-lt"/>
              </a:rPr>
              <a:t>de-identified</a:t>
            </a:r>
            <a:r>
              <a:rPr lang="en-US" i="1" dirty="0"/>
              <a:t> </a:t>
            </a:r>
            <a:r>
              <a:rPr lang="en-US" dirty="0">
                <a:latin typeface="+mn-lt"/>
              </a:rPr>
              <a:t>is not PHI; it cannot be used to identify an individual.</a:t>
            </a:r>
          </a:p>
          <a:p>
            <a:endParaRPr lang="en-US" i="1" u="sng" dirty="0">
              <a:latin typeface="+mn-lt"/>
            </a:endParaRPr>
          </a:p>
          <a:p>
            <a:r>
              <a:rPr lang="en-US" i="1" u="sng" dirty="0">
                <a:latin typeface="+mn-lt"/>
              </a:rPr>
              <a:t>BUT NOTE</a:t>
            </a:r>
            <a:r>
              <a:rPr lang="en-US" dirty="0">
                <a:latin typeface="+mn-lt"/>
              </a:rPr>
              <a:t>:  HIPAA has a very specific definition of de-identified.  For example:</a:t>
            </a:r>
          </a:p>
          <a:p>
            <a:pPr lvl="1"/>
            <a:r>
              <a:rPr lang="en-US" dirty="0">
                <a:latin typeface="+mn-lt"/>
              </a:rPr>
              <a:t>If your data includes any dates (birth dates, date of treatment, dates of admission/discharge) or location smaller than a state, it is not deidentified under HIPAA.</a:t>
            </a:r>
          </a:p>
          <a:p>
            <a:pPr lvl="1"/>
            <a:r>
              <a:rPr lang="en-US" dirty="0">
                <a:latin typeface="+mn-lt"/>
              </a:rPr>
              <a:t>If your data includes the medical record number, it is not deidentified under HIPAA</a:t>
            </a:r>
          </a:p>
          <a:p>
            <a:pPr lvl="1"/>
            <a:r>
              <a:rPr lang="en-US" dirty="0">
                <a:latin typeface="+mn-lt"/>
              </a:rPr>
              <a:t>HIPAA identifies 18 data elements that, if included in your data, means it is not de-identified; complete list on next slide</a:t>
            </a:r>
          </a:p>
          <a:p>
            <a:pPr lvl="1"/>
            <a:endParaRPr lang="en-US" dirty="0">
              <a:latin typeface="+mn-lt"/>
            </a:endParaRPr>
          </a:p>
          <a:p>
            <a:pPr marL="0" indent="0" algn="r">
              <a:buNone/>
            </a:pPr>
            <a:endParaRPr lang="en-US" dirty="0">
              <a:latin typeface="+mn-lt"/>
            </a:endParaRPr>
          </a:p>
        </p:txBody>
      </p:sp>
      <p:sp>
        <p:nvSpPr>
          <p:cNvPr id="4" name="Footer Placeholder 3"/>
          <p:cNvSpPr>
            <a:spLocks noGrp="1"/>
          </p:cNvSpPr>
          <p:nvPr>
            <p:ph type="ftr" sz="quarter"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86FD128F-CE2A-40EB-8FB7-099DF770C3D2}" type="slidenum">
              <a:rPr lang="en-US" smtClean="0"/>
              <a:t>7</a:t>
            </a:fld>
            <a:endParaRPr lang="en-US" dirty="0"/>
          </a:p>
        </p:txBody>
      </p:sp>
    </p:spTree>
    <p:extLst>
      <p:ext uri="{BB962C8B-B14F-4D97-AF65-F5344CB8AC3E}">
        <p14:creationId xmlns:p14="http://schemas.microsoft.com/office/powerpoint/2010/main" val="12601845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n-lt"/>
              </a:rPr>
              <a:t>18 Identifiers That Must Be Absent To </a:t>
            </a:r>
            <a:r>
              <a:rPr lang="en-US" dirty="0" err="1">
                <a:latin typeface="+mn-lt"/>
              </a:rPr>
              <a:t>Deidentify</a:t>
            </a:r>
            <a:r>
              <a:rPr lang="en-US" dirty="0">
                <a:latin typeface="+mn-lt"/>
              </a:rPr>
              <a:t> PHI</a:t>
            </a:r>
          </a:p>
        </p:txBody>
      </p:sp>
      <p:sp>
        <p:nvSpPr>
          <p:cNvPr id="4" name="Content Placeholder 3"/>
          <p:cNvSpPr>
            <a:spLocks noGrp="1"/>
          </p:cNvSpPr>
          <p:nvPr>
            <p:ph sz="half" idx="1"/>
          </p:nvPr>
        </p:nvSpPr>
        <p:spPr/>
        <p:txBody>
          <a:bodyPr>
            <a:noAutofit/>
          </a:bodyPr>
          <a:lstStyle/>
          <a:p>
            <a:pPr marL="0" indent="0">
              <a:spcBef>
                <a:spcPts val="0"/>
              </a:spcBef>
              <a:buNone/>
            </a:pPr>
            <a:r>
              <a:rPr lang="en-US" sz="2000" b="1" i="1" dirty="0">
                <a:latin typeface="+mn-lt"/>
                <a:ea typeface="Times New Roman" panose="02020603050405020304" pitchFamily="18" charset="0"/>
              </a:rPr>
              <a:t>Most common ones needed in research bolded:</a:t>
            </a:r>
          </a:p>
          <a:p>
            <a:pPr>
              <a:spcBef>
                <a:spcPts val="0"/>
              </a:spcBef>
            </a:pPr>
            <a:r>
              <a:rPr lang="en-US" sz="2000" b="1" i="1" dirty="0">
                <a:latin typeface="+mn-lt"/>
                <a:ea typeface="Times New Roman" panose="02020603050405020304" pitchFamily="18" charset="0"/>
              </a:rPr>
              <a:t>Names</a:t>
            </a:r>
            <a:endParaRPr lang="en-US" sz="2000" b="1" i="1" dirty="0">
              <a:effectLst/>
              <a:latin typeface="+mn-lt"/>
              <a:ea typeface="Times New Roman" panose="02020603050405020304" pitchFamily="18" charset="0"/>
            </a:endParaRPr>
          </a:p>
          <a:p>
            <a:pPr>
              <a:spcBef>
                <a:spcPts val="0"/>
              </a:spcBef>
            </a:pPr>
            <a:r>
              <a:rPr lang="en-US" sz="2000" b="1" i="1" dirty="0">
                <a:latin typeface="+mn-lt"/>
                <a:ea typeface="Times New Roman" panose="02020603050405020304" pitchFamily="18" charset="0"/>
              </a:rPr>
              <a:t>All geographic subdivisions smaller than a State </a:t>
            </a:r>
          </a:p>
          <a:p>
            <a:pPr>
              <a:spcBef>
                <a:spcPts val="0"/>
              </a:spcBef>
            </a:pPr>
            <a:r>
              <a:rPr lang="en-US" sz="2000" b="1" i="1" dirty="0">
                <a:latin typeface="+mn-lt"/>
                <a:ea typeface="Times New Roman" panose="02020603050405020304" pitchFamily="18" charset="0"/>
              </a:rPr>
              <a:t>All elements of dates (except year) for dates directly related to an individual: </a:t>
            </a:r>
            <a:endParaRPr lang="en-US" sz="2000" b="1" i="1" dirty="0">
              <a:effectLst/>
              <a:latin typeface="+mn-lt"/>
              <a:ea typeface="Times New Roman" panose="02020603050405020304" pitchFamily="18" charset="0"/>
            </a:endParaRPr>
          </a:p>
          <a:p>
            <a:pPr lvl="1">
              <a:spcBef>
                <a:spcPts val="0"/>
              </a:spcBef>
            </a:pPr>
            <a:r>
              <a:rPr lang="en-US" sz="1600" b="1" i="1" dirty="0">
                <a:latin typeface="+mn-lt"/>
                <a:ea typeface="Times New Roman" panose="02020603050405020304" pitchFamily="18" charset="0"/>
              </a:rPr>
              <a:t>birth date</a:t>
            </a:r>
            <a:endParaRPr lang="en-US" sz="1600" b="1" i="1" dirty="0">
              <a:effectLst/>
              <a:latin typeface="+mn-lt"/>
              <a:ea typeface="Times New Roman" panose="02020603050405020304" pitchFamily="18" charset="0"/>
            </a:endParaRPr>
          </a:p>
          <a:p>
            <a:pPr lvl="1">
              <a:spcBef>
                <a:spcPts val="0"/>
              </a:spcBef>
            </a:pPr>
            <a:r>
              <a:rPr lang="en-US" sz="1600" b="1" i="1" dirty="0">
                <a:latin typeface="+mn-lt"/>
                <a:ea typeface="Times New Roman" panose="02020603050405020304" pitchFamily="18" charset="0"/>
              </a:rPr>
              <a:t>admission date</a:t>
            </a:r>
            <a:endParaRPr lang="en-US" sz="1600" b="1" i="1" dirty="0">
              <a:effectLst/>
              <a:latin typeface="+mn-lt"/>
              <a:ea typeface="Times New Roman" panose="02020603050405020304" pitchFamily="18" charset="0"/>
            </a:endParaRPr>
          </a:p>
          <a:p>
            <a:pPr lvl="1">
              <a:spcBef>
                <a:spcPts val="0"/>
              </a:spcBef>
            </a:pPr>
            <a:r>
              <a:rPr lang="en-US" sz="1600" b="1" i="1" dirty="0">
                <a:latin typeface="+mn-lt"/>
                <a:ea typeface="Times New Roman" panose="02020603050405020304" pitchFamily="18" charset="0"/>
              </a:rPr>
              <a:t>discharge date</a:t>
            </a:r>
            <a:endParaRPr lang="en-US" sz="1600" b="1" i="1" dirty="0">
              <a:effectLst/>
              <a:latin typeface="+mn-lt"/>
              <a:ea typeface="Times New Roman" panose="02020603050405020304" pitchFamily="18" charset="0"/>
            </a:endParaRPr>
          </a:p>
          <a:p>
            <a:pPr lvl="1">
              <a:spcBef>
                <a:spcPts val="0"/>
              </a:spcBef>
            </a:pPr>
            <a:r>
              <a:rPr lang="en-US" sz="1600" b="1" i="1" dirty="0">
                <a:latin typeface="+mn-lt"/>
                <a:ea typeface="Times New Roman" panose="02020603050405020304" pitchFamily="18" charset="0"/>
              </a:rPr>
              <a:t>date of death </a:t>
            </a:r>
            <a:endParaRPr lang="en-US" sz="1600" b="1" i="1" dirty="0">
              <a:effectLst/>
              <a:latin typeface="+mn-lt"/>
              <a:ea typeface="Times New Roman" panose="02020603050405020304" pitchFamily="18" charset="0"/>
            </a:endParaRPr>
          </a:p>
          <a:p>
            <a:pPr lvl="1">
              <a:spcBef>
                <a:spcPts val="0"/>
              </a:spcBef>
            </a:pPr>
            <a:r>
              <a:rPr lang="en-US" sz="1600" b="1" i="1" dirty="0">
                <a:latin typeface="+mn-lt"/>
                <a:ea typeface="Times New Roman" panose="02020603050405020304" pitchFamily="18" charset="0"/>
              </a:rPr>
              <a:t>all ages over 89 </a:t>
            </a:r>
            <a:endParaRPr lang="en-US" sz="1600" b="1" i="1" dirty="0">
              <a:effectLst/>
              <a:latin typeface="+mn-lt"/>
              <a:ea typeface="Times New Roman" panose="02020603050405020304" pitchFamily="18" charset="0"/>
            </a:endParaRPr>
          </a:p>
          <a:p>
            <a:pPr>
              <a:spcBef>
                <a:spcPts val="0"/>
              </a:spcBef>
            </a:pPr>
            <a:r>
              <a:rPr lang="en-US" sz="2000" dirty="0">
                <a:latin typeface="+mn-lt"/>
                <a:ea typeface="Times New Roman" panose="02020603050405020304" pitchFamily="18" charset="0"/>
              </a:rPr>
              <a:t>Telephone numbers</a:t>
            </a:r>
            <a:endParaRPr lang="en-US" sz="2000" dirty="0">
              <a:effectLst/>
              <a:latin typeface="+mn-lt"/>
              <a:ea typeface="Times New Roman" panose="02020603050405020304" pitchFamily="18" charset="0"/>
            </a:endParaRPr>
          </a:p>
          <a:p>
            <a:pPr>
              <a:spcBef>
                <a:spcPts val="0"/>
              </a:spcBef>
            </a:pPr>
            <a:r>
              <a:rPr lang="en-US" sz="2000" dirty="0">
                <a:latin typeface="+mn-lt"/>
                <a:ea typeface="Times New Roman" panose="02020603050405020304" pitchFamily="18" charset="0"/>
              </a:rPr>
              <a:t>Fax numbers</a:t>
            </a:r>
            <a:endParaRPr lang="en-US" sz="2000" dirty="0">
              <a:effectLst/>
              <a:latin typeface="+mn-lt"/>
              <a:ea typeface="Times New Roman" panose="02020603050405020304" pitchFamily="18" charset="0"/>
            </a:endParaRPr>
          </a:p>
          <a:p>
            <a:pPr>
              <a:spcBef>
                <a:spcPts val="0"/>
              </a:spcBef>
            </a:pPr>
            <a:r>
              <a:rPr lang="en-US" sz="2000" dirty="0">
                <a:latin typeface="+mn-lt"/>
                <a:ea typeface="Times New Roman" panose="02020603050405020304" pitchFamily="18" charset="0"/>
              </a:rPr>
              <a:t>Electronic mail addresses</a:t>
            </a:r>
          </a:p>
          <a:p>
            <a:pPr>
              <a:spcBef>
                <a:spcPts val="0"/>
              </a:spcBef>
            </a:pPr>
            <a:endParaRPr lang="en-US" sz="2000" dirty="0">
              <a:effectLst/>
              <a:latin typeface="+mn-lt"/>
              <a:ea typeface="Times New Roman" panose="02020603050405020304" pitchFamily="18" charset="0"/>
            </a:endParaRPr>
          </a:p>
        </p:txBody>
      </p:sp>
      <p:sp>
        <p:nvSpPr>
          <p:cNvPr id="5" name="Content Placeholder 4"/>
          <p:cNvSpPr>
            <a:spLocks noGrp="1"/>
          </p:cNvSpPr>
          <p:nvPr>
            <p:ph sz="half" idx="2"/>
          </p:nvPr>
        </p:nvSpPr>
        <p:spPr>
          <a:xfrm>
            <a:off x="6197600" y="1828799"/>
            <a:ext cx="5181600" cy="4651513"/>
          </a:xfrm>
        </p:spPr>
        <p:txBody>
          <a:bodyPr>
            <a:normAutofit fontScale="85000" lnSpcReduction="20000"/>
          </a:bodyPr>
          <a:lstStyle/>
          <a:p>
            <a:pPr>
              <a:spcBef>
                <a:spcPts val="0"/>
              </a:spcBef>
            </a:pPr>
            <a:r>
              <a:rPr lang="en-US" dirty="0">
                <a:latin typeface="+mn-lt"/>
              </a:rPr>
              <a:t>Social Security numbers</a:t>
            </a:r>
          </a:p>
          <a:p>
            <a:pPr>
              <a:spcBef>
                <a:spcPts val="0"/>
              </a:spcBef>
            </a:pPr>
            <a:r>
              <a:rPr lang="en-US" dirty="0">
                <a:latin typeface="+mn-lt"/>
                <a:ea typeface="Times New Roman" panose="02020603050405020304" pitchFamily="18" charset="0"/>
              </a:rPr>
              <a:t>Medical record numbers</a:t>
            </a:r>
          </a:p>
          <a:p>
            <a:r>
              <a:rPr lang="en-US" dirty="0">
                <a:latin typeface="+mn-lt"/>
              </a:rPr>
              <a:t>Health plan beneficiary numbers</a:t>
            </a:r>
          </a:p>
          <a:p>
            <a:r>
              <a:rPr lang="en-US" dirty="0">
                <a:latin typeface="+mn-lt"/>
              </a:rPr>
              <a:t>Account numbers</a:t>
            </a:r>
          </a:p>
          <a:p>
            <a:r>
              <a:rPr lang="en-US" dirty="0">
                <a:latin typeface="+mn-lt"/>
              </a:rPr>
              <a:t>Certificate/license numbers</a:t>
            </a:r>
          </a:p>
          <a:p>
            <a:r>
              <a:rPr lang="en-US" dirty="0">
                <a:latin typeface="+mn-lt"/>
              </a:rPr>
              <a:t>Vehicle identifiers, e.g., serial numbers, license plate numbers</a:t>
            </a:r>
          </a:p>
          <a:p>
            <a:r>
              <a:rPr lang="en-US" dirty="0">
                <a:latin typeface="+mn-lt"/>
              </a:rPr>
              <a:t>Device identifiers and serial numbers</a:t>
            </a:r>
          </a:p>
          <a:p>
            <a:r>
              <a:rPr lang="en-US" dirty="0">
                <a:latin typeface="+mn-lt"/>
              </a:rPr>
              <a:t>Web Universal Resource Locators (URLs)</a:t>
            </a:r>
          </a:p>
          <a:p>
            <a:r>
              <a:rPr lang="en-US" dirty="0">
                <a:latin typeface="+mn-lt"/>
              </a:rPr>
              <a:t>Internet Protocol (IP) address</a:t>
            </a:r>
          </a:p>
          <a:p>
            <a:r>
              <a:rPr lang="en-US" dirty="0">
                <a:latin typeface="+mn-lt"/>
              </a:rPr>
              <a:t>Biometric identifiers, including finger and voice prints</a:t>
            </a:r>
          </a:p>
          <a:p>
            <a:r>
              <a:rPr lang="en-US" dirty="0">
                <a:latin typeface="+mn-lt"/>
              </a:rPr>
              <a:t>Full face photographic images and any comparable images</a:t>
            </a:r>
          </a:p>
          <a:p>
            <a:r>
              <a:rPr lang="en-US" b="1" i="1" dirty="0">
                <a:latin typeface="+mn-lt"/>
              </a:rPr>
              <a:t>Any other unique identifying number, characteristic, or code </a:t>
            </a:r>
          </a:p>
          <a:p>
            <a:endParaRPr lang="en-US" dirty="0">
              <a:latin typeface="+mn-lt"/>
            </a:endParaRPr>
          </a:p>
        </p:txBody>
      </p:sp>
      <p:sp>
        <p:nvSpPr>
          <p:cNvPr id="3" name="Footer Placeholder 2"/>
          <p:cNvSpPr>
            <a:spLocks noGrp="1"/>
          </p:cNvSpPr>
          <p:nvPr>
            <p:ph type="ftr" sz="quarter" idx="10"/>
          </p:nvPr>
        </p:nvSpPr>
        <p:spPr/>
        <p:txBody>
          <a:bodyPr/>
          <a:lstStyle/>
          <a:p>
            <a:r>
              <a:rPr lang="en-US" dirty="0"/>
              <a:t>   </a:t>
            </a:r>
          </a:p>
        </p:txBody>
      </p:sp>
      <p:sp>
        <p:nvSpPr>
          <p:cNvPr id="6" name="Slide Number Placeholder 5"/>
          <p:cNvSpPr>
            <a:spLocks noGrp="1"/>
          </p:cNvSpPr>
          <p:nvPr>
            <p:ph type="sldNum" sz="quarter" idx="11"/>
          </p:nvPr>
        </p:nvSpPr>
        <p:spPr/>
        <p:txBody>
          <a:bodyPr/>
          <a:lstStyle/>
          <a:p>
            <a:fld id="{86FD128F-CE2A-40EB-8FB7-099DF770C3D2}" type="slidenum">
              <a:rPr lang="en-US" smtClean="0"/>
              <a:t>8</a:t>
            </a:fld>
            <a:endParaRPr lang="en-US" dirty="0"/>
          </a:p>
        </p:txBody>
      </p:sp>
    </p:spTree>
    <p:extLst>
      <p:ext uri="{BB962C8B-B14F-4D97-AF65-F5344CB8AC3E}">
        <p14:creationId xmlns:p14="http://schemas.microsoft.com/office/powerpoint/2010/main" val="6866417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latin typeface="+mn-lt"/>
              </a:rPr>
              <a:t>“Any other unique identifying number, characteristic, or code”</a:t>
            </a:r>
            <a:br>
              <a:rPr lang="en-US" dirty="0">
                <a:latin typeface="+mn-lt"/>
              </a:rPr>
            </a:br>
            <a:endParaRPr lang="en-US" dirty="0">
              <a:latin typeface="+mn-lt"/>
            </a:endParaRPr>
          </a:p>
        </p:txBody>
      </p:sp>
      <p:sp>
        <p:nvSpPr>
          <p:cNvPr id="8" name="Content Placeholder 7"/>
          <p:cNvSpPr>
            <a:spLocks noGrp="1"/>
          </p:cNvSpPr>
          <p:nvPr>
            <p:ph idx="1"/>
          </p:nvPr>
        </p:nvSpPr>
        <p:spPr/>
        <p:txBody>
          <a:bodyPr/>
          <a:lstStyle/>
          <a:p>
            <a:endParaRPr lang="en-US" dirty="0">
              <a:latin typeface="+mn-lt"/>
            </a:endParaRPr>
          </a:p>
          <a:p>
            <a:endParaRPr lang="en-US" dirty="0">
              <a:latin typeface="+mn-lt"/>
            </a:endParaRPr>
          </a:p>
          <a:p>
            <a:r>
              <a:rPr lang="en-US" dirty="0">
                <a:latin typeface="+mn-lt"/>
              </a:rPr>
              <a:t>Test under HIPAA is whether the data can be used to identify an individual, whether alone or when combined with other available data.</a:t>
            </a:r>
          </a:p>
          <a:p>
            <a:endParaRPr lang="en-US" dirty="0">
              <a:latin typeface="+mn-lt"/>
            </a:endParaRPr>
          </a:p>
          <a:p>
            <a:r>
              <a:rPr lang="en-US" dirty="0">
                <a:latin typeface="+mn-lt"/>
              </a:rPr>
              <a:t>This arises commonly when a patient or patient’s condition is rare, making it easier to identify an individual</a:t>
            </a:r>
          </a:p>
        </p:txBody>
      </p:sp>
      <p:sp>
        <p:nvSpPr>
          <p:cNvPr id="5" name="Footer Placeholder 4"/>
          <p:cNvSpPr>
            <a:spLocks noGrp="1"/>
          </p:cNvSpPr>
          <p:nvPr>
            <p:ph type="ftr" sz="quarter" idx="10"/>
          </p:nvPr>
        </p:nvSpPr>
        <p:spPr/>
        <p:txBody>
          <a:bodyPr/>
          <a:lstStyle/>
          <a:p>
            <a:endParaRPr lang="en-US" dirty="0"/>
          </a:p>
        </p:txBody>
      </p:sp>
      <p:sp>
        <p:nvSpPr>
          <p:cNvPr id="6" name="Slide Number Placeholder 5"/>
          <p:cNvSpPr>
            <a:spLocks noGrp="1"/>
          </p:cNvSpPr>
          <p:nvPr>
            <p:ph type="sldNum" sz="quarter" idx="11"/>
          </p:nvPr>
        </p:nvSpPr>
        <p:spPr/>
        <p:txBody>
          <a:bodyPr/>
          <a:lstStyle/>
          <a:p>
            <a:fld id="{86FD128F-CE2A-40EB-8FB7-099DF770C3D2}" type="slidenum">
              <a:rPr lang="en-US" smtClean="0"/>
              <a:t>9</a:t>
            </a:fld>
            <a:endParaRPr lang="en-US" dirty="0"/>
          </a:p>
        </p:txBody>
      </p:sp>
    </p:spTree>
    <p:extLst>
      <p:ext uri="{BB962C8B-B14F-4D97-AF65-F5344CB8AC3E}">
        <p14:creationId xmlns:p14="http://schemas.microsoft.com/office/powerpoint/2010/main" val="26040280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93CC84-42F2-244C-A9A0-F74B3DEE7DE1}"/>
              </a:ext>
            </a:extLst>
          </p:cNvPr>
          <p:cNvSpPr>
            <a:spLocks noGrp="1"/>
          </p:cNvSpPr>
          <p:nvPr>
            <p:ph type="title"/>
          </p:nvPr>
        </p:nvSpPr>
        <p:spPr/>
        <p:txBody>
          <a:bodyPr/>
          <a:lstStyle/>
          <a:p>
            <a:r>
              <a:rPr lang="en-US" dirty="0"/>
              <a:t>Alternative De-identification Method</a:t>
            </a:r>
          </a:p>
        </p:txBody>
      </p:sp>
      <p:sp>
        <p:nvSpPr>
          <p:cNvPr id="3" name="Content Placeholder 2">
            <a:extLst>
              <a:ext uri="{FF2B5EF4-FFF2-40B4-BE49-F238E27FC236}">
                <a16:creationId xmlns:a16="http://schemas.microsoft.com/office/drawing/2014/main" id="{D2E09D2F-E9DD-BF49-B003-E8FF1A584FD3}"/>
              </a:ext>
            </a:extLst>
          </p:cNvPr>
          <p:cNvSpPr>
            <a:spLocks noGrp="1"/>
          </p:cNvSpPr>
          <p:nvPr>
            <p:ph idx="1"/>
          </p:nvPr>
        </p:nvSpPr>
        <p:spPr/>
        <p:txBody>
          <a:bodyPr/>
          <a:lstStyle/>
          <a:p>
            <a:endParaRPr lang="en-US" dirty="0"/>
          </a:p>
          <a:p>
            <a:r>
              <a:rPr lang="en-US" dirty="0"/>
              <a:t>If the data doesn’t meet the “absence of 18 identifiers” standard, but a researcher believes it cannot be used to identify any individual, the data can still be considered de-identified if an ”expert” determines, based on certain guidelines, that it is de-identified.</a:t>
            </a:r>
          </a:p>
          <a:p>
            <a:endParaRPr lang="en-US" dirty="0"/>
          </a:p>
          <a:p>
            <a:r>
              <a:rPr lang="en-US" dirty="0"/>
              <a:t>Please contact the privacy officer at BU or BMC to pursue this method of establishing de-identification.  </a:t>
            </a:r>
          </a:p>
        </p:txBody>
      </p:sp>
      <p:sp>
        <p:nvSpPr>
          <p:cNvPr id="4" name="Footer Placeholder 3">
            <a:extLst>
              <a:ext uri="{FF2B5EF4-FFF2-40B4-BE49-F238E27FC236}">
                <a16:creationId xmlns:a16="http://schemas.microsoft.com/office/drawing/2014/main" id="{FC4CD431-F05F-F34F-8CCE-429BC6FDD279}"/>
              </a:ext>
            </a:extLst>
          </p:cNvPr>
          <p:cNvSpPr>
            <a:spLocks noGrp="1"/>
          </p:cNvSpPr>
          <p:nvPr>
            <p:ph type="ftr" sz="quarter" idx="10"/>
          </p:nvPr>
        </p:nvSpPr>
        <p:spPr/>
        <p:txBody>
          <a:bodyPr/>
          <a:lstStyle/>
          <a:p>
            <a:endParaRPr lang="en-US" dirty="0"/>
          </a:p>
        </p:txBody>
      </p:sp>
      <p:sp>
        <p:nvSpPr>
          <p:cNvPr id="5" name="Slide Number Placeholder 4">
            <a:extLst>
              <a:ext uri="{FF2B5EF4-FFF2-40B4-BE49-F238E27FC236}">
                <a16:creationId xmlns:a16="http://schemas.microsoft.com/office/drawing/2014/main" id="{37F4B630-4071-694E-B8AD-B4F54523CA5E}"/>
              </a:ext>
            </a:extLst>
          </p:cNvPr>
          <p:cNvSpPr>
            <a:spLocks noGrp="1"/>
          </p:cNvSpPr>
          <p:nvPr>
            <p:ph type="sldNum" sz="quarter" idx="11"/>
          </p:nvPr>
        </p:nvSpPr>
        <p:spPr/>
        <p:txBody>
          <a:bodyPr/>
          <a:lstStyle/>
          <a:p>
            <a:fld id="{86FD128F-CE2A-40EB-8FB7-099DF770C3D2}" type="slidenum">
              <a:rPr lang="en-US" smtClean="0"/>
              <a:t>10</a:t>
            </a:fld>
            <a:endParaRPr lang="en-US" dirty="0"/>
          </a:p>
        </p:txBody>
      </p:sp>
    </p:spTree>
    <p:extLst>
      <p:ext uri="{BB962C8B-B14F-4D97-AF65-F5344CB8AC3E}">
        <p14:creationId xmlns:p14="http://schemas.microsoft.com/office/powerpoint/2010/main" val="3408354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46FA76-4A7C-CA41-9B1C-02007238AF60}"/>
              </a:ext>
            </a:extLst>
          </p:cNvPr>
          <p:cNvSpPr>
            <a:spLocks noGrp="1"/>
          </p:cNvSpPr>
          <p:nvPr>
            <p:ph type="title"/>
          </p:nvPr>
        </p:nvSpPr>
        <p:spPr/>
        <p:txBody>
          <a:bodyPr/>
          <a:lstStyle/>
          <a:p>
            <a:r>
              <a:rPr lang="en-US" dirty="0"/>
              <a:t>PHI or Not?</a:t>
            </a:r>
          </a:p>
        </p:txBody>
      </p:sp>
      <p:sp>
        <p:nvSpPr>
          <p:cNvPr id="3" name="Content Placeholder 2">
            <a:extLst>
              <a:ext uri="{FF2B5EF4-FFF2-40B4-BE49-F238E27FC236}">
                <a16:creationId xmlns:a16="http://schemas.microsoft.com/office/drawing/2014/main" id="{82DD874E-21FC-C54C-9126-2EE4F0682E19}"/>
              </a:ext>
            </a:extLst>
          </p:cNvPr>
          <p:cNvSpPr>
            <a:spLocks noGrp="1"/>
          </p:cNvSpPr>
          <p:nvPr>
            <p:ph idx="1"/>
          </p:nvPr>
        </p:nvSpPr>
        <p:spPr/>
        <p:txBody>
          <a:bodyPr/>
          <a:lstStyle/>
          <a:p>
            <a:endParaRPr lang="en-US" dirty="0"/>
          </a:p>
          <a:p>
            <a:endParaRPr lang="en-US" dirty="0"/>
          </a:p>
          <a:p>
            <a:r>
              <a:rPr lang="en-US" dirty="0"/>
              <a:t>Following slides give examples that apply the HIPAA’s definition of PHI to various types of research data.</a:t>
            </a:r>
          </a:p>
          <a:p>
            <a:endParaRPr lang="en-US" dirty="0"/>
          </a:p>
          <a:p>
            <a:r>
              <a:rPr lang="en-US" dirty="0"/>
              <a:t>For simplicity, BMC is used as the Covered Entity; however, it could be any Covered Entity, e.g., MGH, Spaulding, a BU Covered Component such as the GSDM Patient Treatment Centers, or any dentist or physician office.</a:t>
            </a:r>
          </a:p>
          <a:p>
            <a:endParaRPr lang="en-US" dirty="0"/>
          </a:p>
        </p:txBody>
      </p:sp>
      <p:sp>
        <p:nvSpPr>
          <p:cNvPr id="4" name="Footer Placeholder 3">
            <a:extLst>
              <a:ext uri="{FF2B5EF4-FFF2-40B4-BE49-F238E27FC236}">
                <a16:creationId xmlns:a16="http://schemas.microsoft.com/office/drawing/2014/main" id="{23589554-7BF2-F34C-96EB-56E4D8B440CA}"/>
              </a:ext>
            </a:extLst>
          </p:cNvPr>
          <p:cNvSpPr>
            <a:spLocks noGrp="1"/>
          </p:cNvSpPr>
          <p:nvPr>
            <p:ph type="ftr" sz="quarter" idx="10"/>
          </p:nvPr>
        </p:nvSpPr>
        <p:spPr/>
        <p:txBody>
          <a:bodyPr/>
          <a:lstStyle/>
          <a:p>
            <a:endParaRPr lang="en-US" dirty="0"/>
          </a:p>
        </p:txBody>
      </p:sp>
      <p:sp>
        <p:nvSpPr>
          <p:cNvPr id="5" name="Slide Number Placeholder 4">
            <a:extLst>
              <a:ext uri="{FF2B5EF4-FFF2-40B4-BE49-F238E27FC236}">
                <a16:creationId xmlns:a16="http://schemas.microsoft.com/office/drawing/2014/main" id="{20880DC7-75FC-D548-B1BD-744BD599BE16}"/>
              </a:ext>
            </a:extLst>
          </p:cNvPr>
          <p:cNvSpPr>
            <a:spLocks noGrp="1"/>
          </p:cNvSpPr>
          <p:nvPr>
            <p:ph type="sldNum" sz="quarter" idx="11"/>
          </p:nvPr>
        </p:nvSpPr>
        <p:spPr/>
        <p:txBody>
          <a:bodyPr/>
          <a:lstStyle/>
          <a:p>
            <a:fld id="{86FD128F-CE2A-40EB-8FB7-099DF770C3D2}" type="slidenum">
              <a:rPr lang="en-US" smtClean="0"/>
              <a:t>11</a:t>
            </a:fld>
            <a:endParaRPr lang="en-US" dirty="0"/>
          </a:p>
        </p:txBody>
      </p:sp>
    </p:spTree>
    <p:extLst>
      <p:ext uri="{BB962C8B-B14F-4D97-AF65-F5344CB8AC3E}">
        <p14:creationId xmlns:p14="http://schemas.microsoft.com/office/powerpoint/2010/main" val="32019947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n-lt"/>
              </a:rPr>
              <a:t>PHI or Not? (1)</a:t>
            </a:r>
          </a:p>
        </p:txBody>
      </p:sp>
      <p:sp>
        <p:nvSpPr>
          <p:cNvPr id="3" name="Content Placeholder 2"/>
          <p:cNvSpPr>
            <a:spLocks noGrp="1"/>
          </p:cNvSpPr>
          <p:nvPr>
            <p:ph sz="half" idx="1"/>
          </p:nvPr>
        </p:nvSpPr>
        <p:spPr/>
        <p:txBody>
          <a:bodyPr/>
          <a:lstStyle/>
          <a:p>
            <a:r>
              <a:rPr lang="en-US" dirty="0">
                <a:latin typeface="+mn-lt"/>
              </a:rPr>
              <a:t>BUSM researcher wants to study effect of workload on radiology techs at BMC</a:t>
            </a:r>
          </a:p>
          <a:p>
            <a:r>
              <a:rPr lang="en-US" dirty="0">
                <a:latin typeface="+mn-lt"/>
              </a:rPr>
              <a:t>Seeks data from BMC on number of patients seen in imaging department per day over the past year; that data will come from Epic</a:t>
            </a:r>
          </a:p>
          <a:p>
            <a:r>
              <a:rPr lang="en-US" dirty="0">
                <a:latin typeface="+mn-lt"/>
              </a:rPr>
              <a:t>Will interview radiology techs and administer screening tests for additional data</a:t>
            </a:r>
          </a:p>
        </p:txBody>
      </p:sp>
      <p:sp>
        <p:nvSpPr>
          <p:cNvPr id="4" name="Content Placeholder 3"/>
          <p:cNvSpPr>
            <a:spLocks noGrp="1"/>
          </p:cNvSpPr>
          <p:nvPr>
            <p:ph sz="half" idx="2"/>
          </p:nvPr>
        </p:nvSpPr>
        <p:spPr/>
        <p:txBody>
          <a:bodyPr/>
          <a:lstStyle/>
          <a:p>
            <a:pPr marL="0" indent="0">
              <a:buNone/>
            </a:pPr>
            <a:r>
              <a:rPr lang="en-US" b="1" dirty="0">
                <a:solidFill>
                  <a:srgbClr val="C00000"/>
                </a:solidFill>
                <a:latin typeface="+mn-lt"/>
              </a:rPr>
              <a:t>This is Human Subjects research, but is not using PHI because-- </a:t>
            </a:r>
            <a:endParaRPr lang="en-US" b="1" dirty="0">
              <a:latin typeface="+mn-lt"/>
            </a:endParaRPr>
          </a:p>
          <a:p>
            <a:pPr lvl="1"/>
            <a:r>
              <a:rPr lang="en-US" dirty="0">
                <a:solidFill>
                  <a:srgbClr val="002060"/>
                </a:solidFill>
                <a:latin typeface="+mn-lt"/>
              </a:rPr>
              <a:t>Data concerns BMC patients (number seen per day in a </a:t>
            </a:r>
            <a:r>
              <a:rPr lang="en-US" dirty="0" err="1">
                <a:solidFill>
                  <a:srgbClr val="002060"/>
                </a:solidFill>
                <a:latin typeface="+mn-lt"/>
              </a:rPr>
              <a:t>dept</a:t>
            </a:r>
            <a:r>
              <a:rPr lang="en-US" dirty="0">
                <a:solidFill>
                  <a:srgbClr val="002060"/>
                </a:solidFill>
                <a:latin typeface="+mn-lt"/>
              </a:rPr>
              <a:t>)</a:t>
            </a:r>
          </a:p>
          <a:p>
            <a:pPr lvl="1"/>
            <a:r>
              <a:rPr lang="en-US" i="1" u="sng" dirty="0">
                <a:solidFill>
                  <a:srgbClr val="002060"/>
                </a:solidFill>
                <a:latin typeface="+mn-lt"/>
              </a:rPr>
              <a:t>But</a:t>
            </a:r>
            <a:r>
              <a:rPr lang="en-US" dirty="0">
                <a:solidFill>
                  <a:srgbClr val="002060"/>
                </a:solidFill>
                <a:latin typeface="+mn-lt"/>
              </a:rPr>
              <a:t> it does not identify an individual; is only a total number, so it is deidentified</a:t>
            </a:r>
          </a:p>
          <a:p>
            <a:pPr lvl="1"/>
            <a:r>
              <a:rPr lang="en-US" dirty="0">
                <a:solidFill>
                  <a:srgbClr val="002060"/>
                </a:solidFill>
                <a:latin typeface="+mn-lt"/>
              </a:rPr>
              <a:t>Data from interviews and screening tests come from subjects themselves; not PHI</a:t>
            </a:r>
          </a:p>
          <a:p>
            <a:pPr lvl="1"/>
            <a:r>
              <a:rPr lang="en-US" dirty="0">
                <a:solidFill>
                  <a:srgbClr val="002060"/>
                </a:solidFill>
                <a:latin typeface="+mn-lt"/>
              </a:rPr>
              <a:t>Researchers must still protect this data, as discussed on a later slide</a:t>
            </a:r>
          </a:p>
        </p:txBody>
      </p:sp>
      <p:sp>
        <p:nvSpPr>
          <p:cNvPr id="5" name="Footer Placeholder 4"/>
          <p:cNvSpPr>
            <a:spLocks noGrp="1"/>
          </p:cNvSpPr>
          <p:nvPr>
            <p:ph type="ftr" sz="quarter" idx="10"/>
          </p:nvPr>
        </p:nvSpPr>
        <p:spPr/>
        <p:txBody>
          <a:bodyPr/>
          <a:lstStyle/>
          <a:p>
            <a:endParaRPr lang="en-US" dirty="0"/>
          </a:p>
        </p:txBody>
      </p:sp>
      <p:sp>
        <p:nvSpPr>
          <p:cNvPr id="6" name="Slide Number Placeholder 5"/>
          <p:cNvSpPr>
            <a:spLocks noGrp="1"/>
          </p:cNvSpPr>
          <p:nvPr>
            <p:ph type="sldNum" sz="quarter" idx="11"/>
          </p:nvPr>
        </p:nvSpPr>
        <p:spPr/>
        <p:txBody>
          <a:bodyPr/>
          <a:lstStyle/>
          <a:p>
            <a:fld id="{86FD128F-CE2A-40EB-8FB7-099DF770C3D2}" type="slidenum">
              <a:rPr lang="en-US" smtClean="0"/>
              <a:t>12</a:t>
            </a:fld>
            <a:endParaRPr lang="en-US" dirty="0"/>
          </a:p>
        </p:txBody>
      </p:sp>
    </p:spTree>
    <p:extLst>
      <p:ext uri="{BB962C8B-B14F-4D97-AF65-F5344CB8AC3E}">
        <p14:creationId xmlns:p14="http://schemas.microsoft.com/office/powerpoint/2010/main" val="27984186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latin typeface="+mn-lt"/>
              </a:rPr>
              <a:t>PHI or Not? (2)</a:t>
            </a:r>
          </a:p>
        </p:txBody>
      </p:sp>
      <p:sp>
        <p:nvSpPr>
          <p:cNvPr id="7" name="Content Placeholder 6"/>
          <p:cNvSpPr>
            <a:spLocks noGrp="1"/>
          </p:cNvSpPr>
          <p:nvPr>
            <p:ph sz="half" idx="1"/>
          </p:nvPr>
        </p:nvSpPr>
        <p:spPr/>
        <p:txBody>
          <a:bodyPr/>
          <a:lstStyle/>
          <a:p>
            <a:r>
              <a:rPr lang="en-US" sz="1800" dirty="0">
                <a:latin typeface="+mn-lt"/>
              </a:rPr>
              <a:t>BU </a:t>
            </a:r>
            <a:r>
              <a:rPr lang="en-US" sz="1800" dirty="0" err="1">
                <a:latin typeface="+mn-lt"/>
              </a:rPr>
              <a:t>SPH</a:t>
            </a:r>
            <a:r>
              <a:rPr lang="en-US" sz="1800" dirty="0">
                <a:latin typeface="+mn-lt"/>
              </a:rPr>
              <a:t> researcher recruits subjects from a community center</a:t>
            </a:r>
          </a:p>
          <a:p>
            <a:r>
              <a:rPr lang="en-US" sz="1800" dirty="0">
                <a:latin typeface="+mn-lt"/>
              </a:rPr>
              <a:t>Subjects are women who have given birth in last 12 months </a:t>
            </a:r>
          </a:p>
          <a:p>
            <a:r>
              <a:rPr lang="en-US" sz="1800" dirty="0">
                <a:latin typeface="+mn-lt"/>
              </a:rPr>
              <a:t>Study examines association between post-partum depression and regular medical care (or its absence)</a:t>
            </a:r>
          </a:p>
          <a:p>
            <a:r>
              <a:rPr lang="en-US" sz="1800" dirty="0">
                <a:latin typeface="+mn-lt"/>
              </a:rPr>
              <a:t>Subjects provide information on their dates of birth, dates of postpartum medical visits, including type of provider visited (MD, NP, Midwife, hospital etc.), frequency, and type of care accessed</a:t>
            </a:r>
          </a:p>
          <a:p>
            <a:r>
              <a:rPr lang="en-US" sz="1800" dirty="0">
                <a:latin typeface="+mn-lt"/>
              </a:rPr>
              <a:t>Researcher administers depression screening test to subjects</a:t>
            </a:r>
          </a:p>
          <a:p>
            <a:endParaRPr lang="en-US" dirty="0">
              <a:latin typeface="+mn-lt"/>
            </a:endParaRPr>
          </a:p>
        </p:txBody>
      </p:sp>
      <p:sp>
        <p:nvSpPr>
          <p:cNvPr id="8" name="Content Placeholder 7"/>
          <p:cNvSpPr>
            <a:spLocks noGrp="1"/>
          </p:cNvSpPr>
          <p:nvPr>
            <p:ph sz="half" idx="2"/>
          </p:nvPr>
        </p:nvSpPr>
        <p:spPr/>
        <p:txBody>
          <a:bodyPr/>
          <a:lstStyle/>
          <a:p>
            <a:pPr marL="0" indent="0">
              <a:buNone/>
            </a:pPr>
            <a:endParaRPr lang="en-US" b="1" dirty="0">
              <a:solidFill>
                <a:srgbClr val="C00000"/>
              </a:solidFill>
              <a:latin typeface="+mn-lt"/>
            </a:endParaRPr>
          </a:p>
          <a:p>
            <a:pPr marL="0" indent="0">
              <a:buNone/>
            </a:pPr>
            <a:r>
              <a:rPr lang="en-US" b="1" dirty="0">
                <a:solidFill>
                  <a:srgbClr val="C00000"/>
                </a:solidFill>
                <a:latin typeface="+mn-lt"/>
              </a:rPr>
              <a:t>This research data is not PHI because--</a:t>
            </a:r>
          </a:p>
          <a:p>
            <a:pPr lvl="1"/>
            <a:r>
              <a:rPr lang="en-US" dirty="0">
                <a:solidFill>
                  <a:srgbClr val="002060"/>
                </a:solidFill>
                <a:latin typeface="+mn-lt"/>
              </a:rPr>
              <a:t>Data is not created or received by a Covered Entity:</a:t>
            </a:r>
          </a:p>
          <a:p>
            <a:pPr lvl="2"/>
            <a:r>
              <a:rPr lang="en-US" dirty="0" err="1">
                <a:solidFill>
                  <a:srgbClr val="002060"/>
                </a:solidFill>
                <a:latin typeface="+mn-lt"/>
              </a:rPr>
              <a:t>SPH</a:t>
            </a:r>
            <a:r>
              <a:rPr lang="en-US" dirty="0">
                <a:solidFill>
                  <a:srgbClr val="002060"/>
                </a:solidFill>
                <a:latin typeface="+mn-lt"/>
              </a:rPr>
              <a:t> is not a Covered Entity</a:t>
            </a:r>
          </a:p>
          <a:p>
            <a:pPr lvl="2"/>
            <a:r>
              <a:rPr lang="en-US" dirty="0">
                <a:solidFill>
                  <a:srgbClr val="002060"/>
                </a:solidFill>
                <a:latin typeface="+mn-lt"/>
              </a:rPr>
              <a:t>Subjects themselves are not Covered Entity</a:t>
            </a:r>
          </a:p>
          <a:p>
            <a:pPr lvl="1"/>
            <a:r>
              <a:rPr lang="en-US" dirty="0">
                <a:solidFill>
                  <a:srgbClr val="002060"/>
                </a:solidFill>
                <a:latin typeface="+mn-lt"/>
              </a:rPr>
              <a:t>[Researchers must still protect this data, as discussed in later slides]</a:t>
            </a:r>
          </a:p>
        </p:txBody>
      </p:sp>
      <p:sp>
        <p:nvSpPr>
          <p:cNvPr id="4" name="Footer Placeholder 3"/>
          <p:cNvSpPr>
            <a:spLocks noGrp="1"/>
          </p:cNvSpPr>
          <p:nvPr>
            <p:ph type="ftr" sz="quarter"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86FD128F-CE2A-40EB-8FB7-099DF770C3D2}" type="slidenum">
              <a:rPr lang="en-US" smtClean="0"/>
              <a:t>13</a:t>
            </a:fld>
            <a:endParaRPr lang="en-US" dirty="0"/>
          </a:p>
        </p:txBody>
      </p:sp>
    </p:spTree>
    <p:extLst>
      <p:ext uri="{BB962C8B-B14F-4D97-AF65-F5344CB8AC3E}">
        <p14:creationId xmlns:p14="http://schemas.microsoft.com/office/powerpoint/2010/main" val="32351889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n-lt"/>
              </a:rPr>
              <a:t>PHI or Not? (3)</a:t>
            </a:r>
          </a:p>
        </p:txBody>
      </p:sp>
      <p:sp>
        <p:nvSpPr>
          <p:cNvPr id="3" name="Content Placeholder 2"/>
          <p:cNvSpPr>
            <a:spLocks noGrp="1"/>
          </p:cNvSpPr>
          <p:nvPr>
            <p:ph sz="half" idx="1"/>
          </p:nvPr>
        </p:nvSpPr>
        <p:spPr/>
        <p:txBody>
          <a:bodyPr/>
          <a:lstStyle/>
          <a:p>
            <a:endParaRPr lang="en-US" dirty="0">
              <a:latin typeface="+mn-lt"/>
            </a:endParaRPr>
          </a:p>
          <a:p>
            <a:r>
              <a:rPr lang="en-US" dirty="0">
                <a:latin typeface="+mn-lt"/>
              </a:rPr>
              <a:t>Same study as Example 2, except</a:t>
            </a:r>
          </a:p>
          <a:p>
            <a:r>
              <a:rPr lang="en-US" dirty="0">
                <a:latin typeface="+mn-lt"/>
              </a:rPr>
              <a:t>In addition, you obtain medical records for all doctor/hospital visits within 12 </a:t>
            </a:r>
            <a:r>
              <a:rPr lang="en-US" dirty="0" err="1">
                <a:latin typeface="+mn-lt"/>
              </a:rPr>
              <a:t>mos</a:t>
            </a:r>
            <a:r>
              <a:rPr lang="en-US" dirty="0">
                <a:latin typeface="+mn-lt"/>
              </a:rPr>
              <a:t> of giving birth</a:t>
            </a:r>
          </a:p>
        </p:txBody>
      </p:sp>
      <p:sp>
        <p:nvSpPr>
          <p:cNvPr id="4" name="Content Placeholder 3"/>
          <p:cNvSpPr>
            <a:spLocks noGrp="1"/>
          </p:cNvSpPr>
          <p:nvPr>
            <p:ph sz="half" idx="2"/>
          </p:nvPr>
        </p:nvSpPr>
        <p:spPr/>
        <p:txBody>
          <a:bodyPr/>
          <a:lstStyle/>
          <a:p>
            <a:endParaRPr lang="en-US" dirty="0">
              <a:solidFill>
                <a:srgbClr val="C00000"/>
              </a:solidFill>
              <a:latin typeface="+mn-lt"/>
            </a:endParaRPr>
          </a:p>
          <a:p>
            <a:pPr marL="0" indent="0">
              <a:buNone/>
            </a:pPr>
            <a:r>
              <a:rPr lang="en-US" b="1" dirty="0">
                <a:solidFill>
                  <a:srgbClr val="C00000"/>
                </a:solidFill>
                <a:latin typeface="+mn-lt"/>
              </a:rPr>
              <a:t>This is PHI because it includes:</a:t>
            </a:r>
          </a:p>
          <a:p>
            <a:pPr lvl="1"/>
            <a:r>
              <a:rPr lang="en-US" dirty="0">
                <a:solidFill>
                  <a:srgbClr val="002060"/>
                </a:solidFill>
                <a:latin typeface="+mn-lt"/>
              </a:rPr>
              <a:t>Medical records held by physicians and hospitals</a:t>
            </a:r>
          </a:p>
          <a:p>
            <a:pPr lvl="1"/>
            <a:r>
              <a:rPr lang="en-US" dirty="0">
                <a:solidFill>
                  <a:srgbClr val="002060"/>
                </a:solidFill>
                <a:latin typeface="+mn-lt"/>
              </a:rPr>
              <a:t>About individual patients</a:t>
            </a:r>
          </a:p>
          <a:p>
            <a:pPr lvl="1"/>
            <a:r>
              <a:rPr lang="en-US" dirty="0">
                <a:solidFill>
                  <a:srgbClr val="002060"/>
                </a:solidFill>
                <a:latin typeface="+mn-lt"/>
              </a:rPr>
              <a:t>Not deidentified</a:t>
            </a:r>
          </a:p>
        </p:txBody>
      </p:sp>
      <p:sp>
        <p:nvSpPr>
          <p:cNvPr id="5" name="Footer Placeholder 4"/>
          <p:cNvSpPr>
            <a:spLocks noGrp="1"/>
          </p:cNvSpPr>
          <p:nvPr>
            <p:ph type="ftr" sz="quarter" idx="10"/>
          </p:nvPr>
        </p:nvSpPr>
        <p:spPr/>
        <p:txBody>
          <a:bodyPr/>
          <a:lstStyle/>
          <a:p>
            <a:endParaRPr lang="en-US" dirty="0"/>
          </a:p>
        </p:txBody>
      </p:sp>
      <p:sp>
        <p:nvSpPr>
          <p:cNvPr id="6" name="Slide Number Placeholder 5"/>
          <p:cNvSpPr>
            <a:spLocks noGrp="1"/>
          </p:cNvSpPr>
          <p:nvPr>
            <p:ph type="sldNum" sz="quarter" idx="11"/>
          </p:nvPr>
        </p:nvSpPr>
        <p:spPr/>
        <p:txBody>
          <a:bodyPr/>
          <a:lstStyle/>
          <a:p>
            <a:fld id="{86FD128F-CE2A-40EB-8FB7-099DF770C3D2}" type="slidenum">
              <a:rPr lang="en-US" smtClean="0"/>
              <a:t>14</a:t>
            </a:fld>
            <a:endParaRPr lang="en-US" dirty="0"/>
          </a:p>
        </p:txBody>
      </p:sp>
    </p:spTree>
    <p:extLst>
      <p:ext uri="{BB962C8B-B14F-4D97-AF65-F5344CB8AC3E}">
        <p14:creationId xmlns:p14="http://schemas.microsoft.com/office/powerpoint/2010/main" val="32994853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93AAFB-EA7A-7348-8862-10F3ADB8B142}"/>
              </a:ext>
            </a:extLst>
          </p:cNvPr>
          <p:cNvSpPr>
            <a:spLocks noGrp="1"/>
          </p:cNvSpPr>
          <p:nvPr>
            <p:ph type="title"/>
          </p:nvPr>
        </p:nvSpPr>
        <p:spPr/>
        <p:txBody>
          <a:bodyPr/>
          <a:lstStyle/>
          <a:p>
            <a:r>
              <a:rPr lang="en-US" dirty="0">
                <a:latin typeface="+mn-lt"/>
              </a:rPr>
              <a:t>Limited Data Sets</a:t>
            </a:r>
          </a:p>
        </p:txBody>
      </p:sp>
      <p:sp>
        <p:nvSpPr>
          <p:cNvPr id="3" name="Content Placeholder 2">
            <a:extLst>
              <a:ext uri="{FF2B5EF4-FFF2-40B4-BE49-F238E27FC236}">
                <a16:creationId xmlns:a16="http://schemas.microsoft.com/office/drawing/2014/main" id="{833EA8BE-F57A-A847-896B-45594289CAC0}"/>
              </a:ext>
            </a:extLst>
          </p:cNvPr>
          <p:cNvSpPr>
            <a:spLocks noGrp="1"/>
          </p:cNvSpPr>
          <p:nvPr>
            <p:ph idx="1"/>
          </p:nvPr>
        </p:nvSpPr>
        <p:spPr/>
        <p:txBody>
          <a:bodyPr/>
          <a:lstStyle/>
          <a:p>
            <a:endParaRPr lang="en-US" dirty="0">
              <a:latin typeface="+mn-lt"/>
            </a:endParaRPr>
          </a:p>
          <a:p>
            <a:r>
              <a:rPr lang="en-US" dirty="0">
                <a:latin typeface="+mn-lt"/>
              </a:rPr>
              <a:t>Limited Data Sets are PHI</a:t>
            </a:r>
          </a:p>
          <a:p>
            <a:endParaRPr lang="en-US" dirty="0">
              <a:latin typeface="+mn-lt"/>
            </a:endParaRPr>
          </a:p>
          <a:p>
            <a:r>
              <a:rPr lang="en-US" dirty="0">
                <a:latin typeface="+mn-lt"/>
              </a:rPr>
              <a:t>They are not de-identified because they have geographic data, or dates, but no other identifiers</a:t>
            </a:r>
          </a:p>
          <a:p>
            <a:endParaRPr lang="en-US" dirty="0">
              <a:latin typeface="+mn-lt"/>
            </a:endParaRPr>
          </a:p>
          <a:p>
            <a:r>
              <a:rPr lang="en-US" dirty="0">
                <a:latin typeface="+mn-lt"/>
              </a:rPr>
              <a:t>If a Limited Data Set satisfies your data needs, BMC will provide you a Data Use Agreement.  Follow all of the requirements of the Data Use Agreement during your research and that will satisfy HIPAA.  Contact </a:t>
            </a:r>
            <a:r>
              <a:rPr lang="en-US" dirty="0">
                <a:latin typeface="+mn-lt"/>
                <a:hlinkClick r:id="rId2"/>
              </a:rPr>
              <a:t>sean.nabi@bmc.org</a:t>
            </a:r>
            <a:r>
              <a:rPr lang="en-US" dirty="0">
                <a:latin typeface="+mn-lt"/>
              </a:rPr>
              <a:t>. </a:t>
            </a:r>
          </a:p>
        </p:txBody>
      </p:sp>
      <p:sp>
        <p:nvSpPr>
          <p:cNvPr id="4" name="Footer Placeholder 3">
            <a:extLst>
              <a:ext uri="{FF2B5EF4-FFF2-40B4-BE49-F238E27FC236}">
                <a16:creationId xmlns:a16="http://schemas.microsoft.com/office/drawing/2014/main" id="{31D108DA-D6C6-1F4C-9CA9-73E5A0CAA189}"/>
              </a:ext>
            </a:extLst>
          </p:cNvPr>
          <p:cNvSpPr>
            <a:spLocks noGrp="1"/>
          </p:cNvSpPr>
          <p:nvPr>
            <p:ph type="ftr" sz="quarter" idx="10"/>
          </p:nvPr>
        </p:nvSpPr>
        <p:spPr/>
        <p:txBody>
          <a:bodyPr/>
          <a:lstStyle/>
          <a:p>
            <a:endParaRPr lang="en-US" dirty="0"/>
          </a:p>
        </p:txBody>
      </p:sp>
      <p:sp>
        <p:nvSpPr>
          <p:cNvPr id="5" name="Slide Number Placeholder 4">
            <a:extLst>
              <a:ext uri="{FF2B5EF4-FFF2-40B4-BE49-F238E27FC236}">
                <a16:creationId xmlns:a16="http://schemas.microsoft.com/office/drawing/2014/main" id="{7F55FB19-0A6C-D74A-89AE-5008F9E695CB}"/>
              </a:ext>
            </a:extLst>
          </p:cNvPr>
          <p:cNvSpPr>
            <a:spLocks noGrp="1"/>
          </p:cNvSpPr>
          <p:nvPr>
            <p:ph type="sldNum" sz="quarter" idx="11"/>
          </p:nvPr>
        </p:nvSpPr>
        <p:spPr/>
        <p:txBody>
          <a:bodyPr/>
          <a:lstStyle/>
          <a:p>
            <a:fld id="{86FD128F-CE2A-40EB-8FB7-099DF770C3D2}" type="slidenum">
              <a:rPr lang="en-US" smtClean="0"/>
              <a:t>15</a:t>
            </a:fld>
            <a:endParaRPr lang="en-US" dirty="0"/>
          </a:p>
        </p:txBody>
      </p:sp>
    </p:spTree>
    <p:extLst>
      <p:ext uri="{BB962C8B-B14F-4D97-AF65-F5344CB8AC3E}">
        <p14:creationId xmlns:p14="http://schemas.microsoft.com/office/powerpoint/2010/main" val="29549402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8C167E-FC08-5743-8FD8-0B3DEFFAD934}"/>
              </a:ext>
            </a:extLst>
          </p:cNvPr>
          <p:cNvSpPr>
            <a:spLocks noGrp="1"/>
          </p:cNvSpPr>
          <p:nvPr>
            <p:ph type="title"/>
          </p:nvPr>
        </p:nvSpPr>
        <p:spPr/>
        <p:txBody>
          <a:bodyPr/>
          <a:lstStyle/>
          <a:p>
            <a:r>
              <a:rPr lang="en-US" dirty="0">
                <a:latin typeface="+mn-lt"/>
              </a:rPr>
              <a:t>Summary:  Understand How HIPAA Impacts Your Research Data Needs</a:t>
            </a:r>
          </a:p>
        </p:txBody>
      </p:sp>
      <p:sp>
        <p:nvSpPr>
          <p:cNvPr id="3" name="Content Placeholder 2">
            <a:extLst>
              <a:ext uri="{FF2B5EF4-FFF2-40B4-BE49-F238E27FC236}">
                <a16:creationId xmlns:a16="http://schemas.microsoft.com/office/drawing/2014/main" id="{57D71275-8643-CA4E-9E5D-F4FD1420418E}"/>
              </a:ext>
            </a:extLst>
          </p:cNvPr>
          <p:cNvSpPr>
            <a:spLocks noGrp="1"/>
          </p:cNvSpPr>
          <p:nvPr>
            <p:ph idx="1"/>
          </p:nvPr>
        </p:nvSpPr>
        <p:spPr/>
        <p:txBody>
          <a:bodyPr/>
          <a:lstStyle/>
          <a:p>
            <a:pPr marL="457200" indent="-457200">
              <a:buFont typeface="+mj-lt"/>
              <a:buAutoNum type="arabicPeriod"/>
            </a:pPr>
            <a:endParaRPr lang="en-US" dirty="0">
              <a:latin typeface="+mn-lt"/>
            </a:endParaRPr>
          </a:p>
          <a:p>
            <a:pPr marL="457200" indent="-457200">
              <a:buFont typeface="+mj-lt"/>
              <a:buAutoNum type="arabicPeriod"/>
            </a:pPr>
            <a:r>
              <a:rPr lang="en-US" dirty="0">
                <a:latin typeface="+mn-lt"/>
              </a:rPr>
              <a:t>Can you do your research with only </a:t>
            </a:r>
            <a:r>
              <a:rPr lang="en-US" i="1" u="sng" dirty="0">
                <a:latin typeface="+mn-lt"/>
              </a:rPr>
              <a:t>de-identified data</a:t>
            </a:r>
            <a:r>
              <a:rPr lang="en-US" i="1" dirty="0">
                <a:latin typeface="+mn-lt"/>
              </a:rPr>
              <a:t> </a:t>
            </a:r>
            <a:r>
              <a:rPr lang="en-US" dirty="0">
                <a:latin typeface="+mn-lt"/>
              </a:rPr>
              <a:t>(no patient names, MRNs, dates, geographical data or other HIPAA identifiers, or you have an expert opinion)?</a:t>
            </a:r>
          </a:p>
          <a:p>
            <a:pPr lvl="1"/>
            <a:r>
              <a:rPr lang="en-US" dirty="0">
                <a:latin typeface="+mn-lt"/>
              </a:rPr>
              <a:t>Then it’s not PHI, no need to worry about HIPAA.</a:t>
            </a:r>
          </a:p>
          <a:p>
            <a:pPr marL="457200" indent="-457200">
              <a:buFont typeface="+mj-lt"/>
              <a:buAutoNum type="arabicPeriod"/>
            </a:pPr>
            <a:r>
              <a:rPr lang="en-US" dirty="0">
                <a:latin typeface="+mn-lt"/>
              </a:rPr>
              <a:t>If not, can you do your research with a </a:t>
            </a:r>
            <a:r>
              <a:rPr lang="en-US" i="1" u="sng" dirty="0">
                <a:latin typeface="+mn-lt"/>
              </a:rPr>
              <a:t>Limited Data Set</a:t>
            </a:r>
            <a:r>
              <a:rPr lang="en-US" i="1" dirty="0">
                <a:latin typeface="+mn-lt"/>
              </a:rPr>
              <a:t> </a:t>
            </a:r>
            <a:r>
              <a:rPr lang="en-US" dirty="0">
                <a:latin typeface="+mn-lt"/>
              </a:rPr>
              <a:t>(meaning your data would be de-identified, except that it has dates and/or geographic data)?</a:t>
            </a:r>
          </a:p>
          <a:p>
            <a:pPr lvl="1"/>
            <a:r>
              <a:rPr lang="en-US" dirty="0">
                <a:latin typeface="+mn-lt"/>
              </a:rPr>
              <a:t>If so, you can enter into a Data Use Agreement and obtain the data</a:t>
            </a:r>
          </a:p>
          <a:p>
            <a:pPr marL="457200" indent="-457200">
              <a:buFont typeface="+mj-lt"/>
              <a:buAutoNum type="arabicPeriod"/>
            </a:pPr>
            <a:r>
              <a:rPr lang="en-US" dirty="0">
                <a:latin typeface="+mn-lt"/>
              </a:rPr>
              <a:t>If not, do you need </a:t>
            </a:r>
            <a:r>
              <a:rPr lang="en-US" i="1" u="sng" dirty="0">
                <a:latin typeface="+mn-lt"/>
              </a:rPr>
              <a:t>PHI</a:t>
            </a:r>
            <a:r>
              <a:rPr lang="en-US" dirty="0">
                <a:latin typeface="+mn-lt"/>
              </a:rPr>
              <a:t> to recruit for or conduct your research?</a:t>
            </a:r>
          </a:p>
          <a:p>
            <a:pPr lvl="1"/>
            <a:r>
              <a:rPr lang="en-US" dirty="0">
                <a:latin typeface="+mn-lt"/>
              </a:rPr>
              <a:t>You will need an IRB approved HIPAA Authorization, or an IRB Waiver of HIPAA Authorization</a:t>
            </a:r>
          </a:p>
        </p:txBody>
      </p:sp>
      <p:sp>
        <p:nvSpPr>
          <p:cNvPr id="4" name="Footer Placeholder 3">
            <a:extLst>
              <a:ext uri="{FF2B5EF4-FFF2-40B4-BE49-F238E27FC236}">
                <a16:creationId xmlns:a16="http://schemas.microsoft.com/office/drawing/2014/main" id="{032717A1-7B1A-594A-A45F-78B9DB00251F}"/>
              </a:ext>
            </a:extLst>
          </p:cNvPr>
          <p:cNvSpPr>
            <a:spLocks noGrp="1"/>
          </p:cNvSpPr>
          <p:nvPr>
            <p:ph type="ftr" sz="quarter" idx="10"/>
          </p:nvPr>
        </p:nvSpPr>
        <p:spPr/>
        <p:txBody>
          <a:bodyPr/>
          <a:lstStyle/>
          <a:p>
            <a:endParaRPr lang="en-US" dirty="0"/>
          </a:p>
        </p:txBody>
      </p:sp>
      <p:sp>
        <p:nvSpPr>
          <p:cNvPr id="5" name="Slide Number Placeholder 4">
            <a:extLst>
              <a:ext uri="{FF2B5EF4-FFF2-40B4-BE49-F238E27FC236}">
                <a16:creationId xmlns:a16="http://schemas.microsoft.com/office/drawing/2014/main" id="{6A6A4999-0622-1548-A197-C566A754B9AD}"/>
              </a:ext>
            </a:extLst>
          </p:cNvPr>
          <p:cNvSpPr>
            <a:spLocks noGrp="1"/>
          </p:cNvSpPr>
          <p:nvPr>
            <p:ph type="sldNum" sz="quarter" idx="11"/>
          </p:nvPr>
        </p:nvSpPr>
        <p:spPr/>
        <p:txBody>
          <a:bodyPr/>
          <a:lstStyle/>
          <a:p>
            <a:fld id="{86FD128F-CE2A-40EB-8FB7-099DF770C3D2}" type="slidenum">
              <a:rPr lang="en-US" smtClean="0"/>
              <a:t>16</a:t>
            </a:fld>
            <a:endParaRPr lang="en-US" dirty="0"/>
          </a:p>
        </p:txBody>
      </p:sp>
    </p:spTree>
    <p:extLst>
      <p:ext uri="{BB962C8B-B14F-4D97-AF65-F5344CB8AC3E}">
        <p14:creationId xmlns:p14="http://schemas.microsoft.com/office/powerpoint/2010/main" val="31064788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E7B896-6655-B446-A746-841325009E1E}"/>
              </a:ext>
            </a:extLst>
          </p:cNvPr>
          <p:cNvSpPr>
            <a:spLocks noGrp="1"/>
          </p:cNvSpPr>
          <p:nvPr>
            <p:ph type="title"/>
          </p:nvPr>
        </p:nvSpPr>
        <p:spPr/>
        <p:txBody>
          <a:bodyPr/>
          <a:lstStyle/>
          <a:p>
            <a:r>
              <a:rPr lang="en-US" dirty="0"/>
              <a:t>Using PHI to Prepare for Research</a:t>
            </a:r>
          </a:p>
        </p:txBody>
      </p:sp>
      <p:sp>
        <p:nvSpPr>
          <p:cNvPr id="3" name="Content Placeholder 2">
            <a:extLst>
              <a:ext uri="{FF2B5EF4-FFF2-40B4-BE49-F238E27FC236}">
                <a16:creationId xmlns:a16="http://schemas.microsoft.com/office/drawing/2014/main" id="{5916E64A-9484-4A4E-91ED-65D9F630B9E8}"/>
              </a:ext>
            </a:extLst>
          </p:cNvPr>
          <p:cNvSpPr>
            <a:spLocks noGrp="1"/>
          </p:cNvSpPr>
          <p:nvPr>
            <p:ph idx="1"/>
          </p:nvPr>
        </p:nvSpPr>
        <p:spPr>
          <a:xfrm>
            <a:off x="812800" y="1988820"/>
            <a:ext cx="10566400" cy="3726180"/>
          </a:xfrm>
        </p:spPr>
        <p:txBody>
          <a:bodyPr/>
          <a:lstStyle/>
          <a:p>
            <a:r>
              <a:rPr lang="en-US" dirty="0"/>
              <a:t>Activities preparatory to research are activities that occur before you go to the IRB, such as:</a:t>
            </a:r>
          </a:p>
          <a:p>
            <a:pPr lvl="1"/>
            <a:r>
              <a:rPr lang="en-US" dirty="0"/>
              <a:t>Preparing the IRB application</a:t>
            </a:r>
          </a:p>
          <a:p>
            <a:pPr lvl="1"/>
            <a:r>
              <a:rPr lang="en-US" dirty="0"/>
              <a:t>Preparing a research protocol</a:t>
            </a:r>
          </a:p>
          <a:p>
            <a:pPr lvl="1"/>
            <a:r>
              <a:rPr lang="en-US" dirty="0"/>
              <a:t>Preparing a proposal</a:t>
            </a:r>
          </a:p>
          <a:p>
            <a:pPr lvl="1"/>
            <a:r>
              <a:rPr lang="en-US" dirty="0"/>
              <a:t>Checking to see if there are a sufficient number of eligible persons to conduct the research</a:t>
            </a:r>
          </a:p>
          <a:p>
            <a:r>
              <a:rPr lang="en-US" dirty="0"/>
              <a:t>Patient Authorization is usually impractical at this point.</a:t>
            </a:r>
          </a:p>
          <a:p>
            <a:r>
              <a:rPr lang="en-US" dirty="0"/>
              <a:t>If you need PHI to engage in these activities, you must obtain a “Waiver Preparatory to Research” form and have it signed by the Privacy Officer</a:t>
            </a:r>
          </a:p>
        </p:txBody>
      </p:sp>
      <p:sp>
        <p:nvSpPr>
          <p:cNvPr id="4" name="Footer Placeholder 3">
            <a:extLst>
              <a:ext uri="{FF2B5EF4-FFF2-40B4-BE49-F238E27FC236}">
                <a16:creationId xmlns:a16="http://schemas.microsoft.com/office/drawing/2014/main" id="{D81D8A87-A10C-C842-916D-25D8DC724F58}"/>
              </a:ext>
            </a:extLst>
          </p:cNvPr>
          <p:cNvSpPr>
            <a:spLocks noGrp="1"/>
          </p:cNvSpPr>
          <p:nvPr>
            <p:ph type="ftr" sz="quarter" idx="10"/>
          </p:nvPr>
        </p:nvSpPr>
        <p:spPr/>
        <p:txBody>
          <a:bodyPr/>
          <a:lstStyle/>
          <a:p>
            <a:endParaRPr lang="en-US" dirty="0"/>
          </a:p>
        </p:txBody>
      </p:sp>
      <p:sp>
        <p:nvSpPr>
          <p:cNvPr id="5" name="Slide Number Placeholder 4">
            <a:extLst>
              <a:ext uri="{FF2B5EF4-FFF2-40B4-BE49-F238E27FC236}">
                <a16:creationId xmlns:a16="http://schemas.microsoft.com/office/drawing/2014/main" id="{E7FA78F8-9FAE-CA40-9122-F704648E5C2F}"/>
              </a:ext>
            </a:extLst>
          </p:cNvPr>
          <p:cNvSpPr>
            <a:spLocks noGrp="1"/>
          </p:cNvSpPr>
          <p:nvPr>
            <p:ph type="sldNum" sz="quarter" idx="11"/>
          </p:nvPr>
        </p:nvSpPr>
        <p:spPr/>
        <p:txBody>
          <a:bodyPr/>
          <a:lstStyle/>
          <a:p>
            <a:fld id="{86FD128F-CE2A-40EB-8FB7-099DF770C3D2}" type="slidenum">
              <a:rPr lang="en-US" smtClean="0"/>
              <a:t>17</a:t>
            </a:fld>
            <a:endParaRPr lang="en-US" dirty="0"/>
          </a:p>
        </p:txBody>
      </p:sp>
    </p:spTree>
    <p:extLst>
      <p:ext uri="{BB962C8B-B14F-4D97-AF65-F5344CB8AC3E}">
        <p14:creationId xmlns:p14="http://schemas.microsoft.com/office/powerpoint/2010/main" val="37843657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n-lt"/>
              </a:rPr>
              <a:t>Waiver Preparatory To Research</a:t>
            </a:r>
            <a:br>
              <a:rPr lang="en-US" dirty="0">
                <a:latin typeface="+mn-lt"/>
              </a:rPr>
            </a:br>
            <a:endParaRPr lang="en-US" dirty="0">
              <a:latin typeface="+mn-lt"/>
            </a:endParaRPr>
          </a:p>
        </p:txBody>
      </p:sp>
      <p:sp>
        <p:nvSpPr>
          <p:cNvPr id="3" name="Content Placeholder 2"/>
          <p:cNvSpPr>
            <a:spLocks noGrp="1"/>
          </p:cNvSpPr>
          <p:nvPr>
            <p:ph idx="1"/>
          </p:nvPr>
        </p:nvSpPr>
        <p:spPr>
          <a:xfrm>
            <a:off x="812800" y="1229193"/>
            <a:ext cx="10566400" cy="4485807"/>
          </a:xfrm>
        </p:spPr>
        <p:txBody>
          <a:bodyPr/>
          <a:lstStyle/>
          <a:p>
            <a:endParaRPr lang="en-US" dirty="0">
              <a:latin typeface="+mn-lt"/>
            </a:endParaRPr>
          </a:p>
          <a:p>
            <a:pPr lvl="0"/>
            <a:r>
              <a:rPr lang="en-US" dirty="0">
                <a:latin typeface="+mn-lt"/>
              </a:rPr>
              <a:t>Covered Entities/Components can grant a Waiver Preparatory to Research if you attest:</a:t>
            </a:r>
          </a:p>
          <a:p>
            <a:pPr lvl="1"/>
            <a:r>
              <a:rPr lang="en-US" dirty="0">
                <a:latin typeface="+mn-lt"/>
              </a:rPr>
              <a:t>Review of PHI is necessary to prepare the protocol (or </a:t>
            </a:r>
            <a:r>
              <a:rPr lang="en-US" dirty="0"/>
              <a:t>similar preparatory activities);</a:t>
            </a:r>
          </a:p>
          <a:p>
            <a:pPr lvl="1"/>
            <a:r>
              <a:rPr lang="en-US" dirty="0"/>
              <a:t>I won’t remove PHI from the Covered Entity; and </a:t>
            </a:r>
          </a:p>
          <a:p>
            <a:pPr lvl="1"/>
            <a:r>
              <a:rPr lang="en-US" dirty="0"/>
              <a:t>The PHI I will review is necessary for my research.</a:t>
            </a:r>
          </a:p>
          <a:p>
            <a:pPr lvl="0"/>
            <a:r>
              <a:rPr lang="en-US" dirty="0"/>
              <a:t>To use BMC data to prepare for research, contact the BMC  Privacy Officer for a waiver preparatory to research</a:t>
            </a:r>
          </a:p>
          <a:p>
            <a:pPr lvl="0" algn="ctr"/>
            <a:endParaRPr lang="en-US" sz="1800" i="1" dirty="0">
              <a:solidFill>
                <a:srgbClr val="C00000"/>
              </a:solidFill>
            </a:endParaRPr>
          </a:p>
          <a:p>
            <a:pPr marL="0" lvl="0" indent="0" algn="ctr">
              <a:buNone/>
            </a:pPr>
            <a:r>
              <a:rPr lang="en-US" sz="1800" i="1" dirty="0">
                <a:solidFill>
                  <a:srgbClr val="C00000"/>
                </a:solidFill>
              </a:rPr>
              <a:t>Practices vary at health care providers outside BU and BMC - ask for the Privacy Officer or Research Support</a:t>
            </a:r>
          </a:p>
          <a:p>
            <a:pPr marL="0" lvl="0" indent="0" algn="ctr">
              <a:buNone/>
            </a:pPr>
            <a:r>
              <a:rPr lang="en-US" sz="1800" i="1" dirty="0">
                <a:solidFill>
                  <a:srgbClr val="C00000"/>
                </a:solidFill>
              </a:rPr>
              <a:t>Remember:  IRB cannot grant a Waiver Preparatory to Research</a:t>
            </a:r>
          </a:p>
          <a:p>
            <a:endParaRPr lang="en-US" dirty="0">
              <a:latin typeface="+mn-lt"/>
            </a:endParaRPr>
          </a:p>
        </p:txBody>
      </p:sp>
      <p:sp>
        <p:nvSpPr>
          <p:cNvPr id="4" name="Footer Placeholder 3"/>
          <p:cNvSpPr>
            <a:spLocks noGrp="1"/>
          </p:cNvSpPr>
          <p:nvPr>
            <p:ph type="ftr" sz="quarter" idx="10"/>
          </p:nvPr>
        </p:nvSpPr>
        <p:spPr/>
        <p:txBody>
          <a:bodyPr/>
          <a:lstStyle/>
          <a:p>
            <a:r>
              <a:rPr lang="en-US" dirty="0"/>
              <a:t>  </a:t>
            </a:r>
          </a:p>
        </p:txBody>
      </p:sp>
      <p:sp>
        <p:nvSpPr>
          <p:cNvPr id="5" name="Slide Number Placeholder 4"/>
          <p:cNvSpPr>
            <a:spLocks noGrp="1"/>
          </p:cNvSpPr>
          <p:nvPr>
            <p:ph type="sldNum" sz="quarter" idx="11"/>
          </p:nvPr>
        </p:nvSpPr>
        <p:spPr/>
        <p:txBody>
          <a:bodyPr/>
          <a:lstStyle/>
          <a:p>
            <a:fld id="{86FD128F-CE2A-40EB-8FB7-099DF770C3D2}" type="slidenum">
              <a:rPr lang="en-US" smtClean="0"/>
              <a:t>18</a:t>
            </a:fld>
            <a:endParaRPr lang="en-US" dirty="0"/>
          </a:p>
        </p:txBody>
      </p:sp>
    </p:spTree>
    <p:extLst>
      <p:ext uri="{BB962C8B-B14F-4D97-AF65-F5344CB8AC3E}">
        <p14:creationId xmlns:p14="http://schemas.microsoft.com/office/powerpoint/2010/main" val="14833219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latin typeface="+mn-lt"/>
              </a:rPr>
              <a:t>Using PHI to Recruit Subjects</a:t>
            </a:r>
          </a:p>
        </p:txBody>
      </p:sp>
      <p:sp>
        <p:nvSpPr>
          <p:cNvPr id="8" name="Content Placeholder 7"/>
          <p:cNvSpPr>
            <a:spLocks noGrp="1"/>
          </p:cNvSpPr>
          <p:nvPr>
            <p:ph idx="1"/>
          </p:nvPr>
        </p:nvSpPr>
        <p:spPr>
          <a:xfrm>
            <a:off x="812800" y="1611630"/>
            <a:ext cx="10566400" cy="4103370"/>
          </a:xfrm>
        </p:spPr>
        <p:txBody>
          <a:bodyPr/>
          <a:lstStyle/>
          <a:p>
            <a:r>
              <a:rPr lang="en-US" dirty="0"/>
              <a:t>When submitting an application to the IRB for research approval, you must specify how you intend to recruit subjects.  </a:t>
            </a:r>
            <a:endParaRPr lang="en-US" dirty="0">
              <a:latin typeface="+mn-lt"/>
            </a:endParaRPr>
          </a:p>
          <a:p>
            <a:r>
              <a:rPr lang="en-US" dirty="0"/>
              <a:t>You will be using PHI to recruit if you use any data about a patient from the Covered Entity:  e.g., a list of all BMC patients who have been diagnosed with Type II diabetes, including contact information is PHI.  </a:t>
            </a:r>
            <a:endParaRPr lang="en-US" dirty="0">
              <a:latin typeface="+mn-lt"/>
            </a:endParaRPr>
          </a:p>
          <a:p>
            <a:r>
              <a:rPr lang="en-US" dirty="0">
                <a:latin typeface="+mn-lt"/>
              </a:rPr>
              <a:t>If you intend to use BMC (or another health care provider’s) patient information  to screen and recruit subjects, you will need either: </a:t>
            </a:r>
          </a:p>
          <a:p>
            <a:pPr lvl="1"/>
            <a:r>
              <a:rPr lang="en-US" dirty="0">
                <a:latin typeface="+mn-lt"/>
              </a:rPr>
              <a:t>an Authorization signed by the patients or </a:t>
            </a:r>
          </a:p>
          <a:p>
            <a:pPr lvl="1"/>
            <a:r>
              <a:rPr lang="en-US" dirty="0">
                <a:latin typeface="+mn-lt"/>
              </a:rPr>
              <a:t>a Waiver of HIPAA Authorization from the IRB</a:t>
            </a:r>
          </a:p>
          <a:p>
            <a:r>
              <a:rPr lang="en-US" dirty="0"/>
              <a:t>Recruiting includes screening, i.e., using PHI to examine exclusion criteria</a:t>
            </a:r>
            <a:endParaRPr lang="en-US" dirty="0">
              <a:latin typeface="+mn-lt"/>
            </a:endParaRPr>
          </a:p>
          <a:p>
            <a:endParaRPr lang="en-US" dirty="0">
              <a:latin typeface="+mn-lt"/>
            </a:endParaRPr>
          </a:p>
          <a:p>
            <a:endParaRPr lang="en-US" dirty="0">
              <a:latin typeface="+mn-lt"/>
            </a:endParaRPr>
          </a:p>
        </p:txBody>
      </p:sp>
      <p:sp>
        <p:nvSpPr>
          <p:cNvPr id="5" name="Footer Placeholder 4"/>
          <p:cNvSpPr>
            <a:spLocks noGrp="1"/>
          </p:cNvSpPr>
          <p:nvPr>
            <p:ph type="ftr" sz="quarter" idx="10"/>
          </p:nvPr>
        </p:nvSpPr>
        <p:spPr/>
        <p:txBody>
          <a:bodyPr/>
          <a:lstStyle/>
          <a:p>
            <a:endParaRPr lang="en-US" dirty="0"/>
          </a:p>
        </p:txBody>
      </p:sp>
      <p:sp>
        <p:nvSpPr>
          <p:cNvPr id="6" name="Slide Number Placeholder 5"/>
          <p:cNvSpPr>
            <a:spLocks noGrp="1"/>
          </p:cNvSpPr>
          <p:nvPr>
            <p:ph type="sldNum" sz="quarter" idx="11"/>
          </p:nvPr>
        </p:nvSpPr>
        <p:spPr/>
        <p:txBody>
          <a:bodyPr/>
          <a:lstStyle/>
          <a:p>
            <a:fld id="{86FD128F-CE2A-40EB-8FB7-099DF770C3D2}" type="slidenum">
              <a:rPr lang="en-US" smtClean="0"/>
              <a:t>19</a:t>
            </a:fld>
            <a:endParaRPr lang="en-US" dirty="0"/>
          </a:p>
        </p:txBody>
      </p:sp>
    </p:spTree>
    <p:extLst>
      <p:ext uri="{BB962C8B-B14F-4D97-AF65-F5344CB8AC3E}">
        <p14:creationId xmlns:p14="http://schemas.microsoft.com/office/powerpoint/2010/main" val="42850573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n-lt"/>
              </a:rPr>
              <a:t>IRB HIPAA Waiver for Recruitment Purposes</a:t>
            </a:r>
          </a:p>
        </p:txBody>
      </p:sp>
      <p:sp>
        <p:nvSpPr>
          <p:cNvPr id="3" name="Content Placeholder 2"/>
          <p:cNvSpPr>
            <a:spLocks noGrp="1"/>
          </p:cNvSpPr>
          <p:nvPr>
            <p:ph idx="1"/>
          </p:nvPr>
        </p:nvSpPr>
        <p:spPr/>
        <p:txBody>
          <a:bodyPr/>
          <a:lstStyle/>
          <a:p>
            <a:pPr marL="0" indent="0">
              <a:buNone/>
            </a:pPr>
            <a:r>
              <a:rPr lang="en-US" dirty="0">
                <a:latin typeface="+mn-lt"/>
              </a:rPr>
              <a:t>PI must show the following:</a:t>
            </a:r>
          </a:p>
          <a:p>
            <a:pPr marL="0" indent="0">
              <a:buNone/>
            </a:pPr>
            <a:endParaRPr lang="en-US" sz="2000" b="1" dirty="0">
              <a:latin typeface="+mn-lt"/>
            </a:endParaRPr>
          </a:p>
          <a:p>
            <a:pPr marL="0" indent="0">
              <a:buNone/>
            </a:pPr>
            <a:r>
              <a:rPr lang="en-US" sz="2000" b="1" dirty="0">
                <a:latin typeface="+mn-lt"/>
              </a:rPr>
              <a:t>(A)</a:t>
            </a:r>
            <a:r>
              <a:rPr lang="en-US" sz="2000" dirty="0">
                <a:latin typeface="+mn-lt"/>
              </a:rPr>
              <a:t> The recruitment could not practicably be conducted without the waiver; </a:t>
            </a:r>
          </a:p>
          <a:p>
            <a:pPr marL="0" indent="0">
              <a:buNone/>
            </a:pPr>
            <a:r>
              <a:rPr lang="en-US" sz="2000" b="1" dirty="0">
                <a:latin typeface="+mn-lt"/>
              </a:rPr>
              <a:t>(B)</a:t>
            </a:r>
            <a:r>
              <a:rPr lang="en-US" sz="2000" dirty="0">
                <a:latin typeface="+mn-lt"/>
              </a:rPr>
              <a:t> The research could not practicably be conducted without the PHI used for recruitment; and</a:t>
            </a:r>
          </a:p>
          <a:p>
            <a:pPr marL="0" indent="0">
              <a:buNone/>
            </a:pPr>
            <a:r>
              <a:rPr lang="en-US" sz="2000" b="1" dirty="0">
                <a:latin typeface="+mn-lt"/>
              </a:rPr>
              <a:t>(C)</a:t>
            </a:r>
            <a:r>
              <a:rPr lang="en-US" sz="2000" dirty="0">
                <a:latin typeface="+mn-lt"/>
              </a:rPr>
              <a:t> Using the PHI for recruitment purposes poses only a minimal risk to the privacy of potential subjects, because the researcher has: </a:t>
            </a:r>
          </a:p>
          <a:p>
            <a:pPr marL="400050" lvl="1" indent="0">
              <a:buNone/>
            </a:pPr>
            <a:endParaRPr lang="en-US" sz="1600" b="1" i="1" dirty="0">
              <a:latin typeface="+mn-lt"/>
            </a:endParaRPr>
          </a:p>
          <a:p>
            <a:pPr marL="400050" lvl="1" indent="0">
              <a:buNone/>
            </a:pPr>
            <a:r>
              <a:rPr lang="en-US" sz="1600" b="1" i="1" dirty="0">
                <a:latin typeface="+mn-lt"/>
              </a:rPr>
              <a:t>(1)</a:t>
            </a:r>
            <a:r>
              <a:rPr lang="en-US" sz="1600" dirty="0">
                <a:latin typeface="+mn-lt"/>
              </a:rPr>
              <a:t> Has an adequate plan to protect the patient contact information from improper use and disclosure; and   </a:t>
            </a:r>
          </a:p>
          <a:p>
            <a:pPr marL="400050" lvl="1" indent="0">
              <a:buNone/>
            </a:pPr>
            <a:r>
              <a:rPr lang="en-US" sz="1600" b="1" i="1" dirty="0">
                <a:latin typeface="+mn-lt"/>
              </a:rPr>
              <a:t>(2)</a:t>
            </a:r>
            <a:r>
              <a:rPr lang="en-US" sz="1600" dirty="0">
                <a:latin typeface="+mn-lt"/>
              </a:rPr>
              <a:t> Has an adequate plan to destroy the contact data identifiers at the earliest opportunity (e.g., destroy identifiers of non-eligible patients and those who decline to participate); and</a:t>
            </a:r>
          </a:p>
          <a:p>
            <a:pPr marL="400050" lvl="1" indent="0">
              <a:buNone/>
            </a:pPr>
            <a:r>
              <a:rPr lang="en-US" sz="1600" b="1" i="1" dirty="0">
                <a:latin typeface="+mn-lt"/>
              </a:rPr>
              <a:t>(3)</a:t>
            </a:r>
            <a:r>
              <a:rPr lang="en-US" sz="1600" dirty="0">
                <a:latin typeface="+mn-lt"/>
              </a:rPr>
              <a:t> Provides written assurances that the contact information used for research recruitment will not be reused or disclosed to any other person or entity, except as required by law and for authorized oversight of the </a:t>
            </a:r>
            <a:r>
              <a:rPr lang="en-US" sz="1600" dirty="0" err="1">
                <a:latin typeface="+mn-lt"/>
              </a:rPr>
              <a:t>resaerch</a:t>
            </a:r>
            <a:r>
              <a:rPr lang="en-US" sz="1600" dirty="0">
                <a:latin typeface="+mn-lt"/>
              </a:rPr>
              <a:t> study</a:t>
            </a:r>
          </a:p>
          <a:p>
            <a:pPr marL="0" indent="0">
              <a:buNone/>
            </a:pPr>
            <a:endParaRPr lang="en-US" sz="2000" dirty="0">
              <a:latin typeface="+mn-lt"/>
            </a:endParaRPr>
          </a:p>
          <a:p>
            <a:endParaRPr lang="en-US" dirty="0">
              <a:latin typeface="+mn-lt"/>
            </a:endParaRPr>
          </a:p>
        </p:txBody>
      </p:sp>
      <p:sp>
        <p:nvSpPr>
          <p:cNvPr id="4" name="Footer Placeholder 3"/>
          <p:cNvSpPr>
            <a:spLocks noGrp="1"/>
          </p:cNvSpPr>
          <p:nvPr>
            <p:ph type="ftr" sz="quarter"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86FD128F-CE2A-40EB-8FB7-099DF770C3D2}" type="slidenum">
              <a:rPr lang="en-US" smtClean="0"/>
              <a:t>20</a:t>
            </a:fld>
            <a:endParaRPr lang="en-US" dirty="0"/>
          </a:p>
        </p:txBody>
      </p:sp>
    </p:spTree>
    <p:extLst>
      <p:ext uri="{BB962C8B-B14F-4D97-AF65-F5344CB8AC3E}">
        <p14:creationId xmlns:p14="http://schemas.microsoft.com/office/powerpoint/2010/main" val="23185122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n-lt"/>
              </a:rPr>
              <a:t>Using PHI in Clinical Research Recruitment and Study</a:t>
            </a:r>
          </a:p>
        </p:txBody>
      </p:sp>
      <p:sp>
        <p:nvSpPr>
          <p:cNvPr id="3" name="Content Placeholder 2"/>
          <p:cNvSpPr>
            <a:spLocks noGrp="1"/>
          </p:cNvSpPr>
          <p:nvPr>
            <p:ph idx="1"/>
          </p:nvPr>
        </p:nvSpPr>
        <p:spPr/>
        <p:txBody>
          <a:bodyPr/>
          <a:lstStyle/>
          <a:p>
            <a:pPr marL="0" indent="0">
              <a:buNone/>
            </a:pPr>
            <a:r>
              <a:rPr lang="en-US" dirty="0"/>
              <a:t>Following are the most common ways to comply with HIPAA in clinical research:</a:t>
            </a:r>
          </a:p>
          <a:p>
            <a:pPr marL="0" indent="0">
              <a:buNone/>
            </a:pPr>
            <a:endParaRPr lang="en-US" dirty="0">
              <a:latin typeface="+mn-lt"/>
            </a:endParaRPr>
          </a:p>
          <a:p>
            <a:pPr marL="457200" indent="-457200">
              <a:buFont typeface="+mj-lt"/>
              <a:buAutoNum type="arabicPeriod"/>
            </a:pPr>
            <a:r>
              <a:rPr lang="en-US" dirty="0">
                <a:latin typeface="+mn-lt"/>
              </a:rPr>
              <a:t>Submit application to IRB</a:t>
            </a:r>
          </a:p>
          <a:p>
            <a:pPr lvl="1"/>
            <a:r>
              <a:rPr lang="en-US" dirty="0">
                <a:latin typeface="+mn-lt"/>
              </a:rPr>
              <a:t>Request HIPAA Waiver to contact potential subjects</a:t>
            </a:r>
          </a:p>
          <a:p>
            <a:pPr marL="457200" indent="-457200">
              <a:buFont typeface="+mj-lt"/>
              <a:buAutoNum type="arabicPeriod"/>
            </a:pPr>
            <a:r>
              <a:rPr lang="en-US" dirty="0">
                <a:latin typeface="+mn-lt"/>
              </a:rPr>
              <a:t>Contact potential subjects about research participation.</a:t>
            </a:r>
          </a:p>
          <a:p>
            <a:pPr lvl="1"/>
            <a:r>
              <a:rPr lang="en-US" dirty="0">
                <a:latin typeface="+mn-lt"/>
              </a:rPr>
              <a:t>Those who agree to join study will sign IRB-approved Consent to Participate and HIPAA Authorization to obtain records</a:t>
            </a:r>
          </a:p>
          <a:p>
            <a:pPr marL="457200" indent="-457200">
              <a:buFont typeface="+mj-lt"/>
              <a:buAutoNum type="arabicPeriod"/>
            </a:pPr>
            <a:r>
              <a:rPr lang="en-US" dirty="0">
                <a:latin typeface="+mn-lt"/>
              </a:rPr>
              <a:t>Securely delete information of patients who do not become subjects (did not agree to participate in study or are excluded)</a:t>
            </a:r>
          </a:p>
          <a:p>
            <a:pPr marL="457200" indent="-457200">
              <a:buFont typeface="+mj-lt"/>
              <a:buAutoNum type="arabicPeriod"/>
            </a:pPr>
            <a:r>
              <a:rPr lang="en-US" dirty="0">
                <a:latin typeface="+mn-lt"/>
              </a:rPr>
              <a:t>Use subjects’ HIPAA Authorizations to obtain medical records</a:t>
            </a:r>
          </a:p>
        </p:txBody>
      </p:sp>
      <p:sp>
        <p:nvSpPr>
          <p:cNvPr id="4" name="Footer Placeholder 3"/>
          <p:cNvSpPr>
            <a:spLocks noGrp="1"/>
          </p:cNvSpPr>
          <p:nvPr>
            <p:ph type="ftr" sz="quarter"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86FD128F-CE2A-40EB-8FB7-099DF770C3D2}" type="slidenum">
              <a:rPr lang="en-US" smtClean="0"/>
              <a:t>21</a:t>
            </a:fld>
            <a:endParaRPr lang="en-US" dirty="0"/>
          </a:p>
        </p:txBody>
      </p:sp>
    </p:spTree>
    <p:extLst>
      <p:ext uri="{BB962C8B-B14F-4D97-AF65-F5344CB8AC3E}">
        <p14:creationId xmlns:p14="http://schemas.microsoft.com/office/powerpoint/2010/main" val="5896112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47ABAF0-6635-D748-8EC5-BAA42D7565F2}"/>
              </a:ext>
            </a:extLst>
          </p:cNvPr>
          <p:cNvSpPr>
            <a:spLocks noGrp="1"/>
          </p:cNvSpPr>
          <p:nvPr>
            <p:ph type="title"/>
          </p:nvPr>
        </p:nvSpPr>
        <p:spPr/>
        <p:txBody>
          <a:bodyPr/>
          <a:lstStyle/>
          <a:p>
            <a:r>
              <a:rPr lang="en-US" dirty="0">
                <a:latin typeface="+mn-lt"/>
              </a:rPr>
              <a:t>Example of Recruitment Data Needs:</a:t>
            </a:r>
          </a:p>
        </p:txBody>
      </p:sp>
      <p:sp>
        <p:nvSpPr>
          <p:cNvPr id="7" name="Content Placeholder 6">
            <a:extLst>
              <a:ext uri="{FF2B5EF4-FFF2-40B4-BE49-F238E27FC236}">
                <a16:creationId xmlns:a16="http://schemas.microsoft.com/office/drawing/2014/main" id="{7238D0AC-C5CD-514B-860F-3C837FD8417D}"/>
              </a:ext>
            </a:extLst>
          </p:cNvPr>
          <p:cNvSpPr>
            <a:spLocks noGrp="1"/>
          </p:cNvSpPr>
          <p:nvPr>
            <p:ph sz="half" idx="1"/>
          </p:nvPr>
        </p:nvSpPr>
        <p:spPr/>
        <p:txBody>
          <a:bodyPr/>
          <a:lstStyle/>
          <a:p>
            <a:pPr marL="0" indent="0">
              <a:buNone/>
            </a:pPr>
            <a:r>
              <a:rPr lang="en-US" sz="1800" dirty="0">
                <a:latin typeface="+mn-lt"/>
              </a:rPr>
              <a:t>A study needs to recruit subjects for a clinical trial who meet the following criteria:</a:t>
            </a:r>
          </a:p>
          <a:p>
            <a:pPr lvl="1"/>
            <a:r>
              <a:rPr lang="en-US" sz="1600" dirty="0">
                <a:latin typeface="+mn-lt"/>
              </a:rPr>
              <a:t>Age &gt;= 60 years</a:t>
            </a:r>
          </a:p>
          <a:p>
            <a:pPr lvl="1"/>
            <a:r>
              <a:rPr lang="en-US" sz="1600" dirty="0">
                <a:latin typeface="+mn-lt"/>
              </a:rPr>
              <a:t>ICD9 diagnosis of Congestive Heart Failure (428.xx)</a:t>
            </a:r>
          </a:p>
          <a:p>
            <a:pPr lvl="1"/>
            <a:r>
              <a:rPr lang="en-US" sz="1600" dirty="0">
                <a:latin typeface="+mn-lt"/>
              </a:rPr>
              <a:t>Mean echocardiographic left ventricular wall thickness &gt; 12 mm</a:t>
            </a:r>
          </a:p>
          <a:p>
            <a:pPr lvl="1"/>
            <a:r>
              <a:rPr lang="en-US" sz="1600" dirty="0">
                <a:latin typeface="+mn-lt"/>
              </a:rPr>
              <a:t>African American</a:t>
            </a:r>
          </a:p>
          <a:p>
            <a:pPr lvl="1"/>
            <a:r>
              <a:rPr lang="en-US" sz="1600" dirty="0">
                <a:latin typeface="+mn-lt"/>
              </a:rPr>
              <a:t>Seen at BMC Cardiology Clinic from 1/1/2015-12/31/2017</a:t>
            </a:r>
          </a:p>
          <a:p>
            <a:pPr marL="0" indent="0">
              <a:buNone/>
            </a:pPr>
            <a:r>
              <a:rPr lang="en-US" sz="1800" dirty="0">
                <a:latin typeface="+mn-lt"/>
              </a:rPr>
              <a:t>Data requested from BMC for screening and recruitment:</a:t>
            </a:r>
          </a:p>
          <a:p>
            <a:pPr lvl="1"/>
            <a:r>
              <a:rPr lang="en-US" sz="1600" dirty="0">
                <a:latin typeface="+mn-lt"/>
              </a:rPr>
              <a:t>Name, MRN, Age, Gender, Race, diagnosis, </a:t>
            </a:r>
            <a:r>
              <a:rPr lang="en-US" sz="1600" dirty="0" err="1">
                <a:latin typeface="+mn-lt"/>
              </a:rPr>
              <a:t>echocardographic</a:t>
            </a:r>
            <a:r>
              <a:rPr lang="en-US" sz="1600" dirty="0">
                <a:latin typeface="+mn-lt"/>
              </a:rPr>
              <a:t> report, phone contact info </a:t>
            </a:r>
          </a:p>
          <a:p>
            <a:endParaRPr lang="en-US" dirty="0"/>
          </a:p>
        </p:txBody>
      </p:sp>
      <p:sp>
        <p:nvSpPr>
          <p:cNvPr id="8" name="Content Placeholder 7">
            <a:extLst>
              <a:ext uri="{FF2B5EF4-FFF2-40B4-BE49-F238E27FC236}">
                <a16:creationId xmlns:a16="http://schemas.microsoft.com/office/drawing/2014/main" id="{D3D294FC-5105-4C4F-ABD1-ACAE24F41B81}"/>
              </a:ext>
            </a:extLst>
          </p:cNvPr>
          <p:cNvSpPr>
            <a:spLocks noGrp="1"/>
          </p:cNvSpPr>
          <p:nvPr>
            <p:ph sz="half" idx="2"/>
          </p:nvPr>
        </p:nvSpPr>
        <p:spPr/>
        <p:txBody>
          <a:bodyPr/>
          <a:lstStyle/>
          <a:p>
            <a:r>
              <a:rPr lang="en-US" i="1" dirty="0">
                <a:latin typeface="+mn-lt"/>
              </a:rPr>
              <a:t>Is it PHI?  </a:t>
            </a:r>
            <a:r>
              <a:rPr lang="en-US" dirty="0">
                <a:latin typeface="+mn-lt"/>
              </a:rPr>
              <a:t>Not de-identified; is held by Covered Entity; and is about individuals, so </a:t>
            </a:r>
            <a:r>
              <a:rPr lang="en-US" u="sng" dirty="0">
                <a:latin typeface="+mn-lt"/>
              </a:rPr>
              <a:t>it is PHI</a:t>
            </a:r>
            <a:r>
              <a:rPr lang="en-US" dirty="0">
                <a:latin typeface="+mn-lt"/>
              </a:rPr>
              <a:t>.</a:t>
            </a:r>
          </a:p>
          <a:p>
            <a:endParaRPr lang="en-US" dirty="0">
              <a:latin typeface="+mn-lt"/>
            </a:endParaRPr>
          </a:p>
          <a:p>
            <a:r>
              <a:rPr lang="en-US" i="1" dirty="0">
                <a:latin typeface="+mn-lt"/>
              </a:rPr>
              <a:t>Is it a Limited Data Set?  </a:t>
            </a:r>
            <a:r>
              <a:rPr lang="en-US" dirty="0">
                <a:latin typeface="+mn-lt"/>
              </a:rPr>
              <a:t>No, because name and contact info needed</a:t>
            </a:r>
          </a:p>
          <a:p>
            <a:endParaRPr lang="en-US" dirty="0">
              <a:latin typeface="+mn-lt"/>
            </a:endParaRPr>
          </a:p>
          <a:p>
            <a:r>
              <a:rPr lang="en-US" i="1" dirty="0">
                <a:latin typeface="+mn-lt"/>
              </a:rPr>
              <a:t>Can researcher obtain it?  </a:t>
            </a:r>
            <a:r>
              <a:rPr lang="en-US" u="sng" dirty="0">
                <a:latin typeface="+mn-lt"/>
              </a:rPr>
              <a:t>Yes, but only if IRB grants a Waiver.</a:t>
            </a:r>
          </a:p>
          <a:p>
            <a:endParaRPr lang="en-US" dirty="0"/>
          </a:p>
        </p:txBody>
      </p:sp>
      <p:sp>
        <p:nvSpPr>
          <p:cNvPr id="4" name="Footer Placeholder 3">
            <a:extLst>
              <a:ext uri="{FF2B5EF4-FFF2-40B4-BE49-F238E27FC236}">
                <a16:creationId xmlns:a16="http://schemas.microsoft.com/office/drawing/2014/main" id="{FB729EBA-7550-8548-9B4C-AFCBFD5A980E}"/>
              </a:ext>
            </a:extLst>
          </p:cNvPr>
          <p:cNvSpPr>
            <a:spLocks noGrp="1"/>
          </p:cNvSpPr>
          <p:nvPr>
            <p:ph type="ftr" sz="quarter" idx="10"/>
          </p:nvPr>
        </p:nvSpPr>
        <p:spPr/>
        <p:txBody>
          <a:bodyPr/>
          <a:lstStyle/>
          <a:p>
            <a:endParaRPr lang="en-US" dirty="0"/>
          </a:p>
        </p:txBody>
      </p:sp>
      <p:sp>
        <p:nvSpPr>
          <p:cNvPr id="5" name="Slide Number Placeholder 4">
            <a:extLst>
              <a:ext uri="{FF2B5EF4-FFF2-40B4-BE49-F238E27FC236}">
                <a16:creationId xmlns:a16="http://schemas.microsoft.com/office/drawing/2014/main" id="{A6DD1B6A-0913-AC4E-BD59-98E7813E2398}"/>
              </a:ext>
            </a:extLst>
          </p:cNvPr>
          <p:cNvSpPr>
            <a:spLocks noGrp="1"/>
          </p:cNvSpPr>
          <p:nvPr>
            <p:ph type="sldNum" sz="quarter" idx="11"/>
          </p:nvPr>
        </p:nvSpPr>
        <p:spPr/>
        <p:txBody>
          <a:bodyPr/>
          <a:lstStyle/>
          <a:p>
            <a:fld id="{86FD128F-CE2A-40EB-8FB7-099DF770C3D2}" type="slidenum">
              <a:rPr lang="en-US" smtClean="0"/>
              <a:t>22</a:t>
            </a:fld>
            <a:endParaRPr lang="en-US" dirty="0"/>
          </a:p>
        </p:txBody>
      </p:sp>
    </p:spTree>
    <p:extLst>
      <p:ext uri="{BB962C8B-B14F-4D97-AF65-F5344CB8AC3E}">
        <p14:creationId xmlns:p14="http://schemas.microsoft.com/office/powerpoint/2010/main" val="41593773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n-lt"/>
              </a:rPr>
              <a:t>Using PHI in a Retrospective </a:t>
            </a:r>
            <a:r>
              <a:rPr lang="en-US" dirty="0"/>
              <a:t>S</a:t>
            </a:r>
            <a:r>
              <a:rPr lang="en-US" dirty="0">
                <a:latin typeface="+mn-lt"/>
              </a:rPr>
              <a:t>tudy	</a:t>
            </a:r>
          </a:p>
        </p:txBody>
      </p:sp>
      <p:sp>
        <p:nvSpPr>
          <p:cNvPr id="3" name="Content Placeholder 2"/>
          <p:cNvSpPr>
            <a:spLocks noGrp="1"/>
          </p:cNvSpPr>
          <p:nvPr>
            <p:ph idx="1"/>
          </p:nvPr>
        </p:nvSpPr>
        <p:spPr/>
        <p:txBody>
          <a:bodyPr/>
          <a:lstStyle/>
          <a:p>
            <a:pPr marL="0" indent="0">
              <a:buNone/>
            </a:pPr>
            <a:endParaRPr lang="en-US" dirty="0">
              <a:latin typeface="+mn-lt"/>
            </a:endParaRPr>
          </a:p>
          <a:p>
            <a:r>
              <a:rPr lang="en-US" dirty="0">
                <a:latin typeface="+mn-lt"/>
              </a:rPr>
              <a:t>Don’t need recruitment waiver from IRB because you are not recruiting.</a:t>
            </a:r>
          </a:p>
          <a:p>
            <a:r>
              <a:rPr lang="en-US" dirty="0">
                <a:latin typeface="+mn-lt"/>
              </a:rPr>
              <a:t>Patient Authorization for use of PHI in research is unlikely to be practical option </a:t>
            </a:r>
            <a:r>
              <a:rPr lang="en-US" dirty="0"/>
              <a:t> because</a:t>
            </a:r>
            <a:r>
              <a:rPr lang="en-US" dirty="0">
                <a:latin typeface="+mn-lt"/>
              </a:rPr>
              <a:t> patients are not involved in research</a:t>
            </a:r>
          </a:p>
          <a:p>
            <a:r>
              <a:rPr lang="en-US" dirty="0">
                <a:latin typeface="+mn-lt"/>
              </a:rPr>
              <a:t>Need patient data from a BMC’s Epic EMR.  3 choices:</a:t>
            </a:r>
          </a:p>
          <a:p>
            <a:pPr lvl="1"/>
            <a:r>
              <a:rPr lang="en-US" dirty="0">
                <a:latin typeface="+mn-lt"/>
              </a:rPr>
              <a:t>Obtain data that is de-identified </a:t>
            </a:r>
            <a:r>
              <a:rPr lang="en-US" dirty="0"/>
              <a:t>according to HIPAA standards </a:t>
            </a:r>
            <a:r>
              <a:rPr lang="en-US" dirty="0">
                <a:latin typeface="+mn-lt"/>
              </a:rPr>
              <a:t>discussed above:  no HIPAA Authorization or IRB Waiver needed; in fact, would not be Human Subjects Research</a:t>
            </a:r>
          </a:p>
          <a:p>
            <a:pPr lvl="1"/>
            <a:r>
              <a:rPr lang="en-US" dirty="0">
                <a:latin typeface="+mn-lt"/>
              </a:rPr>
              <a:t>Obtain Limited Data Set, sign Data Use Agreement with BMC</a:t>
            </a:r>
          </a:p>
          <a:p>
            <a:pPr lvl="1"/>
            <a:r>
              <a:rPr lang="en-US" dirty="0">
                <a:latin typeface="+mn-lt"/>
              </a:rPr>
              <a:t>Obtain PHI with an IRB waiver</a:t>
            </a:r>
          </a:p>
        </p:txBody>
      </p:sp>
      <p:sp>
        <p:nvSpPr>
          <p:cNvPr id="4" name="Footer Placeholder 3"/>
          <p:cNvSpPr>
            <a:spLocks noGrp="1"/>
          </p:cNvSpPr>
          <p:nvPr>
            <p:ph type="ftr" sz="quarter"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86FD128F-CE2A-40EB-8FB7-099DF770C3D2}" type="slidenum">
              <a:rPr lang="en-US" smtClean="0"/>
              <a:t>23</a:t>
            </a:fld>
            <a:endParaRPr lang="en-US" dirty="0"/>
          </a:p>
        </p:txBody>
      </p:sp>
    </p:spTree>
    <p:extLst>
      <p:ext uri="{BB962C8B-B14F-4D97-AF65-F5344CB8AC3E}">
        <p14:creationId xmlns:p14="http://schemas.microsoft.com/office/powerpoint/2010/main" val="483061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n-lt"/>
              </a:rPr>
              <a:t>IRB HIPAA Waiver to Obtain Study Data</a:t>
            </a:r>
          </a:p>
        </p:txBody>
      </p:sp>
      <p:sp>
        <p:nvSpPr>
          <p:cNvPr id="3" name="Content Placeholder 2"/>
          <p:cNvSpPr>
            <a:spLocks noGrp="1"/>
          </p:cNvSpPr>
          <p:nvPr>
            <p:ph idx="1"/>
          </p:nvPr>
        </p:nvSpPr>
        <p:spPr/>
        <p:txBody>
          <a:bodyPr/>
          <a:lstStyle/>
          <a:p>
            <a:pPr marL="0" indent="0">
              <a:buNone/>
            </a:pPr>
            <a:r>
              <a:rPr lang="en-US" dirty="0">
                <a:latin typeface="+mn-lt"/>
              </a:rPr>
              <a:t>The requirements for this waiver are the same as to obtain an IRB HIPAA waiver for recruitment purposes.  PI must show:</a:t>
            </a:r>
            <a:endParaRPr lang="en-US" sz="2000" b="1" dirty="0">
              <a:latin typeface="+mn-lt"/>
            </a:endParaRPr>
          </a:p>
          <a:p>
            <a:pPr marL="0" indent="0">
              <a:buNone/>
            </a:pPr>
            <a:endParaRPr lang="en-US" sz="2000" b="1" dirty="0">
              <a:latin typeface="+mn-lt"/>
            </a:endParaRPr>
          </a:p>
          <a:p>
            <a:pPr marL="0" indent="0">
              <a:buNone/>
            </a:pPr>
            <a:r>
              <a:rPr lang="en-US" sz="2000" b="1" dirty="0">
                <a:latin typeface="+mn-lt"/>
              </a:rPr>
              <a:t>(A)</a:t>
            </a:r>
            <a:r>
              <a:rPr lang="en-US" sz="2000" dirty="0">
                <a:latin typeface="+mn-lt"/>
              </a:rPr>
              <a:t> The research could not practicably be conducted without the waiver; </a:t>
            </a:r>
          </a:p>
          <a:p>
            <a:pPr marL="0" indent="0">
              <a:buNone/>
            </a:pPr>
            <a:r>
              <a:rPr lang="en-US" sz="2000" b="1" dirty="0">
                <a:latin typeface="+mn-lt"/>
              </a:rPr>
              <a:t>(B)</a:t>
            </a:r>
            <a:r>
              <a:rPr lang="en-US" sz="2000" dirty="0">
                <a:latin typeface="+mn-lt"/>
              </a:rPr>
              <a:t> The research could not practicably be conducted without the PHI; and</a:t>
            </a:r>
          </a:p>
          <a:p>
            <a:pPr marL="0" indent="0">
              <a:buNone/>
            </a:pPr>
            <a:r>
              <a:rPr lang="en-US" sz="2000" b="1" dirty="0">
                <a:latin typeface="+mn-lt"/>
              </a:rPr>
              <a:t>(C)</a:t>
            </a:r>
            <a:r>
              <a:rPr lang="en-US" sz="2000" dirty="0">
                <a:latin typeface="+mn-lt"/>
              </a:rPr>
              <a:t> Using the PHI for recruitment purposes poses only a minimal risk to the privacy of potential subjects, because the researcher has: </a:t>
            </a:r>
            <a:endParaRPr lang="en-US" sz="1600" b="1" i="1" dirty="0">
              <a:latin typeface="+mn-lt"/>
            </a:endParaRPr>
          </a:p>
          <a:p>
            <a:pPr marL="400050" lvl="1" indent="0">
              <a:buNone/>
            </a:pPr>
            <a:r>
              <a:rPr lang="en-US" sz="1600" b="1" i="1" dirty="0">
                <a:latin typeface="+mn-lt"/>
              </a:rPr>
              <a:t>(1)</a:t>
            </a:r>
            <a:r>
              <a:rPr lang="en-US" sz="1600" dirty="0">
                <a:latin typeface="+mn-lt"/>
              </a:rPr>
              <a:t> Has an adequate plan to protect the PHI from improper use and disclosure; and   </a:t>
            </a:r>
          </a:p>
          <a:p>
            <a:pPr marL="400050" lvl="1" indent="0">
              <a:buNone/>
            </a:pPr>
            <a:r>
              <a:rPr lang="en-US" sz="1600" b="1" i="1" dirty="0">
                <a:latin typeface="+mn-lt"/>
              </a:rPr>
              <a:t>(2)</a:t>
            </a:r>
            <a:r>
              <a:rPr lang="en-US" sz="1600" dirty="0">
                <a:latin typeface="+mn-lt"/>
              </a:rPr>
              <a:t> Has an adequate plan to destroy the PHI at the earliest opportunity; and</a:t>
            </a:r>
          </a:p>
          <a:p>
            <a:pPr marL="400050" lvl="1" indent="0">
              <a:buNone/>
            </a:pPr>
            <a:r>
              <a:rPr lang="en-US" sz="1600" b="1" i="1" dirty="0">
                <a:latin typeface="+mn-lt"/>
              </a:rPr>
              <a:t>(3)</a:t>
            </a:r>
            <a:r>
              <a:rPr lang="en-US" sz="1600" dirty="0">
                <a:latin typeface="+mn-lt"/>
              </a:rPr>
              <a:t> Provides written assurances that the PHI will not be reused or disclosed to any other person or entity, except as required by law and for authorized oversight of the research study</a:t>
            </a:r>
          </a:p>
          <a:p>
            <a:pPr marL="0" indent="0">
              <a:buNone/>
            </a:pPr>
            <a:endParaRPr lang="en-US" sz="2000" dirty="0">
              <a:latin typeface="+mn-lt"/>
            </a:endParaRPr>
          </a:p>
          <a:p>
            <a:pPr marL="0" indent="0">
              <a:buNone/>
            </a:pPr>
            <a:endParaRPr lang="en-US" dirty="0">
              <a:latin typeface="+mn-lt"/>
            </a:endParaRPr>
          </a:p>
        </p:txBody>
      </p:sp>
      <p:sp>
        <p:nvSpPr>
          <p:cNvPr id="4" name="Footer Placeholder 3"/>
          <p:cNvSpPr>
            <a:spLocks noGrp="1"/>
          </p:cNvSpPr>
          <p:nvPr>
            <p:ph type="ftr" sz="quarter"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86FD128F-CE2A-40EB-8FB7-099DF770C3D2}" type="slidenum">
              <a:rPr lang="en-US" smtClean="0"/>
              <a:t>24</a:t>
            </a:fld>
            <a:endParaRPr lang="en-US" dirty="0"/>
          </a:p>
        </p:txBody>
      </p:sp>
    </p:spTree>
    <p:extLst>
      <p:ext uri="{BB962C8B-B14F-4D97-AF65-F5344CB8AC3E}">
        <p14:creationId xmlns:p14="http://schemas.microsoft.com/office/powerpoint/2010/main" val="21192781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655C6B-9B6F-0C4F-8749-25A9AB4D0278}"/>
              </a:ext>
            </a:extLst>
          </p:cNvPr>
          <p:cNvSpPr>
            <a:spLocks noGrp="1"/>
          </p:cNvSpPr>
          <p:nvPr>
            <p:ph type="title"/>
          </p:nvPr>
        </p:nvSpPr>
        <p:spPr/>
        <p:txBody>
          <a:bodyPr/>
          <a:lstStyle/>
          <a:p>
            <a:r>
              <a:rPr lang="en-US" dirty="0">
                <a:latin typeface="+mn-lt"/>
              </a:rPr>
              <a:t>Example of Retrospective Study Data Needs</a:t>
            </a:r>
          </a:p>
        </p:txBody>
      </p:sp>
      <p:sp>
        <p:nvSpPr>
          <p:cNvPr id="3" name="Content Placeholder 2">
            <a:extLst>
              <a:ext uri="{FF2B5EF4-FFF2-40B4-BE49-F238E27FC236}">
                <a16:creationId xmlns:a16="http://schemas.microsoft.com/office/drawing/2014/main" id="{C7CB5F7B-F7D9-2D44-9BFB-20FC6FFDCD0F}"/>
              </a:ext>
            </a:extLst>
          </p:cNvPr>
          <p:cNvSpPr>
            <a:spLocks noGrp="1"/>
          </p:cNvSpPr>
          <p:nvPr>
            <p:ph sz="half" idx="1"/>
          </p:nvPr>
        </p:nvSpPr>
        <p:spPr/>
        <p:txBody>
          <a:bodyPr/>
          <a:lstStyle/>
          <a:p>
            <a:pPr marL="0" indent="0">
              <a:buNone/>
            </a:pPr>
            <a:r>
              <a:rPr lang="en-US" dirty="0">
                <a:latin typeface="+mn-lt"/>
              </a:rPr>
              <a:t>Study seeks to examine oral contraceptive use and heart attack, needs the following data from BMC records for all female patients aged 15-44 during 2013-2017:</a:t>
            </a:r>
          </a:p>
          <a:p>
            <a:pPr lvl="1"/>
            <a:r>
              <a:rPr lang="en-US" dirty="0">
                <a:latin typeface="+mn-lt"/>
              </a:rPr>
              <a:t>cardiac medical history, including </a:t>
            </a:r>
            <a:r>
              <a:rPr lang="en-US" b="1" dirty="0">
                <a:latin typeface="+mn-lt"/>
              </a:rPr>
              <a:t>dates</a:t>
            </a:r>
            <a:r>
              <a:rPr lang="en-US" dirty="0">
                <a:latin typeface="+mn-lt"/>
              </a:rPr>
              <a:t> of cardiac events</a:t>
            </a:r>
          </a:p>
          <a:p>
            <a:pPr lvl="1"/>
            <a:r>
              <a:rPr lang="en-US" b="1" dirty="0">
                <a:latin typeface="+mn-lt"/>
              </a:rPr>
              <a:t>dates</a:t>
            </a:r>
            <a:r>
              <a:rPr lang="en-US" dirty="0">
                <a:latin typeface="+mn-lt"/>
              </a:rPr>
              <a:t> of any oral contraceptive use and type of contraceptive</a:t>
            </a:r>
          </a:p>
          <a:p>
            <a:pPr lvl="1"/>
            <a:r>
              <a:rPr lang="en-US" dirty="0">
                <a:latin typeface="+mn-lt"/>
              </a:rPr>
              <a:t>history of smoking</a:t>
            </a:r>
          </a:p>
          <a:p>
            <a:pPr lvl="1"/>
            <a:endParaRPr lang="en-US" dirty="0">
              <a:latin typeface="+mn-lt"/>
            </a:endParaRPr>
          </a:p>
          <a:p>
            <a:pPr marL="457200" lvl="1" indent="0">
              <a:buNone/>
            </a:pPr>
            <a:r>
              <a:rPr lang="en-US" dirty="0"/>
              <a:t> </a:t>
            </a:r>
          </a:p>
        </p:txBody>
      </p:sp>
      <p:sp>
        <p:nvSpPr>
          <p:cNvPr id="6" name="Content Placeholder 5">
            <a:extLst>
              <a:ext uri="{FF2B5EF4-FFF2-40B4-BE49-F238E27FC236}">
                <a16:creationId xmlns:a16="http://schemas.microsoft.com/office/drawing/2014/main" id="{BE33A500-9164-D347-AEB0-91F34852BCA4}"/>
              </a:ext>
            </a:extLst>
          </p:cNvPr>
          <p:cNvSpPr>
            <a:spLocks noGrp="1"/>
          </p:cNvSpPr>
          <p:nvPr>
            <p:ph sz="half" idx="2"/>
          </p:nvPr>
        </p:nvSpPr>
        <p:spPr/>
        <p:txBody>
          <a:bodyPr/>
          <a:lstStyle/>
          <a:p>
            <a:r>
              <a:rPr lang="en-US" i="1" u="sng" dirty="0">
                <a:latin typeface="+mn-lt"/>
              </a:rPr>
              <a:t>Is data sought de-identified?  </a:t>
            </a:r>
            <a:r>
              <a:rPr lang="en-US" dirty="0">
                <a:latin typeface="+mn-lt"/>
              </a:rPr>
              <a:t>NO, not according to HIPAA because includes </a:t>
            </a:r>
            <a:r>
              <a:rPr lang="en-US" b="1" dirty="0">
                <a:latin typeface="+mn-lt"/>
              </a:rPr>
              <a:t>dates</a:t>
            </a:r>
            <a:r>
              <a:rPr lang="en-US" dirty="0">
                <a:latin typeface="+mn-lt"/>
              </a:rPr>
              <a:t> related to individuals </a:t>
            </a:r>
          </a:p>
          <a:p>
            <a:r>
              <a:rPr lang="en-US" i="1" u="sng" dirty="0">
                <a:latin typeface="+mn-lt"/>
              </a:rPr>
              <a:t>Is it a Limited Data Set?  </a:t>
            </a:r>
            <a:r>
              <a:rPr lang="en-US" dirty="0">
                <a:latin typeface="+mn-lt"/>
              </a:rPr>
              <a:t>Yes, because it would be de-identified except for the dates related to individuals; BMC may release the data to the PI after obtaining a Data Use Agreement. </a:t>
            </a:r>
          </a:p>
          <a:p>
            <a:endParaRPr lang="en-US" dirty="0">
              <a:latin typeface="+mn-lt"/>
            </a:endParaRPr>
          </a:p>
        </p:txBody>
      </p:sp>
      <p:sp>
        <p:nvSpPr>
          <p:cNvPr id="4" name="Footer Placeholder 3">
            <a:extLst>
              <a:ext uri="{FF2B5EF4-FFF2-40B4-BE49-F238E27FC236}">
                <a16:creationId xmlns:a16="http://schemas.microsoft.com/office/drawing/2014/main" id="{8311F9F7-21BC-E940-8CD1-F3150319C808}"/>
              </a:ext>
            </a:extLst>
          </p:cNvPr>
          <p:cNvSpPr>
            <a:spLocks noGrp="1"/>
          </p:cNvSpPr>
          <p:nvPr>
            <p:ph type="ftr" sz="quarter" idx="10"/>
          </p:nvPr>
        </p:nvSpPr>
        <p:spPr/>
        <p:txBody>
          <a:bodyPr/>
          <a:lstStyle/>
          <a:p>
            <a:endParaRPr lang="en-US" dirty="0"/>
          </a:p>
        </p:txBody>
      </p:sp>
      <p:sp>
        <p:nvSpPr>
          <p:cNvPr id="5" name="Slide Number Placeholder 4">
            <a:extLst>
              <a:ext uri="{FF2B5EF4-FFF2-40B4-BE49-F238E27FC236}">
                <a16:creationId xmlns:a16="http://schemas.microsoft.com/office/drawing/2014/main" id="{879DA597-C33F-F243-BCF6-470BE17CE4BA}"/>
              </a:ext>
            </a:extLst>
          </p:cNvPr>
          <p:cNvSpPr>
            <a:spLocks noGrp="1"/>
          </p:cNvSpPr>
          <p:nvPr>
            <p:ph type="sldNum" sz="quarter" idx="11"/>
          </p:nvPr>
        </p:nvSpPr>
        <p:spPr/>
        <p:txBody>
          <a:bodyPr/>
          <a:lstStyle/>
          <a:p>
            <a:fld id="{86FD128F-CE2A-40EB-8FB7-099DF770C3D2}" type="slidenum">
              <a:rPr lang="en-US" smtClean="0"/>
              <a:t>25</a:t>
            </a:fld>
            <a:endParaRPr lang="en-US" dirty="0"/>
          </a:p>
        </p:txBody>
      </p:sp>
    </p:spTree>
    <p:extLst>
      <p:ext uri="{BB962C8B-B14F-4D97-AF65-F5344CB8AC3E}">
        <p14:creationId xmlns:p14="http://schemas.microsoft.com/office/powerpoint/2010/main" val="24959106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BFBB6A-6FF5-4D47-BB90-E897838B0AD6}"/>
              </a:ext>
            </a:extLst>
          </p:cNvPr>
          <p:cNvSpPr>
            <a:spLocks noGrp="1"/>
          </p:cNvSpPr>
          <p:nvPr>
            <p:ph type="title"/>
          </p:nvPr>
        </p:nvSpPr>
        <p:spPr/>
        <p:txBody>
          <a:bodyPr/>
          <a:lstStyle/>
          <a:p>
            <a:r>
              <a:rPr lang="en-US" dirty="0"/>
              <a:t>Variation:</a:t>
            </a:r>
          </a:p>
        </p:txBody>
      </p:sp>
      <p:sp>
        <p:nvSpPr>
          <p:cNvPr id="3" name="Content Placeholder 2">
            <a:extLst>
              <a:ext uri="{FF2B5EF4-FFF2-40B4-BE49-F238E27FC236}">
                <a16:creationId xmlns:a16="http://schemas.microsoft.com/office/drawing/2014/main" id="{A6354AE5-227A-084A-BD77-160747360637}"/>
              </a:ext>
            </a:extLst>
          </p:cNvPr>
          <p:cNvSpPr>
            <a:spLocks noGrp="1"/>
          </p:cNvSpPr>
          <p:nvPr>
            <p:ph sz="half" idx="1"/>
          </p:nvPr>
        </p:nvSpPr>
        <p:spPr/>
        <p:txBody>
          <a:bodyPr/>
          <a:lstStyle/>
          <a:p>
            <a:pPr marL="0" indent="0">
              <a:buNone/>
            </a:pPr>
            <a:endParaRPr lang="en-US" dirty="0"/>
          </a:p>
          <a:p>
            <a:pPr marL="0" indent="0">
              <a:buNone/>
            </a:pPr>
            <a:endParaRPr lang="en-US" dirty="0"/>
          </a:p>
          <a:p>
            <a:pPr marL="0" indent="0">
              <a:buNone/>
            </a:pPr>
            <a:r>
              <a:rPr lang="en-US" dirty="0"/>
              <a:t>Same study, same data plus PI determines also need for each patient:</a:t>
            </a:r>
          </a:p>
          <a:p>
            <a:pPr lvl="1"/>
            <a:r>
              <a:rPr lang="en-US" dirty="0"/>
              <a:t>Number of pregnancies and outcome of each</a:t>
            </a:r>
          </a:p>
        </p:txBody>
      </p:sp>
      <p:sp>
        <p:nvSpPr>
          <p:cNvPr id="4" name="Content Placeholder 3">
            <a:extLst>
              <a:ext uri="{FF2B5EF4-FFF2-40B4-BE49-F238E27FC236}">
                <a16:creationId xmlns:a16="http://schemas.microsoft.com/office/drawing/2014/main" id="{0C44601D-4190-2942-BBDC-8E9E7223A2EC}"/>
              </a:ext>
            </a:extLst>
          </p:cNvPr>
          <p:cNvSpPr>
            <a:spLocks noGrp="1"/>
          </p:cNvSpPr>
          <p:nvPr>
            <p:ph sz="half" idx="2"/>
          </p:nvPr>
        </p:nvSpPr>
        <p:spPr/>
        <p:txBody>
          <a:bodyPr/>
          <a:lstStyle/>
          <a:p>
            <a:r>
              <a:rPr lang="en-US" dirty="0"/>
              <a:t>As seen in prior slide, data is not de-identified according to HIPAA</a:t>
            </a:r>
          </a:p>
          <a:p>
            <a:r>
              <a:rPr lang="en-US" dirty="0"/>
              <a:t>With addition of new data element, not a HIPAA Limited Data Set</a:t>
            </a:r>
          </a:p>
          <a:p>
            <a:r>
              <a:rPr lang="en-US" dirty="0"/>
              <a:t>Assuming it is not practicable to obtain patient consent, would ask IRB for a HIPAA Waiver to obtain this data.</a:t>
            </a:r>
          </a:p>
          <a:p>
            <a:endParaRPr lang="en-US" dirty="0"/>
          </a:p>
        </p:txBody>
      </p:sp>
      <p:sp>
        <p:nvSpPr>
          <p:cNvPr id="5" name="Footer Placeholder 4">
            <a:extLst>
              <a:ext uri="{FF2B5EF4-FFF2-40B4-BE49-F238E27FC236}">
                <a16:creationId xmlns:a16="http://schemas.microsoft.com/office/drawing/2014/main" id="{BB6C1722-68C6-D84D-90AB-3781B101C284}"/>
              </a:ext>
            </a:extLst>
          </p:cNvPr>
          <p:cNvSpPr>
            <a:spLocks noGrp="1"/>
          </p:cNvSpPr>
          <p:nvPr>
            <p:ph type="ftr" sz="quarter" idx="10"/>
          </p:nvPr>
        </p:nvSpPr>
        <p:spPr/>
        <p:txBody>
          <a:bodyPr/>
          <a:lstStyle/>
          <a:p>
            <a:endParaRPr lang="en-US" dirty="0"/>
          </a:p>
        </p:txBody>
      </p:sp>
      <p:sp>
        <p:nvSpPr>
          <p:cNvPr id="6" name="Slide Number Placeholder 5">
            <a:extLst>
              <a:ext uri="{FF2B5EF4-FFF2-40B4-BE49-F238E27FC236}">
                <a16:creationId xmlns:a16="http://schemas.microsoft.com/office/drawing/2014/main" id="{22F0CBC6-617D-484A-BDA4-C473F28EF691}"/>
              </a:ext>
            </a:extLst>
          </p:cNvPr>
          <p:cNvSpPr>
            <a:spLocks noGrp="1"/>
          </p:cNvSpPr>
          <p:nvPr>
            <p:ph type="sldNum" sz="quarter" idx="11"/>
          </p:nvPr>
        </p:nvSpPr>
        <p:spPr/>
        <p:txBody>
          <a:bodyPr/>
          <a:lstStyle/>
          <a:p>
            <a:fld id="{86FD128F-CE2A-40EB-8FB7-099DF770C3D2}" type="slidenum">
              <a:rPr lang="en-US" smtClean="0"/>
              <a:t>26</a:t>
            </a:fld>
            <a:endParaRPr lang="en-US" dirty="0"/>
          </a:p>
        </p:txBody>
      </p:sp>
    </p:spTree>
    <p:extLst>
      <p:ext uri="{BB962C8B-B14F-4D97-AF65-F5344CB8AC3E}">
        <p14:creationId xmlns:p14="http://schemas.microsoft.com/office/powerpoint/2010/main" val="197235768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n-lt"/>
              </a:rPr>
              <a:t>  </a:t>
            </a:r>
          </a:p>
        </p:txBody>
      </p:sp>
      <p:sp>
        <p:nvSpPr>
          <p:cNvPr id="3" name="Content Placeholder 2"/>
          <p:cNvSpPr>
            <a:spLocks noGrp="1"/>
          </p:cNvSpPr>
          <p:nvPr>
            <p:ph idx="1"/>
          </p:nvPr>
        </p:nvSpPr>
        <p:spPr>
          <a:xfrm>
            <a:off x="812800" y="2017713"/>
            <a:ext cx="10566400" cy="3886200"/>
          </a:xfrm>
        </p:spPr>
        <p:txBody>
          <a:bodyPr/>
          <a:lstStyle/>
          <a:p>
            <a:pPr marL="0" indent="0">
              <a:buNone/>
            </a:pPr>
            <a:r>
              <a:rPr lang="en-US" dirty="0">
                <a:latin typeface="+mn-lt"/>
              </a:rPr>
              <a:t>  </a:t>
            </a:r>
          </a:p>
        </p:txBody>
      </p:sp>
      <p:sp>
        <p:nvSpPr>
          <p:cNvPr id="4" name="Footer Placeholder 3"/>
          <p:cNvSpPr>
            <a:spLocks noGrp="1"/>
          </p:cNvSpPr>
          <p:nvPr>
            <p:ph type="ftr" sz="quarter"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86FD128F-CE2A-40EB-8FB7-099DF770C3D2}" type="slidenum">
              <a:rPr lang="en-US" smtClean="0"/>
              <a:t>27</a:t>
            </a:fld>
            <a:endParaRPr lang="en-US" dirty="0"/>
          </a:p>
        </p:txBody>
      </p:sp>
      <p:sp>
        <p:nvSpPr>
          <p:cNvPr id="6" name="Oval 5"/>
          <p:cNvSpPr/>
          <p:nvPr/>
        </p:nvSpPr>
        <p:spPr bwMode="auto">
          <a:xfrm>
            <a:off x="2113613" y="2325011"/>
            <a:ext cx="7854845" cy="3271603"/>
          </a:xfrm>
          <a:prstGeom prst="ellipse">
            <a:avLst/>
          </a:prstGeom>
          <a:solidFill>
            <a:schemeClr val="accent1"/>
          </a:solidFill>
          <a:ln w="12700" cap="flat" cmpd="sng" algn="ctr">
            <a:solidFill>
              <a:srgbClr val="FF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a:r>
              <a:rPr lang="en-US" sz="6000" dirty="0">
                <a:solidFill>
                  <a:srgbClr val="002060"/>
                </a:solidFill>
              </a:rPr>
              <a:t>SAFEGUARDS</a:t>
            </a:r>
          </a:p>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Times" charset="0"/>
              <a:ea typeface="Osaka" pitchFamily="-64" charset="-128"/>
              <a:cs typeface="Osaka" pitchFamily="-64" charset="-128"/>
            </a:endParaRPr>
          </a:p>
        </p:txBody>
      </p:sp>
    </p:spTree>
    <p:extLst>
      <p:ext uri="{BB962C8B-B14F-4D97-AF65-F5344CB8AC3E}">
        <p14:creationId xmlns:p14="http://schemas.microsoft.com/office/powerpoint/2010/main" val="49246415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52FD4B-0239-7143-A941-83AAAD919EF8}"/>
              </a:ext>
            </a:extLst>
          </p:cNvPr>
          <p:cNvSpPr>
            <a:spLocks noGrp="1"/>
          </p:cNvSpPr>
          <p:nvPr>
            <p:ph type="title"/>
          </p:nvPr>
        </p:nvSpPr>
        <p:spPr/>
        <p:txBody>
          <a:bodyPr/>
          <a:lstStyle/>
          <a:p>
            <a:r>
              <a:rPr lang="en-US" dirty="0"/>
              <a:t>Protecting Data: BU and BMC Standards</a:t>
            </a:r>
          </a:p>
        </p:txBody>
      </p:sp>
      <p:sp>
        <p:nvSpPr>
          <p:cNvPr id="3" name="Content Placeholder 2">
            <a:extLst>
              <a:ext uri="{FF2B5EF4-FFF2-40B4-BE49-F238E27FC236}">
                <a16:creationId xmlns:a16="http://schemas.microsoft.com/office/drawing/2014/main" id="{F1C88A00-F680-AF4C-BA30-389AB3E0360F}"/>
              </a:ext>
            </a:extLst>
          </p:cNvPr>
          <p:cNvSpPr>
            <a:spLocks noGrp="1"/>
          </p:cNvSpPr>
          <p:nvPr>
            <p:ph idx="1"/>
          </p:nvPr>
        </p:nvSpPr>
        <p:spPr/>
        <p:txBody>
          <a:bodyPr/>
          <a:lstStyle/>
          <a:p>
            <a:r>
              <a:rPr lang="en-US" dirty="0"/>
              <a:t>BU and BMC share an IRB share an IRB but have separate policies, separate email systems, separate networks</a:t>
            </a:r>
          </a:p>
          <a:p>
            <a:r>
              <a:rPr lang="en-US" dirty="0"/>
              <a:t>In addition, BMC is a Covered Entity; BU is a Hybrid Entity</a:t>
            </a:r>
          </a:p>
          <a:p>
            <a:r>
              <a:rPr lang="en-US" dirty="0"/>
              <a:t>Consequence:  </a:t>
            </a:r>
          </a:p>
          <a:p>
            <a:pPr lvl="1"/>
            <a:r>
              <a:rPr lang="en-US" dirty="0"/>
              <a:t>When research is conducted by BMC the data is always PHI:  health info held by a Covered Entity</a:t>
            </a:r>
          </a:p>
          <a:p>
            <a:pPr lvl="1"/>
            <a:r>
              <a:rPr lang="en-US" dirty="0"/>
              <a:t>When research is conducted by BU, the data has been released to a non-Covered Entity, so it is not PHI.</a:t>
            </a:r>
          </a:p>
          <a:p>
            <a:r>
              <a:rPr lang="en-US" dirty="0"/>
              <a:t>But ….</a:t>
            </a:r>
          </a:p>
        </p:txBody>
      </p:sp>
      <p:sp>
        <p:nvSpPr>
          <p:cNvPr id="4" name="Footer Placeholder 3">
            <a:extLst>
              <a:ext uri="{FF2B5EF4-FFF2-40B4-BE49-F238E27FC236}">
                <a16:creationId xmlns:a16="http://schemas.microsoft.com/office/drawing/2014/main" id="{68A66603-8C02-B942-BA92-63C873EA0B94}"/>
              </a:ext>
            </a:extLst>
          </p:cNvPr>
          <p:cNvSpPr>
            <a:spLocks noGrp="1"/>
          </p:cNvSpPr>
          <p:nvPr>
            <p:ph type="ftr" sz="quarter" idx="10"/>
          </p:nvPr>
        </p:nvSpPr>
        <p:spPr/>
        <p:txBody>
          <a:bodyPr/>
          <a:lstStyle/>
          <a:p>
            <a:endParaRPr lang="en-US" dirty="0"/>
          </a:p>
        </p:txBody>
      </p:sp>
      <p:sp>
        <p:nvSpPr>
          <p:cNvPr id="5" name="Slide Number Placeholder 4">
            <a:extLst>
              <a:ext uri="{FF2B5EF4-FFF2-40B4-BE49-F238E27FC236}">
                <a16:creationId xmlns:a16="http://schemas.microsoft.com/office/drawing/2014/main" id="{4FA1F91B-ED91-A446-BEF0-173FD5D2E2BF}"/>
              </a:ext>
            </a:extLst>
          </p:cNvPr>
          <p:cNvSpPr>
            <a:spLocks noGrp="1"/>
          </p:cNvSpPr>
          <p:nvPr>
            <p:ph type="sldNum" sz="quarter" idx="11"/>
          </p:nvPr>
        </p:nvSpPr>
        <p:spPr/>
        <p:txBody>
          <a:bodyPr/>
          <a:lstStyle/>
          <a:p>
            <a:fld id="{86FD128F-CE2A-40EB-8FB7-099DF770C3D2}" type="slidenum">
              <a:rPr lang="en-US" smtClean="0"/>
              <a:t>28</a:t>
            </a:fld>
            <a:endParaRPr lang="en-US" dirty="0"/>
          </a:p>
        </p:txBody>
      </p:sp>
    </p:spTree>
    <p:extLst>
      <p:ext uri="{BB962C8B-B14F-4D97-AF65-F5344CB8AC3E}">
        <p14:creationId xmlns:p14="http://schemas.microsoft.com/office/powerpoint/2010/main" val="28088517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68CF6B-E738-4D4C-9100-F985DF689480}"/>
              </a:ext>
            </a:extLst>
          </p:cNvPr>
          <p:cNvSpPr>
            <a:spLocks noGrp="1"/>
          </p:cNvSpPr>
          <p:nvPr>
            <p:ph type="title"/>
          </p:nvPr>
        </p:nvSpPr>
        <p:spPr/>
        <p:txBody>
          <a:bodyPr/>
          <a:lstStyle/>
          <a:p>
            <a:pPr algn="ctr"/>
            <a:r>
              <a:rPr lang="en-US" dirty="0"/>
              <a:t>BU and BMC Data Security Standards are Compatible, for any individually identifiable health data, </a:t>
            </a:r>
            <a:br>
              <a:rPr lang="en-US" dirty="0"/>
            </a:br>
            <a:r>
              <a:rPr lang="en-US" dirty="0"/>
              <a:t>HIPAA or not</a:t>
            </a:r>
          </a:p>
        </p:txBody>
      </p:sp>
      <p:sp>
        <p:nvSpPr>
          <p:cNvPr id="3" name="Content Placeholder 2">
            <a:extLst>
              <a:ext uri="{FF2B5EF4-FFF2-40B4-BE49-F238E27FC236}">
                <a16:creationId xmlns:a16="http://schemas.microsoft.com/office/drawing/2014/main" id="{370C1BFA-8243-DA42-85B9-15CF3B61CF81}"/>
              </a:ext>
            </a:extLst>
          </p:cNvPr>
          <p:cNvSpPr>
            <a:spLocks noGrp="1"/>
          </p:cNvSpPr>
          <p:nvPr>
            <p:ph idx="1"/>
          </p:nvPr>
        </p:nvSpPr>
        <p:spPr/>
        <p:txBody>
          <a:bodyPr/>
          <a:lstStyle/>
          <a:p>
            <a:endParaRPr lang="en-US" dirty="0"/>
          </a:p>
          <a:p>
            <a:endParaRPr lang="en-US" dirty="0"/>
          </a:p>
          <a:p>
            <a:endParaRPr lang="en-US" dirty="0"/>
          </a:p>
          <a:p>
            <a:r>
              <a:rPr lang="en-US" dirty="0"/>
              <a:t>For purposes of keeping data secure, </a:t>
            </a:r>
            <a:r>
              <a:rPr lang="en-US" i="1" u="sng" dirty="0"/>
              <a:t>you don’t need to know if HIPAA governs the data or not</a:t>
            </a:r>
            <a:r>
              <a:rPr lang="en-US" dirty="0"/>
              <a:t>.  BU’s security standards for non-public identifiable health information are equivalent to BMC’s security standards for PHI.</a:t>
            </a:r>
          </a:p>
          <a:p>
            <a:endParaRPr lang="en-US" dirty="0"/>
          </a:p>
          <a:p>
            <a:r>
              <a:rPr lang="en-US" dirty="0"/>
              <a:t>Follow the steps below and you will be keeping research data secure, whether it is PHI or not, whether at BU or at BMC.</a:t>
            </a:r>
          </a:p>
          <a:p>
            <a:endParaRPr lang="en-US" dirty="0"/>
          </a:p>
        </p:txBody>
      </p:sp>
      <p:sp>
        <p:nvSpPr>
          <p:cNvPr id="4" name="Footer Placeholder 3">
            <a:extLst>
              <a:ext uri="{FF2B5EF4-FFF2-40B4-BE49-F238E27FC236}">
                <a16:creationId xmlns:a16="http://schemas.microsoft.com/office/drawing/2014/main" id="{E116F9FF-B4BC-F347-A642-2EBA61A136B5}"/>
              </a:ext>
            </a:extLst>
          </p:cNvPr>
          <p:cNvSpPr>
            <a:spLocks noGrp="1"/>
          </p:cNvSpPr>
          <p:nvPr>
            <p:ph type="ftr" sz="quarter" idx="10"/>
          </p:nvPr>
        </p:nvSpPr>
        <p:spPr/>
        <p:txBody>
          <a:bodyPr/>
          <a:lstStyle/>
          <a:p>
            <a:endParaRPr lang="en-US" dirty="0"/>
          </a:p>
        </p:txBody>
      </p:sp>
      <p:sp>
        <p:nvSpPr>
          <p:cNvPr id="5" name="Slide Number Placeholder 4">
            <a:extLst>
              <a:ext uri="{FF2B5EF4-FFF2-40B4-BE49-F238E27FC236}">
                <a16:creationId xmlns:a16="http://schemas.microsoft.com/office/drawing/2014/main" id="{74E6E66E-AC7B-FD49-8535-6BB6F4B6FB87}"/>
              </a:ext>
            </a:extLst>
          </p:cNvPr>
          <p:cNvSpPr>
            <a:spLocks noGrp="1"/>
          </p:cNvSpPr>
          <p:nvPr>
            <p:ph type="sldNum" sz="quarter" idx="11"/>
          </p:nvPr>
        </p:nvSpPr>
        <p:spPr/>
        <p:txBody>
          <a:bodyPr/>
          <a:lstStyle/>
          <a:p>
            <a:fld id="{86FD128F-CE2A-40EB-8FB7-099DF770C3D2}" type="slidenum">
              <a:rPr lang="en-US" smtClean="0"/>
              <a:t>29</a:t>
            </a:fld>
            <a:endParaRPr lang="en-US" dirty="0"/>
          </a:p>
        </p:txBody>
      </p:sp>
    </p:spTree>
    <p:extLst>
      <p:ext uri="{BB962C8B-B14F-4D97-AF65-F5344CB8AC3E}">
        <p14:creationId xmlns:p14="http://schemas.microsoft.com/office/powerpoint/2010/main" val="26817068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n-lt"/>
              </a:rPr>
              <a:t>HIPAA and More</a:t>
            </a:r>
            <a:endParaRPr lang="en-US" dirty="0">
              <a:latin typeface="+mn-lt"/>
              <a:cs typeface="Calibri" panose="020F0502020204030204" pitchFamily="34" charset="0"/>
            </a:endParaRPr>
          </a:p>
        </p:txBody>
      </p:sp>
      <p:sp>
        <p:nvSpPr>
          <p:cNvPr id="3" name="Content Placeholder 2"/>
          <p:cNvSpPr>
            <a:spLocks noGrp="1"/>
          </p:cNvSpPr>
          <p:nvPr>
            <p:ph idx="1"/>
          </p:nvPr>
        </p:nvSpPr>
        <p:spPr>
          <a:xfrm>
            <a:off x="812800" y="1639229"/>
            <a:ext cx="10840224" cy="4075771"/>
          </a:xfrm>
        </p:spPr>
        <p:txBody>
          <a:bodyPr/>
          <a:lstStyle/>
          <a:p>
            <a:pPr marL="0" indent="0">
              <a:buNone/>
            </a:pPr>
            <a:r>
              <a:rPr lang="en-US" sz="2800" dirty="0">
                <a:latin typeface="+mn-lt"/>
                <a:cs typeface="Calibri" panose="020F0502020204030204" pitchFamily="34" charset="0"/>
              </a:rPr>
              <a:t>Depending on the type of data involved, a number of statutes require researchers to protect research data, and many impose serious penalties for breaches: </a:t>
            </a:r>
          </a:p>
          <a:p>
            <a:pPr lvl="1" indent="-342900"/>
            <a:r>
              <a:rPr lang="en-US" dirty="0">
                <a:latin typeface="+mn-lt"/>
                <a:cs typeface="Calibri" panose="020F0502020204030204" pitchFamily="34" charset="0"/>
              </a:rPr>
              <a:t>HIPAA</a:t>
            </a:r>
          </a:p>
          <a:p>
            <a:pPr lvl="1" indent="-342900"/>
            <a:r>
              <a:rPr lang="en-US" dirty="0">
                <a:latin typeface="+mn-lt"/>
                <a:cs typeface="Calibri" panose="020F0502020204030204" pitchFamily="34" charset="0"/>
              </a:rPr>
              <a:t>Massachusetts Standards for Protection of Personal Information (93H / 201 CMR 17)</a:t>
            </a:r>
          </a:p>
          <a:p>
            <a:pPr lvl="1"/>
            <a:r>
              <a:rPr lang="en-US" dirty="0">
                <a:latin typeface="+mn-lt"/>
                <a:cs typeface="Calibri" panose="020F0502020204030204" pitchFamily="34" charset="0"/>
              </a:rPr>
              <a:t>Payment Card Industry Data Security Standard </a:t>
            </a:r>
          </a:p>
          <a:p>
            <a:pPr lvl="1"/>
            <a:r>
              <a:rPr lang="en-US" dirty="0">
                <a:latin typeface="+mn-lt"/>
                <a:cs typeface="Calibri" panose="020F0502020204030204" pitchFamily="34" charset="0"/>
              </a:rPr>
              <a:t>Export Control Law</a:t>
            </a:r>
          </a:p>
          <a:p>
            <a:pPr lvl="1"/>
            <a:r>
              <a:rPr lang="en-US" dirty="0">
                <a:latin typeface="+mn-lt"/>
                <a:cs typeface="Calibri" panose="020F0502020204030204" pitchFamily="34" charset="0"/>
              </a:rPr>
              <a:t>Controlled Unclassified Information (32 CFR Part 2002)</a:t>
            </a:r>
          </a:p>
          <a:p>
            <a:pPr lvl="1"/>
            <a:r>
              <a:rPr lang="en-US" dirty="0">
                <a:latin typeface="+mn-lt"/>
                <a:cs typeface="Calibri" panose="020F0502020204030204" pitchFamily="34" charset="0"/>
              </a:rPr>
              <a:t>Human Subjects and other research regulations</a:t>
            </a:r>
          </a:p>
          <a:p>
            <a:pPr marL="0" indent="0">
              <a:buNone/>
            </a:pPr>
            <a:r>
              <a:rPr lang="en-US" sz="2800" dirty="0">
                <a:latin typeface="+mn-lt"/>
                <a:cs typeface="Calibri" panose="020F0502020204030204" pitchFamily="34" charset="0"/>
              </a:rPr>
              <a:t>See BU </a:t>
            </a:r>
            <a:r>
              <a:rPr lang="en-US" sz="2800" dirty="0">
                <a:latin typeface="+mn-lt"/>
                <a:cs typeface="Calibri" panose="020F0502020204030204" pitchFamily="34" charset="0"/>
                <a:hlinkClick r:id="rId2" tooltip="Data Protection Standards"/>
              </a:rPr>
              <a:t>Data Protection Standards </a:t>
            </a:r>
            <a:endParaRPr lang="en-US" sz="2800" dirty="0">
              <a:latin typeface="+mn-lt"/>
              <a:cs typeface="Calibri" panose="020F0502020204030204" pitchFamily="34" charset="0"/>
            </a:endParaRP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86FD128F-CE2A-40EB-8FB7-099DF770C3D2}" type="slidenum">
              <a:rPr kumimoji="0" lang="en-US" sz="4400" b="1" i="0" u="none" strike="noStrike" kern="1200" cap="none" spc="0" normalizeH="0" baseline="0" noProof="0" smtClean="0">
                <a:ln>
                  <a:noFill/>
                </a:ln>
                <a:solidFill>
                  <a:srgbClr val="D9D9D9"/>
                </a:solidFill>
                <a:effectLst/>
                <a:uLnTx/>
                <a:uFillTx/>
                <a:latin typeface="Arial"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30</a:t>
            </a:fld>
            <a:endParaRPr kumimoji="0" lang="en-US" sz="4400" b="1" i="0" u="none" strike="noStrike" kern="1200" cap="none" spc="0" normalizeH="0" baseline="0" noProof="0" dirty="0">
              <a:ln>
                <a:noFill/>
              </a:ln>
              <a:solidFill>
                <a:srgbClr val="D9D9D9"/>
              </a:solidFill>
              <a:effectLst/>
              <a:uLnTx/>
              <a:uFillTx/>
              <a:latin typeface="Arial" charset="0"/>
              <a:ea typeface="+mn-ea"/>
              <a:cs typeface="+mn-cs"/>
            </a:endParaRPr>
          </a:p>
        </p:txBody>
      </p:sp>
      <p:sp>
        <p:nvSpPr>
          <p:cNvPr id="5" name="Footer Placeholder 4"/>
          <p:cNvSpPr>
            <a:spLocks noGrp="1"/>
          </p:cNvSpPr>
          <p:nvPr>
            <p:ph type="ftr" sz="quarter" idx="10"/>
          </p:nvPr>
        </p:nvSpPr>
        <p:spPr/>
        <p:txBody>
          <a:bodyPr/>
          <a:lstStyle/>
          <a:p>
            <a:endParaRPr lang="en-US" dirty="0"/>
          </a:p>
        </p:txBody>
      </p:sp>
    </p:spTree>
    <p:extLst>
      <p:ext uri="{BB962C8B-B14F-4D97-AF65-F5344CB8AC3E}">
        <p14:creationId xmlns:p14="http://schemas.microsoft.com/office/powerpoint/2010/main" val="287248167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n-lt"/>
                <a:cs typeface="Calibri" panose="020F0502020204030204" pitchFamily="34" charset="0"/>
              </a:rPr>
              <a:t>BU and BMC Minimum Security Standards	</a:t>
            </a:r>
          </a:p>
        </p:txBody>
      </p:sp>
      <p:sp>
        <p:nvSpPr>
          <p:cNvPr id="3" name="Content Placeholder 2"/>
          <p:cNvSpPr>
            <a:spLocks noGrp="1"/>
          </p:cNvSpPr>
          <p:nvPr>
            <p:ph idx="1"/>
          </p:nvPr>
        </p:nvSpPr>
        <p:spPr/>
        <p:txBody>
          <a:bodyPr/>
          <a:lstStyle/>
          <a:p>
            <a:pPr marL="0" indent="0">
              <a:buNone/>
            </a:pPr>
            <a:r>
              <a:rPr lang="en-US" sz="2800" dirty="0">
                <a:latin typeface="+mn-lt"/>
                <a:cs typeface="Calibri" panose="020F0502020204030204" pitchFamily="34" charset="0"/>
              </a:rPr>
              <a:t>BU and BMC Policies require Minimum Security Standards for all </a:t>
            </a:r>
            <a:r>
              <a:rPr lang="en-US" sz="2800" u="sng" dirty="0">
                <a:latin typeface="+mn-lt"/>
                <a:cs typeface="Calibri" panose="020F0502020204030204" pitchFamily="34" charset="0"/>
              </a:rPr>
              <a:t>non-public</a:t>
            </a:r>
            <a:r>
              <a:rPr lang="en-US" sz="2800" dirty="0">
                <a:latin typeface="+mn-lt"/>
                <a:cs typeface="Calibri" panose="020F0502020204030204" pitchFamily="34" charset="0"/>
              </a:rPr>
              <a:t> data</a:t>
            </a:r>
          </a:p>
          <a:p>
            <a:r>
              <a:rPr lang="en-US" sz="2000" dirty="0">
                <a:latin typeface="+mn-lt"/>
                <a:cs typeface="Calibri" panose="020F0502020204030204" pitchFamily="34" charset="0"/>
                <a:hlinkClick r:id="rId2"/>
              </a:rPr>
              <a:t>http://www.bu.edu/policies/information-security-home/data-protection-standards/minimum-security-standards/</a:t>
            </a:r>
            <a:endParaRPr lang="en-US" sz="2000" dirty="0">
              <a:latin typeface="+mn-lt"/>
              <a:cs typeface="Calibri" panose="020F0502020204030204" pitchFamily="34" charset="0"/>
            </a:endParaRPr>
          </a:p>
          <a:p>
            <a:r>
              <a:rPr lang="en-US" sz="2000" dirty="0">
                <a:latin typeface="+mn-lt"/>
                <a:hlinkClick r:id="rId3"/>
              </a:rPr>
              <a:t>http://internal.bmc.org/policy/</a:t>
            </a:r>
            <a:endParaRPr lang="en-US" sz="2000" dirty="0">
              <a:latin typeface="+mn-lt"/>
            </a:endParaRPr>
          </a:p>
          <a:p>
            <a:pPr marL="0" indent="0">
              <a:buNone/>
            </a:pPr>
            <a:endParaRPr lang="en-US" dirty="0">
              <a:latin typeface="+mn-lt"/>
              <a:cs typeface="Calibri" panose="020F0502020204030204" pitchFamily="34" charset="0"/>
            </a:endParaRPr>
          </a:p>
          <a:p>
            <a:pPr marL="0" indent="0">
              <a:buNone/>
            </a:pPr>
            <a:endParaRPr lang="en-US" dirty="0">
              <a:latin typeface="+mn-lt"/>
              <a:cs typeface="Calibri" panose="020F0502020204030204" pitchFamily="34" charset="0"/>
            </a:endParaRPr>
          </a:p>
          <a:p>
            <a:endParaRPr lang="en-US" dirty="0">
              <a:latin typeface="+mn-lt"/>
              <a:cs typeface="Calibri" panose="020F0502020204030204" pitchFamily="34" charset="0"/>
            </a:endParaRPr>
          </a:p>
          <a:p>
            <a:endParaRPr lang="en-US" dirty="0">
              <a:latin typeface="+mn-lt"/>
              <a:cs typeface="Calibri" panose="020F0502020204030204" pitchFamily="34" charset="0"/>
            </a:endParaRPr>
          </a:p>
          <a:p>
            <a:pPr marL="0" indent="0">
              <a:buNone/>
            </a:pPr>
            <a:endParaRPr lang="en-US" dirty="0">
              <a:latin typeface="+mn-lt"/>
              <a:cs typeface="Calibri" panose="020F0502020204030204" pitchFamily="34" charset="0"/>
            </a:endParaRPr>
          </a:p>
          <a:p>
            <a:pPr marL="0" indent="0">
              <a:buNone/>
            </a:pPr>
            <a:endParaRPr lang="en-US" dirty="0">
              <a:latin typeface="+mn-lt"/>
              <a:cs typeface="Calibri" panose="020F0502020204030204" pitchFamily="34" charset="0"/>
            </a:endParaRPr>
          </a:p>
        </p:txBody>
      </p:sp>
      <p:sp>
        <p:nvSpPr>
          <p:cNvPr id="4" name="Slide Number Placeholder 3"/>
          <p:cNvSpPr>
            <a:spLocks noGrp="1"/>
          </p:cNvSpPr>
          <p:nvPr>
            <p:ph type="sldNum" sz="quarter" idx="11"/>
          </p:nvPr>
        </p:nvSpPr>
        <p:spPr/>
        <p:txBody>
          <a:bodyPr/>
          <a:lstStyle/>
          <a:p>
            <a:fld id="{86FD128F-CE2A-40EB-8FB7-099DF770C3D2}" type="slidenum">
              <a:rPr lang="en-US" smtClean="0"/>
              <a:t>31</a:t>
            </a:fld>
            <a:endParaRPr lang="en-US" dirty="0"/>
          </a:p>
        </p:txBody>
      </p:sp>
      <p:sp>
        <p:nvSpPr>
          <p:cNvPr id="5" name="TextBox 4"/>
          <p:cNvSpPr txBox="1"/>
          <p:nvPr/>
        </p:nvSpPr>
        <p:spPr>
          <a:xfrm>
            <a:off x="2473234" y="4016772"/>
            <a:ext cx="7245531" cy="1569660"/>
          </a:xfrm>
          <a:prstGeom prst="rect">
            <a:avLst/>
          </a:prstGeom>
          <a:solidFill>
            <a:schemeClr val="accent1"/>
          </a:solidFill>
          <a:ln w="57150">
            <a:solidFill>
              <a:srgbClr val="FF0000"/>
            </a:solidFill>
          </a:ln>
        </p:spPr>
        <p:txBody>
          <a:bodyPr wrap="square" rtlCol="0">
            <a:spAutoFit/>
          </a:bodyPr>
          <a:lstStyle/>
          <a:p>
            <a:pPr algn="ctr"/>
            <a:r>
              <a:rPr lang="en-US" sz="2400" dirty="0">
                <a:latin typeface="+mn-lt"/>
              </a:rPr>
              <a:t>All devices and data storage used for human subjects research, and all electronic sharing of non-public research data</a:t>
            </a:r>
          </a:p>
          <a:p>
            <a:pPr algn="ctr"/>
            <a:r>
              <a:rPr lang="en-US" sz="2400" dirty="0">
                <a:latin typeface="+mn-lt"/>
              </a:rPr>
              <a:t>must comply with these standards </a:t>
            </a:r>
          </a:p>
        </p:txBody>
      </p:sp>
      <p:sp>
        <p:nvSpPr>
          <p:cNvPr id="6" name="Footer Placeholder 5"/>
          <p:cNvSpPr>
            <a:spLocks noGrp="1"/>
          </p:cNvSpPr>
          <p:nvPr>
            <p:ph type="ftr" sz="quarter" idx="10"/>
          </p:nvPr>
        </p:nvSpPr>
        <p:spPr/>
        <p:txBody>
          <a:bodyPr/>
          <a:lstStyle/>
          <a:p>
            <a:endParaRPr lang="en-US" dirty="0"/>
          </a:p>
        </p:txBody>
      </p:sp>
    </p:spTree>
    <p:extLst>
      <p:ext uri="{BB962C8B-B14F-4D97-AF65-F5344CB8AC3E}">
        <p14:creationId xmlns:p14="http://schemas.microsoft.com/office/powerpoint/2010/main" val="39099789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latin typeface="+mn-lt"/>
                <a:cs typeface="Calibri" panose="020F0502020204030204" pitchFamily="34" charset="0"/>
              </a:rPr>
              <a:t>Classification of Non-Public Data at BU and BMC</a:t>
            </a:r>
            <a:endParaRPr lang="en-US" dirty="0">
              <a:latin typeface="+mn-lt"/>
            </a:endParaRPr>
          </a:p>
        </p:txBody>
      </p:sp>
      <p:sp>
        <p:nvSpPr>
          <p:cNvPr id="7" name="Text Placeholder 6"/>
          <p:cNvSpPr>
            <a:spLocks noGrp="1"/>
          </p:cNvSpPr>
          <p:nvPr>
            <p:ph type="body" idx="1"/>
          </p:nvPr>
        </p:nvSpPr>
        <p:spPr/>
        <p:txBody>
          <a:bodyPr/>
          <a:lstStyle/>
          <a:p>
            <a:pPr algn="ctr"/>
            <a:r>
              <a:rPr lang="en-US" sz="2800" dirty="0">
                <a:latin typeface="+mn-lt"/>
              </a:rPr>
              <a:t>BU</a:t>
            </a:r>
          </a:p>
        </p:txBody>
      </p:sp>
      <p:sp>
        <p:nvSpPr>
          <p:cNvPr id="8" name="Content Placeholder 7"/>
          <p:cNvSpPr>
            <a:spLocks noGrp="1"/>
          </p:cNvSpPr>
          <p:nvPr>
            <p:ph sz="half" idx="2"/>
          </p:nvPr>
        </p:nvSpPr>
        <p:spPr>
          <a:ln>
            <a:solidFill>
              <a:srgbClr val="C00000"/>
            </a:solidFill>
          </a:ln>
        </p:spPr>
        <p:txBody>
          <a:bodyPr/>
          <a:lstStyle/>
          <a:p>
            <a:pPr marL="0" indent="0">
              <a:buNone/>
            </a:pPr>
            <a:r>
              <a:rPr lang="en-US" sz="2000" b="1" u="sng" dirty="0">
                <a:latin typeface="+mn-lt"/>
                <a:cs typeface="Calibri" panose="020F0502020204030204" pitchFamily="34" charset="0"/>
              </a:rPr>
              <a:t>Restricted Use</a:t>
            </a:r>
            <a:r>
              <a:rPr lang="en-US" sz="2000" dirty="0">
                <a:latin typeface="+mn-lt"/>
                <a:cs typeface="Calibri" panose="020F0502020204030204" pitchFamily="34" charset="0"/>
              </a:rPr>
              <a:t>: loss/misuse may require notification to individuals or government agency –</a:t>
            </a:r>
          </a:p>
          <a:p>
            <a:pPr lvl="1"/>
            <a:r>
              <a:rPr lang="en-US" dirty="0">
                <a:latin typeface="+mn-lt"/>
                <a:cs typeface="Calibri" panose="020F0502020204030204" pitchFamily="34" charset="0"/>
              </a:rPr>
              <a:t>PHI and personally identifiable health data used in research  </a:t>
            </a:r>
          </a:p>
          <a:p>
            <a:pPr lvl="1"/>
            <a:r>
              <a:rPr lang="en-US" dirty="0">
                <a:latin typeface="+mn-lt"/>
                <a:cs typeface="Calibri" panose="020F0502020204030204" pitchFamily="34" charset="0"/>
              </a:rPr>
              <a:t>Code or key to re-identify data</a:t>
            </a:r>
          </a:p>
          <a:p>
            <a:pPr marL="0" indent="0">
              <a:buNone/>
            </a:pPr>
            <a:r>
              <a:rPr lang="en-US" sz="2000" b="1" u="sng" dirty="0">
                <a:latin typeface="+mn-lt"/>
                <a:cs typeface="Calibri" panose="020F0502020204030204" pitchFamily="34" charset="0"/>
              </a:rPr>
              <a:t>Confidential</a:t>
            </a:r>
            <a:r>
              <a:rPr lang="en-US" sz="2000" dirty="0">
                <a:latin typeface="+mn-lt"/>
                <a:cs typeface="Calibri" panose="020F0502020204030204" pitchFamily="34" charset="0"/>
              </a:rPr>
              <a:t>: loss or misuse may adversely affect individuals or BU business </a:t>
            </a:r>
          </a:p>
          <a:p>
            <a:pPr lvl="1"/>
            <a:r>
              <a:rPr lang="en-US" dirty="0">
                <a:latin typeface="+mn-lt"/>
                <a:cs typeface="Calibri" panose="020F0502020204030204" pitchFamily="34" charset="0"/>
              </a:rPr>
              <a:t>non-health research</a:t>
            </a:r>
          </a:p>
          <a:p>
            <a:pPr lvl="1"/>
            <a:r>
              <a:rPr lang="en-US" dirty="0">
                <a:latin typeface="+mn-lt"/>
                <a:cs typeface="Calibri" panose="020F0502020204030204" pitchFamily="34" charset="0"/>
              </a:rPr>
              <a:t>De-identified PHI/health data </a:t>
            </a:r>
          </a:p>
          <a:p>
            <a:pPr marL="0" indent="0">
              <a:buNone/>
            </a:pPr>
            <a:r>
              <a:rPr lang="en-US" sz="2000" b="1" u="sng" dirty="0">
                <a:latin typeface="+mn-lt"/>
                <a:cs typeface="Calibri" panose="020F0502020204030204" pitchFamily="34" charset="0"/>
              </a:rPr>
              <a:t>Internal:</a:t>
            </a:r>
            <a:r>
              <a:rPr lang="en-US" sz="2000" b="1" dirty="0">
                <a:latin typeface="+mn-lt"/>
                <a:cs typeface="Calibri" panose="020F0502020204030204" pitchFamily="34" charset="0"/>
              </a:rPr>
              <a:t> </a:t>
            </a:r>
            <a:r>
              <a:rPr lang="en-US" sz="2000" dirty="0">
                <a:latin typeface="+mn-lt"/>
                <a:cs typeface="Calibri" panose="020F0502020204030204" pitchFamily="34" charset="0"/>
              </a:rPr>
              <a:t>potentially sensitive </a:t>
            </a:r>
          </a:p>
          <a:p>
            <a:endParaRPr lang="en-US" dirty="0">
              <a:latin typeface="+mn-lt"/>
            </a:endParaRPr>
          </a:p>
        </p:txBody>
      </p:sp>
      <p:sp>
        <p:nvSpPr>
          <p:cNvPr id="9" name="Text Placeholder 8"/>
          <p:cNvSpPr>
            <a:spLocks noGrp="1"/>
          </p:cNvSpPr>
          <p:nvPr>
            <p:ph type="body" sz="quarter" idx="3"/>
          </p:nvPr>
        </p:nvSpPr>
        <p:spPr/>
        <p:txBody>
          <a:bodyPr/>
          <a:lstStyle/>
          <a:p>
            <a:pPr algn="ctr"/>
            <a:r>
              <a:rPr lang="en-US" sz="2800" dirty="0">
                <a:latin typeface="+mn-lt"/>
              </a:rPr>
              <a:t>BMC</a:t>
            </a:r>
          </a:p>
        </p:txBody>
      </p:sp>
      <p:sp>
        <p:nvSpPr>
          <p:cNvPr id="10" name="Content Placeholder 9"/>
          <p:cNvSpPr>
            <a:spLocks noGrp="1"/>
          </p:cNvSpPr>
          <p:nvPr>
            <p:ph sz="quarter" idx="4"/>
          </p:nvPr>
        </p:nvSpPr>
        <p:spPr>
          <a:xfrm>
            <a:off x="6193368" y="2258935"/>
            <a:ext cx="5389033" cy="2312646"/>
          </a:xfrm>
          <a:ln>
            <a:solidFill>
              <a:srgbClr val="C00000"/>
            </a:solidFill>
          </a:ln>
        </p:spPr>
        <p:txBody>
          <a:bodyPr/>
          <a:lstStyle/>
          <a:p>
            <a:pPr marL="0" indent="0">
              <a:buNone/>
            </a:pPr>
            <a:endParaRPr lang="en-US" sz="2000" b="1" u="sng" dirty="0">
              <a:latin typeface="+mn-lt"/>
            </a:endParaRPr>
          </a:p>
          <a:p>
            <a:pPr marL="0" indent="0">
              <a:buNone/>
            </a:pPr>
            <a:r>
              <a:rPr lang="en-US" sz="2000" b="1" u="sng" dirty="0">
                <a:latin typeface="+mn-lt"/>
              </a:rPr>
              <a:t>Confidential</a:t>
            </a:r>
            <a:r>
              <a:rPr lang="en-US" sz="2000" dirty="0">
                <a:latin typeface="+mn-lt"/>
              </a:rPr>
              <a:t>: disclosure may cause serious harm</a:t>
            </a:r>
            <a:r>
              <a:rPr lang="en-US" sz="2000" u="sng" dirty="0">
                <a:latin typeface="+mn-lt"/>
              </a:rPr>
              <a:t> </a:t>
            </a:r>
          </a:p>
          <a:p>
            <a:pPr lvl="1"/>
            <a:r>
              <a:rPr lang="en-US" dirty="0">
                <a:latin typeface="+mn-lt"/>
              </a:rPr>
              <a:t>Includes both PHI and personally identifiable health data used in research</a:t>
            </a:r>
            <a:endParaRPr lang="en-US" sz="2000" b="1" u="sng" dirty="0">
              <a:latin typeface="+mn-lt"/>
            </a:endParaRPr>
          </a:p>
          <a:p>
            <a:pPr marL="0" indent="0">
              <a:buNone/>
            </a:pPr>
            <a:r>
              <a:rPr lang="en-US" sz="2000" b="1" u="sng" dirty="0">
                <a:latin typeface="+mn-lt"/>
              </a:rPr>
              <a:t>Internal</a:t>
            </a:r>
            <a:r>
              <a:rPr lang="en-US" sz="2000" dirty="0">
                <a:latin typeface="+mn-lt"/>
              </a:rPr>
              <a:t>: disclosure may cause some harm</a:t>
            </a:r>
            <a:r>
              <a:rPr lang="en-US" sz="2000" u="sng" dirty="0">
                <a:latin typeface="+mn-lt"/>
              </a:rPr>
              <a:t> </a:t>
            </a:r>
          </a:p>
          <a:p>
            <a:endParaRPr lang="en-US" dirty="0">
              <a:latin typeface="+mn-lt"/>
            </a:endParaRPr>
          </a:p>
        </p:txBody>
      </p:sp>
      <p:sp>
        <p:nvSpPr>
          <p:cNvPr id="4" name="Footer Placeholder 3"/>
          <p:cNvSpPr>
            <a:spLocks noGrp="1"/>
          </p:cNvSpPr>
          <p:nvPr>
            <p:ph type="ftr" sz="quarter"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86FD128F-CE2A-40EB-8FB7-099DF770C3D2}" type="slidenum">
              <a:rPr lang="en-US" smtClean="0"/>
              <a:t>32</a:t>
            </a:fld>
            <a:endParaRPr lang="en-US" dirty="0"/>
          </a:p>
        </p:txBody>
      </p:sp>
      <p:sp>
        <p:nvSpPr>
          <p:cNvPr id="11" name="Rounded Rectangle 10"/>
          <p:cNvSpPr/>
          <p:nvPr/>
        </p:nvSpPr>
        <p:spPr bwMode="auto">
          <a:xfrm>
            <a:off x="4773135" y="5211763"/>
            <a:ext cx="6316132" cy="914400"/>
          </a:xfrm>
          <a:prstGeom prst="roundRect">
            <a:avLst/>
          </a:prstGeom>
          <a:solidFill>
            <a:schemeClr val="accent1"/>
          </a:solidFill>
          <a:ln w="1905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400" b="0" i="1" u="none" strike="noStrike" cap="none" normalizeH="0" baseline="0" dirty="0">
                <a:ln>
                  <a:noFill/>
                </a:ln>
                <a:solidFill>
                  <a:schemeClr val="tx1"/>
                </a:solidFill>
                <a:effectLst/>
                <a:latin typeface="+mn-lt"/>
                <a:ea typeface="Osaka" pitchFamily="-64" charset="-128"/>
                <a:cs typeface="Osaka" pitchFamily="-64" charset="-128"/>
              </a:rPr>
              <a:t>Slightly different</a:t>
            </a:r>
            <a:r>
              <a:rPr kumimoji="0" lang="en-US" sz="2400" b="0" i="1" u="none" strike="noStrike" cap="none" normalizeH="0" dirty="0">
                <a:ln>
                  <a:noFill/>
                </a:ln>
                <a:solidFill>
                  <a:schemeClr val="tx1"/>
                </a:solidFill>
                <a:effectLst/>
                <a:latin typeface="+mn-lt"/>
                <a:ea typeface="Osaka" pitchFamily="-64" charset="-128"/>
                <a:cs typeface="Osaka" pitchFamily="-64" charset="-128"/>
              </a:rPr>
              <a:t> nomenclature;</a:t>
            </a:r>
          </a:p>
          <a:p>
            <a:pPr marL="0" marR="0" indent="0" algn="ctr" defTabSz="914400" rtl="0" eaLnBrk="0" fontAlgn="base" latinLnBrk="0" hangingPunct="0">
              <a:lnSpc>
                <a:spcPct val="100000"/>
              </a:lnSpc>
              <a:spcBef>
                <a:spcPct val="0"/>
              </a:spcBef>
              <a:spcAft>
                <a:spcPct val="0"/>
              </a:spcAft>
              <a:buClrTx/>
              <a:buSzTx/>
              <a:buFontTx/>
              <a:buNone/>
              <a:tabLst/>
            </a:pPr>
            <a:r>
              <a:rPr lang="en-US" sz="2400" i="1" dirty="0">
                <a:latin typeface="+mn-lt"/>
                <a:ea typeface="Osaka" pitchFamily="-64" charset="-128"/>
                <a:cs typeface="Osaka" pitchFamily="-64" charset="-128"/>
              </a:rPr>
              <a:t>S</a:t>
            </a:r>
            <a:r>
              <a:rPr kumimoji="0" lang="en-US" sz="2400" b="0" i="1" u="none" strike="noStrike" cap="none" normalizeH="0" dirty="0">
                <a:ln>
                  <a:noFill/>
                </a:ln>
                <a:solidFill>
                  <a:schemeClr val="tx1"/>
                </a:solidFill>
                <a:effectLst/>
                <a:latin typeface="+mn-lt"/>
                <a:ea typeface="Osaka" pitchFamily="-64" charset="-128"/>
                <a:cs typeface="Osaka" pitchFamily="-64" charset="-128"/>
              </a:rPr>
              <a:t>ame minimum standards for non-public data</a:t>
            </a:r>
            <a:endParaRPr kumimoji="0" lang="en-US" sz="2400" b="0" i="1" u="none" strike="noStrike" cap="none" normalizeH="0" baseline="0" dirty="0">
              <a:ln>
                <a:noFill/>
              </a:ln>
              <a:solidFill>
                <a:schemeClr val="tx1"/>
              </a:solidFill>
              <a:effectLst/>
              <a:latin typeface="+mn-lt"/>
              <a:ea typeface="Osaka" pitchFamily="-64" charset="-128"/>
              <a:cs typeface="Osaka" pitchFamily="-64" charset="-128"/>
            </a:endParaRPr>
          </a:p>
        </p:txBody>
      </p:sp>
    </p:spTree>
    <p:extLst>
      <p:ext uri="{BB962C8B-B14F-4D97-AF65-F5344CB8AC3E}">
        <p14:creationId xmlns:p14="http://schemas.microsoft.com/office/powerpoint/2010/main" val="20451250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2800" y="762000"/>
            <a:ext cx="10566400" cy="1114926"/>
          </a:xfrm>
        </p:spPr>
        <p:txBody>
          <a:bodyPr/>
          <a:lstStyle/>
          <a:p>
            <a:r>
              <a:rPr lang="en-US" dirty="0">
                <a:latin typeface="+mn-lt"/>
                <a:cs typeface="Calibri" panose="020F0502020204030204" pitchFamily="34" charset="0"/>
              </a:rPr>
              <a:t>Bottom Line on Protecting Research Data</a:t>
            </a:r>
          </a:p>
        </p:txBody>
      </p:sp>
      <p:sp>
        <p:nvSpPr>
          <p:cNvPr id="3" name="Content Placeholder 2"/>
          <p:cNvSpPr>
            <a:spLocks noGrp="1"/>
          </p:cNvSpPr>
          <p:nvPr>
            <p:ph idx="1"/>
          </p:nvPr>
        </p:nvSpPr>
        <p:spPr>
          <a:xfrm>
            <a:off x="812800" y="1876926"/>
            <a:ext cx="10566400" cy="3838074"/>
          </a:xfrm>
        </p:spPr>
        <p:txBody>
          <a:bodyPr/>
          <a:lstStyle/>
          <a:p>
            <a:pPr marL="0" indent="0">
              <a:buNone/>
            </a:pPr>
            <a:endParaRPr lang="en-US" dirty="0">
              <a:latin typeface="+mn-lt"/>
              <a:cs typeface="Calibri" panose="020F0502020204030204" pitchFamily="34" charset="0"/>
            </a:endParaRPr>
          </a:p>
          <a:p>
            <a:pPr marL="0" indent="0">
              <a:buNone/>
            </a:pPr>
            <a:r>
              <a:rPr lang="en-US" dirty="0">
                <a:latin typeface="+mn-lt"/>
                <a:cs typeface="Calibri" panose="020F0502020204030204" pitchFamily="34" charset="0"/>
              </a:rPr>
              <a:t>If you are using </a:t>
            </a:r>
            <a:r>
              <a:rPr lang="en-US" i="1" dirty="0">
                <a:latin typeface="+mn-lt"/>
                <a:cs typeface="Calibri" panose="020F0502020204030204" pitchFamily="34" charset="0"/>
              </a:rPr>
              <a:t>public</a:t>
            </a:r>
            <a:r>
              <a:rPr lang="en-US" dirty="0">
                <a:latin typeface="+mn-lt"/>
                <a:cs typeface="Calibri" panose="020F0502020204030204" pitchFamily="34" charset="0"/>
              </a:rPr>
              <a:t> data, and if you are not concerned about your research becoming </a:t>
            </a:r>
            <a:r>
              <a:rPr lang="en-US" i="1" dirty="0">
                <a:latin typeface="+mn-lt"/>
                <a:cs typeface="Calibri" panose="020F0502020204030204" pitchFamily="34" charset="0"/>
              </a:rPr>
              <a:t>public</a:t>
            </a:r>
            <a:r>
              <a:rPr lang="en-US" dirty="0">
                <a:latin typeface="+mn-lt"/>
                <a:cs typeface="Calibri" panose="020F0502020204030204" pitchFamily="34" charset="0"/>
              </a:rPr>
              <a:t>, you do not need to worry about these safeguards and standards</a:t>
            </a:r>
          </a:p>
          <a:p>
            <a:pPr marL="0" indent="0">
              <a:buNone/>
            </a:pPr>
            <a:endParaRPr lang="en-US" dirty="0">
              <a:latin typeface="+mn-lt"/>
              <a:cs typeface="Calibri" panose="020F0502020204030204" pitchFamily="34" charset="0"/>
            </a:endParaRPr>
          </a:p>
          <a:p>
            <a:pPr marL="0" indent="0">
              <a:buNone/>
            </a:pPr>
            <a:r>
              <a:rPr lang="en-US" dirty="0">
                <a:latin typeface="+mn-lt"/>
                <a:cs typeface="Calibri" panose="020F0502020204030204" pitchFamily="34" charset="0"/>
              </a:rPr>
              <a:t>If your data or your research is non-public, you must implement the device safeguards and observe the safeguards applicable to sharing and data storage</a:t>
            </a:r>
          </a:p>
          <a:p>
            <a:pPr marL="0" indent="0">
              <a:buNone/>
            </a:pPr>
            <a:endParaRPr lang="en-US" dirty="0">
              <a:latin typeface="+mn-lt"/>
              <a:cs typeface="Calibri" panose="020F0502020204030204" pitchFamily="34" charset="0"/>
            </a:endParaRPr>
          </a:p>
          <a:p>
            <a:pPr marL="0" indent="0">
              <a:buNone/>
            </a:pPr>
            <a:r>
              <a:rPr lang="en-US" dirty="0">
                <a:latin typeface="+mn-lt"/>
                <a:cs typeface="Calibri" panose="020F0502020204030204" pitchFamily="34" charset="0"/>
              </a:rPr>
              <a:t>The highest level of protection applies to research data that may be used to identify an individual (alone or in combination with other data) -- PHI or not.</a:t>
            </a:r>
          </a:p>
          <a:p>
            <a:endParaRPr lang="en-US" dirty="0">
              <a:latin typeface="+mn-lt"/>
              <a:cs typeface="Calibri" panose="020F0502020204030204" pitchFamily="34" charset="0"/>
            </a:endParaRPr>
          </a:p>
          <a:p>
            <a:endParaRPr lang="en-US" b="1" u="sng" dirty="0">
              <a:latin typeface="+mn-lt"/>
              <a:cs typeface="Calibri" panose="020F0502020204030204" pitchFamily="34" charset="0"/>
            </a:endParaRPr>
          </a:p>
          <a:p>
            <a:endParaRPr lang="en-US" dirty="0">
              <a:latin typeface="+mn-lt"/>
              <a:cs typeface="Calibri" panose="020F0502020204030204" pitchFamily="34" charset="0"/>
            </a:endParaRPr>
          </a:p>
        </p:txBody>
      </p:sp>
      <p:sp>
        <p:nvSpPr>
          <p:cNvPr id="4" name="Slide Number Placeholder 3"/>
          <p:cNvSpPr>
            <a:spLocks noGrp="1"/>
          </p:cNvSpPr>
          <p:nvPr>
            <p:ph type="sldNum" sz="quarter" idx="11"/>
          </p:nvPr>
        </p:nvSpPr>
        <p:spPr/>
        <p:txBody>
          <a:bodyPr/>
          <a:lstStyle/>
          <a:p>
            <a:fld id="{86FD128F-CE2A-40EB-8FB7-099DF770C3D2}" type="slidenum">
              <a:rPr lang="en-US" smtClean="0"/>
              <a:t>33</a:t>
            </a:fld>
            <a:endParaRPr lang="en-US" dirty="0"/>
          </a:p>
        </p:txBody>
      </p:sp>
      <p:sp>
        <p:nvSpPr>
          <p:cNvPr id="5" name="Footer Placeholder 4"/>
          <p:cNvSpPr>
            <a:spLocks noGrp="1"/>
          </p:cNvSpPr>
          <p:nvPr>
            <p:ph type="ftr" sz="quarter" idx="10"/>
          </p:nvPr>
        </p:nvSpPr>
        <p:spPr/>
        <p:txBody>
          <a:bodyPr/>
          <a:lstStyle/>
          <a:p>
            <a:endParaRPr lang="en-US" dirty="0"/>
          </a:p>
        </p:txBody>
      </p:sp>
      <p:sp>
        <p:nvSpPr>
          <p:cNvPr id="7" name="Straight Connector 6"/>
          <p:cNvSpPr/>
          <p:nvPr/>
        </p:nvSpPr>
        <p:spPr>
          <a:xfrm flipV="1">
            <a:off x="3418070" y="3365500"/>
            <a:ext cx="5355860" cy="11574"/>
          </a:xfrm>
          <a:prstGeom prst="line">
            <a:avLst/>
          </a:prstGeom>
          <a:ln>
            <a:solidFill>
              <a:srgbClr val="FF0000"/>
            </a:solidFill>
          </a:ln>
        </p:spPr>
        <p:style>
          <a:lnRef idx="2">
            <a:scrgbClr r="0" g="0" b="0"/>
          </a:lnRef>
          <a:fillRef idx="1">
            <a:schemeClr val="accent1">
              <a:hueOff val="0"/>
              <a:satOff val="0"/>
              <a:lumOff val="0"/>
              <a:alphaOff val="0"/>
            </a:schemeClr>
          </a:fillRef>
          <a:effectRef idx="1">
            <a:schemeClr val="accent1">
              <a:hueOff val="0"/>
              <a:satOff val="0"/>
              <a:lumOff val="0"/>
              <a:alphaOff val="0"/>
            </a:schemeClr>
          </a:effectRef>
          <a:fontRef idx="minor">
            <a:schemeClr val="tx1">
              <a:hueOff val="0"/>
              <a:satOff val="0"/>
              <a:lumOff val="0"/>
              <a:alphaOff val="0"/>
            </a:schemeClr>
          </a:fontRef>
        </p:style>
      </p:sp>
      <p:sp>
        <p:nvSpPr>
          <p:cNvPr id="8" name="Straight Connector 7"/>
          <p:cNvSpPr/>
          <p:nvPr/>
        </p:nvSpPr>
        <p:spPr>
          <a:xfrm flipV="1">
            <a:off x="3418070" y="4548257"/>
            <a:ext cx="5355860" cy="11574"/>
          </a:xfrm>
          <a:prstGeom prst="line">
            <a:avLst/>
          </a:prstGeom>
          <a:ln>
            <a:solidFill>
              <a:srgbClr val="FF0000"/>
            </a:solidFill>
          </a:ln>
        </p:spPr>
        <p:style>
          <a:lnRef idx="2">
            <a:scrgbClr r="0" g="0" b="0"/>
          </a:lnRef>
          <a:fillRef idx="1">
            <a:schemeClr val="accent1">
              <a:hueOff val="0"/>
              <a:satOff val="0"/>
              <a:lumOff val="0"/>
              <a:alphaOff val="0"/>
            </a:schemeClr>
          </a:fillRef>
          <a:effectRef idx="1">
            <a:schemeClr val="accent1">
              <a:hueOff val="0"/>
              <a:satOff val="0"/>
              <a:lumOff val="0"/>
              <a:alphaOff val="0"/>
            </a:schemeClr>
          </a:effectRef>
          <a:fontRef idx="minor">
            <a:schemeClr val="tx1">
              <a:hueOff val="0"/>
              <a:satOff val="0"/>
              <a:lumOff val="0"/>
              <a:alphaOff val="0"/>
            </a:schemeClr>
          </a:fontRef>
        </p:style>
      </p:sp>
    </p:spTree>
    <p:extLst>
      <p:ext uri="{BB962C8B-B14F-4D97-AF65-F5344CB8AC3E}">
        <p14:creationId xmlns:p14="http://schemas.microsoft.com/office/powerpoint/2010/main" val="342662103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n-lt"/>
                <a:cs typeface="Calibri" panose="020F0502020204030204" pitchFamily="34" charset="0"/>
              </a:rPr>
              <a:t>What’s The Big Deal?</a:t>
            </a:r>
          </a:p>
        </p:txBody>
      </p:sp>
      <p:sp>
        <p:nvSpPr>
          <p:cNvPr id="3" name="Content Placeholder 2"/>
          <p:cNvSpPr>
            <a:spLocks noGrp="1"/>
          </p:cNvSpPr>
          <p:nvPr>
            <p:ph idx="1"/>
          </p:nvPr>
        </p:nvSpPr>
        <p:spPr>
          <a:xfrm>
            <a:off x="812800" y="2034362"/>
            <a:ext cx="10566400" cy="3680637"/>
          </a:xfrm>
        </p:spPr>
        <p:txBody>
          <a:bodyPr/>
          <a:lstStyle/>
          <a:p>
            <a:pPr marL="0" indent="0">
              <a:buNone/>
            </a:pPr>
            <a:endParaRPr lang="en-US" sz="2200" dirty="0">
              <a:latin typeface="+mn-lt"/>
              <a:cs typeface="Calibri" panose="020F0502020204030204" pitchFamily="34" charset="0"/>
            </a:endParaRPr>
          </a:p>
          <a:p>
            <a:pPr marL="0" indent="0">
              <a:buNone/>
            </a:pPr>
            <a:r>
              <a:rPr lang="en-US" sz="2600" dirty="0">
                <a:latin typeface="+mn-lt"/>
                <a:cs typeface="Calibri" panose="020F0502020204030204" pitchFamily="34" charset="0"/>
              </a:rPr>
              <a:t>At Feinstein Institute for Medical Research, an </a:t>
            </a:r>
            <a:r>
              <a:rPr lang="en-US" sz="2600" i="1" u="sng" dirty="0">
                <a:latin typeface="+mn-lt"/>
                <a:cs typeface="Calibri" panose="020F0502020204030204" pitchFamily="34" charset="0"/>
              </a:rPr>
              <a:t>unencrypted laptop </a:t>
            </a:r>
            <a:r>
              <a:rPr lang="en-US" sz="2600" dirty="0">
                <a:latin typeface="+mn-lt"/>
                <a:cs typeface="Calibri" panose="020F0502020204030204" pitchFamily="34" charset="0"/>
              </a:rPr>
              <a:t>was </a:t>
            </a:r>
            <a:r>
              <a:rPr lang="en-US" sz="2600" i="1" u="sng" dirty="0">
                <a:latin typeface="+mn-lt"/>
                <a:cs typeface="Calibri" panose="020F0502020204030204" pitchFamily="34" charset="0"/>
              </a:rPr>
              <a:t>stolen from a car</a:t>
            </a:r>
            <a:r>
              <a:rPr lang="en-US" sz="2600" dirty="0">
                <a:latin typeface="+mn-lt"/>
                <a:cs typeface="Calibri" panose="020F0502020204030204" pitchFamily="34" charset="0"/>
              </a:rPr>
              <a:t>, containing data of about 50 research studies and approximately 13,000 individuals</a:t>
            </a:r>
          </a:p>
          <a:p>
            <a:pPr lvl="1"/>
            <a:r>
              <a:rPr lang="en-US" sz="2400" i="1" u="sng" dirty="0">
                <a:latin typeface="+mn-lt"/>
                <a:cs typeface="Calibri" panose="020F0502020204030204" pitchFamily="34" charset="0"/>
              </a:rPr>
              <a:t>Big money payment</a:t>
            </a:r>
            <a:r>
              <a:rPr lang="en-US" sz="2400" dirty="0">
                <a:latin typeface="+mn-lt"/>
                <a:cs typeface="Calibri" panose="020F0502020204030204" pitchFamily="34" charset="0"/>
              </a:rPr>
              <a:t>: settled alleged HIPAA violations for </a:t>
            </a:r>
            <a:r>
              <a:rPr lang="en-US" sz="2400" b="1" i="1" u="sng" dirty="0">
                <a:solidFill>
                  <a:srgbClr val="FF0000"/>
                </a:solidFill>
                <a:latin typeface="+mn-lt"/>
                <a:cs typeface="Calibri" panose="020F0502020204030204" pitchFamily="34" charset="0"/>
              </a:rPr>
              <a:t>$3.9 million</a:t>
            </a:r>
          </a:p>
          <a:p>
            <a:pPr lvl="1"/>
            <a:r>
              <a:rPr lang="en-US" sz="2400" i="1" u="sng" dirty="0">
                <a:latin typeface="+mn-lt"/>
                <a:cs typeface="Calibri" panose="020F0502020204030204" pitchFamily="34" charset="0"/>
              </a:rPr>
              <a:t>Ongoing government scrutiny</a:t>
            </a:r>
            <a:r>
              <a:rPr lang="en-US" sz="2400" i="1" dirty="0">
                <a:latin typeface="+mn-lt"/>
                <a:cs typeface="Calibri" panose="020F0502020204030204" pitchFamily="34" charset="0"/>
              </a:rPr>
              <a:t>:</a:t>
            </a:r>
            <a:r>
              <a:rPr lang="en-US" sz="2400" dirty="0">
                <a:latin typeface="+mn-lt"/>
                <a:cs typeface="Calibri" panose="020F0502020204030204" pitchFamily="34" charset="0"/>
              </a:rPr>
              <a:t> three year corrective action plan</a:t>
            </a:r>
          </a:p>
          <a:p>
            <a:pPr lvl="1"/>
            <a:r>
              <a:rPr lang="en-US" sz="2400" i="1" u="sng" dirty="0">
                <a:latin typeface="+mn-lt"/>
                <a:cs typeface="Calibri" panose="020F0502020204030204" pitchFamily="34" charset="0"/>
              </a:rPr>
              <a:t>Loss of confidence and reputation</a:t>
            </a:r>
            <a:r>
              <a:rPr lang="en-US" sz="2400" dirty="0">
                <a:latin typeface="+mn-lt"/>
                <a:cs typeface="Calibri" panose="020F0502020204030204" pitchFamily="34" charset="0"/>
              </a:rPr>
              <a:t>: required to notify research subjects and media outlets</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86FD128F-CE2A-40EB-8FB7-099DF770C3D2}" type="slidenum">
              <a:rPr kumimoji="0" lang="en-US" sz="4400" b="1" i="0" u="none" strike="noStrike" kern="1200" cap="none" spc="0" normalizeH="0" baseline="0" noProof="0" smtClean="0">
                <a:ln>
                  <a:noFill/>
                </a:ln>
                <a:solidFill>
                  <a:srgbClr val="D9D9D9"/>
                </a:solidFill>
                <a:effectLst/>
                <a:uLnTx/>
                <a:uFillTx/>
                <a:latin typeface="Arial"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34</a:t>
            </a:fld>
            <a:endParaRPr kumimoji="0" lang="en-US" sz="4400" b="1" i="0" u="none" strike="noStrike" kern="1200" cap="none" spc="0" normalizeH="0" baseline="0" noProof="0" dirty="0">
              <a:ln>
                <a:noFill/>
              </a:ln>
              <a:solidFill>
                <a:srgbClr val="D9D9D9"/>
              </a:solidFill>
              <a:effectLst/>
              <a:uLnTx/>
              <a:uFillTx/>
              <a:latin typeface="Arial" charset="0"/>
              <a:ea typeface="+mn-ea"/>
              <a:cs typeface="+mn-cs"/>
            </a:endParaRPr>
          </a:p>
        </p:txBody>
      </p:sp>
      <p:sp>
        <p:nvSpPr>
          <p:cNvPr id="5" name="Footer Placeholder 4"/>
          <p:cNvSpPr>
            <a:spLocks noGrp="1"/>
          </p:cNvSpPr>
          <p:nvPr>
            <p:ph type="ftr" sz="quarter" idx="10"/>
          </p:nvPr>
        </p:nvSpPr>
        <p:spPr/>
        <p:txBody>
          <a:bodyPr/>
          <a:lstStyle/>
          <a:p>
            <a:endParaRPr lang="en-US" dirty="0"/>
          </a:p>
        </p:txBody>
      </p:sp>
    </p:spTree>
    <p:extLst>
      <p:ext uri="{BB962C8B-B14F-4D97-AF65-F5344CB8AC3E}">
        <p14:creationId xmlns:p14="http://schemas.microsoft.com/office/powerpoint/2010/main" val="380891913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n-lt"/>
                <a:cs typeface="Calibri" panose="020F0502020204030204" pitchFamily="34" charset="0"/>
              </a:rPr>
              <a:t>Yes, This </a:t>
            </a:r>
            <a:r>
              <a:rPr lang="en-US" i="1" dirty="0">
                <a:latin typeface="+mn-lt"/>
                <a:cs typeface="Calibri" panose="020F0502020204030204" pitchFamily="34" charset="0"/>
              </a:rPr>
              <a:t>Could</a:t>
            </a:r>
            <a:r>
              <a:rPr lang="en-US" dirty="0">
                <a:latin typeface="+mn-lt"/>
                <a:cs typeface="Calibri" panose="020F0502020204030204" pitchFamily="34" charset="0"/>
              </a:rPr>
              <a:t> Happen to You</a:t>
            </a:r>
          </a:p>
        </p:txBody>
      </p:sp>
      <p:sp>
        <p:nvSpPr>
          <p:cNvPr id="3" name="Content Placeholder 2"/>
          <p:cNvSpPr>
            <a:spLocks noGrp="1"/>
          </p:cNvSpPr>
          <p:nvPr>
            <p:ph idx="1"/>
          </p:nvPr>
        </p:nvSpPr>
        <p:spPr>
          <a:xfrm>
            <a:off x="812799" y="1594884"/>
            <a:ext cx="10872381" cy="4120116"/>
          </a:xfrm>
        </p:spPr>
        <p:txBody>
          <a:bodyPr/>
          <a:lstStyle/>
          <a:p>
            <a:endParaRPr lang="en-US" sz="2200" dirty="0">
              <a:latin typeface="+mn-lt"/>
              <a:cs typeface="Calibri" panose="020F0502020204030204" pitchFamily="34" charset="0"/>
            </a:endParaRPr>
          </a:p>
          <a:p>
            <a:r>
              <a:rPr lang="en-US" dirty="0">
                <a:latin typeface="+mn-lt"/>
                <a:cs typeface="Calibri" panose="020F0502020204030204" pitchFamily="34" charset="0"/>
              </a:rPr>
              <a:t>NYU School of Medicine Aging and Dementia Clinical Research Center, 2010: </a:t>
            </a:r>
            <a:r>
              <a:rPr lang="en-US" i="1" u="sng" dirty="0">
                <a:latin typeface="+mn-lt"/>
                <a:cs typeface="Calibri" panose="020F0502020204030204" pitchFamily="34" charset="0"/>
              </a:rPr>
              <a:t>Unencrypted</a:t>
            </a:r>
            <a:r>
              <a:rPr lang="en-US" i="1" dirty="0">
                <a:latin typeface="+mn-lt"/>
                <a:cs typeface="Calibri" panose="020F0502020204030204" pitchFamily="34" charset="0"/>
              </a:rPr>
              <a:t> portable device </a:t>
            </a:r>
            <a:r>
              <a:rPr lang="en-US" dirty="0">
                <a:latin typeface="+mn-lt"/>
                <a:cs typeface="Calibri" panose="020F0502020204030204" pitchFamily="34" charset="0"/>
              </a:rPr>
              <a:t>with information of 1,200 was </a:t>
            </a:r>
            <a:r>
              <a:rPr lang="en-US" i="1" u="sng" dirty="0">
                <a:latin typeface="+mn-lt"/>
                <a:cs typeface="Calibri" panose="020F0502020204030204" pitchFamily="34" charset="0"/>
              </a:rPr>
              <a:t>lost</a:t>
            </a:r>
            <a:endParaRPr lang="en-US" dirty="0">
              <a:latin typeface="+mn-lt"/>
              <a:cs typeface="Calibri" panose="020F0502020204030204" pitchFamily="34" charset="0"/>
            </a:endParaRPr>
          </a:p>
          <a:p>
            <a:r>
              <a:rPr lang="en-US" dirty="0">
                <a:latin typeface="+mn-lt"/>
                <a:cs typeface="Calibri" panose="020F0502020204030204" pitchFamily="34" charset="0"/>
              </a:rPr>
              <a:t>Kern Medical Center, 2012: Bag containing </a:t>
            </a:r>
            <a:r>
              <a:rPr lang="en-US" i="1" u="sng" dirty="0">
                <a:latin typeface="+mn-lt"/>
                <a:cs typeface="Calibri" panose="020F0502020204030204" pitchFamily="34" charset="0"/>
              </a:rPr>
              <a:t>paper records </a:t>
            </a:r>
            <a:r>
              <a:rPr lang="en-US" dirty="0">
                <a:latin typeface="+mn-lt"/>
                <a:cs typeface="Calibri" panose="020F0502020204030204" pitchFamily="34" charset="0"/>
              </a:rPr>
              <a:t>of 1,500 (including HIV, AIDS, Hepatitis, and pregnancy test results) was </a:t>
            </a:r>
            <a:r>
              <a:rPr lang="en-US" i="1" u="sng" dirty="0">
                <a:latin typeface="+mn-lt"/>
                <a:cs typeface="Calibri" panose="020F0502020204030204" pitchFamily="34" charset="0"/>
              </a:rPr>
              <a:t>stolen</a:t>
            </a:r>
            <a:r>
              <a:rPr lang="en-US" dirty="0">
                <a:latin typeface="+mn-lt"/>
                <a:cs typeface="Calibri" panose="020F0502020204030204" pitchFamily="34" charset="0"/>
              </a:rPr>
              <a:t> from a car</a:t>
            </a:r>
          </a:p>
          <a:p>
            <a:r>
              <a:rPr lang="en-US" dirty="0">
                <a:latin typeface="+mn-lt"/>
                <a:cs typeface="Calibri" panose="020F0502020204030204" pitchFamily="34" charset="0"/>
              </a:rPr>
              <a:t>Oregon Health and Science University, 2013: Surgeon’s </a:t>
            </a:r>
            <a:r>
              <a:rPr lang="en-US" i="1" u="sng" dirty="0">
                <a:latin typeface="+mn-lt"/>
                <a:cs typeface="Calibri" panose="020F0502020204030204" pitchFamily="34" charset="0"/>
              </a:rPr>
              <a:t>unencrypted laptop was stolen </a:t>
            </a:r>
            <a:r>
              <a:rPr lang="en-US" dirty="0">
                <a:latin typeface="+mn-lt"/>
                <a:cs typeface="Calibri" panose="020F0502020204030204" pitchFamily="34" charset="0"/>
              </a:rPr>
              <a:t>from a vacation rental; </a:t>
            </a:r>
            <a:r>
              <a:rPr lang="en-US" u="sng" dirty="0">
                <a:latin typeface="+mn-lt"/>
                <a:cs typeface="Calibri" panose="020F0502020204030204" pitchFamily="34" charset="0"/>
              </a:rPr>
              <a:t>$2.75 million </a:t>
            </a:r>
            <a:r>
              <a:rPr lang="en-US" dirty="0">
                <a:latin typeface="+mn-lt"/>
                <a:cs typeface="Calibri" panose="020F0502020204030204" pitchFamily="34" charset="0"/>
              </a:rPr>
              <a:t>settlement with OCR</a:t>
            </a:r>
          </a:p>
          <a:p>
            <a:r>
              <a:rPr lang="en-US" dirty="0">
                <a:latin typeface="+mn-lt"/>
                <a:cs typeface="Calibri" panose="020F0502020204030204" pitchFamily="34" charset="0"/>
              </a:rPr>
              <a:t>U Conn, 2016: </a:t>
            </a:r>
            <a:r>
              <a:rPr lang="en-US" i="1" u="sng" dirty="0">
                <a:latin typeface="+mn-lt"/>
                <a:cs typeface="Calibri" panose="020F0502020204030204" pitchFamily="34" charset="0"/>
              </a:rPr>
              <a:t>Malware</a:t>
            </a:r>
            <a:r>
              <a:rPr lang="en-US" dirty="0">
                <a:latin typeface="+mn-lt"/>
                <a:cs typeface="Calibri" panose="020F0502020204030204" pitchFamily="34" charset="0"/>
              </a:rPr>
              <a:t> exposed research data on servers</a:t>
            </a:r>
          </a:p>
          <a:p>
            <a:r>
              <a:rPr lang="en-US" dirty="0">
                <a:latin typeface="+mn-lt"/>
                <a:cs typeface="Calibri" panose="020F0502020204030204" pitchFamily="34" charset="0"/>
              </a:rPr>
              <a:t>NY State Psychiatric Institute, 2016: </a:t>
            </a:r>
            <a:r>
              <a:rPr lang="en-US" i="1" u="sng" dirty="0">
                <a:latin typeface="+mn-lt"/>
                <a:cs typeface="Calibri" panose="020F0502020204030204" pitchFamily="34" charset="0"/>
              </a:rPr>
              <a:t>Hackers</a:t>
            </a:r>
            <a:r>
              <a:rPr lang="en-US" dirty="0">
                <a:latin typeface="+mn-lt"/>
                <a:cs typeface="Calibri" panose="020F0502020204030204" pitchFamily="34" charset="0"/>
              </a:rPr>
              <a:t> accessed servers with highly sensitive information of 22,000 individuals participating in mental health studies</a:t>
            </a:r>
          </a:p>
          <a:p>
            <a:pPr lvl="1"/>
            <a:endParaRPr lang="en-US" dirty="0">
              <a:latin typeface="+mn-lt"/>
              <a:cs typeface="Calibri" panose="020F0502020204030204" pitchFamily="34" charset="0"/>
            </a:endParaRPr>
          </a:p>
          <a:p>
            <a:pPr lvl="1"/>
            <a:endParaRPr lang="en-US" dirty="0">
              <a:latin typeface="+mn-lt"/>
              <a:cs typeface="Calibri" panose="020F0502020204030204" pitchFamily="34" charset="0"/>
            </a:endParaRPr>
          </a:p>
          <a:p>
            <a:pPr lvl="1"/>
            <a:endParaRPr lang="en-US" dirty="0">
              <a:latin typeface="+mn-lt"/>
              <a:cs typeface="Calibri" panose="020F0502020204030204" pitchFamily="34" charset="0"/>
            </a:endParaRPr>
          </a:p>
          <a:p>
            <a:pPr lvl="1"/>
            <a:endParaRPr lang="en-US" dirty="0">
              <a:latin typeface="+mn-lt"/>
              <a:cs typeface="Calibri" panose="020F0502020204030204" pitchFamily="34" charset="0"/>
            </a:endParaRPr>
          </a:p>
          <a:p>
            <a:pPr lvl="1"/>
            <a:endParaRPr lang="en-US" dirty="0">
              <a:latin typeface="+mn-lt"/>
              <a:cs typeface="Calibri" panose="020F0502020204030204" pitchFamily="34" charset="0"/>
            </a:endParaRPr>
          </a:p>
          <a:p>
            <a:pPr lvl="1"/>
            <a:endParaRPr lang="en-US" sz="1800" dirty="0">
              <a:latin typeface="+mn-lt"/>
              <a:cs typeface="Calibri" panose="020F0502020204030204" pitchFamily="34" charset="0"/>
            </a:endParaRPr>
          </a:p>
        </p:txBody>
      </p:sp>
      <p:sp>
        <p:nvSpPr>
          <p:cNvPr id="4" name="Slide Number Placeholder 3"/>
          <p:cNvSpPr>
            <a:spLocks noGrp="1"/>
          </p:cNvSpPr>
          <p:nvPr>
            <p:ph type="sldNum" sz="quarter" idx="11"/>
          </p:nvPr>
        </p:nvSpPr>
        <p:spPr/>
        <p:txBody>
          <a:bodyPr/>
          <a:lstStyle/>
          <a:p>
            <a:fld id="{86FD128F-CE2A-40EB-8FB7-099DF770C3D2}" type="slidenum">
              <a:rPr lang="en-US" smtClean="0"/>
              <a:t>35</a:t>
            </a:fld>
            <a:endParaRPr lang="en-US" dirty="0"/>
          </a:p>
        </p:txBody>
      </p:sp>
      <p:sp>
        <p:nvSpPr>
          <p:cNvPr id="5" name="Footer Placeholder 4"/>
          <p:cNvSpPr>
            <a:spLocks noGrp="1"/>
          </p:cNvSpPr>
          <p:nvPr>
            <p:ph type="ftr" sz="quarter" idx="10"/>
          </p:nvPr>
        </p:nvSpPr>
        <p:spPr/>
        <p:txBody>
          <a:bodyPr/>
          <a:lstStyle/>
          <a:p>
            <a:endParaRPr lang="en-US" dirty="0"/>
          </a:p>
        </p:txBody>
      </p:sp>
    </p:spTree>
    <p:extLst>
      <p:ext uri="{BB962C8B-B14F-4D97-AF65-F5344CB8AC3E}">
        <p14:creationId xmlns:p14="http://schemas.microsoft.com/office/powerpoint/2010/main" val="203776764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n-lt"/>
                <a:cs typeface="Calibri" panose="020F0502020204030204" pitchFamily="34" charset="0"/>
              </a:rPr>
              <a:t>A Clear Pattern:</a:t>
            </a:r>
          </a:p>
        </p:txBody>
      </p:sp>
      <p:sp>
        <p:nvSpPr>
          <p:cNvPr id="3" name="Content Placeholder 2"/>
          <p:cNvSpPr>
            <a:spLocks noGrp="1"/>
          </p:cNvSpPr>
          <p:nvPr>
            <p:ph sz="half" idx="1"/>
          </p:nvPr>
        </p:nvSpPr>
        <p:spPr>
          <a:xfrm>
            <a:off x="812800" y="1828800"/>
            <a:ext cx="5181600" cy="2092960"/>
          </a:xfrm>
          <a:solidFill>
            <a:schemeClr val="accent5"/>
          </a:solidFill>
          <a:ln>
            <a:solidFill>
              <a:srgbClr val="FF0000"/>
            </a:solidFill>
          </a:ln>
        </p:spPr>
        <p:txBody>
          <a:bodyPr/>
          <a:lstStyle/>
          <a:p>
            <a:pPr marL="0" indent="0">
              <a:buNone/>
            </a:pPr>
            <a:r>
              <a:rPr lang="en-US" dirty="0">
                <a:latin typeface="+mn-lt"/>
                <a:cs typeface="Calibri" panose="020F0502020204030204" pitchFamily="34" charset="0"/>
              </a:rPr>
              <a:t>Lost or Stolen:</a:t>
            </a:r>
          </a:p>
          <a:p>
            <a:pPr lvl="1"/>
            <a:r>
              <a:rPr lang="en-US" i="1" dirty="0">
                <a:latin typeface="+mn-lt"/>
                <a:cs typeface="Calibri" panose="020F0502020204030204" pitchFamily="34" charset="0"/>
              </a:rPr>
              <a:t>Unencrypted</a:t>
            </a:r>
            <a:r>
              <a:rPr lang="en-US" dirty="0">
                <a:latin typeface="+mn-lt"/>
                <a:cs typeface="Calibri" panose="020F0502020204030204" pitchFamily="34" charset="0"/>
              </a:rPr>
              <a:t> laptop</a:t>
            </a:r>
          </a:p>
          <a:p>
            <a:pPr lvl="1"/>
            <a:r>
              <a:rPr lang="en-US" i="1" dirty="0">
                <a:latin typeface="+mn-lt"/>
                <a:cs typeface="Calibri" panose="020F0502020204030204" pitchFamily="34" charset="0"/>
              </a:rPr>
              <a:t>Unencrypted</a:t>
            </a:r>
            <a:r>
              <a:rPr lang="en-US" dirty="0">
                <a:latin typeface="+mn-lt"/>
                <a:cs typeface="Calibri" panose="020F0502020204030204" pitchFamily="34" charset="0"/>
              </a:rPr>
              <a:t> portable device (e.g., flash drive)</a:t>
            </a:r>
          </a:p>
          <a:p>
            <a:pPr lvl="1"/>
            <a:r>
              <a:rPr lang="en-US" dirty="0">
                <a:latin typeface="+mn-lt"/>
                <a:cs typeface="Calibri" panose="020F0502020204030204" pitchFamily="34" charset="0"/>
              </a:rPr>
              <a:t>Paper or other tangible research data</a:t>
            </a:r>
          </a:p>
          <a:p>
            <a:pPr lvl="1"/>
            <a:endParaRPr lang="en-US" dirty="0">
              <a:latin typeface="+mn-lt"/>
              <a:cs typeface="Calibri" panose="020F0502020204030204" pitchFamily="34" charset="0"/>
            </a:endParaRPr>
          </a:p>
        </p:txBody>
      </p:sp>
      <p:sp>
        <p:nvSpPr>
          <p:cNvPr id="4" name="Content Placeholder 3"/>
          <p:cNvSpPr>
            <a:spLocks noGrp="1"/>
          </p:cNvSpPr>
          <p:nvPr>
            <p:ph sz="half" idx="2"/>
          </p:nvPr>
        </p:nvSpPr>
        <p:spPr>
          <a:xfrm>
            <a:off x="6197600" y="1828799"/>
            <a:ext cx="5181600" cy="2092961"/>
          </a:xfrm>
          <a:solidFill>
            <a:schemeClr val="accent5"/>
          </a:solidFill>
          <a:ln>
            <a:solidFill>
              <a:srgbClr val="FF0000"/>
            </a:solidFill>
          </a:ln>
        </p:spPr>
        <p:txBody>
          <a:bodyPr/>
          <a:lstStyle/>
          <a:p>
            <a:pPr marL="0" indent="0">
              <a:buNone/>
            </a:pPr>
            <a:r>
              <a:rPr lang="en-US" dirty="0">
                <a:latin typeface="+mn-lt"/>
                <a:cs typeface="Calibri" panose="020F0502020204030204" pitchFamily="34" charset="0"/>
              </a:rPr>
              <a:t>Cyberattack</a:t>
            </a:r>
          </a:p>
          <a:p>
            <a:pPr lvl="1"/>
            <a:r>
              <a:rPr lang="en-US" dirty="0">
                <a:latin typeface="+mn-lt"/>
                <a:cs typeface="Calibri" panose="020F0502020204030204" pitchFamily="34" charset="0"/>
              </a:rPr>
              <a:t>Malware </a:t>
            </a:r>
          </a:p>
          <a:p>
            <a:pPr lvl="1"/>
            <a:r>
              <a:rPr lang="en-US" dirty="0">
                <a:latin typeface="+mn-lt"/>
                <a:cs typeface="Calibri" panose="020F0502020204030204" pitchFamily="34" charset="0"/>
              </a:rPr>
              <a:t>Phishing attack </a:t>
            </a:r>
          </a:p>
          <a:p>
            <a:pPr lvl="1"/>
            <a:r>
              <a:rPr lang="en-US" dirty="0">
                <a:latin typeface="+mn-lt"/>
                <a:cs typeface="Calibri" panose="020F0502020204030204" pitchFamily="34" charset="0"/>
              </a:rPr>
              <a:t>Exploit of operating system or application vulnerabilities</a:t>
            </a:r>
          </a:p>
          <a:p>
            <a:pPr marL="457200" lvl="1" indent="0">
              <a:buNone/>
            </a:pPr>
            <a:endParaRPr lang="en-US" dirty="0">
              <a:latin typeface="+mn-lt"/>
              <a:cs typeface="Calibri" panose="020F0502020204030204" pitchFamily="34" charset="0"/>
            </a:endParaRPr>
          </a:p>
          <a:p>
            <a:pPr lvl="1"/>
            <a:endParaRPr lang="en-US" dirty="0">
              <a:latin typeface="+mn-lt"/>
              <a:cs typeface="Calibri" panose="020F0502020204030204" pitchFamily="34" charset="0"/>
            </a:endParaRPr>
          </a:p>
        </p:txBody>
      </p:sp>
      <p:sp>
        <p:nvSpPr>
          <p:cNvPr id="5" name="Slide Number Placeholder 4"/>
          <p:cNvSpPr>
            <a:spLocks noGrp="1"/>
          </p:cNvSpPr>
          <p:nvPr>
            <p:ph type="sldNum" sz="quarter" idx="11"/>
          </p:nvPr>
        </p:nvSpPr>
        <p:spPr/>
        <p:txBody>
          <a:bodyPr/>
          <a:lstStyle/>
          <a:p>
            <a:fld id="{86FD128F-CE2A-40EB-8FB7-099DF770C3D2}" type="slidenum">
              <a:rPr lang="en-US" smtClean="0"/>
              <a:t>36</a:t>
            </a:fld>
            <a:endParaRPr lang="en-US"/>
          </a:p>
        </p:txBody>
      </p:sp>
      <p:sp>
        <p:nvSpPr>
          <p:cNvPr id="7" name="Footer Placeholder 6"/>
          <p:cNvSpPr>
            <a:spLocks noGrp="1"/>
          </p:cNvSpPr>
          <p:nvPr>
            <p:ph type="ftr" sz="quarter" idx="10"/>
          </p:nvPr>
        </p:nvSpPr>
        <p:spPr/>
        <p:txBody>
          <a:bodyPr/>
          <a:lstStyle/>
          <a:p>
            <a:endParaRPr lang="en-US" dirty="0"/>
          </a:p>
        </p:txBody>
      </p:sp>
      <p:sp>
        <p:nvSpPr>
          <p:cNvPr id="8" name="Rectangle 7"/>
          <p:cNvSpPr/>
          <p:nvPr/>
        </p:nvSpPr>
        <p:spPr bwMode="auto">
          <a:xfrm>
            <a:off x="2540000" y="4302759"/>
            <a:ext cx="7112000" cy="1601154"/>
          </a:xfrm>
          <a:prstGeom prst="rect">
            <a:avLst/>
          </a:prstGeom>
          <a:solidFill>
            <a:schemeClr val="accent1"/>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400" b="1" i="1" u="sng" strike="noStrike" cap="none" normalizeH="0" baseline="0" dirty="0">
                <a:ln>
                  <a:noFill/>
                </a:ln>
                <a:solidFill>
                  <a:schemeClr val="tx1"/>
                </a:solidFill>
                <a:effectLst/>
                <a:latin typeface="Times" charset="0"/>
                <a:ea typeface="Osaka" pitchFamily="-64" charset="-128"/>
                <a:cs typeface="Osaka" pitchFamily="-64" charset="-128"/>
              </a:rPr>
              <a:t>We may not be able to prevent all breaches, but following the rules on the</a:t>
            </a:r>
            <a:r>
              <a:rPr kumimoji="0" lang="en-US" sz="2400" b="1" i="1" u="sng" strike="noStrike" cap="none" normalizeH="0" dirty="0">
                <a:ln>
                  <a:noFill/>
                </a:ln>
                <a:solidFill>
                  <a:schemeClr val="tx1"/>
                </a:solidFill>
                <a:effectLst/>
                <a:latin typeface="Times" charset="0"/>
                <a:ea typeface="Osaka" pitchFamily="-64" charset="-128"/>
                <a:cs typeface="Osaka" pitchFamily="-64" charset="-128"/>
              </a:rPr>
              <a:t> following slides </a:t>
            </a:r>
          </a:p>
          <a:p>
            <a:pPr marL="0" marR="0" indent="0" algn="ctr" defTabSz="914400" rtl="0" eaLnBrk="0" fontAlgn="base" latinLnBrk="0" hangingPunct="0">
              <a:lnSpc>
                <a:spcPct val="100000"/>
              </a:lnSpc>
              <a:spcBef>
                <a:spcPct val="0"/>
              </a:spcBef>
              <a:spcAft>
                <a:spcPct val="0"/>
              </a:spcAft>
              <a:buClrTx/>
              <a:buSzTx/>
              <a:buFontTx/>
              <a:buNone/>
              <a:tabLst/>
            </a:pPr>
            <a:r>
              <a:rPr kumimoji="0" lang="en-US" sz="2400" b="1" i="1" u="sng" strike="noStrike" cap="none" normalizeH="0" dirty="0">
                <a:ln>
                  <a:noFill/>
                </a:ln>
                <a:solidFill>
                  <a:schemeClr val="tx1"/>
                </a:solidFill>
                <a:effectLst/>
                <a:latin typeface="Times" charset="0"/>
                <a:ea typeface="Osaka" pitchFamily="-64" charset="-128"/>
                <a:cs typeface="Osaka" pitchFamily="-64" charset="-128"/>
              </a:rPr>
              <a:t>will prevent most!</a:t>
            </a:r>
            <a:endParaRPr kumimoji="0" lang="en-US" sz="2400" b="1" i="1" u="sng" strike="noStrike" cap="none" normalizeH="0" baseline="0" dirty="0">
              <a:ln>
                <a:noFill/>
              </a:ln>
              <a:solidFill>
                <a:schemeClr val="tx1"/>
              </a:solidFill>
              <a:effectLst/>
              <a:latin typeface="Times" charset="0"/>
              <a:ea typeface="Osaka" pitchFamily="-64" charset="-128"/>
              <a:cs typeface="Osaka" pitchFamily="-64" charset="-128"/>
            </a:endParaRPr>
          </a:p>
        </p:txBody>
      </p:sp>
    </p:spTree>
    <p:extLst>
      <p:ext uri="{BB962C8B-B14F-4D97-AF65-F5344CB8AC3E}">
        <p14:creationId xmlns:p14="http://schemas.microsoft.com/office/powerpoint/2010/main" val="68010149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latin typeface="+mn-lt"/>
              </a:rPr>
              <a:t>Summary of BU/BMC Data Protection Standards</a:t>
            </a:r>
          </a:p>
        </p:txBody>
      </p:sp>
      <p:sp>
        <p:nvSpPr>
          <p:cNvPr id="10" name="Text Placeholder 9"/>
          <p:cNvSpPr>
            <a:spLocks noGrp="1"/>
          </p:cNvSpPr>
          <p:nvPr>
            <p:ph type="body" idx="1"/>
          </p:nvPr>
        </p:nvSpPr>
        <p:spPr/>
        <p:txBody>
          <a:bodyPr/>
          <a:lstStyle/>
          <a:p>
            <a:r>
              <a:rPr lang="en-US" sz="2800" dirty="0">
                <a:latin typeface="+mn-lt"/>
              </a:rPr>
              <a:t>Electronic Data</a:t>
            </a:r>
          </a:p>
        </p:txBody>
      </p:sp>
      <p:sp>
        <p:nvSpPr>
          <p:cNvPr id="9" name="Content Placeholder 8"/>
          <p:cNvSpPr txBox="1">
            <a:spLocks noGrp="1"/>
          </p:cNvSpPr>
          <p:nvPr>
            <p:ph sz="half" idx="2"/>
          </p:nvPr>
        </p:nvSpPr>
        <p:spPr>
          <a:xfrm>
            <a:off x="609599" y="2762518"/>
            <a:ext cx="5386917" cy="2591479"/>
          </a:xfrm>
          <a:prstGeom prst="rect">
            <a:avLst/>
          </a:prstGeom>
          <a:noFill/>
          <a:ln w="57150">
            <a:solidFill>
              <a:srgbClr val="FF0000"/>
            </a:solidFill>
          </a:ln>
        </p:spPr>
        <p:txBody>
          <a:bodyPr wrap="square" rtlCol="0">
            <a:spAutoFit/>
          </a:bodyPr>
          <a:lstStyle/>
          <a:p>
            <a:pPr marL="514350" indent="-514350">
              <a:buFont typeface="+mj-lt"/>
              <a:buAutoNum type="arabicPeriod"/>
            </a:pPr>
            <a:r>
              <a:rPr lang="en-US" sz="2800" dirty="0">
                <a:latin typeface="+mn-lt"/>
              </a:rPr>
              <a:t>Device Standards</a:t>
            </a:r>
          </a:p>
          <a:p>
            <a:pPr marL="514350" indent="-514350">
              <a:buFont typeface="+mj-lt"/>
              <a:buAutoNum type="arabicPeriod"/>
            </a:pPr>
            <a:r>
              <a:rPr lang="en-US" sz="2800" dirty="0">
                <a:latin typeface="+mn-lt"/>
              </a:rPr>
              <a:t>Secure Data Storage</a:t>
            </a:r>
          </a:p>
          <a:p>
            <a:pPr marL="514350" indent="-514350">
              <a:buFont typeface="+mj-lt"/>
              <a:buAutoNum type="arabicPeriod"/>
            </a:pPr>
            <a:r>
              <a:rPr lang="en-US" sz="2800" dirty="0">
                <a:latin typeface="+mn-lt"/>
              </a:rPr>
              <a:t>Secure Email </a:t>
            </a:r>
          </a:p>
          <a:p>
            <a:pPr marL="514350" indent="-514350">
              <a:buFont typeface="+mj-lt"/>
              <a:buAutoNum type="arabicPeriod"/>
            </a:pPr>
            <a:r>
              <a:rPr lang="en-US" sz="2800" dirty="0">
                <a:latin typeface="+mn-lt"/>
              </a:rPr>
              <a:t>Fight Phishing</a:t>
            </a:r>
          </a:p>
          <a:p>
            <a:pPr marL="514350" indent="-514350">
              <a:buFont typeface="+mj-lt"/>
              <a:buAutoNum type="arabicPeriod"/>
            </a:pPr>
            <a:r>
              <a:rPr lang="en-US" sz="2800" dirty="0">
                <a:latin typeface="+mn-lt"/>
              </a:rPr>
              <a:t>Working Remotely</a:t>
            </a:r>
          </a:p>
        </p:txBody>
      </p:sp>
      <p:sp>
        <p:nvSpPr>
          <p:cNvPr id="11" name="Text Placeholder 10"/>
          <p:cNvSpPr>
            <a:spLocks noGrp="1"/>
          </p:cNvSpPr>
          <p:nvPr>
            <p:ph type="body" sz="quarter" idx="3"/>
          </p:nvPr>
        </p:nvSpPr>
        <p:spPr/>
        <p:txBody>
          <a:bodyPr/>
          <a:lstStyle/>
          <a:p>
            <a:r>
              <a:rPr lang="en-US" sz="2800" dirty="0">
                <a:latin typeface="+mn-lt"/>
              </a:rPr>
              <a:t>Non-Electronic Data</a:t>
            </a:r>
          </a:p>
        </p:txBody>
      </p:sp>
      <p:sp>
        <p:nvSpPr>
          <p:cNvPr id="12" name="Content Placeholder 11"/>
          <p:cNvSpPr>
            <a:spLocks noGrp="1"/>
          </p:cNvSpPr>
          <p:nvPr>
            <p:ph sz="quarter" idx="4"/>
          </p:nvPr>
        </p:nvSpPr>
        <p:spPr>
          <a:xfrm>
            <a:off x="6193368" y="2762518"/>
            <a:ext cx="5389033" cy="2591479"/>
          </a:xfrm>
          <a:noFill/>
          <a:ln w="50800">
            <a:solidFill>
              <a:srgbClr val="FF0000"/>
            </a:solidFill>
          </a:ln>
        </p:spPr>
        <p:txBody>
          <a:bodyPr/>
          <a:lstStyle/>
          <a:p>
            <a:pPr marL="0" indent="0">
              <a:buNone/>
            </a:pPr>
            <a:r>
              <a:rPr lang="en-US" sz="2800" dirty="0">
                <a:latin typeface="+mn-lt"/>
              </a:rPr>
              <a:t>Protect Verbal Data</a:t>
            </a:r>
          </a:p>
          <a:p>
            <a:pPr marL="0" indent="0">
              <a:buNone/>
            </a:pPr>
            <a:r>
              <a:rPr lang="en-US" sz="2800" dirty="0">
                <a:latin typeface="+mn-lt"/>
              </a:rPr>
              <a:t>Protect Tangible Data </a:t>
            </a:r>
          </a:p>
          <a:p>
            <a:pPr lvl="1"/>
            <a:r>
              <a:rPr lang="en-US" sz="2400" dirty="0">
                <a:latin typeface="+mn-lt"/>
              </a:rPr>
              <a:t>Paper</a:t>
            </a:r>
          </a:p>
          <a:p>
            <a:pPr lvl="1"/>
            <a:r>
              <a:rPr lang="en-US" sz="2400" dirty="0">
                <a:latin typeface="+mn-lt"/>
              </a:rPr>
              <a:t>X-rays</a:t>
            </a:r>
          </a:p>
          <a:p>
            <a:pPr lvl="1"/>
            <a:r>
              <a:rPr lang="en-US" sz="2400" dirty="0">
                <a:latin typeface="+mn-lt"/>
              </a:rPr>
              <a:t>Other tangible forms</a:t>
            </a:r>
          </a:p>
          <a:p>
            <a:endParaRPr lang="en-US" dirty="0">
              <a:latin typeface="+mn-lt"/>
            </a:endParaRPr>
          </a:p>
        </p:txBody>
      </p:sp>
      <p:sp>
        <p:nvSpPr>
          <p:cNvPr id="5" name="Footer Placeholder 4"/>
          <p:cNvSpPr>
            <a:spLocks noGrp="1"/>
          </p:cNvSpPr>
          <p:nvPr>
            <p:ph type="ftr" sz="quarter" idx="10"/>
          </p:nvPr>
        </p:nvSpPr>
        <p:spPr/>
        <p:txBody>
          <a:bodyPr/>
          <a:lstStyle/>
          <a:p>
            <a:endParaRPr lang="en-US" dirty="0"/>
          </a:p>
        </p:txBody>
      </p:sp>
      <p:sp>
        <p:nvSpPr>
          <p:cNvPr id="6" name="Slide Number Placeholder 5"/>
          <p:cNvSpPr>
            <a:spLocks noGrp="1"/>
          </p:cNvSpPr>
          <p:nvPr>
            <p:ph type="sldNum" sz="quarter" idx="11"/>
          </p:nvPr>
        </p:nvSpPr>
        <p:spPr/>
        <p:txBody>
          <a:bodyPr/>
          <a:lstStyle/>
          <a:p>
            <a:fld id="{86FD128F-CE2A-40EB-8FB7-099DF770C3D2}" type="slidenum">
              <a:rPr lang="en-US" smtClean="0"/>
              <a:t>37</a:t>
            </a:fld>
            <a:endParaRPr lang="en-US" dirty="0"/>
          </a:p>
        </p:txBody>
      </p:sp>
    </p:spTree>
    <p:extLst>
      <p:ext uri="{BB962C8B-B14F-4D97-AF65-F5344CB8AC3E}">
        <p14:creationId xmlns:p14="http://schemas.microsoft.com/office/powerpoint/2010/main" val="166498752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n-lt"/>
                <a:cs typeface="Calibri" panose="020F0502020204030204" pitchFamily="34" charset="0"/>
              </a:rPr>
              <a:t>1. Device Standards</a:t>
            </a:r>
          </a:p>
        </p:txBody>
      </p:sp>
      <p:sp>
        <p:nvSpPr>
          <p:cNvPr id="3" name="Content Placeholder 2"/>
          <p:cNvSpPr>
            <a:spLocks noGrp="1"/>
          </p:cNvSpPr>
          <p:nvPr>
            <p:ph idx="1"/>
          </p:nvPr>
        </p:nvSpPr>
        <p:spPr>
          <a:xfrm>
            <a:off x="812800" y="1583473"/>
            <a:ext cx="10566400" cy="4320439"/>
          </a:xfrm>
        </p:spPr>
        <p:txBody>
          <a:bodyPr>
            <a:normAutofit/>
          </a:bodyPr>
          <a:lstStyle/>
          <a:p>
            <a:pPr marL="57150" indent="0">
              <a:buNone/>
            </a:pPr>
            <a:endParaRPr lang="en-US" dirty="0">
              <a:latin typeface="+mn-lt"/>
              <a:cs typeface="Calibri" panose="020F0502020204030204" pitchFamily="34" charset="0"/>
            </a:endParaRPr>
          </a:p>
          <a:p>
            <a:pPr marL="57150" indent="0">
              <a:buNone/>
            </a:pPr>
            <a:r>
              <a:rPr lang="en-US" dirty="0">
                <a:latin typeface="+mn-lt"/>
                <a:cs typeface="Calibri" panose="020F0502020204030204" pitchFamily="34" charset="0"/>
              </a:rPr>
              <a:t>All endp</a:t>
            </a:r>
            <a:r>
              <a:rPr lang="en-US" dirty="0">
                <a:latin typeface="+mn-lt"/>
              </a:rPr>
              <a:t>oint devices - such as desktops, laptops, and phones - must have: </a:t>
            </a:r>
          </a:p>
          <a:p>
            <a:pPr lvl="1"/>
            <a:r>
              <a:rPr lang="en-US" sz="2200" dirty="0">
                <a:latin typeface="+mn-lt"/>
              </a:rPr>
              <a:t>Operating systems and applications that are supported and updated</a:t>
            </a:r>
          </a:p>
          <a:p>
            <a:pPr lvl="1"/>
            <a:r>
              <a:rPr lang="en-US" sz="2200" dirty="0">
                <a:latin typeface="+mn-lt"/>
              </a:rPr>
              <a:t>Anti-Malware installed and set to auto update and scan</a:t>
            </a:r>
          </a:p>
          <a:p>
            <a:pPr lvl="1"/>
            <a:r>
              <a:rPr lang="en-US" sz="2200" dirty="0">
                <a:latin typeface="+mn-lt"/>
              </a:rPr>
              <a:t>Auto screen lock (15 min max) to password/code </a:t>
            </a:r>
          </a:p>
          <a:p>
            <a:pPr lvl="1"/>
            <a:r>
              <a:rPr lang="en-US" sz="2200" dirty="0">
                <a:latin typeface="+mn-lt"/>
              </a:rPr>
              <a:t>Disk encryption (BMC – required / BU - only required for Restricted Use data)</a:t>
            </a:r>
          </a:p>
        </p:txBody>
      </p:sp>
      <p:sp>
        <p:nvSpPr>
          <p:cNvPr id="4" name="Slide Number Placeholder 3"/>
          <p:cNvSpPr>
            <a:spLocks noGrp="1"/>
          </p:cNvSpPr>
          <p:nvPr>
            <p:ph type="sldNum" sz="quarter" idx="11"/>
          </p:nvPr>
        </p:nvSpPr>
        <p:spPr/>
        <p:txBody>
          <a:bodyPr/>
          <a:lstStyle/>
          <a:p>
            <a:fld id="{86FD128F-CE2A-40EB-8FB7-099DF770C3D2}" type="slidenum">
              <a:rPr lang="en-US" smtClean="0"/>
              <a:t>38</a:t>
            </a:fld>
            <a:endParaRPr lang="en-US"/>
          </a:p>
        </p:txBody>
      </p:sp>
      <p:sp>
        <p:nvSpPr>
          <p:cNvPr id="5" name="Rectangle 4"/>
          <p:cNvSpPr/>
          <p:nvPr/>
        </p:nvSpPr>
        <p:spPr>
          <a:xfrm>
            <a:off x="2468880" y="4857295"/>
            <a:ext cx="7254240" cy="830997"/>
          </a:xfrm>
          <a:prstGeom prst="rect">
            <a:avLst/>
          </a:prstGeom>
          <a:solidFill>
            <a:schemeClr val="accent1"/>
          </a:solidFill>
          <a:ln w="38100">
            <a:solidFill>
              <a:srgbClr val="FF0000"/>
            </a:solidFill>
          </a:ln>
        </p:spPr>
        <p:txBody>
          <a:bodyPr wrap="square">
            <a:spAutoFit/>
          </a:bodyPr>
          <a:lstStyle/>
          <a:p>
            <a:pPr marL="57150" indent="0" algn="ctr">
              <a:buNone/>
            </a:pPr>
            <a:r>
              <a:rPr lang="en-US" sz="2400" b="1" u="sng" dirty="0">
                <a:latin typeface="+mn-lt"/>
              </a:rPr>
              <a:t>Note</a:t>
            </a:r>
            <a:r>
              <a:rPr lang="en-US" sz="2400" dirty="0">
                <a:latin typeface="+mn-lt"/>
              </a:rPr>
              <a:t>: Your personal devices are not affected </a:t>
            </a:r>
            <a:r>
              <a:rPr lang="en-US" sz="2400" i="1" dirty="0">
                <a:latin typeface="+mn-lt"/>
              </a:rPr>
              <a:t>unless</a:t>
            </a:r>
            <a:r>
              <a:rPr lang="en-US" sz="2400" dirty="0">
                <a:latin typeface="+mn-lt"/>
              </a:rPr>
              <a:t> used to access, process, or store research data.  </a:t>
            </a:r>
          </a:p>
        </p:txBody>
      </p:sp>
      <p:sp>
        <p:nvSpPr>
          <p:cNvPr id="6" name="Footer Placeholder 5"/>
          <p:cNvSpPr>
            <a:spLocks noGrp="1"/>
          </p:cNvSpPr>
          <p:nvPr>
            <p:ph type="ftr" sz="quarter" idx="10"/>
          </p:nvPr>
        </p:nvSpPr>
        <p:spPr/>
        <p:txBody>
          <a:bodyPr/>
          <a:lstStyle/>
          <a:p>
            <a:endParaRPr lang="en-US" dirty="0"/>
          </a:p>
        </p:txBody>
      </p:sp>
    </p:spTree>
    <p:extLst>
      <p:ext uri="{BB962C8B-B14F-4D97-AF65-F5344CB8AC3E}">
        <p14:creationId xmlns:p14="http://schemas.microsoft.com/office/powerpoint/2010/main" val="1157550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n-lt"/>
                <a:cs typeface="Calibri" panose="020F0502020204030204" pitchFamily="34" charset="0"/>
              </a:rPr>
              <a:t>BMC And BU Are Here To Help!</a:t>
            </a:r>
          </a:p>
        </p:txBody>
      </p:sp>
      <p:sp>
        <p:nvSpPr>
          <p:cNvPr id="3" name="Content Placeholder 2"/>
          <p:cNvSpPr>
            <a:spLocks noGrp="1"/>
          </p:cNvSpPr>
          <p:nvPr>
            <p:ph idx="1"/>
          </p:nvPr>
        </p:nvSpPr>
        <p:spPr/>
        <p:txBody>
          <a:bodyPr/>
          <a:lstStyle/>
          <a:p>
            <a:endParaRPr lang="en-US" dirty="0">
              <a:latin typeface="+mn-lt"/>
              <a:cs typeface="Calibri" panose="020F0502020204030204" pitchFamily="34" charset="0"/>
            </a:endParaRPr>
          </a:p>
          <a:p>
            <a:pPr marL="0" indent="0">
              <a:buNone/>
            </a:pPr>
            <a:r>
              <a:rPr lang="en-US" sz="2800" dirty="0">
                <a:latin typeface="+mn-lt"/>
                <a:cs typeface="Calibri" panose="020F0502020204030204" pitchFamily="34" charset="0"/>
              </a:rPr>
              <a:t>Do what you can with the guidance found here:</a:t>
            </a:r>
          </a:p>
          <a:p>
            <a:pPr marL="457200" lvl="1" indent="0">
              <a:buNone/>
            </a:pPr>
            <a:r>
              <a:rPr lang="en-US" dirty="0">
                <a:latin typeface="+mn-lt"/>
                <a:hlinkClick r:id="rId2"/>
              </a:rPr>
              <a:t>  http://www.bu.edu/tech/support/information-security/securing-your-devices/</a:t>
            </a:r>
            <a:endParaRPr lang="en-US" dirty="0">
              <a:latin typeface="+mn-lt"/>
            </a:endParaRPr>
          </a:p>
          <a:p>
            <a:pPr lvl="1" algn="ctr"/>
            <a:endParaRPr lang="en-US" dirty="0">
              <a:latin typeface="+mn-lt"/>
              <a:cs typeface="Calibri" panose="020F0502020204030204" pitchFamily="34" charset="0"/>
            </a:endParaRPr>
          </a:p>
          <a:p>
            <a:pPr marL="0" indent="0">
              <a:buNone/>
            </a:pPr>
            <a:r>
              <a:rPr lang="en-US" sz="2800" dirty="0">
                <a:latin typeface="+mn-lt"/>
                <a:cs typeface="Calibri" panose="020F0502020204030204" pitchFamily="34" charset="0"/>
              </a:rPr>
              <a:t> Ask for help:</a:t>
            </a:r>
          </a:p>
          <a:p>
            <a:pPr marL="457200" lvl="1" indent="0">
              <a:buNone/>
            </a:pPr>
            <a:r>
              <a:rPr lang="en-US" sz="2400" dirty="0">
                <a:latin typeface="+mn-lt"/>
                <a:cs typeface="Calibri" panose="020F0502020204030204" pitchFamily="34" charset="0"/>
              </a:rPr>
              <a:t>  BUMC IT Help: </a:t>
            </a:r>
            <a:r>
              <a:rPr lang="en-US" sz="2400" dirty="0">
                <a:latin typeface="+mn-lt"/>
                <a:hlinkClick r:id="rId3"/>
              </a:rPr>
              <a:t>http://www.bumc.bu.edu/it/support/bumc-it/request/</a:t>
            </a:r>
            <a:endParaRPr lang="en-US" sz="2400" dirty="0">
              <a:latin typeface="+mn-lt"/>
            </a:endParaRPr>
          </a:p>
          <a:p>
            <a:pPr marL="457200" lvl="1" indent="0" algn="ctr">
              <a:buNone/>
            </a:pPr>
            <a:endParaRPr lang="en-US" dirty="0">
              <a:latin typeface="+mn-lt"/>
            </a:endParaRPr>
          </a:p>
          <a:p>
            <a:pPr marL="457200" lvl="1" indent="0">
              <a:buNone/>
            </a:pPr>
            <a:r>
              <a:rPr lang="en-US" sz="2400" dirty="0">
                <a:latin typeface="+mn-lt"/>
                <a:cs typeface="Calibri" panose="020F0502020204030204" pitchFamily="34" charset="0"/>
              </a:rPr>
              <a:t>  BMC ITS Service Desk: </a:t>
            </a:r>
            <a:r>
              <a:rPr lang="en-US" sz="2400" dirty="0">
                <a:latin typeface="+mn-lt"/>
                <a:hlinkClick r:id="rId4"/>
              </a:rPr>
              <a:t>https://bmc.service-now.com/</a:t>
            </a:r>
            <a:endParaRPr lang="en-US" sz="2400" dirty="0">
              <a:latin typeface="+mn-lt"/>
            </a:endParaRPr>
          </a:p>
          <a:p>
            <a:pPr marL="457200" lvl="1" indent="0">
              <a:buNone/>
            </a:pPr>
            <a:endParaRPr lang="en-US" dirty="0">
              <a:latin typeface="+mn-lt"/>
              <a:cs typeface="Calibri" panose="020F0502020204030204" pitchFamily="34" charset="0"/>
            </a:endParaRPr>
          </a:p>
          <a:p>
            <a:pPr marL="400050" lvl="1" indent="0">
              <a:buNone/>
            </a:pPr>
            <a:endParaRPr lang="en-US" dirty="0">
              <a:latin typeface="+mn-lt"/>
              <a:cs typeface="Calibri" panose="020F0502020204030204" pitchFamily="34" charset="0"/>
            </a:endParaRPr>
          </a:p>
          <a:p>
            <a:pPr marL="457200" indent="-457200">
              <a:buAutoNum type="arabicPeriod"/>
            </a:pPr>
            <a:endParaRPr lang="en-US" dirty="0">
              <a:latin typeface="+mn-lt"/>
              <a:cs typeface="Calibri" panose="020F0502020204030204" pitchFamily="34" charset="0"/>
            </a:endParaRPr>
          </a:p>
        </p:txBody>
      </p:sp>
      <p:sp>
        <p:nvSpPr>
          <p:cNvPr id="4" name="Slide Number Placeholder 3"/>
          <p:cNvSpPr>
            <a:spLocks noGrp="1"/>
          </p:cNvSpPr>
          <p:nvPr>
            <p:ph type="sldNum" sz="quarter" idx="11"/>
          </p:nvPr>
        </p:nvSpPr>
        <p:spPr/>
        <p:txBody>
          <a:bodyPr/>
          <a:lstStyle/>
          <a:p>
            <a:fld id="{86FD128F-CE2A-40EB-8FB7-099DF770C3D2}" type="slidenum">
              <a:rPr lang="en-US" smtClean="0"/>
              <a:t>39</a:t>
            </a:fld>
            <a:endParaRPr lang="en-US"/>
          </a:p>
        </p:txBody>
      </p:sp>
      <p:pic>
        <p:nvPicPr>
          <p:cNvPr id="5" name="Picture 4" descr="Image result for help"/>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071275" y="500563"/>
            <a:ext cx="1466850" cy="1361123"/>
          </a:xfrm>
          <a:prstGeom prst="rect">
            <a:avLst/>
          </a:prstGeom>
          <a:noFill/>
          <a:ln>
            <a:noFill/>
          </a:ln>
        </p:spPr>
      </p:pic>
      <p:sp>
        <p:nvSpPr>
          <p:cNvPr id="6" name="Footer Placeholder 5"/>
          <p:cNvSpPr>
            <a:spLocks noGrp="1"/>
          </p:cNvSpPr>
          <p:nvPr>
            <p:ph type="ftr" sz="quarter" idx="10"/>
          </p:nvPr>
        </p:nvSpPr>
        <p:spPr/>
        <p:txBody>
          <a:bodyPr/>
          <a:lstStyle/>
          <a:p>
            <a:endParaRPr lang="en-US" dirty="0"/>
          </a:p>
        </p:txBody>
      </p:sp>
      <p:sp>
        <p:nvSpPr>
          <p:cNvPr id="7" name="Straight Connector 6"/>
          <p:cNvSpPr/>
          <p:nvPr/>
        </p:nvSpPr>
        <p:spPr>
          <a:xfrm flipV="1">
            <a:off x="3418070" y="3422191"/>
            <a:ext cx="5355860" cy="11574"/>
          </a:xfrm>
          <a:prstGeom prst="line">
            <a:avLst/>
          </a:prstGeom>
          <a:ln>
            <a:solidFill>
              <a:srgbClr val="FF0000"/>
            </a:solidFill>
          </a:ln>
        </p:spPr>
        <p:style>
          <a:lnRef idx="2">
            <a:scrgbClr r="0" g="0" b="0"/>
          </a:lnRef>
          <a:fillRef idx="1">
            <a:schemeClr val="accent1">
              <a:hueOff val="0"/>
              <a:satOff val="0"/>
              <a:lumOff val="0"/>
              <a:alphaOff val="0"/>
            </a:schemeClr>
          </a:fillRef>
          <a:effectRef idx="1">
            <a:schemeClr val="accent1">
              <a:hueOff val="0"/>
              <a:satOff val="0"/>
              <a:lumOff val="0"/>
              <a:alphaOff val="0"/>
            </a:schemeClr>
          </a:effectRef>
          <a:fontRef idx="minor">
            <a:schemeClr val="tx1">
              <a:hueOff val="0"/>
              <a:satOff val="0"/>
              <a:lumOff val="0"/>
              <a:alphaOff val="0"/>
            </a:schemeClr>
          </a:fontRef>
        </p:style>
      </p:sp>
      <p:sp>
        <p:nvSpPr>
          <p:cNvPr id="8" name="Straight Connector 7"/>
          <p:cNvSpPr/>
          <p:nvPr/>
        </p:nvSpPr>
        <p:spPr>
          <a:xfrm flipV="1">
            <a:off x="3418070" y="5702234"/>
            <a:ext cx="5355860" cy="11574"/>
          </a:xfrm>
          <a:prstGeom prst="line">
            <a:avLst/>
          </a:prstGeom>
          <a:ln>
            <a:solidFill>
              <a:srgbClr val="FF0000"/>
            </a:solidFill>
          </a:ln>
        </p:spPr>
        <p:style>
          <a:lnRef idx="2">
            <a:scrgbClr r="0" g="0" b="0"/>
          </a:lnRef>
          <a:fillRef idx="1">
            <a:schemeClr val="accent1">
              <a:hueOff val="0"/>
              <a:satOff val="0"/>
              <a:lumOff val="0"/>
              <a:alphaOff val="0"/>
            </a:schemeClr>
          </a:fillRef>
          <a:effectRef idx="1">
            <a:schemeClr val="accent1">
              <a:hueOff val="0"/>
              <a:satOff val="0"/>
              <a:lumOff val="0"/>
              <a:alphaOff val="0"/>
            </a:schemeClr>
          </a:effectRef>
          <a:fontRef idx="minor">
            <a:schemeClr val="tx1">
              <a:hueOff val="0"/>
              <a:satOff val="0"/>
              <a:lumOff val="0"/>
              <a:alphaOff val="0"/>
            </a:schemeClr>
          </a:fontRef>
        </p:style>
      </p:sp>
    </p:spTree>
    <p:extLst>
      <p:ext uri="{BB962C8B-B14F-4D97-AF65-F5344CB8AC3E}">
        <p14:creationId xmlns:p14="http://schemas.microsoft.com/office/powerpoint/2010/main" val="169306834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n-lt"/>
                <a:cs typeface="Calibri" panose="020F0502020204030204" pitchFamily="34" charset="0"/>
              </a:rPr>
              <a:t>Device Hygiene </a:t>
            </a:r>
          </a:p>
        </p:txBody>
      </p:sp>
      <p:sp>
        <p:nvSpPr>
          <p:cNvPr id="3" name="Content Placeholder 2"/>
          <p:cNvSpPr>
            <a:spLocks noGrp="1"/>
          </p:cNvSpPr>
          <p:nvPr>
            <p:ph idx="1"/>
          </p:nvPr>
        </p:nvSpPr>
        <p:spPr/>
        <p:txBody>
          <a:bodyPr>
            <a:normAutofit fontScale="92500" lnSpcReduction="10000"/>
          </a:bodyPr>
          <a:lstStyle/>
          <a:p>
            <a:endParaRPr lang="en-US" dirty="0">
              <a:latin typeface="+mn-lt"/>
              <a:cs typeface="Calibri" panose="020F0502020204030204" pitchFamily="34" charset="0"/>
            </a:endParaRPr>
          </a:p>
          <a:p>
            <a:pPr marL="0" indent="0" algn="ctr">
              <a:buNone/>
            </a:pPr>
            <a:r>
              <a:rPr lang="en-US" sz="2800" dirty="0">
                <a:latin typeface="+mn-lt"/>
                <a:cs typeface="Calibri" panose="020F0502020204030204" pitchFamily="34" charset="0"/>
              </a:rPr>
              <a:t>Keep operating systems and applications up to date, by enabling auto-update or promptly updating when notified</a:t>
            </a:r>
          </a:p>
          <a:p>
            <a:pPr marL="0" indent="0" algn="ctr">
              <a:buNone/>
            </a:pPr>
            <a:endParaRPr lang="en-US" dirty="0">
              <a:latin typeface="+mn-lt"/>
              <a:cs typeface="Calibri" panose="020F0502020204030204" pitchFamily="34" charset="0"/>
            </a:endParaRPr>
          </a:p>
          <a:p>
            <a:pPr marL="0" indent="0" algn="ctr">
              <a:buNone/>
            </a:pPr>
            <a:r>
              <a:rPr lang="en-US" sz="2800" dirty="0">
                <a:latin typeface="+mn-lt"/>
                <a:cs typeface="Calibri" panose="020F0502020204030204" pitchFamily="34" charset="0"/>
              </a:rPr>
              <a:t>Periodically change your strong password, following best practices: </a:t>
            </a:r>
            <a:r>
              <a:rPr lang="en-US" sz="2000" dirty="0">
                <a:latin typeface="+mn-lt"/>
                <a:cs typeface="Calibri" panose="020F0502020204030204" pitchFamily="34" charset="0"/>
                <a:hlinkClick r:id="rId2"/>
              </a:rPr>
              <a:t>http://www.bu.edu/tech/about/security-resources/bestpractice/passwords/</a:t>
            </a:r>
            <a:endParaRPr lang="en-US" sz="2000" dirty="0">
              <a:latin typeface="+mn-lt"/>
              <a:cs typeface="Calibri" panose="020F0502020204030204" pitchFamily="34" charset="0"/>
            </a:endParaRPr>
          </a:p>
          <a:p>
            <a:pPr marL="457200" lvl="1" indent="0" algn="ctr">
              <a:buNone/>
            </a:pPr>
            <a:endParaRPr lang="en-US" dirty="0">
              <a:latin typeface="+mn-lt"/>
              <a:cs typeface="Calibri" panose="020F0502020204030204" pitchFamily="34" charset="0"/>
            </a:endParaRPr>
          </a:p>
          <a:p>
            <a:pPr marL="0" indent="0" algn="ctr">
              <a:buNone/>
            </a:pPr>
            <a:endParaRPr lang="en-US" sz="2800" dirty="0">
              <a:latin typeface="+mn-lt"/>
              <a:cs typeface="Calibri" panose="020F0502020204030204" pitchFamily="34" charset="0"/>
            </a:endParaRPr>
          </a:p>
          <a:p>
            <a:pPr marL="0" indent="0" algn="ctr">
              <a:buNone/>
            </a:pPr>
            <a:r>
              <a:rPr lang="en-US" sz="2800" dirty="0">
                <a:latin typeface="+mn-lt"/>
                <a:cs typeface="Calibri" panose="020F0502020204030204" pitchFamily="34" charset="0"/>
              </a:rPr>
              <a:t>Regularly delete files when no longer needed, including emails and downloads</a:t>
            </a:r>
          </a:p>
          <a:p>
            <a:endParaRPr lang="en-US" dirty="0">
              <a:latin typeface="+mn-lt"/>
              <a:cs typeface="Calibri" panose="020F0502020204030204" pitchFamily="34" charset="0"/>
            </a:endParaRPr>
          </a:p>
          <a:p>
            <a:endParaRPr lang="en-US" dirty="0">
              <a:latin typeface="+mn-lt"/>
              <a:cs typeface="Calibri" panose="020F0502020204030204" pitchFamily="34" charset="0"/>
            </a:endParaRPr>
          </a:p>
          <a:p>
            <a:endParaRPr lang="en-US" dirty="0">
              <a:latin typeface="+mn-lt"/>
              <a:cs typeface="Calibri" panose="020F0502020204030204" pitchFamily="34" charset="0"/>
            </a:endParaRPr>
          </a:p>
        </p:txBody>
      </p:sp>
      <p:sp>
        <p:nvSpPr>
          <p:cNvPr id="4" name="Slide Number Placeholder 3"/>
          <p:cNvSpPr>
            <a:spLocks noGrp="1"/>
          </p:cNvSpPr>
          <p:nvPr>
            <p:ph type="sldNum" sz="quarter" idx="11"/>
          </p:nvPr>
        </p:nvSpPr>
        <p:spPr/>
        <p:txBody>
          <a:bodyPr/>
          <a:lstStyle/>
          <a:p>
            <a:fld id="{86FD128F-CE2A-40EB-8FB7-099DF770C3D2}" type="slidenum">
              <a:rPr lang="en-US" smtClean="0"/>
              <a:t>40</a:t>
            </a:fld>
            <a:endParaRPr lang="en-US"/>
          </a:p>
        </p:txBody>
      </p:sp>
      <p:sp>
        <p:nvSpPr>
          <p:cNvPr id="5" name="Footer Placeholder 4"/>
          <p:cNvSpPr>
            <a:spLocks noGrp="1"/>
          </p:cNvSpPr>
          <p:nvPr>
            <p:ph type="ftr" sz="quarter" idx="10"/>
          </p:nvPr>
        </p:nvSpPr>
        <p:spPr/>
        <p:txBody>
          <a:bodyPr/>
          <a:lstStyle/>
          <a:p>
            <a:endParaRPr lang="en-US" dirty="0"/>
          </a:p>
        </p:txBody>
      </p:sp>
      <p:sp>
        <p:nvSpPr>
          <p:cNvPr id="6" name="Straight Connector 5"/>
          <p:cNvSpPr/>
          <p:nvPr/>
        </p:nvSpPr>
        <p:spPr>
          <a:xfrm flipV="1">
            <a:off x="3418070" y="3186413"/>
            <a:ext cx="5355860" cy="11574"/>
          </a:xfrm>
          <a:prstGeom prst="line">
            <a:avLst/>
          </a:prstGeom>
          <a:ln>
            <a:solidFill>
              <a:srgbClr val="FF0000"/>
            </a:solidFill>
          </a:ln>
        </p:spPr>
        <p:style>
          <a:lnRef idx="2">
            <a:scrgbClr r="0" g="0" b="0"/>
          </a:lnRef>
          <a:fillRef idx="1">
            <a:schemeClr val="accent1">
              <a:hueOff val="0"/>
              <a:satOff val="0"/>
              <a:lumOff val="0"/>
              <a:alphaOff val="0"/>
            </a:schemeClr>
          </a:fillRef>
          <a:effectRef idx="1">
            <a:schemeClr val="accent1">
              <a:hueOff val="0"/>
              <a:satOff val="0"/>
              <a:lumOff val="0"/>
              <a:alphaOff val="0"/>
            </a:schemeClr>
          </a:effectRef>
          <a:fontRef idx="minor">
            <a:schemeClr val="tx1">
              <a:hueOff val="0"/>
              <a:satOff val="0"/>
              <a:lumOff val="0"/>
              <a:alphaOff val="0"/>
            </a:schemeClr>
          </a:fontRef>
        </p:style>
      </p:sp>
      <p:sp>
        <p:nvSpPr>
          <p:cNvPr id="7" name="Straight Connector 6"/>
          <p:cNvSpPr/>
          <p:nvPr/>
        </p:nvSpPr>
        <p:spPr>
          <a:xfrm flipV="1">
            <a:off x="3418070" y="4481571"/>
            <a:ext cx="5355860" cy="11574"/>
          </a:xfrm>
          <a:prstGeom prst="line">
            <a:avLst/>
          </a:prstGeom>
          <a:ln>
            <a:solidFill>
              <a:srgbClr val="FF0000"/>
            </a:solidFill>
          </a:ln>
        </p:spPr>
        <p:style>
          <a:lnRef idx="2">
            <a:scrgbClr r="0" g="0" b="0"/>
          </a:lnRef>
          <a:fillRef idx="1">
            <a:schemeClr val="accent1">
              <a:hueOff val="0"/>
              <a:satOff val="0"/>
              <a:lumOff val="0"/>
              <a:alphaOff val="0"/>
            </a:schemeClr>
          </a:fillRef>
          <a:effectRef idx="1">
            <a:schemeClr val="accent1">
              <a:hueOff val="0"/>
              <a:satOff val="0"/>
              <a:lumOff val="0"/>
              <a:alphaOff val="0"/>
            </a:schemeClr>
          </a:effectRef>
          <a:fontRef idx="minor">
            <a:schemeClr val="tx1">
              <a:hueOff val="0"/>
              <a:satOff val="0"/>
              <a:lumOff val="0"/>
              <a:alphaOff val="0"/>
            </a:schemeClr>
          </a:fontRef>
        </p:style>
      </p:sp>
    </p:spTree>
    <p:extLst>
      <p:ext uri="{BB962C8B-B14F-4D97-AF65-F5344CB8AC3E}">
        <p14:creationId xmlns:p14="http://schemas.microsoft.com/office/powerpoint/2010/main" val="286883183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1" y="749818"/>
            <a:ext cx="10972800" cy="698040"/>
          </a:xfrm>
        </p:spPr>
        <p:txBody>
          <a:bodyPr/>
          <a:lstStyle/>
          <a:p>
            <a:r>
              <a:rPr lang="en-US" dirty="0">
                <a:latin typeface="+mn-lt"/>
                <a:cs typeface="Calibri" panose="020F0502020204030204" pitchFamily="34" charset="0"/>
              </a:rPr>
              <a:t>2. Data Storage</a:t>
            </a:r>
          </a:p>
        </p:txBody>
      </p:sp>
      <p:sp>
        <p:nvSpPr>
          <p:cNvPr id="7" name="Text Placeholder 6"/>
          <p:cNvSpPr>
            <a:spLocks noGrp="1"/>
          </p:cNvSpPr>
          <p:nvPr>
            <p:ph type="body" idx="1"/>
          </p:nvPr>
        </p:nvSpPr>
        <p:spPr/>
        <p:txBody>
          <a:bodyPr/>
          <a:lstStyle/>
          <a:p>
            <a:pPr algn="ctr"/>
            <a:r>
              <a:rPr lang="en-US" sz="3200" dirty="0">
                <a:latin typeface="+mn-lt"/>
              </a:rPr>
              <a:t>BU</a:t>
            </a:r>
          </a:p>
        </p:txBody>
      </p:sp>
      <p:sp>
        <p:nvSpPr>
          <p:cNvPr id="3" name="Content Placeholder 2"/>
          <p:cNvSpPr>
            <a:spLocks noGrp="1"/>
          </p:cNvSpPr>
          <p:nvPr>
            <p:ph sz="half" idx="2"/>
          </p:nvPr>
        </p:nvSpPr>
        <p:spPr>
          <a:xfrm>
            <a:off x="517186" y="2258935"/>
            <a:ext cx="5295279" cy="3350128"/>
          </a:xfrm>
          <a:ln>
            <a:solidFill>
              <a:srgbClr val="FF0000"/>
            </a:solidFill>
          </a:ln>
        </p:spPr>
        <p:txBody>
          <a:bodyPr/>
          <a:lstStyle/>
          <a:p>
            <a:pPr marL="457200" lvl="1" indent="0">
              <a:buNone/>
            </a:pPr>
            <a:r>
              <a:rPr lang="en-US" sz="2400" u="sng" dirty="0">
                <a:latin typeface="+mn-lt"/>
                <a:cs typeface="Calibri" panose="020F0502020204030204" pitchFamily="34" charset="0"/>
              </a:rPr>
              <a:t>Restricted Use Data Storage</a:t>
            </a:r>
            <a:r>
              <a:rPr lang="en-US" sz="2400" dirty="0">
                <a:latin typeface="+mn-lt"/>
                <a:cs typeface="Calibri" panose="020F0502020204030204" pitchFamily="34" charset="0"/>
              </a:rPr>
              <a:t>: </a:t>
            </a:r>
          </a:p>
          <a:p>
            <a:pPr lvl="2"/>
            <a:r>
              <a:rPr lang="en-US" sz="2000" dirty="0">
                <a:latin typeface="+mn-lt"/>
                <a:cs typeface="Calibri" panose="020F0502020204030204" pitchFamily="34" charset="0"/>
              </a:rPr>
              <a:t>BU network storage </a:t>
            </a:r>
          </a:p>
          <a:p>
            <a:pPr lvl="2"/>
            <a:r>
              <a:rPr lang="en-US" sz="2000" dirty="0">
                <a:latin typeface="+mn-lt"/>
                <a:cs typeface="Calibri" panose="020F0502020204030204" pitchFamily="34" charset="0"/>
              </a:rPr>
              <a:t>BU Microsoft One Drive </a:t>
            </a:r>
          </a:p>
          <a:p>
            <a:pPr lvl="2"/>
            <a:r>
              <a:rPr lang="en-US" sz="2000" dirty="0">
                <a:latin typeface="+mn-lt"/>
                <a:cs typeface="Calibri" panose="020F0502020204030204" pitchFamily="34" charset="0"/>
              </a:rPr>
              <a:t>BU Dropbox</a:t>
            </a:r>
          </a:p>
          <a:p>
            <a:pPr lvl="2"/>
            <a:endParaRPr lang="en-US" sz="2000" dirty="0">
              <a:latin typeface="+mn-lt"/>
              <a:cs typeface="Calibri" panose="020F0502020204030204" pitchFamily="34" charset="0"/>
            </a:endParaRPr>
          </a:p>
          <a:p>
            <a:pPr marL="457200" lvl="1" indent="0">
              <a:buNone/>
            </a:pPr>
            <a:r>
              <a:rPr lang="en-US" sz="2400" u="sng" dirty="0">
                <a:latin typeface="+mn-lt"/>
                <a:cs typeface="Calibri" panose="020F0502020204030204" pitchFamily="34" charset="0"/>
              </a:rPr>
              <a:t>Confidential Data Storage</a:t>
            </a:r>
            <a:r>
              <a:rPr lang="en-US" sz="2400" dirty="0">
                <a:latin typeface="+mn-lt"/>
                <a:cs typeface="Calibri" panose="020F0502020204030204" pitchFamily="34" charset="0"/>
              </a:rPr>
              <a:t>:</a:t>
            </a:r>
          </a:p>
          <a:p>
            <a:pPr lvl="2"/>
            <a:r>
              <a:rPr lang="en-US" sz="2000" dirty="0">
                <a:latin typeface="+mn-lt"/>
                <a:cs typeface="Calibri" panose="020F0502020204030204" pitchFamily="34" charset="0"/>
              </a:rPr>
              <a:t>All of the above, plus:</a:t>
            </a:r>
          </a:p>
          <a:p>
            <a:pPr lvl="2"/>
            <a:r>
              <a:rPr lang="en-US" sz="2000" dirty="0">
                <a:latin typeface="+mn-lt"/>
                <a:cs typeface="Calibri" panose="020F0502020204030204" pitchFamily="34" charset="0"/>
              </a:rPr>
              <a:t>BU Google Drive</a:t>
            </a:r>
          </a:p>
          <a:p>
            <a:pPr lvl="0"/>
            <a:endParaRPr lang="en-US" dirty="0">
              <a:latin typeface="+mn-lt"/>
              <a:cs typeface="Calibri" panose="020F0502020204030204" pitchFamily="34" charset="0"/>
            </a:endParaRPr>
          </a:p>
        </p:txBody>
      </p:sp>
      <p:sp>
        <p:nvSpPr>
          <p:cNvPr id="8" name="Text Placeholder 7"/>
          <p:cNvSpPr>
            <a:spLocks noGrp="1"/>
          </p:cNvSpPr>
          <p:nvPr>
            <p:ph type="body" sz="quarter" idx="3"/>
          </p:nvPr>
        </p:nvSpPr>
        <p:spPr/>
        <p:txBody>
          <a:bodyPr/>
          <a:lstStyle/>
          <a:p>
            <a:pPr algn="ctr"/>
            <a:r>
              <a:rPr lang="en-US" sz="3200" dirty="0">
                <a:latin typeface="+mn-lt"/>
              </a:rPr>
              <a:t>BMC</a:t>
            </a:r>
          </a:p>
        </p:txBody>
      </p:sp>
      <p:sp>
        <p:nvSpPr>
          <p:cNvPr id="9" name="Content Placeholder 8"/>
          <p:cNvSpPr>
            <a:spLocks noGrp="1"/>
          </p:cNvSpPr>
          <p:nvPr>
            <p:ph sz="quarter" idx="4"/>
          </p:nvPr>
        </p:nvSpPr>
        <p:spPr>
          <a:xfrm>
            <a:off x="6193368" y="2258935"/>
            <a:ext cx="5389033" cy="3350128"/>
          </a:xfrm>
          <a:ln>
            <a:solidFill>
              <a:srgbClr val="FF0000"/>
            </a:solidFill>
          </a:ln>
        </p:spPr>
        <p:txBody>
          <a:bodyPr/>
          <a:lstStyle/>
          <a:p>
            <a:pPr lvl="1"/>
            <a:endParaRPr lang="en-US" sz="2800" dirty="0">
              <a:latin typeface="+mn-lt"/>
              <a:cs typeface="Calibri" panose="020F0502020204030204" pitchFamily="34" charset="0"/>
            </a:endParaRPr>
          </a:p>
          <a:p>
            <a:pPr marL="457200" lvl="1" indent="0">
              <a:buNone/>
            </a:pPr>
            <a:r>
              <a:rPr lang="en-US" sz="2400" u="sng" dirty="0">
                <a:latin typeface="+mn-lt"/>
                <a:cs typeface="Calibri" panose="020F0502020204030204" pitchFamily="34" charset="0"/>
              </a:rPr>
              <a:t>PHI storage</a:t>
            </a:r>
          </a:p>
          <a:p>
            <a:pPr lvl="2"/>
            <a:r>
              <a:rPr lang="en-US" sz="2400" dirty="0">
                <a:latin typeface="+mn-lt"/>
                <a:cs typeface="Calibri" panose="020F0502020204030204" pitchFamily="34" charset="0"/>
              </a:rPr>
              <a:t>Any BMC network, to share with those who also have access</a:t>
            </a:r>
          </a:p>
          <a:p>
            <a:pPr lvl="2"/>
            <a:r>
              <a:rPr lang="en-US" sz="2400" dirty="0">
                <a:latin typeface="+mn-lt"/>
                <a:cs typeface="Calibri" panose="020F0502020204030204" pitchFamily="34" charset="0"/>
              </a:rPr>
              <a:t>Box.com</a:t>
            </a:r>
          </a:p>
          <a:p>
            <a:endParaRPr lang="en-US" dirty="0">
              <a:latin typeface="+mn-lt"/>
              <a:cs typeface="Calibri" panose="020F0502020204030204" pitchFamily="34" charset="0"/>
            </a:endParaRPr>
          </a:p>
          <a:p>
            <a:endParaRPr lang="en-US" dirty="0">
              <a:latin typeface="+mn-lt"/>
            </a:endParaRPr>
          </a:p>
        </p:txBody>
      </p:sp>
      <p:sp>
        <p:nvSpPr>
          <p:cNvPr id="4" name="Footer Placeholder 3"/>
          <p:cNvSpPr>
            <a:spLocks noGrp="1"/>
          </p:cNvSpPr>
          <p:nvPr>
            <p:ph type="ftr" sz="quarter"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86FD128F-CE2A-40EB-8FB7-099DF770C3D2}" type="slidenum">
              <a:rPr lang="en-US" smtClean="0"/>
              <a:t>41</a:t>
            </a:fld>
            <a:endParaRPr lang="en-US" dirty="0"/>
          </a:p>
        </p:txBody>
      </p:sp>
    </p:spTree>
    <p:extLst>
      <p:ext uri="{BB962C8B-B14F-4D97-AF65-F5344CB8AC3E}">
        <p14:creationId xmlns:p14="http://schemas.microsoft.com/office/powerpoint/2010/main" val="135768564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n-lt"/>
              </a:rPr>
              <a:t>Back Up Plans</a:t>
            </a:r>
          </a:p>
        </p:txBody>
      </p:sp>
      <p:sp>
        <p:nvSpPr>
          <p:cNvPr id="3" name="Content Placeholder 2"/>
          <p:cNvSpPr>
            <a:spLocks noGrp="1"/>
          </p:cNvSpPr>
          <p:nvPr>
            <p:ph idx="1"/>
          </p:nvPr>
        </p:nvSpPr>
        <p:spPr/>
        <p:txBody>
          <a:bodyPr/>
          <a:lstStyle/>
          <a:p>
            <a:pPr marL="0" indent="0">
              <a:buNone/>
            </a:pPr>
            <a:r>
              <a:rPr lang="en-US" sz="2800" dirty="0">
                <a:latin typeface="+mn-lt"/>
              </a:rPr>
              <a:t>You should have a backup plan, and be careful where you store the data:</a:t>
            </a:r>
          </a:p>
          <a:p>
            <a:r>
              <a:rPr lang="en-US" dirty="0">
                <a:latin typeface="+mn-lt"/>
              </a:rPr>
              <a:t>At </a:t>
            </a:r>
            <a:r>
              <a:rPr lang="en-US" b="1" dirty="0">
                <a:latin typeface="+mn-lt"/>
              </a:rPr>
              <a:t>BU</a:t>
            </a:r>
            <a:r>
              <a:rPr lang="en-US" dirty="0">
                <a:latin typeface="+mn-lt"/>
              </a:rPr>
              <a:t> u</a:t>
            </a:r>
            <a:r>
              <a:rPr lang="en-US" dirty="0">
                <a:solidFill>
                  <a:srgbClr val="002060"/>
                </a:solidFill>
                <a:latin typeface="+mn-lt"/>
                <a:cs typeface="Calibri" panose="020F0502020204030204" pitchFamily="34" charset="0"/>
              </a:rPr>
              <a:t>se approved </a:t>
            </a:r>
            <a:r>
              <a:rPr lang="en-US" dirty="0">
                <a:solidFill>
                  <a:srgbClr val="002060"/>
                </a:solidFill>
                <a:latin typeface="+mn-lt"/>
                <a:cs typeface="Calibri" panose="020F0502020204030204" pitchFamily="34" charset="0"/>
                <a:hlinkClick r:id="rId2"/>
              </a:rPr>
              <a:t>tools</a:t>
            </a:r>
            <a:r>
              <a:rPr lang="en-US" dirty="0">
                <a:solidFill>
                  <a:srgbClr val="002060"/>
                </a:solidFill>
                <a:latin typeface="+mn-lt"/>
                <a:cs typeface="Calibri" panose="020F0502020204030204" pitchFamily="34" charset="0"/>
              </a:rPr>
              <a:t> and </a:t>
            </a:r>
            <a:r>
              <a:rPr lang="en-US" dirty="0">
                <a:solidFill>
                  <a:srgbClr val="002060"/>
                </a:solidFill>
                <a:latin typeface="+mn-lt"/>
                <a:cs typeface="Calibri" panose="020F0502020204030204" pitchFamily="34" charset="0"/>
                <a:hlinkClick r:id="rId3"/>
              </a:rPr>
              <a:t>storage options</a:t>
            </a:r>
            <a:r>
              <a:rPr lang="en-US" dirty="0">
                <a:solidFill>
                  <a:srgbClr val="002060"/>
                </a:solidFill>
                <a:latin typeface="+mn-lt"/>
                <a:cs typeface="Calibri" panose="020F0502020204030204" pitchFamily="34" charset="0"/>
              </a:rPr>
              <a:t>. </a:t>
            </a:r>
            <a:r>
              <a:rPr lang="en-US" dirty="0">
                <a:latin typeface="+mn-lt"/>
              </a:rPr>
              <a:t>BU network storage comes with a backup plan:  </a:t>
            </a:r>
            <a:r>
              <a:rPr lang="en-US" sz="2000" dirty="0">
                <a:latin typeface="+mn-lt"/>
                <a:cs typeface="Calibri" panose="020F0502020204030204" pitchFamily="34" charset="0"/>
                <a:hlinkClick r:id="rId3"/>
              </a:rPr>
              <a:t>http://www.bu.edu/tech/support/storage-options/</a:t>
            </a:r>
            <a:endParaRPr lang="en-US" sz="2000" dirty="0">
              <a:latin typeface="+mn-lt"/>
              <a:cs typeface="Calibri" panose="020F0502020204030204" pitchFamily="34" charset="0"/>
            </a:endParaRPr>
          </a:p>
          <a:p>
            <a:pPr marL="0" indent="0">
              <a:buNone/>
            </a:pPr>
            <a:endParaRPr lang="en-US" dirty="0">
              <a:latin typeface="+mn-lt"/>
            </a:endParaRPr>
          </a:p>
          <a:p>
            <a:r>
              <a:rPr lang="en-US" dirty="0">
                <a:latin typeface="+mn-lt"/>
              </a:rPr>
              <a:t>At </a:t>
            </a:r>
            <a:r>
              <a:rPr lang="en-US" b="1" dirty="0">
                <a:latin typeface="+mn-lt"/>
              </a:rPr>
              <a:t>BMC</a:t>
            </a:r>
            <a:r>
              <a:rPr lang="en-US" dirty="0">
                <a:latin typeface="+mn-lt"/>
              </a:rPr>
              <a:t> use network storage or a </a:t>
            </a:r>
            <a:r>
              <a:rPr lang="en-US" dirty="0" err="1">
                <a:latin typeface="+mn-lt"/>
              </a:rPr>
              <a:t>Box.com</a:t>
            </a:r>
            <a:r>
              <a:rPr lang="en-US" dirty="0">
                <a:latin typeface="+mn-lt"/>
              </a:rPr>
              <a:t> account</a:t>
            </a:r>
          </a:p>
          <a:p>
            <a:endParaRPr lang="en-US" dirty="0">
              <a:latin typeface="+mn-lt"/>
            </a:endParaRPr>
          </a:p>
          <a:p>
            <a:r>
              <a:rPr lang="en-US" dirty="0">
                <a:latin typeface="+mn-lt"/>
                <a:cs typeface="Calibri" panose="020F0502020204030204" pitchFamily="34" charset="0"/>
              </a:rPr>
              <a:t>Use only encrypted devices: removable media (e.g., CD, DVD, USB key/stick) must be </a:t>
            </a:r>
            <a:r>
              <a:rPr lang="en-US" b="1" dirty="0">
                <a:latin typeface="+mn-lt"/>
                <a:cs typeface="Calibri" panose="020F0502020204030204" pitchFamily="34" charset="0"/>
              </a:rPr>
              <a:t>encrypted &amp; password protected</a:t>
            </a:r>
            <a:r>
              <a:rPr lang="en-US" dirty="0">
                <a:latin typeface="+mn-lt"/>
                <a:cs typeface="Calibri" panose="020F0502020204030204" pitchFamily="34" charset="0"/>
              </a:rPr>
              <a:t>.  </a:t>
            </a:r>
            <a:endParaRPr lang="en-US" dirty="0">
              <a:latin typeface="+mn-lt"/>
            </a:endParaRPr>
          </a:p>
          <a:p>
            <a:endParaRPr lang="en-US" dirty="0">
              <a:latin typeface="+mn-lt"/>
            </a:endParaRPr>
          </a:p>
        </p:txBody>
      </p:sp>
      <p:sp>
        <p:nvSpPr>
          <p:cNvPr id="4" name="Footer Placeholder 3"/>
          <p:cNvSpPr>
            <a:spLocks noGrp="1"/>
          </p:cNvSpPr>
          <p:nvPr>
            <p:ph type="ftr" sz="quarter"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86FD128F-CE2A-40EB-8FB7-099DF770C3D2}" type="slidenum">
              <a:rPr lang="en-US" smtClean="0"/>
              <a:t>42</a:t>
            </a:fld>
            <a:endParaRPr lang="en-US" dirty="0"/>
          </a:p>
        </p:txBody>
      </p:sp>
      <p:sp>
        <p:nvSpPr>
          <p:cNvPr id="7" name="Straight Connector 6"/>
          <p:cNvSpPr/>
          <p:nvPr/>
        </p:nvSpPr>
        <p:spPr>
          <a:xfrm flipV="1">
            <a:off x="3254000" y="3766113"/>
            <a:ext cx="5355860" cy="11574"/>
          </a:xfrm>
          <a:prstGeom prst="line">
            <a:avLst/>
          </a:prstGeom>
          <a:ln>
            <a:solidFill>
              <a:srgbClr val="FF0000"/>
            </a:solidFill>
          </a:ln>
        </p:spPr>
        <p:style>
          <a:lnRef idx="2">
            <a:scrgbClr r="0" g="0" b="0"/>
          </a:lnRef>
          <a:fillRef idx="1">
            <a:schemeClr val="accent1">
              <a:hueOff val="0"/>
              <a:satOff val="0"/>
              <a:lumOff val="0"/>
              <a:alphaOff val="0"/>
            </a:schemeClr>
          </a:fillRef>
          <a:effectRef idx="1">
            <a:schemeClr val="accent1">
              <a:hueOff val="0"/>
              <a:satOff val="0"/>
              <a:lumOff val="0"/>
              <a:alphaOff val="0"/>
            </a:schemeClr>
          </a:effectRef>
          <a:fontRef idx="minor">
            <a:schemeClr val="tx1">
              <a:hueOff val="0"/>
              <a:satOff val="0"/>
              <a:lumOff val="0"/>
              <a:alphaOff val="0"/>
            </a:schemeClr>
          </a:fontRef>
        </p:style>
      </p:sp>
      <p:sp>
        <p:nvSpPr>
          <p:cNvPr id="8" name="Straight Connector 7"/>
          <p:cNvSpPr/>
          <p:nvPr/>
        </p:nvSpPr>
        <p:spPr>
          <a:xfrm flipV="1">
            <a:off x="3254000" y="4728982"/>
            <a:ext cx="5355860" cy="11574"/>
          </a:xfrm>
          <a:prstGeom prst="line">
            <a:avLst/>
          </a:prstGeom>
          <a:ln>
            <a:solidFill>
              <a:srgbClr val="FF0000"/>
            </a:solidFill>
          </a:ln>
        </p:spPr>
        <p:style>
          <a:lnRef idx="2">
            <a:scrgbClr r="0" g="0" b="0"/>
          </a:lnRef>
          <a:fillRef idx="1">
            <a:schemeClr val="accent1">
              <a:hueOff val="0"/>
              <a:satOff val="0"/>
              <a:lumOff val="0"/>
              <a:alphaOff val="0"/>
            </a:schemeClr>
          </a:fillRef>
          <a:effectRef idx="1">
            <a:schemeClr val="accent1">
              <a:hueOff val="0"/>
              <a:satOff val="0"/>
              <a:lumOff val="0"/>
              <a:alphaOff val="0"/>
            </a:schemeClr>
          </a:effectRef>
          <a:fontRef idx="minor">
            <a:schemeClr val="tx1">
              <a:hueOff val="0"/>
              <a:satOff val="0"/>
              <a:lumOff val="0"/>
              <a:alphaOff val="0"/>
            </a:schemeClr>
          </a:fontRef>
        </p:style>
      </p:sp>
    </p:spTree>
    <p:extLst>
      <p:ext uri="{BB962C8B-B14F-4D97-AF65-F5344CB8AC3E}">
        <p14:creationId xmlns:p14="http://schemas.microsoft.com/office/powerpoint/2010/main" val="269439385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n-lt"/>
              </a:rPr>
              <a:t>3. Secure Email</a:t>
            </a:r>
          </a:p>
        </p:txBody>
      </p:sp>
      <p:sp>
        <p:nvSpPr>
          <p:cNvPr id="3" name="Text Placeholder 2"/>
          <p:cNvSpPr>
            <a:spLocks noGrp="1"/>
          </p:cNvSpPr>
          <p:nvPr>
            <p:ph type="body" idx="1"/>
          </p:nvPr>
        </p:nvSpPr>
        <p:spPr>
          <a:xfrm>
            <a:off x="609600" y="1447858"/>
            <a:ext cx="5386917" cy="639762"/>
          </a:xfrm>
        </p:spPr>
        <p:txBody>
          <a:bodyPr/>
          <a:lstStyle/>
          <a:p>
            <a:pPr algn="ctr"/>
            <a:r>
              <a:rPr lang="en-US" sz="3200" dirty="0">
                <a:latin typeface="+mn-lt"/>
              </a:rPr>
              <a:t>BU Email</a:t>
            </a:r>
          </a:p>
        </p:txBody>
      </p:sp>
      <p:sp>
        <p:nvSpPr>
          <p:cNvPr id="4" name="Content Placeholder 3"/>
          <p:cNvSpPr>
            <a:spLocks noGrp="1"/>
          </p:cNvSpPr>
          <p:nvPr>
            <p:ph sz="half" idx="2"/>
          </p:nvPr>
        </p:nvSpPr>
        <p:spPr>
          <a:xfrm>
            <a:off x="609600" y="2192568"/>
            <a:ext cx="5386917" cy="2415505"/>
          </a:xfrm>
          <a:ln>
            <a:solidFill>
              <a:srgbClr val="FF0000"/>
            </a:solidFill>
          </a:ln>
        </p:spPr>
        <p:txBody>
          <a:bodyPr anchor="ctr"/>
          <a:lstStyle/>
          <a:p>
            <a:pPr marL="0" indent="0">
              <a:buNone/>
            </a:pPr>
            <a:r>
              <a:rPr lang="en-US" dirty="0">
                <a:latin typeface="+mn-lt"/>
                <a:cs typeface="Calibri" panose="020F0502020204030204" pitchFamily="34" charset="0"/>
              </a:rPr>
              <a:t>BU email does not have encryption –  whenever you send RU data to (</a:t>
            </a:r>
            <a:r>
              <a:rPr lang="en-US" dirty="0">
                <a:latin typeface="+mn-lt"/>
                <a:cs typeface="Calibri" panose="020F0502020204030204" pitchFamily="34" charset="0"/>
                <a:hlinkClick r:id="rId2"/>
              </a:rPr>
              <a:t>yyy@bu.edu</a:t>
            </a:r>
            <a:r>
              <a:rPr lang="en-US" dirty="0">
                <a:latin typeface="+mn-lt"/>
                <a:cs typeface="Calibri" panose="020F0502020204030204" pitchFamily="34" charset="0"/>
              </a:rPr>
              <a:t>)</a:t>
            </a:r>
            <a:endParaRPr lang="en-US" sz="1600" dirty="0">
              <a:latin typeface="+mn-lt"/>
              <a:cs typeface="Calibri" panose="020F0502020204030204" pitchFamily="34" charset="0"/>
            </a:endParaRPr>
          </a:p>
          <a:p>
            <a:r>
              <a:rPr lang="en-US" sz="1800" dirty="0">
                <a:latin typeface="+mn-lt"/>
                <a:cs typeface="Calibri" panose="020F0502020204030204" pitchFamily="34" charset="0"/>
              </a:rPr>
              <a:t>Use </a:t>
            </a:r>
            <a:r>
              <a:rPr lang="en-US" sz="1800" dirty="0">
                <a:latin typeface="+mn-lt"/>
                <a:cs typeface="Calibri" panose="020F0502020204030204" pitchFamily="34" charset="0"/>
                <a:hlinkClick r:id="rId3"/>
              </a:rPr>
              <a:t>Data Motion</a:t>
            </a:r>
            <a:r>
              <a:rPr lang="en-US" sz="1800" dirty="0">
                <a:latin typeface="+mn-lt"/>
                <a:cs typeface="Calibri" panose="020F0502020204030204" pitchFamily="34" charset="0"/>
              </a:rPr>
              <a:t> to send a RU data securely- both within BU (</a:t>
            </a:r>
            <a:r>
              <a:rPr lang="en-US" sz="1800" dirty="0">
                <a:latin typeface="+mn-lt"/>
                <a:cs typeface="Calibri" panose="020F0502020204030204" pitchFamily="34" charset="0"/>
                <a:hlinkClick r:id="rId2"/>
              </a:rPr>
              <a:t>xxx@bu.edu</a:t>
            </a:r>
            <a:r>
              <a:rPr lang="en-US" sz="1800" dirty="0">
                <a:latin typeface="+mn-lt"/>
                <a:cs typeface="Calibri" panose="020F0502020204030204" pitchFamily="34" charset="0"/>
              </a:rPr>
              <a:t> to </a:t>
            </a:r>
            <a:r>
              <a:rPr lang="en-US" sz="1800" dirty="0">
                <a:latin typeface="+mn-lt"/>
                <a:cs typeface="Calibri" panose="020F0502020204030204" pitchFamily="34" charset="0"/>
                <a:hlinkClick r:id="rId4"/>
              </a:rPr>
              <a:t>yyy@bu.edu)</a:t>
            </a:r>
            <a:r>
              <a:rPr lang="en-US" sz="1800" dirty="0">
                <a:latin typeface="+mn-lt"/>
                <a:cs typeface="Calibri" panose="020F0502020204030204" pitchFamily="34" charset="0"/>
              </a:rPr>
              <a:t> and to non-BU addresses (including to </a:t>
            </a:r>
            <a:r>
              <a:rPr lang="en-US" sz="1800" dirty="0">
                <a:latin typeface="+mn-lt"/>
                <a:cs typeface="Calibri" panose="020F0502020204030204" pitchFamily="34" charset="0"/>
                <a:hlinkClick r:id="rId5"/>
              </a:rPr>
              <a:t>yyy@bmc.org</a:t>
            </a:r>
            <a:r>
              <a:rPr lang="en-US" sz="1800" dirty="0">
                <a:latin typeface="+mn-lt"/>
                <a:cs typeface="Calibri" panose="020F0502020204030204" pitchFamily="34" charset="0"/>
              </a:rPr>
              <a:t>) </a:t>
            </a:r>
          </a:p>
          <a:p>
            <a:endParaRPr lang="en-US" dirty="0">
              <a:latin typeface="+mn-lt"/>
            </a:endParaRPr>
          </a:p>
        </p:txBody>
      </p:sp>
      <p:sp>
        <p:nvSpPr>
          <p:cNvPr id="5" name="Text Placeholder 4"/>
          <p:cNvSpPr>
            <a:spLocks noGrp="1"/>
          </p:cNvSpPr>
          <p:nvPr>
            <p:ph type="body" sz="quarter" idx="3"/>
          </p:nvPr>
        </p:nvSpPr>
        <p:spPr/>
        <p:txBody>
          <a:bodyPr/>
          <a:lstStyle/>
          <a:p>
            <a:pPr algn="ctr"/>
            <a:r>
              <a:rPr lang="en-US" sz="3200" dirty="0">
                <a:latin typeface="+mn-lt"/>
              </a:rPr>
              <a:t>BMC Email</a:t>
            </a:r>
          </a:p>
        </p:txBody>
      </p:sp>
      <p:sp>
        <p:nvSpPr>
          <p:cNvPr id="6" name="Content Placeholder 5"/>
          <p:cNvSpPr>
            <a:spLocks noGrp="1"/>
          </p:cNvSpPr>
          <p:nvPr>
            <p:ph sz="quarter" idx="4"/>
          </p:nvPr>
        </p:nvSpPr>
        <p:spPr>
          <a:xfrm>
            <a:off x="6193368" y="2142609"/>
            <a:ext cx="5536178" cy="2465465"/>
          </a:xfrm>
          <a:ln>
            <a:solidFill>
              <a:srgbClr val="FF0000"/>
            </a:solidFill>
          </a:ln>
        </p:spPr>
        <p:txBody>
          <a:bodyPr/>
          <a:lstStyle/>
          <a:p>
            <a:pPr marL="0" indent="0">
              <a:buNone/>
            </a:pPr>
            <a:r>
              <a:rPr lang="en-US" sz="2200" dirty="0">
                <a:latin typeface="+mn-lt"/>
                <a:cs typeface="Calibri" panose="020F0502020204030204" pitchFamily="34" charset="0"/>
              </a:rPr>
              <a:t>BMC Email:</a:t>
            </a:r>
          </a:p>
          <a:p>
            <a:pPr lvl="1"/>
            <a:r>
              <a:rPr lang="en-US" sz="1800" dirty="0">
                <a:latin typeface="+mn-lt"/>
                <a:cs typeface="Calibri" panose="020F0502020204030204" pitchFamily="34" charset="0"/>
              </a:rPr>
              <a:t>Within BMC (from a </a:t>
            </a:r>
            <a:r>
              <a:rPr lang="en-US" sz="1800" dirty="0">
                <a:latin typeface="+mn-lt"/>
                <a:cs typeface="Calibri" panose="020F0502020204030204" pitchFamily="34" charset="0"/>
                <a:hlinkClick r:id="rId6"/>
              </a:rPr>
              <a:t>xxx@bmc.org</a:t>
            </a:r>
            <a:r>
              <a:rPr lang="en-US" sz="1800" dirty="0">
                <a:latin typeface="+mn-lt"/>
                <a:cs typeface="Calibri" panose="020F0502020204030204" pitchFamily="34" charset="0"/>
              </a:rPr>
              <a:t> to </a:t>
            </a:r>
            <a:r>
              <a:rPr lang="en-US" sz="1800" dirty="0">
                <a:latin typeface="+mn-lt"/>
                <a:cs typeface="Calibri" panose="020F0502020204030204" pitchFamily="34" charset="0"/>
                <a:hlinkClick r:id="rId7"/>
              </a:rPr>
              <a:t>yyy@bmc.org)</a:t>
            </a:r>
            <a:r>
              <a:rPr lang="en-US" sz="1800" dirty="0">
                <a:latin typeface="+mn-lt"/>
                <a:cs typeface="Calibri" panose="020F0502020204030204" pitchFamily="34" charset="0"/>
              </a:rPr>
              <a:t> is considered secure, so long as no non-BMC addresses are included</a:t>
            </a:r>
          </a:p>
          <a:p>
            <a:pPr lvl="1"/>
            <a:r>
              <a:rPr lang="en-US" sz="1800" dirty="0">
                <a:latin typeface="+mn-lt"/>
                <a:cs typeface="Calibri" panose="020F0502020204030204" pitchFamily="34" charset="0"/>
              </a:rPr>
              <a:t>Remember- emails may always be forwarded.  Consider adding warning to email</a:t>
            </a:r>
          </a:p>
          <a:p>
            <a:pPr lvl="1"/>
            <a:r>
              <a:rPr lang="en-US" sz="1800" dirty="0">
                <a:latin typeface="+mn-lt"/>
                <a:cs typeface="Calibri" panose="020F0502020204030204" pitchFamily="34" charset="0"/>
              </a:rPr>
              <a:t>Outside BMC:  type “secure” in the subject line to encrypt </a:t>
            </a:r>
            <a:r>
              <a:rPr lang="en-US" sz="1800" dirty="0">
                <a:solidFill>
                  <a:srgbClr val="FF0000"/>
                </a:solidFill>
                <a:latin typeface="+mn-lt"/>
                <a:cs typeface="Calibri" panose="020F0502020204030204" pitchFamily="34" charset="0"/>
              </a:rPr>
              <a:t>&amp; send only to HIPAA secure addresses</a:t>
            </a:r>
          </a:p>
          <a:p>
            <a:pPr lvl="1"/>
            <a:endParaRPr lang="en-US" sz="1800" dirty="0">
              <a:latin typeface="+mn-lt"/>
              <a:cs typeface="Calibri" panose="020F0502020204030204" pitchFamily="34" charset="0"/>
            </a:endParaRPr>
          </a:p>
          <a:p>
            <a:endParaRPr lang="en-US" dirty="0">
              <a:latin typeface="+mn-lt"/>
            </a:endParaRPr>
          </a:p>
        </p:txBody>
      </p:sp>
      <p:sp>
        <p:nvSpPr>
          <p:cNvPr id="7" name="Footer Placeholder 6"/>
          <p:cNvSpPr>
            <a:spLocks noGrp="1"/>
          </p:cNvSpPr>
          <p:nvPr>
            <p:ph type="ftr" sz="quarter" idx="10"/>
          </p:nvPr>
        </p:nvSpPr>
        <p:spPr/>
        <p:txBody>
          <a:bodyPr/>
          <a:lstStyle/>
          <a:p>
            <a:endParaRPr lang="en-US" dirty="0"/>
          </a:p>
        </p:txBody>
      </p:sp>
      <p:sp>
        <p:nvSpPr>
          <p:cNvPr id="8" name="Slide Number Placeholder 7"/>
          <p:cNvSpPr>
            <a:spLocks noGrp="1"/>
          </p:cNvSpPr>
          <p:nvPr>
            <p:ph type="sldNum" sz="quarter" idx="11"/>
          </p:nvPr>
        </p:nvSpPr>
        <p:spPr/>
        <p:txBody>
          <a:bodyPr/>
          <a:lstStyle/>
          <a:p>
            <a:fld id="{86FD128F-CE2A-40EB-8FB7-099DF770C3D2}" type="slidenum">
              <a:rPr lang="en-US" smtClean="0"/>
              <a:t>43</a:t>
            </a:fld>
            <a:endParaRPr lang="en-US" dirty="0"/>
          </a:p>
        </p:txBody>
      </p:sp>
      <p:sp>
        <p:nvSpPr>
          <p:cNvPr id="9" name="Rounded Rectangle 8"/>
          <p:cNvSpPr/>
          <p:nvPr/>
        </p:nvSpPr>
        <p:spPr bwMode="auto">
          <a:xfrm>
            <a:off x="609600" y="4663063"/>
            <a:ext cx="10972800" cy="1617235"/>
          </a:xfrm>
          <a:prstGeom prst="roundRect">
            <a:avLst/>
          </a:prstGeom>
          <a:solidFill>
            <a:schemeClr val="accent1"/>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a:r>
              <a:rPr lang="en-US" sz="2200" u="sng" dirty="0">
                <a:latin typeface="+mn-lt"/>
                <a:ea typeface="Osaka" pitchFamily="-64" charset="-128"/>
                <a:cs typeface="Osaka" pitchFamily="-64" charset="-128"/>
              </a:rPr>
              <a:t>Secure alternative</a:t>
            </a:r>
            <a:r>
              <a:rPr lang="en-US" sz="2200" dirty="0">
                <a:latin typeface="+mn-lt"/>
                <a:ea typeface="Osaka" pitchFamily="-64" charset="-128"/>
                <a:cs typeface="Osaka" pitchFamily="-64" charset="-128"/>
              </a:rPr>
              <a:t>: Use regular email, but </a:t>
            </a:r>
            <a:r>
              <a:rPr lang="en-US" sz="2200" dirty="0">
                <a:latin typeface="+mn-lt"/>
                <a:cs typeface="Calibri" panose="020F0502020204030204" pitchFamily="34" charset="0"/>
              </a:rPr>
              <a:t>encrypt the </a:t>
            </a:r>
            <a:r>
              <a:rPr lang="en-US" sz="2200" dirty="0">
                <a:latin typeface="+mn-lt"/>
                <a:cs typeface="Calibri" panose="020F0502020204030204" pitchFamily="34" charset="0"/>
                <a:hlinkClick r:id="rId8"/>
              </a:rPr>
              <a:t>document</a:t>
            </a:r>
            <a:r>
              <a:rPr lang="en-US" sz="2200" dirty="0">
                <a:latin typeface="+mn-lt"/>
                <a:cs typeface="Calibri" panose="020F0502020204030204" pitchFamily="34" charset="0"/>
              </a:rPr>
              <a:t> or </a:t>
            </a:r>
            <a:r>
              <a:rPr lang="en-US" sz="2200" dirty="0">
                <a:latin typeface="+mn-lt"/>
                <a:cs typeface="Calibri" panose="020F0502020204030204" pitchFamily="34" charset="0"/>
                <a:hlinkClick r:id="rId9"/>
              </a:rPr>
              <a:t>spreadsheet</a:t>
            </a:r>
            <a:r>
              <a:rPr lang="en-US" sz="2200" dirty="0">
                <a:latin typeface="+mn-lt"/>
                <a:cs typeface="Calibri" panose="020F0502020204030204" pitchFamily="34" charset="0"/>
              </a:rPr>
              <a:t>:  </a:t>
            </a:r>
          </a:p>
          <a:p>
            <a:pPr marL="285750" indent="-285750" algn="ctr">
              <a:buFont typeface="Arial" charset="0"/>
              <a:buChar char="•"/>
            </a:pPr>
            <a:r>
              <a:rPr lang="en-US" dirty="0">
                <a:latin typeface="+mn-lt"/>
              </a:rPr>
              <a:t>Encrypt when you save the document or spreadsheet, then attach to email</a:t>
            </a:r>
          </a:p>
          <a:p>
            <a:pPr marL="285750" indent="-285750" algn="ctr">
              <a:buFont typeface="Arial" charset="0"/>
              <a:buChar char="•"/>
            </a:pPr>
            <a:r>
              <a:rPr lang="en-US" dirty="0">
                <a:latin typeface="+mn-lt"/>
              </a:rPr>
              <a:t>Provide the password to the recipient by telephone </a:t>
            </a:r>
          </a:p>
          <a:p>
            <a:pPr marL="285750" indent="-285750" algn="ctr">
              <a:buFont typeface="Arial" charset="0"/>
              <a:buChar char="•"/>
            </a:pPr>
            <a:r>
              <a:rPr lang="en-US" dirty="0">
                <a:latin typeface="+mn-lt"/>
              </a:rPr>
              <a:t>Do not send the password by email because it maybe intercepted</a:t>
            </a:r>
          </a:p>
          <a:p>
            <a:pPr marL="285750" indent="-285750" algn="ctr">
              <a:buFont typeface="Arial" charset="0"/>
              <a:buChar char="•"/>
            </a:pPr>
            <a:r>
              <a:rPr lang="en-US" dirty="0">
                <a:latin typeface="+mn-lt"/>
              </a:rPr>
              <a:t>Do not put RU data in subject line or body of email</a:t>
            </a:r>
          </a:p>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mn-lt"/>
              <a:ea typeface="Osaka" pitchFamily="-64" charset="-128"/>
              <a:cs typeface="Osaka" pitchFamily="-64" charset="-128"/>
            </a:endParaRPr>
          </a:p>
        </p:txBody>
      </p:sp>
    </p:spTree>
    <p:extLst>
      <p:ext uri="{BB962C8B-B14F-4D97-AF65-F5344CB8AC3E}">
        <p14:creationId xmlns:p14="http://schemas.microsoft.com/office/powerpoint/2010/main" val="186947219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cs typeface="Calibri" panose="020F0502020204030204" pitchFamily="34" charset="0"/>
              </a:rPr>
              <a:t>4</a:t>
            </a:r>
            <a:r>
              <a:rPr lang="en-US" dirty="0">
                <a:latin typeface="+mn-lt"/>
                <a:cs typeface="Calibri" panose="020F0502020204030204" pitchFamily="34" charset="0"/>
              </a:rPr>
              <a:t>. Fight Phishing!</a:t>
            </a:r>
          </a:p>
        </p:txBody>
      </p:sp>
      <p:sp>
        <p:nvSpPr>
          <p:cNvPr id="3" name="Content Placeholder 2"/>
          <p:cNvSpPr>
            <a:spLocks noGrp="1"/>
          </p:cNvSpPr>
          <p:nvPr>
            <p:ph idx="1"/>
          </p:nvPr>
        </p:nvSpPr>
        <p:spPr>
          <a:xfrm>
            <a:off x="812800" y="1642316"/>
            <a:ext cx="10566400" cy="3886200"/>
          </a:xfrm>
        </p:spPr>
        <p:txBody>
          <a:bodyPr/>
          <a:lstStyle/>
          <a:p>
            <a:endParaRPr lang="en-US" sz="2200" dirty="0">
              <a:latin typeface="+mn-lt"/>
              <a:cs typeface="Calibri" panose="020F0502020204030204" pitchFamily="34" charset="0"/>
            </a:endParaRPr>
          </a:p>
          <a:p>
            <a:r>
              <a:rPr lang="en-US" dirty="0">
                <a:latin typeface="+mn-lt"/>
                <a:cs typeface="Calibri" panose="020F0502020204030204" pitchFamily="34" charset="0"/>
              </a:rPr>
              <a:t>Most people think it would never happen to them, but attempts are made  </a:t>
            </a:r>
            <a:r>
              <a:rPr lang="en-US" i="1" dirty="0">
                <a:latin typeface="+mn-lt"/>
                <a:cs typeface="Calibri" panose="020F0502020204030204" pitchFamily="34" charset="0"/>
              </a:rPr>
              <a:t>regularly</a:t>
            </a:r>
            <a:r>
              <a:rPr lang="en-US" dirty="0">
                <a:latin typeface="+mn-lt"/>
                <a:cs typeface="Calibri" panose="020F0502020204030204" pitchFamily="34" charset="0"/>
              </a:rPr>
              <a:t> at BU and BMC.  </a:t>
            </a:r>
            <a:r>
              <a:rPr lang="en-US" b="1" dirty="0">
                <a:solidFill>
                  <a:srgbClr val="C00000"/>
                </a:solidFill>
                <a:latin typeface="+mn-lt"/>
                <a:cs typeface="Calibri" panose="020F0502020204030204" pitchFamily="34" charset="0"/>
              </a:rPr>
              <a:t>Red Flags:</a:t>
            </a:r>
            <a:endParaRPr lang="en-US" b="1" dirty="0">
              <a:latin typeface="+mn-lt"/>
              <a:cs typeface="Calibri" panose="020F0502020204030204" pitchFamily="34" charset="0"/>
            </a:endParaRPr>
          </a:p>
          <a:p>
            <a:pPr lvl="1"/>
            <a:r>
              <a:rPr lang="en-US" sz="1800" dirty="0">
                <a:latin typeface="+mn-lt"/>
                <a:cs typeface="Calibri" panose="020F0502020204030204" pitchFamily="34" charset="0"/>
              </a:rPr>
              <a:t>Email asks for password – BMC and BU will never ask for login credentials through email</a:t>
            </a:r>
          </a:p>
          <a:p>
            <a:pPr lvl="1"/>
            <a:r>
              <a:rPr lang="en-US" sz="1800" dirty="0">
                <a:latin typeface="+mn-lt"/>
                <a:cs typeface="Calibri" panose="020F0502020204030204" pitchFamily="34" charset="0"/>
              </a:rPr>
              <a:t>Appears to be from someone you know but has an unexpected attachment</a:t>
            </a:r>
          </a:p>
          <a:p>
            <a:pPr lvl="1"/>
            <a:r>
              <a:rPr lang="en-US" sz="1800" dirty="0">
                <a:latin typeface="+mn-lt"/>
                <a:cs typeface="Calibri" panose="020F0502020204030204" pitchFamily="34" charset="0"/>
              </a:rPr>
              <a:t>Contains unexpected grammatical or spelling errors</a:t>
            </a:r>
          </a:p>
          <a:p>
            <a:r>
              <a:rPr lang="en-US" dirty="0">
                <a:latin typeface="+mn-lt"/>
                <a:cs typeface="Calibri" panose="020F0502020204030204" pitchFamily="34" charset="0"/>
              </a:rPr>
              <a:t>If there is any doubt, please get advice:</a:t>
            </a:r>
          </a:p>
          <a:p>
            <a:pPr lvl="1"/>
            <a:endParaRPr lang="en-US" dirty="0">
              <a:latin typeface="+mn-lt"/>
              <a:cs typeface="Calibri" panose="020F0502020204030204" pitchFamily="34" charset="0"/>
            </a:endParaRPr>
          </a:p>
          <a:p>
            <a:pPr lvl="1"/>
            <a:endParaRPr lang="en-US" dirty="0">
              <a:latin typeface="+mn-lt"/>
              <a:cs typeface="Calibri" panose="020F0502020204030204" pitchFamily="34" charset="0"/>
            </a:endParaRPr>
          </a:p>
        </p:txBody>
      </p:sp>
      <p:sp>
        <p:nvSpPr>
          <p:cNvPr id="4" name="Slide Number Placeholder 3"/>
          <p:cNvSpPr>
            <a:spLocks noGrp="1"/>
          </p:cNvSpPr>
          <p:nvPr>
            <p:ph type="sldNum" sz="quarter" idx="11"/>
          </p:nvPr>
        </p:nvSpPr>
        <p:spPr/>
        <p:txBody>
          <a:bodyPr/>
          <a:lstStyle/>
          <a:p>
            <a:fld id="{86FD128F-CE2A-40EB-8FB7-099DF770C3D2}" type="slidenum">
              <a:rPr lang="en-US" smtClean="0"/>
              <a:t>44</a:t>
            </a:fld>
            <a:endParaRPr lang="en-US" dirty="0"/>
          </a:p>
        </p:txBody>
      </p:sp>
      <p:sp>
        <p:nvSpPr>
          <p:cNvPr id="5" name="Footer Placeholder 4"/>
          <p:cNvSpPr>
            <a:spLocks noGrp="1"/>
          </p:cNvSpPr>
          <p:nvPr>
            <p:ph type="ftr" sz="quarter" idx="10"/>
          </p:nvPr>
        </p:nvSpPr>
        <p:spPr/>
        <p:txBody>
          <a:bodyPr/>
          <a:lstStyle/>
          <a:p>
            <a:endParaRPr lang="en-US" dirty="0"/>
          </a:p>
        </p:txBody>
      </p:sp>
      <p:pic>
        <p:nvPicPr>
          <p:cNvPr id="6" name="Picture 5"/>
          <p:cNvPicPr>
            <a:picLocks noChangeAspect="1"/>
          </p:cNvPicPr>
          <p:nvPr/>
        </p:nvPicPr>
        <p:blipFill>
          <a:blip r:embed="rId2"/>
          <a:stretch>
            <a:fillRect/>
          </a:stretch>
        </p:blipFill>
        <p:spPr>
          <a:xfrm>
            <a:off x="8847528" y="360389"/>
            <a:ext cx="3132944" cy="1842203"/>
          </a:xfrm>
          <a:prstGeom prst="rect">
            <a:avLst/>
          </a:prstGeom>
        </p:spPr>
      </p:pic>
      <p:graphicFrame>
        <p:nvGraphicFramePr>
          <p:cNvPr id="7" name="Table 6"/>
          <p:cNvGraphicFramePr>
            <a:graphicFrameLocks noGrp="1"/>
          </p:cNvGraphicFramePr>
          <p:nvPr>
            <p:extLst>
              <p:ext uri="{D42A27DB-BD31-4B8C-83A1-F6EECF244321}">
                <p14:modId xmlns:p14="http://schemas.microsoft.com/office/powerpoint/2010/main" val="950543147"/>
              </p:ext>
            </p:extLst>
          </p:nvPr>
        </p:nvGraphicFramePr>
        <p:xfrm>
          <a:off x="1181170" y="4410393"/>
          <a:ext cx="10380132" cy="1312639"/>
        </p:xfrm>
        <a:graphic>
          <a:graphicData uri="http://schemas.openxmlformats.org/drawingml/2006/table">
            <a:tbl>
              <a:tblPr firstRow="1" bandRow="1">
                <a:tableStyleId>{5C22544A-7EE6-4342-B048-85BDC9FD1C3A}</a:tableStyleId>
              </a:tblPr>
              <a:tblGrid>
                <a:gridCol w="5190066">
                  <a:extLst>
                    <a:ext uri="{9D8B030D-6E8A-4147-A177-3AD203B41FA5}">
                      <a16:colId xmlns:a16="http://schemas.microsoft.com/office/drawing/2014/main" val="20000"/>
                    </a:ext>
                  </a:extLst>
                </a:gridCol>
                <a:gridCol w="5190066">
                  <a:extLst>
                    <a:ext uri="{9D8B030D-6E8A-4147-A177-3AD203B41FA5}">
                      <a16:colId xmlns:a16="http://schemas.microsoft.com/office/drawing/2014/main" val="20001"/>
                    </a:ext>
                  </a:extLst>
                </a:gridCol>
              </a:tblGrid>
              <a:tr h="1312639">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800" b="1" dirty="0">
                          <a:solidFill>
                            <a:schemeClr val="tx1"/>
                          </a:solidFill>
                        </a:rPr>
                        <a:t>BU email:  </a:t>
                      </a:r>
                      <a:r>
                        <a:rPr lang="en-US" sz="1800" b="0" dirty="0">
                          <a:solidFill>
                            <a:schemeClr val="tx1"/>
                          </a:solidFill>
                          <a:latin typeface="+mn-lt"/>
                          <a:cs typeface="Calibri" panose="020F0502020204030204" pitchFamily="34" charset="0"/>
                        </a:rPr>
                        <a:t>forward the email to </a:t>
                      </a:r>
                      <a:r>
                        <a:rPr lang="en-US" sz="1800" b="0" dirty="0">
                          <a:solidFill>
                            <a:schemeClr val="tx1"/>
                          </a:solidFill>
                          <a:latin typeface="+mn-lt"/>
                          <a:cs typeface="Calibri" panose="020F0502020204030204" pitchFamily="34" charset="0"/>
                          <a:hlinkClick r:id="rId3"/>
                        </a:rPr>
                        <a:t>abuse@bu.edu</a:t>
                      </a:r>
                      <a:r>
                        <a:rPr lang="en-US" sz="1800" b="0" dirty="0">
                          <a:solidFill>
                            <a:schemeClr val="tx1"/>
                          </a:solidFill>
                          <a:latin typeface="+mn-lt"/>
                          <a:cs typeface="Calibri" panose="020F0502020204030204" pitchFamily="34" charset="0"/>
                        </a:rPr>
                        <a:t> .</a:t>
                      </a:r>
                    </a:p>
                    <a:p>
                      <a:pPr marL="0" marR="0" indent="0" algn="l" defTabSz="457200" rtl="0" eaLnBrk="1" fontAlgn="auto" latinLnBrk="0" hangingPunct="1">
                        <a:lnSpc>
                          <a:spcPct val="100000"/>
                        </a:lnSpc>
                        <a:spcBef>
                          <a:spcPts val="0"/>
                        </a:spcBef>
                        <a:spcAft>
                          <a:spcPts val="0"/>
                        </a:spcAft>
                        <a:buClrTx/>
                        <a:buSzTx/>
                        <a:buFontTx/>
                        <a:buNone/>
                        <a:tabLst/>
                        <a:defRPr/>
                      </a:pPr>
                      <a:r>
                        <a:rPr lang="en-US" sz="1800" b="0" dirty="0">
                          <a:solidFill>
                            <a:schemeClr val="tx1"/>
                          </a:solidFill>
                          <a:latin typeface="+mn-lt"/>
                          <a:cs typeface="Calibri" panose="020F0502020204030204" pitchFamily="34" charset="0"/>
                        </a:rPr>
                        <a:t>Learn more at our “How to Fight Phishing” webpage: </a:t>
                      </a:r>
                      <a:r>
                        <a:rPr lang="en-US" sz="1800" b="0" dirty="0">
                          <a:solidFill>
                            <a:schemeClr val="tx1"/>
                          </a:solidFill>
                          <a:latin typeface="+mn-lt"/>
                          <a:cs typeface="Calibri" panose="020F0502020204030204" pitchFamily="34" charset="0"/>
                          <a:hlinkClick r:id="rId4"/>
                        </a:rPr>
                        <a:t>http://www.bu.edu/tech/services/cccs/email/unwanted-email/how-to-fight-phishing/</a:t>
                      </a:r>
                      <a:endParaRPr lang="en-US" sz="1800" b="0" dirty="0">
                        <a:solidFill>
                          <a:schemeClr val="tx1"/>
                        </a:solidFill>
                        <a:latin typeface="+mn-lt"/>
                        <a:cs typeface="Calibri" panose="020F0502020204030204" pitchFamily="34" charset="0"/>
                      </a:endParaRPr>
                    </a:p>
                  </a:txBody>
                  <a:tcPr/>
                </a:tc>
                <a:tc>
                  <a:txBody>
                    <a:bodyPr/>
                    <a:lstStyle/>
                    <a:p>
                      <a:r>
                        <a:rPr lang="en-US" b="1" dirty="0">
                          <a:solidFill>
                            <a:schemeClr val="tx1"/>
                          </a:solidFill>
                        </a:rPr>
                        <a:t>BMC email:  forward suspect email to </a:t>
                      </a:r>
                      <a:r>
                        <a:rPr lang="en-US" b="1" dirty="0">
                          <a:solidFill>
                            <a:schemeClr val="tx1"/>
                          </a:solidFill>
                          <a:hlinkClick r:id="rId5"/>
                        </a:rPr>
                        <a:t>DG-Spam-attack@bmc.org</a:t>
                      </a:r>
                      <a:r>
                        <a:rPr lang="en-US" b="0" dirty="0">
                          <a:solidFill>
                            <a:schemeClr val="tx1"/>
                          </a:solidFill>
                        </a:rPr>
                        <a:t> </a:t>
                      </a:r>
                    </a:p>
                  </a:txBody>
                  <a:tcP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420754475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n-lt"/>
                <a:cs typeface="Calibri" panose="020F0502020204030204" pitchFamily="34" charset="0"/>
              </a:rPr>
              <a:t>Check Before You Click</a:t>
            </a:r>
          </a:p>
        </p:txBody>
      </p:sp>
      <p:sp>
        <p:nvSpPr>
          <p:cNvPr id="3" name="Content Placeholder 2"/>
          <p:cNvSpPr>
            <a:spLocks noGrp="1"/>
          </p:cNvSpPr>
          <p:nvPr>
            <p:ph idx="1"/>
          </p:nvPr>
        </p:nvSpPr>
        <p:spPr/>
        <p:txBody>
          <a:bodyPr/>
          <a:lstStyle/>
          <a:p>
            <a:pPr marL="0" indent="0">
              <a:buNone/>
            </a:pPr>
            <a:r>
              <a:rPr lang="en-US" sz="2800" dirty="0">
                <a:latin typeface="+mn-lt"/>
                <a:cs typeface="Calibri" panose="020F0502020204030204" pitchFamily="34" charset="0"/>
              </a:rPr>
              <a:t>Websites</a:t>
            </a:r>
          </a:p>
          <a:p>
            <a:pPr lvl="1"/>
            <a:r>
              <a:rPr lang="en-US" dirty="0">
                <a:latin typeface="+mn-lt"/>
                <a:cs typeface="Calibri" panose="020F0502020204030204" pitchFamily="34" charset="0"/>
              </a:rPr>
              <a:t>Only enter login credentials if website address has </a:t>
            </a:r>
            <a:r>
              <a:rPr lang="en-US" b="1" dirty="0">
                <a:solidFill>
                  <a:srgbClr val="00B050"/>
                </a:solidFill>
                <a:latin typeface="+mn-lt"/>
                <a:cs typeface="Calibri" panose="020F0502020204030204" pitchFamily="34" charset="0"/>
              </a:rPr>
              <a:t>green</a:t>
            </a:r>
            <a:r>
              <a:rPr lang="en-US" dirty="0">
                <a:latin typeface="+mn-lt"/>
                <a:cs typeface="Calibri" panose="020F0502020204030204" pitchFamily="34" charset="0"/>
              </a:rPr>
              <a:t> component (EV Cert) and starts with http</a:t>
            </a:r>
            <a:r>
              <a:rPr lang="en-US" b="1" dirty="0">
                <a:solidFill>
                  <a:srgbClr val="C00000"/>
                </a:solidFill>
                <a:latin typeface="+mn-lt"/>
                <a:cs typeface="Calibri" panose="020F0502020204030204" pitchFamily="34" charset="0"/>
              </a:rPr>
              <a:t>s</a:t>
            </a:r>
            <a:r>
              <a:rPr lang="en-US" dirty="0">
                <a:latin typeface="+mn-lt"/>
                <a:cs typeface="Calibri" panose="020F0502020204030204" pitchFamily="34" charset="0"/>
              </a:rPr>
              <a:t>://  </a:t>
            </a:r>
          </a:p>
          <a:p>
            <a:pPr lvl="1"/>
            <a:r>
              <a:rPr lang="en-US" dirty="0">
                <a:latin typeface="+mn-lt"/>
                <a:cs typeface="Calibri" panose="020F0502020204030204" pitchFamily="34" charset="0"/>
              </a:rPr>
              <a:t>Without the “</a:t>
            </a:r>
            <a:r>
              <a:rPr lang="en-US" b="1" u="sng" dirty="0">
                <a:solidFill>
                  <a:srgbClr val="C00000"/>
                </a:solidFill>
                <a:latin typeface="+mn-lt"/>
                <a:cs typeface="Calibri" panose="020F0502020204030204" pitchFamily="34" charset="0"/>
              </a:rPr>
              <a:t>s</a:t>
            </a:r>
            <a:r>
              <a:rPr lang="en-US" dirty="0">
                <a:latin typeface="+mn-lt"/>
                <a:cs typeface="Calibri" panose="020F0502020204030204" pitchFamily="34" charset="0"/>
              </a:rPr>
              <a:t>” preceding the colon, the website is not safe</a:t>
            </a:r>
          </a:p>
          <a:p>
            <a:pPr lvl="2"/>
            <a:r>
              <a:rPr lang="en-US" sz="1600" dirty="0">
                <a:latin typeface="+mn-lt"/>
                <a:cs typeface="Calibri" panose="020F0502020204030204" pitchFamily="34" charset="0"/>
              </a:rPr>
              <a:t>Learn more at our “How to Fight Phishing” </a:t>
            </a:r>
            <a:r>
              <a:rPr lang="en-US" sz="1600" dirty="0">
                <a:latin typeface="+mn-lt"/>
                <a:cs typeface="Calibri" panose="020F0502020204030204" pitchFamily="34" charset="0"/>
                <a:hlinkClick r:id="rId3"/>
              </a:rPr>
              <a:t>webpage</a:t>
            </a:r>
            <a:endParaRPr lang="en-US" sz="1600" dirty="0">
              <a:latin typeface="+mn-lt"/>
              <a:cs typeface="Calibri" panose="020F0502020204030204" pitchFamily="34" charset="0"/>
            </a:endParaRPr>
          </a:p>
          <a:p>
            <a:pPr lvl="2"/>
            <a:endParaRPr lang="en-US" sz="1600" dirty="0">
              <a:latin typeface="+mn-lt"/>
              <a:cs typeface="Calibri" panose="020F0502020204030204" pitchFamily="34" charset="0"/>
            </a:endParaRPr>
          </a:p>
          <a:p>
            <a:pPr lvl="1"/>
            <a:endParaRPr lang="en-US" dirty="0">
              <a:latin typeface="+mn-lt"/>
              <a:cs typeface="Calibri" panose="020F0502020204030204" pitchFamily="34" charset="0"/>
            </a:endParaRPr>
          </a:p>
          <a:p>
            <a:pPr lvl="1"/>
            <a:endParaRPr lang="en-US" dirty="0">
              <a:latin typeface="+mn-lt"/>
              <a:cs typeface="Calibri" panose="020F0502020204030204" pitchFamily="34" charset="0"/>
            </a:endParaRPr>
          </a:p>
          <a:p>
            <a:pPr lvl="1"/>
            <a:endParaRPr lang="en-US" dirty="0">
              <a:latin typeface="+mn-lt"/>
              <a:cs typeface="Calibri" panose="020F0502020204030204" pitchFamily="34" charset="0"/>
            </a:endParaRPr>
          </a:p>
          <a:p>
            <a:pPr lvl="1"/>
            <a:endParaRPr lang="en-US" dirty="0">
              <a:latin typeface="+mn-lt"/>
              <a:cs typeface="Calibri" panose="020F0502020204030204" pitchFamily="34" charset="0"/>
            </a:endParaRPr>
          </a:p>
          <a:p>
            <a:pPr lvl="1"/>
            <a:endParaRPr lang="en-US" dirty="0">
              <a:latin typeface="+mn-lt"/>
              <a:cs typeface="Calibri" panose="020F0502020204030204" pitchFamily="34" charset="0"/>
            </a:endParaRPr>
          </a:p>
          <a:p>
            <a:pPr lvl="1"/>
            <a:endParaRPr lang="en-US" dirty="0">
              <a:latin typeface="+mn-lt"/>
              <a:cs typeface="Calibri" panose="020F0502020204030204" pitchFamily="34" charset="0"/>
            </a:endParaRPr>
          </a:p>
        </p:txBody>
      </p:sp>
      <p:sp>
        <p:nvSpPr>
          <p:cNvPr id="4" name="Slide Number Placeholder 3"/>
          <p:cNvSpPr>
            <a:spLocks noGrp="1"/>
          </p:cNvSpPr>
          <p:nvPr>
            <p:ph type="sldNum" sz="quarter" idx="11"/>
          </p:nvPr>
        </p:nvSpPr>
        <p:spPr/>
        <p:txBody>
          <a:bodyPr/>
          <a:lstStyle/>
          <a:p>
            <a:fld id="{86FD128F-CE2A-40EB-8FB7-099DF770C3D2}" type="slidenum">
              <a:rPr lang="en-US" smtClean="0"/>
              <a:t>45</a:t>
            </a:fld>
            <a:endParaRPr lang="en-US"/>
          </a:p>
        </p:txBody>
      </p:sp>
      <p:sp>
        <p:nvSpPr>
          <p:cNvPr id="5" name="Footer Placeholder 4"/>
          <p:cNvSpPr>
            <a:spLocks noGrp="1"/>
          </p:cNvSpPr>
          <p:nvPr>
            <p:ph type="ftr" sz="quarter" idx="10"/>
          </p:nvPr>
        </p:nvSpPr>
        <p:spPr/>
        <p:txBody>
          <a:bodyPr/>
          <a:lstStyle/>
          <a:p>
            <a:endParaRPr lang="en-US" dirty="0"/>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67050" y="3626160"/>
            <a:ext cx="6057900" cy="704850"/>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67050" y="4299106"/>
            <a:ext cx="6057900" cy="790575"/>
          </a:xfrm>
          <a:prstGeom prst="rect">
            <a:avLst/>
          </a:prstGeom>
        </p:spPr>
      </p:pic>
      <p:pic>
        <p:nvPicPr>
          <p:cNvPr id="9" name="Picture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067050" y="5170488"/>
            <a:ext cx="6057900" cy="733425"/>
          </a:xfrm>
          <a:prstGeom prst="rect">
            <a:avLst/>
          </a:prstGeom>
        </p:spPr>
      </p:pic>
    </p:spTree>
    <p:extLst>
      <p:ext uri="{BB962C8B-B14F-4D97-AF65-F5344CB8AC3E}">
        <p14:creationId xmlns:p14="http://schemas.microsoft.com/office/powerpoint/2010/main" val="145687706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5</a:t>
            </a:r>
            <a:r>
              <a:rPr lang="en-US" dirty="0">
                <a:latin typeface="+mn-lt"/>
              </a:rPr>
              <a:t>. Safeguards For Working Remotely</a:t>
            </a:r>
          </a:p>
        </p:txBody>
      </p:sp>
      <p:sp>
        <p:nvSpPr>
          <p:cNvPr id="3" name="Content Placeholder 2"/>
          <p:cNvSpPr>
            <a:spLocks noGrp="1"/>
          </p:cNvSpPr>
          <p:nvPr>
            <p:ph idx="1"/>
          </p:nvPr>
        </p:nvSpPr>
        <p:spPr>
          <a:xfrm>
            <a:off x="812800" y="1905000"/>
            <a:ext cx="10566400" cy="3810000"/>
          </a:xfrm>
        </p:spPr>
        <p:txBody>
          <a:bodyPr/>
          <a:lstStyle/>
          <a:p>
            <a:pPr marL="0" indent="0" algn="ctr">
              <a:buNone/>
            </a:pPr>
            <a:r>
              <a:rPr lang="en-US" sz="2800" dirty="0">
                <a:latin typeface="+mn-lt"/>
              </a:rPr>
              <a:t>Use BMC secure remote access (</a:t>
            </a:r>
            <a:r>
              <a:rPr lang="en-US" sz="2800" u="sng" dirty="0">
                <a:latin typeface="+mn-lt"/>
                <a:hlinkClick r:id="rId2"/>
              </a:rPr>
              <a:t>https://mybmc.org</a:t>
            </a:r>
            <a:r>
              <a:rPr lang="en-US" sz="2800" dirty="0">
                <a:latin typeface="+mn-lt"/>
              </a:rPr>
              <a:t> or </a:t>
            </a:r>
            <a:r>
              <a:rPr lang="en-US" sz="2800" u="sng" dirty="0">
                <a:latin typeface="+mn-lt"/>
                <a:hlinkClick r:id="rId3"/>
              </a:rPr>
              <a:t>https://portal.bmc.org</a:t>
            </a:r>
            <a:r>
              <a:rPr lang="en-US" sz="2800" u="sng" dirty="0">
                <a:latin typeface="+mn-lt"/>
              </a:rPr>
              <a:t>)</a:t>
            </a:r>
            <a:r>
              <a:rPr lang="en-US" sz="2800" dirty="0">
                <a:latin typeface="+mn-lt"/>
              </a:rPr>
              <a:t> or the BU VPN (</a:t>
            </a:r>
            <a:r>
              <a:rPr lang="en-US" sz="2800" dirty="0">
                <a:latin typeface="+mn-lt"/>
                <a:hlinkClick r:id="rId4" action="ppaction://hlinkfile"/>
              </a:rPr>
              <a:t>vpn.bu.edu</a:t>
            </a:r>
            <a:r>
              <a:rPr lang="en-US" sz="2800" dirty="0">
                <a:latin typeface="+mn-lt"/>
              </a:rPr>
              <a:t>); </a:t>
            </a:r>
          </a:p>
          <a:p>
            <a:pPr marL="0" indent="0" algn="ctr">
              <a:buNone/>
            </a:pPr>
            <a:r>
              <a:rPr lang="en-US" sz="2800" dirty="0">
                <a:latin typeface="+mn-lt"/>
              </a:rPr>
              <a:t>otherwise, even passwords can be intercepted and viewed </a:t>
            </a:r>
          </a:p>
          <a:p>
            <a:pPr marL="457200" lvl="1" indent="0" algn="ctr">
              <a:buNone/>
            </a:pPr>
            <a:endParaRPr lang="en-US" sz="2800" dirty="0">
              <a:latin typeface="+mn-lt"/>
            </a:endParaRPr>
          </a:p>
          <a:p>
            <a:pPr marL="0" indent="0" algn="ctr">
              <a:buNone/>
            </a:pPr>
            <a:r>
              <a:rPr lang="en-US" sz="2800" dirty="0">
                <a:latin typeface="+mn-lt"/>
              </a:rPr>
              <a:t>Do not leave devices unattended (e.g., coffee shops, cars)</a:t>
            </a:r>
          </a:p>
          <a:p>
            <a:pPr marL="0" indent="0" algn="ctr">
              <a:buNone/>
            </a:pPr>
            <a:endParaRPr lang="en-US" sz="2800" dirty="0">
              <a:latin typeface="+mn-lt"/>
            </a:endParaRPr>
          </a:p>
          <a:p>
            <a:pPr marL="0" indent="0" algn="ctr">
              <a:buNone/>
            </a:pPr>
            <a:r>
              <a:rPr lang="en-US" sz="2800" dirty="0">
                <a:latin typeface="+mn-lt"/>
              </a:rPr>
              <a:t>Lock up devices when not in use (e.g., cable lock, locked room)</a:t>
            </a:r>
          </a:p>
          <a:p>
            <a:endParaRPr lang="en-US" dirty="0">
              <a:latin typeface="+mn-lt"/>
            </a:endParaRPr>
          </a:p>
          <a:p>
            <a:endParaRPr lang="en-US" dirty="0">
              <a:latin typeface="+mn-lt"/>
            </a:endParaRPr>
          </a:p>
        </p:txBody>
      </p:sp>
      <p:sp>
        <p:nvSpPr>
          <p:cNvPr id="4" name="Footer Placeholder 3"/>
          <p:cNvSpPr>
            <a:spLocks noGrp="1"/>
          </p:cNvSpPr>
          <p:nvPr>
            <p:ph type="ftr" sz="quarter" idx="10"/>
          </p:nvPr>
        </p:nvSpPr>
        <p:spPr/>
        <p:txBody>
          <a:bodyPr/>
          <a:lstStyle/>
          <a:p>
            <a:r>
              <a:rPr lang="en-US" dirty="0"/>
              <a:t>   </a:t>
            </a:r>
          </a:p>
        </p:txBody>
      </p:sp>
      <p:sp>
        <p:nvSpPr>
          <p:cNvPr id="5" name="Slide Number Placeholder 4"/>
          <p:cNvSpPr>
            <a:spLocks noGrp="1"/>
          </p:cNvSpPr>
          <p:nvPr>
            <p:ph type="sldNum" sz="quarter" idx="11"/>
          </p:nvPr>
        </p:nvSpPr>
        <p:spPr/>
        <p:txBody>
          <a:bodyPr/>
          <a:lstStyle/>
          <a:p>
            <a:fld id="{86FD128F-CE2A-40EB-8FB7-099DF770C3D2}" type="slidenum">
              <a:rPr lang="en-US" smtClean="0"/>
              <a:t>46</a:t>
            </a:fld>
            <a:endParaRPr lang="en-US" dirty="0"/>
          </a:p>
        </p:txBody>
      </p:sp>
      <p:sp>
        <p:nvSpPr>
          <p:cNvPr id="6" name="Straight Connector 5"/>
          <p:cNvSpPr/>
          <p:nvPr/>
        </p:nvSpPr>
        <p:spPr>
          <a:xfrm flipV="1">
            <a:off x="3308723" y="3492697"/>
            <a:ext cx="5355860" cy="11574"/>
          </a:xfrm>
          <a:prstGeom prst="line">
            <a:avLst/>
          </a:prstGeom>
          <a:ln>
            <a:solidFill>
              <a:srgbClr val="FF0000"/>
            </a:solidFill>
          </a:ln>
        </p:spPr>
        <p:style>
          <a:lnRef idx="2">
            <a:scrgbClr r="0" g="0" b="0"/>
          </a:lnRef>
          <a:fillRef idx="1">
            <a:schemeClr val="accent1">
              <a:hueOff val="0"/>
              <a:satOff val="0"/>
              <a:lumOff val="0"/>
              <a:alphaOff val="0"/>
            </a:schemeClr>
          </a:fillRef>
          <a:effectRef idx="1">
            <a:schemeClr val="accent1">
              <a:hueOff val="0"/>
              <a:satOff val="0"/>
              <a:lumOff val="0"/>
              <a:alphaOff val="0"/>
            </a:schemeClr>
          </a:effectRef>
          <a:fontRef idx="minor">
            <a:schemeClr val="tx1">
              <a:hueOff val="0"/>
              <a:satOff val="0"/>
              <a:lumOff val="0"/>
              <a:alphaOff val="0"/>
            </a:schemeClr>
          </a:fontRef>
        </p:style>
      </p:sp>
      <p:sp>
        <p:nvSpPr>
          <p:cNvPr id="7" name="Straight Connector 6"/>
          <p:cNvSpPr/>
          <p:nvPr/>
        </p:nvSpPr>
        <p:spPr>
          <a:xfrm flipV="1">
            <a:off x="3308723" y="4605624"/>
            <a:ext cx="5355860" cy="11574"/>
          </a:xfrm>
          <a:prstGeom prst="line">
            <a:avLst/>
          </a:prstGeom>
          <a:ln>
            <a:solidFill>
              <a:srgbClr val="FF0000"/>
            </a:solidFill>
          </a:ln>
        </p:spPr>
        <p:style>
          <a:lnRef idx="2">
            <a:scrgbClr r="0" g="0" b="0"/>
          </a:lnRef>
          <a:fillRef idx="1">
            <a:schemeClr val="accent1">
              <a:hueOff val="0"/>
              <a:satOff val="0"/>
              <a:lumOff val="0"/>
              <a:alphaOff val="0"/>
            </a:schemeClr>
          </a:fillRef>
          <a:effectRef idx="1">
            <a:schemeClr val="accent1">
              <a:hueOff val="0"/>
              <a:satOff val="0"/>
              <a:lumOff val="0"/>
              <a:alphaOff val="0"/>
            </a:schemeClr>
          </a:effectRef>
          <a:fontRef idx="minor">
            <a:schemeClr val="tx1">
              <a:hueOff val="0"/>
              <a:satOff val="0"/>
              <a:lumOff val="0"/>
              <a:alphaOff val="0"/>
            </a:schemeClr>
          </a:fontRef>
        </p:style>
      </p:sp>
    </p:spTree>
    <p:extLst>
      <p:ext uri="{BB962C8B-B14F-4D97-AF65-F5344CB8AC3E}">
        <p14:creationId xmlns:p14="http://schemas.microsoft.com/office/powerpoint/2010/main" val="307479555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n-lt"/>
                <a:cs typeface="Calibri" panose="020F0502020204030204" pitchFamily="34" charset="0"/>
              </a:rPr>
              <a:t>Verbal Safeguards</a:t>
            </a:r>
          </a:p>
        </p:txBody>
      </p:sp>
      <p:sp>
        <p:nvSpPr>
          <p:cNvPr id="3" name="Content Placeholder 2"/>
          <p:cNvSpPr>
            <a:spLocks noGrp="1"/>
          </p:cNvSpPr>
          <p:nvPr>
            <p:ph idx="1"/>
          </p:nvPr>
        </p:nvSpPr>
        <p:spPr/>
        <p:txBody>
          <a:bodyPr/>
          <a:lstStyle/>
          <a:p>
            <a:endParaRPr lang="en-US" sz="2800" dirty="0">
              <a:latin typeface="+mn-lt"/>
            </a:endParaRPr>
          </a:p>
          <a:p>
            <a:r>
              <a:rPr lang="en-US" sz="2800" dirty="0">
                <a:latin typeface="+mn-lt"/>
              </a:rPr>
              <a:t>Do not discuss individual participant data outside closed offices</a:t>
            </a:r>
          </a:p>
          <a:p>
            <a:pPr lvl="1"/>
            <a:r>
              <a:rPr lang="en-US" sz="2400" dirty="0">
                <a:latin typeface="+mn-lt"/>
              </a:rPr>
              <a:t>If necessary, talk quietly and away from others</a:t>
            </a:r>
          </a:p>
          <a:p>
            <a:endParaRPr lang="en-US" sz="2800" dirty="0">
              <a:latin typeface="+mn-lt"/>
            </a:endParaRPr>
          </a:p>
          <a:p>
            <a:r>
              <a:rPr lang="en-US" sz="2800" dirty="0">
                <a:latin typeface="+mn-lt"/>
              </a:rPr>
              <a:t>Play music or background noise to disguise conversations</a:t>
            </a:r>
          </a:p>
          <a:p>
            <a:endParaRPr lang="en-US" sz="2800" dirty="0">
              <a:latin typeface="+mn-lt"/>
            </a:endParaRPr>
          </a:p>
          <a:p>
            <a:r>
              <a:rPr lang="en-US" sz="2800" dirty="0">
                <a:latin typeface="+mn-lt"/>
              </a:rPr>
              <a:t>If necessary to contact friends/family to locate a research participant, only disclose the minimum necessary amount of information </a:t>
            </a:r>
          </a:p>
          <a:p>
            <a:pPr algn="r"/>
            <a:endParaRPr lang="en-US" dirty="0">
              <a:latin typeface="+mn-lt"/>
              <a:cs typeface="Calibri" panose="020F0502020204030204" pitchFamily="34" charset="0"/>
            </a:endParaRPr>
          </a:p>
          <a:p>
            <a:pPr lvl="1"/>
            <a:endParaRPr lang="en-US" dirty="0">
              <a:latin typeface="+mn-lt"/>
              <a:cs typeface="Calibri" panose="020F0502020204030204" pitchFamily="34" charset="0"/>
            </a:endParaRPr>
          </a:p>
        </p:txBody>
      </p:sp>
      <p:sp>
        <p:nvSpPr>
          <p:cNvPr id="4" name="Slide Number Placeholder 3"/>
          <p:cNvSpPr>
            <a:spLocks noGrp="1"/>
          </p:cNvSpPr>
          <p:nvPr>
            <p:ph type="sldNum" sz="quarter" idx="11"/>
          </p:nvPr>
        </p:nvSpPr>
        <p:spPr/>
        <p:txBody>
          <a:bodyPr/>
          <a:lstStyle/>
          <a:p>
            <a:fld id="{86FD128F-CE2A-40EB-8FB7-099DF770C3D2}" type="slidenum">
              <a:rPr lang="en-US" smtClean="0"/>
              <a:t>47</a:t>
            </a:fld>
            <a:endParaRPr lang="en-US" dirty="0"/>
          </a:p>
        </p:txBody>
      </p:sp>
      <p:sp>
        <p:nvSpPr>
          <p:cNvPr id="5" name="Footer Placeholder 4"/>
          <p:cNvSpPr>
            <a:spLocks noGrp="1"/>
          </p:cNvSpPr>
          <p:nvPr>
            <p:ph type="ftr" sz="quarter" idx="10"/>
          </p:nvPr>
        </p:nvSpPr>
        <p:spPr/>
        <p:txBody>
          <a:bodyPr/>
          <a:lstStyle/>
          <a:p>
            <a:endParaRPr lang="en-US" dirty="0"/>
          </a:p>
        </p:txBody>
      </p:sp>
      <p:sp>
        <p:nvSpPr>
          <p:cNvPr id="6" name="Straight Connector 5"/>
          <p:cNvSpPr/>
          <p:nvPr/>
        </p:nvSpPr>
        <p:spPr>
          <a:xfrm flipV="1">
            <a:off x="2800892" y="3526123"/>
            <a:ext cx="5355860" cy="11574"/>
          </a:xfrm>
          <a:prstGeom prst="line">
            <a:avLst/>
          </a:prstGeom>
          <a:ln>
            <a:solidFill>
              <a:srgbClr val="FF0000"/>
            </a:solidFill>
          </a:ln>
        </p:spPr>
        <p:style>
          <a:lnRef idx="2">
            <a:scrgbClr r="0" g="0" b="0"/>
          </a:lnRef>
          <a:fillRef idx="1">
            <a:schemeClr val="accent1">
              <a:hueOff val="0"/>
              <a:satOff val="0"/>
              <a:lumOff val="0"/>
              <a:alphaOff val="0"/>
            </a:schemeClr>
          </a:fillRef>
          <a:effectRef idx="1">
            <a:schemeClr val="accent1">
              <a:hueOff val="0"/>
              <a:satOff val="0"/>
              <a:lumOff val="0"/>
              <a:alphaOff val="0"/>
            </a:schemeClr>
          </a:effectRef>
          <a:fontRef idx="minor">
            <a:schemeClr val="tx1">
              <a:hueOff val="0"/>
              <a:satOff val="0"/>
              <a:lumOff val="0"/>
              <a:alphaOff val="0"/>
            </a:schemeClr>
          </a:fontRef>
        </p:style>
      </p:sp>
      <p:sp>
        <p:nvSpPr>
          <p:cNvPr id="7" name="Straight Connector 6"/>
          <p:cNvSpPr/>
          <p:nvPr/>
        </p:nvSpPr>
        <p:spPr>
          <a:xfrm flipV="1">
            <a:off x="2800892" y="4608987"/>
            <a:ext cx="5355860" cy="11574"/>
          </a:xfrm>
          <a:prstGeom prst="line">
            <a:avLst/>
          </a:prstGeom>
          <a:ln>
            <a:solidFill>
              <a:srgbClr val="FF0000"/>
            </a:solidFill>
          </a:ln>
        </p:spPr>
        <p:style>
          <a:lnRef idx="2">
            <a:scrgbClr r="0" g="0" b="0"/>
          </a:lnRef>
          <a:fillRef idx="1">
            <a:schemeClr val="accent1">
              <a:hueOff val="0"/>
              <a:satOff val="0"/>
              <a:lumOff val="0"/>
              <a:alphaOff val="0"/>
            </a:schemeClr>
          </a:fillRef>
          <a:effectRef idx="1">
            <a:schemeClr val="accent1">
              <a:hueOff val="0"/>
              <a:satOff val="0"/>
              <a:lumOff val="0"/>
              <a:alphaOff val="0"/>
            </a:schemeClr>
          </a:effectRef>
          <a:fontRef idx="minor">
            <a:schemeClr val="tx1">
              <a:hueOff val="0"/>
              <a:satOff val="0"/>
              <a:lumOff val="0"/>
              <a:alphaOff val="0"/>
            </a:schemeClr>
          </a:fontRef>
        </p:style>
      </p:sp>
    </p:spTree>
    <p:extLst>
      <p:ext uri="{BB962C8B-B14F-4D97-AF65-F5344CB8AC3E}">
        <p14:creationId xmlns:p14="http://schemas.microsoft.com/office/powerpoint/2010/main" val="373043553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n-lt"/>
                <a:cs typeface="Calibri" panose="020F0502020204030204" pitchFamily="34" charset="0"/>
              </a:rPr>
              <a:t>Safeguards For Documents and Tangible Data</a:t>
            </a:r>
          </a:p>
        </p:txBody>
      </p:sp>
      <p:sp>
        <p:nvSpPr>
          <p:cNvPr id="3" name="Content Placeholder 2"/>
          <p:cNvSpPr>
            <a:spLocks noGrp="1"/>
          </p:cNvSpPr>
          <p:nvPr>
            <p:ph idx="1"/>
          </p:nvPr>
        </p:nvSpPr>
        <p:spPr/>
        <p:txBody>
          <a:bodyPr/>
          <a:lstStyle/>
          <a:p>
            <a:endParaRPr lang="en-US" dirty="0">
              <a:latin typeface="+mn-lt"/>
            </a:endParaRPr>
          </a:p>
          <a:p>
            <a:pPr marL="0" indent="0" algn="ctr">
              <a:buNone/>
            </a:pPr>
            <a:r>
              <a:rPr lang="en-US" sz="2800" dirty="0">
                <a:latin typeface="+mn-lt"/>
              </a:rPr>
              <a:t>Do not remove documents or tangible data from the office</a:t>
            </a:r>
          </a:p>
          <a:p>
            <a:pPr marL="457200" lvl="1" indent="0" algn="ctr">
              <a:buNone/>
            </a:pPr>
            <a:r>
              <a:rPr lang="en-US" sz="2400" i="1" dirty="0">
                <a:latin typeface="+mn-lt"/>
              </a:rPr>
              <a:t>If you must, don’t leave unattended (e.g., car, classroom, coffee shop)</a:t>
            </a:r>
          </a:p>
          <a:p>
            <a:pPr marL="0" indent="0" algn="ctr">
              <a:buNone/>
            </a:pPr>
            <a:endParaRPr lang="en-US" dirty="0">
              <a:latin typeface="+mn-lt"/>
            </a:endParaRPr>
          </a:p>
          <a:p>
            <a:pPr marL="0" indent="0" algn="ctr">
              <a:buNone/>
            </a:pPr>
            <a:r>
              <a:rPr lang="en-US" sz="2800" dirty="0">
                <a:latin typeface="+mn-lt"/>
              </a:rPr>
              <a:t>Lock up when not in use </a:t>
            </a:r>
          </a:p>
          <a:p>
            <a:pPr marL="0" indent="0" algn="ctr">
              <a:buNone/>
            </a:pPr>
            <a:endParaRPr lang="en-US" dirty="0">
              <a:latin typeface="+mn-lt"/>
            </a:endParaRPr>
          </a:p>
          <a:p>
            <a:pPr marL="0" indent="0" algn="ctr">
              <a:buNone/>
            </a:pPr>
            <a:r>
              <a:rPr lang="en-US" sz="2800" dirty="0">
                <a:latin typeface="+mn-lt"/>
              </a:rPr>
              <a:t>Shred when no longer necessary – never throw in trash</a:t>
            </a:r>
          </a:p>
          <a:p>
            <a:pPr lvl="1"/>
            <a:endParaRPr lang="en-US" dirty="0">
              <a:latin typeface="+mn-lt"/>
              <a:cs typeface="Calibri" panose="020F0502020204030204" pitchFamily="34" charset="0"/>
            </a:endParaRPr>
          </a:p>
          <a:p>
            <a:pPr lvl="1"/>
            <a:endParaRPr lang="en-US" dirty="0">
              <a:latin typeface="+mn-lt"/>
              <a:cs typeface="Calibri" panose="020F0502020204030204" pitchFamily="34" charset="0"/>
            </a:endParaRPr>
          </a:p>
        </p:txBody>
      </p:sp>
      <p:sp>
        <p:nvSpPr>
          <p:cNvPr id="4" name="Slide Number Placeholder 3"/>
          <p:cNvSpPr>
            <a:spLocks noGrp="1"/>
          </p:cNvSpPr>
          <p:nvPr>
            <p:ph type="sldNum" sz="quarter" idx="11"/>
          </p:nvPr>
        </p:nvSpPr>
        <p:spPr/>
        <p:txBody>
          <a:bodyPr/>
          <a:lstStyle/>
          <a:p>
            <a:fld id="{86FD128F-CE2A-40EB-8FB7-099DF770C3D2}" type="slidenum">
              <a:rPr lang="en-US" smtClean="0"/>
              <a:t>48</a:t>
            </a:fld>
            <a:endParaRPr lang="en-US" dirty="0"/>
          </a:p>
        </p:txBody>
      </p:sp>
      <p:sp>
        <p:nvSpPr>
          <p:cNvPr id="5" name="Footer Placeholder 4"/>
          <p:cNvSpPr>
            <a:spLocks noGrp="1"/>
          </p:cNvSpPr>
          <p:nvPr>
            <p:ph type="ftr" sz="quarter" idx="10"/>
          </p:nvPr>
        </p:nvSpPr>
        <p:spPr/>
        <p:txBody>
          <a:bodyPr/>
          <a:lstStyle/>
          <a:p>
            <a:endParaRPr lang="en-US" dirty="0"/>
          </a:p>
        </p:txBody>
      </p:sp>
      <p:sp>
        <p:nvSpPr>
          <p:cNvPr id="6" name="Straight Connector 5"/>
          <p:cNvSpPr/>
          <p:nvPr/>
        </p:nvSpPr>
        <p:spPr>
          <a:xfrm flipV="1">
            <a:off x="3418070" y="3493089"/>
            <a:ext cx="5355860" cy="11574"/>
          </a:xfrm>
          <a:prstGeom prst="line">
            <a:avLst/>
          </a:prstGeom>
          <a:ln>
            <a:solidFill>
              <a:srgbClr val="FF0000"/>
            </a:solidFill>
          </a:ln>
        </p:spPr>
        <p:style>
          <a:lnRef idx="2">
            <a:scrgbClr r="0" g="0" b="0"/>
          </a:lnRef>
          <a:fillRef idx="1">
            <a:schemeClr val="accent1">
              <a:hueOff val="0"/>
              <a:satOff val="0"/>
              <a:lumOff val="0"/>
              <a:alphaOff val="0"/>
            </a:schemeClr>
          </a:fillRef>
          <a:effectRef idx="1">
            <a:schemeClr val="accent1">
              <a:hueOff val="0"/>
              <a:satOff val="0"/>
              <a:lumOff val="0"/>
              <a:alphaOff val="0"/>
            </a:schemeClr>
          </a:effectRef>
          <a:fontRef idx="minor">
            <a:schemeClr val="tx1">
              <a:hueOff val="0"/>
              <a:satOff val="0"/>
              <a:lumOff val="0"/>
              <a:alphaOff val="0"/>
            </a:schemeClr>
          </a:fontRef>
        </p:style>
      </p:sp>
      <p:sp>
        <p:nvSpPr>
          <p:cNvPr id="7" name="Straight Connector 6"/>
          <p:cNvSpPr/>
          <p:nvPr/>
        </p:nvSpPr>
        <p:spPr>
          <a:xfrm flipV="1">
            <a:off x="3418070" y="4453760"/>
            <a:ext cx="5355860" cy="11574"/>
          </a:xfrm>
          <a:prstGeom prst="line">
            <a:avLst/>
          </a:prstGeom>
          <a:ln>
            <a:solidFill>
              <a:srgbClr val="FF0000"/>
            </a:solidFill>
          </a:ln>
        </p:spPr>
        <p:style>
          <a:lnRef idx="2">
            <a:scrgbClr r="0" g="0" b="0"/>
          </a:lnRef>
          <a:fillRef idx="1">
            <a:schemeClr val="accent1">
              <a:hueOff val="0"/>
              <a:satOff val="0"/>
              <a:lumOff val="0"/>
              <a:alphaOff val="0"/>
            </a:schemeClr>
          </a:fillRef>
          <a:effectRef idx="1">
            <a:schemeClr val="accent1">
              <a:hueOff val="0"/>
              <a:satOff val="0"/>
              <a:lumOff val="0"/>
              <a:alphaOff val="0"/>
            </a:schemeClr>
          </a:effectRef>
          <a:fontRef idx="minor">
            <a:schemeClr val="tx1">
              <a:hueOff val="0"/>
              <a:satOff val="0"/>
              <a:lumOff val="0"/>
              <a:alphaOff val="0"/>
            </a:schemeClr>
          </a:fontRef>
        </p:style>
      </p:sp>
      <p:sp>
        <p:nvSpPr>
          <p:cNvPr id="8" name="Straight Connector 7"/>
          <p:cNvSpPr/>
          <p:nvPr/>
        </p:nvSpPr>
        <p:spPr>
          <a:xfrm flipV="1">
            <a:off x="3418070" y="5537940"/>
            <a:ext cx="5355860" cy="11574"/>
          </a:xfrm>
          <a:prstGeom prst="line">
            <a:avLst/>
          </a:prstGeom>
          <a:ln>
            <a:solidFill>
              <a:srgbClr val="FF0000"/>
            </a:solidFill>
          </a:ln>
        </p:spPr>
        <p:style>
          <a:lnRef idx="2">
            <a:scrgbClr r="0" g="0" b="0"/>
          </a:lnRef>
          <a:fillRef idx="1">
            <a:schemeClr val="accent1">
              <a:hueOff val="0"/>
              <a:satOff val="0"/>
              <a:lumOff val="0"/>
              <a:alphaOff val="0"/>
            </a:schemeClr>
          </a:fillRef>
          <a:effectRef idx="1">
            <a:schemeClr val="accent1">
              <a:hueOff val="0"/>
              <a:satOff val="0"/>
              <a:lumOff val="0"/>
              <a:alphaOff val="0"/>
            </a:schemeClr>
          </a:effectRef>
          <a:fontRef idx="minor">
            <a:schemeClr val="tx1">
              <a:hueOff val="0"/>
              <a:satOff val="0"/>
              <a:lumOff val="0"/>
              <a:alphaOff val="0"/>
            </a:schemeClr>
          </a:fontRef>
        </p:style>
      </p:sp>
      <p:sp>
        <p:nvSpPr>
          <p:cNvPr id="9" name="Straight Connector 8"/>
          <p:cNvSpPr/>
          <p:nvPr/>
        </p:nvSpPr>
        <p:spPr>
          <a:xfrm flipV="1">
            <a:off x="3418070" y="1968956"/>
            <a:ext cx="5355860" cy="11574"/>
          </a:xfrm>
          <a:prstGeom prst="line">
            <a:avLst/>
          </a:prstGeom>
          <a:ln>
            <a:solidFill>
              <a:srgbClr val="FF0000"/>
            </a:solidFill>
          </a:ln>
        </p:spPr>
        <p:style>
          <a:lnRef idx="2">
            <a:scrgbClr r="0" g="0" b="0"/>
          </a:lnRef>
          <a:fillRef idx="1">
            <a:schemeClr val="accent1">
              <a:hueOff val="0"/>
              <a:satOff val="0"/>
              <a:lumOff val="0"/>
              <a:alphaOff val="0"/>
            </a:schemeClr>
          </a:fillRef>
          <a:effectRef idx="1">
            <a:schemeClr val="accent1">
              <a:hueOff val="0"/>
              <a:satOff val="0"/>
              <a:lumOff val="0"/>
              <a:alphaOff val="0"/>
            </a:schemeClr>
          </a:effectRef>
          <a:fontRef idx="minor">
            <a:schemeClr val="tx1">
              <a:hueOff val="0"/>
              <a:satOff val="0"/>
              <a:lumOff val="0"/>
              <a:alphaOff val="0"/>
            </a:schemeClr>
          </a:fontRef>
        </p:style>
      </p:sp>
    </p:spTree>
    <p:extLst>
      <p:ext uri="{BB962C8B-B14F-4D97-AF65-F5344CB8AC3E}">
        <p14:creationId xmlns:p14="http://schemas.microsoft.com/office/powerpoint/2010/main" val="236676154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n-lt"/>
              </a:rPr>
              <a:t>  </a:t>
            </a:r>
          </a:p>
        </p:txBody>
      </p:sp>
      <p:sp>
        <p:nvSpPr>
          <p:cNvPr id="3" name="Content Placeholder 2"/>
          <p:cNvSpPr>
            <a:spLocks noGrp="1"/>
          </p:cNvSpPr>
          <p:nvPr>
            <p:ph idx="1"/>
          </p:nvPr>
        </p:nvSpPr>
        <p:spPr/>
        <p:txBody>
          <a:bodyPr/>
          <a:lstStyle/>
          <a:p>
            <a:pPr marL="0" indent="0">
              <a:buNone/>
            </a:pPr>
            <a:r>
              <a:rPr lang="en-US" dirty="0">
                <a:latin typeface="+mn-lt"/>
              </a:rPr>
              <a:t>  </a:t>
            </a:r>
          </a:p>
        </p:txBody>
      </p:sp>
      <p:sp>
        <p:nvSpPr>
          <p:cNvPr id="4" name="Footer Placeholder 3"/>
          <p:cNvSpPr>
            <a:spLocks noGrp="1"/>
          </p:cNvSpPr>
          <p:nvPr>
            <p:ph type="ftr" sz="quarter"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86FD128F-CE2A-40EB-8FB7-099DF770C3D2}" type="slidenum">
              <a:rPr lang="en-US" smtClean="0"/>
              <a:t>49</a:t>
            </a:fld>
            <a:endParaRPr lang="en-US" dirty="0"/>
          </a:p>
        </p:txBody>
      </p:sp>
      <p:sp>
        <p:nvSpPr>
          <p:cNvPr id="6" name="Oval 5"/>
          <p:cNvSpPr/>
          <p:nvPr/>
        </p:nvSpPr>
        <p:spPr bwMode="auto">
          <a:xfrm>
            <a:off x="1422399" y="2116668"/>
            <a:ext cx="9821333" cy="3115732"/>
          </a:xfrm>
          <a:prstGeom prst="ellipse">
            <a:avLst/>
          </a:prstGeom>
          <a:solidFill>
            <a:schemeClr val="accent1"/>
          </a:solid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4800" b="0" i="0" u="none" strike="noStrike" cap="none" normalizeH="0" baseline="0" dirty="0">
                <a:ln>
                  <a:noFill/>
                </a:ln>
                <a:solidFill>
                  <a:schemeClr val="tx1"/>
                </a:solidFill>
                <a:effectLst/>
                <a:latin typeface="+mn-lt"/>
                <a:ea typeface="Osaka" pitchFamily="-64" charset="-128"/>
                <a:cs typeface="Osaka" pitchFamily="-64" charset="-128"/>
              </a:rPr>
              <a:t>BREACHES:</a:t>
            </a:r>
          </a:p>
          <a:p>
            <a:pPr marL="0" marR="0" indent="0" algn="ctr" defTabSz="914400" rtl="0" eaLnBrk="0" fontAlgn="base" latinLnBrk="0" hangingPunct="0">
              <a:lnSpc>
                <a:spcPct val="100000"/>
              </a:lnSpc>
              <a:spcBef>
                <a:spcPct val="0"/>
              </a:spcBef>
              <a:spcAft>
                <a:spcPct val="0"/>
              </a:spcAft>
              <a:buClrTx/>
              <a:buSzTx/>
              <a:buFontTx/>
              <a:buNone/>
              <a:tabLst/>
            </a:pPr>
            <a:r>
              <a:rPr lang="en-US" sz="4800" dirty="0">
                <a:latin typeface="+mn-lt"/>
                <a:ea typeface="Osaka" pitchFamily="-64" charset="-128"/>
                <a:cs typeface="Osaka" pitchFamily="-64" charset="-128"/>
              </a:rPr>
              <a:t>What are they?</a:t>
            </a:r>
          </a:p>
          <a:p>
            <a:pPr marL="0" marR="0" indent="0" algn="ctr" defTabSz="914400" rtl="0" eaLnBrk="0" fontAlgn="base" latinLnBrk="0" hangingPunct="0">
              <a:lnSpc>
                <a:spcPct val="100000"/>
              </a:lnSpc>
              <a:spcBef>
                <a:spcPct val="0"/>
              </a:spcBef>
              <a:spcAft>
                <a:spcPct val="0"/>
              </a:spcAft>
              <a:buClrTx/>
              <a:buSzTx/>
              <a:buFontTx/>
              <a:buNone/>
              <a:tabLst/>
            </a:pPr>
            <a:r>
              <a:rPr kumimoji="0" lang="en-US" sz="4800" b="0" i="0" u="none" strike="noStrike" cap="none" normalizeH="0" baseline="0" dirty="0">
                <a:ln>
                  <a:noFill/>
                </a:ln>
                <a:solidFill>
                  <a:schemeClr val="tx1"/>
                </a:solidFill>
                <a:effectLst/>
                <a:latin typeface="+mn-lt"/>
                <a:ea typeface="Osaka" pitchFamily="-64" charset="-128"/>
                <a:cs typeface="Osaka" pitchFamily="-64" charset="-128"/>
              </a:rPr>
              <a:t>How do I report?</a:t>
            </a:r>
          </a:p>
        </p:txBody>
      </p:sp>
    </p:spTree>
    <p:extLst>
      <p:ext uri="{BB962C8B-B14F-4D97-AF65-F5344CB8AC3E}">
        <p14:creationId xmlns:p14="http://schemas.microsoft.com/office/powerpoint/2010/main" val="16720374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n-lt"/>
                <a:cs typeface="Calibri" panose="020F0502020204030204" pitchFamily="34" charset="0"/>
              </a:rPr>
              <a:t>Reporting Potential Breach/Loss of Data: Why Is It So Important?	</a:t>
            </a:r>
          </a:p>
        </p:txBody>
      </p:sp>
      <p:graphicFrame>
        <p:nvGraphicFramePr>
          <p:cNvPr id="8" name="Content Placeholder 7"/>
          <p:cNvGraphicFramePr>
            <a:graphicFrameLocks noGrp="1"/>
          </p:cNvGraphicFramePr>
          <p:nvPr>
            <p:ph idx="1"/>
            <p:extLst>
              <p:ext uri="{D42A27DB-BD31-4B8C-83A1-F6EECF244321}">
                <p14:modId xmlns:p14="http://schemas.microsoft.com/office/powerpoint/2010/main" val="2385879787"/>
              </p:ext>
            </p:extLst>
          </p:nvPr>
        </p:nvGraphicFramePr>
        <p:xfrm>
          <a:off x="812800" y="2093913"/>
          <a:ext cx="10566400" cy="3810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11"/>
          </p:nvPr>
        </p:nvSpPr>
        <p:spPr/>
        <p:txBody>
          <a:bodyPr/>
          <a:lstStyle/>
          <a:p>
            <a:fld id="{86FD128F-CE2A-40EB-8FB7-099DF770C3D2}" type="slidenum">
              <a:rPr lang="en-US" smtClean="0"/>
              <a:t>50</a:t>
            </a:fld>
            <a:endParaRPr lang="en-US" dirty="0"/>
          </a:p>
        </p:txBody>
      </p:sp>
      <p:sp>
        <p:nvSpPr>
          <p:cNvPr id="6" name="Footer Placeholder 5"/>
          <p:cNvSpPr>
            <a:spLocks noGrp="1"/>
          </p:cNvSpPr>
          <p:nvPr>
            <p:ph type="ftr" sz="quarter" idx="10"/>
          </p:nvPr>
        </p:nvSpPr>
        <p:spPr/>
        <p:txBody>
          <a:bodyPr/>
          <a:lstStyle/>
          <a:p>
            <a:endParaRPr lang="en-US" dirty="0"/>
          </a:p>
        </p:txBody>
      </p:sp>
    </p:spTree>
    <p:extLst>
      <p:ext uri="{BB962C8B-B14F-4D97-AF65-F5344CB8AC3E}">
        <p14:creationId xmlns:p14="http://schemas.microsoft.com/office/powerpoint/2010/main" val="312429716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n-lt"/>
                <a:cs typeface="Calibri" panose="020F0502020204030204" pitchFamily="34" charset="0"/>
              </a:rPr>
              <a:t>What Events Must Be Reported?</a:t>
            </a:r>
          </a:p>
        </p:txBody>
      </p:sp>
      <p:sp>
        <p:nvSpPr>
          <p:cNvPr id="3" name="Content Placeholder 2"/>
          <p:cNvSpPr>
            <a:spLocks noGrp="1"/>
          </p:cNvSpPr>
          <p:nvPr>
            <p:ph idx="1"/>
          </p:nvPr>
        </p:nvSpPr>
        <p:spPr/>
        <p:txBody>
          <a:bodyPr>
            <a:normAutofit/>
          </a:bodyPr>
          <a:lstStyle/>
          <a:p>
            <a:pPr marL="0" indent="0">
              <a:buNone/>
            </a:pPr>
            <a:r>
              <a:rPr lang="en-US" sz="2800" dirty="0">
                <a:latin typeface="+mn-lt"/>
                <a:cs typeface="Calibri" panose="020F0502020204030204" pitchFamily="34" charset="0"/>
              </a:rPr>
              <a:t>Unusual system activity, including:</a:t>
            </a:r>
          </a:p>
          <a:p>
            <a:pPr lvl="1"/>
            <a:r>
              <a:rPr lang="en-US" dirty="0">
                <a:latin typeface="+mn-lt"/>
                <a:cs typeface="Calibri" panose="020F0502020204030204" pitchFamily="34" charset="0"/>
              </a:rPr>
              <a:t>Malware detections </a:t>
            </a:r>
          </a:p>
          <a:p>
            <a:pPr lvl="1"/>
            <a:r>
              <a:rPr lang="en-US" dirty="0">
                <a:latin typeface="+mn-lt"/>
                <a:cs typeface="Calibri" panose="020F0502020204030204" pitchFamily="34" charset="0"/>
              </a:rPr>
              <a:t>Unexpected logins </a:t>
            </a:r>
          </a:p>
          <a:p>
            <a:pPr lvl="1"/>
            <a:r>
              <a:rPr lang="en-US" dirty="0">
                <a:latin typeface="+mn-lt"/>
                <a:cs typeface="Calibri" panose="020F0502020204030204" pitchFamily="34" charset="0"/>
              </a:rPr>
              <a:t>System or application alerts indicating a problem</a:t>
            </a:r>
          </a:p>
          <a:p>
            <a:pPr lvl="1"/>
            <a:r>
              <a:rPr lang="en-US" dirty="0">
                <a:latin typeface="+mn-lt"/>
                <a:cs typeface="Calibri" panose="020F0502020204030204" pitchFamily="34" charset="0"/>
              </a:rPr>
              <a:t>Unusual behavior such as seeming loss of control of mouse or keyboard </a:t>
            </a:r>
          </a:p>
          <a:p>
            <a:pPr marL="0" indent="0">
              <a:buNone/>
            </a:pPr>
            <a:r>
              <a:rPr lang="en-US" sz="2800" dirty="0">
                <a:latin typeface="+mn-lt"/>
                <a:cs typeface="Calibri" panose="020F0502020204030204" pitchFamily="34" charset="0"/>
              </a:rPr>
              <a:t>Unauthorized access, use, disclosure, or loss, including:</a:t>
            </a:r>
          </a:p>
          <a:p>
            <a:pPr lvl="1"/>
            <a:r>
              <a:rPr lang="en-US" dirty="0">
                <a:latin typeface="+mn-lt"/>
                <a:cs typeface="Calibri" panose="020F0502020204030204" pitchFamily="34" charset="0"/>
              </a:rPr>
              <a:t>Loss of a device (personal or BU-owned) used to access research data</a:t>
            </a:r>
          </a:p>
          <a:p>
            <a:pPr lvl="1"/>
            <a:r>
              <a:rPr lang="en-US" dirty="0">
                <a:latin typeface="+mn-lt"/>
                <a:cs typeface="Calibri" panose="020F0502020204030204" pitchFamily="34" charset="0"/>
              </a:rPr>
              <a:t>Loss of tangible (paper or other) research data</a:t>
            </a:r>
          </a:p>
          <a:p>
            <a:pPr lvl="1"/>
            <a:r>
              <a:rPr lang="en-US" dirty="0">
                <a:latin typeface="+mn-lt"/>
                <a:cs typeface="Calibri" panose="020F0502020204030204" pitchFamily="34" charset="0"/>
              </a:rPr>
              <a:t>Emailing without encryption  </a:t>
            </a:r>
          </a:p>
          <a:p>
            <a:pPr lvl="1"/>
            <a:endParaRPr lang="en-US" dirty="0">
              <a:latin typeface="+mn-lt"/>
              <a:cs typeface="Calibri" panose="020F0502020204030204" pitchFamily="34" charset="0"/>
            </a:endParaRPr>
          </a:p>
        </p:txBody>
      </p:sp>
      <p:sp>
        <p:nvSpPr>
          <p:cNvPr id="4" name="Slide Number Placeholder 3"/>
          <p:cNvSpPr>
            <a:spLocks noGrp="1"/>
          </p:cNvSpPr>
          <p:nvPr>
            <p:ph type="sldNum" sz="quarter" idx="11"/>
          </p:nvPr>
        </p:nvSpPr>
        <p:spPr/>
        <p:txBody>
          <a:bodyPr/>
          <a:lstStyle/>
          <a:p>
            <a:fld id="{86FD128F-CE2A-40EB-8FB7-099DF770C3D2}" type="slidenum">
              <a:rPr lang="en-US" smtClean="0"/>
              <a:t>51</a:t>
            </a:fld>
            <a:endParaRPr lang="en-US"/>
          </a:p>
        </p:txBody>
      </p:sp>
      <p:sp>
        <p:nvSpPr>
          <p:cNvPr id="5" name="Footer Placeholder 4"/>
          <p:cNvSpPr>
            <a:spLocks noGrp="1"/>
          </p:cNvSpPr>
          <p:nvPr>
            <p:ph type="ftr" sz="quarter" idx="10"/>
          </p:nvPr>
        </p:nvSpPr>
        <p:spPr/>
        <p:txBody>
          <a:bodyPr/>
          <a:lstStyle/>
          <a:p>
            <a:endParaRPr lang="en-US" dirty="0"/>
          </a:p>
        </p:txBody>
      </p:sp>
    </p:spTree>
    <p:extLst>
      <p:ext uri="{BB962C8B-B14F-4D97-AF65-F5344CB8AC3E}">
        <p14:creationId xmlns:p14="http://schemas.microsoft.com/office/powerpoint/2010/main" val="90767040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n-lt"/>
                <a:cs typeface="Calibri" panose="020F0502020204030204" pitchFamily="34" charset="0"/>
              </a:rPr>
              <a:t>How to Report Security Concerns, Security Incidents, and Potential Breaches</a:t>
            </a:r>
          </a:p>
        </p:txBody>
      </p:sp>
      <p:sp>
        <p:nvSpPr>
          <p:cNvPr id="3" name="Content Placeholder 2"/>
          <p:cNvSpPr>
            <a:spLocks noGrp="1"/>
          </p:cNvSpPr>
          <p:nvPr>
            <p:ph sz="half" idx="1"/>
          </p:nvPr>
        </p:nvSpPr>
        <p:spPr>
          <a:xfrm>
            <a:off x="812800" y="2046817"/>
            <a:ext cx="5181600" cy="1907118"/>
          </a:xfrm>
          <a:ln>
            <a:solidFill>
              <a:srgbClr val="C00000"/>
            </a:solidFill>
          </a:ln>
        </p:spPr>
        <p:txBody>
          <a:bodyPr/>
          <a:lstStyle/>
          <a:p>
            <a:pPr marL="0" indent="0">
              <a:buNone/>
            </a:pPr>
            <a:r>
              <a:rPr lang="en-US" dirty="0">
                <a:latin typeface="+mn-lt"/>
                <a:cs typeface="Calibri" panose="020F0502020204030204" pitchFamily="34" charset="0"/>
              </a:rPr>
              <a:t>If you think the data belongs to BU, send an email to BU’s Incident Response Team (IRT):  </a:t>
            </a:r>
            <a:r>
              <a:rPr lang="en-US" dirty="0">
                <a:latin typeface="+mn-lt"/>
                <a:cs typeface="Calibri" panose="020F0502020204030204" pitchFamily="34" charset="0"/>
                <a:hlinkClick r:id="rId2"/>
              </a:rPr>
              <a:t>irt@bu.edu</a:t>
            </a:r>
            <a:r>
              <a:rPr lang="en-US" dirty="0">
                <a:latin typeface="+mn-lt"/>
                <a:cs typeface="Calibri" panose="020F0502020204030204" pitchFamily="34" charset="0"/>
              </a:rPr>
              <a:t>  IRT will triage the report and contact the appropriate persons and offices</a:t>
            </a:r>
          </a:p>
          <a:p>
            <a:pPr marL="457200" lvl="1" indent="0">
              <a:buNone/>
            </a:pPr>
            <a:endParaRPr lang="en-US" dirty="0">
              <a:latin typeface="+mn-lt"/>
              <a:cs typeface="Calibri" panose="020F0502020204030204" pitchFamily="34" charset="0"/>
            </a:endParaRPr>
          </a:p>
          <a:p>
            <a:pPr lvl="1"/>
            <a:endParaRPr lang="en-US" dirty="0">
              <a:latin typeface="+mn-lt"/>
              <a:cs typeface="Calibri" panose="020F0502020204030204" pitchFamily="34" charset="0"/>
            </a:endParaRPr>
          </a:p>
        </p:txBody>
      </p:sp>
      <p:sp>
        <p:nvSpPr>
          <p:cNvPr id="6" name="Content Placeholder 5"/>
          <p:cNvSpPr>
            <a:spLocks noGrp="1"/>
          </p:cNvSpPr>
          <p:nvPr>
            <p:ph sz="half" idx="2"/>
          </p:nvPr>
        </p:nvSpPr>
        <p:spPr>
          <a:xfrm>
            <a:off x="6214533" y="2044700"/>
            <a:ext cx="5181600" cy="1909233"/>
          </a:xfrm>
          <a:ln>
            <a:solidFill>
              <a:srgbClr val="C00000"/>
            </a:solidFill>
          </a:ln>
        </p:spPr>
        <p:txBody>
          <a:bodyPr/>
          <a:lstStyle/>
          <a:p>
            <a:pPr marL="0" lvl="1" indent="0">
              <a:buNone/>
            </a:pPr>
            <a:r>
              <a:rPr lang="en-US" sz="2400" dirty="0">
                <a:latin typeface="+mn-lt"/>
                <a:cs typeface="Calibri" panose="020F0502020204030204" pitchFamily="34" charset="0"/>
              </a:rPr>
              <a:t>If you think the data belongs to BMC, send an email to BMC’s Privacy Officer: </a:t>
            </a:r>
            <a:r>
              <a:rPr lang="en-US" sz="2400" dirty="0">
                <a:latin typeface="+mn-lt"/>
                <a:cs typeface="Calibri" panose="020F0502020204030204" pitchFamily="34" charset="0"/>
                <a:hlinkClick r:id="rId3"/>
              </a:rPr>
              <a:t>privacy@bmc.org</a:t>
            </a:r>
            <a:endParaRPr lang="en-US" sz="2400" dirty="0">
              <a:latin typeface="+mn-lt"/>
              <a:cs typeface="Calibri" panose="020F0502020204030204" pitchFamily="34" charset="0"/>
            </a:endParaRPr>
          </a:p>
          <a:p>
            <a:endParaRPr lang="en-US" dirty="0">
              <a:latin typeface="+mn-lt"/>
            </a:endParaRPr>
          </a:p>
        </p:txBody>
      </p:sp>
      <p:sp>
        <p:nvSpPr>
          <p:cNvPr id="5" name="Footer Placeholder 4"/>
          <p:cNvSpPr>
            <a:spLocks noGrp="1"/>
          </p:cNvSpPr>
          <p:nvPr>
            <p:ph type="ftr" sz="quarter" idx="10"/>
          </p:nvPr>
        </p:nvSpPr>
        <p:spPr/>
        <p:txBody>
          <a:bodyPr/>
          <a:lstStyle/>
          <a:p>
            <a:endParaRPr lang="en-US" dirty="0"/>
          </a:p>
        </p:txBody>
      </p:sp>
      <p:sp>
        <p:nvSpPr>
          <p:cNvPr id="4" name="Slide Number Placeholder 3"/>
          <p:cNvSpPr>
            <a:spLocks noGrp="1"/>
          </p:cNvSpPr>
          <p:nvPr>
            <p:ph type="sldNum" sz="quarter" idx="11"/>
          </p:nvPr>
        </p:nvSpPr>
        <p:spPr/>
        <p:txBody>
          <a:bodyPr/>
          <a:lstStyle/>
          <a:p>
            <a:fld id="{86FD128F-CE2A-40EB-8FB7-099DF770C3D2}" type="slidenum">
              <a:rPr lang="en-US" smtClean="0"/>
              <a:t>52</a:t>
            </a:fld>
            <a:endParaRPr lang="en-US" dirty="0"/>
          </a:p>
        </p:txBody>
      </p:sp>
      <p:sp>
        <p:nvSpPr>
          <p:cNvPr id="7" name="Rounded Rectangle 6"/>
          <p:cNvSpPr/>
          <p:nvPr/>
        </p:nvSpPr>
        <p:spPr bwMode="auto">
          <a:xfrm>
            <a:off x="1981200" y="5088208"/>
            <a:ext cx="8839200" cy="914400"/>
          </a:xfrm>
          <a:prstGeom prst="roundRect">
            <a:avLst/>
          </a:prstGeom>
          <a:solidFill>
            <a:schemeClr val="accent1"/>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a:r>
              <a:rPr lang="en-US" sz="2400" dirty="0">
                <a:cs typeface="Calibri" panose="020F0502020204030204" pitchFamily="34" charset="0"/>
              </a:rPr>
              <a:t>BMC and BU prohibit retaliation for reporting security concerns, security incidents, and potential breaches</a:t>
            </a:r>
          </a:p>
        </p:txBody>
      </p:sp>
      <p:sp>
        <p:nvSpPr>
          <p:cNvPr id="8" name="Rounded Rectangle 7"/>
          <p:cNvSpPr/>
          <p:nvPr/>
        </p:nvSpPr>
        <p:spPr bwMode="auto">
          <a:xfrm>
            <a:off x="2700867" y="4093633"/>
            <a:ext cx="7399866" cy="914400"/>
          </a:xfrm>
          <a:prstGeom prst="roundRect">
            <a:avLst/>
          </a:prstGeom>
          <a:solidFill>
            <a:schemeClr val="accent1"/>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2400" dirty="0">
                <a:latin typeface="+mn-lt"/>
                <a:ea typeface="Osaka" pitchFamily="-64" charset="-128"/>
                <a:cs typeface="Osaka" pitchFamily="-64" charset="-128"/>
              </a:rPr>
              <a:t>Wherever you report to- BMC or BU—we will ensure the report gets to the appropriate person at either/both </a:t>
            </a:r>
            <a:endParaRPr kumimoji="0" lang="en-US" sz="2400" b="0" i="0" u="none" strike="noStrike" cap="none" normalizeH="0" baseline="0" dirty="0">
              <a:ln>
                <a:noFill/>
              </a:ln>
              <a:solidFill>
                <a:schemeClr val="tx1"/>
              </a:solidFill>
              <a:effectLst/>
              <a:latin typeface="+mn-lt"/>
              <a:ea typeface="Osaka" pitchFamily="-64" charset="-128"/>
              <a:cs typeface="Osaka" pitchFamily="-64" charset="-128"/>
            </a:endParaRPr>
          </a:p>
        </p:txBody>
      </p:sp>
    </p:spTree>
    <p:extLst>
      <p:ext uri="{BB962C8B-B14F-4D97-AF65-F5344CB8AC3E}">
        <p14:creationId xmlns:p14="http://schemas.microsoft.com/office/powerpoint/2010/main" val="347354116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n-lt"/>
                <a:cs typeface="Calibri" panose="020F0502020204030204" pitchFamily="34" charset="0"/>
              </a:rPr>
              <a:t>Additional Resources on HIPAA and Data Protection	</a:t>
            </a:r>
          </a:p>
        </p:txBody>
      </p:sp>
      <p:sp>
        <p:nvSpPr>
          <p:cNvPr id="3" name="Content Placeholder 2"/>
          <p:cNvSpPr>
            <a:spLocks noGrp="1"/>
          </p:cNvSpPr>
          <p:nvPr>
            <p:ph idx="1"/>
          </p:nvPr>
        </p:nvSpPr>
        <p:spPr/>
        <p:txBody>
          <a:bodyPr/>
          <a:lstStyle/>
          <a:p>
            <a:endParaRPr lang="en-US" sz="2000" dirty="0">
              <a:latin typeface="+mn-lt"/>
              <a:cs typeface="Calibri" panose="020F0502020204030204" pitchFamily="34" charset="0"/>
            </a:endParaRPr>
          </a:p>
          <a:p>
            <a:r>
              <a:rPr lang="en-US" sz="2200" dirty="0">
                <a:latin typeface="+mn-lt"/>
                <a:cs typeface="Calibri" panose="020F0502020204030204" pitchFamily="34" charset="0"/>
              </a:rPr>
              <a:t>This PowerPoint is available at </a:t>
            </a:r>
            <a:r>
              <a:rPr lang="en-US" sz="2200" dirty="0">
                <a:latin typeface="+mn-lt"/>
                <a:cs typeface="Calibri" panose="020F0502020204030204" pitchFamily="34" charset="0"/>
                <a:hlinkClick r:id="rId3"/>
              </a:rPr>
              <a:t>www.bu.edu/hipaa</a:t>
            </a:r>
            <a:r>
              <a:rPr lang="en-US" sz="2200" dirty="0">
                <a:latin typeface="+mn-lt"/>
                <a:cs typeface="Calibri" panose="020F0502020204030204" pitchFamily="34" charset="0"/>
              </a:rPr>
              <a:t> </a:t>
            </a:r>
          </a:p>
          <a:p>
            <a:r>
              <a:rPr lang="en-US" sz="2200" dirty="0">
                <a:latin typeface="+mn-lt"/>
                <a:cs typeface="Calibri" panose="020F0502020204030204" pitchFamily="34" charset="0"/>
              </a:rPr>
              <a:t>BU Data Protection Standards: </a:t>
            </a:r>
            <a:r>
              <a:rPr lang="en-US" sz="2200" dirty="0">
                <a:latin typeface="+mn-lt"/>
                <a:cs typeface="Calibri" panose="020F0502020204030204" pitchFamily="34" charset="0"/>
                <a:hlinkClick r:id="rId4"/>
              </a:rPr>
              <a:t>http://www.bu.edu/policies/information-security-home/data-protection-standards/</a:t>
            </a:r>
            <a:endParaRPr lang="en-US" sz="2200" dirty="0">
              <a:latin typeface="+mn-lt"/>
              <a:cs typeface="Calibri" panose="020F0502020204030204" pitchFamily="34" charset="0"/>
            </a:endParaRPr>
          </a:p>
          <a:p>
            <a:r>
              <a:rPr lang="en-US" sz="2200" dirty="0">
                <a:latin typeface="+mn-lt"/>
                <a:cs typeface="Calibri" panose="020F0502020204030204" pitchFamily="34" charset="0"/>
              </a:rPr>
              <a:t>BMC Policies: </a:t>
            </a:r>
            <a:r>
              <a:rPr lang="en-US" sz="2200" dirty="0">
                <a:latin typeface="+mn-lt"/>
                <a:hlinkClick r:id="rId5"/>
              </a:rPr>
              <a:t>http://internal.bmc.org/policy/</a:t>
            </a:r>
            <a:endParaRPr lang="en-US" sz="2200" dirty="0">
              <a:latin typeface="+mn-lt"/>
              <a:cs typeface="Calibri" panose="020F0502020204030204" pitchFamily="34" charset="0"/>
            </a:endParaRPr>
          </a:p>
          <a:p>
            <a:r>
              <a:rPr lang="en-US" sz="2200" dirty="0">
                <a:latin typeface="+mn-lt"/>
                <a:cs typeface="Calibri" panose="020F0502020204030204" pitchFamily="34" charset="0"/>
              </a:rPr>
              <a:t>BMC HIPAA Privacy Officer:  </a:t>
            </a:r>
            <a:r>
              <a:rPr lang="en-US" sz="2200" dirty="0">
                <a:latin typeface="+mn-lt"/>
                <a:cs typeface="Calibri" panose="020F0502020204030204" pitchFamily="34" charset="0"/>
                <a:hlinkClick r:id="rId6"/>
              </a:rPr>
              <a:t>privacy@bmc.org</a:t>
            </a:r>
            <a:r>
              <a:rPr lang="en-US" sz="2200" dirty="0">
                <a:latin typeface="+mn-lt"/>
                <a:cs typeface="Calibri" panose="020F0502020204030204" pitchFamily="34" charset="0"/>
              </a:rPr>
              <a:t> </a:t>
            </a:r>
          </a:p>
          <a:p>
            <a:r>
              <a:rPr lang="en-US" sz="2200" dirty="0">
                <a:latin typeface="+mn-lt"/>
                <a:cs typeface="Calibri" panose="020F0502020204030204" pitchFamily="34" charset="0"/>
              </a:rPr>
              <a:t>BU HIPAA Security Officer David Corbett: </a:t>
            </a:r>
            <a:r>
              <a:rPr lang="en-US" sz="2200" dirty="0">
                <a:latin typeface="+mn-lt"/>
                <a:cs typeface="Calibri" panose="020F0502020204030204" pitchFamily="34" charset="0"/>
                <a:hlinkClick r:id="rId7"/>
              </a:rPr>
              <a:t>corbettd@bu.edu</a:t>
            </a:r>
            <a:r>
              <a:rPr lang="en-US" sz="2200" dirty="0">
                <a:latin typeface="+mn-lt"/>
                <a:cs typeface="Calibri" panose="020F0502020204030204" pitchFamily="34" charset="0"/>
              </a:rPr>
              <a:t> </a:t>
            </a:r>
          </a:p>
          <a:p>
            <a:r>
              <a:rPr lang="en-US" sz="2200" dirty="0">
                <a:latin typeface="+mn-lt"/>
                <a:cs typeface="Calibri" panose="020F0502020204030204" pitchFamily="34" charset="0"/>
              </a:rPr>
              <a:t>BU HIPAA Privacy Officer Diane Lindquist: </a:t>
            </a:r>
            <a:r>
              <a:rPr lang="en-US" sz="2200" dirty="0">
                <a:latin typeface="+mn-lt"/>
                <a:cs typeface="Calibri" panose="020F0502020204030204" pitchFamily="34" charset="0"/>
                <a:hlinkClick r:id="rId8"/>
              </a:rPr>
              <a:t>dlindq@bu.edu</a:t>
            </a:r>
            <a:endParaRPr lang="en-US" sz="2200" dirty="0">
              <a:latin typeface="+mn-lt"/>
              <a:cs typeface="Calibri" panose="020F0502020204030204" pitchFamily="34" charset="0"/>
            </a:endParaRPr>
          </a:p>
          <a:p>
            <a:pPr lvl="1"/>
            <a:r>
              <a:rPr lang="en-US" sz="2200" dirty="0">
                <a:latin typeface="+mn-lt"/>
                <a:cs typeface="Calibri" panose="020F0502020204030204" pitchFamily="34" charset="0"/>
              </a:rPr>
              <a:t>Both receive emails at this address: </a:t>
            </a:r>
            <a:r>
              <a:rPr lang="en-US" sz="2200" dirty="0">
                <a:latin typeface="+mn-lt"/>
                <a:cs typeface="Calibri" panose="020F0502020204030204" pitchFamily="34" charset="0"/>
                <a:hlinkClick r:id="rId9"/>
              </a:rPr>
              <a:t>hipaa@bu.edu</a:t>
            </a:r>
            <a:endParaRPr lang="en-US" sz="2200" dirty="0">
              <a:latin typeface="+mn-lt"/>
              <a:cs typeface="Calibri" panose="020F0502020204030204" pitchFamily="34" charset="0"/>
            </a:endParaRPr>
          </a:p>
          <a:p>
            <a:r>
              <a:rPr lang="en-US" sz="2200" dirty="0">
                <a:latin typeface="+mn-lt"/>
                <a:cs typeface="Calibri" panose="020F0502020204030204" pitchFamily="34" charset="0"/>
              </a:rPr>
              <a:t>NIH education materials </a:t>
            </a:r>
            <a:r>
              <a:rPr lang="en-US" sz="2200" u="sng" dirty="0">
                <a:latin typeface="+mn-lt"/>
                <a:cs typeface="Calibri" panose="020F0502020204030204" pitchFamily="34" charset="0"/>
                <a:hlinkClick r:id="rId10"/>
              </a:rPr>
              <a:t>https://privacyruleandresearch.nih.gov/clin_research.asp</a:t>
            </a:r>
            <a:endParaRPr lang="en-US" sz="2200" u="sng" dirty="0">
              <a:latin typeface="+mn-lt"/>
              <a:cs typeface="Calibri" panose="020F0502020204030204" pitchFamily="34" charset="0"/>
            </a:endParaRPr>
          </a:p>
          <a:p>
            <a:endParaRPr lang="en-US" dirty="0">
              <a:latin typeface="+mn-lt"/>
              <a:cs typeface="Calibri" panose="020F0502020204030204" pitchFamily="34" charset="0"/>
            </a:endParaRPr>
          </a:p>
        </p:txBody>
      </p:sp>
      <p:sp>
        <p:nvSpPr>
          <p:cNvPr id="4" name="Slide Number Placeholder 3"/>
          <p:cNvSpPr>
            <a:spLocks noGrp="1"/>
          </p:cNvSpPr>
          <p:nvPr>
            <p:ph type="sldNum" sz="quarter" idx="11"/>
          </p:nvPr>
        </p:nvSpPr>
        <p:spPr/>
        <p:txBody>
          <a:bodyPr/>
          <a:lstStyle/>
          <a:p>
            <a:fld id="{86FD128F-CE2A-40EB-8FB7-099DF770C3D2}" type="slidenum">
              <a:rPr lang="en-US" smtClean="0"/>
              <a:t>53</a:t>
            </a:fld>
            <a:endParaRPr lang="en-US" dirty="0"/>
          </a:p>
        </p:txBody>
      </p:sp>
      <p:sp>
        <p:nvSpPr>
          <p:cNvPr id="5" name="Footer Placeholder 4"/>
          <p:cNvSpPr>
            <a:spLocks noGrp="1"/>
          </p:cNvSpPr>
          <p:nvPr>
            <p:ph type="ftr" sz="quarter" idx="10"/>
          </p:nvPr>
        </p:nvSpPr>
        <p:spPr/>
        <p:txBody>
          <a:bodyPr/>
          <a:lstStyle/>
          <a:p>
            <a:endParaRPr lang="en-US" dirty="0"/>
          </a:p>
        </p:txBody>
      </p:sp>
    </p:spTree>
    <p:extLst>
      <p:ext uri="{BB962C8B-B14F-4D97-AF65-F5344CB8AC3E}">
        <p14:creationId xmlns:p14="http://schemas.microsoft.com/office/powerpoint/2010/main" val="535338118"/>
      </p:ext>
    </p:extLst>
  </p:cSld>
  <p:clrMapOvr>
    <a:masterClrMapping/>
  </p:clrMapOvr>
</p:sld>
</file>

<file path=ppt/theme/theme1.xml><?xml version="1.0" encoding="utf-8"?>
<a:theme xmlns:a="http://schemas.openxmlformats.org/drawingml/2006/main" name="ist_powerpoint_templated">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charset="0"/>
            <a:ea typeface="Osaka" pitchFamily="-64" charset="-128"/>
            <a:cs typeface="Osaka" pitchFamily="-64"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charset="0"/>
            <a:ea typeface="Osaka" pitchFamily="-64" charset="-128"/>
            <a:cs typeface="Osaka" pitchFamily="-64"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Blank Presentation">
  <a:themeElements>
    <a:clrScheme name="">
      <a:dk1>
        <a:srgbClr val="000000"/>
      </a:dk1>
      <a:lt1>
        <a:srgbClr val="FFFFFF"/>
      </a:lt1>
      <a:dk2>
        <a:srgbClr val="80C43C"/>
      </a:dk2>
      <a:lt2>
        <a:srgbClr val="808080"/>
      </a:lt2>
      <a:accent1>
        <a:srgbClr val="00CC99"/>
      </a:accent1>
      <a:accent2>
        <a:srgbClr val="003399"/>
      </a:accent2>
      <a:accent3>
        <a:srgbClr val="FFFFFF"/>
      </a:accent3>
      <a:accent4>
        <a:srgbClr val="000000"/>
      </a:accent4>
      <a:accent5>
        <a:srgbClr val="AAE2CA"/>
      </a:accent5>
      <a:accent6>
        <a:srgbClr val="002D8A"/>
      </a:accent6>
      <a:hlink>
        <a:srgbClr val="0099FF"/>
      </a:hlink>
      <a:folHlink>
        <a:srgbClr val="B2B2B2"/>
      </a:folHlink>
    </a:clrScheme>
    <a:fontScheme name="Blank Presentation">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Blank Presentation 8">
        <a:dk1>
          <a:srgbClr val="000000"/>
        </a:dk1>
        <a:lt1>
          <a:srgbClr val="FFFFFF"/>
        </a:lt1>
        <a:dk2>
          <a:srgbClr val="00CC00"/>
        </a:dk2>
        <a:lt2>
          <a:srgbClr val="808080"/>
        </a:lt2>
        <a:accent1>
          <a:srgbClr val="00CC99"/>
        </a:accent1>
        <a:accent2>
          <a:srgbClr val="003399"/>
        </a:accent2>
        <a:accent3>
          <a:srgbClr val="FFFFFF"/>
        </a:accent3>
        <a:accent4>
          <a:srgbClr val="000000"/>
        </a:accent4>
        <a:accent5>
          <a:srgbClr val="AAE2CA"/>
        </a:accent5>
        <a:accent6>
          <a:srgbClr val="002D8A"/>
        </a:accent6>
        <a:hlink>
          <a:srgbClr val="0099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9">
        <a:dk1>
          <a:srgbClr val="000000"/>
        </a:dk1>
        <a:lt1>
          <a:srgbClr val="FFFFFF"/>
        </a:lt1>
        <a:dk2>
          <a:srgbClr val="80C43C"/>
        </a:dk2>
        <a:lt2>
          <a:srgbClr val="808080"/>
        </a:lt2>
        <a:accent1>
          <a:srgbClr val="FF3300"/>
        </a:accent1>
        <a:accent2>
          <a:srgbClr val="003399"/>
        </a:accent2>
        <a:accent3>
          <a:srgbClr val="FFFFFF"/>
        </a:accent3>
        <a:accent4>
          <a:srgbClr val="000000"/>
        </a:accent4>
        <a:accent5>
          <a:srgbClr val="FFADAA"/>
        </a:accent5>
        <a:accent6>
          <a:srgbClr val="002D8A"/>
        </a:accent6>
        <a:hlink>
          <a:srgbClr val="0099FF"/>
        </a:hlink>
        <a:folHlink>
          <a:srgbClr val="FF9933"/>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2017 BU HIPAA Training 1 16 2017</Template>
  <TotalTime>34369</TotalTime>
  <Words>4498</Words>
  <Application>Microsoft Macintosh PowerPoint</Application>
  <PresentationFormat>Widescreen</PresentationFormat>
  <Paragraphs>545</Paragraphs>
  <Slides>53</Slides>
  <Notes>7</Notes>
  <HiddenSlides>0</HiddenSlides>
  <MMClips>0</MMClips>
  <ScaleCrop>false</ScaleCrop>
  <HeadingPairs>
    <vt:vector size="6" baseType="variant">
      <vt:variant>
        <vt:lpstr>Fonts Used</vt:lpstr>
      </vt:variant>
      <vt:variant>
        <vt:i4>11</vt:i4>
      </vt:variant>
      <vt:variant>
        <vt:lpstr>Theme</vt:lpstr>
      </vt:variant>
      <vt:variant>
        <vt:i4>2</vt:i4>
      </vt:variant>
      <vt:variant>
        <vt:lpstr>Slide Titles</vt:lpstr>
      </vt:variant>
      <vt:variant>
        <vt:i4>53</vt:i4>
      </vt:variant>
    </vt:vector>
  </HeadingPairs>
  <TitlesOfParts>
    <vt:vector size="66" baseType="lpstr">
      <vt:lpstr>Osaka</vt:lpstr>
      <vt:lpstr>Arial</vt:lpstr>
      <vt:lpstr>Arial Black</vt:lpstr>
      <vt:lpstr>Calibri</vt:lpstr>
      <vt:lpstr>Helvetica</vt:lpstr>
      <vt:lpstr>Stag Semibold</vt:lpstr>
      <vt:lpstr>Times</vt:lpstr>
      <vt:lpstr>Times New Roman</vt:lpstr>
      <vt:lpstr>Whitney Book</vt:lpstr>
      <vt:lpstr>Whitney Semibold</vt:lpstr>
      <vt:lpstr>Wingdings</vt:lpstr>
      <vt:lpstr>ist_powerpoint_templated</vt:lpstr>
      <vt:lpstr>Blank Presentation</vt:lpstr>
      <vt:lpstr>  HIPAA and  RESEARCH DATA SECURITY  </vt:lpstr>
      <vt:lpstr>What BU Medical Campus and BMC researchers  need to know about HIPAA:</vt:lpstr>
      <vt:lpstr>Definitions</vt:lpstr>
      <vt:lpstr>What Data Does HIPAA Protect?</vt:lpstr>
      <vt:lpstr>HIPAA and Research at BMC and BU</vt:lpstr>
      <vt:lpstr>Patient Demographics, Contact Info</vt:lpstr>
      <vt:lpstr>But My Research Data is “De-identified”  --Isn’t it?</vt:lpstr>
      <vt:lpstr>18 Identifiers That Must Be Absent To Deidentify PHI</vt:lpstr>
      <vt:lpstr>“Any other unique identifying number, characteristic, or code” </vt:lpstr>
      <vt:lpstr>Alternative De-identification Method</vt:lpstr>
      <vt:lpstr>PHI or Not?</vt:lpstr>
      <vt:lpstr>PHI or Not? (1)</vt:lpstr>
      <vt:lpstr>PHI or Not? (2)</vt:lpstr>
      <vt:lpstr>PHI or Not? (3)</vt:lpstr>
      <vt:lpstr>Limited Data Sets</vt:lpstr>
      <vt:lpstr>Summary:  Understand How HIPAA Impacts Your Research Data Needs</vt:lpstr>
      <vt:lpstr>Using PHI to Prepare for Research</vt:lpstr>
      <vt:lpstr>Waiver Preparatory To Research </vt:lpstr>
      <vt:lpstr>Using PHI to Recruit Subjects</vt:lpstr>
      <vt:lpstr>IRB HIPAA Waiver for Recruitment Purposes</vt:lpstr>
      <vt:lpstr>Using PHI in Clinical Research Recruitment and Study</vt:lpstr>
      <vt:lpstr>Example of Recruitment Data Needs:</vt:lpstr>
      <vt:lpstr>Using PHI in a Retrospective Study </vt:lpstr>
      <vt:lpstr>IRB HIPAA Waiver to Obtain Study Data</vt:lpstr>
      <vt:lpstr>Example of Retrospective Study Data Needs</vt:lpstr>
      <vt:lpstr>Variation:</vt:lpstr>
      <vt:lpstr>  </vt:lpstr>
      <vt:lpstr>Protecting Data: BU and BMC Standards</vt:lpstr>
      <vt:lpstr>BU and BMC Data Security Standards are Compatible, for any individually identifiable health data,  HIPAA or not</vt:lpstr>
      <vt:lpstr>HIPAA and More</vt:lpstr>
      <vt:lpstr>BU and BMC Minimum Security Standards </vt:lpstr>
      <vt:lpstr>Classification of Non-Public Data at BU and BMC</vt:lpstr>
      <vt:lpstr>Bottom Line on Protecting Research Data</vt:lpstr>
      <vt:lpstr>What’s The Big Deal?</vt:lpstr>
      <vt:lpstr>Yes, This Could Happen to You</vt:lpstr>
      <vt:lpstr>A Clear Pattern:</vt:lpstr>
      <vt:lpstr>Summary of BU/BMC Data Protection Standards</vt:lpstr>
      <vt:lpstr>1. Device Standards</vt:lpstr>
      <vt:lpstr>BMC And BU Are Here To Help!</vt:lpstr>
      <vt:lpstr>Device Hygiene </vt:lpstr>
      <vt:lpstr>2. Data Storage</vt:lpstr>
      <vt:lpstr>Back Up Plans</vt:lpstr>
      <vt:lpstr>3. Secure Email</vt:lpstr>
      <vt:lpstr>4. Fight Phishing!</vt:lpstr>
      <vt:lpstr>Check Before You Click</vt:lpstr>
      <vt:lpstr>5. Safeguards For Working Remotely</vt:lpstr>
      <vt:lpstr>Verbal Safeguards</vt:lpstr>
      <vt:lpstr>Safeguards For Documents and Tangible Data</vt:lpstr>
      <vt:lpstr>  </vt:lpstr>
      <vt:lpstr>Reporting Potential Breach/Loss of Data: Why Is It So Important? </vt:lpstr>
      <vt:lpstr>What Events Must Be Reported?</vt:lpstr>
      <vt:lpstr>How to Report Security Concerns, Security Incidents, and Potential Breaches</vt:lpstr>
      <vt:lpstr>Additional Resources on HIPAA and Data Protection </vt:lpstr>
    </vt:vector>
  </TitlesOfParts>
  <Company>Boston University</Company>
  <LinksUpToDate>false</LinksUpToDate>
  <SharedDoc>false</SharedDoc>
  <HyperlinksChanged>false</HyperlinksChanged>
  <AppVersion>16.0011</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HUMAN SUBJECTS RESEARCH AT BMC AND BU:  ACCESSING AND PROTECTING HIPAA PHI AND RESEARCH DATA</dc:title>
  <dc:creator>Lindquist, Diane M</dc:creator>
  <cp:lastModifiedBy>Lindquist, Diane M</cp:lastModifiedBy>
  <cp:revision>497</cp:revision>
  <cp:lastPrinted>2017-08-09T21:14:23Z</cp:lastPrinted>
  <dcterms:created xsi:type="dcterms:W3CDTF">2017-04-05T15:29:37Z</dcterms:created>
  <dcterms:modified xsi:type="dcterms:W3CDTF">2018-03-29T00:32:01Z</dcterms:modified>
</cp:coreProperties>
</file>