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67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43424-3536-024D-A2B1-77E08929A06C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9A8C-A1C8-C249-9442-697302ACCB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43424-3536-024D-A2B1-77E08929A06C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9A8C-A1C8-C249-9442-697302ACCB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43424-3536-024D-A2B1-77E08929A06C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9A8C-A1C8-C249-9442-697302ACCB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43424-3536-024D-A2B1-77E08929A06C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9A8C-A1C8-C249-9442-697302ACCBF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43424-3536-024D-A2B1-77E08929A06C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9A8C-A1C8-C249-9442-697302ACCB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43424-3536-024D-A2B1-77E08929A06C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9A8C-A1C8-C249-9442-697302ACCB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43424-3536-024D-A2B1-77E08929A06C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9A8C-A1C8-C249-9442-697302ACCB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43424-3536-024D-A2B1-77E08929A06C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9A8C-A1C8-C249-9442-697302ACCBF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43424-3536-024D-A2B1-77E08929A06C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9A8C-A1C8-C249-9442-697302ACCBF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43424-3536-024D-A2B1-77E08929A06C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9A8C-A1C8-C249-9442-697302ACCB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43424-3536-024D-A2B1-77E08929A06C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9A8C-A1C8-C249-9442-697302ACCBF0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F343424-3536-024D-A2B1-77E08929A06C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82D9A8C-A1C8-C249-9442-697302ACCBF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Rising Seas and the Rising Need for Collaboration Between </a:t>
            </a:r>
            <a:br>
              <a:rPr lang="en-US" dirty="0" smtClean="0"/>
            </a:br>
            <a:r>
              <a:rPr lang="en-US" dirty="0" smtClean="0"/>
              <a:t>Academia, Public Agencies, NGOs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sz="2400" dirty="0" smtClean="0"/>
              <a:t>Bud Ris</a:t>
            </a:r>
          </a:p>
          <a:p>
            <a:r>
              <a:rPr lang="en-US" dirty="0" smtClean="0"/>
              <a:t>SLR and Future of Coastal Cities</a:t>
            </a:r>
          </a:p>
          <a:p>
            <a:r>
              <a:rPr lang="en-US" dirty="0" smtClean="0"/>
              <a:t>November 14, 2014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38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charset="2"/>
              <a:buChar char="§"/>
            </a:pPr>
            <a:r>
              <a:rPr lang="en-US" dirty="0" smtClean="0"/>
              <a:t>Projections become reality - the shift to adaptation…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Some change now inevitable … but mitigation still critical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2100 not so far away…and little room for delay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Some useful collaboration precedents between academia, NGOs, and public agencies 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Huge academic and NGO resource in Boston region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 descr="IMG_2728_2.JPG"/>
          <p:cNvPicPr>
            <a:picLocks noGrp="1" noChangeAspect="1"/>
          </p:cNvPicPr>
          <p:nvPr>
            <p:ph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406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Translate science into planning guidance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Communicate risk/vulnerability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Synthesize known/projected risks to establish planning/implementation priorities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Develop site specific solutions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Assess feasibility and impact of comprehensive solutions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Make Boston region a leader in resilience financing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Topics for Collaboration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0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charset="2"/>
              <a:buChar char="§"/>
            </a:pPr>
            <a:r>
              <a:rPr lang="en-US" dirty="0" smtClean="0"/>
              <a:t>IPCC  reports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National Assessments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Regional Assessments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100s-1000s of Studies/Papers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FEMA maps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TBHA maps</a:t>
            </a:r>
          </a:p>
          <a:p>
            <a:pPr>
              <a:buFont typeface="Wingdings" charset="2"/>
              <a:buChar char="§"/>
            </a:pPr>
            <a:endParaRPr lang="en-US" dirty="0"/>
          </a:p>
          <a:p>
            <a:pPr>
              <a:buFont typeface="Wingdings" charset="2"/>
              <a:buChar char="§"/>
            </a:pPr>
            <a:r>
              <a:rPr lang="en-US" dirty="0" smtClean="0"/>
              <a:t>Planners, regulators, developers need clarity and predictability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Planning guidance must correlate with capital life of buildings, infrastructure, etc. 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Update guidance regularly as science evolves (5-10 year cycles?) and trends become clear – need for permanent consortium of science advisors?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Translate Science Into Planning Guidance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9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 FEMA and TBHA Maps</a:t>
            </a:r>
            <a:endParaRPr lang="en-US" dirty="0"/>
          </a:p>
        </p:txBody>
      </p:sp>
      <p:pic>
        <p:nvPicPr>
          <p:cNvPr id="3" name="Content Placeholder 2" descr="BOS Prelim FIRM 2013 Cr-Cmp.pdf"/>
          <p:cNvPicPr>
            <a:picLocks noGrp="1" noChangeAspect="1"/>
          </p:cNvPicPr>
          <p:nvPr>
            <p:ph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852" b="6852"/>
          <a:stretch>
            <a:fillRect/>
          </a:stretch>
        </p:blipFill>
        <p:spPr/>
      </p:pic>
      <p:pic>
        <p:nvPicPr>
          <p:cNvPr id="7" name="Content Placeholder 6" descr="7 Ft All Sources Douglass SLR Maps.jpg"/>
          <p:cNvPicPr>
            <a:picLocks noGrp="1" noChangeAspect="1"/>
          </p:cNvPicPr>
          <p:nvPr>
            <p:ph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6713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Scenario Planning - NEAq</a:t>
            </a:r>
            <a:endParaRPr lang="en-US" dirty="0"/>
          </a:p>
        </p:txBody>
      </p:sp>
      <p:pic>
        <p:nvPicPr>
          <p:cNvPr id="5" name="Content Placeholder 4" descr="IMG_2751.JPG"/>
          <p:cNvPicPr>
            <a:picLocks noGrp="1" noChangeAspect="1"/>
          </p:cNvPicPr>
          <p:nvPr>
            <p:ph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7" name="Content Placeholder 6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722657021"/>
              </p:ext>
            </p:extLst>
          </p:nvPr>
        </p:nvGraphicFramePr>
        <p:xfrm>
          <a:off x="4762156" y="2139108"/>
          <a:ext cx="3924644" cy="4624390"/>
        </p:xfrm>
        <a:graphic>
          <a:graphicData uri="http://schemas.openxmlformats.org/drawingml/2006/table">
            <a:tbl>
              <a:tblPr/>
              <a:tblGrid>
                <a:gridCol w="504926"/>
                <a:gridCol w="95213"/>
                <a:gridCol w="3324505"/>
              </a:tblGrid>
              <a:tr h="279504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sng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FEET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sng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KEY REFERENCE ELEVATIONS AND FLOOD HEIGHTS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15.0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NEAQ MAIN BUILDING 1ST FLOOR 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13.0-14.0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PRELIM 2013 FEMA 100 YEAR FLOOD DOWNTOWN (INCL WAVE ACTION)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12.3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TBHA MHHW +7.5 FT (NO WAVE ACTION)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11.6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CHARLES RIVER DAM 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11.0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NEAQ IMAX 1ST FLOOR 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10.0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PRELIM 2013 FEMA 100 YEAR FLOOD AT CR DAM (NO WAVE ACTION)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9.8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TBHA MHHW + 5.0 FEET (NO WAVE ACTION)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9.6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HIGHEST OBSERVED WATER LEVEL (1978) 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9.4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FEMA 2008 100 YEAR FLOOD 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7.3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TBHA MHHW + 2.5 FEET (NO WAVE ACTION)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4.8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MHHW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MSL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-4.8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MLLW (APPROX)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19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("WICKED HIGH TIDE" ADDS APPROX 2 FEET TO MHHW)</a:t>
                      </a:r>
                    </a:p>
                  </a:txBody>
                  <a:tcPr marL="7934" marR="7934" marT="7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940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charset="2"/>
              <a:buChar char="§"/>
            </a:pPr>
            <a:r>
              <a:rPr lang="en-US" dirty="0" smtClean="0"/>
              <a:t>Complicated issues: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Inherent uncertainties re: climate sensitivity and emissions trajectories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But – strong scientific consensus and growing evidence of change 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Incremental SLR v storm surge/flooding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“100 Year Storm” vocabulary</a:t>
            </a:r>
          </a:p>
          <a:p>
            <a:pPr>
              <a:buFont typeface="Wingdings" charset="2"/>
              <a:buChar char="§"/>
            </a:pPr>
            <a:r>
              <a:rPr lang="en-US" dirty="0"/>
              <a:t>In absence of another Sandy near miss – will memories fade?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How can universities and NGOs help?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Examples: San Diego Climate Education Partners; NOCCI (NEAq, WHOI,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Communicating the Risks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01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charset="2"/>
              <a:buChar char="§"/>
            </a:pPr>
            <a:r>
              <a:rPr lang="en-US" dirty="0" smtClean="0"/>
              <a:t>Many underway: FEMA/City Review, MA DOT (Big Dig), MASSPORT, BSWC, MWRA, City of Cambridge, FEMA, Private Utilities, Universities, Private property owners, </a:t>
            </a:r>
            <a:r>
              <a:rPr lang="en-US" dirty="0" err="1" smtClean="0"/>
              <a:t>etc</a:t>
            </a: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en-US" dirty="0" smtClean="0"/>
              <a:t>Need to synthesize: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identify neighborhoods, property, infrastructure most at risk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prioritize solutions and investment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Role for universities and NGOS -- or private contractors for public agencies?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Synthesizing Risk Assessments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51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Developing Site-Specific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charset="2"/>
              <a:buChar char="§"/>
            </a:pPr>
            <a:r>
              <a:rPr lang="en-US" dirty="0" smtClean="0"/>
              <a:t>Enhance resilience for near term and “best case” scenarios by 2100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Can focus on </a:t>
            </a:r>
            <a:r>
              <a:rPr lang="en-US" u="sng" dirty="0" smtClean="0"/>
              <a:t>individual</a:t>
            </a:r>
            <a:r>
              <a:rPr lang="en-US" dirty="0" smtClean="0"/>
              <a:t> buildings, properties, infrastructure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Case studies for course work in engineering, architecture, landscape architecture, urban planning, real estate development, etc.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Internships in public/private sector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Facility planners can share best practices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Existing buildings – biggest challenge.</a:t>
            </a:r>
            <a:endParaRPr lang="en-US" dirty="0"/>
          </a:p>
        </p:txBody>
      </p:sp>
      <p:pic>
        <p:nvPicPr>
          <p:cNvPr id="5" name="Content Placeholder 4" descr="IMG_2724.JPG"/>
          <p:cNvPicPr>
            <a:picLocks noGrp="1" noChangeAspect="1"/>
          </p:cNvPicPr>
          <p:nvPr>
            <p:ph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7433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Assessing Options for </a:t>
            </a:r>
            <a:br>
              <a:rPr lang="en-US" dirty="0" smtClean="0"/>
            </a:br>
            <a:r>
              <a:rPr lang="en-US" dirty="0" smtClean="0"/>
              <a:t>Comprehensive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charset="2"/>
              <a:buChar char="§"/>
            </a:pPr>
            <a:r>
              <a:rPr lang="en-US" dirty="0" smtClean="0"/>
              <a:t>SLR by 2100 + storm surge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Interdisciplinary approach needed: 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engineering feasibility 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impacts on harbor uses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environmental impacts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cost/ financing  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E</a:t>
            </a:r>
            <a:r>
              <a:rPr lang="en-US" dirty="0" smtClean="0"/>
              <a:t>tc.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Relationship to site-specific solutions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 descr="DiMambro Safety Belt.jpg"/>
          <p:cNvPicPr>
            <a:picLocks noGrp="1" noChangeAspect="1"/>
          </p:cNvPicPr>
          <p:nvPr>
            <p:ph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45152" y="2679192"/>
            <a:ext cx="3822192" cy="3188246"/>
          </a:xfrm>
        </p:spPr>
      </p:pic>
      <p:sp>
        <p:nvSpPr>
          <p:cNvPr id="4" name="TextBox 3"/>
          <p:cNvSpPr txBox="1"/>
          <p:nvPr/>
        </p:nvSpPr>
        <p:spPr>
          <a:xfrm>
            <a:off x="5535752" y="6126480"/>
            <a:ext cx="2973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DiMambro</a:t>
            </a:r>
            <a:r>
              <a:rPr lang="en-US" dirty="0" smtClean="0"/>
              <a:t> &amp; Associates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19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charset="2"/>
              <a:buChar char="§"/>
            </a:pPr>
            <a:r>
              <a:rPr lang="en-US" dirty="0" smtClean="0"/>
              <a:t>Relocation of high value assets not feasible in many cases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How to protect an important component of city’s tax base?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How to incentivize private property owners to implement resilience measures?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Regulatory measures to provide flexibility for, and reward, best practices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Insurance incentives – create value by reducing risks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Synergies between green building/energy efficiency initiatives and resilience measures?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Create resilience fund from insurance fee or other mechanism? 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Equity issues – how to ensure low/middle income neighborhoods become more resilient?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Role for public policy programs? Business schools? Economists? Social science?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Make Boston A Leader in Preparedness Financing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80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§"/>
            </a:pPr>
            <a:r>
              <a:rPr lang="en-US" dirty="0" smtClean="0"/>
              <a:t>Five tiers of engagement with increasing level of commitments: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Knowledge exchange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Integrate city content into course materials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City internships for students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City-commissioned research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University research consortium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GRC Higher Ed Working </a:t>
            </a:r>
            <a:r>
              <a:rPr lang="en-US" dirty="0" err="1" smtClean="0"/>
              <a:t>Grp</a:t>
            </a:r>
            <a:r>
              <a:rPr lang="en-US" dirty="0" smtClean="0"/>
              <a:t> – City of Boston Partnership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charset="2"/>
              <a:buChar char="§"/>
            </a:pPr>
            <a:r>
              <a:rPr lang="en-US" dirty="0" smtClean="0"/>
              <a:t>Applied v basic research – matching up City’s objectives v academic objectives 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University projects must support professional/career objectives of academics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Faculty/universities must balance teaching v research v community service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Planning time scales differ: universities -  long term, politicians - one term; private sector – tomorrow?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Funding</a:t>
            </a:r>
            <a:endParaRPr lang="en-US" dirty="0"/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41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Content Placeholder 11" descr="IMG_2726_2.JPG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688" y="2674938"/>
            <a:ext cx="7407275" cy="3451225"/>
          </a:xfrm>
        </p:spPr>
      </p:pic>
    </p:spTree>
    <p:extLst>
      <p:ext uri="{BB962C8B-B14F-4D97-AF65-F5344CB8AC3E}">
        <p14:creationId xmlns:p14="http://schemas.microsoft.com/office/powerpoint/2010/main" val="268353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326</TotalTime>
  <Words>728</Words>
  <Application>Microsoft Office PowerPoint</Application>
  <PresentationFormat>On-screen Show (4:3)</PresentationFormat>
  <Paragraphs>122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Waveform</vt:lpstr>
      <vt:lpstr>Rising Seas and the Rising Need for Collaboration Between  Academia, Public Agencies, NGOs</vt:lpstr>
      <vt:lpstr>Some Context</vt:lpstr>
      <vt:lpstr>Potential Topics for Collaboration</vt:lpstr>
      <vt:lpstr>Translate Science Into Planning Guidance</vt:lpstr>
      <vt:lpstr>Prelim FEMA and TBHA Maps</vt:lpstr>
      <vt:lpstr>Scenario Planning - NEAq</vt:lpstr>
      <vt:lpstr>Communicating the Risks</vt:lpstr>
      <vt:lpstr>Synthesizing Risk Assessments</vt:lpstr>
      <vt:lpstr>Developing Site-Specific Solutions</vt:lpstr>
      <vt:lpstr>Assessing Options for  Comprehensive Solutions</vt:lpstr>
      <vt:lpstr>Make Boston A Leader in Preparedness Financing</vt:lpstr>
      <vt:lpstr>GRC Higher Ed Working Grp – City of Boston Partnership</vt:lpstr>
      <vt:lpstr>Challenges</vt:lpstr>
      <vt:lpstr>PowerPoint Presentation</vt:lpstr>
    </vt:vector>
  </TitlesOfParts>
  <Company>new england aquarium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Rising Seas and the Rising Need for Collaboration Between Academia, NGOS, and Public Agencies</dc:title>
  <dc:creator>Bud Ris</dc:creator>
  <cp:lastModifiedBy>Katharine Lusk</cp:lastModifiedBy>
  <cp:revision>33</cp:revision>
  <cp:lastPrinted>2014-11-08T13:49:40Z</cp:lastPrinted>
  <dcterms:created xsi:type="dcterms:W3CDTF">2014-11-06T15:43:02Z</dcterms:created>
  <dcterms:modified xsi:type="dcterms:W3CDTF">2014-11-12T20:57:31Z</dcterms:modified>
</cp:coreProperties>
</file>