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7"/>
  </p:notesMasterIdLst>
  <p:sldIdLst>
    <p:sldId id="326" r:id="rId3"/>
    <p:sldId id="349" r:id="rId4"/>
    <p:sldId id="335" r:id="rId5"/>
    <p:sldId id="303" r:id="rId6"/>
    <p:sldId id="345" r:id="rId7"/>
    <p:sldId id="296" r:id="rId8"/>
    <p:sldId id="365" r:id="rId9"/>
    <p:sldId id="376" r:id="rId10"/>
    <p:sldId id="370" r:id="rId11"/>
    <p:sldId id="378" r:id="rId12"/>
    <p:sldId id="379" r:id="rId13"/>
    <p:sldId id="350" r:id="rId14"/>
    <p:sldId id="333" r:id="rId15"/>
    <p:sldId id="334" r:id="rId16"/>
    <p:sldId id="301" r:id="rId17"/>
    <p:sldId id="342" r:id="rId18"/>
    <p:sldId id="344" r:id="rId19"/>
    <p:sldId id="343" r:id="rId20"/>
    <p:sldId id="367" r:id="rId21"/>
    <p:sldId id="351" r:id="rId22"/>
    <p:sldId id="372" r:id="rId23"/>
    <p:sldId id="337" r:id="rId24"/>
    <p:sldId id="371" r:id="rId25"/>
    <p:sldId id="338" r:id="rId26"/>
    <p:sldId id="373" r:id="rId27"/>
    <p:sldId id="383" r:id="rId28"/>
    <p:sldId id="384" r:id="rId29"/>
    <p:sldId id="385" r:id="rId30"/>
    <p:sldId id="352" r:id="rId31"/>
    <p:sldId id="366" r:id="rId32"/>
    <p:sldId id="348" r:id="rId33"/>
    <p:sldId id="307" r:id="rId34"/>
    <p:sldId id="294" r:id="rId35"/>
    <p:sldId id="346" r:id="rId3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A2BE"/>
    <a:srgbClr val="822F1E"/>
    <a:srgbClr val="992A07"/>
    <a:srgbClr val="9934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87" autoAdjust="0"/>
    <p:restoredTop sz="99244" autoAdjust="0"/>
  </p:normalViewPr>
  <p:slideViewPr>
    <p:cSldViewPr>
      <p:cViewPr>
        <p:scale>
          <a:sx n="66" d="100"/>
          <a:sy n="66" d="100"/>
        </p:scale>
        <p:origin x="-1524" y="-258"/>
      </p:cViewPr>
      <p:guideLst>
        <p:guide orient="horz" pos="216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100" d="100"/>
          <a:sy n="100" d="100"/>
        </p:scale>
        <p:origin x="-2544"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F898032-287F-4711-A426-F4E0F404CC60}" type="datetimeFigureOut">
              <a:rPr lang="en-US" smtClean="0"/>
              <a:t>11/12/2014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C29F8179-73AC-4A98-AA03-F1DEC89C8FA8}" type="slidenum">
              <a:rPr lang="en-US" smtClean="0"/>
              <a:t>‹#›</a:t>
            </a:fld>
            <a:endParaRPr lang="en-US"/>
          </a:p>
        </p:txBody>
      </p:sp>
    </p:spTree>
    <p:extLst>
      <p:ext uri="{BB962C8B-B14F-4D97-AF65-F5344CB8AC3E}">
        <p14:creationId xmlns:p14="http://schemas.microsoft.com/office/powerpoint/2010/main" val="3100728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defTabSz="931863" eaLnBrk="0" hangingPunct="0">
              <a:defRPr>
                <a:solidFill>
                  <a:schemeClr val="tx1"/>
                </a:solidFill>
                <a:latin typeface="Century Gothic" pitchFamily="34" charset="0"/>
              </a:defRPr>
            </a:lvl1pPr>
            <a:lvl2pPr marL="742950" indent="-285750" defTabSz="931863" eaLnBrk="0" hangingPunct="0">
              <a:defRPr>
                <a:solidFill>
                  <a:schemeClr val="tx1"/>
                </a:solidFill>
                <a:latin typeface="Century Gothic" pitchFamily="34" charset="0"/>
              </a:defRPr>
            </a:lvl2pPr>
            <a:lvl3pPr marL="1143000" indent="-228600" defTabSz="931863" eaLnBrk="0" hangingPunct="0">
              <a:defRPr>
                <a:solidFill>
                  <a:schemeClr val="tx1"/>
                </a:solidFill>
                <a:latin typeface="Century Gothic" pitchFamily="34" charset="0"/>
              </a:defRPr>
            </a:lvl3pPr>
            <a:lvl4pPr marL="1600200" indent="-228600" defTabSz="931863" eaLnBrk="0" hangingPunct="0">
              <a:defRPr>
                <a:solidFill>
                  <a:schemeClr val="tx1"/>
                </a:solidFill>
                <a:latin typeface="Century Gothic" pitchFamily="34" charset="0"/>
              </a:defRPr>
            </a:lvl4pPr>
            <a:lvl5pPr marL="2057400" indent="-228600" defTabSz="931863" eaLnBrk="0" hangingPunct="0">
              <a:defRPr>
                <a:solidFill>
                  <a:schemeClr val="tx1"/>
                </a:solidFill>
                <a:latin typeface="Century Gothic" pitchFamily="34" charset="0"/>
              </a:defRPr>
            </a:lvl5pPr>
            <a:lvl6pPr marL="2514600" indent="-228600" algn="ctr" defTabSz="931863" eaLnBrk="0" fontAlgn="base" hangingPunct="0">
              <a:spcBef>
                <a:spcPct val="0"/>
              </a:spcBef>
              <a:spcAft>
                <a:spcPct val="0"/>
              </a:spcAft>
              <a:defRPr>
                <a:solidFill>
                  <a:schemeClr val="tx1"/>
                </a:solidFill>
                <a:latin typeface="Century Gothic" pitchFamily="34" charset="0"/>
              </a:defRPr>
            </a:lvl6pPr>
            <a:lvl7pPr marL="2971800" indent="-228600" algn="ctr" defTabSz="931863" eaLnBrk="0" fontAlgn="base" hangingPunct="0">
              <a:spcBef>
                <a:spcPct val="0"/>
              </a:spcBef>
              <a:spcAft>
                <a:spcPct val="0"/>
              </a:spcAft>
              <a:defRPr>
                <a:solidFill>
                  <a:schemeClr val="tx1"/>
                </a:solidFill>
                <a:latin typeface="Century Gothic" pitchFamily="34" charset="0"/>
              </a:defRPr>
            </a:lvl7pPr>
            <a:lvl8pPr marL="3429000" indent="-228600" algn="ctr" defTabSz="931863" eaLnBrk="0" fontAlgn="base" hangingPunct="0">
              <a:spcBef>
                <a:spcPct val="0"/>
              </a:spcBef>
              <a:spcAft>
                <a:spcPct val="0"/>
              </a:spcAft>
              <a:defRPr>
                <a:solidFill>
                  <a:schemeClr val="tx1"/>
                </a:solidFill>
                <a:latin typeface="Century Gothic" pitchFamily="34" charset="0"/>
              </a:defRPr>
            </a:lvl8pPr>
            <a:lvl9pPr marL="3886200" indent="-228600" algn="ctr" defTabSz="931863" eaLnBrk="0" fontAlgn="base" hangingPunct="0">
              <a:spcBef>
                <a:spcPct val="0"/>
              </a:spcBef>
              <a:spcAft>
                <a:spcPct val="0"/>
              </a:spcAft>
              <a:defRPr>
                <a:solidFill>
                  <a:schemeClr val="tx1"/>
                </a:solidFill>
                <a:latin typeface="Century Gothic" pitchFamily="34" charset="0"/>
              </a:defRPr>
            </a:lvl9pPr>
          </a:lstStyle>
          <a:p>
            <a:pPr eaLnBrk="1" hangingPunct="1"/>
            <a:fld id="{C6626F92-07F6-4F91-ADEF-0BA1E71C36F5}" type="slidenum">
              <a:rPr lang="en-US">
                <a:solidFill>
                  <a:prstClr val="black"/>
                </a:solidFill>
                <a:latin typeface="Arial" pitchFamily="34" charset="0"/>
              </a:rPr>
              <a:pPr eaLnBrk="1" hangingPunct="1"/>
              <a:t>1</a:t>
            </a:fld>
            <a:endParaRPr lang="en-US">
              <a:solidFill>
                <a:prstClr val="black"/>
              </a:solidFill>
              <a:latin typeface="Arial" pitchFamily="34" charset="0"/>
            </a:endParaRPr>
          </a:p>
        </p:txBody>
      </p:sp>
      <p:sp>
        <p:nvSpPr>
          <p:cNvPr id="35843" name="Rectangle 2"/>
          <p:cNvSpPr>
            <a:spLocks noGrp="1" noRot="1" noChangeAspect="1" noChangeArrowheads="1" noTextEdit="1"/>
          </p:cNvSpPr>
          <p:nvPr>
            <p:ph type="sldImg"/>
          </p:nvPr>
        </p:nvSpPr>
        <p:spPr>
          <a:xfrm>
            <a:off x="1181100" y="698500"/>
            <a:ext cx="4648200" cy="3486150"/>
          </a:xfrm>
          <a:ln/>
        </p:spPr>
      </p:sp>
      <p:sp>
        <p:nvSpPr>
          <p:cNvPr id="35844" name="Rectangle 3"/>
          <p:cNvSpPr>
            <a:spLocks noGrp="1" noChangeArrowheads="1"/>
          </p:cNvSpPr>
          <p:nvPr>
            <p:ph type="body" idx="1"/>
          </p:nvPr>
        </p:nvSpPr>
        <p:spPr>
          <a:xfrm>
            <a:off x="701519" y="4416633"/>
            <a:ext cx="5607362" cy="4180854"/>
          </a:xfrm>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9F8179-73AC-4A98-AA03-F1DEC89C8FA8}" type="slidenum">
              <a:rPr lang="en-US" smtClean="0"/>
              <a:t>2</a:t>
            </a:fld>
            <a:endParaRPr lang="en-US"/>
          </a:p>
        </p:txBody>
      </p:sp>
    </p:spTree>
    <p:extLst>
      <p:ext uri="{BB962C8B-B14F-4D97-AF65-F5344CB8AC3E}">
        <p14:creationId xmlns:p14="http://schemas.microsoft.com/office/powerpoint/2010/main" val="2555454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29F8179-73AC-4A98-AA03-F1DEC89C8FA8}" type="slidenum">
              <a:rPr lang="en-US" smtClean="0"/>
              <a:t>3</a:t>
            </a:fld>
            <a:endParaRPr lang="en-US"/>
          </a:p>
        </p:txBody>
      </p:sp>
    </p:spTree>
    <p:extLst>
      <p:ext uri="{BB962C8B-B14F-4D97-AF65-F5344CB8AC3E}">
        <p14:creationId xmlns:p14="http://schemas.microsoft.com/office/powerpoint/2010/main" val="4109514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9F8179-73AC-4A98-AA03-F1DEC89C8FA8}" type="slidenum">
              <a:rPr lang="en-US" smtClean="0"/>
              <a:t>4</a:t>
            </a:fld>
            <a:endParaRPr lang="en-US"/>
          </a:p>
        </p:txBody>
      </p:sp>
    </p:spTree>
    <p:extLst>
      <p:ext uri="{BB962C8B-B14F-4D97-AF65-F5344CB8AC3E}">
        <p14:creationId xmlns:p14="http://schemas.microsoft.com/office/powerpoint/2010/main" val="4109514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10"/>
          </p:nvPr>
        </p:nvSpPr>
        <p:spPr/>
        <p:txBody>
          <a:bodyPr/>
          <a:lstStyle/>
          <a:p>
            <a:fld id="{C29F8179-73AC-4A98-AA03-F1DEC89C8FA8}" type="slidenum">
              <a:rPr lang="en-US" smtClean="0"/>
              <a:t>5</a:t>
            </a:fld>
            <a:endParaRPr lang="en-US"/>
          </a:p>
        </p:txBody>
      </p:sp>
    </p:spTree>
    <p:extLst>
      <p:ext uri="{BB962C8B-B14F-4D97-AF65-F5344CB8AC3E}">
        <p14:creationId xmlns:p14="http://schemas.microsoft.com/office/powerpoint/2010/main" val="2819972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0" dirty="0"/>
          </a:p>
        </p:txBody>
      </p:sp>
      <p:sp>
        <p:nvSpPr>
          <p:cNvPr id="4" name="Slide Number Placeholder 3"/>
          <p:cNvSpPr>
            <a:spLocks noGrp="1"/>
          </p:cNvSpPr>
          <p:nvPr>
            <p:ph type="sldNum" sz="quarter" idx="10"/>
          </p:nvPr>
        </p:nvSpPr>
        <p:spPr/>
        <p:txBody>
          <a:bodyPr/>
          <a:lstStyle/>
          <a:p>
            <a:fld id="{C29F8179-73AC-4A98-AA03-F1DEC89C8FA8}" type="slidenum">
              <a:rPr lang="en-US" smtClean="0"/>
              <a:t>6</a:t>
            </a:fld>
            <a:endParaRPr lang="en-US"/>
          </a:p>
        </p:txBody>
      </p:sp>
    </p:spTree>
    <p:extLst>
      <p:ext uri="{BB962C8B-B14F-4D97-AF65-F5344CB8AC3E}">
        <p14:creationId xmlns:p14="http://schemas.microsoft.com/office/powerpoint/2010/main" val="2645599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9F8179-73AC-4A98-AA03-F1DEC89C8FA8}" type="slidenum">
              <a:rPr lang="en-US" smtClean="0"/>
              <a:t>7</a:t>
            </a:fld>
            <a:endParaRPr lang="en-US"/>
          </a:p>
        </p:txBody>
      </p:sp>
    </p:spTree>
    <p:extLst>
      <p:ext uri="{BB962C8B-B14F-4D97-AF65-F5344CB8AC3E}">
        <p14:creationId xmlns:p14="http://schemas.microsoft.com/office/powerpoint/2010/main" val="2630557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9F8179-73AC-4A98-AA03-F1DEC89C8FA8}" type="slidenum">
              <a:rPr lang="en-US" smtClean="0"/>
              <a:t>8</a:t>
            </a:fld>
            <a:endParaRPr lang="en-US"/>
          </a:p>
        </p:txBody>
      </p:sp>
    </p:spTree>
    <p:extLst>
      <p:ext uri="{BB962C8B-B14F-4D97-AF65-F5344CB8AC3E}">
        <p14:creationId xmlns:p14="http://schemas.microsoft.com/office/powerpoint/2010/main" val="4109514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9F8179-73AC-4A98-AA03-F1DEC89C8FA8}" type="slidenum">
              <a:rPr lang="en-US" smtClean="0"/>
              <a:t>9</a:t>
            </a:fld>
            <a:endParaRPr lang="en-US"/>
          </a:p>
        </p:txBody>
      </p:sp>
    </p:spTree>
    <p:extLst>
      <p:ext uri="{BB962C8B-B14F-4D97-AF65-F5344CB8AC3E}">
        <p14:creationId xmlns:p14="http://schemas.microsoft.com/office/powerpoint/2010/main" val="4807780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have taken a </a:t>
            </a:r>
            <a:r>
              <a:rPr lang="en-US" sz="1200" b="1" kern="1200" dirty="0" smtClean="0">
                <a:solidFill>
                  <a:schemeClr val="tx1"/>
                </a:solidFill>
                <a:effectLst/>
                <a:latin typeface="+mn-lt"/>
                <a:ea typeface="+mn-ea"/>
                <a:cs typeface="+mn-cs"/>
              </a:rPr>
              <a:t>reasonable sea level rise projection</a:t>
            </a:r>
            <a:r>
              <a:rPr lang="en-US" sz="1200" kern="1200" dirty="0" smtClean="0">
                <a:solidFill>
                  <a:schemeClr val="tx1"/>
                </a:solidFill>
                <a:effectLst/>
                <a:latin typeface="+mn-lt"/>
                <a:ea typeface="+mn-ea"/>
                <a:cs typeface="+mn-cs"/>
              </a:rPr>
              <a:t> straight out of the U.S. National Climate Assessment – and we’ve simply asked the question “</a:t>
            </a:r>
            <a:r>
              <a:rPr lang="en-US" sz="1200" i="1" kern="1200" dirty="0" smtClean="0">
                <a:solidFill>
                  <a:schemeClr val="tx1"/>
                </a:solidFill>
                <a:effectLst/>
                <a:latin typeface="+mn-lt"/>
                <a:ea typeface="+mn-ea"/>
                <a:cs typeface="+mn-cs"/>
              </a:rPr>
              <a:t>what does that really mean on the ground in the near future</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With the help of NOAA and the research group Climate Central, we’ve used data from 52 different tide gauges along the East and Gulf Coasts, together with localized sea level rise projections [from Climate Central’s Surging Seas Risk Finder].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And we’ve looked at </a:t>
            </a:r>
            <a:r>
              <a:rPr lang="en-US" sz="1200" b="1" kern="1200" dirty="0" smtClean="0">
                <a:solidFill>
                  <a:schemeClr val="tx1"/>
                </a:solidFill>
                <a:effectLst/>
                <a:latin typeface="+mn-lt"/>
                <a:ea typeface="+mn-ea"/>
                <a:cs typeface="+mn-cs"/>
              </a:rPr>
              <a:t>how flooding -- at high tide</a:t>
            </a:r>
            <a:r>
              <a:rPr lang="en-US" sz="1200" kern="1200" dirty="0" smtClean="0">
                <a:solidFill>
                  <a:schemeClr val="tx1"/>
                </a:solidFill>
                <a:effectLst/>
                <a:latin typeface="+mn-lt"/>
                <a:ea typeface="+mn-ea"/>
                <a:cs typeface="+mn-cs"/>
              </a:rPr>
              <a:t> -- will change as sea level rises in the next 15 and 30 years. </a:t>
            </a:r>
          </a:p>
          <a:p>
            <a:endParaRPr lang="en-US" sz="1200" b="0" i="0" u="none" strike="noStrike" kern="1200" baseline="0" dirty="0" smtClean="0">
              <a:solidFill>
                <a:schemeClr val="tx1"/>
              </a:solidFill>
              <a:latin typeface="+mn-lt"/>
              <a:ea typeface="+mn-ea"/>
              <a:cs typeface="+mn-cs"/>
            </a:endParaRPr>
          </a:p>
          <a:p>
            <a:r>
              <a:rPr lang="en-US" b="0" dirty="0" smtClean="0"/>
              <a:t>The</a:t>
            </a:r>
            <a:r>
              <a:rPr lang="en-US" b="0" baseline="0" dirty="0" smtClean="0"/>
              <a:t> report is a compilation of data – but most importantly stories about places that are already dealing with tidal flooding on a regular basis.</a:t>
            </a:r>
          </a:p>
          <a:p>
            <a:endParaRPr lang="en-US" b="0" baseline="0" dirty="0" smtClean="0"/>
          </a:p>
          <a:p>
            <a:r>
              <a:rPr lang="en-US" b="0" baseline="0" dirty="0" smtClean="0"/>
              <a:t>Find the report here:</a:t>
            </a:r>
          </a:p>
          <a:p>
            <a:r>
              <a:rPr lang="en-US" b="0" baseline="0" dirty="0" smtClean="0"/>
              <a:t>www.ucsusa.org/encroachingtides</a:t>
            </a:r>
            <a:endParaRPr lang="en-US" b="0" dirty="0"/>
          </a:p>
        </p:txBody>
      </p:sp>
      <p:sp>
        <p:nvSpPr>
          <p:cNvPr id="4" name="Slide Number Placeholder 3"/>
          <p:cNvSpPr>
            <a:spLocks noGrp="1"/>
          </p:cNvSpPr>
          <p:nvPr>
            <p:ph type="sldNum" sz="quarter" idx="10"/>
          </p:nvPr>
        </p:nvSpPr>
        <p:spPr/>
        <p:txBody>
          <a:bodyPr/>
          <a:lstStyle/>
          <a:p>
            <a:fld id="{C29F8179-73AC-4A98-AA03-F1DEC89C8FA8}" type="slidenum">
              <a:rPr lang="en-US" smtClean="0"/>
              <a:t>12</a:t>
            </a:fld>
            <a:endParaRPr lang="en-US"/>
          </a:p>
        </p:txBody>
      </p:sp>
    </p:spTree>
    <p:extLst>
      <p:ext uri="{BB962C8B-B14F-4D97-AF65-F5344CB8AC3E}">
        <p14:creationId xmlns:p14="http://schemas.microsoft.com/office/powerpoint/2010/main" val="1931765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data we used comes from NOAA tide gauges along the East and Gulf Coasts. We know from tide gauge records over the last century or more that sea level is rising, and now satellite data confirms that these trends are continuing.</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Global sea level rose roughly eight inches from 1880 to 2009. That rise occurred because global warming accelerated the melting of land-based ice into the oceans, and because seawater expanded as it absorbed heat from a warming atmosphere. Sea level rise is accelerating globally today, and at especially fast rates along parts of the East Coast.</a:t>
            </a:r>
          </a:p>
          <a:p>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We know high tides are having a greater impact on U.S. communities today than in decades past for two reasons. First, our shores are more heavily developed, so higher tides affect more people and infrastructure. Second, these tides are now occurring on top of elevated—and rising—sea levels.</a:t>
            </a:r>
          </a:p>
        </p:txBody>
      </p:sp>
      <p:sp>
        <p:nvSpPr>
          <p:cNvPr id="4" name="Slide Number Placeholder 3"/>
          <p:cNvSpPr>
            <a:spLocks noGrp="1"/>
          </p:cNvSpPr>
          <p:nvPr>
            <p:ph type="sldNum" sz="quarter" idx="10"/>
          </p:nvPr>
        </p:nvSpPr>
        <p:spPr/>
        <p:txBody>
          <a:bodyPr/>
          <a:lstStyle/>
          <a:p>
            <a:fld id="{C29F8179-73AC-4A98-AA03-F1DEC89C8FA8}" type="slidenum">
              <a:rPr lang="en-US" smtClean="0"/>
              <a:t>13</a:t>
            </a:fld>
            <a:endParaRPr lang="en-US"/>
          </a:p>
        </p:txBody>
      </p:sp>
    </p:spTree>
    <p:extLst>
      <p:ext uri="{BB962C8B-B14F-4D97-AF65-F5344CB8AC3E}">
        <p14:creationId xmlns:p14="http://schemas.microsoft.com/office/powerpoint/2010/main" val="4109514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In our analysis, we’ve used three different possible future sea level scenarios. These are all from the National Climate Assessment and are known as the intermediate-low, the intermediate-high, and the highest SLR projection. Each represents different assumptions about how oceans and land-based ice will respond to future warming to project global sea level rise. These scenarios show a range of 1.5 feet to 6.3 feet of sea level rise above 2012 levels by 2100. The rate and magnitude of the loss of land-based ice—primarily the ice sheets of Greenland and Antarctica—account for much of the difference in the projections.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You can find the results for all three SLR scenarios in our background technical document on the report landing page:</a:t>
            </a:r>
          </a:p>
          <a:p>
            <a:r>
              <a:rPr lang="en-US" sz="1200" b="0" i="0" u="none" strike="noStrike" kern="1200" baseline="0" dirty="0" smtClean="0">
                <a:solidFill>
                  <a:schemeClr val="tx1"/>
                </a:solidFill>
                <a:latin typeface="+mn-lt"/>
                <a:ea typeface="+mn-ea"/>
                <a:cs typeface="+mn-cs"/>
              </a:rPr>
              <a:t>www.ucsusa.org/encroachingtides</a:t>
            </a:r>
          </a:p>
          <a:p>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For our report, we chose to </a:t>
            </a:r>
            <a:r>
              <a:rPr lang="en-US" sz="1200" b="1" i="0" u="none" strike="noStrike" kern="1200" baseline="0" dirty="0" smtClean="0">
                <a:solidFill>
                  <a:schemeClr val="tx1"/>
                </a:solidFill>
                <a:latin typeface="+mn-lt"/>
                <a:ea typeface="+mn-ea"/>
                <a:cs typeface="+mn-cs"/>
              </a:rPr>
              <a:t>highlight one of these scenarios </a:t>
            </a:r>
            <a:r>
              <a:rPr lang="en-US" sz="1200" b="0" i="0" u="none" strike="noStrike" kern="1200" baseline="0" dirty="0" smtClean="0">
                <a:solidFill>
                  <a:schemeClr val="tx1"/>
                </a:solidFill>
                <a:latin typeface="+mn-lt"/>
                <a:ea typeface="+mn-ea"/>
                <a:cs typeface="+mn-cs"/>
              </a:rPr>
              <a:t>– the intermediate-high scenario – to project coastal flooding at our 52 chosen tide gauges. We based projections for sea level rise at our 52 locations on the assessment’s intermediate-high scenario, which projects a global sea level rise of about five inches above 2012 levels by 2030, and about 11 inches by 2045. </a:t>
            </a:r>
          </a:p>
          <a:p>
            <a:endParaRPr lang="en-US" b="0" i="0" dirty="0" smtClean="0"/>
          </a:p>
          <a:p>
            <a:r>
              <a:rPr lang="en-US" b="0" i="0" dirty="0" smtClean="0"/>
              <a:t>In</a:t>
            </a:r>
            <a:r>
              <a:rPr lang="en-US" b="0" i="0" baseline="0" dirty="0" smtClean="0"/>
              <a:t> addition, we included a l</a:t>
            </a:r>
            <a:r>
              <a:rPr lang="en-US" b="0" i="0" dirty="0" smtClean="0"/>
              <a:t>ocal component of sea level rise due to changes in land uplift and subsidence, ocean currents and density,</a:t>
            </a:r>
            <a:r>
              <a:rPr lang="en-US" b="0" i="0" baseline="0" dirty="0" smtClean="0"/>
              <a:t> groundwater extraction and s</a:t>
            </a:r>
            <a:r>
              <a:rPr lang="en-US" b="0" i="0" dirty="0" smtClean="0"/>
              <a:t>ea floor topography.</a:t>
            </a:r>
            <a:r>
              <a:rPr lang="en-US" b="0" i="0" baseline="0" dirty="0" smtClean="0"/>
              <a:t> So the SLR rates for each locations add this local component to the global sea level rise (and those results can be found on page 52-53 of the report) . </a:t>
            </a:r>
            <a:endParaRPr lang="en-US" b="0" i="0" dirty="0" smtClean="0"/>
          </a:p>
          <a:p>
            <a:endParaRPr lang="fr-FR" sz="800" b="0" i="0" u="none" strike="noStrike" kern="1200" baseline="0" dirty="0" smtClean="0">
              <a:solidFill>
                <a:schemeClr val="tx1"/>
              </a:solidFill>
              <a:latin typeface="+mn-lt"/>
              <a:ea typeface="+mn-ea"/>
              <a:cs typeface="+mn-cs"/>
            </a:endParaRPr>
          </a:p>
          <a:p>
            <a:r>
              <a:rPr lang="fr-FR" sz="800" b="0" i="0" u="none" strike="noStrike" kern="1200" baseline="0" dirty="0" smtClean="0">
                <a:solidFill>
                  <a:schemeClr val="tx1"/>
                </a:solidFill>
                <a:latin typeface="+mn-lt"/>
                <a:ea typeface="+mn-ea"/>
                <a:cs typeface="+mn-cs"/>
              </a:rPr>
              <a:t>SOURCES: CLIMATE CENTRAL N.D.; WALSH ET AL. 2014; PARRIS ET AL. 2012.</a:t>
            </a:r>
            <a:endParaRPr lang="en-US" b="0" i="0" dirty="0" smtClean="0"/>
          </a:p>
          <a:p>
            <a:endParaRPr lang="en-US" dirty="0"/>
          </a:p>
        </p:txBody>
      </p:sp>
      <p:sp>
        <p:nvSpPr>
          <p:cNvPr id="4" name="Slide Number Placeholder 3"/>
          <p:cNvSpPr>
            <a:spLocks noGrp="1"/>
          </p:cNvSpPr>
          <p:nvPr>
            <p:ph type="sldNum" sz="quarter" idx="10"/>
          </p:nvPr>
        </p:nvSpPr>
        <p:spPr/>
        <p:txBody>
          <a:bodyPr/>
          <a:lstStyle/>
          <a:p>
            <a:fld id="{C29F8179-73AC-4A98-AA03-F1DEC89C8FA8}" type="slidenum">
              <a:rPr lang="en-US" smtClean="0"/>
              <a:t>14</a:t>
            </a:fld>
            <a:endParaRPr lang="en-US"/>
          </a:p>
        </p:txBody>
      </p:sp>
    </p:spTree>
    <p:extLst>
      <p:ext uri="{BB962C8B-B14F-4D97-AF65-F5344CB8AC3E}">
        <p14:creationId xmlns:p14="http://schemas.microsoft.com/office/powerpoint/2010/main" val="4109514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In the next 15 years, two-thirds of these communities could see a tripling or more in the number of high-tide floods each year.</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What is shown here are the number of flood events per year that are higher than the minor flood level. There are two vertical bars that show 180 and 240 flood events per year.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Of the 52 locations we examined, 30 (shown here) can expect at least two dozen tidal floods per year, on average, by 2030. (Note that some communities, such as Broad Channel in Jamaica Bay, NY, see roughly this much flooding today; however, this flooding is not captured by the closest tide gauge.) And tidal flooding will occur even more often in many locations.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By 2045, one-third of the locations we analyzed can expect 180 or more tidal floods per year.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And nine locations could average 240 or more tidal floods a year by 2045.</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 will point out that on the east coast there are two tides a day in most places, so for many places this represents two floods a day at some times of the month.</a:t>
            </a:r>
            <a:endParaRPr lang="en-US" i="0" dirty="0" smtClean="0"/>
          </a:p>
          <a:p>
            <a:endParaRPr lang="en-US" i="0" dirty="0"/>
          </a:p>
        </p:txBody>
      </p:sp>
      <p:sp>
        <p:nvSpPr>
          <p:cNvPr id="4" name="Slide Number Placeholder 3"/>
          <p:cNvSpPr>
            <a:spLocks noGrp="1"/>
          </p:cNvSpPr>
          <p:nvPr>
            <p:ph type="sldNum" sz="quarter" idx="10"/>
          </p:nvPr>
        </p:nvSpPr>
        <p:spPr/>
        <p:txBody>
          <a:bodyPr/>
          <a:lstStyle/>
          <a:p>
            <a:fld id="{C29F8179-73AC-4A98-AA03-F1DEC89C8FA8}" type="slidenum">
              <a:rPr lang="en-US" smtClean="0"/>
              <a:t>15</a:t>
            </a:fld>
            <a:endParaRPr lang="en-US"/>
          </a:p>
        </p:txBody>
      </p:sp>
    </p:spTree>
    <p:extLst>
      <p:ext uri="{BB962C8B-B14F-4D97-AF65-F5344CB8AC3E}">
        <p14:creationId xmlns:p14="http://schemas.microsoft.com/office/powerpoint/2010/main" val="2968485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Tides that cause minor, or nuisance, flooding today will be rolling in on higher seas in the future. The year when those tides begin to cause moderate, or more extensive, flooding, varies with the location. The time frame reflects the difference between today’s minor and moderate flooding thresholds in each location, as determined by the National Weather Service, and the projected pace at which local sea level rise will close the gap between the two.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This graph shows the present on the left and future years on the right. The two vertical lines are the years 2030 and 2045. As you move across to the right you start to see a blue line that represents the year that what is today a minor flood would in the future with SLR be a moderate flood. The graph is ordered geographically from north to south by state. And this is just for tide gauges that have a moderate flooding threshold (not all of them do).</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So, for instance, in </a:t>
            </a:r>
            <a:r>
              <a:rPr lang="en-US" sz="1200" b="0" i="0" u="none" strike="noStrike" kern="1200" baseline="0" dirty="0" err="1" smtClean="0">
                <a:solidFill>
                  <a:schemeClr val="tx1"/>
                </a:solidFill>
                <a:latin typeface="+mn-lt"/>
                <a:ea typeface="+mn-ea"/>
                <a:cs typeface="+mn-cs"/>
              </a:rPr>
              <a:t>Lewisetta</a:t>
            </a:r>
            <a:r>
              <a:rPr lang="en-US" sz="1200" b="0" i="0" u="none" strike="noStrike" kern="1200" baseline="0" dirty="0" smtClean="0">
                <a:solidFill>
                  <a:schemeClr val="tx1"/>
                </a:solidFill>
                <a:latin typeface="+mn-lt"/>
                <a:ea typeface="+mn-ea"/>
                <a:cs typeface="+mn-cs"/>
              </a:rPr>
              <a:t> VA, local SLR rates mean that under a mid-range scenario just before 2030 all the minor floods of today (14 of them) would be moderate floods.</a:t>
            </a:r>
          </a:p>
          <a:p>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So, for instance, in Atlantic City NJ, local SLR rates mean that under a mid-range scenario just before 2045 all the minor floods of today (32 of them) would be moderate floods.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(Some locations included in our analysis, like Miami, do not have a defined threshold for moderate flooding. Locations are shown from north to south by state, wrapping around Florida to the Gulf Coast.)</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Data for these locations are represented by nearby tide gauges; see the </a:t>
            </a:r>
            <a:r>
              <a:rPr lang="fr-FR" sz="1200" b="0" i="0" u="none" strike="noStrike" kern="1200" baseline="0" dirty="0" err="1" smtClean="0">
                <a:solidFill>
                  <a:schemeClr val="tx1"/>
                </a:solidFill>
                <a:latin typeface="+mn-lt"/>
                <a:ea typeface="+mn-ea"/>
                <a:cs typeface="+mn-cs"/>
              </a:rPr>
              <a:t>appendix</a:t>
            </a:r>
            <a:r>
              <a:rPr lang="fr-FR" sz="1200" b="0" i="0" u="none" strike="noStrike" kern="1200" baseline="0" dirty="0" smtClean="0">
                <a:solidFill>
                  <a:schemeClr val="tx1"/>
                </a:solidFill>
                <a:latin typeface="+mn-lt"/>
                <a:ea typeface="+mn-ea"/>
                <a:cs typeface="+mn-cs"/>
              </a:rPr>
              <a:t> for </a:t>
            </a:r>
            <a:r>
              <a:rPr lang="fr-FR" sz="1200" b="0" i="0" u="none" strike="noStrike" kern="1200" baseline="0" dirty="0" err="1" smtClean="0">
                <a:solidFill>
                  <a:schemeClr val="tx1"/>
                </a:solidFill>
                <a:latin typeface="+mn-lt"/>
                <a:ea typeface="+mn-ea"/>
                <a:cs typeface="+mn-cs"/>
              </a:rPr>
              <a:t>tide</a:t>
            </a:r>
            <a:r>
              <a:rPr lang="fr-FR" sz="1200" b="0" i="0" u="none" strike="noStrike" kern="1200" baseline="0" dirty="0" smtClean="0">
                <a:solidFill>
                  <a:schemeClr val="tx1"/>
                </a:solidFill>
                <a:latin typeface="+mn-lt"/>
                <a:ea typeface="+mn-ea"/>
                <a:cs typeface="+mn-cs"/>
              </a:rPr>
              <a:t> gauge locations.</a:t>
            </a:r>
            <a:endParaRPr lang="en-US" i="0" dirty="0"/>
          </a:p>
        </p:txBody>
      </p:sp>
      <p:sp>
        <p:nvSpPr>
          <p:cNvPr id="4" name="Slide Number Placeholder 3"/>
          <p:cNvSpPr>
            <a:spLocks noGrp="1"/>
          </p:cNvSpPr>
          <p:nvPr>
            <p:ph type="sldNum" sz="quarter" idx="10"/>
          </p:nvPr>
        </p:nvSpPr>
        <p:spPr/>
        <p:txBody>
          <a:bodyPr/>
          <a:lstStyle/>
          <a:p>
            <a:fld id="{C29F8179-73AC-4A98-AA03-F1DEC89C8FA8}" type="slidenum">
              <a:rPr lang="en-US" smtClean="0"/>
              <a:t>16</a:t>
            </a:fld>
            <a:endParaRPr lang="en-US"/>
          </a:p>
        </p:txBody>
      </p:sp>
    </p:spTree>
    <p:extLst>
      <p:ext uri="{BB962C8B-B14F-4D97-AF65-F5344CB8AC3E}">
        <p14:creationId xmlns:p14="http://schemas.microsoft.com/office/powerpoint/2010/main" val="2309533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Sea level rise will bring regular tidal flooding to many communities where it is rare today, especially along the Gulf Coast. Communities listed here now average fewer than five tidal floods per year. However, they can expect to average two dozen or more by 2045, and all face more than a 10-fold increase in the average number each year.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(Note that some communities in Jamaica Bay, which is represented by the New York City, NY, tide gauge, currently flood far more frequently than shown here.)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Tides that cause so-called nuisance flooding today are expected to cause extensive flooding by 2045 in five of these communities: </a:t>
            </a:r>
            <a:r>
              <a:rPr lang="en-US" sz="1200" b="0" i="0" u="none" strike="noStrike" kern="1200" baseline="0" dirty="0" err="1" smtClean="0">
                <a:solidFill>
                  <a:schemeClr val="tx1"/>
                </a:solidFill>
                <a:latin typeface="+mn-lt"/>
                <a:ea typeface="+mn-ea"/>
                <a:cs typeface="+mn-cs"/>
              </a:rPr>
              <a:t>Vaca</a:t>
            </a:r>
            <a:r>
              <a:rPr lang="en-US" sz="1200" b="0" i="0" u="none" strike="noStrike" kern="1200" baseline="0" dirty="0" smtClean="0">
                <a:solidFill>
                  <a:schemeClr val="tx1"/>
                </a:solidFill>
                <a:latin typeface="+mn-lt"/>
                <a:ea typeface="+mn-ea"/>
                <a:cs typeface="+mn-cs"/>
              </a:rPr>
              <a:t> Key, </a:t>
            </a:r>
            <a:r>
              <a:rPr lang="en-US" sz="1200" b="0" i="0" u="none" strike="noStrike" kern="1200" baseline="0" dirty="0" err="1" smtClean="0">
                <a:solidFill>
                  <a:schemeClr val="tx1"/>
                </a:solidFill>
                <a:latin typeface="+mn-lt"/>
                <a:ea typeface="+mn-ea"/>
                <a:cs typeface="+mn-cs"/>
              </a:rPr>
              <a:t>Tolchester</a:t>
            </a:r>
            <a:r>
              <a:rPr lang="en-US" sz="1200" b="0" i="0" u="none" strike="noStrike" kern="1200" baseline="0" dirty="0" smtClean="0">
                <a:solidFill>
                  <a:schemeClr val="tx1"/>
                </a:solidFill>
                <a:latin typeface="+mn-lt"/>
                <a:ea typeface="+mn-ea"/>
                <a:cs typeface="+mn-cs"/>
              </a:rPr>
              <a:t> Beach, Myrtle Beach, </a:t>
            </a:r>
            <a:r>
              <a:rPr lang="en-US" sz="1200" b="0" i="0" u="none" strike="noStrike" kern="1200" baseline="0" dirty="0" err="1" smtClean="0">
                <a:solidFill>
                  <a:schemeClr val="tx1"/>
                </a:solidFill>
                <a:latin typeface="+mn-lt"/>
                <a:ea typeface="+mn-ea"/>
                <a:cs typeface="+mn-cs"/>
              </a:rPr>
              <a:t>Wachapreague</a:t>
            </a:r>
            <a:r>
              <a:rPr lang="en-US" sz="1200" b="0" i="0" u="none" strike="noStrike" kern="1200" baseline="0" dirty="0" smtClean="0">
                <a:solidFill>
                  <a:schemeClr val="tx1"/>
                </a:solidFill>
                <a:latin typeface="+mn-lt"/>
                <a:ea typeface="+mn-ea"/>
                <a:cs typeface="+mn-cs"/>
              </a:rPr>
              <a:t>, and Montauk.</a:t>
            </a:r>
          </a:p>
          <a:p>
            <a:endParaRPr lang="en-US" sz="1200" b="0" i="0" u="none" strike="noStrike" kern="1200" baseline="0" dirty="0" smtClean="0">
              <a:solidFill>
                <a:schemeClr val="tx1"/>
              </a:solidFill>
              <a:latin typeface="+mn-lt"/>
              <a:ea typeface="+mn-ea"/>
              <a:cs typeface="+mn-cs"/>
            </a:endParaRPr>
          </a:p>
          <a:p>
            <a:r>
              <a:rPr lang="en-US" sz="1200" kern="1200" dirty="0" smtClean="0">
                <a:solidFill>
                  <a:schemeClr val="tx1"/>
                </a:solidFill>
                <a:effectLst/>
                <a:latin typeface="+mn-lt"/>
                <a:ea typeface="+mn-ea"/>
                <a:cs typeface="+mn-cs"/>
              </a:rPr>
              <a:t>What we are looking at is a vastly different landscape for many cities and towns along the East and Gulf Coasts in the very near future.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29F8179-73AC-4A98-AA03-F1DEC89C8FA8}" type="slidenum">
              <a:rPr lang="en-US" smtClean="0"/>
              <a:t>17</a:t>
            </a:fld>
            <a:endParaRPr lang="en-US"/>
          </a:p>
        </p:txBody>
      </p:sp>
    </p:spTree>
    <p:extLst>
      <p:ext uri="{BB962C8B-B14F-4D97-AF65-F5344CB8AC3E}">
        <p14:creationId xmlns:p14="http://schemas.microsoft.com/office/powerpoint/2010/main" val="8451913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On this map, the area of the circle represents the average number of flood events per year in 2045.</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By 2045, many communities can expect a 10-fold increase in the frequency of tidal floods. </a:t>
            </a:r>
          </a:p>
          <a:p>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Cambridge, MD, Atlantic City, NJ, and Washington, DC, could average more than 240 per year by 2045. Some places may have over 400 tidal flood events per year.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smtClean="0">
                <a:solidFill>
                  <a:schemeClr val="tx1"/>
                </a:solidFill>
                <a:effectLst/>
                <a:latin typeface="+mn-lt"/>
                <a:ea typeface="+mn-ea"/>
                <a:cs typeface="+mn-cs"/>
              </a:rPr>
              <a:t>The tidal floods will cluster around new and full moons. So, for example, with a</a:t>
            </a:r>
            <a:r>
              <a:rPr lang="en-US" sz="1200" i="0" kern="1200" baseline="0" dirty="0" smtClean="0">
                <a:solidFill>
                  <a:schemeClr val="tx1"/>
                </a:solidFill>
                <a:effectLst/>
                <a:latin typeface="+mn-lt"/>
                <a:ea typeface="+mn-ea"/>
                <a:cs typeface="+mn-cs"/>
              </a:rPr>
              <a:t> projection of </a:t>
            </a:r>
            <a:r>
              <a:rPr lang="en-US" sz="1200" i="0" kern="1200" dirty="0" smtClean="0">
                <a:solidFill>
                  <a:schemeClr val="tx1"/>
                </a:solidFill>
                <a:effectLst/>
                <a:latin typeface="+mn-lt"/>
                <a:ea typeface="+mn-ea"/>
                <a:cs typeface="+mn-cs"/>
              </a:rPr>
              <a:t>388 tidal floods per year in Washington DC, this would mean around 32 events a month, which might be flooding (for example) 16 times at the full and new moons, or eight days in a row twice a month where every high tide floods. This is what we mean about constantly dealing with floods. </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Only five of our locations would average fewer than five a year: Woods Hole, MA, Quonset Point, RI, and Panama City, Apalachicola, and St. Petersburg, FL.</a:t>
            </a:r>
            <a:endParaRPr lang="en-US" i="0" dirty="0"/>
          </a:p>
        </p:txBody>
      </p:sp>
      <p:sp>
        <p:nvSpPr>
          <p:cNvPr id="4" name="Slide Number Placeholder 3"/>
          <p:cNvSpPr>
            <a:spLocks noGrp="1"/>
          </p:cNvSpPr>
          <p:nvPr>
            <p:ph type="sldNum" sz="quarter" idx="10"/>
          </p:nvPr>
        </p:nvSpPr>
        <p:spPr/>
        <p:txBody>
          <a:bodyPr/>
          <a:lstStyle/>
          <a:p>
            <a:fld id="{C29F8179-73AC-4A98-AA03-F1DEC89C8FA8}" type="slidenum">
              <a:rPr lang="en-US" smtClean="0"/>
              <a:t>18</a:t>
            </a:fld>
            <a:endParaRPr lang="en-US"/>
          </a:p>
        </p:txBody>
      </p:sp>
    </p:spTree>
    <p:extLst>
      <p:ext uri="{BB962C8B-B14F-4D97-AF65-F5344CB8AC3E}">
        <p14:creationId xmlns:p14="http://schemas.microsoft.com/office/powerpoint/2010/main" val="18126740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photo of the banks of the Potomac was taken by our colleague in October on her way to work in DC.  Amidst what were the highest tides of the year in some locations, tidal flooding disrupted business as usual in areas of Queens, Annapolis, Charleston, Key West, and many in between. </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C29F8179-73AC-4A98-AA03-F1DEC89C8FA8}" type="slidenum">
              <a:rPr lang="en-US" smtClean="0"/>
              <a:t>19</a:t>
            </a:fld>
            <a:endParaRPr lang="en-US"/>
          </a:p>
        </p:txBody>
      </p:sp>
    </p:spTree>
    <p:extLst>
      <p:ext uri="{BB962C8B-B14F-4D97-AF65-F5344CB8AC3E}">
        <p14:creationId xmlns:p14="http://schemas.microsoft.com/office/powerpoint/2010/main" val="919700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sz="1200" b="0" i="0" u="none" strike="noStrike" kern="1200" baseline="0" dirty="0" smtClean="0">
                <a:solidFill>
                  <a:schemeClr val="tx1"/>
                </a:solidFill>
                <a:latin typeface="+mn-lt"/>
                <a:ea typeface="+mn-ea"/>
                <a:cs typeface="+mn-cs"/>
              </a:rPr>
              <a:t>This is </a:t>
            </a:r>
            <a:r>
              <a:rPr lang="en-US" sz="1200" b="1" i="0" u="none" strike="noStrike" kern="1200" baseline="0" dirty="0" smtClean="0">
                <a:solidFill>
                  <a:schemeClr val="tx1"/>
                </a:solidFill>
                <a:latin typeface="+mn-lt"/>
                <a:ea typeface="+mn-ea"/>
                <a:cs typeface="+mn-cs"/>
              </a:rPr>
              <a:t>Jamaica Bay</a:t>
            </a:r>
            <a:r>
              <a:rPr lang="en-US" sz="1200" b="0" i="0" u="none" strike="noStrike" kern="1200" baseline="0" dirty="0" smtClean="0">
                <a:solidFill>
                  <a:schemeClr val="tx1"/>
                </a:solidFill>
                <a:latin typeface="+mn-lt"/>
                <a:ea typeface="+mn-ea"/>
                <a:cs typeface="+mn-cs"/>
              </a:rPr>
              <a:t>, and specifically the Broad Channel neighborhood of Queens.  This photo was taken Saturday Oct 4 and is typical of the new and full moon flooding they see.</a:t>
            </a:r>
          </a:p>
          <a:p>
            <a:pPr marL="0" indent="0">
              <a:buFont typeface="Arial" pitchFamily="34" charset="0"/>
              <a:buNone/>
            </a:pPr>
            <a:endParaRPr lang="en-US" sz="1200" b="0" i="0" u="none" strike="noStrike" kern="1200" baseline="0" dirty="0" smtClean="0">
              <a:solidFill>
                <a:schemeClr val="tx1"/>
              </a:solidFill>
              <a:latin typeface="+mn-lt"/>
              <a:ea typeface="+mn-ea"/>
              <a:cs typeface="+mn-cs"/>
            </a:endParaRP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Over the last century, the water level in Jamaica Bay (as measured at the nearby Battery tide gauge) has risen nearly a foot, owing to both sea level rise and local subsidence of the land (NOAA 2012a). </a:t>
            </a:r>
          </a:p>
          <a:p>
            <a:pPr marL="171450" indent="-171450">
              <a:buFont typeface="Arial"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Minor flooding events in the Broad Channel area now occur once or twice a month, or more.</a:t>
            </a:r>
          </a:p>
          <a:p>
            <a:pPr marL="0" indent="0">
              <a:buFont typeface="Arial" pitchFamily="34" charset="0"/>
              <a:buNone/>
            </a:pPr>
            <a:endParaRPr lang="en-US" sz="1200" b="0" i="0" u="none" strike="noStrike" kern="1200" baseline="0" dirty="0" smtClean="0">
              <a:solidFill>
                <a:schemeClr val="tx1"/>
              </a:solidFill>
              <a:latin typeface="+mn-lt"/>
              <a:ea typeface="+mn-ea"/>
              <a:cs typeface="+mn-cs"/>
            </a:endParaRPr>
          </a:p>
          <a:p>
            <a:pPr marL="0" indent="0">
              <a:buFont typeface="Arial" pitchFamily="34" charset="0"/>
              <a:buNone/>
            </a:pPr>
            <a:r>
              <a:rPr lang="en-US" sz="1200" b="0" i="0" u="none" strike="noStrike" kern="1200" baseline="0" dirty="0" smtClean="0">
                <a:solidFill>
                  <a:schemeClr val="tx1"/>
                </a:solidFill>
                <a:latin typeface="+mn-lt"/>
                <a:ea typeface="+mn-ea"/>
                <a:cs typeface="+mn-cs"/>
              </a:rPr>
              <a:t>EXTRA MATERIAL (again, includes results so will tend to skip here)</a:t>
            </a:r>
          </a:p>
          <a:p>
            <a:pPr marL="0" indent="0">
              <a:buFont typeface="Arial" pitchFamily="34" charset="0"/>
              <a:buNone/>
            </a:pPr>
            <a:endParaRPr lang="en-US" sz="1200" b="0" i="0" u="none" strike="noStrike" kern="1200" baseline="0" dirty="0" smtClean="0">
              <a:solidFill>
                <a:schemeClr val="tx1"/>
              </a:solidFill>
              <a:latin typeface="+mn-lt"/>
              <a:ea typeface="+mn-ea"/>
              <a:cs typeface="+mn-cs"/>
            </a:endParaRP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Working-class communities along an urban coast contend with the impacts of rapid increases in tidal flooding on daily life.</a:t>
            </a:r>
          </a:p>
          <a:p>
            <a:pPr marL="171450" indent="-171450">
              <a:buFont typeface="Arial"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Today, mostly working-class neighborhoods enjoy spectacular water views, but must contend with frequently flooded streets and sidewalks during high tides and heavy rainfall, and worse impacts during larger storms.</a:t>
            </a:r>
          </a:p>
          <a:p>
            <a:pPr marL="171450" indent="-171450">
              <a:buFont typeface="Arial"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Because drainage infrastructure is aging, flooding today sometimes causes combined sewage and </a:t>
            </a:r>
            <a:r>
              <a:rPr lang="en-US" sz="1200" b="0" i="0" u="none" strike="noStrike" kern="1200" baseline="0" dirty="0" err="1" smtClean="0">
                <a:solidFill>
                  <a:schemeClr val="tx1"/>
                </a:solidFill>
                <a:latin typeface="+mn-lt"/>
                <a:ea typeface="+mn-ea"/>
                <a:cs typeface="+mn-cs"/>
              </a:rPr>
              <a:t>stormwater</a:t>
            </a:r>
            <a:r>
              <a:rPr lang="en-US" sz="1200" b="0" i="0" u="none" strike="noStrike" kern="1200" baseline="0" dirty="0" smtClean="0">
                <a:solidFill>
                  <a:schemeClr val="tx1"/>
                </a:solidFill>
                <a:latin typeface="+mn-lt"/>
                <a:ea typeface="+mn-ea"/>
                <a:cs typeface="+mn-cs"/>
              </a:rPr>
              <a:t> to overflow into streets. </a:t>
            </a:r>
          </a:p>
          <a:p>
            <a:pPr marL="171450" indent="-171450">
              <a:buFont typeface="Arial"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FEMA flood-risk maps released in 2013 show that most of the Rockaways and Broad Channel neighborhoods—which have high poverty rates—are already high-flood-risk zones</a:t>
            </a:r>
          </a:p>
          <a:p>
            <a:pPr marL="171450" indent="-171450">
              <a:buFont typeface="Arial"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And our analysis shows that continued sea level rise means that the frequency of flooding events in Jamaica Bay will triple by 2030, and increase nearly 10-fold by 2045, compared with today.</a:t>
            </a:r>
          </a:p>
          <a:p>
            <a:pPr marL="171450" indent="-171450">
              <a:buFont typeface="Arial" pitchFamily="34" charset="0"/>
              <a:buChar char="•"/>
            </a:pPr>
            <a:endParaRPr lang="en-US" i="0" dirty="0" smtClean="0"/>
          </a:p>
          <a:p>
            <a:endParaRPr lang="en-US" dirty="0"/>
          </a:p>
        </p:txBody>
      </p:sp>
      <p:sp>
        <p:nvSpPr>
          <p:cNvPr id="4" name="Slide Number Placeholder 3"/>
          <p:cNvSpPr>
            <a:spLocks noGrp="1"/>
          </p:cNvSpPr>
          <p:nvPr>
            <p:ph type="sldNum" sz="quarter" idx="10"/>
          </p:nvPr>
        </p:nvSpPr>
        <p:spPr/>
        <p:txBody>
          <a:bodyPr/>
          <a:lstStyle/>
          <a:p>
            <a:fld id="{C29F8179-73AC-4A98-AA03-F1DEC89C8FA8}" type="slidenum">
              <a:rPr lang="en-US" smtClean="0"/>
              <a:t>20</a:t>
            </a:fld>
            <a:endParaRPr lang="en-US"/>
          </a:p>
        </p:txBody>
      </p:sp>
    </p:spTree>
    <p:extLst>
      <p:ext uri="{BB962C8B-B14F-4D97-AF65-F5344CB8AC3E}">
        <p14:creationId xmlns:p14="http://schemas.microsoft.com/office/powerpoint/2010/main" val="41661374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Here’s a quote we include in our report from a long-time resident</a:t>
            </a:r>
            <a:r>
              <a:rPr lang="en-US" baseline="0" dirty="0" smtClean="0"/>
              <a:t> of Broach Channel.</a:t>
            </a:r>
            <a:endParaRPr lang="en-US" dirty="0" smtClean="0"/>
          </a:p>
          <a:p>
            <a:endParaRPr lang="en-US" dirty="0"/>
          </a:p>
        </p:txBody>
      </p:sp>
      <p:sp>
        <p:nvSpPr>
          <p:cNvPr id="4" name="Slide Number Placeholder 3"/>
          <p:cNvSpPr>
            <a:spLocks noGrp="1"/>
          </p:cNvSpPr>
          <p:nvPr>
            <p:ph type="sldNum" sz="quarter" idx="10"/>
          </p:nvPr>
        </p:nvSpPr>
        <p:spPr/>
        <p:txBody>
          <a:bodyPr/>
          <a:lstStyle/>
          <a:p>
            <a:fld id="{C29F8179-73AC-4A98-AA03-F1DEC89C8FA8}" type="slidenum">
              <a:rPr lang="en-US" smtClean="0"/>
              <a:t>21</a:t>
            </a:fld>
            <a:endParaRPr lang="en-US"/>
          </a:p>
        </p:txBody>
      </p:sp>
    </p:spTree>
    <p:extLst>
      <p:ext uri="{BB962C8B-B14F-4D97-AF65-F5344CB8AC3E}">
        <p14:creationId xmlns:p14="http://schemas.microsoft.com/office/powerpoint/2010/main" val="17295598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sz="1200" b="1" i="0" u="none" strike="noStrike" kern="1200" baseline="0" dirty="0" smtClean="0">
                <a:solidFill>
                  <a:schemeClr val="tx1"/>
                </a:solidFill>
                <a:latin typeface="+mn-lt"/>
                <a:ea typeface="+mn-ea"/>
                <a:cs typeface="+mn-cs"/>
              </a:rPr>
              <a:t>Annapolis</a:t>
            </a:r>
          </a:p>
          <a:p>
            <a:pPr marL="0" indent="0">
              <a:buFont typeface="Arial" pitchFamily="34" charset="0"/>
              <a:buNone/>
            </a:pPr>
            <a:endParaRPr lang="en-US" sz="1200" b="0" i="0" u="none" strike="noStrike" kern="1200" baseline="0" dirty="0" smtClean="0">
              <a:solidFill>
                <a:schemeClr val="tx1"/>
              </a:solidFill>
              <a:latin typeface="+mn-lt"/>
              <a:ea typeface="+mn-ea"/>
              <a:cs typeface="+mn-cs"/>
            </a:endParaRP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Capitol of MD. Home of the U.S. Naval Academy, Annapolis is coping with seas that are rising faster than the global average.</a:t>
            </a: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The low-lying city of Annapolis is well-acquainted with coastal flooding, as it faces regular disruptions to downtown streets and parking.  </a:t>
            </a: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A more than fourfold increase in tidal flooding since 1970 has made Annapolis among today’s most frequently flooded East Coast cities.</a:t>
            </a: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Today the popular City Dock sees flooding 40-50 times a year during high tides. </a:t>
            </a:r>
          </a:p>
          <a:p>
            <a:pPr marL="0" indent="0">
              <a:buFont typeface="Arial" pitchFamily="34" charset="0"/>
              <a:buNone/>
            </a:pPr>
            <a:endParaRPr lang="en-US" sz="1200" b="0" i="0" u="none" strike="noStrike" kern="1200" baseline="0" dirty="0" smtClean="0">
              <a:solidFill>
                <a:schemeClr val="tx1"/>
              </a:solidFill>
              <a:latin typeface="+mn-lt"/>
              <a:ea typeface="+mn-ea"/>
              <a:cs typeface="+mn-cs"/>
            </a:endParaRPr>
          </a:p>
          <a:p>
            <a:pPr marL="0" indent="0">
              <a:buFont typeface="Arial" pitchFamily="34" charset="0"/>
              <a:buNone/>
            </a:pPr>
            <a:r>
              <a:rPr lang="en-US" sz="1200" b="0" i="0" u="none" strike="noStrike" kern="1200" baseline="0" dirty="0" smtClean="0">
                <a:solidFill>
                  <a:schemeClr val="tx1"/>
                </a:solidFill>
                <a:latin typeface="+mn-lt"/>
                <a:ea typeface="+mn-ea"/>
                <a:cs typeface="+mn-cs"/>
              </a:rPr>
              <a:t>EXTRA MATERIAL (but gets into results, so will generally skip):</a:t>
            </a: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During such flood events, seawater can move into downtown areas and surrounding neighborhoods, and push water out of storm drains and onto surrounding streets, even on fine sunny days with no wind or storms. </a:t>
            </a:r>
          </a:p>
          <a:p>
            <a:pPr marL="171450" indent="-171450">
              <a:buFont typeface="Arial"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In 2030, just 15 years from now, projections show that Annapolis may see another half-foot of sea level rise, and a tripling of flood events to around 180 a year. </a:t>
            </a:r>
          </a:p>
          <a:p>
            <a:pPr marL="171450" indent="-171450">
              <a:buFont typeface="Arial"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By 2045, projections of sea level rise of around a foot mean that Annapolis would face more than 360 flood events a year—about 50 of them extensive.</a:t>
            </a:r>
            <a:endParaRPr lang="en-US" i="0" dirty="0" smtClean="0"/>
          </a:p>
          <a:p>
            <a:endParaRPr lang="en-US" dirty="0"/>
          </a:p>
        </p:txBody>
      </p:sp>
      <p:sp>
        <p:nvSpPr>
          <p:cNvPr id="4" name="Slide Number Placeholder 3"/>
          <p:cNvSpPr>
            <a:spLocks noGrp="1"/>
          </p:cNvSpPr>
          <p:nvPr>
            <p:ph type="sldNum" sz="quarter" idx="10"/>
          </p:nvPr>
        </p:nvSpPr>
        <p:spPr/>
        <p:txBody>
          <a:bodyPr/>
          <a:lstStyle/>
          <a:p>
            <a:fld id="{C29F8179-73AC-4A98-AA03-F1DEC89C8FA8}" type="slidenum">
              <a:rPr lang="en-US" smtClean="0"/>
              <a:t>22</a:t>
            </a:fld>
            <a:endParaRPr lang="en-US"/>
          </a:p>
        </p:txBody>
      </p:sp>
    </p:spTree>
    <p:extLst>
      <p:ext uri="{BB962C8B-B14F-4D97-AF65-F5344CB8AC3E}">
        <p14:creationId xmlns:p14="http://schemas.microsoft.com/office/powerpoint/2010/main" val="41661374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9F8179-73AC-4A98-AA03-F1DEC89C8FA8}" type="slidenum">
              <a:rPr lang="en-US" smtClean="0"/>
              <a:t>23</a:t>
            </a:fld>
            <a:endParaRPr lang="en-US"/>
          </a:p>
        </p:txBody>
      </p:sp>
    </p:spTree>
    <p:extLst>
      <p:ext uri="{BB962C8B-B14F-4D97-AF65-F5344CB8AC3E}">
        <p14:creationId xmlns:p14="http://schemas.microsoft.com/office/powerpoint/2010/main" val="25822635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sz="1200" b="1" i="0" u="none" strike="noStrike" kern="1200" baseline="0" dirty="0" smtClean="0">
                <a:solidFill>
                  <a:schemeClr val="tx1"/>
                </a:solidFill>
                <a:latin typeface="+mn-lt"/>
                <a:ea typeface="+mn-ea"/>
                <a:cs typeface="+mn-cs"/>
              </a:rPr>
              <a:t>This is Tybee Island during tidal flooding, a neighbor of Savannah</a:t>
            </a:r>
          </a:p>
          <a:p>
            <a:pPr marL="0" indent="0">
              <a:buFont typeface="Arial" pitchFamily="34" charset="0"/>
              <a:buNone/>
            </a:pPr>
            <a:endParaRPr lang="en-US" sz="1200" b="0" i="0" u="none" strike="noStrike" kern="1200" baseline="0" dirty="0" smtClean="0">
              <a:solidFill>
                <a:schemeClr val="tx1"/>
              </a:solidFill>
              <a:latin typeface="+mn-lt"/>
              <a:ea typeface="+mn-ea"/>
              <a:cs typeface="+mn-cs"/>
            </a:endParaRP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Floods in the Savannah area, including Tybee Island, now occur about 10 times a year—up from an average of just five or fewer some 40 years ago (Sweet et al. 2014). </a:t>
            </a:r>
          </a:p>
          <a:p>
            <a:pPr marL="171450" indent="-171450">
              <a:buFont typeface="Arial"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Among other impacts, the island is served by a single highway, Highway 80, which has become particularly prone to tidal flooding and closure during a full or new moon. </a:t>
            </a:r>
          </a:p>
          <a:p>
            <a:pPr marL="0" indent="0">
              <a:buFont typeface="Arial" pitchFamily="34" charset="0"/>
              <a:buNone/>
            </a:pPr>
            <a:endParaRPr lang="en-US" sz="1200" b="0" i="0" u="none" strike="noStrike" kern="1200" baseline="0" dirty="0" smtClean="0">
              <a:solidFill>
                <a:schemeClr val="tx1"/>
              </a:solidFill>
              <a:latin typeface="+mn-lt"/>
              <a:ea typeface="+mn-ea"/>
              <a:cs typeface="+mn-cs"/>
            </a:endParaRPr>
          </a:p>
          <a:p>
            <a:pPr marL="0" indent="0">
              <a:buFont typeface="Arial" pitchFamily="34" charset="0"/>
              <a:buNone/>
            </a:pPr>
            <a:endParaRPr lang="en-US" sz="1200" b="0" i="0" u="none" strike="noStrike" kern="1200" baseline="0" dirty="0" smtClean="0">
              <a:solidFill>
                <a:schemeClr val="tx1"/>
              </a:solidFill>
              <a:latin typeface="+mn-lt"/>
              <a:ea typeface="+mn-ea"/>
              <a:cs typeface="+mn-cs"/>
            </a:endParaRPr>
          </a:p>
          <a:p>
            <a:pPr marL="0" indent="0">
              <a:buFont typeface="Arial" pitchFamily="34" charset="0"/>
              <a:buNone/>
            </a:pPr>
            <a:r>
              <a:rPr lang="en-US" sz="1200" b="0" i="0" u="none" strike="noStrike" kern="1200" baseline="0" dirty="0" smtClean="0">
                <a:solidFill>
                  <a:schemeClr val="tx1"/>
                </a:solidFill>
                <a:latin typeface="+mn-lt"/>
                <a:ea typeface="+mn-ea"/>
                <a:cs typeface="+mn-cs"/>
              </a:rPr>
              <a:t>EXTRA MATERIAL:</a:t>
            </a:r>
          </a:p>
          <a:p>
            <a:pPr marL="0" indent="0">
              <a:buFont typeface="Arial" pitchFamily="34" charset="0"/>
              <a:buNone/>
            </a:pPr>
            <a:endParaRPr lang="en-US" sz="1200" b="0" i="0" u="none" strike="noStrike" kern="1200" baseline="0" dirty="0" smtClean="0">
              <a:solidFill>
                <a:schemeClr val="tx1"/>
              </a:solidFill>
              <a:latin typeface="+mn-lt"/>
              <a:ea typeface="+mn-ea"/>
              <a:cs typeface="+mn-cs"/>
            </a:endParaRP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Projections show that by 2030, just 15 years from now, Savannah could see more than 30 tidal floods a year—a threefold increase compared with today.</a:t>
            </a:r>
          </a:p>
          <a:p>
            <a:pPr marL="171450" indent="-171450">
              <a:buFont typeface="Arial"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And sea level rise of almost half a foot will transform today’s nuisance tidal floods into more dangerous and damaging ones, with conditions that now occur only during the worst tidal floods.</a:t>
            </a:r>
          </a:p>
          <a:p>
            <a:pPr marL="171450" indent="-171450">
              <a:buFont typeface="Arial"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Projections for 2045 are stark: Savannah could see a foot of sea level rise and a 10-fold increase in tidal flood events— to more than 100 annually. Each year, about 10 of those floods would fall into the extensive category, affecting highways, houses, businesses, infrastructure, and parks, across an expanded area of the city and region.</a:t>
            </a:r>
            <a:endParaRPr lang="en-US" dirty="0"/>
          </a:p>
        </p:txBody>
      </p:sp>
      <p:sp>
        <p:nvSpPr>
          <p:cNvPr id="4" name="Slide Number Placeholder 3"/>
          <p:cNvSpPr>
            <a:spLocks noGrp="1"/>
          </p:cNvSpPr>
          <p:nvPr>
            <p:ph type="sldNum" sz="quarter" idx="10"/>
          </p:nvPr>
        </p:nvSpPr>
        <p:spPr/>
        <p:txBody>
          <a:bodyPr/>
          <a:lstStyle/>
          <a:p>
            <a:fld id="{C29F8179-73AC-4A98-AA03-F1DEC89C8FA8}" type="slidenum">
              <a:rPr lang="en-US" smtClean="0"/>
              <a:t>24</a:t>
            </a:fld>
            <a:endParaRPr lang="en-US"/>
          </a:p>
        </p:txBody>
      </p:sp>
    </p:spTree>
    <p:extLst>
      <p:ext uri="{BB962C8B-B14F-4D97-AF65-F5344CB8AC3E}">
        <p14:creationId xmlns:p14="http://schemas.microsoft.com/office/powerpoint/2010/main" val="4166137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here’s a quote from Tybee’s long-time</a:t>
            </a:r>
            <a:r>
              <a:rPr lang="en-US" baseline="0" dirty="0" smtClean="0"/>
              <a:t> City Council member, Paul Wolff.</a:t>
            </a:r>
            <a:endParaRPr lang="en-US" dirty="0"/>
          </a:p>
        </p:txBody>
      </p:sp>
      <p:sp>
        <p:nvSpPr>
          <p:cNvPr id="4" name="Slide Number Placeholder 3"/>
          <p:cNvSpPr>
            <a:spLocks noGrp="1"/>
          </p:cNvSpPr>
          <p:nvPr>
            <p:ph type="sldNum" sz="quarter" idx="10"/>
          </p:nvPr>
        </p:nvSpPr>
        <p:spPr/>
        <p:txBody>
          <a:bodyPr/>
          <a:lstStyle/>
          <a:p>
            <a:fld id="{C29F8179-73AC-4A98-AA03-F1DEC89C8FA8}" type="slidenum">
              <a:rPr lang="en-US" smtClean="0"/>
              <a:t>25</a:t>
            </a:fld>
            <a:endParaRPr lang="en-US"/>
          </a:p>
        </p:txBody>
      </p:sp>
    </p:spTree>
    <p:extLst>
      <p:ext uri="{BB962C8B-B14F-4D97-AF65-F5344CB8AC3E}">
        <p14:creationId xmlns:p14="http://schemas.microsoft.com/office/powerpoint/2010/main" val="20719050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is a flood-prone neighborhood at high tide, in the wake of a Nor’easter.  </a:t>
            </a:r>
          </a:p>
          <a:p>
            <a:endParaRPr lang="en-US" baseline="0" dirty="0" smtClean="0"/>
          </a:p>
          <a:p>
            <a:r>
              <a:rPr lang="en-US" baseline="0" dirty="0" smtClean="0"/>
              <a:t>But fast forward with me to 2030 and imagine that this degree of flooding is tidal and is happening 8 times a month.  How should a community like this go about adapting to those tides?  Should it build a berm or floodwall system here?  Should it elevate all these homes and prevent new development? Should it plan for an eventual buyout?  </a:t>
            </a:r>
          </a:p>
          <a:p>
            <a:endParaRPr lang="en-US" baseline="0" dirty="0" smtClean="0"/>
          </a:p>
          <a:p>
            <a:r>
              <a:rPr lang="en-US" baseline="0" dirty="0" smtClean="0"/>
              <a:t>We would say, at the simplest level, that it should start by getting very clear NOW about its tidal flood risks and by folding these risks into its ongoing strategy for dealing with sea level rise and the changes its bringing.  To be clear: resilience to storms is the priority in most coastal communities, and that shouldn’t change.  But as we’re planning, investing, upgrading, rebuilding, implementing, etc., we should ensure that we are building resilience to tidal flooding, too.  If we’re lucky, we’ll mobilize resources to invest in resilience-building measures in a timely, serious way; we’re unlikely to have the luxury of a re-do.</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C29F8179-73AC-4A98-AA03-F1DEC89C8FA8}" type="slidenum">
              <a:rPr lang="en-US" smtClean="0"/>
              <a:t>26</a:t>
            </a:fld>
            <a:endParaRPr lang="en-US"/>
          </a:p>
        </p:txBody>
      </p:sp>
    </p:spTree>
    <p:extLst>
      <p:ext uri="{BB962C8B-B14F-4D97-AF65-F5344CB8AC3E}">
        <p14:creationId xmlns:p14="http://schemas.microsoft.com/office/powerpoint/2010/main" val="41765543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a:t>
            </a:r>
            <a:r>
              <a:rPr lang="en-US" sz="1200" kern="1200" baseline="0" dirty="0" smtClean="0">
                <a:solidFill>
                  <a:schemeClr val="tx1"/>
                </a:solidFill>
                <a:effectLst/>
                <a:latin typeface="+mn-lt"/>
                <a:ea typeface="+mn-ea"/>
                <a:cs typeface="+mn-cs"/>
              </a:rPr>
              <a:t> the report, we outline some practical approaches or “principles” communities can apply: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Upgrade the built infrastructure in harm’s way. </a:t>
            </a:r>
            <a:r>
              <a:rPr lang="en-US" sz="1200" kern="1200" dirty="0" smtClean="0">
                <a:solidFill>
                  <a:schemeClr val="tx1"/>
                </a:solidFill>
                <a:effectLst/>
                <a:latin typeface="+mn-lt"/>
                <a:ea typeface="+mn-ea"/>
                <a:cs typeface="+mn-cs"/>
              </a:rPr>
              <a:t>With help, communities can prioritize and incentivize flood-proofing of homes, neighborhoods, and key infrastructure, such as sewer and </a:t>
            </a:r>
            <a:r>
              <a:rPr lang="en-US" sz="1200" kern="1200" dirty="0" err="1" smtClean="0">
                <a:solidFill>
                  <a:schemeClr val="tx1"/>
                </a:solidFill>
                <a:effectLst/>
                <a:latin typeface="+mn-lt"/>
                <a:ea typeface="+mn-ea"/>
                <a:cs typeface="+mn-cs"/>
              </a:rPr>
              <a:t>stormwater</a:t>
            </a:r>
            <a:r>
              <a:rPr lang="en-US" sz="1200" kern="1200" dirty="0" smtClean="0">
                <a:solidFill>
                  <a:schemeClr val="tx1"/>
                </a:solidFill>
                <a:effectLst/>
                <a:latin typeface="+mn-lt"/>
                <a:ea typeface="+mn-ea"/>
                <a:cs typeface="+mn-cs"/>
              </a:rPr>
              <a:t> systems.</a:t>
            </a:r>
          </a:p>
          <a:p>
            <a:r>
              <a:rPr lang="en-US" sz="1200" b="1" kern="1200" dirty="0" smtClean="0">
                <a:solidFill>
                  <a:schemeClr val="tx1"/>
                </a:solidFill>
                <a:effectLst/>
                <a:latin typeface="+mn-lt"/>
                <a:ea typeface="+mn-ea"/>
                <a:cs typeface="+mn-cs"/>
              </a:rPr>
              <a:t>Avoid putting anything new in harm’s way. </a:t>
            </a:r>
            <a:r>
              <a:rPr lang="en-US" sz="1200" kern="1200" dirty="0" smtClean="0">
                <a:solidFill>
                  <a:schemeClr val="tx1"/>
                </a:solidFill>
                <a:effectLst/>
                <a:latin typeface="+mn-lt"/>
                <a:ea typeface="+mn-ea"/>
                <a:cs typeface="+mn-cs"/>
              </a:rPr>
              <a:t>Communities can use a range of regulatory and planning tools to curtail new development in coastal locations subject to tidal flooding now and in the future.</a:t>
            </a:r>
          </a:p>
          <a:p>
            <a:r>
              <a:rPr lang="en-US" sz="1200" b="1" kern="1200" dirty="0" smtClean="0">
                <a:solidFill>
                  <a:schemeClr val="tx1"/>
                </a:solidFill>
                <a:effectLst/>
                <a:latin typeface="+mn-lt"/>
                <a:ea typeface="+mn-ea"/>
                <a:cs typeface="+mn-cs"/>
              </a:rPr>
              <a:t>Consider the risks and benefits of adaptation measures. </a:t>
            </a:r>
            <a:r>
              <a:rPr lang="en-US" sz="1200" kern="1200" dirty="0" smtClean="0">
                <a:solidFill>
                  <a:schemeClr val="tx1"/>
                </a:solidFill>
                <a:effectLst/>
                <a:latin typeface="+mn-lt"/>
                <a:ea typeface="+mn-ea"/>
                <a:cs typeface="+mn-cs"/>
              </a:rPr>
              <a:t>Some measures to limit the impact of coastal flooding can provide multiple benefits, while others can alter shoreline dynamics and damage neighboring areas and ecosystems.  Decision makers need to ensure that a rush to protect coastal communities builds broad-based resilience.</a:t>
            </a:r>
          </a:p>
          <a:p>
            <a:r>
              <a:rPr lang="en-US" sz="1200" b="1" kern="1200" dirty="0" smtClean="0">
                <a:solidFill>
                  <a:schemeClr val="tx1"/>
                </a:solidFill>
                <a:effectLst/>
                <a:latin typeface="+mn-lt"/>
                <a:ea typeface="+mn-ea"/>
                <a:cs typeface="+mn-cs"/>
              </a:rPr>
              <a:t>Develop a long-term vision. </a:t>
            </a:r>
            <a:r>
              <a:rPr lang="en-US" sz="1200" kern="1200" dirty="0" smtClean="0">
                <a:solidFill>
                  <a:schemeClr val="tx1"/>
                </a:solidFill>
                <a:effectLst/>
                <a:latin typeface="+mn-lt"/>
                <a:ea typeface="+mn-ea"/>
                <a:cs typeface="+mn-cs"/>
              </a:rPr>
              <a:t>Communities that create a vision for both near-term protection and long-term resilience in the face of sea level rise—and craft plans for building better, safer, and more equitably—will be best positioned to thrive in the future.</a:t>
            </a:r>
          </a:p>
          <a:p>
            <a:endParaRPr lang="en-US" dirty="0"/>
          </a:p>
        </p:txBody>
      </p:sp>
      <p:sp>
        <p:nvSpPr>
          <p:cNvPr id="4" name="Slide Number Placeholder 3"/>
          <p:cNvSpPr>
            <a:spLocks noGrp="1"/>
          </p:cNvSpPr>
          <p:nvPr>
            <p:ph type="sldNum" sz="quarter" idx="10"/>
          </p:nvPr>
        </p:nvSpPr>
        <p:spPr/>
        <p:txBody>
          <a:bodyPr/>
          <a:lstStyle/>
          <a:p>
            <a:fld id="{C29F8179-73AC-4A98-AA03-F1DEC89C8FA8}" type="slidenum">
              <a:rPr lang="en-US" smtClean="0"/>
              <a:t>27</a:t>
            </a:fld>
            <a:endParaRPr lang="en-US"/>
          </a:p>
        </p:txBody>
      </p:sp>
    </p:spTree>
    <p:extLst>
      <p:ext uri="{BB962C8B-B14F-4D97-AF65-F5344CB8AC3E}">
        <p14:creationId xmlns:p14="http://schemas.microsoft.com/office/powerpoint/2010/main" val="40629483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But local communities can’t go it alone—coastal challenges are too great, the costs are too steep, and too many people are at risk. Instead, we need a coordinated, well-funded national response to our country’s coastal vulnerability involving federal, state, and local collaboration. Federal and state governments can help build local resilience by supporting, incentivizing, regulating, and even mandating action. They can:</a:t>
            </a:r>
          </a:p>
          <a:p>
            <a:pPr lvl="0"/>
            <a:endParaRPr lang="en-US" sz="1200" b="1"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Build and maintain a coastal monitoring and data-sharing system equal to the threat. </a:t>
            </a:r>
            <a:r>
              <a:rPr lang="en-US" sz="1200" kern="1200" dirty="0" smtClean="0">
                <a:solidFill>
                  <a:schemeClr val="tx1"/>
                </a:solidFill>
                <a:effectLst/>
                <a:latin typeface="+mn-lt"/>
                <a:ea typeface="+mn-ea"/>
                <a:cs typeface="+mn-cs"/>
              </a:rPr>
              <a:t>Key federal agencies can sustain and expand efforts to monitor and project sea level rise and flooding, and ensure that local decision makers have access to the data.  </a:t>
            </a:r>
          </a:p>
          <a:p>
            <a:pPr lvl="0"/>
            <a:r>
              <a:rPr lang="en-US" sz="1200" b="1" kern="1200" dirty="0" smtClean="0">
                <a:solidFill>
                  <a:schemeClr val="tx1"/>
                </a:solidFill>
                <a:effectLst/>
                <a:latin typeface="+mn-lt"/>
                <a:ea typeface="+mn-ea"/>
                <a:cs typeface="+mn-cs"/>
              </a:rPr>
              <a:t>Encourage or mandate the use of good scientific information. </a:t>
            </a:r>
            <a:r>
              <a:rPr lang="en-US" sz="1200" kern="1200" dirty="0" smtClean="0">
                <a:solidFill>
                  <a:schemeClr val="tx1"/>
                </a:solidFill>
                <a:effectLst/>
                <a:latin typeface="+mn-lt"/>
                <a:ea typeface="+mn-ea"/>
                <a:cs typeface="+mn-cs"/>
              </a:rPr>
              <a:t>Agencies can require that communities and other applicants for state and federal funds use the best-available data, and demonstrate that new development and redevelopment projects can withstand projected tidal flooding and storm surge. </a:t>
            </a:r>
          </a:p>
          <a:p>
            <a:pPr lvl="0"/>
            <a:r>
              <a:rPr lang="en-US" sz="1200" b="1" kern="1200" dirty="0" smtClean="0">
                <a:solidFill>
                  <a:schemeClr val="tx1"/>
                </a:solidFill>
                <a:effectLst/>
                <a:latin typeface="+mn-lt"/>
                <a:ea typeface="+mn-ea"/>
                <a:cs typeface="+mn-cs"/>
              </a:rPr>
              <a:t>Support planning.</a:t>
            </a:r>
            <a:r>
              <a:rPr lang="en-US" sz="1200" kern="1200" dirty="0" smtClean="0">
                <a:solidFill>
                  <a:schemeClr val="tx1"/>
                </a:solidFill>
                <a:effectLst/>
                <a:latin typeface="+mn-lt"/>
                <a:ea typeface="+mn-ea"/>
                <a:cs typeface="+mn-cs"/>
              </a:rPr>
              <a:t> More federal support for state and local planning and collaboration can accelerate efforts to build coastal resilience.  </a:t>
            </a:r>
          </a:p>
          <a:p>
            <a:pPr lvl="0"/>
            <a:r>
              <a:rPr lang="en-US" sz="1200" b="1" kern="1200" dirty="0" smtClean="0">
                <a:solidFill>
                  <a:schemeClr val="tx1"/>
                </a:solidFill>
                <a:effectLst/>
                <a:latin typeface="+mn-lt"/>
                <a:ea typeface="+mn-ea"/>
                <a:cs typeface="+mn-cs"/>
              </a:rPr>
              <a:t>Mobilize funding.</a:t>
            </a:r>
            <a:r>
              <a:rPr lang="en-US" sz="1200" kern="1200" dirty="0" smtClean="0">
                <a:solidFill>
                  <a:schemeClr val="tx1"/>
                </a:solidFill>
                <a:effectLst/>
                <a:latin typeface="+mn-lt"/>
                <a:ea typeface="+mn-ea"/>
                <a:cs typeface="+mn-cs"/>
              </a:rPr>
              <a:t> Adapting to sea level rise will require major, sustained investment. Federal policy makers need to develop new funding sources to support resilience-building efforts at the state and local level.</a:t>
            </a:r>
          </a:p>
          <a:p>
            <a:pPr lvl="0"/>
            <a:r>
              <a:rPr lang="en-US" sz="1200" b="1" kern="1200" dirty="0" smtClean="0">
                <a:solidFill>
                  <a:schemeClr val="tx1"/>
                </a:solidFill>
                <a:effectLst/>
                <a:latin typeface="+mn-lt"/>
                <a:ea typeface="+mn-ea"/>
                <a:cs typeface="+mn-cs"/>
              </a:rPr>
              <a:t>Improve risk management.</a:t>
            </a:r>
            <a:r>
              <a:rPr lang="en-US" sz="1200" kern="1200" dirty="0" smtClean="0">
                <a:solidFill>
                  <a:schemeClr val="tx1"/>
                </a:solidFill>
                <a:effectLst/>
                <a:latin typeface="+mn-lt"/>
                <a:ea typeface="+mn-ea"/>
                <a:cs typeface="+mn-cs"/>
              </a:rPr>
              <a:t> The true costs of living on the coast are not reflected in the price of flood insurance and other risk management tools. But big increases in the cost of insurance are hard for many to bear. Federal incentives to reduce some property owners' risks and costs can aid the transition to a more solvent flood insurance system and better risk management. </a:t>
            </a:r>
          </a:p>
          <a:p>
            <a:pPr lvl="0"/>
            <a:r>
              <a:rPr lang="en-US" sz="1200" b="1" kern="1200" dirty="0" smtClean="0">
                <a:solidFill>
                  <a:schemeClr val="tx1"/>
                </a:solidFill>
                <a:effectLst/>
                <a:latin typeface="+mn-lt"/>
                <a:ea typeface="+mn-ea"/>
                <a:cs typeface="+mn-cs"/>
              </a:rPr>
              <a:t>Ensure equitable investments.</a:t>
            </a:r>
            <a:r>
              <a:rPr lang="en-US" sz="1200" kern="1200" dirty="0" smtClean="0">
                <a:solidFill>
                  <a:schemeClr val="tx1"/>
                </a:solidFill>
                <a:effectLst/>
                <a:latin typeface="+mn-lt"/>
                <a:ea typeface="+mn-ea"/>
                <a:cs typeface="+mn-cs"/>
              </a:rPr>
              <a:t> Federal investments in coastal resilience can prioritize households and communities with the greatest needs.   </a:t>
            </a:r>
          </a:p>
          <a:p>
            <a:pPr lvl="0"/>
            <a:r>
              <a:rPr lang="en-US" sz="1200" b="1" kern="1200" dirty="0" smtClean="0">
                <a:solidFill>
                  <a:schemeClr val="tx1"/>
                </a:solidFill>
                <a:effectLst/>
                <a:latin typeface="+mn-lt"/>
                <a:ea typeface="+mn-ea"/>
                <a:cs typeface="+mn-cs"/>
              </a:rPr>
              <a:t>Reduce heat-trapping emissions.</a:t>
            </a:r>
            <a:r>
              <a:rPr lang="en-US" sz="1200" kern="1200" dirty="0" smtClean="0">
                <a:solidFill>
                  <a:schemeClr val="tx1"/>
                </a:solidFill>
                <a:effectLst/>
                <a:latin typeface="+mn-lt"/>
                <a:ea typeface="+mn-ea"/>
                <a:cs typeface="+mn-cs"/>
              </a:rPr>
              <a:t> Near-term increases in sea level rise and tidal flooding may be locked in, but changes later this century and beyond are not. To slow the rate of sea level rise—and enable coastal communities to adapt in affordable and manageable ways—we must reduce our global warming emissions.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29F8179-73AC-4A98-AA03-F1DEC89C8FA8}" type="slidenum">
              <a:rPr lang="en-US" smtClean="0"/>
              <a:t>28</a:t>
            </a:fld>
            <a:endParaRPr lang="en-US"/>
          </a:p>
        </p:txBody>
      </p:sp>
    </p:spTree>
    <p:extLst>
      <p:ext uri="{BB962C8B-B14F-4D97-AF65-F5344CB8AC3E}">
        <p14:creationId xmlns:p14="http://schemas.microsoft.com/office/powerpoint/2010/main" val="26611635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solidFill>
                  <a:srgbClr val="FF0000"/>
                </a:solidFill>
              </a:rPr>
              <a:t>Last</a:t>
            </a:r>
            <a:r>
              <a:rPr lang="en-US" b="1" baseline="0" dirty="0" smtClean="0">
                <a:solidFill>
                  <a:srgbClr val="FF0000"/>
                </a:solidFill>
              </a:rPr>
              <a:t> community to touch on is Charleston, which saw repeated tidal flood warnings last week and into this week. </a:t>
            </a:r>
            <a:r>
              <a:rPr lang="en-US" b="1" dirty="0" smtClean="0">
                <a:solidFill>
                  <a:srgbClr val="FF0000"/>
                </a:solidFill>
              </a:rPr>
              <a:t>[ADD CHARLESTON NOTES]</a:t>
            </a:r>
          </a:p>
          <a:p>
            <a:endParaRPr lang="en-US" b="1" dirty="0" smtClean="0">
              <a:solidFill>
                <a:srgbClr val="FF0000"/>
              </a:solidFill>
            </a:endParaRPr>
          </a:p>
          <a:p>
            <a:r>
              <a:rPr lang="en-US" sz="1200" b="0" i="0" u="none" strike="noStrike" kern="1200" baseline="0" dirty="0" smtClean="0">
                <a:solidFill>
                  <a:schemeClr val="tx1"/>
                </a:solidFill>
                <a:latin typeface="+mn-lt"/>
                <a:ea typeface="+mn-ea"/>
                <a:cs typeface="+mn-cs"/>
              </a:rPr>
              <a:t>The tidal flooding in this photo is from last month (September 2014)</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EXTRA MATERIAL:</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That means regardless of the weather, tourists and locals alike frequently slosh through shin-deep water in downtown Charleston, including historic Market Street. Residents know to move their cars and vacate the area early— often using social media such as Twitter to spread the word.</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By the time today’s toddlers graduate from high school just 15 years from now, and given a mid-range scenario for sea level rise, the city would</a:t>
            </a:r>
          </a:p>
          <a:p>
            <a:r>
              <a:rPr lang="en-US" sz="1200" b="0" i="0" u="none" strike="noStrike" kern="1200" baseline="0" dirty="0" smtClean="0">
                <a:solidFill>
                  <a:schemeClr val="tx1"/>
                </a:solidFill>
                <a:latin typeface="+mn-lt"/>
                <a:ea typeface="+mn-ea"/>
                <a:cs typeface="+mn-cs"/>
              </a:rPr>
              <a:t>face nearly 80 tidal floods a year. Because of this, South Carolina recognizes long-term sea level rise as a serious concern (SCDNR 2013).</a:t>
            </a:r>
          </a:p>
          <a:p>
            <a:r>
              <a:rPr lang="en-US" sz="1200" b="0" i="0" u="none" strike="noStrike" kern="1200" baseline="0" dirty="0" smtClean="0">
                <a:solidFill>
                  <a:schemeClr val="tx1"/>
                </a:solidFill>
                <a:latin typeface="+mn-lt"/>
                <a:ea typeface="+mn-ea"/>
                <a:cs typeface="+mn-cs"/>
              </a:rPr>
              <a:t>By 2045, under the same mid-range scenario, Charleston would see more than 180 tidal floods a year. And because</a:t>
            </a:r>
          </a:p>
          <a:p>
            <a:r>
              <a:rPr lang="en-US" sz="1200" b="0" i="0" u="none" strike="noStrike" kern="1200" baseline="0" dirty="0" smtClean="0">
                <a:solidFill>
                  <a:schemeClr val="tx1"/>
                </a:solidFill>
                <a:latin typeface="+mn-lt"/>
                <a:ea typeface="+mn-ea"/>
                <a:cs typeface="+mn-cs"/>
              </a:rPr>
              <a:t>sea levels will be higher, flooding would be more extensive</a:t>
            </a:r>
          </a:p>
          <a:p>
            <a:r>
              <a:rPr lang="en-US" sz="1200" b="0" i="0" u="none" strike="noStrike" kern="1200" baseline="0" dirty="0" smtClean="0">
                <a:solidFill>
                  <a:schemeClr val="tx1"/>
                </a:solidFill>
                <a:latin typeface="+mn-lt"/>
                <a:ea typeface="+mn-ea"/>
                <a:cs typeface="+mn-cs"/>
              </a:rPr>
              <a:t>and persist for about 400 hours a year. Under rising seas, an average high tide could inundate the historic district and flood low-lying neighborhoods as often as every other day. Charleston will face a constantly inundated landscape and</a:t>
            </a:r>
          </a:p>
          <a:p>
            <a:r>
              <a:rPr lang="en-US" sz="1200" b="0" i="0" u="none" strike="noStrike" kern="1200" baseline="0" dirty="0" smtClean="0">
                <a:solidFill>
                  <a:schemeClr val="tx1"/>
                </a:solidFill>
                <a:latin typeface="+mn-lt"/>
                <a:ea typeface="+mn-ea"/>
                <a:cs typeface="+mn-cs"/>
              </a:rPr>
              <a:t>much more damage. Even in the very near future, the community needs to</a:t>
            </a:r>
          </a:p>
          <a:p>
            <a:r>
              <a:rPr lang="en-US" sz="1200" b="0" i="0" u="none" strike="noStrike" kern="1200" baseline="0" dirty="0" smtClean="0">
                <a:solidFill>
                  <a:schemeClr val="tx1"/>
                </a:solidFill>
                <a:latin typeface="+mn-lt"/>
                <a:ea typeface="+mn-ea"/>
                <a:cs typeface="+mn-cs"/>
              </a:rPr>
              <a:t>tackle the impacts of tides on daily life. The city is already spending hundreds of millions of dollars on a drainage</a:t>
            </a:r>
          </a:p>
          <a:p>
            <a:r>
              <a:rPr lang="en-US" sz="1200" b="0" i="0" u="none" strike="noStrike" kern="1200" baseline="0" dirty="0" smtClean="0">
                <a:solidFill>
                  <a:schemeClr val="tx1"/>
                </a:solidFill>
                <a:latin typeface="+mn-lt"/>
                <a:ea typeface="+mn-ea"/>
                <a:cs typeface="+mn-cs"/>
              </a:rPr>
              <a:t>improvement project for Market Street, to cope with flooding</a:t>
            </a:r>
          </a:p>
          <a:p>
            <a:r>
              <a:rPr lang="en-US" sz="1200" b="0" i="0" u="none" strike="noStrike" kern="1200" baseline="0" dirty="0" smtClean="0">
                <a:solidFill>
                  <a:schemeClr val="tx1"/>
                </a:solidFill>
                <a:latin typeface="+mn-lt"/>
                <a:ea typeface="+mn-ea"/>
                <a:cs typeface="+mn-cs"/>
              </a:rPr>
              <a:t>from rain during a high tide (City of Charleston 2013). Very</a:t>
            </a:r>
          </a:p>
          <a:p>
            <a:r>
              <a:rPr lang="en-US" sz="1200" b="0" i="0" u="none" strike="noStrike" kern="1200" baseline="0" dirty="0" smtClean="0">
                <a:solidFill>
                  <a:schemeClr val="tx1"/>
                </a:solidFill>
                <a:latin typeface="+mn-lt"/>
                <a:ea typeface="+mn-ea"/>
                <a:cs typeface="+mn-cs"/>
              </a:rPr>
              <a:t>costly pumping stations will channel excess rainwater into</a:t>
            </a:r>
          </a:p>
          <a:p>
            <a:r>
              <a:rPr lang="en-US" sz="1200" b="0" i="0" u="none" strike="noStrike" kern="1200" baseline="0" dirty="0" smtClean="0">
                <a:solidFill>
                  <a:schemeClr val="tx1"/>
                </a:solidFill>
                <a:latin typeface="+mn-lt"/>
                <a:ea typeface="+mn-ea"/>
                <a:cs typeface="+mn-cs"/>
              </a:rPr>
              <a:t>the ocean—although they will become less effective as tides</a:t>
            </a:r>
          </a:p>
          <a:p>
            <a:r>
              <a:rPr lang="en-US" sz="1200" b="0" i="0" u="none" strike="noStrike" kern="1200" baseline="0" dirty="0" smtClean="0">
                <a:solidFill>
                  <a:schemeClr val="tx1"/>
                </a:solidFill>
                <a:latin typeface="+mn-lt"/>
                <a:ea typeface="+mn-ea"/>
                <a:cs typeface="+mn-cs"/>
              </a:rPr>
              <a:t>rise higher.</a:t>
            </a:r>
          </a:p>
          <a:p>
            <a:r>
              <a:rPr lang="en-US" sz="1200" b="0" i="0" u="none" strike="noStrike" kern="1200" baseline="0" dirty="0" smtClean="0">
                <a:solidFill>
                  <a:schemeClr val="tx1"/>
                </a:solidFill>
                <a:latin typeface="+mn-lt"/>
                <a:ea typeface="+mn-ea"/>
                <a:cs typeface="+mn-cs"/>
              </a:rPr>
              <a:t>The city is also installing a multimillion-dollar seawall</a:t>
            </a:r>
          </a:p>
          <a:p>
            <a:r>
              <a:rPr lang="en-US" sz="1200" b="0" i="0" u="none" strike="noStrike" kern="1200" baseline="0" dirty="0" smtClean="0">
                <a:solidFill>
                  <a:schemeClr val="tx1"/>
                </a:solidFill>
                <a:latin typeface="+mn-lt"/>
                <a:ea typeface="+mn-ea"/>
                <a:cs typeface="+mn-cs"/>
              </a:rPr>
              <a:t>off the tip of the peninsula (City of Charleston </a:t>
            </a:r>
            <a:r>
              <a:rPr lang="en-US" sz="1200" b="0" i="0" u="none" strike="noStrike" kern="1200" baseline="0" dirty="0" err="1" smtClean="0">
                <a:solidFill>
                  <a:schemeClr val="tx1"/>
                </a:solidFill>
                <a:latin typeface="+mn-lt"/>
                <a:ea typeface="+mn-ea"/>
                <a:cs typeface="+mn-cs"/>
              </a:rPr>
              <a:t>n.d.</a:t>
            </a:r>
            <a:r>
              <a:rPr lang="en-US" sz="1200" b="0" i="0" u="none" strike="noStrike" kern="1200" baseline="0" dirty="0" smtClean="0">
                <a:solidFill>
                  <a:schemeClr val="tx1"/>
                </a:solidFill>
                <a:latin typeface="+mn-lt"/>
                <a:ea typeface="+mn-ea"/>
                <a:cs typeface="+mn-cs"/>
              </a:rPr>
              <a:t>). However,</a:t>
            </a:r>
          </a:p>
          <a:p>
            <a:r>
              <a:rPr lang="en-US" sz="1200" b="0" i="0" u="none" strike="noStrike" kern="1200" baseline="0" dirty="0" smtClean="0">
                <a:solidFill>
                  <a:schemeClr val="tx1"/>
                </a:solidFill>
                <a:latin typeface="+mn-lt"/>
                <a:ea typeface="+mn-ea"/>
                <a:cs typeface="+mn-cs"/>
              </a:rPr>
              <a:t>seawalls are effective only if they prevent tides from filtering</a:t>
            </a:r>
          </a:p>
          <a:p>
            <a:r>
              <a:rPr lang="en-US" sz="1200" b="0" i="0" u="none" strike="noStrike" kern="1200" baseline="0" dirty="0" smtClean="0">
                <a:solidFill>
                  <a:schemeClr val="tx1"/>
                </a:solidFill>
                <a:latin typeface="+mn-lt"/>
                <a:ea typeface="+mn-ea"/>
                <a:cs typeface="+mn-cs"/>
              </a:rPr>
              <a:t>up through the ground, and can compound problems when</a:t>
            </a:r>
          </a:p>
          <a:p>
            <a:r>
              <a:rPr lang="en-US" sz="1200" b="0" i="0" u="none" strike="noStrike" kern="1200" baseline="0" dirty="0" smtClean="0">
                <a:solidFill>
                  <a:schemeClr val="tx1"/>
                </a:solidFill>
                <a:latin typeface="+mn-lt"/>
                <a:ea typeface="+mn-ea"/>
                <a:cs typeface="+mn-cs"/>
              </a:rPr>
              <a:t>they prevent rainwater from draining out. Ultimately, the city</a:t>
            </a:r>
          </a:p>
          <a:p>
            <a:r>
              <a:rPr lang="en-US" sz="1200" b="0" i="0" u="none" strike="noStrike" kern="1200" baseline="0" dirty="0" smtClean="0">
                <a:solidFill>
                  <a:schemeClr val="tx1"/>
                </a:solidFill>
                <a:latin typeface="+mn-lt"/>
                <a:ea typeface="+mn-ea"/>
                <a:cs typeface="+mn-cs"/>
              </a:rPr>
              <a:t>will need more creative solutions.</a:t>
            </a:r>
          </a:p>
        </p:txBody>
      </p:sp>
      <p:sp>
        <p:nvSpPr>
          <p:cNvPr id="4" name="Slide Number Placeholder 3"/>
          <p:cNvSpPr>
            <a:spLocks noGrp="1"/>
          </p:cNvSpPr>
          <p:nvPr>
            <p:ph type="sldNum" sz="quarter" idx="10"/>
          </p:nvPr>
        </p:nvSpPr>
        <p:spPr/>
        <p:txBody>
          <a:bodyPr/>
          <a:lstStyle/>
          <a:p>
            <a:fld id="{C29F8179-73AC-4A98-AA03-F1DEC89C8FA8}" type="slidenum">
              <a:rPr lang="en-US" smtClean="0"/>
              <a:t>29</a:t>
            </a:fld>
            <a:endParaRPr lang="en-US"/>
          </a:p>
        </p:txBody>
      </p:sp>
    </p:spTree>
    <p:extLst>
      <p:ext uri="{BB962C8B-B14F-4D97-AF65-F5344CB8AC3E}">
        <p14:creationId xmlns:p14="http://schemas.microsoft.com/office/powerpoint/2010/main" val="25812648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So, what’s going on?</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Sea level at Charleston has risen by more than five inches over the last 40 years, and the number of tidal floods has increased steadily. </a:t>
            </a:r>
          </a:p>
          <a:p>
            <a:endParaRPr lang="en-US" b="0" dirty="0" smtClean="0">
              <a:solidFill>
                <a:srgbClr val="FF0000"/>
              </a:solidFill>
            </a:endParaRPr>
          </a:p>
          <a:p>
            <a:r>
              <a:rPr lang="en-US" sz="1200" b="0" i="0" u="none" strike="noStrike" kern="1200" baseline="0" dirty="0" smtClean="0">
                <a:solidFill>
                  <a:schemeClr val="tx1"/>
                </a:solidFill>
                <a:latin typeface="+mn-lt"/>
                <a:ea typeface="+mn-ea"/>
                <a:cs typeface="+mn-cs"/>
              </a:rPr>
              <a:t>Today, these tides cause about two dozen floods a year, or roughly a dozen days with flooding. </a:t>
            </a:r>
          </a:p>
          <a:p>
            <a:endParaRPr lang="en-US" b="0" dirty="0" smtClean="0">
              <a:solidFill>
                <a:srgbClr val="FF0000"/>
              </a:solidFill>
            </a:endParaRPr>
          </a:p>
          <a:p>
            <a:r>
              <a:rPr lang="en-US" b="0" dirty="0" smtClean="0">
                <a:solidFill>
                  <a:srgbClr val="FF0000"/>
                </a:solidFill>
              </a:rPr>
              <a:t>Driving these historic changes</a:t>
            </a:r>
            <a:r>
              <a:rPr lang="en-US" b="0" baseline="0" dirty="0" smtClean="0">
                <a:solidFill>
                  <a:srgbClr val="FF0000"/>
                </a:solidFill>
              </a:rPr>
              <a:t> is the global rise in sea level – roughly 8 inches since 1880.  </a:t>
            </a:r>
          </a:p>
          <a:p>
            <a:endParaRPr lang="en-US" b="0" baseline="0" dirty="0" smtClean="0">
              <a:solidFill>
                <a:srgbClr val="FF0000"/>
              </a:solidFill>
            </a:endParaRPr>
          </a:p>
          <a:p>
            <a:r>
              <a:rPr lang="en-US" b="0" baseline="0" dirty="0" smtClean="0">
                <a:solidFill>
                  <a:srgbClr val="FF0000"/>
                </a:solidFill>
              </a:rPr>
              <a:t>Today that rate is accelerating. So, how will tidal flooding respond?  These cities need to know, and though they and others like them may be on the front line of tidal flooding, others are going to follow close behind, and they need to know, too.  To discuss how we expect tidal flooding to respond to rising sea level, I’m going to hand it over to my colleague, Mel Fitzpatrick….</a:t>
            </a:r>
            <a:endParaRPr lang="en-US" b="0" dirty="0" smtClean="0">
              <a:solidFill>
                <a:srgbClr val="FF0000"/>
              </a:solidFill>
            </a:endParaRP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29F8179-73AC-4A98-AA03-F1DEC89C8FA8}" type="slidenum">
              <a:rPr lang="en-US" smtClean="0"/>
              <a:t>30</a:t>
            </a:fld>
            <a:endParaRPr lang="en-US"/>
          </a:p>
        </p:txBody>
      </p:sp>
    </p:spTree>
    <p:extLst>
      <p:ext uri="{BB962C8B-B14F-4D97-AF65-F5344CB8AC3E}">
        <p14:creationId xmlns:p14="http://schemas.microsoft.com/office/powerpoint/2010/main" val="25812648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C29F8179-73AC-4A98-AA03-F1DEC89C8FA8}" type="slidenum">
              <a:rPr lang="en-US" smtClean="0"/>
              <a:t>31</a:t>
            </a:fld>
            <a:endParaRPr lang="en-US"/>
          </a:p>
        </p:txBody>
      </p:sp>
    </p:spTree>
    <p:extLst>
      <p:ext uri="{BB962C8B-B14F-4D97-AF65-F5344CB8AC3E}">
        <p14:creationId xmlns:p14="http://schemas.microsoft.com/office/powerpoint/2010/main" val="15862169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In 2012 the</a:t>
            </a:r>
            <a:r>
              <a:rPr lang="en-US" b="1" dirty="0" smtClean="0"/>
              <a:t> total </a:t>
            </a:r>
            <a:r>
              <a:rPr lang="en-US" b="0" dirty="0" smtClean="0"/>
              <a:t>insured</a:t>
            </a:r>
            <a:r>
              <a:rPr lang="en-US" b="0" baseline="0" dirty="0" smtClean="0"/>
              <a:t> value of residential and commercial property in coastal counties for 18 Atlantic and Gulf Coast states was </a:t>
            </a:r>
            <a:r>
              <a:rPr lang="en-US" b="1" baseline="0" dirty="0" smtClean="0"/>
              <a:t>$10.6 trillion</a:t>
            </a:r>
            <a:r>
              <a:rPr lang="en-US" b="0" baseline="0" dirty="0" smtClean="0"/>
              <a:t>; the amount insured through </a:t>
            </a:r>
            <a:r>
              <a:rPr lang="en-US" b="0" i="0" u="sng" baseline="0" dirty="0" smtClean="0"/>
              <a:t>NFIP</a:t>
            </a:r>
            <a:r>
              <a:rPr lang="en-US" b="0" baseline="0" dirty="0" smtClean="0"/>
              <a:t>, as of May 2013, for these 18 states is close to </a:t>
            </a:r>
            <a:r>
              <a:rPr lang="en-US" b="0" u="sng" baseline="0" dirty="0" smtClean="0"/>
              <a:t>$1.1 trillion </a:t>
            </a:r>
            <a:r>
              <a:rPr lang="en-US" b="0" baseline="0" dirty="0" smtClean="0"/>
              <a:t>(and almost </a:t>
            </a:r>
            <a:r>
              <a:rPr lang="en-US" b="0" u="sng" baseline="0" dirty="0" smtClean="0"/>
              <a:t>85% of all NFIP insurance in-force</a:t>
            </a:r>
            <a:r>
              <a:rPr lang="en-US" b="0" baseline="0" dirty="0" smtClean="0"/>
              <a:t>)</a:t>
            </a:r>
            <a:endParaRPr lang="en-US" b="0" dirty="0"/>
          </a:p>
        </p:txBody>
      </p:sp>
      <p:sp>
        <p:nvSpPr>
          <p:cNvPr id="4" name="Slide Number Placeholder 3"/>
          <p:cNvSpPr>
            <a:spLocks noGrp="1"/>
          </p:cNvSpPr>
          <p:nvPr>
            <p:ph type="sldNum" sz="quarter" idx="10"/>
          </p:nvPr>
        </p:nvSpPr>
        <p:spPr/>
        <p:txBody>
          <a:bodyPr/>
          <a:lstStyle/>
          <a:p>
            <a:fld id="{C29F8179-73AC-4A98-AA03-F1DEC89C8FA8}" type="slidenum">
              <a:rPr lang="en-US" smtClean="0"/>
              <a:t>32</a:t>
            </a:fld>
            <a:endParaRPr lang="en-US"/>
          </a:p>
        </p:txBody>
      </p:sp>
    </p:spTree>
    <p:extLst>
      <p:ext uri="{BB962C8B-B14F-4D97-AF65-F5344CB8AC3E}">
        <p14:creationId xmlns:p14="http://schemas.microsoft.com/office/powerpoint/2010/main" val="19087328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9F8179-73AC-4A98-AA03-F1DEC89C8FA8}" type="slidenum">
              <a:rPr lang="en-US" smtClean="0"/>
              <a:t>33</a:t>
            </a:fld>
            <a:endParaRPr lang="en-US"/>
          </a:p>
        </p:txBody>
      </p:sp>
    </p:spTree>
    <p:extLst>
      <p:ext uri="{BB962C8B-B14F-4D97-AF65-F5344CB8AC3E}">
        <p14:creationId xmlns:p14="http://schemas.microsoft.com/office/powerpoint/2010/main" val="39036874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Text from Rachel’s insurance</a:t>
            </a:r>
            <a:r>
              <a:rPr lang="en-US" b="1" baseline="0" dirty="0" smtClean="0"/>
              <a:t> report webinar:</a:t>
            </a:r>
            <a:endParaRPr lang="en-US" b="1" dirty="0" smtClean="0"/>
          </a:p>
          <a:p>
            <a:endParaRPr lang="en-US" b="1" dirty="0" smtClean="0"/>
          </a:p>
          <a:p>
            <a:r>
              <a:rPr lang="en-US" b="1" dirty="0" smtClean="0"/>
              <a:t>Population growth </a:t>
            </a:r>
            <a:r>
              <a:rPr lang="en-US" dirty="0" smtClean="0"/>
              <a:t>– coastal</a:t>
            </a:r>
            <a:r>
              <a:rPr lang="en-US" baseline="0" dirty="0" smtClean="0"/>
              <a:t> populations are expected to increase by 140% by 2100</a:t>
            </a:r>
          </a:p>
          <a:p>
            <a:r>
              <a:rPr lang="en-US" b="1" baseline="0" dirty="0" smtClean="0"/>
              <a:t>Development</a:t>
            </a:r>
            <a:r>
              <a:rPr lang="en-US" baseline="0" dirty="0" smtClean="0"/>
              <a:t> – coastal homes more than double from 1960 to 2008 going from 16.1 million to 36.3 million</a:t>
            </a:r>
            <a:endParaRPr lang="en-US" dirty="0" smtClean="0"/>
          </a:p>
          <a:p>
            <a:r>
              <a:rPr lang="en-US" b="1" dirty="0" smtClean="0"/>
              <a:t>Climate Change</a:t>
            </a:r>
            <a:r>
              <a:rPr lang="en-US" dirty="0" smtClean="0"/>
              <a:t>:</a:t>
            </a:r>
          </a:p>
          <a:p>
            <a:r>
              <a:rPr lang="en-US" i="1" dirty="0" smtClean="0"/>
              <a:t>Sea level rise </a:t>
            </a:r>
            <a:r>
              <a:rPr lang="en-US" dirty="0" smtClean="0"/>
              <a:t>– average</a:t>
            </a:r>
            <a:r>
              <a:rPr lang="en-US" baseline="0" dirty="0" smtClean="0"/>
              <a:t> of ~8in since Industrial Revolution but predictions range between another 8in and 6.6ft by 2100, this </a:t>
            </a:r>
            <a:r>
              <a:rPr lang="en-US" dirty="0" smtClean="0"/>
              <a:t>due primarily</a:t>
            </a:r>
            <a:r>
              <a:rPr lang="en-US" baseline="0" dirty="0" smtClean="0"/>
              <a:t> to melting sea ice and thermal expansion of the ocean; can lead to more coastal erosion, degradation, and flooding</a:t>
            </a:r>
            <a:endParaRPr lang="en-US" dirty="0" smtClean="0"/>
          </a:p>
          <a:p>
            <a:r>
              <a:rPr lang="en-US" i="1" dirty="0" smtClean="0"/>
              <a:t>Increased storm surge </a:t>
            </a:r>
            <a:r>
              <a:rPr lang="en-US" dirty="0" smtClean="0"/>
              <a:t>– amplified by sea level rise , which allow for it to reach further inland</a:t>
            </a:r>
          </a:p>
          <a:p>
            <a:r>
              <a:rPr lang="en-US" i="1" dirty="0" smtClean="0"/>
              <a:t>Increased storm intensity </a:t>
            </a:r>
            <a:r>
              <a:rPr lang="en-US" dirty="0" smtClean="0"/>
              <a:t>– rising temperatures,</a:t>
            </a:r>
            <a:r>
              <a:rPr lang="en-US" baseline="0" dirty="0" smtClean="0"/>
              <a:t> both sea and air, contribute to the intensity of tropical cyclones; through higher wind speeds (thereby more destruction) and heavier rainfall (as warmer air can hold more water vapor)</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C29F8179-73AC-4A98-AA03-F1DEC89C8FA8}" type="slidenum">
              <a:rPr lang="en-US" smtClean="0"/>
              <a:t>34</a:t>
            </a:fld>
            <a:endParaRPr lang="en-US"/>
          </a:p>
        </p:txBody>
      </p:sp>
    </p:spTree>
    <p:extLst>
      <p:ext uri="{BB962C8B-B14F-4D97-AF65-F5344CB8AC3E}">
        <p14:creationId xmlns:p14="http://schemas.microsoft.com/office/powerpoint/2010/main" val="1586216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77E5962-E684-4267-BDAD-77C75380C9BD}" type="datetimeFigureOut">
              <a:rPr lang="en-US" smtClean="0"/>
              <a:t>11/12/2014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40305-80BE-4E1B-9DC4-92884C565D3E}" type="slidenum">
              <a:rPr lang="en-US" smtClean="0"/>
              <a:t>‹#›</a:t>
            </a:fld>
            <a:endParaRPr lang="en-US"/>
          </a:p>
        </p:txBody>
      </p:sp>
    </p:spTree>
    <p:extLst>
      <p:ext uri="{BB962C8B-B14F-4D97-AF65-F5344CB8AC3E}">
        <p14:creationId xmlns:p14="http://schemas.microsoft.com/office/powerpoint/2010/main" val="2893654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7E5962-E684-4267-BDAD-77C75380C9BD}" type="datetimeFigureOut">
              <a:rPr lang="en-US" smtClean="0"/>
              <a:t>11/12/2014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40305-80BE-4E1B-9DC4-92884C565D3E}" type="slidenum">
              <a:rPr lang="en-US" smtClean="0"/>
              <a:t>‹#›</a:t>
            </a:fld>
            <a:endParaRPr lang="en-US"/>
          </a:p>
        </p:txBody>
      </p:sp>
    </p:spTree>
    <p:extLst>
      <p:ext uri="{BB962C8B-B14F-4D97-AF65-F5344CB8AC3E}">
        <p14:creationId xmlns:p14="http://schemas.microsoft.com/office/powerpoint/2010/main" val="3670454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7E5962-E684-4267-BDAD-77C75380C9BD}" type="datetimeFigureOut">
              <a:rPr lang="en-US" smtClean="0"/>
              <a:t>11/12/2014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40305-80BE-4E1B-9DC4-92884C565D3E}" type="slidenum">
              <a:rPr lang="en-US" smtClean="0"/>
              <a:t>‹#›</a:t>
            </a:fld>
            <a:endParaRPr lang="en-US"/>
          </a:p>
        </p:txBody>
      </p:sp>
    </p:spTree>
    <p:extLst>
      <p:ext uri="{BB962C8B-B14F-4D97-AF65-F5344CB8AC3E}">
        <p14:creationId xmlns:p14="http://schemas.microsoft.com/office/powerpoint/2010/main" val="1880400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77E5962-E684-4267-BDAD-77C75380C9BD}" type="datetimeFigureOut">
              <a:rPr lang="en-US" smtClean="0"/>
              <a:t>11/12/2014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840305-80BE-4E1B-9DC4-92884C565D3E}" type="slidenum">
              <a:rPr lang="en-US" smtClean="0"/>
              <a:t>‹#›</a:t>
            </a:fld>
            <a:endParaRPr lang="en-US"/>
          </a:p>
        </p:txBody>
      </p:sp>
    </p:spTree>
    <p:extLst>
      <p:ext uri="{BB962C8B-B14F-4D97-AF65-F5344CB8AC3E}">
        <p14:creationId xmlns:p14="http://schemas.microsoft.com/office/powerpoint/2010/main" val="479960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77E5962-E684-4267-BDAD-77C75380C9BD}" type="datetimeFigureOut">
              <a:rPr lang="en-US" smtClean="0"/>
              <a:t>11/12/2014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840305-80BE-4E1B-9DC4-92884C565D3E}" type="slidenum">
              <a:rPr lang="en-US" smtClean="0"/>
              <a:t>‹#›</a:t>
            </a:fld>
            <a:endParaRPr lang="en-US"/>
          </a:p>
        </p:txBody>
      </p:sp>
    </p:spTree>
    <p:extLst>
      <p:ext uri="{BB962C8B-B14F-4D97-AF65-F5344CB8AC3E}">
        <p14:creationId xmlns:p14="http://schemas.microsoft.com/office/powerpoint/2010/main" val="449947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7E5962-E684-4267-BDAD-77C75380C9BD}" type="datetimeFigureOut">
              <a:rPr lang="en-US" smtClean="0"/>
              <a:t>11/12/2014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840305-80BE-4E1B-9DC4-92884C565D3E}" type="slidenum">
              <a:rPr lang="en-US" smtClean="0"/>
              <a:t>‹#›</a:t>
            </a:fld>
            <a:endParaRPr lang="en-US"/>
          </a:p>
        </p:txBody>
      </p:sp>
    </p:spTree>
    <p:extLst>
      <p:ext uri="{BB962C8B-B14F-4D97-AF65-F5344CB8AC3E}">
        <p14:creationId xmlns:p14="http://schemas.microsoft.com/office/powerpoint/2010/main" val="204870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7E5962-E684-4267-BDAD-77C75380C9BD}" type="datetimeFigureOut">
              <a:rPr lang="en-US" smtClean="0"/>
              <a:t>11/12/2014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840305-80BE-4E1B-9DC4-92884C565D3E}" type="slidenum">
              <a:rPr lang="en-US" smtClean="0"/>
              <a:t>‹#›</a:t>
            </a:fld>
            <a:endParaRPr lang="en-US"/>
          </a:p>
        </p:txBody>
      </p:sp>
    </p:spTree>
    <p:extLst>
      <p:ext uri="{BB962C8B-B14F-4D97-AF65-F5344CB8AC3E}">
        <p14:creationId xmlns:p14="http://schemas.microsoft.com/office/powerpoint/2010/main" val="1986046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7E5962-E684-4267-BDAD-77C75380C9BD}" type="datetimeFigureOut">
              <a:rPr lang="en-US" smtClean="0"/>
              <a:t>11/12/2014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840305-80BE-4E1B-9DC4-92884C565D3E}" type="slidenum">
              <a:rPr lang="en-US" smtClean="0"/>
              <a:t>‹#›</a:t>
            </a:fld>
            <a:endParaRPr lang="en-US"/>
          </a:p>
        </p:txBody>
      </p:sp>
    </p:spTree>
    <p:extLst>
      <p:ext uri="{BB962C8B-B14F-4D97-AF65-F5344CB8AC3E}">
        <p14:creationId xmlns:p14="http://schemas.microsoft.com/office/powerpoint/2010/main" val="1396722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7E5962-E684-4267-BDAD-77C75380C9BD}" type="datetimeFigureOut">
              <a:rPr lang="en-US" smtClean="0"/>
              <a:t>11/12/2014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840305-80BE-4E1B-9DC4-92884C565D3E}" type="slidenum">
              <a:rPr lang="en-US" smtClean="0"/>
              <a:t>‹#›</a:t>
            </a:fld>
            <a:endParaRPr lang="en-US"/>
          </a:p>
        </p:txBody>
      </p:sp>
    </p:spTree>
    <p:extLst>
      <p:ext uri="{BB962C8B-B14F-4D97-AF65-F5344CB8AC3E}">
        <p14:creationId xmlns:p14="http://schemas.microsoft.com/office/powerpoint/2010/main" val="465803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7E5962-E684-4267-BDAD-77C75380C9BD}" type="datetimeFigureOut">
              <a:rPr lang="en-US" smtClean="0"/>
              <a:t>11/12/2014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40305-80BE-4E1B-9DC4-92884C565D3E}" type="slidenum">
              <a:rPr lang="en-US" smtClean="0"/>
              <a:t>‹#›</a:t>
            </a:fld>
            <a:endParaRPr lang="en-US"/>
          </a:p>
        </p:txBody>
      </p:sp>
    </p:spTree>
    <p:extLst>
      <p:ext uri="{BB962C8B-B14F-4D97-AF65-F5344CB8AC3E}">
        <p14:creationId xmlns:p14="http://schemas.microsoft.com/office/powerpoint/2010/main" val="3901301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7E5962-E684-4267-BDAD-77C75380C9BD}" type="datetimeFigureOut">
              <a:rPr lang="en-US" smtClean="0"/>
              <a:t>11/12/2014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40305-80BE-4E1B-9DC4-92884C565D3E}" type="slidenum">
              <a:rPr lang="en-US" smtClean="0"/>
              <a:t>‹#›</a:t>
            </a:fld>
            <a:endParaRPr lang="en-US"/>
          </a:p>
        </p:txBody>
      </p:sp>
    </p:spTree>
    <p:extLst>
      <p:ext uri="{BB962C8B-B14F-4D97-AF65-F5344CB8AC3E}">
        <p14:creationId xmlns:p14="http://schemas.microsoft.com/office/powerpoint/2010/main" val="1252551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AC020C-8C8D-4D31-89CA-EA884807F89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914970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456F81-874B-4262-82FE-DDD5DDC5988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404245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49B91D0-E904-4570-83CE-07D9137ED4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359054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959D7E5-0202-4CFB-8667-3D9AAABD2B3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710101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9797441-EEBC-4BC8-AEC1-1E8651AFD8B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9228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FB59949-FA8E-45DC-8768-A0D45E724D2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914185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88CEA9A-85A4-43AF-9CC5-F2FCA8C1C03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694162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005BD33-5A1F-4707-9A84-4A24FA064D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668572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DF016A0-1914-453C-B4A1-0419B2C87C4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809241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A6AF00B-848A-43A5-97D6-08A6B08CCB1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003402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464CFC7-5571-46AD-9FF2-D25A3936290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548544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46787AEF-FDC3-4B75-B379-7637DA75E47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9175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42272B1-2B3D-4E02-9CF9-71457D08E0D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983478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7CFA2E24-9249-4734-BC08-640B7B282EE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46374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7E5962-E684-4267-BDAD-77C75380C9BD}" type="datetimeFigureOut">
              <a:rPr lang="en-US" smtClean="0"/>
              <a:t>11/12/2014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840305-80BE-4E1B-9DC4-92884C565D3E}" type="slidenum">
              <a:rPr lang="en-US" smtClean="0"/>
              <a:t>‹#›</a:t>
            </a:fld>
            <a:endParaRPr lang="en-US"/>
          </a:p>
        </p:txBody>
      </p:sp>
    </p:spTree>
    <p:extLst>
      <p:ext uri="{BB962C8B-B14F-4D97-AF65-F5344CB8AC3E}">
        <p14:creationId xmlns:p14="http://schemas.microsoft.com/office/powerpoint/2010/main" val="148451175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atin typeface="+mn-lt"/>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pPr algn="ct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pPr fontAlgn="base">
              <a:spcBef>
                <a:spcPct val="0"/>
              </a:spcBef>
              <a:spcAft>
                <a:spcPct val="0"/>
              </a:spcAft>
              <a:defRPr/>
            </a:pPr>
            <a:fld id="{B687E06C-8CA9-4CF9-91F6-1DF025410F47}"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715151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ucsusa.org/encroachingtides" TargetMode="External"/><Relationship Id="rId2" Type="http://schemas.openxmlformats.org/officeDocument/2006/relationships/notesSlide" Target="../notesSlides/notesSlide1.xml"/><Relationship Id="rId1" Type="http://schemas.openxmlformats.org/officeDocument/2006/relationships/slideLayout" Target="../slideLayouts/slideLayout23.xml"/><Relationship Id="rId5" Type="http://schemas.openxmlformats.org/officeDocument/2006/relationships/image" Target="../media/image1.jpeg"/><Relationship Id="rId4" Type="http://schemas.openxmlformats.org/officeDocument/2006/relationships/hyperlink" Target="mailto:esiegfried@ucsusa.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hyperlink" Target="http://commons.wikimedia.org/wiki/User:Pi.1415926535"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ideo" Target="https://www.youtube.com/embed/G-fZnlR_IJ0?feature=player_detailpage" TargetMode="Externa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hyperlink" Target="https://www.flickr.com/photos/29388462@N06/5159399554/in/photolist-8RVdd3-8RS8qa-8RViKQ-8RVhXj-8RVgJJ-dGnpBr-dGnpwg-e2tUwR-cWrtsW-cWrsFC-cWrtXs-cWrsRY-cWrtmb-cWrsLS-cWrtAj-cWrtpo-cWrtP7-cWrtJh-cWrtEG-cWrt9o-nsfNv5-cWrsWY-cWrtSU-cWrt6C-cWrt29-cWrtwb-cWrtds-cWrtgW-nb3CWb-e2tUoK-nb3D2m-8Uu8An-nszrem-dtkf28-8Fqaxj-8Fq8Qm-9pn4sQ-9GJA8q-9GFKyD-9GFK64-9GJzKj-9GFL6c-9GJy8N-9GJzaq-9GFMqM-9GJD6w-5q9sqk-9HcxB6-5qdMgw-5qdMDo/"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flickr.com/photos/55229469@N07/8295408944/in/pool-marylandkingtides"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npr.org/2014/10/08/354166982/climate-change-worsens-coastal-flooding-from-high-tide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9.jpg"/></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3"/>
          <p:cNvSpPr txBox="1">
            <a:spLocks noChangeArrowheads="1"/>
          </p:cNvSpPr>
          <p:nvPr/>
        </p:nvSpPr>
        <p:spPr bwMode="auto">
          <a:xfrm>
            <a:off x="5299613" y="2057400"/>
            <a:ext cx="3818987" cy="4648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entury Gothic" pitchFamily="34" charset="0"/>
              </a:defRPr>
            </a:lvl1pPr>
            <a:lvl2pPr marL="742950" indent="-285750" eaLnBrk="0" hangingPunct="0">
              <a:defRPr>
                <a:solidFill>
                  <a:schemeClr val="tx1"/>
                </a:solidFill>
                <a:latin typeface="Century Gothic" pitchFamily="34" charset="0"/>
              </a:defRPr>
            </a:lvl2pPr>
            <a:lvl3pPr marL="1143000" indent="-228600" eaLnBrk="0" hangingPunct="0">
              <a:defRPr>
                <a:solidFill>
                  <a:schemeClr val="tx1"/>
                </a:solidFill>
                <a:latin typeface="Century Gothic" pitchFamily="34" charset="0"/>
              </a:defRPr>
            </a:lvl3pPr>
            <a:lvl4pPr marL="1600200" indent="-228600" eaLnBrk="0" hangingPunct="0">
              <a:defRPr>
                <a:solidFill>
                  <a:schemeClr val="tx1"/>
                </a:solidFill>
                <a:latin typeface="Century Gothic" pitchFamily="34" charset="0"/>
              </a:defRPr>
            </a:lvl4pPr>
            <a:lvl5pPr marL="2057400" indent="-228600" eaLnBrk="0" hangingPunct="0">
              <a:defRPr>
                <a:solidFill>
                  <a:schemeClr val="tx1"/>
                </a:solidFill>
                <a:latin typeface="Century Gothic" pitchFamily="34" charset="0"/>
              </a:defRPr>
            </a:lvl5pPr>
            <a:lvl6pPr marL="2514600" indent="-228600" algn="ctr" eaLnBrk="0" fontAlgn="base" hangingPunct="0">
              <a:spcBef>
                <a:spcPct val="0"/>
              </a:spcBef>
              <a:spcAft>
                <a:spcPct val="0"/>
              </a:spcAft>
              <a:defRPr>
                <a:solidFill>
                  <a:schemeClr val="tx1"/>
                </a:solidFill>
                <a:latin typeface="Century Gothic" pitchFamily="34" charset="0"/>
              </a:defRPr>
            </a:lvl6pPr>
            <a:lvl7pPr marL="2971800" indent="-228600" algn="ctr" eaLnBrk="0" fontAlgn="base" hangingPunct="0">
              <a:spcBef>
                <a:spcPct val="0"/>
              </a:spcBef>
              <a:spcAft>
                <a:spcPct val="0"/>
              </a:spcAft>
              <a:defRPr>
                <a:solidFill>
                  <a:schemeClr val="tx1"/>
                </a:solidFill>
                <a:latin typeface="Century Gothic" pitchFamily="34" charset="0"/>
              </a:defRPr>
            </a:lvl7pPr>
            <a:lvl8pPr marL="3429000" indent="-228600" algn="ctr" eaLnBrk="0" fontAlgn="base" hangingPunct="0">
              <a:spcBef>
                <a:spcPct val="0"/>
              </a:spcBef>
              <a:spcAft>
                <a:spcPct val="0"/>
              </a:spcAft>
              <a:defRPr>
                <a:solidFill>
                  <a:schemeClr val="tx1"/>
                </a:solidFill>
                <a:latin typeface="Century Gothic" pitchFamily="34" charset="0"/>
              </a:defRPr>
            </a:lvl8pPr>
            <a:lvl9pPr marL="3886200" indent="-228600" algn="ctr" eaLnBrk="0" fontAlgn="base" hangingPunct="0">
              <a:spcBef>
                <a:spcPct val="0"/>
              </a:spcBef>
              <a:spcAft>
                <a:spcPct val="0"/>
              </a:spcAft>
              <a:defRPr>
                <a:solidFill>
                  <a:schemeClr val="tx1"/>
                </a:solidFill>
                <a:latin typeface="Century Gothic" pitchFamily="34" charset="0"/>
              </a:defRPr>
            </a:lvl9pPr>
          </a:lstStyle>
          <a:p>
            <a:pPr algn="ctr" eaLnBrk="1" fontAlgn="base" hangingPunct="1">
              <a:spcBef>
                <a:spcPct val="0"/>
              </a:spcBef>
              <a:spcAft>
                <a:spcPct val="0"/>
              </a:spcAft>
            </a:pPr>
            <a:r>
              <a:rPr lang="en-US" sz="1400" i="1" dirty="0" smtClean="0">
                <a:solidFill>
                  <a:schemeClr val="bg1"/>
                </a:solidFill>
                <a:latin typeface="Calibri" pitchFamily="34" charset="0"/>
              </a:rPr>
              <a:t/>
            </a:r>
            <a:br>
              <a:rPr lang="en-US" sz="1400" i="1" dirty="0" smtClean="0">
                <a:solidFill>
                  <a:schemeClr val="bg1"/>
                </a:solidFill>
                <a:latin typeface="Calibri" pitchFamily="34" charset="0"/>
              </a:rPr>
            </a:br>
            <a:r>
              <a:rPr lang="en-US" sz="2800" dirty="0" smtClean="0">
                <a:solidFill>
                  <a:schemeClr val="bg1"/>
                </a:solidFill>
                <a:latin typeface="Calibri" pitchFamily="34" charset="0"/>
              </a:rPr>
              <a:t>Erika Spanger-Siegfried</a:t>
            </a:r>
          </a:p>
          <a:p>
            <a:pPr algn="ctr" eaLnBrk="1" fontAlgn="base" hangingPunct="1">
              <a:spcBef>
                <a:spcPct val="0"/>
              </a:spcBef>
              <a:spcAft>
                <a:spcPct val="0"/>
              </a:spcAft>
            </a:pPr>
            <a:r>
              <a:rPr lang="en-US" sz="2800" i="1" dirty="0" smtClean="0">
                <a:solidFill>
                  <a:schemeClr val="bg1"/>
                </a:solidFill>
                <a:latin typeface="Calibri" pitchFamily="34" charset="0"/>
              </a:rPr>
              <a:t>Senior Analyst</a:t>
            </a:r>
          </a:p>
          <a:p>
            <a:pPr algn="ctr" eaLnBrk="1" fontAlgn="base" hangingPunct="1">
              <a:spcBef>
                <a:spcPct val="0"/>
              </a:spcBef>
              <a:spcAft>
                <a:spcPct val="0"/>
              </a:spcAft>
            </a:pPr>
            <a:r>
              <a:rPr lang="en-US" sz="2800" dirty="0" smtClean="0">
                <a:solidFill>
                  <a:schemeClr val="bg1"/>
                </a:solidFill>
                <a:latin typeface="Calibri" pitchFamily="34" charset="0"/>
              </a:rPr>
              <a:t>Union of Concerned Scientists</a:t>
            </a:r>
          </a:p>
          <a:p>
            <a:pPr algn="ctr" eaLnBrk="1" fontAlgn="base" hangingPunct="1">
              <a:spcBef>
                <a:spcPct val="0"/>
              </a:spcBef>
              <a:spcAft>
                <a:spcPct val="0"/>
              </a:spcAft>
            </a:pPr>
            <a:r>
              <a:rPr lang="en-US" sz="2000" dirty="0" smtClean="0">
                <a:solidFill>
                  <a:schemeClr val="bg1"/>
                </a:solidFill>
                <a:latin typeface="Calibri" pitchFamily="34" charset="0"/>
                <a:hlinkClick r:id="rId3"/>
              </a:rPr>
              <a:t>www.ucsusa.org/encroachingtides</a:t>
            </a:r>
            <a:endParaRPr lang="en-US" sz="2000" dirty="0" smtClean="0">
              <a:solidFill>
                <a:schemeClr val="bg1"/>
              </a:solidFill>
              <a:latin typeface="Calibri" pitchFamily="34" charset="0"/>
            </a:endParaRPr>
          </a:p>
          <a:p>
            <a:pPr algn="ctr" eaLnBrk="1" fontAlgn="base" hangingPunct="1">
              <a:spcBef>
                <a:spcPct val="0"/>
              </a:spcBef>
              <a:spcAft>
                <a:spcPct val="0"/>
              </a:spcAft>
            </a:pPr>
            <a:r>
              <a:rPr lang="en-US" sz="2000" dirty="0" smtClean="0">
                <a:solidFill>
                  <a:schemeClr val="bg1"/>
                </a:solidFill>
                <a:latin typeface="Calibri" pitchFamily="34" charset="0"/>
                <a:hlinkClick r:id="rId4"/>
              </a:rPr>
              <a:t>esiegfried@ucsusa.org</a:t>
            </a:r>
            <a:endParaRPr lang="en-US" sz="2000" dirty="0" smtClean="0">
              <a:solidFill>
                <a:schemeClr val="bg1"/>
              </a:solidFill>
              <a:latin typeface="Calibri" pitchFamily="34" charset="0"/>
            </a:endParaRPr>
          </a:p>
          <a:p>
            <a:pPr algn="ctr" eaLnBrk="1" fontAlgn="base" hangingPunct="1">
              <a:spcBef>
                <a:spcPct val="0"/>
              </a:spcBef>
              <a:spcAft>
                <a:spcPct val="0"/>
              </a:spcAft>
            </a:pPr>
            <a:endParaRPr lang="en-US" sz="2000" dirty="0" smtClean="0">
              <a:solidFill>
                <a:schemeClr val="bg1"/>
              </a:solidFill>
              <a:latin typeface="Calibri" pitchFamily="34" charset="0"/>
            </a:endParaRPr>
          </a:p>
          <a:p>
            <a:pPr algn="ctr" eaLnBrk="1" fontAlgn="base" hangingPunct="1">
              <a:spcBef>
                <a:spcPct val="0"/>
              </a:spcBef>
              <a:spcAft>
                <a:spcPct val="0"/>
              </a:spcAft>
            </a:pPr>
            <a:endParaRPr lang="en-US" sz="2000" dirty="0" smtClean="0">
              <a:solidFill>
                <a:schemeClr val="bg1"/>
              </a:solidFill>
              <a:latin typeface="Arial" pitchFamily="34" charset="0"/>
            </a:endParaRPr>
          </a:p>
        </p:txBody>
      </p:sp>
      <p:pic>
        <p:nvPicPr>
          <p:cNvPr id="2" name="Picture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1"/>
            <a:ext cx="5299613" cy="6858582"/>
          </a:xfrm>
          <a:prstGeom prst="rect">
            <a:avLst/>
          </a:prstGeom>
        </p:spPr>
      </p:pic>
    </p:spTree>
    <p:extLst>
      <p:ext uri="{BB962C8B-B14F-4D97-AF65-F5344CB8AC3E}">
        <p14:creationId xmlns:p14="http://schemas.microsoft.com/office/powerpoint/2010/main" val="654661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0" y="0"/>
            <a:ext cx="323165" cy="1436914"/>
          </a:xfrm>
          <a:prstGeom prst="rect">
            <a:avLst/>
          </a:prstGeom>
          <a:noFill/>
        </p:spPr>
        <p:txBody>
          <a:bodyPr vert="vert" wrap="square" rtlCol="0">
            <a:spAutoFit/>
          </a:bodyPr>
          <a:lstStyle/>
          <a:p>
            <a:r>
              <a:rPr lang="en-US" sz="900" dirty="0" smtClean="0">
                <a:solidFill>
                  <a:schemeClr val="bg1"/>
                </a:solidFill>
              </a:rPr>
              <a:t>© Picasa/</a:t>
            </a:r>
            <a:r>
              <a:rPr lang="en-US" sz="900" dirty="0" smtClean="0">
                <a:solidFill>
                  <a:schemeClr val="bg1"/>
                </a:solidFill>
                <a:hlinkClick r:id="rId4"/>
              </a:rPr>
              <a:t>Pi.1415926535</a:t>
            </a:r>
            <a:endParaRPr lang="en-US" sz="900" dirty="0">
              <a:solidFill>
                <a:schemeClr val="bg1"/>
              </a:solidFill>
            </a:endParaRPr>
          </a:p>
        </p:txBody>
      </p:sp>
    </p:spTree>
    <p:extLst>
      <p:ext uri="{BB962C8B-B14F-4D97-AF65-F5344CB8AC3E}">
        <p14:creationId xmlns:p14="http://schemas.microsoft.com/office/powerpoint/2010/main" val="34360227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296400" cy="1143000"/>
          </a:xfrm>
        </p:spPr>
        <p:txBody>
          <a:bodyPr>
            <a:normAutofit/>
          </a:bodyPr>
          <a:lstStyle/>
          <a:p>
            <a:r>
              <a:rPr lang="en-US" b="1" dirty="0" smtClean="0">
                <a:solidFill>
                  <a:srgbClr val="FFC000"/>
                </a:solidFill>
                <a:effectLst>
                  <a:outerShdw blurRad="38100" dist="38100" dir="2700000" algn="tl">
                    <a:srgbClr val="000000">
                      <a:alpha val="43137"/>
                    </a:srgbClr>
                  </a:outerShdw>
                </a:effectLst>
              </a:rPr>
              <a:t>Extreme tides can = tidal floods</a:t>
            </a:r>
            <a:endParaRPr lang="en-US" sz="4000" dirty="0">
              <a:solidFill>
                <a:srgbClr val="FFC000"/>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71600" y="1447800"/>
            <a:ext cx="6330462" cy="4572000"/>
          </a:xfrm>
          <a:prstGeom prst="rect">
            <a:avLst/>
          </a:prstGeom>
        </p:spPr>
      </p:pic>
    </p:spTree>
    <p:extLst>
      <p:ext uri="{BB962C8B-B14F-4D97-AF65-F5344CB8AC3E}">
        <p14:creationId xmlns:p14="http://schemas.microsoft.com/office/powerpoint/2010/main" val="4141092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9757" y="719817"/>
            <a:ext cx="7224486" cy="5418365"/>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5242" y="719816"/>
            <a:ext cx="7224487" cy="5418365"/>
          </a:xfrm>
          <a:prstGeom prst="rect">
            <a:avLst/>
          </a:prstGeom>
        </p:spPr>
      </p:pic>
      <p:sp>
        <p:nvSpPr>
          <p:cNvPr id="8" name="TextBox 7"/>
          <p:cNvSpPr txBox="1"/>
          <p:nvPr/>
        </p:nvSpPr>
        <p:spPr>
          <a:xfrm>
            <a:off x="7594316" y="5895719"/>
            <a:ext cx="606256" cy="261610"/>
          </a:xfrm>
          <a:prstGeom prst="rect">
            <a:avLst/>
          </a:prstGeom>
          <a:noFill/>
        </p:spPr>
        <p:txBody>
          <a:bodyPr wrap="none" rtlCol="0">
            <a:spAutoFit/>
          </a:bodyPr>
          <a:lstStyle/>
          <a:p>
            <a:r>
              <a:rPr lang="en-US" sz="1100" dirty="0" smtClean="0"/>
              <a:t>Jim Lee</a:t>
            </a:r>
            <a:endParaRPr lang="en-US" sz="1100" dirty="0"/>
          </a:p>
        </p:txBody>
      </p:sp>
    </p:spTree>
    <p:extLst>
      <p:ext uri="{BB962C8B-B14F-4D97-AF65-F5344CB8AC3E}">
        <p14:creationId xmlns:p14="http://schemas.microsoft.com/office/powerpoint/2010/main" val="2730571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286000"/>
            <a:ext cx="9144000" cy="3863163"/>
          </a:xfrm>
          <a:prstGeom prst="rect">
            <a:avLst/>
          </a:prstGeom>
          <a:solidFill>
            <a:schemeClr val="tx1"/>
          </a:solidFill>
        </p:spPr>
      </p:pic>
      <p:sp>
        <p:nvSpPr>
          <p:cNvPr id="3" name="Title 1"/>
          <p:cNvSpPr txBox="1">
            <a:spLocks/>
          </p:cNvSpPr>
          <p:nvPr/>
        </p:nvSpPr>
        <p:spPr>
          <a:xfrm>
            <a:off x="-152400" y="201898"/>
            <a:ext cx="9296400" cy="177930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smtClean="0">
                <a:solidFill>
                  <a:srgbClr val="FFC000"/>
                </a:solidFill>
                <a:effectLst>
                  <a:outerShdw blurRad="38100" dist="38100" dir="2700000" algn="tl">
                    <a:srgbClr val="000000">
                      <a:alpha val="43137"/>
                    </a:srgbClr>
                  </a:outerShdw>
                </a:effectLst>
              </a:rPr>
              <a:t>Local SLR and Tidal Flooding, </a:t>
            </a:r>
          </a:p>
          <a:p>
            <a:r>
              <a:rPr lang="en-US" sz="4800" b="1" dirty="0" smtClean="0">
                <a:solidFill>
                  <a:srgbClr val="FFC000"/>
                </a:solidFill>
                <a:effectLst>
                  <a:outerShdw blurRad="38100" dist="38100" dir="2700000" algn="tl">
                    <a:srgbClr val="000000">
                      <a:alpha val="43137"/>
                    </a:srgbClr>
                  </a:outerShdw>
                </a:effectLst>
              </a:rPr>
              <a:t>1970- -2012</a:t>
            </a:r>
            <a:endParaRPr lang="en-US" dirty="0">
              <a:solidFill>
                <a:srgbClr val="FFC000"/>
              </a:solidFill>
            </a:endParaRPr>
          </a:p>
        </p:txBody>
      </p:sp>
    </p:spTree>
    <p:extLst>
      <p:ext uri="{BB962C8B-B14F-4D97-AF65-F5344CB8AC3E}">
        <p14:creationId xmlns:p14="http://schemas.microsoft.com/office/powerpoint/2010/main" val="5060845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576" y="533400"/>
            <a:ext cx="8229600" cy="1143000"/>
          </a:xfrm>
        </p:spPr>
        <p:txBody>
          <a:bodyPr>
            <a:normAutofit fontScale="90000"/>
          </a:bodyPr>
          <a:lstStyle/>
          <a:p>
            <a:r>
              <a:rPr lang="en-US" sz="4800" b="1" dirty="0" smtClean="0">
                <a:solidFill>
                  <a:srgbClr val="FFC000"/>
                </a:solidFill>
                <a:effectLst>
                  <a:outerShdw blurRad="38100" dist="38100" dir="2700000" algn="tl">
                    <a:srgbClr val="000000">
                      <a:alpha val="43137"/>
                    </a:srgbClr>
                  </a:outerShdw>
                </a:effectLst>
              </a:rPr>
              <a:t>Sea Level Rise and Tidal Flooding</a:t>
            </a:r>
            <a:endParaRPr lang="en-US" dirty="0">
              <a:solidFill>
                <a:srgbClr val="FFC000"/>
              </a:solidFill>
            </a:endParaRPr>
          </a:p>
        </p:txBody>
      </p:sp>
      <p:sp>
        <p:nvSpPr>
          <p:cNvPr id="4" name="Content Placeholder 6"/>
          <p:cNvSpPr>
            <a:spLocks noGrp="1"/>
          </p:cNvSpPr>
          <p:nvPr>
            <p:ph idx="1"/>
          </p:nvPr>
        </p:nvSpPr>
        <p:spPr>
          <a:xfrm>
            <a:off x="200025" y="4114800"/>
            <a:ext cx="8795040" cy="2486890"/>
          </a:xfrm>
        </p:spPr>
        <p:txBody>
          <a:bodyPr>
            <a:normAutofit/>
          </a:bodyPr>
          <a:lstStyle/>
          <a:p>
            <a:endParaRPr lang="en-US" dirty="0" smtClean="0"/>
          </a:p>
        </p:txBody>
      </p:sp>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2373" y="2423886"/>
            <a:ext cx="8743950" cy="2514600"/>
          </a:xfrm>
          <a:prstGeom prst="rect">
            <a:avLst/>
          </a:prstGeom>
        </p:spPr>
      </p:pic>
    </p:spTree>
    <p:extLst>
      <p:ext uri="{BB962C8B-B14F-4D97-AF65-F5344CB8AC3E}">
        <p14:creationId xmlns:p14="http://schemas.microsoft.com/office/powerpoint/2010/main" val="9042031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fZnlR_IJ0?feature=player_detailpage"/>
          <p:cNvPicPr>
            <a:picLocks noRot="1" noChangeAspect="1"/>
          </p:cNvPicPr>
          <p:nvPr>
            <a:videoFile r:link="rId1"/>
          </p:nvPr>
        </p:nvPicPr>
        <p:blipFill>
          <a:blip r:embed="rId4"/>
          <a:stretch>
            <a:fillRect/>
          </a:stretch>
        </p:blipFill>
        <p:spPr>
          <a:xfrm>
            <a:off x="0" y="876300"/>
            <a:ext cx="9144000" cy="5143500"/>
          </a:xfrm>
          <a:prstGeom prst="rect">
            <a:avLst/>
          </a:prstGeom>
        </p:spPr>
      </p:pic>
    </p:spTree>
    <p:extLst>
      <p:ext uri="{BB962C8B-B14F-4D97-AF65-F5344CB8AC3E}">
        <p14:creationId xmlns:p14="http://schemas.microsoft.com/office/powerpoint/2010/main" val="13442954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2417631" y="0"/>
            <a:ext cx="6726369" cy="6858000"/>
            <a:chOff x="2417631" y="0"/>
            <a:chExt cx="6726369" cy="685800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17631" y="0"/>
              <a:ext cx="6726369" cy="6858000"/>
            </a:xfrm>
            <a:prstGeom prst="rect">
              <a:avLst/>
            </a:prstGeom>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61988" y="4191000"/>
              <a:ext cx="1380837" cy="1752600"/>
            </a:xfrm>
            <a:prstGeom prst="rect">
              <a:avLst/>
            </a:prstGeom>
          </p:spPr>
        </p:pic>
      </p:grpSp>
      <p:sp>
        <p:nvSpPr>
          <p:cNvPr id="7" name="Title 1"/>
          <p:cNvSpPr txBox="1">
            <a:spLocks/>
          </p:cNvSpPr>
          <p:nvPr/>
        </p:nvSpPr>
        <p:spPr>
          <a:xfrm>
            <a:off x="0" y="0"/>
            <a:ext cx="3124200" cy="6858000"/>
          </a:xfrm>
          <a:prstGeom prst="rect">
            <a:avLst/>
          </a:prstGeom>
          <a:solidFill>
            <a:schemeClr val="bg1"/>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000" b="1" dirty="0" smtClean="0">
                <a:solidFill>
                  <a:srgbClr val="FFC000"/>
                </a:solidFill>
                <a:effectLst>
                  <a:outerShdw blurRad="38100" dist="38100" dir="2700000" algn="tl">
                    <a:srgbClr val="000000">
                      <a:alpha val="43137"/>
                    </a:srgbClr>
                  </a:outerShdw>
                </a:effectLst>
              </a:rPr>
              <a:t>Tidal </a:t>
            </a:r>
            <a:r>
              <a:rPr lang="en-US" sz="4000" b="1" dirty="0">
                <a:solidFill>
                  <a:srgbClr val="FFC000"/>
                </a:solidFill>
                <a:effectLst>
                  <a:outerShdw blurRad="38100" dist="38100" dir="2700000" algn="tl">
                    <a:srgbClr val="000000">
                      <a:alpha val="43137"/>
                    </a:srgbClr>
                  </a:outerShdw>
                </a:effectLst>
              </a:rPr>
              <a:t>Flooding in </a:t>
            </a:r>
            <a:r>
              <a:rPr lang="en-US" sz="4000" b="1" dirty="0" smtClean="0">
                <a:solidFill>
                  <a:srgbClr val="FFC000"/>
                </a:solidFill>
                <a:effectLst>
                  <a:outerShdw blurRad="38100" dist="38100" dir="2700000" algn="tl">
                    <a:srgbClr val="000000">
                      <a:alpha val="43137"/>
                    </a:srgbClr>
                  </a:outerShdw>
                </a:effectLst>
              </a:rPr>
              <a:t>2045: Widespread, frequent, disruptive</a:t>
            </a:r>
            <a:endParaRPr lang="en-US" sz="4000" b="1"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7640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3351"/>
            <a:ext cx="9144000" cy="6091298"/>
          </a:xfrm>
          <a:prstGeom prst="rect">
            <a:avLst/>
          </a:prstGeom>
        </p:spPr>
      </p:pic>
      <p:sp>
        <p:nvSpPr>
          <p:cNvPr id="2" name="Title 1"/>
          <p:cNvSpPr>
            <a:spLocks noGrp="1"/>
          </p:cNvSpPr>
          <p:nvPr>
            <p:ph type="title"/>
          </p:nvPr>
        </p:nvSpPr>
        <p:spPr>
          <a:xfrm>
            <a:off x="0" y="4953000"/>
            <a:ext cx="5105400" cy="914400"/>
          </a:xfrm>
        </p:spPr>
        <p:txBody>
          <a:bodyPr>
            <a:normAutofit fontScale="90000"/>
          </a:bodyPr>
          <a:lstStyle/>
          <a:p>
            <a:pPr fontAlgn="base">
              <a:spcAft>
                <a:spcPct val="0"/>
              </a:spcAft>
            </a:pPr>
            <a:r>
              <a:rPr lang="en-US" sz="5400" dirty="0" smtClean="0">
                <a:effectLst>
                  <a:outerShdw blurRad="38100" dist="38100" dir="2700000" algn="tl">
                    <a:srgbClr val="000000">
                      <a:alpha val="43137"/>
                    </a:srgbClr>
                  </a:outerShdw>
                </a:effectLst>
              </a:rPr>
              <a:t>Thank You</a:t>
            </a:r>
            <a:br>
              <a:rPr lang="en-US" sz="5400" dirty="0" smtClean="0">
                <a:effectLst>
                  <a:outerShdw blurRad="38100" dist="38100" dir="2700000" algn="tl">
                    <a:srgbClr val="000000">
                      <a:alpha val="43137"/>
                    </a:srgbClr>
                  </a:outerShdw>
                </a:effectLst>
              </a:rPr>
            </a:br>
            <a:r>
              <a:rPr lang="en-US" sz="2200" dirty="0" smtClean="0">
                <a:effectLst>
                  <a:outerShdw blurRad="38100" dist="38100" dir="2700000" algn="tl">
                    <a:srgbClr val="000000">
                      <a:alpha val="43137"/>
                    </a:srgbClr>
                  </a:outerShdw>
                </a:effectLst>
              </a:rPr>
              <a:t/>
            </a:r>
            <a:br>
              <a:rPr lang="en-US" sz="2200" dirty="0" smtClean="0">
                <a:effectLst>
                  <a:outerShdw blurRad="38100" dist="38100" dir="2700000" algn="tl">
                    <a:srgbClr val="000000">
                      <a:alpha val="43137"/>
                    </a:srgbClr>
                  </a:outerShdw>
                </a:effectLst>
              </a:rPr>
            </a:br>
            <a:r>
              <a:rPr lang="en-US" sz="2700" dirty="0" smtClean="0">
                <a:effectLst>
                  <a:outerShdw blurRad="38100" dist="38100" dir="2700000" algn="tl">
                    <a:srgbClr val="000000">
                      <a:alpha val="43137"/>
                    </a:srgbClr>
                  </a:outerShdw>
                </a:effectLst>
              </a:rPr>
              <a:t>www.ucsusa.org/encroachingtides</a:t>
            </a:r>
            <a:r>
              <a:rPr lang="en-US" sz="2700" dirty="0">
                <a:effectLst>
                  <a:outerShdw blurRad="38100" dist="38100" dir="2700000" algn="tl">
                    <a:srgbClr val="000000">
                      <a:alpha val="43137"/>
                    </a:srgbClr>
                  </a:outerShdw>
                </a:effectLst>
              </a:rPr>
              <a:t/>
            </a:r>
            <a:br>
              <a:rPr lang="en-US" sz="2700" dirty="0">
                <a:effectLst>
                  <a:outerShdw blurRad="38100" dist="38100" dir="2700000" algn="tl">
                    <a:srgbClr val="000000">
                      <a:alpha val="43137"/>
                    </a:srgbClr>
                  </a:outerShdw>
                </a:effectLst>
              </a:rPr>
            </a:br>
            <a:r>
              <a:rPr lang="en-US" sz="2700" dirty="0">
                <a:effectLst>
                  <a:outerShdw blurRad="38100" dist="38100" dir="2700000" algn="tl">
                    <a:srgbClr val="000000">
                      <a:alpha val="43137"/>
                    </a:srgbClr>
                  </a:outerShdw>
                </a:effectLst>
              </a:rPr>
              <a:t>esiegfried@ucsusa.org</a:t>
            </a:r>
            <a:r>
              <a:rPr lang="en-US" sz="5400" dirty="0">
                <a:solidFill>
                  <a:schemeClr val="bg1"/>
                </a:solidFill>
                <a:latin typeface="Calibri" pitchFamily="34" charset="0"/>
              </a:rPr>
              <a:t/>
            </a:r>
            <a:br>
              <a:rPr lang="en-US" sz="5400" dirty="0">
                <a:solidFill>
                  <a:schemeClr val="bg1"/>
                </a:solidFill>
                <a:latin typeface="Calibri" pitchFamily="34" charset="0"/>
              </a:rPr>
            </a:br>
            <a:endParaRPr lang="en-US" sz="5400" dirty="0">
              <a:effectLst>
                <a:outerShdw blurRad="38100" dist="38100" dir="2700000" algn="tl">
                  <a:srgbClr val="000000">
                    <a:alpha val="43137"/>
                  </a:srgbClr>
                </a:outerShdw>
              </a:effectLst>
            </a:endParaRPr>
          </a:p>
        </p:txBody>
      </p:sp>
      <p:sp>
        <p:nvSpPr>
          <p:cNvPr id="4" name="TextBox 3"/>
          <p:cNvSpPr txBox="1"/>
          <p:nvPr/>
        </p:nvSpPr>
        <p:spPr>
          <a:xfrm>
            <a:off x="8805448" y="4571999"/>
            <a:ext cx="338554" cy="1913535"/>
          </a:xfrm>
          <a:prstGeom prst="rect">
            <a:avLst/>
          </a:prstGeom>
          <a:noFill/>
        </p:spPr>
        <p:txBody>
          <a:bodyPr vert="vert" wrap="square" rtlCol="0">
            <a:spAutoFit/>
          </a:bodyPr>
          <a:lstStyle/>
          <a:p>
            <a:r>
              <a:rPr lang="en-US" sz="1000" dirty="0"/>
              <a:t>© </a:t>
            </a:r>
            <a:r>
              <a:rPr lang="en-US" sz="1000" dirty="0" smtClean="0"/>
              <a:t>Chesapeake </a:t>
            </a:r>
            <a:r>
              <a:rPr lang="en-US" sz="1000" dirty="0"/>
              <a:t>Bay </a:t>
            </a:r>
            <a:r>
              <a:rPr lang="en-US" sz="1000" dirty="0" smtClean="0"/>
              <a:t>Program/</a:t>
            </a:r>
            <a:r>
              <a:rPr lang="en-US" sz="1000" dirty="0" smtClean="0">
                <a:hlinkClick r:id="rId4"/>
              </a:rPr>
              <a:t>Flickr</a:t>
            </a:r>
            <a:endParaRPr lang="en-US" sz="1000" dirty="0"/>
          </a:p>
        </p:txBody>
      </p:sp>
    </p:spTree>
    <p:extLst>
      <p:ext uri="{BB962C8B-B14F-4D97-AF65-F5344CB8AC3E}">
        <p14:creationId xmlns:p14="http://schemas.microsoft.com/office/powerpoint/2010/main" val="1200810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4440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8229600" cy="1143000"/>
          </a:xfrm>
        </p:spPr>
        <p:txBody>
          <a:bodyPr/>
          <a:lstStyle/>
          <a:p>
            <a:r>
              <a:rPr lang="en-US" dirty="0" smtClean="0"/>
              <a:t>Extra slides</a:t>
            </a:r>
            <a:endParaRPr lang="en-US" dirty="0"/>
          </a:p>
        </p:txBody>
      </p:sp>
    </p:spTree>
    <p:extLst>
      <p:ext uri="{BB962C8B-B14F-4D97-AF65-F5344CB8AC3E}">
        <p14:creationId xmlns:p14="http://schemas.microsoft.com/office/powerpoint/2010/main" val="28230365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152400"/>
            <a:ext cx="8610600" cy="609600"/>
          </a:xfrm>
        </p:spPr>
        <p:txBody>
          <a:bodyPr>
            <a:noAutofit/>
          </a:bodyPr>
          <a:lstStyle/>
          <a:p>
            <a:pPr algn="l"/>
            <a:r>
              <a:rPr lang="en-US" sz="4800" b="1" dirty="0" smtClean="0">
                <a:solidFill>
                  <a:srgbClr val="FFC000"/>
                </a:solidFill>
                <a:effectLst>
                  <a:outerShdw blurRad="38100" dist="38100" dir="2700000" algn="tl">
                    <a:srgbClr val="000000">
                      <a:alpha val="43137"/>
                    </a:srgbClr>
                  </a:outerShdw>
                </a:effectLst>
              </a:rPr>
              <a:t>This Report….</a:t>
            </a:r>
            <a:endParaRPr lang="en-US" b="1" dirty="0">
              <a:solidFill>
                <a:srgbClr val="FFC000"/>
              </a:solidFill>
              <a:effectLst>
                <a:outerShdw blurRad="38100" dist="38100" dir="2700000" algn="tl">
                  <a:srgbClr val="000000">
                    <a:alpha val="43137"/>
                  </a:srgbClr>
                </a:outerShdw>
              </a:effectLst>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43287" y="914400"/>
            <a:ext cx="5700713" cy="5791200"/>
          </a:xfrm>
          <a:prstGeom prst="rect">
            <a:avLst/>
          </a:prstGeom>
        </p:spPr>
      </p:pic>
      <p:sp>
        <p:nvSpPr>
          <p:cNvPr id="3" name="Content Placeholder 2"/>
          <p:cNvSpPr>
            <a:spLocks noGrp="1"/>
          </p:cNvSpPr>
          <p:nvPr>
            <p:ph idx="1"/>
          </p:nvPr>
        </p:nvSpPr>
        <p:spPr>
          <a:xfrm>
            <a:off x="0" y="914400"/>
            <a:ext cx="4191000" cy="5791200"/>
          </a:xfrm>
          <a:solidFill>
            <a:schemeClr val="bg1"/>
          </a:solidFill>
        </p:spPr>
        <p:txBody>
          <a:bodyPr>
            <a:noAutofit/>
          </a:bodyPr>
          <a:lstStyle/>
          <a:p>
            <a:pPr lvl="0"/>
            <a:r>
              <a:rPr lang="en-US" sz="2400" dirty="0" smtClean="0"/>
              <a:t>Looks at 52 </a:t>
            </a:r>
            <a:r>
              <a:rPr lang="en-US" sz="2400" dirty="0"/>
              <a:t>locations </a:t>
            </a:r>
            <a:r>
              <a:rPr lang="en-US" sz="2400" dirty="0" smtClean="0"/>
              <a:t>on </a:t>
            </a:r>
            <a:r>
              <a:rPr lang="en-US" sz="2400" dirty="0"/>
              <a:t>the U.S. East and Gulf </a:t>
            </a:r>
            <a:r>
              <a:rPr lang="en-US" sz="2400" dirty="0" smtClean="0"/>
              <a:t>Coasts</a:t>
            </a:r>
            <a:endParaRPr lang="en-US" sz="2400" dirty="0"/>
          </a:p>
          <a:p>
            <a:pPr lvl="0"/>
            <a:r>
              <a:rPr lang="en-US" sz="2400" dirty="0" smtClean="0"/>
              <a:t>Uses local minor and moderate flooding thresholds, correlated with local flooding</a:t>
            </a:r>
            <a:endParaRPr lang="en-US" sz="2400" dirty="0"/>
          </a:p>
          <a:p>
            <a:pPr lvl="0"/>
            <a:r>
              <a:rPr lang="en-US" sz="2400" dirty="0"/>
              <a:t>Uses localized </a:t>
            </a:r>
            <a:r>
              <a:rPr lang="en-US" sz="2400" dirty="0" smtClean="0"/>
              <a:t>NCA SLR projections </a:t>
            </a:r>
            <a:r>
              <a:rPr lang="en-US" sz="2400" dirty="0"/>
              <a:t>for 2030 </a:t>
            </a:r>
            <a:r>
              <a:rPr lang="en-US" sz="2400" dirty="0" smtClean="0"/>
              <a:t>&amp; 2045</a:t>
            </a:r>
            <a:r>
              <a:rPr lang="en-US" sz="2400" dirty="0"/>
              <a:t>, </a:t>
            </a:r>
            <a:endParaRPr lang="en-US" sz="2400" i="1" dirty="0" smtClean="0"/>
          </a:p>
          <a:p>
            <a:pPr lvl="0"/>
            <a:r>
              <a:rPr lang="en-US" sz="2400" dirty="0" smtClean="0"/>
              <a:t>Projects the frequency and duration </a:t>
            </a:r>
            <a:r>
              <a:rPr lang="en-US" sz="2400" dirty="0"/>
              <a:t>with which </a:t>
            </a:r>
            <a:r>
              <a:rPr lang="en-US" sz="2400" dirty="0" smtClean="0"/>
              <a:t>future tides exceed </a:t>
            </a:r>
            <a:r>
              <a:rPr lang="en-US" sz="2400" dirty="0"/>
              <a:t>flooding </a:t>
            </a:r>
            <a:r>
              <a:rPr lang="en-US" sz="2400" dirty="0" smtClean="0"/>
              <a:t>thresholds</a:t>
            </a:r>
          </a:p>
          <a:p>
            <a:pPr lvl="0"/>
            <a:r>
              <a:rPr lang="en-US" sz="2400" dirty="0" smtClean="0"/>
              <a:t>Shares stories about communities’ experiences</a:t>
            </a:r>
            <a:endParaRPr lang="en-US" sz="2400" dirty="0"/>
          </a:p>
          <a:p>
            <a:endParaRPr lang="en-US" sz="2400" dirty="0"/>
          </a:p>
          <a:p>
            <a:endParaRPr lang="en-US" sz="2400" dirty="0"/>
          </a:p>
        </p:txBody>
      </p:sp>
    </p:spTree>
    <p:extLst>
      <p:ext uri="{BB962C8B-B14F-4D97-AF65-F5344CB8AC3E}">
        <p14:creationId xmlns:p14="http://schemas.microsoft.com/office/powerpoint/2010/main" val="9068413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01"/>
            <a:ext cx="8229600" cy="1143000"/>
          </a:xfrm>
        </p:spPr>
        <p:txBody>
          <a:bodyPr>
            <a:normAutofit/>
          </a:bodyPr>
          <a:lstStyle/>
          <a:p>
            <a:r>
              <a:rPr lang="en-US" sz="4800" b="1" dirty="0" smtClean="0">
                <a:solidFill>
                  <a:srgbClr val="FFC000"/>
                </a:solidFill>
                <a:effectLst>
                  <a:outerShdw blurRad="38100" dist="38100" dir="2700000" algn="tl">
                    <a:srgbClr val="000000">
                      <a:alpha val="43137"/>
                    </a:srgbClr>
                  </a:outerShdw>
                </a:effectLst>
              </a:rPr>
              <a:t>Recent Historical Sea Level Rise</a:t>
            </a:r>
            <a:endParaRPr lang="en-US" dirty="0">
              <a:solidFill>
                <a:srgbClr val="FFC000"/>
              </a:solidFill>
            </a:endParaRPr>
          </a:p>
        </p:txBody>
      </p:sp>
      <p:grpSp>
        <p:nvGrpSpPr>
          <p:cNvPr id="10" name="Group 9"/>
          <p:cNvGrpSpPr/>
          <p:nvPr/>
        </p:nvGrpSpPr>
        <p:grpSpPr>
          <a:xfrm>
            <a:off x="1828800" y="1036320"/>
            <a:ext cx="5334000" cy="4174436"/>
            <a:chOff x="1981200" y="1371600"/>
            <a:chExt cx="5257800" cy="4114800"/>
          </a:xfrm>
        </p:grpSpPr>
        <p:sp>
          <p:nvSpPr>
            <p:cNvPr id="9" name="Rectangle 8"/>
            <p:cNvSpPr/>
            <p:nvPr/>
          </p:nvSpPr>
          <p:spPr>
            <a:xfrm>
              <a:off x="1981200" y="1371600"/>
              <a:ext cx="5257800" cy="4114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71700" y="1581150"/>
              <a:ext cx="4800600" cy="3695700"/>
            </a:xfrm>
            <a:prstGeom prst="rect">
              <a:avLst/>
            </a:prstGeom>
          </p:spPr>
        </p:pic>
      </p:grpSp>
      <p:sp>
        <p:nvSpPr>
          <p:cNvPr id="6" name="Content Placeholder 6"/>
          <p:cNvSpPr>
            <a:spLocks noGrp="1"/>
          </p:cNvSpPr>
          <p:nvPr>
            <p:ph idx="1"/>
          </p:nvPr>
        </p:nvSpPr>
        <p:spPr>
          <a:xfrm>
            <a:off x="1143000" y="5441570"/>
            <a:ext cx="7543800" cy="1641280"/>
          </a:xfrm>
        </p:spPr>
        <p:txBody>
          <a:bodyPr>
            <a:normAutofit/>
          </a:bodyPr>
          <a:lstStyle/>
          <a:p>
            <a:r>
              <a:rPr lang="en-US" sz="2800" dirty="0" smtClean="0"/>
              <a:t>Global rise of 8 inches over last century</a:t>
            </a:r>
          </a:p>
          <a:p>
            <a:r>
              <a:rPr lang="en-US" sz="2800" dirty="0" smtClean="0"/>
              <a:t>Currently rising at a rate faster than ever before</a:t>
            </a:r>
          </a:p>
        </p:txBody>
      </p:sp>
    </p:spTree>
    <p:extLst>
      <p:ext uri="{BB962C8B-B14F-4D97-AF65-F5344CB8AC3E}">
        <p14:creationId xmlns:p14="http://schemas.microsoft.com/office/powerpoint/2010/main" val="12405206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01"/>
            <a:ext cx="8229600" cy="1143000"/>
          </a:xfrm>
        </p:spPr>
        <p:txBody>
          <a:bodyPr>
            <a:normAutofit/>
          </a:bodyPr>
          <a:lstStyle/>
          <a:p>
            <a:r>
              <a:rPr lang="en-US" sz="4800" b="1" dirty="0" smtClean="0">
                <a:solidFill>
                  <a:srgbClr val="FFC000"/>
                </a:solidFill>
                <a:effectLst>
                  <a:outerShdw blurRad="38100" dist="38100" dir="2700000" algn="tl">
                    <a:srgbClr val="000000">
                      <a:alpha val="43137"/>
                    </a:srgbClr>
                  </a:outerShdw>
                </a:effectLst>
              </a:rPr>
              <a:t>Sea Level Rise Projections</a:t>
            </a:r>
            <a:endParaRPr lang="en-US" dirty="0">
              <a:solidFill>
                <a:srgbClr val="FFC000"/>
              </a:solidFill>
            </a:endParaRPr>
          </a:p>
        </p:txBody>
      </p:sp>
      <p:grpSp>
        <p:nvGrpSpPr>
          <p:cNvPr id="5" name="Group 4"/>
          <p:cNvGrpSpPr/>
          <p:nvPr/>
        </p:nvGrpSpPr>
        <p:grpSpPr>
          <a:xfrm>
            <a:off x="1003151" y="1065300"/>
            <a:ext cx="7180729" cy="4012760"/>
            <a:chOff x="1981200" y="1981200"/>
            <a:chExt cx="5181600" cy="2895600"/>
          </a:xfrm>
        </p:grpSpPr>
        <p:sp>
          <p:nvSpPr>
            <p:cNvPr id="4" name="Rectangle 3"/>
            <p:cNvSpPr/>
            <p:nvPr/>
          </p:nvSpPr>
          <p:spPr>
            <a:xfrm>
              <a:off x="1981200" y="1981200"/>
              <a:ext cx="5181600" cy="28956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71700" y="2133600"/>
              <a:ext cx="4800600" cy="2590800"/>
            </a:xfrm>
            <a:prstGeom prst="rect">
              <a:avLst/>
            </a:prstGeom>
          </p:spPr>
        </p:pic>
      </p:grpSp>
      <p:sp>
        <p:nvSpPr>
          <p:cNvPr id="8" name="Content Placeholder 6"/>
          <p:cNvSpPr>
            <a:spLocks noGrp="1"/>
          </p:cNvSpPr>
          <p:nvPr>
            <p:ph idx="1"/>
          </p:nvPr>
        </p:nvSpPr>
        <p:spPr>
          <a:xfrm>
            <a:off x="1091435" y="5214220"/>
            <a:ext cx="7543800" cy="1641280"/>
          </a:xfrm>
        </p:spPr>
        <p:txBody>
          <a:bodyPr>
            <a:normAutofit/>
          </a:bodyPr>
          <a:lstStyle/>
          <a:p>
            <a:r>
              <a:rPr lang="en-US" sz="2800" dirty="0" smtClean="0"/>
              <a:t>Intermediate High Scenario from U.S. NCA</a:t>
            </a:r>
          </a:p>
          <a:p>
            <a:r>
              <a:rPr lang="en-US" sz="2800" dirty="0" smtClean="0"/>
              <a:t>Global sea level rise of 5 inches </a:t>
            </a:r>
            <a:r>
              <a:rPr lang="en-US" sz="2800" dirty="0"/>
              <a:t>above </a:t>
            </a:r>
            <a:r>
              <a:rPr lang="en-US" sz="2800" dirty="0" smtClean="0"/>
              <a:t>2012 levels </a:t>
            </a:r>
            <a:r>
              <a:rPr lang="en-US" sz="2800" dirty="0"/>
              <a:t>by 2030, </a:t>
            </a:r>
            <a:r>
              <a:rPr lang="en-US" sz="2800" dirty="0" smtClean="0"/>
              <a:t>and about </a:t>
            </a:r>
            <a:r>
              <a:rPr lang="en-US" sz="2800" dirty="0"/>
              <a:t>11 inches by 2045.</a:t>
            </a:r>
            <a:endParaRPr lang="en-US" sz="2800" dirty="0" smtClean="0"/>
          </a:p>
        </p:txBody>
      </p:sp>
      <p:sp>
        <p:nvSpPr>
          <p:cNvPr id="6" name="Rectangle 5"/>
          <p:cNvSpPr/>
          <p:nvPr/>
        </p:nvSpPr>
        <p:spPr>
          <a:xfrm>
            <a:off x="5981704" y="2971799"/>
            <a:ext cx="342896" cy="1185859"/>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5552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4800" y="381000"/>
            <a:ext cx="4572000" cy="5516881"/>
          </a:xfrm>
        </p:spPr>
        <p:txBody>
          <a:bodyPr>
            <a:normAutofit/>
          </a:bodyPr>
          <a:lstStyle/>
          <a:p>
            <a:r>
              <a:rPr lang="en-US" sz="4800" b="1" dirty="0" smtClean="0">
                <a:solidFill>
                  <a:srgbClr val="FFC000"/>
                </a:solidFill>
                <a:effectLst>
                  <a:outerShdw blurRad="38100" dist="38100" dir="2700000" algn="tl">
                    <a:srgbClr val="000000">
                      <a:alpha val="43137"/>
                    </a:srgbClr>
                  </a:outerShdw>
                </a:effectLst>
              </a:rPr>
              <a:t>Minor flood events </a:t>
            </a:r>
            <a:r>
              <a:rPr lang="en-US" sz="4800" b="1" i="1" dirty="0" smtClean="0">
                <a:solidFill>
                  <a:srgbClr val="FFC000"/>
                </a:solidFill>
                <a:effectLst>
                  <a:outerShdw blurRad="38100" dist="38100" dir="2700000" algn="tl">
                    <a:srgbClr val="000000">
                      <a:alpha val="43137"/>
                    </a:srgbClr>
                  </a:outerShdw>
                </a:effectLst>
              </a:rPr>
              <a:t>per year </a:t>
            </a:r>
            <a:r>
              <a:rPr lang="en-US" sz="4800" b="1" dirty="0" smtClean="0">
                <a:solidFill>
                  <a:srgbClr val="FFC000"/>
                </a:solidFill>
                <a:effectLst>
                  <a:outerShdw blurRad="38100" dist="38100" dir="2700000" algn="tl">
                    <a:srgbClr val="000000">
                      <a:alpha val="43137"/>
                    </a:srgbClr>
                  </a:outerShdw>
                </a:effectLst>
              </a:rPr>
              <a:t>for the present, 2030, 2045</a:t>
            </a:r>
            <a:endParaRPr lang="en-US" dirty="0">
              <a:solidFill>
                <a:srgbClr val="FFC000"/>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1596" y="198119"/>
            <a:ext cx="3201244" cy="6492347"/>
          </a:xfrm>
          <a:prstGeom prst="rect">
            <a:avLst/>
          </a:prstGeom>
        </p:spPr>
      </p:pic>
    </p:spTree>
    <p:extLst>
      <p:ext uri="{BB962C8B-B14F-4D97-AF65-F5344CB8AC3E}">
        <p14:creationId xmlns:p14="http://schemas.microsoft.com/office/powerpoint/2010/main" val="5921466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5167864" y="0"/>
            <a:ext cx="3518936" cy="6884271"/>
          </a:xfrm>
        </p:spPr>
      </p:pic>
      <p:sp>
        <p:nvSpPr>
          <p:cNvPr id="8" name="Title 1"/>
          <p:cNvSpPr txBox="1">
            <a:spLocks/>
          </p:cNvSpPr>
          <p:nvPr/>
        </p:nvSpPr>
        <p:spPr>
          <a:xfrm>
            <a:off x="457200" y="-26702"/>
            <a:ext cx="4343400" cy="657990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smtClean="0">
                <a:solidFill>
                  <a:srgbClr val="FFC000"/>
                </a:solidFill>
                <a:effectLst>
                  <a:outerShdw blurRad="38100" dist="38100" dir="2700000" algn="tl">
                    <a:srgbClr val="000000">
                      <a:alpha val="43137"/>
                    </a:srgbClr>
                  </a:outerShdw>
                </a:effectLst>
              </a:rPr>
              <a:t>Tides that Cause Minor Floods </a:t>
            </a:r>
            <a:r>
              <a:rPr lang="en-US" sz="4800" b="1" dirty="0">
                <a:solidFill>
                  <a:srgbClr val="FFC000"/>
                </a:solidFill>
                <a:effectLst>
                  <a:outerShdw blurRad="38100" dist="38100" dir="2700000" algn="tl">
                    <a:srgbClr val="000000">
                      <a:alpha val="43137"/>
                    </a:srgbClr>
                  </a:outerShdw>
                </a:effectLst>
              </a:rPr>
              <a:t>o</a:t>
            </a:r>
            <a:r>
              <a:rPr lang="en-US" sz="4800" b="1" dirty="0" smtClean="0">
                <a:solidFill>
                  <a:srgbClr val="FFC000"/>
                </a:solidFill>
                <a:effectLst>
                  <a:outerShdw blurRad="38100" dist="38100" dir="2700000" algn="tl">
                    <a:srgbClr val="000000">
                      <a:alpha val="43137"/>
                    </a:srgbClr>
                  </a:outerShdw>
                </a:effectLst>
              </a:rPr>
              <a:t>n Track to Cause Moderate Floods in Year….</a:t>
            </a:r>
            <a:endParaRPr lang="en-US" dirty="0">
              <a:solidFill>
                <a:srgbClr val="FFC000"/>
              </a:solidFill>
            </a:endParaRPr>
          </a:p>
        </p:txBody>
      </p:sp>
    </p:spTree>
    <p:extLst>
      <p:ext uri="{BB962C8B-B14F-4D97-AF65-F5344CB8AC3E}">
        <p14:creationId xmlns:p14="http://schemas.microsoft.com/office/powerpoint/2010/main" val="28492118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53039" y="2355981"/>
            <a:ext cx="4800600" cy="4114800"/>
          </a:xfrm>
          <a:prstGeom prst="rect">
            <a:avLst/>
          </a:prstGeom>
        </p:spPr>
      </p:pic>
      <p:sp>
        <p:nvSpPr>
          <p:cNvPr id="3" name="Title 1"/>
          <p:cNvSpPr txBox="1">
            <a:spLocks/>
          </p:cNvSpPr>
          <p:nvPr/>
        </p:nvSpPr>
        <p:spPr>
          <a:xfrm>
            <a:off x="0" y="-26701"/>
            <a:ext cx="9296400" cy="200790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smtClean="0">
                <a:solidFill>
                  <a:srgbClr val="FFC000"/>
                </a:solidFill>
                <a:effectLst>
                  <a:outerShdw blurRad="38100" dist="38100" dir="2700000" algn="tl">
                    <a:srgbClr val="000000">
                      <a:alpha val="43137"/>
                    </a:srgbClr>
                  </a:outerShdw>
                </a:effectLst>
              </a:rPr>
              <a:t>More Locations Join the Tidal Flooding Front Line</a:t>
            </a:r>
            <a:endParaRPr lang="en-US" dirty="0">
              <a:solidFill>
                <a:srgbClr val="FFC000"/>
              </a:solidFill>
            </a:endParaRPr>
          </a:p>
        </p:txBody>
      </p:sp>
    </p:spTree>
    <p:extLst>
      <p:ext uri="{BB962C8B-B14F-4D97-AF65-F5344CB8AC3E}">
        <p14:creationId xmlns:p14="http://schemas.microsoft.com/office/powerpoint/2010/main" val="5060845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17631" y="0"/>
            <a:ext cx="6726369" cy="68580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417631" y="0"/>
            <a:ext cx="6726369"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17631" y="0"/>
            <a:ext cx="6726369" cy="6858000"/>
          </a:xfrm>
          <a:prstGeom prst="rect">
            <a:avLst/>
          </a:prstGeom>
        </p:spPr>
      </p:pic>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61988" y="4191000"/>
            <a:ext cx="1380837" cy="1752600"/>
          </a:xfrm>
          <a:prstGeom prst="rect">
            <a:avLst/>
          </a:prstGeom>
        </p:spPr>
      </p:pic>
      <p:sp>
        <p:nvSpPr>
          <p:cNvPr id="6" name="Title 1"/>
          <p:cNvSpPr txBox="1">
            <a:spLocks/>
          </p:cNvSpPr>
          <p:nvPr/>
        </p:nvSpPr>
        <p:spPr>
          <a:xfrm>
            <a:off x="228600" y="0"/>
            <a:ext cx="2895600" cy="6858000"/>
          </a:xfrm>
          <a:prstGeom prst="rect">
            <a:avLst/>
          </a:prstGeom>
          <a:solidFill>
            <a:schemeClr val="bg1"/>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dirty="0">
                <a:solidFill>
                  <a:srgbClr val="FFC000"/>
                </a:solidFill>
                <a:effectLst>
                  <a:outerShdw blurRad="38100" dist="38100" dir="2700000" algn="tl">
                    <a:srgbClr val="000000">
                      <a:alpha val="43137"/>
                    </a:srgbClr>
                  </a:outerShdw>
                </a:effectLst>
              </a:rPr>
              <a:t>Growing Frequency and Spread of Tidal Flooding in 2045</a:t>
            </a:r>
          </a:p>
        </p:txBody>
      </p:sp>
    </p:spTree>
    <p:extLst>
      <p:ext uri="{BB962C8B-B14F-4D97-AF65-F5344CB8AC3E}">
        <p14:creationId xmlns:p14="http://schemas.microsoft.com/office/powerpoint/2010/main" val="1696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419600"/>
            <a:ext cx="9201758" cy="13784307"/>
          </a:xfrm>
          <a:prstGeom prst="rect">
            <a:avLst/>
          </a:prstGeom>
        </p:spPr>
      </p:pic>
      <p:sp>
        <p:nvSpPr>
          <p:cNvPr id="2" name="TextBox 1"/>
          <p:cNvSpPr txBox="1"/>
          <p:nvPr/>
        </p:nvSpPr>
        <p:spPr>
          <a:xfrm>
            <a:off x="8863209" y="5638800"/>
            <a:ext cx="338554" cy="1233714"/>
          </a:xfrm>
          <a:prstGeom prst="rect">
            <a:avLst/>
          </a:prstGeom>
          <a:noFill/>
        </p:spPr>
        <p:txBody>
          <a:bodyPr vert="vert" wrap="square" rtlCol="0">
            <a:spAutoFit/>
          </a:bodyPr>
          <a:lstStyle/>
          <a:p>
            <a:r>
              <a:rPr lang="en-US" sz="1000" dirty="0" smtClean="0">
                <a:solidFill>
                  <a:schemeClr val="bg1"/>
                </a:solidFill>
              </a:rPr>
              <a:t>© Brenda Ekwurzel</a:t>
            </a:r>
            <a:endParaRPr lang="en-US" sz="1000" dirty="0">
              <a:solidFill>
                <a:schemeClr val="bg1"/>
              </a:solidFill>
            </a:endParaRPr>
          </a:p>
        </p:txBody>
      </p:sp>
    </p:spTree>
    <p:extLst>
      <p:ext uri="{BB962C8B-B14F-4D97-AF65-F5344CB8AC3E}">
        <p14:creationId xmlns:p14="http://schemas.microsoft.com/office/powerpoint/2010/main" val="10602545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0" y="4876800"/>
            <a:ext cx="4495800" cy="1981200"/>
          </a:xfrm>
        </p:spPr>
        <p:txBody>
          <a:bodyPr>
            <a:normAutofit/>
          </a:bodyPr>
          <a:lstStyle/>
          <a:p>
            <a:r>
              <a:rPr lang="en-US" sz="4000" dirty="0" smtClean="0">
                <a:solidFill>
                  <a:schemeClr val="bg1"/>
                </a:solidFill>
              </a:rPr>
              <a:t>Jamaica Bay, NYC</a:t>
            </a:r>
            <a:endParaRPr lang="en-US" sz="4000" dirty="0">
              <a:solidFill>
                <a:schemeClr val="bg1"/>
              </a:solidFill>
            </a:endParaRPr>
          </a:p>
        </p:txBody>
      </p:sp>
      <p:sp>
        <p:nvSpPr>
          <p:cNvPr id="6" name="Rectangle 5"/>
          <p:cNvSpPr/>
          <p:nvPr/>
        </p:nvSpPr>
        <p:spPr>
          <a:xfrm>
            <a:off x="8774672" y="4038600"/>
            <a:ext cx="338554" cy="2819400"/>
          </a:xfrm>
          <a:prstGeom prst="rect">
            <a:avLst/>
          </a:prstGeom>
        </p:spPr>
        <p:txBody>
          <a:bodyPr vert="vert" wrap="square">
            <a:spAutoFit/>
          </a:bodyPr>
          <a:lstStyle/>
          <a:p>
            <a:r>
              <a:rPr lang="en-US" sz="1000" dirty="0" smtClean="0"/>
              <a:t>© Peter Mahon / West </a:t>
            </a:r>
            <a:r>
              <a:rPr lang="en-US" sz="1000" dirty="0"/>
              <a:t>12th Road Block Association</a:t>
            </a:r>
          </a:p>
        </p:txBody>
      </p:sp>
    </p:spTree>
    <p:extLst>
      <p:ext uri="{BB962C8B-B14F-4D97-AF65-F5344CB8AC3E}">
        <p14:creationId xmlns:p14="http://schemas.microsoft.com/office/powerpoint/2010/main" val="19915708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3600" dirty="0" smtClean="0"/>
              <a:t>“Fifteen years ago I didn’t believe in sea level rise, but I do now. Flooding has become so common that we live by the tidal cycles in Broad Channel.”  </a:t>
            </a:r>
          </a:p>
          <a:p>
            <a:endParaRPr lang="en-US" sz="2000" dirty="0" smtClean="0"/>
          </a:p>
          <a:p>
            <a:pPr marL="406400" indent="0">
              <a:buNone/>
            </a:pPr>
            <a:r>
              <a:rPr lang="en-US" sz="2800" dirty="0" smtClean="0"/>
              <a:t>- Dan Mundy, Sr., retired fire chief and former neighborhood association President</a:t>
            </a:r>
            <a:endParaRPr lang="en-US" sz="2800" dirty="0"/>
          </a:p>
        </p:txBody>
      </p:sp>
    </p:spTree>
    <p:extLst>
      <p:ext uri="{BB962C8B-B14F-4D97-AF65-F5344CB8AC3E}">
        <p14:creationId xmlns:p14="http://schemas.microsoft.com/office/powerpoint/2010/main" val="17197543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1371601"/>
          </a:xfrm>
        </p:spPr>
        <p:txBody>
          <a:bodyPr>
            <a:normAutofit/>
          </a:bodyPr>
          <a:lstStyle/>
          <a:p>
            <a:r>
              <a:rPr lang="en-US" sz="2400" dirty="0" smtClean="0"/>
              <a:t>Blah, blah (replace thumbnail with high res, add credit)</a:t>
            </a:r>
            <a:endParaRPr lang="en-US" sz="24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04800" y="0"/>
            <a:ext cx="10327341" cy="6858000"/>
          </a:xfrm>
          <a:prstGeom prst="rect">
            <a:avLst/>
          </a:prstGeom>
        </p:spPr>
      </p:pic>
      <p:sp>
        <p:nvSpPr>
          <p:cNvPr id="2" name="Title 1"/>
          <p:cNvSpPr>
            <a:spLocks noGrp="1"/>
          </p:cNvSpPr>
          <p:nvPr>
            <p:ph type="title"/>
          </p:nvPr>
        </p:nvSpPr>
        <p:spPr>
          <a:xfrm>
            <a:off x="-304801" y="0"/>
            <a:ext cx="4343401" cy="762000"/>
          </a:xfrm>
        </p:spPr>
        <p:txBody>
          <a:bodyPr>
            <a:normAutofit/>
          </a:bodyPr>
          <a:lstStyle/>
          <a:p>
            <a:r>
              <a:rPr lang="en-US" sz="4000" dirty="0" smtClean="0">
                <a:solidFill>
                  <a:schemeClr val="bg1"/>
                </a:solidFill>
              </a:rPr>
              <a:t>Annapolis MD</a:t>
            </a:r>
            <a:endParaRPr lang="en-US" sz="4000" dirty="0">
              <a:solidFill>
                <a:schemeClr val="bg1"/>
              </a:solidFill>
            </a:endParaRPr>
          </a:p>
        </p:txBody>
      </p:sp>
      <p:sp>
        <p:nvSpPr>
          <p:cNvPr id="6" name="TextBox 5"/>
          <p:cNvSpPr txBox="1"/>
          <p:nvPr/>
        </p:nvSpPr>
        <p:spPr>
          <a:xfrm>
            <a:off x="8805446" y="5410200"/>
            <a:ext cx="338554" cy="1512332"/>
          </a:xfrm>
          <a:prstGeom prst="rect">
            <a:avLst/>
          </a:prstGeom>
          <a:noFill/>
        </p:spPr>
        <p:txBody>
          <a:bodyPr vert="vert" wrap="square" rtlCol="0">
            <a:spAutoFit/>
          </a:bodyPr>
          <a:lstStyle/>
          <a:p>
            <a:r>
              <a:rPr lang="en-US" sz="1000" dirty="0" smtClean="0"/>
              <a:t>© Amy McGovern/</a:t>
            </a:r>
            <a:r>
              <a:rPr lang="en-US" sz="1000" dirty="0" smtClean="0">
                <a:hlinkClick r:id="rId4"/>
              </a:rPr>
              <a:t>Flickr</a:t>
            </a:r>
            <a:endParaRPr lang="en-US" sz="1000" dirty="0"/>
          </a:p>
        </p:txBody>
      </p:sp>
    </p:spTree>
    <p:extLst>
      <p:ext uri="{BB962C8B-B14F-4D97-AF65-F5344CB8AC3E}">
        <p14:creationId xmlns:p14="http://schemas.microsoft.com/office/powerpoint/2010/main" val="41469418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419599"/>
          </a:xfrm>
        </p:spPr>
        <p:txBody>
          <a:bodyPr>
            <a:noAutofit/>
          </a:bodyPr>
          <a:lstStyle/>
          <a:p>
            <a:r>
              <a:rPr lang="en-US" sz="3600" dirty="0" smtClean="0"/>
              <a:t>"</a:t>
            </a:r>
            <a:r>
              <a:rPr lang="en-US" sz="3600" dirty="0"/>
              <a:t>I walk </a:t>
            </a:r>
            <a:r>
              <a:rPr lang="en-US" sz="3600" dirty="0" smtClean="0"/>
              <a:t>[…] to lunch and </a:t>
            </a:r>
            <a:r>
              <a:rPr lang="en-US" sz="3600" dirty="0"/>
              <a:t>I anticipate, on some high-tide days, that I'm not going to be able to walk back; I'm going to have to take the long way around</a:t>
            </a:r>
            <a:r>
              <a:rPr lang="en-US" sz="3600" dirty="0" smtClean="0"/>
              <a:t>.“</a:t>
            </a:r>
          </a:p>
          <a:p>
            <a:endParaRPr lang="en-US" sz="1400" dirty="0" smtClean="0"/>
          </a:p>
          <a:p>
            <a:pPr marL="347663" indent="0">
              <a:buNone/>
            </a:pPr>
            <a:r>
              <a:rPr lang="en-US" sz="2800" dirty="0" smtClean="0"/>
              <a:t>- Lisa Craig</a:t>
            </a:r>
            <a:r>
              <a:rPr lang="en-US" sz="2800" dirty="0"/>
              <a:t>, </a:t>
            </a:r>
            <a:r>
              <a:rPr lang="en-US" sz="2800" dirty="0" smtClean="0"/>
              <a:t>Chief </a:t>
            </a:r>
            <a:r>
              <a:rPr lang="en-US" sz="2800" dirty="0"/>
              <a:t>of Historic </a:t>
            </a:r>
            <a:r>
              <a:rPr lang="en-US" sz="2800" dirty="0" smtClean="0"/>
              <a:t>Preservation, City of </a:t>
            </a:r>
            <a:r>
              <a:rPr lang="en-US" sz="2800" dirty="0"/>
              <a:t>Annapolis</a:t>
            </a:r>
            <a:r>
              <a:rPr lang="en-US" sz="2800" dirty="0" smtClean="0"/>
              <a:t>  </a:t>
            </a:r>
          </a:p>
          <a:p>
            <a:pPr marL="347663" indent="0">
              <a:buNone/>
            </a:pPr>
            <a:r>
              <a:rPr lang="en-US" sz="1800" dirty="0" smtClean="0">
                <a:hlinkClick r:id="rId3"/>
              </a:rPr>
              <a:t>http</a:t>
            </a:r>
            <a:r>
              <a:rPr lang="en-US" sz="1800" dirty="0">
                <a:hlinkClick r:id="rId3"/>
              </a:rPr>
              <a:t>://</a:t>
            </a:r>
            <a:r>
              <a:rPr lang="en-US" sz="1800" dirty="0" smtClean="0">
                <a:hlinkClick r:id="rId3"/>
              </a:rPr>
              <a:t>www.npr.org/2014/10/08/354166982/climate-change-worsens-coastal-flooding-from-high-tides</a:t>
            </a:r>
            <a:r>
              <a:rPr lang="en-US" sz="1800" dirty="0" smtClean="0"/>
              <a:t> </a:t>
            </a:r>
            <a:endParaRPr lang="en-US" sz="1800" dirty="0"/>
          </a:p>
        </p:txBody>
      </p:sp>
    </p:spTree>
    <p:extLst>
      <p:ext uri="{BB962C8B-B14F-4D97-AF65-F5344CB8AC3E}">
        <p14:creationId xmlns:p14="http://schemas.microsoft.com/office/powerpoint/2010/main" val="34679577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914400"/>
            <a:ext cx="8229600" cy="1371601"/>
          </a:xfrm>
        </p:spPr>
        <p:txBody>
          <a:bodyPr>
            <a:normAutofit/>
          </a:bodyPr>
          <a:lstStyle/>
          <a:p>
            <a:r>
              <a:rPr lang="en-US" sz="2400" dirty="0" smtClean="0"/>
              <a:t>Blah, blah, add photo credit (Jason Evans) </a:t>
            </a:r>
            <a:endParaRPr lang="en-US" sz="2400" dirty="0"/>
          </a:p>
        </p:txBody>
      </p:sp>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37160"/>
            <a:ext cx="9144000" cy="6995160"/>
          </a:xfrm>
          <a:prstGeom prst="rect">
            <a:avLst/>
          </a:prstGeom>
        </p:spPr>
      </p:pic>
      <p:sp>
        <p:nvSpPr>
          <p:cNvPr id="3" name="Title 2"/>
          <p:cNvSpPr>
            <a:spLocks noGrp="1"/>
          </p:cNvSpPr>
          <p:nvPr>
            <p:ph type="title"/>
          </p:nvPr>
        </p:nvSpPr>
        <p:spPr/>
        <p:txBody>
          <a:bodyPr/>
          <a:lstStyle/>
          <a:p>
            <a:endParaRPr lang="en-US" dirty="0"/>
          </a:p>
        </p:txBody>
      </p:sp>
      <p:sp>
        <p:nvSpPr>
          <p:cNvPr id="7" name="Title 1"/>
          <p:cNvSpPr txBox="1">
            <a:spLocks/>
          </p:cNvSpPr>
          <p:nvPr/>
        </p:nvSpPr>
        <p:spPr>
          <a:xfrm>
            <a:off x="-914400" y="152400"/>
            <a:ext cx="8610600" cy="762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solidFill>
                  <a:schemeClr val="bg1"/>
                </a:solidFill>
              </a:rPr>
              <a:t>Savannah and Tybee Island, GA</a:t>
            </a:r>
            <a:endParaRPr lang="en-US" sz="3600" dirty="0">
              <a:solidFill>
                <a:schemeClr val="bg1"/>
              </a:solidFill>
            </a:endParaRPr>
          </a:p>
        </p:txBody>
      </p:sp>
      <p:sp>
        <p:nvSpPr>
          <p:cNvPr id="9" name="TextBox 8"/>
          <p:cNvSpPr txBox="1"/>
          <p:nvPr/>
        </p:nvSpPr>
        <p:spPr>
          <a:xfrm>
            <a:off x="8805446" y="4953000"/>
            <a:ext cx="338554" cy="1905000"/>
          </a:xfrm>
          <a:prstGeom prst="rect">
            <a:avLst/>
          </a:prstGeom>
          <a:noFill/>
        </p:spPr>
        <p:txBody>
          <a:bodyPr vert="vert" wrap="square" rtlCol="0">
            <a:spAutoFit/>
          </a:bodyPr>
          <a:lstStyle/>
          <a:p>
            <a:r>
              <a:rPr lang="en-US" sz="1000" dirty="0" smtClean="0"/>
              <a:t>© Jason Evans / Georgia Sea Grant</a:t>
            </a:r>
            <a:endParaRPr lang="en-US" sz="1000" dirty="0"/>
          </a:p>
        </p:txBody>
      </p:sp>
    </p:spTree>
    <p:extLst>
      <p:ext uri="{BB962C8B-B14F-4D97-AF65-F5344CB8AC3E}">
        <p14:creationId xmlns:p14="http://schemas.microsoft.com/office/powerpoint/2010/main" val="41469418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3600" dirty="0" smtClean="0"/>
              <a:t>“</a:t>
            </a:r>
            <a:r>
              <a:rPr lang="en-US" sz="3600" dirty="0"/>
              <a:t>Now is the time to plan and budget </a:t>
            </a:r>
            <a:r>
              <a:rPr lang="en-US" sz="3600" dirty="0" smtClean="0"/>
              <a:t>for infrastructure </a:t>
            </a:r>
            <a:r>
              <a:rPr lang="en-US" sz="3600" dirty="0"/>
              <a:t>that we’ll need 20, 50, and 100 years from </a:t>
            </a:r>
            <a:r>
              <a:rPr lang="en-US" sz="3600" dirty="0" smtClean="0"/>
              <a:t>now to </a:t>
            </a:r>
            <a:r>
              <a:rPr lang="en-US" sz="3600" dirty="0"/>
              <a:t>deal with the impacts of sea level rise</a:t>
            </a:r>
            <a:r>
              <a:rPr lang="en-US" sz="3600" dirty="0" smtClean="0"/>
              <a:t>.”</a:t>
            </a:r>
          </a:p>
          <a:p>
            <a:endParaRPr lang="en-US" sz="1800" dirty="0"/>
          </a:p>
          <a:p>
            <a:r>
              <a:rPr lang="en-US" sz="3000" dirty="0" smtClean="0"/>
              <a:t>- </a:t>
            </a:r>
            <a:r>
              <a:rPr lang="en-US" sz="3000" dirty="0"/>
              <a:t>Paul Wolff, Tybee Island’s longest-sitting  </a:t>
            </a:r>
            <a:r>
              <a:rPr lang="en-US" sz="3000" dirty="0" smtClean="0"/>
              <a:t>        city council </a:t>
            </a:r>
            <a:r>
              <a:rPr lang="en-US" sz="3000" dirty="0"/>
              <a:t>member</a:t>
            </a:r>
          </a:p>
        </p:txBody>
      </p:sp>
    </p:spTree>
    <p:extLst>
      <p:ext uri="{BB962C8B-B14F-4D97-AF65-F5344CB8AC3E}">
        <p14:creationId xmlns:p14="http://schemas.microsoft.com/office/powerpoint/2010/main" val="38484054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48056"/>
            <a:ext cx="9144000" cy="5961888"/>
          </a:xfrm>
          <a:prstGeom prst="rect">
            <a:avLst/>
          </a:prstGeom>
        </p:spPr>
      </p:pic>
    </p:spTree>
    <p:extLst>
      <p:ext uri="{BB962C8B-B14F-4D97-AF65-F5344CB8AC3E}">
        <p14:creationId xmlns:p14="http://schemas.microsoft.com/office/powerpoint/2010/main" val="2725531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32700" y="3390900"/>
            <a:ext cx="4341000" cy="3255750"/>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93400" y="190500"/>
            <a:ext cx="4419600" cy="2946400"/>
          </a:xfrm>
          <a:prstGeom prst="rect">
            <a:avLst/>
          </a:prstGeom>
        </p:spPr>
      </p:pic>
      <p:sp>
        <p:nvSpPr>
          <p:cNvPr id="4" name="Rectangle 3"/>
          <p:cNvSpPr/>
          <p:nvPr/>
        </p:nvSpPr>
        <p:spPr>
          <a:xfrm>
            <a:off x="2400" y="1676400"/>
            <a:ext cx="4341000" cy="5509200"/>
          </a:xfrm>
          <a:prstGeom prst="rect">
            <a:avLst/>
          </a:prstGeom>
        </p:spPr>
        <p:txBody>
          <a:bodyPr wrap="square">
            <a:spAutoFit/>
          </a:bodyPr>
          <a:lstStyle/>
          <a:p>
            <a:pPr marL="285750" indent="-285750">
              <a:buFont typeface="Arial" panose="020B0604020202020204" pitchFamily="34" charset="0"/>
              <a:buChar char="•"/>
            </a:pPr>
            <a:r>
              <a:rPr lang="en-US" sz="3200" b="1" dirty="0" smtClean="0"/>
              <a:t>Upgrade </a:t>
            </a:r>
            <a:r>
              <a:rPr lang="en-US" sz="3200" b="1" dirty="0"/>
              <a:t>the built infrastructure in harm’s way. </a:t>
            </a:r>
            <a:endParaRPr lang="en-US" sz="3200" b="1" dirty="0" smtClean="0"/>
          </a:p>
          <a:p>
            <a:pPr marL="285750" indent="-285750">
              <a:buFont typeface="Arial" panose="020B0604020202020204" pitchFamily="34" charset="0"/>
              <a:buChar char="•"/>
            </a:pPr>
            <a:r>
              <a:rPr lang="en-US" sz="3200" b="1" dirty="0" smtClean="0"/>
              <a:t>Avoid </a:t>
            </a:r>
            <a:r>
              <a:rPr lang="en-US" sz="3200" b="1" dirty="0"/>
              <a:t>putting anything new in harm’s way. </a:t>
            </a:r>
            <a:endParaRPr lang="en-US" sz="3200" b="1" dirty="0" smtClean="0"/>
          </a:p>
          <a:p>
            <a:pPr marL="285750" indent="-285750">
              <a:buFont typeface="Arial" panose="020B0604020202020204" pitchFamily="34" charset="0"/>
              <a:buChar char="•"/>
            </a:pPr>
            <a:r>
              <a:rPr lang="en-US" sz="3200" b="1" dirty="0" smtClean="0"/>
              <a:t>Consider </a:t>
            </a:r>
            <a:r>
              <a:rPr lang="en-US" sz="3200" b="1" dirty="0"/>
              <a:t>the risks and benefits of adaptation measures. </a:t>
            </a:r>
            <a:endParaRPr lang="en-US" sz="3200" b="1" dirty="0" smtClean="0"/>
          </a:p>
          <a:p>
            <a:pPr marL="285750" indent="-285750">
              <a:buFont typeface="Arial" panose="020B0604020202020204" pitchFamily="34" charset="0"/>
              <a:buChar char="•"/>
            </a:pPr>
            <a:r>
              <a:rPr lang="en-US" sz="3200" b="1" dirty="0" smtClean="0"/>
              <a:t>Have a </a:t>
            </a:r>
            <a:r>
              <a:rPr lang="en-US" sz="3200" b="1" dirty="0"/>
              <a:t>long-term vision. </a:t>
            </a:r>
            <a:endParaRPr lang="en-US" sz="3200" dirty="0"/>
          </a:p>
          <a:p>
            <a:pPr marL="285750" indent="-285750">
              <a:buFont typeface="Arial" panose="020B0604020202020204" pitchFamily="34" charset="0"/>
              <a:buChar char="•"/>
            </a:pPr>
            <a:endParaRPr lang="en-US" sz="3200" dirty="0"/>
          </a:p>
        </p:txBody>
      </p:sp>
      <p:sp>
        <p:nvSpPr>
          <p:cNvPr id="5" name="Rectangle 4"/>
          <p:cNvSpPr/>
          <p:nvPr/>
        </p:nvSpPr>
        <p:spPr>
          <a:xfrm>
            <a:off x="0" y="381000"/>
            <a:ext cx="4498860" cy="1138773"/>
          </a:xfrm>
          <a:prstGeom prst="rect">
            <a:avLst/>
          </a:prstGeom>
        </p:spPr>
        <p:txBody>
          <a:bodyPr wrap="none">
            <a:spAutoFit/>
          </a:bodyPr>
          <a:lstStyle/>
          <a:p>
            <a:r>
              <a:rPr lang="en-US" sz="4000" b="1" dirty="0">
                <a:solidFill>
                  <a:srgbClr val="FFC000"/>
                </a:solidFill>
              </a:rPr>
              <a:t>Resilience </a:t>
            </a:r>
            <a:r>
              <a:rPr lang="en-US" sz="4000" b="1" dirty="0" smtClean="0">
                <a:solidFill>
                  <a:srgbClr val="FFC000"/>
                </a:solidFill>
              </a:rPr>
              <a:t>principles</a:t>
            </a:r>
          </a:p>
          <a:p>
            <a:r>
              <a:rPr lang="en-US" sz="2800" dirty="0" smtClean="0">
                <a:solidFill>
                  <a:srgbClr val="FFC000"/>
                </a:solidFill>
              </a:rPr>
              <a:t>Communities can…</a:t>
            </a:r>
            <a:endParaRPr lang="en-US" sz="2800" dirty="0">
              <a:solidFill>
                <a:srgbClr val="FFC000"/>
              </a:solidFill>
            </a:endParaRPr>
          </a:p>
        </p:txBody>
      </p:sp>
    </p:spTree>
    <p:extLst>
      <p:ext uri="{BB962C8B-B14F-4D97-AF65-F5344CB8AC3E}">
        <p14:creationId xmlns:p14="http://schemas.microsoft.com/office/powerpoint/2010/main" val="23222252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29750"/>
            <a:ext cx="4937268" cy="5262979"/>
          </a:xfrm>
          <a:prstGeom prst="rect">
            <a:avLst/>
          </a:prstGeom>
        </p:spPr>
        <p:txBody>
          <a:bodyPr wrap="square">
            <a:spAutoFit/>
          </a:bodyPr>
          <a:lstStyle/>
          <a:p>
            <a:pPr marL="457200" indent="-457200">
              <a:buFont typeface="Arial" panose="020B0604020202020204" pitchFamily="34" charset="0"/>
              <a:buChar char="•"/>
            </a:pPr>
            <a:r>
              <a:rPr lang="en-US" sz="2800" b="1" dirty="0" smtClean="0"/>
              <a:t>Coastal monitoring and data-sharing system </a:t>
            </a:r>
          </a:p>
          <a:p>
            <a:pPr marL="457200" indent="-457200">
              <a:buFont typeface="Arial" panose="020B0604020202020204" pitchFamily="34" charset="0"/>
              <a:buChar char="•"/>
            </a:pPr>
            <a:r>
              <a:rPr lang="en-US" sz="2800" b="1" dirty="0" smtClean="0"/>
              <a:t>Encourage or mandate the use of good scientific information</a:t>
            </a:r>
          </a:p>
          <a:p>
            <a:pPr marL="457200" indent="-457200">
              <a:buFont typeface="Arial" panose="020B0604020202020204" pitchFamily="34" charset="0"/>
              <a:buChar char="•"/>
            </a:pPr>
            <a:r>
              <a:rPr lang="en-US" sz="2800" b="1" dirty="0" smtClean="0"/>
              <a:t>Support planning</a:t>
            </a:r>
          </a:p>
          <a:p>
            <a:pPr marL="457200" indent="-457200">
              <a:buFont typeface="Arial" panose="020B0604020202020204" pitchFamily="34" charset="0"/>
              <a:buChar char="•"/>
            </a:pPr>
            <a:r>
              <a:rPr lang="en-US" sz="2800" b="1" dirty="0" smtClean="0"/>
              <a:t>Mobilize funding</a:t>
            </a:r>
          </a:p>
          <a:p>
            <a:pPr marL="457200" indent="-457200">
              <a:buFont typeface="Arial" panose="020B0604020202020204" pitchFamily="34" charset="0"/>
              <a:buChar char="•"/>
            </a:pPr>
            <a:r>
              <a:rPr lang="en-US" sz="2800" b="1" dirty="0" smtClean="0"/>
              <a:t>Improve risk management</a:t>
            </a:r>
            <a:r>
              <a:rPr lang="en-US" sz="2800" dirty="0" smtClean="0"/>
              <a:t> </a:t>
            </a:r>
          </a:p>
          <a:p>
            <a:pPr marL="457200" indent="-457200">
              <a:buFont typeface="Arial" panose="020B0604020202020204" pitchFamily="34" charset="0"/>
              <a:buChar char="•"/>
            </a:pPr>
            <a:r>
              <a:rPr lang="en-US" sz="2800" b="1" dirty="0" smtClean="0"/>
              <a:t>Ensure equitable investments</a:t>
            </a:r>
            <a:r>
              <a:rPr lang="en-US" sz="2800" dirty="0" smtClean="0"/>
              <a:t> </a:t>
            </a:r>
          </a:p>
          <a:p>
            <a:pPr marL="457200" indent="-457200">
              <a:buFont typeface="Arial" panose="020B0604020202020204" pitchFamily="34" charset="0"/>
              <a:buChar char="•"/>
            </a:pPr>
            <a:r>
              <a:rPr lang="en-US" sz="2800" b="1" dirty="0" smtClean="0"/>
              <a:t>Reduce heat-trapping emissions</a:t>
            </a:r>
            <a:endParaRPr lang="en-US" sz="2800" dirty="0"/>
          </a:p>
        </p:txBody>
      </p:sp>
      <p:sp>
        <p:nvSpPr>
          <p:cNvPr id="3" name="Rectangle 2"/>
          <p:cNvSpPr/>
          <p:nvPr/>
        </p:nvSpPr>
        <p:spPr>
          <a:xfrm>
            <a:off x="228600" y="381000"/>
            <a:ext cx="5865000" cy="707886"/>
          </a:xfrm>
          <a:prstGeom prst="rect">
            <a:avLst/>
          </a:prstGeom>
        </p:spPr>
        <p:txBody>
          <a:bodyPr wrap="square">
            <a:spAutoFit/>
          </a:bodyPr>
          <a:lstStyle/>
          <a:p>
            <a:r>
              <a:rPr lang="en-US" sz="4000" b="1" dirty="0" smtClean="0">
                <a:solidFill>
                  <a:srgbClr val="FFC000"/>
                </a:solidFill>
              </a:rPr>
              <a:t>State and Federal Support</a:t>
            </a:r>
            <a:endParaRPr lang="en-US" sz="4000" b="1" dirty="0">
              <a:solidFill>
                <a:srgbClr val="FFC000"/>
              </a:solidFill>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37268" y="1828800"/>
            <a:ext cx="4225782" cy="5010150"/>
          </a:xfrm>
          <a:prstGeom prst="rect">
            <a:avLst/>
          </a:prstGeom>
        </p:spPr>
      </p:pic>
    </p:spTree>
    <p:extLst>
      <p:ext uri="{BB962C8B-B14F-4D97-AF65-F5344CB8AC3E}">
        <p14:creationId xmlns:p14="http://schemas.microsoft.com/office/powerpoint/2010/main" val="10596145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Title 1"/>
          <p:cNvSpPr txBox="1">
            <a:spLocks/>
          </p:cNvSpPr>
          <p:nvPr/>
        </p:nvSpPr>
        <p:spPr>
          <a:xfrm>
            <a:off x="-304800" y="0"/>
            <a:ext cx="4305300" cy="762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solidFill>
                  <a:schemeClr val="bg1"/>
                </a:solidFill>
              </a:rPr>
              <a:t>Charleston, SC</a:t>
            </a:r>
            <a:endParaRPr lang="en-US" sz="3600" dirty="0">
              <a:solidFill>
                <a:schemeClr val="bg1"/>
              </a:solidFill>
            </a:endParaRPr>
          </a:p>
        </p:txBody>
      </p:sp>
      <p:sp>
        <p:nvSpPr>
          <p:cNvPr id="5" name="TextBox 4"/>
          <p:cNvSpPr txBox="1"/>
          <p:nvPr/>
        </p:nvSpPr>
        <p:spPr>
          <a:xfrm>
            <a:off x="8805446" y="6019800"/>
            <a:ext cx="338554" cy="838200"/>
          </a:xfrm>
          <a:prstGeom prst="rect">
            <a:avLst/>
          </a:prstGeom>
          <a:noFill/>
        </p:spPr>
        <p:txBody>
          <a:bodyPr vert="vert" wrap="square" rtlCol="0">
            <a:spAutoFit/>
          </a:bodyPr>
          <a:lstStyle/>
          <a:p>
            <a:r>
              <a:rPr lang="en-US" sz="1000" dirty="0" smtClean="0"/>
              <a:t>© Sean Bath</a:t>
            </a:r>
            <a:endParaRPr lang="en-US" sz="1000" dirty="0"/>
          </a:p>
        </p:txBody>
      </p:sp>
    </p:spTree>
    <p:extLst>
      <p:ext uri="{BB962C8B-B14F-4D97-AF65-F5344CB8AC3E}">
        <p14:creationId xmlns:p14="http://schemas.microsoft.com/office/powerpoint/2010/main" val="69397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667000" y="1676400"/>
            <a:ext cx="3754264" cy="3819784"/>
          </a:xfrm>
          <a:prstGeom prst="rect">
            <a:avLst/>
          </a:prstGeom>
        </p:spPr>
      </p:pic>
      <p:sp>
        <p:nvSpPr>
          <p:cNvPr id="7" name="TextBox 6"/>
          <p:cNvSpPr txBox="1"/>
          <p:nvPr/>
        </p:nvSpPr>
        <p:spPr>
          <a:xfrm>
            <a:off x="8805446" y="6019800"/>
            <a:ext cx="338554" cy="838200"/>
          </a:xfrm>
          <a:prstGeom prst="rect">
            <a:avLst/>
          </a:prstGeom>
          <a:noFill/>
        </p:spPr>
        <p:txBody>
          <a:bodyPr vert="vert" wrap="square" rtlCol="0">
            <a:spAutoFit/>
          </a:bodyPr>
          <a:lstStyle/>
          <a:p>
            <a:r>
              <a:rPr lang="en-US" sz="1000" dirty="0" smtClean="0"/>
              <a:t>© Sean Bath</a:t>
            </a:r>
            <a:endParaRPr lang="en-US" sz="1000" dirty="0"/>
          </a:p>
        </p:txBody>
      </p:sp>
    </p:spTree>
    <p:extLst>
      <p:ext uri="{BB962C8B-B14F-4D97-AF65-F5344CB8AC3E}">
        <p14:creationId xmlns:p14="http://schemas.microsoft.com/office/powerpoint/2010/main" val="5083913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9673889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610600" cy="762000"/>
          </a:xfrm>
        </p:spPr>
        <p:txBody>
          <a:bodyPr/>
          <a:lstStyle/>
          <a:p>
            <a:r>
              <a:rPr lang="en-US" b="1" dirty="0" smtClean="0">
                <a:solidFill>
                  <a:srgbClr val="FFC000"/>
                </a:solidFill>
                <a:effectLst>
                  <a:outerShdw blurRad="38100" dist="38100" dir="2700000" algn="tl">
                    <a:srgbClr val="000000">
                      <a:alpha val="43137"/>
                    </a:srgbClr>
                  </a:outerShdw>
                </a:effectLst>
              </a:rPr>
              <a:t>People and Property at Risk</a:t>
            </a:r>
            <a:endParaRPr lang="en-US" b="1" dirty="0">
              <a:solidFill>
                <a:srgbClr val="FFC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19100" y="5334000"/>
            <a:ext cx="8229600" cy="1219201"/>
          </a:xfrm>
        </p:spPr>
        <p:txBody>
          <a:bodyPr>
            <a:normAutofit/>
          </a:bodyPr>
          <a:lstStyle/>
          <a:p>
            <a:pPr marL="0" indent="0" algn="ctr">
              <a:buNone/>
            </a:pPr>
            <a:r>
              <a:rPr lang="en-US" sz="2800" dirty="0" smtClean="0"/>
              <a:t>Almost </a:t>
            </a:r>
            <a:r>
              <a:rPr lang="en-US" sz="2800" b="1" i="1" dirty="0" smtClean="0"/>
              <a:t>three million people</a:t>
            </a:r>
            <a:r>
              <a:rPr lang="en-US" sz="2800" dirty="0" smtClean="0"/>
              <a:t>, and their homes, reside within three feet of mean high water</a:t>
            </a:r>
            <a:endParaRPr lang="en-US" sz="28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90601" y="1066800"/>
            <a:ext cx="7103248" cy="4055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83729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01"/>
            <a:ext cx="8229600" cy="1143000"/>
          </a:xfrm>
        </p:spPr>
        <p:txBody>
          <a:bodyPr>
            <a:normAutofit/>
          </a:bodyPr>
          <a:lstStyle/>
          <a:p>
            <a:r>
              <a:rPr lang="en-US" sz="4800" b="1" dirty="0" smtClean="0">
                <a:solidFill>
                  <a:srgbClr val="FFC000"/>
                </a:solidFill>
                <a:effectLst>
                  <a:outerShdw blurRad="38100" dist="38100" dir="2700000" algn="tl">
                    <a:srgbClr val="000000">
                      <a:alpha val="43137"/>
                    </a:srgbClr>
                  </a:outerShdw>
                </a:effectLst>
              </a:rPr>
              <a:t>Sea Level Rise</a:t>
            </a:r>
            <a:endParaRPr lang="en-US" dirty="0">
              <a:solidFill>
                <a:srgbClr val="FFC000"/>
              </a:solidFill>
            </a:endParaRPr>
          </a:p>
        </p:txBody>
      </p:sp>
      <p:sp>
        <p:nvSpPr>
          <p:cNvPr id="9" name="Content Placeholder 6"/>
          <p:cNvSpPr>
            <a:spLocks noGrp="1"/>
          </p:cNvSpPr>
          <p:nvPr>
            <p:ph idx="1"/>
          </p:nvPr>
        </p:nvSpPr>
        <p:spPr>
          <a:xfrm>
            <a:off x="5410200" y="1316183"/>
            <a:ext cx="3657600" cy="5257800"/>
          </a:xfrm>
        </p:spPr>
        <p:txBody>
          <a:bodyPr>
            <a:normAutofit/>
          </a:bodyPr>
          <a:lstStyle/>
          <a:p>
            <a:r>
              <a:rPr lang="en-US" i="1" dirty="0" smtClean="0"/>
              <a:t>Text here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04800" y="1788459"/>
            <a:ext cx="5164931" cy="3240741"/>
          </a:xfrm>
          <a:prstGeom prst="rect">
            <a:avLst/>
          </a:prstGeom>
        </p:spPr>
      </p:pic>
    </p:spTree>
    <p:extLst>
      <p:ext uri="{BB962C8B-B14F-4D97-AF65-F5344CB8AC3E}">
        <p14:creationId xmlns:p14="http://schemas.microsoft.com/office/powerpoint/2010/main" val="42607736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 y="457200"/>
            <a:ext cx="8610600" cy="609600"/>
          </a:xfrm>
        </p:spPr>
        <p:txBody>
          <a:bodyPr>
            <a:noAutofit/>
          </a:bodyPr>
          <a:lstStyle/>
          <a:p>
            <a:r>
              <a:rPr lang="en-US" sz="4800" b="1" dirty="0" smtClean="0">
                <a:solidFill>
                  <a:srgbClr val="FFC000"/>
                </a:solidFill>
                <a:effectLst>
                  <a:outerShdw blurRad="38100" dist="38100" dir="2700000" algn="tl">
                    <a:srgbClr val="000000">
                      <a:alpha val="43137"/>
                    </a:srgbClr>
                  </a:outerShdw>
                </a:effectLst>
              </a:rPr>
              <a:t>Coastal</a:t>
            </a:r>
            <a:r>
              <a:rPr lang="en-US" b="1" dirty="0" smtClean="0">
                <a:solidFill>
                  <a:srgbClr val="FFC000"/>
                </a:solidFill>
                <a:effectLst>
                  <a:outerShdw blurRad="38100" dist="38100" dir="2700000" algn="tl">
                    <a:srgbClr val="000000">
                      <a:alpha val="43137"/>
                    </a:srgbClr>
                  </a:outerShdw>
                </a:effectLst>
              </a:rPr>
              <a:t> Communities at Risk</a:t>
            </a:r>
            <a:endParaRPr lang="en-US" b="1" dirty="0">
              <a:solidFill>
                <a:srgbClr val="FFC000"/>
              </a:solidFill>
              <a:effectLst>
                <a:outerShdw blurRad="38100" dist="38100" dir="2700000" algn="tl">
                  <a:srgbClr val="000000">
                    <a:alpha val="43137"/>
                  </a:srgbClr>
                </a:outerShdw>
              </a:effectLst>
            </a:endParaRPr>
          </a:p>
        </p:txBody>
      </p:sp>
      <p:sp>
        <p:nvSpPr>
          <p:cNvPr id="7" name="Content Placeholder 6"/>
          <p:cNvSpPr>
            <a:spLocks noGrp="1"/>
          </p:cNvSpPr>
          <p:nvPr>
            <p:ph idx="1"/>
          </p:nvPr>
        </p:nvSpPr>
        <p:spPr>
          <a:xfrm>
            <a:off x="4495800" y="1524000"/>
            <a:ext cx="4191000" cy="4754563"/>
          </a:xfrm>
        </p:spPr>
        <p:txBody>
          <a:bodyPr>
            <a:normAutofit/>
          </a:bodyPr>
          <a:lstStyle/>
          <a:p>
            <a:endParaRPr lang="en-US" dirty="0" smtClean="0"/>
          </a:p>
          <a:p>
            <a:r>
              <a:rPr lang="en-US" dirty="0" smtClean="0"/>
              <a:t>Increasing coastal </a:t>
            </a:r>
            <a:r>
              <a:rPr lang="en-US" dirty="0"/>
              <a:t>p</a:t>
            </a:r>
            <a:r>
              <a:rPr lang="en-US" dirty="0" smtClean="0"/>
              <a:t>opulations</a:t>
            </a:r>
          </a:p>
          <a:p>
            <a:r>
              <a:rPr lang="en-US" dirty="0" smtClean="0"/>
              <a:t>Increasing coastal development</a:t>
            </a:r>
          </a:p>
          <a:p>
            <a:r>
              <a:rPr lang="en-US" dirty="0" smtClean="0"/>
              <a:t>Climate factors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98580" y="1600200"/>
            <a:ext cx="3920220" cy="42046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6794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024C"/>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solidFill>
          <a:srgbClr val="00024C"/>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5885</TotalTime>
  <Words>4196</Words>
  <Application>Microsoft Office PowerPoint</Application>
  <PresentationFormat>On-screen Show (4:3)</PresentationFormat>
  <Paragraphs>281</Paragraphs>
  <Slides>34</Slides>
  <Notes>32</Notes>
  <HiddenSlides>0</HiddenSlides>
  <MMClips>1</MMClips>
  <ScaleCrop>false</ScaleCrop>
  <HeadingPairs>
    <vt:vector size="4" baseType="variant">
      <vt:variant>
        <vt:lpstr>Theme</vt:lpstr>
      </vt:variant>
      <vt:variant>
        <vt:i4>2</vt:i4>
      </vt:variant>
      <vt:variant>
        <vt:lpstr>Slide Titles</vt:lpstr>
      </vt:variant>
      <vt:variant>
        <vt:i4>34</vt:i4>
      </vt:variant>
    </vt:vector>
  </HeadingPairs>
  <TitlesOfParts>
    <vt:vector size="36" baseType="lpstr">
      <vt:lpstr>Office Theme</vt:lpstr>
      <vt:lpstr>Default Design</vt:lpstr>
      <vt:lpstr>PowerPoint Presentation</vt:lpstr>
      <vt:lpstr>PowerPoint Presentation</vt:lpstr>
      <vt:lpstr>Extreme tides can = tidal floods</vt:lpstr>
      <vt:lpstr>PowerPoint Presentation</vt:lpstr>
      <vt:lpstr>PowerPoint Presentation</vt:lpstr>
      <vt:lpstr>Sea Level Rise and Tidal Flooding</vt:lpstr>
      <vt:lpstr>PowerPoint Presentation</vt:lpstr>
      <vt:lpstr>PowerPoint Presentation</vt:lpstr>
      <vt:lpstr>Thank You  www.ucsusa.org/encroachingtides esiegfried@ucsusa.org </vt:lpstr>
      <vt:lpstr>PowerPoint Presentation</vt:lpstr>
      <vt:lpstr>Extra slides</vt:lpstr>
      <vt:lpstr>This Report….</vt:lpstr>
      <vt:lpstr>Recent Historical Sea Level Rise</vt:lpstr>
      <vt:lpstr>Sea Level Rise Projections</vt:lpstr>
      <vt:lpstr>Minor flood events per year for the present, 2030, 2045</vt:lpstr>
      <vt:lpstr>PowerPoint Presentation</vt:lpstr>
      <vt:lpstr>PowerPoint Presentation</vt:lpstr>
      <vt:lpstr>PowerPoint Presentation</vt:lpstr>
      <vt:lpstr>PowerPoint Presentation</vt:lpstr>
      <vt:lpstr>Jamaica Bay, NYC</vt:lpstr>
      <vt:lpstr>PowerPoint Presentation</vt:lpstr>
      <vt:lpstr>Annapolis MD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People and Property at Risk</vt:lpstr>
      <vt:lpstr>Sea Level Rise</vt:lpstr>
      <vt:lpstr>Coastal Communities at Risk</vt:lpstr>
    </vt:vector>
  </TitlesOfParts>
  <Company>Union of Concerned Scientists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Overwhelming Risk</dc:title>
  <dc:creator>Carolyn</dc:creator>
  <cp:lastModifiedBy>Katharine Lusk</cp:lastModifiedBy>
  <cp:revision>200</cp:revision>
  <cp:lastPrinted>2013-09-24T22:27:08Z</cp:lastPrinted>
  <dcterms:created xsi:type="dcterms:W3CDTF">2013-08-07T14:23:09Z</dcterms:created>
  <dcterms:modified xsi:type="dcterms:W3CDTF">2014-11-13T01:03:03Z</dcterms:modified>
</cp:coreProperties>
</file>