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1258" r:id="rId2"/>
    <p:sldId id="1435" r:id="rId3"/>
    <p:sldId id="1436" r:id="rId4"/>
    <p:sldId id="1440" r:id="rId5"/>
    <p:sldId id="1372" r:id="rId6"/>
    <p:sldId id="1434" r:id="rId7"/>
    <p:sldId id="1365" r:id="rId8"/>
    <p:sldId id="1441" r:id="rId9"/>
    <p:sldId id="1406" r:id="rId10"/>
    <p:sldId id="1437" r:id="rId11"/>
    <p:sldId id="1438" r:id="rId12"/>
    <p:sldId id="1439" r:id="rId13"/>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Comic Sans MS" charset="0"/>
        <a:ea typeface="ＭＳ Ｐゴシック" charset="0"/>
        <a:cs typeface="ＭＳ Ｐゴシック" charset="0"/>
      </a:defRPr>
    </a:lvl1pPr>
    <a:lvl2pPr marL="457200" algn="l" rtl="0" fontAlgn="base">
      <a:spcBef>
        <a:spcPct val="0"/>
      </a:spcBef>
      <a:spcAft>
        <a:spcPct val="0"/>
      </a:spcAft>
      <a:defRPr sz="2000" kern="1200">
        <a:solidFill>
          <a:schemeClr val="tx1"/>
        </a:solidFill>
        <a:latin typeface="Comic Sans MS" charset="0"/>
        <a:ea typeface="ＭＳ Ｐゴシック" charset="0"/>
        <a:cs typeface="ＭＳ Ｐゴシック" charset="0"/>
      </a:defRPr>
    </a:lvl2pPr>
    <a:lvl3pPr marL="914400" algn="l" rtl="0" fontAlgn="base">
      <a:spcBef>
        <a:spcPct val="0"/>
      </a:spcBef>
      <a:spcAft>
        <a:spcPct val="0"/>
      </a:spcAft>
      <a:defRPr sz="2000" kern="1200">
        <a:solidFill>
          <a:schemeClr val="tx1"/>
        </a:solidFill>
        <a:latin typeface="Comic Sans MS" charset="0"/>
        <a:ea typeface="ＭＳ Ｐゴシック" charset="0"/>
        <a:cs typeface="ＭＳ Ｐゴシック" charset="0"/>
      </a:defRPr>
    </a:lvl3pPr>
    <a:lvl4pPr marL="1371600" algn="l" rtl="0" fontAlgn="base">
      <a:spcBef>
        <a:spcPct val="0"/>
      </a:spcBef>
      <a:spcAft>
        <a:spcPct val="0"/>
      </a:spcAft>
      <a:defRPr sz="2000" kern="1200">
        <a:solidFill>
          <a:schemeClr val="tx1"/>
        </a:solidFill>
        <a:latin typeface="Comic Sans MS" charset="0"/>
        <a:ea typeface="ＭＳ Ｐゴシック" charset="0"/>
        <a:cs typeface="ＭＳ Ｐゴシック" charset="0"/>
      </a:defRPr>
    </a:lvl4pPr>
    <a:lvl5pPr marL="1828800" algn="l" rtl="0" fontAlgn="base">
      <a:spcBef>
        <a:spcPct val="0"/>
      </a:spcBef>
      <a:spcAft>
        <a:spcPct val="0"/>
      </a:spcAft>
      <a:defRPr sz="2000"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sz="2000"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sz="2000"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sz="2000"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sz="2000" kern="1200">
        <a:solidFill>
          <a:schemeClr val="tx1"/>
        </a:solidFill>
        <a:latin typeface="Comic Sans M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89BD"/>
    <a:srgbClr val="879ABD"/>
    <a:srgbClr val="5778B2"/>
    <a:srgbClr val="FFFFFF"/>
    <a:srgbClr val="0000FF"/>
    <a:srgbClr val="79BCFF"/>
    <a:srgbClr val="83FFE0"/>
    <a:srgbClr val="9CF2FF"/>
    <a:srgbClr val="CCCC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1250" autoAdjust="0"/>
  </p:normalViewPr>
  <p:slideViewPr>
    <p:cSldViewPr>
      <p:cViewPr varScale="1">
        <p:scale>
          <a:sx n="86" d="100"/>
          <a:sy n="86" d="100"/>
        </p:scale>
        <p:origin x="-176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17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omic Sans MS" pitchFamily="-106" charset="0"/>
                <a:ea typeface="+mn-ea"/>
                <a:cs typeface="+mn-cs"/>
              </a:defRPr>
            </a:lvl1pPr>
          </a:lstStyle>
          <a:p>
            <a:pPr>
              <a:defRPr/>
            </a:pPr>
            <a:endParaRPr lang="en-US"/>
          </a:p>
        </p:txBody>
      </p:sp>
      <p:sp>
        <p:nvSpPr>
          <p:cNvPr id="3717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omic Sans MS" pitchFamily="-106" charset="0"/>
                <a:ea typeface="+mn-ea"/>
                <a:cs typeface="+mn-cs"/>
              </a:defRPr>
            </a:lvl1pPr>
          </a:lstStyle>
          <a:p>
            <a:pPr>
              <a:defRPr/>
            </a:pPr>
            <a:endParaRPr lang="en-US"/>
          </a:p>
        </p:txBody>
      </p:sp>
      <p:sp>
        <p:nvSpPr>
          <p:cNvPr id="3717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omic Sans MS" pitchFamily="-106" charset="0"/>
                <a:ea typeface="+mn-ea"/>
                <a:cs typeface="+mn-cs"/>
              </a:defRPr>
            </a:lvl1pPr>
          </a:lstStyle>
          <a:p>
            <a:pPr>
              <a:defRPr/>
            </a:pPr>
            <a:endParaRPr lang="en-US"/>
          </a:p>
        </p:txBody>
      </p:sp>
      <p:sp>
        <p:nvSpPr>
          <p:cNvPr id="3717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D842CB8-DFF5-8947-AEAD-9DDE3E89F7FA}" type="slidenum">
              <a:rPr lang="en-US"/>
              <a:pPr>
                <a:defRPr/>
              </a:pPr>
              <a:t>‹#›</a:t>
            </a:fld>
            <a:endParaRPr lang="en-US"/>
          </a:p>
        </p:txBody>
      </p:sp>
    </p:spTree>
    <p:extLst>
      <p:ext uri="{BB962C8B-B14F-4D97-AF65-F5344CB8AC3E}">
        <p14:creationId xmlns:p14="http://schemas.microsoft.com/office/powerpoint/2010/main" val="865028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06"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06"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06"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ECFC161B-850F-E245-B1CD-D179535834CD}" type="slidenum">
              <a:rPr lang="en-US"/>
              <a:pPr>
                <a:defRPr/>
              </a:pPr>
              <a:t>‹#›</a:t>
            </a:fld>
            <a:endParaRPr lang="en-US"/>
          </a:p>
        </p:txBody>
      </p:sp>
    </p:spTree>
    <p:extLst>
      <p:ext uri="{BB962C8B-B14F-4D97-AF65-F5344CB8AC3E}">
        <p14:creationId xmlns:p14="http://schemas.microsoft.com/office/powerpoint/2010/main" val="3466888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06"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06" charset="0"/>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06" charset="0"/>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06" charset="0"/>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06" charset="0"/>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These are just some of the many indicators that have been measured globally over many decades and that show that Earth’s climate is warming. </a:t>
            </a:r>
            <a:r>
              <a:rPr lang="en-US" sz="1200" b="1" kern="1200" baseline="0" dirty="0" smtClean="0">
                <a:solidFill>
                  <a:schemeClr val="tx1"/>
                </a:solidFill>
                <a:latin typeface="+mn-lt"/>
                <a:ea typeface="+mn-ea"/>
                <a:cs typeface="+mn-cs"/>
              </a:rPr>
              <a:t>White arrows </a:t>
            </a:r>
            <a:r>
              <a:rPr lang="en-US" sz="1200" kern="1200" baseline="0" dirty="0" smtClean="0">
                <a:solidFill>
                  <a:schemeClr val="tx1"/>
                </a:solidFill>
                <a:latin typeface="+mn-lt"/>
                <a:ea typeface="+mn-ea"/>
                <a:cs typeface="+mn-cs"/>
              </a:rPr>
              <a:t>indicate increasing trends, </a:t>
            </a:r>
            <a:r>
              <a:rPr lang="en-US" sz="1200" b="1" kern="1200" baseline="0" dirty="0" smtClean="0">
                <a:solidFill>
                  <a:schemeClr val="tx1"/>
                </a:solidFill>
                <a:latin typeface="+mn-lt"/>
                <a:ea typeface="+mn-ea"/>
                <a:cs typeface="+mn-cs"/>
              </a:rPr>
              <a:t>black arrows </a:t>
            </a:r>
            <a:r>
              <a:rPr lang="en-US" sz="1200" kern="1200" baseline="0" dirty="0" smtClean="0">
                <a:solidFill>
                  <a:schemeClr val="tx1"/>
                </a:solidFill>
                <a:latin typeface="+mn-lt"/>
                <a:ea typeface="+mn-ea"/>
                <a:cs typeface="+mn-cs"/>
              </a:rPr>
              <a:t>indicate decreasing trends. All the indicators expected to increase in a warming world are increasing, and all those expected to decrease in a warming world are decreasing. (Figure source: NOAA NCDC)</a:t>
            </a:r>
          </a:p>
          <a:p>
            <a:r>
              <a:rPr lang="en-US" dirty="0" smtClean="0"/>
              <a:t> From Ch2:</a:t>
            </a:r>
            <a:r>
              <a:rPr lang="en-US" baseline="0" dirty="0" smtClean="0"/>
              <a:t> Our Changing Climate, KM #1</a:t>
            </a:r>
            <a:endParaRPr lang="en-US" dirty="0"/>
          </a:p>
        </p:txBody>
      </p:sp>
      <p:sp>
        <p:nvSpPr>
          <p:cNvPr id="4" name="Slide Number Placeholder 3"/>
          <p:cNvSpPr>
            <a:spLocks noGrp="1"/>
          </p:cNvSpPr>
          <p:nvPr>
            <p:ph type="sldNum" sz="quarter" idx="10"/>
          </p:nvPr>
        </p:nvSpPr>
        <p:spPr/>
        <p:txBody>
          <a:bodyPr/>
          <a:lstStyle/>
          <a:p>
            <a:fld id="{B5ABEDA9-2387-FD4F-B09C-82FC14EBCB2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colors on the map show annual total precipitation changes for 1991-2012 compared to the 1901-1960 average, and show wetter conditions in most areas. The bars on the graph show average precipitation differences by decade for 1901-2012 (relative to the 1901-1960 average). The far right bar is for 2001-2012. (Figure source: NOAA NCDC / CICS-NC).</a:t>
            </a:r>
          </a:p>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t>2</a:t>
            </a:fld>
            <a:endParaRPr lang="en-US"/>
          </a:p>
        </p:txBody>
      </p:sp>
    </p:spTree>
    <p:extLst>
      <p:ext uri="{BB962C8B-B14F-4D97-AF65-F5344CB8AC3E}">
        <p14:creationId xmlns:p14="http://schemas.microsoft.com/office/powerpoint/2010/main" val="3417635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baseline="0" dirty="0" smtClean="0">
                <a:solidFill>
                  <a:schemeClr val="tx1"/>
                </a:solidFill>
                <a:latin typeface="+mn-lt"/>
                <a:ea typeface="+mn-ea"/>
                <a:cs typeface="+mn-cs"/>
              </a:rPr>
              <a:t>The correlation between rising levels of carbon dioxide in the atmosphere (red) with rising carbon dioxide levels (blue) and falling pH in the ocean (green). As carbon dioxide accumulates in the ocean, the water becomes more acidic (the pH declines). (Figure source: modified from Feely et al. 2009).</a:t>
            </a:r>
          </a:p>
        </p:txBody>
      </p:sp>
      <p:sp>
        <p:nvSpPr>
          <p:cNvPr id="4" name="Slide Number Placeholder 3"/>
          <p:cNvSpPr>
            <a:spLocks noGrp="1"/>
          </p:cNvSpPr>
          <p:nvPr>
            <p:ph type="sldNum" sz="quarter" idx="10"/>
          </p:nvPr>
        </p:nvSpPr>
        <p:spPr/>
        <p:txBody>
          <a:bodyPr/>
          <a:lstStyle/>
          <a:p>
            <a:fld id="{DCE3BC03-46F9-4125-9137-FA0A872ABFE4}" type="slidenum">
              <a:rPr lang="en-US" smtClean="0"/>
              <a:t>6</a:t>
            </a:fld>
            <a:endParaRPr lang="en-US"/>
          </a:p>
        </p:txBody>
      </p:sp>
    </p:spTree>
    <p:extLst>
      <p:ext uri="{BB962C8B-B14F-4D97-AF65-F5344CB8AC3E}">
        <p14:creationId xmlns:p14="http://schemas.microsoft.com/office/powerpoint/2010/main" val="192030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5B0C2C-82B8-9940-86C1-5956D3764023}" type="slidenum">
              <a:rPr lang="en-US"/>
              <a:pPr>
                <a:defRPr/>
              </a:pPr>
              <a:t>9</a:t>
            </a:fld>
            <a:endParaRPr lang="en-US"/>
          </a:p>
        </p:txBody>
      </p:sp>
      <p:sp>
        <p:nvSpPr>
          <p:cNvPr id="171929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71929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dirty="0" smtClean="0">
                <a:cs typeface="+mn-cs"/>
              </a:rPr>
              <a:t>Fellows and Staff of the Radcliffe Institute for Advanced Study, Harvard University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colors on the map show annual total precipitation changes for 1991-2012 compared to the 1901-1960 average, and show wetter conditions in most areas. The bars on the graph show average precipitation differences by decade for 1901-2012 (relative to the 1901-1960 average). The far right bar is for 2001-2012. (Figure source: NOAA NCDC / CICS-NC).</a:t>
            </a:r>
          </a:p>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t>10</a:t>
            </a:fld>
            <a:endParaRPr lang="en-US"/>
          </a:p>
        </p:txBody>
      </p:sp>
    </p:spTree>
    <p:extLst>
      <p:ext uri="{BB962C8B-B14F-4D97-AF65-F5344CB8AC3E}">
        <p14:creationId xmlns:p14="http://schemas.microsoft.com/office/powerpoint/2010/main" val="3417635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colors on the map show temperature changes over the past 22 years (1991-2012) compared to the 1901-1960 average. The bars on the graph show the average temperature changes by decade for 1901-2012 (relative to the 1901-1960 average). The far right bar (2000s decade) includes 2011 and 2012. The period from 2001 to 2012 was warmer than any previous decade in every region. (Figure source: NOAA NCDC / CICS-NC).</a:t>
            </a:r>
          </a:p>
          <a:p>
            <a:endParaRPr lang="en-US" dirty="0"/>
          </a:p>
        </p:txBody>
      </p:sp>
      <p:sp>
        <p:nvSpPr>
          <p:cNvPr id="4" name="Slide Number Placeholder 3"/>
          <p:cNvSpPr>
            <a:spLocks noGrp="1"/>
          </p:cNvSpPr>
          <p:nvPr>
            <p:ph type="sldNum" sz="quarter" idx="10"/>
          </p:nvPr>
        </p:nvSpPr>
        <p:spPr/>
        <p:txBody>
          <a:bodyPr/>
          <a:lstStyle/>
          <a:p>
            <a:fld id="{DCE3BC03-46F9-4125-9137-FA0A872ABFE4}" type="slidenum">
              <a:rPr lang="en-US" smtClean="0"/>
              <a:t>11</a:t>
            </a:fld>
            <a:endParaRPr lang="en-US"/>
          </a:p>
        </p:txBody>
      </p:sp>
    </p:spTree>
    <p:extLst>
      <p:ext uri="{BB962C8B-B14F-4D97-AF65-F5344CB8AC3E}">
        <p14:creationId xmlns:p14="http://schemas.microsoft.com/office/powerpoint/2010/main" val="1638449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6" name="Rectangle 6"/>
          <p:cNvSpPr>
            <a:spLocks noGrp="1" noChangeArrowheads="1"/>
          </p:cNvSpPr>
          <p:nvPr>
            <p:ph type="sldNum" sz="quarter" idx="12"/>
          </p:nvPr>
        </p:nvSpPr>
        <p:spPr>
          <a:ln/>
        </p:spPr>
        <p:txBody>
          <a:bodyPr/>
          <a:lstStyle>
            <a:lvl1pPr>
              <a:defRPr/>
            </a:lvl1pPr>
          </a:lstStyle>
          <a:p>
            <a:pPr>
              <a:defRPr/>
            </a:pPr>
            <a:fld id="{4A4E7038-4307-4A4F-BDDE-20BE88BC00C3}" type="slidenum">
              <a:rPr lang="en-US"/>
              <a:pPr>
                <a:defRPr/>
              </a:pPr>
              <a:t>‹#›</a:t>
            </a:fld>
            <a:endParaRPr lang="en-US"/>
          </a:p>
        </p:txBody>
      </p:sp>
    </p:spTree>
    <p:extLst>
      <p:ext uri="{BB962C8B-B14F-4D97-AF65-F5344CB8AC3E}">
        <p14:creationId xmlns:p14="http://schemas.microsoft.com/office/powerpoint/2010/main" val="764732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6" name="Rectangle 6"/>
          <p:cNvSpPr>
            <a:spLocks noGrp="1" noChangeArrowheads="1"/>
          </p:cNvSpPr>
          <p:nvPr>
            <p:ph type="sldNum" sz="quarter" idx="12"/>
          </p:nvPr>
        </p:nvSpPr>
        <p:spPr>
          <a:ln/>
        </p:spPr>
        <p:txBody>
          <a:bodyPr/>
          <a:lstStyle>
            <a:lvl1pPr>
              <a:defRPr/>
            </a:lvl1pPr>
          </a:lstStyle>
          <a:p>
            <a:pPr>
              <a:defRPr/>
            </a:pPr>
            <a:fld id="{BF8EC1CD-503C-8641-B709-AB0FE03011F1}" type="slidenum">
              <a:rPr lang="en-US"/>
              <a:pPr>
                <a:defRPr/>
              </a:pPr>
              <a:t>‹#›</a:t>
            </a:fld>
            <a:endParaRPr lang="en-US"/>
          </a:p>
        </p:txBody>
      </p:sp>
    </p:spTree>
    <p:extLst>
      <p:ext uri="{BB962C8B-B14F-4D97-AF65-F5344CB8AC3E}">
        <p14:creationId xmlns:p14="http://schemas.microsoft.com/office/powerpoint/2010/main" val="923412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6" name="Rectangle 6"/>
          <p:cNvSpPr>
            <a:spLocks noGrp="1" noChangeArrowheads="1"/>
          </p:cNvSpPr>
          <p:nvPr>
            <p:ph type="sldNum" sz="quarter" idx="12"/>
          </p:nvPr>
        </p:nvSpPr>
        <p:spPr>
          <a:ln/>
        </p:spPr>
        <p:txBody>
          <a:bodyPr/>
          <a:lstStyle>
            <a:lvl1pPr>
              <a:defRPr/>
            </a:lvl1pPr>
          </a:lstStyle>
          <a:p>
            <a:pPr>
              <a:defRPr/>
            </a:pPr>
            <a:fld id="{DB34AF98-493A-2143-9FA3-2F6729D9A530}" type="slidenum">
              <a:rPr lang="en-US"/>
              <a:pPr>
                <a:defRPr/>
              </a:pPr>
              <a:t>‹#›</a:t>
            </a:fld>
            <a:endParaRPr lang="en-US"/>
          </a:p>
        </p:txBody>
      </p:sp>
    </p:spTree>
    <p:extLst>
      <p:ext uri="{BB962C8B-B14F-4D97-AF65-F5344CB8AC3E}">
        <p14:creationId xmlns:p14="http://schemas.microsoft.com/office/powerpoint/2010/main" val="126653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990600"/>
            <a:ext cx="3810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3810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7" name="Rectangle 6"/>
          <p:cNvSpPr>
            <a:spLocks noGrp="1" noChangeArrowheads="1"/>
          </p:cNvSpPr>
          <p:nvPr>
            <p:ph type="sldNum" sz="quarter" idx="12"/>
          </p:nvPr>
        </p:nvSpPr>
        <p:spPr>
          <a:ln/>
        </p:spPr>
        <p:txBody>
          <a:bodyPr/>
          <a:lstStyle>
            <a:lvl1pPr>
              <a:defRPr/>
            </a:lvl1pPr>
          </a:lstStyle>
          <a:p>
            <a:pPr>
              <a:defRPr/>
            </a:pPr>
            <a:fld id="{4D398959-E62E-E14E-9CB1-B524FE782AE5}" type="slidenum">
              <a:rPr lang="en-US"/>
              <a:pPr>
                <a:defRPr/>
              </a:pPr>
              <a:t>‹#›</a:t>
            </a:fld>
            <a:endParaRPr lang="en-US"/>
          </a:p>
        </p:txBody>
      </p:sp>
    </p:spTree>
    <p:extLst>
      <p:ext uri="{BB962C8B-B14F-4D97-AF65-F5344CB8AC3E}">
        <p14:creationId xmlns:p14="http://schemas.microsoft.com/office/powerpoint/2010/main" val="2216532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9" name="Rectangle 6"/>
          <p:cNvSpPr>
            <a:spLocks noGrp="1" noChangeArrowheads="1"/>
          </p:cNvSpPr>
          <p:nvPr>
            <p:ph type="sldNum" sz="quarter" idx="12"/>
          </p:nvPr>
        </p:nvSpPr>
        <p:spPr>
          <a:ln/>
        </p:spPr>
        <p:txBody>
          <a:bodyPr/>
          <a:lstStyle>
            <a:lvl1pPr>
              <a:defRPr/>
            </a:lvl1pPr>
          </a:lstStyle>
          <a:p>
            <a:pPr>
              <a:defRPr/>
            </a:pPr>
            <a:fld id="{9978BE17-5EEC-1141-8219-CBEEC07C5D16}" type="slidenum">
              <a:rPr lang="en-US"/>
              <a:pPr>
                <a:defRPr/>
              </a:pPr>
              <a:t>‹#›</a:t>
            </a:fld>
            <a:endParaRPr lang="en-US"/>
          </a:p>
        </p:txBody>
      </p:sp>
    </p:spTree>
    <p:extLst>
      <p:ext uri="{BB962C8B-B14F-4D97-AF65-F5344CB8AC3E}">
        <p14:creationId xmlns:p14="http://schemas.microsoft.com/office/powerpoint/2010/main" val="61116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5" name="Rectangle 6"/>
          <p:cNvSpPr>
            <a:spLocks noGrp="1" noChangeArrowheads="1"/>
          </p:cNvSpPr>
          <p:nvPr>
            <p:ph type="sldNum" sz="quarter" idx="12"/>
          </p:nvPr>
        </p:nvSpPr>
        <p:spPr>
          <a:ln/>
        </p:spPr>
        <p:txBody>
          <a:bodyPr/>
          <a:lstStyle>
            <a:lvl1pPr>
              <a:defRPr/>
            </a:lvl1pPr>
          </a:lstStyle>
          <a:p>
            <a:pPr>
              <a:defRPr/>
            </a:pPr>
            <a:fld id="{4B65CE8A-A17C-2946-9BBC-B0B82904C78C}" type="slidenum">
              <a:rPr lang="en-US"/>
              <a:pPr>
                <a:defRPr/>
              </a:pPr>
              <a:t>‹#›</a:t>
            </a:fld>
            <a:endParaRPr lang="en-US"/>
          </a:p>
        </p:txBody>
      </p:sp>
    </p:spTree>
    <p:extLst>
      <p:ext uri="{BB962C8B-B14F-4D97-AF65-F5344CB8AC3E}">
        <p14:creationId xmlns:p14="http://schemas.microsoft.com/office/powerpoint/2010/main" val="632447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4" name="Rectangle 6"/>
          <p:cNvSpPr>
            <a:spLocks noGrp="1" noChangeArrowheads="1"/>
          </p:cNvSpPr>
          <p:nvPr>
            <p:ph type="sldNum" sz="quarter" idx="12"/>
          </p:nvPr>
        </p:nvSpPr>
        <p:spPr>
          <a:ln/>
        </p:spPr>
        <p:txBody>
          <a:bodyPr/>
          <a:lstStyle>
            <a:lvl1pPr>
              <a:defRPr/>
            </a:lvl1pPr>
          </a:lstStyle>
          <a:p>
            <a:pPr>
              <a:defRPr/>
            </a:pPr>
            <a:fld id="{67E717F8-8A8D-BA48-B321-3E73417CCBC3}" type="slidenum">
              <a:rPr lang="en-US"/>
              <a:pPr>
                <a:defRPr/>
              </a:pPr>
              <a:t>‹#›</a:t>
            </a:fld>
            <a:endParaRPr lang="en-US"/>
          </a:p>
        </p:txBody>
      </p:sp>
    </p:spTree>
    <p:extLst>
      <p:ext uri="{BB962C8B-B14F-4D97-AF65-F5344CB8AC3E}">
        <p14:creationId xmlns:p14="http://schemas.microsoft.com/office/powerpoint/2010/main" val="918214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7" name="Rectangle 6"/>
          <p:cNvSpPr>
            <a:spLocks noGrp="1" noChangeArrowheads="1"/>
          </p:cNvSpPr>
          <p:nvPr>
            <p:ph type="sldNum" sz="quarter" idx="12"/>
          </p:nvPr>
        </p:nvSpPr>
        <p:spPr>
          <a:ln/>
        </p:spPr>
        <p:txBody>
          <a:bodyPr/>
          <a:lstStyle>
            <a:lvl1pPr>
              <a:defRPr/>
            </a:lvl1pPr>
          </a:lstStyle>
          <a:p>
            <a:pPr>
              <a:defRPr/>
            </a:pPr>
            <a:fld id="{9C0F9263-8008-8E47-8825-66CED7226116}" type="slidenum">
              <a:rPr lang="en-US"/>
              <a:pPr>
                <a:defRPr/>
              </a:pPr>
              <a:t>‹#›</a:t>
            </a:fld>
            <a:endParaRPr lang="en-US"/>
          </a:p>
        </p:txBody>
      </p:sp>
    </p:spTree>
    <p:extLst>
      <p:ext uri="{BB962C8B-B14F-4D97-AF65-F5344CB8AC3E}">
        <p14:creationId xmlns:p14="http://schemas.microsoft.com/office/powerpoint/2010/main" val="101184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7" name="Rectangle 6"/>
          <p:cNvSpPr>
            <a:spLocks noGrp="1" noChangeArrowheads="1"/>
          </p:cNvSpPr>
          <p:nvPr>
            <p:ph type="sldNum" sz="quarter" idx="12"/>
          </p:nvPr>
        </p:nvSpPr>
        <p:spPr>
          <a:ln/>
        </p:spPr>
        <p:txBody>
          <a:bodyPr/>
          <a:lstStyle>
            <a:lvl1pPr>
              <a:defRPr/>
            </a:lvl1pPr>
          </a:lstStyle>
          <a:p>
            <a:pPr>
              <a:defRPr/>
            </a:pPr>
            <a:fld id="{7162B702-8A56-0545-8C50-C55D768D3CF7}" type="slidenum">
              <a:rPr lang="en-US"/>
              <a:pPr>
                <a:defRPr/>
              </a:pPr>
              <a:t>‹#›</a:t>
            </a:fld>
            <a:endParaRPr lang="en-US"/>
          </a:p>
        </p:txBody>
      </p:sp>
    </p:spTree>
    <p:extLst>
      <p:ext uri="{BB962C8B-B14F-4D97-AF65-F5344CB8AC3E}">
        <p14:creationId xmlns:p14="http://schemas.microsoft.com/office/powerpoint/2010/main" val="258328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6" name="Rectangle 6"/>
          <p:cNvSpPr>
            <a:spLocks noGrp="1" noChangeArrowheads="1"/>
          </p:cNvSpPr>
          <p:nvPr>
            <p:ph type="sldNum" sz="quarter" idx="12"/>
          </p:nvPr>
        </p:nvSpPr>
        <p:spPr>
          <a:ln/>
        </p:spPr>
        <p:txBody>
          <a:bodyPr/>
          <a:lstStyle>
            <a:lvl1pPr>
              <a:defRPr/>
            </a:lvl1pPr>
          </a:lstStyle>
          <a:p>
            <a:pPr>
              <a:defRPr/>
            </a:pPr>
            <a:fld id="{327963D6-C3AB-5A48-B594-4EE446BB247A}" type="slidenum">
              <a:rPr lang="en-US"/>
              <a:pPr>
                <a:defRPr/>
              </a:pPr>
              <a:t>‹#›</a:t>
            </a:fld>
            <a:endParaRPr lang="en-US"/>
          </a:p>
        </p:txBody>
      </p:sp>
    </p:spTree>
    <p:extLst>
      <p:ext uri="{BB962C8B-B14F-4D97-AF65-F5344CB8AC3E}">
        <p14:creationId xmlns:p14="http://schemas.microsoft.com/office/powerpoint/2010/main" val="503203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9/17/2001</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CCSI--Ocean Carbon--S. Doney</a:t>
            </a:r>
          </a:p>
        </p:txBody>
      </p:sp>
      <p:sp>
        <p:nvSpPr>
          <p:cNvPr id="6" name="Rectangle 6"/>
          <p:cNvSpPr>
            <a:spLocks noGrp="1" noChangeArrowheads="1"/>
          </p:cNvSpPr>
          <p:nvPr>
            <p:ph type="sldNum" sz="quarter" idx="12"/>
          </p:nvPr>
        </p:nvSpPr>
        <p:spPr>
          <a:ln/>
        </p:spPr>
        <p:txBody>
          <a:bodyPr/>
          <a:lstStyle>
            <a:lvl1pPr>
              <a:defRPr/>
            </a:lvl1pPr>
          </a:lstStyle>
          <a:p>
            <a:pPr>
              <a:defRPr/>
            </a:pPr>
            <a:fld id="{4FF0D9C7-A60E-A94F-8147-B46784D9631E}" type="slidenum">
              <a:rPr lang="en-US"/>
              <a:pPr>
                <a:defRPr/>
              </a:pPr>
              <a:t>‹#›</a:t>
            </a:fld>
            <a:endParaRPr lang="en-US"/>
          </a:p>
        </p:txBody>
      </p:sp>
    </p:spTree>
    <p:extLst>
      <p:ext uri="{BB962C8B-B14F-4D97-AF65-F5344CB8AC3E}">
        <p14:creationId xmlns:p14="http://schemas.microsoft.com/office/powerpoint/2010/main" val="257725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pPr>
              <a:defRPr/>
            </a:pPr>
            <a:r>
              <a:rPr lang="en-US" smtClean="0"/>
              <a:t>9/17/2001</a:t>
            </a:r>
            <a:endParaRPr lang="en-US"/>
          </a:p>
        </p:txBody>
      </p:sp>
      <p:sp>
        <p:nvSpPr>
          <p:cNvPr id="4" name="Footer Placeholder 3"/>
          <p:cNvSpPr>
            <a:spLocks noGrp="1"/>
          </p:cNvSpPr>
          <p:nvPr>
            <p:ph type="ftr" sz="quarter" idx="11"/>
          </p:nvPr>
        </p:nvSpPr>
        <p:spPr/>
        <p:txBody>
          <a:bodyPr/>
          <a:lstStyle/>
          <a:p>
            <a:pPr>
              <a:defRPr/>
            </a:pPr>
            <a:r>
              <a:rPr lang="en-US" smtClean="0"/>
              <a:t>CCSI--Ocean Carbon--S. Doney</a:t>
            </a:r>
            <a:endParaRPr lang="en-US"/>
          </a:p>
        </p:txBody>
      </p:sp>
      <p:sp>
        <p:nvSpPr>
          <p:cNvPr id="5" name="Slide Number Placeholder 4"/>
          <p:cNvSpPr>
            <a:spLocks noGrp="1"/>
          </p:cNvSpPr>
          <p:nvPr>
            <p:ph type="sldNum" sz="quarter" idx="12"/>
          </p:nvPr>
        </p:nvSpPr>
        <p:spPr/>
        <p:txBody>
          <a:bodyPr/>
          <a:lstStyle/>
          <a:p>
            <a:pPr>
              <a:defRPr/>
            </a:pPr>
            <a:fld id="{22D2443E-0A39-474D-9C4F-933CF69ECEB1}" type="slidenum">
              <a:rPr lang="en-US" smtClean="0"/>
              <a:pPr>
                <a:defRPr/>
              </a:pPr>
              <a:t>‹#›</a:t>
            </a:fld>
            <a:endParaRPr lang="en-US"/>
          </a:p>
        </p:txBody>
      </p:sp>
    </p:spTree>
    <p:extLst>
      <p:ext uri="{BB962C8B-B14F-4D97-AF65-F5344CB8AC3E}">
        <p14:creationId xmlns:p14="http://schemas.microsoft.com/office/powerpoint/2010/main" val="457375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981200"/>
            <a:ext cx="3810000" cy="4114800"/>
          </a:xfrm>
        </p:spPr>
        <p:txBody>
          <a:bodyPr/>
          <a:lstStyle/>
          <a:p>
            <a:pPr lvl="0"/>
            <a:endParaRPr lang="en-US" noProof="0" smtClean="0"/>
          </a:p>
        </p:txBody>
      </p:sp>
    </p:spTree>
    <p:extLst>
      <p:ext uri="{BB962C8B-B14F-4D97-AF65-F5344CB8AC3E}">
        <p14:creationId xmlns:p14="http://schemas.microsoft.com/office/powerpoint/2010/main" val="26708229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79BCFF"/>
            </a:gs>
            <a:gs pos="100000">
              <a:srgbClr val="FFFF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524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990600"/>
            <a:ext cx="777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r>
              <a:rPr lang="en-US"/>
              <a:t>9/17/2001</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r>
              <a:rPr lang="en-US"/>
              <a:t>CCSI--Ocean Carbon--S. Doney</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22D2443E-0A39-474D-9C4F-933CF69ECEB1}" type="slidenum">
              <a:rPr lang="en-US"/>
              <a:pPr>
                <a:defRPr/>
              </a:pPr>
              <a:t>‹#›</a:t>
            </a:fld>
            <a:endParaRPr lang="en-US"/>
          </a:p>
        </p:txBody>
      </p:sp>
      <p:pic>
        <p:nvPicPr>
          <p:cNvPr id="7" name="Picture 7" descr="blue301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305800" y="6149975"/>
            <a:ext cx="762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2800" b="1">
          <a:solidFill>
            <a:schemeClr val="tx2"/>
          </a:solidFill>
          <a:latin typeface="Helvetica"/>
          <a:ea typeface="ＭＳ Ｐゴシック" charset="-128"/>
          <a:cs typeface="Helvetica"/>
        </a:defRPr>
      </a:lvl1pPr>
      <a:lvl2pPr algn="ctr" rtl="0" eaLnBrk="0" fontAlgn="base" hangingPunct="0">
        <a:spcBef>
          <a:spcPct val="0"/>
        </a:spcBef>
        <a:spcAft>
          <a:spcPct val="0"/>
        </a:spcAft>
        <a:defRPr sz="3600">
          <a:solidFill>
            <a:schemeClr val="tx2"/>
          </a:solidFill>
          <a:latin typeface="Times New Roman" pitchFamily="-106" charset="0"/>
          <a:ea typeface="ＭＳ Ｐゴシック" charset="-128"/>
          <a:cs typeface="ＭＳ Ｐゴシック" charset="-128"/>
        </a:defRPr>
      </a:lvl2pPr>
      <a:lvl3pPr algn="ctr" rtl="0" eaLnBrk="0" fontAlgn="base" hangingPunct="0">
        <a:spcBef>
          <a:spcPct val="0"/>
        </a:spcBef>
        <a:spcAft>
          <a:spcPct val="0"/>
        </a:spcAft>
        <a:defRPr sz="3600">
          <a:solidFill>
            <a:schemeClr val="tx2"/>
          </a:solidFill>
          <a:latin typeface="Times New Roman" pitchFamily="-106" charset="0"/>
          <a:ea typeface="ＭＳ Ｐゴシック" charset="-128"/>
          <a:cs typeface="ＭＳ Ｐゴシック" charset="-128"/>
        </a:defRPr>
      </a:lvl3pPr>
      <a:lvl4pPr algn="ctr" rtl="0" eaLnBrk="0" fontAlgn="base" hangingPunct="0">
        <a:spcBef>
          <a:spcPct val="0"/>
        </a:spcBef>
        <a:spcAft>
          <a:spcPct val="0"/>
        </a:spcAft>
        <a:defRPr sz="3600">
          <a:solidFill>
            <a:schemeClr val="tx2"/>
          </a:solidFill>
          <a:latin typeface="Times New Roman" pitchFamily="-106" charset="0"/>
          <a:ea typeface="ＭＳ Ｐゴシック" charset="-128"/>
          <a:cs typeface="ＭＳ Ｐゴシック" charset="-128"/>
        </a:defRPr>
      </a:lvl4pPr>
      <a:lvl5pPr algn="ctr" rtl="0" eaLnBrk="0" fontAlgn="base" hangingPunct="0">
        <a:spcBef>
          <a:spcPct val="0"/>
        </a:spcBef>
        <a:spcAft>
          <a:spcPct val="0"/>
        </a:spcAft>
        <a:defRPr sz="3600">
          <a:solidFill>
            <a:schemeClr val="tx2"/>
          </a:solidFill>
          <a:latin typeface="Times New Roman" pitchFamily="-106" charset="0"/>
          <a:ea typeface="ＭＳ Ｐゴシック" charset="-128"/>
          <a:cs typeface="ＭＳ Ｐゴシック" charset="-128"/>
        </a:defRPr>
      </a:lvl5pPr>
      <a:lvl6pPr marL="457200" algn="ctr" rtl="0" fontAlgn="base">
        <a:spcBef>
          <a:spcPct val="0"/>
        </a:spcBef>
        <a:spcAft>
          <a:spcPct val="0"/>
        </a:spcAft>
        <a:defRPr sz="3600">
          <a:solidFill>
            <a:schemeClr val="tx2"/>
          </a:solidFill>
          <a:latin typeface="Times New Roman" pitchFamily="-106" charset="0"/>
        </a:defRPr>
      </a:lvl6pPr>
      <a:lvl7pPr marL="914400" algn="ctr" rtl="0" fontAlgn="base">
        <a:spcBef>
          <a:spcPct val="0"/>
        </a:spcBef>
        <a:spcAft>
          <a:spcPct val="0"/>
        </a:spcAft>
        <a:defRPr sz="3600">
          <a:solidFill>
            <a:schemeClr val="tx2"/>
          </a:solidFill>
          <a:latin typeface="Times New Roman" pitchFamily="-106" charset="0"/>
        </a:defRPr>
      </a:lvl7pPr>
      <a:lvl8pPr marL="1371600" algn="ctr" rtl="0" fontAlgn="base">
        <a:spcBef>
          <a:spcPct val="0"/>
        </a:spcBef>
        <a:spcAft>
          <a:spcPct val="0"/>
        </a:spcAft>
        <a:defRPr sz="3600">
          <a:solidFill>
            <a:schemeClr val="tx2"/>
          </a:solidFill>
          <a:latin typeface="Times New Roman" pitchFamily="-106" charset="0"/>
        </a:defRPr>
      </a:lvl8pPr>
      <a:lvl9pPr marL="1828800" algn="ctr" rtl="0" fontAlgn="base">
        <a:spcBef>
          <a:spcPct val="0"/>
        </a:spcBef>
        <a:spcAft>
          <a:spcPct val="0"/>
        </a:spcAft>
        <a:defRPr sz="3600">
          <a:solidFill>
            <a:schemeClr val="tx2"/>
          </a:solidFill>
          <a:latin typeface="Times New Roman" pitchFamily="-106" charset="0"/>
        </a:defRPr>
      </a:lvl9pPr>
    </p:titleStyle>
    <p:bodyStyle>
      <a:lvl1pPr marL="342900" indent="-342900" algn="l" rtl="0" eaLnBrk="0" fontAlgn="base" hangingPunct="0">
        <a:spcBef>
          <a:spcPct val="20000"/>
        </a:spcBef>
        <a:spcAft>
          <a:spcPct val="0"/>
        </a:spcAft>
        <a:buChar char="•"/>
        <a:defRPr sz="2400">
          <a:solidFill>
            <a:schemeClr val="tx1"/>
          </a:solidFill>
          <a:latin typeface="Arial"/>
          <a:ea typeface="ＭＳ Ｐゴシック" charset="-128"/>
          <a:cs typeface="Arial"/>
        </a:defRPr>
      </a:lvl1pPr>
      <a:lvl2pPr marL="742950" indent="-285750" algn="l" rtl="0" eaLnBrk="0" fontAlgn="base" hangingPunct="0">
        <a:spcBef>
          <a:spcPct val="20000"/>
        </a:spcBef>
        <a:spcAft>
          <a:spcPct val="0"/>
        </a:spcAft>
        <a:buChar char="–"/>
        <a:defRPr sz="2800">
          <a:solidFill>
            <a:schemeClr val="tx1"/>
          </a:solidFill>
          <a:latin typeface="Arial"/>
          <a:ea typeface="ＭＳ Ｐゴシック" pitchFamily="-106" charset="-128"/>
          <a:cs typeface="Arial"/>
        </a:defRPr>
      </a:lvl2pPr>
      <a:lvl3pPr marL="1143000" indent="-228600" algn="l" rtl="0" eaLnBrk="0" fontAlgn="base" hangingPunct="0">
        <a:spcBef>
          <a:spcPct val="20000"/>
        </a:spcBef>
        <a:spcAft>
          <a:spcPct val="0"/>
        </a:spcAft>
        <a:buChar char="•"/>
        <a:defRPr sz="2400">
          <a:solidFill>
            <a:schemeClr val="tx1"/>
          </a:solidFill>
          <a:latin typeface="Arial"/>
          <a:ea typeface="ＭＳ Ｐゴシック" pitchFamily="-106" charset="-128"/>
          <a:cs typeface="Arial"/>
        </a:defRPr>
      </a:lvl3pPr>
      <a:lvl4pPr marL="1600200" indent="-228600" algn="l" rtl="0" eaLnBrk="0" fontAlgn="base" hangingPunct="0">
        <a:spcBef>
          <a:spcPct val="20000"/>
        </a:spcBef>
        <a:spcAft>
          <a:spcPct val="0"/>
        </a:spcAft>
        <a:buChar char="–"/>
        <a:defRPr sz="2000">
          <a:solidFill>
            <a:schemeClr val="tx1"/>
          </a:solidFill>
          <a:latin typeface="Arial"/>
          <a:ea typeface="ＭＳ Ｐゴシック" pitchFamily="-106" charset="-128"/>
          <a:cs typeface="Arial"/>
        </a:defRPr>
      </a:lvl4pPr>
      <a:lvl5pPr marL="2057400" indent="-228600" algn="l" rtl="0" eaLnBrk="0" fontAlgn="base" hangingPunct="0">
        <a:spcBef>
          <a:spcPct val="20000"/>
        </a:spcBef>
        <a:spcAft>
          <a:spcPct val="0"/>
        </a:spcAft>
        <a:buChar char="»"/>
        <a:defRPr sz="2000">
          <a:solidFill>
            <a:schemeClr val="tx1"/>
          </a:solidFill>
          <a:latin typeface="Arial"/>
          <a:ea typeface="ＭＳ Ｐゴシック" pitchFamily="-106" charset="-128"/>
          <a:cs typeface="Arial"/>
        </a:defRPr>
      </a:lvl5pPr>
      <a:lvl6pPr marL="2514600" indent="-228600" algn="l" rtl="0" fontAlgn="base">
        <a:spcBef>
          <a:spcPct val="20000"/>
        </a:spcBef>
        <a:spcAft>
          <a:spcPct val="0"/>
        </a:spcAft>
        <a:buChar char="»"/>
        <a:defRPr sz="2000">
          <a:solidFill>
            <a:schemeClr val="tx1"/>
          </a:solidFill>
          <a:latin typeface="+mn-lt"/>
          <a:ea typeface="ＭＳ Ｐゴシック" pitchFamily="-106"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6"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6"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jpe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jpeg"/><Relationship Id="rId3"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85800"/>
          </a:xfrm>
        </p:spPr>
        <p:txBody>
          <a:bodyPr/>
          <a:lstStyle/>
          <a:p>
            <a:r>
              <a:rPr lang="en-US" u="none" dirty="0" smtClean="0"/>
              <a:t>Global Climate is Changing Now</a:t>
            </a:r>
            <a:endParaRPr lang="en-US" u="none" dirty="0"/>
          </a:p>
        </p:txBody>
      </p:sp>
      <p:pic>
        <p:nvPicPr>
          <p:cNvPr id="3" name="Picture 2"/>
          <p:cNvPicPr>
            <a:picLocks noChangeAspect="1"/>
          </p:cNvPicPr>
          <p:nvPr/>
        </p:nvPicPr>
        <p:blipFill>
          <a:blip r:embed="rId3"/>
          <a:stretch>
            <a:fillRect/>
          </a:stretch>
        </p:blipFill>
        <p:spPr>
          <a:xfrm>
            <a:off x="0" y="685800"/>
            <a:ext cx="9144000" cy="5722012"/>
          </a:xfrm>
          <a:prstGeom prst="rect">
            <a:avLst/>
          </a:prstGeom>
        </p:spPr>
      </p:pic>
    </p:spTree>
    <p:extLst>
      <p:ext uri="{BB962C8B-B14F-4D97-AF65-F5344CB8AC3E}">
        <p14:creationId xmlns:p14="http://schemas.microsoft.com/office/powerpoint/2010/main" val="98128933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0" y="76200"/>
            <a:ext cx="3352800" cy="1981200"/>
          </a:xfrm>
        </p:spPr>
        <p:txBody>
          <a:bodyPr/>
          <a:lstStyle/>
          <a:p>
            <a:pPr algn="l"/>
            <a:r>
              <a:rPr lang="en-US" dirty="0" smtClean="0"/>
              <a:t>More Intense Precipitation Events &amp; Flooding in Northeast </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987" t="8676" r="5845" b="5055"/>
          <a:stretch/>
        </p:blipFill>
        <p:spPr>
          <a:xfrm>
            <a:off x="503603" y="3733800"/>
            <a:ext cx="5625121" cy="3124200"/>
          </a:xfrm>
          <a:prstGeom prst="rect">
            <a:avLst/>
          </a:prstGeom>
        </p:spPr>
      </p:pic>
      <p:sp>
        <p:nvSpPr>
          <p:cNvPr id="5" name="TextBox 4"/>
          <p:cNvSpPr txBox="1"/>
          <p:nvPr/>
        </p:nvSpPr>
        <p:spPr>
          <a:xfrm>
            <a:off x="5638801" y="2492514"/>
            <a:ext cx="3276599" cy="707886"/>
          </a:xfrm>
          <a:prstGeom prst="rect">
            <a:avLst/>
          </a:prstGeom>
          <a:noFill/>
        </p:spPr>
        <p:txBody>
          <a:bodyPr wrap="square" rtlCol="0">
            <a:spAutoFit/>
          </a:bodyPr>
          <a:lstStyle/>
          <a:p>
            <a:r>
              <a:rPr lang="en-US" dirty="0">
                <a:latin typeface="Arial"/>
                <a:cs typeface="Arial"/>
              </a:rPr>
              <a:t>Observed Change in Very Heavy Precipitation</a:t>
            </a:r>
          </a:p>
        </p:txBody>
      </p:sp>
      <p:sp>
        <p:nvSpPr>
          <p:cNvPr id="6" name="TextBox 5"/>
          <p:cNvSpPr txBox="1"/>
          <p:nvPr/>
        </p:nvSpPr>
        <p:spPr>
          <a:xfrm>
            <a:off x="6248400" y="4546937"/>
            <a:ext cx="2514599" cy="707886"/>
          </a:xfrm>
          <a:prstGeom prst="rect">
            <a:avLst/>
          </a:prstGeom>
          <a:noFill/>
        </p:spPr>
        <p:txBody>
          <a:bodyPr wrap="square" rtlCol="0">
            <a:spAutoFit/>
          </a:bodyPr>
          <a:lstStyle/>
          <a:p>
            <a:r>
              <a:rPr lang="en-US" dirty="0">
                <a:latin typeface="Arial"/>
                <a:cs typeface="Arial"/>
              </a:rPr>
              <a:t>Observed U.S. </a:t>
            </a:r>
            <a:r>
              <a:rPr lang="en-US" dirty="0" smtClean="0">
                <a:latin typeface="Arial"/>
                <a:cs typeface="Arial"/>
              </a:rPr>
              <a:t>Flooding</a:t>
            </a:r>
            <a:endParaRPr lang="en-US" dirty="0">
              <a:latin typeface="Arial"/>
              <a:cs typeface="Arial"/>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060" t="18401"/>
          <a:stretch/>
        </p:blipFill>
        <p:spPr>
          <a:xfrm>
            <a:off x="672533" y="0"/>
            <a:ext cx="4824613" cy="3886200"/>
          </a:xfrm>
          <a:prstGeom prst="rect">
            <a:avLst/>
          </a:prstGeom>
        </p:spPr>
      </p:pic>
    </p:spTree>
    <p:extLst>
      <p:ext uri="{BB962C8B-B14F-4D97-AF65-F5344CB8AC3E}">
        <p14:creationId xmlns:p14="http://schemas.microsoft.com/office/powerpoint/2010/main" val="3401323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152400"/>
            <a:ext cx="3429000" cy="1524000"/>
          </a:xfrm>
        </p:spPr>
        <p:txBody>
          <a:bodyPr/>
          <a:lstStyle/>
          <a:p>
            <a:pPr algn="l"/>
            <a:r>
              <a:rPr lang="en-US" dirty="0" smtClean="0"/>
              <a:t>Tropical Storms, Coastal &amp; Inland Flooding</a:t>
            </a:r>
            <a:endParaRPr lang="en-US" dirty="0"/>
          </a:p>
        </p:txBody>
      </p:sp>
      <p:pic>
        <p:nvPicPr>
          <p:cNvPr id="3" name="Picture 2"/>
          <p:cNvPicPr>
            <a:picLocks noChangeAspect="1"/>
          </p:cNvPicPr>
          <p:nvPr/>
        </p:nvPicPr>
        <p:blipFill rotWithShape="1">
          <a:blip r:embed="rId2"/>
          <a:srcRect l="4913" t="8399" r="5678" b="2958"/>
          <a:stretch/>
        </p:blipFill>
        <p:spPr>
          <a:xfrm>
            <a:off x="152400" y="271161"/>
            <a:ext cx="5374915" cy="6079181"/>
          </a:xfrm>
          <a:prstGeom prst="rect">
            <a:avLst/>
          </a:prstGeom>
        </p:spPr>
      </p:pic>
    </p:spTree>
    <p:extLst>
      <p:ext uri="{BB962C8B-B14F-4D97-AF65-F5344CB8AC3E}">
        <p14:creationId xmlns:p14="http://schemas.microsoft.com/office/powerpoint/2010/main" val="111666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0"/>
            <a:ext cx="3657600" cy="1219200"/>
          </a:xfrm>
        </p:spPr>
        <p:txBody>
          <a:bodyPr/>
          <a:lstStyle/>
          <a:p>
            <a:pPr algn="l"/>
            <a:r>
              <a:rPr lang="en-US" u="none" dirty="0" smtClean="0"/>
              <a:t>Oceanography &amp; Dynamic Sea-Level</a:t>
            </a:r>
            <a:endParaRPr lang="en-US" u="none" dirty="0"/>
          </a:p>
        </p:txBody>
      </p:sp>
      <p:pic>
        <p:nvPicPr>
          <p:cNvPr id="5" name="Picture 4"/>
          <p:cNvPicPr>
            <a:picLocks noChangeAspect="1"/>
          </p:cNvPicPr>
          <p:nvPr/>
        </p:nvPicPr>
        <p:blipFill>
          <a:blip r:embed="rId2"/>
          <a:stretch>
            <a:fillRect/>
          </a:stretch>
        </p:blipFill>
        <p:spPr>
          <a:xfrm>
            <a:off x="381000" y="506439"/>
            <a:ext cx="4800600" cy="6275361"/>
          </a:xfrm>
          <a:prstGeom prst="rect">
            <a:avLst/>
          </a:prstGeom>
        </p:spPr>
      </p:pic>
      <p:sp>
        <p:nvSpPr>
          <p:cNvPr id="4" name="TextBox 3"/>
          <p:cNvSpPr txBox="1"/>
          <p:nvPr/>
        </p:nvSpPr>
        <p:spPr>
          <a:xfrm>
            <a:off x="5394792" y="5638800"/>
            <a:ext cx="3596808" cy="400110"/>
          </a:xfrm>
          <a:prstGeom prst="rect">
            <a:avLst/>
          </a:prstGeom>
          <a:noFill/>
        </p:spPr>
        <p:txBody>
          <a:bodyPr wrap="none" rtlCol="0">
            <a:spAutoFit/>
          </a:bodyPr>
          <a:lstStyle/>
          <a:p>
            <a:r>
              <a:rPr lang="en-US" sz="2000" b="0" i="0" dirty="0" smtClean="0">
                <a:latin typeface="Arial"/>
                <a:cs typeface="Arial"/>
              </a:rPr>
              <a:t>Yin et al. Nature </a:t>
            </a:r>
            <a:r>
              <a:rPr lang="en-US" sz="2000" b="0" i="0" dirty="0" err="1" smtClean="0">
                <a:latin typeface="Arial"/>
                <a:cs typeface="Arial"/>
              </a:rPr>
              <a:t>Geosci</a:t>
            </a:r>
            <a:r>
              <a:rPr lang="en-US" sz="2000" b="0" i="0" dirty="0" smtClean="0">
                <a:latin typeface="Arial"/>
                <a:cs typeface="Arial"/>
              </a:rPr>
              <a:t>. 2009</a:t>
            </a:r>
            <a:endParaRPr lang="en-US" sz="2000" b="0" i="0" dirty="0">
              <a:latin typeface="Arial"/>
              <a:cs typeface="Arial"/>
            </a:endParaRPr>
          </a:p>
        </p:txBody>
      </p:sp>
      <p:sp>
        <p:nvSpPr>
          <p:cNvPr id="6" name="TextBox 5"/>
          <p:cNvSpPr txBox="1"/>
          <p:nvPr/>
        </p:nvSpPr>
        <p:spPr>
          <a:xfrm>
            <a:off x="865440" y="3486090"/>
            <a:ext cx="3477960" cy="400110"/>
          </a:xfrm>
          <a:prstGeom prst="rect">
            <a:avLst/>
          </a:prstGeom>
          <a:noFill/>
        </p:spPr>
        <p:txBody>
          <a:bodyPr wrap="none" rtlCol="0">
            <a:spAutoFit/>
          </a:bodyPr>
          <a:lstStyle/>
          <a:p>
            <a:r>
              <a:rPr lang="en-US" sz="2000" b="0" i="0" dirty="0" smtClean="0">
                <a:latin typeface="Arial"/>
                <a:cs typeface="Arial"/>
              </a:rPr>
              <a:t>Change in dynamic sea-level</a:t>
            </a:r>
            <a:endParaRPr lang="en-US" sz="2000" b="0" i="0" dirty="0">
              <a:latin typeface="Arial"/>
              <a:cs typeface="Arial"/>
            </a:endParaRPr>
          </a:p>
        </p:txBody>
      </p:sp>
      <p:sp>
        <p:nvSpPr>
          <p:cNvPr id="7" name="TextBox 6"/>
          <p:cNvSpPr txBox="1"/>
          <p:nvPr/>
        </p:nvSpPr>
        <p:spPr>
          <a:xfrm>
            <a:off x="381000" y="133290"/>
            <a:ext cx="4800600" cy="400110"/>
          </a:xfrm>
          <a:prstGeom prst="rect">
            <a:avLst/>
          </a:prstGeom>
          <a:solidFill>
            <a:srgbClr val="FFFFFF"/>
          </a:solidFill>
        </p:spPr>
        <p:txBody>
          <a:bodyPr wrap="square" rtlCol="0">
            <a:spAutoFit/>
          </a:bodyPr>
          <a:lstStyle/>
          <a:p>
            <a:pPr algn="ctr"/>
            <a:r>
              <a:rPr lang="en-US" sz="2000" b="0" i="0" dirty="0">
                <a:latin typeface="Arial"/>
                <a:cs typeface="Arial"/>
              </a:rPr>
              <a:t>D</a:t>
            </a:r>
            <a:r>
              <a:rPr lang="en-US" sz="2000" b="0" i="0" dirty="0" smtClean="0">
                <a:latin typeface="Arial"/>
                <a:cs typeface="Arial"/>
              </a:rPr>
              <a:t>ynamic sea-level</a:t>
            </a:r>
            <a:endParaRPr lang="en-US" sz="2000" b="0" i="0" dirty="0">
              <a:latin typeface="Arial"/>
              <a:cs typeface="Arial"/>
            </a:endParaRPr>
          </a:p>
        </p:txBody>
      </p:sp>
    </p:spTree>
    <p:extLst>
      <p:ext uri="{BB962C8B-B14F-4D97-AF65-F5344CB8AC3E}">
        <p14:creationId xmlns:p14="http://schemas.microsoft.com/office/powerpoint/2010/main" val="22040977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543800" cy="762000"/>
          </a:xfrm>
        </p:spPr>
        <p:txBody>
          <a:bodyPr/>
          <a:lstStyle/>
          <a:p>
            <a:r>
              <a:rPr lang="en-US" dirty="0" smtClean="0"/>
              <a:t>Coastal Ocean Warming (2011-2012)</a:t>
            </a:r>
            <a:endParaRPr lang="en-US" dirty="0"/>
          </a:p>
        </p:txBody>
      </p:sp>
      <p:pic>
        <p:nvPicPr>
          <p:cNvPr id="4" name="Picture 3"/>
          <p:cNvPicPr>
            <a:picLocks noChangeAspect="1"/>
          </p:cNvPicPr>
          <p:nvPr/>
        </p:nvPicPr>
        <p:blipFill rotWithShape="1">
          <a:blip r:embed="rId2"/>
          <a:srcRect l="13332" r="21707"/>
          <a:stretch/>
        </p:blipFill>
        <p:spPr>
          <a:xfrm>
            <a:off x="457200" y="747552"/>
            <a:ext cx="5943600" cy="5881848"/>
          </a:xfrm>
          <a:prstGeom prst="rect">
            <a:avLst/>
          </a:prstGeom>
        </p:spPr>
      </p:pic>
      <p:sp>
        <p:nvSpPr>
          <p:cNvPr id="8" name="TextBox 7"/>
          <p:cNvSpPr txBox="1"/>
          <p:nvPr/>
        </p:nvSpPr>
        <p:spPr>
          <a:xfrm>
            <a:off x="6934200" y="4876800"/>
            <a:ext cx="1905000" cy="1323439"/>
          </a:xfrm>
          <a:prstGeom prst="rect">
            <a:avLst/>
          </a:prstGeom>
          <a:noFill/>
        </p:spPr>
        <p:txBody>
          <a:bodyPr wrap="square" rtlCol="0">
            <a:spAutoFit/>
          </a:bodyPr>
          <a:lstStyle/>
          <a:p>
            <a:r>
              <a:rPr lang="en-US" dirty="0" smtClean="0">
                <a:latin typeface="Arial"/>
                <a:cs typeface="Arial"/>
              </a:rPr>
              <a:t>Chen et al. </a:t>
            </a:r>
          </a:p>
          <a:p>
            <a:r>
              <a:rPr lang="en-US" dirty="0" smtClean="0">
                <a:latin typeface="Arial"/>
                <a:cs typeface="Arial"/>
              </a:rPr>
              <a:t>J. </a:t>
            </a:r>
            <a:r>
              <a:rPr lang="en-US" dirty="0" err="1" smtClean="0">
                <a:latin typeface="Arial"/>
                <a:cs typeface="Arial"/>
              </a:rPr>
              <a:t>Geophys</a:t>
            </a:r>
            <a:r>
              <a:rPr lang="en-US" dirty="0" smtClean="0">
                <a:latin typeface="Arial"/>
                <a:cs typeface="Arial"/>
              </a:rPr>
              <a:t>. Res. Oceans (2013)</a:t>
            </a:r>
            <a:endParaRPr lang="en-US" dirty="0">
              <a:latin typeface="Arial"/>
              <a:cs typeface="Arial"/>
            </a:endParaRPr>
          </a:p>
        </p:txBody>
      </p:sp>
    </p:spTree>
    <p:extLst>
      <p:ext uri="{BB962C8B-B14F-4D97-AF65-F5344CB8AC3E}">
        <p14:creationId xmlns:p14="http://schemas.microsoft.com/office/powerpoint/2010/main" val="22324562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685800"/>
          </a:xfrm>
        </p:spPr>
        <p:txBody>
          <a:bodyPr>
            <a:normAutofit/>
          </a:bodyPr>
          <a:lstStyle/>
          <a:p>
            <a:r>
              <a:rPr lang="en-US" dirty="0" smtClean="0"/>
              <a:t>Ocean Acidification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2042"/>
            <a:ext cx="5937959" cy="4499558"/>
          </a:xfrm>
          <a:prstGeom prst="rect">
            <a:avLst/>
          </a:prstGeom>
        </p:spPr>
      </p:pic>
      <p:sp>
        <p:nvSpPr>
          <p:cNvPr id="3" name="TextBox 2"/>
          <p:cNvSpPr txBox="1"/>
          <p:nvPr/>
        </p:nvSpPr>
        <p:spPr>
          <a:xfrm>
            <a:off x="304800" y="5257800"/>
            <a:ext cx="2743201" cy="707886"/>
          </a:xfrm>
          <a:prstGeom prst="rect">
            <a:avLst/>
          </a:prstGeom>
          <a:noFill/>
        </p:spPr>
        <p:txBody>
          <a:bodyPr wrap="square" rtlCol="0">
            <a:spAutoFit/>
          </a:bodyPr>
          <a:lstStyle/>
          <a:p>
            <a:r>
              <a:rPr lang="en-US" dirty="0" smtClean="0">
                <a:latin typeface="Arial"/>
                <a:cs typeface="Arial"/>
              </a:rPr>
              <a:t>Feely et al. Oceanography 2009</a:t>
            </a:r>
          </a:p>
        </p:txBody>
      </p:sp>
      <p:grpSp>
        <p:nvGrpSpPr>
          <p:cNvPr id="7" name="Group 6"/>
          <p:cNvGrpSpPr>
            <a:grpSpLocks/>
          </p:cNvGrpSpPr>
          <p:nvPr/>
        </p:nvGrpSpPr>
        <p:grpSpPr bwMode="auto">
          <a:xfrm>
            <a:off x="5867400" y="685800"/>
            <a:ext cx="3276600" cy="4495800"/>
            <a:chOff x="5105400" y="1779036"/>
            <a:chExt cx="4038600" cy="4702727"/>
          </a:xfrm>
        </p:grpSpPr>
        <p:pic>
          <p:nvPicPr>
            <p:cNvPr id="8" name="Picture 3"/>
            <p:cNvPicPr>
              <a:picLocks noChangeAspect="1"/>
            </p:cNvPicPr>
            <p:nvPr/>
          </p:nvPicPr>
          <p:blipFill>
            <a:blip r:embed="rId4">
              <a:extLst>
                <a:ext uri="{28A0092B-C50C-407E-A947-70E740481C1C}">
                  <a14:useLocalDpi xmlns:a14="http://schemas.microsoft.com/office/drawing/2010/main" val="0"/>
                </a:ext>
              </a:extLst>
            </a:blip>
            <a:srcRect r="9882"/>
            <a:stretch>
              <a:fillRect/>
            </a:stretch>
          </p:blipFill>
          <p:spPr bwMode="auto">
            <a:xfrm>
              <a:off x="5105400" y="2438400"/>
              <a:ext cx="4038600" cy="202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74445" y="3700233"/>
              <a:ext cx="3969555" cy="278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descr="SeattleTimesMast.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1779036"/>
              <a:ext cx="4038600" cy="65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5652861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85800" y="76200"/>
            <a:ext cx="7772400" cy="533400"/>
          </a:xfrm>
        </p:spPr>
        <p:txBody>
          <a:bodyPr/>
          <a:lstStyle/>
          <a:p>
            <a:r>
              <a:rPr lang="en-US" sz="2800" b="1" u="none" dirty="0" smtClean="0">
                <a:latin typeface="Helvetica" charset="0"/>
                <a:ea typeface="ＭＳ Ｐゴシック" charset="0"/>
                <a:cs typeface="Helvetica" charset="0"/>
              </a:rPr>
              <a:t>Coastal Water Quality &amp; Acidification</a:t>
            </a:r>
            <a:endParaRPr lang="en-US" sz="2800" b="1" u="none" dirty="0">
              <a:latin typeface="Helvetica" charset="0"/>
              <a:ea typeface="ＭＳ Ｐゴシック" charset="0"/>
              <a:cs typeface="Helvetica" charset="0"/>
            </a:endParaRPr>
          </a:p>
        </p:txBody>
      </p:sp>
      <p:pic>
        <p:nvPicPr>
          <p:cNvPr id="5427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85800"/>
            <a:ext cx="8001000" cy="54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Box 3"/>
          <p:cNvSpPr txBox="1">
            <a:spLocks noChangeArrowheads="1"/>
          </p:cNvSpPr>
          <p:nvPr/>
        </p:nvSpPr>
        <p:spPr bwMode="auto">
          <a:xfrm>
            <a:off x="304800" y="6324600"/>
            <a:ext cx="8529638" cy="400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omic Sans MS" charset="0"/>
                <a:ea typeface="ＭＳ Ｐゴシック" charset="0"/>
                <a:cs typeface="ＭＳ Ｐゴシック" charset="0"/>
              </a:defRPr>
            </a:lvl1pPr>
            <a:lvl2pPr marL="742950" indent="-285750" eaLnBrk="0" hangingPunct="0">
              <a:defRPr sz="2000">
                <a:solidFill>
                  <a:schemeClr val="tx1"/>
                </a:solidFill>
                <a:latin typeface="Comic Sans MS" charset="0"/>
                <a:ea typeface="ＭＳ Ｐゴシック" charset="0"/>
              </a:defRPr>
            </a:lvl2pPr>
            <a:lvl3pPr marL="1143000" indent="-228600" eaLnBrk="0" hangingPunct="0">
              <a:defRPr sz="2000">
                <a:solidFill>
                  <a:schemeClr val="tx1"/>
                </a:solidFill>
                <a:latin typeface="Comic Sans MS" charset="0"/>
                <a:ea typeface="ＭＳ Ｐゴシック" charset="0"/>
              </a:defRPr>
            </a:lvl3pPr>
            <a:lvl4pPr marL="1600200" indent="-228600" eaLnBrk="0" hangingPunct="0">
              <a:defRPr sz="2000">
                <a:solidFill>
                  <a:schemeClr val="tx1"/>
                </a:solidFill>
                <a:latin typeface="Comic Sans MS" charset="0"/>
                <a:ea typeface="ＭＳ Ｐゴシック" charset="0"/>
              </a:defRPr>
            </a:lvl4pPr>
            <a:lvl5pPr marL="2057400" indent="-228600" eaLnBrk="0" hangingPunct="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b="0" i="0" dirty="0">
                <a:latin typeface="Arial" charset="0"/>
                <a:cs typeface="Arial" charset="0"/>
              </a:rPr>
              <a:t>Doney et al. PNAS 2007; Doney Science 2010; Kelly et al. Science 2011</a:t>
            </a:r>
          </a:p>
        </p:txBody>
      </p:sp>
    </p:spTree>
    <p:extLst>
      <p:ext uri="{BB962C8B-B14F-4D97-AF65-F5344CB8AC3E}">
        <p14:creationId xmlns:p14="http://schemas.microsoft.com/office/powerpoint/2010/main" val="15799896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Slides</a:t>
            </a:r>
            <a:endParaRPr lang="en-US" dirty="0"/>
          </a:p>
        </p:txBody>
      </p:sp>
    </p:spTree>
    <p:extLst>
      <p:ext uri="{BB962C8B-B14F-4D97-AF65-F5344CB8AC3E}">
        <p14:creationId xmlns:p14="http://schemas.microsoft.com/office/powerpoint/2010/main" val="3115114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74" name="Rectangle 2"/>
          <p:cNvSpPr>
            <a:spLocks noGrp="1" noChangeArrowheads="1"/>
          </p:cNvSpPr>
          <p:nvPr>
            <p:ph type="title"/>
          </p:nvPr>
        </p:nvSpPr>
        <p:spPr>
          <a:xfrm>
            <a:off x="381000" y="0"/>
            <a:ext cx="8458200" cy="685800"/>
          </a:xfrm>
          <a:ln w="38100">
            <a:miter lim="800000"/>
            <a:headEnd/>
            <a:tailEnd/>
          </a:ln>
        </p:spPr>
        <p:txBody>
          <a:bodyPr/>
          <a:lstStyle/>
          <a:p>
            <a:pPr eaLnBrk="1" hangingPunct="1">
              <a:lnSpc>
                <a:spcPct val="95000"/>
              </a:lnSpc>
              <a:defRPr/>
            </a:pPr>
            <a:r>
              <a:rPr lang="en-US" u="none" dirty="0" smtClean="0">
                <a:solidFill>
                  <a:schemeClr val="tx1"/>
                </a:solidFill>
                <a:latin typeface="Helvetica"/>
                <a:ea typeface="+mj-ea"/>
                <a:cs typeface="Helvetica"/>
              </a:rPr>
              <a:t>Climate Change &amp; the Ocean  </a:t>
            </a:r>
            <a:endParaRPr lang="en-US" b="0" u="none" dirty="0" smtClean="0">
              <a:solidFill>
                <a:schemeClr val="tx1"/>
              </a:solidFill>
              <a:latin typeface="Helvetica"/>
              <a:ea typeface="+mj-ea"/>
              <a:cs typeface="Helvetica"/>
            </a:endParaRPr>
          </a:p>
        </p:txBody>
      </p:sp>
      <p:sp>
        <p:nvSpPr>
          <p:cNvPr id="1718278" name="Text Box 6"/>
          <p:cNvSpPr txBox="1">
            <a:spLocks noChangeArrowheads="1"/>
          </p:cNvSpPr>
          <p:nvPr/>
        </p:nvSpPr>
        <p:spPr bwMode="auto">
          <a:xfrm>
            <a:off x="1143000" y="5643562"/>
            <a:ext cx="6934200" cy="113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ja-JP" altLang="en-US" sz="2400" b="0" dirty="0">
                <a:cs typeface="+mn-cs"/>
              </a:rPr>
              <a:t>“</a:t>
            </a:r>
            <a:r>
              <a:rPr lang="en-US" sz="2400" b="0" dirty="0">
                <a:solidFill>
                  <a:srgbClr val="0000FF"/>
                </a:solidFill>
                <a:latin typeface="Arial"/>
                <a:cs typeface="Arial"/>
              </a:rPr>
              <a:t>Thus human beings are now carrying out a large scale geophysical experiment…</a:t>
            </a:r>
            <a:r>
              <a:rPr lang="ja-JP" altLang="en-US" sz="2400" b="0" dirty="0">
                <a:cs typeface="+mn-cs"/>
              </a:rPr>
              <a:t>”</a:t>
            </a:r>
            <a:endParaRPr lang="en-US" sz="2400" b="0" dirty="0">
              <a:cs typeface="+mn-cs"/>
            </a:endParaRPr>
          </a:p>
          <a:p>
            <a:pPr>
              <a:defRPr/>
            </a:pPr>
            <a:r>
              <a:rPr lang="en-US" sz="2000" b="0" i="0" dirty="0" err="1">
                <a:latin typeface="Arial" charset="0"/>
                <a:cs typeface="+mn-cs"/>
              </a:rPr>
              <a:t>Revelle</a:t>
            </a:r>
            <a:r>
              <a:rPr lang="en-US" sz="2000" b="0" i="0" dirty="0">
                <a:latin typeface="Arial" charset="0"/>
                <a:cs typeface="+mn-cs"/>
              </a:rPr>
              <a:t> and </a:t>
            </a:r>
            <a:r>
              <a:rPr lang="en-US" sz="2000" b="0" i="0" dirty="0" err="1">
                <a:latin typeface="Arial" charset="0"/>
                <a:cs typeface="+mn-cs"/>
              </a:rPr>
              <a:t>Suess</a:t>
            </a:r>
            <a:r>
              <a:rPr lang="en-US" sz="2000" b="0" i="0" dirty="0">
                <a:latin typeface="Arial" charset="0"/>
                <a:cs typeface="+mn-cs"/>
              </a:rPr>
              <a:t>, </a:t>
            </a:r>
            <a:r>
              <a:rPr lang="en-US" sz="2000" b="0" i="0" dirty="0" err="1">
                <a:latin typeface="Arial" charset="0"/>
                <a:cs typeface="+mn-cs"/>
              </a:rPr>
              <a:t>Tellus</a:t>
            </a:r>
            <a:r>
              <a:rPr lang="en-US" sz="2000" b="0" i="0" dirty="0">
                <a:latin typeface="Arial" charset="0"/>
                <a:cs typeface="+mn-cs"/>
              </a:rPr>
              <a:t>, 1957</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389" t="8461" r="1648" b="2137"/>
          <a:stretch/>
        </p:blipFill>
        <p:spPr>
          <a:xfrm>
            <a:off x="1066800" y="660332"/>
            <a:ext cx="7086600" cy="4954936"/>
          </a:xfrm>
          <a:prstGeom prst="rect">
            <a:avLst/>
          </a:prstGeom>
        </p:spPr>
      </p:pic>
    </p:spTree>
    <p:extLst>
      <p:ext uri="{BB962C8B-B14F-4D97-AF65-F5344CB8AC3E}">
        <p14:creationId xmlns:p14="http://schemas.microsoft.com/office/powerpoint/2010/main" val="291713069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Observed U.S. Precipitation Change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838200"/>
            <a:ext cx="7772400" cy="5176203"/>
          </a:xfrm>
          <a:prstGeom prst="rect">
            <a:avLst/>
          </a:prstGeom>
        </p:spPr>
      </p:pic>
    </p:spTree>
    <p:extLst>
      <p:ext uri="{BB962C8B-B14F-4D97-AF65-F5344CB8AC3E}">
        <p14:creationId xmlns:p14="http://schemas.microsoft.com/office/powerpoint/2010/main" val="142460756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a:t>Observed U.S. Temperature Change</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8437" b="2922"/>
          <a:stretch/>
        </p:blipFill>
        <p:spPr>
          <a:xfrm>
            <a:off x="625929" y="1143000"/>
            <a:ext cx="7849493" cy="5181600"/>
          </a:xfrm>
          <a:prstGeom prst="rect">
            <a:avLst/>
          </a:prstGeom>
        </p:spPr>
      </p:pic>
    </p:spTree>
    <p:extLst>
      <p:ext uri="{BB962C8B-B14F-4D97-AF65-F5344CB8AC3E}">
        <p14:creationId xmlns:p14="http://schemas.microsoft.com/office/powerpoint/2010/main" val="23464887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Third National Climate Assessment</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85800"/>
            <a:ext cx="4709358" cy="6096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9700" y="5105400"/>
            <a:ext cx="3830620" cy="857602"/>
          </a:xfrm>
          <a:prstGeom prst="rect">
            <a:avLst/>
          </a:prstGeom>
        </p:spPr>
      </p:pic>
      <p:sp>
        <p:nvSpPr>
          <p:cNvPr id="10" name="TextBox 9"/>
          <p:cNvSpPr txBox="1"/>
          <p:nvPr/>
        </p:nvSpPr>
        <p:spPr>
          <a:xfrm>
            <a:off x="5105400" y="4400490"/>
            <a:ext cx="3892362" cy="400110"/>
          </a:xfrm>
          <a:prstGeom prst="rect">
            <a:avLst/>
          </a:prstGeom>
          <a:noFill/>
        </p:spPr>
        <p:txBody>
          <a:bodyPr wrap="none" rtlCol="0">
            <a:spAutoFit/>
          </a:bodyPr>
          <a:lstStyle/>
          <a:p>
            <a:r>
              <a:rPr lang="hr-HR" dirty="0">
                <a:latin typeface="Arial"/>
                <a:cs typeface="Arial"/>
              </a:rPr>
              <a:t>http://nca2014.globalchange.gov </a:t>
            </a:r>
            <a:endParaRPr lang="en-US" dirty="0">
              <a:latin typeface="Arial"/>
              <a:cs typeface="Arial"/>
            </a:endParaRPr>
          </a:p>
        </p:txBody>
      </p:sp>
    </p:spTree>
    <p:extLst>
      <p:ext uri="{BB962C8B-B14F-4D97-AF65-F5344CB8AC3E}">
        <p14:creationId xmlns:p14="http://schemas.microsoft.com/office/powerpoint/2010/main" val="2331286097"/>
      </p:ext>
    </p:extLst>
  </p:cSld>
  <p:clrMapOvr>
    <a:masterClrMapping/>
  </p:clrMapOvr>
</p:sld>
</file>

<file path=ppt/theme/theme1.xml><?xml version="1.0" encoding="utf-8"?>
<a:theme xmlns:a="http://schemas.openxmlformats.org/drawingml/2006/main" name="Default Design">
  <a:themeElements>
    <a:clrScheme name="">
      <a:dk1>
        <a:srgbClr val="000000"/>
      </a:dk1>
      <a:lt1>
        <a:srgbClr val="CCCCFF"/>
      </a:lt1>
      <a:dk2>
        <a:srgbClr val="000000"/>
      </a:dk2>
      <a:lt2>
        <a:srgbClr val="808080"/>
      </a:lt2>
      <a:accent1>
        <a:srgbClr val="00CC99"/>
      </a:accent1>
      <a:accent2>
        <a:srgbClr val="3333CC"/>
      </a:accent2>
      <a:accent3>
        <a:srgbClr val="E2E2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10033</TotalTime>
  <Words>567</Words>
  <Application>Microsoft Macintosh PowerPoint</Application>
  <PresentationFormat>On-screen Show (4:3)</PresentationFormat>
  <Paragraphs>37</Paragraphs>
  <Slides>12</Slides>
  <Notes>6</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Default Design</vt:lpstr>
      <vt:lpstr>Global Climate is Changing Now</vt:lpstr>
      <vt:lpstr>More Intense Precipitation Events &amp; Flooding in Northeast </vt:lpstr>
      <vt:lpstr>Tropical Storms, Coastal &amp; Inland Flooding</vt:lpstr>
      <vt:lpstr>Oceanography &amp; Dynamic Sea-Level</vt:lpstr>
      <vt:lpstr>Coastal Ocean Warming (2011-2012)</vt:lpstr>
      <vt:lpstr>Ocean Acidification</vt:lpstr>
      <vt:lpstr>Coastal Water Quality &amp; Acidification</vt:lpstr>
      <vt:lpstr>Extra Slides</vt:lpstr>
      <vt:lpstr>Climate Change &amp; the Ocean  </vt:lpstr>
      <vt:lpstr>Observed U.S. Precipitation Change</vt:lpstr>
      <vt:lpstr>Observed U.S. Temperature Change</vt:lpstr>
      <vt:lpstr>Third National Climate Assessment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Climate</dc:title>
  <dc:creator>doney</dc:creator>
  <cp:lastModifiedBy>Scott Doney</cp:lastModifiedBy>
  <cp:revision>891</cp:revision>
  <cp:lastPrinted>2013-08-06T10:20:36Z</cp:lastPrinted>
  <dcterms:created xsi:type="dcterms:W3CDTF">2009-10-22T12:27:18Z</dcterms:created>
  <dcterms:modified xsi:type="dcterms:W3CDTF">2014-11-13T17:14:14Z</dcterms:modified>
</cp:coreProperties>
</file>