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6"/>
  </p:sldMasterIdLst>
  <p:notesMasterIdLst>
    <p:notesMasterId r:id="rId29"/>
  </p:notesMasterIdLst>
  <p:handoutMasterIdLst>
    <p:handoutMasterId r:id="rId30"/>
  </p:handoutMasterIdLst>
  <p:sldIdLst>
    <p:sldId id="456" r:id="rId17"/>
    <p:sldId id="497" r:id="rId18"/>
    <p:sldId id="498" r:id="rId19"/>
    <p:sldId id="499" r:id="rId20"/>
    <p:sldId id="452" r:id="rId21"/>
    <p:sldId id="478" r:id="rId22"/>
    <p:sldId id="513" r:id="rId23"/>
    <p:sldId id="511" r:id="rId24"/>
    <p:sldId id="512" r:id="rId25"/>
    <p:sldId id="510" r:id="rId26"/>
    <p:sldId id="455" r:id="rId27"/>
    <p:sldId id="423" r:id="rId2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66"/>
    <a:srgbClr val="FF6308"/>
    <a:srgbClr val="A6D048"/>
    <a:srgbClr val="039EBD"/>
    <a:srgbClr val="009AD0"/>
    <a:srgbClr val="08A83A"/>
    <a:srgbClr val="99CC00"/>
    <a:srgbClr val="319CBD"/>
    <a:srgbClr val="FFF5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82609" autoAdjust="0"/>
  </p:normalViewPr>
  <p:slideViewPr>
    <p:cSldViewPr>
      <p:cViewPr>
        <p:scale>
          <a:sx n="90" d="100"/>
          <a:sy n="90" d="100"/>
        </p:scale>
        <p:origin x="-168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customXml" Target="../customXml/item5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customXml" Target="../customXml/item9.xml"/><Relationship Id="rId6" Type="http://schemas.openxmlformats.org/officeDocument/2006/relationships/customXml" Target="../customXml/item6.xml"/><Relationship Id="rId7" Type="http://schemas.openxmlformats.org/officeDocument/2006/relationships/customXml" Target="../customXml/item7.xml"/><Relationship Id="rId8" Type="http://schemas.openxmlformats.org/officeDocument/2006/relationships/customXml" Target="../customXml/item8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1" Type="http://schemas.openxmlformats.org/officeDocument/2006/relationships/customXml" Target="../customXml/item11.xml"/><Relationship Id="rId12" Type="http://schemas.openxmlformats.org/officeDocument/2006/relationships/customXml" Target="../customXml/item12.xml"/><Relationship Id="rId13" Type="http://schemas.openxmlformats.org/officeDocument/2006/relationships/customXml" Target="../customXml/item13.xml"/><Relationship Id="rId14" Type="http://schemas.openxmlformats.org/officeDocument/2006/relationships/customXml" Target="../customXml/item14.xml"/><Relationship Id="rId15" Type="http://schemas.openxmlformats.org/officeDocument/2006/relationships/customXml" Target="../customXml/item15.xml"/><Relationship Id="rId16" Type="http://schemas.openxmlformats.org/officeDocument/2006/relationships/slideMaster" Target="slideMasters/slideMaster1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8D724-0A3A-482F-AC27-34E9841046E7}" type="datetimeFigureOut">
              <a:rPr lang="en-US" smtClean="0"/>
              <a:pPr/>
              <a:t>11/13/14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59EEC-B46A-4BCB-AE50-B46B503D49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37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FB431-AEA1-4285-9822-7A1BAEF60FE4}" type="datetimeFigureOut">
              <a:rPr lang="en-US" smtClean="0"/>
              <a:pPr/>
              <a:t>11/13/14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982B9-F53E-4E09-8A85-209C35EAA8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373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16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07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30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74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EEA9F-4428-4C26-96DB-731983AE01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95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94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64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91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0136" lvl="0" indent="-171450">
              <a:buFontTx/>
              <a:buChar char="-"/>
            </a:pPr>
            <a:r>
              <a:rPr lang="en-US" dirty="0" smtClean="0"/>
              <a:t>Climate Action Plan Update: </a:t>
            </a:r>
          </a:p>
          <a:p>
            <a:pPr marL="637336" lvl="1" indent="-171450">
              <a:buFontTx/>
              <a:buChar char="-"/>
            </a:pPr>
            <a:r>
              <a:rPr lang="en-US" dirty="0" smtClean="0"/>
              <a:t>MJW</a:t>
            </a:r>
            <a:r>
              <a:rPr lang="en-US" baseline="0" dirty="0" smtClean="0"/>
              <a:t> announced “climate change preparedness as a high-priority”</a:t>
            </a:r>
          </a:p>
          <a:p>
            <a:pPr marL="637336" lvl="1" indent="-171450">
              <a:buFontTx/>
              <a:buChar char="-"/>
            </a:pPr>
            <a:r>
              <a:rPr lang="en-US" dirty="0" smtClean="0"/>
              <a:t>focus</a:t>
            </a:r>
            <a:r>
              <a:rPr lang="en-US" baseline="0" dirty="0" smtClean="0"/>
              <a:t> on climate preparedness, </a:t>
            </a:r>
          </a:p>
          <a:p>
            <a:pPr marL="180136" lvl="0" indent="-171450">
              <a:buFontTx/>
              <a:buChar char="-"/>
            </a:pPr>
            <a:r>
              <a:rPr lang="en-US" dirty="0" smtClean="0"/>
              <a:t>Neighborhood planning:</a:t>
            </a:r>
          </a:p>
          <a:p>
            <a:pPr marL="637336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i="1" dirty="0" smtClean="0"/>
              <a:t>Plan for East Boston </a:t>
            </a:r>
            <a:r>
              <a:rPr lang="en-US" sz="1200" dirty="0" smtClean="0"/>
              <a:t>– NOAA</a:t>
            </a:r>
            <a:r>
              <a:rPr lang="en-US" sz="1200" baseline="0" dirty="0" smtClean="0"/>
              <a:t>- funded, lead by </a:t>
            </a:r>
            <a:r>
              <a:rPr lang="en-US" baseline="0" dirty="0" err="1" smtClean="0"/>
              <a:t>Umass</a:t>
            </a:r>
            <a:r>
              <a:rPr lang="en-US" baseline="0" dirty="0" smtClean="0"/>
              <a:t> Boston &amp; UNH’s research on seal level rise vulnerability &amp; </a:t>
            </a:r>
            <a:r>
              <a:rPr lang="en-US" baseline="0" dirty="0" err="1" smtClean="0"/>
              <a:t>ej</a:t>
            </a:r>
            <a:r>
              <a:rPr lang="en-US" baseline="0" dirty="0" smtClean="0"/>
              <a:t> in East </a:t>
            </a:r>
            <a:r>
              <a:rPr lang="en-US" baseline="0" dirty="0" err="1" smtClean="0"/>
              <a:t>Bos</a:t>
            </a:r>
            <a:r>
              <a:rPr lang="en-US" baseline="0" dirty="0" smtClean="0"/>
              <a:t> (in progress) </a:t>
            </a:r>
            <a:endParaRPr lang="en-US" sz="1200" dirty="0" smtClean="0"/>
          </a:p>
          <a:p>
            <a:pPr marL="180136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 smtClean="0"/>
              <a:t>National Preparedness Month in September:</a:t>
            </a:r>
          </a:p>
          <a:p>
            <a:pPr marL="637336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 smtClean="0"/>
              <a:t>Collaboration</a:t>
            </a:r>
            <a:r>
              <a:rPr lang="en-US" sz="1200" baseline="0" dirty="0" smtClean="0"/>
              <a:t> btw Greenovate Boston, BPHC and OEM </a:t>
            </a:r>
            <a:r>
              <a:rPr lang="en-US" sz="1200" baseline="0" dirty="0" smtClean="0">
                <a:sym typeface="Wingdings" panose="05000000000000000000" pitchFamily="2" charset="2"/>
              </a:rPr>
              <a:t> OEM Emergency Preparedness Fair, daily announcement of tips &amp; resources for preparedness</a:t>
            </a:r>
            <a:endParaRPr lang="en-US" sz="1200" baseline="0" dirty="0" smtClean="0"/>
          </a:p>
          <a:p>
            <a:pPr marL="180136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City</a:t>
            </a:r>
            <a:r>
              <a:rPr lang="en-US" baseline="0" dirty="0" smtClean="0"/>
              <a:t> &amp; </a:t>
            </a:r>
            <a:r>
              <a:rPr lang="en-US" dirty="0" smtClean="0"/>
              <a:t>Higher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</a:t>
            </a:r>
            <a:r>
              <a:rPr lang="en-US" baseline="0" dirty="0" smtClean="0"/>
              <a:t> partnership</a:t>
            </a:r>
          </a:p>
          <a:p>
            <a:pPr marL="637336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Current working with GRC to develop a model for city/higher </a:t>
            </a:r>
            <a:r>
              <a:rPr lang="en-US" baseline="0" dirty="0" err="1" smtClean="0"/>
              <a:t>ed</a:t>
            </a:r>
            <a:r>
              <a:rPr lang="en-US" baseline="0" dirty="0" smtClean="0"/>
              <a:t> partnership on climate</a:t>
            </a:r>
          </a:p>
          <a:p>
            <a:pPr marL="637336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Examples of previous/current collaboration: Tufts U’s study of heatwave vulnerability across Boston neighborhoods (2011); Columbia’s SLR modeling for the Boston Harbor (2015)</a:t>
            </a:r>
          </a:p>
          <a:p>
            <a:pPr marL="180136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Regional Climate Preparedness Summit with GRC</a:t>
            </a:r>
          </a:p>
          <a:p>
            <a:pPr marL="180136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Upcoming Living With Water Design Competition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3043-F75A-40F8-9570-E60EF58A45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77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206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82B9-F53E-4E09-8A85-209C35EAA88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7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46BB2-2435-42F2-9762-8366F79C3BEE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6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9463-F1BE-445F-A795-8F0ABDB1BEA1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4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C399-4DB3-48B4-AA95-67CA75C0CDDA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3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F01C-28F9-4AA5-B528-60C0272F617C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6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FF45-3F98-48A7-A164-13040E66B1C5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8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4D7AD-8FD9-4566-B46F-354078642390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8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C58B-BF4D-4A7E-8DD5-E4CD75E2BD8D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06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B072F-5358-43CF-827D-3C31AB9A5666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2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BFCB-AF75-4B7E-83EF-0D44D86B89DE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67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04426-D318-4B6C-93CF-B5BD04132ABA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0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5E1ED-7F0D-4457-873F-04276305961D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0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48338-CFFB-4279-B270-805B672CDB8E}" type="datetime1">
              <a:rPr lang="en-US" smtClean="0"/>
              <a:pPr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5AE90-DC7B-4729-BB10-9FAE0FE789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20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4.jpeg"/><Relationship Id="rId8" Type="http://schemas.openxmlformats.org/officeDocument/2006/relationships/image" Target="../media/image25.jpeg"/><Relationship Id="rId9" Type="http://schemas.openxmlformats.org/officeDocument/2006/relationships/image" Target="../media/image26.jpeg"/><Relationship Id="rId10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hyperlink" Target="https://www.facebook.com/GreenBoston" TargetMode="External"/><Relationship Id="rId5" Type="http://schemas.openxmlformats.org/officeDocument/2006/relationships/image" Target="../media/image29.png"/><Relationship Id="rId6" Type="http://schemas.openxmlformats.org/officeDocument/2006/relationships/hyperlink" Target="https://twitter.com/GreenovateBos" TargetMode="External"/><Relationship Id="rId7" Type="http://schemas.openxmlformats.org/officeDocument/2006/relationships/image" Target="../media/image30.jpeg"/><Relationship Id="rId8" Type="http://schemas.openxmlformats.org/officeDocument/2006/relationships/hyperlink" Target="mailto:EnvironmentalEnergy@cityofboston.gov" TargetMode="External"/><Relationship Id="rId9" Type="http://schemas.openxmlformats.org/officeDocument/2006/relationships/hyperlink" Target="http://www.cityofboston.gov/environmentalandenergy/" TargetMode="External"/><Relationship Id="rId10" Type="http://schemas.openxmlformats.org/officeDocument/2006/relationships/hyperlink" Target="http://www.greenovateboston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G_077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8" y="0"/>
            <a:ext cx="9181785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129516"/>
            <a:ext cx="9139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</a:rPr>
              <a:t> Brian R. Swett, Chief </a:t>
            </a:r>
            <a:r>
              <a:rPr lang="en-US" b="1" i="1" dirty="0">
                <a:solidFill>
                  <a:schemeClr val="bg1"/>
                </a:solidFill>
              </a:rPr>
              <a:t>of </a:t>
            </a:r>
            <a:r>
              <a:rPr lang="en-US" b="1" i="1" dirty="0" smtClean="0">
                <a:solidFill>
                  <a:schemeClr val="bg1"/>
                </a:solidFill>
              </a:rPr>
              <a:t>Environment, Energy and Open Space, City </a:t>
            </a:r>
            <a:r>
              <a:rPr lang="en-US" b="1" i="1" dirty="0">
                <a:solidFill>
                  <a:schemeClr val="bg1"/>
                </a:solidFill>
              </a:rPr>
              <a:t>of </a:t>
            </a:r>
            <a:r>
              <a:rPr lang="en-US" b="1" i="1" dirty="0" smtClean="0">
                <a:solidFill>
                  <a:schemeClr val="bg1"/>
                </a:solidFill>
              </a:rPr>
              <a:t>Boston </a:t>
            </a:r>
          </a:p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08"/>
          <a:stretch/>
        </p:blipFill>
        <p:spPr>
          <a:xfrm>
            <a:off x="-152400" y="5356260"/>
            <a:ext cx="1168596" cy="7397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124200"/>
            <a:ext cx="9181786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6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Climate Ready Boston</a:t>
            </a:r>
            <a:endParaRPr lang="en-US" sz="6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48" y="5418619"/>
            <a:ext cx="1622052" cy="67738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9982200" y="4133633"/>
            <a:ext cx="1447800" cy="1395321"/>
          </a:xfrm>
          <a:prstGeom prst="rect">
            <a:avLst/>
          </a:prstGeom>
          <a:blipFill dpi="0" rotWithShape="1">
            <a:blip r:embed="rId6">
              <a:alphaModFix amt="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9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ttp://www.tbha.org/sites/tbha.org/files/nodes/images/mhhw025_innerharbor_thebostonharborassociation_2010_slr_forum_creativecommons_by_sa_201107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886"/>
            <a:ext cx="8908678" cy="688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1"/>
            <a:ext cx="4606739" cy="9233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Mean High </a:t>
            </a:r>
            <a:r>
              <a:rPr lang="en-US" dirty="0" err="1" smtClean="0">
                <a:solidFill>
                  <a:schemeClr val="bg1"/>
                </a:solidFill>
              </a:rPr>
              <a:t>High</a:t>
            </a:r>
            <a:r>
              <a:rPr lang="en-US" dirty="0" smtClean="0">
                <a:solidFill>
                  <a:schemeClr val="bg1"/>
                </a:solidFill>
              </a:rPr>
              <a:t> Water +2.5 feet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Projected to occur by mid-century</a:t>
            </a:r>
          </a:p>
          <a:p>
            <a:r>
              <a:rPr lang="en-US" b="1" i="1" dirty="0" smtClean="0">
                <a:solidFill>
                  <a:schemeClr val="accent4"/>
                </a:solidFill>
              </a:rPr>
              <a:t>Similar to </a:t>
            </a:r>
            <a:r>
              <a:rPr lang="en-US" b="1" i="1" dirty="0">
                <a:solidFill>
                  <a:schemeClr val="accent4"/>
                </a:solidFill>
              </a:rPr>
              <a:t>flooding from Hurricane </a:t>
            </a:r>
            <a:r>
              <a:rPr lang="en-US" b="1" i="1" dirty="0" smtClean="0">
                <a:solidFill>
                  <a:schemeClr val="accent4"/>
                </a:solidFill>
              </a:rPr>
              <a:t>Sandy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46264" y="1302656"/>
            <a:ext cx="3577695" cy="2581272"/>
          </a:xfrm>
          <a:prstGeom prst="borderCallout1">
            <a:avLst>
              <a:gd name="adj1" fmla="val 61943"/>
              <a:gd name="adj2" fmla="val 102592"/>
              <a:gd name="adj3" fmla="val 54318"/>
              <a:gd name="adj4" fmla="val 121556"/>
            </a:avLst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6" r="-2"/>
          <a:stretch/>
        </p:blipFill>
        <p:spPr bwMode="auto">
          <a:xfrm>
            <a:off x="162302" y="1427077"/>
            <a:ext cx="3359363" cy="2346943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Line Callout 1 11"/>
          <p:cNvSpPr/>
          <p:nvPr/>
        </p:nvSpPr>
        <p:spPr>
          <a:xfrm>
            <a:off x="105229" y="4191000"/>
            <a:ext cx="3574520" cy="2187576"/>
          </a:xfrm>
          <a:prstGeom prst="borderCallout1">
            <a:avLst>
              <a:gd name="adj1" fmla="val 41878"/>
              <a:gd name="adj2" fmla="val 101871"/>
              <a:gd name="adj3" fmla="val -33384"/>
              <a:gd name="adj4" fmla="val 119374"/>
            </a:avLst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" r="1"/>
          <a:stretch/>
        </p:blipFill>
        <p:spPr bwMode="auto">
          <a:xfrm>
            <a:off x="228310" y="4297422"/>
            <a:ext cx="3359363" cy="1974732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1684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http://www.tbha.org/sites/tbha.org/files/nodes/images/mhhw050_innerharbor_thebostonharborassociation_2010_slr_forum_creativecommons_by_sa_201107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1" y="0"/>
            <a:ext cx="8875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1" y="-14514"/>
            <a:ext cx="3193143" cy="1754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7257" y="-14514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Mean High </a:t>
            </a:r>
            <a:r>
              <a:rPr lang="en-US" dirty="0" err="1" smtClean="0">
                <a:solidFill>
                  <a:schemeClr val="bg1"/>
                </a:solidFill>
              </a:rPr>
              <a:t>High</a:t>
            </a:r>
            <a:r>
              <a:rPr lang="en-US" dirty="0" smtClean="0">
                <a:solidFill>
                  <a:schemeClr val="bg1"/>
                </a:solidFill>
              </a:rPr>
              <a:t> Water +5’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Projected to occur by mid- to late-century</a:t>
            </a:r>
          </a:p>
          <a:p>
            <a:r>
              <a:rPr lang="en-US" b="1" i="1" dirty="0" smtClean="0">
                <a:solidFill>
                  <a:schemeClr val="accent4"/>
                </a:solidFill>
              </a:rPr>
              <a:t>Equivalent to flooding from Hurricane Sandy if it hit during high tide</a:t>
            </a:r>
            <a:endParaRPr lang="en-US" b="1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00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http://www.tbha.org/sites/tbha.org/files/nodes/images/mhhw075_innerharbor_thebostonharborassociation_2010_slr_forum_creativecommons_by_sa_201107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53" y="0"/>
            <a:ext cx="8850406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14513"/>
            <a:ext cx="3429000" cy="16534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57" y="0"/>
            <a:ext cx="3429000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Mean High </a:t>
            </a:r>
            <a:r>
              <a:rPr lang="en-US" dirty="0" err="1" smtClean="0">
                <a:solidFill>
                  <a:schemeClr val="bg1"/>
                </a:solidFill>
              </a:rPr>
              <a:t>High</a:t>
            </a:r>
            <a:r>
              <a:rPr lang="en-US" dirty="0" smtClean="0">
                <a:solidFill>
                  <a:schemeClr val="bg1"/>
                </a:solidFill>
              </a:rPr>
              <a:t> Water + 7.5’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Could occur by late-century</a:t>
            </a:r>
          </a:p>
          <a:p>
            <a:r>
              <a:rPr lang="en-US" b="1" i="1" dirty="0" smtClean="0">
                <a:solidFill>
                  <a:schemeClr val="accent4"/>
                </a:solidFill>
              </a:rPr>
              <a:t>Charles River Dam is over-topped</a:t>
            </a:r>
          </a:p>
          <a:p>
            <a:endParaRPr lang="en-US" sz="1050" b="1" i="1" dirty="0" smtClean="0">
              <a:solidFill>
                <a:schemeClr val="accent4"/>
              </a:solidFill>
            </a:endParaRPr>
          </a:p>
          <a:p>
            <a:r>
              <a:rPr lang="en-US" b="1" i="1" dirty="0" smtClean="0">
                <a:solidFill>
                  <a:schemeClr val="accent4"/>
                </a:solidFill>
              </a:rPr>
              <a:t>Sandy at mid-century</a:t>
            </a:r>
            <a:endParaRPr lang="en-US" b="1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015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89916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9740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chemeClr val="accent2"/>
                </a:solidFill>
              </a:rPr>
              <a:t>Sea-level    ≈ 10” over past 100 years</a:t>
            </a:r>
            <a:endParaRPr lang="en-US" sz="3500" b="1" dirty="0">
              <a:solidFill>
                <a:schemeClr val="accent2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251873"/>
            <a:ext cx="92202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667000" y="41372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65929" y="1371600"/>
            <a:ext cx="4073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Boston Harbor Tide Gauge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69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47714"/>
            <a:ext cx="2514600" cy="326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065AE90-DC7B-4729-BB10-9FAE0FE7898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810000" y="0"/>
            <a:ext cx="5334000" cy="1813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/>
              <a:t>Planning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Climate Preparedness Task Force in City Hall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Green </a:t>
            </a:r>
            <a:r>
              <a:rPr lang="en-US" sz="2000" dirty="0"/>
              <a:t>Ribbon </a:t>
            </a:r>
            <a:r>
              <a:rPr lang="en-US" sz="2000" dirty="0" smtClean="0"/>
              <a:t>Commission working group focused on climate adaptation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8000" y="1813222"/>
            <a:ext cx="5334000" cy="1766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/>
              <a:t>Existing Buildings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Assess vulnerabilities of buildings and </a:t>
            </a:r>
            <a:r>
              <a:rPr lang="en-US" sz="2000" dirty="0" smtClean="0"/>
              <a:t>infrastructure through BRA survey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Better </a:t>
            </a:r>
            <a:r>
              <a:rPr lang="en-US" sz="2000" dirty="0"/>
              <a:t>enforcement of flood proofing building </a:t>
            </a:r>
            <a:r>
              <a:rPr lang="en-US" sz="2000" dirty="0" smtClean="0"/>
              <a:t>standards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0" y="3580046"/>
            <a:ext cx="5334000" cy="18301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/>
              <a:t>New Buildings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/>
              <a:t>Incorporate climate </a:t>
            </a:r>
            <a:r>
              <a:rPr lang="en-US" sz="2000" dirty="0" smtClean="0"/>
              <a:t>change adaptation guidelines </a:t>
            </a:r>
            <a:r>
              <a:rPr lang="en-US" sz="2000" dirty="0"/>
              <a:t>into Article </a:t>
            </a:r>
            <a:r>
              <a:rPr lang="en-US" sz="2000" dirty="0" smtClean="0"/>
              <a:t>80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/>
              <a:t>Wetlands </a:t>
            </a:r>
            <a:r>
              <a:rPr lang="en-US" sz="2000" dirty="0" smtClean="0"/>
              <a:t>Ordinance and new floodplain maps</a:t>
            </a:r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0" y="5410200"/>
            <a:ext cx="5334000" cy="1447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chemeClr val="accent2"/>
                </a:solidFill>
              </a:rPr>
              <a:t>Emergency Response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Review emergency operation </a:t>
            </a:r>
            <a:r>
              <a:rPr lang="en-US" sz="2000" dirty="0" smtClean="0">
                <a:solidFill>
                  <a:schemeClr val="accent2"/>
                </a:solidFill>
              </a:rPr>
              <a:t>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5" y="156356"/>
            <a:ext cx="3808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Climate Ready Boston</a:t>
            </a:r>
          </a:p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Feb. 2013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7"/>
          <a:stretch/>
        </p:blipFill>
        <p:spPr>
          <a:xfrm>
            <a:off x="848273" y="3200400"/>
            <a:ext cx="2723225" cy="333398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122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:\EES\Pictures\400 Frontage R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89" y="-10886"/>
            <a:ext cx="6400490" cy="382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4" b="20328"/>
          <a:stretch/>
        </p:blipFill>
        <p:spPr bwMode="auto">
          <a:xfrm>
            <a:off x="0" y="3660723"/>
            <a:ext cx="6381201" cy="319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www.circleofblue.org/waternews/wp-content/uploads/2012/03/Deer-Island-Wastewater-Tre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451" y="2250711"/>
            <a:ext cx="4227920" cy="282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81201" y="69949"/>
            <a:ext cx="2762799" cy="2139851"/>
          </a:xfrm>
          <a:prstGeom prst="leftArrow">
            <a:avLst>
              <a:gd name="adj1" fmla="val 50000"/>
              <a:gd name="adj2" fmla="val 2761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Solar Powered Fueling Stations for Emergency Vehicles at 400 Frontage Road 120 kW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079905"/>
            <a:ext cx="4912451" cy="1161633"/>
          </a:xfrm>
          <a:prstGeom prst="rightArrow">
            <a:avLst>
              <a:gd name="adj1" fmla="val 50000"/>
              <a:gd name="adj2" fmla="val 36256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/>
                </a:solidFill>
              </a:rPr>
              <a:t>Deer Island Constructed to Withstand 2 Feet of Sea-Level Rise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66686" y="5131058"/>
            <a:ext cx="2762799" cy="1650742"/>
          </a:xfrm>
          <a:prstGeom prst="leftArrow">
            <a:avLst>
              <a:gd name="adj1" fmla="val 50000"/>
              <a:gd name="adj2" fmla="val 3681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</a:rPr>
              <a:t>Solar Powered Traffic Signals Along Evacuation Route</a:t>
            </a:r>
            <a:endParaRPr lang="en-US" sz="16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5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0"/>
          <a:stretch/>
        </p:blipFill>
        <p:spPr>
          <a:xfrm>
            <a:off x="4876800" y="3389163"/>
            <a:ext cx="3295610" cy="31940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1"/>
          <a:stretch/>
        </p:blipFill>
        <p:spPr>
          <a:xfrm>
            <a:off x="508591" y="2830681"/>
            <a:ext cx="4063409" cy="37525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5"/>
          <a:stretch/>
        </p:blipFill>
        <p:spPr>
          <a:xfrm>
            <a:off x="4876800" y="228600"/>
            <a:ext cx="3295610" cy="30877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8591" y="381000"/>
            <a:ext cx="4118262" cy="212365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 smtClean="0"/>
              <a:t>Aquafence</a:t>
            </a:r>
            <a:r>
              <a:rPr lang="en-US" sz="2200" dirty="0" smtClean="0"/>
              <a:t> in Fort Point Channel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Protecting existing buildings &amp; infrastructure  against flooding</a:t>
            </a:r>
          </a:p>
        </p:txBody>
      </p:sp>
    </p:spTree>
    <p:extLst>
      <p:ext uri="{BB962C8B-B14F-4D97-AF65-F5344CB8AC3E}">
        <p14:creationId xmlns:p14="http://schemas.microsoft.com/office/powerpoint/2010/main" val="288177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135533" cy="6864509"/>
            <a:chOff x="4038600" y="3505200"/>
            <a:chExt cx="4483566" cy="3313496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4038600" y="3505200"/>
              <a:ext cx="4483566" cy="3301360"/>
              <a:chOff x="0" y="0"/>
              <a:chExt cx="8959923" cy="6102350"/>
            </a:xfrm>
          </p:grpSpPr>
          <p:pic>
            <p:nvPicPr>
              <p:cNvPr id="8" name="Picture 7" descr="Overall Axo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117" b="6439"/>
              <a:stretch/>
            </p:blipFill>
            <p:spPr bwMode="auto">
              <a:xfrm>
                <a:off x="0" y="0"/>
                <a:ext cx="8959923" cy="6102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29"/>
              <p:cNvSpPr txBox="1">
                <a:spLocks noChangeArrowheads="1"/>
              </p:cNvSpPr>
              <p:nvPr/>
            </p:nvSpPr>
            <p:spPr bwMode="auto">
              <a:xfrm>
                <a:off x="5156731" y="114301"/>
                <a:ext cx="3714081" cy="1245470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100794" tIns="50397" rIns="100794" bIns="50397" anchor="ctr">
                <a:noAutofit/>
              </a:bodyPr>
              <a:lstStyle/>
              <a:p>
                <a:pPr marL="0" marR="0" algn="ctr" fontAlgn="base" hangingPunct="0">
                  <a:lnSpc>
                    <a:spcPct val="92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effectLst/>
                    <a:latin typeface="Century Gothic"/>
                    <a:ea typeface="MS PGothic"/>
                    <a:cs typeface="Times New Roman"/>
                  </a:rPr>
                  <a:t>Mechanical, electrical and emergency services on roof out of harm’s way</a:t>
                </a:r>
                <a:endParaRPr lang="en-US" sz="3600" dirty="0">
                  <a:effectLst/>
                  <a:latin typeface="Times New Roman"/>
                  <a:ea typeface="Century Gothic"/>
                </a:endParaRPr>
              </a:p>
            </p:txBody>
          </p:sp>
          <p:sp>
            <p:nvSpPr>
              <p:cNvPr id="10" name="Text Box 30"/>
              <p:cNvSpPr txBox="1">
                <a:spLocks noChangeArrowheads="1"/>
              </p:cNvSpPr>
              <p:nvPr/>
            </p:nvSpPr>
            <p:spPr bwMode="auto">
              <a:xfrm>
                <a:off x="0" y="3138481"/>
                <a:ext cx="3856038" cy="993899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100794" tIns="50397" rIns="100794" bIns="50397" anchor="ctr">
                <a:noAutofit/>
              </a:bodyPr>
              <a:lstStyle/>
              <a:p>
                <a:pPr marL="0" marR="0" algn="ctr" fontAlgn="base" hangingPunct="0">
                  <a:lnSpc>
                    <a:spcPct val="92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effectLst/>
                    <a:latin typeface="Century Gothic"/>
                    <a:ea typeface="MS PGothic"/>
                    <a:cs typeface="Times New Roman"/>
                  </a:rPr>
                  <a:t>Operable windows keyed open in event of systems failure</a:t>
                </a:r>
                <a:endParaRPr lang="en-US" sz="3600" dirty="0">
                  <a:effectLst/>
                  <a:latin typeface="Times New Roman"/>
                  <a:ea typeface="Century Gothic"/>
                </a:endParaRPr>
              </a:p>
            </p:txBody>
          </p:sp>
          <p:sp>
            <p:nvSpPr>
              <p:cNvPr id="11" name="Text Box 680"/>
              <p:cNvSpPr txBox="1">
                <a:spLocks noChangeArrowheads="1"/>
              </p:cNvSpPr>
              <p:nvPr/>
            </p:nvSpPr>
            <p:spPr bwMode="auto">
              <a:xfrm>
                <a:off x="8304" y="4555237"/>
                <a:ext cx="3868738" cy="784812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100794" tIns="50397" rIns="100794" bIns="50397" anchor="ctr">
                <a:noAutofit/>
              </a:bodyPr>
              <a:lstStyle/>
              <a:p>
                <a:pPr marL="0" marR="0" algn="ctr" fontAlgn="base" hangingPunct="0">
                  <a:lnSpc>
                    <a:spcPct val="92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effectLst/>
                    <a:latin typeface="Century Gothic"/>
                    <a:ea typeface="MS PGothic"/>
                    <a:cs typeface="Times New Roman"/>
                  </a:rPr>
                  <a:t>Critical patient programs above ground floor</a:t>
                </a:r>
                <a:endParaRPr lang="en-US" sz="3600" dirty="0">
                  <a:effectLst/>
                  <a:latin typeface="Times New Roman"/>
                  <a:ea typeface="Century Gothic"/>
                </a:endParaRPr>
              </a:p>
            </p:txBody>
          </p:sp>
          <p:cxnSp>
            <p:nvCxnSpPr>
              <p:cNvPr id="12" name="Line 6"/>
              <p:cNvCxnSpPr/>
              <p:nvPr/>
            </p:nvCxnSpPr>
            <p:spPr bwMode="auto">
              <a:xfrm flipV="1">
                <a:off x="3856038" y="2789238"/>
                <a:ext cx="1254125" cy="125412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13" name="Line 7"/>
              <p:cNvCxnSpPr/>
              <p:nvPr/>
            </p:nvCxnSpPr>
            <p:spPr bwMode="auto">
              <a:xfrm flipV="1">
                <a:off x="5040313" y="1359772"/>
                <a:ext cx="639564" cy="562693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14" name="Line 8"/>
              <p:cNvCxnSpPr/>
              <p:nvPr/>
            </p:nvCxnSpPr>
            <p:spPr bwMode="auto">
              <a:xfrm flipV="1">
                <a:off x="3868738" y="3708400"/>
                <a:ext cx="1346200" cy="1363663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</p:cxnSp>
          <p:sp>
            <p:nvSpPr>
              <p:cNvPr id="15" name="Text Box 3"/>
              <p:cNvSpPr txBox="1">
                <a:spLocks noChangeArrowheads="1"/>
              </p:cNvSpPr>
              <p:nvPr/>
            </p:nvSpPr>
            <p:spPr bwMode="auto">
              <a:xfrm>
                <a:off x="0" y="924327"/>
                <a:ext cx="3380130" cy="1413469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100794" tIns="50397" rIns="100794" bIns="50397" anchor="ctr">
                <a:noAutofit/>
              </a:bodyPr>
              <a:lstStyle/>
              <a:p>
                <a:pPr marL="0" marR="0" algn="ctr" fontAlgn="base" hangingPunct="0">
                  <a:lnSpc>
                    <a:spcPct val="92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effectLst/>
                    <a:latin typeface="Century Gothic"/>
                    <a:ea typeface="MS PGothic"/>
                    <a:cs typeface="Times New Roman"/>
                  </a:rPr>
                  <a:t>Key floors above 2085 High Estimate 100-year Flood</a:t>
                </a:r>
                <a:endParaRPr lang="en-US" sz="2400" dirty="0">
                  <a:effectLst/>
                  <a:latin typeface="Century Gothic"/>
                  <a:ea typeface="MS Gothic"/>
                  <a:cs typeface="Times New Roman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038600" y="6477000"/>
              <a:ext cx="4483566" cy="341696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2"/>
                  </a:solidFill>
                </a:rPr>
                <a:t>Spaulding Rehabilitation Hospital </a:t>
              </a:r>
              <a:endParaRPr lang="en-US" sz="40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8679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"/>
            <a:ext cx="8610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/>
            </a:r>
            <a:br>
              <a:rPr lang="en-US" sz="3600" dirty="0" smtClean="0">
                <a:solidFill>
                  <a:schemeClr val="accent1"/>
                </a:solidFill>
              </a:rPr>
            </a:br>
            <a:r>
              <a:rPr lang="en-US" sz="3600" dirty="0" smtClean="0">
                <a:solidFill>
                  <a:schemeClr val="accent1"/>
                </a:solidFill>
              </a:rPr>
              <a:t>Additional Climate Preparedness </a:t>
            </a:r>
            <a:br>
              <a:rPr lang="en-US" sz="3600" dirty="0" smtClean="0">
                <a:solidFill>
                  <a:schemeClr val="accent1"/>
                </a:solidFill>
              </a:rPr>
            </a:br>
            <a:r>
              <a:rPr lang="en-US" sz="3600" dirty="0" smtClean="0">
                <a:solidFill>
                  <a:schemeClr val="accent1"/>
                </a:solidFill>
              </a:rPr>
              <a:t>Planning &amp; Initiatives</a:t>
            </a:r>
            <a:br>
              <a:rPr lang="en-US" sz="3600" dirty="0" smtClean="0">
                <a:solidFill>
                  <a:schemeClr val="accent1"/>
                </a:solidFill>
              </a:rPr>
            </a:b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775" y="1524000"/>
            <a:ext cx="7562850" cy="44958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2014 Climate Action Plan Update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b="1" dirty="0" smtClean="0"/>
              <a:t>Neighborhood Planning</a:t>
            </a:r>
          </a:p>
          <a:p>
            <a:endParaRPr lang="en-US" sz="2400" dirty="0" smtClean="0"/>
          </a:p>
          <a:p>
            <a:r>
              <a:rPr lang="en-US" sz="2400" b="1" dirty="0"/>
              <a:t>City/University Climate </a:t>
            </a:r>
            <a:r>
              <a:rPr lang="en-US" sz="2400" b="1" dirty="0" smtClean="0"/>
              <a:t>Partnership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National Preparedness Month (September)</a:t>
            </a:r>
            <a:endParaRPr lang="en-US" sz="2000" b="1" dirty="0" smtClean="0"/>
          </a:p>
          <a:p>
            <a:endParaRPr lang="en-US" sz="2400" dirty="0" smtClean="0"/>
          </a:p>
          <a:p>
            <a:r>
              <a:rPr lang="en-US" sz="2400" b="1" dirty="0" smtClean="0"/>
              <a:t>Regional Climate Preparedness Summit </a:t>
            </a:r>
          </a:p>
          <a:p>
            <a:endParaRPr lang="en-US" sz="2400" b="1" dirty="0"/>
          </a:p>
          <a:p>
            <a:r>
              <a:rPr lang="en-US" sz="2400" b="1" dirty="0" smtClean="0"/>
              <a:t>“Living With Water” Design Competition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6200" y="1163782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-1" y="1"/>
            <a:ext cx="579252" cy="14477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35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648" y="3232307"/>
            <a:ext cx="2136406" cy="149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054" y="2922142"/>
            <a:ext cx="2357946" cy="173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http://archrecord.construction.com/news/2011/12/images/HafenCity-Hamburg/HafenCity-Hamburg-625p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2820"/>
            <a:ext cx="4683788" cy="311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File:Cyclists at red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2855"/>
            <a:ext cx="4683788" cy="277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340365" cy="1755274"/>
          </a:xfrm>
          <a:prstGeom prst="rect">
            <a:avLst/>
          </a:prstGeom>
        </p:spPr>
      </p:pic>
      <p:pic>
        <p:nvPicPr>
          <p:cNvPr id="5" name="Picture 10" descr="http://www.greenjobsnow.com/media/images/roof-installati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956"/>
            <a:ext cx="2620648" cy="175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:\EES\Graphics and Images\Climate Preparedness\Coastal Flooding\WickedHighTide Chart Hous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048" y="4539140"/>
            <a:ext cx="4465952" cy="231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static.ddmcdn.com/gif/air-pollution-heart-health-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739" y="0"/>
            <a:ext cx="4479262" cy="335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4648200" y="-171450"/>
            <a:ext cx="0" cy="733425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0" y="2638754"/>
            <a:ext cx="9144000" cy="775809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We have options.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2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E90-DC7B-4729-BB10-9FAE0FE7898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064" y="2807873"/>
            <a:ext cx="2639189" cy="252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s://encrypted-tbn1.gstatic.com/images?q=tbn:ANd9GcTqtJcEBT_PY3JaOKuPafAQEbtLAZTA3-sTWDhxD-5VGOvYdwq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6307760"/>
            <a:ext cx="391390" cy="39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3.gstatic.com/images?q=tbn:ANd9GcTHzuX0IXgzQBXey-miVNPaDRUjkeQGdKHw2LHsPHT3-zjx6PgB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739" y="6341058"/>
            <a:ext cx="394950" cy="39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000" y="562466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b="1" dirty="0" smtClean="0">
                <a:solidFill>
                  <a:schemeClr val="accent1"/>
                </a:solidFill>
                <a:latin typeface="Century Gothic" pitchFamily="34" charset="0"/>
              </a:rPr>
              <a:t>Thank You</a:t>
            </a:r>
            <a:endParaRPr lang="en-US" sz="6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3590" y="6216476"/>
            <a:ext cx="2631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3"/>
                </a:solidFill>
                <a:latin typeface="Century Gothic" pitchFamily="34" charset="0"/>
              </a:rPr>
              <a:t>Like us on Facebook </a:t>
            </a:r>
            <a:r>
              <a:rPr lang="en-US" sz="1500" b="1" dirty="0" smtClean="0">
                <a:solidFill>
                  <a:schemeClr val="tx2"/>
                </a:solidFill>
                <a:latin typeface="Century Gothic" pitchFamily="34" charset="0"/>
                <a:hlinkClick r:id="rId4"/>
              </a:rPr>
              <a:t>Greenovate Boston</a:t>
            </a:r>
            <a:endParaRPr lang="en-US" sz="15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7689" y="6211068"/>
            <a:ext cx="373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3"/>
                </a:solidFill>
                <a:latin typeface="Century Gothic" pitchFamily="34" charset="0"/>
              </a:rPr>
              <a:t>Follow us on Twitter</a:t>
            </a:r>
            <a:br>
              <a:rPr lang="en-US" sz="1500" b="1" dirty="0" smtClean="0">
                <a:solidFill>
                  <a:schemeClr val="accent3"/>
                </a:solidFill>
                <a:latin typeface="Century Gothic" pitchFamily="34" charset="0"/>
              </a:rPr>
            </a:br>
            <a:r>
              <a:rPr lang="en-US" sz="1500" b="1" dirty="0" smtClean="0">
                <a:solidFill>
                  <a:schemeClr val="accent3"/>
                </a:solidFill>
                <a:latin typeface="Century Gothic" pitchFamily="34" charset="0"/>
                <a:hlinkClick r:id="rId6"/>
              </a:rPr>
              <a:t>@</a:t>
            </a:r>
            <a:r>
              <a:rPr lang="en-US" sz="1500" b="1" dirty="0" err="1" smtClean="0">
                <a:solidFill>
                  <a:schemeClr val="accent3"/>
                </a:solidFill>
                <a:latin typeface="Century Gothic" pitchFamily="34" charset="0"/>
                <a:hlinkClick r:id="rId6"/>
              </a:rPr>
              <a:t>GreenovateBos</a:t>
            </a:r>
            <a:endParaRPr lang="en-US" sz="1500" b="1" dirty="0">
              <a:solidFill>
                <a:schemeClr val="accent3"/>
              </a:solidFill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625" y="2984927"/>
            <a:ext cx="601980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Brian R. Swett</a:t>
            </a:r>
          </a:p>
          <a:p>
            <a:pPr algn="ctr"/>
            <a:r>
              <a:rPr lang="en-US" sz="2000" i="1" dirty="0">
                <a:solidFill>
                  <a:schemeClr val="accent2">
                    <a:lumMod val="75000"/>
                  </a:schemeClr>
                </a:solidFill>
              </a:rPr>
              <a:t>Chief of </a:t>
            </a:r>
            <a:r>
              <a:rPr lang="en-US" sz="2000" i="1" dirty="0" smtClean="0">
                <a:solidFill>
                  <a:schemeClr val="accent2">
                    <a:lumMod val="75000"/>
                  </a:schemeClr>
                </a:solidFill>
              </a:rPr>
              <a:t>Environment, Energy and Open Space</a:t>
            </a:r>
          </a:p>
          <a:p>
            <a:pPr algn="ctr"/>
            <a:endParaRPr lang="en-US" sz="20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Email:</a:t>
            </a:r>
            <a:endParaRPr lang="en-US" sz="1600" dirty="0" smtClean="0">
              <a:solidFill>
                <a:srgbClr val="006666"/>
              </a:solidFill>
              <a:hlinkClick r:id="rId8"/>
            </a:endParaRPr>
          </a:p>
          <a:p>
            <a:pPr algn="ctr"/>
            <a:r>
              <a:rPr lang="en-US" sz="1600" dirty="0" smtClean="0">
                <a:solidFill>
                  <a:schemeClr val="accent2"/>
                </a:solidFill>
                <a:hlinkClick r:id="rId8"/>
              </a:rPr>
              <a:t>EnvironmentalEnergy@cityofboston.gov</a:t>
            </a:r>
            <a:endParaRPr lang="en-US" sz="1600" dirty="0">
              <a:solidFill>
                <a:schemeClr val="accent2"/>
              </a:solidFill>
            </a:endParaRPr>
          </a:p>
          <a:p>
            <a:pPr algn="ctr"/>
            <a:endParaRPr lang="en-US" sz="1600" dirty="0" smtClean="0">
              <a:solidFill>
                <a:srgbClr val="006666"/>
              </a:solidFill>
            </a:endParaRPr>
          </a:p>
          <a:p>
            <a:pPr algn="ctr"/>
            <a:r>
              <a:rPr lang="en-US" sz="1600" dirty="0" smtClean="0">
                <a:solidFill>
                  <a:srgbClr val="006666"/>
                </a:solidFill>
              </a:rPr>
              <a:t>Visit: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hlinkClick r:id="rId9"/>
              </a:rPr>
              <a:t>www.cityofboston.gov/EEOS/</a:t>
            </a:r>
            <a:r>
              <a:rPr lang="en-US" sz="1600" dirty="0">
                <a:solidFill>
                  <a:schemeClr val="bg1"/>
                </a:solidFill>
              </a:rPr>
              <a:t> &amp; </a:t>
            </a:r>
            <a:r>
              <a:rPr lang="en-US" sz="1600" dirty="0">
                <a:solidFill>
                  <a:schemeClr val="bg1"/>
                </a:solidFill>
                <a:hlinkClick r:id="rId10"/>
              </a:rPr>
              <a:t>www.greenovateboston.org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sz="2000" dirty="0" smtClean="0">
              <a:solidFill>
                <a:srgbClr val="006666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509761" y="2136966"/>
            <a:ext cx="8534400" cy="1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-1" y="1514630"/>
            <a:ext cx="579252" cy="15240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78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ovat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A3D400"/>
      </a:accent1>
      <a:accent2>
        <a:srgbClr val="36A391"/>
      </a:accent2>
      <a:accent3>
        <a:srgbClr val="FF6308"/>
      </a:accent3>
      <a:accent4>
        <a:srgbClr val="FFD100"/>
      </a:accent4>
      <a:accent5>
        <a:srgbClr val="000000"/>
      </a:accent5>
      <a:accent6>
        <a:srgbClr val="FFFFFF"/>
      </a:accent6>
      <a:hlink>
        <a:srgbClr val="1F497D"/>
      </a:hlink>
      <a:folHlink>
        <a:srgbClr val="00000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5D83EE22-D915-4201-85B5-38F2CAF203F5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950F463F-B10C-407A-BAE8-F0DDA25E452F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77289FB1-2AFF-4A33-956E-4491CA0484BA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14A75BA6-F830-4A91-A002-BC8FB049A062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D2434F27-D6F1-4B33-BA95-74C14B793A70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E8B48DEE-CD7D-487E-A446-9B83E935D338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0C73A994-8CD2-4A83-99F8-29B73F881804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C049C3D0-6D11-4391-905C-2A612F7BF9B4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B27EE590-5882-44FF-A6B5-ABDFB607A000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BE44AAE6-08A5-4159-BD26-5798FF046EE2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BC0D6D88-95AF-42D7-97B9-C170537CB98A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E99F275C-833F-4A32-9734-D72414D6819F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47D62D3B-15DB-4E52-A193-7116EA7F877C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0B86FAE8-C348-4205-9AD0-D9AF1D3BB45C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B8F9912D-7999-49B0-8247-17F5F3E6E30F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8343</TotalTime>
  <Words>489</Words>
  <Application>Microsoft Macintosh PowerPoint</Application>
  <PresentationFormat>On-screen Show (4:3)</PresentationFormat>
  <Paragraphs>92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Additional Climate Preparedness  Planning &amp; Initiatives </vt:lpstr>
      <vt:lpstr>PowerPoint Presentation</vt:lpstr>
      <vt:lpstr>PowerPoint Presentation</vt:lpstr>
    </vt:vector>
  </TitlesOfParts>
  <Company>City of Boston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Collins, Siobhan</dc:creator>
  <cp:lastModifiedBy>BU</cp:lastModifiedBy>
  <cp:revision>531</cp:revision>
  <cp:lastPrinted>2014-11-12T17:31:22Z</cp:lastPrinted>
  <dcterms:created xsi:type="dcterms:W3CDTF">2014-04-03T00:33:47Z</dcterms:created>
  <dcterms:modified xsi:type="dcterms:W3CDTF">2014-11-13T14:29:06Z</dcterms:modified>
</cp:coreProperties>
</file>