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8"/>
  </p:notesMasterIdLst>
  <p:handoutMasterIdLst>
    <p:handoutMasterId r:id="rId9"/>
  </p:handoutMasterIdLst>
  <p:sldIdLst>
    <p:sldId id="412" r:id="rId3"/>
    <p:sldId id="423" r:id="rId4"/>
    <p:sldId id="413" r:id="rId5"/>
    <p:sldId id="414" r:id="rId6"/>
    <p:sldId id="419" r:id="rId7"/>
  </p:sldIdLst>
  <p:sldSz cx="9144000" cy="5143500" type="screen16x9"/>
  <p:notesSz cx="6797675" cy="98726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8DB08"/>
    <a:srgbClr val="953735"/>
    <a:srgbClr val="C7C7C7"/>
    <a:srgbClr val="FF9966"/>
    <a:srgbClr val="E49506"/>
    <a:srgbClr val="F9A307"/>
    <a:srgbClr val="CC0000"/>
    <a:srgbClr val="009900"/>
    <a:srgbClr val="33CC33"/>
    <a:srgbClr val="174D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52" autoAdjust="0"/>
    <p:restoredTop sz="94648" autoAdjust="0"/>
  </p:normalViewPr>
  <p:slideViewPr>
    <p:cSldViewPr snapToGrid="0">
      <p:cViewPr>
        <p:scale>
          <a:sx n="110" d="100"/>
          <a:sy n="110" d="100"/>
        </p:scale>
        <p:origin x="-128" y="-80"/>
      </p:cViewPr>
      <p:guideLst>
        <p:guide orient="horz" pos="631"/>
        <p:guide pos="40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4390F-4DFF-4902-A0C3-74EDA3E409B7}" type="datetimeFigureOut">
              <a:rPr lang="it-IT" smtClean="0"/>
              <a:t>11/12/14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228EA-0BBD-4061-A03A-3A1AFA47582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7993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EBD43-8CD5-4E32-8982-E0050EE3C7A8}" type="datetimeFigureOut">
              <a:rPr lang="it-IT" smtClean="0"/>
              <a:t>11/12/14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EE5580-59CD-476D-903E-1CC36ECF06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8507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11/12/14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11/12/14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11/12/14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11/12/14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11/12/14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11/12/14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11/12/14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11/12/14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11/12/14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11/12/14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11/12/14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11/12/14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29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11/12/14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938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11/12/14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2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11/12/14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33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11/12/14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525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11/12/14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069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11/12/14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899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11/12/14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524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11/12/14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3354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11/12/14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253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11/12/14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26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11/12/14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11/12/14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83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microsoft.com/office/2007/relationships/hdphoto" Target="../media/hdphoto2.wdp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png"/><Relationship Id="rId7" Type="http://schemas.openxmlformats.org/officeDocument/2006/relationships/image" Target="../media/image9.jpeg"/><Relationship Id="rId8" Type="http://schemas.openxmlformats.org/officeDocument/2006/relationships/image" Target="../media/image10.jpeg"/><Relationship Id="rId9" Type="http://schemas.openxmlformats.org/officeDocument/2006/relationships/image" Target="../media/image11.jpeg"/><Relationship Id="rId10" Type="http://schemas.openxmlformats.org/officeDocument/2006/relationships/image" Target="../media/image12.jpeg"/><Relationship Id="rId11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2.png"/><Relationship Id="rId5" Type="http://schemas.microsoft.com/office/2007/relationships/hdphoto" Target="../media/hdphoto2.wdp"/><Relationship Id="rId6" Type="http://schemas.openxmlformats.org/officeDocument/2006/relationships/image" Target="../media/image15.jpeg"/><Relationship Id="rId7" Type="http://schemas.openxmlformats.org/officeDocument/2006/relationships/image" Target="../media/image16.jpeg"/><Relationship Id="rId8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.png"/><Relationship Id="rId5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-13639" y="0"/>
            <a:ext cx="9157639" cy="666935"/>
          </a:xfrm>
          <a:prstGeom prst="rect">
            <a:avLst/>
          </a:prstGeom>
          <a:gradFill>
            <a:gsLst>
              <a:gs pos="0">
                <a:schemeClr val="tx1">
                  <a:alpha val="69000"/>
                </a:schemeClr>
              </a:gs>
              <a:gs pos="50000">
                <a:schemeClr val="tx1">
                  <a:alpha val="47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-13639" y="0"/>
            <a:ext cx="7528864" cy="546525"/>
          </a:xfrm>
          <a:prstGeom prst="rect">
            <a:avLst/>
          </a:prstGeom>
          <a:noFill/>
          <a:effectLst>
            <a:outerShdw blurRad="76200" dir="5400000" algn="ctr" rotWithShape="0">
              <a:schemeClr val="tx1"/>
            </a:outerShdw>
          </a:effectLst>
        </p:spPr>
        <p:txBody>
          <a:bodyPr wrap="square" lIns="612000" tIns="72000" rIns="0" bIns="72000" rtlCol="0" anchor="ctr" anchorCtr="0">
            <a:noAutofit/>
          </a:bodyPr>
          <a:lstStyle/>
          <a:p>
            <a:r>
              <a:rPr lang="it-IT" sz="2800" dirty="0" err="1" smtClean="0">
                <a:solidFill>
                  <a:schemeClr val="bg1"/>
                </a:solidFill>
                <a:effectLst/>
                <a:latin typeface="Helvetica" pitchFamily="34" charset="0"/>
              </a:rPr>
              <a:t>Venice</a:t>
            </a:r>
            <a:r>
              <a:rPr lang="it-IT" sz="2800" dirty="0" smtClean="0">
                <a:solidFill>
                  <a:schemeClr val="bg1"/>
                </a:solidFill>
                <a:effectLst/>
                <a:latin typeface="Helvetica" pitchFamily="34" charset="0"/>
              </a:rPr>
              <a:t> </a:t>
            </a:r>
            <a:r>
              <a:rPr lang="it-IT" sz="2800" dirty="0" err="1" smtClean="0">
                <a:solidFill>
                  <a:schemeClr val="bg1"/>
                </a:solidFill>
                <a:effectLst/>
                <a:latin typeface="Helvetica" pitchFamily="34" charset="0"/>
              </a:rPr>
              <a:t>is</a:t>
            </a:r>
            <a:r>
              <a:rPr lang="it-IT" sz="2800" dirty="0" smtClean="0">
                <a:solidFill>
                  <a:schemeClr val="bg1"/>
                </a:solidFill>
                <a:effectLst/>
                <a:latin typeface="Helvetica" pitchFamily="34" charset="0"/>
              </a:rPr>
              <a:t> </a:t>
            </a:r>
            <a:r>
              <a:rPr lang="it-IT" sz="2800" dirty="0" err="1" smtClean="0">
                <a:solidFill>
                  <a:schemeClr val="bg1"/>
                </a:solidFill>
                <a:effectLst/>
                <a:latin typeface="Helvetica" pitchFamily="34" charset="0"/>
              </a:rPr>
              <a:t>sinking</a:t>
            </a:r>
            <a:endParaRPr lang="it-IT" sz="2800" dirty="0" smtClean="0">
              <a:solidFill>
                <a:schemeClr val="bg1"/>
              </a:solidFill>
              <a:effectLst/>
              <a:latin typeface="Helvetica" pitchFamily="34" charset="0"/>
            </a:endParaRPr>
          </a:p>
        </p:txBody>
      </p:sp>
      <p:cxnSp>
        <p:nvCxnSpPr>
          <p:cNvPr id="12" name="Connettore 1 11"/>
          <p:cNvCxnSpPr/>
          <p:nvPr/>
        </p:nvCxnSpPr>
        <p:spPr>
          <a:xfrm>
            <a:off x="-13639" y="478800"/>
            <a:ext cx="8366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05982" y="266915"/>
            <a:ext cx="625455" cy="40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riangolo isoscele 17">
            <a:hlinkClick r:id="" action="ppaction://hlinkshowjump?jump=nextslide"/>
          </p:cNvPr>
          <p:cNvSpPr/>
          <p:nvPr/>
        </p:nvSpPr>
        <p:spPr>
          <a:xfrm rot="10800000">
            <a:off x="8480258" y="4825224"/>
            <a:ext cx="353802" cy="249160"/>
          </a:xfrm>
          <a:prstGeom prst="triangl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45" y="2667560"/>
            <a:ext cx="2790147" cy="247478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98" y="781300"/>
            <a:ext cx="3254999" cy="203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941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-13639" y="0"/>
            <a:ext cx="8258577" cy="546525"/>
          </a:xfrm>
          <a:prstGeom prst="rect">
            <a:avLst/>
          </a:prstGeom>
          <a:noFill/>
        </p:spPr>
        <p:txBody>
          <a:bodyPr wrap="square" lIns="612000" tIns="72000" rIns="0" bIns="72000" rtlCol="0" anchor="ctr" anchorCtr="0">
            <a:noAutofit/>
          </a:bodyPr>
          <a:lstStyle/>
          <a:p>
            <a:r>
              <a:rPr lang="it-IT" sz="2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</a:rPr>
              <a:t>Integrated</a:t>
            </a:r>
            <a:r>
              <a:rPr lang="it-IT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</a:rPr>
              <a:t> </a:t>
            </a:r>
            <a:r>
              <a:rPr lang="it-IT" sz="2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</a:rPr>
              <a:t>solution</a:t>
            </a:r>
            <a:r>
              <a:rPr lang="it-IT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</a:rPr>
              <a:t> for a </a:t>
            </a:r>
            <a:r>
              <a:rPr lang="it-IT" sz="2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</a:rPr>
              <a:t>complex</a:t>
            </a:r>
            <a:r>
              <a:rPr lang="it-IT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</a:rPr>
              <a:t> </a:t>
            </a:r>
            <a:r>
              <a:rPr lang="it-IT" sz="2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</a:rPr>
              <a:t>system</a:t>
            </a:r>
            <a:endParaRPr lang="it-IT" sz="2800" dirty="0">
              <a:solidFill>
                <a:prstClr val="black">
                  <a:lumMod val="65000"/>
                  <a:lumOff val="35000"/>
                </a:prstClr>
              </a:solidFill>
              <a:latin typeface="Helvetica" pitchFamily="34" charset="0"/>
            </a:endParaRPr>
          </a:p>
        </p:txBody>
      </p:sp>
      <p:cxnSp>
        <p:nvCxnSpPr>
          <p:cNvPr id="73" name="Connettore 1 72"/>
          <p:cNvCxnSpPr>
            <a:endCxn id="74" idx="1"/>
          </p:cNvCxnSpPr>
          <p:nvPr/>
        </p:nvCxnSpPr>
        <p:spPr>
          <a:xfrm flipV="1">
            <a:off x="-61139" y="466925"/>
            <a:ext cx="8367029" cy="1187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3" descr="D:\Matteo\presentazioni\2014_09_18 tailandia - REDI\img\AAA MAGAZZINO\logo_cvn ner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125"/>
                    </a14:imgEffect>
                    <a14:imgEffect>
                      <a14:brightnessContrast bright="61000" contrast="-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90" y="266915"/>
            <a:ext cx="625639" cy="40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Rettangolo 71">
            <a:hlinkClick r:id="" action="ppaction://noaction"/>
          </p:cNvPr>
          <p:cNvSpPr/>
          <p:nvPr/>
        </p:nvSpPr>
        <p:spPr>
          <a:xfrm>
            <a:off x="732996" y="4587482"/>
            <a:ext cx="1110936" cy="466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40" name="Immagin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355" y="2906861"/>
            <a:ext cx="1080000" cy="1080000"/>
          </a:xfrm>
          <a:prstGeom prst="rect">
            <a:avLst/>
          </a:prstGeom>
        </p:spPr>
      </p:pic>
      <p:pic>
        <p:nvPicPr>
          <p:cNvPr id="41" name="Immagine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118" y="1014190"/>
            <a:ext cx="1079999" cy="1080000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33" y="666935"/>
            <a:ext cx="3766348" cy="3656512"/>
          </a:xfrm>
          <a:prstGeom prst="rect">
            <a:avLst/>
          </a:prstGeom>
        </p:spPr>
      </p:pic>
      <p:sp>
        <p:nvSpPr>
          <p:cNvPr id="29" name="Ovale 28"/>
          <p:cNvSpPr/>
          <p:nvPr/>
        </p:nvSpPr>
        <p:spPr>
          <a:xfrm>
            <a:off x="1160518" y="1603925"/>
            <a:ext cx="248453" cy="24845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  <a:latin typeface="Helvetica" pitchFamily="34" charset="0"/>
              </a:rPr>
              <a:t>1</a:t>
            </a:r>
            <a:endParaRPr lang="it-IT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31" name="Ovale 30"/>
          <p:cNvSpPr/>
          <p:nvPr/>
        </p:nvSpPr>
        <p:spPr>
          <a:xfrm>
            <a:off x="962626" y="2627508"/>
            <a:ext cx="248453" cy="24845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  <a:latin typeface="Helvetica" pitchFamily="34" charset="0"/>
              </a:rPr>
              <a:t>2</a:t>
            </a:r>
            <a:endParaRPr lang="it-IT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32" name="Ovale 31"/>
          <p:cNvSpPr/>
          <p:nvPr/>
        </p:nvSpPr>
        <p:spPr>
          <a:xfrm>
            <a:off x="1947884" y="1833260"/>
            <a:ext cx="248453" cy="24845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  <a:latin typeface="Helvetica" pitchFamily="34" charset="0"/>
              </a:rPr>
              <a:t>7</a:t>
            </a:r>
            <a:endParaRPr lang="it-IT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33" name="Ovale 32"/>
          <p:cNvSpPr/>
          <p:nvPr/>
        </p:nvSpPr>
        <p:spPr>
          <a:xfrm>
            <a:off x="3087257" y="1280657"/>
            <a:ext cx="248453" cy="24845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  <a:latin typeface="Helvetica" pitchFamily="34" charset="0"/>
              </a:rPr>
              <a:t>3</a:t>
            </a:r>
            <a:endParaRPr lang="it-IT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37" name="Ovale 36"/>
          <p:cNvSpPr/>
          <p:nvPr/>
        </p:nvSpPr>
        <p:spPr>
          <a:xfrm>
            <a:off x="2838803" y="1755370"/>
            <a:ext cx="248453" cy="24845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  <a:latin typeface="Helvetica" pitchFamily="34" charset="0"/>
              </a:rPr>
              <a:t>6</a:t>
            </a:r>
            <a:endParaRPr lang="it-IT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38" name="Ovale 37"/>
          <p:cNvSpPr/>
          <p:nvPr/>
        </p:nvSpPr>
        <p:spPr>
          <a:xfrm>
            <a:off x="2838804" y="2688681"/>
            <a:ext cx="248453" cy="24845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  <a:latin typeface="Helvetica" pitchFamily="34" charset="0"/>
              </a:rPr>
              <a:t>4</a:t>
            </a:r>
            <a:endParaRPr lang="it-IT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39" name="Ovale 38"/>
          <p:cNvSpPr/>
          <p:nvPr/>
        </p:nvSpPr>
        <p:spPr>
          <a:xfrm>
            <a:off x="2838802" y="3672716"/>
            <a:ext cx="248453" cy="24845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  <a:latin typeface="Helvetica" pitchFamily="34" charset="0"/>
              </a:rPr>
              <a:t>5</a:t>
            </a:r>
            <a:endParaRPr lang="it-IT" dirty="0">
              <a:solidFill>
                <a:schemeClr val="tx1"/>
              </a:solidFill>
              <a:latin typeface="Helvetica" pitchFamily="34" charset="0"/>
            </a:endParaRPr>
          </a:p>
        </p:txBody>
      </p:sp>
      <p:pic>
        <p:nvPicPr>
          <p:cNvPr id="56" name="Immagine 5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880" y="1014190"/>
            <a:ext cx="1080000" cy="1080000"/>
          </a:xfrm>
          <a:prstGeom prst="rect">
            <a:avLst/>
          </a:prstGeom>
        </p:spPr>
      </p:pic>
      <p:pic>
        <p:nvPicPr>
          <p:cNvPr id="58" name="Immagine 5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355" y="1014190"/>
            <a:ext cx="1080000" cy="1080000"/>
          </a:xfrm>
          <a:prstGeom prst="rect">
            <a:avLst/>
          </a:prstGeom>
        </p:spPr>
      </p:pic>
      <p:sp>
        <p:nvSpPr>
          <p:cNvPr id="64" name="Segnaposto contenuto 2"/>
          <p:cNvSpPr txBox="1">
            <a:spLocks/>
          </p:cNvSpPr>
          <p:nvPr/>
        </p:nvSpPr>
        <p:spPr>
          <a:xfrm>
            <a:off x="5342719" y="2146311"/>
            <a:ext cx="1216722" cy="8651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b="1" dirty="0" smtClean="0">
                <a:solidFill>
                  <a:srgbClr val="953735"/>
                </a:solidFill>
                <a:latin typeface="Helvetica" pitchFamily="34" charset="0"/>
                <a:cs typeface="Arial" panose="020B0604020202020204" pitchFamily="34" charset="0"/>
              </a:rPr>
              <a:t>16 km</a:t>
            </a:r>
            <a:r>
              <a:rPr lang="it-IT" sz="1000" b="1" baseline="30000" dirty="0" smtClean="0">
                <a:solidFill>
                  <a:srgbClr val="953735"/>
                </a:solidFill>
                <a:latin typeface="Helvetica" pitchFamily="34" charset="0"/>
                <a:cs typeface="Arial" panose="020B0604020202020204" pitchFamily="34" charset="0"/>
              </a:rPr>
              <a:t>2</a:t>
            </a: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of </a:t>
            </a:r>
            <a:r>
              <a:rPr lang="it-IT" sz="1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salt</a:t>
            </a:r>
            <a:r>
              <a:rPr lang="it-IT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 </a:t>
            </a:r>
            <a:r>
              <a:rPr lang="it-IT" sz="1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marshes</a:t>
            </a:r>
            <a:endParaRPr lang="it-IT" sz="1000" dirty="0" smtClean="0">
              <a:solidFill>
                <a:prstClr val="black">
                  <a:lumMod val="65000"/>
                  <a:lumOff val="35000"/>
                </a:prstClr>
              </a:solidFill>
              <a:latin typeface="Helvetica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reconstructed</a:t>
            </a:r>
            <a:endParaRPr lang="it-IT" sz="1000" dirty="0">
              <a:solidFill>
                <a:srgbClr val="CC6600"/>
              </a:solidFill>
              <a:latin typeface="Helvetica" pitchFamily="34" charset="0"/>
            </a:endParaRPr>
          </a:p>
        </p:txBody>
      </p:sp>
      <p:sp>
        <p:nvSpPr>
          <p:cNvPr id="65" name="Segnaposto contenuto 2"/>
          <p:cNvSpPr txBox="1">
            <a:spLocks/>
          </p:cNvSpPr>
          <p:nvPr/>
        </p:nvSpPr>
        <p:spPr>
          <a:xfrm>
            <a:off x="4159356" y="2146311"/>
            <a:ext cx="1183364" cy="64284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b="1" dirty="0" smtClean="0">
                <a:solidFill>
                  <a:srgbClr val="953735"/>
                </a:solidFill>
                <a:latin typeface="Helvetica" pitchFamily="34" charset="0"/>
                <a:cs typeface="Arial" panose="020B0604020202020204" pitchFamily="34" charset="0"/>
              </a:rPr>
              <a:t>40 km</a:t>
            </a: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of industrial </a:t>
            </a: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canals</a:t>
            </a:r>
            <a:r>
              <a:rPr lang="it-IT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 </a:t>
            </a:r>
            <a:r>
              <a:rPr lang="it-IT" sz="1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secured</a:t>
            </a:r>
            <a:r>
              <a:rPr lang="it-IT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and </a:t>
            </a:r>
            <a:r>
              <a:rPr lang="it-IT" sz="1000" b="1" dirty="0" smtClean="0">
                <a:solidFill>
                  <a:srgbClr val="953735"/>
                </a:solidFill>
                <a:latin typeface="Helvetica" pitchFamily="34" charset="0"/>
                <a:cs typeface="Arial" panose="020B0604020202020204" pitchFamily="34" charset="0"/>
              </a:rPr>
              <a:t>7</a:t>
            </a:r>
            <a:r>
              <a:rPr lang="it-IT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 </a:t>
            </a:r>
            <a:r>
              <a:rPr lang="it-IT" sz="1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former</a:t>
            </a:r>
            <a:r>
              <a:rPr lang="it-IT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dumps</a:t>
            </a:r>
            <a:r>
              <a:rPr lang="it-IT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 </a:t>
            </a:r>
            <a:r>
              <a:rPr lang="it-IT" sz="1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confined</a:t>
            </a:r>
            <a:endParaRPr lang="it-IT" sz="1000" dirty="0" smtClean="0">
              <a:solidFill>
                <a:prstClr val="black">
                  <a:lumMod val="65000"/>
                  <a:lumOff val="35000"/>
                </a:prstClr>
              </a:solidFill>
              <a:latin typeface="Helvetica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elvetica" pitchFamily="34" charset="0"/>
                <a:cs typeface="Arial" panose="020B0604020202020204" pitchFamily="34" charset="0"/>
              </a:rPr>
              <a:t> </a:t>
            </a:r>
            <a:endParaRPr lang="it-IT" sz="1000" dirty="0">
              <a:solidFill>
                <a:srgbClr val="CC6600"/>
              </a:solidFill>
              <a:latin typeface="Helvetica" pitchFamily="34" charset="0"/>
            </a:endParaRPr>
          </a:p>
        </p:txBody>
      </p:sp>
      <p:sp>
        <p:nvSpPr>
          <p:cNvPr id="66" name="Segnaposto contenuto 2"/>
          <p:cNvSpPr txBox="1">
            <a:spLocks/>
          </p:cNvSpPr>
          <p:nvPr/>
        </p:nvSpPr>
        <p:spPr>
          <a:xfrm>
            <a:off x="6556501" y="2146311"/>
            <a:ext cx="1069601" cy="3735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b="1" dirty="0" smtClean="0">
                <a:solidFill>
                  <a:srgbClr val="953735"/>
                </a:solidFill>
                <a:latin typeface="Helvetica" pitchFamily="34" charset="0"/>
                <a:cs typeface="Arial" panose="020B0604020202020204" pitchFamily="34" charset="0"/>
              </a:rPr>
              <a:t>100 km</a:t>
            </a: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of </a:t>
            </a:r>
            <a:r>
              <a:rPr lang="it-IT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urban</a:t>
            </a: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 </a:t>
            </a:r>
            <a:r>
              <a:rPr lang="it-IT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shores</a:t>
            </a: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raised</a:t>
            </a: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and </a:t>
            </a:r>
            <a:r>
              <a:rPr lang="it-IT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reinforced</a:t>
            </a:r>
            <a:endParaRPr lang="it-IT" sz="1000" dirty="0">
              <a:solidFill>
                <a:srgbClr val="CC6600"/>
              </a:solidFill>
              <a:latin typeface="Helvetica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643" y="1001713"/>
            <a:ext cx="1080000" cy="1080000"/>
          </a:xfrm>
          <a:prstGeom prst="rect">
            <a:avLst/>
          </a:prstGeom>
        </p:spPr>
      </p:pic>
      <p:sp>
        <p:nvSpPr>
          <p:cNvPr id="67" name="Segnaposto contenuto 2"/>
          <p:cNvSpPr txBox="1">
            <a:spLocks/>
          </p:cNvSpPr>
          <p:nvPr/>
        </p:nvSpPr>
        <p:spPr>
          <a:xfrm>
            <a:off x="7791643" y="2146311"/>
            <a:ext cx="1069601" cy="5423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b="1" dirty="0" smtClean="0">
                <a:solidFill>
                  <a:srgbClr val="953735"/>
                </a:solidFill>
                <a:latin typeface="Helvetica" pitchFamily="34" charset="0"/>
                <a:cs typeface="Arial" panose="020B0604020202020204" pitchFamily="34" charset="0"/>
              </a:rPr>
              <a:t>4 mobile </a:t>
            </a:r>
            <a:r>
              <a:rPr lang="it-IT" sz="1000" b="1" dirty="0" err="1" smtClean="0">
                <a:solidFill>
                  <a:srgbClr val="953735"/>
                </a:solidFill>
                <a:latin typeface="Helvetica" pitchFamily="34" charset="0"/>
                <a:cs typeface="Arial" panose="020B0604020202020204" pitchFamily="34" charset="0"/>
              </a:rPr>
              <a:t>barriers</a:t>
            </a:r>
            <a:endParaRPr lang="it-IT" sz="1000" b="1" dirty="0" smtClean="0">
              <a:solidFill>
                <a:srgbClr val="953735"/>
              </a:solidFill>
              <a:latin typeface="Helvetica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realized</a:t>
            </a: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 (85%) </a:t>
            </a: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to </a:t>
            </a:r>
            <a:r>
              <a:rPr lang="it-IT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defend</a:t>
            </a: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from </a:t>
            </a:r>
            <a:r>
              <a:rPr lang="it-IT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floods</a:t>
            </a:r>
            <a:endParaRPr lang="it-IT" sz="1000" dirty="0">
              <a:solidFill>
                <a:srgbClr val="CC6600"/>
              </a:solidFill>
              <a:latin typeface="Helvetica" pitchFamily="34" charset="0"/>
            </a:endParaRPr>
          </a:p>
        </p:txBody>
      </p:sp>
      <p:sp>
        <p:nvSpPr>
          <p:cNvPr id="68" name="Ovale 67"/>
          <p:cNvSpPr/>
          <p:nvPr/>
        </p:nvSpPr>
        <p:spPr>
          <a:xfrm>
            <a:off x="4206637" y="1069177"/>
            <a:ext cx="144000" cy="144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  <a:latin typeface="Helvetica" pitchFamily="34" charset="0"/>
              </a:rPr>
              <a:t>1</a:t>
            </a:r>
            <a:endParaRPr lang="it-IT" sz="1200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69" name="Ovale 68"/>
          <p:cNvSpPr/>
          <p:nvPr/>
        </p:nvSpPr>
        <p:spPr>
          <a:xfrm>
            <a:off x="5428275" y="1069177"/>
            <a:ext cx="144000" cy="144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  <a:latin typeface="Helvetica" pitchFamily="34" charset="0"/>
              </a:rPr>
              <a:t>2</a:t>
            </a:r>
            <a:endParaRPr lang="it-IT" sz="1200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75" name="Ovale 74"/>
          <p:cNvSpPr/>
          <p:nvPr/>
        </p:nvSpPr>
        <p:spPr>
          <a:xfrm>
            <a:off x="6649914" y="1069177"/>
            <a:ext cx="144000" cy="144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  <a:latin typeface="Helvetica" pitchFamily="34" charset="0"/>
              </a:rPr>
              <a:t>3</a:t>
            </a:r>
            <a:endParaRPr lang="it-IT" sz="1200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76" name="Ovale 75"/>
          <p:cNvSpPr/>
          <p:nvPr/>
        </p:nvSpPr>
        <p:spPr>
          <a:xfrm>
            <a:off x="7842848" y="1069177"/>
            <a:ext cx="144000" cy="144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  <a:latin typeface="Helvetica" pitchFamily="34" charset="0"/>
              </a:rPr>
              <a:t>4</a:t>
            </a:r>
            <a:endParaRPr lang="it-IT" sz="1200" dirty="0">
              <a:solidFill>
                <a:schemeClr val="tx1"/>
              </a:solidFill>
              <a:latin typeface="Helvetica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080" y="2906861"/>
            <a:ext cx="1063800" cy="1080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117" y="2906861"/>
            <a:ext cx="1080000" cy="1080000"/>
          </a:xfrm>
          <a:prstGeom prst="rect">
            <a:avLst/>
          </a:prstGeom>
        </p:spPr>
      </p:pic>
      <p:sp>
        <p:nvSpPr>
          <p:cNvPr id="77" name="Segnaposto contenuto 2"/>
          <p:cNvSpPr txBox="1">
            <a:spLocks/>
          </p:cNvSpPr>
          <p:nvPr/>
        </p:nvSpPr>
        <p:spPr>
          <a:xfrm>
            <a:off x="4159355" y="4048463"/>
            <a:ext cx="1080000" cy="562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b="1" dirty="0" smtClean="0">
                <a:solidFill>
                  <a:srgbClr val="953735"/>
                </a:solidFill>
                <a:latin typeface="Helvetica" pitchFamily="34" charset="0"/>
                <a:cs typeface="Arial" panose="020B0604020202020204" pitchFamily="34" charset="0"/>
              </a:rPr>
              <a:t>56 km</a:t>
            </a: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of new </a:t>
            </a:r>
            <a:r>
              <a:rPr lang="it-IT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beaches</a:t>
            </a:r>
            <a:endParaRPr lang="it-IT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and </a:t>
            </a:r>
            <a:r>
              <a:rPr lang="it-IT" sz="1000" b="1" dirty="0" smtClean="0">
                <a:solidFill>
                  <a:srgbClr val="953735"/>
                </a:solidFill>
                <a:latin typeface="Helvetica" pitchFamily="34" charset="0"/>
                <a:cs typeface="Arial" panose="020B0604020202020204" pitchFamily="34" charset="0"/>
              </a:rPr>
              <a:t>12 km </a:t>
            </a: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of </a:t>
            </a:r>
            <a:r>
              <a:rPr lang="it-IT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coastal</a:t>
            </a: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 </a:t>
            </a:r>
            <a:r>
              <a:rPr lang="it-IT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dunes</a:t>
            </a: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 </a:t>
            </a:r>
            <a:r>
              <a:rPr lang="it-IT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rebuilded</a:t>
            </a:r>
            <a:endParaRPr lang="it-IT" sz="1000" dirty="0">
              <a:solidFill>
                <a:srgbClr val="CC6600"/>
              </a:solidFill>
              <a:latin typeface="Helvetica" pitchFamily="34" charset="0"/>
            </a:endParaRPr>
          </a:p>
        </p:txBody>
      </p:sp>
      <p:sp>
        <p:nvSpPr>
          <p:cNvPr id="78" name="Segnaposto contenuto 2"/>
          <p:cNvSpPr txBox="1">
            <a:spLocks/>
          </p:cNvSpPr>
          <p:nvPr/>
        </p:nvSpPr>
        <p:spPr>
          <a:xfrm>
            <a:off x="5370117" y="4048463"/>
            <a:ext cx="1080000" cy="562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Control </a:t>
            </a: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and management</a:t>
            </a:r>
            <a:endParaRPr lang="it-IT" sz="1000" dirty="0">
              <a:solidFill>
                <a:srgbClr val="CC6600"/>
              </a:solidFill>
              <a:latin typeface="Helvetica" pitchFamily="34" charset="0"/>
            </a:endParaRPr>
          </a:p>
        </p:txBody>
      </p:sp>
      <p:sp>
        <p:nvSpPr>
          <p:cNvPr id="80" name="Segnaposto contenuto 2"/>
          <p:cNvSpPr txBox="1">
            <a:spLocks/>
          </p:cNvSpPr>
          <p:nvPr/>
        </p:nvSpPr>
        <p:spPr>
          <a:xfrm>
            <a:off x="6588701" y="4048463"/>
            <a:ext cx="1080000" cy="562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Made in Italy </a:t>
            </a:r>
            <a:endParaRPr lang="it-IT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1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it-IT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 panose="020B0604020202020204" pitchFamily="34" charset="0"/>
              </a:rPr>
              <a:t>know-how </a:t>
            </a:r>
            <a:endParaRPr lang="it-IT" sz="10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 panose="020B0604020202020204" pitchFamily="34" charset="0"/>
            </a:endParaRPr>
          </a:p>
        </p:txBody>
      </p:sp>
      <p:sp>
        <p:nvSpPr>
          <p:cNvPr id="82" name="Ovale 81"/>
          <p:cNvSpPr/>
          <p:nvPr/>
        </p:nvSpPr>
        <p:spPr>
          <a:xfrm>
            <a:off x="4206637" y="2940383"/>
            <a:ext cx="144000" cy="144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  <a:latin typeface="Helvetica" pitchFamily="34" charset="0"/>
              </a:rPr>
              <a:t>5</a:t>
            </a:r>
            <a:endParaRPr lang="it-IT" sz="1200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87" name="Ovale 86"/>
          <p:cNvSpPr/>
          <p:nvPr/>
        </p:nvSpPr>
        <p:spPr>
          <a:xfrm>
            <a:off x="5428275" y="2940383"/>
            <a:ext cx="144000" cy="144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  <a:latin typeface="Helvetica" pitchFamily="34" charset="0"/>
              </a:rPr>
              <a:t>6</a:t>
            </a:r>
            <a:endParaRPr lang="it-IT" sz="1200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90" name="Ovale 89"/>
          <p:cNvSpPr/>
          <p:nvPr/>
        </p:nvSpPr>
        <p:spPr>
          <a:xfrm>
            <a:off x="6649914" y="2940383"/>
            <a:ext cx="144000" cy="144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  <a:latin typeface="Helvetica" pitchFamily="34" charset="0"/>
              </a:rPr>
              <a:t>7</a:t>
            </a:r>
            <a:endParaRPr lang="it-IT" sz="1200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91" name="Triangolo isoscele 90">
            <a:hlinkClick r:id="" action="ppaction://hlinkshowjump?jump=previousslide"/>
          </p:cNvPr>
          <p:cNvSpPr/>
          <p:nvPr/>
        </p:nvSpPr>
        <p:spPr>
          <a:xfrm>
            <a:off x="8480258" y="4504593"/>
            <a:ext cx="353802" cy="249160"/>
          </a:xfrm>
          <a:prstGeom prst="triangl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2" name="Triangolo isoscele 91">
            <a:hlinkClick r:id="" action="ppaction://hlinkshowjump?jump=nextslide"/>
          </p:cNvPr>
          <p:cNvSpPr/>
          <p:nvPr/>
        </p:nvSpPr>
        <p:spPr>
          <a:xfrm rot="10800000">
            <a:off x="8480258" y="4825224"/>
            <a:ext cx="353802" cy="249160"/>
          </a:xfrm>
          <a:prstGeom prst="triangl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467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2" name="Connettore 1 11"/>
          <p:cNvCxnSpPr/>
          <p:nvPr/>
        </p:nvCxnSpPr>
        <p:spPr>
          <a:xfrm>
            <a:off x="-13639" y="478800"/>
            <a:ext cx="8366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05982" y="266915"/>
            <a:ext cx="625455" cy="40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sellaDiTesto 13"/>
          <p:cNvSpPr txBox="1"/>
          <p:nvPr/>
        </p:nvSpPr>
        <p:spPr>
          <a:xfrm>
            <a:off x="-13639" y="0"/>
            <a:ext cx="7528864" cy="546525"/>
          </a:xfrm>
          <a:prstGeom prst="rect">
            <a:avLst/>
          </a:prstGeom>
          <a:noFill/>
          <a:effectLst>
            <a:outerShdw blurRad="76200" dir="5400000" algn="ctr" rotWithShape="0">
              <a:schemeClr val="tx1"/>
            </a:outerShdw>
          </a:effectLst>
        </p:spPr>
        <p:txBody>
          <a:bodyPr wrap="square" lIns="612000" tIns="72000" rIns="0" bIns="72000" rtlCol="0" anchor="ctr" anchorCtr="0">
            <a:noAutofit/>
          </a:bodyPr>
          <a:lstStyle/>
          <a:p>
            <a:r>
              <a:rPr lang="it-IT" sz="2800" dirty="0" smtClean="0">
                <a:solidFill>
                  <a:schemeClr val="bg1"/>
                </a:solidFill>
                <a:effectLst/>
                <a:latin typeface="Helvetica" pitchFamily="34" charset="0"/>
              </a:rPr>
              <a:t>The Mose System to </a:t>
            </a:r>
            <a:r>
              <a:rPr lang="it-IT" sz="2800" dirty="0" err="1" smtClean="0">
                <a:solidFill>
                  <a:schemeClr val="bg1"/>
                </a:solidFill>
                <a:effectLst/>
                <a:latin typeface="Helvetica" pitchFamily="34" charset="0"/>
              </a:rPr>
              <a:t>defend</a:t>
            </a:r>
            <a:r>
              <a:rPr lang="it-IT" sz="2800" dirty="0" smtClean="0">
                <a:solidFill>
                  <a:schemeClr val="bg1"/>
                </a:solidFill>
                <a:effectLst/>
                <a:latin typeface="Helvetica" pitchFamily="34" charset="0"/>
              </a:rPr>
              <a:t> </a:t>
            </a:r>
            <a:r>
              <a:rPr lang="it-IT" sz="2800" dirty="0" err="1" smtClean="0">
                <a:solidFill>
                  <a:schemeClr val="bg1"/>
                </a:solidFill>
                <a:effectLst/>
                <a:latin typeface="Helvetica" pitchFamily="34" charset="0"/>
              </a:rPr>
              <a:t>against</a:t>
            </a:r>
            <a:r>
              <a:rPr lang="it-IT" sz="2800" dirty="0" smtClean="0">
                <a:solidFill>
                  <a:schemeClr val="bg1"/>
                </a:solidFill>
                <a:effectLst/>
                <a:latin typeface="Helvetica" pitchFamily="34" charset="0"/>
              </a:rPr>
              <a:t> </a:t>
            </a:r>
            <a:r>
              <a:rPr lang="it-IT" sz="2800" dirty="0" err="1" smtClean="0">
                <a:solidFill>
                  <a:schemeClr val="bg1"/>
                </a:solidFill>
                <a:effectLst/>
                <a:latin typeface="Helvetica" pitchFamily="34" charset="0"/>
              </a:rPr>
              <a:t>floods</a:t>
            </a:r>
            <a:endParaRPr lang="it-IT" sz="2800" dirty="0" smtClean="0">
              <a:solidFill>
                <a:schemeClr val="bg1"/>
              </a:solidFill>
              <a:effectLst/>
              <a:latin typeface="Helvetica" pitchFamily="34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-13639" y="463240"/>
            <a:ext cx="5328589" cy="369332"/>
          </a:xfrm>
          <a:prstGeom prst="rect">
            <a:avLst/>
          </a:prstGeom>
          <a:noFill/>
          <a:effectLst/>
        </p:spPr>
        <p:txBody>
          <a:bodyPr wrap="square" lIns="612000" tIns="0" rIns="0" bIns="0" rtlCol="0" anchor="ctr" anchorCtr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effectLst>
                  <a:outerShdw blurRad="76200" dir="5400000" algn="ctr" rotWithShape="0">
                    <a:schemeClr val="tx1">
                      <a:alpha val="93000"/>
                    </a:schemeClr>
                  </a:outerShdw>
                </a:effectLst>
                <a:latin typeface="Helvetica" pitchFamily="34" charset="0"/>
              </a:rPr>
              <a:t>4 </a:t>
            </a:r>
            <a:r>
              <a:rPr lang="it-IT" sz="2400" dirty="0" err="1" smtClean="0">
                <a:solidFill>
                  <a:schemeClr val="bg1"/>
                </a:solidFill>
                <a:effectLst>
                  <a:outerShdw blurRad="76200" dir="5400000" algn="ctr" rotWithShape="0">
                    <a:schemeClr val="tx1">
                      <a:alpha val="93000"/>
                    </a:schemeClr>
                  </a:outerShdw>
                </a:effectLst>
                <a:latin typeface="Helvetica" pitchFamily="34" charset="0"/>
              </a:rPr>
              <a:t>Barriers</a:t>
            </a:r>
            <a:r>
              <a:rPr lang="it-IT" sz="2400" dirty="0" smtClean="0">
                <a:solidFill>
                  <a:schemeClr val="bg1"/>
                </a:solidFill>
                <a:effectLst>
                  <a:outerShdw blurRad="76200" dir="5400000" algn="ctr" rotWithShape="0">
                    <a:schemeClr val="tx1">
                      <a:alpha val="93000"/>
                    </a:schemeClr>
                  </a:outerShdw>
                </a:effectLst>
                <a:latin typeface="Helvetica" pitchFamily="34" charset="0"/>
              </a:rPr>
              <a:t> / 78 Gates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7402391" y="1902053"/>
            <a:ext cx="1359819" cy="282129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GB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Lido Inlet</a:t>
            </a:r>
          </a:p>
          <a:p>
            <a:pPr>
              <a:lnSpc>
                <a:spcPts val="1100"/>
              </a:lnSpc>
            </a:pPr>
            <a:r>
              <a:rPr lang="en-GB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2 barrier (41 gates)</a:t>
            </a:r>
            <a:endParaRPr lang="it-IT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7402391" y="4713671"/>
            <a:ext cx="1359819" cy="282129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GB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Chioggia Inlet</a:t>
            </a:r>
          </a:p>
          <a:p>
            <a:pPr>
              <a:lnSpc>
                <a:spcPts val="1100"/>
              </a:lnSpc>
            </a:pPr>
            <a:r>
              <a:rPr lang="en-GB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1 barrier (18 gates)</a:t>
            </a:r>
            <a:endParaRPr lang="it-IT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516060" y="1666549"/>
            <a:ext cx="814139" cy="141064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GB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Venice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7402391" y="3307886"/>
            <a:ext cx="1359819" cy="282129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GB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Malamocco</a:t>
            </a:r>
            <a:r>
              <a:rPr lang="en-GB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 Inlet</a:t>
            </a:r>
          </a:p>
          <a:p>
            <a:pPr>
              <a:lnSpc>
                <a:spcPts val="1100"/>
              </a:lnSpc>
            </a:pPr>
            <a:r>
              <a:rPr lang="en-GB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1 barrier (19 gates)</a:t>
            </a:r>
            <a:endParaRPr lang="it-IT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2538351" y="2897202"/>
            <a:ext cx="489554" cy="489554"/>
          </a:xfrm>
          <a:prstGeom prst="rect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Rettangolo 34"/>
          <p:cNvSpPr/>
          <p:nvPr/>
        </p:nvSpPr>
        <p:spPr>
          <a:xfrm>
            <a:off x="3323726" y="1829897"/>
            <a:ext cx="489554" cy="489554"/>
          </a:xfrm>
          <a:prstGeom prst="rect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/>
          <p:cNvSpPr/>
          <p:nvPr/>
        </p:nvSpPr>
        <p:spPr>
          <a:xfrm>
            <a:off x="2258460" y="4131808"/>
            <a:ext cx="489554" cy="489554"/>
          </a:xfrm>
          <a:prstGeom prst="rect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7" name="Connettore 1 36"/>
          <p:cNvCxnSpPr>
            <a:stCxn id="35" idx="3"/>
          </p:cNvCxnSpPr>
          <p:nvPr/>
        </p:nvCxnSpPr>
        <p:spPr>
          <a:xfrm flipV="1">
            <a:off x="3813280" y="2043117"/>
            <a:ext cx="2129590" cy="31557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1 37"/>
          <p:cNvCxnSpPr/>
          <p:nvPr/>
        </p:nvCxnSpPr>
        <p:spPr>
          <a:xfrm>
            <a:off x="3027905" y="3198247"/>
            <a:ext cx="3010945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1 39"/>
          <p:cNvCxnSpPr>
            <a:endCxn id="7" idx="1"/>
          </p:cNvCxnSpPr>
          <p:nvPr/>
        </p:nvCxnSpPr>
        <p:spPr>
          <a:xfrm flipV="1">
            <a:off x="2748014" y="4323447"/>
            <a:ext cx="3194856" cy="14487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870" y="830263"/>
            <a:ext cx="1351966" cy="135196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870" y="3645835"/>
            <a:ext cx="1351966" cy="135522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870" y="2238049"/>
            <a:ext cx="1351966" cy="135196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2" name="Triangolo isoscele 21">
            <a:hlinkClick r:id="" action="ppaction://hlinkshowjump?jump=previousslide"/>
          </p:cNvPr>
          <p:cNvSpPr/>
          <p:nvPr/>
        </p:nvSpPr>
        <p:spPr>
          <a:xfrm>
            <a:off x="8480258" y="838813"/>
            <a:ext cx="353802" cy="249160"/>
          </a:xfrm>
          <a:prstGeom prst="triangl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Triangolo isoscele 22">
            <a:hlinkClick r:id="" action="ppaction://hlinkshowjump?jump=nextslide"/>
          </p:cNvPr>
          <p:cNvSpPr/>
          <p:nvPr/>
        </p:nvSpPr>
        <p:spPr>
          <a:xfrm rot="10800000">
            <a:off x="8480258" y="1159444"/>
            <a:ext cx="353802" cy="249160"/>
          </a:xfrm>
          <a:prstGeom prst="triangl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9138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1" r="15521"/>
          <a:stretch/>
        </p:blipFill>
        <p:spPr>
          <a:xfrm>
            <a:off x="6392163" y="1834615"/>
            <a:ext cx="2477003" cy="2073770"/>
          </a:xfrm>
          <a:prstGeom prst="rect">
            <a:avLst/>
          </a:prstGeom>
          <a:ln w="3175">
            <a:noFill/>
            <a:prstDash val="solid"/>
          </a:ln>
        </p:spPr>
      </p:pic>
      <p:sp>
        <p:nvSpPr>
          <p:cNvPr id="9" name="CasellaDiTesto 8"/>
          <p:cNvSpPr txBox="1"/>
          <p:nvPr/>
        </p:nvSpPr>
        <p:spPr>
          <a:xfrm>
            <a:off x="-13639" y="0"/>
            <a:ext cx="4680889" cy="546525"/>
          </a:xfrm>
          <a:prstGeom prst="rect">
            <a:avLst/>
          </a:prstGeom>
          <a:noFill/>
          <a:effectLst>
            <a:outerShdw blurRad="76200" dir="5400000" algn="ctr" rotWithShape="0">
              <a:schemeClr val="tx1"/>
            </a:outerShdw>
          </a:effectLst>
        </p:spPr>
        <p:txBody>
          <a:bodyPr wrap="square" lIns="612000" tIns="72000" rIns="0" bIns="72000" rtlCol="0" anchor="ctr" anchorCtr="0">
            <a:noAutofit/>
          </a:bodyPr>
          <a:lstStyle/>
          <a:p>
            <a:r>
              <a:rPr lang="it-IT" sz="2800" dirty="0" smtClean="0">
                <a:solidFill>
                  <a:schemeClr val="bg1"/>
                </a:solidFill>
                <a:effectLst/>
                <a:latin typeface="Helvetica" pitchFamily="34" charset="0"/>
              </a:rPr>
              <a:t>The </a:t>
            </a:r>
            <a:r>
              <a:rPr lang="it-IT" sz="2800" dirty="0" err="1" smtClean="0">
                <a:solidFill>
                  <a:schemeClr val="bg1"/>
                </a:solidFill>
                <a:effectLst/>
                <a:latin typeface="Helvetica" pitchFamily="34" charset="0"/>
              </a:rPr>
              <a:t>gates</a:t>
            </a:r>
            <a:r>
              <a:rPr lang="it-IT" sz="2800" dirty="0" smtClean="0">
                <a:solidFill>
                  <a:schemeClr val="bg1"/>
                </a:solidFill>
                <a:effectLst/>
                <a:latin typeface="Helvetica" pitchFamily="34" charset="0"/>
              </a:rPr>
              <a:t> in </a:t>
            </a:r>
            <a:r>
              <a:rPr lang="it-IT" sz="2800" dirty="0" err="1" smtClean="0">
                <a:solidFill>
                  <a:schemeClr val="bg1"/>
                </a:solidFill>
                <a:effectLst/>
                <a:latin typeface="Helvetica" pitchFamily="34" charset="0"/>
              </a:rPr>
              <a:t>operation</a:t>
            </a:r>
            <a:endParaRPr lang="it-IT" sz="2800" dirty="0" smtClean="0">
              <a:solidFill>
                <a:schemeClr val="bg1"/>
              </a:solidFill>
              <a:effectLst/>
              <a:latin typeface="Helvetica" pitchFamily="34" charset="0"/>
            </a:endParaRPr>
          </a:p>
        </p:txBody>
      </p:sp>
      <p:cxnSp>
        <p:nvCxnSpPr>
          <p:cNvPr id="10" name="Connettore 1 9"/>
          <p:cNvCxnSpPr/>
          <p:nvPr/>
        </p:nvCxnSpPr>
        <p:spPr>
          <a:xfrm>
            <a:off x="-13639" y="478800"/>
            <a:ext cx="8366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05982" y="266915"/>
            <a:ext cx="625455" cy="40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e 2"/>
          <p:cNvSpPr/>
          <p:nvPr/>
        </p:nvSpPr>
        <p:spPr>
          <a:xfrm>
            <a:off x="7619482" y="2150585"/>
            <a:ext cx="144000" cy="144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  <a:latin typeface="Helvetica" pitchFamily="34" charset="0"/>
              </a:rPr>
              <a:t>1</a:t>
            </a:r>
            <a:endParaRPr lang="it-IT" sz="1200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15" name="Ovale 14"/>
          <p:cNvSpPr/>
          <p:nvPr/>
        </p:nvSpPr>
        <p:spPr>
          <a:xfrm>
            <a:off x="7417926" y="2836174"/>
            <a:ext cx="144000" cy="144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  <a:latin typeface="Helvetica" pitchFamily="34" charset="0"/>
              </a:rPr>
              <a:t>2</a:t>
            </a:r>
            <a:endParaRPr lang="it-IT" sz="1200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6979022" y="3060279"/>
            <a:ext cx="144000" cy="144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  <a:latin typeface="Helvetica" pitchFamily="34" charset="0"/>
              </a:rPr>
              <a:t>3</a:t>
            </a:r>
            <a:endParaRPr lang="it-IT" sz="1200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17" name="Ovale 16"/>
          <p:cNvSpPr/>
          <p:nvPr/>
        </p:nvSpPr>
        <p:spPr>
          <a:xfrm>
            <a:off x="8110828" y="2958217"/>
            <a:ext cx="144000" cy="144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  <a:latin typeface="Helvetica" pitchFamily="34" charset="0"/>
              </a:rPr>
              <a:t>4</a:t>
            </a:r>
            <a:endParaRPr lang="it-IT" sz="1200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335775" y="2545786"/>
            <a:ext cx="827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>
                <a:solidFill>
                  <a:schemeClr val="bg1"/>
                </a:solidFill>
                <a:latin typeface="Helvetica" pitchFamily="34" charset="0"/>
              </a:rPr>
              <a:t>&lt; </a:t>
            </a:r>
            <a:r>
              <a:rPr lang="it-IT" sz="1200" dirty="0" err="1">
                <a:solidFill>
                  <a:schemeClr val="bg1"/>
                </a:solidFill>
                <a:latin typeface="Helvetica" pitchFamily="34" charset="0"/>
              </a:rPr>
              <a:t>L</a:t>
            </a:r>
            <a:r>
              <a:rPr lang="it-IT" sz="1200" dirty="0" err="1" smtClean="0">
                <a:solidFill>
                  <a:schemeClr val="bg1"/>
                </a:solidFill>
                <a:latin typeface="Helvetica" pitchFamily="34" charset="0"/>
              </a:rPr>
              <a:t>agoon</a:t>
            </a:r>
            <a:endParaRPr lang="it-IT" sz="120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8354269" y="2545786"/>
            <a:ext cx="590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>
                <a:solidFill>
                  <a:schemeClr val="bg1"/>
                </a:solidFill>
                <a:latin typeface="Helvetica" pitchFamily="34" charset="0"/>
              </a:rPr>
              <a:t>Sea &gt;</a:t>
            </a:r>
            <a:endParaRPr lang="it-IT" sz="120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6410694" y="975835"/>
            <a:ext cx="2414740" cy="738664"/>
          </a:xfrm>
          <a:prstGeom prst="rect">
            <a:avLst/>
          </a:prstGeom>
          <a:noFill/>
          <a:effectLst>
            <a:outerShdw blurRad="190500" dir="5400000" algn="ctr" rotWithShape="0">
              <a:schemeClr val="tx1"/>
            </a:outerShdw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it-IT" sz="1200" dirty="0" smtClean="0">
                <a:solidFill>
                  <a:schemeClr val="bg1"/>
                </a:solidFill>
                <a:latin typeface="Helvetica" pitchFamily="34" charset="0"/>
              </a:rPr>
              <a:t>1. Gates in </a:t>
            </a:r>
            <a:r>
              <a:rPr lang="it-IT" sz="1200" dirty="0" err="1" smtClean="0">
                <a:solidFill>
                  <a:schemeClr val="bg1"/>
                </a:solidFill>
                <a:latin typeface="Helvetica" pitchFamily="34" charset="0"/>
              </a:rPr>
              <a:t>operation</a:t>
            </a:r>
            <a:r>
              <a:rPr lang="it-IT" sz="1200" dirty="0" smtClean="0">
                <a:solidFill>
                  <a:schemeClr val="bg1"/>
                </a:solidFill>
                <a:latin typeface="Helvetica" pitchFamily="34" charset="0"/>
              </a:rPr>
              <a:t>; 2. Gates in stand-by; 3. Gates </a:t>
            </a:r>
            <a:r>
              <a:rPr lang="it-IT" sz="1200" dirty="0" err="1" smtClean="0">
                <a:solidFill>
                  <a:schemeClr val="bg1"/>
                </a:solidFill>
                <a:latin typeface="Helvetica" pitchFamily="34" charset="0"/>
              </a:rPr>
              <a:t>foundations</a:t>
            </a:r>
            <a:r>
              <a:rPr lang="it-IT" sz="1200" dirty="0" smtClean="0">
                <a:solidFill>
                  <a:schemeClr val="bg1"/>
                </a:solidFill>
                <a:latin typeface="Helvetica" pitchFamily="34" charset="0"/>
              </a:rPr>
              <a:t>; </a:t>
            </a:r>
          </a:p>
          <a:p>
            <a:r>
              <a:rPr lang="it-IT" sz="1200" dirty="0" smtClean="0">
                <a:solidFill>
                  <a:schemeClr val="bg1"/>
                </a:solidFill>
                <a:latin typeface="Helvetica" pitchFamily="34" charset="0"/>
              </a:rPr>
              <a:t>4. Gates </a:t>
            </a:r>
            <a:r>
              <a:rPr lang="it-IT" sz="1200" dirty="0" err="1" smtClean="0">
                <a:solidFill>
                  <a:schemeClr val="bg1"/>
                </a:solidFill>
                <a:latin typeface="Helvetica" pitchFamily="34" charset="0"/>
              </a:rPr>
              <a:t>operating</a:t>
            </a:r>
            <a:r>
              <a:rPr lang="it-IT" sz="120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200" dirty="0" err="1" smtClean="0">
                <a:solidFill>
                  <a:schemeClr val="bg1"/>
                </a:solidFill>
                <a:latin typeface="Helvetica" pitchFamily="34" charset="0"/>
              </a:rPr>
              <a:t>plant</a:t>
            </a:r>
            <a:r>
              <a:rPr lang="it-IT" sz="1200" dirty="0" smtClean="0">
                <a:solidFill>
                  <a:schemeClr val="bg1"/>
                </a:solidFill>
                <a:latin typeface="Helvetica" pitchFamily="34" charset="0"/>
              </a:rPr>
              <a:t>; 5. Sub-</a:t>
            </a:r>
            <a:r>
              <a:rPr lang="it-IT" sz="1200" dirty="0" err="1" smtClean="0">
                <a:solidFill>
                  <a:schemeClr val="bg1"/>
                </a:solidFill>
                <a:latin typeface="Helvetica" pitchFamily="34" charset="0"/>
              </a:rPr>
              <a:t>soil</a:t>
            </a:r>
            <a:r>
              <a:rPr lang="it-IT" sz="120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200" dirty="0" err="1" smtClean="0">
                <a:solidFill>
                  <a:schemeClr val="bg1"/>
                </a:solidFill>
                <a:latin typeface="Helvetica" pitchFamily="34" charset="0"/>
              </a:rPr>
              <a:t>consolidation</a:t>
            </a:r>
            <a:r>
              <a:rPr lang="it-IT" sz="1200" dirty="0" smtClean="0">
                <a:solidFill>
                  <a:schemeClr val="bg1"/>
                </a:solidFill>
                <a:latin typeface="Helvetica" pitchFamily="34" charset="0"/>
              </a:rPr>
              <a:t>  </a:t>
            </a:r>
            <a:endParaRPr lang="it-IT" sz="120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1" name="Ovale 20"/>
          <p:cNvSpPr/>
          <p:nvPr/>
        </p:nvSpPr>
        <p:spPr>
          <a:xfrm>
            <a:off x="7575817" y="3505172"/>
            <a:ext cx="144000" cy="144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  <a:latin typeface="Helvetica" pitchFamily="34" charset="0"/>
              </a:rPr>
              <a:t>5</a:t>
            </a:r>
            <a:endParaRPr lang="it-IT" sz="1200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22" name="Triangolo isoscele 21">
            <a:hlinkClick r:id="" action="ppaction://hlinkshowjump?jump=previousslide"/>
          </p:cNvPr>
          <p:cNvSpPr/>
          <p:nvPr/>
        </p:nvSpPr>
        <p:spPr>
          <a:xfrm>
            <a:off x="8480258" y="4504593"/>
            <a:ext cx="353802" cy="249160"/>
          </a:xfrm>
          <a:prstGeom prst="triangl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Triangolo isoscele 22">
            <a:hlinkClick r:id="" action="ppaction://hlinkshowjump?jump=nextslide"/>
          </p:cNvPr>
          <p:cNvSpPr/>
          <p:nvPr/>
        </p:nvSpPr>
        <p:spPr>
          <a:xfrm rot="10800000">
            <a:off x="8480258" y="4825224"/>
            <a:ext cx="353802" cy="249160"/>
          </a:xfrm>
          <a:prstGeom prst="triangl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9529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Rettangolo 17"/>
          <p:cNvSpPr/>
          <p:nvPr/>
        </p:nvSpPr>
        <p:spPr>
          <a:xfrm>
            <a:off x="-13639" y="0"/>
            <a:ext cx="9157639" cy="666935"/>
          </a:xfrm>
          <a:prstGeom prst="rect">
            <a:avLst/>
          </a:prstGeom>
          <a:gradFill>
            <a:gsLst>
              <a:gs pos="0">
                <a:schemeClr val="tx1">
                  <a:alpha val="69000"/>
                </a:schemeClr>
              </a:gs>
              <a:gs pos="50000">
                <a:schemeClr val="tx1">
                  <a:alpha val="47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-13639" y="0"/>
            <a:ext cx="8017607" cy="546525"/>
          </a:xfrm>
          <a:prstGeom prst="rect">
            <a:avLst/>
          </a:prstGeom>
          <a:noFill/>
          <a:effectLst>
            <a:outerShdw blurRad="76200" dir="5400000" algn="ctr" rotWithShape="0">
              <a:schemeClr val="tx1"/>
            </a:outerShdw>
          </a:effectLst>
        </p:spPr>
        <p:txBody>
          <a:bodyPr wrap="square" lIns="612000" tIns="72000" rIns="0" bIns="72000" rtlCol="0" anchor="ctr" anchorCtr="0">
            <a:noAutofit/>
          </a:bodyPr>
          <a:lstStyle/>
          <a:p>
            <a:r>
              <a:rPr lang="it-IT" sz="2800" dirty="0" smtClean="0">
                <a:solidFill>
                  <a:schemeClr val="bg1"/>
                </a:solidFill>
                <a:effectLst/>
                <a:latin typeface="Helvetica" pitchFamily="34" charset="0"/>
              </a:rPr>
              <a:t>Sea </a:t>
            </a:r>
            <a:r>
              <a:rPr lang="it-IT" sz="2800" dirty="0" err="1" smtClean="0">
                <a:solidFill>
                  <a:schemeClr val="bg1"/>
                </a:solidFill>
                <a:effectLst/>
                <a:latin typeface="Helvetica" pitchFamily="34" charset="0"/>
              </a:rPr>
              <a:t>level</a:t>
            </a:r>
            <a:r>
              <a:rPr lang="it-IT" sz="2800" dirty="0" smtClean="0">
                <a:solidFill>
                  <a:schemeClr val="bg1"/>
                </a:solidFill>
                <a:effectLst/>
                <a:latin typeface="Helvetica" pitchFamily="34" charset="0"/>
              </a:rPr>
              <a:t> rise and Mose </a:t>
            </a:r>
            <a:r>
              <a:rPr lang="it-IT" sz="2800" dirty="0" err="1" smtClean="0">
                <a:solidFill>
                  <a:schemeClr val="bg1"/>
                </a:solidFill>
                <a:effectLst/>
                <a:latin typeface="Helvetica" pitchFamily="34" charset="0"/>
              </a:rPr>
              <a:t>barrier</a:t>
            </a:r>
            <a:r>
              <a:rPr lang="it-IT" sz="2800" dirty="0" smtClean="0">
                <a:solidFill>
                  <a:schemeClr val="bg1"/>
                </a:solidFill>
                <a:effectLst/>
                <a:latin typeface="Helvetica" pitchFamily="34" charset="0"/>
              </a:rPr>
              <a:t> </a:t>
            </a:r>
            <a:r>
              <a:rPr lang="it-IT" sz="2800" dirty="0" err="1" smtClean="0">
                <a:solidFill>
                  <a:schemeClr val="bg1"/>
                </a:solidFill>
                <a:effectLst/>
                <a:latin typeface="Helvetica" pitchFamily="34" charset="0"/>
              </a:rPr>
              <a:t>operation</a:t>
            </a:r>
            <a:endParaRPr lang="it-IT" sz="2800" dirty="0" smtClean="0">
              <a:solidFill>
                <a:schemeClr val="bg1"/>
              </a:solidFill>
              <a:effectLst/>
              <a:latin typeface="Helvetica" pitchFamily="34" charset="0"/>
            </a:endParaRPr>
          </a:p>
        </p:txBody>
      </p:sp>
      <p:cxnSp>
        <p:nvCxnSpPr>
          <p:cNvPr id="10" name="Connettore 1 9"/>
          <p:cNvCxnSpPr/>
          <p:nvPr/>
        </p:nvCxnSpPr>
        <p:spPr>
          <a:xfrm>
            <a:off x="-13639" y="478800"/>
            <a:ext cx="8366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05982" y="266915"/>
            <a:ext cx="625455" cy="40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riangolo isoscele 21">
            <a:hlinkClick r:id="" action="ppaction://hlinkshowjump?jump=previousslide"/>
          </p:cNvPr>
          <p:cNvSpPr/>
          <p:nvPr/>
        </p:nvSpPr>
        <p:spPr>
          <a:xfrm>
            <a:off x="8480258" y="4504593"/>
            <a:ext cx="353802" cy="249160"/>
          </a:xfrm>
          <a:prstGeom prst="triangl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649287" y="989838"/>
            <a:ext cx="7354681" cy="39530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100"/>
              </a:lnSpc>
            </a:pPr>
            <a:r>
              <a:rPr lang="en-US" sz="2000" dirty="0" err="1">
                <a:solidFill>
                  <a:schemeClr val="bg1"/>
                </a:solidFill>
                <a:latin typeface="Helvetica" pitchFamily="34" charset="0"/>
              </a:rPr>
              <a:t>Mose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 will carry out its protective action for a growing number of ordinary and exceptional storm 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surges.</a:t>
            </a:r>
          </a:p>
          <a:p>
            <a:pPr>
              <a:lnSpc>
                <a:spcPts val="2100"/>
              </a:lnSpc>
            </a:pP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With 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a </a:t>
            </a:r>
            <a:r>
              <a:rPr lang="en-US" sz="2000" b="1" dirty="0">
                <a:solidFill>
                  <a:srgbClr val="F8DB08"/>
                </a:solidFill>
                <a:latin typeface="Helvetica" pitchFamily="34" charset="0"/>
              </a:rPr>
              <a:t>30 cm sea level rise 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there could be 60-70 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flooding storms (at present 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5 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storms 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per 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year). The risk 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of 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extreme 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events, 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will increase 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of 8 times 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and return 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period will be reduced from 250 to 30 years 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only.</a:t>
            </a:r>
          </a:p>
          <a:p>
            <a:pPr>
              <a:lnSpc>
                <a:spcPts val="2100"/>
              </a:lnSpc>
            </a:pP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The number of complete closures will be limited to 30%, thanks to the flexibility of the </a:t>
            </a:r>
            <a:r>
              <a:rPr lang="en-US" sz="2000" dirty="0" err="1" smtClean="0">
                <a:solidFill>
                  <a:schemeClr val="bg1"/>
                </a:solidFill>
                <a:latin typeface="Helvetica" pitchFamily="34" charset="0"/>
              </a:rPr>
              <a:t>Mose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 system by the use of partial closures.</a:t>
            </a:r>
            <a:endParaRPr lang="en-US" sz="2000" dirty="0">
              <a:solidFill>
                <a:schemeClr val="bg1"/>
              </a:solidFill>
              <a:latin typeface="Helvetica" pitchFamily="34" charset="0"/>
            </a:endParaRPr>
          </a:p>
          <a:p>
            <a:pPr>
              <a:lnSpc>
                <a:spcPts val="2100"/>
              </a:lnSpc>
            </a:pP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The 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environmental effects of the 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closures will remain limited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, given the short duration of 4 hours and the season of the year with cold windy 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weather 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and therefore low risk of anoxia in comparison with the usual three day neap tide stagnation occurring all over the 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year.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/>
            </a:r>
            <a:br>
              <a:rPr lang="en-US" sz="2000" dirty="0">
                <a:solidFill>
                  <a:schemeClr val="bg1"/>
                </a:solidFill>
                <a:latin typeface="Helvetica" pitchFamily="34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The 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effects on port traffic will be limited by the redirection of traffic through the </a:t>
            </a:r>
            <a:r>
              <a:rPr lang="en-US" sz="2000" dirty="0" err="1">
                <a:solidFill>
                  <a:schemeClr val="bg1"/>
                </a:solidFill>
                <a:latin typeface="Helvetica" pitchFamily="34" charset="0"/>
              </a:rPr>
              <a:t>Malamocco</a:t>
            </a:r>
            <a:r>
              <a:rPr lang="en-US" sz="200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Helvetica" pitchFamily="34" charset="0"/>
              </a:rPr>
              <a:t>locks</a:t>
            </a:r>
            <a:endParaRPr lang="it-IT" sz="2000" dirty="0">
              <a:solidFill>
                <a:schemeClr val="bg1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3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10007</TotalTime>
  <Words>312</Words>
  <Application>Microsoft Macintosh PowerPoint</Application>
  <PresentationFormat>On-screen Show (16:9)</PresentationFormat>
  <Paragraphs>65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Tema di Office</vt:lpstr>
      <vt:lpstr>1_Tema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BU</cp:lastModifiedBy>
  <cp:revision>696</cp:revision>
  <cp:lastPrinted>2014-11-10T08:36:13Z</cp:lastPrinted>
  <dcterms:modified xsi:type="dcterms:W3CDTF">2014-11-13T04:18:15Z</dcterms:modified>
</cp:coreProperties>
</file>