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8" r:id="rId3"/>
    <p:sldId id="279" r:id="rId4"/>
    <p:sldId id="277" r:id="rId5"/>
    <p:sldId id="280" r:id="rId6"/>
    <p:sldId id="260" r:id="rId7"/>
    <p:sldId id="262" r:id="rId8"/>
    <p:sldId id="263" r:id="rId9"/>
    <p:sldId id="265" r:id="rId10"/>
    <p:sldId id="257" r:id="rId11"/>
    <p:sldId id="266" r:id="rId12"/>
    <p:sldId id="258" r:id="rId13"/>
    <p:sldId id="274" r:id="rId14"/>
    <p:sldId id="267" r:id="rId15"/>
    <p:sldId id="268" r:id="rId16"/>
    <p:sldId id="269" r:id="rId17"/>
    <p:sldId id="275" r:id="rId18"/>
    <p:sldId id="273" r:id="rId19"/>
    <p:sldId id="270" r:id="rId20"/>
    <p:sldId id="282" r:id="rId21"/>
    <p:sldId id="272" r:id="rId22"/>
    <p:sldId id="271" r:id="rId23"/>
  </p:sldIdLst>
  <p:sldSz cx="9144000" cy="6858000" type="screen4x3"/>
  <p:notesSz cx="7026275" cy="9312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984" y="-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00" d="100"/>
          <a:sy n="100" d="100"/>
        </p:scale>
        <p:origin x="-1980" y="-72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45356" cy="466416"/>
          </a:xfrm>
          <a:prstGeom prst="rect">
            <a:avLst/>
          </a:prstGeom>
        </p:spPr>
        <p:txBody>
          <a:bodyPr vert="horz" lIns="92025" tIns="46013" rIns="92025" bIns="4601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331" y="2"/>
            <a:ext cx="3045356" cy="466416"/>
          </a:xfrm>
          <a:prstGeom prst="rect">
            <a:avLst/>
          </a:prstGeom>
        </p:spPr>
        <p:txBody>
          <a:bodyPr vert="horz" lIns="92025" tIns="46013" rIns="92025" bIns="46013" rtlCol="0"/>
          <a:lstStyle>
            <a:lvl1pPr algn="r">
              <a:defRPr sz="1200"/>
            </a:lvl1pPr>
          </a:lstStyle>
          <a:p>
            <a:fld id="{8905DEA8-079A-43ED-9782-08021C928A90}" type="datetimeFigureOut">
              <a:rPr lang="en-US" smtClean="0"/>
              <a:t>11/13/14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5863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25" tIns="46013" rIns="92025" bIns="4601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3264" y="4423734"/>
            <a:ext cx="5619747" cy="4189722"/>
          </a:xfrm>
          <a:prstGeom prst="rect">
            <a:avLst/>
          </a:prstGeom>
        </p:spPr>
        <p:txBody>
          <a:bodyPr vert="horz" lIns="92025" tIns="46013" rIns="92025" bIns="4601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44259"/>
            <a:ext cx="3045356" cy="466416"/>
          </a:xfrm>
          <a:prstGeom prst="rect">
            <a:avLst/>
          </a:prstGeom>
        </p:spPr>
        <p:txBody>
          <a:bodyPr vert="horz" lIns="92025" tIns="46013" rIns="92025" bIns="4601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331" y="8844259"/>
            <a:ext cx="3045356" cy="466416"/>
          </a:xfrm>
          <a:prstGeom prst="rect">
            <a:avLst/>
          </a:prstGeom>
        </p:spPr>
        <p:txBody>
          <a:bodyPr vert="horz" lIns="92025" tIns="46013" rIns="92025" bIns="46013" rtlCol="0" anchor="b"/>
          <a:lstStyle>
            <a:lvl1pPr algn="r">
              <a:defRPr sz="1200"/>
            </a:lvl1pPr>
          </a:lstStyle>
          <a:p>
            <a:fld id="{5BC70D79-D93A-4080-A0B0-33CDD03EA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615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1" Type="http://schemas.openxmlformats.org/officeDocument/2006/relationships/hyperlink" Target="#cite_note-4"/><Relationship Id="rId12" Type="http://schemas.openxmlformats.org/officeDocument/2006/relationships/hyperlink" Target="http://en.wikipedia.org/wiki/Great_Colonial_Hurricane_of_1635" TargetMode="External"/><Relationship Id="rId13" Type="http://schemas.openxmlformats.org/officeDocument/2006/relationships/hyperlink" Target="http://en.wikipedia.org/wiki/Hurricane_Sandy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Relationship Id="rId3" Type="http://schemas.openxmlformats.org/officeDocument/2006/relationships/hyperlink" Target="http://en.wikipedia.org/wiki/Hurricane" TargetMode="External"/><Relationship Id="rId4" Type="http://schemas.openxmlformats.org/officeDocument/2006/relationships/hyperlink" Target="http://en.wikipedia.org/wiki/New_England" TargetMode="External"/><Relationship Id="rId5" Type="http://schemas.openxmlformats.org/officeDocument/2006/relationships/hyperlink" Target="http://en.wikipedia.org/wiki/1938_Atlantic_hurricane_season" TargetMode="External"/><Relationship Id="rId6" Type="http://schemas.openxmlformats.org/officeDocument/2006/relationships/hyperlink" Target="http://en.wikipedia.org/wiki/Saffir-Simpson_Hurricane_Scale" TargetMode="External"/><Relationship Id="rId7" Type="http://schemas.openxmlformats.org/officeDocument/2006/relationships/hyperlink" Target="#cite_note-1"/><Relationship Id="rId8" Type="http://schemas.openxmlformats.org/officeDocument/2006/relationships/hyperlink" Target="http://en.wikipedia.org/wiki/Long_Island" TargetMode="External"/><Relationship Id="rId9" Type="http://schemas.openxmlformats.org/officeDocument/2006/relationships/hyperlink" Target="#cite_note-Scotti-2"/><Relationship Id="rId10" Type="http://schemas.openxmlformats.org/officeDocument/2006/relationships/hyperlink" Target="#cite_note-3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Verizon Headquarters – NYC – Hurricane Sandy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70D79-D93A-4080-A0B0-33CDD03EAC0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294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3265" y="4423734"/>
            <a:ext cx="5406540" cy="4030769"/>
          </a:xfrm>
        </p:spPr>
        <p:txBody>
          <a:bodyPr/>
          <a:lstStyle/>
          <a:p>
            <a:r>
              <a:rPr lang="en-US" sz="1400" dirty="0"/>
              <a:t>The </a:t>
            </a:r>
            <a:r>
              <a:rPr lang="en-US" sz="1400" b="1" dirty="0"/>
              <a:t>New England Hurricane of 1938</a:t>
            </a:r>
            <a:r>
              <a:rPr lang="en-US" sz="1400" dirty="0"/>
              <a:t> (or </a:t>
            </a:r>
            <a:r>
              <a:rPr lang="en-US" sz="1400" b="1" dirty="0"/>
              <a:t>Great New England Hurricane</a:t>
            </a:r>
            <a:r>
              <a:rPr lang="en-US" sz="1400" dirty="0"/>
              <a:t>, </a:t>
            </a:r>
            <a:r>
              <a:rPr lang="en-US" sz="1400" b="1" dirty="0"/>
              <a:t>Yankee Clipper</a:t>
            </a:r>
            <a:r>
              <a:rPr lang="en-US" sz="1400" dirty="0"/>
              <a:t>, </a:t>
            </a:r>
            <a:r>
              <a:rPr lang="en-US" sz="1400" b="1" dirty="0"/>
              <a:t>Long Island Express</a:t>
            </a:r>
            <a:r>
              <a:rPr lang="en-US" sz="1400" dirty="0"/>
              <a:t>, or simply the </a:t>
            </a:r>
            <a:r>
              <a:rPr lang="en-US" sz="1400" b="1" dirty="0"/>
              <a:t>Great Hurricane of 1938</a:t>
            </a:r>
            <a:r>
              <a:rPr lang="en-US" sz="1400" dirty="0"/>
              <a:t>) was the first major </a:t>
            </a:r>
            <a:r>
              <a:rPr lang="en-US" sz="1400" dirty="0">
                <a:hlinkClick r:id="rId3" action="ppaction://hlinkfile" tooltip="Hurricane"/>
              </a:rPr>
              <a:t>hurricane</a:t>
            </a:r>
            <a:r>
              <a:rPr lang="en-US" sz="1400" dirty="0"/>
              <a:t> to strike </a:t>
            </a:r>
            <a:r>
              <a:rPr lang="en-US" sz="1400" dirty="0">
                <a:hlinkClick r:id="rId4" action="ppaction://hlinkfile" tooltip="New England"/>
              </a:rPr>
              <a:t>New England</a:t>
            </a:r>
            <a:r>
              <a:rPr lang="en-US" sz="1400" dirty="0"/>
              <a:t> since 1869. The storm formed near the coast of Africa in September of the </a:t>
            </a:r>
            <a:r>
              <a:rPr lang="en-US" sz="1400" dirty="0">
                <a:hlinkClick r:id="rId5" action="ppaction://hlinkfile" tooltip="1938 Atlantic hurricane season"/>
              </a:rPr>
              <a:t>1938 Atlantic hurricane season</a:t>
            </a:r>
            <a:r>
              <a:rPr lang="en-US" sz="1400" dirty="0"/>
              <a:t>, becoming a Category 5 hurricane on the </a:t>
            </a:r>
            <a:r>
              <a:rPr lang="en-US" sz="1400" dirty="0" err="1">
                <a:hlinkClick r:id="rId6" action="ppaction://hlinkfile" tooltip="Saffir-Simpson Hurricane Scale"/>
              </a:rPr>
              <a:t>Saffir</a:t>
            </a:r>
            <a:r>
              <a:rPr lang="en-US" sz="1400" dirty="0">
                <a:hlinkClick r:id="rId6" action="ppaction://hlinkfile" tooltip="Saffir-Simpson Hurricane Scale"/>
              </a:rPr>
              <a:t>-Simpson Hurricane Scale</a:t>
            </a:r>
            <a:r>
              <a:rPr lang="en-US" sz="1400" dirty="0"/>
              <a:t> before making landfall as a Category 3 hurricane</a:t>
            </a:r>
            <a:r>
              <a:rPr lang="en-US" sz="1400" baseline="30000" dirty="0">
                <a:hlinkClick r:id="rId7" action="ppaction://hlinkfile"/>
              </a:rPr>
              <a:t>[1]</a:t>
            </a:r>
            <a:r>
              <a:rPr lang="en-US" sz="1400" dirty="0"/>
              <a:t> on </a:t>
            </a:r>
            <a:r>
              <a:rPr lang="en-US" sz="1400" dirty="0">
                <a:hlinkClick r:id="rId8" action="ppaction://hlinkfile" tooltip="Long Island"/>
              </a:rPr>
              <a:t>Long Island</a:t>
            </a:r>
            <a:r>
              <a:rPr lang="en-US" sz="1400" dirty="0"/>
              <a:t> on September 21. The hurricane was estimated to have killed 682 people,</a:t>
            </a:r>
            <a:r>
              <a:rPr lang="en-US" sz="1400" baseline="30000" dirty="0">
                <a:hlinkClick r:id="rId9" action="ppaction://hlinkfile"/>
              </a:rPr>
              <a:t>[2]</a:t>
            </a:r>
            <a:r>
              <a:rPr lang="en-US" sz="1400" dirty="0"/>
              <a:t> damaged or destroyed over 57,000 homes, and caused property losses estimated at US$306 million ($4.7 billion in 2014).</a:t>
            </a:r>
            <a:r>
              <a:rPr lang="en-US" sz="1400" baseline="30000" dirty="0">
                <a:hlinkClick r:id="rId10" action="ppaction://hlinkfile"/>
              </a:rPr>
              <a:t>[3]</a:t>
            </a:r>
            <a:r>
              <a:rPr lang="en-US" sz="1400" dirty="0"/>
              <a:t> Even as late as 1951, damaged trees and buildings were still seen in the affected areas.</a:t>
            </a:r>
            <a:r>
              <a:rPr lang="en-US" sz="1400" baseline="30000" dirty="0">
                <a:hlinkClick r:id="rId11" action="ppaction://hlinkfile"/>
              </a:rPr>
              <a:t>[4]</a:t>
            </a:r>
            <a:r>
              <a:rPr lang="en-US" sz="1400" dirty="0"/>
              <a:t> It remains the most powerful and deadliest hurricane in recent New England history, eclipsed in landfall intensity perhaps only by the </a:t>
            </a:r>
            <a:r>
              <a:rPr lang="en-US" sz="1400" dirty="0">
                <a:hlinkClick r:id="rId12" action="ppaction://hlinkfile" tooltip="Great Colonial Hurricane of 1635"/>
              </a:rPr>
              <a:t>Great Colonial Hurricane of 1635</a:t>
            </a:r>
            <a:r>
              <a:rPr lang="en-US" sz="1400" dirty="0"/>
              <a:t>. In 2012 </a:t>
            </a:r>
            <a:r>
              <a:rPr lang="en-US" sz="1400" dirty="0">
                <a:hlinkClick r:id="rId13" action="ppaction://hlinkfile" tooltip="Hurricane Sandy"/>
              </a:rPr>
              <a:t>Hurricane Sandy</a:t>
            </a:r>
            <a:r>
              <a:rPr lang="en-US" sz="1400" dirty="0"/>
              <a:t> did far more property damage in terms of dollars, regardless of the fact it made landfall in southern New Jersey and was a similar in size storm, just two categories less.  The 1938 storm still stands as the second costliest storm to strike New England.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70D79-D93A-4080-A0B0-33CDD03EAC0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294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Verizon Headquarters – NYC – Hurricane Sandy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70D79-D93A-4080-A0B0-33CDD03EAC0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294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70D79-D93A-4080-A0B0-33CDD03EAC0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23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70D79-D93A-4080-A0B0-33CDD03EAC0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095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5095" indent="-345095">
              <a:buFont typeface="+mj-lt"/>
              <a:buAutoNum type="arabicPeriod"/>
            </a:pPr>
            <a:r>
              <a:rPr lang="en-US" sz="1600" dirty="0"/>
              <a:t>Emergency Planning and  “</a:t>
            </a:r>
            <a:r>
              <a:rPr lang="en-US" sz="1600" u="sng" dirty="0"/>
              <a:t>Response Protocols</a:t>
            </a:r>
            <a:r>
              <a:rPr lang="en-US" sz="1600" dirty="0"/>
              <a:t>”</a:t>
            </a:r>
          </a:p>
          <a:p>
            <a:pPr marL="345095" indent="-345095">
              <a:buFont typeface="+mj-lt"/>
              <a:buAutoNum type="arabicPeriod"/>
            </a:pPr>
            <a:endParaRPr lang="en-US" sz="1600" dirty="0"/>
          </a:p>
          <a:p>
            <a:pPr marL="345095" indent="-345095">
              <a:buFont typeface="+mj-lt"/>
              <a:buAutoNum type="arabicPeriod"/>
            </a:pPr>
            <a:r>
              <a:rPr lang="en-US" sz="1600" u="sng" dirty="0"/>
              <a:t>Places</a:t>
            </a:r>
            <a:r>
              <a:rPr lang="en-US" sz="1600" dirty="0"/>
              <a:t> of </a:t>
            </a:r>
            <a:r>
              <a:rPr lang="en-US" sz="1600" u="sng" dirty="0"/>
              <a:t>Refuge</a:t>
            </a:r>
          </a:p>
          <a:p>
            <a:pPr marL="345095" indent="-345095">
              <a:buFont typeface="+mj-lt"/>
              <a:buAutoNum type="arabicPeriod"/>
            </a:pPr>
            <a:endParaRPr lang="en-US" sz="1600" dirty="0"/>
          </a:p>
          <a:p>
            <a:pPr marL="345095" indent="-345095">
              <a:buFont typeface="+mj-lt"/>
              <a:buAutoNum type="arabicPeriod"/>
            </a:pPr>
            <a:r>
              <a:rPr lang="en-US" sz="1600" u="sng" dirty="0"/>
              <a:t>Maximize passive survivability</a:t>
            </a:r>
          </a:p>
          <a:p>
            <a:endParaRPr lang="en-US" sz="1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70D79-D93A-4080-A0B0-33CDD03EAC0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4916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1.87 years of no one home</a:t>
            </a:r>
          </a:p>
          <a:p>
            <a:endParaRPr lang="en-US" sz="1600" dirty="0"/>
          </a:p>
          <a:p>
            <a:r>
              <a:rPr lang="en-US" sz="1600" dirty="0"/>
              <a:t>4 charges every 10 years</a:t>
            </a:r>
          </a:p>
          <a:p>
            <a:endParaRPr lang="en-US" sz="1600" dirty="0"/>
          </a:p>
          <a:p>
            <a:r>
              <a:rPr lang="en-US" sz="1600" dirty="0"/>
              <a:t>Not being done</a:t>
            </a:r>
          </a:p>
          <a:p>
            <a:endParaRPr lang="en-US" sz="1600" dirty="0"/>
          </a:p>
          <a:p>
            <a:r>
              <a:rPr lang="en-US" sz="1600" dirty="0"/>
              <a:t>Flipping of building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70D79-D93A-4080-A0B0-33CDD03EAC0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9269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70D79-D93A-4080-A0B0-33CDD03EAC0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573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70D79-D93A-4080-A0B0-33CDD03EAC0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2157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70D79-D93A-4080-A0B0-33CDD03EAC0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4386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Fooled by  Randomness</a:t>
            </a:r>
          </a:p>
          <a:p>
            <a:endParaRPr lang="en-US" sz="1600" dirty="0"/>
          </a:p>
          <a:p>
            <a:r>
              <a:rPr lang="en-US" sz="1600" dirty="0"/>
              <a:t>Metaphor by </a:t>
            </a:r>
            <a:r>
              <a:rPr lang="en-US" sz="1600" dirty="0" err="1"/>
              <a:t>Taleb</a:t>
            </a:r>
            <a:r>
              <a:rPr lang="en-US" sz="1600" dirty="0"/>
              <a:t> describes an event that comes as a surprise; has a major impact and is often inappropriately rationalized after the event with hindsight.</a:t>
            </a:r>
          </a:p>
          <a:p>
            <a:endParaRPr lang="en-US" sz="1600" dirty="0"/>
          </a:p>
          <a:p>
            <a:pPr marL="575158" indent="-230063">
              <a:buFont typeface="+mj-lt"/>
              <a:buAutoNum type="arabicPeriod"/>
            </a:pPr>
            <a:r>
              <a:rPr lang="en-US" sz="1600" u="sng" dirty="0"/>
              <a:t>Extreme</a:t>
            </a:r>
            <a:r>
              <a:rPr lang="en-US" sz="1600" dirty="0"/>
              <a:t> </a:t>
            </a:r>
            <a:r>
              <a:rPr lang="en-US" sz="1600" u="sng" dirty="0"/>
              <a:t>outlier</a:t>
            </a:r>
            <a:r>
              <a:rPr lang="en-US" sz="1600" dirty="0"/>
              <a:t> event</a:t>
            </a:r>
          </a:p>
          <a:p>
            <a:pPr marL="575158" indent="-230063">
              <a:buFont typeface="+mj-lt"/>
              <a:buAutoNum type="arabicPeriod"/>
            </a:pPr>
            <a:endParaRPr lang="en-US" sz="1600" dirty="0"/>
          </a:p>
          <a:p>
            <a:pPr marL="575158" indent="-230063">
              <a:buFont typeface="+mj-lt"/>
              <a:buAutoNum type="arabicPeriod"/>
            </a:pPr>
            <a:r>
              <a:rPr lang="en-US" sz="1600" dirty="0"/>
              <a:t>Carries </a:t>
            </a:r>
            <a:r>
              <a:rPr lang="en-US" sz="1600" u="sng" dirty="0"/>
              <a:t>extreme</a:t>
            </a:r>
            <a:r>
              <a:rPr lang="en-US" sz="1600" dirty="0"/>
              <a:t> </a:t>
            </a:r>
            <a:r>
              <a:rPr lang="en-US" sz="1600" u="sng" dirty="0"/>
              <a:t>impact</a:t>
            </a:r>
          </a:p>
          <a:p>
            <a:pPr marL="575158" indent="-230063">
              <a:buFont typeface="+mj-lt"/>
              <a:buAutoNum type="arabicPeriod"/>
            </a:pPr>
            <a:endParaRPr lang="en-US" sz="1600" dirty="0"/>
          </a:p>
          <a:p>
            <a:pPr marL="575158" indent="-230063">
              <a:buFont typeface="+mj-lt"/>
              <a:buAutoNum type="arabicPeriod"/>
            </a:pPr>
            <a:r>
              <a:rPr lang="en-US" sz="1600" dirty="0"/>
              <a:t>Retrospectively </a:t>
            </a:r>
            <a:r>
              <a:rPr lang="en-US" sz="1600" u="sng" dirty="0"/>
              <a:t>predicted</a:t>
            </a:r>
            <a:r>
              <a:rPr lang="en-US" sz="1600" dirty="0"/>
              <a:t>.  Someone must be responsible.  </a:t>
            </a:r>
          </a:p>
          <a:p>
            <a:endParaRPr lang="en-US" sz="1600" dirty="0"/>
          </a:p>
          <a:p>
            <a:r>
              <a:rPr lang="en-US" sz="1600" dirty="0" err="1"/>
              <a:t>Talebs</a:t>
            </a:r>
            <a:r>
              <a:rPr lang="en-US" sz="1600" dirty="0"/>
              <a:t>:  point not to attempt to predict.</a:t>
            </a:r>
          </a:p>
          <a:p>
            <a:r>
              <a:rPr lang="en-US" sz="1600" dirty="0"/>
              <a:t>Black swan events, but build robustness against negative</a:t>
            </a:r>
          </a:p>
          <a:p>
            <a:r>
              <a:rPr lang="en-US" sz="1600" dirty="0"/>
              <a:t>Events and exploit the positive ones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70D79-D93A-4080-A0B0-33CDD03EAC0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6036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End of useful life</a:t>
            </a:r>
          </a:p>
          <a:p>
            <a:r>
              <a:rPr lang="en-US" sz="1600" dirty="0"/>
              <a:t>Replacement of Equipment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70D79-D93A-4080-A0B0-33CDD03EAC0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6661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70D79-D93A-4080-A0B0-33CDD03EAC0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2076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70D79-D93A-4080-A0B0-33CDD03EAC0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6083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5095" indent="-345095">
              <a:buFont typeface="+mj-lt"/>
              <a:buAutoNum type="arabicPeriod"/>
            </a:pPr>
            <a:r>
              <a:rPr lang="en-US" sz="1600" dirty="0"/>
              <a:t>Incorporate Emerging Science into Design and Planning</a:t>
            </a:r>
          </a:p>
          <a:p>
            <a:pPr marL="345095" indent="-345095">
              <a:buFont typeface="+mj-lt"/>
              <a:buAutoNum type="arabicPeriod"/>
            </a:pPr>
            <a:endParaRPr lang="en-US" sz="1600" dirty="0"/>
          </a:p>
          <a:p>
            <a:pPr marL="345095" indent="-345095">
              <a:buFont typeface="+mj-lt"/>
              <a:buAutoNum type="arabicPeriod"/>
            </a:pPr>
            <a:r>
              <a:rPr lang="en-US" sz="1600" dirty="0"/>
              <a:t>Become early adaptors:  </a:t>
            </a:r>
          </a:p>
          <a:p>
            <a:r>
              <a:rPr lang="en-US" sz="1600" dirty="0"/>
              <a:t>	Examples:	- NYC</a:t>
            </a:r>
          </a:p>
          <a:p>
            <a:r>
              <a:rPr lang="en-US" sz="1600" dirty="0"/>
              <a:t>		- GRC</a:t>
            </a:r>
          </a:p>
          <a:p>
            <a:r>
              <a:rPr lang="en-US" sz="1600" dirty="0"/>
              <a:t>		- Model for Future Scenarios</a:t>
            </a:r>
          </a:p>
          <a:p>
            <a:r>
              <a:rPr lang="en-US" sz="1600" dirty="0"/>
              <a:t>		- Flood and Temperature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70D79-D93A-4080-A0B0-33CDD03EAC0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6966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70D79-D93A-4080-A0B0-33CDD03EAC0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2074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70D79-D93A-4080-A0B0-33CDD03EAC0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5846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70D79-D93A-4080-A0B0-33CDD03EAC0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5846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70D79-D93A-4080-A0B0-33CDD03EAC0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154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70D79-D93A-4080-A0B0-33CDD03EAC0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491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ABCB4-361B-4A63-B9E3-C4B3D101407F}" type="datetimeFigureOut">
              <a:rPr lang="en-US" smtClean="0"/>
              <a:t>11/13/14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90741-5591-4FCF-8F1C-AB3D07A48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037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ABCB4-361B-4A63-B9E3-C4B3D101407F}" type="datetimeFigureOut">
              <a:rPr lang="en-US" smtClean="0"/>
              <a:t>11/13/14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90741-5591-4FCF-8F1C-AB3D07A48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025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ABCB4-361B-4A63-B9E3-C4B3D101407F}" type="datetimeFigureOut">
              <a:rPr lang="en-US" smtClean="0"/>
              <a:t>11/13/14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90741-5591-4FCF-8F1C-AB3D07A48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573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ABCB4-361B-4A63-B9E3-C4B3D101407F}" type="datetimeFigureOut">
              <a:rPr lang="en-US" smtClean="0"/>
              <a:t>11/13/14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90741-5591-4FCF-8F1C-AB3D07A48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723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ABCB4-361B-4A63-B9E3-C4B3D101407F}" type="datetimeFigureOut">
              <a:rPr lang="en-US" smtClean="0"/>
              <a:t>11/13/14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90741-5591-4FCF-8F1C-AB3D07A48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180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ABCB4-361B-4A63-B9E3-C4B3D101407F}" type="datetimeFigureOut">
              <a:rPr lang="en-US" smtClean="0"/>
              <a:t>11/13/14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90741-5591-4FCF-8F1C-AB3D07A48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978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ABCB4-361B-4A63-B9E3-C4B3D101407F}" type="datetimeFigureOut">
              <a:rPr lang="en-US" smtClean="0"/>
              <a:t>11/13/14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90741-5591-4FCF-8F1C-AB3D07A48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442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ABCB4-361B-4A63-B9E3-C4B3D101407F}" type="datetimeFigureOut">
              <a:rPr lang="en-US" smtClean="0"/>
              <a:t>11/13/14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90741-5591-4FCF-8F1C-AB3D07A48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972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ABCB4-361B-4A63-B9E3-C4B3D101407F}" type="datetimeFigureOut">
              <a:rPr lang="en-US" smtClean="0"/>
              <a:t>11/13/14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90741-5591-4FCF-8F1C-AB3D07A48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112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ABCB4-361B-4A63-B9E3-C4B3D101407F}" type="datetimeFigureOut">
              <a:rPr lang="en-US" smtClean="0"/>
              <a:t>11/13/14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90741-5591-4FCF-8F1C-AB3D07A48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422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ABCB4-361B-4A63-B9E3-C4B3D101407F}" type="datetimeFigureOut">
              <a:rPr lang="en-US" smtClean="0"/>
              <a:t>11/13/14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90741-5591-4FCF-8F1C-AB3D07A48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252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8ABCB4-361B-4A63-B9E3-C4B3D101407F}" type="datetimeFigureOut">
              <a:rPr lang="en-US" smtClean="0"/>
              <a:t>11/13/14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90741-5591-4FCF-8F1C-AB3D07A48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94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uact=8&amp;ved=0CAcQjRw&amp;url=http://pixabay.com/en/car-icon-driving-drive-vehicle-39597/&amp;ei=l39jVLCII5WzyAT3zILYDg&amp;bvm=bv.79189006,d.aWw&amp;psig=AFQjCNGwnl8mynf7XkrP_8qGGc6as3NVqQ&amp;ust=1415893257925082" TargetMode="External"/><Relationship Id="rId4" Type="http://schemas.openxmlformats.org/officeDocument/2006/relationships/image" Target="../media/image5.jpeg"/><Relationship Id="rId5" Type="http://schemas.openxmlformats.org/officeDocument/2006/relationships/hyperlink" Target="http://www.google.com/url?sa=i&amp;rct=j&amp;q=&amp;esrc=s&amp;frm=1&amp;source=images&amp;cd=&amp;cad=rja&amp;uact=8&amp;ved=0CAcQjRw&amp;url=http://pixabay.com/en/mobile-phone-cell-phone-cellphone-147564/&amp;ei=mYFjVOu-AoORyQTcvoKwCg&amp;psig=AFQjCNFibB-kO_ZDint25zr2T_DsE6kK7Q&amp;ust=1415893765130144" TargetMode="External"/><Relationship Id="rId6" Type="http://schemas.openxmlformats.org/officeDocument/2006/relationships/image" Target="../media/image6.jpeg"/><Relationship Id="rId7" Type="http://schemas.openxmlformats.org/officeDocument/2006/relationships/image" Target="../media/image7.jpeg"/><Relationship Id="rId8" Type="http://schemas.openxmlformats.org/officeDocument/2006/relationships/image" Target="../media/image8.jpeg"/><Relationship Id="rId9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m/url?sa=i&amp;rct=j&amp;q=&amp;esrc=s&amp;frm=1&amp;source=images&amp;cd=&amp;cad=rja&amp;uact=8&amp;ved=0CAcQjRw&amp;url=http://www.clker.com/clipart-pink-house-outline.html&amp;ei=t4JjVLiRJdCqyATKpoJQ&amp;psig=AFQjCNFp-WmMfFQqbgCALe_7L1KPRSASNA&amp;ust=1415894062175417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6" Type="http://schemas.openxmlformats.org/officeDocument/2006/relationships/image" Target="../media/image18.jpeg"/><Relationship Id="rId7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9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76200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>
                    <a:lumMod val="50000"/>
                  </a:schemeClr>
                </a:solidFill>
              </a:rPr>
              <a:t>Boston Properties:  Resiliency 101</a:t>
            </a:r>
          </a:p>
          <a:p>
            <a:pPr algn="ct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Bryan J. Koop, SVP Regional Manager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97098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50000"/>
                  </a:schemeClr>
                </a:solidFill>
              </a:rPr>
              <a:t>A New York Story</a:t>
            </a:r>
            <a:endParaRPr lang="en-US" sz="3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61843" y="1352729"/>
            <a:ext cx="5020314" cy="45146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9183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762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>
                    <a:lumMod val="50000"/>
                  </a:schemeClr>
                </a:solidFill>
              </a:rPr>
              <a:t>(Biblical Idiots)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597098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50000"/>
                  </a:schemeClr>
                </a:solidFill>
              </a:rPr>
              <a:t>1938 New England Hurricane</a:t>
            </a:r>
            <a:endParaRPr lang="en-US" sz="3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28" name="Picture 4" descr="http://media-cache-ec0.pinimg.com/736x/b7/91/b9/b791b940e0d247acdc36f8d8fedbf36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0422" y="951393"/>
            <a:ext cx="5797178" cy="49160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5448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597098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50000"/>
                  </a:schemeClr>
                </a:solidFill>
              </a:rPr>
              <a:t>1938 New England Hurricane</a:t>
            </a:r>
            <a:endParaRPr lang="en-US" sz="3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2075" y="322659"/>
            <a:ext cx="6486525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2402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1.bp.blogspot.com/--iElpdB2kyo/TmeqwOK_VOI/AAAAAAAADU8/-BMGiVsjQ1w/s1600/maslows-hierarchy-of-needs.jp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797878"/>
            <a:ext cx="7848600" cy="583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762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>
                    <a:lumMod val="50000"/>
                  </a:schemeClr>
                </a:solidFill>
              </a:rPr>
              <a:t>Maslow's Hierarchy </a:t>
            </a:r>
            <a:r>
              <a:rPr lang="en-US" sz="4800" dirty="0">
                <a:solidFill>
                  <a:schemeClr val="bg1">
                    <a:lumMod val="50000"/>
                  </a:schemeClr>
                </a:solidFill>
              </a:rPr>
              <a:t>of </a:t>
            </a:r>
            <a:r>
              <a:rPr lang="en-US" sz="4800" dirty="0" smtClean="0">
                <a:solidFill>
                  <a:schemeClr val="bg1">
                    <a:lumMod val="50000"/>
                  </a:schemeClr>
                </a:solidFill>
              </a:rPr>
              <a:t>Needs </a:t>
            </a:r>
          </a:p>
        </p:txBody>
      </p:sp>
    </p:spTree>
    <p:extLst>
      <p:ext uri="{BB962C8B-B14F-4D97-AF65-F5344CB8AC3E}">
        <p14:creationId xmlns:p14="http://schemas.microsoft.com/office/powerpoint/2010/main" val="1012565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2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>
                    <a:lumMod val="50000"/>
                  </a:schemeClr>
                </a:solidFill>
              </a:rPr>
              <a:t>Koop’s Hierarchy </a:t>
            </a:r>
            <a:r>
              <a:rPr lang="en-US" sz="4800" dirty="0">
                <a:solidFill>
                  <a:schemeClr val="bg1">
                    <a:lumMod val="50000"/>
                  </a:schemeClr>
                </a:solidFill>
              </a:rPr>
              <a:t>of </a:t>
            </a:r>
            <a:r>
              <a:rPr lang="en-US" sz="4800" dirty="0" smtClean="0">
                <a:solidFill>
                  <a:schemeClr val="bg1">
                    <a:lumMod val="50000"/>
                  </a:schemeClr>
                </a:solidFill>
              </a:rPr>
              <a:t>Resilience</a:t>
            </a:r>
          </a:p>
        </p:txBody>
      </p:sp>
      <p:sp>
        <p:nvSpPr>
          <p:cNvPr id="10" name="AutoShape 10" descr="data:image/png;base64,iVBORw0KGgoAAAANSUhEUgAAAOcAAADaCAMAAABqzqVhAAAAllBMVEX/AH//////AH3/AHr/arL/MZb/AID/AIL/qs//AIP/+v3/9Pr//f7/9vv/+Pz/6vT/8Pj/s9f/4vD/3+//1On/7Pb/yOL/kcT/zub/utv/UaP/5vL/MZf/2+3/eLj/qNH/mMj/wt//Y6z/G4v/Rp3/fLn/hr//TKD/oM3/ksb/Wqf/ebf/Xqz/vt3/t9r/crb/G4//ib3dPcdpAAAKeElEQVR4nO2da3eqPBCFaVARxXutWqtWUeutVf//nzuobYWZzEi4pJy1st9P5y0Cj8DszEyC1pNuNVdvq7r2o1q6D9haCSGmLd2H1c3ZLVUsy6qUupqPq5lzshTWRWL5rPfAWjm9l7Jt3WSfXjydh9bK+VUW1o9E+UvnoXVybvw7ZgDqbzQeWx9nfWuHMQNQe6DPX7Rx9tduFDOQu+7rOrwuznbJgZSBnFJb0/E1cfaWtgQzCLvLnp4T0MM5/JBjXkBftJyBFs7PJXo0Q/4y0nEKOji/fBozAHU7Gs4hBufLrEpqNnw4qmm840ALQN/z95cYnCXq2bqc47r24NN1iZ8g0HXuoGk5zw+uZ2NfeYR50bSRDQ6plJzWA87ejvvwXfYuZ39JyzlgOZ9f41zMi8TrMCskqVJzcp8cluNiXvwlV9AcOb2RAuY1UcsxI82Ps7ZhbVMC6m8eBe/kSslZeac+1XxkmxJQ972ZJVtYeXE2aNsUpNPkaKQpOR2Cc7wgL6ZYjErMH3MqBKbllNc+ujv6nl2Mn/ol8q8iJyPNhZO2TWFdS9T9lUVu8ZpLxTMPzk/ST4S7vQ3wmu9kMBblz2wRr8qe06PTMOHPfi1yxmzVyd5IU3K6M7h1jQE4VUMAHfqq52CkWXM2B6Sf2OV5ZNN7cR6BuuesjTQdJ6oFtI+CvErLCdhx74Pcr33MuBCYkhMUYLtHxk8gZgC6oPeccUctDaewVtHbq7cjz9sujSW7bjHfS7ZGmoIzCBfRuDg8kd+IQ9RXvIFDPs6nLBO15JxB+I+cu/dJxxV/SwVQjzZSuzzKzl8Sc9o+6OvNGJ+Y0T5Rq/rk13NCrpVYSTkFMAlvS+cn/ly63x+9nJjhU1ZXNCGnDUah7TU5YLVQZwFe3CHtL1ZWHbVknOI1GgzHU1k37LbpDo7LJ2f0f+j0xjnK4rS6EnHCLLH/Sp1mcOHheU6W4g1aaetAe/RrJlc0AaeogKx/SDT9ArmwAO19BuZjn2Akba7o4eJbFv6izincdfTc6W6YcGFn3qteo3I4cbmpziRqywwSNWXO4NyjmF90uLQ2cDj+UwMUPiy41GZ02QhaWAKpcsIrUdvQfnKCDb/6+pcliKRwpP7FpOepEzVFTnGKdmXbdBomlnOwo/E+EpVRJH1hHoBzyvxFjRPWNBpTOnygmW2tRSW6yQ6CPpMBTbjTdBVPJU57GQ19TLoBHfaSzMCNccmrSxuUkCY8+XACL2S6Yc4Uut5cMsq3UcmrT/tLukKgAiecTDpkZlegICPvKeFQ1R7QFc9lCiONzymO0cnBczo8OmvoJx3CHYPwDbZs0hkpzB3y4AzOPeonXF2yCvZQZ6KygyIpVwhkErxMOGGmXKO7YbjOXF+Rl+gCiiIpc6e47wlB43EGX2TkTqyr3Fz9FQl5+8QUGSnzSCSc4xmLU/jR0UHrSKdhKCr2DjxmoB3MXyZ0Qc05JlpDEIsTjGyYbhh2Odr7Q59CKUnrSG+MnDkjzgOI5880ZuUIbfMlBqbsZm/vFW6ZbDg30d3SthkkpvFsUwaKjHRNh4AERqo8j7FDl+dQs8WLP0chCDCw5EU7l+0rT31U5Gxytgkx6++Mn6CPWwN4M1QzNFI1zppKVbn9eAZj5NzdFQBlK9+KU1OUOBtHOufHaRgzR4HYB66ZfdCx4KhkpCqcXaZzhro+k9d4MxjDsj9QoqbamcqAc0J38awSxBySV4KTQDXtLm2ksk5jBpzPdBpmwyeLmYrxAPQEZ8u310znOL6RxuX05nTTzz+DjWtV5TlvvztzZjDAbOnYd5rH7b/E5PRUZk006KgcA9SHs+VrM7pyWq7GBI3JyfgJngWj5ifo3N0V2KE3oscmqA6chrO+tulvFI7B+uw81jiyDygZoO8mO97Uxzic432FOErgJ6j3xUTluMI9tmfaXyr7OP4Sg3MM66532QfoJ890ZVJFH/Au6S7Iu6SyiAH6mLPHlPUWcDmGyox4TuIEjbRRIr9tPDMpAaes7vq9e/8Mu2EdMjIqg/pVEMWbA2ZsPU/LyfiJu4FXU3VGPA/6DsJug2lZofRVkbND79qFLUxPJQ2LAeqgyThVl859H4CynEplvdY0S8rrMVQ6ag8KgRxne+VSp2DjgEjHieRaoPSAzoJQ+hqXs02nCni5MZNApZCk68bU1VARLhYnM9mlglI/rqeUChQlalztGNWBY3AyZT1HoeWeGhR31M5MIZBc7E1xcqX/M/QTqhuWhfBs+QbTlSpToASnypwI5YVkagqMNP4BybemSDmZtWF4eXx7HWvFbnIJax+/XEF11GScrG3CG6O/z4svJNQ7Uu6oSTiZuiuciBEkM/QSqiyFlp3Rc+2Ei8KklJPrhqEMiCmOZSrcURszi/F2eA0B4qRLw1YFLbYYkslM1rJRotamjdT+QEYKOem6a2CbcLwx0oZ5yb1gJGWeL4GGpYCT7uMFgQzaJt1TykNoeYWSLUQ4mbornkTS2NJTxXORsGBezwxQhBvN08OcDc5/cR82VfUykfCTw4xn/EgZIMRZY/wE2SYTBXKUU0LzApjFeOG1QXfOPjNHfQn9pPumLwKFZb/BRK1FLpaw7MP9W/nlnNArxyuSbtjfYMreP9WVvnnsKnHvqP1wMnVX/NbPuabRgfRs0AC7tafP5ndqyjcnsyYIL4Gji2M6FERScD7elh6P/wwvrpy1DtP0g40apryoR5L3T9FGYZ9uq/0unN7jzUKYZ62jA5nwazPYC3UdXljsEjjbh09985hDWU9dJXhFmbWn18V41qXuSl4gNC+ix5iPTtmo5PUgkFo9pj+DJjow7TndQu+f4o3RorNN+wD9hG636pekwUy3DsXOImeuu2CR+ZP3RT4DfyE8YaBJDVyF37GC7Er+J5iGMTPi/0Z4AkiTMA5/FsSh5la2Dxe2H5kF438l4Q5gxVM+hBk0r76CG13iBJP3Oj0d9u8kKqh3NMIDOzH1buOEBmwYiQ88WNZ06ooSuKOGCj+lywN4Hfd1oyFZoDJSPt2wTIQ6apPoarDvNda3cfwknE7ajz5aKAnJHM8wzPda8O98pffrjMKBvzLhjQrlJ1D2Cb7fMPSKVnH6vmY/+efPGiBJ2X5UuEAbFVxdE2qc3NdG/XB6t/GC7FWBqeex5S27BE/5u+Ip/N9pjvf60Cz4k/TVXP8h5/f8Uue+MiFU79s68vlG/yPntRBYCb38M8RZX8nb3v8n59NwuQ9FmnCdui5fofafcj61wmOltO+FLYIIzogMp+Esmgyn4TScxZXhNJyGs7gynIbTcBZXhtNwGs7iynAaTsNZXBlOw2k4iyvDaTgNZ3FlOA2n4SyuDKfhNJzFleE0nIazuDKchtNwFleG03AazuLKcBpOw1lcGU7DaTiLK8NpOA1ncWU4DafhLK4Mp+E0nMWV4TSchrO4MpyG03AWV4bTcBrO4spwGk7DWVwZTsNpOIsrw2k4DWdxZTiVOI+F5zxmwrkpPCf8Sa5knOO3gr8nvwx/FTAZZ9JfARfqSnQY9BsqSTm94cFVP75Tfgv+CynyD9m/3soJfoPSPQzxq/2x/gGM8eFkApl2hAAAAABJRU5ErkJggg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14300" y="-1287463"/>
            <a:ext cx="2838450" cy="268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2" descr="data:image/png;base64,iVBORw0KGgoAAAANSUhEUgAAAOcAAADaCAMAAABqzqVhAAAAllBMVEX/AH//////AH3/AHr/arL/MZb/AID/AIL/qs//AIP/+v3/9Pr//f7/9vv/+Pz/6vT/8Pj/s9f/4vD/3+//1On/7Pb/yOL/kcT/zub/utv/UaP/5vL/MZf/2+3/eLj/qNH/mMj/wt//Y6z/G4v/Rp3/fLn/hr//TKD/oM3/ksb/Wqf/ebf/Xqz/vt3/t9r/crb/G4//ib3dPcdpAAAKeElEQVR4nO2da3eqPBCFaVARxXutWqtWUeutVf//nzuobYWZzEi4pJy1st9P5y0Cj8DszEyC1pNuNVdvq7r2o1q6D9haCSGmLd2H1c3ZLVUsy6qUupqPq5lzshTWRWL5rPfAWjm9l7Jt3WSfXjydh9bK+VUW1o9E+UvnoXVybvw7ZgDqbzQeWx9nfWuHMQNQe6DPX7Rx9tduFDOQu+7rOrwuznbJgZSBnFJb0/E1cfaWtgQzCLvLnp4T0MM5/JBjXkBftJyBFs7PJXo0Q/4y0nEKOji/fBozAHU7Gs4hBufLrEpqNnw4qmm840ALQN/z95cYnCXq2bqc47r24NN1iZ8g0HXuoGk5zw+uZ2NfeYR50bSRDQ6plJzWA87ejvvwXfYuZ39JyzlgOZ9f41zMi8TrMCskqVJzcp8cluNiXvwlV9AcOb2RAuY1UcsxI82Ps7ZhbVMC6m8eBe/kSslZeac+1XxkmxJQ972ZJVtYeXE2aNsUpNPkaKQpOR2Cc7wgL6ZYjErMH3MqBKbllNc+ujv6nl2Mn/ol8q8iJyPNhZO2TWFdS9T9lUVu8ZpLxTMPzk/ST4S7vQ3wmu9kMBblz2wRr8qe06PTMOHPfi1yxmzVyd5IU3K6M7h1jQE4VUMAHfqq52CkWXM2B6Sf2OV5ZNN7cR6BuuesjTQdJ6oFtI+CvErLCdhx74Pcr33MuBCYkhMUYLtHxk8gZgC6oPeccUctDaewVtHbq7cjz9sujSW7bjHfS7ZGmoIzCBfRuDg8kd+IQ9RXvIFDPs6nLBO15JxB+I+cu/dJxxV/SwVQjzZSuzzKzl8Sc9o+6OvNGJ+Y0T5Rq/rk13NCrpVYSTkFMAlvS+cn/ly63x+9nJjhU1ZXNCGnDUah7TU5YLVQZwFe3CHtL1ZWHbVknOI1GgzHU1k37LbpDo7LJ2f0f+j0xjnK4rS6EnHCLLH/Sp1mcOHheU6W4g1aaetAe/RrJlc0AaeogKx/SDT9ArmwAO19BuZjn2Akba7o4eJbFv6izincdfTc6W6YcGFn3qteo3I4cbmpziRqywwSNWXO4NyjmF90uLQ2cDj+UwMUPiy41GZ02QhaWAKpcsIrUdvQfnKCDb/6+pcliKRwpP7FpOepEzVFTnGKdmXbdBomlnOwo/E+EpVRJH1hHoBzyvxFjRPWNBpTOnygmW2tRSW6yQ6CPpMBTbjTdBVPJU57GQ19TLoBHfaSzMCNccmrSxuUkCY8+XACL2S6Yc4Uut5cMsq3UcmrT/tLukKgAiecTDpkZlegICPvKeFQ1R7QFc9lCiONzymO0cnBczo8OmvoJx3CHYPwDbZs0hkpzB3y4AzOPeonXF2yCvZQZ6KygyIpVwhkErxMOGGmXKO7YbjOXF+Rl+gCiiIpc6e47wlB43EGX2TkTqyr3Fz9FQl5+8QUGSnzSCSc4xmLU/jR0UHrSKdhKCr2DjxmoB3MXyZ0Qc05JlpDEIsTjGyYbhh2Odr7Q59CKUnrSG+MnDkjzgOI5880ZuUIbfMlBqbsZm/vFW6ZbDg30d3SthkkpvFsUwaKjHRNh4AERqo8j7FDl+dQs8WLP0chCDCw5EU7l+0rT31U5Gxytgkx6++Mn6CPWwN4M1QzNFI1zppKVbn9eAZj5NzdFQBlK9+KU1OUOBtHOufHaRgzR4HYB66ZfdCx4KhkpCqcXaZzhro+k9d4MxjDsj9QoqbamcqAc0J38awSxBySV4KTQDXtLm2ksk5jBpzPdBpmwyeLmYrxAPQEZ8u310znOL6RxuX05nTTzz+DjWtV5TlvvztzZjDAbOnYd5rH7b/E5PRUZk006KgcA9SHs+VrM7pyWq7GBI3JyfgJngWj5ifo3N0V2KE3oscmqA6chrO+tulvFI7B+uw81jiyDygZoO8mO97Uxzic432FOErgJ6j3xUTluMI9tmfaXyr7OP4Sg3MM66532QfoJ890ZVJFH/Au6S7Iu6SyiAH6mLPHlPUWcDmGyox4TuIEjbRRIr9tPDMpAaes7vq9e/8Mu2EdMjIqg/pVEMWbA2ZsPU/LyfiJu4FXU3VGPA/6DsJug2lZofRVkbND79qFLUxPJQ2LAeqgyThVl859H4CynEplvdY0S8rrMVQ6ag8KgRxne+VSp2DjgEjHieRaoPSAzoJQ+hqXs02nCni5MZNApZCk68bU1VARLhYnM9mlglI/rqeUChQlalztGNWBY3AyZT1HoeWeGhR31M5MIZBc7E1xcqX/M/QTqhuWhfBs+QbTlSpToASnypwI5YVkagqMNP4BybemSDmZtWF4eXx7HWvFbnIJax+/XEF11GScrG3CG6O/z4svJNQ7Uu6oSTiZuiuciBEkM/QSqiyFlp3Rc+2Ei8KklJPrhqEMiCmOZSrcURszi/F2eA0B4qRLw1YFLbYYkslM1rJRotamjdT+QEYKOem6a2CbcLwx0oZ5yb1gJGWeL4GGpYCT7uMFgQzaJt1TykNoeYWSLUQ4mbornkTS2NJTxXORsGBezwxQhBvN08OcDc5/cR82VfUykfCTw4xn/EgZIMRZY/wE2SYTBXKUU0LzApjFeOG1QXfOPjNHfQn9pPumLwKFZb/BRK1FLpaw7MP9W/nlnNArxyuSbtjfYMreP9WVvnnsKnHvqP1wMnVX/NbPuabRgfRs0AC7tafP5ndqyjcnsyYIL4Gji2M6FERScD7elh6P/wwvrpy1DtP0g40apryoR5L3T9FGYZ9uq/0unN7jzUKYZ62jA5nwazPYC3UdXljsEjjbh09985hDWU9dJXhFmbWn18V41qXuSl4gNC+ix5iPTtmo5PUgkFo9pj+DJjow7TndQu+f4o3RorNN+wD9hG636pekwUy3DsXOImeuu2CR+ZP3RT4DfyE8YaBJDVyF37GC7Er+J5iGMTPi/0Z4AkiTMA5/FsSh5la2Dxe2H5kF438l4Q5gxVM+hBk0r76CG13iBJP3Oj0d9u8kKqh3NMIDOzH1buOEBmwYiQ88WNZ06ooSuKOGCj+lywN4Hfd1oyFZoDJSPt2wTIQ6apPoarDvNda3cfwknE7ajz5aKAnJHM8wzPda8O98pffrjMKBvzLhjQrlJ1D2Cb7fMPSKVnH6vmY/+efPGiBJ2X5UuEAbFVxdE2qc3NdG/XB6t/GC7FWBqeex5S27BE/5u+Ip/N9pjvf60Cz4k/TVXP8h5/f8Uue+MiFU79s68vlG/yPntRBYCb38M8RZX8nb3v8n59NwuQ9FmnCdui5fofafcj61wmOltO+FLYIIzogMp+Esmgyn4TScxZXhNJyGs7gynIbTcBZXhtNwGs7iynAaTsNZXBlOw2k4iyvDaTgNZ3FlOA2n4SyuDKfhNJzFleE0nIazuDKchtNwFleG03AazuLKcBpOw1lcGU7DaTiLK8NpOA1ncWU4DafhLK4Mp+E0nMWV4TSchrO4MpyG03AWV4bTcBrO4spwGk7DWVwZTsNpOIsrw2k4DWdxZTiVOI+F5zxmwrkpPCf8Sa5knOO3gr8nvwx/FTAZZ9JfARfqSnQY9BsqSTm94cFVP75Tfgv+CynyD9m/3soJfoPSPQzxq/2x/gGM8eFkApl2hAAAAABJRU5ErkJggg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66700" y="-1135063"/>
            <a:ext cx="2838450" cy="268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4" descr="data:image/png;base64,iVBORw0KGgoAAAANSUhEUgAAAOcAAADaCAMAAABqzqVhAAAAllBMVEX/AH//////AH3/AHr/arL/MZb/AID/AIL/qs//AIP/+v3/9Pr//f7/9vv/+Pz/6vT/8Pj/s9f/4vD/3+//1On/7Pb/yOL/kcT/zub/utv/UaP/5vL/MZf/2+3/eLj/qNH/mMj/wt//Y6z/G4v/Rp3/fLn/hr//TKD/oM3/ksb/Wqf/ebf/Xqz/vt3/t9r/crb/G4//ib3dPcdpAAAKeElEQVR4nO2da3eqPBCFaVARxXutWqtWUeutVf//nzuobYWZzEi4pJy1st9P5y0Cj8DszEyC1pNuNVdvq7r2o1q6D9haCSGmLd2H1c3ZLVUsy6qUupqPq5lzshTWRWL5rPfAWjm9l7Jt3WSfXjydh9bK+VUW1o9E+UvnoXVybvw7ZgDqbzQeWx9nfWuHMQNQe6DPX7Rx9tduFDOQu+7rOrwuznbJgZSBnFJb0/E1cfaWtgQzCLvLnp4T0MM5/JBjXkBftJyBFs7PJXo0Q/4y0nEKOji/fBozAHU7Gs4hBufLrEpqNnw4qmm840ALQN/z95cYnCXq2bqc47r24NN1iZ8g0HXuoGk5zw+uZ2NfeYR50bSRDQ6plJzWA87ejvvwXfYuZ39JyzlgOZ9f41zMi8TrMCskqVJzcp8cluNiXvwlV9AcOb2RAuY1UcsxI82Ps7ZhbVMC6m8eBe/kSslZeac+1XxkmxJQ972ZJVtYeXE2aNsUpNPkaKQpOR2Cc7wgL6ZYjErMH3MqBKbllNc+ujv6nl2Mn/ol8q8iJyPNhZO2TWFdS9T9lUVu8ZpLxTMPzk/ST4S7vQ3wmu9kMBblz2wRr8qe06PTMOHPfi1yxmzVyd5IU3K6M7h1jQE4VUMAHfqq52CkWXM2B6Sf2OV5ZNN7cR6BuuesjTQdJ6oFtI+CvErLCdhx74Pcr33MuBCYkhMUYLtHxk8gZgC6oPeccUctDaewVtHbq7cjz9sujSW7bjHfS7ZGmoIzCBfRuDg8kd+IQ9RXvIFDPs6nLBO15JxB+I+cu/dJxxV/SwVQjzZSuzzKzl8Sc9o+6OvNGJ+Y0T5Rq/rk13NCrpVYSTkFMAlvS+cn/ly63x+9nJjhU1ZXNCGnDUah7TU5YLVQZwFe3CHtL1ZWHbVknOI1GgzHU1k37LbpDo7LJ2f0f+j0xjnK4rS6EnHCLLH/Sp1mcOHheU6W4g1aaetAe/RrJlc0AaeogKx/SDT9ArmwAO19BuZjn2Akba7o4eJbFv6izincdfTc6W6YcGFn3qteo3I4cbmpziRqywwSNWXO4NyjmF90uLQ2cDj+UwMUPiy41GZ02QhaWAKpcsIrUdvQfnKCDb/6+pcliKRwpP7FpOepEzVFTnGKdmXbdBomlnOwo/E+EpVRJH1hHoBzyvxFjRPWNBpTOnygmW2tRSW6yQ6CPpMBTbjTdBVPJU57GQ19TLoBHfaSzMCNccmrSxuUkCY8+XACL2S6Yc4Uut5cMsq3UcmrT/tLukKgAiecTDpkZlegICPvKeFQ1R7QFc9lCiONzymO0cnBczo8OmvoJx3CHYPwDbZs0hkpzB3y4AzOPeonXF2yCvZQZ6KygyIpVwhkErxMOGGmXKO7YbjOXF+Rl+gCiiIpc6e47wlB43EGX2TkTqyr3Fz9FQl5+8QUGSnzSCSc4xmLU/jR0UHrSKdhKCr2DjxmoB3MXyZ0Qc05JlpDEIsTjGyYbhh2Odr7Q59CKUnrSG+MnDkjzgOI5880ZuUIbfMlBqbsZm/vFW6ZbDg30d3SthkkpvFsUwaKjHRNh4AERqo8j7FDl+dQs8WLP0chCDCw5EU7l+0rT31U5Gxytgkx6++Mn6CPWwN4M1QzNFI1zppKVbn9eAZj5NzdFQBlK9+KU1OUOBtHOufHaRgzR4HYB66ZfdCx4KhkpCqcXaZzhro+k9d4MxjDsj9QoqbamcqAc0J38awSxBySV4KTQDXtLm2ksk5jBpzPdBpmwyeLmYrxAPQEZ8u310znOL6RxuX05nTTzz+DjWtV5TlvvztzZjDAbOnYd5rH7b/E5PRUZk006KgcA9SHs+VrM7pyWq7GBI3JyfgJngWj5ifo3N0V2KE3oscmqA6chrO+tulvFI7B+uw81jiyDygZoO8mO97Uxzic432FOErgJ6j3xUTluMI9tmfaXyr7OP4Sg3MM66532QfoJ890ZVJFH/Au6S7Iu6SyiAH6mLPHlPUWcDmGyox4TuIEjbRRIr9tPDMpAaes7vq9e/8Mu2EdMjIqg/pVEMWbA2ZsPU/LyfiJu4FXU3VGPA/6DsJug2lZofRVkbND79qFLUxPJQ2LAeqgyThVl859H4CynEplvdY0S8rrMVQ6ag8KgRxne+VSp2DjgEjHieRaoPSAzoJQ+hqXs02nCni5MZNApZCk68bU1VARLhYnM9mlglI/rqeUChQlalztGNWBY3AyZT1HoeWeGhR31M5MIZBc7E1xcqX/M/QTqhuWhfBs+QbTlSpToASnypwI5YVkagqMNP4BybemSDmZtWF4eXx7HWvFbnIJax+/XEF11GScrG3CG6O/z4svJNQ7Uu6oSTiZuiuciBEkM/QSqiyFlp3Rc+2Ei8KklJPrhqEMiCmOZSrcURszi/F2eA0B4qRLw1YFLbYYkslM1rJRotamjdT+QEYKOem6a2CbcLwx0oZ5yb1gJGWeL4GGpYCT7uMFgQzaJt1TykNoeYWSLUQ4mbornkTS2NJTxXORsGBezwxQhBvN08OcDc5/cR82VfUykfCTw4xn/EgZIMRZY/wE2SYTBXKUU0LzApjFeOG1QXfOPjNHfQn9pPumLwKFZb/BRK1FLpaw7MP9W/nlnNArxyuSbtjfYMreP9WVvnnsKnHvqP1wMnVX/NbPuabRgfRs0AC7tafP5ndqyjcnsyYIL4Gji2M6FERScD7elh6P/wwvrpy1DtP0g40apryoR5L3T9FGYZ9uq/0unN7jzUKYZ62jA5nwazPYC3UdXljsEjjbh09985hDWU9dJXhFmbWn18V41qXuSl4gNC+ix5iPTtmo5PUgkFo9pj+DJjow7TndQu+f4o3RorNN+wD9hG636pekwUy3DsXOImeuu2CR+ZP3RT4DfyE8YaBJDVyF37GC7Er+J5iGMTPi/0Z4AkiTMA5/FsSh5la2Dxe2H5kF438l4Q5gxVM+hBk0r76CG13iBJP3Oj0d9u8kKqh3NMIDOzH1buOEBmwYiQ88WNZ06ooSuKOGCj+lywN4Hfd1oyFZoDJSPt2wTIQ6apPoarDvNda3cfwknE7ajz5aKAnJHM8wzPda8O98pffrjMKBvzLhjQrlJ1D2Cb7fMPSKVnH6vmY/+efPGiBJ2X5UuEAbFVxdE2qc3NdG/XB6t/GC7FWBqeex5S27BE/5u+Ip/N9pjvf60Cz4k/TVXP8h5/f8Uue+MiFU79s68vlG/yPntRBYCb38M8RZX8nb3v8n59NwuQ9FmnCdui5fofafcj61wmOltO+FLYIIzogMp+Esmgyn4TScxZXhNJyGs7gynIbTcBZXhtNwGs7iynAaTsNZXBlOw2k4iyvDaTgNZ3FlOA2n4SyuDKfhNJzFleE0nIazuDKchtNwFleG03AazuLKcBpOw1lcGU7DaTiLK8NpOA1ncWU4DafhLK4Mp+E0nMWV4TSchrO4MpyG03AWV4bTcBrO4spwGk7DWVwZTsNpOIsrw2k4DWdxZTiVOI+F5zxmwrkpPCf8Sa5knOO3gr8nvwx/FTAZZ9JfARfqSnQY9BsqSTm94cFVP75Tfgv+CynyD9m/3soJfoPSPQzxq/2x/gGM8eFkApl2hAAAAABJRU5ErkJggg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419100" y="-982663"/>
            <a:ext cx="2838450" cy="268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5715000" y="2378452"/>
            <a:ext cx="3128010" cy="2051566"/>
            <a:chOff x="5634990" y="2378452"/>
            <a:chExt cx="3128010" cy="2051566"/>
          </a:xfrm>
        </p:grpSpPr>
        <p:cxnSp>
          <p:nvCxnSpPr>
            <p:cNvPr id="36" name="Straight Connector 35"/>
            <p:cNvCxnSpPr/>
            <p:nvPr/>
          </p:nvCxnSpPr>
          <p:spPr>
            <a:xfrm flipV="1">
              <a:off x="5634990" y="3322320"/>
              <a:ext cx="2975610" cy="1696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/>
            <p:cNvGrpSpPr/>
            <p:nvPr/>
          </p:nvGrpSpPr>
          <p:grpSpPr>
            <a:xfrm>
              <a:off x="6248400" y="2378452"/>
              <a:ext cx="2514600" cy="2051566"/>
              <a:chOff x="6172200" y="2378452"/>
              <a:chExt cx="2514600" cy="2051566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6705600" y="2378452"/>
                <a:ext cx="1447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solidFill>
                      <a:schemeClr val="bg1">
                        <a:lumMod val="50000"/>
                      </a:schemeClr>
                    </a:solidFill>
                  </a:rPr>
                  <a:t>Private</a:t>
                </a:r>
                <a:endParaRPr lang="en-US" sz="3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6172200" y="3352800"/>
                <a:ext cx="251460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 smtClean="0">
                    <a:solidFill>
                      <a:schemeClr val="bg1">
                        <a:lumMod val="50000"/>
                      </a:schemeClr>
                    </a:solidFill>
                  </a:rPr>
                  <a:t>Public/</a:t>
                </a:r>
              </a:p>
              <a:p>
                <a:pPr algn="ctr"/>
                <a:r>
                  <a:rPr lang="en-US" sz="3200" dirty="0" smtClean="0">
                    <a:solidFill>
                      <a:schemeClr val="bg1">
                        <a:lumMod val="50000"/>
                      </a:schemeClr>
                    </a:solidFill>
                  </a:rPr>
                  <a:t>Quasi Public</a:t>
                </a:r>
                <a:endParaRPr lang="en-US" sz="3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228600" y="900618"/>
            <a:ext cx="7391400" cy="5271582"/>
            <a:chOff x="762000" y="900618"/>
            <a:chExt cx="7391400" cy="5271582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3421379" y="2526030"/>
              <a:ext cx="2293621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2819400" y="3339286"/>
              <a:ext cx="3429000" cy="13514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/>
            <p:cNvGrpSpPr/>
            <p:nvPr/>
          </p:nvGrpSpPr>
          <p:grpSpPr>
            <a:xfrm>
              <a:off x="762000" y="900618"/>
              <a:ext cx="7391400" cy="5271582"/>
              <a:chOff x="914400" y="900618"/>
              <a:chExt cx="7391400" cy="5271582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 flipH="1">
                <a:off x="914400" y="907197"/>
                <a:ext cx="3886200" cy="5265003"/>
              </a:xfrm>
              <a:prstGeom prst="line">
                <a:avLst/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>
                <a:off x="4800600" y="900618"/>
                <a:ext cx="3505200" cy="5271582"/>
              </a:xfrm>
              <a:prstGeom prst="line">
                <a:avLst/>
              </a:prstGeom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914400" y="6172200"/>
                <a:ext cx="7391400" cy="0"/>
              </a:xfrm>
              <a:prstGeom prst="line">
                <a:avLst/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1" name="Straight Connector 40"/>
            <p:cNvCxnSpPr/>
            <p:nvPr/>
          </p:nvCxnSpPr>
          <p:spPr>
            <a:xfrm flipV="1">
              <a:off x="2240280" y="4123669"/>
              <a:ext cx="4541520" cy="3048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562100" y="5097780"/>
              <a:ext cx="5829300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01" name="Picture 5" descr="https://encrypted-tbn0.gstatic.com/images?q=tbn:ANd9GcRRteeDvB1sTK1VpBC5zlXi_xPh2-1eKqp1IKB8wo_aJ6KRfZtj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4544" y="3426439"/>
              <a:ext cx="888244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4" name="Picture 8" descr="https://encrypted-tbn2.gstatic.com/images?q=tbn:ANd9GcSWRYOm6y6DY6ugWZi6bqq4T7EB5EXfl-2CKNf945q3y-4efDOXr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8612" y="1311619"/>
              <a:ext cx="542976" cy="1083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11" name="Picture 15" descr="S:\Executive Management\Koop\Presentations\Pics for presentations\house outline jpeg.jpg"/>
            <p:cNvPicPr>
              <a:picLocks noChangeAspect="1" noChangeArrowheads="1"/>
            </p:cNvPicPr>
            <p:nvPr/>
          </p:nvPicPr>
          <p:blipFill>
            <a:blip r:embed="rId7" cstate="screen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4744" y="2569666"/>
              <a:ext cx="742986" cy="705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114" name="Picture 18" descr="S:\Executive Management\Koop\Presentations\Pics for presentations\water drop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2593" y="5135416"/>
            <a:ext cx="501305" cy="997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5" name="Picture 19" descr="S:\Executive Management\Koop\Presentations\Pics for presentations\lightbulb.jpg"/>
          <p:cNvPicPr>
            <a:picLocks noChangeAspect="1" noChangeArrowheads="1"/>
          </p:cNvPicPr>
          <p:nvPr/>
        </p:nvPicPr>
        <p:blipFill>
          <a:blip r:embed="rId9" cstate="screen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67514" y="4211299"/>
            <a:ext cx="555503" cy="84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/>
          <p:cNvSpPr txBox="1"/>
          <p:nvPr/>
        </p:nvSpPr>
        <p:spPr>
          <a:xfrm>
            <a:off x="0" y="6211669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1 Week Duration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759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26180" y="2057400"/>
            <a:ext cx="533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>
                    <a:lumMod val="50000"/>
                  </a:schemeClr>
                </a:solidFill>
              </a:rPr>
              <a:t>Doomsday Triage</a:t>
            </a:r>
          </a:p>
          <a:p>
            <a:pPr>
              <a:lnSpc>
                <a:spcPct val="150000"/>
              </a:lnSpc>
            </a:pPr>
            <a:endParaRPr lang="en-US" sz="40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chemeClr val="bg1">
                    <a:lumMod val="50000"/>
                  </a:schemeClr>
                </a:solidFill>
              </a:rPr>
              <a:t>Black Swan Resiliency</a:t>
            </a:r>
          </a:p>
          <a:p>
            <a:endParaRPr lang="en-US" sz="40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4000" dirty="0" smtClean="0">
                <a:solidFill>
                  <a:schemeClr val="bg1">
                    <a:lumMod val="50000"/>
                  </a:schemeClr>
                </a:solidFill>
              </a:rPr>
              <a:t>New Planet</a:t>
            </a:r>
            <a:endParaRPr lang="en-US" sz="4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3580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>
                    <a:lumMod val="50000"/>
                  </a:schemeClr>
                </a:solidFill>
              </a:rPr>
              <a:t>Boston Properties:  Resiliency 101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000" y="3109049"/>
            <a:ext cx="2115239" cy="1828800"/>
          </a:xfrm>
          <a:prstGeom prst="rect">
            <a:avLst/>
          </a:prstGeom>
        </p:spPr>
      </p:pic>
      <p:pic>
        <p:nvPicPr>
          <p:cNvPr id="7" name="Picture 2" descr="S:\Executive Management\Koop\Presentations\ABX 2013 Presentation -\DOOMSDAY2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3623" y="1606118"/>
            <a:ext cx="2344616" cy="1664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000" y="4937849"/>
            <a:ext cx="1943100" cy="14573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86200" y="1143000"/>
            <a:ext cx="502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u="sng" dirty="0" err="1" smtClean="0">
                <a:solidFill>
                  <a:schemeClr val="bg1">
                    <a:lumMod val="50000"/>
                  </a:schemeClr>
                </a:solidFill>
              </a:rPr>
              <a:t>Tres</a:t>
            </a:r>
            <a:r>
              <a:rPr lang="en-US" sz="4800" u="sng" dirty="0" smtClean="0">
                <a:solidFill>
                  <a:schemeClr val="bg1">
                    <a:lumMod val="50000"/>
                  </a:schemeClr>
                </a:solidFill>
              </a:rPr>
              <a:t> Resiliency</a:t>
            </a:r>
            <a:endParaRPr lang="en-US" sz="4800" u="sng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954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:\Executive Management\Koop\Presentations\ABX 2013 Presentation -\DOOMSDAY2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63415" y="0"/>
            <a:ext cx="96598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553200" y="6477000"/>
            <a:ext cx="25527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Photo Credit:  National Geographic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029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chemeClr val="bg1">
                    <a:lumMod val="50000"/>
                  </a:schemeClr>
                </a:solidFill>
              </a:rPr>
              <a:t>Doomsday Triage</a:t>
            </a:r>
            <a:endParaRPr lang="en-US" sz="7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098" name="Picture 2" descr="http://audiobooks.album-cover-art-finder.com/covers/the-checklist-manifesto-how-to-get-things-right-unabridged-audiobook-cover-art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02864" y="1181279"/>
            <a:ext cx="3538271" cy="541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2802864" y="1181279"/>
            <a:ext cx="0" cy="5410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341135" y="1181279"/>
            <a:ext cx="0" cy="5410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1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liquidforce.com/img/handles/big/flightrop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0972696">
            <a:off x="1069041" y="3982390"/>
            <a:ext cx="3200400" cy="21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harborfreight.com/media/catalog/product/cache/1/image/9df78eab33525d08d6e5fb8d27136e95/i/m/image_18165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5041" y="856524"/>
            <a:ext cx="2389123" cy="2389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edisastersystems.com/store/images/P/SF346100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785586"/>
            <a:ext cx="4271682" cy="345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4495800" y="2514600"/>
            <a:ext cx="3631616" cy="3636506"/>
            <a:chOff x="5105400" y="2728002"/>
            <a:chExt cx="3631616" cy="3636506"/>
          </a:xfrm>
        </p:grpSpPr>
        <p:pic>
          <p:nvPicPr>
            <p:cNvPr id="2062" name="Picture 14" descr="http://livingwatersd.com/wp-content/uploads/2011/08/gallon1.jpg"/>
            <p:cNvPicPr>
              <a:picLocks noChangeAspect="1" noChangeArrowheads="1"/>
            </p:cNvPicPr>
            <p:nvPr/>
          </p:nvPicPr>
          <p:blipFill>
            <a:blip r:embed="rId6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5400" y="2728002"/>
              <a:ext cx="2866442" cy="3583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4" name="Picture 16" descr="http://livingwatersd.com/wp-content/uploads/2011/08/gallon1.jpg"/>
            <p:cNvPicPr>
              <a:picLocks noChangeAspect="1" noChangeArrowheads="1"/>
            </p:cNvPicPr>
            <p:nvPr/>
          </p:nvPicPr>
          <p:blipFill>
            <a:blip r:embed="rId7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4600" y="3348990"/>
              <a:ext cx="2412416" cy="3015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chemeClr val="bg1">
                    <a:lumMod val="50000"/>
                  </a:schemeClr>
                </a:solidFill>
              </a:rPr>
              <a:t>Doomsday Triage</a:t>
            </a:r>
            <a:endParaRPr lang="en-US" sz="7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5750004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chemeClr val="bg1">
                    <a:lumMod val="50000"/>
                  </a:schemeClr>
                </a:solidFill>
              </a:rPr>
              <a:t>On Site</a:t>
            </a:r>
            <a:endParaRPr lang="en-US" sz="6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270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5240" y="9906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chemeClr val="bg1">
                    <a:lumMod val="50000"/>
                  </a:schemeClr>
                </a:solidFill>
              </a:rPr>
              <a:t>Aquafence</a:t>
            </a:r>
            <a:endParaRPr lang="en-US" sz="5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chemeClr val="bg1">
                    <a:lumMod val="50000"/>
                  </a:schemeClr>
                </a:solidFill>
              </a:rPr>
              <a:t>Doomsday Triage</a:t>
            </a:r>
            <a:endParaRPr lang="en-US" sz="7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750004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chemeClr val="bg1">
                    <a:lumMod val="50000"/>
                  </a:schemeClr>
                </a:solidFill>
              </a:rPr>
              <a:t>On Site</a:t>
            </a:r>
            <a:endParaRPr lang="en-US" sz="6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146" name="Picture 2" descr="S:\Executive Management\Koop\Presentations\Pics for presentations\Atlantic Wharf\Aqua Fence - Atlantic Wharf 2014 and planning\Barrett's iphone\IMG_3534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29200" y="1988820"/>
            <a:ext cx="3048000" cy="3703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S:\Executive Management\Koop\Presentations\Pics for presentations\Atlantic Wharf\Aqua Fence - Atlantic Wharf 2014 and planning\Barrett's iphone\IMG_3558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39240" y="1988820"/>
            <a:ext cx="3017520" cy="3703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236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5240" y="9906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chemeClr val="bg1">
                    <a:lumMod val="50000"/>
                  </a:schemeClr>
                </a:solidFill>
              </a:rPr>
              <a:t>Aquafence</a:t>
            </a:r>
            <a:endParaRPr lang="en-US" sz="5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chemeClr val="bg1">
                    <a:lumMod val="50000"/>
                  </a:schemeClr>
                </a:solidFill>
              </a:rPr>
              <a:t>Doomsday Triage</a:t>
            </a:r>
            <a:endParaRPr lang="en-US" sz="7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170" name="Picture 2" descr="S:\Executive Management\Koop\Presentations\Pics for presentations\Atlantic Wharf\Aqua Fence - Atlantic Wharf 2014 and planning\Nikon Camera\DSC_0082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15390" y="1913931"/>
            <a:ext cx="6792913" cy="41668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9163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mage.made-in-china.com/2f0j00gBsTQuCEgKcj/Dongfeng-Fuel-Truck-Lb5240gjy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19600" y="3223364"/>
            <a:ext cx="4724400" cy="3627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://www.catusedpower.com/images/12-019_XQ230_C9/12-019-Right-Rear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416" y="1066800"/>
            <a:ext cx="4498434" cy="3635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chemeClr val="bg1">
                    <a:lumMod val="50000"/>
                  </a:schemeClr>
                </a:solidFill>
              </a:rPr>
              <a:t>Doomsday Triage</a:t>
            </a:r>
            <a:endParaRPr lang="en-US" sz="7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5181600"/>
            <a:ext cx="441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chemeClr val="bg1">
                    <a:lumMod val="50000"/>
                  </a:schemeClr>
                </a:solidFill>
              </a:rPr>
              <a:t>Off Site</a:t>
            </a:r>
            <a:endParaRPr lang="en-US" sz="7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643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800" y="742950"/>
            <a:ext cx="6345716" cy="5486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chemeClr val="bg1">
                    <a:lumMod val="50000"/>
                  </a:schemeClr>
                </a:solidFill>
              </a:rPr>
              <a:t>Black Swan Theory</a:t>
            </a:r>
            <a:endParaRPr lang="en-US" sz="7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462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779808">
            <a:off x="523363" y="1984716"/>
            <a:ext cx="7847377" cy="4079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91897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>
                    <a:lumMod val="50000"/>
                  </a:schemeClr>
                </a:solidFill>
              </a:rPr>
              <a:t>Black Swan - Existing Building</a:t>
            </a:r>
            <a:endParaRPr lang="en-US" sz="5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600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smeincofseattle.com/assets/images/switchgea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3510" y="1384935"/>
            <a:ext cx="6405668" cy="543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191897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>
                    <a:lumMod val="50000"/>
                  </a:schemeClr>
                </a:solidFill>
              </a:rPr>
              <a:t>Black Swan - Existing Building</a:t>
            </a:r>
            <a:endParaRPr lang="en-US" sz="5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787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nachi.org/forum/attachments/f19/55308d1337055425-distribution-panel-question-img_313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9893" y="1447800"/>
            <a:ext cx="3637056" cy="4851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53000" y="3088871"/>
            <a:ext cx="373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>
                    <a:lumMod val="50000"/>
                  </a:schemeClr>
                </a:solidFill>
              </a:rPr>
              <a:t>Distribution Panel</a:t>
            </a:r>
            <a:endParaRPr lang="en-US" sz="4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91897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>
                    <a:lumMod val="50000"/>
                  </a:schemeClr>
                </a:solidFill>
              </a:rPr>
              <a:t>Black Swan - Existing Building</a:t>
            </a:r>
            <a:endParaRPr lang="en-US" sz="5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882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651" y="1047750"/>
            <a:ext cx="7263129" cy="5447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chemeClr val="bg1">
                    <a:lumMod val="50000"/>
                  </a:schemeClr>
                </a:solidFill>
              </a:rPr>
              <a:t>New Planet</a:t>
            </a:r>
            <a:endParaRPr lang="en-US" sz="7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754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chemeClr val="bg1">
                    <a:lumMod val="50000"/>
                  </a:schemeClr>
                </a:solidFill>
              </a:rPr>
              <a:t>New Planet Design</a:t>
            </a:r>
            <a:endParaRPr lang="en-US" sz="7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1430" y="57912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>
                    <a:lumMod val="50000"/>
                  </a:schemeClr>
                </a:solidFill>
              </a:rPr>
              <a:t>Holistic Design</a:t>
            </a:r>
            <a:endParaRPr lang="en-US" sz="5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26" name="Picture 2" descr="S:\Construction\Boston\Projects\Suburban\WCC01 - Weston Corporate Center\Base Bldg\Weston Corporate Center\Progess Photos\May 2010\72WCCAEMCF99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1128607"/>
            <a:ext cx="7315200" cy="455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787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chemeClr val="bg1">
                    <a:lumMod val="50000"/>
                  </a:schemeClr>
                </a:solidFill>
              </a:rPr>
              <a:t>New Planet Design</a:t>
            </a:r>
            <a:endParaRPr lang="en-US" sz="7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314" name="Picture 2" descr="S:\Executive Management\Koop\Presentations\Pics for presentations\Weston Corporate Center\Weston Straw Graphic icc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86000" y="1371600"/>
            <a:ext cx="4577715" cy="428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11430" y="57912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>
                    <a:lumMod val="50000"/>
                  </a:schemeClr>
                </a:solidFill>
              </a:rPr>
              <a:t>Holistic Design</a:t>
            </a:r>
            <a:endParaRPr lang="en-US" sz="5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59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" y="909429"/>
            <a:ext cx="8557260" cy="5153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chemeClr val="bg1">
                    <a:lumMod val="50000"/>
                  </a:schemeClr>
                </a:solidFill>
              </a:rPr>
              <a:t>New Planet Design</a:t>
            </a:r>
            <a:endParaRPr lang="en-US" sz="7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1430" y="593467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>
                    <a:lumMod val="50000"/>
                  </a:schemeClr>
                </a:solidFill>
              </a:rPr>
              <a:t>Holistic Design</a:t>
            </a:r>
            <a:endParaRPr lang="en-US" sz="5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863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chemeClr val="bg1">
                    <a:lumMod val="50000"/>
                  </a:schemeClr>
                </a:solidFill>
              </a:rPr>
              <a:t>Resiliency Leadership</a:t>
            </a:r>
            <a:endParaRPr lang="en-US" sz="7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592" y="1207949"/>
            <a:ext cx="4347102" cy="5097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 descr="S:\Executive Management\Koop\Presentations\ABX 2013 Presentation -\LEED_REFERENCE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6800" y="1207949"/>
            <a:ext cx="4033658" cy="5136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8698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:\Executive Management\Koop\Presentations\ABX 2013 Presentation -\LEED REFERENCE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4093" y="1200329"/>
            <a:ext cx="4065334" cy="52595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chemeClr val="bg1">
                    <a:lumMod val="50000"/>
                  </a:schemeClr>
                </a:solidFill>
              </a:rPr>
              <a:t>Resiliency Leadership</a:t>
            </a:r>
            <a:endParaRPr lang="en-US" sz="7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567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895</TotalTime>
  <Words>503</Words>
  <Application>Microsoft Macintosh PowerPoint</Application>
  <PresentationFormat>On-screen Show (4:3)</PresentationFormat>
  <Paragraphs>101</Paragraphs>
  <Slides>22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Boston Properties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mfagan</dc:creator>
  <cp:lastModifiedBy>BU</cp:lastModifiedBy>
  <cp:revision>56</cp:revision>
  <cp:lastPrinted>2014-11-12T16:00:17Z</cp:lastPrinted>
  <dcterms:created xsi:type="dcterms:W3CDTF">2013-11-12T16:54:29Z</dcterms:created>
  <dcterms:modified xsi:type="dcterms:W3CDTF">2014-11-13T20:22:03Z</dcterms:modified>
</cp:coreProperties>
</file>