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5" r:id="rId2"/>
  </p:sldMasterIdLst>
  <p:notesMasterIdLst>
    <p:notesMasterId r:id="rId23"/>
  </p:notesMasterIdLst>
  <p:sldIdLst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5" r:id="rId17"/>
    <p:sldId id="277" r:id="rId18"/>
    <p:sldId id="278" r:id="rId19"/>
    <p:sldId id="280" r:id="rId20"/>
    <p:sldId id="279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04" y="-1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880907365468626"/>
          <c:y val="0.0333387731243987"/>
          <c:w val="0.841513507262021"/>
          <c:h val="0.865976589226338"/>
        </c:manualLayout>
      </c:layout>
      <c:scatterChart>
        <c:scatterStyle val="lineMarker"/>
        <c:varyColors val="0"/>
        <c:ser>
          <c:idx val="0"/>
          <c:order val="0"/>
          <c:tx>
            <c:v>Global Nat Cat Losses (total)</c:v>
          </c:tx>
          <c:marker>
            <c:symbol val="none"/>
          </c:marker>
          <c:xVal>
            <c:numRef>
              <c:f>'2004_2011 losses'!$A$2:$A$13</c:f>
              <c:numCache>
                <c:formatCode>General</c:formatCode>
                <c:ptCount val="12"/>
                <c:pt idx="0">
                  <c:v>2011.0</c:v>
                </c:pt>
                <c:pt idx="1">
                  <c:v>2010.0</c:v>
                </c:pt>
                <c:pt idx="2">
                  <c:v>2009.0</c:v>
                </c:pt>
                <c:pt idx="3">
                  <c:v>2008.0</c:v>
                </c:pt>
                <c:pt idx="4">
                  <c:v>2007.0</c:v>
                </c:pt>
                <c:pt idx="5">
                  <c:v>2006.0</c:v>
                </c:pt>
                <c:pt idx="6">
                  <c:v>2005.0</c:v>
                </c:pt>
                <c:pt idx="7">
                  <c:v>2004.0</c:v>
                </c:pt>
                <c:pt idx="8">
                  <c:v>2003.0</c:v>
                </c:pt>
                <c:pt idx="9">
                  <c:v>2002.0</c:v>
                </c:pt>
                <c:pt idx="10">
                  <c:v>2001.0</c:v>
                </c:pt>
                <c:pt idx="11">
                  <c:v>2000.0</c:v>
                </c:pt>
              </c:numCache>
            </c:numRef>
          </c:xVal>
          <c:yVal>
            <c:numRef>
              <c:f>'2004_2011 losses'!$B$2:$B$13</c:f>
              <c:numCache>
                <c:formatCode>General</c:formatCode>
                <c:ptCount val="12"/>
                <c:pt idx="0">
                  <c:v>380.0</c:v>
                </c:pt>
                <c:pt idx="1">
                  <c:v>150.0</c:v>
                </c:pt>
                <c:pt idx="2">
                  <c:v>50.0</c:v>
                </c:pt>
                <c:pt idx="3">
                  <c:v>200.0</c:v>
                </c:pt>
                <c:pt idx="4">
                  <c:v>83.0</c:v>
                </c:pt>
                <c:pt idx="5">
                  <c:v>50.0</c:v>
                </c:pt>
                <c:pt idx="6">
                  <c:v>220.0</c:v>
                </c:pt>
                <c:pt idx="7">
                  <c:v>150.0</c:v>
                </c:pt>
                <c:pt idx="8">
                  <c:v>60.0</c:v>
                </c:pt>
                <c:pt idx="9">
                  <c:v>55.0</c:v>
                </c:pt>
                <c:pt idx="10">
                  <c:v>36.0</c:v>
                </c:pt>
                <c:pt idx="11">
                  <c:v>31.0</c:v>
                </c:pt>
              </c:numCache>
            </c:numRef>
          </c:yVal>
          <c:smooth val="0"/>
        </c:ser>
        <c:ser>
          <c:idx val="1"/>
          <c:order val="1"/>
          <c:tx>
            <c:v>Global Climate Related Losses (total)</c:v>
          </c:tx>
          <c:marker>
            <c:symbol val="none"/>
          </c:marker>
          <c:xVal>
            <c:numRef>
              <c:f>'2004_2011 losses'!$A$2:$A$13</c:f>
              <c:numCache>
                <c:formatCode>General</c:formatCode>
                <c:ptCount val="12"/>
                <c:pt idx="0">
                  <c:v>2011.0</c:v>
                </c:pt>
                <c:pt idx="1">
                  <c:v>2010.0</c:v>
                </c:pt>
                <c:pt idx="2">
                  <c:v>2009.0</c:v>
                </c:pt>
                <c:pt idx="3">
                  <c:v>2008.0</c:v>
                </c:pt>
                <c:pt idx="4">
                  <c:v>2007.0</c:v>
                </c:pt>
                <c:pt idx="5">
                  <c:v>2006.0</c:v>
                </c:pt>
                <c:pt idx="6">
                  <c:v>2005.0</c:v>
                </c:pt>
                <c:pt idx="7">
                  <c:v>2004.0</c:v>
                </c:pt>
                <c:pt idx="8">
                  <c:v>2003.0</c:v>
                </c:pt>
                <c:pt idx="9">
                  <c:v>2002.0</c:v>
                </c:pt>
                <c:pt idx="10">
                  <c:v>2001.0</c:v>
                </c:pt>
                <c:pt idx="11">
                  <c:v>2000.0</c:v>
                </c:pt>
              </c:numCache>
            </c:numRef>
          </c:xVal>
          <c:yVal>
            <c:numRef>
              <c:f>'2004_2011 losses'!$D$2:$D$13</c:f>
              <c:numCache>
                <c:formatCode>0</c:formatCode>
                <c:ptCount val="12"/>
                <c:pt idx="0">
                  <c:v>148.2</c:v>
                </c:pt>
                <c:pt idx="1">
                  <c:v>99.0</c:v>
                </c:pt>
                <c:pt idx="2">
                  <c:v>44.0</c:v>
                </c:pt>
                <c:pt idx="3">
                  <c:v>114.0</c:v>
                </c:pt>
                <c:pt idx="4">
                  <c:v>67.23</c:v>
                </c:pt>
                <c:pt idx="5">
                  <c:v>46.5</c:v>
                </c:pt>
                <c:pt idx="6">
                  <c:v>213.4</c:v>
                </c:pt>
                <c:pt idx="7">
                  <c:v>108.0</c:v>
                </c:pt>
                <c:pt idx="8">
                  <c:v>51.0</c:v>
                </c:pt>
                <c:pt idx="9">
                  <c:v>53.9</c:v>
                </c:pt>
                <c:pt idx="10">
                  <c:v>27.36</c:v>
                </c:pt>
                <c:pt idx="11">
                  <c:v>26.34999999999999</c:v>
                </c:pt>
              </c:numCache>
            </c:numRef>
          </c:yVal>
          <c:smooth val="0"/>
        </c:ser>
        <c:ser>
          <c:idx val="2"/>
          <c:order val="2"/>
          <c:tx>
            <c:v>Global Climate Related Losses (insured)</c:v>
          </c:tx>
          <c:marker>
            <c:symbol val="none"/>
          </c:marker>
          <c:xVal>
            <c:numRef>
              <c:f>'2004_2011 losses'!$A$2:$A$13</c:f>
              <c:numCache>
                <c:formatCode>General</c:formatCode>
                <c:ptCount val="12"/>
                <c:pt idx="0">
                  <c:v>2011.0</c:v>
                </c:pt>
                <c:pt idx="1">
                  <c:v>2010.0</c:v>
                </c:pt>
                <c:pt idx="2">
                  <c:v>2009.0</c:v>
                </c:pt>
                <c:pt idx="3">
                  <c:v>2008.0</c:v>
                </c:pt>
                <c:pt idx="4">
                  <c:v>2007.0</c:v>
                </c:pt>
                <c:pt idx="5">
                  <c:v>2006.0</c:v>
                </c:pt>
                <c:pt idx="6">
                  <c:v>2005.0</c:v>
                </c:pt>
                <c:pt idx="7">
                  <c:v>2004.0</c:v>
                </c:pt>
                <c:pt idx="8">
                  <c:v>2003.0</c:v>
                </c:pt>
                <c:pt idx="9">
                  <c:v>2002.0</c:v>
                </c:pt>
                <c:pt idx="10">
                  <c:v>2001.0</c:v>
                </c:pt>
                <c:pt idx="11">
                  <c:v>2000.0</c:v>
                </c:pt>
              </c:numCache>
            </c:numRef>
          </c:xVal>
          <c:yVal>
            <c:numRef>
              <c:f>'2004_2011 losses'!$G$2:$G$13</c:f>
              <c:numCache>
                <c:formatCode>0</c:formatCode>
                <c:ptCount val="12"/>
                <c:pt idx="0">
                  <c:v>55.65000000000001</c:v>
                </c:pt>
                <c:pt idx="1">
                  <c:v>24.7</c:v>
                </c:pt>
                <c:pt idx="2">
                  <c:v>21.12</c:v>
                </c:pt>
                <c:pt idx="3">
                  <c:v>44.55</c:v>
                </c:pt>
                <c:pt idx="4">
                  <c:v>25.22</c:v>
                </c:pt>
                <c:pt idx="5">
                  <c:v>14.7</c:v>
                </c:pt>
                <c:pt idx="6">
                  <c:v>100.0</c:v>
                </c:pt>
                <c:pt idx="7">
                  <c:v>46.08</c:v>
                </c:pt>
                <c:pt idx="8">
                  <c:v>14.25</c:v>
                </c:pt>
                <c:pt idx="9">
                  <c:v>12.7</c:v>
                </c:pt>
                <c:pt idx="10">
                  <c:v>10.58</c:v>
                </c:pt>
                <c:pt idx="11">
                  <c:v>8.217000000000001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9024856"/>
        <c:axId val="2118759480"/>
      </c:scatterChart>
      <c:valAx>
        <c:axId val="2119024856"/>
        <c:scaling>
          <c:orientation val="minMax"/>
          <c:min val="2000.0"/>
        </c:scaling>
        <c:delete val="0"/>
        <c:axPos val="b"/>
        <c:numFmt formatCode="General" sourceLinked="1"/>
        <c:majorTickMark val="out"/>
        <c:minorTickMark val="none"/>
        <c:tickLblPos val="nextTo"/>
        <c:crossAx val="2118759480"/>
        <c:crosses val="autoZero"/>
        <c:crossBetween val="midCat"/>
      </c:valAx>
      <c:valAx>
        <c:axId val="2118759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 w="6350" cap="rnd">
            <a:solidFill>
              <a:schemeClr val="accent1"/>
            </a:solidFill>
            <a:round/>
          </a:ln>
        </c:spPr>
        <c:crossAx val="211902485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16598484860391"/>
          <c:y val="0.0"/>
          <c:w val="0.311964360713984"/>
          <c:h val="0.39282706163828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200" b="1" i="0" baseline="0"/>
          </a:pPr>
          <a:endParaRPr lang="en-US"/>
        </a:p>
      </c:txPr>
    </c:legend>
    <c:plotVisOnly val="1"/>
    <c:dispBlanksAs val="gap"/>
    <c:showDLblsOverMax val="0"/>
  </c:chart>
  <c:spPr>
    <a:ln w="12700">
      <a:noFill/>
    </a:ln>
    <a:effectLst>
      <a:glow rad="101600">
        <a:schemeClr val="accent1">
          <a:satMod val="175000"/>
          <a:alpha val="40000"/>
        </a:schemeClr>
      </a:glow>
      <a:softEdge rad="63500"/>
    </a:effectLst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47423-9EA4-9842-A185-89EDACA33A28}" type="datetimeFigureOut">
              <a:rPr lang="en-US" smtClean="0"/>
              <a:t>11/14/14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4923CC-1A77-5849-81D3-648E91C4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6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WMO has launched an initiative to develop guidelines, recommended practices and </a:t>
            </a:r>
            <a:r>
              <a:rPr lang="en-US" dirty="0" err="1" smtClean="0">
                <a:effectLst/>
              </a:rPr>
              <a:t>stan</a:t>
            </a:r>
            <a:r>
              <a:rPr lang="en-US" dirty="0" smtClean="0">
                <a:effectLst/>
              </a:rPr>
              <a:t>- </a:t>
            </a:r>
            <a:r>
              <a:rPr lang="en-US" dirty="0" err="1" smtClean="0">
                <a:effectLst/>
              </a:rPr>
              <a:t>dards</a:t>
            </a:r>
            <a:r>
              <a:rPr lang="en-US" dirty="0" smtClean="0">
                <a:effectLst/>
              </a:rPr>
              <a:t> for hazard definition and classification to support the geo-referencing of loss and damage data and risk analysis </a:t>
            </a:r>
            <a:endParaRPr lang="en-US" dirty="0" smtClean="0"/>
          </a:p>
          <a:p>
            <a:r>
              <a:rPr lang="en-US" dirty="0" smtClean="0">
                <a:effectLst/>
              </a:rPr>
              <a:t>191 Members to develop statistical hazard mapping as well as forecasting and forward-looking </a:t>
            </a:r>
            <a:r>
              <a:rPr lang="en-US" dirty="0" err="1" smtClean="0">
                <a:effectLst/>
              </a:rPr>
              <a:t>modelling</a:t>
            </a:r>
            <a:r>
              <a:rPr lang="en-US" dirty="0" smtClean="0">
                <a:effectLst/>
              </a:rPr>
              <a:t> tools and methodologies for meteorological, hydrological and climate-related hazards to support loss and damage data collection and analysis and probabilistic risk </a:t>
            </a:r>
            <a:r>
              <a:rPr lang="en-US" dirty="0" err="1" smtClean="0">
                <a:effectLst/>
              </a:rPr>
              <a:t>modelling</a:t>
            </a:r>
            <a:r>
              <a:rPr lang="en-US" dirty="0" smtClean="0">
                <a:effectLst/>
              </a:rPr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9815-E475-6F48-9531-442408CCD73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058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Scope  of WMO Study</a:t>
            </a:r>
            <a:br>
              <a:rPr lang="en-US" dirty="0" smtClean="0"/>
            </a:br>
            <a:r>
              <a:rPr lang="en-US" dirty="0" smtClean="0"/>
              <a:t>43 years (1970-2012)</a:t>
            </a:r>
          </a:p>
          <a:p>
            <a:r>
              <a:rPr lang="en-US" dirty="0" smtClean="0"/>
              <a:t>N= 8835</a:t>
            </a:r>
          </a:p>
          <a:p>
            <a:r>
              <a:rPr lang="en-US" dirty="0" smtClean="0"/>
              <a:t>1.9M lives lost</a:t>
            </a:r>
          </a:p>
          <a:p>
            <a:r>
              <a:rPr lang="en-US" dirty="0" smtClean="0"/>
              <a:t>Damages $ 42.4 T USD</a:t>
            </a:r>
          </a:p>
          <a:p>
            <a:r>
              <a:rPr lang="en-US" dirty="0" smtClean="0"/>
              <a:t>1% of events caused</a:t>
            </a:r>
          </a:p>
          <a:p>
            <a:pPr lvl="1"/>
            <a:r>
              <a:rPr lang="en-US" dirty="0" smtClean="0"/>
              <a:t>69% of deaths</a:t>
            </a:r>
          </a:p>
          <a:p>
            <a:pPr lvl="1"/>
            <a:r>
              <a:rPr lang="en-US" dirty="0" smtClean="0"/>
              <a:t>19% of economic losses</a:t>
            </a:r>
          </a:p>
          <a:p>
            <a:r>
              <a:rPr lang="en-US" dirty="0" smtClean="0"/>
              <a:t>Storms &amp; Floods caused</a:t>
            </a:r>
          </a:p>
          <a:p>
            <a:pPr lvl="1"/>
            <a:r>
              <a:rPr lang="en-US" dirty="0" smtClean="0"/>
              <a:t>79% of number of disasters</a:t>
            </a:r>
          </a:p>
          <a:p>
            <a:pPr lvl="1"/>
            <a:r>
              <a:rPr lang="en-US" dirty="0" smtClean="0"/>
              <a:t>54% of deaths</a:t>
            </a:r>
          </a:p>
          <a:p>
            <a:pPr lvl="1"/>
            <a:r>
              <a:rPr lang="en-US" dirty="0" smtClean="0"/>
              <a:t>84% of economic losses</a:t>
            </a:r>
          </a:p>
          <a:p>
            <a:r>
              <a:rPr lang="en-US" dirty="0" smtClean="0"/>
              <a:t>Droughts caused</a:t>
            </a:r>
          </a:p>
          <a:p>
            <a:pPr lvl="1"/>
            <a:r>
              <a:rPr lang="en-US" dirty="0" smtClean="0"/>
              <a:t>35% of deaths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9815-E475-6F48-9531-442408CCD73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59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Scope  of WMO Study</a:t>
            </a:r>
            <a:br>
              <a:rPr lang="en-US" dirty="0" smtClean="0"/>
            </a:br>
            <a:r>
              <a:rPr lang="en-US" dirty="0" smtClean="0"/>
              <a:t>43 years (1970-2012)</a:t>
            </a:r>
          </a:p>
          <a:p>
            <a:r>
              <a:rPr lang="en-US" dirty="0" smtClean="0"/>
              <a:t>N= 8835</a:t>
            </a:r>
          </a:p>
          <a:p>
            <a:r>
              <a:rPr lang="en-US" dirty="0" smtClean="0"/>
              <a:t>1.9M lives lost</a:t>
            </a:r>
          </a:p>
          <a:p>
            <a:r>
              <a:rPr lang="en-US" dirty="0" smtClean="0"/>
              <a:t>Damages $ 42.4 T USD</a:t>
            </a:r>
          </a:p>
          <a:p>
            <a:r>
              <a:rPr lang="en-US" dirty="0" smtClean="0"/>
              <a:t>1% of events caused</a:t>
            </a:r>
          </a:p>
          <a:p>
            <a:pPr lvl="1"/>
            <a:r>
              <a:rPr lang="en-US" dirty="0" smtClean="0"/>
              <a:t>69% of deaths</a:t>
            </a:r>
          </a:p>
          <a:p>
            <a:pPr lvl="1"/>
            <a:r>
              <a:rPr lang="en-US" dirty="0" smtClean="0"/>
              <a:t>19% of economic losses</a:t>
            </a:r>
          </a:p>
          <a:p>
            <a:r>
              <a:rPr lang="en-US" dirty="0" smtClean="0"/>
              <a:t>Storms &amp; Floods caused</a:t>
            </a:r>
          </a:p>
          <a:p>
            <a:pPr lvl="1"/>
            <a:r>
              <a:rPr lang="en-US" dirty="0" smtClean="0"/>
              <a:t>79% of number of disasters</a:t>
            </a:r>
          </a:p>
          <a:p>
            <a:pPr lvl="1"/>
            <a:r>
              <a:rPr lang="en-US" dirty="0" smtClean="0"/>
              <a:t>54% of deaths</a:t>
            </a:r>
          </a:p>
          <a:p>
            <a:pPr lvl="1"/>
            <a:r>
              <a:rPr lang="en-US" dirty="0" smtClean="0"/>
              <a:t>84% of economic losses</a:t>
            </a:r>
          </a:p>
          <a:p>
            <a:r>
              <a:rPr lang="en-US" dirty="0" smtClean="0"/>
              <a:t>Droughts caused</a:t>
            </a:r>
          </a:p>
          <a:p>
            <a:pPr lvl="1"/>
            <a:r>
              <a:rPr lang="en-US" dirty="0" smtClean="0"/>
              <a:t>35% of deaths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9815-E475-6F48-9531-442408CCD73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223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Scope  of WMO Study</a:t>
            </a:r>
            <a:br>
              <a:rPr lang="en-US" dirty="0" smtClean="0"/>
            </a:br>
            <a:r>
              <a:rPr lang="en-US" dirty="0" smtClean="0"/>
              <a:t>43 years (1970-2012)</a:t>
            </a:r>
          </a:p>
          <a:p>
            <a:r>
              <a:rPr lang="en-US" dirty="0" smtClean="0"/>
              <a:t>N= 8835</a:t>
            </a:r>
          </a:p>
          <a:p>
            <a:r>
              <a:rPr lang="en-US" dirty="0" smtClean="0"/>
              <a:t>1.9M lives lost</a:t>
            </a:r>
          </a:p>
          <a:p>
            <a:r>
              <a:rPr lang="en-US" dirty="0" smtClean="0"/>
              <a:t>Damages $ 42.4 T USD</a:t>
            </a:r>
          </a:p>
          <a:p>
            <a:r>
              <a:rPr lang="en-US" dirty="0" smtClean="0"/>
              <a:t>1% of events caused</a:t>
            </a:r>
          </a:p>
          <a:p>
            <a:pPr lvl="1"/>
            <a:r>
              <a:rPr lang="en-US" dirty="0" smtClean="0"/>
              <a:t>69% of deaths</a:t>
            </a:r>
          </a:p>
          <a:p>
            <a:pPr lvl="1"/>
            <a:r>
              <a:rPr lang="en-US" dirty="0" smtClean="0"/>
              <a:t>19% of economic losses</a:t>
            </a:r>
          </a:p>
          <a:p>
            <a:r>
              <a:rPr lang="en-US" dirty="0" smtClean="0"/>
              <a:t>Storms &amp; Floods caused</a:t>
            </a:r>
          </a:p>
          <a:p>
            <a:pPr lvl="1"/>
            <a:r>
              <a:rPr lang="en-US" dirty="0" smtClean="0"/>
              <a:t>79% of number of disasters</a:t>
            </a:r>
          </a:p>
          <a:p>
            <a:pPr lvl="1"/>
            <a:r>
              <a:rPr lang="en-US" dirty="0" smtClean="0"/>
              <a:t>54% of deaths</a:t>
            </a:r>
          </a:p>
          <a:p>
            <a:pPr lvl="1"/>
            <a:r>
              <a:rPr lang="en-US" dirty="0" smtClean="0"/>
              <a:t>84% of economic losses</a:t>
            </a:r>
          </a:p>
          <a:p>
            <a:r>
              <a:rPr lang="en-US" dirty="0" smtClean="0"/>
              <a:t>Droughts caused</a:t>
            </a:r>
          </a:p>
          <a:p>
            <a:pPr lvl="1"/>
            <a:r>
              <a:rPr lang="en-US" dirty="0" smtClean="0"/>
              <a:t>35% of deaths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9815-E475-6F48-9531-442408CCD73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26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7161D-7DD0-43C3-B122-EADC357A34B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665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dirty="0" smtClean="0">
                <a:solidFill>
                  <a:srgbClr val="685745"/>
                </a:solidFill>
                <a:latin typeface="Arial"/>
                <a:cs typeface="Arial"/>
              </a:rPr>
              <a:t>HDA-based hail data </a:t>
            </a:r>
            <a:r>
              <a:rPr lang="en-US" sz="1200" b="0" dirty="0" smtClean="0">
                <a:solidFill>
                  <a:srgbClr val="685745"/>
                </a:solidFill>
                <a:latin typeface="Arial"/>
                <a:cs typeface="Arial"/>
              </a:rPr>
              <a:t>“Should not be relied upon for accurate determination </a:t>
            </a:r>
            <a:br>
              <a:rPr lang="en-US" sz="1200" b="0" dirty="0" smtClean="0">
                <a:solidFill>
                  <a:srgbClr val="685745"/>
                </a:solidFill>
                <a:latin typeface="Arial"/>
                <a:cs typeface="Arial"/>
              </a:rPr>
            </a:br>
            <a:r>
              <a:rPr lang="en-US" sz="1200" b="0" dirty="0" smtClean="0">
                <a:solidFill>
                  <a:srgbClr val="685745"/>
                </a:solidFill>
                <a:latin typeface="Arial"/>
                <a:cs typeface="Arial"/>
              </a:rPr>
              <a:t>of severity or damage.” </a:t>
            </a:r>
            <a:r>
              <a:rPr lang="en-US" sz="1100" b="0" dirty="0" smtClean="0">
                <a:solidFill>
                  <a:srgbClr val="685745"/>
                </a:solidFill>
                <a:latin typeface="Arial"/>
                <a:cs typeface="Arial"/>
              </a:rPr>
              <a:t>–Institute for Business and Home Safety (IBHS) Hail Study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04129-B562-4F96-8A03-C06863C9FD1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884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11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776472"/>
            <a:ext cx="7196328" cy="147002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5257800"/>
            <a:ext cx="7196328" cy="98755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>
                <a:solidFill>
                  <a:prstClr val="white"/>
                </a:solidFill>
                <a:latin typeface="Book Antiqua"/>
              </a:rPr>
              <a:pPr/>
              <a:t>11/14/14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3880013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>
                <a:solidFill>
                  <a:prstClr val="white"/>
                </a:solidFill>
                <a:latin typeface="Book Antiqua"/>
              </a:rPr>
              <a:pPr/>
              <a:t>11/14/14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>
                <a:solidFill>
                  <a:prstClr val="white"/>
                </a:solidFill>
                <a:latin typeface="Book Antiqua"/>
              </a:rPr>
              <a:pPr/>
              <a:t>‹#›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3847552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774328"/>
            <a:ext cx="7199311" cy="1470025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>
                <a:solidFill>
                  <a:prstClr val="white"/>
                </a:solidFill>
                <a:latin typeface="Book Antiqua"/>
              </a:rPr>
              <a:pPr/>
              <a:t>11/14/14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579044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2236694"/>
            <a:ext cx="7612063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3617259"/>
            <a:ext cx="7612063" cy="1500187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>
                <a:solidFill>
                  <a:prstClr val="white"/>
                </a:solidFill>
                <a:latin typeface="Book Antiqua"/>
              </a:rPr>
              <a:pPr/>
              <a:t>11/14/14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>
                <a:solidFill>
                  <a:prstClr val="white"/>
                </a:solidFill>
                <a:latin typeface="Book Antiqua"/>
              </a:rPr>
              <a:pPr/>
              <a:t>‹#›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3914952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>
                <a:solidFill>
                  <a:prstClr val="white"/>
                </a:solidFill>
                <a:latin typeface="Book Antiqua"/>
              </a:rPr>
              <a:pPr/>
              <a:t>11/14/14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>
                <a:solidFill>
                  <a:prstClr val="white"/>
                </a:solidFill>
                <a:latin typeface="Book Antiqua"/>
              </a:rPr>
              <a:pPr/>
              <a:t>‹#›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172581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>
                <a:solidFill>
                  <a:prstClr val="white"/>
                </a:solidFill>
                <a:latin typeface="Book Antiqua"/>
              </a:rPr>
              <a:pPr/>
              <a:t>11/14/14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>
                <a:solidFill>
                  <a:prstClr val="white"/>
                </a:solidFill>
                <a:latin typeface="Book Antiqua"/>
              </a:rPr>
              <a:pPr/>
              <a:t>‹#›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1740742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>
                <a:solidFill>
                  <a:prstClr val="white"/>
                </a:solidFill>
                <a:latin typeface="Book Antiqua"/>
              </a:rPr>
              <a:pPr/>
              <a:t>11/14/14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>
                <a:solidFill>
                  <a:prstClr val="white"/>
                </a:solidFill>
                <a:latin typeface="Book Antiqua"/>
              </a:rPr>
              <a:pPr/>
              <a:t>‹#›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3041419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>
                <a:solidFill>
                  <a:prstClr val="white"/>
                </a:solidFill>
                <a:latin typeface="Book Antiqua"/>
              </a:rPr>
              <a:pPr/>
              <a:t>11/14/14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>
                <a:solidFill>
                  <a:prstClr val="white"/>
                </a:solidFill>
                <a:latin typeface="Book Antiqua"/>
              </a:rPr>
              <a:pPr/>
              <a:t>‹#›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4256332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149725" cy="58864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>
                <a:solidFill>
                  <a:prstClr val="white"/>
                </a:solidFill>
                <a:latin typeface="Book Antiqua"/>
              </a:rPr>
              <a:pPr/>
              <a:t>11/14/14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>
                <a:solidFill>
                  <a:srgbClr val="194431"/>
                </a:solidFill>
                <a:latin typeface="Book Antiqua"/>
              </a:rPr>
              <a:pPr/>
              <a:t>‹#›</a:t>
            </a:fld>
            <a:endParaRPr lang="en-US">
              <a:solidFill>
                <a:srgbClr val="194431"/>
              </a:solidFill>
              <a:latin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3579000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80486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>
                <a:solidFill>
                  <a:prstClr val="white"/>
                </a:solidFill>
                <a:latin typeface="Book Antiqua"/>
              </a:rPr>
              <a:pPr/>
              <a:t>11/14/14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>
                <a:solidFill>
                  <a:prstClr val="white"/>
                </a:solidFill>
                <a:latin typeface="Book Antiqua"/>
              </a:rPr>
              <a:pPr/>
              <a:t>‹#›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3506062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>
                <a:solidFill>
                  <a:prstClr val="white"/>
                </a:solidFill>
                <a:latin typeface="Book Antiqua"/>
              </a:rPr>
              <a:pPr/>
              <a:t>11/14/14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>
                <a:solidFill>
                  <a:srgbClr val="194431"/>
                </a:solidFill>
                <a:latin typeface="Book Antiqua"/>
              </a:rPr>
              <a:pPr/>
              <a:t>‹#›</a:t>
            </a:fld>
            <a:endParaRPr lang="en-US">
              <a:solidFill>
                <a:srgbClr val="194431"/>
              </a:solidFill>
              <a:latin typeface="Book Antiqua"/>
            </a:endParaRP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95027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>
                <a:solidFill>
                  <a:prstClr val="white"/>
                </a:solidFill>
                <a:latin typeface="Book Antiqua"/>
              </a:rPr>
              <a:pPr/>
              <a:t>11/14/14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>
                <a:solidFill>
                  <a:prstClr val="white"/>
                </a:solidFill>
                <a:latin typeface="Book Antiqua"/>
              </a:rPr>
              <a:pPr/>
              <a:t>‹#›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3184793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8" y="457200"/>
            <a:ext cx="6513511" cy="581025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>
                <a:solidFill>
                  <a:prstClr val="white"/>
                </a:solidFill>
                <a:latin typeface="Book Antiqua"/>
              </a:rPr>
              <a:pPr/>
              <a:t>11/14/14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>
                <a:solidFill>
                  <a:prstClr val="white"/>
                </a:solidFill>
                <a:latin typeface="Book Antiqua"/>
              </a:rPr>
              <a:pPr/>
              <a:t>‹#›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13793718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4600" y="776287"/>
            <a:ext cx="7975600" cy="5191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3463" y="1790700"/>
            <a:ext cx="7967662" cy="4699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035863" y="1269857"/>
            <a:ext cx="7986713" cy="5211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C75B12"/>
                </a:solidFill>
              </a:defRPr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50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51148" cy="6852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919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3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100" y="0"/>
            <a:ext cx="1485900" cy="1485900"/>
          </a:xfrm>
          <a:prstGeom prst="rect">
            <a:avLst/>
          </a:prstGeom>
        </p:spPr>
      </p:pic>
      <p:sp>
        <p:nvSpPr>
          <p:cNvPr id="2" name="Rounded Rectangle 1"/>
          <p:cNvSpPr/>
          <p:nvPr userDrawn="1"/>
        </p:nvSpPr>
        <p:spPr>
          <a:xfrm>
            <a:off x="1295400" y="5791200"/>
            <a:ext cx="5029200" cy="9144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 userDrawn="1"/>
        </p:nvSpPr>
        <p:spPr bwMode="auto">
          <a:xfrm>
            <a:off x="4141064" y="6550996"/>
            <a:ext cx="492700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defTabSz="914400" eaLnBrk="1" hangingPunct="1"/>
            <a:r>
              <a:rPr lang="en-US" sz="800" dirty="0">
                <a:solidFill>
                  <a:srgbClr val="796F66"/>
                </a:solidFill>
              </a:rPr>
              <a:t>©2014 CoreLogic</a:t>
            </a:r>
            <a:r>
              <a:rPr lang="en-US" sz="800" baseline="40000" dirty="0">
                <a:solidFill>
                  <a:srgbClr val="796F66"/>
                </a:solidFill>
              </a:rPr>
              <a:t>®</a:t>
            </a:r>
            <a:r>
              <a:rPr lang="en-US" sz="800" dirty="0">
                <a:solidFill>
                  <a:srgbClr val="796F66"/>
                </a:solidFill>
              </a:rPr>
              <a:t>, Inc.  All rights reserved. Proprietary and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27673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28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1"/>
            <a:ext cx="4038600" cy="4525963"/>
          </a:xfrm>
          <a:prstGeom prst="rect">
            <a:avLst/>
          </a:prstGeom>
        </p:spPr>
        <p:txBody>
          <a:bodyPr/>
          <a:lstStyle>
            <a:lvl1pPr marL="342860" indent="-342860">
              <a:defRPr lang="en-US" sz="2400" kern="120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707721" indent="-307718">
              <a:defRPr lang="en-US" sz="1800" b="0" kern="1200" dirty="0" smtClean="0">
                <a:solidFill>
                  <a:srgbClr val="4D4F53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914293" indent="0">
              <a:buNone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400003" lvl="0" indent="-400003" algn="l" defTabSz="914293" rtl="0" eaLnBrk="1" latinLnBrk="0" hangingPunct="1">
              <a:spcBef>
                <a:spcPct val="20000"/>
              </a:spcBef>
              <a:buClr>
                <a:srgbClr val="599242"/>
              </a:buClr>
              <a:buSzPct val="80000"/>
              <a:buFont typeface="Segoe UI Symbol" pitchFamily="34" charset="0"/>
              <a:buChar char="➤"/>
            </a:pPr>
            <a:r>
              <a:rPr lang="en-US" smtClean="0"/>
              <a:t>Click to edit Master text styles</a:t>
            </a:r>
          </a:p>
          <a:p>
            <a:pPr marL="400003" lvl="1" indent="-400003" algn="l" defTabSz="914293" rtl="0" eaLnBrk="1" latinLnBrk="0" hangingPunct="1">
              <a:spcBef>
                <a:spcPct val="20000"/>
              </a:spcBef>
              <a:buClr>
                <a:srgbClr val="599242"/>
              </a:buClr>
              <a:buSzPct val="80000"/>
              <a:buFont typeface="Segoe UI Symbol" pitchFamily="34" charset="0"/>
              <a:buChar char="➤"/>
            </a:pPr>
            <a:r>
              <a:rPr lang="en-US" smtClean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752601"/>
            <a:ext cx="4114800" cy="4525963"/>
          </a:xfrm>
          <a:prstGeom prst="rect">
            <a:avLst/>
          </a:prstGeom>
        </p:spPr>
        <p:txBody>
          <a:bodyPr/>
          <a:lstStyle>
            <a:lvl1pPr marL="342860" indent="-342860">
              <a:defRPr lang="en-US" sz="2400" kern="120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707721" indent="-307718">
              <a:defRPr lang="en-US" sz="1800" b="0" kern="1200" dirty="0" smtClean="0">
                <a:solidFill>
                  <a:srgbClr val="4D4F53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914293" indent="0">
              <a:buNone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400003" lvl="0" indent="-400003" algn="l" defTabSz="914293" rtl="0" eaLnBrk="1" latinLnBrk="0" hangingPunct="1">
              <a:spcBef>
                <a:spcPct val="20000"/>
              </a:spcBef>
              <a:buClr>
                <a:srgbClr val="599242"/>
              </a:buClr>
              <a:buSzPct val="80000"/>
              <a:buFont typeface="Segoe UI Symbol" pitchFamily="34" charset="0"/>
              <a:buChar char="➤"/>
            </a:pPr>
            <a:r>
              <a:rPr lang="en-US" smtClean="0"/>
              <a:t>Click to edit Master text styles</a:t>
            </a:r>
          </a:p>
          <a:p>
            <a:pPr marL="400003" lvl="1" indent="-400003" algn="l" defTabSz="914293" rtl="0" eaLnBrk="1" latinLnBrk="0" hangingPunct="1">
              <a:spcBef>
                <a:spcPct val="20000"/>
              </a:spcBef>
              <a:buClr>
                <a:srgbClr val="599242"/>
              </a:buClr>
              <a:buSzPct val="80000"/>
              <a:buFont typeface="Segoe UI Symbol" pitchFamily="34" charset="0"/>
              <a:buChar char="➤"/>
            </a:pPr>
            <a:r>
              <a:rPr lang="en-US" smtClean="0"/>
              <a:t>Second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25640"/>
            <a:ext cx="22860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84C8D5B2-AE17-49AD-9EF3-8E99BECDAA02}" type="slidenum">
              <a:rPr lang="en-US" smtClean="0">
                <a:solidFill>
                  <a:prstClr val="black"/>
                </a:solidFill>
                <a:latin typeface="Calibri"/>
              </a:rPr>
              <a:pPr defTabSz="914400"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661987" y="6356350"/>
            <a:ext cx="5357813" cy="365125"/>
          </a:xfrm>
          <a:prstGeom prst="rect">
            <a:avLst/>
          </a:prstGeom>
        </p:spPr>
        <p:txBody>
          <a:bodyPr/>
          <a:lstStyle/>
          <a:p>
            <a:pPr defTabSz="914400"/>
            <a:r>
              <a:rPr lang="en-US" i="1" dirty="0" smtClean="0">
                <a:solidFill>
                  <a:prstClr val="black"/>
                </a:solidFill>
                <a:latin typeface="Calibri"/>
              </a:rPr>
              <a:t>PRIVATE AND CONFIDENTIAL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 |  © 2014 SYMBILITY SOLUTIONS INC.</a:t>
            </a:r>
          </a:p>
        </p:txBody>
      </p:sp>
    </p:spTree>
    <p:extLst>
      <p:ext uri="{BB962C8B-B14F-4D97-AF65-F5344CB8AC3E}">
        <p14:creationId xmlns:p14="http://schemas.microsoft.com/office/powerpoint/2010/main" val="4351125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237495" y="33405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Proxima Nova Rg" panose="02000506030000020004" pitchFamily="50" charset="0"/>
              </a:defRPr>
            </a:lvl1pPr>
          </a:lstStyle>
          <a:p>
            <a:pPr defTabSz="9144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25640"/>
            <a:ext cx="22860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8DA9FDFD-3D27-9A4D-B5E3-A1B6ED513B1C}" type="slidenum">
              <a:rPr lang="en-US" smtClean="0">
                <a:solidFill>
                  <a:prstClr val="black"/>
                </a:solidFill>
                <a:latin typeface="Calibri"/>
              </a:rPr>
              <a:pPr defTabSz="914400"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661987" y="6356350"/>
            <a:ext cx="5357813" cy="365125"/>
          </a:xfrm>
          <a:prstGeom prst="rect">
            <a:avLst/>
          </a:prstGeom>
        </p:spPr>
        <p:txBody>
          <a:bodyPr/>
          <a:lstStyle/>
          <a:p>
            <a:pPr defTabSz="914400"/>
            <a:r>
              <a:rPr lang="en-US" i="1" dirty="0" smtClean="0">
                <a:solidFill>
                  <a:prstClr val="black"/>
                </a:solidFill>
                <a:latin typeface="Calibri"/>
              </a:rPr>
              <a:t>PRIVATE AND CONFIDENTIAL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 |  © 2014 SYMBILITY SOLUTIONS INC.</a:t>
            </a:r>
          </a:p>
        </p:txBody>
      </p:sp>
    </p:spTree>
    <p:extLst>
      <p:ext uri="{BB962C8B-B14F-4D97-AF65-F5344CB8AC3E}">
        <p14:creationId xmlns:p14="http://schemas.microsoft.com/office/powerpoint/2010/main" val="269009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sldNum="0"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9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88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4600" y="776287"/>
            <a:ext cx="7975600" cy="5191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3463" y="1790700"/>
            <a:ext cx="7967662" cy="4699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035863" y="1269857"/>
            <a:ext cx="7986713" cy="5211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C75B12"/>
                </a:solidFill>
              </a:defRPr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792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059" y="1214755"/>
            <a:ext cx="7455653" cy="5191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480" y="2227580"/>
            <a:ext cx="7448233" cy="3411220"/>
          </a:xfrm>
          <a:prstGeom prst="rect">
            <a:avLst/>
          </a:prstGeom>
        </p:spPr>
        <p:txBody>
          <a:bodyPr/>
          <a:lstStyle>
            <a:lvl1pPr>
              <a:buClr>
                <a:srgbClr val="006699"/>
              </a:buClr>
              <a:defRPr>
                <a:solidFill>
                  <a:schemeClr val="tx1"/>
                </a:solidFill>
              </a:defRPr>
            </a:lvl1pPr>
            <a:lvl2pPr>
              <a:buClr>
                <a:srgbClr val="A3AA83"/>
              </a:buCl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035863" y="1269857"/>
            <a:ext cx="7986713" cy="5211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2549525" y="6535738"/>
            <a:ext cx="2133600" cy="1857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r>
              <a:rPr lang="en-US">
                <a:solidFill>
                  <a:prstClr val="black"/>
                </a:solidFill>
                <a:latin typeface="Calibri"/>
              </a:rPr>
              <a:t>–  </a:t>
            </a:r>
            <a:fld id="{6E69B1F4-2D5E-4EB7-BB3E-9E46CE617CAB}" type="slidenum">
              <a:rPr lang="en-US">
                <a:solidFill>
                  <a:prstClr val="black"/>
                </a:solidFill>
                <a:latin typeface="Calibri"/>
              </a:rPr>
              <a:pPr defTabSz="914400">
                <a:defRPr/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2423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059" y="1214755"/>
            <a:ext cx="7455653" cy="5191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480" y="2227580"/>
            <a:ext cx="7448233" cy="3411220"/>
          </a:xfrm>
          <a:prstGeom prst="rect">
            <a:avLst/>
          </a:prstGeom>
        </p:spPr>
        <p:txBody>
          <a:bodyPr/>
          <a:lstStyle>
            <a:lvl1pPr>
              <a:buClr>
                <a:srgbClr val="006699"/>
              </a:buClr>
              <a:defRPr>
                <a:solidFill>
                  <a:schemeClr val="tx1"/>
                </a:solidFill>
              </a:defRPr>
            </a:lvl1pPr>
            <a:lvl2pPr>
              <a:buClr>
                <a:srgbClr val="A3AA83"/>
              </a:buCl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035863" y="1269857"/>
            <a:ext cx="7986713" cy="5211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2549525" y="6535738"/>
            <a:ext cx="2133600" cy="1857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r>
              <a:rPr lang="en-US">
                <a:solidFill>
                  <a:prstClr val="black"/>
                </a:solidFill>
                <a:latin typeface="Calibri"/>
              </a:rPr>
              <a:t>–  </a:t>
            </a:r>
            <a:fld id="{6E69B1F4-2D5E-4EB7-BB3E-9E46CE617CAB}" type="slidenum">
              <a:rPr lang="en-US">
                <a:solidFill>
                  <a:prstClr val="black"/>
                </a:solidFill>
                <a:latin typeface="Calibri"/>
              </a:rPr>
              <a:pPr defTabSz="914400">
                <a:defRPr/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34901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525" y="777875"/>
            <a:ext cx="7975600" cy="51911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740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13" Type="http://schemas.openxmlformats.org/officeDocument/2006/relationships/image" Target="../media/image10.png"/><Relationship Id="rId14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846"/>
            <a:ext cx="7612064" cy="418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fld id="{03CEC41E-48BD-4881-B6FF-D82EEBBCD904}" type="datetimeFigureOut">
              <a:rPr lang="en-US" smtClean="0">
                <a:solidFill>
                  <a:prstClr val="white"/>
                </a:solidFill>
                <a:latin typeface="Book Antiqua"/>
              </a:rPr>
              <a:pPr defTabSz="914400"/>
              <a:t>11/14/14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endParaRPr lang="en-US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fld id="{459A5F39-4CE7-434C-A5CB-50A363451602}" type="slidenum">
              <a:rPr lang="en-US" smtClean="0">
                <a:solidFill>
                  <a:prstClr val="white"/>
                </a:solidFill>
                <a:latin typeface="Book Antiqua"/>
              </a:rPr>
              <a:pPr defTabSz="914400"/>
              <a:t>‹#›</a:t>
            </a:fld>
            <a:endParaRPr lang="en-US">
              <a:solidFill>
                <a:prstClr val="white"/>
              </a:solidFill>
              <a:latin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2422252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R_InsuranceSummit_bkdg_blue-02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6502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100" y="0"/>
            <a:ext cx="1485900" cy="1485900"/>
          </a:xfrm>
          <a:prstGeom prst="rect">
            <a:avLst/>
          </a:prstGeom>
        </p:spPr>
      </p:pic>
      <p:sp>
        <p:nvSpPr>
          <p:cNvPr id="5" name="TextBox 1"/>
          <p:cNvSpPr txBox="1">
            <a:spLocks noChangeArrowheads="1"/>
          </p:cNvSpPr>
          <p:nvPr userDrawn="1"/>
        </p:nvSpPr>
        <p:spPr bwMode="auto">
          <a:xfrm>
            <a:off x="4141064" y="6550996"/>
            <a:ext cx="492700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defTabSz="914400" eaLnBrk="1" hangingPunct="1"/>
            <a:r>
              <a:rPr lang="en-US" sz="800" dirty="0">
                <a:solidFill>
                  <a:srgbClr val="796F66"/>
                </a:solidFill>
              </a:rPr>
              <a:t>©2014 CoreLogic</a:t>
            </a:r>
            <a:r>
              <a:rPr lang="en-US" sz="800" baseline="40000" dirty="0">
                <a:solidFill>
                  <a:srgbClr val="796F66"/>
                </a:solidFill>
              </a:rPr>
              <a:t>®</a:t>
            </a:r>
            <a:r>
              <a:rPr lang="en-US" sz="800" dirty="0">
                <a:solidFill>
                  <a:srgbClr val="796F66"/>
                </a:solidFill>
              </a:rPr>
              <a:t>, Inc.  All rights reserved. Proprietary and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29491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defTabSz="914293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Qlassik Medium" pitchFamily="18" charset="0"/>
          <a:ea typeface="Segoe UI" pitchFamily="34" charset="0"/>
          <a:cs typeface="Segoe UI" pitchFamily="34" charset="0"/>
        </a:defRPr>
      </a:lvl1pPr>
    </p:titleStyle>
    <p:bodyStyle>
      <a:lvl1pPr marL="342860" indent="-342860" algn="l" defTabSz="914293" rtl="0" eaLnBrk="1" latinLnBrk="0" hangingPunct="1">
        <a:lnSpc>
          <a:spcPct val="110000"/>
        </a:lnSpc>
        <a:spcBef>
          <a:spcPts val="600"/>
        </a:spcBef>
        <a:buFont typeface="Arial" pitchFamily="34" charset="0"/>
        <a:buChar char="•"/>
        <a:defRPr lang="en-US" sz="1800" b="1" kern="1200" dirty="0" smtClean="0">
          <a:solidFill>
            <a:srgbClr val="4D4F53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742863" indent="-285717" algn="l" defTabSz="914293" rtl="0" eaLnBrk="1" latinLnBrk="0" hangingPunct="1">
        <a:lnSpc>
          <a:spcPct val="110000"/>
        </a:lnSpc>
        <a:spcBef>
          <a:spcPts val="600"/>
        </a:spcBef>
        <a:buFont typeface="Arial" pitchFamily="34" charset="0"/>
        <a:buChar char="–"/>
        <a:defRPr lang="en-US" sz="1800" b="0" kern="1200" dirty="0" smtClean="0">
          <a:solidFill>
            <a:srgbClr val="4D4F53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142867" indent="-228573" algn="l" defTabSz="914293" rtl="0" eaLnBrk="1" latinLnBrk="0" hangingPunct="1">
        <a:lnSpc>
          <a:spcPct val="110000"/>
        </a:lnSpc>
        <a:spcBef>
          <a:spcPts val="600"/>
        </a:spcBef>
        <a:buFont typeface="Arial" pitchFamily="34" charset="0"/>
        <a:buChar char="•"/>
        <a:defRPr lang="en-US" sz="1800" kern="1200" dirty="0" smtClean="0">
          <a:solidFill>
            <a:schemeClr val="bg1">
              <a:lumMod val="50000"/>
            </a:schemeClr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149350" indent="-285750" algn="l" defTabSz="914293" rtl="0" eaLnBrk="1" latinLnBrk="0" hangingPunct="1">
        <a:lnSpc>
          <a:spcPct val="110000"/>
        </a:lnSpc>
        <a:spcBef>
          <a:spcPts val="600"/>
        </a:spcBef>
        <a:buFont typeface="Arial" pitchFamily="34" charset="0"/>
        <a:buChar char="–"/>
        <a:defRPr lang="en-US" sz="1800" kern="1200" dirty="0" smtClean="0">
          <a:solidFill>
            <a:schemeClr val="bg1">
              <a:lumMod val="50000"/>
            </a:schemeClr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2057159" indent="-228573" algn="l" defTabSz="914293" rtl="0" eaLnBrk="1" latinLnBrk="0" hangingPunct="1">
        <a:spcBef>
          <a:spcPct val="20000"/>
        </a:spcBef>
        <a:buFont typeface="Arial" pitchFamily="34" charset="0"/>
        <a:buChar char="»"/>
        <a:defRPr lang="en-US" sz="1800" kern="1200" dirty="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514306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3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9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6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0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6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3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9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6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2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hyperlink" Target="http://www.globalchange.gov/climate-change/whats-happening-why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hawaiireporter.com/hurricane-sandy-pacific-tsunami-scare-expose-state-catastrophe-debts/123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5" Type="http://schemas.openxmlformats.org/officeDocument/2006/relationships/image" Target="../media/image31.jpeg"/><Relationship Id="rId6" Type="http://schemas.openxmlformats.org/officeDocument/2006/relationships/image" Target="../media/image32.jpeg"/><Relationship Id="rId7" Type="http://schemas.openxmlformats.org/officeDocument/2006/relationships/image" Target="../media/image33.jpeg"/><Relationship Id="rId8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585" y="2893780"/>
            <a:ext cx="8274935" cy="1348687"/>
          </a:xfrm>
        </p:spPr>
        <p:txBody>
          <a:bodyPr/>
          <a:lstStyle/>
          <a:p>
            <a:r>
              <a:rPr lang="en-US" sz="5400" u="sng" dirty="0" smtClean="0"/>
              <a:t>Climate Change Impacts:</a:t>
            </a:r>
            <a:br>
              <a:rPr lang="en-US" sz="5400" u="sng" dirty="0" smtClean="0"/>
            </a:b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2585" y="3748691"/>
            <a:ext cx="8746293" cy="987552"/>
          </a:xfrm>
        </p:spPr>
        <p:txBody>
          <a:bodyPr/>
          <a:lstStyle/>
          <a:p>
            <a:r>
              <a:rPr lang="en-US" sz="2400" dirty="0"/>
              <a:t>Why Increased Resilience Is Economically </a:t>
            </a:r>
            <a:r>
              <a:rPr lang="en-US" sz="2400" dirty="0" smtClean="0"/>
              <a:t>Essential</a:t>
            </a:r>
          </a:p>
          <a:p>
            <a:r>
              <a:rPr lang="en-US" sz="2400" dirty="0" smtClean="0"/>
              <a:t>	&amp;</a:t>
            </a:r>
          </a:p>
          <a:p>
            <a:r>
              <a:rPr lang="en-US" sz="2400" dirty="0" smtClean="0"/>
              <a:t>Why Insurance Has A Potentially Valuable Socio-Economic Role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124216" y="5245656"/>
            <a:ext cx="2084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dirty="0">
                <a:solidFill>
                  <a:srgbClr val="194431">
                    <a:lumMod val="90000"/>
                    <a:lumOff val="10000"/>
                  </a:srgbClr>
                </a:solidFill>
                <a:latin typeface="Book Antiqua"/>
              </a:rPr>
              <a:t>Lindene Patton</a:t>
            </a:r>
          </a:p>
          <a:p>
            <a:pPr defTabSz="914400"/>
            <a:r>
              <a:rPr lang="en-US" dirty="0" smtClean="0">
                <a:solidFill>
                  <a:srgbClr val="194431">
                    <a:lumMod val="90000"/>
                    <a:lumOff val="10000"/>
                  </a:srgbClr>
                </a:solidFill>
                <a:latin typeface="Book Antiqua"/>
              </a:rPr>
              <a:t>14 November 2014</a:t>
            </a:r>
            <a:endParaRPr lang="en-US" dirty="0">
              <a:solidFill>
                <a:srgbClr val="194431">
                  <a:lumMod val="90000"/>
                  <a:lumOff val="10000"/>
                </a:srgbClr>
              </a:solidFill>
              <a:latin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3043811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Disclaimer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Frutiger 55 Roman"/>
              </a:rPr>
              <a:t>The information in this publication was compiled from sources believed to be reliable for informational purposes only.  All information herein should serve as a guideline which you can use at your </a:t>
            </a:r>
            <a:r>
              <a:rPr lang="en-US" dirty="0" smtClean="0">
                <a:solidFill>
                  <a:srgbClr val="FFFFFF"/>
                </a:solidFill>
                <a:latin typeface="Frutiger 55 Roman"/>
              </a:rPr>
              <a:t>risk. Any </a:t>
            </a:r>
            <a:r>
              <a:rPr lang="en-US" dirty="0">
                <a:solidFill>
                  <a:srgbClr val="FFFFFF"/>
                </a:solidFill>
                <a:latin typeface="Frutiger 55 Roman"/>
              </a:rPr>
              <a:t>and all information contained herein is not intended to constitute legal advice and accordingly, you should consult with your own attorneys when developing actions, programs or </a:t>
            </a:r>
            <a:r>
              <a:rPr lang="en-US" dirty="0" smtClean="0">
                <a:solidFill>
                  <a:srgbClr val="FFFFFF"/>
                </a:solidFill>
                <a:latin typeface="Frutiger 55 Roman"/>
              </a:rPr>
              <a:t>policies. Neither the </a:t>
            </a:r>
            <a:r>
              <a:rPr lang="en-US" dirty="0">
                <a:solidFill>
                  <a:srgbClr val="FFFFFF"/>
                </a:solidFill>
                <a:latin typeface="Frutiger 55 Roman"/>
              </a:rPr>
              <a:t>accuracy of this information </a:t>
            </a:r>
            <a:r>
              <a:rPr lang="en-US" dirty="0" smtClean="0">
                <a:solidFill>
                  <a:srgbClr val="FFFFFF"/>
                </a:solidFill>
                <a:latin typeface="Frutiger 55 Roman"/>
              </a:rPr>
              <a:t>nor </a:t>
            </a:r>
            <a:r>
              <a:rPr lang="en-US" dirty="0">
                <a:solidFill>
                  <a:srgbClr val="FFFFFF"/>
                </a:solidFill>
                <a:latin typeface="Frutiger 55 Roman"/>
              </a:rPr>
              <a:t>any results </a:t>
            </a:r>
            <a:r>
              <a:rPr lang="en-US" dirty="0" smtClean="0">
                <a:solidFill>
                  <a:srgbClr val="FFFFFF"/>
                </a:solidFill>
                <a:latin typeface="Frutiger 55 Roman"/>
              </a:rPr>
              <a:t>are guaranteed.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409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Climate Change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What is climate change and how is SLR relevant ?</a:t>
            </a:r>
          </a:p>
          <a:p>
            <a:endParaRPr lang="en-US" dirty="0"/>
          </a:p>
          <a:p>
            <a:r>
              <a:rPr lang="en-US" dirty="0" smtClean="0"/>
              <a:t>What does it mean for the insurance industry ?</a:t>
            </a:r>
          </a:p>
          <a:p>
            <a:endParaRPr lang="en-US" dirty="0"/>
          </a:p>
          <a:p>
            <a:r>
              <a:rPr lang="en-US" dirty="0" smtClean="0"/>
              <a:t>Why is public policy relevant ?</a:t>
            </a:r>
          </a:p>
          <a:p>
            <a:endParaRPr lang="en-US" dirty="0"/>
          </a:p>
          <a:p>
            <a:r>
              <a:rPr lang="en-US" dirty="0" smtClean="0"/>
              <a:t>What does it mean for customers ?</a:t>
            </a:r>
          </a:p>
          <a:p>
            <a:endParaRPr lang="en-US" dirty="0"/>
          </a:p>
          <a:p>
            <a:r>
              <a:rPr lang="en-US" dirty="0" smtClean="0"/>
              <a:t>What does it mean to you ?</a:t>
            </a:r>
          </a:p>
          <a:p>
            <a:r>
              <a:rPr lang="en-US" dirty="0" smtClean="0"/>
              <a:t>Why Innovation in Decision Support Analysis is essential and what’s happening in some areas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Climate Change v. </a:t>
            </a:r>
            <a:br>
              <a:rPr lang="en-US" dirty="0" smtClean="0"/>
            </a:br>
            <a:r>
              <a:rPr lang="en-US" dirty="0" smtClean="0"/>
              <a:t>Climate Variability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424" y="2363988"/>
            <a:ext cx="8471334" cy="36274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5174" y="6179034"/>
            <a:ext cx="7510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US National Climate Assessment 2014</a:t>
            </a:r>
          </a:p>
          <a:p>
            <a:r>
              <a:rPr lang="en-US" dirty="0">
                <a:hlinkClick r:id="rId3"/>
              </a:rPr>
              <a:t>http://www.globalchange.gov/climate-change/whats-happening-</a:t>
            </a:r>
            <a:r>
              <a:rPr lang="en-US" dirty="0" smtClean="0">
                <a:hlinkClick r:id="rId3"/>
              </a:rPr>
              <a:t>why</a:t>
            </a: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82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958" y="79468"/>
            <a:ext cx="8746293" cy="1417638"/>
          </a:xfrm>
        </p:spPr>
        <p:txBody>
          <a:bodyPr/>
          <a:lstStyle/>
          <a:p>
            <a:r>
              <a:rPr lang="en-US" dirty="0" smtClean="0"/>
              <a:t>What climate change means for the insurance industry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Increased severity of specific types of events</a:t>
            </a:r>
          </a:p>
          <a:p>
            <a:r>
              <a:rPr lang="en-US" dirty="0"/>
              <a:t>Loss of </a:t>
            </a:r>
            <a:r>
              <a:rPr lang="en-US" dirty="0" err="1"/>
              <a:t>stationarity</a:t>
            </a:r>
            <a:r>
              <a:rPr lang="en-US" dirty="0"/>
              <a:t> (water cycle is changed; rainfall frequency, severity and location change</a:t>
            </a:r>
            <a:r>
              <a:rPr lang="en-US" dirty="0" smtClean="0"/>
              <a:t>)</a:t>
            </a:r>
          </a:p>
          <a:p>
            <a:r>
              <a:rPr lang="en-US" dirty="0" smtClean="0"/>
              <a:t>Rate of loss increase is greater than asset value increase</a:t>
            </a:r>
          </a:p>
          <a:p>
            <a:r>
              <a:rPr lang="en-US" dirty="0" smtClean="0"/>
              <a:t>Increased expectations / demands from customers</a:t>
            </a:r>
          </a:p>
          <a:p>
            <a:r>
              <a:rPr lang="en-US" dirty="0" smtClean="0"/>
              <a:t>Temporal Dissonance  between term of insurance instrument (usually 1 -3 years) and ‘problem’ or ‘symptoms’ it seeks to mitigate risk from (multi-</a:t>
            </a:r>
            <a:r>
              <a:rPr lang="en-US" dirty="0" err="1" smtClean="0"/>
              <a:t>decadenal</a:t>
            </a:r>
            <a:r>
              <a:rPr lang="en-US" dirty="0" smtClean="0"/>
              <a:t>) </a:t>
            </a:r>
          </a:p>
          <a:p>
            <a:r>
              <a:rPr lang="en-US" dirty="0" smtClean="0"/>
              <a:t>Leads to rate making challenges with regulators and </a:t>
            </a:r>
            <a:r>
              <a:rPr lang="en-US" dirty="0" err="1" smtClean="0"/>
              <a:t>insureds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849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6" y="236597"/>
            <a:ext cx="7612063" cy="1417638"/>
          </a:xfrm>
        </p:spPr>
        <p:txBody>
          <a:bodyPr/>
          <a:lstStyle/>
          <a:p>
            <a:r>
              <a:rPr lang="en-US" sz="2800" dirty="0">
                <a:effectLst/>
              </a:rPr>
              <a:t>World Meteorological Organization (WMO) and the Centre for Research on the Epidemiology of Disasters (CRED) 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t="21745" b="21745"/>
          <a:stretch>
            <a:fillRect/>
          </a:stretch>
        </p:blipFill>
        <p:spPr>
          <a:xfrm>
            <a:off x="523730" y="1806978"/>
            <a:ext cx="7947603" cy="373179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729" y="5253916"/>
            <a:ext cx="6834679" cy="160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831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280"/>
            <a:ext cx="7612063" cy="1417638"/>
          </a:xfrm>
        </p:spPr>
        <p:txBody>
          <a:bodyPr/>
          <a:lstStyle/>
          <a:p>
            <a:r>
              <a:rPr lang="en-US" dirty="0" smtClean="0"/>
              <a:t>WMO World Atlas Results</a:t>
            </a:r>
            <a:br>
              <a:rPr lang="en-US" dirty="0" smtClean="0"/>
            </a:br>
            <a:r>
              <a:rPr lang="en-US" sz="2800" dirty="0" smtClean="0"/>
              <a:t>Breakdown by Number, Type &amp; Decade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331" y="2009268"/>
            <a:ext cx="8589174" cy="36191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31" y="5849335"/>
            <a:ext cx="8589174" cy="7043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6200" y="53280"/>
            <a:ext cx="887800" cy="146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939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184"/>
            <a:ext cx="7612063" cy="1417638"/>
          </a:xfrm>
        </p:spPr>
        <p:txBody>
          <a:bodyPr/>
          <a:lstStyle/>
          <a:p>
            <a:r>
              <a:rPr lang="en-US" dirty="0"/>
              <a:t>WMO World Atlas Results</a:t>
            </a:r>
            <a:br>
              <a:rPr lang="en-US" dirty="0"/>
            </a:br>
            <a:r>
              <a:rPr lang="en-US" sz="2800" dirty="0" smtClean="0"/>
              <a:t>Breakdown by Deaths &amp; Decade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331" y="2110869"/>
            <a:ext cx="8589174" cy="34192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31" y="5849335"/>
            <a:ext cx="8589174" cy="7043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6200" y="53280"/>
            <a:ext cx="887800" cy="146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96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11" y="93466"/>
            <a:ext cx="7612063" cy="1417638"/>
          </a:xfrm>
        </p:spPr>
        <p:txBody>
          <a:bodyPr/>
          <a:lstStyle/>
          <a:p>
            <a:r>
              <a:rPr lang="en-US" dirty="0"/>
              <a:t>WMO World Atlas Results</a:t>
            </a:r>
            <a:br>
              <a:rPr lang="en-US" dirty="0"/>
            </a:br>
            <a:r>
              <a:rPr lang="en-US" sz="2800" dirty="0" smtClean="0"/>
              <a:t>Breakdown by Economic Damages and Decade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44" y="1833165"/>
            <a:ext cx="8447374" cy="48783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200" y="53280"/>
            <a:ext cx="887800" cy="146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330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3855" y="222062"/>
            <a:ext cx="7453312" cy="1004274"/>
          </a:xfrm>
        </p:spPr>
        <p:txBody>
          <a:bodyPr/>
          <a:lstStyle/>
          <a:p>
            <a:r>
              <a:rPr lang="en-US" sz="2400" dirty="0" smtClean="0"/>
              <a:t>Climate Change Impacts:       Loss              Ins</a:t>
            </a:r>
            <a:br>
              <a:rPr lang="en-US" sz="2400" dirty="0" smtClean="0"/>
            </a:br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000" dirty="0" smtClean="0"/>
              <a:t>Worldwide Natural Disasters Losses 1980 – 2012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80C4-2977-42DA-AF65-8235CA7AD81C}" type="slidenum">
              <a:rPr lang="en-US" smtClean="0">
                <a:solidFill>
                  <a:srgbClr val="000066"/>
                </a:solidFill>
              </a:rPr>
              <a:pPr/>
              <a:t>10</a:t>
            </a:fld>
            <a:endParaRPr lang="en-US">
              <a:solidFill>
                <a:srgbClr val="00006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1135" y="1226336"/>
            <a:ext cx="18408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66"/>
                </a:solidFill>
              </a:rPr>
              <a:t>Billions USD</a:t>
            </a:r>
          </a:p>
        </p:txBody>
      </p:sp>
      <p:graphicFrame>
        <p:nvGraphicFramePr>
          <p:cNvPr id="7" name="Chart 6" title="Global Natural Catastrophe Losses 2000 - 20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1603535"/>
              </p:ext>
            </p:extLst>
          </p:nvPr>
        </p:nvGraphicFramePr>
        <p:xfrm>
          <a:off x="501134" y="2068857"/>
          <a:ext cx="8366948" cy="3715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76150" y="5963269"/>
            <a:ext cx="32821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66"/>
                </a:solidFill>
              </a:rPr>
              <a:t>Derived from MR </a:t>
            </a:r>
            <a:r>
              <a:rPr lang="en-US" sz="1200" dirty="0" err="1">
                <a:solidFill>
                  <a:srgbClr val="000066"/>
                </a:solidFill>
              </a:rPr>
              <a:t>NatCatSERVICE</a:t>
            </a:r>
            <a:r>
              <a:rPr lang="en-US" sz="1200" dirty="0">
                <a:solidFill>
                  <a:srgbClr val="000066"/>
                </a:solidFill>
              </a:rPr>
              <a:t> data 2012</a:t>
            </a:r>
          </a:p>
        </p:txBody>
      </p:sp>
      <p:sp>
        <p:nvSpPr>
          <p:cNvPr id="10" name="Up Arrow 9"/>
          <p:cNvSpPr/>
          <p:nvPr/>
        </p:nvSpPr>
        <p:spPr bwMode="auto">
          <a:xfrm>
            <a:off x="3973635" y="0"/>
            <a:ext cx="484632" cy="609600"/>
          </a:xfrm>
          <a:prstGeom prst="upArrow">
            <a:avLst/>
          </a:prstGeom>
          <a:solidFill>
            <a:srgbClr val="97C1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66"/>
              </a:solidFill>
            </a:endParaRPr>
          </a:p>
        </p:txBody>
      </p:sp>
      <p:sp>
        <p:nvSpPr>
          <p:cNvPr id="11" name="Down Arrow 10"/>
          <p:cNvSpPr/>
          <p:nvPr/>
        </p:nvSpPr>
        <p:spPr bwMode="auto">
          <a:xfrm>
            <a:off x="5486400" y="76200"/>
            <a:ext cx="484632" cy="609600"/>
          </a:xfrm>
          <a:prstGeom prst="downArrow">
            <a:avLst/>
          </a:prstGeom>
          <a:solidFill>
            <a:srgbClr val="97C1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57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Climate Change Impacts</a:t>
            </a:r>
            <a:r>
              <a:rPr lang="en-US" sz="3600" dirty="0" smtClean="0"/>
              <a:t>:  Trends in Federal Disaster Payment Ratios to Total </a:t>
            </a:r>
            <a:r>
              <a:rPr lang="en-US" sz="3600" dirty="0"/>
              <a:t>L</a:t>
            </a:r>
            <a:r>
              <a:rPr lang="en-US" sz="3600" dirty="0" smtClean="0"/>
              <a:t>oss 1992 </a:t>
            </a:r>
            <a:r>
              <a:rPr lang="en-US" sz="3600" dirty="0"/>
              <a:t>– </a:t>
            </a:r>
            <a:r>
              <a:rPr lang="en-US" sz="3600" dirty="0" smtClean="0"/>
              <a:t>2008</a:t>
            </a:r>
            <a:endParaRPr lang="en-US" sz="36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1" b="5351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764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24" y="79468"/>
            <a:ext cx="9053376" cy="1417638"/>
          </a:xfrm>
        </p:spPr>
        <p:txBody>
          <a:bodyPr>
            <a:normAutofit/>
          </a:bodyPr>
          <a:lstStyle/>
          <a:p>
            <a:r>
              <a:rPr lang="en-US" sz="4000" u="sng" dirty="0" smtClean="0"/>
              <a:t>Cummins 2010 / 2013: </a:t>
            </a:r>
            <a:r>
              <a:rPr lang="en-US" sz="4000" dirty="0" smtClean="0"/>
              <a:t>Unfunded Federal Disaster Response Costs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02B78-8A59-4777-8259-7217A9DDD9BC}" type="slidenum">
              <a:rPr lang="de-CH" smtClean="0">
                <a:solidFill>
                  <a:srgbClr val="000066"/>
                </a:solidFill>
              </a:rPr>
              <a:pPr/>
              <a:t>12</a:t>
            </a:fld>
            <a:endParaRPr lang="de-CH">
              <a:solidFill>
                <a:srgbClr val="00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34118" y="2667000"/>
            <a:ext cx="23124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*Social Security: 4.7T</a:t>
            </a:r>
          </a:p>
          <a:p>
            <a:r>
              <a:rPr lang="en-US" dirty="0">
                <a:solidFill>
                  <a:srgbClr val="FFFFFF"/>
                </a:solidFill>
              </a:rPr>
              <a:t>	GAO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8687" y="1847165"/>
            <a:ext cx="2432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*Over 75 year horizon</a:t>
            </a:r>
          </a:p>
          <a:p>
            <a:r>
              <a:rPr lang="en-US" dirty="0">
                <a:solidFill>
                  <a:srgbClr val="FFFFFF"/>
                </a:solidFill>
              </a:rPr>
              <a:t>2008 dollars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3809999"/>
            <a:ext cx="6211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*Unfunded Federal Disaster Recovery Costs $1.1 T – 5.4T</a:t>
            </a:r>
          </a:p>
          <a:p>
            <a:r>
              <a:rPr lang="en-US" dirty="0">
                <a:solidFill>
                  <a:srgbClr val="FFFFFF"/>
                </a:solidFill>
              </a:rPr>
              <a:t>	Cummins (2010 / update 2013)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624" y="4953000"/>
            <a:ext cx="9053376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66"/>
                </a:solidFill>
              </a:rPr>
              <a:t>			</a:t>
            </a:r>
            <a:r>
              <a:rPr lang="en-US" dirty="0" smtClean="0">
                <a:solidFill>
                  <a:srgbClr val="000066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*</a:t>
            </a:r>
            <a:r>
              <a:rPr lang="en-US" dirty="0">
                <a:solidFill>
                  <a:srgbClr val="FFFFFF"/>
                </a:solidFill>
              </a:rPr>
              <a:t>Current US State Cat Funds </a:t>
            </a:r>
          </a:p>
          <a:p>
            <a:r>
              <a:rPr lang="en-US" dirty="0">
                <a:solidFill>
                  <a:srgbClr val="FFFFFF"/>
                </a:solidFill>
              </a:rPr>
              <a:t>			</a:t>
            </a:r>
            <a:r>
              <a:rPr lang="en-US" dirty="0" smtClean="0">
                <a:solidFill>
                  <a:srgbClr val="FFFFFF"/>
                </a:solidFill>
              </a:rPr>
              <a:t>   $</a:t>
            </a:r>
            <a:r>
              <a:rPr lang="en-US" dirty="0">
                <a:solidFill>
                  <a:srgbClr val="FFFFFF"/>
                </a:solidFill>
              </a:rPr>
              <a:t>3T USD underfunded according to </a:t>
            </a:r>
          </a:p>
          <a:p>
            <a:r>
              <a:rPr lang="en-US" sz="800" dirty="0">
                <a:solidFill>
                  <a:srgbClr val="000066"/>
                </a:solidFill>
              </a:rPr>
              <a:t> </a:t>
            </a:r>
            <a:r>
              <a:rPr lang="en-US" sz="1400" dirty="0">
                <a:solidFill>
                  <a:srgbClr val="000066"/>
                </a:solidFill>
                <a:hlinkClick r:id="rId2"/>
              </a:rPr>
              <a:t>http://www.hawaiireporter.com/hurricane-sandy-pacific-tsunami-scare-expose-state-catastrophe-debts/123</a:t>
            </a:r>
            <a:endParaRPr lang="en-US" sz="1400" dirty="0">
              <a:solidFill>
                <a:srgbClr val="000066"/>
              </a:solidFill>
            </a:endParaRPr>
          </a:p>
          <a:p>
            <a:r>
              <a:rPr lang="en-US" sz="1400" dirty="0">
                <a:solidFill>
                  <a:srgbClr val="000066"/>
                </a:solidFill>
              </a:rPr>
              <a:t>Citing </a:t>
            </a:r>
            <a:r>
              <a:rPr lang="en-GB" sz="1400" dirty="0">
                <a:solidFill>
                  <a:srgbClr val="000066"/>
                </a:solidFill>
                <a:latin typeface="Times New Roman"/>
                <a:ea typeface="Times New Roman"/>
              </a:rPr>
              <a:t>GAO-10-568R Natural Catastrophe Insurance Coverage  GAO 2010</a:t>
            </a:r>
            <a:r>
              <a:rPr lang="en-US" sz="1400" dirty="0">
                <a:solidFill>
                  <a:srgbClr val="000066"/>
                </a:solidFill>
              </a:rPr>
              <a:t> </a:t>
            </a:r>
            <a:endParaRPr lang="en-US" sz="1400" dirty="0" smtClean="0">
              <a:solidFill>
                <a:srgbClr val="000066"/>
              </a:solidFill>
            </a:endParaRPr>
          </a:p>
          <a:p>
            <a:r>
              <a:rPr lang="en-US" sz="1200" dirty="0"/>
              <a:t>“Federal Financial Exposure to Natural Catastrophe Risk” </a:t>
            </a:r>
            <a:r>
              <a:rPr lang="en-US" sz="1200" dirty="0" err="1"/>
              <a:t>J.David</a:t>
            </a:r>
            <a:r>
              <a:rPr lang="en-US" sz="1200" dirty="0"/>
              <a:t> Cummins, Michael </a:t>
            </a:r>
            <a:r>
              <a:rPr lang="en-US" sz="1200" dirty="0" err="1"/>
              <a:t>Suher</a:t>
            </a:r>
            <a:r>
              <a:rPr lang="en-US" sz="1200" dirty="0"/>
              <a:t>, and George </a:t>
            </a:r>
            <a:r>
              <a:rPr lang="en-US" sz="1200" dirty="0" err="1"/>
              <a:t>Zanjani</a:t>
            </a:r>
            <a:r>
              <a:rPr lang="en-US" sz="1200" dirty="0"/>
              <a:t> (2010</a:t>
            </a:r>
            <a:r>
              <a:rPr lang="en-US" sz="1200" dirty="0" smtClean="0"/>
              <a:t>), </a:t>
            </a:r>
          </a:p>
          <a:p>
            <a:r>
              <a:rPr lang="en-US" sz="1200" dirty="0" smtClean="0"/>
              <a:t>corrected.</a:t>
            </a:r>
            <a:endParaRPr lang="en-US" sz="1200" dirty="0">
              <a:solidFill>
                <a:srgbClr val="000066"/>
              </a:solidFill>
            </a:endParaRPr>
          </a:p>
          <a:p>
            <a:endParaRPr lang="en-US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595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CNT : Urban Flooding Report </a:t>
            </a:r>
            <a:br>
              <a:rPr lang="en-US" sz="4400" dirty="0" smtClean="0"/>
            </a:br>
            <a:r>
              <a:rPr lang="en-US" sz="4400" dirty="0" smtClean="0"/>
              <a:t>for Cook County 14 May 2014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ECE01-C5E4-4E0F-AE70-031DA6E9B279}" type="slidenum">
              <a:rPr lang="en-US" smtClean="0"/>
              <a:t>13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35" y="1572491"/>
            <a:ext cx="7871069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3400" y="1828800"/>
            <a:ext cx="33623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Documents chronic, repetitive</a:t>
            </a:r>
          </a:p>
          <a:p>
            <a:r>
              <a:rPr lang="en-US" dirty="0" smtClean="0"/>
              <a:t>Flooding that is mostly funded by </a:t>
            </a:r>
          </a:p>
          <a:p>
            <a:r>
              <a:rPr lang="en-US" dirty="0" smtClean="0"/>
              <a:t>disaster response – not insurance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904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620000" cy="1143000"/>
          </a:xfrm>
        </p:spPr>
        <p:txBody>
          <a:bodyPr/>
          <a:lstStyle/>
          <a:p>
            <a:r>
              <a:rPr lang="en-US" dirty="0" smtClean="0"/>
              <a:t>The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635" y="1767695"/>
            <a:ext cx="8344800" cy="513577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Uncontrolled, accretive, off-budget disaster expense rising to level of unfunded social security liability to the US Federal Government and US Taxpayer</a:t>
            </a:r>
          </a:p>
          <a:p>
            <a:pPr lvl="1"/>
            <a:r>
              <a:rPr lang="en-US" dirty="0" smtClean="0"/>
              <a:t>Current annual average cost - $400 per household</a:t>
            </a:r>
          </a:p>
          <a:p>
            <a:pPr lvl="1"/>
            <a:r>
              <a:rPr lang="en-US" dirty="0" smtClean="0"/>
              <a:t>1.7-5.8T USD (Cummins et al)</a:t>
            </a:r>
          </a:p>
          <a:p>
            <a:r>
              <a:rPr lang="en-US" dirty="0" smtClean="0"/>
              <a:t>Decreased insurance penetration relative to asset value</a:t>
            </a:r>
          </a:p>
          <a:p>
            <a:r>
              <a:rPr lang="en-US" dirty="0" smtClean="0"/>
              <a:t>Government disaster risk management policies created when population was primarily rural and capable of significant ‘self-help’;</a:t>
            </a:r>
          </a:p>
          <a:p>
            <a:pPr lvl="1"/>
            <a:r>
              <a:rPr lang="en-US" dirty="0" smtClean="0"/>
              <a:t>Subsidize moving to the risk</a:t>
            </a:r>
          </a:p>
          <a:p>
            <a:pPr lvl="1"/>
            <a:r>
              <a:rPr lang="en-US" dirty="0" smtClean="0"/>
              <a:t>Underprice risk</a:t>
            </a:r>
          </a:p>
          <a:p>
            <a:r>
              <a:rPr lang="en-US" dirty="0" smtClean="0"/>
              <a:t>Decreasing investment in infrastructure</a:t>
            </a:r>
          </a:p>
          <a:p>
            <a:r>
              <a:rPr lang="en-US" dirty="0" smtClean="0"/>
              <a:t>Population location shift: primarily to urban / coastal with specialized labor – significant decrease in capacity to self-help</a:t>
            </a:r>
          </a:p>
          <a:p>
            <a:r>
              <a:rPr lang="en-US" dirty="0" smtClean="0"/>
              <a:t>Public misunderstands purpose and extent of disaster response intent, obligations and fund capacity of available government assistance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1392A-E968-4027-AACD-A9FD3F07A26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726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being done now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study than action</a:t>
            </a:r>
          </a:p>
          <a:p>
            <a:r>
              <a:rPr lang="en-US" dirty="0" smtClean="0"/>
              <a:t>DOE measuring resilience metrics for specific utility classes</a:t>
            </a:r>
          </a:p>
          <a:p>
            <a:r>
              <a:rPr lang="en-US" dirty="0" smtClean="0"/>
              <a:t>NIST resilience metrics</a:t>
            </a:r>
          </a:p>
          <a:p>
            <a:r>
              <a:rPr lang="en-US" dirty="0" smtClean="0"/>
              <a:t>NIBS updating Multi-hazard mitigation Council report </a:t>
            </a:r>
          </a:p>
          <a:p>
            <a:r>
              <a:rPr lang="en-US" dirty="0" smtClean="0"/>
              <a:t>Actuarial Climate Risk Index (CAS and SOA)(Updated Aug 2014 at NAIC)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098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ertical Title 5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>
            <a:r>
              <a:rPr lang="en-US" dirty="0" smtClean="0"/>
              <a:t>Resilience metrics</a:t>
            </a:r>
            <a:endParaRPr lang="en-US" dirty="0"/>
          </a:p>
        </p:txBody>
      </p:sp>
      <p:sp>
        <p:nvSpPr>
          <p:cNvPr id="7" name="Vertical Text Placeholder 6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88" y="0"/>
            <a:ext cx="6513511" cy="675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339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Consumer / Commercial Driven Applications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2049" b="12049"/>
          <a:stretch>
            <a:fillRect/>
          </a:stretch>
        </p:blipFill>
        <p:spPr>
          <a:xfrm>
            <a:off x="0" y="4582624"/>
            <a:ext cx="4141598" cy="227537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03690"/>
            <a:ext cx="2833498" cy="29789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74444" y="2511778"/>
            <a:ext cx="29696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Now: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Current  Image driven date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4875" y="4995333"/>
            <a:ext cx="25881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What’s coming: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Drone enabled imaging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838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1334911" y="1986844"/>
            <a:ext cx="6705600" cy="4664765"/>
            <a:chOff x="2260122" y="2103120"/>
            <a:chExt cx="5257800" cy="3548810"/>
          </a:xfrm>
        </p:grpSpPr>
        <p:pic>
          <p:nvPicPr>
            <p:cNvPr id="15" name="Content Placeholder 6"/>
            <p:cNvPicPr>
              <a:picLocks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0176" b="-7467"/>
            <a:stretch/>
          </p:blipFill>
          <p:spPr bwMode="auto">
            <a:xfrm>
              <a:off x="2286000" y="2103120"/>
              <a:ext cx="5181600" cy="3548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2260122" y="5285601"/>
              <a:ext cx="2590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ctr">
                <a:buClr>
                  <a:schemeClr val="bg2"/>
                </a:buClr>
              </a:pPr>
              <a:r>
                <a:rPr lang="en-US" sz="1200" dirty="0" smtClean="0"/>
                <a:t>Exaggerated hail impact areas </a:t>
              </a:r>
              <a:endParaRPr 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003322" y="5285601"/>
              <a:ext cx="2514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285750" indent="-285750">
                <a:buClr>
                  <a:schemeClr val="bg2"/>
                </a:buClr>
                <a:buFont typeface="Wingdings" panose="05000000000000000000" pitchFamily="2" charset="2"/>
                <a:buChar char="§"/>
                <a:defRPr sz="1600"/>
              </a:lvl1pPr>
            </a:lstStyle>
            <a:p>
              <a:pPr algn="ctr">
                <a:buNone/>
              </a:pPr>
              <a:r>
                <a:rPr lang="en-US" sz="1200" dirty="0" smtClean="0"/>
                <a:t>Realistic hail impact areas</a:t>
              </a:r>
              <a:endParaRPr lang="en-US" sz="1200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1123663" y="762000"/>
            <a:ext cx="26560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5B4F48"/>
                </a:solidFill>
              </a:rPr>
              <a:t>Potential Impact</a:t>
            </a:r>
            <a:endParaRPr lang="en-US" sz="2800" dirty="0" smtClean="0">
              <a:solidFill>
                <a:srgbClr val="5B4F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10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8" descr="http://www.nanowx.com/cin/LBB_overlay_june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8842" y="1778742"/>
            <a:ext cx="7231757" cy="4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873165" y="1626342"/>
            <a:ext cx="8102560" cy="4581280"/>
            <a:chOff x="81145" y="1143000"/>
            <a:chExt cx="8893848" cy="5029200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H="1">
              <a:off x="6476525" y="2286000"/>
              <a:ext cx="685730" cy="990600"/>
            </a:xfrm>
            <a:prstGeom prst="straightConnector1">
              <a:avLst/>
            </a:prstGeom>
            <a:solidFill>
              <a:srgbClr val="FFFFFF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</p:cxnSp>
        <p:cxnSp>
          <p:nvCxnSpPr>
            <p:cNvPr id="15" name="Straight Arrow Connector 14"/>
            <p:cNvCxnSpPr/>
            <p:nvPr/>
          </p:nvCxnSpPr>
          <p:spPr bwMode="auto">
            <a:xfrm flipH="1">
              <a:off x="4495528" y="2286000"/>
              <a:ext cx="685730" cy="0"/>
            </a:xfrm>
            <a:prstGeom prst="straightConnector1">
              <a:avLst/>
            </a:prstGeom>
            <a:solidFill>
              <a:srgbClr val="FFFFFF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</p:cxnSp>
        <p:cxnSp>
          <p:nvCxnSpPr>
            <p:cNvPr id="18" name="Straight Arrow Connector 17"/>
            <p:cNvCxnSpPr/>
            <p:nvPr/>
          </p:nvCxnSpPr>
          <p:spPr bwMode="auto">
            <a:xfrm flipH="1">
              <a:off x="7035267" y="4421188"/>
              <a:ext cx="655571" cy="379412"/>
            </a:xfrm>
            <a:prstGeom prst="straightConnector1">
              <a:avLst/>
            </a:prstGeom>
            <a:solidFill>
              <a:srgbClr val="FFFFFF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</p:cxnSp>
        <p:cxnSp>
          <p:nvCxnSpPr>
            <p:cNvPr id="21" name="Straight Arrow Connector 20"/>
            <p:cNvCxnSpPr/>
            <p:nvPr/>
          </p:nvCxnSpPr>
          <p:spPr bwMode="auto">
            <a:xfrm flipH="1" flipV="1">
              <a:off x="4038375" y="2740025"/>
              <a:ext cx="228577" cy="1909763"/>
            </a:xfrm>
            <a:prstGeom prst="straightConnector1">
              <a:avLst/>
            </a:prstGeom>
            <a:solidFill>
              <a:srgbClr val="FFFFFF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</p:cxnSp>
        <p:pic>
          <p:nvPicPr>
            <p:cNvPr id="27658" name="Picture 15" descr="Damage Photograph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56013" y="4537075"/>
              <a:ext cx="1828800" cy="1371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7659" name="Picture 5" descr="http://www.srh.noaa.gov/images/lub/events/2013/201130605-storms/slaton_rail_car_damage.jp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1555" y="2962153"/>
              <a:ext cx="2103438" cy="15367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7660" name="Picture 11" descr="Damage Photograph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040563" y="1143000"/>
              <a:ext cx="1722437" cy="1292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7661" name="Picture 13" descr="Damage Photograph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6622" y="1295400"/>
              <a:ext cx="1697037" cy="12731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cxnSp>
          <p:nvCxnSpPr>
            <p:cNvPr id="24" name="Straight Arrow Connector 23"/>
            <p:cNvCxnSpPr/>
            <p:nvPr/>
          </p:nvCxnSpPr>
          <p:spPr bwMode="auto">
            <a:xfrm flipV="1">
              <a:off x="1828802" y="2551113"/>
              <a:ext cx="555568" cy="725487"/>
            </a:xfrm>
            <a:prstGeom prst="straightConnector1">
              <a:avLst/>
            </a:prstGeom>
            <a:solidFill>
              <a:srgbClr val="FFFFFF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</p:cxnSp>
        <p:pic>
          <p:nvPicPr>
            <p:cNvPr id="27663" name="Picture 17" descr="Damage Photograph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1145" y="3113088"/>
              <a:ext cx="1922463" cy="14414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cxnSp>
          <p:nvCxnSpPr>
            <p:cNvPr id="27" name="Straight Arrow Connector 26"/>
            <p:cNvCxnSpPr/>
            <p:nvPr/>
          </p:nvCxnSpPr>
          <p:spPr bwMode="auto">
            <a:xfrm flipV="1">
              <a:off x="2666916" y="3581400"/>
              <a:ext cx="398422" cy="1524000"/>
            </a:xfrm>
            <a:prstGeom prst="straightConnector1">
              <a:avLst/>
            </a:prstGeom>
            <a:solidFill>
              <a:srgbClr val="FFFFFF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</p:cxnSp>
        <p:pic>
          <p:nvPicPr>
            <p:cNvPr id="27665" name="Picture 7" descr="Damage Photograph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236663" y="4800600"/>
              <a:ext cx="1828800" cy="1371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33" name="Rectangle 32"/>
          <p:cNvSpPr/>
          <p:nvPr/>
        </p:nvSpPr>
        <p:spPr>
          <a:xfrm>
            <a:off x="2286000" y="925513"/>
            <a:ext cx="4419600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  <a:latin typeface="+mn-lt"/>
              </a:rPr>
              <a:t>Lubbock, June 5, 2013</a:t>
            </a: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ym typeface="Arial" pitchFamily="34" charset="0"/>
              </a:rPr>
              <a:t>Wind: Sneak Peek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287060" y="1214836"/>
            <a:ext cx="24844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5B4F48"/>
                </a:solidFill>
              </a:rPr>
              <a:t>Wind Modeling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303003" y="6397823"/>
            <a:ext cx="44196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5B4F48"/>
                </a:solidFill>
                <a:latin typeface="Arial"/>
                <a:cs typeface="Arial"/>
              </a:rPr>
              <a:t>Lubbock, June 5, 2013</a:t>
            </a:r>
          </a:p>
        </p:txBody>
      </p:sp>
    </p:spTree>
    <p:extLst>
      <p:ext uri="{BB962C8B-B14F-4D97-AF65-F5344CB8AC3E}">
        <p14:creationId xmlns:p14="http://schemas.microsoft.com/office/powerpoint/2010/main" val="403286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25525" y="777875"/>
            <a:ext cx="7975600" cy="507831"/>
          </a:xfrm>
        </p:spPr>
        <p:txBody>
          <a:bodyPr/>
          <a:lstStyle/>
          <a:p>
            <a:r>
              <a:rPr lang="en-US" sz="2700" b="1" dirty="0" smtClean="0">
                <a:solidFill>
                  <a:srgbClr val="5B4F48"/>
                </a:solidFill>
              </a:rPr>
              <a:t>A Complete View From Point to Portfolio</a:t>
            </a:r>
            <a:endParaRPr lang="en-US" sz="2700" b="1" dirty="0">
              <a:solidFill>
                <a:srgbClr val="5B4F48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661" y="1376382"/>
            <a:ext cx="4645305" cy="515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73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YM_Presentation Template_No Taglin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714</Words>
  <Application>Microsoft Macintosh PowerPoint</Application>
  <PresentationFormat>On-screen Show (4:3)</PresentationFormat>
  <Paragraphs>137</Paragraphs>
  <Slides>20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Habitat</vt:lpstr>
      <vt:lpstr>SYM_Presentation Template_No Tagline</vt:lpstr>
      <vt:lpstr>Climate Change Impacts: </vt:lpstr>
      <vt:lpstr>Disclaimer</vt:lpstr>
      <vt:lpstr>Climate Change …</vt:lpstr>
      <vt:lpstr>Climate Change v.  Climate Variability</vt:lpstr>
      <vt:lpstr>What climate change means for the insurance industry …</vt:lpstr>
      <vt:lpstr>World Meteorological Organization (WMO) and the Centre for Research on the Epidemiology of Disasters (CRED)  </vt:lpstr>
      <vt:lpstr>WMO World Atlas Results Breakdown by Number, Type &amp; Decade</vt:lpstr>
      <vt:lpstr>WMO World Atlas Results Breakdown by Deaths &amp; Decade</vt:lpstr>
      <vt:lpstr>WMO World Atlas Results Breakdown by Economic Damages and Decade</vt:lpstr>
      <vt:lpstr>Climate Change Impacts:       Loss              Ins   Worldwide Natural Disasters Losses 1980 – 2012</vt:lpstr>
      <vt:lpstr>Climate Change Impacts:  Trends in Federal Disaster Payment Ratios to Total Loss 1992 – 2008</vt:lpstr>
      <vt:lpstr>Cummins 2010 / 2013: Unfunded Federal Disaster Response Costs</vt:lpstr>
      <vt:lpstr>CNT : Urban Flooding Report  for Cook County 14 May 2014</vt:lpstr>
      <vt:lpstr>The Challenge</vt:lpstr>
      <vt:lpstr>What is being done now ?</vt:lpstr>
      <vt:lpstr>Resilience metrics</vt:lpstr>
      <vt:lpstr>Consumer / Commercial Driven Applications</vt:lpstr>
      <vt:lpstr>PowerPoint Presentation</vt:lpstr>
      <vt:lpstr>Wind: Sneak Peek</vt:lpstr>
      <vt:lpstr>A Complete View From Point to Portfolio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Change Impacts: </dc:title>
  <dc:creator>Patton Lindene</dc:creator>
  <cp:lastModifiedBy>BU</cp:lastModifiedBy>
  <cp:revision>11</cp:revision>
  <dcterms:created xsi:type="dcterms:W3CDTF">2014-09-02T13:43:43Z</dcterms:created>
  <dcterms:modified xsi:type="dcterms:W3CDTF">2014-11-14T12:27:23Z</dcterms:modified>
</cp:coreProperties>
</file>